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8288000" cy="10287000"/>
  <p:notesSz cx="6858000" cy="9144000"/>
  <p:embeddedFontLst>
    <p:embeddedFont>
      <p:font typeface="Open Sans" panose="020B0606030504020204" pitchFamily="34" charset="0"/>
      <p:regular r:id="rId16"/>
      <p:bold r:id="rId17"/>
      <p:italic r:id="rId18"/>
      <p:boldItalic r:id="rId19"/>
    </p:embeddedFont>
    <p:embeddedFont>
      <p:font typeface="Open Sans Bold" panose="020B0806030504020204" charset="0"/>
      <p:regular r:id="rId20"/>
      <p:bold r:id="rId21"/>
    </p:embeddedFont>
    <p:embeddedFont>
      <p:font typeface="TT Drugs" panose="020B0604020202020204" charset="0"/>
      <p:regular r:id="rId22"/>
    </p:embeddedFont>
    <p:embeddedFont>
      <p:font typeface="TT Drugs Bold" panose="020B060402020202020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9" d="100"/>
          <a:sy n="59" d="100"/>
        </p:scale>
        <p:origin x="466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2990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13.09.2024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512763"/>
            <a:ext cx="5967413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44500" y="4010062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PRESENTACIÓ.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013" y="512763"/>
            <a:ext cx="64039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27013" y="4281119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Però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on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s'acumulen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residus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8750" y="512763"/>
            <a:ext cx="6538913" cy="3678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58750" y="4369723"/>
            <a:ext cx="6538913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algn="just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Sabeu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què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compostador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algn="just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compostador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aparell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permet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aconseguir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un ambient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aeròbi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als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microorganismes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En ell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s’acumularan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residus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orgànics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disseny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serà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l’òptim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per a que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aquesta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pila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estiga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contínuament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airejada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tinga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temperatura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adecuada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0500" y="512763"/>
            <a:ext cx="6475413" cy="3643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90500" y="4303160"/>
            <a:ext cx="6475413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vegada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al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tècnics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del COR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s'encarreguen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d'airejar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la pila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d'aquesta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manera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013" y="512763"/>
            <a:ext cx="6402387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27013" y="4254537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Alguna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pregunta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" y="512763"/>
            <a:ext cx="6394450" cy="3597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31775" y="43434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Punts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tractar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 la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presentació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4638" y="512763"/>
            <a:ext cx="6308725" cy="3549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71093" y="4232276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Existeixen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diferents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tipus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recollida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residus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Algú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coneix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algun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o ha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sentit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parlar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recollida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porta a porta?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512763"/>
            <a:ext cx="6419850" cy="3611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19075" y="4294188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Passos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seguir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per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portar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terme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l'arreplegada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46063" y="533400"/>
            <a:ext cx="6365875" cy="3581400"/>
          </a:xfrm>
        </p:spPr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3226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92088" y="533400"/>
            <a:ext cx="6473825" cy="3641725"/>
          </a:xfrm>
        </p:spPr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9250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7013" y="457200"/>
            <a:ext cx="6403975" cy="3602038"/>
          </a:xfrm>
        </p:spPr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7072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0988" y="512763"/>
            <a:ext cx="6296025" cy="3541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80987" y="4197757"/>
            <a:ext cx="6296025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algn="just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Consisteix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3 dies a la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setmana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recollida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amb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horari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fix.</a:t>
            </a:r>
          </a:p>
          <a:p>
            <a:pPr algn="just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realitzarà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l’arreplegada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matèria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orgànica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 forma manual,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la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plantilla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encarregada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amb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vehicle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autoritzat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l’ajuntament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farà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ruta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arreplegant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porta per porta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els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contenidors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 les cases que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col·loquen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l’horari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establert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una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vegada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acabada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es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traslladaran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totes les bosses 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l’illa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compostatge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8288" y="512763"/>
            <a:ext cx="6321425" cy="3556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68288" y="4238626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claus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estaran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al bar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s'haurà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deixar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només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la bossa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amb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restes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02370" y="942173"/>
            <a:ext cx="10187166" cy="5163762"/>
            <a:chOff x="0" y="0"/>
            <a:chExt cx="13582888" cy="6885016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3582888" cy="518100"/>
              <a:chOff x="0" y="0"/>
              <a:chExt cx="2683040" cy="10234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683040" cy="102341"/>
              </a:xfrm>
              <a:custGeom>
                <a:avLst/>
                <a:gdLst/>
                <a:ahLst/>
                <a:cxnLst/>
                <a:rect l="l" t="t" r="r" b="b"/>
                <a:pathLst>
                  <a:path w="2683040" h="102341">
                    <a:moveTo>
                      <a:pt x="0" y="0"/>
                    </a:moveTo>
                    <a:lnTo>
                      <a:pt x="2683040" y="0"/>
                    </a:lnTo>
                    <a:lnTo>
                      <a:pt x="2683040" y="102341"/>
                    </a:lnTo>
                    <a:lnTo>
                      <a:pt x="0" y="102341"/>
                    </a:lnTo>
                    <a:close/>
                  </a:path>
                </a:pathLst>
              </a:custGeom>
              <a:solidFill>
                <a:srgbClr val="BFE5E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19050"/>
                <a:ext cx="2683040" cy="12139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0" y="0"/>
              <a:ext cx="440714" cy="6885016"/>
              <a:chOff x="0" y="0"/>
              <a:chExt cx="87055" cy="1360003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7055" cy="1360003"/>
              </a:xfrm>
              <a:custGeom>
                <a:avLst/>
                <a:gdLst/>
                <a:ahLst/>
                <a:cxnLst/>
                <a:rect l="l" t="t" r="r" b="b"/>
                <a:pathLst>
                  <a:path w="87055" h="1360003">
                    <a:moveTo>
                      <a:pt x="0" y="0"/>
                    </a:moveTo>
                    <a:lnTo>
                      <a:pt x="87055" y="0"/>
                    </a:lnTo>
                    <a:lnTo>
                      <a:pt x="87055" y="1360003"/>
                    </a:lnTo>
                    <a:lnTo>
                      <a:pt x="0" y="1360003"/>
                    </a:lnTo>
                    <a:close/>
                  </a:path>
                </a:pathLst>
              </a:custGeom>
              <a:solidFill>
                <a:srgbClr val="BFE5E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19050"/>
                <a:ext cx="87055" cy="1379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9" name="Group 9"/>
          <p:cNvGrpSpPr/>
          <p:nvPr/>
        </p:nvGrpSpPr>
        <p:grpSpPr>
          <a:xfrm rot="-10800000">
            <a:off x="7072134" y="4265953"/>
            <a:ext cx="10187166" cy="5163762"/>
            <a:chOff x="0" y="0"/>
            <a:chExt cx="13582888" cy="6885016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13582888" cy="518100"/>
              <a:chOff x="0" y="0"/>
              <a:chExt cx="2683040" cy="102341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683040" cy="102341"/>
              </a:xfrm>
              <a:custGeom>
                <a:avLst/>
                <a:gdLst/>
                <a:ahLst/>
                <a:cxnLst/>
                <a:rect l="l" t="t" r="r" b="b"/>
                <a:pathLst>
                  <a:path w="2683040" h="102341">
                    <a:moveTo>
                      <a:pt x="0" y="0"/>
                    </a:moveTo>
                    <a:lnTo>
                      <a:pt x="2683040" y="0"/>
                    </a:lnTo>
                    <a:lnTo>
                      <a:pt x="2683040" y="102341"/>
                    </a:lnTo>
                    <a:lnTo>
                      <a:pt x="0" y="102341"/>
                    </a:lnTo>
                    <a:close/>
                  </a:path>
                </a:pathLst>
              </a:custGeom>
              <a:solidFill>
                <a:srgbClr val="BFE5E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0" y="-19050"/>
                <a:ext cx="2683040" cy="12139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0" y="0"/>
              <a:ext cx="440714" cy="6885016"/>
              <a:chOff x="0" y="0"/>
              <a:chExt cx="87055" cy="1360003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7055" cy="1360003"/>
              </a:xfrm>
              <a:custGeom>
                <a:avLst/>
                <a:gdLst/>
                <a:ahLst/>
                <a:cxnLst/>
                <a:rect l="l" t="t" r="r" b="b"/>
                <a:pathLst>
                  <a:path w="87055" h="1360003">
                    <a:moveTo>
                      <a:pt x="0" y="0"/>
                    </a:moveTo>
                    <a:lnTo>
                      <a:pt x="87055" y="0"/>
                    </a:lnTo>
                    <a:lnTo>
                      <a:pt x="87055" y="1360003"/>
                    </a:lnTo>
                    <a:lnTo>
                      <a:pt x="0" y="1360003"/>
                    </a:lnTo>
                    <a:close/>
                  </a:path>
                </a:pathLst>
              </a:custGeom>
              <a:solidFill>
                <a:srgbClr val="BFE5E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0" y="-19050"/>
                <a:ext cx="87055" cy="1379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16" name="Group 16"/>
          <p:cNvGrpSpPr/>
          <p:nvPr/>
        </p:nvGrpSpPr>
        <p:grpSpPr>
          <a:xfrm>
            <a:off x="5291552" y="3062802"/>
            <a:ext cx="7865632" cy="4299170"/>
            <a:chOff x="0" y="0"/>
            <a:chExt cx="2623560" cy="1433977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623560" cy="1433977"/>
            </a:xfrm>
            <a:custGeom>
              <a:avLst/>
              <a:gdLst/>
              <a:ahLst/>
              <a:cxnLst/>
              <a:rect l="l" t="t" r="r" b="b"/>
              <a:pathLst>
                <a:path w="2623560" h="1433977">
                  <a:moveTo>
                    <a:pt x="0" y="0"/>
                  </a:moveTo>
                  <a:lnTo>
                    <a:pt x="2623560" y="0"/>
                  </a:lnTo>
                  <a:lnTo>
                    <a:pt x="2623560" y="1433977"/>
                  </a:lnTo>
                  <a:lnTo>
                    <a:pt x="0" y="143397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2623560" cy="14530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14915640" y="-659492"/>
            <a:ext cx="4687320" cy="4687320"/>
          </a:xfrm>
          <a:custGeom>
            <a:avLst/>
            <a:gdLst/>
            <a:ahLst/>
            <a:cxnLst/>
            <a:rect l="l" t="t" r="r" b="b"/>
            <a:pathLst>
              <a:path w="4687320" h="4687320">
                <a:moveTo>
                  <a:pt x="0" y="0"/>
                </a:moveTo>
                <a:lnTo>
                  <a:pt x="4687320" y="0"/>
                </a:lnTo>
                <a:lnTo>
                  <a:pt x="4687320" y="4687320"/>
                </a:lnTo>
                <a:lnTo>
                  <a:pt x="0" y="468732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20" name="Group 20"/>
          <p:cNvGrpSpPr/>
          <p:nvPr/>
        </p:nvGrpSpPr>
        <p:grpSpPr>
          <a:xfrm>
            <a:off x="-2343983" y="7089454"/>
            <a:ext cx="7092705" cy="70927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E5E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2028966" y="-3546166"/>
            <a:ext cx="5773349" cy="5773349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E5E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>
            <a:off x="2125558" y="7702920"/>
            <a:ext cx="4687320" cy="4687320"/>
          </a:xfrm>
          <a:custGeom>
            <a:avLst/>
            <a:gdLst/>
            <a:ahLst/>
            <a:cxnLst/>
            <a:rect l="l" t="t" r="r" b="b"/>
            <a:pathLst>
              <a:path w="4687320" h="4687320">
                <a:moveTo>
                  <a:pt x="0" y="0"/>
                </a:moveTo>
                <a:lnTo>
                  <a:pt x="4687320" y="0"/>
                </a:lnTo>
                <a:lnTo>
                  <a:pt x="4687320" y="4687320"/>
                </a:lnTo>
                <a:lnTo>
                  <a:pt x="0" y="468732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7" name="Freeform 27"/>
          <p:cNvSpPr/>
          <p:nvPr/>
        </p:nvSpPr>
        <p:spPr>
          <a:xfrm>
            <a:off x="2125558" y="1377690"/>
            <a:ext cx="1462486" cy="1361940"/>
          </a:xfrm>
          <a:custGeom>
            <a:avLst/>
            <a:gdLst/>
            <a:ahLst/>
            <a:cxnLst/>
            <a:rect l="l" t="t" r="r" b="b"/>
            <a:pathLst>
              <a:path w="1462486" h="1361940">
                <a:moveTo>
                  <a:pt x="0" y="0"/>
                </a:moveTo>
                <a:lnTo>
                  <a:pt x="1462486" y="0"/>
                </a:lnTo>
                <a:lnTo>
                  <a:pt x="1462486" y="1361941"/>
                </a:lnTo>
                <a:lnTo>
                  <a:pt x="0" y="13619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28" name="Group 28"/>
          <p:cNvGrpSpPr/>
          <p:nvPr/>
        </p:nvGrpSpPr>
        <p:grpSpPr>
          <a:xfrm>
            <a:off x="5522518" y="3440530"/>
            <a:ext cx="7322578" cy="3783668"/>
            <a:chOff x="0" y="0"/>
            <a:chExt cx="9763437" cy="5044890"/>
          </a:xfrm>
        </p:grpSpPr>
        <p:sp>
          <p:nvSpPr>
            <p:cNvPr id="29" name="TextBox 29"/>
            <p:cNvSpPr txBox="1"/>
            <p:nvPr/>
          </p:nvSpPr>
          <p:spPr>
            <a:xfrm>
              <a:off x="33428" y="853890"/>
              <a:ext cx="9730009" cy="41910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2389"/>
                </a:lnSpc>
              </a:pPr>
              <a:r>
                <a:rPr lang="en-US" sz="10324">
                  <a:solidFill>
                    <a:srgbClr val="010101"/>
                  </a:solidFill>
                  <a:latin typeface="TT Drugs"/>
                  <a:ea typeface="TT Drugs"/>
                  <a:cs typeface="TT Drugs"/>
                  <a:sym typeface="TT Drugs"/>
                </a:rPr>
                <a:t>MATÈRIA ORGÀNICA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9525"/>
              <a:ext cx="9657284" cy="771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73"/>
                </a:lnSpc>
              </a:pPr>
              <a:r>
                <a:rPr lang="en-US" sz="3810">
                  <a:solidFill>
                    <a:srgbClr val="010101"/>
                  </a:solidFill>
                  <a:latin typeface="TT Drugs"/>
                  <a:ea typeface="TT Drugs"/>
                  <a:cs typeface="TT Drugs"/>
                  <a:sym typeface="TT Drugs"/>
                </a:rPr>
                <a:t>RUTINA DE RECOLLIDA DE LA</a:t>
              </a:r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1465329" y="2828320"/>
            <a:ext cx="2782945" cy="11767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09"/>
              </a:lnSpc>
              <a:spcBef>
                <a:spcPct val="0"/>
              </a:spcBef>
            </a:pPr>
            <a:r>
              <a:rPr lang="en-US" sz="2252" spc="220">
                <a:solidFill>
                  <a:srgbClr val="010101"/>
                </a:solidFill>
                <a:latin typeface="TT Drugs Bold"/>
                <a:ea typeface="TT Drugs Bold"/>
                <a:cs typeface="TT Drugs Bold"/>
                <a:sym typeface="TT Drugs Bold"/>
              </a:rPr>
              <a:t>TERRATEIG TAMBÉ COMPOSTA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95084" y="483580"/>
            <a:ext cx="10715865" cy="985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22"/>
              </a:lnSpc>
            </a:pPr>
            <a:r>
              <a:rPr lang="en-US" sz="5813" spc="569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ILLA DE COMPOSTATGE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618844" y="3232521"/>
            <a:ext cx="904524" cy="904524"/>
            <a:chOff x="0" y="0"/>
            <a:chExt cx="812800" cy="8128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E5E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99"/>
                </a:lnSpc>
              </a:pPr>
              <a:r>
                <a:rPr lang="en-US" sz="2999">
                  <a:solidFill>
                    <a:srgbClr val="FFFFFF"/>
                  </a:solidFill>
                  <a:latin typeface="TT Drugs"/>
                  <a:ea typeface="TT Drugs"/>
                  <a:cs typeface="TT Drugs"/>
                  <a:sym typeface="TT Drugs"/>
                </a:rPr>
                <a:t>01</a:t>
              </a:r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18844" y="4470623"/>
            <a:ext cx="904524" cy="904524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E5E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99"/>
                </a:lnSpc>
              </a:pPr>
              <a:r>
                <a:rPr lang="en-US" sz="2999">
                  <a:solidFill>
                    <a:srgbClr val="FFFFFF"/>
                  </a:solidFill>
                  <a:latin typeface="TT Drugs"/>
                  <a:ea typeface="TT Drugs"/>
                  <a:cs typeface="TT Drugs"/>
                  <a:sym typeface="TT Drugs"/>
                </a:rPr>
                <a:t>02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618844" y="5708726"/>
            <a:ext cx="904524" cy="904524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E5E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99"/>
                </a:lnSpc>
              </a:pPr>
              <a:r>
                <a:rPr lang="en-US" sz="2999">
                  <a:solidFill>
                    <a:srgbClr val="FFFFFF"/>
                  </a:solidFill>
                  <a:latin typeface="TT Drugs"/>
                  <a:ea typeface="TT Drugs"/>
                  <a:cs typeface="TT Drugs"/>
                  <a:sym typeface="TT Drugs"/>
                </a:rPr>
                <a:t>03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618844" y="6946829"/>
            <a:ext cx="904524" cy="904524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E5E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899"/>
                </a:lnSpc>
              </a:pPr>
              <a:r>
                <a:rPr lang="en-US" sz="2999">
                  <a:solidFill>
                    <a:srgbClr val="FFFFFF"/>
                  </a:solidFill>
                  <a:latin typeface="TT Drugs"/>
                  <a:ea typeface="TT Drugs"/>
                  <a:cs typeface="TT Drugs"/>
                  <a:sym typeface="TT Drugs"/>
                </a:rPr>
                <a:t>04</a:t>
              </a:r>
            </a:p>
          </p:txBody>
        </p:sp>
      </p:grpSp>
      <p:sp>
        <p:nvSpPr>
          <p:cNvPr id="15" name="Freeform 15"/>
          <p:cNvSpPr/>
          <p:nvPr/>
        </p:nvSpPr>
        <p:spPr>
          <a:xfrm rot="-10800000">
            <a:off x="0" y="-449052"/>
            <a:ext cx="7262322" cy="2086267"/>
          </a:xfrm>
          <a:custGeom>
            <a:avLst/>
            <a:gdLst/>
            <a:ahLst/>
            <a:cxnLst/>
            <a:rect l="l" t="t" r="r" b="b"/>
            <a:pathLst>
              <a:path w="7262322" h="2086267">
                <a:moveTo>
                  <a:pt x="0" y="0"/>
                </a:moveTo>
                <a:lnTo>
                  <a:pt x="7262322" y="0"/>
                </a:lnTo>
                <a:lnTo>
                  <a:pt x="7262322" y="2086267"/>
                </a:lnTo>
                <a:lnTo>
                  <a:pt x="0" y="20862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6" name="Freeform 16"/>
          <p:cNvSpPr/>
          <p:nvPr/>
        </p:nvSpPr>
        <p:spPr>
          <a:xfrm rot="-10800000" flipH="1" flipV="1">
            <a:off x="2721856" y="8654151"/>
            <a:ext cx="7262322" cy="2086267"/>
          </a:xfrm>
          <a:custGeom>
            <a:avLst/>
            <a:gdLst/>
            <a:ahLst/>
            <a:cxnLst/>
            <a:rect l="l" t="t" r="r" b="b"/>
            <a:pathLst>
              <a:path w="7262322" h="2086267">
                <a:moveTo>
                  <a:pt x="7262322" y="2086266"/>
                </a:moveTo>
                <a:lnTo>
                  <a:pt x="0" y="2086266"/>
                </a:lnTo>
                <a:lnTo>
                  <a:pt x="0" y="0"/>
                </a:lnTo>
                <a:lnTo>
                  <a:pt x="7262322" y="0"/>
                </a:lnTo>
                <a:lnTo>
                  <a:pt x="7262322" y="2086266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7" name="Freeform 17"/>
          <p:cNvSpPr/>
          <p:nvPr/>
        </p:nvSpPr>
        <p:spPr>
          <a:xfrm>
            <a:off x="9662698" y="3309665"/>
            <a:ext cx="8410325" cy="3886316"/>
          </a:xfrm>
          <a:custGeom>
            <a:avLst/>
            <a:gdLst/>
            <a:ahLst/>
            <a:cxnLst/>
            <a:rect l="l" t="t" r="r" b="b"/>
            <a:pathLst>
              <a:path w="8410325" h="3886316">
                <a:moveTo>
                  <a:pt x="0" y="0"/>
                </a:moveTo>
                <a:lnTo>
                  <a:pt x="8410325" y="0"/>
                </a:lnTo>
                <a:lnTo>
                  <a:pt x="8410325" y="3886316"/>
                </a:lnTo>
                <a:lnTo>
                  <a:pt x="0" y="38863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8" name="TextBox 18"/>
          <p:cNvSpPr txBox="1"/>
          <p:nvPr/>
        </p:nvSpPr>
        <p:spPr>
          <a:xfrm>
            <a:off x="1729126" y="3271565"/>
            <a:ext cx="8523038" cy="749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60"/>
              </a:lnSpc>
              <a:spcBef>
                <a:spcPct val="0"/>
              </a:spcBef>
            </a:pPr>
            <a:r>
              <a:rPr lang="en-US" sz="2217" spc="217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Separar els residus que no corresponen i pot ser s’han colat (plàstics, etc).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91405" y="1641412"/>
            <a:ext cx="12782701" cy="461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91"/>
              </a:lnSpc>
              <a:spcBef>
                <a:spcPct val="0"/>
              </a:spcBef>
            </a:pPr>
            <a:r>
              <a:rPr lang="en-US" sz="2747" spc="27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És l’espai en el que es portarà a terme el procés de compostatge.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729126" y="4646366"/>
            <a:ext cx="6323325" cy="368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60"/>
              </a:lnSpc>
              <a:spcBef>
                <a:spcPct val="0"/>
              </a:spcBef>
            </a:pPr>
            <a:r>
              <a:rPr lang="en-US" sz="2217" spc="217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Mesclen fulles amb el menjar.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729126" y="5767239"/>
            <a:ext cx="7724022" cy="749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60"/>
              </a:lnSpc>
              <a:spcBef>
                <a:spcPct val="0"/>
              </a:spcBef>
            </a:pPr>
            <a:r>
              <a:rPr lang="en-US" sz="2217" spc="217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Ho tapen amb fulles per a evitar la presència de mosques.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729126" y="7272770"/>
            <a:ext cx="8523038" cy="1130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060"/>
              </a:lnSpc>
              <a:spcBef>
                <a:spcPct val="0"/>
              </a:spcBef>
            </a:pPr>
            <a:r>
              <a:rPr lang="en-US" sz="2217" spc="217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Els tècnics del COR s’encarreguen de voltejar una vegada al mes la pila de restes per a airejar-la amb l’ajuda d’una “voltejadora”.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729126" y="6889679"/>
            <a:ext cx="8523038" cy="4294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400"/>
              </a:lnSpc>
              <a:spcBef>
                <a:spcPct val="0"/>
              </a:spcBef>
            </a:pPr>
            <a:r>
              <a:rPr lang="en-US" sz="2464" spc="241">
                <a:solidFill>
                  <a:srgbClr val="0071BC"/>
                </a:solidFill>
                <a:latin typeface="TT Drugs Bold"/>
                <a:ea typeface="TT Drugs Bold"/>
                <a:cs typeface="TT Drugs Bold"/>
                <a:sym typeface="TT Drugs Bold"/>
              </a:rPr>
              <a:t>VOLTEJAR UNA VEGADA AL MES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-470588" y="2142800"/>
            <a:ext cx="14864719" cy="461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91"/>
              </a:lnSpc>
              <a:spcBef>
                <a:spcPct val="0"/>
              </a:spcBef>
            </a:pPr>
            <a:r>
              <a:rPr lang="en-US" sz="2747" spc="27">
                <a:solidFill>
                  <a:srgbClr val="000000"/>
                </a:solidFill>
                <a:latin typeface="TT Drugs"/>
                <a:ea typeface="TT Drugs"/>
                <a:cs typeface="TT Drugs"/>
                <a:sym typeface="TT Drugs"/>
              </a:rPr>
              <a:t>Els tècnics, una vegada apleguen els residus a l’illa, s’encarregaran de: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95084" y="483580"/>
            <a:ext cx="10715865" cy="985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22"/>
              </a:lnSpc>
            </a:pPr>
            <a:r>
              <a:rPr lang="en-US" sz="5813" spc="569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ILLA DE COMPOSTATGE</a:t>
            </a:r>
          </a:p>
        </p:txBody>
      </p:sp>
      <p:sp>
        <p:nvSpPr>
          <p:cNvPr id="3" name="Freeform 3"/>
          <p:cNvSpPr/>
          <p:nvPr/>
        </p:nvSpPr>
        <p:spPr>
          <a:xfrm rot="-10800000">
            <a:off x="0" y="-449052"/>
            <a:ext cx="7262322" cy="2086267"/>
          </a:xfrm>
          <a:custGeom>
            <a:avLst/>
            <a:gdLst/>
            <a:ahLst/>
            <a:cxnLst/>
            <a:rect l="l" t="t" r="r" b="b"/>
            <a:pathLst>
              <a:path w="7262322" h="2086267">
                <a:moveTo>
                  <a:pt x="0" y="0"/>
                </a:moveTo>
                <a:lnTo>
                  <a:pt x="7262322" y="0"/>
                </a:lnTo>
                <a:lnTo>
                  <a:pt x="7262322" y="2086267"/>
                </a:lnTo>
                <a:lnTo>
                  <a:pt x="0" y="20862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4" name="Freeform 4"/>
          <p:cNvSpPr/>
          <p:nvPr/>
        </p:nvSpPr>
        <p:spPr>
          <a:xfrm rot="-10800000" flipH="1" flipV="1">
            <a:off x="2721856" y="8654151"/>
            <a:ext cx="7262322" cy="2086267"/>
          </a:xfrm>
          <a:custGeom>
            <a:avLst/>
            <a:gdLst/>
            <a:ahLst/>
            <a:cxnLst/>
            <a:rect l="l" t="t" r="r" b="b"/>
            <a:pathLst>
              <a:path w="7262322" h="2086267">
                <a:moveTo>
                  <a:pt x="7262322" y="2086266"/>
                </a:moveTo>
                <a:lnTo>
                  <a:pt x="0" y="2086266"/>
                </a:lnTo>
                <a:lnTo>
                  <a:pt x="0" y="0"/>
                </a:lnTo>
                <a:lnTo>
                  <a:pt x="7262322" y="0"/>
                </a:lnTo>
                <a:lnTo>
                  <a:pt x="7262322" y="2086266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5" name="Freeform 5"/>
          <p:cNvSpPr/>
          <p:nvPr/>
        </p:nvSpPr>
        <p:spPr>
          <a:xfrm>
            <a:off x="3623606" y="2597985"/>
            <a:ext cx="11040788" cy="5091030"/>
          </a:xfrm>
          <a:custGeom>
            <a:avLst/>
            <a:gdLst/>
            <a:ahLst/>
            <a:cxnLst/>
            <a:rect l="l" t="t" r="r" b="b"/>
            <a:pathLst>
              <a:path w="11040788" h="5091030">
                <a:moveTo>
                  <a:pt x="0" y="0"/>
                </a:moveTo>
                <a:lnTo>
                  <a:pt x="11040788" y="0"/>
                </a:lnTo>
                <a:lnTo>
                  <a:pt x="11040788" y="5091030"/>
                </a:lnTo>
                <a:lnTo>
                  <a:pt x="0" y="509103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6" name="Group 6"/>
          <p:cNvGrpSpPr/>
          <p:nvPr/>
        </p:nvGrpSpPr>
        <p:grpSpPr>
          <a:xfrm>
            <a:off x="10167900" y="3933403"/>
            <a:ext cx="2420195" cy="2420195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33350" cap="sq">
              <a:solidFill>
                <a:srgbClr val="FF3131"/>
              </a:solidFill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0906036" y="8330618"/>
            <a:ext cx="5339358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10101"/>
                </a:solidFill>
                <a:latin typeface="Open Sans"/>
                <a:ea typeface="Open Sans"/>
                <a:cs typeface="Open Sans"/>
                <a:sym typeface="Open Sans"/>
              </a:rPr>
              <a:t>Compostador de 800 litres</a:t>
            </a:r>
          </a:p>
        </p:txBody>
      </p:sp>
      <p:sp>
        <p:nvSpPr>
          <p:cNvPr id="10" name="AutoShape 10"/>
          <p:cNvSpPr/>
          <p:nvPr/>
        </p:nvSpPr>
        <p:spPr>
          <a:xfrm>
            <a:off x="11710950" y="6353597"/>
            <a:ext cx="360340" cy="2043696"/>
          </a:xfrm>
          <a:prstGeom prst="line">
            <a:avLst/>
          </a:prstGeom>
          <a:ln w="38100" cap="flat">
            <a:solidFill>
              <a:srgbClr val="FF3131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95084" y="483580"/>
            <a:ext cx="10715865" cy="9854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22"/>
              </a:lnSpc>
            </a:pPr>
            <a:r>
              <a:rPr lang="en-US" sz="5813" spc="569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ILLA DE COMPOSTATGE</a:t>
            </a:r>
          </a:p>
        </p:txBody>
      </p:sp>
      <p:sp>
        <p:nvSpPr>
          <p:cNvPr id="3" name="Freeform 3"/>
          <p:cNvSpPr/>
          <p:nvPr/>
        </p:nvSpPr>
        <p:spPr>
          <a:xfrm rot="-10800000">
            <a:off x="0" y="-449052"/>
            <a:ext cx="7262322" cy="2086267"/>
          </a:xfrm>
          <a:custGeom>
            <a:avLst/>
            <a:gdLst/>
            <a:ahLst/>
            <a:cxnLst/>
            <a:rect l="l" t="t" r="r" b="b"/>
            <a:pathLst>
              <a:path w="7262322" h="2086267">
                <a:moveTo>
                  <a:pt x="0" y="0"/>
                </a:moveTo>
                <a:lnTo>
                  <a:pt x="7262322" y="0"/>
                </a:lnTo>
                <a:lnTo>
                  <a:pt x="7262322" y="2086267"/>
                </a:lnTo>
                <a:lnTo>
                  <a:pt x="0" y="20862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4" name="Freeform 4"/>
          <p:cNvSpPr/>
          <p:nvPr/>
        </p:nvSpPr>
        <p:spPr>
          <a:xfrm rot="-10800000" flipH="1" flipV="1">
            <a:off x="2721856" y="8654151"/>
            <a:ext cx="7262322" cy="2086267"/>
          </a:xfrm>
          <a:custGeom>
            <a:avLst/>
            <a:gdLst/>
            <a:ahLst/>
            <a:cxnLst/>
            <a:rect l="l" t="t" r="r" b="b"/>
            <a:pathLst>
              <a:path w="7262322" h="2086267">
                <a:moveTo>
                  <a:pt x="7262322" y="2086266"/>
                </a:moveTo>
                <a:lnTo>
                  <a:pt x="0" y="2086266"/>
                </a:lnTo>
                <a:lnTo>
                  <a:pt x="0" y="0"/>
                </a:lnTo>
                <a:lnTo>
                  <a:pt x="7262322" y="0"/>
                </a:lnTo>
                <a:lnTo>
                  <a:pt x="7262322" y="2086266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5" name="Freeform 5"/>
          <p:cNvSpPr/>
          <p:nvPr/>
        </p:nvSpPr>
        <p:spPr>
          <a:xfrm>
            <a:off x="995084" y="2834398"/>
            <a:ext cx="8049398" cy="4618203"/>
          </a:xfrm>
          <a:custGeom>
            <a:avLst/>
            <a:gdLst/>
            <a:ahLst/>
            <a:cxnLst/>
            <a:rect l="l" t="t" r="r" b="b"/>
            <a:pathLst>
              <a:path w="8049398" h="4618203">
                <a:moveTo>
                  <a:pt x="0" y="0"/>
                </a:moveTo>
                <a:lnTo>
                  <a:pt x="8049399" y="0"/>
                </a:lnTo>
                <a:lnTo>
                  <a:pt x="8049399" y="4618204"/>
                </a:lnTo>
                <a:lnTo>
                  <a:pt x="0" y="461820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6" name="Freeform 6"/>
          <p:cNvSpPr/>
          <p:nvPr/>
        </p:nvSpPr>
        <p:spPr>
          <a:xfrm>
            <a:off x="9608904" y="2834398"/>
            <a:ext cx="8105039" cy="4618203"/>
          </a:xfrm>
          <a:custGeom>
            <a:avLst/>
            <a:gdLst/>
            <a:ahLst/>
            <a:cxnLst/>
            <a:rect l="l" t="t" r="r" b="b"/>
            <a:pathLst>
              <a:path w="8105039" h="4618203">
                <a:moveTo>
                  <a:pt x="0" y="0"/>
                </a:moveTo>
                <a:lnTo>
                  <a:pt x="8105040" y="0"/>
                </a:lnTo>
                <a:lnTo>
                  <a:pt x="8105040" y="4618204"/>
                </a:lnTo>
                <a:lnTo>
                  <a:pt x="0" y="46182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7" name="TextBox 7"/>
          <p:cNvSpPr txBox="1"/>
          <p:nvPr/>
        </p:nvSpPr>
        <p:spPr>
          <a:xfrm>
            <a:off x="1738991" y="7729844"/>
            <a:ext cx="14810017" cy="580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31F20"/>
                </a:solidFill>
                <a:latin typeface="Open Sans"/>
                <a:ea typeface="Open Sans"/>
                <a:cs typeface="Open Sans"/>
                <a:sym typeface="Open Sans"/>
              </a:rPr>
              <a:t>Procés de volteig de la pila de residus amb una màquina “voltejadora”.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02370" y="942173"/>
            <a:ext cx="10187166" cy="5163762"/>
            <a:chOff x="0" y="0"/>
            <a:chExt cx="13582888" cy="6885016"/>
          </a:xfrm>
        </p:grpSpPr>
        <p:grpSp>
          <p:nvGrpSpPr>
            <p:cNvPr id="3" name="Group 3"/>
            <p:cNvGrpSpPr/>
            <p:nvPr/>
          </p:nvGrpSpPr>
          <p:grpSpPr>
            <a:xfrm>
              <a:off x="0" y="0"/>
              <a:ext cx="13582888" cy="518100"/>
              <a:chOff x="0" y="0"/>
              <a:chExt cx="2683040" cy="10234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683040" cy="102341"/>
              </a:xfrm>
              <a:custGeom>
                <a:avLst/>
                <a:gdLst/>
                <a:ahLst/>
                <a:cxnLst/>
                <a:rect l="l" t="t" r="r" b="b"/>
                <a:pathLst>
                  <a:path w="2683040" h="102341">
                    <a:moveTo>
                      <a:pt x="0" y="0"/>
                    </a:moveTo>
                    <a:lnTo>
                      <a:pt x="2683040" y="0"/>
                    </a:lnTo>
                    <a:lnTo>
                      <a:pt x="2683040" y="102341"/>
                    </a:lnTo>
                    <a:lnTo>
                      <a:pt x="0" y="102341"/>
                    </a:lnTo>
                    <a:close/>
                  </a:path>
                </a:pathLst>
              </a:custGeom>
              <a:solidFill>
                <a:srgbClr val="BFE5E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0" y="-19050"/>
                <a:ext cx="2683040" cy="12139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0" y="0"/>
              <a:ext cx="440714" cy="6885016"/>
              <a:chOff x="0" y="0"/>
              <a:chExt cx="87055" cy="1360003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7055" cy="1360003"/>
              </a:xfrm>
              <a:custGeom>
                <a:avLst/>
                <a:gdLst/>
                <a:ahLst/>
                <a:cxnLst/>
                <a:rect l="l" t="t" r="r" b="b"/>
                <a:pathLst>
                  <a:path w="87055" h="1360003">
                    <a:moveTo>
                      <a:pt x="0" y="0"/>
                    </a:moveTo>
                    <a:lnTo>
                      <a:pt x="87055" y="0"/>
                    </a:lnTo>
                    <a:lnTo>
                      <a:pt x="87055" y="1360003"/>
                    </a:lnTo>
                    <a:lnTo>
                      <a:pt x="0" y="1360003"/>
                    </a:lnTo>
                    <a:close/>
                  </a:path>
                </a:pathLst>
              </a:custGeom>
              <a:solidFill>
                <a:srgbClr val="BFE5E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0" y="-19050"/>
                <a:ext cx="87055" cy="1379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9" name="Group 9"/>
          <p:cNvGrpSpPr/>
          <p:nvPr/>
        </p:nvGrpSpPr>
        <p:grpSpPr>
          <a:xfrm rot="-10800000">
            <a:off x="7072134" y="4265953"/>
            <a:ext cx="10187166" cy="5163762"/>
            <a:chOff x="0" y="0"/>
            <a:chExt cx="13582888" cy="6885016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13582888" cy="518100"/>
              <a:chOff x="0" y="0"/>
              <a:chExt cx="2683040" cy="102341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683040" cy="102341"/>
              </a:xfrm>
              <a:custGeom>
                <a:avLst/>
                <a:gdLst/>
                <a:ahLst/>
                <a:cxnLst/>
                <a:rect l="l" t="t" r="r" b="b"/>
                <a:pathLst>
                  <a:path w="2683040" h="102341">
                    <a:moveTo>
                      <a:pt x="0" y="0"/>
                    </a:moveTo>
                    <a:lnTo>
                      <a:pt x="2683040" y="0"/>
                    </a:lnTo>
                    <a:lnTo>
                      <a:pt x="2683040" y="102341"/>
                    </a:lnTo>
                    <a:lnTo>
                      <a:pt x="0" y="102341"/>
                    </a:lnTo>
                    <a:close/>
                  </a:path>
                </a:pathLst>
              </a:custGeom>
              <a:solidFill>
                <a:srgbClr val="BFE5E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" name="TextBox 12"/>
              <p:cNvSpPr txBox="1"/>
              <p:nvPr/>
            </p:nvSpPr>
            <p:spPr>
              <a:xfrm>
                <a:off x="0" y="-19050"/>
                <a:ext cx="2683040" cy="121391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59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13" name="Group 13"/>
            <p:cNvGrpSpPr/>
            <p:nvPr/>
          </p:nvGrpSpPr>
          <p:grpSpPr>
            <a:xfrm>
              <a:off x="0" y="0"/>
              <a:ext cx="440714" cy="6885016"/>
              <a:chOff x="0" y="0"/>
              <a:chExt cx="87055" cy="1360003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87055" cy="1360003"/>
              </a:xfrm>
              <a:custGeom>
                <a:avLst/>
                <a:gdLst/>
                <a:ahLst/>
                <a:cxnLst/>
                <a:rect l="l" t="t" r="r" b="b"/>
                <a:pathLst>
                  <a:path w="87055" h="1360003">
                    <a:moveTo>
                      <a:pt x="0" y="0"/>
                    </a:moveTo>
                    <a:lnTo>
                      <a:pt x="87055" y="0"/>
                    </a:lnTo>
                    <a:lnTo>
                      <a:pt x="87055" y="1360003"/>
                    </a:lnTo>
                    <a:lnTo>
                      <a:pt x="0" y="1360003"/>
                    </a:lnTo>
                    <a:close/>
                  </a:path>
                </a:pathLst>
              </a:custGeom>
              <a:solidFill>
                <a:srgbClr val="BFE5E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0" y="-19050"/>
                <a:ext cx="87055" cy="137905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59"/>
                  </a:lnSpc>
                  <a:spcBef>
                    <a:spcPct val="0"/>
                  </a:spcBef>
                </a:pPr>
                <a:endParaRPr/>
              </a:p>
            </p:txBody>
          </p:sp>
        </p:grpSp>
      </p:grpSp>
      <p:grpSp>
        <p:nvGrpSpPr>
          <p:cNvPr id="16" name="Group 16"/>
          <p:cNvGrpSpPr/>
          <p:nvPr/>
        </p:nvGrpSpPr>
        <p:grpSpPr>
          <a:xfrm>
            <a:off x="5291552" y="3062802"/>
            <a:ext cx="7865632" cy="4299170"/>
            <a:chOff x="0" y="0"/>
            <a:chExt cx="2623560" cy="1433977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623560" cy="1433977"/>
            </a:xfrm>
            <a:custGeom>
              <a:avLst/>
              <a:gdLst/>
              <a:ahLst/>
              <a:cxnLst/>
              <a:rect l="l" t="t" r="r" b="b"/>
              <a:pathLst>
                <a:path w="2623560" h="1433977">
                  <a:moveTo>
                    <a:pt x="0" y="0"/>
                  </a:moveTo>
                  <a:lnTo>
                    <a:pt x="2623560" y="0"/>
                  </a:lnTo>
                  <a:lnTo>
                    <a:pt x="2623560" y="1433977"/>
                  </a:lnTo>
                  <a:lnTo>
                    <a:pt x="0" y="1433977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2623560" cy="145302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9" name="Freeform 19"/>
          <p:cNvSpPr/>
          <p:nvPr/>
        </p:nvSpPr>
        <p:spPr>
          <a:xfrm>
            <a:off x="14915640" y="-659492"/>
            <a:ext cx="4687320" cy="4687320"/>
          </a:xfrm>
          <a:custGeom>
            <a:avLst/>
            <a:gdLst/>
            <a:ahLst/>
            <a:cxnLst/>
            <a:rect l="l" t="t" r="r" b="b"/>
            <a:pathLst>
              <a:path w="4687320" h="4687320">
                <a:moveTo>
                  <a:pt x="0" y="0"/>
                </a:moveTo>
                <a:lnTo>
                  <a:pt x="4687320" y="0"/>
                </a:lnTo>
                <a:lnTo>
                  <a:pt x="4687320" y="4687320"/>
                </a:lnTo>
                <a:lnTo>
                  <a:pt x="0" y="468732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20" name="Group 20"/>
          <p:cNvGrpSpPr/>
          <p:nvPr/>
        </p:nvGrpSpPr>
        <p:grpSpPr>
          <a:xfrm>
            <a:off x="-2343983" y="7089454"/>
            <a:ext cx="7092705" cy="7092705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E5E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2028966" y="-3546166"/>
            <a:ext cx="5773349" cy="5773349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E5E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26" name="Freeform 26"/>
          <p:cNvSpPr/>
          <p:nvPr/>
        </p:nvSpPr>
        <p:spPr>
          <a:xfrm>
            <a:off x="2125558" y="7702920"/>
            <a:ext cx="4687320" cy="4687320"/>
          </a:xfrm>
          <a:custGeom>
            <a:avLst/>
            <a:gdLst/>
            <a:ahLst/>
            <a:cxnLst/>
            <a:rect l="l" t="t" r="r" b="b"/>
            <a:pathLst>
              <a:path w="4687320" h="4687320">
                <a:moveTo>
                  <a:pt x="0" y="0"/>
                </a:moveTo>
                <a:lnTo>
                  <a:pt x="4687320" y="0"/>
                </a:lnTo>
                <a:lnTo>
                  <a:pt x="4687320" y="4687320"/>
                </a:lnTo>
                <a:lnTo>
                  <a:pt x="0" y="468732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7" name="Freeform 27"/>
          <p:cNvSpPr/>
          <p:nvPr/>
        </p:nvSpPr>
        <p:spPr>
          <a:xfrm>
            <a:off x="2125558" y="1377690"/>
            <a:ext cx="1462486" cy="1361940"/>
          </a:xfrm>
          <a:custGeom>
            <a:avLst/>
            <a:gdLst/>
            <a:ahLst/>
            <a:cxnLst/>
            <a:rect l="l" t="t" r="r" b="b"/>
            <a:pathLst>
              <a:path w="1462486" h="1361940">
                <a:moveTo>
                  <a:pt x="0" y="0"/>
                </a:moveTo>
                <a:lnTo>
                  <a:pt x="1462486" y="0"/>
                </a:lnTo>
                <a:lnTo>
                  <a:pt x="1462486" y="1361941"/>
                </a:lnTo>
                <a:lnTo>
                  <a:pt x="0" y="13619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28" name="Group 28"/>
          <p:cNvGrpSpPr/>
          <p:nvPr/>
        </p:nvGrpSpPr>
        <p:grpSpPr>
          <a:xfrm>
            <a:off x="5522518" y="3440530"/>
            <a:ext cx="7322578" cy="3783668"/>
            <a:chOff x="0" y="0"/>
            <a:chExt cx="9763437" cy="5044890"/>
          </a:xfrm>
        </p:grpSpPr>
        <p:sp>
          <p:nvSpPr>
            <p:cNvPr id="29" name="TextBox 29"/>
            <p:cNvSpPr txBox="1"/>
            <p:nvPr/>
          </p:nvSpPr>
          <p:spPr>
            <a:xfrm>
              <a:off x="33428" y="853890"/>
              <a:ext cx="9730009" cy="41910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2389"/>
                </a:lnSpc>
              </a:pPr>
              <a:r>
                <a:rPr lang="en-US" sz="10324">
                  <a:solidFill>
                    <a:srgbClr val="010101"/>
                  </a:solidFill>
                  <a:latin typeface="TT Drugs"/>
                  <a:ea typeface="TT Drugs"/>
                  <a:cs typeface="TT Drugs"/>
                  <a:sym typeface="TT Drugs"/>
                </a:rPr>
                <a:t>MATÈRIA ORGÀNICA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9525"/>
              <a:ext cx="9657284" cy="771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573"/>
                </a:lnSpc>
              </a:pPr>
              <a:r>
                <a:rPr lang="en-US" sz="3810">
                  <a:solidFill>
                    <a:srgbClr val="010101"/>
                  </a:solidFill>
                  <a:latin typeface="TT Drugs"/>
                  <a:ea typeface="TT Drugs"/>
                  <a:cs typeface="TT Drugs"/>
                  <a:sym typeface="TT Drugs"/>
                </a:rPr>
                <a:t>RUTINA DE RECOLLIDA DE LA</a:t>
              </a:r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1465329" y="2828320"/>
            <a:ext cx="2782945" cy="11767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09"/>
              </a:lnSpc>
              <a:spcBef>
                <a:spcPct val="0"/>
              </a:spcBef>
            </a:pPr>
            <a:r>
              <a:rPr lang="en-US" sz="2252" spc="220">
                <a:solidFill>
                  <a:srgbClr val="010101"/>
                </a:solidFill>
                <a:latin typeface="TT Drugs Bold"/>
                <a:ea typeface="TT Drugs Bold"/>
                <a:cs typeface="TT Drugs Bold"/>
                <a:sym typeface="TT Drugs Bold"/>
              </a:rPr>
              <a:t>TERRATEIG TAMBÉ COMPOSTA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5313200" y="1743930"/>
            <a:ext cx="7877284" cy="1132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288"/>
              </a:lnSpc>
              <a:spcBef>
                <a:spcPct val="0"/>
              </a:spcBef>
            </a:pPr>
            <a:r>
              <a:rPr lang="en-US" sz="6730" spc="94">
                <a:solidFill>
                  <a:srgbClr val="010101"/>
                </a:solidFill>
                <a:latin typeface="TT Drugs Bold"/>
                <a:ea typeface="TT Drugs Bold"/>
                <a:cs typeface="TT Drugs Bold"/>
                <a:sym typeface="TT Drugs Bold"/>
              </a:rPr>
              <a:t>GRÀCIES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4054553" cy="10287000"/>
            <a:chOff x="0" y="0"/>
            <a:chExt cx="1067866" cy="270933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67866" cy="2709333"/>
            </a:xfrm>
            <a:custGeom>
              <a:avLst/>
              <a:gdLst/>
              <a:ahLst/>
              <a:cxnLst/>
              <a:rect l="l" t="t" r="r" b="b"/>
              <a:pathLst>
                <a:path w="1067866" h="2709333">
                  <a:moveTo>
                    <a:pt x="0" y="0"/>
                  </a:moveTo>
                  <a:lnTo>
                    <a:pt x="1067866" y="0"/>
                  </a:lnTo>
                  <a:lnTo>
                    <a:pt x="106786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BFE5EF">
                <a:alpha val="60784"/>
              </a:srgbClr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1067866" cy="27283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0" y="-79762"/>
            <a:ext cx="4054553" cy="10366762"/>
          </a:xfrm>
          <a:custGeom>
            <a:avLst/>
            <a:gdLst/>
            <a:ahLst/>
            <a:cxnLst/>
            <a:rect l="l" t="t" r="r" b="b"/>
            <a:pathLst>
              <a:path w="4054553" h="10366762">
                <a:moveTo>
                  <a:pt x="0" y="0"/>
                </a:moveTo>
                <a:lnTo>
                  <a:pt x="4054553" y="0"/>
                </a:lnTo>
                <a:lnTo>
                  <a:pt x="4054553" y="10366762"/>
                </a:lnTo>
                <a:lnTo>
                  <a:pt x="0" y="1036676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5000"/>
            </a:blip>
            <a:stretch>
              <a:fillRect r="-283403"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6" name="Group 6"/>
          <p:cNvGrpSpPr/>
          <p:nvPr/>
        </p:nvGrpSpPr>
        <p:grpSpPr>
          <a:xfrm>
            <a:off x="5897638" y="3546201"/>
            <a:ext cx="11089727" cy="4610274"/>
            <a:chOff x="0" y="0"/>
            <a:chExt cx="2920751" cy="121422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920751" cy="1214228"/>
            </a:xfrm>
            <a:custGeom>
              <a:avLst/>
              <a:gdLst/>
              <a:ahLst/>
              <a:cxnLst/>
              <a:rect l="l" t="t" r="r" b="b"/>
              <a:pathLst>
                <a:path w="2920751" h="1214228">
                  <a:moveTo>
                    <a:pt x="0" y="0"/>
                  </a:moveTo>
                  <a:lnTo>
                    <a:pt x="2920751" y="0"/>
                  </a:lnTo>
                  <a:lnTo>
                    <a:pt x="2920751" y="1214228"/>
                  </a:lnTo>
                  <a:lnTo>
                    <a:pt x="0" y="1214228"/>
                  </a:lnTo>
                  <a:close/>
                </a:path>
              </a:pathLst>
            </a:custGeom>
            <a:solidFill>
              <a:srgbClr val="BFE5E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2920751" cy="12428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79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6444850" y="369299"/>
            <a:ext cx="9363952" cy="2054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226"/>
              </a:lnSpc>
            </a:pPr>
            <a:r>
              <a:rPr lang="en-US" sz="5961" spc="584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RECOLLIDA PORTA A PORTA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148748" y="3869689"/>
            <a:ext cx="1109948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06"/>
              </a:lnSpc>
            </a:pPr>
            <a:r>
              <a:rPr lang="en-US" sz="4671">
                <a:solidFill>
                  <a:srgbClr val="FFFFFF"/>
                </a:solidFill>
                <a:latin typeface="TT Drugs"/>
                <a:ea typeface="TT Drugs"/>
                <a:cs typeface="TT Drugs"/>
                <a:sym typeface="TT Drugs"/>
              </a:rPr>
              <a:t>01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148748" y="4666808"/>
            <a:ext cx="1109948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06"/>
              </a:lnSpc>
            </a:pPr>
            <a:r>
              <a:rPr lang="en-US" sz="4671">
                <a:solidFill>
                  <a:srgbClr val="FFFFFF"/>
                </a:solidFill>
                <a:latin typeface="TT Drugs"/>
                <a:ea typeface="TT Drugs"/>
                <a:cs typeface="TT Drugs"/>
                <a:sym typeface="TT Drugs"/>
              </a:rPr>
              <a:t>02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148748" y="5547965"/>
            <a:ext cx="1109948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06"/>
              </a:lnSpc>
            </a:pPr>
            <a:r>
              <a:rPr lang="en-US" sz="4671">
                <a:solidFill>
                  <a:srgbClr val="FFFFFF"/>
                </a:solidFill>
                <a:latin typeface="TT Drugs"/>
                <a:ea typeface="TT Drugs"/>
                <a:cs typeface="TT Drugs"/>
                <a:sym typeface="TT Drugs"/>
              </a:rPr>
              <a:t>03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148748" y="6345085"/>
            <a:ext cx="1109948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06"/>
              </a:lnSpc>
            </a:pPr>
            <a:r>
              <a:rPr lang="en-US" sz="4671">
                <a:solidFill>
                  <a:srgbClr val="FFFFFF"/>
                </a:solidFill>
                <a:latin typeface="TT Drugs"/>
                <a:ea typeface="TT Drugs"/>
                <a:cs typeface="TT Drugs"/>
                <a:sym typeface="TT Drugs"/>
              </a:rPr>
              <a:t>04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6171962" y="7137461"/>
            <a:ext cx="1109948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06"/>
              </a:lnSpc>
            </a:pPr>
            <a:r>
              <a:rPr lang="en-US" sz="4671">
                <a:solidFill>
                  <a:srgbClr val="FFFFFF"/>
                </a:solidFill>
                <a:latin typeface="TT Drugs"/>
                <a:ea typeface="TT Drugs"/>
                <a:cs typeface="TT Drugs"/>
                <a:sym typeface="TT Drugs"/>
              </a:rPr>
              <a:t>05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778437" y="3958592"/>
            <a:ext cx="9208929" cy="495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35"/>
              </a:lnSpc>
            </a:pPr>
            <a:r>
              <a:rPr lang="en-US" sz="2924" spc="28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QUÈ ÉS LA RECOLLIDA PORTA A PORTA?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778437" y="4752809"/>
            <a:ext cx="7196551" cy="495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35"/>
              </a:lnSpc>
            </a:pPr>
            <a:r>
              <a:rPr lang="en-US" sz="2924" spc="28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EN QUÈ CONSISTEIX?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778437" y="5672900"/>
            <a:ext cx="6857692" cy="495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035"/>
              </a:lnSpc>
              <a:spcBef>
                <a:spcPct val="0"/>
              </a:spcBef>
            </a:pPr>
            <a:r>
              <a:rPr lang="en-US" sz="2924" spc="28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FREQÜÈNCIA.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7778437" y="6467117"/>
            <a:ext cx="9480863" cy="495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035"/>
              </a:lnSpc>
              <a:spcBef>
                <a:spcPct val="0"/>
              </a:spcBef>
            </a:pPr>
            <a:r>
              <a:rPr lang="en-US" sz="2924" spc="28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POBLACIÓ DE SEGONA RESIDÈNCIA.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7778437" y="7267962"/>
            <a:ext cx="7196551" cy="495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4035"/>
              </a:lnSpc>
              <a:spcBef>
                <a:spcPct val="0"/>
              </a:spcBef>
            </a:pPr>
            <a:r>
              <a:rPr lang="en-US" sz="2924" spc="28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ILLA DE COMPOSTATGE.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3662994" y="337474"/>
            <a:ext cx="4296549" cy="9570246"/>
            <a:chOff x="0" y="0"/>
            <a:chExt cx="1131601" cy="252055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31601" cy="2520559"/>
            </a:xfrm>
            <a:custGeom>
              <a:avLst/>
              <a:gdLst/>
              <a:ahLst/>
              <a:cxnLst/>
              <a:rect l="l" t="t" r="r" b="b"/>
              <a:pathLst>
                <a:path w="1131601" h="2520559">
                  <a:moveTo>
                    <a:pt x="0" y="0"/>
                  </a:moveTo>
                  <a:lnTo>
                    <a:pt x="1131601" y="0"/>
                  </a:lnTo>
                  <a:lnTo>
                    <a:pt x="1131601" y="2520559"/>
                  </a:lnTo>
                  <a:lnTo>
                    <a:pt x="0" y="2520559"/>
                  </a:lnTo>
                  <a:close/>
                </a:path>
              </a:pathLst>
            </a:custGeom>
            <a:solidFill>
              <a:srgbClr val="BFE5E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1131601" cy="253960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1651800" y="5371834"/>
            <a:ext cx="1488692" cy="1488692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E5E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1909331" y="5593462"/>
            <a:ext cx="1006880" cy="1023630"/>
          </a:xfrm>
          <a:custGeom>
            <a:avLst/>
            <a:gdLst/>
            <a:ahLst/>
            <a:cxnLst/>
            <a:rect l="l" t="t" r="r" b="b"/>
            <a:pathLst>
              <a:path w="1006880" h="1023630">
                <a:moveTo>
                  <a:pt x="0" y="0"/>
                </a:moveTo>
                <a:lnTo>
                  <a:pt x="1006880" y="0"/>
                </a:lnTo>
                <a:lnTo>
                  <a:pt x="1006880" y="1023630"/>
                </a:lnTo>
                <a:lnTo>
                  <a:pt x="0" y="102363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9" name="TextBox 9"/>
          <p:cNvSpPr txBox="1"/>
          <p:nvPr/>
        </p:nvSpPr>
        <p:spPr>
          <a:xfrm>
            <a:off x="843392" y="198786"/>
            <a:ext cx="12819602" cy="2054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8226"/>
              </a:lnSpc>
              <a:spcBef>
                <a:spcPct val="0"/>
              </a:spcBef>
            </a:pPr>
            <a:r>
              <a:rPr lang="en-US" sz="5961" spc="584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01 QUÈ ÉS LA RECOLLIDA PORTA A PORTA?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43392" y="2637510"/>
            <a:ext cx="12493734" cy="1973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937"/>
              </a:lnSpc>
              <a:spcBef>
                <a:spcPct val="0"/>
              </a:spcBef>
            </a:pPr>
            <a:r>
              <a:rPr lang="en-US" sz="2853" spc="279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La recollida porta a porta és un sistema de recollida de residus urbans en el que la població fa una prèvia separació d’una fracció i aquesta és recollida pel servei municipal encarregat.  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43392" y="5563155"/>
            <a:ext cx="10285907" cy="14778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just">
              <a:lnSpc>
                <a:spcPts val="3937"/>
              </a:lnSpc>
              <a:spcBef>
                <a:spcPct val="0"/>
              </a:spcBef>
            </a:pPr>
            <a:r>
              <a:rPr lang="en-US" sz="2853" spc="279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Aquest tipus de sistema permet identificar els participants i qualsevol tipus d’anomalia o error individual dins del procés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-557321" y="5095875"/>
            <a:ext cx="3495892" cy="460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795"/>
              </a:lnSpc>
              <a:spcBef>
                <a:spcPct val="0"/>
              </a:spcBef>
            </a:pPr>
            <a:r>
              <a:rPr lang="en-US" sz="2750" spc="269">
                <a:solidFill>
                  <a:srgbClr val="0071BC"/>
                </a:solidFill>
                <a:latin typeface="TT Drugs Bold"/>
                <a:ea typeface="TT Drugs Bold"/>
                <a:cs typeface="TT Drugs Bold"/>
                <a:sym typeface="TT Drugs Bold"/>
              </a:rPr>
              <a:t>BENEFICIS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843392" y="8179406"/>
            <a:ext cx="7946459" cy="4872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16065" lvl="1" indent="-308032" algn="r">
              <a:lnSpc>
                <a:spcPts val="3937"/>
              </a:lnSpc>
              <a:buFont typeface="Arial"/>
              <a:buChar char="•"/>
            </a:pPr>
            <a:r>
              <a:rPr lang="en-US" sz="2853" spc="279">
                <a:solidFill>
                  <a:srgbClr val="231F20"/>
                </a:solidFill>
                <a:latin typeface="TT Drugs Bold"/>
                <a:ea typeface="TT Drugs Bold"/>
                <a:cs typeface="TT Drugs Bold"/>
                <a:sym typeface="TT Drugs Bold"/>
              </a:rPr>
              <a:t>Dies i horaris</a:t>
            </a:r>
            <a:r>
              <a:rPr lang="en-US" sz="2853" spc="279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 de recollida fixats.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13007" y="7571111"/>
            <a:ext cx="3495892" cy="460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795"/>
              </a:lnSpc>
              <a:spcBef>
                <a:spcPct val="0"/>
              </a:spcBef>
            </a:pPr>
            <a:r>
              <a:rPr lang="en-US" sz="2750" spc="269">
                <a:solidFill>
                  <a:srgbClr val="0071BC"/>
                </a:solidFill>
                <a:latin typeface="TT Drugs Bold"/>
                <a:ea typeface="TT Drugs Bold"/>
                <a:cs typeface="TT Drugs Bold"/>
                <a:sym typeface="TT Drugs Bold"/>
              </a:rPr>
              <a:t>REQUEREIX DE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680162" y="718801"/>
            <a:ext cx="12730488" cy="8323202"/>
            <a:chOff x="0" y="0"/>
            <a:chExt cx="932394" cy="60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32394" cy="609600"/>
            </a:xfrm>
            <a:custGeom>
              <a:avLst/>
              <a:gdLst/>
              <a:ahLst/>
              <a:cxnLst/>
              <a:rect l="l" t="t" r="r" b="b"/>
              <a:pathLst>
                <a:path w="932394" h="609600">
                  <a:moveTo>
                    <a:pt x="203200" y="0"/>
                  </a:moveTo>
                  <a:lnTo>
                    <a:pt x="932394" y="0"/>
                  </a:lnTo>
                  <a:lnTo>
                    <a:pt x="729194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BACC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101600" y="-19050"/>
              <a:ext cx="729194" cy="6286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028700" y="971550"/>
            <a:ext cx="8084038" cy="27932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6779" lvl="1" indent="-348390" algn="just">
              <a:lnSpc>
                <a:spcPts val="4453"/>
              </a:lnSpc>
              <a:buAutoNum type="arabicPeriod"/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L’usuari deixa a la porta de sa casa el contenidor amb les restes de la FORM.</a:t>
            </a:r>
          </a:p>
          <a:p>
            <a:pPr algn="just">
              <a:lnSpc>
                <a:spcPts val="4453"/>
              </a:lnSpc>
            </a:pPr>
            <a:endParaRPr lang="en-US" sz="3227" spc="316">
              <a:solidFill>
                <a:srgbClr val="231F20"/>
              </a:solidFill>
              <a:latin typeface="TT Drugs"/>
              <a:ea typeface="TT Drugs"/>
              <a:cs typeface="TT Drugs"/>
              <a:sym typeface="TT Drugs"/>
            </a:endParaRPr>
          </a:p>
          <a:p>
            <a:pPr marL="0" lvl="0" indent="0" algn="just">
              <a:lnSpc>
                <a:spcPts val="4453"/>
              </a:lnSpc>
              <a:spcBef>
                <a:spcPct val="0"/>
              </a:spcBef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 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-8906504" y="-1468331"/>
            <a:ext cx="11097603" cy="8323202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BACC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01600" y="-19050"/>
              <a:ext cx="609600" cy="6286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-751501" y="3643259"/>
            <a:ext cx="1503002" cy="1836964"/>
            <a:chOff x="0" y="0"/>
            <a:chExt cx="446360" cy="54553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46360" cy="545539"/>
            </a:xfrm>
            <a:custGeom>
              <a:avLst/>
              <a:gdLst/>
              <a:ahLst/>
              <a:cxnLst/>
              <a:rect l="l" t="t" r="r" b="b"/>
              <a:pathLst>
                <a:path w="446360" h="545539">
                  <a:moveTo>
                    <a:pt x="203200" y="0"/>
                  </a:moveTo>
                  <a:lnTo>
                    <a:pt x="446360" y="0"/>
                  </a:lnTo>
                  <a:lnTo>
                    <a:pt x="243160" y="545539"/>
                  </a:lnTo>
                  <a:lnTo>
                    <a:pt x="0" y="545539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BD9E4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01600" y="-19050"/>
              <a:ext cx="243160" cy="5645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2953949" y="3393735"/>
            <a:ext cx="4233540" cy="5053789"/>
          </a:xfrm>
          <a:custGeom>
            <a:avLst/>
            <a:gdLst/>
            <a:ahLst/>
            <a:cxnLst/>
            <a:rect l="l" t="t" r="r" b="b"/>
            <a:pathLst>
              <a:path w="4233540" h="5053789">
                <a:moveTo>
                  <a:pt x="0" y="0"/>
                </a:moveTo>
                <a:lnTo>
                  <a:pt x="4233540" y="0"/>
                </a:lnTo>
                <a:lnTo>
                  <a:pt x="4233540" y="5053788"/>
                </a:lnTo>
                <a:lnTo>
                  <a:pt x="0" y="505378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3" name="TextBox 13"/>
          <p:cNvSpPr txBox="1"/>
          <p:nvPr/>
        </p:nvSpPr>
        <p:spPr>
          <a:xfrm>
            <a:off x="9996030" y="3231810"/>
            <a:ext cx="8140263" cy="3135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557"/>
              </a:lnSpc>
              <a:spcBef>
                <a:spcPct val="0"/>
              </a:spcBef>
            </a:pPr>
            <a:r>
              <a:rPr lang="en-US" sz="9099">
                <a:solidFill>
                  <a:srgbClr val="FFFFFF"/>
                </a:solidFill>
                <a:latin typeface="TT Drugs Bold"/>
                <a:ea typeface="TT Drugs Bold"/>
                <a:cs typeface="TT Drugs Bold"/>
                <a:sym typeface="TT Drugs Bold"/>
              </a:rPr>
              <a:t>EN QUÈ CONSISTEIX?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680162" y="718801"/>
            <a:ext cx="12730488" cy="8323202"/>
            <a:chOff x="0" y="0"/>
            <a:chExt cx="932394" cy="60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32394" cy="609600"/>
            </a:xfrm>
            <a:custGeom>
              <a:avLst/>
              <a:gdLst/>
              <a:ahLst/>
              <a:cxnLst/>
              <a:rect l="l" t="t" r="r" b="b"/>
              <a:pathLst>
                <a:path w="932394" h="609600">
                  <a:moveTo>
                    <a:pt x="203200" y="0"/>
                  </a:moveTo>
                  <a:lnTo>
                    <a:pt x="932394" y="0"/>
                  </a:lnTo>
                  <a:lnTo>
                    <a:pt x="729194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BACC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101600" y="-19050"/>
              <a:ext cx="729194" cy="6286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028700" y="971550"/>
            <a:ext cx="8084038" cy="50411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6779" lvl="1" indent="-348390" algn="just">
              <a:lnSpc>
                <a:spcPts val="4453"/>
              </a:lnSpc>
              <a:buAutoNum type="arabicPeriod"/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L’usuari deixa a la porta de sa casa el contenidor amb les restes de la FORM.</a:t>
            </a:r>
          </a:p>
          <a:p>
            <a:pPr marL="696779" lvl="1" indent="-348390" algn="just">
              <a:lnSpc>
                <a:spcPts val="4453"/>
              </a:lnSpc>
              <a:buAutoNum type="arabicPeriod"/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Operaris de l’ajuntament passen a arreplegar les bosses de l’interior del cubell en l’horari establert.</a:t>
            </a:r>
          </a:p>
          <a:p>
            <a:pPr algn="just">
              <a:lnSpc>
                <a:spcPts val="4453"/>
              </a:lnSpc>
            </a:pPr>
            <a:endParaRPr lang="en-US" sz="3227" spc="316">
              <a:solidFill>
                <a:srgbClr val="231F20"/>
              </a:solidFill>
              <a:latin typeface="TT Drugs"/>
              <a:ea typeface="TT Drugs"/>
              <a:cs typeface="TT Drugs"/>
              <a:sym typeface="TT Drugs"/>
            </a:endParaRPr>
          </a:p>
          <a:p>
            <a:pPr marL="0" lvl="0" indent="0" algn="just">
              <a:lnSpc>
                <a:spcPts val="4453"/>
              </a:lnSpc>
              <a:spcBef>
                <a:spcPct val="0"/>
              </a:spcBef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 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-8906504" y="-1468331"/>
            <a:ext cx="11097603" cy="8323202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BACC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101600" y="-19050"/>
              <a:ext cx="609600" cy="6286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-751501" y="3643259"/>
            <a:ext cx="1503002" cy="1836964"/>
            <a:chOff x="0" y="0"/>
            <a:chExt cx="446360" cy="54553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46360" cy="545539"/>
            </a:xfrm>
            <a:custGeom>
              <a:avLst/>
              <a:gdLst/>
              <a:ahLst/>
              <a:cxnLst/>
              <a:rect l="l" t="t" r="r" b="b"/>
              <a:pathLst>
                <a:path w="446360" h="545539">
                  <a:moveTo>
                    <a:pt x="203200" y="0"/>
                  </a:moveTo>
                  <a:lnTo>
                    <a:pt x="446360" y="0"/>
                  </a:lnTo>
                  <a:lnTo>
                    <a:pt x="243160" y="545539"/>
                  </a:lnTo>
                  <a:lnTo>
                    <a:pt x="0" y="545539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BD9E4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101600" y="-19050"/>
              <a:ext cx="243160" cy="5645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3635553" y="5143500"/>
            <a:ext cx="2870332" cy="3690427"/>
          </a:xfrm>
          <a:custGeom>
            <a:avLst/>
            <a:gdLst/>
            <a:ahLst/>
            <a:cxnLst/>
            <a:rect l="l" t="t" r="r" b="b"/>
            <a:pathLst>
              <a:path w="2870332" h="3690427">
                <a:moveTo>
                  <a:pt x="0" y="0"/>
                </a:moveTo>
                <a:lnTo>
                  <a:pt x="2870332" y="0"/>
                </a:lnTo>
                <a:lnTo>
                  <a:pt x="2870332" y="3690427"/>
                </a:lnTo>
                <a:lnTo>
                  <a:pt x="0" y="36904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3" name="TextBox 13"/>
          <p:cNvSpPr txBox="1"/>
          <p:nvPr/>
        </p:nvSpPr>
        <p:spPr>
          <a:xfrm>
            <a:off x="9996030" y="3231810"/>
            <a:ext cx="8140263" cy="3135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557"/>
              </a:lnSpc>
              <a:spcBef>
                <a:spcPct val="0"/>
              </a:spcBef>
            </a:pPr>
            <a:r>
              <a:rPr lang="en-US" sz="9099">
                <a:solidFill>
                  <a:srgbClr val="FFFFFF"/>
                </a:solidFill>
                <a:latin typeface="TT Drugs Bold"/>
                <a:ea typeface="TT Drugs Bold"/>
                <a:cs typeface="TT Drugs Bold"/>
                <a:sym typeface="TT Drugs Bold"/>
              </a:rPr>
              <a:t>EN QUÈ CONSISTEIX?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680162" y="718801"/>
            <a:ext cx="12730488" cy="8323202"/>
            <a:chOff x="0" y="0"/>
            <a:chExt cx="932394" cy="60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32394" cy="609600"/>
            </a:xfrm>
            <a:custGeom>
              <a:avLst/>
              <a:gdLst/>
              <a:ahLst/>
              <a:cxnLst/>
              <a:rect l="l" t="t" r="r" b="b"/>
              <a:pathLst>
                <a:path w="932394" h="609600">
                  <a:moveTo>
                    <a:pt x="203200" y="0"/>
                  </a:moveTo>
                  <a:lnTo>
                    <a:pt x="932394" y="0"/>
                  </a:lnTo>
                  <a:lnTo>
                    <a:pt x="729194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BACC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101600" y="-19050"/>
              <a:ext cx="729194" cy="6286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96030" y="3231810"/>
            <a:ext cx="8140263" cy="3135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557"/>
              </a:lnSpc>
              <a:spcBef>
                <a:spcPct val="0"/>
              </a:spcBef>
            </a:pPr>
            <a:r>
              <a:rPr lang="en-US" sz="9099">
                <a:solidFill>
                  <a:srgbClr val="FFFFFF"/>
                </a:solidFill>
                <a:latin typeface="TT Drugs Bold"/>
                <a:ea typeface="TT Drugs Bold"/>
                <a:cs typeface="TT Drugs Bold"/>
                <a:sym typeface="TT Drugs Bold"/>
              </a:rPr>
              <a:t>EN QUÈ CONSISTEIX?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971550"/>
            <a:ext cx="8084038" cy="6727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6779" lvl="1" indent="-348390" algn="just">
              <a:lnSpc>
                <a:spcPts val="4453"/>
              </a:lnSpc>
              <a:buAutoNum type="arabicPeriod"/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L’usuari deixa a la porta de sa casa el contenidor amb les restes de la FORM.</a:t>
            </a:r>
          </a:p>
          <a:p>
            <a:pPr marL="696779" lvl="1" indent="-348390" algn="just">
              <a:lnSpc>
                <a:spcPts val="4453"/>
              </a:lnSpc>
              <a:buAutoNum type="arabicPeriod"/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Operaris de l’ajuntament passen a arreplegar les bosses de l’interior del cubell en l’horari establert.</a:t>
            </a:r>
          </a:p>
          <a:p>
            <a:pPr marL="696779" lvl="1" indent="-348390" algn="just">
              <a:lnSpc>
                <a:spcPts val="4453"/>
              </a:lnSpc>
              <a:buAutoNum type="arabicPeriod"/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L’usuari ja podrà retornar el cubell dins de casa per tornar a omplir-lo i repetir el procés.</a:t>
            </a:r>
          </a:p>
          <a:p>
            <a:pPr algn="just">
              <a:lnSpc>
                <a:spcPts val="4453"/>
              </a:lnSpc>
            </a:pPr>
            <a:endParaRPr lang="en-US" sz="3227" spc="316">
              <a:solidFill>
                <a:srgbClr val="231F20"/>
              </a:solidFill>
              <a:latin typeface="TT Drugs"/>
              <a:ea typeface="TT Drugs"/>
              <a:cs typeface="TT Drugs"/>
              <a:sym typeface="TT Drugs"/>
            </a:endParaRPr>
          </a:p>
          <a:p>
            <a:pPr marL="0" lvl="0" indent="0" algn="just">
              <a:lnSpc>
                <a:spcPts val="4453"/>
              </a:lnSpc>
              <a:spcBef>
                <a:spcPct val="0"/>
              </a:spcBef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 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-8906504" y="-1468331"/>
            <a:ext cx="11097603" cy="8323202"/>
            <a:chOff x="0" y="0"/>
            <a:chExt cx="812800" cy="6096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BACC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101600" y="-19050"/>
              <a:ext cx="609600" cy="6286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-751501" y="3643259"/>
            <a:ext cx="1503002" cy="1836964"/>
            <a:chOff x="0" y="0"/>
            <a:chExt cx="446360" cy="54553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46360" cy="545539"/>
            </a:xfrm>
            <a:custGeom>
              <a:avLst/>
              <a:gdLst/>
              <a:ahLst/>
              <a:cxnLst/>
              <a:rect l="l" t="t" r="r" b="b"/>
              <a:pathLst>
                <a:path w="446360" h="545539">
                  <a:moveTo>
                    <a:pt x="203200" y="0"/>
                  </a:moveTo>
                  <a:lnTo>
                    <a:pt x="446360" y="0"/>
                  </a:lnTo>
                  <a:lnTo>
                    <a:pt x="243160" y="545539"/>
                  </a:lnTo>
                  <a:lnTo>
                    <a:pt x="0" y="545539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BD9E4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101600" y="-19050"/>
              <a:ext cx="243160" cy="5645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680162" y="718801"/>
            <a:ext cx="12730488" cy="8323202"/>
            <a:chOff x="0" y="0"/>
            <a:chExt cx="932394" cy="6096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932394" cy="609600"/>
            </a:xfrm>
            <a:custGeom>
              <a:avLst/>
              <a:gdLst/>
              <a:ahLst/>
              <a:cxnLst/>
              <a:rect l="l" t="t" r="r" b="b"/>
              <a:pathLst>
                <a:path w="932394" h="609600">
                  <a:moveTo>
                    <a:pt x="203200" y="0"/>
                  </a:moveTo>
                  <a:lnTo>
                    <a:pt x="932394" y="0"/>
                  </a:lnTo>
                  <a:lnTo>
                    <a:pt x="729194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BACC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101600" y="-19050"/>
              <a:ext cx="729194" cy="6286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996030" y="3231810"/>
            <a:ext cx="8140263" cy="3135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557"/>
              </a:lnSpc>
              <a:spcBef>
                <a:spcPct val="0"/>
              </a:spcBef>
            </a:pPr>
            <a:r>
              <a:rPr lang="en-US" sz="9099">
                <a:solidFill>
                  <a:srgbClr val="FFFFFF"/>
                </a:solidFill>
                <a:latin typeface="TT Drugs Bold"/>
                <a:ea typeface="TT Drugs Bold"/>
                <a:cs typeface="TT Drugs Bold"/>
                <a:sym typeface="TT Drugs Bold"/>
              </a:rPr>
              <a:t>EN QUÈ CONSISTEIX?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971550"/>
            <a:ext cx="8084038" cy="7851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6779" lvl="1" indent="-348390" algn="just">
              <a:lnSpc>
                <a:spcPts val="4453"/>
              </a:lnSpc>
              <a:buAutoNum type="arabicPeriod"/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L’usuari deixa a la porta de sa casa el contenidor amb les restes de la FORM.</a:t>
            </a:r>
          </a:p>
          <a:p>
            <a:pPr marL="696779" lvl="1" indent="-348390" algn="just">
              <a:lnSpc>
                <a:spcPts val="4453"/>
              </a:lnSpc>
              <a:buAutoNum type="arabicPeriod"/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Operaris de l’ajuntament passen a arreplegar les bosses de l’interior del cubell en l’horari establert.</a:t>
            </a:r>
          </a:p>
          <a:p>
            <a:pPr marL="696779" lvl="1" indent="-348390" algn="just">
              <a:lnSpc>
                <a:spcPts val="4453"/>
              </a:lnSpc>
              <a:buAutoNum type="arabicPeriod"/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L’usuari ja podrà retornar el cubell dins de casa per tornar a omplir-lo i repetir el procés.</a:t>
            </a:r>
          </a:p>
          <a:p>
            <a:pPr marL="696779" lvl="1" indent="-348390" algn="just">
              <a:lnSpc>
                <a:spcPts val="4453"/>
              </a:lnSpc>
              <a:buAutoNum type="arabicPeriod"/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Operaris porten totes les bosses a l’illa de compostatge i comença el procés.</a:t>
            </a:r>
          </a:p>
          <a:p>
            <a:pPr marL="0" lvl="0" indent="0" algn="just">
              <a:lnSpc>
                <a:spcPts val="4453"/>
              </a:lnSpc>
              <a:spcBef>
                <a:spcPct val="0"/>
              </a:spcBef>
            </a:pPr>
            <a:r>
              <a:rPr lang="en-US" sz="3227" spc="316">
                <a:solidFill>
                  <a:srgbClr val="231F20"/>
                </a:solidFill>
                <a:latin typeface="TT Drugs"/>
                <a:ea typeface="TT Drugs"/>
                <a:cs typeface="TT Drugs"/>
                <a:sym typeface="TT Drugs"/>
              </a:rPr>
              <a:t> 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-8906504" y="-1468331"/>
            <a:ext cx="11097603" cy="8323202"/>
            <a:chOff x="0" y="0"/>
            <a:chExt cx="812800" cy="6096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203200" y="0"/>
                  </a:moveTo>
                  <a:lnTo>
                    <a:pt x="812800" y="0"/>
                  </a:lnTo>
                  <a:lnTo>
                    <a:pt x="609600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BACC6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101600" y="-19050"/>
              <a:ext cx="609600" cy="6286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-751501" y="3643259"/>
            <a:ext cx="1503002" cy="1836964"/>
            <a:chOff x="0" y="0"/>
            <a:chExt cx="446360" cy="54553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446360" cy="545539"/>
            </a:xfrm>
            <a:custGeom>
              <a:avLst/>
              <a:gdLst/>
              <a:ahLst/>
              <a:cxnLst/>
              <a:rect l="l" t="t" r="r" b="b"/>
              <a:pathLst>
                <a:path w="446360" h="545539">
                  <a:moveTo>
                    <a:pt x="203200" y="0"/>
                  </a:moveTo>
                  <a:lnTo>
                    <a:pt x="446360" y="0"/>
                  </a:lnTo>
                  <a:lnTo>
                    <a:pt x="243160" y="545539"/>
                  </a:lnTo>
                  <a:lnTo>
                    <a:pt x="0" y="545539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9BD9E4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101600" y="-19050"/>
              <a:ext cx="243160" cy="5645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2360988"/>
            <a:chOff x="0" y="0"/>
            <a:chExt cx="4880466" cy="63007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80466" cy="630070"/>
            </a:xfrm>
            <a:custGeom>
              <a:avLst/>
              <a:gdLst/>
              <a:ahLst/>
              <a:cxnLst/>
              <a:rect l="l" t="t" r="r" b="b"/>
              <a:pathLst>
                <a:path w="4880466" h="630070">
                  <a:moveTo>
                    <a:pt x="1693" y="0"/>
                  </a:moveTo>
                  <a:lnTo>
                    <a:pt x="4878773" y="0"/>
                  </a:lnTo>
                  <a:cubicBezTo>
                    <a:pt x="4879222" y="0"/>
                    <a:pt x="4879653" y="178"/>
                    <a:pt x="4879970" y="496"/>
                  </a:cubicBezTo>
                  <a:cubicBezTo>
                    <a:pt x="4880288" y="814"/>
                    <a:pt x="4880466" y="1244"/>
                    <a:pt x="4880466" y="1693"/>
                  </a:cubicBezTo>
                  <a:lnTo>
                    <a:pt x="4880466" y="628377"/>
                  </a:lnTo>
                  <a:cubicBezTo>
                    <a:pt x="4880466" y="628826"/>
                    <a:pt x="4880288" y="629257"/>
                    <a:pt x="4879970" y="629574"/>
                  </a:cubicBezTo>
                  <a:cubicBezTo>
                    <a:pt x="4879653" y="629892"/>
                    <a:pt x="4879222" y="630070"/>
                    <a:pt x="4878773" y="630070"/>
                  </a:cubicBezTo>
                  <a:lnTo>
                    <a:pt x="1693" y="630070"/>
                  </a:lnTo>
                  <a:cubicBezTo>
                    <a:pt x="1244" y="630070"/>
                    <a:pt x="814" y="629892"/>
                    <a:pt x="496" y="629574"/>
                  </a:cubicBezTo>
                  <a:cubicBezTo>
                    <a:pt x="178" y="629257"/>
                    <a:pt x="0" y="628826"/>
                    <a:pt x="0" y="628377"/>
                  </a:cubicBezTo>
                  <a:lnTo>
                    <a:pt x="0" y="1693"/>
                  </a:lnTo>
                  <a:cubicBezTo>
                    <a:pt x="0" y="1244"/>
                    <a:pt x="178" y="814"/>
                    <a:pt x="496" y="496"/>
                  </a:cubicBezTo>
                  <a:cubicBezTo>
                    <a:pt x="814" y="178"/>
                    <a:pt x="1244" y="0"/>
                    <a:pt x="1693" y="0"/>
                  </a:cubicBezTo>
                  <a:close/>
                </a:path>
              </a:pathLst>
            </a:custGeom>
            <a:solidFill>
              <a:srgbClr val="BFE5E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880466" cy="6491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4168815" y="-771247"/>
            <a:ext cx="3980134" cy="4114800"/>
          </a:xfrm>
          <a:custGeom>
            <a:avLst/>
            <a:gdLst/>
            <a:ahLst/>
            <a:cxnLst/>
            <a:rect l="l" t="t" r="r" b="b"/>
            <a:pathLst>
              <a:path w="3980134" h="4114800">
                <a:moveTo>
                  <a:pt x="0" y="0"/>
                </a:moveTo>
                <a:lnTo>
                  <a:pt x="3980134" y="0"/>
                </a:lnTo>
                <a:lnTo>
                  <a:pt x="398013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6" name="Freeform 6"/>
          <p:cNvSpPr/>
          <p:nvPr/>
        </p:nvSpPr>
        <p:spPr>
          <a:xfrm>
            <a:off x="3736421" y="2811706"/>
            <a:ext cx="10815158" cy="6092750"/>
          </a:xfrm>
          <a:custGeom>
            <a:avLst/>
            <a:gdLst/>
            <a:ahLst/>
            <a:cxnLst/>
            <a:rect l="l" t="t" r="r" b="b"/>
            <a:pathLst>
              <a:path w="10815158" h="6092750">
                <a:moveTo>
                  <a:pt x="0" y="0"/>
                </a:moveTo>
                <a:lnTo>
                  <a:pt x="10815158" y="0"/>
                </a:lnTo>
                <a:lnTo>
                  <a:pt x="10815158" y="6092750"/>
                </a:lnTo>
                <a:lnTo>
                  <a:pt x="0" y="60927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7" name="TextBox 7"/>
          <p:cNvSpPr txBox="1"/>
          <p:nvPr/>
        </p:nvSpPr>
        <p:spPr>
          <a:xfrm>
            <a:off x="2333199" y="589824"/>
            <a:ext cx="7532838" cy="12593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228"/>
              </a:lnSpc>
              <a:spcBef>
                <a:spcPct val="0"/>
              </a:spcBef>
            </a:pPr>
            <a:r>
              <a:rPr lang="en-US" sz="7412" spc="726">
                <a:solidFill>
                  <a:srgbClr val="231F20"/>
                </a:solidFill>
                <a:latin typeface="TT Drugs Bold"/>
                <a:ea typeface="TT Drugs Bold"/>
                <a:cs typeface="TT Drugs Bold"/>
                <a:sym typeface="TT Drugs Bold"/>
              </a:rPr>
              <a:t>FREQÜÈNCIA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2360988"/>
            <a:chOff x="0" y="0"/>
            <a:chExt cx="4880466" cy="63007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880466" cy="630070"/>
            </a:xfrm>
            <a:custGeom>
              <a:avLst/>
              <a:gdLst/>
              <a:ahLst/>
              <a:cxnLst/>
              <a:rect l="l" t="t" r="r" b="b"/>
              <a:pathLst>
                <a:path w="4880466" h="630070">
                  <a:moveTo>
                    <a:pt x="1693" y="0"/>
                  </a:moveTo>
                  <a:lnTo>
                    <a:pt x="4878773" y="0"/>
                  </a:lnTo>
                  <a:cubicBezTo>
                    <a:pt x="4879222" y="0"/>
                    <a:pt x="4879653" y="178"/>
                    <a:pt x="4879970" y="496"/>
                  </a:cubicBezTo>
                  <a:cubicBezTo>
                    <a:pt x="4880288" y="814"/>
                    <a:pt x="4880466" y="1244"/>
                    <a:pt x="4880466" y="1693"/>
                  </a:cubicBezTo>
                  <a:lnTo>
                    <a:pt x="4880466" y="628377"/>
                  </a:lnTo>
                  <a:cubicBezTo>
                    <a:pt x="4880466" y="628826"/>
                    <a:pt x="4880288" y="629257"/>
                    <a:pt x="4879970" y="629574"/>
                  </a:cubicBezTo>
                  <a:cubicBezTo>
                    <a:pt x="4879653" y="629892"/>
                    <a:pt x="4879222" y="630070"/>
                    <a:pt x="4878773" y="630070"/>
                  </a:cubicBezTo>
                  <a:lnTo>
                    <a:pt x="1693" y="630070"/>
                  </a:lnTo>
                  <a:cubicBezTo>
                    <a:pt x="1244" y="630070"/>
                    <a:pt x="814" y="629892"/>
                    <a:pt x="496" y="629574"/>
                  </a:cubicBezTo>
                  <a:cubicBezTo>
                    <a:pt x="178" y="629257"/>
                    <a:pt x="0" y="628826"/>
                    <a:pt x="0" y="628377"/>
                  </a:cubicBezTo>
                  <a:lnTo>
                    <a:pt x="0" y="1693"/>
                  </a:lnTo>
                  <a:cubicBezTo>
                    <a:pt x="0" y="1244"/>
                    <a:pt x="178" y="814"/>
                    <a:pt x="496" y="496"/>
                  </a:cubicBezTo>
                  <a:cubicBezTo>
                    <a:pt x="814" y="178"/>
                    <a:pt x="1244" y="0"/>
                    <a:pt x="1693" y="0"/>
                  </a:cubicBezTo>
                  <a:close/>
                </a:path>
              </a:pathLst>
            </a:custGeom>
            <a:solidFill>
              <a:srgbClr val="BFE5EF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4880466" cy="64912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4168815" y="-771247"/>
            <a:ext cx="3980134" cy="4114800"/>
          </a:xfrm>
          <a:custGeom>
            <a:avLst/>
            <a:gdLst/>
            <a:ahLst/>
            <a:cxnLst/>
            <a:rect l="l" t="t" r="r" b="b"/>
            <a:pathLst>
              <a:path w="3980134" h="4114800">
                <a:moveTo>
                  <a:pt x="0" y="0"/>
                </a:moveTo>
                <a:lnTo>
                  <a:pt x="3980134" y="0"/>
                </a:lnTo>
                <a:lnTo>
                  <a:pt x="398013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6" name="Freeform 6"/>
          <p:cNvSpPr/>
          <p:nvPr/>
        </p:nvSpPr>
        <p:spPr>
          <a:xfrm>
            <a:off x="1028700" y="2788744"/>
            <a:ext cx="10815158" cy="6092750"/>
          </a:xfrm>
          <a:custGeom>
            <a:avLst/>
            <a:gdLst/>
            <a:ahLst/>
            <a:cxnLst/>
            <a:rect l="l" t="t" r="r" b="b"/>
            <a:pathLst>
              <a:path w="10815158" h="6092750">
                <a:moveTo>
                  <a:pt x="0" y="0"/>
                </a:moveTo>
                <a:lnTo>
                  <a:pt x="10815158" y="0"/>
                </a:lnTo>
                <a:lnTo>
                  <a:pt x="10815158" y="6092750"/>
                </a:lnTo>
                <a:lnTo>
                  <a:pt x="0" y="60927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7" name="Freeform 7"/>
          <p:cNvSpPr/>
          <p:nvPr/>
        </p:nvSpPr>
        <p:spPr>
          <a:xfrm rot="-1364523">
            <a:off x="11942374" y="7568127"/>
            <a:ext cx="2679445" cy="911011"/>
          </a:xfrm>
          <a:custGeom>
            <a:avLst/>
            <a:gdLst/>
            <a:ahLst/>
            <a:cxnLst/>
            <a:rect l="l" t="t" r="r" b="b"/>
            <a:pathLst>
              <a:path w="2679445" h="911011">
                <a:moveTo>
                  <a:pt x="0" y="0"/>
                </a:moveTo>
                <a:lnTo>
                  <a:pt x="2679445" y="0"/>
                </a:lnTo>
                <a:lnTo>
                  <a:pt x="2679445" y="911011"/>
                </a:lnTo>
                <a:lnTo>
                  <a:pt x="0" y="91101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8" name="TextBox 8"/>
          <p:cNvSpPr txBox="1"/>
          <p:nvPr/>
        </p:nvSpPr>
        <p:spPr>
          <a:xfrm>
            <a:off x="1028700" y="618399"/>
            <a:ext cx="16230600" cy="10318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434"/>
              </a:lnSpc>
              <a:spcBef>
                <a:spcPct val="0"/>
              </a:spcBef>
            </a:pPr>
            <a:r>
              <a:rPr lang="en-US" sz="6112" spc="599">
                <a:solidFill>
                  <a:srgbClr val="231F20"/>
                </a:solidFill>
                <a:latin typeface="TT Drugs Bold"/>
                <a:ea typeface="TT Drugs Bold"/>
                <a:cs typeface="TT Drugs Bold"/>
                <a:sym typeface="TT Drugs Bold"/>
              </a:rPr>
              <a:t>POBLACIÓ DE SEGONA RESIDÈNCIA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139238" y="4652327"/>
            <a:ext cx="9525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1843858" y="2904786"/>
            <a:ext cx="6186892" cy="4180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231F20"/>
                </a:solidFill>
                <a:latin typeface="Open Sans"/>
                <a:ea typeface="Open Sans"/>
                <a:cs typeface="Open Sans"/>
                <a:sym typeface="Open Sans"/>
              </a:rPr>
              <a:t>Els habitants de segona residència podran deixar les seues restes del cap de setmana a la </a:t>
            </a:r>
            <a:r>
              <a:rPr lang="en-US" sz="3399">
                <a:solidFill>
                  <a:srgbClr val="231F2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“Sala d’usos múltiples”</a:t>
            </a:r>
            <a:r>
              <a:rPr lang="en-US" sz="3399">
                <a:solidFill>
                  <a:srgbClr val="231F20"/>
                </a:solidFill>
                <a:latin typeface="Open Sans"/>
                <a:ea typeface="Open Sans"/>
                <a:cs typeface="Open Sans"/>
                <a:sym typeface="Open Sans"/>
              </a:rPr>
              <a:t> per a que els operaris puguen arreplegar-la el dilluns.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692</Words>
  <Application>Microsoft Office PowerPoint</Application>
  <PresentationFormat>Personalizado</PresentationFormat>
  <Paragraphs>102</Paragraphs>
  <Slides>13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Calibri</vt:lpstr>
      <vt:lpstr>Open Sans</vt:lpstr>
      <vt:lpstr>Open Sans Bold</vt:lpstr>
      <vt:lpstr>TT Drugs Bold</vt:lpstr>
      <vt:lpstr>TT Drugs</vt:lpstr>
      <vt:lpstr>Arial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Presentacion brief de la compañia moderno minimalista celeste y blanco</dc:title>
  <dc:creator>Nuria Seguí</dc:creator>
  <cp:lastModifiedBy>Nuria Seguí</cp:lastModifiedBy>
  <cp:revision>2</cp:revision>
  <dcterms:created xsi:type="dcterms:W3CDTF">2006-08-16T00:00:00Z</dcterms:created>
  <dcterms:modified xsi:type="dcterms:W3CDTF">2024-09-13T10:14:38Z</dcterms:modified>
  <dc:identifier>DAGLSC3WoHA</dc:identifier>
</cp:coreProperties>
</file>