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8288000" cy="10287000"/>
  <p:notesSz cx="6858000" cy="9144000"/>
  <p:embeddedFontLst>
    <p:embeddedFont>
      <p:font typeface="Kollektif" panose="020B0604020202020204" charset="0"/>
      <p:regular r:id="rId34"/>
    </p:embeddedFont>
    <p:embeddedFont>
      <p:font typeface="Open Sans" panose="020B0606030504020204" pitchFamily="34" charset="0"/>
      <p:regular r:id="rId35"/>
    </p:embeddedFont>
    <p:embeddedFont>
      <p:font typeface="Open Sans Bold" panose="020B0806030504020204" charset="0"/>
      <p:regular r:id="rId36"/>
    </p:embeddedFont>
    <p:embeddedFont>
      <p:font typeface="Open Sans Italics" panose="020B0604020202020204" charset="0"/>
      <p:regular r:id="rId37"/>
    </p:embeddedFont>
    <p:embeddedFont>
      <p:font typeface="Roca One" panose="020B0604020202020204" charset="0"/>
      <p:regular r:id="rId38"/>
    </p:embeddedFont>
    <p:embeddedFont>
      <p:font typeface="Roca One Bold" panose="020B0604020202020204" charset="0"/>
      <p:regular r:id="rId39"/>
    </p:embeddedFont>
    <p:embeddedFont>
      <p:font typeface="Roca One Ultra-Bold" panose="020B0604020202020204" charset="0"/>
      <p:regular r:id="rId40"/>
    </p:embeddedFont>
    <p:embeddedFont>
      <p:font typeface="Sweet Apricot" panose="020B0604020202020204" charset="0"/>
      <p:regular r:id="rId41"/>
    </p:embeddedFont>
    <p:embeddedFont>
      <p:font typeface="TT Fors" panose="020B0604020202020204" charset="0"/>
      <p:regular r:id="rId42"/>
    </p:embeddedFont>
    <p:embeddedFont>
      <p:font typeface="TT Fors Bold" panose="020B0604020202020204" charset="0"/>
      <p:regular r:id="rId43"/>
    </p:embeddedFont>
    <p:embeddedFont>
      <p:font typeface="TT Fors Italics" panose="020B0604020202020204" charset="0"/>
      <p:regular r:id="rId44"/>
    </p:embeddedFont>
    <p:embeddedFont>
      <p:font typeface="TT Trailers Heavy" panose="020B0604020202020204" charset="0"/>
      <p:regular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9" d="100"/>
          <a:sy n="59" d="100"/>
        </p:scale>
        <p:origin x="235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2990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10.09.2024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‹Nº›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93675" y="512763"/>
            <a:ext cx="6469063" cy="3638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93675" y="428439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PRESENTACIÓ.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44488" y="457200"/>
            <a:ext cx="6169025" cy="3470275"/>
          </a:xfrm>
        </p:spPr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59416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06388" y="533400"/>
            <a:ext cx="6245225" cy="3513138"/>
          </a:xfrm>
        </p:spPr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4347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7800" y="512763"/>
            <a:ext cx="6502400" cy="3657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8310" y="431395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 60-80ºC: </a:t>
            </a:r>
          </a:p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Disminueix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diversitat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d’espècies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fongs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totalment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inactius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IMATGES: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1) Bacillus stearothermophilus.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04800" y="457200"/>
            <a:ext cx="6246813" cy="3514725"/>
          </a:xfrm>
        </p:spPr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80860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9550" y="512763"/>
            <a:ext cx="6438900" cy="3622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9550" y="4305301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IMATGES: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1) Aspergillus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niger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tipus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fong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filamentós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11150" y="512763"/>
            <a:ext cx="6235700" cy="3508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11150" y="4191001"/>
            <a:ext cx="62357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algn="just"/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Podem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observar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patrons que solen haver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procés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formació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del compost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quant a 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quantitat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tipus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microbiota a les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diferents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fases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compostatge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unitats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formadores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colònies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/g).</a:t>
            </a:r>
          </a:p>
          <a:p>
            <a:pPr algn="just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Es pot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veure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clarament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canvis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quantitat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d’aquestes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van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estrictament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relacionades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canvis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temperatura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013" y="485775"/>
            <a:ext cx="6402387" cy="3602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27013" y="4230688"/>
            <a:ext cx="6402387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poden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observar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canvis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temperatura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que hi ha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cada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fase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explicada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anteriorment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28600" y="533400"/>
            <a:ext cx="6400800" cy="3602038"/>
          </a:xfrm>
        </p:spPr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99552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06388" y="457200"/>
            <a:ext cx="6245225" cy="3513138"/>
          </a:xfrm>
        </p:spPr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89982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013" y="512763"/>
            <a:ext cx="6402387" cy="3602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27013" y="4284663"/>
            <a:ext cx="6402387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Per 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aconseguir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una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relació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superfície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baixa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cal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tenir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un control de 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quantitat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 forma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 que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s’aporta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matèria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orgànica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fresca a la pila,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tenint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compte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les dimensions del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lloc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s’estiga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portant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terme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procés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compostatge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30188" y="457200"/>
            <a:ext cx="6397625" cy="3598863"/>
          </a:xfrm>
        </p:spPr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07396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2100" y="512763"/>
            <a:ext cx="6273800" cy="35290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92100" y="4211638"/>
            <a:ext cx="62738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El CARBONI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contribueix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donar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energia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microorganismes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El NITROGEN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crucial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síntesi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noves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molècules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Si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relació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C/N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baixeta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perdua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forma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amoni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: no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interessa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ja que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un nutrient important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procés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pèrdua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nitrogen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suposa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tant un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problema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cultius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com per al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medi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ambient al ser un gas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amb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un gran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efecte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hivernacle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Si 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relació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menor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valors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òptims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nomenats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anteriorment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es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deu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incorporar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 la pila materials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rics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carboni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com ho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palla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Si es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dóna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cas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contrari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que 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relació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elevada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l’òptima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es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deu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agregar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materials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rics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nitrogen com ho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fem.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5275" y="512763"/>
            <a:ext cx="6265863" cy="35258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95275" y="4208463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algn="just"/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Recordem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que un valor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òptim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d'humitat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50-60%.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838" y="512763"/>
            <a:ext cx="6410325" cy="3606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23837" y="4289426"/>
            <a:ext cx="6410325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temperatura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dels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paràmetres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importants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procés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ja que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aquesta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 que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regula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l’activitat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dels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microorganismes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dóna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inici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final a les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diferents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etapes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tenint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una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relació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directa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velocitat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d’aquest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No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obstant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a la nostra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pràctica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un compost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amb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procés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domèstic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com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que es vol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aconseguir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aquest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projecte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aquest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seguiment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una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pràctica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que es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puga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portar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terme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constantment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60338" y="512763"/>
            <a:ext cx="6537325" cy="36782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60338" y="4341128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procés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que es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seguirà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serà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següent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95275" y="457200"/>
            <a:ext cx="6265863" cy="3525838"/>
          </a:xfrm>
        </p:spPr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12164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5275" y="512763"/>
            <a:ext cx="6265863" cy="35258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95275" y="4186101"/>
            <a:ext cx="6265863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recollida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farà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forma manual, porta a porta per totes les cases que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hajen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deixat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 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seua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entrada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contenidor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S'arreplegarà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 bossa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només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60338" y="512763"/>
            <a:ext cx="6537325" cy="36782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60338" y="4360863"/>
            <a:ext cx="6537325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Les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restes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les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persones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segona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residència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s'arreplegaran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dilluns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l'horari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establert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 "Sala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d'usos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múltiples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".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95263" y="512763"/>
            <a:ext cx="6467475" cy="3638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1613" y="512763"/>
            <a:ext cx="6454775" cy="3630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1613" y="4313238"/>
            <a:ext cx="6454775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Una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vegada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s’ha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posar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marxa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procés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compostatge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poden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aparèixer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dubtes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aspectes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que no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quadren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amb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teoria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facen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que,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 es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tracten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 temps,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producte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aconseguir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tinga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qualitat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que es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desitja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1938" y="457200"/>
            <a:ext cx="6334125" cy="35639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30188" y="457200"/>
            <a:ext cx="6397625" cy="3598863"/>
          </a:xfrm>
        </p:spPr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92399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013" y="512763"/>
            <a:ext cx="6402387" cy="3602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7175" y="512763"/>
            <a:ext cx="6343650" cy="3568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57175" y="4251326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PREGUNTES.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95275" y="457200"/>
            <a:ext cx="6265863" cy="3525838"/>
          </a:xfrm>
        </p:spPr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9357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30188" y="533400"/>
            <a:ext cx="6397625" cy="3598863"/>
          </a:xfrm>
        </p:spPr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5982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27013" y="533400"/>
            <a:ext cx="6403975" cy="3602038"/>
          </a:xfrm>
        </p:spPr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79126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04800" y="457200"/>
            <a:ext cx="6246813" cy="3514725"/>
          </a:xfrm>
        </p:spPr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81160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68288" y="533400"/>
            <a:ext cx="6321425" cy="3556000"/>
          </a:xfrm>
        </p:spPr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14941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11150" y="512763"/>
            <a:ext cx="6235700" cy="3508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11150" y="4191001"/>
            <a:ext cx="62357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presència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bactèries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filamentoses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com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són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Actinomycetes,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concret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família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Nocardiaceae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està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amb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molta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menor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quantitat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ja que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aquestes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tenen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taxes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creixement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menors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anteriors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poden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competir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amb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ells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nivell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nutrients es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elevat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IMATGES:</a:t>
            </a:r>
          </a:p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1)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Bacteries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Nocardia.</a:t>
            </a:r>
          </a:p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2) Fong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rhizopus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sv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4" Type="http://schemas.openxmlformats.org/officeDocument/2006/relationships/image" Target="../media/image73.svg"/><Relationship Id="rId9" Type="http://schemas.openxmlformats.org/officeDocument/2006/relationships/image" Target="../media/image7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sv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4" Type="http://schemas.openxmlformats.org/officeDocument/2006/relationships/image" Target="../media/image73.svg"/><Relationship Id="rId9" Type="http://schemas.openxmlformats.org/officeDocument/2006/relationships/image" Target="../media/image7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sv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4" Type="http://schemas.openxmlformats.org/officeDocument/2006/relationships/image" Target="../media/image73.svg"/><Relationship Id="rId9" Type="http://schemas.openxmlformats.org/officeDocument/2006/relationships/image" Target="../media/image7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69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73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7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Relationship Id="rId9" Type="http://schemas.openxmlformats.org/officeDocument/2006/relationships/image" Target="../media/image14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73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7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73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5.png"/><Relationship Id="rId7" Type="http://schemas.openxmlformats.org/officeDocument/2006/relationships/image" Target="../media/image90.sv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11" Type="http://schemas.openxmlformats.org/officeDocument/2006/relationships/image" Target="../media/image94.png"/><Relationship Id="rId5" Type="http://schemas.openxmlformats.org/officeDocument/2006/relationships/image" Target="../media/image88.svg"/><Relationship Id="rId10" Type="http://schemas.openxmlformats.org/officeDocument/2006/relationships/image" Target="../media/image93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5.png"/><Relationship Id="rId7" Type="http://schemas.openxmlformats.org/officeDocument/2006/relationships/image" Target="../media/image90.sv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5" Type="http://schemas.openxmlformats.org/officeDocument/2006/relationships/image" Target="../media/image88.svg"/><Relationship Id="rId4" Type="http://schemas.openxmlformats.org/officeDocument/2006/relationships/image" Target="../media/image8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.png"/><Relationship Id="rId4" Type="http://schemas.openxmlformats.org/officeDocument/2006/relationships/image" Target="../media/image16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97.sv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16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png"/><Relationship Id="rId4" Type="http://schemas.openxmlformats.org/officeDocument/2006/relationships/image" Target="../media/image16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9.png"/><Relationship Id="rId4" Type="http://schemas.openxmlformats.org/officeDocument/2006/relationships/image" Target="../media/image16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1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sv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svg"/><Relationship Id="rId9" Type="http://schemas.openxmlformats.org/officeDocument/2006/relationships/image" Target="../media/image21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99.png"/><Relationship Id="rId4" Type="http://schemas.openxmlformats.org/officeDocument/2006/relationships/image" Target="../media/image16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9.png"/><Relationship Id="rId18" Type="http://schemas.openxmlformats.org/officeDocument/2006/relationships/image" Target="../media/image34.svg"/><Relationship Id="rId26" Type="http://schemas.openxmlformats.org/officeDocument/2006/relationships/image" Target="../media/image42.svg"/><Relationship Id="rId3" Type="http://schemas.openxmlformats.org/officeDocument/2006/relationships/image" Target="../media/image15.png"/><Relationship Id="rId21" Type="http://schemas.openxmlformats.org/officeDocument/2006/relationships/image" Target="../media/image37.png"/><Relationship Id="rId7" Type="http://schemas.openxmlformats.org/officeDocument/2006/relationships/image" Target="../media/image25.svg"/><Relationship Id="rId12" Type="http://schemas.openxmlformats.org/officeDocument/2006/relationships/image" Target="../media/image28.sv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2.png"/><Relationship Id="rId20" Type="http://schemas.openxmlformats.org/officeDocument/2006/relationships/image" Target="../media/image3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7.png"/><Relationship Id="rId24" Type="http://schemas.openxmlformats.org/officeDocument/2006/relationships/image" Target="../media/image40.svg"/><Relationship Id="rId5" Type="http://schemas.openxmlformats.org/officeDocument/2006/relationships/image" Target="../media/image17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10" Type="http://schemas.openxmlformats.org/officeDocument/2006/relationships/image" Target="../media/image19.svg"/><Relationship Id="rId19" Type="http://schemas.openxmlformats.org/officeDocument/2006/relationships/image" Target="../media/image35.png"/><Relationship Id="rId4" Type="http://schemas.openxmlformats.org/officeDocument/2006/relationships/image" Target="../media/image16.svg"/><Relationship Id="rId9" Type="http://schemas.openxmlformats.org/officeDocument/2006/relationships/image" Target="../media/image18.png"/><Relationship Id="rId14" Type="http://schemas.openxmlformats.org/officeDocument/2006/relationships/image" Target="../media/image30.svg"/><Relationship Id="rId22" Type="http://schemas.openxmlformats.org/officeDocument/2006/relationships/image" Target="../media/image38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15.png"/><Relationship Id="rId7" Type="http://schemas.openxmlformats.org/officeDocument/2006/relationships/image" Target="../media/image21.svg"/><Relationship Id="rId12" Type="http://schemas.openxmlformats.org/officeDocument/2006/relationships/image" Target="../media/image47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5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46.png"/><Relationship Id="rId5" Type="http://schemas.openxmlformats.org/officeDocument/2006/relationships/image" Target="../media/image17.png"/><Relationship Id="rId15" Type="http://schemas.openxmlformats.org/officeDocument/2006/relationships/image" Target="../media/image50.png"/><Relationship Id="rId10" Type="http://schemas.openxmlformats.org/officeDocument/2006/relationships/image" Target="../media/image45.svg"/><Relationship Id="rId4" Type="http://schemas.openxmlformats.org/officeDocument/2006/relationships/image" Target="../media/image16.sv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svg"/><Relationship Id="rId18" Type="http://schemas.openxmlformats.org/officeDocument/2006/relationships/image" Target="../media/image62.png"/><Relationship Id="rId3" Type="http://schemas.openxmlformats.org/officeDocument/2006/relationships/image" Target="../media/image15.png"/><Relationship Id="rId21" Type="http://schemas.openxmlformats.org/officeDocument/2006/relationships/image" Target="../media/image65.png"/><Relationship Id="rId7" Type="http://schemas.openxmlformats.org/officeDocument/2006/relationships/image" Target="../media/image23.svg"/><Relationship Id="rId12" Type="http://schemas.openxmlformats.org/officeDocument/2006/relationships/image" Target="../media/image56.png"/><Relationship Id="rId17" Type="http://schemas.openxmlformats.org/officeDocument/2006/relationships/image" Target="../media/image61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0.png"/><Relationship Id="rId20" Type="http://schemas.openxmlformats.org/officeDocument/2006/relationships/image" Target="../media/image6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55.svg"/><Relationship Id="rId5" Type="http://schemas.openxmlformats.org/officeDocument/2006/relationships/image" Target="../media/image17.png"/><Relationship Id="rId15" Type="http://schemas.openxmlformats.org/officeDocument/2006/relationships/image" Target="../media/image59.svg"/><Relationship Id="rId23" Type="http://schemas.openxmlformats.org/officeDocument/2006/relationships/image" Target="../media/image67.png"/><Relationship Id="rId10" Type="http://schemas.openxmlformats.org/officeDocument/2006/relationships/image" Target="../media/image54.png"/><Relationship Id="rId19" Type="http://schemas.openxmlformats.org/officeDocument/2006/relationships/image" Target="../media/image63.png"/><Relationship Id="rId4" Type="http://schemas.openxmlformats.org/officeDocument/2006/relationships/image" Target="../media/image16.svg"/><Relationship Id="rId9" Type="http://schemas.openxmlformats.org/officeDocument/2006/relationships/image" Target="../media/image53.svg"/><Relationship Id="rId14" Type="http://schemas.openxmlformats.org/officeDocument/2006/relationships/image" Target="../media/image58.png"/><Relationship Id="rId22" Type="http://schemas.openxmlformats.org/officeDocument/2006/relationships/image" Target="../media/image6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1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17.png"/><Relationship Id="rId4" Type="http://schemas.openxmlformats.org/officeDocument/2006/relationships/image" Target="../media/image69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sv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4" Type="http://schemas.openxmlformats.org/officeDocument/2006/relationships/image" Target="../media/image73.svg"/><Relationship Id="rId9" Type="http://schemas.openxmlformats.org/officeDocument/2006/relationships/image" Target="../media/image7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380574">
            <a:off x="11041239" y="1873826"/>
            <a:ext cx="6408561" cy="6539348"/>
          </a:xfrm>
          <a:custGeom>
            <a:avLst/>
            <a:gdLst/>
            <a:ahLst/>
            <a:cxnLst/>
            <a:rect l="l" t="t" r="r" b="b"/>
            <a:pathLst>
              <a:path w="6408561" h="6539348">
                <a:moveTo>
                  <a:pt x="0" y="0"/>
                </a:moveTo>
                <a:lnTo>
                  <a:pt x="6408561" y="0"/>
                </a:lnTo>
                <a:lnTo>
                  <a:pt x="6408561" y="6539348"/>
                </a:lnTo>
                <a:lnTo>
                  <a:pt x="0" y="653934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-472595">
            <a:off x="10209236" y="824932"/>
            <a:ext cx="3812619" cy="6288855"/>
          </a:xfrm>
          <a:custGeom>
            <a:avLst/>
            <a:gdLst/>
            <a:ahLst/>
            <a:cxnLst/>
            <a:rect l="l" t="t" r="r" b="b"/>
            <a:pathLst>
              <a:path w="3812619" h="6288855">
                <a:moveTo>
                  <a:pt x="0" y="0"/>
                </a:moveTo>
                <a:lnTo>
                  <a:pt x="3812618" y="0"/>
                </a:lnTo>
                <a:lnTo>
                  <a:pt x="3812618" y="6288856"/>
                </a:lnTo>
                <a:lnTo>
                  <a:pt x="0" y="628885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 rot="645729">
            <a:off x="14840515" y="4954242"/>
            <a:ext cx="4837571" cy="4801289"/>
          </a:xfrm>
          <a:custGeom>
            <a:avLst/>
            <a:gdLst/>
            <a:ahLst/>
            <a:cxnLst/>
            <a:rect l="l" t="t" r="r" b="b"/>
            <a:pathLst>
              <a:path w="4837571" h="4801289">
                <a:moveTo>
                  <a:pt x="0" y="0"/>
                </a:moveTo>
                <a:lnTo>
                  <a:pt x="4837570" y="0"/>
                </a:lnTo>
                <a:lnTo>
                  <a:pt x="4837570" y="4801289"/>
                </a:lnTo>
                <a:lnTo>
                  <a:pt x="0" y="480128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Freeform 5"/>
          <p:cNvSpPr/>
          <p:nvPr/>
        </p:nvSpPr>
        <p:spPr>
          <a:xfrm rot="1734909">
            <a:off x="14824178" y="776226"/>
            <a:ext cx="1837758" cy="4194053"/>
          </a:xfrm>
          <a:custGeom>
            <a:avLst/>
            <a:gdLst/>
            <a:ahLst/>
            <a:cxnLst/>
            <a:rect l="l" t="t" r="r" b="b"/>
            <a:pathLst>
              <a:path w="1837758" h="4194053">
                <a:moveTo>
                  <a:pt x="0" y="0"/>
                </a:moveTo>
                <a:lnTo>
                  <a:pt x="1837758" y="0"/>
                </a:lnTo>
                <a:lnTo>
                  <a:pt x="1837758" y="4194053"/>
                </a:lnTo>
                <a:lnTo>
                  <a:pt x="0" y="41940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6" name="Freeform 6"/>
          <p:cNvSpPr/>
          <p:nvPr/>
        </p:nvSpPr>
        <p:spPr>
          <a:xfrm rot="1387151">
            <a:off x="9666874" y="7558392"/>
            <a:ext cx="3279611" cy="926490"/>
          </a:xfrm>
          <a:custGeom>
            <a:avLst/>
            <a:gdLst/>
            <a:ahLst/>
            <a:cxnLst/>
            <a:rect l="l" t="t" r="r" b="b"/>
            <a:pathLst>
              <a:path w="3279611" h="926490">
                <a:moveTo>
                  <a:pt x="0" y="0"/>
                </a:moveTo>
                <a:lnTo>
                  <a:pt x="3279612" y="0"/>
                </a:lnTo>
                <a:lnTo>
                  <a:pt x="3279612" y="926490"/>
                </a:lnTo>
                <a:lnTo>
                  <a:pt x="0" y="92649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7" name="Group 7"/>
          <p:cNvGrpSpPr/>
          <p:nvPr/>
        </p:nvGrpSpPr>
        <p:grpSpPr>
          <a:xfrm>
            <a:off x="1028700" y="2209159"/>
            <a:ext cx="8587976" cy="5868681"/>
            <a:chOff x="0" y="0"/>
            <a:chExt cx="11450635" cy="7824908"/>
          </a:xfrm>
        </p:grpSpPr>
        <p:sp>
          <p:nvSpPr>
            <p:cNvPr id="8" name="TextBox 8"/>
            <p:cNvSpPr txBox="1"/>
            <p:nvPr/>
          </p:nvSpPr>
          <p:spPr>
            <a:xfrm>
              <a:off x="0" y="76200"/>
              <a:ext cx="11450635" cy="68343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010"/>
                </a:lnSpc>
              </a:pPr>
              <a:r>
                <a:rPr lang="en-US" sz="9100">
                  <a:solidFill>
                    <a:srgbClr val="0D3F2A"/>
                  </a:solidFill>
                  <a:latin typeface="Roca One Ultra-Bold"/>
                  <a:ea typeface="Roca One Ultra-Bold"/>
                  <a:cs typeface="Roca One Ultra-Bold"/>
                  <a:sym typeface="Roca One Ultra-Bold"/>
                </a:rPr>
                <a:t>ASPECTES CLAU PER A LA PRODUCCIÓ DE COMPOST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6967658"/>
              <a:ext cx="11450635" cy="8572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399"/>
                </a:lnSpc>
              </a:pPr>
              <a:r>
                <a:rPr lang="en-US" sz="3999">
                  <a:solidFill>
                    <a:srgbClr val="0D3F2A"/>
                  </a:solidFill>
                  <a:latin typeface="TT Fors"/>
                  <a:ea typeface="TT Fors"/>
                  <a:cs typeface="TT Fors"/>
                  <a:sym typeface="TT Fors"/>
                </a:rPr>
                <a:t>-TERRATEIG TAMBÉ COMPOSTA-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88297">
            <a:off x="9418505" y="765134"/>
            <a:ext cx="12364299" cy="13793842"/>
          </a:xfrm>
          <a:custGeom>
            <a:avLst/>
            <a:gdLst/>
            <a:ahLst/>
            <a:cxnLst/>
            <a:rect l="l" t="t" r="r" b="b"/>
            <a:pathLst>
              <a:path w="12364299" h="13793842">
                <a:moveTo>
                  <a:pt x="0" y="0"/>
                </a:moveTo>
                <a:lnTo>
                  <a:pt x="12364299" y="0"/>
                </a:lnTo>
                <a:lnTo>
                  <a:pt x="12364299" y="13793842"/>
                </a:lnTo>
                <a:lnTo>
                  <a:pt x="0" y="137938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-10703938">
            <a:off x="14951334" y="1808686"/>
            <a:ext cx="3657600" cy="1045029"/>
          </a:xfrm>
          <a:custGeom>
            <a:avLst/>
            <a:gdLst/>
            <a:ahLst/>
            <a:cxnLst/>
            <a:rect l="l" t="t" r="r" b="b"/>
            <a:pathLst>
              <a:path w="3657600" h="1045029">
                <a:moveTo>
                  <a:pt x="0" y="0"/>
                </a:moveTo>
                <a:lnTo>
                  <a:pt x="3657600" y="0"/>
                </a:lnTo>
                <a:lnTo>
                  <a:pt x="3657600" y="1045028"/>
                </a:lnTo>
                <a:lnTo>
                  <a:pt x="0" y="10450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 rot="2402492">
            <a:off x="9875918" y="8029355"/>
            <a:ext cx="904441" cy="2271427"/>
          </a:xfrm>
          <a:custGeom>
            <a:avLst/>
            <a:gdLst/>
            <a:ahLst/>
            <a:cxnLst/>
            <a:rect l="l" t="t" r="r" b="b"/>
            <a:pathLst>
              <a:path w="904441" h="2271427">
                <a:moveTo>
                  <a:pt x="0" y="0"/>
                </a:moveTo>
                <a:lnTo>
                  <a:pt x="904441" y="0"/>
                </a:lnTo>
                <a:lnTo>
                  <a:pt x="904441" y="2271427"/>
                </a:lnTo>
                <a:lnTo>
                  <a:pt x="0" y="227142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TextBox 5"/>
          <p:cNvSpPr txBox="1"/>
          <p:nvPr/>
        </p:nvSpPr>
        <p:spPr>
          <a:xfrm>
            <a:off x="314799" y="2254603"/>
            <a:ext cx="7897912" cy="7202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179"/>
              </a:lnSpc>
            </a:pPr>
            <a:r>
              <a:rPr lang="en-US" sz="3699">
                <a:solidFill>
                  <a:srgbClr val="000000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Què passa a aquesta fase?</a:t>
            </a:r>
          </a:p>
          <a:p>
            <a:pPr marL="798826" lvl="1" indent="-399413" algn="just">
              <a:lnSpc>
                <a:spcPts val="5179"/>
              </a:lnSpc>
              <a:buFont typeface="Arial"/>
              <a:buChar char="•"/>
            </a:pPr>
            <a:r>
              <a:rPr lang="en-US" sz="36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S’eliminen </a:t>
            </a:r>
            <a:r>
              <a:rPr lang="en-US" sz="36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tot tipus de </a:t>
            </a:r>
            <a:r>
              <a:rPr lang="en-US" sz="36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patògens, llavor o larva</a:t>
            </a:r>
            <a:r>
              <a:rPr lang="en-US" sz="36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que puga haver a la pila de fem.</a:t>
            </a:r>
          </a:p>
          <a:p>
            <a:pPr algn="just">
              <a:lnSpc>
                <a:spcPts val="5179"/>
              </a:lnSpc>
            </a:pPr>
            <a:endParaRPr lang="en-US" sz="3699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798826" lvl="1" indent="-399413" algn="just">
              <a:lnSpc>
                <a:spcPts val="5179"/>
              </a:lnSpc>
              <a:buFont typeface="Arial"/>
              <a:buChar char="•"/>
            </a:pPr>
            <a:r>
              <a:rPr lang="en-US" sz="36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Una vegada aquests microorganismes han degradat tota la matèria orgànica, l’</a:t>
            </a:r>
            <a:r>
              <a:rPr lang="en-US" sz="36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activitat biològica disminueix</a:t>
            </a:r>
            <a:r>
              <a:rPr lang="en-US" sz="36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, aplegant aleshores a un </a:t>
            </a:r>
            <a:r>
              <a:rPr lang="en-US" sz="36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medi més estable</a:t>
            </a:r>
          </a:p>
        </p:txBody>
      </p:sp>
      <p:sp>
        <p:nvSpPr>
          <p:cNvPr id="6" name="Freeform 6"/>
          <p:cNvSpPr/>
          <p:nvPr/>
        </p:nvSpPr>
        <p:spPr>
          <a:xfrm>
            <a:off x="8824906" y="3634276"/>
            <a:ext cx="9797912" cy="4509499"/>
          </a:xfrm>
          <a:custGeom>
            <a:avLst/>
            <a:gdLst/>
            <a:ahLst/>
            <a:cxnLst/>
            <a:rect l="l" t="t" r="r" b="b"/>
            <a:pathLst>
              <a:path w="9797912" h="4509499">
                <a:moveTo>
                  <a:pt x="0" y="0"/>
                </a:moveTo>
                <a:lnTo>
                  <a:pt x="9797912" y="0"/>
                </a:lnTo>
                <a:lnTo>
                  <a:pt x="9797912" y="4509499"/>
                </a:lnTo>
                <a:lnTo>
                  <a:pt x="0" y="450949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7" name="TextBox 7"/>
          <p:cNvSpPr txBox="1"/>
          <p:nvPr/>
        </p:nvSpPr>
        <p:spPr>
          <a:xfrm>
            <a:off x="1782506" y="2416538"/>
            <a:ext cx="15290182" cy="548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34"/>
              </a:lnSpc>
            </a:pPr>
            <a:endParaRPr/>
          </a:p>
        </p:txBody>
      </p:sp>
      <p:sp>
        <p:nvSpPr>
          <p:cNvPr id="8" name="TextBox 8"/>
          <p:cNvSpPr txBox="1"/>
          <p:nvPr/>
        </p:nvSpPr>
        <p:spPr>
          <a:xfrm>
            <a:off x="101029" y="543559"/>
            <a:ext cx="18085941" cy="1046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40"/>
              </a:lnSpc>
              <a:spcBef>
                <a:spcPct val="0"/>
              </a:spcBef>
            </a:pPr>
            <a:r>
              <a:rPr lang="en-US" sz="7400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2. FASE TERMÒFILA.</a:t>
            </a: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88297">
            <a:off x="9418505" y="765134"/>
            <a:ext cx="12364299" cy="13793842"/>
          </a:xfrm>
          <a:custGeom>
            <a:avLst/>
            <a:gdLst/>
            <a:ahLst/>
            <a:cxnLst/>
            <a:rect l="l" t="t" r="r" b="b"/>
            <a:pathLst>
              <a:path w="12364299" h="13793842">
                <a:moveTo>
                  <a:pt x="0" y="0"/>
                </a:moveTo>
                <a:lnTo>
                  <a:pt x="12364299" y="0"/>
                </a:lnTo>
                <a:lnTo>
                  <a:pt x="12364299" y="13793842"/>
                </a:lnTo>
                <a:lnTo>
                  <a:pt x="0" y="137938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-10703938">
            <a:off x="14951334" y="1808686"/>
            <a:ext cx="3657600" cy="1045029"/>
          </a:xfrm>
          <a:custGeom>
            <a:avLst/>
            <a:gdLst/>
            <a:ahLst/>
            <a:cxnLst/>
            <a:rect l="l" t="t" r="r" b="b"/>
            <a:pathLst>
              <a:path w="3657600" h="1045029">
                <a:moveTo>
                  <a:pt x="0" y="0"/>
                </a:moveTo>
                <a:lnTo>
                  <a:pt x="3657600" y="0"/>
                </a:lnTo>
                <a:lnTo>
                  <a:pt x="3657600" y="1045028"/>
                </a:lnTo>
                <a:lnTo>
                  <a:pt x="0" y="10450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 rot="2402492">
            <a:off x="9875918" y="8029355"/>
            <a:ext cx="904441" cy="2271427"/>
          </a:xfrm>
          <a:custGeom>
            <a:avLst/>
            <a:gdLst/>
            <a:ahLst/>
            <a:cxnLst/>
            <a:rect l="l" t="t" r="r" b="b"/>
            <a:pathLst>
              <a:path w="904441" h="2271427">
                <a:moveTo>
                  <a:pt x="0" y="0"/>
                </a:moveTo>
                <a:lnTo>
                  <a:pt x="904441" y="0"/>
                </a:lnTo>
                <a:lnTo>
                  <a:pt x="904441" y="2271427"/>
                </a:lnTo>
                <a:lnTo>
                  <a:pt x="0" y="227142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Freeform 5"/>
          <p:cNvSpPr/>
          <p:nvPr/>
        </p:nvSpPr>
        <p:spPr>
          <a:xfrm>
            <a:off x="8824906" y="3634276"/>
            <a:ext cx="9797912" cy="4509499"/>
          </a:xfrm>
          <a:custGeom>
            <a:avLst/>
            <a:gdLst/>
            <a:ahLst/>
            <a:cxnLst/>
            <a:rect l="l" t="t" r="r" b="b"/>
            <a:pathLst>
              <a:path w="9797912" h="4509499">
                <a:moveTo>
                  <a:pt x="0" y="0"/>
                </a:moveTo>
                <a:lnTo>
                  <a:pt x="9797912" y="0"/>
                </a:lnTo>
                <a:lnTo>
                  <a:pt x="9797912" y="4509499"/>
                </a:lnTo>
                <a:lnTo>
                  <a:pt x="0" y="450949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6" name="TextBox 6"/>
          <p:cNvSpPr txBox="1"/>
          <p:nvPr/>
        </p:nvSpPr>
        <p:spPr>
          <a:xfrm>
            <a:off x="1782506" y="2416538"/>
            <a:ext cx="15290182" cy="548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34"/>
              </a:lnSpc>
            </a:pPr>
            <a:endParaRPr/>
          </a:p>
        </p:txBody>
      </p:sp>
      <p:sp>
        <p:nvSpPr>
          <p:cNvPr id="7" name="TextBox 7"/>
          <p:cNvSpPr txBox="1"/>
          <p:nvPr/>
        </p:nvSpPr>
        <p:spPr>
          <a:xfrm>
            <a:off x="101029" y="543559"/>
            <a:ext cx="18085941" cy="1046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40"/>
              </a:lnSpc>
              <a:spcBef>
                <a:spcPct val="0"/>
              </a:spcBef>
            </a:pPr>
            <a:r>
              <a:rPr lang="en-US" sz="7400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2. FASE TERMÒFILA.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36974" y="2393335"/>
            <a:ext cx="8059806" cy="6934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454"/>
              </a:lnSpc>
            </a:pPr>
            <a:r>
              <a:rPr lang="en-US" sz="318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La duració d’aquesta fase varia entre </a:t>
            </a:r>
          </a:p>
          <a:p>
            <a:pPr algn="just">
              <a:lnSpc>
                <a:spcPts val="4454"/>
              </a:lnSpc>
            </a:pPr>
            <a:r>
              <a:rPr lang="en-US" sz="318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 setmana i 2 mesos</a:t>
            </a:r>
            <a:r>
              <a:rPr lang="en-US" sz="318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, depenent dels residus de la pila.</a:t>
            </a:r>
          </a:p>
          <a:p>
            <a:pPr algn="just">
              <a:lnSpc>
                <a:spcPts val="4607"/>
              </a:lnSpc>
            </a:pPr>
            <a:endParaRPr lang="en-US" sz="3181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just">
              <a:lnSpc>
                <a:spcPts val="4607"/>
              </a:lnSpc>
            </a:pPr>
            <a:r>
              <a:rPr lang="en-US" sz="329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La pujada de </a:t>
            </a:r>
            <a:r>
              <a:rPr lang="en-US" sz="329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temperatura</a:t>
            </a:r>
            <a:r>
              <a:rPr lang="en-US" sz="329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segueix i es pot dividir en dues fases:</a:t>
            </a:r>
          </a:p>
          <a:p>
            <a:pPr marL="710557" lvl="1" indent="-355279" algn="just">
              <a:lnSpc>
                <a:spcPts val="4607"/>
              </a:lnSpc>
              <a:buAutoNum type="arabicPeriod"/>
            </a:pPr>
            <a:r>
              <a:rPr lang="en-US" sz="329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29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 40 a 60ºC</a:t>
            </a:r>
            <a:r>
              <a:rPr lang="en-US" sz="329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: queden microorganismes termòfils o termotolerants.</a:t>
            </a:r>
          </a:p>
          <a:p>
            <a:pPr marL="710557" lvl="1" indent="-355279" algn="just">
              <a:lnSpc>
                <a:spcPts val="4607"/>
              </a:lnSpc>
              <a:buAutoNum type="arabicPeriod"/>
            </a:pPr>
            <a:r>
              <a:rPr lang="en-US" sz="329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 60 a 80ºC</a:t>
            </a:r>
            <a:r>
              <a:rPr lang="en-US" sz="329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: a un compostatge municipal és complicat aplegar a aquestes temperatures.</a:t>
            </a: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D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660219">
            <a:off x="10558061" y="302407"/>
            <a:ext cx="4740443" cy="1499165"/>
          </a:xfrm>
          <a:custGeom>
            <a:avLst/>
            <a:gdLst/>
            <a:ahLst/>
            <a:cxnLst/>
            <a:rect l="l" t="t" r="r" b="b"/>
            <a:pathLst>
              <a:path w="4740443" h="1499165">
                <a:moveTo>
                  <a:pt x="0" y="0"/>
                </a:moveTo>
                <a:lnTo>
                  <a:pt x="4740443" y="0"/>
                </a:lnTo>
                <a:lnTo>
                  <a:pt x="4740443" y="1499165"/>
                </a:lnTo>
                <a:lnTo>
                  <a:pt x="0" y="149916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10522720" flipH="1">
            <a:off x="13460135" y="-537224"/>
            <a:ext cx="11361447" cy="11361447"/>
          </a:xfrm>
          <a:custGeom>
            <a:avLst/>
            <a:gdLst/>
            <a:ahLst/>
            <a:cxnLst/>
            <a:rect l="l" t="t" r="r" b="b"/>
            <a:pathLst>
              <a:path w="11361447" h="11361447">
                <a:moveTo>
                  <a:pt x="11361447" y="0"/>
                </a:moveTo>
                <a:lnTo>
                  <a:pt x="0" y="0"/>
                </a:lnTo>
                <a:lnTo>
                  <a:pt x="0" y="11361448"/>
                </a:lnTo>
                <a:lnTo>
                  <a:pt x="11361447" y="11361448"/>
                </a:lnTo>
                <a:lnTo>
                  <a:pt x="1136144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>
            <a:off x="12253619" y="2953498"/>
            <a:ext cx="4896483" cy="6112114"/>
          </a:xfrm>
          <a:custGeom>
            <a:avLst/>
            <a:gdLst/>
            <a:ahLst/>
            <a:cxnLst/>
            <a:rect l="l" t="t" r="r" b="b"/>
            <a:pathLst>
              <a:path w="4896483" h="6112114">
                <a:moveTo>
                  <a:pt x="0" y="0"/>
                </a:moveTo>
                <a:lnTo>
                  <a:pt x="4896482" y="0"/>
                </a:lnTo>
                <a:lnTo>
                  <a:pt x="4896482" y="6112115"/>
                </a:lnTo>
                <a:lnTo>
                  <a:pt x="0" y="611211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TextBox 5"/>
          <p:cNvSpPr txBox="1"/>
          <p:nvPr/>
        </p:nvSpPr>
        <p:spPr>
          <a:xfrm>
            <a:off x="1028700" y="1118665"/>
            <a:ext cx="16404720" cy="1149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800"/>
              </a:lnSpc>
              <a:spcBef>
                <a:spcPct val="0"/>
              </a:spcBef>
            </a:pPr>
            <a:r>
              <a:rPr lang="en-US" sz="8000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Microorganismes predominants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2201341"/>
            <a:ext cx="10343060" cy="1780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D3F2A"/>
                </a:solidFill>
                <a:latin typeface="Open Sans"/>
                <a:ea typeface="Open Sans"/>
                <a:cs typeface="Open Sans"/>
                <a:sym typeface="Open Sans"/>
              </a:rPr>
              <a:t>L’augment de temperatura provoca la desaparició de les bactèries mesòfiles i l’aparició d’organismes termòfils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8700" y="4236489"/>
            <a:ext cx="10536859" cy="5380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D3F2A"/>
                </a:solidFill>
                <a:latin typeface="Open Sans"/>
                <a:ea typeface="Open Sans"/>
                <a:cs typeface="Open Sans"/>
                <a:sym typeface="Open Sans"/>
              </a:rPr>
              <a:t>De 40-60ºC:</a:t>
            </a:r>
          </a:p>
          <a:p>
            <a:pPr marL="734059" lvl="1" indent="-367030" algn="l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D3F2A"/>
                </a:solidFill>
                <a:latin typeface="Open Sans"/>
                <a:ea typeface="Open Sans"/>
                <a:cs typeface="Open Sans"/>
                <a:sym typeface="Open Sans"/>
              </a:rPr>
              <a:t>Bactèries, fongs i Actinomycetes termòfils o termotolerants.</a:t>
            </a:r>
          </a:p>
          <a:p>
            <a:pPr algn="l">
              <a:lnSpc>
                <a:spcPts val="4759"/>
              </a:lnSpc>
            </a:pPr>
            <a:endParaRPr lang="en-US" sz="3399">
              <a:solidFill>
                <a:srgbClr val="0D3F2A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D3F2A"/>
                </a:solidFill>
                <a:latin typeface="Open Sans"/>
                <a:ea typeface="Open Sans"/>
                <a:cs typeface="Open Sans"/>
                <a:sym typeface="Open Sans"/>
              </a:rPr>
              <a:t>De 60-80ºC: </a:t>
            </a:r>
          </a:p>
          <a:p>
            <a:pPr marL="734059" lvl="1" indent="-367030" algn="l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D3F2A"/>
                </a:solidFill>
                <a:latin typeface="Open Sans"/>
                <a:ea typeface="Open Sans"/>
                <a:cs typeface="Open Sans"/>
                <a:sym typeface="Open Sans"/>
              </a:rPr>
              <a:t>Disminueix la diversitat d’espècies: fongs totalment inactius.</a:t>
            </a:r>
          </a:p>
          <a:p>
            <a:pPr marL="734059" lvl="1" indent="-367030" algn="l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D3F2A"/>
                </a:solidFill>
                <a:latin typeface="Open Sans"/>
                <a:ea typeface="Open Sans"/>
                <a:cs typeface="Open Sans"/>
                <a:sym typeface="Open Sans"/>
              </a:rPr>
              <a:t>Alguns ceps de </a:t>
            </a:r>
            <a:r>
              <a:rPr lang="en-US" sz="3399">
                <a:solidFill>
                  <a:srgbClr val="0D3F2A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Bacillus stearothermophilus.</a:t>
            </a:r>
          </a:p>
          <a:p>
            <a:pPr marL="734059" lvl="1" indent="-367030" algn="l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D3F2A"/>
                </a:solidFill>
                <a:latin typeface="Open Sans"/>
                <a:ea typeface="Open Sans"/>
                <a:cs typeface="Open Sans"/>
                <a:sym typeface="Open Sans"/>
              </a:rPr>
              <a:t> Especies del gènere </a:t>
            </a:r>
            <a:r>
              <a:rPr lang="en-US" sz="3399">
                <a:solidFill>
                  <a:srgbClr val="0D3F2A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Thermus</a:t>
            </a:r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88297">
            <a:off x="9418505" y="765134"/>
            <a:ext cx="12364299" cy="13793842"/>
          </a:xfrm>
          <a:custGeom>
            <a:avLst/>
            <a:gdLst/>
            <a:ahLst/>
            <a:cxnLst/>
            <a:rect l="l" t="t" r="r" b="b"/>
            <a:pathLst>
              <a:path w="12364299" h="13793842">
                <a:moveTo>
                  <a:pt x="0" y="0"/>
                </a:moveTo>
                <a:lnTo>
                  <a:pt x="12364299" y="0"/>
                </a:lnTo>
                <a:lnTo>
                  <a:pt x="12364299" y="13793842"/>
                </a:lnTo>
                <a:lnTo>
                  <a:pt x="0" y="137938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-10703938">
            <a:off x="14951334" y="1808686"/>
            <a:ext cx="3657600" cy="1045029"/>
          </a:xfrm>
          <a:custGeom>
            <a:avLst/>
            <a:gdLst/>
            <a:ahLst/>
            <a:cxnLst/>
            <a:rect l="l" t="t" r="r" b="b"/>
            <a:pathLst>
              <a:path w="3657600" h="1045029">
                <a:moveTo>
                  <a:pt x="0" y="0"/>
                </a:moveTo>
                <a:lnTo>
                  <a:pt x="3657600" y="0"/>
                </a:lnTo>
                <a:lnTo>
                  <a:pt x="3657600" y="1045028"/>
                </a:lnTo>
                <a:lnTo>
                  <a:pt x="0" y="10450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 rot="2402492">
            <a:off x="9875918" y="8029355"/>
            <a:ext cx="904441" cy="2271427"/>
          </a:xfrm>
          <a:custGeom>
            <a:avLst/>
            <a:gdLst/>
            <a:ahLst/>
            <a:cxnLst/>
            <a:rect l="l" t="t" r="r" b="b"/>
            <a:pathLst>
              <a:path w="904441" h="2271427">
                <a:moveTo>
                  <a:pt x="0" y="0"/>
                </a:moveTo>
                <a:lnTo>
                  <a:pt x="904441" y="0"/>
                </a:lnTo>
                <a:lnTo>
                  <a:pt x="904441" y="2271427"/>
                </a:lnTo>
                <a:lnTo>
                  <a:pt x="0" y="227142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Freeform 5"/>
          <p:cNvSpPr/>
          <p:nvPr/>
        </p:nvSpPr>
        <p:spPr>
          <a:xfrm>
            <a:off x="8824906" y="3634276"/>
            <a:ext cx="9797912" cy="4509499"/>
          </a:xfrm>
          <a:custGeom>
            <a:avLst/>
            <a:gdLst/>
            <a:ahLst/>
            <a:cxnLst/>
            <a:rect l="l" t="t" r="r" b="b"/>
            <a:pathLst>
              <a:path w="9797912" h="4509499">
                <a:moveTo>
                  <a:pt x="0" y="0"/>
                </a:moveTo>
                <a:lnTo>
                  <a:pt x="9797912" y="0"/>
                </a:lnTo>
                <a:lnTo>
                  <a:pt x="9797912" y="4509499"/>
                </a:lnTo>
                <a:lnTo>
                  <a:pt x="0" y="450949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6" name="TextBox 6"/>
          <p:cNvSpPr txBox="1"/>
          <p:nvPr/>
        </p:nvSpPr>
        <p:spPr>
          <a:xfrm>
            <a:off x="1782506" y="2416538"/>
            <a:ext cx="15290182" cy="548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34"/>
              </a:lnSpc>
            </a:pPr>
            <a:endParaRPr/>
          </a:p>
        </p:txBody>
      </p:sp>
      <p:sp>
        <p:nvSpPr>
          <p:cNvPr id="7" name="TextBox 7"/>
          <p:cNvSpPr txBox="1"/>
          <p:nvPr/>
        </p:nvSpPr>
        <p:spPr>
          <a:xfrm>
            <a:off x="101029" y="543559"/>
            <a:ext cx="18085941" cy="1046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40"/>
              </a:lnSpc>
              <a:spcBef>
                <a:spcPct val="0"/>
              </a:spcBef>
            </a:pPr>
            <a:r>
              <a:rPr lang="en-US" sz="7400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3. FASE DE MADURACIÓ.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27566" y="1700644"/>
            <a:ext cx="8111696" cy="77898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469"/>
              </a:lnSpc>
            </a:pPr>
            <a:r>
              <a:rPr lang="en-US" sz="3192">
                <a:solidFill>
                  <a:srgbClr val="000000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Què passa a aquesta fase?</a:t>
            </a:r>
          </a:p>
          <a:p>
            <a:pPr marL="689269" lvl="1" indent="-344634" algn="just">
              <a:lnSpc>
                <a:spcPts val="4469"/>
              </a:lnSpc>
              <a:buFont typeface="Arial"/>
              <a:buChar char="•"/>
            </a:pPr>
            <a:r>
              <a:rPr lang="en-US" sz="319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Els microorganismes degraden la part menys biodegradable que queda a la pila de fem.</a:t>
            </a:r>
          </a:p>
          <a:p>
            <a:pPr algn="just">
              <a:lnSpc>
                <a:spcPts val="4469"/>
              </a:lnSpc>
            </a:pPr>
            <a:endParaRPr lang="en-US" sz="3192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just">
              <a:lnSpc>
                <a:spcPts val="4469"/>
              </a:lnSpc>
            </a:pPr>
            <a:r>
              <a:rPr lang="en-US" sz="319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La duració d’aquesta fase pot aplegar a ser de </a:t>
            </a:r>
            <a:r>
              <a:rPr lang="en-US" sz="3192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3 mesos</a:t>
            </a:r>
            <a:r>
              <a:rPr lang="en-US" sz="319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algn="just">
              <a:lnSpc>
                <a:spcPts val="4469"/>
              </a:lnSpc>
            </a:pPr>
            <a:endParaRPr lang="en-US" sz="3192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just">
              <a:lnSpc>
                <a:spcPts val="4469"/>
              </a:lnSpc>
            </a:pPr>
            <a:r>
              <a:rPr lang="en-US" sz="319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La </a:t>
            </a:r>
            <a:r>
              <a:rPr lang="en-US" sz="3192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temperatura disminueix </a:t>
            </a:r>
            <a:r>
              <a:rPr lang="en-US" sz="319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de </a:t>
            </a:r>
            <a:r>
              <a:rPr lang="en-US" sz="3192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50 a 20ºC.</a:t>
            </a:r>
          </a:p>
          <a:p>
            <a:pPr algn="just">
              <a:lnSpc>
                <a:spcPts val="4469"/>
              </a:lnSpc>
            </a:pPr>
            <a:endParaRPr lang="en-US" sz="3192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  <a:p>
            <a:pPr algn="just">
              <a:lnSpc>
                <a:spcPts val="4469"/>
              </a:lnSpc>
            </a:pPr>
            <a:r>
              <a:rPr lang="en-US" sz="3192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Augmenta </a:t>
            </a:r>
            <a:r>
              <a:rPr lang="en-US" sz="319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la quantitat </a:t>
            </a:r>
            <a:r>
              <a:rPr lang="en-US" sz="3192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d’organismes </a:t>
            </a:r>
            <a:r>
              <a:rPr lang="en-US" sz="319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 </a:t>
            </a:r>
            <a:r>
              <a:rPr lang="en-US" sz="3192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microorganismes </a:t>
            </a:r>
            <a:r>
              <a:rPr lang="en-US" sz="319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que ajuden a la descomposició.</a:t>
            </a:r>
          </a:p>
          <a:p>
            <a:pPr algn="just">
              <a:lnSpc>
                <a:spcPts val="4469"/>
              </a:lnSpc>
            </a:pPr>
            <a:endParaRPr lang="en-US" sz="3192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D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660219">
            <a:off x="10558061" y="302407"/>
            <a:ext cx="4740443" cy="1499165"/>
          </a:xfrm>
          <a:custGeom>
            <a:avLst/>
            <a:gdLst/>
            <a:ahLst/>
            <a:cxnLst/>
            <a:rect l="l" t="t" r="r" b="b"/>
            <a:pathLst>
              <a:path w="4740443" h="1499165">
                <a:moveTo>
                  <a:pt x="0" y="0"/>
                </a:moveTo>
                <a:lnTo>
                  <a:pt x="4740443" y="0"/>
                </a:lnTo>
                <a:lnTo>
                  <a:pt x="4740443" y="1499165"/>
                </a:lnTo>
                <a:lnTo>
                  <a:pt x="0" y="149916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10522720" flipH="1">
            <a:off x="13460135" y="-537224"/>
            <a:ext cx="11361447" cy="11361447"/>
          </a:xfrm>
          <a:custGeom>
            <a:avLst/>
            <a:gdLst/>
            <a:ahLst/>
            <a:cxnLst/>
            <a:rect l="l" t="t" r="r" b="b"/>
            <a:pathLst>
              <a:path w="11361447" h="11361447">
                <a:moveTo>
                  <a:pt x="11361447" y="0"/>
                </a:moveTo>
                <a:lnTo>
                  <a:pt x="0" y="0"/>
                </a:lnTo>
                <a:lnTo>
                  <a:pt x="0" y="11361448"/>
                </a:lnTo>
                <a:lnTo>
                  <a:pt x="11361447" y="11361448"/>
                </a:lnTo>
                <a:lnTo>
                  <a:pt x="1136144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>
            <a:off x="10585332" y="3110387"/>
            <a:ext cx="7135063" cy="5372283"/>
          </a:xfrm>
          <a:custGeom>
            <a:avLst/>
            <a:gdLst/>
            <a:ahLst/>
            <a:cxnLst/>
            <a:rect l="l" t="t" r="r" b="b"/>
            <a:pathLst>
              <a:path w="7135063" h="5372283">
                <a:moveTo>
                  <a:pt x="0" y="0"/>
                </a:moveTo>
                <a:lnTo>
                  <a:pt x="7135063" y="0"/>
                </a:lnTo>
                <a:lnTo>
                  <a:pt x="7135063" y="5372283"/>
                </a:lnTo>
                <a:lnTo>
                  <a:pt x="0" y="537228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TextBox 5"/>
          <p:cNvSpPr txBox="1"/>
          <p:nvPr/>
        </p:nvSpPr>
        <p:spPr>
          <a:xfrm>
            <a:off x="1028700" y="1118665"/>
            <a:ext cx="16404720" cy="1149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800"/>
              </a:lnSpc>
              <a:spcBef>
                <a:spcPct val="0"/>
              </a:spcBef>
            </a:pPr>
            <a:r>
              <a:rPr lang="en-US" sz="8000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Microorganismes predominants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3285723"/>
            <a:ext cx="10536859" cy="5380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D3F2A"/>
                </a:solidFill>
                <a:latin typeface="Open Sans"/>
                <a:ea typeface="Open Sans"/>
                <a:cs typeface="Open Sans"/>
                <a:sym typeface="Open Sans"/>
              </a:rPr>
              <a:t>Augmenta diversitat i quantitat de:</a:t>
            </a:r>
          </a:p>
          <a:p>
            <a:pPr marL="734059" lvl="1" indent="-367030" algn="l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D3F2A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Actinomycetes </a:t>
            </a:r>
            <a:r>
              <a:rPr lang="en-US" sz="3399">
                <a:solidFill>
                  <a:srgbClr val="0D3F2A"/>
                </a:solidFill>
                <a:latin typeface="Open Sans"/>
                <a:ea typeface="Open Sans"/>
                <a:cs typeface="Open Sans"/>
                <a:sym typeface="Open Sans"/>
              </a:rPr>
              <a:t>mesòfils/termotolerants.</a:t>
            </a:r>
          </a:p>
          <a:p>
            <a:pPr marL="734059" lvl="1" indent="-367030" algn="l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D3F2A"/>
                </a:solidFill>
                <a:latin typeface="Open Sans"/>
                <a:ea typeface="Open Sans"/>
                <a:cs typeface="Open Sans"/>
                <a:sym typeface="Open Sans"/>
              </a:rPr>
              <a:t>Fongs filamentosos.</a:t>
            </a:r>
          </a:p>
          <a:p>
            <a:pPr algn="l">
              <a:lnSpc>
                <a:spcPts val="4759"/>
              </a:lnSpc>
            </a:pPr>
            <a:endParaRPr lang="en-US" sz="3399">
              <a:solidFill>
                <a:srgbClr val="0D3F2A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D3F2A"/>
                </a:solidFill>
                <a:latin typeface="Open Sans"/>
                <a:ea typeface="Open Sans"/>
                <a:cs typeface="Open Sans"/>
                <a:sym typeface="Open Sans"/>
              </a:rPr>
              <a:t>Disminueixen:</a:t>
            </a:r>
          </a:p>
          <a:p>
            <a:pPr marL="734059" lvl="1" indent="-367030" algn="l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D3F2A"/>
                </a:solidFill>
                <a:latin typeface="Open Sans"/>
                <a:ea typeface="Open Sans"/>
                <a:cs typeface="Open Sans"/>
                <a:sym typeface="Open Sans"/>
              </a:rPr>
              <a:t>Bactèries termòfiles.</a:t>
            </a:r>
          </a:p>
          <a:p>
            <a:pPr algn="l">
              <a:lnSpc>
                <a:spcPts val="4759"/>
              </a:lnSpc>
            </a:pPr>
            <a:endParaRPr lang="en-US" sz="3399">
              <a:solidFill>
                <a:srgbClr val="0D3F2A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D3F2A"/>
                </a:solidFill>
                <a:latin typeface="Open Sans"/>
                <a:ea typeface="Open Sans"/>
                <a:cs typeface="Open Sans"/>
                <a:sym typeface="Open Sans"/>
              </a:rPr>
              <a:t>Tornen a trobar-se actives:</a:t>
            </a:r>
          </a:p>
          <a:p>
            <a:pPr marL="734059" lvl="1" indent="-367030" algn="l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D3F2A"/>
                </a:solidFill>
                <a:latin typeface="Open Sans"/>
                <a:ea typeface="Open Sans"/>
                <a:cs typeface="Open Sans"/>
                <a:sym typeface="Open Sans"/>
              </a:rPr>
              <a:t>Bactèries mesòfiles.</a:t>
            </a:r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D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660219">
            <a:off x="10558061" y="302407"/>
            <a:ext cx="4740443" cy="1499165"/>
          </a:xfrm>
          <a:custGeom>
            <a:avLst/>
            <a:gdLst/>
            <a:ahLst/>
            <a:cxnLst/>
            <a:rect l="l" t="t" r="r" b="b"/>
            <a:pathLst>
              <a:path w="4740443" h="1499165">
                <a:moveTo>
                  <a:pt x="0" y="0"/>
                </a:moveTo>
                <a:lnTo>
                  <a:pt x="4740443" y="0"/>
                </a:lnTo>
                <a:lnTo>
                  <a:pt x="4740443" y="1499165"/>
                </a:lnTo>
                <a:lnTo>
                  <a:pt x="0" y="149916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10522720" flipH="1">
            <a:off x="13460135" y="-537224"/>
            <a:ext cx="11361447" cy="11361447"/>
          </a:xfrm>
          <a:custGeom>
            <a:avLst/>
            <a:gdLst/>
            <a:ahLst/>
            <a:cxnLst/>
            <a:rect l="l" t="t" r="r" b="b"/>
            <a:pathLst>
              <a:path w="11361447" h="11361447">
                <a:moveTo>
                  <a:pt x="11361447" y="0"/>
                </a:moveTo>
                <a:lnTo>
                  <a:pt x="0" y="0"/>
                </a:lnTo>
                <a:lnTo>
                  <a:pt x="0" y="11361448"/>
                </a:lnTo>
                <a:lnTo>
                  <a:pt x="11361447" y="11361448"/>
                </a:lnTo>
                <a:lnTo>
                  <a:pt x="1136144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>
            <a:off x="2104740" y="2601724"/>
            <a:ext cx="14078520" cy="6794580"/>
          </a:xfrm>
          <a:custGeom>
            <a:avLst/>
            <a:gdLst/>
            <a:ahLst/>
            <a:cxnLst/>
            <a:rect l="l" t="t" r="r" b="b"/>
            <a:pathLst>
              <a:path w="14078520" h="6794580">
                <a:moveTo>
                  <a:pt x="0" y="0"/>
                </a:moveTo>
                <a:lnTo>
                  <a:pt x="14078520" y="0"/>
                </a:lnTo>
                <a:lnTo>
                  <a:pt x="14078520" y="6794580"/>
                </a:lnTo>
                <a:lnTo>
                  <a:pt x="0" y="67945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TextBox 5"/>
          <p:cNvSpPr txBox="1"/>
          <p:nvPr/>
        </p:nvSpPr>
        <p:spPr>
          <a:xfrm>
            <a:off x="941640" y="337948"/>
            <a:ext cx="16404720" cy="22637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00"/>
              </a:lnSpc>
              <a:spcBef>
                <a:spcPct val="0"/>
              </a:spcBef>
            </a:pPr>
            <a:r>
              <a:rPr lang="en-US" sz="8000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Microorganismes predominants per fase</a:t>
            </a: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D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660219">
            <a:off x="10558061" y="302407"/>
            <a:ext cx="4740443" cy="1499165"/>
          </a:xfrm>
          <a:custGeom>
            <a:avLst/>
            <a:gdLst/>
            <a:ahLst/>
            <a:cxnLst/>
            <a:rect l="l" t="t" r="r" b="b"/>
            <a:pathLst>
              <a:path w="4740443" h="1499165">
                <a:moveTo>
                  <a:pt x="0" y="0"/>
                </a:moveTo>
                <a:lnTo>
                  <a:pt x="4740443" y="0"/>
                </a:lnTo>
                <a:lnTo>
                  <a:pt x="4740443" y="1499165"/>
                </a:lnTo>
                <a:lnTo>
                  <a:pt x="0" y="149916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10522720" flipH="1">
            <a:off x="13460135" y="-537224"/>
            <a:ext cx="11361447" cy="11361447"/>
          </a:xfrm>
          <a:custGeom>
            <a:avLst/>
            <a:gdLst/>
            <a:ahLst/>
            <a:cxnLst/>
            <a:rect l="l" t="t" r="r" b="b"/>
            <a:pathLst>
              <a:path w="11361447" h="11361447">
                <a:moveTo>
                  <a:pt x="11361447" y="0"/>
                </a:moveTo>
                <a:lnTo>
                  <a:pt x="0" y="0"/>
                </a:lnTo>
                <a:lnTo>
                  <a:pt x="0" y="11361448"/>
                </a:lnTo>
                <a:lnTo>
                  <a:pt x="11361447" y="11361448"/>
                </a:lnTo>
                <a:lnTo>
                  <a:pt x="1136144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TextBox 4"/>
          <p:cNvSpPr txBox="1"/>
          <p:nvPr/>
        </p:nvSpPr>
        <p:spPr>
          <a:xfrm>
            <a:off x="941640" y="705344"/>
            <a:ext cx="16404720" cy="1149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00"/>
              </a:lnSpc>
              <a:spcBef>
                <a:spcPct val="0"/>
              </a:spcBef>
            </a:pPr>
            <a:r>
              <a:rPr lang="en-US" sz="8000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PROCÉS DE COMPOSTATGE</a:t>
            </a:r>
          </a:p>
        </p:txBody>
      </p:sp>
      <p:sp>
        <p:nvSpPr>
          <p:cNvPr id="5" name="Freeform 5"/>
          <p:cNvSpPr/>
          <p:nvPr/>
        </p:nvSpPr>
        <p:spPr>
          <a:xfrm>
            <a:off x="1659155" y="2199952"/>
            <a:ext cx="14969690" cy="6889815"/>
          </a:xfrm>
          <a:custGeom>
            <a:avLst/>
            <a:gdLst/>
            <a:ahLst/>
            <a:cxnLst/>
            <a:rect l="l" t="t" r="r" b="b"/>
            <a:pathLst>
              <a:path w="14969690" h="6889815">
                <a:moveTo>
                  <a:pt x="0" y="0"/>
                </a:moveTo>
                <a:lnTo>
                  <a:pt x="14969690" y="0"/>
                </a:lnTo>
                <a:lnTo>
                  <a:pt x="14969690" y="6889815"/>
                </a:lnTo>
                <a:lnTo>
                  <a:pt x="0" y="688981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0000">
            <a:off x="1060244" y="1596479"/>
            <a:ext cx="7094041" cy="7094041"/>
          </a:xfrm>
          <a:custGeom>
            <a:avLst/>
            <a:gdLst/>
            <a:ahLst/>
            <a:cxnLst/>
            <a:rect l="l" t="t" r="r" b="b"/>
            <a:pathLst>
              <a:path w="7094041" h="7094041">
                <a:moveTo>
                  <a:pt x="0" y="0"/>
                </a:moveTo>
                <a:lnTo>
                  <a:pt x="7094041" y="0"/>
                </a:lnTo>
                <a:lnTo>
                  <a:pt x="7094041" y="7094042"/>
                </a:lnTo>
                <a:lnTo>
                  <a:pt x="0" y="70940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682488">
            <a:off x="4266695" y="1322903"/>
            <a:ext cx="4349402" cy="1196086"/>
          </a:xfrm>
          <a:custGeom>
            <a:avLst/>
            <a:gdLst/>
            <a:ahLst/>
            <a:cxnLst/>
            <a:rect l="l" t="t" r="r" b="b"/>
            <a:pathLst>
              <a:path w="4349402" h="1196086">
                <a:moveTo>
                  <a:pt x="0" y="0"/>
                </a:moveTo>
                <a:lnTo>
                  <a:pt x="4349403" y="0"/>
                </a:lnTo>
                <a:lnTo>
                  <a:pt x="4349403" y="1196085"/>
                </a:lnTo>
                <a:lnTo>
                  <a:pt x="0" y="11960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9144000" y="1709738"/>
          <a:ext cx="8702348" cy="7372350"/>
        </p:xfrm>
        <a:graphic>
          <a:graphicData uri="http://schemas.openxmlformats.org/drawingml/2006/table">
            <a:tbl>
              <a:tblPr/>
              <a:tblGrid>
                <a:gridCol w="8702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81075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9675">
                <a:tc>
                  <a:txBody>
                    <a:bodyPr/>
                    <a:lstStyle/>
                    <a:p>
                      <a:pPr algn="l">
                        <a:lnSpc>
                          <a:spcPts val="6999"/>
                        </a:lnSpc>
                        <a:defRPr/>
                      </a:pPr>
                      <a:r>
                        <a:rPr lang="en-US" sz="4999">
                          <a:solidFill>
                            <a:srgbClr val="0D3F2A"/>
                          </a:solidFill>
                          <a:latin typeface="Roca One"/>
                          <a:ea typeface="Roca One"/>
                          <a:cs typeface="Roca One"/>
                          <a:sym typeface="Roca One"/>
                        </a:rPr>
                        <a:t>PARÀMETRES INICIALS.</a:t>
                      </a: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9175">
                <a:tc>
                  <a:txBody>
                    <a:bodyPr/>
                    <a:lstStyle/>
                    <a:p>
                      <a:pPr marL="906775" lvl="1" indent="-453388" algn="l">
                        <a:lnSpc>
                          <a:spcPts val="5879"/>
                        </a:lnSpc>
                        <a:buFont typeface="Arial"/>
                        <a:buChar char="•"/>
                        <a:defRPr/>
                      </a:pP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1550">
                <a:tc>
                  <a:txBody>
                    <a:bodyPr/>
                    <a:lstStyle/>
                    <a:p>
                      <a:pPr marL="863596" lvl="1" indent="-431798" algn="l">
                        <a:lnSpc>
                          <a:spcPts val="5599"/>
                        </a:lnSpc>
                        <a:buFont typeface="Arial"/>
                        <a:buChar char="•"/>
                        <a:defRPr/>
                      </a:pP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09675">
                <a:tc>
                  <a:txBody>
                    <a:bodyPr/>
                    <a:lstStyle/>
                    <a:p>
                      <a:pPr algn="l">
                        <a:lnSpc>
                          <a:spcPts val="7000"/>
                        </a:lnSpc>
                        <a:defRPr/>
                      </a:pPr>
                      <a:r>
                        <a:rPr lang="en-US" sz="5000">
                          <a:solidFill>
                            <a:srgbClr val="0D3F2A"/>
                          </a:solidFill>
                          <a:latin typeface="Roca One"/>
                          <a:ea typeface="Roca One"/>
                          <a:cs typeface="Roca One"/>
                          <a:sym typeface="Roca One"/>
                        </a:rPr>
                        <a:t>PARÀMETRES DEL PROCÉS.</a:t>
                      </a: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00125">
                <a:tc>
                  <a:txBody>
                    <a:bodyPr/>
                    <a:lstStyle/>
                    <a:p>
                      <a:pPr marL="863596" lvl="1" indent="-431798" algn="l">
                        <a:lnSpc>
                          <a:spcPts val="5599"/>
                        </a:lnSpc>
                        <a:buFont typeface="Arial"/>
                        <a:buChar char="•"/>
                        <a:defRPr/>
                      </a:pP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81075">
                <a:tc>
                  <a:txBody>
                    <a:bodyPr/>
                    <a:lstStyle/>
                    <a:p>
                      <a:pPr marL="863596" lvl="1" indent="-431798" algn="l">
                        <a:lnSpc>
                          <a:spcPts val="5599"/>
                        </a:lnSpc>
                        <a:buFont typeface="Arial"/>
                        <a:buChar char="•"/>
                        <a:defRPr/>
                      </a:pP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>
          <a:xfrm rot="-299999">
            <a:off x="1279605" y="3504934"/>
            <a:ext cx="6659305" cy="36738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187"/>
              </a:lnSpc>
              <a:spcBef>
                <a:spcPct val="0"/>
              </a:spcBef>
            </a:pPr>
            <a:r>
              <a:rPr lang="en-US" sz="6533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PARÀMETRES IMPORTANTS AL PROCÉS DE COMPOSTATGE</a:t>
            </a:r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529646"/>
            <a:ext cx="16230600" cy="2402841"/>
            <a:chOff x="0" y="0"/>
            <a:chExt cx="21640800" cy="3203788"/>
          </a:xfrm>
        </p:grpSpPr>
        <p:sp>
          <p:nvSpPr>
            <p:cNvPr id="3" name="TextBox 3"/>
            <p:cNvSpPr txBox="1"/>
            <p:nvPr/>
          </p:nvSpPr>
          <p:spPr>
            <a:xfrm>
              <a:off x="0" y="66675"/>
              <a:ext cx="21640800" cy="15546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800"/>
                </a:lnSpc>
                <a:spcBef>
                  <a:spcPct val="0"/>
                </a:spcBef>
              </a:pPr>
              <a:r>
                <a:rPr lang="en-US" sz="8000">
                  <a:solidFill>
                    <a:srgbClr val="0D3F2A"/>
                  </a:solidFill>
                  <a:latin typeface="Roca One Ultra-Bold"/>
                  <a:ea typeface="Roca One Ultra-Bold"/>
                  <a:cs typeface="Roca One Ultra-Bold"/>
                  <a:sym typeface="Roca One Ultra-Bold"/>
                </a:rPr>
                <a:t>PARÀMETRES INICIALS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1564218"/>
              <a:ext cx="21640800" cy="16395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994"/>
                </a:lnSpc>
                <a:spcBef>
                  <a:spcPct val="0"/>
                </a:spcBef>
              </a:pPr>
              <a:r>
                <a:rPr lang="en-US" sz="3699">
                  <a:solidFill>
                    <a:srgbClr val="0D3F2A"/>
                  </a:solidFill>
                  <a:latin typeface="TT Fors"/>
                  <a:ea typeface="TT Fors"/>
                  <a:cs typeface="TT Fors"/>
                  <a:sym typeface="TT Fors"/>
                </a:rPr>
                <a:t>Són aquells que condicionen d’alguna manera l’inici del procés i han de ser òptims per a poder aconseguir un bon arrencament.</a:t>
              </a:r>
            </a:p>
          </p:txBody>
        </p:sp>
      </p:grpSp>
      <p:sp>
        <p:nvSpPr>
          <p:cNvPr id="5" name="Freeform 5"/>
          <p:cNvSpPr/>
          <p:nvPr/>
        </p:nvSpPr>
        <p:spPr>
          <a:xfrm rot="-5400000">
            <a:off x="1258720" y="3489139"/>
            <a:ext cx="7274260" cy="8115300"/>
          </a:xfrm>
          <a:custGeom>
            <a:avLst/>
            <a:gdLst/>
            <a:ahLst/>
            <a:cxnLst/>
            <a:rect l="l" t="t" r="r" b="b"/>
            <a:pathLst>
              <a:path w="7274260" h="8115300">
                <a:moveTo>
                  <a:pt x="0" y="0"/>
                </a:moveTo>
                <a:lnTo>
                  <a:pt x="7274260" y="0"/>
                </a:lnTo>
                <a:lnTo>
                  <a:pt x="7274260" y="8115300"/>
                </a:lnTo>
                <a:lnTo>
                  <a:pt x="0" y="8115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6" name="TextBox 6"/>
          <p:cNvSpPr txBox="1"/>
          <p:nvPr/>
        </p:nvSpPr>
        <p:spPr>
          <a:xfrm>
            <a:off x="1740563" y="4654082"/>
            <a:ext cx="6780812" cy="411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4724"/>
              </a:lnSpc>
              <a:spcBef>
                <a:spcPct val="0"/>
              </a:spcBef>
            </a:pPr>
            <a:r>
              <a:rPr lang="en-US" sz="34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Amb aquest paràmetre es deu mantenir, mitjançant una bona mescla dels materials que formen la pila de fem, una </a:t>
            </a:r>
            <a:r>
              <a:rPr lang="en-US" sz="3499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bona porositat</a:t>
            </a:r>
            <a:r>
              <a:rPr lang="en-US" sz="34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 per a que aquesta puga estar </a:t>
            </a:r>
            <a:r>
              <a:rPr lang="en-US" sz="3499" u="sng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completament</a:t>
            </a:r>
            <a:r>
              <a:rPr lang="en-US" sz="34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 </a:t>
            </a:r>
            <a:r>
              <a:rPr lang="en-US" sz="3499" u="sng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airejada</a:t>
            </a:r>
            <a:r>
              <a:rPr lang="en-US" sz="3499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.</a:t>
            </a:r>
          </a:p>
        </p:txBody>
      </p:sp>
      <p:sp>
        <p:nvSpPr>
          <p:cNvPr id="7" name="Freeform 7"/>
          <p:cNvSpPr/>
          <p:nvPr/>
        </p:nvSpPr>
        <p:spPr>
          <a:xfrm rot="6882760">
            <a:off x="16371393" y="3815278"/>
            <a:ext cx="1578115" cy="2061449"/>
          </a:xfrm>
          <a:custGeom>
            <a:avLst/>
            <a:gdLst/>
            <a:ahLst/>
            <a:cxnLst/>
            <a:rect l="l" t="t" r="r" b="b"/>
            <a:pathLst>
              <a:path w="1578115" h="2061449">
                <a:moveTo>
                  <a:pt x="0" y="0"/>
                </a:moveTo>
                <a:lnTo>
                  <a:pt x="1578114" y="0"/>
                </a:lnTo>
                <a:lnTo>
                  <a:pt x="1578114" y="2061449"/>
                </a:lnTo>
                <a:lnTo>
                  <a:pt x="0" y="206144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8" name="Freeform 8"/>
          <p:cNvSpPr/>
          <p:nvPr/>
        </p:nvSpPr>
        <p:spPr>
          <a:xfrm rot="-5400000" flipV="1">
            <a:off x="9755020" y="3489139"/>
            <a:ext cx="7274260" cy="8115300"/>
          </a:xfrm>
          <a:custGeom>
            <a:avLst/>
            <a:gdLst/>
            <a:ahLst/>
            <a:cxnLst/>
            <a:rect l="l" t="t" r="r" b="b"/>
            <a:pathLst>
              <a:path w="7274260" h="8115300">
                <a:moveTo>
                  <a:pt x="0" y="8115300"/>
                </a:moveTo>
                <a:lnTo>
                  <a:pt x="7274260" y="8115300"/>
                </a:lnTo>
                <a:lnTo>
                  <a:pt x="7274260" y="0"/>
                </a:lnTo>
                <a:lnTo>
                  <a:pt x="0" y="0"/>
                </a:lnTo>
                <a:lnTo>
                  <a:pt x="0" y="811530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9" name="TextBox 9"/>
          <p:cNvSpPr txBox="1"/>
          <p:nvPr/>
        </p:nvSpPr>
        <p:spPr>
          <a:xfrm>
            <a:off x="10131888" y="4351225"/>
            <a:ext cx="6432991" cy="5793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90"/>
              </a:lnSpc>
            </a:pPr>
            <a:r>
              <a:rPr lang="en-US" sz="34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Cal tenir un control d’aquest tamany ja que:</a:t>
            </a:r>
          </a:p>
          <a:p>
            <a:pPr marL="734061" lvl="1" indent="-367031" algn="l">
              <a:lnSpc>
                <a:spcPts val="4590"/>
              </a:lnSpc>
              <a:buFont typeface="Arial"/>
              <a:buChar char="•"/>
            </a:pPr>
            <a:r>
              <a:rPr lang="en-US" sz="34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Si és &gt; 40 mm: pot causar efectes negatius sobre el estat de la pila de fem. </a:t>
            </a:r>
          </a:p>
          <a:p>
            <a:pPr algn="l">
              <a:lnSpc>
                <a:spcPts val="4590"/>
              </a:lnSpc>
            </a:pPr>
            <a:r>
              <a:rPr lang="en-US" sz="34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Un </a:t>
            </a:r>
            <a:r>
              <a:rPr lang="en-US" sz="3400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mida òptima</a:t>
            </a:r>
            <a:r>
              <a:rPr lang="en-US" sz="34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 de partícula influeix en: </a:t>
            </a:r>
          </a:p>
          <a:p>
            <a:pPr marL="734061" lvl="1" indent="-367031" algn="l">
              <a:lnSpc>
                <a:spcPts val="4590"/>
              </a:lnSpc>
              <a:buFont typeface="Arial"/>
              <a:buChar char="•"/>
            </a:pPr>
            <a:r>
              <a:rPr lang="en-US" sz="34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Retenció de calor.</a:t>
            </a:r>
          </a:p>
          <a:p>
            <a:pPr marL="734061" lvl="1" indent="-367031" algn="l">
              <a:lnSpc>
                <a:spcPts val="4590"/>
              </a:lnSpc>
              <a:buFont typeface="Arial"/>
              <a:buChar char="•"/>
            </a:pPr>
            <a:r>
              <a:rPr lang="en-US" sz="34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Control de la humitat.</a:t>
            </a:r>
          </a:p>
          <a:p>
            <a:pPr marL="734061" lvl="1" indent="-367031" algn="l">
              <a:lnSpc>
                <a:spcPts val="4590"/>
              </a:lnSpc>
              <a:buFont typeface="Arial"/>
              <a:buChar char="•"/>
            </a:pPr>
            <a:r>
              <a:rPr lang="en-US" sz="34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La disponibilitat de carboni.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415578" y="5758653"/>
            <a:ext cx="1153534" cy="1685861"/>
            <a:chOff x="0" y="0"/>
            <a:chExt cx="1538046" cy="2247815"/>
          </a:xfrm>
        </p:grpSpPr>
        <p:sp>
          <p:nvSpPr>
            <p:cNvPr id="11" name="Freeform 11"/>
            <p:cNvSpPr/>
            <p:nvPr/>
          </p:nvSpPr>
          <p:spPr>
            <a:xfrm rot="-174494">
              <a:off x="54334" y="34858"/>
              <a:ext cx="1429377" cy="2178099"/>
            </a:xfrm>
            <a:custGeom>
              <a:avLst/>
              <a:gdLst/>
              <a:ahLst/>
              <a:cxnLst/>
              <a:rect l="l" t="t" r="r" b="b"/>
              <a:pathLst>
                <a:path w="1429377" h="2178099">
                  <a:moveTo>
                    <a:pt x="0" y="0"/>
                  </a:moveTo>
                  <a:lnTo>
                    <a:pt x="1429378" y="0"/>
                  </a:lnTo>
                  <a:lnTo>
                    <a:pt x="1429378" y="2178099"/>
                  </a:lnTo>
                  <a:lnTo>
                    <a:pt x="0" y="21780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2" name="TextBox 12"/>
            <p:cNvSpPr txBox="1"/>
            <p:nvPr/>
          </p:nvSpPr>
          <p:spPr>
            <a:xfrm rot="-174000">
              <a:off x="421947" y="1012738"/>
              <a:ext cx="720550" cy="6369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629"/>
                </a:lnSpc>
                <a:spcBef>
                  <a:spcPct val="0"/>
                </a:spcBef>
              </a:pPr>
              <a:r>
                <a:rPr lang="en-US" sz="3299">
                  <a:solidFill>
                    <a:srgbClr val="0D3F2A"/>
                  </a:solidFill>
                  <a:latin typeface="Roca One Ultra-Bold"/>
                  <a:ea typeface="Roca One Ultra-Bold"/>
                  <a:cs typeface="Roca One Ultra-Bold"/>
                  <a:sym typeface="Roca One Ultra-Bold"/>
                </a:rPr>
                <a:t>A</a:t>
              </a:r>
            </a:p>
          </p:txBody>
        </p:sp>
      </p:grpSp>
      <p:sp>
        <p:nvSpPr>
          <p:cNvPr id="13" name="Freeform 13"/>
          <p:cNvSpPr/>
          <p:nvPr/>
        </p:nvSpPr>
        <p:spPr>
          <a:xfrm rot="273218">
            <a:off x="16628034" y="7952095"/>
            <a:ext cx="1072033" cy="1633574"/>
          </a:xfrm>
          <a:custGeom>
            <a:avLst/>
            <a:gdLst/>
            <a:ahLst/>
            <a:cxnLst/>
            <a:rect l="l" t="t" r="r" b="b"/>
            <a:pathLst>
              <a:path w="1072033" h="1633574">
                <a:moveTo>
                  <a:pt x="0" y="0"/>
                </a:moveTo>
                <a:lnTo>
                  <a:pt x="1072032" y="0"/>
                </a:lnTo>
                <a:lnTo>
                  <a:pt x="1072032" y="1633574"/>
                </a:lnTo>
                <a:lnTo>
                  <a:pt x="0" y="163357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4" name="TextBox 14"/>
          <p:cNvSpPr txBox="1"/>
          <p:nvPr/>
        </p:nvSpPr>
        <p:spPr>
          <a:xfrm rot="276000">
            <a:off x="16889247" y="8703988"/>
            <a:ext cx="540413" cy="470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29"/>
              </a:lnSpc>
              <a:spcBef>
                <a:spcPct val="0"/>
              </a:spcBef>
            </a:pPr>
            <a:r>
              <a:rPr lang="en-US" sz="3299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B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38200" y="3650672"/>
            <a:ext cx="8115300" cy="529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320"/>
              </a:lnSpc>
              <a:spcBef>
                <a:spcPct val="0"/>
              </a:spcBef>
            </a:pPr>
            <a:r>
              <a:rPr lang="en-US" sz="3200">
                <a:solidFill>
                  <a:srgbClr val="EFE8DA"/>
                </a:solidFill>
                <a:latin typeface="Roca One Bold"/>
                <a:ea typeface="Roca One Bold"/>
                <a:cs typeface="Roca One Bold"/>
                <a:sym typeface="Roca One Bold"/>
              </a:rPr>
              <a:t>ESTRUCTURA FÍSICA O MATRIU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334500" y="3650672"/>
            <a:ext cx="8115300" cy="529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320"/>
              </a:lnSpc>
              <a:spcBef>
                <a:spcPct val="0"/>
              </a:spcBef>
            </a:pPr>
            <a:r>
              <a:rPr lang="en-US" sz="3200">
                <a:solidFill>
                  <a:srgbClr val="EFE8DA"/>
                </a:solidFill>
                <a:latin typeface="Roca One Bold"/>
                <a:ea typeface="Roca One Bold"/>
                <a:cs typeface="Roca One Bold"/>
                <a:sym typeface="Roca One Bold"/>
              </a:rPr>
              <a:t>MIDA DE PARTÍCULA</a:t>
            </a:r>
          </a:p>
        </p:txBody>
      </p: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529646"/>
            <a:ext cx="16230600" cy="2402841"/>
            <a:chOff x="0" y="0"/>
            <a:chExt cx="21640800" cy="3203788"/>
          </a:xfrm>
        </p:grpSpPr>
        <p:sp>
          <p:nvSpPr>
            <p:cNvPr id="3" name="TextBox 3"/>
            <p:cNvSpPr txBox="1"/>
            <p:nvPr/>
          </p:nvSpPr>
          <p:spPr>
            <a:xfrm>
              <a:off x="0" y="66675"/>
              <a:ext cx="21640800" cy="15546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800"/>
                </a:lnSpc>
                <a:spcBef>
                  <a:spcPct val="0"/>
                </a:spcBef>
              </a:pPr>
              <a:r>
                <a:rPr lang="en-US" sz="8000">
                  <a:solidFill>
                    <a:srgbClr val="0D3F2A"/>
                  </a:solidFill>
                  <a:latin typeface="Roca One Ultra-Bold"/>
                  <a:ea typeface="Roca One Ultra-Bold"/>
                  <a:cs typeface="Roca One Ultra-Bold"/>
                  <a:sym typeface="Roca One Ultra-Bold"/>
                </a:rPr>
                <a:t>PARÀMETRES INICIALS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1564218"/>
              <a:ext cx="21640800" cy="16395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994"/>
                </a:lnSpc>
                <a:spcBef>
                  <a:spcPct val="0"/>
                </a:spcBef>
              </a:pPr>
              <a:r>
                <a:rPr lang="en-US" sz="3699">
                  <a:solidFill>
                    <a:srgbClr val="0D3F2A"/>
                  </a:solidFill>
                  <a:latin typeface="TT Fors"/>
                  <a:ea typeface="TT Fors"/>
                  <a:cs typeface="TT Fors"/>
                  <a:sym typeface="TT Fors"/>
                </a:rPr>
                <a:t>Són aquells que condicionen d’alguna manera l’inici del procés i han de ser òptims per a poder aconseguir un bon arrencament.</a:t>
              </a:r>
            </a:p>
          </p:txBody>
        </p:sp>
      </p:grpSp>
      <p:sp>
        <p:nvSpPr>
          <p:cNvPr id="5" name="Freeform 5"/>
          <p:cNvSpPr/>
          <p:nvPr/>
        </p:nvSpPr>
        <p:spPr>
          <a:xfrm rot="-5400000">
            <a:off x="1258720" y="3489139"/>
            <a:ext cx="7274260" cy="8115300"/>
          </a:xfrm>
          <a:custGeom>
            <a:avLst/>
            <a:gdLst/>
            <a:ahLst/>
            <a:cxnLst/>
            <a:rect l="l" t="t" r="r" b="b"/>
            <a:pathLst>
              <a:path w="7274260" h="8115300">
                <a:moveTo>
                  <a:pt x="0" y="0"/>
                </a:moveTo>
                <a:lnTo>
                  <a:pt x="7274260" y="0"/>
                </a:lnTo>
                <a:lnTo>
                  <a:pt x="7274260" y="8115300"/>
                </a:lnTo>
                <a:lnTo>
                  <a:pt x="0" y="8115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6" name="TextBox 6"/>
          <p:cNvSpPr txBox="1"/>
          <p:nvPr/>
        </p:nvSpPr>
        <p:spPr>
          <a:xfrm>
            <a:off x="1740563" y="4654082"/>
            <a:ext cx="6780812" cy="411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724"/>
              </a:lnSpc>
            </a:pPr>
            <a:r>
              <a:rPr lang="en-US" sz="34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Nivell òptim: </a:t>
            </a:r>
            <a:r>
              <a:rPr lang="en-US" sz="3499" u="sng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50-60%.</a:t>
            </a:r>
            <a:r>
              <a:rPr lang="en-US" sz="34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 </a:t>
            </a:r>
          </a:p>
          <a:p>
            <a:pPr algn="just">
              <a:lnSpc>
                <a:spcPts val="4724"/>
              </a:lnSpc>
            </a:pPr>
            <a:endParaRPr lang="en-US" sz="3499">
              <a:solidFill>
                <a:srgbClr val="0D3F2A"/>
              </a:solidFill>
              <a:latin typeface="TT Fors"/>
              <a:ea typeface="TT Fors"/>
              <a:cs typeface="TT Fors"/>
              <a:sym typeface="TT Fors"/>
            </a:endParaRPr>
          </a:p>
          <a:p>
            <a:pPr algn="just">
              <a:lnSpc>
                <a:spcPts val="4724"/>
              </a:lnSpc>
            </a:pPr>
            <a:r>
              <a:rPr lang="en-US" sz="34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Aquest nivell:</a:t>
            </a:r>
          </a:p>
          <a:p>
            <a:pPr marL="755646" lvl="1" indent="-377823" algn="just">
              <a:lnSpc>
                <a:spcPts val="4724"/>
              </a:lnSpc>
              <a:buFont typeface="Arial"/>
              <a:buChar char="•"/>
            </a:pPr>
            <a:r>
              <a:rPr lang="en-US" sz="3499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Evita </a:t>
            </a:r>
            <a:r>
              <a:rPr lang="en-US" sz="34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que hi haja </a:t>
            </a:r>
            <a:r>
              <a:rPr lang="en-US" sz="3499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lixiviació</a:t>
            </a:r>
            <a:r>
              <a:rPr lang="en-US" sz="34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. </a:t>
            </a:r>
          </a:p>
          <a:p>
            <a:pPr marL="755646" lvl="1" indent="-377823" algn="just">
              <a:lnSpc>
                <a:spcPts val="4724"/>
              </a:lnSpc>
              <a:buFont typeface="Arial"/>
              <a:buChar char="•"/>
            </a:pPr>
            <a:r>
              <a:rPr lang="en-US" sz="3499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Ajuda </a:t>
            </a:r>
            <a:r>
              <a:rPr lang="en-US" sz="34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a que es done </a:t>
            </a:r>
            <a:r>
              <a:rPr lang="en-US" sz="3499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inici </a:t>
            </a:r>
            <a:r>
              <a:rPr lang="en-US" sz="34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a l’</a:t>
            </a:r>
            <a:r>
              <a:rPr lang="en-US" sz="3499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activitat dels microorganismes.</a:t>
            </a:r>
          </a:p>
        </p:txBody>
      </p:sp>
      <p:sp>
        <p:nvSpPr>
          <p:cNvPr id="7" name="Freeform 7"/>
          <p:cNvSpPr/>
          <p:nvPr/>
        </p:nvSpPr>
        <p:spPr>
          <a:xfrm rot="6882760">
            <a:off x="16371393" y="3815278"/>
            <a:ext cx="1578115" cy="2061449"/>
          </a:xfrm>
          <a:custGeom>
            <a:avLst/>
            <a:gdLst/>
            <a:ahLst/>
            <a:cxnLst/>
            <a:rect l="l" t="t" r="r" b="b"/>
            <a:pathLst>
              <a:path w="1578115" h="2061449">
                <a:moveTo>
                  <a:pt x="0" y="0"/>
                </a:moveTo>
                <a:lnTo>
                  <a:pt x="1578114" y="0"/>
                </a:lnTo>
                <a:lnTo>
                  <a:pt x="1578114" y="2061449"/>
                </a:lnTo>
                <a:lnTo>
                  <a:pt x="0" y="206144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8" name="Freeform 8"/>
          <p:cNvSpPr/>
          <p:nvPr/>
        </p:nvSpPr>
        <p:spPr>
          <a:xfrm rot="-5400000" flipV="1">
            <a:off x="9755020" y="3489139"/>
            <a:ext cx="7274260" cy="8115300"/>
          </a:xfrm>
          <a:custGeom>
            <a:avLst/>
            <a:gdLst/>
            <a:ahLst/>
            <a:cxnLst/>
            <a:rect l="l" t="t" r="r" b="b"/>
            <a:pathLst>
              <a:path w="7274260" h="8115300">
                <a:moveTo>
                  <a:pt x="0" y="8115300"/>
                </a:moveTo>
                <a:lnTo>
                  <a:pt x="7274260" y="8115300"/>
                </a:lnTo>
                <a:lnTo>
                  <a:pt x="7274260" y="0"/>
                </a:lnTo>
                <a:lnTo>
                  <a:pt x="0" y="0"/>
                </a:lnTo>
                <a:lnTo>
                  <a:pt x="0" y="811530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9" name="TextBox 9"/>
          <p:cNvSpPr txBox="1"/>
          <p:nvPr/>
        </p:nvSpPr>
        <p:spPr>
          <a:xfrm>
            <a:off x="9603756" y="4552757"/>
            <a:ext cx="6961123" cy="40500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90"/>
              </a:lnSpc>
            </a:pPr>
            <a:r>
              <a:rPr lang="en-US" sz="34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Important que aquesta relació siga inicialment inicialment </a:t>
            </a:r>
            <a:r>
              <a:rPr lang="en-US" sz="3400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baixa</a:t>
            </a:r>
            <a:r>
              <a:rPr lang="en-US" sz="34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.</a:t>
            </a:r>
          </a:p>
          <a:p>
            <a:pPr algn="l">
              <a:lnSpc>
                <a:spcPts val="4590"/>
              </a:lnSpc>
            </a:pPr>
            <a:endParaRPr lang="en-US" sz="3400">
              <a:solidFill>
                <a:srgbClr val="0D3F2A"/>
              </a:solidFill>
              <a:latin typeface="TT Fors"/>
              <a:ea typeface="TT Fors"/>
              <a:cs typeface="TT Fors"/>
              <a:sym typeface="TT Fors"/>
            </a:endParaRPr>
          </a:p>
          <a:p>
            <a:pPr algn="l">
              <a:lnSpc>
                <a:spcPts val="4590"/>
              </a:lnSpc>
            </a:pPr>
            <a:r>
              <a:rPr lang="en-US" sz="34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Una relació elevada contribueix a la pèrdua de:</a:t>
            </a:r>
          </a:p>
          <a:p>
            <a:pPr marL="734061" lvl="1" indent="-367031" algn="l">
              <a:lnSpc>
                <a:spcPts val="4590"/>
              </a:lnSpc>
              <a:buFont typeface="Arial"/>
              <a:buChar char="•"/>
            </a:pPr>
            <a:r>
              <a:rPr lang="en-US" sz="34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Temperatura.</a:t>
            </a:r>
          </a:p>
          <a:p>
            <a:pPr marL="734061" lvl="1" indent="-367031" algn="l">
              <a:lnSpc>
                <a:spcPts val="4590"/>
              </a:lnSpc>
              <a:buFont typeface="Arial"/>
              <a:buChar char="•"/>
            </a:pPr>
            <a:r>
              <a:rPr lang="en-US" sz="34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Humitat.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415578" y="5758653"/>
            <a:ext cx="1153534" cy="1685861"/>
            <a:chOff x="0" y="0"/>
            <a:chExt cx="1538046" cy="2247815"/>
          </a:xfrm>
        </p:grpSpPr>
        <p:sp>
          <p:nvSpPr>
            <p:cNvPr id="11" name="Freeform 11"/>
            <p:cNvSpPr/>
            <p:nvPr/>
          </p:nvSpPr>
          <p:spPr>
            <a:xfrm rot="-174494">
              <a:off x="54334" y="34858"/>
              <a:ext cx="1429377" cy="2178099"/>
            </a:xfrm>
            <a:custGeom>
              <a:avLst/>
              <a:gdLst/>
              <a:ahLst/>
              <a:cxnLst/>
              <a:rect l="l" t="t" r="r" b="b"/>
              <a:pathLst>
                <a:path w="1429377" h="2178099">
                  <a:moveTo>
                    <a:pt x="0" y="0"/>
                  </a:moveTo>
                  <a:lnTo>
                    <a:pt x="1429378" y="0"/>
                  </a:lnTo>
                  <a:lnTo>
                    <a:pt x="1429378" y="2178099"/>
                  </a:lnTo>
                  <a:lnTo>
                    <a:pt x="0" y="21780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2" name="TextBox 12"/>
            <p:cNvSpPr txBox="1"/>
            <p:nvPr/>
          </p:nvSpPr>
          <p:spPr>
            <a:xfrm rot="-174000">
              <a:off x="421947" y="1012738"/>
              <a:ext cx="720550" cy="6369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629"/>
                </a:lnSpc>
                <a:spcBef>
                  <a:spcPct val="0"/>
                </a:spcBef>
              </a:pPr>
              <a:r>
                <a:rPr lang="en-US" sz="3299">
                  <a:solidFill>
                    <a:srgbClr val="0D3F2A"/>
                  </a:solidFill>
                  <a:latin typeface="Roca One Ultra-Bold"/>
                  <a:ea typeface="Roca One Ultra-Bold"/>
                  <a:cs typeface="Roca One Ultra-Bold"/>
                  <a:sym typeface="Roca One Ultra-Bold"/>
                </a:rPr>
                <a:t>A</a:t>
              </a:r>
            </a:p>
          </p:txBody>
        </p:sp>
      </p:grpSp>
      <p:sp>
        <p:nvSpPr>
          <p:cNvPr id="13" name="Freeform 13"/>
          <p:cNvSpPr/>
          <p:nvPr/>
        </p:nvSpPr>
        <p:spPr>
          <a:xfrm rot="273218">
            <a:off x="16628034" y="7952095"/>
            <a:ext cx="1072033" cy="1633574"/>
          </a:xfrm>
          <a:custGeom>
            <a:avLst/>
            <a:gdLst/>
            <a:ahLst/>
            <a:cxnLst/>
            <a:rect l="l" t="t" r="r" b="b"/>
            <a:pathLst>
              <a:path w="1072033" h="1633574">
                <a:moveTo>
                  <a:pt x="0" y="0"/>
                </a:moveTo>
                <a:lnTo>
                  <a:pt x="1072032" y="0"/>
                </a:lnTo>
                <a:lnTo>
                  <a:pt x="1072032" y="1633574"/>
                </a:lnTo>
                <a:lnTo>
                  <a:pt x="0" y="163357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4" name="TextBox 14"/>
          <p:cNvSpPr txBox="1"/>
          <p:nvPr/>
        </p:nvSpPr>
        <p:spPr>
          <a:xfrm rot="276000">
            <a:off x="16889247" y="8703988"/>
            <a:ext cx="540413" cy="470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29"/>
              </a:lnSpc>
              <a:spcBef>
                <a:spcPct val="0"/>
              </a:spcBef>
            </a:pPr>
            <a:r>
              <a:rPr lang="en-US" sz="3299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B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38200" y="3650672"/>
            <a:ext cx="8115300" cy="529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320"/>
              </a:lnSpc>
              <a:spcBef>
                <a:spcPct val="0"/>
              </a:spcBef>
            </a:pPr>
            <a:r>
              <a:rPr lang="en-US" sz="3200">
                <a:solidFill>
                  <a:srgbClr val="EFE8DA"/>
                </a:solidFill>
                <a:latin typeface="Roca One Bold"/>
                <a:ea typeface="Roca One Bold"/>
                <a:cs typeface="Roca One Bold"/>
                <a:sym typeface="Roca One Bold"/>
              </a:rPr>
              <a:t>HUMITAT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334500" y="3650672"/>
            <a:ext cx="8115300" cy="529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320"/>
              </a:lnSpc>
              <a:spcBef>
                <a:spcPct val="0"/>
              </a:spcBef>
            </a:pPr>
            <a:r>
              <a:rPr lang="en-US" sz="3200">
                <a:solidFill>
                  <a:srgbClr val="EFE8DA"/>
                </a:solidFill>
                <a:latin typeface="Roca One Bold"/>
                <a:ea typeface="Roca One Bold"/>
                <a:cs typeface="Roca One Bold"/>
                <a:sym typeface="Roca One Bold"/>
              </a:rPr>
              <a:t>RELACIÓ SUPERFÍCIE/VOLUM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450233" y="3611133"/>
            <a:ext cx="2946035" cy="2844263"/>
          </a:xfrm>
          <a:custGeom>
            <a:avLst/>
            <a:gdLst/>
            <a:ahLst/>
            <a:cxnLst/>
            <a:rect l="l" t="t" r="r" b="b"/>
            <a:pathLst>
              <a:path w="2946035" h="2844263">
                <a:moveTo>
                  <a:pt x="0" y="0"/>
                </a:moveTo>
                <a:lnTo>
                  <a:pt x="2946035" y="0"/>
                </a:lnTo>
                <a:lnTo>
                  <a:pt x="2946035" y="2844263"/>
                </a:lnTo>
                <a:lnTo>
                  <a:pt x="0" y="284426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171619">
            <a:off x="11717911" y="1473933"/>
            <a:ext cx="5737868" cy="7339133"/>
          </a:xfrm>
          <a:custGeom>
            <a:avLst/>
            <a:gdLst/>
            <a:ahLst/>
            <a:cxnLst/>
            <a:rect l="l" t="t" r="r" b="b"/>
            <a:pathLst>
              <a:path w="5737868" h="7339133">
                <a:moveTo>
                  <a:pt x="0" y="0"/>
                </a:moveTo>
                <a:lnTo>
                  <a:pt x="5737868" y="0"/>
                </a:lnTo>
                <a:lnTo>
                  <a:pt x="5737868" y="7339134"/>
                </a:lnTo>
                <a:lnTo>
                  <a:pt x="0" y="73391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 rot="672053">
            <a:off x="15299754" y="1169210"/>
            <a:ext cx="2328271" cy="989355"/>
          </a:xfrm>
          <a:custGeom>
            <a:avLst/>
            <a:gdLst/>
            <a:ahLst/>
            <a:cxnLst/>
            <a:rect l="l" t="t" r="r" b="b"/>
            <a:pathLst>
              <a:path w="2328271" h="989355">
                <a:moveTo>
                  <a:pt x="0" y="0"/>
                </a:moveTo>
                <a:lnTo>
                  <a:pt x="2328271" y="0"/>
                </a:lnTo>
                <a:lnTo>
                  <a:pt x="2328271" y="989355"/>
                </a:lnTo>
                <a:lnTo>
                  <a:pt x="0" y="98935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b="-69144"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5" name="Group 5"/>
          <p:cNvGrpSpPr/>
          <p:nvPr/>
        </p:nvGrpSpPr>
        <p:grpSpPr>
          <a:xfrm>
            <a:off x="775312" y="952500"/>
            <a:ext cx="9674921" cy="7634607"/>
            <a:chOff x="0" y="0"/>
            <a:chExt cx="12899895" cy="10179476"/>
          </a:xfrm>
        </p:grpSpPr>
        <p:sp>
          <p:nvSpPr>
            <p:cNvPr id="6" name="TextBox 6"/>
            <p:cNvSpPr txBox="1"/>
            <p:nvPr/>
          </p:nvSpPr>
          <p:spPr>
            <a:xfrm>
              <a:off x="0" y="66675"/>
              <a:ext cx="12899895" cy="15546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800"/>
                </a:lnSpc>
                <a:spcBef>
                  <a:spcPct val="0"/>
                </a:spcBef>
              </a:pPr>
              <a:r>
                <a:rPr lang="en-US" sz="8000">
                  <a:solidFill>
                    <a:srgbClr val="0D3F2A"/>
                  </a:solidFill>
                  <a:latin typeface="Roca One Bold"/>
                  <a:ea typeface="Roca One Bold"/>
                  <a:cs typeface="Roca One Bold"/>
                  <a:sym typeface="Roca One Bold"/>
                </a:rPr>
                <a:t>EL COMPOSTATGE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2085766"/>
              <a:ext cx="12899895" cy="80937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4860"/>
                </a:lnSpc>
              </a:pPr>
              <a:r>
                <a:rPr lang="en-US" sz="3600">
                  <a:solidFill>
                    <a:srgbClr val="0D3F2A"/>
                  </a:solidFill>
                  <a:latin typeface="TT Fors"/>
                  <a:ea typeface="TT Fors"/>
                  <a:cs typeface="TT Fors"/>
                  <a:sym typeface="TT Fors"/>
                </a:rPr>
                <a:t>El </a:t>
              </a:r>
              <a:r>
                <a:rPr lang="en-US" sz="3600">
                  <a:solidFill>
                    <a:srgbClr val="0D3F2A"/>
                  </a:solidFill>
                  <a:latin typeface="TT Fors Bold"/>
                  <a:ea typeface="TT Fors Bold"/>
                  <a:cs typeface="TT Fors Bold"/>
                  <a:sym typeface="TT Fors Bold"/>
                </a:rPr>
                <a:t>compostatge </a:t>
              </a:r>
              <a:r>
                <a:rPr lang="en-US" sz="3600">
                  <a:solidFill>
                    <a:srgbClr val="0D3F2A"/>
                  </a:solidFill>
                  <a:latin typeface="TT Fors"/>
                  <a:ea typeface="TT Fors"/>
                  <a:cs typeface="TT Fors"/>
                  <a:sym typeface="TT Fors"/>
                </a:rPr>
                <a:t>és una pràctica que utilitza la fracció orgànica dels residus urbans d’origen domiciliari per a obtenir un producte final amb un gran nombre d’utilitats, </a:t>
              </a:r>
              <a:r>
                <a:rPr lang="en-US" sz="3600">
                  <a:solidFill>
                    <a:srgbClr val="0D3F2A"/>
                  </a:solidFill>
                  <a:latin typeface="TT Fors Bold"/>
                  <a:ea typeface="TT Fors Bold"/>
                  <a:cs typeface="TT Fors Bold"/>
                  <a:sym typeface="TT Fors Bold"/>
                </a:rPr>
                <a:t>el compost.</a:t>
              </a:r>
            </a:p>
            <a:p>
              <a:pPr algn="just">
                <a:lnSpc>
                  <a:spcPts val="4860"/>
                </a:lnSpc>
              </a:pPr>
              <a:endParaRPr lang="en-US" sz="3600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endParaRPr>
            </a:p>
            <a:p>
              <a:pPr algn="just">
                <a:lnSpc>
                  <a:spcPts val="4860"/>
                </a:lnSpc>
                <a:spcBef>
                  <a:spcPct val="0"/>
                </a:spcBef>
              </a:pPr>
              <a:r>
                <a:rPr lang="en-US" sz="3600">
                  <a:solidFill>
                    <a:srgbClr val="0D3F2A"/>
                  </a:solidFill>
                  <a:latin typeface="TT Fors Bold"/>
                  <a:ea typeface="TT Fors Bold"/>
                  <a:cs typeface="TT Fors Bold"/>
                  <a:sym typeface="TT Fors Bold"/>
                </a:rPr>
                <a:t>Consta de:</a:t>
              </a:r>
              <a:r>
                <a:rPr lang="en-US" sz="3600">
                  <a:solidFill>
                    <a:srgbClr val="0D3F2A"/>
                  </a:solidFill>
                  <a:latin typeface="TT Fors"/>
                  <a:ea typeface="TT Fors"/>
                  <a:cs typeface="TT Fors"/>
                  <a:sym typeface="TT Fors"/>
                </a:rPr>
                <a:t> la degradació de la matèria orgànica a partir de la seua oxidació gràcies a l’acció dels microorganismes que es troben presents en els residus utilitzats.</a:t>
              </a:r>
              <a:r>
                <a:rPr lang="en-US" sz="3600">
                  <a:solidFill>
                    <a:srgbClr val="0D3F2A"/>
                  </a:solidFill>
                  <a:latin typeface="TT Fors Bold"/>
                  <a:ea typeface="TT Fors Bold"/>
                  <a:cs typeface="TT Fors Bold"/>
                  <a:sym typeface="TT Fors Bold"/>
                </a:rPr>
                <a:t> </a:t>
              </a:r>
            </a:p>
          </p:txBody>
        </p:sp>
      </p:grpSp>
      <p:sp>
        <p:nvSpPr>
          <p:cNvPr id="8" name="Freeform 8"/>
          <p:cNvSpPr/>
          <p:nvPr/>
        </p:nvSpPr>
        <p:spPr>
          <a:xfrm rot="298206">
            <a:off x="14949959" y="6855696"/>
            <a:ext cx="2536483" cy="2884148"/>
          </a:xfrm>
          <a:custGeom>
            <a:avLst/>
            <a:gdLst/>
            <a:ahLst/>
            <a:cxnLst/>
            <a:rect l="l" t="t" r="r" b="b"/>
            <a:pathLst>
              <a:path w="2536483" h="2884148">
                <a:moveTo>
                  <a:pt x="0" y="0"/>
                </a:moveTo>
                <a:lnTo>
                  <a:pt x="2536482" y="0"/>
                </a:lnTo>
                <a:lnTo>
                  <a:pt x="2536482" y="2884148"/>
                </a:lnTo>
                <a:lnTo>
                  <a:pt x="0" y="288414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9" name="TextBox 9"/>
          <p:cNvSpPr txBox="1"/>
          <p:nvPr/>
        </p:nvSpPr>
        <p:spPr>
          <a:xfrm rot="174000">
            <a:off x="12808937" y="3791221"/>
            <a:ext cx="3557811" cy="2426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860"/>
              </a:lnSpc>
              <a:spcBef>
                <a:spcPct val="0"/>
              </a:spcBef>
            </a:pPr>
            <a:r>
              <a:rPr lang="en-US" sz="3600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És un procés biològic de descomposició aeròbica.</a:t>
            </a:r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529646"/>
            <a:ext cx="16230600" cy="2402841"/>
            <a:chOff x="0" y="0"/>
            <a:chExt cx="21640800" cy="3203788"/>
          </a:xfrm>
        </p:grpSpPr>
        <p:sp>
          <p:nvSpPr>
            <p:cNvPr id="3" name="TextBox 3"/>
            <p:cNvSpPr txBox="1"/>
            <p:nvPr/>
          </p:nvSpPr>
          <p:spPr>
            <a:xfrm>
              <a:off x="0" y="66675"/>
              <a:ext cx="21640800" cy="15546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800"/>
                </a:lnSpc>
                <a:spcBef>
                  <a:spcPct val="0"/>
                </a:spcBef>
              </a:pPr>
              <a:r>
                <a:rPr lang="en-US" sz="8000">
                  <a:solidFill>
                    <a:srgbClr val="0D3F2A"/>
                  </a:solidFill>
                  <a:latin typeface="Roca One Ultra-Bold"/>
                  <a:ea typeface="Roca One Ultra-Bold"/>
                  <a:cs typeface="Roca One Ultra-Bold"/>
                  <a:sym typeface="Roca One Ultra-Bold"/>
                </a:rPr>
                <a:t>PARÀMETRES INICIALS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1564218"/>
              <a:ext cx="21640800" cy="16395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994"/>
                </a:lnSpc>
                <a:spcBef>
                  <a:spcPct val="0"/>
                </a:spcBef>
              </a:pPr>
              <a:r>
                <a:rPr lang="en-US" sz="3699">
                  <a:solidFill>
                    <a:srgbClr val="0D3F2A"/>
                  </a:solidFill>
                  <a:latin typeface="TT Fors"/>
                  <a:ea typeface="TT Fors"/>
                  <a:cs typeface="TT Fors"/>
                  <a:sym typeface="TT Fors"/>
                </a:rPr>
                <a:t>Són aquells que condicionen d’alguna manera l’inici del procés i han de ser òptims per a poder aconseguir un bon arrencament.</a:t>
              </a:r>
            </a:p>
          </p:txBody>
        </p:sp>
      </p:grpSp>
      <p:sp>
        <p:nvSpPr>
          <p:cNvPr id="5" name="Freeform 5"/>
          <p:cNvSpPr/>
          <p:nvPr/>
        </p:nvSpPr>
        <p:spPr>
          <a:xfrm rot="-5400000">
            <a:off x="1677929" y="3340533"/>
            <a:ext cx="14525839" cy="16205297"/>
          </a:xfrm>
          <a:custGeom>
            <a:avLst/>
            <a:gdLst/>
            <a:ahLst/>
            <a:cxnLst/>
            <a:rect l="l" t="t" r="r" b="b"/>
            <a:pathLst>
              <a:path w="14525839" h="16205297">
                <a:moveTo>
                  <a:pt x="0" y="0"/>
                </a:moveTo>
                <a:lnTo>
                  <a:pt x="14525839" y="0"/>
                </a:lnTo>
                <a:lnTo>
                  <a:pt x="14525839" y="16205297"/>
                </a:lnTo>
                <a:lnTo>
                  <a:pt x="0" y="162052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6" name="TextBox 6"/>
          <p:cNvSpPr txBox="1"/>
          <p:nvPr/>
        </p:nvSpPr>
        <p:spPr>
          <a:xfrm>
            <a:off x="1726234" y="4493346"/>
            <a:ext cx="14429228" cy="5604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454"/>
              </a:lnSpc>
            </a:pPr>
            <a:r>
              <a:rPr lang="en-US" sz="3299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Relació C/N òptima</a:t>
            </a:r>
            <a:r>
              <a:rPr lang="en-US" sz="32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 de entre </a:t>
            </a:r>
            <a:r>
              <a:rPr lang="en-US" sz="3299" u="sng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25 i 35:</a:t>
            </a:r>
            <a:r>
              <a:rPr lang="en-US" sz="32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 </a:t>
            </a:r>
          </a:p>
          <a:p>
            <a:pPr marL="712467" lvl="1" indent="-356233" algn="just">
              <a:lnSpc>
                <a:spcPts val="4454"/>
              </a:lnSpc>
              <a:buFont typeface="Arial"/>
              <a:buChar char="•"/>
            </a:pPr>
            <a:r>
              <a:rPr lang="en-US" sz="32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A un compost sa els microorganismes normalment gasten 30 parts de carboni per cada una de nitrogen.</a:t>
            </a:r>
          </a:p>
          <a:p>
            <a:pPr algn="just">
              <a:lnSpc>
                <a:spcPts val="4454"/>
              </a:lnSpc>
            </a:pPr>
            <a:endParaRPr lang="en-US" sz="3299">
              <a:solidFill>
                <a:srgbClr val="0D3F2A"/>
              </a:solidFill>
              <a:latin typeface="TT Fors"/>
              <a:ea typeface="TT Fors"/>
              <a:cs typeface="TT Fors"/>
              <a:sym typeface="TT Fors"/>
            </a:endParaRPr>
          </a:p>
          <a:p>
            <a:pPr algn="just">
              <a:lnSpc>
                <a:spcPts val="4454"/>
              </a:lnSpc>
            </a:pPr>
            <a:r>
              <a:rPr lang="en-US" sz="32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Si la relació C/N és </a:t>
            </a:r>
            <a:r>
              <a:rPr lang="en-US" sz="3299" u="sng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baixeta:</a:t>
            </a:r>
          </a:p>
          <a:p>
            <a:pPr marL="712467" lvl="1" indent="-356233" algn="just">
              <a:lnSpc>
                <a:spcPts val="4454"/>
              </a:lnSpc>
              <a:buFont typeface="Arial"/>
              <a:buChar char="•"/>
            </a:pPr>
            <a:r>
              <a:rPr lang="en-US" sz="32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Procés més ràpid.</a:t>
            </a:r>
          </a:p>
          <a:p>
            <a:pPr marL="712467" lvl="1" indent="-356233" algn="just">
              <a:lnSpc>
                <a:spcPts val="4454"/>
              </a:lnSpc>
              <a:buFont typeface="Arial"/>
              <a:buChar char="•"/>
            </a:pPr>
            <a:r>
              <a:rPr lang="en-US" sz="32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Excés de N que es perd en forma d’amoni.</a:t>
            </a:r>
          </a:p>
          <a:p>
            <a:pPr algn="just">
              <a:lnSpc>
                <a:spcPts val="4454"/>
              </a:lnSpc>
            </a:pPr>
            <a:r>
              <a:rPr lang="en-US" sz="32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Si la relació C/N és </a:t>
            </a:r>
            <a:r>
              <a:rPr lang="en-US" sz="3299" u="sng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alta</a:t>
            </a:r>
            <a:r>
              <a:rPr lang="en-US" sz="32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 (&gt;40):</a:t>
            </a:r>
          </a:p>
          <a:p>
            <a:pPr marL="712467" lvl="1" indent="-356233" algn="just">
              <a:lnSpc>
                <a:spcPts val="4454"/>
              </a:lnSpc>
              <a:buFont typeface="Arial"/>
              <a:buChar char="•"/>
            </a:pPr>
            <a:r>
              <a:rPr lang="en-US" sz="32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El procés és més lent: microorganismes tenen més feina oxidant l’excés del carboni.</a:t>
            </a:r>
          </a:p>
        </p:txBody>
      </p:sp>
      <p:sp>
        <p:nvSpPr>
          <p:cNvPr id="7" name="Freeform 7"/>
          <p:cNvSpPr/>
          <p:nvPr/>
        </p:nvSpPr>
        <p:spPr>
          <a:xfrm rot="6882760">
            <a:off x="16371393" y="3815278"/>
            <a:ext cx="1578115" cy="2061449"/>
          </a:xfrm>
          <a:custGeom>
            <a:avLst/>
            <a:gdLst/>
            <a:ahLst/>
            <a:cxnLst/>
            <a:rect l="l" t="t" r="r" b="b"/>
            <a:pathLst>
              <a:path w="1578115" h="2061449">
                <a:moveTo>
                  <a:pt x="0" y="0"/>
                </a:moveTo>
                <a:lnTo>
                  <a:pt x="1578114" y="0"/>
                </a:lnTo>
                <a:lnTo>
                  <a:pt x="1578114" y="2061449"/>
                </a:lnTo>
                <a:lnTo>
                  <a:pt x="0" y="206144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8" name="Group 8"/>
          <p:cNvGrpSpPr/>
          <p:nvPr/>
        </p:nvGrpSpPr>
        <p:grpSpPr>
          <a:xfrm>
            <a:off x="415578" y="5758653"/>
            <a:ext cx="1153534" cy="1685861"/>
            <a:chOff x="0" y="0"/>
            <a:chExt cx="1538046" cy="2247815"/>
          </a:xfrm>
        </p:grpSpPr>
        <p:sp>
          <p:nvSpPr>
            <p:cNvPr id="9" name="Freeform 9"/>
            <p:cNvSpPr/>
            <p:nvPr/>
          </p:nvSpPr>
          <p:spPr>
            <a:xfrm rot="-174494">
              <a:off x="54334" y="34858"/>
              <a:ext cx="1429377" cy="2178099"/>
            </a:xfrm>
            <a:custGeom>
              <a:avLst/>
              <a:gdLst/>
              <a:ahLst/>
              <a:cxnLst/>
              <a:rect l="l" t="t" r="r" b="b"/>
              <a:pathLst>
                <a:path w="1429377" h="2178099">
                  <a:moveTo>
                    <a:pt x="0" y="0"/>
                  </a:moveTo>
                  <a:lnTo>
                    <a:pt x="1429378" y="0"/>
                  </a:lnTo>
                  <a:lnTo>
                    <a:pt x="1429378" y="2178099"/>
                  </a:lnTo>
                  <a:lnTo>
                    <a:pt x="0" y="21780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0" name="TextBox 10"/>
            <p:cNvSpPr txBox="1"/>
            <p:nvPr/>
          </p:nvSpPr>
          <p:spPr>
            <a:xfrm rot="-174000">
              <a:off x="421947" y="1012738"/>
              <a:ext cx="720550" cy="6369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629"/>
                </a:lnSpc>
                <a:spcBef>
                  <a:spcPct val="0"/>
                </a:spcBef>
              </a:pPr>
              <a:r>
                <a:rPr lang="en-US" sz="3299">
                  <a:solidFill>
                    <a:srgbClr val="0D3F2A"/>
                  </a:solidFill>
                  <a:latin typeface="Roca One Ultra-Bold"/>
                  <a:ea typeface="Roca One Ultra-Bold"/>
                  <a:cs typeface="Roca One Ultra-Bold"/>
                  <a:sym typeface="Roca One Ultra-Bold"/>
                </a:rPr>
                <a:t>A</a:t>
              </a:r>
            </a:p>
          </p:txBody>
        </p:sp>
      </p:grpSp>
      <p:sp>
        <p:nvSpPr>
          <p:cNvPr id="11" name="Freeform 11"/>
          <p:cNvSpPr/>
          <p:nvPr/>
        </p:nvSpPr>
        <p:spPr>
          <a:xfrm rot="273218">
            <a:off x="16628034" y="7952095"/>
            <a:ext cx="1072033" cy="1633574"/>
          </a:xfrm>
          <a:custGeom>
            <a:avLst/>
            <a:gdLst/>
            <a:ahLst/>
            <a:cxnLst/>
            <a:rect l="l" t="t" r="r" b="b"/>
            <a:pathLst>
              <a:path w="1072033" h="1633574">
                <a:moveTo>
                  <a:pt x="0" y="0"/>
                </a:moveTo>
                <a:lnTo>
                  <a:pt x="1072032" y="0"/>
                </a:lnTo>
                <a:lnTo>
                  <a:pt x="1072032" y="1633574"/>
                </a:lnTo>
                <a:lnTo>
                  <a:pt x="0" y="163357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2" name="TextBox 12"/>
          <p:cNvSpPr txBox="1"/>
          <p:nvPr/>
        </p:nvSpPr>
        <p:spPr>
          <a:xfrm rot="276000">
            <a:off x="16889247" y="8703988"/>
            <a:ext cx="540413" cy="470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29"/>
              </a:lnSpc>
              <a:spcBef>
                <a:spcPct val="0"/>
              </a:spcBef>
            </a:pPr>
            <a:r>
              <a:rPr lang="en-US" sz="3299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B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38200" y="3650672"/>
            <a:ext cx="15726679" cy="529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320"/>
              </a:lnSpc>
              <a:spcBef>
                <a:spcPct val="0"/>
              </a:spcBef>
            </a:pPr>
            <a:r>
              <a:rPr lang="en-US" sz="3200">
                <a:solidFill>
                  <a:srgbClr val="EFE8DA"/>
                </a:solidFill>
                <a:latin typeface="Roca One Bold"/>
                <a:ea typeface="Roca One Bold"/>
                <a:cs typeface="Roca One Bold"/>
                <a:sym typeface="Roca One Bold"/>
              </a:rPr>
              <a:t>RELACIÓ CARBONI/NITROGEN BIODEGRADABLES</a:t>
            </a:r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419156"/>
            <a:ext cx="16230600" cy="3031491"/>
            <a:chOff x="0" y="0"/>
            <a:chExt cx="21640800" cy="4041988"/>
          </a:xfrm>
        </p:grpSpPr>
        <p:sp>
          <p:nvSpPr>
            <p:cNvPr id="3" name="TextBox 3"/>
            <p:cNvSpPr txBox="1"/>
            <p:nvPr/>
          </p:nvSpPr>
          <p:spPr>
            <a:xfrm>
              <a:off x="0" y="66675"/>
              <a:ext cx="21640800" cy="15546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800"/>
                </a:lnSpc>
                <a:spcBef>
                  <a:spcPct val="0"/>
                </a:spcBef>
              </a:pPr>
              <a:r>
                <a:rPr lang="en-US" sz="8000">
                  <a:solidFill>
                    <a:srgbClr val="0D3F2A"/>
                  </a:solidFill>
                  <a:latin typeface="Roca One Ultra-Bold"/>
                  <a:ea typeface="Roca One Ultra-Bold"/>
                  <a:cs typeface="Roca One Ultra-Bold"/>
                  <a:sym typeface="Roca One Ultra-Bold"/>
                </a:rPr>
                <a:t>PARÀMETRES DEL PROCÉS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1564218"/>
              <a:ext cx="21640800" cy="24777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994"/>
                </a:lnSpc>
                <a:spcBef>
                  <a:spcPct val="0"/>
                </a:spcBef>
              </a:pPr>
              <a:r>
                <a:rPr lang="en-US" sz="3699">
                  <a:solidFill>
                    <a:srgbClr val="0D3F2A"/>
                  </a:solidFill>
                  <a:latin typeface="TT Fors"/>
                  <a:ea typeface="TT Fors"/>
                  <a:cs typeface="TT Fors"/>
                  <a:sym typeface="TT Fors"/>
                </a:rPr>
                <a:t>Aquests són als que es deu portar un seguiment al llarg de les diferents etapes per a veure que tot estiga anat de forma correcta i que la qualitat del compost siga bona.</a:t>
              </a:r>
            </a:p>
          </p:txBody>
        </p:sp>
      </p:grpSp>
      <p:sp>
        <p:nvSpPr>
          <p:cNvPr id="5" name="Freeform 5"/>
          <p:cNvSpPr/>
          <p:nvPr/>
        </p:nvSpPr>
        <p:spPr>
          <a:xfrm rot="-5400000">
            <a:off x="1258720" y="3489139"/>
            <a:ext cx="7274260" cy="8115300"/>
          </a:xfrm>
          <a:custGeom>
            <a:avLst/>
            <a:gdLst/>
            <a:ahLst/>
            <a:cxnLst/>
            <a:rect l="l" t="t" r="r" b="b"/>
            <a:pathLst>
              <a:path w="7274260" h="8115300">
                <a:moveTo>
                  <a:pt x="0" y="0"/>
                </a:moveTo>
                <a:lnTo>
                  <a:pt x="7274260" y="0"/>
                </a:lnTo>
                <a:lnTo>
                  <a:pt x="7274260" y="8115300"/>
                </a:lnTo>
                <a:lnTo>
                  <a:pt x="0" y="8115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6" name="TextBox 6"/>
          <p:cNvSpPr txBox="1"/>
          <p:nvPr/>
        </p:nvSpPr>
        <p:spPr>
          <a:xfrm>
            <a:off x="1569113" y="4351225"/>
            <a:ext cx="7079321" cy="6166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454"/>
              </a:lnSpc>
            </a:pPr>
            <a:r>
              <a:rPr lang="en-US" sz="32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Un excés d’humitat por produir: </a:t>
            </a:r>
          </a:p>
          <a:p>
            <a:pPr marL="712467" lvl="1" indent="-356233" algn="just">
              <a:lnSpc>
                <a:spcPts val="4454"/>
              </a:lnSpc>
              <a:buFont typeface="Arial"/>
              <a:buChar char="•"/>
            </a:pPr>
            <a:r>
              <a:rPr lang="en-US" sz="32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Problemes d’olors a causa de la disminució de l’activitat dels microorganismes aerobis.</a:t>
            </a:r>
          </a:p>
          <a:p>
            <a:pPr algn="just">
              <a:lnSpc>
                <a:spcPts val="4454"/>
              </a:lnSpc>
            </a:pPr>
            <a:endParaRPr lang="en-US" sz="3299">
              <a:solidFill>
                <a:srgbClr val="0D3F2A"/>
              </a:solidFill>
              <a:latin typeface="TT Fors"/>
              <a:ea typeface="TT Fors"/>
              <a:cs typeface="TT Fors"/>
              <a:sym typeface="TT Fors"/>
            </a:endParaRPr>
          </a:p>
          <a:p>
            <a:pPr algn="just">
              <a:lnSpc>
                <a:spcPts val="4454"/>
              </a:lnSpc>
            </a:pPr>
            <a:r>
              <a:rPr lang="en-US" sz="32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Un valor baix fa que:</a:t>
            </a:r>
          </a:p>
          <a:p>
            <a:pPr marL="712467" lvl="1" indent="-356233" algn="just">
              <a:lnSpc>
                <a:spcPts val="4454"/>
              </a:lnSpc>
              <a:buFont typeface="Arial"/>
              <a:buChar char="•"/>
            </a:pPr>
            <a:r>
              <a:rPr lang="en-US" sz="32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el procés es pare, ja que impedeix per complet l’activitat dels microorganismes. </a:t>
            </a:r>
          </a:p>
          <a:p>
            <a:pPr algn="just">
              <a:lnSpc>
                <a:spcPts val="4454"/>
              </a:lnSpc>
            </a:pPr>
            <a:endParaRPr lang="en-US" sz="3299">
              <a:solidFill>
                <a:srgbClr val="0D3F2A"/>
              </a:solidFill>
              <a:latin typeface="TT Fors"/>
              <a:ea typeface="TT Fors"/>
              <a:cs typeface="TT Fors"/>
              <a:sym typeface="TT Fors"/>
            </a:endParaRPr>
          </a:p>
          <a:p>
            <a:pPr algn="just">
              <a:lnSpc>
                <a:spcPts val="4454"/>
              </a:lnSpc>
            </a:pPr>
            <a:endParaRPr lang="en-US" sz="3299">
              <a:solidFill>
                <a:srgbClr val="0D3F2A"/>
              </a:solidFill>
              <a:latin typeface="TT Fors"/>
              <a:ea typeface="TT Fors"/>
              <a:cs typeface="TT Fors"/>
              <a:sym typeface="TT Fors"/>
            </a:endParaRPr>
          </a:p>
        </p:txBody>
      </p:sp>
      <p:sp>
        <p:nvSpPr>
          <p:cNvPr id="7" name="Freeform 7"/>
          <p:cNvSpPr/>
          <p:nvPr/>
        </p:nvSpPr>
        <p:spPr>
          <a:xfrm rot="6882760">
            <a:off x="16371393" y="3815278"/>
            <a:ext cx="1578115" cy="2061449"/>
          </a:xfrm>
          <a:custGeom>
            <a:avLst/>
            <a:gdLst/>
            <a:ahLst/>
            <a:cxnLst/>
            <a:rect l="l" t="t" r="r" b="b"/>
            <a:pathLst>
              <a:path w="1578115" h="2061449">
                <a:moveTo>
                  <a:pt x="0" y="0"/>
                </a:moveTo>
                <a:lnTo>
                  <a:pt x="1578114" y="0"/>
                </a:lnTo>
                <a:lnTo>
                  <a:pt x="1578114" y="2061449"/>
                </a:lnTo>
                <a:lnTo>
                  <a:pt x="0" y="206144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8" name="Freeform 8"/>
          <p:cNvSpPr/>
          <p:nvPr/>
        </p:nvSpPr>
        <p:spPr>
          <a:xfrm rot="-5400000" flipV="1">
            <a:off x="9755020" y="3489139"/>
            <a:ext cx="7274260" cy="8115300"/>
          </a:xfrm>
          <a:custGeom>
            <a:avLst/>
            <a:gdLst/>
            <a:ahLst/>
            <a:cxnLst/>
            <a:rect l="l" t="t" r="r" b="b"/>
            <a:pathLst>
              <a:path w="7274260" h="8115300">
                <a:moveTo>
                  <a:pt x="0" y="8115300"/>
                </a:moveTo>
                <a:lnTo>
                  <a:pt x="7274260" y="8115300"/>
                </a:lnTo>
                <a:lnTo>
                  <a:pt x="7274260" y="0"/>
                </a:lnTo>
                <a:lnTo>
                  <a:pt x="0" y="0"/>
                </a:lnTo>
                <a:lnTo>
                  <a:pt x="0" y="811530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9" name="TextBox 9"/>
          <p:cNvSpPr txBox="1"/>
          <p:nvPr/>
        </p:nvSpPr>
        <p:spPr>
          <a:xfrm>
            <a:off x="10175655" y="4693727"/>
            <a:ext cx="6432991" cy="3758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94"/>
              </a:lnSpc>
            </a:pPr>
            <a:r>
              <a:rPr lang="en-US" sz="36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Per a aconseguir que aquest valor siga òptim, s’han de revisar paràmetres com:</a:t>
            </a:r>
          </a:p>
          <a:p>
            <a:pPr marL="798829" lvl="1" indent="-399415" algn="l">
              <a:lnSpc>
                <a:spcPts val="4994"/>
              </a:lnSpc>
              <a:buFont typeface="Arial"/>
              <a:buChar char="•"/>
            </a:pPr>
            <a:r>
              <a:rPr lang="en-US" sz="36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La mida de les partícules.</a:t>
            </a:r>
          </a:p>
          <a:p>
            <a:pPr marL="798829" lvl="1" indent="-399415" algn="l">
              <a:lnSpc>
                <a:spcPts val="4994"/>
              </a:lnSpc>
              <a:buFont typeface="Arial"/>
              <a:buChar char="•"/>
            </a:pPr>
            <a:r>
              <a:rPr lang="en-US" sz="36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La freqüència del volteig de la pila de residus.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415578" y="5758653"/>
            <a:ext cx="1153534" cy="1685861"/>
            <a:chOff x="0" y="0"/>
            <a:chExt cx="1538046" cy="2247815"/>
          </a:xfrm>
        </p:grpSpPr>
        <p:sp>
          <p:nvSpPr>
            <p:cNvPr id="11" name="Freeform 11"/>
            <p:cNvSpPr/>
            <p:nvPr/>
          </p:nvSpPr>
          <p:spPr>
            <a:xfrm rot="-174494">
              <a:off x="54334" y="34858"/>
              <a:ext cx="1429377" cy="2178099"/>
            </a:xfrm>
            <a:custGeom>
              <a:avLst/>
              <a:gdLst/>
              <a:ahLst/>
              <a:cxnLst/>
              <a:rect l="l" t="t" r="r" b="b"/>
              <a:pathLst>
                <a:path w="1429377" h="2178099">
                  <a:moveTo>
                    <a:pt x="0" y="0"/>
                  </a:moveTo>
                  <a:lnTo>
                    <a:pt x="1429378" y="0"/>
                  </a:lnTo>
                  <a:lnTo>
                    <a:pt x="1429378" y="2178099"/>
                  </a:lnTo>
                  <a:lnTo>
                    <a:pt x="0" y="21780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2" name="TextBox 12"/>
            <p:cNvSpPr txBox="1"/>
            <p:nvPr/>
          </p:nvSpPr>
          <p:spPr>
            <a:xfrm rot="-174000">
              <a:off x="421947" y="1012738"/>
              <a:ext cx="720550" cy="6369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629"/>
                </a:lnSpc>
                <a:spcBef>
                  <a:spcPct val="0"/>
                </a:spcBef>
              </a:pPr>
              <a:r>
                <a:rPr lang="en-US" sz="3299">
                  <a:solidFill>
                    <a:srgbClr val="0D3F2A"/>
                  </a:solidFill>
                  <a:latin typeface="Roca One Ultra-Bold"/>
                  <a:ea typeface="Roca One Ultra-Bold"/>
                  <a:cs typeface="Roca One Ultra-Bold"/>
                  <a:sym typeface="Roca One Ultra-Bold"/>
                </a:rPr>
                <a:t>A</a:t>
              </a:r>
            </a:p>
          </p:txBody>
        </p:sp>
      </p:grpSp>
      <p:sp>
        <p:nvSpPr>
          <p:cNvPr id="13" name="Freeform 13"/>
          <p:cNvSpPr/>
          <p:nvPr/>
        </p:nvSpPr>
        <p:spPr>
          <a:xfrm rot="273218">
            <a:off x="16628034" y="7952095"/>
            <a:ext cx="1072033" cy="1633574"/>
          </a:xfrm>
          <a:custGeom>
            <a:avLst/>
            <a:gdLst/>
            <a:ahLst/>
            <a:cxnLst/>
            <a:rect l="l" t="t" r="r" b="b"/>
            <a:pathLst>
              <a:path w="1072033" h="1633574">
                <a:moveTo>
                  <a:pt x="0" y="0"/>
                </a:moveTo>
                <a:lnTo>
                  <a:pt x="1072032" y="0"/>
                </a:lnTo>
                <a:lnTo>
                  <a:pt x="1072032" y="1633574"/>
                </a:lnTo>
                <a:lnTo>
                  <a:pt x="0" y="163357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4" name="TextBox 14"/>
          <p:cNvSpPr txBox="1"/>
          <p:nvPr/>
        </p:nvSpPr>
        <p:spPr>
          <a:xfrm rot="276000">
            <a:off x="16889247" y="8703988"/>
            <a:ext cx="540413" cy="470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29"/>
              </a:lnSpc>
              <a:spcBef>
                <a:spcPct val="0"/>
              </a:spcBef>
            </a:pPr>
            <a:r>
              <a:rPr lang="en-US" sz="3299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B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38200" y="3650672"/>
            <a:ext cx="8115300" cy="529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320"/>
              </a:lnSpc>
              <a:spcBef>
                <a:spcPct val="0"/>
              </a:spcBef>
            </a:pPr>
            <a:r>
              <a:rPr lang="en-US" sz="3200">
                <a:solidFill>
                  <a:srgbClr val="EFE8DA"/>
                </a:solidFill>
                <a:latin typeface="Roca One Bold"/>
                <a:ea typeface="Roca One Bold"/>
                <a:cs typeface="Roca One Bold"/>
                <a:sym typeface="Roca One Bold"/>
              </a:rPr>
              <a:t>HUMITAT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334500" y="3650672"/>
            <a:ext cx="8115300" cy="529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320"/>
              </a:lnSpc>
              <a:spcBef>
                <a:spcPct val="0"/>
              </a:spcBef>
            </a:pPr>
            <a:r>
              <a:rPr lang="en-US" sz="3200">
                <a:solidFill>
                  <a:srgbClr val="EFE8DA"/>
                </a:solidFill>
                <a:latin typeface="Roca One Bold"/>
                <a:ea typeface="Roca One Bold"/>
                <a:cs typeface="Roca One Bold"/>
                <a:sym typeface="Roca One Bold"/>
              </a:rPr>
              <a:t>POROSITAT</a:t>
            </a:r>
          </a:p>
        </p:txBody>
      </p:sp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419156"/>
            <a:ext cx="16230600" cy="3031491"/>
            <a:chOff x="0" y="0"/>
            <a:chExt cx="21640800" cy="4041988"/>
          </a:xfrm>
        </p:grpSpPr>
        <p:sp>
          <p:nvSpPr>
            <p:cNvPr id="3" name="TextBox 3"/>
            <p:cNvSpPr txBox="1"/>
            <p:nvPr/>
          </p:nvSpPr>
          <p:spPr>
            <a:xfrm>
              <a:off x="0" y="66675"/>
              <a:ext cx="21640800" cy="15546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800"/>
                </a:lnSpc>
                <a:spcBef>
                  <a:spcPct val="0"/>
                </a:spcBef>
              </a:pPr>
              <a:r>
                <a:rPr lang="en-US" sz="8000">
                  <a:solidFill>
                    <a:srgbClr val="0D3F2A"/>
                  </a:solidFill>
                  <a:latin typeface="Roca One Ultra-Bold"/>
                  <a:ea typeface="Roca One Ultra-Bold"/>
                  <a:cs typeface="Roca One Ultra-Bold"/>
                  <a:sym typeface="Roca One Ultra-Bold"/>
                </a:rPr>
                <a:t>PARÀMETRES DEL PROCÉS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1564218"/>
              <a:ext cx="21640800" cy="24777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994"/>
                </a:lnSpc>
                <a:spcBef>
                  <a:spcPct val="0"/>
                </a:spcBef>
              </a:pPr>
              <a:r>
                <a:rPr lang="en-US" sz="3699">
                  <a:solidFill>
                    <a:srgbClr val="0D3F2A"/>
                  </a:solidFill>
                  <a:latin typeface="TT Fors"/>
                  <a:ea typeface="TT Fors"/>
                  <a:cs typeface="TT Fors"/>
                  <a:sym typeface="TT Fors"/>
                </a:rPr>
                <a:t>Aquests són als que es deu portar un seguiment al llarg de les diferents etapes per a veure que tot estiga anat de forma correcta i que la qualitat del compost siga bona.</a:t>
              </a:r>
            </a:p>
          </p:txBody>
        </p:sp>
      </p:grpSp>
      <p:sp>
        <p:nvSpPr>
          <p:cNvPr id="5" name="Freeform 5"/>
          <p:cNvSpPr/>
          <p:nvPr/>
        </p:nvSpPr>
        <p:spPr>
          <a:xfrm rot="-5400000">
            <a:off x="1258720" y="3489139"/>
            <a:ext cx="7274260" cy="8115300"/>
          </a:xfrm>
          <a:custGeom>
            <a:avLst/>
            <a:gdLst/>
            <a:ahLst/>
            <a:cxnLst/>
            <a:rect l="l" t="t" r="r" b="b"/>
            <a:pathLst>
              <a:path w="7274260" h="8115300">
                <a:moveTo>
                  <a:pt x="0" y="0"/>
                </a:moveTo>
                <a:lnTo>
                  <a:pt x="7274260" y="0"/>
                </a:lnTo>
                <a:lnTo>
                  <a:pt x="7274260" y="8115300"/>
                </a:lnTo>
                <a:lnTo>
                  <a:pt x="0" y="8115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6" name="TextBox 6"/>
          <p:cNvSpPr txBox="1"/>
          <p:nvPr/>
        </p:nvSpPr>
        <p:spPr>
          <a:xfrm>
            <a:off x="1569113" y="4351225"/>
            <a:ext cx="7079321" cy="6728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454"/>
              </a:lnSpc>
            </a:pPr>
            <a:r>
              <a:rPr lang="en-US" sz="32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Cal revidar la relació superfície/volum per evitar pèrdues de calor si aquesta és elevada.</a:t>
            </a:r>
          </a:p>
          <a:p>
            <a:pPr algn="just">
              <a:lnSpc>
                <a:spcPts val="4454"/>
              </a:lnSpc>
            </a:pPr>
            <a:endParaRPr lang="en-US" sz="3299">
              <a:solidFill>
                <a:srgbClr val="0D3F2A"/>
              </a:solidFill>
              <a:latin typeface="TT Fors"/>
              <a:ea typeface="TT Fors"/>
              <a:cs typeface="TT Fors"/>
              <a:sym typeface="TT Fors"/>
            </a:endParaRPr>
          </a:p>
          <a:p>
            <a:pPr algn="just">
              <a:lnSpc>
                <a:spcPts val="4454"/>
              </a:lnSpc>
            </a:pPr>
            <a:r>
              <a:rPr lang="en-US" sz="32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En </a:t>
            </a:r>
            <a:r>
              <a:rPr lang="en-US" sz="3299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èpoques més gelades</a:t>
            </a:r>
            <a:r>
              <a:rPr lang="en-US" sz="32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 on la humitat és major o en </a:t>
            </a:r>
            <a:r>
              <a:rPr lang="en-US" sz="3299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l’etapa de maduració</a:t>
            </a:r>
            <a:r>
              <a:rPr lang="en-US" sz="3299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, una reducció del volum natural de procés podrà portar una pèrdua de calor anormal i precoç.</a:t>
            </a:r>
          </a:p>
          <a:p>
            <a:pPr algn="just">
              <a:lnSpc>
                <a:spcPts val="4454"/>
              </a:lnSpc>
            </a:pPr>
            <a:endParaRPr lang="en-US" sz="3299">
              <a:solidFill>
                <a:srgbClr val="0D3F2A"/>
              </a:solidFill>
              <a:latin typeface="TT Fors"/>
              <a:ea typeface="TT Fors"/>
              <a:cs typeface="TT Fors"/>
              <a:sym typeface="TT Fors"/>
            </a:endParaRPr>
          </a:p>
          <a:p>
            <a:pPr algn="just">
              <a:lnSpc>
                <a:spcPts val="4454"/>
              </a:lnSpc>
            </a:pPr>
            <a:endParaRPr lang="en-US" sz="3299">
              <a:solidFill>
                <a:srgbClr val="0D3F2A"/>
              </a:solidFill>
              <a:latin typeface="TT Fors"/>
              <a:ea typeface="TT Fors"/>
              <a:cs typeface="TT Fors"/>
              <a:sym typeface="TT Fors"/>
            </a:endParaRPr>
          </a:p>
        </p:txBody>
      </p:sp>
      <p:sp>
        <p:nvSpPr>
          <p:cNvPr id="7" name="Freeform 7"/>
          <p:cNvSpPr/>
          <p:nvPr/>
        </p:nvSpPr>
        <p:spPr>
          <a:xfrm rot="6882760">
            <a:off x="16371393" y="3815278"/>
            <a:ext cx="1578115" cy="2061449"/>
          </a:xfrm>
          <a:custGeom>
            <a:avLst/>
            <a:gdLst/>
            <a:ahLst/>
            <a:cxnLst/>
            <a:rect l="l" t="t" r="r" b="b"/>
            <a:pathLst>
              <a:path w="1578115" h="2061449">
                <a:moveTo>
                  <a:pt x="0" y="0"/>
                </a:moveTo>
                <a:lnTo>
                  <a:pt x="1578114" y="0"/>
                </a:lnTo>
                <a:lnTo>
                  <a:pt x="1578114" y="2061449"/>
                </a:lnTo>
                <a:lnTo>
                  <a:pt x="0" y="206144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8" name="Freeform 8"/>
          <p:cNvSpPr/>
          <p:nvPr/>
        </p:nvSpPr>
        <p:spPr>
          <a:xfrm rot="-5400000" flipV="1">
            <a:off x="9755020" y="3489139"/>
            <a:ext cx="7274260" cy="8115300"/>
          </a:xfrm>
          <a:custGeom>
            <a:avLst/>
            <a:gdLst/>
            <a:ahLst/>
            <a:cxnLst/>
            <a:rect l="l" t="t" r="r" b="b"/>
            <a:pathLst>
              <a:path w="7274260" h="8115300">
                <a:moveTo>
                  <a:pt x="0" y="8115300"/>
                </a:moveTo>
                <a:lnTo>
                  <a:pt x="7274260" y="8115300"/>
                </a:lnTo>
                <a:lnTo>
                  <a:pt x="7274260" y="0"/>
                </a:lnTo>
                <a:lnTo>
                  <a:pt x="0" y="0"/>
                </a:lnTo>
                <a:lnTo>
                  <a:pt x="0" y="811530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9" name="TextBox 9"/>
          <p:cNvSpPr txBox="1"/>
          <p:nvPr/>
        </p:nvSpPr>
        <p:spPr>
          <a:xfrm>
            <a:off x="9695805" y="4380287"/>
            <a:ext cx="6869074" cy="5212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90"/>
              </a:lnSpc>
            </a:pPr>
            <a:r>
              <a:rPr lang="en-US" sz="34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És important portar un seguiment d’aquest paràmetre en base a aquests canvis per a aconseguir </a:t>
            </a:r>
            <a:r>
              <a:rPr lang="en-US" sz="3400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valors termòfils</a:t>
            </a:r>
            <a:r>
              <a:rPr lang="en-US" sz="34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 de temperatura i mantenir-los el temps necessari amb objectiu d’aconseguir l’activitat adequada dels microorganismes i un compost de qualitat.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415578" y="5758653"/>
            <a:ext cx="1153534" cy="1685861"/>
            <a:chOff x="0" y="0"/>
            <a:chExt cx="1538046" cy="2247815"/>
          </a:xfrm>
        </p:grpSpPr>
        <p:sp>
          <p:nvSpPr>
            <p:cNvPr id="11" name="Freeform 11"/>
            <p:cNvSpPr/>
            <p:nvPr/>
          </p:nvSpPr>
          <p:spPr>
            <a:xfrm rot="-174494">
              <a:off x="54334" y="34858"/>
              <a:ext cx="1429377" cy="2178099"/>
            </a:xfrm>
            <a:custGeom>
              <a:avLst/>
              <a:gdLst/>
              <a:ahLst/>
              <a:cxnLst/>
              <a:rect l="l" t="t" r="r" b="b"/>
              <a:pathLst>
                <a:path w="1429377" h="2178099">
                  <a:moveTo>
                    <a:pt x="0" y="0"/>
                  </a:moveTo>
                  <a:lnTo>
                    <a:pt x="1429378" y="0"/>
                  </a:lnTo>
                  <a:lnTo>
                    <a:pt x="1429378" y="2178099"/>
                  </a:lnTo>
                  <a:lnTo>
                    <a:pt x="0" y="21780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2" name="TextBox 12"/>
            <p:cNvSpPr txBox="1"/>
            <p:nvPr/>
          </p:nvSpPr>
          <p:spPr>
            <a:xfrm rot="-174000">
              <a:off x="421947" y="1012738"/>
              <a:ext cx="720550" cy="6369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629"/>
                </a:lnSpc>
                <a:spcBef>
                  <a:spcPct val="0"/>
                </a:spcBef>
              </a:pPr>
              <a:r>
                <a:rPr lang="en-US" sz="3299">
                  <a:solidFill>
                    <a:srgbClr val="0D3F2A"/>
                  </a:solidFill>
                  <a:latin typeface="Roca One Ultra-Bold"/>
                  <a:ea typeface="Roca One Ultra-Bold"/>
                  <a:cs typeface="Roca One Ultra-Bold"/>
                  <a:sym typeface="Roca One Ultra-Bold"/>
                </a:rPr>
                <a:t>A</a:t>
              </a:r>
            </a:p>
          </p:txBody>
        </p:sp>
      </p:grpSp>
      <p:sp>
        <p:nvSpPr>
          <p:cNvPr id="13" name="Freeform 13"/>
          <p:cNvSpPr/>
          <p:nvPr/>
        </p:nvSpPr>
        <p:spPr>
          <a:xfrm rot="273218">
            <a:off x="16628034" y="7952095"/>
            <a:ext cx="1072033" cy="1633574"/>
          </a:xfrm>
          <a:custGeom>
            <a:avLst/>
            <a:gdLst/>
            <a:ahLst/>
            <a:cxnLst/>
            <a:rect l="l" t="t" r="r" b="b"/>
            <a:pathLst>
              <a:path w="1072033" h="1633574">
                <a:moveTo>
                  <a:pt x="0" y="0"/>
                </a:moveTo>
                <a:lnTo>
                  <a:pt x="1072032" y="0"/>
                </a:lnTo>
                <a:lnTo>
                  <a:pt x="1072032" y="1633574"/>
                </a:lnTo>
                <a:lnTo>
                  <a:pt x="0" y="163357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4" name="TextBox 14"/>
          <p:cNvSpPr txBox="1"/>
          <p:nvPr/>
        </p:nvSpPr>
        <p:spPr>
          <a:xfrm rot="276000">
            <a:off x="16889247" y="8703988"/>
            <a:ext cx="540413" cy="470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29"/>
              </a:lnSpc>
              <a:spcBef>
                <a:spcPct val="0"/>
              </a:spcBef>
            </a:pPr>
            <a:r>
              <a:rPr lang="en-US" sz="3299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B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38200" y="3650672"/>
            <a:ext cx="8115300" cy="529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320"/>
              </a:lnSpc>
              <a:spcBef>
                <a:spcPct val="0"/>
              </a:spcBef>
            </a:pPr>
            <a:r>
              <a:rPr lang="en-US" sz="3200">
                <a:solidFill>
                  <a:srgbClr val="EFE8DA"/>
                </a:solidFill>
                <a:latin typeface="Roca One Bold"/>
                <a:ea typeface="Roca One Bold"/>
                <a:cs typeface="Roca One Bold"/>
                <a:sym typeface="Roca One Bold"/>
              </a:rPr>
              <a:t>RELACIÓ SUPERFÍCIE/VOLUM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334500" y="3650672"/>
            <a:ext cx="8115300" cy="529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320"/>
              </a:lnSpc>
              <a:spcBef>
                <a:spcPct val="0"/>
              </a:spcBef>
            </a:pPr>
            <a:r>
              <a:rPr lang="en-US" sz="3200">
                <a:solidFill>
                  <a:srgbClr val="EFE8DA"/>
                </a:solidFill>
                <a:latin typeface="Roca One Bold"/>
                <a:ea typeface="Roca One Bold"/>
                <a:cs typeface="Roca One Bold"/>
                <a:sym typeface="Roca One Bold"/>
              </a:rPr>
              <a:t>TEMPERATURA</a:t>
            </a:r>
          </a:p>
        </p:txBody>
      </p: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65335">
            <a:off x="15616576" y="6768033"/>
            <a:ext cx="1232850" cy="1620984"/>
          </a:xfrm>
          <a:custGeom>
            <a:avLst/>
            <a:gdLst/>
            <a:ahLst/>
            <a:cxnLst/>
            <a:rect l="l" t="t" r="r" b="b"/>
            <a:pathLst>
              <a:path w="1232850" h="1620984">
                <a:moveTo>
                  <a:pt x="0" y="0"/>
                </a:moveTo>
                <a:lnTo>
                  <a:pt x="1232850" y="0"/>
                </a:lnTo>
                <a:lnTo>
                  <a:pt x="1232850" y="1620983"/>
                </a:lnTo>
                <a:lnTo>
                  <a:pt x="0" y="16209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654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180000">
            <a:off x="10808330" y="1975444"/>
            <a:ext cx="5790268" cy="5790268"/>
          </a:xfrm>
          <a:custGeom>
            <a:avLst/>
            <a:gdLst/>
            <a:ahLst/>
            <a:cxnLst/>
            <a:rect l="l" t="t" r="r" b="b"/>
            <a:pathLst>
              <a:path w="5790268" h="5790268">
                <a:moveTo>
                  <a:pt x="0" y="0"/>
                </a:moveTo>
                <a:lnTo>
                  <a:pt x="5790269" y="0"/>
                </a:lnTo>
                <a:lnTo>
                  <a:pt x="5790269" y="5790268"/>
                </a:lnTo>
                <a:lnTo>
                  <a:pt x="0" y="57902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4" name="Group 4"/>
          <p:cNvGrpSpPr/>
          <p:nvPr/>
        </p:nvGrpSpPr>
        <p:grpSpPr>
          <a:xfrm>
            <a:off x="1028700" y="1425735"/>
            <a:ext cx="1205865" cy="1205865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46233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539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EFE8DA"/>
                  </a:solidFill>
                  <a:latin typeface="Roca One Bold"/>
                  <a:ea typeface="Roca One Bold"/>
                  <a:cs typeface="Roca One Bold"/>
                  <a:sym typeface="Roca One Bold"/>
                </a:rPr>
                <a:t>1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8700" y="3782536"/>
            <a:ext cx="1205865" cy="1205865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46233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539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EFE8DA"/>
                  </a:solidFill>
                  <a:latin typeface="Roca One Bold"/>
                  <a:ea typeface="Roca One Bold"/>
                  <a:cs typeface="Roca One Bold"/>
                  <a:sym typeface="Roca One Bold"/>
                </a:rPr>
                <a:t>2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028700" y="6089329"/>
            <a:ext cx="1205865" cy="1205865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46233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539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EFE8DA"/>
                  </a:solidFill>
                  <a:latin typeface="Roca One Bold"/>
                  <a:ea typeface="Roca One Bold"/>
                  <a:cs typeface="Roca One Bold"/>
                  <a:sym typeface="Roca One Bold"/>
                </a:rPr>
                <a:t>3</a:t>
              </a:r>
            </a:p>
          </p:txBody>
        </p:sp>
      </p:grpSp>
      <p:sp>
        <p:nvSpPr>
          <p:cNvPr id="13" name="Freeform 13"/>
          <p:cNvSpPr/>
          <p:nvPr/>
        </p:nvSpPr>
        <p:spPr>
          <a:xfrm rot="125219">
            <a:off x="14823127" y="1345918"/>
            <a:ext cx="2646663" cy="793999"/>
          </a:xfrm>
          <a:custGeom>
            <a:avLst/>
            <a:gdLst/>
            <a:ahLst/>
            <a:cxnLst/>
            <a:rect l="l" t="t" r="r" b="b"/>
            <a:pathLst>
              <a:path w="2646663" h="793999">
                <a:moveTo>
                  <a:pt x="0" y="0"/>
                </a:moveTo>
                <a:lnTo>
                  <a:pt x="2646663" y="0"/>
                </a:lnTo>
                <a:lnTo>
                  <a:pt x="2646663" y="793999"/>
                </a:lnTo>
                <a:lnTo>
                  <a:pt x="0" y="7939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4" name="Freeform 14"/>
          <p:cNvSpPr/>
          <p:nvPr/>
        </p:nvSpPr>
        <p:spPr>
          <a:xfrm rot="-234652">
            <a:off x="16313413" y="1538748"/>
            <a:ext cx="865475" cy="2387516"/>
          </a:xfrm>
          <a:custGeom>
            <a:avLst/>
            <a:gdLst/>
            <a:ahLst/>
            <a:cxnLst/>
            <a:rect l="l" t="t" r="r" b="b"/>
            <a:pathLst>
              <a:path w="865475" h="2387516">
                <a:moveTo>
                  <a:pt x="0" y="0"/>
                </a:moveTo>
                <a:lnTo>
                  <a:pt x="865475" y="0"/>
                </a:lnTo>
                <a:lnTo>
                  <a:pt x="865475" y="2387517"/>
                </a:lnTo>
                <a:lnTo>
                  <a:pt x="0" y="238751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5" name="Freeform 15"/>
          <p:cNvSpPr/>
          <p:nvPr/>
        </p:nvSpPr>
        <p:spPr>
          <a:xfrm>
            <a:off x="8084377" y="742095"/>
            <a:ext cx="2160656" cy="2573145"/>
          </a:xfrm>
          <a:custGeom>
            <a:avLst/>
            <a:gdLst/>
            <a:ahLst/>
            <a:cxnLst/>
            <a:rect l="l" t="t" r="r" b="b"/>
            <a:pathLst>
              <a:path w="2160656" h="2573145">
                <a:moveTo>
                  <a:pt x="0" y="0"/>
                </a:moveTo>
                <a:lnTo>
                  <a:pt x="2160656" y="0"/>
                </a:lnTo>
                <a:lnTo>
                  <a:pt x="2160656" y="2573145"/>
                </a:lnTo>
                <a:lnTo>
                  <a:pt x="0" y="257314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16" name="Group 16"/>
          <p:cNvGrpSpPr/>
          <p:nvPr/>
        </p:nvGrpSpPr>
        <p:grpSpPr>
          <a:xfrm rot="180000">
            <a:off x="11621111" y="3943730"/>
            <a:ext cx="4166701" cy="2213217"/>
            <a:chOff x="0" y="0"/>
            <a:chExt cx="5555602" cy="2950956"/>
          </a:xfrm>
        </p:grpSpPr>
        <p:sp>
          <p:nvSpPr>
            <p:cNvPr id="17" name="TextBox 17"/>
            <p:cNvSpPr txBox="1"/>
            <p:nvPr/>
          </p:nvSpPr>
          <p:spPr>
            <a:xfrm>
              <a:off x="0" y="57150"/>
              <a:ext cx="5555602" cy="12662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7182"/>
                </a:lnSpc>
                <a:spcBef>
                  <a:spcPct val="0"/>
                </a:spcBef>
              </a:pPr>
              <a:r>
                <a:rPr lang="en-US" sz="6529">
                  <a:solidFill>
                    <a:srgbClr val="0D3F2A"/>
                  </a:solidFill>
                  <a:latin typeface="Roca One Ultra-Bold"/>
                  <a:ea typeface="Roca One Ultra-Bold"/>
                  <a:cs typeface="Roca One Ultra-Bold"/>
                  <a:sym typeface="Roca One Ultra-Bold"/>
                </a:rPr>
                <a:t>PROCÉS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1345605"/>
              <a:ext cx="5555602" cy="16053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269"/>
                </a:lnSpc>
                <a:spcBef>
                  <a:spcPct val="0"/>
                </a:spcBef>
              </a:pPr>
              <a:r>
                <a:rPr lang="en-US" sz="2422">
                  <a:solidFill>
                    <a:srgbClr val="0D3F2A"/>
                  </a:solidFill>
                  <a:latin typeface="TT Fors"/>
                  <a:ea typeface="TT Fors"/>
                  <a:cs typeface="TT Fors"/>
                  <a:sym typeface="TT Fors"/>
                </a:rPr>
                <a:t>EN QUÈ CONSISTEIX EL PROCÉS DE RECOLLIDA I PRODUCCIÓ DE COMPOST?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2307106" y="1342789"/>
            <a:ext cx="5361526" cy="1524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50"/>
              </a:lnSpc>
              <a:spcBef>
                <a:spcPct val="0"/>
              </a:spcBef>
            </a:pPr>
            <a:r>
              <a:rPr lang="en-US" sz="3000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L’usuari </a:t>
            </a:r>
            <a:r>
              <a:rPr lang="en-US" sz="30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deixa a la porta de sa casa el contenidor amb les restes de la FORM.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234565" y="3619500"/>
            <a:ext cx="5837776" cy="2038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50"/>
              </a:lnSpc>
              <a:spcBef>
                <a:spcPct val="0"/>
              </a:spcBef>
            </a:pPr>
            <a:r>
              <a:rPr lang="en-US" sz="3000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Operaris de l’ajuntament</a:t>
            </a:r>
            <a:r>
              <a:rPr lang="en-US" sz="30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 passen a arreplegar les bosses de l’interior del cubell en l’horari establert.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307106" y="5911212"/>
            <a:ext cx="5361526" cy="2038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50"/>
              </a:lnSpc>
              <a:spcBef>
                <a:spcPct val="0"/>
              </a:spcBef>
            </a:pPr>
            <a:r>
              <a:rPr lang="en-US" sz="3000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Operaris de l’ajuntament</a:t>
            </a:r>
            <a:r>
              <a:rPr lang="en-US" sz="30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 porten totes les bosses a l’illa de compostatge i comença el procés.</a:t>
            </a:r>
          </a:p>
        </p:txBody>
      </p:sp>
      <p:sp>
        <p:nvSpPr>
          <p:cNvPr id="22" name="Freeform 22"/>
          <p:cNvSpPr/>
          <p:nvPr/>
        </p:nvSpPr>
        <p:spPr>
          <a:xfrm>
            <a:off x="8243738" y="3473625"/>
            <a:ext cx="1841934" cy="2368200"/>
          </a:xfrm>
          <a:custGeom>
            <a:avLst/>
            <a:gdLst/>
            <a:ahLst/>
            <a:cxnLst/>
            <a:rect l="l" t="t" r="r" b="b"/>
            <a:pathLst>
              <a:path w="1841934" h="2368200">
                <a:moveTo>
                  <a:pt x="0" y="0"/>
                </a:moveTo>
                <a:lnTo>
                  <a:pt x="1841934" y="0"/>
                </a:lnTo>
                <a:lnTo>
                  <a:pt x="1841934" y="2368200"/>
                </a:lnTo>
                <a:lnTo>
                  <a:pt x="0" y="23682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23" name="Freeform 23"/>
          <p:cNvSpPr/>
          <p:nvPr/>
        </p:nvSpPr>
        <p:spPr>
          <a:xfrm>
            <a:off x="5438689" y="7716298"/>
            <a:ext cx="4806344" cy="2220957"/>
          </a:xfrm>
          <a:custGeom>
            <a:avLst/>
            <a:gdLst/>
            <a:ahLst/>
            <a:cxnLst/>
            <a:rect l="l" t="t" r="r" b="b"/>
            <a:pathLst>
              <a:path w="4806344" h="2220957">
                <a:moveTo>
                  <a:pt x="0" y="0"/>
                </a:moveTo>
                <a:lnTo>
                  <a:pt x="4806344" y="0"/>
                </a:lnTo>
                <a:lnTo>
                  <a:pt x="4806344" y="2220957"/>
                </a:lnTo>
                <a:lnTo>
                  <a:pt x="0" y="222095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65335">
            <a:off x="16144708" y="6805354"/>
            <a:ext cx="1232850" cy="1620984"/>
          </a:xfrm>
          <a:custGeom>
            <a:avLst/>
            <a:gdLst/>
            <a:ahLst/>
            <a:cxnLst/>
            <a:rect l="l" t="t" r="r" b="b"/>
            <a:pathLst>
              <a:path w="1232850" h="1620984">
                <a:moveTo>
                  <a:pt x="0" y="0"/>
                </a:moveTo>
                <a:lnTo>
                  <a:pt x="1232850" y="0"/>
                </a:lnTo>
                <a:lnTo>
                  <a:pt x="1232850" y="1620984"/>
                </a:lnTo>
                <a:lnTo>
                  <a:pt x="0" y="162098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654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180000">
            <a:off x="11336462" y="2012765"/>
            <a:ext cx="5790268" cy="5790268"/>
          </a:xfrm>
          <a:custGeom>
            <a:avLst/>
            <a:gdLst/>
            <a:ahLst/>
            <a:cxnLst/>
            <a:rect l="l" t="t" r="r" b="b"/>
            <a:pathLst>
              <a:path w="5790268" h="5790268">
                <a:moveTo>
                  <a:pt x="0" y="0"/>
                </a:moveTo>
                <a:lnTo>
                  <a:pt x="5790268" y="0"/>
                </a:lnTo>
                <a:lnTo>
                  <a:pt x="5790268" y="5790269"/>
                </a:lnTo>
                <a:lnTo>
                  <a:pt x="0" y="57902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4" name="Group 4"/>
          <p:cNvGrpSpPr/>
          <p:nvPr/>
        </p:nvGrpSpPr>
        <p:grpSpPr>
          <a:xfrm>
            <a:off x="1028700" y="2083913"/>
            <a:ext cx="1205865" cy="1205865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46233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539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EFE8DA"/>
                  </a:solidFill>
                  <a:latin typeface="Roca One Bold"/>
                  <a:ea typeface="Roca One Bold"/>
                  <a:cs typeface="Roca One Bold"/>
                  <a:sym typeface="Roca One Bold"/>
                </a:rPr>
                <a:t>4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8700" y="3712846"/>
            <a:ext cx="1205865" cy="1205865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46233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539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EFE8DA"/>
                  </a:solidFill>
                  <a:latin typeface="Roca One Bold"/>
                  <a:ea typeface="Roca One Bold"/>
                  <a:cs typeface="Roca One Bold"/>
                  <a:sym typeface="Roca One Bold"/>
                </a:rPr>
                <a:t>5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028700" y="5337810"/>
            <a:ext cx="1205865" cy="1205865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46233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539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EFE8DA"/>
                  </a:solidFill>
                  <a:latin typeface="Roca One Bold"/>
                  <a:ea typeface="Roca One Bold"/>
                  <a:cs typeface="Roca One Bold"/>
                  <a:sym typeface="Roca One Bold"/>
                </a:rPr>
                <a:t>6</a:t>
              </a:r>
            </a:p>
          </p:txBody>
        </p:sp>
      </p:grpSp>
      <p:sp>
        <p:nvSpPr>
          <p:cNvPr id="13" name="Freeform 13"/>
          <p:cNvSpPr/>
          <p:nvPr/>
        </p:nvSpPr>
        <p:spPr>
          <a:xfrm rot="125219">
            <a:off x="15351259" y="1383240"/>
            <a:ext cx="2646663" cy="793999"/>
          </a:xfrm>
          <a:custGeom>
            <a:avLst/>
            <a:gdLst/>
            <a:ahLst/>
            <a:cxnLst/>
            <a:rect l="l" t="t" r="r" b="b"/>
            <a:pathLst>
              <a:path w="2646663" h="793999">
                <a:moveTo>
                  <a:pt x="0" y="0"/>
                </a:moveTo>
                <a:lnTo>
                  <a:pt x="2646663" y="0"/>
                </a:lnTo>
                <a:lnTo>
                  <a:pt x="2646663" y="793998"/>
                </a:lnTo>
                <a:lnTo>
                  <a:pt x="0" y="79399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4" name="Freeform 14"/>
          <p:cNvSpPr/>
          <p:nvPr/>
        </p:nvSpPr>
        <p:spPr>
          <a:xfrm rot="-234652">
            <a:off x="16841545" y="1576070"/>
            <a:ext cx="865475" cy="2387516"/>
          </a:xfrm>
          <a:custGeom>
            <a:avLst/>
            <a:gdLst/>
            <a:ahLst/>
            <a:cxnLst/>
            <a:rect l="l" t="t" r="r" b="b"/>
            <a:pathLst>
              <a:path w="865475" h="2387516">
                <a:moveTo>
                  <a:pt x="0" y="0"/>
                </a:moveTo>
                <a:lnTo>
                  <a:pt x="865475" y="0"/>
                </a:lnTo>
                <a:lnTo>
                  <a:pt x="865475" y="2387516"/>
                </a:lnTo>
                <a:lnTo>
                  <a:pt x="0" y="238751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15" name="Group 15"/>
          <p:cNvGrpSpPr/>
          <p:nvPr/>
        </p:nvGrpSpPr>
        <p:grpSpPr>
          <a:xfrm rot="180000">
            <a:off x="12149242" y="3981052"/>
            <a:ext cx="4166701" cy="2213217"/>
            <a:chOff x="0" y="0"/>
            <a:chExt cx="5555602" cy="2950956"/>
          </a:xfrm>
        </p:grpSpPr>
        <p:sp>
          <p:nvSpPr>
            <p:cNvPr id="16" name="TextBox 16"/>
            <p:cNvSpPr txBox="1"/>
            <p:nvPr/>
          </p:nvSpPr>
          <p:spPr>
            <a:xfrm>
              <a:off x="0" y="57150"/>
              <a:ext cx="5555602" cy="12662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7182"/>
                </a:lnSpc>
                <a:spcBef>
                  <a:spcPct val="0"/>
                </a:spcBef>
              </a:pPr>
              <a:r>
                <a:rPr lang="en-US" sz="6529">
                  <a:solidFill>
                    <a:srgbClr val="0D3F2A"/>
                  </a:solidFill>
                  <a:latin typeface="Roca One Ultra-Bold"/>
                  <a:ea typeface="Roca One Ultra-Bold"/>
                  <a:cs typeface="Roca One Ultra-Bold"/>
                  <a:sym typeface="Roca One Ultra-Bold"/>
                </a:rPr>
                <a:t>PROCÉS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1345605"/>
              <a:ext cx="5555602" cy="16053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269"/>
                </a:lnSpc>
                <a:spcBef>
                  <a:spcPct val="0"/>
                </a:spcBef>
              </a:pPr>
              <a:r>
                <a:rPr lang="en-US" sz="2422">
                  <a:solidFill>
                    <a:srgbClr val="0D3F2A"/>
                  </a:solidFill>
                  <a:latin typeface="TT Fors"/>
                  <a:ea typeface="TT Fors"/>
                  <a:cs typeface="TT Fors"/>
                  <a:sym typeface="TT Fors"/>
                </a:rPr>
                <a:t>EN QUÈ CONSISTEIX EL PROCÉS DE RECOLLIDA I PRODUCCIÓ DE COMPOST?</a:t>
              </a: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2307106" y="1762920"/>
            <a:ext cx="8881804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725"/>
              </a:lnSpc>
              <a:spcBef>
                <a:spcPct val="0"/>
              </a:spcBef>
            </a:pPr>
            <a:r>
              <a:rPr lang="en-US" sz="3500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Els operaris de l’ajuntament</a:t>
            </a:r>
            <a:r>
              <a:rPr lang="en-US" sz="35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 separen els residus que no corresponen i pot ser s’han colat (plàstics, etc),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307106" y="3991928"/>
            <a:ext cx="7605870" cy="590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725"/>
              </a:lnSpc>
              <a:spcBef>
                <a:spcPct val="0"/>
              </a:spcBef>
            </a:pPr>
            <a:r>
              <a:rPr lang="en-US" sz="35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Mesclen fulles amb el menjar,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307106" y="5239703"/>
            <a:ext cx="8323657" cy="1190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725"/>
              </a:lnSpc>
              <a:spcBef>
                <a:spcPct val="0"/>
              </a:spcBef>
            </a:pPr>
            <a:r>
              <a:rPr lang="en-US" sz="35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Ho tapen amb fulles per a evitar la presència de mosques.</a:t>
            </a:r>
          </a:p>
        </p:txBody>
      </p:sp>
      <p:grpSp>
        <p:nvGrpSpPr>
          <p:cNvPr id="21" name="Group 21"/>
          <p:cNvGrpSpPr/>
          <p:nvPr/>
        </p:nvGrpSpPr>
        <p:grpSpPr>
          <a:xfrm>
            <a:off x="1028700" y="6965632"/>
            <a:ext cx="1205865" cy="1205865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46233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539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EFE8DA"/>
                  </a:solidFill>
                  <a:latin typeface="Roca One Bold"/>
                  <a:ea typeface="Roca One Bold"/>
                  <a:cs typeface="Roca One Bold"/>
                  <a:sym typeface="Roca One Bold"/>
                </a:rPr>
                <a:t>7</a:t>
              </a: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2307106" y="6867525"/>
            <a:ext cx="8553279" cy="2390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725"/>
              </a:lnSpc>
              <a:spcBef>
                <a:spcPct val="0"/>
              </a:spcBef>
            </a:pPr>
            <a:r>
              <a:rPr lang="en-US" sz="3500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Els tècnics del COR</a:t>
            </a:r>
            <a:r>
              <a:rPr lang="en-US" sz="35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 s’encarreguen de voltejar una </a:t>
            </a:r>
            <a:r>
              <a:rPr lang="en-US" sz="3500" u="sng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vegada al mes</a:t>
            </a:r>
            <a:r>
              <a:rPr lang="en-US" sz="35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 la pila de restes per a airejar-la amb l’ajuda d’una “voltejadora”.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631632" y="559797"/>
            <a:ext cx="1250236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D3F2A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Una vegada a l’illa de compostatge:</a:t>
            </a:r>
          </a:p>
        </p:txBody>
      </p:sp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D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84015" flipH="1">
            <a:off x="-9393455" y="-537224"/>
            <a:ext cx="11361447" cy="11361447"/>
          </a:xfrm>
          <a:custGeom>
            <a:avLst/>
            <a:gdLst/>
            <a:ahLst/>
            <a:cxnLst/>
            <a:rect l="l" t="t" r="r" b="b"/>
            <a:pathLst>
              <a:path w="11361447" h="11361447">
                <a:moveTo>
                  <a:pt x="11361447" y="0"/>
                </a:moveTo>
                <a:lnTo>
                  <a:pt x="0" y="0"/>
                </a:lnTo>
                <a:lnTo>
                  <a:pt x="0" y="11361448"/>
                </a:lnTo>
                <a:lnTo>
                  <a:pt x="11361447" y="11361448"/>
                </a:lnTo>
                <a:lnTo>
                  <a:pt x="1136144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TextBox 3"/>
          <p:cNvSpPr txBox="1"/>
          <p:nvPr/>
        </p:nvSpPr>
        <p:spPr>
          <a:xfrm>
            <a:off x="3937205" y="487362"/>
            <a:ext cx="14099396" cy="1149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00"/>
              </a:lnSpc>
              <a:spcBef>
                <a:spcPct val="0"/>
              </a:spcBef>
            </a:pPr>
            <a:r>
              <a:rPr lang="en-US" sz="8000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HORARIS D’ARREPLEGADA</a:t>
            </a:r>
          </a:p>
        </p:txBody>
      </p:sp>
      <p:sp>
        <p:nvSpPr>
          <p:cNvPr id="4" name="Freeform 4"/>
          <p:cNvSpPr/>
          <p:nvPr/>
        </p:nvSpPr>
        <p:spPr>
          <a:xfrm>
            <a:off x="3776469" y="2008027"/>
            <a:ext cx="12554496" cy="7072611"/>
          </a:xfrm>
          <a:custGeom>
            <a:avLst/>
            <a:gdLst/>
            <a:ahLst/>
            <a:cxnLst/>
            <a:rect l="l" t="t" r="r" b="b"/>
            <a:pathLst>
              <a:path w="12554496" h="7072611">
                <a:moveTo>
                  <a:pt x="0" y="0"/>
                </a:moveTo>
                <a:lnTo>
                  <a:pt x="12554496" y="0"/>
                </a:lnTo>
                <a:lnTo>
                  <a:pt x="12554496" y="7072611"/>
                </a:lnTo>
                <a:lnTo>
                  <a:pt x="0" y="707261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D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84015" flipH="1">
            <a:off x="-9393455" y="-537224"/>
            <a:ext cx="11361447" cy="11361447"/>
          </a:xfrm>
          <a:custGeom>
            <a:avLst/>
            <a:gdLst/>
            <a:ahLst/>
            <a:cxnLst/>
            <a:rect l="l" t="t" r="r" b="b"/>
            <a:pathLst>
              <a:path w="11361447" h="11361447">
                <a:moveTo>
                  <a:pt x="11361447" y="0"/>
                </a:moveTo>
                <a:lnTo>
                  <a:pt x="0" y="0"/>
                </a:lnTo>
                <a:lnTo>
                  <a:pt x="0" y="11361448"/>
                </a:lnTo>
                <a:lnTo>
                  <a:pt x="11361447" y="11361448"/>
                </a:lnTo>
                <a:lnTo>
                  <a:pt x="1136144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TextBox 3"/>
          <p:cNvSpPr txBox="1"/>
          <p:nvPr/>
        </p:nvSpPr>
        <p:spPr>
          <a:xfrm>
            <a:off x="3937205" y="487362"/>
            <a:ext cx="14099396" cy="1149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00"/>
              </a:lnSpc>
              <a:spcBef>
                <a:spcPct val="0"/>
              </a:spcBef>
            </a:pPr>
            <a:r>
              <a:rPr lang="en-US" sz="8000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HORARIS D’ARREPLEGADA</a:t>
            </a:r>
          </a:p>
        </p:txBody>
      </p:sp>
      <p:sp>
        <p:nvSpPr>
          <p:cNvPr id="4" name="Freeform 4"/>
          <p:cNvSpPr/>
          <p:nvPr/>
        </p:nvSpPr>
        <p:spPr>
          <a:xfrm>
            <a:off x="1028700" y="2788744"/>
            <a:ext cx="10815158" cy="6092750"/>
          </a:xfrm>
          <a:custGeom>
            <a:avLst/>
            <a:gdLst/>
            <a:ahLst/>
            <a:cxnLst/>
            <a:rect l="l" t="t" r="r" b="b"/>
            <a:pathLst>
              <a:path w="10815158" h="6092750">
                <a:moveTo>
                  <a:pt x="0" y="0"/>
                </a:moveTo>
                <a:lnTo>
                  <a:pt x="10815158" y="0"/>
                </a:lnTo>
                <a:lnTo>
                  <a:pt x="10815158" y="6092750"/>
                </a:lnTo>
                <a:lnTo>
                  <a:pt x="0" y="609275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Freeform 5"/>
          <p:cNvSpPr/>
          <p:nvPr/>
        </p:nvSpPr>
        <p:spPr>
          <a:xfrm rot="-1364523">
            <a:off x="11942374" y="7568127"/>
            <a:ext cx="2679445" cy="911011"/>
          </a:xfrm>
          <a:custGeom>
            <a:avLst/>
            <a:gdLst/>
            <a:ahLst/>
            <a:cxnLst/>
            <a:rect l="l" t="t" r="r" b="b"/>
            <a:pathLst>
              <a:path w="2679445" h="911011">
                <a:moveTo>
                  <a:pt x="0" y="0"/>
                </a:moveTo>
                <a:lnTo>
                  <a:pt x="2679445" y="0"/>
                </a:lnTo>
                <a:lnTo>
                  <a:pt x="2679445" y="911011"/>
                </a:lnTo>
                <a:lnTo>
                  <a:pt x="0" y="91101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6" name="TextBox 6"/>
          <p:cNvSpPr txBox="1"/>
          <p:nvPr/>
        </p:nvSpPr>
        <p:spPr>
          <a:xfrm>
            <a:off x="11843858" y="2904786"/>
            <a:ext cx="6186892" cy="4180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231F20"/>
                </a:solidFill>
                <a:latin typeface="Open Sans"/>
                <a:ea typeface="Open Sans"/>
                <a:cs typeface="Open Sans"/>
                <a:sym typeface="Open Sans"/>
              </a:rPr>
              <a:t>Els habitants de segona residència podran deixar les seues restes del cap de setmana a la </a:t>
            </a:r>
            <a:r>
              <a:rPr lang="en-US" sz="3399">
                <a:solidFill>
                  <a:srgbClr val="231F2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“Sala d’usos múltiples”</a:t>
            </a:r>
            <a:r>
              <a:rPr lang="en-US" sz="3399">
                <a:solidFill>
                  <a:srgbClr val="231F20"/>
                </a:solidFill>
                <a:latin typeface="Open Sans"/>
                <a:ea typeface="Open Sans"/>
                <a:cs typeface="Open Sans"/>
                <a:sym typeface="Open Sans"/>
              </a:rPr>
              <a:t> per a que els operaris puguen arreplegar-la el dilluns.</a:t>
            </a:r>
          </a:p>
        </p:txBody>
      </p:sp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D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84015" flipH="1">
            <a:off x="-9393455" y="-537224"/>
            <a:ext cx="11361447" cy="11361447"/>
          </a:xfrm>
          <a:custGeom>
            <a:avLst/>
            <a:gdLst/>
            <a:ahLst/>
            <a:cxnLst/>
            <a:rect l="l" t="t" r="r" b="b"/>
            <a:pathLst>
              <a:path w="11361447" h="11361447">
                <a:moveTo>
                  <a:pt x="11361447" y="0"/>
                </a:moveTo>
                <a:lnTo>
                  <a:pt x="0" y="0"/>
                </a:lnTo>
                <a:lnTo>
                  <a:pt x="0" y="11361448"/>
                </a:lnTo>
                <a:lnTo>
                  <a:pt x="11361447" y="11361448"/>
                </a:lnTo>
                <a:lnTo>
                  <a:pt x="1136144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>
            <a:off x="4841273" y="2302410"/>
            <a:ext cx="10364072" cy="7975065"/>
          </a:xfrm>
          <a:custGeom>
            <a:avLst/>
            <a:gdLst/>
            <a:ahLst/>
            <a:cxnLst/>
            <a:rect l="l" t="t" r="r" b="b"/>
            <a:pathLst>
              <a:path w="10364072" h="7975065">
                <a:moveTo>
                  <a:pt x="0" y="0"/>
                </a:moveTo>
                <a:lnTo>
                  <a:pt x="10364072" y="0"/>
                </a:lnTo>
                <a:lnTo>
                  <a:pt x="10364072" y="7975065"/>
                </a:lnTo>
                <a:lnTo>
                  <a:pt x="0" y="79750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TextBox 4"/>
          <p:cNvSpPr txBox="1"/>
          <p:nvPr/>
        </p:nvSpPr>
        <p:spPr>
          <a:xfrm>
            <a:off x="2872582" y="392112"/>
            <a:ext cx="14099396" cy="1149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00"/>
              </a:lnSpc>
              <a:spcBef>
                <a:spcPct val="0"/>
              </a:spcBef>
            </a:pPr>
            <a:r>
              <a:rPr lang="en-US" sz="8000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NUCLIS URBANITZATS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58618" y="1254660"/>
            <a:ext cx="16529382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231F20"/>
                </a:solidFill>
                <a:latin typeface="Open Sans"/>
                <a:ea typeface="Open Sans"/>
                <a:cs typeface="Open Sans"/>
                <a:sym typeface="Open Sans"/>
              </a:rPr>
              <a:t> Si existeix algun habitant que estiga interessat en el projecte, l’arreplegada es caldrà fer en aquests nuclis urbanitzats</a:t>
            </a:r>
          </a:p>
        </p:txBody>
      </p:sp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D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84015" flipH="1">
            <a:off x="-9393455" y="-537224"/>
            <a:ext cx="11361447" cy="11361447"/>
          </a:xfrm>
          <a:custGeom>
            <a:avLst/>
            <a:gdLst/>
            <a:ahLst/>
            <a:cxnLst/>
            <a:rect l="l" t="t" r="r" b="b"/>
            <a:pathLst>
              <a:path w="11361447" h="11361447">
                <a:moveTo>
                  <a:pt x="11361447" y="0"/>
                </a:moveTo>
                <a:lnTo>
                  <a:pt x="0" y="0"/>
                </a:lnTo>
                <a:lnTo>
                  <a:pt x="0" y="11361448"/>
                </a:lnTo>
                <a:lnTo>
                  <a:pt x="11361447" y="11361448"/>
                </a:lnTo>
                <a:lnTo>
                  <a:pt x="1136144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>
            <a:off x="5343803" y="1448513"/>
            <a:ext cx="9419828" cy="8625030"/>
          </a:xfrm>
          <a:custGeom>
            <a:avLst/>
            <a:gdLst/>
            <a:ahLst/>
            <a:cxnLst/>
            <a:rect l="l" t="t" r="r" b="b"/>
            <a:pathLst>
              <a:path w="9419828" h="8625030">
                <a:moveTo>
                  <a:pt x="0" y="0"/>
                </a:moveTo>
                <a:lnTo>
                  <a:pt x="9419828" y="0"/>
                </a:lnTo>
                <a:lnTo>
                  <a:pt x="9419828" y="8625030"/>
                </a:lnTo>
                <a:lnTo>
                  <a:pt x="0" y="86250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TextBox 4"/>
          <p:cNvSpPr txBox="1"/>
          <p:nvPr/>
        </p:nvSpPr>
        <p:spPr>
          <a:xfrm>
            <a:off x="3004019" y="487362"/>
            <a:ext cx="14099396" cy="1149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00"/>
              </a:lnSpc>
              <a:spcBef>
                <a:spcPct val="0"/>
              </a:spcBef>
            </a:pPr>
            <a:r>
              <a:rPr lang="en-US" sz="8000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POSSIBLES PROBLEMES</a:t>
            </a:r>
          </a:p>
        </p:txBody>
      </p:sp>
    </p:spTree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D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84015" flipH="1">
            <a:off x="-9393455" y="-537224"/>
            <a:ext cx="11361447" cy="11361447"/>
          </a:xfrm>
          <a:custGeom>
            <a:avLst/>
            <a:gdLst/>
            <a:ahLst/>
            <a:cxnLst/>
            <a:rect l="l" t="t" r="r" b="b"/>
            <a:pathLst>
              <a:path w="11361447" h="11361447">
                <a:moveTo>
                  <a:pt x="11361447" y="0"/>
                </a:moveTo>
                <a:lnTo>
                  <a:pt x="0" y="0"/>
                </a:lnTo>
                <a:lnTo>
                  <a:pt x="0" y="11361448"/>
                </a:lnTo>
                <a:lnTo>
                  <a:pt x="11361447" y="11361448"/>
                </a:lnTo>
                <a:lnTo>
                  <a:pt x="1136144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>
            <a:off x="3341599" y="1636713"/>
            <a:ext cx="13424236" cy="7118010"/>
          </a:xfrm>
          <a:custGeom>
            <a:avLst/>
            <a:gdLst/>
            <a:ahLst/>
            <a:cxnLst/>
            <a:rect l="l" t="t" r="r" b="b"/>
            <a:pathLst>
              <a:path w="13424236" h="7118010">
                <a:moveTo>
                  <a:pt x="0" y="0"/>
                </a:moveTo>
                <a:lnTo>
                  <a:pt x="13424236" y="0"/>
                </a:lnTo>
                <a:lnTo>
                  <a:pt x="13424236" y="7118010"/>
                </a:lnTo>
                <a:lnTo>
                  <a:pt x="0" y="711801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72682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>
            <a:off x="3341599" y="2260893"/>
            <a:ext cx="13424236" cy="7474147"/>
          </a:xfrm>
          <a:custGeom>
            <a:avLst/>
            <a:gdLst/>
            <a:ahLst/>
            <a:cxnLst/>
            <a:rect l="l" t="t" r="r" b="b"/>
            <a:pathLst>
              <a:path w="13424236" h="7474147">
                <a:moveTo>
                  <a:pt x="0" y="0"/>
                </a:moveTo>
                <a:lnTo>
                  <a:pt x="13424236" y="0"/>
                </a:lnTo>
                <a:lnTo>
                  <a:pt x="13424236" y="7474147"/>
                </a:lnTo>
                <a:lnTo>
                  <a:pt x="0" y="747414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TextBox 5"/>
          <p:cNvSpPr txBox="1"/>
          <p:nvPr/>
        </p:nvSpPr>
        <p:spPr>
          <a:xfrm>
            <a:off x="3004019" y="487362"/>
            <a:ext cx="14099396" cy="1149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00"/>
              </a:lnSpc>
              <a:spcBef>
                <a:spcPct val="0"/>
              </a:spcBef>
            </a:pPr>
            <a:r>
              <a:rPr lang="en-US" sz="8000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POSSIBLES PROBLEMES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D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84015" flipH="1">
            <a:off x="-7832022" y="-537224"/>
            <a:ext cx="11361447" cy="11361447"/>
          </a:xfrm>
          <a:custGeom>
            <a:avLst/>
            <a:gdLst/>
            <a:ahLst/>
            <a:cxnLst/>
            <a:rect l="l" t="t" r="r" b="b"/>
            <a:pathLst>
              <a:path w="11361447" h="11361447">
                <a:moveTo>
                  <a:pt x="11361447" y="0"/>
                </a:moveTo>
                <a:lnTo>
                  <a:pt x="0" y="0"/>
                </a:lnTo>
                <a:lnTo>
                  <a:pt x="0" y="11361448"/>
                </a:lnTo>
                <a:lnTo>
                  <a:pt x="11361447" y="11361448"/>
                </a:lnTo>
                <a:lnTo>
                  <a:pt x="1136144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-9960189">
            <a:off x="1085591" y="8120676"/>
            <a:ext cx="3089997" cy="849749"/>
          </a:xfrm>
          <a:custGeom>
            <a:avLst/>
            <a:gdLst/>
            <a:ahLst/>
            <a:cxnLst/>
            <a:rect l="l" t="t" r="r" b="b"/>
            <a:pathLst>
              <a:path w="3089997" h="849749">
                <a:moveTo>
                  <a:pt x="0" y="0"/>
                </a:moveTo>
                <a:lnTo>
                  <a:pt x="3089998" y="0"/>
                </a:lnTo>
                <a:lnTo>
                  <a:pt x="3089998" y="849750"/>
                </a:lnTo>
                <a:lnTo>
                  <a:pt x="0" y="84975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TextBox 4"/>
          <p:cNvSpPr txBox="1"/>
          <p:nvPr/>
        </p:nvSpPr>
        <p:spPr>
          <a:xfrm>
            <a:off x="4846243" y="1104900"/>
            <a:ext cx="12363717" cy="1046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140"/>
              </a:lnSpc>
              <a:spcBef>
                <a:spcPct val="0"/>
              </a:spcBef>
            </a:pPr>
            <a:r>
              <a:rPr lang="en-US" sz="7400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RESIDUS COMPOSTABLES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604723" y="2583550"/>
            <a:ext cx="10842786" cy="590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725"/>
              </a:lnSpc>
              <a:spcBef>
                <a:spcPct val="0"/>
              </a:spcBef>
            </a:pPr>
            <a:r>
              <a:rPr lang="en-US" sz="3500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Diferenciarem entre:</a:t>
            </a:r>
          </a:p>
        </p:txBody>
      </p:sp>
      <p:sp>
        <p:nvSpPr>
          <p:cNvPr id="6" name="Freeform 6"/>
          <p:cNvSpPr/>
          <p:nvPr/>
        </p:nvSpPr>
        <p:spPr>
          <a:xfrm>
            <a:off x="4470055" y="4450977"/>
            <a:ext cx="2967724" cy="2967724"/>
          </a:xfrm>
          <a:custGeom>
            <a:avLst/>
            <a:gdLst/>
            <a:ahLst/>
            <a:cxnLst/>
            <a:rect l="l" t="t" r="r" b="b"/>
            <a:pathLst>
              <a:path w="2967724" h="2967724">
                <a:moveTo>
                  <a:pt x="0" y="0"/>
                </a:moveTo>
                <a:lnTo>
                  <a:pt x="2967724" y="0"/>
                </a:lnTo>
                <a:lnTo>
                  <a:pt x="2967724" y="2967723"/>
                </a:lnTo>
                <a:lnTo>
                  <a:pt x="0" y="29677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7" name="TextBox 7"/>
          <p:cNvSpPr txBox="1"/>
          <p:nvPr/>
        </p:nvSpPr>
        <p:spPr>
          <a:xfrm>
            <a:off x="4144495" y="5396590"/>
            <a:ext cx="3618844" cy="1200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8"/>
              </a:lnSpc>
              <a:spcBef>
                <a:spcPct val="0"/>
              </a:spcBef>
            </a:pPr>
            <a:r>
              <a:rPr lang="en-US" sz="3470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ALLÒ QUE ES POT COMPOSTAR</a:t>
            </a:r>
          </a:p>
        </p:txBody>
      </p:sp>
      <p:sp>
        <p:nvSpPr>
          <p:cNvPr id="8" name="Freeform 8"/>
          <p:cNvSpPr/>
          <p:nvPr/>
        </p:nvSpPr>
        <p:spPr>
          <a:xfrm>
            <a:off x="9542254" y="4450977"/>
            <a:ext cx="2967724" cy="2967724"/>
          </a:xfrm>
          <a:custGeom>
            <a:avLst/>
            <a:gdLst/>
            <a:ahLst/>
            <a:cxnLst/>
            <a:rect l="l" t="t" r="r" b="b"/>
            <a:pathLst>
              <a:path w="2967724" h="2967724">
                <a:moveTo>
                  <a:pt x="0" y="0"/>
                </a:moveTo>
                <a:lnTo>
                  <a:pt x="2967724" y="0"/>
                </a:lnTo>
                <a:lnTo>
                  <a:pt x="2967724" y="2967723"/>
                </a:lnTo>
                <a:lnTo>
                  <a:pt x="0" y="296772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9" name="TextBox 9"/>
          <p:cNvSpPr txBox="1"/>
          <p:nvPr/>
        </p:nvSpPr>
        <p:spPr>
          <a:xfrm>
            <a:off x="9216693" y="5396590"/>
            <a:ext cx="3618844" cy="1200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8"/>
              </a:lnSpc>
              <a:spcBef>
                <a:spcPct val="0"/>
              </a:spcBef>
            </a:pPr>
            <a:r>
              <a:rPr lang="en-US" sz="3470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RESIDUS QUE CAL EVITAR</a:t>
            </a:r>
          </a:p>
        </p:txBody>
      </p:sp>
      <p:sp>
        <p:nvSpPr>
          <p:cNvPr id="10" name="Freeform 10"/>
          <p:cNvSpPr/>
          <p:nvPr/>
        </p:nvSpPr>
        <p:spPr>
          <a:xfrm>
            <a:off x="14618423" y="4450977"/>
            <a:ext cx="2967724" cy="2967724"/>
          </a:xfrm>
          <a:custGeom>
            <a:avLst/>
            <a:gdLst/>
            <a:ahLst/>
            <a:cxnLst/>
            <a:rect l="l" t="t" r="r" b="b"/>
            <a:pathLst>
              <a:path w="2967724" h="2967724">
                <a:moveTo>
                  <a:pt x="0" y="0"/>
                </a:moveTo>
                <a:lnTo>
                  <a:pt x="2967724" y="0"/>
                </a:lnTo>
                <a:lnTo>
                  <a:pt x="2967724" y="2967723"/>
                </a:lnTo>
                <a:lnTo>
                  <a:pt x="0" y="296772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1" name="TextBox 11"/>
          <p:cNvSpPr txBox="1"/>
          <p:nvPr/>
        </p:nvSpPr>
        <p:spPr>
          <a:xfrm>
            <a:off x="14292863" y="5396590"/>
            <a:ext cx="3618844" cy="1200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8"/>
              </a:lnSpc>
              <a:spcBef>
                <a:spcPct val="0"/>
              </a:spcBef>
            </a:pPr>
            <a:r>
              <a:rPr lang="en-US" sz="3470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RESIDUS NO COMPOSTABLES</a:t>
            </a:r>
          </a:p>
        </p:txBody>
      </p:sp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D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84015" flipH="1">
            <a:off x="-9393455" y="-537224"/>
            <a:ext cx="11361447" cy="11361447"/>
          </a:xfrm>
          <a:custGeom>
            <a:avLst/>
            <a:gdLst/>
            <a:ahLst/>
            <a:cxnLst/>
            <a:rect l="l" t="t" r="r" b="b"/>
            <a:pathLst>
              <a:path w="11361447" h="11361447">
                <a:moveTo>
                  <a:pt x="11361447" y="0"/>
                </a:moveTo>
                <a:lnTo>
                  <a:pt x="0" y="0"/>
                </a:lnTo>
                <a:lnTo>
                  <a:pt x="0" y="11361448"/>
                </a:lnTo>
                <a:lnTo>
                  <a:pt x="11361447" y="11361448"/>
                </a:lnTo>
                <a:lnTo>
                  <a:pt x="1136144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>
            <a:off x="3638991" y="1503363"/>
            <a:ext cx="12829453" cy="6802635"/>
          </a:xfrm>
          <a:custGeom>
            <a:avLst/>
            <a:gdLst/>
            <a:ahLst/>
            <a:cxnLst/>
            <a:rect l="l" t="t" r="r" b="b"/>
            <a:pathLst>
              <a:path w="12829453" h="6802635">
                <a:moveTo>
                  <a:pt x="0" y="0"/>
                </a:moveTo>
                <a:lnTo>
                  <a:pt x="12829453" y="0"/>
                </a:lnTo>
                <a:lnTo>
                  <a:pt x="12829453" y="6802635"/>
                </a:lnTo>
                <a:lnTo>
                  <a:pt x="0" y="680263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72682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>
            <a:off x="3638991" y="2176734"/>
            <a:ext cx="12829453" cy="7825766"/>
          </a:xfrm>
          <a:custGeom>
            <a:avLst/>
            <a:gdLst/>
            <a:ahLst/>
            <a:cxnLst/>
            <a:rect l="l" t="t" r="r" b="b"/>
            <a:pathLst>
              <a:path w="12829453" h="7825766">
                <a:moveTo>
                  <a:pt x="0" y="0"/>
                </a:moveTo>
                <a:lnTo>
                  <a:pt x="12829453" y="0"/>
                </a:lnTo>
                <a:lnTo>
                  <a:pt x="12829453" y="7825766"/>
                </a:lnTo>
                <a:lnTo>
                  <a:pt x="0" y="782576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TextBox 5"/>
          <p:cNvSpPr txBox="1"/>
          <p:nvPr/>
        </p:nvSpPr>
        <p:spPr>
          <a:xfrm>
            <a:off x="3004019" y="487362"/>
            <a:ext cx="14099396" cy="1149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00"/>
              </a:lnSpc>
              <a:spcBef>
                <a:spcPct val="0"/>
              </a:spcBef>
            </a:pPr>
            <a:r>
              <a:rPr lang="en-US" sz="8000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POSSIBLES PROBLEMES</a:t>
            </a:r>
          </a:p>
        </p:txBody>
      </p: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380574">
            <a:off x="11041239" y="1873826"/>
            <a:ext cx="6408561" cy="6539348"/>
          </a:xfrm>
          <a:custGeom>
            <a:avLst/>
            <a:gdLst/>
            <a:ahLst/>
            <a:cxnLst/>
            <a:rect l="l" t="t" r="r" b="b"/>
            <a:pathLst>
              <a:path w="6408561" h="6539348">
                <a:moveTo>
                  <a:pt x="0" y="0"/>
                </a:moveTo>
                <a:lnTo>
                  <a:pt x="6408561" y="0"/>
                </a:lnTo>
                <a:lnTo>
                  <a:pt x="6408561" y="6539348"/>
                </a:lnTo>
                <a:lnTo>
                  <a:pt x="0" y="653934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-472595">
            <a:off x="10209236" y="824932"/>
            <a:ext cx="3812619" cy="6288855"/>
          </a:xfrm>
          <a:custGeom>
            <a:avLst/>
            <a:gdLst/>
            <a:ahLst/>
            <a:cxnLst/>
            <a:rect l="l" t="t" r="r" b="b"/>
            <a:pathLst>
              <a:path w="3812619" h="6288855">
                <a:moveTo>
                  <a:pt x="0" y="0"/>
                </a:moveTo>
                <a:lnTo>
                  <a:pt x="3812618" y="0"/>
                </a:lnTo>
                <a:lnTo>
                  <a:pt x="3812618" y="6288856"/>
                </a:lnTo>
                <a:lnTo>
                  <a:pt x="0" y="628885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 rot="645729">
            <a:off x="14840515" y="4954242"/>
            <a:ext cx="4837571" cy="4801289"/>
          </a:xfrm>
          <a:custGeom>
            <a:avLst/>
            <a:gdLst/>
            <a:ahLst/>
            <a:cxnLst/>
            <a:rect l="l" t="t" r="r" b="b"/>
            <a:pathLst>
              <a:path w="4837571" h="4801289">
                <a:moveTo>
                  <a:pt x="0" y="0"/>
                </a:moveTo>
                <a:lnTo>
                  <a:pt x="4837570" y="0"/>
                </a:lnTo>
                <a:lnTo>
                  <a:pt x="4837570" y="4801289"/>
                </a:lnTo>
                <a:lnTo>
                  <a:pt x="0" y="480128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Freeform 5"/>
          <p:cNvSpPr/>
          <p:nvPr/>
        </p:nvSpPr>
        <p:spPr>
          <a:xfrm rot="1734909">
            <a:off x="14824178" y="776226"/>
            <a:ext cx="1837758" cy="4194053"/>
          </a:xfrm>
          <a:custGeom>
            <a:avLst/>
            <a:gdLst/>
            <a:ahLst/>
            <a:cxnLst/>
            <a:rect l="l" t="t" r="r" b="b"/>
            <a:pathLst>
              <a:path w="1837758" h="4194053">
                <a:moveTo>
                  <a:pt x="0" y="0"/>
                </a:moveTo>
                <a:lnTo>
                  <a:pt x="1837758" y="0"/>
                </a:lnTo>
                <a:lnTo>
                  <a:pt x="1837758" y="4194053"/>
                </a:lnTo>
                <a:lnTo>
                  <a:pt x="0" y="41940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6" name="Freeform 6"/>
          <p:cNvSpPr/>
          <p:nvPr/>
        </p:nvSpPr>
        <p:spPr>
          <a:xfrm rot="1387151">
            <a:off x="9666874" y="7558392"/>
            <a:ext cx="3279611" cy="926490"/>
          </a:xfrm>
          <a:custGeom>
            <a:avLst/>
            <a:gdLst/>
            <a:ahLst/>
            <a:cxnLst/>
            <a:rect l="l" t="t" r="r" b="b"/>
            <a:pathLst>
              <a:path w="3279611" h="926490">
                <a:moveTo>
                  <a:pt x="0" y="0"/>
                </a:moveTo>
                <a:lnTo>
                  <a:pt x="3279612" y="0"/>
                </a:lnTo>
                <a:lnTo>
                  <a:pt x="3279612" y="926490"/>
                </a:lnTo>
                <a:lnTo>
                  <a:pt x="0" y="92649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7" name="Group 7"/>
          <p:cNvGrpSpPr/>
          <p:nvPr/>
        </p:nvGrpSpPr>
        <p:grpSpPr>
          <a:xfrm>
            <a:off x="1028700" y="2209159"/>
            <a:ext cx="8587976" cy="5868681"/>
            <a:chOff x="0" y="0"/>
            <a:chExt cx="11450635" cy="7824908"/>
          </a:xfrm>
        </p:grpSpPr>
        <p:sp>
          <p:nvSpPr>
            <p:cNvPr id="8" name="TextBox 8"/>
            <p:cNvSpPr txBox="1"/>
            <p:nvPr/>
          </p:nvSpPr>
          <p:spPr>
            <a:xfrm>
              <a:off x="0" y="76200"/>
              <a:ext cx="11450635" cy="68343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010"/>
                </a:lnSpc>
              </a:pPr>
              <a:r>
                <a:rPr lang="en-US" sz="9100">
                  <a:solidFill>
                    <a:srgbClr val="0D3F2A"/>
                  </a:solidFill>
                  <a:latin typeface="Roca One Ultra-Bold"/>
                  <a:ea typeface="Roca One Ultra-Bold"/>
                  <a:cs typeface="Roca One Ultra-Bold"/>
                  <a:sym typeface="Roca One Ultra-Bold"/>
                </a:rPr>
                <a:t>ASPECTES CLAU PER A LA PRODUCCIÓ DE COMPOST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6967658"/>
              <a:ext cx="11450635" cy="8572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399"/>
                </a:lnSpc>
              </a:pPr>
              <a:r>
                <a:rPr lang="en-US" sz="3999">
                  <a:solidFill>
                    <a:srgbClr val="0D3F2A"/>
                  </a:solidFill>
                  <a:latin typeface="TT Fors"/>
                  <a:ea typeface="TT Fors"/>
                  <a:cs typeface="TT Fors"/>
                  <a:sym typeface="TT Fors"/>
                </a:rPr>
                <a:t>-TERRATEIG TAMBÉ COMPOSTA-</a:t>
              </a: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3196619" y="8030038"/>
            <a:ext cx="4252137" cy="1291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58"/>
              </a:lnSpc>
            </a:pPr>
            <a:r>
              <a:rPr lang="en-US" sz="7542">
                <a:solidFill>
                  <a:srgbClr val="F14759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GRÀCIES!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D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84015" flipH="1">
            <a:off x="-7832022" y="-537224"/>
            <a:ext cx="11361447" cy="11361447"/>
          </a:xfrm>
          <a:custGeom>
            <a:avLst/>
            <a:gdLst/>
            <a:ahLst/>
            <a:cxnLst/>
            <a:rect l="l" t="t" r="r" b="b"/>
            <a:pathLst>
              <a:path w="11361447" h="11361447">
                <a:moveTo>
                  <a:pt x="11361447" y="0"/>
                </a:moveTo>
                <a:lnTo>
                  <a:pt x="0" y="0"/>
                </a:lnTo>
                <a:lnTo>
                  <a:pt x="0" y="11361448"/>
                </a:lnTo>
                <a:lnTo>
                  <a:pt x="11361447" y="11361448"/>
                </a:lnTo>
                <a:lnTo>
                  <a:pt x="1136144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-9960189">
            <a:off x="1085591" y="8120676"/>
            <a:ext cx="3089997" cy="849749"/>
          </a:xfrm>
          <a:custGeom>
            <a:avLst/>
            <a:gdLst/>
            <a:ahLst/>
            <a:cxnLst/>
            <a:rect l="l" t="t" r="r" b="b"/>
            <a:pathLst>
              <a:path w="3089997" h="849749">
                <a:moveTo>
                  <a:pt x="0" y="0"/>
                </a:moveTo>
                <a:lnTo>
                  <a:pt x="3089998" y="0"/>
                </a:lnTo>
                <a:lnTo>
                  <a:pt x="3089998" y="849750"/>
                </a:lnTo>
                <a:lnTo>
                  <a:pt x="0" y="84975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TextBox 4"/>
          <p:cNvSpPr txBox="1"/>
          <p:nvPr/>
        </p:nvSpPr>
        <p:spPr>
          <a:xfrm>
            <a:off x="4384880" y="1854430"/>
            <a:ext cx="12614894" cy="9274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5"/>
              </a:lnSpc>
            </a:pPr>
            <a:r>
              <a:rPr lang="en-US" sz="2931">
                <a:solidFill>
                  <a:srgbClr val="3D3D3D"/>
                </a:solidFill>
                <a:latin typeface="Kollektif"/>
                <a:ea typeface="Kollektif"/>
                <a:cs typeface="Kollektif"/>
                <a:sym typeface="Kollektif"/>
              </a:rPr>
              <a:t>Podem disposar al contenidor marró aquells residus que es biodegraden, ja siguen d’origen alimentari com d’origen vegetal.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860122" y="638175"/>
            <a:ext cx="12123731" cy="15155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73"/>
              </a:lnSpc>
            </a:pPr>
            <a:r>
              <a:rPr lang="en-US" sz="12303">
                <a:solidFill>
                  <a:srgbClr val="3D3D3D"/>
                </a:solidFill>
                <a:latin typeface="TT Trailers Heavy"/>
                <a:ea typeface="TT Trailers Heavy"/>
                <a:cs typeface="TT Trailers Heavy"/>
                <a:sym typeface="TT Trailers Heavy"/>
              </a:rPr>
              <a:t>RESIDUS COMPOSTABLES</a:t>
            </a:r>
          </a:p>
        </p:txBody>
      </p:sp>
      <p:sp>
        <p:nvSpPr>
          <p:cNvPr id="6" name="Freeform 6"/>
          <p:cNvSpPr/>
          <p:nvPr/>
        </p:nvSpPr>
        <p:spPr>
          <a:xfrm rot="-583835">
            <a:off x="5403068" y="3343658"/>
            <a:ext cx="609510" cy="1552705"/>
          </a:xfrm>
          <a:custGeom>
            <a:avLst/>
            <a:gdLst/>
            <a:ahLst/>
            <a:cxnLst/>
            <a:rect l="l" t="t" r="r" b="b"/>
            <a:pathLst>
              <a:path w="609510" h="1552705">
                <a:moveTo>
                  <a:pt x="0" y="0"/>
                </a:moveTo>
                <a:lnTo>
                  <a:pt x="609510" y="0"/>
                </a:lnTo>
                <a:lnTo>
                  <a:pt x="609510" y="1552705"/>
                </a:lnTo>
                <a:lnTo>
                  <a:pt x="0" y="155270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7" name="Freeform 7"/>
          <p:cNvSpPr/>
          <p:nvPr/>
        </p:nvSpPr>
        <p:spPr>
          <a:xfrm rot="1073174">
            <a:off x="6074538" y="3735040"/>
            <a:ext cx="1353407" cy="1018439"/>
          </a:xfrm>
          <a:custGeom>
            <a:avLst/>
            <a:gdLst/>
            <a:ahLst/>
            <a:cxnLst/>
            <a:rect l="l" t="t" r="r" b="b"/>
            <a:pathLst>
              <a:path w="1353407" h="1018439">
                <a:moveTo>
                  <a:pt x="0" y="0"/>
                </a:moveTo>
                <a:lnTo>
                  <a:pt x="1353407" y="0"/>
                </a:lnTo>
                <a:lnTo>
                  <a:pt x="1353407" y="1018439"/>
                </a:lnTo>
                <a:lnTo>
                  <a:pt x="0" y="101843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8" name="Freeform 8"/>
          <p:cNvSpPr/>
          <p:nvPr/>
        </p:nvSpPr>
        <p:spPr>
          <a:xfrm>
            <a:off x="5110444" y="2899415"/>
            <a:ext cx="2441190" cy="2441190"/>
          </a:xfrm>
          <a:custGeom>
            <a:avLst/>
            <a:gdLst/>
            <a:ahLst/>
            <a:cxnLst/>
            <a:rect l="l" t="t" r="r" b="b"/>
            <a:pathLst>
              <a:path w="2441190" h="2441190">
                <a:moveTo>
                  <a:pt x="0" y="0"/>
                </a:moveTo>
                <a:lnTo>
                  <a:pt x="2441190" y="0"/>
                </a:lnTo>
                <a:lnTo>
                  <a:pt x="2441190" y="2441190"/>
                </a:lnTo>
                <a:lnTo>
                  <a:pt x="0" y="244119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9" name="Freeform 9"/>
          <p:cNvSpPr/>
          <p:nvPr/>
        </p:nvSpPr>
        <p:spPr>
          <a:xfrm>
            <a:off x="8049692" y="2908386"/>
            <a:ext cx="2392239" cy="2392239"/>
          </a:xfrm>
          <a:custGeom>
            <a:avLst/>
            <a:gdLst/>
            <a:ahLst/>
            <a:cxnLst/>
            <a:rect l="l" t="t" r="r" b="b"/>
            <a:pathLst>
              <a:path w="2392239" h="2392239">
                <a:moveTo>
                  <a:pt x="0" y="0"/>
                </a:moveTo>
                <a:lnTo>
                  <a:pt x="2392240" y="0"/>
                </a:lnTo>
                <a:lnTo>
                  <a:pt x="2392240" y="2392239"/>
                </a:lnTo>
                <a:lnTo>
                  <a:pt x="0" y="239223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0" name="Freeform 10"/>
          <p:cNvSpPr/>
          <p:nvPr/>
        </p:nvSpPr>
        <p:spPr>
          <a:xfrm rot="252282">
            <a:off x="8451392" y="3109948"/>
            <a:ext cx="754538" cy="1115580"/>
          </a:xfrm>
          <a:custGeom>
            <a:avLst/>
            <a:gdLst/>
            <a:ahLst/>
            <a:cxnLst/>
            <a:rect l="l" t="t" r="r" b="b"/>
            <a:pathLst>
              <a:path w="754538" h="1115580">
                <a:moveTo>
                  <a:pt x="0" y="0"/>
                </a:moveTo>
                <a:lnTo>
                  <a:pt x="754538" y="0"/>
                </a:lnTo>
                <a:lnTo>
                  <a:pt x="754538" y="1115581"/>
                </a:lnTo>
                <a:lnTo>
                  <a:pt x="0" y="111558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1" name="Freeform 11"/>
          <p:cNvSpPr/>
          <p:nvPr/>
        </p:nvSpPr>
        <p:spPr>
          <a:xfrm>
            <a:off x="10992837" y="2908386"/>
            <a:ext cx="2392239" cy="2392239"/>
          </a:xfrm>
          <a:custGeom>
            <a:avLst/>
            <a:gdLst/>
            <a:ahLst/>
            <a:cxnLst/>
            <a:rect l="l" t="t" r="r" b="b"/>
            <a:pathLst>
              <a:path w="2392239" h="2392239">
                <a:moveTo>
                  <a:pt x="0" y="0"/>
                </a:moveTo>
                <a:lnTo>
                  <a:pt x="2392239" y="0"/>
                </a:lnTo>
                <a:lnTo>
                  <a:pt x="2392239" y="2392239"/>
                </a:lnTo>
                <a:lnTo>
                  <a:pt x="0" y="239223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2" name="Freeform 12"/>
          <p:cNvSpPr/>
          <p:nvPr/>
        </p:nvSpPr>
        <p:spPr>
          <a:xfrm>
            <a:off x="11247444" y="3017867"/>
            <a:ext cx="1087765" cy="1384885"/>
          </a:xfrm>
          <a:custGeom>
            <a:avLst/>
            <a:gdLst/>
            <a:ahLst/>
            <a:cxnLst/>
            <a:rect l="l" t="t" r="r" b="b"/>
            <a:pathLst>
              <a:path w="1087765" h="1384885">
                <a:moveTo>
                  <a:pt x="0" y="0"/>
                </a:moveTo>
                <a:lnTo>
                  <a:pt x="1087765" y="0"/>
                </a:lnTo>
                <a:lnTo>
                  <a:pt x="1087765" y="1384885"/>
                </a:lnTo>
                <a:lnTo>
                  <a:pt x="0" y="138488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3" name="Freeform 13"/>
          <p:cNvSpPr/>
          <p:nvPr/>
        </p:nvSpPr>
        <p:spPr>
          <a:xfrm>
            <a:off x="11884281" y="3667739"/>
            <a:ext cx="1446139" cy="1470027"/>
          </a:xfrm>
          <a:custGeom>
            <a:avLst/>
            <a:gdLst/>
            <a:ahLst/>
            <a:cxnLst/>
            <a:rect l="l" t="t" r="r" b="b"/>
            <a:pathLst>
              <a:path w="1446139" h="1470027">
                <a:moveTo>
                  <a:pt x="0" y="0"/>
                </a:moveTo>
                <a:lnTo>
                  <a:pt x="1446139" y="0"/>
                </a:lnTo>
                <a:lnTo>
                  <a:pt x="1446139" y="1470027"/>
                </a:lnTo>
                <a:lnTo>
                  <a:pt x="0" y="1470027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4" name="Freeform 14"/>
          <p:cNvSpPr/>
          <p:nvPr/>
        </p:nvSpPr>
        <p:spPr>
          <a:xfrm rot="-1139330">
            <a:off x="8794224" y="4164087"/>
            <a:ext cx="1322512" cy="779732"/>
          </a:xfrm>
          <a:custGeom>
            <a:avLst/>
            <a:gdLst/>
            <a:ahLst/>
            <a:cxnLst/>
            <a:rect l="l" t="t" r="r" b="b"/>
            <a:pathLst>
              <a:path w="1322512" h="779732">
                <a:moveTo>
                  <a:pt x="0" y="0"/>
                </a:moveTo>
                <a:lnTo>
                  <a:pt x="1322512" y="0"/>
                </a:lnTo>
                <a:lnTo>
                  <a:pt x="1322512" y="779732"/>
                </a:lnTo>
                <a:lnTo>
                  <a:pt x="0" y="779732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b="-6854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5" name="TextBox 15"/>
          <p:cNvSpPr txBox="1"/>
          <p:nvPr/>
        </p:nvSpPr>
        <p:spPr>
          <a:xfrm>
            <a:off x="4680177" y="5287412"/>
            <a:ext cx="3170658" cy="1521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26"/>
              </a:lnSpc>
              <a:spcBef>
                <a:spcPct val="0"/>
              </a:spcBef>
            </a:pPr>
            <a:r>
              <a:rPr lang="en-US" sz="2876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RESTES DE FRUITA, VERDURA I HORTALISSES I LES SEUES PELLS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584582" y="5233950"/>
            <a:ext cx="3220213" cy="1051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56"/>
              </a:lnSpc>
              <a:spcBef>
                <a:spcPct val="0"/>
              </a:spcBef>
            </a:pPr>
            <a:r>
              <a:rPr lang="en-US" sz="3040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CLOSQUES D’OU I CORFES DE FRUITS SECS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603628" y="5233950"/>
            <a:ext cx="3170658" cy="1051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56"/>
              </a:lnSpc>
              <a:spcBef>
                <a:spcPct val="0"/>
              </a:spcBef>
            </a:pPr>
            <a:r>
              <a:rPr lang="en-US" sz="3040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PÒSITS DE CAFÉ I RESTES D’INFUSIONS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525261" y="5233950"/>
            <a:ext cx="3170658" cy="5204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56"/>
              </a:lnSpc>
              <a:spcBef>
                <a:spcPct val="0"/>
              </a:spcBef>
            </a:pPr>
            <a:r>
              <a:rPr lang="en-US" sz="3040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PINYOLS</a:t>
            </a:r>
          </a:p>
        </p:txBody>
      </p:sp>
      <p:sp>
        <p:nvSpPr>
          <p:cNvPr id="19" name="Freeform 19"/>
          <p:cNvSpPr/>
          <p:nvPr/>
        </p:nvSpPr>
        <p:spPr>
          <a:xfrm>
            <a:off x="13844357" y="2899415"/>
            <a:ext cx="2336959" cy="2336959"/>
          </a:xfrm>
          <a:custGeom>
            <a:avLst/>
            <a:gdLst/>
            <a:ahLst/>
            <a:cxnLst/>
            <a:rect l="l" t="t" r="r" b="b"/>
            <a:pathLst>
              <a:path w="2336959" h="2336959">
                <a:moveTo>
                  <a:pt x="0" y="0"/>
                </a:moveTo>
                <a:lnTo>
                  <a:pt x="2336959" y="0"/>
                </a:lnTo>
                <a:lnTo>
                  <a:pt x="2336959" y="2336959"/>
                </a:lnTo>
                <a:lnTo>
                  <a:pt x="0" y="233695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20" name="Freeform 20"/>
          <p:cNvSpPr/>
          <p:nvPr/>
        </p:nvSpPr>
        <p:spPr>
          <a:xfrm>
            <a:off x="14467664" y="3095766"/>
            <a:ext cx="1805249" cy="1736322"/>
          </a:xfrm>
          <a:custGeom>
            <a:avLst/>
            <a:gdLst/>
            <a:ahLst/>
            <a:cxnLst/>
            <a:rect l="l" t="t" r="r" b="b"/>
            <a:pathLst>
              <a:path w="1805249" h="1736322">
                <a:moveTo>
                  <a:pt x="0" y="0"/>
                </a:moveTo>
                <a:lnTo>
                  <a:pt x="1805249" y="0"/>
                </a:lnTo>
                <a:lnTo>
                  <a:pt x="1805249" y="1736322"/>
                </a:lnTo>
                <a:lnTo>
                  <a:pt x="0" y="1736322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21" name="Freeform 21"/>
          <p:cNvSpPr/>
          <p:nvPr/>
        </p:nvSpPr>
        <p:spPr>
          <a:xfrm rot="-2084853">
            <a:off x="14296895" y="2894508"/>
            <a:ext cx="804023" cy="1093908"/>
          </a:xfrm>
          <a:custGeom>
            <a:avLst/>
            <a:gdLst/>
            <a:ahLst/>
            <a:cxnLst/>
            <a:rect l="l" t="t" r="r" b="b"/>
            <a:pathLst>
              <a:path w="804023" h="1093908">
                <a:moveTo>
                  <a:pt x="0" y="0"/>
                </a:moveTo>
                <a:lnTo>
                  <a:pt x="804023" y="0"/>
                </a:lnTo>
                <a:lnTo>
                  <a:pt x="804023" y="1093909"/>
                </a:lnTo>
                <a:lnTo>
                  <a:pt x="0" y="1093909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22" name="Freeform 22"/>
          <p:cNvSpPr/>
          <p:nvPr/>
        </p:nvSpPr>
        <p:spPr>
          <a:xfrm>
            <a:off x="7891062" y="6523466"/>
            <a:ext cx="2271811" cy="2271811"/>
          </a:xfrm>
          <a:custGeom>
            <a:avLst/>
            <a:gdLst/>
            <a:ahLst/>
            <a:cxnLst/>
            <a:rect l="l" t="t" r="r" b="b"/>
            <a:pathLst>
              <a:path w="2271811" h="2271811">
                <a:moveTo>
                  <a:pt x="0" y="0"/>
                </a:moveTo>
                <a:lnTo>
                  <a:pt x="2271810" y="0"/>
                </a:lnTo>
                <a:lnTo>
                  <a:pt x="2271810" y="2271811"/>
                </a:lnTo>
                <a:lnTo>
                  <a:pt x="0" y="227181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23" name="Freeform 23"/>
          <p:cNvSpPr/>
          <p:nvPr/>
        </p:nvSpPr>
        <p:spPr>
          <a:xfrm>
            <a:off x="8079774" y="6874326"/>
            <a:ext cx="1894385" cy="1570092"/>
          </a:xfrm>
          <a:custGeom>
            <a:avLst/>
            <a:gdLst/>
            <a:ahLst/>
            <a:cxnLst/>
            <a:rect l="l" t="t" r="r" b="b"/>
            <a:pathLst>
              <a:path w="1894385" h="1570092">
                <a:moveTo>
                  <a:pt x="0" y="0"/>
                </a:moveTo>
                <a:lnTo>
                  <a:pt x="1894385" y="0"/>
                </a:lnTo>
                <a:lnTo>
                  <a:pt x="1894385" y="1570092"/>
                </a:lnTo>
                <a:lnTo>
                  <a:pt x="0" y="1570092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24" name="Freeform 24"/>
          <p:cNvSpPr/>
          <p:nvPr/>
        </p:nvSpPr>
        <p:spPr>
          <a:xfrm>
            <a:off x="10525207" y="6523466"/>
            <a:ext cx="2271811" cy="2271811"/>
          </a:xfrm>
          <a:custGeom>
            <a:avLst/>
            <a:gdLst/>
            <a:ahLst/>
            <a:cxnLst/>
            <a:rect l="l" t="t" r="r" b="b"/>
            <a:pathLst>
              <a:path w="2271811" h="2271811">
                <a:moveTo>
                  <a:pt x="0" y="0"/>
                </a:moveTo>
                <a:lnTo>
                  <a:pt x="2271810" y="0"/>
                </a:lnTo>
                <a:lnTo>
                  <a:pt x="2271810" y="2271811"/>
                </a:lnTo>
                <a:lnTo>
                  <a:pt x="0" y="227181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25" name="Freeform 25"/>
          <p:cNvSpPr/>
          <p:nvPr/>
        </p:nvSpPr>
        <p:spPr>
          <a:xfrm>
            <a:off x="10867333" y="6759941"/>
            <a:ext cx="1655791" cy="1667921"/>
          </a:xfrm>
          <a:custGeom>
            <a:avLst/>
            <a:gdLst/>
            <a:ahLst/>
            <a:cxnLst/>
            <a:rect l="l" t="t" r="r" b="b"/>
            <a:pathLst>
              <a:path w="1655791" h="1667921">
                <a:moveTo>
                  <a:pt x="0" y="0"/>
                </a:moveTo>
                <a:lnTo>
                  <a:pt x="1655790" y="0"/>
                </a:lnTo>
                <a:lnTo>
                  <a:pt x="1655790" y="1667921"/>
                </a:lnTo>
                <a:lnTo>
                  <a:pt x="0" y="1667921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26" name="Freeform 26"/>
          <p:cNvSpPr/>
          <p:nvPr/>
        </p:nvSpPr>
        <p:spPr>
          <a:xfrm>
            <a:off x="13525261" y="6691804"/>
            <a:ext cx="1366711" cy="1846907"/>
          </a:xfrm>
          <a:custGeom>
            <a:avLst/>
            <a:gdLst/>
            <a:ahLst/>
            <a:cxnLst/>
            <a:rect l="l" t="t" r="r" b="b"/>
            <a:pathLst>
              <a:path w="1366711" h="1846907">
                <a:moveTo>
                  <a:pt x="0" y="0"/>
                </a:moveTo>
                <a:lnTo>
                  <a:pt x="1366711" y="0"/>
                </a:lnTo>
                <a:lnTo>
                  <a:pt x="1366711" y="1846908"/>
                </a:lnTo>
                <a:lnTo>
                  <a:pt x="0" y="1846908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27" name="TextBox 27"/>
          <p:cNvSpPr txBox="1"/>
          <p:nvPr/>
        </p:nvSpPr>
        <p:spPr>
          <a:xfrm>
            <a:off x="10185779" y="8738127"/>
            <a:ext cx="2950665" cy="4794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61"/>
              </a:lnSpc>
              <a:spcBef>
                <a:spcPct val="0"/>
              </a:spcBef>
            </a:pPr>
            <a:r>
              <a:rPr lang="en-US" sz="2829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RESTES DE PODA</a:t>
            </a:r>
          </a:p>
        </p:txBody>
      </p:sp>
      <p:sp>
        <p:nvSpPr>
          <p:cNvPr id="28" name="Freeform 28"/>
          <p:cNvSpPr/>
          <p:nvPr/>
        </p:nvSpPr>
        <p:spPr>
          <a:xfrm>
            <a:off x="13072711" y="6523466"/>
            <a:ext cx="2271811" cy="2271811"/>
          </a:xfrm>
          <a:custGeom>
            <a:avLst/>
            <a:gdLst/>
            <a:ahLst/>
            <a:cxnLst/>
            <a:rect l="l" t="t" r="r" b="b"/>
            <a:pathLst>
              <a:path w="2271811" h="2271811">
                <a:moveTo>
                  <a:pt x="0" y="0"/>
                </a:moveTo>
                <a:lnTo>
                  <a:pt x="2271811" y="0"/>
                </a:lnTo>
                <a:lnTo>
                  <a:pt x="2271811" y="2271811"/>
                </a:lnTo>
                <a:lnTo>
                  <a:pt x="0" y="227181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29" name="TextBox 29"/>
          <p:cNvSpPr txBox="1"/>
          <p:nvPr/>
        </p:nvSpPr>
        <p:spPr>
          <a:xfrm>
            <a:off x="7551634" y="8738127"/>
            <a:ext cx="2950665" cy="4794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61"/>
              </a:lnSpc>
              <a:spcBef>
                <a:spcPct val="0"/>
              </a:spcBef>
            </a:pPr>
            <a:r>
              <a:rPr lang="en-US" sz="2829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RESTES DE JARDÍ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2792907" y="8702190"/>
            <a:ext cx="2950665" cy="9735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61"/>
              </a:lnSpc>
              <a:spcBef>
                <a:spcPct val="0"/>
              </a:spcBef>
            </a:pPr>
            <a:r>
              <a:rPr lang="en-US" sz="2829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TERRA DE TESTS I FEM D’ANIMALS</a:t>
            </a: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D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84015" flipH="1">
            <a:off x="-7850923" y="-174231"/>
            <a:ext cx="10635462" cy="10635462"/>
          </a:xfrm>
          <a:custGeom>
            <a:avLst/>
            <a:gdLst/>
            <a:ahLst/>
            <a:cxnLst/>
            <a:rect l="l" t="t" r="r" b="b"/>
            <a:pathLst>
              <a:path w="10635462" h="10635462">
                <a:moveTo>
                  <a:pt x="10635462" y="0"/>
                </a:moveTo>
                <a:lnTo>
                  <a:pt x="0" y="0"/>
                </a:lnTo>
                <a:lnTo>
                  <a:pt x="0" y="10635462"/>
                </a:lnTo>
                <a:lnTo>
                  <a:pt x="10635462" y="10635462"/>
                </a:lnTo>
                <a:lnTo>
                  <a:pt x="10635462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-9960189">
            <a:off x="580422" y="8103276"/>
            <a:ext cx="3089997" cy="849749"/>
          </a:xfrm>
          <a:custGeom>
            <a:avLst/>
            <a:gdLst/>
            <a:ahLst/>
            <a:cxnLst/>
            <a:rect l="l" t="t" r="r" b="b"/>
            <a:pathLst>
              <a:path w="3089997" h="849749">
                <a:moveTo>
                  <a:pt x="0" y="0"/>
                </a:moveTo>
                <a:lnTo>
                  <a:pt x="3089997" y="0"/>
                </a:lnTo>
                <a:lnTo>
                  <a:pt x="3089997" y="849749"/>
                </a:lnTo>
                <a:lnTo>
                  <a:pt x="0" y="84974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>
            <a:off x="6763800" y="3595339"/>
            <a:ext cx="2366544" cy="2366544"/>
          </a:xfrm>
          <a:custGeom>
            <a:avLst/>
            <a:gdLst/>
            <a:ahLst/>
            <a:cxnLst/>
            <a:rect l="l" t="t" r="r" b="b"/>
            <a:pathLst>
              <a:path w="2366544" h="2366544">
                <a:moveTo>
                  <a:pt x="0" y="0"/>
                </a:moveTo>
                <a:lnTo>
                  <a:pt x="2366544" y="0"/>
                </a:lnTo>
                <a:lnTo>
                  <a:pt x="2366544" y="2366544"/>
                </a:lnTo>
                <a:lnTo>
                  <a:pt x="0" y="23665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Freeform 5"/>
          <p:cNvSpPr/>
          <p:nvPr/>
        </p:nvSpPr>
        <p:spPr>
          <a:xfrm>
            <a:off x="7190367" y="3923204"/>
            <a:ext cx="1513409" cy="826700"/>
          </a:xfrm>
          <a:custGeom>
            <a:avLst/>
            <a:gdLst/>
            <a:ahLst/>
            <a:cxnLst/>
            <a:rect l="l" t="t" r="r" b="b"/>
            <a:pathLst>
              <a:path w="1513409" h="826700">
                <a:moveTo>
                  <a:pt x="0" y="0"/>
                </a:moveTo>
                <a:lnTo>
                  <a:pt x="1513409" y="0"/>
                </a:lnTo>
                <a:lnTo>
                  <a:pt x="1513409" y="826700"/>
                </a:lnTo>
                <a:lnTo>
                  <a:pt x="0" y="8267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6" name="Freeform 6"/>
          <p:cNvSpPr/>
          <p:nvPr/>
        </p:nvSpPr>
        <p:spPr>
          <a:xfrm>
            <a:off x="7318063" y="4607567"/>
            <a:ext cx="1258017" cy="1100193"/>
          </a:xfrm>
          <a:custGeom>
            <a:avLst/>
            <a:gdLst/>
            <a:ahLst/>
            <a:cxnLst/>
            <a:rect l="l" t="t" r="r" b="b"/>
            <a:pathLst>
              <a:path w="1258017" h="1100193">
                <a:moveTo>
                  <a:pt x="0" y="0"/>
                </a:moveTo>
                <a:lnTo>
                  <a:pt x="1258017" y="0"/>
                </a:lnTo>
                <a:lnTo>
                  <a:pt x="1258017" y="1100193"/>
                </a:lnTo>
                <a:lnTo>
                  <a:pt x="0" y="110019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7" name="Freeform 7"/>
          <p:cNvSpPr/>
          <p:nvPr/>
        </p:nvSpPr>
        <p:spPr>
          <a:xfrm>
            <a:off x="9974225" y="3595339"/>
            <a:ext cx="2366544" cy="2366544"/>
          </a:xfrm>
          <a:custGeom>
            <a:avLst/>
            <a:gdLst/>
            <a:ahLst/>
            <a:cxnLst/>
            <a:rect l="l" t="t" r="r" b="b"/>
            <a:pathLst>
              <a:path w="2366544" h="2366544">
                <a:moveTo>
                  <a:pt x="0" y="0"/>
                </a:moveTo>
                <a:lnTo>
                  <a:pt x="2366543" y="0"/>
                </a:lnTo>
                <a:lnTo>
                  <a:pt x="2366543" y="2366544"/>
                </a:lnTo>
                <a:lnTo>
                  <a:pt x="0" y="23665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8" name="Freeform 8"/>
          <p:cNvSpPr/>
          <p:nvPr/>
        </p:nvSpPr>
        <p:spPr>
          <a:xfrm>
            <a:off x="10354303" y="3955473"/>
            <a:ext cx="1606387" cy="1588863"/>
          </a:xfrm>
          <a:custGeom>
            <a:avLst/>
            <a:gdLst/>
            <a:ahLst/>
            <a:cxnLst/>
            <a:rect l="l" t="t" r="r" b="b"/>
            <a:pathLst>
              <a:path w="1606387" h="1588863">
                <a:moveTo>
                  <a:pt x="0" y="0"/>
                </a:moveTo>
                <a:lnTo>
                  <a:pt x="1606387" y="0"/>
                </a:lnTo>
                <a:lnTo>
                  <a:pt x="1606387" y="1588862"/>
                </a:lnTo>
                <a:lnTo>
                  <a:pt x="0" y="158886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9" name="Freeform 9"/>
          <p:cNvSpPr/>
          <p:nvPr/>
        </p:nvSpPr>
        <p:spPr>
          <a:xfrm>
            <a:off x="13184649" y="3515807"/>
            <a:ext cx="2366544" cy="2366544"/>
          </a:xfrm>
          <a:custGeom>
            <a:avLst/>
            <a:gdLst/>
            <a:ahLst/>
            <a:cxnLst/>
            <a:rect l="l" t="t" r="r" b="b"/>
            <a:pathLst>
              <a:path w="2366544" h="2366544">
                <a:moveTo>
                  <a:pt x="0" y="0"/>
                </a:moveTo>
                <a:lnTo>
                  <a:pt x="2366544" y="0"/>
                </a:lnTo>
                <a:lnTo>
                  <a:pt x="2366544" y="2366544"/>
                </a:lnTo>
                <a:lnTo>
                  <a:pt x="0" y="23665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0" name="Freeform 10"/>
          <p:cNvSpPr/>
          <p:nvPr/>
        </p:nvSpPr>
        <p:spPr>
          <a:xfrm>
            <a:off x="13446054" y="4088391"/>
            <a:ext cx="1843734" cy="1221377"/>
          </a:xfrm>
          <a:custGeom>
            <a:avLst/>
            <a:gdLst/>
            <a:ahLst/>
            <a:cxnLst/>
            <a:rect l="l" t="t" r="r" b="b"/>
            <a:pathLst>
              <a:path w="1843734" h="1221377">
                <a:moveTo>
                  <a:pt x="0" y="0"/>
                </a:moveTo>
                <a:lnTo>
                  <a:pt x="1843734" y="0"/>
                </a:lnTo>
                <a:lnTo>
                  <a:pt x="1843734" y="1221376"/>
                </a:lnTo>
                <a:lnTo>
                  <a:pt x="0" y="122137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1" name="Freeform 11"/>
          <p:cNvSpPr/>
          <p:nvPr/>
        </p:nvSpPr>
        <p:spPr>
          <a:xfrm>
            <a:off x="7999328" y="6583390"/>
            <a:ext cx="2262031" cy="2262031"/>
          </a:xfrm>
          <a:custGeom>
            <a:avLst/>
            <a:gdLst/>
            <a:ahLst/>
            <a:cxnLst/>
            <a:rect l="l" t="t" r="r" b="b"/>
            <a:pathLst>
              <a:path w="2262031" h="2262031">
                <a:moveTo>
                  <a:pt x="0" y="0"/>
                </a:moveTo>
                <a:lnTo>
                  <a:pt x="2262031" y="0"/>
                </a:lnTo>
                <a:lnTo>
                  <a:pt x="2262031" y="2262031"/>
                </a:lnTo>
                <a:lnTo>
                  <a:pt x="0" y="226203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2" name="Freeform 12"/>
          <p:cNvSpPr/>
          <p:nvPr/>
        </p:nvSpPr>
        <p:spPr>
          <a:xfrm>
            <a:off x="8133702" y="7195523"/>
            <a:ext cx="1993283" cy="1093362"/>
          </a:xfrm>
          <a:custGeom>
            <a:avLst/>
            <a:gdLst/>
            <a:ahLst/>
            <a:cxnLst/>
            <a:rect l="l" t="t" r="r" b="b"/>
            <a:pathLst>
              <a:path w="1993283" h="1093362">
                <a:moveTo>
                  <a:pt x="0" y="0"/>
                </a:moveTo>
                <a:lnTo>
                  <a:pt x="1993283" y="0"/>
                </a:lnTo>
                <a:lnTo>
                  <a:pt x="1993283" y="1093362"/>
                </a:lnTo>
                <a:lnTo>
                  <a:pt x="0" y="109336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3" name="TextBox 13"/>
          <p:cNvSpPr txBox="1"/>
          <p:nvPr/>
        </p:nvSpPr>
        <p:spPr>
          <a:xfrm>
            <a:off x="9620643" y="5867298"/>
            <a:ext cx="3073706" cy="1011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26"/>
              </a:lnSpc>
              <a:spcBef>
                <a:spcPct val="0"/>
              </a:spcBef>
            </a:pPr>
            <a:r>
              <a:rPr lang="en-US" sz="2947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PRODUCTES DERIVATS DE LA LLET</a:t>
            </a:r>
          </a:p>
        </p:txBody>
      </p:sp>
      <p:sp>
        <p:nvSpPr>
          <p:cNvPr id="14" name="Freeform 14"/>
          <p:cNvSpPr/>
          <p:nvPr/>
        </p:nvSpPr>
        <p:spPr>
          <a:xfrm>
            <a:off x="11287634" y="6799521"/>
            <a:ext cx="2106268" cy="2106268"/>
          </a:xfrm>
          <a:custGeom>
            <a:avLst/>
            <a:gdLst/>
            <a:ahLst/>
            <a:cxnLst/>
            <a:rect l="l" t="t" r="r" b="b"/>
            <a:pathLst>
              <a:path w="2106268" h="2106268">
                <a:moveTo>
                  <a:pt x="0" y="0"/>
                </a:moveTo>
                <a:lnTo>
                  <a:pt x="2106268" y="0"/>
                </a:lnTo>
                <a:lnTo>
                  <a:pt x="2106268" y="2106267"/>
                </a:lnTo>
                <a:lnTo>
                  <a:pt x="0" y="210626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5" name="Freeform 15"/>
          <p:cNvSpPr/>
          <p:nvPr/>
        </p:nvSpPr>
        <p:spPr>
          <a:xfrm>
            <a:off x="11761833" y="7087235"/>
            <a:ext cx="1157870" cy="1530838"/>
          </a:xfrm>
          <a:custGeom>
            <a:avLst/>
            <a:gdLst/>
            <a:ahLst/>
            <a:cxnLst/>
            <a:rect l="l" t="t" r="r" b="b"/>
            <a:pathLst>
              <a:path w="1157870" h="1530838">
                <a:moveTo>
                  <a:pt x="0" y="0"/>
                </a:moveTo>
                <a:lnTo>
                  <a:pt x="1157870" y="0"/>
                </a:lnTo>
                <a:lnTo>
                  <a:pt x="1157870" y="1530838"/>
                </a:lnTo>
                <a:lnTo>
                  <a:pt x="0" y="153083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6" name="TextBox 16"/>
          <p:cNvSpPr txBox="1"/>
          <p:nvPr/>
        </p:nvSpPr>
        <p:spPr>
          <a:xfrm>
            <a:off x="3220777" y="2134802"/>
            <a:ext cx="15067223" cy="13890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5"/>
              </a:lnSpc>
            </a:pPr>
            <a:r>
              <a:rPr lang="en-US" sz="2931">
                <a:solidFill>
                  <a:srgbClr val="3D3D3D"/>
                </a:solidFill>
                <a:latin typeface="Kollektif"/>
                <a:ea typeface="Kollektif"/>
                <a:cs typeface="Kollektif"/>
                <a:sym typeface="Kollektif"/>
              </a:rPr>
              <a:t>Aquest és un procés de compostatge de menudes dimensions, pel que les temperatures a les que s’aplega no són les mateixes que al procés industrial. Per això, residus com els següents, l’higienització de la qual necessita temperatures elevades, cal evitar introduir-los.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290973" y="917339"/>
            <a:ext cx="12123731" cy="15155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73"/>
              </a:lnSpc>
            </a:pPr>
            <a:r>
              <a:rPr lang="en-US" sz="12303">
                <a:solidFill>
                  <a:srgbClr val="3D3D3D"/>
                </a:solidFill>
                <a:latin typeface="TT Trailers Heavy"/>
                <a:ea typeface="TT Trailers Heavy"/>
                <a:cs typeface="TT Trailers Heavy"/>
                <a:sym typeface="TT Trailers Heavy"/>
              </a:rPr>
              <a:t>RESIDUS QUE CAL EVITAR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410219" y="5867298"/>
            <a:ext cx="3073706" cy="497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26"/>
              </a:lnSpc>
              <a:spcBef>
                <a:spcPct val="0"/>
              </a:spcBef>
            </a:pPr>
            <a:r>
              <a:rPr lang="en-US" sz="2947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RESTES DE CARN I PEIX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2831068" y="5787765"/>
            <a:ext cx="3073706" cy="1011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26"/>
              </a:lnSpc>
              <a:spcBef>
                <a:spcPct val="0"/>
              </a:spcBef>
            </a:pPr>
            <a:r>
              <a:rPr lang="en-US" sz="2947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SERRADURES I CENDRA DE FUSTA NO TRACTADA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661362" y="8752489"/>
            <a:ext cx="2937963" cy="969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44"/>
              </a:lnSpc>
              <a:spcBef>
                <a:spcPct val="0"/>
              </a:spcBef>
            </a:pPr>
            <a:r>
              <a:rPr lang="en-US" sz="2817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CARTÓ I CARTONS D’OUS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972941" y="8815320"/>
            <a:ext cx="2735655" cy="906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72"/>
              </a:lnSpc>
              <a:spcBef>
                <a:spcPct val="0"/>
              </a:spcBef>
            </a:pPr>
            <a:r>
              <a:rPr lang="en-US" sz="2623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TORCABOQUES, BOSSES I ENVASOS DE PAPER</a:t>
            </a: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D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84015" flipH="1">
            <a:off x="-7832022" y="-537224"/>
            <a:ext cx="11361447" cy="11361447"/>
          </a:xfrm>
          <a:custGeom>
            <a:avLst/>
            <a:gdLst/>
            <a:ahLst/>
            <a:cxnLst/>
            <a:rect l="l" t="t" r="r" b="b"/>
            <a:pathLst>
              <a:path w="11361447" h="11361447">
                <a:moveTo>
                  <a:pt x="11361447" y="0"/>
                </a:moveTo>
                <a:lnTo>
                  <a:pt x="0" y="0"/>
                </a:lnTo>
                <a:lnTo>
                  <a:pt x="0" y="11361448"/>
                </a:lnTo>
                <a:lnTo>
                  <a:pt x="11361447" y="11361448"/>
                </a:lnTo>
                <a:lnTo>
                  <a:pt x="1136144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-9960189">
            <a:off x="1085591" y="8120676"/>
            <a:ext cx="3089997" cy="849749"/>
          </a:xfrm>
          <a:custGeom>
            <a:avLst/>
            <a:gdLst/>
            <a:ahLst/>
            <a:cxnLst/>
            <a:rect l="l" t="t" r="r" b="b"/>
            <a:pathLst>
              <a:path w="3089997" h="849749">
                <a:moveTo>
                  <a:pt x="0" y="0"/>
                </a:moveTo>
                <a:lnTo>
                  <a:pt x="3089998" y="0"/>
                </a:lnTo>
                <a:lnTo>
                  <a:pt x="3089998" y="849750"/>
                </a:lnTo>
                <a:lnTo>
                  <a:pt x="0" y="84975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>
            <a:off x="4841402" y="2554545"/>
            <a:ext cx="2366544" cy="2366544"/>
          </a:xfrm>
          <a:custGeom>
            <a:avLst/>
            <a:gdLst/>
            <a:ahLst/>
            <a:cxnLst/>
            <a:rect l="l" t="t" r="r" b="b"/>
            <a:pathLst>
              <a:path w="2366544" h="2366544">
                <a:moveTo>
                  <a:pt x="0" y="0"/>
                </a:moveTo>
                <a:lnTo>
                  <a:pt x="2366544" y="0"/>
                </a:lnTo>
                <a:lnTo>
                  <a:pt x="2366544" y="2366543"/>
                </a:lnTo>
                <a:lnTo>
                  <a:pt x="0" y="236654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Freeform 5"/>
          <p:cNvSpPr/>
          <p:nvPr/>
        </p:nvSpPr>
        <p:spPr>
          <a:xfrm>
            <a:off x="8051827" y="2554545"/>
            <a:ext cx="2366544" cy="2366544"/>
          </a:xfrm>
          <a:custGeom>
            <a:avLst/>
            <a:gdLst/>
            <a:ahLst/>
            <a:cxnLst/>
            <a:rect l="l" t="t" r="r" b="b"/>
            <a:pathLst>
              <a:path w="2366544" h="2366544">
                <a:moveTo>
                  <a:pt x="0" y="0"/>
                </a:moveTo>
                <a:lnTo>
                  <a:pt x="2366544" y="0"/>
                </a:lnTo>
                <a:lnTo>
                  <a:pt x="2366544" y="2366543"/>
                </a:lnTo>
                <a:lnTo>
                  <a:pt x="0" y="236654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6" name="Freeform 6"/>
          <p:cNvSpPr/>
          <p:nvPr/>
        </p:nvSpPr>
        <p:spPr>
          <a:xfrm>
            <a:off x="11262252" y="2475012"/>
            <a:ext cx="2366544" cy="2366544"/>
          </a:xfrm>
          <a:custGeom>
            <a:avLst/>
            <a:gdLst/>
            <a:ahLst/>
            <a:cxnLst/>
            <a:rect l="l" t="t" r="r" b="b"/>
            <a:pathLst>
              <a:path w="2366544" h="2366544">
                <a:moveTo>
                  <a:pt x="0" y="0"/>
                </a:moveTo>
                <a:lnTo>
                  <a:pt x="2366543" y="0"/>
                </a:lnTo>
                <a:lnTo>
                  <a:pt x="2366543" y="2366544"/>
                </a:lnTo>
                <a:lnTo>
                  <a:pt x="0" y="23665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7" name="Freeform 7"/>
          <p:cNvSpPr/>
          <p:nvPr/>
        </p:nvSpPr>
        <p:spPr>
          <a:xfrm>
            <a:off x="14558778" y="2475012"/>
            <a:ext cx="2434517" cy="2434517"/>
          </a:xfrm>
          <a:custGeom>
            <a:avLst/>
            <a:gdLst/>
            <a:ahLst/>
            <a:cxnLst/>
            <a:rect l="l" t="t" r="r" b="b"/>
            <a:pathLst>
              <a:path w="2434517" h="2434517">
                <a:moveTo>
                  <a:pt x="0" y="0"/>
                </a:moveTo>
                <a:lnTo>
                  <a:pt x="2434517" y="0"/>
                </a:lnTo>
                <a:lnTo>
                  <a:pt x="2434517" y="2434517"/>
                </a:lnTo>
                <a:lnTo>
                  <a:pt x="0" y="243451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8" name="Freeform 8"/>
          <p:cNvSpPr/>
          <p:nvPr/>
        </p:nvSpPr>
        <p:spPr>
          <a:xfrm>
            <a:off x="6406356" y="6566041"/>
            <a:ext cx="2106268" cy="2106268"/>
          </a:xfrm>
          <a:custGeom>
            <a:avLst/>
            <a:gdLst/>
            <a:ahLst/>
            <a:cxnLst/>
            <a:rect l="l" t="t" r="r" b="b"/>
            <a:pathLst>
              <a:path w="2106268" h="2106268">
                <a:moveTo>
                  <a:pt x="0" y="0"/>
                </a:moveTo>
                <a:lnTo>
                  <a:pt x="2106267" y="0"/>
                </a:lnTo>
                <a:lnTo>
                  <a:pt x="2106267" y="2106268"/>
                </a:lnTo>
                <a:lnTo>
                  <a:pt x="0" y="210626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9" name="Freeform 9"/>
          <p:cNvSpPr/>
          <p:nvPr/>
        </p:nvSpPr>
        <p:spPr>
          <a:xfrm>
            <a:off x="5018581" y="2731723"/>
            <a:ext cx="2012187" cy="2012187"/>
          </a:xfrm>
          <a:custGeom>
            <a:avLst/>
            <a:gdLst/>
            <a:ahLst/>
            <a:cxnLst/>
            <a:rect l="l" t="t" r="r" b="b"/>
            <a:pathLst>
              <a:path w="2012187" h="2012187">
                <a:moveTo>
                  <a:pt x="0" y="0"/>
                </a:moveTo>
                <a:lnTo>
                  <a:pt x="2012186" y="0"/>
                </a:lnTo>
                <a:lnTo>
                  <a:pt x="2012186" y="2012187"/>
                </a:lnTo>
                <a:lnTo>
                  <a:pt x="0" y="201218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0" name="Freeform 10"/>
          <p:cNvSpPr/>
          <p:nvPr/>
        </p:nvSpPr>
        <p:spPr>
          <a:xfrm>
            <a:off x="8425947" y="2716568"/>
            <a:ext cx="1403024" cy="1883432"/>
          </a:xfrm>
          <a:custGeom>
            <a:avLst/>
            <a:gdLst/>
            <a:ahLst/>
            <a:cxnLst/>
            <a:rect l="l" t="t" r="r" b="b"/>
            <a:pathLst>
              <a:path w="1403024" h="1883432">
                <a:moveTo>
                  <a:pt x="0" y="0"/>
                </a:moveTo>
                <a:lnTo>
                  <a:pt x="1403025" y="0"/>
                </a:lnTo>
                <a:lnTo>
                  <a:pt x="1403025" y="1883432"/>
                </a:lnTo>
                <a:lnTo>
                  <a:pt x="0" y="188343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1" name="Freeform 11"/>
          <p:cNvSpPr/>
          <p:nvPr/>
        </p:nvSpPr>
        <p:spPr>
          <a:xfrm>
            <a:off x="11607310" y="3129731"/>
            <a:ext cx="1676426" cy="1216171"/>
          </a:xfrm>
          <a:custGeom>
            <a:avLst/>
            <a:gdLst/>
            <a:ahLst/>
            <a:cxnLst/>
            <a:rect l="l" t="t" r="r" b="b"/>
            <a:pathLst>
              <a:path w="1676426" h="1216171">
                <a:moveTo>
                  <a:pt x="0" y="0"/>
                </a:moveTo>
                <a:lnTo>
                  <a:pt x="1676426" y="0"/>
                </a:lnTo>
                <a:lnTo>
                  <a:pt x="1676426" y="1216171"/>
                </a:lnTo>
                <a:lnTo>
                  <a:pt x="0" y="121617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2" name="Freeform 12"/>
          <p:cNvSpPr/>
          <p:nvPr/>
        </p:nvSpPr>
        <p:spPr>
          <a:xfrm>
            <a:off x="14757340" y="2793220"/>
            <a:ext cx="2037394" cy="1741046"/>
          </a:xfrm>
          <a:custGeom>
            <a:avLst/>
            <a:gdLst/>
            <a:ahLst/>
            <a:cxnLst/>
            <a:rect l="l" t="t" r="r" b="b"/>
            <a:pathLst>
              <a:path w="2037394" h="1741046">
                <a:moveTo>
                  <a:pt x="0" y="0"/>
                </a:moveTo>
                <a:lnTo>
                  <a:pt x="2037394" y="0"/>
                </a:lnTo>
                <a:lnTo>
                  <a:pt x="2037394" y="1741046"/>
                </a:lnTo>
                <a:lnTo>
                  <a:pt x="0" y="174104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3" name="Freeform 13"/>
          <p:cNvSpPr/>
          <p:nvPr/>
        </p:nvSpPr>
        <p:spPr>
          <a:xfrm>
            <a:off x="7070239" y="6691566"/>
            <a:ext cx="1306291" cy="1280165"/>
          </a:xfrm>
          <a:custGeom>
            <a:avLst/>
            <a:gdLst/>
            <a:ahLst/>
            <a:cxnLst/>
            <a:rect l="l" t="t" r="r" b="b"/>
            <a:pathLst>
              <a:path w="1306291" h="1280165">
                <a:moveTo>
                  <a:pt x="0" y="0"/>
                </a:moveTo>
                <a:lnTo>
                  <a:pt x="1306292" y="0"/>
                </a:lnTo>
                <a:lnTo>
                  <a:pt x="1306292" y="1280165"/>
                </a:lnTo>
                <a:lnTo>
                  <a:pt x="0" y="128016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4" name="Freeform 14"/>
          <p:cNvSpPr/>
          <p:nvPr/>
        </p:nvSpPr>
        <p:spPr>
          <a:xfrm>
            <a:off x="6593661" y="7739684"/>
            <a:ext cx="953157" cy="673644"/>
          </a:xfrm>
          <a:custGeom>
            <a:avLst/>
            <a:gdLst/>
            <a:ahLst/>
            <a:cxnLst/>
            <a:rect l="l" t="t" r="r" b="b"/>
            <a:pathLst>
              <a:path w="953157" h="673644">
                <a:moveTo>
                  <a:pt x="0" y="0"/>
                </a:moveTo>
                <a:lnTo>
                  <a:pt x="953157" y="0"/>
                </a:lnTo>
                <a:lnTo>
                  <a:pt x="953157" y="673644"/>
                </a:lnTo>
                <a:lnTo>
                  <a:pt x="0" y="673644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5" name="Freeform 15"/>
          <p:cNvSpPr/>
          <p:nvPr/>
        </p:nvSpPr>
        <p:spPr>
          <a:xfrm rot="-585300">
            <a:off x="6662654" y="6985488"/>
            <a:ext cx="638627" cy="868880"/>
          </a:xfrm>
          <a:custGeom>
            <a:avLst/>
            <a:gdLst/>
            <a:ahLst/>
            <a:cxnLst/>
            <a:rect l="l" t="t" r="r" b="b"/>
            <a:pathLst>
              <a:path w="638627" h="868880">
                <a:moveTo>
                  <a:pt x="0" y="0"/>
                </a:moveTo>
                <a:lnTo>
                  <a:pt x="638626" y="0"/>
                </a:lnTo>
                <a:lnTo>
                  <a:pt x="638626" y="868880"/>
                </a:lnTo>
                <a:lnTo>
                  <a:pt x="0" y="86888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6" name="Freeform 16"/>
          <p:cNvSpPr/>
          <p:nvPr/>
        </p:nvSpPr>
        <p:spPr>
          <a:xfrm>
            <a:off x="9770424" y="6466134"/>
            <a:ext cx="2262031" cy="2262031"/>
          </a:xfrm>
          <a:custGeom>
            <a:avLst/>
            <a:gdLst/>
            <a:ahLst/>
            <a:cxnLst/>
            <a:rect l="l" t="t" r="r" b="b"/>
            <a:pathLst>
              <a:path w="2262031" h="2262031">
                <a:moveTo>
                  <a:pt x="0" y="0"/>
                </a:moveTo>
                <a:lnTo>
                  <a:pt x="2262031" y="0"/>
                </a:lnTo>
                <a:lnTo>
                  <a:pt x="2262031" y="2262031"/>
                </a:lnTo>
                <a:lnTo>
                  <a:pt x="0" y="226203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7" name="Freeform 17"/>
          <p:cNvSpPr/>
          <p:nvPr/>
        </p:nvSpPr>
        <p:spPr>
          <a:xfrm>
            <a:off x="10168525" y="6968880"/>
            <a:ext cx="1465829" cy="1300590"/>
          </a:xfrm>
          <a:custGeom>
            <a:avLst/>
            <a:gdLst/>
            <a:ahLst/>
            <a:cxnLst/>
            <a:rect l="l" t="t" r="r" b="b"/>
            <a:pathLst>
              <a:path w="1465829" h="1300590">
                <a:moveTo>
                  <a:pt x="0" y="0"/>
                </a:moveTo>
                <a:lnTo>
                  <a:pt x="1465830" y="0"/>
                </a:lnTo>
                <a:lnTo>
                  <a:pt x="1465830" y="1300590"/>
                </a:lnTo>
                <a:lnTo>
                  <a:pt x="0" y="130059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8" name="Freeform 18"/>
          <p:cNvSpPr/>
          <p:nvPr/>
        </p:nvSpPr>
        <p:spPr>
          <a:xfrm>
            <a:off x="13153194" y="6416339"/>
            <a:ext cx="2262031" cy="2262031"/>
          </a:xfrm>
          <a:custGeom>
            <a:avLst/>
            <a:gdLst/>
            <a:ahLst/>
            <a:cxnLst/>
            <a:rect l="l" t="t" r="r" b="b"/>
            <a:pathLst>
              <a:path w="2262031" h="2262031">
                <a:moveTo>
                  <a:pt x="0" y="0"/>
                </a:moveTo>
                <a:lnTo>
                  <a:pt x="2262031" y="0"/>
                </a:lnTo>
                <a:lnTo>
                  <a:pt x="2262031" y="2262031"/>
                </a:lnTo>
                <a:lnTo>
                  <a:pt x="0" y="226203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9" name="Freeform 19"/>
          <p:cNvSpPr/>
          <p:nvPr/>
        </p:nvSpPr>
        <p:spPr>
          <a:xfrm>
            <a:off x="13369971" y="6645686"/>
            <a:ext cx="1828477" cy="1803336"/>
          </a:xfrm>
          <a:custGeom>
            <a:avLst/>
            <a:gdLst/>
            <a:ahLst/>
            <a:cxnLst/>
            <a:rect l="l" t="t" r="r" b="b"/>
            <a:pathLst>
              <a:path w="1828477" h="1803336">
                <a:moveTo>
                  <a:pt x="0" y="0"/>
                </a:moveTo>
                <a:lnTo>
                  <a:pt x="1828477" y="0"/>
                </a:lnTo>
                <a:lnTo>
                  <a:pt x="1828477" y="1803336"/>
                </a:lnTo>
                <a:lnTo>
                  <a:pt x="0" y="1803336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20" name="TextBox 20"/>
          <p:cNvSpPr txBox="1"/>
          <p:nvPr/>
        </p:nvSpPr>
        <p:spPr>
          <a:xfrm>
            <a:off x="7698246" y="4852379"/>
            <a:ext cx="3073706" cy="497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26"/>
              </a:lnSpc>
              <a:spcBef>
                <a:spcPct val="0"/>
              </a:spcBef>
            </a:pPr>
            <a:r>
              <a:rPr lang="en-US" sz="2947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CIGARRETS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232480" y="1073147"/>
            <a:ext cx="13379894" cy="15155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73"/>
              </a:lnSpc>
            </a:pPr>
            <a:r>
              <a:rPr lang="en-US" sz="12303">
                <a:solidFill>
                  <a:srgbClr val="3D3D3D"/>
                </a:solidFill>
                <a:latin typeface="TT Trailers Heavy"/>
                <a:ea typeface="TT Trailers Heavy"/>
                <a:cs typeface="TT Trailers Heavy"/>
                <a:sym typeface="TT Trailers Heavy"/>
              </a:rPr>
              <a:t>RESIDUS NO COMPOSTABLES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4487821" y="4826503"/>
            <a:ext cx="3073706" cy="1011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26"/>
              </a:lnSpc>
              <a:spcBef>
                <a:spcPct val="0"/>
              </a:spcBef>
            </a:pPr>
            <a:r>
              <a:rPr lang="en-US" sz="2947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DEPOSICIONS DE GOSSOS I GATS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908670" y="4746970"/>
            <a:ext cx="3073706" cy="152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26"/>
              </a:lnSpc>
              <a:spcBef>
                <a:spcPct val="0"/>
              </a:spcBef>
            </a:pPr>
            <a:r>
              <a:rPr lang="en-US" sz="2947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BOLQUERS, COPMRESES, TAMPONS, ETC.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4195041" y="4816978"/>
            <a:ext cx="3161991" cy="5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45"/>
              </a:lnSpc>
              <a:spcBef>
                <a:spcPct val="0"/>
              </a:spcBef>
            </a:pPr>
            <a:r>
              <a:rPr lang="en-US" sz="3032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REVISISTES I·LUSTRADES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6091662" y="8621220"/>
            <a:ext cx="2735655" cy="448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72"/>
              </a:lnSpc>
              <a:spcBef>
                <a:spcPct val="0"/>
              </a:spcBef>
            </a:pPr>
            <a:r>
              <a:rPr lang="en-US" sz="2623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RESTES D’ASPIRADORA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9432458" y="8632463"/>
            <a:ext cx="2937963" cy="4775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44"/>
              </a:lnSpc>
              <a:spcBef>
                <a:spcPct val="0"/>
              </a:spcBef>
            </a:pPr>
            <a:r>
              <a:rPr lang="en-US" sz="2817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TEIXIT SINTÈTIC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2815228" y="8596680"/>
            <a:ext cx="2937963" cy="969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44"/>
              </a:lnSpc>
              <a:spcBef>
                <a:spcPct val="0"/>
              </a:spcBef>
            </a:pPr>
            <a:r>
              <a:rPr lang="en-US" sz="2817">
                <a:solidFill>
                  <a:srgbClr val="000000"/>
                </a:solidFill>
                <a:latin typeface="Sweet Apricot"/>
                <a:ea typeface="Sweet Apricot"/>
                <a:cs typeface="Sweet Apricot"/>
                <a:sym typeface="Sweet Apricot"/>
              </a:rPr>
              <a:t>MATERIALS NO ORGÀNICS</a:t>
            </a: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0000">
            <a:off x="1060244" y="1596479"/>
            <a:ext cx="7094041" cy="7094041"/>
          </a:xfrm>
          <a:custGeom>
            <a:avLst/>
            <a:gdLst/>
            <a:ahLst/>
            <a:cxnLst/>
            <a:rect l="l" t="t" r="r" b="b"/>
            <a:pathLst>
              <a:path w="7094041" h="7094041">
                <a:moveTo>
                  <a:pt x="0" y="0"/>
                </a:moveTo>
                <a:lnTo>
                  <a:pt x="7094041" y="0"/>
                </a:lnTo>
                <a:lnTo>
                  <a:pt x="7094041" y="7094042"/>
                </a:lnTo>
                <a:lnTo>
                  <a:pt x="0" y="70940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682488">
            <a:off x="4266695" y="1322903"/>
            <a:ext cx="4349402" cy="1196086"/>
          </a:xfrm>
          <a:custGeom>
            <a:avLst/>
            <a:gdLst/>
            <a:ahLst/>
            <a:cxnLst/>
            <a:rect l="l" t="t" r="r" b="b"/>
            <a:pathLst>
              <a:path w="4349402" h="1196086">
                <a:moveTo>
                  <a:pt x="0" y="0"/>
                </a:moveTo>
                <a:lnTo>
                  <a:pt x="4349403" y="0"/>
                </a:lnTo>
                <a:lnTo>
                  <a:pt x="4349403" y="1196085"/>
                </a:lnTo>
                <a:lnTo>
                  <a:pt x="0" y="11960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9720032" y="1709737"/>
          <a:ext cx="7267575" cy="8277225"/>
        </p:xfrm>
        <a:graphic>
          <a:graphicData uri="http://schemas.openxmlformats.org/drawingml/2006/table">
            <a:tbl>
              <a:tblPr/>
              <a:tblGrid>
                <a:gridCol w="1011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56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81075">
                <a:tc gridSpan="2"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>
                          <a:solidFill>
                            <a:srgbClr val="0D3F2A"/>
                          </a:solidFill>
                          <a:latin typeface="Roca One"/>
                          <a:ea typeface="Roca One"/>
                          <a:cs typeface="Roca One"/>
                          <a:sym typeface="Roca One"/>
                        </a:rPr>
                        <a:t>Duració: 5-6 mesos.</a:t>
                      </a: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>
                          <a:solidFill>
                            <a:srgbClr val="0D3F2A"/>
                          </a:solidFill>
                          <a:latin typeface="Roca One"/>
                          <a:ea typeface="Roca One"/>
                          <a:cs typeface="Roca One"/>
                          <a:sym typeface="Roca One"/>
                        </a:rPr>
                        <a:t>Duració: 5-6 mesos.</a:t>
                      </a: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1075">
                <a:tc gridSpan="2"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>
                          <a:solidFill>
                            <a:srgbClr val="0D3F2A"/>
                          </a:solidFill>
                          <a:latin typeface="Roca One"/>
                          <a:ea typeface="Roca One"/>
                          <a:cs typeface="Roca One"/>
                          <a:sym typeface="Roca One"/>
                        </a:rPr>
                        <a:t>3 fases:</a:t>
                      </a: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>
                          <a:solidFill>
                            <a:srgbClr val="0D3F2A"/>
                          </a:solidFill>
                          <a:latin typeface="Roca One"/>
                          <a:ea typeface="Roca One"/>
                          <a:cs typeface="Roca One"/>
                          <a:sym typeface="Roca One"/>
                        </a:rPr>
                        <a:t>3 fases:</a:t>
                      </a: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6400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>
                          <a:solidFill>
                            <a:srgbClr val="0D3F2A"/>
                          </a:solidFill>
                          <a:latin typeface="Roca One"/>
                          <a:ea typeface="Roca One"/>
                          <a:cs typeface="Roca One"/>
                          <a:sym typeface="Roca One"/>
                        </a:rPr>
                        <a:t>Fase de latència i creixement.</a:t>
                      </a: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1550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>
                          <a:solidFill>
                            <a:srgbClr val="0D3F2A"/>
                          </a:solidFill>
                          <a:latin typeface="Roca One"/>
                          <a:ea typeface="Roca One"/>
                          <a:cs typeface="Roca One"/>
                          <a:sym typeface="Roca One"/>
                        </a:rPr>
                        <a:t>Fase termòfila.</a:t>
                      </a: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1075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>
                          <a:solidFill>
                            <a:srgbClr val="0D3F2A"/>
                          </a:solidFill>
                          <a:latin typeface="Roca One"/>
                          <a:ea typeface="Roca One"/>
                          <a:cs typeface="Roca One"/>
                          <a:sym typeface="Roca One"/>
                        </a:rPr>
                        <a:t>Fase de maduració.</a:t>
                      </a: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4975">
                <a:tc gridSpan="2"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>
                          <a:solidFill>
                            <a:srgbClr val="0D3F2A"/>
                          </a:solidFill>
                          <a:latin typeface="Roca One"/>
                          <a:ea typeface="Roca One"/>
                          <a:cs typeface="Roca One"/>
                          <a:sym typeface="Roca One"/>
                        </a:rPr>
                        <a:t>Per acció dels microorganismes.</a:t>
                      </a: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>
                          <a:solidFill>
                            <a:srgbClr val="0D3F2A"/>
                          </a:solidFill>
                          <a:latin typeface="Roca One"/>
                          <a:ea typeface="Roca One"/>
                          <a:cs typeface="Roca One"/>
                          <a:sym typeface="Roca One"/>
                        </a:rPr>
                        <a:t>Per acció dels microorganismes.</a:t>
                      </a: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81075">
                <a:tc gridSpan="2"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/>
                    </a:p>
                  </a:txBody>
                  <a:tcPr marL="47625" marR="47625" marT="47625" marB="47625" anchor="ctr">
                    <a:lnL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DB7B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9DB7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Freeform 5"/>
          <p:cNvSpPr/>
          <p:nvPr/>
        </p:nvSpPr>
        <p:spPr>
          <a:xfrm>
            <a:off x="10005782" y="3878284"/>
            <a:ext cx="506802" cy="544417"/>
          </a:xfrm>
          <a:custGeom>
            <a:avLst/>
            <a:gdLst/>
            <a:ahLst/>
            <a:cxnLst/>
            <a:rect l="l" t="t" r="r" b="b"/>
            <a:pathLst>
              <a:path w="506802" h="544417">
                <a:moveTo>
                  <a:pt x="0" y="0"/>
                </a:moveTo>
                <a:lnTo>
                  <a:pt x="506802" y="0"/>
                </a:lnTo>
                <a:lnTo>
                  <a:pt x="506802" y="544417"/>
                </a:lnTo>
                <a:lnTo>
                  <a:pt x="0" y="54441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6" name="Freeform 6"/>
          <p:cNvSpPr/>
          <p:nvPr/>
        </p:nvSpPr>
        <p:spPr>
          <a:xfrm>
            <a:off x="10005782" y="5495925"/>
            <a:ext cx="506802" cy="544417"/>
          </a:xfrm>
          <a:custGeom>
            <a:avLst/>
            <a:gdLst/>
            <a:ahLst/>
            <a:cxnLst/>
            <a:rect l="l" t="t" r="r" b="b"/>
            <a:pathLst>
              <a:path w="506802" h="544417">
                <a:moveTo>
                  <a:pt x="0" y="0"/>
                </a:moveTo>
                <a:lnTo>
                  <a:pt x="506802" y="0"/>
                </a:lnTo>
                <a:lnTo>
                  <a:pt x="506802" y="544417"/>
                </a:lnTo>
                <a:lnTo>
                  <a:pt x="0" y="54441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7" name="Freeform 7"/>
          <p:cNvSpPr/>
          <p:nvPr/>
        </p:nvSpPr>
        <p:spPr>
          <a:xfrm>
            <a:off x="10005782" y="6418082"/>
            <a:ext cx="506802" cy="544417"/>
          </a:xfrm>
          <a:custGeom>
            <a:avLst/>
            <a:gdLst/>
            <a:ahLst/>
            <a:cxnLst/>
            <a:rect l="l" t="t" r="r" b="b"/>
            <a:pathLst>
              <a:path w="506802" h="544417">
                <a:moveTo>
                  <a:pt x="0" y="0"/>
                </a:moveTo>
                <a:lnTo>
                  <a:pt x="506802" y="0"/>
                </a:lnTo>
                <a:lnTo>
                  <a:pt x="506802" y="544417"/>
                </a:lnTo>
                <a:lnTo>
                  <a:pt x="0" y="54441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8" name="TextBox 8"/>
          <p:cNvSpPr txBox="1"/>
          <p:nvPr/>
        </p:nvSpPr>
        <p:spPr>
          <a:xfrm rot="-299999">
            <a:off x="423739" y="4091718"/>
            <a:ext cx="8371702" cy="1965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700"/>
              </a:lnSpc>
              <a:spcBef>
                <a:spcPct val="0"/>
              </a:spcBef>
            </a:pPr>
            <a:r>
              <a:rPr lang="en-US" sz="7000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PROCÉS DE COMPOSTATGE</a:t>
            </a:r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88297">
            <a:off x="9418505" y="765134"/>
            <a:ext cx="12364299" cy="13793842"/>
          </a:xfrm>
          <a:custGeom>
            <a:avLst/>
            <a:gdLst/>
            <a:ahLst/>
            <a:cxnLst/>
            <a:rect l="l" t="t" r="r" b="b"/>
            <a:pathLst>
              <a:path w="12364299" h="13793842">
                <a:moveTo>
                  <a:pt x="0" y="0"/>
                </a:moveTo>
                <a:lnTo>
                  <a:pt x="12364299" y="0"/>
                </a:lnTo>
                <a:lnTo>
                  <a:pt x="12364299" y="13793842"/>
                </a:lnTo>
                <a:lnTo>
                  <a:pt x="0" y="137938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-10703938">
            <a:off x="14951334" y="1808686"/>
            <a:ext cx="3657600" cy="1045029"/>
          </a:xfrm>
          <a:custGeom>
            <a:avLst/>
            <a:gdLst/>
            <a:ahLst/>
            <a:cxnLst/>
            <a:rect l="l" t="t" r="r" b="b"/>
            <a:pathLst>
              <a:path w="3657600" h="1045029">
                <a:moveTo>
                  <a:pt x="0" y="0"/>
                </a:moveTo>
                <a:lnTo>
                  <a:pt x="3657600" y="0"/>
                </a:lnTo>
                <a:lnTo>
                  <a:pt x="3657600" y="1045028"/>
                </a:lnTo>
                <a:lnTo>
                  <a:pt x="0" y="10450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 rot="2402492">
            <a:off x="9875918" y="8029355"/>
            <a:ext cx="904441" cy="2271427"/>
          </a:xfrm>
          <a:custGeom>
            <a:avLst/>
            <a:gdLst/>
            <a:ahLst/>
            <a:cxnLst/>
            <a:rect l="l" t="t" r="r" b="b"/>
            <a:pathLst>
              <a:path w="904441" h="2271427">
                <a:moveTo>
                  <a:pt x="0" y="0"/>
                </a:moveTo>
                <a:lnTo>
                  <a:pt x="904441" y="0"/>
                </a:lnTo>
                <a:lnTo>
                  <a:pt x="904441" y="2271427"/>
                </a:lnTo>
                <a:lnTo>
                  <a:pt x="0" y="227142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TextBox 5"/>
          <p:cNvSpPr txBox="1"/>
          <p:nvPr/>
        </p:nvSpPr>
        <p:spPr>
          <a:xfrm>
            <a:off x="101029" y="543559"/>
            <a:ext cx="18085941" cy="1046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597709" lvl="1" indent="-798855" algn="l">
              <a:lnSpc>
                <a:spcPts val="8140"/>
              </a:lnSpc>
              <a:spcBef>
                <a:spcPct val="0"/>
              </a:spcBef>
              <a:buAutoNum type="arabicPeriod"/>
            </a:pPr>
            <a:r>
              <a:rPr lang="en-US" sz="7400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FASE DE LATÈNCIA I CREIXEMENT.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77606" y="1737658"/>
            <a:ext cx="8222575" cy="7781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70"/>
              </a:lnSpc>
            </a:pPr>
            <a:r>
              <a:rPr lang="en-US" sz="3534">
                <a:solidFill>
                  <a:srgbClr val="0D3F2A"/>
                </a:solidFill>
                <a:latin typeface="TT Fors Italics"/>
                <a:ea typeface="TT Fors Italics"/>
                <a:cs typeface="TT Fors Italics"/>
                <a:sym typeface="TT Fors Italics"/>
              </a:rPr>
              <a:t>Què passa a aquesta fase?</a:t>
            </a:r>
          </a:p>
          <a:p>
            <a:pPr algn="l">
              <a:lnSpc>
                <a:spcPts val="4770"/>
              </a:lnSpc>
            </a:pPr>
            <a:r>
              <a:rPr lang="en-US" sz="3534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Aquesta és la fase d’aclimatació, creixements i multiplicació dels microorganismes presents.</a:t>
            </a:r>
          </a:p>
          <a:p>
            <a:pPr algn="l">
              <a:lnSpc>
                <a:spcPts val="4770"/>
              </a:lnSpc>
            </a:pPr>
            <a:endParaRPr lang="en-US" sz="3534">
              <a:solidFill>
                <a:srgbClr val="0D3F2A"/>
              </a:solidFill>
              <a:latin typeface="TT Fors"/>
              <a:ea typeface="TT Fors"/>
              <a:cs typeface="TT Fors"/>
              <a:sym typeface="TT Fors"/>
            </a:endParaRPr>
          </a:p>
          <a:p>
            <a:pPr algn="l">
              <a:lnSpc>
                <a:spcPts val="4770"/>
              </a:lnSpc>
            </a:pPr>
            <a:r>
              <a:rPr lang="en-US" sz="3534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 Té una duració d’entre </a:t>
            </a:r>
            <a:r>
              <a:rPr lang="en-US" sz="3534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2 i 4 dies</a:t>
            </a:r>
            <a:r>
              <a:rPr lang="en-US" sz="3534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, tenint el seu inici amb la degradació dels elements més biodegradables per l’acció de les </a:t>
            </a:r>
            <a:r>
              <a:rPr lang="en-US" sz="3534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bactèries mesòfiles</a:t>
            </a:r>
            <a:r>
              <a:rPr lang="en-US" sz="3534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.</a:t>
            </a:r>
          </a:p>
          <a:p>
            <a:pPr algn="l">
              <a:lnSpc>
                <a:spcPts val="4770"/>
              </a:lnSpc>
            </a:pPr>
            <a:endParaRPr lang="en-US" sz="3534">
              <a:solidFill>
                <a:srgbClr val="0D3F2A"/>
              </a:solidFill>
              <a:latin typeface="TT Fors"/>
              <a:ea typeface="TT Fors"/>
              <a:cs typeface="TT Fors"/>
              <a:sym typeface="TT Fors"/>
            </a:endParaRPr>
          </a:p>
          <a:p>
            <a:pPr algn="l">
              <a:lnSpc>
                <a:spcPts val="4770"/>
              </a:lnSpc>
            </a:pPr>
            <a:r>
              <a:rPr lang="en-US" sz="3534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La temperatura de la pila de residus va en augment aplegant a uns </a:t>
            </a:r>
            <a:r>
              <a:rPr lang="en-US" sz="3534">
                <a:solidFill>
                  <a:srgbClr val="0D3F2A"/>
                </a:solidFill>
                <a:latin typeface="TT Fors Bold"/>
                <a:ea typeface="TT Fors Bold"/>
                <a:cs typeface="TT Fors Bold"/>
                <a:sym typeface="TT Fors Bold"/>
              </a:rPr>
              <a:t>20-40ºC.</a:t>
            </a:r>
          </a:p>
          <a:p>
            <a:pPr algn="l">
              <a:lnSpc>
                <a:spcPts val="4770"/>
              </a:lnSpc>
              <a:spcBef>
                <a:spcPct val="0"/>
              </a:spcBef>
            </a:pPr>
            <a:endParaRPr lang="en-US" sz="3534">
              <a:solidFill>
                <a:srgbClr val="0D3F2A"/>
              </a:solidFill>
              <a:latin typeface="TT Fors Bold"/>
              <a:ea typeface="TT Fors Bold"/>
              <a:cs typeface="TT Fors Bold"/>
              <a:sym typeface="TT Fors Bold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9044326" y="3502893"/>
            <a:ext cx="9781108" cy="4501765"/>
          </a:xfrm>
          <a:custGeom>
            <a:avLst/>
            <a:gdLst/>
            <a:ahLst/>
            <a:cxnLst/>
            <a:rect l="l" t="t" r="r" b="b"/>
            <a:pathLst>
              <a:path w="9781108" h="4501765">
                <a:moveTo>
                  <a:pt x="0" y="0"/>
                </a:moveTo>
                <a:lnTo>
                  <a:pt x="9781109" y="0"/>
                </a:lnTo>
                <a:lnTo>
                  <a:pt x="9781109" y="4501765"/>
                </a:lnTo>
                <a:lnTo>
                  <a:pt x="0" y="450176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D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660219">
            <a:off x="10558061" y="302407"/>
            <a:ext cx="4740443" cy="1499165"/>
          </a:xfrm>
          <a:custGeom>
            <a:avLst/>
            <a:gdLst/>
            <a:ahLst/>
            <a:cxnLst/>
            <a:rect l="l" t="t" r="r" b="b"/>
            <a:pathLst>
              <a:path w="4740443" h="1499165">
                <a:moveTo>
                  <a:pt x="0" y="0"/>
                </a:moveTo>
                <a:lnTo>
                  <a:pt x="4740443" y="0"/>
                </a:lnTo>
                <a:lnTo>
                  <a:pt x="4740443" y="1499165"/>
                </a:lnTo>
                <a:lnTo>
                  <a:pt x="0" y="149916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 rot="10522720" flipH="1">
            <a:off x="13460135" y="-537224"/>
            <a:ext cx="11361447" cy="11361447"/>
          </a:xfrm>
          <a:custGeom>
            <a:avLst/>
            <a:gdLst/>
            <a:ahLst/>
            <a:cxnLst/>
            <a:rect l="l" t="t" r="r" b="b"/>
            <a:pathLst>
              <a:path w="11361447" h="11361447">
                <a:moveTo>
                  <a:pt x="11361447" y="0"/>
                </a:moveTo>
                <a:lnTo>
                  <a:pt x="0" y="0"/>
                </a:lnTo>
                <a:lnTo>
                  <a:pt x="0" y="11361448"/>
                </a:lnTo>
                <a:lnTo>
                  <a:pt x="11361447" y="11361448"/>
                </a:lnTo>
                <a:lnTo>
                  <a:pt x="1136144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>
            <a:off x="11808669" y="2672258"/>
            <a:ext cx="5450631" cy="3065980"/>
          </a:xfrm>
          <a:custGeom>
            <a:avLst/>
            <a:gdLst/>
            <a:ahLst/>
            <a:cxnLst/>
            <a:rect l="l" t="t" r="r" b="b"/>
            <a:pathLst>
              <a:path w="5450631" h="3065980">
                <a:moveTo>
                  <a:pt x="0" y="0"/>
                </a:moveTo>
                <a:lnTo>
                  <a:pt x="5450631" y="0"/>
                </a:lnTo>
                <a:lnTo>
                  <a:pt x="5450631" y="3065980"/>
                </a:lnTo>
                <a:lnTo>
                  <a:pt x="0" y="30659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Freeform 5"/>
          <p:cNvSpPr/>
          <p:nvPr/>
        </p:nvSpPr>
        <p:spPr>
          <a:xfrm>
            <a:off x="11808669" y="5738238"/>
            <a:ext cx="5450631" cy="3633754"/>
          </a:xfrm>
          <a:custGeom>
            <a:avLst/>
            <a:gdLst/>
            <a:ahLst/>
            <a:cxnLst/>
            <a:rect l="l" t="t" r="r" b="b"/>
            <a:pathLst>
              <a:path w="5450631" h="3633754">
                <a:moveTo>
                  <a:pt x="0" y="0"/>
                </a:moveTo>
                <a:lnTo>
                  <a:pt x="5450631" y="0"/>
                </a:lnTo>
                <a:lnTo>
                  <a:pt x="5450631" y="3633753"/>
                </a:lnTo>
                <a:lnTo>
                  <a:pt x="0" y="363375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6" name="TextBox 6"/>
          <p:cNvSpPr txBox="1"/>
          <p:nvPr/>
        </p:nvSpPr>
        <p:spPr>
          <a:xfrm>
            <a:off x="1028700" y="2475967"/>
            <a:ext cx="10569256" cy="7044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20"/>
              </a:lnSpc>
            </a:pPr>
            <a:r>
              <a:rPr lang="en-US" sz="32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Bacteries:</a:t>
            </a:r>
          </a:p>
          <a:p>
            <a:pPr marL="690882" lvl="1" indent="-345441" algn="l">
              <a:lnSpc>
                <a:spcPts val="4320"/>
              </a:lnSpc>
              <a:buFont typeface="Arial"/>
              <a:buChar char="•"/>
            </a:pPr>
            <a:r>
              <a:rPr lang="en-US" sz="32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Gènere </a:t>
            </a:r>
            <a:r>
              <a:rPr lang="en-US" sz="3200">
                <a:solidFill>
                  <a:srgbClr val="0D3F2A"/>
                </a:solidFill>
                <a:latin typeface="TT Fors Italics"/>
                <a:ea typeface="TT Fors Italics"/>
                <a:cs typeface="TT Fors Italics"/>
                <a:sym typeface="TT Fors Italics"/>
              </a:rPr>
              <a:t>Bacillus.</a:t>
            </a:r>
          </a:p>
          <a:p>
            <a:pPr algn="l">
              <a:lnSpc>
                <a:spcPts val="4320"/>
              </a:lnSpc>
            </a:pPr>
            <a:endParaRPr lang="en-US" sz="3200">
              <a:solidFill>
                <a:srgbClr val="0D3F2A"/>
              </a:solidFill>
              <a:latin typeface="TT Fors Italics"/>
              <a:ea typeface="TT Fors Italics"/>
              <a:cs typeface="TT Fors Italics"/>
              <a:sym typeface="TT Fors Italics"/>
            </a:endParaRPr>
          </a:p>
          <a:p>
            <a:pPr algn="l">
              <a:lnSpc>
                <a:spcPts val="4320"/>
              </a:lnSpc>
            </a:pPr>
            <a:r>
              <a:rPr lang="en-US" sz="32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Bacteries filamentoses:</a:t>
            </a:r>
          </a:p>
          <a:p>
            <a:pPr marL="690882" lvl="1" indent="-345441" algn="l">
              <a:lnSpc>
                <a:spcPts val="4320"/>
              </a:lnSpc>
              <a:buFont typeface="Arial"/>
              <a:buChar char="•"/>
            </a:pPr>
            <a:r>
              <a:rPr lang="en-US" sz="3200">
                <a:solidFill>
                  <a:srgbClr val="0D3F2A"/>
                </a:solidFill>
                <a:latin typeface="TT Fors Italics"/>
                <a:ea typeface="TT Fors Italics"/>
                <a:cs typeface="TT Fors Italics"/>
                <a:sym typeface="TT Fors Italics"/>
              </a:rPr>
              <a:t>Actinomycetes</a:t>
            </a:r>
            <a:r>
              <a:rPr lang="en-US" sz="32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, en concret la família </a:t>
            </a:r>
            <a:r>
              <a:rPr lang="en-US" sz="3200">
                <a:solidFill>
                  <a:srgbClr val="0D3F2A"/>
                </a:solidFill>
                <a:latin typeface="TT Fors Italics"/>
                <a:ea typeface="TT Fors Italics"/>
                <a:cs typeface="TT Fors Italics"/>
                <a:sym typeface="TT Fors Italics"/>
              </a:rPr>
              <a:t>Nocardiaceae.</a:t>
            </a:r>
          </a:p>
          <a:p>
            <a:pPr algn="l">
              <a:lnSpc>
                <a:spcPts val="4320"/>
              </a:lnSpc>
            </a:pPr>
            <a:endParaRPr lang="en-US" sz="3200">
              <a:solidFill>
                <a:srgbClr val="0D3F2A"/>
              </a:solidFill>
              <a:latin typeface="TT Fors Italics"/>
              <a:ea typeface="TT Fors Italics"/>
              <a:cs typeface="TT Fors Italics"/>
              <a:sym typeface="TT Fors Italics"/>
            </a:endParaRPr>
          </a:p>
          <a:p>
            <a:pPr algn="l">
              <a:lnSpc>
                <a:spcPts val="4320"/>
              </a:lnSpc>
            </a:pPr>
            <a:r>
              <a:rPr lang="en-US" sz="3200">
                <a:solidFill>
                  <a:srgbClr val="0D3F2A"/>
                </a:solidFill>
                <a:latin typeface="TT Fors"/>
                <a:ea typeface="TT Fors"/>
                <a:cs typeface="TT Fors"/>
                <a:sym typeface="TT Fors"/>
              </a:rPr>
              <a:t>Fongs:</a:t>
            </a:r>
          </a:p>
          <a:p>
            <a:pPr marL="690882" lvl="1" indent="-345441" algn="l">
              <a:lnSpc>
                <a:spcPts val="4320"/>
              </a:lnSpc>
              <a:buFont typeface="Arial"/>
              <a:buChar char="•"/>
            </a:pPr>
            <a:r>
              <a:rPr lang="en-US" sz="3200">
                <a:solidFill>
                  <a:srgbClr val="0D3F2A"/>
                </a:solidFill>
                <a:latin typeface="TT Fors Italics"/>
                <a:ea typeface="TT Fors Italics"/>
                <a:cs typeface="TT Fors Italics"/>
                <a:sym typeface="TT Fors Italics"/>
              </a:rPr>
              <a:t>Aspergillus.</a:t>
            </a:r>
          </a:p>
          <a:p>
            <a:pPr marL="690882" lvl="1" indent="-345441" algn="l">
              <a:lnSpc>
                <a:spcPts val="4320"/>
              </a:lnSpc>
              <a:buFont typeface="Arial"/>
              <a:buChar char="•"/>
            </a:pPr>
            <a:r>
              <a:rPr lang="en-US" sz="3200">
                <a:solidFill>
                  <a:srgbClr val="0D3F2A"/>
                </a:solidFill>
                <a:latin typeface="TT Fors Italics"/>
                <a:ea typeface="TT Fors Italics"/>
                <a:cs typeface="TT Fors Italics"/>
                <a:sym typeface="TT Fors Italics"/>
              </a:rPr>
              <a:t>Penicillium.</a:t>
            </a:r>
          </a:p>
          <a:p>
            <a:pPr marL="690882" lvl="1" indent="-345441" algn="l">
              <a:lnSpc>
                <a:spcPts val="4320"/>
              </a:lnSpc>
              <a:buFont typeface="Arial"/>
              <a:buChar char="•"/>
            </a:pPr>
            <a:r>
              <a:rPr lang="en-US" sz="3200">
                <a:solidFill>
                  <a:srgbClr val="0D3F2A"/>
                </a:solidFill>
                <a:latin typeface="TT Fors Italics"/>
                <a:ea typeface="TT Fors Italics"/>
                <a:cs typeface="TT Fors Italics"/>
                <a:sym typeface="TT Fors Italics"/>
              </a:rPr>
              <a:t>Mucor.</a:t>
            </a:r>
          </a:p>
          <a:p>
            <a:pPr marL="690882" lvl="1" indent="-345441" algn="l">
              <a:lnSpc>
                <a:spcPts val="4320"/>
              </a:lnSpc>
              <a:buFont typeface="Arial"/>
              <a:buChar char="•"/>
            </a:pPr>
            <a:r>
              <a:rPr lang="en-US" sz="3200">
                <a:solidFill>
                  <a:srgbClr val="0D3F2A"/>
                </a:solidFill>
                <a:latin typeface="TT Fors Italics"/>
                <a:ea typeface="TT Fors Italics"/>
                <a:cs typeface="TT Fors Italics"/>
                <a:sym typeface="TT Fors Italics"/>
              </a:rPr>
              <a:t>Rhizopus.</a:t>
            </a:r>
          </a:p>
          <a:p>
            <a:pPr marL="690882" lvl="1" indent="-345441" algn="l">
              <a:lnSpc>
                <a:spcPts val="4320"/>
              </a:lnSpc>
              <a:buFont typeface="Arial"/>
              <a:buChar char="•"/>
            </a:pPr>
            <a:r>
              <a:rPr lang="en-US" sz="3200">
                <a:solidFill>
                  <a:srgbClr val="0D3F2A"/>
                </a:solidFill>
                <a:latin typeface="TT Fors Italics"/>
                <a:ea typeface="TT Fors Italics"/>
                <a:cs typeface="TT Fors Italics"/>
                <a:sym typeface="TT Fors Italics"/>
              </a:rPr>
              <a:t>Cladosporium.</a:t>
            </a:r>
          </a:p>
          <a:p>
            <a:pPr marL="690882" lvl="1" indent="-345441" algn="l">
              <a:lnSpc>
                <a:spcPts val="4320"/>
              </a:lnSpc>
              <a:buFont typeface="Arial"/>
              <a:buChar char="•"/>
            </a:pPr>
            <a:r>
              <a:rPr lang="en-US" sz="3200">
                <a:solidFill>
                  <a:srgbClr val="0D3F2A"/>
                </a:solidFill>
                <a:latin typeface="TT Fors Italics"/>
                <a:ea typeface="TT Fors Italics"/>
                <a:cs typeface="TT Fors Italics"/>
                <a:sym typeface="TT Fors Italics"/>
              </a:rPr>
              <a:t>Geotrochum.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8700" y="1118665"/>
            <a:ext cx="16404720" cy="1149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800"/>
              </a:lnSpc>
              <a:spcBef>
                <a:spcPct val="0"/>
              </a:spcBef>
            </a:pPr>
            <a:r>
              <a:rPr lang="en-US" sz="8000">
                <a:solidFill>
                  <a:srgbClr val="0D3F2A"/>
                </a:solidFill>
                <a:latin typeface="Roca One Ultra-Bold"/>
                <a:ea typeface="Roca One Ultra-Bold"/>
                <a:cs typeface="Roca One Ultra-Bold"/>
                <a:sym typeface="Roca One Ultra-Bold"/>
              </a:rPr>
              <a:t>Microorganismes predominants</a:t>
            </a: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2029</Words>
  <Application>Microsoft Office PowerPoint</Application>
  <PresentationFormat>Personalizado</PresentationFormat>
  <Paragraphs>289</Paragraphs>
  <Slides>31</Slides>
  <Notes>31</Notes>
  <HiddenSlides>0</HiddenSlides>
  <MMClips>0</MMClips>
  <ScaleCrop>false</ScaleCrop>
  <HeadingPairs>
    <vt:vector size="6" baseType="variant">
      <vt:variant>
        <vt:lpstr>Fuentes usadas</vt:lpstr>
      </vt:variant>
      <vt:variant>
        <vt:i4>14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46" baseType="lpstr">
      <vt:lpstr>Sweet Apricot</vt:lpstr>
      <vt:lpstr>TT Fors Bold</vt:lpstr>
      <vt:lpstr>TT Fors</vt:lpstr>
      <vt:lpstr>TT Trailers Heavy</vt:lpstr>
      <vt:lpstr>TT Fors Italics</vt:lpstr>
      <vt:lpstr>Open Sans Bold</vt:lpstr>
      <vt:lpstr>Arial</vt:lpstr>
      <vt:lpstr>Open Sans</vt:lpstr>
      <vt:lpstr>Kollektif</vt:lpstr>
      <vt:lpstr>Roca One Bold</vt:lpstr>
      <vt:lpstr>Open Sans Italics</vt:lpstr>
      <vt:lpstr>Roca One Ultra-Bold</vt:lpstr>
      <vt:lpstr>Roca One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Purpose, Audience, Context Education Presentation in Blue Brown Bright and Colorful Collage Style</dc:title>
  <cp:lastModifiedBy>Nuria Seguí</cp:lastModifiedBy>
  <cp:revision>2</cp:revision>
  <dcterms:created xsi:type="dcterms:W3CDTF">2006-08-16T00:00:00Z</dcterms:created>
  <dcterms:modified xsi:type="dcterms:W3CDTF">2024-09-09T23:17:12Z</dcterms:modified>
  <dc:identifier>DAGLT66Kgog</dc:identifier>
</cp:coreProperties>
</file>