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1"/>
  </p:notesMasterIdLst>
  <p:sldIdLst>
    <p:sldId id="256" r:id="rId2"/>
    <p:sldId id="257" r:id="rId3"/>
    <p:sldId id="302" r:id="rId4"/>
    <p:sldId id="303" r:id="rId5"/>
    <p:sldId id="258" r:id="rId6"/>
    <p:sldId id="259" r:id="rId7"/>
    <p:sldId id="260" r:id="rId8"/>
    <p:sldId id="261" r:id="rId9"/>
    <p:sldId id="262" r:id="rId10"/>
    <p:sldId id="263" r:id="rId11"/>
    <p:sldId id="264" r:id="rId12"/>
    <p:sldId id="265" r:id="rId13"/>
    <p:sldId id="266" r:id="rId14"/>
    <p:sldId id="304"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Lst>
  <p:sldSz cx="18288000" cy="10287000"/>
  <p:notesSz cx="6858000" cy="9144000"/>
  <p:embeddedFontLst>
    <p:embeddedFont>
      <p:font typeface="Kollektif" panose="020B0604020202020204" charset="0"/>
      <p:regular r:id="rId52"/>
    </p:embeddedFont>
    <p:embeddedFont>
      <p:font typeface="Kollektif Bold" panose="020B0604020202020204" charset="0"/>
      <p:regular r:id="rId53"/>
    </p:embeddedFont>
    <p:embeddedFont>
      <p:font typeface="Open Sans" panose="020B0606030504020204" pitchFamily="34" charset="0"/>
      <p:regular r:id="rId54"/>
    </p:embeddedFont>
    <p:embeddedFont>
      <p:font typeface="Open Sans Bold" panose="020B0806030504020204" charset="0"/>
      <p:regular r:id="rId55"/>
      <p:bold r:id="rId56"/>
    </p:embeddedFont>
    <p:embeddedFont>
      <p:font typeface="Open Sans Italics" panose="020B0604020202020204" charset="0"/>
      <p:regular r:id="rId57"/>
      <p:italic r:id="rId58"/>
    </p:embeddedFont>
    <p:embeddedFont>
      <p:font typeface="Sweet Apricot" panose="020B0604020202020204" charset="0"/>
      <p:regular r:id="rId59"/>
    </p:embeddedFont>
    <p:embeddedFont>
      <p:font typeface="TT Trailers Bold" panose="020B0604020202020204" charset="0"/>
      <p:regular r:id="rId60"/>
    </p:embeddedFont>
    <p:embeddedFont>
      <p:font typeface="TT Trailers Heavy" panose="020B0604020202020204" charset="0"/>
      <p:regular r:id="rId61"/>
      <p:bold r:id="rId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77840" autoAdjust="0"/>
  </p:normalViewPr>
  <p:slideViewPr>
    <p:cSldViewPr>
      <p:cViewPr varScale="1">
        <p:scale>
          <a:sx n="50" d="100"/>
          <a:sy n="50" d="100"/>
        </p:scale>
        <p:origin x="946"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3" d="100"/>
          <a:sy n="73" d="100"/>
        </p:scale>
        <p:origin x="2990"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13.09.2024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‹Nº›</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63525" y="512763"/>
            <a:ext cx="6329363" cy="356076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63525" y="4243388"/>
            <a:ext cx="6329363" cy="3081338"/>
          </a:xfrm>
          <a:prstGeom prst="rect">
            <a:avLst/>
          </a:prstGeom>
        </p:spPr>
        <p:txBody>
          <a:bodyPr vert="horz" lIns="91440" tIns="45720" rIns="91440" bIns="45720" rtlCol="0"/>
          <a:lstStyle/>
          <a:p>
            <a:pPr algn="just"/>
            <a:r>
              <a:rPr lang="en-US" sz="1400" dirty="0" err="1">
                <a:latin typeface="Arial" panose="020B0604020202020204" pitchFamily="34" charset="0"/>
                <a:cs typeface="Arial" panose="020B0604020202020204" pitchFamily="34" charset="0"/>
              </a:rPr>
              <a:t>Presentació</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Parlar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dels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canvis</a:t>
            </a:r>
            <a:r>
              <a:rPr lang="en-US" sz="1400" dirty="0">
                <a:latin typeface="Arial" panose="020B0604020202020204" pitchFamily="34" charset="0"/>
                <a:cs typeface="Arial" panose="020B0604020202020204" pitchFamily="34" charset="0"/>
              </a:rPr>
              <a:t> actuals del </a:t>
            </a:r>
            <a:r>
              <a:rPr lang="en-US" sz="1400" dirty="0" err="1">
                <a:latin typeface="Arial" panose="020B0604020202020204" pitchFamily="34" charset="0"/>
                <a:cs typeface="Arial" panose="020B0604020202020204" pitchFamily="34" charset="0"/>
              </a:rPr>
              <a:t>medi</a:t>
            </a:r>
            <a:r>
              <a:rPr lang="en-US" sz="1400" dirty="0">
                <a:latin typeface="Arial" panose="020B0604020202020204" pitchFamily="34" charset="0"/>
                <a:cs typeface="Arial" panose="020B0604020202020204" pitchFamily="34" charset="0"/>
              </a:rPr>
              <a:t> ambient.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Com </a:t>
            </a:r>
            <a:r>
              <a:rPr lang="en-US" sz="1400" dirty="0" err="1">
                <a:latin typeface="Arial" panose="020B0604020202020204" pitchFamily="34" charset="0"/>
                <a:cs typeface="Arial" panose="020B0604020202020204" pitchFamily="34" charset="0"/>
              </a:rPr>
              <a:t>podem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evitar-los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reutilitzant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l'aigua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tancar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llums</a:t>
            </a:r>
            <a:r>
              <a:rPr lang="en-US" sz="1400" dirty="0">
                <a:latin typeface="Arial" panose="020B0604020202020204" pitchFamily="34" charset="0"/>
                <a:cs typeface="Arial" panose="020B0604020202020204" pitchFamily="34" charset="0"/>
              </a:rPr>
              <a:t>, transport </a:t>
            </a:r>
            <a:r>
              <a:rPr lang="en-US" sz="1400" dirty="0" err="1">
                <a:latin typeface="Arial" panose="020B0604020202020204" pitchFamily="34" charset="0"/>
                <a:cs typeface="Arial" panose="020B0604020202020204" pitchFamily="34" charset="0"/>
              </a:rPr>
              <a:t>públic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reciclar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Compostatge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una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opció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col·lectiva</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acosegueix</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tancar</a:t>
            </a:r>
            <a:r>
              <a:rPr lang="en-US" sz="1400" dirty="0">
                <a:latin typeface="Arial" panose="020B0604020202020204" pitchFamily="34" charset="0"/>
                <a:cs typeface="Arial" panose="020B0604020202020204" pitchFamily="34" charset="0"/>
              </a:rPr>
              <a:t> un </a:t>
            </a:r>
            <a:r>
              <a:rPr lang="en-US" sz="1400" dirty="0" err="1">
                <a:latin typeface="Arial" panose="020B0604020202020204" pitchFamily="34" charset="0"/>
                <a:cs typeface="Arial" panose="020B0604020202020204" pitchFamily="34" charset="0"/>
              </a:rPr>
              <a:t>cicle</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consum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està</a:t>
            </a:r>
            <a:r>
              <a:rPr lang="en-US" sz="1400" dirty="0">
                <a:latin typeface="Arial" panose="020B0604020202020204" pitchFamily="34" charset="0"/>
                <a:cs typeface="Arial" panose="020B0604020202020204" pitchFamily="34" charset="0"/>
              </a:rPr>
              <a:t> a les </a:t>
            </a:r>
            <a:r>
              <a:rPr lang="en-US" sz="1400" dirty="0" err="1">
                <a:latin typeface="Arial" panose="020B0604020202020204" pitchFamily="34" charset="0"/>
                <a:cs typeface="Arial" panose="020B0604020202020204" pitchFamily="34" charset="0"/>
              </a:rPr>
              <a:t>nostres</a:t>
            </a:r>
            <a:r>
              <a:rPr lang="en-US" sz="1400" dirty="0">
                <a:latin typeface="Arial" panose="020B0604020202020204" pitchFamily="34" charset="0"/>
                <a:cs typeface="Arial" panose="020B0604020202020204" pitchFamily="34" charset="0"/>
              </a:rPr>
              <a:t> mans </a:t>
            </a:r>
            <a:r>
              <a:rPr lang="en-US" sz="1400" dirty="0" err="1">
                <a:latin typeface="Arial" panose="020B0604020202020204" pitchFamily="34" charset="0"/>
                <a:cs typeface="Arial" panose="020B0604020202020204" pitchFamily="34" charset="0"/>
              </a:rPr>
              <a:t>aconseguir</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8600" y="512763"/>
            <a:ext cx="6400800" cy="36020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8600" y="4284663"/>
            <a:ext cx="640080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A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bioresidus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apleguen</a:t>
            </a:r>
            <a:r>
              <a:rPr lang="en-US" sz="1400" dirty="0">
                <a:latin typeface="Arial" panose="020B0604020202020204" pitchFamily="34" charset="0"/>
                <a:cs typeface="Arial" panose="020B0604020202020204" pitchFamily="34" charset="0"/>
              </a:rPr>
              <a:t> a les </a:t>
            </a:r>
            <a:r>
              <a:rPr lang="en-US" sz="1400" dirty="0" err="1">
                <a:latin typeface="Arial" panose="020B0604020202020204" pitchFamily="34" charset="0"/>
                <a:cs typeface="Arial" panose="020B0604020202020204" pitchFamily="34" charset="0"/>
              </a:rPr>
              <a:t>plantes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quantitat</a:t>
            </a:r>
            <a:r>
              <a:rPr lang="en-US" sz="1400" dirty="0">
                <a:latin typeface="Arial" panose="020B0604020202020204" pitchFamily="34" charset="0"/>
                <a:cs typeface="Arial" panose="020B0604020202020204" pitchFamily="34" charset="0"/>
              </a:rPr>
              <a:t> hi ha per a </a:t>
            </a:r>
            <a:r>
              <a:rPr lang="en-US" sz="1400" dirty="0" err="1">
                <a:latin typeface="Arial" panose="020B0604020202020204" pitchFamily="34" charset="0"/>
                <a:cs typeface="Arial" panose="020B0604020202020204" pitchFamily="34" charset="0"/>
              </a:rPr>
              <a:t>tractar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problemes</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gestió</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Podem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evitar</a:t>
            </a:r>
            <a:r>
              <a:rPr lang="en-US" sz="1400" dirty="0">
                <a:latin typeface="Arial" panose="020B0604020202020204" pitchFamily="34" charset="0"/>
                <a:cs typeface="Arial" panose="020B0604020202020204" pitchFamily="34" charset="0"/>
              </a:rPr>
              <a:t>-ho que </a:t>
            </a:r>
            <a:r>
              <a:rPr lang="en-US" sz="1400" dirty="0" err="1">
                <a:latin typeface="Arial" panose="020B0604020202020204" pitchFamily="34" charset="0"/>
                <a:cs typeface="Arial" panose="020B0604020202020204" pitchFamily="34" charset="0"/>
              </a:rPr>
              <a:t>aquesta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quantitat</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es </a:t>
            </a:r>
            <a:r>
              <a:rPr lang="en-US" sz="1400" dirty="0" err="1">
                <a:latin typeface="Arial" panose="020B0604020202020204" pitchFamily="34" charset="0"/>
                <a:cs typeface="Arial" panose="020B0604020202020204" pitchFamily="34" charset="0"/>
              </a:rPr>
              <a:t>reduisca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69875" y="512763"/>
            <a:ext cx="6318250" cy="355441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69875" y="4237038"/>
            <a:ext cx="631825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A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quantitat</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resigus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orgànics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costos</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tractament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taxa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Però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sabeu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la taxa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09550" y="512763"/>
            <a:ext cx="6437313" cy="36210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09550" y="4303713"/>
            <a:ext cx="6437313"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Introduim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COR.</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S’anirà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preguntant</a:t>
            </a:r>
            <a:r>
              <a:rPr lang="en-US" sz="1400" dirty="0">
                <a:latin typeface="Arial" panose="020B0604020202020204" pitchFamily="34" charset="0"/>
                <a:cs typeface="Arial" panose="020B0604020202020204" pitchFamily="34" charset="0"/>
              </a:rPr>
              <a:t> les </a:t>
            </a:r>
            <a:r>
              <a:rPr lang="en-US" sz="1400" dirty="0" err="1">
                <a:latin typeface="Arial" panose="020B0604020202020204" pitchFamily="34" charset="0"/>
                <a:cs typeface="Arial" panose="020B0604020202020204" pitchFamily="34" charset="0"/>
              </a:rPr>
              <a:t>següents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preguntes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contestant-les </a:t>
            </a:r>
            <a:r>
              <a:rPr lang="en-US" sz="1400" dirty="0" err="1">
                <a:latin typeface="Arial" panose="020B0604020202020204" pitchFamily="34" charset="0"/>
                <a:cs typeface="Arial" panose="020B0604020202020204" pitchFamily="34" charset="0"/>
              </a:rPr>
              <a:t>amb</a:t>
            </a:r>
            <a:r>
              <a:rPr lang="en-US" sz="1400" dirty="0">
                <a:latin typeface="Arial" panose="020B0604020202020204" pitchFamily="34" charset="0"/>
                <a:cs typeface="Arial" panose="020B0604020202020204" pitchFamily="34" charset="0"/>
              </a:rPr>
              <a:t> la </a:t>
            </a:r>
            <a:r>
              <a:rPr lang="en-US" sz="1400" dirty="0" err="1">
                <a:latin typeface="Arial" panose="020B0604020202020204" pitchFamily="34" charset="0"/>
                <a:cs typeface="Arial" panose="020B0604020202020204" pitchFamily="34" charset="0"/>
              </a:rPr>
              <a:t>informació</a:t>
            </a:r>
            <a:r>
              <a:rPr lang="en-US" sz="1400" dirty="0">
                <a:latin typeface="Arial" panose="020B0604020202020204" pitchFamily="34" charset="0"/>
                <a:cs typeface="Arial" panose="020B0604020202020204" pitchFamily="34" charset="0"/>
              </a:rPr>
              <a:t> de les diapositives:</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	1) </a:t>
            </a:r>
            <a:r>
              <a:rPr lang="en-US" sz="1400" dirty="0" err="1">
                <a:latin typeface="Arial" panose="020B0604020202020204" pitchFamily="34" charset="0"/>
                <a:cs typeface="Arial" panose="020B0604020202020204" pitchFamily="34" charset="0"/>
              </a:rPr>
              <a:t>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penseu</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la taxa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	2) Quins </a:t>
            </a:r>
            <a:r>
              <a:rPr lang="en-US" sz="1400" dirty="0" err="1">
                <a:latin typeface="Arial" panose="020B0604020202020204" pitchFamily="34" charset="0"/>
                <a:cs typeface="Arial" panose="020B0604020202020204" pitchFamily="34" charset="0"/>
              </a:rPr>
              <a:t>servicis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paguem</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	3) Qui la </a:t>
            </a:r>
            <a:r>
              <a:rPr lang="en-US" sz="1400" dirty="0" err="1">
                <a:latin typeface="Arial" panose="020B0604020202020204" pitchFamily="34" charset="0"/>
                <a:cs typeface="Arial" panose="020B0604020202020204" pitchFamily="34" charset="0"/>
              </a:rPr>
              <a:t>paga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60350" y="512763"/>
            <a:ext cx="6337300" cy="35655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60350" y="4271143"/>
            <a:ext cx="633730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	4) Quant </a:t>
            </a:r>
            <a:r>
              <a:rPr lang="en-US" sz="1400" dirty="0" err="1">
                <a:latin typeface="Arial" panose="020B0604020202020204" pitchFamily="34" charset="0"/>
                <a:cs typeface="Arial" panose="020B0604020202020204" pitchFamily="34" charset="0"/>
              </a:rPr>
              <a:t>paguem</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A </a:t>
            </a:r>
            <a:r>
              <a:rPr lang="en-US" sz="1400" dirty="0" err="1">
                <a:latin typeface="Arial" panose="020B0604020202020204" pitchFamily="34" charset="0"/>
                <a:cs typeface="Arial" panose="020B0604020202020204" pitchFamily="34" charset="0"/>
              </a:rPr>
              <a:t>Terrateig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vam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pagar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l'any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passat</a:t>
            </a:r>
            <a:r>
              <a:rPr lang="en-US" sz="1400" dirty="0">
                <a:latin typeface="Arial" panose="020B0604020202020204" pitchFamily="34" charset="0"/>
                <a:cs typeface="Arial" panose="020B0604020202020204" pitchFamily="34" charset="0"/>
              </a:rPr>
              <a:t> quasi 37 euros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que 7 </a:t>
            </a:r>
            <a:r>
              <a:rPr lang="en-US" sz="1400" dirty="0" err="1">
                <a:latin typeface="Arial" panose="020B0604020202020204" pitchFamily="34" charset="0"/>
                <a:cs typeface="Arial" panose="020B0604020202020204" pitchFamily="34" charset="0"/>
              </a:rPr>
              <a:t>anys</a:t>
            </a:r>
            <a:r>
              <a:rPr lang="en-US" sz="1400" dirty="0">
                <a:latin typeface="Arial" panose="020B0604020202020204" pitchFamily="34" charset="0"/>
                <a:cs typeface="Arial" panose="020B0604020202020204" pitchFamily="34" charset="0"/>
              </a:rPr>
              <a:t> antes (2016).</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Açò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sabeu</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significa</a:t>
            </a:r>
            <a:r>
              <a:rPr lang="en-US" sz="1400" dirty="0">
                <a:latin typeface="Arial" panose="020B0604020202020204" pitchFamily="34" charset="0"/>
                <a:cs typeface="Arial" panose="020B0604020202020204" pitchFamily="34" charset="0"/>
              </a:rPr>
              <a:t>? Que hem </a:t>
            </a:r>
            <a:r>
              <a:rPr lang="en-US" sz="1400" dirty="0" err="1">
                <a:latin typeface="Arial" panose="020B0604020202020204" pitchFamily="34" charset="0"/>
                <a:cs typeface="Arial" panose="020B0604020202020204" pitchFamily="34" charset="0"/>
              </a:rPr>
              <a:t>augmentat</a:t>
            </a:r>
            <a:r>
              <a:rPr lang="en-US" sz="1400" dirty="0">
                <a:latin typeface="Arial" panose="020B0604020202020204" pitchFamily="34" charset="0"/>
                <a:cs typeface="Arial" panose="020B0604020202020204" pitchFamily="34" charset="0"/>
              </a:rPr>
              <a:t> la </a:t>
            </a:r>
            <a:r>
              <a:rPr lang="en-US" sz="1400" dirty="0" err="1">
                <a:latin typeface="Arial" panose="020B0604020202020204" pitchFamily="34" charset="0"/>
                <a:cs typeface="Arial" panose="020B0604020202020204" pitchFamily="34" charset="0"/>
              </a:rPr>
              <a:t>quantitat</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generem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que, per tant, </a:t>
            </a:r>
            <a:r>
              <a:rPr lang="en-US" sz="1400" dirty="0" err="1">
                <a:latin typeface="Arial" panose="020B0604020202020204" pitchFamily="34" charset="0"/>
                <a:cs typeface="Arial" panose="020B0604020202020204" pitchFamily="34" charset="0"/>
              </a:rPr>
              <a:t>s'arrepleguen</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Amb</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compostatge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podem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reduir</a:t>
            </a:r>
            <a:r>
              <a:rPr lang="en-US" sz="1400" dirty="0">
                <a:latin typeface="Arial" panose="020B0604020202020204" pitchFamily="34" charset="0"/>
                <a:cs typeface="Arial" panose="020B0604020202020204" pitchFamily="34" charset="0"/>
              </a:rPr>
              <a:t> la </a:t>
            </a:r>
            <a:r>
              <a:rPr lang="en-US" sz="1400" dirty="0" err="1">
                <a:latin typeface="Arial" panose="020B0604020202020204" pitchFamily="34" charset="0"/>
                <a:cs typeface="Arial" panose="020B0604020202020204" pitchFamily="34" charset="0"/>
              </a:rPr>
              <a:t>quantitat</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enviem</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gestionar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per tant, </a:t>
            </a:r>
            <a:r>
              <a:rPr lang="en-US" sz="1400" dirty="0" err="1">
                <a:latin typeface="Arial" panose="020B0604020202020204" pitchFamily="34" charset="0"/>
                <a:cs typeface="Arial" panose="020B0604020202020204" pitchFamily="34" charset="0"/>
              </a:rPr>
              <a:t>reduim</a:t>
            </a:r>
            <a:r>
              <a:rPr lang="en-US" sz="1400" dirty="0">
                <a:latin typeface="Arial" panose="020B0604020202020204" pitchFamily="34" charset="0"/>
                <a:cs typeface="Arial" panose="020B0604020202020204" pitchFamily="34" charset="0"/>
              </a:rPr>
              <a:t> la nostra taxa a </a:t>
            </a:r>
            <a:r>
              <a:rPr lang="en-US" sz="1400" dirty="0" err="1">
                <a:latin typeface="Arial" panose="020B0604020202020204" pitchFamily="34" charset="0"/>
                <a:cs typeface="Arial" panose="020B0604020202020204" pitchFamily="34" charset="0"/>
              </a:rPr>
              <a:t>pagar</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ca-ES" sz="1800" dirty="0">
                <a:effectLst/>
                <a:latin typeface="Arial" panose="020B0604020202020204" pitchFamily="34" charset="0"/>
                <a:ea typeface="Aptos" panose="020B0004020202020204" pitchFamily="34" charset="0"/>
              </a:rPr>
              <a:t>Una bona separació en origen ja canviaria en gran mesura el panorama del contenidor gris, però si, a més, es </a:t>
            </a:r>
            <a:r>
              <a:rPr lang="ca-ES" sz="1800" dirty="0" err="1">
                <a:effectLst/>
                <a:latin typeface="Arial" panose="020B0604020202020204" pitchFamily="34" charset="0"/>
                <a:ea typeface="Aptos" panose="020B0004020202020204" pitchFamily="34" charset="0"/>
              </a:rPr>
              <a:t>separara</a:t>
            </a:r>
            <a:r>
              <a:rPr lang="ca-ES" sz="1800" dirty="0">
                <a:effectLst/>
                <a:latin typeface="Arial" panose="020B0604020202020204" pitchFamily="34" charset="0"/>
                <a:ea typeface="Aptos" panose="020B0004020202020204" pitchFamily="34" charset="0"/>
              </a:rPr>
              <a:t> la quantitat més gran de matèria orgànica d’aquest contenidor com s’ha dit </a:t>
            </a:r>
            <a:r>
              <a:rPr lang="ca-ES" sz="1800" dirty="0" err="1">
                <a:effectLst/>
                <a:latin typeface="Arial" panose="020B0604020202020204" pitchFamily="34" charset="0"/>
                <a:ea typeface="Aptos" panose="020B0004020202020204" pitchFamily="34" charset="0"/>
              </a:rPr>
              <a:t>anteriormer</a:t>
            </a:r>
            <a:r>
              <a:rPr lang="ca-ES" sz="1800" dirty="0">
                <a:effectLst/>
                <a:latin typeface="Arial" panose="020B0604020202020204" pitchFamily="34" charset="0"/>
                <a:ea typeface="Aptos" panose="020B0004020202020204" pitchFamily="34" charset="0"/>
              </a:rPr>
              <a:t> mitjançant accions com el compostatge, tant la composició com la quantitat de residus a tractar provinents del contenidor gris es reduiria de tal manera que també ho faria la taxa de residus a pagar, suposant un gran avantatge econòmic per a tots els veïns del municipi. </a:t>
            </a:r>
            <a:endParaRPr lang="en-US" sz="1400"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09550" y="512763"/>
            <a:ext cx="6437313" cy="36210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09550" y="4303713"/>
            <a:ext cx="6437313" cy="3081338"/>
          </a:xfrm>
          <a:prstGeom prst="rect">
            <a:avLst/>
          </a:prstGeom>
        </p:spPr>
        <p:txBody>
          <a:bodyPr vert="horz" lIns="91440" tIns="45720" rIns="91440" bIns="45720" rtlCol="0"/>
          <a:lstStyle/>
          <a:p>
            <a:r>
              <a:rPr lang="ca-ES" sz="1800" dirty="0">
                <a:effectLst/>
                <a:latin typeface="Arial" panose="020B0604020202020204" pitchFamily="34" charset="0"/>
                <a:ea typeface="Aptos" panose="020B0004020202020204" pitchFamily="34" charset="0"/>
              </a:rPr>
              <a:t>La recollida selectiva i el tractament municipal del </a:t>
            </a:r>
            <a:r>
              <a:rPr lang="ca-ES" sz="1800" dirty="0" err="1">
                <a:effectLst/>
                <a:latin typeface="Arial" panose="020B0604020202020204" pitchFamily="34" charset="0"/>
                <a:ea typeface="Aptos" panose="020B0004020202020204" pitchFamily="34" charset="0"/>
              </a:rPr>
              <a:t>bioresidu</a:t>
            </a:r>
            <a:r>
              <a:rPr lang="ca-ES" sz="1800" dirty="0">
                <a:effectLst/>
                <a:latin typeface="Arial" panose="020B0604020202020204" pitchFamily="34" charset="0"/>
                <a:ea typeface="Aptos" panose="020B0004020202020204" pitchFamily="34" charset="0"/>
              </a:rPr>
              <a:t> té un impacte considerable en el valor de la taxa de tractament. </a:t>
            </a:r>
          </a:p>
          <a:p>
            <a:endParaRPr lang="ca-ES" sz="1800" dirty="0">
              <a:effectLst/>
              <a:latin typeface="Arial" panose="020B0604020202020204" pitchFamily="34" charset="0"/>
              <a:ea typeface="Aptos" panose="020B0004020202020204" pitchFamily="34" charset="0"/>
            </a:endParaRPr>
          </a:p>
          <a:p>
            <a:r>
              <a:rPr lang="ca-ES" sz="1800" dirty="0">
                <a:effectLst/>
                <a:latin typeface="Arial" panose="020B0604020202020204" pitchFamily="34" charset="0"/>
                <a:ea typeface="Aptos" panose="020B0004020202020204" pitchFamily="34" charset="0"/>
              </a:rPr>
              <a:t>Es pot veure com a mesura que es millora la quantitat separada i utilitzada, el valor de la taxa va reduint-se. </a:t>
            </a:r>
          </a:p>
          <a:p>
            <a:endParaRPr lang="ca-ES" sz="1800" dirty="0">
              <a:effectLst/>
              <a:latin typeface="Arial" panose="020B0604020202020204" pitchFamily="34" charset="0"/>
              <a:ea typeface="Aptos" panose="020B0004020202020204" pitchFamily="34" charset="0"/>
            </a:endParaRPr>
          </a:p>
          <a:p>
            <a:r>
              <a:rPr lang="ca-ES" sz="1800" dirty="0">
                <a:effectLst/>
                <a:latin typeface="Arial" panose="020B0604020202020204" pitchFamily="34" charset="0"/>
                <a:ea typeface="Aptos" panose="020B0004020202020204" pitchFamily="34" charset="0"/>
              </a:rPr>
              <a:t>S’ha calculat que es pot aconseguir una reducció del 35% inicial. A més, si </a:t>
            </a:r>
            <a:r>
              <a:rPr lang="ca-ES" sz="1800" dirty="0" err="1">
                <a:effectLst/>
                <a:latin typeface="Arial" panose="020B0604020202020204" pitchFamily="34" charset="0"/>
                <a:ea typeface="Aptos" panose="020B0004020202020204" pitchFamily="34" charset="0"/>
              </a:rPr>
              <a:t>s’aconseguira</a:t>
            </a:r>
            <a:r>
              <a:rPr lang="ca-ES" sz="1800" dirty="0">
                <a:effectLst/>
                <a:latin typeface="Arial" panose="020B0604020202020204" pitchFamily="34" charset="0"/>
                <a:ea typeface="Aptos" panose="020B0004020202020204" pitchFamily="34" charset="0"/>
              </a:rPr>
              <a:t> incrementar la recuperació de les fraccions valoritzables, el percentatge de reducció podria superar el 50% del valor original, factor que ens interessa a tots i totes.</a:t>
            </a:r>
          </a:p>
          <a:p>
            <a:endParaRPr lang="en-US" sz="1400"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96109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09550" y="512763"/>
            <a:ext cx="6438900" cy="36226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0060" y="4305301"/>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Però</a:t>
            </a:r>
            <a:r>
              <a:rPr lang="en-US" sz="1400" dirty="0">
                <a:latin typeface="Arial" panose="020B0604020202020204" pitchFamily="34" charset="0"/>
                <a:cs typeface="Arial" panose="020B0604020202020204" pitchFamily="34" charset="0"/>
              </a:rPr>
              <a:t>, com es porta a </a:t>
            </a:r>
            <a:r>
              <a:rPr lang="en-US" sz="1400" dirty="0" err="1">
                <a:latin typeface="Arial" panose="020B0604020202020204" pitchFamily="34" charset="0"/>
                <a:cs typeface="Arial" panose="020B0604020202020204" pitchFamily="34" charset="0"/>
              </a:rPr>
              <a:t>terme</a:t>
            </a:r>
            <a:r>
              <a:rPr lang="en-US" sz="1400" dirty="0">
                <a:latin typeface="Arial" panose="020B0604020202020204" pitchFamily="34" charset="0"/>
                <a:cs typeface="Arial" panose="020B0604020202020204" pitchFamily="34" charset="0"/>
              </a:rPr>
              <a:t> </a:t>
            </a:r>
            <a:r>
              <a:rPr lang="ca-ES" sz="1400" dirty="0">
                <a:effectLst/>
                <a:latin typeface="Arial" panose="020B0604020202020204" pitchFamily="34" charset="0"/>
                <a:ea typeface="Aptos" panose="020B0004020202020204" pitchFamily="34" charset="0"/>
              </a:rPr>
              <a:t>el tractament municipal del </a:t>
            </a:r>
            <a:r>
              <a:rPr lang="ca-ES" sz="1400" dirty="0" err="1">
                <a:effectLst/>
                <a:latin typeface="Arial" panose="020B0604020202020204" pitchFamily="34" charset="0"/>
                <a:ea typeface="Aptos" panose="020B0004020202020204" pitchFamily="34" charset="0"/>
              </a:rPr>
              <a:t>bioresidu</a:t>
            </a:r>
            <a:r>
              <a:rPr lang="ca-ES" sz="1400" dirty="0">
                <a:effectLst/>
                <a:latin typeface="Arial" panose="020B0604020202020204" pitchFamily="34" charset="0"/>
                <a:ea typeface="Aptos" panose="020B0004020202020204" pitchFamily="34" charset="0"/>
              </a:rPr>
              <a:t>? Sabem què és el compostatge?</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Aquestes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restes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són</a:t>
            </a:r>
            <a:r>
              <a:rPr lang="en-US" sz="1400" dirty="0">
                <a:latin typeface="Arial" panose="020B0604020202020204" pitchFamily="34" charset="0"/>
                <a:cs typeface="Arial" panose="020B0604020202020204" pitchFamily="34" charset="0"/>
              </a:rPr>
              <a:t> les que es </a:t>
            </a:r>
            <a:r>
              <a:rPr lang="en-US" sz="1400" dirty="0" err="1">
                <a:latin typeface="Arial" panose="020B0604020202020204" pitchFamily="34" charset="0"/>
                <a:cs typeface="Arial" panose="020B0604020202020204" pitchFamily="34" charset="0"/>
              </a:rPr>
              <a:t>disposen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CONTENIDOR MARRÓ.</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190500" y="512763"/>
            <a:ext cx="6477000" cy="36449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190500" y="4327526"/>
            <a:ext cx="731520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No </a:t>
            </a:r>
            <a:r>
              <a:rPr lang="en-US" sz="1400" dirty="0" err="1">
                <a:latin typeface="Arial" panose="020B0604020202020204" pitchFamily="34" charset="0"/>
                <a:cs typeface="Arial" panose="020B0604020202020204" pitchFamily="34" charset="0"/>
              </a:rPr>
              <a:t>obstant</a:t>
            </a:r>
            <a:r>
              <a:rPr lang="en-US" sz="1400" dirty="0">
                <a:latin typeface="Arial" panose="020B0604020202020204" pitchFamily="34" charset="0"/>
                <a:cs typeface="Arial" panose="020B0604020202020204" pitchFamily="34" charset="0"/>
              </a:rPr>
              <a:t>, tot no es pot </a:t>
            </a:r>
            <a:r>
              <a:rPr lang="en-US" sz="1400" dirty="0" err="1">
                <a:latin typeface="Arial" panose="020B0604020202020204" pitchFamily="34" charset="0"/>
                <a:cs typeface="Arial" panose="020B0604020202020204" pitchFamily="34" charset="0"/>
              </a:rPr>
              <a:t>compostar</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7013" y="512763"/>
            <a:ext cx="6402387" cy="36020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7013" y="4289891"/>
            <a:ext cx="7315200" cy="3081338"/>
          </a:xfrm>
          <a:prstGeom prst="rect">
            <a:avLst/>
          </a:prstGeom>
        </p:spPr>
        <p:txBody>
          <a:bodyPr vert="horz" lIns="91440" tIns="45720" rIns="91440" bIns="45720" rtlCol="0"/>
          <a:lstStyle/>
          <a:p>
            <a:pPr algn="just"/>
            <a:r>
              <a:rPr lang="en-US" sz="1400" dirty="0" err="1">
                <a:latin typeface="Arial" panose="020B0604020202020204" pitchFamily="34" charset="0"/>
                <a:cs typeface="Arial" panose="020B0604020202020204" pitchFamily="34" charset="0"/>
              </a:rPr>
              <a:t>Podem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compostar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com:</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90513" y="512763"/>
            <a:ext cx="6276975" cy="35321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90513" y="4214813"/>
            <a:ext cx="6276975"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En un </a:t>
            </a:r>
            <a:r>
              <a:rPr lang="en-US" sz="1400" dirty="0" err="1">
                <a:latin typeface="Arial" panose="020B0604020202020204" pitchFamily="34" charset="0"/>
                <a:cs typeface="Arial" panose="020B0604020202020204" pitchFamily="34" charset="0"/>
              </a:rPr>
              <a:t>procés</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compostatge</a:t>
            </a:r>
            <a:r>
              <a:rPr lang="en-US" sz="1400" dirty="0">
                <a:latin typeface="Arial" panose="020B0604020202020204" pitchFamily="34" charset="0"/>
                <a:cs typeface="Arial" panose="020B0604020202020204" pitchFamily="34" charset="0"/>
              </a:rPr>
              <a:t> normal, les temperatures a les que </a:t>
            </a:r>
            <a:r>
              <a:rPr lang="en-US" sz="1400" dirty="0" err="1">
                <a:latin typeface="Arial" panose="020B0604020202020204" pitchFamily="34" charset="0"/>
                <a:cs typeface="Arial" panose="020B0604020202020204" pitchFamily="34" charset="0"/>
              </a:rPr>
              <a:t>aplega</a:t>
            </a:r>
            <a:r>
              <a:rPr lang="en-US" sz="1400" dirty="0">
                <a:latin typeface="Arial" panose="020B0604020202020204" pitchFamily="34" charset="0"/>
                <a:cs typeface="Arial" panose="020B0604020202020204" pitchFamily="34" charset="0"/>
              </a:rPr>
              <a:t> la pila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són</a:t>
            </a:r>
            <a:r>
              <a:rPr lang="en-US" sz="1400" dirty="0">
                <a:latin typeface="Arial" panose="020B0604020202020204" pitchFamily="34" charset="0"/>
                <a:cs typeface="Arial" panose="020B0604020202020204" pitchFamily="34" charset="0"/>
              </a:rPr>
              <a:t> molt </a:t>
            </a:r>
            <a:r>
              <a:rPr lang="en-US" sz="1400" dirty="0" err="1">
                <a:latin typeface="Arial" panose="020B0604020202020204" pitchFamily="34" charset="0"/>
                <a:cs typeface="Arial" panose="020B0604020202020204" pitchFamily="34" charset="0"/>
              </a:rPr>
              <a:t>elevades</a:t>
            </a:r>
            <a:r>
              <a:rPr lang="en-US" sz="1400" dirty="0">
                <a:latin typeface="Arial" panose="020B0604020202020204" pitchFamily="34" charset="0"/>
                <a:cs typeface="Arial" panose="020B0604020202020204" pitchFamily="34" charset="0"/>
              </a:rPr>
              <a:t>, de fins a 60-80ºC.</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No </a:t>
            </a:r>
            <a:r>
              <a:rPr lang="en-US" sz="1400" dirty="0" err="1">
                <a:latin typeface="Arial" panose="020B0604020202020204" pitchFamily="34" charset="0"/>
                <a:cs typeface="Arial" panose="020B0604020202020204" pitchFamily="34" charset="0"/>
              </a:rPr>
              <a:t>obstant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procés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volem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presentar</a:t>
            </a:r>
            <a:r>
              <a:rPr lang="en-US" sz="1400" dirty="0">
                <a:latin typeface="Arial" panose="020B0604020202020204" pitchFamily="34" charset="0"/>
                <a:cs typeface="Arial" panose="020B0604020202020204" pitchFamily="34" charset="0"/>
              </a:rPr>
              <a:t>, no </a:t>
            </a:r>
            <a:r>
              <a:rPr lang="en-US" sz="1400" dirty="0" err="1">
                <a:latin typeface="Arial" panose="020B0604020202020204" pitchFamily="34" charset="0"/>
                <a:cs typeface="Arial" panose="020B0604020202020204" pitchFamily="34" charset="0"/>
              </a:rPr>
              <a:t>gaudim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d'una</a:t>
            </a:r>
            <a:r>
              <a:rPr lang="en-US" sz="1400" dirty="0">
                <a:latin typeface="Arial" panose="020B0604020202020204" pitchFamily="34" charset="0"/>
                <a:cs typeface="Arial" panose="020B0604020202020204" pitchFamily="34" charset="0"/>
              </a:rPr>
              <a:t> pila de </a:t>
            </a:r>
            <a:r>
              <a:rPr lang="en-US" sz="1400" dirty="0" err="1">
                <a:latin typeface="Arial" panose="020B0604020202020204" pitchFamily="34" charset="0"/>
                <a:cs typeface="Arial" panose="020B0604020202020204" pitchFamily="34" charset="0"/>
              </a:rPr>
              <a:t>residu</a:t>
            </a:r>
            <a:r>
              <a:rPr lang="en-US" sz="1400" dirty="0">
                <a:latin typeface="Arial" panose="020B0604020202020204" pitchFamily="34" charset="0"/>
                <a:cs typeface="Arial" panose="020B0604020202020204" pitchFamily="34" charset="0"/>
              </a:rPr>
              <a:t> tan gran, pel que </a:t>
            </a:r>
            <a:r>
              <a:rPr lang="en-US" sz="1400" dirty="0" err="1">
                <a:latin typeface="Arial" panose="020B0604020202020204" pitchFamily="34" charset="0"/>
                <a:cs typeface="Arial" panose="020B0604020202020204" pitchFamily="34" charset="0"/>
              </a:rPr>
              <a:t>cal</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evitar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com </a:t>
            </a:r>
            <a:r>
              <a:rPr lang="en-US" sz="1400" dirty="0" err="1">
                <a:latin typeface="Arial" panose="020B0604020202020204" pitchFamily="34" charset="0"/>
                <a:cs typeface="Arial" panose="020B0604020202020204" pitchFamily="34" charset="0"/>
              </a:rPr>
              <a:t>aquests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necessiten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aquests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tipus</a:t>
            </a:r>
            <a:r>
              <a:rPr lang="en-US" sz="1400" dirty="0">
                <a:latin typeface="Arial" panose="020B0604020202020204" pitchFamily="34" charset="0"/>
                <a:cs typeface="Arial" panose="020B0604020202020204" pitchFamily="34" charset="0"/>
              </a:rPr>
              <a:t> de temperatures per a ser </a:t>
            </a:r>
            <a:r>
              <a:rPr lang="en-US" sz="1400" dirty="0" err="1">
                <a:latin typeface="Arial" panose="020B0604020202020204" pitchFamily="34" charset="0"/>
                <a:cs typeface="Arial" panose="020B0604020202020204" pitchFamily="34" charset="0"/>
              </a:rPr>
              <a:t>higienitzats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171450" y="512763"/>
            <a:ext cx="6515100" cy="36655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171450" y="4348163"/>
            <a:ext cx="6515100" cy="3081338"/>
          </a:xfrm>
          <a:prstGeom prst="rect">
            <a:avLst/>
          </a:prstGeom>
        </p:spPr>
        <p:txBody>
          <a:bodyPr vert="horz" lIns="91440" tIns="45720" rIns="91440" bIns="45720" rtlCol="0"/>
          <a:lstStyle/>
          <a:p>
            <a:pPr algn="just"/>
            <a:r>
              <a:rPr lang="en-US" sz="1400" dirty="0" err="1">
                <a:latin typeface="Arial" panose="020B0604020202020204" pitchFamily="34" charset="0"/>
                <a:cs typeface="Arial" panose="020B0604020202020204" pitchFamily="34" charset="0"/>
              </a:rPr>
              <a:t>Aquests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no </a:t>
            </a:r>
            <a:r>
              <a:rPr lang="en-US" sz="1400" dirty="0" err="1">
                <a:latin typeface="Arial" panose="020B0604020202020204" pitchFamily="34" charset="0"/>
                <a:cs typeface="Arial" panose="020B0604020202020204" pitchFamily="34" charset="0"/>
              </a:rPr>
              <a:t>podem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tirar-los</a:t>
            </a:r>
            <a:r>
              <a:rPr lang="en-US" sz="1400" dirty="0">
                <a:latin typeface="Arial" panose="020B0604020202020204" pitchFamily="34" charset="0"/>
                <a:cs typeface="Arial" panose="020B0604020202020204" pitchFamily="34" charset="0"/>
              </a:rPr>
              <a:t> al </a:t>
            </a:r>
            <a:r>
              <a:rPr lang="en-US" sz="1400" dirty="0" err="1">
                <a:latin typeface="Arial" panose="020B0604020202020204" pitchFamily="34" charset="0"/>
                <a:cs typeface="Arial" panose="020B0604020202020204" pitchFamily="34" charset="0"/>
              </a:rPr>
              <a:t>contenidor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marró</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ES REPARTEIX LA GUIA EN PAPER A CADA UN DELS ASSISTENTS.</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ES PASSA ARA A FER UNA PROVA DE CONEIXEMENTS AMB EL JOC DELS CONTENIDORS I LES MOSTRES DE CADA FRACCIÓ.</a:t>
            </a:r>
          </a:p>
          <a:p>
            <a:pPr algn="just"/>
            <a:endParaRPr lang="en-US" sz="1400" dirty="0">
              <a:latin typeface="Arial" panose="020B0604020202020204" pitchFamily="34" charset="0"/>
              <a:cs typeface="Arial" panose="020B0604020202020204" pitchFamily="34" charset="0"/>
            </a:endParaRPr>
          </a:p>
          <a:p>
            <a:pPr algn="just"/>
            <a:r>
              <a:rPr lang="en-US" sz="1400" i="1" dirty="0">
                <a:latin typeface="Arial" panose="020B0604020202020204" pitchFamily="34" charset="0"/>
                <a:cs typeface="Arial" panose="020B0604020202020204" pitchFamily="34" charset="0"/>
              </a:rPr>
              <a:t>Es pot </a:t>
            </a:r>
            <a:r>
              <a:rPr lang="en-US" sz="1400" i="1" dirty="0" err="1">
                <a:latin typeface="Arial" panose="020B0604020202020204" pitchFamily="34" charset="0"/>
                <a:cs typeface="Arial" panose="020B0604020202020204" pitchFamily="34" charset="0"/>
              </a:rPr>
              <a:t>veure</a:t>
            </a:r>
            <a:r>
              <a:rPr lang="en-US" sz="1400" i="1" dirty="0">
                <a:latin typeface="Arial" panose="020B0604020202020204" pitchFamily="34" charset="0"/>
                <a:cs typeface="Arial" panose="020B0604020202020204" pitchFamily="34" charset="0"/>
              </a:rPr>
              <a:t> </a:t>
            </a:r>
            <a:r>
              <a:rPr lang="en-US" sz="1400" i="1" dirty="0" err="1">
                <a:latin typeface="Arial" panose="020B0604020202020204" pitchFamily="34" charset="0"/>
                <a:cs typeface="Arial" panose="020B0604020202020204" pitchFamily="34" charset="0"/>
              </a:rPr>
              <a:t>en</a:t>
            </a:r>
            <a:r>
              <a:rPr lang="en-US" sz="1400" i="1" dirty="0">
                <a:latin typeface="Arial" panose="020B0604020202020204" pitchFamily="34" charset="0"/>
                <a:cs typeface="Arial" panose="020B0604020202020204" pitchFamily="34" charset="0"/>
              </a:rPr>
              <a:t> </a:t>
            </a:r>
            <a:r>
              <a:rPr lang="en-US" sz="1400" i="1" dirty="0" err="1">
                <a:latin typeface="Arial" panose="020B0604020202020204" pitchFamily="34" charset="0"/>
                <a:cs typeface="Arial" panose="020B0604020202020204" pitchFamily="34" charset="0"/>
              </a:rPr>
              <a:t>què</a:t>
            </a:r>
            <a:r>
              <a:rPr lang="en-US" sz="1400" i="1" dirty="0">
                <a:latin typeface="Arial" panose="020B0604020202020204" pitchFamily="34" charset="0"/>
                <a:cs typeface="Arial" panose="020B0604020202020204" pitchFamily="34" charset="0"/>
              </a:rPr>
              <a:t> </a:t>
            </a:r>
            <a:r>
              <a:rPr lang="en-US" sz="1400" i="1" dirty="0" err="1">
                <a:latin typeface="Arial" panose="020B0604020202020204" pitchFamily="34" charset="0"/>
                <a:cs typeface="Arial" panose="020B0604020202020204" pitchFamily="34" charset="0"/>
              </a:rPr>
              <a:t>consistiria</a:t>
            </a:r>
            <a:r>
              <a:rPr lang="en-US" sz="1400" i="1" dirty="0">
                <a:latin typeface="Arial" panose="020B0604020202020204" pitchFamily="34" charset="0"/>
                <a:cs typeface="Arial" panose="020B0604020202020204" pitchFamily="34" charset="0"/>
              </a:rPr>
              <a:t> </a:t>
            </a:r>
            <a:r>
              <a:rPr lang="en-US" sz="1400" i="1" dirty="0" err="1">
                <a:latin typeface="Arial" panose="020B0604020202020204" pitchFamily="34" charset="0"/>
                <a:cs typeface="Arial" panose="020B0604020202020204" pitchFamily="34" charset="0"/>
              </a:rPr>
              <a:t>l’activitat</a:t>
            </a:r>
            <a:r>
              <a:rPr lang="en-US" sz="1400" i="1" dirty="0">
                <a:latin typeface="Arial" panose="020B0604020202020204" pitchFamily="34" charset="0"/>
                <a:cs typeface="Arial" panose="020B0604020202020204" pitchFamily="34" charset="0"/>
              </a:rPr>
              <a:t> a </a:t>
            </a:r>
            <a:r>
              <a:rPr lang="en-US" sz="1400" i="1" dirty="0" err="1">
                <a:latin typeface="Arial" panose="020B0604020202020204" pitchFamily="34" charset="0"/>
                <a:cs typeface="Arial" panose="020B0604020202020204" pitchFamily="34" charset="0"/>
              </a:rPr>
              <a:t>l’Annex</a:t>
            </a:r>
            <a:r>
              <a:rPr lang="en-US" sz="1400" i="1" dirty="0">
                <a:latin typeface="Arial" panose="020B0604020202020204" pitchFamily="34" charset="0"/>
                <a:cs typeface="Arial" panose="020B0604020202020204" pitchFamily="34" charset="0"/>
              </a:rPr>
              <a:t> 4.</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7013" y="500063"/>
            <a:ext cx="6403975" cy="36020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7013" y="4259263"/>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Presentar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punts a </a:t>
            </a:r>
            <a:r>
              <a:rPr lang="en-US" sz="1400" dirty="0" err="1">
                <a:latin typeface="Arial" panose="020B0604020202020204" pitchFamily="34" charset="0"/>
                <a:cs typeface="Arial" panose="020B0604020202020204" pitchFamily="34" charset="0"/>
              </a:rPr>
              <a:t>tractar</a:t>
            </a:r>
            <a:r>
              <a:rPr lang="en-US" sz="1400" dirty="0">
                <a:latin typeface="Arial" panose="020B0604020202020204" pitchFamily="34" charset="0"/>
                <a:cs typeface="Arial" panose="020B0604020202020204" pitchFamily="34" charset="0"/>
              </a:rPr>
              <a:t> a la </a:t>
            </a:r>
            <a:r>
              <a:rPr lang="en-US" sz="1400" dirty="0" err="1">
                <a:latin typeface="Arial" panose="020B0604020202020204" pitchFamily="34" charset="0"/>
                <a:cs typeface="Arial" panose="020B0604020202020204" pitchFamily="34" charset="0"/>
              </a:rPr>
              <a:t>presentació</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60350" y="512763"/>
            <a:ext cx="6337300" cy="35655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60350" y="4248151"/>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MATERIALS:</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92100" y="512763"/>
            <a:ext cx="6273800" cy="352901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92100" y="4206383"/>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MOSTRAR CUBELL I PASSAR-LO.</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7-10 </a:t>
            </a:r>
            <a:r>
              <a:rPr lang="en-US" sz="1400" dirty="0" err="1">
                <a:latin typeface="Arial" panose="020B0604020202020204" pitchFamily="34" charset="0"/>
                <a:cs typeface="Arial" panose="020B0604020202020204" pitchFamily="34" charset="0"/>
              </a:rPr>
              <a:t>litres</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Es </a:t>
            </a:r>
            <a:r>
              <a:rPr lang="en-US" sz="1400" dirty="0" err="1">
                <a:latin typeface="Arial" panose="020B0604020202020204" pitchFamily="34" charset="0"/>
                <a:cs typeface="Arial" panose="020B0604020202020204" pitchFamily="34" charset="0"/>
              </a:rPr>
              <a:t>repartirà</a:t>
            </a:r>
            <a:r>
              <a:rPr lang="en-US" sz="1400" dirty="0">
                <a:latin typeface="Arial" panose="020B0604020202020204" pitchFamily="34" charset="0"/>
                <a:cs typeface="Arial" panose="020B0604020202020204" pitchFamily="34" charset="0"/>
              </a:rPr>
              <a:t> un a </a:t>
            </a:r>
            <a:r>
              <a:rPr lang="en-US" sz="1400" dirty="0" err="1">
                <a:latin typeface="Arial" panose="020B0604020202020204" pitchFamily="34" charset="0"/>
                <a:cs typeface="Arial" panose="020B0604020202020204" pitchFamily="34" charset="0"/>
              </a:rPr>
              <a:t>cada</a:t>
            </a:r>
            <a:r>
              <a:rPr lang="en-US" sz="1400" dirty="0">
                <a:latin typeface="Arial" panose="020B0604020202020204" pitchFamily="34" charset="0"/>
                <a:cs typeface="Arial" panose="020B0604020202020204" pitchFamily="34" charset="0"/>
              </a:rPr>
              <a:t> casa que </a:t>
            </a:r>
            <a:r>
              <a:rPr lang="en-US" sz="1400" dirty="0" err="1">
                <a:latin typeface="Arial" panose="020B0604020202020204" pitchFamily="34" charset="0"/>
                <a:cs typeface="Arial" panose="020B0604020202020204" pitchFamily="34" charset="0"/>
              </a:rPr>
              <a:t>vulga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participar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projecte</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92100" y="512763"/>
            <a:ext cx="6272213" cy="352901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92100" y="4211638"/>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Són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airejats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Explicar</a:t>
            </a:r>
            <a:r>
              <a:rPr lang="en-US" sz="1400" dirty="0">
                <a:latin typeface="Arial" panose="020B0604020202020204" pitchFamily="34" charset="0"/>
                <a:cs typeface="Arial" panose="020B0604020202020204" pitchFamily="34" charset="0"/>
              </a:rPr>
              <a:t> quins </a:t>
            </a:r>
            <a:r>
              <a:rPr lang="en-US" sz="1400" dirty="0" err="1">
                <a:latin typeface="Arial" panose="020B0604020202020204" pitchFamily="34" charset="0"/>
                <a:cs typeface="Arial" panose="020B0604020202020204" pitchFamily="34" charset="0"/>
              </a:rPr>
              <a:t>beneficis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tenen</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09550" y="512763"/>
            <a:ext cx="6438900" cy="36226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09550" y="4279025"/>
            <a:ext cx="643890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MOSTRAR BOSSA I PASSAR-LA.</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Adaptades</a:t>
            </a:r>
            <a:r>
              <a:rPr lang="en-US" sz="1400" dirty="0">
                <a:latin typeface="Arial" panose="020B0604020202020204" pitchFamily="34" charset="0"/>
                <a:cs typeface="Arial" panose="020B0604020202020204" pitchFamily="34" charset="0"/>
              </a:rPr>
              <a:t> a la </a:t>
            </a:r>
            <a:r>
              <a:rPr lang="en-US" sz="1400" dirty="0" err="1">
                <a:latin typeface="Arial" panose="020B0604020202020204" pitchFamily="34" charset="0"/>
                <a:cs typeface="Arial" panose="020B0604020202020204" pitchFamily="34" charset="0"/>
              </a:rPr>
              <a:t>mida</a:t>
            </a:r>
            <a:r>
              <a:rPr lang="en-US" sz="1400" dirty="0">
                <a:latin typeface="Arial" panose="020B0604020202020204" pitchFamily="34" charset="0"/>
                <a:cs typeface="Arial" panose="020B0604020202020204" pitchFamily="34" charset="0"/>
              </a:rPr>
              <a:t> del </a:t>
            </a:r>
            <a:r>
              <a:rPr lang="en-US" sz="1400" dirty="0" err="1">
                <a:latin typeface="Arial" panose="020B0604020202020204" pitchFamily="34" charset="0"/>
                <a:cs typeface="Arial" panose="020B0604020202020204" pitchFamily="34" charset="0"/>
              </a:rPr>
              <a:t>contenidor</a:t>
            </a:r>
            <a:r>
              <a:rPr lang="en-US" sz="1400" dirty="0">
                <a:latin typeface="Arial" panose="020B0604020202020204" pitchFamily="34" charset="0"/>
                <a:cs typeface="Arial" panose="020B0604020202020204" pitchFamily="34" charset="0"/>
              </a:rPr>
              <a:t>: 10 </a:t>
            </a:r>
            <a:r>
              <a:rPr lang="en-US" sz="1400" dirty="0" err="1">
                <a:latin typeface="Arial" panose="020B0604020202020204" pitchFamily="34" charset="0"/>
                <a:cs typeface="Arial" panose="020B0604020202020204" pitchFamily="34" charset="0"/>
              </a:rPr>
              <a:t>litres</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Per </a:t>
            </a:r>
            <a:r>
              <a:rPr lang="en-US" sz="1400" dirty="0" err="1">
                <a:latin typeface="Arial" panose="020B0604020202020204" pitchFamily="34" charset="0"/>
                <a:cs typeface="Arial" panose="020B0604020202020204" pitchFamily="34" charset="0"/>
              </a:rPr>
              <a:t>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són</a:t>
            </a:r>
            <a:r>
              <a:rPr lang="en-US" sz="1400" dirty="0">
                <a:latin typeface="Arial" panose="020B0604020202020204" pitchFamily="34" charset="0"/>
                <a:cs typeface="Arial" panose="020B0604020202020204" pitchFamily="34" charset="0"/>
              </a:rPr>
              <a:t> compostables? </a:t>
            </a:r>
            <a:r>
              <a:rPr lang="en-US" sz="1400" dirty="0" err="1">
                <a:latin typeface="Arial" panose="020B0604020202020204" pitchFamily="34" charset="0"/>
                <a:cs typeface="Arial" panose="020B0604020202020204" pitchFamily="34" charset="0"/>
              </a:rPr>
              <a:t>Doncs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perquè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estan</a:t>
            </a:r>
            <a:r>
              <a:rPr lang="en-US" sz="1400" dirty="0">
                <a:latin typeface="Arial" panose="020B0604020202020204" pitchFamily="34" charset="0"/>
                <a:cs typeface="Arial" panose="020B0604020202020204" pitchFamily="34" charset="0"/>
              </a:rPr>
              <a:t> fetes de materials que fan que </a:t>
            </a:r>
            <a:r>
              <a:rPr lang="en-US" sz="1400" dirty="0" err="1">
                <a:latin typeface="Arial" panose="020B0604020202020204" pitchFamily="34" charset="0"/>
                <a:cs typeface="Arial" panose="020B0604020202020204" pitchFamily="34" charset="0"/>
              </a:rPr>
              <a:t>siguen</a:t>
            </a:r>
            <a:r>
              <a:rPr lang="en-US" sz="1400" dirty="0">
                <a:latin typeface="Arial" panose="020B0604020202020204" pitchFamily="34" charset="0"/>
                <a:cs typeface="Arial" panose="020B0604020202020204" pitchFamily="34" charset="0"/>
              </a:rPr>
              <a:t> biodegradables per </a:t>
            </a:r>
            <a:r>
              <a:rPr lang="en-US" sz="1400" dirty="0" err="1">
                <a:latin typeface="Arial" panose="020B0604020202020204" pitchFamily="34" charset="0"/>
                <a:cs typeface="Arial" panose="020B0604020202020204" pitchFamily="34" charset="0"/>
              </a:rPr>
              <a:t>acció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microbiana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dir</a:t>
            </a:r>
            <a:r>
              <a:rPr lang="en-US" sz="1400" dirty="0">
                <a:latin typeface="Arial" panose="020B0604020202020204" pitchFamily="34" charset="0"/>
                <a:cs typeface="Arial" panose="020B0604020202020204" pitchFamily="34" charset="0"/>
              </a:rPr>
              <a:t>, que es </a:t>
            </a:r>
            <a:r>
              <a:rPr lang="en-US" sz="1400" dirty="0" err="1">
                <a:latin typeface="Arial" panose="020B0604020202020204" pitchFamily="34" charset="0"/>
                <a:cs typeface="Arial" panose="020B0604020202020204" pitchFamily="34" charset="0"/>
              </a:rPr>
              <a:t>degraden</a:t>
            </a:r>
            <a:r>
              <a:rPr lang="en-US" sz="1400" dirty="0">
                <a:latin typeface="Arial" panose="020B0604020202020204" pitchFamily="34" charset="0"/>
                <a:cs typeface="Arial" panose="020B0604020202020204" pitchFamily="34" charset="0"/>
              </a:rPr>
              <a:t> quasi </a:t>
            </a:r>
            <a:r>
              <a:rPr lang="en-US" sz="1400" dirty="0" err="1">
                <a:latin typeface="Arial" panose="020B0604020202020204" pitchFamily="34" charset="0"/>
                <a:cs typeface="Arial" panose="020B0604020202020204" pitchFamily="34" charset="0"/>
              </a:rPr>
              <a:t>igual</a:t>
            </a:r>
            <a:r>
              <a:rPr lang="en-US" sz="1400" dirty="0">
                <a:latin typeface="Arial" panose="020B0604020202020204" pitchFamily="34" charset="0"/>
                <a:cs typeface="Arial" panose="020B0604020202020204" pitchFamily="34" charset="0"/>
              </a:rPr>
              <a:t> que ho fa la </a:t>
            </a:r>
            <a:r>
              <a:rPr lang="en-US" sz="1400" dirty="0" err="1">
                <a:latin typeface="Arial" panose="020B0604020202020204" pitchFamily="34" charset="0"/>
                <a:cs typeface="Arial" panose="020B0604020202020204" pitchFamily="34" charset="0"/>
              </a:rPr>
              <a:t>materia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orgànica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no </a:t>
            </a:r>
            <a:r>
              <a:rPr lang="en-US" sz="1400" dirty="0" err="1">
                <a:latin typeface="Arial" panose="020B0604020202020204" pitchFamily="34" charset="0"/>
                <a:cs typeface="Arial" panose="020B0604020202020204" pitchFamily="34" charset="0"/>
              </a:rPr>
              <a:t>siga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necessari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retirar</a:t>
            </a:r>
            <a:r>
              <a:rPr lang="en-US" sz="1400" dirty="0">
                <a:latin typeface="Arial" panose="020B0604020202020204" pitchFamily="34" charset="0"/>
                <a:cs typeface="Arial" panose="020B0604020202020204" pitchFamily="34" charset="0"/>
              </a:rPr>
              <a:t>-les del </a:t>
            </a:r>
            <a:r>
              <a:rPr lang="en-US" sz="1400" dirty="0" err="1">
                <a:latin typeface="Arial" panose="020B0604020202020204" pitchFamily="34" charset="0"/>
                <a:cs typeface="Arial" panose="020B0604020202020204" pitchFamily="34" charset="0"/>
              </a:rPr>
              <a:t>procés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71463" y="515938"/>
            <a:ext cx="6315075" cy="3552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71463" y="4215525"/>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Comparar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3 </a:t>
            </a:r>
            <a:r>
              <a:rPr lang="en-US" sz="1400" dirty="0" err="1">
                <a:latin typeface="Arial" panose="020B0604020202020204" pitchFamily="34" charset="0"/>
                <a:cs typeface="Arial" panose="020B0604020202020204" pitchFamily="34" charset="0"/>
              </a:rPr>
              <a:t>tipus</a:t>
            </a:r>
            <a:r>
              <a:rPr lang="en-US" sz="1400" dirty="0">
                <a:latin typeface="Arial" panose="020B0604020202020204" pitchFamily="34" charset="0"/>
                <a:cs typeface="Arial" panose="020B0604020202020204" pitchFamily="34" charset="0"/>
              </a:rPr>
              <a:t> de bosses.</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92100" y="512763"/>
            <a:ext cx="6273800" cy="35306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92100" y="4176440"/>
            <a:ext cx="6273800" cy="3081338"/>
          </a:xfrm>
          <a:prstGeom prst="rect">
            <a:avLst/>
          </a:prstGeom>
        </p:spPr>
        <p:txBody>
          <a:bodyPr vert="horz" lIns="91440" tIns="45720" rIns="91440" bIns="45720" rtlCol="0"/>
          <a:lstStyle/>
          <a:p>
            <a:pPr algn="just"/>
            <a:r>
              <a:rPr lang="en-US" sz="1400" dirty="0" err="1">
                <a:latin typeface="Arial" panose="020B0604020202020204" pitchFamily="34" charset="0"/>
                <a:cs typeface="Arial" panose="020B0604020202020204" pitchFamily="34" charset="0"/>
              </a:rPr>
              <a:t>Parlar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també</a:t>
            </a:r>
            <a:r>
              <a:rPr lang="en-US" sz="1400" dirty="0">
                <a:latin typeface="Arial" panose="020B0604020202020204" pitchFamily="34" charset="0"/>
                <a:cs typeface="Arial" panose="020B0604020202020204" pitchFamily="34" charset="0"/>
              </a:rPr>
              <a:t> de la </a:t>
            </a:r>
            <a:r>
              <a:rPr lang="en-US" sz="1400" dirty="0" err="1">
                <a:latin typeface="Arial" panose="020B0604020202020204" pitchFamily="34" charset="0"/>
                <a:cs typeface="Arial" panose="020B0604020202020204" pitchFamily="34" charset="0"/>
              </a:rPr>
              <a:t>inspecció</a:t>
            </a:r>
            <a:r>
              <a:rPr lang="en-US" sz="1400" dirty="0">
                <a:latin typeface="Arial" panose="020B0604020202020204" pitchFamily="34" charset="0"/>
                <a:cs typeface="Arial" panose="020B0604020202020204" pitchFamily="34" charset="0"/>
              </a:rPr>
              <a:t> visual (com </a:t>
            </a:r>
            <a:r>
              <a:rPr lang="en-US" sz="1400" dirty="0" err="1">
                <a:latin typeface="Arial" panose="020B0604020202020204" pitchFamily="34" charset="0"/>
                <a:cs typeface="Arial" panose="020B0604020202020204" pitchFamily="34" charset="0"/>
              </a:rPr>
              <a:t>podem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veure</a:t>
            </a:r>
            <a:r>
              <a:rPr lang="en-US" sz="1400" dirty="0">
                <a:latin typeface="Arial" panose="020B0604020202020204" pitchFamily="34" charset="0"/>
                <a:cs typeface="Arial" panose="020B0604020202020204" pitchFamily="34" charset="0"/>
              </a:rPr>
              <a:t> a la </a:t>
            </a:r>
            <a:r>
              <a:rPr lang="en-US" sz="1400" dirty="0" err="1">
                <a:latin typeface="Arial" panose="020B0604020202020204" pitchFamily="34" charset="0"/>
                <a:cs typeface="Arial" panose="020B0604020202020204" pitchFamily="34" charset="0"/>
              </a:rPr>
              <a:t>imatge</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Detectar</a:t>
            </a:r>
            <a:r>
              <a:rPr lang="en-US" sz="1400" dirty="0">
                <a:latin typeface="Arial" panose="020B0604020202020204" pitchFamily="34" charset="0"/>
                <a:cs typeface="Arial" panose="020B0604020202020204" pitchFamily="34" charset="0"/>
              </a:rPr>
              <a:t> anomalies </a:t>
            </a:r>
            <a:r>
              <a:rPr lang="en-US" sz="1400" dirty="0" err="1">
                <a:latin typeface="Arial" panose="020B0604020202020204" pitchFamily="34" charset="0"/>
                <a:cs typeface="Arial" panose="020B0604020202020204" pitchFamily="34" charset="0"/>
              </a:rPr>
              <a:t>en</a:t>
            </a:r>
            <a:r>
              <a:rPr lang="en-US" sz="1400" dirty="0">
                <a:latin typeface="Arial" panose="020B0604020202020204" pitchFamily="34" charset="0"/>
                <a:cs typeface="Arial" panose="020B0604020202020204" pitchFamily="34" charset="0"/>
              </a:rPr>
              <a:t> la </a:t>
            </a:r>
            <a:r>
              <a:rPr lang="en-US" sz="1400" dirty="0" err="1">
                <a:latin typeface="Arial" panose="020B0604020202020204" pitchFamily="34" charset="0"/>
                <a:cs typeface="Arial" panose="020B0604020202020204" pitchFamily="34" charset="0"/>
              </a:rPr>
              <a:t>separació</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320675" y="512763"/>
            <a:ext cx="6216650" cy="349726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320675" y="4179888"/>
            <a:ext cx="621665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Una </a:t>
            </a:r>
            <a:r>
              <a:rPr lang="en-US" sz="1400" dirty="0" err="1">
                <a:latin typeface="Arial" panose="020B0604020202020204" pitchFamily="34" charset="0"/>
                <a:cs typeface="Arial" panose="020B0604020202020204" pitchFamily="34" charset="0"/>
              </a:rPr>
              <a:t>vegada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apleguen</a:t>
            </a:r>
            <a:r>
              <a:rPr lang="en-US" sz="1400" dirty="0">
                <a:latin typeface="Arial" panose="020B0604020202020204" pitchFamily="34" charset="0"/>
                <a:cs typeface="Arial" panose="020B0604020202020204" pitchFamily="34" charset="0"/>
              </a:rPr>
              <a:t> a la pila, es </a:t>
            </a:r>
            <a:r>
              <a:rPr lang="en-US" sz="1400" dirty="0" err="1">
                <a:latin typeface="Arial" panose="020B0604020202020204" pitchFamily="34" charset="0"/>
                <a:cs typeface="Arial" panose="020B0604020202020204" pitchFamily="34" charset="0"/>
              </a:rPr>
              <a:t>porten</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terme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aquests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passos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14313" y="512763"/>
            <a:ext cx="6427787" cy="36163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14313" y="4298951"/>
            <a:ext cx="731520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1. Es </a:t>
            </a:r>
            <a:r>
              <a:rPr lang="en-US" sz="1400" dirty="0" err="1">
                <a:latin typeface="Arial" panose="020B0604020202020204" pitchFamily="34" charset="0"/>
                <a:cs typeface="Arial" panose="020B0604020202020204" pitchFamily="34" charset="0"/>
              </a:rPr>
              <a:t>separa</a:t>
            </a:r>
            <a:r>
              <a:rPr lang="en-US" sz="1400" dirty="0">
                <a:latin typeface="Arial" panose="020B0604020202020204" pitchFamily="34" charset="0"/>
                <a:cs typeface="Arial" panose="020B0604020202020204" pitchFamily="34" charset="0"/>
              </a:rPr>
              <a:t> la FV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seca</a:t>
            </a:r>
            <a:r>
              <a:rPr lang="en-US" sz="1400" dirty="0">
                <a:latin typeface="Arial" panose="020B0604020202020204" pitchFamily="34" charset="0"/>
                <a:cs typeface="Arial" panose="020B0604020202020204" pitchFamily="34" charset="0"/>
              </a:rPr>
              <a:t>. Per a que?</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2. </a:t>
            </a:r>
            <a:r>
              <a:rPr lang="en-US" sz="1400" dirty="0" err="1">
                <a:latin typeface="Arial" panose="020B0604020202020204" pitchFamily="34" charset="0"/>
                <a:cs typeface="Arial" panose="020B0604020202020204" pitchFamily="34" charset="0"/>
              </a:rPr>
              <a:t>S'incorporen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directament</a:t>
            </a:r>
            <a:r>
              <a:rPr lang="en-US" sz="1400" dirty="0">
                <a:latin typeface="Arial" panose="020B0604020202020204" pitchFamily="34" charset="0"/>
                <a:cs typeface="Arial" panose="020B0604020202020204" pitchFamily="34" charset="0"/>
              </a:rPr>
              <a:t>:</a:t>
            </a:r>
          </a:p>
          <a:p>
            <a:pPr algn="just"/>
            <a:r>
              <a:rPr lang="en-US" sz="1400" dirty="0">
                <a:latin typeface="Arial" panose="020B0604020202020204" pitchFamily="34" charset="0"/>
                <a:cs typeface="Arial" panose="020B0604020202020204" pitchFamily="34" charset="0"/>
              </a:rPr>
              <a:t>--&gt; </a:t>
            </a:r>
            <a:r>
              <a:rPr lang="en-US" sz="1400" dirty="0" err="1">
                <a:latin typeface="Arial" panose="020B0604020202020204" pitchFamily="34" charset="0"/>
                <a:cs typeface="Arial" panose="020B0604020202020204" pitchFamily="34" charset="0"/>
              </a:rPr>
              <a:t>restes</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cuina</a:t>
            </a:r>
            <a:r>
              <a:rPr lang="en-US" sz="1400" dirty="0">
                <a:latin typeface="Arial" panose="020B0604020202020204" pitchFamily="34" charset="0"/>
                <a:cs typeface="Arial" panose="020B0604020202020204" pitchFamily="34" charset="0"/>
              </a:rPr>
              <a:t>.</a:t>
            </a:r>
          </a:p>
          <a:p>
            <a:pPr algn="just"/>
            <a:r>
              <a:rPr lang="en-US" sz="1400" dirty="0">
                <a:latin typeface="Arial" panose="020B0604020202020204" pitchFamily="34" charset="0"/>
                <a:cs typeface="Arial" panose="020B0604020202020204" pitchFamily="34" charset="0"/>
              </a:rPr>
              <a:t>--&gt; </a:t>
            </a:r>
            <a:r>
              <a:rPr lang="en-US" sz="1400" dirty="0" err="1">
                <a:latin typeface="Arial" panose="020B0604020202020204" pitchFamily="34" charset="0"/>
                <a:cs typeface="Arial" panose="020B0604020202020204" pitchFamily="34" charset="0"/>
              </a:rPr>
              <a:t>restes</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jardí</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381000" y="512763"/>
            <a:ext cx="6096000" cy="34305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381000" y="4131606"/>
            <a:ext cx="609600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Important a casa, </a:t>
            </a:r>
            <a:r>
              <a:rPr lang="en-US" sz="1400" dirty="0" err="1">
                <a:latin typeface="Arial" panose="020B0604020202020204" pitchFamily="34" charset="0"/>
                <a:cs typeface="Arial" panose="020B0604020202020204" pitchFamily="34" charset="0"/>
              </a:rPr>
              <a:t>posar</a:t>
            </a:r>
            <a:r>
              <a:rPr lang="en-US" sz="1400" dirty="0">
                <a:latin typeface="Arial" panose="020B0604020202020204" pitchFamily="34" charset="0"/>
                <a:cs typeface="Arial" panose="020B0604020202020204" pitchFamily="34" charset="0"/>
              </a:rPr>
              <a:t> al </a:t>
            </a:r>
            <a:r>
              <a:rPr lang="en-US" sz="1400" dirty="0" err="1">
                <a:latin typeface="Arial" panose="020B0604020202020204" pitchFamily="34" charset="0"/>
                <a:cs typeface="Arial" panose="020B0604020202020204" pitchFamily="34" charset="0"/>
              </a:rPr>
              <a:t>contenidor</a:t>
            </a:r>
            <a:r>
              <a:rPr lang="en-US" sz="1400" dirty="0">
                <a:latin typeface="Arial" panose="020B0604020202020204" pitchFamily="34" charset="0"/>
                <a:cs typeface="Arial" panose="020B0604020202020204" pitchFamily="34" charset="0"/>
              </a:rPr>
              <a:t> les </a:t>
            </a:r>
            <a:r>
              <a:rPr lang="en-US" sz="1400" dirty="0" err="1">
                <a:latin typeface="Arial" panose="020B0604020202020204" pitchFamily="34" charset="0"/>
                <a:cs typeface="Arial" panose="020B0604020202020204" pitchFamily="34" charset="0"/>
              </a:rPr>
              <a:t>restes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amb</a:t>
            </a:r>
            <a:r>
              <a:rPr lang="en-US" sz="1400" dirty="0">
                <a:latin typeface="Arial" panose="020B0604020202020204" pitchFamily="34" charset="0"/>
                <a:cs typeface="Arial" panose="020B0604020202020204" pitchFamily="34" charset="0"/>
              </a:rPr>
              <a:t> la </a:t>
            </a:r>
            <a:r>
              <a:rPr lang="en-US" sz="1400" dirty="0" err="1">
                <a:latin typeface="Arial" panose="020B0604020202020204" pitchFamily="34" charset="0"/>
                <a:cs typeface="Arial" panose="020B0604020202020204" pitchFamily="34" charset="0"/>
              </a:rPr>
              <a:t>mida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menuda</a:t>
            </a:r>
            <a:r>
              <a:rPr lang="en-US" sz="1400" dirty="0">
                <a:latin typeface="Arial" panose="020B0604020202020204" pitchFamily="34" charset="0"/>
                <a:cs typeface="Arial" panose="020B0604020202020204" pitchFamily="34" charset="0"/>
              </a:rPr>
              <a:t> possible.</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311150" y="512763"/>
            <a:ext cx="6235700" cy="35083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311150" y="4191001"/>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Es </a:t>
            </a:r>
            <a:r>
              <a:rPr lang="en-US" sz="1400" dirty="0" err="1">
                <a:latin typeface="Arial" panose="020B0604020202020204" pitchFamily="34" charset="0"/>
                <a:cs typeface="Arial" panose="020B0604020202020204" pitchFamily="34" charset="0"/>
              </a:rPr>
              <a:t>prepara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l'estructura</a:t>
            </a:r>
            <a:r>
              <a:rPr lang="en-US" sz="1400" dirty="0">
                <a:latin typeface="Arial" panose="020B0604020202020204" pitchFamily="34" charset="0"/>
                <a:cs typeface="Arial" panose="020B0604020202020204" pitchFamily="34" charset="0"/>
              </a:rPr>
              <a:t> al </a:t>
            </a:r>
            <a:r>
              <a:rPr lang="en-US" sz="1400" dirty="0" err="1">
                <a:latin typeface="Arial" panose="020B0604020202020204" pitchFamily="34" charset="0"/>
                <a:cs typeface="Arial" panose="020B0604020202020204" pitchFamily="34" charset="0"/>
              </a:rPr>
              <a:t>compostador</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09550" y="512763"/>
            <a:ext cx="6437313" cy="36210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09550" y="4303713"/>
            <a:ext cx="6437313" cy="3081338"/>
          </a:xfrm>
          <a:prstGeom prst="rect">
            <a:avLst/>
          </a:prstGeom>
        </p:spPr>
        <p:txBody>
          <a:bodyPr vert="horz" lIns="91440" tIns="45720" rIns="91440" bIns="45720" rtlCol="0"/>
          <a:lstStyle/>
          <a:p>
            <a:r>
              <a:rPr lang="ca-ES" sz="1800" dirty="0">
                <a:effectLst/>
                <a:latin typeface="Arial" panose="020B0604020202020204" pitchFamily="34" charset="0"/>
                <a:ea typeface="Aptos" panose="020B0004020202020204" pitchFamily="34" charset="0"/>
              </a:rPr>
              <a:t>S’aprecia una disminució total de la producció durant els anys de pandèmia, 2020 (amb una producció de 93,242 t/any) i 2021 (amb una de 91,647 t/any). Igual passa amb la producció per habitant i per dia.</a:t>
            </a:r>
          </a:p>
          <a:p>
            <a:endParaRPr lang="ca-ES" sz="1800" dirty="0">
              <a:effectLst/>
              <a:latin typeface="Arial" panose="020B0604020202020204" pitchFamily="34" charset="0"/>
              <a:ea typeface="Aptos" panose="020B0004020202020204" pitchFamily="34" charset="0"/>
            </a:endParaRPr>
          </a:p>
          <a:p>
            <a:r>
              <a:rPr lang="ca-ES" sz="1800" dirty="0">
                <a:effectLst/>
                <a:latin typeface="Arial" panose="020B0604020202020204" pitchFamily="34" charset="0"/>
                <a:ea typeface="Aptos" panose="020B0004020202020204" pitchFamily="34" charset="0"/>
              </a:rPr>
              <a:t>La Vall d’Albaida és la comarca que menys residus en total produeix de les cinc comarques, a més de ser la que menor producció per habitant té, 0,88 kg/</a:t>
            </a:r>
            <a:r>
              <a:rPr lang="ca-ES" sz="1800" dirty="0" err="1">
                <a:effectLst/>
                <a:latin typeface="Arial" panose="020B0604020202020204" pitchFamily="34" charset="0"/>
                <a:ea typeface="Aptos" panose="020B0004020202020204" pitchFamily="34" charset="0"/>
              </a:rPr>
              <a:t>hab·dia</a:t>
            </a:r>
            <a:r>
              <a:rPr lang="ca-ES" sz="1800" dirty="0">
                <a:effectLst/>
                <a:latin typeface="Arial" panose="020B0604020202020204" pitchFamily="34" charset="0"/>
                <a:ea typeface="Aptos" panose="020B0004020202020204" pitchFamily="34" charset="0"/>
              </a:rPr>
              <a:t>, per lo que el valor de Terrateig és lleugerament més alt que la mitjana de la seua comarca, amb un 1,08 kg/</a:t>
            </a:r>
            <a:r>
              <a:rPr lang="ca-ES" sz="1800" dirty="0" err="1">
                <a:effectLst/>
                <a:latin typeface="Arial" panose="020B0604020202020204" pitchFamily="34" charset="0"/>
                <a:ea typeface="Aptos" panose="020B0004020202020204" pitchFamily="34" charset="0"/>
              </a:rPr>
              <a:t>hab·dia</a:t>
            </a:r>
            <a:r>
              <a:rPr lang="ca-ES" sz="1800" dirty="0">
                <a:effectLst/>
                <a:latin typeface="Arial" panose="020B0604020202020204" pitchFamily="34" charset="0"/>
                <a:ea typeface="Aptos" panose="020B0004020202020204" pitchFamily="34" charset="0"/>
              </a:rPr>
              <a:t>.</a:t>
            </a:r>
          </a:p>
          <a:p>
            <a:endParaRPr lang="ca-ES" sz="1800" dirty="0">
              <a:effectLst/>
              <a:latin typeface="Arial" panose="020B0604020202020204" pitchFamily="34" charset="0"/>
              <a:ea typeface="Aptos" panose="020B0004020202020204" pitchFamily="34" charset="0"/>
            </a:endParaRPr>
          </a:p>
          <a:p>
            <a:endParaRPr lang="en-US" sz="1400"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5520402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311150" y="512763"/>
            <a:ext cx="6235700" cy="35083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304800" y="4191001"/>
            <a:ext cx="624205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Pas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important.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Qui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porta a </a:t>
            </a:r>
            <a:r>
              <a:rPr lang="en-US" sz="1400" dirty="0" err="1">
                <a:latin typeface="Arial" panose="020B0604020202020204" pitchFamily="34" charset="0"/>
                <a:cs typeface="Arial" panose="020B0604020202020204" pitchFamily="34" charset="0"/>
              </a:rPr>
              <a:t>terme</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Quant </a:t>
            </a:r>
            <a:r>
              <a:rPr lang="en-US" sz="1400" dirty="0" err="1">
                <a:latin typeface="Arial" panose="020B0604020202020204" pitchFamily="34" charset="0"/>
                <a:cs typeface="Arial" panose="020B0604020202020204" pitchFamily="34" charset="0"/>
              </a:rPr>
              <a:t>dieu</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tarda</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aconseguir</a:t>
            </a:r>
            <a:r>
              <a:rPr lang="en-US" sz="1400" dirty="0">
                <a:latin typeface="Arial" panose="020B0604020202020204" pitchFamily="34" charset="0"/>
                <a:cs typeface="Arial" panose="020B0604020202020204" pitchFamily="34" charset="0"/>
              </a:rPr>
              <a:t>-se un compost </a:t>
            </a:r>
            <a:r>
              <a:rPr lang="en-US" sz="1400" dirty="0" err="1">
                <a:latin typeface="Arial" panose="020B0604020202020204" pitchFamily="34" charset="0"/>
                <a:cs typeface="Arial" panose="020B0604020202020204" pitchFamily="34" charset="0"/>
              </a:rPr>
              <a:t>madur</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333375" y="512763"/>
            <a:ext cx="6191250" cy="34829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333375" y="4165601"/>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passa</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aquesta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fase</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Duració</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Temperatura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indicar</a:t>
            </a:r>
            <a:r>
              <a:rPr lang="en-US" sz="1400" dirty="0">
                <a:latin typeface="Arial" panose="020B0604020202020204" pitchFamily="34" charset="0"/>
                <a:cs typeface="Arial" panose="020B0604020202020204" pitchFamily="34" charset="0"/>
              </a:rPr>
              <a:t>-ho a la </a:t>
            </a:r>
            <a:r>
              <a:rPr lang="en-US" sz="1400" dirty="0" err="1">
                <a:latin typeface="Arial" panose="020B0604020202020204" pitchFamily="34" charset="0"/>
                <a:cs typeface="Arial" panose="020B0604020202020204" pitchFamily="34" charset="0"/>
              </a:rPr>
              <a:t>gràfica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71463" y="512763"/>
            <a:ext cx="6315075" cy="3552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71463" y="4235451"/>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passa</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aquesta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fase</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171450" y="512763"/>
            <a:ext cx="6515100" cy="36655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171450" y="4374630"/>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Duració</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Temperatura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indicar</a:t>
            </a:r>
            <a:r>
              <a:rPr lang="en-US" sz="1400" dirty="0">
                <a:latin typeface="Arial" panose="020B0604020202020204" pitchFamily="34" charset="0"/>
                <a:cs typeface="Arial" panose="020B0604020202020204" pitchFamily="34" charset="0"/>
              </a:rPr>
              <a:t>-ho a la </a:t>
            </a:r>
            <a:r>
              <a:rPr lang="en-US" sz="1400" dirty="0" err="1">
                <a:latin typeface="Arial" panose="020B0604020202020204" pitchFamily="34" charset="0"/>
                <a:cs typeface="Arial" panose="020B0604020202020204" pitchFamily="34" charset="0"/>
              </a:rPr>
              <a:t>gràfica</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La </a:t>
            </a:r>
            <a:r>
              <a:rPr lang="en-US" sz="1400" dirty="0" err="1">
                <a:latin typeface="Arial" panose="020B0604020202020204" pitchFamily="34" charset="0"/>
                <a:cs typeface="Arial" panose="020B0604020202020204" pitchFamily="34" charset="0"/>
              </a:rPr>
              <a:t>segona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fase</a:t>
            </a:r>
            <a:r>
              <a:rPr lang="en-US" sz="1400" dirty="0">
                <a:latin typeface="Arial" panose="020B0604020202020204" pitchFamily="34" charset="0"/>
                <a:cs typeface="Arial" panose="020B0604020202020204" pitchFamily="34" charset="0"/>
              </a:rPr>
              <a:t> no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real al </a:t>
            </a:r>
            <a:r>
              <a:rPr lang="en-US" sz="1400" dirty="0" err="1">
                <a:latin typeface="Arial" panose="020B0604020202020204" pitchFamily="34" charset="0"/>
                <a:cs typeface="Arial" panose="020B0604020202020204" pitchFamily="34" charset="0"/>
              </a:rPr>
              <a:t>nostre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cas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7013" y="512763"/>
            <a:ext cx="6402387" cy="36020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7013" y="4239064"/>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passa</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aquesta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fase</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Duració</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Temperatura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indicar</a:t>
            </a:r>
            <a:r>
              <a:rPr lang="en-US" sz="1400" dirty="0">
                <a:latin typeface="Arial" panose="020B0604020202020204" pitchFamily="34" charset="0"/>
                <a:cs typeface="Arial" panose="020B0604020202020204" pitchFamily="34" charset="0"/>
              </a:rPr>
              <a:t>-ho a la </a:t>
            </a:r>
            <a:r>
              <a:rPr lang="en-US" sz="1400" dirty="0" err="1">
                <a:latin typeface="Arial" panose="020B0604020202020204" pitchFamily="34" charset="0"/>
                <a:cs typeface="Arial" panose="020B0604020202020204" pitchFamily="34" charset="0"/>
              </a:rPr>
              <a:t>gràfica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09550" y="512763"/>
            <a:ext cx="6438900" cy="36226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09550" y="4305301"/>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Indicar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quina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cada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fase</a:t>
            </a:r>
            <a:r>
              <a:rPr lang="en-US" sz="1400" dirty="0">
                <a:latin typeface="Arial" panose="020B0604020202020204" pitchFamily="34" charset="0"/>
                <a:cs typeface="Arial" panose="020B0604020202020204" pitchFamily="34" charset="0"/>
              </a:rPr>
              <a:t> que hem </a:t>
            </a:r>
            <a:r>
              <a:rPr lang="en-US" sz="1400" dirty="0" err="1">
                <a:latin typeface="Arial" panose="020B0604020202020204" pitchFamily="34" charset="0"/>
                <a:cs typeface="Arial" panose="020B0604020202020204" pitchFamily="34" charset="0"/>
              </a:rPr>
              <a:t>parlat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anteriorment</a:t>
            </a:r>
            <a:r>
              <a:rPr lang="en-US" sz="1400" dirty="0">
                <a:latin typeface="Arial" panose="020B0604020202020204" pitchFamily="34" charset="0"/>
                <a:cs typeface="Arial" panose="020B0604020202020204" pitchFamily="34" charset="0"/>
              </a:rPr>
              <a:t> ala </a:t>
            </a:r>
            <a:r>
              <a:rPr lang="en-US" sz="1400" dirty="0" err="1">
                <a:latin typeface="Arial" panose="020B0604020202020204" pitchFamily="34" charset="0"/>
                <a:cs typeface="Arial" panose="020B0604020202020204" pitchFamily="34" charset="0"/>
              </a:rPr>
              <a:t>gràfica</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Alguna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pregunta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54000" y="512763"/>
            <a:ext cx="6350000" cy="357346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54000" y="4256088"/>
            <a:ext cx="6350000" cy="3081338"/>
          </a:xfrm>
          <a:prstGeom prst="rect">
            <a:avLst/>
          </a:prstGeom>
        </p:spPr>
        <p:txBody>
          <a:bodyPr vert="horz" lIns="91440" tIns="45720" rIns="91440" bIns="45720" rtlCol="0"/>
          <a:lstStyle/>
          <a:p>
            <a:pPr algn="just"/>
            <a:r>
              <a:rPr lang="en-US" sz="1400" dirty="0" err="1">
                <a:latin typeface="Arial" panose="020B0604020202020204" pitchFamily="34" charset="0"/>
                <a:cs typeface="Arial" panose="020B0604020202020204" pitchFamily="34" charset="0"/>
              </a:rPr>
              <a:t>Última</a:t>
            </a:r>
            <a:r>
              <a:rPr lang="en-US" sz="1400" dirty="0">
                <a:latin typeface="Arial" panose="020B0604020202020204" pitchFamily="34" charset="0"/>
                <a:cs typeface="Arial" panose="020B0604020202020204" pitchFamily="34" charset="0"/>
              </a:rPr>
              <a:t> part del </a:t>
            </a:r>
            <a:r>
              <a:rPr lang="en-US" sz="1400" dirty="0" err="1">
                <a:latin typeface="Arial" panose="020B0604020202020204" pitchFamily="34" charset="0"/>
                <a:cs typeface="Arial" panose="020B0604020202020204" pitchFamily="34" charset="0"/>
              </a:rPr>
              <a:t>procés</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Una </a:t>
            </a:r>
            <a:r>
              <a:rPr lang="en-US" sz="1400" dirty="0" err="1">
                <a:latin typeface="Arial" panose="020B0604020202020204" pitchFamily="34" charset="0"/>
                <a:cs typeface="Arial" panose="020B0604020202020204" pitchFamily="34" charset="0"/>
              </a:rPr>
              <a:t>vegada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han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passat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5-6 </a:t>
            </a:r>
            <a:r>
              <a:rPr lang="en-US" sz="1400" dirty="0" err="1">
                <a:latin typeface="Arial" panose="020B0604020202020204" pitchFamily="34" charset="0"/>
                <a:cs typeface="Arial" panose="020B0604020202020204" pitchFamily="34" charset="0"/>
              </a:rPr>
              <a:t>mesos</a:t>
            </a:r>
            <a:r>
              <a:rPr lang="en-US" sz="1400" dirty="0">
                <a:latin typeface="Arial" panose="020B0604020202020204" pitchFamily="34" charset="0"/>
                <a:cs typeface="Arial" panose="020B0604020202020204" pitchFamily="34" charset="0"/>
              </a:rPr>
              <a:t> es </a:t>
            </a:r>
            <a:r>
              <a:rPr lang="en-US" sz="1400" dirty="0" err="1">
                <a:latin typeface="Arial" panose="020B0604020202020204" pitchFamily="34" charset="0"/>
                <a:cs typeface="Arial" panose="020B0604020202020204" pitchFamily="34" charset="0"/>
              </a:rPr>
              <a:t>trau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compost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madur</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estarà</a:t>
            </a:r>
            <a:r>
              <a:rPr lang="en-US" sz="1400" dirty="0">
                <a:latin typeface="Arial" panose="020B0604020202020204" pitchFamily="34" charset="0"/>
                <a:cs typeface="Arial" panose="020B0604020202020204" pitchFamily="34" charset="0"/>
              </a:rPr>
              <a:t> a les capes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baixes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es </a:t>
            </a:r>
            <a:r>
              <a:rPr lang="en-US" sz="1400" dirty="0" err="1">
                <a:latin typeface="Arial" panose="020B0604020202020204" pitchFamily="34" charset="0"/>
                <a:cs typeface="Arial" panose="020B0604020202020204" pitchFamily="34" charset="0"/>
              </a:rPr>
              <a:t>garbella</a:t>
            </a:r>
            <a:r>
              <a:rPr lang="en-US" sz="1400" dirty="0">
                <a:latin typeface="Arial" panose="020B0604020202020204" pitchFamily="34" charset="0"/>
                <a:cs typeface="Arial" panose="020B0604020202020204" pitchFamily="34" charset="0"/>
              </a:rPr>
              <a:t> per a </a:t>
            </a:r>
            <a:r>
              <a:rPr lang="en-US" sz="1400" dirty="0" err="1">
                <a:latin typeface="Arial" panose="020B0604020202020204" pitchFamily="34" charset="0"/>
                <a:cs typeface="Arial" panose="020B0604020202020204" pitchFamily="34" charset="0"/>
              </a:rPr>
              <a:t>tornar</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incorporar</a:t>
            </a:r>
            <a:r>
              <a:rPr lang="en-US" sz="1400" dirty="0">
                <a:latin typeface="Arial" panose="020B0604020202020204" pitchFamily="34" charset="0"/>
                <a:cs typeface="Arial" panose="020B0604020202020204" pitchFamily="34" charset="0"/>
              </a:rPr>
              <a:t> al </a:t>
            </a:r>
            <a:r>
              <a:rPr lang="en-US" sz="1400" dirty="0" err="1">
                <a:latin typeface="Arial" panose="020B0604020202020204" pitchFamily="34" charset="0"/>
                <a:cs typeface="Arial" panose="020B0604020202020204" pitchFamily="34" charset="0"/>
              </a:rPr>
              <a:t>procés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materials de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lenta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descomposició</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533400"/>
            <a:ext cx="6094413" cy="3429000"/>
          </a:xfrm>
        </p:spPr>
      </p:sp>
      <p:sp>
        <p:nvSpPr>
          <p:cNvPr id="4" name="Marcador de número de diapositiva 3"/>
          <p:cNvSpPr>
            <a:spLocks noGrp="1"/>
          </p:cNvSpPr>
          <p:nvPr>
            <p:ph type="sldNum" sz="quarter" idx="5"/>
          </p:nvPr>
        </p:nvSpPr>
        <p:spPr/>
        <p:txBody>
          <a:bodyPr/>
          <a:lstStyle/>
          <a:p>
            <a:fld id="{871B2431-D351-4C6E-A3CF-9DFAC0E3E050}" type="slidenum">
              <a:rPr lang="cs-CZ" smtClean="0"/>
              <a:t>37</a:t>
            </a:fld>
            <a:endParaRPr lang="cs-CZ"/>
          </a:p>
        </p:txBody>
      </p:sp>
    </p:spTree>
    <p:extLst>
      <p:ext uri="{BB962C8B-B14F-4D97-AF65-F5344CB8AC3E}">
        <p14:creationId xmlns:p14="http://schemas.microsoft.com/office/powerpoint/2010/main" val="2931811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68288" y="457200"/>
            <a:ext cx="6321425" cy="3556000"/>
          </a:xfrm>
        </p:spPr>
      </p:sp>
      <p:sp>
        <p:nvSpPr>
          <p:cNvPr id="4" name="Marcador de número de diapositiva 3"/>
          <p:cNvSpPr>
            <a:spLocks noGrp="1"/>
          </p:cNvSpPr>
          <p:nvPr>
            <p:ph type="sldNum" sz="quarter" idx="5"/>
          </p:nvPr>
        </p:nvSpPr>
        <p:spPr/>
        <p:txBody>
          <a:bodyPr/>
          <a:lstStyle/>
          <a:p>
            <a:fld id="{871B2431-D351-4C6E-A3CF-9DFAC0E3E050}" type="slidenum">
              <a:rPr lang="cs-CZ" smtClean="0"/>
              <a:t>38</a:t>
            </a:fld>
            <a:endParaRPr lang="cs-CZ"/>
          </a:p>
        </p:txBody>
      </p:sp>
    </p:spTree>
    <p:extLst>
      <p:ext uri="{BB962C8B-B14F-4D97-AF65-F5344CB8AC3E}">
        <p14:creationId xmlns:p14="http://schemas.microsoft.com/office/powerpoint/2010/main" val="27320969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68288" y="533400"/>
            <a:ext cx="6321425" cy="3556000"/>
          </a:xfrm>
        </p:spPr>
      </p:sp>
      <p:sp>
        <p:nvSpPr>
          <p:cNvPr id="4" name="Marcador de número de diapositiva 3"/>
          <p:cNvSpPr>
            <a:spLocks noGrp="1"/>
          </p:cNvSpPr>
          <p:nvPr>
            <p:ph type="sldNum" sz="quarter" idx="5"/>
          </p:nvPr>
        </p:nvSpPr>
        <p:spPr/>
        <p:txBody>
          <a:bodyPr/>
          <a:lstStyle/>
          <a:p>
            <a:fld id="{871B2431-D351-4C6E-A3CF-9DFAC0E3E050}" type="slidenum">
              <a:rPr lang="cs-CZ" smtClean="0"/>
              <a:t>39</a:t>
            </a:fld>
            <a:endParaRPr lang="cs-CZ"/>
          </a:p>
        </p:txBody>
      </p:sp>
    </p:spTree>
    <p:extLst>
      <p:ext uri="{BB962C8B-B14F-4D97-AF65-F5344CB8AC3E}">
        <p14:creationId xmlns:p14="http://schemas.microsoft.com/office/powerpoint/2010/main" val="3826167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09550" y="512763"/>
            <a:ext cx="6437313" cy="36210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09550" y="4303713"/>
            <a:ext cx="6437313" cy="3081338"/>
          </a:xfrm>
          <a:prstGeom prst="rect">
            <a:avLst/>
          </a:prstGeom>
        </p:spPr>
        <p:txBody>
          <a:bodyPr vert="horz" lIns="91440" tIns="45720" rIns="91440" bIns="45720" rtlCol="0"/>
          <a:lstStyle/>
          <a:p>
            <a:r>
              <a:rPr lang="ca-ES" sz="1800" dirty="0">
                <a:effectLst/>
                <a:latin typeface="Arial" panose="020B0604020202020204" pitchFamily="34" charset="0"/>
                <a:ea typeface="Aptos" panose="020B0004020202020204" pitchFamily="34" charset="0"/>
              </a:rPr>
              <a:t>Aquesta imatge mostra quant de residu produïm per fracció.</a:t>
            </a:r>
          </a:p>
          <a:p>
            <a:endParaRPr lang="ca-ES" sz="1800" dirty="0">
              <a:effectLst/>
              <a:latin typeface="Arial" panose="020B0604020202020204" pitchFamily="34" charset="0"/>
              <a:ea typeface="Aptos" panose="020B0004020202020204" pitchFamily="34" charset="0"/>
            </a:endParaRPr>
          </a:p>
          <a:p>
            <a:r>
              <a:rPr lang="ca-ES" sz="1800" dirty="0">
                <a:effectLst/>
                <a:latin typeface="Arial" panose="020B0604020202020204" pitchFamily="34" charset="0"/>
                <a:ea typeface="Aptos" panose="020B0004020202020204" pitchFamily="34" charset="0"/>
              </a:rPr>
              <a:t>El contenidor gris és el que representa el major percentatge de recollida de residus</a:t>
            </a:r>
          </a:p>
          <a:p>
            <a:endParaRPr lang="en-US" sz="1400" dirty="0">
              <a:latin typeface="Arial" panose="020B0604020202020204" pitchFamily="34" charset="0"/>
              <a:cs typeface="Arial" panose="020B0604020202020204" pitchFamily="34" charset="0"/>
            </a:endParaRPr>
          </a:p>
          <a:p>
            <a:r>
              <a:rPr lang="ca-ES" sz="1800" dirty="0">
                <a:effectLst/>
                <a:latin typeface="Arial" panose="020B0604020202020204" pitchFamily="34" charset="0"/>
                <a:ea typeface="Aptos" panose="020B0004020202020204" pitchFamily="34" charset="0"/>
              </a:rPr>
              <a:t>Les fraccions de paper i cartó i envasos lleugers (EELL) es mantenen més o menys constant però amb un percentatge reduït.</a:t>
            </a:r>
          </a:p>
          <a:p>
            <a:endParaRPr lang="ca-ES" sz="1800" dirty="0">
              <a:effectLst/>
              <a:latin typeface="Arial" panose="020B0604020202020204" pitchFamily="34" charset="0"/>
              <a:ea typeface="Aptos" panose="020B0004020202020204" pitchFamily="34" charset="0"/>
              <a:cs typeface="Arial" panose="020B0604020202020204" pitchFamily="34" charset="0"/>
            </a:endParaRPr>
          </a:p>
          <a:p>
            <a:r>
              <a:rPr lang="ca-ES" sz="1800" dirty="0">
                <a:effectLst/>
                <a:latin typeface="Arial" panose="020B0604020202020204" pitchFamily="34" charset="0"/>
                <a:ea typeface="Aptos" panose="020B0004020202020204" pitchFamily="34" charset="0"/>
                <a:cs typeface="Arial" panose="020B0604020202020204" pitchFamily="34" charset="0"/>
              </a:rPr>
              <a:t>Açò ens afirma que la separació que es fa és molt millorable, per això, es plantegen 2 solucions; </a:t>
            </a:r>
            <a:r>
              <a:rPr lang="ca-ES" sz="1800" dirty="0">
                <a:effectLst/>
                <a:latin typeface="Arial" panose="020B0604020202020204" pitchFamily="34" charset="0"/>
                <a:ea typeface="Aptos" panose="020B0004020202020204" pitchFamily="34" charset="0"/>
              </a:rPr>
              <a:t>per una part, incrementar la separació en origen de les fraccions reciclables, i per un altra, intentar disminuir la fracció resta, aprofitant aquells recursos presents en la mateixa.</a:t>
            </a:r>
          </a:p>
          <a:p>
            <a:endParaRPr lang="ca-ES" sz="1800" dirty="0">
              <a:effectLst/>
              <a:latin typeface="Arial" panose="020B0604020202020204" pitchFamily="34" charset="0"/>
              <a:ea typeface="Aptos" panose="020B0004020202020204" pitchFamily="34" charset="0"/>
              <a:cs typeface="Arial" panose="020B0604020202020204" pitchFamily="34" charset="0"/>
            </a:endParaRPr>
          </a:p>
          <a:p>
            <a:r>
              <a:rPr lang="ca-ES" sz="1800" dirty="0">
                <a:effectLst/>
                <a:latin typeface="Arial" panose="020B0604020202020204" pitchFamily="34" charset="0"/>
                <a:ea typeface="Aptos" panose="020B0004020202020204" pitchFamily="34" charset="0"/>
                <a:cs typeface="Arial" panose="020B0604020202020204" pitchFamily="34" charset="0"/>
              </a:rPr>
              <a:t>Es pot observar com la quantitat de matèria orgànica que hi ha en el contenidor gris es quasi la meitat, pel que l’altra meitat s’ha de millorar d’alguna manera que és separant de la millor manera possible.</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7727307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44488" y="533400"/>
            <a:ext cx="6169025" cy="3470275"/>
          </a:xfrm>
        </p:spPr>
      </p:sp>
      <p:sp>
        <p:nvSpPr>
          <p:cNvPr id="4" name="Marcador de número de diapositiva 3"/>
          <p:cNvSpPr>
            <a:spLocks noGrp="1"/>
          </p:cNvSpPr>
          <p:nvPr>
            <p:ph type="sldNum" sz="quarter" idx="5"/>
          </p:nvPr>
        </p:nvSpPr>
        <p:spPr/>
        <p:txBody>
          <a:bodyPr/>
          <a:lstStyle/>
          <a:p>
            <a:fld id="{871B2431-D351-4C6E-A3CF-9DFAC0E3E050}" type="slidenum">
              <a:rPr lang="cs-CZ" smtClean="0"/>
              <a:t>40</a:t>
            </a:fld>
            <a:endParaRPr lang="cs-CZ"/>
          </a:p>
        </p:txBody>
      </p:sp>
    </p:spTree>
    <p:extLst>
      <p:ext uri="{BB962C8B-B14F-4D97-AF65-F5344CB8AC3E}">
        <p14:creationId xmlns:p14="http://schemas.microsoft.com/office/powerpoint/2010/main" val="1449662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06388" y="533400"/>
            <a:ext cx="6245225" cy="3513138"/>
          </a:xfrm>
        </p:spPr>
      </p:sp>
      <p:sp>
        <p:nvSpPr>
          <p:cNvPr id="4" name="Marcador de número de diapositiva 3"/>
          <p:cNvSpPr>
            <a:spLocks noGrp="1"/>
          </p:cNvSpPr>
          <p:nvPr>
            <p:ph type="sldNum" sz="quarter" idx="5"/>
          </p:nvPr>
        </p:nvSpPr>
        <p:spPr/>
        <p:txBody>
          <a:bodyPr/>
          <a:lstStyle/>
          <a:p>
            <a:fld id="{871B2431-D351-4C6E-A3CF-9DFAC0E3E050}" type="slidenum">
              <a:rPr lang="cs-CZ" smtClean="0"/>
              <a:t>41</a:t>
            </a:fld>
            <a:endParaRPr lang="cs-CZ"/>
          </a:p>
        </p:txBody>
      </p:sp>
    </p:spTree>
    <p:extLst>
      <p:ext uri="{BB962C8B-B14F-4D97-AF65-F5344CB8AC3E}">
        <p14:creationId xmlns:p14="http://schemas.microsoft.com/office/powerpoint/2010/main" val="42050498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54000" y="512763"/>
            <a:ext cx="6350000" cy="357346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54000" y="4256088"/>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Reducció</a:t>
            </a:r>
            <a:r>
              <a:rPr lang="en-US" sz="1400" dirty="0">
                <a:latin typeface="Arial" panose="020B0604020202020204" pitchFamily="34" charset="0"/>
                <a:cs typeface="Arial" panose="020B0604020202020204" pitchFamily="34" charset="0"/>
              </a:rPr>
              <a:t> de la taxa de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68288" y="533400"/>
            <a:ext cx="6321425" cy="3556000"/>
          </a:xfrm>
        </p:spPr>
      </p:sp>
      <p:sp>
        <p:nvSpPr>
          <p:cNvPr id="4" name="Marcador de número de diapositiva 3"/>
          <p:cNvSpPr>
            <a:spLocks noGrp="1"/>
          </p:cNvSpPr>
          <p:nvPr>
            <p:ph type="sldNum" sz="quarter" idx="5"/>
          </p:nvPr>
        </p:nvSpPr>
        <p:spPr/>
        <p:txBody>
          <a:bodyPr/>
          <a:lstStyle/>
          <a:p>
            <a:fld id="{871B2431-D351-4C6E-A3CF-9DFAC0E3E050}" type="slidenum">
              <a:rPr lang="cs-CZ" smtClean="0"/>
              <a:t>43</a:t>
            </a:fld>
            <a:endParaRPr lang="cs-CZ"/>
          </a:p>
        </p:txBody>
      </p:sp>
    </p:spTree>
    <p:extLst>
      <p:ext uri="{BB962C8B-B14F-4D97-AF65-F5344CB8AC3E}">
        <p14:creationId xmlns:p14="http://schemas.microsoft.com/office/powerpoint/2010/main" val="14924580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7013" y="512763"/>
            <a:ext cx="6402387" cy="36020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7013" y="4295173"/>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No es </a:t>
            </a:r>
            <a:r>
              <a:rPr lang="en-US" sz="1400" dirty="0" err="1">
                <a:latin typeface="Arial" panose="020B0604020202020204" pitchFamily="34" charset="0"/>
                <a:cs typeface="Arial" panose="020B0604020202020204" pitchFamily="34" charset="0"/>
              </a:rPr>
              <a:t>una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pràctica</a:t>
            </a:r>
            <a:r>
              <a:rPr lang="en-US" sz="1400" dirty="0">
                <a:latin typeface="Arial" panose="020B0604020202020204" pitchFamily="34" charset="0"/>
                <a:cs typeface="Arial" panose="020B0604020202020204" pitchFamily="34" charset="0"/>
              </a:rPr>
              <a:t> molt </a:t>
            </a:r>
            <a:r>
              <a:rPr lang="en-US" sz="1400" dirty="0" err="1">
                <a:latin typeface="Arial" panose="020B0604020202020204" pitchFamily="34" charset="0"/>
                <a:cs typeface="Arial" panose="020B0604020202020204" pitchFamily="34" charset="0"/>
              </a:rPr>
              <a:t>estesa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76225" y="517525"/>
            <a:ext cx="6305550" cy="3548063"/>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76225" y="4261234"/>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La </a:t>
            </a:r>
            <a:r>
              <a:rPr lang="en-US" sz="1400" dirty="0" err="1">
                <a:latin typeface="Arial" panose="020B0604020202020204" pitchFamily="34" charset="0"/>
                <a:cs typeface="Arial" panose="020B0604020202020204" pitchFamily="34" charset="0"/>
              </a:rPr>
              <a:t>pràctica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utilitzada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184150" y="515938"/>
            <a:ext cx="6489700" cy="365125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184150" y="4340226"/>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No </a:t>
            </a:r>
            <a:r>
              <a:rPr lang="en-US" sz="1400" dirty="0" err="1">
                <a:latin typeface="Arial" panose="020B0604020202020204" pitchFamily="34" charset="0"/>
                <a:cs typeface="Arial" panose="020B0604020202020204" pitchFamily="34" charset="0"/>
              </a:rPr>
              <a:t>tirar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directament</a:t>
            </a:r>
            <a:r>
              <a:rPr lang="en-US" sz="1400" dirty="0">
                <a:latin typeface="Arial" panose="020B0604020202020204" pitchFamily="34" charset="0"/>
                <a:cs typeface="Arial" panose="020B0604020202020204" pitchFamily="34" charset="0"/>
              </a:rPr>
              <a:t> tot a les </a:t>
            </a:r>
            <a:r>
              <a:rPr lang="en-US" sz="1400" dirty="0" err="1">
                <a:latin typeface="Arial" panose="020B0604020202020204" pitchFamily="34" charset="0"/>
                <a:cs typeface="Arial" panose="020B0604020202020204" pitchFamily="34" charset="0"/>
              </a:rPr>
              <a:t>plantes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domèstiques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160338" y="512763"/>
            <a:ext cx="6537325" cy="3678237"/>
          </a:xfrm>
          <a:prstGeom prst="rect">
            <a:avLst/>
          </a:prstGeom>
          <a:noFill/>
          <a:ln w="12700">
            <a:solidFill>
              <a:prstClr val="black"/>
            </a:solidFill>
          </a:ln>
        </p:spPr>
        <p:txBody>
          <a:bodyPr vert="horz" lIns="91440" tIns="45720" rIns="91440" bIns="45720" rtlCol="0" anchor="ct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95275" y="512763"/>
            <a:ext cx="6265863" cy="35258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95275" y="4208463"/>
            <a:ext cx="6265863" cy="3081338"/>
          </a:xfrm>
          <a:prstGeom prst="rect">
            <a:avLst/>
          </a:prstGeom>
        </p:spPr>
        <p:txBody>
          <a:bodyPr vert="horz" lIns="91440" tIns="45720" rIns="91440" bIns="45720" rtlCol="0"/>
          <a:lstStyle/>
          <a:p>
            <a:pPr algn="just"/>
            <a:r>
              <a:rPr lang="en-US" sz="1400" dirty="0" err="1">
                <a:latin typeface="Arial" panose="020B0604020202020204" pitchFamily="34" charset="0"/>
                <a:cs typeface="Arial" panose="020B0604020202020204" pitchFamily="34" charset="0"/>
              </a:rPr>
              <a:t>Aspecte</a:t>
            </a:r>
            <a:r>
              <a:rPr lang="en-US" sz="1400" dirty="0">
                <a:latin typeface="Arial" panose="020B0604020202020204" pitchFamily="34" charset="0"/>
                <a:cs typeface="Arial" panose="020B0604020202020204" pitchFamily="34" charset="0"/>
              </a:rPr>
              <a:t> de compost </a:t>
            </a:r>
            <a:r>
              <a:rPr lang="en-US" sz="1400" dirty="0" err="1">
                <a:latin typeface="Arial" panose="020B0604020202020204" pitchFamily="34" charset="0"/>
                <a:cs typeface="Arial" panose="020B0604020202020204" pitchFamily="34" charset="0"/>
              </a:rPr>
              <a:t>madur</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DEIXAR QUE RODE I TOQUEN UNA MOSTRA DE COMPOST TOTALMENT MADUR.</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74638" y="512763"/>
            <a:ext cx="6308725" cy="354965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74638" y="4232276"/>
            <a:ext cx="7315200" cy="3081338"/>
          </a:xfrm>
          <a:prstGeom prst="rect">
            <a:avLst/>
          </a:prstGeom>
        </p:spPr>
        <p:txBody>
          <a:bodyPr vert="horz" lIns="91440" tIns="45720" rIns="91440" bIns="45720" rtlCol="0"/>
          <a:lstStyle/>
          <a:p>
            <a:r>
              <a:rPr lang="en-US" sz="1400" dirty="0" err="1">
                <a:latin typeface="Arial" panose="020B0604020202020204" pitchFamily="34" charset="0"/>
                <a:cs typeface="Arial" panose="020B0604020202020204" pitchFamily="34" charset="0"/>
              </a:rPr>
              <a:t>Gràcies</a:t>
            </a:r>
            <a:r>
              <a:rPr lang="en-US" sz="1400" dirty="0">
                <a:latin typeface="Arial" panose="020B0604020202020204" pitchFamily="34" charset="0"/>
                <a:cs typeface="Arial" panose="020B0604020202020204" pitchFamily="34" charset="0"/>
              </a:rPr>
              <a:t> per la </a:t>
            </a:r>
            <a:r>
              <a:rPr lang="en-US" sz="1400" dirty="0" err="1">
                <a:latin typeface="Arial" panose="020B0604020202020204" pitchFamily="34" charset="0"/>
                <a:cs typeface="Arial" panose="020B0604020202020204" pitchFamily="34" charset="0"/>
              </a:rPr>
              <a:t>vostra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atenció</a:t>
            </a:r>
            <a:r>
              <a:rPr lang="en-US" sz="1400" dirty="0">
                <a:latin typeface="Arial" panose="020B0604020202020204" pitchFamily="34" charset="0"/>
                <a:cs typeface="Arial" panose="020B0604020202020204" pitchFamily="34" charset="0"/>
              </a:rPr>
              <a:t>. </a:t>
            </a:r>
          </a:p>
          <a:p>
            <a:endParaRPr lang="en-US" sz="1400">
              <a:latin typeface="Arial" panose="020B0604020202020204" pitchFamily="34" charset="0"/>
              <a:cs typeface="Arial" panose="020B0604020202020204" pitchFamily="34" charset="0"/>
            </a:endParaRPr>
          </a:p>
          <a:p>
            <a:r>
              <a:rPr lang="en-US" sz="1400">
                <a:latin typeface="Arial" panose="020B0604020202020204" pitchFamily="34" charset="0"/>
                <a:cs typeface="Arial" panose="020B0604020202020204" pitchFamily="34" charset="0"/>
              </a:rPr>
              <a:t>Alguna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pregunta</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92075" y="512763"/>
            <a:ext cx="6673850" cy="37544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2075" y="4431808"/>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Per </a:t>
            </a:r>
            <a:r>
              <a:rPr lang="en-US" sz="1400" dirty="0" err="1">
                <a:latin typeface="Arial" panose="020B0604020202020204" pitchFamily="34" charset="0"/>
                <a:cs typeface="Arial" panose="020B0604020202020204" pitchFamily="34" charset="0"/>
              </a:rPr>
              <a:t>això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anem</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centrar-nos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aquesta</a:t>
            </a:r>
            <a:r>
              <a:rPr lang="en-US" sz="1400" dirty="0">
                <a:latin typeface="Arial" panose="020B0604020202020204" pitchFamily="34" charset="0"/>
                <a:cs typeface="Arial" panose="020B0604020202020204" pitchFamily="34" charset="0"/>
              </a:rPr>
              <a:t> part del </a:t>
            </a:r>
            <a:r>
              <a:rPr lang="en-US" sz="1400" dirty="0" err="1">
                <a:latin typeface="Arial" panose="020B0604020202020204" pitchFamily="34" charset="0"/>
                <a:cs typeface="Arial" panose="020B0604020202020204" pitchFamily="34" charset="0"/>
              </a:rPr>
              <a:t>contenidor</a:t>
            </a:r>
            <a:r>
              <a:rPr lang="en-US" sz="1400" dirty="0">
                <a:latin typeface="Arial" panose="020B0604020202020204" pitchFamily="34" charset="0"/>
                <a:cs typeface="Arial" panose="020B0604020202020204" pitchFamily="34" charset="0"/>
              </a:rPr>
              <a:t> gris; la </a:t>
            </a:r>
            <a:r>
              <a:rPr lang="en-US" sz="1400" dirty="0" err="1">
                <a:latin typeface="Arial" panose="020B0604020202020204" pitchFamily="34" charset="0"/>
                <a:cs typeface="Arial" panose="020B0604020202020204" pitchFamily="34" charset="0"/>
              </a:rPr>
              <a:t>matèria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orgànica</a:t>
            </a:r>
            <a:r>
              <a:rPr lang="en-US" sz="1400" dirty="0">
                <a:latin typeface="Arial" panose="020B0604020202020204" pitchFamily="34" charset="0"/>
                <a:cs typeface="Arial" panose="020B0604020202020204" pitchFamily="34" charset="0"/>
              </a:rPr>
              <a:t>.</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INTRODUIR ELS BIORESIDUS.</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8600" y="512763"/>
            <a:ext cx="6400800" cy="36020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8600" y="4284663"/>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Dins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bioresidus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trobem</a:t>
            </a:r>
            <a:r>
              <a:rPr lang="en-US" sz="1400" dirty="0">
                <a:latin typeface="Arial" panose="020B0604020202020204" pitchFamily="34" charset="0"/>
                <a:cs typeface="Arial" panose="020B0604020202020204" pitchFamily="34" charset="0"/>
              </a:rPr>
              <a:t> 2 </a:t>
            </a:r>
            <a:r>
              <a:rPr lang="en-US" sz="1400" dirty="0" err="1">
                <a:latin typeface="Arial" panose="020B0604020202020204" pitchFamily="34" charset="0"/>
                <a:cs typeface="Arial" panose="020B0604020202020204" pitchFamily="34" charset="0"/>
              </a:rPr>
              <a:t>fraccions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7013" y="512763"/>
            <a:ext cx="6403975" cy="360203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7013" y="4295173"/>
            <a:ext cx="7315200" cy="3081338"/>
          </a:xfrm>
          <a:prstGeom prst="rect">
            <a:avLst/>
          </a:prstGeom>
        </p:spPr>
        <p:txBody>
          <a:bodyPr vert="horz" lIns="91440" tIns="45720" rIns="91440" bIns="45720" rtlCol="0"/>
          <a:lstStyle/>
          <a:p>
            <a:r>
              <a:rPr lang="en-US" sz="1400" dirty="0">
                <a:latin typeface="Arial" panose="020B0604020202020204" pitchFamily="34" charset="0"/>
                <a:cs typeface="Arial" panose="020B0604020202020204" pitchFamily="34" charset="0"/>
              </a:rPr>
              <a:t>Principals </a:t>
            </a:r>
            <a:r>
              <a:rPr lang="en-US" sz="1400" dirty="0" err="1">
                <a:latin typeface="Arial" panose="020B0604020202020204" pitchFamily="34" charset="0"/>
                <a:cs typeface="Arial" panose="020B0604020202020204" pitchFamily="34" charset="0"/>
              </a:rPr>
              <a:t>problemes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comporten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bioresidus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són</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54000" y="512763"/>
            <a:ext cx="6350000" cy="357346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54000" y="4256088"/>
            <a:ext cx="635000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EMISSIONS: a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quantitat</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bioresidus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apleguen</a:t>
            </a:r>
            <a:r>
              <a:rPr lang="en-US" sz="1400" dirty="0">
                <a:latin typeface="Arial" panose="020B0604020202020204" pitchFamily="34" charset="0"/>
                <a:cs typeface="Arial" panose="020B0604020202020204" pitchFamily="34" charset="0"/>
              </a:rPr>
              <a:t> a </a:t>
            </a:r>
            <a:r>
              <a:rPr lang="en-US" sz="1400" dirty="0" err="1">
                <a:latin typeface="Arial" panose="020B0604020202020204" pitchFamily="34" charset="0"/>
                <a:cs typeface="Arial" panose="020B0604020202020204" pitchFamily="34" charset="0"/>
              </a:rPr>
              <a:t>plantes</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tractament</a:t>
            </a:r>
            <a:r>
              <a:rPr lang="en-US" sz="1400" dirty="0">
                <a:latin typeface="Arial" panose="020B0604020202020204" pitchFamily="34" charset="0"/>
                <a:cs typeface="Arial" panose="020B0604020202020204" pitchFamily="34" charset="0"/>
              </a:rPr>
              <a:t> --&gt; </a:t>
            </a:r>
            <a:r>
              <a:rPr lang="en-US" sz="1400" dirty="0" err="1">
                <a:latin typeface="Arial" panose="020B0604020202020204" pitchFamily="34" charset="0"/>
                <a:cs typeface="Arial" panose="020B0604020202020204" pitchFamily="34" charset="0"/>
              </a:rPr>
              <a:t>més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quantitat</a:t>
            </a:r>
            <a:r>
              <a:rPr lang="en-US" sz="1400" dirty="0">
                <a:latin typeface="Arial" panose="020B0604020202020204" pitchFamily="34" charset="0"/>
                <a:cs typeface="Arial" panose="020B0604020202020204" pitchFamily="34" charset="0"/>
              </a:rPr>
              <a:t> es </a:t>
            </a:r>
            <a:r>
              <a:rPr lang="en-US" sz="1400" dirty="0" err="1">
                <a:latin typeface="Arial" panose="020B0604020202020204" pitchFamily="34" charset="0"/>
                <a:cs typeface="Arial" panose="020B0604020202020204" pitchFamily="34" charset="0"/>
              </a:rPr>
              <a:t>descomposa</a:t>
            </a:r>
            <a:r>
              <a:rPr lang="en-US" sz="1400" dirty="0">
                <a:latin typeface="Arial" panose="020B0604020202020204" pitchFamily="34" charset="0"/>
                <a:cs typeface="Arial" panose="020B0604020202020204" pitchFamily="34" charset="0"/>
              </a:rPr>
              <a:t> --&gt; + GEI.</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LIXIVIATS: </a:t>
            </a:r>
            <a:r>
              <a:rPr lang="en-US" sz="1400" dirty="0" err="1">
                <a:latin typeface="Arial" panose="020B0604020202020204" pitchFamily="34" charset="0"/>
                <a:cs typeface="Arial" panose="020B0604020202020204" pitchFamily="34" charset="0"/>
              </a:rPr>
              <a:t>Sabeu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què</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un </a:t>
            </a:r>
            <a:r>
              <a:rPr lang="en-US" sz="1400" dirty="0" err="1">
                <a:latin typeface="Arial" panose="020B0604020202020204" pitchFamily="34" charset="0"/>
                <a:cs typeface="Arial" panose="020B0604020202020204" pitchFamily="34" charset="0"/>
              </a:rPr>
              <a:t>lixiviat</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líquit</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generen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residus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especialment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parlem</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matèria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orgànica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que pot </a:t>
            </a:r>
            <a:r>
              <a:rPr lang="en-US" sz="1400" dirty="0" err="1">
                <a:latin typeface="Arial" panose="020B0604020202020204" pitchFamily="34" charset="0"/>
                <a:cs typeface="Arial" panose="020B0604020202020204" pitchFamily="34" charset="0"/>
              </a:rPr>
              <a:t>causar</a:t>
            </a:r>
            <a:r>
              <a:rPr lang="en-US" sz="1400" dirty="0">
                <a:latin typeface="Arial" panose="020B0604020202020204" pitchFamily="34" charset="0"/>
                <a:cs typeface="Arial" panose="020B0604020202020204" pitchFamily="34" charset="0"/>
              </a:rPr>
              <a:t> molts </a:t>
            </a:r>
            <a:r>
              <a:rPr lang="en-US" sz="1400" dirty="0" err="1">
                <a:latin typeface="Arial" panose="020B0604020202020204" pitchFamily="34" charset="0"/>
                <a:cs typeface="Arial" panose="020B0604020202020204" pitchFamily="34" charset="0"/>
              </a:rPr>
              <a:t>danys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sòls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a les </a:t>
            </a:r>
            <a:r>
              <a:rPr lang="en-US" sz="1400" dirty="0" err="1">
                <a:latin typeface="Arial" panose="020B0604020202020204" pitchFamily="34" charset="0"/>
                <a:cs typeface="Arial" panose="020B0604020202020204" pitchFamily="34" charset="0"/>
              </a:rPr>
              <a:t>aigües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subterrànies</a:t>
            </a:r>
            <a:r>
              <a:rPr lang="en-US" sz="1400" dirty="0">
                <a:latin typeface="Arial" panose="020B0604020202020204" pitchFamily="34" charset="0"/>
                <a:cs typeface="Arial" panose="020B0604020202020204" pitchFamily="34" charset="0"/>
              </a:rPr>
              <a:t>.</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5425" y="512763"/>
            <a:ext cx="6407150" cy="3605212"/>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225425" y="4287838"/>
            <a:ext cx="6407150" cy="3081338"/>
          </a:xfrm>
          <a:prstGeom prst="rect">
            <a:avLst/>
          </a:prstGeom>
        </p:spPr>
        <p:txBody>
          <a:bodyPr vert="horz" lIns="91440" tIns="45720" rIns="91440" bIns="45720" rtlCol="0"/>
          <a:lstStyle/>
          <a:p>
            <a:pPr algn="just"/>
            <a:r>
              <a:rPr lang="en-US" sz="1400" dirty="0">
                <a:latin typeface="Arial" panose="020B0604020202020204" pitchFamily="34" charset="0"/>
                <a:cs typeface="Arial" panose="020B0604020202020204" pitchFamily="34" charset="0"/>
              </a:rPr>
              <a:t>Si no es </a:t>
            </a:r>
            <a:r>
              <a:rPr lang="en-US" sz="1400" dirty="0" err="1">
                <a:latin typeface="Arial" panose="020B0604020202020204" pitchFamily="34" charset="0"/>
                <a:cs typeface="Arial" panose="020B0604020202020204" pitchFamily="34" charset="0"/>
              </a:rPr>
              <a:t>té</a:t>
            </a:r>
            <a:r>
              <a:rPr lang="en-US" sz="1400" dirty="0">
                <a:latin typeface="Arial" panose="020B0604020202020204" pitchFamily="34" charset="0"/>
                <a:cs typeface="Arial" panose="020B0604020202020204" pitchFamily="34" charset="0"/>
              </a:rPr>
              <a:t> un </a:t>
            </a:r>
            <a:r>
              <a:rPr lang="en-US" sz="1400" dirty="0" err="1">
                <a:latin typeface="Arial" panose="020B0604020202020204" pitchFamily="34" charset="0"/>
                <a:cs typeface="Arial" panose="020B0604020202020204" pitchFamily="34" charset="0"/>
              </a:rPr>
              <a:t>correcte</a:t>
            </a:r>
            <a:r>
              <a:rPr lang="en-US" sz="1400" dirty="0">
                <a:latin typeface="Arial" panose="020B0604020202020204" pitchFamily="34" charset="0"/>
                <a:cs typeface="Arial" panose="020B0604020202020204" pitchFamily="34" charset="0"/>
              </a:rPr>
              <a:t> control </a:t>
            </a:r>
            <a:r>
              <a:rPr lang="en-US" sz="1400" dirty="0" err="1">
                <a:latin typeface="Arial" panose="020B0604020202020204" pitchFamily="34" charset="0"/>
                <a:cs typeface="Arial" panose="020B0604020202020204" pitchFamily="34" charset="0"/>
              </a:rPr>
              <a:t>dels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bioresidus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aquests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poden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afavorir</a:t>
            </a:r>
            <a:r>
              <a:rPr lang="en-US" sz="1400" dirty="0">
                <a:latin typeface="Arial" panose="020B0604020202020204" pitchFamily="34" charset="0"/>
                <a:cs typeface="Arial" panose="020B0604020202020204" pitchFamily="34" charset="0"/>
              </a:rPr>
              <a:t> la </a:t>
            </a:r>
            <a:r>
              <a:rPr lang="en-US" sz="1400" dirty="0" err="1">
                <a:latin typeface="Arial" panose="020B0604020202020204" pitchFamily="34" charset="0"/>
                <a:cs typeface="Arial" panose="020B0604020202020204" pitchFamily="34" charset="0"/>
              </a:rPr>
              <a:t>proliferació</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patògens</a:t>
            </a:r>
            <a:r>
              <a:rPr lang="en-US" sz="1400" dirty="0">
                <a:latin typeface="Arial" panose="020B0604020202020204" pitchFamily="34" charset="0"/>
                <a:cs typeface="Arial" panose="020B0604020202020204" pitchFamily="34" charset="0"/>
              </a:rPr>
              <a:t> que </a:t>
            </a:r>
            <a:r>
              <a:rPr lang="en-US" sz="1400" dirty="0" err="1">
                <a:latin typeface="Arial" panose="020B0604020202020204" pitchFamily="34" charset="0"/>
                <a:cs typeface="Arial" panose="020B0604020202020204" pitchFamily="34" charset="0"/>
              </a:rPr>
              <a:t>poden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passar</a:t>
            </a:r>
            <a:r>
              <a:rPr lang="en-US" sz="1400" dirty="0">
                <a:latin typeface="Arial" panose="020B0604020202020204" pitchFamily="34" charset="0"/>
                <a:cs typeface="Arial" panose="020B0604020202020204" pitchFamily="34" charset="0"/>
              </a:rPr>
              <a:t> a la </a:t>
            </a:r>
            <a:r>
              <a:rPr lang="en-US" sz="1400" dirty="0" err="1">
                <a:latin typeface="Arial" panose="020B0604020202020204" pitchFamily="34" charset="0"/>
                <a:cs typeface="Arial" panose="020B0604020202020204" pitchFamily="34" charset="0"/>
              </a:rPr>
              <a:t>salut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humana</a:t>
            </a:r>
            <a:r>
              <a:rPr lang="en-US" sz="1400" dirty="0">
                <a:latin typeface="Arial" panose="020B0604020202020204" pitchFamily="34" charset="0"/>
                <a:cs typeface="Arial" panose="020B0604020202020204" pitchFamily="34" charset="0"/>
              </a:rPr>
              <a:t>.</a:t>
            </a:r>
          </a:p>
          <a:p>
            <a:pPr algn="just"/>
            <a:endParaRPr lang="en-US" sz="14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Mai </a:t>
            </a:r>
            <a:r>
              <a:rPr lang="en-US" sz="1400" dirty="0" err="1">
                <a:latin typeface="Arial" panose="020B0604020202020204" pitchFamily="34" charset="0"/>
                <a:cs typeface="Arial" panose="020B0604020202020204" pitchFamily="34" charset="0"/>
              </a:rPr>
              <a:t>vos</a:t>
            </a:r>
            <a:r>
              <a:rPr lang="en-US" sz="1400" dirty="0">
                <a:latin typeface="Arial" panose="020B0604020202020204" pitchFamily="34" charset="0"/>
                <a:cs typeface="Arial" panose="020B0604020202020204" pitchFamily="34" charset="0"/>
              </a:rPr>
              <a:t> ha </a:t>
            </a:r>
            <a:r>
              <a:rPr lang="en-US" sz="1400" dirty="0" err="1">
                <a:latin typeface="Arial" panose="020B0604020202020204" pitchFamily="34" charset="0"/>
                <a:cs typeface="Arial" panose="020B0604020202020204" pitchFamily="34" charset="0"/>
              </a:rPr>
              <a:t>passat</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veure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una</a:t>
            </a:r>
            <a:r>
              <a:rPr lang="en-US" sz="1400" dirty="0">
                <a:latin typeface="Arial" panose="020B0604020202020204" pitchFamily="34" charset="0"/>
                <a:cs typeface="Arial" panose="020B0604020202020204" pitchFamily="34" charset="0"/>
              </a:rPr>
              <a:t> pila de </a:t>
            </a:r>
            <a:r>
              <a:rPr lang="en-US" sz="1400" dirty="0" err="1">
                <a:latin typeface="Arial" panose="020B0604020202020204" pitchFamily="34" charset="0"/>
                <a:cs typeface="Arial" panose="020B0604020202020204" pitchFamily="34" charset="0"/>
              </a:rPr>
              <a:t>restes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plenes</a:t>
            </a:r>
            <a:r>
              <a:rPr lang="en-US" sz="1400" dirty="0">
                <a:latin typeface="Arial" panose="020B0604020202020204" pitchFamily="34" charset="0"/>
                <a:cs typeface="Arial" panose="020B0604020202020204" pitchFamily="34" charset="0"/>
              </a:rPr>
              <a:t> de mosques? Aquest </a:t>
            </a:r>
            <a:r>
              <a:rPr lang="en-US" sz="1400" dirty="0" err="1">
                <a:latin typeface="Arial" panose="020B0604020202020204" pitchFamily="34" charset="0"/>
                <a:cs typeface="Arial" panose="020B0604020202020204" pitchFamily="34" charset="0"/>
              </a:rPr>
              <a:t>és</a:t>
            </a:r>
            <a:r>
              <a:rPr lang="en-US" sz="1400" dirty="0">
                <a:latin typeface="Arial" panose="020B0604020202020204" pitchFamily="34" charset="0"/>
                <a:cs typeface="Arial" panose="020B0604020202020204" pitchFamily="34" charset="0"/>
              </a:rPr>
              <a:t> un </a:t>
            </a:r>
            <a:r>
              <a:rPr lang="en-US" sz="1400" dirty="0" err="1">
                <a:latin typeface="Arial" panose="020B0604020202020204" pitchFamily="34" charset="0"/>
                <a:cs typeface="Arial" panose="020B0604020202020204" pitchFamily="34" charset="0"/>
              </a:rPr>
              <a:t>clar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exemple</a:t>
            </a:r>
            <a:r>
              <a:rPr lang="en-US" sz="1400" dirty="0">
                <a:latin typeface="Arial" panose="020B0604020202020204" pitchFamily="34" charset="0"/>
                <a:cs typeface="Arial" panose="020B0604020202020204" pitchFamily="34" charset="0"/>
              </a:rPr>
              <a:t> per a entendre que, </a:t>
            </a:r>
            <a:r>
              <a:rPr lang="en-US" sz="1400" dirty="0" err="1">
                <a:latin typeface="Arial" panose="020B0604020202020204" pitchFamily="34" charset="0"/>
                <a:cs typeface="Arial" panose="020B0604020202020204" pitchFamily="34" charset="0"/>
              </a:rPr>
              <a:t>una</a:t>
            </a:r>
            <a:r>
              <a:rPr lang="en-US" sz="1400" dirty="0">
                <a:latin typeface="Arial" panose="020B0604020202020204" pitchFamily="34" charset="0"/>
                <a:cs typeface="Arial" panose="020B0604020202020204" pitchFamily="34" charset="0"/>
              </a:rPr>
              <a:t> mala </a:t>
            </a:r>
            <a:r>
              <a:rPr lang="en-US" sz="1400" dirty="0" err="1">
                <a:latin typeface="Arial" panose="020B0604020202020204" pitchFamily="34" charset="0"/>
                <a:cs typeface="Arial" panose="020B0604020202020204" pitchFamily="34" charset="0"/>
              </a:rPr>
              <a:t>gestió</a:t>
            </a:r>
            <a:r>
              <a:rPr lang="en-US" sz="1400" dirty="0">
                <a:latin typeface="Arial" panose="020B0604020202020204" pitchFamily="34" charset="0"/>
                <a:cs typeface="Arial" panose="020B0604020202020204" pitchFamily="34" charset="0"/>
              </a:rPr>
              <a:t> pot </a:t>
            </a:r>
            <a:r>
              <a:rPr lang="en-US" sz="1400" dirty="0" err="1">
                <a:latin typeface="Arial" panose="020B0604020202020204" pitchFamily="34" charset="0"/>
                <a:cs typeface="Arial" panose="020B0604020202020204" pitchFamily="34" charset="0"/>
              </a:rPr>
              <a:t>atraure</a:t>
            </a:r>
            <a:r>
              <a:rPr lang="en-US" sz="1400" dirty="0">
                <a:latin typeface="Arial" panose="020B0604020202020204" pitchFamily="34" charset="0"/>
                <a:cs typeface="Arial" panose="020B0604020202020204" pitchFamily="34" charset="0"/>
              </a:rPr>
              <a:t> animals </a:t>
            </a:r>
            <a:r>
              <a:rPr lang="en-US" sz="1400" dirty="0" err="1">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insectes</a:t>
            </a:r>
            <a:r>
              <a:rPr lang="en-US" sz="1400" dirty="0">
                <a:latin typeface="Arial" panose="020B0604020202020204" pitchFamily="34" charset="0"/>
                <a:cs typeface="Arial" panose="020B0604020202020204" pitchFamily="34" charset="0"/>
              </a:rPr>
              <a:t> com mosques, </a:t>
            </a:r>
            <a:r>
              <a:rPr lang="en-US" sz="1400" dirty="0" err="1">
                <a:latin typeface="Arial" panose="020B0604020202020204" pitchFamily="34" charset="0"/>
                <a:cs typeface="Arial" panose="020B0604020202020204" pitchFamily="34" charset="0"/>
              </a:rPr>
              <a:t>formigues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roedors</a:t>
            </a:r>
            <a:r>
              <a:rPr lang="en-US" sz="1400" dirty="0">
                <a:latin typeface="Arial" panose="020B0604020202020204" pitchFamily="34" charset="0"/>
                <a:cs typeface="Arial" panose="020B0604020202020204" pitchFamily="34" charset="0"/>
              </a:rPr>
              <a:t>, etc.</a:t>
            </a: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notesSlide" Target="../notesSlides/notesSlide1.xml"/><Relationship Id="rId16" Type="http://schemas.openxmlformats.org/officeDocument/2006/relationships/image" Target="../media/image14.sv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12.svg"/></Relationships>
</file>

<file path=ppt/slides/_rels/slide1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11.png"/><Relationship Id="rId7"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png"/><Relationship Id="rId3" Type="http://schemas.openxmlformats.org/officeDocument/2006/relationships/image" Target="../media/image25.png"/><Relationship Id="rId7" Type="http://schemas.openxmlformats.org/officeDocument/2006/relationships/image" Target="../media/image7.png"/><Relationship Id="rId12" Type="http://schemas.openxmlformats.org/officeDocument/2006/relationships/image" Target="../media/image36.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2.svg"/><Relationship Id="rId4" Type="http://schemas.openxmlformats.org/officeDocument/2006/relationships/image" Target="../media/image26.svg"/><Relationship Id="rId9" Type="http://schemas.openxmlformats.org/officeDocument/2006/relationships/image" Target="../media/image1.png"/><Relationship Id="rId14" Type="http://schemas.openxmlformats.org/officeDocument/2006/relationships/image" Target="../media/image14.svg"/></Relationships>
</file>

<file path=ppt/slides/_rels/slide16.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69.png"/><Relationship Id="rId3" Type="http://schemas.openxmlformats.org/officeDocument/2006/relationships/image" Target="../media/image65.png"/><Relationship Id="rId7" Type="http://schemas.openxmlformats.org/officeDocument/2006/relationships/image" Target="../media/image1.png"/><Relationship Id="rId12" Type="http://schemas.openxmlformats.org/officeDocument/2006/relationships/image" Target="../media/image68.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67.png"/><Relationship Id="rId5" Type="http://schemas.openxmlformats.org/officeDocument/2006/relationships/image" Target="../media/image3.png"/><Relationship Id="rId10" Type="http://schemas.openxmlformats.org/officeDocument/2006/relationships/image" Target="../media/image14.svg"/><Relationship Id="rId4" Type="http://schemas.openxmlformats.org/officeDocument/2006/relationships/image" Target="../media/image66.svg"/><Relationship Id="rId9" Type="http://schemas.openxmlformats.org/officeDocument/2006/relationships/image" Target="../media/image13.png"/><Relationship Id="rId14" Type="http://schemas.openxmlformats.org/officeDocument/2006/relationships/image" Target="../media/image70.svg"/></Relationships>
</file>

<file path=ppt/slides/_rels/slide17.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5.svg"/><Relationship Id="rId18" Type="http://schemas.openxmlformats.org/officeDocument/2006/relationships/image" Target="../media/image80.png"/><Relationship Id="rId26" Type="http://schemas.openxmlformats.org/officeDocument/2006/relationships/image" Target="../media/image88.png"/><Relationship Id="rId3" Type="http://schemas.openxmlformats.org/officeDocument/2006/relationships/image" Target="../media/image1.png"/><Relationship Id="rId21" Type="http://schemas.openxmlformats.org/officeDocument/2006/relationships/image" Target="../media/image83.svg"/><Relationship Id="rId7" Type="http://schemas.openxmlformats.org/officeDocument/2006/relationships/image" Target="../media/image71.png"/><Relationship Id="rId12" Type="http://schemas.openxmlformats.org/officeDocument/2006/relationships/image" Target="../media/image74.png"/><Relationship Id="rId17" Type="http://schemas.openxmlformats.org/officeDocument/2006/relationships/image" Target="../media/image79.png"/><Relationship Id="rId25" Type="http://schemas.openxmlformats.org/officeDocument/2006/relationships/image" Target="../media/image87.svg"/><Relationship Id="rId2" Type="http://schemas.openxmlformats.org/officeDocument/2006/relationships/notesSlide" Target="../notesSlides/notesSlide17.xml"/><Relationship Id="rId16" Type="http://schemas.openxmlformats.org/officeDocument/2006/relationships/image" Target="../media/image78.png"/><Relationship Id="rId20"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68.svg"/><Relationship Id="rId24" Type="http://schemas.openxmlformats.org/officeDocument/2006/relationships/image" Target="../media/image86.png"/><Relationship Id="rId5" Type="http://schemas.openxmlformats.org/officeDocument/2006/relationships/image" Target="../media/image13.png"/><Relationship Id="rId15" Type="http://schemas.openxmlformats.org/officeDocument/2006/relationships/image" Target="../media/image77.svg"/><Relationship Id="rId23" Type="http://schemas.openxmlformats.org/officeDocument/2006/relationships/image" Target="../media/image85.svg"/><Relationship Id="rId10" Type="http://schemas.openxmlformats.org/officeDocument/2006/relationships/image" Target="../media/image67.png"/><Relationship Id="rId19" Type="http://schemas.openxmlformats.org/officeDocument/2006/relationships/image" Target="../media/image81.svg"/><Relationship Id="rId4" Type="http://schemas.openxmlformats.org/officeDocument/2006/relationships/image" Target="../media/image2.svg"/><Relationship Id="rId9" Type="http://schemas.openxmlformats.org/officeDocument/2006/relationships/image" Target="../media/image73.png"/><Relationship Id="rId14" Type="http://schemas.openxmlformats.org/officeDocument/2006/relationships/image" Target="../media/image76.png"/><Relationship Id="rId22" Type="http://schemas.openxmlformats.org/officeDocument/2006/relationships/image" Target="../media/image84.png"/><Relationship Id="rId27" Type="http://schemas.openxmlformats.org/officeDocument/2006/relationships/image" Target="../media/image89.svg"/></Relationships>
</file>

<file path=ppt/slides/_rels/slide18.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png"/><Relationship Id="rId3" Type="http://schemas.openxmlformats.org/officeDocument/2006/relationships/image" Target="../media/image1.png"/><Relationship Id="rId7" Type="http://schemas.openxmlformats.org/officeDocument/2006/relationships/image" Target="../media/image90.png"/><Relationship Id="rId12" Type="http://schemas.openxmlformats.org/officeDocument/2006/relationships/image" Target="../media/image95.png"/><Relationship Id="rId17" Type="http://schemas.openxmlformats.org/officeDocument/2006/relationships/image" Target="../media/image68.svg"/><Relationship Id="rId2" Type="http://schemas.openxmlformats.org/officeDocument/2006/relationships/notesSlide" Target="../notesSlides/notesSlide18.xml"/><Relationship Id="rId16"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94.svg"/><Relationship Id="rId5" Type="http://schemas.openxmlformats.org/officeDocument/2006/relationships/image" Target="../media/image13.png"/><Relationship Id="rId15" Type="http://schemas.openxmlformats.org/officeDocument/2006/relationships/image" Target="../media/image98.svg"/><Relationship Id="rId10" Type="http://schemas.openxmlformats.org/officeDocument/2006/relationships/image" Target="../media/image93.png"/><Relationship Id="rId4" Type="http://schemas.openxmlformats.org/officeDocument/2006/relationships/image" Target="../media/image2.svg"/><Relationship Id="rId9" Type="http://schemas.openxmlformats.org/officeDocument/2006/relationships/image" Target="../media/image92.svg"/><Relationship Id="rId14" Type="http://schemas.openxmlformats.org/officeDocument/2006/relationships/image" Target="../media/image97.png"/></Relationships>
</file>

<file path=ppt/slides/_rels/slide19.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103.png"/><Relationship Id="rId18" Type="http://schemas.openxmlformats.org/officeDocument/2006/relationships/image" Target="../media/image108.svg"/><Relationship Id="rId3" Type="http://schemas.openxmlformats.org/officeDocument/2006/relationships/image" Target="../media/image1.png"/><Relationship Id="rId21" Type="http://schemas.openxmlformats.org/officeDocument/2006/relationships/image" Target="../media/image111.svg"/><Relationship Id="rId7" Type="http://schemas.openxmlformats.org/officeDocument/2006/relationships/image" Target="../media/image69.png"/><Relationship Id="rId12" Type="http://schemas.openxmlformats.org/officeDocument/2006/relationships/image" Target="../media/image102.svg"/><Relationship Id="rId17" Type="http://schemas.openxmlformats.org/officeDocument/2006/relationships/image" Target="../media/image107.png"/><Relationship Id="rId2" Type="http://schemas.openxmlformats.org/officeDocument/2006/relationships/notesSlide" Target="../notesSlides/notesSlide19.xml"/><Relationship Id="rId16" Type="http://schemas.openxmlformats.org/officeDocument/2006/relationships/image" Target="../media/image106.svg"/><Relationship Id="rId20" Type="http://schemas.openxmlformats.org/officeDocument/2006/relationships/image" Target="../media/image110.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01.png"/><Relationship Id="rId24" Type="http://schemas.openxmlformats.org/officeDocument/2006/relationships/image" Target="../media/image114.png"/><Relationship Id="rId5" Type="http://schemas.openxmlformats.org/officeDocument/2006/relationships/image" Target="../media/image13.png"/><Relationship Id="rId15" Type="http://schemas.openxmlformats.org/officeDocument/2006/relationships/image" Target="../media/image105.png"/><Relationship Id="rId23" Type="http://schemas.openxmlformats.org/officeDocument/2006/relationships/image" Target="../media/image113.svg"/><Relationship Id="rId10" Type="http://schemas.openxmlformats.org/officeDocument/2006/relationships/image" Target="../media/image100.svg"/><Relationship Id="rId19" Type="http://schemas.openxmlformats.org/officeDocument/2006/relationships/image" Target="../media/image109.png"/><Relationship Id="rId4" Type="http://schemas.openxmlformats.org/officeDocument/2006/relationships/image" Target="../media/image2.svg"/><Relationship Id="rId9" Type="http://schemas.openxmlformats.org/officeDocument/2006/relationships/image" Target="../media/image99.png"/><Relationship Id="rId14" Type="http://schemas.openxmlformats.org/officeDocument/2006/relationships/image" Target="../media/image104.svg"/><Relationship Id="rId22" Type="http://schemas.openxmlformats.org/officeDocument/2006/relationships/image" Target="../media/image112.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15.png"/><Relationship Id="rId7" Type="http://schemas.openxmlformats.org/officeDocument/2006/relationships/image" Target="../media/image2.sv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19.svg"/><Relationship Id="rId5" Type="http://schemas.openxmlformats.org/officeDocument/2006/relationships/image" Target="../media/image10.svg"/><Relationship Id="rId15" Type="http://schemas.openxmlformats.org/officeDocument/2006/relationships/image" Target="../media/image12.svg"/><Relationship Id="rId10" Type="http://schemas.openxmlformats.org/officeDocument/2006/relationships/image" Target="../media/image18.png"/><Relationship Id="rId4" Type="http://schemas.openxmlformats.org/officeDocument/2006/relationships/image" Target="../media/image9.png"/><Relationship Id="rId9" Type="http://schemas.openxmlformats.org/officeDocument/2006/relationships/image" Target="../media/image17.svg"/><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6.sv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15.png"/><Relationship Id="rId4" Type="http://schemas.openxmlformats.org/officeDocument/2006/relationships/image" Target="../media/image14.sv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17.sv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4.sv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18.png"/><Relationship Id="rId4" Type="http://schemas.openxmlformats.org/officeDocument/2006/relationships/image" Target="../media/image14.sv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19.png"/><Relationship Id="rId4" Type="http://schemas.openxmlformats.org/officeDocument/2006/relationships/image" Target="../media/image14.sv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18.png"/><Relationship Id="rId4" Type="http://schemas.openxmlformats.org/officeDocument/2006/relationships/image" Target="../media/image14.svg"/></Relationships>
</file>

<file path=ppt/slides/_rels/slide26.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png"/><Relationship Id="rId3" Type="http://schemas.openxmlformats.org/officeDocument/2006/relationships/image" Target="../media/image120.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11.png"/><Relationship Id="rId5" Type="http://schemas.openxmlformats.org/officeDocument/2006/relationships/image" Target="../media/image1.png"/><Relationship Id="rId10" Type="http://schemas.openxmlformats.org/officeDocument/2006/relationships/image" Target="../media/image123.svg"/><Relationship Id="rId4" Type="http://schemas.openxmlformats.org/officeDocument/2006/relationships/image" Target="../media/image121.svg"/><Relationship Id="rId9" Type="http://schemas.openxmlformats.org/officeDocument/2006/relationships/image" Target="../media/image122.png"/><Relationship Id="rId14" Type="http://schemas.openxmlformats.org/officeDocument/2006/relationships/image" Target="../media/image14.svg"/></Relationships>
</file>

<file path=ppt/slides/_rels/slide27.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1.png"/><Relationship Id="rId7" Type="http://schemas.openxmlformats.org/officeDocument/2006/relationships/image" Target="../media/image8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svg"/><Relationship Id="rId9"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sv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21.svg"/><Relationship Id="rId5" Type="http://schemas.openxmlformats.org/officeDocument/2006/relationships/image" Target="../media/image120.png"/><Relationship Id="rId4" Type="http://schemas.openxmlformats.org/officeDocument/2006/relationships/image" Target="../media/image14.sv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4.svg"/></Relationships>
</file>

<file path=ppt/slides/_rels/slide3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130.svg"/><Relationship Id="rId13" Type="http://schemas.openxmlformats.org/officeDocument/2006/relationships/image" Target="../media/image131.png"/><Relationship Id="rId18" Type="http://schemas.openxmlformats.org/officeDocument/2006/relationships/image" Target="../media/image14.svg"/><Relationship Id="rId3" Type="http://schemas.openxmlformats.org/officeDocument/2006/relationships/image" Target="../media/image125.png"/><Relationship Id="rId7" Type="http://schemas.openxmlformats.org/officeDocument/2006/relationships/image" Target="../media/image129.png"/><Relationship Id="rId12" Type="http://schemas.openxmlformats.org/officeDocument/2006/relationships/image" Target="../media/image4.svg"/><Relationship Id="rId17" Type="http://schemas.openxmlformats.org/officeDocument/2006/relationships/image" Target="../media/image13.png"/><Relationship Id="rId2" Type="http://schemas.openxmlformats.org/officeDocument/2006/relationships/notesSlide" Target="../notesSlides/notesSlide37.xml"/><Relationship Id="rId16" Type="http://schemas.openxmlformats.org/officeDocument/2006/relationships/image" Target="../media/image12.svg"/><Relationship Id="rId1" Type="http://schemas.openxmlformats.org/officeDocument/2006/relationships/slideLayout" Target="../slideLayouts/slideLayout7.xml"/><Relationship Id="rId6" Type="http://schemas.openxmlformats.org/officeDocument/2006/relationships/image" Target="../media/image128.svg"/><Relationship Id="rId11" Type="http://schemas.openxmlformats.org/officeDocument/2006/relationships/image" Target="../media/image3.png"/><Relationship Id="rId5" Type="http://schemas.openxmlformats.org/officeDocument/2006/relationships/image" Target="../media/image127.png"/><Relationship Id="rId15" Type="http://schemas.openxmlformats.org/officeDocument/2006/relationships/image" Target="../media/image11.png"/><Relationship Id="rId10" Type="http://schemas.openxmlformats.org/officeDocument/2006/relationships/image" Target="../media/image2.svg"/><Relationship Id="rId4" Type="http://schemas.openxmlformats.org/officeDocument/2006/relationships/image" Target="../media/image126.svg"/><Relationship Id="rId9" Type="http://schemas.openxmlformats.org/officeDocument/2006/relationships/image" Target="../media/image1.png"/><Relationship Id="rId14" Type="http://schemas.openxmlformats.org/officeDocument/2006/relationships/image" Target="../media/image132.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1.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40.xml.rels><?xml version="1.0" encoding="UTF-8" standalone="yes"?>
<Relationships xmlns="http://schemas.openxmlformats.org/package/2006/relationships"><Relationship Id="rId8" Type="http://schemas.openxmlformats.org/officeDocument/2006/relationships/image" Target="../media/image138.svg"/><Relationship Id="rId3" Type="http://schemas.openxmlformats.org/officeDocument/2006/relationships/image" Target="../media/image133.png"/><Relationship Id="rId7" Type="http://schemas.openxmlformats.org/officeDocument/2006/relationships/image" Target="../media/image137.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34.svg"/></Relationships>
</file>

<file path=ppt/slides/_rels/slide4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42.svg"/><Relationship Id="rId5" Type="http://schemas.openxmlformats.org/officeDocument/2006/relationships/image" Target="../media/image141.png"/><Relationship Id="rId4" Type="http://schemas.openxmlformats.org/officeDocument/2006/relationships/image" Target="../media/image140.svg"/></Relationships>
</file>

<file path=ppt/slides/_rels/slide4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130.svg"/><Relationship Id="rId13" Type="http://schemas.openxmlformats.org/officeDocument/2006/relationships/image" Target="../media/image131.png"/><Relationship Id="rId18" Type="http://schemas.openxmlformats.org/officeDocument/2006/relationships/image" Target="../media/image14.svg"/><Relationship Id="rId3" Type="http://schemas.openxmlformats.org/officeDocument/2006/relationships/image" Target="../media/image125.png"/><Relationship Id="rId7" Type="http://schemas.openxmlformats.org/officeDocument/2006/relationships/image" Target="../media/image129.png"/><Relationship Id="rId12" Type="http://schemas.openxmlformats.org/officeDocument/2006/relationships/image" Target="../media/image4.svg"/><Relationship Id="rId17" Type="http://schemas.openxmlformats.org/officeDocument/2006/relationships/image" Target="../media/image13.png"/><Relationship Id="rId2" Type="http://schemas.openxmlformats.org/officeDocument/2006/relationships/notesSlide" Target="../notesSlides/notesSlide43.xml"/><Relationship Id="rId16" Type="http://schemas.openxmlformats.org/officeDocument/2006/relationships/image" Target="../media/image12.svg"/><Relationship Id="rId1" Type="http://schemas.openxmlformats.org/officeDocument/2006/relationships/slideLayout" Target="../slideLayouts/slideLayout7.xml"/><Relationship Id="rId6" Type="http://schemas.openxmlformats.org/officeDocument/2006/relationships/image" Target="../media/image128.svg"/><Relationship Id="rId11" Type="http://schemas.openxmlformats.org/officeDocument/2006/relationships/image" Target="../media/image3.png"/><Relationship Id="rId5" Type="http://schemas.openxmlformats.org/officeDocument/2006/relationships/image" Target="../media/image127.png"/><Relationship Id="rId15" Type="http://schemas.openxmlformats.org/officeDocument/2006/relationships/image" Target="../media/image11.png"/><Relationship Id="rId10" Type="http://schemas.openxmlformats.org/officeDocument/2006/relationships/image" Target="../media/image2.svg"/><Relationship Id="rId4" Type="http://schemas.openxmlformats.org/officeDocument/2006/relationships/image" Target="../media/image126.svg"/><Relationship Id="rId9" Type="http://schemas.openxmlformats.org/officeDocument/2006/relationships/image" Target="../media/image1.png"/><Relationship Id="rId14" Type="http://schemas.openxmlformats.org/officeDocument/2006/relationships/image" Target="../media/image132.svg"/></Relationships>
</file>

<file path=ppt/slides/_rels/slide4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23.svg"/><Relationship Id="rId5" Type="http://schemas.openxmlformats.org/officeDocument/2006/relationships/image" Target="../media/image122.png"/><Relationship Id="rId4" Type="http://schemas.openxmlformats.org/officeDocument/2006/relationships/image" Target="../media/image2.svg"/></Relationships>
</file>

<file path=ppt/slides/_rels/slide4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123.svg"/><Relationship Id="rId5" Type="http://schemas.openxmlformats.org/officeDocument/2006/relationships/image" Target="../media/image122.png"/><Relationship Id="rId4" Type="http://schemas.openxmlformats.org/officeDocument/2006/relationships/image" Target="../media/image2.svg"/></Relationships>
</file>

<file path=ppt/slides/_rels/slide4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123.svg"/><Relationship Id="rId5" Type="http://schemas.openxmlformats.org/officeDocument/2006/relationships/image" Target="../media/image122.png"/><Relationship Id="rId4" Type="http://schemas.openxmlformats.org/officeDocument/2006/relationships/image" Target="../media/image2.svg"/><Relationship Id="rId9" Type="http://schemas.openxmlformats.org/officeDocument/2006/relationships/image" Target="../media/image144.png"/></Relationships>
</file>

<file path=ppt/slides/_rels/slide47.xml.rels><?xml version="1.0" encoding="UTF-8" standalone="yes"?>
<Relationships xmlns="http://schemas.openxmlformats.org/package/2006/relationships"><Relationship Id="rId3" Type="http://schemas.openxmlformats.org/officeDocument/2006/relationships/image" Target="../media/image122.png"/><Relationship Id="rId7" Type="http://schemas.openxmlformats.org/officeDocument/2006/relationships/image" Target="../media/image145.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3.svg"/></Relationships>
</file>

<file path=ppt/slides/_rels/slide4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147.png"/></Relationships>
</file>

<file path=ppt/slides/_rels/slide49.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1.png"/><Relationship Id="rId18" Type="http://schemas.openxmlformats.org/officeDocument/2006/relationships/image" Target="../media/image36.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8.svg"/><Relationship Id="rId17" Type="http://schemas.openxmlformats.org/officeDocument/2006/relationships/image" Target="../media/image35.png"/><Relationship Id="rId2" Type="http://schemas.openxmlformats.org/officeDocument/2006/relationships/notesSlide" Target="../notesSlides/notesSlide5.xml"/><Relationship Id="rId16" Type="http://schemas.openxmlformats.org/officeDocument/2006/relationships/image" Target="../media/image34.svg"/><Relationship Id="rId20" Type="http://schemas.openxmlformats.org/officeDocument/2006/relationships/image" Target="../media/image14.sv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7.png"/><Relationship Id="rId5" Type="http://schemas.openxmlformats.org/officeDocument/2006/relationships/image" Target="../media/image27.png"/><Relationship Id="rId15" Type="http://schemas.openxmlformats.org/officeDocument/2006/relationships/image" Target="../media/image33.png"/><Relationship Id="rId10" Type="http://schemas.openxmlformats.org/officeDocument/2006/relationships/image" Target="../media/image32.svg"/><Relationship Id="rId19" Type="http://schemas.openxmlformats.org/officeDocument/2006/relationships/image" Target="../media/image13.pn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41.png"/><Relationship Id="rId3" Type="http://schemas.openxmlformats.org/officeDocument/2006/relationships/image" Target="../media/image3.png"/><Relationship Id="rId7" Type="http://schemas.openxmlformats.org/officeDocument/2006/relationships/image" Target="../media/image13.png"/><Relationship Id="rId12" Type="http://schemas.openxmlformats.org/officeDocument/2006/relationships/image" Target="../media/image40.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39.png"/><Relationship Id="rId5" Type="http://schemas.openxmlformats.org/officeDocument/2006/relationships/image" Target="../media/image1.png"/><Relationship Id="rId15" Type="http://schemas.openxmlformats.org/officeDocument/2006/relationships/image" Target="../media/image43.png"/><Relationship Id="rId10" Type="http://schemas.openxmlformats.org/officeDocument/2006/relationships/image" Target="../media/image38.svg"/><Relationship Id="rId4" Type="http://schemas.openxmlformats.org/officeDocument/2006/relationships/image" Target="../media/image4.svg"/><Relationship Id="rId9" Type="http://schemas.openxmlformats.org/officeDocument/2006/relationships/image" Target="../media/image37.png"/><Relationship Id="rId14" Type="http://schemas.openxmlformats.org/officeDocument/2006/relationships/image" Target="../media/image42.svg"/></Relationships>
</file>

<file path=ppt/slides/_rels/slide7.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48.png"/><Relationship Id="rId1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3.png"/><Relationship Id="rId12" Type="http://schemas.openxmlformats.org/officeDocument/2006/relationships/image" Target="../media/image30.svg"/><Relationship Id="rId17" Type="http://schemas.openxmlformats.org/officeDocument/2006/relationships/image" Target="../media/image11.png"/><Relationship Id="rId2" Type="http://schemas.openxmlformats.org/officeDocument/2006/relationships/notesSlide" Target="../notesSlides/notesSlide7.xml"/><Relationship Id="rId16" Type="http://schemas.openxmlformats.org/officeDocument/2006/relationships/image" Target="../media/image21.svg"/><Relationship Id="rId20" Type="http://schemas.openxmlformats.org/officeDocument/2006/relationships/image" Target="../media/image14.svg"/><Relationship Id="rId1" Type="http://schemas.openxmlformats.org/officeDocument/2006/relationships/slideLayout" Target="../slideLayouts/slideLayout7.xml"/><Relationship Id="rId6" Type="http://schemas.openxmlformats.org/officeDocument/2006/relationships/image" Target="../media/image45.svg"/><Relationship Id="rId11" Type="http://schemas.openxmlformats.org/officeDocument/2006/relationships/image" Target="../media/image29.png"/><Relationship Id="rId5" Type="http://schemas.openxmlformats.org/officeDocument/2006/relationships/image" Target="../media/image44.png"/><Relationship Id="rId15" Type="http://schemas.openxmlformats.org/officeDocument/2006/relationships/image" Target="../media/image20.png"/><Relationship Id="rId10" Type="http://schemas.openxmlformats.org/officeDocument/2006/relationships/image" Target="../media/image47.svg"/><Relationship Id="rId19" Type="http://schemas.openxmlformats.org/officeDocument/2006/relationships/image" Target="../media/image13.png"/><Relationship Id="rId4" Type="http://schemas.openxmlformats.org/officeDocument/2006/relationships/image" Target="../media/image8.svg"/><Relationship Id="rId9" Type="http://schemas.openxmlformats.org/officeDocument/2006/relationships/image" Target="../media/image46.png"/><Relationship Id="rId14" Type="http://schemas.openxmlformats.org/officeDocument/2006/relationships/image" Target="../media/image49.svg"/></Relationships>
</file>

<file path=ppt/slides/_rels/slide8.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sp>
        <p:nvSpPr>
          <p:cNvPr id="2" name="TextBox 2"/>
          <p:cNvSpPr txBox="1"/>
          <p:nvPr/>
        </p:nvSpPr>
        <p:spPr>
          <a:xfrm>
            <a:off x="1028700" y="6854926"/>
            <a:ext cx="9582215" cy="974725"/>
          </a:xfrm>
          <a:prstGeom prst="rect">
            <a:avLst/>
          </a:prstGeom>
        </p:spPr>
        <p:txBody>
          <a:bodyPr lIns="0" tIns="0" rIns="0" bIns="0" rtlCol="0" anchor="t">
            <a:spAutoFit/>
          </a:bodyPr>
          <a:lstStyle/>
          <a:p>
            <a:pPr algn="l">
              <a:lnSpc>
                <a:spcPts val="3500"/>
              </a:lnSpc>
              <a:spcBef>
                <a:spcPct val="0"/>
              </a:spcBef>
            </a:pPr>
            <a:r>
              <a:rPr lang="en-US" sz="3500">
                <a:solidFill>
                  <a:srgbClr val="3D3D3D"/>
                </a:solidFill>
                <a:latin typeface="Kollektif Bold"/>
                <a:ea typeface="Kollektif Bold"/>
                <a:cs typeface="Kollektif Bold"/>
                <a:sym typeface="Kollektif Bold"/>
              </a:rPr>
              <a:t>FES DE LES TEUES RESTES, UN RECURS PER A LA TERRA</a:t>
            </a:r>
          </a:p>
        </p:txBody>
      </p:sp>
      <p:sp>
        <p:nvSpPr>
          <p:cNvPr id="3" name="TextBox 3"/>
          <p:cNvSpPr txBox="1"/>
          <p:nvPr/>
        </p:nvSpPr>
        <p:spPr>
          <a:xfrm>
            <a:off x="1028700" y="3343174"/>
            <a:ext cx="11541847" cy="3708446"/>
          </a:xfrm>
          <a:prstGeom prst="rect">
            <a:avLst/>
          </a:prstGeom>
        </p:spPr>
        <p:txBody>
          <a:bodyPr lIns="0" tIns="0" rIns="0" bIns="0" rtlCol="0" anchor="t">
            <a:spAutoFit/>
          </a:bodyPr>
          <a:lstStyle/>
          <a:p>
            <a:pPr algn="l">
              <a:lnSpc>
                <a:spcPts val="14026"/>
              </a:lnSpc>
            </a:pPr>
            <a:r>
              <a:rPr lang="en-US" sz="15584">
                <a:solidFill>
                  <a:srgbClr val="2F7241"/>
                </a:solidFill>
                <a:latin typeface="TT Trailers Bold"/>
                <a:ea typeface="TT Trailers Bold"/>
                <a:cs typeface="TT Trailers Bold"/>
                <a:sym typeface="TT Trailers Bold"/>
              </a:rPr>
              <a:t>TERRATEIG</a:t>
            </a:r>
          </a:p>
          <a:p>
            <a:pPr algn="l">
              <a:lnSpc>
                <a:spcPts val="14026"/>
              </a:lnSpc>
            </a:pPr>
            <a:r>
              <a:rPr lang="en-US" sz="15584">
                <a:solidFill>
                  <a:srgbClr val="2F7241"/>
                </a:solidFill>
                <a:latin typeface="TT Trailers Bold"/>
                <a:ea typeface="TT Trailers Bold"/>
                <a:cs typeface="TT Trailers Bold"/>
                <a:sym typeface="TT Trailers Bold"/>
              </a:rPr>
              <a:t>TAMBÉ COMPOSTA</a:t>
            </a:r>
          </a:p>
        </p:txBody>
      </p:sp>
      <p:grpSp>
        <p:nvGrpSpPr>
          <p:cNvPr id="4" name="Group 4"/>
          <p:cNvGrpSpPr/>
          <p:nvPr/>
        </p:nvGrpSpPr>
        <p:grpSpPr>
          <a:xfrm rot="-239532">
            <a:off x="-557335" y="8526295"/>
            <a:ext cx="18879213" cy="3770487"/>
            <a:chOff x="0" y="0"/>
            <a:chExt cx="4972303" cy="993050"/>
          </a:xfrm>
        </p:grpSpPr>
        <p:sp>
          <p:nvSpPr>
            <p:cNvPr id="5" name="Freeform 5"/>
            <p:cNvSpPr/>
            <p:nvPr/>
          </p:nvSpPr>
          <p:spPr>
            <a:xfrm>
              <a:off x="0" y="0"/>
              <a:ext cx="4972303" cy="993050"/>
            </a:xfrm>
            <a:custGeom>
              <a:avLst/>
              <a:gdLst/>
              <a:ahLst/>
              <a:cxnLst/>
              <a:rect l="l" t="t" r="r" b="b"/>
              <a:pathLst>
                <a:path w="4972303" h="993050">
                  <a:moveTo>
                    <a:pt x="0" y="0"/>
                  </a:moveTo>
                  <a:lnTo>
                    <a:pt x="4972303" y="0"/>
                  </a:lnTo>
                  <a:lnTo>
                    <a:pt x="4972303" y="993050"/>
                  </a:lnTo>
                  <a:lnTo>
                    <a:pt x="0" y="993050"/>
                  </a:lnTo>
                  <a:close/>
                </a:path>
              </a:pathLst>
            </a:custGeom>
            <a:solidFill>
              <a:srgbClr val="EBA039"/>
            </a:solidFill>
          </p:spPr>
          <p:txBody>
            <a:bodyPr/>
            <a:lstStyle/>
            <a:p>
              <a:endParaRPr lang="es-ES"/>
            </a:p>
          </p:txBody>
        </p:sp>
        <p:sp>
          <p:nvSpPr>
            <p:cNvPr id="6" name="TextBox 6"/>
            <p:cNvSpPr txBox="1"/>
            <p:nvPr/>
          </p:nvSpPr>
          <p:spPr>
            <a:xfrm>
              <a:off x="0" y="0"/>
              <a:ext cx="4972303" cy="993050"/>
            </a:xfrm>
            <a:prstGeom prst="rect">
              <a:avLst/>
            </a:prstGeom>
          </p:spPr>
          <p:txBody>
            <a:bodyPr lIns="50800" tIns="50800" rIns="50800" bIns="50800" rtlCol="0" anchor="ctr"/>
            <a:lstStyle/>
            <a:p>
              <a:pPr algn="ctr">
                <a:lnSpc>
                  <a:spcPts val="2499"/>
                </a:lnSpc>
              </a:pPr>
              <a:endParaRPr/>
            </a:p>
          </p:txBody>
        </p:sp>
      </p:grpSp>
      <p:sp>
        <p:nvSpPr>
          <p:cNvPr id="7" name="Freeform 7"/>
          <p:cNvSpPr/>
          <p:nvPr/>
        </p:nvSpPr>
        <p:spPr>
          <a:xfrm>
            <a:off x="1028700" y="7873675"/>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8" name="Freeform 8"/>
          <p:cNvSpPr/>
          <p:nvPr/>
        </p:nvSpPr>
        <p:spPr>
          <a:xfrm>
            <a:off x="6504262" y="1167454"/>
            <a:ext cx="2334088" cy="3071168"/>
          </a:xfrm>
          <a:custGeom>
            <a:avLst/>
            <a:gdLst/>
            <a:ahLst/>
            <a:cxnLst/>
            <a:rect l="l" t="t" r="r" b="b"/>
            <a:pathLst>
              <a:path w="2334088" h="3071168">
                <a:moveTo>
                  <a:pt x="0" y="0"/>
                </a:moveTo>
                <a:lnTo>
                  <a:pt x="2334088" y="0"/>
                </a:lnTo>
                <a:lnTo>
                  <a:pt x="2334088" y="3071169"/>
                </a:lnTo>
                <a:lnTo>
                  <a:pt x="0" y="307116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9" name="Freeform 9"/>
          <p:cNvSpPr/>
          <p:nvPr/>
        </p:nvSpPr>
        <p:spPr>
          <a:xfrm flipH="1">
            <a:off x="10610915" y="1376991"/>
            <a:ext cx="8141573" cy="8728782"/>
          </a:xfrm>
          <a:custGeom>
            <a:avLst/>
            <a:gdLst/>
            <a:ahLst/>
            <a:cxnLst/>
            <a:rect l="l" t="t" r="r" b="b"/>
            <a:pathLst>
              <a:path w="8141573" h="8728782">
                <a:moveTo>
                  <a:pt x="8141573" y="0"/>
                </a:moveTo>
                <a:lnTo>
                  <a:pt x="0" y="0"/>
                </a:lnTo>
                <a:lnTo>
                  <a:pt x="0" y="8728782"/>
                </a:lnTo>
                <a:lnTo>
                  <a:pt x="8141573" y="8728782"/>
                </a:lnTo>
                <a:lnTo>
                  <a:pt x="8141573"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0" name="Freeform 10"/>
          <p:cNvSpPr/>
          <p:nvPr/>
        </p:nvSpPr>
        <p:spPr>
          <a:xfrm rot="-592997">
            <a:off x="-1431065" y="-737018"/>
            <a:ext cx="5923787" cy="3296773"/>
          </a:xfrm>
          <a:custGeom>
            <a:avLst/>
            <a:gdLst/>
            <a:ahLst/>
            <a:cxnLst/>
            <a:rect l="l" t="t" r="r" b="b"/>
            <a:pathLst>
              <a:path w="5923787" h="3296773">
                <a:moveTo>
                  <a:pt x="0" y="0"/>
                </a:moveTo>
                <a:lnTo>
                  <a:pt x="5923786" y="0"/>
                </a:lnTo>
                <a:lnTo>
                  <a:pt x="5923786" y="3296772"/>
                </a:lnTo>
                <a:lnTo>
                  <a:pt x="0" y="329677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1" name="Freeform 11"/>
          <p:cNvSpPr/>
          <p:nvPr/>
        </p:nvSpPr>
        <p:spPr>
          <a:xfrm>
            <a:off x="6103674" y="7925662"/>
            <a:ext cx="4835867" cy="3719898"/>
          </a:xfrm>
          <a:custGeom>
            <a:avLst/>
            <a:gdLst/>
            <a:ahLst/>
            <a:cxnLst/>
            <a:rect l="l" t="t" r="r" b="b"/>
            <a:pathLst>
              <a:path w="4835867" h="3719898">
                <a:moveTo>
                  <a:pt x="0" y="0"/>
                </a:moveTo>
                <a:lnTo>
                  <a:pt x="4835867" y="0"/>
                </a:lnTo>
                <a:lnTo>
                  <a:pt x="4835867" y="3719897"/>
                </a:lnTo>
                <a:lnTo>
                  <a:pt x="0" y="371989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2" name="Freeform 12"/>
          <p:cNvSpPr/>
          <p:nvPr/>
        </p:nvSpPr>
        <p:spPr>
          <a:xfrm>
            <a:off x="16709967" y="-115054"/>
            <a:ext cx="3156065" cy="1282508"/>
          </a:xfrm>
          <a:custGeom>
            <a:avLst/>
            <a:gdLst/>
            <a:ahLst/>
            <a:cxnLst/>
            <a:rect l="l" t="t" r="r" b="b"/>
            <a:pathLst>
              <a:path w="3156065" h="1282508">
                <a:moveTo>
                  <a:pt x="0" y="0"/>
                </a:moveTo>
                <a:lnTo>
                  <a:pt x="3156066" y="0"/>
                </a:lnTo>
                <a:lnTo>
                  <a:pt x="3156066" y="1282508"/>
                </a:lnTo>
                <a:lnTo>
                  <a:pt x="0" y="128250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13" name="Freeform 13"/>
          <p:cNvSpPr/>
          <p:nvPr/>
        </p:nvSpPr>
        <p:spPr>
          <a:xfrm rot="-974257">
            <a:off x="10694958" y="1187119"/>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15">
              <a:extLs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s-E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E5A3"/>
        </a:solidFill>
        <a:effectLst/>
      </p:bgPr>
    </p:bg>
    <p:spTree>
      <p:nvGrpSpPr>
        <p:cNvPr id="1" name=""/>
        <p:cNvGrpSpPr/>
        <p:nvPr/>
      </p:nvGrpSpPr>
      <p:grpSpPr>
        <a:xfrm>
          <a:off x="0" y="0"/>
          <a:ext cx="0" cy="0"/>
          <a:chOff x="0" y="0"/>
          <a:chExt cx="0" cy="0"/>
        </a:xfrm>
      </p:grpSpPr>
      <p:grpSp>
        <p:nvGrpSpPr>
          <p:cNvPr id="2" name="Group 2"/>
          <p:cNvGrpSpPr/>
          <p:nvPr/>
        </p:nvGrpSpPr>
        <p:grpSpPr>
          <a:xfrm>
            <a:off x="447944" y="7993490"/>
            <a:ext cx="17071252" cy="2109949"/>
            <a:chOff x="0" y="0"/>
            <a:chExt cx="5295775" cy="654540"/>
          </a:xfrm>
        </p:grpSpPr>
        <p:sp>
          <p:nvSpPr>
            <p:cNvPr id="3" name="Freeform 3"/>
            <p:cNvSpPr/>
            <p:nvPr/>
          </p:nvSpPr>
          <p:spPr>
            <a:xfrm>
              <a:off x="0" y="0"/>
              <a:ext cx="5295775" cy="654540"/>
            </a:xfrm>
            <a:custGeom>
              <a:avLst/>
              <a:gdLst/>
              <a:ahLst/>
              <a:cxnLst/>
              <a:rect l="l" t="t" r="r" b="b"/>
              <a:pathLst>
                <a:path w="5295775" h="654540">
                  <a:moveTo>
                    <a:pt x="13605" y="0"/>
                  </a:moveTo>
                  <a:lnTo>
                    <a:pt x="5282170" y="0"/>
                  </a:lnTo>
                  <a:cubicBezTo>
                    <a:pt x="5285779" y="0"/>
                    <a:pt x="5289239" y="1433"/>
                    <a:pt x="5291790" y="3985"/>
                  </a:cubicBezTo>
                  <a:cubicBezTo>
                    <a:pt x="5294342" y="6536"/>
                    <a:pt x="5295775" y="9997"/>
                    <a:pt x="5295775" y="13605"/>
                  </a:cubicBezTo>
                  <a:lnTo>
                    <a:pt x="5295775" y="640935"/>
                  </a:lnTo>
                  <a:cubicBezTo>
                    <a:pt x="5295775" y="648449"/>
                    <a:pt x="5289684" y="654540"/>
                    <a:pt x="5282170" y="654540"/>
                  </a:cubicBezTo>
                  <a:lnTo>
                    <a:pt x="13605" y="654540"/>
                  </a:lnTo>
                  <a:cubicBezTo>
                    <a:pt x="9997" y="654540"/>
                    <a:pt x="6536" y="653107"/>
                    <a:pt x="3985" y="650555"/>
                  </a:cubicBezTo>
                  <a:cubicBezTo>
                    <a:pt x="1433" y="648004"/>
                    <a:pt x="0" y="644543"/>
                    <a:pt x="0" y="640935"/>
                  </a:cubicBezTo>
                  <a:lnTo>
                    <a:pt x="0" y="13605"/>
                  </a:lnTo>
                  <a:cubicBezTo>
                    <a:pt x="0" y="9997"/>
                    <a:pt x="1433" y="6536"/>
                    <a:pt x="3985" y="3985"/>
                  </a:cubicBezTo>
                  <a:cubicBezTo>
                    <a:pt x="6536" y="1433"/>
                    <a:pt x="9997" y="0"/>
                    <a:pt x="13605" y="0"/>
                  </a:cubicBezTo>
                  <a:close/>
                </a:path>
              </a:pathLst>
            </a:custGeom>
            <a:solidFill>
              <a:srgbClr val="FAF6E3"/>
            </a:solidFill>
          </p:spPr>
          <p:txBody>
            <a:bodyPr/>
            <a:lstStyle/>
            <a:p>
              <a:endParaRPr lang="es-ES"/>
            </a:p>
          </p:txBody>
        </p:sp>
        <p:sp>
          <p:nvSpPr>
            <p:cNvPr id="4" name="TextBox 4"/>
            <p:cNvSpPr txBox="1"/>
            <p:nvPr/>
          </p:nvSpPr>
          <p:spPr>
            <a:xfrm>
              <a:off x="0" y="0"/>
              <a:ext cx="5295775" cy="654540"/>
            </a:xfrm>
            <a:prstGeom prst="rect">
              <a:avLst/>
            </a:prstGeom>
          </p:spPr>
          <p:txBody>
            <a:bodyPr lIns="50800" tIns="50800" rIns="50800" bIns="50800" rtlCol="0" anchor="ctr"/>
            <a:lstStyle/>
            <a:p>
              <a:pPr algn="ctr">
                <a:lnSpc>
                  <a:spcPts val="2499"/>
                </a:lnSpc>
              </a:pPr>
              <a:r>
                <a:rPr lang="en-US" sz="2499">
                  <a:solidFill>
                    <a:srgbClr val="3D3D3D"/>
                  </a:solidFill>
                  <a:latin typeface="Kollektif Bold"/>
                  <a:ea typeface="Kollektif Bold"/>
                  <a:cs typeface="Kollektif Bold"/>
                  <a:sym typeface="Kollektif Bold"/>
                </a:rPr>
                <a:t>Els bioresidus conformen un gran volum del total dels residus que generen els municipis. L’any 2021 la Comunitat Valenciana s’arreplegaren 152.852 tonelades de residus biodegradables.</a:t>
              </a:r>
            </a:p>
            <a:p>
              <a:pPr algn="ctr">
                <a:lnSpc>
                  <a:spcPts val="2499"/>
                </a:lnSpc>
              </a:pPr>
              <a:endParaRPr lang="en-US" sz="24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Si la quantitat és excessiva, aquesta abundància porta a una saturació de les plantes que els gestionen i dificulta el procés.</a:t>
              </a:r>
            </a:p>
          </p:txBody>
        </p:sp>
      </p:grpSp>
      <p:sp>
        <p:nvSpPr>
          <p:cNvPr id="5" name="Freeform 5"/>
          <p:cNvSpPr/>
          <p:nvPr/>
        </p:nvSpPr>
        <p:spPr>
          <a:xfrm>
            <a:off x="3178635" y="1671391"/>
            <a:ext cx="11930730" cy="6246088"/>
          </a:xfrm>
          <a:custGeom>
            <a:avLst/>
            <a:gdLst/>
            <a:ahLst/>
            <a:cxnLst/>
            <a:rect l="l" t="t" r="r" b="b"/>
            <a:pathLst>
              <a:path w="11930730" h="6246088">
                <a:moveTo>
                  <a:pt x="0" y="0"/>
                </a:moveTo>
                <a:lnTo>
                  <a:pt x="11930730" y="0"/>
                </a:lnTo>
                <a:lnTo>
                  <a:pt x="11930730" y="6246088"/>
                </a:lnTo>
                <a:lnTo>
                  <a:pt x="0" y="6246088"/>
                </a:lnTo>
                <a:lnTo>
                  <a:pt x="0" y="0"/>
                </a:lnTo>
                <a:close/>
              </a:path>
            </a:pathLst>
          </a:custGeom>
          <a:blipFill>
            <a:blip r:embed="rId3"/>
            <a:stretch>
              <a:fillRect/>
            </a:stretch>
          </a:blipFill>
        </p:spPr>
        <p:txBody>
          <a:bodyPr/>
          <a:lstStyle/>
          <a:p>
            <a:endParaRPr lang="es-ES"/>
          </a:p>
        </p:txBody>
      </p:sp>
      <p:sp>
        <p:nvSpPr>
          <p:cNvPr id="6" name="TextBox 6"/>
          <p:cNvSpPr txBox="1"/>
          <p:nvPr/>
        </p:nvSpPr>
        <p:spPr>
          <a:xfrm>
            <a:off x="5264507" y="613794"/>
            <a:ext cx="7046516" cy="1057597"/>
          </a:xfrm>
          <a:prstGeom prst="rect">
            <a:avLst/>
          </a:prstGeom>
        </p:spPr>
        <p:txBody>
          <a:bodyPr wrap="square" lIns="0" tIns="0" rIns="0" bIns="0" rtlCol="0" anchor="t">
            <a:spAutoFit/>
          </a:bodyPr>
          <a:lstStyle/>
          <a:p>
            <a:pPr marL="0" lvl="0" indent="0" algn="ctr">
              <a:lnSpc>
                <a:spcPts val="7642"/>
              </a:lnSpc>
              <a:spcBef>
                <a:spcPct val="0"/>
              </a:spcBef>
            </a:pPr>
            <a:r>
              <a:rPr lang="en-US" sz="8491" dirty="0">
                <a:solidFill>
                  <a:srgbClr val="3D3D3D"/>
                </a:solidFill>
                <a:latin typeface="TT Trailers Heavy"/>
                <a:ea typeface="TT Trailers Heavy"/>
                <a:cs typeface="TT Trailers Heavy"/>
                <a:sym typeface="TT Trailers Heavy"/>
              </a:rPr>
              <a:t>GESTIÓ DE RESIDUS</a:t>
            </a:r>
          </a:p>
        </p:txBody>
      </p:sp>
      <p:grpSp>
        <p:nvGrpSpPr>
          <p:cNvPr id="7" name="Group 7"/>
          <p:cNvGrpSpPr/>
          <p:nvPr/>
        </p:nvGrpSpPr>
        <p:grpSpPr>
          <a:xfrm>
            <a:off x="-151448" y="3566160"/>
            <a:ext cx="293370" cy="293370"/>
            <a:chOff x="0" y="0"/>
            <a:chExt cx="391160" cy="391160"/>
          </a:xfrm>
        </p:grpSpPr>
        <p:sp>
          <p:nvSpPr>
            <p:cNvPr id="8" name="Freeform 8"/>
            <p:cNvSpPr/>
            <p:nvPr/>
          </p:nvSpPr>
          <p:spPr>
            <a:xfrm>
              <a:off x="49530" y="46990"/>
              <a:ext cx="285750" cy="294640"/>
            </a:xfrm>
            <a:custGeom>
              <a:avLst/>
              <a:gdLst/>
              <a:ahLst/>
              <a:cxnLst/>
              <a:rect l="l" t="t" r="r" b="b"/>
              <a:pathLst>
                <a:path w="285750" h="294640">
                  <a:moveTo>
                    <a:pt x="285750" y="104140"/>
                  </a:moveTo>
                  <a:cubicBezTo>
                    <a:pt x="285750" y="196850"/>
                    <a:pt x="275590" y="219710"/>
                    <a:pt x="261620" y="237490"/>
                  </a:cubicBezTo>
                  <a:cubicBezTo>
                    <a:pt x="247650" y="255270"/>
                    <a:pt x="227330" y="271780"/>
                    <a:pt x="207010" y="280670"/>
                  </a:cubicBezTo>
                  <a:cubicBezTo>
                    <a:pt x="185420" y="289560"/>
                    <a:pt x="160020" y="294640"/>
                    <a:pt x="138430" y="293370"/>
                  </a:cubicBezTo>
                  <a:cubicBezTo>
                    <a:pt x="115570" y="292100"/>
                    <a:pt x="90170" y="284480"/>
                    <a:pt x="71120" y="273050"/>
                  </a:cubicBezTo>
                  <a:cubicBezTo>
                    <a:pt x="52070" y="260350"/>
                    <a:pt x="33020" y="242570"/>
                    <a:pt x="21590" y="223520"/>
                  </a:cubicBezTo>
                  <a:cubicBezTo>
                    <a:pt x="10160" y="204470"/>
                    <a:pt x="2540" y="179070"/>
                    <a:pt x="1270" y="156210"/>
                  </a:cubicBezTo>
                  <a:cubicBezTo>
                    <a:pt x="0" y="133350"/>
                    <a:pt x="3810" y="107950"/>
                    <a:pt x="13970" y="87630"/>
                  </a:cubicBezTo>
                  <a:cubicBezTo>
                    <a:pt x="22860" y="67310"/>
                    <a:pt x="39370" y="46990"/>
                    <a:pt x="57150" y="33020"/>
                  </a:cubicBezTo>
                  <a:cubicBezTo>
                    <a:pt x="74930" y="19050"/>
                    <a:pt x="97790" y="7620"/>
                    <a:pt x="120650" y="3810"/>
                  </a:cubicBezTo>
                  <a:cubicBezTo>
                    <a:pt x="142240" y="0"/>
                    <a:pt x="168910" y="1270"/>
                    <a:pt x="190500" y="8890"/>
                  </a:cubicBezTo>
                  <a:cubicBezTo>
                    <a:pt x="212090" y="15240"/>
                    <a:pt x="250190" y="44450"/>
                    <a:pt x="250190" y="44450"/>
                  </a:cubicBezTo>
                </a:path>
              </a:pathLst>
            </a:custGeom>
            <a:solidFill>
              <a:srgbClr val="FFF234">
                <a:alpha val="49804"/>
              </a:srgbClr>
            </a:solidFill>
            <a:ln cap="sq">
              <a:noFill/>
              <a:prstDash val="solid"/>
              <a:miter/>
            </a:ln>
          </p:spPr>
          <p:txBody>
            <a:bodyPr/>
            <a:lstStyle/>
            <a:p>
              <a:endParaRPr lang="es-ES"/>
            </a:p>
          </p:txBody>
        </p:sp>
      </p:grpSp>
      <p:grpSp>
        <p:nvGrpSpPr>
          <p:cNvPr id="9" name="Group 9"/>
          <p:cNvGrpSpPr/>
          <p:nvPr/>
        </p:nvGrpSpPr>
        <p:grpSpPr>
          <a:xfrm>
            <a:off x="8638222" y="6007418"/>
            <a:ext cx="6366510" cy="347662"/>
            <a:chOff x="0" y="0"/>
            <a:chExt cx="8488680" cy="463550"/>
          </a:xfrm>
        </p:grpSpPr>
        <p:sp>
          <p:nvSpPr>
            <p:cNvPr id="10" name="Freeform 10"/>
            <p:cNvSpPr/>
            <p:nvPr/>
          </p:nvSpPr>
          <p:spPr>
            <a:xfrm>
              <a:off x="-8890" y="-116840"/>
              <a:ext cx="8519160" cy="760730"/>
            </a:xfrm>
            <a:custGeom>
              <a:avLst/>
              <a:gdLst/>
              <a:ahLst/>
              <a:cxnLst/>
              <a:rect l="l" t="t" r="r" b="b"/>
              <a:pathLst>
                <a:path w="8519160" h="760730">
                  <a:moveTo>
                    <a:pt x="59690" y="214630"/>
                  </a:moveTo>
                  <a:cubicBezTo>
                    <a:pt x="895350" y="205740"/>
                    <a:pt x="1027430" y="176530"/>
                    <a:pt x="1127760" y="170180"/>
                  </a:cubicBezTo>
                  <a:cubicBezTo>
                    <a:pt x="1192530" y="165100"/>
                    <a:pt x="1201420" y="168910"/>
                    <a:pt x="1290320" y="167640"/>
                  </a:cubicBezTo>
                  <a:cubicBezTo>
                    <a:pt x="1667510" y="165100"/>
                    <a:pt x="3916680" y="142240"/>
                    <a:pt x="4293870" y="168910"/>
                  </a:cubicBezTo>
                  <a:cubicBezTo>
                    <a:pt x="4381500" y="173990"/>
                    <a:pt x="4384040" y="185420"/>
                    <a:pt x="4456430" y="190500"/>
                  </a:cubicBezTo>
                  <a:cubicBezTo>
                    <a:pt x="4597400" y="200660"/>
                    <a:pt x="4909820" y="177800"/>
                    <a:pt x="5090160" y="190500"/>
                  </a:cubicBezTo>
                  <a:cubicBezTo>
                    <a:pt x="5226050" y="200660"/>
                    <a:pt x="5267960" y="231140"/>
                    <a:pt x="5444490" y="243840"/>
                  </a:cubicBezTo>
                  <a:cubicBezTo>
                    <a:pt x="5956300" y="281940"/>
                    <a:pt x="8208010" y="0"/>
                    <a:pt x="8445500" y="237490"/>
                  </a:cubicBezTo>
                  <a:cubicBezTo>
                    <a:pt x="8519160" y="311150"/>
                    <a:pt x="8519160" y="455930"/>
                    <a:pt x="8445500" y="529590"/>
                  </a:cubicBezTo>
                  <a:cubicBezTo>
                    <a:pt x="8213090" y="760730"/>
                    <a:pt x="5938520" y="535940"/>
                    <a:pt x="5562600" y="529590"/>
                  </a:cubicBezTo>
                  <a:cubicBezTo>
                    <a:pt x="5471160" y="527050"/>
                    <a:pt x="5457190" y="528320"/>
                    <a:pt x="5392420" y="523240"/>
                  </a:cubicBezTo>
                  <a:cubicBezTo>
                    <a:pt x="5306060" y="515620"/>
                    <a:pt x="5209540" y="491490"/>
                    <a:pt x="5090160" y="482600"/>
                  </a:cubicBezTo>
                  <a:cubicBezTo>
                    <a:pt x="4917440" y="471170"/>
                    <a:pt x="4596130" y="492760"/>
                    <a:pt x="4453890" y="482600"/>
                  </a:cubicBezTo>
                  <a:cubicBezTo>
                    <a:pt x="4380230" y="477520"/>
                    <a:pt x="4377690" y="466090"/>
                    <a:pt x="4288790" y="459740"/>
                  </a:cubicBezTo>
                  <a:cubicBezTo>
                    <a:pt x="3906520" y="433070"/>
                    <a:pt x="1639570" y="455930"/>
                    <a:pt x="1267460" y="459740"/>
                  </a:cubicBezTo>
                  <a:cubicBezTo>
                    <a:pt x="1182370" y="461010"/>
                    <a:pt x="1173480" y="458470"/>
                    <a:pt x="1109980" y="462280"/>
                  </a:cubicBezTo>
                  <a:cubicBezTo>
                    <a:pt x="1014730" y="469900"/>
                    <a:pt x="890270" y="497840"/>
                    <a:pt x="751840" y="506730"/>
                  </a:cubicBezTo>
                  <a:cubicBezTo>
                    <a:pt x="558800" y="518160"/>
                    <a:pt x="151130" y="599440"/>
                    <a:pt x="59690" y="509270"/>
                  </a:cubicBezTo>
                  <a:cubicBezTo>
                    <a:pt x="0" y="449580"/>
                    <a:pt x="59690" y="214630"/>
                    <a:pt x="59690" y="214630"/>
                  </a:cubicBezTo>
                </a:path>
              </a:pathLst>
            </a:custGeom>
            <a:solidFill>
              <a:srgbClr val="FFF234">
                <a:alpha val="49804"/>
              </a:srgbClr>
            </a:solidFill>
            <a:ln cap="sq">
              <a:noFill/>
              <a:prstDash val="solid"/>
              <a:miter/>
            </a:ln>
          </p:spPr>
          <p:txBody>
            <a:bodyPr/>
            <a:lstStyle/>
            <a:p>
              <a:endParaRPr lang="es-ES"/>
            </a:p>
          </p:txBody>
        </p:sp>
      </p:grpSp>
      <p:grpSp>
        <p:nvGrpSpPr>
          <p:cNvPr id="11" name="Group 11"/>
          <p:cNvGrpSpPr/>
          <p:nvPr/>
        </p:nvGrpSpPr>
        <p:grpSpPr>
          <a:xfrm>
            <a:off x="14910435" y="6007418"/>
            <a:ext cx="232410" cy="298132"/>
            <a:chOff x="0" y="0"/>
            <a:chExt cx="309880" cy="397510"/>
          </a:xfrm>
        </p:grpSpPr>
        <p:sp>
          <p:nvSpPr>
            <p:cNvPr id="12" name="Freeform 12"/>
            <p:cNvSpPr/>
            <p:nvPr/>
          </p:nvSpPr>
          <p:spPr>
            <a:xfrm>
              <a:off x="5080" y="50800"/>
              <a:ext cx="298450" cy="332740"/>
            </a:xfrm>
            <a:custGeom>
              <a:avLst/>
              <a:gdLst/>
              <a:ahLst/>
              <a:cxnLst/>
              <a:rect l="l" t="t" r="r" b="b"/>
              <a:pathLst>
                <a:path w="298450" h="332740">
                  <a:moveTo>
                    <a:pt x="45720" y="0"/>
                  </a:moveTo>
                  <a:cubicBezTo>
                    <a:pt x="298450" y="44450"/>
                    <a:pt x="298450" y="247650"/>
                    <a:pt x="254000" y="292100"/>
                  </a:cubicBezTo>
                  <a:cubicBezTo>
                    <a:pt x="215900" y="330200"/>
                    <a:pt x="82550" y="332740"/>
                    <a:pt x="45720" y="294640"/>
                  </a:cubicBezTo>
                  <a:cubicBezTo>
                    <a:pt x="0" y="251460"/>
                    <a:pt x="45720" y="0"/>
                    <a:pt x="45720" y="0"/>
                  </a:cubicBezTo>
                </a:path>
              </a:pathLst>
            </a:custGeom>
            <a:solidFill>
              <a:srgbClr val="FFF234">
                <a:alpha val="49804"/>
              </a:srgbClr>
            </a:solidFill>
            <a:ln cap="sq">
              <a:noFill/>
              <a:prstDash val="solid"/>
              <a:miter/>
            </a:ln>
          </p:spPr>
          <p:txBody>
            <a:bodyPr/>
            <a:lstStyle/>
            <a:p>
              <a:endParaRPr lang="es-ES"/>
            </a:p>
          </p:txBody>
        </p:sp>
      </p:grpSp>
      <p:grpSp>
        <p:nvGrpSpPr>
          <p:cNvPr id="13" name="Group 13"/>
          <p:cNvGrpSpPr/>
          <p:nvPr/>
        </p:nvGrpSpPr>
        <p:grpSpPr>
          <a:xfrm>
            <a:off x="3249930" y="6007418"/>
            <a:ext cx="5562600" cy="338138"/>
            <a:chOff x="0" y="0"/>
            <a:chExt cx="7416800" cy="450850"/>
          </a:xfrm>
        </p:grpSpPr>
        <p:sp>
          <p:nvSpPr>
            <p:cNvPr id="14" name="Freeform 14"/>
            <p:cNvSpPr/>
            <p:nvPr/>
          </p:nvSpPr>
          <p:spPr>
            <a:xfrm>
              <a:off x="-25400" y="11430"/>
              <a:ext cx="7409180" cy="636270"/>
            </a:xfrm>
            <a:custGeom>
              <a:avLst/>
              <a:gdLst/>
              <a:ahLst/>
              <a:cxnLst/>
              <a:rect l="l" t="t" r="r" b="b"/>
              <a:pathLst>
                <a:path w="7409180" h="636270">
                  <a:moveTo>
                    <a:pt x="76200" y="86360"/>
                  </a:moveTo>
                  <a:cubicBezTo>
                    <a:pt x="3732530" y="74930"/>
                    <a:pt x="3793490" y="49530"/>
                    <a:pt x="4100830" y="39370"/>
                  </a:cubicBezTo>
                  <a:cubicBezTo>
                    <a:pt x="4745990" y="17780"/>
                    <a:pt x="6696710" y="0"/>
                    <a:pt x="7096760" y="39370"/>
                  </a:cubicBezTo>
                  <a:cubicBezTo>
                    <a:pt x="7197090" y="49530"/>
                    <a:pt x="7231380" y="60960"/>
                    <a:pt x="7284720" y="77470"/>
                  </a:cubicBezTo>
                  <a:cubicBezTo>
                    <a:pt x="7325360" y="90170"/>
                    <a:pt x="7378700" y="91440"/>
                    <a:pt x="7390130" y="121920"/>
                  </a:cubicBezTo>
                  <a:cubicBezTo>
                    <a:pt x="7409180" y="170180"/>
                    <a:pt x="7307580" y="374650"/>
                    <a:pt x="7269480" y="387350"/>
                  </a:cubicBezTo>
                  <a:cubicBezTo>
                    <a:pt x="7252970" y="393700"/>
                    <a:pt x="7244080" y="369570"/>
                    <a:pt x="7221220" y="363220"/>
                  </a:cubicBezTo>
                  <a:cubicBezTo>
                    <a:pt x="7180580" y="349250"/>
                    <a:pt x="7133590" y="340360"/>
                    <a:pt x="7031990" y="331470"/>
                  </a:cubicBezTo>
                  <a:cubicBezTo>
                    <a:pt x="6628130" y="298450"/>
                    <a:pt x="4626610" y="308610"/>
                    <a:pt x="4009390" y="331470"/>
                  </a:cubicBezTo>
                  <a:cubicBezTo>
                    <a:pt x="3736340" y="342900"/>
                    <a:pt x="3695700" y="367030"/>
                    <a:pt x="3418840" y="378460"/>
                  </a:cubicBezTo>
                  <a:cubicBezTo>
                    <a:pt x="2759710" y="403860"/>
                    <a:pt x="331470" y="636270"/>
                    <a:pt x="76200" y="381000"/>
                  </a:cubicBezTo>
                  <a:cubicBezTo>
                    <a:pt x="0" y="304800"/>
                    <a:pt x="76200" y="86360"/>
                    <a:pt x="76200" y="86360"/>
                  </a:cubicBezTo>
                </a:path>
              </a:pathLst>
            </a:custGeom>
            <a:solidFill>
              <a:srgbClr val="FFF234">
                <a:alpha val="49804"/>
              </a:srgbClr>
            </a:solidFill>
            <a:ln cap="sq">
              <a:noFill/>
              <a:prstDash val="solid"/>
              <a:miter/>
            </a:ln>
          </p:spPr>
          <p:txBody>
            <a:bodyPr/>
            <a:lstStyle/>
            <a:p>
              <a:endParaRPr lang="es-E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8F9FF"/>
        </a:solidFill>
        <a:effectLst/>
      </p:bgPr>
    </p:bg>
    <p:spTree>
      <p:nvGrpSpPr>
        <p:cNvPr id="1" name=""/>
        <p:cNvGrpSpPr/>
        <p:nvPr/>
      </p:nvGrpSpPr>
      <p:grpSpPr>
        <a:xfrm>
          <a:off x="0" y="0"/>
          <a:ext cx="0" cy="0"/>
          <a:chOff x="0" y="0"/>
          <a:chExt cx="0" cy="0"/>
        </a:xfrm>
      </p:grpSpPr>
      <p:grpSp>
        <p:nvGrpSpPr>
          <p:cNvPr id="2" name="Group 2"/>
          <p:cNvGrpSpPr/>
          <p:nvPr/>
        </p:nvGrpSpPr>
        <p:grpSpPr>
          <a:xfrm>
            <a:off x="317996" y="2442918"/>
            <a:ext cx="8574330" cy="4183761"/>
            <a:chOff x="0" y="0"/>
            <a:chExt cx="2659894" cy="1297869"/>
          </a:xfrm>
        </p:grpSpPr>
        <p:sp>
          <p:nvSpPr>
            <p:cNvPr id="3" name="Freeform 3"/>
            <p:cNvSpPr/>
            <p:nvPr/>
          </p:nvSpPr>
          <p:spPr>
            <a:xfrm>
              <a:off x="0" y="0"/>
              <a:ext cx="2659894" cy="1297870"/>
            </a:xfrm>
            <a:custGeom>
              <a:avLst/>
              <a:gdLst/>
              <a:ahLst/>
              <a:cxnLst/>
              <a:rect l="l" t="t" r="r" b="b"/>
              <a:pathLst>
                <a:path w="2659894" h="1297870">
                  <a:moveTo>
                    <a:pt x="27088" y="0"/>
                  </a:moveTo>
                  <a:lnTo>
                    <a:pt x="2632807" y="0"/>
                  </a:lnTo>
                  <a:cubicBezTo>
                    <a:pt x="2647767" y="0"/>
                    <a:pt x="2659894" y="12128"/>
                    <a:pt x="2659894" y="27088"/>
                  </a:cubicBezTo>
                  <a:lnTo>
                    <a:pt x="2659894" y="1270782"/>
                  </a:lnTo>
                  <a:cubicBezTo>
                    <a:pt x="2659894" y="1277966"/>
                    <a:pt x="2657040" y="1284856"/>
                    <a:pt x="2651960" y="1289936"/>
                  </a:cubicBezTo>
                  <a:cubicBezTo>
                    <a:pt x="2646880" y="1295016"/>
                    <a:pt x="2639991" y="1297870"/>
                    <a:pt x="2632807" y="1297870"/>
                  </a:cubicBezTo>
                  <a:lnTo>
                    <a:pt x="27088" y="1297870"/>
                  </a:lnTo>
                  <a:cubicBezTo>
                    <a:pt x="12128" y="1297870"/>
                    <a:pt x="0" y="1285742"/>
                    <a:pt x="0" y="1270782"/>
                  </a:cubicBezTo>
                  <a:lnTo>
                    <a:pt x="0" y="27088"/>
                  </a:lnTo>
                  <a:cubicBezTo>
                    <a:pt x="0" y="19903"/>
                    <a:pt x="2854" y="13014"/>
                    <a:pt x="7934" y="7934"/>
                  </a:cubicBezTo>
                  <a:cubicBezTo>
                    <a:pt x="13014" y="2854"/>
                    <a:pt x="19903" y="0"/>
                    <a:pt x="27088" y="0"/>
                  </a:cubicBezTo>
                  <a:close/>
                </a:path>
              </a:pathLst>
            </a:custGeom>
            <a:solidFill>
              <a:srgbClr val="F1FDFD"/>
            </a:solidFill>
          </p:spPr>
          <p:txBody>
            <a:bodyPr/>
            <a:lstStyle/>
            <a:p>
              <a:endParaRPr lang="es-ES"/>
            </a:p>
          </p:txBody>
        </p:sp>
        <p:sp>
          <p:nvSpPr>
            <p:cNvPr id="4" name="TextBox 4"/>
            <p:cNvSpPr txBox="1"/>
            <p:nvPr/>
          </p:nvSpPr>
          <p:spPr>
            <a:xfrm>
              <a:off x="0" y="0"/>
              <a:ext cx="2659894" cy="1297869"/>
            </a:xfrm>
            <a:prstGeom prst="rect">
              <a:avLst/>
            </a:prstGeom>
          </p:spPr>
          <p:txBody>
            <a:bodyPr lIns="50800" tIns="50800" rIns="50800" bIns="50800" rtlCol="0" anchor="ctr"/>
            <a:lstStyle/>
            <a:p>
              <a:pPr algn="ctr">
                <a:lnSpc>
                  <a:spcPts val="4399"/>
                </a:lnSpc>
              </a:pPr>
              <a:r>
                <a:rPr lang="en-US" sz="4399">
                  <a:solidFill>
                    <a:srgbClr val="3D3D3D"/>
                  </a:solidFill>
                  <a:latin typeface="Kollektif Bold"/>
                  <a:ea typeface="Kollektif Bold"/>
                  <a:cs typeface="Kollektif Bold"/>
                  <a:sym typeface="Kollektif Bold"/>
                </a:rPr>
                <a:t>COSTOS DE TRACTAMENT</a:t>
              </a:r>
            </a:p>
            <a:p>
              <a:pPr algn="ctr">
                <a:lnSpc>
                  <a:spcPts val="2499"/>
                </a:lnSpc>
              </a:pPr>
              <a:endParaRPr lang="en-US" sz="43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El tractament dels bioresidus és més tediosa que la de la resta de fraccions, necessitant de maquinària més elaborada y procesos més costosos.</a:t>
              </a:r>
            </a:p>
          </p:txBody>
        </p:sp>
      </p:grpSp>
      <p:grpSp>
        <p:nvGrpSpPr>
          <p:cNvPr id="5" name="Group 5"/>
          <p:cNvGrpSpPr/>
          <p:nvPr/>
        </p:nvGrpSpPr>
        <p:grpSpPr>
          <a:xfrm>
            <a:off x="9232309" y="2442918"/>
            <a:ext cx="8574330" cy="4183761"/>
            <a:chOff x="0" y="0"/>
            <a:chExt cx="2659894" cy="1297869"/>
          </a:xfrm>
        </p:grpSpPr>
        <p:sp>
          <p:nvSpPr>
            <p:cNvPr id="6" name="Freeform 6"/>
            <p:cNvSpPr/>
            <p:nvPr/>
          </p:nvSpPr>
          <p:spPr>
            <a:xfrm>
              <a:off x="0" y="0"/>
              <a:ext cx="2659894" cy="1297870"/>
            </a:xfrm>
            <a:custGeom>
              <a:avLst/>
              <a:gdLst/>
              <a:ahLst/>
              <a:cxnLst/>
              <a:rect l="l" t="t" r="r" b="b"/>
              <a:pathLst>
                <a:path w="2659894" h="1297870">
                  <a:moveTo>
                    <a:pt x="27088" y="0"/>
                  </a:moveTo>
                  <a:lnTo>
                    <a:pt x="2632807" y="0"/>
                  </a:lnTo>
                  <a:cubicBezTo>
                    <a:pt x="2647767" y="0"/>
                    <a:pt x="2659894" y="12128"/>
                    <a:pt x="2659894" y="27088"/>
                  </a:cubicBezTo>
                  <a:lnTo>
                    <a:pt x="2659894" y="1270782"/>
                  </a:lnTo>
                  <a:cubicBezTo>
                    <a:pt x="2659894" y="1277966"/>
                    <a:pt x="2657040" y="1284856"/>
                    <a:pt x="2651960" y="1289936"/>
                  </a:cubicBezTo>
                  <a:cubicBezTo>
                    <a:pt x="2646880" y="1295016"/>
                    <a:pt x="2639991" y="1297870"/>
                    <a:pt x="2632807" y="1297870"/>
                  </a:cubicBezTo>
                  <a:lnTo>
                    <a:pt x="27088" y="1297870"/>
                  </a:lnTo>
                  <a:cubicBezTo>
                    <a:pt x="12128" y="1297870"/>
                    <a:pt x="0" y="1285742"/>
                    <a:pt x="0" y="1270782"/>
                  </a:cubicBezTo>
                  <a:lnTo>
                    <a:pt x="0" y="27088"/>
                  </a:lnTo>
                  <a:cubicBezTo>
                    <a:pt x="0" y="19903"/>
                    <a:pt x="2854" y="13014"/>
                    <a:pt x="7934" y="7934"/>
                  </a:cubicBezTo>
                  <a:cubicBezTo>
                    <a:pt x="13014" y="2854"/>
                    <a:pt x="19903" y="0"/>
                    <a:pt x="27088" y="0"/>
                  </a:cubicBezTo>
                  <a:close/>
                </a:path>
              </a:pathLst>
            </a:custGeom>
            <a:solidFill>
              <a:srgbClr val="F1FDFD"/>
            </a:solidFill>
          </p:spPr>
          <p:txBody>
            <a:bodyPr/>
            <a:lstStyle/>
            <a:p>
              <a:endParaRPr lang="es-ES"/>
            </a:p>
          </p:txBody>
        </p:sp>
        <p:sp>
          <p:nvSpPr>
            <p:cNvPr id="7" name="TextBox 7"/>
            <p:cNvSpPr txBox="1"/>
            <p:nvPr/>
          </p:nvSpPr>
          <p:spPr>
            <a:xfrm>
              <a:off x="0" y="0"/>
              <a:ext cx="2659894" cy="1297869"/>
            </a:xfrm>
            <a:prstGeom prst="rect">
              <a:avLst/>
            </a:prstGeom>
          </p:spPr>
          <p:txBody>
            <a:bodyPr lIns="50800" tIns="50800" rIns="50800" bIns="50800" rtlCol="0" anchor="ctr"/>
            <a:lstStyle/>
            <a:p>
              <a:pPr algn="ctr">
                <a:lnSpc>
                  <a:spcPts val="4399"/>
                </a:lnSpc>
              </a:pPr>
              <a:r>
                <a:rPr lang="en-US" sz="4399">
                  <a:solidFill>
                    <a:srgbClr val="3D3D3D"/>
                  </a:solidFill>
                  <a:latin typeface="Kollektif Bold"/>
                  <a:ea typeface="Kollektif Bold"/>
                  <a:cs typeface="Kollektif Bold"/>
                  <a:sym typeface="Kollektif Bold"/>
                </a:rPr>
                <a:t>TAXA DE RESIDUS</a:t>
              </a:r>
            </a:p>
            <a:p>
              <a:pPr algn="ctr">
                <a:lnSpc>
                  <a:spcPts val="4399"/>
                </a:lnSpc>
              </a:pPr>
              <a:endParaRPr lang="en-US" sz="43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A major quantitat de residus, incluint els bioresidus, major és l’abonament del ciutadà per a la seua recollida, transport i tractament.</a:t>
              </a:r>
            </a:p>
          </p:txBody>
        </p:sp>
      </p:grpSp>
      <p:sp>
        <p:nvSpPr>
          <p:cNvPr id="8" name="Freeform 8"/>
          <p:cNvSpPr/>
          <p:nvPr/>
        </p:nvSpPr>
        <p:spPr>
          <a:xfrm rot="-961914">
            <a:off x="6573007" y="7128576"/>
            <a:ext cx="2038404" cy="2321398"/>
          </a:xfrm>
          <a:custGeom>
            <a:avLst/>
            <a:gdLst/>
            <a:ahLst/>
            <a:cxnLst/>
            <a:rect l="l" t="t" r="r" b="b"/>
            <a:pathLst>
              <a:path w="2038404" h="2321398">
                <a:moveTo>
                  <a:pt x="0" y="0"/>
                </a:moveTo>
                <a:lnTo>
                  <a:pt x="2038404" y="0"/>
                </a:lnTo>
                <a:lnTo>
                  <a:pt x="2038404" y="2321398"/>
                </a:lnTo>
                <a:lnTo>
                  <a:pt x="0" y="232139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9" name="Freeform 9"/>
          <p:cNvSpPr/>
          <p:nvPr/>
        </p:nvSpPr>
        <p:spPr>
          <a:xfrm rot="1528350">
            <a:off x="9139245" y="7098946"/>
            <a:ext cx="2674258" cy="2115095"/>
          </a:xfrm>
          <a:custGeom>
            <a:avLst/>
            <a:gdLst/>
            <a:ahLst/>
            <a:cxnLst/>
            <a:rect l="l" t="t" r="r" b="b"/>
            <a:pathLst>
              <a:path w="2674258" h="2115095">
                <a:moveTo>
                  <a:pt x="0" y="0"/>
                </a:moveTo>
                <a:lnTo>
                  <a:pt x="2674258" y="0"/>
                </a:lnTo>
                <a:lnTo>
                  <a:pt x="2674258" y="2115094"/>
                </a:lnTo>
                <a:lnTo>
                  <a:pt x="0" y="21150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0" name="TextBox 10"/>
          <p:cNvSpPr txBox="1"/>
          <p:nvPr/>
        </p:nvSpPr>
        <p:spPr>
          <a:xfrm>
            <a:off x="7469800" y="1266825"/>
            <a:ext cx="3348399" cy="1047257"/>
          </a:xfrm>
          <a:prstGeom prst="rect">
            <a:avLst/>
          </a:prstGeom>
        </p:spPr>
        <p:txBody>
          <a:bodyPr lIns="0" tIns="0" rIns="0" bIns="0" rtlCol="0" anchor="t">
            <a:spAutoFit/>
          </a:bodyPr>
          <a:lstStyle/>
          <a:p>
            <a:pPr marL="0" lvl="0" indent="0" algn="ctr">
              <a:lnSpc>
                <a:spcPts val="7642"/>
              </a:lnSpc>
              <a:spcBef>
                <a:spcPct val="0"/>
              </a:spcBef>
            </a:pPr>
            <a:r>
              <a:rPr lang="en-US" sz="8491">
                <a:solidFill>
                  <a:srgbClr val="3D3D3D"/>
                </a:solidFill>
                <a:latin typeface="TT Trailers Heavy"/>
                <a:ea typeface="TT Trailers Heavy"/>
                <a:cs typeface="TT Trailers Heavy"/>
                <a:sym typeface="TT Trailers Heavy"/>
              </a:rPr>
              <a:t>ECONOMIA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79387" y="4253728"/>
            <a:ext cx="5390800" cy="5637504"/>
            <a:chOff x="0" y="0"/>
            <a:chExt cx="1543513" cy="1614150"/>
          </a:xfrm>
        </p:grpSpPr>
        <p:sp>
          <p:nvSpPr>
            <p:cNvPr id="3" name="Freeform 3"/>
            <p:cNvSpPr/>
            <p:nvPr/>
          </p:nvSpPr>
          <p:spPr>
            <a:xfrm>
              <a:off x="0" y="0"/>
              <a:ext cx="1543513" cy="1614150"/>
            </a:xfrm>
            <a:custGeom>
              <a:avLst/>
              <a:gdLst/>
              <a:ahLst/>
              <a:cxnLst/>
              <a:rect l="l" t="t" r="r" b="b"/>
              <a:pathLst>
                <a:path w="1543513" h="1614150">
                  <a:moveTo>
                    <a:pt x="43084" y="0"/>
                  </a:moveTo>
                  <a:lnTo>
                    <a:pt x="1500428" y="0"/>
                  </a:lnTo>
                  <a:cubicBezTo>
                    <a:pt x="1524223" y="0"/>
                    <a:pt x="1543513" y="19289"/>
                    <a:pt x="1543513" y="43084"/>
                  </a:cubicBezTo>
                  <a:lnTo>
                    <a:pt x="1543513" y="1571066"/>
                  </a:lnTo>
                  <a:cubicBezTo>
                    <a:pt x="1543513" y="1594860"/>
                    <a:pt x="1524223" y="1614150"/>
                    <a:pt x="1500428" y="1614150"/>
                  </a:cubicBezTo>
                  <a:lnTo>
                    <a:pt x="43084" y="1614150"/>
                  </a:lnTo>
                  <a:cubicBezTo>
                    <a:pt x="19289" y="1614150"/>
                    <a:pt x="0" y="1594860"/>
                    <a:pt x="0" y="1571066"/>
                  </a:cubicBezTo>
                  <a:lnTo>
                    <a:pt x="0" y="43084"/>
                  </a:lnTo>
                  <a:cubicBezTo>
                    <a:pt x="0" y="19289"/>
                    <a:pt x="19289" y="0"/>
                    <a:pt x="43084" y="0"/>
                  </a:cubicBezTo>
                  <a:close/>
                </a:path>
              </a:pathLst>
            </a:custGeom>
            <a:solidFill>
              <a:srgbClr val="FFC374"/>
            </a:solidFill>
          </p:spPr>
          <p:txBody>
            <a:bodyPr/>
            <a:lstStyle/>
            <a:p>
              <a:endParaRPr lang="es-ES"/>
            </a:p>
          </p:txBody>
        </p:sp>
        <p:sp>
          <p:nvSpPr>
            <p:cNvPr id="4" name="TextBox 4"/>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557589" y="719713"/>
            <a:ext cx="15172823" cy="1062202"/>
          </a:xfrm>
          <a:prstGeom prst="rect">
            <a:avLst/>
          </a:prstGeom>
        </p:spPr>
        <p:txBody>
          <a:bodyPr lIns="0" tIns="0" rIns="0" bIns="0" rtlCol="0" anchor="t">
            <a:spAutoFit/>
          </a:bodyPr>
          <a:lstStyle/>
          <a:p>
            <a:pPr algn="ctr">
              <a:lnSpc>
                <a:spcPts val="7708"/>
              </a:lnSpc>
            </a:pPr>
            <a:r>
              <a:rPr lang="en-US" sz="8564">
                <a:solidFill>
                  <a:srgbClr val="2F7241"/>
                </a:solidFill>
                <a:latin typeface="TT Trailers Heavy"/>
                <a:ea typeface="TT Trailers Heavy"/>
                <a:cs typeface="TT Trailers Heavy"/>
                <a:sym typeface="TT Trailers Heavy"/>
              </a:rPr>
              <a:t>LA TAXA DE RESIDUS</a:t>
            </a:r>
          </a:p>
        </p:txBody>
      </p:sp>
      <p:sp>
        <p:nvSpPr>
          <p:cNvPr id="6" name="TextBox 6"/>
          <p:cNvSpPr txBox="1"/>
          <p:nvPr/>
        </p:nvSpPr>
        <p:spPr>
          <a:xfrm>
            <a:off x="704478" y="4589652"/>
            <a:ext cx="2744966" cy="629941"/>
          </a:xfrm>
          <a:prstGeom prst="rect">
            <a:avLst/>
          </a:prstGeom>
        </p:spPr>
        <p:txBody>
          <a:bodyPr lIns="0" tIns="0" rIns="0" bIns="0" rtlCol="0" anchor="t">
            <a:spAutoFit/>
          </a:bodyPr>
          <a:lstStyle/>
          <a:p>
            <a:pPr algn="l">
              <a:lnSpc>
                <a:spcPts val="4530"/>
              </a:lnSpc>
            </a:pPr>
            <a:r>
              <a:rPr lang="en-US" sz="5033">
                <a:solidFill>
                  <a:srgbClr val="3D3D3D"/>
                </a:solidFill>
                <a:latin typeface="TT Trailers Heavy"/>
                <a:ea typeface="TT Trailers Heavy"/>
                <a:cs typeface="TT Trailers Heavy"/>
                <a:sym typeface="TT Trailers Heavy"/>
              </a:rPr>
              <a:t>¿QUÈ ÉS?</a:t>
            </a:r>
          </a:p>
        </p:txBody>
      </p:sp>
      <p:sp>
        <p:nvSpPr>
          <p:cNvPr id="7" name="TextBox 7"/>
          <p:cNvSpPr txBox="1"/>
          <p:nvPr/>
        </p:nvSpPr>
        <p:spPr>
          <a:xfrm>
            <a:off x="297914" y="1645493"/>
            <a:ext cx="17692173" cy="2278857"/>
          </a:xfrm>
          <a:prstGeom prst="rect">
            <a:avLst/>
          </a:prstGeom>
        </p:spPr>
        <p:txBody>
          <a:bodyPr lIns="0" tIns="0" rIns="0" bIns="0" rtlCol="0" anchor="t">
            <a:spAutoFit/>
          </a:bodyPr>
          <a:lstStyle/>
          <a:p>
            <a:pPr algn="just">
              <a:lnSpc>
                <a:spcPts val="3468"/>
              </a:lnSpc>
            </a:pPr>
            <a:r>
              <a:rPr lang="en-US" sz="3468">
                <a:solidFill>
                  <a:srgbClr val="3D3D3D"/>
                </a:solidFill>
                <a:latin typeface="Kollektif"/>
                <a:ea typeface="Kollektif"/>
                <a:cs typeface="Kollektif"/>
                <a:sym typeface="Kollektif"/>
              </a:rPr>
              <a:t>Terrateig pertany al </a:t>
            </a:r>
            <a:r>
              <a:rPr lang="en-US" sz="3468">
                <a:solidFill>
                  <a:srgbClr val="3D3D3D"/>
                </a:solidFill>
                <a:latin typeface="Kollektif Bold"/>
                <a:ea typeface="Kollektif Bold"/>
                <a:cs typeface="Kollektif Bold"/>
                <a:sym typeface="Kollektif Bold"/>
              </a:rPr>
              <a:t>consorci de residus V5 – COR</a:t>
            </a:r>
            <a:r>
              <a:rPr lang="en-US" sz="3468">
                <a:solidFill>
                  <a:srgbClr val="3D3D3D"/>
                </a:solidFill>
                <a:latin typeface="Kollektif"/>
                <a:ea typeface="Kollektif"/>
                <a:cs typeface="Kollektif"/>
                <a:sym typeface="Kollektif"/>
              </a:rPr>
              <a:t>. </a:t>
            </a:r>
          </a:p>
          <a:p>
            <a:pPr algn="just">
              <a:lnSpc>
                <a:spcPts val="3468"/>
              </a:lnSpc>
            </a:pPr>
            <a:endParaRPr lang="en-US" sz="3468">
              <a:solidFill>
                <a:srgbClr val="3D3D3D"/>
              </a:solidFill>
              <a:latin typeface="Kollektif"/>
              <a:ea typeface="Kollektif"/>
              <a:cs typeface="Kollektif"/>
              <a:sym typeface="Kollektif"/>
            </a:endParaRPr>
          </a:p>
          <a:p>
            <a:pPr algn="just">
              <a:lnSpc>
                <a:spcPts val="3468"/>
              </a:lnSpc>
            </a:pPr>
            <a:r>
              <a:rPr lang="en-US" sz="3468">
                <a:solidFill>
                  <a:srgbClr val="3D3D3D"/>
                </a:solidFill>
                <a:latin typeface="Kollektif"/>
                <a:ea typeface="Kollektif"/>
                <a:cs typeface="Kollektif"/>
                <a:sym typeface="Kollektif"/>
              </a:rPr>
              <a:t>Aquest s’encarrega de gestionar les restes de municipis de les comarques de la Safor, la Vall d’Albaida, la Costera, el Canal de Navarrés i la Vall de Cofrents-Aiora amb un total d’unes </a:t>
            </a:r>
            <a:r>
              <a:rPr lang="en-US" sz="3468">
                <a:solidFill>
                  <a:srgbClr val="3D3D3D"/>
                </a:solidFill>
                <a:latin typeface="Kollektif Bold"/>
                <a:ea typeface="Kollektif Bold"/>
                <a:cs typeface="Kollektif Bold"/>
                <a:sym typeface="Kollektif Bold"/>
              </a:rPr>
              <a:t>135.000 tones anuals de Residus Sòlids Urbans</a:t>
            </a:r>
            <a:r>
              <a:rPr lang="en-US" sz="3468">
                <a:solidFill>
                  <a:srgbClr val="3D3D3D"/>
                </a:solidFill>
                <a:latin typeface="Kollektif"/>
                <a:ea typeface="Kollektif"/>
                <a:cs typeface="Kollektif"/>
                <a:sym typeface="Kollektif"/>
              </a:rPr>
              <a:t>.</a:t>
            </a:r>
          </a:p>
        </p:txBody>
      </p:sp>
      <p:sp>
        <p:nvSpPr>
          <p:cNvPr id="8" name="TextBox 8"/>
          <p:cNvSpPr txBox="1"/>
          <p:nvPr/>
        </p:nvSpPr>
        <p:spPr>
          <a:xfrm>
            <a:off x="704478" y="5106684"/>
            <a:ext cx="4921715" cy="4339735"/>
          </a:xfrm>
          <a:prstGeom prst="rect">
            <a:avLst/>
          </a:prstGeom>
        </p:spPr>
        <p:txBody>
          <a:bodyPr lIns="0" tIns="0" rIns="0" bIns="0" rtlCol="0" anchor="t">
            <a:spAutoFit/>
          </a:bodyPr>
          <a:lstStyle/>
          <a:p>
            <a:pPr marL="0" lvl="0" indent="0" algn="just">
              <a:lnSpc>
                <a:spcPts val="4258"/>
              </a:lnSpc>
              <a:spcBef>
                <a:spcPct val="0"/>
              </a:spcBef>
            </a:pPr>
            <a:r>
              <a:rPr lang="en-US" sz="3461">
                <a:solidFill>
                  <a:srgbClr val="3D3D3D"/>
                </a:solidFill>
                <a:latin typeface="Kollektif"/>
                <a:ea typeface="Kollektif"/>
                <a:cs typeface="Kollektif"/>
                <a:sym typeface="Kollektif"/>
              </a:rPr>
              <a:t>La taxa és un abonament que té l’objectiu de finançar els servicis que dona el COR a les 5 comarques que el formen i que, per tant, la paguen cada un dels municipis inclosos en elles.</a:t>
            </a:r>
          </a:p>
        </p:txBody>
      </p:sp>
      <p:sp>
        <p:nvSpPr>
          <p:cNvPr id="9" name="Freeform 9"/>
          <p:cNvSpPr/>
          <p:nvPr/>
        </p:nvSpPr>
        <p:spPr>
          <a:xfrm>
            <a:off x="-804145" y="741584"/>
            <a:ext cx="2154689" cy="875586"/>
          </a:xfrm>
          <a:custGeom>
            <a:avLst/>
            <a:gdLst/>
            <a:ahLst/>
            <a:cxnLst/>
            <a:rect l="l" t="t" r="r" b="b"/>
            <a:pathLst>
              <a:path w="2154689" h="875586">
                <a:moveTo>
                  <a:pt x="0" y="0"/>
                </a:moveTo>
                <a:lnTo>
                  <a:pt x="2154689" y="0"/>
                </a:lnTo>
                <a:lnTo>
                  <a:pt x="2154689" y="875586"/>
                </a:lnTo>
                <a:lnTo>
                  <a:pt x="0" y="8755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10" name="Freeform 10"/>
          <p:cNvSpPr/>
          <p:nvPr/>
        </p:nvSpPr>
        <p:spPr>
          <a:xfrm rot="10605859">
            <a:off x="7367216" y="-427667"/>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grpSp>
        <p:nvGrpSpPr>
          <p:cNvPr id="11" name="Group 11"/>
          <p:cNvGrpSpPr/>
          <p:nvPr/>
        </p:nvGrpSpPr>
        <p:grpSpPr>
          <a:xfrm>
            <a:off x="6448600" y="4253728"/>
            <a:ext cx="5390800" cy="5637504"/>
            <a:chOff x="0" y="0"/>
            <a:chExt cx="1543513" cy="1614150"/>
          </a:xfrm>
        </p:grpSpPr>
        <p:sp>
          <p:nvSpPr>
            <p:cNvPr id="12" name="Freeform 12"/>
            <p:cNvSpPr/>
            <p:nvPr/>
          </p:nvSpPr>
          <p:spPr>
            <a:xfrm>
              <a:off x="0" y="0"/>
              <a:ext cx="1543513" cy="1614150"/>
            </a:xfrm>
            <a:custGeom>
              <a:avLst/>
              <a:gdLst/>
              <a:ahLst/>
              <a:cxnLst/>
              <a:rect l="l" t="t" r="r" b="b"/>
              <a:pathLst>
                <a:path w="1543513" h="1614150">
                  <a:moveTo>
                    <a:pt x="43084" y="0"/>
                  </a:moveTo>
                  <a:lnTo>
                    <a:pt x="1500428" y="0"/>
                  </a:lnTo>
                  <a:cubicBezTo>
                    <a:pt x="1524223" y="0"/>
                    <a:pt x="1543513" y="19289"/>
                    <a:pt x="1543513" y="43084"/>
                  </a:cubicBezTo>
                  <a:lnTo>
                    <a:pt x="1543513" y="1571066"/>
                  </a:lnTo>
                  <a:cubicBezTo>
                    <a:pt x="1543513" y="1594860"/>
                    <a:pt x="1524223" y="1614150"/>
                    <a:pt x="1500428" y="1614150"/>
                  </a:cubicBezTo>
                  <a:lnTo>
                    <a:pt x="43084" y="1614150"/>
                  </a:lnTo>
                  <a:cubicBezTo>
                    <a:pt x="19289" y="1614150"/>
                    <a:pt x="0" y="1594860"/>
                    <a:pt x="0" y="1571066"/>
                  </a:cubicBezTo>
                  <a:lnTo>
                    <a:pt x="0" y="43084"/>
                  </a:lnTo>
                  <a:cubicBezTo>
                    <a:pt x="0" y="19289"/>
                    <a:pt x="19289" y="0"/>
                    <a:pt x="43084" y="0"/>
                  </a:cubicBezTo>
                  <a:close/>
                </a:path>
              </a:pathLst>
            </a:custGeom>
            <a:solidFill>
              <a:srgbClr val="FFC374"/>
            </a:solidFill>
          </p:spPr>
          <p:txBody>
            <a:bodyPr/>
            <a:lstStyle/>
            <a:p>
              <a:endParaRPr lang="es-ES"/>
            </a:p>
          </p:txBody>
        </p:sp>
        <p:sp>
          <p:nvSpPr>
            <p:cNvPr id="13" name="TextBox 13"/>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14" name="TextBox 14"/>
          <p:cNvSpPr txBox="1"/>
          <p:nvPr/>
        </p:nvSpPr>
        <p:spPr>
          <a:xfrm>
            <a:off x="6673691" y="4589652"/>
            <a:ext cx="4012802" cy="629941"/>
          </a:xfrm>
          <a:prstGeom prst="rect">
            <a:avLst/>
          </a:prstGeom>
        </p:spPr>
        <p:txBody>
          <a:bodyPr lIns="0" tIns="0" rIns="0" bIns="0" rtlCol="0" anchor="t">
            <a:spAutoFit/>
          </a:bodyPr>
          <a:lstStyle/>
          <a:p>
            <a:pPr algn="l">
              <a:lnSpc>
                <a:spcPts val="4530"/>
              </a:lnSpc>
            </a:pPr>
            <a:r>
              <a:rPr lang="en-US" sz="5033">
                <a:solidFill>
                  <a:srgbClr val="3D3D3D"/>
                </a:solidFill>
                <a:latin typeface="TT Trailers Heavy"/>
                <a:ea typeface="TT Trailers Heavy"/>
                <a:cs typeface="TT Trailers Heavy"/>
                <a:sym typeface="TT Trailers Heavy"/>
              </a:rPr>
              <a:t>¿QUÈ ES PAGA?</a:t>
            </a:r>
          </a:p>
        </p:txBody>
      </p:sp>
      <p:sp>
        <p:nvSpPr>
          <p:cNvPr id="15" name="TextBox 15"/>
          <p:cNvSpPr txBox="1"/>
          <p:nvPr/>
        </p:nvSpPr>
        <p:spPr>
          <a:xfrm>
            <a:off x="6673691" y="5106684"/>
            <a:ext cx="4921715" cy="4339735"/>
          </a:xfrm>
          <a:prstGeom prst="rect">
            <a:avLst/>
          </a:prstGeom>
        </p:spPr>
        <p:txBody>
          <a:bodyPr lIns="0" tIns="0" rIns="0" bIns="0" rtlCol="0" anchor="t">
            <a:spAutoFit/>
          </a:bodyPr>
          <a:lstStyle/>
          <a:p>
            <a:pPr algn="just">
              <a:lnSpc>
                <a:spcPts val="4258"/>
              </a:lnSpc>
            </a:pPr>
            <a:r>
              <a:rPr lang="en-US" sz="3461">
                <a:solidFill>
                  <a:srgbClr val="3D3D3D"/>
                </a:solidFill>
                <a:latin typeface="Kollektif"/>
                <a:ea typeface="Kollektif"/>
                <a:cs typeface="Kollektif"/>
                <a:sym typeface="Kollektif"/>
              </a:rPr>
              <a:t>Servicis com:</a:t>
            </a:r>
          </a:p>
          <a:p>
            <a:pPr marL="747413" lvl="1" indent="-373707" algn="just">
              <a:lnSpc>
                <a:spcPts val="4258"/>
              </a:lnSpc>
              <a:buFont typeface="Arial"/>
              <a:buChar char="•"/>
            </a:pPr>
            <a:r>
              <a:rPr lang="en-US" sz="3461">
                <a:solidFill>
                  <a:srgbClr val="3D3D3D"/>
                </a:solidFill>
                <a:latin typeface="Kollektif"/>
                <a:ea typeface="Kollektif"/>
                <a:cs typeface="Kollektif"/>
                <a:sym typeface="Kollektif"/>
              </a:rPr>
              <a:t>La transferència.</a:t>
            </a:r>
          </a:p>
          <a:p>
            <a:pPr marL="747413" lvl="1" indent="-373707" algn="just">
              <a:lnSpc>
                <a:spcPts val="4258"/>
              </a:lnSpc>
              <a:buFont typeface="Arial"/>
              <a:buChar char="•"/>
            </a:pPr>
            <a:r>
              <a:rPr lang="en-US" sz="3461">
                <a:solidFill>
                  <a:srgbClr val="3D3D3D"/>
                </a:solidFill>
                <a:latin typeface="Kollektif"/>
                <a:ea typeface="Kollektif"/>
                <a:cs typeface="Kollektif"/>
                <a:sym typeface="Kollektif"/>
              </a:rPr>
              <a:t>El transport.</a:t>
            </a:r>
          </a:p>
          <a:p>
            <a:pPr marL="747413" lvl="1" indent="-373707" algn="just">
              <a:lnSpc>
                <a:spcPts val="4258"/>
              </a:lnSpc>
              <a:buFont typeface="Arial"/>
              <a:buChar char="•"/>
            </a:pPr>
            <a:r>
              <a:rPr lang="en-US" sz="3461">
                <a:solidFill>
                  <a:srgbClr val="3D3D3D"/>
                </a:solidFill>
                <a:latin typeface="Kollektif"/>
                <a:ea typeface="Kollektif"/>
                <a:cs typeface="Kollektif"/>
                <a:sym typeface="Kollektif"/>
              </a:rPr>
              <a:t>La valorització.</a:t>
            </a:r>
          </a:p>
          <a:p>
            <a:pPr marL="747413" lvl="1" indent="-373707" algn="just">
              <a:lnSpc>
                <a:spcPts val="4258"/>
              </a:lnSpc>
              <a:buFont typeface="Arial"/>
              <a:buChar char="•"/>
            </a:pPr>
            <a:r>
              <a:rPr lang="en-US" sz="3461">
                <a:solidFill>
                  <a:srgbClr val="3D3D3D"/>
                </a:solidFill>
                <a:latin typeface="Kollektif"/>
                <a:ea typeface="Kollektif"/>
                <a:cs typeface="Kollektif"/>
                <a:sym typeface="Kollektif"/>
              </a:rPr>
              <a:t>L’eliminació.</a:t>
            </a:r>
          </a:p>
          <a:p>
            <a:pPr algn="just">
              <a:lnSpc>
                <a:spcPts val="4258"/>
              </a:lnSpc>
            </a:pPr>
            <a:endParaRPr lang="en-US" sz="3461">
              <a:solidFill>
                <a:srgbClr val="3D3D3D"/>
              </a:solidFill>
              <a:latin typeface="Kollektif"/>
              <a:ea typeface="Kollektif"/>
              <a:cs typeface="Kollektif"/>
              <a:sym typeface="Kollektif"/>
            </a:endParaRPr>
          </a:p>
          <a:p>
            <a:pPr algn="just">
              <a:lnSpc>
                <a:spcPts val="4258"/>
              </a:lnSpc>
            </a:pPr>
            <a:r>
              <a:rPr lang="en-US" sz="3461">
                <a:solidFill>
                  <a:srgbClr val="3D3D3D"/>
                </a:solidFill>
                <a:latin typeface="Kollektif"/>
                <a:ea typeface="Kollektif"/>
                <a:cs typeface="Kollektif"/>
                <a:sym typeface="Kollektif"/>
              </a:rPr>
              <a:t>Dels residus sòlids urbans i ecoparcs.</a:t>
            </a:r>
          </a:p>
        </p:txBody>
      </p:sp>
      <p:grpSp>
        <p:nvGrpSpPr>
          <p:cNvPr id="16" name="Group 16"/>
          <p:cNvGrpSpPr/>
          <p:nvPr/>
        </p:nvGrpSpPr>
        <p:grpSpPr>
          <a:xfrm>
            <a:off x="12420425" y="4253728"/>
            <a:ext cx="5390800" cy="5637504"/>
            <a:chOff x="0" y="0"/>
            <a:chExt cx="1543513" cy="1614150"/>
          </a:xfrm>
        </p:grpSpPr>
        <p:sp>
          <p:nvSpPr>
            <p:cNvPr id="17" name="Freeform 17"/>
            <p:cNvSpPr/>
            <p:nvPr/>
          </p:nvSpPr>
          <p:spPr>
            <a:xfrm>
              <a:off x="0" y="0"/>
              <a:ext cx="1543513" cy="1614150"/>
            </a:xfrm>
            <a:custGeom>
              <a:avLst/>
              <a:gdLst/>
              <a:ahLst/>
              <a:cxnLst/>
              <a:rect l="l" t="t" r="r" b="b"/>
              <a:pathLst>
                <a:path w="1543513" h="1614150">
                  <a:moveTo>
                    <a:pt x="43084" y="0"/>
                  </a:moveTo>
                  <a:lnTo>
                    <a:pt x="1500428" y="0"/>
                  </a:lnTo>
                  <a:cubicBezTo>
                    <a:pt x="1524223" y="0"/>
                    <a:pt x="1543513" y="19289"/>
                    <a:pt x="1543513" y="43084"/>
                  </a:cubicBezTo>
                  <a:lnTo>
                    <a:pt x="1543513" y="1571066"/>
                  </a:lnTo>
                  <a:cubicBezTo>
                    <a:pt x="1543513" y="1594860"/>
                    <a:pt x="1524223" y="1614150"/>
                    <a:pt x="1500428" y="1614150"/>
                  </a:cubicBezTo>
                  <a:lnTo>
                    <a:pt x="43084" y="1614150"/>
                  </a:lnTo>
                  <a:cubicBezTo>
                    <a:pt x="19289" y="1614150"/>
                    <a:pt x="0" y="1594860"/>
                    <a:pt x="0" y="1571066"/>
                  </a:cubicBezTo>
                  <a:lnTo>
                    <a:pt x="0" y="43084"/>
                  </a:lnTo>
                  <a:cubicBezTo>
                    <a:pt x="0" y="19289"/>
                    <a:pt x="19289" y="0"/>
                    <a:pt x="43084" y="0"/>
                  </a:cubicBezTo>
                  <a:close/>
                </a:path>
              </a:pathLst>
            </a:custGeom>
            <a:solidFill>
              <a:srgbClr val="FFC374"/>
            </a:solidFill>
          </p:spPr>
          <p:txBody>
            <a:bodyPr/>
            <a:lstStyle/>
            <a:p>
              <a:endParaRPr lang="es-ES"/>
            </a:p>
          </p:txBody>
        </p:sp>
        <p:sp>
          <p:nvSpPr>
            <p:cNvPr id="18" name="TextBox 18"/>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19" name="TextBox 19"/>
          <p:cNvSpPr txBox="1"/>
          <p:nvPr/>
        </p:nvSpPr>
        <p:spPr>
          <a:xfrm>
            <a:off x="12645516" y="4513559"/>
            <a:ext cx="4012802" cy="629941"/>
          </a:xfrm>
          <a:prstGeom prst="rect">
            <a:avLst/>
          </a:prstGeom>
        </p:spPr>
        <p:txBody>
          <a:bodyPr lIns="0" tIns="0" rIns="0" bIns="0" rtlCol="0" anchor="t">
            <a:spAutoFit/>
          </a:bodyPr>
          <a:lstStyle/>
          <a:p>
            <a:pPr algn="l">
              <a:lnSpc>
                <a:spcPts val="4530"/>
              </a:lnSpc>
            </a:pPr>
            <a:r>
              <a:rPr lang="en-US" sz="5033">
                <a:solidFill>
                  <a:srgbClr val="3D3D3D"/>
                </a:solidFill>
                <a:latin typeface="TT Trailers Heavy"/>
                <a:ea typeface="TT Trailers Heavy"/>
                <a:cs typeface="TT Trailers Heavy"/>
                <a:sym typeface="TT Trailers Heavy"/>
              </a:rPr>
              <a:t>¿QUI PAGA?</a:t>
            </a:r>
          </a:p>
        </p:txBody>
      </p:sp>
      <p:sp>
        <p:nvSpPr>
          <p:cNvPr id="20" name="TextBox 20"/>
          <p:cNvSpPr txBox="1"/>
          <p:nvPr/>
        </p:nvSpPr>
        <p:spPr>
          <a:xfrm>
            <a:off x="12645516" y="5038725"/>
            <a:ext cx="4921715" cy="4827034"/>
          </a:xfrm>
          <a:prstGeom prst="rect">
            <a:avLst/>
          </a:prstGeom>
        </p:spPr>
        <p:txBody>
          <a:bodyPr lIns="0" tIns="0" rIns="0" bIns="0" rtlCol="0" anchor="t">
            <a:spAutoFit/>
          </a:bodyPr>
          <a:lstStyle/>
          <a:p>
            <a:pPr algn="just">
              <a:lnSpc>
                <a:spcPts val="3766"/>
              </a:lnSpc>
            </a:pPr>
            <a:r>
              <a:rPr lang="en-US" sz="3061" dirty="0">
                <a:solidFill>
                  <a:srgbClr val="3D3D3D"/>
                </a:solidFill>
                <a:latin typeface="Kollektif"/>
                <a:ea typeface="Kollektif"/>
                <a:cs typeface="Kollektif"/>
                <a:sym typeface="Kollektif"/>
              </a:rPr>
              <a:t>Totes </a:t>
            </a:r>
            <a:r>
              <a:rPr lang="en-US" sz="3061" dirty="0" err="1">
                <a:solidFill>
                  <a:srgbClr val="3D3D3D"/>
                </a:solidFill>
                <a:latin typeface="Kollektif"/>
                <a:ea typeface="Kollektif"/>
                <a:cs typeface="Kollektif"/>
                <a:sym typeface="Kollektif"/>
              </a:rPr>
              <a:t>aquelles</a:t>
            </a:r>
            <a:r>
              <a:rPr lang="en-US" sz="3061" dirty="0">
                <a:solidFill>
                  <a:srgbClr val="3D3D3D"/>
                </a:solidFill>
                <a:latin typeface="Kollektif"/>
                <a:ea typeface="Kollektif"/>
                <a:cs typeface="Kollektif"/>
                <a:sym typeface="Kollektif"/>
              </a:rPr>
              <a:t> </a:t>
            </a:r>
            <a:r>
              <a:rPr lang="en-US" sz="3061" dirty="0" err="1">
                <a:solidFill>
                  <a:srgbClr val="3D3D3D"/>
                </a:solidFill>
                <a:latin typeface="Kollektif"/>
                <a:ea typeface="Kollektif"/>
                <a:cs typeface="Kollektif"/>
                <a:sym typeface="Kollektif"/>
              </a:rPr>
              <a:t>persones</a:t>
            </a:r>
            <a:r>
              <a:rPr lang="en-US" sz="3061" dirty="0">
                <a:solidFill>
                  <a:srgbClr val="3D3D3D"/>
                </a:solidFill>
                <a:latin typeface="Kollektif"/>
                <a:ea typeface="Kollektif"/>
                <a:cs typeface="Kollektif"/>
                <a:sym typeface="Kollektif"/>
              </a:rPr>
              <a:t> que </a:t>
            </a:r>
            <a:r>
              <a:rPr lang="en-US" sz="3061" dirty="0" err="1">
                <a:solidFill>
                  <a:srgbClr val="3D3D3D"/>
                </a:solidFill>
                <a:latin typeface="Kollektif"/>
                <a:ea typeface="Kollektif"/>
                <a:cs typeface="Kollektif"/>
                <a:sym typeface="Kollektif"/>
              </a:rPr>
              <a:t>siguen</a:t>
            </a:r>
            <a:r>
              <a:rPr lang="en-US" sz="3061" dirty="0">
                <a:solidFill>
                  <a:srgbClr val="3D3D3D"/>
                </a:solidFill>
                <a:latin typeface="Kollektif"/>
                <a:ea typeface="Kollektif"/>
                <a:cs typeface="Kollektif"/>
                <a:sym typeface="Kollektif"/>
              </a:rPr>
              <a:t> </a:t>
            </a:r>
            <a:r>
              <a:rPr lang="en-US" sz="3061" dirty="0" err="1">
                <a:solidFill>
                  <a:srgbClr val="3D3D3D"/>
                </a:solidFill>
                <a:latin typeface="Kollektif"/>
                <a:ea typeface="Kollektif"/>
                <a:cs typeface="Kollektif"/>
                <a:sym typeface="Kollektif"/>
              </a:rPr>
              <a:t>propietàries</a:t>
            </a:r>
            <a:r>
              <a:rPr lang="en-US" sz="3061" dirty="0">
                <a:solidFill>
                  <a:srgbClr val="3D3D3D"/>
                </a:solidFill>
                <a:latin typeface="Kollektif"/>
                <a:ea typeface="Kollektif"/>
                <a:cs typeface="Kollektif"/>
                <a:sym typeface="Kollektif"/>
              </a:rPr>
              <a:t> de:</a:t>
            </a:r>
          </a:p>
          <a:p>
            <a:pPr marL="661056" lvl="1" indent="-330528" algn="just">
              <a:lnSpc>
                <a:spcPts val="3766"/>
              </a:lnSpc>
              <a:buFont typeface="Arial"/>
              <a:buChar char="•"/>
            </a:pPr>
            <a:r>
              <a:rPr lang="en-US" sz="3061" dirty="0" err="1">
                <a:solidFill>
                  <a:srgbClr val="3D3D3D"/>
                </a:solidFill>
                <a:latin typeface="Kollektif"/>
                <a:ea typeface="Kollektif"/>
                <a:cs typeface="Kollektif"/>
                <a:sym typeface="Kollektif"/>
              </a:rPr>
              <a:t>Habitatges</a:t>
            </a:r>
            <a:r>
              <a:rPr lang="en-US" sz="3061" dirty="0">
                <a:solidFill>
                  <a:srgbClr val="3D3D3D"/>
                </a:solidFill>
                <a:latin typeface="Kollektif"/>
                <a:ea typeface="Kollektif"/>
                <a:cs typeface="Kollektif"/>
                <a:sym typeface="Kollektif"/>
              </a:rPr>
              <a:t>.</a:t>
            </a:r>
          </a:p>
          <a:p>
            <a:pPr marL="661056" lvl="1" indent="-330528" algn="just">
              <a:lnSpc>
                <a:spcPts val="3766"/>
              </a:lnSpc>
              <a:buFont typeface="Arial"/>
              <a:buChar char="•"/>
            </a:pPr>
            <a:r>
              <a:rPr lang="en-US" sz="3061" dirty="0">
                <a:solidFill>
                  <a:srgbClr val="3D3D3D"/>
                </a:solidFill>
                <a:latin typeface="Kollektif"/>
                <a:ea typeface="Kollektif"/>
                <a:cs typeface="Kollektif"/>
                <a:sym typeface="Kollektif"/>
              </a:rPr>
              <a:t>Locals.</a:t>
            </a:r>
          </a:p>
          <a:p>
            <a:pPr marL="661056" lvl="1" indent="-330528" algn="just">
              <a:lnSpc>
                <a:spcPts val="3766"/>
              </a:lnSpc>
              <a:buFont typeface="Arial"/>
              <a:buChar char="•"/>
            </a:pPr>
            <a:r>
              <a:rPr lang="en-US" sz="3061" dirty="0" err="1">
                <a:solidFill>
                  <a:srgbClr val="3D3D3D"/>
                </a:solidFill>
                <a:latin typeface="Kollektif"/>
                <a:ea typeface="Kollektif"/>
                <a:cs typeface="Kollektif"/>
                <a:sym typeface="Kollektif"/>
              </a:rPr>
              <a:t>Allotjaments</a:t>
            </a:r>
            <a:r>
              <a:rPr lang="en-US" sz="3061" dirty="0">
                <a:solidFill>
                  <a:srgbClr val="3D3D3D"/>
                </a:solidFill>
                <a:latin typeface="Kollektif"/>
                <a:ea typeface="Kollektif"/>
                <a:cs typeface="Kollektif"/>
                <a:sym typeface="Kollektif"/>
              </a:rPr>
              <a:t>.</a:t>
            </a:r>
          </a:p>
          <a:p>
            <a:pPr marL="661056" lvl="1" indent="-330528" algn="just">
              <a:lnSpc>
                <a:spcPts val="3766"/>
              </a:lnSpc>
              <a:buFont typeface="Arial"/>
              <a:buChar char="•"/>
            </a:pPr>
            <a:r>
              <a:rPr lang="en-US" sz="3061" dirty="0" err="1">
                <a:solidFill>
                  <a:srgbClr val="3D3D3D"/>
                </a:solidFill>
                <a:latin typeface="Kollektif"/>
                <a:ea typeface="Kollektif"/>
                <a:cs typeface="Kollektif"/>
                <a:sym typeface="Kollektif"/>
              </a:rPr>
              <a:t>Qualsevol</a:t>
            </a:r>
            <a:r>
              <a:rPr lang="en-US" sz="3061" dirty="0">
                <a:solidFill>
                  <a:srgbClr val="3D3D3D"/>
                </a:solidFill>
                <a:latin typeface="Kollektif"/>
                <a:ea typeface="Kollektif"/>
                <a:cs typeface="Kollektif"/>
                <a:sym typeface="Kollektif"/>
              </a:rPr>
              <a:t> </a:t>
            </a:r>
            <a:r>
              <a:rPr lang="en-US" sz="3061" dirty="0" err="1">
                <a:solidFill>
                  <a:srgbClr val="3D3D3D"/>
                </a:solidFill>
                <a:latin typeface="Kollektif"/>
                <a:ea typeface="Kollektif"/>
                <a:cs typeface="Kollektif"/>
                <a:sym typeface="Kollektif"/>
              </a:rPr>
              <a:t>altre</a:t>
            </a:r>
            <a:r>
              <a:rPr lang="en-US" sz="3061" dirty="0">
                <a:solidFill>
                  <a:srgbClr val="3D3D3D"/>
                </a:solidFill>
                <a:latin typeface="Kollektif"/>
                <a:ea typeface="Kollektif"/>
                <a:cs typeface="Kollektif"/>
                <a:sym typeface="Kollektif"/>
              </a:rPr>
              <a:t> local </a:t>
            </a:r>
            <a:r>
              <a:rPr lang="en-US" sz="3061" dirty="0" err="1">
                <a:solidFill>
                  <a:srgbClr val="3D3D3D"/>
                </a:solidFill>
                <a:latin typeface="Kollektif"/>
                <a:ea typeface="Kollektif"/>
                <a:cs typeface="Kollektif"/>
                <a:sym typeface="Kollektif"/>
              </a:rPr>
              <a:t>amb</a:t>
            </a:r>
            <a:r>
              <a:rPr lang="en-US" sz="3061" dirty="0">
                <a:solidFill>
                  <a:srgbClr val="3D3D3D"/>
                </a:solidFill>
                <a:latin typeface="Kollektif"/>
                <a:ea typeface="Kollektif"/>
                <a:cs typeface="Kollektif"/>
                <a:sym typeface="Kollektif"/>
              </a:rPr>
              <a:t> o sense </a:t>
            </a:r>
            <a:r>
              <a:rPr lang="en-US" sz="3061" dirty="0" err="1">
                <a:solidFill>
                  <a:srgbClr val="3D3D3D"/>
                </a:solidFill>
                <a:latin typeface="Kollektif"/>
                <a:ea typeface="Kollektif"/>
                <a:cs typeface="Kollektif"/>
                <a:sym typeface="Kollektif"/>
              </a:rPr>
              <a:t>activitat</a:t>
            </a:r>
            <a:r>
              <a:rPr lang="en-US" sz="3061" dirty="0">
                <a:solidFill>
                  <a:srgbClr val="3D3D3D"/>
                </a:solidFill>
                <a:latin typeface="Kollektif"/>
                <a:ea typeface="Kollektif"/>
                <a:cs typeface="Kollektif"/>
                <a:sym typeface="Kollektif"/>
              </a:rPr>
              <a:t> industrial </a:t>
            </a:r>
            <a:r>
              <a:rPr lang="en-US" sz="3061" dirty="0" err="1">
                <a:solidFill>
                  <a:srgbClr val="3D3D3D"/>
                </a:solidFill>
                <a:latin typeface="Kollektif"/>
                <a:ea typeface="Kollektif"/>
                <a:cs typeface="Kollektif"/>
                <a:sym typeface="Kollektif"/>
              </a:rPr>
              <a:t>comercial</a:t>
            </a:r>
            <a:r>
              <a:rPr lang="en-US" sz="3061" dirty="0">
                <a:solidFill>
                  <a:srgbClr val="3D3D3D"/>
                </a:solidFill>
                <a:latin typeface="Kollektif"/>
                <a:ea typeface="Kollektif"/>
                <a:cs typeface="Kollektif"/>
                <a:sym typeface="Kollektif"/>
              </a:rPr>
              <a:t>, professional, </a:t>
            </a:r>
            <a:r>
              <a:rPr lang="en-US" sz="3061" dirty="0" err="1">
                <a:solidFill>
                  <a:srgbClr val="3D3D3D"/>
                </a:solidFill>
                <a:latin typeface="Kollektif"/>
                <a:ea typeface="Kollektif"/>
                <a:cs typeface="Kollektif"/>
                <a:sym typeface="Kollektif"/>
              </a:rPr>
              <a:t>artística</a:t>
            </a:r>
            <a:r>
              <a:rPr lang="en-US" sz="3061" dirty="0">
                <a:solidFill>
                  <a:srgbClr val="3D3D3D"/>
                </a:solidFill>
                <a:latin typeface="Kollektif"/>
                <a:ea typeface="Kollektif"/>
                <a:cs typeface="Kollektif"/>
                <a:sym typeface="Kollektif"/>
              </a:rPr>
              <a:t> o de </a:t>
            </a:r>
            <a:r>
              <a:rPr lang="en-US" sz="3061" dirty="0" err="1">
                <a:solidFill>
                  <a:srgbClr val="3D3D3D"/>
                </a:solidFill>
                <a:latin typeface="Kollektif"/>
                <a:ea typeface="Kollektif"/>
                <a:cs typeface="Kollektif"/>
                <a:sym typeface="Kollektif"/>
              </a:rPr>
              <a:t>serveis</a:t>
            </a:r>
            <a:r>
              <a:rPr lang="en-US" sz="3061" dirty="0">
                <a:solidFill>
                  <a:srgbClr val="3D3D3D"/>
                </a:solidFill>
                <a:latin typeface="Kollektif"/>
                <a:ea typeface="Kollektif"/>
                <a:cs typeface="Kollektif"/>
                <a:sym typeface="Kollektif"/>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644181" y="1900745"/>
            <a:ext cx="16086230" cy="3761914"/>
            <a:chOff x="0" y="0"/>
            <a:chExt cx="5971885" cy="1396581"/>
          </a:xfrm>
        </p:grpSpPr>
        <p:sp>
          <p:nvSpPr>
            <p:cNvPr id="3" name="Freeform 3"/>
            <p:cNvSpPr/>
            <p:nvPr/>
          </p:nvSpPr>
          <p:spPr>
            <a:xfrm>
              <a:off x="0" y="0"/>
              <a:ext cx="5971885" cy="1396581"/>
            </a:xfrm>
            <a:custGeom>
              <a:avLst/>
              <a:gdLst/>
              <a:ahLst/>
              <a:cxnLst/>
              <a:rect l="l" t="t" r="r" b="b"/>
              <a:pathLst>
                <a:path w="5971885" h="1396581">
                  <a:moveTo>
                    <a:pt x="14438" y="0"/>
                  </a:moveTo>
                  <a:lnTo>
                    <a:pt x="5957446" y="0"/>
                  </a:lnTo>
                  <a:cubicBezTo>
                    <a:pt x="5965420" y="0"/>
                    <a:pt x="5971885" y="6464"/>
                    <a:pt x="5971885" y="14438"/>
                  </a:cubicBezTo>
                  <a:lnTo>
                    <a:pt x="5971885" y="1382142"/>
                  </a:lnTo>
                  <a:cubicBezTo>
                    <a:pt x="5971885" y="1385972"/>
                    <a:pt x="5970363" y="1389644"/>
                    <a:pt x="5967656" y="1392352"/>
                  </a:cubicBezTo>
                  <a:cubicBezTo>
                    <a:pt x="5964948" y="1395060"/>
                    <a:pt x="5961276" y="1396581"/>
                    <a:pt x="5957446" y="1396581"/>
                  </a:cubicBezTo>
                  <a:lnTo>
                    <a:pt x="14438" y="1396581"/>
                  </a:lnTo>
                  <a:cubicBezTo>
                    <a:pt x="10609" y="1396581"/>
                    <a:pt x="6937" y="1395060"/>
                    <a:pt x="4229" y="1392352"/>
                  </a:cubicBezTo>
                  <a:cubicBezTo>
                    <a:pt x="1521" y="1389644"/>
                    <a:pt x="0" y="1385972"/>
                    <a:pt x="0" y="1382142"/>
                  </a:cubicBezTo>
                  <a:lnTo>
                    <a:pt x="0" y="14438"/>
                  </a:lnTo>
                  <a:cubicBezTo>
                    <a:pt x="0" y="10609"/>
                    <a:pt x="1521" y="6937"/>
                    <a:pt x="4229" y="4229"/>
                  </a:cubicBezTo>
                  <a:cubicBezTo>
                    <a:pt x="6937" y="1521"/>
                    <a:pt x="10609" y="0"/>
                    <a:pt x="14438" y="0"/>
                  </a:cubicBezTo>
                  <a:close/>
                </a:path>
              </a:pathLst>
            </a:custGeom>
            <a:solidFill>
              <a:srgbClr val="FFC374"/>
            </a:solidFill>
          </p:spPr>
          <p:txBody>
            <a:bodyPr/>
            <a:lstStyle/>
            <a:p>
              <a:endParaRPr lang="es-ES"/>
            </a:p>
          </p:txBody>
        </p:sp>
        <p:sp>
          <p:nvSpPr>
            <p:cNvPr id="4" name="TextBox 4"/>
            <p:cNvSpPr txBox="1"/>
            <p:nvPr/>
          </p:nvSpPr>
          <p:spPr>
            <a:xfrm>
              <a:off x="0" y="0"/>
              <a:ext cx="5971885" cy="1396581"/>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557589" y="838543"/>
            <a:ext cx="15172823" cy="1062202"/>
          </a:xfrm>
          <a:prstGeom prst="rect">
            <a:avLst/>
          </a:prstGeom>
        </p:spPr>
        <p:txBody>
          <a:bodyPr lIns="0" tIns="0" rIns="0" bIns="0" rtlCol="0" anchor="t">
            <a:spAutoFit/>
          </a:bodyPr>
          <a:lstStyle/>
          <a:p>
            <a:pPr algn="ctr">
              <a:lnSpc>
                <a:spcPts val="7708"/>
              </a:lnSpc>
            </a:pPr>
            <a:r>
              <a:rPr lang="en-US" sz="8564">
                <a:solidFill>
                  <a:srgbClr val="2F7241"/>
                </a:solidFill>
                <a:latin typeface="TT Trailers Heavy"/>
                <a:ea typeface="TT Trailers Heavy"/>
                <a:cs typeface="TT Trailers Heavy"/>
                <a:sym typeface="TT Trailers Heavy"/>
              </a:rPr>
              <a:t>LA TAXA DE RESIDUS</a:t>
            </a:r>
          </a:p>
        </p:txBody>
      </p:sp>
      <p:sp>
        <p:nvSpPr>
          <p:cNvPr id="6" name="Freeform 6"/>
          <p:cNvSpPr/>
          <p:nvPr/>
        </p:nvSpPr>
        <p:spPr>
          <a:xfrm>
            <a:off x="-804145" y="741584"/>
            <a:ext cx="2154689" cy="875586"/>
          </a:xfrm>
          <a:custGeom>
            <a:avLst/>
            <a:gdLst/>
            <a:ahLst/>
            <a:cxnLst/>
            <a:rect l="l" t="t" r="r" b="b"/>
            <a:pathLst>
              <a:path w="2154689" h="875586">
                <a:moveTo>
                  <a:pt x="0" y="0"/>
                </a:moveTo>
                <a:lnTo>
                  <a:pt x="2154689" y="0"/>
                </a:lnTo>
                <a:lnTo>
                  <a:pt x="2154689" y="875586"/>
                </a:lnTo>
                <a:lnTo>
                  <a:pt x="0" y="8755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7" name="Freeform 7"/>
          <p:cNvSpPr/>
          <p:nvPr/>
        </p:nvSpPr>
        <p:spPr>
          <a:xfrm rot="10605859">
            <a:off x="7367216" y="-427667"/>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grpSp>
        <p:nvGrpSpPr>
          <p:cNvPr id="8" name="Group 8"/>
          <p:cNvGrpSpPr/>
          <p:nvPr/>
        </p:nvGrpSpPr>
        <p:grpSpPr>
          <a:xfrm>
            <a:off x="4423307" y="5815059"/>
            <a:ext cx="4043526" cy="4228573"/>
            <a:chOff x="0" y="0"/>
            <a:chExt cx="1543513" cy="1614150"/>
          </a:xfrm>
        </p:grpSpPr>
        <p:sp>
          <p:nvSpPr>
            <p:cNvPr id="9" name="Freeform 9"/>
            <p:cNvSpPr/>
            <p:nvPr/>
          </p:nvSpPr>
          <p:spPr>
            <a:xfrm>
              <a:off x="0" y="0"/>
              <a:ext cx="1543513" cy="1614150"/>
            </a:xfrm>
            <a:custGeom>
              <a:avLst/>
              <a:gdLst/>
              <a:ahLst/>
              <a:cxnLst/>
              <a:rect l="l" t="t" r="r" b="b"/>
              <a:pathLst>
                <a:path w="1543513" h="1614150">
                  <a:moveTo>
                    <a:pt x="57439" y="0"/>
                  </a:moveTo>
                  <a:lnTo>
                    <a:pt x="1486073" y="0"/>
                  </a:lnTo>
                  <a:cubicBezTo>
                    <a:pt x="1517796" y="0"/>
                    <a:pt x="1543513" y="25716"/>
                    <a:pt x="1543513" y="57439"/>
                  </a:cubicBezTo>
                  <a:lnTo>
                    <a:pt x="1543513" y="1556710"/>
                  </a:lnTo>
                  <a:cubicBezTo>
                    <a:pt x="1543513" y="1588433"/>
                    <a:pt x="1517796" y="1614150"/>
                    <a:pt x="1486073" y="1614150"/>
                  </a:cubicBezTo>
                  <a:lnTo>
                    <a:pt x="57439" y="1614150"/>
                  </a:lnTo>
                  <a:cubicBezTo>
                    <a:pt x="25716" y="1614150"/>
                    <a:pt x="0" y="1588433"/>
                    <a:pt x="0" y="1556710"/>
                  </a:cubicBezTo>
                  <a:lnTo>
                    <a:pt x="0" y="57439"/>
                  </a:lnTo>
                  <a:cubicBezTo>
                    <a:pt x="0" y="25716"/>
                    <a:pt x="25716" y="0"/>
                    <a:pt x="57439" y="0"/>
                  </a:cubicBezTo>
                  <a:close/>
                </a:path>
              </a:pathLst>
            </a:custGeom>
            <a:solidFill>
              <a:srgbClr val="FFC374"/>
            </a:solidFill>
          </p:spPr>
          <p:txBody>
            <a:bodyPr/>
            <a:lstStyle/>
            <a:p>
              <a:endParaRPr lang="es-ES"/>
            </a:p>
          </p:txBody>
        </p:sp>
        <p:sp>
          <p:nvSpPr>
            <p:cNvPr id="10" name="TextBox 10"/>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11" name="Freeform 11"/>
          <p:cNvSpPr/>
          <p:nvPr/>
        </p:nvSpPr>
        <p:spPr>
          <a:xfrm>
            <a:off x="8687296" y="5770034"/>
            <a:ext cx="5610520" cy="4318624"/>
          </a:xfrm>
          <a:custGeom>
            <a:avLst/>
            <a:gdLst/>
            <a:ahLst/>
            <a:cxnLst/>
            <a:rect l="l" t="t" r="r" b="b"/>
            <a:pathLst>
              <a:path w="5610520" h="4318624">
                <a:moveTo>
                  <a:pt x="0" y="0"/>
                </a:moveTo>
                <a:lnTo>
                  <a:pt x="5610520" y="0"/>
                </a:lnTo>
                <a:lnTo>
                  <a:pt x="5610520" y="4318624"/>
                </a:lnTo>
                <a:lnTo>
                  <a:pt x="0" y="4318624"/>
                </a:lnTo>
                <a:lnTo>
                  <a:pt x="0" y="0"/>
                </a:lnTo>
                <a:close/>
              </a:path>
            </a:pathLst>
          </a:custGeom>
          <a:blipFill>
            <a:blip r:embed="rId7"/>
            <a:stretch>
              <a:fillRect/>
            </a:stretch>
          </a:blipFill>
        </p:spPr>
        <p:txBody>
          <a:bodyPr/>
          <a:lstStyle/>
          <a:p>
            <a:endParaRPr lang="es-ES"/>
          </a:p>
        </p:txBody>
      </p:sp>
      <p:sp>
        <p:nvSpPr>
          <p:cNvPr id="12" name="TextBox 12"/>
          <p:cNvSpPr txBox="1"/>
          <p:nvPr/>
        </p:nvSpPr>
        <p:spPr>
          <a:xfrm>
            <a:off x="1315855" y="2161757"/>
            <a:ext cx="8191020" cy="504825"/>
          </a:xfrm>
          <a:prstGeom prst="rect">
            <a:avLst/>
          </a:prstGeom>
        </p:spPr>
        <p:txBody>
          <a:bodyPr lIns="0" tIns="0" rIns="0" bIns="0" rtlCol="0" anchor="t">
            <a:spAutoFit/>
          </a:bodyPr>
          <a:lstStyle/>
          <a:p>
            <a:pPr algn="l">
              <a:lnSpc>
                <a:spcPts val="3600"/>
              </a:lnSpc>
            </a:pPr>
            <a:r>
              <a:rPr lang="en-US" sz="4000">
                <a:solidFill>
                  <a:srgbClr val="3D3D3D"/>
                </a:solidFill>
                <a:latin typeface="TT Trailers Heavy"/>
                <a:ea typeface="TT Trailers Heavy"/>
                <a:cs typeface="TT Trailers Heavy"/>
                <a:sym typeface="TT Trailers Heavy"/>
              </a:rPr>
              <a:t>¿QUANT ES PAGA?</a:t>
            </a:r>
          </a:p>
        </p:txBody>
      </p:sp>
      <p:sp>
        <p:nvSpPr>
          <p:cNvPr id="13" name="TextBox 13"/>
          <p:cNvSpPr txBox="1"/>
          <p:nvPr/>
        </p:nvSpPr>
        <p:spPr>
          <a:xfrm>
            <a:off x="1315855" y="2548511"/>
            <a:ext cx="14686475" cy="2921889"/>
          </a:xfrm>
          <a:prstGeom prst="rect">
            <a:avLst/>
          </a:prstGeom>
        </p:spPr>
        <p:txBody>
          <a:bodyPr lIns="0" tIns="0" rIns="0" bIns="0" rtlCol="0" anchor="t">
            <a:spAutoFit/>
          </a:bodyPr>
          <a:lstStyle/>
          <a:p>
            <a:pPr algn="just">
              <a:lnSpc>
                <a:spcPts val="3812"/>
              </a:lnSpc>
            </a:pPr>
            <a:r>
              <a:rPr lang="en-US" sz="3099">
                <a:solidFill>
                  <a:srgbClr val="3D3D3D"/>
                </a:solidFill>
                <a:latin typeface="Kollektif"/>
                <a:ea typeface="Kollektif"/>
                <a:cs typeface="Kollektif"/>
                <a:sym typeface="Kollektif"/>
              </a:rPr>
              <a:t>Cada municipi paga una quota fixa a l’any per immoble.</a:t>
            </a:r>
          </a:p>
          <a:p>
            <a:pPr algn="just">
              <a:lnSpc>
                <a:spcPts val="3812"/>
              </a:lnSpc>
            </a:pPr>
            <a:endParaRPr lang="en-US" sz="3099">
              <a:solidFill>
                <a:srgbClr val="3D3D3D"/>
              </a:solidFill>
              <a:latin typeface="Kollektif"/>
              <a:ea typeface="Kollektif"/>
              <a:cs typeface="Kollektif"/>
              <a:sym typeface="Kollektif"/>
            </a:endParaRPr>
          </a:p>
          <a:p>
            <a:pPr algn="just">
              <a:lnSpc>
                <a:spcPts val="3812"/>
              </a:lnSpc>
            </a:pPr>
            <a:r>
              <a:rPr lang="en-US" sz="3099">
                <a:solidFill>
                  <a:srgbClr val="3D3D3D"/>
                </a:solidFill>
                <a:latin typeface="Kollektif"/>
                <a:ea typeface="Kollektif"/>
                <a:cs typeface="Kollektif"/>
                <a:sym typeface="Kollektif"/>
              </a:rPr>
              <a:t>Aquesta depén de:</a:t>
            </a:r>
          </a:p>
          <a:p>
            <a:pPr marL="669289" lvl="1" indent="-334645" algn="just">
              <a:lnSpc>
                <a:spcPts val="3812"/>
              </a:lnSpc>
              <a:buFont typeface="Arial"/>
              <a:buChar char="•"/>
            </a:pPr>
            <a:r>
              <a:rPr lang="en-US" sz="3099">
                <a:solidFill>
                  <a:srgbClr val="3D3D3D"/>
                </a:solidFill>
                <a:latin typeface="Kollektif"/>
                <a:ea typeface="Kollektif"/>
                <a:cs typeface="Kollektif"/>
                <a:sym typeface="Kollektif"/>
              </a:rPr>
              <a:t>Les tones de residus que genera o que està previst que aquest genere.</a:t>
            </a:r>
          </a:p>
          <a:p>
            <a:pPr marL="669289" lvl="1" indent="-334645" algn="just">
              <a:lnSpc>
                <a:spcPts val="3812"/>
              </a:lnSpc>
              <a:buFont typeface="Arial"/>
              <a:buChar char="•"/>
            </a:pPr>
            <a:r>
              <a:rPr lang="en-US" sz="3099">
                <a:solidFill>
                  <a:srgbClr val="3D3D3D"/>
                </a:solidFill>
                <a:latin typeface="Kollektif"/>
                <a:ea typeface="Kollektif"/>
                <a:cs typeface="Kollektif"/>
                <a:sym typeface="Kollektif"/>
              </a:rPr>
              <a:t>Del grup al que pertanyen depenent de la semblança en quant a la generació de residus.</a:t>
            </a:r>
          </a:p>
        </p:txBody>
      </p:sp>
      <p:sp>
        <p:nvSpPr>
          <p:cNvPr id="14" name="TextBox 14"/>
          <p:cNvSpPr txBox="1"/>
          <p:nvPr/>
        </p:nvSpPr>
        <p:spPr>
          <a:xfrm>
            <a:off x="4592143" y="6081305"/>
            <a:ext cx="2058941" cy="485775"/>
          </a:xfrm>
          <a:prstGeom prst="rect">
            <a:avLst/>
          </a:prstGeom>
        </p:spPr>
        <p:txBody>
          <a:bodyPr lIns="0" tIns="0" rIns="0" bIns="0" rtlCol="0" anchor="t">
            <a:spAutoFit/>
          </a:bodyPr>
          <a:lstStyle/>
          <a:p>
            <a:pPr algn="l">
              <a:lnSpc>
                <a:spcPts val="3599"/>
              </a:lnSpc>
            </a:pPr>
            <a:r>
              <a:rPr lang="en-US" sz="3999">
                <a:solidFill>
                  <a:srgbClr val="3D3D3D"/>
                </a:solidFill>
                <a:latin typeface="TT Trailers Heavy"/>
                <a:ea typeface="TT Trailers Heavy"/>
                <a:cs typeface="TT Trailers Heavy"/>
                <a:sym typeface="TT Trailers Heavy"/>
              </a:rPr>
              <a:t>QUANT?</a:t>
            </a:r>
          </a:p>
        </p:txBody>
      </p:sp>
      <p:sp>
        <p:nvSpPr>
          <p:cNvPr id="15" name="TextBox 15"/>
          <p:cNvSpPr txBox="1"/>
          <p:nvPr/>
        </p:nvSpPr>
        <p:spPr>
          <a:xfrm>
            <a:off x="4592143" y="6442944"/>
            <a:ext cx="3691675" cy="3149727"/>
          </a:xfrm>
          <a:prstGeom prst="rect">
            <a:avLst/>
          </a:prstGeom>
        </p:spPr>
        <p:txBody>
          <a:bodyPr lIns="0" tIns="0" rIns="0" bIns="0" rtlCol="0" anchor="t">
            <a:spAutoFit/>
          </a:bodyPr>
          <a:lstStyle/>
          <a:p>
            <a:pPr marL="0" lvl="0" indent="0" algn="just">
              <a:lnSpc>
                <a:spcPts val="4058"/>
              </a:lnSpc>
              <a:spcBef>
                <a:spcPct val="0"/>
              </a:spcBef>
            </a:pPr>
            <a:r>
              <a:rPr lang="en-US" sz="3299">
                <a:solidFill>
                  <a:srgbClr val="3D3D3D"/>
                </a:solidFill>
                <a:latin typeface="Kollektif"/>
                <a:ea typeface="Kollektif"/>
                <a:cs typeface="Kollektif"/>
                <a:sym typeface="Kollektif"/>
              </a:rPr>
              <a:t>A la següent imatge es pot veure el progrés de la tasa de residus a Terrateig amb el pas dels anys.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sp>
        <p:nvSpPr>
          <p:cNvPr id="5" name="TextBox 5"/>
          <p:cNvSpPr txBox="1"/>
          <p:nvPr/>
        </p:nvSpPr>
        <p:spPr>
          <a:xfrm>
            <a:off x="1557589" y="719713"/>
            <a:ext cx="15172823" cy="1062202"/>
          </a:xfrm>
          <a:prstGeom prst="rect">
            <a:avLst/>
          </a:prstGeom>
        </p:spPr>
        <p:txBody>
          <a:bodyPr lIns="0" tIns="0" rIns="0" bIns="0" rtlCol="0" anchor="t">
            <a:spAutoFit/>
          </a:bodyPr>
          <a:lstStyle/>
          <a:p>
            <a:pPr algn="ctr">
              <a:lnSpc>
                <a:spcPts val="7708"/>
              </a:lnSpc>
            </a:pPr>
            <a:r>
              <a:rPr lang="en-US" sz="8564" dirty="0">
                <a:solidFill>
                  <a:srgbClr val="2F7241"/>
                </a:solidFill>
                <a:latin typeface="TT Trailers Heavy"/>
                <a:ea typeface="TT Trailers Heavy"/>
                <a:cs typeface="TT Trailers Heavy"/>
                <a:sym typeface="TT Trailers Heavy"/>
              </a:rPr>
              <a:t>GENERACIÓ DE RESIDUS A TERRATEIG</a:t>
            </a:r>
          </a:p>
        </p:txBody>
      </p:sp>
      <p:sp>
        <p:nvSpPr>
          <p:cNvPr id="9" name="Freeform 9"/>
          <p:cNvSpPr/>
          <p:nvPr/>
        </p:nvSpPr>
        <p:spPr>
          <a:xfrm>
            <a:off x="-804145" y="741584"/>
            <a:ext cx="2154689" cy="875586"/>
          </a:xfrm>
          <a:custGeom>
            <a:avLst/>
            <a:gdLst/>
            <a:ahLst/>
            <a:cxnLst/>
            <a:rect l="l" t="t" r="r" b="b"/>
            <a:pathLst>
              <a:path w="2154689" h="875586">
                <a:moveTo>
                  <a:pt x="0" y="0"/>
                </a:moveTo>
                <a:lnTo>
                  <a:pt x="2154689" y="0"/>
                </a:lnTo>
                <a:lnTo>
                  <a:pt x="2154689" y="875586"/>
                </a:lnTo>
                <a:lnTo>
                  <a:pt x="0" y="8755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10" name="Freeform 10"/>
          <p:cNvSpPr/>
          <p:nvPr/>
        </p:nvSpPr>
        <p:spPr>
          <a:xfrm rot="10605859">
            <a:off x="7367216" y="-427667"/>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grpSp>
        <p:nvGrpSpPr>
          <p:cNvPr id="11" name="Group 11"/>
          <p:cNvGrpSpPr/>
          <p:nvPr/>
        </p:nvGrpSpPr>
        <p:grpSpPr>
          <a:xfrm>
            <a:off x="11430000" y="4195320"/>
            <a:ext cx="5390800" cy="2776980"/>
            <a:chOff x="0" y="0"/>
            <a:chExt cx="1543513" cy="1614150"/>
          </a:xfrm>
        </p:grpSpPr>
        <p:sp>
          <p:nvSpPr>
            <p:cNvPr id="12" name="Freeform 12"/>
            <p:cNvSpPr/>
            <p:nvPr/>
          </p:nvSpPr>
          <p:spPr>
            <a:xfrm>
              <a:off x="0" y="0"/>
              <a:ext cx="1543513" cy="1614150"/>
            </a:xfrm>
            <a:custGeom>
              <a:avLst/>
              <a:gdLst/>
              <a:ahLst/>
              <a:cxnLst/>
              <a:rect l="l" t="t" r="r" b="b"/>
              <a:pathLst>
                <a:path w="1543513" h="1614150">
                  <a:moveTo>
                    <a:pt x="43084" y="0"/>
                  </a:moveTo>
                  <a:lnTo>
                    <a:pt x="1500428" y="0"/>
                  </a:lnTo>
                  <a:cubicBezTo>
                    <a:pt x="1524223" y="0"/>
                    <a:pt x="1543513" y="19289"/>
                    <a:pt x="1543513" y="43084"/>
                  </a:cubicBezTo>
                  <a:lnTo>
                    <a:pt x="1543513" y="1571066"/>
                  </a:lnTo>
                  <a:cubicBezTo>
                    <a:pt x="1543513" y="1594860"/>
                    <a:pt x="1524223" y="1614150"/>
                    <a:pt x="1500428" y="1614150"/>
                  </a:cubicBezTo>
                  <a:lnTo>
                    <a:pt x="43084" y="1614150"/>
                  </a:lnTo>
                  <a:cubicBezTo>
                    <a:pt x="19289" y="1614150"/>
                    <a:pt x="0" y="1594860"/>
                    <a:pt x="0" y="1571066"/>
                  </a:cubicBezTo>
                  <a:lnTo>
                    <a:pt x="0" y="43084"/>
                  </a:lnTo>
                  <a:cubicBezTo>
                    <a:pt x="0" y="19289"/>
                    <a:pt x="19289" y="0"/>
                    <a:pt x="43084" y="0"/>
                  </a:cubicBezTo>
                  <a:close/>
                </a:path>
              </a:pathLst>
            </a:custGeom>
            <a:solidFill>
              <a:srgbClr val="FFC374"/>
            </a:solidFill>
          </p:spPr>
          <p:txBody>
            <a:bodyPr/>
            <a:lstStyle/>
            <a:p>
              <a:endParaRPr lang="es-ES"/>
            </a:p>
          </p:txBody>
        </p:sp>
        <p:sp>
          <p:nvSpPr>
            <p:cNvPr id="13" name="TextBox 13"/>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15" name="TextBox 15"/>
          <p:cNvSpPr txBox="1"/>
          <p:nvPr/>
        </p:nvSpPr>
        <p:spPr>
          <a:xfrm>
            <a:off x="11664542" y="4468897"/>
            <a:ext cx="4921715" cy="2169568"/>
          </a:xfrm>
          <a:prstGeom prst="rect">
            <a:avLst/>
          </a:prstGeom>
        </p:spPr>
        <p:txBody>
          <a:bodyPr lIns="0" tIns="0" rIns="0" bIns="0" rtlCol="0" anchor="t">
            <a:spAutoFit/>
          </a:bodyPr>
          <a:lstStyle/>
          <a:p>
            <a:pPr algn="ctr">
              <a:lnSpc>
                <a:spcPts val="4258"/>
              </a:lnSpc>
            </a:pPr>
            <a:r>
              <a:rPr lang="en-US" sz="3461" dirty="0">
                <a:solidFill>
                  <a:srgbClr val="3D3D3D"/>
                </a:solidFill>
                <a:latin typeface="Kollektif"/>
                <a:ea typeface="Kollektif"/>
                <a:cs typeface="Kollektif"/>
                <a:sym typeface="Kollektif"/>
              </a:rPr>
              <a:t>Com </a:t>
            </a:r>
            <a:r>
              <a:rPr lang="en-US" sz="3461" dirty="0" err="1">
                <a:solidFill>
                  <a:srgbClr val="3D3D3D"/>
                </a:solidFill>
                <a:latin typeface="Kollektif"/>
                <a:ea typeface="Kollektif"/>
                <a:cs typeface="Kollektif"/>
                <a:sym typeface="Kollektif"/>
              </a:rPr>
              <a:t>afectaria</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una</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correcta</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separació</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i</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una</a:t>
            </a:r>
            <a:r>
              <a:rPr lang="en-US" sz="3461" dirty="0">
                <a:solidFill>
                  <a:srgbClr val="3D3D3D"/>
                </a:solidFill>
                <a:latin typeface="Kollektif"/>
                <a:ea typeface="Kollektif"/>
                <a:cs typeface="Kollektif"/>
                <a:sym typeface="Kollektif"/>
              </a:rPr>
              <a:t> recollide </a:t>
            </a:r>
            <a:r>
              <a:rPr lang="en-US" sz="3461" dirty="0" err="1">
                <a:solidFill>
                  <a:srgbClr val="3D3D3D"/>
                </a:solidFill>
                <a:latin typeface="Kollektif"/>
                <a:ea typeface="Kollektif"/>
                <a:cs typeface="Kollektif"/>
                <a:sym typeface="Kollektif"/>
              </a:rPr>
              <a:t>selectiva</a:t>
            </a:r>
            <a:r>
              <a:rPr lang="en-US" sz="3461" dirty="0">
                <a:solidFill>
                  <a:srgbClr val="3D3D3D"/>
                </a:solidFill>
                <a:latin typeface="Kollektif"/>
                <a:ea typeface="Kollektif"/>
                <a:cs typeface="Kollektif"/>
                <a:sym typeface="Kollektif"/>
              </a:rPr>
              <a:t> a la taxa de </a:t>
            </a:r>
            <a:r>
              <a:rPr lang="en-US" sz="3461" dirty="0" err="1">
                <a:solidFill>
                  <a:srgbClr val="3D3D3D"/>
                </a:solidFill>
                <a:latin typeface="Kollektif"/>
                <a:ea typeface="Kollektif"/>
                <a:cs typeface="Kollektif"/>
                <a:sym typeface="Kollektif"/>
              </a:rPr>
              <a:t>residus</a:t>
            </a:r>
            <a:r>
              <a:rPr lang="en-US" sz="3461" dirty="0">
                <a:solidFill>
                  <a:srgbClr val="3D3D3D"/>
                </a:solidFill>
                <a:latin typeface="Kollektif"/>
                <a:ea typeface="Kollektif"/>
                <a:cs typeface="Kollektif"/>
                <a:sym typeface="Kollektif"/>
              </a:rPr>
              <a:t>?</a:t>
            </a:r>
          </a:p>
        </p:txBody>
      </p:sp>
      <p:pic>
        <p:nvPicPr>
          <p:cNvPr id="2" name="Gráfico 1">
            <a:extLst>
              <a:ext uri="{FF2B5EF4-FFF2-40B4-BE49-F238E27FC236}">
                <a16:creationId xmlns:a16="http://schemas.microsoft.com/office/drawing/2014/main" id="{20ABD1AB-3AF7-D819-F7F5-DBD313C4B5D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50544" y="2628900"/>
            <a:ext cx="9493902" cy="5814820"/>
          </a:xfrm>
          <a:prstGeom prst="rect">
            <a:avLst/>
          </a:prstGeom>
        </p:spPr>
      </p:pic>
    </p:spTree>
    <p:extLst>
      <p:ext uri="{BB962C8B-B14F-4D97-AF65-F5344CB8AC3E}">
        <p14:creationId xmlns:p14="http://schemas.microsoft.com/office/powerpoint/2010/main" val="4106298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472887" y="4141181"/>
            <a:ext cx="12786413" cy="5117119"/>
            <a:chOff x="0" y="0"/>
            <a:chExt cx="3367615" cy="1347719"/>
          </a:xfrm>
        </p:grpSpPr>
        <p:sp>
          <p:nvSpPr>
            <p:cNvPr id="3" name="Freeform 3"/>
            <p:cNvSpPr/>
            <p:nvPr/>
          </p:nvSpPr>
          <p:spPr>
            <a:xfrm>
              <a:off x="0" y="0"/>
              <a:ext cx="3367615" cy="1347719"/>
            </a:xfrm>
            <a:custGeom>
              <a:avLst/>
              <a:gdLst/>
              <a:ahLst/>
              <a:cxnLst/>
              <a:rect l="l" t="t" r="r" b="b"/>
              <a:pathLst>
                <a:path w="3367615" h="1347719">
                  <a:moveTo>
                    <a:pt x="18164" y="0"/>
                  </a:moveTo>
                  <a:lnTo>
                    <a:pt x="3349451" y="0"/>
                  </a:lnTo>
                  <a:cubicBezTo>
                    <a:pt x="3359483" y="0"/>
                    <a:pt x="3367615" y="8132"/>
                    <a:pt x="3367615" y="18164"/>
                  </a:cubicBezTo>
                  <a:lnTo>
                    <a:pt x="3367615" y="1329554"/>
                  </a:lnTo>
                  <a:cubicBezTo>
                    <a:pt x="3367615" y="1339586"/>
                    <a:pt x="3359483" y="1347719"/>
                    <a:pt x="3349451" y="1347719"/>
                  </a:cubicBezTo>
                  <a:lnTo>
                    <a:pt x="18164" y="1347719"/>
                  </a:lnTo>
                  <a:cubicBezTo>
                    <a:pt x="8132" y="1347719"/>
                    <a:pt x="0" y="1339586"/>
                    <a:pt x="0" y="1329554"/>
                  </a:cubicBezTo>
                  <a:lnTo>
                    <a:pt x="0" y="18164"/>
                  </a:lnTo>
                  <a:cubicBezTo>
                    <a:pt x="0" y="8132"/>
                    <a:pt x="8132" y="0"/>
                    <a:pt x="18164" y="0"/>
                  </a:cubicBezTo>
                  <a:close/>
                </a:path>
              </a:pathLst>
            </a:custGeom>
            <a:solidFill>
              <a:srgbClr val="FFC374"/>
            </a:solidFill>
          </p:spPr>
          <p:txBody>
            <a:bodyPr/>
            <a:lstStyle/>
            <a:p>
              <a:endParaRPr lang="es-ES"/>
            </a:p>
          </p:txBody>
        </p:sp>
        <p:sp>
          <p:nvSpPr>
            <p:cNvPr id="4" name="TextBox 4"/>
            <p:cNvSpPr txBox="1"/>
            <p:nvPr/>
          </p:nvSpPr>
          <p:spPr>
            <a:xfrm>
              <a:off x="0" y="0"/>
              <a:ext cx="3367615" cy="1347719"/>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028700" y="2371405"/>
            <a:ext cx="2930559" cy="5100657"/>
          </a:xfrm>
          <a:custGeom>
            <a:avLst/>
            <a:gdLst/>
            <a:ahLst/>
            <a:cxnLst/>
            <a:rect l="l" t="t" r="r" b="b"/>
            <a:pathLst>
              <a:path w="2930559" h="5100657">
                <a:moveTo>
                  <a:pt x="0" y="0"/>
                </a:moveTo>
                <a:lnTo>
                  <a:pt x="2930559" y="0"/>
                </a:lnTo>
                <a:lnTo>
                  <a:pt x="2930559" y="5100657"/>
                </a:lnTo>
                <a:lnTo>
                  <a:pt x="0" y="510065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rot="2422212">
            <a:off x="15156236" y="862777"/>
            <a:ext cx="4206129" cy="3061229"/>
          </a:xfrm>
          <a:custGeom>
            <a:avLst/>
            <a:gdLst/>
            <a:ahLst/>
            <a:cxnLst/>
            <a:rect l="l" t="t" r="r" b="b"/>
            <a:pathLst>
              <a:path w="4206129" h="3061229">
                <a:moveTo>
                  <a:pt x="0" y="0"/>
                </a:moveTo>
                <a:lnTo>
                  <a:pt x="4206128" y="0"/>
                </a:lnTo>
                <a:lnTo>
                  <a:pt x="4206128" y="3061229"/>
                </a:lnTo>
                <a:lnTo>
                  <a:pt x="0" y="30612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7" name="Freeform 7"/>
          <p:cNvSpPr/>
          <p:nvPr/>
        </p:nvSpPr>
        <p:spPr>
          <a:xfrm rot="-592997" flipH="1">
            <a:off x="6972977" y="-1083936"/>
            <a:ext cx="5923787" cy="3296773"/>
          </a:xfrm>
          <a:custGeom>
            <a:avLst/>
            <a:gdLst/>
            <a:ahLst/>
            <a:cxnLst/>
            <a:rect l="l" t="t" r="r" b="b"/>
            <a:pathLst>
              <a:path w="5923787" h="3296773">
                <a:moveTo>
                  <a:pt x="5923786" y="0"/>
                </a:moveTo>
                <a:lnTo>
                  <a:pt x="0" y="0"/>
                </a:lnTo>
                <a:lnTo>
                  <a:pt x="0" y="3296773"/>
                </a:lnTo>
                <a:lnTo>
                  <a:pt x="5923786" y="3296773"/>
                </a:lnTo>
                <a:lnTo>
                  <a:pt x="5923786"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8" name="Freeform 8"/>
          <p:cNvSpPr/>
          <p:nvPr/>
        </p:nvSpPr>
        <p:spPr>
          <a:xfrm>
            <a:off x="-1053380" y="7710638"/>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9" name="TextBox 9"/>
          <p:cNvSpPr txBox="1"/>
          <p:nvPr/>
        </p:nvSpPr>
        <p:spPr>
          <a:xfrm>
            <a:off x="4726910" y="4214200"/>
            <a:ext cx="11923635" cy="5065949"/>
          </a:xfrm>
          <a:prstGeom prst="rect">
            <a:avLst/>
          </a:prstGeom>
        </p:spPr>
        <p:txBody>
          <a:bodyPr lIns="0" tIns="0" rIns="0" bIns="0" rtlCol="0" anchor="t">
            <a:spAutoFit/>
          </a:bodyPr>
          <a:lstStyle/>
          <a:p>
            <a:pPr algn="just">
              <a:lnSpc>
                <a:spcPts val="3634"/>
              </a:lnSpc>
            </a:pPr>
            <a:r>
              <a:rPr lang="en-US" sz="2954">
                <a:solidFill>
                  <a:srgbClr val="3D3D3D"/>
                </a:solidFill>
                <a:latin typeface="Kollektif"/>
                <a:ea typeface="Kollektif"/>
                <a:cs typeface="Kollektif"/>
                <a:sym typeface="Kollektif"/>
              </a:rPr>
              <a:t>El compostatge és una pràctica que utilitza la fracció orgànica dels residus urbans d’origen domiciliari per a obtindre un producte final amb un gran nombre de beneficis i que, una vegada produït, pot ser introduït dins del cicle de consum. Aquest producte final s'anomena compost, un abonament d’elevada qualitat.</a:t>
            </a:r>
          </a:p>
          <a:p>
            <a:pPr algn="just">
              <a:lnSpc>
                <a:spcPts val="3634"/>
              </a:lnSpc>
            </a:pPr>
            <a:endParaRPr lang="en-US" sz="2954">
              <a:solidFill>
                <a:srgbClr val="3D3D3D"/>
              </a:solidFill>
              <a:latin typeface="Kollektif"/>
              <a:ea typeface="Kollektif"/>
              <a:cs typeface="Kollektif"/>
              <a:sym typeface="Kollektif"/>
            </a:endParaRPr>
          </a:p>
          <a:p>
            <a:pPr algn="just">
              <a:lnSpc>
                <a:spcPts val="3634"/>
              </a:lnSpc>
            </a:pPr>
            <a:r>
              <a:rPr lang="en-US" sz="2954">
                <a:solidFill>
                  <a:srgbClr val="3D3D3D"/>
                </a:solidFill>
                <a:latin typeface="Kollektif"/>
                <a:ea typeface="Kollektif"/>
                <a:cs typeface="Kollektif"/>
                <a:sym typeface="Kollektif"/>
              </a:rPr>
              <a:t>Aquesta és una tècnica mitjançant la qual es creen les condicions necessàries perquè, a partir dels residus orgànics que produïm cadascú a les nostres cases, els organismes descomponedors puguen obtindre aquest compost.</a:t>
            </a:r>
          </a:p>
          <a:p>
            <a:pPr algn="just">
              <a:lnSpc>
                <a:spcPts val="3388"/>
              </a:lnSpc>
            </a:pPr>
            <a:endParaRPr lang="en-US" sz="2954">
              <a:solidFill>
                <a:srgbClr val="3D3D3D"/>
              </a:solidFill>
              <a:latin typeface="Kollektif"/>
              <a:ea typeface="Kollektif"/>
              <a:cs typeface="Kollektif"/>
              <a:sym typeface="Kollektif"/>
            </a:endParaRPr>
          </a:p>
        </p:txBody>
      </p:sp>
      <p:sp>
        <p:nvSpPr>
          <p:cNvPr id="10" name="TextBox 10"/>
          <p:cNvSpPr txBox="1"/>
          <p:nvPr/>
        </p:nvSpPr>
        <p:spPr>
          <a:xfrm>
            <a:off x="8804483" y="2871637"/>
            <a:ext cx="7678670" cy="1269544"/>
          </a:xfrm>
          <a:prstGeom prst="rect">
            <a:avLst/>
          </a:prstGeom>
        </p:spPr>
        <p:txBody>
          <a:bodyPr lIns="0" tIns="0" rIns="0" bIns="0" rtlCol="0" anchor="t">
            <a:spAutoFit/>
          </a:bodyPr>
          <a:lstStyle/>
          <a:p>
            <a:pPr algn="l">
              <a:lnSpc>
                <a:spcPts val="9271"/>
              </a:lnSpc>
            </a:pPr>
            <a:r>
              <a:rPr lang="en-US" sz="10301">
                <a:solidFill>
                  <a:srgbClr val="2F7241"/>
                </a:solidFill>
                <a:latin typeface="TT Trailers Heavy"/>
                <a:ea typeface="TT Trailers Heavy"/>
                <a:cs typeface="TT Trailers Heavy"/>
                <a:sym typeface="TT Trailers Heavy"/>
              </a:rPr>
              <a:t>EL COMPOSTATGE</a:t>
            </a:r>
          </a:p>
        </p:txBody>
      </p:sp>
      <p:sp>
        <p:nvSpPr>
          <p:cNvPr id="11" name="Freeform 11"/>
          <p:cNvSpPr/>
          <p:nvPr/>
        </p:nvSpPr>
        <p:spPr>
          <a:xfrm>
            <a:off x="11215675" y="8371222"/>
            <a:ext cx="3156065" cy="1282508"/>
          </a:xfrm>
          <a:custGeom>
            <a:avLst/>
            <a:gdLst/>
            <a:ahLst/>
            <a:cxnLst/>
            <a:rect l="l" t="t" r="r" b="b"/>
            <a:pathLst>
              <a:path w="3156065" h="1282508">
                <a:moveTo>
                  <a:pt x="0" y="0"/>
                </a:moveTo>
                <a:lnTo>
                  <a:pt x="3156065" y="0"/>
                </a:lnTo>
                <a:lnTo>
                  <a:pt x="3156065" y="1282508"/>
                </a:lnTo>
                <a:lnTo>
                  <a:pt x="0" y="128250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2" name="Freeform 12"/>
          <p:cNvSpPr/>
          <p:nvPr/>
        </p:nvSpPr>
        <p:spPr>
          <a:xfrm rot="-974257">
            <a:off x="-882478" y="877472"/>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13">
              <a:extLs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s-E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1645584" y="-335486"/>
            <a:ext cx="14832077" cy="4027014"/>
            <a:chOff x="0" y="0"/>
            <a:chExt cx="3906391" cy="1060613"/>
          </a:xfrm>
        </p:grpSpPr>
        <p:sp>
          <p:nvSpPr>
            <p:cNvPr id="3" name="Freeform 3"/>
            <p:cNvSpPr/>
            <p:nvPr/>
          </p:nvSpPr>
          <p:spPr>
            <a:xfrm>
              <a:off x="0" y="0"/>
              <a:ext cx="3906391" cy="1060613"/>
            </a:xfrm>
            <a:custGeom>
              <a:avLst/>
              <a:gdLst/>
              <a:ahLst/>
              <a:cxnLst/>
              <a:rect l="l" t="t" r="r" b="b"/>
              <a:pathLst>
                <a:path w="3906391" h="1060613">
                  <a:moveTo>
                    <a:pt x="15659" y="0"/>
                  </a:moveTo>
                  <a:lnTo>
                    <a:pt x="3890732" y="0"/>
                  </a:lnTo>
                  <a:cubicBezTo>
                    <a:pt x="3899380" y="0"/>
                    <a:pt x="3906391" y="7011"/>
                    <a:pt x="3906391" y="15659"/>
                  </a:cubicBezTo>
                  <a:lnTo>
                    <a:pt x="3906391" y="1044953"/>
                  </a:lnTo>
                  <a:cubicBezTo>
                    <a:pt x="3906391" y="1049107"/>
                    <a:pt x="3904741" y="1053089"/>
                    <a:pt x="3901804" y="1056026"/>
                  </a:cubicBezTo>
                  <a:cubicBezTo>
                    <a:pt x="3898867" y="1058963"/>
                    <a:pt x="3894885" y="1060613"/>
                    <a:pt x="3890732" y="1060613"/>
                  </a:cubicBezTo>
                  <a:lnTo>
                    <a:pt x="15659" y="1060613"/>
                  </a:lnTo>
                  <a:cubicBezTo>
                    <a:pt x="11506" y="1060613"/>
                    <a:pt x="7523" y="1058963"/>
                    <a:pt x="4586" y="1056026"/>
                  </a:cubicBezTo>
                  <a:cubicBezTo>
                    <a:pt x="1650" y="1053089"/>
                    <a:pt x="0" y="1049107"/>
                    <a:pt x="0" y="1044953"/>
                  </a:cubicBezTo>
                  <a:lnTo>
                    <a:pt x="0" y="15659"/>
                  </a:lnTo>
                  <a:cubicBezTo>
                    <a:pt x="0" y="11506"/>
                    <a:pt x="1650" y="7523"/>
                    <a:pt x="4586" y="4586"/>
                  </a:cubicBezTo>
                  <a:cubicBezTo>
                    <a:pt x="7523" y="1650"/>
                    <a:pt x="11506" y="0"/>
                    <a:pt x="15659" y="0"/>
                  </a:cubicBezTo>
                  <a:close/>
                </a:path>
              </a:pathLst>
            </a:custGeom>
            <a:solidFill>
              <a:srgbClr val="FFC374"/>
            </a:solidFill>
          </p:spPr>
          <p:txBody>
            <a:bodyPr/>
            <a:lstStyle/>
            <a:p>
              <a:endParaRPr lang="es-ES"/>
            </a:p>
          </p:txBody>
        </p:sp>
        <p:sp>
          <p:nvSpPr>
            <p:cNvPr id="4" name="TextBox 4"/>
            <p:cNvSpPr txBox="1"/>
            <p:nvPr/>
          </p:nvSpPr>
          <p:spPr>
            <a:xfrm>
              <a:off x="0" y="0"/>
              <a:ext cx="3906391" cy="1060613"/>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2836553" y="2820489"/>
            <a:ext cx="12614894" cy="520065"/>
          </a:xfrm>
          <a:prstGeom prst="rect">
            <a:avLst/>
          </a:prstGeom>
        </p:spPr>
        <p:txBody>
          <a:bodyPr lIns="0" tIns="0" rIns="0" bIns="0" rtlCol="0" anchor="t">
            <a:spAutoFit/>
          </a:bodyPr>
          <a:lstStyle/>
          <a:p>
            <a:pPr algn="ctr">
              <a:lnSpc>
                <a:spcPts val="3605"/>
              </a:lnSpc>
            </a:pPr>
            <a:r>
              <a:rPr lang="en-US" sz="2931">
                <a:solidFill>
                  <a:srgbClr val="3D3D3D"/>
                </a:solidFill>
                <a:latin typeface="Kollektif"/>
                <a:ea typeface="Kollektif"/>
                <a:cs typeface="Kollektif"/>
                <a:sym typeface="Kollektif"/>
              </a:rPr>
              <a:t>Diferenciarem entre:</a:t>
            </a:r>
          </a:p>
        </p:txBody>
      </p:sp>
      <p:sp>
        <p:nvSpPr>
          <p:cNvPr id="6" name="Freeform 6"/>
          <p:cNvSpPr/>
          <p:nvPr/>
        </p:nvSpPr>
        <p:spPr>
          <a:xfrm rot="-4466597">
            <a:off x="15657704" y="695357"/>
            <a:ext cx="4206580" cy="4114800"/>
          </a:xfrm>
          <a:custGeom>
            <a:avLst/>
            <a:gdLst/>
            <a:ahLst/>
            <a:cxnLst/>
            <a:rect l="l" t="t" r="r" b="b"/>
            <a:pathLst>
              <a:path w="4206580" h="4114800">
                <a:moveTo>
                  <a:pt x="0" y="0"/>
                </a:moveTo>
                <a:lnTo>
                  <a:pt x="4206580" y="0"/>
                </a:lnTo>
                <a:lnTo>
                  <a:pt x="420658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7" name="Freeform 7"/>
          <p:cNvSpPr/>
          <p:nvPr/>
        </p:nvSpPr>
        <p:spPr>
          <a:xfrm>
            <a:off x="502791" y="1380949"/>
            <a:ext cx="2085149" cy="2743617"/>
          </a:xfrm>
          <a:custGeom>
            <a:avLst/>
            <a:gdLst/>
            <a:ahLst/>
            <a:cxnLst/>
            <a:rect l="l" t="t" r="r" b="b"/>
            <a:pathLst>
              <a:path w="2085149" h="2743617">
                <a:moveTo>
                  <a:pt x="0" y="0"/>
                </a:moveTo>
                <a:lnTo>
                  <a:pt x="2085149" y="0"/>
                </a:lnTo>
                <a:lnTo>
                  <a:pt x="2085149" y="2743616"/>
                </a:lnTo>
                <a:lnTo>
                  <a:pt x="0" y="274361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grpSp>
        <p:nvGrpSpPr>
          <p:cNvPr id="8" name="Group 8"/>
          <p:cNvGrpSpPr/>
          <p:nvPr/>
        </p:nvGrpSpPr>
        <p:grpSpPr>
          <a:xfrm>
            <a:off x="-557335" y="9631311"/>
            <a:ext cx="19471307" cy="1667587"/>
            <a:chOff x="0" y="0"/>
            <a:chExt cx="5128246" cy="439200"/>
          </a:xfrm>
        </p:grpSpPr>
        <p:sp>
          <p:nvSpPr>
            <p:cNvPr id="9" name="Freeform 9"/>
            <p:cNvSpPr/>
            <p:nvPr/>
          </p:nvSpPr>
          <p:spPr>
            <a:xfrm>
              <a:off x="0" y="0"/>
              <a:ext cx="5128246" cy="439200"/>
            </a:xfrm>
            <a:custGeom>
              <a:avLst/>
              <a:gdLst/>
              <a:ahLst/>
              <a:cxnLst/>
              <a:rect l="l" t="t" r="r" b="b"/>
              <a:pathLst>
                <a:path w="5128246" h="439200">
                  <a:moveTo>
                    <a:pt x="0" y="0"/>
                  </a:moveTo>
                  <a:lnTo>
                    <a:pt x="5128246" y="0"/>
                  </a:lnTo>
                  <a:lnTo>
                    <a:pt x="5128246" y="439200"/>
                  </a:lnTo>
                  <a:lnTo>
                    <a:pt x="0" y="439200"/>
                  </a:lnTo>
                  <a:close/>
                </a:path>
              </a:pathLst>
            </a:custGeom>
            <a:solidFill>
              <a:srgbClr val="EBA039"/>
            </a:solidFill>
          </p:spPr>
          <p:txBody>
            <a:bodyPr/>
            <a:lstStyle/>
            <a:p>
              <a:endParaRPr lang="es-ES"/>
            </a:p>
          </p:txBody>
        </p:sp>
        <p:sp>
          <p:nvSpPr>
            <p:cNvPr id="10" name="TextBox 10"/>
            <p:cNvSpPr txBox="1"/>
            <p:nvPr/>
          </p:nvSpPr>
          <p:spPr>
            <a:xfrm>
              <a:off x="0" y="0"/>
              <a:ext cx="5128246" cy="439200"/>
            </a:xfrm>
            <a:prstGeom prst="rect">
              <a:avLst/>
            </a:prstGeom>
          </p:spPr>
          <p:txBody>
            <a:bodyPr lIns="50800" tIns="50800" rIns="50800" bIns="50800" rtlCol="0" anchor="ctr"/>
            <a:lstStyle/>
            <a:p>
              <a:pPr algn="ctr">
                <a:lnSpc>
                  <a:spcPts val="2499"/>
                </a:lnSpc>
              </a:pPr>
              <a:endParaRPr/>
            </a:p>
          </p:txBody>
        </p:sp>
      </p:grpSp>
      <p:sp>
        <p:nvSpPr>
          <p:cNvPr id="11" name="Freeform 11"/>
          <p:cNvSpPr/>
          <p:nvPr/>
        </p:nvSpPr>
        <p:spPr>
          <a:xfrm>
            <a:off x="16951924" y="6937743"/>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2" name="Freeform 12"/>
          <p:cNvSpPr/>
          <p:nvPr/>
        </p:nvSpPr>
        <p:spPr>
          <a:xfrm>
            <a:off x="-1402505" y="8165970"/>
            <a:ext cx="2519245" cy="2281925"/>
          </a:xfrm>
          <a:custGeom>
            <a:avLst/>
            <a:gdLst/>
            <a:ahLst/>
            <a:cxnLst/>
            <a:rect l="l" t="t" r="r" b="b"/>
            <a:pathLst>
              <a:path w="2519245" h="2281925">
                <a:moveTo>
                  <a:pt x="0" y="0"/>
                </a:moveTo>
                <a:lnTo>
                  <a:pt x="2519245" y="0"/>
                </a:lnTo>
                <a:lnTo>
                  <a:pt x="2519245" y="2281925"/>
                </a:lnTo>
                <a:lnTo>
                  <a:pt x="0" y="22819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3" name="Freeform 13"/>
          <p:cNvSpPr/>
          <p:nvPr/>
        </p:nvSpPr>
        <p:spPr>
          <a:xfrm rot="-974257">
            <a:off x="-1645750" y="5254180"/>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s-ES"/>
          </a:p>
        </p:txBody>
      </p:sp>
      <p:sp>
        <p:nvSpPr>
          <p:cNvPr id="14" name="Freeform 14"/>
          <p:cNvSpPr/>
          <p:nvPr/>
        </p:nvSpPr>
        <p:spPr>
          <a:xfrm>
            <a:off x="16251413" y="4815478"/>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s-ES"/>
          </a:p>
        </p:txBody>
      </p:sp>
      <p:sp>
        <p:nvSpPr>
          <p:cNvPr id="15" name="TextBox 15"/>
          <p:cNvSpPr txBox="1"/>
          <p:nvPr/>
        </p:nvSpPr>
        <p:spPr>
          <a:xfrm>
            <a:off x="3311796" y="1381125"/>
            <a:ext cx="12123731" cy="1515564"/>
          </a:xfrm>
          <a:prstGeom prst="rect">
            <a:avLst/>
          </a:prstGeom>
        </p:spPr>
        <p:txBody>
          <a:bodyPr lIns="0" tIns="0" rIns="0" bIns="0" rtlCol="0" anchor="t">
            <a:spAutoFit/>
          </a:bodyPr>
          <a:lstStyle/>
          <a:p>
            <a:pPr algn="ctr">
              <a:lnSpc>
                <a:spcPts val="11073"/>
              </a:lnSpc>
            </a:pPr>
            <a:r>
              <a:rPr lang="en-US" sz="12303">
                <a:solidFill>
                  <a:srgbClr val="3D3D3D"/>
                </a:solidFill>
                <a:latin typeface="TT Trailers Heavy"/>
                <a:ea typeface="TT Trailers Heavy"/>
                <a:cs typeface="TT Trailers Heavy"/>
                <a:sym typeface="TT Trailers Heavy"/>
              </a:rPr>
              <a:t>RESIDUS COMPOSTABLES</a:t>
            </a:r>
          </a:p>
        </p:txBody>
      </p:sp>
      <p:sp>
        <p:nvSpPr>
          <p:cNvPr id="22" name="Freeform 6">
            <a:extLst>
              <a:ext uri="{FF2B5EF4-FFF2-40B4-BE49-F238E27FC236}">
                <a16:creationId xmlns:a16="http://schemas.microsoft.com/office/drawing/2014/main" id="{A57E6290-BFB4-E0CB-C4B2-ADD565C584B8}"/>
              </a:ext>
            </a:extLst>
          </p:cNvPr>
          <p:cNvSpPr/>
          <p:nvPr/>
        </p:nvSpPr>
        <p:spPr>
          <a:xfrm>
            <a:off x="4546254" y="4450977"/>
            <a:ext cx="3759545" cy="3588123"/>
          </a:xfrm>
          <a:custGeom>
            <a:avLst/>
            <a:gdLst/>
            <a:ahLst/>
            <a:cxnLst/>
            <a:rect l="l" t="t" r="r" b="b"/>
            <a:pathLst>
              <a:path w="2967724" h="2967724">
                <a:moveTo>
                  <a:pt x="0" y="0"/>
                </a:moveTo>
                <a:lnTo>
                  <a:pt x="2967724" y="0"/>
                </a:lnTo>
                <a:lnTo>
                  <a:pt x="2967724" y="2967723"/>
                </a:lnTo>
                <a:lnTo>
                  <a:pt x="0" y="296772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23" name="TextBox 7">
            <a:extLst>
              <a:ext uri="{FF2B5EF4-FFF2-40B4-BE49-F238E27FC236}">
                <a16:creationId xmlns:a16="http://schemas.microsoft.com/office/drawing/2014/main" id="{EBAE30F4-DA01-E28B-2DCE-8EA3B73724AA}"/>
              </a:ext>
            </a:extLst>
          </p:cNvPr>
          <p:cNvSpPr txBox="1"/>
          <p:nvPr/>
        </p:nvSpPr>
        <p:spPr>
          <a:xfrm>
            <a:off x="4114800" y="5632623"/>
            <a:ext cx="4584391" cy="1256754"/>
          </a:xfrm>
          <a:prstGeom prst="rect">
            <a:avLst/>
          </a:prstGeom>
        </p:spPr>
        <p:txBody>
          <a:bodyPr wrap="square" lIns="0" tIns="0" rIns="0" bIns="0" rtlCol="0" anchor="t">
            <a:spAutoFit/>
          </a:bodyPr>
          <a:lstStyle/>
          <a:p>
            <a:pPr algn="ctr">
              <a:lnSpc>
                <a:spcPts val="4858"/>
              </a:lnSpc>
              <a:spcBef>
                <a:spcPct val="0"/>
              </a:spcBef>
            </a:pPr>
            <a:r>
              <a:rPr lang="en-US" sz="3470" dirty="0">
                <a:solidFill>
                  <a:srgbClr val="000000"/>
                </a:solidFill>
                <a:latin typeface="Sweet Apricot"/>
                <a:ea typeface="Sweet Apricot"/>
                <a:cs typeface="Sweet Apricot"/>
                <a:sym typeface="Sweet Apricot"/>
              </a:rPr>
              <a:t>ALLÒ QUE ES POT COMPOSTAR</a:t>
            </a:r>
          </a:p>
        </p:txBody>
      </p:sp>
      <p:sp>
        <p:nvSpPr>
          <p:cNvPr id="24" name="Freeform 10">
            <a:extLst>
              <a:ext uri="{FF2B5EF4-FFF2-40B4-BE49-F238E27FC236}">
                <a16:creationId xmlns:a16="http://schemas.microsoft.com/office/drawing/2014/main" id="{A970C7F4-353A-8682-82C4-C998C4183E02}"/>
              </a:ext>
            </a:extLst>
          </p:cNvPr>
          <p:cNvSpPr/>
          <p:nvPr/>
        </p:nvSpPr>
        <p:spPr>
          <a:xfrm>
            <a:off x="10176404" y="4461003"/>
            <a:ext cx="3759545" cy="3588123"/>
          </a:xfrm>
          <a:custGeom>
            <a:avLst/>
            <a:gdLst/>
            <a:ahLst/>
            <a:cxnLst/>
            <a:rect l="l" t="t" r="r" b="b"/>
            <a:pathLst>
              <a:path w="2967724" h="2967724">
                <a:moveTo>
                  <a:pt x="0" y="0"/>
                </a:moveTo>
                <a:lnTo>
                  <a:pt x="2967724" y="0"/>
                </a:lnTo>
                <a:lnTo>
                  <a:pt x="2967724" y="2967723"/>
                </a:lnTo>
                <a:lnTo>
                  <a:pt x="0" y="296772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dirty="0"/>
          </a:p>
        </p:txBody>
      </p:sp>
      <p:sp>
        <p:nvSpPr>
          <p:cNvPr id="25" name="TextBox 11">
            <a:extLst>
              <a:ext uri="{FF2B5EF4-FFF2-40B4-BE49-F238E27FC236}">
                <a16:creationId xmlns:a16="http://schemas.microsoft.com/office/drawing/2014/main" id="{3DF49925-E0C1-6B78-9F03-F1C23331C4F1}"/>
              </a:ext>
            </a:extLst>
          </p:cNvPr>
          <p:cNvSpPr txBox="1"/>
          <p:nvPr/>
        </p:nvSpPr>
        <p:spPr>
          <a:xfrm>
            <a:off x="9926760" y="5616661"/>
            <a:ext cx="4258831" cy="1256754"/>
          </a:xfrm>
          <a:prstGeom prst="rect">
            <a:avLst/>
          </a:prstGeom>
        </p:spPr>
        <p:txBody>
          <a:bodyPr wrap="square" lIns="0" tIns="0" rIns="0" bIns="0" rtlCol="0" anchor="t">
            <a:spAutoFit/>
          </a:bodyPr>
          <a:lstStyle/>
          <a:p>
            <a:pPr algn="ctr">
              <a:lnSpc>
                <a:spcPts val="4858"/>
              </a:lnSpc>
              <a:spcBef>
                <a:spcPct val="0"/>
              </a:spcBef>
            </a:pPr>
            <a:r>
              <a:rPr lang="en-US" sz="3470" dirty="0">
                <a:solidFill>
                  <a:srgbClr val="000000"/>
                </a:solidFill>
                <a:latin typeface="Sweet Apricot"/>
                <a:ea typeface="Sweet Apricot"/>
                <a:cs typeface="Sweet Apricot"/>
                <a:sym typeface="Sweet Apricot"/>
              </a:rPr>
              <a:t>RESIDUS NO COMPOSTABLES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sp>
        <p:nvSpPr>
          <p:cNvPr id="2" name="TextBox 2"/>
          <p:cNvSpPr txBox="1"/>
          <p:nvPr/>
        </p:nvSpPr>
        <p:spPr>
          <a:xfrm>
            <a:off x="2836553" y="1806805"/>
            <a:ext cx="12614894" cy="975098"/>
          </a:xfrm>
          <a:prstGeom prst="rect">
            <a:avLst/>
          </a:prstGeom>
        </p:spPr>
        <p:txBody>
          <a:bodyPr lIns="0" tIns="0" rIns="0" bIns="0" rtlCol="0" anchor="t">
            <a:spAutoFit/>
          </a:bodyPr>
          <a:lstStyle/>
          <a:p>
            <a:pPr algn="ctr">
              <a:lnSpc>
                <a:spcPts val="3605"/>
              </a:lnSpc>
            </a:pPr>
            <a:r>
              <a:rPr lang="en-US" sz="2931">
                <a:solidFill>
                  <a:srgbClr val="3D3D3D"/>
                </a:solidFill>
                <a:latin typeface="Kollektif"/>
                <a:ea typeface="Kollektif"/>
                <a:cs typeface="Kollektif"/>
                <a:sym typeface="Kollektif"/>
              </a:rPr>
              <a:t>Podem disposar al contenidor marró aquells residus que es biodegraden, ja siguen d’origen alimentari com d’origen vegetal.</a:t>
            </a:r>
          </a:p>
        </p:txBody>
      </p:sp>
      <p:grpSp>
        <p:nvGrpSpPr>
          <p:cNvPr id="3" name="Group 3"/>
          <p:cNvGrpSpPr/>
          <p:nvPr/>
        </p:nvGrpSpPr>
        <p:grpSpPr>
          <a:xfrm>
            <a:off x="-557335" y="9631311"/>
            <a:ext cx="19471307" cy="1667587"/>
            <a:chOff x="0" y="0"/>
            <a:chExt cx="5128246" cy="439200"/>
          </a:xfrm>
        </p:grpSpPr>
        <p:sp>
          <p:nvSpPr>
            <p:cNvPr id="4" name="Freeform 4"/>
            <p:cNvSpPr/>
            <p:nvPr/>
          </p:nvSpPr>
          <p:spPr>
            <a:xfrm>
              <a:off x="0" y="0"/>
              <a:ext cx="5128246" cy="439200"/>
            </a:xfrm>
            <a:custGeom>
              <a:avLst/>
              <a:gdLst/>
              <a:ahLst/>
              <a:cxnLst/>
              <a:rect l="l" t="t" r="r" b="b"/>
              <a:pathLst>
                <a:path w="5128246" h="439200">
                  <a:moveTo>
                    <a:pt x="0" y="0"/>
                  </a:moveTo>
                  <a:lnTo>
                    <a:pt x="5128246" y="0"/>
                  </a:lnTo>
                  <a:lnTo>
                    <a:pt x="5128246" y="439200"/>
                  </a:lnTo>
                  <a:lnTo>
                    <a:pt x="0" y="439200"/>
                  </a:lnTo>
                  <a:close/>
                </a:path>
              </a:pathLst>
            </a:custGeom>
            <a:solidFill>
              <a:srgbClr val="EBA039"/>
            </a:solidFill>
          </p:spPr>
          <p:txBody>
            <a:bodyPr/>
            <a:lstStyle/>
            <a:p>
              <a:endParaRPr lang="es-ES"/>
            </a:p>
          </p:txBody>
        </p:sp>
        <p:sp>
          <p:nvSpPr>
            <p:cNvPr id="5" name="TextBox 5"/>
            <p:cNvSpPr txBox="1"/>
            <p:nvPr/>
          </p:nvSpPr>
          <p:spPr>
            <a:xfrm>
              <a:off x="0" y="0"/>
              <a:ext cx="5128246" cy="439200"/>
            </a:xfrm>
            <a:prstGeom prst="rect">
              <a:avLst/>
            </a:prstGeom>
          </p:spPr>
          <p:txBody>
            <a:bodyPr lIns="50800" tIns="50800" rIns="50800" bIns="50800" rtlCol="0" anchor="ctr"/>
            <a:lstStyle/>
            <a:p>
              <a:pPr algn="ctr">
                <a:lnSpc>
                  <a:spcPts val="2499"/>
                </a:lnSpc>
              </a:pPr>
              <a:endParaRPr/>
            </a:p>
          </p:txBody>
        </p:sp>
      </p:grpSp>
      <p:sp>
        <p:nvSpPr>
          <p:cNvPr id="6" name="Freeform 6"/>
          <p:cNvSpPr/>
          <p:nvPr/>
        </p:nvSpPr>
        <p:spPr>
          <a:xfrm>
            <a:off x="16951924" y="6937743"/>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7" name="Freeform 7"/>
          <p:cNvSpPr/>
          <p:nvPr/>
        </p:nvSpPr>
        <p:spPr>
          <a:xfrm>
            <a:off x="-1402505" y="8165970"/>
            <a:ext cx="2519245" cy="2281925"/>
          </a:xfrm>
          <a:custGeom>
            <a:avLst/>
            <a:gdLst/>
            <a:ahLst/>
            <a:cxnLst/>
            <a:rect l="l" t="t" r="r" b="b"/>
            <a:pathLst>
              <a:path w="2519245" h="2281925">
                <a:moveTo>
                  <a:pt x="0" y="0"/>
                </a:moveTo>
                <a:lnTo>
                  <a:pt x="2519245" y="0"/>
                </a:lnTo>
                <a:lnTo>
                  <a:pt x="2519245" y="2281925"/>
                </a:lnTo>
                <a:lnTo>
                  <a:pt x="0" y="228192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8" name="Freeform 8"/>
          <p:cNvSpPr/>
          <p:nvPr/>
        </p:nvSpPr>
        <p:spPr>
          <a:xfrm rot="-974257">
            <a:off x="-1645750" y="5254180"/>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9" name="Freeform 9"/>
          <p:cNvSpPr/>
          <p:nvPr/>
        </p:nvSpPr>
        <p:spPr>
          <a:xfrm>
            <a:off x="16251413" y="4815478"/>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10" name="TextBox 10"/>
          <p:cNvSpPr txBox="1"/>
          <p:nvPr/>
        </p:nvSpPr>
        <p:spPr>
          <a:xfrm>
            <a:off x="3311796" y="638175"/>
            <a:ext cx="12123731" cy="1515564"/>
          </a:xfrm>
          <a:prstGeom prst="rect">
            <a:avLst/>
          </a:prstGeom>
        </p:spPr>
        <p:txBody>
          <a:bodyPr lIns="0" tIns="0" rIns="0" bIns="0" rtlCol="0" anchor="t">
            <a:spAutoFit/>
          </a:bodyPr>
          <a:lstStyle/>
          <a:p>
            <a:pPr algn="ctr">
              <a:lnSpc>
                <a:spcPts val="11073"/>
              </a:lnSpc>
            </a:pPr>
            <a:r>
              <a:rPr lang="en-US" sz="12303">
                <a:solidFill>
                  <a:srgbClr val="3D3D3D"/>
                </a:solidFill>
                <a:latin typeface="TT Trailers Heavy"/>
                <a:ea typeface="TT Trailers Heavy"/>
                <a:cs typeface="TT Trailers Heavy"/>
                <a:sym typeface="TT Trailers Heavy"/>
              </a:rPr>
              <a:t>RESIDUS COMPOSTABLES</a:t>
            </a:r>
          </a:p>
        </p:txBody>
      </p:sp>
      <p:sp>
        <p:nvSpPr>
          <p:cNvPr id="11" name="Freeform 11"/>
          <p:cNvSpPr/>
          <p:nvPr/>
        </p:nvSpPr>
        <p:spPr>
          <a:xfrm rot="-583835">
            <a:off x="3854741" y="3343658"/>
            <a:ext cx="609510" cy="1552705"/>
          </a:xfrm>
          <a:custGeom>
            <a:avLst/>
            <a:gdLst/>
            <a:ahLst/>
            <a:cxnLst/>
            <a:rect l="l" t="t" r="r" b="b"/>
            <a:pathLst>
              <a:path w="609510" h="1552705">
                <a:moveTo>
                  <a:pt x="0" y="0"/>
                </a:moveTo>
                <a:lnTo>
                  <a:pt x="609510" y="0"/>
                </a:lnTo>
                <a:lnTo>
                  <a:pt x="609510" y="1552705"/>
                </a:lnTo>
                <a:lnTo>
                  <a:pt x="0" y="155270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2" name="Freeform 12"/>
          <p:cNvSpPr/>
          <p:nvPr/>
        </p:nvSpPr>
        <p:spPr>
          <a:xfrm rot="1073174">
            <a:off x="4526211" y="3735040"/>
            <a:ext cx="1353407" cy="1018439"/>
          </a:xfrm>
          <a:custGeom>
            <a:avLst/>
            <a:gdLst/>
            <a:ahLst/>
            <a:cxnLst/>
            <a:rect l="l" t="t" r="r" b="b"/>
            <a:pathLst>
              <a:path w="1353407" h="1018439">
                <a:moveTo>
                  <a:pt x="0" y="0"/>
                </a:moveTo>
                <a:lnTo>
                  <a:pt x="1353407" y="0"/>
                </a:lnTo>
                <a:lnTo>
                  <a:pt x="1353407" y="1018439"/>
                </a:lnTo>
                <a:lnTo>
                  <a:pt x="0" y="1018439"/>
                </a:lnTo>
                <a:lnTo>
                  <a:pt x="0" y="0"/>
                </a:lnTo>
                <a:close/>
              </a:path>
            </a:pathLst>
          </a:custGeom>
          <a:blipFill>
            <a:blip r:embed="rId9"/>
            <a:stretch>
              <a:fillRect/>
            </a:stretch>
          </a:blipFill>
        </p:spPr>
        <p:txBody>
          <a:bodyPr/>
          <a:lstStyle/>
          <a:p>
            <a:endParaRPr lang="es-ES"/>
          </a:p>
        </p:txBody>
      </p:sp>
      <p:sp>
        <p:nvSpPr>
          <p:cNvPr id="13" name="Freeform 13"/>
          <p:cNvSpPr/>
          <p:nvPr/>
        </p:nvSpPr>
        <p:spPr>
          <a:xfrm>
            <a:off x="3562117" y="2899415"/>
            <a:ext cx="2441190" cy="2441190"/>
          </a:xfrm>
          <a:custGeom>
            <a:avLst/>
            <a:gdLst/>
            <a:ahLst/>
            <a:cxnLst/>
            <a:rect l="l" t="t" r="r" b="b"/>
            <a:pathLst>
              <a:path w="2441190" h="2441190">
                <a:moveTo>
                  <a:pt x="0" y="0"/>
                </a:moveTo>
                <a:lnTo>
                  <a:pt x="2441191" y="0"/>
                </a:lnTo>
                <a:lnTo>
                  <a:pt x="2441191" y="2441190"/>
                </a:lnTo>
                <a:lnTo>
                  <a:pt x="0" y="24411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14" name="Freeform 14"/>
          <p:cNvSpPr/>
          <p:nvPr/>
        </p:nvSpPr>
        <p:spPr>
          <a:xfrm>
            <a:off x="6501366" y="2908386"/>
            <a:ext cx="2392239" cy="2392239"/>
          </a:xfrm>
          <a:custGeom>
            <a:avLst/>
            <a:gdLst/>
            <a:ahLst/>
            <a:cxnLst/>
            <a:rect l="l" t="t" r="r" b="b"/>
            <a:pathLst>
              <a:path w="2392239" h="2392239">
                <a:moveTo>
                  <a:pt x="0" y="0"/>
                </a:moveTo>
                <a:lnTo>
                  <a:pt x="2392239" y="0"/>
                </a:lnTo>
                <a:lnTo>
                  <a:pt x="2392239" y="2392239"/>
                </a:lnTo>
                <a:lnTo>
                  <a:pt x="0" y="239223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15" name="Freeform 15"/>
          <p:cNvSpPr/>
          <p:nvPr/>
        </p:nvSpPr>
        <p:spPr>
          <a:xfrm rot="252282">
            <a:off x="6903066" y="3109948"/>
            <a:ext cx="754538" cy="1115580"/>
          </a:xfrm>
          <a:custGeom>
            <a:avLst/>
            <a:gdLst/>
            <a:ahLst/>
            <a:cxnLst/>
            <a:rect l="l" t="t" r="r" b="b"/>
            <a:pathLst>
              <a:path w="754538" h="1115580">
                <a:moveTo>
                  <a:pt x="0" y="0"/>
                </a:moveTo>
                <a:lnTo>
                  <a:pt x="754538" y="0"/>
                </a:lnTo>
                <a:lnTo>
                  <a:pt x="754538" y="1115581"/>
                </a:lnTo>
                <a:lnTo>
                  <a:pt x="0" y="111558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s-ES"/>
          </a:p>
        </p:txBody>
      </p:sp>
      <p:sp>
        <p:nvSpPr>
          <p:cNvPr id="16" name="Freeform 16"/>
          <p:cNvSpPr/>
          <p:nvPr/>
        </p:nvSpPr>
        <p:spPr>
          <a:xfrm>
            <a:off x="9444510" y="2908386"/>
            <a:ext cx="2392239" cy="2392239"/>
          </a:xfrm>
          <a:custGeom>
            <a:avLst/>
            <a:gdLst/>
            <a:ahLst/>
            <a:cxnLst/>
            <a:rect l="l" t="t" r="r" b="b"/>
            <a:pathLst>
              <a:path w="2392239" h="2392239">
                <a:moveTo>
                  <a:pt x="0" y="0"/>
                </a:moveTo>
                <a:lnTo>
                  <a:pt x="2392240" y="0"/>
                </a:lnTo>
                <a:lnTo>
                  <a:pt x="2392240" y="2392239"/>
                </a:lnTo>
                <a:lnTo>
                  <a:pt x="0" y="239223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17" name="Freeform 17"/>
          <p:cNvSpPr/>
          <p:nvPr/>
        </p:nvSpPr>
        <p:spPr>
          <a:xfrm>
            <a:off x="9699117" y="3017867"/>
            <a:ext cx="1087765" cy="1384885"/>
          </a:xfrm>
          <a:custGeom>
            <a:avLst/>
            <a:gdLst/>
            <a:ahLst/>
            <a:cxnLst/>
            <a:rect l="l" t="t" r="r" b="b"/>
            <a:pathLst>
              <a:path w="1087765" h="1384885">
                <a:moveTo>
                  <a:pt x="0" y="0"/>
                </a:moveTo>
                <a:lnTo>
                  <a:pt x="1087765" y="0"/>
                </a:lnTo>
                <a:lnTo>
                  <a:pt x="1087765" y="1384885"/>
                </a:lnTo>
                <a:lnTo>
                  <a:pt x="0" y="138488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s-ES"/>
          </a:p>
        </p:txBody>
      </p:sp>
      <p:sp>
        <p:nvSpPr>
          <p:cNvPr id="18" name="Freeform 18"/>
          <p:cNvSpPr/>
          <p:nvPr/>
        </p:nvSpPr>
        <p:spPr>
          <a:xfrm>
            <a:off x="10335954" y="3667739"/>
            <a:ext cx="1446139" cy="1470027"/>
          </a:xfrm>
          <a:custGeom>
            <a:avLst/>
            <a:gdLst/>
            <a:ahLst/>
            <a:cxnLst/>
            <a:rect l="l" t="t" r="r" b="b"/>
            <a:pathLst>
              <a:path w="1446139" h="1470027">
                <a:moveTo>
                  <a:pt x="0" y="0"/>
                </a:moveTo>
                <a:lnTo>
                  <a:pt x="1446139" y="0"/>
                </a:lnTo>
                <a:lnTo>
                  <a:pt x="1446139" y="1470027"/>
                </a:lnTo>
                <a:lnTo>
                  <a:pt x="0" y="1470027"/>
                </a:lnTo>
                <a:lnTo>
                  <a:pt x="0" y="0"/>
                </a:lnTo>
                <a:close/>
              </a:path>
            </a:pathLst>
          </a:custGeom>
          <a:blipFill>
            <a:blip r:embed="rId16"/>
            <a:stretch>
              <a:fillRect/>
            </a:stretch>
          </a:blipFill>
        </p:spPr>
        <p:txBody>
          <a:bodyPr/>
          <a:lstStyle/>
          <a:p>
            <a:endParaRPr lang="es-ES"/>
          </a:p>
        </p:txBody>
      </p:sp>
      <p:sp>
        <p:nvSpPr>
          <p:cNvPr id="19" name="Freeform 19"/>
          <p:cNvSpPr/>
          <p:nvPr/>
        </p:nvSpPr>
        <p:spPr>
          <a:xfrm rot="-1139330">
            <a:off x="7245897" y="4164087"/>
            <a:ext cx="1322512" cy="779732"/>
          </a:xfrm>
          <a:custGeom>
            <a:avLst/>
            <a:gdLst/>
            <a:ahLst/>
            <a:cxnLst/>
            <a:rect l="l" t="t" r="r" b="b"/>
            <a:pathLst>
              <a:path w="1322512" h="779732">
                <a:moveTo>
                  <a:pt x="0" y="0"/>
                </a:moveTo>
                <a:lnTo>
                  <a:pt x="1322512" y="0"/>
                </a:lnTo>
                <a:lnTo>
                  <a:pt x="1322512" y="779732"/>
                </a:lnTo>
                <a:lnTo>
                  <a:pt x="0" y="779732"/>
                </a:lnTo>
                <a:lnTo>
                  <a:pt x="0" y="0"/>
                </a:lnTo>
                <a:close/>
              </a:path>
            </a:pathLst>
          </a:custGeom>
          <a:blipFill>
            <a:blip r:embed="rId17"/>
            <a:stretch>
              <a:fillRect b="-6854"/>
            </a:stretch>
          </a:blipFill>
        </p:spPr>
        <p:txBody>
          <a:bodyPr/>
          <a:lstStyle/>
          <a:p>
            <a:endParaRPr lang="es-ES"/>
          </a:p>
        </p:txBody>
      </p:sp>
      <p:sp>
        <p:nvSpPr>
          <p:cNvPr id="20" name="TextBox 20"/>
          <p:cNvSpPr txBox="1"/>
          <p:nvPr/>
        </p:nvSpPr>
        <p:spPr>
          <a:xfrm>
            <a:off x="3131850" y="5287412"/>
            <a:ext cx="3170658" cy="1521460"/>
          </a:xfrm>
          <a:prstGeom prst="rect">
            <a:avLst/>
          </a:prstGeom>
        </p:spPr>
        <p:txBody>
          <a:bodyPr lIns="0" tIns="0" rIns="0" bIns="0" rtlCol="0" anchor="t">
            <a:spAutoFit/>
          </a:bodyPr>
          <a:lstStyle/>
          <a:p>
            <a:pPr algn="ctr">
              <a:lnSpc>
                <a:spcPts val="4026"/>
              </a:lnSpc>
              <a:spcBef>
                <a:spcPct val="0"/>
              </a:spcBef>
            </a:pPr>
            <a:r>
              <a:rPr lang="en-US" sz="2876">
                <a:solidFill>
                  <a:srgbClr val="000000"/>
                </a:solidFill>
                <a:latin typeface="Sweet Apricot"/>
                <a:ea typeface="Sweet Apricot"/>
                <a:cs typeface="Sweet Apricot"/>
                <a:sym typeface="Sweet Apricot"/>
              </a:rPr>
              <a:t>RESTES DE FRUITA, VERDURA I HORTALISSES I LES SEUES PELLS</a:t>
            </a:r>
          </a:p>
        </p:txBody>
      </p:sp>
      <p:sp>
        <p:nvSpPr>
          <p:cNvPr id="21" name="TextBox 21"/>
          <p:cNvSpPr txBox="1"/>
          <p:nvPr/>
        </p:nvSpPr>
        <p:spPr>
          <a:xfrm>
            <a:off x="6036255" y="5233950"/>
            <a:ext cx="3220213" cy="1051391"/>
          </a:xfrm>
          <a:prstGeom prst="rect">
            <a:avLst/>
          </a:prstGeom>
        </p:spPr>
        <p:txBody>
          <a:bodyPr lIns="0" tIns="0" rIns="0" bIns="0" rtlCol="0" anchor="t">
            <a:spAutoFit/>
          </a:bodyPr>
          <a:lstStyle/>
          <a:p>
            <a:pPr algn="ctr">
              <a:lnSpc>
                <a:spcPts val="4256"/>
              </a:lnSpc>
              <a:spcBef>
                <a:spcPct val="0"/>
              </a:spcBef>
            </a:pPr>
            <a:r>
              <a:rPr lang="en-US" sz="3040">
                <a:solidFill>
                  <a:srgbClr val="000000"/>
                </a:solidFill>
                <a:latin typeface="Sweet Apricot"/>
                <a:ea typeface="Sweet Apricot"/>
                <a:cs typeface="Sweet Apricot"/>
                <a:sym typeface="Sweet Apricot"/>
              </a:rPr>
              <a:t>CLOSQUES D’OU I CORFES DE FRUITS SECS</a:t>
            </a:r>
          </a:p>
        </p:txBody>
      </p:sp>
      <p:sp>
        <p:nvSpPr>
          <p:cNvPr id="22" name="TextBox 22"/>
          <p:cNvSpPr txBox="1"/>
          <p:nvPr/>
        </p:nvSpPr>
        <p:spPr>
          <a:xfrm>
            <a:off x="9055301" y="5233950"/>
            <a:ext cx="3170658" cy="1051391"/>
          </a:xfrm>
          <a:prstGeom prst="rect">
            <a:avLst/>
          </a:prstGeom>
        </p:spPr>
        <p:txBody>
          <a:bodyPr lIns="0" tIns="0" rIns="0" bIns="0" rtlCol="0" anchor="t">
            <a:spAutoFit/>
          </a:bodyPr>
          <a:lstStyle/>
          <a:p>
            <a:pPr algn="ctr">
              <a:lnSpc>
                <a:spcPts val="4256"/>
              </a:lnSpc>
              <a:spcBef>
                <a:spcPct val="0"/>
              </a:spcBef>
            </a:pPr>
            <a:r>
              <a:rPr lang="en-US" sz="3040">
                <a:solidFill>
                  <a:srgbClr val="000000"/>
                </a:solidFill>
                <a:latin typeface="Sweet Apricot"/>
                <a:ea typeface="Sweet Apricot"/>
                <a:cs typeface="Sweet Apricot"/>
                <a:sym typeface="Sweet Apricot"/>
              </a:rPr>
              <a:t>PÒSITS DE CAFÉ I RESTES D’INFUSIONS</a:t>
            </a:r>
          </a:p>
        </p:txBody>
      </p:sp>
      <p:sp>
        <p:nvSpPr>
          <p:cNvPr id="23" name="TextBox 23"/>
          <p:cNvSpPr txBox="1"/>
          <p:nvPr/>
        </p:nvSpPr>
        <p:spPr>
          <a:xfrm>
            <a:off x="11976934" y="5233950"/>
            <a:ext cx="3170658" cy="520417"/>
          </a:xfrm>
          <a:prstGeom prst="rect">
            <a:avLst/>
          </a:prstGeom>
        </p:spPr>
        <p:txBody>
          <a:bodyPr lIns="0" tIns="0" rIns="0" bIns="0" rtlCol="0" anchor="t">
            <a:spAutoFit/>
          </a:bodyPr>
          <a:lstStyle/>
          <a:p>
            <a:pPr algn="ctr">
              <a:lnSpc>
                <a:spcPts val="4256"/>
              </a:lnSpc>
              <a:spcBef>
                <a:spcPct val="0"/>
              </a:spcBef>
            </a:pPr>
            <a:r>
              <a:rPr lang="en-US" sz="3040">
                <a:solidFill>
                  <a:srgbClr val="000000"/>
                </a:solidFill>
                <a:latin typeface="Sweet Apricot"/>
                <a:ea typeface="Sweet Apricot"/>
                <a:cs typeface="Sweet Apricot"/>
                <a:sym typeface="Sweet Apricot"/>
              </a:rPr>
              <a:t>PINYOLS</a:t>
            </a:r>
          </a:p>
        </p:txBody>
      </p:sp>
      <p:sp>
        <p:nvSpPr>
          <p:cNvPr id="24" name="Freeform 24"/>
          <p:cNvSpPr/>
          <p:nvPr/>
        </p:nvSpPr>
        <p:spPr>
          <a:xfrm>
            <a:off x="12296030" y="2899415"/>
            <a:ext cx="2336959" cy="2336959"/>
          </a:xfrm>
          <a:custGeom>
            <a:avLst/>
            <a:gdLst/>
            <a:ahLst/>
            <a:cxnLst/>
            <a:rect l="l" t="t" r="r" b="b"/>
            <a:pathLst>
              <a:path w="2336959" h="2336959">
                <a:moveTo>
                  <a:pt x="0" y="0"/>
                </a:moveTo>
                <a:lnTo>
                  <a:pt x="2336959" y="0"/>
                </a:lnTo>
                <a:lnTo>
                  <a:pt x="2336959" y="2336959"/>
                </a:lnTo>
                <a:lnTo>
                  <a:pt x="0" y="233695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25" name="Freeform 25"/>
          <p:cNvSpPr/>
          <p:nvPr/>
        </p:nvSpPr>
        <p:spPr>
          <a:xfrm>
            <a:off x="12919337" y="3095766"/>
            <a:ext cx="1805249" cy="1736322"/>
          </a:xfrm>
          <a:custGeom>
            <a:avLst/>
            <a:gdLst/>
            <a:ahLst/>
            <a:cxnLst/>
            <a:rect l="l" t="t" r="r" b="b"/>
            <a:pathLst>
              <a:path w="1805249" h="1736322">
                <a:moveTo>
                  <a:pt x="0" y="0"/>
                </a:moveTo>
                <a:lnTo>
                  <a:pt x="1805249" y="0"/>
                </a:lnTo>
                <a:lnTo>
                  <a:pt x="1805249" y="1736322"/>
                </a:lnTo>
                <a:lnTo>
                  <a:pt x="0" y="17363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s-ES"/>
          </a:p>
        </p:txBody>
      </p:sp>
      <p:sp>
        <p:nvSpPr>
          <p:cNvPr id="26" name="Freeform 26"/>
          <p:cNvSpPr/>
          <p:nvPr/>
        </p:nvSpPr>
        <p:spPr>
          <a:xfrm rot="-2084853">
            <a:off x="12748568" y="2894508"/>
            <a:ext cx="804023" cy="1093908"/>
          </a:xfrm>
          <a:custGeom>
            <a:avLst/>
            <a:gdLst/>
            <a:ahLst/>
            <a:cxnLst/>
            <a:rect l="l" t="t" r="r" b="b"/>
            <a:pathLst>
              <a:path w="804023" h="1093908">
                <a:moveTo>
                  <a:pt x="0" y="0"/>
                </a:moveTo>
                <a:lnTo>
                  <a:pt x="804023" y="0"/>
                </a:lnTo>
                <a:lnTo>
                  <a:pt x="804023" y="1093909"/>
                </a:lnTo>
                <a:lnTo>
                  <a:pt x="0" y="109390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s-ES"/>
          </a:p>
        </p:txBody>
      </p:sp>
      <p:sp>
        <p:nvSpPr>
          <p:cNvPr id="27" name="Freeform 27"/>
          <p:cNvSpPr/>
          <p:nvPr/>
        </p:nvSpPr>
        <p:spPr>
          <a:xfrm>
            <a:off x="6342735" y="6523466"/>
            <a:ext cx="2271811" cy="2271811"/>
          </a:xfrm>
          <a:custGeom>
            <a:avLst/>
            <a:gdLst/>
            <a:ahLst/>
            <a:cxnLst/>
            <a:rect l="l" t="t" r="r" b="b"/>
            <a:pathLst>
              <a:path w="2271811" h="2271811">
                <a:moveTo>
                  <a:pt x="0" y="0"/>
                </a:moveTo>
                <a:lnTo>
                  <a:pt x="2271810" y="0"/>
                </a:lnTo>
                <a:lnTo>
                  <a:pt x="2271810" y="2271811"/>
                </a:lnTo>
                <a:lnTo>
                  <a:pt x="0" y="2271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28" name="Freeform 28"/>
          <p:cNvSpPr/>
          <p:nvPr/>
        </p:nvSpPr>
        <p:spPr>
          <a:xfrm>
            <a:off x="6531448" y="6874326"/>
            <a:ext cx="1894385" cy="1570092"/>
          </a:xfrm>
          <a:custGeom>
            <a:avLst/>
            <a:gdLst/>
            <a:ahLst/>
            <a:cxnLst/>
            <a:rect l="l" t="t" r="r" b="b"/>
            <a:pathLst>
              <a:path w="1894385" h="1570092">
                <a:moveTo>
                  <a:pt x="0" y="0"/>
                </a:moveTo>
                <a:lnTo>
                  <a:pt x="1894385" y="0"/>
                </a:lnTo>
                <a:lnTo>
                  <a:pt x="1894385" y="1570092"/>
                </a:lnTo>
                <a:lnTo>
                  <a:pt x="0" y="1570092"/>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s-ES"/>
          </a:p>
        </p:txBody>
      </p:sp>
      <p:sp>
        <p:nvSpPr>
          <p:cNvPr id="29" name="Freeform 29"/>
          <p:cNvSpPr/>
          <p:nvPr/>
        </p:nvSpPr>
        <p:spPr>
          <a:xfrm>
            <a:off x="8976880" y="6523466"/>
            <a:ext cx="2271811" cy="2271811"/>
          </a:xfrm>
          <a:custGeom>
            <a:avLst/>
            <a:gdLst/>
            <a:ahLst/>
            <a:cxnLst/>
            <a:rect l="l" t="t" r="r" b="b"/>
            <a:pathLst>
              <a:path w="2271811" h="2271811">
                <a:moveTo>
                  <a:pt x="0" y="0"/>
                </a:moveTo>
                <a:lnTo>
                  <a:pt x="2271810" y="0"/>
                </a:lnTo>
                <a:lnTo>
                  <a:pt x="2271810" y="2271811"/>
                </a:lnTo>
                <a:lnTo>
                  <a:pt x="0" y="2271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30" name="Freeform 30"/>
          <p:cNvSpPr/>
          <p:nvPr/>
        </p:nvSpPr>
        <p:spPr>
          <a:xfrm>
            <a:off x="9319006" y="6759941"/>
            <a:ext cx="1655791" cy="1667921"/>
          </a:xfrm>
          <a:custGeom>
            <a:avLst/>
            <a:gdLst/>
            <a:ahLst/>
            <a:cxnLst/>
            <a:rect l="l" t="t" r="r" b="b"/>
            <a:pathLst>
              <a:path w="1655791" h="1667921">
                <a:moveTo>
                  <a:pt x="0" y="0"/>
                </a:moveTo>
                <a:lnTo>
                  <a:pt x="1655790" y="0"/>
                </a:lnTo>
                <a:lnTo>
                  <a:pt x="1655790" y="1667921"/>
                </a:lnTo>
                <a:lnTo>
                  <a:pt x="0" y="1667921"/>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s-ES"/>
          </a:p>
        </p:txBody>
      </p:sp>
      <p:sp>
        <p:nvSpPr>
          <p:cNvPr id="31" name="Freeform 31"/>
          <p:cNvSpPr/>
          <p:nvPr/>
        </p:nvSpPr>
        <p:spPr>
          <a:xfrm>
            <a:off x="11976934" y="6691804"/>
            <a:ext cx="1366711" cy="1846907"/>
          </a:xfrm>
          <a:custGeom>
            <a:avLst/>
            <a:gdLst/>
            <a:ahLst/>
            <a:cxnLst/>
            <a:rect l="l" t="t" r="r" b="b"/>
            <a:pathLst>
              <a:path w="1366711" h="1846907">
                <a:moveTo>
                  <a:pt x="0" y="0"/>
                </a:moveTo>
                <a:lnTo>
                  <a:pt x="1366712" y="0"/>
                </a:lnTo>
                <a:lnTo>
                  <a:pt x="1366712" y="1846908"/>
                </a:lnTo>
                <a:lnTo>
                  <a:pt x="0" y="1846908"/>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s-ES"/>
          </a:p>
        </p:txBody>
      </p:sp>
      <p:sp>
        <p:nvSpPr>
          <p:cNvPr id="32" name="TextBox 32"/>
          <p:cNvSpPr txBox="1"/>
          <p:nvPr/>
        </p:nvSpPr>
        <p:spPr>
          <a:xfrm>
            <a:off x="8637453" y="8738127"/>
            <a:ext cx="2950665" cy="479409"/>
          </a:xfrm>
          <a:prstGeom prst="rect">
            <a:avLst/>
          </a:prstGeom>
        </p:spPr>
        <p:txBody>
          <a:bodyPr lIns="0" tIns="0" rIns="0" bIns="0" rtlCol="0" anchor="t">
            <a:spAutoFit/>
          </a:bodyPr>
          <a:lstStyle/>
          <a:p>
            <a:pPr algn="ctr">
              <a:lnSpc>
                <a:spcPts val="3961"/>
              </a:lnSpc>
              <a:spcBef>
                <a:spcPct val="0"/>
              </a:spcBef>
            </a:pPr>
            <a:r>
              <a:rPr lang="en-US" sz="2829">
                <a:solidFill>
                  <a:srgbClr val="000000"/>
                </a:solidFill>
                <a:latin typeface="Sweet Apricot"/>
                <a:ea typeface="Sweet Apricot"/>
                <a:cs typeface="Sweet Apricot"/>
                <a:sym typeface="Sweet Apricot"/>
              </a:rPr>
              <a:t>RESTES DE PODA</a:t>
            </a:r>
          </a:p>
        </p:txBody>
      </p:sp>
      <p:sp>
        <p:nvSpPr>
          <p:cNvPr id="33" name="Freeform 33"/>
          <p:cNvSpPr/>
          <p:nvPr/>
        </p:nvSpPr>
        <p:spPr>
          <a:xfrm>
            <a:off x="11524385" y="6523466"/>
            <a:ext cx="2271811" cy="2271811"/>
          </a:xfrm>
          <a:custGeom>
            <a:avLst/>
            <a:gdLst/>
            <a:ahLst/>
            <a:cxnLst/>
            <a:rect l="l" t="t" r="r" b="b"/>
            <a:pathLst>
              <a:path w="2271811" h="2271811">
                <a:moveTo>
                  <a:pt x="0" y="0"/>
                </a:moveTo>
                <a:lnTo>
                  <a:pt x="2271810" y="0"/>
                </a:lnTo>
                <a:lnTo>
                  <a:pt x="2271810" y="2271811"/>
                </a:lnTo>
                <a:lnTo>
                  <a:pt x="0" y="2271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34" name="TextBox 34"/>
          <p:cNvSpPr txBox="1"/>
          <p:nvPr/>
        </p:nvSpPr>
        <p:spPr>
          <a:xfrm>
            <a:off x="6003308" y="8738127"/>
            <a:ext cx="2950665" cy="479409"/>
          </a:xfrm>
          <a:prstGeom prst="rect">
            <a:avLst/>
          </a:prstGeom>
        </p:spPr>
        <p:txBody>
          <a:bodyPr lIns="0" tIns="0" rIns="0" bIns="0" rtlCol="0" anchor="t">
            <a:spAutoFit/>
          </a:bodyPr>
          <a:lstStyle/>
          <a:p>
            <a:pPr algn="ctr">
              <a:lnSpc>
                <a:spcPts val="3961"/>
              </a:lnSpc>
              <a:spcBef>
                <a:spcPct val="0"/>
              </a:spcBef>
            </a:pPr>
            <a:r>
              <a:rPr lang="en-US" sz="2829">
                <a:solidFill>
                  <a:srgbClr val="000000"/>
                </a:solidFill>
                <a:latin typeface="Sweet Apricot"/>
                <a:ea typeface="Sweet Apricot"/>
                <a:cs typeface="Sweet Apricot"/>
                <a:sym typeface="Sweet Apricot"/>
              </a:rPr>
              <a:t>RESTES DE JARDÍ</a:t>
            </a:r>
          </a:p>
        </p:txBody>
      </p:sp>
      <p:sp>
        <p:nvSpPr>
          <p:cNvPr id="35" name="TextBox 35"/>
          <p:cNvSpPr txBox="1"/>
          <p:nvPr/>
        </p:nvSpPr>
        <p:spPr>
          <a:xfrm>
            <a:off x="11244580" y="8702190"/>
            <a:ext cx="2950665" cy="973542"/>
          </a:xfrm>
          <a:prstGeom prst="rect">
            <a:avLst/>
          </a:prstGeom>
        </p:spPr>
        <p:txBody>
          <a:bodyPr lIns="0" tIns="0" rIns="0" bIns="0" rtlCol="0" anchor="t">
            <a:spAutoFit/>
          </a:bodyPr>
          <a:lstStyle/>
          <a:p>
            <a:pPr algn="ctr">
              <a:lnSpc>
                <a:spcPts val="3961"/>
              </a:lnSpc>
              <a:spcBef>
                <a:spcPct val="0"/>
              </a:spcBef>
            </a:pPr>
            <a:r>
              <a:rPr lang="en-US" sz="2829">
                <a:solidFill>
                  <a:srgbClr val="000000"/>
                </a:solidFill>
                <a:latin typeface="Sweet Apricot"/>
                <a:ea typeface="Sweet Apricot"/>
                <a:cs typeface="Sweet Apricot"/>
                <a:sym typeface="Sweet Apricot"/>
              </a:rPr>
              <a:t>TERRA DE TESTS I FEM D’ANIMALS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557335" y="9631311"/>
            <a:ext cx="19471307" cy="1667587"/>
            <a:chOff x="0" y="0"/>
            <a:chExt cx="5128246" cy="439200"/>
          </a:xfrm>
        </p:grpSpPr>
        <p:sp>
          <p:nvSpPr>
            <p:cNvPr id="3" name="Freeform 3"/>
            <p:cNvSpPr/>
            <p:nvPr/>
          </p:nvSpPr>
          <p:spPr>
            <a:xfrm>
              <a:off x="0" y="0"/>
              <a:ext cx="5128246" cy="439200"/>
            </a:xfrm>
            <a:custGeom>
              <a:avLst/>
              <a:gdLst/>
              <a:ahLst/>
              <a:cxnLst/>
              <a:rect l="l" t="t" r="r" b="b"/>
              <a:pathLst>
                <a:path w="5128246" h="439200">
                  <a:moveTo>
                    <a:pt x="0" y="0"/>
                  </a:moveTo>
                  <a:lnTo>
                    <a:pt x="5128246" y="0"/>
                  </a:lnTo>
                  <a:lnTo>
                    <a:pt x="5128246" y="439200"/>
                  </a:lnTo>
                  <a:lnTo>
                    <a:pt x="0" y="439200"/>
                  </a:lnTo>
                  <a:close/>
                </a:path>
              </a:pathLst>
            </a:custGeom>
            <a:solidFill>
              <a:srgbClr val="EBA039"/>
            </a:solidFill>
          </p:spPr>
          <p:txBody>
            <a:bodyPr/>
            <a:lstStyle/>
            <a:p>
              <a:endParaRPr lang="es-ES"/>
            </a:p>
          </p:txBody>
        </p:sp>
        <p:sp>
          <p:nvSpPr>
            <p:cNvPr id="4" name="TextBox 4"/>
            <p:cNvSpPr txBox="1"/>
            <p:nvPr/>
          </p:nvSpPr>
          <p:spPr>
            <a:xfrm>
              <a:off x="0" y="0"/>
              <a:ext cx="5128246" cy="439200"/>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6951924" y="6937743"/>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a:off x="-1402505" y="8165970"/>
            <a:ext cx="2519245" cy="2281925"/>
          </a:xfrm>
          <a:custGeom>
            <a:avLst/>
            <a:gdLst/>
            <a:ahLst/>
            <a:cxnLst/>
            <a:rect l="l" t="t" r="r" b="b"/>
            <a:pathLst>
              <a:path w="2519245" h="2281925">
                <a:moveTo>
                  <a:pt x="0" y="0"/>
                </a:moveTo>
                <a:lnTo>
                  <a:pt x="2519245" y="0"/>
                </a:lnTo>
                <a:lnTo>
                  <a:pt x="2519245" y="2281925"/>
                </a:lnTo>
                <a:lnTo>
                  <a:pt x="0" y="228192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7" name="Freeform 7"/>
          <p:cNvSpPr/>
          <p:nvPr/>
        </p:nvSpPr>
        <p:spPr>
          <a:xfrm rot="-974257">
            <a:off x="-1645750" y="5254180"/>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8" name="Freeform 8"/>
          <p:cNvSpPr/>
          <p:nvPr/>
        </p:nvSpPr>
        <p:spPr>
          <a:xfrm>
            <a:off x="16251413" y="4815478"/>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22" name="TextBox 22"/>
          <p:cNvSpPr txBox="1"/>
          <p:nvPr/>
        </p:nvSpPr>
        <p:spPr>
          <a:xfrm>
            <a:off x="3311796" y="638175"/>
            <a:ext cx="12123731" cy="1540871"/>
          </a:xfrm>
          <a:prstGeom prst="rect">
            <a:avLst/>
          </a:prstGeom>
        </p:spPr>
        <p:txBody>
          <a:bodyPr lIns="0" tIns="0" rIns="0" bIns="0" rtlCol="0" anchor="t">
            <a:spAutoFit/>
          </a:bodyPr>
          <a:lstStyle/>
          <a:p>
            <a:pPr algn="ctr">
              <a:lnSpc>
                <a:spcPts val="11073"/>
              </a:lnSpc>
            </a:pPr>
            <a:r>
              <a:rPr lang="en-US" sz="12303" dirty="0">
                <a:solidFill>
                  <a:srgbClr val="3D3D3D"/>
                </a:solidFill>
                <a:latin typeface="TT Trailers Heavy"/>
                <a:ea typeface="TT Trailers Heavy"/>
                <a:cs typeface="TT Trailers Heavy"/>
                <a:sym typeface="TT Trailers Heavy"/>
              </a:rPr>
              <a:t>RESIDUS COMPOSTABLES</a:t>
            </a:r>
          </a:p>
        </p:txBody>
      </p:sp>
      <p:sp>
        <p:nvSpPr>
          <p:cNvPr id="27" name="Freeform 5">
            <a:extLst>
              <a:ext uri="{FF2B5EF4-FFF2-40B4-BE49-F238E27FC236}">
                <a16:creationId xmlns:a16="http://schemas.microsoft.com/office/drawing/2014/main" id="{536B397C-B8E0-FC3E-2EF5-26D9FAC98804}"/>
              </a:ext>
            </a:extLst>
          </p:cNvPr>
          <p:cNvSpPr/>
          <p:nvPr/>
        </p:nvSpPr>
        <p:spPr>
          <a:xfrm>
            <a:off x="4942257" y="2534738"/>
            <a:ext cx="1833784" cy="975015"/>
          </a:xfrm>
          <a:custGeom>
            <a:avLst/>
            <a:gdLst/>
            <a:ahLst/>
            <a:cxnLst/>
            <a:rect l="l" t="t" r="r" b="b"/>
            <a:pathLst>
              <a:path w="1513409" h="826700">
                <a:moveTo>
                  <a:pt x="0" y="0"/>
                </a:moveTo>
                <a:lnTo>
                  <a:pt x="1513409" y="0"/>
                </a:lnTo>
                <a:lnTo>
                  <a:pt x="1513409" y="826700"/>
                </a:lnTo>
                <a:lnTo>
                  <a:pt x="0" y="826700"/>
                </a:lnTo>
                <a:lnTo>
                  <a:pt x="0" y="0"/>
                </a:lnTo>
                <a:close/>
              </a:path>
            </a:pathLst>
          </a:custGeom>
          <a:blipFill>
            <a:blip r:embed="rId7"/>
            <a:stretch>
              <a:fillRect/>
            </a:stretch>
          </a:blipFill>
        </p:spPr>
        <p:txBody>
          <a:bodyPr/>
          <a:lstStyle/>
          <a:p>
            <a:endParaRPr lang="es-ES"/>
          </a:p>
        </p:txBody>
      </p:sp>
      <p:sp>
        <p:nvSpPr>
          <p:cNvPr id="28" name="Freeform 6">
            <a:extLst>
              <a:ext uri="{FF2B5EF4-FFF2-40B4-BE49-F238E27FC236}">
                <a16:creationId xmlns:a16="http://schemas.microsoft.com/office/drawing/2014/main" id="{35F21711-C52D-65F8-3B68-BF0B3A4CF590}"/>
              </a:ext>
            </a:extLst>
          </p:cNvPr>
          <p:cNvSpPr/>
          <p:nvPr/>
        </p:nvSpPr>
        <p:spPr>
          <a:xfrm>
            <a:off x="5069953" y="3219102"/>
            <a:ext cx="1524328" cy="1297574"/>
          </a:xfrm>
          <a:custGeom>
            <a:avLst/>
            <a:gdLst/>
            <a:ahLst/>
            <a:cxnLst/>
            <a:rect l="l" t="t" r="r" b="b"/>
            <a:pathLst>
              <a:path w="1258017" h="1100193">
                <a:moveTo>
                  <a:pt x="0" y="0"/>
                </a:moveTo>
                <a:lnTo>
                  <a:pt x="1258017" y="0"/>
                </a:lnTo>
                <a:lnTo>
                  <a:pt x="1258017" y="1100193"/>
                </a:lnTo>
                <a:lnTo>
                  <a:pt x="0" y="110019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s-ES"/>
          </a:p>
        </p:txBody>
      </p:sp>
      <p:sp>
        <p:nvSpPr>
          <p:cNvPr id="29" name="Freeform 8">
            <a:extLst>
              <a:ext uri="{FF2B5EF4-FFF2-40B4-BE49-F238E27FC236}">
                <a16:creationId xmlns:a16="http://schemas.microsoft.com/office/drawing/2014/main" id="{A058223D-8093-1F7E-7353-2FDC78F049C7}"/>
              </a:ext>
            </a:extLst>
          </p:cNvPr>
          <p:cNvSpPr/>
          <p:nvPr/>
        </p:nvSpPr>
        <p:spPr>
          <a:xfrm>
            <a:off x="8349029" y="2567008"/>
            <a:ext cx="1946445" cy="1873914"/>
          </a:xfrm>
          <a:custGeom>
            <a:avLst/>
            <a:gdLst/>
            <a:ahLst/>
            <a:cxnLst/>
            <a:rect l="l" t="t" r="r" b="b"/>
            <a:pathLst>
              <a:path w="1606387" h="1588863">
                <a:moveTo>
                  <a:pt x="0" y="0"/>
                </a:moveTo>
                <a:lnTo>
                  <a:pt x="1606387" y="0"/>
                </a:lnTo>
                <a:lnTo>
                  <a:pt x="1606387" y="1588862"/>
                </a:lnTo>
                <a:lnTo>
                  <a:pt x="0" y="158886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30" name="Freeform 10">
            <a:extLst>
              <a:ext uri="{FF2B5EF4-FFF2-40B4-BE49-F238E27FC236}">
                <a16:creationId xmlns:a16="http://schemas.microsoft.com/office/drawing/2014/main" id="{68B0EF62-7C20-8324-2047-B1481A1DC286}"/>
              </a:ext>
            </a:extLst>
          </p:cNvPr>
          <p:cNvSpPr/>
          <p:nvPr/>
        </p:nvSpPr>
        <p:spPr>
          <a:xfrm>
            <a:off x="11767605" y="2788601"/>
            <a:ext cx="2234036" cy="1440499"/>
          </a:xfrm>
          <a:custGeom>
            <a:avLst/>
            <a:gdLst/>
            <a:ahLst/>
            <a:cxnLst/>
            <a:rect l="l" t="t" r="r" b="b"/>
            <a:pathLst>
              <a:path w="1843734" h="1221377">
                <a:moveTo>
                  <a:pt x="0" y="0"/>
                </a:moveTo>
                <a:lnTo>
                  <a:pt x="1843734" y="0"/>
                </a:lnTo>
                <a:lnTo>
                  <a:pt x="1843734" y="1221376"/>
                </a:lnTo>
                <a:lnTo>
                  <a:pt x="0" y="1221376"/>
                </a:lnTo>
                <a:lnTo>
                  <a:pt x="0" y="0"/>
                </a:lnTo>
                <a:close/>
              </a:path>
            </a:pathLst>
          </a:custGeom>
          <a:blipFill>
            <a:blip r:embed="rId12"/>
            <a:stretch>
              <a:fillRect/>
            </a:stretch>
          </a:blipFill>
        </p:spPr>
        <p:txBody>
          <a:bodyPr/>
          <a:lstStyle/>
          <a:p>
            <a:endParaRPr lang="es-ES"/>
          </a:p>
        </p:txBody>
      </p:sp>
      <p:sp>
        <p:nvSpPr>
          <p:cNvPr id="31" name="Freeform 12">
            <a:extLst>
              <a:ext uri="{FF2B5EF4-FFF2-40B4-BE49-F238E27FC236}">
                <a16:creationId xmlns:a16="http://schemas.microsoft.com/office/drawing/2014/main" id="{69BF6892-2768-3044-FFFA-28A6CBE279A6}"/>
              </a:ext>
            </a:extLst>
          </p:cNvPr>
          <p:cNvSpPr/>
          <p:nvPr/>
        </p:nvSpPr>
        <p:spPr>
          <a:xfrm>
            <a:off x="5885592" y="6444783"/>
            <a:ext cx="2415243" cy="1289517"/>
          </a:xfrm>
          <a:custGeom>
            <a:avLst/>
            <a:gdLst/>
            <a:ahLst/>
            <a:cxnLst/>
            <a:rect l="l" t="t" r="r" b="b"/>
            <a:pathLst>
              <a:path w="1993283" h="1093362">
                <a:moveTo>
                  <a:pt x="0" y="0"/>
                </a:moveTo>
                <a:lnTo>
                  <a:pt x="1993283" y="0"/>
                </a:lnTo>
                <a:lnTo>
                  <a:pt x="1993283" y="1093362"/>
                </a:lnTo>
                <a:lnTo>
                  <a:pt x="0" y="1093362"/>
                </a:lnTo>
                <a:lnTo>
                  <a:pt x="0" y="0"/>
                </a:lnTo>
                <a:close/>
              </a:path>
            </a:pathLst>
          </a:custGeom>
          <a:blipFill>
            <a:blip r:embed="rId13"/>
            <a:stretch>
              <a:fillRect/>
            </a:stretch>
          </a:blipFill>
        </p:spPr>
        <p:txBody>
          <a:bodyPr/>
          <a:lstStyle/>
          <a:p>
            <a:endParaRPr lang="es-ES"/>
          </a:p>
        </p:txBody>
      </p:sp>
      <p:sp>
        <p:nvSpPr>
          <p:cNvPr id="32" name="TextBox 13">
            <a:extLst>
              <a:ext uri="{FF2B5EF4-FFF2-40B4-BE49-F238E27FC236}">
                <a16:creationId xmlns:a16="http://schemas.microsoft.com/office/drawing/2014/main" id="{3DD4ABD3-B6ED-E55C-F8CB-87FBA9F7297C}"/>
              </a:ext>
            </a:extLst>
          </p:cNvPr>
          <p:cNvSpPr txBox="1"/>
          <p:nvPr/>
        </p:nvSpPr>
        <p:spPr>
          <a:xfrm>
            <a:off x="7372533" y="4914900"/>
            <a:ext cx="3724382" cy="1051570"/>
          </a:xfrm>
          <a:prstGeom prst="rect">
            <a:avLst/>
          </a:prstGeom>
        </p:spPr>
        <p:txBody>
          <a:bodyPr wrap="square" lIns="0" tIns="0" rIns="0" bIns="0" rtlCol="0" anchor="t">
            <a:spAutoFit/>
          </a:bodyPr>
          <a:lstStyle/>
          <a:p>
            <a:pPr algn="ctr">
              <a:lnSpc>
                <a:spcPts val="4126"/>
              </a:lnSpc>
              <a:spcBef>
                <a:spcPct val="0"/>
              </a:spcBef>
            </a:pPr>
            <a:r>
              <a:rPr lang="en-US" sz="2947" dirty="0">
                <a:solidFill>
                  <a:srgbClr val="000000"/>
                </a:solidFill>
                <a:latin typeface="Sweet Apricot"/>
                <a:ea typeface="Sweet Apricot"/>
                <a:cs typeface="Sweet Apricot"/>
                <a:sym typeface="Sweet Apricot"/>
              </a:rPr>
              <a:t>PRODUCTES DERIVATS DE LA LLET</a:t>
            </a:r>
          </a:p>
        </p:txBody>
      </p:sp>
      <p:sp>
        <p:nvSpPr>
          <p:cNvPr id="33" name="Freeform 15">
            <a:extLst>
              <a:ext uri="{FF2B5EF4-FFF2-40B4-BE49-F238E27FC236}">
                <a16:creationId xmlns:a16="http://schemas.microsoft.com/office/drawing/2014/main" id="{CC8C6AEC-77C4-13E9-6F7C-E07E316947E3}"/>
              </a:ext>
            </a:extLst>
          </p:cNvPr>
          <p:cNvSpPr/>
          <p:nvPr/>
        </p:nvSpPr>
        <p:spPr>
          <a:xfrm>
            <a:off x="9513722" y="6157421"/>
            <a:ext cx="1402981" cy="1805479"/>
          </a:xfrm>
          <a:custGeom>
            <a:avLst/>
            <a:gdLst/>
            <a:ahLst/>
            <a:cxnLst/>
            <a:rect l="l" t="t" r="r" b="b"/>
            <a:pathLst>
              <a:path w="1157870" h="1530838">
                <a:moveTo>
                  <a:pt x="0" y="0"/>
                </a:moveTo>
                <a:lnTo>
                  <a:pt x="1157870" y="0"/>
                </a:lnTo>
                <a:lnTo>
                  <a:pt x="1157870" y="1530838"/>
                </a:lnTo>
                <a:lnTo>
                  <a:pt x="0" y="153083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s-ES"/>
          </a:p>
        </p:txBody>
      </p:sp>
      <p:sp>
        <p:nvSpPr>
          <p:cNvPr id="34" name="TextBox 18">
            <a:extLst>
              <a:ext uri="{FF2B5EF4-FFF2-40B4-BE49-F238E27FC236}">
                <a16:creationId xmlns:a16="http://schemas.microsoft.com/office/drawing/2014/main" id="{FD752BAF-E416-2E34-D628-16A793DC47B0}"/>
              </a:ext>
            </a:extLst>
          </p:cNvPr>
          <p:cNvSpPr txBox="1"/>
          <p:nvPr/>
        </p:nvSpPr>
        <p:spPr>
          <a:xfrm>
            <a:off x="3971818" y="5074915"/>
            <a:ext cx="3724382" cy="525785"/>
          </a:xfrm>
          <a:prstGeom prst="rect">
            <a:avLst/>
          </a:prstGeom>
        </p:spPr>
        <p:txBody>
          <a:bodyPr wrap="square" lIns="0" tIns="0" rIns="0" bIns="0" rtlCol="0" anchor="t">
            <a:spAutoFit/>
          </a:bodyPr>
          <a:lstStyle/>
          <a:p>
            <a:pPr algn="ctr">
              <a:lnSpc>
                <a:spcPts val="4126"/>
              </a:lnSpc>
              <a:spcBef>
                <a:spcPct val="0"/>
              </a:spcBef>
            </a:pPr>
            <a:r>
              <a:rPr lang="en-US" sz="2947" dirty="0">
                <a:solidFill>
                  <a:srgbClr val="000000"/>
                </a:solidFill>
                <a:latin typeface="Sweet Apricot"/>
                <a:ea typeface="Sweet Apricot"/>
                <a:cs typeface="Sweet Apricot"/>
                <a:sym typeface="Sweet Apricot"/>
              </a:rPr>
              <a:t>RESTES DE CARN I PEIX</a:t>
            </a:r>
          </a:p>
        </p:txBody>
      </p:sp>
      <p:sp>
        <p:nvSpPr>
          <p:cNvPr id="35" name="TextBox 19">
            <a:extLst>
              <a:ext uri="{FF2B5EF4-FFF2-40B4-BE49-F238E27FC236}">
                <a16:creationId xmlns:a16="http://schemas.microsoft.com/office/drawing/2014/main" id="{EA5C8ABE-A60B-5022-F284-0D3ACDD7F32A}"/>
              </a:ext>
            </a:extLst>
          </p:cNvPr>
          <p:cNvSpPr txBox="1"/>
          <p:nvPr/>
        </p:nvSpPr>
        <p:spPr>
          <a:xfrm>
            <a:off x="10982218" y="4930130"/>
            <a:ext cx="3724382" cy="1051570"/>
          </a:xfrm>
          <a:prstGeom prst="rect">
            <a:avLst/>
          </a:prstGeom>
        </p:spPr>
        <p:txBody>
          <a:bodyPr wrap="square" lIns="0" tIns="0" rIns="0" bIns="0" rtlCol="0" anchor="t">
            <a:spAutoFit/>
          </a:bodyPr>
          <a:lstStyle/>
          <a:p>
            <a:pPr algn="ctr">
              <a:lnSpc>
                <a:spcPts val="4126"/>
              </a:lnSpc>
              <a:spcBef>
                <a:spcPct val="0"/>
              </a:spcBef>
            </a:pPr>
            <a:r>
              <a:rPr lang="en-US" sz="2947" dirty="0">
                <a:solidFill>
                  <a:srgbClr val="000000"/>
                </a:solidFill>
                <a:latin typeface="Sweet Apricot"/>
                <a:ea typeface="Sweet Apricot"/>
                <a:cs typeface="Sweet Apricot"/>
                <a:sym typeface="Sweet Apricot"/>
              </a:rPr>
              <a:t>SERRADURES I CENDRA DE FUSTA NO TRACTADA</a:t>
            </a:r>
          </a:p>
        </p:txBody>
      </p:sp>
      <p:sp>
        <p:nvSpPr>
          <p:cNvPr id="36" name="TextBox 20">
            <a:extLst>
              <a:ext uri="{FF2B5EF4-FFF2-40B4-BE49-F238E27FC236}">
                <a16:creationId xmlns:a16="http://schemas.microsoft.com/office/drawing/2014/main" id="{D1ACF50B-6423-BE04-339E-068721E2C6C0}"/>
              </a:ext>
            </a:extLst>
          </p:cNvPr>
          <p:cNvSpPr txBox="1"/>
          <p:nvPr/>
        </p:nvSpPr>
        <p:spPr>
          <a:xfrm>
            <a:off x="5413252" y="8529563"/>
            <a:ext cx="3559904" cy="500137"/>
          </a:xfrm>
          <a:prstGeom prst="rect">
            <a:avLst/>
          </a:prstGeom>
        </p:spPr>
        <p:txBody>
          <a:bodyPr wrap="square" lIns="0" tIns="0" rIns="0" bIns="0" rtlCol="0" anchor="t">
            <a:spAutoFit/>
          </a:bodyPr>
          <a:lstStyle/>
          <a:p>
            <a:pPr algn="ctr">
              <a:lnSpc>
                <a:spcPts val="3944"/>
              </a:lnSpc>
              <a:spcBef>
                <a:spcPct val="0"/>
              </a:spcBef>
            </a:pPr>
            <a:r>
              <a:rPr lang="en-US" sz="2817" dirty="0">
                <a:solidFill>
                  <a:srgbClr val="000000"/>
                </a:solidFill>
                <a:latin typeface="Sweet Apricot"/>
                <a:ea typeface="Sweet Apricot"/>
                <a:cs typeface="Sweet Apricot"/>
                <a:sym typeface="Sweet Apricot"/>
              </a:rPr>
              <a:t>CARTÓ I CARTONS D’OUS</a:t>
            </a:r>
          </a:p>
        </p:txBody>
      </p:sp>
      <p:sp>
        <p:nvSpPr>
          <p:cNvPr id="37" name="TextBox 21">
            <a:extLst>
              <a:ext uri="{FF2B5EF4-FFF2-40B4-BE49-F238E27FC236}">
                <a16:creationId xmlns:a16="http://schemas.microsoft.com/office/drawing/2014/main" id="{09363775-07EE-7EEE-6124-88E2E2B36688}"/>
              </a:ext>
            </a:extLst>
          </p:cNvPr>
          <p:cNvSpPr txBox="1"/>
          <p:nvPr/>
        </p:nvSpPr>
        <p:spPr>
          <a:xfrm>
            <a:off x="8724831" y="8537922"/>
            <a:ext cx="3314769" cy="948978"/>
          </a:xfrm>
          <a:prstGeom prst="rect">
            <a:avLst/>
          </a:prstGeom>
        </p:spPr>
        <p:txBody>
          <a:bodyPr wrap="square" lIns="0" tIns="0" rIns="0" bIns="0" rtlCol="0" anchor="t">
            <a:spAutoFit/>
          </a:bodyPr>
          <a:lstStyle/>
          <a:p>
            <a:pPr algn="ctr">
              <a:lnSpc>
                <a:spcPts val="3672"/>
              </a:lnSpc>
              <a:spcBef>
                <a:spcPct val="0"/>
              </a:spcBef>
            </a:pPr>
            <a:r>
              <a:rPr lang="en-US" sz="2623" dirty="0">
                <a:solidFill>
                  <a:srgbClr val="000000"/>
                </a:solidFill>
                <a:latin typeface="Sweet Apricot"/>
                <a:ea typeface="Sweet Apricot"/>
                <a:cs typeface="Sweet Apricot"/>
                <a:sym typeface="Sweet Apricot"/>
              </a:rPr>
              <a:t>TORCABOQUES, BOSSES I ENVASOS DE PAPER</a:t>
            </a:r>
          </a:p>
        </p:txBody>
      </p:sp>
      <p:sp>
        <p:nvSpPr>
          <p:cNvPr id="38" name="Freeform 8">
            <a:extLst>
              <a:ext uri="{FF2B5EF4-FFF2-40B4-BE49-F238E27FC236}">
                <a16:creationId xmlns:a16="http://schemas.microsoft.com/office/drawing/2014/main" id="{BA0E9240-F8A3-2C0D-A076-9E204FFD4BEA}"/>
              </a:ext>
            </a:extLst>
          </p:cNvPr>
          <p:cNvSpPr/>
          <p:nvPr/>
        </p:nvSpPr>
        <p:spPr>
          <a:xfrm>
            <a:off x="4398357" y="2091779"/>
            <a:ext cx="2867520" cy="2791115"/>
          </a:xfrm>
          <a:custGeom>
            <a:avLst/>
            <a:gdLst/>
            <a:ahLst/>
            <a:cxnLst/>
            <a:rect l="l" t="t" r="r" b="b"/>
            <a:pathLst>
              <a:path w="2441190" h="2441190">
                <a:moveTo>
                  <a:pt x="0" y="0"/>
                </a:moveTo>
                <a:lnTo>
                  <a:pt x="2441190" y="0"/>
                </a:lnTo>
                <a:lnTo>
                  <a:pt x="2441190" y="2441190"/>
                </a:lnTo>
                <a:lnTo>
                  <a:pt x="0" y="244119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s-ES"/>
          </a:p>
        </p:txBody>
      </p:sp>
      <p:sp>
        <p:nvSpPr>
          <p:cNvPr id="39" name="Freeform 8">
            <a:extLst>
              <a:ext uri="{FF2B5EF4-FFF2-40B4-BE49-F238E27FC236}">
                <a16:creationId xmlns:a16="http://schemas.microsoft.com/office/drawing/2014/main" id="{522909A4-75BD-858C-EBEE-241A78E6F89B}"/>
              </a:ext>
            </a:extLst>
          </p:cNvPr>
          <p:cNvSpPr/>
          <p:nvPr/>
        </p:nvSpPr>
        <p:spPr>
          <a:xfrm>
            <a:off x="7848600" y="2069479"/>
            <a:ext cx="2867520" cy="2791115"/>
          </a:xfrm>
          <a:custGeom>
            <a:avLst/>
            <a:gdLst/>
            <a:ahLst/>
            <a:cxnLst/>
            <a:rect l="l" t="t" r="r" b="b"/>
            <a:pathLst>
              <a:path w="2441190" h="2441190">
                <a:moveTo>
                  <a:pt x="0" y="0"/>
                </a:moveTo>
                <a:lnTo>
                  <a:pt x="2441190" y="0"/>
                </a:lnTo>
                <a:lnTo>
                  <a:pt x="2441190" y="2441190"/>
                </a:lnTo>
                <a:lnTo>
                  <a:pt x="0" y="244119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s-ES"/>
          </a:p>
        </p:txBody>
      </p:sp>
      <p:sp>
        <p:nvSpPr>
          <p:cNvPr id="40" name="Freeform 8">
            <a:extLst>
              <a:ext uri="{FF2B5EF4-FFF2-40B4-BE49-F238E27FC236}">
                <a16:creationId xmlns:a16="http://schemas.microsoft.com/office/drawing/2014/main" id="{42F2AC2B-0A30-49D1-C045-656478337CC2}"/>
              </a:ext>
            </a:extLst>
          </p:cNvPr>
          <p:cNvSpPr/>
          <p:nvPr/>
        </p:nvSpPr>
        <p:spPr>
          <a:xfrm>
            <a:off x="11474585" y="2131400"/>
            <a:ext cx="2867520" cy="2791115"/>
          </a:xfrm>
          <a:custGeom>
            <a:avLst/>
            <a:gdLst/>
            <a:ahLst/>
            <a:cxnLst/>
            <a:rect l="l" t="t" r="r" b="b"/>
            <a:pathLst>
              <a:path w="2441190" h="2441190">
                <a:moveTo>
                  <a:pt x="0" y="0"/>
                </a:moveTo>
                <a:lnTo>
                  <a:pt x="2441190" y="0"/>
                </a:lnTo>
                <a:lnTo>
                  <a:pt x="2441190" y="2441190"/>
                </a:lnTo>
                <a:lnTo>
                  <a:pt x="0" y="244119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s-ES"/>
          </a:p>
        </p:txBody>
      </p:sp>
      <p:sp>
        <p:nvSpPr>
          <p:cNvPr id="41" name="Freeform 8">
            <a:extLst>
              <a:ext uri="{FF2B5EF4-FFF2-40B4-BE49-F238E27FC236}">
                <a16:creationId xmlns:a16="http://schemas.microsoft.com/office/drawing/2014/main" id="{59D72B67-2C1F-B3A0-CCF4-F0A49D0471F3}"/>
              </a:ext>
            </a:extLst>
          </p:cNvPr>
          <p:cNvSpPr/>
          <p:nvPr/>
        </p:nvSpPr>
        <p:spPr>
          <a:xfrm>
            <a:off x="5659453" y="5676900"/>
            <a:ext cx="2867520" cy="2791115"/>
          </a:xfrm>
          <a:custGeom>
            <a:avLst/>
            <a:gdLst/>
            <a:ahLst/>
            <a:cxnLst/>
            <a:rect l="l" t="t" r="r" b="b"/>
            <a:pathLst>
              <a:path w="2441190" h="2441190">
                <a:moveTo>
                  <a:pt x="0" y="0"/>
                </a:moveTo>
                <a:lnTo>
                  <a:pt x="2441190" y="0"/>
                </a:lnTo>
                <a:lnTo>
                  <a:pt x="2441190" y="2441190"/>
                </a:lnTo>
                <a:lnTo>
                  <a:pt x="0" y="244119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s-ES"/>
          </a:p>
        </p:txBody>
      </p:sp>
      <p:sp>
        <p:nvSpPr>
          <p:cNvPr id="42" name="Freeform 8">
            <a:extLst>
              <a:ext uri="{FF2B5EF4-FFF2-40B4-BE49-F238E27FC236}">
                <a16:creationId xmlns:a16="http://schemas.microsoft.com/office/drawing/2014/main" id="{44148197-1178-1079-C4BE-943FFD4568BE}"/>
              </a:ext>
            </a:extLst>
          </p:cNvPr>
          <p:cNvSpPr/>
          <p:nvPr/>
        </p:nvSpPr>
        <p:spPr>
          <a:xfrm>
            <a:off x="8780848" y="5705185"/>
            <a:ext cx="2867520" cy="2791115"/>
          </a:xfrm>
          <a:custGeom>
            <a:avLst/>
            <a:gdLst/>
            <a:ahLst/>
            <a:cxnLst/>
            <a:rect l="l" t="t" r="r" b="b"/>
            <a:pathLst>
              <a:path w="2441190" h="2441190">
                <a:moveTo>
                  <a:pt x="0" y="0"/>
                </a:moveTo>
                <a:lnTo>
                  <a:pt x="2441190" y="0"/>
                </a:lnTo>
                <a:lnTo>
                  <a:pt x="2441190" y="2441190"/>
                </a:lnTo>
                <a:lnTo>
                  <a:pt x="0" y="244119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s-E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557335" y="9631311"/>
            <a:ext cx="19471307" cy="1667587"/>
            <a:chOff x="0" y="0"/>
            <a:chExt cx="5128246" cy="439200"/>
          </a:xfrm>
        </p:grpSpPr>
        <p:sp>
          <p:nvSpPr>
            <p:cNvPr id="3" name="Freeform 3"/>
            <p:cNvSpPr/>
            <p:nvPr/>
          </p:nvSpPr>
          <p:spPr>
            <a:xfrm>
              <a:off x="0" y="0"/>
              <a:ext cx="5128246" cy="439200"/>
            </a:xfrm>
            <a:custGeom>
              <a:avLst/>
              <a:gdLst/>
              <a:ahLst/>
              <a:cxnLst/>
              <a:rect l="l" t="t" r="r" b="b"/>
              <a:pathLst>
                <a:path w="5128246" h="439200">
                  <a:moveTo>
                    <a:pt x="0" y="0"/>
                  </a:moveTo>
                  <a:lnTo>
                    <a:pt x="5128246" y="0"/>
                  </a:lnTo>
                  <a:lnTo>
                    <a:pt x="5128246" y="439200"/>
                  </a:lnTo>
                  <a:lnTo>
                    <a:pt x="0" y="439200"/>
                  </a:lnTo>
                  <a:close/>
                </a:path>
              </a:pathLst>
            </a:custGeom>
            <a:solidFill>
              <a:srgbClr val="EBA039"/>
            </a:solidFill>
          </p:spPr>
          <p:txBody>
            <a:bodyPr/>
            <a:lstStyle/>
            <a:p>
              <a:endParaRPr lang="es-ES"/>
            </a:p>
          </p:txBody>
        </p:sp>
        <p:sp>
          <p:nvSpPr>
            <p:cNvPr id="4" name="TextBox 4"/>
            <p:cNvSpPr txBox="1"/>
            <p:nvPr/>
          </p:nvSpPr>
          <p:spPr>
            <a:xfrm>
              <a:off x="0" y="0"/>
              <a:ext cx="5128246" cy="439200"/>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6951924" y="6937743"/>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a:off x="-1402505" y="8165970"/>
            <a:ext cx="2519245" cy="2281925"/>
          </a:xfrm>
          <a:custGeom>
            <a:avLst/>
            <a:gdLst/>
            <a:ahLst/>
            <a:cxnLst/>
            <a:rect l="l" t="t" r="r" b="b"/>
            <a:pathLst>
              <a:path w="2519245" h="2281925">
                <a:moveTo>
                  <a:pt x="0" y="0"/>
                </a:moveTo>
                <a:lnTo>
                  <a:pt x="2519245" y="0"/>
                </a:lnTo>
                <a:lnTo>
                  <a:pt x="2519245" y="2281925"/>
                </a:lnTo>
                <a:lnTo>
                  <a:pt x="0" y="228192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7" name="Freeform 7"/>
          <p:cNvSpPr/>
          <p:nvPr/>
        </p:nvSpPr>
        <p:spPr>
          <a:xfrm rot="-974257">
            <a:off x="-1645750" y="5254180"/>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8" name="Freeform 8"/>
          <p:cNvSpPr/>
          <p:nvPr/>
        </p:nvSpPr>
        <p:spPr>
          <a:xfrm>
            <a:off x="16251413" y="4815478"/>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9" name="Freeform 9"/>
          <p:cNvSpPr/>
          <p:nvPr/>
        </p:nvSpPr>
        <p:spPr>
          <a:xfrm>
            <a:off x="3062976" y="2030902"/>
            <a:ext cx="2366544" cy="2366544"/>
          </a:xfrm>
          <a:custGeom>
            <a:avLst/>
            <a:gdLst/>
            <a:ahLst/>
            <a:cxnLst/>
            <a:rect l="l" t="t" r="r" b="b"/>
            <a:pathLst>
              <a:path w="2366544" h="2366544">
                <a:moveTo>
                  <a:pt x="0" y="0"/>
                </a:moveTo>
                <a:lnTo>
                  <a:pt x="2366543" y="0"/>
                </a:lnTo>
                <a:lnTo>
                  <a:pt x="2366543" y="2366543"/>
                </a:lnTo>
                <a:lnTo>
                  <a:pt x="0" y="23665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0" name="Freeform 10"/>
          <p:cNvSpPr/>
          <p:nvPr/>
        </p:nvSpPr>
        <p:spPr>
          <a:xfrm>
            <a:off x="6273400" y="2030902"/>
            <a:ext cx="2366544" cy="2366544"/>
          </a:xfrm>
          <a:custGeom>
            <a:avLst/>
            <a:gdLst/>
            <a:ahLst/>
            <a:cxnLst/>
            <a:rect l="l" t="t" r="r" b="b"/>
            <a:pathLst>
              <a:path w="2366544" h="2366544">
                <a:moveTo>
                  <a:pt x="0" y="0"/>
                </a:moveTo>
                <a:lnTo>
                  <a:pt x="2366544" y="0"/>
                </a:lnTo>
                <a:lnTo>
                  <a:pt x="2366544" y="2366543"/>
                </a:lnTo>
                <a:lnTo>
                  <a:pt x="0" y="23665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1" name="Freeform 11"/>
          <p:cNvSpPr/>
          <p:nvPr/>
        </p:nvSpPr>
        <p:spPr>
          <a:xfrm>
            <a:off x="9483825" y="1951369"/>
            <a:ext cx="2366544" cy="2366544"/>
          </a:xfrm>
          <a:custGeom>
            <a:avLst/>
            <a:gdLst/>
            <a:ahLst/>
            <a:cxnLst/>
            <a:rect l="l" t="t" r="r" b="b"/>
            <a:pathLst>
              <a:path w="2366544" h="2366544">
                <a:moveTo>
                  <a:pt x="0" y="0"/>
                </a:moveTo>
                <a:lnTo>
                  <a:pt x="2366543" y="0"/>
                </a:lnTo>
                <a:lnTo>
                  <a:pt x="2366543" y="2366544"/>
                </a:lnTo>
                <a:lnTo>
                  <a:pt x="0" y="23665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2" name="Freeform 12"/>
          <p:cNvSpPr/>
          <p:nvPr/>
        </p:nvSpPr>
        <p:spPr>
          <a:xfrm>
            <a:off x="12780352" y="1951369"/>
            <a:ext cx="2434517" cy="2434517"/>
          </a:xfrm>
          <a:custGeom>
            <a:avLst/>
            <a:gdLst/>
            <a:ahLst/>
            <a:cxnLst/>
            <a:rect l="l" t="t" r="r" b="b"/>
            <a:pathLst>
              <a:path w="2434517" h="2434517">
                <a:moveTo>
                  <a:pt x="0" y="0"/>
                </a:moveTo>
                <a:lnTo>
                  <a:pt x="2434517" y="0"/>
                </a:lnTo>
                <a:lnTo>
                  <a:pt x="2434517" y="2434517"/>
                </a:lnTo>
                <a:lnTo>
                  <a:pt x="0" y="243451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3" name="Freeform 13"/>
          <p:cNvSpPr/>
          <p:nvPr/>
        </p:nvSpPr>
        <p:spPr>
          <a:xfrm>
            <a:off x="4627929" y="6042398"/>
            <a:ext cx="2106268" cy="2106268"/>
          </a:xfrm>
          <a:custGeom>
            <a:avLst/>
            <a:gdLst/>
            <a:ahLst/>
            <a:cxnLst/>
            <a:rect l="l" t="t" r="r" b="b"/>
            <a:pathLst>
              <a:path w="2106268" h="2106268">
                <a:moveTo>
                  <a:pt x="0" y="0"/>
                </a:moveTo>
                <a:lnTo>
                  <a:pt x="2106268" y="0"/>
                </a:lnTo>
                <a:lnTo>
                  <a:pt x="2106268" y="2106268"/>
                </a:lnTo>
                <a:lnTo>
                  <a:pt x="0" y="21062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4" name="Freeform 14"/>
          <p:cNvSpPr/>
          <p:nvPr/>
        </p:nvSpPr>
        <p:spPr>
          <a:xfrm>
            <a:off x="3240154" y="2208080"/>
            <a:ext cx="2012187" cy="2012187"/>
          </a:xfrm>
          <a:custGeom>
            <a:avLst/>
            <a:gdLst/>
            <a:ahLst/>
            <a:cxnLst/>
            <a:rect l="l" t="t" r="r" b="b"/>
            <a:pathLst>
              <a:path w="2012187" h="2012187">
                <a:moveTo>
                  <a:pt x="0" y="0"/>
                </a:moveTo>
                <a:lnTo>
                  <a:pt x="2012187" y="0"/>
                </a:lnTo>
                <a:lnTo>
                  <a:pt x="2012187" y="2012187"/>
                </a:lnTo>
                <a:lnTo>
                  <a:pt x="0" y="201218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5" name="Freeform 15"/>
          <p:cNvSpPr/>
          <p:nvPr/>
        </p:nvSpPr>
        <p:spPr>
          <a:xfrm>
            <a:off x="6647521" y="2192925"/>
            <a:ext cx="1403024" cy="1883432"/>
          </a:xfrm>
          <a:custGeom>
            <a:avLst/>
            <a:gdLst/>
            <a:ahLst/>
            <a:cxnLst/>
            <a:rect l="l" t="t" r="r" b="b"/>
            <a:pathLst>
              <a:path w="1403024" h="1883432">
                <a:moveTo>
                  <a:pt x="0" y="0"/>
                </a:moveTo>
                <a:lnTo>
                  <a:pt x="1403024" y="0"/>
                </a:lnTo>
                <a:lnTo>
                  <a:pt x="1403024" y="1883432"/>
                </a:lnTo>
                <a:lnTo>
                  <a:pt x="0" y="188343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6" name="Freeform 16"/>
          <p:cNvSpPr/>
          <p:nvPr/>
        </p:nvSpPr>
        <p:spPr>
          <a:xfrm>
            <a:off x="9828884" y="2606088"/>
            <a:ext cx="1676426" cy="1216171"/>
          </a:xfrm>
          <a:custGeom>
            <a:avLst/>
            <a:gdLst/>
            <a:ahLst/>
            <a:cxnLst/>
            <a:rect l="l" t="t" r="r" b="b"/>
            <a:pathLst>
              <a:path w="1676426" h="1216171">
                <a:moveTo>
                  <a:pt x="0" y="0"/>
                </a:moveTo>
                <a:lnTo>
                  <a:pt x="1676426" y="0"/>
                </a:lnTo>
                <a:lnTo>
                  <a:pt x="1676426" y="1216171"/>
                </a:lnTo>
                <a:lnTo>
                  <a:pt x="0" y="121617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17" name="Freeform 17"/>
          <p:cNvSpPr/>
          <p:nvPr/>
        </p:nvSpPr>
        <p:spPr>
          <a:xfrm>
            <a:off x="12978913" y="2269578"/>
            <a:ext cx="2037394" cy="1741046"/>
          </a:xfrm>
          <a:custGeom>
            <a:avLst/>
            <a:gdLst/>
            <a:ahLst/>
            <a:cxnLst/>
            <a:rect l="l" t="t" r="r" b="b"/>
            <a:pathLst>
              <a:path w="2037394" h="1741046">
                <a:moveTo>
                  <a:pt x="0" y="0"/>
                </a:moveTo>
                <a:lnTo>
                  <a:pt x="2037394" y="0"/>
                </a:lnTo>
                <a:lnTo>
                  <a:pt x="2037394" y="1741045"/>
                </a:lnTo>
                <a:lnTo>
                  <a:pt x="0" y="17410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s-ES"/>
          </a:p>
        </p:txBody>
      </p:sp>
      <p:sp>
        <p:nvSpPr>
          <p:cNvPr id="18" name="Freeform 18"/>
          <p:cNvSpPr/>
          <p:nvPr/>
        </p:nvSpPr>
        <p:spPr>
          <a:xfrm>
            <a:off x="5291813" y="6167923"/>
            <a:ext cx="1306291" cy="1280165"/>
          </a:xfrm>
          <a:custGeom>
            <a:avLst/>
            <a:gdLst/>
            <a:ahLst/>
            <a:cxnLst/>
            <a:rect l="l" t="t" r="r" b="b"/>
            <a:pathLst>
              <a:path w="1306291" h="1280165">
                <a:moveTo>
                  <a:pt x="0" y="0"/>
                </a:moveTo>
                <a:lnTo>
                  <a:pt x="1306291" y="0"/>
                </a:lnTo>
                <a:lnTo>
                  <a:pt x="1306291" y="1280165"/>
                </a:lnTo>
                <a:lnTo>
                  <a:pt x="0" y="128016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s-ES"/>
          </a:p>
        </p:txBody>
      </p:sp>
      <p:sp>
        <p:nvSpPr>
          <p:cNvPr id="19" name="Freeform 19"/>
          <p:cNvSpPr/>
          <p:nvPr/>
        </p:nvSpPr>
        <p:spPr>
          <a:xfrm>
            <a:off x="4815234" y="7216041"/>
            <a:ext cx="953157" cy="673644"/>
          </a:xfrm>
          <a:custGeom>
            <a:avLst/>
            <a:gdLst/>
            <a:ahLst/>
            <a:cxnLst/>
            <a:rect l="l" t="t" r="r" b="b"/>
            <a:pathLst>
              <a:path w="953157" h="673644">
                <a:moveTo>
                  <a:pt x="0" y="0"/>
                </a:moveTo>
                <a:lnTo>
                  <a:pt x="953157" y="0"/>
                </a:lnTo>
                <a:lnTo>
                  <a:pt x="953157" y="673645"/>
                </a:lnTo>
                <a:lnTo>
                  <a:pt x="0" y="673645"/>
                </a:lnTo>
                <a:lnTo>
                  <a:pt x="0" y="0"/>
                </a:lnTo>
                <a:close/>
              </a:path>
            </a:pathLst>
          </a:custGeom>
          <a:blipFill>
            <a:blip r:embed="rId19"/>
            <a:stretch>
              <a:fillRect/>
            </a:stretch>
          </a:blipFill>
        </p:spPr>
        <p:txBody>
          <a:bodyPr/>
          <a:lstStyle/>
          <a:p>
            <a:endParaRPr lang="es-ES"/>
          </a:p>
        </p:txBody>
      </p:sp>
      <p:sp>
        <p:nvSpPr>
          <p:cNvPr id="20" name="Freeform 20"/>
          <p:cNvSpPr/>
          <p:nvPr/>
        </p:nvSpPr>
        <p:spPr>
          <a:xfrm rot="-585300">
            <a:off x="4884227" y="6461846"/>
            <a:ext cx="638627" cy="868880"/>
          </a:xfrm>
          <a:custGeom>
            <a:avLst/>
            <a:gdLst/>
            <a:ahLst/>
            <a:cxnLst/>
            <a:rect l="l" t="t" r="r" b="b"/>
            <a:pathLst>
              <a:path w="638627" h="868880">
                <a:moveTo>
                  <a:pt x="0" y="0"/>
                </a:moveTo>
                <a:lnTo>
                  <a:pt x="638627" y="0"/>
                </a:lnTo>
                <a:lnTo>
                  <a:pt x="638627" y="868879"/>
                </a:lnTo>
                <a:lnTo>
                  <a:pt x="0" y="86887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s-ES"/>
          </a:p>
        </p:txBody>
      </p:sp>
      <p:sp>
        <p:nvSpPr>
          <p:cNvPr id="21" name="Freeform 21"/>
          <p:cNvSpPr/>
          <p:nvPr/>
        </p:nvSpPr>
        <p:spPr>
          <a:xfrm>
            <a:off x="7991998" y="5942491"/>
            <a:ext cx="2262031" cy="2262031"/>
          </a:xfrm>
          <a:custGeom>
            <a:avLst/>
            <a:gdLst/>
            <a:ahLst/>
            <a:cxnLst/>
            <a:rect l="l" t="t" r="r" b="b"/>
            <a:pathLst>
              <a:path w="2262031" h="2262031">
                <a:moveTo>
                  <a:pt x="0" y="0"/>
                </a:moveTo>
                <a:lnTo>
                  <a:pt x="2262031" y="0"/>
                </a:lnTo>
                <a:lnTo>
                  <a:pt x="2262031" y="2262031"/>
                </a:lnTo>
                <a:lnTo>
                  <a:pt x="0" y="22620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22" name="Freeform 22"/>
          <p:cNvSpPr/>
          <p:nvPr/>
        </p:nvSpPr>
        <p:spPr>
          <a:xfrm>
            <a:off x="8390099" y="6445237"/>
            <a:ext cx="1465829" cy="1300590"/>
          </a:xfrm>
          <a:custGeom>
            <a:avLst/>
            <a:gdLst/>
            <a:ahLst/>
            <a:cxnLst/>
            <a:rect l="l" t="t" r="r" b="b"/>
            <a:pathLst>
              <a:path w="1465829" h="1300590">
                <a:moveTo>
                  <a:pt x="0" y="0"/>
                </a:moveTo>
                <a:lnTo>
                  <a:pt x="1465829" y="0"/>
                </a:lnTo>
                <a:lnTo>
                  <a:pt x="1465829" y="1300590"/>
                </a:lnTo>
                <a:lnTo>
                  <a:pt x="0" y="130059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s-ES"/>
          </a:p>
        </p:txBody>
      </p:sp>
      <p:sp>
        <p:nvSpPr>
          <p:cNvPr id="23" name="Freeform 23"/>
          <p:cNvSpPr/>
          <p:nvPr/>
        </p:nvSpPr>
        <p:spPr>
          <a:xfrm>
            <a:off x="11374767" y="5892696"/>
            <a:ext cx="2262031" cy="2262031"/>
          </a:xfrm>
          <a:custGeom>
            <a:avLst/>
            <a:gdLst/>
            <a:ahLst/>
            <a:cxnLst/>
            <a:rect l="l" t="t" r="r" b="b"/>
            <a:pathLst>
              <a:path w="2262031" h="2262031">
                <a:moveTo>
                  <a:pt x="0" y="0"/>
                </a:moveTo>
                <a:lnTo>
                  <a:pt x="2262031" y="0"/>
                </a:lnTo>
                <a:lnTo>
                  <a:pt x="2262031" y="2262031"/>
                </a:lnTo>
                <a:lnTo>
                  <a:pt x="0" y="22620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24" name="Freeform 24"/>
          <p:cNvSpPr/>
          <p:nvPr/>
        </p:nvSpPr>
        <p:spPr>
          <a:xfrm>
            <a:off x="11591544" y="6122044"/>
            <a:ext cx="1828477" cy="1803336"/>
          </a:xfrm>
          <a:custGeom>
            <a:avLst/>
            <a:gdLst/>
            <a:ahLst/>
            <a:cxnLst/>
            <a:rect l="l" t="t" r="r" b="b"/>
            <a:pathLst>
              <a:path w="1828477" h="1803336">
                <a:moveTo>
                  <a:pt x="0" y="0"/>
                </a:moveTo>
                <a:lnTo>
                  <a:pt x="1828478" y="0"/>
                </a:lnTo>
                <a:lnTo>
                  <a:pt x="1828478" y="1803335"/>
                </a:lnTo>
                <a:lnTo>
                  <a:pt x="0" y="1803335"/>
                </a:lnTo>
                <a:lnTo>
                  <a:pt x="0" y="0"/>
                </a:lnTo>
                <a:close/>
              </a:path>
            </a:pathLst>
          </a:custGeom>
          <a:blipFill>
            <a:blip r:embed="rId24"/>
            <a:stretch>
              <a:fillRect/>
            </a:stretch>
          </a:blipFill>
        </p:spPr>
        <p:txBody>
          <a:bodyPr/>
          <a:lstStyle/>
          <a:p>
            <a:endParaRPr lang="es-ES"/>
          </a:p>
        </p:txBody>
      </p:sp>
      <p:sp>
        <p:nvSpPr>
          <p:cNvPr id="25" name="TextBox 25"/>
          <p:cNvSpPr txBox="1"/>
          <p:nvPr/>
        </p:nvSpPr>
        <p:spPr>
          <a:xfrm>
            <a:off x="5919819" y="4328736"/>
            <a:ext cx="3073706" cy="497017"/>
          </a:xfrm>
          <a:prstGeom prst="rect">
            <a:avLst/>
          </a:prstGeom>
        </p:spPr>
        <p:txBody>
          <a:bodyPr lIns="0" tIns="0" rIns="0" bIns="0" rtlCol="0" anchor="t">
            <a:spAutoFit/>
          </a:bodyPr>
          <a:lstStyle/>
          <a:p>
            <a:pPr algn="ctr">
              <a:lnSpc>
                <a:spcPts val="4126"/>
              </a:lnSpc>
              <a:spcBef>
                <a:spcPct val="0"/>
              </a:spcBef>
            </a:pPr>
            <a:r>
              <a:rPr lang="en-US" sz="2947">
                <a:solidFill>
                  <a:srgbClr val="000000"/>
                </a:solidFill>
                <a:latin typeface="Sweet Apricot"/>
                <a:ea typeface="Sweet Apricot"/>
                <a:cs typeface="Sweet Apricot"/>
                <a:sym typeface="Sweet Apricot"/>
              </a:rPr>
              <a:t>CIGARRETS</a:t>
            </a:r>
          </a:p>
        </p:txBody>
      </p:sp>
      <p:sp>
        <p:nvSpPr>
          <p:cNvPr id="26" name="TextBox 26"/>
          <p:cNvSpPr txBox="1"/>
          <p:nvPr/>
        </p:nvSpPr>
        <p:spPr>
          <a:xfrm>
            <a:off x="2454053" y="549504"/>
            <a:ext cx="13379894" cy="1515564"/>
          </a:xfrm>
          <a:prstGeom prst="rect">
            <a:avLst/>
          </a:prstGeom>
        </p:spPr>
        <p:txBody>
          <a:bodyPr lIns="0" tIns="0" rIns="0" bIns="0" rtlCol="0" anchor="t">
            <a:spAutoFit/>
          </a:bodyPr>
          <a:lstStyle/>
          <a:p>
            <a:pPr algn="ctr">
              <a:lnSpc>
                <a:spcPts val="11073"/>
              </a:lnSpc>
            </a:pPr>
            <a:r>
              <a:rPr lang="en-US" sz="12303">
                <a:solidFill>
                  <a:srgbClr val="3D3D3D"/>
                </a:solidFill>
                <a:latin typeface="TT Trailers Heavy"/>
                <a:ea typeface="TT Trailers Heavy"/>
                <a:cs typeface="TT Trailers Heavy"/>
                <a:sym typeface="TT Trailers Heavy"/>
              </a:rPr>
              <a:t>RESIDUS NO COMPOSTABLES</a:t>
            </a:r>
          </a:p>
        </p:txBody>
      </p:sp>
      <p:sp>
        <p:nvSpPr>
          <p:cNvPr id="27" name="TextBox 27"/>
          <p:cNvSpPr txBox="1"/>
          <p:nvPr/>
        </p:nvSpPr>
        <p:spPr>
          <a:xfrm>
            <a:off x="2709395" y="4302860"/>
            <a:ext cx="3073706" cy="1011755"/>
          </a:xfrm>
          <a:prstGeom prst="rect">
            <a:avLst/>
          </a:prstGeom>
        </p:spPr>
        <p:txBody>
          <a:bodyPr lIns="0" tIns="0" rIns="0" bIns="0" rtlCol="0" anchor="t">
            <a:spAutoFit/>
          </a:bodyPr>
          <a:lstStyle/>
          <a:p>
            <a:pPr algn="ctr">
              <a:lnSpc>
                <a:spcPts val="4126"/>
              </a:lnSpc>
              <a:spcBef>
                <a:spcPct val="0"/>
              </a:spcBef>
            </a:pPr>
            <a:r>
              <a:rPr lang="en-US" sz="2947">
                <a:solidFill>
                  <a:srgbClr val="000000"/>
                </a:solidFill>
                <a:latin typeface="Sweet Apricot"/>
                <a:ea typeface="Sweet Apricot"/>
                <a:cs typeface="Sweet Apricot"/>
                <a:sym typeface="Sweet Apricot"/>
              </a:rPr>
              <a:t>DEPOSICIONS DE GOSSOS I GATS</a:t>
            </a:r>
          </a:p>
        </p:txBody>
      </p:sp>
      <p:sp>
        <p:nvSpPr>
          <p:cNvPr id="28" name="TextBox 28"/>
          <p:cNvSpPr txBox="1"/>
          <p:nvPr/>
        </p:nvSpPr>
        <p:spPr>
          <a:xfrm>
            <a:off x="9130244" y="4223327"/>
            <a:ext cx="3073706" cy="1526494"/>
          </a:xfrm>
          <a:prstGeom prst="rect">
            <a:avLst/>
          </a:prstGeom>
        </p:spPr>
        <p:txBody>
          <a:bodyPr lIns="0" tIns="0" rIns="0" bIns="0" rtlCol="0" anchor="t">
            <a:spAutoFit/>
          </a:bodyPr>
          <a:lstStyle/>
          <a:p>
            <a:pPr algn="ctr">
              <a:lnSpc>
                <a:spcPts val="4126"/>
              </a:lnSpc>
              <a:spcBef>
                <a:spcPct val="0"/>
              </a:spcBef>
            </a:pPr>
            <a:r>
              <a:rPr lang="en-US" sz="2947">
                <a:solidFill>
                  <a:srgbClr val="000000"/>
                </a:solidFill>
                <a:latin typeface="Sweet Apricot"/>
                <a:ea typeface="Sweet Apricot"/>
                <a:cs typeface="Sweet Apricot"/>
                <a:sym typeface="Sweet Apricot"/>
              </a:rPr>
              <a:t>BOLQUERS, COPMRESES, TAMPONS, ETC.</a:t>
            </a:r>
          </a:p>
        </p:txBody>
      </p:sp>
      <p:sp>
        <p:nvSpPr>
          <p:cNvPr id="29" name="TextBox 29"/>
          <p:cNvSpPr txBox="1"/>
          <p:nvPr/>
        </p:nvSpPr>
        <p:spPr>
          <a:xfrm>
            <a:off x="12416615" y="4293335"/>
            <a:ext cx="3161991" cy="519176"/>
          </a:xfrm>
          <a:prstGeom prst="rect">
            <a:avLst/>
          </a:prstGeom>
        </p:spPr>
        <p:txBody>
          <a:bodyPr lIns="0" tIns="0" rIns="0" bIns="0" rtlCol="0" anchor="t">
            <a:spAutoFit/>
          </a:bodyPr>
          <a:lstStyle/>
          <a:p>
            <a:pPr algn="ctr">
              <a:lnSpc>
                <a:spcPts val="4245"/>
              </a:lnSpc>
              <a:spcBef>
                <a:spcPct val="0"/>
              </a:spcBef>
            </a:pPr>
            <a:r>
              <a:rPr lang="en-US" sz="3032">
                <a:solidFill>
                  <a:srgbClr val="000000"/>
                </a:solidFill>
                <a:latin typeface="Sweet Apricot"/>
                <a:ea typeface="Sweet Apricot"/>
                <a:cs typeface="Sweet Apricot"/>
                <a:sym typeface="Sweet Apricot"/>
              </a:rPr>
              <a:t>REVISISTES I·LUSTRADES</a:t>
            </a:r>
          </a:p>
        </p:txBody>
      </p:sp>
      <p:sp>
        <p:nvSpPr>
          <p:cNvPr id="30" name="TextBox 30"/>
          <p:cNvSpPr txBox="1"/>
          <p:nvPr/>
        </p:nvSpPr>
        <p:spPr>
          <a:xfrm>
            <a:off x="4313236" y="8097577"/>
            <a:ext cx="2735655" cy="448640"/>
          </a:xfrm>
          <a:prstGeom prst="rect">
            <a:avLst/>
          </a:prstGeom>
        </p:spPr>
        <p:txBody>
          <a:bodyPr lIns="0" tIns="0" rIns="0" bIns="0" rtlCol="0" anchor="t">
            <a:spAutoFit/>
          </a:bodyPr>
          <a:lstStyle/>
          <a:p>
            <a:pPr algn="ctr">
              <a:lnSpc>
                <a:spcPts val="3672"/>
              </a:lnSpc>
              <a:spcBef>
                <a:spcPct val="0"/>
              </a:spcBef>
            </a:pPr>
            <a:r>
              <a:rPr lang="en-US" sz="2623">
                <a:solidFill>
                  <a:srgbClr val="000000"/>
                </a:solidFill>
                <a:latin typeface="Sweet Apricot"/>
                <a:ea typeface="Sweet Apricot"/>
                <a:cs typeface="Sweet Apricot"/>
                <a:sym typeface="Sweet Apricot"/>
              </a:rPr>
              <a:t>RESTES D’ASPIRADORA</a:t>
            </a:r>
          </a:p>
        </p:txBody>
      </p:sp>
      <p:sp>
        <p:nvSpPr>
          <p:cNvPr id="31" name="TextBox 31"/>
          <p:cNvSpPr txBox="1"/>
          <p:nvPr/>
        </p:nvSpPr>
        <p:spPr>
          <a:xfrm>
            <a:off x="7654032" y="8108820"/>
            <a:ext cx="2937963" cy="477592"/>
          </a:xfrm>
          <a:prstGeom prst="rect">
            <a:avLst/>
          </a:prstGeom>
        </p:spPr>
        <p:txBody>
          <a:bodyPr lIns="0" tIns="0" rIns="0" bIns="0" rtlCol="0" anchor="t">
            <a:spAutoFit/>
          </a:bodyPr>
          <a:lstStyle/>
          <a:p>
            <a:pPr algn="ctr">
              <a:lnSpc>
                <a:spcPts val="3944"/>
              </a:lnSpc>
              <a:spcBef>
                <a:spcPct val="0"/>
              </a:spcBef>
            </a:pPr>
            <a:r>
              <a:rPr lang="en-US" sz="2817">
                <a:solidFill>
                  <a:srgbClr val="000000"/>
                </a:solidFill>
                <a:latin typeface="Sweet Apricot"/>
                <a:ea typeface="Sweet Apricot"/>
                <a:cs typeface="Sweet Apricot"/>
                <a:sym typeface="Sweet Apricot"/>
              </a:rPr>
              <a:t>TEIXIT SINTÈTIC</a:t>
            </a:r>
          </a:p>
        </p:txBody>
      </p:sp>
      <p:sp>
        <p:nvSpPr>
          <p:cNvPr id="32" name="TextBox 32"/>
          <p:cNvSpPr txBox="1"/>
          <p:nvPr/>
        </p:nvSpPr>
        <p:spPr>
          <a:xfrm>
            <a:off x="11036801" y="8073038"/>
            <a:ext cx="2937963" cy="969598"/>
          </a:xfrm>
          <a:prstGeom prst="rect">
            <a:avLst/>
          </a:prstGeom>
        </p:spPr>
        <p:txBody>
          <a:bodyPr lIns="0" tIns="0" rIns="0" bIns="0" rtlCol="0" anchor="t">
            <a:spAutoFit/>
          </a:bodyPr>
          <a:lstStyle/>
          <a:p>
            <a:pPr algn="ctr">
              <a:lnSpc>
                <a:spcPts val="3944"/>
              </a:lnSpc>
              <a:spcBef>
                <a:spcPct val="0"/>
              </a:spcBef>
            </a:pPr>
            <a:r>
              <a:rPr lang="en-US" sz="2817">
                <a:solidFill>
                  <a:srgbClr val="000000"/>
                </a:solidFill>
                <a:latin typeface="Sweet Apricot"/>
                <a:ea typeface="Sweet Apricot"/>
                <a:cs typeface="Sweet Apricot"/>
                <a:sym typeface="Sweet Apricot"/>
              </a:rPr>
              <a:t>MATERIALS NO ORGÀNICS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1205699" y="2247900"/>
            <a:ext cx="14495446" cy="5615342"/>
            <a:chOff x="0" y="0"/>
            <a:chExt cx="3817731" cy="1348991"/>
          </a:xfrm>
        </p:grpSpPr>
        <p:sp>
          <p:nvSpPr>
            <p:cNvPr id="3" name="Freeform 3"/>
            <p:cNvSpPr/>
            <p:nvPr/>
          </p:nvSpPr>
          <p:spPr>
            <a:xfrm>
              <a:off x="0" y="0"/>
              <a:ext cx="3817731" cy="1348991"/>
            </a:xfrm>
            <a:custGeom>
              <a:avLst/>
              <a:gdLst/>
              <a:ahLst/>
              <a:cxnLst/>
              <a:rect l="l" t="t" r="r" b="b"/>
              <a:pathLst>
                <a:path w="3817731" h="1348991">
                  <a:moveTo>
                    <a:pt x="16023" y="0"/>
                  </a:moveTo>
                  <a:lnTo>
                    <a:pt x="3801708" y="0"/>
                  </a:lnTo>
                  <a:cubicBezTo>
                    <a:pt x="3810557" y="0"/>
                    <a:pt x="3817731" y="7174"/>
                    <a:pt x="3817731" y="16023"/>
                  </a:cubicBezTo>
                  <a:lnTo>
                    <a:pt x="3817731" y="1332968"/>
                  </a:lnTo>
                  <a:cubicBezTo>
                    <a:pt x="3817731" y="1341817"/>
                    <a:pt x="3810557" y="1348991"/>
                    <a:pt x="3801708" y="1348991"/>
                  </a:cubicBezTo>
                  <a:lnTo>
                    <a:pt x="16023" y="1348991"/>
                  </a:lnTo>
                  <a:cubicBezTo>
                    <a:pt x="7174" y="1348991"/>
                    <a:pt x="0" y="1341817"/>
                    <a:pt x="0" y="1332968"/>
                  </a:cubicBezTo>
                  <a:lnTo>
                    <a:pt x="0" y="16023"/>
                  </a:lnTo>
                  <a:cubicBezTo>
                    <a:pt x="0" y="7174"/>
                    <a:pt x="7174" y="0"/>
                    <a:pt x="16023" y="0"/>
                  </a:cubicBezTo>
                  <a:close/>
                </a:path>
              </a:pathLst>
            </a:custGeom>
            <a:solidFill>
              <a:srgbClr val="FFC374"/>
            </a:solidFill>
          </p:spPr>
          <p:txBody>
            <a:bodyPr/>
            <a:lstStyle/>
            <a:p>
              <a:endParaRPr lang="es-ES"/>
            </a:p>
          </p:txBody>
        </p:sp>
        <p:sp>
          <p:nvSpPr>
            <p:cNvPr id="4" name="TextBox 4"/>
            <p:cNvSpPr txBox="1"/>
            <p:nvPr/>
          </p:nvSpPr>
          <p:spPr>
            <a:xfrm>
              <a:off x="0" y="0"/>
              <a:ext cx="3817731" cy="1348991"/>
            </a:xfrm>
            <a:prstGeom prst="rect">
              <a:avLst/>
            </a:prstGeom>
          </p:spPr>
          <p:txBody>
            <a:bodyPr lIns="50800" tIns="50800" rIns="50800" bIns="50800" rtlCol="0" anchor="ctr"/>
            <a:lstStyle/>
            <a:p>
              <a:pPr algn="ctr">
                <a:lnSpc>
                  <a:spcPts val="2499"/>
                </a:lnSpc>
              </a:pPr>
              <a:endParaRPr/>
            </a:p>
          </p:txBody>
        </p:sp>
      </p:grpSp>
      <p:grpSp>
        <p:nvGrpSpPr>
          <p:cNvPr id="5" name="Group 5"/>
          <p:cNvGrpSpPr/>
          <p:nvPr/>
        </p:nvGrpSpPr>
        <p:grpSpPr>
          <a:xfrm>
            <a:off x="-557335" y="8526295"/>
            <a:ext cx="19471307" cy="3770487"/>
            <a:chOff x="0" y="0"/>
            <a:chExt cx="5128246" cy="993050"/>
          </a:xfrm>
        </p:grpSpPr>
        <p:sp>
          <p:nvSpPr>
            <p:cNvPr id="6" name="Freeform 6"/>
            <p:cNvSpPr/>
            <p:nvPr/>
          </p:nvSpPr>
          <p:spPr>
            <a:xfrm>
              <a:off x="0" y="0"/>
              <a:ext cx="5128246" cy="993050"/>
            </a:xfrm>
            <a:custGeom>
              <a:avLst/>
              <a:gdLst/>
              <a:ahLst/>
              <a:cxnLst/>
              <a:rect l="l" t="t" r="r" b="b"/>
              <a:pathLst>
                <a:path w="5128246" h="993050">
                  <a:moveTo>
                    <a:pt x="0" y="0"/>
                  </a:moveTo>
                  <a:lnTo>
                    <a:pt x="5128246" y="0"/>
                  </a:lnTo>
                  <a:lnTo>
                    <a:pt x="5128246" y="993050"/>
                  </a:lnTo>
                  <a:lnTo>
                    <a:pt x="0" y="993050"/>
                  </a:lnTo>
                  <a:close/>
                </a:path>
              </a:pathLst>
            </a:custGeom>
            <a:solidFill>
              <a:srgbClr val="EBA039"/>
            </a:solidFill>
          </p:spPr>
          <p:txBody>
            <a:bodyPr/>
            <a:lstStyle/>
            <a:p>
              <a:endParaRPr lang="es-ES"/>
            </a:p>
          </p:txBody>
        </p:sp>
        <p:sp>
          <p:nvSpPr>
            <p:cNvPr id="7" name="TextBox 7"/>
            <p:cNvSpPr txBox="1"/>
            <p:nvPr/>
          </p:nvSpPr>
          <p:spPr>
            <a:xfrm>
              <a:off x="0" y="0"/>
              <a:ext cx="5128246" cy="993050"/>
            </a:xfrm>
            <a:prstGeom prst="rect">
              <a:avLst/>
            </a:prstGeom>
          </p:spPr>
          <p:txBody>
            <a:bodyPr lIns="50800" tIns="50800" rIns="50800" bIns="50800" rtlCol="0" anchor="ctr"/>
            <a:lstStyle/>
            <a:p>
              <a:pPr algn="ctr">
                <a:lnSpc>
                  <a:spcPts val="2499"/>
                </a:lnSpc>
              </a:pPr>
              <a:endParaRPr/>
            </a:p>
          </p:txBody>
        </p:sp>
      </p:grpSp>
      <p:sp>
        <p:nvSpPr>
          <p:cNvPr id="8" name="Freeform 8"/>
          <p:cNvSpPr/>
          <p:nvPr/>
        </p:nvSpPr>
        <p:spPr>
          <a:xfrm>
            <a:off x="12840723" y="1903767"/>
            <a:ext cx="8837154" cy="8229600"/>
          </a:xfrm>
          <a:custGeom>
            <a:avLst/>
            <a:gdLst/>
            <a:ahLst/>
            <a:cxnLst/>
            <a:rect l="l" t="t" r="r" b="b"/>
            <a:pathLst>
              <a:path w="8837154" h="8229600">
                <a:moveTo>
                  <a:pt x="0" y="0"/>
                </a:moveTo>
                <a:lnTo>
                  <a:pt x="8837154" y="0"/>
                </a:lnTo>
                <a:lnTo>
                  <a:pt x="8837154" y="8229600"/>
                </a:lnTo>
                <a:lnTo>
                  <a:pt x="0" y="8229600"/>
                </a:lnTo>
                <a:lnTo>
                  <a:pt x="0" y="0"/>
                </a:lnTo>
                <a:close/>
              </a:path>
            </a:pathLst>
          </a:custGeom>
          <a:blipFill>
            <a:blip r:embed="rId3"/>
            <a:stretch>
              <a:fillRect/>
            </a:stretch>
          </a:blipFill>
        </p:spPr>
        <p:txBody>
          <a:bodyPr/>
          <a:lstStyle/>
          <a:p>
            <a:endParaRPr lang="es-ES"/>
          </a:p>
        </p:txBody>
      </p:sp>
      <p:sp>
        <p:nvSpPr>
          <p:cNvPr id="9" name="Freeform 9"/>
          <p:cNvSpPr/>
          <p:nvPr/>
        </p:nvSpPr>
        <p:spPr>
          <a:xfrm>
            <a:off x="-604950" y="7882292"/>
            <a:ext cx="4835867" cy="3719898"/>
          </a:xfrm>
          <a:custGeom>
            <a:avLst/>
            <a:gdLst/>
            <a:ahLst/>
            <a:cxnLst/>
            <a:rect l="l" t="t" r="r" b="b"/>
            <a:pathLst>
              <a:path w="4835867" h="3719898">
                <a:moveTo>
                  <a:pt x="0" y="0"/>
                </a:moveTo>
                <a:lnTo>
                  <a:pt x="4835867" y="0"/>
                </a:lnTo>
                <a:lnTo>
                  <a:pt x="4835867" y="3719897"/>
                </a:lnTo>
                <a:lnTo>
                  <a:pt x="0" y="3719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ES"/>
          </a:p>
        </p:txBody>
      </p:sp>
      <p:sp>
        <p:nvSpPr>
          <p:cNvPr id="10" name="Freeform 10"/>
          <p:cNvSpPr/>
          <p:nvPr/>
        </p:nvSpPr>
        <p:spPr>
          <a:xfrm>
            <a:off x="7935726" y="7863242"/>
            <a:ext cx="2485187" cy="2251075"/>
          </a:xfrm>
          <a:custGeom>
            <a:avLst/>
            <a:gdLst/>
            <a:ahLst/>
            <a:cxnLst/>
            <a:rect l="l" t="t" r="r" b="b"/>
            <a:pathLst>
              <a:path w="2485187" h="2251075">
                <a:moveTo>
                  <a:pt x="0" y="0"/>
                </a:moveTo>
                <a:lnTo>
                  <a:pt x="2485186" y="0"/>
                </a:lnTo>
                <a:lnTo>
                  <a:pt x="2485186" y="2251075"/>
                </a:lnTo>
                <a:lnTo>
                  <a:pt x="0" y="225107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s-ES"/>
          </a:p>
        </p:txBody>
      </p:sp>
      <p:sp>
        <p:nvSpPr>
          <p:cNvPr id="11" name="Freeform 11"/>
          <p:cNvSpPr/>
          <p:nvPr/>
        </p:nvSpPr>
        <p:spPr>
          <a:xfrm>
            <a:off x="9576276" y="-255327"/>
            <a:ext cx="3264447" cy="3569475"/>
          </a:xfrm>
          <a:custGeom>
            <a:avLst/>
            <a:gdLst/>
            <a:ahLst/>
            <a:cxnLst/>
            <a:rect l="l" t="t" r="r" b="b"/>
            <a:pathLst>
              <a:path w="3264447" h="3569475">
                <a:moveTo>
                  <a:pt x="0" y="0"/>
                </a:moveTo>
                <a:lnTo>
                  <a:pt x="3264447" y="0"/>
                </a:lnTo>
                <a:lnTo>
                  <a:pt x="3264447" y="3569474"/>
                </a:lnTo>
                <a:lnTo>
                  <a:pt x="0" y="356947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s-ES"/>
          </a:p>
        </p:txBody>
      </p:sp>
      <p:sp>
        <p:nvSpPr>
          <p:cNvPr id="12" name="Freeform 12"/>
          <p:cNvSpPr/>
          <p:nvPr/>
        </p:nvSpPr>
        <p:spPr>
          <a:xfrm rot="3180141">
            <a:off x="-151171" y="-770655"/>
            <a:ext cx="1780586" cy="4114800"/>
          </a:xfrm>
          <a:custGeom>
            <a:avLst/>
            <a:gdLst/>
            <a:ahLst/>
            <a:cxnLst/>
            <a:rect l="l" t="t" r="r" b="b"/>
            <a:pathLst>
              <a:path w="1780586" h="4114800">
                <a:moveTo>
                  <a:pt x="0" y="0"/>
                </a:moveTo>
                <a:lnTo>
                  <a:pt x="1780586" y="0"/>
                </a:lnTo>
                <a:lnTo>
                  <a:pt x="1780586"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ES"/>
          </a:p>
        </p:txBody>
      </p:sp>
      <p:sp>
        <p:nvSpPr>
          <p:cNvPr id="13" name="Freeform 13"/>
          <p:cNvSpPr/>
          <p:nvPr/>
        </p:nvSpPr>
        <p:spPr>
          <a:xfrm rot="-684433">
            <a:off x="4654610" y="622491"/>
            <a:ext cx="2701812" cy="1123882"/>
          </a:xfrm>
          <a:custGeom>
            <a:avLst/>
            <a:gdLst/>
            <a:ahLst/>
            <a:cxnLst/>
            <a:rect l="l" t="t" r="r" b="b"/>
            <a:pathLst>
              <a:path w="2701812" h="1123882">
                <a:moveTo>
                  <a:pt x="0" y="0"/>
                </a:moveTo>
                <a:lnTo>
                  <a:pt x="2701812" y="0"/>
                </a:lnTo>
                <a:lnTo>
                  <a:pt x="2701812" y="1123881"/>
                </a:lnTo>
                <a:lnTo>
                  <a:pt x="0" y="112388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s-ES"/>
          </a:p>
        </p:txBody>
      </p:sp>
      <p:sp>
        <p:nvSpPr>
          <p:cNvPr id="14" name="TextBox 14"/>
          <p:cNvSpPr txBox="1"/>
          <p:nvPr/>
        </p:nvSpPr>
        <p:spPr>
          <a:xfrm>
            <a:off x="1666946" y="2851171"/>
            <a:ext cx="5724454"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2. BIORESIDUS DOMÈSTICS.</a:t>
            </a:r>
          </a:p>
        </p:txBody>
      </p:sp>
      <p:sp>
        <p:nvSpPr>
          <p:cNvPr id="15" name="TextBox 15"/>
          <p:cNvSpPr txBox="1"/>
          <p:nvPr/>
        </p:nvSpPr>
        <p:spPr>
          <a:xfrm>
            <a:off x="1685066" y="4337071"/>
            <a:ext cx="6227184"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5. EL COMPOSTATGE.</a:t>
            </a:r>
          </a:p>
        </p:txBody>
      </p:sp>
      <p:sp>
        <p:nvSpPr>
          <p:cNvPr id="16" name="TextBox 16"/>
          <p:cNvSpPr txBox="1"/>
          <p:nvPr/>
        </p:nvSpPr>
        <p:spPr>
          <a:xfrm>
            <a:off x="1682105" y="3346471"/>
            <a:ext cx="7461895"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3. PROBLEMÀTICA DELS BIORESIDUS.</a:t>
            </a:r>
          </a:p>
        </p:txBody>
      </p:sp>
      <p:sp>
        <p:nvSpPr>
          <p:cNvPr id="17" name="TextBox 17"/>
          <p:cNvSpPr txBox="1"/>
          <p:nvPr/>
        </p:nvSpPr>
        <p:spPr>
          <a:xfrm>
            <a:off x="1682105" y="4832371"/>
            <a:ext cx="6489254"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6. RESIDUS COMPOSTABLES.</a:t>
            </a:r>
          </a:p>
        </p:txBody>
      </p:sp>
      <p:sp>
        <p:nvSpPr>
          <p:cNvPr id="18" name="TextBox 18"/>
          <p:cNvSpPr txBox="1"/>
          <p:nvPr/>
        </p:nvSpPr>
        <p:spPr>
          <a:xfrm>
            <a:off x="1685066" y="3841771"/>
            <a:ext cx="7859852"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4. LA TAXA DE RESIDUS.</a:t>
            </a:r>
          </a:p>
        </p:txBody>
      </p:sp>
      <p:sp>
        <p:nvSpPr>
          <p:cNvPr id="19" name="TextBox 19"/>
          <p:cNvSpPr txBox="1"/>
          <p:nvPr/>
        </p:nvSpPr>
        <p:spPr>
          <a:xfrm>
            <a:off x="1685066" y="5327671"/>
            <a:ext cx="8686506"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7. QUÈ NECESSITEM PER A COMPOSTAR?</a:t>
            </a:r>
          </a:p>
        </p:txBody>
      </p:sp>
      <p:sp>
        <p:nvSpPr>
          <p:cNvPr id="20" name="TextBox 20"/>
          <p:cNvSpPr txBox="1"/>
          <p:nvPr/>
        </p:nvSpPr>
        <p:spPr>
          <a:xfrm>
            <a:off x="1357437" y="1280538"/>
            <a:ext cx="8434197" cy="1394936"/>
          </a:xfrm>
          <a:prstGeom prst="rect">
            <a:avLst/>
          </a:prstGeom>
        </p:spPr>
        <p:txBody>
          <a:bodyPr lIns="0" tIns="0" rIns="0" bIns="0" rtlCol="0" anchor="t">
            <a:spAutoFit/>
          </a:bodyPr>
          <a:lstStyle/>
          <a:p>
            <a:pPr algn="l">
              <a:lnSpc>
                <a:spcPts val="10183"/>
              </a:lnSpc>
            </a:pPr>
            <a:r>
              <a:rPr lang="en-US" sz="11315" dirty="0">
                <a:solidFill>
                  <a:srgbClr val="2F7241"/>
                </a:solidFill>
                <a:latin typeface="TT Trailers Heavy"/>
                <a:ea typeface="TT Trailers Heavy"/>
                <a:cs typeface="TT Trailers Heavy"/>
                <a:sym typeface="TT Trailers Heavy"/>
              </a:rPr>
              <a:t>ÍNDEX</a:t>
            </a:r>
          </a:p>
        </p:txBody>
      </p:sp>
      <p:sp>
        <p:nvSpPr>
          <p:cNvPr id="21" name="Freeform 21"/>
          <p:cNvSpPr/>
          <p:nvPr/>
        </p:nvSpPr>
        <p:spPr>
          <a:xfrm>
            <a:off x="15889812" y="543177"/>
            <a:ext cx="3156065" cy="1282508"/>
          </a:xfrm>
          <a:custGeom>
            <a:avLst/>
            <a:gdLst/>
            <a:ahLst/>
            <a:cxnLst/>
            <a:rect l="l" t="t" r="r" b="b"/>
            <a:pathLst>
              <a:path w="3156065" h="1282508">
                <a:moveTo>
                  <a:pt x="0" y="0"/>
                </a:moveTo>
                <a:lnTo>
                  <a:pt x="3156065" y="0"/>
                </a:lnTo>
                <a:lnTo>
                  <a:pt x="3156065" y="1282509"/>
                </a:lnTo>
                <a:lnTo>
                  <a:pt x="0" y="128250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s-ES"/>
          </a:p>
        </p:txBody>
      </p:sp>
      <p:sp>
        <p:nvSpPr>
          <p:cNvPr id="22" name="TextBox 22"/>
          <p:cNvSpPr txBox="1"/>
          <p:nvPr/>
        </p:nvSpPr>
        <p:spPr>
          <a:xfrm>
            <a:off x="1682105" y="5822971"/>
            <a:ext cx="8686506"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8. PROCÉS DE COMPOSTATGE.</a:t>
            </a:r>
          </a:p>
        </p:txBody>
      </p:sp>
      <p:sp>
        <p:nvSpPr>
          <p:cNvPr id="23" name="TextBox 23"/>
          <p:cNvSpPr txBox="1"/>
          <p:nvPr/>
        </p:nvSpPr>
        <p:spPr>
          <a:xfrm>
            <a:off x="1682105" y="6318271"/>
            <a:ext cx="8686506"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9. BENEFICIS DEL COMPOST.</a:t>
            </a:r>
          </a:p>
        </p:txBody>
      </p:sp>
      <p:sp>
        <p:nvSpPr>
          <p:cNvPr id="24" name="TextBox 24"/>
          <p:cNvSpPr txBox="1"/>
          <p:nvPr/>
        </p:nvSpPr>
        <p:spPr>
          <a:xfrm>
            <a:off x="1682105" y="6813571"/>
            <a:ext cx="8686506" cy="384721"/>
          </a:xfrm>
          <a:prstGeom prst="rect">
            <a:avLst/>
          </a:prstGeom>
        </p:spPr>
        <p:txBody>
          <a:bodyPr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10. ASPECTE DEL COMPOST MADUR.</a:t>
            </a:r>
          </a:p>
        </p:txBody>
      </p:sp>
      <p:sp>
        <p:nvSpPr>
          <p:cNvPr id="25" name="TextBox 25"/>
          <p:cNvSpPr txBox="1"/>
          <p:nvPr/>
        </p:nvSpPr>
        <p:spPr>
          <a:xfrm>
            <a:off x="1662263" y="7308871"/>
            <a:ext cx="8686506" cy="384721"/>
          </a:xfrm>
          <a:prstGeom prst="rect">
            <a:avLst/>
          </a:prstGeom>
        </p:spPr>
        <p:txBody>
          <a:bodyPr lIns="0" tIns="0" rIns="0" bIns="0" rtlCol="0" anchor="t">
            <a:spAutoFit/>
          </a:bodyPr>
          <a:lstStyle/>
          <a:p>
            <a:pPr algn="l">
              <a:lnSpc>
                <a:spcPts val="3000"/>
              </a:lnSpc>
            </a:pPr>
            <a:r>
              <a:rPr lang="en-US" sz="3000">
                <a:solidFill>
                  <a:srgbClr val="3D3D3D"/>
                </a:solidFill>
                <a:latin typeface="Kollektif Bold"/>
                <a:ea typeface="Kollektif Bold"/>
                <a:cs typeface="Kollektif Bold"/>
                <a:sym typeface="Kollektif Bold"/>
              </a:rPr>
              <a:t>11. </a:t>
            </a:r>
            <a:r>
              <a:rPr lang="en-US" sz="3000" dirty="0">
                <a:solidFill>
                  <a:srgbClr val="3D3D3D"/>
                </a:solidFill>
                <a:latin typeface="Kollektif Bold"/>
                <a:ea typeface="Kollektif Bold"/>
                <a:cs typeface="Kollektif Bold"/>
                <a:sym typeface="Kollektif Bold"/>
              </a:rPr>
              <a:t>APLICACIONS DEL COMPOST.</a:t>
            </a:r>
          </a:p>
        </p:txBody>
      </p:sp>
      <p:sp>
        <p:nvSpPr>
          <p:cNvPr id="26" name="TextBox 14">
            <a:extLst>
              <a:ext uri="{FF2B5EF4-FFF2-40B4-BE49-F238E27FC236}">
                <a16:creationId xmlns:a16="http://schemas.microsoft.com/office/drawing/2014/main" id="{15BD968F-D578-A1D9-B008-53862E369A5E}"/>
              </a:ext>
            </a:extLst>
          </p:cNvPr>
          <p:cNvSpPr txBox="1"/>
          <p:nvPr/>
        </p:nvSpPr>
        <p:spPr>
          <a:xfrm>
            <a:off x="1676400" y="2378399"/>
            <a:ext cx="7710484" cy="384721"/>
          </a:xfrm>
          <a:prstGeom prst="rect">
            <a:avLst/>
          </a:prstGeom>
        </p:spPr>
        <p:txBody>
          <a:bodyPr wrap="square" lIns="0" tIns="0" rIns="0" bIns="0" rtlCol="0" anchor="t">
            <a:spAutoFit/>
          </a:bodyPr>
          <a:lstStyle/>
          <a:p>
            <a:pPr algn="l">
              <a:lnSpc>
                <a:spcPts val="3000"/>
              </a:lnSpc>
            </a:pPr>
            <a:r>
              <a:rPr lang="en-US" sz="3000" dirty="0">
                <a:solidFill>
                  <a:srgbClr val="3D3D3D"/>
                </a:solidFill>
                <a:latin typeface="Kollektif Bold"/>
                <a:ea typeface="Kollektif Bold"/>
                <a:cs typeface="Kollektif Bold"/>
                <a:sym typeface="Kollektif Bold"/>
              </a:rPr>
              <a:t>1. GENERACIÓ DE RESIDUS A TERRATEIG.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rot="-125097">
            <a:off x="-472167" y="8120626"/>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0913826" y="2102225"/>
            <a:ext cx="5673361" cy="6082550"/>
          </a:xfrm>
          <a:custGeom>
            <a:avLst/>
            <a:gdLst/>
            <a:ahLst/>
            <a:cxnLst/>
            <a:rect l="l" t="t" r="r" b="b"/>
            <a:pathLst>
              <a:path w="5673361" h="6082550">
                <a:moveTo>
                  <a:pt x="0" y="0"/>
                </a:moveTo>
                <a:lnTo>
                  <a:pt x="5673361" y="0"/>
                </a:lnTo>
                <a:lnTo>
                  <a:pt x="5673361" y="6082550"/>
                </a:lnTo>
                <a:lnTo>
                  <a:pt x="0" y="60825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TextBox 6"/>
          <p:cNvSpPr txBox="1"/>
          <p:nvPr/>
        </p:nvSpPr>
        <p:spPr>
          <a:xfrm>
            <a:off x="1028700" y="2959210"/>
            <a:ext cx="9885126" cy="1110998"/>
          </a:xfrm>
          <a:prstGeom prst="rect">
            <a:avLst/>
          </a:prstGeom>
        </p:spPr>
        <p:txBody>
          <a:bodyPr lIns="0" tIns="0" rIns="0" bIns="0" rtlCol="0" anchor="t">
            <a:spAutoFit/>
          </a:bodyPr>
          <a:lstStyle/>
          <a:p>
            <a:pPr algn="l">
              <a:lnSpc>
                <a:spcPts val="4181"/>
              </a:lnSpc>
            </a:pPr>
            <a:r>
              <a:rPr lang="en-US" sz="3399">
                <a:solidFill>
                  <a:srgbClr val="3D3D3D"/>
                </a:solidFill>
                <a:latin typeface="Kollektif"/>
                <a:ea typeface="Kollektif"/>
                <a:cs typeface="Kollektif"/>
                <a:sym typeface="Kollektif"/>
              </a:rPr>
              <a:t>Per a portar a terme aquest compost, es necessiten 2 objectes clau a les nostres cases:</a:t>
            </a:r>
          </a:p>
        </p:txBody>
      </p:sp>
      <p:sp>
        <p:nvSpPr>
          <p:cNvPr id="7" name="TextBox 7"/>
          <p:cNvSpPr txBox="1"/>
          <p:nvPr/>
        </p:nvSpPr>
        <p:spPr>
          <a:xfrm>
            <a:off x="514350" y="798808"/>
            <a:ext cx="17259300" cy="1512702"/>
          </a:xfrm>
          <a:prstGeom prst="rect">
            <a:avLst/>
          </a:prstGeom>
        </p:spPr>
        <p:txBody>
          <a:bodyPr lIns="0" tIns="0" rIns="0" bIns="0" rtlCol="0" anchor="t">
            <a:spAutoFit/>
          </a:bodyPr>
          <a:lstStyle/>
          <a:p>
            <a:pPr algn="l">
              <a:lnSpc>
                <a:spcPts val="10983"/>
              </a:lnSpc>
            </a:pPr>
            <a:r>
              <a:rPr lang="en-US" sz="12203">
                <a:solidFill>
                  <a:srgbClr val="2F7241"/>
                </a:solidFill>
                <a:latin typeface="TT Trailers Heavy"/>
                <a:ea typeface="TT Trailers Heavy"/>
                <a:cs typeface="TT Trailers Heavy"/>
                <a:sym typeface="TT Trailers Heavy"/>
              </a:rPr>
              <a:t>QUÈ NECESSITEM PER A COMPOSTAR?</a:t>
            </a:r>
          </a:p>
        </p:txBody>
      </p:sp>
      <p:sp>
        <p:nvSpPr>
          <p:cNvPr id="8" name="Freeform 8"/>
          <p:cNvSpPr/>
          <p:nvPr/>
        </p:nvSpPr>
        <p:spPr>
          <a:xfrm rot="-974257">
            <a:off x="-1645750" y="2304239"/>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9" name="Freeform 9"/>
          <p:cNvSpPr/>
          <p:nvPr/>
        </p:nvSpPr>
        <p:spPr>
          <a:xfrm rot="199230" flipH="1">
            <a:off x="16386914" y="4461463"/>
            <a:ext cx="3291499" cy="1077218"/>
          </a:xfrm>
          <a:custGeom>
            <a:avLst/>
            <a:gdLst/>
            <a:ahLst/>
            <a:cxnLst/>
            <a:rect l="l" t="t" r="r" b="b"/>
            <a:pathLst>
              <a:path w="3291499" h="1077218">
                <a:moveTo>
                  <a:pt x="3291500" y="0"/>
                </a:moveTo>
                <a:lnTo>
                  <a:pt x="0" y="0"/>
                </a:lnTo>
                <a:lnTo>
                  <a:pt x="0" y="1077218"/>
                </a:lnTo>
                <a:lnTo>
                  <a:pt x="3291500" y="1077218"/>
                </a:lnTo>
                <a:lnTo>
                  <a:pt x="329150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rot="-125097">
            <a:off x="-472167" y="8120626"/>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028700" y="1381125"/>
            <a:ext cx="13357831" cy="1516511"/>
          </a:xfrm>
          <a:prstGeom prst="rect">
            <a:avLst/>
          </a:prstGeom>
        </p:spPr>
        <p:txBody>
          <a:bodyPr lIns="0" tIns="0" rIns="0" bIns="0" rtlCol="0" anchor="t">
            <a:spAutoFit/>
          </a:bodyPr>
          <a:lstStyle/>
          <a:p>
            <a:pPr marL="2656315" lvl="1" indent="-1328157" algn="l">
              <a:lnSpc>
                <a:spcPts val="11073"/>
              </a:lnSpc>
              <a:buAutoNum type="arabicPeriod"/>
            </a:pPr>
            <a:r>
              <a:rPr lang="en-US" sz="12303">
                <a:solidFill>
                  <a:srgbClr val="2F7241"/>
                </a:solidFill>
                <a:latin typeface="TT Trailers Heavy"/>
                <a:ea typeface="TT Trailers Heavy"/>
                <a:cs typeface="TT Trailers Heavy"/>
                <a:sym typeface="TT Trailers Heavy"/>
              </a:rPr>
              <a:t>CONTENIDOR AIREJAT.</a:t>
            </a:r>
          </a:p>
        </p:txBody>
      </p:sp>
      <p:sp>
        <p:nvSpPr>
          <p:cNvPr id="6" name="Freeform 6"/>
          <p:cNvSpPr/>
          <p:nvPr/>
        </p:nvSpPr>
        <p:spPr>
          <a:xfrm rot="-974257">
            <a:off x="-1645750" y="447248"/>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s-ES"/>
          </a:p>
        </p:txBody>
      </p:sp>
      <p:sp>
        <p:nvSpPr>
          <p:cNvPr id="7" name="Freeform 7"/>
          <p:cNvSpPr/>
          <p:nvPr/>
        </p:nvSpPr>
        <p:spPr>
          <a:xfrm>
            <a:off x="12609555" y="2689342"/>
            <a:ext cx="4649745" cy="5537423"/>
          </a:xfrm>
          <a:custGeom>
            <a:avLst/>
            <a:gdLst/>
            <a:ahLst/>
            <a:cxnLst/>
            <a:rect l="l" t="t" r="r" b="b"/>
            <a:pathLst>
              <a:path w="4649745" h="5537423">
                <a:moveTo>
                  <a:pt x="0" y="0"/>
                </a:moveTo>
                <a:lnTo>
                  <a:pt x="4649745" y="0"/>
                </a:lnTo>
                <a:lnTo>
                  <a:pt x="4649745" y="5537423"/>
                </a:lnTo>
                <a:lnTo>
                  <a:pt x="0" y="5537423"/>
                </a:lnTo>
                <a:lnTo>
                  <a:pt x="0" y="0"/>
                </a:lnTo>
                <a:close/>
              </a:path>
            </a:pathLst>
          </a:custGeom>
          <a:blipFill>
            <a:blip r:embed="rId5"/>
            <a:stretch>
              <a:fillRect/>
            </a:stretch>
          </a:blipFill>
        </p:spPr>
        <p:txBody>
          <a:bodyPr/>
          <a:lstStyle/>
          <a:p>
            <a:endParaRPr lang="es-ES"/>
          </a:p>
        </p:txBody>
      </p:sp>
      <p:sp>
        <p:nvSpPr>
          <p:cNvPr id="8" name="TextBox 8"/>
          <p:cNvSpPr txBox="1"/>
          <p:nvPr/>
        </p:nvSpPr>
        <p:spPr>
          <a:xfrm>
            <a:off x="1028700" y="2745236"/>
            <a:ext cx="11397157" cy="6281798"/>
          </a:xfrm>
          <a:prstGeom prst="rect">
            <a:avLst/>
          </a:prstGeom>
        </p:spPr>
        <p:txBody>
          <a:bodyPr lIns="0" tIns="0" rIns="0" bIns="0" rtlCol="0" anchor="t">
            <a:spAutoFit/>
          </a:bodyPr>
          <a:lstStyle/>
          <a:p>
            <a:pPr algn="l">
              <a:lnSpc>
                <a:spcPts val="5319"/>
              </a:lnSpc>
            </a:pPr>
            <a:r>
              <a:rPr lang="en-US" sz="3799">
                <a:solidFill>
                  <a:srgbClr val="3D3D3D"/>
                </a:solidFill>
                <a:latin typeface="Kollektif"/>
                <a:ea typeface="Kollektif"/>
                <a:cs typeface="Kollektif"/>
                <a:sym typeface="Kollektif"/>
              </a:rPr>
              <a:t>Aquest tipus de contenidor és un de recollida de la Fracció Orgànica dels Residus Municipals (</a:t>
            </a:r>
            <a:r>
              <a:rPr lang="en-US" sz="3799">
                <a:solidFill>
                  <a:srgbClr val="3D3D3D"/>
                </a:solidFill>
                <a:latin typeface="Kollektif Bold"/>
                <a:ea typeface="Kollektif Bold"/>
                <a:cs typeface="Kollektif Bold"/>
                <a:sym typeface="Kollektif Bold"/>
              </a:rPr>
              <a:t>FORM</a:t>
            </a:r>
            <a:r>
              <a:rPr lang="en-US" sz="3799">
                <a:solidFill>
                  <a:srgbClr val="3D3D3D"/>
                </a:solidFill>
                <a:latin typeface="Kollektif"/>
                <a:ea typeface="Kollektif"/>
                <a:cs typeface="Kollektif"/>
                <a:sym typeface="Kollektif"/>
              </a:rPr>
              <a:t>).</a:t>
            </a:r>
          </a:p>
          <a:p>
            <a:pPr algn="l">
              <a:lnSpc>
                <a:spcPts val="5319"/>
              </a:lnSpc>
            </a:pPr>
            <a:endParaRPr lang="en-US" sz="3799">
              <a:solidFill>
                <a:srgbClr val="3D3D3D"/>
              </a:solidFill>
              <a:latin typeface="Kollektif"/>
              <a:ea typeface="Kollektif"/>
              <a:cs typeface="Kollektif"/>
              <a:sym typeface="Kollektif"/>
            </a:endParaRPr>
          </a:p>
          <a:p>
            <a:pPr algn="l">
              <a:lnSpc>
                <a:spcPts val="5319"/>
              </a:lnSpc>
            </a:pPr>
            <a:r>
              <a:rPr lang="en-US" sz="3799">
                <a:solidFill>
                  <a:srgbClr val="3D3D3D"/>
                </a:solidFill>
                <a:latin typeface="Kollektif"/>
                <a:ea typeface="Kollektif"/>
                <a:cs typeface="Kollektif"/>
                <a:sym typeface="Kollektif"/>
              </a:rPr>
              <a:t>Són els que recolliran tots els residus compostables a les llars.</a:t>
            </a:r>
          </a:p>
          <a:p>
            <a:pPr algn="l">
              <a:lnSpc>
                <a:spcPts val="5319"/>
              </a:lnSpc>
            </a:pPr>
            <a:endParaRPr lang="en-US" sz="3799">
              <a:solidFill>
                <a:srgbClr val="3D3D3D"/>
              </a:solidFill>
              <a:latin typeface="Kollektif"/>
              <a:ea typeface="Kollektif"/>
              <a:cs typeface="Kollektif"/>
              <a:sym typeface="Kollektif"/>
            </a:endParaRPr>
          </a:p>
          <a:p>
            <a:pPr algn="l">
              <a:lnSpc>
                <a:spcPts val="5319"/>
              </a:lnSpc>
            </a:pPr>
            <a:r>
              <a:rPr lang="en-US" sz="3799">
                <a:solidFill>
                  <a:srgbClr val="3D3D3D"/>
                </a:solidFill>
                <a:latin typeface="Kollektif"/>
                <a:ea typeface="Kollektif"/>
                <a:cs typeface="Kollektif"/>
                <a:sym typeface="Kollektif"/>
              </a:rPr>
              <a:t>És caracteritza en que són contenidors de </a:t>
            </a:r>
            <a:r>
              <a:rPr lang="en-US" sz="3799">
                <a:solidFill>
                  <a:srgbClr val="3D3D3D"/>
                </a:solidFill>
                <a:latin typeface="Kollektif Bold"/>
                <a:ea typeface="Kollektif Bold"/>
                <a:cs typeface="Kollektif Bold"/>
                <a:sym typeface="Kollektif Bold"/>
              </a:rPr>
              <a:t>menudes dimensions</a:t>
            </a:r>
            <a:r>
              <a:rPr lang="en-US" sz="3799">
                <a:solidFill>
                  <a:srgbClr val="3D3D3D"/>
                </a:solidFill>
                <a:latin typeface="Kollektif"/>
                <a:ea typeface="Kollektif"/>
                <a:cs typeface="Kollektif"/>
                <a:sym typeface="Kollektif"/>
              </a:rPr>
              <a:t>, 7-10 litres.</a:t>
            </a:r>
          </a:p>
          <a:p>
            <a:pPr algn="l">
              <a:lnSpc>
                <a:spcPts val="3093"/>
              </a:lnSpc>
            </a:pPr>
            <a:endParaRPr lang="en-US" sz="3799">
              <a:solidFill>
                <a:srgbClr val="3D3D3D"/>
              </a:solidFill>
              <a:latin typeface="Kollektif"/>
              <a:ea typeface="Kollektif"/>
              <a:cs typeface="Kollektif"/>
              <a:sym typeface="Kollektif"/>
            </a:endParaRPr>
          </a:p>
          <a:p>
            <a:pPr algn="l">
              <a:lnSpc>
                <a:spcPts val="3093"/>
              </a:lnSpc>
            </a:pPr>
            <a:endParaRPr lang="en-US" sz="3799">
              <a:solidFill>
                <a:srgbClr val="3D3D3D"/>
              </a:solidFill>
              <a:latin typeface="Kollektif"/>
              <a:ea typeface="Kollektif"/>
              <a:cs typeface="Kollektif"/>
              <a:sym typeface="Kollektif"/>
            </a:endParaRPr>
          </a:p>
        </p:txBody>
      </p:sp>
      <p:grpSp>
        <p:nvGrpSpPr>
          <p:cNvPr id="9" name="Group 9"/>
          <p:cNvGrpSpPr/>
          <p:nvPr/>
        </p:nvGrpSpPr>
        <p:grpSpPr>
          <a:xfrm rot="-125097">
            <a:off x="-319767" y="8273026"/>
            <a:ext cx="18879213" cy="7375048"/>
            <a:chOff x="0" y="0"/>
            <a:chExt cx="4972303" cy="1942399"/>
          </a:xfrm>
        </p:grpSpPr>
        <p:sp>
          <p:nvSpPr>
            <p:cNvPr id="10" name="Freeform 10"/>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11" name="TextBox 11"/>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rot="-125097">
            <a:off x="-472167" y="8120626"/>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028700" y="1381125"/>
            <a:ext cx="13357831" cy="1516511"/>
          </a:xfrm>
          <a:prstGeom prst="rect">
            <a:avLst/>
          </a:prstGeom>
        </p:spPr>
        <p:txBody>
          <a:bodyPr lIns="0" tIns="0" rIns="0" bIns="0" rtlCol="0" anchor="t">
            <a:spAutoFit/>
          </a:bodyPr>
          <a:lstStyle/>
          <a:p>
            <a:pPr marL="2656315" lvl="1" indent="-1328157" algn="l">
              <a:lnSpc>
                <a:spcPts val="11073"/>
              </a:lnSpc>
              <a:buAutoNum type="arabicPeriod"/>
            </a:pPr>
            <a:r>
              <a:rPr lang="en-US" sz="12303">
                <a:solidFill>
                  <a:srgbClr val="2F7241"/>
                </a:solidFill>
                <a:latin typeface="TT Trailers Heavy"/>
                <a:ea typeface="TT Trailers Heavy"/>
                <a:cs typeface="TT Trailers Heavy"/>
                <a:sym typeface="TT Trailers Heavy"/>
              </a:rPr>
              <a:t>CONTENIDOR AIREJAT.</a:t>
            </a:r>
          </a:p>
        </p:txBody>
      </p:sp>
      <p:sp>
        <p:nvSpPr>
          <p:cNvPr id="6" name="Freeform 6"/>
          <p:cNvSpPr/>
          <p:nvPr/>
        </p:nvSpPr>
        <p:spPr>
          <a:xfrm rot="-974257">
            <a:off x="-1645750" y="447248"/>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s-ES"/>
          </a:p>
        </p:txBody>
      </p:sp>
      <p:sp>
        <p:nvSpPr>
          <p:cNvPr id="7" name="Freeform 7"/>
          <p:cNvSpPr/>
          <p:nvPr/>
        </p:nvSpPr>
        <p:spPr>
          <a:xfrm>
            <a:off x="5726809" y="2394618"/>
            <a:ext cx="4649745" cy="5537423"/>
          </a:xfrm>
          <a:custGeom>
            <a:avLst/>
            <a:gdLst/>
            <a:ahLst/>
            <a:cxnLst/>
            <a:rect l="l" t="t" r="r" b="b"/>
            <a:pathLst>
              <a:path w="4649745" h="5537423">
                <a:moveTo>
                  <a:pt x="0" y="0"/>
                </a:moveTo>
                <a:lnTo>
                  <a:pt x="4649745" y="0"/>
                </a:lnTo>
                <a:lnTo>
                  <a:pt x="4649745" y="5537424"/>
                </a:lnTo>
                <a:lnTo>
                  <a:pt x="0" y="5537424"/>
                </a:lnTo>
                <a:lnTo>
                  <a:pt x="0" y="0"/>
                </a:lnTo>
                <a:close/>
              </a:path>
            </a:pathLst>
          </a:custGeom>
          <a:blipFill>
            <a:blip r:embed="rId5"/>
            <a:stretch>
              <a:fillRect/>
            </a:stretch>
          </a:blipFill>
        </p:spPr>
        <p:txBody>
          <a:bodyPr/>
          <a:lstStyle/>
          <a:p>
            <a:endParaRPr lang="es-ES"/>
          </a:p>
        </p:txBody>
      </p:sp>
      <p:sp>
        <p:nvSpPr>
          <p:cNvPr id="8" name="TextBox 8"/>
          <p:cNvSpPr txBox="1"/>
          <p:nvPr/>
        </p:nvSpPr>
        <p:spPr>
          <a:xfrm>
            <a:off x="431681" y="2745236"/>
            <a:ext cx="5426971" cy="3389643"/>
          </a:xfrm>
          <a:prstGeom prst="rect">
            <a:avLst/>
          </a:prstGeom>
        </p:spPr>
        <p:txBody>
          <a:bodyPr lIns="0" tIns="0" rIns="0" bIns="0" rtlCol="0" anchor="t">
            <a:spAutoFit/>
          </a:bodyPr>
          <a:lstStyle/>
          <a:p>
            <a:pPr algn="ctr">
              <a:lnSpc>
                <a:spcPts val="5319"/>
              </a:lnSpc>
            </a:pPr>
            <a:r>
              <a:rPr lang="en-US" sz="3799">
                <a:solidFill>
                  <a:srgbClr val="3D3D3D"/>
                </a:solidFill>
                <a:latin typeface="Kollektif"/>
                <a:ea typeface="Kollektif"/>
                <a:cs typeface="Kollektif"/>
                <a:sym typeface="Kollektif"/>
              </a:rPr>
              <a:t>Contenen </a:t>
            </a:r>
            <a:r>
              <a:rPr lang="en-US" sz="3799">
                <a:solidFill>
                  <a:srgbClr val="3D3D3D"/>
                </a:solidFill>
                <a:latin typeface="Kollektif Bold"/>
                <a:ea typeface="Kollektif Bold"/>
                <a:cs typeface="Kollektif Bold"/>
                <a:sym typeface="Kollektif Bold"/>
              </a:rPr>
              <a:t>xicotets espais</a:t>
            </a:r>
            <a:r>
              <a:rPr lang="en-US" sz="3799">
                <a:solidFill>
                  <a:srgbClr val="3D3D3D"/>
                </a:solidFill>
                <a:latin typeface="Kollektif"/>
                <a:ea typeface="Kollektif"/>
                <a:cs typeface="Kollektif"/>
                <a:sym typeface="Kollektif"/>
              </a:rPr>
              <a:t> que permeten el pas de l’aire a través d’ells oxigenant el seu contingut. </a:t>
            </a:r>
          </a:p>
        </p:txBody>
      </p:sp>
      <p:grpSp>
        <p:nvGrpSpPr>
          <p:cNvPr id="9" name="Group 9"/>
          <p:cNvGrpSpPr/>
          <p:nvPr/>
        </p:nvGrpSpPr>
        <p:grpSpPr>
          <a:xfrm rot="-125097">
            <a:off x="-319767" y="8273026"/>
            <a:ext cx="18879213" cy="7375048"/>
            <a:chOff x="0" y="0"/>
            <a:chExt cx="4972303" cy="1942399"/>
          </a:xfrm>
        </p:grpSpPr>
        <p:sp>
          <p:nvSpPr>
            <p:cNvPr id="10" name="Freeform 10"/>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11" name="TextBox 11"/>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12" name="Freeform 12"/>
          <p:cNvSpPr/>
          <p:nvPr/>
        </p:nvSpPr>
        <p:spPr>
          <a:xfrm rot="-7285483">
            <a:off x="5816091" y="5656219"/>
            <a:ext cx="1326969" cy="1805400"/>
          </a:xfrm>
          <a:custGeom>
            <a:avLst/>
            <a:gdLst/>
            <a:ahLst/>
            <a:cxnLst/>
            <a:rect l="l" t="t" r="r" b="b"/>
            <a:pathLst>
              <a:path w="1326969" h="1805400">
                <a:moveTo>
                  <a:pt x="0" y="0"/>
                </a:moveTo>
                <a:lnTo>
                  <a:pt x="1326969" y="0"/>
                </a:lnTo>
                <a:lnTo>
                  <a:pt x="1326969" y="1805400"/>
                </a:lnTo>
                <a:lnTo>
                  <a:pt x="0" y="1805400"/>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s-ES"/>
          </a:p>
        </p:txBody>
      </p:sp>
      <p:sp>
        <p:nvSpPr>
          <p:cNvPr id="13" name="TextBox 13"/>
          <p:cNvSpPr txBox="1"/>
          <p:nvPr/>
        </p:nvSpPr>
        <p:spPr>
          <a:xfrm>
            <a:off x="10414654" y="2745236"/>
            <a:ext cx="7873346" cy="4593489"/>
          </a:xfrm>
          <a:prstGeom prst="rect">
            <a:avLst/>
          </a:prstGeom>
        </p:spPr>
        <p:txBody>
          <a:bodyPr lIns="0" tIns="0" rIns="0" bIns="0" rtlCol="0" anchor="t">
            <a:spAutoFit/>
          </a:bodyPr>
          <a:lstStyle/>
          <a:p>
            <a:pPr algn="l">
              <a:lnSpc>
                <a:spcPts val="5115"/>
              </a:lnSpc>
            </a:pPr>
            <a:r>
              <a:rPr lang="en-US" sz="3653">
                <a:solidFill>
                  <a:srgbClr val="3D3D3D"/>
                </a:solidFill>
                <a:latin typeface="Kollektif Bold"/>
                <a:ea typeface="Kollektif Bold"/>
                <a:cs typeface="Kollektif Bold"/>
                <a:sym typeface="Kollektif Bold"/>
              </a:rPr>
              <a:t>Beneficis:</a:t>
            </a:r>
          </a:p>
          <a:p>
            <a:pPr marL="788891" lvl="1" indent="-394445" algn="l">
              <a:lnSpc>
                <a:spcPts val="5115"/>
              </a:lnSpc>
              <a:buFont typeface="Arial"/>
              <a:buChar char="•"/>
            </a:pPr>
            <a:r>
              <a:rPr lang="en-US" sz="3653">
                <a:solidFill>
                  <a:srgbClr val="3D3D3D"/>
                </a:solidFill>
                <a:latin typeface="Kollektif"/>
                <a:ea typeface="Kollektif"/>
                <a:cs typeface="Kollektif"/>
                <a:sym typeface="Kollektif"/>
              </a:rPr>
              <a:t>Reducció del pes del residu orgànic.</a:t>
            </a:r>
          </a:p>
          <a:p>
            <a:pPr marL="788891" lvl="1" indent="-394445" algn="l">
              <a:lnSpc>
                <a:spcPts val="5115"/>
              </a:lnSpc>
              <a:buFont typeface="Arial"/>
              <a:buChar char="•"/>
            </a:pPr>
            <a:r>
              <a:rPr lang="en-US" sz="3653">
                <a:solidFill>
                  <a:srgbClr val="3D3D3D"/>
                </a:solidFill>
                <a:latin typeface="Kollektif"/>
                <a:ea typeface="Kollektif"/>
                <a:cs typeface="Kollektif"/>
                <a:sym typeface="Kollektif"/>
              </a:rPr>
              <a:t>Reducció del volum dels residus.</a:t>
            </a:r>
          </a:p>
          <a:p>
            <a:pPr marL="788891" lvl="1" indent="-394445" algn="l">
              <a:lnSpc>
                <a:spcPts val="5115"/>
              </a:lnSpc>
              <a:buFont typeface="Arial"/>
              <a:buChar char="•"/>
            </a:pPr>
            <a:r>
              <a:rPr lang="en-US" sz="3653">
                <a:solidFill>
                  <a:srgbClr val="3D3D3D"/>
                </a:solidFill>
                <a:latin typeface="Kollektif"/>
                <a:ea typeface="Kollektif"/>
                <a:cs typeface="Kollektif"/>
                <a:sym typeface="Kollektif"/>
              </a:rPr>
              <a:t>Menys lixiviats.</a:t>
            </a:r>
          </a:p>
          <a:p>
            <a:pPr marL="788891" lvl="1" indent="-394445" algn="l">
              <a:lnSpc>
                <a:spcPts val="5115"/>
              </a:lnSpc>
              <a:buFont typeface="Arial"/>
              <a:buChar char="•"/>
            </a:pPr>
            <a:r>
              <a:rPr lang="en-US" sz="3653">
                <a:solidFill>
                  <a:srgbClr val="3D3D3D"/>
                </a:solidFill>
                <a:latin typeface="Kollektif"/>
                <a:ea typeface="Kollektif"/>
                <a:cs typeface="Kollektif"/>
                <a:sym typeface="Kollektif"/>
              </a:rPr>
              <a:t>Reducció de les olors.</a:t>
            </a:r>
          </a:p>
          <a:p>
            <a:pPr marL="788891" lvl="1" indent="-394445" algn="l">
              <a:lnSpc>
                <a:spcPts val="5115"/>
              </a:lnSpc>
              <a:buFont typeface="Arial"/>
              <a:buChar char="•"/>
            </a:pPr>
            <a:r>
              <a:rPr lang="en-US" sz="3653">
                <a:solidFill>
                  <a:srgbClr val="3D3D3D"/>
                </a:solidFill>
                <a:latin typeface="Kollektif"/>
                <a:ea typeface="Kollektif"/>
                <a:cs typeface="Kollektif"/>
                <a:sym typeface="Kollektif"/>
              </a:rPr>
              <a:t>Augmenta duració de la bossa.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rot="-125097">
            <a:off x="-461285" y="8718650"/>
            <a:ext cx="18879213" cy="6776826"/>
            <a:chOff x="0" y="0"/>
            <a:chExt cx="4972303" cy="1784843"/>
          </a:xfrm>
        </p:grpSpPr>
        <p:sp>
          <p:nvSpPr>
            <p:cNvPr id="3" name="Freeform 3"/>
            <p:cNvSpPr/>
            <p:nvPr/>
          </p:nvSpPr>
          <p:spPr>
            <a:xfrm>
              <a:off x="0" y="0"/>
              <a:ext cx="4972303" cy="1784843"/>
            </a:xfrm>
            <a:custGeom>
              <a:avLst/>
              <a:gdLst/>
              <a:ahLst/>
              <a:cxnLst/>
              <a:rect l="l" t="t" r="r" b="b"/>
              <a:pathLst>
                <a:path w="4972303" h="1784843">
                  <a:moveTo>
                    <a:pt x="0" y="0"/>
                  </a:moveTo>
                  <a:lnTo>
                    <a:pt x="4972303" y="0"/>
                  </a:lnTo>
                  <a:lnTo>
                    <a:pt x="4972303" y="1784843"/>
                  </a:lnTo>
                  <a:lnTo>
                    <a:pt x="0" y="1784843"/>
                  </a:lnTo>
                  <a:close/>
                </a:path>
              </a:pathLst>
            </a:custGeom>
            <a:solidFill>
              <a:srgbClr val="EBA039"/>
            </a:solidFill>
          </p:spPr>
          <p:txBody>
            <a:bodyPr/>
            <a:lstStyle/>
            <a:p>
              <a:endParaRPr lang="es-ES"/>
            </a:p>
          </p:txBody>
        </p:sp>
        <p:sp>
          <p:nvSpPr>
            <p:cNvPr id="4" name="TextBox 4"/>
            <p:cNvSpPr txBox="1"/>
            <p:nvPr/>
          </p:nvSpPr>
          <p:spPr>
            <a:xfrm>
              <a:off x="0" y="0"/>
              <a:ext cx="4972303" cy="1784843"/>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028700" y="1381125"/>
            <a:ext cx="13357831" cy="1516511"/>
          </a:xfrm>
          <a:prstGeom prst="rect">
            <a:avLst/>
          </a:prstGeom>
        </p:spPr>
        <p:txBody>
          <a:bodyPr lIns="0" tIns="0" rIns="0" bIns="0" rtlCol="0" anchor="t">
            <a:spAutoFit/>
          </a:bodyPr>
          <a:lstStyle/>
          <a:p>
            <a:pPr algn="l">
              <a:lnSpc>
                <a:spcPts val="11073"/>
              </a:lnSpc>
            </a:pPr>
            <a:r>
              <a:rPr lang="en-US" sz="12303">
                <a:solidFill>
                  <a:srgbClr val="2F7241"/>
                </a:solidFill>
                <a:latin typeface="TT Trailers Heavy"/>
                <a:ea typeface="TT Trailers Heavy"/>
                <a:cs typeface="TT Trailers Heavy"/>
                <a:sym typeface="TT Trailers Heavy"/>
              </a:rPr>
              <a:t>2. BOSSA COMPOSTABLE.</a:t>
            </a:r>
          </a:p>
        </p:txBody>
      </p:sp>
      <p:sp>
        <p:nvSpPr>
          <p:cNvPr id="6" name="Freeform 6"/>
          <p:cNvSpPr/>
          <p:nvPr/>
        </p:nvSpPr>
        <p:spPr>
          <a:xfrm rot="-974257">
            <a:off x="-1645750" y="447248"/>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s-ES"/>
          </a:p>
        </p:txBody>
      </p:sp>
      <p:sp>
        <p:nvSpPr>
          <p:cNvPr id="7" name="TextBox 7"/>
          <p:cNvSpPr txBox="1"/>
          <p:nvPr/>
        </p:nvSpPr>
        <p:spPr>
          <a:xfrm>
            <a:off x="1028700" y="2745236"/>
            <a:ext cx="11397157" cy="5389893"/>
          </a:xfrm>
          <a:prstGeom prst="rect">
            <a:avLst/>
          </a:prstGeom>
        </p:spPr>
        <p:txBody>
          <a:bodyPr lIns="0" tIns="0" rIns="0" bIns="0" rtlCol="0" anchor="t">
            <a:spAutoFit/>
          </a:bodyPr>
          <a:lstStyle/>
          <a:p>
            <a:pPr marL="820310" lvl="1" indent="-410155" algn="just">
              <a:lnSpc>
                <a:spcPts val="5319"/>
              </a:lnSpc>
              <a:buFont typeface="Arial"/>
              <a:buChar char="•"/>
            </a:pPr>
            <a:r>
              <a:rPr lang="en-US" sz="3799">
                <a:solidFill>
                  <a:srgbClr val="3D3D3D"/>
                </a:solidFill>
                <a:latin typeface="Kollektif"/>
                <a:ea typeface="Kollektif"/>
                <a:cs typeface="Kollektif"/>
                <a:sym typeface="Kollektif"/>
              </a:rPr>
              <a:t>Bosses de </a:t>
            </a:r>
            <a:r>
              <a:rPr lang="en-US" sz="3799">
                <a:solidFill>
                  <a:srgbClr val="3D3D3D"/>
                </a:solidFill>
                <a:latin typeface="Kollektif Bold"/>
                <a:ea typeface="Kollektif Bold"/>
                <a:cs typeface="Kollektif Bold"/>
                <a:sym typeface="Kollektif Bold"/>
              </a:rPr>
              <a:t>10 litres</a:t>
            </a:r>
            <a:r>
              <a:rPr lang="en-US" sz="3799">
                <a:solidFill>
                  <a:srgbClr val="3D3D3D"/>
                </a:solidFill>
                <a:latin typeface="Kollektif"/>
                <a:ea typeface="Kollektif"/>
                <a:cs typeface="Kollektif"/>
                <a:sym typeface="Kollektif"/>
              </a:rPr>
              <a:t>.</a:t>
            </a:r>
          </a:p>
          <a:p>
            <a:pPr algn="just">
              <a:lnSpc>
                <a:spcPts val="5319"/>
              </a:lnSpc>
            </a:pPr>
            <a:endParaRPr lang="en-US" sz="3799">
              <a:solidFill>
                <a:srgbClr val="3D3D3D"/>
              </a:solidFill>
              <a:latin typeface="Kollektif"/>
              <a:ea typeface="Kollektif"/>
              <a:cs typeface="Kollektif"/>
              <a:sym typeface="Kollektif"/>
            </a:endParaRPr>
          </a:p>
          <a:p>
            <a:pPr marL="820310" lvl="1" indent="-410155" algn="just">
              <a:lnSpc>
                <a:spcPts val="5319"/>
              </a:lnSpc>
              <a:buFont typeface="Arial"/>
              <a:buChar char="•"/>
            </a:pPr>
            <a:r>
              <a:rPr lang="en-US" sz="3799">
                <a:solidFill>
                  <a:srgbClr val="3D3D3D"/>
                </a:solidFill>
                <a:latin typeface="Kollektif"/>
                <a:ea typeface="Kollektif"/>
                <a:cs typeface="Kollektif"/>
                <a:sym typeface="Kollektif"/>
              </a:rPr>
              <a:t>Poden albergar màxim </a:t>
            </a:r>
            <a:r>
              <a:rPr lang="en-US" sz="3799">
                <a:solidFill>
                  <a:srgbClr val="3D3D3D"/>
                </a:solidFill>
                <a:latin typeface="Kollektif Bold"/>
                <a:ea typeface="Kollektif Bold"/>
                <a:cs typeface="Kollektif Bold"/>
                <a:sym typeface="Kollektif Bold"/>
              </a:rPr>
              <a:t>22 g/m3</a:t>
            </a:r>
            <a:r>
              <a:rPr lang="en-US" sz="3799">
                <a:solidFill>
                  <a:srgbClr val="3D3D3D"/>
                </a:solidFill>
                <a:latin typeface="Kollektif"/>
                <a:ea typeface="Kollektif"/>
                <a:cs typeface="Kollektif"/>
                <a:sym typeface="Kollektif"/>
              </a:rPr>
              <a:t> de residu.</a:t>
            </a:r>
          </a:p>
          <a:p>
            <a:pPr algn="just">
              <a:lnSpc>
                <a:spcPts val="5319"/>
              </a:lnSpc>
            </a:pPr>
            <a:endParaRPr lang="en-US" sz="3799">
              <a:solidFill>
                <a:srgbClr val="3D3D3D"/>
              </a:solidFill>
              <a:latin typeface="Kollektif"/>
              <a:ea typeface="Kollektif"/>
              <a:cs typeface="Kollektif"/>
              <a:sym typeface="Kollektif"/>
            </a:endParaRPr>
          </a:p>
          <a:p>
            <a:pPr marL="820310" lvl="1" indent="-410155" algn="just">
              <a:lnSpc>
                <a:spcPts val="5319"/>
              </a:lnSpc>
              <a:buFont typeface="Arial"/>
              <a:buChar char="•"/>
            </a:pPr>
            <a:r>
              <a:rPr lang="en-US" sz="3799">
                <a:solidFill>
                  <a:srgbClr val="3D3D3D"/>
                </a:solidFill>
                <a:latin typeface="Kollektif"/>
                <a:ea typeface="Kollektif"/>
                <a:cs typeface="Kollektif"/>
                <a:sym typeface="Kollektif"/>
              </a:rPr>
              <a:t>Estan fetes de: materials de plàstics sintetitzats a partir de polímers aconseguits en base a recursos naturals, factor que fa que siga un </a:t>
            </a:r>
            <a:r>
              <a:rPr lang="en-US" sz="3799">
                <a:solidFill>
                  <a:srgbClr val="3D3D3D"/>
                </a:solidFill>
                <a:latin typeface="Kollektif Bold"/>
                <a:ea typeface="Kollektif Bold"/>
                <a:cs typeface="Kollektif Bold"/>
                <a:sym typeface="Kollektif Bold"/>
              </a:rPr>
              <a:t>material biodegradable per acció microbiana.</a:t>
            </a:r>
          </a:p>
        </p:txBody>
      </p:sp>
      <p:grpSp>
        <p:nvGrpSpPr>
          <p:cNvPr id="8" name="Group 8"/>
          <p:cNvGrpSpPr/>
          <p:nvPr/>
        </p:nvGrpSpPr>
        <p:grpSpPr>
          <a:xfrm rot="-125097">
            <a:off x="-307903" y="8925054"/>
            <a:ext cx="18879213" cy="6722804"/>
            <a:chOff x="0" y="0"/>
            <a:chExt cx="4972303" cy="1770615"/>
          </a:xfrm>
        </p:grpSpPr>
        <p:sp>
          <p:nvSpPr>
            <p:cNvPr id="9" name="Freeform 9"/>
            <p:cNvSpPr/>
            <p:nvPr/>
          </p:nvSpPr>
          <p:spPr>
            <a:xfrm>
              <a:off x="0" y="0"/>
              <a:ext cx="4972303" cy="1770615"/>
            </a:xfrm>
            <a:custGeom>
              <a:avLst/>
              <a:gdLst/>
              <a:ahLst/>
              <a:cxnLst/>
              <a:rect l="l" t="t" r="r" b="b"/>
              <a:pathLst>
                <a:path w="4972303" h="1770615">
                  <a:moveTo>
                    <a:pt x="0" y="0"/>
                  </a:moveTo>
                  <a:lnTo>
                    <a:pt x="4972303" y="0"/>
                  </a:lnTo>
                  <a:lnTo>
                    <a:pt x="4972303" y="1770615"/>
                  </a:lnTo>
                  <a:lnTo>
                    <a:pt x="0" y="1770615"/>
                  </a:lnTo>
                  <a:close/>
                </a:path>
              </a:pathLst>
            </a:custGeom>
            <a:solidFill>
              <a:srgbClr val="EBA039"/>
            </a:solidFill>
          </p:spPr>
          <p:txBody>
            <a:bodyPr/>
            <a:lstStyle/>
            <a:p>
              <a:endParaRPr lang="es-ES"/>
            </a:p>
          </p:txBody>
        </p:sp>
        <p:sp>
          <p:nvSpPr>
            <p:cNvPr id="10" name="TextBox 10"/>
            <p:cNvSpPr txBox="1"/>
            <p:nvPr/>
          </p:nvSpPr>
          <p:spPr>
            <a:xfrm>
              <a:off x="0" y="0"/>
              <a:ext cx="4972303" cy="1770615"/>
            </a:xfrm>
            <a:prstGeom prst="rect">
              <a:avLst/>
            </a:prstGeom>
          </p:spPr>
          <p:txBody>
            <a:bodyPr lIns="50800" tIns="50800" rIns="50800" bIns="50800" rtlCol="0" anchor="ctr"/>
            <a:lstStyle/>
            <a:p>
              <a:pPr algn="ctr">
                <a:lnSpc>
                  <a:spcPts val="2499"/>
                </a:lnSpc>
              </a:pPr>
              <a:endParaRPr/>
            </a:p>
          </p:txBody>
        </p:sp>
      </p:grpSp>
      <p:sp>
        <p:nvSpPr>
          <p:cNvPr id="11" name="Freeform 11"/>
          <p:cNvSpPr/>
          <p:nvPr/>
        </p:nvSpPr>
        <p:spPr>
          <a:xfrm>
            <a:off x="13125438" y="2897636"/>
            <a:ext cx="4133862" cy="5319308"/>
          </a:xfrm>
          <a:custGeom>
            <a:avLst/>
            <a:gdLst/>
            <a:ahLst/>
            <a:cxnLst/>
            <a:rect l="l" t="t" r="r" b="b"/>
            <a:pathLst>
              <a:path w="4133862" h="5319308">
                <a:moveTo>
                  <a:pt x="0" y="0"/>
                </a:moveTo>
                <a:lnTo>
                  <a:pt x="4133862" y="0"/>
                </a:lnTo>
                <a:lnTo>
                  <a:pt x="4133862" y="5319309"/>
                </a:lnTo>
                <a:lnTo>
                  <a:pt x="0" y="5319309"/>
                </a:lnTo>
                <a:lnTo>
                  <a:pt x="0" y="0"/>
                </a:lnTo>
                <a:close/>
              </a:path>
            </a:pathLst>
          </a:custGeom>
          <a:blipFill>
            <a:blip r:embed="rId5"/>
            <a:stretch>
              <a:fillRect/>
            </a:stretch>
          </a:blipFill>
        </p:spPr>
        <p:txBody>
          <a:bodyPr/>
          <a:lstStyle/>
          <a:p>
            <a:endParaRPr lang="es-E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rot="-125097">
            <a:off x="-461285" y="8718650"/>
            <a:ext cx="18879213" cy="6776826"/>
            <a:chOff x="0" y="0"/>
            <a:chExt cx="4972303" cy="1784843"/>
          </a:xfrm>
        </p:grpSpPr>
        <p:sp>
          <p:nvSpPr>
            <p:cNvPr id="3" name="Freeform 3"/>
            <p:cNvSpPr/>
            <p:nvPr/>
          </p:nvSpPr>
          <p:spPr>
            <a:xfrm>
              <a:off x="0" y="0"/>
              <a:ext cx="4972303" cy="1784843"/>
            </a:xfrm>
            <a:custGeom>
              <a:avLst/>
              <a:gdLst/>
              <a:ahLst/>
              <a:cxnLst/>
              <a:rect l="l" t="t" r="r" b="b"/>
              <a:pathLst>
                <a:path w="4972303" h="1784843">
                  <a:moveTo>
                    <a:pt x="0" y="0"/>
                  </a:moveTo>
                  <a:lnTo>
                    <a:pt x="4972303" y="0"/>
                  </a:lnTo>
                  <a:lnTo>
                    <a:pt x="4972303" y="1784843"/>
                  </a:lnTo>
                  <a:lnTo>
                    <a:pt x="0" y="1784843"/>
                  </a:lnTo>
                  <a:close/>
                </a:path>
              </a:pathLst>
            </a:custGeom>
            <a:solidFill>
              <a:srgbClr val="EBA039"/>
            </a:solidFill>
          </p:spPr>
          <p:txBody>
            <a:bodyPr/>
            <a:lstStyle/>
            <a:p>
              <a:endParaRPr lang="es-ES"/>
            </a:p>
          </p:txBody>
        </p:sp>
        <p:sp>
          <p:nvSpPr>
            <p:cNvPr id="4" name="TextBox 4"/>
            <p:cNvSpPr txBox="1"/>
            <p:nvPr/>
          </p:nvSpPr>
          <p:spPr>
            <a:xfrm>
              <a:off x="0" y="0"/>
              <a:ext cx="4972303" cy="1784843"/>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028700" y="1381125"/>
            <a:ext cx="13357831" cy="1516511"/>
          </a:xfrm>
          <a:prstGeom prst="rect">
            <a:avLst/>
          </a:prstGeom>
        </p:spPr>
        <p:txBody>
          <a:bodyPr lIns="0" tIns="0" rIns="0" bIns="0" rtlCol="0" anchor="t">
            <a:spAutoFit/>
          </a:bodyPr>
          <a:lstStyle/>
          <a:p>
            <a:pPr algn="l">
              <a:lnSpc>
                <a:spcPts val="11073"/>
              </a:lnSpc>
            </a:pPr>
            <a:r>
              <a:rPr lang="en-US" sz="12303">
                <a:solidFill>
                  <a:srgbClr val="2F7241"/>
                </a:solidFill>
                <a:latin typeface="TT Trailers Heavy"/>
                <a:ea typeface="TT Trailers Heavy"/>
                <a:cs typeface="TT Trailers Heavy"/>
                <a:sym typeface="TT Trailers Heavy"/>
              </a:rPr>
              <a:t>2. BOSSA COMPOSTABLE.</a:t>
            </a:r>
          </a:p>
        </p:txBody>
      </p:sp>
      <p:sp>
        <p:nvSpPr>
          <p:cNvPr id="6" name="Freeform 6"/>
          <p:cNvSpPr/>
          <p:nvPr/>
        </p:nvSpPr>
        <p:spPr>
          <a:xfrm rot="-974257">
            <a:off x="-1645750" y="447248"/>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s-ES"/>
          </a:p>
        </p:txBody>
      </p:sp>
      <p:grpSp>
        <p:nvGrpSpPr>
          <p:cNvPr id="7" name="Group 7"/>
          <p:cNvGrpSpPr/>
          <p:nvPr/>
        </p:nvGrpSpPr>
        <p:grpSpPr>
          <a:xfrm rot="-125097">
            <a:off x="-307903" y="8925054"/>
            <a:ext cx="18879213" cy="6722804"/>
            <a:chOff x="0" y="0"/>
            <a:chExt cx="4972303" cy="1770615"/>
          </a:xfrm>
        </p:grpSpPr>
        <p:sp>
          <p:nvSpPr>
            <p:cNvPr id="8" name="Freeform 8"/>
            <p:cNvSpPr/>
            <p:nvPr/>
          </p:nvSpPr>
          <p:spPr>
            <a:xfrm>
              <a:off x="0" y="0"/>
              <a:ext cx="4972303" cy="1770615"/>
            </a:xfrm>
            <a:custGeom>
              <a:avLst/>
              <a:gdLst/>
              <a:ahLst/>
              <a:cxnLst/>
              <a:rect l="l" t="t" r="r" b="b"/>
              <a:pathLst>
                <a:path w="4972303" h="1770615">
                  <a:moveTo>
                    <a:pt x="0" y="0"/>
                  </a:moveTo>
                  <a:lnTo>
                    <a:pt x="4972303" y="0"/>
                  </a:lnTo>
                  <a:lnTo>
                    <a:pt x="4972303" y="1770615"/>
                  </a:lnTo>
                  <a:lnTo>
                    <a:pt x="0" y="1770615"/>
                  </a:lnTo>
                  <a:close/>
                </a:path>
              </a:pathLst>
            </a:custGeom>
            <a:solidFill>
              <a:srgbClr val="EBA039"/>
            </a:solidFill>
          </p:spPr>
          <p:txBody>
            <a:bodyPr/>
            <a:lstStyle/>
            <a:p>
              <a:endParaRPr lang="es-ES"/>
            </a:p>
          </p:txBody>
        </p:sp>
        <p:sp>
          <p:nvSpPr>
            <p:cNvPr id="9" name="TextBox 9"/>
            <p:cNvSpPr txBox="1"/>
            <p:nvPr/>
          </p:nvSpPr>
          <p:spPr>
            <a:xfrm>
              <a:off x="0" y="0"/>
              <a:ext cx="4972303" cy="1770615"/>
            </a:xfrm>
            <a:prstGeom prst="rect">
              <a:avLst/>
            </a:prstGeom>
          </p:spPr>
          <p:txBody>
            <a:bodyPr lIns="50800" tIns="50800" rIns="50800" bIns="50800" rtlCol="0" anchor="ctr"/>
            <a:lstStyle/>
            <a:p>
              <a:pPr algn="ctr">
                <a:lnSpc>
                  <a:spcPts val="2499"/>
                </a:lnSpc>
              </a:pPr>
              <a:endParaRPr/>
            </a:p>
          </p:txBody>
        </p:sp>
      </p:grpSp>
      <p:sp>
        <p:nvSpPr>
          <p:cNvPr id="10" name="Freeform 10"/>
          <p:cNvSpPr/>
          <p:nvPr/>
        </p:nvSpPr>
        <p:spPr>
          <a:xfrm>
            <a:off x="1463978" y="3073224"/>
            <a:ext cx="15360044" cy="5335044"/>
          </a:xfrm>
          <a:custGeom>
            <a:avLst/>
            <a:gdLst/>
            <a:ahLst/>
            <a:cxnLst/>
            <a:rect l="l" t="t" r="r" b="b"/>
            <a:pathLst>
              <a:path w="15360044" h="5335044">
                <a:moveTo>
                  <a:pt x="0" y="0"/>
                </a:moveTo>
                <a:lnTo>
                  <a:pt x="15360044" y="0"/>
                </a:lnTo>
                <a:lnTo>
                  <a:pt x="15360044" y="5335043"/>
                </a:lnTo>
                <a:lnTo>
                  <a:pt x="0" y="5335043"/>
                </a:lnTo>
                <a:lnTo>
                  <a:pt x="0" y="0"/>
                </a:lnTo>
                <a:close/>
              </a:path>
            </a:pathLst>
          </a:custGeom>
          <a:blipFill>
            <a:blip r:embed="rId5"/>
            <a:stretch>
              <a:fillRect/>
            </a:stretch>
          </a:blipFill>
        </p:spPr>
        <p:txBody>
          <a:bodyPr/>
          <a:lstStyle/>
          <a:p>
            <a:endParaRPr lang="es-ES"/>
          </a:p>
        </p:txBody>
      </p:sp>
      <p:grpSp>
        <p:nvGrpSpPr>
          <p:cNvPr id="11" name="Group 11"/>
          <p:cNvGrpSpPr/>
          <p:nvPr/>
        </p:nvGrpSpPr>
        <p:grpSpPr>
          <a:xfrm>
            <a:off x="9736440" y="3355703"/>
            <a:ext cx="3269798" cy="4868867"/>
            <a:chOff x="0" y="0"/>
            <a:chExt cx="861181" cy="1282335"/>
          </a:xfrm>
        </p:grpSpPr>
        <p:sp>
          <p:nvSpPr>
            <p:cNvPr id="12" name="Freeform 12"/>
            <p:cNvSpPr/>
            <p:nvPr/>
          </p:nvSpPr>
          <p:spPr>
            <a:xfrm>
              <a:off x="0" y="0"/>
              <a:ext cx="861181" cy="1282335"/>
            </a:xfrm>
            <a:custGeom>
              <a:avLst/>
              <a:gdLst/>
              <a:ahLst/>
              <a:cxnLst/>
              <a:rect l="l" t="t" r="r" b="b"/>
              <a:pathLst>
                <a:path w="861181" h="1282335">
                  <a:moveTo>
                    <a:pt x="0" y="0"/>
                  </a:moveTo>
                  <a:lnTo>
                    <a:pt x="861181" y="0"/>
                  </a:lnTo>
                  <a:lnTo>
                    <a:pt x="861181" y="1282335"/>
                  </a:lnTo>
                  <a:lnTo>
                    <a:pt x="0" y="1282335"/>
                  </a:lnTo>
                  <a:close/>
                </a:path>
              </a:pathLst>
            </a:custGeom>
            <a:solidFill>
              <a:srgbClr val="00BF63">
                <a:alpha val="26667"/>
              </a:srgbClr>
            </a:solidFill>
          </p:spPr>
          <p:txBody>
            <a:bodyPr/>
            <a:lstStyle/>
            <a:p>
              <a:endParaRPr lang="es-ES"/>
            </a:p>
          </p:txBody>
        </p:sp>
        <p:sp>
          <p:nvSpPr>
            <p:cNvPr id="13" name="TextBox 13"/>
            <p:cNvSpPr txBox="1"/>
            <p:nvPr/>
          </p:nvSpPr>
          <p:spPr>
            <a:xfrm>
              <a:off x="0" y="0"/>
              <a:ext cx="861181" cy="1282335"/>
            </a:xfrm>
            <a:prstGeom prst="rect">
              <a:avLst/>
            </a:prstGeom>
          </p:spPr>
          <p:txBody>
            <a:bodyPr lIns="50800" tIns="50800" rIns="50800" bIns="50800" rtlCol="0" anchor="ctr"/>
            <a:lstStyle/>
            <a:p>
              <a:pPr algn="ctr">
                <a:lnSpc>
                  <a:spcPts val="2499"/>
                </a:lnSpc>
              </a:pP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rot="-125097">
            <a:off x="-461285" y="8718650"/>
            <a:ext cx="18879213" cy="6776826"/>
            <a:chOff x="0" y="0"/>
            <a:chExt cx="4972303" cy="1784843"/>
          </a:xfrm>
        </p:grpSpPr>
        <p:sp>
          <p:nvSpPr>
            <p:cNvPr id="3" name="Freeform 3"/>
            <p:cNvSpPr/>
            <p:nvPr/>
          </p:nvSpPr>
          <p:spPr>
            <a:xfrm>
              <a:off x="0" y="0"/>
              <a:ext cx="4972303" cy="1784843"/>
            </a:xfrm>
            <a:custGeom>
              <a:avLst/>
              <a:gdLst/>
              <a:ahLst/>
              <a:cxnLst/>
              <a:rect l="l" t="t" r="r" b="b"/>
              <a:pathLst>
                <a:path w="4972303" h="1784843">
                  <a:moveTo>
                    <a:pt x="0" y="0"/>
                  </a:moveTo>
                  <a:lnTo>
                    <a:pt x="4972303" y="0"/>
                  </a:lnTo>
                  <a:lnTo>
                    <a:pt x="4972303" y="1784843"/>
                  </a:lnTo>
                  <a:lnTo>
                    <a:pt x="0" y="1784843"/>
                  </a:lnTo>
                  <a:close/>
                </a:path>
              </a:pathLst>
            </a:custGeom>
            <a:solidFill>
              <a:srgbClr val="EBA039"/>
            </a:solidFill>
          </p:spPr>
          <p:txBody>
            <a:bodyPr/>
            <a:lstStyle/>
            <a:p>
              <a:endParaRPr lang="es-ES"/>
            </a:p>
          </p:txBody>
        </p:sp>
        <p:sp>
          <p:nvSpPr>
            <p:cNvPr id="4" name="TextBox 4"/>
            <p:cNvSpPr txBox="1"/>
            <p:nvPr/>
          </p:nvSpPr>
          <p:spPr>
            <a:xfrm>
              <a:off x="0" y="0"/>
              <a:ext cx="4972303" cy="1784843"/>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028700" y="1381125"/>
            <a:ext cx="13357831" cy="1516511"/>
          </a:xfrm>
          <a:prstGeom prst="rect">
            <a:avLst/>
          </a:prstGeom>
        </p:spPr>
        <p:txBody>
          <a:bodyPr lIns="0" tIns="0" rIns="0" bIns="0" rtlCol="0" anchor="t">
            <a:spAutoFit/>
          </a:bodyPr>
          <a:lstStyle/>
          <a:p>
            <a:pPr algn="l">
              <a:lnSpc>
                <a:spcPts val="11073"/>
              </a:lnSpc>
            </a:pPr>
            <a:r>
              <a:rPr lang="en-US" sz="12303">
                <a:solidFill>
                  <a:srgbClr val="2F7241"/>
                </a:solidFill>
                <a:latin typeface="TT Trailers Heavy"/>
                <a:ea typeface="TT Trailers Heavy"/>
                <a:cs typeface="TT Trailers Heavy"/>
                <a:sym typeface="TT Trailers Heavy"/>
              </a:rPr>
              <a:t>2. BOSSA COMPOSTABLE.</a:t>
            </a:r>
          </a:p>
        </p:txBody>
      </p:sp>
      <p:sp>
        <p:nvSpPr>
          <p:cNvPr id="6" name="Freeform 6"/>
          <p:cNvSpPr/>
          <p:nvPr/>
        </p:nvSpPr>
        <p:spPr>
          <a:xfrm rot="-974257">
            <a:off x="-1645750" y="447248"/>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s-ES"/>
          </a:p>
        </p:txBody>
      </p:sp>
      <p:sp>
        <p:nvSpPr>
          <p:cNvPr id="7" name="TextBox 7"/>
          <p:cNvSpPr txBox="1"/>
          <p:nvPr/>
        </p:nvSpPr>
        <p:spPr>
          <a:xfrm>
            <a:off x="1028700" y="2745236"/>
            <a:ext cx="11397157" cy="4853953"/>
          </a:xfrm>
          <a:prstGeom prst="rect">
            <a:avLst/>
          </a:prstGeom>
        </p:spPr>
        <p:txBody>
          <a:bodyPr lIns="0" tIns="0" rIns="0" bIns="0" rtlCol="0" anchor="t">
            <a:spAutoFit/>
          </a:bodyPr>
          <a:lstStyle/>
          <a:p>
            <a:pPr algn="just">
              <a:lnSpc>
                <a:spcPts val="5459"/>
              </a:lnSpc>
            </a:pPr>
            <a:r>
              <a:rPr lang="en-US" sz="3899">
                <a:solidFill>
                  <a:srgbClr val="3D3D3D"/>
                </a:solidFill>
                <a:latin typeface="Kollektif"/>
                <a:ea typeface="Kollektif"/>
                <a:cs typeface="Kollektif"/>
                <a:sym typeface="Kollektif"/>
              </a:rPr>
              <a:t>Tenen unes característiques que beneficien la resta orgànica que contenen.</a:t>
            </a:r>
          </a:p>
          <a:p>
            <a:pPr algn="just">
              <a:lnSpc>
                <a:spcPts val="5459"/>
              </a:lnSpc>
            </a:pPr>
            <a:endParaRPr lang="en-US" sz="3899">
              <a:solidFill>
                <a:srgbClr val="3D3D3D"/>
              </a:solidFill>
              <a:latin typeface="Kollektif"/>
              <a:ea typeface="Kollektif"/>
              <a:cs typeface="Kollektif"/>
              <a:sym typeface="Kollektif"/>
            </a:endParaRPr>
          </a:p>
          <a:p>
            <a:pPr algn="just">
              <a:lnSpc>
                <a:spcPts val="5459"/>
              </a:lnSpc>
            </a:pPr>
            <a:r>
              <a:rPr lang="en-US" sz="3899">
                <a:solidFill>
                  <a:srgbClr val="3D3D3D"/>
                </a:solidFill>
                <a:latin typeface="Kollektif"/>
                <a:ea typeface="Kollektif"/>
                <a:cs typeface="Kollektif"/>
                <a:sym typeface="Kollektif"/>
              </a:rPr>
              <a:t>La més important és la </a:t>
            </a:r>
            <a:r>
              <a:rPr lang="en-US" sz="3899">
                <a:solidFill>
                  <a:srgbClr val="3D3D3D"/>
                </a:solidFill>
                <a:latin typeface="Kollektif Bold"/>
                <a:ea typeface="Kollektif Bold"/>
                <a:cs typeface="Kollektif Bold"/>
                <a:sym typeface="Kollektif Bold"/>
              </a:rPr>
              <a:t>transpirabilitat: </a:t>
            </a:r>
            <a:r>
              <a:rPr lang="en-US" sz="3899">
                <a:solidFill>
                  <a:srgbClr val="3D3D3D"/>
                </a:solidFill>
                <a:latin typeface="Kollektif"/>
                <a:ea typeface="Kollektif"/>
                <a:cs typeface="Kollektif"/>
                <a:sym typeface="Kollektif"/>
              </a:rPr>
              <a:t>és suficientment elevada per a reduir l’excés d’humitat de la fracció.</a:t>
            </a:r>
          </a:p>
          <a:p>
            <a:pPr algn="just">
              <a:lnSpc>
                <a:spcPts val="5459"/>
              </a:lnSpc>
            </a:pPr>
            <a:endParaRPr lang="en-US" sz="3899">
              <a:solidFill>
                <a:srgbClr val="3D3D3D"/>
              </a:solidFill>
              <a:latin typeface="Kollektif"/>
              <a:ea typeface="Kollektif"/>
              <a:cs typeface="Kollektif"/>
              <a:sym typeface="Kollektif"/>
            </a:endParaRPr>
          </a:p>
        </p:txBody>
      </p:sp>
      <p:grpSp>
        <p:nvGrpSpPr>
          <p:cNvPr id="8" name="Group 8"/>
          <p:cNvGrpSpPr/>
          <p:nvPr/>
        </p:nvGrpSpPr>
        <p:grpSpPr>
          <a:xfrm rot="-125097">
            <a:off x="-307903" y="8925054"/>
            <a:ext cx="18879213" cy="6722804"/>
            <a:chOff x="0" y="0"/>
            <a:chExt cx="4972303" cy="1770615"/>
          </a:xfrm>
        </p:grpSpPr>
        <p:sp>
          <p:nvSpPr>
            <p:cNvPr id="9" name="Freeform 9"/>
            <p:cNvSpPr/>
            <p:nvPr/>
          </p:nvSpPr>
          <p:spPr>
            <a:xfrm>
              <a:off x="0" y="0"/>
              <a:ext cx="4972303" cy="1770615"/>
            </a:xfrm>
            <a:custGeom>
              <a:avLst/>
              <a:gdLst/>
              <a:ahLst/>
              <a:cxnLst/>
              <a:rect l="l" t="t" r="r" b="b"/>
              <a:pathLst>
                <a:path w="4972303" h="1770615">
                  <a:moveTo>
                    <a:pt x="0" y="0"/>
                  </a:moveTo>
                  <a:lnTo>
                    <a:pt x="4972303" y="0"/>
                  </a:lnTo>
                  <a:lnTo>
                    <a:pt x="4972303" y="1770615"/>
                  </a:lnTo>
                  <a:lnTo>
                    <a:pt x="0" y="1770615"/>
                  </a:lnTo>
                  <a:close/>
                </a:path>
              </a:pathLst>
            </a:custGeom>
            <a:solidFill>
              <a:srgbClr val="EBA039"/>
            </a:solidFill>
          </p:spPr>
          <p:txBody>
            <a:bodyPr/>
            <a:lstStyle/>
            <a:p>
              <a:endParaRPr lang="es-ES"/>
            </a:p>
          </p:txBody>
        </p:sp>
        <p:sp>
          <p:nvSpPr>
            <p:cNvPr id="10" name="TextBox 10"/>
            <p:cNvSpPr txBox="1"/>
            <p:nvPr/>
          </p:nvSpPr>
          <p:spPr>
            <a:xfrm>
              <a:off x="0" y="0"/>
              <a:ext cx="4972303" cy="1770615"/>
            </a:xfrm>
            <a:prstGeom prst="rect">
              <a:avLst/>
            </a:prstGeom>
          </p:spPr>
          <p:txBody>
            <a:bodyPr lIns="50800" tIns="50800" rIns="50800" bIns="50800" rtlCol="0" anchor="ctr"/>
            <a:lstStyle/>
            <a:p>
              <a:pPr algn="ctr">
                <a:lnSpc>
                  <a:spcPts val="2499"/>
                </a:lnSpc>
              </a:pPr>
              <a:endParaRPr/>
            </a:p>
          </p:txBody>
        </p:sp>
      </p:grpSp>
      <p:sp>
        <p:nvSpPr>
          <p:cNvPr id="11" name="Freeform 11"/>
          <p:cNvSpPr/>
          <p:nvPr/>
        </p:nvSpPr>
        <p:spPr>
          <a:xfrm>
            <a:off x="13125438" y="2897636"/>
            <a:ext cx="4133862" cy="5319308"/>
          </a:xfrm>
          <a:custGeom>
            <a:avLst/>
            <a:gdLst/>
            <a:ahLst/>
            <a:cxnLst/>
            <a:rect l="l" t="t" r="r" b="b"/>
            <a:pathLst>
              <a:path w="4133862" h="5319308">
                <a:moveTo>
                  <a:pt x="0" y="0"/>
                </a:moveTo>
                <a:lnTo>
                  <a:pt x="4133862" y="0"/>
                </a:lnTo>
                <a:lnTo>
                  <a:pt x="4133862" y="5319309"/>
                </a:lnTo>
                <a:lnTo>
                  <a:pt x="0" y="5319309"/>
                </a:lnTo>
                <a:lnTo>
                  <a:pt x="0" y="0"/>
                </a:lnTo>
                <a:close/>
              </a:path>
            </a:pathLst>
          </a:custGeom>
          <a:blipFill>
            <a:blip r:embed="rId5"/>
            <a:stretch>
              <a:fillRect/>
            </a:stretch>
          </a:blipFill>
        </p:spPr>
        <p:txBody>
          <a:bodyPr/>
          <a:lstStyle/>
          <a:p>
            <a:endParaRPr lang="es-E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9444392" y="3113238"/>
            <a:ext cx="7597145" cy="3142840"/>
            <a:chOff x="0" y="0"/>
            <a:chExt cx="2000894" cy="827744"/>
          </a:xfrm>
        </p:grpSpPr>
        <p:sp>
          <p:nvSpPr>
            <p:cNvPr id="3" name="Freeform 3"/>
            <p:cNvSpPr/>
            <p:nvPr/>
          </p:nvSpPr>
          <p:spPr>
            <a:xfrm>
              <a:off x="0" y="0"/>
              <a:ext cx="2000894" cy="827744"/>
            </a:xfrm>
            <a:custGeom>
              <a:avLst/>
              <a:gdLst/>
              <a:ahLst/>
              <a:cxnLst/>
              <a:rect l="l" t="t" r="r" b="b"/>
              <a:pathLst>
                <a:path w="2000894" h="827744">
                  <a:moveTo>
                    <a:pt x="30572" y="0"/>
                  </a:moveTo>
                  <a:lnTo>
                    <a:pt x="1970322" y="0"/>
                  </a:lnTo>
                  <a:cubicBezTo>
                    <a:pt x="1987207" y="0"/>
                    <a:pt x="2000894" y="13687"/>
                    <a:pt x="2000894" y="30572"/>
                  </a:cubicBezTo>
                  <a:lnTo>
                    <a:pt x="2000894" y="797172"/>
                  </a:lnTo>
                  <a:cubicBezTo>
                    <a:pt x="2000894" y="805280"/>
                    <a:pt x="1997673" y="813056"/>
                    <a:pt x="1991940" y="818790"/>
                  </a:cubicBezTo>
                  <a:cubicBezTo>
                    <a:pt x="1986207" y="824523"/>
                    <a:pt x="1978431" y="827744"/>
                    <a:pt x="1970322" y="827744"/>
                  </a:cubicBezTo>
                  <a:lnTo>
                    <a:pt x="30572" y="827744"/>
                  </a:lnTo>
                  <a:cubicBezTo>
                    <a:pt x="13687" y="827744"/>
                    <a:pt x="0" y="814057"/>
                    <a:pt x="0" y="797172"/>
                  </a:cubicBezTo>
                  <a:lnTo>
                    <a:pt x="0" y="30572"/>
                  </a:lnTo>
                  <a:cubicBezTo>
                    <a:pt x="0" y="22464"/>
                    <a:pt x="3221" y="14688"/>
                    <a:pt x="8954" y="8954"/>
                  </a:cubicBezTo>
                  <a:cubicBezTo>
                    <a:pt x="14688" y="3221"/>
                    <a:pt x="22464" y="0"/>
                    <a:pt x="30572" y="0"/>
                  </a:cubicBezTo>
                  <a:close/>
                </a:path>
              </a:pathLst>
            </a:custGeom>
            <a:solidFill>
              <a:srgbClr val="FFC374"/>
            </a:solidFill>
          </p:spPr>
          <p:txBody>
            <a:bodyPr/>
            <a:lstStyle/>
            <a:p>
              <a:endParaRPr lang="es-ES"/>
            </a:p>
          </p:txBody>
        </p:sp>
        <p:sp>
          <p:nvSpPr>
            <p:cNvPr id="4" name="TextBox 4"/>
            <p:cNvSpPr txBox="1"/>
            <p:nvPr/>
          </p:nvSpPr>
          <p:spPr>
            <a:xfrm>
              <a:off x="0" y="0"/>
              <a:ext cx="2000894" cy="827744"/>
            </a:xfrm>
            <a:prstGeom prst="rect">
              <a:avLst/>
            </a:prstGeom>
          </p:spPr>
          <p:txBody>
            <a:bodyPr lIns="50800" tIns="50800" rIns="50800" bIns="50800" rtlCol="0" anchor="ctr"/>
            <a:lstStyle/>
            <a:p>
              <a:pPr algn="ctr">
                <a:lnSpc>
                  <a:spcPts val="2499"/>
                </a:lnSpc>
              </a:pPr>
              <a:endParaRPr/>
            </a:p>
          </p:txBody>
        </p:sp>
      </p:grpSp>
      <p:grpSp>
        <p:nvGrpSpPr>
          <p:cNvPr id="5" name="Group 5"/>
          <p:cNvGrpSpPr/>
          <p:nvPr/>
        </p:nvGrpSpPr>
        <p:grpSpPr>
          <a:xfrm>
            <a:off x="-429584" y="9265979"/>
            <a:ext cx="18879213" cy="7375048"/>
            <a:chOff x="0" y="0"/>
            <a:chExt cx="4972303" cy="1942399"/>
          </a:xfrm>
        </p:grpSpPr>
        <p:sp>
          <p:nvSpPr>
            <p:cNvPr id="6" name="Freeform 6"/>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7" name="TextBox 7"/>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8" name="Freeform 8"/>
          <p:cNvSpPr/>
          <p:nvPr/>
        </p:nvSpPr>
        <p:spPr>
          <a:xfrm>
            <a:off x="1424747" y="3113238"/>
            <a:ext cx="6629115" cy="7995643"/>
          </a:xfrm>
          <a:custGeom>
            <a:avLst/>
            <a:gdLst/>
            <a:ahLst/>
            <a:cxnLst/>
            <a:rect l="l" t="t" r="r" b="b"/>
            <a:pathLst>
              <a:path w="6629115" h="7995643">
                <a:moveTo>
                  <a:pt x="0" y="0"/>
                </a:moveTo>
                <a:lnTo>
                  <a:pt x="6629115" y="0"/>
                </a:lnTo>
                <a:lnTo>
                  <a:pt x="6629115" y="7995643"/>
                </a:lnTo>
                <a:lnTo>
                  <a:pt x="0" y="79956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9" name="Freeform 9"/>
          <p:cNvSpPr/>
          <p:nvPr/>
        </p:nvSpPr>
        <p:spPr>
          <a:xfrm>
            <a:off x="12770702" y="7208579"/>
            <a:ext cx="4542739" cy="4114800"/>
          </a:xfrm>
          <a:custGeom>
            <a:avLst/>
            <a:gdLst/>
            <a:ahLst/>
            <a:cxnLst/>
            <a:rect l="l" t="t" r="r" b="b"/>
            <a:pathLst>
              <a:path w="4542739" h="4114800">
                <a:moveTo>
                  <a:pt x="0" y="0"/>
                </a:moveTo>
                <a:lnTo>
                  <a:pt x="4542739" y="0"/>
                </a:lnTo>
                <a:lnTo>
                  <a:pt x="4542739"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0" name="Freeform 10"/>
          <p:cNvSpPr/>
          <p:nvPr/>
        </p:nvSpPr>
        <p:spPr>
          <a:xfrm>
            <a:off x="10162345" y="8250419"/>
            <a:ext cx="3155742" cy="2858462"/>
          </a:xfrm>
          <a:custGeom>
            <a:avLst/>
            <a:gdLst/>
            <a:ahLst/>
            <a:cxnLst/>
            <a:rect l="l" t="t" r="r" b="b"/>
            <a:pathLst>
              <a:path w="3155742" h="2858462">
                <a:moveTo>
                  <a:pt x="0" y="0"/>
                </a:moveTo>
                <a:lnTo>
                  <a:pt x="3155742" y="0"/>
                </a:lnTo>
                <a:lnTo>
                  <a:pt x="3155742" y="2858462"/>
                </a:lnTo>
                <a:lnTo>
                  <a:pt x="0" y="285846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1" name="TextBox 11"/>
          <p:cNvSpPr txBox="1"/>
          <p:nvPr/>
        </p:nvSpPr>
        <p:spPr>
          <a:xfrm>
            <a:off x="9806955" y="3551184"/>
            <a:ext cx="6294890"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Selecció de materials.</a:t>
            </a:r>
          </a:p>
        </p:txBody>
      </p:sp>
      <p:sp>
        <p:nvSpPr>
          <p:cNvPr id="12" name="Freeform 12"/>
          <p:cNvSpPr/>
          <p:nvPr/>
        </p:nvSpPr>
        <p:spPr>
          <a:xfrm rot="-592997">
            <a:off x="15229581" y="4299324"/>
            <a:ext cx="4648021" cy="2586769"/>
          </a:xfrm>
          <a:custGeom>
            <a:avLst/>
            <a:gdLst/>
            <a:ahLst/>
            <a:cxnLst/>
            <a:rect l="l" t="t" r="r" b="b"/>
            <a:pathLst>
              <a:path w="4648021" h="2586769">
                <a:moveTo>
                  <a:pt x="0" y="0"/>
                </a:moveTo>
                <a:lnTo>
                  <a:pt x="4648021" y="0"/>
                </a:lnTo>
                <a:lnTo>
                  <a:pt x="4648021" y="2586769"/>
                </a:lnTo>
                <a:lnTo>
                  <a:pt x="0" y="25867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3" name="Freeform 13"/>
          <p:cNvSpPr/>
          <p:nvPr/>
        </p:nvSpPr>
        <p:spPr>
          <a:xfrm rot="-780096">
            <a:off x="-1358577" y="3661500"/>
            <a:ext cx="3028881" cy="1342589"/>
          </a:xfrm>
          <a:custGeom>
            <a:avLst/>
            <a:gdLst/>
            <a:ahLst/>
            <a:cxnLst/>
            <a:rect l="l" t="t" r="r" b="b"/>
            <a:pathLst>
              <a:path w="3028881" h="1342589">
                <a:moveTo>
                  <a:pt x="0" y="0"/>
                </a:moveTo>
                <a:lnTo>
                  <a:pt x="3028880" y="0"/>
                </a:lnTo>
                <a:lnTo>
                  <a:pt x="3028880" y="1342589"/>
                </a:lnTo>
                <a:lnTo>
                  <a:pt x="0" y="134258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4" name="TextBox 14"/>
          <p:cNvSpPr txBox="1"/>
          <p:nvPr/>
        </p:nvSpPr>
        <p:spPr>
          <a:xfrm>
            <a:off x="9806955" y="4041486"/>
            <a:ext cx="4711607"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Preparació dels materials.</a:t>
            </a:r>
          </a:p>
        </p:txBody>
      </p:sp>
      <p:sp>
        <p:nvSpPr>
          <p:cNvPr id="15" name="TextBox 15"/>
          <p:cNvSpPr txBox="1"/>
          <p:nvPr/>
        </p:nvSpPr>
        <p:spPr>
          <a:xfrm>
            <a:off x="9806955" y="4495746"/>
            <a:ext cx="3928777"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Depòsit dels materials.</a:t>
            </a:r>
          </a:p>
        </p:txBody>
      </p:sp>
      <p:sp>
        <p:nvSpPr>
          <p:cNvPr id="16" name="TextBox 16"/>
          <p:cNvSpPr txBox="1"/>
          <p:nvPr/>
        </p:nvSpPr>
        <p:spPr>
          <a:xfrm>
            <a:off x="9806955" y="4949771"/>
            <a:ext cx="4711607"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Compostatge.</a:t>
            </a:r>
          </a:p>
        </p:txBody>
      </p:sp>
      <p:sp>
        <p:nvSpPr>
          <p:cNvPr id="17" name="TextBox 17"/>
          <p:cNvSpPr txBox="1"/>
          <p:nvPr/>
        </p:nvSpPr>
        <p:spPr>
          <a:xfrm>
            <a:off x="9806955" y="5403796"/>
            <a:ext cx="5061383"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Extracció i afinat.</a:t>
            </a:r>
          </a:p>
        </p:txBody>
      </p:sp>
      <p:sp>
        <p:nvSpPr>
          <p:cNvPr id="18" name="TextBox 18"/>
          <p:cNvSpPr txBox="1"/>
          <p:nvPr/>
        </p:nvSpPr>
        <p:spPr>
          <a:xfrm>
            <a:off x="9010022" y="1254939"/>
            <a:ext cx="8979009" cy="1464854"/>
          </a:xfrm>
          <a:prstGeom prst="rect">
            <a:avLst/>
          </a:prstGeom>
        </p:spPr>
        <p:txBody>
          <a:bodyPr lIns="0" tIns="0" rIns="0" bIns="0" rtlCol="0" anchor="t">
            <a:spAutoFit/>
          </a:bodyPr>
          <a:lstStyle/>
          <a:p>
            <a:pPr algn="l">
              <a:lnSpc>
                <a:spcPts val="3719"/>
              </a:lnSpc>
            </a:pPr>
            <a:r>
              <a:rPr lang="en-US" sz="3023">
                <a:solidFill>
                  <a:srgbClr val="3D3D3D"/>
                </a:solidFill>
                <a:latin typeface="Kollektif"/>
                <a:ea typeface="Kollektif"/>
                <a:cs typeface="Kollektif"/>
                <a:sym typeface="Kollektif"/>
              </a:rPr>
              <a:t>El procés de compostatge el formen diferents passos que busquen un producte final òptim. Aquests són els següents:</a:t>
            </a:r>
          </a:p>
        </p:txBody>
      </p:sp>
      <p:sp>
        <p:nvSpPr>
          <p:cNvPr id="19" name="TextBox 19"/>
          <p:cNvSpPr txBox="1"/>
          <p:nvPr/>
        </p:nvSpPr>
        <p:spPr>
          <a:xfrm>
            <a:off x="1028700" y="657695"/>
            <a:ext cx="7981322" cy="2963371"/>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PROCÉS DE COMPOSTATGE</a:t>
            </a:r>
          </a:p>
        </p:txBody>
      </p:sp>
      <p:sp>
        <p:nvSpPr>
          <p:cNvPr id="20" name="Freeform 20"/>
          <p:cNvSpPr/>
          <p:nvPr/>
        </p:nvSpPr>
        <p:spPr>
          <a:xfrm>
            <a:off x="9368072" y="540400"/>
            <a:ext cx="2403271" cy="976601"/>
          </a:xfrm>
          <a:custGeom>
            <a:avLst/>
            <a:gdLst/>
            <a:ahLst/>
            <a:cxnLst/>
            <a:rect l="l" t="t" r="r" b="b"/>
            <a:pathLst>
              <a:path w="2403271" h="976601">
                <a:moveTo>
                  <a:pt x="0" y="0"/>
                </a:moveTo>
                <a:lnTo>
                  <a:pt x="2403271" y="0"/>
                </a:lnTo>
                <a:lnTo>
                  <a:pt x="2403271" y="976600"/>
                </a:lnTo>
                <a:lnTo>
                  <a:pt x="0" y="9766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21" name="Freeform 21"/>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13">
              <a:extLs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s-ES"/>
          </a:p>
        </p:txBody>
      </p:sp>
      <p:sp>
        <p:nvSpPr>
          <p:cNvPr id="22" name="Freeform 22"/>
          <p:cNvSpPr/>
          <p:nvPr/>
        </p:nvSpPr>
        <p:spPr>
          <a:xfrm rot="-974257" flipH="1">
            <a:off x="16343282" y="2574629"/>
            <a:ext cx="3291499" cy="1077218"/>
          </a:xfrm>
          <a:custGeom>
            <a:avLst/>
            <a:gdLst/>
            <a:ahLst/>
            <a:cxnLst/>
            <a:rect l="l" t="t" r="r" b="b"/>
            <a:pathLst>
              <a:path w="3291499" h="1077218">
                <a:moveTo>
                  <a:pt x="3291499" y="0"/>
                </a:moveTo>
                <a:lnTo>
                  <a:pt x="0" y="0"/>
                </a:lnTo>
                <a:lnTo>
                  <a:pt x="0" y="1077218"/>
                </a:lnTo>
                <a:lnTo>
                  <a:pt x="3291499" y="1077218"/>
                </a:lnTo>
                <a:lnTo>
                  <a:pt x="3291499" y="0"/>
                </a:lnTo>
                <a:close/>
              </a:path>
            </a:pathLst>
          </a:custGeom>
          <a:blipFill>
            <a:blip r:embed="rId13">
              <a:extLs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s-E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265979"/>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2770702" y="7208579"/>
            <a:ext cx="4542739" cy="4114800"/>
          </a:xfrm>
          <a:custGeom>
            <a:avLst/>
            <a:gdLst/>
            <a:ahLst/>
            <a:cxnLst/>
            <a:rect l="l" t="t" r="r" b="b"/>
            <a:pathLst>
              <a:path w="4542739" h="4114800">
                <a:moveTo>
                  <a:pt x="0" y="0"/>
                </a:moveTo>
                <a:lnTo>
                  <a:pt x="4542739" y="0"/>
                </a:lnTo>
                <a:lnTo>
                  <a:pt x="454273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a:off x="10162345" y="8250419"/>
            <a:ext cx="3155742" cy="2858462"/>
          </a:xfrm>
          <a:custGeom>
            <a:avLst/>
            <a:gdLst/>
            <a:ahLst/>
            <a:cxnLst/>
            <a:rect l="l" t="t" r="r" b="b"/>
            <a:pathLst>
              <a:path w="3155742" h="2858462">
                <a:moveTo>
                  <a:pt x="0" y="0"/>
                </a:moveTo>
                <a:lnTo>
                  <a:pt x="3155742" y="0"/>
                </a:lnTo>
                <a:lnTo>
                  <a:pt x="3155742" y="2858462"/>
                </a:lnTo>
                <a:lnTo>
                  <a:pt x="0" y="285846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7" name="TextBox 7"/>
          <p:cNvSpPr txBox="1"/>
          <p:nvPr/>
        </p:nvSpPr>
        <p:spPr>
          <a:xfrm>
            <a:off x="1782506" y="2123752"/>
            <a:ext cx="14322853" cy="5665379"/>
          </a:xfrm>
          <a:prstGeom prst="rect">
            <a:avLst/>
          </a:prstGeom>
        </p:spPr>
        <p:txBody>
          <a:bodyPr lIns="0" tIns="0" rIns="0" bIns="0" rtlCol="0" anchor="t">
            <a:spAutoFit/>
          </a:bodyPr>
          <a:lstStyle/>
          <a:p>
            <a:pPr algn="l">
              <a:lnSpc>
                <a:spcPts val="3719"/>
              </a:lnSpc>
            </a:pPr>
            <a:r>
              <a:rPr lang="en-US" sz="3023">
                <a:solidFill>
                  <a:srgbClr val="3D3D3D"/>
                </a:solidFill>
                <a:latin typeface="Kollektif"/>
                <a:ea typeface="Kollektif"/>
                <a:cs typeface="Kollektif"/>
                <a:sym typeface="Kollektif"/>
              </a:rPr>
              <a:t>Quan s’aplega a l’illa de compostatge </a:t>
            </a:r>
            <a:r>
              <a:rPr lang="en-US" sz="3023">
                <a:solidFill>
                  <a:srgbClr val="3D3D3D"/>
                </a:solidFill>
                <a:latin typeface="Kollektif Bold"/>
                <a:ea typeface="Kollektif Bold"/>
                <a:cs typeface="Kollektif Bold"/>
                <a:sym typeface="Kollektif Bold"/>
              </a:rPr>
              <a:t>es separen:</a:t>
            </a:r>
            <a:r>
              <a:rPr lang="en-US" sz="3023">
                <a:solidFill>
                  <a:srgbClr val="3D3D3D"/>
                </a:solidFill>
                <a:latin typeface="Kollektif"/>
                <a:ea typeface="Kollektif"/>
                <a:cs typeface="Kollektif"/>
                <a:sym typeface="Kollektif"/>
              </a:rPr>
              <a:t> </a:t>
            </a:r>
          </a:p>
          <a:p>
            <a:pPr marL="652836" lvl="1" indent="-326418" algn="l">
              <a:lnSpc>
                <a:spcPts val="3719"/>
              </a:lnSpc>
              <a:buFont typeface="Arial"/>
              <a:buChar char="•"/>
            </a:pPr>
            <a:r>
              <a:rPr lang="en-US" sz="3023">
                <a:solidFill>
                  <a:srgbClr val="3D3D3D"/>
                </a:solidFill>
                <a:latin typeface="Kollektif"/>
                <a:ea typeface="Kollektif"/>
                <a:cs typeface="Kollektif"/>
                <a:sym typeface="Kollektif"/>
              </a:rPr>
              <a:t>Les restes seques.</a:t>
            </a:r>
          </a:p>
          <a:p>
            <a:pPr marL="652836" lvl="1" indent="-326418" algn="l">
              <a:lnSpc>
                <a:spcPts val="3719"/>
              </a:lnSpc>
              <a:buFont typeface="Arial"/>
              <a:buChar char="•"/>
            </a:pPr>
            <a:r>
              <a:rPr lang="en-US" sz="3023">
                <a:solidFill>
                  <a:srgbClr val="3D3D3D"/>
                </a:solidFill>
                <a:latin typeface="Kollektif"/>
                <a:ea typeface="Kollektif"/>
                <a:cs typeface="Kollektif"/>
                <a:sym typeface="Kollektif"/>
              </a:rPr>
              <a:t>Rames i</a:t>
            </a:r>
          </a:p>
          <a:p>
            <a:pPr marL="652836" lvl="1" indent="-326418" algn="l">
              <a:lnSpc>
                <a:spcPts val="3719"/>
              </a:lnSpc>
              <a:buFont typeface="Arial"/>
              <a:buChar char="•"/>
            </a:pPr>
            <a:r>
              <a:rPr lang="en-US" sz="3023">
                <a:solidFill>
                  <a:srgbClr val="3D3D3D"/>
                </a:solidFill>
                <a:latin typeface="Kollektif"/>
                <a:ea typeface="Kollektif"/>
                <a:cs typeface="Kollektif"/>
                <a:sym typeface="Kollektif"/>
              </a:rPr>
              <a:t>Troncs.</a:t>
            </a:r>
          </a:p>
          <a:p>
            <a:pPr algn="l">
              <a:lnSpc>
                <a:spcPts val="3719"/>
              </a:lnSpc>
            </a:pPr>
            <a:endParaRPr lang="en-US" sz="3023">
              <a:solidFill>
                <a:srgbClr val="3D3D3D"/>
              </a:solidFill>
              <a:latin typeface="Kollektif"/>
              <a:ea typeface="Kollektif"/>
              <a:cs typeface="Kollektif"/>
              <a:sym typeface="Kollektif"/>
            </a:endParaRPr>
          </a:p>
          <a:p>
            <a:pPr algn="l">
              <a:lnSpc>
                <a:spcPts val="3719"/>
              </a:lnSpc>
            </a:pPr>
            <a:r>
              <a:rPr lang="en-US" sz="3023">
                <a:solidFill>
                  <a:srgbClr val="3D3D3D"/>
                </a:solidFill>
                <a:latin typeface="Kollektif"/>
                <a:ea typeface="Kollektif"/>
                <a:cs typeface="Kollektif"/>
                <a:sym typeface="Kollektif"/>
              </a:rPr>
              <a:t>El temps de descomposició d’aquestes restes és major a la resta, pel que poden ser incorporats més tard.</a:t>
            </a:r>
          </a:p>
          <a:p>
            <a:pPr algn="l">
              <a:lnSpc>
                <a:spcPts val="3719"/>
              </a:lnSpc>
            </a:pPr>
            <a:endParaRPr lang="en-US" sz="3023">
              <a:solidFill>
                <a:srgbClr val="3D3D3D"/>
              </a:solidFill>
              <a:latin typeface="Kollektif"/>
              <a:ea typeface="Kollektif"/>
              <a:cs typeface="Kollektif"/>
              <a:sym typeface="Kollektif"/>
            </a:endParaRPr>
          </a:p>
          <a:p>
            <a:pPr algn="l">
              <a:lnSpc>
                <a:spcPts val="3719"/>
              </a:lnSpc>
            </a:pPr>
            <a:r>
              <a:rPr lang="en-US" sz="3023">
                <a:solidFill>
                  <a:srgbClr val="3D3D3D"/>
                </a:solidFill>
                <a:latin typeface="Kollektif"/>
                <a:ea typeface="Kollektif"/>
                <a:cs typeface="Kollektif"/>
                <a:sym typeface="Kollektif"/>
              </a:rPr>
              <a:t>Els </a:t>
            </a:r>
            <a:r>
              <a:rPr lang="en-US" sz="3023">
                <a:solidFill>
                  <a:srgbClr val="3D3D3D"/>
                </a:solidFill>
                <a:latin typeface="Kollektif Bold"/>
                <a:ea typeface="Kollektif Bold"/>
                <a:cs typeface="Kollektif Bold"/>
                <a:sym typeface="Kollektif Bold"/>
              </a:rPr>
              <a:t>residus que s’incorporen inmediatament</a:t>
            </a:r>
            <a:r>
              <a:rPr lang="en-US" sz="3023">
                <a:solidFill>
                  <a:srgbClr val="3D3D3D"/>
                </a:solidFill>
                <a:latin typeface="Kollektif"/>
                <a:ea typeface="Kollektif"/>
                <a:cs typeface="Kollektif"/>
                <a:sym typeface="Kollektif"/>
              </a:rPr>
              <a:t> al procés són:</a:t>
            </a:r>
          </a:p>
          <a:p>
            <a:pPr marL="652836" lvl="1" indent="-326418" algn="l">
              <a:lnSpc>
                <a:spcPts val="3719"/>
              </a:lnSpc>
              <a:buFont typeface="Arial"/>
              <a:buChar char="•"/>
            </a:pPr>
            <a:r>
              <a:rPr lang="en-US" sz="3023">
                <a:solidFill>
                  <a:srgbClr val="3D3D3D"/>
                </a:solidFill>
                <a:latin typeface="Kollektif"/>
                <a:ea typeface="Kollektif"/>
                <a:cs typeface="Kollektif"/>
                <a:sym typeface="Kollektif"/>
              </a:rPr>
              <a:t>Restes de cuina.</a:t>
            </a:r>
          </a:p>
          <a:p>
            <a:pPr marL="652836" lvl="1" indent="-326418" algn="l">
              <a:lnSpc>
                <a:spcPts val="3719"/>
              </a:lnSpc>
              <a:buFont typeface="Arial"/>
              <a:buChar char="•"/>
            </a:pPr>
            <a:r>
              <a:rPr lang="en-US" sz="3023">
                <a:solidFill>
                  <a:srgbClr val="3D3D3D"/>
                </a:solidFill>
                <a:latin typeface="Kollektif"/>
                <a:ea typeface="Kollektif"/>
                <a:cs typeface="Kollektif"/>
                <a:sym typeface="Kollektif"/>
              </a:rPr>
              <a:t>Restes de jardí.</a:t>
            </a:r>
          </a:p>
          <a:p>
            <a:pPr algn="l">
              <a:lnSpc>
                <a:spcPts val="3719"/>
              </a:lnSpc>
            </a:pPr>
            <a:endParaRPr lang="en-US" sz="3023">
              <a:solidFill>
                <a:srgbClr val="3D3D3D"/>
              </a:solidFill>
              <a:latin typeface="Kollektif"/>
              <a:ea typeface="Kollektif"/>
              <a:cs typeface="Kollektif"/>
              <a:sym typeface="Kollektif"/>
            </a:endParaRPr>
          </a:p>
        </p:txBody>
      </p:sp>
      <p:sp>
        <p:nvSpPr>
          <p:cNvPr id="8" name="Freeform 8"/>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9" name="Freeform 9"/>
          <p:cNvSpPr/>
          <p:nvPr/>
        </p:nvSpPr>
        <p:spPr>
          <a:xfrm rot="-718437">
            <a:off x="11163970" y="2517237"/>
            <a:ext cx="1876482" cy="1555254"/>
          </a:xfrm>
          <a:custGeom>
            <a:avLst/>
            <a:gdLst/>
            <a:ahLst/>
            <a:cxnLst/>
            <a:rect l="l" t="t" r="r" b="b"/>
            <a:pathLst>
              <a:path w="1876482" h="1555254">
                <a:moveTo>
                  <a:pt x="0" y="0"/>
                </a:moveTo>
                <a:lnTo>
                  <a:pt x="1876482" y="0"/>
                </a:lnTo>
                <a:lnTo>
                  <a:pt x="1876482" y="1555254"/>
                </a:lnTo>
                <a:lnTo>
                  <a:pt x="0" y="155525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0" name="Freeform 10"/>
          <p:cNvSpPr/>
          <p:nvPr/>
        </p:nvSpPr>
        <p:spPr>
          <a:xfrm>
            <a:off x="13076595" y="1993340"/>
            <a:ext cx="2922073" cy="2256886"/>
          </a:xfrm>
          <a:custGeom>
            <a:avLst/>
            <a:gdLst/>
            <a:ahLst/>
            <a:cxnLst/>
            <a:rect l="l" t="t" r="r" b="b"/>
            <a:pathLst>
              <a:path w="2922073" h="2256886">
                <a:moveTo>
                  <a:pt x="0" y="0"/>
                </a:moveTo>
                <a:lnTo>
                  <a:pt x="2922073" y="0"/>
                </a:lnTo>
                <a:lnTo>
                  <a:pt x="2922073" y="2256886"/>
                </a:lnTo>
                <a:lnTo>
                  <a:pt x="0" y="2256886"/>
                </a:lnTo>
                <a:lnTo>
                  <a:pt x="0" y="0"/>
                </a:lnTo>
                <a:close/>
              </a:path>
            </a:pathLst>
          </a:custGeom>
          <a:blipFill>
            <a:blip r:embed="rId9"/>
            <a:stretch>
              <a:fillRect/>
            </a:stretch>
          </a:blipFill>
        </p:spPr>
        <p:txBody>
          <a:bodyPr/>
          <a:lstStyle/>
          <a:p>
            <a:endParaRPr lang="es-ES"/>
          </a:p>
        </p:txBody>
      </p:sp>
      <p:sp>
        <p:nvSpPr>
          <p:cNvPr id="11" name="TextBox 11"/>
          <p:cNvSpPr txBox="1"/>
          <p:nvPr/>
        </p:nvSpPr>
        <p:spPr>
          <a:xfrm>
            <a:off x="1028700" y="657695"/>
            <a:ext cx="15076659" cy="1542257"/>
          </a:xfrm>
          <a:prstGeom prst="rect">
            <a:avLst/>
          </a:prstGeom>
        </p:spPr>
        <p:txBody>
          <a:bodyPr lIns="0" tIns="0" rIns="0" bIns="0" rtlCol="0" anchor="t">
            <a:spAutoFit/>
          </a:bodyPr>
          <a:lstStyle/>
          <a:p>
            <a:pPr marL="2694254" lvl="1" indent="-1347127" algn="l">
              <a:lnSpc>
                <a:spcPts val="11231"/>
              </a:lnSpc>
              <a:buAutoNum type="arabicPeriod"/>
            </a:pPr>
            <a:r>
              <a:rPr lang="en-US" sz="12479">
                <a:solidFill>
                  <a:srgbClr val="2F7241"/>
                </a:solidFill>
                <a:latin typeface="TT Trailers Heavy"/>
                <a:ea typeface="TT Trailers Heavy"/>
                <a:cs typeface="TT Trailers Heavy"/>
                <a:sym typeface="TT Trailers Heavy"/>
              </a:rPr>
              <a:t>SELECCIÓ DE MATERIALS.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265979"/>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2770702" y="7208579"/>
            <a:ext cx="4542739" cy="4114800"/>
          </a:xfrm>
          <a:custGeom>
            <a:avLst/>
            <a:gdLst/>
            <a:ahLst/>
            <a:cxnLst/>
            <a:rect l="l" t="t" r="r" b="b"/>
            <a:pathLst>
              <a:path w="4542739" h="4114800">
                <a:moveTo>
                  <a:pt x="0" y="0"/>
                </a:moveTo>
                <a:lnTo>
                  <a:pt x="4542739" y="0"/>
                </a:lnTo>
                <a:lnTo>
                  <a:pt x="454273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a:off x="10162345" y="8250419"/>
            <a:ext cx="3155742" cy="2858462"/>
          </a:xfrm>
          <a:custGeom>
            <a:avLst/>
            <a:gdLst/>
            <a:ahLst/>
            <a:cxnLst/>
            <a:rect l="l" t="t" r="r" b="b"/>
            <a:pathLst>
              <a:path w="3155742" h="2858462">
                <a:moveTo>
                  <a:pt x="0" y="0"/>
                </a:moveTo>
                <a:lnTo>
                  <a:pt x="3155742" y="0"/>
                </a:lnTo>
                <a:lnTo>
                  <a:pt x="3155742" y="2858462"/>
                </a:lnTo>
                <a:lnTo>
                  <a:pt x="0" y="285846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7" name="TextBox 7"/>
          <p:cNvSpPr txBox="1"/>
          <p:nvPr/>
        </p:nvSpPr>
        <p:spPr>
          <a:xfrm>
            <a:off x="1782506" y="2123752"/>
            <a:ext cx="14322853" cy="6132104"/>
          </a:xfrm>
          <a:prstGeom prst="rect">
            <a:avLst/>
          </a:prstGeom>
        </p:spPr>
        <p:txBody>
          <a:bodyPr lIns="0" tIns="0" rIns="0" bIns="0" rtlCol="0" anchor="t">
            <a:spAutoFit/>
          </a:bodyPr>
          <a:lstStyle/>
          <a:p>
            <a:pPr algn="l">
              <a:lnSpc>
                <a:spcPts val="3719"/>
              </a:lnSpc>
            </a:pPr>
            <a:r>
              <a:rPr lang="en-US" sz="3023">
                <a:solidFill>
                  <a:srgbClr val="3D3D3D"/>
                </a:solidFill>
                <a:latin typeface="Kollektif"/>
                <a:ea typeface="Kollektif"/>
                <a:cs typeface="Kollektif"/>
                <a:sym typeface="Kollektif"/>
              </a:rPr>
              <a:t>És de gran importància que les restes que s’incorporen al procés siguen les idònies i tinguen els trets necessaris per a que el procés siga òptim.</a:t>
            </a:r>
          </a:p>
          <a:p>
            <a:pPr algn="l">
              <a:lnSpc>
                <a:spcPts val="3719"/>
              </a:lnSpc>
            </a:pPr>
            <a:endParaRPr lang="en-US" sz="3023">
              <a:solidFill>
                <a:srgbClr val="3D3D3D"/>
              </a:solidFill>
              <a:latin typeface="Kollektif"/>
              <a:ea typeface="Kollektif"/>
              <a:cs typeface="Kollektif"/>
              <a:sym typeface="Kollektif"/>
            </a:endParaRPr>
          </a:p>
          <a:p>
            <a:pPr algn="l">
              <a:lnSpc>
                <a:spcPts val="3719"/>
              </a:lnSpc>
            </a:pPr>
            <a:r>
              <a:rPr lang="en-US" sz="3023">
                <a:solidFill>
                  <a:srgbClr val="3D3D3D"/>
                </a:solidFill>
                <a:latin typeface="Kollektif"/>
                <a:ea typeface="Kollektif"/>
                <a:cs typeface="Kollektif"/>
                <a:sym typeface="Kollektif"/>
              </a:rPr>
              <a:t>La </a:t>
            </a:r>
            <a:r>
              <a:rPr lang="en-US" sz="3023">
                <a:solidFill>
                  <a:srgbClr val="3D3D3D"/>
                </a:solidFill>
                <a:latin typeface="Kollektif Bold"/>
                <a:ea typeface="Kollektif Bold"/>
                <a:cs typeface="Kollektif Bold"/>
                <a:sym typeface="Kollektif Bold"/>
              </a:rPr>
              <a:t>mida de la partícula</a:t>
            </a:r>
            <a:r>
              <a:rPr lang="en-US" sz="3023">
                <a:solidFill>
                  <a:srgbClr val="3D3D3D"/>
                </a:solidFill>
                <a:latin typeface="Kollektif"/>
                <a:ea typeface="Kollektif"/>
                <a:cs typeface="Kollektif"/>
                <a:sym typeface="Kollektif"/>
              </a:rPr>
              <a:t> és un dels trets més importants. </a:t>
            </a:r>
          </a:p>
          <a:p>
            <a:pPr algn="l">
              <a:lnSpc>
                <a:spcPts val="3719"/>
              </a:lnSpc>
            </a:pPr>
            <a:endParaRPr lang="en-US" sz="3023">
              <a:solidFill>
                <a:srgbClr val="3D3D3D"/>
              </a:solidFill>
              <a:latin typeface="Kollektif"/>
              <a:ea typeface="Kollektif"/>
              <a:cs typeface="Kollektif"/>
              <a:sym typeface="Kollektif"/>
            </a:endParaRPr>
          </a:p>
          <a:p>
            <a:pPr algn="l">
              <a:lnSpc>
                <a:spcPts val="3719"/>
              </a:lnSpc>
            </a:pPr>
            <a:r>
              <a:rPr lang="en-US" sz="3023">
                <a:solidFill>
                  <a:srgbClr val="3D3D3D"/>
                </a:solidFill>
                <a:latin typeface="Kollektif"/>
                <a:ea typeface="Kollektif"/>
                <a:cs typeface="Kollektif"/>
                <a:sym typeface="Kollektif"/>
              </a:rPr>
              <a:t>Ha de ser </a:t>
            </a:r>
            <a:r>
              <a:rPr lang="en-US" sz="3023">
                <a:solidFill>
                  <a:srgbClr val="3D3D3D"/>
                </a:solidFill>
                <a:latin typeface="Kollektif Bold"/>
                <a:ea typeface="Kollektif Bold"/>
                <a:cs typeface="Kollektif Bold"/>
                <a:sym typeface="Kollektif Bold"/>
              </a:rPr>
              <a:t>el més menuda possible</a:t>
            </a:r>
            <a:r>
              <a:rPr lang="en-US" sz="3023">
                <a:solidFill>
                  <a:srgbClr val="3D3D3D"/>
                </a:solidFill>
                <a:latin typeface="Kollektif"/>
                <a:ea typeface="Kollektif"/>
                <a:cs typeface="Kollektif"/>
                <a:sym typeface="Kollektif"/>
              </a:rPr>
              <a:t> amb l’objectiu d’augmentar la velocitat del procés.</a:t>
            </a:r>
          </a:p>
          <a:p>
            <a:pPr marL="652836" lvl="1" indent="-326418" algn="l">
              <a:lnSpc>
                <a:spcPts val="3719"/>
              </a:lnSpc>
              <a:buFont typeface="Arial"/>
              <a:buChar char="•"/>
            </a:pPr>
            <a:r>
              <a:rPr lang="en-US" sz="3023">
                <a:solidFill>
                  <a:srgbClr val="3D3D3D"/>
                </a:solidFill>
                <a:latin typeface="Kollektif"/>
                <a:ea typeface="Kollektif"/>
                <a:cs typeface="Kollektif"/>
                <a:sym typeface="Kollektif"/>
              </a:rPr>
              <a:t>A menor tamany, menys volum ocupen els residus, i per tant, la superfície serà major, aumentant la velocitat del procés.</a:t>
            </a:r>
          </a:p>
          <a:p>
            <a:pPr algn="l">
              <a:lnSpc>
                <a:spcPts val="3719"/>
              </a:lnSpc>
            </a:pPr>
            <a:endParaRPr lang="en-US" sz="3023">
              <a:solidFill>
                <a:srgbClr val="3D3D3D"/>
              </a:solidFill>
              <a:latin typeface="Kollektif"/>
              <a:ea typeface="Kollektif"/>
              <a:cs typeface="Kollektif"/>
              <a:sym typeface="Kollektif"/>
            </a:endParaRPr>
          </a:p>
          <a:p>
            <a:pPr marL="652836" lvl="1" indent="-326418" algn="l">
              <a:lnSpc>
                <a:spcPts val="3719"/>
              </a:lnSpc>
              <a:buFont typeface="Arial"/>
              <a:buChar char="•"/>
            </a:pPr>
            <a:r>
              <a:rPr lang="en-US" sz="3023">
                <a:solidFill>
                  <a:srgbClr val="3D3D3D"/>
                </a:solidFill>
                <a:latin typeface="Kollektif"/>
                <a:ea typeface="Kollektif"/>
                <a:cs typeface="Kollektif"/>
                <a:sym typeface="Kollektif"/>
              </a:rPr>
              <a:t>Facilita el volteig.</a:t>
            </a:r>
          </a:p>
          <a:p>
            <a:pPr algn="l">
              <a:lnSpc>
                <a:spcPts val="3719"/>
              </a:lnSpc>
            </a:pPr>
            <a:endParaRPr lang="en-US" sz="3023">
              <a:solidFill>
                <a:srgbClr val="3D3D3D"/>
              </a:solidFill>
              <a:latin typeface="Kollektif"/>
              <a:ea typeface="Kollektif"/>
              <a:cs typeface="Kollektif"/>
              <a:sym typeface="Kollektif"/>
            </a:endParaRPr>
          </a:p>
          <a:p>
            <a:pPr algn="l">
              <a:lnSpc>
                <a:spcPts val="3719"/>
              </a:lnSpc>
            </a:pPr>
            <a:r>
              <a:rPr lang="en-US" sz="3023">
                <a:solidFill>
                  <a:srgbClr val="3D3D3D"/>
                </a:solidFill>
                <a:latin typeface="Kollektif"/>
                <a:ea typeface="Kollektif"/>
                <a:cs typeface="Kollektif"/>
                <a:sym typeface="Kollektif"/>
              </a:rPr>
              <a:t> </a:t>
            </a:r>
          </a:p>
        </p:txBody>
      </p:sp>
      <p:sp>
        <p:nvSpPr>
          <p:cNvPr id="8" name="Freeform 8"/>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9" name="TextBox 9"/>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2. PREPARACIÓ DELS MATERIALS.</a:t>
            </a:r>
          </a:p>
        </p:txBody>
      </p:sp>
      <p:sp>
        <p:nvSpPr>
          <p:cNvPr id="10" name="TextBox 10"/>
          <p:cNvSpPr txBox="1"/>
          <p:nvPr/>
        </p:nvSpPr>
        <p:spPr>
          <a:xfrm>
            <a:off x="9144000" y="6458275"/>
            <a:ext cx="8765988" cy="580390"/>
          </a:xfrm>
          <a:prstGeom prst="rect">
            <a:avLst/>
          </a:prstGeom>
        </p:spPr>
        <p:txBody>
          <a:bodyPr lIns="0" tIns="0" rIns="0" bIns="0" rtlCol="0" anchor="t">
            <a:spAutoFit/>
          </a:bodyPr>
          <a:lstStyle/>
          <a:p>
            <a:pPr algn="ctr">
              <a:lnSpc>
                <a:spcPts val="4759"/>
              </a:lnSpc>
            </a:pPr>
            <a:r>
              <a:rPr lang="en-US" sz="3399">
                <a:solidFill>
                  <a:srgbClr val="000000"/>
                </a:solidFill>
                <a:latin typeface="Open Sans"/>
                <a:ea typeface="Open Sans"/>
                <a:cs typeface="Open Sans"/>
                <a:sym typeface="Open Sans"/>
              </a:rPr>
              <a:t>⬇Tamany → ⬇V → ⬆S → ⬆v procés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265979"/>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782506" y="2349863"/>
            <a:ext cx="8811912" cy="5501549"/>
          </a:xfrm>
          <a:prstGeom prst="rect">
            <a:avLst/>
          </a:prstGeom>
        </p:spPr>
        <p:txBody>
          <a:bodyPr lIns="0" tIns="0" rIns="0" bIns="0" rtlCol="0" anchor="t">
            <a:spAutoFit/>
          </a:bodyPr>
          <a:lstStyle/>
          <a:p>
            <a:pPr algn="l">
              <a:lnSpc>
                <a:spcPts val="4334"/>
              </a:lnSpc>
            </a:pPr>
            <a:r>
              <a:rPr lang="en-US" sz="3523">
                <a:solidFill>
                  <a:srgbClr val="3D3D3D"/>
                </a:solidFill>
                <a:latin typeface="Kollektif Bold"/>
                <a:ea typeface="Kollektif Bold"/>
                <a:cs typeface="Kollektif Bold"/>
                <a:sym typeface="Kollektif Bold"/>
              </a:rPr>
              <a:t>En aquest pas s’incorporen els residus.</a:t>
            </a:r>
          </a:p>
          <a:p>
            <a:pPr algn="l">
              <a:lnSpc>
                <a:spcPts val="4334"/>
              </a:lnSpc>
            </a:pPr>
            <a:endParaRPr lang="en-US" sz="3523">
              <a:solidFill>
                <a:srgbClr val="3D3D3D"/>
              </a:solidFill>
              <a:latin typeface="Kollektif Bold"/>
              <a:ea typeface="Kollektif Bold"/>
              <a:cs typeface="Kollektif Bold"/>
              <a:sym typeface="Kollektif Bold"/>
            </a:endParaRPr>
          </a:p>
          <a:p>
            <a:pPr algn="l">
              <a:lnSpc>
                <a:spcPts val="4334"/>
              </a:lnSpc>
            </a:pPr>
            <a:r>
              <a:rPr lang="en-US" sz="3523">
                <a:solidFill>
                  <a:srgbClr val="3D3D3D"/>
                </a:solidFill>
                <a:latin typeface="Kollektif"/>
                <a:ea typeface="Kollektif"/>
                <a:cs typeface="Kollektif"/>
                <a:sym typeface="Kollektif"/>
              </a:rPr>
              <a:t>És important aconseguir una </a:t>
            </a:r>
            <a:r>
              <a:rPr lang="en-US" sz="3523">
                <a:solidFill>
                  <a:srgbClr val="3D3D3D"/>
                </a:solidFill>
                <a:latin typeface="Kollektif Bold"/>
                <a:ea typeface="Kollektif Bold"/>
                <a:cs typeface="Kollektif Bold"/>
                <a:sym typeface="Kollektif Bold"/>
              </a:rPr>
              <a:t>estructura definida:</a:t>
            </a:r>
          </a:p>
          <a:p>
            <a:pPr algn="l">
              <a:lnSpc>
                <a:spcPts val="4334"/>
              </a:lnSpc>
            </a:pPr>
            <a:endParaRPr lang="en-US" sz="3523">
              <a:solidFill>
                <a:srgbClr val="3D3D3D"/>
              </a:solidFill>
              <a:latin typeface="Kollektif Bold"/>
              <a:ea typeface="Kollektif Bold"/>
              <a:cs typeface="Kollektif Bold"/>
              <a:sym typeface="Kollektif Bold"/>
            </a:endParaRPr>
          </a:p>
          <a:p>
            <a:pPr marL="760784" lvl="1" indent="-380392" algn="l">
              <a:lnSpc>
                <a:spcPts val="4334"/>
              </a:lnSpc>
              <a:buFont typeface="Arial"/>
              <a:buChar char="•"/>
            </a:pPr>
            <a:r>
              <a:rPr lang="en-US" sz="3523">
                <a:solidFill>
                  <a:srgbClr val="3D3D3D"/>
                </a:solidFill>
                <a:latin typeface="Kollektif"/>
                <a:ea typeface="Kollektif"/>
                <a:cs typeface="Kollektif"/>
                <a:sym typeface="Kollektif"/>
              </a:rPr>
              <a:t>Base d’uns </a:t>
            </a:r>
            <a:r>
              <a:rPr lang="en-US" sz="3523">
                <a:solidFill>
                  <a:srgbClr val="3D3D3D"/>
                </a:solidFill>
                <a:latin typeface="Kollektif Bold"/>
                <a:ea typeface="Kollektif Bold"/>
                <a:cs typeface="Kollektif Bold"/>
                <a:sym typeface="Kollektif Bold"/>
              </a:rPr>
              <a:t>10 cm</a:t>
            </a:r>
            <a:r>
              <a:rPr lang="en-US" sz="3523">
                <a:solidFill>
                  <a:srgbClr val="3D3D3D"/>
                </a:solidFill>
                <a:latin typeface="Kollektif"/>
                <a:ea typeface="Kollektif"/>
                <a:cs typeface="Kollektif"/>
                <a:sym typeface="Kollektif"/>
              </a:rPr>
              <a:t> d’altura de </a:t>
            </a:r>
            <a:r>
              <a:rPr lang="en-US" sz="3523" u="sng">
                <a:solidFill>
                  <a:srgbClr val="3D3D3D"/>
                </a:solidFill>
                <a:latin typeface="Kollektif"/>
                <a:ea typeface="Kollektif"/>
                <a:cs typeface="Kollektif"/>
                <a:sym typeface="Kollektif"/>
              </a:rPr>
              <a:t>material sec</a:t>
            </a:r>
            <a:r>
              <a:rPr lang="en-US" sz="3523">
                <a:solidFill>
                  <a:srgbClr val="3D3D3D"/>
                </a:solidFill>
                <a:latin typeface="Kollektif"/>
                <a:ea typeface="Kollektif"/>
                <a:cs typeface="Kollektif"/>
                <a:sym typeface="Kollektif"/>
              </a:rPr>
              <a:t>.</a:t>
            </a:r>
          </a:p>
          <a:p>
            <a:pPr algn="l">
              <a:lnSpc>
                <a:spcPts val="4334"/>
              </a:lnSpc>
            </a:pPr>
            <a:endParaRPr lang="en-US" sz="3523">
              <a:solidFill>
                <a:srgbClr val="3D3D3D"/>
              </a:solidFill>
              <a:latin typeface="Kollektif"/>
              <a:ea typeface="Kollektif"/>
              <a:cs typeface="Kollektif"/>
              <a:sym typeface="Kollektif"/>
            </a:endParaRPr>
          </a:p>
          <a:p>
            <a:pPr marL="760784" lvl="1" indent="-380392" algn="l">
              <a:lnSpc>
                <a:spcPts val="4334"/>
              </a:lnSpc>
              <a:buFont typeface="Arial"/>
              <a:buChar char="•"/>
            </a:pPr>
            <a:r>
              <a:rPr lang="en-US" sz="3523">
                <a:solidFill>
                  <a:srgbClr val="3D3D3D"/>
                </a:solidFill>
                <a:latin typeface="Kollektif"/>
                <a:ea typeface="Kollektif"/>
                <a:cs typeface="Kollektif"/>
                <a:sym typeface="Kollektif"/>
              </a:rPr>
              <a:t>Seguida de capes de no més de </a:t>
            </a:r>
            <a:r>
              <a:rPr lang="en-US" sz="3523">
                <a:solidFill>
                  <a:srgbClr val="3D3D3D"/>
                </a:solidFill>
                <a:latin typeface="Kollektif Bold"/>
                <a:ea typeface="Kollektif Bold"/>
                <a:cs typeface="Kollektif Bold"/>
                <a:sym typeface="Kollektif Bold"/>
              </a:rPr>
              <a:t>15 cm</a:t>
            </a:r>
            <a:r>
              <a:rPr lang="en-US" sz="3523">
                <a:solidFill>
                  <a:srgbClr val="3D3D3D"/>
                </a:solidFill>
                <a:latin typeface="Kollektif"/>
                <a:ea typeface="Kollektif"/>
                <a:cs typeface="Kollektif"/>
                <a:sym typeface="Kollektif"/>
              </a:rPr>
              <a:t> de </a:t>
            </a:r>
            <a:r>
              <a:rPr lang="en-US" sz="3523" u="sng">
                <a:solidFill>
                  <a:srgbClr val="3D3D3D"/>
                </a:solidFill>
                <a:latin typeface="Kollektif"/>
                <a:ea typeface="Kollektif"/>
                <a:cs typeface="Kollektif"/>
                <a:sym typeface="Kollektif"/>
              </a:rPr>
              <a:t>residus domèstics humits i secs</a:t>
            </a:r>
            <a:r>
              <a:rPr lang="en-US" sz="3523">
                <a:solidFill>
                  <a:srgbClr val="3D3D3D"/>
                </a:solidFill>
                <a:latin typeface="Kollektif"/>
                <a:ea typeface="Kollektif"/>
                <a:cs typeface="Kollektif"/>
                <a:sym typeface="Kollektif"/>
              </a:rPr>
              <a:t>.</a:t>
            </a:r>
          </a:p>
        </p:txBody>
      </p:sp>
      <p:sp>
        <p:nvSpPr>
          <p:cNvPr id="6" name="Freeform 6"/>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s-ES"/>
          </a:p>
        </p:txBody>
      </p:sp>
      <p:sp>
        <p:nvSpPr>
          <p:cNvPr id="7" name="TextBox 7"/>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3. DEPÒSIT DE MATERIALS.</a:t>
            </a:r>
          </a:p>
        </p:txBody>
      </p:sp>
      <p:sp>
        <p:nvSpPr>
          <p:cNvPr id="8" name="Freeform 8"/>
          <p:cNvSpPr/>
          <p:nvPr/>
        </p:nvSpPr>
        <p:spPr>
          <a:xfrm>
            <a:off x="10630185" y="1789917"/>
            <a:ext cx="6629115" cy="7995643"/>
          </a:xfrm>
          <a:custGeom>
            <a:avLst/>
            <a:gdLst/>
            <a:ahLst/>
            <a:cxnLst/>
            <a:rect l="l" t="t" r="r" b="b"/>
            <a:pathLst>
              <a:path w="6629115" h="7995643">
                <a:moveTo>
                  <a:pt x="0" y="0"/>
                </a:moveTo>
                <a:lnTo>
                  <a:pt x="6629115" y="0"/>
                </a:lnTo>
                <a:lnTo>
                  <a:pt x="6629115" y="7995643"/>
                </a:lnTo>
                <a:lnTo>
                  <a:pt x="0" y="79956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sp>
        <p:nvSpPr>
          <p:cNvPr id="5" name="TextBox 5"/>
          <p:cNvSpPr txBox="1"/>
          <p:nvPr/>
        </p:nvSpPr>
        <p:spPr>
          <a:xfrm>
            <a:off x="1557589" y="719713"/>
            <a:ext cx="15172823" cy="1062202"/>
          </a:xfrm>
          <a:prstGeom prst="rect">
            <a:avLst/>
          </a:prstGeom>
        </p:spPr>
        <p:txBody>
          <a:bodyPr lIns="0" tIns="0" rIns="0" bIns="0" rtlCol="0" anchor="t">
            <a:spAutoFit/>
          </a:bodyPr>
          <a:lstStyle/>
          <a:p>
            <a:pPr algn="ctr">
              <a:lnSpc>
                <a:spcPts val="7708"/>
              </a:lnSpc>
            </a:pPr>
            <a:r>
              <a:rPr lang="en-US" sz="8564" dirty="0">
                <a:solidFill>
                  <a:srgbClr val="2F7241"/>
                </a:solidFill>
                <a:latin typeface="TT Trailers Heavy"/>
                <a:ea typeface="TT Trailers Heavy"/>
                <a:cs typeface="TT Trailers Heavy"/>
                <a:sym typeface="TT Trailers Heavy"/>
              </a:rPr>
              <a:t>GENERACIÓ DE RESIDUS A TERRATEIG</a:t>
            </a:r>
          </a:p>
        </p:txBody>
      </p:sp>
      <p:sp>
        <p:nvSpPr>
          <p:cNvPr id="9" name="Freeform 9"/>
          <p:cNvSpPr/>
          <p:nvPr/>
        </p:nvSpPr>
        <p:spPr>
          <a:xfrm>
            <a:off x="-804145" y="741584"/>
            <a:ext cx="2154689" cy="875586"/>
          </a:xfrm>
          <a:custGeom>
            <a:avLst/>
            <a:gdLst/>
            <a:ahLst/>
            <a:cxnLst/>
            <a:rect l="l" t="t" r="r" b="b"/>
            <a:pathLst>
              <a:path w="2154689" h="875586">
                <a:moveTo>
                  <a:pt x="0" y="0"/>
                </a:moveTo>
                <a:lnTo>
                  <a:pt x="2154689" y="0"/>
                </a:lnTo>
                <a:lnTo>
                  <a:pt x="2154689" y="875586"/>
                </a:lnTo>
                <a:lnTo>
                  <a:pt x="0" y="8755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10" name="Freeform 10"/>
          <p:cNvSpPr/>
          <p:nvPr/>
        </p:nvSpPr>
        <p:spPr>
          <a:xfrm rot="10605859">
            <a:off x="7367216" y="-427667"/>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grpSp>
        <p:nvGrpSpPr>
          <p:cNvPr id="11" name="Group 11"/>
          <p:cNvGrpSpPr/>
          <p:nvPr/>
        </p:nvGrpSpPr>
        <p:grpSpPr>
          <a:xfrm>
            <a:off x="11430000" y="4195320"/>
            <a:ext cx="5390800" cy="2165290"/>
            <a:chOff x="0" y="0"/>
            <a:chExt cx="1543513" cy="1614150"/>
          </a:xfrm>
        </p:grpSpPr>
        <p:sp>
          <p:nvSpPr>
            <p:cNvPr id="12" name="Freeform 12"/>
            <p:cNvSpPr/>
            <p:nvPr/>
          </p:nvSpPr>
          <p:spPr>
            <a:xfrm>
              <a:off x="0" y="0"/>
              <a:ext cx="1543513" cy="1614150"/>
            </a:xfrm>
            <a:custGeom>
              <a:avLst/>
              <a:gdLst/>
              <a:ahLst/>
              <a:cxnLst/>
              <a:rect l="l" t="t" r="r" b="b"/>
              <a:pathLst>
                <a:path w="1543513" h="1614150">
                  <a:moveTo>
                    <a:pt x="43084" y="0"/>
                  </a:moveTo>
                  <a:lnTo>
                    <a:pt x="1500428" y="0"/>
                  </a:lnTo>
                  <a:cubicBezTo>
                    <a:pt x="1524223" y="0"/>
                    <a:pt x="1543513" y="19289"/>
                    <a:pt x="1543513" y="43084"/>
                  </a:cubicBezTo>
                  <a:lnTo>
                    <a:pt x="1543513" y="1571066"/>
                  </a:lnTo>
                  <a:cubicBezTo>
                    <a:pt x="1543513" y="1594860"/>
                    <a:pt x="1524223" y="1614150"/>
                    <a:pt x="1500428" y="1614150"/>
                  </a:cubicBezTo>
                  <a:lnTo>
                    <a:pt x="43084" y="1614150"/>
                  </a:lnTo>
                  <a:cubicBezTo>
                    <a:pt x="19289" y="1614150"/>
                    <a:pt x="0" y="1594860"/>
                    <a:pt x="0" y="1571066"/>
                  </a:cubicBezTo>
                  <a:lnTo>
                    <a:pt x="0" y="43084"/>
                  </a:lnTo>
                  <a:cubicBezTo>
                    <a:pt x="0" y="19289"/>
                    <a:pt x="19289" y="0"/>
                    <a:pt x="43084" y="0"/>
                  </a:cubicBezTo>
                  <a:close/>
                </a:path>
              </a:pathLst>
            </a:custGeom>
            <a:solidFill>
              <a:srgbClr val="FFC374"/>
            </a:solidFill>
          </p:spPr>
          <p:txBody>
            <a:bodyPr/>
            <a:lstStyle/>
            <a:p>
              <a:endParaRPr lang="es-ES"/>
            </a:p>
          </p:txBody>
        </p:sp>
        <p:sp>
          <p:nvSpPr>
            <p:cNvPr id="13" name="TextBox 13"/>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15" name="TextBox 15"/>
          <p:cNvSpPr txBox="1"/>
          <p:nvPr/>
        </p:nvSpPr>
        <p:spPr>
          <a:xfrm>
            <a:off x="11664542" y="4468897"/>
            <a:ext cx="4921715" cy="1618135"/>
          </a:xfrm>
          <a:prstGeom prst="rect">
            <a:avLst/>
          </a:prstGeom>
        </p:spPr>
        <p:txBody>
          <a:bodyPr lIns="0" tIns="0" rIns="0" bIns="0" rtlCol="0" anchor="t">
            <a:spAutoFit/>
          </a:bodyPr>
          <a:lstStyle/>
          <a:p>
            <a:pPr algn="ctr">
              <a:lnSpc>
                <a:spcPts val="4258"/>
              </a:lnSpc>
            </a:pPr>
            <a:r>
              <a:rPr lang="en-US" sz="3461" dirty="0" err="1">
                <a:solidFill>
                  <a:srgbClr val="3D3D3D"/>
                </a:solidFill>
                <a:latin typeface="Kollektif"/>
                <a:ea typeface="Kollektif"/>
                <a:cs typeface="Kollektif"/>
                <a:sym typeface="Kollektif"/>
              </a:rPr>
              <a:t>Evolució</a:t>
            </a:r>
            <a:r>
              <a:rPr lang="en-US" sz="3461" dirty="0">
                <a:solidFill>
                  <a:srgbClr val="3D3D3D"/>
                </a:solidFill>
                <a:latin typeface="Kollektif"/>
                <a:ea typeface="Kollektif"/>
                <a:cs typeface="Kollektif"/>
                <a:sym typeface="Kollektif"/>
              </a:rPr>
              <a:t> de la </a:t>
            </a:r>
            <a:r>
              <a:rPr lang="en-US" sz="3461" dirty="0" err="1">
                <a:solidFill>
                  <a:srgbClr val="3D3D3D"/>
                </a:solidFill>
                <a:latin typeface="Kollektif"/>
                <a:ea typeface="Kollektif"/>
                <a:cs typeface="Kollektif"/>
                <a:sym typeface="Kollektif"/>
              </a:rPr>
              <a:t>producció</a:t>
            </a:r>
            <a:r>
              <a:rPr lang="en-US" sz="3461" dirty="0">
                <a:solidFill>
                  <a:srgbClr val="3D3D3D"/>
                </a:solidFill>
                <a:latin typeface="Kollektif"/>
                <a:ea typeface="Kollektif"/>
                <a:cs typeface="Kollektif"/>
                <a:sym typeface="Kollektif"/>
              </a:rPr>
              <a:t> total de </a:t>
            </a:r>
            <a:r>
              <a:rPr lang="en-US" sz="3461" dirty="0" err="1">
                <a:solidFill>
                  <a:srgbClr val="3D3D3D"/>
                </a:solidFill>
                <a:latin typeface="Kollektif"/>
                <a:ea typeface="Kollektif"/>
                <a:cs typeface="Kollektif"/>
                <a:sym typeface="Kollektif"/>
              </a:rPr>
              <a:t>residus</a:t>
            </a:r>
            <a:r>
              <a:rPr lang="en-US" sz="3461" dirty="0">
                <a:solidFill>
                  <a:srgbClr val="3D3D3D"/>
                </a:solidFill>
                <a:latin typeface="Kollektif"/>
                <a:ea typeface="Kollektif"/>
                <a:cs typeface="Kollektif"/>
                <a:sym typeface="Kollektif"/>
              </a:rPr>
              <a:t> a </a:t>
            </a:r>
            <a:r>
              <a:rPr lang="en-US" sz="3461" dirty="0" err="1">
                <a:solidFill>
                  <a:srgbClr val="3D3D3D"/>
                </a:solidFill>
                <a:latin typeface="Kollektif"/>
                <a:ea typeface="Kollektif"/>
                <a:cs typeface="Kollektif"/>
                <a:sym typeface="Kollektif"/>
              </a:rPr>
              <a:t>Terrateig</a:t>
            </a:r>
            <a:r>
              <a:rPr lang="en-US" sz="3461" dirty="0">
                <a:solidFill>
                  <a:srgbClr val="3D3D3D"/>
                </a:solidFill>
                <a:latin typeface="Kollektif"/>
                <a:ea typeface="Kollektif"/>
                <a:cs typeface="Kollektif"/>
                <a:sym typeface="Kollektif"/>
              </a:rPr>
              <a:t>.</a:t>
            </a:r>
          </a:p>
        </p:txBody>
      </p:sp>
      <p:pic>
        <p:nvPicPr>
          <p:cNvPr id="21" name="Imagen 20" descr="Gráfico, Gráfico de barras&#10;&#10;Descripción generada automáticamente">
            <a:extLst>
              <a:ext uri="{FF2B5EF4-FFF2-40B4-BE49-F238E27FC236}">
                <a16:creationId xmlns:a16="http://schemas.microsoft.com/office/drawing/2014/main" id="{02090EC8-2FD8-E384-E120-961305D7E2A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5316" y="2275854"/>
            <a:ext cx="9855084" cy="6004222"/>
          </a:xfrm>
          <a:prstGeom prst="rect">
            <a:avLst/>
          </a:prstGeom>
          <a:noFill/>
        </p:spPr>
      </p:pic>
    </p:spTree>
    <p:extLst>
      <p:ext uri="{BB962C8B-B14F-4D97-AF65-F5344CB8AC3E}">
        <p14:creationId xmlns:p14="http://schemas.microsoft.com/office/powerpoint/2010/main" val="2431910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265979"/>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782506" y="2349863"/>
            <a:ext cx="15290182" cy="6587399"/>
          </a:xfrm>
          <a:prstGeom prst="rect">
            <a:avLst/>
          </a:prstGeom>
        </p:spPr>
        <p:txBody>
          <a:bodyPr lIns="0" tIns="0" rIns="0" bIns="0" rtlCol="0" anchor="t">
            <a:spAutoFit/>
          </a:bodyPr>
          <a:lstStyle/>
          <a:p>
            <a:pPr algn="l">
              <a:lnSpc>
                <a:spcPts val="4334"/>
              </a:lnSpc>
            </a:pPr>
            <a:r>
              <a:rPr lang="en-US" sz="3523">
                <a:solidFill>
                  <a:srgbClr val="3D3D3D"/>
                </a:solidFill>
                <a:latin typeface="Kollektif"/>
                <a:ea typeface="Kollektif"/>
                <a:cs typeface="Kollektif"/>
                <a:sym typeface="Kollektif"/>
              </a:rPr>
              <a:t>Dins aquest pas, el compost està madurant-se gràcies a l’acció dels microorganismes. </a:t>
            </a:r>
          </a:p>
          <a:p>
            <a:pPr algn="l">
              <a:lnSpc>
                <a:spcPts val="4334"/>
              </a:lnSpc>
            </a:pPr>
            <a:endParaRPr lang="en-US" sz="3523">
              <a:solidFill>
                <a:srgbClr val="3D3D3D"/>
              </a:solidFill>
              <a:latin typeface="Kollektif"/>
              <a:ea typeface="Kollektif"/>
              <a:cs typeface="Kollektif"/>
              <a:sym typeface="Kollektif"/>
            </a:endParaRPr>
          </a:p>
          <a:p>
            <a:pPr algn="l">
              <a:lnSpc>
                <a:spcPts val="4334"/>
              </a:lnSpc>
            </a:pPr>
            <a:r>
              <a:rPr lang="en-US" sz="3523">
                <a:solidFill>
                  <a:srgbClr val="3D3D3D"/>
                </a:solidFill>
                <a:latin typeface="Kollektif"/>
                <a:ea typeface="Kollektif"/>
                <a:cs typeface="Kollektif"/>
                <a:sym typeface="Kollektif"/>
              </a:rPr>
              <a:t>Aquest procés té una duració d’entre 5 i 6 mesos. </a:t>
            </a:r>
          </a:p>
          <a:p>
            <a:pPr algn="l">
              <a:lnSpc>
                <a:spcPts val="4334"/>
              </a:lnSpc>
            </a:pPr>
            <a:endParaRPr lang="en-US" sz="3523">
              <a:solidFill>
                <a:srgbClr val="3D3D3D"/>
              </a:solidFill>
              <a:latin typeface="Kollektif"/>
              <a:ea typeface="Kollektif"/>
              <a:cs typeface="Kollektif"/>
              <a:sym typeface="Kollektif"/>
            </a:endParaRPr>
          </a:p>
          <a:p>
            <a:pPr algn="l">
              <a:lnSpc>
                <a:spcPts val="4334"/>
              </a:lnSpc>
            </a:pPr>
            <a:r>
              <a:rPr lang="en-US" sz="3523">
                <a:solidFill>
                  <a:srgbClr val="3D3D3D"/>
                </a:solidFill>
                <a:latin typeface="Kollektif"/>
                <a:ea typeface="Kollektif"/>
                <a:cs typeface="Kollektif"/>
                <a:sym typeface="Kollektif"/>
              </a:rPr>
              <a:t>Es divideix en 3 etapes diferents:</a:t>
            </a:r>
          </a:p>
          <a:p>
            <a:pPr algn="l">
              <a:lnSpc>
                <a:spcPts val="4334"/>
              </a:lnSpc>
            </a:pPr>
            <a:endParaRPr lang="en-US" sz="3523">
              <a:solidFill>
                <a:srgbClr val="3D3D3D"/>
              </a:solidFill>
              <a:latin typeface="Kollektif"/>
              <a:ea typeface="Kollektif"/>
              <a:cs typeface="Kollektif"/>
              <a:sym typeface="Kollektif"/>
            </a:endParaRPr>
          </a:p>
          <a:p>
            <a:pPr marL="760784" lvl="1" indent="-380392" algn="l">
              <a:lnSpc>
                <a:spcPts val="4334"/>
              </a:lnSpc>
              <a:buAutoNum type="arabicPeriod"/>
            </a:pPr>
            <a:r>
              <a:rPr lang="en-US" sz="3523">
                <a:solidFill>
                  <a:srgbClr val="3D3D3D"/>
                </a:solidFill>
                <a:latin typeface="Kollektif"/>
                <a:ea typeface="Kollektif"/>
                <a:cs typeface="Kollektif"/>
                <a:sym typeface="Kollektif"/>
              </a:rPr>
              <a:t> FASE DE LATÈNCIA I CREIXEMENT.</a:t>
            </a:r>
          </a:p>
          <a:p>
            <a:pPr marL="760784" lvl="1" indent="-380392" algn="l">
              <a:lnSpc>
                <a:spcPts val="4334"/>
              </a:lnSpc>
              <a:buAutoNum type="arabicPeriod"/>
            </a:pPr>
            <a:r>
              <a:rPr lang="en-US" sz="3523">
                <a:solidFill>
                  <a:srgbClr val="3D3D3D"/>
                </a:solidFill>
                <a:latin typeface="Kollektif"/>
                <a:ea typeface="Kollektif"/>
                <a:cs typeface="Kollektif"/>
                <a:sym typeface="Kollektif"/>
              </a:rPr>
              <a:t> FASE TERMÒFILA.</a:t>
            </a:r>
          </a:p>
          <a:p>
            <a:pPr marL="760784" lvl="1" indent="-380392" algn="l">
              <a:lnSpc>
                <a:spcPts val="4334"/>
              </a:lnSpc>
              <a:buAutoNum type="arabicPeriod"/>
            </a:pPr>
            <a:r>
              <a:rPr lang="en-US" sz="3523">
                <a:solidFill>
                  <a:srgbClr val="3D3D3D"/>
                </a:solidFill>
                <a:latin typeface="Kollektif"/>
                <a:ea typeface="Kollektif"/>
                <a:cs typeface="Kollektif"/>
                <a:sym typeface="Kollektif"/>
              </a:rPr>
              <a:t> FASE DE MADURACIÓ.</a:t>
            </a:r>
          </a:p>
          <a:p>
            <a:pPr algn="l">
              <a:lnSpc>
                <a:spcPts val="4334"/>
              </a:lnSpc>
            </a:pPr>
            <a:endParaRPr lang="en-US" sz="3523">
              <a:solidFill>
                <a:srgbClr val="3D3D3D"/>
              </a:solidFill>
              <a:latin typeface="Kollektif"/>
              <a:ea typeface="Kollektif"/>
              <a:cs typeface="Kollektif"/>
              <a:sym typeface="Kollektif"/>
            </a:endParaRPr>
          </a:p>
          <a:p>
            <a:pPr algn="l">
              <a:lnSpc>
                <a:spcPts val="4334"/>
              </a:lnSpc>
            </a:pPr>
            <a:endParaRPr lang="en-US" sz="3523">
              <a:solidFill>
                <a:srgbClr val="3D3D3D"/>
              </a:solidFill>
              <a:latin typeface="Kollektif"/>
              <a:ea typeface="Kollektif"/>
              <a:cs typeface="Kollektif"/>
              <a:sym typeface="Kollektif"/>
            </a:endParaRPr>
          </a:p>
        </p:txBody>
      </p:sp>
      <p:sp>
        <p:nvSpPr>
          <p:cNvPr id="6" name="Freeform 6"/>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s-ES"/>
          </a:p>
        </p:txBody>
      </p:sp>
      <p:sp>
        <p:nvSpPr>
          <p:cNvPr id="7" name="TextBox 7"/>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4. COMPOSTATGE.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472639"/>
            <a:ext cx="18879213" cy="7168388"/>
            <a:chOff x="0" y="0"/>
            <a:chExt cx="4972303" cy="1887970"/>
          </a:xfrm>
        </p:grpSpPr>
        <p:sp>
          <p:nvSpPr>
            <p:cNvPr id="3" name="Freeform 3"/>
            <p:cNvSpPr/>
            <p:nvPr/>
          </p:nvSpPr>
          <p:spPr>
            <a:xfrm>
              <a:off x="0" y="0"/>
              <a:ext cx="4972303" cy="1887970"/>
            </a:xfrm>
            <a:custGeom>
              <a:avLst/>
              <a:gdLst/>
              <a:ahLst/>
              <a:cxnLst/>
              <a:rect l="l" t="t" r="r" b="b"/>
              <a:pathLst>
                <a:path w="4972303" h="1887970">
                  <a:moveTo>
                    <a:pt x="0" y="0"/>
                  </a:moveTo>
                  <a:lnTo>
                    <a:pt x="4972303" y="0"/>
                  </a:lnTo>
                  <a:lnTo>
                    <a:pt x="4972303" y="1887970"/>
                  </a:lnTo>
                  <a:lnTo>
                    <a:pt x="0" y="1887970"/>
                  </a:lnTo>
                  <a:close/>
                </a:path>
              </a:pathLst>
            </a:custGeom>
            <a:solidFill>
              <a:srgbClr val="EBA039"/>
            </a:solidFill>
          </p:spPr>
          <p:txBody>
            <a:bodyPr/>
            <a:lstStyle/>
            <a:p>
              <a:endParaRPr lang="es-ES"/>
            </a:p>
          </p:txBody>
        </p:sp>
        <p:sp>
          <p:nvSpPr>
            <p:cNvPr id="4" name="TextBox 4"/>
            <p:cNvSpPr txBox="1"/>
            <p:nvPr/>
          </p:nvSpPr>
          <p:spPr>
            <a:xfrm>
              <a:off x="0" y="0"/>
              <a:ext cx="4972303" cy="1887970"/>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981075" y="2986799"/>
            <a:ext cx="7346818" cy="7184390"/>
          </a:xfrm>
          <a:prstGeom prst="rect">
            <a:avLst/>
          </a:prstGeom>
        </p:spPr>
        <p:txBody>
          <a:bodyPr lIns="0" tIns="0" rIns="0" bIns="0" rtlCol="0" anchor="t">
            <a:spAutoFit/>
          </a:bodyPr>
          <a:lstStyle/>
          <a:p>
            <a:pPr algn="just">
              <a:lnSpc>
                <a:spcPts val="4060"/>
              </a:lnSpc>
            </a:pPr>
            <a:r>
              <a:rPr lang="en-US" sz="2900" dirty="0" err="1">
                <a:solidFill>
                  <a:srgbClr val="000000"/>
                </a:solidFill>
                <a:latin typeface="Open Sans Italics"/>
                <a:ea typeface="Open Sans Italics"/>
                <a:cs typeface="Open Sans Italics"/>
                <a:sym typeface="Open Sans Italics"/>
              </a:rPr>
              <a:t>Què</a:t>
            </a:r>
            <a:r>
              <a:rPr lang="en-US" sz="2900" dirty="0">
                <a:solidFill>
                  <a:srgbClr val="000000"/>
                </a:solidFill>
                <a:latin typeface="Open Sans Italics"/>
                <a:ea typeface="Open Sans Italics"/>
                <a:cs typeface="Open Sans Italics"/>
                <a:sym typeface="Open Sans Italics"/>
              </a:rPr>
              <a:t> </a:t>
            </a:r>
            <a:r>
              <a:rPr lang="en-US" sz="2900" dirty="0" err="1">
                <a:solidFill>
                  <a:srgbClr val="000000"/>
                </a:solidFill>
                <a:latin typeface="Open Sans Italics"/>
                <a:ea typeface="Open Sans Italics"/>
                <a:cs typeface="Open Sans Italics"/>
                <a:sym typeface="Open Sans Italics"/>
              </a:rPr>
              <a:t>passa</a:t>
            </a:r>
            <a:r>
              <a:rPr lang="en-US" sz="2900" dirty="0">
                <a:solidFill>
                  <a:srgbClr val="000000"/>
                </a:solidFill>
                <a:latin typeface="Open Sans Italics"/>
                <a:ea typeface="Open Sans Italics"/>
                <a:cs typeface="Open Sans Italics"/>
                <a:sym typeface="Open Sans Italics"/>
              </a:rPr>
              <a:t> a </a:t>
            </a:r>
            <a:r>
              <a:rPr lang="en-US" sz="2900" dirty="0" err="1">
                <a:solidFill>
                  <a:srgbClr val="000000"/>
                </a:solidFill>
                <a:latin typeface="Open Sans Italics"/>
                <a:ea typeface="Open Sans Italics"/>
                <a:cs typeface="Open Sans Italics"/>
                <a:sym typeface="Open Sans Italics"/>
              </a:rPr>
              <a:t>aquesta</a:t>
            </a:r>
            <a:r>
              <a:rPr lang="en-US" sz="2900" dirty="0">
                <a:solidFill>
                  <a:srgbClr val="000000"/>
                </a:solidFill>
                <a:latin typeface="Open Sans Italics"/>
                <a:ea typeface="Open Sans Italics"/>
                <a:cs typeface="Open Sans Italics"/>
                <a:sym typeface="Open Sans Italics"/>
              </a:rPr>
              <a:t> </a:t>
            </a:r>
            <a:r>
              <a:rPr lang="en-US" sz="2900" dirty="0" err="1">
                <a:solidFill>
                  <a:srgbClr val="000000"/>
                </a:solidFill>
                <a:latin typeface="Open Sans Italics"/>
                <a:ea typeface="Open Sans Italics"/>
                <a:cs typeface="Open Sans Italics"/>
                <a:sym typeface="Open Sans Italics"/>
              </a:rPr>
              <a:t>fase</a:t>
            </a:r>
            <a:r>
              <a:rPr lang="en-US" sz="2900" dirty="0">
                <a:solidFill>
                  <a:srgbClr val="000000"/>
                </a:solidFill>
                <a:latin typeface="Open Sans Italics"/>
                <a:ea typeface="Open Sans Italics"/>
                <a:cs typeface="Open Sans Italics"/>
                <a:sym typeface="Open Sans Italics"/>
              </a:rPr>
              <a:t>?</a:t>
            </a:r>
          </a:p>
          <a:p>
            <a:pPr algn="just">
              <a:lnSpc>
                <a:spcPts val="4060"/>
              </a:lnSpc>
            </a:pPr>
            <a:r>
              <a:rPr lang="en-US" sz="2900" dirty="0" err="1">
                <a:solidFill>
                  <a:srgbClr val="000000"/>
                </a:solidFill>
                <a:latin typeface="Open Sans"/>
                <a:ea typeface="Open Sans"/>
                <a:cs typeface="Open Sans"/>
                <a:sym typeface="Open Sans"/>
              </a:rPr>
              <a:t>Aquesta</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és</a:t>
            </a:r>
            <a:r>
              <a:rPr lang="en-US" sz="2900" dirty="0">
                <a:solidFill>
                  <a:srgbClr val="000000"/>
                </a:solidFill>
                <a:latin typeface="Open Sans"/>
                <a:ea typeface="Open Sans"/>
                <a:cs typeface="Open Sans"/>
                <a:sym typeface="Open Sans"/>
              </a:rPr>
              <a:t> la </a:t>
            </a:r>
            <a:r>
              <a:rPr lang="en-US" sz="2900" dirty="0" err="1">
                <a:solidFill>
                  <a:srgbClr val="000000"/>
                </a:solidFill>
                <a:latin typeface="Open Sans Bold"/>
                <a:ea typeface="Open Sans Bold"/>
                <a:cs typeface="Open Sans Bold"/>
                <a:sym typeface="Open Sans Bold"/>
              </a:rPr>
              <a:t>fase</a:t>
            </a:r>
            <a:r>
              <a:rPr lang="en-US" sz="2900" dirty="0">
                <a:solidFill>
                  <a:srgbClr val="000000"/>
                </a:solidFill>
                <a:latin typeface="Open Sans Bold"/>
                <a:ea typeface="Open Sans Bold"/>
                <a:cs typeface="Open Sans Bold"/>
                <a:sym typeface="Open Sans Bold"/>
              </a:rPr>
              <a:t> </a:t>
            </a:r>
            <a:r>
              <a:rPr lang="en-US" sz="2900" dirty="0" err="1">
                <a:solidFill>
                  <a:srgbClr val="000000"/>
                </a:solidFill>
                <a:latin typeface="Open Sans Bold"/>
                <a:ea typeface="Open Sans Bold"/>
                <a:cs typeface="Open Sans Bold"/>
                <a:sym typeface="Open Sans Bold"/>
              </a:rPr>
              <a:t>d’aclimatació</a:t>
            </a:r>
            <a:r>
              <a:rPr lang="en-US" sz="2900" dirty="0">
                <a:solidFill>
                  <a:srgbClr val="000000"/>
                </a:solidFill>
                <a:latin typeface="Open Sans Bold"/>
                <a:ea typeface="Open Sans Bold"/>
                <a:cs typeface="Open Sans Bold"/>
                <a:sym typeface="Open Sans Bold"/>
              </a:rPr>
              <a:t>, </a:t>
            </a:r>
            <a:r>
              <a:rPr lang="en-US" sz="2900" dirty="0" err="1">
                <a:solidFill>
                  <a:srgbClr val="000000"/>
                </a:solidFill>
                <a:latin typeface="Open Sans Bold"/>
                <a:ea typeface="Open Sans Bold"/>
                <a:cs typeface="Open Sans Bold"/>
                <a:sym typeface="Open Sans Bold"/>
              </a:rPr>
              <a:t>creixements</a:t>
            </a:r>
            <a:r>
              <a:rPr lang="en-US" sz="2900" dirty="0">
                <a:solidFill>
                  <a:srgbClr val="000000"/>
                </a:solidFill>
                <a:latin typeface="Open Sans Bold"/>
                <a:ea typeface="Open Sans Bold"/>
                <a:cs typeface="Open Sans Bold"/>
                <a:sym typeface="Open Sans Bold"/>
              </a:rPr>
              <a:t> </a:t>
            </a:r>
            <a:r>
              <a:rPr lang="en-US" sz="2900" dirty="0" err="1">
                <a:solidFill>
                  <a:srgbClr val="000000"/>
                </a:solidFill>
                <a:latin typeface="Open Sans Bold"/>
                <a:ea typeface="Open Sans Bold"/>
                <a:cs typeface="Open Sans Bold"/>
                <a:sym typeface="Open Sans Bold"/>
              </a:rPr>
              <a:t>i</a:t>
            </a:r>
            <a:r>
              <a:rPr lang="en-US" sz="2900" dirty="0">
                <a:solidFill>
                  <a:srgbClr val="000000"/>
                </a:solidFill>
                <a:latin typeface="Open Sans Bold"/>
                <a:ea typeface="Open Sans Bold"/>
                <a:cs typeface="Open Sans Bold"/>
                <a:sym typeface="Open Sans Bold"/>
              </a:rPr>
              <a:t> </a:t>
            </a:r>
            <a:r>
              <a:rPr lang="en-US" sz="2900">
                <a:solidFill>
                  <a:srgbClr val="000000"/>
                </a:solidFill>
                <a:latin typeface="Open Sans Bold"/>
                <a:ea typeface="Open Sans Bold"/>
                <a:cs typeface="Open Sans Bold"/>
                <a:sym typeface="Open Sans Bold"/>
              </a:rPr>
              <a:t>multiplicació</a:t>
            </a:r>
            <a:r>
              <a:rPr lang="en-US" sz="2900" dirty="0">
                <a:solidFill>
                  <a:srgbClr val="000000"/>
                </a:solidFill>
                <a:latin typeface="Open Sans"/>
                <a:ea typeface="Open Sans"/>
                <a:cs typeface="Open Sans"/>
                <a:sym typeface="Open Sans"/>
              </a:rPr>
              <a:t> dels </a:t>
            </a:r>
            <a:r>
              <a:rPr lang="en-US" sz="2900" dirty="0" err="1">
                <a:solidFill>
                  <a:srgbClr val="000000"/>
                </a:solidFill>
                <a:latin typeface="Open Sans"/>
                <a:ea typeface="Open Sans"/>
                <a:cs typeface="Open Sans"/>
                <a:sym typeface="Open Sans"/>
              </a:rPr>
              <a:t>microorganismes</a:t>
            </a:r>
            <a:r>
              <a:rPr lang="en-US" sz="2900" dirty="0">
                <a:solidFill>
                  <a:srgbClr val="000000"/>
                </a:solidFill>
                <a:latin typeface="Open Sans"/>
                <a:ea typeface="Open Sans"/>
                <a:cs typeface="Open Sans"/>
                <a:sym typeface="Open Sans"/>
              </a:rPr>
              <a:t> presents.</a:t>
            </a:r>
          </a:p>
          <a:p>
            <a:pPr algn="just">
              <a:lnSpc>
                <a:spcPts val="4060"/>
              </a:lnSpc>
            </a:pPr>
            <a:endParaRPr lang="en-US" sz="2900" dirty="0">
              <a:solidFill>
                <a:srgbClr val="000000"/>
              </a:solidFill>
              <a:latin typeface="Open Sans"/>
              <a:ea typeface="Open Sans"/>
              <a:cs typeface="Open Sans"/>
              <a:sym typeface="Open Sans"/>
            </a:endParaRPr>
          </a:p>
          <a:p>
            <a:pPr algn="just">
              <a:lnSpc>
                <a:spcPts val="4060"/>
              </a:lnSpc>
            </a:pP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Té</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una</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Bold"/>
                <a:ea typeface="Open Sans Bold"/>
                <a:cs typeface="Open Sans Bold"/>
                <a:sym typeface="Open Sans Bold"/>
              </a:rPr>
              <a:t>duració</a:t>
            </a:r>
            <a:r>
              <a:rPr lang="en-US" sz="2900" dirty="0">
                <a:solidFill>
                  <a:srgbClr val="000000"/>
                </a:solidFill>
                <a:latin typeface="Open Sans Bold"/>
                <a:ea typeface="Open Sans Bold"/>
                <a:cs typeface="Open Sans Bold"/>
                <a:sym typeface="Open Sans Bold"/>
              </a:rPr>
              <a:t> </a:t>
            </a:r>
            <a:r>
              <a:rPr lang="en-US" sz="2900" dirty="0" err="1">
                <a:solidFill>
                  <a:srgbClr val="000000"/>
                </a:solidFill>
                <a:latin typeface="Open Sans Bold"/>
                <a:ea typeface="Open Sans Bold"/>
                <a:cs typeface="Open Sans Bold"/>
                <a:sym typeface="Open Sans Bold"/>
              </a:rPr>
              <a:t>d’entre</a:t>
            </a:r>
            <a:r>
              <a:rPr lang="en-US" sz="2900" dirty="0">
                <a:solidFill>
                  <a:srgbClr val="000000"/>
                </a:solidFill>
                <a:latin typeface="Open Sans Bold"/>
                <a:ea typeface="Open Sans Bold"/>
                <a:cs typeface="Open Sans Bold"/>
                <a:sym typeface="Open Sans Bold"/>
              </a:rPr>
              <a:t> 2 </a:t>
            </a:r>
            <a:r>
              <a:rPr lang="en-US" sz="2900" dirty="0" err="1">
                <a:solidFill>
                  <a:srgbClr val="000000"/>
                </a:solidFill>
                <a:latin typeface="Open Sans Bold"/>
                <a:ea typeface="Open Sans Bold"/>
                <a:cs typeface="Open Sans Bold"/>
                <a:sym typeface="Open Sans Bold"/>
              </a:rPr>
              <a:t>i</a:t>
            </a:r>
            <a:r>
              <a:rPr lang="en-US" sz="2900" dirty="0">
                <a:solidFill>
                  <a:srgbClr val="000000"/>
                </a:solidFill>
                <a:latin typeface="Open Sans Bold"/>
                <a:ea typeface="Open Sans Bold"/>
                <a:cs typeface="Open Sans Bold"/>
                <a:sym typeface="Open Sans Bold"/>
              </a:rPr>
              <a:t> 4 dies</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tenint</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el</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seu</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inici</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amb</a:t>
            </a:r>
            <a:r>
              <a:rPr lang="en-US" sz="2900" dirty="0">
                <a:solidFill>
                  <a:srgbClr val="000000"/>
                </a:solidFill>
                <a:latin typeface="Open Sans"/>
                <a:ea typeface="Open Sans"/>
                <a:cs typeface="Open Sans"/>
                <a:sym typeface="Open Sans"/>
              </a:rPr>
              <a:t> la </a:t>
            </a:r>
            <a:r>
              <a:rPr lang="en-US" sz="2900" dirty="0" err="1">
                <a:solidFill>
                  <a:srgbClr val="000000"/>
                </a:solidFill>
                <a:latin typeface="Open Sans"/>
                <a:ea typeface="Open Sans"/>
                <a:cs typeface="Open Sans"/>
                <a:sym typeface="Open Sans"/>
              </a:rPr>
              <a:t>degradació</a:t>
            </a:r>
            <a:r>
              <a:rPr lang="en-US" sz="2900" dirty="0">
                <a:solidFill>
                  <a:srgbClr val="000000"/>
                </a:solidFill>
                <a:latin typeface="Open Sans"/>
                <a:ea typeface="Open Sans"/>
                <a:cs typeface="Open Sans"/>
                <a:sym typeface="Open Sans"/>
              </a:rPr>
              <a:t> dels elements </a:t>
            </a:r>
            <a:r>
              <a:rPr lang="en-US" sz="2900" dirty="0" err="1">
                <a:solidFill>
                  <a:srgbClr val="000000"/>
                </a:solidFill>
                <a:latin typeface="Open Sans"/>
                <a:ea typeface="Open Sans"/>
                <a:cs typeface="Open Sans"/>
                <a:sym typeface="Open Sans"/>
              </a:rPr>
              <a:t>més</a:t>
            </a:r>
            <a:r>
              <a:rPr lang="en-US" sz="2900" dirty="0">
                <a:solidFill>
                  <a:srgbClr val="000000"/>
                </a:solidFill>
                <a:latin typeface="Open Sans"/>
                <a:ea typeface="Open Sans"/>
                <a:cs typeface="Open Sans"/>
                <a:sym typeface="Open Sans"/>
              </a:rPr>
              <a:t> biodegradables per </a:t>
            </a:r>
            <a:r>
              <a:rPr lang="en-US" sz="2900" dirty="0" err="1">
                <a:solidFill>
                  <a:srgbClr val="000000"/>
                </a:solidFill>
                <a:latin typeface="Open Sans"/>
                <a:ea typeface="Open Sans"/>
                <a:cs typeface="Open Sans"/>
                <a:sym typeface="Open Sans"/>
              </a:rPr>
              <a:t>l’acció</a:t>
            </a:r>
            <a:r>
              <a:rPr lang="en-US" sz="2900" dirty="0">
                <a:solidFill>
                  <a:srgbClr val="000000"/>
                </a:solidFill>
                <a:latin typeface="Open Sans"/>
                <a:ea typeface="Open Sans"/>
                <a:cs typeface="Open Sans"/>
                <a:sym typeface="Open Sans"/>
              </a:rPr>
              <a:t> de les </a:t>
            </a:r>
            <a:r>
              <a:rPr lang="en-US" sz="2900" dirty="0" err="1">
                <a:solidFill>
                  <a:srgbClr val="000000"/>
                </a:solidFill>
                <a:latin typeface="Open Sans"/>
                <a:ea typeface="Open Sans"/>
                <a:cs typeface="Open Sans"/>
                <a:sym typeface="Open Sans"/>
              </a:rPr>
              <a:t>bactèries</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mesòfiles</a:t>
            </a:r>
            <a:r>
              <a:rPr lang="en-US" sz="2900" dirty="0">
                <a:solidFill>
                  <a:srgbClr val="000000"/>
                </a:solidFill>
                <a:latin typeface="Open Sans"/>
                <a:ea typeface="Open Sans"/>
                <a:cs typeface="Open Sans"/>
                <a:sym typeface="Open Sans"/>
              </a:rPr>
              <a:t>.</a:t>
            </a:r>
          </a:p>
          <a:p>
            <a:pPr algn="just">
              <a:lnSpc>
                <a:spcPts val="4060"/>
              </a:lnSpc>
            </a:pPr>
            <a:endParaRPr lang="en-US" sz="2900" dirty="0">
              <a:solidFill>
                <a:srgbClr val="000000"/>
              </a:solidFill>
              <a:latin typeface="Open Sans"/>
              <a:ea typeface="Open Sans"/>
              <a:cs typeface="Open Sans"/>
              <a:sym typeface="Open Sans"/>
            </a:endParaRPr>
          </a:p>
          <a:p>
            <a:pPr algn="just">
              <a:lnSpc>
                <a:spcPts val="4060"/>
              </a:lnSpc>
            </a:pPr>
            <a:r>
              <a:rPr lang="en-US" sz="2900" dirty="0">
                <a:solidFill>
                  <a:srgbClr val="000000"/>
                </a:solidFill>
                <a:latin typeface="Open Sans"/>
                <a:ea typeface="Open Sans"/>
                <a:cs typeface="Open Sans"/>
                <a:sym typeface="Open Sans"/>
              </a:rPr>
              <a:t>La </a:t>
            </a:r>
            <a:r>
              <a:rPr lang="en-US" sz="2900" dirty="0" err="1">
                <a:solidFill>
                  <a:srgbClr val="000000"/>
                </a:solidFill>
                <a:latin typeface="Open Sans"/>
                <a:ea typeface="Open Sans"/>
                <a:cs typeface="Open Sans"/>
                <a:sym typeface="Open Sans"/>
              </a:rPr>
              <a:t>temperatura</a:t>
            </a:r>
            <a:r>
              <a:rPr lang="en-US" sz="2900" dirty="0">
                <a:solidFill>
                  <a:srgbClr val="000000"/>
                </a:solidFill>
                <a:latin typeface="Open Sans"/>
                <a:ea typeface="Open Sans"/>
                <a:cs typeface="Open Sans"/>
                <a:sym typeface="Open Sans"/>
              </a:rPr>
              <a:t> de la pila de </a:t>
            </a:r>
            <a:r>
              <a:rPr lang="en-US" sz="2900" dirty="0" err="1">
                <a:solidFill>
                  <a:srgbClr val="000000"/>
                </a:solidFill>
                <a:latin typeface="Open Sans"/>
                <a:ea typeface="Open Sans"/>
                <a:cs typeface="Open Sans"/>
                <a:sym typeface="Open Sans"/>
              </a:rPr>
              <a:t>residus</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va</a:t>
            </a:r>
            <a:r>
              <a:rPr lang="en-US" sz="2900" dirty="0">
                <a:solidFill>
                  <a:srgbClr val="000000"/>
                </a:solidFill>
                <a:latin typeface="Open Sans"/>
                <a:ea typeface="Open Sans"/>
                <a:cs typeface="Open Sans"/>
                <a:sym typeface="Open Sans"/>
              </a:rPr>
              <a:t> </a:t>
            </a:r>
            <a:r>
              <a:rPr lang="en-US" sz="2900" dirty="0" err="1">
                <a:solidFill>
                  <a:srgbClr val="000000"/>
                </a:solidFill>
                <a:latin typeface="Open Sans"/>
                <a:ea typeface="Open Sans"/>
                <a:cs typeface="Open Sans"/>
                <a:sym typeface="Open Sans"/>
              </a:rPr>
              <a:t>en</a:t>
            </a:r>
            <a:r>
              <a:rPr lang="en-US" sz="2900" dirty="0">
                <a:solidFill>
                  <a:srgbClr val="000000"/>
                </a:solidFill>
                <a:latin typeface="Open Sans"/>
                <a:ea typeface="Open Sans"/>
                <a:cs typeface="Open Sans"/>
                <a:sym typeface="Open Sans"/>
              </a:rPr>
              <a:t> augment </a:t>
            </a:r>
            <a:r>
              <a:rPr lang="en-US" sz="2900" dirty="0" err="1">
                <a:solidFill>
                  <a:srgbClr val="000000"/>
                </a:solidFill>
                <a:latin typeface="Open Sans"/>
                <a:ea typeface="Open Sans"/>
                <a:cs typeface="Open Sans"/>
                <a:sym typeface="Open Sans"/>
              </a:rPr>
              <a:t>aplegant</a:t>
            </a:r>
            <a:r>
              <a:rPr lang="en-US" sz="2900" dirty="0">
                <a:solidFill>
                  <a:srgbClr val="000000"/>
                </a:solidFill>
                <a:latin typeface="Open Sans"/>
                <a:ea typeface="Open Sans"/>
                <a:cs typeface="Open Sans"/>
                <a:sym typeface="Open Sans"/>
              </a:rPr>
              <a:t> a </a:t>
            </a:r>
            <a:r>
              <a:rPr lang="en-US" sz="2900" dirty="0" err="1">
                <a:solidFill>
                  <a:srgbClr val="000000"/>
                </a:solidFill>
                <a:latin typeface="Open Sans"/>
                <a:ea typeface="Open Sans"/>
                <a:cs typeface="Open Sans"/>
                <a:sym typeface="Open Sans"/>
              </a:rPr>
              <a:t>uns</a:t>
            </a:r>
            <a:r>
              <a:rPr lang="en-US" sz="2900" dirty="0">
                <a:solidFill>
                  <a:srgbClr val="000000"/>
                </a:solidFill>
                <a:latin typeface="Open Sans"/>
                <a:ea typeface="Open Sans"/>
                <a:cs typeface="Open Sans"/>
                <a:sym typeface="Open Sans"/>
              </a:rPr>
              <a:t> </a:t>
            </a:r>
            <a:r>
              <a:rPr lang="en-US" sz="2900" dirty="0">
                <a:solidFill>
                  <a:srgbClr val="000000"/>
                </a:solidFill>
                <a:latin typeface="Open Sans Bold"/>
                <a:ea typeface="Open Sans Bold"/>
                <a:cs typeface="Open Sans Bold"/>
                <a:sym typeface="Open Sans Bold"/>
              </a:rPr>
              <a:t>20-40ºC</a:t>
            </a:r>
            <a:r>
              <a:rPr lang="en-US" sz="2900" dirty="0">
                <a:solidFill>
                  <a:srgbClr val="000000"/>
                </a:solidFill>
                <a:latin typeface="Open Sans"/>
                <a:ea typeface="Open Sans"/>
                <a:cs typeface="Open Sans"/>
                <a:sym typeface="Open Sans"/>
              </a:rPr>
              <a:t>.</a:t>
            </a:r>
          </a:p>
          <a:p>
            <a:pPr algn="just">
              <a:lnSpc>
                <a:spcPts val="4060"/>
              </a:lnSpc>
            </a:pPr>
            <a:endParaRPr lang="en-US" sz="2900" dirty="0">
              <a:solidFill>
                <a:srgbClr val="000000"/>
              </a:solidFill>
              <a:latin typeface="Open Sans"/>
              <a:ea typeface="Open Sans"/>
              <a:cs typeface="Open Sans"/>
              <a:sym typeface="Open Sans"/>
            </a:endParaRPr>
          </a:p>
          <a:p>
            <a:pPr algn="just">
              <a:lnSpc>
                <a:spcPts val="4060"/>
              </a:lnSpc>
            </a:pPr>
            <a:endParaRPr lang="en-US" sz="2900" dirty="0">
              <a:solidFill>
                <a:srgbClr val="000000"/>
              </a:solidFill>
              <a:latin typeface="Open Sans"/>
              <a:ea typeface="Open Sans"/>
              <a:cs typeface="Open Sans"/>
              <a:sym typeface="Open Sans"/>
            </a:endParaRPr>
          </a:p>
        </p:txBody>
      </p:sp>
      <p:sp>
        <p:nvSpPr>
          <p:cNvPr id="6" name="Freeform 6"/>
          <p:cNvSpPr/>
          <p:nvPr/>
        </p:nvSpPr>
        <p:spPr>
          <a:xfrm>
            <a:off x="8155561" y="3820342"/>
            <a:ext cx="10132439" cy="4663466"/>
          </a:xfrm>
          <a:custGeom>
            <a:avLst/>
            <a:gdLst/>
            <a:ahLst/>
            <a:cxnLst/>
            <a:rect l="l" t="t" r="r" b="b"/>
            <a:pathLst>
              <a:path w="10132439" h="4663466">
                <a:moveTo>
                  <a:pt x="0" y="0"/>
                </a:moveTo>
                <a:lnTo>
                  <a:pt x="10132439" y="0"/>
                </a:lnTo>
                <a:lnTo>
                  <a:pt x="10132439" y="4663465"/>
                </a:lnTo>
                <a:lnTo>
                  <a:pt x="0" y="4663465"/>
                </a:lnTo>
                <a:lnTo>
                  <a:pt x="0" y="0"/>
                </a:lnTo>
                <a:close/>
              </a:path>
            </a:pathLst>
          </a:custGeom>
          <a:blipFill>
            <a:blip r:embed="rId3"/>
            <a:stretch>
              <a:fillRect/>
            </a:stretch>
          </a:blipFill>
        </p:spPr>
        <p:txBody>
          <a:bodyPr/>
          <a:lstStyle/>
          <a:p>
            <a:endParaRPr lang="es-ES"/>
          </a:p>
        </p:txBody>
      </p:sp>
      <p:sp>
        <p:nvSpPr>
          <p:cNvPr id="7" name="TextBox 7"/>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8" name="TextBox 8"/>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4. COMPOSTATGE.</a:t>
            </a:r>
          </a:p>
        </p:txBody>
      </p:sp>
      <p:sp>
        <p:nvSpPr>
          <p:cNvPr id="9" name="TextBox 9"/>
          <p:cNvSpPr txBox="1"/>
          <p:nvPr/>
        </p:nvSpPr>
        <p:spPr>
          <a:xfrm>
            <a:off x="60193" y="1920241"/>
            <a:ext cx="16535400" cy="874214"/>
          </a:xfrm>
          <a:prstGeom prst="rect">
            <a:avLst/>
          </a:prstGeom>
        </p:spPr>
        <p:txBody>
          <a:bodyPr wrap="square" lIns="0" tIns="0" rIns="0" bIns="0" rtlCol="0" anchor="t">
            <a:spAutoFit/>
          </a:bodyPr>
          <a:lstStyle/>
          <a:p>
            <a:pPr marL="1122679" lvl="1" indent="-561340" algn="ctr">
              <a:lnSpc>
                <a:spcPts val="7279"/>
              </a:lnSpc>
              <a:buAutoNum type="arabicPeriod"/>
            </a:pPr>
            <a:r>
              <a:rPr lang="en-US" sz="5199" dirty="0">
                <a:solidFill>
                  <a:srgbClr val="000000"/>
                </a:solidFill>
                <a:latin typeface="Open Sans Bold"/>
                <a:ea typeface="Open Sans Bold"/>
                <a:cs typeface="Open Sans Bold"/>
                <a:sym typeface="Open Sans Bold"/>
              </a:rPr>
              <a:t>FASE DE LATÈNCIA I CREIXEMENT O MESÒFILA.</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578099"/>
            <a:ext cx="18879213" cy="7062927"/>
            <a:chOff x="0" y="0"/>
            <a:chExt cx="4972303" cy="1860195"/>
          </a:xfrm>
        </p:grpSpPr>
        <p:sp>
          <p:nvSpPr>
            <p:cNvPr id="3" name="Freeform 3"/>
            <p:cNvSpPr/>
            <p:nvPr/>
          </p:nvSpPr>
          <p:spPr>
            <a:xfrm>
              <a:off x="0" y="0"/>
              <a:ext cx="4972303" cy="1860195"/>
            </a:xfrm>
            <a:custGeom>
              <a:avLst/>
              <a:gdLst/>
              <a:ahLst/>
              <a:cxnLst/>
              <a:rect l="l" t="t" r="r" b="b"/>
              <a:pathLst>
                <a:path w="4972303" h="1860195">
                  <a:moveTo>
                    <a:pt x="0" y="0"/>
                  </a:moveTo>
                  <a:lnTo>
                    <a:pt x="4972303" y="0"/>
                  </a:lnTo>
                  <a:lnTo>
                    <a:pt x="4972303" y="1860195"/>
                  </a:lnTo>
                  <a:lnTo>
                    <a:pt x="0" y="1860195"/>
                  </a:lnTo>
                  <a:close/>
                </a:path>
              </a:pathLst>
            </a:custGeom>
            <a:solidFill>
              <a:srgbClr val="EBA039"/>
            </a:solidFill>
          </p:spPr>
          <p:txBody>
            <a:bodyPr/>
            <a:lstStyle/>
            <a:p>
              <a:endParaRPr lang="es-ES"/>
            </a:p>
          </p:txBody>
        </p:sp>
        <p:sp>
          <p:nvSpPr>
            <p:cNvPr id="4" name="TextBox 4"/>
            <p:cNvSpPr txBox="1"/>
            <p:nvPr/>
          </p:nvSpPr>
          <p:spPr>
            <a:xfrm>
              <a:off x="0" y="0"/>
              <a:ext cx="4972303" cy="1860195"/>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361605" y="3437608"/>
            <a:ext cx="7897912" cy="5398135"/>
          </a:xfrm>
          <a:prstGeom prst="rect">
            <a:avLst/>
          </a:prstGeom>
        </p:spPr>
        <p:txBody>
          <a:bodyPr lIns="0" tIns="0" rIns="0" bIns="0" rtlCol="0" anchor="t">
            <a:spAutoFit/>
          </a:bodyPr>
          <a:lstStyle/>
          <a:p>
            <a:pPr algn="just">
              <a:lnSpc>
                <a:spcPts val="4339"/>
              </a:lnSpc>
            </a:pPr>
            <a:r>
              <a:rPr lang="en-US" sz="3099" dirty="0" err="1">
                <a:solidFill>
                  <a:srgbClr val="000000"/>
                </a:solidFill>
                <a:latin typeface="Open Sans Italics"/>
                <a:ea typeface="Open Sans Italics"/>
                <a:cs typeface="Open Sans Italics"/>
                <a:sym typeface="Open Sans Italics"/>
              </a:rPr>
              <a:t>Què</a:t>
            </a:r>
            <a:r>
              <a:rPr lang="en-US" sz="3099" dirty="0">
                <a:solidFill>
                  <a:srgbClr val="000000"/>
                </a:solidFill>
                <a:latin typeface="Open Sans Italics"/>
                <a:ea typeface="Open Sans Italics"/>
                <a:cs typeface="Open Sans Italics"/>
                <a:sym typeface="Open Sans Italics"/>
              </a:rPr>
              <a:t> </a:t>
            </a:r>
            <a:r>
              <a:rPr lang="en-US" sz="3099" dirty="0" err="1">
                <a:solidFill>
                  <a:srgbClr val="000000"/>
                </a:solidFill>
                <a:latin typeface="Open Sans Italics"/>
                <a:ea typeface="Open Sans Italics"/>
                <a:cs typeface="Open Sans Italics"/>
                <a:sym typeface="Open Sans Italics"/>
              </a:rPr>
              <a:t>passa</a:t>
            </a:r>
            <a:r>
              <a:rPr lang="en-US" sz="3099" dirty="0">
                <a:solidFill>
                  <a:srgbClr val="000000"/>
                </a:solidFill>
                <a:latin typeface="Open Sans Italics"/>
                <a:ea typeface="Open Sans Italics"/>
                <a:cs typeface="Open Sans Italics"/>
                <a:sym typeface="Open Sans Italics"/>
              </a:rPr>
              <a:t> a </a:t>
            </a:r>
            <a:r>
              <a:rPr lang="en-US" sz="3099" dirty="0" err="1">
                <a:solidFill>
                  <a:srgbClr val="000000"/>
                </a:solidFill>
                <a:latin typeface="Open Sans Italics"/>
                <a:ea typeface="Open Sans Italics"/>
                <a:cs typeface="Open Sans Italics"/>
                <a:sym typeface="Open Sans Italics"/>
              </a:rPr>
              <a:t>aquesta</a:t>
            </a:r>
            <a:r>
              <a:rPr lang="en-US" sz="3099" dirty="0">
                <a:solidFill>
                  <a:srgbClr val="000000"/>
                </a:solidFill>
                <a:latin typeface="Open Sans Italics"/>
                <a:ea typeface="Open Sans Italics"/>
                <a:cs typeface="Open Sans Italics"/>
                <a:sym typeface="Open Sans Italics"/>
              </a:rPr>
              <a:t> </a:t>
            </a:r>
            <a:r>
              <a:rPr lang="en-US" sz="3099" dirty="0" err="1">
                <a:solidFill>
                  <a:srgbClr val="000000"/>
                </a:solidFill>
                <a:latin typeface="Open Sans Italics"/>
                <a:ea typeface="Open Sans Italics"/>
                <a:cs typeface="Open Sans Italics"/>
                <a:sym typeface="Open Sans Italics"/>
              </a:rPr>
              <a:t>fase</a:t>
            </a:r>
            <a:r>
              <a:rPr lang="en-US" sz="3099" dirty="0">
                <a:solidFill>
                  <a:srgbClr val="000000"/>
                </a:solidFill>
                <a:latin typeface="Open Sans Italics"/>
                <a:ea typeface="Open Sans Italics"/>
                <a:cs typeface="Open Sans Italics"/>
                <a:sym typeface="Open Sans Italics"/>
              </a:rPr>
              <a:t>?</a:t>
            </a:r>
          </a:p>
          <a:p>
            <a:pPr marL="669289" lvl="1" indent="-334645" algn="just">
              <a:lnSpc>
                <a:spcPts val="4339"/>
              </a:lnSpc>
              <a:buFont typeface="Arial"/>
              <a:buChar char="•"/>
            </a:pPr>
            <a:r>
              <a:rPr lang="en-US" sz="3099" dirty="0" err="1">
                <a:solidFill>
                  <a:srgbClr val="000000"/>
                </a:solidFill>
                <a:latin typeface="Open Sans Bold"/>
                <a:ea typeface="Open Sans Bold"/>
                <a:cs typeface="Open Sans Bold"/>
                <a:sym typeface="Open Sans Bold"/>
              </a:rPr>
              <a:t>S’eliminen</a:t>
            </a:r>
            <a:r>
              <a:rPr lang="en-US" sz="3099" dirty="0">
                <a:solidFill>
                  <a:srgbClr val="000000"/>
                </a:solidFill>
                <a:latin typeface="Open Sans Bold"/>
                <a:ea typeface="Open Sans Bold"/>
                <a:cs typeface="Open Sans Bold"/>
                <a:sym typeface="Open Sans Bold"/>
              </a:rPr>
              <a:t> </a:t>
            </a:r>
            <a:r>
              <a:rPr lang="en-US" sz="3099" dirty="0">
                <a:solidFill>
                  <a:srgbClr val="000000"/>
                </a:solidFill>
                <a:latin typeface="Open Sans"/>
                <a:ea typeface="Open Sans"/>
                <a:cs typeface="Open Sans"/>
                <a:sym typeface="Open Sans"/>
              </a:rPr>
              <a:t>tot </a:t>
            </a:r>
            <a:r>
              <a:rPr lang="en-US" sz="3099" dirty="0" err="1">
                <a:solidFill>
                  <a:srgbClr val="000000"/>
                </a:solidFill>
                <a:latin typeface="Open Sans"/>
                <a:ea typeface="Open Sans"/>
                <a:cs typeface="Open Sans"/>
                <a:sym typeface="Open Sans"/>
              </a:rPr>
              <a:t>tipus</a:t>
            </a:r>
            <a:r>
              <a:rPr lang="en-US" sz="3099" dirty="0">
                <a:solidFill>
                  <a:srgbClr val="000000"/>
                </a:solidFill>
                <a:latin typeface="Open Sans"/>
                <a:ea typeface="Open Sans"/>
                <a:cs typeface="Open Sans"/>
                <a:sym typeface="Open Sans"/>
              </a:rPr>
              <a:t> de </a:t>
            </a:r>
            <a:r>
              <a:rPr lang="en-US" sz="3099" dirty="0" err="1">
                <a:solidFill>
                  <a:srgbClr val="000000"/>
                </a:solidFill>
                <a:latin typeface="Open Sans Bold"/>
                <a:ea typeface="Open Sans Bold"/>
                <a:cs typeface="Open Sans Bold"/>
                <a:sym typeface="Open Sans Bold"/>
              </a:rPr>
              <a:t>patògens</a:t>
            </a:r>
            <a:r>
              <a:rPr lang="en-US" sz="3099" dirty="0">
                <a:solidFill>
                  <a:srgbClr val="000000"/>
                </a:solidFill>
                <a:latin typeface="Open Sans Bold"/>
                <a:ea typeface="Open Sans Bold"/>
                <a:cs typeface="Open Sans Bold"/>
                <a:sym typeface="Open Sans Bold"/>
              </a:rPr>
              <a:t>, </a:t>
            </a:r>
            <a:r>
              <a:rPr lang="en-US" sz="3099" dirty="0" err="1">
                <a:solidFill>
                  <a:srgbClr val="000000"/>
                </a:solidFill>
                <a:latin typeface="Open Sans Bold"/>
                <a:ea typeface="Open Sans Bold"/>
                <a:cs typeface="Open Sans Bold"/>
                <a:sym typeface="Open Sans Bold"/>
              </a:rPr>
              <a:t>llavor</a:t>
            </a:r>
            <a:r>
              <a:rPr lang="en-US" sz="3099" dirty="0">
                <a:solidFill>
                  <a:srgbClr val="000000"/>
                </a:solidFill>
                <a:latin typeface="Open Sans Bold"/>
                <a:ea typeface="Open Sans Bold"/>
                <a:cs typeface="Open Sans Bold"/>
                <a:sym typeface="Open Sans Bold"/>
              </a:rPr>
              <a:t> o larva</a:t>
            </a:r>
            <a:r>
              <a:rPr lang="en-US" sz="3099" dirty="0">
                <a:solidFill>
                  <a:srgbClr val="000000"/>
                </a:solidFill>
                <a:latin typeface="Open Sans"/>
                <a:ea typeface="Open Sans"/>
                <a:cs typeface="Open Sans"/>
                <a:sym typeface="Open Sans"/>
              </a:rPr>
              <a:t> que </a:t>
            </a:r>
            <a:r>
              <a:rPr lang="en-US" sz="3099" dirty="0" err="1">
                <a:solidFill>
                  <a:srgbClr val="000000"/>
                </a:solidFill>
                <a:latin typeface="Open Sans"/>
                <a:ea typeface="Open Sans"/>
                <a:cs typeface="Open Sans"/>
                <a:sym typeface="Open Sans"/>
              </a:rPr>
              <a:t>puga</a:t>
            </a:r>
            <a:r>
              <a:rPr lang="en-US" sz="3099" dirty="0">
                <a:solidFill>
                  <a:srgbClr val="000000"/>
                </a:solidFill>
                <a:latin typeface="Open Sans"/>
                <a:ea typeface="Open Sans"/>
                <a:cs typeface="Open Sans"/>
                <a:sym typeface="Open Sans"/>
              </a:rPr>
              <a:t> haver a la pila de fem.</a:t>
            </a:r>
          </a:p>
          <a:p>
            <a:pPr algn="just">
              <a:lnSpc>
                <a:spcPts val="4339"/>
              </a:lnSpc>
            </a:pPr>
            <a:endParaRPr lang="en-US" sz="3099" dirty="0">
              <a:solidFill>
                <a:srgbClr val="000000"/>
              </a:solidFill>
              <a:latin typeface="Open Sans"/>
              <a:ea typeface="Open Sans"/>
              <a:cs typeface="Open Sans"/>
              <a:sym typeface="Open Sans"/>
            </a:endParaRPr>
          </a:p>
          <a:p>
            <a:pPr marL="669289" lvl="1" indent="-334645" algn="just">
              <a:lnSpc>
                <a:spcPts val="4339"/>
              </a:lnSpc>
              <a:buFont typeface="Arial"/>
              <a:buChar char="•"/>
            </a:pPr>
            <a:r>
              <a:rPr lang="en-US" sz="3099" dirty="0">
                <a:solidFill>
                  <a:srgbClr val="000000"/>
                </a:solidFill>
                <a:latin typeface="Open Sans"/>
                <a:ea typeface="Open Sans"/>
                <a:cs typeface="Open Sans"/>
                <a:sym typeface="Open Sans"/>
              </a:rPr>
              <a:t>Una </a:t>
            </a:r>
            <a:r>
              <a:rPr lang="en-US" sz="3099" dirty="0" err="1">
                <a:solidFill>
                  <a:srgbClr val="000000"/>
                </a:solidFill>
                <a:latin typeface="Open Sans"/>
                <a:ea typeface="Open Sans"/>
                <a:cs typeface="Open Sans"/>
                <a:sym typeface="Open Sans"/>
              </a:rPr>
              <a:t>vegada</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aquests</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microorganismes</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han</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degradat</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tota</a:t>
            </a:r>
            <a:r>
              <a:rPr lang="en-US" sz="3099" dirty="0">
                <a:solidFill>
                  <a:srgbClr val="000000"/>
                </a:solidFill>
                <a:latin typeface="Open Sans"/>
                <a:ea typeface="Open Sans"/>
                <a:cs typeface="Open Sans"/>
                <a:sym typeface="Open Sans"/>
              </a:rPr>
              <a:t> la </a:t>
            </a:r>
            <a:r>
              <a:rPr lang="en-US" sz="3099" dirty="0" err="1">
                <a:solidFill>
                  <a:srgbClr val="000000"/>
                </a:solidFill>
                <a:latin typeface="Open Sans"/>
                <a:ea typeface="Open Sans"/>
                <a:cs typeface="Open Sans"/>
                <a:sym typeface="Open Sans"/>
              </a:rPr>
              <a:t>matèria</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orgànica</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l’</a:t>
            </a:r>
            <a:r>
              <a:rPr lang="en-US" sz="3099" dirty="0" err="1">
                <a:solidFill>
                  <a:srgbClr val="000000"/>
                </a:solidFill>
                <a:latin typeface="Open Sans Bold"/>
                <a:ea typeface="Open Sans Bold"/>
                <a:cs typeface="Open Sans Bold"/>
                <a:sym typeface="Open Sans Bold"/>
              </a:rPr>
              <a:t>activitat</a:t>
            </a:r>
            <a:r>
              <a:rPr lang="en-US" sz="3099" dirty="0">
                <a:solidFill>
                  <a:srgbClr val="000000"/>
                </a:solidFill>
                <a:latin typeface="Open Sans Bold"/>
                <a:ea typeface="Open Sans Bold"/>
                <a:cs typeface="Open Sans Bold"/>
                <a:sym typeface="Open Sans Bold"/>
              </a:rPr>
              <a:t> </a:t>
            </a:r>
            <a:r>
              <a:rPr lang="en-US" sz="3099" dirty="0" err="1">
                <a:solidFill>
                  <a:srgbClr val="000000"/>
                </a:solidFill>
                <a:latin typeface="Open Sans Bold"/>
                <a:ea typeface="Open Sans Bold"/>
                <a:cs typeface="Open Sans Bold"/>
                <a:sym typeface="Open Sans Bold"/>
              </a:rPr>
              <a:t>biològica</a:t>
            </a:r>
            <a:r>
              <a:rPr lang="en-US" sz="3099" dirty="0">
                <a:solidFill>
                  <a:srgbClr val="000000"/>
                </a:solidFill>
                <a:latin typeface="Open Sans Bold"/>
                <a:ea typeface="Open Sans Bold"/>
                <a:cs typeface="Open Sans Bold"/>
                <a:sym typeface="Open Sans Bold"/>
              </a:rPr>
              <a:t> </a:t>
            </a:r>
            <a:r>
              <a:rPr lang="en-US" sz="3099" dirty="0" err="1">
                <a:solidFill>
                  <a:srgbClr val="000000"/>
                </a:solidFill>
                <a:latin typeface="Open Sans Bold"/>
                <a:ea typeface="Open Sans Bold"/>
                <a:cs typeface="Open Sans Bold"/>
                <a:sym typeface="Open Sans Bold"/>
              </a:rPr>
              <a:t>disminueix</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aplegant</a:t>
            </a:r>
            <a:r>
              <a:rPr lang="en-US" sz="3099" dirty="0">
                <a:solidFill>
                  <a:srgbClr val="000000"/>
                </a:solidFill>
                <a:latin typeface="Open Sans"/>
                <a:ea typeface="Open Sans"/>
                <a:cs typeface="Open Sans"/>
                <a:sym typeface="Open Sans"/>
              </a:rPr>
              <a:t> </a:t>
            </a:r>
            <a:r>
              <a:rPr lang="en-US" sz="3099" dirty="0" err="1">
                <a:solidFill>
                  <a:srgbClr val="000000"/>
                </a:solidFill>
                <a:latin typeface="Open Sans"/>
                <a:ea typeface="Open Sans"/>
                <a:cs typeface="Open Sans"/>
                <a:sym typeface="Open Sans"/>
              </a:rPr>
              <a:t>aleshores</a:t>
            </a:r>
            <a:r>
              <a:rPr lang="en-US" sz="3099" dirty="0">
                <a:solidFill>
                  <a:srgbClr val="000000"/>
                </a:solidFill>
                <a:latin typeface="Open Sans"/>
                <a:ea typeface="Open Sans"/>
                <a:cs typeface="Open Sans"/>
                <a:sym typeface="Open Sans"/>
              </a:rPr>
              <a:t> a un </a:t>
            </a:r>
            <a:r>
              <a:rPr lang="en-US" sz="3099" dirty="0" err="1">
                <a:solidFill>
                  <a:srgbClr val="000000"/>
                </a:solidFill>
                <a:latin typeface="Open Sans Bold"/>
                <a:ea typeface="Open Sans Bold"/>
                <a:cs typeface="Open Sans Bold"/>
                <a:sym typeface="Open Sans Bold"/>
              </a:rPr>
              <a:t>medi</a:t>
            </a:r>
            <a:r>
              <a:rPr lang="en-US" sz="3099" dirty="0">
                <a:solidFill>
                  <a:srgbClr val="000000"/>
                </a:solidFill>
                <a:latin typeface="Open Sans Bold"/>
                <a:ea typeface="Open Sans Bold"/>
                <a:cs typeface="Open Sans Bold"/>
                <a:sym typeface="Open Sans Bold"/>
              </a:rPr>
              <a:t> </a:t>
            </a:r>
            <a:r>
              <a:rPr lang="en-US" sz="3099" dirty="0" err="1">
                <a:solidFill>
                  <a:srgbClr val="000000"/>
                </a:solidFill>
                <a:latin typeface="Open Sans Bold"/>
                <a:ea typeface="Open Sans Bold"/>
                <a:cs typeface="Open Sans Bold"/>
                <a:sym typeface="Open Sans Bold"/>
              </a:rPr>
              <a:t>més</a:t>
            </a:r>
            <a:r>
              <a:rPr lang="en-US" sz="3099" dirty="0">
                <a:solidFill>
                  <a:srgbClr val="000000"/>
                </a:solidFill>
                <a:latin typeface="Open Sans Bold"/>
                <a:ea typeface="Open Sans Bold"/>
                <a:cs typeface="Open Sans Bold"/>
                <a:sym typeface="Open Sans Bold"/>
              </a:rPr>
              <a:t> </a:t>
            </a:r>
            <a:r>
              <a:rPr lang="en-US" sz="3099" dirty="0" err="1">
                <a:solidFill>
                  <a:srgbClr val="000000"/>
                </a:solidFill>
                <a:latin typeface="Open Sans Bold"/>
                <a:ea typeface="Open Sans Bold"/>
                <a:cs typeface="Open Sans Bold"/>
                <a:sym typeface="Open Sans Bold"/>
              </a:rPr>
              <a:t>estable</a:t>
            </a:r>
            <a:endParaRPr lang="en-US" sz="3099" dirty="0">
              <a:solidFill>
                <a:srgbClr val="000000"/>
              </a:solidFill>
              <a:latin typeface="Open Sans Bold"/>
              <a:ea typeface="Open Sans Bold"/>
              <a:cs typeface="Open Sans Bold"/>
              <a:sym typeface="Open Sans Bold"/>
            </a:endParaRPr>
          </a:p>
        </p:txBody>
      </p:sp>
      <p:sp>
        <p:nvSpPr>
          <p:cNvPr id="6" name="Freeform 6"/>
          <p:cNvSpPr/>
          <p:nvPr/>
        </p:nvSpPr>
        <p:spPr>
          <a:xfrm>
            <a:off x="8212711" y="3557293"/>
            <a:ext cx="10132439" cy="4663466"/>
          </a:xfrm>
          <a:custGeom>
            <a:avLst/>
            <a:gdLst/>
            <a:ahLst/>
            <a:cxnLst/>
            <a:rect l="l" t="t" r="r" b="b"/>
            <a:pathLst>
              <a:path w="10132439" h="4663466">
                <a:moveTo>
                  <a:pt x="0" y="0"/>
                </a:moveTo>
                <a:lnTo>
                  <a:pt x="10132439" y="0"/>
                </a:lnTo>
                <a:lnTo>
                  <a:pt x="10132439" y="4663466"/>
                </a:lnTo>
                <a:lnTo>
                  <a:pt x="0" y="4663466"/>
                </a:lnTo>
                <a:lnTo>
                  <a:pt x="0" y="0"/>
                </a:lnTo>
                <a:close/>
              </a:path>
            </a:pathLst>
          </a:custGeom>
          <a:blipFill>
            <a:blip r:embed="rId3"/>
            <a:stretch>
              <a:fillRect/>
            </a:stretch>
          </a:blipFill>
        </p:spPr>
        <p:txBody>
          <a:bodyPr/>
          <a:lstStyle/>
          <a:p>
            <a:endParaRPr lang="es-ES"/>
          </a:p>
        </p:txBody>
      </p:sp>
      <p:sp>
        <p:nvSpPr>
          <p:cNvPr id="7" name="TextBox 7"/>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8" name="TextBox 8"/>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4. COMPOSTATGE.</a:t>
            </a:r>
          </a:p>
        </p:txBody>
      </p:sp>
      <p:sp>
        <p:nvSpPr>
          <p:cNvPr id="9" name="TextBox 9"/>
          <p:cNvSpPr txBox="1"/>
          <p:nvPr/>
        </p:nvSpPr>
        <p:spPr>
          <a:xfrm>
            <a:off x="1782506" y="1944415"/>
            <a:ext cx="15290182" cy="887095"/>
          </a:xfrm>
          <a:prstGeom prst="rect">
            <a:avLst/>
          </a:prstGeom>
        </p:spPr>
        <p:txBody>
          <a:bodyPr lIns="0" tIns="0" rIns="0" bIns="0" rtlCol="0" anchor="t">
            <a:spAutoFit/>
          </a:bodyPr>
          <a:lstStyle/>
          <a:p>
            <a:pPr algn="ctr">
              <a:lnSpc>
                <a:spcPts val="7279"/>
              </a:lnSpc>
            </a:pPr>
            <a:r>
              <a:rPr lang="en-US" sz="5199">
                <a:solidFill>
                  <a:srgbClr val="000000"/>
                </a:solidFill>
                <a:latin typeface="Open Sans Bold"/>
                <a:ea typeface="Open Sans Bold"/>
                <a:cs typeface="Open Sans Bold"/>
                <a:sym typeface="Open Sans Bold"/>
              </a:rPr>
              <a:t>2. FASE DE TERMÒFILA.</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578099"/>
            <a:ext cx="18879213" cy="7062927"/>
            <a:chOff x="0" y="0"/>
            <a:chExt cx="4972303" cy="1860195"/>
          </a:xfrm>
        </p:grpSpPr>
        <p:sp>
          <p:nvSpPr>
            <p:cNvPr id="3" name="Freeform 3"/>
            <p:cNvSpPr/>
            <p:nvPr/>
          </p:nvSpPr>
          <p:spPr>
            <a:xfrm>
              <a:off x="0" y="0"/>
              <a:ext cx="4972303" cy="1860195"/>
            </a:xfrm>
            <a:custGeom>
              <a:avLst/>
              <a:gdLst/>
              <a:ahLst/>
              <a:cxnLst/>
              <a:rect l="l" t="t" r="r" b="b"/>
              <a:pathLst>
                <a:path w="4972303" h="1860195">
                  <a:moveTo>
                    <a:pt x="0" y="0"/>
                  </a:moveTo>
                  <a:lnTo>
                    <a:pt x="4972303" y="0"/>
                  </a:lnTo>
                  <a:lnTo>
                    <a:pt x="4972303" y="1860195"/>
                  </a:lnTo>
                  <a:lnTo>
                    <a:pt x="0" y="1860195"/>
                  </a:lnTo>
                  <a:close/>
                </a:path>
              </a:pathLst>
            </a:custGeom>
            <a:solidFill>
              <a:srgbClr val="EBA039"/>
            </a:solidFill>
          </p:spPr>
          <p:txBody>
            <a:bodyPr/>
            <a:lstStyle/>
            <a:p>
              <a:endParaRPr lang="es-ES"/>
            </a:p>
          </p:txBody>
        </p:sp>
        <p:sp>
          <p:nvSpPr>
            <p:cNvPr id="4" name="TextBox 4"/>
            <p:cNvSpPr txBox="1"/>
            <p:nvPr/>
          </p:nvSpPr>
          <p:spPr>
            <a:xfrm>
              <a:off x="0" y="0"/>
              <a:ext cx="4972303" cy="1860195"/>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981075" y="2986799"/>
            <a:ext cx="7346818" cy="6325870"/>
          </a:xfrm>
          <a:prstGeom prst="rect">
            <a:avLst/>
          </a:prstGeom>
        </p:spPr>
        <p:txBody>
          <a:bodyPr lIns="0" tIns="0" rIns="0" bIns="0" rtlCol="0" anchor="t">
            <a:spAutoFit/>
          </a:bodyPr>
          <a:lstStyle/>
          <a:p>
            <a:pPr algn="just">
              <a:lnSpc>
                <a:spcPts val="4060"/>
              </a:lnSpc>
            </a:pPr>
            <a:r>
              <a:rPr lang="en-US" sz="2900">
                <a:solidFill>
                  <a:srgbClr val="000000"/>
                </a:solidFill>
                <a:latin typeface="Open Sans"/>
                <a:ea typeface="Open Sans"/>
                <a:cs typeface="Open Sans"/>
                <a:sym typeface="Open Sans"/>
              </a:rPr>
              <a:t>La duració d’aquesta fase varia entre </a:t>
            </a:r>
          </a:p>
          <a:p>
            <a:pPr algn="just">
              <a:lnSpc>
                <a:spcPts val="4060"/>
              </a:lnSpc>
            </a:pPr>
            <a:r>
              <a:rPr lang="en-US" sz="2900">
                <a:solidFill>
                  <a:srgbClr val="000000"/>
                </a:solidFill>
                <a:latin typeface="Open Sans Bold"/>
                <a:ea typeface="Open Sans Bold"/>
                <a:cs typeface="Open Sans Bold"/>
                <a:sym typeface="Open Sans Bold"/>
              </a:rPr>
              <a:t>1 setmana i 2 mesos</a:t>
            </a:r>
            <a:r>
              <a:rPr lang="en-US" sz="2900">
                <a:solidFill>
                  <a:srgbClr val="000000"/>
                </a:solidFill>
                <a:latin typeface="Open Sans"/>
                <a:ea typeface="Open Sans"/>
                <a:cs typeface="Open Sans"/>
                <a:sym typeface="Open Sans"/>
              </a:rPr>
              <a:t>, depenent dels residus de la pila.</a:t>
            </a:r>
          </a:p>
          <a:p>
            <a:pPr algn="just">
              <a:lnSpc>
                <a:spcPts val="4200"/>
              </a:lnSpc>
            </a:pPr>
            <a:endParaRPr lang="en-US" sz="2900">
              <a:solidFill>
                <a:srgbClr val="000000"/>
              </a:solidFill>
              <a:latin typeface="Open Sans"/>
              <a:ea typeface="Open Sans"/>
              <a:cs typeface="Open Sans"/>
              <a:sym typeface="Open Sans"/>
            </a:endParaRPr>
          </a:p>
          <a:p>
            <a:pPr algn="just">
              <a:lnSpc>
                <a:spcPts val="4200"/>
              </a:lnSpc>
            </a:pPr>
            <a:r>
              <a:rPr lang="en-US" sz="3000">
                <a:solidFill>
                  <a:srgbClr val="000000"/>
                </a:solidFill>
                <a:latin typeface="Open Sans"/>
                <a:ea typeface="Open Sans"/>
                <a:cs typeface="Open Sans"/>
                <a:sym typeface="Open Sans"/>
              </a:rPr>
              <a:t>La pujada de </a:t>
            </a:r>
            <a:r>
              <a:rPr lang="en-US" sz="3000">
                <a:solidFill>
                  <a:srgbClr val="000000"/>
                </a:solidFill>
                <a:latin typeface="Open Sans Bold"/>
                <a:ea typeface="Open Sans Bold"/>
                <a:cs typeface="Open Sans Bold"/>
                <a:sym typeface="Open Sans Bold"/>
              </a:rPr>
              <a:t>temperatura</a:t>
            </a:r>
            <a:r>
              <a:rPr lang="en-US" sz="3000">
                <a:solidFill>
                  <a:srgbClr val="000000"/>
                </a:solidFill>
                <a:latin typeface="Open Sans"/>
                <a:ea typeface="Open Sans"/>
                <a:cs typeface="Open Sans"/>
                <a:sym typeface="Open Sans"/>
              </a:rPr>
              <a:t> segueix i es pot dividir en dues fases:</a:t>
            </a:r>
          </a:p>
          <a:p>
            <a:pPr marL="647700" lvl="1" indent="-323850" algn="just">
              <a:lnSpc>
                <a:spcPts val="4200"/>
              </a:lnSpc>
              <a:buAutoNum type="arabicPeriod"/>
            </a:pPr>
            <a:r>
              <a:rPr lang="en-US" sz="3000">
                <a:solidFill>
                  <a:srgbClr val="000000"/>
                </a:solidFill>
                <a:latin typeface="Open Sans"/>
                <a:ea typeface="Open Sans"/>
                <a:cs typeface="Open Sans"/>
                <a:sym typeface="Open Sans"/>
              </a:rPr>
              <a:t> </a:t>
            </a:r>
            <a:r>
              <a:rPr lang="en-US" sz="3000">
                <a:solidFill>
                  <a:srgbClr val="000000"/>
                </a:solidFill>
                <a:latin typeface="Open Sans Bold"/>
                <a:ea typeface="Open Sans Bold"/>
                <a:cs typeface="Open Sans Bold"/>
                <a:sym typeface="Open Sans Bold"/>
              </a:rPr>
              <a:t>De 40 a 60ºC</a:t>
            </a:r>
            <a:r>
              <a:rPr lang="en-US" sz="3000">
                <a:solidFill>
                  <a:srgbClr val="000000"/>
                </a:solidFill>
                <a:latin typeface="Open Sans"/>
                <a:ea typeface="Open Sans"/>
                <a:cs typeface="Open Sans"/>
                <a:sym typeface="Open Sans"/>
              </a:rPr>
              <a:t>: queden microorganismes termòfils o termotolerants.</a:t>
            </a:r>
          </a:p>
          <a:p>
            <a:pPr marL="647700" lvl="1" indent="-323850" algn="just">
              <a:lnSpc>
                <a:spcPts val="4200"/>
              </a:lnSpc>
              <a:buAutoNum type="arabicPeriod"/>
            </a:pPr>
            <a:r>
              <a:rPr lang="en-US" sz="3000">
                <a:solidFill>
                  <a:srgbClr val="000000"/>
                </a:solidFill>
                <a:latin typeface="Open Sans Bold"/>
                <a:ea typeface="Open Sans Bold"/>
                <a:cs typeface="Open Sans Bold"/>
                <a:sym typeface="Open Sans Bold"/>
              </a:rPr>
              <a:t>De 60 a 80ºC</a:t>
            </a:r>
            <a:r>
              <a:rPr lang="en-US" sz="3000">
                <a:solidFill>
                  <a:srgbClr val="000000"/>
                </a:solidFill>
                <a:latin typeface="Open Sans"/>
                <a:ea typeface="Open Sans"/>
                <a:cs typeface="Open Sans"/>
                <a:sym typeface="Open Sans"/>
              </a:rPr>
              <a:t>: a un compostatge municipal és complicat aplegar a aquestes temperatures.</a:t>
            </a:r>
          </a:p>
        </p:txBody>
      </p:sp>
      <p:sp>
        <p:nvSpPr>
          <p:cNvPr id="6" name="Freeform 6"/>
          <p:cNvSpPr/>
          <p:nvPr/>
        </p:nvSpPr>
        <p:spPr>
          <a:xfrm>
            <a:off x="8155561" y="3557293"/>
            <a:ext cx="10132439" cy="4663466"/>
          </a:xfrm>
          <a:custGeom>
            <a:avLst/>
            <a:gdLst/>
            <a:ahLst/>
            <a:cxnLst/>
            <a:rect l="l" t="t" r="r" b="b"/>
            <a:pathLst>
              <a:path w="10132439" h="4663466">
                <a:moveTo>
                  <a:pt x="0" y="0"/>
                </a:moveTo>
                <a:lnTo>
                  <a:pt x="10132439" y="0"/>
                </a:lnTo>
                <a:lnTo>
                  <a:pt x="10132439" y="4663466"/>
                </a:lnTo>
                <a:lnTo>
                  <a:pt x="0" y="4663466"/>
                </a:lnTo>
                <a:lnTo>
                  <a:pt x="0" y="0"/>
                </a:lnTo>
                <a:close/>
              </a:path>
            </a:pathLst>
          </a:custGeom>
          <a:blipFill>
            <a:blip r:embed="rId3"/>
            <a:stretch>
              <a:fillRect/>
            </a:stretch>
          </a:blipFill>
        </p:spPr>
        <p:txBody>
          <a:bodyPr/>
          <a:lstStyle/>
          <a:p>
            <a:endParaRPr lang="es-ES"/>
          </a:p>
        </p:txBody>
      </p:sp>
      <p:sp>
        <p:nvSpPr>
          <p:cNvPr id="7" name="TextBox 7"/>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8" name="TextBox 8"/>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4. COMPOSTATGE.</a:t>
            </a:r>
          </a:p>
        </p:txBody>
      </p:sp>
      <p:sp>
        <p:nvSpPr>
          <p:cNvPr id="9" name="TextBox 9"/>
          <p:cNvSpPr txBox="1"/>
          <p:nvPr/>
        </p:nvSpPr>
        <p:spPr>
          <a:xfrm>
            <a:off x="1782506" y="1944415"/>
            <a:ext cx="15290182" cy="887095"/>
          </a:xfrm>
          <a:prstGeom prst="rect">
            <a:avLst/>
          </a:prstGeom>
        </p:spPr>
        <p:txBody>
          <a:bodyPr lIns="0" tIns="0" rIns="0" bIns="0" rtlCol="0" anchor="t">
            <a:spAutoFit/>
          </a:bodyPr>
          <a:lstStyle/>
          <a:p>
            <a:pPr algn="ctr">
              <a:lnSpc>
                <a:spcPts val="7279"/>
              </a:lnSpc>
            </a:pPr>
            <a:r>
              <a:rPr lang="en-US" sz="5199">
                <a:solidFill>
                  <a:srgbClr val="000000"/>
                </a:solidFill>
                <a:latin typeface="Open Sans Bold"/>
                <a:ea typeface="Open Sans Bold"/>
                <a:cs typeface="Open Sans Bold"/>
                <a:sym typeface="Open Sans Bold"/>
              </a:rPr>
              <a:t>2. FASE DE TERMÒFILA.</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578099"/>
            <a:ext cx="18879213" cy="7062927"/>
            <a:chOff x="0" y="0"/>
            <a:chExt cx="4972303" cy="1860195"/>
          </a:xfrm>
        </p:grpSpPr>
        <p:sp>
          <p:nvSpPr>
            <p:cNvPr id="3" name="Freeform 3"/>
            <p:cNvSpPr/>
            <p:nvPr/>
          </p:nvSpPr>
          <p:spPr>
            <a:xfrm>
              <a:off x="0" y="0"/>
              <a:ext cx="4972303" cy="1860195"/>
            </a:xfrm>
            <a:custGeom>
              <a:avLst/>
              <a:gdLst/>
              <a:ahLst/>
              <a:cxnLst/>
              <a:rect l="l" t="t" r="r" b="b"/>
              <a:pathLst>
                <a:path w="4972303" h="1860195">
                  <a:moveTo>
                    <a:pt x="0" y="0"/>
                  </a:moveTo>
                  <a:lnTo>
                    <a:pt x="4972303" y="0"/>
                  </a:lnTo>
                  <a:lnTo>
                    <a:pt x="4972303" y="1860195"/>
                  </a:lnTo>
                  <a:lnTo>
                    <a:pt x="0" y="1860195"/>
                  </a:lnTo>
                  <a:close/>
                </a:path>
              </a:pathLst>
            </a:custGeom>
            <a:solidFill>
              <a:srgbClr val="EBA039"/>
            </a:solidFill>
          </p:spPr>
          <p:txBody>
            <a:bodyPr/>
            <a:lstStyle/>
            <a:p>
              <a:endParaRPr lang="es-ES"/>
            </a:p>
          </p:txBody>
        </p:sp>
        <p:sp>
          <p:nvSpPr>
            <p:cNvPr id="4" name="TextBox 4"/>
            <p:cNvSpPr txBox="1"/>
            <p:nvPr/>
          </p:nvSpPr>
          <p:spPr>
            <a:xfrm>
              <a:off x="0" y="0"/>
              <a:ext cx="4972303" cy="1860195"/>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981075" y="2986799"/>
            <a:ext cx="7346818" cy="6920230"/>
          </a:xfrm>
          <a:prstGeom prst="rect">
            <a:avLst/>
          </a:prstGeom>
        </p:spPr>
        <p:txBody>
          <a:bodyPr lIns="0" tIns="0" rIns="0" bIns="0" rtlCol="0" anchor="t">
            <a:spAutoFit/>
          </a:bodyPr>
          <a:lstStyle/>
          <a:p>
            <a:pPr algn="just">
              <a:lnSpc>
                <a:spcPts val="3920"/>
              </a:lnSpc>
            </a:pPr>
            <a:r>
              <a:rPr lang="en-US" sz="2800">
                <a:solidFill>
                  <a:srgbClr val="000000"/>
                </a:solidFill>
                <a:latin typeface="Open Sans Italics"/>
                <a:ea typeface="Open Sans Italics"/>
                <a:cs typeface="Open Sans Italics"/>
                <a:sym typeface="Open Sans Italics"/>
              </a:rPr>
              <a:t>Què passa a aquesta fase?</a:t>
            </a:r>
          </a:p>
          <a:p>
            <a:pPr marL="604521" lvl="1" indent="-302261" algn="just">
              <a:lnSpc>
                <a:spcPts val="3920"/>
              </a:lnSpc>
              <a:buFont typeface="Arial"/>
              <a:buChar char="•"/>
            </a:pPr>
            <a:r>
              <a:rPr lang="en-US" sz="2800">
                <a:solidFill>
                  <a:srgbClr val="000000"/>
                </a:solidFill>
                <a:latin typeface="Open Sans"/>
                <a:ea typeface="Open Sans"/>
                <a:cs typeface="Open Sans"/>
                <a:sym typeface="Open Sans"/>
              </a:rPr>
              <a:t>Els microorganismes degraden la part menys biodegradable que queda a la pila de fem.</a:t>
            </a:r>
          </a:p>
          <a:p>
            <a:pPr algn="just">
              <a:lnSpc>
                <a:spcPts val="3920"/>
              </a:lnSpc>
            </a:pPr>
            <a:endParaRPr lang="en-US" sz="2800">
              <a:solidFill>
                <a:srgbClr val="000000"/>
              </a:solidFill>
              <a:latin typeface="Open Sans"/>
              <a:ea typeface="Open Sans"/>
              <a:cs typeface="Open Sans"/>
              <a:sym typeface="Open Sans"/>
            </a:endParaRPr>
          </a:p>
          <a:p>
            <a:pPr algn="just">
              <a:lnSpc>
                <a:spcPts val="3920"/>
              </a:lnSpc>
            </a:pPr>
            <a:r>
              <a:rPr lang="en-US" sz="2800">
                <a:solidFill>
                  <a:srgbClr val="000000"/>
                </a:solidFill>
                <a:latin typeface="Open Sans"/>
                <a:ea typeface="Open Sans"/>
                <a:cs typeface="Open Sans"/>
                <a:sym typeface="Open Sans"/>
              </a:rPr>
              <a:t>La duració d’aquesta fase pot aplegar a ser de </a:t>
            </a:r>
            <a:r>
              <a:rPr lang="en-US" sz="2800">
                <a:solidFill>
                  <a:srgbClr val="000000"/>
                </a:solidFill>
                <a:latin typeface="Open Sans Bold"/>
                <a:ea typeface="Open Sans Bold"/>
                <a:cs typeface="Open Sans Bold"/>
                <a:sym typeface="Open Sans Bold"/>
              </a:rPr>
              <a:t>3 mesos</a:t>
            </a:r>
            <a:r>
              <a:rPr lang="en-US" sz="2800">
                <a:solidFill>
                  <a:srgbClr val="000000"/>
                </a:solidFill>
                <a:latin typeface="Open Sans"/>
                <a:ea typeface="Open Sans"/>
                <a:cs typeface="Open Sans"/>
                <a:sym typeface="Open Sans"/>
              </a:rPr>
              <a:t>.</a:t>
            </a:r>
          </a:p>
          <a:p>
            <a:pPr algn="just">
              <a:lnSpc>
                <a:spcPts val="3920"/>
              </a:lnSpc>
            </a:pPr>
            <a:endParaRPr lang="en-US" sz="2800">
              <a:solidFill>
                <a:srgbClr val="000000"/>
              </a:solidFill>
              <a:latin typeface="Open Sans"/>
              <a:ea typeface="Open Sans"/>
              <a:cs typeface="Open Sans"/>
              <a:sym typeface="Open Sans"/>
            </a:endParaRPr>
          </a:p>
          <a:p>
            <a:pPr algn="just">
              <a:lnSpc>
                <a:spcPts val="3920"/>
              </a:lnSpc>
            </a:pPr>
            <a:r>
              <a:rPr lang="en-US" sz="2800">
                <a:solidFill>
                  <a:srgbClr val="000000"/>
                </a:solidFill>
                <a:latin typeface="Open Sans"/>
                <a:ea typeface="Open Sans"/>
                <a:cs typeface="Open Sans"/>
                <a:sym typeface="Open Sans"/>
              </a:rPr>
              <a:t>La </a:t>
            </a:r>
            <a:r>
              <a:rPr lang="en-US" sz="2800">
                <a:solidFill>
                  <a:srgbClr val="000000"/>
                </a:solidFill>
                <a:latin typeface="Open Sans Bold"/>
                <a:ea typeface="Open Sans Bold"/>
                <a:cs typeface="Open Sans Bold"/>
                <a:sym typeface="Open Sans Bold"/>
              </a:rPr>
              <a:t>temperatura disminueix </a:t>
            </a:r>
            <a:r>
              <a:rPr lang="en-US" sz="2800">
                <a:solidFill>
                  <a:srgbClr val="000000"/>
                </a:solidFill>
                <a:latin typeface="Open Sans"/>
                <a:ea typeface="Open Sans"/>
                <a:cs typeface="Open Sans"/>
                <a:sym typeface="Open Sans"/>
              </a:rPr>
              <a:t>de </a:t>
            </a:r>
            <a:r>
              <a:rPr lang="en-US" sz="2800">
                <a:solidFill>
                  <a:srgbClr val="000000"/>
                </a:solidFill>
                <a:latin typeface="Open Sans Bold"/>
                <a:ea typeface="Open Sans Bold"/>
                <a:cs typeface="Open Sans Bold"/>
                <a:sym typeface="Open Sans Bold"/>
              </a:rPr>
              <a:t>50 a 20ºC.</a:t>
            </a:r>
          </a:p>
          <a:p>
            <a:pPr algn="just">
              <a:lnSpc>
                <a:spcPts val="3920"/>
              </a:lnSpc>
            </a:pPr>
            <a:endParaRPr lang="en-US" sz="2800">
              <a:solidFill>
                <a:srgbClr val="000000"/>
              </a:solidFill>
              <a:latin typeface="Open Sans Bold"/>
              <a:ea typeface="Open Sans Bold"/>
              <a:cs typeface="Open Sans Bold"/>
              <a:sym typeface="Open Sans Bold"/>
            </a:endParaRPr>
          </a:p>
          <a:p>
            <a:pPr algn="just">
              <a:lnSpc>
                <a:spcPts val="3920"/>
              </a:lnSpc>
            </a:pPr>
            <a:r>
              <a:rPr lang="en-US" sz="2800">
                <a:solidFill>
                  <a:srgbClr val="000000"/>
                </a:solidFill>
                <a:latin typeface="Open Sans Bold"/>
                <a:ea typeface="Open Sans Bold"/>
                <a:cs typeface="Open Sans Bold"/>
                <a:sym typeface="Open Sans Bold"/>
              </a:rPr>
              <a:t>Augmenta </a:t>
            </a:r>
            <a:r>
              <a:rPr lang="en-US" sz="2800">
                <a:solidFill>
                  <a:srgbClr val="000000"/>
                </a:solidFill>
                <a:latin typeface="Open Sans"/>
                <a:ea typeface="Open Sans"/>
                <a:cs typeface="Open Sans"/>
                <a:sym typeface="Open Sans"/>
              </a:rPr>
              <a:t>la quantitat </a:t>
            </a:r>
            <a:r>
              <a:rPr lang="en-US" sz="2800">
                <a:solidFill>
                  <a:srgbClr val="000000"/>
                </a:solidFill>
                <a:latin typeface="Open Sans Bold"/>
                <a:ea typeface="Open Sans Bold"/>
                <a:cs typeface="Open Sans Bold"/>
                <a:sym typeface="Open Sans Bold"/>
              </a:rPr>
              <a:t>d’organismes </a:t>
            </a:r>
            <a:r>
              <a:rPr lang="en-US" sz="2800">
                <a:solidFill>
                  <a:srgbClr val="000000"/>
                </a:solidFill>
                <a:latin typeface="Open Sans"/>
                <a:ea typeface="Open Sans"/>
                <a:cs typeface="Open Sans"/>
                <a:sym typeface="Open Sans"/>
              </a:rPr>
              <a:t>i </a:t>
            </a:r>
            <a:r>
              <a:rPr lang="en-US" sz="2800">
                <a:solidFill>
                  <a:srgbClr val="000000"/>
                </a:solidFill>
                <a:latin typeface="Open Sans Bold"/>
                <a:ea typeface="Open Sans Bold"/>
                <a:cs typeface="Open Sans Bold"/>
                <a:sym typeface="Open Sans Bold"/>
              </a:rPr>
              <a:t>microorganismes </a:t>
            </a:r>
            <a:r>
              <a:rPr lang="en-US" sz="2800">
                <a:solidFill>
                  <a:srgbClr val="000000"/>
                </a:solidFill>
                <a:latin typeface="Open Sans"/>
                <a:ea typeface="Open Sans"/>
                <a:cs typeface="Open Sans"/>
                <a:sym typeface="Open Sans"/>
              </a:rPr>
              <a:t>que ajuden a la descomposició.</a:t>
            </a:r>
          </a:p>
          <a:p>
            <a:pPr algn="just">
              <a:lnSpc>
                <a:spcPts val="3920"/>
              </a:lnSpc>
            </a:pPr>
            <a:endParaRPr lang="en-US" sz="2800">
              <a:solidFill>
                <a:srgbClr val="000000"/>
              </a:solidFill>
              <a:latin typeface="Open Sans"/>
              <a:ea typeface="Open Sans"/>
              <a:cs typeface="Open Sans"/>
              <a:sym typeface="Open Sans"/>
            </a:endParaRPr>
          </a:p>
        </p:txBody>
      </p:sp>
      <p:sp>
        <p:nvSpPr>
          <p:cNvPr id="6" name="Freeform 6"/>
          <p:cNvSpPr/>
          <p:nvPr/>
        </p:nvSpPr>
        <p:spPr>
          <a:xfrm>
            <a:off x="8155561" y="3557293"/>
            <a:ext cx="10132439" cy="4663466"/>
          </a:xfrm>
          <a:custGeom>
            <a:avLst/>
            <a:gdLst/>
            <a:ahLst/>
            <a:cxnLst/>
            <a:rect l="l" t="t" r="r" b="b"/>
            <a:pathLst>
              <a:path w="10132439" h="4663466">
                <a:moveTo>
                  <a:pt x="0" y="0"/>
                </a:moveTo>
                <a:lnTo>
                  <a:pt x="10132439" y="0"/>
                </a:lnTo>
                <a:lnTo>
                  <a:pt x="10132439" y="4663466"/>
                </a:lnTo>
                <a:lnTo>
                  <a:pt x="0" y="4663466"/>
                </a:lnTo>
                <a:lnTo>
                  <a:pt x="0" y="0"/>
                </a:lnTo>
                <a:close/>
              </a:path>
            </a:pathLst>
          </a:custGeom>
          <a:blipFill>
            <a:blip r:embed="rId3"/>
            <a:stretch>
              <a:fillRect/>
            </a:stretch>
          </a:blipFill>
        </p:spPr>
        <p:txBody>
          <a:bodyPr/>
          <a:lstStyle/>
          <a:p>
            <a:endParaRPr lang="es-ES"/>
          </a:p>
        </p:txBody>
      </p:sp>
      <p:sp>
        <p:nvSpPr>
          <p:cNvPr id="7" name="TextBox 7"/>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8" name="TextBox 8"/>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4. COMPOSTATGE.</a:t>
            </a:r>
          </a:p>
        </p:txBody>
      </p:sp>
      <p:sp>
        <p:nvSpPr>
          <p:cNvPr id="9" name="TextBox 9"/>
          <p:cNvSpPr txBox="1"/>
          <p:nvPr/>
        </p:nvSpPr>
        <p:spPr>
          <a:xfrm>
            <a:off x="1782506" y="1944415"/>
            <a:ext cx="15290182" cy="887095"/>
          </a:xfrm>
          <a:prstGeom prst="rect">
            <a:avLst/>
          </a:prstGeom>
        </p:spPr>
        <p:txBody>
          <a:bodyPr lIns="0" tIns="0" rIns="0" bIns="0" rtlCol="0" anchor="t">
            <a:spAutoFit/>
          </a:bodyPr>
          <a:lstStyle/>
          <a:p>
            <a:pPr algn="ctr">
              <a:lnSpc>
                <a:spcPts val="7279"/>
              </a:lnSpc>
            </a:pPr>
            <a:r>
              <a:rPr lang="en-US" sz="5199">
                <a:solidFill>
                  <a:srgbClr val="000000"/>
                </a:solidFill>
                <a:latin typeface="Open Sans Bold"/>
                <a:ea typeface="Open Sans Bold"/>
                <a:cs typeface="Open Sans Bold"/>
                <a:sym typeface="Open Sans Bold"/>
              </a:rPr>
              <a:t>3. FASE DE MADURACIÓ.</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120668"/>
            <a:ext cx="18879213" cy="7520359"/>
            <a:chOff x="0" y="0"/>
            <a:chExt cx="4972303" cy="1980671"/>
          </a:xfrm>
        </p:grpSpPr>
        <p:sp>
          <p:nvSpPr>
            <p:cNvPr id="3" name="Freeform 3"/>
            <p:cNvSpPr/>
            <p:nvPr/>
          </p:nvSpPr>
          <p:spPr>
            <a:xfrm>
              <a:off x="0" y="0"/>
              <a:ext cx="4972303" cy="1980671"/>
            </a:xfrm>
            <a:custGeom>
              <a:avLst/>
              <a:gdLst/>
              <a:ahLst/>
              <a:cxnLst/>
              <a:rect l="l" t="t" r="r" b="b"/>
              <a:pathLst>
                <a:path w="4972303" h="1980671">
                  <a:moveTo>
                    <a:pt x="0" y="0"/>
                  </a:moveTo>
                  <a:lnTo>
                    <a:pt x="4972303" y="0"/>
                  </a:lnTo>
                  <a:lnTo>
                    <a:pt x="4972303" y="1980671"/>
                  </a:lnTo>
                  <a:lnTo>
                    <a:pt x="0" y="1980671"/>
                  </a:lnTo>
                  <a:close/>
                </a:path>
              </a:pathLst>
            </a:custGeom>
            <a:solidFill>
              <a:srgbClr val="EBA039"/>
            </a:solidFill>
          </p:spPr>
          <p:txBody>
            <a:bodyPr/>
            <a:lstStyle/>
            <a:p>
              <a:endParaRPr lang="es-ES"/>
            </a:p>
          </p:txBody>
        </p:sp>
        <p:sp>
          <p:nvSpPr>
            <p:cNvPr id="4" name="TextBox 4"/>
            <p:cNvSpPr txBox="1"/>
            <p:nvPr/>
          </p:nvSpPr>
          <p:spPr>
            <a:xfrm>
              <a:off x="0" y="0"/>
              <a:ext cx="4972303" cy="1980671"/>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884276" y="2199952"/>
            <a:ext cx="14519448" cy="6682591"/>
          </a:xfrm>
          <a:custGeom>
            <a:avLst/>
            <a:gdLst/>
            <a:ahLst/>
            <a:cxnLst/>
            <a:rect l="l" t="t" r="r" b="b"/>
            <a:pathLst>
              <a:path w="14519448" h="6682591">
                <a:moveTo>
                  <a:pt x="0" y="0"/>
                </a:moveTo>
                <a:lnTo>
                  <a:pt x="14519448" y="0"/>
                </a:lnTo>
                <a:lnTo>
                  <a:pt x="14519448" y="6682591"/>
                </a:lnTo>
                <a:lnTo>
                  <a:pt x="0" y="6682591"/>
                </a:lnTo>
                <a:lnTo>
                  <a:pt x="0" y="0"/>
                </a:lnTo>
                <a:close/>
              </a:path>
            </a:pathLst>
          </a:custGeom>
          <a:blipFill>
            <a:blip r:embed="rId3"/>
            <a:stretch>
              <a:fillRect/>
            </a:stretch>
          </a:blipFill>
        </p:spPr>
        <p:txBody>
          <a:bodyPr/>
          <a:lstStyle/>
          <a:p>
            <a:endParaRPr lang="es-ES"/>
          </a:p>
        </p:txBody>
      </p:sp>
      <p:sp>
        <p:nvSpPr>
          <p:cNvPr id="6" name="TextBox 6"/>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7" name="TextBox 7"/>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4. COMPOSTATGE.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8737847"/>
            <a:ext cx="18879213" cy="7903180"/>
            <a:chOff x="0" y="0"/>
            <a:chExt cx="4972303" cy="2081496"/>
          </a:xfrm>
        </p:grpSpPr>
        <p:sp>
          <p:nvSpPr>
            <p:cNvPr id="3" name="Freeform 3"/>
            <p:cNvSpPr/>
            <p:nvPr/>
          </p:nvSpPr>
          <p:spPr>
            <a:xfrm>
              <a:off x="0" y="0"/>
              <a:ext cx="4972303" cy="2081496"/>
            </a:xfrm>
            <a:custGeom>
              <a:avLst/>
              <a:gdLst/>
              <a:ahLst/>
              <a:cxnLst/>
              <a:rect l="l" t="t" r="r" b="b"/>
              <a:pathLst>
                <a:path w="4972303" h="2081496">
                  <a:moveTo>
                    <a:pt x="0" y="0"/>
                  </a:moveTo>
                  <a:lnTo>
                    <a:pt x="4972303" y="0"/>
                  </a:lnTo>
                  <a:lnTo>
                    <a:pt x="4972303" y="2081496"/>
                  </a:lnTo>
                  <a:lnTo>
                    <a:pt x="0" y="2081496"/>
                  </a:lnTo>
                  <a:close/>
                </a:path>
              </a:pathLst>
            </a:custGeom>
            <a:solidFill>
              <a:srgbClr val="EBA039"/>
            </a:solidFill>
          </p:spPr>
          <p:txBody>
            <a:bodyPr/>
            <a:lstStyle/>
            <a:p>
              <a:endParaRPr lang="es-ES"/>
            </a:p>
          </p:txBody>
        </p:sp>
        <p:sp>
          <p:nvSpPr>
            <p:cNvPr id="4" name="TextBox 4"/>
            <p:cNvSpPr txBox="1"/>
            <p:nvPr/>
          </p:nvSpPr>
          <p:spPr>
            <a:xfrm>
              <a:off x="0" y="0"/>
              <a:ext cx="4972303" cy="2081496"/>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1215312" y="3218187"/>
            <a:ext cx="10615271" cy="3872774"/>
          </a:xfrm>
          <a:prstGeom prst="rect">
            <a:avLst/>
          </a:prstGeom>
        </p:spPr>
        <p:txBody>
          <a:bodyPr lIns="0" tIns="0" rIns="0" bIns="0" rtlCol="0" anchor="t">
            <a:spAutoFit/>
          </a:bodyPr>
          <a:lstStyle/>
          <a:p>
            <a:pPr algn="just">
              <a:lnSpc>
                <a:spcPts val="4334"/>
              </a:lnSpc>
            </a:pPr>
            <a:r>
              <a:rPr lang="en-US" sz="3523">
                <a:solidFill>
                  <a:srgbClr val="3D3D3D"/>
                </a:solidFill>
                <a:latin typeface="Kollektif"/>
                <a:ea typeface="Kollektif"/>
                <a:cs typeface="Kollektif"/>
                <a:sym typeface="Kollektif"/>
              </a:rPr>
              <a:t>Passat el període de temps del procés de compostatge, el </a:t>
            </a:r>
            <a:r>
              <a:rPr lang="en-US" sz="3523">
                <a:solidFill>
                  <a:srgbClr val="3D3D3D"/>
                </a:solidFill>
                <a:latin typeface="Kollektif Bold"/>
                <a:ea typeface="Kollektif Bold"/>
                <a:cs typeface="Kollektif Bold"/>
                <a:sym typeface="Kollektif Bold"/>
              </a:rPr>
              <a:t>compost més madur</a:t>
            </a:r>
            <a:r>
              <a:rPr lang="en-US" sz="3523">
                <a:solidFill>
                  <a:srgbClr val="3D3D3D"/>
                </a:solidFill>
                <a:latin typeface="Kollektif"/>
                <a:ea typeface="Kollektif"/>
                <a:cs typeface="Kollektif"/>
                <a:sym typeface="Kollektif"/>
              </a:rPr>
              <a:t> s’haurà instal·lat a les </a:t>
            </a:r>
            <a:r>
              <a:rPr lang="en-US" sz="3523">
                <a:solidFill>
                  <a:srgbClr val="3D3D3D"/>
                </a:solidFill>
                <a:latin typeface="Kollektif Bold"/>
                <a:ea typeface="Kollektif Bold"/>
                <a:cs typeface="Kollektif Bold"/>
                <a:sym typeface="Kollektif Bold"/>
              </a:rPr>
              <a:t>capes més baixes de la pila</a:t>
            </a:r>
            <a:r>
              <a:rPr lang="en-US" sz="3523">
                <a:solidFill>
                  <a:srgbClr val="3D3D3D"/>
                </a:solidFill>
                <a:latin typeface="Kollektif"/>
                <a:ea typeface="Kollektif"/>
                <a:cs typeface="Kollektif"/>
                <a:sym typeface="Kollektif"/>
              </a:rPr>
              <a:t>. </a:t>
            </a:r>
          </a:p>
          <a:p>
            <a:pPr algn="just">
              <a:lnSpc>
                <a:spcPts val="4334"/>
              </a:lnSpc>
            </a:pPr>
            <a:endParaRPr lang="en-US" sz="3523">
              <a:solidFill>
                <a:srgbClr val="3D3D3D"/>
              </a:solidFill>
              <a:latin typeface="Kollektif"/>
              <a:ea typeface="Kollektif"/>
              <a:cs typeface="Kollektif"/>
              <a:sym typeface="Kollektif"/>
            </a:endParaRPr>
          </a:p>
          <a:p>
            <a:pPr algn="just">
              <a:lnSpc>
                <a:spcPts val="4334"/>
              </a:lnSpc>
            </a:pPr>
            <a:r>
              <a:rPr lang="en-US" sz="3523">
                <a:solidFill>
                  <a:srgbClr val="3D3D3D"/>
                </a:solidFill>
                <a:latin typeface="Kollektif"/>
                <a:ea typeface="Kollektif"/>
                <a:cs typeface="Kollektif"/>
                <a:sym typeface="Kollektif"/>
              </a:rPr>
              <a:t>Aquestes són les que s’han d’anar </a:t>
            </a:r>
            <a:r>
              <a:rPr lang="en-US" sz="3523">
                <a:solidFill>
                  <a:srgbClr val="3D3D3D"/>
                </a:solidFill>
                <a:latin typeface="Kollektif Bold"/>
                <a:ea typeface="Kollektif Bold"/>
                <a:cs typeface="Kollektif Bold"/>
                <a:sym typeface="Kollektif Bold"/>
              </a:rPr>
              <a:t>traient i garbellant</a:t>
            </a:r>
            <a:r>
              <a:rPr lang="en-US" sz="3523">
                <a:solidFill>
                  <a:srgbClr val="3D3D3D"/>
                </a:solidFill>
                <a:latin typeface="Kollektif"/>
                <a:ea typeface="Kollektif"/>
                <a:cs typeface="Kollektif"/>
                <a:sym typeface="Kollektif"/>
              </a:rPr>
              <a:t> per a separar i </a:t>
            </a:r>
            <a:r>
              <a:rPr lang="en-US" sz="3523">
                <a:solidFill>
                  <a:srgbClr val="3D3D3D"/>
                </a:solidFill>
                <a:latin typeface="Kollektif Bold"/>
                <a:ea typeface="Kollektif Bold"/>
                <a:cs typeface="Kollektif Bold"/>
                <a:sym typeface="Kollektif Bold"/>
              </a:rPr>
              <a:t>tornar </a:t>
            </a:r>
            <a:r>
              <a:rPr lang="en-US" sz="3523">
                <a:solidFill>
                  <a:srgbClr val="3D3D3D"/>
                </a:solidFill>
                <a:latin typeface="Kollektif"/>
                <a:ea typeface="Kollektif"/>
                <a:cs typeface="Kollektif"/>
                <a:sym typeface="Kollektif"/>
              </a:rPr>
              <a:t>a incorporar al compostador els </a:t>
            </a:r>
            <a:r>
              <a:rPr lang="en-US" sz="3523">
                <a:solidFill>
                  <a:srgbClr val="3D3D3D"/>
                </a:solidFill>
                <a:latin typeface="Kollektif Bold"/>
                <a:ea typeface="Kollektif Bold"/>
                <a:cs typeface="Kollektif Bold"/>
                <a:sym typeface="Kollektif Bold"/>
              </a:rPr>
              <a:t>materials de lenta descomposició. </a:t>
            </a:r>
          </a:p>
        </p:txBody>
      </p:sp>
      <p:sp>
        <p:nvSpPr>
          <p:cNvPr id="6" name="TextBox 6"/>
          <p:cNvSpPr txBox="1"/>
          <p:nvPr/>
        </p:nvSpPr>
        <p:spPr>
          <a:xfrm>
            <a:off x="1215312" y="979167"/>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5. EXTRACCIÒ I AFINAT.</a:t>
            </a:r>
          </a:p>
        </p:txBody>
      </p:sp>
      <p:sp>
        <p:nvSpPr>
          <p:cNvPr id="7" name="Freeform 7"/>
          <p:cNvSpPr/>
          <p:nvPr/>
        </p:nvSpPr>
        <p:spPr>
          <a:xfrm>
            <a:off x="12840723" y="1903767"/>
            <a:ext cx="8837154" cy="8229600"/>
          </a:xfrm>
          <a:custGeom>
            <a:avLst/>
            <a:gdLst/>
            <a:ahLst/>
            <a:cxnLst/>
            <a:rect l="l" t="t" r="r" b="b"/>
            <a:pathLst>
              <a:path w="8837154" h="8229600">
                <a:moveTo>
                  <a:pt x="0" y="0"/>
                </a:moveTo>
                <a:lnTo>
                  <a:pt x="8837154" y="0"/>
                </a:lnTo>
                <a:lnTo>
                  <a:pt x="8837154" y="8229600"/>
                </a:lnTo>
                <a:lnTo>
                  <a:pt x="0" y="8229600"/>
                </a:lnTo>
                <a:lnTo>
                  <a:pt x="0" y="0"/>
                </a:lnTo>
                <a:close/>
              </a:path>
            </a:pathLst>
          </a:custGeom>
          <a:blipFill>
            <a:blip r:embed="rId3"/>
            <a:stretch>
              <a:fillRect/>
            </a:stretch>
          </a:blipFill>
        </p:spPr>
        <p:txBody>
          <a:bodyPr/>
          <a:lstStyle/>
          <a:p>
            <a:endParaRPr lang="es-E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9109911" y="1466002"/>
            <a:ext cx="8149389" cy="2490188"/>
            <a:chOff x="0" y="0"/>
            <a:chExt cx="2146341" cy="655852"/>
          </a:xfrm>
        </p:grpSpPr>
        <p:sp>
          <p:nvSpPr>
            <p:cNvPr id="3" name="Freeform 3"/>
            <p:cNvSpPr/>
            <p:nvPr/>
          </p:nvSpPr>
          <p:spPr>
            <a:xfrm>
              <a:off x="0" y="0"/>
              <a:ext cx="2146341" cy="655852"/>
            </a:xfrm>
            <a:custGeom>
              <a:avLst/>
              <a:gdLst/>
              <a:ahLst/>
              <a:cxnLst/>
              <a:rect l="l" t="t" r="r" b="b"/>
              <a:pathLst>
                <a:path w="2146341" h="655852">
                  <a:moveTo>
                    <a:pt x="28500" y="0"/>
                  </a:moveTo>
                  <a:lnTo>
                    <a:pt x="2117841" y="0"/>
                  </a:lnTo>
                  <a:cubicBezTo>
                    <a:pt x="2133581" y="0"/>
                    <a:pt x="2146341" y="12760"/>
                    <a:pt x="2146341" y="28500"/>
                  </a:cubicBezTo>
                  <a:lnTo>
                    <a:pt x="2146341" y="627352"/>
                  </a:lnTo>
                  <a:cubicBezTo>
                    <a:pt x="2146341" y="643092"/>
                    <a:pt x="2133581" y="655852"/>
                    <a:pt x="2117841" y="655852"/>
                  </a:cubicBezTo>
                  <a:lnTo>
                    <a:pt x="28500" y="655852"/>
                  </a:lnTo>
                  <a:cubicBezTo>
                    <a:pt x="12760" y="655852"/>
                    <a:pt x="0" y="643092"/>
                    <a:pt x="0" y="627352"/>
                  </a:cubicBezTo>
                  <a:lnTo>
                    <a:pt x="0" y="28500"/>
                  </a:lnTo>
                  <a:cubicBezTo>
                    <a:pt x="0" y="12760"/>
                    <a:pt x="12760" y="0"/>
                    <a:pt x="28500" y="0"/>
                  </a:cubicBezTo>
                  <a:close/>
                </a:path>
              </a:pathLst>
            </a:custGeom>
            <a:solidFill>
              <a:srgbClr val="FFC374"/>
            </a:solidFill>
          </p:spPr>
          <p:txBody>
            <a:bodyPr/>
            <a:lstStyle/>
            <a:p>
              <a:endParaRPr lang="es-ES"/>
            </a:p>
          </p:txBody>
        </p:sp>
        <p:sp>
          <p:nvSpPr>
            <p:cNvPr id="4" name="TextBox 4"/>
            <p:cNvSpPr txBox="1"/>
            <p:nvPr/>
          </p:nvSpPr>
          <p:spPr>
            <a:xfrm>
              <a:off x="0" y="0"/>
              <a:ext cx="2146341" cy="655852"/>
            </a:xfrm>
            <a:prstGeom prst="rect">
              <a:avLst/>
            </a:prstGeom>
          </p:spPr>
          <p:txBody>
            <a:bodyPr lIns="50800" tIns="50800" rIns="50800" bIns="50800" rtlCol="0" anchor="ctr"/>
            <a:lstStyle/>
            <a:p>
              <a:pPr algn="ctr">
                <a:lnSpc>
                  <a:spcPts val="2499"/>
                </a:lnSpc>
              </a:pPr>
              <a:endParaRPr/>
            </a:p>
          </p:txBody>
        </p:sp>
      </p:grpSp>
      <p:grpSp>
        <p:nvGrpSpPr>
          <p:cNvPr id="5" name="Group 5"/>
          <p:cNvGrpSpPr/>
          <p:nvPr/>
        </p:nvGrpSpPr>
        <p:grpSpPr>
          <a:xfrm>
            <a:off x="-557335" y="7760028"/>
            <a:ext cx="18879213" cy="7375048"/>
            <a:chOff x="0" y="0"/>
            <a:chExt cx="4972303" cy="1942399"/>
          </a:xfrm>
        </p:grpSpPr>
        <p:sp>
          <p:nvSpPr>
            <p:cNvPr id="6" name="Freeform 6"/>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7" name="TextBox 7"/>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8" name="Freeform 8"/>
          <p:cNvSpPr/>
          <p:nvPr/>
        </p:nvSpPr>
        <p:spPr>
          <a:xfrm>
            <a:off x="1255601" y="4260923"/>
            <a:ext cx="2906198" cy="5511756"/>
          </a:xfrm>
          <a:custGeom>
            <a:avLst/>
            <a:gdLst/>
            <a:ahLst/>
            <a:cxnLst/>
            <a:rect l="l" t="t" r="r" b="b"/>
            <a:pathLst>
              <a:path w="2906198" h="5511756">
                <a:moveTo>
                  <a:pt x="0" y="0"/>
                </a:moveTo>
                <a:lnTo>
                  <a:pt x="2906199" y="0"/>
                </a:lnTo>
                <a:lnTo>
                  <a:pt x="2906199" y="5511756"/>
                </a:lnTo>
                <a:lnTo>
                  <a:pt x="0" y="55117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9" name="Freeform 9"/>
          <p:cNvSpPr/>
          <p:nvPr/>
        </p:nvSpPr>
        <p:spPr>
          <a:xfrm>
            <a:off x="14894059" y="4698613"/>
            <a:ext cx="2196688" cy="4931340"/>
          </a:xfrm>
          <a:custGeom>
            <a:avLst/>
            <a:gdLst/>
            <a:ahLst/>
            <a:cxnLst/>
            <a:rect l="l" t="t" r="r" b="b"/>
            <a:pathLst>
              <a:path w="2196688" h="4931340">
                <a:moveTo>
                  <a:pt x="0" y="0"/>
                </a:moveTo>
                <a:lnTo>
                  <a:pt x="2196688" y="0"/>
                </a:lnTo>
                <a:lnTo>
                  <a:pt x="2196688" y="4931340"/>
                </a:lnTo>
                <a:lnTo>
                  <a:pt x="0" y="4931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0" name="Freeform 10"/>
          <p:cNvSpPr/>
          <p:nvPr/>
        </p:nvSpPr>
        <p:spPr>
          <a:xfrm>
            <a:off x="6237048" y="4918247"/>
            <a:ext cx="5745725" cy="5041346"/>
          </a:xfrm>
          <a:custGeom>
            <a:avLst/>
            <a:gdLst/>
            <a:ahLst/>
            <a:cxnLst/>
            <a:rect l="l" t="t" r="r" b="b"/>
            <a:pathLst>
              <a:path w="5745725" h="5041346">
                <a:moveTo>
                  <a:pt x="0" y="0"/>
                </a:moveTo>
                <a:lnTo>
                  <a:pt x="5745725" y="0"/>
                </a:lnTo>
                <a:lnTo>
                  <a:pt x="5745725" y="5041346"/>
                </a:lnTo>
                <a:lnTo>
                  <a:pt x="0" y="504134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1" name="Freeform 11"/>
          <p:cNvSpPr/>
          <p:nvPr/>
        </p:nvSpPr>
        <p:spPr>
          <a:xfrm>
            <a:off x="12592373" y="7164283"/>
            <a:ext cx="1315405" cy="1191490"/>
          </a:xfrm>
          <a:custGeom>
            <a:avLst/>
            <a:gdLst/>
            <a:ahLst/>
            <a:cxnLst/>
            <a:rect l="l" t="t" r="r" b="b"/>
            <a:pathLst>
              <a:path w="1315405" h="1191490">
                <a:moveTo>
                  <a:pt x="0" y="0"/>
                </a:moveTo>
                <a:lnTo>
                  <a:pt x="1315405" y="0"/>
                </a:lnTo>
                <a:lnTo>
                  <a:pt x="1315405" y="1191490"/>
                </a:lnTo>
                <a:lnTo>
                  <a:pt x="0" y="119149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2" name="Freeform 12"/>
          <p:cNvSpPr/>
          <p:nvPr/>
        </p:nvSpPr>
        <p:spPr>
          <a:xfrm>
            <a:off x="4770228" y="7280928"/>
            <a:ext cx="1057853" cy="958200"/>
          </a:xfrm>
          <a:custGeom>
            <a:avLst/>
            <a:gdLst/>
            <a:ahLst/>
            <a:cxnLst/>
            <a:rect l="l" t="t" r="r" b="b"/>
            <a:pathLst>
              <a:path w="1057853" h="958200">
                <a:moveTo>
                  <a:pt x="0" y="0"/>
                </a:moveTo>
                <a:lnTo>
                  <a:pt x="1057853" y="0"/>
                </a:lnTo>
                <a:lnTo>
                  <a:pt x="1057853" y="958200"/>
                </a:lnTo>
                <a:lnTo>
                  <a:pt x="0" y="9582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3" name="Freeform 13"/>
          <p:cNvSpPr/>
          <p:nvPr/>
        </p:nvSpPr>
        <p:spPr>
          <a:xfrm>
            <a:off x="16875858" y="2203523"/>
            <a:ext cx="1563624" cy="2057400"/>
          </a:xfrm>
          <a:custGeom>
            <a:avLst/>
            <a:gdLst/>
            <a:ahLst/>
            <a:cxnLst/>
            <a:rect l="l" t="t" r="r" b="b"/>
            <a:pathLst>
              <a:path w="1563624" h="2057400">
                <a:moveTo>
                  <a:pt x="0" y="0"/>
                </a:moveTo>
                <a:lnTo>
                  <a:pt x="1563624" y="0"/>
                </a:lnTo>
                <a:lnTo>
                  <a:pt x="1563624" y="2057400"/>
                </a:lnTo>
                <a:lnTo>
                  <a:pt x="0" y="20574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4" name="Freeform 14"/>
          <p:cNvSpPr/>
          <p:nvPr/>
        </p:nvSpPr>
        <p:spPr>
          <a:xfrm>
            <a:off x="16040324" y="0"/>
            <a:ext cx="2918253" cy="1888066"/>
          </a:xfrm>
          <a:custGeom>
            <a:avLst/>
            <a:gdLst/>
            <a:ahLst/>
            <a:cxnLst/>
            <a:rect l="l" t="t" r="r" b="b"/>
            <a:pathLst>
              <a:path w="2918253" h="1888066">
                <a:moveTo>
                  <a:pt x="0" y="0"/>
                </a:moveTo>
                <a:lnTo>
                  <a:pt x="2918253" y="0"/>
                </a:lnTo>
                <a:lnTo>
                  <a:pt x="2918253" y="1888066"/>
                </a:lnTo>
                <a:lnTo>
                  <a:pt x="0" y="188806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15" name="TextBox 15"/>
          <p:cNvSpPr txBox="1"/>
          <p:nvPr/>
        </p:nvSpPr>
        <p:spPr>
          <a:xfrm>
            <a:off x="9451549" y="1859920"/>
            <a:ext cx="4260970"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Beneficis del sòl.</a:t>
            </a:r>
          </a:p>
        </p:txBody>
      </p:sp>
      <p:sp>
        <p:nvSpPr>
          <p:cNvPr id="16" name="TextBox 16"/>
          <p:cNvSpPr txBox="1"/>
          <p:nvPr/>
        </p:nvSpPr>
        <p:spPr>
          <a:xfrm>
            <a:off x="9451549" y="2333548"/>
            <a:ext cx="6281648"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Relació C/N.</a:t>
            </a:r>
          </a:p>
        </p:txBody>
      </p:sp>
      <p:sp>
        <p:nvSpPr>
          <p:cNvPr id="17" name="TextBox 17"/>
          <p:cNvSpPr txBox="1"/>
          <p:nvPr/>
        </p:nvSpPr>
        <p:spPr>
          <a:xfrm>
            <a:off x="9451549" y="2806623"/>
            <a:ext cx="5891290"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Reducció de la quantitat de residus.</a:t>
            </a:r>
          </a:p>
        </p:txBody>
      </p:sp>
      <p:sp>
        <p:nvSpPr>
          <p:cNvPr id="18" name="TextBox 18"/>
          <p:cNvSpPr txBox="1"/>
          <p:nvPr/>
        </p:nvSpPr>
        <p:spPr>
          <a:xfrm>
            <a:off x="9451549" y="3279698"/>
            <a:ext cx="6097950" cy="377825"/>
          </a:xfrm>
          <a:prstGeom prst="rect">
            <a:avLst/>
          </a:prstGeom>
        </p:spPr>
        <p:txBody>
          <a:bodyPr lIns="0" tIns="0" rIns="0" bIns="0" rtlCol="0" anchor="t">
            <a:spAutoFit/>
          </a:bodyPr>
          <a:lstStyle/>
          <a:p>
            <a:pPr marL="539749" lvl="1" indent="-269875" algn="l">
              <a:lnSpc>
                <a:spcPts val="2499"/>
              </a:lnSpc>
              <a:buFont typeface="Arial"/>
              <a:buChar char="•"/>
            </a:pPr>
            <a:r>
              <a:rPr lang="en-US" sz="2499">
                <a:solidFill>
                  <a:srgbClr val="3D3D3D"/>
                </a:solidFill>
                <a:latin typeface="Kollektif Bold"/>
                <a:ea typeface="Kollektif Bold"/>
                <a:cs typeface="Kollektif Bold"/>
                <a:sym typeface="Kollektif Bold"/>
              </a:rPr>
              <a:t>Beneficis econòmics.</a:t>
            </a:r>
          </a:p>
        </p:txBody>
      </p:sp>
      <p:sp>
        <p:nvSpPr>
          <p:cNvPr id="19" name="TextBox 19"/>
          <p:cNvSpPr txBox="1"/>
          <p:nvPr/>
        </p:nvSpPr>
        <p:spPr>
          <a:xfrm>
            <a:off x="1028700" y="1555664"/>
            <a:ext cx="8377766" cy="1059731"/>
          </a:xfrm>
          <a:prstGeom prst="rect">
            <a:avLst/>
          </a:prstGeom>
        </p:spPr>
        <p:txBody>
          <a:bodyPr lIns="0" tIns="0" rIns="0" bIns="0" rtlCol="0" anchor="t">
            <a:spAutoFit/>
          </a:bodyPr>
          <a:lstStyle/>
          <a:p>
            <a:pPr algn="l">
              <a:lnSpc>
                <a:spcPts val="7708"/>
              </a:lnSpc>
            </a:pPr>
            <a:r>
              <a:rPr lang="en-US" sz="8564">
                <a:solidFill>
                  <a:srgbClr val="2F7241"/>
                </a:solidFill>
                <a:latin typeface="TT Trailers Heavy"/>
                <a:ea typeface="TT Trailers Heavy"/>
                <a:cs typeface="TT Trailers Heavy"/>
                <a:sym typeface="TT Trailers Heavy"/>
              </a:rPr>
              <a:t>BENEFICIS DEL COMPOST</a:t>
            </a:r>
          </a:p>
        </p:txBody>
      </p:sp>
      <p:sp>
        <p:nvSpPr>
          <p:cNvPr id="20" name="Freeform 20"/>
          <p:cNvSpPr/>
          <p:nvPr/>
        </p:nvSpPr>
        <p:spPr>
          <a:xfrm rot="-364238">
            <a:off x="11456964" y="4456859"/>
            <a:ext cx="2270819" cy="922777"/>
          </a:xfrm>
          <a:custGeom>
            <a:avLst/>
            <a:gdLst/>
            <a:ahLst/>
            <a:cxnLst/>
            <a:rect l="l" t="t" r="r" b="b"/>
            <a:pathLst>
              <a:path w="2270819" h="922777">
                <a:moveTo>
                  <a:pt x="0" y="0"/>
                </a:moveTo>
                <a:lnTo>
                  <a:pt x="2270819" y="0"/>
                </a:lnTo>
                <a:lnTo>
                  <a:pt x="2270819" y="922777"/>
                </a:lnTo>
                <a:lnTo>
                  <a:pt x="0" y="92277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s-ES"/>
          </a:p>
        </p:txBody>
      </p:sp>
      <p:sp>
        <p:nvSpPr>
          <p:cNvPr id="21" name="Freeform 21"/>
          <p:cNvSpPr/>
          <p:nvPr/>
        </p:nvSpPr>
        <p:spPr>
          <a:xfrm>
            <a:off x="-1015218" y="4165740"/>
            <a:ext cx="2270819" cy="922777"/>
          </a:xfrm>
          <a:custGeom>
            <a:avLst/>
            <a:gdLst/>
            <a:ahLst/>
            <a:cxnLst/>
            <a:rect l="l" t="t" r="r" b="b"/>
            <a:pathLst>
              <a:path w="2270819" h="922777">
                <a:moveTo>
                  <a:pt x="0" y="0"/>
                </a:moveTo>
                <a:lnTo>
                  <a:pt x="2270819" y="0"/>
                </a:lnTo>
                <a:lnTo>
                  <a:pt x="2270819" y="922777"/>
                </a:lnTo>
                <a:lnTo>
                  <a:pt x="0" y="92277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s-ES"/>
          </a:p>
        </p:txBody>
      </p:sp>
      <p:sp>
        <p:nvSpPr>
          <p:cNvPr id="22" name="Freeform 22"/>
          <p:cNvSpPr/>
          <p:nvPr/>
        </p:nvSpPr>
        <p:spPr>
          <a:xfrm rot="-974257">
            <a:off x="-1439961" y="490091"/>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s-ES"/>
          </a:p>
        </p:txBody>
      </p:sp>
      <p:sp>
        <p:nvSpPr>
          <p:cNvPr id="23" name="Freeform 23"/>
          <p:cNvSpPr/>
          <p:nvPr/>
        </p:nvSpPr>
        <p:spPr>
          <a:xfrm rot="-974257" flipH="1" flipV="1">
            <a:off x="17143879" y="4470725"/>
            <a:ext cx="2288243" cy="748879"/>
          </a:xfrm>
          <a:custGeom>
            <a:avLst/>
            <a:gdLst/>
            <a:ahLst/>
            <a:cxnLst/>
            <a:rect l="l" t="t" r="r" b="b"/>
            <a:pathLst>
              <a:path w="2288243" h="748879">
                <a:moveTo>
                  <a:pt x="2288242" y="748879"/>
                </a:moveTo>
                <a:lnTo>
                  <a:pt x="0" y="748879"/>
                </a:lnTo>
                <a:lnTo>
                  <a:pt x="0" y="0"/>
                </a:lnTo>
                <a:lnTo>
                  <a:pt x="2288242" y="0"/>
                </a:lnTo>
                <a:lnTo>
                  <a:pt x="2288242" y="748879"/>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s-E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472639"/>
            <a:ext cx="18879213" cy="7168388"/>
            <a:chOff x="0" y="0"/>
            <a:chExt cx="4972303" cy="1887970"/>
          </a:xfrm>
        </p:grpSpPr>
        <p:sp>
          <p:nvSpPr>
            <p:cNvPr id="3" name="Freeform 3"/>
            <p:cNvSpPr/>
            <p:nvPr/>
          </p:nvSpPr>
          <p:spPr>
            <a:xfrm>
              <a:off x="0" y="0"/>
              <a:ext cx="4972303" cy="1887970"/>
            </a:xfrm>
            <a:custGeom>
              <a:avLst/>
              <a:gdLst/>
              <a:ahLst/>
              <a:cxnLst/>
              <a:rect l="l" t="t" r="r" b="b"/>
              <a:pathLst>
                <a:path w="4972303" h="1887970">
                  <a:moveTo>
                    <a:pt x="0" y="0"/>
                  </a:moveTo>
                  <a:lnTo>
                    <a:pt x="4972303" y="0"/>
                  </a:lnTo>
                  <a:lnTo>
                    <a:pt x="4972303" y="1887970"/>
                  </a:lnTo>
                  <a:lnTo>
                    <a:pt x="0" y="1887970"/>
                  </a:lnTo>
                  <a:close/>
                </a:path>
              </a:pathLst>
            </a:custGeom>
            <a:solidFill>
              <a:srgbClr val="EBA039"/>
            </a:solidFill>
          </p:spPr>
          <p:txBody>
            <a:bodyPr/>
            <a:lstStyle/>
            <a:p>
              <a:endParaRPr lang="es-ES"/>
            </a:p>
          </p:txBody>
        </p:sp>
        <p:sp>
          <p:nvSpPr>
            <p:cNvPr id="4" name="TextBox 4"/>
            <p:cNvSpPr txBox="1"/>
            <p:nvPr/>
          </p:nvSpPr>
          <p:spPr>
            <a:xfrm>
              <a:off x="0" y="0"/>
              <a:ext cx="4972303" cy="1887970"/>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981075" y="3062999"/>
            <a:ext cx="16091613" cy="2905252"/>
          </a:xfrm>
          <a:prstGeom prst="rect">
            <a:avLst/>
          </a:prstGeom>
        </p:spPr>
        <p:txBody>
          <a:bodyPr lIns="0" tIns="0" rIns="0" bIns="0" rtlCol="0" anchor="t">
            <a:spAutoFit/>
          </a:bodyPr>
          <a:lstStyle/>
          <a:p>
            <a:pPr marL="690879" lvl="1" indent="-345439" algn="just">
              <a:lnSpc>
                <a:spcPts val="3647"/>
              </a:lnSpc>
              <a:buFont typeface="Arial"/>
              <a:buChar char="•"/>
            </a:pPr>
            <a:r>
              <a:rPr lang="en-US" sz="3199">
                <a:solidFill>
                  <a:srgbClr val="000000"/>
                </a:solidFill>
                <a:latin typeface="Open Sans"/>
                <a:ea typeface="Open Sans"/>
                <a:cs typeface="Open Sans"/>
                <a:sym typeface="Open Sans"/>
              </a:rPr>
              <a:t>Dóna estabilitat a l’estructura dels seus agregats.</a:t>
            </a:r>
          </a:p>
          <a:p>
            <a:pPr algn="just">
              <a:lnSpc>
                <a:spcPts val="3647"/>
              </a:lnSpc>
            </a:pPr>
            <a:endParaRPr lang="en-US" sz="3199">
              <a:solidFill>
                <a:srgbClr val="000000"/>
              </a:solidFill>
              <a:latin typeface="Open Sans"/>
              <a:ea typeface="Open Sans"/>
              <a:cs typeface="Open Sans"/>
              <a:sym typeface="Open Sans"/>
            </a:endParaRPr>
          </a:p>
          <a:p>
            <a:pPr marL="690879" lvl="1" indent="-345439" algn="just">
              <a:lnSpc>
                <a:spcPts val="3647"/>
              </a:lnSpc>
              <a:buFont typeface="Arial"/>
              <a:buChar char="•"/>
            </a:pPr>
            <a:r>
              <a:rPr lang="en-US" sz="3199">
                <a:solidFill>
                  <a:srgbClr val="000000"/>
                </a:solidFill>
                <a:latin typeface="Open Sans"/>
                <a:ea typeface="Open Sans"/>
                <a:cs typeface="Open Sans"/>
                <a:sym typeface="Open Sans"/>
              </a:rPr>
              <a:t>S’incremente la permeabilitat hídrica i gasosa i, per tant, la capacitat de retenció hídrica.</a:t>
            </a:r>
          </a:p>
          <a:p>
            <a:pPr algn="just">
              <a:lnSpc>
                <a:spcPts val="4479"/>
              </a:lnSpc>
            </a:pPr>
            <a:endParaRPr lang="en-US" sz="3199">
              <a:solidFill>
                <a:srgbClr val="000000"/>
              </a:solidFill>
              <a:latin typeface="Open Sans"/>
              <a:ea typeface="Open Sans"/>
              <a:cs typeface="Open Sans"/>
              <a:sym typeface="Open Sans"/>
            </a:endParaRPr>
          </a:p>
          <a:p>
            <a:pPr algn="just">
              <a:lnSpc>
                <a:spcPts val="4479"/>
              </a:lnSpc>
            </a:pPr>
            <a:endParaRPr lang="en-US" sz="3199">
              <a:solidFill>
                <a:srgbClr val="000000"/>
              </a:solidFill>
              <a:latin typeface="Open Sans"/>
              <a:ea typeface="Open Sans"/>
              <a:cs typeface="Open Sans"/>
              <a:sym typeface="Open Sans"/>
            </a:endParaRPr>
          </a:p>
        </p:txBody>
      </p:sp>
      <p:sp>
        <p:nvSpPr>
          <p:cNvPr id="6" name="TextBox 6"/>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7" name="TextBox 7"/>
          <p:cNvSpPr txBox="1"/>
          <p:nvPr/>
        </p:nvSpPr>
        <p:spPr>
          <a:xfrm>
            <a:off x="1215312" y="657695"/>
            <a:ext cx="15857376" cy="1542257"/>
          </a:xfrm>
          <a:prstGeom prst="rect">
            <a:avLst/>
          </a:prstGeom>
        </p:spPr>
        <p:txBody>
          <a:bodyPr lIns="0" tIns="0" rIns="0" bIns="0" rtlCol="0" anchor="t">
            <a:spAutoFit/>
          </a:bodyPr>
          <a:lstStyle/>
          <a:p>
            <a:pPr marL="2694254" lvl="1" indent="-1347127" algn="l">
              <a:lnSpc>
                <a:spcPts val="11231"/>
              </a:lnSpc>
              <a:buAutoNum type="arabicPeriod"/>
            </a:pPr>
            <a:r>
              <a:rPr lang="en-US" sz="12479">
                <a:solidFill>
                  <a:srgbClr val="2F7241"/>
                </a:solidFill>
                <a:latin typeface="TT Trailers Heavy"/>
                <a:ea typeface="TT Trailers Heavy"/>
                <a:cs typeface="TT Trailers Heavy"/>
                <a:sym typeface="TT Trailers Heavy"/>
              </a:rPr>
              <a:t>BENEFICIS DEL SÒL.</a:t>
            </a:r>
          </a:p>
        </p:txBody>
      </p:sp>
      <p:sp>
        <p:nvSpPr>
          <p:cNvPr id="8" name="TextBox 8"/>
          <p:cNvSpPr txBox="1"/>
          <p:nvPr/>
        </p:nvSpPr>
        <p:spPr>
          <a:xfrm>
            <a:off x="1028700" y="1953940"/>
            <a:ext cx="16230600" cy="828040"/>
          </a:xfrm>
          <a:prstGeom prst="rect">
            <a:avLst/>
          </a:prstGeom>
        </p:spPr>
        <p:txBody>
          <a:bodyPr lIns="0" tIns="0" rIns="0" bIns="0" rtlCol="0" anchor="t">
            <a:spAutoFit/>
          </a:bodyPr>
          <a:lstStyle/>
          <a:p>
            <a:pPr marL="1057911" lvl="1" indent="-528956" algn="ctr">
              <a:lnSpc>
                <a:spcPts val="6860"/>
              </a:lnSpc>
              <a:buAutoNum type="arabicPeriod"/>
            </a:pPr>
            <a:r>
              <a:rPr lang="en-US" sz="4900">
                <a:solidFill>
                  <a:srgbClr val="000000"/>
                </a:solidFill>
                <a:latin typeface="Open Sans Bold"/>
                <a:ea typeface="Open Sans Bold"/>
                <a:cs typeface="Open Sans Bold"/>
                <a:sym typeface="Open Sans Bold"/>
              </a:rPr>
              <a:t>MILLORA EN LES PROPIETATS FÍSIQUES DEL SÒL.</a:t>
            </a:r>
          </a:p>
        </p:txBody>
      </p:sp>
      <p:sp>
        <p:nvSpPr>
          <p:cNvPr id="9" name="TextBox 9"/>
          <p:cNvSpPr txBox="1"/>
          <p:nvPr/>
        </p:nvSpPr>
        <p:spPr>
          <a:xfrm>
            <a:off x="1167687" y="6274186"/>
            <a:ext cx="16091613" cy="3519170"/>
          </a:xfrm>
          <a:prstGeom prst="rect">
            <a:avLst/>
          </a:prstGeom>
        </p:spPr>
        <p:txBody>
          <a:bodyPr lIns="0" tIns="0" rIns="0" bIns="0" rtlCol="0" anchor="t">
            <a:spAutoFit/>
          </a:bodyPr>
          <a:lstStyle/>
          <a:p>
            <a:pPr algn="just">
              <a:lnSpc>
                <a:spcPts val="4479"/>
              </a:lnSpc>
            </a:pPr>
            <a:r>
              <a:rPr lang="en-US" sz="3199">
                <a:solidFill>
                  <a:srgbClr val="000000"/>
                </a:solidFill>
                <a:latin typeface="Open Sans"/>
                <a:ea typeface="Open Sans"/>
                <a:cs typeface="Open Sans"/>
                <a:sym typeface="Open Sans"/>
              </a:rPr>
              <a:t>Fa del sòl una superfície més rica i estable, ja que li aporta:</a:t>
            </a:r>
          </a:p>
          <a:p>
            <a:pPr marL="690879" lvl="1" indent="-345439" algn="just">
              <a:lnSpc>
                <a:spcPts val="4479"/>
              </a:lnSpc>
              <a:buFont typeface="Arial"/>
              <a:buChar char="•"/>
            </a:pPr>
            <a:r>
              <a:rPr lang="en-US" sz="3199">
                <a:solidFill>
                  <a:srgbClr val="000000"/>
                </a:solidFill>
                <a:latin typeface="Open Sans"/>
                <a:ea typeface="Open Sans"/>
                <a:cs typeface="Open Sans"/>
                <a:sym typeface="Open Sans"/>
              </a:rPr>
              <a:t>Macronutrients: N-P-K.</a:t>
            </a:r>
          </a:p>
          <a:p>
            <a:pPr marL="690879" lvl="1" indent="-345439" algn="just">
              <a:lnSpc>
                <a:spcPts val="3711"/>
              </a:lnSpc>
              <a:buFont typeface="Arial"/>
              <a:buChar char="•"/>
            </a:pPr>
            <a:r>
              <a:rPr lang="en-US" sz="3199">
                <a:solidFill>
                  <a:srgbClr val="000000"/>
                </a:solidFill>
                <a:latin typeface="Open Sans"/>
                <a:ea typeface="Open Sans"/>
                <a:cs typeface="Open Sans"/>
                <a:sym typeface="Open Sans"/>
              </a:rPr>
              <a:t>Micronutrients.</a:t>
            </a:r>
          </a:p>
          <a:p>
            <a:pPr algn="just">
              <a:lnSpc>
                <a:spcPts val="3647"/>
              </a:lnSpc>
            </a:pPr>
            <a:endParaRPr lang="en-US" sz="3199">
              <a:solidFill>
                <a:srgbClr val="000000"/>
              </a:solidFill>
              <a:latin typeface="Open Sans"/>
              <a:ea typeface="Open Sans"/>
              <a:cs typeface="Open Sans"/>
              <a:sym typeface="Open Sans"/>
            </a:endParaRPr>
          </a:p>
          <a:p>
            <a:pPr algn="just">
              <a:lnSpc>
                <a:spcPts val="3711"/>
              </a:lnSpc>
            </a:pPr>
            <a:r>
              <a:rPr lang="en-US" sz="3199">
                <a:solidFill>
                  <a:srgbClr val="000000"/>
                </a:solidFill>
                <a:latin typeface="Open Sans"/>
                <a:ea typeface="Open Sans"/>
                <a:cs typeface="Open Sans"/>
                <a:sym typeface="Open Sans"/>
              </a:rPr>
              <a:t>Evita la lixiviació: faciliten l’assimilació de nutrients, complexes i quelats per les plantes.</a:t>
            </a:r>
          </a:p>
          <a:p>
            <a:pPr algn="just">
              <a:lnSpc>
                <a:spcPts val="4479"/>
              </a:lnSpc>
            </a:pPr>
            <a:endParaRPr lang="en-US" sz="3199">
              <a:solidFill>
                <a:srgbClr val="000000"/>
              </a:solidFill>
              <a:latin typeface="Open Sans"/>
              <a:ea typeface="Open Sans"/>
              <a:cs typeface="Open Sans"/>
              <a:sym typeface="Open Sans"/>
            </a:endParaRPr>
          </a:p>
        </p:txBody>
      </p:sp>
      <p:sp>
        <p:nvSpPr>
          <p:cNvPr id="10" name="TextBox 10"/>
          <p:cNvSpPr txBox="1"/>
          <p:nvPr/>
        </p:nvSpPr>
        <p:spPr>
          <a:xfrm>
            <a:off x="1830131" y="5639911"/>
            <a:ext cx="15290182" cy="615224"/>
          </a:xfrm>
          <a:prstGeom prst="rect">
            <a:avLst/>
          </a:prstGeom>
        </p:spPr>
        <p:txBody>
          <a:bodyPr lIns="0" tIns="0" rIns="0" bIns="0" rtlCol="0" anchor="t">
            <a:spAutoFit/>
          </a:bodyPr>
          <a:lstStyle/>
          <a:p>
            <a:pPr algn="l">
              <a:lnSpc>
                <a:spcPts val="4334"/>
              </a:lnSpc>
            </a:pPr>
            <a:endParaRPr/>
          </a:p>
        </p:txBody>
      </p:sp>
      <p:sp>
        <p:nvSpPr>
          <p:cNvPr id="11" name="TextBox 11"/>
          <p:cNvSpPr txBox="1"/>
          <p:nvPr/>
        </p:nvSpPr>
        <p:spPr>
          <a:xfrm>
            <a:off x="1076325" y="5243989"/>
            <a:ext cx="16230600" cy="811530"/>
          </a:xfrm>
          <a:prstGeom prst="rect">
            <a:avLst/>
          </a:prstGeom>
        </p:spPr>
        <p:txBody>
          <a:bodyPr lIns="0" tIns="0" rIns="0" bIns="0" rtlCol="0" anchor="t">
            <a:spAutoFit/>
          </a:bodyPr>
          <a:lstStyle/>
          <a:p>
            <a:pPr algn="ctr">
              <a:lnSpc>
                <a:spcPts val="6720"/>
              </a:lnSpc>
            </a:pPr>
            <a:r>
              <a:rPr lang="en-US" sz="4800">
                <a:solidFill>
                  <a:srgbClr val="000000"/>
                </a:solidFill>
                <a:latin typeface="Open Sans Bold"/>
                <a:ea typeface="Open Sans Bold"/>
                <a:cs typeface="Open Sans Bold"/>
                <a:sym typeface="Open Sans Bold"/>
              </a:rPr>
              <a:t>2. MILLORA EN LES PROPIETATS QUÍMIQUES DEL SÒL.</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472639"/>
            <a:ext cx="18879213" cy="7168388"/>
            <a:chOff x="0" y="0"/>
            <a:chExt cx="4972303" cy="1887970"/>
          </a:xfrm>
        </p:grpSpPr>
        <p:sp>
          <p:nvSpPr>
            <p:cNvPr id="3" name="Freeform 3"/>
            <p:cNvSpPr/>
            <p:nvPr/>
          </p:nvSpPr>
          <p:spPr>
            <a:xfrm>
              <a:off x="0" y="0"/>
              <a:ext cx="4972303" cy="1887970"/>
            </a:xfrm>
            <a:custGeom>
              <a:avLst/>
              <a:gdLst/>
              <a:ahLst/>
              <a:cxnLst/>
              <a:rect l="l" t="t" r="r" b="b"/>
              <a:pathLst>
                <a:path w="4972303" h="1887970">
                  <a:moveTo>
                    <a:pt x="0" y="0"/>
                  </a:moveTo>
                  <a:lnTo>
                    <a:pt x="4972303" y="0"/>
                  </a:lnTo>
                  <a:lnTo>
                    <a:pt x="4972303" y="1887970"/>
                  </a:lnTo>
                  <a:lnTo>
                    <a:pt x="0" y="1887970"/>
                  </a:lnTo>
                  <a:close/>
                </a:path>
              </a:pathLst>
            </a:custGeom>
            <a:solidFill>
              <a:srgbClr val="EBA039"/>
            </a:solidFill>
          </p:spPr>
          <p:txBody>
            <a:bodyPr/>
            <a:lstStyle/>
            <a:p>
              <a:endParaRPr lang="es-ES"/>
            </a:p>
          </p:txBody>
        </p:sp>
        <p:sp>
          <p:nvSpPr>
            <p:cNvPr id="4" name="TextBox 4"/>
            <p:cNvSpPr txBox="1"/>
            <p:nvPr/>
          </p:nvSpPr>
          <p:spPr>
            <a:xfrm>
              <a:off x="0" y="0"/>
              <a:ext cx="4972303" cy="1887970"/>
            </a:xfrm>
            <a:prstGeom prst="rect">
              <a:avLst/>
            </a:prstGeom>
          </p:spPr>
          <p:txBody>
            <a:bodyPr lIns="50800" tIns="50800" rIns="50800" bIns="50800" rtlCol="0" anchor="ctr"/>
            <a:lstStyle/>
            <a:p>
              <a:pPr algn="ctr">
                <a:lnSpc>
                  <a:spcPts val="2499"/>
                </a:lnSpc>
              </a:pPr>
              <a:endParaRPr/>
            </a:p>
          </p:txBody>
        </p:sp>
      </p:grpSp>
      <p:sp>
        <p:nvSpPr>
          <p:cNvPr id="5" name="TextBox 5"/>
          <p:cNvSpPr txBox="1"/>
          <p:nvPr/>
        </p:nvSpPr>
        <p:spPr>
          <a:xfrm>
            <a:off x="981075" y="3062999"/>
            <a:ext cx="16091613" cy="3662934"/>
          </a:xfrm>
          <a:prstGeom prst="rect">
            <a:avLst/>
          </a:prstGeom>
        </p:spPr>
        <p:txBody>
          <a:bodyPr lIns="0" tIns="0" rIns="0" bIns="0" rtlCol="0" anchor="t">
            <a:spAutoFit/>
          </a:bodyPr>
          <a:lstStyle/>
          <a:p>
            <a:pPr algn="just">
              <a:lnSpc>
                <a:spcPts val="3647"/>
              </a:lnSpc>
            </a:pPr>
            <a:r>
              <a:rPr lang="en-US" sz="3199">
                <a:solidFill>
                  <a:srgbClr val="000000"/>
                </a:solidFill>
                <a:latin typeface="Open Sans"/>
                <a:ea typeface="Open Sans"/>
                <a:cs typeface="Open Sans"/>
                <a:sym typeface="Open Sans"/>
              </a:rPr>
              <a:t>Millora la </a:t>
            </a:r>
            <a:r>
              <a:rPr lang="en-US" sz="3199">
                <a:solidFill>
                  <a:srgbClr val="000000"/>
                </a:solidFill>
                <a:latin typeface="Open Sans Bold"/>
                <a:ea typeface="Open Sans Bold"/>
                <a:cs typeface="Open Sans Bold"/>
                <a:sym typeface="Open Sans Bold"/>
              </a:rPr>
              <a:t>fertilitat del sòl</a:t>
            </a:r>
            <a:r>
              <a:rPr lang="en-US" sz="3199">
                <a:solidFill>
                  <a:srgbClr val="000000"/>
                </a:solidFill>
                <a:latin typeface="Open Sans"/>
                <a:ea typeface="Open Sans"/>
                <a:cs typeface="Open Sans"/>
                <a:sym typeface="Open Sans"/>
              </a:rPr>
              <a:t>: </a:t>
            </a:r>
          </a:p>
          <a:p>
            <a:pPr algn="just">
              <a:lnSpc>
                <a:spcPts val="3647"/>
              </a:lnSpc>
            </a:pPr>
            <a:endParaRPr lang="en-US" sz="3199">
              <a:solidFill>
                <a:srgbClr val="000000"/>
              </a:solidFill>
              <a:latin typeface="Open Sans"/>
              <a:ea typeface="Open Sans"/>
              <a:cs typeface="Open Sans"/>
              <a:sym typeface="Open Sans"/>
            </a:endParaRPr>
          </a:p>
          <a:p>
            <a:pPr marL="690879" lvl="1" indent="-345439" algn="just">
              <a:lnSpc>
                <a:spcPts val="3647"/>
              </a:lnSpc>
              <a:buFont typeface="Arial"/>
              <a:buChar char="•"/>
            </a:pPr>
            <a:r>
              <a:rPr lang="en-US" sz="3199">
                <a:solidFill>
                  <a:srgbClr val="000000"/>
                </a:solidFill>
                <a:latin typeface="Open Sans"/>
                <a:ea typeface="Open Sans"/>
                <a:cs typeface="Open Sans"/>
                <a:sym typeface="Open Sans"/>
              </a:rPr>
              <a:t>A un sòl que se li incorpora un producte orgànic com ho és el compost, afavoreix la qualitat de l’humus, el qual actua com a font d’energia i nutrició per als microorganismes.</a:t>
            </a:r>
          </a:p>
          <a:p>
            <a:pPr algn="just">
              <a:lnSpc>
                <a:spcPts val="3647"/>
              </a:lnSpc>
            </a:pPr>
            <a:endParaRPr lang="en-US" sz="3199">
              <a:solidFill>
                <a:srgbClr val="000000"/>
              </a:solidFill>
              <a:latin typeface="Open Sans"/>
              <a:ea typeface="Open Sans"/>
              <a:cs typeface="Open Sans"/>
              <a:sym typeface="Open Sans"/>
            </a:endParaRPr>
          </a:p>
          <a:p>
            <a:pPr algn="just">
              <a:lnSpc>
                <a:spcPts val="3647"/>
              </a:lnSpc>
            </a:pPr>
            <a:endParaRPr lang="en-US" sz="3199">
              <a:solidFill>
                <a:srgbClr val="000000"/>
              </a:solidFill>
              <a:latin typeface="Open Sans"/>
              <a:ea typeface="Open Sans"/>
              <a:cs typeface="Open Sans"/>
              <a:sym typeface="Open Sans"/>
            </a:endParaRPr>
          </a:p>
          <a:p>
            <a:pPr algn="ctr">
              <a:lnSpc>
                <a:spcPts val="3647"/>
              </a:lnSpc>
            </a:pPr>
            <a:r>
              <a:rPr lang="en-US" sz="3199">
                <a:solidFill>
                  <a:srgbClr val="000000"/>
                </a:solidFill>
                <a:latin typeface="Open Sans Bold"/>
                <a:ea typeface="Open Sans Bold"/>
                <a:cs typeface="Open Sans Bold"/>
                <a:sym typeface="Open Sans Bold"/>
              </a:rPr>
              <a:t>Microorganismes en bon estat → sòl fèrtil</a:t>
            </a:r>
          </a:p>
        </p:txBody>
      </p:sp>
      <p:sp>
        <p:nvSpPr>
          <p:cNvPr id="6" name="TextBox 6"/>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7" name="TextBox 7"/>
          <p:cNvSpPr txBox="1"/>
          <p:nvPr/>
        </p:nvSpPr>
        <p:spPr>
          <a:xfrm>
            <a:off x="1215312" y="657695"/>
            <a:ext cx="15857376" cy="1542257"/>
          </a:xfrm>
          <a:prstGeom prst="rect">
            <a:avLst/>
          </a:prstGeom>
        </p:spPr>
        <p:txBody>
          <a:bodyPr lIns="0" tIns="0" rIns="0" bIns="0" rtlCol="0" anchor="t">
            <a:spAutoFit/>
          </a:bodyPr>
          <a:lstStyle/>
          <a:p>
            <a:pPr marL="2694254" lvl="1" indent="-1347127" algn="l">
              <a:lnSpc>
                <a:spcPts val="11231"/>
              </a:lnSpc>
              <a:buAutoNum type="arabicPeriod"/>
            </a:pPr>
            <a:r>
              <a:rPr lang="en-US" sz="12479">
                <a:solidFill>
                  <a:srgbClr val="2F7241"/>
                </a:solidFill>
                <a:latin typeface="TT Trailers Heavy"/>
                <a:ea typeface="TT Trailers Heavy"/>
                <a:cs typeface="TT Trailers Heavy"/>
                <a:sym typeface="TT Trailers Heavy"/>
              </a:rPr>
              <a:t>BENEFICIS DEL SÒL.</a:t>
            </a:r>
          </a:p>
        </p:txBody>
      </p:sp>
      <p:sp>
        <p:nvSpPr>
          <p:cNvPr id="8" name="TextBox 8"/>
          <p:cNvSpPr txBox="1"/>
          <p:nvPr/>
        </p:nvSpPr>
        <p:spPr>
          <a:xfrm>
            <a:off x="1028700" y="1953940"/>
            <a:ext cx="16230600" cy="778510"/>
          </a:xfrm>
          <a:prstGeom prst="rect">
            <a:avLst/>
          </a:prstGeom>
        </p:spPr>
        <p:txBody>
          <a:bodyPr lIns="0" tIns="0" rIns="0" bIns="0" rtlCol="0" anchor="t">
            <a:spAutoFit/>
          </a:bodyPr>
          <a:lstStyle/>
          <a:p>
            <a:pPr algn="ctr">
              <a:lnSpc>
                <a:spcPts val="6440"/>
              </a:lnSpc>
            </a:pPr>
            <a:r>
              <a:rPr lang="en-US" sz="4600">
                <a:solidFill>
                  <a:srgbClr val="000000"/>
                </a:solidFill>
                <a:latin typeface="Open Sans Bold"/>
                <a:ea typeface="Open Sans Bold"/>
                <a:cs typeface="Open Sans Bold"/>
                <a:sym typeface="Open Sans Bold"/>
              </a:rPr>
              <a:t>3. MILLORA EN LES PROPIETATS BIOLÒGIQUES DEL SÒL.</a:t>
            </a:r>
          </a:p>
        </p:txBody>
      </p:sp>
      <p:sp>
        <p:nvSpPr>
          <p:cNvPr id="9" name="Freeform 9"/>
          <p:cNvSpPr/>
          <p:nvPr/>
        </p:nvSpPr>
        <p:spPr>
          <a:xfrm>
            <a:off x="10374654" y="7398351"/>
            <a:ext cx="4835867" cy="3719898"/>
          </a:xfrm>
          <a:custGeom>
            <a:avLst/>
            <a:gdLst/>
            <a:ahLst/>
            <a:cxnLst/>
            <a:rect l="l" t="t" r="r" b="b"/>
            <a:pathLst>
              <a:path w="4835867" h="3719898">
                <a:moveTo>
                  <a:pt x="0" y="0"/>
                </a:moveTo>
                <a:lnTo>
                  <a:pt x="4835866" y="0"/>
                </a:lnTo>
                <a:lnTo>
                  <a:pt x="4835866" y="3719898"/>
                </a:lnTo>
                <a:lnTo>
                  <a:pt x="0" y="371989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sp>
        <p:nvSpPr>
          <p:cNvPr id="5" name="TextBox 5"/>
          <p:cNvSpPr txBox="1"/>
          <p:nvPr/>
        </p:nvSpPr>
        <p:spPr>
          <a:xfrm>
            <a:off x="1557589" y="719713"/>
            <a:ext cx="15172823" cy="1062202"/>
          </a:xfrm>
          <a:prstGeom prst="rect">
            <a:avLst/>
          </a:prstGeom>
        </p:spPr>
        <p:txBody>
          <a:bodyPr lIns="0" tIns="0" rIns="0" bIns="0" rtlCol="0" anchor="t">
            <a:spAutoFit/>
          </a:bodyPr>
          <a:lstStyle/>
          <a:p>
            <a:pPr algn="ctr">
              <a:lnSpc>
                <a:spcPts val="7708"/>
              </a:lnSpc>
            </a:pPr>
            <a:r>
              <a:rPr lang="en-US" sz="8564" dirty="0">
                <a:solidFill>
                  <a:srgbClr val="2F7241"/>
                </a:solidFill>
                <a:latin typeface="TT Trailers Heavy"/>
                <a:ea typeface="TT Trailers Heavy"/>
                <a:cs typeface="TT Trailers Heavy"/>
                <a:sym typeface="TT Trailers Heavy"/>
              </a:rPr>
              <a:t>GENERACIÓ DE RESIDUS A TERRATEIG</a:t>
            </a:r>
          </a:p>
        </p:txBody>
      </p:sp>
      <p:sp>
        <p:nvSpPr>
          <p:cNvPr id="9" name="Freeform 9"/>
          <p:cNvSpPr/>
          <p:nvPr/>
        </p:nvSpPr>
        <p:spPr>
          <a:xfrm>
            <a:off x="-804145" y="741584"/>
            <a:ext cx="2154689" cy="875586"/>
          </a:xfrm>
          <a:custGeom>
            <a:avLst/>
            <a:gdLst/>
            <a:ahLst/>
            <a:cxnLst/>
            <a:rect l="l" t="t" r="r" b="b"/>
            <a:pathLst>
              <a:path w="2154689" h="875586">
                <a:moveTo>
                  <a:pt x="0" y="0"/>
                </a:moveTo>
                <a:lnTo>
                  <a:pt x="2154689" y="0"/>
                </a:lnTo>
                <a:lnTo>
                  <a:pt x="2154689" y="875586"/>
                </a:lnTo>
                <a:lnTo>
                  <a:pt x="0" y="8755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10" name="Freeform 10"/>
          <p:cNvSpPr/>
          <p:nvPr/>
        </p:nvSpPr>
        <p:spPr>
          <a:xfrm rot="10605859">
            <a:off x="7367216" y="-427667"/>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grpSp>
        <p:nvGrpSpPr>
          <p:cNvPr id="11" name="Group 11"/>
          <p:cNvGrpSpPr/>
          <p:nvPr/>
        </p:nvGrpSpPr>
        <p:grpSpPr>
          <a:xfrm>
            <a:off x="10439400" y="2284366"/>
            <a:ext cx="5390800" cy="2165290"/>
            <a:chOff x="0" y="0"/>
            <a:chExt cx="1543513" cy="1614150"/>
          </a:xfrm>
        </p:grpSpPr>
        <p:sp>
          <p:nvSpPr>
            <p:cNvPr id="12" name="Freeform 12"/>
            <p:cNvSpPr/>
            <p:nvPr/>
          </p:nvSpPr>
          <p:spPr>
            <a:xfrm>
              <a:off x="0" y="0"/>
              <a:ext cx="1543513" cy="1614150"/>
            </a:xfrm>
            <a:custGeom>
              <a:avLst/>
              <a:gdLst/>
              <a:ahLst/>
              <a:cxnLst/>
              <a:rect l="l" t="t" r="r" b="b"/>
              <a:pathLst>
                <a:path w="1543513" h="1614150">
                  <a:moveTo>
                    <a:pt x="43084" y="0"/>
                  </a:moveTo>
                  <a:lnTo>
                    <a:pt x="1500428" y="0"/>
                  </a:lnTo>
                  <a:cubicBezTo>
                    <a:pt x="1524223" y="0"/>
                    <a:pt x="1543513" y="19289"/>
                    <a:pt x="1543513" y="43084"/>
                  </a:cubicBezTo>
                  <a:lnTo>
                    <a:pt x="1543513" y="1571066"/>
                  </a:lnTo>
                  <a:cubicBezTo>
                    <a:pt x="1543513" y="1594860"/>
                    <a:pt x="1524223" y="1614150"/>
                    <a:pt x="1500428" y="1614150"/>
                  </a:cubicBezTo>
                  <a:lnTo>
                    <a:pt x="43084" y="1614150"/>
                  </a:lnTo>
                  <a:cubicBezTo>
                    <a:pt x="19289" y="1614150"/>
                    <a:pt x="0" y="1594860"/>
                    <a:pt x="0" y="1571066"/>
                  </a:cubicBezTo>
                  <a:lnTo>
                    <a:pt x="0" y="43084"/>
                  </a:lnTo>
                  <a:cubicBezTo>
                    <a:pt x="0" y="19289"/>
                    <a:pt x="19289" y="0"/>
                    <a:pt x="43084" y="0"/>
                  </a:cubicBezTo>
                  <a:close/>
                </a:path>
              </a:pathLst>
            </a:custGeom>
            <a:solidFill>
              <a:srgbClr val="FFC374"/>
            </a:solidFill>
          </p:spPr>
          <p:txBody>
            <a:bodyPr/>
            <a:lstStyle/>
            <a:p>
              <a:endParaRPr lang="es-ES" dirty="0"/>
            </a:p>
          </p:txBody>
        </p:sp>
        <p:sp>
          <p:nvSpPr>
            <p:cNvPr id="13" name="TextBox 13"/>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15" name="TextBox 15"/>
          <p:cNvSpPr txBox="1"/>
          <p:nvPr/>
        </p:nvSpPr>
        <p:spPr>
          <a:xfrm>
            <a:off x="10673942" y="2557943"/>
            <a:ext cx="4921715" cy="1066702"/>
          </a:xfrm>
          <a:prstGeom prst="rect">
            <a:avLst/>
          </a:prstGeom>
        </p:spPr>
        <p:txBody>
          <a:bodyPr lIns="0" tIns="0" rIns="0" bIns="0" rtlCol="0" anchor="t">
            <a:spAutoFit/>
          </a:bodyPr>
          <a:lstStyle/>
          <a:p>
            <a:pPr algn="ctr">
              <a:lnSpc>
                <a:spcPts val="4258"/>
              </a:lnSpc>
            </a:pPr>
            <a:r>
              <a:rPr lang="en-US" sz="3461" dirty="0" err="1">
                <a:solidFill>
                  <a:srgbClr val="3D3D3D"/>
                </a:solidFill>
                <a:latin typeface="Kollektif"/>
                <a:ea typeface="Kollektif"/>
                <a:cs typeface="Kollektif"/>
                <a:sym typeface="Kollektif"/>
              </a:rPr>
              <a:t>Separació</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en</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origen</a:t>
            </a:r>
            <a:r>
              <a:rPr lang="en-US" sz="3461" dirty="0">
                <a:solidFill>
                  <a:srgbClr val="3D3D3D"/>
                </a:solidFill>
                <a:latin typeface="Kollektif"/>
                <a:ea typeface="Kollektif"/>
                <a:cs typeface="Kollektif"/>
                <a:sym typeface="Kollektif"/>
              </a:rPr>
              <a:t> del </a:t>
            </a:r>
            <a:r>
              <a:rPr lang="en-US" sz="3461" dirty="0" err="1">
                <a:solidFill>
                  <a:srgbClr val="3D3D3D"/>
                </a:solidFill>
                <a:latin typeface="Kollektif"/>
                <a:ea typeface="Kollektif"/>
                <a:cs typeface="Kollektif"/>
                <a:sym typeface="Kollektif"/>
              </a:rPr>
              <a:t>residus</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generats</a:t>
            </a:r>
            <a:r>
              <a:rPr lang="en-US" sz="3461" dirty="0">
                <a:solidFill>
                  <a:srgbClr val="3D3D3D"/>
                </a:solidFill>
                <a:latin typeface="Kollektif"/>
                <a:ea typeface="Kollektif"/>
                <a:cs typeface="Kollektif"/>
                <a:sym typeface="Kollektif"/>
              </a:rPr>
              <a:t>.</a:t>
            </a:r>
          </a:p>
        </p:txBody>
      </p:sp>
      <p:pic>
        <p:nvPicPr>
          <p:cNvPr id="2" name="Imagen 1">
            <a:extLst>
              <a:ext uri="{FF2B5EF4-FFF2-40B4-BE49-F238E27FC236}">
                <a16:creationId xmlns:a16="http://schemas.microsoft.com/office/drawing/2014/main" id="{22CCF724-E20A-DB5B-447E-637407643B0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50544" y="2284366"/>
            <a:ext cx="8492735" cy="5297534"/>
          </a:xfrm>
          <a:prstGeom prst="rect">
            <a:avLst/>
          </a:prstGeom>
          <a:noFill/>
        </p:spPr>
      </p:pic>
      <p:pic>
        <p:nvPicPr>
          <p:cNvPr id="4" name="Imagen 3">
            <a:extLst>
              <a:ext uri="{FF2B5EF4-FFF2-40B4-BE49-F238E27FC236}">
                <a16:creationId xmlns:a16="http://schemas.microsoft.com/office/drawing/2014/main" id="{D0527EEA-C2A3-3BB2-E618-EF6C6A52FEA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39400" y="4723233"/>
            <a:ext cx="6433486" cy="4844054"/>
          </a:xfrm>
          <a:prstGeom prst="rect">
            <a:avLst/>
          </a:prstGeom>
          <a:noFill/>
        </p:spPr>
      </p:pic>
      <p:grpSp>
        <p:nvGrpSpPr>
          <p:cNvPr id="6" name="Group 11">
            <a:extLst>
              <a:ext uri="{FF2B5EF4-FFF2-40B4-BE49-F238E27FC236}">
                <a16:creationId xmlns:a16="http://schemas.microsoft.com/office/drawing/2014/main" id="{3C5777BB-5EC8-58D2-DDBA-F465147D691D}"/>
              </a:ext>
            </a:extLst>
          </p:cNvPr>
          <p:cNvGrpSpPr/>
          <p:nvPr/>
        </p:nvGrpSpPr>
        <p:grpSpPr>
          <a:xfrm>
            <a:off x="3048000" y="8002634"/>
            <a:ext cx="7901238" cy="1576311"/>
            <a:chOff x="0" y="0"/>
            <a:chExt cx="1543513" cy="1614150"/>
          </a:xfrm>
        </p:grpSpPr>
        <p:sp>
          <p:nvSpPr>
            <p:cNvPr id="7" name="Freeform 12">
              <a:extLst>
                <a:ext uri="{FF2B5EF4-FFF2-40B4-BE49-F238E27FC236}">
                  <a16:creationId xmlns:a16="http://schemas.microsoft.com/office/drawing/2014/main" id="{2CC93509-2B07-AFB3-800F-414897A304B5}"/>
                </a:ext>
              </a:extLst>
            </p:cNvPr>
            <p:cNvSpPr/>
            <p:nvPr/>
          </p:nvSpPr>
          <p:spPr>
            <a:xfrm>
              <a:off x="0" y="0"/>
              <a:ext cx="1543513" cy="1614150"/>
            </a:xfrm>
            <a:custGeom>
              <a:avLst/>
              <a:gdLst/>
              <a:ahLst/>
              <a:cxnLst/>
              <a:rect l="l" t="t" r="r" b="b"/>
              <a:pathLst>
                <a:path w="1543513" h="1614150">
                  <a:moveTo>
                    <a:pt x="43084" y="0"/>
                  </a:moveTo>
                  <a:lnTo>
                    <a:pt x="1500428" y="0"/>
                  </a:lnTo>
                  <a:cubicBezTo>
                    <a:pt x="1524223" y="0"/>
                    <a:pt x="1543513" y="19289"/>
                    <a:pt x="1543513" y="43084"/>
                  </a:cubicBezTo>
                  <a:lnTo>
                    <a:pt x="1543513" y="1571066"/>
                  </a:lnTo>
                  <a:cubicBezTo>
                    <a:pt x="1543513" y="1594860"/>
                    <a:pt x="1524223" y="1614150"/>
                    <a:pt x="1500428" y="1614150"/>
                  </a:cubicBezTo>
                  <a:lnTo>
                    <a:pt x="43084" y="1614150"/>
                  </a:lnTo>
                  <a:cubicBezTo>
                    <a:pt x="19289" y="1614150"/>
                    <a:pt x="0" y="1594860"/>
                    <a:pt x="0" y="1571066"/>
                  </a:cubicBezTo>
                  <a:lnTo>
                    <a:pt x="0" y="43084"/>
                  </a:lnTo>
                  <a:cubicBezTo>
                    <a:pt x="0" y="19289"/>
                    <a:pt x="19289" y="0"/>
                    <a:pt x="43084" y="0"/>
                  </a:cubicBezTo>
                  <a:close/>
                </a:path>
              </a:pathLst>
            </a:custGeom>
            <a:solidFill>
              <a:srgbClr val="FFC374"/>
            </a:solidFill>
          </p:spPr>
          <p:txBody>
            <a:bodyPr/>
            <a:lstStyle/>
            <a:p>
              <a:endParaRPr lang="es-ES" dirty="0"/>
            </a:p>
          </p:txBody>
        </p:sp>
        <p:sp>
          <p:nvSpPr>
            <p:cNvPr id="8" name="TextBox 13">
              <a:extLst>
                <a:ext uri="{FF2B5EF4-FFF2-40B4-BE49-F238E27FC236}">
                  <a16:creationId xmlns:a16="http://schemas.microsoft.com/office/drawing/2014/main" id="{84F8C793-2D0D-4B83-ECA3-6791CE286519}"/>
                </a:ext>
              </a:extLst>
            </p:cNvPr>
            <p:cNvSpPr txBox="1"/>
            <p:nvPr/>
          </p:nvSpPr>
          <p:spPr>
            <a:xfrm>
              <a:off x="0" y="0"/>
              <a:ext cx="1543513" cy="1614150"/>
            </a:xfrm>
            <a:prstGeom prst="rect">
              <a:avLst/>
            </a:prstGeom>
          </p:spPr>
          <p:txBody>
            <a:bodyPr lIns="50800" tIns="50800" rIns="50800" bIns="50800" rtlCol="0" anchor="ctr"/>
            <a:lstStyle/>
            <a:p>
              <a:pPr algn="ctr">
                <a:lnSpc>
                  <a:spcPts val="2499"/>
                </a:lnSpc>
              </a:pPr>
              <a:endParaRPr/>
            </a:p>
          </p:txBody>
        </p:sp>
      </p:grpSp>
      <p:sp>
        <p:nvSpPr>
          <p:cNvPr id="14" name="TextBox 15">
            <a:extLst>
              <a:ext uri="{FF2B5EF4-FFF2-40B4-BE49-F238E27FC236}">
                <a16:creationId xmlns:a16="http://schemas.microsoft.com/office/drawing/2014/main" id="{A01D80B8-EAC8-C1DC-D4D5-BF84C18E6636}"/>
              </a:ext>
            </a:extLst>
          </p:cNvPr>
          <p:cNvSpPr txBox="1"/>
          <p:nvPr/>
        </p:nvSpPr>
        <p:spPr>
          <a:xfrm>
            <a:off x="3500990" y="8276211"/>
            <a:ext cx="7213705" cy="1066702"/>
          </a:xfrm>
          <a:prstGeom prst="rect">
            <a:avLst/>
          </a:prstGeom>
        </p:spPr>
        <p:txBody>
          <a:bodyPr wrap="square" lIns="0" tIns="0" rIns="0" bIns="0" rtlCol="0" anchor="t">
            <a:spAutoFit/>
          </a:bodyPr>
          <a:lstStyle/>
          <a:p>
            <a:pPr algn="ctr">
              <a:lnSpc>
                <a:spcPts val="4258"/>
              </a:lnSpc>
            </a:pPr>
            <a:r>
              <a:rPr lang="en-US" sz="3461" dirty="0" err="1">
                <a:solidFill>
                  <a:srgbClr val="3D3D3D"/>
                </a:solidFill>
                <a:latin typeface="Kollektif"/>
                <a:ea typeface="Kollektif"/>
                <a:cs typeface="Kollektif"/>
                <a:sym typeface="Kollektif"/>
              </a:rPr>
              <a:t>Composició</a:t>
            </a:r>
            <a:r>
              <a:rPr lang="en-US" sz="3461" dirty="0">
                <a:solidFill>
                  <a:srgbClr val="3D3D3D"/>
                </a:solidFill>
                <a:latin typeface="Kollektif"/>
                <a:ea typeface="Kollektif"/>
                <a:cs typeface="Kollektif"/>
                <a:sym typeface="Kollektif"/>
              </a:rPr>
              <a:t> </a:t>
            </a:r>
            <a:r>
              <a:rPr lang="en-US" sz="3461" dirty="0" err="1">
                <a:solidFill>
                  <a:srgbClr val="3D3D3D"/>
                </a:solidFill>
                <a:latin typeface="Kollektif"/>
                <a:ea typeface="Kollektif"/>
                <a:cs typeface="Kollektif"/>
                <a:sym typeface="Kollektif"/>
              </a:rPr>
              <a:t>mitjana</a:t>
            </a:r>
            <a:r>
              <a:rPr lang="en-US" sz="3461" dirty="0">
                <a:solidFill>
                  <a:srgbClr val="3D3D3D"/>
                </a:solidFill>
                <a:latin typeface="Kollektif"/>
                <a:ea typeface="Kollektif"/>
                <a:cs typeface="Kollektif"/>
                <a:sym typeface="Kollektif"/>
              </a:rPr>
              <a:t> del </a:t>
            </a:r>
            <a:r>
              <a:rPr lang="en-US" sz="3461" dirty="0" err="1">
                <a:solidFill>
                  <a:srgbClr val="3D3D3D"/>
                </a:solidFill>
                <a:latin typeface="Kollektif"/>
                <a:ea typeface="Kollektif"/>
                <a:cs typeface="Kollektif"/>
                <a:sym typeface="Kollektif"/>
              </a:rPr>
              <a:t>contenidor</a:t>
            </a:r>
            <a:r>
              <a:rPr lang="en-US" sz="3461" dirty="0">
                <a:solidFill>
                  <a:srgbClr val="3D3D3D"/>
                </a:solidFill>
                <a:latin typeface="Kollektif"/>
                <a:ea typeface="Kollektif"/>
                <a:cs typeface="Kollektif"/>
                <a:sym typeface="Kollektif"/>
              </a:rPr>
              <a:t> gris dins del COR.</a:t>
            </a:r>
          </a:p>
        </p:txBody>
      </p:sp>
    </p:spTree>
    <p:extLst>
      <p:ext uri="{BB962C8B-B14F-4D97-AF65-F5344CB8AC3E}">
        <p14:creationId xmlns:p14="http://schemas.microsoft.com/office/powerpoint/2010/main" val="1026655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472639"/>
            <a:ext cx="18879213" cy="7168388"/>
            <a:chOff x="0" y="0"/>
            <a:chExt cx="4972303" cy="1887970"/>
          </a:xfrm>
        </p:grpSpPr>
        <p:sp>
          <p:nvSpPr>
            <p:cNvPr id="3" name="Freeform 3"/>
            <p:cNvSpPr/>
            <p:nvPr/>
          </p:nvSpPr>
          <p:spPr>
            <a:xfrm>
              <a:off x="0" y="0"/>
              <a:ext cx="4972303" cy="1887970"/>
            </a:xfrm>
            <a:custGeom>
              <a:avLst/>
              <a:gdLst/>
              <a:ahLst/>
              <a:cxnLst/>
              <a:rect l="l" t="t" r="r" b="b"/>
              <a:pathLst>
                <a:path w="4972303" h="1887970">
                  <a:moveTo>
                    <a:pt x="0" y="0"/>
                  </a:moveTo>
                  <a:lnTo>
                    <a:pt x="4972303" y="0"/>
                  </a:lnTo>
                  <a:lnTo>
                    <a:pt x="4972303" y="1887970"/>
                  </a:lnTo>
                  <a:lnTo>
                    <a:pt x="0" y="1887970"/>
                  </a:lnTo>
                  <a:close/>
                </a:path>
              </a:pathLst>
            </a:custGeom>
            <a:solidFill>
              <a:srgbClr val="EBA039"/>
            </a:solidFill>
          </p:spPr>
          <p:txBody>
            <a:bodyPr/>
            <a:lstStyle/>
            <a:p>
              <a:endParaRPr lang="es-ES"/>
            </a:p>
          </p:txBody>
        </p:sp>
        <p:sp>
          <p:nvSpPr>
            <p:cNvPr id="4" name="TextBox 4"/>
            <p:cNvSpPr txBox="1"/>
            <p:nvPr/>
          </p:nvSpPr>
          <p:spPr>
            <a:xfrm>
              <a:off x="0" y="0"/>
              <a:ext cx="4972303" cy="1887970"/>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7534033" y="6179089"/>
            <a:ext cx="3219933" cy="3293550"/>
          </a:xfrm>
          <a:custGeom>
            <a:avLst/>
            <a:gdLst/>
            <a:ahLst/>
            <a:cxnLst/>
            <a:rect l="l" t="t" r="r" b="b"/>
            <a:pathLst>
              <a:path w="3219933" h="3293550">
                <a:moveTo>
                  <a:pt x="0" y="0"/>
                </a:moveTo>
                <a:lnTo>
                  <a:pt x="3219934" y="0"/>
                </a:lnTo>
                <a:lnTo>
                  <a:pt x="3219934" y="3293550"/>
                </a:lnTo>
                <a:lnTo>
                  <a:pt x="0" y="32935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rot="-710634">
            <a:off x="6237954" y="6544263"/>
            <a:ext cx="767429" cy="961472"/>
          </a:xfrm>
          <a:custGeom>
            <a:avLst/>
            <a:gdLst/>
            <a:ahLst/>
            <a:cxnLst/>
            <a:rect l="l" t="t" r="r" b="b"/>
            <a:pathLst>
              <a:path w="767429" h="961472">
                <a:moveTo>
                  <a:pt x="0" y="0"/>
                </a:moveTo>
                <a:lnTo>
                  <a:pt x="767429" y="0"/>
                </a:lnTo>
                <a:lnTo>
                  <a:pt x="767429" y="961471"/>
                </a:lnTo>
                <a:lnTo>
                  <a:pt x="0" y="9614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7" name="Freeform 7"/>
          <p:cNvSpPr/>
          <p:nvPr/>
        </p:nvSpPr>
        <p:spPr>
          <a:xfrm rot="649246">
            <a:off x="10847442" y="7280639"/>
            <a:ext cx="999249" cy="1090451"/>
          </a:xfrm>
          <a:custGeom>
            <a:avLst/>
            <a:gdLst/>
            <a:ahLst/>
            <a:cxnLst/>
            <a:rect l="l" t="t" r="r" b="b"/>
            <a:pathLst>
              <a:path w="999249" h="1090451">
                <a:moveTo>
                  <a:pt x="0" y="0"/>
                </a:moveTo>
                <a:lnTo>
                  <a:pt x="999249" y="0"/>
                </a:lnTo>
                <a:lnTo>
                  <a:pt x="999249" y="1090450"/>
                </a:lnTo>
                <a:lnTo>
                  <a:pt x="0" y="109045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8" name="TextBox 8"/>
          <p:cNvSpPr txBox="1"/>
          <p:nvPr/>
        </p:nvSpPr>
        <p:spPr>
          <a:xfrm>
            <a:off x="1098194" y="2378438"/>
            <a:ext cx="16091613" cy="3347720"/>
          </a:xfrm>
          <a:prstGeom prst="rect">
            <a:avLst/>
          </a:prstGeom>
        </p:spPr>
        <p:txBody>
          <a:bodyPr lIns="0" tIns="0" rIns="0" bIns="0" rtlCol="0" anchor="t">
            <a:spAutoFit/>
          </a:bodyPr>
          <a:lstStyle/>
          <a:p>
            <a:pPr algn="just">
              <a:lnSpc>
                <a:spcPts val="4479"/>
              </a:lnSpc>
            </a:pPr>
            <a:r>
              <a:rPr lang="en-US" sz="3199">
                <a:solidFill>
                  <a:srgbClr val="000000"/>
                </a:solidFill>
                <a:latin typeface="Open Sans"/>
                <a:ea typeface="Open Sans"/>
                <a:cs typeface="Open Sans"/>
                <a:sym typeface="Open Sans"/>
              </a:rPr>
              <a:t>La presència de compost al sòl redueix la relació carboni/nitrogen.</a:t>
            </a:r>
          </a:p>
          <a:p>
            <a:pPr algn="just">
              <a:lnSpc>
                <a:spcPts val="4479"/>
              </a:lnSpc>
            </a:pPr>
            <a:endParaRPr lang="en-US" sz="3199">
              <a:solidFill>
                <a:srgbClr val="000000"/>
              </a:solidFill>
              <a:latin typeface="Open Sans"/>
              <a:ea typeface="Open Sans"/>
              <a:cs typeface="Open Sans"/>
              <a:sym typeface="Open Sans"/>
            </a:endParaRPr>
          </a:p>
          <a:p>
            <a:pPr algn="just">
              <a:lnSpc>
                <a:spcPts val="4479"/>
              </a:lnSpc>
            </a:pPr>
            <a:r>
              <a:rPr lang="en-US" sz="3199">
                <a:solidFill>
                  <a:srgbClr val="000000"/>
                </a:solidFill>
                <a:latin typeface="Open Sans"/>
                <a:ea typeface="Open Sans"/>
                <a:cs typeface="Open Sans"/>
                <a:sym typeface="Open Sans"/>
              </a:rPr>
              <a:t>Aquest factor evita que un excés de carboni al sòl mobilitze el nitrogen present i no puga ser utilitzat per les plantes, ja que aquest és un nutrient essencial per a elles.</a:t>
            </a:r>
          </a:p>
          <a:p>
            <a:pPr algn="just">
              <a:lnSpc>
                <a:spcPts val="4479"/>
              </a:lnSpc>
            </a:pPr>
            <a:endParaRPr lang="en-US" sz="3199">
              <a:solidFill>
                <a:srgbClr val="000000"/>
              </a:solidFill>
              <a:latin typeface="Open Sans"/>
              <a:ea typeface="Open Sans"/>
              <a:cs typeface="Open Sans"/>
              <a:sym typeface="Open Sans"/>
            </a:endParaRPr>
          </a:p>
          <a:p>
            <a:pPr algn="just">
              <a:lnSpc>
                <a:spcPts val="4479"/>
              </a:lnSpc>
            </a:pPr>
            <a:r>
              <a:rPr lang="en-US" sz="3199">
                <a:solidFill>
                  <a:srgbClr val="000000"/>
                </a:solidFill>
                <a:latin typeface="Open Sans"/>
                <a:ea typeface="Open Sans"/>
                <a:cs typeface="Open Sans"/>
                <a:sym typeface="Open Sans"/>
              </a:rPr>
              <a:t>Per tant, millora el benestar de la vegetació existent al sòl.</a:t>
            </a:r>
          </a:p>
        </p:txBody>
      </p:sp>
      <p:sp>
        <p:nvSpPr>
          <p:cNvPr id="9" name="TextBox 9"/>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10" name="TextBox 10"/>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2. RELACIÓ C/N.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472639"/>
            <a:ext cx="18879213" cy="7168388"/>
            <a:chOff x="0" y="0"/>
            <a:chExt cx="4972303" cy="1887970"/>
          </a:xfrm>
        </p:grpSpPr>
        <p:sp>
          <p:nvSpPr>
            <p:cNvPr id="3" name="Freeform 3"/>
            <p:cNvSpPr/>
            <p:nvPr/>
          </p:nvSpPr>
          <p:spPr>
            <a:xfrm>
              <a:off x="0" y="0"/>
              <a:ext cx="4972303" cy="1887970"/>
            </a:xfrm>
            <a:custGeom>
              <a:avLst/>
              <a:gdLst/>
              <a:ahLst/>
              <a:cxnLst/>
              <a:rect l="l" t="t" r="r" b="b"/>
              <a:pathLst>
                <a:path w="4972303" h="1887970">
                  <a:moveTo>
                    <a:pt x="0" y="0"/>
                  </a:moveTo>
                  <a:lnTo>
                    <a:pt x="4972303" y="0"/>
                  </a:lnTo>
                  <a:lnTo>
                    <a:pt x="4972303" y="1887970"/>
                  </a:lnTo>
                  <a:lnTo>
                    <a:pt x="0" y="1887970"/>
                  </a:lnTo>
                  <a:close/>
                </a:path>
              </a:pathLst>
            </a:custGeom>
            <a:solidFill>
              <a:srgbClr val="EBA039"/>
            </a:solidFill>
          </p:spPr>
          <p:txBody>
            <a:bodyPr/>
            <a:lstStyle/>
            <a:p>
              <a:endParaRPr lang="es-ES"/>
            </a:p>
          </p:txBody>
        </p:sp>
        <p:sp>
          <p:nvSpPr>
            <p:cNvPr id="4" name="TextBox 4"/>
            <p:cNvSpPr txBox="1"/>
            <p:nvPr/>
          </p:nvSpPr>
          <p:spPr>
            <a:xfrm>
              <a:off x="0" y="0"/>
              <a:ext cx="4972303" cy="1887970"/>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9427597" y="6022586"/>
            <a:ext cx="3164655" cy="4114800"/>
          </a:xfrm>
          <a:custGeom>
            <a:avLst/>
            <a:gdLst/>
            <a:ahLst/>
            <a:cxnLst/>
            <a:rect l="l" t="t" r="r" b="b"/>
            <a:pathLst>
              <a:path w="3164655" h="4114800">
                <a:moveTo>
                  <a:pt x="0" y="0"/>
                </a:moveTo>
                <a:lnTo>
                  <a:pt x="3164655" y="0"/>
                </a:lnTo>
                <a:lnTo>
                  <a:pt x="316465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a:off x="5156960" y="6601861"/>
            <a:ext cx="3869922" cy="2870778"/>
          </a:xfrm>
          <a:custGeom>
            <a:avLst/>
            <a:gdLst/>
            <a:ahLst/>
            <a:cxnLst/>
            <a:rect l="l" t="t" r="r" b="b"/>
            <a:pathLst>
              <a:path w="3869922" h="2870778">
                <a:moveTo>
                  <a:pt x="0" y="0"/>
                </a:moveTo>
                <a:lnTo>
                  <a:pt x="3869921" y="0"/>
                </a:lnTo>
                <a:lnTo>
                  <a:pt x="3869921" y="2870778"/>
                </a:lnTo>
                <a:lnTo>
                  <a:pt x="0" y="28707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7" name="TextBox 7"/>
          <p:cNvSpPr txBox="1"/>
          <p:nvPr/>
        </p:nvSpPr>
        <p:spPr>
          <a:xfrm>
            <a:off x="964216" y="3357695"/>
            <a:ext cx="16091613" cy="2291334"/>
          </a:xfrm>
          <a:prstGeom prst="rect">
            <a:avLst/>
          </a:prstGeom>
        </p:spPr>
        <p:txBody>
          <a:bodyPr lIns="0" tIns="0" rIns="0" bIns="0" rtlCol="0" anchor="t">
            <a:spAutoFit/>
          </a:bodyPr>
          <a:lstStyle/>
          <a:p>
            <a:pPr algn="just">
              <a:lnSpc>
                <a:spcPts val="3647"/>
              </a:lnSpc>
            </a:pPr>
            <a:r>
              <a:rPr lang="en-US" sz="3199">
                <a:solidFill>
                  <a:srgbClr val="000000"/>
                </a:solidFill>
                <a:latin typeface="Open Sans"/>
                <a:ea typeface="Open Sans"/>
                <a:cs typeface="Open Sans"/>
                <a:sym typeface="Open Sans"/>
              </a:rPr>
              <a:t>Un procés com el compostatge tanca un cicle de consum amb residus que són autogestionats pel municipi. </a:t>
            </a:r>
          </a:p>
          <a:p>
            <a:pPr algn="just">
              <a:lnSpc>
                <a:spcPts val="3647"/>
              </a:lnSpc>
            </a:pPr>
            <a:endParaRPr lang="en-US" sz="3199">
              <a:solidFill>
                <a:srgbClr val="000000"/>
              </a:solidFill>
              <a:latin typeface="Open Sans"/>
              <a:ea typeface="Open Sans"/>
              <a:cs typeface="Open Sans"/>
              <a:sym typeface="Open Sans"/>
            </a:endParaRPr>
          </a:p>
          <a:p>
            <a:pPr algn="just">
              <a:lnSpc>
                <a:spcPts val="3647"/>
              </a:lnSpc>
            </a:pPr>
            <a:r>
              <a:rPr lang="en-US" sz="3199">
                <a:solidFill>
                  <a:srgbClr val="000000"/>
                </a:solidFill>
                <a:latin typeface="Open Sans"/>
                <a:ea typeface="Open Sans"/>
                <a:cs typeface="Open Sans"/>
                <a:sym typeface="Open Sans"/>
              </a:rPr>
              <a:t>Açò significa que la quantitat de residus que s’envien a les plantes de tractament es redueix, afavorint les condicions d’aquestes.</a:t>
            </a:r>
          </a:p>
        </p:txBody>
      </p:sp>
      <p:sp>
        <p:nvSpPr>
          <p:cNvPr id="8" name="TextBox 8"/>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9" name="TextBox 9"/>
          <p:cNvSpPr txBox="1"/>
          <p:nvPr/>
        </p:nvSpPr>
        <p:spPr>
          <a:xfrm>
            <a:off x="1215312" y="657695"/>
            <a:ext cx="15857376" cy="2961482"/>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3. REDUCCIÓ DE LA QUANTITAT DE RESIDUS.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472639"/>
            <a:ext cx="18879213" cy="7168388"/>
            <a:chOff x="0" y="0"/>
            <a:chExt cx="4972303" cy="1887970"/>
          </a:xfrm>
        </p:grpSpPr>
        <p:sp>
          <p:nvSpPr>
            <p:cNvPr id="3" name="Freeform 3"/>
            <p:cNvSpPr/>
            <p:nvPr/>
          </p:nvSpPr>
          <p:spPr>
            <a:xfrm>
              <a:off x="0" y="0"/>
              <a:ext cx="4972303" cy="1887970"/>
            </a:xfrm>
            <a:custGeom>
              <a:avLst/>
              <a:gdLst/>
              <a:ahLst/>
              <a:cxnLst/>
              <a:rect l="l" t="t" r="r" b="b"/>
              <a:pathLst>
                <a:path w="4972303" h="1887970">
                  <a:moveTo>
                    <a:pt x="0" y="0"/>
                  </a:moveTo>
                  <a:lnTo>
                    <a:pt x="4972303" y="0"/>
                  </a:lnTo>
                  <a:lnTo>
                    <a:pt x="4972303" y="1887970"/>
                  </a:lnTo>
                  <a:lnTo>
                    <a:pt x="0" y="1887970"/>
                  </a:lnTo>
                  <a:close/>
                </a:path>
              </a:pathLst>
            </a:custGeom>
            <a:solidFill>
              <a:srgbClr val="EBA039"/>
            </a:solidFill>
          </p:spPr>
          <p:txBody>
            <a:bodyPr/>
            <a:lstStyle/>
            <a:p>
              <a:endParaRPr lang="es-ES"/>
            </a:p>
          </p:txBody>
        </p:sp>
        <p:sp>
          <p:nvSpPr>
            <p:cNvPr id="4" name="TextBox 4"/>
            <p:cNvSpPr txBox="1"/>
            <p:nvPr/>
          </p:nvSpPr>
          <p:spPr>
            <a:xfrm>
              <a:off x="0" y="0"/>
              <a:ext cx="4972303" cy="1887970"/>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8264287" y="5736905"/>
            <a:ext cx="1759425" cy="3163012"/>
          </a:xfrm>
          <a:custGeom>
            <a:avLst/>
            <a:gdLst/>
            <a:ahLst/>
            <a:cxnLst/>
            <a:rect l="l" t="t" r="r" b="b"/>
            <a:pathLst>
              <a:path w="1759425" h="3163012">
                <a:moveTo>
                  <a:pt x="0" y="0"/>
                </a:moveTo>
                <a:lnTo>
                  <a:pt x="1759426" y="0"/>
                </a:lnTo>
                <a:lnTo>
                  <a:pt x="1759426" y="3163012"/>
                </a:lnTo>
                <a:lnTo>
                  <a:pt x="0" y="3163012"/>
                </a:lnTo>
                <a:lnTo>
                  <a:pt x="0" y="0"/>
                </a:lnTo>
                <a:close/>
              </a:path>
            </a:pathLst>
          </a:custGeom>
          <a:blipFill>
            <a:blip r:embed="rId3"/>
            <a:stretch>
              <a:fillRect/>
            </a:stretch>
          </a:blipFill>
        </p:spPr>
        <p:txBody>
          <a:bodyPr/>
          <a:lstStyle/>
          <a:p>
            <a:endParaRPr lang="es-ES"/>
          </a:p>
        </p:txBody>
      </p:sp>
      <p:sp>
        <p:nvSpPr>
          <p:cNvPr id="6" name="TextBox 6"/>
          <p:cNvSpPr txBox="1"/>
          <p:nvPr/>
        </p:nvSpPr>
        <p:spPr>
          <a:xfrm>
            <a:off x="1215312" y="2378438"/>
            <a:ext cx="15857376" cy="2785745"/>
          </a:xfrm>
          <a:prstGeom prst="rect">
            <a:avLst/>
          </a:prstGeom>
        </p:spPr>
        <p:txBody>
          <a:bodyPr lIns="0" tIns="0" rIns="0" bIns="0" rtlCol="0" anchor="t">
            <a:spAutoFit/>
          </a:bodyPr>
          <a:lstStyle/>
          <a:p>
            <a:pPr marL="690879" lvl="1" indent="-345439" algn="just">
              <a:lnSpc>
                <a:spcPts val="4479"/>
              </a:lnSpc>
              <a:buFont typeface="Arial"/>
              <a:buChar char="•"/>
            </a:pPr>
            <a:r>
              <a:rPr lang="en-US" sz="3199">
                <a:solidFill>
                  <a:srgbClr val="000000"/>
                </a:solidFill>
                <a:latin typeface="Open Sans"/>
                <a:ea typeface="Open Sans"/>
                <a:cs typeface="Open Sans"/>
                <a:sym typeface="Open Sans"/>
              </a:rPr>
              <a:t>És un producte totalment gratuït fet a base de les restes orgàniques que cada casa produeix i, per tant, no cal ser comprat com el fem.</a:t>
            </a:r>
          </a:p>
          <a:p>
            <a:pPr algn="just">
              <a:lnSpc>
                <a:spcPts val="4479"/>
              </a:lnSpc>
            </a:pPr>
            <a:endParaRPr lang="en-US" sz="3199">
              <a:solidFill>
                <a:srgbClr val="000000"/>
              </a:solidFill>
              <a:latin typeface="Open Sans"/>
              <a:ea typeface="Open Sans"/>
              <a:cs typeface="Open Sans"/>
              <a:sym typeface="Open Sans"/>
            </a:endParaRPr>
          </a:p>
          <a:p>
            <a:pPr marL="690879" lvl="1" indent="-345439" algn="just">
              <a:lnSpc>
                <a:spcPts val="4479"/>
              </a:lnSpc>
              <a:buFont typeface="Arial"/>
              <a:buChar char="•"/>
            </a:pPr>
            <a:r>
              <a:rPr lang="en-US" sz="3199">
                <a:solidFill>
                  <a:srgbClr val="000000"/>
                </a:solidFill>
                <a:latin typeface="Open Sans"/>
                <a:ea typeface="Open Sans"/>
                <a:cs typeface="Open Sans"/>
                <a:sym typeface="Open Sans"/>
              </a:rPr>
              <a:t>Una reducció en la quantitat de residus que han de ser transportats i tractats en plantes especialitzades porta a → </a:t>
            </a:r>
            <a:r>
              <a:rPr lang="en-US" sz="3199">
                <a:solidFill>
                  <a:srgbClr val="000000"/>
                </a:solidFill>
                <a:latin typeface="Open Sans Bold"/>
                <a:ea typeface="Open Sans Bold"/>
                <a:cs typeface="Open Sans Bold"/>
                <a:sym typeface="Open Sans Bold"/>
              </a:rPr>
              <a:t>reducció de la taxa de residus.</a:t>
            </a:r>
          </a:p>
        </p:txBody>
      </p:sp>
      <p:sp>
        <p:nvSpPr>
          <p:cNvPr id="7" name="TextBox 7"/>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8" name="TextBox 8"/>
          <p:cNvSpPr txBox="1"/>
          <p:nvPr/>
        </p:nvSpPr>
        <p:spPr>
          <a:xfrm>
            <a:off x="1215312" y="657695"/>
            <a:ext cx="15857376" cy="1542257"/>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4. BENEFICIS ECONÒMICS.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9109911" y="1466002"/>
            <a:ext cx="8149389" cy="2490188"/>
            <a:chOff x="0" y="0"/>
            <a:chExt cx="2146341" cy="655852"/>
          </a:xfrm>
        </p:grpSpPr>
        <p:sp>
          <p:nvSpPr>
            <p:cNvPr id="3" name="Freeform 3"/>
            <p:cNvSpPr/>
            <p:nvPr/>
          </p:nvSpPr>
          <p:spPr>
            <a:xfrm>
              <a:off x="0" y="0"/>
              <a:ext cx="2146341" cy="655852"/>
            </a:xfrm>
            <a:custGeom>
              <a:avLst/>
              <a:gdLst/>
              <a:ahLst/>
              <a:cxnLst/>
              <a:rect l="l" t="t" r="r" b="b"/>
              <a:pathLst>
                <a:path w="2146341" h="655852">
                  <a:moveTo>
                    <a:pt x="28500" y="0"/>
                  </a:moveTo>
                  <a:lnTo>
                    <a:pt x="2117841" y="0"/>
                  </a:lnTo>
                  <a:cubicBezTo>
                    <a:pt x="2133581" y="0"/>
                    <a:pt x="2146341" y="12760"/>
                    <a:pt x="2146341" y="28500"/>
                  </a:cubicBezTo>
                  <a:lnTo>
                    <a:pt x="2146341" y="627352"/>
                  </a:lnTo>
                  <a:cubicBezTo>
                    <a:pt x="2146341" y="643092"/>
                    <a:pt x="2133581" y="655852"/>
                    <a:pt x="2117841" y="655852"/>
                  </a:cubicBezTo>
                  <a:lnTo>
                    <a:pt x="28500" y="655852"/>
                  </a:lnTo>
                  <a:cubicBezTo>
                    <a:pt x="12760" y="655852"/>
                    <a:pt x="0" y="643092"/>
                    <a:pt x="0" y="627352"/>
                  </a:cubicBezTo>
                  <a:lnTo>
                    <a:pt x="0" y="28500"/>
                  </a:lnTo>
                  <a:cubicBezTo>
                    <a:pt x="0" y="12760"/>
                    <a:pt x="12760" y="0"/>
                    <a:pt x="28500" y="0"/>
                  </a:cubicBezTo>
                  <a:close/>
                </a:path>
              </a:pathLst>
            </a:custGeom>
            <a:solidFill>
              <a:srgbClr val="FFC374"/>
            </a:solidFill>
          </p:spPr>
          <p:txBody>
            <a:bodyPr/>
            <a:lstStyle/>
            <a:p>
              <a:endParaRPr lang="es-ES"/>
            </a:p>
          </p:txBody>
        </p:sp>
        <p:sp>
          <p:nvSpPr>
            <p:cNvPr id="4" name="TextBox 4"/>
            <p:cNvSpPr txBox="1"/>
            <p:nvPr/>
          </p:nvSpPr>
          <p:spPr>
            <a:xfrm>
              <a:off x="0" y="0"/>
              <a:ext cx="2146341" cy="655852"/>
            </a:xfrm>
            <a:prstGeom prst="rect">
              <a:avLst/>
            </a:prstGeom>
          </p:spPr>
          <p:txBody>
            <a:bodyPr lIns="50800" tIns="50800" rIns="50800" bIns="50800" rtlCol="0" anchor="ctr"/>
            <a:lstStyle/>
            <a:p>
              <a:pPr algn="ctr">
                <a:lnSpc>
                  <a:spcPts val="2499"/>
                </a:lnSpc>
              </a:pPr>
              <a:endParaRPr/>
            </a:p>
          </p:txBody>
        </p:sp>
      </p:grpSp>
      <p:grpSp>
        <p:nvGrpSpPr>
          <p:cNvPr id="5" name="Group 5"/>
          <p:cNvGrpSpPr/>
          <p:nvPr/>
        </p:nvGrpSpPr>
        <p:grpSpPr>
          <a:xfrm>
            <a:off x="-557335" y="7760028"/>
            <a:ext cx="18879213" cy="7375048"/>
            <a:chOff x="0" y="0"/>
            <a:chExt cx="4972303" cy="1942399"/>
          </a:xfrm>
        </p:grpSpPr>
        <p:sp>
          <p:nvSpPr>
            <p:cNvPr id="6" name="Freeform 6"/>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7" name="TextBox 7"/>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8" name="Freeform 8"/>
          <p:cNvSpPr/>
          <p:nvPr/>
        </p:nvSpPr>
        <p:spPr>
          <a:xfrm>
            <a:off x="1255601" y="4260923"/>
            <a:ext cx="2906198" cy="5511756"/>
          </a:xfrm>
          <a:custGeom>
            <a:avLst/>
            <a:gdLst/>
            <a:ahLst/>
            <a:cxnLst/>
            <a:rect l="l" t="t" r="r" b="b"/>
            <a:pathLst>
              <a:path w="2906198" h="5511756">
                <a:moveTo>
                  <a:pt x="0" y="0"/>
                </a:moveTo>
                <a:lnTo>
                  <a:pt x="2906199" y="0"/>
                </a:lnTo>
                <a:lnTo>
                  <a:pt x="2906199" y="5511756"/>
                </a:lnTo>
                <a:lnTo>
                  <a:pt x="0" y="55117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9" name="Freeform 9"/>
          <p:cNvSpPr/>
          <p:nvPr/>
        </p:nvSpPr>
        <p:spPr>
          <a:xfrm>
            <a:off x="14894059" y="4698613"/>
            <a:ext cx="2196688" cy="4931340"/>
          </a:xfrm>
          <a:custGeom>
            <a:avLst/>
            <a:gdLst/>
            <a:ahLst/>
            <a:cxnLst/>
            <a:rect l="l" t="t" r="r" b="b"/>
            <a:pathLst>
              <a:path w="2196688" h="4931340">
                <a:moveTo>
                  <a:pt x="0" y="0"/>
                </a:moveTo>
                <a:lnTo>
                  <a:pt x="2196688" y="0"/>
                </a:lnTo>
                <a:lnTo>
                  <a:pt x="2196688" y="4931340"/>
                </a:lnTo>
                <a:lnTo>
                  <a:pt x="0" y="4931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0" name="Freeform 10"/>
          <p:cNvSpPr/>
          <p:nvPr/>
        </p:nvSpPr>
        <p:spPr>
          <a:xfrm>
            <a:off x="6237048" y="4918247"/>
            <a:ext cx="5745725" cy="5041346"/>
          </a:xfrm>
          <a:custGeom>
            <a:avLst/>
            <a:gdLst/>
            <a:ahLst/>
            <a:cxnLst/>
            <a:rect l="l" t="t" r="r" b="b"/>
            <a:pathLst>
              <a:path w="5745725" h="5041346">
                <a:moveTo>
                  <a:pt x="0" y="0"/>
                </a:moveTo>
                <a:lnTo>
                  <a:pt x="5745725" y="0"/>
                </a:lnTo>
                <a:lnTo>
                  <a:pt x="5745725" y="5041346"/>
                </a:lnTo>
                <a:lnTo>
                  <a:pt x="0" y="504134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1" name="Freeform 11"/>
          <p:cNvSpPr/>
          <p:nvPr/>
        </p:nvSpPr>
        <p:spPr>
          <a:xfrm>
            <a:off x="12592373" y="7164283"/>
            <a:ext cx="1315405" cy="1191490"/>
          </a:xfrm>
          <a:custGeom>
            <a:avLst/>
            <a:gdLst/>
            <a:ahLst/>
            <a:cxnLst/>
            <a:rect l="l" t="t" r="r" b="b"/>
            <a:pathLst>
              <a:path w="1315405" h="1191490">
                <a:moveTo>
                  <a:pt x="0" y="0"/>
                </a:moveTo>
                <a:lnTo>
                  <a:pt x="1315405" y="0"/>
                </a:lnTo>
                <a:lnTo>
                  <a:pt x="1315405" y="1191490"/>
                </a:lnTo>
                <a:lnTo>
                  <a:pt x="0" y="119149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2" name="Freeform 12"/>
          <p:cNvSpPr/>
          <p:nvPr/>
        </p:nvSpPr>
        <p:spPr>
          <a:xfrm>
            <a:off x="4770228" y="7280928"/>
            <a:ext cx="1057853" cy="958200"/>
          </a:xfrm>
          <a:custGeom>
            <a:avLst/>
            <a:gdLst/>
            <a:ahLst/>
            <a:cxnLst/>
            <a:rect l="l" t="t" r="r" b="b"/>
            <a:pathLst>
              <a:path w="1057853" h="958200">
                <a:moveTo>
                  <a:pt x="0" y="0"/>
                </a:moveTo>
                <a:lnTo>
                  <a:pt x="1057853" y="0"/>
                </a:lnTo>
                <a:lnTo>
                  <a:pt x="1057853" y="958200"/>
                </a:lnTo>
                <a:lnTo>
                  <a:pt x="0" y="9582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3" name="Freeform 13"/>
          <p:cNvSpPr/>
          <p:nvPr/>
        </p:nvSpPr>
        <p:spPr>
          <a:xfrm>
            <a:off x="16875858" y="2203523"/>
            <a:ext cx="1563624" cy="2057400"/>
          </a:xfrm>
          <a:custGeom>
            <a:avLst/>
            <a:gdLst/>
            <a:ahLst/>
            <a:cxnLst/>
            <a:rect l="l" t="t" r="r" b="b"/>
            <a:pathLst>
              <a:path w="1563624" h="2057400">
                <a:moveTo>
                  <a:pt x="0" y="0"/>
                </a:moveTo>
                <a:lnTo>
                  <a:pt x="1563624" y="0"/>
                </a:lnTo>
                <a:lnTo>
                  <a:pt x="1563624" y="2057400"/>
                </a:lnTo>
                <a:lnTo>
                  <a:pt x="0" y="20574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4" name="Freeform 14"/>
          <p:cNvSpPr/>
          <p:nvPr/>
        </p:nvSpPr>
        <p:spPr>
          <a:xfrm>
            <a:off x="16040324" y="0"/>
            <a:ext cx="2918253" cy="1888066"/>
          </a:xfrm>
          <a:custGeom>
            <a:avLst/>
            <a:gdLst/>
            <a:ahLst/>
            <a:cxnLst/>
            <a:rect l="l" t="t" r="r" b="b"/>
            <a:pathLst>
              <a:path w="2918253" h="1888066">
                <a:moveTo>
                  <a:pt x="0" y="0"/>
                </a:moveTo>
                <a:lnTo>
                  <a:pt x="2918253" y="0"/>
                </a:lnTo>
                <a:lnTo>
                  <a:pt x="2918253" y="1888066"/>
                </a:lnTo>
                <a:lnTo>
                  <a:pt x="0" y="188806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15" name="TextBox 15"/>
          <p:cNvSpPr txBox="1"/>
          <p:nvPr/>
        </p:nvSpPr>
        <p:spPr>
          <a:xfrm>
            <a:off x="9451549" y="1878970"/>
            <a:ext cx="7085327" cy="435610"/>
          </a:xfrm>
          <a:prstGeom prst="rect">
            <a:avLst/>
          </a:prstGeom>
        </p:spPr>
        <p:txBody>
          <a:bodyPr lIns="0" tIns="0" rIns="0" bIns="0" rtlCol="0" anchor="t">
            <a:spAutoFit/>
          </a:bodyPr>
          <a:lstStyle/>
          <a:p>
            <a:pPr marL="626107" lvl="1" indent="-313054" algn="l">
              <a:lnSpc>
                <a:spcPts val="2899"/>
              </a:lnSpc>
              <a:buFont typeface="Arial"/>
              <a:buChar char="•"/>
            </a:pPr>
            <a:r>
              <a:rPr lang="en-US" sz="2899">
                <a:solidFill>
                  <a:srgbClr val="3D3D3D"/>
                </a:solidFill>
                <a:latin typeface="Kollektif Bold"/>
                <a:ea typeface="Kollektif Bold"/>
                <a:cs typeface="Kollektif Bold"/>
                <a:sym typeface="Kollektif Bold"/>
              </a:rPr>
              <a:t>AMB COMPOST FRESC.</a:t>
            </a:r>
          </a:p>
        </p:txBody>
      </p:sp>
      <p:sp>
        <p:nvSpPr>
          <p:cNvPr id="16" name="TextBox 16"/>
          <p:cNvSpPr txBox="1"/>
          <p:nvPr/>
        </p:nvSpPr>
        <p:spPr>
          <a:xfrm>
            <a:off x="9451549" y="2749196"/>
            <a:ext cx="7223100" cy="797560"/>
          </a:xfrm>
          <a:prstGeom prst="rect">
            <a:avLst/>
          </a:prstGeom>
        </p:spPr>
        <p:txBody>
          <a:bodyPr lIns="0" tIns="0" rIns="0" bIns="0" rtlCol="0" anchor="t">
            <a:spAutoFit/>
          </a:bodyPr>
          <a:lstStyle/>
          <a:p>
            <a:pPr marL="626107" lvl="1" indent="-313054" algn="l">
              <a:lnSpc>
                <a:spcPts val="2899"/>
              </a:lnSpc>
              <a:buFont typeface="Arial"/>
              <a:buChar char="•"/>
            </a:pPr>
            <a:r>
              <a:rPr lang="en-US" sz="2899">
                <a:solidFill>
                  <a:srgbClr val="3D3D3D"/>
                </a:solidFill>
                <a:latin typeface="Kollektif Bold"/>
                <a:ea typeface="Kollektif Bold"/>
                <a:cs typeface="Kollektif Bold"/>
                <a:sym typeface="Kollektif Bold"/>
              </a:rPr>
              <a:t>AMB COMPOST COMPLETAMENT MADUR.</a:t>
            </a:r>
          </a:p>
        </p:txBody>
      </p:sp>
      <p:sp>
        <p:nvSpPr>
          <p:cNvPr id="17" name="TextBox 17"/>
          <p:cNvSpPr txBox="1"/>
          <p:nvPr/>
        </p:nvSpPr>
        <p:spPr>
          <a:xfrm>
            <a:off x="552770" y="1546139"/>
            <a:ext cx="8377766" cy="979727"/>
          </a:xfrm>
          <a:prstGeom prst="rect">
            <a:avLst/>
          </a:prstGeom>
        </p:spPr>
        <p:txBody>
          <a:bodyPr lIns="0" tIns="0" rIns="0" bIns="0" rtlCol="0" anchor="t">
            <a:spAutoFit/>
          </a:bodyPr>
          <a:lstStyle/>
          <a:p>
            <a:pPr algn="l">
              <a:lnSpc>
                <a:spcPts val="7168"/>
              </a:lnSpc>
            </a:pPr>
            <a:r>
              <a:rPr lang="en-US" sz="7964">
                <a:solidFill>
                  <a:srgbClr val="2F7241"/>
                </a:solidFill>
                <a:latin typeface="TT Trailers Heavy"/>
                <a:ea typeface="TT Trailers Heavy"/>
                <a:cs typeface="TT Trailers Heavy"/>
                <a:sym typeface="TT Trailers Heavy"/>
              </a:rPr>
              <a:t>APLICACIONS DEL COMPOST</a:t>
            </a:r>
          </a:p>
        </p:txBody>
      </p:sp>
      <p:sp>
        <p:nvSpPr>
          <p:cNvPr id="18" name="Freeform 18"/>
          <p:cNvSpPr/>
          <p:nvPr/>
        </p:nvSpPr>
        <p:spPr>
          <a:xfrm rot="-364238">
            <a:off x="11456964" y="4456859"/>
            <a:ext cx="2270819" cy="922777"/>
          </a:xfrm>
          <a:custGeom>
            <a:avLst/>
            <a:gdLst/>
            <a:ahLst/>
            <a:cxnLst/>
            <a:rect l="l" t="t" r="r" b="b"/>
            <a:pathLst>
              <a:path w="2270819" h="922777">
                <a:moveTo>
                  <a:pt x="0" y="0"/>
                </a:moveTo>
                <a:lnTo>
                  <a:pt x="2270819" y="0"/>
                </a:lnTo>
                <a:lnTo>
                  <a:pt x="2270819" y="922777"/>
                </a:lnTo>
                <a:lnTo>
                  <a:pt x="0" y="92277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s-ES"/>
          </a:p>
        </p:txBody>
      </p:sp>
      <p:sp>
        <p:nvSpPr>
          <p:cNvPr id="19" name="Freeform 19"/>
          <p:cNvSpPr/>
          <p:nvPr/>
        </p:nvSpPr>
        <p:spPr>
          <a:xfrm>
            <a:off x="-1015218" y="4165740"/>
            <a:ext cx="2270819" cy="922777"/>
          </a:xfrm>
          <a:custGeom>
            <a:avLst/>
            <a:gdLst/>
            <a:ahLst/>
            <a:cxnLst/>
            <a:rect l="l" t="t" r="r" b="b"/>
            <a:pathLst>
              <a:path w="2270819" h="922777">
                <a:moveTo>
                  <a:pt x="0" y="0"/>
                </a:moveTo>
                <a:lnTo>
                  <a:pt x="2270819" y="0"/>
                </a:lnTo>
                <a:lnTo>
                  <a:pt x="2270819" y="922777"/>
                </a:lnTo>
                <a:lnTo>
                  <a:pt x="0" y="92277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s-ES"/>
          </a:p>
        </p:txBody>
      </p:sp>
      <p:sp>
        <p:nvSpPr>
          <p:cNvPr id="20" name="Freeform 20"/>
          <p:cNvSpPr/>
          <p:nvPr/>
        </p:nvSpPr>
        <p:spPr>
          <a:xfrm rot="-974257">
            <a:off x="-1439961" y="490091"/>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s-ES"/>
          </a:p>
        </p:txBody>
      </p:sp>
      <p:sp>
        <p:nvSpPr>
          <p:cNvPr id="21" name="Freeform 21"/>
          <p:cNvSpPr/>
          <p:nvPr/>
        </p:nvSpPr>
        <p:spPr>
          <a:xfrm rot="-974257" flipH="1" flipV="1">
            <a:off x="17143879" y="4470725"/>
            <a:ext cx="2288243" cy="748879"/>
          </a:xfrm>
          <a:custGeom>
            <a:avLst/>
            <a:gdLst/>
            <a:ahLst/>
            <a:cxnLst/>
            <a:rect l="l" t="t" r="r" b="b"/>
            <a:pathLst>
              <a:path w="2288243" h="748879">
                <a:moveTo>
                  <a:pt x="2288242" y="748879"/>
                </a:moveTo>
                <a:lnTo>
                  <a:pt x="0" y="748879"/>
                </a:lnTo>
                <a:lnTo>
                  <a:pt x="0" y="0"/>
                </a:lnTo>
                <a:lnTo>
                  <a:pt x="2288242" y="0"/>
                </a:lnTo>
                <a:lnTo>
                  <a:pt x="2288242" y="748879"/>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s-E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1782506" y="5143500"/>
            <a:ext cx="15476794" cy="3142840"/>
            <a:chOff x="0" y="0"/>
            <a:chExt cx="4076193" cy="827744"/>
          </a:xfrm>
        </p:grpSpPr>
        <p:sp>
          <p:nvSpPr>
            <p:cNvPr id="3" name="Freeform 3"/>
            <p:cNvSpPr/>
            <p:nvPr/>
          </p:nvSpPr>
          <p:spPr>
            <a:xfrm>
              <a:off x="0" y="0"/>
              <a:ext cx="4076193" cy="827744"/>
            </a:xfrm>
            <a:custGeom>
              <a:avLst/>
              <a:gdLst/>
              <a:ahLst/>
              <a:cxnLst/>
              <a:rect l="l" t="t" r="r" b="b"/>
              <a:pathLst>
                <a:path w="4076193" h="827744">
                  <a:moveTo>
                    <a:pt x="15007" y="0"/>
                  </a:moveTo>
                  <a:lnTo>
                    <a:pt x="4061186" y="0"/>
                  </a:lnTo>
                  <a:cubicBezTo>
                    <a:pt x="4069474" y="0"/>
                    <a:pt x="4076193" y="6719"/>
                    <a:pt x="4076193" y="15007"/>
                  </a:cubicBezTo>
                  <a:lnTo>
                    <a:pt x="4076193" y="812737"/>
                  </a:lnTo>
                  <a:cubicBezTo>
                    <a:pt x="4076193" y="821025"/>
                    <a:pt x="4069474" y="827744"/>
                    <a:pt x="4061186" y="827744"/>
                  </a:cubicBezTo>
                  <a:lnTo>
                    <a:pt x="15007" y="827744"/>
                  </a:lnTo>
                  <a:cubicBezTo>
                    <a:pt x="6719" y="827744"/>
                    <a:pt x="0" y="821025"/>
                    <a:pt x="0" y="812737"/>
                  </a:cubicBezTo>
                  <a:lnTo>
                    <a:pt x="0" y="15007"/>
                  </a:lnTo>
                  <a:cubicBezTo>
                    <a:pt x="0" y="6719"/>
                    <a:pt x="6719" y="0"/>
                    <a:pt x="15007" y="0"/>
                  </a:cubicBezTo>
                  <a:close/>
                </a:path>
              </a:pathLst>
            </a:custGeom>
            <a:solidFill>
              <a:srgbClr val="FFC374"/>
            </a:solidFill>
          </p:spPr>
          <p:txBody>
            <a:bodyPr/>
            <a:lstStyle/>
            <a:p>
              <a:endParaRPr lang="es-ES"/>
            </a:p>
          </p:txBody>
        </p:sp>
        <p:sp>
          <p:nvSpPr>
            <p:cNvPr id="4" name="TextBox 4"/>
            <p:cNvSpPr txBox="1"/>
            <p:nvPr/>
          </p:nvSpPr>
          <p:spPr>
            <a:xfrm>
              <a:off x="0" y="0"/>
              <a:ext cx="4076193" cy="827744"/>
            </a:xfrm>
            <a:prstGeom prst="rect">
              <a:avLst/>
            </a:prstGeom>
          </p:spPr>
          <p:txBody>
            <a:bodyPr lIns="50800" tIns="50800" rIns="50800" bIns="50800" rtlCol="0" anchor="ctr"/>
            <a:lstStyle/>
            <a:p>
              <a:pPr algn="ctr">
                <a:lnSpc>
                  <a:spcPts val="3599"/>
                </a:lnSpc>
              </a:pPr>
              <a:endParaRPr/>
            </a:p>
          </p:txBody>
        </p:sp>
      </p:grpSp>
      <p:grpSp>
        <p:nvGrpSpPr>
          <p:cNvPr id="5" name="Group 5"/>
          <p:cNvGrpSpPr/>
          <p:nvPr/>
        </p:nvGrpSpPr>
        <p:grpSpPr>
          <a:xfrm>
            <a:off x="-429584" y="9265979"/>
            <a:ext cx="18879213" cy="7375048"/>
            <a:chOff x="0" y="0"/>
            <a:chExt cx="4972303" cy="1942399"/>
          </a:xfrm>
        </p:grpSpPr>
        <p:sp>
          <p:nvSpPr>
            <p:cNvPr id="6" name="Freeform 6"/>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7" name="TextBox 7"/>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8" name="Freeform 8"/>
          <p:cNvSpPr/>
          <p:nvPr/>
        </p:nvSpPr>
        <p:spPr>
          <a:xfrm>
            <a:off x="10162345" y="8250419"/>
            <a:ext cx="3155742" cy="2858462"/>
          </a:xfrm>
          <a:custGeom>
            <a:avLst/>
            <a:gdLst/>
            <a:ahLst/>
            <a:cxnLst/>
            <a:rect l="l" t="t" r="r" b="b"/>
            <a:pathLst>
              <a:path w="3155742" h="2858462">
                <a:moveTo>
                  <a:pt x="0" y="0"/>
                </a:moveTo>
                <a:lnTo>
                  <a:pt x="3155742" y="0"/>
                </a:lnTo>
                <a:lnTo>
                  <a:pt x="3155742" y="2858462"/>
                </a:lnTo>
                <a:lnTo>
                  <a:pt x="0" y="285846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9" name="TextBox 9"/>
          <p:cNvSpPr txBox="1"/>
          <p:nvPr/>
        </p:nvSpPr>
        <p:spPr>
          <a:xfrm>
            <a:off x="2145069" y="5352199"/>
            <a:ext cx="5927493" cy="539114"/>
          </a:xfrm>
          <a:prstGeom prst="rect">
            <a:avLst/>
          </a:prstGeom>
        </p:spPr>
        <p:txBody>
          <a:bodyPr lIns="0" tIns="0" rIns="0" bIns="0" rtlCol="0" anchor="t">
            <a:spAutoFit/>
          </a:bodyPr>
          <a:lstStyle/>
          <a:p>
            <a:pPr algn="l">
              <a:lnSpc>
                <a:spcPts val="3599"/>
              </a:lnSpc>
            </a:pPr>
            <a:r>
              <a:rPr lang="en-US" sz="3599">
                <a:solidFill>
                  <a:srgbClr val="3D3D3D"/>
                </a:solidFill>
                <a:latin typeface="Kollektif Bold"/>
                <a:ea typeface="Kollektif Bold"/>
                <a:cs typeface="Kollektif Bold"/>
                <a:sym typeface="Kollektif Bold"/>
              </a:rPr>
              <a:t>Per a què s’utilitza?</a:t>
            </a:r>
          </a:p>
        </p:txBody>
      </p:sp>
      <p:sp>
        <p:nvSpPr>
          <p:cNvPr id="10" name="Freeform 10"/>
          <p:cNvSpPr/>
          <p:nvPr/>
        </p:nvSpPr>
        <p:spPr>
          <a:xfrm rot="-780096">
            <a:off x="-1566708" y="3661500"/>
            <a:ext cx="3028881" cy="1342589"/>
          </a:xfrm>
          <a:custGeom>
            <a:avLst/>
            <a:gdLst/>
            <a:ahLst/>
            <a:cxnLst/>
            <a:rect l="l" t="t" r="r" b="b"/>
            <a:pathLst>
              <a:path w="3028881" h="1342589">
                <a:moveTo>
                  <a:pt x="0" y="0"/>
                </a:moveTo>
                <a:lnTo>
                  <a:pt x="3028881" y="0"/>
                </a:lnTo>
                <a:lnTo>
                  <a:pt x="3028881" y="1342589"/>
                </a:lnTo>
                <a:lnTo>
                  <a:pt x="0" y="13425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1" name="TextBox 11"/>
          <p:cNvSpPr txBox="1"/>
          <p:nvPr/>
        </p:nvSpPr>
        <p:spPr>
          <a:xfrm>
            <a:off x="2145069" y="5985835"/>
            <a:ext cx="14113255" cy="539114"/>
          </a:xfrm>
          <a:prstGeom prst="rect">
            <a:avLst/>
          </a:prstGeom>
        </p:spPr>
        <p:txBody>
          <a:bodyPr lIns="0" tIns="0" rIns="0" bIns="0" rtlCol="0" anchor="t">
            <a:spAutoFit/>
          </a:bodyPr>
          <a:lstStyle/>
          <a:p>
            <a:pPr marL="777234" lvl="1" indent="-388617" algn="l">
              <a:lnSpc>
                <a:spcPts val="3599"/>
              </a:lnSpc>
              <a:buFont typeface="Arial"/>
              <a:buChar char="•"/>
            </a:pPr>
            <a:r>
              <a:rPr lang="en-US" sz="3599">
                <a:solidFill>
                  <a:srgbClr val="3D3D3D"/>
                </a:solidFill>
                <a:latin typeface="Kollektif"/>
                <a:ea typeface="Kollektif"/>
                <a:cs typeface="Kollektif"/>
                <a:sym typeface="Kollektif"/>
              </a:rPr>
              <a:t>Protegir el sòl de canvis freds de temoeratura i humitat.</a:t>
            </a:r>
          </a:p>
        </p:txBody>
      </p:sp>
      <p:sp>
        <p:nvSpPr>
          <p:cNvPr id="12" name="TextBox 12"/>
          <p:cNvSpPr txBox="1"/>
          <p:nvPr/>
        </p:nvSpPr>
        <p:spPr>
          <a:xfrm>
            <a:off x="2145069" y="6620200"/>
            <a:ext cx="4711607" cy="539114"/>
          </a:xfrm>
          <a:prstGeom prst="rect">
            <a:avLst/>
          </a:prstGeom>
        </p:spPr>
        <p:txBody>
          <a:bodyPr lIns="0" tIns="0" rIns="0" bIns="0" rtlCol="0" anchor="t">
            <a:spAutoFit/>
          </a:bodyPr>
          <a:lstStyle/>
          <a:p>
            <a:pPr algn="l">
              <a:lnSpc>
                <a:spcPts val="3599"/>
              </a:lnSpc>
            </a:pPr>
            <a:r>
              <a:rPr lang="en-US" sz="3599">
                <a:solidFill>
                  <a:srgbClr val="3D3D3D"/>
                </a:solidFill>
                <a:latin typeface="Kollektif Bold"/>
                <a:ea typeface="Kollektif Bold"/>
                <a:cs typeface="Kollektif Bold"/>
                <a:sym typeface="Kollektif Bold"/>
              </a:rPr>
              <a:t>Beneficis:</a:t>
            </a:r>
          </a:p>
        </p:txBody>
      </p:sp>
      <p:sp>
        <p:nvSpPr>
          <p:cNvPr id="13" name="TextBox 13"/>
          <p:cNvSpPr txBox="1"/>
          <p:nvPr/>
        </p:nvSpPr>
        <p:spPr>
          <a:xfrm>
            <a:off x="2145069" y="7158772"/>
            <a:ext cx="14113255" cy="986789"/>
          </a:xfrm>
          <a:prstGeom prst="rect">
            <a:avLst/>
          </a:prstGeom>
        </p:spPr>
        <p:txBody>
          <a:bodyPr lIns="0" tIns="0" rIns="0" bIns="0" rtlCol="0" anchor="t">
            <a:spAutoFit/>
          </a:bodyPr>
          <a:lstStyle/>
          <a:p>
            <a:pPr marL="777234" lvl="1" indent="-388617" algn="l">
              <a:lnSpc>
                <a:spcPts val="3599"/>
              </a:lnSpc>
              <a:buFont typeface="Arial"/>
              <a:buChar char="•"/>
            </a:pPr>
            <a:r>
              <a:rPr lang="en-US" sz="3599">
                <a:solidFill>
                  <a:srgbClr val="3D3D3D"/>
                </a:solidFill>
                <a:latin typeface="Kollektif"/>
                <a:ea typeface="Kollektif"/>
                <a:cs typeface="Kollektif"/>
                <a:sym typeface="Kollektif"/>
              </a:rPr>
              <a:t>El compost està a temperatura elevada.</a:t>
            </a:r>
          </a:p>
          <a:p>
            <a:pPr marL="777234" lvl="1" indent="-388617" algn="l">
              <a:lnSpc>
                <a:spcPts val="3599"/>
              </a:lnSpc>
              <a:buFont typeface="Arial"/>
              <a:buChar char="•"/>
            </a:pPr>
            <a:r>
              <a:rPr lang="en-US" sz="3599">
                <a:solidFill>
                  <a:srgbClr val="3D3D3D"/>
                </a:solidFill>
                <a:latin typeface="Kollektif"/>
                <a:ea typeface="Kollektif"/>
                <a:cs typeface="Kollektif"/>
                <a:sym typeface="Kollektif"/>
              </a:rPr>
              <a:t>Lluita contra el creixement de les males herbes.</a:t>
            </a:r>
          </a:p>
        </p:txBody>
      </p:sp>
      <p:sp>
        <p:nvSpPr>
          <p:cNvPr id="14" name="TextBox 14"/>
          <p:cNvSpPr txBox="1"/>
          <p:nvPr/>
        </p:nvSpPr>
        <p:spPr>
          <a:xfrm>
            <a:off x="1473618" y="2717954"/>
            <a:ext cx="14007050" cy="2358871"/>
          </a:xfrm>
          <a:prstGeom prst="rect">
            <a:avLst/>
          </a:prstGeom>
        </p:spPr>
        <p:txBody>
          <a:bodyPr lIns="0" tIns="0" rIns="0" bIns="0" rtlCol="0" anchor="t">
            <a:spAutoFit/>
          </a:bodyPr>
          <a:lstStyle/>
          <a:p>
            <a:pPr algn="l">
              <a:lnSpc>
                <a:spcPts val="4949"/>
              </a:lnSpc>
            </a:pPr>
            <a:r>
              <a:rPr lang="en-US" sz="4023">
                <a:solidFill>
                  <a:srgbClr val="3D3D3D"/>
                </a:solidFill>
                <a:latin typeface="Kollektif"/>
                <a:ea typeface="Kollektif"/>
                <a:cs typeface="Kollektif"/>
                <a:sym typeface="Kollektif"/>
              </a:rPr>
              <a:t>S’utilitza quan el procés porte </a:t>
            </a:r>
            <a:r>
              <a:rPr lang="en-US" sz="4023">
                <a:solidFill>
                  <a:srgbClr val="3D3D3D"/>
                </a:solidFill>
                <a:latin typeface="Kollektif Bold"/>
                <a:ea typeface="Kollektif Bold"/>
                <a:cs typeface="Kollektif Bold"/>
                <a:sym typeface="Kollektif Bold"/>
              </a:rPr>
              <a:t>2-3 mesos.</a:t>
            </a:r>
          </a:p>
          <a:p>
            <a:pPr algn="l">
              <a:lnSpc>
                <a:spcPts val="4949"/>
              </a:lnSpc>
            </a:pPr>
            <a:endParaRPr lang="en-US" sz="4023">
              <a:solidFill>
                <a:srgbClr val="3D3D3D"/>
              </a:solidFill>
              <a:latin typeface="Kollektif Bold"/>
              <a:ea typeface="Kollektif Bold"/>
              <a:cs typeface="Kollektif Bold"/>
              <a:sym typeface="Kollektif Bold"/>
            </a:endParaRPr>
          </a:p>
          <a:p>
            <a:pPr algn="l">
              <a:lnSpc>
                <a:spcPts val="4949"/>
              </a:lnSpc>
            </a:pPr>
            <a:r>
              <a:rPr lang="en-US" sz="4023">
                <a:solidFill>
                  <a:srgbClr val="3D3D3D"/>
                </a:solidFill>
                <a:latin typeface="Kollektif"/>
                <a:ea typeface="Kollektif"/>
                <a:cs typeface="Kollektif"/>
                <a:sym typeface="Kollektif"/>
              </a:rPr>
              <a:t>Existeix material sense descompondre.</a:t>
            </a:r>
          </a:p>
          <a:p>
            <a:pPr algn="l">
              <a:lnSpc>
                <a:spcPts val="3350"/>
              </a:lnSpc>
            </a:pPr>
            <a:endParaRPr lang="en-US" sz="4023">
              <a:solidFill>
                <a:srgbClr val="3D3D3D"/>
              </a:solidFill>
              <a:latin typeface="Kollektif"/>
              <a:ea typeface="Kollektif"/>
              <a:cs typeface="Kollektif"/>
              <a:sym typeface="Kollektif"/>
            </a:endParaRPr>
          </a:p>
        </p:txBody>
      </p:sp>
      <p:sp>
        <p:nvSpPr>
          <p:cNvPr id="15" name="TextBox 15"/>
          <p:cNvSpPr txBox="1"/>
          <p:nvPr/>
        </p:nvSpPr>
        <p:spPr>
          <a:xfrm>
            <a:off x="1028700" y="986251"/>
            <a:ext cx="16230600" cy="1511777"/>
          </a:xfrm>
          <a:prstGeom prst="rect">
            <a:avLst/>
          </a:prstGeom>
        </p:spPr>
        <p:txBody>
          <a:bodyPr lIns="0" tIns="0" rIns="0" bIns="0" rtlCol="0" anchor="t">
            <a:spAutoFit/>
          </a:bodyPr>
          <a:lstStyle/>
          <a:p>
            <a:pPr algn="l">
              <a:lnSpc>
                <a:spcPts val="10961"/>
              </a:lnSpc>
            </a:pPr>
            <a:r>
              <a:rPr lang="en-US" sz="12179">
                <a:solidFill>
                  <a:srgbClr val="2F7241"/>
                </a:solidFill>
                <a:latin typeface="TT Trailers Heavy"/>
                <a:ea typeface="TT Trailers Heavy"/>
                <a:cs typeface="TT Trailers Heavy"/>
                <a:sym typeface="TT Trailers Heavy"/>
              </a:rPr>
              <a:t>APLICACIONS AMB COMPOST FRESC</a:t>
            </a:r>
          </a:p>
        </p:txBody>
      </p:sp>
      <p:sp>
        <p:nvSpPr>
          <p:cNvPr id="16" name="Freeform 16"/>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
        <p:nvSpPr>
          <p:cNvPr id="17" name="Freeform 17"/>
          <p:cNvSpPr/>
          <p:nvPr/>
        </p:nvSpPr>
        <p:spPr>
          <a:xfrm rot="-974257" flipH="1">
            <a:off x="16343282" y="2574629"/>
            <a:ext cx="3291499" cy="1077218"/>
          </a:xfrm>
          <a:custGeom>
            <a:avLst/>
            <a:gdLst/>
            <a:ahLst/>
            <a:cxnLst/>
            <a:rect l="l" t="t" r="r" b="b"/>
            <a:pathLst>
              <a:path w="3291499" h="1077218">
                <a:moveTo>
                  <a:pt x="3291499" y="0"/>
                </a:moveTo>
                <a:lnTo>
                  <a:pt x="0" y="0"/>
                </a:lnTo>
                <a:lnTo>
                  <a:pt x="0" y="1077218"/>
                </a:lnTo>
                <a:lnTo>
                  <a:pt x="3291499" y="1077218"/>
                </a:lnTo>
                <a:lnTo>
                  <a:pt x="3291499"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1574375" y="4162425"/>
            <a:ext cx="15476794" cy="3805163"/>
            <a:chOff x="0" y="0"/>
            <a:chExt cx="4076193" cy="1002183"/>
          </a:xfrm>
        </p:grpSpPr>
        <p:sp>
          <p:nvSpPr>
            <p:cNvPr id="3" name="Freeform 3"/>
            <p:cNvSpPr/>
            <p:nvPr/>
          </p:nvSpPr>
          <p:spPr>
            <a:xfrm>
              <a:off x="0" y="0"/>
              <a:ext cx="4076193" cy="1002183"/>
            </a:xfrm>
            <a:custGeom>
              <a:avLst/>
              <a:gdLst/>
              <a:ahLst/>
              <a:cxnLst/>
              <a:rect l="l" t="t" r="r" b="b"/>
              <a:pathLst>
                <a:path w="4076193" h="1002183">
                  <a:moveTo>
                    <a:pt x="15007" y="0"/>
                  </a:moveTo>
                  <a:lnTo>
                    <a:pt x="4061186" y="0"/>
                  </a:lnTo>
                  <a:cubicBezTo>
                    <a:pt x="4069474" y="0"/>
                    <a:pt x="4076193" y="6719"/>
                    <a:pt x="4076193" y="15007"/>
                  </a:cubicBezTo>
                  <a:lnTo>
                    <a:pt x="4076193" y="987176"/>
                  </a:lnTo>
                  <a:cubicBezTo>
                    <a:pt x="4076193" y="995464"/>
                    <a:pt x="4069474" y="1002183"/>
                    <a:pt x="4061186" y="1002183"/>
                  </a:cubicBezTo>
                  <a:lnTo>
                    <a:pt x="15007" y="1002183"/>
                  </a:lnTo>
                  <a:cubicBezTo>
                    <a:pt x="6719" y="1002183"/>
                    <a:pt x="0" y="995464"/>
                    <a:pt x="0" y="987176"/>
                  </a:cubicBezTo>
                  <a:lnTo>
                    <a:pt x="0" y="15007"/>
                  </a:lnTo>
                  <a:cubicBezTo>
                    <a:pt x="0" y="6719"/>
                    <a:pt x="6719" y="0"/>
                    <a:pt x="15007" y="0"/>
                  </a:cubicBezTo>
                  <a:close/>
                </a:path>
              </a:pathLst>
            </a:custGeom>
            <a:solidFill>
              <a:srgbClr val="FFC374"/>
            </a:solidFill>
          </p:spPr>
          <p:txBody>
            <a:bodyPr/>
            <a:lstStyle/>
            <a:p>
              <a:endParaRPr lang="es-ES"/>
            </a:p>
          </p:txBody>
        </p:sp>
        <p:sp>
          <p:nvSpPr>
            <p:cNvPr id="4" name="TextBox 4"/>
            <p:cNvSpPr txBox="1"/>
            <p:nvPr/>
          </p:nvSpPr>
          <p:spPr>
            <a:xfrm>
              <a:off x="0" y="0"/>
              <a:ext cx="4076193" cy="1002183"/>
            </a:xfrm>
            <a:prstGeom prst="rect">
              <a:avLst/>
            </a:prstGeom>
          </p:spPr>
          <p:txBody>
            <a:bodyPr lIns="50800" tIns="50800" rIns="50800" bIns="50800" rtlCol="0" anchor="ctr"/>
            <a:lstStyle/>
            <a:p>
              <a:pPr algn="ctr">
                <a:lnSpc>
                  <a:spcPts val="3599"/>
                </a:lnSpc>
              </a:pPr>
              <a:endParaRPr/>
            </a:p>
          </p:txBody>
        </p:sp>
      </p:grpSp>
      <p:grpSp>
        <p:nvGrpSpPr>
          <p:cNvPr id="5" name="Group 5"/>
          <p:cNvGrpSpPr/>
          <p:nvPr/>
        </p:nvGrpSpPr>
        <p:grpSpPr>
          <a:xfrm>
            <a:off x="-429584" y="9265979"/>
            <a:ext cx="18879213" cy="7375048"/>
            <a:chOff x="0" y="0"/>
            <a:chExt cx="4972303" cy="1942399"/>
          </a:xfrm>
        </p:grpSpPr>
        <p:sp>
          <p:nvSpPr>
            <p:cNvPr id="6" name="Freeform 6"/>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7" name="TextBox 7"/>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8" name="Freeform 8"/>
          <p:cNvSpPr/>
          <p:nvPr/>
        </p:nvSpPr>
        <p:spPr>
          <a:xfrm>
            <a:off x="10162345" y="8250419"/>
            <a:ext cx="3155742" cy="2858462"/>
          </a:xfrm>
          <a:custGeom>
            <a:avLst/>
            <a:gdLst/>
            <a:ahLst/>
            <a:cxnLst/>
            <a:rect l="l" t="t" r="r" b="b"/>
            <a:pathLst>
              <a:path w="3155742" h="2858462">
                <a:moveTo>
                  <a:pt x="0" y="0"/>
                </a:moveTo>
                <a:lnTo>
                  <a:pt x="3155742" y="0"/>
                </a:lnTo>
                <a:lnTo>
                  <a:pt x="3155742" y="2858462"/>
                </a:lnTo>
                <a:lnTo>
                  <a:pt x="0" y="285846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9" name="TextBox 9"/>
          <p:cNvSpPr txBox="1"/>
          <p:nvPr/>
        </p:nvSpPr>
        <p:spPr>
          <a:xfrm>
            <a:off x="1936938" y="4371124"/>
            <a:ext cx="5927493" cy="539114"/>
          </a:xfrm>
          <a:prstGeom prst="rect">
            <a:avLst/>
          </a:prstGeom>
        </p:spPr>
        <p:txBody>
          <a:bodyPr lIns="0" tIns="0" rIns="0" bIns="0" rtlCol="0" anchor="t">
            <a:spAutoFit/>
          </a:bodyPr>
          <a:lstStyle/>
          <a:p>
            <a:pPr algn="l">
              <a:lnSpc>
                <a:spcPts val="3599"/>
              </a:lnSpc>
            </a:pPr>
            <a:r>
              <a:rPr lang="en-US" sz="3599">
                <a:solidFill>
                  <a:srgbClr val="3D3D3D"/>
                </a:solidFill>
                <a:latin typeface="Kollektif Bold"/>
                <a:ea typeface="Kollektif Bold"/>
                <a:cs typeface="Kollektif Bold"/>
                <a:sym typeface="Kollektif Bold"/>
              </a:rPr>
              <a:t>Per a què s’utilitza?</a:t>
            </a:r>
          </a:p>
        </p:txBody>
      </p:sp>
      <p:sp>
        <p:nvSpPr>
          <p:cNvPr id="10" name="Freeform 10"/>
          <p:cNvSpPr/>
          <p:nvPr/>
        </p:nvSpPr>
        <p:spPr>
          <a:xfrm rot="-780096">
            <a:off x="-1566708" y="3661500"/>
            <a:ext cx="3028881" cy="1342589"/>
          </a:xfrm>
          <a:custGeom>
            <a:avLst/>
            <a:gdLst/>
            <a:ahLst/>
            <a:cxnLst/>
            <a:rect l="l" t="t" r="r" b="b"/>
            <a:pathLst>
              <a:path w="3028881" h="1342589">
                <a:moveTo>
                  <a:pt x="0" y="0"/>
                </a:moveTo>
                <a:lnTo>
                  <a:pt x="3028881" y="0"/>
                </a:lnTo>
                <a:lnTo>
                  <a:pt x="3028881" y="1342589"/>
                </a:lnTo>
                <a:lnTo>
                  <a:pt x="0" y="13425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1" name="TextBox 11"/>
          <p:cNvSpPr txBox="1"/>
          <p:nvPr/>
        </p:nvSpPr>
        <p:spPr>
          <a:xfrm>
            <a:off x="1936938" y="5004760"/>
            <a:ext cx="14113255" cy="539114"/>
          </a:xfrm>
          <a:prstGeom prst="rect">
            <a:avLst/>
          </a:prstGeom>
        </p:spPr>
        <p:txBody>
          <a:bodyPr lIns="0" tIns="0" rIns="0" bIns="0" rtlCol="0" anchor="t">
            <a:spAutoFit/>
          </a:bodyPr>
          <a:lstStyle/>
          <a:p>
            <a:pPr marL="777234" lvl="1" indent="-388617" algn="l">
              <a:lnSpc>
                <a:spcPts val="3599"/>
              </a:lnSpc>
              <a:buFont typeface="Arial"/>
              <a:buChar char="•"/>
            </a:pPr>
            <a:r>
              <a:rPr lang="en-US" sz="3599">
                <a:solidFill>
                  <a:srgbClr val="3D3D3D"/>
                </a:solidFill>
                <a:latin typeface="Kollektif"/>
                <a:ea typeface="Kollektif"/>
                <a:cs typeface="Kollektif"/>
                <a:sym typeface="Kollektif"/>
              </a:rPr>
              <a:t>Fertilitzant.</a:t>
            </a:r>
          </a:p>
        </p:txBody>
      </p:sp>
      <p:sp>
        <p:nvSpPr>
          <p:cNvPr id="12" name="TextBox 12"/>
          <p:cNvSpPr txBox="1"/>
          <p:nvPr/>
        </p:nvSpPr>
        <p:spPr>
          <a:xfrm>
            <a:off x="1936938" y="6103107"/>
            <a:ext cx="4711607" cy="539114"/>
          </a:xfrm>
          <a:prstGeom prst="rect">
            <a:avLst/>
          </a:prstGeom>
        </p:spPr>
        <p:txBody>
          <a:bodyPr lIns="0" tIns="0" rIns="0" bIns="0" rtlCol="0" anchor="t">
            <a:spAutoFit/>
          </a:bodyPr>
          <a:lstStyle/>
          <a:p>
            <a:pPr algn="l">
              <a:lnSpc>
                <a:spcPts val="3599"/>
              </a:lnSpc>
            </a:pPr>
            <a:r>
              <a:rPr lang="en-US" sz="3599">
                <a:solidFill>
                  <a:srgbClr val="3D3D3D"/>
                </a:solidFill>
                <a:latin typeface="Kollektif Bold"/>
                <a:ea typeface="Kollektif Bold"/>
                <a:cs typeface="Kollektif Bold"/>
                <a:sym typeface="Kollektif Bold"/>
              </a:rPr>
              <a:t>Beneficis:</a:t>
            </a:r>
          </a:p>
        </p:txBody>
      </p:sp>
      <p:sp>
        <p:nvSpPr>
          <p:cNvPr id="13" name="TextBox 13"/>
          <p:cNvSpPr txBox="1"/>
          <p:nvPr/>
        </p:nvSpPr>
        <p:spPr>
          <a:xfrm>
            <a:off x="1936938" y="6730459"/>
            <a:ext cx="14113255" cy="539114"/>
          </a:xfrm>
          <a:prstGeom prst="rect">
            <a:avLst/>
          </a:prstGeom>
        </p:spPr>
        <p:txBody>
          <a:bodyPr lIns="0" tIns="0" rIns="0" bIns="0" rtlCol="0" anchor="t">
            <a:spAutoFit/>
          </a:bodyPr>
          <a:lstStyle/>
          <a:p>
            <a:pPr marL="777234" lvl="1" indent="-388617" algn="l">
              <a:lnSpc>
                <a:spcPts val="3599"/>
              </a:lnSpc>
              <a:buFont typeface="Arial"/>
              <a:buChar char="•"/>
            </a:pPr>
            <a:r>
              <a:rPr lang="en-US" sz="3599">
                <a:solidFill>
                  <a:srgbClr val="3D3D3D"/>
                </a:solidFill>
                <a:latin typeface="Kollektif"/>
                <a:ea typeface="Kollektif"/>
                <a:cs typeface="Kollektif"/>
                <a:sym typeface="Kollektif"/>
              </a:rPr>
              <a:t>Aportant-li al sòl minerals i nutrients.</a:t>
            </a:r>
          </a:p>
        </p:txBody>
      </p:sp>
      <p:sp>
        <p:nvSpPr>
          <p:cNvPr id="14" name="TextBox 14"/>
          <p:cNvSpPr txBox="1"/>
          <p:nvPr/>
        </p:nvSpPr>
        <p:spPr>
          <a:xfrm>
            <a:off x="1574375" y="1803554"/>
            <a:ext cx="14007050" cy="2358871"/>
          </a:xfrm>
          <a:prstGeom prst="rect">
            <a:avLst/>
          </a:prstGeom>
        </p:spPr>
        <p:txBody>
          <a:bodyPr lIns="0" tIns="0" rIns="0" bIns="0" rtlCol="0" anchor="t">
            <a:spAutoFit/>
          </a:bodyPr>
          <a:lstStyle/>
          <a:p>
            <a:pPr algn="l">
              <a:lnSpc>
                <a:spcPts val="4949"/>
              </a:lnSpc>
            </a:pPr>
            <a:r>
              <a:rPr lang="en-US" sz="4023">
                <a:solidFill>
                  <a:srgbClr val="3D3D3D"/>
                </a:solidFill>
                <a:latin typeface="Kollektif"/>
                <a:ea typeface="Kollektif"/>
                <a:cs typeface="Kollektif"/>
                <a:sym typeface="Kollektif"/>
              </a:rPr>
              <a:t>S’utilitza quan el procés s’haja completat (</a:t>
            </a:r>
            <a:r>
              <a:rPr lang="en-US" sz="4023">
                <a:solidFill>
                  <a:srgbClr val="3D3D3D"/>
                </a:solidFill>
                <a:latin typeface="Kollektif Bold"/>
                <a:ea typeface="Kollektif Bold"/>
                <a:cs typeface="Kollektif Bold"/>
                <a:sym typeface="Kollektif Bold"/>
              </a:rPr>
              <a:t>5-6 mesos).</a:t>
            </a:r>
          </a:p>
          <a:p>
            <a:pPr algn="l">
              <a:lnSpc>
                <a:spcPts val="4949"/>
              </a:lnSpc>
            </a:pPr>
            <a:endParaRPr lang="en-US" sz="4023">
              <a:solidFill>
                <a:srgbClr val="3D3D3D"/>
              </a:solidFill>
              <a:latin typeface="Kollektif Bold"/>
              <a:ea typeface="Kollektif Bold"/>
              <a:cs typeface="Kollektif Bold"/>
              <a:sym typeface="Kollektif Bold"/>
            </a:endParaRPr>
          </a:p>
          <a:p>
            <a:pPr algn="l">
              <a:lnSpc>
                <a:spcPts val="4949"/>
              </a:lnSpc>
            </a:pPr>
            <a:r>
              <a:rPr lang="en-US" sz="4023">
                <a:solidFill>
                  <a:srgbClr val="3D3D3D"/>
                </a:solidFill>
                <a:latin typeface="Kollektif"/>
                <a:ea typeface="Kollektif"/>
                <a:cs typeface="Kollektif"/>
                <a:sym typeface="Kollektif"/>
              </a:rPr>
              <a:t>S’ha descompost tot el material.</a:t>
            </a:r>
          </a:p>
          <a:p>
            <a:pPr algn="l">
              <a:lnSpc>
                <a:spcPts val="3350"/>
              </a:lnSpc>
            </a:pPr>
            <a:endParaRPr lang="en-US" sz="4023">
              <a:solidFill>
                <a:srgbClr val="3D3D3D"/>
              </a:solidFill>
              <a:latin typeface="Kollektif"/>
              <a:ea typeface="Kollektif"/>
              <a:cs typeface="Kollektif"/>
              <a:sym typeface="Kollektif"/>
            </a:endParaRPr>
          </a:p>
        </p:txBody>
      </p:sp>
      <p:sp>
        <p:nvSpPr>
          <p:cNvPr id="15" name="TextBox 15"/>
          <p:cNvSpPr txBox="1"/>
          <p:nvPr/>
        </p:nvSpPr>
        <p:spPr>
          <a:xfrm>
            <a:off x="492534" y="352425"/>
            <a:ext cx="17302932" cy="1543201"/>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APLICACIONS AMB COMPOST MADUR</a:t>
            </a:r>
          </a:p>
        </p:txBody>
      </p:sp>
      <p:sp>
        <p:nvSpPr>
          <p:cNvPr id="16" name="Freeform 16"/>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
        <p:nvSpPr>
          <p:cNvPr id="17" name="Freeform 17"/>
          <p:cNvSpPr/>
          <p:nvPr/>
        </p:nvSpPr>
        <p:spPr>
          <a:xfrm rot="-974257" flipH="1">
            <a:off x="16343282" y="2574629"/>
            <a:ext cx="3291499" cy="1077218"/>
          </a:xfrm>
          <a:custGeom>
            <a:avLst/>
            <a:gdLst/>
            <a:ahLst/>
            <a:cxnLst/>
            <a:rect l="l" t="t" r="r" b="b"/>
            <a:pathLst>
              <a:path w="3291499" h="1077218">
                <a:moveTo>
                  <a:pt x="3291499" y="0"/>
                </a:moveTo>
                <a:lnTo>
                  <a:pt x="0" y="0"/>
                </a:lnTo>
                <a:lnTo>
                  <a:pt x="0" y="1077218"/>
                </a:lnTo>
                <a:lnTo>
                  <a:pt x="3291499" y="1077218"/>
                </a:lnTo>
                <a:lnTo>
                  <a:pt x="3291499"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
        <p:nvSpPr>
          <p:cNvPr id="18" name="TextBox 18"/>
          <p:cNvSpPr txBox="1"/>
          <p:nvPr/>
        </p:nvSpPr>
        <p:spPr>
          <a:xfrm>
            <a:off x="1953395" y="5478267"/>
            <a:ext cx="14113255" cy="539114"/>
          </a:xfrm>
          <a:prstGeom prst="rect">
            <a:avLst/>
          </a:prstGeom>
        </p:spPr>
        <p:txBody>
          <a:bodyPr lIns="0" tIns="0" rIns="0" bIns="0" rtlCol="0" anchor="t">
            <a:spAutoFit/>
          </a:bodyPr>
          <a:lstStyle/>
          <a:p>
            <a:pPr marL="777234" lvl="1" indent="-388617" algn="l">
              <a:lnSpc>
                <a:spcPts val="3599"/>
              </a:lnSpc>
              <a:buFont typeface="Arial"/>
              <a:buChar char="•"/>
            </a:pPr>
            <a:r>
              <a:rPr lang="en-US" sz="3599">
                <a:solidFill>
                  <a:srgbClr val="3D3D3D"/>
                </a:solidFill>
                <a:latin typeface="Kollektif"/>
                <a:ea typeface="Kollektif"/>
                <a:cs typeface="Kollektif"/>
                <a:sym typeface="Kollektif"/>
              </a:rPr>
              <a:t>Abonament.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265979"/>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10162345" y="8250419"/>
            <a:ext cx="3155742" cy="2858462"/>
          </a:xfrm>
          <a:custGeom>
            <a:avLst/>
            <a:gdLst/>
            <a:ahLst/>
            <a:cxnLst/>
            <a:rect l="l" t="t" r="r" b="b"/>
            <a:pathLst>
              <a:path w="3155742" h="2858462">
                <a:moveTo>
                  <a:pt x="0" y="0"/>
                </a:moveTo>
                <a:lnTo>
                  <a:pt x="3155742" y="0"/>
                </a:lnTo>
                <a:lnTo>
                  <a:pt x="3155742" y="2858462"/>
                </a:lnTo>
                <a:lnTo>
                  <a:pt x="0" y="285846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rot="-780096">
            <a:off x="-1566708" y="3661500"/>
            <a:ext cx="3028881" cy="1342589"/>
          </a:xfrm>
          <a:custGeom>
            <a:avLst/>
            <a:gdLst/>
            <a:ahLst/>
            <a:cxnLst/>
            <a:rect l="l" t="t" r="r" b="b"/>
            <a:pathLst>
              <a:path w="3028881" h="1342589">
                <a:moveTo>
                  <a:pt x="0" y="0"/>
                </a:moveTo>
                <a:lnTo>
                  <a:pt x="3028881" y="0"/>
                </a:lnTo>
                <a:lnTo>
                  <a:pt x="3028881" y="1342589"/>
                </a:lnTo>
                <a:lnTo>
                  <a:pt x="0" y="13425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7" name="Freeform 7"/>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
        <p:nvSpPr>
          <p:cNvPr id="8" name="Freeform 8"/>
          <p:cNvSpPr/>
          <p:nvPr/>
        </p:nvSpPr>
        <p:spPr>
          <a:xfrm rot="-974257" flipH="1">
            <a:off x="16343282" y="2574629"/>
            <a:ext cx="3291499" cy="1077218"/>
          </a:xfrm>
          <a:custGeom>
            <a:avLst/>
            <a:gdLst/>
            <a:ahLst/>
            <a:cxnLst/>
            <a:rect l="l" t="t" r="r" b="b"/>
            <a:pathLst>
              <a:path w="3291499" h="1077218">
                <a:moveTo>
                  <a:pt x="3291499" y="0"/>
                </a:moveTo>
                <a:lnTo>
                  <a:pt x="0" y="0"/>
                </a:lnTo>
                <a:lnTo>
                  <a:pt x="0" y="1077218"/>
                </a:lnTo>
                <a:lnTo>
                  <a:pt x="3291499" y="1077218"/>
                </a:lnTo>
                <a:lnTo>
                  <a:pt x="3291499"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
        <p:nvSpPr>
          <p:cNvPr id="9" name="Freeform 9"/>
          <p:cNvSpPr/>
          <p:nvPr/>
        </p:nvSpPr>
        <p:spPr>
          <a:xfrm>
            <a:off x="2848963" y="1875921"/>
            <a:ext cx="12590075" cy="6374498"/>
          </a:xfrm>
          <a:custGeom>
            <a:avLst/>
            <a:gdLst/>
            <a:ahLst/>
            <a:cxnLst/>
            <a:rect l="l" t="t" r="r" b="b"/>
            <a:pathLst>
              <a:path w="12590075" h="6374498">
                <a:moveTo>
                  <a:pt x="0" y="0"/>
                </a:moveTo>
                <a:lnTo>
                  <a:pt x="12590074" y="0"/>
                </a:lnTo>
                <a:lnTo>
                  <a:pt x="12590074" y="6374498"/>
                </a:lnTo>
                <a:lnTo>
                  <a:pt x="0" y="6374498"/>
                </a:lnTo>
                <a:lnTo>
                  <a:pt x="0" y="0"/>
                </a:lnTo>
                <a:close/>
              </a:path>
            </a:pathLst>
          </a:custGeom>
          <a:blipFill>
            <a:blip r:embed="rId9"/>
            <a:stretch>
              <a:fillRect/>
            </a:stretch>
          </a:blipFill>
        </p:spPr>
        <p:txBody>
          <a:bodyPr/>
          <a:lstStyle/>
          <a:p>
            <a:endParaRPr lang="es-ES"/>
          </a:p>
        </p:txBody>
      </p:sp>
      <p:sp>
        <p:nvSpPr>
          <p:cNvPr id="10" name="TextBox 10"/>
          <p:cNvSpPr txBox="1"/>
          <p:nvPr/>
        </p:nvSpPr>
        <p:spPr>
          <a:xfrm>
            <a:off x="492534" y="352425"/>
            <a:ext cx="17302932" cy="1543201"/>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APLICACIONS AMB COMPOST MADUR</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265979"/>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rot="-780096">
            <a:off x="-1566708" y="3661500"/>
            <a:ext cx="3028881" cy="1342589"/>
          </a:xfrm>
          <a:custGeom>
            <a:avLst/>
            <a:gdLst/>
            <a:ahLst/>
            <a:cxnLst/>
            <a:rect l="l" t="t" r="r" b="b"/>
            <a:pathLst>
              <a:path w="3028881" h="1342589">
                <a:moveTo>
                  <a:pt x="0" y="0"/>
                </a:moveTo>
                <a:lnTo>
                  <a:pt x="3028881" y="0"/>
                </a:lnTo>
                <a:lnTo>
                  <a:pt x="3028881" y="1342589"/>
                </a:lnTo>
                <a:lnTo>
                  <a:pt x="0" y="13425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6" name="Freeform 6"/>
          <p:cNvSpPr/>
          <p:nvPr/>
        </p:nvSpPr>
        <p:spPr>
          <a:xfrm rot="-974257">
            <a:off x="-1593952" y="6963652"/>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7" name="Freeform 7"/>
          <p:cNvSpPr/>
          <p:nvPr/>
        </p:nvSpPr>
        <p:spPr>
          <a:xfrm rot="-974257" flipH="1">
            <a:off x="16343282" y="2574629"/>
            <a:ext cx="3291499" cy="1077218"/>
          </a:xfrm>
          <a:custGeom>
            <a:avLst/>
            <a:gdLst/>
            <a:ahLst/>
            <a:cxnLst/>
            <a:rect l="l" t="t" r="r" b="b"/>
            <a:pathLst>
              <a:path w="3291499" h="1077218">
                <a:moveTo>
                  <a:pt x="3291499" y="0"/>
                </a:moveTo>
                <a:lnTo>
                  <a:pt x="0" y="0"/>
                </a:lnTo>
                <a:lnTo>
                  <a:pt x="0" y="1077218"/>
                </a:lnTo>
                <a:lnTo>
                  <a:pt x="3291499" y="1077218"/>
                </a:lnTo>
                <a:lnTo>
                  <a:pt x="3291499"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ES"/>
          </a:p>
        </p:txBody>
      </p:sp>
      <p:sp>
        <p:nvSpPr>
          <p:cNvPr id="8" name="Freeform 8"/>
          <p:cNvSpPr/>
          <p:nvPr/>
        </p:nvSpPr>
        <p:spPr>
          <a:xfrm>
            <a:off x="3903080" y="1636484"/>
            <a:ext cx="10481839" cy="7621816"/>
          </a:xfrm>
          <a:custGeom>
            <a:avLst/>
            <a:gdLst/>
            <a:ahLst/>
            <a:cxnLst/>
            <a:rect l="l" t="t" r="r" b="b"/>
            <a:pathLst>
              <a:path w="10481839" h="7621816">
                <a:moveTo>
                  <a:pt x="0" y="0"/>
                </a:moveTo>
                <a:lnTo>
                  <a:pt x="10481840" y="0"/>
                </a:lnTo>
                <a:lnTo>
                  <a:pt x="10481840" y="7621816"/>
                </a:lnTo>
                <a:lnTo>
                  <a:pt x="0" y="7621816"/>
                </a:lnTo>
                <a:lnTo>
                  <a:pt x="0" y="0"/>
                </a:lnTo>
                <a:close/>
              </a:path>
            </a:pathLst>
          </a:custGeom>
          <a:blipFill>
            <a:blip r:embed="rId7"/>
            <a:stretch>
              <a:fillRect/>
            </a:stretch>
          </a:blipFill>
        </p:spPr>
        <p:txBody>
          <a:bodyPr/>
          <a:lstStyle/>
          <a:p>
            <a:endParaRPr lang="es-ES"/>
          </a:p>
        </p:txBody>
      </p:sp>
      <p:sp>
        <p:nvSpPr>
          <p:cNvPr id="9" name="TextBox 9"/>
          <p:cNvSpPr txBox="1"/>
          <p:nvPr/>
        </p:nvSpPr>
        <p:spPr>
          <a:xfrm>
            <a:off x="492534" y="352425"/>
            <a:ext cx="17302932" cy="1543201"/>
          </a:xfrm>
          <a:prstGeom prst="rect">
            <a:avLst/>
          </a:prstGeom>
        </p:spPr>
        <p:txBody>
          <a:bodyPr lIns="0" tIns="0" rIns="0" bIns="0" rtlCol="0" anchor="t">
            <a:spAutoFit/>
          </a:bodyPr>
          <a:lstStyle/>
          <a:p>
            <a:pPr algn="l">
              <a:lnSpc>
                <a:spcPts val="11231"/>
              </a:lnSpc>
            </a:pPr>
            <a:r>
              <a:rPr lang="en-US" sz="12479">
                <a:solidFill>
                  <a:srgbClr val="2F7241"/>
                </a:solidFill>
                <a:latin typeface="TT Trailers Heavy"/>
                <a:ea typeface="TT Trailers Heavy"/>
                <a:cs typeface="TT Trailers Heavy"/>
                <a:sym typeface="TT Trailers Heavy"/>
              </a:rPr>
              <a:t>APLICACIONS AMB COMPOST MADUR</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429584" y="9472639"/>
            <a:ext cx="18879213" cy="7168388"/>
            <a:chOff x="0" y="0"/>
            <a:chExt cx="4972303" cy="1887970"/>
          </a:xfrm>
        </p:grpSpPr>
        <p:sp>
          <p:nvSpPr>
            <p:cNvPr id="3" name="Freeform 3"/>
            <p:cNvSpPr/>
            <p:nvPr/>
          </p:nvSpPr>
          <p:spPr>
            <a:xfrm>
              <a:off x="0" y="0"/>
              <a:ext cx="4972303" cy="1887970"/>
            </a:xfrm>
            <a:custGeom>
              <a:avLst/>
              <a:gdLst/>
              <a:ahLst/>
              <a:cxnLst/>
              <a:rect l="l" t="t" r="r" b="b"/>
              <a:pathLst>
                <a:path w="4972303" h="1887970">
                  <a:moveTo>
                    <a:pt x="0" y="0"/>
                  </a:moveTo>
                  <a:lnTo>
                    <a:pt x="4972303" y="0"/>
                  </a:lnTo>
                  <a:lnTo>
                    <a:pt x="4972303" y="1887970"/>
                  </a:lnTo>
                  <a:lnTo>
                    <a:pt x="0" y="1887970"/>
                  </a:lnTo>
                  <a:close/>
                </a:path>
              </a:pathLst>
            </a:custGeom>
            <a:solidFill>
              <a:srgbClr val="EBA039"/>
            </a:solidFill>
          </p:spPr>
          <p:txBody>
            <a:bodyPr/>
            <a:lstStyle/>
            <a:p>
              <a:endParaRPr lang="es-ES"/>
            </a:p>
          </p:txBody>
        </p:sp>
        <p:sp>
          <p:nvSpPr>
            <p:cNvPr id="4" name="TextBox 4"/>
            <p:cNvSpPr txBox="1"/>
            <p:nvPr/>
          </p:nvSpPr>
          <p:spPr>
            <a:xfrm>
              <a:off x="0" y="0"/>
              <a:ext cx="4972303" cy="1887970"/>
            </a:xfrm>
            <a:prstGeom prst="rect">
              <a:avLst/>
            </a:prstGeom>
          </p:spPr>
          <p:txBody>
            <a:bodyPr lIns="50800" tIns="50800" rIns="50800" bIns="50800" rtlCol="0" anchor="ctr"/>
            <a:lstStyle/>
            <a:p>
              <a:pPr algn="ctr">
                <a:lnSpc>
                  <a:spcPts val="2499"/>
                </a:lnSpc>
              </a:pPr>
              <a:endParaRPr/>
            </a:p>
          </p:txBody>
        </p:sp>
      </p:grpSp>
      <p:sp>
        <p:nvSpPr>
          <p:cNvPr id="5" name="Freeform 5"/>
          <p:cNvSpPr/>
          <p:nvPr/>
        </p:nvSpPr>
        <p:spPr>
          <a:xfrm>
            <a:off x="3287234" y="2029186"/>
            <a:ext cx="5425104" cy="7229114"/>
          </a:xfrm>
          <a:custGeom>
            <a:avLst/>
            <a:gdLst/>
            <a:ahLst/>
            <a:cxnLst/>
            <a:rect l="l" t="t" r="r" b="b"/>
            <a:pathLst>
              <a:path w="5425104" h="7229114">
                <a:moveTo>
                  <a:pt x="0" y="0"/>
                </a:moveTo>
                <a:lnTo>
                  <a:pt x="5425104" y="0"/>
                </a:lnTo>
                <a:lnTo>
                  <a:pt x="5425104" y="7229114"/>
                </a:lnTo>
                <a:lnTo>
                  <a:pt x="0" y="7229114"/>
                </a:lnTo>
                <a:lnTo>
                  <a:pt x="0" y="0"/>
                </a:lnTo>
                <a:close/>
              </a:path>
            </a:pathLst>
          </a:custGeom>
          <a:blipFill>
            <a:blip r:embed="rId3"/>
            <a:stretch>
              <a:fillRect/>
            </a:stretch>
          </a:blipFill>
        </p:spPr>
        <p:txBody>
          <a:bodyPr/>
          <a:lstStyle/>
          <a:p>
            <a:endParaRPr lang="es-ES"/>
          </a:p>
        </p:txBody>
      </p:sp>
      <p:sp>
        <p:nvSpPr>
          <p:cNvPr id="6" name="Freeform 6"/>
          <p:cNvSpPr/>
          <p:nvPr/>
        </p:nvSpPr>
        <p:spPr>
          <a:xfrm>
            <a:off x="9680984" y="2029186"/>
            <a:ext cx="5421836" cy="7229114"/>
          </a:xfrm>
          <a:custGeom>
            <a:avLst/>
            <a:gdLst/>
            <a:ahLst/>
            <a:cxnLst/>
            <a:rect l="l" t="t" r="r" b="b"/>
            <a:pathLst>
              <a:path w="5421836" h="7229114">
                <a:moveTo>
                  <a:pt x="0" y="0"/>
                </a:moveTo>
                <a:lnTo>
                  <a:pt x="5421836" y="0"/>
                </a:lnTo>
                <a:lnTo>
                  <a:pt x="5421836" y="7229114"/>
                </a:lnTo>
                <a:lnTo>
                  <a:pt x="0" y="7229114"/>
                </a:lnTo>
                <a:lnTo>
                  <a:pt x="0" y="0"/>
                </a:lnTo>
                <a:close/>
              </a:path>
            </a:pathLst>
          </a:custGeom>
          <a:blipFill>
            <a:blip r:embed="rId4"/>
            <a:stretch>
              <a:fillRect/>
            </a:stretch>
          </a:blipFill>
        </p:spPr>
        <p:txBody>
          <a:bodyPr/>
          <a:lstStyle/>
          <a:p>
            <a:endParaRPr lang="es-ES"/>
          </a:p>
        </p:txBody>
      </p:sp>
      <p:sp>
        <p:nvSpPr>
          <p:cNvPr id="7" name="TextBox 7"/>
          <p:cNvSpPr txBox="1"/>
          <p:nvPr/>
        </p:nvSpPr>
        <p:spPr>
          <a:xfrm>
            <a:off x="1782506" y="2349863"/>
            <a:ext cx="15290182" cy="615224"/>
          </a:xfrm>
          <a:prstGeom prst="rect">
            <a:avLst/>
          </a:prstGeom>
        </p:spPr>
        <p:txBody>
          <a:bodyPr lIns="0" tIns="0" rIns="0" bIns="0" rtlCol="0" anchor="t">
            <a:spAutoFit/>
          </a:bodyPr>
          <a:lstStyle/>
          <a:p>
            <a:pPr algn="l">
              <a:lnSpc>
                <a:spcPts val="4334"/>
              </a:lnSpc>
            </a:pPr>
            <a:endParaRPr/>
          </a:p>
        </p:txBody>
      </p:sp>
      <p:sp>
        <p:nvSpPr>
          <p:cNvPr id="8" name="TextBox 8"/>
          <p:cNvSpPr txBox="1"/>
          <p:nvPr/>
        </p:nvSpPr>
        <p:spPr>
          <a:xfrm>
            <a:off x="1215312" y="657695"/>
            <a:ext cx="15857376" cy="1542257"/>
          </a:xfrm>
          <a:prstGeom prst="rect">
            <a:avLst/>
          </a:prstGeom>
        </p:spPr>
        <p:txBody>
          <a:bodyPr lIns="0" tIns="0" rIns="0" bIns="0" rtlCol="0" anchor="t">
            <a:spAutoFit/>
          </a:bodyPr>
          <a:lstStyle/>
          <a:p>
            <a:pPr algn="ctr">
              <a:lnSpc>
                <a:spcPts val="11231"/>
              </a:lnSpc>
            </a:pPr>
            <a:r>
              <a:rPr lang="en-US" sz="12479">
                <a:solidFill>
                  <a:srgbClr val="2F7241"/>
                </a:solidFill>
                <a:latin typeface="TT Trailers Heavy"/>
                <a:ea typeface="TT Trailers Heavy"/>
                <a:cs typeface="TT Trailers Heavy"/>
                <a:sym typeface="TT Trailers Heavy"/>
              </a:rPr>
              <a:t>ASPECTE DEL COMPOST MADUR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sp>
        <p:nvSpPr>
          <p:cNvPr id="2" name="TextBox 2"/>
          <p:cNvSpPr txBox="1"/>
          <p:nvPr/>
        </p:nvSpPr>
        <p:spPr>
          <a:xfrm>
            <a:off x="1028700" y="6854926"/>
            <a:ext cx="9582215" cy="974725"/>
          </a:xfrm>
          <a:prstGeom prst="rect">
            <a:avLst/>
          </a:prstGeom>
        </p:spPr>
        <p:txBody>
          <a:bodyPr lIns="0" tIns="0" rIns="0" bIns="0" rtlCol="0" anchor="t">
            <a:spAutoFit/>
          </a:bodyPr>
          <a:lstStyle/>
          <a:p>
            <a:pPr algn="l">
              <a:lnSpc>
                <a:spcPts val="3500"/>
              </a:lnSpc>
              <a:spcBef>
                <a:spcPct val="0"/>
              </a:spcBef>
            </a:pPr>
            <a:r>
              <a:rPr lang="en-US" sz="3500">
                <a:solidFill>
                  <a:srgbClr val="3D3D3D"/>
                </a:solidFill>
                <a:latin typeface="Kollektif Bold"/>
                <a:ea typeface="Kollektif Bold"/>
                <a:cs typeface="Kollektif Bold"/>
                <a:sym typeface="Kollektif Bold"/>
              </a:rPr>
              <a:t>FES DE LES TEUES RESTES, UN RECURS PER A LA TERRA</a:t>
            </a:r>
          </a:p>
        </p:txBody>
      </p:sp>
      <p:sp>
        <p:nvSpPr>
          <p:cNvPr id="3" name="TextBox 3"/>
          <p:cNvSpPr txBox="1"/>
          <p:nvPr/>
        </p:nvSpPr>
        <p:spPr>
          <a:xfrm>
            <a:off x="1028700" y="3343174"/>
            <a:ext cx="11541847" cy="3708446"/>
          </a:xfrm>
          <a:prstGeom prst="rect">
            <a:avLst/>
          </a:prstGeom>
        </p:spPr>
        <p:txBody>
          <a:bodyPr lIns="0" tIns="0" rIns="0" bIns="0" rtlCol="0" anchor="t">
            <a:spAutoFit/>
          </a:bodyPr>
          <a:lstStyle/>
          <a:p>
            <a:pPr algn="l">
              <a:lnSpc>
                <a:spcPts val="14026"/>
              </a:lnSpc>
            </a:pPr>
            <a:r>
              <a:rPr lang="en-US" sz="15584">
                <a:solidFill>
                  <a:srgbClr val="2F7241"/>
                </a:solidFill>
                <a:latin typeface="TT Trailers Bold"/>
                <a:ea typeface="TT Trailers Bold"/>
                <a:cs typeface="TT Trailers Bold"/>
                <a:sym typeface="TT Trailers Bold"/>
              </a:rPr>
              <a:t>TERRATEIG</a:t>
            </a:r>
          </a:p>
          <a:p>
            <a:pPr algn="l">
              <a:lnSpc>
                <a:spcPts val="14026"/>
              </a:lnSpc>
            </a:pPr>
            <a:r>
              <a:rPr lang="en-US" sz="15584">
                <a:solidFill>
                  <a:srgbClr val="2F7241"/>
                </a:solidFill>
                <a:latin typeface="TT Trailers Bold"/>
                <a:ea typeface="TT Trailers Bold"/>
                <a:cs typeface="TT Trailers Bold"/>
                <a:sym typeface="TT Trailers Bold"/>
              </a:rPr>
              <a:t>TAMBÉ COMPOSTA</a:t>
            </a:r>
          </a:p>
        </p:txBody>
      </p:sp>
      <p:grpSp>
        <p:nvGrpSpPr>
          <p:cNvPr id="4" name="Group 4"/>
          <p:cNvGrpSpPr/>
          <p:nvPr/>
        </p:nvGrpSpPr>
        <p:grpSpPr>
          <a:xfrm rot="-239532">
            <a:off x="-557335" y="8526295"/>
            <a:ext cx="18879213" cy="3770487"/>
            <a:chOff x="0" y="0"/>
            <a:chExt cx="4972303" cy="993050"/>
          </a:xfrm>
        </p:grpSpPr>
        <p:sp>
          <p:nvSpPr>
            <p:cNvPr id="5" name="Freeform 5"/>
            <p:cNvSpPr/>
            <p:nvPr/>
          </p:nvSpPr>
          <p:spPr>
            <a:xfrm>
              <a:off x="0" y="0"/>
              <a:ext cx="4972303" cy="993050"/>
            </a:xfrm>
            <a:custGeom>
              <a:avLst/>
              <a:gdLst/>
              <a:ahLst/>
              <a:cxnLst/>
              <a:rect l="l" t="t" r="r" b="b"/>
              <a:pathLst>
                <a:path w="4972303" h="993050">
                  <a:moveTo>
                    <a:pt x="0" y="0"/>
                  </a:moveTo>
                  <a:lnTo>
                    <a:pt x="4972303" y="0"/>
                  </a:lnTo>
                  <a:lnTo>
                    <a:pt x="4972303" y="993050"/>
                  </a:lnTo>
                  <a:lnTo>
                    <a:pt x="0" y="993050"/>
                  </a:lnTo>
                  <a:close/>
                </a:path>
              </a:pathLst>
            </a:custGeom>
            <a:solidFill>
              <a:srgbClr val="EBA039"/>
            </a:solidFill>
          </p:spPr>
          <p:txBody>
            <a:bodyPr/>
            <a:lstStyle/>
            <a:p>
              <a:endParaRPr lang="es-ES"/>
            </a:p>
          </p:txBody>
        </p:sp>
        <p:sp>
          <p:nvSpPr>
            <p:cNvPr id="6" name="TextBox 6"/>
            <p:cNvSpPr txBox="1"/>
            <p:nvPr/>
          </p:nvSpPr>
          <p:spPr>
            <a:xfrm>
              <a:off x="0" y="0"/>
              <a:ext cx="4972303" cy="993050"/>
            </a:xfrm>
            <a:prstGeom prst="rect">
              <a:avLst/>
            </a:prstGeom>
          </p:spPr>
          <p:txBody>
            <a:bodyPr lIns="50800" tIns="50800" rIns="50800" bIns="50800" rtlCol="0" anchor="ctr"/>
            <a:lstStyle/>
            <a:p>
              <a:pPr algn="ctr">
                <a:lnSpc>
                  <a:spcPts val="2499"/>
                </a:lnSpc>
              </a:pPr>
              <a:endParaRPr/>
            </a:p>
          </p:txBody>
        </p:sp>
      </p:grpSp>
      <p:sp>
        <p:nvSpPr>
          <p:cNvPr id="7" name="Freeform 7"/>
          <p:cNvSpPr/>
          <p:nvPr/>
        </p:nvSpPr>
        <p:spPr>
          <a:xfrm>
            <a:off x="1028700" y="7873675"/>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8" name="Freeform 8"/>
          <p:cNvSpPr/>
          <p:nvPr/>
        </p:nvSpPr>
        <p:spPr>
          <a:xfrm>
            <a:off x="6504262" y="1167454"/>
            <a:ext cx="2334088" cy="3071168"/>
          </a:xfrm>
          <a:custGeom>
            <a:avLst/>
            <a:gdLst/>
            <a:ahLst/>
            <a:cxnLst/>
            <a:rect l="l" t="t" r="r" b="b"/>
            <a:pathLst>
              <a:path w="2334088" h="3071168">
                <a:moveTo>
                  <a:pt x="0" y="0"/>
                </a:moveTo>
                <a:lnTo>
                  <a:pt x="2334088" y="0"/>
                </a:lnTo>
                <a:lnTo>
                  <a:pt x="2334088" y="3071169"/>
                </a:lnTo>
                <a:lnTo>
                  <a:pt x="0" y="307116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9" name="Freeform 9"/>
          <p:cNvSpPr/>
          <p:nvPr/>
        </p:nvSpPr>
        <p:spPr>
          <a:xfrm flipH="1">
            <a:off x="10610915" y="1376991"/>
            <a:ext cx="8141573" cy="8728782"/>
          </a:xfrm>
          <a:custGeom>
            <a:avLst/>
            <a:gdLst/>
            <a:ahLst/>
            <a:cxnLst/>
            <a:rect l="l" t="t" r="r" b="b"/>
            <a:pathLst>
              <a:path w="8141573" h="8728782">
                <a:moveTo>
                  <a:pt x="8141573" y="0"/>
                </a:moveTo>
                <a:lnTo>
                  <a:pt x="0" y="0"/>
                </a:lnTo>
                <a:lnTo>
                  <a:pt x="0" y="8728782"/>
                </a:lnTo>
                <a:lnTo>
                  <a:pt x="8141573" y="8728782"/>
                </a:lnTo>
                <a:lnTo>
                  <a:pt x="8141573"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0" name="Freeform 10"/>
          <p:cNvSpPr/>
          <p:nvPr/>
        </p:nvSpPr>
        <p:spPr>
          <a:xfrm rot="-592997">
            <a:off x="-1431065" y="-737018"/>
            <a:ext cx="5923787" cy="3296773"/>
          </a:xfrm>
          <a:custGeom>
            <a:avLst/>
            <a:gdLst/>
            <a:ahLst/>
            <a:cxnLst/>
            <a:rect l="l" t="t" r="r" b="b"/>
            <a:pathLst>
              <a:path w="5923787" h="3296773">
                <a:moveTo>
                  <a:pt x="0" y="0"/>
                </a:moveTo>
                <a:lnTo>
                  <a:pt x="5923786" y="0"/>
                </a:lnTo>
                <a:lnTo>
                  <a:pt x="5923786" y="3296772"/>
                </a:lnTo>
                <a:lnTo>
                  <a:pt x="0" y="329677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1" name="Freeform 11"/>
          <p:cNvSpPr/>
          <p:nvPr/>
        </p:nvSpPr>
        <p:spPr>
          <a:xfrm>
            <a:off x="6103674" y="7925662"/>
            <a:ext cx="4835867" cy="3719898"/>
          </a:xfrm>
          <a:custGeom>
            <a:avLst/>
            <a:gdLst/>
            <a:ahLst/>
            <a:cxnLst/>
            <a:rect l="l" t="t" r="r" b="b"/>
            <a:pathLst>
              <a:path w="4835867" h="3719898">
                <a:moveTo>
                  <a:pt x="0" y="0"/>
                </a:moveTo>
                <a:lnTo>
                  <a:pt x="4835867" y="0"/>
                </a:lnTo>
                <a:lnTo>
                  <a:pt x="4835867" y="3719897"/>
                </a:lnTo>
                <a:lnTo>
                  <a:pt x="0" y="371989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2" name="Freeform 12"/>
          <p:cNvSpPr/>
          <p:nvPr/>
        </p:nvSpPr>
        <p:spPr>
          <a:xfrm>
            <a:off x="16709967" y="-115054"/>
            <a:ext cx="3156065" cy="1282508"/>
          </a:xfrm>
          <a:custGeom>
            <a:avLst/>
            <a:gdLst/>
            <a:ahLst/>
            <a:cxnLst/>
            <a:rect l="l" t="t" r="r" b="b"/>
            <a:pathLst>
              <a:path w="3156065" h="1282508">
                <a:moveTo>
                  <a:pt x="0" y="0"/>
                </a:moveTo>
                <a:lnTo>
                  <a:pt x="3156066" y="0"/>
                </a:lnTo>
                <a:lnTo>
                  <a:pt x="3156066" y="1282508"/>
                </a:lnTo>
                <a:lnTo>
                  <a:pt x="0" y="128250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13" name="TextBox 13"/>
          <p:cNvSpPr txBox="1"/>
          <p:nvPr/>
        </p:nvSpPr>
        <p:spPr>
          <a:xfrm>
            <a:off x="9227423" y="1491291"/>
            <a:ext cx="9582215" cy="904873"/>
          </a:xfrm>
          <a:prstGeom prst="rect">
            <a:avLst/>
          </a:prstGeom>
        </p:spPr>
        <p:txBody>
          <a:bodyPr lIns="0" tIns="0" rIns="0" bIns="0" rtlCol="0" anchor="t">
            <a:spAutoFit/>
          </a:bodyPr>
          <a:lstStyle/>
          <a:p>
            <a:pPr algn="l">
              <a:lnSpc>
                <a:spcPts val="5999"/>
              </a:lnSpc>
              <a:spcBef>
                <a:spcPct val="0"/>
              </a:spcBef>
            </a:pPr>
            <a:r>
              <a:rPr lang="en-US" sz="5999">
                <a:solidFill>
                  <a:srgbClr val="3D3D3D"/>
                </a:solidFill>
                <a:latin typeface="Kollektif Bold"/>
                <a:ea typeface="Kollektif Bold"/>
                <a:cs typeface="Kollektif Bold"/>
                <a:sym typeface="Kollektif Bold"/>
              </a:rPr>
              <a:t>MOLTES GRÀCIES!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rot="169273">
            <a:off x="-557335" y="6523740"/>
            <a:ext cx="18879213" cy="7375048"/>
            <a:chOff x="0" y="0"/>
            <a:chExt cx="4972303" cy="1942399"/>
          </a:xfrm>
        </p:grpSpPr>
        <p:sp>
          <p:nvSpPr>
            <p:cNvPr id="3" name="Freeform 3"/>
            <p:cNvSpPr/>
            <p:nvPr/>
          </p:nvSpPr>
          <p:spPr>
            <a:xfrm>
              <a:off x="0" y="0"/>
              <a:ext cx="4972303" cy="1942399"/>
            </a:xfrm>
            <a:custGeom>
              <a:avLst/>
              <a:gdLst/>
              <a:ahLst/>
              <a:cxnLst/>
              <a:rect l="l" t="t" r="r" b="b"/>
              <a:pathLst>
                <a:path w="4972303" h="1942399">
                  <a:moveTo>
                    <a:pt x="0" y="0"/>
                  </a:moveTo>
                  <a:lnTo>
                    <a:pt x="4972303" y="0"/>
                  </a:lnTo>
                  <a:lnTo>
                    <a:pt x="4972303" y="1942399"/>
                  </a:lnTo>
                  <a:lnTo>
                    <a:pt x="0" y="1942399"/>
                  </a:lnTo>
                  <a:close/>
                </a:path>
              </a:pathLst>
            </a:custGeom>
            <a:solidFill>
              <a:srgbClr val="EBA039"/>
            </a:solidFill>
          </p:spPr>
          <p:txBody>
            <a:bodyPr/>
            <a:lstStyle/>
            <a:p>
              <a:endParaRPr lang="es-ES"/>
            </a:p>
          </p:txBody>
        </p:sp>
        <p:sp>
          <p:nvSpPr>
            <p:cNvPr id="4" name="TextBox 4"/>
            <p:cNvSpPr txBox="1"/>
            <p:nvPr/>
          </p:nvSpPr>
          <p:spPr>
            <a:xfrm>
              <a:off x="0" y="0"/>
              <a:ext cx="4972303" cy="1942399"/>
            </a:xfrm>
            <a:prstGeom prst="rect">
              <a:avLst/>
            </a:prstGeom>
          </p:spPr>
          <p:txBody>
            <a:bodyPr lIns="50800" tIns="50800" rIns="50800" bIns="50800" rtlCol="0" anchor="ctr"/>
            <a:lstStyle/>
            <a:p>
              <a:pPr algn="ctr">
                <a:lnSpc>
                  <a:spcPts val="2499"/>
                </a:lnSpc>
              </a:pPr>
              <a:endParaRPr/>
            </a:p>
          </p:txBody>
        </p:sp>
      </p:grpSp>
      <p:grpSp>
        <p:nvGrpSpPr>
          <p:cNvPr id="5" name="Group 5"/>
          <p:cNvGrpSpPr/>
          <p:nvPr/>
        </p:nvGrpSpPr>
        <p:grpSpPr>
          <a:xfrm>
            <a:off x="8804483" y="4141181"/>
            <a:ext cx="8454817" cy="3569457"/>
            <a:chOff x="0" y="0"/>
            <a:chExt cx="2226783" cy="940104"/>
          </a:xfrm>
        </p:grpSpPr>
        <p:sp>
          <p:nvSpPr>
            <p:cNvPr id="6" name="Freeform 6"/>
            <p:cNvSpPr/>
            <p:nvPr/>
          </p:nvSpPr>
          <p:spPr>
            <a:xfrm>
              <a:off x="0" y="0"/>
              <a:ext cx="2226783" cy="940104"/>
            </a:xfrm>
            <a:custGeom>
              <a:avLst/>
              <a:gdLst/>
              <a:ahLst/>
              <a:cxnLst/>
              <a:rect l="l" t="t" r="r" b="b"/>
              <a:pathLst>
                <a:path w="2226783" h="940104">
                  <a:moveTo>
                    <a:pt x="27470" y="0"/>
                  </a:moveTo>
                  <a:lnTo>
                    <a:pt x="2199312" y="0"/>
                  </a:lnTo>
                  <a:cubicBezTo>
                    <a:pt x="2206598" y="0"/>
                    <a:pt x="2213585" y="2894"/>
                    <a:pt x="2218737" y="8046"/>
                  </a:cubicBezTo>
                  <a:cubicBezTo>
                    <a:pt x="2223889" y="13198"/>
                    <a:pt x="2226783" y="20185"/>
                    <a:pt x="2226783" y="27470"/>
                  </a:cubicBezTo>
                  <a:lnTo>
                    <a:pt x="2226783" y="912634"/>
                  </a:lnTo>
                  <a:cubicBezTo>
                    <a:pt x="2226783" y="919919"/>
                    <a:pt x="2223889" y="926906"/>
                    <a:pt x="2218737" y="932058"/>
                  </a:cubicBezTo>
                  <a:cubicBezTo>
                    <a:pt x="2213585" y="937210"/>
                    <a:pt x="2206598" y="940104"/>
                    <a:pt x="2199312" y="940104"/>
                  </a:cubicBezTo>
                  <a:lnTo>
                    <a:pt x="27470" y="940104"/>
                  </a:lnTo>
                  <a:cubicBezTo>
                    <a:pt x="20185" y="940104"/>
                    <a:pt x="13198" y="937210"/>
                    <a:pt x="8046" y="932058"/>
                  </a:cubicBezTo>
                  <a:cubicBezTo>
                    <a:pt x="2894" y="926906"/>
                    <a:pt x="0" y="919919"/>
                    <a:pt x="0" y="912634"/>
                  </a:cubicBezTo>
                  <a:lnTo>
                    <a:pt x="0" y="27470"/>
                  </a:lnTo>
                  <a:cubicBezTo>
                    <a:pt x="0" y="20185"/>
                    <a:pt x="2894" y="13198"/>
                    <a:pt x="8046" y="8046"/>
                  </a:cubicBezTo>
                  <a:cubicBezTo>
                    <a:pt x="13198" y="2894"/>
                    <a:pt x="20185" y="0"/>
                    <a:pt x="27470" y="0"/>
                  </a:cubicBezTo>
                  <a:close/>
                </a:path>
              </a:pathLst>
            </a:custGeom>
            <a:solidFill>
              <a:srgbClr val="FFC374"/>
            </a:solidFill>
          </p:spPr>
          <p:txBody>
            <a:bodyPr/>
            <a:lstStyle/>
            <a:p>
              <a:endParaRPr lang="es-ES"/>
            </a:p>
          </p:txBody>
        </p:sp>
        <p:sp>
          <p:nvSpPr>
            <p:cNvPr id="7" name="TextBox 7"/>
            <p:cNvSpPr txBox="1"/>
            <p:nvPr/>
          </p:nvSpPr>
          <p:spPr>
            <a:xfrm>
              <a:off x="0" y="0"/>
              <a:ext cx="2226783" cy="940104"/>
            </a:xfrm>
            <a:prstGeom prst="rect">
              <a:avLst/>
            </a:prstGeom>
          </p:spPr>
          <p:txBody>
            <a:bodyPr lIns="50800" tIns="50800" rIns="50800" bIns="50800" rtlCol="0" anchor="ctr"/>
            <a:lstStyle/>
            <a:p>
              <a:pPr algn="ctr">
                <a:lnSpc>
                  <a:spcPts val="2499"/>
                </a:lnSpc>
              </a:pPr>
              <a:endParaRPr/>
            </a:p>
          </p:txBody>
        </p:sp>
      </p:grpSp>
      <p:sp>
        <p:nvSpPr>
          <p:cNvPr id="8" name="Freeform 8"/>
          <p:cNvSpPr/>
          <p:nvPr/>
        </p:nvSpPr>
        <p:spPr>
          <a:xfrm>
            <a:off x="1028700" y="2371405"/>
            <a:ext cx="2930559" cy="5100657"/>
          </a:xfrm>
          <a:custGeom>
            <a:avLst/>
            <a:gdLst/>
            <a:ahLst/>
            <a:cxnLst/>
            <a:rect l="l" t="t" r="r" b="b"/>
            <a:pathLst>
              <a:path w="2930559" h="5100657">
                <a:moveTo>
                  <a:pt x="0" y="0"/>
                </a:moveTo>
                <a:lnTo>
                  <a:pt x="2930559" y="0"/>
                </a:lnTo>
                <a:lnTo>
                  <a:pt x="2930559" y="5100657"/>
                </a:lnTo>
                <a:lnTo>
                  <a:pt x="0" y="510065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sp>
        <p:nvSpPr>
          <p:cNvPr id="9" name="Freeform 9"/>
          <p:cNvSpPr/>
          <p:nvPr/>
        </p:nvSpPr>
        <p:spPr>
          <a:xfrm flipH="1">
            <a:off x="4335839" y="4080090"/>
            <a:ext cx="3895047" cy="5100657"/>
          </a:xfrm>
          <a:custGeom>
            <a:avLst/>
            <a:gdLst/>
            <a:ahLst/>
            <a:cxnLst/>
            <a:rect l="l" t="t" r="r" b="b"/>
            <a:pathLst>
              <a:path w="3895047" h="5100657">
                <a:moveTo>
                  <a:pt x="3895048" y="0"/>
                </a:moveTo>
                <a:lnTo>
                  <a:pt x="0" y="0"/>
                </a:lnTo>
                <a:lnTo>
                  <a:pt x="0" y="5100657"/>
                </a:lnTo>
                <a:lnTo>
                  <a:pt x="3895048" y="5100657"/>
                </a:lnTo>
                <a:lnTo>
                  <a:pt x="389504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0" name="Freeform 10"/>
          <p:cNvSpPr/>
          <p:nvPr/>
        </p:nvSpPr>
        <p:spPr>
          <a:xfrm>
            <a:off x="3443183" y="1228356"/>
            <a:ext cx="2532686" cy="2330071"/>
          </a:xfrm>
          <a:custGeom>
            <a:avLst/>
            <a:gdLst/>
            <a:ahLst/>
            <a:cxnLst/>
            <a:rect l="l" t="t" r="r" b="b"/>
            <a:pathLst>
              <a:path w="2532686" h="2330071">
                <a:moveTo>
                  <a:pt x="0" y="0"/>
                </a:moveTo>
                <a:lnTo>
                  <a:pt x="2532687" y="0"/>
                </a:lnTo>
                <a:lnTo>
                  <a:pt x="2532687" y="2330071"/>
                </a:lnTo>
                <a:lnTo>
                  <a:pt x="0" y="23300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1" name="Freeform 11"/>
          <p:cNvSpPr/>
          <p:nvPr/>
        </p:nvSpPr>
        <p:spPr>
          <a:xfrm rot="2422212">
            <a:off x="15156236" y="82224"/>
            <a:ext cx="4206129" cy="3061229"/>
          </a:xfrm>
          <a:custGeom>
            <a:avLst/>
            <a:gdLst/>
            <a:ahLst/>
            <a:cxnLst/>
            <a:rect l="l" t="t" r="r" b="b"/>
            <a:pathLst>
              <a:path w="4206129" h="3061229">
                <a:moveTo>
                  <a:pt x="0" y="0"/>
                </a:moveTo>
                <a:lnTo>
                  <a:pt x="4206128" y="0"/>
                </a:lnTo>
                <a:lnTo>
                  <a:pt x="4206128" y="3061229"/>
                </a:lnTo>
                <a:lnTo>
                  <a:pt x="0" y="306122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2" name="Freeform 12"/>
          <p:cNvSpPr/>
          <p:nvPr/>
        </p:nvSpPr>
        <p:spPr>
          <a:xfrm rot="-592997" flipH="1">
            <a:off x="6972977" y="-1083936"/>
            <a:ext cx="5923787" cy="3296773"/>
          </a:xfrm>
          <a:custGeom>
            <a:avLst/>
            <a:gdLst/>
            <a:ahLst/>
            <a:cxnLst/>
            <a:rect l="l" t="t" r="r" b="b"/>
            <a:pathLst>
              <a:path w="5923787" h="3296773">
                <a:moveTo>
                  <a:pt x="5923786" y="0"/>
                </a:moveTo>
                <a:lnTo>
                  <a:pt x="0" y="0"/>
                </a:lnTo>
                <a:lnTo>
                  <a:pt x="0" y="3296773"/>
                </a:lnTo>
                <a:lnTo>
                  <a:pt x="5923786" y="3296773"/>
                </a:lnTo>
                <a:lnTo>
                  <a:pt x="5923786"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3" name="Freeform 13"/>
          <p:cNvSpPr/>
          <p:nvPr/>
        </p:nvSpPr>
        <p:spPr>
          <a:xfrm>
            <a:off x="-1053380" y="7710638"/>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14" name="Freeform 14"/>
          <p:cNvSpPr/>
          <p:nvPr/>
        </p:nvSpPr>
        <p:spPr>
          <a:xfrm>
            <a:off x="15340789" y="7197242"/>
            <a:ext cx="2284730" cy="2580291"/>
          </a:xfrm>
          <a:custGeom>
            <a:avLst/>
            <a:gdLst/>
            <a:ahLst/>
            <a:cxnLst/>
            <a:rect l="l" t="t" r="r" b="b"/>
            <a:pathLst>
              <a:path w="2284730" h="2580291">
                <a:moveTo>
                  <a:pt x="0" y="0"/>
                </a:moveTo>
                <a:lnTo>
                  <a:pt x="2284730" y="0"/>
                </a:lnTo>
                <a:lnTo>
                  <a:pt x="2284730" y="2580291"/>
                </a:lnTo>
                <a:lnTo>
                  <a:pt x="0" y="258029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s-ES"/>
          </a:p>
        </p:txBody>
      </p:sp>
      <p:sp>
        <p:nvSpPr>
          <p:cNvPr id="15" name="TextBox 15"/>
          <p:cNvSpPr txBox="1"/>
          <p:nvPr/>
        </p:nvSpPr>
        <p:spPr>
          <a:xfrm>
            <a:off x="8983767" y="4578377"/>
            <a:ext cx="8115300" cy="2587837"/>
          </a:xfrm>
          <a:prstGeom prst="rect">
            <a:avLst/>
          </a:prstGeom>
        </p:spPr>
        <p:txBody>
          <a:bodyPr lIns="0" tIns="0" rIns="0" bIns="0" rtlCol="0" anchor="t">
            <a:spAutoFit/>
          </a:bodyPr>
          <a:lstStyle/>
          <a:p>
            <a:pPr algn="just">
              <a:lnSpc>
                <a:spcPts val="4031"/>
              </a:lnSpc>
            </a:pPr>
            <a:r>
              <a:rPr lang="en-US" sz="3277">
                <a:solidFill>
                  <a:srgbClr val="3D3D3D"/>
                </a:solidFill>
                <a:latin typeface="Kollektif"/>
                <a:ea typeface="Kollektif"/>
                <a:cs typeface="Kollektif"/>
                <a:sym typeface="Kollektif"/>
              </a:rPr>
              <a:t>Els bioresidus domèstics són els residus orgànics biodegradables d'origen vegetal i/o animal, susceptibles de degradar-se biològicament generats en l'àmbit domiciliari i comercial.</a:t>
            </a:r>
          </a:p>
        </p:txBody>
      </p:sp>
      <p:sp>
        <p:nvSpPr>
          <p:cNvPr id="16" name="TextBox 16"/>
          <p:cNvSpPr txBox="1"/>
          <p:nvPr/>
        </p:nvSpPr>
        <p:spPr>
          <a:xfrm>
            <a:off x="8230887" y="2871637"/>
            <a:ext cx="9394632" cy="1269544"/>
          </a:xfrm>
          <a:prstGeom prst="rect">
            <a:avLst/>
          </a:prstGeom>
        </p:spPr>
        <p:txBody>
          <a:bodyPr lIns="0" tIns="0" rIns="0" bIns="0" rtlCol="0" anchor="t">
            <a:spAutoFit/>
          </a:bodyPr>
          <a:lstStyle/>
          <a:p>
            <a:pPr algn="l">
              <a:lnSpc>
                <a:spcPts val="9271"/>
              </a:lnSpc>
            </a:pPr>
            <a:r>
              <a:rPr lang="en-US" sz="10301">
                <a:solidFill>
                  <a:srgbClr val="2F7241"/>
                </a:solidFill>
                <a:latin typeface="TT Trailers Heavy"/>
                <a:ea typeface="TT Trailers Heavy"/>
                <a:cs typeface="TT Trailers Heavy"/>
                <a:sym typeface="TT Trailers Heavy"/>
              </a:rPr>
              <a:t>BIORESIDUS DOMÈSTICS</a:t>
            </a:r>
          </a:p>
        </p:txBody>
      </p:sp>
      <p:sp>
        <p:nvSpPr>
          <p:cNvPr id="17" name="Freeform 17"/>
          <p:cNvSpPr/>
          <p:nvPr/>
        </p:nvSpPr>
        <p:spPr>
          <a:xfrm>
            <a:off x="11215675" y="7986863"/>
            <a:ext cx="3156065" cy="1282508"/>
          </a:xfrm>
          <a:custGeom>
            <a:avLst/>
            <a:gdLst/>
            <a:ahLst/>
            <a:cxnLst/>
            <a:rect l="l" t="t" r="r" b="b"/>
            <a:pathLst>
              <a:path w="3156065" h="1282508">
                <a:moveTo>
                  <a:pt x="0" y="0"/>
                </a:moveTo>
                <a:lnTo>
                  <a:pt x="3156065" y="0"/>
                </a:lnTo>
                <a:lnTo>
                  <a:pt x="3156065" y="1282509"/>
                </a:lnTo>
                <a:lnTo>
                  <a:pt x="0" y="128250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s-ES"/>
          </a:p>
        </p:txBody>
      </p:sp>
      <p:sp>
        <p:nvSpPr>
          <p:cNvPr id="18" name="Freeform 18"/>
          <p:cNvSpPr/>
          <p:nvPr/>
        </p:nvSpPr>
        <p:spPr>
          <a:xfrm rot="-974257">
            <a:off x="-882478" y="877472"/>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19">
              <a:extLst>
                <a:ext uri="{96DAC541-7B7A-43D3-8B79-37D633B846F1}">
                  <asvg:svgBlip xmlns:asvg="http://schemas.microsoft.com/office/drawing/2016/SVG/main" r:embed="rId20"/>
                </a:ext>
              </a:extLst>
            </a:blip>
            <a:stretch>
              <a:fillRect/>
            </a:stretch>
          </a:blipFill>
          <a:ln cap="sq">
            <a:noFill/>
            <a:prstDash val="solid"/>
            <a:miter/>
          </a:ln>
        </p:spPr>
        <p:txBody>
          <a:bodyPr/>
          <a:lstStyle/>
          <a:p>
            <a:endParaRPr lang="es-E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grpSp>
        <p:nvGrpSpPr>
          <p:cNvPr id="2" name="Group 2"/>
          <p:cNvGrpSpPr/>
          <p:nvPr/>
        </p:nvGrpSpPr>
        <p:grpSpPr>
          <a:xfrm>
            <a:off x="9653842" y="7529774"/>
            <a:ext cx="3299547" cy="1634812"/>
            <a:chOff x="0" y="0"/>
            <a:chExt cx="1053867" cy="522155"/>
          </a:xfrm>
        </p:grpSpPr>
        <p:sp>
          <p:nvSpPr>
            <p:cNvPr id="3" name="Freeform 3"/>
            <p:cNvSpPr/>
            <p:nvPr/>
          </p:nvSpPr>
          <p:spPr>
            <a:xfrm>
              <a:off x="0" y="0"/>
              <a:ext cx="1053867" cy="522155"/>
            </a:xfrm>
            <a:custGeom>
              <a:avLst/>
              <a:gdLst/>
              <a:ahLst/>
              <a:cxnLst/>
              <a:rect l="l" t="t" r="r" b="b"/>
              <a:pathLst>
                <a:path w="1053867" h="522155">
                  <a:moveTo>
                    <a:pt x="234636" y="0"/>
                  </a:moveTo>
                  <a:lnTo>
                    <a:pt x="819231" y="0"/>
                  </a:lnTo>
                  <a:cubicBezTo>
                    <a:pt x="948817" y="0"/>
                    <a:pt x="1053867" y="105050"/>
                    <a:pt x="1053867" y="234636"/>
                  </a:cubicBezTo>
                  <a:lnTo>
                    <a:pt x="1053867" y="287519"/>
                  </a:lnTo>
                  <a:cubicBezTo>
                    <a:pt x="1053867" y="417105"/>
                    <a:pt x="948817" y="522155"/>
                    <a:pt x="819231" y="522155"/>
                  </a:cubicBezTo>
                  <a:lnTo>
                    <a:pt x="234636" y="522155"/>
                  </a:lnTo>
                  <a:cubicBezTo>
                    <a:pt x="105050" y="522155"/>
                    <a:pt x="0" y="417105"/>
                    <a:pt x="0" y="287519"/>
                  </a:cubicBezTo>
                  <a:lnTo>
                    <a:pt x="0" y="234636"/>
                  </a:lnTo>
                  <a:cubicBezTo>
                    <a:pt x="0" y="105050"/>
                    <a:pt x="105050" y="0"/>
                    <a:pt x="234636" y="0"/>
                  </a:cubicBezTo>
                  <a:close/>
                </a:path>
              </a:pathLst>
            </a:custGeom>
            <a:solidFill>
              <a:srgbClr val="2F7241"/>
            </a:solidFill>
          </p:spPr>
          <p:txBody>
            <a:bodyPr/>
            <a:lstStyle/>
            <a:p>
              <a:endParaRPr lang="es-ES"/>
            </a:p>
          </p:txBody>
        </p:sp>
        <p:sp>
          <p:nvSpPr>
            <p:cNvPr id="4" name="TextBox 4"/>
            <p:cNvSpPr txBox="1"/>
            <p:nvPr/>
          </p:nvSpPr>
          <p:spPr>
            <a:xfrm>
              <a:off x="0" y="-76200"/>
              <a:ext cx="1053867" cy="598355"/>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3379883" y="7529774"/>
            <a:ext cx="3299547" cy="736884"/>
            <a:chOff x="0" y="0"/>
            <a:chExt cx="1053867" cy="235359"/>
          </a:xfrm>
        </p:grpSpPr>
        <p:sp>
          <p:nvSpPr>
            <p:cNvPr id="6" name="Freeform 6"/>
            <p:cNvSpPr/>
            <p:nvPr/>
          </p:nvSpPr>
          <p:spPr>
            <a:xfrm>
              <a:off x="0" y="0"/>
              <a:ext cx="1053867" cy="235359"/>
            </a:xfrm>
            <a:custGeom>
              <a:avLst/>
              <a:gdLst/>
              <a:ahLst/>
              <a:cxnLst/>
              <a:rect l="l" t="t" r="r" b="b"/>
              <a:pathLst>
                <a:path w="1053867" h="235359">
                  <a:moveTo>
                    <a:pt x="117679" y="0"/>
                  </a:moveTo>
                  <a:lnTo>
                    <a:pt x="936187" y="0"/>
                  </a:lnTo>
                  <a:cubicBezTo>
                    <a:pt x="1001180" y="0"/>
                    <a:pt x="1053867" y="52687"/>
                    <a:pt x="1053867" y="117679"/>
                  </a:cubicBezTo>
                  <a:lnTo>
                    <a:pt x="1053867" y="117679"/>
                  </a:lnTo>
                  <a:cubicBezTo>
                    <a:pt x="1053867" y="148890"/>
                    <a:pt x="1041468" y="178822"/>
                    <a:pt x="1019399" y="200891"/>
                  </a:cubicBezTo>
                  <a:cubicBezTo>
                    <a:pt x="997330" y="222960"/>
                    <a:pt x="967398" y="235359"/>
                    <a:pt x="936187" y="235359"/>
                  </a:cubicBezTo>
                  <a:lnTo>
                    <a:pt x="117679" y="235359"/>
                  </a:lnTo>
                  <a:cubicBezTo>
                    <a:pt x="52687" y="235359"/>
                    <a:pt x="0" y="182672"/>
                    <a:pt x="0" y="117679"/>
                  </a:cubicBezTo>
                  <a:lnTo>
                    <a:pt x="0" y="117679"/>
                  </a:lnTo>
                  <a:cubicBezTo>
                    <a:pt x="0" y="52687"/>
                    <a:pt x="52687" y="0"/>
                    <a:pt x="117679" y="0"/>
                  </a:cubicBezTo>
                  <a:close/>
                </a:path>
              </a:pathLst>
            </a:custGeom>
            <a:solidFill>
              <a:srgbClr val="2F7241"/>
            </a:solidFill>
          </p:spPr>
          <p:txBody>
            <a:bodyPr/>
            <a:lstStyle/>
            <a:p>
              <a:endParaRPr lang="es-ES"/>
            </a:p>
          </p:txBody>
        </p:sp>
        <p:sp>
          <p:nvSpPr>
            <p:cNvPr id="7" name="TextBox 7"/>
            <p:cNvSpPr txBox="1"/>
            <p:nvPr/>
          </p:nvSpPr>
          <p:spPr>
            <a:xfrm>
              <a:off x="0" y="-76200"/>
              <a:ext cx="1053867" cy="311559"/>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1645584" y="-335486"/>
            <a:ext cx="14832077" cy="3160239"/>
            <a:chOff x="0" y="0"/>
            <a:chExt cx="3906391" cy="832326"/>
          </a:xfrm>
        </p:grpSpPr>
        <p:sp>
          <p:nvSpPr>
            <p:cNvPr id="9" name="Freeform 9"/>
            <p:cNvSpPr/>
            <p:nvPr/>
          </p:nvSpPr>
          <p:spPr>
            <a:xfrm>
              <a:off x="0" y="0"/>
              <a:ext cx="3906391" cy="832326"/>
            </a:xfrm>
            <a:custGeom>
              <a:avLst/>
              <a:gdLst/>
              <a:ahLst/>
              <a:cxnLst/>
              <a:rect l="l" t="t" r="r" b="b"/>
              <a:pathLst>
                <a:path w="3906391" h="832326">
                  <a:moveTo>
                    <a:pt x="15659" y="0"/>
                  </a:moveTo>
                  <a:lnTo>
                    <a:pt x="3890732" y="0"/>
                  </a:lnTo>
                  <a:cubicBezTo>
                    <a:pt x="3899380" y="0"/>
                    <a:pt x="3906391" y="7011"/>
                    <a:pt x="3906391" y="15659"/>
                  </a:cubicBezTo>
                  <a:lnTo>
                    <a:pt x="3906391" y="816667"/>
                  </a:lnTo>
                  <a:cubicBezTo>
                    <a:pt x="3906391" y="820820"/>
                    <a:pt x="3904741" y="824803"/>
                    <a:pt x="3901804" y="827740"/>
                  </a:cubicBezTo>
                  <a:cubicBezTo>
                    <a:pt x="3898867" y="830676"/>
                    <a:pt x="3894885" y="832326"/>
                    <a:pt x="3890732" y="832326"/>
                  </a:cubicBezTo>
                  <a:lnTo>
                    <a:pt x="15659" y="832326"/>
                  </a:lnTo>
                  <a:cubicBezTo>
                    <a:pt x="11506" y="832326"/>
                    <a:pt x="7523" y="830676"/>
                    <a:pt x="4586" y="827740"/>
                  </a:cubicBezTo>
                  <a:cubicBezTo>
                    <a:pt x="1650" y="824803"/>
                    <a:pt x="0" y="820820"/>
                    <a:pt x="0" y="816667"/>
                  </a:cubicBezTo>
                  <a:lnTo>
                    <a:pt x="0" y="15659"/>
                  </a:lnTo>
                  <a:cubicBezTo>
                    <a:pt x="0" y="11506"/>
                    <a:pt x="1650" y="7523"/>
                    <a:pt x="4586" y="4586"/>
                  </a:cubicBezTo>
                  <a:cubicBezTo>
                    <a:pt x="7523" y="1650"/>
                    <a:pt x="11506" y="0"/>
                    <a:pt x="15659" y="0"/>
                  </a:cubicBezTo>
                  <a:close/>
                </a:path>
              </a:pathLst>
            </a:custGeom>
            <a:solidFill>
              <a:srgbClr val="FFC374"/>
            </a:solidFill>
          </p:spPr>
          <p:txBody>
            <a:bodyPr/>
            <a:lstStyle/>
            <a:p>
              <a:endParaRPr lang="es-ES"/>
            </a:p>
          </p:txBody>
        </p:sp>
        <p:sp>
          <p:nvSpPr>
            <p:cNvPr id="10" name="TextBox 10"/>
            <p:cNvSpPr txBox="1"/>
            <p:nvPr/>
          </p:nvSpPr>
          <p:spPr>
            <a:xfrm>
              <a:off x="0" y="0"/>
              <a:ext cx="3906391" cy="832326"/>
            </a:xfrm>
            <a:prstGeom prst="rect">
              <a:avLst/>
            </a:prstGeom>
          </p:spPr>
          <p:txBody>
            <a:bodyPr lIns="50800" tIns="50800" rIns="50800" bIns="50800" rtlCol="0" anchor="ctr"/>
            <a:lstStyle/>
            <a:p>
              <a:pPr algn="ctr">
                <a:lnSpc>
                  <a:spcPts val="2499"/>
                </a:lnSpc>
              </a:pPr>
              <a:endParaRPr/>
            </a:p>
          </p:txBody>
        </p:sp>
      </p:grpSp>
      <p:grpSp>
        <p:nvGrpSpPr>
          <p:cNvPr id="11" name="Group 11"/>
          <p:cNvGrpSpPr/>
          <p:nvPr/>
        </p:nvGrpSpPr>
        <p:grpSpPr>
          <a:xfrm>
            <a:off x="1860988" y="4296455"/>
            <a:ext cx="3022470" cy="3022470"/>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374"/>
            </a:solidFill>
          </p:spPr>
          <p:txBody>
            <a:bodyPr/>
            <a:lstStyle/>
            <a:p>
              <a:endParaRPr lang="es-ES"/>
            </a:p>
          </p:txBody>
        </p:sp>
        <p:sp>
          <p:nvSpPr>
            <p:cNvPr id="13" name="TextBox 13"/>
            <p:cNvSpPr txBox="1"/>
            <p:nvPr/>
          </p:nvSpPr>
          <p:spPr>
            <a:xfrm>
              <a:off x="76200" y="76200"/>
              <a:ext cx="660400" cy="660400"/>
            </a:xfrm>
            <a:prstGeom prst="rect">
              <a:avLst/>
            </a:prstGeom>
          </p:spPr>
          <p:txBody>
            <a:bodyPr lIns="50800" tIns="50800" rIns="50800" bIns="50800" rtlCol="0" anchor="ctr"/>
            <a:lstStyle/>
            <a:p>
              <a:pPr algn="ctr">
                <a:lnSpc>
                  <a:spcPts val="2499"/>
                </a:lnSpc>
              </a:pPr>
              <a:endParaRPr/>
            </a:p>
          </p:txBody>
        </p:sp>
      </p:grpSp>
      <p:grpSp>
        <p:nvGrpSpPr>
          <p:cNvPr id="14" name="Group 14"/>
          <p:cNvGrpSpPr/>
          <p:nvPr/>
        </p:nvGrpSpPr>
        <p:grpSpPr>
          <a:xfrm>
            <a:off x="13379883" y="4247530"/>
            <a:ext cx="3022470" cy="3022470"/>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374"/>
            </a:solidFill>
          </p:spPr>
          <p:txBody>
            <a:bodyPr/>
            <a:lstStyle/>
            <a:p>
              <a:endParaRPr lang="es-ES"/>
            </a:p>
          </p:txBody>
        </p:sp>
        <p:sp>
          <p:nvSpPr>
            <p:cNvPr id="16" name="TextBox 16"/>
            <p:cNvSpPr txBox="1"/>
            <p:nvPr/>
          </p:nvSpPr>
          <p:spPr>
            <a:xfrm>
              <a:off x="76200" y="76200"/>
              <a:ext cx="660400" cy="660400"/>
            </a:xfrm>
            <a:prstGeom prst="rect">
              <a:avLst/>
            </a:prstGeom>
          </p:spPr>
          <p:txBody>
            <a:bodyPr lIns="50800" tIns="50800" rIns="50800" bIns="50800" rtlCol="0" anchor="ctr"/>
            <a:lstStyle/>
            <a:p>
              <a:pPr algn="ctr">
                <a:lnSpc>
                  <a:spcPts val="2499"/>
                </a:lnSpc>
              </a:pPr>
              <a:endParaRPr/>
            </a:p>
          </p:txBody>
        </p:sp>
      </p:grpSp>
      <p:grpSp>
        <p:nvGrpSpPr>
          <p:cNvPr id="17" name="Group 17"/>
          <p:cNvGrpSpPr/>
          <p:nvPr/>
        </p:nvGrpSpPr>
        <p:grpSpPr>
          <a:xfrm>
            <a:off x="9792380" y="4345379"/>
            <a:ext cx="3022470" cy="3022470"/>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374"/>
            </a:solidFill>
          </p:spPr>
          <p:txBody>
            <a:bodyPr/>
            <a:lstStyle/>
            <a:p>
              <a:endParaRPr lang="es-ES"/>
            </a:p>
          </p:txBody>
        </p:sp>
        <p:sp>
          <p:nvSpPr>
            <p:cNvPr id="19" name="TextBox 19"/>
            <p:cNvSpPr txBox="1"/>
            <p:nvPr/>
          </p:nvSpPr>
          <p:spPr>
            <a:xfrm>
              <a:off x="76200" y="76200"/>
              <a:ext cx="660400" cy="660400"/>
            </a:xfrm>
            <a:prstGeom prst="rect">
              <a:avLst/>
            </a:prstGeom>
          </p:spPr>
          <p:txBody>
            <a:bodyPr lIns="50800" tIns="50800" rIns="50800" bIns="50800" rtlCol="0" anchor="ctr"/>
            <a:lstStyle/>
            <a:p>
              <a:pPr algn="ctr">
                <a:lnSpc>
                  <a:spcPts val="2499"/>
                </a:lnSpc>
              </a:pPr>
              <a:endParaRPr/>
            </a:p>
          </p:txBody>
        </p:sp>
      </p:grpSp>
      <p:grpSp>
        <p:nvGrpSpPr>
          <p:cNvPr id="20" name="Group 20"/>
          <p:cNvGrpSpPr/>
          <p:nvPr/>
        </p:nvGrpSpPr>
        <p:grpSpPr>
          <a:xfrm>
            <a:off x="5237625" y="4296455"/>
            <a:ext cx="3022470" cy="3022470"/>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374"/>
            </a:solidFill>
          </p:spPr>
          <p:txBody>
            <a:bodyPr/>
            <a:lstStyle/>
            <a:p>
              <a:endParaRPr lang="es-ES"/>
            </a:p>
          </p:txBody>
        </p:sp>
        <p:sp>
          <p:nvSpPr>
            <p:cNvPr id="22" name="TextBox 22"/>
            <p:cNvSpPr txBox="1"/>
            <p:nvPr/>
          </p:nvSpPr>
          <p:spPr>
            <a:xfrm>
              <a:off x="76200" y="76200"/>
              <a:ext cx="660400" cy="660400"/>
            </a:xfrm>
            <a:prstGeom prst="rect">
              <a:avLst/>
            </a:prstGeom>
          </p:spPr>
          <p:txBody>
            <a:bodyPr lIns="50800" tIns="50800" rIns="50800" bIns="50800" rtlCol="0" anchor="ctr"/>
            <a:lstStyle/>
            <a:p>
              <a:pPr algn="ctr">
                <a:lnSpc>
                  <a:spcPts val="2499"/>
                </a:lnSpc>
              </a:pPr>
              <a:endParaRPr/>
            </a:p>
          </p:txBody>
        </p:sp>
      </p:grpSp>
      <p:sp>
        <p:nvSpPr>
          <p:cNvPr id="23" name="Freeform 23"/>
          <p:cNvSpPr/>
          <p:nvPr/>
        </p:nvSpPr>
        <p:spPr>
          <a:xfrm>
            <a:off x="189429" y="591034"/>
            <a:ext cx="2085149" cy="2743617"/>
          </a:xfrm>
          <a:custGeom>
            <a:avLst/>
            <a:gdLst/>
            <a:ahLst/>
            <a:cxnLst/>
            <a:rect l="l" t="t" r="r" b="b"/>
            <a:pathLst>
              <a:path w="2085149" h="2743617">
                <a:moveTo>
                  <a:pt x="0" y="0"/>
                </a:moveTo>
                <a:lnTo>
                  <a:pt x="2085149" y="0"/>
                </a:lnTo>
                <a:lnTo>
                  <a:pt x="2085149" y="2743617"/>
                </a:lnTo>
                <a:lnTo>
                  <a:pt x="0" y="274361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grpSp>
        <p:nvGrpSpPr>
          <p:cNvPr id="24" name="Group 24"/>
          <p:cNvGrpSpPr/>
          <p:nvPr/>
        </p:nvGrpSpPr>
        <p:grpSpPr>
          <a:xfrm>
            <a:off x="-557335" y="9631311"/>
            <a:ext cx="19471307" cy="1667587"/>
            <a:chOff x="0" y="0"/>
            <a:chExt cx="5128246" cy="439200"/>
          </a:xfrm>
        </p:grpSpPr>
        <p:sp>
          <p:nvSpPr>
            <p:cNvPr id="25" name="Freeform 25"/>
            <p:cNvSpPr/>
            <p:nvPr/>
          </p:nvSpPr>
          <p:spPr>
            <a:xfrm>
              <a:off x="0" y="0"/>
              <a:ext cx="5128246" cy="439200"/>
            </a:xfrm>
            <a:custGeom>
              <a:avLst/>
              <a:gdLst/>
              <a:ahLst/>
              <a:cxnLst/>
              <a:rect l="l" t="t" r="r" b="b"/>
              <a:pathLst>
                <a:path w="5128246" h="439200">
                  <a:moveTo>
                    <a:pt x="0" y="0"/>
                  </a:moveTo>
                  <a:lnTo>
                    <a:pt x="5128246" y="0"/>
                  </a:lnTo>
                  <a:lnTo>
                    <a:pt x="5128246" y="439200"/>
                  </a:lnTo>
                  <a:lnTo>
                    <a:pt x="0" y="439200"/>
                  </a:lnTo>
                  <a:close/>
                </a:path>
              </a:pathLst>
            </a:custGeom>
            <a:solidFill>
              <a:srgbClr val="EBA039"/>
            </a:solidFill>
          </p:spPr>
          <p:txBody>
            <a:bodyPr/>
            <a:lstStyle/>
            <a:p>
              <a:endParaRPr lang="es-ES"/>
            </a:p>
          </p:txBody>
        </p:sp>
        <p:sp>
          <p:nvSpPr>
            <p:cNvPr id="26" name="TextBox 26"/>
            <p:cNvSpPr txBox="1"/>
            <p:nvPr/>
          </p:nvSpPr>
          <p:spPr>
            <a:xfrm>
              <a:off x="0" y="0"/>
              <a:ext cx="5128246" cy="439200"/>
            </a:xfrm>
            <a:prstGeom prst="rect">
              <a:avLst/>
            </a:prstGeom>
          </p:spPr>
          <p:txBody>
            <a:bodyPr lIns="50800" tIns="50800" rIns="50800" bIns="50800" rtlCol="0" anchor="ctr"/>
            <a:lstStyle/>
            <a:p>
              <a:pPr algn="ctr">
                <a:lnSpc>
                  <a:spcPts val="2499"/>
                </a:lnSpc>
              </a:pPr>
              <a:endParaRPr/>
            </a:p>
          </p:txBody>
        </p:sp>
      </p:grpSp>
      <p:sp>
        <p:nvSpPr>
          <p:cNvPr id="27" name="Freeform 27"/>
          <p:cNvSpPr/>
          <p:nvPr/>
        </p:nvSpPr>
        <p:spPr>
          <a:xfrm>
            <a:off x="16951924" y="6937743"/>
            <a:ext cx="4164160" cy="3771884"/>
          </a:xfrm>
          <a:custGeom>
            <a:avLst/>
            <a:gdLst/>
            <a:ahLst/>
            <a:cxnLst/>
            <a:rect l="l" t="t" r="r" b="b"/>
            <a:pathLst>
              <a:path w="4164160" h="3771884">
                <a:moveTo>
                  <a:pt x="0" y="0"/>
                </a:moveTo>
                <a:lnTo>
                  <a:pt x="4164160" y="0"/>
                </a:lnTo>
                <a:lnTo>
                  <a:pt x="4164160" y="3771884"/>
                </a:lnTo>
                <a:lnTo>
                  <a:pt x="0" y="37718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28" name="Freeform 28"/>
          <p:cNvSpPr/>
          <p:nvPr/>
        </p:nvSpPr>
        <p:spPr>
          <a:xfrm>
            <a:off x="-1402505" y="8165970"/>
            <a:ext cx="2519245" cy="2281925"/>
          </a:xfrm>
          <a:custGeom>
            <a:avLst/>
            <a:gdLst/>
            <a:ahLst/>
            <a:cxnLst/>
            <a:rect l="l" t="t" r="r" b="b"/>
            <a:pathLst>
              <a:path w="2519245" h="2281925">
                <a:moveTo>
                  <a:pt x="0" y="0"/>
                </a:moveTo>
                <a:lnTo>
                  <a:pt x="2519245" y="0"/>
                </a:lnTo>
                <a:lnTo>
                  <a:pt x="2519245" y="2281925"/>
                </a:lnTo>
                <a:lnTo>
                  <a:pt x="0" y="22819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29" name="Freeform 29"/>
          <p:cNvSpPr/>
          <p:nvPr/>
        </p:nvSpPr>
        <p:spPr>
          <a:xfrm rot="-974257">
            <a:off x="-1645750" y="5254180"/>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
        <p:nvSpPr>
          <p:cNvPr id="30" name="Freeform 30"/>
          <p:cNvSpPr/>
          <p:nvPr/>
        </p:nvSpPr>
        <p:spPr>
          <a:xfrm>
            <a:off x="16251413" y="4815478"/>
            <a:ext cx="3291499" cy="1077218"/>
          </a:xfrm>
          <a:custGeom>
            <a:avLst/>
            <a:gdLst/>
            <a:ahLst/>
            <a:cxnLst/>
            <a:rect l="l" t="t" r="r" b="b"/>
            <a:pathLst>
              <a:path w="3291499" h="1077218">
                <a:moveTo>
                  <a:pt x="0" y="0"/>
                </a:moveTo>
                <a:lnTo>
                  <a:pt x="3291499" y="0"/>
                </a:lnTo>
                <a:lnTo>
                  <a:pt x="3291499" y="1077218"/>
                </a:lnTo>
                <a:lnTo>
                  <a:pt x="0" y="107721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ES"/>
          </a:p>
        </p:txBody>
      </p:sp>
      <p:sp>
        <p:nvSpPr>
          <p:cNvPr id="31" name="Freeform 31"/>
          <p:cNvSpPr/>
          <p:nvPr/>
        </p:nvSpPr>
        <p:spPr>
          <a:xfrm>
            <a:off x="2655216" y="5045651"/>
            <a:ext cx="1434013" cy="1744927"/>
          </a:xfrm>
          <a:custGeom>
            <a:avLst/>
            <a:gdLst/>
            <a:ahLst/>
            <a:cxnLst/>
            <a:rect l="l" t="t" r="r" b="b"/>
            <a:pathLst>
              <a:path w="1434013" h="1744927">
                <a:moveTo>
                  <a:pt x="0" y="0"/>
                </a:moveTo>
                <a:lnTo>
                  <a:pt x="1434013" y="0"/>
                </a:lnTo>
                <a:lnTo>
                  <a:pt x="1434013" y="1744927"/>
                </a:lnTo>
                <a:lnTo>
                  <a:pt x="0" y="17449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32" name="Freeform 32"/>
          <p:cNvSpPr/>
          <p:nvPr/>
        </p:nvSpPr>
        <p:spPr>
          <a:xfrm>
            <a:off x="6085931" y="5089951"/>
            <a:ext cx="1325859" cy="1435477"/>
          </a:xfrm>
          <a:custGeom>
            <a:avLst/>
            <a:gdLst/>
            <a:ahLst/>
            <a:cxnLst/>
            <a:rect l="l" t="t" r="r" b="b"/>
            <a:pathLst>
              <a:path w="1325859" h="1435477">
                <a:moveTo>
                  <a:pt x="0" y="0"/>
                </a:moveTo>
                <a:lnTo>
                  <a:pt x="1325859" y="0"/>
                </a:lnTo>
                <a:lnTo>
                  <a:pt x="1325859" y="1435477"/>
                </a:lnTo>
                <a:lnTo>
                  <a:pt x="0" y="143547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grpSp>
        <p:nvGrpSpPr>
          <p:cNvPr id="33" name="Group 33"/>
          <p:cNvGrpSpPr/>
          <p:nvPr/>
        </p:nvGrpSpPr>
        <p:grpSpPr>
          <a:xfrm>
            <a:off x="1232004" y="3445271"/>
            <a:ext cx="7524621" cy="736884"/>
            <a:chOff x="0" y="0"/>
            <a:chExt cx="2403344" cy="235359"/>
          </a:xfrm>
        </p:grpSpPr>
        <p:sp>
          <p:nvSpPr>
            <p:cNvPr id="34" name="Freeform 34"/>
            <p:cNvSpPr/>
            <p:nvPr/>
          </p:nvSpPr>
          <p:spPr>
            <a:xfrm>
              <a:off x="0" y="0"/>
              <a:ext cx="2403344" cy="235359"/>
            </a:xfrm>
            <a:custGeom>
              <a:avLst/>
              <a:gdLst/>
              <a:ahLst/>
              <a:cxnLst/>
              <a:rect l="l" t="t" r="r" b="b"/>
              <a:pathLst>
                <a:path w="2403344" h="235359">
                  <a:moveTo>
                    <a:pt x="102888" y="0"/>
                  </a:moveTo>
                  <a:lnTo>
                    <a:pt x="2300456" y="0"/>
                  </a:lnTo>
                  <a:cubicBezTo>
                    <a:pt x="2327744" y="0"/>
                    <a:pt x="2353914" y="10840"/>
                    <a:pt x="2373209" y="30135"/>
                  </a:cubicBezTo>
                  <a:cubicBezTo>
                    <a:pt x="2392505" y="49430"/>
                    <a:pt x="2403344" y="75600"/>
                    <a:pt x="2403344" y="102888"/>
                  </a:cubicBezTo>
                  <a:lnTo>
                    <a:pt x="2403344" y="132471"/>
                  </a:lnTo>
                  <a:cubicBezTo>
                    <a:pt x="2403344" y="159759"/>
                    <a:pt x="2392505" y="185928"/>
                    <a:pt x="2373209" y="205224"/>
                  </a:cubicBezTo>
                  <a:cubicBezTo>
                    <a:pt x="2353914" y="224519"/>
                    <a:pt x="2327744" y="235359"/>
                    <a:pt x="2300456" y="235359"/>
                  </a:cubicBezTo>
                  <a:lnTo>
                    <a:pt x="102888" y="235359"/>
                  </a:lnTo>
                  <a:cubicBezTo>
                    <a:pt x="75600" y="235359"/>
                    <a:pt x="49430" y="224519"/>
                    <a:pt x="30135" y="205224"/>
                  </a:cubicBezTo>
                  <a:cubicBezTo>
                    <a:pt x="10840" y="185928"/>
                    <a:pt x="0" y="159759"/>
                    <a:pt x="0" y="132471"/>
                  </a:cubicBezTo>
                  <a:lnTo>
                    <a:pt x="0" y="102888"/>
                  </a:lnTo>
                  <a:cubicBezTo>
                    <a:pt x="0" y="75600"/>
                    <a:pt x="10840" y="49430"/>
                    <a:pt x="30135" y="30135"/>
                  </a:cubicBezTo>
                  <a:cubicBezTo>
                    <a:pt x="49430" y="10840"/>
                    <a:pt x="75600" y="0"/>
                    <a:pt x="102888" y="0"/>
                  </a:cubicBezTo>
                  <a:close/>
                </a:path>
              </a:pathLst>
            </a:custGeom>
            <a:solidFill>
              <a:srgbClr val="2F7241"/>
            </a:solidFill>
          </p:spPr>
          <p:txBody>
            <a:bodyPr/>
            <a:lstStyle/>
            <a:p>
              <a:endParaRPr lang="es-ES"/>
            </a:p>
          </p:txBody>
        </p:sp>
        <p:sp>
          <p:nvSpPr>
            <p:cNvPr id="35" name="TextBox 35"/>
            <p:cNvSpPr txBox="1"/>
            <p:nvPr/>
          </p:nvSpPr>
          <p:spPr>
            <a:xfrm>
              <a:off x="0" y="-76200"/>
              <a:ext cx="2403344" cy="311559"/>
            </a:xfrm>
            <a:prstGeom prst="rect">
              <a:avLst/>
            </a:prstGeom>
          </p:spPr>
          <p:txBody>
            <a:bodyPr lIns="50800" tIns="50800" rIns="50800" bIns="50800" rtlCol="0" anchor="ctr"/>
            <a:lstStyle/>
            <a:p>
              <a:pPr algn="ctr">
                <a:lnSpc>
                  <a:spcPts val="2659"/>
                </a:lnSpc>
                <a:spcBef>
                  <a:spcPct val="0"/>
                </a:spcBef>
              </a:pPr>
              <a:endParaRPr/>
            </a:p>
          </p:txBody>
        </p:sp>
      </p:grpSp>
      <p:grpSp>
        <p:nvGrpSpPr>
          <p:cNvPr id="36" name="Group 36"/>
          <p:cNvGrpSpPr/>
          <p:nvPr/>
        </p:nvGrpSpPr>
        <p:grpSpPr>
          <a:xfrm>
            <a:off x="9373661" y="3445271"/>
            <a:ext cx="7524621" cy="736884"/>
            <a:chOff x="0" y="0"/>
            <a:chExt cx="2403344" cy="235359"/>
          </a:xfrm>
        </p:grpSpPr>
        <p:sp>
          <p:nvSpPr>
            <p:cNvPr id="37" name="Freeform 37"/>
            <p:cNvSpPr/>
            <p:nvPr/>
          </p:nvSpPr>
          <p:spPr>
            <a:xfrm>
              <a:off x="0" y="0"/>
              <a:ext cx="2403344" cy="235359"/>
            </a:xfrm>
            <a:custGeom>
              <a:avLst/>
              <a:gdLst/>
              <a:ahLst/>
              <a:cxnLst/>
              <a:rect l="l" t="t" r="r" b="b"/>
              <a:pathLst>
                <a:path w="2403344" h="235359">
                  <a:moveTo>
                    <a:pt x="102888" y="0"/>
                  </a:moveTo>
                  <a:lnTo>
                    <a:pt x="2300456" y="0"/>
                  </a:lnTo>
                  <a:cubicBezTo>
                    <a:pt x="2327744" y="0"/>
                    <a:pt x="2353914" y="10840"/>
                    <a:pt x="2373209" y="30135"/>
                  </a:cubicBezTo>
                  <a:cubicBezTo>
                    <a:pt x="2392505" y="49430"/>
                    <a:pt x="2403344" y="75600"/>
                    <a:pt x="2403344" y="102888"/>
                  </a:cubicBezTo>
                  <a:lnTo>
                    <a:pt x="2403344" y="132471"/>
                  </a:lnTo>
                  <a:cubicBezTo>
                    <a:pt x="2403344" y="159759"/>
                    <a:pt x="2392505" y="185928"/>
                    <a:pt x="2373209" y="205224"/>
                  </a:cubicBezTo>
                  <a:cubicBezTo>
                    <a:pt x="2353914" y="224519"/>
                    <a:pt x="2327744" y="235359"/>
                    <a:pt x="2300456" y="235359"/>
                  </a:cubicBezTo>
                  <a:lnTo>
                    <a:pt x="102888" y="235359"/>
                  </a:lnTo>
                  <a:cubicBezTo>
                    <a:pt x="75600" y="235359"/>
                    <a:pt x="49430" y="224519"/>
                    <a:pt x="30135" y="205224"/>
                  </a:cubicBezTo>
                  <a:cubicBezTo>
                    <a:pt x="10840" y="185928"/>
                    <a:pt x="0" y="159759"/>
                    <a:pt x="0" y="132471"/>
                  </a:cubicBezTo>
                  <a:lnTo>
                    <a:pt x="0" y="102888"/>
                  </a:lnTo>
                  <a:cubicBezTo>
                    <a:pt x="0" y="75600"/>
                    <a:pt x="10840" y="49430"/>
                    <a:pt x="30135" y="30135"/>
                  </a:cubicBezTo>
                  <a:cubicBezTo>
                    <a:pt x="49430" y="10840"/>
                    <a:pt x="75600" y="0"/>
                    <a:pt x="102888" y="0"/>
                  </a:cubicBezTo>
                  <a:close/>
                </a:path>
              </a:pathLst>
            </a:custGeom>
            <a:solidFill>
              <a:srgbClr val="2F7241"/>
            </a:solidFill>
          </p:spPr>
          <p:txBody>
            <a:bodyPr/>
            <a:lstStyle/>
            <a:p>
              <a:endParaRPr lang="es-ES"/>
            </a:p>
          </p:txBody>
        </p:sp>
        <p:sp>
          <p:nvSpPr>
            <p:cNvPr id="38" name="TextBox 38"/>
            <p:cNvSpPr txBox="1"/>
            <p:nvPr/>
          </p:nvSpPr>
          <p:spPr>
            <a:xfrm>
              <a:off x="0" y="-76200"/>
              <a:ext cx="2403344" cy="311559"/>
            </a:xfrm>
            <a:prstGeom prst="rect">
              <a:avLst/>
            </a:prstGeom>
          </p:spPr>
          <p:txBody>
            <a:bodyPr lIns="50800" tIns="50800" rIns="50800" bIns="50800" rtlCol="0" anchor="ctr"/>
            <a:lstStyle/>
            <a:p>
              <a:pPr algn="ctr">
                <a:lnSpc>
                  <a:spcPts val="2659"/>
                </a:lnSpc>
                <a:spcBef>
                  <a:spcPct val="0"/>
                </a:spcBef>
              </a:pPr>
              <a:endParaRPr/>
            </a:p>
          </p:txBody>
        </p:sp>
      </p:grpSp>
      <p:sp>
        <p:nvSpPr>
          <p:cNvPr id="39" name="Freeform 39"/>
          <p:cNvSpPr/>
          <p:nvPr/>
        </p:nvSpPr>
        <p:spPr>
          <a:xfrm>
            <a:off x="10639756" y="4905961"/>
            <a:ext cx="1327719" cy="1705608"/>
          </a:xfrm>
          <a:custGeom>
            <a:avLst/>
            <a:gdLst/>
            <a:ahLst/>
            <a:cxnLst/>
            <a:rect l="l" t="t" r="r" b="b"/>
            <a:pathLst>
              <a:path w="1327719" h="1705608">
                <a:moveTo>
                  <a:pt x="0" y="0"/>
                </a:moveTo>
                <a:lnTo>
                  <a:pt x="1327719" y="0"/>
                </a:lnTo>
                <a:lnTo>
                  <a:pt x="1327719" y="1705608"/>
                </a:lnTo>
                <a:lnTo>
                  <a:pt x="0" y="170560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40" name="Freeform 40"/>
          <p:cNvSpPr/>
          <p:nvPr/>
        </p:nvSpPr>
        <p:spPr>
          <a:xfrm>
            <a:off x="13320741" y="4493133"/>
            <a:ext cx="2934119" cy="2266190"/>
          </a:xfrm>
          <a:custGeom>
            <a:avLst/>
            <a:gdLst/>
            <a:ahLst/>
            <a:cxnLst/>
            <a:rect l="l" t="t" r="r" b="b"/>
            <a:pathLst>
              <a:path w="2934119" h="2266190">
                <a:moveTo>
                  <a:pt x="0" y="0"/>
                </a:moveTo>
                <a:lnTo>
                  <a:pt x="2934119" y="0"/>
                </a:lnTo>
                <a:lnTo>
                  <a:pt x="2934119" y="2266190"/>
                </a:lnTo>
                <a:lnTo>
                  <a:pt x="0" y="2266190"/>
                </a:lnTo>
                <a:lnTo>
                  <a:pt x="0" y="0"/>
                </a:lnTo>
                <a:close/>
              </a:path>
            </a:pathLst>
          </a:custGeom>
          <a:blipFill>
            <a:blip r:embed="rId15"/>
            <a:stretch>
              <a:fillRect/>
            </a:stretch>
          </a:blipFill>
        </p:spPr>
        <p:txBody>
          <a:bodyPr/>
          <a:lstStyle/>
          <a:p>
            <a:endParaRPr lang="es-ES"/>
          </a:p>
        </p:txBody>
      </p:sp>
      <p:sp>
        <p:nvSpPr>
          <p:cNvPr id="41" name="TextBox 41"/>
          <p:cNvSpPr txBox="1"/>
          <p:nvPr/>
        </p:nvSpPr>
        <p:spPr>
          <a:xfrm>
            <a:off x="2836553" y="2016811"/>
            <a:ext cx="12614894" cy="520065"/>
          </a:xfrm>
          <a:prstGeom prst="rect">
            <a:avLst/>
          </a:prstGeom>
        </p:spPr>
        <p:txBody>
          <a:bodyPr lIns="0" tIns="0" rIns="0" bIns="0" rtlCol="0" anchor="t">
            <a:spAutoFit/>
          </a:bodyPr>
          <a:lstStyle/>
          <a:p>
            <a:pPr algn="ctr">
              <a:lnSpc>
                <a:spcPts val="3605"/>
              </a:lnSpc>
            </a:pPr>
            <a:r>
              <a:rPr lang="en-US" sz="2931">
                <a:solidFill>
                  <a:srgbClr val="3D3D3D"/>
                </a:solidFill>
                <a:latin typeface="Kollektif"/>
                <a:ea typeface="Kollektif"/>
                <a:cs typeface="Kollektif"/>
                <a:sym typeface="Kollektif"/>
              </a:rPr>
              <a:t>Aquest tipus de residus el formen les següents fraccions:</a:t>
            </a:r>
          </a:p>
        </p:txBody>
      </p:sp>
      <p:sp>
        <p:nvSpPr>
          <p:cNvPr id="42" name="TextBox 42"/>
          <p:cNvSpPr txBox="1"/>
          <p:nvPr/>
        </p:nvSpPr>
        <p:spPr>
          <a:xfrm>
            <a:off x="9988732" y="7687419"/>
            <a:ext cx="2629766" cy="1319522"/>
          </a:xfrm>
          <a:prstGeom prst="rect">
            <a:avLst/>
          </a:prstGeom>
        </p:spPr>
        <p:txBody>
          <a:bodyPr lIns="0" tIns="0" rIns="0" bIns="0" rtlCol="0" anchor="t">
            <a:spAutoFit/>
          </a:bodyPr>
          <a:lstStyle/>
          <a:p>
            <a:pPr algn="ctr">
              <a:lnSpc>
                <a:spcPts val="2473"/>
              </a:lnSpc>
              <a:spcBef>
                <a:spcPct val="0"/>
              </a:spcBef>
            </a:pPr>
            <a:r>
              <a:rPr lang="en-US" sz="2473">
                <a:solidFill>
                  <a:srgbClr val="FCF9DA"/>
                </a:solidFill>
                <a:latin typeface="Kollektif Bold"/>
                <a:ea typeface="Kollektif Bold"/>
                <a:cs typeface="Kollektif Bold"/>
                <a:sym typeface="Kollektif Bold"/>
              </a:rPr>
              <a:t>Gespa, fulles, restes de xicoteta grandària, etc.</a:t>
            </a:r>
          </a:p>
        </p:txBody>
      </p:sp>
      <p:sp>
        <p:nvSpPr>
          <p:cNvPr id="43" name="TextBox 43"/>
          <p:cNvSpPr txBox="1"/>
          <p:nvPr/>
        </p:nvSpPr>
        <p:spPr>
          <a:xfrm>
            <a:off x="13714774" y="7737254"/>
            <a:ext cx="2629766" cy="377006"/>
          </a:xfrm>
          <a:prstGeom prst="rect">
            <a:avLst/>
          </a:prstGeom>
        </p:spPr>
        <p:txBody>
          <a:bodyPr lIns="0" tIns="0" rIns="0" bIns="0" rtlCol="0" anchor="t">
            <a:spAutoFit/>
          </a:bodyPr>
          <a:lstStyle/>
          <a:p>
            <a:pPr algn="ctr">
              <a:lnSpc>
                <a:spcPts val="2473"/>
              </a:lnSpc>
              <a:spcBef>
                <a:spcPct val="0"/>
              </a:spcBef>
            </a:pPr>
            <a:r>
              <a:rPr lang="en-US" sz="2473">
                <a:solidFill>
                  <a:srgbClr val="FCF9DA"/>
                </a:solidFill>
                <a:latin typeface="Kollektif Bold"/>
                <a:ea typeface="Kollektif Bold"/>
                <a:cs typeface="Kollektif Bold"/>
                <a:sym typeface="Kollektif Bold"/>
              </a:rPr>
              <a:t>Poda</a:t>
            </a:r>
          </a:p>
        </p:txBody>
      </p:sp>
      <p:sp>
        <p:nvSpPr>
          <p:cNvPr id="44" name="TextBox 44"/>
          <p:cNvSpPr txBox="1"/>
          <p:nvPr/>
        </p:nvSpPr>
        <p:spPr>
          <a:xfrm>
            <a:off x="3311796" y="799379"/>
            <a:ext cx="12123731" cy="1515564"/>
          </a:xfrm>
          <a:prstGeom prst="rect">
            <a:avLst/>
          </a:prstGeom>
        </p:spPr>
        <p:txBody>
          <a:bodyPr lIns="0" tIns="0" rIns="0" bIns="0" rtlCol="0" anchor="t">
            <a:spAutoFit/>
          </a:bodyPr>
          <a:lstStyle/>
          <a:p>
            <a:pPr algn="ctr">
              <a:lnSpc>
                <a:spcPts val="11073"/>
              </a:lnSpc>
            </a:pPr>
            <a:r>
              <a:rPr lang="en-US" sz="12303">
                <a:solidFill>
                  <a:srgbClr val="3D3D3D"/>
                </a:solidFill>
                <a:latin typeface="TT Trailers Heavy"/>
                <a:ea typeface="TT Trailers Heavy"/>
                <a:cs typeface="TT Trailers Heavy"/>
                <a:sym typeface="TT Trailers Heavy"/>
              </a:rPr>
              <a:t>BIORESIDUS DOMÈSTICS</a:t>
            </a:r>
          </a:p>
        </p:txBody>
      </p:sp>
      <p:sp>
        <p:nvSpPr>
          <p:cNvPr id="45" name="TextBox 45"/>
          <p:cNvSpPr txBox="1"/>
          <p:nvPr/>
        </p:nvSpPr>
        <p:spPr>
          <a:xfrm>
            <a:off x="1458005" y="3634378"/>
            <a:ext cx="6995408" cy="377006"/>
          </a:xfrm>
          <a:prstGeom prst="rect">
            <a:avLst/>
          </a:prstGeom>
        </p:spPr>
        <p:txBody>
          <a:bodyPr lIns="0" tIns="0" rIns="0" bIns="0" rtlCol="0" anchor="t">
            <a:spAutoFit/>
          </a:bodyPr>
          <a:lstStyle/>
          <a:p>
            <a:pPr algn="ctr">
              <a:lnSpc>
                <a:spcPts val="2473"/>
              </a:lnSpc>
              <a:spcBef>
                <a:spcPct val="0"/>
              </a:spcBef>
            </a:pPr>
            <a:r>
              <a:rPr lang="en-US" sz="2473">
                <a:solidFill>
                  <a:srgbClr val="FCF9DA"/>
                </a:solidFill>
                <a:latin typeface="Kollektif Bold"/>
                <a:ea typeface="Kollektif Bold"/>
                <a:cs typeface="Kollektif Bold"/>
                <a:sym typeface="Kollektif Bold"/>
              </a:rPr>
              <a:t>Residus orgànics d’origen alimentari i de cuina</a:t>
            </a:r>
          </a:p>
        </p:txBody>
      </p:sp>
      <p:sp>
        <p:nvSpPr>
          <p:cNvPr id="46" name="TextBox 46"/>
          <p:cNvSpPr txBox="1"/>
          <p:nvPr/>
        </p:nvSpPr>
        <p:spPr>
          <a:xfrm>
            <a:off x="9599663" y="3634378"/>
            <a:ext cx="6995408" cy="377006"/>
          </a:xfrm>
          <a:prstGeom prst="rect">
            <a:avLst/>
          </a:prstGeom>
        </p:spPr>
        <p:txBody>
          <a:bodyPr lIns="0" tIns="0" rIns="0" bIns="0" rtlCol="0" anchor="t">
            <a:spAutoFit/>
          </a:bodyPr>
          <a:lstStyle/>
          <a:p>
            <a:pPr algn="ctr">
              <a:lnSpc>
                <a:spcPts val="2473"/>
              </a:lnSpc>
              <a:spcBef>
                <a:spcPct val="0"/>
              </a:spcBef>
            </a:pPr>
            <a:r>
              <a:rPr lang="en-US" sz="2473">
                <a:solidFill>
                  <a:srgbClr val="FCF9DA"/>
                </a:solidFill>
                <a:latin typeface="Kollektif Bold"/>
                <a:ea typeface="Kollektif Bold"/>
                <a:cs typeface="Kollektif Bold"/>
                <a:sym typeface="Kollektif Bold"/>
              </a:rPr>
              <a:t>Residus vegetals o Fracció vegetal (FV)</a:t>
            </a:r>
          </a:p>
        </p:txBody>
      </p:sp>
      <p:grpSp>
        <p:nvGrpSpPr>
          <p:cNvPr id="47" name="Group 47"/>
          <p:cNvGrpSpPr/>
          <p:nvPr/>
        </p:nvGrpSpPr>
        <p:grpSpPr>
          <a:xfrm>
            <a:off x="3587852" y="7529774"/>
            <a:ext cx="3299547" cy="736884"/>
            <a:chOff x="0" y="0"/>
            <a:chExt cx="1053867" cy="235359"/>
          </a:xfrm>
        </p:grpSpPr>
        <p:sp>
          <p:nvSpPr>
            <p:cNvPr id="48" name="Freeform 48"/>
            <p:cNvSpPr/>
            <p:nvPr/>
          </p:nvSpPr>
          <p:spPr>
            <a:xfrm>
              <a:off x="0" y="0"/>
              <a:ext cx="1053867" cy="235359"/>
            </a:xfrm>
            <a:custGeom>
              <a:avLst/>
              <a:gdLst/>
              <a:ahLst/>
              <a:cxnLst/>
              <a:rect l="l" t="t" r="r" b="b"/>
              <a:pathLst>
                <a:path w="1053867" h="235359">
                  <a:moveTo>
                    <a:pt x="117679" y="0"/>
                  </a:moveTo>
                  <a:lnTo>
                    <a:pt x="936187" y="0"/>
                  </a:lnTo>
                  <a:cubicBezTo>
                    <a:pt x="1001180" y="0"/>
                    <a:pt x="1053867" y="52687"/>
                    <a:pt x="1053867" y="117679"/>
                  </a:cubicBezTo>
                  <a:lnTo>
                    <a:pt x="1053867" y="117679"/>
                  </a:lnTo>
                  <a:cubicBezTo>
                    <a:pt x="1053867" y="148890"/>
                    <a:pt x="1041468" y="178822"/>
                    <a:pt x="1019399" y="200891"/>
                  </a:cubicBezTo>
                  <a:cubicBezTo>
                    <a:pt x="997330" y="222960"/>
                    <a:pt x="967398" y="235359"/>
                    <a:pt x="936187" y="235359"/>
                  </a:cubicBezTo>
                  <a:lnTo>
                    <a:pt x="117679" y="235359"/>
                  </a:lnTo>
                  <a:cubicBezTo>
                    <a:pt x="52687" y="235359"/>
                    <a:pt x="0" y="182672"/>
                    <a:pt x="0" y="117679"/>
                  </a:cubicBezTo>
                  <a:lnTo>
                    <a:pt x="0" y="117679"/>
                  </a:lnTo>
                  <a:cubicBezTo>
                    <a:pt x="0" y="52687"/>
                    <a:pt x="52687" y="0"/>
                    <a:pt x="117679" y="0"/>
                  </a:cubicBezTo>
                  <a:close/>
                </a:path>
              </a:pathLst>
            </a:custGeom>
            <a:solidFill>
              <a:srgbClr val="2F7241"/>
            </a:solidFill>
          </p:spPr>
          <p:txBody>
            <a:bodyPr/>
            <a:lstStyle/>
            <a:p>
              <a:endParaRPr lang="es-ES"/>
            </a:p>
          </p:txBody>
        </p:sp>
        <p:sp>
          <p:nvSpPr>
            <p:cNvPr id="49" name="TextBox 49"/>
            <p:cNvSpPr txBox="1"/>
            <p:nvPr/>
          </p:nvSpPr>
          <p:spPr>
            <a:xfrm>
              <a:off x="0" y="-76200"/>
              <a:ext cx="1053867" cy="311559"/>
            </a:xfrm>
            <a:prstGeom prst="rect">
              <a:avLst/>
            </a:prstGeom>
          </p:spPr>
          <p:txBody>
            <a:bodyPr lIns="50800" tIns="50800" rIns="50800" bIns="50800" rtlCol="0" anchor="ctr"/>
            <a:lstStyle/>
            <a:p>
              <a:pPr algn="ctr">
                <a:lnSpc>
                  <a:spcPts val="2659"/>
                </a:lnSpc>
                <a:spcBef>
                  <a:spcPct val="0"/>
                </a:spcBef>
              </a:pPr>
              <a:endParaRPr/>
            </a:p>
          </p:txBody>
        </p:sp>
      </p:grpSp>
      <p:sp>
        <p:nvSpPr>
          <p:cNvPr id="50" name="TextBox 50"/>
          <p:cNvSpPr txBox="1"/>
          <p:nvPr/>
        </p:nvSpPr>
        <p:spPr>
          <a:xfrm>
            <a:off x="3922742" y="7737254"/>
            <a:ext cx="2629766" cy="377006"/>
          </a:xfrm>
          <a:prstGeom prst="rect">
            <a:avLst/>
          </a:prstGeom>
        </p:spPr>
        <p:txBody>
          <a:bodyPr lIns="0" tIns="0" rIns="0" bIns="0" rtlCol="0" anchor="t">
            <a:spAutoFit/>
          </a:bodyPr>
          <a:lstStyle/>
          <a:p>
            <a:pPr algn="ctr">
              <a:lnSpc>
                <a:spcPts val="2473"/>
              </a:lnSpc>
              <a:spcBef>
                <a:spcPct val="0"/>
              </a:spcBef>
            </a:pPr>
            <a:r>
              <a:rPr lang="en-US" sz="2473">
                <a:solidFill>
                  <a:srgbClr val="FCF9DA"/>
                </a:solidFill>
                <a:latin typeface="Kollektif Bold"/>
                <a:ea typeface="Kollektif Bold"/>
                <a:cs typeface="Kollektif Bold"/>
                <a:sym typeface="Kollektif Bold"/>
              </a:rPr>
              <a:t>Restes de menjar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9DA"/>
        </a:solidFill>
        <a:effectLst/>
      </p:bgPr>
    </p:bg>
    <p:spTree>
      <p:nvGrpSpPr>
        <p:cNvPr id="1" name=""/>
        <p:cNvGrpSpPr/>
        <p:nvPr/>
      </p:nvGrpSpPr>
      <p:grpSpPr>
        <a:xfrm>
          <a:off x="0" y="0"/>
          <a:ext cx="0" cy="0"/>
          <a:chOff x="0" y="0"/>
          <a:chExt cx="0" cy="0"/>
        </a:xfrm>
      </p:grpSpPr>
      <p:sp>
        <p:nvSpPr>
          <p:cNvPr id="2" name="Freeform 2"/>
          <p:cNvSpPr/>
          <p:nvPr/>
        </p:nvSpPr>
        <p:spPr>
          <a:xfrm>
            <a:off x="-2072099" y="7306593"/>
            <a:ext cx="5944769" cy="3308450"/>
          </a:xfrm>
          <a:custGeom>
            <a:avLst/>
            <a:gdLst/>
            <a:ahLst/>
            <a:cxnLst/>
            <a:rect l="l" t="t" r="r" b="b"/>
            <a:pathLst>
              <a:path w="5944769" h="3308450">
                <a:moveTo>
                  <a:pt x="0" y="0"/>
                </a:moveTo>
                <a:lnTo>
                  <a:pt x="5944769" y="0"/>
                </a:lnTo>
                <a:lnTo>
                  <a:pt x="5944769" y="3308450"/>
                </a:lnTo>
                <a:lnTo>
                  <a:pt x="0" y="33084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ES"/>
          </a:p>
        </p:txBody>
      </p:sp>
      <p:grpSp>
        <p:nvGrpSpPr>
          <p:cNvPr id="3" name="Group 3"/>
          <p:cNvGrpSpPr/>
          <p:nvPr/>
        </p:nvGrpSpPr>
        <p:grpSpPr>
          <a:xfrm>
            <a:off x="317996" y="4500426"/>
            <a:ext cx="4004496" cy="2126252"/>
            <a:chOff x="0" y="0"/>
            <a:chExt cx="1242259" cy="659598"/>
          </a:xfrm>
        </p:grpSpPr>
        <p:sp>
          <p:nvSpPr>
            <p:cNvPr id="4" name="Freeform 4"/>
            <p:cNvSpPr/>
            <p:nvPr/>
          </p:nvSpPr>
          <p:spPr>
            <a:xfrm>
              <a:off x="0" y="0"/>
              <a:ext cx="1242259" cy="659598"/>
            </a:xfrm>
            <a:custGeom>
              <a:avLst/>
              <a:gdLst/>
              <a:ahLst/>
              <a:cxnLst/>
              <a:rect l="l" t="t" r="r" b="b"/>
              <a:pathLst>
                <a:path w="1242259" h="659598">
                  <a:moveTo>
                    <a:pt x="57999" y="0"/>
                  </a:moveTo>
                  <a:lnTo>
                    <a:pt x="1184259" y="0"/>
                  </a:lnTo>
                  <a:cubicBezTo>
                    <a:pt x="1199642" y="0"/>
                    <a:pt x="1214394" y="6111"/>
                    <a:pt x="1225271" y="16988"/>
                  </a:cubicBezTo>
                  <a:cubicBezTo>
                    <a:pt x="1236148" y="27865"/>
                    <a:pt x="1242259" y="42617"/>
                    <a:pt x="1242259" y="57999"/>
                  </a:cubicBezTo>
                  <a:lnTo>
                    <a:pt x="1242259" y="601598"/>
                  </a:lnTo>
                  <a:cubicBezTo>
                    <a:pt x="1242259" y="633630"/>
                    <a:pt x="1216291" y="659598"/>
                    <a:pt x="1184259" y="659598"/>
                  </a:cubicBezTo>
                  <a:lnTo>
                    <a:pt x="57999" y="659598"/>
                  </a:lnTo>
                  <a:cubicBezTo>
                    <a:pt x="42617" y="659598"/>
                    <a:pt x="27865" y="653487"/>
                    <a:pt x="16988" y="642610"/>
                  </a:cubicBezTo>
                  <a:cubicBezTo>
                    <a:pt x="6111" y="631733"/>
                    <a:pt x="0" y="616981"/>
                    <a:pt x="0" y="601598"/>
                  </a:cubicBezTo>
                  <a:lnTo>
                    <a:pt x="0" y="57999"/>
                  </a:lnTo>
                  <a:cubicBezTo>
                    <a:pt x="0" y="42617"/>
                    <a:pt x="6111" y="27865"/>
                    <a:pt x="16988" y="16988"/>
                  </a:cubicBezTo>
                  <a:cubicBezTo>
                    <a:pt x="27865" y="6111"/>
                    <a:pt x="42617" y="0"/>
                    <a:pt x="57999" y="0"/>
                  </a:cubicBezTo>
                  <a:close/>
                </a:path>
              </a:pathLst>
            </a:custGeom>
            <a:solidFill>
              <a:srgbClr val="00BF63"/>
            </a:solidFill>
          </p:spPr>
          <p:txBody>
            <a:bodyPr/>
            <a:lstStyle/>
            <a:p>
              <a:endParaRPr lang="es-ES"/>
            </a:p>
          </p:txBody>
        </p:sp>
        <p:sp>
          <p:nvSpPr>
            <p:cNvPr id="5" name="TextBox 5"/>
            <p:cNvSpPr txBox="1"/>
            <p:nvPr/>
          </p:nvSpPr>
          <p:spPr>
            <a:xfrm>
              <a:off x="0" y="0"/>
              <a:ext cx="1242259" cy="659598"/>
            </a:xfrm>
            <a:prstGeom prst="rect">
              <a:avLst/>
            </a:prstGeom>
          </p:spPr>
          <p:txBody>
            <a:bodyPr lIns="50800" tIns="50800" rIns="50800" bIns="50800" rtlCol="0" anchor="ctr"/>
            <a:lstStyle/>
            <a:p>
              <a:pPr algn="ctr">
                <a:lnSpc>
                  <a:spcPts val="2499"/>
                </a:lnSpc>
              </a:pPr>
              <a:endParaRPr/>
            </a:p>
          </p:txBody>
        </p:sp>
      </p:grpSp>
      <p:grpSp>
        <p:nvGrpSpPr>
          <p:cNvPr id="6" name="Group 6"/>
          <p:cNvGrpSpPr/>
          <p:nvPr/>
        </p:nvGrpSpPr>
        <p:grpSpPr>
          <a:xfrm>
            <a:off x="4485216" y="4492721"/>
            <a:ext cx="4180282" cy="2126252"/>
            <a:chOff x="0" y="0"/>
            <a:chExt cx="1502033" cy="763992"/>
          </a:xfrm>
        </p:grpSpPr>
        <p:sp>
          <p:nvSpPr>
            <p:cNvPr id="7" name="Freeform 7"/>
            <p:cNvSpPr/>
            <p:nvPr/>
          </p:nvSpPr>
          <p:spPr>
            <a:xfrm>
              <a:off x="0" y="0"/>
              <a:ext cx="1502033" cy="763992"/>
            </a:xfrm>
            <a:custGeom>
              <a:avLst/>
              <a:gdLst/>
              <a:ahLst/>
              <a:cxnLst/>
              <a:rect l="l" t="t" r="r" b="b"/>
              <a:pathLst>
                <a:path w="1502033" h="763992">
                  <a:moveTo>
                    <a:pt x="55560" y="0"/>
                  </a:moveTo>
                  <a:lnTo>
                    <a:pt x="1446473" y="0"/>
                  </a:lnTo>
                  <a:cubicBezTo>
                    <a:pt x="1461208" y="0"/>
                    <a:pt x="1475340" y="5854"/>
                    <a:pt x="1485760" y="16273"/>
                  </a:cubicBezTo>
                  <a:cubicBezTo>
                    <a:pt x="1496180" y="26693"/>
                    <a:pt x="1502033" y="40825"/>
                    <a:pt x="1502033" y="55560"/>
                  </a:cubicBezTo>
                  <a:lnTo>
                    <a:pt x="1502033" y="708432"/>
                  </a:lnTo>
                  <a:cubicBezTo>
                    <a:pt x="1502033" y="723167"/>
                    <a:pt x="1496180" y="737299"/>
                    <a:pt x="1485760" y="747719"/>
                  </a:cubicBezTo>
                  <a:cubicBezTo>
                    <a:pt x="1475340" y="758138"/>
                    <a:pt x="1461208" y="763992"/>
                    <a:pt x="1446473" y="763992"/>
                  </a:cubicBezTo>
                  <a:lnTo>
                    <a:pt x="55560" y="763992"/>
                  </a:lnTo>
                  <a:cubicBezTo>
                    <a:pt x="24875" y="763992"/>
                    <a:pt x="0" y="739117"/>
                    <a:pt x="0" y="708432"/>
                  </a:cubicBezTo>
                  <a:lnTo>
                    <a:pt x="0" y="55560"/>
                  </a:lnTo>
                  <a:cubicBezTo>
                    <a:pt x="0" y="40825"/>
                    <a:pt x="5854" y="26693"/>
                    <a:pt x="16273" y="16273"/>
                  </a:cubicBezTo>
                  <a:cubicBezTo>
                    <a:pt x="26693" y="5854"/>
                    <a:pt x="40825" y="0"/>
                    <a:pt x="55560" y="0"/>
                  </a:cubicBezTo>
                  <a:close/>
                </a:path>
              </a:pathLst>
            </a:custGeom>
            <a:solidFill>
              <a:srgbClr val="FF6A4E"/>
            </a:solidFill>
            <a:ln cap="rnd">
              <a:noFill/>
              <a:prstDash val="solid"/>
              <a:round/>
            </a:ln>
          </p:spPr>
          <p:txBody>
            <a:bodyPr/>
            <a:lstStyle/>
            <a:p>
              <a:endParaRPr lang="es-ES"/>
            </a:p>
          </p:txBody>
        </p:sp>
        <p:sp>
          <p:nvSpPr>
            <p:cNvPr id="8" name="TextBox 8"/>
            <p:cNvSpPr txBox="1"/>
            <p:nvPr/>
          </p:nvSpPr>
          <p:spPr>
            <a:xfrm>
              <a:off x="0" y="0"/>
              <a:ext cx="1502033" cy="763992"/>
            </a:xfrm>
            <a:prstGeom prst="rect">
              <a:avLst/>
            </a:prstGeom>
          </p:spPr>
          <p:txBody>
            <a:bodyPr lIns="50800" tIns="50800" rIns="50800" bIns="50800" rtlCol="0" anchor="ctr"/>
            <a:lstStyle/>
            <a:p>
              <a:pPr marL="0" lvl="0" indent="0" algn="ctr">
                <a:lnSpc>
                  <a:spcPts val="2499"/>
                </a:lnSpc>
                <a:spcBef>
                  <a:spcPct val="0"/>
                </a:spcBef>
              </a:pPr>
              <a:endParaRPr/>
            </a:p>
          </p:txBody>
        </p:sp>
      </p:grpSp>
      <p:sp>
        <p:nvSpPr>
          <p:cNvPr id="9" name="Freeform 9"/>
          <p:cNvSpPr/>
          <p:nvPr/>
        </p:nvSpPr>
        <p:spPr>
          <a:xfrm rot="-597014">
            <a:off x="16848640" y="539074"/>
            <a:ext cx="2353019" cy="2927964"/>
          </a:xfrm>
          <a:custGeom>
            <a:avLst/>
            <a:gdLst/>
            <a:ahLst/>
            <a:cxnLst/>
            <a:rect l="l" t="t" r="r" b="b"/>
            <a:pathLst>
              <a:path w="2353019" h="2927964">
                <a:moveTo>
                  <a:pt x="0" y="0"/>
                </a:moveTo>
                <a:lnTo>
                  <a:pt x="2353019" y="0"/>
                </a:lnTo>
                <a:lnTo>
                  <a:pt x="2353019" y="2927965"/>
                </a:lnTo>
                <a:lnTo>
                  <a:pt x="0" y="292796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0" name="Freeform 10"/>
          <p:cNvSpPr/>
          <p:nvPr/>
        </p:nvSpPr>
        <p:spPr>
          <a:xfrm>
            <a:off x="454513" y="1779095"/>
            <a:ext cx="1563624" cy="2057400"/>
          </a:xfrm>
          <a:custGeom>
            <a:avLst/>
            <a:gdLst/>
            <a:ahLst/>
            <a:cxnLst/>
            <a:rect l="l" t="t" r="r" b="b"/>
            <a:pathLst>
              <a:path w="1563624" h="2057400">
                <a:moveTo>
                  <a:pt x="0" y="0"/>
                </a:moveTo>
                <a:lnTo>
                  <a:pt x="1563624" y="0"/>
                </a:lnTo>
                <a:lnTo>
                  <a:pt x="1563624" y="2057400"/>
                </a:lnTo>
                <a:lnTo>
                  <a:pt x="0" y="20574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1" name="Freeform 11"/>
          <p:cNvSpPr/>
          <p:nvPr/>
        </p:nvSpPr>
        <p:spPr>
          <a:xfrm rot="-1183180">
            <a:off x="14732863" y="7698021"/>
            <a:ext cx="3995097" cy="4114800"/>
          </a:xfrm>
          <a:custGeom>
            <a:avLst/>
            <a:gdLst/>
            <a:ahLst/>
            <a:cxnLst/>
            <a:rect l="l" t="t" r="r" b="b"/>
            <a:pathLst>
              <a:path w="3995097" h="4114800">
                <a:moveTo>
                  <a:pt x="0" y="0"/>
                </a:moveTo>
                <a:lnTo>
                  <a:pt x="3995097" y="0"/>
                </a:lnTo>
                <a:lnTo>
                  <a:pt x="3995097"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ES"/>
          </a:p>
        </p:txBody>
      </p:sp>
      <p:sp>
        <p:nvSpPr>
          <p:cNvPr id="12" name="Freeform 12"/>
          <p:cNvSpPr/>
          <p:nvPr/>
        </p:nvSpPr>
        <p:spPr>
          <a:xfrm>
            <a:off x="7100176" y="7991845"/>
            <a:ext cx="4472609" cy="4114800"/>
          </a:xfrm>
          <a:custGeom>
            <a:avLst/>
            <a:gdLst/>
            <a:ahLst/>
            <a:cxnLst/>
            <a:rect l="l" t="t" r="r" b="b"/>
            <a:pathLst>
              <a:path w="4472609" h="4114800">
                <a:moveTo>
                  <a:pt x="0" y="0"/>
                </a:moveTo>
                <a:lnTo>
                  <a:pt x="4472609" y="0"/>
                </a:lnTo>
                <a:lnTo>
                  <a:pt x="4472609"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s-ES"/>
          </a:p>
        </p:txBody>
      </p:sp>
      <p:sp>
        <p:nvSpPr>
          <p:cNvPr id="13" name="Freeform 13"/>
          <p:cNvSpPr/>
          <p:nvPr/>
        </p:nvSpPr>
        <p:spPr>
          <a:xfrm rot="-237132">
            <a:off x="11546998" y="8495451"/>
            <a:ext cx="3242034" cy="2843791"/>
          </a:xfrm>
          <a:custGeom>
            <a:avLst/>
            <a:gdLst/>
            <a:ahLst/>
            <a:cxnLst/>
            <a:rect l="l" t="t" r="r" b="b"/>
            <a:pathLst>
              <a:path w="3242034" h="2843791">
                <a:moveTo>
                  <a:pt x="0" y="0"/>
                </a:moveTo>
                <a:lnTo>
                  <a:pt x="3242034" y="0"/>
                </a:lnTo>
                <a:lnTo>
                  <a:pt x="3242034" y="2843791"/>
                </a:lnTo>
                <a:lnTo>
                  <a:pt x="0" y="284379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s-ES"/>
          </a:p>
        </p:txBody>
      </p:sp>
      <p:sp>
        <p:nvSpPr>
          <p:cNvPr id="14" name="TextBox 14"/>
          <p:cNvSpPr txBox="1"/>
          <p:nvPr/>
        </p:nvSpPr>
        <p:spPr>
          <a:xfrm>
            <a:off x="1557589" y="1591018"/>
            <a:ext cx="15172823" cy="1062202"/>
          </a:xfrm>
          <a:prstGeom prst="rect">
            <a:avLst/>
          </a:prstGeom>
        </p:spPr>
        <p:txBody>
          <a:bodyPr lIns="0" tIns="0" rIns="0" bIns="0" rtlCol="0" anchor="t">
            <a:spAutoFit/>
          </a:bodyPr>
          <a:lstStyle/>
          <a:p>
            <a:pPr algn="ctr">
              <a:lnSpc>
                <a:spcPts val="7708"/>
              </a:lnSpc>
            </a:pPr>
            <a:r>
              <a:rPr lang="en-US" sz="8564">
                <a:solidFill>
                  <a:srgbClr val="2F7241"/>
                </a:solidFill>
                <a:latin typeface="TT Trailers Heavy"/>
                <a:ea typeface="TT Trailers Heavy"/>
                <a:cs typeface="TT Trailers Heavy"/>
                <a:sym typeface="TT Trailers Heavy"/>
              </a:rPr>
              <a:t>PROBLEMÀTICA DELS BIORESIDUS</a:t>
            </a:r>
          </a:p>
        </p:txBody>
      </p:sp>
      <p:sp>
        <p:nvSpPr>
          <p:cNvPr id="15" name="TextBox 15"/>
          <p:cNvSpPr txBox="1"/>
          <p:nvPr/>
        </p:nvSpPr>
        <p:spPr>
          <a:xfrm>
            <a:off x="395425" y="5061649"/>
            <a:ext cx="3849638" cy="1265669"/>
          </a:xfrm>
          <a:prstGeom prst="rect">
            <a:avLst/>
          </a:prstGeom>
        </p:spPr>
        <p:txBody>
          <a:bodyPr lIns="0" tIns="0" rIns="0" bIns="0" rtlCol="0" anchor="t">
            <a:spAutoFit/>
          </a:bodyPr>
          <a:lstStyle/>
          <a:p>
            <a:pPr algn="ctr">
              <a:lnSpc>
                <a:spcPts val="4839"/>
              </a:lnSpc>
            </a:pPr>
            <a:r>
              <a:rPr lang="en-US" sz="5376">
                <a:solidFill>
                  <a:srgbClr val="3D3D3D"/>
                </a:solidFill>
                <a:latin typeface="TT Trailers Heavy"/>
                <a:ea typeface="TT Trailers Heavy"/>
                <a:cs typeface="TT Trailers Heavy"/>
                <a:sym typeface="TT Trailers Heavy"/>
              </a:rPr>
              <a:t>CONTAMINACIÓ AMBIENTAL</a:t>
            </a:r>
          </a:p>
        </p:txBody>
      </p:sp>
      <p:sp>
        <p:nvSpPr>
          <p:cNvPr id="16" name="TextBox 16"/>
          <p:cNvSpPr txBox="1"/>
          <p:nvPr/>
        </p:nvSpPr>
        <p:spPr>
          <a:xfrm>
            <a:off x="5077149" y="4892946"/>
            <a:ext cx="2996417" cy="1506777"/>
          </a:xfrm>
          <a:prstGeom prst="rect">
            <a:avLst/>
          </a:prstGeom>
        </p:spPr>
        <p:txBody>
          <a:bodyPr lIns="0" tIns="0" rIns="0" bIns="0" rtlCol="0" anchor="t">
            <a:spAutoFit/>
          </a:bodyPr>
          <a:lstStyle/>
          <a:p>
            <a:pPr marL="0" lvl="0" indent="0" algn="ctr">
              <a:lnSpc>
                <a:spcPts val="5723"/>
              </a:lnSpc>
              <a:spcBef>
                <a:spcPct val="0"/>
              </a:spcBef>
            </a:pPr>
            <a:r>
              <a:rPr lang="en-US" sz="6359" u="none" strike="noStrike">
                <a:solidFill>
                  <a:srgbClr val="3D3D3D"/>
                </a:solidFill>
                <a:latin typeface="TT Trailers Heavy"/>
                <a:ea typeface="TT Trailers Heavy"/>
                <a:cs typeface="TT Trailers Heavy"/>
                <a:sym typeface="TT Trailers Heavy"/>
              </a:rPr>
              <a:t>SALUT PÚBLICA</a:t>
            </a:r>
          </a:p>
        </p:txBody>
      </p:sp>
      <p:sp>
        <p:nvSpPr>
          <p:cNvPr id="17" name="TextBox 17"/>
          <p:cNvSpPr txBox="1"/>
          <p:nvPr/>
        </p:nvSpPr>
        <p:spPr>
          <a:xfrm>
            <a:off x="2181734" y="2586545"/>
            <a:ext cx="14548677" cy="540377"/>
          </a:xfrm>
          <a:prstGeom prst="rect">
            <a:avLst/>
          </a:prstGeom>
        </p:spPr>
        <p:txBody>
          <a:bodyPr lIns="0" tIns="0" rIns="0" bIns="0" rtlCol="0" anchor="t">
            <a:spAutoFit/>
          </a:bodyPr>
          <a:lstStyle/>
          <a:p>
            <a:pPr algn="ctr">
              <a:lnSpc>
                <a:spcPts val="3897"/>
              </a:lnSpc>
            </a:pPr>
            <a:r>
              <a:rPr lang="en-US" sz="3168">
                <a:solidFill>
                  <a:srgbClr val="3D3D3D"/>
                </a:solidFill>
                <a:latin typeface="Kollektif"/>
                <a:ea typeface="Kollektif"/>
                <a:cs typeface="Kollektif"/>
                <a:sym typeface="Kollektif"/>
              </a:rPr>
              <a:t>Alguns dels principals problemes relacionats amb els bioresidus són els següents:</a:t>
            </a:r>
          </a:p>
        </p:txBody>
      </p:sp>
      <p:sp>
        <p:nvSpPr>
          <p:cNvPr id="18" name="Freeform 18"/>
          <p:cNvSpPr/>
          <p:nvPr/>
        </p:nvSpPr>
        <p:spPr>
          <a:xfrm rot="-495317">
            <a:off x="2324437" y="8394451"/>
            <a:ext cx="5781503" cy="2404951"/>
          </a:xfrm>
          <a:custGeom>
            <a:avLst/>
            <a:gdLst/>
            <a:ahLst/>
            <a:cxnLst/>
            <a:rect l="l" t="t" r="r" b="b"/>
            <a:pathLst>
              <a:path w="5781503" h="2404951">
                <a:moveTo>
                  <a:pt x="0" y="0"/>
                </a:moveTo>
                <a:lnTo>
                  <a:pt x="5781503" y="0"/>
                </a:lnTo>
                <a:lnTo>
                  <a:pt x="5781503" y="2404951"/>
                </a:lnTo>
                <a:lnTo>
                  <a:pt x="0" y="240495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s-ES"/>
          </a:p>
        </p:txBody>
      </p:sp>
      <p:sp>
        <p:nvSpPr>
          <p:cNvPr id="19" name="Freeform 19"/>
          <p:cNvSpPr/>
          <p:nvPr/>
        </p:nvSpPr>
        <p:spPr>
          <a:xfrm>
            <a:off x="16613371" y="4502246"/>
            <a:ext cx="2154689" cy="875586"/>
          </a:xfrm>
          <a:custGeom>
            <a:avLst/>
            <a:gdLst/>
            <a:ahLst/>
            <a:cxnLst/>
            <a:rect l="l" t="t" r="r" b="b"/>
            <a:pathLst>
              <a:path w="2154689" h="875586">
                <a:moveTo>
                  <a:pt x="0" y="0"/>
                </a:moveTo>
                <a:lnTo>
                  <a:pt x="2154689" y="0"/>
                </a:lnTo>
                <a:lnTo>
                  <a:pt x="2154689" y="875586"/>
                </a:lnTo>
                <a:lnTo>
                  <a:pt x="0" y="87558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s-ES"/>
          </a:p>
        </p:txBody>
      </p:sp>
      <p:sp>
        <p:nvSpPr>
          <p:cNvPr id="20" name="Freeform 20"/>
          <p:cNvSpPr/>
          <p:nvPr/>
        </p:nvSpPr>
        <p:spPr>
          <a:xfrm>
            <a:off x="-804145" y="741584"/>
            <a:ext cx="2154689" cy="875586"/>
          </a:xfrm>
          <a:custGeom>
            <a:avLst/>
            <a:gdLst/>
            <a:ahLst/>
            <a:cxnLst/>
            <a:rect l="l" t="t" r="r" b="b"/>
            <a:pathLst>
              <a:path w="2154689" h="875586">
                <a:moveTo>
                  <a:pt x="0" y="0"/>
                </a:moveTo>
                <a:lnTo>
                  <a:pt x="2154689" y="0"/>
                </a:lnTo>
                <a:lnTo>
                  <a:pt x="2154689" y="875586"/>
                </a:lnTo>
                <a:lnTo>
                  <a:pt x="0" y="87558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s-ES"/>
          </a:p>
        </p:txBody>
      </p:sp>
      <p:sp>
        <p:nvSpPr>
          <p:cNvPr id="21" name="Freeform 21"/>
          <p:cNvSpPr/>
          <p:nvPr/>
        </p:nvSpPr>
        <p:spPr>
          <a:xfrm rot="10605859">
            <a:off x="7367216" y="-427667"/>
            <a:ext cx="3291499" cy="1077218"/>
          </a:xfrm>
          <a:custGeom>
            <a:avLst/>
            <a:gdLst/>
            <a:ahLst/>
            <a:cxnLst/>
            <a:rect l="l" t="t" r="r" b="b"/>
            <a:pathLst>
              <a:path w="3291499" h="1077218">
                <a:moveTo>
                  <a:pt x="0" y="0"/>
                </a:moveTo>
                <a:lnTo>
                  <a:pt x="3291500" y="0"/>
                </a:lnTo>
                <a:lnTo>
                  <a:pt x="3291500" y="1077218"/>
                </a:lnTo>
                <a:lnTo>
                  <a:pt x="0" y="1077218"/>
                </a:lnTo>
                <a:lnTo>
                  <a:pt x="0" y="0"/>
                </a:lnTo>
                <a:close/>
              </a:path>
            </a:pathLst>
          </a:custGeom>
          <a:blipFill>
            <a:blip r:embed="rId19">
              <a:extLst>
                <a:ext uri="{96DAC541-7B7A-43D3-8B79-37D633B846F1}">
                  <asvg:svgBlip xmlns:asvg="http://schemas.microsoft.com/office/drawing/2016/SVG/main" r:embed="rId20"/>
                </a:ext>
              </a:extLst>
            </a:blip>
            <a:stretch>
              <a:fillRect/>
            </a:stretch>
          </a:blipFill>
          <a:ln cap="sq">
            <a:noFill/>
            <a:prstDash val="solid"/>
            <a:miter/>
          </a:ln>
        </p:spPr>
        <p:txBody>
          <a:bodyPr/>
          <a:lstStyle/>
          <a:p>
            <a:endParaRPr lang="es-ES"/>
          </a:p>
        </p:txBody>
      </p:sp>
      <p:grpSp>
        <p:nvGrpSpPr>
          <p:cNvPr id="22" name="Group 22"/>
          <p:cNvGrpSpPr/>
          <p:nvPr/>
        </p:nvGrpSpPr>
        <p:grpSpPr>
          <a:xfrm>
            <a:off x="8903623" y="4500426"/>
            <a:ext cx="4251836" cy="2118547"/>
            <a:chOff x="0" y="0"/>
            <a:chExt cx="1661248" cy="827744"/>
          </a:xfrm>
        </p:grpSpPr>
        <p:sp>
          <p:nvSpPr>
            <p:cNvPr id="23" name="Freeform 23"/>
            <p:cNvSpPr/>
            <p:nvPr/>
          </p:nvSpPr>
          <p:spPr>
            <a:xfrm>
              <a:off x="0" y="0"/>
              <a:ext cx="1661248" cy="827744"/>
            </a:xfrm>
            <a:custGeom>
              <a:avLst/>
              <a:gdLst/>
              <a:ahLst/>
              <a:cxnLst/>
              <a:rect l="l" t="t" r="r" b="b"/>
              <a:pathLst>
                <a:path w="1661248" h="827744">
                  <a:moveTo>
                    <a:pt x="54625" y="0"/>
                  </a:moveTo>
                  <a:lnTo>
                    <a:pt x="1606622" y="0"/>
                  </a:lnTo>
                  <a:cubicBezTo>
                    <a:pt x="1636791" y="0"/>
                    <a:pt x="1661248" y="24457"/>
                    <a:pt x="1661248" y="54625"/>
                  </a:cubicBezTo>
                  <a:lnTo>
                    <a:pt x="1661248" y="773119"/>
                  </a:lnTo>
                  <a:cubicBezTo>
                    <a:pt x="1661248" y="787606"/>
                    <a:pt x="1655493" y="801500"/>
                    <a:pt x="1645248" y="811745"/>
                  </a:cubicBezTo>
                  <a:cubicBezTo>
                    <a:pt x="1635004" y="821989"/>
                    <a:pt x="1621110" y="827744"/>
                    <a:pt x="1606622" y="827744"/>
                  </a:cubicBezTo>
                  <a:lnTo>
                    <a:pt x="54625" y="827744"/>
                  </a:lnTo>
                  <a:cubicBezTo>
                    <a:pt x="24457" y="827744"/>
                    <a:pt x="0" y="803287"/>
                    <a:pt x="0" y="773119"/>
                  </a:cubicBezTo>
                  <a:lnTo>
                    <a:pt x="0" y="54625"/>
                  </a:lnTo>
                  <a:cubicBezTo>
                    <a:pt x="0" y="40138"/>
                    <a:pt x="5755" y="26244"/>
                    <a:pt x="15999" y="15999"/>
                  </a:cubicBezTo>
                  <a:cubicBezTo>
                    <a:pt x="26244" y="5755"/>
                    <a:pt x="40138" y="0"/>
                    <a:pt x="54625" y="0"/>
                  </a:cubicBezTo>
                  <a:close/>
                </a:path>
              </a:pathLst>
            </a:custGeom>
            <a:solidFill>
              <a:srgbClr val="FFC374"/>
            </a:solidFill>
            <a:ln cap="rnd">
              <a:noFill/>
              <a:prstDash val="solid"/>
              <a:round/>
            </a:ln>
          </p:spPr>
          <p:txBody>
            <a:bodyPr/>
            <a:lstStyle/>
            <a:p>
              <a:endParaRPr lang="es-ES"/>
            </a:p>
          </p:txBody>
        </p:sp>
        <p:sp>
          <p:nvSpPr>
            <p:cNvPr id="24" name="TextBox 24"/>
            <p:cNvSpPr txBox="1"/>
            <p:nvPr/>
          </p:nvSpPr>
          <p:spPr>
            <a:xfrm>
              <a:off x="0" y="0"/>
              <a:ext cx="1661248" cy="827744"/>
            </a:xfrm>
            <a:prstGeom prst="rect">
              <a:avLst/>
            </a:prstGeom>
          </p:spPr>
          <p:txBody>
            <a:bodyPr lIns="50800" tIns="50800" rIns="50800" bIns="50800" rtlCol="0" anchor="ctr"/>
            <a:lstStyle/>
            <a:p>
              <a:pPr marL="0" lvl="0" indent="0" algn="ctr">
                <a:lnSpc>
                  <a:spcPts val="2499"/>
                </a:lnSpc>
                <a:spcBef>
                  <a:spcPct val="0"/>
                </a:spcBef>
              </a:pPr>
              <a:endParaRPr/>
            </a:p>
          </p:txBody>
        </p:sp>
      </p:grpSp>
      <p:sp>
        <p:nvSpPr>
          <p:cNvPr id="25" name="TextBox 25"/>
          <p:cNvSpPr txBox="1"/>
          <p:nvPr/>
        </p:nvSpPr>
        <p:spPr>
          <a:xfrm>
            <a:off x="9651734" y="4955091"/>
            <a:ext cx="2755614" cy="1380668"/>
          </a:xfrm>
          <a:prstGeom prst="rect">
            <a:avLst/>
          </a:prstGeom>
        </p:spPr>
        <p:txBody>
          <a:bodyPr lIns="0" tIns="0" rIns="0" bIns="0" rtlCol="0" anchor="t">
            <a:spAutoFit/>
          </a:bodyPr>
          <a:lstStyle/>
          <a:p>
            <a:pPr marL="0" lvl="0" indent="0" algn="ctr">
              <a:lnSpc>
                <a:spcPts val="5263"/>
              </a:lnSpc>
              <a:spcBef>
                <a:spcPct val="0"/>
              </a:spcBef>
            </a:pPr>
            <a:r>
              <a:rPr lang="en-US" sz="5848">
                <a:solidFill>
                  <a:srgbClr val="3D3D3D"/>
                </a:solidFill>
                <a:latin typeface="TT Trailers Heavy"/>
                <a:ea typeface="TT Trailers Heavy"/>
                <a:cs typeface="TT Trailers Heavy"/>
                <a:sym typeface="TT Trailers Heavy"/>
              </a:rPr>
              <a:t>GESTIÓ DE RESIDUS</a:t>
            </a:r>
          </a:p>
        </p:txBody>
      </p:sp>
      <p:grpSp>
        <p:nvGrpSpPr>
          <p:cNvPr id="26" name="Group 26"/>
          <p:cNvGrpSpPr/>
          <p:nvPr/>
        </p:nvGrpSpPr>
        <p:grpSpPr>
          <a:xfrm>
            <a:off x="13393584" y="4492721"/>
            <a:ext cx="4282763" cy="2133957"/>
            <a:chOff x="0" y="0"/>
            <a:chExt cx="1661248" cy="827744"/>
          </a:xfrm>
        </p:grpSpPr>
        <p:sp>
          <p:nvSpPr>
            <p:cNvPr id="27" name="Freeform 27"/>
            <p:cNvSpPr/>
            <p:nvPr/>
          </p:nvSpPr>
          <p:spPr>
            <a:xfrm>
              <a:off x="0" y="0"/>
              <a:ext cx="1661248" cy="827744"/>
            </a:xfrm>
            <a:custGeom>
              <a:avLst/>
              <a:gdLst/>
              <a:ahLst/>
              <a:cxnLst/>
              <a:rect l="l" t="t" r="r" b="b"/>
              <a:pathLst>
                <a:path w="1661248" h="827744">
                  <a:moveTo>
                    <a:pt x="54231" y="0"/>
                  </a:moveTo>
                  <a:lnTo>
                    <a:pt x="1607017" y="0"/>
                  </a:lnTo>
                  <a:cubicBezTo>
                    <a:pt x="1636968" y="0"/>
                    <a:pt x="1661248" y="24280"/>
                    <a:pt x="1661248" y="54231"/>
                  </a:cubicBezTo>
                  <a:lnTo>
                    <a:pt x="1661248" y="773513"/>
                  </a:lnTo>
                  <a:cubicBezTo>
                    <a:pt x="1661248" y="803464"/>
                    <a:pt x="1636968" y="827744"/>
                    <a:pt x="1607017" y="827744"/>
                  </a:cubicBezTo>
                  <a:lnTo>
                    <a:pt x="54231" y="827744"/>
                  </a:lnTo>
                  <a:cubicBezTo>
                    <a:pt x="24280" y="827744"/>
                    <a:pt x="0" y="803464"/>
                    <a:pt x="0" y="773513"/>
                  </a:cubicBezTo>
                  <a:lnTo>
                    <a:pt x="0" y="54231"/>
                  </a:lnTo>
                  <a:cubicBezTo>
                    <a:pt x="0" y="24280"/>
                    <a:pt x="24280" y="0"/>
                    <a:pt x="54231" y="0"/>
                  </a:cubicBezTo>
                  <a:close/>
                </a:path>
              </a:pathLst>
            </a:custGeom>
            <a:solidFill>
              <a:srgbClr val="AAEAF5"/>
            </a:solidFill>
            <a:ln cap="rnd">
              <a:noFill/>
              <a:prstDash val="solid"/>
              <a:round/>
            </a:ln>
          </p:spPr>
          <p:txBody>
            <a:bodyPr/>
            <a:lstStyle/>
            <a:p>
              <a:endParaRPr lang="es-ES"/>
            </a:p>
          </p:txBody>
        </p:sp>
        <p:sp>
          <p:nvSpPr>
            <p:cNvPr id="28" name="TextBox 28"/>
            <p:cNvSpPr txBox="1"/>
            <p:nvPr/>
          </p:nvSpPr>
          <p:spPr>
            <a:xfrm>
              <a:off x="0" y="0"/>
              <a:ext cx="1661248" cy="827744"/>
            </a:xfrm>
            <a:prstGeom prst="rect">
              <a:avLst/>
            </a:prstGeom>
          </p:spPr>
          <p:txBody>
            <a:bodyPr lIns="50800" tIns="50800" rIns="50800" bIns="50800" rtlCol="0" anchor="ctr"/>
            <a:lstStyle/>
            <a:p>
              <a:pPr marL="0" lvl="0" indent="0" algn="ctr">
                <a:lnSpc>
                  <a:spcPts val="2499"/>
                </a:lnSpc>
                <a:spcBef>
                  <a:spcPct val="0"/>
                </a:spcBef>
              </a:pPr>
              <a:endParaRPr/>
            </a:p>
          </p:txBody>
        </p:sp>
      </p:grpSp>
      <p:sp>
        <p:nvSpPr>
          <p:cNvPr id="29" name="TextBox 29"/>
          <p:cNvSpPr txBox="1"/>
          <p:nvPr/>
        </p:nvSpPr>
        <p:spPr>
          <a:xfrm>
            <a:off x="14155805" y="5270812"/>
            <a:ext cx="2775658" cy="731995"/>
          </a:xfrm>
          <a:prstGeom prst="rect">
            <a:avLst/>
          </a:prstGeom>
        </p:spPr>
        <p:txBody>
          <a:bodyPr lIns="0" tIns="0" rIns="0" bIns="0" rtlCol="0" anchor="t">
            <a:spAutoFit/>
          </a:bodyPr>
          <a:lstStyle/>
          <a:p>
            <a:pPr marL="0" lvl="0" indent="0" algn="ctr">
              <a:lnSpc>
                <a:spcPts val="5301"/>
              </a:lnSpc>
              <a:spcBef>
                <a:spcPct val="0"/>
              </a:spcBef>
            </a:pPr>
            <a:r>
              <a:rPr lang="en-US" sz="5890">
                <a:solidFill>
                  <a:srgbClr val="3D3D3D"/>
                </a:solidFill>
                <a:latin typeface="TT Trailers Heavy"/>
                <a:ea typeface="TT Trailers Heavy"/>
                <a:cs typeface="TT Trailers Heavy"/>
                <a:sym typeface="TT Trailers Heavy"/>
              </a:rPr>
              <a:t>ECONOMIA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DAB5"/>
        </a:solidFill>
        <a:effectLst/>
      </p:bgPr>
    </p:bg>
    <p:spTree>
      <p:nvGrpSpPr>
        <p:cNvPr id="1" name=""/>
        <p:cNvGrpSpPr/>
        <p:nvPr/>
      </p:nvGrpSpPr>
      <p:grpSpPr>
        <a:xfrm>
          <a:off x="0" y="0"/>
          <a:ext cx="0" cy="0"/>
          <a:chOff x="0" y="0"/>
          <a:chExt cx="0" cy="0"/>
        </a:xfrm>
      </p:grpSpPr>
      <p:grpSp>
        <p:nvGrpSpPr>
          <p:cNvPr id="2" name="Group 2"/>
          <p:cNvGrpSpPr/>
          <p:nvPr/>
        </p:nvGrpSpPr>
        <p:grpSpPr>
          <a:xfrm>
            <a:off x="317996" y="2442918"/>
            <a:ext cx="8574330" cy="4183761"/>
            <a:chOff x="0" y="0"/>
            <a:chExt cx="2659894" cy="1297869"/>
          </a:xfrm>
        </p:grpSpPr>
        <p:sp>
          <p:nvSpPr>
            <p:cNvPr id="3" name="Freeform 3"/>
            <p:cNvSpPr/>
            <p:nvPr/>
          </p:nvSpPr>
          <p:spPr>
            <a:xfrm>
              <a:off x="0" y="0"/>
              <a:ext cx="2659894" cy="1297870"/>
            </a:xfrm>
            <a:custGeom>
              <a:avLst/>
              <a:gdLst/>
              <a:ahLst/>
              <a:cxnLst/>
              <a:rect l="l" t="t" r="r" b="b"/>
              <a:pathLst>
                <a:path w="2659894" h="1297870">
                  <a:moveTo>
                    <a:pt x="27088" y="0"/>
                  </a:moveTo>
                  <a:lnTo>
                    <a:pt x="2632807" y="0"/>
                  </a:lnTo>
                  <a:cubicBezTo>
                    <a:pt x="2647767" y="0"/>
                    <a:pt x="2659894" y="12128"/>
                    <a:pt x="2659894" y="27088"/>
                  </a:cubicBezTo>
                  <a:lnTo>
                    <a:pt x="2659894" y="1270782"/>
                  </a:lnTo>
                  <a:cubicBezTo>
                    <a:pt x="2659894" y="1277966"/>
                    <a:pt x="2657040" y="1284856"/>
                    <a:pt x="2651960" y="1289936"/>
                  </a:cubicBezTo>
                  <a:cubicBezTo>
                    <a:pt x="2646880" y="1295016"/>
                    <a:pt x="2639991" y="1297870"/>
                    <a:pt x="2632807" y="1297870"/>
                  </a:cubicBezTo>
                  <a:lnTo>
                    <a:pt x="27088" y="1297870"/>
                  </a:lnTo>
                  <a:cubicBezTo>
                    <a:pt x="12128" y="1297870"/>
                    <a:pt x="0" y="1285742"/>
                    <a:pt x="0" y="1270782"/>
                  </a:cubicBezTo>
                  <a:lnTo>
                    <a:pt x="0" y="27088"/>
                  </a:lnTo>
                  <a:cubicBezTo>
                    <a:pt x="0" y="19903"/>
                    <a:pt x="2854" y="13014"/>
                    <a:pt x="7934" y="7934"/>
                  </a:cubicBezTo>
                  <a:cubicBezTo>
                    <a:pt x="13014" y="2854"/>
                    <a:pt x="19903" y="0"/>
                    <a:pt x="27088" y="0"/>
                  </a:cubicBezTo>
                  <a:close/>
                </a:path>
              </a:pathLst>
            </a:custGeom>
            <a:solidFill>
              <a:srgbClr val="F0FFEE"/>
            </a:solidFill>
          </p:spPr>
          <p:txBody>
            <a:bodyPr/>
            <a:lstStyle/>
            <a:p>
              <a:endParaRPr lang="es-ES"/>
            </a:p>
          </p:txBody>
        </p:sp>
        <p:sp>
          <p:nvSpPr>
            <p:cNvPr id="4" name="TextBox 4"/>
            <p:cNvSpPr txBox="1"/>
            <p:nvPr/>
          </p:nvSpPr>
          <p:spPr>
            <a:xfrm>
              <a:off x="0" y="0"/>
              <a:ext cx="2659894" cy="1297869"/>
            </a:xfrm>
            <a:prstGeom prst="rect">
              <a:avLst/>
            </a:prstGeom>
          </p:spPr>
          <p:txBody>
            <a:bodyPr lIns="50800" tIns="50800" rIns="50800" bIns="50800" rtlCol="0" anchor="ctr"/>
            <a:lstStyle/>
            <a:p>
              <a:pPr algn="ctr">
                <a:lnSpc>
                  <a:spcPts val="4399"/>
                </a:lnSpc>
              </a:pPr>
              <a:r>
                <a:rPr lang="en-US" sz="4399">
                  <a:solidFill>
                    <a:srgbClr val="3D3D3D"/>
                  </a:solidFill>
                  <a:latin typeface="Kollektif Bold"/>
                  <a:ea typeface="Kollektif Bold"/>
                  <a:cs typeface="Kollektif Bold"/>
                  <a:sym typeface="Kollektif Bold"/>
                </a:rPr>
                <a:t>EMISSIONS</a:t>
              </a:r>
            </a:p>
            <a:p>
              <a:pPr algn="ctr">
                <a:lnSpc>
                  <a:spcPts val="2499"/>
                </a:lnSpc>
              </a:pPr>
              <a:endParaRPr lang="en-US" sz="43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La descomposició dels bioresidus és un procés anaeròbic que produeix metà (CH4).</a:t>
              </a:r>
            </a:p>
            <a:p>
              <a:pPr algn="ctr">
                <a:lnSpc>
                  <a:spcPts val="2499"/>
                </a:lnSpc>
              </a:pPr>
              <a:endParaRPr lang="en-US" sz="24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Aquest és un gas d’efecte hivernacle amb un fort impacte en l’actual canvi climàtic.</a:t>
              </a:r>
            </a:p>
            <a:p>
              <a:pPr algn="ctr">
                <a:lnSpc>
                  <a:spcPts val="2499"/>
                </a:lnSpc>
              </a:pPr>
              <a:endParaRPr lang="en-US" sz="24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A major quantitat de bioresidus en plantes com els abocadors, major quantitat és la que es descompon, i per tant, major volum de gas emés.</a:t>
              </a:r>
            </a:p>
          </p:txBody>
        </p:sp>
      </p:grpSp>
      <p:sp>
        <p:nvSpPr>
          <p:cNvPr id="5" name="Freeform 5"/>
          <p:cNvSpPr/>
          <p:nvPr/>
        </p:nvSpPr>
        <p:spPr>
          <a:xfrm>
            <a:off x="2872152" y="6760028"/>
            <a:ext cx="3466019" cy="3187126"/>
          </a:xfrm>
          <a:custGeom>
            <a:avLst/>
            <a:gdLst/>
            <a:ahLst/>
            <a:cxnLst/>
            <a:rect l="l" t="t" r="r" b="b"/>
            <a:pathLst>
              <a:path w="3466019" h="3187126">
                <a:moveTo>
                  <a:pt x="0" y="0"/>
                </a:moveTo>
                <a:lnTo>
                  <a:pt x="3466018" y="0"/>
                </a:lnTo>
                <a:lnTo>
                  <a:pt x="3466018" y="3187126"/>
                </a:lnTo>
                <a:lnTo>
                  <a:pt x="0" y="3187126"/>
                </a:lnTo>
                <a:lnTo>
                  <a:pt x="0" y="0"/>
                </a:lnTo>
                <a:close/>
              </a:path>
            </a:pathLst>
          </a:custGeom>
          <a:blipFill>
            <a:blip r:embed="rId3"/>
            <a:stretch>
              <a:fillRect t="-20868" r="-29368"/>
            </a:stretch>
          </a:blipFill>
        </p:spPr>
        <p:txBody>
          <a:bodyPr/>
          <a:lstStyle/>
          <a:p>
            <a:endParaRPr lang="es-ES"/>
          </a:p>
        </p:txBody>
      </p:sp>
      <p:grpSp>
        <p:nvGrpSpPr>
          <p:cNvPr id="6" name="Group 6"/>
          <p:cNvGrpSpPr/>
          <p:nvPr/>
        </p:nvGrpSpPr>
        <p:grpSpPr>
          <a:xfrm>
            <a:off x="9232309" y="2442918"/>
            <a:ext cx="8574330" cy="4183761"/>
            <a:chOff x="0" y="0"/>
            <a:chExt cx="2659894" cy="1297869"/>
          </a:xfrm>
        </p:grpSpPr>
        <p:sp>
          <p:nvSpPr>
            <p:cNvPr id="7" name="Freeform 7"/>
            <p:cNvSpPr/>
            <p:nvPr/>
          </p:nvSpPr>
          <p:spPr>
            <a:xfrm>
              <a:off x="0" y="0"/>
              <a:ext cx="2659894" cy="1297870"/>
            </a:xfrm>
            <a:custGeom>
              <a:avLst/>
              <a:gdLst/>
              <a:ahLst/>
              <a:cxnLst/>
              <a:rect l="l" t="t" r="r" b="b"/>
              <a:pathLst>
                <a:path w="2659894" h="1297870">
                  <a:moveTo>
                    <a:pt x="27088" y="0"/>
                  </a:moveTo>
                  <a:lnTo>
                    <a:pt x="2632807" y="0"/>
                  </a:lnTo>
                  <a:cubicBezTo>
                    <a:pt x="2647767" y="0"/>
                    <a:pt x="2659894" y="12128"/>
                    <a:pt x="2659894" y="27088"/>
                  </a:cubicBezTo>
                  <a:lnTo>
                    <a:pt x="2659894" y="1270782"/>
                  </a:lnTo>
                  <a:cubicBezTo>
                    <a:pt x="2659894" y="1277966"/>
                    <a:pt x="2657040" y="1284856"/>
                    <a:pt x="2651960" y="1289936"/>
                  </a:cubicBezTo>
                  <a:cubicBezTo>
                    <a:pt x="2646880" y="1295016"/>
                    <a:pt x="2639991" y="1297870"/>
                    <a:pt x="2632807" y="1297870"/>
                  </a:cubicBezTo>
                  <a:lnTo>
                    <a:pt x="27088" y="1297870"/>
                  </a:lnTo>
                  <a:cubicBezTo>
                    <a:pt x="12128" y="1297870"/>
                    <a:pt x="0" y="1285742"/>
                    <a:pt x="0" y="1270782"/>
                  </a:cubicBezTo>
                  <a:lnTo>
                    <a:pt x="0" y="27088"/>
                  </a:lnTo>
                  <a:cubicBezTo>
                    <a:pt x="0" y="19903"/>
                    <a:pt x="2854" y="13014"/>
                    <a:pt x="7934" y="7934"/>
                  </a:cubicBezTo>
                  <a:cubicBezTo>
                    <a:pt x="13014" y="2854"/>
                    <a:pt x="19903" y="0"/>
                    <a:pt x="27088" y="0"/>
                  </a:cubicBezTo>
                  <a:close/>
                </a:path>
              </a:pathLst>
            </a:custGeom>
            <a:solidFill>
              <a:srgbClr val="F0FFEE"/>
            </a:solidFill>
          </p:spPr>
          <p:txBody>
            <a:bodyPr/>
            <a:lstStyle/>
            <a:p>
              <a:endParaRPr lang="es-ES"/>
            </a:p>
          </p:txBody>
        </p:sp>
        <p:sp>
          <p:nvSpPr>
            <p:cNvPr id="8" name="TextBox 8"/>
            <p:cNvSpPr txBox="1"/>
            <p:nvPr/>
          </p:nvSpPr>
          <p:spPr>
            <a:xfrm>
              <a:off x="0" y="0"/>
              <a:ext cx="2659894" cy="1297869"/>
            </a:xfrm>
            <a:prstGeom prst="rect">
              <a:avLst/>
            </a:prstGeom>
          </p:spPr>
          <p:txBody>
            <a:bodyPr lIns="50800" tIns="50800" rIns="50800" bIns="50800" rtlCol="0" anchor="ctr"/>
            <a:lstStyle/>
            <a:p>
              <a:pPr algn="ctr">
                <a:lnSpc>
                  <a:spcPts val="4399"/>
                </a:lnSpc>
              </a:pPr>
              <a:r>
                <a:rPr lang="en-US" sz="4399">
                  <a:solidFill>
                    <a:srgbClr val="3D3D3D"/>
                  </a:solidFill>
                  <a:latin typeface="Kollektif Bold"/>
                  <a:ea typeface="Kollektif Bold"/>
                  <a:cs typeface="Kollektif Bold"/>
                  <a:sym typeface="Kollektif Bold"/>
                </a:rPr>
                <a:t>LIXIVIATS</a:t>
              </a:r>
            </a:p>
            <a:p>
              <a:pPr algn="ctr">
                <a:lnSpc>
                  <a:spcPts val="2499"/>
                </a:lnSpc>
              </a:pPr>
              <a:endParaRPr lang="en-US" sz="43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Aquests bioresidus generen lixiviats que poden afectar als sòls i a les seues propietats.</a:t>
              </a:r>
            </a:p>
            <a:p>
              <a:pPr algn="ctr">
                <a:lnSpc>
                  <a:spcPts val="2499"/>
                </a:lnSpc>
              </a:pPr>
              <a:endParaRPr lang="en-US" sz="24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A més, poden filtrar-se i aplegar a les aigües subterrànies, embrutant la qüalitat d’aigües potables i aqüifers.</a:t>
              </a:r>
            </a:p>
          </p:txBody>
        </p:sp>
      </p:grpSp>
      <p:sp>
        <p:nvSpPr>
          <p:cNvPr id="9" name="Freeform 9"/>
          <p:cNvSpPr/>
          <p:nvPr/>
        </p:nvSpPr>
        <p:spPr>
          <a:xfrm>
            <a:off x="12076984" y="6760028"/>
            <a:ext cx="2884979" cy="3285086"/>
          </a:xfrm>
          <a:custGeom>
            <a:avLst/>
            <a:gdLst/>
            <a:ahLst/>
            <a:cxnLst/>
            <a:rect l="l" t="t" r="r" b="b"/>
            <a:pathLst>
              <a:path w="2884979" h="3285086">
                <a:moveTo>
                  <a:pt x="0" y="0"/>
                </a:moveTo>
                <a:lnTo>
                  <a:pt x="2884979" y="0"/>
                </a:lnTo>
                <a:lnTo>
                  <a:pt x="2884979" y="3285086"/>
                </a:lnTo>
                <a:lnTo>
                  <a:pt x="0" y="3285086"/>
                </a:lnTo>
                <a:lnTo>
                  <a:pt x="0" y="0"/>
                </a:lnTo>
                <a:close/>
              </a:path>
            </a:pathLst>
          </a:custGeom>
          <a:blipFill>
            <a:blip r:embed="rId4"/>
            <a:stretch>
              <a:fillRect/>
            </a:stretch>
          </a:blipFill>
        </p:spPr>
        <p:txBody>
          <a:bodyPr/>
          <a:lstStyle/>
          <a:p>
            <a:endParaRPr lang="es-ES"/>
          </a:p>
        </p:txBody>
      </p:sp>
      <p:sp>
        <p:nvSpPr>
          <p:cNvPr id="10" name="Freeform 10"/>
          <p:cNvSpPr/>
          <p:nvPr/>
        </p:nvSpPr>
        <p:spPr>
          <a:xfrm rot="8100000">
            <a:off x="13737437" y="7878962"/>
            <a:ext cx="497635" cy="523534"/>
          </a:xfrm>
          <a:custGeom>
            <a:avLst/>
            <a:gdLst/>
            <a:ahLst/>
            <a:cxnLst/>
            <a:rect l="l" t="t" r="r" b="b"/>
            <a:pathLst>
              <a:path w="497635" h="523534">
                <a:moveTo>
                  <a:pt x="0" y="0"/>
                </a:moveTo>
                <a:lnTo>
                  <a:pt x="497636" y="0"/>
                </a:lnTo>
                <a:lnTo>
                  <a:pt x="497636" y="523534"/>
                </a:lnTo>
                <a:lnTo>
                  <a:pt x="0" y="5235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
        <p:nvSpPr>
          <p:cNvPr id="11" name="TextBox 11"/>
          <p:cNvSpPr txBox="1"/>
          <p:nvPr/>
        </p:nvSpPr>
        <p:spPr>
          <a:xfrm>
            <a:off x="4517863" y="1233708"/>
            <a:ext cx="9252274" cy="1057597"/>
          </a:xfrm>
          <a:prstGeom prst="rect">
            <a:avLst/>
          </a:prstGeom>
        </p:spPr>
        <p:txBody>
          <a:bodyPr wrap="square" lIns="0" tIns="0" rIns="0" bIns="0" rtlCol="0" anchor="t">
            <a:spAutoFit/>
          </a:bodyPr>
          <a:lstStyle/>
          <a:p>
            <a:pPr marL="0" lvl="0" indent="0" algn="ctr">
              <a:lnSpc>
                <a:spcPts val="7642"/>
              </a:lnSpc>
              <a:spcBef>
                <a:spcPct val="0"/>
              </a:spcBef>
            </a:pPr>
            <a:r>
              <a:rPr lang="en-US" sz="8491" u="none" strike="noStrike" dirty="0">
                <a:solidFill>
                  <a:srgbClr val="3D3D3D"/>
                </a:solidFill>
                <a:latin typeface="TT Trailers Heavy"/>
                <a:ea typeface="TT Trailers Heavy"/>
                <a:cs typeface="TT Trailers Heavy"/>
                <a:sym typeface="TT Trailers Heavy"/>
              </a:rPr>
              <a:t>CONTAMINACIÓ AMBIENTAL</a:t>
            </a:r>
          </a:p>
        </p:txBody>
      </p:sp>
      <p:sp>
        <p:nvSpPr>
          <p:cNvPr id="12" name="Freeform 12"/>
          <p:cNvSpPr/>
          <p:nvPr/>
        </p:nvSpPr>
        <p:spPr>
          <a:xfrm rot="8100000">
            <a:off x="13737437" y="8601038"/>
            <a:ext cx="497635" cy="523534"/>
          </a:xfrm>
          <a:custGeom>
            <a:avLst/>
            <a:gdLst/>
            <a:ahLst/>
            <a:cxnLst/>
            <a:rect l="l" t="t" r="r" b="b"/>
            <a:pathLst>
              <a:path w="497635" h="523534">
                <a:moveTo>
                  <a:pt x="0" y="0"/>
                </a:moveTo>
                <a:lnTo>
                  <a:pt x="497636" y="0"/>
                </a:lnTo>
                <a:lnTo>
                  <a:pt x="497636" y="523534"/>
                </a:lnTo>
                <a:lnTo>
                  <a:pt x="0" y="52353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ES"/>
          </a:p>
        </p:txBody>
      </p:sp>
      <p:sp>
        <p:nvSpPr>
          <p:cNvPr id="13" name="Freeform 13"/>
          <p:cNvSpPr/>
          <p:nvPr/>
        </p:nvSpPr>
        <p:spPr>
          <a:xfrm rot="8100000">
            <a:off x="13737437" y="9323113"/>
            <a:ext cx="497635" cy="523534"/>
          </a:xfrm>
          <a:custGeom>
            <a:avLst/>
            <a:gdLst/>
            <a:ahLst/>
            <a:cxnLst/>
            <a:rect l="l" t="t" r="r" b="b"/>
            <a:pathLst>
              <a:path w="497635" h="523534">
                <a:moveTo>
                  <a:pt x="0" y="0"/>
                </a:moveTo>
                <a:lnTo>
                  <a:pt x="497636" y="0"/>
                </a:lnTo>
                <a:lnTo>
                  <a:pt x="497636" y="523534"/>
                </a:lnTo>
                <a:lnTo>
                  <a:pt x="0" y="5235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E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7171"/>
        </a:solidFill>
        <a:effectLst/>
      </p:bgPr>
    </p:bg>
    <p:spTree>
      <p:nvGrpSpPr>
        <p:cNvPr id="1" name=""/>
        <p:cNvGrpSpPr/>
        <p:nvPr/>
      </p:nvGrpSpPr>
      <p:grpSpPr>
        <a:xfrm>
          <a:off x="0" y="0"/>
          <a:ext cx="0" cy="0"/>
          <a:chOff x="0" y="0"/>
          <a:chExt cx="0" cy="0"/>
        </a:xfrm>
      </p:grpSpPr>
      <p:grpSp>
        <p:nvGrpSpPr>
          <p:cNvPr id="2" name="Group 2"/>
          <p:cNvGrpSpPr/>
          <p:nvPr/>
        </p:nvGrpSpPr>
        <p:grpSpPr>
          <a:xfrm>
            <a:off x="317996" y="2442918"/>
            <a:ext cx="8574330" cy="4183761"/>
            <a:chOff x="0" y="0"/>
            <a:chExt cx="2659894" cy="1297869"/>
          </a:xfrm>
        </p:grpSpPr>
        <p:sp>
          <p:nvSpPr>
            <p:cNvPr id="3" name="Freeform 3"/>
            <p:cNvSpPr/>
            <p:nvPr/>
          </p:nvSpPr>
          <p:spPr>
            <a:xfrm>
              <a:off x="0" y="0"/>
              <a:ext cx="2659894" cy="1297870"/>
            </a:xfrm>
            <a:custGeom>
              <a:avLst/>
              <a:gdLst/>
              <a:ahLst/>
              <a:cxnLst/>
              <a:rect l="l" t="t" r="r" b="b"/>
              <a:pathLst>
                <a:path w="2659894" h="1297870">
                  <a:moveTo>
                    <a:pt x="27088" y="0"/>
                  </a:moveTo>
                  <a:lnTo>
                    <a:pt x="2632807" y="0"/>
                  </a:lnTo>
                  <a:cubicBezTo>
                    <a:pt x="2647767" y="0"/>
                    <a:pt x="2659894" y="12128"/>
                    <a:pt x="2659894" y="27088"/>
                  </a:cubicBezTo>
                  <a:lnTo>
                    <a:pt x="2659894" y="1270782"/>
                  </a:lnTo>
                  <a:cubicBezTo>
                    <a:pt x="2659894" y="1277966"/>
                    <a:pt x="2657040" y="1284856"/>
                    <a:pt x="2651960" y="1289936"/>
                  </a:cubicBezTo>
                  <a:cubicBezTo>
                    <a:pt x="2646880" y="1295016"/>
                    <a:pt x="2639991" y="1297870"/>
                    <a:pt x="2632807" y="1297870"/>
                  </a:cubicBezTo>
                  <a:lnTo>
                    <a:pt x="27088" y="1297870"/>
                  </a:lnTo>
                  <a:cubicBezTo>
                    <a:pt x="12128" y="1297870"/>
                    <a:pt x="0" y="1285742"/>
                    <a:pt x="0" y="1270782"/>
                  </a:cubicBezTo>
                  <a:lnTo>
                    <a:pt x="0" y="27088"/>
                  </a:lnTo>
                  <a:cubicBezTo>
                    <a:pt x="0" y="19903"/>
                    <a:pt x="2854" y="13014"/>
                    <a:pt x="7934" y="7934"/>
                  </a:cubicBezTo>
                  <a:cubicBezTo>
                    <a:pt x="13014" y="2854"/>
                    <a:pt x="19903" y="0"/>
                    <a:pt x="27088" y="0"/>
                  </a:cubicBezTo>
                  <a:close/>
                </a:path>
              </a:pathLst>
            </a:custGeom>
            <a:solidFill>
              <a:srgbClr val="FCD5C7"/>
            </a:solidFill>
          </p:spPr>
          <p:txBody>
            <a:bodyPr/>
            <a:lstStyle/>
            <a:p>
              <a:endParaRPr lang="es-ES"/>
            </a:p>
          </p:txBody>
        </p:sp>
        <p:sp>
          <p:nvSpPr>
            <p:cNvPr id="4" name="TextBox 4"/>
            <p:cNvSpPr txBox="1"/>
            <p:nvPr/>
          </p:nvSpPr>
          <p:spPr>
            <a:xfrm>
              <a:off x="0" y="0"/>
              <a:ext cx="2659894" cy="1297869"/>
            </a:xfrm>
            <a:prstGeom prst="rect">
              <a:avLst/>
            </a:prstGeom>
          </p:spPr>
          <p:txBody>
            <a:bodyPr lIns="50800" tIns="50800" rIns="50800" bIns="50800" rtlCol="0" anchor="ctr"/>
            <a:lstStyle/>
            <a:p>
              <a:pPr algn="ctr">
                <a:lnSpc>
                  <a:spcPts val="4399"/>
                </a:lnSpc>
              </a:pPr>
              <a:r>
                <a:rPr lang="en-US" sz="4399">
                  <a:solidFill>
                    <a:srgbClr val="3D3D3D"/>
                  </a:solidFill>
                  <a:latin typeface="Kollektif Bold"/>
                  <a:ea typeface="Kollektif Bold"/>
                  <a:cs typeface="Kollektif Bold"/>
                  <a:sym typeface="Kollektif Bold"/>
                </a:rPr>
                <a:t>PATÒGENS</a:t>
              </a:r>
            </a:p>
            <a:p>
              <a:pPr algn="ctr">
                <a:lnSpc>
                  <a:spcPts val="2499"/>
                </a:lnSpc>
              </a:pPr>
              <a:endParaRPr lang="en-US" sz="43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Els bioresidus poden contenir i accelerar la proliferació de patògens que afecten a la salut pública amb el contagi de malalties.</a:t>
              </a:r>
            </a:p>
          </p:txBody>
        </p:sp>
      </p:grpSp>
      <p:grpSp>
        <p:nvGrpSpPr>
          <p:cNvPr id="5" name="Group 5"/>
          <p:cNvGrpSpPr/>
          <p:nvPr/>
        </p:nvGrpSpPr>
        <p:grpSpPr>
          <a:xfrm>
            <a:off x="9232309" y="2442918"/>
            <a:ext cx="8574330" cy="4183761"/>
            <a:chOff x="0" y="0"/>
            <a:chExt cx="2659894" cy="1297869"/>
          </a:xfrm>
        </p:grpSpPr>
        <p:sp>
          <p:nvSpPr>
            <p:cNvPr id="6" name="Freeform 6"/>
            <p:cNvSpPr/>
            <p:nvPr/>
          </p:nvSpPr>
          <p:spPr>
            <a:xfrm>
              <a:off x="0" y="0"/>
              <a:ext cx="2659894" cy="1297870"/>
            </a:xfrm>
            <a:custGeom>
              <a:avLst/>
              <a:gdLst/>
              <a:ahLst/>
              <a:cxnLst/>
              <a:rect l="l" t="t" r="r" b="b"/>
              <a:pathLst>
                <a:path w="2659894" h="1297870">
                  <a:moveTo>
                    <a:pt x="27088" y="0"/>
                  </a:moveTo>
                  <a:lnTo>
                    <a:pt x="2632807" y="0"/>
                  </a:lnTo>
                  <a:cubicBezTo>
                    <a:pt x="2647767" y="0"/>
                    <a:pt x="2659894" y="12128"/>
                    <a:pt x="2659894" y="27088"/>
                  </a:cubicBezTo>
                  <a:lnTo>
                    <a:pt x="2659894" y="1270782"/>
                  </a:lnTo>
                  <a:cubicBezTo>
                    <a:pt x="2659894" y="1277966"/>
                    <a:pt x="2657040" y="1284856"/>
                    <a:pt x="2651960" y="1289936"/>
                  </a:cubicBezTo>
                  <a:cubicBezTo>
                    <a:pt x="2646880" y="1295016"/>
                    <a:pt x="2639991" y="1297870"/>
                    <a:pt x="2632807" y="1297870"/>
                  </a:cubicBezTo>
                  <a:lnTo>
                    <a:pt x="27088" y="1297870"/>
                  </a:lnTo>
                  <a:cubicBezTo>
                    <a:pt x="12128" y="1297870"/>
                    <a:pt x="0" y="1285742"/>
                    <a:pt x="0" y="1270782"/>
                  </a:cubicBezTo>
                  <a:lnTo>
                    <a:pt x="0" y="27088"/>
                  </a:lnTo>
                  <a:cubicBezTo>
                    <a:pt x="0" y="19903"/>
                    <a:pt x="2854" y="13014"/>
                    <a:pt x="7934" y="7934"/>
                  </a:cubicBezTo>
                  <a:cubicBezTo>
                    <a:pt x="13014" y="2854"/>
                    <a:pt x="19903" y="0"/>
                    <a:pt x="27088" y="0"/>
                  </a:cubicBezTo>
                  <a:close/>
                </a:path>
              </a:pathLst>
            </a:custGeom>
            <a:solidFill>
              <a:srgbClr val="FCD5C7"/>
            </a:solidFill>
          </p:spPr>
          <p:txBody>
            <a:bodyPr/>
            <a:lstStyle/>
            <a:p>
              <a:endParaRPr lang="es-ES"/>
            </a:p>
          </p:txBody>
        </p:sp>
        <p:sp>
          <p:nvSpPr>
            <p:cNvPr id="7" name="TextBox 7"/>
            <p:cNvSpPr txBox="1"/>
            <p:nvPr/>
          </p:nvSpPr>
          <p:spPr>
            <a:xfrm>
              <a:off x="0" y="0"/>
              <a:ext cx="2659894" cy="1297869"/>
            </a:xfrm>
            <a:prstGeom prst="rect">
              <a:avLst/>
            </a:prstGeom>
          </p:spPr>
          <p:txBody>
            <a:bodyPr lIns="50800" tIns="50800" rIns="50800" bIns="50800" rtlCol="0" anchor="ctr"/>
            <a:lstStyle/>
            <a:p>
              <a:pPr algn="ctr">
                <a:lnSpc>
                  <a:spcPts val="4399"/>
                </a:lnSpc>
              </a:pPr>
              <a:r>
                <a:rPr lang="en-US" sz="4399">
                  <a:solidFill>
                    <a:srgbClr val="3D3D3D"/>
                  </a:solidFill>
                  <a:latin typeface="Kollektif Bold"/>
                  <a:ea typeface="Kollektif Bold"/>
                  <a:cs typeface="Kollektif Bold"/>
                  <a:sym typeface="Kollektif Bold"/>
                </a:rPr>
                <a:t>VIA D’ATRACCIÓ</a:t>
              </a:r>
            </a:p>
            <a:p>
              <a:pPr algn="ctr">
                <a:lnSpc>
                  <a:spcPts val="2499"/>
                </a:lnSpc>
              </a:pPr>
              <a:endParaRPr lang="en-US" sz="4399">
                <a:solidFill>
                  <a:srgbClr val="3D3D3D"/>
                </a:solidFill>
                <a:latin typeface="Kollektif Bold"/>
                <a:ea typeface="Kollektif Bold"/>
                <a:cs typeface="Kollektif Bold"/>
                <a:sym typeface="Kollektif Bold"/>
              </a:endParaRPr>
            </a:p>
            <a:p>
              <a:pPr algn="ctr">
                <a:lnSpc>
                  <a:spcPts val="2499"/>
                </a:lnSpc>
              </a:pPr>
              <a:r>
                <a:rPr lang="en-US" sz="2499">
                  <a:solidFill>
                    <a:srgbClr val="3D3D3D"/>
                  </a:solidFill>
                  <a:latin typeface="Kollektif Bold"/>
                  <a:ea typeface="Kollektif Bold"/>
                  <a:cs typeface="Kollektif Bold"/>
                  <a:sym typeface="Kollektif Bold"/>
                </a:rPr>
                <a:t>Els bioresidus amb males condicions d’emmagatzematge són una via d’atracció per a animals o insectes com les mosques que porten amb ells alguna malaltia contagiosa.</a:t>
              </a:r>
            </a:p>
          </p:txBody>
        </p:sp>
      </p:grpSp>
      <p:sp>
        <p:nvSpPr>
          <p:cNvPr id="8" name="Freeform 8"/>
          <p:cNvSpPr/>
          <p:nvPr/>
        </p:nvSpPr>
        <p:spPr>
          <a:xfrm>
            <a:off x="7091104" y="6760028"/>
            <a:ext cx="3934343" cy="3366049"/>
          </a:xfrm>
          <a:custGeom>
            <a:avLst/>
            <a:gdLst/>
            <a:ahLst/>
            <a:cxnLst/>
            <a:rect l="l" t="t" r="r" b="b"/>
            <a:pathLst>
              <a:path w="3934343" h="3366049">
                <a:moveTo>
                  <a:pt x="0" y="0"/>
                </a:moveTo>
                <a:lnTo>
                  <a:pt x="3934342" y="0"/>
                </a:lnTo>
                <a:lnTo>
                  <a:pt x="3934342" y="3366049"/>
                </a:lnTo>
                <a:lnTo>
                  <a:pt x="0" y="3366049"/>
                </a:lnTo>
                <a:lnTo>
                  <a:pt x="0" y="0"/>
                </a:lnTo>
                <a:close/>
              </a:path>
            </a:pathLst>
          </a:custGeom>
          <a:blipFill>
            <a:blip r:embed="rId3"/>
            <a:stretch>
              <a:fillRect/>
            </a:stretch>
          </a:blipFill>
        </p:spPr>
        <p:txBody>
          <a:bodyPr/>
          <a:lstStyle/>
          <a:p>
            <a:endParaRPr lang="es-ES"/>
          </a:p>
        </p:txBody>
      </p:sp>
      <p:sp>
        <p:nvSpPr>
          <p:cNvPr id="9" name="TextBox 9"/>
          <p:cNvSpPr txBox="1"/>
          <p:nvPr/>
        </p:nvSpPr>
        <p:spPr>
          <a:xfrm>
            <a:off x="6268256" y="1246234"/>
            <a:ext cx="5751487" cy="1057597"/>
          </a:xfrm>
          <a:prstGeom prst="rect">
            <a:avLst/>
          </a:prstGeom>
        </p:spPr>
        <p:txBody>
          <a:bodyPr wrap="square" lIns="0" tIns="0" rIns="0" bIns="0" rtlCol="0" anchor="t">
            <a:spAutoFit/>
          </a:bodyPr>
          <a:lstStyle/>
          <a:p>
            <a:pPr marL="0" lvl="0" indent="0" algn="ctr">
              <a:lnSpc>
                <a:spcPts val="7642"/>
              </a:lnSpc>
              <a:spcBef>
                <a:spcPct val="0"/>
              </a:spcBef>
            </a:pPr>
            <a:r>
              <a:rPr lang="en-US" sz="8491" dirty="0">
                <a:solidFill>
                  <a:srgbClr val="3D3D3D"/>
                </a:solidFill>
                <a:latin typeface="TT Trailers Heavy"/>
                <a:ea typeface="TT Trailers Heavy"/>
                <a:cs typeface="TT Trailers Heavy"/>
                <a:sym typeface="TT Trailers Heavy"/>
              </a:rPr>
              <a:t>SALUT PÚBLICA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3708</Words>
  <Application>Microsoft Office PowerPoint</Application>
  <PresentationFormat>Personalizado</PresentationFormat>
  <Paragraphs>536</Paragraphs>
  <Slides>49</Slides>
  <Notes>49</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49</vt:i4>
      </vt:variant>
    </vt:vector>
  </HeadingPairs>
  <TitlesOfParts>
    <vt:vector size="60" baseType="lpstr">
      <vt:lpstr>Calibri</vt:lpstr>
      <vt:lpstr>Open Sans</vt:lpstr>
      <vt:lpstr>Open Sans Bold</vt:lpstr>
      <vt:lpstr>Open Sans Italics</vt:lpstr>
      <vt:lpstr>Sweet Apricot</vt:lpstr>
      <vt:lpstr>Kollektif Bold</vt:lpstr>
      <vt:lpstr>Kollektif</vt:lpstr>
      <vt:lpstr>TT Trailers Heavy</vt:lpstr>
      <vt:lpstr>TT Trailers Bold</vt:lpstr>
      <vt:lpstr>Arial</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Yellow and Green Illustrative How to Make Compost Presentation</dc:title>
  <dc:creator>Nuria Seguí</dc:creator>
  <cp:lastModifiedBy>Nuria Seguí</cp:lastModifiedBy>
  <cp:revision>7</cp:revision>
  <dcterms:created xsi:type="dcterms:W3CDTF">2006-08-16T00:00:00Z</dcterms:created>
  <dcterms:modified xsi:type="dcterms:W3CDTF">2024-09-13T10:12:54Z</dcterms:modified>
  <dc:identifier>DAGKYFr_Gy0</dc:identifier>
</cp:coreProperties>
</file>