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6" r:id="rId3"/>
  </p:sldIdLst>
  <p:sldSz cx="9906000" cy="6858000" type="A4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4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4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AF52F-05FD-40D0-BB46-A08DC75798F4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51BCE-243B-4AA6-A0DA-05C84A4D81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776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503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276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563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57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699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01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486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02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48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419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539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E9804-1BE7-4691-8CEF-D8CA0DDDEEF1}" type="datetimeFigureOut">
              <a:rPr lang="es-ES" smtClean="0"/>
              <a:t>22/07/2024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3C39C-3575-41BE-827F-6750250B88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796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ceso 15"/>
          <p:cNvSpPr/>
          <p:nvPr/>
        </p:nvSpPr>
        <p:spPr>
          <a:xfrm>
            <a:off x="1443644" y="1895512"/>
            <a:ext cx="986323" cy="31478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SISTEMA DE GESTIÓN </a:t>
            </a:r>
            <a:r>
              <a:rPr lang="es-ES" sz="700" b="1" dirty="0">
                <a:solidFill>
                  <a:schemeClr val="tx1"/>
                </a:solidFill>
              </a:rPr>
              <a:t>P01.00.00</a:t>
            </a:r>
          </a:p>
        </p:txBody>
      </p:sp>
      <p:sp>
        <p:nvSpPr>
          <p:cNvPr id="61" name="Proceso 60"/>
          <p:cNvSpPr/>
          <p:nvPr/>
        </p:nvSpPr>
        <p:spPr>
          <a:xfrm>
            <a:off x="385166" y="273577"/>
            <a:ext cx="9135668" cy="70693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MAPA DE PROCESOS</a:t>
            </a:r>
          </a:p>
        </p:txBody>
      </p:sp>
      <p:sp>
        <p:nvSpPr>
          <p:cNvPr id="64" name="Proceso 63"/>
          <p:cNvSpPr/>
          <p:nvPr/>
        </p:nvSpPr>
        <p:spPr>
          <a:xfrm>
            <a:off x="8348718" y="273576"/>
            <a:ext cx="1172116" cy="70693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F01.06.00</a:t>
            </a:r>
          </a:p>
        </p:txBody>
      </p:sp>
      <p:sp>
        <p:nvSpPr>
          <p:cNvPr id="65" name="Proceso 64"/>
          <p:cNvSpPr/>
          <p:nvPr/>
        </p:nvSpPr>
        <p:spPr>
          <a:xfrm>
            <a:off x="3081426" y="651640"/>
            <a:ext cx="3709865" cy="32538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ISO 9001:2015</a:t>
            </a:r>
          </a:p>
        </p:txBody>
      </p:sp>
      <p:sp>
        <p:nvSpPr>
          <p:cNvPr id="94" name="Proceso 93"/>
          <p:cNvSpPr/>
          <p:nvPr/>
        </p:nvSpPr>
        <p:spPr>
          <a:xfrm>
            <a:off x="1439170" y="1550982"/>
            <a:ext cx="991086" cy="30581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POLÍTICA CALIDAD </a:t>
            </a:r>
            <a:r>
              <a:rPr lang="es-ES" sz="700" b="1" dirty="0">
                <a:solidFill>
                  <a:schemeClr val="tx1"/>
                </a:solidFill>
              </a:rPr>
              <a:t>F01.04.00 </a:t>
            </a:r>
          </a:p>
        </p:txBody>
      </p:sp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E1099A51-D609-44EE-9519-C100D28F5447}"/>
              </a:ext>
            </a:extLst>
          </p:cNvPr>
          <p:cNvSpPr/>
          <p:nvPr/>
        </p:nvSpPr>
        <p:spPr>
          <a:xfrm>
            <a:off x="1333500" y="1414018"/>
            <a:ext cx="1202427" cy="1047242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LIDERAZGO</a:t>
            </a:r>
          </a:p>
        </p:txBody>
      </p:sp>
      <p:sp>
        <p:nvSpPr>
          <p:cNvPr id="113" name="Proceso 15">
            <a:extLst>
              <a:ext uri="{FF2B5EF4-FFF2-40B4-BE49-F238E27FC236}">
                <a16:creationId xmlns:a16="http://schemas.microsoft.com/office/drawing/2014/main" id="{41CB6745-C20F-4FF8-B2E5-7002CDCA8009}"/>
              </a:ext>
            </a:extLst>
          </p:cNvPr>
          <p:cNvSpPr/>
          <p:nvPr/>
        </p:nvSpPr>
        <p:spPr>
          <a:xfrm>
            <a:off x="2835481" y="1512751"/>
            <a:ext cx="1874676" cy="33423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GESTION DE RIESGOS Y OPORTUNIDADES </a:t>
            </a:r>
            <a:r>
              <a:rPr lang="es-ES" sz="700" b="1" dirty="0">
                <a:solidFill>
                  <a:schemeClr val="tx1"/>
                </a:solidFill>
              </a:rPr>
              <a:t>F01.11.00</a:t>
            </a:r>
          </a:p>
        </p:txBody>
      </p:sp>
      <p:sp>
        <p:nvSpPr>
          <p:cNvPr id="120" name="Proceso 93">
            <a:extLst>
              <a:ext uri="{FF2B5EF4-FFF2-40B4-BE49-F238E27FC236}">
                <a16:creationId xmlns:a16="http://schemas.microsoft.com/office/drawing/2014/main" id="{69FDDAA6-16AA-4914-B3BC-053AFB38D043}"/>
              </a:ext>
            </a:extLst>
          </p:cNvPr>
          <p:cNvSpPr/>
          <p:nvPr/>
        </p:nvSpPr>
        <p:spPr>
          <a:xfrm>
            <a:off x="2840725" y="1890241"/>
            <a:ext cx="789636" cy="32532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OBJETIVOS DE LA CALIDAD </a:t>
            </a:r>
            <a:r>
              <a:rPr lang="es-ES" sz="700" b="1" dirty="0">
                <a:solidFill>
                  <a:schemeClr val="tx1"/>
                </a:solidFill>
              </a:rPr>
              <a:t>F01.00.00</a:t>
            </a:r>
          </a:p>
        </p:txBody>
      </p:sp>
      <p:sp>
        <p:nvSpPr>
          <p:cNvPr id="122" name="Rectángulo: esquinas redondeadas 121">
            <a:extLst>
              <a:ext uri="{FF2B5EF4-FFF2-40B4-BE49-F238E27FC236}">
                <a16:creationId xmlns:a16="http://schemas.microsoft.com/office/drawing/2014/main" id="{36A9BC58-4D71-43AA-9526-EFA1ECE2236E}"/>
              </a:ext>
            </a:extLst>
          </p:cNvPr>
          <p:cNvSpPr/>
          <p:nvPr/>
        </p:nvSpPr>
        <p:spPr>
          <a:xfrm>
            <a:off x="2688616" y="1414018"/>
            <a:ext cx="2174230" cy="1047241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PLANIFICACIÓN</a:t>
            </a:r>
          </a:p>
        </p:txBody>
      </p:sp>
      <p:sp>
        <p:nvSpPr>
          <p:cNvPr id="124" name="Proceso 93">
            <a:extLst>
              <a:ext uri="{FF2B5EF4-FFF2-40B4-BE49-F238E27FC236}">
                <a16:creationId xmlns:a16="http://schemas.microsoft.com/office/drawing/2014/main" id="{A8CA3B5E-8BED-4110-98FC-5A7ACAC802A3}"/>
              </a:ext>
            </a:extLst>
          </p:cNvPr>
          <p:cNvSpPr/>
          <p:nvPr/>
        </p:nvSpPr>
        <p:spPr>
          <a:xfrm>
            <a:off x="3685165" y="1884972"/>
            <a:ext cx="1024992" cy="32532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PLANIFICACIÓN DE LOS CAMBIOS                      </a:t>
            </a:r>
            <a:r>
              <a:rPr lang="es-ES" sz="700" b="1" dirty="0">
                <a:solidFill>
                  <a:schemeClr val="tx1"/>
                </a:solidFill>
              </a:rPr>
              <a:t>P02.03.00</a:t>
            </a:r>
          </a:p>
        </p:txBody>
      </p:sp>
      <p:sp>
        <p:nvSpPr>
          <p:cNvPr id="127" name="Proceso 15">
            <a:extLst>
              <a:ext uri="{FF2B5EF4-FFF2-40B4-BE49-F238E27FC236}">
                <a16:creationId xmlns:a16="http://schemas.microsoft.com/office/drawing/2014/main" id="{B7FCD731-681A-48B7-A1F7-29117FDF4B2B}"/>
              </a:ext>
            </a:extLst>
          </p:cNvPr>
          <p:cNvSpPr/>
          <p:nvPr/>
        </p:nvSpPr>
        <p:spPr>
          <a:xfrm>
            <a:off x="5189095" y="1495858"/>
            <a:ext cx="939776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ANALISIS DE LA SATISFACCION DEL CLIENTE</a:t>
            </a:r>
          </a:p>
        </p:txBody>
      </p:sp>
      <p:sp>
        <p:nvSpPr>
          <p:cNvPr id="128" name="Proceso 93">
            <a:extLst>
              <a:ext uri="{FF2B5EF4-FFF2-40B4-BE49-F238E27FC236}">
                <a16:creationId xmlns:a16="http://schemas.microsoft.com/office/drawing/2014/main" id="{4D2A0749-BD3F-486E-9F81-12DD981896AA}"/>
              </a:ext>
            </a:extLst>
          </p:cNvPr>
          <p:cNvSpPr/>
          <p:nvPr/>
        </p:nvSpPr>
        <p:spPr>
          <a:xfrm>
            <a:off x="5195869" y="1871114"/>
            <a:ext cx="947291" cy="36511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REVISION DEL SISTEMA</a:t>
            </a: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 </a:t>
            </a:r>
            <a:r>
              <a:rPr lang="es-ES" sz="700" b="1" dirty="0">
                <a:solidFill>
                  <a:schemeClr val="tx1"/>
                </a:solidFill>
              </a:rPr>
              <a:t>F01.01.00</a:t>
            </a:r>
          </a:p>
        </p:txBody>
      </p:sp>
      <p:sp>
        <p:nvSpPr>
          <p:cNvPr id="129" name="Rectángulo: esquinas redondeadas 128">
            <a:extLst>
              <a:ext uri="{FF2B5EF4-FFF2-40B4-BE49-F238E27FC236}">
                <a16:creationId xmlns:a16="http://schemas.microsoft.com/office/drawing/2014/main" id="{0C3A09B4-DCF7-49E1-8C0D-7EC2A581E431}"/>
              </a:ext>
            </a:extLst>
          </p:cNvPr>
          <p:cNvSpPr/>
          <p:nvPr/>
        </p:nvSpPr>
        <p:spPr>
          <a:xfrm>
            <a:off x="5076225" y="1414017"/>
            <a:ext cx="2109874" cy="1047242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EVALUACIÓN DEL DESEMPEÑO</a:t>
            </a:r>
          </a:p>
        </p:txBody>
      </p:sp>
      <p:sp>
        <p:nvSpPr>
          <p:cNvPr id="131" name="Proceso 93">
            <a:extLst>
              <a:ext uri="{FF2B5EF4-FFF2-40B4-BE49-F238E27FC236}">
                <a16:creationId xmlns:a16="http://schemas.microsoft.com/office/drawing/2014/main" id="{0A535380-C241-41C4-896A-11CB39438602}"/>
              </a:ext>
            </a:extLst>
          </p:cNvPr>
          <p:cNvSpPr/>
          <p:nvPr/>
        </p:nvSpPr>
        <p:spPr>
          <a:xfrm>
            <a:off x="6252445" y="1865021"/>
            <a:ext cx="872339" cy="35688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AUDITORIA INTERNA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F02.16.00</a:t>
            </a:r>
            <a:r>
              <a:rPr lang="es-ES" sz="7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2" name="Proceso 15">
            <a:extLst>
              <a:ext uri="{FF2B5EF4-FFF2-40B4-BE49-F238E27FC236}">
                <a16:creationId xmlns:a16="http://schemas.microsoft.com/office/drawing/2014/main" id="{2917622C-F61B-4CDF-896C-49EB3F482587}"/>
              </a:ext>
            </a:extLst>
          </p:cNvPr>
          <p:cNvSpPr/>
          <p:nvPr/>
        </p:nvSpPr>
        <p:spPr>
          <a:xfrm>
            <a:off x="7483798" y="1506175"/>
            <a:ext cx="862192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NC </a:t>
            </a:r>
            <a:r>
              <a:rPr lang="es-ES" sz="700" b="1" dirty="0">
                <a:solidFill>
                  <a:schemeClr val="tx1"/>
                </a:solidFill>
              </a:rPr>
              <a:t>F02.06.00</a:t>
            </a:r>
          </a:p>
        </p:txBody>
      </p:sp>
      <p:sp>
        <p:nvSpPr>
          <p:cNvPr id="133" name="Proceso 93">
            <a:extLst>
              <a:ext uri="{FF2B5EF4-FFF2-40B4-BE49-F238E27FC236}">
                <a16:creationId xmlns:a16="http://schemas.microsoft.com/office/drawing/2014/main" id="{6A7B8213-EA6F-41FA-919A-EF96B200BC26}"/>
              </a:ext>
            </a:extLst>
          </p:cNvPr>
          <p:cNvSpPr/>
          <p:nvPr/>
        </p:nvSpPr>
        <p:spPr>
          <a:xfrm>
            <a:off x="7486526" y="1881079"/>
            <a:ext cx="872339" cy="36358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MEJORA CONTINUA </a:t>
            </a:r>
            <a:r>
              <a:rPr lang="es-ES" sz="700" b="1" dirty="0">
                <a:solidFill>
                  <a:schemeClr val="tx1"/>
                </a:solidFill>
              </a:rPr>
              <a:t>F02.07.00</a:t>
            </a:r>
          </a:p>
        </p:txBody>
      </p:sp>
      <p:sp>
        <p:nvSpPr>
          <p:cNvPr id="134" name="Rectángulo: esquinas redondeadas 133">
            <a:extLst>
              <a:ext uri="{FF2B5EF4-FFF2-40B4-BE49-F238E27FC236}">
                <a16:creationId xmlns:a16="http://schemas.microsoft.com/office/drawing/2014/main" id="{1AEA4416-4B1C-4ADF-A548-80B8B42B84D5}"/>
              </a:ext>
            </a:extLst>
          </p:cNvPr>
          <p:cNvSpPr/>
          <p:nvPr/>
        </p:nvSpPr>
        <p:spPr>
          <a:xfrm>
            <a:off x="7417148" y="1410545"/>
            <a:ext cx="1033126" cy="1047242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MEJORA</a:t>
            </a:r>
          </a:p>
        </p:txBody>
      </p:sp>
      <p:sp>
        <p:nvSpPr>
          <p:cNvPr id="144" name="Rectángulo: esquinas redondeadas 143">
            <a:extLst>
              <a:ext uri="{FF2B5EF4-FFF2-40B4-BE49-F238E27FC236}">
                <a16:creationId xmlns:a16="http://schemas.microsoft.com/office/drawing/2014/main" id="{620D2BDD-2032-44FA-A7E0-8093E2013D81}"/>
              </a:ext>
            </a:extLst>
          </p:cNvPr>
          <p:cNvSpPr/>
          <p:nvPr/>
        </p:nvSpPr>
        <p:spPr>
          <a:xfrm>
            <a:off x="1333500" y="5254291"/>
            <a:ext cx="1284602" cy="349105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INFRAESTRUCTURA </a:t>
            </a:r>
            <a:r>
              <a:rPr lang="es-ES" sz="900" dirty="0">
                <a:solidFill>
                  <a:schemeClr val="tx1"/>
                </a:solidFill>
              </a:rPr>
              <a:t>F02.15.00</a:t>
            </a:r>
            <a:endParaRPr lang="es-ES" sz="1000" dirty="0">
              <a:solidFill>
                <a:schemeClr val="tx1"/>
              </a:solidFill>
            </a:endParaRPr>
          </a:p>
        </p:txBody>
      </p:sp>
      <p:sp>
        <p:nvSpPr>
          <p:cNvPr id="153" name="Rectángulo: esquinas redondeadas 152">
            <a:extLst>
              <a:ext uri="{FF2B5EF4-FFF2-40B4-BE49-F238E27FC236}">
                <a16:creationId xmlns:a16="http://schemas.microsoft.com/office/drawing/2014/main" id="{C5A2C35D-7EB9-46C6-840C-5610962DA2D3}"/>
              </a:ext>
            </a:extLst>
          </p:cNvPr>
          <p:cNvSpPr/>
          <p:nvPr/>
        </p:nvSpPr>
        <p:spPr>
          <a:xfrm>
            <a:off x="2680187" y="5257415"/>
            <a:ext cx="1183264" cy="871494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POLIVALENCIA, FICHA PUESTO TRABAJO </a:t>
            </a:r>
            <a:r>
              <a:rPr lang="es-ES" sz="900" dirty="0">
                <a:solidFill>
                  <a:schemeClr val="tx1"/>
                </a:solidFill>
              </a:rPr>
              <a:t>F02.05.00</a:t>
            </a:r>
          </a:p>
          <a:p>
            <a:pPr algn="ctr"/>
            <a:r>
              <a:rPr lang="es-ES" sz="900" dirty="0">
                <a:solidFill>
                  <a:schemeClr val="tx1"/>
                </a:solidFill>
              </a:rPr>
              <a:t>F02.03.00 </a:t>
            </a:r>
          </a:p>
        </p:txBody>
      </p:sp>
      <p:sp>
        <p:nvSpPr>
          <p:cNvPr id="155" name="Rectángulo: esquinas redondeadas 154">
            <a:extLst>
              <a:ext uri="{FF2B5EF4-FFF2-40B4-BE49-F238E27FC236}">
                <a16:creationId xmlns:a16="http://schemas.microsoft.com/office/drawing/2014/main" id="{8A6D1AAF-2AD5-4897-9FC3-88BE812FFA79}"/>
              </a:ext>
            </a:extLst>
          </p:cNvPr>
          <p:cNvSpPr/>
          <p:nvPr/>
        </p:nvSpPr>
        <p:spPr>
          <a:xfrm>
            <a:off x="4809366" y="5251904"/>
            <a:ext cx="1246505" cy="88251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MANTENIMIENTO </a:t>
            </a:r>
            <a:r>
              <a:rPr lang="es-ES" sz="900" dirty="0">
                <a:solidFill>
                  <a:schemeClr val="tx1"/>
                </a:solidFill>
              </a:rPr>
              <a:t>P06.01.00</a:t>
            </a:r>
          </a:p>
          <a:p>
            <a:pPr algn="ctr"/>
            <a:r>
              <a:rPr lang="es-ES" sz="900" dirty="0">
                <a:solidFill>
                  <a:schemeClr val="tx1"/>
                </a:solidFill>
              </a:rPr>
              <a:t>PA06.01.00</a:t>
            </a:r>
          </a:p>
        </p:txBody>
      </p:sp>
      <p:sp>
        <p:nvSpPr>
          <p:cNvPr id="156" name="Rectángulo: esquinas redondeadas 155">
            <a:extLst>
              <a:ext uri="{FF2B5EF4-FFF2-40B4-BE49-F238E27FC236}">
                <a16:creationId xmlns:a16="http://schemas.microsoft.com/office/drawing/2014/main" id="{3959DA19-A69D-4FE6-A4A5-C635D74938EC}"/>
              </a:ext>
            </a:extLst>
          </p:cNvPr>
          <p:cNvSpPr/>
          <p:nvPr/>
        </p:nvSpPr>
        <p:spPr>
          <a:xfrm>
            <a:off x="6111746" y="5251904"/>
            <a:ext cx="1146405" cy="88251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COMUNICACIÓN </a:t>
            </a:r>
            <a:r>
              <a:rPr lang="es-ES" sz="900" dirty="0">
                <a:solidFill>
                  <a:schemeClr val="tx1"/>
                </a:solidFill>
              </a:rPr>
              <a:t>P02.04.00</a:t>
            </a:r>
            <a:endParaRPr lang="es-ES" sz="1000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48ABB4D-EF5E-4BD8-AA56-F1E4F89FD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6" y="423106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3" name="Proceso 93">
            <a:extLst>
              <a:ext uri="{FF2B5EF4-FFF2-40B4-BE49-F238E27FC236}">
                <a16:creationId xmlns:a16="http://schemas.microsoft.com/office/drawing/2014/main" id="{99AF7CEE-A92C-4111-A84F-85103E01B750}"/>
              </a:ext>
            </a:extLst>
          </p:cNvPr>
          <p:cNvSpPr/>
          <p:nvPr/>
        </p:nvSpPr>
        <p:spPr>
          <a:xfrm>
            <a:off x="6241741" y="1513419"/>
            <a:ext cx="883565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ANÁLISIS Y EVALUACIÓN</a:t>
            </a:r>
          </a:p>
        </p:txBody>
      </p:sp>
      <p:sp>
        <p:nvSpPr>
          <p:cNvPr id="54" name="Rectángulo: esquinas redondeadas 53">
            <a:extLst>
              <a:ext uri="{FF2B5EF4-FFF2-40B4-BE49-F238E27FC236}">
                <a16:creationId xmlns:a16="http://schemas.microsoft.com/office/drawing/2014/main" id="{240A5D27-7BBF-4096-B1B7-14C4A1F5A17E}"/>
              </a:ext>
            </a:extLst>
          </p:cNvPr>
          <p:cNvSpPr/>
          <p:nvPr/>
        </p:nvSpPr>
        <p:spPr>
          <a:xfrm>
            <a:off x="3919458" y="5261634"/>
            <a:ext cx="790699" cy="879042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COMPRAS </a:t>
            </a:r>
            <a:r>
              <a:rPr lang="es-ES" sz="900" dirty="0">
                <a:solidFill>
                  <a:schemeClr val="tx1"/>
                </a:solidFill>
              </a:rPr>
              <a:t>P05.01.00</a:t>
            </a:r>
            <a:endParaRPr lang="es-ES" sz="1000" dirty="0">
              <a:solidFill>
                <a:schemeClr val="tx1"/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46D5A7E-CEA6-4CC4-B3B2-6838DBB53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49428" y="6383443"/>
            <a:ext cx="3343275" cy="365125"/>
          </a:xfrm>
        </p:spPr>
        <p:txBody>
          <a:bodyPr/>
          <a:lstStyle/>
          <a:p>
            <a:r>
              <a:rPr lang="es-ES" dirty="0"/>
              <a:t>31/10/2023</a:t>
            </a:r>
          </a:p>
        </p:txBody>
      </p:sp>
      <p:sp>
        <p:nvSpPr>
          <p:cNvPr id="4" name="Proceso 63">
            <a:extLst>
              <a:ext uri="{FF2B5EF4-FFF2-40B4-BE49-F238E27FC236}">
                <a16:creationId xmlns:a16="http://schemas.microsoft.com/office/drawing/2014/main" id="{EE4373A9-75B0-B0CE-6C08-33360AD8380F}"/>
              </a:ext>
            </a:extLst>
          </p:cNvPr>
          <p:cNvSpPr/>
          <p:nvPr/>
        </p:nvSpPr>
        <p:spPr>
          <a:xfrm>
            <a:off x="385165" y="269541"/>
            <a:ext cx="1788867" cy="70693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chemeClr val="tx1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9C2C1242-D5B0-D5DF-9C54-939A144B604B}"/>
              </a:ext>
            </a:extLst>
          </p:cNvPr>
          <p:cNvCxnSpPr>
            <a:cxnSpLocks/>
          </p:cNvCxnSpPr>
          <p:nvPr/>
        </p:nvCxnSpPr>
        <p:spPr>
          <a:xfrm>
            <a:off x="1866410" y="1106241"/>
            <a:ext cx="0" cy="202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257BDF61-40C1-50BC-39F5-A6E8FB7718FB}"/>
              </a:ext>
            </a:extLst>
          </p:cNvPr>
          <p:cNvSpPr txBox="1"/>
          <p:nvPr/>
        </p:nvSpPr>
        <p:spPr>
          <a:xfrm>
            <a:off x="1851519" y="986626"/>
            <a:ext cx="11367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F01.08.00 Requisitos y Expectativas de partes interesadas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D495980-015C-E551-0608-526AB39E6BB1}"/>
              </a:ext>
            </a:extLst>
          </p:cNvPr>
          <p:cNvSpPr txBox="1"/>
          <p:nvPr/>
        </p:nvSpPr>
        <p:spPr>
          <a:xfrm>
            <a:off x="3115793" y="1007336"/>
            <a:ext cx="1479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Fichero Gerber y Lista de Componentes</a:t>
            </a:r>
            <a:endParaRPr lang="es-ES" sz="9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5A08D06-A87C-7910-DAD9-4E468CB5D812}"/>
              </a:ext>
            </a:extLst>
          </p:cNvPr>
          <p:cNvSpPr txBox="1"/>
          <p:nvPr/>
        </p:nvSpPr>
        <p:spPr>
          <a:xfrm>
            <a:off x="4537932" y="1014622"/>
            <a:ext cx="13855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F01.10.00</a:t>
            </a:r>
            <a:r>
              <a:rPr lang="es-ES" sz="900" dirty="0"/>
              <a:t> Contexto DAFO 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252A62CC-7CE2-5D14-326F-5B0EDA8C056F}"/>
              </a:ext>
            </a:extLst>
          </p:cNvPr>
          <p:cNvCxnSpPr>
            <a:cxnSpLocks/>
          </p:cNvCxnSpPr>
          <p:nvPr/>
        </p:nvCxnSpPr>
        <p:spPr>
          <a:xfrm>
            <a:off x="3146153" y="1096408"/>
            <a:ext cx="0" cy="202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B8C585BC-DE2E-CC1D-B61F-2E6EED7FD082}"/>
              </a:ext>
            </a:extLst>
          </p:cNvPr>
          <p:cNvCxnSpPr>
            <a:cxnSpLocks/>
          </p:cNvCxnSpPr>
          <p:nvPr/>
        </p:nvCxnSpPr>
        <p:spPr>
          <a:xfrm>
            <a:off x="4581081" y="1105031"/>
            <a:ext cx="0" cy="202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: angular 29">
            <a:extLst>
              <a:ext uri="{FF2B5EF4-FFF2-40B4-BE49-F238E27FC236}">
                <a16:creationId xmlns:a16="http://schemas.microsoft.com/office/drawing/2014/main" id="{54D60E41-6796-B3DA-8F82-C59927A677E9}"/>
              </a:ext>
            </a:extLst>
          </p:cNvPr>
          <p:cNvCxnSpPr>
            <a:cxnSpLocks/>
            <a:stCxn id="134" idx="2"/>
            <a:endCxn id="41" idx="2"/>
          </p:cNvCxnSpPr>
          <p:nvPr/>
        </p:nvCxnSpPr>
        <p:spPr>
          <a:xfrm rot="5400000">
            <a:off x="4932477" y="-539975"/>
            <a:ext cx="3473" cy="5998997"/>
          </a:xfrm>
          <a:prstGeom prst="bentConnector3">
            <a:avLst>
              <a:gd name="adj1" fmla="val 580457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E06556D9-7B77-D481-9029-362165B7B9C5}"/>
              </a:ext>
            </a:extLst>
          </p:cNvPr>
          <p:cNvCxnSpPr>
            <a:cxnSpLocks/>
            <a:stCxn id="41" idx="3"/>
            <a:endCxn id="122" idx="1"/>
          </p:cNvCxnSpPr>
          <p:nvPr/>
        </p:nvCxnSpPr>
        <p:spPr>
          <a:xfrm>
            <a:off x="2535927" y="1937639"/>
            <a:ext cx="1526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B1B17490-9104-88A7-0A19-549A6826EDBC}"/>
              </a:ext>
            </a:extLst>
          </p:cNvPr>
          <p:cNvCxnSpPr>
            <a:cxnSpLocks/>
            <a:stCxn id="122" idx="3"/>
            <a:endCxn id="129" idx="1"/>
          </p:cNvCxnSpPr>
          <p:nvPr/>
        </p:nvCxnSpPr>
        <p:spPr>
          <a:xfrm flipV="1">
            <a:off x="4862846" y="1937638"/>
            <a:ext cx="21337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077E8A84-B04E-1C1D-58C8-F7E5C302FC7C}"/>
              </a:ext>
            </a:extLst>
          </p:cNvPr>
          <p:cNvCxnSpPr>
            <a:cxnSpLocks/>
            <a:stCxn id="129" idx="3"/>
            <a:endCxn id="134" idx="1"/>
          </p:cNvCxnSpPr>
          <p:nvPr/>
        </p:nvCxnSpPr>
        <p:spPr>
          <a:xfrm flipV="1">
            <a:off x="7186099" y="1934166"/>
            <a:ext cx="231049" cy="3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ángulo: esquinas redondeadas 57">
            <a:extLst>
              <a:ext uri="{FF2B5EF4-FFF2-40B4-BE49-F238E27FC236}">
                <a16:creationId xmlns:a16="http://schemas.microsoft.com/office/drawing/2014/main" id="{FE089091-AD65-E684-08C1-297D2E5A0A46}"/>
              </a:ext>
            </a:extLst>
          </p:cNvPr>
          <p:cNvSpPr/>
          <p:nvPr/>
        </p:nvSpPr>
        <p:spPr>
          <a:xfrm>
            <a:off x="208448" y="2931190"/>
            <a:ext cx="1047197" cy="401386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>
                <a:solidFill>
                  <a:schemeClr val="tx1"/>
                </a:solidFill>
              </a:rPr>
              <a:t>MERCADO FINANCIERO</a:t>
            </a:r>
          </a:p>
        </p:txBody>
      </p:sp>
      <p:sp>
        <p:nvSpPr>
          <p:cNvPr id="59" name="Rectángulo: esquinas redondeadas 58">
            <a:extLst>
              <a:ext uri="{FF2B5EF4-FFF2-40B4-BE49-F238E27FC236}">
                <a16:creationId xmlns:a16="http://schemas.microsoft.com/office/drawing/2014/main" id="{3E0A6BEE-8F8D-7243-9A91-0FA0A76AF1A1}"/>
              </a:ext>
            </a:extLst>
          </p:cNvPr>
          <p:cNvSpPr/>
          <p:nvPr/>
        </p:nvSpPr>
        <p:spPr>
          <a:xfrm>
            <a:off x="208448" y="3608165"/>
            <a:ext cx="1047197" cy="401386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PROVEDORES </a:t>
            </a:r>
            <a:r>
              <a:rPr lang="es-ES" sz="900" dirty="0">
                <a:solidFill>
                  <a:schemeClr val="tx1"/>
                </a:solidFill>
              </a:rPr>
              <a:t>P05.02.00</a:t>
            </a:r>
            <a:r>
              <a:rPr lang="es-ES" sz="900" dirty="0"/>
              <a:t> </a:t>
            </a:r>
            <a:endParaRPr lang="es-ES" sz="1000" dirty="0"/>
          </a:p>
        </p:txBody>
      </p:sp>
      <p:sp>
        <p:nvSpPr>
          <p:cNvPr id="60" name="Rectángulo: esquinas redondeadas 59">
            <a:extLst>
              <a:ext uri="{FF2B5EF4-FFF2-40B4-BE49-F238E27FC236}">
                <a16:creationId xmlns:a16="http://schemas.microsoft.com/office/drawing/2014/main" id="{935A4715-8967-CBF4-2E5B-66C29399ED5E}"/>
              </a:ext>
            </a:extLst>
          </p:cNvPr>
          <p:cNvSpPr/>
          <p:nvPr/>
        </p:nvSpPr>
        <p:spPr>
          <a:xfrm>
            <a:off x="208448" y="4388902"/>
            <a:ext cx="1047197" cy="401386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>
                <a:solidFill>
                  <a:schemeClr val="tx1"/>
                </a:solidFill>
              </a:rPr>
              <a:t>MERCADO LABORAL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7E7AA54-7DC4-F8A3-5165-EAB6D97EDAA0}"/>
              </a:ext>
            </a:extLst>
          </p:cNvPr>
          <p:cNvSpPr txBox="1"/>
          <p:nvPr/>
        </p:nvSpPr>
        <p:spPr>
          <a:xfrm>
            <a:off x="4408843" y="2484295"/>
            <a:ext cx="10164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RETROALIMENTACIÓN</a:t>
            </a:r>
          </a:p>
        </p:txBody>
      </p:sp>
      <p:sp>
        <p:nvSpPr>
          <p:cNvPr id="98" name="Rectángulo: esquinas redondeadas 97">
            <a:extLst>
              <a:ext uri="{FF2B5EF4-FFF2-40B4-BE49-F238E27FC236}">
                <a16:creationId xmlns:a16="http://schemas.microsoft.com/office/drawing/2014/main" id="{6B0FBA86-EE9D-7A6B-7F79-D7DD68F01752}"/>
              </a:ext>
            </a:extLst>
          </p:cNvPr>
          <p:cNvSpPr/>
          <p:nvPr/>
        </p:nvSpPr>
        <p:spPr>
          <a:xfrm>
            <a:off x="1325879" y="5637960"/>
            <a:ext cx="1284602" cy="46682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r>
              <a:rPr lang="es-ES" sz="1000" dirty="0"/>
              <a:t>PERSONAS </a:t>
            </a:r>
          </a:p>
          <a:p>
            <a:pPr algn="ctr"/>
            <a:r>
              <a:rPr lang="es-ES" sz="900" dirty="0">
                <a:solidFill>
                  <a:schemeClr val="tx1"/>
                </a:solidFill>
              </a:rPr>
              <a:t>P02.02.00</a:t>
            </a:r>
          </a:p>
          <a:p>
            <a:pPr algn="ctr"/>
            <a:r>
              <a:rPr lang="es-ES" sz="900" dirty="0">
                <a:solidFill>
                  <a:schemeClr val="tx1"/>
                </a:solidFill>
              </a:rPr>
              <a:t>F02.04.00</a:t>
            </a:r>
          </a:p>
          <a:p>
            <a:pPr algn="ctr"/>
            <a:endParaRPr lang="es-ES" sz="1000" b="1" dirty="0"/>
          </a:p>
        </p:txBody>
      </p:sp>
      <p:sp>
        <p:nvSpPr>
          <p:cNvPr id="99" name="Rectángulo: esquinas redondeadas 98">
            <a:extLst>
              <a:ext uri="{FF2B5EF4-FFF2-40B4-BE49-F238E27FC236}">
                <a16:creationId xmlns:a16="http://schemas.microsoft.com/office/drawing/2014/main" id="{E6C05F37-B7AF-11F4-85F6-F1D6DB963470}"/>
              </a:ext>
            </a:extLst>
          </p:cNvPr>
          <p:cNvSpPr/>
          <p:nvPr/>
        </p:nvSpPr>
        <p:spPr>
          <a:xfrm>
            <a:off x="44598" y="2483497"/>
            <a:ext cx="1272540" cy="2825121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6B15966D-F888-B6BD-0A19-F020281C2AD2}"/>
              </a:ext>
            </a:extLst>
          </p:cNvPr>
          <p:cNvSpPr txBox="1"/>
          <p:nvPr/>
        </p:nvSpPr>
        <p:spPr>
          <a:xfrm>
            <a:off x="145360" y="2492575"/>
            <a:ext cx="1202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RECURSOS</a:t>
            </a:r>
          </a:p>
        </p:txBody>
      </p:sp>
      <p:sp>
        <p:nvSpPr>
          <p:cNvPr id="101" name="Rectángulo: esquinas redondeadas 100">
            <a:extLst>
              <a:ext uri="{FF2B5EF4-FFF2-40B4-BE49-F238E27FC236}">
                <a16:creationId xmlns:a16="http://schemas.microsoft.com/office/drawing/2014/main" id="{1B048A04-0BED-9740-7122-0CB1ABC3BADB}"/>
              </a:ext>
            </a:extLst>
          </p:cNvPr>
          <p:cNvSpPr/>
          <p:nvPr/>
        </p:nvSpPr>
        <p:spPr>
          <a:xfrm>
            <a:off x="1253747" y="5135420"/>
            <a:ext cx="7388770" cy="1304969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5" name="Conector: angular 104">
            <a:extLst>
              <a:ext uri="{FF2B5EF4-FFF2-40B4-BE49-F238E27FC236}">
                <a16:creationId xmlns:a16="http://schemas.microsoft.com/office/drawing/2014/main" id="{831A61E7-9D72-A46A-DE81-418345F9F964}"/>
              </a:ext>
            </a:extLst>
          </p:cNvPr>
          <p:cNvCxnSpPr>
            <a:cxnSpLocks/>
            <a:stCxn id="101" idx="1"/>
            <a:endCxn id="99" idx="2"/>
          </p:cNvCxnSpPr>
          <p:nvPr/>
        </p:nvCxnSpPr>
        <p:spPr>
          <a:xfrm rot="10800000">
            <a:off x="680869" y="5308619"/>
            <a:ext cx="572879" cy="4792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ángulo: esquinas redondeadas 122">
            <a:extLst>
              <a:ext uri="{FF2B5EF4-FFF2-40B4-BE49-F238E27FC236}">
                <a16:creationId xmlns:a16="http://schemas.microsoft.com/office/drawing/2014/main" id="{FCF1ADBA-E2EB-1591-5B6F-380B8084002F}"/>
              </a:ext>
            </a:extLst>
          </p:cNvPr>
          <p:cNvSpPr/>
          <p:nvPr/>
        </p:nvSpPr>
        <p:spPr>
          <a:xfrm>
            <a:off x="8572406" y="2487645"/>
            <a:ext cx="1272540" cy="28175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0" name="Conector recto de flecha 129">
            <a:extLst>
              <a:ext uri="{FF2B5EF4-FFF2-40B4-BE49-F238E27FC236}">
                <a16:creationId xmlns:a16="http://schemas.microsoft.com/office/drawing/2014/main" id="{E7FAEA16-A194-57E9-7F04-B2F3EC07A388}"/>
              </a:ext>
            </a:extLst>
          </p:cNvPr>
          <p:cNvCxnSpPr/>
          <p:nvPr/>
        </p:nvCxnSpPr>
        <p:spPr>
          <a:xfrm>
            <a:off x="1266005" y="3813722"/>
            <a:ext cx="354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EA6D7745-C88C-B4FC-1474-752E63D9EC67}"/>
              </a:ext>
            </a:extLst>
          </p:cNvPr>
          <p:cNvSpPr txBox="1"/>
          <p:nvPr/>
        </p:nvSpPr>
        <p:spPr>
          <a:xfrm>
            <a:off x="1558676" y="3007085"/>
            <a:ext cx="49695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Capital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A07BA702-003B-3A95-2EE8-3D9FBC402135}"/>
              </a:ext>
            </a:extLst>
          </p:cNvPr>
          <p:cNvSpPr txBox="1"/>
          <p:nvPr/>
        </p:nvSpPr>
        <p:spPr>
          <a:xfrm>
            <a:off x="1549444" y="3580204"/>
            <a:ext cx="7196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Equipos</a:t>
            </a:r>
          </a:p>
          <a:p>
            <a:r>
              <a:rPr lang="es-ES" sz="700" dirty="0"/>
              <a:t>Materiales</a:t>
            </a:r>
          </a:p>
          <a:p>
            <a:r>
              <a:rPr lang="es-ES" sz="700" dirty="0"/>
              <a:t>Componentes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10B13207-32FE-FA67-07E2-DDE2A0D4E941}"/>
              </a:ext>
            </a:extLst>
          </p:cNvPr>
          <p:cNvSpPr txBox="1"/>
          <p:nvPr/>
        </p:nvSpPr>
        <p:spPr>
          <a:xfrm>
            <a:off x="1556724" y="4480915"/>
            <a:ext cx="5502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Personas</a:t>
            </a:r>
          </a:p>
        </p:txBody>
      </p:sp>
      <p:sp>
        <p:nvSpPr>
          <p:cNvPr id="142" name="Proceso 93">
            <a:extLst>
              <a:ext uri="{FF2B5EF4-FFF2-40B4-BE49-F238E27FC236}">
                <a16:creationId xmlns:a16="http://schemas.microsoft.com/office/drawing/2014/main" id="{66BA9A73-274B-BCC7-8190-85062280CF7C}"/>
              </a:ext>
            </a:extLst>
          </p:cNvPr>
          <p:cNvSpPr/>
          <p:nvPr/>
        </p:nvSpPr>
        <p:spPr>
          <a:xfrm>
            <a:off x="3957574" y="3644512"/>
            <a:ext cx="881987" cy="48123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ORDEN DE FABRICACIÓN </a:t>
            </a:r>
            <a:r>
              <a:rPr lang="es-ES" sz="700" b="1" dirty="0">
                <a:solidFill>
                  <a:schemeClr val="tx1"/>
                </a:solidFill>
              </a:rPr>
              <a:t>F03.02.00 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F03.03.00</a:t>
            </a:r>
          </a:p>
        </p:txBody>
      </p:sp>
      <p:sp>
        <p:nvSpPr>
          <p:cNvPr id="145" name="Rectángulo: esquinas redondeadas 144">
            <a:extLst>
              <a:ext uri="{FF2B5EF4-FFF2-40B4-BE49-F238E27FC236}">
                <a16:creationId xmlns:a16="http://schemas.microsoft.com/office/drawing/2014/main" id="{A86F66AE-B4B9-DB11-F64A-A7CC128BF356}"/>
              </a:ext>
            </a:extLst>
          </p:cNvPr>
          <p:cNvSpPr/>
          <p:nvPr/>
        </p:nvSpPr>
        <p:spPr>
          <a:xfrm>
            <a:off x="2171724" y="2740458"/>
            <a:ext cx="6175600" cy="2224035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</p:txBody>
      </p:sp>
      <p:cxnSp>
        <p:nvCxnSpPr>
          <p:cNvPr id="146" name="Conector recto de flecha 145">
            <a:extLst>
              <a:ext uri="{FF2B5EF4-FFF2-40B4-BE49-F238E27FC236}">
                <a16:creationId xmlns:a16="http://schemas.microsoft.com/office/drawing/2014/main" id="{5F3B527A-08C1-413E-93E4-4D9D5C5A768D}"/>
              </a:ext>
            </a:extLst>
          </p:cNvPr>
          <p:cNvCxnSpPr/>
          <p:nvPr/>
        </p:nvCxnSpPr>
        <p:spPr>
          <a:xfrm>
            <a:off x="1253747" y="4589594"/>
            <a:ext cx="354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cto de flecha 146">
            <a:extLst>
              <a:ext uri="{FF2B5EF4-FFF2-40B4-BE49-F238E27FC236}">
                <a16:creationId xmlns:a16="http://schemas.microsoft.com/office/drawing/2014/main" id="{F8C89906-9928-FD47-BEDA-42A631673331}"/>
              </a:ext>
            </a:extLst>
          </p:cNvPr>
          <p:cNvCxnSpPr/>
          <p:nvPr/>
        </p:nvCxnSpPr>
        <p:spPr>
          <a:xfrm>
            <a:off x="1253747" y="3101411"/>
            <a:ext cx="354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Proceso 93">
            <a:extLst>
              <a:ext uri="{FF2B5EF4-FFF2-40B4-BE49-F238E27FC236}">
                <a16:creationId xmlns:a16="http://schemas.microsoft.com/office/drawing/2014/main" id="{9CCEE7F8-5003-B39A-30D3-F1F315592FDE}"/>
              </a:ext>
            </a:extLst>
          </p:cNvPr>
          <p:cNvSpPr/>
          <p:nvPr/>
        </p:nvSpPr>
        <p:spPr>
          <a:xfrm>
            <a:off x="5009794" y="3641673"/>
            <a:ext cx="881987" cy="48660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CONTROL DE CALIDAD INTERNO (NC)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F03.04.00</a:t>
            </a:r>
          </a:p>
        </p:txBody>
      </p:sp>
      <p:sp>
        <p:nvSpPr>
          <p:cNvPr id="152" name="Proceso 93">
            <a:extLst>
              <a:ext uri="{FF2B5EF4-FFF2-40B4-BE49-F238E27FC236}">
                <a16:creationId xmlns:a16="http://schemas.microsoft.com/office/drawing/2014/main" id="{35DE9842-5C9D-76ED-984E-5D82565AA145}"/>
              </a:ext>
            </a:extLst>
          </p:cNvPr>
          <p:cNvSpPr/>
          <p:nvPr/>
        </p:nvSpPr>
        <p:spPr>
          <a:xfrm>
            <a:off x="5966902" y="3641673"/>
            <a:ext cx="881987" cy="48924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DOCUMENTO OFICIAL SALIDA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F03.08.00 </a:t>
            </a:r>
          </a:p>
        </p:txBody>
      </p:sp>
      <p:sp>
        <p:nvSpPr>
          <p:cNvPr id="154" name="Proceso 93">
            <a:extLst>
              <a:ext uri="{FF2B5EF4-FFF2-40B4-BE49-F238E27FC236}">
                <a16:creationId xmlns:a16="http://schemas.microsoft.com/office/drawing/2014/main" id="{DF00698B-7D95-AE22-6919-AF0DAE562743}"/>
              </a:ext>
            </a:extLst>
          </p:cNvPr>
          <p:cNvSpPr/>
          <p:nvPr/>
        </p:nvSpPr>
        <p:spPr>
          <a:xfrm>
            <a:off x="5353830" y="2797647"/>
            <a:ext cx="2134836" cy="5521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IDENTIFICACION DE OFERTAS Y CONTRATOS CERRADOS, PLIEGO DE CONDICIONES. POR CLIENTE. 8.2.2 cada cuanto tiempo esta más o menos acordado con cliente para recibir pedido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0E62A79E-2B31-A390-4A0A-8C2E39A73057}"/>
              </a:ext>
            </a:extLst>
          </p:cNvPr>
          <p:cNvSpPr txBox="1"/>
          <p:nvPr/>
        </p:nvSpPr>
        <p:spPr>
          <a:xfrm>
            <a:off x="8703574" y="2524116"/>
            <a:ext cx="1202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MERCADO</a:t>
            </a:r>
          </a:p>
        </p:txBody>
      </p:sp>
      <p:sp>
        <p:nvSpPr>
          <p:cNvPr id="165" name="Rectángulo: esquinas redondeadas 164">
            <a:extLst>
              <a:ext uri="{FF2B5EF4-FFF2-40B4-BE49-F238E27FC236}">
                <a16:creationId xmlns:a16="http://schemas.microsoft.com/office/drawing/2014/main" id="{4A829122-FC2A-6704-75C5-584AAA1A0655}"/>
              </a:ext>
            </a:extLst>
          </p:cNvPr>
          <p:cNvSpPr/>
          <p:nvPr/>
        </p:nvSpPr>
        <p:spPr>
          <a:xfrm>
            <a:off x="8703574" y="3460003"/>
            <a:ext cx="1047197" cy="401386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b="1" dirty="0">
                <a:solidFill>
                  <a:schemeClr val="tx1"/>
                </a:solidFill>
              </a:rPr>
              <a:t>CLIENTES</a:t>
            </a:r>
          </a:p>
        </p:txBody>
      </p:sp>
      <p:sp>
        <p:nvSpPr>
          <p:cNvPr id="170" name="Proceso 93">
            <a:extLst>
              <a:ext uri="{FF2B5EF4-FFF2-40B4-BE49-F238E27FC236}">
                <a16:creationId xmlns:a16="http://schemas.microsoft.com/office/drawing/2014/main" id="{2B84134A-5756-DE45-5465-75A6B27D2B7C}"/>
              </a:ext>
            </a:extLst>
          </p:cNvPr>
          <p:cNvSpPr/>
          <p:nvPr/>
        </p:nvSpPr>
        <p:spPr>
          <a:xfrm>
            <a:off x="2344247" y="3608165"/>
            <a:ext cx="1497234" cy="52159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PLANIFICACION PRODUCCION SEMANAL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P03.00.00 (incluir seguimiento postventas)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F03.01.00  </a:t>
            </a:r>
          </a:p>
        </p:txBody>
      </p:sp>
      <p:cxnSp>
        <p:nvCxnSpPr>
          <p:cNvPr id="171" name="Conector recto de flecha 170">
            <a:extLst>
              <a:ext uri="{FF2B5EF4-FFF2-40B4-BE49-F238E27FC236}">
                <a16:creationId xmlns:a16="http://schemas.microsoft.com/office/drawing/2014/main" id="{B2F9ECBB-C044-8FC4-5941-36C531BF7FE5}"/>
              </a:ext>
            </a:extLst>
          </p:cNvPr>
          <p:cNvCxnSpPr>
            <a:cxnSpLocks/>
          </p:cNvCxnSpPr>
          <p:nvPr/>
        </p:nvCxnSpPr>
        <p:spPr>
          <a:xfrm>
            <a:off x="6034086" y="1109286"/>
            <a:ext cx="0" cy="202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AA5835DD-C78D-B7DC-A92E-572BEC6B9F3E}"/>
              </a:ext>
            </a:extLst>
          </p:cNvPr>
          <p:cNvSpPr txBox="1"/>
          <p:nvPr/>
        </p:nvSpPr>
        <p:spPr>
          <a:xfrm>
            <a:off x="5995095" y="1025600"/>
            <a:ext cx="15923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/>
              <a:t>Requisitos legales y reglamentarios</a:t>
            </a:r>
            <a:endParaRPr lang="es-ES" sz="900" dirty="0"/>
          </a:p>
        </p:txBody>
      </p:sp>
      <p:cxnSp>
        <p:nvCxnSpPr>
          <p:cNvPr id="177" name="Conector: angular 176">
            <a:extLst>
              <a:ext uri="{FF2B5EF4-FFF2-40B4-BE49-F238E27FC236}">
                <a16:creationId xmlns:a16="http://schemas.microsoft.com/office/drawing/2014/main" id="{8D3CE87A-0232-6A39-ED5A-41E498185E51}"/>
              </a:ext>
            </a:extLst>
          </p:cNvPr>
          <p:cNvCxnSpPr>
            <a:cxnSpLocks/>
            <a:stCxn id="165" idx="0"/>
            <a:endCxn id="154" idx="3"/>
          </p:cNvCxnSpPr>
          <p:nvPr/>
        </p:nvCxnSpPr>
        <p:spPr>
          <a:xfrm rot="16200000" flipV="1">
            <a:off x="8164784" y="2397613"/>
            <a:ext cx="386273" cy="17385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ángulo: esquinas redondeadas 205">
            <a:extLst>
              <a:ext uri="{FF2B5EF4-FFF2-40B4-BE49-F238E27FC236}">
                <a16:creationId xmlns:a16="http://schemas.microsoft.com/office/drawing/2014/main" id="{8220E2E4-B5C5-0F6D-DB52-CAF6AFABC336}"/>
              </a:ext>
            </a:extLst>
          </p:cNvPr>
          <p:cNvSpPr/>
          <p:nvPr/>
        </p:nvSpPr>
        <p:spPr>
          <a:xfrm>
            <a:off x="1253747" y="1351726"/>
            <a:ext cx="7388770" cy="1357597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11" name="Conector recto de flecha 210">
            <a:extLst>
              <a:ext uri="{FF2B5EF4-FFF2-40B4-BE49-F238E27FC236}">
                <a16:creationId xmlns:a16="http://schemas.microsoft.com/office/drawing/2014/main" id="{21547550-2607-FB00-1F4B-B10468E39239}"/>
              </a:ext>
            </a:extLst>
          </p:cNvPr>
          <p:cNvCxnSpPr>
            <a:cxnSpLocks/>
          </p:cNvCxnSpPr>
          <p:nvPr/>
        </p:nvCxnSpPr>
        <p:spPr>
          <a:xfrm>
            <a:off x="2634591" y="2684350"/>
            <a:ext cx="0" cy="202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ector recto de flecha 211">
            <a:extLst>
              <a:ext uri="{FF2B5EF4-FFF2-40B4-BE49-F238E27FC236}">
                <a16:creationId xmlns:a16="http://schemas.microsoft.com/office/drawing/2014/main" id="{64C006C6-7E08-36DD-8CD5-810BE1FC178A}"/>
              </a:ext>
            </a:extLst>
          </p:cNvPr>
          <p:cNvCxnSpPr>
            <a:cxnSpLocks/>
          </p:cNvCxnSpPr>
          <p:nvPr/>
        </p:nvCxnSpPr>
        <p:spPr>
          <a:xfrm>
            <a:off x="5113265" y="2668772"/>
            <a:ext cx="0" cy="202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ector recto de flecha 212">
            <a:extLst>
              <a:ext uri="{FF2B5EF4-FFF2-40B4-BE49-F238E27FC236}">
                <a16:creationId xmlns:a16="http://schemas.microsoft.com/office/drawing/2014/main" id="{022A2832-7519-9511-7A84-B20C2208405F}"/>
              </a:ext>
            </a:extLst>
          </p:cNvPr>
          <p:cNvCxnSpPr>
            <a:cxnSpLocks/>
          </p:cNvCxnSpPr>
          <p:nvPr/>
        </p:nvCxnSpPr>
        <p:spPr>
          <a:xfrm>
            <a:off x="7806317" y="2668772"/>
            <a:ext cx="0" cy="202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Conector recto de flecha 214">
            <a:extLst>
              <a:ext uri="{FF2B5EF4-FFF2-40B4-BE49-F238E27FC236}">
                <a16:creationId xmlns:a16="http://schemas.microsoft.com/office/drawing/2014/main" id="{285F0109-D726-C36E-48D9-869A93AED600}"/>
              </a:ext>
            </a:extLst>
          </p:cNvPr>
          <p:cNvCxnSpPr>
            <a:cxnSpLocks/>
          </p:cNvCxnSpPr>
          <p:nvPr/>
        </p:nvCxnSpPr>
        <p:spPr>
          <a:xfrm flipV="1">
            <a:off x="2526378" y="4983328"/>
            <a:ext cx="0" cy="2524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onector recto de flecha 216">
            <a:extLst>
              <a:ext uri="{FF2B5EF4-FFF2-40B4-BE49-F238E27FC236}">
                <a16:creationId xmlns:a16="http://schemas.microsoft.com/office/drawing/2014/main" id="{57982562-3413-6806-E3F0-A835B3B31B99}"/>
              </a:ext>
            </a:extLst>
          </p:cNvPr>
          <p:cNvCxnSpPr>
            <a:cxnSpLocks/>
          </p:cNvCxnSpPr>
          <p:nvPr/>
        </p:nvCxnSpPr>
        <p:spPr>
          <a:xfrm flipV="1">
            <a:off x="5113265" y="4983874"/>
            <a:ext cx="0" cy="2524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onector recto de flecha 217">
            <a:extLst>
              <a:ext uri="{FF2B5EF4-FFF2-40B4-BE49-F238E27FC236}">
                <a16:creationId xmlns:a16="http://schemas.microsoft.com/office/drawing/2014/main" id="{F06C22C7-46D0-2BC6-C80B-E67EC2FC131C}"/>
              </a:ext>
            </a:extLst>
          </p:cNvPr>
          <p:cNvCxnSpPr>
            <a:cxnSpLocks/>
          </p:cNvCxnSpPr>
          <p:nvPr/>
        </p:nvCxnSpPr>
        <p:spPr>
          <a:xfrm flipV="1">
            <a:off x="7961178" y="4991297"/>
            <a:ext cx="0" cy="2524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ctángulo: esquinas redondeadas 218">
            <a:extLst>
              <a:ext uri="{FF2B5EF4-FFF2-40B4-BE49-F238E27FC236}">
                <a16:creationId xmlns:a16="http://schemas.microsoft.com/office/drawing/2014/main" id="{CAFEC235-6ADD-5AA8-0DE0-7F10A5363BF2}"/>
              </a:ext>
            </a:extLst>
          </p:cNvPr>
          <p:cNvSpPr/>
          <p:nvPr/>
        </p:nvSpPr>
        <p:spPr>
          <a:xfrm>
            <a:off x="7327857" y="5268289"/>
            <a:ext cx="1236928" cy="850543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CONTROL DE DOCUMENTACIÓN </a:t>
            </a:r>
            <a:r>
              <a:rPr lang="es-ES" sz="900" dirty="0">
                <a:solidFill>
                  <a:schemeClr val="tx1"/>
                </a:solidFill>
              </a:rPr>
              <a:t>F02.08.00</a:t>
            </a:r>
            <a:endParaRPr lang="es-ES" sz="1000" dirty="0">
              <a:solidFill>
                <a:schemeClr val="tx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9F39A0E-BD72-29D2-2402-3AF8C82C432D}"/>
              </a:ext>
            </a:extLst>
          </p:cNvPr>
          <p:cNvSpPr txBox="1"/>
          <p:nvPr/>
        </p:nvSpPr>
        <p:spPr>
          <a:xfrm>
            <a:off x="4333000" y="6191169"/>
            <a:ext cx="1202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SOPORTE</a:t>
            </a:r>
          </a:p>
        </p:txBody>
      </p:sp>
      <p:sp>
        <p:nvSpPr>
          <p:cNvPr id="9" name="Proceso 93">
            <a:extLst>
              <a:ext uri="{FF2B5EF4-FFF2-40B4-BE49-F238E27FC236}">
                <a16:creationId xmlns:a16="http://schemas.microsoft.com/office/drawing/2014/main" id="{778B8937-E474-0E64-17A8-378F0FB398CA}"/>
              </a:ext>
            </a:extLst>
          </p:cNvPr>
          <p:cNvSpPr/>
          <p:nvPr/>
        </p:nvSpPr>
        <p:spPr>
          <a:xfrm>
            <a:off x="2422152" y="4337517"/>
            <a:ext cx="881987" cy="48123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COMPROBACIÓN STOCKS </a:t>
            </a:r>
          </a:p>
          <a:p>
            <a:pPr algn="ctr"/>
            <a:r>
              <a:rPr lang="es-ES" sz="700" b="1" dirty="0">
                <a:solidFill>
                  <a:schemeClr val="tx1"/>
                </a:solidFill>
              </a:rPr>
              <a:t>F03.06.00 </a:t>
            </a:r>
          </a:p>
        </p:txBody>
      </p:sp>
      <p:sp>
        <p:nvSpPr>
          <p:cNvPr id="11" name="Proceso 93">
            <a:extLst>
              <a:ext uri="{FF2B5EF4-FFF2-40B4-BE49-F238E27FC236}">
                <a16:creationId xmlns:a16="http://schemas.microsoft.com/office/drawing/2014/main" id="{C0A7F168-26AC-5715-FFA5-FDB70AF3FEFD}"/>
              </a:ext>
            </a:extLst>
          </p:cNvPr>
          <p:cNvSpPr/>
          <p:nvPr/>
        </p:nvSpPr>
        <p:spPr>
          <a:xfrm>
            <a:off x="3368347" y="4337517"/>
            <a:ext cx="881987" cy="48123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dirty="0">
                <a:solidFill>
                  <a:schemeClr val="tx1"/>
                </a:solidFill>
              </a:rPr>
              <a:t>CONTROL ALMACEN CLIENTES </a:t>
            </a:r>
            <a:r>
              <a:rPr lang="es-ES" sz="700" b="1" dirty="0">
                <a:solidFill>
                  <a:schemeClr val="tx1"/>
                </a:solidFill>
              </a:rPr>
              <a:t>F03.05.00</a:t>
            </a:r>
          </a:p>
        </p:txBody>
      </p:sp>
      <p:sp>
        <p:nvSpPr>
          <p:cNvPr id="13" name="Proceso 93">
            <a:extLst>
              <a:ext uri="{FF2B5EF4-FFF2-40B4-BE49-F238E27FC236}">
                <a16:creationId xmlns:a16="http://schemas.microsoft.com/office/drawing/2014/main" id="{A1C05ABB-AA15-BCE1-8B60-DAE356DD4F83}"/>
              </a:ext>
            </a:extLst>
          </p:cNvPr>
          <p:cNvSpPr/>
          <p:nvPr/>
        </p:nvSpPr>
        <p:spPr>
          <a:xfrm>
            <a:off x="4308381" y="4348639"/>
            <a:ext cx="922303" cy="48808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700" dirty="0">
              <a:solidFill>
                <a:srgbClr val="FF0000"/>
              </a:solidFill>
            </a:endParaRP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CONTROL ALMACEN SUMINISTROS GENERALES </a:t>
            </a: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(</a:t>
            </a:r>
            <a:r>
              <a:rPr lang="es-ES" sz="700" dirty="0" err="1">
                <a:solidFill>
                  <a:schemeClr val="tx1"/>
                </a:solidFill>
              </a:rPr>
              <a:t>Requ</a:t>
            </a:r>
            <a:r>
              <a:rPr lang="es-ES" sz="700" dirty="0">
                <a:solidFill>
                  <a:schemeClr val="tx1"/>
                </a:solidFill>
              </a:rPr>
              <a:t>. 8.5, 8.5.1)</a:t>
            </a:r>
          </a:p>
          <a:p>
            <a:pPr algn="ctr"/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" name="Proceso 93">
            <a:extLst>
              <a:ext uri="{FF2B5EF4-FFF2-40B4-BE49-F238E27FC236}">
                <a16:creationId xmlns:a16="http://schemas.microsoft.com/office/drawing/2014/main" id="{45BBFE1E-D585-8C2A-E02B-09D5E8DCD0D4}"/>
              </a:ext>
            </a:extLst>
          </p:cNvPr>
          <p:cNvSpPr/>
          <p:nvPr/>
        </p:nvSpPr>
        <p:spPr>
          <a:xfrm>
            <a:off x="5273444" y="4359226"/>
            <a:ext cx="815144" cy="48808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700" dirty="0">
              <a:solidFill>
                <a:srgbClr val="FF0000"/>
              </a:solidFill>
            </a:endParaRPr>
          </a:p>
          <a:p>
            <a:pPr algn="ctr"/>
            <a:endParaRPr lang="es-ES" sz="700" dirty="0">
              <a:solidFill>
                <a:srgbClr val="FF0000"/>
              </a:solidFill>
            </a:endParaRP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CHECKLIST HERRAMIENTAS TRABAJO</a:t>
            </a: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(</a:t>
            </a:r>
            <a:r>
              <a:rPr lang="es-ES" sz="700" dirty="0" err="1">
                <a:solidFill>
                  <a:schemeClr val="tx1"/>
                </a:solidFill>
              </a:rPr>
              <a:t>Requ</a:t>
            </a:r>
            <a:r>
              <a:rPr lang="es-ES" sz="700" dirty="0">
                <a:solidFill>
                  <a:schemeClr val="tx1"/>
                </a:solidFill>
              </a:rPr>
              <a:t>. 8.5, 8.5.1)</a:t>
            </a:r>
          </a:p>
          <a:p>
            <a:pPr algn="ctr"/>
            <a:endParaRPr lang="es-ES" sz="700" dirty="0">
              <a:solidFill>
                <a:schemeClr val="tx1"/>
              </a:solidFill>
            </a:endParaRPr>
          </a:p>
          <a:p>
            <a:pPr algn="ctr"/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" name="Proceso 93">
            <a:extLst>
              <a:ext uri="{FF2B5EF4-FFF2-40B4-BE49-F238E27FC236}">
                <a16:creationId xmlns:a16="http://schemas.microsoft.com/office/drawing/2014/main" id="{39F6C133-1AEE-4C0E-833B-F84805A1F589}"/>
              </a:ext>
            </a:extLst>
          </p:cNvPr>
          <p:cNvSpPr/>
          <p:nvPr/>
        </p:nvSpPr>
        <p:spPr>
          <a:xfrm>
            <a:off x="6153345" y="4345676"/>
            <a:ext cx="1210162" cy="48783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700" dirty="0">
              <a:solidFill>
                <a:srgbClr val="FF0000"/>
              </a:solidFill>
            </a:endParaRP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CONTROL DEL ESTADO DE LA PROPIEDAD DEL CLIENTE </a:t>
            </a:r>
          </a:p>
          <a:p>
            <a:pPr algn="ctr"/>
            <a:r>
              <a:rPr lang="es-ES" sz="700" dirty="0">
                <a:solidFill>
                  <a:schemeClr val="tx1"/>
                </a:solidFill>
              </a:rPr>
              <a:t>(</a:t>
            </a:r>
            <a:r>
              <a:rPr lang="es-ES" sz="700" dirty="0" err="1">
                <a:solidFill>
                  <a:schemeClr val="tx1"/>
                </a:solidFill>
              </a:rPr>
              <a:t>Req</a:t>
            </a:r>
            <a:r>
              <a:rPr lang="es-ES" sz="700" dirty="0">
                <a:solidFill>
                  <a:schemeClr val="tx1"/>
                </a:solidFill>
              </a:rPr>
              <a:t>. 8.5.3) p y F05.05.00. notificación incidencia</a:t>
            </a:r>
          </a:p>
          <a:p>
            <a:pPr algn="ctr"/>
            <a:endParaRPr lang="es-ES" sz="700" b="1" dirty="0">
              <a:solidFill>
                <a:schemeClr val="tx1"/>
              </a:solidFill>
            </a:endParaRPr>
          </a:p>
        </p:txBody>
      </p:sp>
      <p:cxnSp>
        <p:nvCxnSpPr>
          <p:cNvPr id="55" name="Conector: angular 54">
            <a:extLst>
              <a:ext uri="{FF2B5EF4-FFF2-40B4-BE49-F238E27FC236}">
                <a16:creationId xmlns:a16="http://schemas.microsoft.com/office/drawing/2014/main" id="{A467B254-1DF7-19B7-111F-18C0B443F7C2}"/>
              </a:ext>
            </a:extLst>
          </p:cNvPr>
          <p:cNvCxnSpPr>
            <a:cxnSpLocks/>
            <a:stCxn id="154" idx="1"/>
            <a:endCxn id="170" idx="0"/>
          </p:cNvCxnSpPr>
          <p:nvPr/>
        </p:nvCxnSpPr>
        <p:spPr>
          <a:xfrm rot="10800000" flipV="1">
            <a:off x="3092864" y="3073729"/>
            <a:ext cx="2260966" cy="5344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384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ceso 15"/>
          <p:cNvSpPr/>
          <p:nvPr/>
        </p:nvSpPr>
        <p:spPr>
          <a:xfrm>
            <a:off x="1513822" y="1516806"/>
            <a:ext cx="87233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ENFOQUE AL CLIENTE</a:t>
            </a:r>
          </a:p>
        </p:txBody>
      </p:sp>
      <p:sp>
        <p:nvSpPr>
          <p:cNvPr id="61" name="Proceso 60"/>
          <p:cNvSpPr/>
          <p:nvPr/>
        </p:nvSpPr>
        <p:spPr>
          <a:xfrm>
            <a:off x="385166" y="273577"/>
            <a:ext cx="9135668" cy="70693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MAPA DE PROCESOS (BORRADOR-GUÍA)</a:t>
            </a:r>
          </a:p>
        </p:txBody>
      </p:sp>
      <p:sp>
        <p:nvSpPr>
          <p:cNvPr id="64" name="Proceso 63"/>
          <p:cNvSpPr/>
          <p:nvPr/>
        </p:nvSpPr>
        <p:spPr>
          <a:xfrm>
            <a:off x="8348718" y="273576"/>
            <a:ext cx="1172116" cy="70693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F01.06.00</a:t>
            </a:r>
          </a:p>
        </p:txBody>
      </p:sp>
      <p:sp>
        <p:nvSpPr>
          <p:cNvPr id="65" name="Proceso 64"/>
          <p:cNvSpPr/>
          <p:nvPr/>
        </p:nvSpPr>
        <p:spPr>
          <a:xfrm>
            <a:off x="3081426" y="651640"/>
            <a:ext cx="3709865" cy="32538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ISO 9001:2015</a:t>
            </a:r>
          </a:p>
        </p:txBody>
      </p:sp>
      <p:sp>
        <p:nvSpPr>
          <p:cNvPr id="94" name="Proceso 93"/>
          <p:cNvSpPr/>
          <p:nvPr/>
        </p:nvSpPr>
        <p:spPr>
          <a:xfrm>
            <a:off x="1511339" y="1855196"/>
            <a:ext cx="87233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POLÍTICA CALIDAD</a:t>
            </a:r>
          </a:p>
        </p:txBody>
      </p:sp>
      <p:sp>
        <p:nvSpPr>
          <p:cNvPr id="98" name="Proceso 97"/>
          <p:cNvSpPr/>
          <p:nvPr/>
        </p:nvSpPr>
        <p:spPr>
          <a:xfrm>
            <a:off x="1455910" y="1143686"/>
            <a:ext cx="1837816" cy="20359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PROCESOS ESTRATÉGICOS</a:t>
            </a:r>
            <a:endParaRPr lang="es-ES" sz="1600" dirty="0">
              <a:solidFill>
                <a:schemeClr val="tx1"/>
              </a:solidFill>
            </a:endParaRP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3CECBC2C-4FF8-4CD3-9A6A-C0F1A68FAF72}"/>
              </a:ext>
            </a:extLst>
          </p:cNvPr>
          <p:cNvCxnSpPr>
            <a:cxnSpLocks/>
          </p:cNvCxnSpPr>
          <p:nvPr/>
        </p:nvCxnSpPr>
        <p:spPr>
          <a:xfrm flipH="1">
            <a:off x="1304925" y="1347502"/>
            <a:ext cx="7199142" cy="46767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E1099A51-D609-44EE-9519-C100D28F5447}"/>
              </a:ext>
            </a:extLst>
          </p:cNvPr>
          <p:cNvSpPr/>
          <p:nvPr/>
        </p:nvSpPr>
        <p:spPr>
          <a:xfrm>
            <a:off x="1422830" y="1436855"/>
            <a:ext cx="1047197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LIDERAZGO</a:t>
            </a:r>
          </a:p>
        </p:txBody>
      </p:sp>
      <p:sp>
        <p:nvSpPr>
          <p:cNvPr id="113" name="Proceso 15">
            <a:extLst>
              <a:ext uri="{FF2B5EF4-FFF2-40B4-BE49-F238E27FC236}">
                <a16:creationId xmlns:a16="http://schemas.microsoft.com/office/drawing/2014/main" id="{41CB6745-C20F-4FF8-B2E5-7002CDCA8009}"/>
              </a:ext>
            </a:extLst>
          </p:cNvPr>
          <p:cNvSpPr/>
          <p:nvPr/>
        </p:nvSpPr>
        <p:spPr>
          <a:xfrm>
            <a:off x="2830282" y="1525489"/>
            <a:ext cx="1833008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dirty="0">
                <a:solidFill>
                  <a:schemeClr val="tx1"/>
                </a:solidFill>
              </a:rPr>
              <a:t>ACCIONES PARA ABORDAR RIESGOS Y OPORTUNIDADES</a:t>
            </a:r>
          </a:p>
        </p:txBody>
      </p:sp>
      <p:sp>
        <p:nvSpPr>
          <p:cNvPr id="120" name="Proceso 93">
            <a:extLst>
              <a:ext uri="{FF2B5EF4-FFF2-40B4-BE49-F238E27FC236}">
                <a16:creationId xmlns:a16="http://schemas.microsoft.com/office/drawing/2014/main" id="{69FDDAA6-16AA-4914-B3BC-053AFB38D043}"/>
              </a:ext>
            </a:extLst>
          </p:cNvPr>
          <p:cNvSpPr/>
          <p:nvPr/>
        </p:nvSpPr>
        <p:spPr>
          <a:xfrm>
            <a:off x="2817410" y="1865179"/>
            <a:ext cx="85058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OBJETIVOS DE LA CALIDAD</a:t>
            </a:r>
          </a:p>
        </p:txBody>
      </p:sp>
      <p:sp>
        <p:nvSpPr>
          <p:cNvPr id="122" name="Rectángulo: esquinas redondeadas 121">
            <a:extLst>
              <a:ext uri="{FF2B5EF4-FFF2-40B4-BE49-F238E27FC236}">
                <a16:creationId xmlns:a16="http://schemas.microsoft.com/office/drawing/2014/main" id="{36A9BC58-4D71-43AA-9526-EFA1ECE2236E}"/>
              </a:ext>
            </a:extLst>
          </p:cNvPr>
          <p:cNvSpPr/>
          <p:nvPr/>
        </p:nvSpPr>
        <p:spPr>
          <a:xfrm>
            <a:off x="2688616" y="1440529"/>
            <a:ext cx="2174230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PLANIFICACIÓN</a:t>
            </a:r>
          </a:p>
        </p:txBody>
      </p:sp>
      <p:sp>
        <p:nvSpPr>
          <p:cNvPr id="124" name="Proceso 93">
            <a:extLst>
              <a:ext uri="{FF2B5EF4-FFF2-40B4-BE49-F238E27FC236}">
                <a16:creationId xmlns:a16="http://schemas.microsoft.com/office/drawing/2014/main" id="{A8CA3B5E-8BED-4110-98FC-5A7ACAC802A3}"/>
              </a:ext>
            </a:extLst>
          </p:cNvPr>
          <p:cNvSpPr/>
          <p:nvPr/>
        </p:nvSpPr>
        <p:spPr>
          <a:xfrm>
            <a:off x="3747902" y="1863495"/>
            <a:ext cx="943963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PLANIFICACIÓN DE LOS CAMBIOS</a:t>
            </a:r>
          </a:p>
        </p:txBody>
      </p:sp>
      <p:sp>
        <p:nvSpPr>
          <p:cNvPr id="127" name="Proceso 15">
            <a:extLst>
              <a:ext uri="{FF2B5EF4-FFF2-40B4-BE49-F238E27FC236}">
                <a16:creationId xmlns:a16="http://schemas.microsoft.com/office/drawing/2014/main" id="{B7FCD731-681A-48B7-A1F7-29117FDF4B2B}"/>
              </a:ext>
            </a:extLst>
          </p:cNvPr>
          <p:cNvSpPr/>
          <p:nvPr/>
        </p:nvSpPr>
        <p:spPr>
          <a:xfrm>
            <a:off x="5221509" y="1526789"/>
            <a:ext cx="939776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SATISFACCIÓN DEL CLIENTE</a:t>
            </a:r>
          </a:p>
        </p:txBody>
      </p:sp>
      <p:sp>
        <p:nvSpPr>
          <p:cNvPr id="128" name="Proceso 93">
            <a:extLst>
              <a:ext uri="{FF2B5EF4-FFF2-40B4-BE49-F238E27FC236}">
                <a16:creationId xmlns:a16="http://schemas.microsoft.com/office/drawing/2014/main" id="{4D2A0749-BD3F-486E-9F81-12DD981896AA}"/>
              </a:ext>
            </a:extLst>
          </p:cNvPr>
          <p:cNvSpPr/>
          <p:nvPr/>
        </p:nvSpPr>
        <p:spPr>
          <a:xfrm>
            <a:off x="5221509" y="1865179"/>
            <a:ext cx="943150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REVISIÓN POR LA DIRECCIÓN</a:t>
            </a:r>
          </a:p>
        </p:txBody>
      </p:sp>
      <p:sp>
        <p:nvSpPr>
          <p:cNvPr id="129" name="Rectángulo: esquinas redondeadas 128">
            <a:extLst>
              <a:ext uri="{FF2B5EF4-FFF2-40B4-BE49-F238E27FC236}">
                <a16:creationId xmlns:a16="http://schemas.microsoft.com/office/drawing/2014/main" id="{0C3A09B4-DCF7-49E1-8C0D-7EC2A581E431}"/>
              </a:ext>
            </a:extLst>
          </p:cNvPr>
          <p:cNvSpPr/>
          <p:nvPr/>
        </p:nvSpPr>
        <p:spPr>
          <a:xfrm>
            <a:off x="5076225" y="1447470"/>
            <a:ext cx="2109874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EVALUACIÓN DEL DESEMPEÑO</a:t>
            </a:r>
          </a:p>
        </p:txBody>
      </p:sp>
      <p:sp>
        <p:nvSpPr>
          <p:cNvPr id="131" name="Proceso 93">
            <a:extLst>
              <a:ext uri="{FF2B5EF4-FFF2-40B4-BE49-F238E27FC236}">
                <a16:creationId xmlns:a16="http://schemas.microsoft.com/office/drawing/2014/main" id="{0A535380-C241-41C4-896A-11CB39438602}"/>
              </a:ext>
            </a:extLst>
          </p:cNvPr>
          <p:cNvSpPr/>
          <p:nvPr/>
        </p:nvSpPr>
        <p:spPr>
          <a:xfrm>
            <a:off x="6241741" y="1863428"/>
            <a:ext cx="87233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AUDITORIA INTERNA</a:t>
            </a:r>
          </a:p>
        </p:txBody>
      </p:sp>
      <p:sp>
        <p:nvSpPr>
          <p:cNvPr id="132" name="Proceso 15">
            <a:extLst>
              <a:ext uri="{FF2B5EF4-FFF2-40B4-BE49-F238E27FC236}">
                <a16:creationId xmlns:a16="http://schemas.microsoft.com/office/drawing/2014/main" id="{2917622C-F61B-4CDF-896C-49EB3F482587}"/>
              </a:ext>
            </a:extLst>
          </p:cNvPr>
          <p:cNvSpPr/>
          <p:nvPr/>
        </p:nvSpPr>
        <p:spPr>
          <a:xfrm>
            <a:off x="7398545" y="1516806"/>
            <a:ext cx="87233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NC Y AC</a:t>
            </a:r>
          </a:p>
        </p:txBody>
      </p:sp>
      <p:sp>
        <p:nvSpPr>
          <p:cNvPr id="133" name="Proceso 93">
            <a:extLst>
              <a:ext uri="{FF2B5EF4-FFF2-40B4-BE49-F238E27FC236}">
                <a16:creationId xmlns:a16="http://schemas.microsoft.com/office/drawing/2014/main" id="{6A7B8213-EA6F-41FA-919A-EF96B200BC26}"/>
              </a:ext>
            </a:extLst>
          </p:cNvPr>
          <p:cNvSpPr/>
          <p:nvPr/>
        </p:nvSpPr>
        <p:spPr>
          <a:xfrm>
            <a:off x="7396062" y="1855196"/>
            <a:ext cx="87233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MEJORA CONTINUA</a:t>
            </a:r>
          </a:p>
        </p:txBody>
      </p:sp>
      <p:sp>
        <p:nvSpPr>
          <p:cNvPr id="134" name="Rectángulo: esquinas redondeadas 133">
            <a:extLst>
              <a:ext uri="{FF2B5EF4-FFF2-40B4-BE49-F238E27FC236}">
                <a16:creationId xmlns:a16="http://schemas.microsoft.com/office/drawing/2014/main" id="{1AEA4416-4B1C-4ADF-A548-80B8B42B84D5}"/>
              </a:ext>
            </a:extLst>
          </p:cNvPr>
          <p:cNvSpPr/>
          <p:nvPr/>
        </p:nvSpPr>
        <p:spPr>
          <a:xfrm>
            <a:off x="7317312" y="1437277"/>
            <a:ext cx="1047197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r>
              <a:rPr lang="es-ES" sz="1000" dirty="0"/>
              <a:t>MEJORA</a:t>
            </a:r>
          </a:p>
        </p:txBody>
      </p:sp>
      <p:cxnSp>
        <p:nvCxnSpPr>
          <p:cNvPr id="139" name="Conector recto 138">
            <a:extLst>
              <a:ext uri="{FF2B5EF4-FFF2-40B4-BE49-F238E27FC236}">
                <a16:creationId xmlns:a16="http://schemas.microsoft.com/office/drawing/2014/main" id="{88129700-717E-4AF4-BAAF-D47EE4AA425D}"/>
              </a:ext>
            </a:extLst>
          </p:cNvPr>
          <p:cNvCxnSpPr>
            <a:cxnSpLocks/>
          </p:cNvCxnSpPr>
          <p:nvPr/>
        </p:nvCxnSpPr>
        <p:spPr>
          <a:xfrm flipH="1">
            <a:off x="1304925" y="2426122"/>
            <a:ext cx="7199142" cy="5651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ector recto 139">
            <a:extLst>
              <a:ext uri="{FF2B5EF4-FFF2-40B4-BE49-F238E27FC236}">
                <a16:creationId xmlns:a16="http://schemas.microsoft.com/office/drawing/2014/main" id="{AD1E0F9A-6D1C-4133-AED2-4BADB8196684}"/>
              </a:ext>
            </a:extLst>
          </p:cNvPr>
          <p:cNvCxnSpPr>
            <a:cxnSpLocks/>
          </p:cNvCxnSpPr>
          <p:nvPr/>
        </p:nvCxnSpPr>
        <p:spPr>
          <a:xfrm flipH="1" flipV="1">
            <a:off x="8494992" y="1337751"/>
            <a:ext cx="9075" cy="1088371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ector recto 140">
            <a:extLst>
              <a:ext uri="{FF2B5EF4-FFF2-40B4-BE49-F238E27FC236}">
                <a16:creationId xmlns:a16="http://schemas.microsoft.com/office/drawing/2014/main" id="{3BF23072-3C89-46CA-A8C7-DFCF2A5F1377}"/>
              </a:ext>
            </a:extLst>
          </p:cNvPr>
          <p:cNvCxnSpPr>
            <a:cxnSpLocks/>
          </p:cNvCxnSpPr>
          <p:nvPr/>
        </p:nvCxnSpPr>
        <p:spPr>
          <a:xfrm flipH="1" flipV="1">
            <a:off x="1304925" y="1394269"/>
            <a:ext cx="9075" cy="1088371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Proceso 97">
            <a:extLst>
              <a:ext uri="{FF2B5EF4-FFF2-40B4-BE49-F238E27FC236}">
                <a16:creationId xmlns:a16="http://schemas.microsoft.com/office/drawing/2014/main" id="{DA77E614-5E38-45ED-95D4-6E95C10BDF40}"/>
              </a:ext>
            </a:extLst>
          </p:cNvPr>
          <p:cNvSpPr/>
          <p:nvPr/>
        </p:nvSpPr>
        <p:spPr>
          <a:xfrm>
            <a:off x="1422849" y="6172962"/>
            <a:ext cx="1837816" cy="20359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PROCESOS DE APOYO</a:t>
            </a:r>
            <a:endParaRPr lang="es-ES" sz="1600" dirty="0">
              <a:solidFill>
                <a:schemeClr val="tx1"/>
              </a:solidFill>
            </a:endParaRPr>
          </a:p>
        </p:txBody>
      </p:sp>
      <p:cxnSp>
        <p:nvCxnSpPr>
          <p:cNvPr id="143" name="Conector recto 142">
            <a:extLst>
              <a:ext uri="{FF2B5EF4-FFF2-40B4-BE49-F238E27FC236}">
                <a16:creationId xmlns:a16="http://schemas.microsoft.com/office/drawing/2014/main" id="{3F35D4B9-B699-4B92-9E03-C7BD8C5A04F7}"/>
              </a:ext>
            </a:extLst>
          </p:cNvPr>
          <p:cNvCxnSpPr>
            <a:cxnSpLocks/>
          </p:cNvCxnSpPr>
          <p:nvPr/>
        </p:nvCxnSpPr>
        <p:spPr>
          <a:xfrm flipH="1">
            <a:off x="1257300" y="5005102"/>
            <a:ext cx="7199142" cy="46767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Rectángulo: esquinas redondeadas 143">
            <a:extLst>
              <a:ext uri="{FF2B5EF4-FFF2-40B4-BE49-F238E27FC236}">
                <a16:creationId xmlns:a16="http://schemas.microsoft.com/office/drawing/2014/main" id="{620D2BDD-2032-44FA-A7E0-8093E2013D81}"/>
              </a:ext>
            </a:extLst>
          </p:cNvPr>
          <p:cNvSpPr/>
          <p:nvPr/>
        </p:nvSpPr>
        <p:spPr>
          <a:xfrm>
            <a:off x="1404014" y="5094877"/>
            <a:ext cx="1047197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INFRAESTRUCTURA, AMBIENTE PARA LAS OPERACIONES</a:t>
            </a:r>
          </a:p>
        </p:txBody>
      </p:sp>
      <p:cxnSp>
        <p:nvCxnSpPr>
          <p:cNvPr id="148" name="Conector recto 147">
            <a:extLst>
              <a:ext uri="{FF2B5EF4-FFF2-40B4-BE49-F238E27FC236}">
                <a16:creationId xmlns:a16="http://schemas.microsoft.com/office/drawing/2014/main" id="{CC4477FA-B62A-46BE-AFD6-4B3809659DB1}"/>
              </a:ext>
            </a:extLst>
          </p:cNvPr>
          <p:cNvCxnSpPr>
            <a:cxnSpLocks/>
          </p:cNvCxnSpPr>
          <p:nvPr/>
        </p:nvCxnSpPr>
        <p:spPr>
          <a:xfrm flipH="1">
            <a:off x="1257300" y="6083722"/>
            <a:ext cx="7199142" cy="5651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Conector recto 148">
            <a:extLst>
              <a:ext uri="{FF2B5EF4-FFF2-40B4-BE49-F238E27FC236}">
                <a16:creationId xmlns:a16="http://schemas.microsoft.com/office/drawing/2014/main" id="{774E0301-897D-4720-BB56-B94947561603}"/>
              </a:ext>
            </a:extLst>
          </p:cNvPr>
          <p:cNvCxnSpPr>
            <a:cxnSpLocks/>
          </p:cNvCxnSpPr>
          <p:nvPr/>
        </p:nvCxnSpPr>
        <p:spPr>
          <a:xfrm flipH="1" flipV="1">
            <a:off x="8447367" y="4995351"/>
            <a:ext cx="9075" cy="1088371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ector recto 150">
            <a:extLst>
              <a:ext uri="{FF2B5EF4-FFF2-40B4-BE49-F238E27FC236}">
                <a16:creationId xmlns:a16="http://schemas.microsoft.com/office/drawing/2014/main" id="{3AC63588-6840-45A2-BF29-41A95B83C82A}"/>
              </a:ext>
            </a:extLst>
          </p:cNvPr>
          <p:cNvCxnSpPr>
            <a:cxnSpLocks/>
          </p:cNvCxnSpPr>
          <p:nvPr/>
        </p:nvCxnSpPr>
        <p:spPr>
          <a:xfrm flipH="1" flipV="1">
            <a:off x="1257300" y="5051869"/>
            <a:ext cx="9075" cy="1088371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Rectángulo: esquinas redondeadas 152">
            <a:extLst>
              <a:ext uri="{FF2B5EF4-FFF2-40B4-BE49-F238E27FC236}">
                <a16:creationId xmlns:a16="http://schemas.microsoft.com/office/drawing/2014/main" id="{C5A2C35D-7EB9-46C6-840C-5610962DA2D3}"/>
              </a:ext>
            </a:extLst>
          </p:cNvPr>
          <p:cNvSpPr/>
          <p:nvPr/>
        </p:nvSpPr>
        <p:spPr>
          <a:xfrm>
            <a:off x="4348775" y="5094877"/>
            <a:ext cx="1047197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COMPETENCIA Y TOMA DE CONCIENCIA</a:t>
            </a:r>
          </a:p>
        </p:txBody>
      </p:sp>
      <p:sp>
        <p:nvSpPr>
          <p:cNvPr id="155" name="Rectángulo: esquinas redondeadas 154">
            <a:extLst>
              <a:ext uri="{FF2B5EF4-FFF2-40B4-BE49-F238E27FC236}">
                <a16:creationId xmlns:a16="http://schemas.microsoft.com/office/drawing/2014/main" id="{8A6D1AAF-2AD5-4897-9FC3-88BE812FFA79}"/>
              </a:ext>
            </a:extLst>
          </p:cNvPr>
          <p:cNvSpPr/>
          <p:nvPr/>
        </p:nvSpPr>
        <p:spPr>
          <a:xfrm>
            <a:off x="5775989" y="5094877"/>
            <a:ext cx="1133330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INFORMACIÓN DOCUMENTADA</a:t>
            </a:r>
          </a:p>
        </p:txBody>
      </p:sp>
      <p:sp>
        <p:nvSpPr>
          <p:cNvPr id="156" name="Rectángulo: esquinas redondeadas 155">
            <a:extLst>
              <a:ext uri="{FF2B5EF4-FFF2-40B4-BE49-F238E27FC236}">
                <a16:creationId xmlns:a16="http://schemas.microsoft.com/office/drawing/2014/main" id="{3959DA19-A69D-4FE6-A4A5-C635D74938EC}"/>
              </a:ext>
            </a:extLst>
          </p:cNvPr>
          <p:cNvSpPr/>
          <p:nvPr/>
        </p:nvSpPr>
        <p:spPr>
          <a:xfrm>
            <a:off x="7157522" y="5088602"/>
            <a:ext cx="1159787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COMUNICACIÓN</a:t>
            </a:r>
          </a:p>
        </p:txBody>
      </p:sp>
      <p:sp>
        <p:nvSpPr>
          <p:cNvPr id="80" name="Rectángulo: esquinas redondeadas 79">
            <a:extLst>
              <a:ext uri="{FF2B5EF4-FFF2-40B4-BE49-F238E27FC236}">
                <a16:creationId xmlns:a16="http://schemas.microsoft.com/office/drawing/2014/main" id="{ABE296F0-7DB7-48E7-A4A6-B10692E8A433}"/>
              </a:ext>
            </a:extLst>
          </p:cNvPr>
          <p:cNvSpPr/>
          <p:nvPr/>
        </p:nvSpPr>
        <p:spPr>
          <a:xfrm>
            <a:off x="288158" y="1370885"/>
            <a:ext cx="831503" cy="47693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sz="1200" dirty="0"/>
              <a:t>CUESTIONES INTERNA Y EXTERNAS</a:t>
            </a:r>
          </a:p>
          <a:p>
            <a:pPr algn="ctr"/>
            <a:r>
              <a:rPr lang="es-ES" sz="1200" dirty="0"/>
              <a:t>CONTEXTO  </a:t>
            </a:r>
          </a:p>
          <a:p>
            <a:pPr algn="ctr"/>
            <a:r>
              <a:rPr lang="es-ES" sz="1200" dirty="0"/>
              <a:t>NECESIDADES Y EXPECTATIVAS PARTES INTERESADAS</a:t>
            </a:r>
          </a:p>
        </p:txBody>
      </p:sp>
      <p:sp>
        <p:nvSpPr>
          <p:cNvPr id="158" name="Rectángulo: esquinas redondeadas 157">
            <a:extLst>
              <a:ext uri="{FF2B5EF4-FFF2-40B4-BE49-F238E27FC236}">
                <a16:creationId xmlns:a16="http://schemas.microsoft.com/office/drawing/2014/main" id="{55A110B1-BA9E-4157-878C-9D17640D813A}"/>
              </a:ext>
            </a:extLst>
          </p:cNvPr>
          <p:cNvSpPr/>
          <p:nvPr/>
        </p:nvSpPr>
        <p:spPr>
          <a:xfrm>
            <a:off x="8689331" y="1342626"/>
            <a:ext cx="831503" cy="47693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sz="1200" dirty="0"/>
              <a:t>SATISFACCIÓN CLIENTES</a:t>
            </a:r>
          </a:p>
        </p:txBody>
      </p:sp>
      <p:sp>
        <p:nvSpPr>
          <p:cNvPr id="81" name="Flecha: hacia abajo 80">
            <a:extLst>
              <a:ext uri="{FF2B5EF4-FFF2-40B4-BE49-F238E27FC236}">
                <a16:creationId xmlns:a16="http://schemas.microsoft.com/office/drawing/2014/main" id="{FF39873F-BE71-444E-AF0D-A066AD220252}"/>
              </a:ext>
            </a:extLst>
          </p:cNvPr>
          <p:cNvSpPr/>
          <p:nvPr/>
        </p:nvSpPr>
        <p:spPr>
          <a:xfrm>
            <a:off x="1756611" y="2482640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9" name="Flecha: hacia abajo 158">
            <a:extLst>
              <a:ext uri="{FF2B5EF4-FFF2-40B4-BE49-F238E27FC236}">
                <a16:creationId xmlns:a16="http://schemas.microsoft.com/office/drawing/2014/main" id="{2B1E49D3-3945-469C-B784-A4053A32B388}"/>
              </a:ext>
            </a:extLst>
          </p:cNvPr>
          <p:cNvSpPr/>
          <p:nvPr/>
        </p:nvSpPr>
        <p:spPr>
          <a:xfrm>
            <a:off x="3595195" y="2465590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1" name="Flecha: hacia abajo 160">
            <a:extLst>
              <a:ext uri="{FF2B5EF4-FFF2-40B4-BE49-F238E27FC236}">
                <a16:creationId xmlns:a16="http://schemas.microsoft.com/office/drawing/2014/main" id="{4EC675B2-9EFE-4FA0-9E0B-4ED3C8F9A10E}"/>
              </a:ext>
            </a:extLst>
          </p:cNvPr>
          <p:cNvSpPr/>
          <p:nvPr/>
        </p:nvSpPr>
        <p:spPr>
          <a:xfrm>
            <a:off x="6029350" y="2465590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2" name="Flecha: hacia abajo 161">
            <a:extLst>
              <a:ext uri="{FF2B5EF4-FFF2-40B4-BE49-F238E27FC236}">
                <a16:creationId xmlns:a16="http://schemas.microsoft.com/office/drawing/2014/main" id="{4B7D9796-F4E6-43DE-B396-0D3798137BA1}"/>
              </a:ext>
            </a:extLst>
          </p:cNvPr>
          <p:cNvSpPr/>
          <p:nvPr/>
        </p:nvSpPr>
        <p:spPr>
          <a:xfrm>
            <a:off x="7698880" y="2443436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3" name="Flecha: hacia abajo 162">
            <a:extLst>
              <a:ext uri="{FF2B5EF4-FFF2-40B4-BE49-F238E27FC236}">
                <a16:creationId xmlns:a16="http://schemas.microsoft.com/office/drawing/2014/main" id="{73FDE9F9-B571-41BF-AB66-BB88F6C6B8BB}"/>
              </a:ext>
            </a:extLst>
          </p:cNvPr>
          <p:cNvSpPr/>
          <p:nvPr/>
        </p:nvSpPr>
        <p:spPr>
          <a:xfrm rot="10800000">
            <a:off x="1754479" y="4767840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6" name="Flecha: hacia abajo 165">
            <a:extLst>
              <a:ext uri="{FF2B5EF4-FFF2-40B4-BE49-F238E27FC236}">
                <a16:creationId xmlns:a16="http://schemas.microsoft.com/office/drawing/2014/main" id="{D7855345-304B-4007-A5F5-ED1FCC06C0BE}"/>
              </a:ext>
            </a:extLst>
          </p:cNvPr>
          <p:cNvSpPr/>
          <p:nvPr/>
        </p:nvSpPr>
        <p:spPr>
          <a:xfrm rot="10800000">
            <a:off x="4664827" y="4767839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7" name="Flecha: hacia abajo 166">
            <a:extLst>
              <a:ext uri="{FF2B5EF4-FFF2-40B4-BE49-F238E27FC236}">
                <a16:creationId xmlns:a16="http://schemas.microsoft.com/office/drawing/2014/main" id="{0AE59C0D-434E-4BE9-B729-D2FEC9FC4340}"/>
              </a:ext>
            </a:extLst>
          </p:cNvPr>
          <p:cNvSpPr/>
          <p:nvPr/>
        </p:nvSpPr>
        <p:spPr>
          <a:xfrm rot="10800000">
            <a:off x="6133827" y="4747729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8" name="Flecha: hacia abajo 167">
            <a:extLst>
              <a:ext uri="{FF2B5EF4-FFF2-40B4-BE49-F238E27FC236}">
                <a16:creationId xmlns:a16="http://schemas.microsoft.com/office/drawing/2014/main" id="{8942DBB6-F74B-4203-9333-9DDD4A057149}"/>
              </a:ext>
            </a:extLst>
          </p:cNvPr>
          <p:cNvSpPr/>
          <p:nvPr/>
        </p:nvSpPr>
        <p:spPr>
          <a:xfrm rot="10800000">
            <a:off x="7538185" y="4735371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9" name="Flecha: hacia abajo 168">
            <a:extLst>
              <a:ext uri="{FF2B5EF4-FFF2-40B4-BE49-F238E27FC236}">
                <a16:creationId xmlns:a16="http://schemas.microsoft.com/office/drawing/2014/main" id="{2088113D-885E-46E9-9370-0DAECDD402D8}"/>
              </a:ext>
            </a:extLst>
          </p:cNvPr>
          <p:cNvSpPr/>
          <p:nvPr/>
        </p:nvSpPr>
        <p:spPr>
          <a:xfrm rot="16200000">
            <a:off x="1073161" y="3566379"/>
            <a:ext cx="342797" cy="215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2" name="Flecha: hacia abajo 171">
            <a:extLst>
              <a:ext uri="{FF2B5EF4-FFF2-40B4-BE49-F238E27FC236}">
                <a16:creationId xmlns:a16="http://schemas.microsoft.com/office/drawing/2014/main" id="{0DE9F6DA-0AB7-4A6F-B80B-2E75C2B4A699}"/>
              </a:ext>
            </a:extLst>
          </p:cNvPr>
          <p:cNvSpPr/>
          <p:nvPr/>
        </p:nvSpPr>
        <p:spPr>
          <a:xfrm rot="16200000">
            <a:off x="8371101" y="3544065"/>
            <a:ext cx="342797" cy="2356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4" name="Rectángulo: esquinas redondeadas 173">
            <a:extLst>
              <a:ext uri="{FF2B5EF4-FFF2-40B4-BE49-F238E27FC236}">
                <a16:creationId xmlns:a16="http://schemas.microsoft.com/office/drawing/2014/main" id="{60A60110-D6AA-4296-9041-8013C8E57C0B}"/>
              </a:ext>
            </a:extLst>
          </p:cNvPr>
          <p:cNvSpPr/>
          <p:nvPr/>
        </p:nvSpPr>
        <p:spPr>
          <a:xfrm>
            <a:off x="1381549" y="2796532"/>
            <a:ext cx="6982960" cy="1914124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000" dirty="0"/>
          </a:p>
          <a:p>
            <a:pPr algn="ctr"/>
            <a:endParaRPr lang="es-ES" sz="1200" b="1" dirty="0">
              <a:solidFill>
                <a:schemeClr val="tx1"/>
              </a:solidFill>
            </a:endParaRPr>
          </a:p>
          <a:p>
            <a:pPr algn="ctr"/>
            <a:r>
              <a:rPr lang="es-ES" sz="1200" b="1" dirty="0">
                <a:solidFill>
                  <a:schemeClr val="tx1"/>
                </a:solidFill>
              </a:rPr>
              <a:t>PROCESOS CLAVES</a:t>
            </a:r>
          </a:p>
        </p:txBody>
      </p:sp>
      <p:sp>
        <p:nvSpPr>
          <p:cNvPr id="175" name="Rectángulo: esquinas redondeadas 174">
            <a:extLst>
              <a:ext uri="{FF2B5EF4-FFF2-40B4-BE49-F238E27FC236}">
                <a16:creationId xmlns:a16="http://schemas.microsoft.com/office/drawing/2014/main" id="{12ED3D41-D19C-416C-8403-E5A9E56701C3}"/>
              </a:ext>
            </a:extLst>
          </p:cNvPr>
          <p:cNvSpPr/>
          <p:nvPr/>
        </p:nvSpPr>
        <p:spPr>
          <a:xfrm>
            <a:off x="2068629" y="3110370"/>
            <a:ext cx="5535192" cy="11273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400" b="1" dirty="0"/>
              <a:t>“Ensamblaje de componentes sobre placas de circuito impreso (PCB) para el montaje de placas de circuito impreso en grandes, medianos y </a:t>
            </a:r>
            <a:r>
              <a:rPr lang="es-ES" sz="1400" b="1"/>
              <a:t>pequeñas series y</a:t>
            </a:r>
            <a:r>
              <a:rPr lang="es-ES" sz="1400" b="1" dirty="0"/>
              <a:t>/o productos electrónicos bajo especificación de cliente”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48ABB4D-EF5E-4BD8-AA56-F1E4F89FD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6" y="423106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3" name="Proceso 93">
            <a:extLst>
              <a:ext uri="{FF2B5EF4-FFF2-40B4-BE49-F238E27FC236}">
                <a16:creationId xmlns:a16="http://schemas.microsoft.com/office/drawing/2014/main" id="{99AF7CEE-A92C-4111-A84F-85103E01B750}"/>
              </a:ext>
            </a:extLst>
          </p:cNvPr>
          <p:cNvSpPr/>
          <p:nvPr/>
        </p:nvSpPr>
        <p:spPr>
          <a:xfrm>
            <a:off x="6252967" y="1531073"/>
            <a:ext cx="872339" cy="293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>
                <a:solidFill>
                  <a:schemeClr val="tx1"/>
                </a:solidFill>
              </a:rPr>
              <a:t>ANÁLISIS Y EVALUACIÓN</a:t>
            </a:r>
          </a:p>
        </p:txBody>
      </p:sp>
      <p:sp>
        <p:nvSpPr>
          <p:cNvPr id="54" name="Rectángulo: esquinas redondeadas 53">
            <a:extLst>
              <a:ext uri="{FF2B5EF4-FFF2-40B4-BE49-F238E27FC236}">
                <a16:creationId xmlns:a16="http://schemas.microsoft.com/office/drawing/2014/main" id="{240A5D27-7BBF-4096-B1B7-14C4A1F5A17E}"/>
              </a:ext>
            </a:extLst>
          </p:cNvPr>
          <p:cNvSpPr/>
          <p:nvPr/>
        </p:nvSpPr>
        <p:spPr>
          <a:xfrm>
            <a:off x="2857452" y="5080702"/>
            <a:ext cx="1047197" cy="9018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000" dirty="0"/>
              <a:t>COMPRAS</a:t>
            </a:r>
          </a:p>
        </p:txBody>
      </p:sp>
      <p:sp>
        <p:nvSpPr>
          <p:cNvPr id="55" name="Flecha: hacia abajo 54">
            <a:extLst>
              <a:ext uri="{FF2B5EF4-FFF2-40B4-BE49-F238E27FC236}">
                <a16:creationId xmlns:a16="http://schemas.microsoft.com/office/drawing/2014/main" id="{27EFD6A0-640B-46A1-B6D3-F2B0F57292A7}"/>
              </a:ext>
            </a:extLst>
          </p:cNvPr>
          <p:cNvSpPr/>
          <p:nvPr/>
        </p:nvSpPr>
        <p:spPr>
          <a:xfrm rot="10800000">
            <a:off x="3173504" y="4753664"/>
            <a:ext cx="342797" cy="274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46D5A7E-CEA6-4CC4-B3B2-6838DBB53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3444" y="6347573"/>
            <a:ext cx="3343275" cy="365125"/>
          </a:xfrm>
        </p:spPr>
        <p:txBody>
          <a:bodyPr/>
          <a:lstStyle/>
          <a:p>
            <a:r>
              <a:rPr lang="es-ES" dirty="0"/>
              <a:t>31/10/2023</a:t>
            </a:r>
          </a:p>
        </p:txBody>
      </p:sp>
      <p:sp>
        <p:nvSpPr>
          <p:cNvPr id="4" name="Proceso 63">
            <a:extLst>
              <a:ext uri="{FF2B5EF4-FFF2-40B4-BE49-F238E27FC236}">
                <a16:creationId xmlns:a16="http://schemas.microsoft.com/office/drawing/2014/main" id="{EE4373A9-75B0-B0CE-6C08-33360AD8380F}"/>
              </a:ext>
            </a:extLst>
          </p:cNvPr>
          <p:cNvSpPr/>
          <p:nvPr/>
        </p:nvSpPr>
        <p:spPr>
          <a:xfrm>
            <a:off x="385165" y="269541"/>
            <a:ext cx="1788867" cy="70693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chemeClr val="tx1"/>
              </a:solidFill>
            </a:endParaRPr>
          </a:p>
        </p:txBody>
      </p:sp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3CE5048C-BD88-1B22-0D6C-B9D398AB46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85" y="442521"/>
            <a:ext cx="1713230" cy="42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5480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1351</TotalTime>
  <Words>342</Words>
  <Application>Microsoft Office PowerPoint</Application>
  <PresentationFormat>A4 (210 x 297 mm)</PresentationFormat>
  <Paragraphs>161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juancanto</dc:creator>
  <cp:lastModifiedBy>Ana Mojica Garcia</cp:lastModifiedBy>
  <cp:revision>121</cp:revision>
  <cp:lastPrinted>2017-08-30T09:45:55Z</cp:lastPrinted>
  <dcterms:created xsi:type="dcterms:W3CDTF">2017-05-29T06:59:37Z</dcterms:created>
  <dcterms:modified xsi:type="dcterms:W3CDTF">2024-07-22T15:39:48Z</dcterms:modified>
</cp:coreProperties>
</file>