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6" r:id="rId29"/>
    <p:sldId id="287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DC36EC2-E1B5-4235-AC92-C51E400C5712}" type="datetimeFigureOut">
              <a:rPr lang="es-ES" smtClean="0"/>
              <a:pPr/>
              <a:t>24/06/2013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9ED485E-5948-43B7-9F24-162E1C5BFD2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t="-36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HOSTEL IN HALMSTAD. SWEDEN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6">
                    <a:lumMod val="50000"/>
                  </a:schemeClr>
                </a:solidFill>
              </a:rPr>
              <a:t>FINAL PROJECT (2012). MARÍA MOLINA MARTÍN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3 Imagen" descr="logo-h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04448" y="6309320"/>
            <a:ext cx="392832" cy="392832"/>
          </a:xfrm>
          <a:prstGeom prst="rect">
            <a:avLst/>
          </a:prstGeom>
        </p:spPr>
      </p:pic>
      <p:pic>
        <p:nvPicPr>
          <p:cNvPr id="5" name="4 Imagen" descr="logo-up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68" y="6309320"/>
            <a:ext cx="666536" cy="382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99">
                <a:alpha val="56863"/>
              </a:srgbClr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SITUATION of Halmstad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190" t="19150" r="6305" b="6073"/>
          <a:stretch>
            <a:fillRect/>
          </a:stretch>
        </p:blipFill>
        <p:spPr bwMode="auto">
          <a:xfrm>
            <a:off x="1475655" y="2276872"/>
            <a:ext cx="660635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971600" y="134076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Halmstad is a city located in southwestern Sweden, in the province of Halland, located at the mouth of the river Nissan.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SITUATION OF THE LOT</a:t>
            </a:r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195" t="19150" r="6305" b="6073"/>
          <a:stretch>
            <a:fillRect/>
          </a:stretch>
        </p:blipFill>
        <p:spPr bwMode="auto">
          <a:xfrm>
            <a:off x="1403648" y="2708920"/>
            <a:ext cx="640871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Elipse"/>
          <p:cNvSpPr/>
          <p:nvPr/>
        </p:nvSpPr>
        <p:spPr>
          <a:xfrm>
            <a:off x="3851920" y="4221088"/>
            <a:ext cx="720080" cy="648072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683568" y="1268760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lot where I designed the hostel is located between Stuvaregatan and Styrmansgatan, near the Central Station of Halmstad.</a:t>
            </a:r>
          </a:p>
          <a:p>
            <a:r>
              <a:rPr lang="en-US" dirty="0" smtClean="0"/>
              <a:t>It has approximately a surface of 15538 m2. Its form is almost rectangular, its dimensions are 180 x 93 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surroundings of the lot</a:t>
            </a:r>
            <a:endParaRPr lang="es-ES" dirty="0"/>
          </a:p>
        </p:txBody>
      </p:sp>
      <p:pic>
        <p:nvPicPr>
          <p:cNvPr id="4" name="3 Marcador de contenido" descr="IMG_03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700808"/>
            <a:ext cx="3360373" cy="2520280"/>
          </a:xfrm>
        </p:spPr>
      </p:pic>
      <p:pic>
        <p:nvPicPr>
          <p:cNvPr id="5" name="4 Imagen" descr="IMG_01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1700808"/>
            <a:ext cx="3384376" cy="253828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67544" y="126876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THE LOT</a:t>
            </a:r>
            <a:endParaRPr lang="es-ES" dirty="0"/>
          </a:p>
        </p:txBody>
      </p:sp>
      <p:pic>
        <p:nvPicPr>
          <p:cNvPr id="7" name="6 Imagen" descr="IMG_03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4365104"/>
            <a:ext cx="2939819" cy="2204864"/>
          </a:xfrm>
          <a:prstGeom prst="rect">
            <a:avLst/>
          </a:prstGeom>
        </p:spPr>
      </p:pic>
      <p:pic>
        <p:nvPicPr>
          <p:cNvPr id="8" name="7 Imagen" descr="IMG_03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1960" y="4365104"/>
            <a:ext cx="2952328" cy="2214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THE SURROUNDINGS OF THE LOT</a:t>
            </a:r>
            <a:endParaRPr lang="es-ES" dirty="0"/>
          </a:p>
        </p:txBody>
      </p:sp>
      <p:pic>
        <p:nvPicPr>
          <p:cNvPr id="6" name="5 Marcador de contenido" descr="IMG_04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132856"/>
            <a:ext cx="2808312" cy="2106234"/>
          </a:xfrm>
        </p:spPr>
      </p:pic>
      <p:sp>
        <p:nvSpPr>
          <p:cNvPr id="5" name="4 CuadroTexto"/>
          <p:cNvSpPr txBox="1"/>
          <p:nvPr/>
        </p:nvSpPr>
        <p:spPr>
          <a:xfrm>
            <a:off x="539552" y="1196752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surrounding area there are many buildings, the buildings closest to the lot are factories and an hotel. Behind them there are some residential buildings and the Central station.</a:t>
            </a:r>
          </a:p>
        </p:txBody>
      </p:sp>
      <p:pic>
        <p:nvPicPr>
          <p:cNvPr id="7" name="6 Imagen" descr="IMG_04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132856"/>
            <a:ext cx="2808312" cy="2106234"/>
          </a:xfrm>
          <a:prstGeom prst="rect">
            <a:avLst/>
          </a:prstGeom>
        </p:spPr>
      </p:pic>
      <p:pic>
        <p:nvPicPr>
          <p:cNvPr id="8" name="7 Imagen" descr="IMG_01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2132856"/>
            <a:ext cx="2808312" cy="2106234"/>
          </a:xfrm>
          <a:prstGeom prst="rect">
            <a:avLst/>
          </a:prstGeom>
        </p:spPr>
      </p:pic>
      <p:pic>
        <p:nvPicPr>
          <p:cNvPr id="9" name="8 Imagen" descr="IMG_03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4365104"/>
            <a:ext cx="2808312" cy="2106234"/>
          </a:xfrm>
          <a:prstGeom prst="rect">
            <a:avLst/>
          </a:prstGeom>
        </p:spPr>
      </p:pic>
      <p:pic>
        <p:nvPicPr>
          <p:cNvPr id="10" name="9 Imagen" descr="IMG_039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4365104"/>
            <a:ext cx="2808312" cy="2106234"/>
          </a:xfrm>
          <a:prstGeom prst="rect">
            <a:avLst/>
          </a:prstGeom>
        </p:spPr>
      </p:pic>
      <p:pic>
        <p:nvPicPr>
          <p:cNvPr id="11" name="10 Imagen" descr="IMG_042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4365104"/>
            <a:ext cx="2808312" cy="2106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700808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first work to make is the cleaning of the site, removing the vegetal layer, with </a:t>
            </a:r>
            <a:r>
              <a:rPr lang="es-ES" dirty="0" smtClean="0"/>
              <a:t>manual and mechanical means, and </a:t>
            </a:r>
            <a:r>
              <a:rPr lang="en-US" dirty="0" smtClean="0"/>
              <a:t>after the transportation of the land with trucks. Then, the fencing of the site.</a:t>
            </a:r>
            <a:endParaRPr lang="en-US" dirty="0"/>
          </a:p>
        </p:txBody>
      </p:sp>
      <p:pic>
        <p:nvPicPr>
          <p:cNvPr id="3074" name="Picture 2" descr="http://www.urbiceg.es/promo-emires/img/obra-limpieza1.jpg"/>
          <p:cNvPicPr>
            <a:picLocks noChangeAspect="1" noChangeArrowheads="1"/>
          </p:cNvPicPr>
          <p:nvPr/>
        </p:nvPicPr>
        <p:blipFill>
          <a:blip r:embed="rId2" cstate="print"/>
          <a:srcRect l="5906" r="9045" b="19508"/>
          <a:stretch>
            <a:fillRect/>
          </a:stretch>
        </p:blipFill>
        <p:spPr bwMode="auto">
          <a:xfrm>
            <a:off x="539552" y="2996952"/>
            <a:ext cx="4167994" cy="2952328"/>
          </a:xfrm>
          <a:prstGeom prst="rect">
            <a:avLst/>
          </a:prstGeom>
          <a:noFill/>
        </p:spPr>
      </p:pic>
      <p:pic>
        <p:nvPicPr>
          <p:cNvPr id="3076" name="Picture 4" descr="http://www.vulka.es/imagenes/empresas_fotos/156515_big.jpg"/>
          <p:cNvPicPr>
            <a:picLocks noChangeAspect="1" noChangeArrowheads="1"/>
          </p:cNvPicPr>
          <p:nvPr/>
        </p:nvPicPr>
        <p:blipFill>
          <a:blip r:embed="rId3" cstate="print"/>
          <a:srcRect l="18414" t="20038"/>
          <a:stretch>
            <a:fillRect/>
          </a:stretch>
        </p:blipFill>
        <p:spPr bwMode="auto">
          <a:xfrm>
            <a:off x="4211960" y="2780928"/>
            <a:ext cx="4186600" cy="2304256"/>
          </a:xfrm>
          <a:prstGeom prst="rect">
            <a:avLst/>
          </a:prstGeom>
          <a:noFill/>
        </p:spPr>
      </p:pic>
      <p:pic>
        <p:nvPicPr>
          <p:cNvPr id="3078" name="Picture 6" descr="http://www.generadordeprecios.info/imagenes2/ysc_trasladable_356_267_AF8B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725144"/>
            <a:ext cx="2304256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70080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Then, the excavation of the foundation with mechanical methods.</a:t>
            </a:r>
            <a:endParaRPr lang="en-US" dirty="0"/>
          </a:p>
        </p:txBody>
      </p:sp>
      <p:pic>
        <p:nvPicPr>
          <p:cNvPr id="6" name="5 Imagen" descr="PICT06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3140968"/>
            <a:ext cx="4283968" cy="3212976"/>
          </a:xfrm>
          <a:prstGeom prst="rect">
            <a:avLst/>
          </a:prstGeom>
        </p:spPr>
      </p:pic>
      <p:pic>
        <p:nvPicPr>
          <p:cNvPr id="19458" name="Picture 2" descr="http://www.atycocene.com/imagenes/E02.2.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04864"/>
            <a:ext cx="4680520" cy="3510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700808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Concreting. A layer of cleaning concrete with 10 cm of thickness. The type of concrete is </a:t>
            </a:r>
            <a:r>
              <a:rPr lang="es-ES" dirty="0" smtClean="0"/>
              <a:t>HA-30/B/25/</a:t>
            </a:r>
            <a:r>
              <a:rPr lang="es-ES" dirty="0" err="1" smtClean="0"/>
              <a:t>IIIa+H</a:t>
            </a:r>
            <a:r>
              <a:rPr lang="es-ES" dirty="0"/>
              <a:t> </a:t>
            </a:r>
            <a:r>
              <a:rPr lang="es-ES" dirty="0" smtClean="0"/>
              <a:t>for marine </a:t>
            </a:r>
            <a:r>
              <a:rPr lang="es-ES" dirty="0" err="1" smtClean="0"/>
              <a:t>ambience</a:t>
            </a:r>
            <a:r>
              <a:rPr lang="es-ES" dirty="0" smtClean="0"/>
              <a:t> and </a:t>
            </a:r>
            <a:r>
              <a:rPr lang="es-ES" dirty="0" err="1" smtClean="0"/>
              <a:t>freezing</a:t>
            </a:r>
            <a:r>
              <a:rPr lang="es-ES" dirty="0" smtClean="0"/>
              <a:t>.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564904"/>
            <a:ext cx="4752528" cy="356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70080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the foundation, the ground slab is made with a solution of Isover (G:204).</a:t>
            </a:r>
          </a:p>
        </p:txBody>
      </p:sp>
      <p:pic>
        <p:nvPicPr>
          <p:cNvPr id="21506" name="Picture 2" descr="http://www.isover.se/files/Isover_SE/Byggnadskonstruktioner/Grund_Kallare/G204_2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48880"/>
            <a:ext cx="3754754" cy="2232248"/>
          </a:xfrm>
          <a:prstGeom prst="rect">
            <a:avLst/>
          </a:prstGeom>
          <a:noFill/>
        </p:spPr>
      </p:pic>
      <p:pic>
        <p:nvPicPr>
          <p:cNvPr id="21508" name="Picture 4" descr="http://www.isover.se/files/Isover_SE/Byggnadskonstruktioner/Grund_Kallare/G204_3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725144"/>
            <a:ext cx="3105150" cy="190500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4499992" y="2276872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Layers of the slab:</a:t>
            </a:r>
            <a:br>
              <a:rPr lang="en-US" dirty="0" smtClean="0"/>
            </a:br>
            <a:r>
              <a:rPr lang="en-US" dirty="0" smtClean="0"/>
              <a:t>- Concrete.</a:t>
            </a:r>
          </a:p>
          <a:p>
            <a:r>
              <a:rPr lang="en-US" dirty="0" smtClean="0"/>
              <a:t>- Geotextile.</a:t>
            </a:r>
            <a:br>
              <a:rPr lang="en-US" dirty="0" smtClean="0"/>
            </a:br>
            <a:r>
              <a:rPr lang="en-US" dirty="0" smtClean="0"/>
              <a:t>- Coarse gravel.</a:t>
            </a:r>
            <a:br>
              <a:rPr lang="en-US" dirty="0" smtClean="0"/>
            </a:br>
            <a:r>
              <a:rPr lang="en-US" dirty="0" smtClean="0"/>
              <a:t>- Insulation Styrofoam.</a:t>
            </a:r>
          </a:p>
          <a:p>
            <a:r>
              <a:rPr lang="en-US" dirty="0" smtClean="0"/>
              <a:t>- Drainage material.</a:t>
            </a:r>
          </a:p>
          <a:p>
            <a:r>
              <a:rPr lang="en-US" dirty="0" smtClean="0"/>
              <a:t>- Geotextile.</a:t>
            </a:r>
            <a:br>
              <a:rPr lang="en-US" dirty="0" smtClean="0"/>
            </a:br>
            <a:r>
              <a:rPr lang="en-US" dirty="0" smtClean="0"/>
              <a:t>- Earth.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700808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structure is built with reinforced concrete: HA25/B/20/</a:t>
            </a:r>
            <a:r>
              <a:rPr lang="en-US" dirty="0" err="1" smtClean="0"/>
              <a:t>IIa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columns are square, of 30 x 30 cm. The beams are rectangular (flat), of 20 x 30 cm. 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924944"/>
            <a:ext cx="316835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http://www.panoplia.net/forjados/063.15enero4%2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365104"/>
            <a:ext cx="3024336" cy="2268252"/>
          </a:xfrm>
          <a:prstGeom prst="rect">
            <a:avLst/>
          </a:prstGeom>
          <a:noFill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636912"/>
            <a:ext cx="3096344" cy="232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564904"/>
            <a:ext cx="2808312" cy="21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700808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structure is built with reinforced concrete: HA25/B/20/</a:t>
            </a:r>
            <a:r>
              <a:rPr lang="en-US" dirty="0" err="1" smtClean="0"/>
              <a:t>IIa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slabs of the floors have a thickness of 30 cm: 25 cm, made with ceramic vaults and joists semi resistant concrete with 70 cm intereje, and 5 cm layer of compression.</a:t>
            </a:r>
          </a:p>
        </p:txBody>
      </p:sp>
      <p:pic>
        <p:nvPicPr>
          <p:cNvPr id="23554" name="Picture 2" descr="http://webs.demasiado.com/forjados/tipologia/semiprefa/hormigon/pretensado/rubiera_predi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320480" cy="2963849"/>
          </a:xfrm>
          <a:prstGeom prst="rect">
            <a:avLst/>
          </a:prstGeom>
          <a:noFill/>
        </p:spPr>
      </p:pic>
      <p:pic>
        <p:nvPicPr>
          <p:cNvPr id="23556" name="Picture 4" descr="http://www.obralia.com/dir/minisites/100652/img/productos1_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996952"/>
            <a:ext cx="3888432" cy="3001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700808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slab of the stairs is made in situ with the same </a:t>
            </a:r>
            <a:r>
              <a:rPr lang="en-US" dirty="0" smtClean="0"/>
              <a:t>concrete: </a:t>
            </a:r>
            <a:r>
              <a:rPr lang="en-US" dirty="0"/>
              <a:t>HA25/B/20/</a:t>
            </a:r>
            <a:r>
              <a:rPr lang="en-US" dirty="0" err="1"/>
              <a:t>IIa</a:t>
            </a:r>
            <a:r>
              <a:rPr lang="en-US" dirty="0"/>
              <a:t>, is linked with the floors of each plant by the </a:t>
            </a:r>
            <a:r>
              <a:rPr lang="en-US" dirty="0" smtClean="0"/>
              <a:t>reinforcing steel </a:t>
            </a:r>
            <a:r>
              <a:rPr lang="en-US" dirty="0"/>
              <a:t>and has a thickness of 20 </a:t>
            </a:r>
            <a:r>
              <a:rPr lang="en-US" dirty="0" smtClean="0"/>
              <a:t>cm.</a:t>
            </a:r>
          </a:p>
        </p:txBody>
      </p:sp>
      <p:pic>
        <p:nvPicPr>
          <p:cNvPr id="24578" name="Picture 2" descr="http://esp.pujolweb.org/imagenes/productos/comunes/escalera_2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564904"/>
            <a:ext cx="4680520" cy="3515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700808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facade is made with a solution of Isover (Y:208). </a:t>
            </a:r>
          </a:p>
        </p:txBody>
      </p:sp>
      <p:pic>
        <p:nvPicPr>
          <p:cNvPr id="25602" name="Picture 2" descr="http://www.isover.se/files/Isover_SE/Byggnadskonstruktioner/Yttervaggar/Y208_2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92895"/>
            <a:ext cx="3168352" cy="2469129"/>
          </a:xfrm>
          <a:prstGeom prst="rect">
            <a:avLst/>
          </a:prstGeom>
          <a:noFill/>
        </p:spPr>
      </p:pic>
      <p:pic>
        <p:nvPicPr>
          <p:cNvPr id="25604" name="Picture 4" descr="http://www.isover.se/files/Isover_SE/Byggnadskonstruktioner/Yttervaggar/Y208_3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996952"/>
            <a:ext cx="2088232" cy="3443037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851920" y="2564904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Layers:</a:t>
            </a:r>
          </a:p>
          <a:p>
            <a:r>
              <a:rPr lang="en-US" dirty="0" smtClean="0"/>
              <a:t>- Bricks.</a:t>
            </a:r>
            <a:br>
              <a:rPr lang="en-US" dirty="0" smtClean="0"/>
            </a:br>
            <a:r>
              <a:rPr lang="en-US" dirty="0" smtClean="0"/>
              <a:t>- Unventilated air space.</a:t>
            </a:r>
            <a:br>
              <a:rPr lang="en-US" dirty="0" smtClean="0"/>
            </a:br>
            <a:r>
              <a:rPr lang="en-US" dirty="0" smtClean="0"/>
              <a:t>- Isolation.</a:t>
            </a:r>
            <a:br>
              <a:rPr lang="en-US" dirty="0" smtClean="0"/>
            </a:br>
            <a:r>
              <a:rPr lang="en-US" dirty="0" smtClean="0"/>
              <a:t>- Concrete.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700808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the partitions, I choose two different types of Isover. One for the general partitions, and another one for the partitions in bathrooms.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5536" y="249289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first one: (I:203).</a:t>
            </a:r>
          </a:p>
        </p:txBody>
      </p:sp>
      <p:pic>
        <p:nvPicPr>
          <p:cNvPr id="26626" name="Picture 2" descr="http://www.isover.se/files/Isover_SE/Byggnadskonstruktioner/Mellanvaggar/I203_2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924944"/>
            <a:ext cx="4520042" cy="1872208"/>
          </a:xfrm>
          <a:prstGeom prst="rect">
            <a:avLst/>
          </a:prstGeom>
          <a:noFill/>
        </p:spPr>
      </p:pic>
      <p:pic>
        <p:nvPicPr>
          <p:cNvPr id="26628" name="Picture 4" descr="http://www.isover.se/files/Isover_SE/Byggnadskonstruktioner/Mellanvaggar/I203_3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492896"/>
            <a:ext cx="1728192" cy="3881351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475656" y="4941168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Layers:</a:t>
            </a:r>
          </a:p>
          <a:p>
            <a:r>
              <a:rPr lang="en-US" dirty="0" smtClean="0"/>
              <a:t>-  Double gypsum board normal type.</a:t>
            </a:r>
            <a:br>
              <a:rPr lang="en-US" dirty="0" smtClean="0"/>
            </a:br>
            <a:r>
              <a:rPr lang="en-US" dirty="0" smtClean="0"/>
              <a:t>- Isolation.</a:t>
            </a:r>
            <a:br>
              <a:rPr lang="en-US" dirty="0" smtClean="0"/>
            </a:br>
            <a:r>
              <a:rPr lang="en-US" dirty="0" smtClean="0"/>
              <a:t>- Steel profiles.</a:t>
            </a:r>
            <a:br>
              <a:rPr lang="en-US" dirty="0" smtClean="0"/>
            </a:br>
            <a:r>
              <a:rPr lang="en-US" dirty="0" smtClean="0"/>
              <a:t>- Double gypsum board normal type.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7008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second one: (I:201).</a:t>
            </a:r>
          </a:p>
        </p:txBody>
      </p:sp>
      <p:pic>
        <p:nvPicPr>
          <p:cNvPr id="27650" name="Picture 2" descr="http://www.isover.se/files/Isover_SE/Byggnadskonstruktioner/Mellanvaggar/I2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5544616" cy="3208799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5868144" y="2420888"/>
            <a:ext cx="30963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Layers:</a:t>
            </a:r>
          </a:p>
          <a:p>
            <a:r>
              <a:rPr lang="en-US" dirty="0" smtClean="0"/>
              <a:t>- Gypsum board normal type.</a:t>
            </a:r>
            <a:br>
              <a:rPr lang="en-US" dirty="0" smtClean="0"/>
            </a:br>
            <a:r>
              <a:rPr lang="en-US" dirty="0" smtClean="0"/>
              <a:t>- Isolation.</a:t>
            </a:r>
            <a:br>
              <a:rPr lang="en-US" dirty="0" smtClean="0"/>
            </a:br>
            <a:r>
              <a:rPr lang="en-US" dirty="0" smtClean="0"/>
              <a:t>- Steel profiles.</a:t>
            </a:r>
            <a:br>
              <a:rPr lang="en-US" dirty="0" smtClean="0"/>
            </a:br>
            <a:r>
              <a:rPr lang="en-US" dirty="0" smtClean="0"/>
              <a:t>- Gypsum board normal type.</a:t>
            </a: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70080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roof is made with another solution of Isover.  It is an inverted roof.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99592" y="4221088"/>
            <a:ext cx="324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Layers:</a:t>
            </a:r>
          </a:p>
          <a:p>
            <a:r>
              <a:rPr lang="en-US" dirty="0" smtClean="0"/>
              <a:t>- Tiles, no slope, 1:100.</a:t>
            </a:r>
            <a:br>
              <a:rPr lang="en-US" dirty="0" smtClean="0"/>
            </a:br>
            <a:r>
              <a:rPr lang="en-US" dirty="0" smtClean="0"/>
              <a:t>- Macadam 4-8 mm.</a:t>
            </a:r>
            <a:br>
              <a:rPr lang="en-US" dirty="0" smtClean="0"/>
            </a:br>
            <a:r>
              <a:rPr lang="en-US" dirty="0" smtClean="0"/>
              <a:t>- Protective film.</a:t>
            </a:r>
            <a:br>
              <a:rPr lang="en-US" dirty="0" smtClean="0"/>
            </a:br>
            <a:r>
              <a:rPr lang="en-US" dirty="0" smtClean="0"/>
              <a:t>- Insulation: Styrofoam.</a:t>
            </a:r>
            <a:br>
              <a:rPr lang="en-US" dirty="0" smtClean="0"/>
            </a:br>
            <a:r>
              <a:rPr lang="en-US" dirty="0" smtClean="0"/>
              <a:t>- Waterproofing.</a:t>
            </a:r>
            <a:br>
              <a:rPr lang="en-US" dirty="0" smtClean="0"/>
            </a:br>
            <a:r>
              <a:rPr lang="en-US" dirty="0" smtClean="0"/>
              <a:t>- Mortar level, slope 1:40.</a:t>
            </a:r>
            <a:br>
              <a:rPr lang="en-US" dirty="0" smtClean="0"/>
            </a:br>
            <a:r>
              <a:rPr lang="en-US" dirty="0" smtClean="0"/>
              <a:t>- Concrete of the slab.</a:t>
            </a:r>
            <a:endParaRPr lang="en-US" dirty="0"/>
          </a:p>
        </p:txBody>
      </p:sp>
      <p:pic>
        <p:nvPicPr>
          <p:cNvPr id="28676" name="Picture 4" descr="http://www.isover.se/files/Isover_SE/Byggnadskonstruktioner/Laglutande_tak/L207_3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356992"/>
            <a:ext cx="4742761" cy="2673469"/>
          </a:xfrm>
          <a:prstGeom prst="rect">
            <a:avLst/>
          </a:prstGeom>
          <a:noFill/>
        </p:spPr>
      </p:pic>
      <p:pic>
        <p:nvPicPr>
          <p:cNvPr id="28674" name="Picture 2" descr="http://www.isover.se/files/Isover_SE/Byggnadskonstruktioner/Laglutande_tak/L207_2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04864"/>
            <a:ext cx="380790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55679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COATINGS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23528" y="2060848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False ceilings: </a:t>
            </a:r>
            <a:r>
              <a:rPr lang="en-US" dirty="0"/>
              <a:t>In </a:t>
            </a:r>
            <a:r>
              <a:rPr lang="en-US" dirty="0" smtClean="0"/>
              <a:t>all the building, a false ceiling will be with </a:t>
            </a:r>
            <a:r>
              <a:rPr lang="en-US" dirty="0"/>
              <a:t>plaster boards 50x50 </a:t>
            </a:r>
            <a:r>
              <a:rPr lang="en-US" dirty="0" smtClean="0"/>
              <a:t>cm dimensions (1), </a:t>
            </a:r>
            <a:r>
              <a:rPr lang="en-US" dirty="0"/>
              <a:t>supported by a metal structure, and executed with plaster </a:t>
            </a:r>
            <a:r>
              <a:rPr lang="en-US" dirty="0" smtClean="0"/>
              <a:t>molding (2), and finished with smooth plastic </a:t>
            </a:r>
            <a:r>
              <a:rPr lang="en-US" dirty="0"/>
              <a:t>paint, washable of first quality.</a:t>
            </a:r>
            <a:endParaRPr lang="en-US" dirty="0" smtClean="0"/>
          </a:p>
        </p:txBody>
      </p:sp>
      <p:pic>
        <p:nvPicPr>
          <p:cNvPr id="29698" name="Picture 2" descr="http://www.generadordeprecios.info/imagenes2/rta_esq_022_apoyo_400_355_1F7734C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3168352" cy="2811912"/>
          </a:xfrm>
          <a:prstGeom prst="rect">
            <a:avLst/>
          </a:prstGeom>
          <a:noFill/>
        </p:spPr>
      </p:pic>
      <p:pic>
        <p:nvPicPr>
          <p:cNvPr id="29700" name="Picture 4" descr="http://2.fimagenes.com/i/4/2/5d/am_53406_863655_651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293096"/>
            <a:ext cx="2952328" cy="2214246"/>
          </a:xfrm>
          <a:prstGeom prst="rect">
            <a:avLst/>
          </a:prstGeom>
          <a:noFill/>
        </p:spPr>
      </p:pic>
      <p:pic>
        <p:nvPicPr>
          <p:cNvPr id="29702" name="Picture 6" descr="http://www.enreparaciones.com.ar/techos_tipos/imagenes/estructura_pladu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212976"/>
            <a:ext cx="3048000" cy="1866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55679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COATINGS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23528" y="1988840"/>
            <a:ext cx="8352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Wall coating:</a:t>
            </a:r>
          </a:p>
          <a:p>
            <a:r>
              <a:rPr lang="en-US" dirty="0" smtClean="0"/>
              <a:t>All interior walls, except the bathrooms shall be finished smooth plastic paint.</a:t>
            </a:r>
          </a:p>
          <a:p>
            <a:endParaRPr lang="en-US" dirty="0" smtClean="0"/>
          </a:p>
          <a:p>
            <a:r>
              <a:rPr lang="en-US" dirty="0" smtClean="0"/>
              <a:t>In the coating of the walls of the bathrooms on the plasterboard consist of a layer of adhesive cement and then the tiles, ceramic tiles, of dimensions 20x20cm.</a:t>
            </a:r>
          </a:p>
        </p:txBody>
      </p:sp>
      <p:pic>
        <p:nvPicPr>
          <p:cNvPr id="30722" name="Picture 2" descr="http://us.123rf.com/400wm/400/400/tiler84/tiler840901/tiler84090100013/4184341-moderno-bano-con-azulejos-blancos-en-la-pared-y-el-suelo.jpg"/>
          <p:cNvPicPr>
            <a:picLocks noChangeAspect="1" noChangeArrowheads="1"/>
          </p:cNvPicPr>
          <p:nvPr/>
        </p:nvPicPr>
        <p:blipFill>
          <a:blip r:embed="rId2" cstate="print"/>
          <a:srcRect b="56442"/>
          <a:stretch>
            <a:fillRect/>
          </a:stretch>
        </p:blipFill>
        <p:spPr bwMode="auto">
          <a:xfrm>
            <a:off x="611560" y="3789040"/>
            <a:ext cx="3864455" cy="2524895"/>
          </a:xfrm>
          <a:prstGeom prst="rect">
            <a:avLst/>
          </a:prstGeom>
          <a:noFill/>
        </p:spPr>
      </p:pic>
      <p:pic>
        <p:nvPicPr>
          <p:cNvPr id="30724" name="Picture 4" descr="Enchapar las parede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789040"/>
            <a:ext cx="3312368" cy="2481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55679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COATINGS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23528" y="1988840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Pavements:</a:t>
            </a:r>
          </a:p>
          <a:p>
            <a:r>
              <a:rPr lang="en-US" dirty="0" smtClean="0"/>
              <a:t>In all the building the ground pavement will be terrazzo or stoneware tiles.</a:t>
            </a:r>
          </a:p>
          <a:p>
            <a:r>
              <a:rPr lang="en-US" dirty="0" smtClean="0"/>
              <a:t>On the concrete of the slab, it will spread a sheet impact resistant; a layer of mortar regularization; a layer of mortar grip; and finally tiles.</a:t>
            </a:r>
          </a:p>
        </p:txBody>
      </p:sp>
      <p:pic>
        <p:nvPicPr>
          <p:cNvPr id="31746" name="Picture 2" descr="http://4.bp.blogspot.com/_yK7H566L2n0/SuGEDnJGn0I/AAAAAAAAAGo/ehLI3RfaTzU/s640/13_2_pavimento_rompe_juntas.jpg"/>
          <p:cNvPicPr>
            <a:picLocks noChangeAspect="1" noChangeArrowheads="1"/>
          </p:cNvPicPr>
          <p:nvPr/>
        </p:nvPicPr>
        <p:blipFill>
          <a:blip r:embed="rId2" cstate="print"/>
          <a:srcRect l="4765" t="20618" r="6295" b="7219"/>
          <a:stretch>
            <a:fillRect/>
          </a:stretch>
        </p:blipFill>
        <p:spPr bwMode="auto">
          <a:xfrm>
            <a:off x="467544" y="3284984"/>
            <a:ext cx="3744416" cy="2808312"/>
          </a:xfrm>
          <a:prstGeom prst="rect">
            <a:avLst/>
          </a:prstGeom>
          <a:noFill/>
        </p:spPr>
      </p:pic>
      <p:pic>
        <p:nvPicPr>
          <p:cNvPr id="31748" name="Picture 4" descr="http://www.b-rodrigo.com/thumbg.php?foto=imagesdb/azulejos1.jpg"/>
          <p:cNvPicPr>
            <a:picLocks noChangeAspect="1" noChangeArrowheads="1"/>
          </p:cNvPicPr>
          <p:nvPr/>
        </p:nvPicPr>
        <p:blipFill>
          <a:blip r:embed="rId3" cstate="print"/>
          <a:srcRect l="1890" r="3611"/>
          <a:stretch>
            <a:fillRect/>
          </a:stretch>
        </p:blipFill>
        <p:spPr bwMode="auto">
          <a:xfrm>
            <a:off x="4499992" y="3284984"/>
            <a:ext cx="4032448" cy="28376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Characteristics of the construction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55679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CARPENTRY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5536" y="206084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interior carpentry is wood. And the exterior carpentry is aluminum.</a:t>
            </a:r>
          </a:p>
        </p:txBody>
      </p:sp>
      <p:pic>
        <p:nvPicPr>
          <p:cNvPr id="32770" name="Picture 2" descr="http://www.suarmario.com/img/productos/puertas_interior/lisa_roble.jpg"/>
          <p:cNvPicPr>
            <a:picLocks noChangeAspect="1" noChangeArrowheads="1"/>
          </p:cNvPicPr>
          <p:nvPr/>
        </p:nvPicPr>
        <p:blipFill>
          <a:blip r:embed="rId2" cstate="print"/>
          <a:srcRect l="18383" r="15964"/>
          <a:stretch>
            <a:fillRect/>
          </a:stretch>
        </p:blipFill>
        <p:spPr bwMode="auto">
          <a:xfrm>
            <a:off x="755576" y="2564904"/>
            <a:ext cx="2016224" cy="3994110"/>
          </a:xfrm>
          <a:prstGeom prst="rect">
            <a:avLst/>
          </a:prstGeom>
          <a:noFill/>
        </p:spPr>
      </p:pic>
      <p:pic>
        <p:nvPicPr>
          <p:cNvPr id="32774" name="Picture 6" descr="puerta doble abatible de aluminio S.T. VETRERIA SOMBRA DO SOL T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212976"/>
            <a:ext cx="2857500" cy="2143125"/>
          </a:xfrm>
          <a:prstGeom prst="rect">
            <a:avLst/>
          </a:prstGeom>
          <a:noFill/>
        </p:spPr>
      </p:pic>
      <p:pic>
        <p:nvPicPr>
          <p:cNvPr id="32772" name="Picture 4" descr="http://img.archiexpo.es/images_ae/photo-m2/ventana-basculante-de-aluminio-4046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852936"/>
            <a:ext cx="3168352" cy="3200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 l="38149" t="19278" r="32934" b="8750"/>
          <a:stretch>
            <a:fillRect/>
          </a:stretch>
        </p:blipFill>
        <p:spPr bwMode="auto">
          <a:xfrm rot="5400000">
            <a:off x="1804836" y="291509"/>
            <a:ext cx="4814250" cy="748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95536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GANTT CHART *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33164" t="14403" r="31171" b="54687"/>
          <a:stretch>
            <a:fillRect/>
          </a:stretch>
        </p:blipFill>
        <p:spPr bwMode="auto">
          <a:xfrm>
            <a:off x="539552" y="1628800"/>
            <a:ext cx="691276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323528" y="5661248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total cost of the works is 1.313.473’56 €, approximately 11.895.213,28128 SEK.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117" t="38242" r="18238" b="20392"/>
          <a:stretch>
            <a:fillRect/>
          </a:stretch>
        </p:blipFill>
        <p:spPr bwMode="auto">
          <a:xfrm>
            <a:off x="467544" y="1844824"/>
            <a:ext cx="820060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128" t="39833" r="20227" b="18801"/>
          <a:stretch>
            <a:fillRect/>
          </a:stretch>
        </p:blipFill>
        <p:spPr bwMode="auto">
          <a:xfrm>
            <a:off x="323528" y="2132856"/>
            <a:ext cx="837508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128" t="38242" r="20227" b="18801"/>
          <a:stretch>
            <a:fillRect/>
          </a:stretch>
        </p:blipFill>
        <p:spPr bwMode="auto">
          <a:xfrm>
            <a:off x="395536" y="2060848"/>
            <a:ext cx="840093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128" t="44606" r="20227" b="26756"/>
          <a:stretch>
            <a:fillRect/>
          </a:stretch>
        </p:blipFill>
        <p:spPr bwMode="auto">
          <a:xfrm>
            <a:off x="251520" y="1628800"/>
            <a:ext cx="8425444" cy="2407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 l="17393" t="42672" r="21150" b="29498"/>
          <a:stretch>
            <a:fillRect/>
          </a:stretch>
        </p:blipFill>
        <p:spPr bwMode="auto">
          <a:xfrm>
            <a:off x="323528" y="4149080"/>
            <a:ext cx="8352928" cy="236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122" t="43015" r="21221" b="26756"/>
          <a:stretch>
            <a:fillRect/>
          </a:stretch>
        </p:blipFill>
        <p:spPr bwMode="auto">
          <a:xfrm>
            <a:off x="251520" y="2060848"/>
            <a:ext cx="8568952" cy="2669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128" t="38242" r="20227" b="25165"/>
          <a:stretch>
            <a:fillRect/>
          </a:stretch>
        </p:blipFill>
        <p:spPr bwMode="auto">
          <a:xfrm>
            <a:off x="323528" y="1772816"/>
            <a:ext cx="848129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HOSTEL HALMSTAD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1196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094" t="30287" r="27187" b="23574"/>
          <a:stretch>
            <a:fillRect/>
          </a:stretch>
        </p:blipFill>
        <p:spPr bwMode="auto">
          <a:xfrm>
            <a:off x="539552" y="1700808"/>
            <a:ext cx="7920880" cy="459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590</TotalTime>
  <Words>742</Words>
  <Application>Microsoft Office PowerPoint</Application>
  <PresentationFormat>Presentación en pantalla (4:3)</PresentationFormat>
  <Paragraphs>99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Viajes</vt:lpstr>
      <vt:lpstr>HOSTEL IN HALMSTAD. SWEDEN</vt:lpstr>
      <vt:lpstr>SITUATION of Halmstad</vt:lpstr>
      <vt:lpstr>SITUATION OF THE LOT</vt:lpstr>
      <vt:lpstr>The surroundings of the lot</vt:lpstr>
      <vt:lpstr>THE SURROUNDINGS OF THE LOT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  <vt:lpstr>HOSTEL HALMSTAD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HOSTEL IN HALMSTAD. SWEDEN</dc:title>
  <dc:creator>María</dc:creator>
  <cp:lastModifiedBy>mbueno</cp:lastModifiedBy>
  <cp:revision>41</cp:revision>
  <dcterms:created xsi:type="dcterms:W3CDTF">2012-06-03T15:22:37Z</dcterms:created>
  <dcterms:modified xsi:type="dcterms:W3CDTF">2013-06-24T14:26:04Z</dcterms:modified>
</cp:coreProperties>
</file>