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1" r:id="rId2"/>
  </p:sldIdLst>
  <p:sldSz cx="21385213" cy="30281563"/>
  <p:notesSz cx="14301788" cy="2056447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740404"/>
    <a:srgbClr val="9C0808"/>
    <a:srgbClr val="8888D8"/>
    <a:srgbClr val="333300"/>
    <a:srgbClr val="003366"/>
    <a:srgbClr val="333399"/>
    <a:srgbClr val="B2B2B2"/>
    <a:srgbClr val="6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02" autoAdjust="0"/>
    <p:restoredTop sz="94660"/>
  </p:normalViewPr>
  <p:slideViewPr>
    <p:cSldViewPr>
      <p:cViewPr>
        <p:scale>
          <a:sx n="50" d="100"/>
          <a:sy n="50" d="100"/>
        </p:scale>
        <p:origin x="-426" y="-6"/>
      </p:cViewPr>
      <p:guideLst>
        <p:guide orient="horz" pos="9538"/>
        <p:guide pos="3929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t" anchorCtr="0" compatLnSpc="1">
            <a:prstTxWarp prst="textNoShape">
              <a:avLst/>
            </a:prstTxWarp>
          </a:bodyPr>
          <a:lstStyle>
            <a:lvl1pPr>
              <a:defRPr sz="26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8101037" y="0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t" anchorCtr="0" compatLnSpc="1">
            <a:prstTxWarp prst="textNoShape">
              <a:avLst/>
            </a:prstTxWarp>
          </a:bodyPr>
          <a:lstStyle>
            <a:lvl1pPr algn="r">
              <a:defRPr sz="26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429125" y="1543050"/>
            <a:ext cx="5443538" cy="7710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430179" y="9768125"/>
            <a:ext cx="11441430" cy="9254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9532683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b" anchorCtr="0" compatLnSpc="1">
            <a:prstTxWarp prst="textNoShape">
              <a:avLst/>
            </a:prstTxWarp>
          </a:bodyPr>
          <a:lstStyle>
            <a:lvl1pPr>
              <a:defRPr sz="26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8101037" y="19532683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b" anchorCtr="0" compatLnSpc="1">
            <a:prstTxWarp prst="textNoShape">
              <a:avLst/>
            </a:prstTxWarp>
          </a:bodyPr>
          <a:lstStyle>
            <a:lvl1pPr algn="r">
              <a:defRPr sz="2600" smtClean="0"/>
            </a:lvl1pPr>
          </a:lstStyle>
          <a:p>
            <a:pPr>
              <a:defRPr/>
            </a:pPr>
            <a:fld id="{F50900DC-22E6-4778-9A7E-868B346985A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07503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8101037" y="19532683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9219" tIns="99610" rIns="199219" bIns="99610" anchor="b"/>
          <a:lstStyle/>
          <a:p>
            <a:pPr algn="r"/>
            <a:fld id="{F01B1F95-F5CB-4086-BD9B-744ADD54F8A6}" type="slidenum">
              <a:rPr lang="es-ES" sz="2600"/>
              <a:pPr algn="r"/>
              <a:t>1</a:t>
            </a:fld>
            <a:endParaRPr lang="es-ES" sz="2600" dirty="0"/>
          </a:p>
        </p:txBody>
      </p:sp>
      <p:sp>
        <p:nvSpPr>
          <p:cNvPr id="4710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29125" y="1543050"/>
            <a:ext cx="5443538" cy="77104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2 Marcador de notas"/>
          <p:cNvSpPr>
            <a:spLocks noGrp="1"/>
          </p:cNvSpPr>
          <p:nvPr>
            <p:ph type="body" idx="1"/>
          </p:nvPr>
        </p:nvSpPr>
        <p:spPr bwMode="auto">
          <a:xfrm>
            <a:off x="1430179" y="9768125"/>
            <a:ext cx="11441430" cy="925401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183899" tIns="91949" rIns="183899" bIns="91949"/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7109" name="3 Marcador de número de diapositiva"/>
          <p:cNvSpPr txBox="1">
            <a:spLocks noGrp="1"/>
          </p:cNvSpPr>
          <p:nvPr/>
        </p:nvSpPr>
        <p:spPr bwMode="auto">
          <a:xfrm>
            <a:off x="8101037" y="19532683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3899" tIns="91949" rIns="183899" bIns="91949" anchor="b"/>
          <a:lstStyle/>
          <a:p>
            <a:pPr algn="r" defTabSz="1840006"/>
            <a:fld id="{182BD805-42F1-422F-9427-0C7C6B3A2D82}" type="slidenum">
              <a:rPr lang="es-ES" sz="2400"/>
              <a:pPr algn="r" defTabSz="1840006"/>
              <a:t>1</a:t>
            </a:fld>
            <a:endParaRPr lang="es-ES" sz="24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flipH="1">
            <a:off x="6237354" y="0"/>
            <a:ext cx="15147859" cy="30281563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16200000">
            <a:off x="-8903428" y="15140782"/>
            <a:ext cx="30281563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295232" tIns="147616" rIns="295232" bIns="147616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7874146" y="2355232"/>
            <a:ext cx="11940077" cy="12664423"/>
          </a:xfrm>
        </p:spPr>
        <p:txBody>
          <a:bodyPr lIns="147616" tIns="0" rIns="147616">
            <a:noAutofit/>
          </a:bodyPr>
          <a:lstStyle>
            <a:lvl1pPr algn="r">
              <a:defRPr sz="136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7845085" y="15630302"/>
            <a:ext cx="11962010" cy="4862571"/>
          </a:xfrm>
        </p:spPr>
        <p:txBody>
          <a:bodyPr lIns="147616" tIns="0" rIns="147616" bIns="0"/>
          <a:lstStyle>
            <a:lvl1pPr marL="0" indent="0" algn="r">
              <a:buNone/>
              <a:defRPr sz="7100">
                <a:solidFill>
                  <a:srgbClr val="FFFFFF"/>
                </a:solidFill>
                <a:effectLst/>
              </a:defRPr>
            </a:lvl1pPr>
            <a:lvl2pPr marL="1476162" indent="0" algn="ctr">
              <a:buNone/>
            </a:lvl2pPr>
            <a:lvl3pPr marL="2952323" indent="0" algn="ctr">
              <a:buNone/>
            </a:lvl3pPr>
            <a:lvl4pPr marL="4428485" indent="0" algn="ctr">
              <a:buNone/>
            </a:lvl4pPr>
            <a:lvl5pPr marL="5904647" indent="0" algn="ctr">
              <a:buNone/>
            </a:lvl5pPr>
            <a:lvl6pPr marL="7380808" indent="0" algn="ctr">
              <a:buNone/>
            </a:lvl6pPr>
            <a:lvl7pPr marL="8856970" indent="0" algn="ctr">
              <a:buNone/>
            </a:lvl7pPr>
            <a:lvl8pPr marL="10333131" indent="0" algn="ctr">
              <a:buNone/>
            </a:lvl8pPr>
            <a:lvl9pPr marL="11809293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1" name="30 Marcador de fecha"/>
          <p:cNvSpPr>
            <a:spLocks noGrp="1"/>
          </p:cNvSpPr>
          <p:nvPr>
            <p:ph type="dt" sz="half" idx="10"/>
          </p:nvPr>
        </p:nvSpPr>
        <p:spPr>
          <a:xfrm>
            <a:off x="13731122" y="28956672"/>
            <a:ext cx="4683193" cy="1001888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593774" y="28956672"/>
            <a:ext cx="6847108" cy="1009385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8431144" y="28949174"/>
            <a:ext cx="1375950" cy="1009385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94941" y="12459850"/>
            <a:ext cx="14629806" cy="6014255"/>
          </a:xfrm>
        </p:spPr>
        <p:txBody>
          <a:bodyPr tIns="0" anchor="t"/>
          <a:lstStyle>
            <a:lvl1pPr algn="r">
              <a:buNone/>
              <a:defRPr sz="136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494941" y="8411548"/>
            <a:ext cx="14629806" cy="3282962"/>
          </a:xfrm>
        </p:spPr>
        <p:txBody>
          <a:bodyPr anchor="b"/>
          <a:lstStyle>
            <a:lvl1pPr marL="0" indent="0" algn="r">
              <a:buNone/>
              <a:defRPr sz="6500">
                <a:solidFill>
                  <a:schemeClr val="tx1"/>
                </a:solidFill>
                <a:effectLst/>
              </a:defRPr>
            </a:lvl1pPr>
            <a:lvl2pPr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11048648" y="28951656"/>
            <a:ext cx="4683193" cy="1001888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058508" y="28951656"/>
            <a:ext cx="6771984" cy="1009385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5748797" y="28944158"/>
            <a:ext cx="1375950" cy="1009385"/>
          </a:xfrm>
        </p:spPr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9260" y="1413140"/>
            <a:ext cx="16937089" cy="5046927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9261" y="7065700"/>
            <a:ext cx="8233307" cy="19984432"/>
          </a:xfrm>
        </p:spPr>
        <p:txBody>
          <a:bodyPr anchor="t"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773042" y="7065700"/>
            <a:ext cx="8233307" cy="19984432"/>
          </a:xfrm>
        </p:spPr>
        <p:txBody>
          <a:bodyPr anchor="t"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9260" y="1413140"/>
            <a:ext cx="16937089" cy="5046927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9261" y="25907559"/>
            <a:ext cx="8233307" cy="2018771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5800" b="1">
                <a:solidFill>
                  <a:schemeClr val="tx2"/>
                </a:solidFill>
                <a:effectLst/>
              </a:defRPr>
            </a:lvl1pPr>
            <a:lvl2pPr>
              <a:buNone/>
              <a:defRPr sz="6500" b="1"/>
            </a:lvl2pPr>
            <a:lvl3pPr>
              <a:buNone/>
              <a:defRPr sz="5800" b="1"/>
            </a:lvl3pPr>
            <a:lvl4pPr>
              <a:buNone/>
              <a:defRPr sz="5200" b="1"/>
            </a:lvl4pPr>
            <a:lvl5pPr>
              <a:buNone/>
              <a:defRPr sz="52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9773042" y="25907559"/>
            <a:ext cx="8233307" cy="2018771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5800" b="1">
                <a:solidFill>
                  <a:schemeClr val="tx2"/>
                </a:solidFill>
                <a:effectLst/>
              </a:defRPr>
            </a:lvl1pPr>
            <a:lvl2pPr>
              <a:buNone/>
              <a:defRPr sz="6500" b="1"/>
            </a:lvl2pPr>
            <a:lvl3pPr>
              <a:buNone/>
              <a:defRPr sz="5800" b="1"/>
            </a:lvl3pPr>
            <a:lvl4pPr>
              <a:buNone/>
              <a:defRPr sz="5200" b="1"/>
            </a:lvl4pPr>
            <a:lvl5pPr>
              <a:buNone/>
              <a:defRPr sz="52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1069261" y="7558645"/>
            <a:ext cx="8233307" cy="18168938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9773042" y="7558645"/>
            <a:ext cx="8233307" cy="18168938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9260" y="1413140"/>
            <a:ext cx="16937089" cy="5046927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9261" y="1009385"/>
            <a:ext cx="13793462" cy="5181512"/>
          </a:xfrm>
        </p:spPr>
        <p:txBody>
          <a:bodyPr wrap="square" anchor="b"/>
          <a:lstStyle>
            <a:lvl1pPr algn="l">
              <a:buNone/>
              <a:defRPr lang="en-US" sz="7700" baseline="0" smtClean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069261" y="6611855"/>
            <a:ext cx="13793462" cy="2660397"/>
          </a:xfrm>
        </p:spPr>
        <p:txBody>
          <a:bodyPr rot="0" spcFirstLastPara="0" vertOverflow="overflow" horzOverflow="overflow" vert="horz" wrap="square" lIns="147616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4500"/>
            </a:lvl1pPr>
            <a:lvl2pPr>
              <a:buNone/>
              <a:defRPr sz="3900"/>
            </a:lvl2pPr>
            <a:lvl3pPr>
              <a:buNone/>
              <a:defRPr sz="3200"/>
            </a:lvl3pPr>
            <a:lvl4pPr>
              <a:buNone/>
              <a:defRPr sz="2900"/>
            </a:lvl4pPr>
            <a:lvl5pPr>
              <a:buNone/>
              <a:defRPr sz="2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069261" y="9420931"/>
            <a:ext cx="16929960" cy="19303512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rot="21240000">
            <a:off x="1398478" y="4436123"/>
            <a:ext cx="10102144" cy="19042206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5232" tIns="147616" rIns="295232" bIns="147616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 rot="21420000">
            <a:off x="1395527" y="4410284"/>
            <a:ext cx="10102144" cy="19042206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5232" tIns="147616" rIns="295232" bIns="147616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603566" y="5046927"/>
            <a:ext cx="8019455" cy="9084469"/>
          </a:xfrm>
        </p:spPr>
        <p:txBody>
          <a:bodyPr vert="horz" anchor="b"/>
          <a:lstStyle>
            <a:lvl1pPr algn="l">
              <a:buNone/>
              <a:defRPr sz="97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2603566" y="14498916"/>
            <a:ext cx="8019455" cy="8478838"/>
          </a:xfrm>
        </p:spPr>
        <p:txBody>
          <a:bodyPr rot="0" spcFirstLastPara="0" vertOverflow="overflow" horzOverflow="overflow" vert="horz" wrap="square" lIns="265709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4500" baseline="0">
                <a:solidFill>
                  <a:schemeClr val="tx1"/>
                </a:solidFill>
              </a:defRPr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1552163" y="4596554"/>
            <a:ext cx="9837198" cy="18572692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103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5326069" y="1214069"/>
            <a:ext cx="3564202" cy="25837463"/>
          </a:xfrm>
        </p:spPr>
        <p:txBody>
          <a:bodyPr vert="eaVert" anchor="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069260" y="1212687"/>
            <a:ext cx="14078599" cy="2583746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9922739" y="28956672"/>
            <a:ext cx="4683193" cy="1001888"/>
          </a:xfrm>
        </p:spPr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069261" y="28949174"/>
            <a:ext cx="8554085" cy="1009385"/>
          </a:xfrm>
        </p:spPr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27486" y="28935716"/>
            <a:ext cx="1375950" cy="100938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19068482" y="0"/>
            <a:ext cx="2316731" cy="30281563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1069261" y="1413140"/>
            <a:ext cx="16929960" cy="5046927"/>
          </a:xfrm>
          <a:prstGeom prst="rect">
            <a:avLst/>
          </a:prstGeom>
        </p:spPr>
        <p:txBody>
          <a:bodyPr vert="horz" lIns="147616" tIns="0" rIns="147616" bIns="0" anchor="b" anchorCtr="0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1" name="30 Marcador de texto"/>
          <p:cNvSpPr>
            <a:spLocks noGrp="1"/>
          </p:cNvSpPr>
          <p:nvPr>
            <p:ph type="body" idx="1"/>
          </p:nvPr>
        </p:nvSpPr>
        <p:spPr>
          <a:xfrm>
            <a:off x="1069261" y="7106391"/>
            <a:ext cx="16929960" cy="21398971"/>
          </a:xfrm>
          <a:prstGeom prst="rect">
            <a:avLst/>
          </a:prstGeom>
        </p:spPr>
        <p:txBody>
          <a:bodyPr vert="horz" lIns="295232" tIns="147616" rIns="295232" bIns="147616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9930036" y="28956672"/>
            <a:ext cx="4683193" cy="1001888"/>
          </a:xfrm>
          <a:prstGeom prst="rect">
            <a:avLst/>
          </a:prstGeom>
        </p:spPr>
        <p:txBody>
          <a:bodyPr vert="horz" lIns="295232" tIns="0" rIns="295232" bIns="0" anchor="b"/>
          <a:lstStyle>
            <a:lvl1pPr algn="l" eaLnBrk="1" latinLnBrk="0" hangingPunct="1">
              <a:defRPr kumimoji="0" sz="3200"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069261" y="28956672"/>
            <a:ext cx="8554085" cy="1009385"/>
          </a:xfrm>
          <a:prstGeom prst="rect">
            <a:avLst/>
          </a:prstGeom>
        </p:spPr>
        <p:txBody>
          <a:bodyPr vert="horz" lIns="295232" tIns="0" rIns="295232" bIns="0" anchor="b"/>
          <a:lstStyle>
            <a:lvl1pPr algn="r" eaLnBrk="1" latinLnBrk="0" hangingPunct="1">
              <a:defRPr kumimoji="0" sz="3200"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20357" y="28949174"/>
            <a:ext cx="1375950" cy="100938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3600">
                <a:solidFill>
                  <a:schemeClr val="tx2"/>
                </a:solidFill>
              </a:defRPr>
            </a:lvl1pPr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123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885697" indent="-885697" algn="l" rtl="0" eaLnBrk="1" latinLnBrk="0" hangingPunct="1">
        <a:spcBef>
          <a:spcPts val="1937"/>
        </a:spcBef>
        <a:buClr>
          <a:schemeClr val="tx2"/>
        </a:buClr>
        <a:buSzPct val="73000"/>
        <a:buFont typeface="Wingdings 2"/>
        <a:buChar char=""/>
        <a:defRPr kumimoji="0" sz="8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682824" indent="-738081" algn="l" rtl="0" eaLnBrk="1" latinLnBrk="0" hangingPunct="1">
        <a:spcBef>
          <a:spcPts val="1614"/>
        </a:spcBef>
        <a:buClr>
          <a:schemeClr val="accent4"/>
        </a:buClr>
        <a:buSzPct val="80000"/>
        <a:buFont typeface="Wingdings 2"/>
        <a:buChar char=""/>
        <a:defRPr kumimoji="0" sz="74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2450428" indent="-738081" algn="l" rtl="0" eaLnBrk="1" latinLnBrk="0" hangingPunct="1">
        <a:spcBef>
          <a:spcPts val="1291"/>
        </a:spcBef>
        <a:buClr>
          <a:schemeClr val="accent4"/>
        </a:buClr>
        <a:buSzPct val="60000"/>
        <a:buFont typeface="Wingdings"/>
        <a:buChar char=""/>
        <a:defRPr kumimoji="0" sz="6500" kern="1200">
          <a:solidFill>
            <a:schemeClr val="tx1"/>
          </a:solidFill>
          <a:latin typeface="+mn-lt"/>
          <a:ea typeface="+mn-ea"/>
          <a:cs typeface="+mn-cs"/>
        </a:defRPr>
      </a:lvl3pPr>
      <a:lvl4pPr marL="3247556" indent="-738081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65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4133253" indent="-738081" algn="l" rtl="0" eaLnBrk="1" latinLnBrk="0" hangingPunct="1">
        <a:spcBef>
          <a:spcPts val="1291"/>
        </a:spcBef>
        <a:buClr>
          <a:schemeClr val="accent4"/>
        </a:buClr>
        <a:buSzPct val="70000"/>
        <a:buFont typeface="Wingdings"/>
        <a:buChar char=""/>
        <a:defRPr kumimoji="0"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4753240" indent="-590465" algn="l" rtl="0" eaLnBrk="1" latinLnBrk="0" hangingPunct="1">
        <a:spcBef>
          <a:spcPts val="1291"/>
        </a:spcBef>
        <a:buClr>
          <a:schemeClr val="accent4"/>
        </a:buClr>
        <a:buSzPct val="80000"/>
        <a:buFont typeface="Wingdings 2"/>
        <a:buChar char=""/>
        <a:defRPr kumimoji="0" sz="5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5402752" indent="-590465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5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963693" indent="-590465" algn="l" rtl="0" eaLnBrk="1" latinLnBrk="0" hangingPunct="1">
        <a:spcBef>
          <a:spcPts val="969"/>
        </a:spcBef>
        <a:buClr>
          <a:schemeClr val="accent4"/>
        </a:buClr>
        <a:buSzPct val="100000"/>
        <a:buChar char="•"/>
        <a:defRPr kumimoji="0" sz="52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6642727" indent="-590465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45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4761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9523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44284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59046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738080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88569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033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180929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18" Type="http://schemas.openxmlformats.org/officeDocument/2006/relationships/oleObject" Target="../embeddings/oleObject3.bin"/><Relationship Id="rId26" Type="http://schemas.openxmlformats.org/officeDocument/2006/relationships/image" Target="../media/image21.jpe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5.wmf"/><Relationship Id="rId34" Type="http://schemas.openxmlformats.org/officeDocument/2006/relationships/image" Target="../media/image24.jpeg"/><Relationship Id="rId7" Type="http://schemas.openxmlformats.org/officeDocument/2006/relationships/image" Target="../media/image13.gif"/><Relationship Id="rId12" Type="http://schemas.openxmlformats.org/officeDocument/2006/relationships/image" Target="../media/image16.jpeg"/><Relationship Id="rId17" Type="http://schemas.openxmlformats.org/officeDocument/2006/relationships/image" Target="../media/image3.wmf"/><Relationship Id="rId25" Type="http://schemas.openxmlformats.org/officeDocument/2006/relationships/image" Target="../media/image6.wmf"/><Relationship Id="rId33" Type="http://schemas.openxmlformats.org/officeDocument/2006/relationships/image" Target="../media/image8.wmf"/><Relationship Id="rId38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.bin"/><Relationship Id="rId20" Type="http://schemas.openxmlformats.org/officeDocument/2006/relationships/oleObject" Target="../embeddings/oleObject4.bin"/><Relationship Id="rId29" Type="http://schemas.openxmlformats.org/officeDocument/2006/relationships/image" Target="../media/image23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gif"/><Relationship Id="rId11" Type="http://schemas.openxmlformats.org/officeDocument/2006/relationships/image" Target="../media/image15.jpeg"/><Relationship Id="rId24" Type="http://schemas.openxmlformats.org/officeDocument/2006/relationships/oleObject" Target="../embeddings/oleObject5.bin"/><Relationship Id="rId32" Type="http://schemas.openxmlformats.org/officeDocument/2006/relationships/oleObject" Target="../embeddings/oleObject7.bin"/><Relationship Id="rId37" Type="http://schemas.openxmlformats.org/officeDocument/2006/relationships/image" Target="../media/image25.jpeg"/><Relationship Id="rId5" Type="http://schemas.openxmlformats.org/officeDocument/2006/relationships/image" Target="../media/image11.png"/><Relationship Id="rId15" Type="http://schemas.openxmlformats.org/officeDocument/2006/relationships/image" Target="../media/image18.jpeg"/><Relationship Id="rId23" Type="http://schemas.openxmlformats.org/officeDocument/2006/relationships/image" Target="../media/image20.jpeg"/><Relationship Id="rId28" Type="http://schemas.microsoft.com/office/2007/relationships/hdphoto" Target="../media/hdphoto2.wdp"/><Relationship Id="rId36" Type="http://schemas.openxmlformats.org/officeDocument/2006/relationships/image" Target="../media/image9.wmf"/><Relationship Id="rId10" Type="http://schemas.openxmlformats.org/officeDocument/2006/relationships/image" Target="../media/image2.wmf"/><Relationship Id="rId19" Type="http://schemas.openxmlformats.org/officeDocument/2006/relationships/image" Target="../media/image4.wmf"/><Relationship Id="rId31" Type="http://schemas.openxmlformats.org/officeDocument/2006/relationships/image" Target="../media/image7.wmf"/><Relationship Id="rId4" Type="http://schemas.openxmlformats.org/officeDocument/2006/relationships/image" Target="../media/image10.jpeg"/><Relationship Id="rId9" Type="http://schemas.openxmlformats.org/officeDocument/2006/relationships/oleObject" Target="../embeddings/oleObject1.bin"/><Relationship Id="rId14" Type="http://schemas.microsoft.com/office/2007/relationships/hdphoto" Target="../media/hdphoto1.wdp"/><Relationship Id="rId22" Type="http://schemas.openxmlformats.org/officeDocument/2006/relationships/image" Target="../media/image19.jpeg"/><Relationship Id="rId27" Type="http://schemas.openxmlformats.org/officeDocument/2006/relationships/image" Target="../media/image22.png"/><Relationship Id="rId30" Type="http://schemas.openxmlformats.org/officeDocument/2006/relationships/oleObject" Target="../embeddings/oleObject6.bin"/><Relationship Id="rId35" Type="http://schemas.openxmlformats.org/officeDocument/2006/relationships/oleObject" Target="../embeddings/oleObject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0" y="17445"/>
            <a:ext cx="3463032" cy="28642563"/>
          </a:xfrm>
          <a:prstGeom prst="rect">
            <a:avLst/>
          </a:prstGeom>
          <a:solidFill>
            <a:srgbClr val="8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086" name="Text Box 2"/>
          <p:cNvSpPr txBox="1">
            <a:spLocks noChangeArrowheads="1"/>
          </p:cNvSpPr>
          <p:nvPr/>
        </p:nvSpPr>
        <p:spPr bwMode="auto">
          <a:xfrm rot="16200000">
            <a:off x="-13718162" y="13769715"/>
            <a:ext cx="28614079" cy="1074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10812" tIns="105407" rIns="210812" bIns="105407">
            <a:spAutoFit/>
          </a:bodyPr>
          <a:lstStyle/>
          <a:p>
            <a:pPr algn="ctr" defTabSz="2106613">
              <a:spcBef>
                <a:spcPct val="50000"/>
              </a:spcBef>
            </a:pPr>
            <a:r>
              <a:rPr lang="es-ES" sz="5600" b="1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P</a:t>
            </a:r>
            <a:r>
              <a:rPr lang="es-ES" sz="36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royecto </a:t>
            </a:r>
            <a:r>
              <a:rPr lang="es-ES" sz="5600" b="1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F</a:t>
            </a:r>
            <a:r>
              <a:rPr lang="es-ES" sz="36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inal de </a:t>
            </a:r>
            <a:r>
              <a:rPr lang="es-ES" sz="5600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G</a:t>
            </a:r>
            <a:r>
              <a:rPr lang="es-ES" sz="3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rado de Ingeniería de edificación</a:t>
            </a:r>
            <a:r>
              <a:rPr lang="es-ES" sz="40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                 </a:t>
            </a:r>
            <a:r>
              <a:rPr lang="es-ES" sz="36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modalidad de intercambio académico curso  </a:t>
            </a:r>
            <a:r>
              <a:rPr lang="es-ES" sz="3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2012-2013</a:t>
            </a:r>
            <a:endParaRPr lang="en-US" sz="5600" b="1" dirty="0">
              <a:solidFill>
                <a:schemeClr val="bg1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46087" name="Text Box 2"/>
          <p:cNvSpPr txBox="1">
            <a:spLocks noChangeArrowheads="1"/>
          </p:cNvSpPr>
          <p:nvPr/>
        </p:nvSpPr>
        <p:spPr bwMode="auto">
          <a:xfrm rot="16200000">
            <a:off x="-11711046" y="13392884"/>
            <a:ext cx="28460083" cy="169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10812" tIns="105407" rIns="210812" bIns="105407">
            <a:spAutoFit/>
          </a:bodyPr>
          <a:lstStyle/>
          <a:p>
            <a:pPr algn="ctr" defTabSz="2106613">
              <a:spcBef>
                <a:spcPct val="50000"/>
              </a:spcBef>
            </a:pPr>
            <a:r>
              <a:rPr lang="es-ES" sz="9600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MÉXICO</a:t>
            </a:r>
            <a:r>
              <a:rPr lang="es-ES" sz="8000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sz="8000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– PUEBLA DE ZARAGOZA</a:t>
            </a:r>
            <a:endParaRPr lang="en-US" sz="6000" b="1" dirty="0">
              <a:solidFill>
                <a:schemeClr val="bg1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46088" name="Text Box 2"/>
          <p:cNvSpPr txBox="1">
            <a:spLocks noChangeArrowheads="1"/>
          </p:cNvSpPr>
          <p:nvPr/>
        </p:nvSpPr>
        <p:spPr bwMode="auto">
          <a:xfrm>
            <a:off x="0" y="28611513"/>
            <a:ext cx="7315200" cy="169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10812" tIns="105407" rIns="210812" bIns="105407">
            <a:spAutoFit/>
          </a:bodyPr>
          <a:lstStyle/>
          <a:p>
            <a:pPr defTabSz="2106613">
              <a:spcBef>
                <a:spcPct val="50000"/>
              </a:spcBef>
            </a:pP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lumno: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NTONI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J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OAN </a:t>
            </a:r>
            <a:r>
              <a:rPr lang="es-ES" sz="2400" b="1" dirty="0" err="1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S</a:t>
            </a:r>
            <a:r>
              <a:rPr lang="es-ES" sz="2400" dirty="0" err="1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APIÑA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G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RAU</a:t>
            </a:r>
            <a:endParaRPr lang="es-ES" sz="2400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  <a:p>
            <a:pPr defTabSz="2106613">
              <a:spcBef>
                <a:spcPct val="50000"/>
              </a:spcBef>
            </a:pP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tutor destino: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M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ARCOS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M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.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T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ORRES DE LA LUZ</a:t>
            </a:r>
            <a:endParaRPr lang="es-ES" sz="2400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  <a:p>
            <a:pPr defTabSz="2106613">
              <a:spcBef>
                <a:spcPct val="50000"/>
              </a:spcBef>
            </a:pP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tutor </a:t>
            </a:r>
            <a:r>
              <a:rPr lang="es-ES" sz="2400" dirty="0" err="1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ETSIE</a:t>
            </a: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: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J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AUME </a:t>
            </a:r>
            <a:r>
              <a:rPr lang="es-ES" sz="2400" b="1" dirty="0" err="1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M</a:t>
            </a:r>
            <a:r>
              <a:rPr lang="es-ES" sz="2400" dirty="0" err="1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ONFORT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S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IGNES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>
            <a:off x="-4763" y="28565475"/>
            <a:ext cx="21385213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6090" name="Line 10"/>
          <p:cNvSpPr>
            <a:spLocks noChangeShapeType="1"/>
          </p:cNvSpPr>
          <p:nvPr/>
        </p:nvSpPr>
        <p:spPr bwMode="auto">
          <a:xfrm flipV="1">
            <a:off x="1600869" y="0"/>
            <a:ext cx="0" cy="28575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6092" name="Text Box 2"/>
          <p:cNvSpPr txBox="1">
            <a:spLocks noChangeArrowheads="1"/>
          </p:cNvSpPr>
          <p:nvPr/>
        </p:nvSpPr>
        <p:spPr bwMode="auto">
          <a:xfrm>
            <a:off x="4283894" y="17445"/>
            <a:ext cx="16488544" cy="2428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10812" tIns="105407" rIns="210812" bIns="105407">
            <a:spAutoFit/>
          </a:bodyPr>
          <a:lstStyle/>
          <a:p>
            <a:pPr algn="r" defTabSz="2106613">
              <a:spcBef>
                <a:spcPct val="50000"/>
              </a:spcBef>
            </a:pPr>
            <a:r>
              <a:rPr lang="es-ES" sz="4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CONSERVACIÓN Y RESTAURACIÓN </a:t>
            </a:r>
            <a:r>
              <a:rPr lang="es-ES" sz="48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DEL </a:t>
            </a:r>
            <a:r>
              <a:rPr lang="es-ES" sz="48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PATRIMONIO </a:t>
            </a:r>
            <a:r>
              <a:rPr lang="es-ES" sz="4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ARQUITECTÓNICO : </a:t>
            </a:r>
            <a:r>
              <a:rPr lang="es-ES" sz="48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"</a:t>
            </a:r>
            <a:r>
              <a:rPr lang="es-ES" sz="4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LOS  FUERTES Y EL MONUMENTO </a:t>
            </a:r>
            <a:r>
              <a:rPr lang="es-ES" sz="48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 LA </a:t>
            </a:r>
            <a:r>
              <a:rPr lang="es-ES" sz="4800" b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VICTORIA " </a:t>
            </a:r>
            <a:r>
              <a:rPr lang="es-ES" sz="48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PUEBLA- MÉXICO</a:t>
            </a:r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 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</p:txBody>
      </p:sp>
      <p:cxnSp>
        <p:nvCxnSpPr>
          <p:cNvPr id="15" name="14 Conector recto"/>
          <p:cNvCxnSpPr/>
          <p:nvPr/>
        </p:nvCxnSpPr>
        <p:spPr>
          <a:xfrm>
            <a:off x="0" y="28642563"/>
            <a:ext cx="21385213" cy="1588"/>
          </a:xfrm>
          <a:prstGeom prst="line">
            <a:avLst/>
          </a:prstGeom>
          <a:ln w="63500" cmpd="sng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13 Imagen" descr="http://www.deinvater.9f.com/ibero3.jpg"/>
          <p:cNvPicPr/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892491" y="28723424"/>
            <a:ext cx="1800115" cy="1503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17 Imagen" descr="http://www.upv.es/entidades/ETSIE/info/U0586119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237222" y="28451219"/>
            <a:ext cx="5031398" cy="1967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18 Imagen" descr="F:\LAS GLORIAS NACIONALES, 1862-1863\LAS GLORIAS NACIONALES, 1862-1863\ENTREGA 9\Entrega%209_01.gif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3" t="17129" r="13225" b="10847"/>
          <a:stretch/>
        </p:blipFill>
        <p:spPr bwMode="auto">
          <a:xfrm>
            <a:off x="10638720" y="3364210"/>
            <a:ext cx="4257049" cy="34737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19 Imagen" descr="F:\LAS GLORIAS NACIONALES, 1862-1863\LAS GLORIAS NACIONALES, 1862-1863\ENTREGA 7\Entrega%207_01.gif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1" t="13580" r="12917" b="20165"/>
          <a:stretch/>
        </p:blipFill>
        <p:spPr bwMode="auto">
          <a:xfrm>
            <a:off x="14721808" y="3364211"/>
            <a:ext cx="6406074" cy="34966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8" name="7 Grupo"/>
          <p:cNvGrpSpPr/>
          <p:nvPr/>
        </p:nvGrpSpPr>
        <p:grpSpPr>
          <a:xfrm>
            <a:off x="3869189" y="3364210"/>
            <a:ext cx="7534389" cy="3457950"/>
            <a:chOff x="0" y="457200"/>
            <a:chExt cx="5362575" cy="1971675"/>
          </a:xfrm>
        </p:grpSpPr>
        <p:pic>
          <p:nvPicPr>
            <p:cNvPr id="2" name="Imagen 1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1" t="21957" r="8113" b="13107"/>
            <a:stretch>
              <a:fillRect/>
            </a:stretch>
          </p:blipFill>
          <p:spPr bwMode="auto">
            <a:xfrm>
              <a:off x="0" y="457200"/>
              <a:ext cx="5362575" cy="1971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22 Elipse"/>
            <p:cNvSpPr>
              <a:spLocks noChangeArrowheads="1"/>
            </p:cNvSpPr>
            <p:nvPr/>
          </p:nvSpPr>
          <p:spPr bwMode="auto">
            <a:xfrm>
              <a:off x="3014663" y="992188"/>
              <a:ext cx="540857" cy="428625"/>
            </a:xfrm>
            <a:prstGeom prst="ellipse">
              <a:avLst/>
            </a:prstGeom>
            <a:solidFill>
              <a:srgbClr val="00B050">
                <a:alpha val="20000"/>
              </a:srgbClr>
            </a:solidFill>
            <a:ln w="25400">
              <a:solidFill>
                <a:srgbClr val="00B05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0" y="0"/>
            <a:ext cx="21385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0" y="457200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0" y="2428875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35"/>
          <p:cNvSpPr>
            <a:spLocks noChangeArrowheads="1"/>
          </p:cNvSpPr>
          <p:nvPr/>
        </p:nvSpPr>
        <p:spPr bwMode="auto">
          <a:xfrm>
            <a:off x="0" y="0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30" name="29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556244"/>
              </p:ext>
            </p:extLst>
          </p:nvPr>
        </p:nvGraphicFramePr>
        <p:xfrm>
          <a:off x="4504629" y="8468874"/>
          <a:ext cx="2728642" cy="2493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87" name="AutoCAD Drawing" r:id="rId9" imgW="12230100" imgH="5086350" progId="AutoCAD.Drawing.18">
                  <p:embed/>
                </p:oleObj>
              </mc:Choice>
              <mc:Fallback>
                <p:oleObj name="AutoCAD Drawing" r:id="rId9" imgW="12230100" imgH="5086350" progId="AutoCAD.Drawing.18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6913" t="-868" r="26830" b="-1680"/>
                      <a:stretch>
                        <a:fillRect/>
                      </a:stretch>
                    </p:blipFill>
                    <p:spPr bwMode="auto">
                      <a:xfrm>
                        <a:off x="4504629" y="8468874"/>
                        <a:ext cx="2728642" cy="24935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1" name="Rectangle 38"/>
          <p:cNvSpPr>
            <a:spLocks noChangeArrowheads="1"/>
          </p:cNvSpPr>
          <p:nvPr/>
        </p:nvSpPr>
        <p:spPr bwMode="auto">
          <a:xfrm>
            <a:off x="152400" y="152400"/>
            <a:ext cx="21385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46082" name="Rectangle 40"/>
          <p:cNvSpPr>
            <a:spLocks noChangeArrowheads="1"/>
          </p:cNvSpPr>
          <p:nvPr/>
        </p:nvSpPr>
        <p:spPr bwMode="auto">
          <a:xfrm>
            <a:off x="152400" y="609600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47" name="46 Imagen" descr="C:\Users\usuari\Desktop\PROYECTO FINAL DE GRADO\FOTOS ORDENADES\XXXXX\LORETO\DSCF2975.JP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1"/>
          <a:stretch/>
        </p:blipFill>
        <p:spPr bwMode="auto">
          <a:xfrm>
            <a:off x="7577443" y="8432312"/>
            <a:ext cx="3267563" cy="26744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6083" name="Rectangle 44"/>
          <p:cNvSpPr>
            <a:spLocks noChangeArrowheads="1"/>
          </p:cNvSpPr>
          <p:nvPr/>
        </p:nvSpPr>
        <p:spPr bwMode="auto">
          <a:xfrm>
            <a:off x="0" y="0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46104" name="Text Box 46"/>
          <p:cNvSpPr txBox="1">
            <a:spLocks noChangeArrowheads="1"/>
          </p:cNvSpPr>
          <p:nvPr/>
        </p:nvSpPr>
        <p:spPr bwMode="auto">
          <a:xfrm>
            <a:off x="26815718" y="17725510"/>
            <a:ext cx="22955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105" name="Rectangle 59"/>
          <p:cNvSpPr>
            <a:spLocks noChangeArrowheads="1"/>
          </p:cNvSpPr>
          <p:nvPr/>
        </p:nvSpPr>
        <p:spPr bwMode="auto">
          <a:xfrm>
            <a:off x="6765925" y="17551400"/>
            <a:ext cx="21385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108" name="Rectangle 63"/>
          <p:cNvSpPr>
            <a:spLocks noChangeArrowheads="1"/>
          </p:cNvSpPr>
          <p:nvPr/>
        </p:nvSpPr>
        <p:spPr bwMode="auto">
          <a:xfrm>
            <a:off x="0" y="0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pSp>
        <p:nvGrpSpPr>
          <p:cNvPr id="46110" name="475 Grupo"/>
          <p:cNvGrpSpPr>
            <a:grpSpLocks/>
          </p:cNvGrpSpPr>
          <p:nvPr/>
        </p:nvGrpSpPr>
        <p:grpSpPr bwMode="auto">
          <a:xfrm>
            <a:off x="4094462" y="11106795"/>
            <a:ext cx="3440113" cy="2641326"/>
            <a:chOff x="0" y="0"/>
            <a:chExt cx="31399" cy="23096"/>
          </a:xfrm>
        </p:grpSpPr>
        <p:pic>
          <p:nvPicPr>
            <p:cNvPr id="46111" name="Imagen 6" descr="DSCF3184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1215" cy="208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 Box 61"/>
            <p:cNvSpPr txBox="1">
              <a:spLocks noChangeArrowheads="1"/>
            </p:cNvSpPr>
            <p:nvPr/>
          </p:nvSpPr>
          <p:spPr bwMode="auto">
            <a:xfrm>
              <a:off x="157" y="20810"/>
              <a:ext cx="31242" cy="2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latinLnBrk="0" hangingPunct="1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es-ES" sz="1200" dirty="0">
                  <a:latin typeface="Arial" pitchFamily="34" charset="0"/>
                  <a:cs typeface="Arial" pitchFamily="34" charset="0"/>
                </a:rPr>
                <a:t>Desinfección de aljibe San Antonio. </a:t>
              </a:r>
            </a:p>
          </p:txBody>
        </p:sp>
      </p:grpSp>
      <p:sp>
        <p:nvSpPr>
          <p:cNvPr id="34" name="33 Rectángulo"/>
          <p:cNvSpPr/>
          <p:nvPr/>
        </p:nvSpPr>
        <p:spPr>
          <a:xfrm>
            <a:off x="3866958" y="6937198"/>
            <a:ext cx="172023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accent6">
                    <a:lumMod val="50000"/>
                  </a:schemeClr>
                </a:solidFill>
              </a:rPr>
              <a:t>El presente proyecto consiste en el estudio y seguimiento de la intervención de recuperación y restauración arquitectónica del complejo de fortalezas en la zona histórica de “Los Fuertes” en  Puebla de Zaragoza (México)  llevado a cabo por la empresa constructora </a:t>
            </a:r>
            <a:r>
              <a:rPr lang="es-ES" sz="1400" b="1" dirty="0" err="1">
                <a:solidFill>
                  <a:schemeClr val="accent6">
                    <a:lumMod val="50000"/>
                  </a:schemeClr>
                </a:solidFill>
              </a:rPr>
              <a:t>M&amp;P</a:t>
            </a:r>
            <a:r>
              <a:rPr lang="es-ES" sz="14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endParaRPr lang="es-ES" sz="14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s-ES" sz="1400" b="1" dirty="0">
                <a:solidFill>
                  <a:schemeClr val="accent6">
                    <a:lumMod val="50000"/>
                  </a:schemeClr>
                </a:solidFill>
              </a:rPr>
              <a:t>El complejo lo forman: El Fuerte de Loreto y sus aljibes, el Fuerte de Guadalupe y su arcada y el Monumento a la Victoria. </a:t>
            </a:r>
          </a:p>
        </p:txBody>
      </p:sp>
      <p:sp>
        <p:nvSpPr>
          <p:cNvPr id="36" name="Rectangle 66"/>
          <p:cNvSpPr>
            <a:spLocks noChangeArrowheads="1"/>
          </p:cNvSpPr>
          <p:nvPr/>
        </p:nvSpPr>
        <p:spPr bwMode="auto">
          <a:xfrm>
            <a:off x="3850724" y="2428875"/>
            <a:ext cx="17257652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hangingPunct="0"/>
            <a:r>
              <a:rPr lang="es-ES" sz="1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Batalla </a:t>
            </a:r>
            <a:r>
              <a:rPr lang="es-ES" sz="14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 Puebla es la conmemoración más importante del calendario cívico mexicano, sobre todo debido a que se trata de una de las pocas victorias ante un ejército extranjero . La victoria representa para los mexicanos, la posibilidad de sobreponerse a sus carencias y divisiones y alcanzar la victoria con honor, valor y dedicación. Aún teniéndolo todo en contra armas, técnicas, inferioridad, baja moral, alguna simpatía por los invasores por parte de algunos grupos. Tendiendo todo esto en cuenta, los mexicanos consiguieron salir adelante y enfrontar la batalla sacando ventaja a los errores del ejército francés.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73"/>
          <p:cNvSpPr>
            <a:spLocks noChangeArrowheads="1"/>
          </p:cNvSpPr>
          <p:nvPr/>
        </p:nvSpPr>
        <p:spPr bwMode="auto">
          <a:xfrm>
            <a:off x="0" y="0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76" name="75 Imagen" descr="C:\Users\usuari\Desktop\ALJIBE\4.jpg"/>
          <p:cNvPicPr/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901" b="98568" l="2295" r="898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824"/>
          <a:stretch/>
        </p:blipFill>
        <p:spPr bwMode="auto">
          <a:xfrm>
            <a:off x="17007711" y="8426195"/>
            <a:ext cx="3921040" cy="29570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7" name="76 Imagen" descr="C:\Users\usuari\Desktop\PROYECTO FINAL DE GRADO\FOTOS ORDENADES\XXXXX\ALJIBE\DSC02791.JPG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3148" y="11106796"/>
            <a:ext cx="3412490" cy="2379892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Rectangle 75"/>
          <p:cNvSpPr>
            <a:spLocks noChangeArrowheads="1"/>
          </p:cNvSpPr>
          <p:nvPr/>
        </p:nvSpPr>
        <p:spPr bwMode="auto">
          <a:xfrm>
            <a:off x="0" y="0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43" name="Rectangle 82"/>
          <p:cNvSpPr>
            <a:spLocks noChangeArrowheads="1"/>
          </p:cNvSpPr>
          <p:nvPr/>
        </p:nvSpPr>
        <p:spPr bwMode="auto">
          <a:xfrm>
            <a:off x="0" y="0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44" name="43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8515851"/>
              </p:ext>
            </p:extLst>
          </p:nvPr>
        </p:nvGraphicFramePr>
        <p:xfrm>
          <a:off x="4094462" y="14704569"/>
          <a:ext cx="2816706" cy="2846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88" name="AutoCAD Drawing" r:id="rId16" imgW="12030075" imgH="5505450" progId="AutoCAD.Drawing.18">
                  <p:embed/>
                </p:oleObj>
              </mc:Choice>
              <mc:Fallback>
                <p:oleObj name="AutoCAD Drawing" r:id="rId16" imgW="12030075" imgH="5505450" progId="AutoCAD.Drawing.18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9612" r="35109"/>
                      <a:stretch>
                        <a:fillRect/>
                      </a:stretch>
                    </p:blipFill>
                    <p:spPr bwMode="auto">
                      <a:xfrm>
                        <a:off x="4094462" y="14704569"/>
                        <a:ext cx="2816706" cy="284683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84"/>
          <p:cNvSpPr>
            <a:spLocks noChangeArrowheads="1"/>
          </p:cNvSpPr>
          <p:nvPr/>
        </p:nvSpPr>
        <p:spPr bwMode="auto">
          <a:xfrm>
            <a:off x="152400" y="152400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48" name="Rectangle 86"/>
          <p:cNvSpPr>
            <a:spLocks noChangeArrowheads="1"/>
          </p:cNvSpPr>
          <p:nvPr/>
        </p:nvSpPr>
        <p:spPr bwMode="auto">
          <a:xfrm>
            <a:off x="0" y="0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49" name="48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586477"/>
              </p:ext>
            </p:extLst>
          </p:nvPr>
        </p:nvGraphicFramePr>
        <p:xfrm>
          <a:off x="13086523" y="8595577"/>
          <a:ext cx="2627471" cy="2347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89" name="AutoCAD Drawing" r:id="rId18" imgW="12230100" imgH="5676900" progId="AutoCAD.Drawing.18">
                  <p:embed/>
                </p:oleObj>
              </mc:Choice>
              <mc:Fallback>
                <p:oleObj name="AutoCAD Drawing" r:id="rId18" imgW="12230100" imgH="5676900" progId="AutoCAD.Drawing.18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5396" r="32790"/>
                      <a:stretch>
                        <a:fillRect/>
                      </a:stretch>
                    </p:blipFill>
                    <p:spPr bwMode="auto">
                      <a:xfrm>
                        <a:off x="13086523" y="8595577"/>
                        <a:ext cx="2627471" cy="23479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Rectangle 88"/>
          <p:cNvSpPr>
            <a:spLocks noChangeArrowheads="1"/>
          </p:cNvSpPr>
          <p:nvPr/>
        </p:nvSpPr>
        <p:spPr bwMode="auto">
          <a:xfrm>
            <a:off x="0" y="0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51" name="50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5330528"/>
              </p:ext>
            </p:extLst>
          </p:nvPr>
        </p:nvGraphicFramePr>
        <p:xfrm>
          <a:off x="6496599" y="14688218"/>
          <a:ext cx="3953170" cy="248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90" name="AutoCAD Drawing" r:id="rId20" imgW="12030075" imgH="5505450" progId="AutoCAD.Drawing.18">
                  <p:embed/>
                </p:oleObj>
              </mc:Choice>
              <mc:Fallback>
                <p:oleObj name="AutoCAD Drawing" r:id="rId20" imgW="12030075" imgH="5505450" progId="AutoCAD.Drawing.18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6599" y="14688218"/>
                        <a:ext cx="3953170" cy="24860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9" name="88 Imagen" descr="C:\Users\usuari\Desktop\PROYECTO FINAL DE GRADO\FOTOS ORDENADES\XXXXX\ALJIBE\P150212_14.51_[01].jpg"/>
          <p:cNvPicPr/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5" r="12172"/>
          <a:stretch/>
        </p:blipFill>
        <p:spPr bwMode="auto">
          <a:xfrm>
            <a:off x="6961818" y="17791942"/>
            <a:ext cx="2944048" cy="2321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90 Imagen" descr="C:\Users\usuari\Desktop\PROYECTO FINAL DE GRADO\FOTOS ORDENADES\XXXXX\ALJIBE\DSCF6003.JPG"/>
          <p:cNvPicPr/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52"/>
          <a:stretch/>
        </p:blipFill>
        <p:spPr bwMode="auto">
          <a:xfrm>
            <a:off x="4118993" y="17774257"/>
            <a:ext cx="2811720" cy="2321589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Rectangle 90"/>
          <p:cNvSpPr>
            <a:spLocks noChangeArrowheads="1"/>
          </p:cNvSpPr>
          <p:nvPr/>
        </p:nvSpPr>
        <p:spPr bwMode="auto">
          <a:xfrm>
            <a:off x="0" y="0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53" name="52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3591422"/>
              </p:ext>
            </p:extLst>
          </p:nvPr>
        </p:nvGraphicFramePr>
        <p:xfrm>
          <a:off x="14756805" y="14951029"/>
          <a:ext cx="3488960" cy="3043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91" name="AutoCAD Drawing" r:id="rId24" imgW="12030075" imgH="5505450" progId="AutoCAD.Drawing.18">
                  <p:embed/>
                </p:oleObj>
              </mc:Choice>
              <mc:Fallback>
                <p:oleObj name="AutoCAD Drawing" r:id="rId24" imgW="12030075" imgH="5505450" progId="AutoCAD.Drawing.18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2172" t="-1758" r="31606" b="-4990"/>
                      <a:stretch>
                        <a:fillRect/>
                      </a:stretch>
                    </p:blipFill>
                    <p:spPr bwMode="auto">
                      <a:xfrm>
                        <a:off x="14756805" y="14951029"/>
                        <a:ext cx="3488960" cy="30438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4" name="93 Imagen" descr="C:\Users\usuari\Desktop\PROYECTO FINAL DE GRADO\FOTOS ORDENADES\XXXXX\GUADALUPE\DSCF2651 - copia.JPG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9659" y="18090598"/>
            <a:ext cx="3239584" cy="2321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94 Imagen" descr="C:\Users\usuari\Desktop\GRIETA 1.jpg"/>
          <p:cNvPicPr/>
          <p:nvPr/>
        </p:nvPicPr>
        <p:blipFill rotWithShape="1"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95703" l="30322" r="713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949" r="28986"/>
          <a:stretch/>
        </p:blipFill>
        <p:spPr bwMode="auto">
          <a:xfrm>
            <a:off x="18424936" y="14996106"/>
            <a:ext cx="1587248" cy="27838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6" name="95 Imagen" descr="C:\Users\usuari\Desktop\PROYECTO FINAL DE GRADO\FOTOS ORDENADES\XXXXX\GUADALUPE\P1140183.JPG"/>
          <p:cNvPicPr/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2819" y="18074793"/>
            <a:ext cx="3132348" cy="234501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Rectangle 99"/>
          <p:cNvSpPr>
            <a:spLocks noChangeArrowheads="1"/>
          </p:cNvSpPr>
          <p:nvPr/>
        </p:nvSpPr>
        <p:spPr bwMode="auto">
          <a:xfrm>
            <a:off x="0" y="0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55" name="5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0993082"/>
              </p:ext>
            </p:extLst>
          </p:nvPr>
        </p:nvGraphicFramePr>
        <p:xfrm>
          <a:off x="4448237" y="21588107"/>
          <a:ext cx="3316945" cy="2396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92" name="AutoCAD Drawing" r:id="rId30" imgW="12230100" imgH="5676900" progId="AutoCAD.Drawing.18">
                  <p:embed/>
                </p:oleObj>
              </mc:Choice>
              <mc:Fallback>
                <p:oleObj name="AutoCAD Drawing" r:id="rId30" imgW="12230100" imgH="5676900" progId="AutoCAD.Drawing.18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2213" t="19019" r="35394" b="30478"/>
                      <a:stretch>
                        <a:fillRect/>
                      </a:stretch>
                    </p:blipFill>
                    <p:spPr bwMode="auto">
                      <a:xfrm>
                        <a:off x="4448237" y="21588107"/>
                        <a:ext cx="3316945" cy="23963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Rectangle 101"/>
          <p:cNvSpPr>
            <a:spLocks noChangeArrowheads="1"/>
          </p:cNvSpPr>
          <p:nvPr/>
        </p:nvSpPr>
        <p:spPr bwMode="auto">
          <a:xfrm>
            <a:off x="0" y="0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57" name="56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527797"/>
              </p:ext>
            </p:extLst>
          </p:nvPr>
        </p:nvGraphicFramePr>
        <p:xfrm>
          <a:off x="3949219" y="23715278"/>
          <a:ext cx="4622483" cy="1586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93" name="AutoCAD Drawing" r:id="rId32" imgW="10506075" imgH="3790950" progId="AutoCAD.Drawing.18">
                  <p:embed/>
                </p:oleObj>
              </mc:Choice>
              <mc:Fallback>
                <p:oleObj name="AutoCAD Drawing" r:id="rId32" imgW="10506075" imgH="3790950" progId="AutoCAD.Drawing.18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7164" t="27129" r="29443" b="12430"/>
                      <a:stretch>
                        <a:fillRect/>
                      </a:stretch>
                    </p:blipFill>
                    <p:spPr bwMode="auto">
                      <a:xfrm>
                        <a:off x="3949219" y="23715278"/>
                        <a:ext cx="4622483" cy="158694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" name="101 Imagen" descr="C:\Users\usuari\Desktop\PROYECTO FINAL DE GRADO\FOTOS ORDENADES\XXXXX\ARCADA\P1000398.JPG"/>
          <p:cNvPicPr/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4" t="10389" r="29921"/>
          <a:stretch/>
        </p:blipFill>
        <p:spPr bwMode="auto">
          <a:xfrm>
            <a:off x="8736166" y="21346282"/>
            <a:ext cx="2510742" cy="36802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8" name="Rectangle 103"/>
          <p:cNvSpPr>
            <a:spLocks noChangeArrowheads="1"/>
          </p:cNvSpPr>
          <p:nvPr/>
        </p:nvSpPr>
        <p:spPr bwMode="auto">
          <a:xfrm>
            <a:off x="0" y="0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60" name="Rectangle 105"/>
          <p:cNvSpPr>
            <a:spLocks noChangeArrowheads="1"/>
          </p:cNvSpPr>
          <p:nvPr/>
        </p:nvSpPr>
        <p:spPr bwMode="auto">
          <a:xfrm>
            <a:off x="0" y="0"/>
            <a:ext cx="2138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61" name="60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4820259"/>
              </p:ext>
            </p:extLst>
          </p:nvPr>
        </p:nvGraphicFramePr>
        <p:xfrm>
          <a:off x="13489449" y="21283009"/>
          <a:ext cx="2426746" cy="384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94" name="AutoCAD Drawing" r:id="rId35" imgW="12230100" imgH="5448300" progId="AutoCAD.Drawing.18">
                  <p:embed/>
                </p:oleObj>
              </mc:Choice>
              <mc:Fallback>
                <p:oleObj name="AutoCAD Drawing" r:id="rId35" imgW="12230100" imgH="5448300" progId="AutoCAD.Drawing.18">
                  <p:embed/>
                  <p:pic>
                    <p:nvPicPr>
                      <p:cNvPr id="0" name="Object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9916" t="7323" r="47867" b="13182"/>
                      <a:stretch>
                        <a:fillRect/>
                      </a:stretch>
                    </p:blipFill>
                    <p:spPr bwMode="auto">
                      <a:xfrm>
                        <a:off x="13489449" y="21283009"/>
                        <a:ext cx="2426746" cy="3844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9" name="108 Imagen" descr="C:\Users\usuari\Desktop\PROYECTO FINAL DE GRADO\FOTOS ORDENADES\XXXXX\MONUMENTO\DSCF3915.JPG"/>
          <p:cNvPicPr/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9507" y="21574005"/>
            <a:ext cx="2590800" cy="345249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Text Box 61"/>
          <p:cNvSpPr txBox="1">
            <a:spLocks noChangeArrowheads="1"/>
          </p:cNvSpPr>
          <p:nvPr/>
        </p:nvSpPr>
        <p:spPr bwMode="auto">
          <a:xfrm>
            <a:off x="4264788" y="8062187"/>
            <a:ext cx="3683844" cy="43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000" b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FUERTE DE LORETO</a:t>
            </a:r>
            <a:endParaRPr kumimoji="0" lang="es-ES" sz="2000" b="1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Text Box 61"/>
          <p:cNvSpPr txBox="1">
            <a:spLocks noChangeArrowheads="1"/>
          </p:cNvSpPr>
          <p:nvPr/>
        </p:nvSpPr>
        <p:spPr bwMode="auto">
          <a:xfrm>
            <a:off x="13053847" y="8054329"/>
            <a:ext cx="3683844" cy="43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000" b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ALJIBE CUADRADO</a:t>
            </a:r>
            <a:endParaRPr kumimoji="0" lang="es-ES" sz="2000" b="1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Text Box 61"/>
          <p:cNvSpPr txBox="1">
            <a:spLocks noChangeArrowheads="1"/>
          </p:cNvSpPr>
          <p:nvPr/>
        </p:nvSpPr>
        <p:spPr bwMode="auto">
          <a:xfrm>
            <a:off x="4252773" y="14288168"/>
            <a:ext cx="3683844" cy="43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000" b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ALJIBE REDONDO</a:t>
            </a:r>
            <a:endParaRPr kumimoji="0" lang="es-ES" sz="2000" b="1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Text Box 61"/>
          <p:cNvSpPr txBox="1">
            <a:spLocks noChangeArrowheads="1"/>
          </p:cNvSpPr>
          <p:nvPr/>
        </p:nvSpPr>
        <p:spPr bwMode="auto">
          <a:xfrm>
            <a:off x="14721808" y="14556936"/>
            <a:ext cx="3683844" cy="43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000" b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FUERTE DE GUADALUPE</a:t>
            </a:r>
            <a:endParaRPr kumimoji="0" lang="es-ES" sz="2000" b="1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Text Box 61"/>
          <p:cNvSpPr txBox="1">
            <a:spLocks noChangeArrowheads="1"/>
          </p:cNvSpPr>
          <p:nvPr/>
        </p:nvSpPr>
        <p:spPr bwMode="auto">
          <a:xfrm>
            <a:off x="4133302" y="21045437"/>
            <a:ext cx="3683844" cy="43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000" b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ARCADA</a:t>
            </a:r>
            <a:r>
              <a:rPr kumimoji="0" lang="es-ES" sz="2000" b="1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 GUADALUPE</a:t>
            </a:r>
            <a:endParaRPr kumimoji="0" lang="es-ES" sz="2000" b="1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Text Box 61"/>
          <p:cNvSpPr txBox="1">
            <a:spLocks noChangeArrowheads="1"/>
          </p:cNvSpPr>
          <p:nvPr/>
        </p:nvSpPr>
        <p:spPr bwMode="auto">
          <a:xfrm>
            <a:off x="14086956" y="21015563"/>
            <a:ext cx="4228864" cy="43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000" b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MONUMENTO A LA VICTORIA</a:t>
            </a:r>
            <a:endParaRPr kumimoji="0" lang="es-ES" sz="2000" b="1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9" name="Text Box 61"/>
          <p:cNvSpPr txBox="1">
            <a:spLocks noChangeArrowheads="1"/>
          </p:cNvSpPr>
          <p:nvPr/>
        </p:nvSpPr>
        <p:spPr bwMode="auto">
          <a:xfrm>
            <a:off x="7563064" y="8158450"/>
            <a:ext cx="3683844" cy="27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900" i="1" dirty="0" smtClean="0">
                <a:latin typeface="Arial" pitchFamily="34" charset="0"/>
                <a:cs typeface="Arial" pitchFamily="34" charset="0"/>
              </a:rPr>
              <a:t>Ejecución tratamiento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Text Box 61"/>
          <p:cNvSpPr txBox="1">
            <a:spLocks noChangeArrowheads="1"/>
          </p:cNvSpPr>
          <p:nvPr/>
        </p:nvSpPr>
        <p:spPr bwMode="auto">
          <a:xfrm>
            <a:off x="17111563" y="13520217"/>
            <a:ext cx="3683844" cy="27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sz="1200" dirty="0" smtClean="0">
                <a:latin typeface="Arial" pitchFamily="34" charset="0"/>
                <a:cs typeface="Arial" pitchFamily="34" charset="0"/>
              </a:rPr>
              <a:t>Fotografía </a:t>
            </a:r>
            <a:r>
              <a:rPr lang="es-ES" sz="1200" dirty="0">
                <a:latin typeface="Arial" pitchFamily="34" charset="0"/>
                <a:cs typeface="Arial" pitchFamily="34" charset="0"/>
              </a:rPr>
              <a:t>ejecución plomeado de muros. </a:t>
            </a:r>
          </a:p>
        </p:txBody>
      </p:sp>
      <p:sp>
        <p:nvSpPr>
          <p:cNvPr id="122" name="Text Box 61"/>
          <p:cNvSpPr txBox="1">
            <a:spLocks noChangeArrowheads="1"/>
          </p:cNvSpPr>
          <p:nvPr/>
        </p:nvSpPr>
        <p:spPr bwMode="auto">
          <a:xfrm>
            <a:off x="17193148" y="10831653"/>
            <a:ext cx="3683844" cy="27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Detalle plomeado muros. </a:t>
            </a:r>
            <a:endParaRPr kumimoji="0" lang="es-ES" sz="1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" name="Text Box 61"/>
          <p:cNvSpPr txBox="1">
            <a:spLocks noChangeArrowheads="1"/>
          </p:cNvSpPr>
          <p:nvPr/>
        </p:nvSpPr>
        <p:spPr bwMode="auto">
          <a:xfrm>
            <a:off x="18006169" y="17827487"/>
            <a:ext cx="3683844" cy="27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s-ES" sz="1200" dirty="0">
                <a:latin typeface="Arial" pitchFamily="34" charset="0"/>
                <a:cs typeface="Arial" pitchFamily="34" charset="0"/>
              </a:rPr>
              <a:t>Inyección de grietas</a:t>
            </a:r>
          </a:p>
        </p:txBody>
      </p:sp>
      <p:sp>
        <p:nvSpPr>
          <p:cNvPr id="124" name="Text Box 61"/>
          <p:cNvSpPr txBox="1">
            <a:spLocks noChangeArrowheads="1"/>
          </p:cNvSpPr>
          <p:nvPr/>
        </p:nvSpPr>
        <p:spPr bwMode="auto">
          <a:xfrm>
            <a:off x="17007711" y="20412187"/>
            <a:ext cx="3683844" cy="27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200" dirty="0">
                <a:latin typeface="Arial" pitchFamily="34" charset="0"/>
                <a:cs typeface="Arial" pitchFamily="34" charset="0"/>
              </a:rPr>
              <a:t>Inyección</a:t>
            </a:r>
            <a:r>
              <a:rPr kumimoji="0" lang="es-E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s-ES" sz="1200" dirty="0">
                <a:latin typeface="Arial" pitchFamily="34" charset="0"/>
                <a:cs typeface="Arial" pitchFamily="34" charset="0"/>
              </a:rPr>
              <a:t>de</a:t>
            </a:r>
            <a:r>
              <a:rPr kumimoji="0" lang="es-E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s-ES" sz="1200" dirty="0">
                <a:latin typeface="Arial" pitchFamily="34" charset="0"/>
                <a:cs typeface="Arial" pitchFamily="34" charset="0"/>
              </a:rPr>
              <a:t>grietas</a:t>
            </a:r>
          </a:p>
        </p:txBody>
      </p:sp>
      <p:sp>
        <p:nvSpPr>
          <p:cNvPr id="125" name="Text Box 61"/>
          <p:cNvSpPr txBox="1">
            <a:spLocks noChangeArrowheads="1"/>
          </p:cNvSpPr>
          <p:nvPr/>
        </p:nvSpPr>
        <p:spPr bwMode="auto">
          <a:xfrm>
            <a:off x="14398275" y="20392488"/>
            <a:ext cx="2654544" cy="272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s-ES" sz="1200" dirty="0">
                <a:latin typeface="Arial" pitchFamily="34" charset="0"/>
                <a:cs typeface="Arial" pitchFamily="34" charset="0"/>
              </a:rPr>
              <a:t>Limpieza en seco escarpa Fuerte Guadalupe.</a:t>
            </a:r>
          </a:p>
        </p:txBody>
      </p:sp>
      <p:sp>
        <p:nvSpPr>
          <p:cNvPr id="128" name="Text Box 61"/>
          <p:cNvSpPr txBox="1">
            <a:spLocks noChangeArrowheads="1"/>
          </p:cNvSpPr>
          <p:nvPr/>
        </p:nvSpPr>
        <p:spPr bwMode="auto">
          <a:xfrm>
            <a:off x="6930713" y="20095846"/>
            <a:ext cx="3683844" cy="27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200" dirty="0">
                <a:latin typeface="Arial" pitchFamily="34" charset="0"/>
                <a:cs typeface="Arial" pitchFamily="34" charset="0"/>
              </a:rPr>
              <a:t>Apuntalamiento de la </a:t>
            </a:r>
            <a:r>
              <a:rPr lang="es-ES" sz="1200" dirty="0">
                <a:latin typeface="Arial" pitchFamily="34" charset="0"/>
                <a:cs typeface="Arial" pitchFamily="34" charset="0"/>
              </a:rPr>
              <a:t>escalera</a:t>
            </a:r>
            <a:r>
              <a:rPr kumimoji="0" lang="es-E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Text Box 61"/>
          <p:cNvSpPr txBox="1">
            <a:spLocks noChangeArrowheads="1"/>
          </p:cNvSpPr>
          <p:nvPr/>
        </p:nvSpPr>
        <p:spPr bwMode="auto">
          <a:xfrm>
            <a:off x="4080867" y="20103297"/>
            <a:ext cx="3683844" cy="27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s-ES" sz="1200" dirty="0">
                <a:latin typeface="Arial" pitchFamily="34" charset="0"/>
                <a:cs typeface="Arial" pitchFamily="34" charset="0"/>
              </a:rPr>
              <a:t>Reconstrucción de pilar central. </a:t>
            </a:r>
          </a:p>
        </p:txBody>
      </p:sp>
      <p:sp>
        <p:nvSpPr>
          <p:cNvPr id="130" name="Text Box 61"/>
          <p:cNvSpPr txBox="1">
            <a:spLocks noChangeArrowheads="1"/>
          </p:cNvSpPr>
          <p:nvPr/>
        </p:nvSpPr>
        <p:spPr bwMode="auto">
          <a:xfrm>
            <a:off x="7950626" y="17587939"/>
            <a:ext cx="3683844" cy="27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Plano detalle escalera.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Text Box 61"/>
          <p:cNvSpPr txBox="1">
            <a:spLocks noChangeArrowheads="1"/>
          </p:cNvSpPr>
          <p:nvPr/>
        </p:nvSpPr>
        <p:spPr bwMode="auto">
          <a:xfrm>
            <a:off x="8709906" y="25214475"/>
            <a:ext cx="3683844" cy="27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s-ES" sz="1200" dirty="0">
                <a:latin typeface="Arial" pitchFamily="34" charset="0"/>
                <a:cs typeface="Arial" pitchFamily="34" charset="0"/>
              </a:rPr>
              <a:t>Ejecución de </a:t>
            </a:r>
            <a:r>
              <a:rPr lang="es-ES" sz="1200" dirty="0">
                <a:latin typeface="Arial" pitchFamily="34" charset="0"/>
                <a:cs typeface="Arial" pitchFamily="34" charset="0"/>
              </a:rPr>
              <a:t>trabajos</a:t>
            </a:r>
            <a:r>
              <a:rPr lang="es-ES" sz="1200" dirty="0">
                <a:latin typeface="Arial" pitchFamily="34" charset="0"/>
                <a:cs typeface="Arial" pitchFamily="34" charset="0"/>
              </a:rPr>
              <a:t> en fachadas</a:t>
            </a:r>
          </a:p>
        </p:txBody>
      </p:sp>
      <p:sp>
        <p:nvSpPr>
          <p:cNvPr id="132" name="Text Box 61"/>
          <p:cNvSpPr txBox="1">
            <a:spLocks noChangeArrowheads="1"/>
          </p:cNvSpPr>
          <p:nvPr/>
        </p:nvSpPr>
        <p:spPr bwMode="auto">
          <a:xfrm>
            <a:off x="4037283" y="25176506"/>
            <a:ext cx="3683844" cy="27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s-ES" sz="1200" dirty="0">
                <a:latin typeface="Arial" pitchFamily="34" charset="0"/>
                <a:cs typeface="Arial" pitchFamily="34" charset="0"/>
              </a:rPr>
              <a:t>Plano y fotografías de las patologías que sufre la </a:t>
            </a:r>
            <a:r>
              <a:rPr lang="es-ES" sz="1200" dirty="0">
                <a:latin typeface="Arial" pitchFamily="34" charset="0"/>
                <a:cs typeface="Arial" pitchFamily="34" charset="0"/>
              </a:rPr>
              <a:t>sección</a:t>
            </a:r>
            <a:r>
              <a:rPr lang="es-ES" sz="1200" dirty="0">
                <a:latin typeface="Arial" pitchFamily="34" charset="0"/>
                <a:cs typeface="Arial" pitchFamily="34" charset="0"/>
              </a:rPr>
              <a:t> de pilares. </a:t>
            </a:r>
          </a:p>
        </p:txBody>
      </p:sp>
      <p:sp>
        <p:nvSpPr>
          <p:cNvPr id="135" name="Text Box 61"/>
          <p:cNvSpPr txBox="1">
            <a:spLocks noChangeArrowheads="1"/>
          </p:cNvSpPr>
          <p:nvPr/>
        </p:nvSpPr>
        <p:spPr bwMode="auto">
          <a:xfrm>
            <a:off x="15949507" y="25192052"/>
            <a:ext cx="3683844" cy="27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s-ES" sz="1200" dirty="0">
                <a:latin typeface="Arial" pitchFamily="34" charset="0"/>
                <a:cs typeface="Arial" pitchFamily="34" charset="0"/>
              </a:rPr>
              <a:t>Fotografía</a:t>
            </a:r>
            <a:r>
              <a:rPr lang="es-E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200" dirty="0" err="1">
                <a:latin typeface="Arial" pitchFamily="34" charset="0"/>
                <a:cs typeface="Arial" pitchFamily="34" charset="0"/>
              </a:rPr>
              <a:t>andamiado</a:t>
            </a:r>
            <a:r>
              <a:rPr lang="es-ES" sz="1200" dirty="0">
                <a:latin typeface="Arial" pitchFamily="34" charset="0"/>
                <a:cs typeface="Arial" pitchFamily="34" charset="0"/>
              </a:rPr>
              <a:t> escultura central. </a:t>
            </a:r>
          </a:p>
        </p:txBody>
      </p:sp>
      <p:sp>
        <p:nvSpPr>
          <p:cNvPr id="4" name="Rectangle 195"/>
          <p:cNvSpPr>
            <a:spLocks noChangeArrowheads="1"/>
          </p:cNvSpPr>
          <p:nvPr/>
        </p:nvSpPr>
        <p:spPr bwMode="auto">
          <a:xfrm>
            <a:off x="304800" y="304800"/>
            <a:ext cx="21385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0" name="Rectangle 197"/>
          <p:cNvSpPr>
            <a:spLocks noChangeArrowheads="1"/>
          </p:cNvSpPr>
          <p:nvPr/>
        </p:nvSpPr>
        <p:spPr bwMode="auto">
          <a:xfrm>
            <a:off x="7721127" y="11370635"/>
            <a:ext cx="9345247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Los fuertes de la ciudad de Puebla son unas edificaciones históricas utilizadas con fines militares. Originalmente se trataba de capillas construidas en lo alto del cerro </a:t>
            </a:r>
            <a:r>
              <a:rPr kumimoji="0" lang="es-ES_tradnl" sz="1400" b="1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Acueyametepec</a:t>
            </a:r>
            <a:r>
              <a:rPr kumimoji="0" lang="es-ES_tradnl" sz="1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Más adelante se reconstruyeron con fines militares en el siglo XIX como fortificaciones.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Sirvieron como escenario principal tanto en la batalla de Puebla, como en la Segunda Intervención Francesa en México. Es en esta segunda cuando Ignacio Zaragoza mandó a los ingenieros llevar a cabo las obras pertinentes para el atrincheramiento y defensa de Puebla, y por ello se ordenó la reutilización de los Fuertes de Loreto y Guadalupe.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Han sido declarados patrimonio histórico de México.</a:t>
            </a:r>
            <a:endParaRPr kumimoji="0" lang="es-ES" sz="14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Rectangle 197"/>
          <p:cNvSpPr>
            <a:spLocks noChangeArrowheads="1"/>
          </p:cNvSpPr>
          <p:nvPr/>
        </p:nvSpPr>
        <p:spPr bwMode="auto">
          <a:xfrm>
            <a:off x="10692606" y="15638996"/>
            <a:ext cx="324195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Las</a:t>
            </a:r>
            <a:r>
              <a:rPr kumimoji="0" lang="es-ES_tradnl" sz="14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edificaciones presentaron diversas patologías que se fueron tratadas principalmente con: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_tradnl" sz="1400" b="1" baseline="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s-ES_tradnl" sz="14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Limpieza en seco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s-ES_tradnl" sz="1400" b="1" baseline="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Desinfección de la superficie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s-ES_tradnl" sz="1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Eliminación de mortero en mal estado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s-ES_tradnl" sz="1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Aplicación de mortero en juntas y enfoscado. 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ES_tradnl" sz="14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ES_tradnl" sz="1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algunos casos como el aljibe cuadrado y la arcada de Guadalupe se emplearon técnicas de plomeado para la estabilización estructural de la construcción.  </a:t>
            </a:r>
            <a:endParaRPr kumimoji="0" lang="es-ES" sz="14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Rectangle 197"/>
          <p:cNvSpPr>
            <a:spLocks noChangeArrowheads="1"/>
          </p:cNvSpPr>
          <p:nvPr/>
        </p:nvSpPr>
        <p:spPr bwMode="auto">
          <a:xfrm>
            <a:off x="18576692" y="21878266"/>
            <a:ext cx="251569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 el Monumento</a:t>
            </a:r>
            <a:r>
              <a:rPr kumimoji="0" lang="es-ES_tradnl" sz="14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 la Victoria fue aplicado cíclicamente un tratamiento formado por las siguientes partes: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_tradnl" sz="1400" b="1" baseline="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s-ES_tradnl" sz="1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Agua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s-ES_tradnl" sz="1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Secado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s-ES_tradnl" sz="1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Agua y carbonato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s-ES_tradnl" sz="1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Vinagre</a:t>
            </a:r>
            <a:r>
              <a:rPr kumimoji="0" lang="es-ES_tradnl" sz="14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harina y sal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_tradnl" sz="1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080867" y="25941981"/>
            <a:ext cx="16382575" cy="2396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CONCLUSIONES</a:t>
            </a:r>
            <a:r>
              <a:rPr lang="es-ES" sz="1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115000"/>
              </a:lnSpc>
            </a:pPr>
            <a:endParaRPr lang="es-ES" sz="1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5000"/>
              </a:lnSpc>
            </a:pPr>
            <a:r>
              <a:rPr lang="es-ES" sz="1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Aplicar </a:t>
            </a:r>
            <a:r>
              <a:rPr lang="es-ES" sz="14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los conocimientos teóricos y prácticos adquiridos a través de distintas asignaturas impartidas en la carrera universitaria para finalmente mostrar la ejecución de la rehabilitación de una zona de gran importancia histórica en México</a:t>
            </a:r>
          </a:p>
          <a:p>
            <a:pPr>
              <a:lnSpc>
                <a:spcPct val="115000"/>
              </a:lnSpc>
            </a:pPr>
            <a:endParaRPr lang="es-ES" sz="1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5000"/>
              </a:lnSpc>
            </a:pPr>
            <a:r>
              <a:rPr lang="es-ES" sz="14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Aprendizaje acerca de la cultura mexicana a nivel constructivo y arquitectónico,  especialmente en lo que se refiere a los trabajos de intervención en el patrimonio</a:t>
            </a:r>
          </a:p>
          <a:p>
            <a:pPr>
              <a:lnSpc>
                <a:spcPct val="115000"/>
              </a:lnSpc>
            </a:pPr>
            <a:endParaRPr lang="es-ES" sz="1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5000"/>
              </a:lnSpc>
            </a:pPr>
            <a:r>
              <a:rPr lang="es-ES" sz="14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Conocimientos sobre la actualidad política de México, así como su historia militar</a:t>
            </a:r>
          </a:p>
          <a:p>
            <a:r>
              <a:rPr lang="es-ES" sz="14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1" name="100 Imagen" descr="http://swerc.dsic.upv.es/imagenes/marca_UPV_principal_negro300.png"/>
          <p:cNvPicPr/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11600326" y="28575000"/>
            <a:ext cx="4742078" cy="1759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" name="Text Box 61"/>
          <p:cNvSpPr txBox="1">
            <a:spLocks noChangeArrowheads="1"/>
          </p:cNvSpPr>
          <p:nvPr/>
        </p:nvSpPr>
        <p:spPr bwMode="auto">
          <a:xfrm>
            <a:off x="13444263" y="25173002"/>
            <a:ext cx="3683844" cy="27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Detalle patologías del monumento</a:t>
            </a:r>
            <a:endParaRPr lang="es-ES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822</TotalTime>
  <Words>603</Words>
  <Application>Microsoft Office PowerPoint</Application>
  <PresentationFormat>Personalizado</PresentationFormat>
  <Paragraphs>59</Paragraphs>
  <Slides>1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Opulento</vt:lpstr>
      <vt:lpstr>AutoCAD Drawing</vt:lpstr>
      <vt:lpstr>Presentación de PowerPoint</vt:lpstr>
    </vt:vector>
  </TitlesOfParts>
  <Company>Civil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Ramon</dc:creator>
  <cp:lastModifiedBy>Luffi</cp:lastModifiedBy>
  <cp:revision>87</cp:revision>
  <dcterms:created xsi:type="dcterms:W3CDTF">2008-10-30T19:01:51Z</dcterms:created>
  <dcterms:modified xsi:type="dcterms:W3CDTF">2013-02-20T15:28:29Z</dcterms:modified>
</cp:coreProperties>
</file>