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7" r:id="rId2"/>
    <p:sldId id="296" r:id="rId3"/>
    <p:sldId id="295" r:id="rId4"/>
    <p:sldId id="298" r:id="rId5"/>
    <p:sldId id="299" r:id="rId6"/>
    <p:sldId id="258" r:id="rId7"/>
    <p:sldId id="282" r:id="rId8"/>
    <p:sldId id="284" r:id="rId9"/>
    <p:sldId id="285" r:id="rId10"/>
    <p:sldId id="286" r:id="rId11"/>
    <p:sldId id="289" r:id="rId12"/>
    <p:sldId id="300" r:id="rId13"/>
    <p:sldId id="301" r:id="rId14"/>
    <p:sldId id="302" r:id="rId15"/>
    <p:sldId id="293" r:id="rId16"/>
    <p:sldId id="303" r:id="rId17"/>
    <p:sldId id="304" r:id="rId18"/>
    <p:sldId id="305" r:id="rId19"/>
    <p:sldId id="306" r:id="rId20"/>
    <p:sldId id="263" r:id="rId21"/>
    <p:sldId id="307" r:id="rId22"/>
    <p:sldId id="264" r:id="rId23"/>
    <p:sldId id="297" r:id="rId24"/>
    <p:sldId id="265" r:id="rId25"/>
    <p:sldId id="266" r:id="rId26"/>
    <p:sldId id="267" r:id="rId27"/>
    <p:sldId id="308" r:id="rId28"/>
    <p:sldId id="309" r:id="rId29"/>
    <p:sldId id="310" r:id="rId30"/>
    <p:sldId id="268" r:id="rId31"/>
    <p:sldId id="269" r:id="rId32"/>
    <p:sldId id="281" r:id="rId33"/>
  </p:sldIdLst>
  <p:sldSz cx="9144000" cy="6858000" type="screen4x3"/>
  <p:notesSz cx="6877050" cy="100012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otX val="30"/>
      <c:perspective val="0"/>
    </c:view3D>
    <c:plotArea>
      <c:layout/>
      <c:pie3DChart>
        <c:varyColors val="1"/>
        <c:ser>
          <c:idx val="0"/>
          <c:order val="0"/>
          <c:explosion val="25"/>
          <c:dPt>
            <c:idx val="0"/>
            <c:explosion val="8"/>
          </c:dPt>
          <c:dPt>
            <c:idx val="1"/>
            <c:explosion val="16"/>
          </c:dPt>
          <c:dPt>
            <c:idx val="2"/>
            <c:explosion val="14"/>
          </c:dPt>
          <c:dPt>
            <c:idx val="3"/>
            <c:explosion val="6"/>
          </c:dPt>
          <c:dLbls>
            <c:dLbl>
              <c:idx val="0"/>
              <c:layout>
                <c:manualLayout>
                  <c:x val="-0.17077668416447944"/>
                  <c:y val="0.14788167104111985"/>
                </c:manualLayout>
              </c:layout>
              <c:tx>
                <c:rich>
                  <a:bodyPr/>
                  <a:lstStyle/>
                  <a:p>
                    <a:r>
                      <a:rPr lang="en-US" b="1" baseline="0" dirty="0">
                        <a:solidFill>
                          <a:schemeClr val="bg1"/>
                        </a:solidFill>
                      </a:rPr>
                      <a:t>J</a:t>
                    </a:r>
                    <a:r>
                      <a:rPr lang="en-US" b="1" dirty="0"/>
                      <a:t>oaquín María Calvo </a:t>
                    </a:r>
                    <a:r>
                      <a:rPr lang="en-US" b="1" dirty="0" smtClean="0"/>
                      <a:t>1866     20 %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0.18152777777777779"/>
                  <c:y val="-0.14945683872849291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0" baseline="0" dirty="0">
                        <a:solidFill>
                          <a:schemeClr val="bg1"/>
                        </a:solidFill>
                      </a:rPr>
                      <a:t>J</a:t>
                    </a:r>
                    <a:r>
                      <a:rPr lang="en-US" sz="1000" b="1" i="0" baseline="0" dirty="0"/>
                      <a:t>oaquín María Calvo </a:t>
                    </a:r>
                    <a:r>
                      <a:rPr lang="en-US" sz="1000" b="1" i="0" baseline="0" dirty="0" smtClean="0"/>
                      <a:t>1862     20 %</a:t>
                    </a:r>
                    <a:endParaRPr lang="es-ES" sz="1000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1.0427602799650071E-3"/>
                  <c:y val="-0.26987314085739283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0" baseline="0" dirty="0">
                        <a:solidFill>
                          <a:schemeClr val="bg1"/>
                        </a:solidFill>
                      </a:rPr>
                      <a:t>Timoteo Calvo </a:t>
                    </a:r>
                    <a:r>
                      <a:rPr lang="en-US" sz="1000" b="1" i="0" baseline="0" dirty="0" smtClean="0">
                        <a:solidFill>
                          <a:schemeClr val="bg1"/>
                        </a:solidFill>
                      </a:rPr>
                      <a:t>1861   20%</a:t>
                    </a:r>
                    <a:endParaRPr lang="en-US" sz="1000" b="1" i="0" baseline="0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3"/>
              <c:layout>
                <c:manualLayout>
                  <c:x val="0.24640277777777791"/>
                  <c:y val="5.8755832604257777E-2"/>
                </c:manualLayout>
              </c:layout>
              <c:tx>
                <c:rich>
                  <a:bodyPr/>
                  <a:lstStyle/>
                  <a:p>
                    <a:r>
                      <a:rPr lang="en-US" b="1" baseline="0" dirty="0">
                        <a:solidFill>
                          <a:schemeClr val="bg1"/>
                        </a:solidFill>
                      </a:rPr>
                      <a:t>T</a:t>
                    </a:r>
                    <a:r>
                      <a:rPr lang="en-US" b="1" dirty="0"/>
                      <a:t>imoteo</a:t>
                    </a:r>
                    <a:r>
                      <a:rPr lang="en-US" b="1" baseline="0" dirty="0"/>
                      <a:t> Calvo </a:t>
                    </a:r>
                    <a:r>
                      <a:rPr lang="en-US" b="1" baseline="0" dirty="0" smtClean="0"/>
                      <a:t>1864   40 %</a:t>
                    </a:r>
                    <a:endParaRPr lang="en-US" b="1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Val val="1"/>
            <c:showLeaderLines val="1"/>
          </c:dLbls>
          <c:val>
            <c:numRef>
              <c:f>Hoja1!$D$11:$D$14</c:f>
              <c:numCache>
                <c:formatCode>General</c:formatCode>
                <c:ptCount val="4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0.4</c:v>
                </c:pt>
              </c:numCache>
            </c:numRef>
          </c:val>
        </c:ser>
        <c:ser>
          <c:idx val="1"/>
          <c:order val="1"/>
          <c:explosion val="25"/>
          <c:val>
            <c:numRef>
              <c:f>Hoja1!$E$11:$E$14</c:f>
              <c:numCache>
                <c:formatCode>General</c:formatCode>
                <c:ptCount val="4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0.4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view3D>
      <c:rotX val="30"/>
      <c:perspective val="0"/>
    </c:view3D>
    <c:plotArea>
      <c:layout/>
      <c:pie3DChart>
        <c:varyColors val="1"/>
        <c:ser>
          <c:idx val="0"/>
          <c:order val="0"/>
          <c:explosion val="25"/>
          <c:dPt>
            <c:idx val="0"/>
            <c:explosion val="8"/>
          </c:dPt>
          <c:dPt>
            <c:idx val="1"/>
            <c:explosion val="16"/>
          </c:dPt>
          <c:dPt>
            <c:idx val="2"/>
            <c:explosion val="14"/>
          </c:dPt>
          <c:dPt>
            <c:idx val="3"/>
            <c:explosion val="6"/>
          </c:dPt>
          <c:dLbls>
            <c:dLbl>
              <c:idx val="0"/>
              <c:layout>
                <c:manualLayout>
                  <c:x val="-0.25688779527559141"/>
                  <c:y val="-0.14378536016331328"/>
                </c:manualLayout>
              </c:layout>
              <c:tx>
                <c:rich>
                  <a:bodyPr/>
                  <a:lstStyle/>
                  <a:p>
                    <a:r>
                      <a:rPr lang="en-US" b="1" baseline="0" dirty="0">
                        <a:solidFill>
                          <a:schemeClr val="bg1"/>
                        </a:solidFill>
                      </a:rPr>
                      <a:t>T</a:t>
                    </a:r>
                    <a:r>
                      <a:rPr lang="en-US" b="1" dirty="0"/>
                      <a:t>imoteo Calvo </a:t>
                    </a:r>
                    <a:r>
                      <a:rPr lang="en-US" b="1" dirty="0" smtClean="0"/>
                      <a:t>1864                 63 %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.16666666666666666"/>
                  <c:y val="-0.11241980169145493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0" baseline="0" dirty="0">
                        <a:solidFill>
                          <a:schemeClr val="bg1"/>
                        </a:solidFill>
                      </a:rPr>
                      <a:t>T</a:t>
                    </a:r>
                    <a:r>
                      <a:rPr lang="en-US" sz="1000" b="1" i="0" baseline="0" dirty="0"/>
                      <a:t>imoteo Calvo </a:t>
                    </a:r>
                    <a:r>
                      <a:rPr lang="en-US" sz="1000" b="1" i="0" baseline="0" dirty="0" smtClean="0"/>
                      <a:t>S.XIX                    24 %</a:t>
                    </a:r>
                    <a:endParaRPr lang="es-ES" sz="1000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0.13506846019247637"/>
                  <c:y val="0.16932596967045785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0" baseline="0" dirty="0">
                        <a:solidFill>
                          <a:schemeClr val="bg1"/>
                        </a:solidFill>
                      </a:rPr>
                      <a:t>Joaquín María Calvo </a:t>
                    </a:r>
                    <a:r>
                      <a:rPr lang="en-US" sz="1000" b="1" i="0" baseline="0" dirty="0" smtClean="0">
                        <a:solidFill>
                          <a:schemeClr val="bg1"/>
                        </a:solidFill>
                      </a:rPr>
                      <a:t>1862     13 %</a:t>
                    </a:r>
                    <a:endParaRPr lang="es-ES" sz="1000" b="0" i="0" baseline="0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3"/>
              <c:layout>
                <c:manualLayout>
                  <c:x val="0.24640277777777791"/>
                  <c:y val="5.8755832604257777E-2"/>
                </c:manualLayout>
              </c:layout>
              <c:tx>
                <c:rich>
                  <a:bodyPr/>
                  <a:lstStyle/>
                  <a:p>
                    <a:r>
                      <a:rPr lang="en-US" b="1" baseline="0" dirty="0">
                        <a:solidFill>
                          <a:schemeClr val="bg1"/>
                        </a:solidFill>
                      </a:rPr>
                      <a:t>T</a:t>
                    </a:r>
                    <a:r>
                      <a:rPr lang="en-US" b="1" dirty="0"/>
                      <a:t>imoteo</a:t>
                    </a:r>
                    <a:r>
                      <a:rPr lang="en-US" b="1" baseline="0" dirty="0"/>
                      <a:t> Calvo 1864</a:t>
                    </a:r>
                    <a:endParaRPr lang="en-US" b="1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Val val="1"/>
            <c:showLeaderLines val="1"/>
          </c:dLbls>
          <c:val>
            <c:numRef>
              <c:f>Hoja1!$I$11:$I$13</c:f>
              <c:numCache>
                <c:formatCode>General</c:formatCode>
                <c:ptCount val="3"/>
                <c:pt idx="0">
                  <c:v>0.62500000000000122</c:v>
                </c:pt>
                <c:pt idx="1">
                  <c:v>0.25</c:v>
                </c:pt>
                <c:pt idx="2">
                  <c:v>0.125</c:v>
                </c:pt>
              </c:numCache>
            </c:numRef>
          </c:val>
        </c:ser>
      </c:pie3DChart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95404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12743E65-41E2-420C-8420-EE58EB36C8A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95404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128C5678-DC8D-47F4-A6A9-82E95F59CC2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E268E04A-5808-40AE-B915-02497EC0427C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7705" y="4750594"/>
            <a:ext cx="5501640" cy="4500563"/>
          </a:xfrm>
          <a:prstGeom prst="rect">
            <a:avLst/>
          </a:prstGeom>
        </p:spPr>
        <p:txBody>
          <a:bodyPr vert="horz" lIns="96442" tIns="48221" rIns="96442" bIns="4822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5404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8BFE4F0F-56AF-4D2A-BA1D-0F2F8A510CE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03766-B970-43B0-A0FE-C911D87758C7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dirty="0" smtClean="0"/>
              <a:t>TALLER 50_ANÁLISIS,LEVANTAMIENTO E INTERVENCIÓN EN EDIFICACIÓN EXISTENTE</a:t>
            </a:r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03766-B970-43B0-A0FE-C911D87758C7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dirty="0" smtClean="0"/>
              <a:t>TALLER 50_ANÁLISIS,LEVANTAMIENTO E INTERVENCIÓN EN EDIFICACIÓN EXISTENTE</a:t>
            </a:r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03766-B970-43B0-A0FE-C911D87758C7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dirty="0" smtClean="0"/>
              <a:t>TALLER 50_ANÁLISIS,LEVANTAMIENTO E INTERVENCIÓN EN EDIFICACIÓN EXISTENTE</a:t>
            </a:r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03766-B970-43B0-A0FE-C911D87758C7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dirty="0" smtClean="0"/>
              <a:t>TALLER 50_ANÁLISIS,LEVANTAMIENTO E INTERVENCIÓN EN EDIFICACIÓN EXISTENTE</a:t>
            </a:r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03766-B970-43B0-A0FE-C911D87758C7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dirty="0" smtClean="0"/>
              <a:t>TALLER 50_ANÁLISIS,LEVANTAMIENTO E INTERVENCIÓN EN EDIFICACIÓN EXISTENTE</a:t>
            </a:r>
            <a:endParaRPr 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6</a:t>
            </a:fld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7</a:t>
            </a:fld>
            <a:endParaRPr lang="es-E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8</a:t>
            </a:fld>
            <a:endParaRPr lang="es-E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9</a:t>
            </a:fld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10</a:t>
            </a:fld>
            <a:endParaRPr 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11</a:t>
            </a:fld>
            <a:endParaRPr lang="es-E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12</a:t>
            </a:fld>
            <a:endParaRPr lang="es-E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13</a:t>
            </a:fld>
            <a:endParaRPr lang="es-E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03766-B970-43B0-A0FE-C911D87758C7}" type="slidenum">
              <a:rPr lang="es-ES" smtClean="0"/>
              <a:pPr/>
              <a:t>14</a:t>
            </a:fld>
            <a:endParaRPr lang="es-ES" dirty="0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dirty="0" smtClean="0"/>
              <a:t>TALLER 50_ANÁLISIS,LEVANTAMIENTO E INTERVENCIÓN EN EDIFICACIÓN EXISTENTE</a:t>
            </a:r>
            <a:endParaRPr lang="es-E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15</a:t>
            </a:fld>
            <a:endParaRPr lang="es-E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16</a:t>
            </a:fld>
            <a:endParaRPr lang="es-E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17</a:t>
            </a:fld>
            <a:endParaRPr lang="es-E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18</a:t>
            </a:fld>
            <a:endParaRPr lang="es-E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19</a:t>
            </a:fld>
            <a:endParaRPr lang="es-E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20</a:t>
            </a:fld>
            <a:endParaRPr lang="es-E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21</a:t>
            </a:fld>
            <a:endParaRPr lang="es-E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22</a:t>
            </a:fld>
            <a:endParaRPr lang="es-E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23</a:t>
            </a:fld>
            <a:endParaRPr lang="es-E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24</a:t>
            </a:fld>
            <a:endParaRPr lang="es-E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25</a:t>
            </a:fld>
            <a:endParaRPr lang="es-E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26</a:t>
            </a:fld>
            <a:endParaRPr lang="es-E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27</a:t>
            </a:fld>
            <a:endParaRPr lang="es-E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28</a:t>
            </a:fld>
            <a:endParaRPr lang="es-E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29</a:t>
            </a:fld>
            <a:endParaRPr lang="es-E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30</a:t>
            </a:fld>
            <a:endParaRPr lang="es-E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31</a:t>
            </a:fld>
            <a:endParaRPr lang="es-E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E4F0F-56AF-4D2A-BA1D-0F2F8A510CEB}" type="slidenum">
              <a:rPr lang="es-ES" smtClean="0"/>
              <a:pPr/>
              <a:t>32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ACD35-7975-480E-B907-7E06AB9871B2}" type="datetimeFigureOut">
              <a:rPr lang="es-ES" smtClean="0"/>
              <a:pPr/>
              <a:t>14/07/2013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F2091-C37C-4EDE-88D4-2738E1A02971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ult.gva.es/dgpa/documentacion/interno/246.pdf" TargetMode="External"/><Relationship Id="rId3" Type="http://schemas.openxmlformats.org/officeDocument/2006/relationships/hyperlink" Target="http://www.jdiezarnal.com/valenciaiglesiadesannicolasdebariysanpedro.html" TargetMode="External"/><Relationship Id="rId7" Type="http://schemas.openxmlformats.org/officeDocument/2006/relationships/hyperlink" Target="http://www.ctav.es/icaro/obras/obras.asp?id=2007101113241977592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a.wikipedia.org/wiki/Esgl%C3%A9sia_de_Sant_Nicolau_(Val%C3%A8ncia)" TargetMode="External"/><Relationship Id="rId5" Type="http://schemas.openxmlformats.org/officeDocument/2006/relationships/hyperlink" Target="http://www.lasprovincias.es/valencia/20090207/valencia/creadores-plan-ensanche-20090207.html" TargetMode="External"/><Relationship Id="rId10" Type="http://schemas.openxmlformats.org/officeDocument/2006/relationships/chart" Target="../charts/chart2.xml"/><Relationship Id="rId4" Type="http://schemas.openxmlformats.org/officeDocument/2006/relationships/hyperlink" Target="http://www.flickr.com/photos/salvador_ruiz_gomez/5017682145/" TargetMode="External"/><Relationship Id="rId9" Type="http://schemas.openxmlformats.org/officeDocument/2006/relationships/hyperlink" Target="http://www.valencia.es/revisionpgou/catalogo/urbano/1.30%20BIC%20IGLESIA%20DE%20SAN%20NICOLAS%20DE%20BARI%20Y%20SAN%20PEDRO%20M%C3%81RTIR_firmado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077072"/>
            <a:ext cx="8892480" cy="1872208"/>
          </a:xfrm>
        </p:spPr>
        <p:txBody>
          <a:bodyPr>
            <a:normAutofit/>
          </a:bodyPr>
          <a:lstStyle/>
          <a:p>
            <a:pPr>
              <a:buNone/>
            </a:pPr>
            <a:endParaRPr lang="es-ES" sz="1800" dirty="0" smtClean="0"/>
          </a:p>
          <a:p>
            <a:pPr>
              <a:buNone/>
            </a:pPr>
            <a:endParaRPr lang="es-E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7128792" cy="1872208"/>
          </a:xfrm>
        </p:spPr>
        <p:txBody>
          <a:bodyPr>
            <a:noAutofit/>
          </a:bodyPr>
          <a:lstStyle/>
          <a:p>
            <a:r>
              <a:rPr lang="es-ES" sz="3600" b="1" dirty="0" smtClean="0"/>
              <a:t>TRABAJO FINAL DE GRADO:</a:t>
            </a:r>
            <a:br>
              <a:rPr lang="es-ES" sz="3600" b="1" dirty="0" smtClean="0"/>
            </a:br>
            <a:r>
              <a:rPr lang="es-ES" sz="3600" b="1" dirty="0" smtClean="0"/>
              <a:t>MODALIDAD CIENTÍFICO-TÉCNICA</a:t>
            </a:r>
            <a:endParaRPr lang="es-ES" sz="36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2843808" y="443711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 smtClean="0"/>
              <a:t>ALUMNO:  DANIEL ALTÉS RUCABADO</a:t>
            </a:r>
          </a:p>
          <a:p>
            <a:pPr algn="r"/>
            <a:r>
              <a:rPr lang="es-ES" sz="2400" b="1" dirty="0" smtClean="0"/>
              <a:t>DNI: 44505620-E</a:t>
            </a:r>
            <a:endParaRPr lang="es-ES" sz="24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2987824" y="5517232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 smtClean="0"/>
              <a:t>TUTOR:  JORGE GIRBÉS PÉREZ</a:t>
            </a:r>
            <a:endParaRPr lang="es-ES" sz="2400" b="1" dirty="0"/>
          </a:p>
        </p:txBody>
      </p:sp>
      <p:pic>
        <p:nvPicPr>
          <p:cNvPr id="8" name="7 Imagen" descr="C:\Documents and Settings\pc\Mis documentos\DANIEL\UNIVERSIDAD\CURSO ACTUAL\PFG\LOGOS UPV\UPV\logo_upv_va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3047470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Documents and Settings\pc\Mis documentos\DANIEL\UNIVERSIDAD\CURSO ACTUAL\PFG\LOGOS UPV\impresión_JPG\logo_VAL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04664"/>
            <a:ext cx="2642481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IMG_2311.JP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2339752" y="1340768"/>
            <a:ext cx="4320480" cy="324036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9256" cy="1296144"/>
          </a:xfrm>
        </p:spPr>
        <p:txBody>
          <a:bodyPr>
            <a:normAutofit/>
          </a:bodyPr>
          <a:lstStyle/>
          <a:p>
            <a:r>
              <a:rPr lang="es-ES" sz="2800" b="1" dirty="0" smtClean="0"/>
              <a:t>TALLER I 34 ANÁLISIS, LEVANTAMIENTO E INTERVENCIÓN EN EDIFICACIÓN EXISTENTE</a:t>
            </a:r>
            <a:endParaRPr lang="es-ES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077072"/>
            <a:ext cx="8892480" cy="1872208"/>
          </a:xfrm>
        </p:spPr>
        <p:txBody>
          <a:bodyPr>
            <a:normAutofit/>
          </a:bodyPr>
          <a:lstStyle/>
          <a:p>
            <a:pPr>
              <a:buNone/>
            </a:pPr>
            <a:endParaRPr lang="es-ES" sz="1800" dirty="0" smtClean="0"/>
          </a:p>
          <a:p>
            <a:pPr>
              <a:buNone/>
            </a:pPr>
            <a:endParaRPr lang="es-ES" sz="1800" dirty="0" smtClean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259632" y="4653136"/>
            <a:ext cx="6336704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latin typeface="+mj-lt"/>
                <a:ea typeface="+mj-ea"/>
                <a:cs typeface="+mj-cs"/>
              </a:rPr>
              <a:t>INTERVENCIÓN </a:t>
            </a:r>
            <a:r>
              <a:rPr lang="es-ES" sz="2800" b="1" dirty="0" smtClean="0">
                <a:latin typeface="+mj-lt"/>
                <a:ea typeface="+mj-ea"/>
                <a:cs typeface="+mj-cs"/>
              </a:rPr>
              <a:t>EN EL</a:t>
            </a:r>
            <a:r>
              <a:rPr lang="es-ES" sz="2800" b="1" noProof="0" dirty="0" smtClean="0">
                <a:latin typeface="+mj-lt"/>
                <a:ea typeface="+mj-ea"/>
                <a:cs typeface="+mj-cs"/>
              </a:rPr>
              <a:t> PANTEÓN DE LA FAMILIA PUIG BORONAT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139952" y="6021288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 smtClean="0"/>
              <a:t>DANIEL ALTÉS RUCABADO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395536" y="1124744"/>
            <a:ext cx="83529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b="1" dirty="0" smtClean="0"/>
              <a:t>OBJETIVOS</a:t>
            </a:r>
          </a:p>
          <a:p>
            <a:pPr marL="342900" indent="-342900"/>
            <a:endParaRPr lang="es-ES" dirty="0" smtClean="0"/>
          </a:p>
          <a:p>
            <a:pPr marL="342900" indent="-342900"/>
            <a:r>
              <a:rPr lang="es-ES" dirty="0" smtClean="0"/>
              <a:t>1. TRABAJOS PREVIOS</a:t>
            </a:r>
          </a:p>
          <a:p>
            <a:pPr marL="342900" indent="-342900"/>
            <a:endParaRPr lang="es-ES" dirty="0" smtClean="0"/>
          </a:p>
          <a:p>
            <a:pPr marL="800100" lvl="1" indent="-342900"/>
            <a:r>
              <a:rPr lang="es-ES" dirty="0" smtClean="0"/>
              <a:t>- BÚSQUEDA DE INFORMACIÓN, COMPROBACIÓN Y CONFIRMACIÓN.</a:t>
            </a:r>
          </a:p>
          <a:p>
            <a:pPr marL="800100" lvl="1" indent="-342900"/>
            <a:endParaRPr lang="es-ES" dirty="0" smtClean="0"/>
          </a:p>
          <a:p>
            <a:pPr marL="800100" lvl="1" indent="-342900"/>
            <a:r>
              <a:rPr lang="es-ES" dirty="0" smtClean="0"/>
              <a:t>- USO DE PROGRAMAS DE RECTIFICACIÓN DE FOTOGRAFÍAS.</a:t>
            </a:r>
          </a:p>
          <a:p>
            <a:pPr marL="342900" indent="-342900"/>
            <a:endParaRPr lang="es-ES" dirty="0" smtClean="0"/>
          </a:p>
          <a:p>
            <a:pPr marL="342900" indent="-342900"/>
            <a:r>
              <a:rPr lang="es-ES" dirty="0" smtClean="0"/>
              <a:t>2. PANTEÓN FAMILIA PUIG BORONAT.</a:t>
            </a:r>
          </a:p>
          <a:p>
            <a:pPr marL="342900" indent="-342900"/>
            <a:endParaRPr lang="es-ES" dirty="0" smtClean="0"/>
          </a:p>
          <a:p>
            <a:pPr marL="800100" lvl="1" indent="-342900"/>
            <a:r>
              <a:rPr lang="es-ES" dirty="0" smtClean="0"/>
              <a:t>- ANÁLISIS</a:t>
            </a:r>
          </a:p>
          <a:p>
            <a:pPr marL="800100" lvl="1" indent="-342900"/>
            <a:endParaRPr lang="es-ES" dirty="0" smtClean="0"/>
          </a:p>
          <a:p>
            <a:pPr marL="800100" lvl="1" indent="-342900"/>
            <a:r>
              <a:rPr lang="es-ES" dirty="0" smtClean="0"/>
              <a:t>- LEVANTAMIENTO GRÁFICO</a:t>
            </a:r>
          </a:p>
          <a:p>
            <a:pPr marL="800100" lvl="1" indent="-342900"/>
            <a:endParaRPr lang="es-ES" dirty="0" smtClean="0"/>
          </a:p>
          <a:p>
            <a:pPr marL="800100" lvl="1" indent="-342900"/>
            <a:r>
              <a:rPr lang="es-ES" dirty="0" smtClean="0"/>
              <a:t>- PROPUESTAS DE INTERVENCIÓN.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5292080" y="5445224"/>
            <a:ext cx="33123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s-ES" dirty="0" smtClean="0"/>
          </a:p>
          <a:p>
            <a:pPr marL="342900" indent="-342900" algn="r"/>
            <a:r>
              <a:rPr lang="es-ES" sz="2800" dirty="0" smtClean="0"/>
              <a:t>TRABAJOS PREVIOS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6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    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PREVIO Nº 1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251520" y="1196752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Búsqueda </a:t>
            </a:r>
            <a:r>
              <a:rPr lang="es-ES" sz="1400" dirty="0"/>
              <a:t>tanto en publicaciones como a través de internet para conocer mejor </a:t>
            </a:r>
            <a:r>
              <a:rPr lang="es-ES" sz="1400" dirty="0" smtClean="0"/>
              <a:t>la fachada goticista de la Iglesia de San Nicolás Obispo.</a:t>
            </a:r>
          </a:p>
          <a:p>
            <a:endParaRPr lang="es-ES" sz="1400" dirty="0"/>
          </a:p>
          <a:p>
            <a:r>
              <a:rPr lang="es-ES" sz="1400" dirty="0"/>
              <a:t>Se </a:t>
            </a:r>
            <a:r>
              <a:rPr lang="es-ES" sz="1400" dirty="0" smtClean="0"/>
              <a:t>buscará </a:t>
            </a:r>
            <a:r>
              <a:rPr lang="es-ES" sz="1400" dirty="0"/>
              <a:t>en particular quién fue el arquitecto de la fachada y el año de construcción.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227687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                                  Búsqueda en publicaciones			</a:t>
            </a:r>
            <a:endParaRPr lang="es-ES" dirty="0"/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251520" y="2852936"/>
          <a:ext cx="5472608" cy="2554359"/>
        </p:xfrm>
        <a:graphic>
          <a:graphicData uri="http://schemas.openxmlformats.org/drawingml/2006/table">
            <a:tbl>
              <a:tblPr/>
              <a:tblGrid>
                <a:gridCol w="2135215"/>
                <a:gridCol w="962635"/>
                <a:gridCol w="500302"/>
                <a:gridCol w="1874456"/>
              </a:tblGrid>
              <a:tr h="1349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PUBLICACIONES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ARQUITECTO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AÑO 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DOCUMENTO PDF ANEXO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4308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Arte e identidades culturales: actas del XII Congreso Nacional del Comité Español de Historia del Arte  (pág. 413)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Joaquín María Calvo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1.866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Arte e identidades culturales _Actas del XII Congreso Nacional del Comité Español de Historia del Arte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Arquitectura del eclecticismo en Valencia (pág. 25)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Joaquín María Calvo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1.862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Arquitectura del eclecticismo en Valencia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Guía urbana de Valencia antigua y moderna Tomo I del Marqués de Cruilles (pág. 148)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 e hijos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1.861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Guía urbana de Valencia antigua y moderna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8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Monumentos de la Comunidad Valenciana Catálogo de monumentos y conjuntos declarados e incoados TOMO X_ Valencia Arquitectura religiosa (pág. 102)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1.864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Catalogo de monumentos de la Comunidad Valenciana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Guía de arquitectura de Valencia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1.864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Guía de arquitectura de Valencia</a:t>
                      </a:r>
                      <a:endParaRPr lang="es-ES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538" marR="435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6 Gráfico"/>
          <p:cNvGraphicFramePr/>
          <p:nvPr/>
        </p:nvGraphicFramePr>
        <p:xfrm>
          <a:off x="5148064" y="285293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51520" y="188640"/>
            <a:ext cx="3203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TRABAJOS PREVIOS</a:t>
            </a:r>
            <a:endParaRPr lang="es-E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0" y="112474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                                  Búsqueda en internet			</a:t>
            </a:r>
            <a:endParaRPr lang="es-ES" dirty="0"/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179512" y="1700808"/>
          <a:ext cx="5544616" cy="3464598"/>
        </p:xfrm>
        <a:graphic>
          <a:graphicData uri="http://schemas.openxmlformats.org/drawingml/2006/table">
            <a:tbl>
              <a:tblPr/>
              <a:tblGrid>
                <a:gridCol w="2469325"/>
                <a:gridCol w="732016"/>
                <a:gridCol w="439622"/>
                <a:gridCol w="1903653"/>
              </a:tblGrid>
              <a:tr h="1485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ENLACES A PAGINAS WEB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ARQUITECTO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AÑO 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DOCUMENTO PDF ANEXO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67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  <a:hlinkClick r:id="rId3"/>
                        </a:rPr>
                        <a:t>http://www.jdiezarnal.com/valenciaiglesiadesannicolasdebariysanpedro.html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1.864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www.jdiezarnal.com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  <a:hlinkClick r:id="rId4"/>
                        </a:rPr>
                        <a:t>http://www.flickr.com/photos/salvador_ruiz_gomez/5017682145/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1.864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www.flickr.com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  <a:hlinkClick r:id="rId5"/>
                        </a:rPr>
                        <a:t>http://www.lasprovincias.es/valencia/20090207/valencia/creadores-plan-ensanche-20090207.html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1.864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www.lasprovincias.es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  <a:hlinkClick r:id="rId6"/>
                        </a:rPr>
                        <a:t>http://ca.wikipedia.org/wiki/Esgl%C3%A9sia_de_Sant_Nicolau_(Val%C3%A8ncia)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1.864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ca.wikipedia.org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  <a:hlinkClick r:id="rId7"/>
                        </a:rPr>
                        <a:t>http://www.ctav.es/icaro/obras/obras.asp?id=20071011132419775921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1.864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www.ctav.es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  <a:hlinkClick r:id="rId8"/>
                        </a:rPr>
                        <a:t>http://www.cult.gva.es/dgpa/documentacion/interno/246.pdf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S. XIX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DIRECCION GENERAL DEL PATRIMONIO ARTISTICO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0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FF"/>
                          </a:solidFill>
                          <a:latin typeface="Calibri"/>
                          <a:ea typeface="Times New Roman"/>
                          <a:cs typeface="Times New Roman"/>
                          <a:hlinkClick r:id="rId9"/>
                        </a:rPr>
                        <a:t>http://www.valencia.es/revisionpgou/catalogo/urbano/1.30%20BIC%20IGLESIA%20DE%20SAN%20NICOLAS%20DE%20BARI%20Y%20SAN%20PEDRO%20M%C3%81RTIR_firmado.pdf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Timoteo calvo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S. XIX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1.30 BIC IGLESIA DE SAN NICOLAS DE BARI Y SAN PEDRO MÁRTIR firmado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i="1" dirty="0">
                          <a:latin typeface="Calibri"/>
                          <a:ea typeface="Times New Roman"/>
                          <a:cs typeface="Times New Roman"/>
                        </a:rPr>
                        <a:t>dialnet.unirioja.es/servlet/fichero_articulo?codigo=2814159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Joaquín María Calvo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Calibri"/>
                          <a:ea typeface="Times New Roman"/>
                          <a:cs typeface="Times New Roman"/>
                        </a:rPr>
                        <a:t>1.862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Papel de la iglesia en la historia y construcción de una institución asistencial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32" marR="397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7 Gráfico"/>
          <p:cNvGraphicFramePr/>
          <p:nvPr/>
        </p:nvGraphicFramePr>
        <p:xfrm>
          <a:off x="5220072" y="19888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PREVIO Nº 1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51520" y="188640"/>
            <a:ext cx="3203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TRABAJOS PREVIOS</a:t>
            </a:r>
            <a:endParaRPr lang="es-E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8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251520" y="1089030"/>
            <a:ext cx="864096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65288" algn="l"/>
              </a:tabLst>
            </a:pP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65288" algn="l"/>
              </a:tabLst>
            </a:pP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     En nuestro caso, gracias a las investigaciones previas, obtuvimos del libro “</a:t>
            </a:r>
            <a:r>
              <a:rPr kumimoji="0" lang="es-E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Arquitectura del Eclecticismo en Valencia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” una reseña del autor:    </a:t>
            </a:r>
            <a:r>
              <a:rPr kumimoji="0" lang="es-E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A.H.M. P.U.  </a:t>
            </a:r>
            <a:r>
              <a:rPr kumimoji="0" lang="es-E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Reedfs</a:t>
            </a:r>
            <a:r>
              <a:rPr kumimoji="0" lang="es-E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1862 (1), Exp. 8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(AHM: Archivo Histórico Municipal, PU Policía Urbana)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65288" algn="l"/>
              </a:tabLst>
            </a:pP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65288" algn="l"/>
              </a:tabLst>
            </a:pP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     Posteriormente descubrimos que la información no era del todo cierta ya que el expediente que nosotros buscábamos era otro,  </a:t>
            </a:r>
            <a:r>
              <a:rPr kumimoji="0" lang="es-E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POLICIA URBANA_AÑO 1862_CAJA</a:t>
            </a:r>
            <a:r>
              <a:rPr kumimoji="0" lang="es-E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s-E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96 (119) _EXP 75_ARQUITECTO D. JOAQUÍN MARÍA CALVO TOMAS.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4" name="13 Imagen" descr="C:\Documents and Settings\pc\Mis documentos\DANIEL\UNIVERSIDAD\PFG\RESOLUCION TRABAJOS PREVIOS\TRABAJO PREVIO Nº2\3.jpg"/>
          <p:cNvPicPr/>
          <p:nvPr/>
        </p:nvPicPr>
        <p:blipFill>
          <a:blip r:embed="rId3" cstate="screen">
            <a:lum bright="-10000" contrast="20000"/>
          </a:blip>
          <a:srcRect b="73614"/>
          <a:stretch>
            <a:fillRect/>
          </a:stretch>
        </p:blipFill>
        <p:spPr bwMode="auto">
          <a:xfrm>
            <a:off x="827584" y="3140968"/>
            <a:ext cx="712879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899592" y="3645024"/>
            <a:ext cx="6984776" cy="936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PREVIO Nº 2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251520" y="188640"/>
            <a:ext cx="3203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TRABAJOS PREVIOS</a:t>
            </a:r>
            <a:endParaRPr lang="es-E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9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" name="9 Imagen" descr="C:\Documents and Settings\pc\Mis documentos\Directorio de intercambio Bluetooth\06022012741.jpg"/>
          <p:cNvPicPr/>
          <p:nvPr/>
        </p:nvPicPr>
        <p:blipFill>
          <a:blip r:embed="rId3" cstate="screen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6712826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PREVIO Nº 2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51520" y="188640"/>
            <a:ext cx="3203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TRABAJOS PREVIOS</a:t>
            </a:r>
            <a:endParaRPr lang="es-E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10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PREVIO Nº 3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51520" y="1196752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sz="1400" dirty="0" smtClean="0"/>
              <a:t>Estudiar propuestas de actuación  en caso de expolio piezas cerámicas de un mosaico  del Mercado de Colón</a:t>
            </a:r>
            <a:r>
              <a:rPr lang="es-ES" sz="1400" dirty="0" smtClean="0"/>
              <a:t>.</a:t>
            </a:r>
            <a:endParaRPr lang="es-ES" sz="1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188640"/>
            <a:ext cx="3203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TRABAJOS PREVIOS</a:t>
            </a:r>
            <a:endParaRPr lang="es-ES" sz="2200" dirty="0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screen">
            <a:lum bright="10000" contrast="20000"/>
          </a:blip>
          <a:srcRect/>
          <a:stretch>
            <a:fillRect/>
          </a:stretch>
        </p:blipFill>
        <p:spPr bwMode="auto">
          <a:xfrm>
            <a:off x="6228184" y="1772816"/>
            <a:ext cx="2416300" cy="33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467544" y="1988840"/>
            <a:ext cx="576064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PROPUESTA TÉCNICA</a:t>
            </a:r>
          </a:p>
          <a:p>
            <a:endParaRPr lang="es-ES" sz="1400" dirty="0" smtClean="0"/>
          </a:p>
          <a:p>
            <a:pPr lvl="1"/>
            <a:r>
              <a:rPr lang="es-ES" sz="1400" dirty="0" smtClean="0"/>
              <a:t>- Estudios de color.</a:t>
            </a:r>
          </a:p>
          <a:p>
            <a:pPr lvl="1"/>
            <a:endParaRPr lang="es-ES" sz="1400" dirty="0" smtClean="0"/>
          </a:p>
          <a:p>
            <a:pPr lvl="1"/>
            <a:r>
              <a:rPr lang="es-ES" sz="1400" dirty="0" smtClean="0"/>
              <a:t>- Estudios químicos.</a:t>
            </a:r>
          </a:p>
          <a:p>
            <a:pPr lvl="1"/>
            <a:endParaRPr lang="es-ES" sz="1400" dirty="0" smtClean="0"/>
          </a:p>
          <a:p>
            <a:pPr lvl="1">
              <a:buFontTx/>
              <a:buChar char="-"/>
            </a:pPr>
            <a:r>
              <a:rPr lang="es-ES" sz="1400" dirty="0" smtClean="0"/>
              <a:t>Búsqueda de fabricante.</a:t>
            </a:r>
          </a:p>
          <a:p>
            <a:pPr lvl="1"/>
            <a:endParaRPr lang="es-ES" sz="1400" dirty="0" smtClean="0"/>
          </a:p>
          <a:p>
            <a:pPr lvl="1"/>
            <a:r>
              <a:rPr lang="es-ES" sz="1400" dirty="0" smtClean="0"/>
              <a:t>- Proyecto de rehabilitación.</a:t>
            </a:r>
          </a:p>
          <a:p>
            <a:endParaRPr lang="es-ES" sz="1400" dirty="0" smtClean="0"/>
          </a:p>
          <a:p>
            <a:r>
              <a:rPr lang="es-ES" sz="1400" dirty="0" smtClean="0"/>
              <a:t>PROPUESTA ARTESANAL</a:t>
            </a:r>
          </a:p>
          <a:p>
            <a:endParaRPr lang="es-ES" sz="1400" dirty="0" smtClean="0"/>
          </a:p>
          <a:p>
            <a:pPr lvl="1"/>
            <a:r>
              <a:rPr lang="es-ES" sz="1400" dirty="0" smtClean="0"/>
              <a:t>- Búsqueda del artesano (CERAMICAS  J.ROYO.   c/ Torrente ,14    Manises)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11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1520" y="188640"/>
            <a:ext cx="3203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TRABAJOS PREVIOS</a:t>
            </a:r>
            <a:endParaRPr lang="es-ES" sz="2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251520" y="1268761"/>
            <a:ext cx="49685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Levantamiento gráfico del edificio construido utilizando autocad </a:t>
            </a:r>
            <a:r>
              <a:rPr lang="es-ES" sz="1400" dirty="0" smtClean="0"/>
              <a:t>y</a:t>
            </a:r>
          </a:p>
          <a:p>
            <a:endParaRPr lang="es-ES" sz="1400" dirty="0" smtClean="0"/>
          </a:p>
          <a:p>
            <a:r>
              <a:rPr lang="es-ES" sz="1400" dirty="0" smtClean="0"/>
              <a:t> </a:t>
            </a:r>
            <a:r>
              <a:rPr lang="es-ES" sz="1400" dirty="0"/>
              <a:t>aplicación de software de rectificación de </a:t>
            </a:r>
            <a:r>
              <a:rPr lang="es-ES" sz="1400" dirty="0" smtClean="0"/>
              <a:t>fotografías.</a:t>
            </a:r>
          </a:p>
          <a:p>
            <a:endParaRPr lang="es-ES" sz="1400" dirty="0" smtClean="0"/>
          </a:p>
          <a:p>
            <a:endParaRPr lang="es-ES" sz="1400" dirty="0" smtClean="0"/>
          </a:p>
          <a:p>
            <a:r>
              <a:rPr lang="es-ES" sz="1400" dirty="0" err="1" smtClean="0"/>
              <a:t>ASRix</a:t>
            </a:r>
            <a:r>
              <a:rPr lang="es-ES" sz="1400" dirty="0" smtClean="0"/>
              <a:t>: Rectificación y enderezado de perspectivas fotográficas.</a:t>
            </a:r>
          </a:p>
          <a:p>
            <a:endParaRPr lang="es-ES" sz="1400" dirty="0" smtClean="0"/>
          </a:p>
          <a:p>
            <a:r>
              <a:rPr lang="es-ES" sz="1400" dirty="0" err="1" smtClean="0"/>
              <a:t>Ptlens</a:t>
            </a:r>
            <a:r>
              <a:rPr lang="es-ES" sz="1400" dirty="0" smtClean="0"/>
              <a:t>: Corrección de distorsiones o deformaciones ópticas provocadas por la cámara.	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PREVIO Nº 4</a:t>
            </a:r>
            <a:endParaRPr lang="es-ES" dirty="0"/>
          </a:p>
        </p:txBody>
      </p:sp>
      <p:pic>
        <p:nvPicPr>
          <p:cNvPr id="10" name="9 Imagen" descr="C:\Documents and Settings\pc\Mis documentos\DANIEL\UNIVERSIDAD\PFG\GRADO I 34 -DOCUMENTACION ALUMNOS\4-levantamiento mercado colon\MERCADO COLON\segunda puerta\DSC_0004_pt.JPG"/>
          <p:cNvPicPr/>
          <p:nvPr/>
        </p:nvPicPr>
        <p:blipFill>
          <a:blip r:embed="rId3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5508104" y="1268760"/>
            <a:ext cx="3024336" cy="453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323528" y="3429000"/>
            <a:ext cx="48245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r>
              <a:rPr lang="es-ES" sz="1600" b="1" dirty="0" smtClean="0"/>
              <a:t>ASRIX</a:t>
            </a:r>
            <a:endParaRPr lang="es-ES" sz="16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11560" y="537321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		</a:t>
            </a:r>
            <a:r>
              <a:rPr lang="es-ES" sz="1400" dirty="0" smtClean="0"/>
              <a:t>FOTOGRAFÍA ORIGINAL DEL MOSAICO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12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PREVIO Nº 4</a:t>
            </a:r>
            <a:endParaRPr lang="es-ES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 cstate="screen">
            <a:lum bright="10000" contrast="20000"/>
          </a:blip>
          <a:srcRect/>
          <a:stretch>
            <a:fillRect/>
          </a:stretch>
        </p:blipFill>
        <p:spPr bwMode="auto">
          <a:xfrm>
            <a:off x="3419872" y="188640"/>
            <a:ext cx="5090619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4" cstate="screen">
            <a:lum bright="10000" contrast="20000"/>
          </a:blip>
          <a:srcRect/>
          <a:stretch>
            <a:fillRect/>
          </a:stretch>
        </p:blipFill>
        <p:spPr bwMode="auto">
          <a:xfrm>
            <a:off x="683568" y="3212976"/>
            <a:ext cx="510761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CuadroTexto"/>
          <p:cNvSpPr txBox="1"/>
          <p:nvPr/>
        </p:nvSpPr>
        <p:spPr>
          <a:xfrm>
            <a:off x="251520" y="188640"/>
            <a:ext cx="3203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TRABAJOS PREVIOS</a:t>
            </a:r>
            <a:endParaRPr lang="es-ES" sz="22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9512" y="2708920"/>
            <a:ext cx="3203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CAPTURAS EN EL PROGRAMA ASRIX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13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PREVIO Nº 4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51520" y="188640"/>
            <a:ext cx="3203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TRABAJOS PREVIOS</a:t>
            </a:r>
            <a:endParaRPr lang="es-ES" sz="2200" dirty="0"/>
          </a:p>
        </p:txBody>
      </p:sp>
      <p:pic>
        <p:nvPicPr>
          <p:cNvPr id="8" name="7 Imagen" descr="C:\Documents and Settings\pc\Mis documentos\DANIEL\UNIVERSIDAD\PFG\GRADO I 34 -DOCUMENTACION ALUMNOS\4-levantamiento mercado colon\MERCADO COLON\segunda puerta\DSC_0004_pt.ASR.JPG"/>
          <p:cNvPicPr>
            <a:picLocks noChangeAspect="1"/>
          </p:cNvPicPr>
          <p:nvPr/>
        </p:nvPicPr>
        <p:blipFill>
          <a:blip r:embed="rId3" cstate="screen">
            <a:lum bright="10000" contrast="10000"/>
          </a:blip>
          <a:srcRect t="6250" b="6250"/>
          <a:stretch>
            <a:fillRect/>
          </a:stretch>
        </p:blipFill>
        <p:spPr bwMode="auto">
          <a:xfrm>
            <a:off x="467544" y="1196752"/>
            <a:ext cx="302433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323528" y="5589240"/>
            <a:ext cx="3203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IMAGEN RECTIFICADA</a:t>
            </a:r>
            <a:endParaRPr lang="es-ES" sz="1200" dirty="0"/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4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4139952" y="404664"/>
            <a:ext cx="4543118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4716016" y="5589240"/>
            <a:ext cx="3203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IMAGEN DE AUTOCAD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115616" y="4941168"/>
            <a:ext cx="74888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s-ES" dirty="0" smtClean="0"/>
          </a:p>
          <a:p>
            <a:pPr marL="342900" indent="-342900" algn="r"/>
            <a:r>
              <a:rPr lang="es-ES" sz="2800" dirty="0" smtClean="0"/>
              <a:t>INTERVENCIÓN EN EL PANTEÓN DE LA FAMILIA PUIG BORONAT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15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39552" y="692696"/>
            <a:ext cx="806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	</a:t>
            </a:r>
            <a:r>
              <a:rPr lang="es-ES" sz="1400" dirty="0" smtClean="0"/>
              <a:t>En el Cementerio General de Valencia también nos encontramos con pequeñas joyas arquitectónicas en forma de panteones, que con el paso de los años están sufriendo un deterioro y que desde el punto de vista de la conservación del Patrimonio arquitectónico de la ciudad sería interesante restaurar. </a:t>
            </a:r>
          </a:p>
          <a:p>
            <a:pPr algn="just"/>
            <a:r>
              <a:rPr lang="es-ES" sz="1400" dirty="0" smtClean="0"/>
              <a:t>	</a:t>
            </a:r>
            <a:r>
              <a:rPr lang="es-ES_tradnl" sz="1400" dirty="0" smtClean="0"/>
              <a:t>Situado </a:t>
            </a:r>
            <a:r>
              <a:rPr lang="es-ES_tradnl" sz="1400" dirty="0"/>
              <a:t>en el cuadro 2 de la sección 3 Izquierda del Cementerio General de Valencia, el panteón en el que vamos a realizar la intervención pertenece a  la familia Puig Boronat.</a:t>
            </a:r>
            <a:endParaRPr lang="es-ES" sz="1400" dirty="0"/>
          </a:p>
        </p:txBody>
      </p:sp>
      <p:pic>
        <p:nvPicPr>
          <p:cNvPr id="8" name="7 Imagen" descr="C:\Documents and Settings\pc\Mis documentos\DANIEL\UNIVERSIDAD\CURSO ACTUAL\PFG\SITUA-025 Model (1).jpg"/>
          <p:cNvPicPr/>
          <p:nvPr/>
        </p:nvPicPr>
        <p:blipFill>
          <a:blip r:embed="rId3" cstate="screen">
            <a:lum contrast="20000"/>
          </a:blip>
          <a:srcRect/>
          <a:stretch>
            <a:fillRect/>
          </a:stretch>
        </p:blipFill>
        <p:spPr bwMode="auto">
          <a:xfrm>
            <a:off x="1547664" y="2204864"/>
            <a:ext cx="5976664" cy="388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16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sz="2200" dirty="0"/>
          </a:p>
        </p:txBody>
      </p:sp>
      <p:pic>
        <p:nvPicPr>
          <p:cNvPr id="1026" name="Picture 2" descr="C:\Documents and Settings\pc\Mis documentos\DANIEL\UNIVERSIDAD\CURSO ACTUAL\PFG\2_FOTOS PANTEON\VISTAS GENERALES\IMG_2320.JPG"/>
          <p:cNvPicPr>
            <a:picLocks noChangeAspect="1" noChangeArrowheads="1"/>
          </p:cNvPicPr>
          <p:nvPr/>
        </p:nvPicPr>
        <p:blipFill>
          <a:blip r:embed="rId3" cstate="print">
            <a:lum bright="20000" contrast="10000"/>
          </a:blip>
          <a:srcRect/>
          <a:stretch>
            <a:fillRect/>
          </a:stretch>
        </p:blipFill>
        <p:spPr bwMode="auto">
          <a:xfrm>
            <a:off x="4427984" y="332656"/>
            <a:ext cx="4239000" cy="565200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323528" y="2204864"/>
            <a:ext cx="36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 smtClean="0"/>
              <a:t>DATOS</a:t>
            </a:r>
          </a:p>
          <a:p>
            <a:pPr algn="just"/>
            <a:endParaRPr lang="es-ES" sz="1400" dirty="0" smtClean="0"/>
          </a:p>
          <a:p>
            <a:pPr algn="just"/>
            <a:r>
              <a:rPr lang="es-ES" sz="1400" dirty="0" smtClean="0"/>
              <a:t>PROPIETARIO:  JOSÉ PUIG BORONAT</a:t>
            </a:r>
          </a:p>
          <a:p>
            <a:pPr algn="just"/>
            <a:endParaRPr lang="es-ES" sz="1400" dirty="0" smtClean="0"/>
          </a:p>
          <a:p>
            <a:pPr algn="just"/>
            <a:r>
              <a:rPr lang="es-ES" sz="1400" dirty="0" smtClean="0"/>
              <a:t>ARQUITECTO:  FRANCISCO JAVIER GOERLICH</a:t>
            </a:r>
          </a:p>
          <a:p>
            <a:pPr algn="just"/>
            <a:endParaRPr lang="es-ES" sz="1400" dirty="0" smtClean="0"/>
          </a:p>
          <a:p>
            <a:pPr algn="just"/>
            <a:r>
              <a:rPr lang="es-ES" sz="1400" dirty="0" smtClean="0"/>
              <a:t>ESCULTORES:  RAFAEL RUBIO Y LUIS BOLINCHES</a:t>
            </a:r>
          </a:p>
          <a:p>
            <a:pPr algn="just"/>
            <a:endParaRPr lang="es-ES" sz="1400" dirty="0" smtClean="0"/>
          </a:p>
          <a:p>
            <a:pPr algn="just"/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sz="2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23528" y="1268760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PTLENS</a:t>
            </a:r>
            <a:endParaRPr lang="es-ES" sz="16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LEVANTAMIENTO GRÁFICO</a:t>
            </a:r>
            <a:endParaRPr lang="es-ES" dirty="0"/>
          </a:p>
        </p:txBody>
      </p:sp>
      <p:pic>
        <p:nvPicPr>
          <p:cNvPr id="11" name="10 Imagen" descr="C:\Documents and Settings\pc\Mis documentos\DANIEL\UNIVERSIDAD\CURSO ACTUAL\PFG\capturas ptlens\capturas ptlens\4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75656" y="1628800"/>
            <a:ext cx="6907028" cy="360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>
            <a:off x="2843808" y="5373216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COLOCACIÓN MALLA PARA LA CORRECCIÓN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18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sz="2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LEVANTAMIENTO GRÁFICO</a:t>
            </a:r>
            <a:endParaRPr lang="es-ES" dirty="0"/>
          </a:p>
        </p:txBody>
      </p:sp>
      <p:pic>
        <p:nvPicPr>
          <p:cNvPr id="10" name="9 Imagen" descr="C:\Documents and Settings\pc\Mis documentos\DANIEL\UNIVERSIDAD\CURSO ACTUAL\PFG\capturas ptlens\capturas ptlens\5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91880" y="692696"/>
            <a:ext cx="5233119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 descr="C:\Documents and Settings\pc\Mis documentos\DANIEL\UNIVERSIDAD\CURSO ACTUAL\PFG\capturas ptlens\capturas ptlens\3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536" y="3501008"/>
            <a:ext cx="5207090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179512" y="2780928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CORRECCIÓN PERSPECTIVA HORIZONTAL</a:t>
            </a:r>
            <a:endParaRPr lang="es-ES" sz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724128" y="5733256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CORRECCIÓN PERSPECTIVA VERTICAL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19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sz="2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LEVANTAMIENTO GRÁFICO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23528" y="5517232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PLANTA</a:t>
            </a:r>
            <a:endParaRPr lang="es-ES" sz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20072" y="5517232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ALZADO FRONTAL</a:t>
            </a:r>
            <a:endParaRPr lang="es-ES" sz="12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4163981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 l="1575" b="1777"/>
          <a:stretch>
            <a:fillRect/>
          </a:stretch>
        </p:blipFill>
        <p:spPr bwMode="auto">
          <a:xfrm>
            <a:off x="4427984" y="1052736"/>
            <a:ext cx="449999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20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00808"/>
            <a:ext cx="623887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60648"/>
            <a:ext cx="485775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876256" y="5805265"/>
            <a:ext cx="2267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LATERAL IZQUIERDO</a:t>
            </a:r>
            <a:endParaRPr lang="es-ES" sz="1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7020272" y="4653137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SECCIÓN ALTAR</a:t>
            </a:r>
            <a:endParaRPr lang="es-ES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sz="22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LEVANTAMIENTO GRÁFICO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21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220072" y="5373216"/>
            <a:ext cx="2267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SECCIÓN CRIPTA</a:t>
            </a:r>
            <a:endParaRPr lang="es-ES" sz="1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827584" y="5373216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PLANTA  CRIPTA</a:t>
            </a:r>
            <a:endParaRPr lang="es-ES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sz="22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251520" y="692696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LEVANTAMIENTO GRÁFICO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700808"/>
            <a:ext cx="5044784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00695" y="1923641"/>
            <a:ext cx="3433666" cy="29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22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9" name="8 Imagen" descr="C:\Documents and Settings\pc\Mis documentos\DANIEL\UNIVERSIDAD\CURSO ACTUAL\PFG\ESPECIES VEGETALES\4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560" y="2564904"/>
            <a:ext cx="3373746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C:\Documents and Settings\pc\Mis documentos\DANIEL\UNIVERSIDAD\CURSO ACTUAL\PFG\ESPECIES VEGETALES\13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64088" y="2636912"/>
            <a:ext cx="3524932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C:\Documents and Settings\pc\Mis documentos\DANIEL\UNIVERSIDAD\CURSO ACTUAL\PFG\ESPECIES VEGETALES\3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03848" y="548680"/>
            <a:ext cx="2783576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251520" y="188640"/>
            <a:ext cx="403244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</a:p>
          <a:p>
            <a:endParaRPr lang="es-ES" dirty="0" smtClean="0"/>
          </a:p>
          <a:p>
            <a:r>
              <a:rPr lang="es-ES" b="1" dirty="0" smtClean="0"/>
              <a:t>FICHAS DE PATOLOGÍAS</a:t>
            </a:r>
          </a:p>
          <a:p>
            <a:endParaRPr lang="es-ES" dirty="0" smtClean="0"/>
          </a:p>
          <a:p>
            <a:r>
              <a:rPr lang="es-ES" dirty="0" smtClean="0"/>
              <a:t>PRESENCIA DE MUSGO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23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" name="9 Imagen" descr="C:\Documents and Settings\pc\Mis documentos\DANIEL\UNIVERSIDAD\CURSO ACTUAL\PFG\3.5-5.6barra18-55SAM de Sony\DSC00500.JPG"/>
          <p:cNvPicPr>
            <a:picLocks noChangeAspect="1"/>
          </p:cNvPicPr>
          <p:nvPr/>
        </p:nvPicPr>
        <p:blipFill>
          <a:blip r:embed="rId3" cstate="screen">
            <a:lum bright="10000" contrast="10000"/>
          </a:blip>
          <a:srcRect/>
          <a:stretch>
            <a:fillRect/>
          </a:stretch>
        </p:blipFill>
        <p:spPr bwMode="auto">
          <a:xfrm>
            <a:off x="4572000" y="3573016"/>
            <a:ext cx="4036897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 descr="C:\Documents and Settings\pc\Mis documentos\DANIEL\UNIVERSIDAD\CURSO ACTUAL\PFG\3.5-5.6barra18-55SAM de Sony\DSC00327.JPG"/>
          <p:cNvPicPr>
            <a:picLocks noChangeAspect="1"/>
          </p:cNvPicPr>
          <p:nvPr/>
        </p:nvPicPr>
        <p:blipFill>
          <a:blip r:embed="rId4" cstate="screen">
            <a:lum bright="20000" contrast="30000"/>
          </a:blip>
          <a:srcRect/>
          <a:stretch>
            <a:fillRect/>
          </a:stretch>
        </p:blipFill>
        <p:spPr bwMode="auto">
          <a:xfrm>
            <a:off x="4572000" y="764704"/>
            <a:ext cx="4034524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C:\Documents and Settings\pc\Mis documentos\DANIEL\UNIVERSIDAD\CURSO ACTUAL\PFG\3.5-5.6barra18-55SAM de Sony\DSC00512.JPG"/>
          <p:cNvPicPr>
            <a:picLocks noChangeAspect="1"/>
          </p:cNvPicPr>
          <p:nvPr/>
        </p:nvPicPr>
        <p:blipFill>
          <a:blip r:embed="rId5" cstate="screen">
            <a:lum bright="20000" contrast="30000"/>
          </a:blip>
          <a:srcRect/>
          <a:stretch>
            <a:fillRect/>
          </a:stretch>
        </p:blipFill>
        <p:spPr bwMode="auto">
          <a:xfrm>
            <a:off x="395536" y="3573016"/>
            <a:ext cx="4036900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CuadroTexto"/>
          <p:cNvSpPr txBox="1"/>
          <p:nvPr/>
        </p:nvSpPr>
        <p:spPr>
          <a:xfrm>
            <a:off x="323528" y="764704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 smtClean="0"/>
              <a:t>PATOLOGÍA: </a:t>
            </a:r>
            <a:r>
              <a:rPr lang="es-ES" sz="1400" dirty="0" smtClean="0"/>
              <a:t>Presencia de musgo.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MEDICIÓN: </a:t>
            </a:r>
            <a:r>
              <a:rPr lang="es-ES" sz="1400" dirty="0" smtClean="0"/>
              <a:t>25 m2.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POSIBLES CAUSAS: </a:t>
            </a:r>
            <a:r>
              <a:rPr lang="es-ES" sz="1400" dirty="0" smtClean="0"/>
              <a:t>Aire libre. Superficies sin pendiente para la evacuación 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INTERVENCIÓN: 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Proyección de agua a baja presión.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Sistemas de proyectado de agua con uso de cepillo e incluso de detergentes</a:t>
            </a:r>
            <a:endParaRPr lang="es-ES" sz="1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24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1520" y="188640"/>
            <a:ext cx="403244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</a:p>
          <a:p>
            <a:endParaRPr lang="es-ES" dirty="0" smtClean="0"/>
          </a:p>
          <a:p>
            <a:r>
              <a:rPr lang="es-ES" b="1" dirty="0" smtClean="0"/>
              <a:t>FICHAS DE PATOLOGÍAS</a:t>
            </a:r>
          </a:p>
          <a:p>
            <a:endParaRPr lang="es-ES" dirty="0" smtClean="0"/>
          </a:p>
          <a:p>
            <a:r>
              <a:rPr lang="es-ES" dirty="0" smtClean="0"/>
              <a:t>LEVANTADO DE PAVIMENTO</a:t>
            </a:r>
            <a:endParaRPr lang="es-ES" dirty="0"/>
          </a:p>
        </p:txBody>
      </p:sp>
      <p:pic>
        <p:nvPicPr>
          <p:cNvPr id="7" name="6 Imagen" descr="C:\Documents and Settings\pc\Mis documentos\DANIEL\UNIVERSIDAD\CURSO ACTUAL\PFG\ESPECIES VEGETALES\9.jpg"/>
          <p:cNvPicPr>
            <a:picLocks noChangeAspect="1"/>
          </p:cNvPicPr>
          <p:nvPr/>
        </p:nvPicPr>
        <p:blipFill>
          <a:blip r:embed="rId3" cstate="screen"/>
          <a:srcRect t="11813" b="10714"/>
          <a:stretch>
            <a:fillRect/>
          </a:stretch>
        </p:blipFill>
        <p:spPr bwMode="auto">
          <a:xfrm>
            <a:off x="3635896" y="980728"/>
            <a:ext cx="4646726" cy="50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25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23528" y="764704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 smtClean="0"/>
              <a:t>PATOLOGÍA: </a:t>
            </a:r>
            <a:r>
              <a:rPr lang="es-ES" sz="1400" dirty="0" smtClean="0"/>
              <a:t>Levantado de pavimento.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MEDICIÓN: </a:t>
            </a:r>
            <a:r>
              <a:rPr lang="es-ES" sz="1400" dirty="0" smtClean="0"/>
              <a:t>23,74 m2.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POSIBLES CAUSAS: </a:t>
            </a:r>
            <a:r>
              <a:rPr lang="es-ES" sz="1400" dirty="0" smtClean="0"/>
              <a:t>Ausencia de juntas. Colocación sobre terreno.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INTERVENCIÓN: 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Retirada pavimento antiguo.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 Colocación pavimento sobre solera de hormigón.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Realizar juntas.</a:t>
            </a:r>
            <a:endParaRPr lang="es-ES" sz="1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251520" y="18864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</a:p>
        </p:txBody>
      </p:sp>
      <p:pic>
        <p:nvPicPr>
          <p:cNvPr id="8" name="7 Imagen" descr="C:\Documents and Settings\pc\Mis documentos\DANIEL\UNIVERSIDAD\CURSO ACTUAL\PFG\3.5-5.6barra18-55SAM de Sony\DSC00391.JPG"/>
          <p:cNvPicPr>
            <a:picLocks noChangeAspect="1"/>
          </p:cNvPicPr>
          <p:nvPr/>
        </p:nvPicPr>
        <p:blipFill>
          <a:blip r:embed="rId3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4499992" y="764704"/>
            <a:ext cx="4049288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Documents and Settings\pc\Mis documentos\DANIEL\UNIVERSIDAD\CURSO ACTUAL\PFG\3.5-5.6barra18-55SAM de Sony\DSC00397.JPG"/>
          <p:cNvPicPr>
            <a:picLocks noChangeAspect="1"/>
          </p:cNvPicPr>
          <p:nvPr/>
        </p:nvPicPr>
        <p:blipFill>
          <a:blip r:embed="rId4" cstate="screen">
            <a:lum bright="20000" contrast="30000"/>
          </a:blip>
          <a:srcRect/>
          <a:stretch>
            <a:fillRect/>
          </a:stretch>
        </p:blipFill>
        <p:spPr bwMode="auto">
          <a:xfrm>
            <a:off x="4499992" y="3573016"/>
            <a:ext cx="4049288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Documents and Settings\pc\Mis documentos\DANIEL\UNIVERSIDAD\CURSO ACTUAL\PFG\3.5-5.6barra18-55SAM de Sony\DSC00321.JPG"/>
          <p:cNvPicPr>
            <a:picLocks noChangeAspect="1"/>
          </p:cNvPicPr>
          <p:nvPr/>
        </p:nvPicPr>
        <p:blipFill>
          <a:blip r:embed="rId5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251520" y="3573016"/>
            <a:ext cx="4051664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26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1520" y="188640"/>
            <a:ext cx="43204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</a:p>
          <a:p>
            <a:endParaRPr lang="es-ES" dirty="0" smtClean="0"/>
          </a:p>
          <a:p>
            <a:r>
              <a:rPr lang="es-ES" b="1" dirty="0" smtClean="0"/>
              <a:t>FICHAS DE PATOLOGÍAS</a:t>
            </a:r>
          </a:p>
          <a:p>
            <a:endParaRPr lang="es-ES" dirty="0" smtClean="0"/>
          </a:p>
          <a:p>
            <a:r>
              <a:rPr lang="es-ES" dirty="0" smtClean="0"/>
              <a:t>GRIETAS EN LAS TAPAS DE LOS SARCÓFAGOS</a:t>
            </a:r>
            <a:endParaRPr lang="es-ES" dirty="0"/>
          </a:p>
        </p:txBody>
      </p:sp>
      <p:pic>
        <p:nvPicPr>
          <p:cNvPr id="7" name="6 Imagen" descr="C:\Documents and Settings\pc\Mis documentos\DANIEL\UNIVERSIDAD\CURSO ACTUAL\PFG\ESPECIES VEGETALES\10.jpg"/>
          <p:cNvPicPr/>
          <p:nvPr/>
        </p:nvPicPr>
        <p:blipFill>
          <a:blip r:embed="rId3" cstate="screen"/>
          <a:srcRect l="15223" r="18700" b="4673"/>
          <a:stretch>
            <a:fillRect/>
          </a:stretch>
        </p:blipFill>
        <p:spPr bwMode="auto">
          <a:xfrm>
            <a:off x="4716016" y="332656"/>
            <a:ext cx="4104456" cy="257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Documents and Settings\pc\Mis documentos\DANIEL\UNIVERSIDAD\CURSO ACTUAL\PFG\ESPECIES VEGETALES\11.jp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1560" y="2564904"/>
            <a:ext cx="5743796" cy="3593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1520" y="188640"/>
            <a:ext cx="43204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dirty="0" smtClean="0"/>
          </a:p>
        </p:txBody>
      </p:sp>
      <p:pic>
        <p:nvPicPr>
          <p:cNvPr id="9" name="8 Imagen" descr="C:\Documents and Settings\pc\Mis documentos\DANIEL\UNIVERSIDAD\CURSO ACTUAL\PFG\3.5-5.6barra18-55SAM de Sony\DSC00353.JPG"/>
          <p:cNvPicPr>
            <a:picLocks noChangeAspect="1"/>
          </p:cNvPicPr>
          <p:nvPr/>
        </p:nvPicPr>
        <p:blipFill>
          <a:blip r:embed="rId3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4644008" y="692696"/>
            <a:ext cx="4051663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323528" y="764704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 smtClean="0"/>
              <a:t>PATOLOGÍA: </a:t>
            </a:r>
            <a:r>
              <a:rPr lang="es-ES" sz="1400" dirty="0" smtClean="0"/>
              <a:t>Grietas en las tapas de los sarcófagos.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POSIBLES CAUSAS: </a:t>
            </a:r>
            <a:r>
              <a:rPr lang="es-ES" sz="1400" dirty="0" smtClean="0"/>
              <a:t>Peso de las tapas.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Deformación del material sellante y de soporte.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INTERVENCIÓN: 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Retirada de las tapas.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Sustitución material sellante.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Reparación de las grietas con resina epoxi y polvo de mármol.</a:t>
            </a:r>
            <a:endParaRPr lang="es-ES" sz="1400" dirty="0"/>
          </a:p>
        </p:txBody>
      </p:sp>
      <p:pic>
        <p:nvPicPr>
          <p:cNvPr id="11" name="10 Imagen" descr="C:\Documents and Settings\pc\Mis documentos\DANIEL\UNIVERSIDAD\CURSO ACTUAL\PFG\3.5-5.6barra18-55SAM de Sony\DSC00372.JPG"/>
          <p:cNvPicPr>
            <a:picLocks noChangeAspect="1"/>
          </p:cNvPicPr>
          <p:nvPr/>
        </p:nvPicPr>
        <p:blipFill>
          <a:blip r:embed="rId4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4644008" y="3501008"/>
            <a:ext cx="4044544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C:\Documents and Settings\pc\Mis documentos\DANIEL\UNIVERSIDAD\CURSO ACTUAL\PFG\3.5-5.6barra18-55SAM de Sony\DSC00384.JPG"/>
          <p:cNvPicPr>
            <a:picLocks noChangeAspect="1"/>
          </p:cNvPicPr>
          <p:nvPr/>
        </p:nvPicPr>
        <p:blipFill>
          <a:blip r:embed="rId5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395536" y="3501008"/>
            <a:ext cx="4044544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28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1520" y="188640"/>
            <a:ext cx="43204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</a:p>
          <a:p>
            <a:endParaRPr lang="es-ES" dirty="0" smtClean="0"/>
          </a:p>
          <a:p>
            <a:r>
              <a:rPr lang="es-ES" b="1" dirty="0" smtClean="0"/>
              <a:t>FICHAS DE PATOLOGÍAS</a:t>
            </a:r>
          </a:p>
          <a:p>
            <a:endParaRPr lang="es-ES" dirty="0" smtClean="0"/>
          </a:p>
          <a:p>
            <a:r>
              <a:rPr lang="es-ES" dirty="0" smtClean="0"/>
              <a:t>GRIETAS Y DISYUNCIONES</a:t>
            </a:r>
            <a:endParaRPr lang="es-ES" dirty="0"/>
          </a:p>
        </p:txBody>
      </p:sp>
      <p:pic>
        <p:nvPicPr>
          <p:cNvPr id="7" name="6 Imagen" descr="C:\Documents and Settings\pc\Mis documentos\DANIEL\UNIVERSIDAD\CURSO ACTUAL\PFG\ESPECIES VEGETALES\16.jpg"/>
          <p:cNvPicPr>
            <a:picLocks noChangeAspect="1"/>
          </p:cNvPicPr>
          <p:nvPr/>
        </p:nvPicPr>
        <p:blipFill>
          <a:blip r:embed="rId3" cstate="screen"/>
          <a:srcRect l="2544" t="11030" r="1061" b="12083"/>
          <a:stretch>
            <a:fillRect/>
          </a:stretch>
        </p:blipFill>
        <p:spPr bwMode="auto">
          <a:xfrm>
            <a:off x="4283968" y="836712"/>
            <a:ext cx="468052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Documents and Settings\pc\Mis documentos\DANIEL\UNIVERSIDAD\CURSO ACTUAL\PFG\ESPECIES VEGETALES\15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1520" y="1772816"/>
            <a:ext cx="3838422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29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1520" y="188640"/>
            <a:ext cx="43204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323528" y="908720"/>
            <a:ext cx="3960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 smtClean="0"/>
              <a:t>PATOLOGÍA: </a:t>
            </a:r>
            <a:r>
              <a:rPr lang="es-ES" sz="1400" dirty="0" smtClean="0"/>
              <a:t>Grietas y disyunciones.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POSIBLES CAUSAS: </a:t>
            </a:r>
            <a:r>
              <a:rPr lang="es-ES" sz="1400" dirty="0" smtClean="0"/>
              <a:t>Paso del tiempo. 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Variaciones de temperatura. 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Peso propio.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INTERVENCIÓN: 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Reparación con resinas epoxi y polvo de mármol.</a:t>
            </a:r>
            <a:endParaRPr lang="es-ES" sz="1400" dirty="0"/>
          </a:p>
        </p:txBody>
      </p:sp>
      <p:pic>
        <p:nvPicPr>
          <p:cNvPr id="8" name="7 Imagen" descr="C:\Documents and Settings\pc\Mis documentos\DANIEL\UNIVERSIDAD\CURSO ACTUAL\PFG\3.5-5.6barra18-55SAM de Sony\DSC00462.JPG"/>
          <p:cNvPicPr>
            <a:picLocks noChangeAspect="1"/>
          </p:cNvPicPr>
          <p:nvPr/>
        </p:nvPicPr>
        <p:blipFill>
          <a:blip r:embed="rId3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4644008" y="764704"/>
            <a:ext cx="4050880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Documents and Settings\pc\Mis documentos\DANIEL\UNIVERSIDAD\CURSO ACTUAL\PFG\3.5-5.6barra18-55SAM de Sony\DSC00463.JPG"/>
          <p:cNvPicPr>
            <a:picLocks noChangeAspect="1"/>
          </p:cNvPicPr>
          <p:nvPr/>
        </p:nvPicPr>
        <p:blipFill>
          <a:blip r:embed="rId4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395536" y="3573016"/>
            <a:ext cx="4055647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Documents and Settings\pc\Mis documentos\DANIEL\UNIVERSIDAD\CURSO ACTUAL\PFG\3.5-5.6barra18-55SAM de Sony\DSC00290.JPG"/>
          <p:cNvPicPr>
            <a:picLocks noChangeAspect="1"/>
          </p:cNvPicPr>
          <p:nvPr/>
        </p:nvPicPr>
        <p:blipFill>
          <a:blip r:embed="rId5" cstate="screen">
            <a:lum bright="20000" contrast="20000"/>
          </a:blip>
          <a:srcRect l="12406" t="21097" r="38135" b="24762"/>
          <a:stretch>
            <a:fillRect/>
          </a:stretch>
        </p:blipFill>
        <p:spPr bwMode="auto">
          <a:xfrm>
            <a:off x="4644008" y="3573016"/>
            <a:ext cx="4032448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30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1520" y="188640"/>
            <a:ext cx="43204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</a:p>
          <a:p>
            <a:endParaRPr lang="es-ES" dirty="0" smtClean="0"/>
          </a:p>
          <a:p>
            <a:r>
              <a:rPr lang="es-ES" b="1" dirty="0" smtClean="0"/>
              <a:t>FICHAS DE PATOLOGÍAS</a:t>
            </a:r>
          </a:p>
          <a:p>
            <a:endParaRPr lang="es-ES" dirty="0" smtClean="0"/>
          </a:p>
          <a:p>
            <a:r>
              <a:rPr lang="es-ES" dirty="0" smtClean="0"/>
              <a:t>MANCHAS Y EFLORESCENCIAS</a:t>
            </a:r>
            <a:endParaRPr lang="es-ES" dirty="0"/>
          </a:p>
        </p:txBody>
      </p:sp>
      <p:pic>
        <p:nvPicPr>
          <p:cNvPr id="7" name="6 Imagen" descr="C:\Documents and Settings\pc\Escritorio\Nueva carpeta\DSC00325.JPG"/>
          <p:cNvPicPr>
            <a:picLocks noChangeAspect="1"/>
          </p:cNvPicPr>
          <p:nvPr/>
        </p:nvPicPr>
        <p:blipFill>
          <a:blip r:embed="rId3" cstate="screen">
            <a:lum bright="20000" contrast="20000"/>
          </a:blip>
          <a:srcRect/>
          <a:stretch>
            <a:fillRect/>
          </a:stretch>
        </p:blipFill>
        <p:spPr bwMode="auto">
          <a:xfrm>
            <a:off x="5796136" y="620688"/>
            <a:ext cx="2777737" cy="41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Documents and Settings\pc\Escritorio\Nueva carpeta\DSC00279.JPG"/>
          <p:cNvPicPr/>
          <p:nvPr/>
        </p:nvPicPr>
        <p:blipFill>
          <a:blip r:embed="rId4" cstate="screen">
            <a:lum bright="10000" contrast="20000"/>
          </a:blip>
          <a:srcRect/>
          <a:stretch>
            <a:fillRect/>
          </a:stretch>
        </p:blipFill>
        <p:spPr bwMode="auto">
          <a:xfrm>
            <a:off x="251520" y="2276872"/>
            <a:ext cx="5392922" cy="360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F2091-C37C-4EDE-88D4-2738E1A02971}" type="slidenum">
              <a:rPr lang="es-ES" smtClean="0">
                <a:solidFill>
                  <a:schemeClr val="tx1"/>
                </a:solidFill>
              </a:rPr>
              <a:pPr/>
              <a:t>31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992888" cy="36512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TALLER I 34_ANÁLISIS,LEVANTAMIENTO E INTERVENCIÓN EN EDIFICACIÓN EXISTENTE      DANIEL ALTÉS RUCABADO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6" name="5 Imagen" descr="C:\Documents and Settings\pc\Escritorio\Nueva carpeta\DSC00399.JPG"/>
          <p:cNvPicPr>
            <a:picLocks noChangeAspect="1"/>
          </p:cNvPicPr>
          <p:nvPr/>
        </p:nvPicPr>
        <p:blipFill>
          <a:blip r:embed="rId3" cstate="screen">
            <a:lum bright="10000" contrast="10000"/>
          </a:blip>
          <a:srcRect/>
          <a:stretch>
            <a:fillRect/>
          </a:stretch>
        </p:blipFill>
        <p:spPr bwMode="auto">
          <a:xfrm>
            <a:off x="4716016" y="764704"/>
            <a:ext cx="4054220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251520" y="188640"/>
            <a:ext cx="43204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dirty="0" smtClean="0"/>
              <a:t>INTERVENCIÓN EN EL PANTEÓN</a:t>
            </a:r>
            <a:endParaRPr lang="es-ES" dirty="0" smtClean="0"/>
          </a:p>
        </p:txBody>
      </p:sp>
      <p:sp>
        <p:nvSpPr>
          <p:cNvPr id="8" name="7 CuadroTexto"/>
          <p:cNvSpPr txBox="1"/>
          <p:nvPr/>
        </p:nvSpPr>
        <p:spPr>
          <a:xfrm>
            <a:off x="323528" y="620688"/>
            <a:ext cx="396044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 smtClean="0"/>
              <a:t>PATOLOGÍA: </a:t>
            </a:r>
            <a:r>
              <a:rPr lang="es-ES" sz="1400" dirty="0" smtClean="0"/>
              <a:t>Manchas y eflorescencias.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MEDICIÓN: </a:t>
            </a:r>
            <a:r>
              <a:rPr lang="es-ES" sz="1400" dirty="0" smtClean="0"/>
              <a:t>135 m2.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POSIBLES CAUSAS: </a:t>
            </a:r>
            <a:r>
              <a:rPr lang="es-ES" sz="1400" dirty="0" smtClean="0"/>
              <a:t>Humedad con presencia de sales y viento.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Anhídrido carbónico atmosférico y lluvia.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/>
              <a:t>INTERVENCIÓN: 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Limpieza.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Consolidación.</a:t>
            </a:r>
          </a:p>
          <a:p>
            <a:pPr>
              <a:lnSpc>
                <a:spcPct val="150000"/>
              </a:lnSpc>
            </a:pPr>
            <a:r>
              <a:rPr lang="es-ES" sz="1400" dirty="0" smtClean="0"/>
              <a:t>Protección.</a:t>
            </a:r>
            <a:endParaRPr lang="es-ES" sz="1400" dirty="0"/>
          </a:p>
        </p:txBody>
      </p:sp>
      <p:pic>
        <p:nvPicPr>
          <p:cNvPr id="9" name="8 Imagen" descr="C:\Documents and Settings\pc\Escritorio\Nueva carpeta\DSC00317.JPG"/>
          <p:cNvPicPr>
            <a:picLocks noChangeAspect="1"/>
          </p:cNvPicPr>
          <p:nvPr/>
        </p:nvPicPr>
        <p:blipFill>
          <a:blip r:embed="rId4" cstate="screen">
            <a:lum bright="10000" contrast="10000"/>
          </a:blip>
          <a:srcRect/>
          <a:stretch>
            <a:fillRect/>
          </a:stretch>
        </p:blipFill>
        <p:spPr bwMode="auto">
          <a:xfrm>
            <a:off x="323528" y="3573016"/>
            <a:ext cx="4047678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Documents and Settings\pc\Escritorio\Nueva carpeta\DSC00339.JPG"/>
          <p:cNvPicPr>
            <a:picLocks noChangeAspect="1"/>
          </p:cNvPicPr>
          <p:nvPr/>
        </p:nvPicPr>
        <p:blipFill>
          <a:blip r:embed="rId5" cstate="screen">
            <a:lum bright="10000" contrast="10000"/>
          </a:blip>
          <a:srcRect/>
          <a:stretch>
            <a:fillRect/>
          </a:stretch>
        </p:blipFill>
        <p:spPr bwMode="auto">
          <a:xfrm>
            <a:off x="4716016" y="3573016"/>
            <a:ext cx="4055646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1395</Words>
  <Application>Microsoft Office PowerPoint</Application>
  <PresentationFormat>Presentación en pantalla (4:3)</PresentationFormat>
  <Paragraphs>330</Paragraphs>
  <Slides>32</Slides>
  <Notes>32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Tema de Office</vt:lpstr>
      <vt:lpstr>Diapositiva 1</vt:lpstr>
      <vt:lpstr>TRABAJO FINAL DE GRADO: MODALIDAD CIENTÍFICO-TÉCNICA</vt:lpstr>
      <vt:lpstr>TALLER I 34 ANÁLISIS, LEVANTAMIENTO E INTERVENCIÓN EN EDIFICACIÓN EXISTENTE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I 34 ANÁLISIS, LEVANTAMIENTO E INTERVENCIÓN EN EDIFICACION EXISTENTE</dc:title>
  <dc:creator>pc</dc:creator>
  <cp:lastModifiedBy>pc</cp:lastModifiedBy>
  <cp:revision>109</cp:revision>
  <dcterms:created xsi:type="dcterms:W3CDTF">2013-07-08T05:34:29Z</dcterms:created>
  <dcterms:modified xsi:type="dcterms:W3CDTF">2013-07-14T19:07:16Z</dcterms:modified>
</cp:coreProperties>
</file>