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74"/>
  </p:notesMasterIdLst>
  <p:sldIdLst>
    <p:sldId id="256" r:id="rId2"/>
    <p:sldId id="257" r:id="rId3"/>
    <p:sldId id="259" r:id="rId4"/>
    <p:sldId id="264" r:id="rId5"/>
    <p:sldId id="265" r:id="rId6"/>
    <p:sldId id="266" r:id="rId7"/>
    <p:sldId id="267" r:id="rId8"/>
    <p:sldId id="268" r:id="rId9"/>
    <p:sldId id="269" r:id="rId10"/>
    <p:sldId id="331" r:id="rId11"/>
    <p:sldId id="332" r:id="rId12"/>
    <p:sldId id="333" r:id="rId13"/>
    <p:sldId id="334" r:id="rId14"/>
    <p:sldId id="335" r:id="rId15"/>
    <p:sldId id="336" r:id="rId16"/>
    <p:sldId id="337" r:id="rId17"/>
    <p:sldId id="338" r:id="rId18"/>
    <p:sldId id="339" r:id="rId19"/>
    <p:sldId id="301" r:id="rId20"/>
    <p:sldId id="302" r:id="rId21"/>
    <p:sldId id="303" r:id="rId22"/>
    <p:sldId id="304" r:id="rId23"/>
    <p:sldId id="305" r:id="rId24"/>
    <p:sldId id="270" r:id="rId25"/>
    <p:sldId id="271" r:id="rId26"/>
    <p:sldId id="272" r:id="rId27"/>
    <p:sldId id="273" r:id="rId28"/>
    <p:sldId id="274" r:id="rId29"/>
    <p:sldId id="306" r:id="rId30"/>
    <p:sldId id="307" r:id="rId31"/>
    <p:sldId id="308" r:id="rId32"/>
    <p:sldId id="309" r:id="rId33"/>
    <p:sldId id="310" r:id="rId34"/>
    <p:sldId id="311" r:id="rId35"/>
    <p:sldId id="312" r:id="rId36"/>
    <p:sldId id="313" r:id="rId37"/>
    <p:sldId id="314" r:id="rId38"/>
    <p:sldId id="315" r:id="rId39"/>
    <p:sldId id="316" r:id="rId40"/>
    <p:sldId id="317" r:id="rId41"/>
    <p:sldId id="275" r:id="rId42"/>
    <p:sldId id="276" r:id="rId43"/>
    <p:sldId id="277" r:id="rId44"/>
    <p:sldId id="278" r:id="rId45"/>
    <p:sldId id="279" r:id="rId46"/>
    <p:sldId id="280" r:id="rId47"/>
    <p:sldId id="281" r:id="rId48"/>
    <p:sldId id="282" r:id="rId49"/>
    <p:sldId id="283" r:id="rId50"/>
    <p:sldId id="284" r:id="rId51"/>
    <p:sldId id="285" r:id="rId52"/>
    <p:sldId id="286" r:id="rId53"/>
    <p:sldId id="287" r:id="rId54"/>
    <p:sldId id="288" r:id="rId55"/>
    <p:sldId id="289" r:id="rId56"/>
    <p:sldId id="290" r:id="rId57"/>
    <p:sldId id="291" r:id="rId58"/>
    <p:sldId id="292" r:id="rId59"/>
    <p:sldId id="293" r:id="rId60"/>
    <p:sldId id="294" r:id="rId61"/>
    <p:sldId id="295" r:id="rId62"/>
    <p:sldId id="296" r:id="rId63"/>
    <p:sldId id="297" r:id="rId64"/>
    <p:sldId id="318" r:id="rId65"/>
    <p:sldId id="319" r:id="rId66"/>
    <p:sldId id="320" r:id="rId67"/>
    <p:sldId id="321" r:id="rId68"/>
    <p:sldId id="322" r:id="rId69"/>
    <p:sldId id="323" r:id="rId70"/>
    <p:sldId id="329" r:id="rId71"/>
    <p:sldId id="330" r:id="rId72"/>
    <p:sldId id="340" r:id="rId7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1017" autoAdjust="0"/>
  </p:normalViewPr>
  <p:slideViewPr>
    <p:cSldViewPr>
      <p:cViewPr>
        <p:scale>
          <a:sx n="80" d="100"/>
          <a:sy n="80" d="100"/>
        </p:scale>
        <p:origin x="-30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A35749-A870-4755-BF10-1681B0A78955}" type="datetimeFigureOut">
              <a:rPr lang="es-ES" smtClean="0"/>
              <a:pPr/>
              <a:t>15/07/2013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AE34AC-F6AB-4FAD-ACEF-0720E49CCC42}" type="slidenum">
              <a:rPr lang="es-ES" smtClean="0"/>
              <a:pPr/>
              <a:t>‹Nº›</a:t>
            </a:fld>
            <a:endParaRPr lang="es-ES"/>
          </a:p>
        </p:txBody>
      </p:sp>
    </p:spTree>
    <p:extLst>
      <p:ext uri="{BB962C8B-B14F-4D97-AF65-F5344CB8AC3E}">
        <p14:creationId xmlns:p14="http://schemas.microsoft.com/office/powerpoint/2010/main" xmlns="" val="357177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dirty="0" smtClean="0"/>
              <a:t>Gracias a todos los conocimientos adquiridos durante la carrera</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8</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9</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10</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11</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12</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13</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14</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15</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16</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17</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18</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22</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23</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24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25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26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27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28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29</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30</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31</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32</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33</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34</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35</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36</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37</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38</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39</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40</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41</a:t>
            </a:fld>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42</a:t>
            </a:fld>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43</a:t>
            </a:fld>
            <a:endParaRPr lang="es-E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44</a:t>
            </a:fld>
            <a:endParaRPr lang="es-E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45</a:t>
            </a:fld>
            <a:endParaRPr lang="es-E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46</a:t>
            </a:fld>
            <a:endParaRPr lang="es-E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47</a:t>
            </a:fld>
            <a:endParaRPr lang="es-E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48</a:t>
            </a:fld>
            <a:endParaRPr lang="es-E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49</a:t>
            </a:fld>
            <a:endParaRPr lang="es-E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50</a:t>
            </a:fld>
            <a:endParaRPr lang="es-E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51</a:t>
            </a:fld>
            <a:endParaRPr lang="es-E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52</a:t>
            </a:fld>
            <a:endParaRPr lang="es-E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t>Gracias a todos los conocimientos adquiridos durante la carrera</a:t>
            </a:r>
            <a:endParaRPr lang="es-ES"/>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53</a:t>
            </a:fld>
            <a:endParaRPr lang="es-E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dirty="0" smtClean="0">
                <a:sym typeface="Wingdings" pitchFamily="2" charset="2"/>
              </a:rPr>
              <a:t>Dentro del edificio para dar un espacio más diáfano en vez de levantarse muros de carga, se levantan pilares de ladrillo puntuales </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54</a:t>
            </a:fld>
            <a:endParaRPr lang="es-E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dirty="0" smtClean="0">
                <a:solidFill>
                  <a:schemeClr val="accent1">
                    <a:lumMod val="20000"/>
                    <a:lumOff val="80000"/>
                  </a:schemeClr>
                </a:solidFill>
              </a:rPr>
              <a:t>Tipología común de la época</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55</a:t>
            </a:fld>
            <a:endParaRPr lang="es-E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solidFill>
                  <a:schemeClr val="accent1">
                    <a:lumMod val="20000"/>
                    <a:lumOff val="80000"/>
                  </a:schemeClr>
                </a:solidFill>
              </a:rPr>
              <a:t>Tipología común de la época</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56</a:t>
            </a:fld>
            <a:endParaRPr lang="es-E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i="1" smtClean="0">
                <a:solidFill>
                  <a:schemeClr val="accent1">
                    <a:lumMod val="20000"/>
                    <a:lumOff val="80000"/>
                  </a:schemeClr>
                </a:solidFill>
              </a:rPr>
              <a:t>Tipología común de la época</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57</a:t>
            </a:fld>
            <a:endParaRPr lang="es-E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dirty="0" smtClean="0"/>
              <a:t>Entramado va rellenado con tablones de madera a modo de bardos cerámicos sobre los que se colocara una capa de mortero de compactación y sobre él, el material de cubierta, del cual hablaremos más adelante</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58</a:t>
            </a:fld>
            <a:endParaRPr lang="es-E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dirty="0" smtClean="0"/>
              <a:t>Este sistema se basa en la ejecución de una bóveda mediante ladrillos aparejados a modo de encofrado perdido para posteriormente ser reforzada con una capa de mortero de cal o yeso. Una vez impresa esta capa la bóveda coge una resistencia considerable lo cual le permite adosar los escalones y tener una función estructural.</a:t>
            </a:r>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59</a:t>
            </a:fld>
            <a:endParaRPr lang="es-E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60</a:t>
            </a:fld>
            <a:endParaRPr lang="es-E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61</a:t>
            </a:fld>
            <a:endParaRPr lang="es-E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62</a:t>
            </a:fld>
            <a:endParaRPr lang="es-E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63</a:t>
            </a:fld>
            <a:endParaRPr lang="es-E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64</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65</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66</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67</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68</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b="1" dirty="0"/>
          </a:p>
        </p:txBody>
      </p:sp>
      <p:sp>
        <p:nvSpPr>
          <p:cNvPr id="4" name="3 Marcador de número de diapositiva"/>
          <p:cNvSpPr>
            <a:spLocks noGrp="1"/>
          </p:cNvSpPr>
          <p:nvPr>
            <p:ph type="sldNum" sz="quarter" idx="10"/>
          </p:nvPr>
        </p:nvSpPr>
        <p:spPr/>
        <p:txBody>
          <a:bodyPr/>
          <a:lstStyle/>
          <a:p>
            <a:fld id="{907F8FB7-9AF0-4729-9DB1-B1AD08519B34}" type="slidenum">
              <a:rPr lang="es-ES" smtClean="0"/>
              <a:pPr/>
              <a:t>69</a:t>
            </a:fld>
            <a:endParaRPr lang="es-ES"/>
          </a:p>
        </p:txBody>
      </p:sp>
    </p:spTree>
    <p:extLst>
      <p:ext uri="{BB962C8B-B14F-4D97-AF65-F5344CB8AC3E}">
        <p14:creationId xmlns:p14="http://schemas.microsoft.com/office/powerpoint/2010/main" xmlns="" val="11438131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3AE34AC-F6AB-4FAD-ACEF-0720E49CCC42}" type="slidenum">
              <a:rPr lang="es-ES" smtClean="0"/>
              <a:pPr/>
              <a:t>70</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872912C-149C-4316-8731-07B6304200F2}" type="datetimeFigureOut">
              <a:rPr lang="es-ES" smtClean="0"/>
              <a:pPr/>
              <a:t>15/07/2013</a:t>
            </a:fld>
            <a:endParaRPr lang="es-ES"/>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ES"/>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AAFCE016-ABF2-4BAE-BC5C-72DFA79EB28A}"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4872912C-149C-4316-8731-07B6304200F2}" type="datetimeFigureOut">
              <a:rPr lang="es-ES" smtClean="0"/>
              <a:pPr/>
              <a:t>15/07/2013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AAFCE016-ABF2-4BAE-BC5C-72DFA79EB28A}" type="slidenum">
              <a:rPr lang="es-ES" smtClean="0"/>
              <a:pPr/>
              <a:t>‹Nº›</a:t>
            </a:fld>
            <a:endParaRPr lang="es-ES"/>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4872912C-149C-4316-8731-07B6304200F2}" type="datetimeFigureOut">
              <a:rPr lang="es-ES" smtClean="0"/>
              <a:pPr/>
              <a:t>15/07/2013</a:t>
            </a:fld>
            <a:endParaRPr lang="es-ES"/>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AFCE016-ABF2-4BAE-BC5C-72DFA79EB28A}" type="slidenum">
              <a:rPr lang="es-ES" smtClean="0"/>
              <a:pPr/>
              <a:t>‹Nº›</a:t>
            </a:fld>
            <a:endParaRPr lang="es-ES"/>
          </a:p>
        </p:txBody>
      </p:sp>
      <p:sp>
        <p:nvSpPr>
          <p:cNvPr id="14" name="13 Marcador de pie de página"/>
          <p:cNvSpPr>
            <a:spLocks noGrp="1"/>
          </p:cNvSpPr>
          <p:nvPr>
            <p:ph type="ftr" sz="quarter" idx="12"/>
          </p:nvPr>
        </p:nvSpPr>
        <p:spPr/>
        <p:txBody>
          <a:bodyPr/>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4872912C-149C-4316-8731-07B6304200F2}" type="datetimeFigureOut">
              <a:rPr lang="es-ES" smtClean="0"/>
              <a:pPr/>
              <a:t>15/07/2013</a:t>
            </a:fld>
            <a:endParaRPr lang="es-ES"/>
          </a:p>
        </p:txBody>
      </p:sp>
      <p:sp>
        <p:nvSpPr>
          <p:cNvPr id="10" name="9 Marcador de número de diapositiva"/>
          <p:cNvSpPr>
            <a:spLocks noGrp="1"/>
          </p:cNvSpPr>
          <p:nvPr>
            <p:ph type="sldNum" sz="quarter" idx="16"/>
          </p:nvPr>
        </p:nvSpPr>
        <p:spPr/>
        <p:txBody>
          <a:bodyPr rtlCol="0"/>
          <a:lstStyle/>
          <a:p>
            <a:fld id="{AAFCE016-ABF2-4BAE-BC5C-72DFA79EB28A}" type="slidenum">
              <a:rPr lang="es-ES" smtClean="0"/>
              <a:pPr/>
              <a:t>‹Nº›</a:t>
            </a:fld>
            <a:endParaRPr lang="es-ES"/>
          </a:p>
        </p:txBody>
      </p:sp>
      <p:sp>
        <p:nvSpPr>
          <p:cNvPr id="12" name="11 Marcador de pie de página"/>
          <p:cNvSpPr>
            <a:spLocks noGrp="1"/>
          </p:cNvSpPr>
          <p:nvPr>
            <p:ph type="ftr" sz="quarter" idx="17"/>
          </p:nvPr>
        </p:nvSpPr>
        <p:spPr/>
        <p:txBody>
          <a:bodyPr rtlCol="0"/>
          <a:lstStyle/>
          <a:p>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4872912C-149C-4316-8731-07B6304200F2}" type="datetimeFigureOut">
              <a:rPr lang="es-ES" smtClean="0"/>
              <a:pPr/>
              <a:t>15/07/2013</a:t>
            </a:fld>
            <a:endParaRPr lang="es-ES"/>
          </a:p>
        </p:txBody>
      </p:sp>
      <p:sp>
        <p:nvSpPr>
          <p:cNvPr id="12" name="11 Marcador de número de diapositiva"/>
          <p:cNvSpPr>
            <a:spLocks noGrp="1"/>
          </p:cNvSpPr>
          <p:nvPr>
            <p:ph type="sldNum" sz="quarter" idx="16"/>
          </p:nvPr>
        </p:nvSpPr>
        <p:spPr/>
        <p:txBody>
          <a:bodyPr rtlCol="0"/>
          <a:lstStyle/>
          <a:p>
            <a:fld id="{AAFCE016-ABF2-4BAE-BC5C-72DFA79EB28A}" type="slidenum">
              <a:rPr lang="es-ES" smtClean="0"/>
              <a:pPr/>
              <a:t>‹Nº›</a:t>
            </a:fld>
            <a:endParaRPr lang="es-ES"/>
          </a:p>
        </p:txBody>
      </p:sp>
      <p:sp>
        <p:nvSpPr>
          <p:cNvPr id="14" name="13 Marcador de pie de página"/>
          <p:cNvSpPr>
            <a:spLocks noGrp="1"/>
          </p:cNvSpPr>
          <p:nvPr>
            <p:ph type="ftr" sz="quarter" idx="17"/>
          </p:nvPr>
        </p:nvSpPr>
        <p:spPr/>
        <p:txBody>
          <a:bodyPr rtlCol="0"/>
          <a:lstStyle/>
          <a:p>
            <a:endParaRPr lang="es-ES"/>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4872912C-149C-4316-8731-07B6304200F2}" type="datetimeFigureOut">
              <a:rPr lang="es-ES" smtClean="0"/>
              <a:pPr/>
              <a:t>15/07/2013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AAFCE016-ABF2-4BAE-BC5C-72DFA79EB28A}"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872912C-149C-4316-8731-07B6304200F2}" type="datetimeFigureOut">
              <a:rPr lang="es-ES" smtClean="0"/>
              <a:pPr/>
              <a:t>15/07/2013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AAFCE016-ABF2-4BAE-BC5C-72DFA79EB28A}"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4872912C-149C-4316-8731-07B6304200F2}" type="datetimeFigureOut">
              <a:rPr lang="es-ES" smtClean="0"/>
              <a:pPr/>
              <a:t>15/07/2013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AAFCE016-ABF2-4BAE-BC5C-72DFA79EB28A}" type="slidenum">
              <a:rPr lang="es-ES" smtClean="0"/>
              <a:pPr/>
              <a:t>‹Nº›</a:t>
            </a:fld>
            <a:endParaRPr lang="es-ES"/>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4872912C-149C-4316-8731-07B6304200F2}" type="datetimeFigureOut">
              <a:rPr lang="es-ES" smtClean="0"/>
              <a:pPr/>
              <a:t>15/07/2013</a:t>
            </a:fld>
            <a:endParaRPr lang="es-ES"/>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AAFCE016-ABF2-4BAE-BC5C-72DFA79EB28A}" type="slidenum">
              <a:rPr lang="es-ES" smtClean="0"/>
              <a:pPr/>
              <a:t>‹Nº›</a:t>
            </a:fld>
            <a:endParaRPr lang="es-ES"/>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ES"/>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872912C-149C-4316-8731-07B6304200F2}" type="datetimeFigureOut">
              <a:rPr lang="es-ES" smtClean="0"/>
              <a:pPr/>
              <a:t>15/07/2013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AFCE016-ABF2-4BAE-BC5C-72DFA79EB28A}"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1"/>
      </p:bgRef>
    </p:bg>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4872912C-149C-4316-8731-07B6304200F2}" type="datetimeFigureOut">
              <a:rPr lang="es-ES" smtClean="0"/>
              <a:pPr/>
              <a:t>15/07/2013</a:t>
            </a:fld>
            <a:endParaRPr lang="es-ES"/>
          </a:p>
        </p:txBody>
      </p:sp>
      <p:sp>
        <p:nvSpPr>
          <p:cNvPr id="5" name="4 Marcador de pie de página"/>
          <p:cNvSpPr>
            <a:spLocks noGrp="1"/>
          </p:cNvSpPr>
          <p:nvPr>
            <p:ph type="ftr" sz="quarter" idx="11"/>
          </p:nvPr>
        </p:nvSpPr>
        <p:spPr>
          <a:xfrm>
            <a:off x="457201" y="6248207"/>
            <a:ext cx="5573483" cy="365125"/>
          </a:xfrm>
        </p:spPr>
        <p:txBody>
          <a:bodyPr/>
          <a:lstStyle/>
          <a:p>
            <a:endParaRPr lang="es-ES"/>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AAFCE016-ABF2-4BAE-BC5C-72DFA79EB28A}"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872912C-149C-4316-8731-07B6304200F2}" type="datetimeFigureOut">
              <a:rPr lang="es-ES" smtClean="0"/>
              <a:pPr/>
              <a:t>15/07/2013</a:t>
            </a:fld>
            <a:endParaRPr lang="es-ES"/>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ES"/>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FCE016-ABF2-4BAE-BC5C-72DFA79EB28A}"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0.jpe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1.jpe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3.jpe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3" Type="http://schemas.openxmlformats.org/officeDocument/2006/relationships/image" Target="../media/image4.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5.png"/><Relationship Id="rId9" Type="http://schemas.openxmlformats.org/officeDocument/2006/relationships/image" Target="../media/image79.png"/></Relationships>
</file>

<file path=ppt/slides/_rels/slide46.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3" Type="http://schemas.openxmlformats.org/officeDocument/2006/relationships/image" Target="../media/image4.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5.png"/><Relationship Id="rId9" Type="http://schemas.openxmlformats.org/officeDocument/2006/relationships/image" Target="../media/image88.png"/><Relationship Id="rId14" Type="http://schemas.openxmlformats.org/officeDocument/2006/relationships/image" Target="../media/image93.png"/></Relationships>
</file>

<file path=ppt/slides/_rels/slide4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4.pn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5.png"/><Relationship Id="rId9" Type="http://schemas.openxmlformats.org/officeDocument/2006/relationships/image" Target="../media/image98.png"/></Relationships>
</file>

<file path=ppt/slides/_rels/slide48.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3" Type="http://schemas.openxmlformats.org/officeDocument/2006/relationships/image" Target="../media/image4.pn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5.png"/><Relationship Id="rId9" Type="http://schemas.openxmlformats.org/officeDocument/2006/relationships/image" Target="../media/image106.png"/></Relationships>
</file>

<file path=ppt/slides/_rels/slide49.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4.png"/><Relationship Id="rId7" Type="http://schemas.openxmlformats.org/officeDocument/2006/relationships/image" Target="../media/image11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10" Type="http://schemas.openxmlformats.org/officeDocument/2006/relationships/image" Target="../media/image116.png"/><Relationship Id="rId4" Type="http://schemas.openxmlformats.org/officeDocument/2006/relationships/image" Target="../media/image5.png"/><Relationship Id="rId9" Type="http://schemas.openxmlformats.org/officeDocument/2006/relationships/image" Target="../media/image115.png"/></Relationships>
</file>

<file path=ppt/slides/_rels/slide5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4.png"/><Relationship Id="rId7" Type="http://schemas.openxmlformats.org/officeDocument/2006/relationships/image" Target="../media/image119.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5.png"/><Relationship Id="rId9" Type="http://schemas.openxmlformats.org/officeDocument/2006/relationships/image" Target="../media/image121.png"/></Relationships>
</file>

<file path=ppt/slides/_rels/slide51.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0.png"/><Relationship Id="rId3" Type="http://schemas.openxmlformats.org/officeDocument/2006/relationships/image" Target="../media/image4.png"/><Relationship Id="rId7" Type="http://schemas.openxmlformats.org/officeDocument/2006/relationships/image" Target="../media/image124.png"/><Relationship Id="rId12" Type="http://schemas.openxmlformats.org/officeDocument/2006/relationships/image" Target="../media/image129.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23.png"/><Relationship Id="rId11" Type="http://schemas.openxmlformats.org/officeDocument/2006/relationships/image" Target="../media/image128.png"/><Relationship Id="rId5" Type="http://schemas.openxmlformats.org/officeDocument/2006/relationships/image" Target="../media/image122.png"/><Relationship Id="rId15" Type="http://schemas.openxmlformats.org/officeDocument/2006/relationships/image" Target="../media/image132.png"/><Relationship Id="rId10" Type="http://schemas.openxmlformats.org/officeDocument/2006/relationships/image" Target="../media/image127.png"/><Relationship Id="rId4" Type="http://schemas.openxmlformats.org/officeDocument/2006/relationships/image" Target="../media/image5.png"/><Relationship Id="rId9" Type="http://schemas.openxmlformats.org/officeDocument/2006/relationships/image" Target="../media/image126.png"/><Relationship Id="rId14" Type="http://schemas.openxmlformats.org/officeDocument/2006/relationships/image" Target="../media/image131.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9.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2.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7.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0.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151.pn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4.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4.png"/><Relationship Id="rId7" Type="http://schemas.openxmlformats.org/officeDocument/2006/relationships/image" Target="../media/image159.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4.png"/><Relationship Id="rId7" Type="http://schemas.openxmlformats.org/officeDocument/2006/relationships/image" Target="../media/image162.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61.png"/><Relationship Id="rId4" Type="http://schemas.openxmlformats.org/officeDocument/2006/relationships/image" Target="../media/image5.png"/><Relationship Id="rId9" Type="http://schemas.openxmlformats.org/officeDocument/2006/relationships/image" Target="../media/image164.png"/></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7.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166.jpeg"/><Relationship Id="rId5" Type="http://schemas.openxmlformats.org/officeDocument/2006/relationships/image" Target="../media/image165.jpeg"/><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image" Target="../media/image168.jpeg"/><Relationship Id="rId7" Type="http://schemas.openxmlformats.org/officeDocument/2006/relationships/image" Target="../media/image167.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69.jpeg"/><Relationship Id="rId5" Type="http://schemas.openxmlformats.org/officeDocument/2006/relationships/image" Target="../media/image5.png"/><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7.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71.png"/><Relationship Id="rId5" Type="http://schemas.openxmlformats.org/officeDocument/2006/relationships/image" Target="../media/image170.jpeg"/><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notesSlide" Target="../notesSlides/notesSlide57.xml"/><Relationship Id="rId7" Type="http://schemas.openxmlformats.org/officeDocument/2006/relationships/image" Target="../media/image173.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png"/><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175.png"/><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176.jpeg"/><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1026" name="Picture 2" descr="C:\Users\Patricia\Dropbox\YO\PROYECTO\Foto 06-07-13 16 29 24.jpg"/>
          <p:cNvPicPr>
            <a:picLocks noChangeAspect="1" noChangeArrowheads="1"/>
          </p:cNvPicPr>
          <p:nvPr/>
        </p:nvPicPr>
        <p:blipFill>
          <a:blip r:embed="rId2" cstate="print"/>
          <a:srcRect/>
          <a:stretch>
            <a:fillRect/>
          </a:stretch>
        </p:blipFill>
        <p:spPr bwMode="auto">
          <a:xfrm>
            <a:off x="467544" y="404664"/>
            <a:ext cx="8238307" cy="604867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1.1. Objetivos             </a:t>
            </a:r>
            <a:r>
              <a:rPr lang="es-ES" sz="1400"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DESCRIPCIÓN GENERAL</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059832" y="980728"/>
            <a:ext cx="5184576" cy="3416320"/>
          </a:xfrm>
          <a:prstGeom prst="rect">
            <a:avLst/>
          </a:prstGeom>
          <a:noFill/>
        </p:spPr>
        <p:txBody>
          <a:bodyPr wrap="square" rtlCol="0">
            <a:spAutoFit/>
          </a:bodyPr>
          <a:lstStyle/>
          <a:p>
            <a:endParaRPr lang="es-ES" dirty="0" smtClean="0"/>
          </a:p>
          <a:p>
            <a:pPr marL="342900" indent="-342900"/>
            <a:r>
              <a:rPr lang="es-ES" dirty="0" smtClean="0"/>
              <a:t>a) Recopilar información sobre el edificio a estudiar</a:t>
            </a:r>
          </a:p>
          <a:p>
            <a:pPr marL="342900" indent="-342900"/>
            <a:endParaRPr lang="es-ES" dirty="0" smtClean="0"/>
          </a:p>
          <a:p>
            <a:r>
              <a:rPr lang="es-ES" dirty="0" smtClean="0"/>
              <a:t>b) Realizar el levantamiento de planos del edificio </a:t>
            </a:r>
          </a:p>
          <a:p>
            <a:endParaRPr lang="es-ES" dirty="0" smtClean="0"/>
          </a:p>
          <a:p>
            <a:r>
              <a:rPr lang="es-ES" dirty="0" smtClean="0"/>
              <a:t>c) Identificar los sistemas constructivos </a:t>
            </a:r>
          </a:p>
          <a:p>
            <a:endParaRPr lang="es-ES" dirty="0" smtClean="0"/>
          </a:p>
          <a:p>
            <a:r>
              <a:rPr lang="es-ES" dirty="0" smtClean="0"/>
              <a:t>d) Identificar los materiales y su puesta en obra </a:t>
            </a:r>
          </a:p>
          <a:p>
            <a:endParaRPr lang="es-ES" dirty="0" smtClean="0"/>
          </a:p>
          <a:p>
            <a:r>
              <a:rPr lang="es-ES" dirty="0" smtClean="0"/>
              <a:t>e) Elaborar unas conclusiones que incluyan la     historiografía, el levantamiento y el análisis constructivo del edificio. </a:t>
            </a:r>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1.1. Objetivos</a:t>
            </a:r>
            <a:endParaRPr lang="es-ES" sz="2400" dirty="0">
              <a:solidFill>
                <a:schemeClr val="tx2">
                  <a:lumMod val="9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20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fade">
                                      <p:cBhvr>
                                        <p:cTn id="17" dur="20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20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animEffect transition="in" filter="fade">
                                      <p:cBhvr>
                                        <p:cTn id="27" dur="2000"/>
                                        <p:tgtEl>
                                          <p:spTgt spid="1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7" end="7"/>
                                            </p:txEl>
                                          </p:spTgt>
                                        </p:tgtEl>
                                        <p:attrNameLst>
                                          <p:attrName>style.visibility</p:attrName>
                                        </p:attrNameLst>
                                      </p:cBhvr>
                                      <p:to>
                                        <p:strVal val="visible"/>
                                      </p:to>
                                    </p:set>
                                    <p:animEffect transition="in" filter="fade">
                                      <p:cBhvr>
                                        <p:cTn id="32" dur="2000"/>
                                        <p:tgtEl>
                                          <p:spTgt spid="1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xEl>
                                              <p:pRg st="9" end="9"/>
                                            </p:txEl>
                                          </p:spTgt>
                                        </p:tgtEl>
                                        <p:attrNameLst>
                                          <p:attrName>style.visibility</p:attrName>
                                        </p:attrNameLst>
                                      </p:cBhvr>
                                      <p:to>
                                        <p:strVal val="visible"/>
                                      </p:to>
                                    </p:set>
                                    <p:animEffect transition="in" filter="fade">
                                      <p:cBhvr>
                                        <p:cTn id="37" dur="2000"/>
                                        <p:tgtEl>
                                          <p:spTgt spid="1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9" grpId="0"/>
      <p:bldP spid="20"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203848" y="908720"/>
            <a:ext cx="4896544" cy="1754326"/>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1.2.1. Búsqueda de información escrita.</a:t>
            </a:r>
          </a:p>
          <a:p>
            <a:pPr marL="342900" indent="-342900" algn="just"/>
            <a:r>
              <a:rPr lang="es-ES" dirty="0" smtClean="0"/>
              <a:t>	</a:t>
            </a:r>
            <a:r>
              <a:rPr lang="es-ES" sz="1400" dirty="0" smtClean="0"/>
              <a:t>Análisis desde un punto de vista histórico todo el entorno que acompaña al edificio. </a:t>
            </a:r>
          </a:p>
          <a:p>
            <a:pPr marL="342900" indent="-342900" algn="just"/>
            <a:r>
              <a:rPr lang="es-ES" sz="1400" dirty="0" smtClean="0"/>
              <a:t>		- Localización del edificio.</a:t>
            </a:r>
          </a:p>
          <a:p>
            <a:pPr marL="342900" indent="-342900" algn="just"/>
            <a:r>
              <a:rPr lang="es-ES" sz="1400" dirty="0" smtClean="0"/>
              <a:t>		- Emplazamiento dentro de la ciudad de Teruel.</a:t>
            </a:r>
          </a:p>
          <a:p>
            <a:pPr marL="342900" indent="-342900" algn="just"/>
            <a:r>
              <a:rPr lang="es-ES" sz="1400" dirty="0" smtClean="0"/>
              <a:t>		- Historia propia del edificio estudiado.</a:t>
            </a:r>
          </a:p>
        </p:txBody>
      </p:sp>
      <p:sp>
        <p:nvSpPr>
          <p:cNvPr id="17" name="16 CuadroTexto"/>
          <p:cNvSpPr txBox="1"/>
          <p:nvPr/>
        </p:nvSpPr>
        <p:spPr>
          <a:xfrm>
            <a:off x="3203848" y="2708920"/>
            <a:ext cx="4824536" cy="1077218"/>
          </a:xfrm>
          <a:prstGeom prst="rect">
            <a:avLst/>
          </a:prstGeom>
          <a:noFill/>
        </p:spPr>
        <p:txBody>
          <a:bodyPr wrap="square" rtlCol="0">
            <a:spAutoFit/>
          </a:bodyPr>
          <a:lstStyle/>
          <a:p>
            <a:pPr marL="342900" indent="-342900"/>
            <a:r>
              <a:rPr lang="es-ES" sz="1600" dirty="0" smtClean="0">
                <a:solidFill>
                  <a:schemeClr val="tx2"/>
                </a:solidFill>
              </a:rPr>
              <a:t>1.2.2. Búsqueda de información gráfica y reportaje fotográfico.</a:t>
            </a:r>
          </a:p>
          <a:p>
            <a:pPr marL="342900" indent="-342900" algn="just"/>
            <a:r>
              <a:rPr lang="es-ES" dirty="0" smtClean="0"/>
              <a:t>	</a:t>
            </a:r>
            <a:r>
              <a:rPr lang="es-ES" sz="1400" dirty="0" smtClean="0"/>
              <a:t>Análisis del edificio accediendo físicamente a él y fotografiando hasta el más pequeño detalle del mismo.</a:t>
            </a:r>
            <a:endParaRPr lang="es-ES" sz="1200" dirty="0" smtClean="0"/>
          </a:p>
        </p:txBody>
      </p:sp>
      <p:pic>
        <p:nvPicPr>
          <p:cNvPr id="4" name="Picture 2"/>
          <p:cNvPicPr>
            <a:picLocks noChangeAspect="1" noChangeArrowheads="1"/>
          </p:cNvPicPr>
          <p:nvPr/>
        </p:nvPicPr>
        <p:blipFill>
          <a:blip r:embed="rId4" cstate="print"/>
          <a:srcRect/>
          <a:stretch>
            <a:fillRect/>
          </a:stretch>
        </p:blipFill>
        <p:spPr bwMode="auto">
          <a:xfrm>
            <a:off x="3635896" y="4221088"/>
            <a:ext cx="2249138" cy="136263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5" cstate="print"/>
          <a:srcRect/>
          <a:stretch>
            <a:fillRect/>
          </a:stretch>
        </p:blipFill>
        <p:spPr bwMode="auto">
          <a:xfrm>
            <a:off x="7452320" y="3861048"/>
            <a:ext cx="1308745" cy="174499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8" name="Picture 4" descr="C:\Users\Patricia\Desktop\Fotos Teruel\DSCN4576.JPG"/>
          <p:cNvPicPr>
            <a:picLocks noChangeAspect="1" noChangeArrowheads="1"/>
          </p:cNvPicPr>
          <p:nvPr/>
        </p:nvPicPr>
        <p:blipFill>
          <a:blip r:embed="rId6" cstate="print"/>
          <a:srcRect/>
          <a:stretch>
            <a:fillRect/>
          </a:stretch>
        </p:blipFill>
        <p:spPr bwMode="auto">
          <a:xfrm>
            <a:off x="6012160" y="3861048"/>
            <a:ext cx="1296584" cy="172819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20"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1" name="20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DESCRIPCIÓN GENERAL</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20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20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2000"/>
                                        <p:tgtEl>
                                          <p:spTgt spid="1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xEl>
                                              <p:pRg st="3" end="3"/>
                                            </p:txEl>
                                          </p:spTgt>
                                        </p:tgtEl>
                                        <p:attrNameLst>
                                          <p:attrName>style.visibility</p:attrName>
                                        </p:attrNameLst>
                                      </p:cBhvr>
                                      <p:to>
                                        <p:strVal val="visible"/>
                                      </p:to>
                                    </p:set>
                                    <p:animEffect transition="in" filter="fade">
                                      <p:cBhvr>
                                        <p:cTn id="20" dur="2000"/>
                                        <p:tgtEl>
                                          <p:spTgt spid="1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animEffect transition="in" filter="fade">
                                      <p:cBhvr>
                                        <p:cTn id="23" dur="2000"/>
                                        <p:tgtEl>
                                          <p:spTgt spid="1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xEl>
                                              <p:pRg st="5" end="5"/>
                                            </p:txEl>
                                          </p:spTgt>
                                        </p:tgtEl>
                                        <p:attrNameLst>
                                          <p:attrName>style.visibility</p:attrName>
                                        </p:attrNameLst>
                                      </p:cBhvr>
                                      <p:to>
                                        <p:strVal val="visible"/>
                                      </p:to>
                                    </p:set>
                                    <p:animEffect transition="in" filter="fade">
                                      <p:cBhvr>
                                        <p:cTn id="26" dur="2000"/>
                                        <p:tgtEl>
                                          <p:spTgt spid="1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2000"/>
                                        <p:tgtEl>
                                          <p:spTgt spid="1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animEffect transition="in" filter="fade">
                                      <p:cBhvr>
                                        <p:cTn id="36" dur="2000"/>
                                        <p:tgtEl>
                                          <p:spTgt spid="17">
                                            <p:txEl>
                                              <p:pRg st="1" end="1"/>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childTnLst>
                                </p:cTn>
                              </p:par>
                              <p:par>
                                <p:cTn id="40" presetID="10" presetClass="entr" presetSubtype="0"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fade">
                                      <p:cBhvr>
                                        <p:cTn id="42" dur="2000"/>
                                        <p:tgtEl>
                                          <p:spTgt spid="1028"/>
                                        </p:tgtEl>
                                      </p:cBhvr>
                                    </p:animEffect>
                                  </p:childTnLst>
                                </p:cTn>
                              </p:par>
                              <p:par>
                                <p:cTn id="43" presetID="10" presetClass="entr" presetSubtype="0" fill="hold" nodeType="withEffect">
                                  <p:stCondLst>
                                    <p:cond delay="0"/>
                                  </p:stCondLst>
                                  <p:childTnLst>
                                    <p:set>
                                      <p:cBhvr>
                                        <p:cTn id="44" dur="1" fill="hold">
                                          <p:stCondLst>
                                            <p:cond delay="0"/>
                                          </p:stCondLst>
                                        </p:cTn>
                                        <p:tgtEl>
                                          <p:spTgt spid="1027"/>
                                        </p:tgtEl>
                                        <p:attrNameLst>
                                          <p:attrName>style.visibility</p:attrName>
                                        </p:attrNameLst>
                                      </p:cBhvr>
                                      <p:to>
                                        <p:strVal val="visible"/>
                                      </p:to>
                                    </p:set>
                                    <p:animEffect transition="in" filter="fade">
                                      <p:cBhvr>
                                        <p:cTn id="45"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7" grpId="0" build="p"/>
      <p:bldP spid="18"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203848" y="908720"/>
            <a:ext cx="4896544" cy="1569660"/>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1.2.3. Toma de datos “in situ” mediante croquis tradicionales.</a:t>
            </a:r>
          </a:p>
          <a:p>
            <a:pPr marL="342900" indent="-342900" algn="just"/>
            <a:r>
              <a:rPr lang="es-ES" dirty="0" smtClean="0"/>
              <a:t>	</a:t>
            </a:r>
          </a:p>
          <a:p>
            <a:pPr marL="342900" indent="-342900" algn="just"/>
            <a:r>
              <a:rPr lang="es-ES" sz="1200" i="1" dirty="0" smtClean="0"/>
              <a:t>	</a:t>
            </a:r>
            <a:r>
              <a:rPr lang="es-ES" sz="1400" dirty="0" smtClean="0"/>
              <a:t>Realización de esquemas generales y croquis de todas las fachadas y plantas del edificio.</a:t>
            </a:r>
            <a:endParaRPr lang="es-ES" sz="1200" dirty="0" smtClean="0"/>
          </a:p>
        </p:txBody>
      </p:sp>
      <p:sp>
        <p:nvSpPr>
          <p:cNvPr id="17" name="16 CuadroTexto"/>
          <p:cNvSpPr txBox="1"/>
          <p:nvPr/>
        </p:nvSpPr>
        <p:spPr>
          <a:xfrm>
            <a:off x="3203848" y="3933056"/>
            <a:ext cx="4824536" cy="523220"/>
          </a:xfrm>
          <a:prstGeom prst="rect">
            <a:avLst/>
          </a:prstGeom>
          <a:noFill/>
        </p:spPr>
        <p:txBody>
          <a:bodyPr wrap="square" rtlCol="0">
            <a:spAutoFit/>
          </a:bodyPr>
          <a:lstStyle/>
          <a:p>
            <a:pPr marL="342900" indent="-342900"/>
            <a:r>
              <a:rPr lang="es-ES" sz="1200" i="1" dirty="0" smtClean="0"/>
              <a:t>	</a:t>
            </a:r>
            <a:r>
              <a:rPr lang="es-ES" sz="1400" dirty="0" smtClean="0"/>
              <a:t>Posteriormente, tomamos medidas de todas las partes del edificio a las que tenemos acceso.</a:t>
            </a:r>
            <a:endParaRPr lang="es-ES" sz="1200" dirty="0" smtClean="0"/>
          </a:p>
        </p:txBody>
      </p:sp>
      <p:pic>
        <p:nvPicPr>
          <p:cNvPr id="5" name="Picture 2"/>
          <p:cNvPicPr>
            <a:picLocks noChangeAspect="1" noChangeArrowheads="1"/>
          </p:cNvPicPr>
          <p:nvPr/>
        </p:nvPicPr>
        <p:blipFill>
          <a:blip r:embed="rId4" cstate="print"/>
          <a:srcRect t="5727" b="8371"/>
          <a:stretch>
            <a:fillRect/>
          </a:stretch>
        </p:blipFill>
        <p:spPr bwMode="auto">
          <a:xfrm>
            <a:off x="3563888" y="2636912"/>
            <a:ext cx="1586537" cy="108012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 name="Picture 3" descr="C:\Users\Patricia\Dropbox\Andrés\PROYECTO\Croquis\Imagen (3).jpg"/>
          <p:cNvPicPr>
            <a:picLocks noChangeAspect="1" noChangeArrowheads="1"/>
          </p:cNvPicPr>
          <p:nvPr/>
        </p:nvPicPr>
        <p:blipFill>
          <a:blip r:embed="rId5" cstate="print"/>
          <a:srcRect l="22535" t="17752" b="37184"/>
          <a:stretch>
            <a:fillRect/>
          </a:stretch>
        </p:blipFill>
        <p:spPr bwMode="auto">
          <a:xfrm>
            <a:off x="5364088" y="2636912"/>
            <a:ext cx="1368147" cy="109452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 name="Picture 4"/>
          <p:cNvPicPr>
            <a:picLocks noChangeAspect="1" noChangeArrowheads="1"/>
          </p:cNvPicPr>
          <p:nvPr/>
        </p:nvPicPr>
        <p:blipFill>
          <a:blip r:embed="rId6" cstate="print"/>
          <a:srcRect/>
          <a:stretch>
            <a:fillRect/>
          </a:stretch>
        </p:blipFill>
        <p:spPr bwMode="auto">
          <a:xfrm>
            <a:off x="6948264" y="2492896"/>
            <a:ext cx="1230269" cy="121715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 name="Picture 5"/>
          <p:cNvPicPr>
            <a:picLocks noChangeAspect="1" noChangeArrowheads="1"/>
          </p:cNvPicPr>
          <p:nvPr/>
        </p:nvPicPr>
        <p:blipFill>
          <a:blip r:embed="rId7" cstate="print"/>
          <a:srcRect l="26620" t="14815" r="24769" b="22222"/>
          <a:stretch>
            <a:fillRect/>
          </a:stretch>
        </p:blipFill>
        <p:spPr bwMode="auto">
          <a:xfrm>
            <a:off x="6084168" y="4509120"/>
            <a:ext cx="1368152" cy="110755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30" name="Picture 6"/>
          <p:cNvPicPr>
            <a:picLocks noChangeAspect="1" noChangeArrowheads="1"/>
          </p:cNvPicPr>
          <p:nvPr/>
        </p:nvPicPr>
        <p:blipFill>
          <a:blip r:embed="rId8" cstate="print"/>
          <a:srcRect l="24694" t="11853" r="20979" b="19004"/>
          <a:stretch>
            <a:fillRect/>
          </a:stretch>
        </p:blipFill>
        <p:spPr bwMode="auto">
          <a:xfrm>
            <a:off x="4139952" y="4509120"/>
            <a:ext cx="1368152" cy="108830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0"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1" name="20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19" name="18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DESCRIPCIÓN GENERAL</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20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3" end="3"/>
                                            </p:txEl>
                                          </p:spTgt>
                                        </p:tgtEl>
                                        <p:attrNameLst>
                                          <p:attrName>style.visibility</p:attrName>
                                        </p:attrNameLst>
                                      </p:cBhvr>
                                      <p:to>
                                        <p:strVal val="visible"/>
                                      </p:to>
                                    </p:set>
                                    <p:animEffect transition="in" filter="fade">
                                      <p:cBhvr>
                                        <p:cTn id="12" dur="2000"/>
                                        <p:tgtEl>
                                          <p:spTgt spid="1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xEl>
                                              <p:pRg st="0" end="0"/>
                                            </p:txEl>
                                          </p:spTgt>
                                        </p:tgtEl>
                                        <p:attrNameLst>
                                          <p:attrName>style.visibility</p:attrName>
                                        </p:attrNameLst>
                                      </p:cBhvr>
                                      <p:to>
                                        <p:strVal val="visible"/>
                                      </p:to>
                                    </p:set>
                                    <p:animEffect transition="in" filter="fade">
                                      <p:cBhvr>
                                        <p:cTn id="26" dur="2000"/>
                                        <p:tgtEl>
                                          <p:spTgt spid="17">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30"/>
                                        </p:tgtEl>
                                        <p:attrNameLst>
                                          <p:attrName>style.visibility</p:attrName>
                                        </p:attrNameLst>
                                      </p:cBhvr>
                                      <p:to>
                                        <p:strVal val="visible"/>
                                      </p:to>
                                    </p:set>
                                    <p:animEffect transition="in" filter="fade">
                                      <p:cBhvr>
                                        <p:cTn id="29" dur="2000"/>
                                        <p:tgtEl>
                                          <p:spTgt spid="1030"/>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23" name="22 CuadroTexto"/>
          <p:cNvSpPr txBox="1"/>
          <p:nvPr/>
        </p:nvSpPr>
        <p:spPr>
          <a:xfrm>
            <a:off x="3203848" y="908720"/>
            <a:ext cx="5184576" cy="5109091"/>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1.2.4. Levantamiento de planos utilizando programas de restitución fotográfica.</a:t>
            </a:r>
            <a:r>
              <a:rPr lang="es-ES" dirty="0" smtClean="0"/>
              <a:t>	</a:t>
            </a:r>
          </a:p>
          <a:p>
            <a:pPr marL="342900" indent="-342900"/>
            <a:endParaRPr lang="es-ES" dirty="0" smtClean="0"/>
          </a:p>
          <a:p>
            <a:pPr marL="342900" indent="-342900" algn="just"/>
            <a:r>
              <a:rPr lang="es-ES" dirty="0" smtClean="0"/>
              <a:t>	</a:t>
            </a:r>
            <a:r>
              <a:rPr lang="es-ES" sz="1400" dirty="0" smtClean="0"/>
              <a:t>- </a:t>
            </a:r>
            <a:r>
              <a:rPr lang="es-ES" sz="1400" i="1" dirty="0" smtClean="0"/>
              <a:t>Utilización del programa </a:t>
            </a:r>
            <a:r>
              <a:rPr lang="es-ES" sz="1400" b="1" i="1" dirty="0" err="1" smtClean="0"/>
              <a:t>PTlens</a:t>
            </a:r>
            <a:r>
              <a:rPr lang="es-ES" sz="1400" i="1" dirty="0" smtClean="0"/>
              <a:t> para </a:t>
            </a:r>
            <a:r>
              <a:rPr lang="es-ES" sz="1400" dirty="0" smtClean="0"/>
              <a:t>corregir la distorsión que la lente de la cámara ejerce sobre la imagen (efecto barril) </a:t>
            </a:r>
            <a:r>
              <a:rPr lang="es-ES" sz="1400" i="1" dirty="0" smtClean="0"/>
              <a:t>.</a:t>
            </a:r>
          </a:p>
          <a:p>
            <a:pPr marL="342900" indent="-342900" algn="just"/>
            <a:endParaRPr lang="es-ES" sz="1400" i="1" dirty="0" smtClean="0"/>
          </a:p>
          <a:p>
            <a:pPr marL="342900" indent="-342900" algn="just"/>
            <a:endParaRPr lang="es-ES" sz="1400" i="1" dirty="0" smtClean="0"/>
          </a:p>
          <a:p>
            <a:pPr marL="342900" indent="-342900" algn="just"/>
            <a:r>
              <a:rPr lang="es-ES" sz="1400" i="1" dirty="0" smtClean="0"/>
              <a:t>	</a:t>
            </a:r>
            <a:r>
              <a:rPr lang="es-ES" sz="1400" dirty="0" smtClean="0"/>
              <a:t> -  </a:t>
            </a:r>
            <a:r>
              <a:rPr lang="es-ES" sz="1400" i="1" dirty="0" smtClean="0"/>
              <a:t>Utilización del programa </a:t>
            </a:r>
            <a:r>
              <a:rPr lang="es-ES" sz="1400" b="1" i="1" dirty="0" err="1" smtClean="0"/>
              <a:t>ASRix</a:t>
            </a:r>
            <a:r>
              <a:rPr lang="es-ES" sz="1400" i="1" dirty="0" smtClean="0"/>
              <a:t>  para corregir los puntos de fuga:</a:t>
            </a:r>
          </a:p>
          <a:p>
            <a:pPr marL="1257300" lvl="2" indent="-342900" algn="just">
              <a:buFont typeface="Arial" pitchFamily="34" charset="0"/>
              <a:buChar char="•"/>
            </a:pPr>
            <a:endParaRPr lang="es-ES" sz="1400" dirty="0" smtClean="0"/>
          </a:p>
          <a:p>
            <a:pPr marL="1257300" lvl="2" indent="-342900" algn="just">
              <a:buFont typeface="Arial" pitchFamily="34" charset="0"/>
              <a:buChar char="•"/>
            </a:pPr>
            <a:r>
              <a:rPr lang="es-ES" sz="1400" dirty="0" smtClean="0"/>
              <a:t>Introducir en el programa cuatro coordenadas en el sistema cartesiano X e Y (ya estarán acotados). </a:t>
            </a:r>
          </a:p>
          <a:p>
            <a:pPr marL="1257300" lvl="2" indent="-342900" algn="just"/>
            <a:endParaRPr lang="es-ES" sz="1400" dirty="0" smtClean="0"/>
          </a:p>
          <a:p>
            <a:pPr marL="1257300" lvl="2" indent="-342900" algn="just">
              <a:buFont typeface="Arial" pitchFamily="34" charset="0"/>
              <a:buChar char="•"/>
            </a:pPr>
            <a:r>
              <a:rPr lang="es-ES" sz="1400" dirty="0" smtClean="0"/>
              <a:t>El programa generará una imagen corregida donde todas las líneas son ortogonales. </a:t>
            </a:r>
          </a:p>
          <a:p>
            <a:pPr marL="1257300" lvl="2" indent="-342900" algn="just"/>
            <a:endParaRPr lang="es-ES" sz="1400" dirty="0" smtClean="0"/>
          </a:p>
          <a:p>
            <a:pPr marL="1257300" lvl="2" indent="-342900" algn="just">
              <a:buFont typeface="Arial" pitchFamily="34" charset="0"/>
              <a:buChar char="•"/>
            </a:pPr>
            <a:r>
              <a:rPr lang="es-ES" sz="1400" dirty="0" smtClean="0"/>
              <a:t>Introducir dicha fotografía la en </a:t>
            </a:r>
            <a:r>
              <a:rPr lang="es-ES" sz="1400" dirty="0" err="1" smtClean="0"/>
              <a:t>autocad</a:t>
            </a:r>
            <a:r>
              <a:rPr lang="es-ES" sz="1400" dirty="0" smtClean="0"/>
              <a:t> y escalarla utilizando las cotas de los puntos de referencia.</a:t>
            </a:r>
          </a:p>
          <a:p>
            <a:pPr marL="1257300" lvl="2" indent="-342900" algn="just"/>
            <a:endParaRPr lang="es-ES" sz="1400" dirty="0" smtClean="0"/>
          </a:p>
          <a:p>
            <a:pPr marL="1257300" lvl="2" indent="-342900" algn="just">
              <a:buFont typeface="Arial" pitchFamily="34" charset="0"/>
              <a:buChar char="•"/>
            </a:pPr>
            <a:r>
              <a:rPr lang="es-ES" sz="1400" dirty="0" smtClean="0"/>
              <a:t>Medir, en la imagen rectificada y escalada, las alturas totales del edificio. </a:t>
            </a:r>
            <a:r>
              <a:rPr lang="es-ES" sz="1400" i="1" dirty="0" smtClean="0"/>
              <a:t>	</a:t>
            </a:r>
            <a:r>
              <a:rPr lang="es-ES" sz="1200" i="1" dirty="0" smtClean="0"/>
              <a:t>	</a:t>
            </a:r>
          </a:p>
        </p:txBody>
      </p:sp>
      <p:sp>
        <p:nvSpPr>
          <p:cNvPr id="13" name="12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DESCRIPCIÓN GENERAL</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animEffect transition="in" filter="fade">
                                      <p:cBhvr>
                                        <p:cTn id="7" dur="2000"/>
                                        <p:tgtEl>
                                          <p:spTgt spid="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xEl>
                                              <p:pRg st="3" end="3"/>
                                            </p:txEl>
                                          </p:spTgt>
                                        </p:tgtEl>
                                        <p:attrNameLst>
                                          <p:attrName>style.visibility</p:attrName>
                                        </p:attrNameLst>
                                      </p:cBhvr>
                                      <p:to>
                                        <p:strVal val="visible"/>
                                      </p:to>
                                    </p:set>
                                    <p:animEffect transition="in" filter="fade">
                                      <p:cBhvr>
                                        <p:cTn id="12" dur="2000"/>
                                        <p:tgtEl>
                                          <p:spTgt spid="2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xEl>
                                              <p:pRg st="6" end="6"/>
                                            </p:txEl>
                                          </p:spTgt>
                                        </p:tgtEl>
                                        <p:attrNameLst>
                                          <p:attrName>style.visibility</p:attrName>
                                        </p:attrNameLst>
                                      </p:cBhvr>
                                      <p:to>
                                        <p:strVal val="visible"/>
                                      </p:to>
                                    </p:set>
                                    <p:animEffect transition="in" filter="fade">
                                      <p:cBhvr>
                                        <p:cTn id="17" dur="2000"/>
                                        <p:tgtEl>
                                          <p:spTgt spid="23">
                                            <p:txEl>
                                              <p:pRg st="6" end="6"/>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xEl>
                                              <p:pRg st="8" end="8"/>
                                            </p:txEl>
                                          </p:spTgt>
                                        </p:tgtEl>
                                        <p:attrNameLst>
                                          <p:attrName>style.visibility</p:attrName>
                                        </p:attrNameLst>
                                      </p:cBhvr>
                                      <p:to>
                                        <p:strVal val="visible"/>
                                      </p:to>
                                    </p:set>
                                    <p:animEffect transition="in" filter="fade">
                                      <p:cBhvr>
                                        <p:cTn id="20" dur="2000"/>
                                        <p:tgtEl>
                                          <p:spTgt spid="23">
                                            <p:txEl>
                                              <p:pRg st="8" end="8"/>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xEl>
                                              <p:pRg st="10" end="10"/>
                                            </p:txEl>
                                          </p:spTgt>
                                        </p:tgtEl>
                                        <p:attrNameLst>
                                          <p:attrName>style.visibility</p:attrName>
                                        </p:attrNameLst>
                                      </p:cBhvr>
                                      <p:to>
                                        <p:strVal val="visible"/>
                                      </p:to>
                                    </p:set>
                                    <p:animEffect transition="in" filter="fade">
                                      <p:cBhvr>
                                        <p:cTn id="23" dur="2000"/>
                                        <p:tgtEl>
                                          <p:spTgt spid="23">
                                            <p:txEl>
                                              <p:pRg st="10" end="1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xEl>
                                              <p:pRg st="12" end="12"/>
                                            </p:txEl>
                                          </p:spTgt>
                                        </p:tgtEl>
                                        <p:attrNameLst>
                                          <p:attrName>style.visibility</p:attrName>
                                        </p:attrNameLst>
                                      </p:cBhvr>
                                      <p:to>
                                        <p:strVal val="visible"/>
                                      </p:to>
                                    </p:set>
                                    <p:animEffect transition="in" filter="fade">
                                      <p:cBhvr>
                                        <p:cTn id="26" dur="2000"/>
                                        <p:tgtEl>
                                          <p:spTgt spid="23">
                                            <p:txEl>
                                              <p:pRg st="12" end="12"/>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xEl>
                                              <p:pRg st="14" end="14"/>
                                            </p:txEl>
                                          </p:spTgt>
                                        </p:tgtEl>
                                        <p:attrNameLst>
                                          <p:attrName>style.visibility</p:attrName>
                                        </p:attrNameLst>
                                      </p:cBhvr>
                                      <p:to>
                                        <p:strVal val="visible"/>
                                      </p:to>
                                    </p:set>
                                    <p:animEffect transition="in" filter="fade">
                                      <p:cBhvr>
                                        <p:cTn id="29" dur="2000"/>
                                        <p:tgtEl>
                                          <p:spTgt spid="2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EMPLAZAMIENTO</a:t>
            </a:r>
          </a:p>
          <a:p>
            <a:pPr marL="342900" indent="-342900">
              <a:buAutoNum type="arabicPeriod"/>
            </a:pPr>
            <a:r>
              <a:rPr lang="es-ES" sz="1400" dirty="0">
                <a:solidFill>
                  <a:schemeClr val="bg2">
                    <a:lumMod val="10000"/>
                  </a:schemeClr>
                </a:solidFill>
              </a:rPr>
              <a:t>HISTORIA</a:t>
            </a:r>
          </a:p>
          <a:p>
            <a:pPr marL="342900" indent="-342900">
              <a:buAutoNum type="arabicPeriod"/>
            </a:pPr>
            <a:r>
              <a:rPr lang="es-ES" sz="1400" dirty="0">
                <a:solidFill>
                  <a:schemeClr val="bg2">
                    <a:lumMod val="10000"/>
                  </a:schemeClr>
                </a:solidFill>
              </a:rPr>
              <a:t>INTERVENCIONES ANTERIORES</a:t>
            </a:r>
          </a:p>
          <a:p>
            <a:pPr marL="342900" indent="-342900">
              <a:buAutoNum type="arabicPeriod"/>
            </a:pPr>
            <a:r>
              <a:rPr lang="es-ES" sz="1400" dirty="0">
                <a:solidFill>
                  <a:schemeClr val="bg2">
                    <a:lumMod val="10000"/>
                  </a:schemeClr>
                </a:solidFill>
              </a:rPr>
              <a:t>DESCRIPCIÓN GENERAL</a:t>
            </a:r>
          </a:p>
          <a:p>
            <a:pPr marL="342900" indent="-342900">
              <a:buAutoNum type="arabicPeriod"/>
            </a:pPr>
            <a:r>
              <a:rPr lang="es-ES" sz="1400" dirty="0">
                <a:solidFill>
                  <a:schemeClr val="bg2">
                    <a:lumMod val="10000"/>
                  </a:schemeClr>
                </a:solidFill>
              </a:rPr>
              <a:t>LEVANTAMIENTO DE PLANOS</a:t>
            </a:r>
          </a:p>
          <a:p>
            <a:pPr marL="342900" indent="-342900">
              <a:buAutoNum type="arabicPeriod"/>
            </a:pPr>
            <a:r>
              <a:rPr lang="es-ES" sz="1400" dirty="0">
                <a:solidFill>
                  <a:schemeClr val="bg2">
                    <a:lumMod val="10000"/>
                  </a:schemeClr>
                </a:solidFill>
              </a:rPr>
              <a:t>ANÁLISIS CONSTRUCTIVO</a:t>
            </a:r>
          </a:p>
          <a:p>
            <a:pPr marL="342900" indent="-342900">
              <a:buAutoNum type="arabicPeriod"/>
            </a:pPr>
            <a:r>
              <a:rPr lang="es-ES" sz="1400" dirty="0">
                <a:solidFill>
                  <a:schemeClr val="bg2">
                    <a:lumMod val="10000"/>
                  </a:schemeClr>
                </a:solidFill>
              </a:rPr>
              <a:t>ESTUDIO PATOLÓGICO</a:t>
            </a:r>
          </a:p>
          <a:p>
            <a:pPr marL="342900" indent="-342900">
              <a:buAutoNum type="arabicPeriod"/>
            </a:pPr>
            <a:r>
              <a:rPr lang="es-ES" sz="1400" dirty="0">
                <a:solidFill>
                  <a:schemeClr val="bg2">
                    <a:lumMod val="10000"/>
                  </a:schemeClr>
                </a:solidFill>
              </a:rPr>
              <a:t>REPORTAJE FOTOGRÁFICO</a:t>
            </a: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23" name="22 CuadroTexto"/>
          <p:cNvSpPr txBox="1"/>
          <p:nvPr/>
        </p:nvSpPr>
        <p:spPr>
          <a:xfrm>
            <a:off x="3203848" y="908720"/>
            <a:ext cx="5184576" cy="1354217"/>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1.2.4. Levantamiento de planos utilizando programas de restitución fotográfica.</a:t>
            </a:r>
            <a:r>
              <a:rPr lang="es-ES" dirty="0" smtClean="0"/>
              <a:t>	</a:t>
            </a:r>
          </a:p>
          <a:p>
            <a:pPr marL="342900" indent="-342900"/>
            <a:endParaRPr lang="es-ES" dirty="0" smtClean="0"/>
          </a:p>
          <a:p>
            <a:pPr marL="342900" indent="-342900" algn="just"/>
            <a:r>
              <a:rPr lang="es-ES" sz="1200" i="1" dirty="0" smtClean="0"/>
              <a:t>		</a:t>
            </a:r>
          </a:p>
        </p:txBody>
      </p:sp>
      <p:pic>
        <p:nvPicPr>
          <p:cNvPr id="2050" name="Picture 2"/>
          <p:cNvPicPr>
            <a:picLocks noChangeAspect="1" noChangeArrowheads="1"/>
          </p:cNvPicPr>
          <p:nvPr/>
        </p:nvPicPr>
        <p:blipFill>
          <a:blip r:embed="rId4" cstate="print"/>
          <a:srcRect/>
          <a:stretch>
            <a:fillRect/>
          </a:stretch>
        </p:blipFill>
        <p:spPr bwMode="auto">
          <a:xfrm>
            <a:off x="2915816" y="2132856"/>
            <a:ext cx="2592288" cy="345638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2051" name="Picture 3"/>
          <p:cNvPicPr>
            <a:picLocks noChangeAspect="1" noChangeArrowheads="1"/>
          </p:cNvPicPr>
          <p:nvPr/>
        </p:nvPicPr>
        <p:blipFill>
          <a:blip r:embed="rId5" cstate="print"/>
          <a:srcRect/>
          <a:stretch>
            <a:fillRect/>
          </a:stretch>
        </p:blipFill>
        <p:spPr bwMode="auto">
          <a:xfrm>
            <a:off x="5724128" y="2132856"/>
            <a:ext cx="2592288" cy="345638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EMPLAZAMIENTO</a:t>
            </a:r>
          </a:p>
          <a:p>
            <a:pPr marL="342900" indent="-342900">
              <a:buAutoNum type="arabicPeriod"/>
            </a:pPr>
            <a:r>
              <a:rPr lang="es-ES" sz="1400" dirty="0">
                <a:solidFill>
                  <a:schemeClr val="bg2">
                    <a:lumMod val="10000"/>
                  </a:schemeClr>
                </a:solidFill>
              </a:rPr>
              <a:t>HISTORIA</a:t>
            </a:r>
          </a:p>
          <a:p>
            <a:pPr marL="342900" indent="-342900">
              <a:buAutoNum type="arabicPeriod"/>
            </a:pPr>
            <a:r>
              <a:rPr lang="es-ES" sz="1400" dirty="0">
                <a:solidFill>
                  <a:schemeClr val="bg2">
                    <a:lumMod val="10000"/>
                  </a:schemeClr>
                </a:solidFill>
              </a:rPr>
              <a:t>INTERVENCIONES ANTERIORES</a:t>
            </a:r>
          </a:p>
          <a:p>
            <a:pPr marL="342900" indent="-342900">
              <a:buAutoNum type="arabicPeriod"/>
            </a:pPr>
            <a:r>
              <a:rPr lang="es-ES" sz="1400" dirty="0">
                <a:solidFill>
                  <a:schemeClr val="bg2">
                    <a:lumMod val="10000"/>
                  </a:schemeClr>
                </a:solidFill>
              </a:rPr>
              <a:t>DESCRIPCIÓN GENERAL</a:t>
            </a:r>
          </a:p>
          <a:p>
            <a:pPr marL="342900" indent="-342900">
              <a:buAutoNum type="arabicPeriod"/>
            </a:pPr>
            <a:r>
              <a:rPr lang="es-ES" sz="1400" dirty="0">
                <a:solidFill>
                  <a:schemeClr val="bg2">
                    <a:lumMod val="10000"/>
                  </a:schemeClr>
                </a:solidFill>
              </a:rPr>
              <a:t>LEVANTAMIENTO DE PLANOS</a:t>
            </a:r>
          </a:p>
          <a:p>
            <a:pPr marL="342900" indent="-342900">
              <a:buAutoNum type="arabicPeriod"/>
            </a:pPr>
            <a:r>
              <a:rPr lang="es-ES" sz="1400" dirty="0">
                <a:solidFill>
                  <a:schemeClr val="bg2">
                    <a:lumMod val="10000"/>
                  </a:schemeClr>
                </a:solidFill>
              </a:rPr>
              <a:t>ANÁLISIS CONSTRUCTIVO</a:t>
            </a:r>
          </a:p>
          <a:p>
            <a:pPr marL="342900" indent="-342900">
              <a:buAutoNum type="arabicPeriod"/>
            </a:pPr>
            <a:r>
              <a:rPr lang="es-ES" sz="1400" dirty="0">
                <a:solidFill>
                  <a:schemeClr val="bg2">
                    <a:lumMod val="10000"/>
                  </a:schemeClr>
                </a:solidFill>
              </a:rPr>
              <a:t>ESTUDIO PATOLÓGICO</a:t>
            </a:r>
          </a:p>
          <a:p>
            <a:pPr marL="342900" indent="-342900">
              <a:buAutoNum type="arabicPeriod"/>
            </a:pPr>
            <a:r>
              <a:rPr lang="es-ES" sz="1400" dirty="0">
                <a:solidFill>
                  <a:schemeClr val="bg2">
                    <a:lumMod val="10000"/>
                  </a:schemeClr>
                </a:solidFill>
              </a:rPr>
              <a:t>REPORTAJE FOTOGRÁFICO</a:t>
            </a: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17" name="16 CuadroTexto"/>
          <p:cNvSpPr txBox="1"/>
          <p:nvPr/>
        </p:nvSpPr>
        <p:spPr>
          <a:xfrm>
            <a:off x="3203848" y="908720"/>
            <a:ext cx="5184576" cy="2431435"/>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1.2.4. Levantamiento de planos utilizando programas de restitución fotográfica.</a:t>
            </a:r>
            <a:r>
              <a:rPr lang="es-ES" dirty="0" smtClean="0"/>
              <a:t>	</a:t>
            </a:r>
          </a:p>
          <a:p>
            <a:pPr marL="342900" indent="-342900"/>
            <a:endParaRPr lang="es-ES" dirty="0" smtClean="0"/>
          </a:p>
          <a:p>
            <a:pPr marL="342900" indent="-342900" algn="just"/>
            <a:r>
              <a:rPr lang="es-ES" dirty="0" smtClean="0"/>
              <a:t>	</a:t>
            </a:r>
            <a:r>
              <a:rPr lang="es-ES" sz="1400" dirty="0" smtClean="0">
                <a:solidFill>
                  <a:schemeClr val="accent1">
                    <a:lumMod val="20000"/>
                    <a:lumOff val="80000"/>
                  </a:schemeClr>
                </a:solidFill>
              </a:rPr>
              <a:t>- </a:t>
            </a:r>
            <a:r>
              <a:rPr lang="es-ES" sz="1400" i="1" dirty="0" smtClean="0">
                <a:solidFill>
                  <a:schemeClr val="accent1">
                    <a:lumMod val="20000"/>
                    <a:lumOff val="80000"/>
                  </a:schemeClr>
                </a:solidFill>
              </a:rPr>
              <a:t>Utilización del programa </a:t>
            </a:r>
            <a:r>
              <a:rPr lang="es-ES" sz="1400" b="1" i="1" dirty="0" err="1" smtClean="0">
                <a:solidFill>
                  <a:schemeClr val="accent1">
                    <a:lumMod val="20000"/>
                    <a:lumOff val="80000"/>
                  </a:schemeClr>
                </a:solidFill>
              </a:rPr>
              <a:t>Photoshop</a:t>
            </a:r>
            <a:r>
              <a:rPr lang="es-ES" sz="1400" b="1" i="1" dirty="0" smtClean="0">
                <a:solidFill>
                  <a:schemeClr val="accent1">
                    <a:lumMod val="20000"/>
                    <a:lumOff val="80000"/>
                  </a:schemeClr>
                </a:solidFill>
              </a:rPr>
              <a:t> CS5 </a:t>
            </a:r>
            <a:r>
              <a:rPr lang="es-ES" sz="1400" dirty="0" smtClean="0">
                <a:solidFill>
                  <a:schemeClr val="accent1">
                    <a:lumMod val="20000"/>
                    <a:lumOff val="80000"/>
                  </a:schemeClr>
                </a:solidFill>
              </a:rPr>
              <a:t>para unir los diferentes tramos de la fachada y para corregir las posibles diferencias de color debido a la luz </a:t>
            </a:r>
            <a:r>
              <a:rPr lang="es-ES" sz="1400" i="1" dirty="0" smtClean="0">
                <a:solidFill>
                  <a:schemeClr val="accent1">
                    <a:lumMod val="20000"/>
                    <a:lumOff val="80000"/>
                  </a:schemeClr>
                </a:solidFill>
              </a:rPr>
              <a:t>.</a:t>
            </a:r>
          </a:p>
          <a:p>
            <a:pPr marL="342900" indent="-342900" algn="just"/>
            <a:endParaRPr lang="es-ES" sz="1200" i="1" dirty="0" smtClean="0"/>
          </a:p>
          <a:p>
            <a:pPr marL="342900" indent="-342900" algn="just"/>
            <a:endParaRPr lang="es-ES" sz="1200" i="1" dirty="0" smtClean="0"/>
          </a:p>
          <a:p>
            <a:pPr marL="342900" indent="-342900" algn="just"/>
            <a:r>
              <a:rPr lang="es-ES" sz="1200" i="1" dirty="0" smtClean="0"/>
              <a:t>		</a:t>
            </a:r>
          </a:p>
        </p:txBody>
      </p:sp>
      <p:pic>
        <p:nvPicPr>
          <p:cNvPr id="3075" name="Picture 3"/>
          <p:cNvPicPr>
            <a:picLocks noChangeAspect="1" noChangeArrowheads="1"/>
          </p:cNvPicPr>
          <p:nvPr/>
        </p:nvPicPr>
        <p:blipFill>
          <a:blip r:embed="rId4" cstate="print"/>
          <a:srcRect l="2643" t="7469" r="903" b="8506"/>
          <a:stretch>
            <a:fillRect/>
          </a:stretch>
        </p:blipFill>
        <p:spPr bwMode="auto">
          <a:xfrm>
            <a:off x="3635896" y="2875623"/>
            <a:ext cx="4752528" cy="292964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3" end="3"/>
                                            </p:txEl>
                                          </p:spTgt>
                                        </p:tgtEl>
                                        <p:attrNameLst>
                                          <p:attrName>style.visibility</p:attrName>
                                        </p:attrNameLst>
                                      </p:cBhvr>
                                      <p:to>
                                        <p:strVal val="visible"/>
                                      </p:to>
                                    </p:set>
                                    <p:animEffect transition="in" filter="fade">
                                      <p:cBhvr>
                                        <p:cTn id="7" dur="2000"/>
                                        <p:tgtEl>
                                          <p:spTgt spid="1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EMPLAZAMIENTO</a:t>
            </a:r>
          </a:p>
          <a:p>
            <a:pPr marL="342900" indent="-342900">
              <a:buAutoNum type="arabicPeriod"/>
            </a:pPr>
            <a:r>
              <a:rPr lang="es-ES" sz="1400" dirty="0">
                <a:solidFill>
                  <a:schemeClr val="bg2">
                    <a:lumMod val="10000"/>
                  </a:schemeClr>
                </a:solidFill>
              </a:rPr>
              <a:t>HISTORIA</a:t>
            </a:r>
          </a:p>
          <a:p>
            <a:pPr marL="342900" indent="-342900">
              <a:buAutoNum type="arabicPeriod"/>
            </a:pPr>
            <a:r>
              <a:rPr lang="es-ES" sz="1400" dirty="0">
                <a:solidFill>
                  <a:schemeClr val="bg2">
                    <a:lumMod val="10000"/>
                  </a:schemeClr>
                </a:solidFill>
              </a:rPr>
              <a:t>INTERVENCIONES ANTERIORES</a:t>
            </a:r>
          </a:p>
          <a:p>
            <a:pPr marL="342900" indent="-342900">
              <a:buAutoNum type="arabicPeriod"/>
            </a:pPr>
            <a:r>
              <a:rPr lang="es-ES" sz="1400" dirty="0">
                <a:solidFill>
                  <a:schemeClr val="bg2">
                    <a:lumMod val="10000"/>
                  </a:schemeClr>
                </a:solidFill>
              </a:rPr>
              <a:t>DESCRIPCIÓN GENERAL</a:t>
            </a:r>
          </a:p>
          <a:p>
            <a:pPr marL="342900" indent="-342900">
              <a:buAutoNum type="arabicPeriod"/>
            </a:pPr>
            <a:r>
              <a:rPr lang="es-ES" sz="1400" dirty="0">
                <a:solidFill>
                  <a:schemeClr val="bg2">
                    <a:lumMod val="10000"/>
                  </a:schemeClr>
                </a:solidFill>
              </a:rPr>
              <a:t>LEVANTAMIENTO DE PLANOS</a:t>
            </a:r>
          </a:p>
          <a:p>
            <a:pPr marL="342900" indent="-342900">
              <a:buAutoNum type="arabicPeriod"/>
            </a:pPr>
            <a:r>
              <a:rPr lang="es-ES" sz="1400" dirty="0">
                <a:solidFill>
                  <a:schemeClr val="bg2">
                    <a:lumMod val="10000"/>
                  </a:schemeClr>
                </a:solidFill>
              </a:rPr>
              <a:t>ANÁLISIS CONSTRUCTIVO</a:t>
            </a:r>
          </a:p>
          <a:p>
            <a:pPr marL="342900" indent="-342900">
              <a:buAutoNum type="arabicPeriod"/>
            </a:pPr>
            <a:r>
              <a:rPr lang="es-ES" sz="1400" dirty="0">
                <a:solidFill>
                  <a:schemeClr val="bg2">
                    <a:lumMod val="10000"/>
                  </a:schemeClr>
                </a:solidFill>
              </a:rPr>
              <a:t>ESTUDIO PATOLÓGICO</a:t>
            </a:r>
          </a:p>
          <a:p>
            <a:pPr marL="342900" indent="-342900">
              <a:buAutoNum type="arabicPeriod"/>
            </a:pPr>
            <a:r>
              <a:rPr lang="es-ES" sz="1400" dirty="0">
                <a:solidFill>
                  <a:schemeClr val="bg2">
                    <a:lumMod val="10000"/>
                  </a:schemeClr>
                </a:solidFill>
              </a:rPr>
              <a:t>REPORTAJE FOTOGRÁFICO</a:t>
            </a: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17" name="16 CuadroTexto"/>
          <p:cNvSpPr txBox="1"/>
          <p:nvPr/>
        </p:nvSpPr>
        <p:spPr>
          <a:xfrm>
            <a:off x="3203848" y="908720"/>
            <a:ext cx="5184576" cy="1077218"/>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1.2.5. Análisis de los sistemas constructivos, materiales empleados y su puesta en obra.</a:t>
            </a:r>
            <a:r>
              <a:rPr lang="es-ES" dirty="0" smtClean="0"/>
              <a:t>	</a:t>
            </a:r>
            <a:endParaRPr lang="es-ES" sz="1200" i="1" dirty="0" smtClean="0"/>
          </a:p>
          <a:p>
            <a:pPr marL="342900" indent="-342900" algn="just"/>
            <a:r>
              <a:rPr lang="es-ES" sz="1200" i="1" dirty="0" smtClean="0"/>
              <a:t>		</a:t>
            </a:r>
          </a:p>
        </p:txBody>
      </p:sp>
      <p:pic>
        <p:nvPicPr>
          <p:cNvPr id="2" name="Picture 2"/>
          <p:cNvPicPr>
            <a:picLocks noChangeAspect="1" noChangeArrowheads="1"/>
          </p:cNvPicPr>
          <p:nvPr/>
        </p:nvPicPr>
        <p:blipFill>
          <a:blip r:embed="rId5" cstate="print"/>
          <a:srcRect/>
          <a:stretch>
            <a:fillRect/>
          </a:stretch>
        </p:blipFill>
        <p:spPr bwMode="auto">
          <a:xfrm>
            <a:off x="6588224" y="2708920"/>
            <a:ext cx="1863248" cy="295232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3131840" y="1988840"/>
            <a:ext cx="5400600" cy="2062103"/>
          </a:xfrm>
          <a:prstGeom prst="rect">
            <a:avLst/>
          </a:prstGeom>
          <a:noFill/>
        </p:spPr>
        <p:txBody>
          <a:bodyPr wrap="square" rtlCol="0">
            <a:spAutoFit/>
          </a:bodyPr>
          <a:lstStyle/>
          <a:p>
            <a:pPr marL="342900" indent="-342900" algn="just"/>
            <a:r>
              <a:rPr lang="es-ES" sz="1200" i="1" dirty="0" smtClean="0"/>
              <a:t>	</a:t>
            </a:r>
            <a:r>
              <a:rPr lang="es-ES" sz="1400" i="1" dirty="0" smtClean="0">
                <a:solidFill>
                  <a:schemeClr val="accent1">
                    <a:lumMod val="20000"/>
                    <a:lumOff val="80000"/>
                  </a:schemeClr>
                </a:solidFill>
              </a:rPr>
              <a:t>Se han analizado al completo todas las partes del edificio: sistema constructivo, materiales y puesta en obra desde un punto de vista simplemente descriptivo. </a:t>
            </a:r>
            <a:endParaRPr lang="es-ES" sz="1200" i="1" dirty="0" smtClean="0">
              <a:solidFill>
                <a:schemeClr val="accent1">
                  <a:lumMod val="20000"/>
                  <a:lumOff val="80000"/>
                </a:schemeClr>
              </a:solidFill>
            </a:endParaRPr>
          </a:p>
          <a:p>
            <a:pPr marL="800100" lvl="1" indent="-342900" algn="just">
              <a:buFontTx/>
              <a:buChar char="-"/>
            </a:pPr>
            <a:r>
              <a:rPr lang="es-ES" sz="1400" dirty="0" smtClean="0">
                <a:solidFill>
                  <a:schemeClr val="accent1">
                    <a:lumMod val="20000"/>
                    <a:lumOff val="80000"/>
                  </a:schemeClr>
                </a:solidFill>
              </a:rPr>
              <a:t>Estructura</a:t>
            </a:r>
          </a:p>
          <a:p>
            <a:pPr marL="800100" lvl="1" indent="-342900" algn="just">
              <a:buFontTx/>
              <a:buChar char="-"/>
            </a:pPr>
            <a:r>
              <a:rPr lang="es-ES" sz="1400" dirty="0" smtClean="0">
                <a:solidFill>
                  <a:schemeClr val="accent1">
                    <a:lumMod val="20000"/>
                    <a:lumOff val="80000"/>
                  </a:schemeClr>
                </a:solidFill>
              </a:rPr>
              <a:t>Revestimientos</a:t>
            </a:r>
          </a:p>
          <a:p>
            <a:pPr marL="800100" lvl="1" indent="-342900" algn="just">
              <a:buFontTx/>
              <a:buChar char="-"/>
            </a:pPr>
            <a:r>
              <a:rPr lang="es-ES" sz="1400" dirty="0" smtClean="0">
                <a:solidFill>
                  <a:schemeClr val="accent1">
                    <a:lumMod val="20000"/>
                    <a:lumOff val="80000"/>
                  </a:schemeClr>
                </a:solidFill>
              </a:rPr>
              <a:t>Carpinterías</a:t>
            </a:r>
          </a:p>
          <a:p>
            <a:pPr marL="800100" lvl="1" indent="-342900" algn="just">
              <a:buFontTx/>
              <a:buChar char="-"/>
            </a:pPr>
            <a:r>
              <a:rPr lang="es-ES" sz="1400" dirty="0" smtClean="0">
                <a:solidFill>
                  <a:schemeClr val="accent1">
                    <a:lumMod val="20000"/>
                    <a:lumOff val="80000"/>
                  </a:schemeClr>
                </a:solidFill>
              </a:rPr>
              <a:t>Etc.</a:t>
            </a:r>
          </a:p>
          <a:p>
            <a:pPr marL="342900" indent="-342900" algn="just"/>
            <a:endParaRPr lang="es-ES" sz="1200" i="1" dirty="0" smtClean="0"/>
          </a:p>
          <a:p>
            <a:endParaRPr lang="es-ES" dirty="0"/>
          </a:p>
        </p:txBody>
      </p:sp>
      <p:pic>
        <p:nvPicPr>
          <p:cNvPr id="4" name="Picture 2"/>
          <p:cNvPicPr>
            <a:picLocks noChangeAspect="1" noChangeArrowheads="1"/>
          </p:cNvPicPr>
          <p:nvPr/>
        </p:nvPicPr>
        <p:blipFill>
          <a:blip r:embed="rId6" cstate="print"/>
          <a:srcRect/>
          <a:stretch>
            <a:fillRect/>
          </a:stretch>
        </p:blipFill>
        <p:spPr bwMode="auto">
          <a:xfrm>
            <a:off x="3347864" y="3617778"/>
            <a:ext cx="3071637" cy="201316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Effect transition="in" filter="fade">
                                      <p:cBhvr>
                                        <p:cTn id="7" dur="2000"/>
                                        <p:tgtEl>
                                          <p:spTgt spid="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20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fade">
                                      <p:cBhvr>
                                        <p:cTn id="17" dur="20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fade">
                                      <p:cBhvr>
                                        <p:cTn id="22" dur="20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fade">
                                      <p:cBhvr>
                                        <p:cTn id="27" dur="20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4" end="4"/>
                                            </p:txEl>
                                          </p:spTgt>
                                        </p:tgtEl>
                                        <p:attrNameLst>
                                          <p:attrName>style.visibility</p:attrName>
                                        </p:attrNameLst>
                                      </p:cBhvr>
                                      <p:to>
                                        <p:strVal val="visible"/>
                                      </p:to>
                                    </p:set>
                                    <p:animEffect transition="in" filter="fade">
                                      <p:cBhvr>
                                        <p:cTn id="32" dur="2000"/>
                                        <p:tgtEl>
                                          <p:spTgt spid="1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1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 ANTECEDENTES</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1.2. Metodología</a:t>
            </a:r>
            <a:endParaRPr lang="es-ES" sz="2400" dirty="0">
              <a:solidFill>
                <a:schemeClr val="tx2">
                  <a:lumMod val="90000"/>
                </a:schemeClr>
              </a:solidFill>
            </a:endParaRPr>
          </a:p>
        </p:txBody>
      </p:sp>
      <p:sp>
        <p:nvSpPr>
          <p:cNvPr id="17" name="16 CuadroTexto"/>
          <p:cNvSpPr txBox="1"/>
          <p:nvPr/>
        </p:nvSpPr>
        <p:spPr>
          <a:xfrm>
            <a:off x="3203848" y="908720"/>
            <a:ext cx="5184576" cy="830997"/>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1.2.6. Análisis de las patologías.</a:t>
            </a:r>
            <a:r>
              <a:rPr lang="es-ES" dirty="0" smtClean="0"/>
              <a:t>	</a:t>
            </a:r>
            <a:endParaRPr lang="es-ES" sz="1200" i="1" dirty="0" smtClean="0"/>
          </a:p>
          <a:p>
            <a:pPr marL="342900" indent="-342900" algn="just"/>
            <a:r>
              <a:rPr lang="es-ES" sz="1200" i="1" dirty="0" smtClean="0"/>
              <a:t>		</a:t>
            </a:r>
          </a:p>
        </p:txBody>
      </p:sp>
      <p:sp>
        <p:nvSpPr>
          <p:cNvPr id="18" name="17 CuadroTexto"/>
          <p:cNvSpPr txBox="1"/>
          <p:nvPr/>
        </p:nvSpPr>
        <p:spPr>
          <a:xfrm>
            <a:off x="3131840" y="1700808"/>
            <a:ext cx="5400600" cy="523220"/>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accent1">
                    <a:lumMod val="20000"/>
                    <a:lumOff val="80000"/>
                  </a:schemeClr>
                </a:solidFill>
              </a:rPr>
              <a:t>   </a:t>
            </a:r>
            <a:r>
              <a:rPr lang="es-ES" sz="1400" dirty="0" smtClean="0">
                <a:solidFill>
                  <a:schemeClr val="accent1">
                    <a:lumMod val="20000"/>
                    <a:lumOff val="80000"/>
                  </a:schemeClr>
                </a:solidFill>
              </a:rPr>
              <a:t>Análisis únicamente de las patologías de fachada, ya que es el elemento constructivo más representativo en este aspecto</a:t>
            </a:r>
            <a:r>
              <a:rPr lang="es-ES" sz="1400" dirty="0" smtClean="0">
                <a:solidFill>
                  <a:schemeClr val="accent1">
                    <a:lumMod val="20000"/>
                    <a:lumOff val="80000"/>
                  </a:schemeClr>
                </a:solidFill>
              </a:rPr>
              <a:t>.</a:t>
            </a:r>
            <a:endParaRPr lang="es-ES" sz="1200" dirty="0" smtClean="0">
              <a:solidFill>
                <a:schemeClr val="accent1">
                  <a:lumMod val="20000"/>
                  <a:lumOff val="80000"/>
                </a:schemeClr>
              </a:solidFill>
            </a:endParaRPr>
          </a:p>
        </p:txBody>
      </p:sp>
      <p:pic>
        <p:nvPicPr>
          <p:cNvPr id="2050" name="Picture 2"/>
          <p:cNvPicPr>
            <a:picLocks noChangeAspect="1" noChangeArrowheads="1"/>
          </p:cNvPicPr>
          <p:nvPr/>
        </p:nvPicPr>
        <p:blipFill>
          <a:blip r:embed="rId5" cstate="print"/>
          <a:srcRect l="6863" r="2780"/>
          <a:stretch>
            <a:fillRect/>
          </a:stretch>
        </p:blipFill>
        <p:spPr bwMode="auto">
          <a:xfrm>
            <a:off x="3018466" y="2348880"/>
            <a:ext cx="5729998" cy="340898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1" name="20 CuadroTexto"/>
          <p:cNvSpPr txBox="1"/>
          <p:nvPr/>
        </p:nvSpPr>
        <p:spPr>
          <a:xfrm>
            <a:off x="0" y="404664"/>
            <a:ext cx="2232248" cy="4401205"/>
          </a:xfrm>
          <a:prstGeom prst="rect">
            <a:avLst/>
          </a:prstGeom>
          <a:noFill/>
        </p:spPr>
        <p:txBody>
          <a:bodyPr wrap="square" rtlCol="0">
            <a:spAutoFit/>
          </a:bodyPr>
          <a:lstStyle/>
          <a:p>
            <a:pPr marL="342900" indent="-342900">
              <a:buAutoNum type="arabicPeriod"/>
            </a:pPr>
            <a:r>
              <a:rPr lang="es-ES" sz="1400" b="1" u="sng" dirty="0" smtClean="0">
                <a:solidFill>
                  <a:schemeClr val="bg2">
                    <a:lumMod val="10000"/>
                  </a:schemeClr>
                </a:solidFill>
              </a:rPr>
              <a:t>ANTECEDENTES </a:t>
            </a:r>
            <a:r>
              <a:rPr lang="es-ES" sz="1400" b="1" dirty="0" smtClean="0">
                <a:solidFill>
                  <a:schemeClr val="bg2">
                    <a:lumMod val="10000"/>
                  </a:schemeClr>
                </a:solidFill>
              </a:rPr>
              <a:t>             </a:t>
            </a:r>
            <a:r>
              <a:rPr lang="es-ES" sz="1400" dirty="0" smtClean="0">
                <a:solidFill>
                  <a:schemeClr val="bg2">
                    <a:lumMod val="10000"/>
                  </a:schemeClr>
                </a:solidFill>
              </a:rPr>
              <a:t>1.1. Objetivos             </a:t>
            </a:r>
            <a:r>
              <a:rPr lang="es-ES" sz="1400" b="1" dirty="0" smtClean="0">
                <a:solidFill>
                  <a:schemeClr val="bg2">
                    <a:lumMod val="10000"/>
                  </a:schemeClr>
                </a:solidFill>
              </a:rPr>
              <a:t>1.2. Metodología                       </a:t>
            </a: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DESCRIPCIÓN GENERAL</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Effect transition="in" filter="fade">
                                      <p:cBhvr>
                                        <p:cTn id="7" dur="2000"/>
                                        <p:tgtEl>
                                          <p:spTgt spid="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20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2.  DESCRIPCIÓN GENERAL</a:t>
            </a:r>
            <a:endParaRPr lang="es-ES" sz="2000" u="sng" dirty="0">
              <a:solidFill>
                <a:schemeClr val="tx2">
                  <a:lumMod val="75000"/>
                </a:schemeClr>
              </a:solidFill>
              <a:latin typeface="Papyrus" pitchFamily="66" charset="0"/>
            </a:endParaRPr>
          </a:p>
        </p:txBody>
      </p:sp>
      <p:sp>
        <p:nvSpPr>
          <p:cNvPr id="17" name="16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2.1. Descripción</a:t>
            </a:r>
            <a:endParaRPr lang="es-ES" sz="2400" dirty="0">
              <a:solidFill>
                <a:schemeClr val="tx2">
                  <a:lumMod val="90000"/>
                </a:schemeClr>
              </a:solidFill>
            </a:endParaRPr>
          </a:p>
        </p:txBody>
      </p:sp>
      <p:sp>
        <p:nvSpPr>
          <p:cNvPr id="20" name="19 CuadroTexto"/>
          <p:cNvSpPr txBox="1"/>
          <p:nvPr/>
        </p:nvSpPr>
        <p:spPr>
          <a:xfrm>
            <a:off x="3131840" y="1196752"/>
            <a:ext cx="5400600" cy="692497"/>
          </a:xfrm>
          <a:prstGeom prst="rect">
            <a:avLst/>
          </a:prstGeom>
          <a:noFill/>
        </p:spPr>
        <p:txBody>
          <a:bodyPr wrap="square" rtlCol="0">
            <a:spAutoFit/>
          </a:bodyPr>
          <a:lstStyle/>
          <a:p>
            <a:pPr marL="342900" indent="-342900" algn="just"/>
            <a:r>
              <a:rPr lang="es-ES" sz="1200" i="1" dirty="0" smtClean="0"/>
              <a:t>	</a:t>
            </a:r>
            <a:r>
              <a:rPr lang="es-ES" sz="1300" dirty="0" smtClean="0">
                <a:solidFill>
                  <a:schemeClr val="accent1">
                    <a:lumMod val="20000"/>
                    <a:lumOff val="80000"/>
                  </a:schemeClr>
                </a:solidFill>
              </a:rPr>
              <a:t>   - </a:t>
            </a:r>
            <a:r>
              <a:rPr lang="es-ES" sz="1300" b="1" dirty="0" smtClean="0"/>
              <a:t>Edificio barroco del siglo XVIII </a:t>
            </a:r>
          </a:p>
          <a:p>
            <a:pPr marL="342900" indent="-342900" algn="just"/>
            <a:r>
              <a:rPr lang="es-ES" sz="1300" b="1" dirty="0" smtClean="0"/>
              <a:t>	   </a:t>
            </a:r>
            <a:r>
              <a:rPr lang="es-ES" sz="1300" dirty="0" smtClean="0"/>
              <a:t>- Situado en la plaza de la Marquesa o de Fray Anselmo Polanco.</a:t>
            </a:r>
          </a:p>
          <a:p>
            <a:pPr marL="342900" indent="-342900" algn="just"/>
            <a:r>
              <a:rPr lang="es-ES" sz="1300" i="1" dirty="0" smtClean="0"/>
              <a:t>	   - Planta rectangular dividida en 4 bloques.</a:t>
            </a:r>
            <a:endParaRPr lang="es-ES" sz="1200" i="1" dirty="0" smtClean="0"/>
          </a:p>
        </p:txBody>
      </p:sp>
      <p:pic>
        <p:nvPicPr>
          <p:cNvPr id="2" name="Picture 2"/>
          <p:cNvPicPr>
            <a:picLocks noChangeAspect="1" noChangeArrowheads="1"/>
          </p:cNvPicPr>
          <p:nvPr/>
        </p:nvPicPr>
        <p:blipFill>
          <a:blip r:embed="rId5" cstate="print"/>
          <a:srcRect l="2538" t="1848" r="1413" b="2040"/>
          <a:stretch>
            <a:fillRect/>
          </a:stretch>
        </p:blipFill>
        <p:spPr bwMode="auto">
          <a:xfrm>
            <a:off x="3563888" y="2060848"/>
            <a:ext cx="4320480" cy="344183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6" cstate="print"/>
          <a:srcRect/>
          <a:stretch>
            <a:fillRect/>
          </a:stretch>
        </p:blipFill>
        <p:spPr bwMode="auto">
          <a:xfrm>
            <a:off x="5076056" y="4077072"/>
            <a:ext cx="1728192" cy="180708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8" name="Picture 4"/>
          <p:cNvPicPr>
            <a:picLocks noChangeAspect="1" noChangeArrowheads="1"/>
          </p:cNvPicPr>
          <p:nvPr/>
        </p:nvPicPr>
        <p:blipFill>
          <a:blip r:embed="rId7" cstate="print"/>
          <a:srcRect/>
          <a:stretch>
            <a:fillRect/>
          </a:stretch>
        </p:blipFill>
        <p:spPr bwMode="auto">
          <a:xfrm>
            <a:off x="2483768" y="2564904"/>
            <a:ext cx="897223" cy="101572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4" name="Picture 5"/>
          <p:cNvPicPr>
            <a:picLocks noChangeAspect="1" noChangeArrowheads="1"/>
          </p:cNvPicPr>
          <p:nvPr/>
        </p:nvPicPr>
        <p:blipFill>
          <a:blip r:embed="rId8" cstate="print"/>
          <a:srcRect/>
          <a:stretch>
            <a:fillRect/>
          </a:stretch>
        </p:blipFill>
        <p:spPr bwMode="auto">
          <a:xfrm>
            <a:off x="8034690" y="2564904"/>
            <a:ext cx="1001806" cy="99810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30" name="Picture 6"/>
          <p:cNvPicPr>
            <a:picLocks noChangeAspect="1" noChangeArrowheads="1"/>
          </p:cNvPicPr>
          <p:nvPr/>
        </p:nvPicPr>
        <p:blipFill>
          <a:blip r:embed="rId9" cstate="print"/>
          <a:srcRect/>
          <a:stretch>
            <a:fillRect/>
          </a:stretch>
        </p:blipFill>
        <p:spPr bwMode="auto">
          <a:xfrm>
            <a:off x="4932040" y="1916832"/>
            <a:ext cx="864096" cy="98104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b="1" u="sng" dirty="0" smtClean="0">
                <a:solidFill>
                  <a:schemeClr val="bg2">
                    <a:lumMod val="10000"/>
                  </a:schemeClr>
                </a:solidFill>
              </a:rPr>
              <a:t>DESCRIPCIÓN GENERAL                </a:t>
            </a:r>
            <a:r>
              <a:rPr lang="es-ES" sz="1400" b="1" dirty="0" smtClean="0">
                <a:solidFill>
                  <a:schemeClr val="bg2">
                    <a:lumMod val="10000"/>
                  </a:schemeClr>
                </a:solidFill>
              </a:rPr>
              <a:t>2.1. Descripción      </a:t>
            </a:r>
            <a:r>
              <a:rPr lang="es-ES" sz="1400" dirty="0" smtClean="0">
                <a:solidFill>
                  <a:schemeClr val="bg2">
                    <a:lumMod val="10000"/>
                  </a:schemeClr>
                </a:solidFill>
              </a:rPr>
              <a:t>2.2. Referencia catastral</a:t>
            </a:r>
            <a:endParaRPr lang="es-ES" sz="1400"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20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2000"/>
                                        <p:tgtEl>
                                          <p:spTgt spid="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1" end="1"/>
                                            </p:txEl>
                                          </p:spTgt>
                                        </p:tgtEl>
                                        <p:attrNameLst>
                                          <p:attrName>style.visibility</p:attrName>
                                        </p:attrNameLst>
                                      </p:cBhvr>
                                      <p:to>
                                        <p:strVal val="visible"/>
                                      </p:to>
                                    </p:set>
                                    <p:animEffect transition="in" filter="fade">
                                      <p:cBhvr>
                                        <p:cTn id="22" dur="2000"/>
                                        <p:tgtEl>
                                          <p:spTgt spid="2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2" end="2"/>
                                            </p:txEl>
                                          </p:spTgt>
                                        </p:tgtEl>
                                        <p:attrNameLst>
                                          <p:attrName>style.visibility</p:attrName>
                                        </p:attrNameLst>
                                      </p:cBhvr>
                                      <p:to>
                                        <p:strVal val="visible"/>
                                      </p:to>
                                    </p:set>
                                    <p:animEffect transition="in" filter="fade">
                                      <p:cBhvr>
                                        <p:cTn id="27" dur="2000"/>
                                        <p:tgtEl>
                                          <p:spTgt spid="2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27"/>
                                        </p:tgtEl>
                                        <p:attrNameLst>
                                          <p:attrName>style.visibility</p:attrName>
                                        </p:attrNameLst>
                                      </p:cBhvr>
                                      <p:to>
                                        <p:strVal val="visible"/>
                                      </p:to>
                                    </p:set>
                                    <p:animEffect transition="in" filter="fade">
                                      <p:cBhvr>
                                        <p:cTn id="37" dur="2000"/>
                                        <p:tgtEl>
                                          <p:spTgt spid="1027"/>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2000"/>
                                        <p:tgtEl>
                                          <p:spTgt spid="4"/>
                                        </p:tgtEl>
                                      </p:cBhvr>
                                    </p:animEffect>
                                  </p:childTnLst>
                                </p:cTn>
                              </p:par>
                              <p:par>
                                <p:cTn id="41" presetID="10" presetClass="entr" presetSubtype="0" fill="hold" nodeType="withEffect">
                                  <p:stCondLst>
                                    <p:cond delay="0"/>
                                  </p:stCondLst>
                                  <p:childTnLst>
                                    <p:set>
                                      <p:cBhvr>
                                        <p:cTn id="42" dur="1" fill="hold">
                                          <p:stCondLst>
                                            <p:cond delay="0"/>
                                          </p:stCondLst>
                                        </p:cTn>
                                        <p:tgtEl>
                                          <p:spTgt spid="1030"/>
                                        </p:tgtEl>
                                        <p:attrNameLst>
                                          <p:attrName>style.visibility</p:attrName>
                                        </p:attrNameLst>
                                      </p:cBhvr>
                                      <p:to>
                                        <p:strVal val="visible"/>
                                      </p:to>
                                    </p:set>
                                    <p:animEffect transition="in" filter="fade">
                                      <p:cBhvr>
                                        <p:cTn id="43" dur="2000"/>
                                        <p:tgtEl>
                                          <p:spTgt spid="1030"/>
                                        </p:tgtEl>
                                      </p:cBhvr>
                                    </p:animEffect>
                                  </p:childTnLst>
                                </p:cTn>
                              </p:par>
                              <p:par>
                                <p:cTn id="44" presetID="10" presetClass="entr" presetSubtype="0" fill="hold" nodeType="withEffect">
                                  <p:stCondLst>
                                    <p:cond delay="0"/>
                                  </p:stCondLst>
                                  <p:childTnLst>
                                    <p:set>
                                      <p:cBhvr>
                                        <p:cTn id="45" dur="1" fill="hold">
                                          <p:stCondLst>
                                            <p:cond delay="0"/>
                                          </p:stCondLst>
                                        </p:cTn>
                                        <p:tgtEl>
                                          <p:spTgt spid="1028"/>
                                        </p:tgtEl>
                                        <p:attrNameLst>
                                          <p:attrName>style.visibility</p:attrName>
                                        </p:attrNameLst>
                                      </p:cBhvr>
                                      <p:to>
                                        <p:strVal val="visible"/>
                                      </p:to>
                                    </p:set>
                                    <p:animEffect transition="in" filter="fade">
                                      <p:cBhvr>
                                        <p:cTn id="46"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17" grpId="0" build="p"/>
      <p:bldP spid="2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2.  DESCRIPCIÓN GENERAL</a:t>
            </a:r>
            <a:endParaRPr lang="es-ES" sz="2000" u="sng" dirty="0">
              <a:solidFill>
                <a:schemeClr val="tx2">
                  <a:lumMod val="75000"/>
                </a:schemeClr>
              </a:solidFill>
              <a:latin typeface="Papyrus" pitchFamily="66" charset="0"/>
            </a:endParaRPr>
          </a:p>
        </p:txBody>
      </p:sp>
      <p:sp>
        <p:nvSpPr>
          <p:cNvPr id="17" name="16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2.1. Descripción</a:t>
            </a:r>
            <a:endParaRPr lang="es-ES" sz="2400" dirty="0">
              <a:solidFill>
                <a:schemeClr val="tx2">
                  <a:lumMod val="90000"/>
                </a:schemeClr>
              </a:solidFill>
            </a:endParaRPr>
          </a:p>
        </p:txBody>
      </p:sp>
      <p:sp>
        <p:nvSpPr>
          <p:cNvPr id="20" name="19 CuadroTexto"/>
          <p:cNvSpPr txBox="1"/>
          <p:nvPr/>
        </p:nvSpPr>
        <p:spPr>
          <a:xfrm>
            <a:off x="3131840" y="1196752"/>
            <a:ext cx="5400600" cy="1292662"/>
          </a:xfrm>
          <a:prstGeom prst="rect">
            <a:avLst/>
          </a:prstGeom>
          <a:noFill/>
        </p:spPr>
        <p:txBody>
          <a:bodyPr wrap="square" rtlCol="0">
            <a:spAutoFit/>
          </a:bodyPr>
          <a:lstStyle/>
          <a:p>
            <a:pPr marL="342900" indent="-342900" algn="just"/>
            <a:r>
              <a:rPr lang="es-ES" sz="1200" i="1" dirty="0" smtClean="0"/>
              <a:t>	</a:t>
            </a:r>
            <a:r>
              <a:rPr lang="es-ES" sz="1300" dirty="0" smtClean="0">
                <a:solidFill>
                  <a:schemeClr val="accent1">
                    <a:lumMod val="20000"/>
                    <a:lumOff val="80000"/>
                  </a:schemeClr>
                </a:solidFill>
              </a:rPr>
              <a:t>   -Estilo barroco en el interior:</a:t>
            </a:r>
          </a:p>
          <a:p>
            <a:pPr marL="342900" indent="-342900" algn="just"/>
            <a:r>
              <a:rPr lang="es-ES" sz="1300" i="1" dirty="0" smtClean="0">
                <a:solidFill>
                  <a:schemeClr val="accent1">
                    <a:lumMod val="20000"/>
                    <a:lumOff val="80000"/>
                  </a:schemeClr>
                </a:solidFill>
              </a:rPr>
              <a:t>		</a:t>
            </a:r>
            <a:r>
              <a:rPr lang="es-ES" sz="1300" i="1" dirty="0" smtClean="0">
                <a:solidFill>
                  <a:schemeClr val="accent1">
                    <a:lumMod val="20000"/>
                    <a:lumOff val="80000"/>
                  </a:schemeClr>
                </a:solidFill>
                <a:sym typeface="Wingdings" pitchFamily="2" charset="2"/>
              </a:rPr>
              <a:t> Escalera coronada con una linterna muy decorada (adornos 	de la época y un escudo heráldico central)</a:t>
            </a:r>
          </a:p>
          <a:p>
            <a:pPr marL="342900" indent="-342900" algn="just"/>
            <a:endParaRPr lang="es-ES" sz="1300" i="1" dirty="0" smtClean="0">
              <a:solidFill>
                <a:schemeClr val="accent1">
                  <a:lumMod val="20000"/>
                  <a:lumOff val="80000"/>
                </a:schemeClr>
              </a:solidFill>
              <a:sym typeface="Wingdings" pitchFamily="2" charset="2"/>
            </a:endParaRPr>
          </a:p>
          <a:p>
            <a:pPr marL="342900" indent="-342900" algn="just"/>
            <a:r>
              <a:rPr lang="es-ES" sz="1300" dirty="0" smtClean="0">
                <a:solidFill>
                  <a:schemeClr val="accent1">
                    <a:lumMod val="20000"/>
                    <a:lumOff val="80000"/>
                  </a:schemeClr>
                </a:solidFill>
              </a:rPr>
              <a:t>	    -</a:t>
            </a:r>
            <a:r>
              <a:rPr lang="es-ES" sz="1300" b="1" dirty="0" smtClean="0">
                <a:solidFill>
                  <a:schemeClr val="accent1">
                    <a:lumMod val="20000"/>
                    <a:lumOff val="80000"/>
                  </a:schemeClr>
                </a:solidFill>
              </a:rPr>
              <a:t>2 Torreones que presiden la fachada:</a:t>
            </a:r>
          </a:p>
          <a:p>
            <a:pPr marL="342900" indent="-342900" algn="just"/>
            <a:r>
              <a:rPr lang="es-ES" sz="1300" i="1" dirty="0" smtClean="0">
                <a:solidFill>
                  <a:schemeClr val="accent1">
                    <a:lumMod val="20000"/>
                    <a:lumOff val="80000"/>
                  </a:schemeClr>
                </a:solidFill>
                <a:sym typeface="Wingdings" pitchFamily="2" charset="2"/>
              </a:rPr>
              <a:t>		 Capiteles de azulejos vidriados de colores (retirados)</a:t>
            </a:r>
          </a:p>
        </p:txBody>
      </p:sp>
      <p:pic>
        <p:nvPicPr>
          <p:cNvPr id="2050" name="Picture 2"/>
          <p:cNvPicPr>
            <a:picLocks noChangeAspect="1" noChangeArrowheads="1"/>
          </p:cNvPicPr>
          <p:nvPr/>
        </p:nvPicPr>
        <p:blipFill>
          <a:blip r:embed="rId5" cstate="print"/>
          <a:srcRect l="3784" r="3515"/>
          <a:stretch>
            <a:fillRect/>
          </a:stretch>
        </p:blipFill>
        <p:spPr bwMode="auto">
          <a:xfrm>
            <a:off x="2627784" y="2898428"/>
            <a:ext cx="3240360" cy="264376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2051" name="Picture 3"/>
          <p:cNvPicPr>
            <a:picLocks noChangeAspect="1" noChangeArrowheads="1"/>
          </p:cNvPicPr>
          <p:nvPr/>
        </p:nvPicPr>
        <p:blipFill>
          <a:blip r:embed="rId6" cstate="print"/>
          <a:srcRect l="4082" r="16318"/>
          <a:stretch>
            <a:fillRect/>
          </a:stretch>
        </p:blipFill>
        <p:spPr bwMode="auto">
          <a:xfrm>
            <a:off x="6084168" y="2924944"/>
            <a:ext cx="2808312" cy="264604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b="1" u="sng" dirty="0" smtClean="0">
                <a:solidFill>
                  <a:schemeClr val="bg2">
                    <a:lumMod val="10000"/>
                  </a:schemeClr>
                </a:solidFill>
              </a:rPr>
              <a:t>DESCRIPCIÓN GENERAL                </a:t>
            </a:r>
            <a:r>
              <a:rPr lang="es-ES" sz="1400" b="1" dirty="0" smtClean="0">
                <a:solidFill>
                  <a:schemeClr val="bg2">
                    <a:lumMod val="10000"/>
                  </a:schemeClr>
                </a:solidFill>
              </a:rPr>
              <a:t>2.1. Descripción      </a:t>
            </a:r>
            <a:r>
              <a:rPr lang="es-ES" sz="1400" dirty="0" smtClean="0">
                <a:solidFill>
                  <a:schemeClr val="bg2">
                    <a:lumMod val="10000"/>
                  </a:schemeClr>
                </a:solidFill>
              </a:rPr>
              <a:t>2.2. Referencia catastral</a:t>
            </a:r>
            <a:endParaRPr lang="es-ES" sz="1400"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2000"/>
                                        <p:tgtEl>
                                          <p:spTgt spid="2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1" end="1"/>
                                            </p:txEl>
                                          </p:spTgt>
                                        </p:tgtEl>
                                        <p:attrNameLst>
                                          <p:attrName>style.visibility</p:attrName>
                                        </p:attrNameLst>
                                      </p:cBhvr>
                                      <p:to>
                                        <p:strVal val="visible"/>
                                      </p:to>
                                    </p:set>
                                    <p:animEffect transition="in" filter="fade">
                                      <p:cBhvr>
                                        <p:cTn id="10" dur="2000"/>
                                        <p:tgtEl>
                                          <p:spTgt spid="2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animEffect transition="in" filter="fade">
                                      <p:cBhvr>
                                        <p:cTn id="15" dur="2000"/>
                                        <p:tgtEl>
                                          <p:spTgt spid="20">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xEl>
                                              <p:pRg st="4" end="4"/>
                                            </p:txEl>
                                          </p:spTgt>
                                        </p:tgtEl>
                                        <p:attrNameLst>
                                          <p:attrName>style.visibility</p:attrName>
                                        </p:attrNameLst>
                                      </p:cBhvr>
                                      <p:to>
                                        <p:strVal val="visible"/>
                                      </p:to>
                                    </p:set>
                                    <p:animEffect transition="in" filter="fade">
                                      <p:cBhvr>
                                        <p:cTn id="18" dur="2000"/>
                                        <p:tgtEl>
                                          <p:spTgt spid="20">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2000"/>
                                        <p:tgtEl>
                                          <p:spTgt spid="2050"/>
                                        </p:tgtEl>
                                      </p:cBhvr>
                                    </p:animEffect>
                                  </p:childTnLst>
                                </p:cTn>
                              </p:par>
                              <p:par>
                                <p:cTn id="24" presetID="10" presetClass="entr" presetSubtype="0" fill="hold" nodeType="with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2.  DESCRIPCIÓN GENERAL</a:t>
            </a:r>
            <a:endParaRPr lang="es-ES" sz="2000" u="sng" dirty="0">
              <a:solidFill>
                <a:schemeClr val="tx2">
                  <a:lumMod val="75000"/>
                </a:schemeClr>
              </a:solidFill>
              <a:latin typeface="Papyrus" pitchFamily="66" charset="0"/>
            </a:endParaRPr>
          </a:p>
        </p:txBody>
      </p:sp>
      <p:sp>
        <p:nvSpPr>
          <p:cNvPr id="17" name="16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2.1. Descripción</a:t>
            </a:r>
            <a:endParaRPr lang="es-ES" sz="2400" dirty="0">
              <a:solidFill>
                <a:schemeClr val="tx2">
                  <a:lumMod val="90000"/>
                </a:schemeClr>
              </a:solidFill>
            </a:endParaRPr>
          </a:p>
        </p:txBody>
      </p:sp>
      <p:sp>
        <p:nvSpPr>
          <p:cNvPr id="20" name="19 CuadroTexto"/>
          <p:cNvSpPr txBox="1"/>
          <p:nvPr/>
        </p:nvSpPr>
        <p:spPr>
          <a:xfrm>
            <a:off x="3131840" y="1196753"/>
            <a:ext cx="5760640" cy="2015936"/>
          </a:xfrm>
          <a:prstGeom prst="rect">
            <a:avLst/>
          </a:prstGeom>
          <a:noFill/>
        </p:spPr>
        <p:txBody>
          <a:bodyPr wrap="square" rtlCol="0">
            <a:spAutoFit/>
          </a:bodyPr>
          <a:lstStyle/>
          <a:p>
            <a:pPr marL="342900" indent="-342900" algn="just"/>
            <a:r>
              <a:rPr lang="es-ES" sz="1200" i="1" dirty="0" smtClean="0"/>
              <a:t>	</a:t>
            </a:r>
            <a:r>
              <a:rPr lang="es-ES" sz="1300" dirty="0" smtClean="0">
                <a:solidFill>
                  <a:schemeClr val="accent1">
                    <a:lumMod val="20000"/>
                    <a:lumOff val="80000"/>
                  </a:schemeClr>
                </a:solidFill>
              </a:rPr>
              <a:t>   - </a:t>
            </a:r>
            <a:r>
              <a:rPr lang="es-ES" sz="1400" dirty="0" smtClean="0">
                <a:solidFill>
                  <a:schemeClr val="accent1">
                    <a:lumMod val="20000"/>
                    <a:lumOff val="80000"/>
                  </a:schemeClr>
                </a:solidFill>
              </a:rPr>
              <a:t>Palacio similar en </a:t>
            </a:r>
            <a:r>
              <a:rPr lang="es-ES" sz="1400" dirty="0" err="1" smtClean="0">
                <a:solidFill>
                  <a:schemeClr val="accent1">
                    <a:lumMod val="20000"/>
                    <a:lumOff val="80000"/>
                  </a:schemeClr>
                </a:solidFill>
              </a:rPr>
              <a:t>Orrios</a:t>
            </a:r>
            <a:r>
              <a:rPr lang="es-ES" sz="1400" dirty="0" smtClean="0">
                <a:solidFill>
                  <a:schemeClr val="accent1">
                    <a:lumMod val="20000"/>
                    <a:lumOff val="80000"/>
                  </a:schemeClr>
                </a:solidFill>
              </a:rPr>
              <a:t> (S.XVIII)</a:t>
            </a:r>
            <a:endParaRPr lang="es-ES" sz="1300" dirty="0" smtClean="0">
              <a:solidFill>
                <a:schemeClr val="accent1">
                  <a:lumMod val="20000"/>
                  <a:lumOff val="80000"/>
                </a:schemeClr>
              </a:solidFill>
            </a:endParaRPr>
          </a:p>
          <a:p>
            <a:pPr marL="342900" indent="-342900" algn="just"/>
            <a:r>
              <a:rPr lang="es-ES" sz="1300" dirty="0" smtClean="0">
                <a:solidFill>
                  <a:schemeClr val="accent1">
                    <a:lumMod val="20000"/>
                    <a:lumOff val="80000"/>
                  </a:schemeClr>
                </a:solidFill>
              </a:rPr>
              <a:t> </a:t>
            </a:r>
            <a:endParaRPr lang="es-ES" sz="1300" dirty="0" smtClean="0">
              <a:solidFill>
                <a:schemeClr val="accent1">
                  <a:lumMod val="20000"/>
                  <a:lumOff val="80000"/>
                </a:schemeClr>
              </a:solidFill>
              <a:sym typeface="Wingdings" pitchFamily="2" charset="2"/>
            </a:endParaRPr>
          </a:p>
          <a:p>
            <a:pPr marL="342900" indent="-342900" algn="just"/>
            <a:r>
              <a:rPr lang="es-ES" sz="1300" dirty="0" smtClean="0">
                <a:solidFill>
                  <a:schemeClr val="accent1">
                    <a:lumMod val="20000"/>
                    <a:lumOff val="80000"/>
                  </a:schemeClr>
                </a:solidFill>
                <a:sym typeface="Wingdings" pitchFamily="2" charset="2"/>
              </a:rPr>
              <a:t>	   </a:t>
            </a:r>
            <a:r>
              <a:rPr lang="es-ES" sz="1400" dirty="0" smtClean="0">
                <a:solidFill>
                  <a:schemeClr val="accent1">
                    <a:lumMod val="20000"/>
                    <a:lumOff val="80000"/>
                  </a:schemeClr>
                </a:solidFill>
                <a:sym typeface="Wingdings" pitchFamily="2" charset="2"/>
              </a:rPr>
              <a:t>- </a:t>
            </a:r>
            <a:r>
              <a:rPr lang="es-ES" sz="1400" b="1" dirty="0" smtClean="0">
                <a:solidFill>
                  <a:schemeClr val="accent1">
                    <a:lumMod val="20000"/>
                    <a:lumOff val="80000"/>
                  </a:schemeClr>
                </a:solidFill>
                <a:sym typeface="Wingdings" pitchFamily="2" charset="2"/>
              </a:rPr>
              <a:t>USOS</a:t>
            </a:r>
            <a:r>
              <a:rPr lang="es-ES" sz="1400" dirty="0" smtClean="0">
                <a:solidFill>
                  <a:schemeClr val="accent1">
                    <a:lumMod val="20000"/>
                    <a:lumOff val="80000"/>
                  </a:schemeClr>
                </a:solidFill>
                <a:sym typeface="Wingdings" pitchFamily="2" charset="2"/>
              </a:rPr>
              <a:t>:</a:t>
            </a:r>
          </a:p>
          <a:p>
            <a:pPr marL="342900" indent="-342900" algn="just"/>
            <a:r>
              <a:rPr lang="es-ES" sz="1400" dirty="0" smtClean="0">
                <a:solidFill>
                  <a:schemeClr val="accent1">
                    <a:lumMod val="20000"/>
                    <a:lumOff val="80000"/>
                  </a:schemeClr>
                </a:solidFill>
                <a:sym typeface="Wingdings" pitchFamily="2" charset="2"/>
              </a:rPr>
              <a:t>		- </a:t>
            </a:r>
            <a:r>
              <a:rPr lang="es-ES" sz="1400" dirty="0" smtClean="0"/>
              <a:t>1931 </a:t>
            </a:r>
            <a:r>
              <a:rPr lang="es-ES" sz="1400" dirty="0" smtClean="0">
                <a:sym typeface="Wingdings" pitchFamily="2" charset="2"/>
              </a:rPr>
              <a:t> O</a:t>
            </a:r>
            <a:r>
              <a:rPr lang="es-ES" sz="1400" dirty="0" smtClean="0"/>
              <a:t>ficinas del patronato de formación 				profesional y las clases teóricas de la Escuela 			Elemental del Trabajo.</a:t>
            </a:r>
          </a:p>
          <a:p>
            <a:pPr marL="342900" indent="-342900" algn="just"/>
            <a:r>
              <a:rPr lang="es-ES" sz="1400" dirty="0" smtClean="0">
                <a:solidFill>
                  <a:schemeClr val="accent1">
                    <a:lumMod val="20000"/>
                    <a:lumOff val="80000"/>
                  </a:schemeClr>
                </a:solidFill>
              </a:rPr>
              <a:t>		-</a:t>
            </a:r>
            <a:r>
              <a:rPr lang="es-ES" sz="1400" dirty="0" smtClean="0"/>
              <a:t>1936-1939 </a:t>
            </a:r>
            <a:r>
              <a:rPr lang="es-ES" sz="1400" dirty="0" smtClean="0">
                <a:sym typeface="Wingdings" pitchFamily="2" charset="2"/>
              </a:rPr>
              <a:t> Reparación provisional y mismo uso 			        hasta 1944.</a:t>
            </a:r>
          </a:p>
          <a:p>
            <a:pPr marL="342900" indent="-342900" algn="just"/>
            <a:r>
              <a:rPr lang="es-ES" sz="1400" dirty="0" smtClean="0">
                <a:solidFill>
                  <a:schemeClr val="accent1">
                    <a:lumMod val="20000"/>
                    <a:lumOff val="80000"/>
                  </a:schemeClr>
                </a:solidFill>
                <a:sym typeface="Wingdings" pitchFamily="2" charset="2"/>
              </a:rPr>
              <a:t>		- 1944  Viviendas y Oficinas (bajos) hasta 1980.</a:t>
            </a:r>
            <a:endParaRPr lang="es-ES" sz="1400" dirty="0" smtClean="0">
              <a:solidFill>
                <a:schemeClr val="accent1">
                  <a:lumMod val="20000"/>
                  <a:lumOff val="80000"/>
                </a:schemeClr>
              </a:solidFill>
            </a:endParaRPr>
          </a:p>
        </p:txBody>
      </p:sp>
      <p:pic>
        <p:nvPicPr>
          <p:cNvPr id="3075" name="Picture 3"/>
          <p:cNvPicPr>
            <a:picLocks noChangeAspect="1" noChangeArrowheads="1"/>
          </p:cNvPicPr>
          <p:nvPr/>
        </p:nvPicPr>
        <p:blipFill>
          <a:blip r:embed="rId5" cstate="print"/>
          <a:srcRect t="2400" b="11190"/>
          <a:stretch>
            <a:fillRect/>
          </a:stretch>
        </p:blipFill>
        <p:spPr bwMode="auto">
          <a:xfrm>
            <a:off x="3923928" y="3405970"/>
            <a:ext cx="4283968" cy="239929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b="1" u="sng" dirty="0" smtClean="0">
                <a:solidFill>
                  <a:schemeClr val="bg2">
                    <a:lumMod val="10000"/>
                  </a:schemeClr>
                </a:solidFill>
              </a:rPr>
              <a:t>DESCRIPCIÓN GENERAL                </a:t>
            </a:r>
            <a:r>
              <a:rPr lang="es-ES" sz="1400" b="1" dirty="0" smtClean="0">
                <a:solidFill>
                  <a:schemeClr val="bg2">
                    <a:lumMod val="10000"/>
                  </a:schemeClr>
                </a:solidFill>
              </a:rPr>
              <a:t>2.1. Descripción      </a:t>
            </a:r>
            <a:r>
              <a:rPr lang="es-ES" sz="1400" dirty="0" smtClean="0">
                <a:solidFill>
                  <a:schemeClr val="bg2">
                    <a:lumMod val="10000"/>
                  </a:schemeClr>
                </a:solidFill>
              </a:rPr>
              <a:t>2.2. Referencia catastral</a:t>
            </a:r>
            <a:endParaRPr lang="es-ES" sz="1400"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2.  DESCRIPCIÓN GENERAL</a:t>
            </a:r>
            <a:endParaRPr lang="es-ES" sz="2000" u="sng" dirty="0">
              <a:solidFill>
                <a:schemeClr val="tx2">
                  <a:lumMod val="75000"/>
                </a:schemeClr>
              </a:solidFill>
              <a:latin typeface="Papyrus" pitchFamily="66" charset="0"/>
            </a:endParaRPr>
          </a:p>
        </p:txBody>
      </p:sp>
      <p:sp>
        <p:nvSpPr>
          <p:cNvPr id="17" name="16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2.2. Referencia catastral</a:t>
            </a:r>
            <a:endParaRPr lang="es-ES" sz="2400" dirty="0">
              <a:solidFill>
                <a:schemeClr val="tx2">
                  <a:lumMod val="90000"/>
                </a:schemeClr>
              </a:solidFill>
            </a:endParaRPr>
          </a:p>
        </p:txBody>
      </p:sp>
      <p:pic>
        <p:nvPicPr>
          <p:cNvPr id="4098" name="Picture 2"/>
          <p:cNvPicPr>
            <a:picLocks noChangeAspect="1" noChangeArrowheads="1"/>
          </p:cNvPicPr>
          <p:nvPr/>
        </p:nvPicPr>
        <p:blipFill>
          <a:blip r:embed="rId5" cstate="print"/>
          <a:srcRect/>
          <a:stretch>
            <a:fillRect/>
          </a:stretch>
        </p:blipFill>
        <p:spPr bwMode="auto">
          <a:xfrm>
            <a:off x="2793732" y="1412776"/>
            <a:ext cx="2930396" cy="408587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4099" name="Picture 3"/>
          <p:cNvPicPr>
            <a:picLocks noChangeAspect="1" noChangeArrowheads="1"/>
          </p:cNvPicPr>
          <p:nvPr/>
        </p:nvPicPr>
        <p:blipFill>
          <a:blip r:embed="rId6" cstate="print"/>
          <a:srcRect/>
          <a:stretch>
            <a:fillRect/>
          </a:stretch>
        </p:blipFill>
        <p:spPr bwMode="auto">
          <a:xfrm>
            <a:off x="5868144" y="1412776"/>
            <a:ext cx="2816074" cy="411159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b="1" u="sng" dirty="0" smtClean="0">
                <a:solidFill>
                  <a:schemeClr val="bg2">
                    <a:lumMod val="10000"/>
                  </a:schemeClr>
                </a:solidFill>
              </a:rPr>
              <a:t>DESCRIPCIÓN GENERAL                </a:t>
            </a:r>
            <a:r>
              <a:rPr lang="es-ES" sz="1400" dirty="0" smtClean="0">
                <a:solidFill>
                  <a:schemeClr val="bg2">
                    <a:lumMod val="10000"/>
                  </a:schemeClr>
                </a:solidFill>
              </a:rPr>
              <a:t>2.1. Descripción       </a:t>
            </a:r>
            <a:r>
              <a:rPr lang="es-ES" sz="1400" b="1" dirty="0" smtClean="0">
                <a:solidFill>
                  <a:schemeClr val="bg2">
                    <a:lumMod val="10000"/>
                  </a:schemeClr>
                </a:solidFill>
              </a:rPr>
              <a:t>2.2. Referencia catastral</a:t>
            </a:r>
            <a:endParaRPr lang="es-ES" sz="1400" b="1"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4099"/>
                                        </p:tgtEl>
                                        <p:attrNameLst>
                                          <p:attrName>style.visibility</p:attrName>
                                        </p:attrNameLst>
                                      </p:cBhvr>
                                      <p:to>
                                        <p:strVal val="visible"/>
                                      </p:to>
                                    </p:set>
                                    <p:animEffect transition="in" filter="fade">
                                      <p:cBhvr>
                                        <p:cTn id="1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3.  REPORTAJE FOTOGRÁFICO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Fotos Exteriores</a:t>
            </a:r>
            <a:endParaRPr lang="es-ES" sz="2400" dirty="0">
              <a:solidFill>
                <a:schemeClr val="tx2">
                  <a:lumMod val="90000"/>
                </a:schemeClr>
              </a:solidFill>
            </a:endParaRPr>
          </a:p>
        </p:txBody>
      </p:sp>
      <p:pic>
        <p:nvPicPr>
          <p:cNvPr id="13314" name="Picture 2"/>
          <p:cNvPicPr>
            <a:picLocks noChangeAspect="1" noChangeArrowheads="1"/>
          </p:cNvPicPr>
          <p:nvPr/>
        </p:nvPicPr>
        <p:blipFill>
          <a:blip r:embed="rId5" cstate="print"/>
          <a:srcRect b="7500"/>
          <a:stretch>
            <a:fillRect/>
          </a:stretch>
        </p:blipFill>
        <p:spPr bwMode="auto">
          <a:xfrm>
            <a:off x="2483769" y="1124744"/>
            <a:ext cx="4331702" cy="266429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3315" name="Picture 3"/>
          <p:cNvPicPr>
            <a:picLocks noChangeAspect="1" noChangeArrowheads="1"/>
          </p:cNvPicPr>
          <p:nvPr/>
        </p:nvPicPr>
        <p:blipFill>
          <a:blip r:embed="rId6" cstate="print"/>
          <a:srcRect t="5002" b="2471"/>
          <a:stretch>
            <a:fillRect/>
          </a:stretch>
        </p:blipFill>
        <p:spPr bwMode="auto">
          <a:xfrm>
            <a:off x="7092280" y="1124744"/>
            <a:ext cx="1918585" cy="266429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3316" name="Picture 4"/>
          <p:cNvPicPr>
            <a:picLocks noChangeAspect="1" noChangeArrowheads="1"/>
          </p:cNvPicPr>
          <p:nvPr/>
        </p:nvPicPr>
        <p:blipFill>
          <a:blip r:embed="rId7" cstate="print"/>
          <a:srcRect t="6409" b="10271"/>
          <a:stretch>
            <a:fillRect/>
          </a:stretch>
        </p:blipFill>
        <p:spPr bwMode="auto">
          <a:xfrm>
            <a:off x="2707128" y="3933056"/>
            <a:ext cx="3377040" cy="187220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3317" name="Picture 5"/>
          <p:cNvPicPr>
            <a:picLocks noChangeAspect="1" noChangeArrowheads="1"/>
          </p:cNvPicPr>
          <p:nvPr/>
        </p:nvPicPr>
        <p:blipFill>
          <a:blip r:embed="rId8" cstate="print"/>
          <a:srcRect t="18266" b="28031"/>
          <a:stretch>
            <a:fillRect/>
          </a:stretch>
        </p:blipFill>
        <p:spPr bwMode="auto">
          <a:xfrm>
            <a:off x="6444208" y="3933057"/>
            <a:ext cx="2324120" cy="187220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b="1" u="sng" dirty="0" smtClean="0">
                <a:solidFill>
                  <a:schemeClr val="bg2">
                    <a:lumMod val="10000"/>
                  </a:schemeClr>
                </a:solidFill>
              </a:rPr>
              <a:t>REPORTAJE FOTOGRÁFICO</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xEl>
                                              <p:pRg st="0" end="0"/>
                                            </p:txEl>
                                          </p:spTgt>
                                        </p:tgtEl>
                                        <p:attrNameLst>
                                          <p:attrName>style.visibility</p:attrName>
                                        </p:attrNameLst>
                                      </p:cBhvr>
                                      <p:to>
                                        <p:strVal val="visible"/>
                                      </p:to>
                                    </p:set>
                                    <p:animEffect transition="in" filter="fade">
                                      <p:cBhvr>
                                        <p:cTn id="12" dur="2000"/>
                                        <p:tgtEl>
                                          <p:spTgt spid="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314"/>
                                        </p:tgtEl>
                                        <p:attrNameLst>
                                          <p:attrName>style.visibility</p:attrName>
                                        </p:attrNameLst>
                                      </p:cBhvr>
                                      <p:to>
                                        <p:strVal val="visible"/>
                                      </p:to>
                                    </p:set>
                                    <p:animEffect transition="in" filter="wipe(down)">
                                      <p:cBhvr>
                                        <p:cTn id="17" dur="500"/>
                                        <p:tgtEl>
                                          <p:spTgt spid="13314"/>
                                        </p:tgtEl>
                                      </p:cBhvr>
                                    </p:animEffect>
                                  </p:childTnLst>
                                </p:cTn>
                              </p:par>
                              <p:par>
                                <p:cTn id="18" presetID="10" presetClass="entr" presetSubtype="0" fill="hold" nodeType="withEffect">
                                  <p:stCondLst>
                                    <p:cond delay="0"/>
                                  </p:stCondLst>
                                  <p:childTnLst>
                                    <p:set>
                                      <p:cBhvr>
                                        <p:cTn id="19" dur="1" fill="hold">
                                          <p:stCondLst>
                                            <p:cond delay="0"/>
                                          </p:stCondLst>
                                        </p:cTn>
                                        <p:tgtEl>
                                          <p:spTgt spid="13315"/>
                                        </p:tgtEl>
                                        <p:attrNameLst>
                                          <p:attrName>style.visibility</p:attrName>
                                        </p:attrNameLst>
                                      </p:cBhvr>
                                      <p:to>
                                        <p:strVal val="visible"/>
                                      </p:to>
                                    </p:set>
                                    <p:animEffect transition="in" filter="fade">
                                      <p:cBhvr>
                                        <p:cTn id="20" dur="2000"/>
                                        <p:tgtEl>
                                          <p:spTgt spid="13315"/>
                                        </p:tgtEl>
                                      </p:cBhvr>
                                    </p:animEffect>
                                  </p:childTnLst>
                                </p:cTn>
                              </p:par>
                              <p:par>
                                <p:cTn id="21" presetID="10" presetClass="entr" presetSubtype="0" fill="hold" nodeType="withEffect">
                                  <p:stCondLst>
                                    <p:cond delay="0"/>
                                  </p:stCondLst>
                                  <p:childTnLst>
                                    <p:set>
                                      <p:cBhvr>
                                        <p:cTn id="22" dur="1" fill="hold">
                                          <p:stCondLst>
                                            <p:cond delay="0"/>
                                          </p:stCondLst>
                                        </p:cTn>
                                        <p:tgtEl>
                                          <p:spTgt spid="13316"/>
                                        </p:tgtEl>
                                        <p:attrNameLst>
                                          <p:attrName>style.visibility</p:attrName>
                                        </p:attrNameLst>
                                      </p:cBhvr>
                                      <p:to>
                                        <p:strVal val="visible"/>
                                      </p:to>
                                    </p:set>
                                    <p:animEffect transition="in" filter="fade">
                                      <p:cBhvr>
                                        <p:cTn id="23" dur="2000"/>
                                        <p:tgtEl>
                                          <p:spTgt spid="13316"/>
                                        </p:tgtEl>
                                      </p:cBhvr>
                                    </p:animEffect>
                                  </p:childTnLst>
                                </p:cTn>
                              </p:par>
                              <p:par>
                                <p:cTn id="24" presetID="10" presetClass="entr" presetSubtype="0" fill="hold" nodeType="withEffect">
                                  <p:stCondLst>
                                    <p:cond delay="0"/>
                                  </p:stCondLst>
                                  <p:childTnLst>
                                    <p:set>
                                      <p:cBhvr>
                                        <p:cTn id="25" dur="1" fill="hold">
                                          <p:stCondLst>
                                            <p:cond delay="0"/>
                                          </p:stCondLst>
                                        </p:cTn>
                                        <p:tgtEl>
                                          <p:spTgt spid="13317"/>
                                        </p:tgtEl>
                                        <p:attrNameLst>
                                          <p:attrName>style.visibility</p:attrName>
                                        </p:attrNameLst>
                                      </p:cBhvr>
                                      <p:to>
                                        <p:strVal val="visible"/>
                                      </p:to>
                                    </p:set>
                                    <p:animEffect transition="in" filter="fade">
                                      <p:cBhvr>
                                        <p:cTn id="26" dur="20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3.  REPORTAJE FOTOGRÁFICO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Fotos Exteriores</a:t>
            </a:r>
            <a:endParaRPr lang="es-ES" sz="2400" dirty="0">
              <a:solidFill>
                <a:schemeClr val="tx2">
                  <a:lumMod val="90000"/>
                </a:schemeClr>
              </a:solidFill>
            </a:endParaRPr>
          </a:p>
        </p:txBody>
      </p:sp>
      <p:pic>
        <p:nvPicPr>
          <p:cNvPr id="14338" name="Picture 2"/>
          <p:cNvPicPr>
            <a:picLocks noChangeAspect="1" noChangeArrowheads="1"/>
          </p:cNvPicPr>
          <p:nvPr/>
        </p:nvPicPr>
        <p:blipFill>
          <a:blip r:embed="rId5" cstate="print"/>
          <a:srcRect l="10364" r="21528" b="4317"/>
          <a:stretch>
            <a:fillRect/>
          </a:stretch>
        </p:blipFill>
        <p:spPr bwMode="auto">
          <a:xfrm>
            <a:off x="2627784" y="1196752"/>
            <a:ext cx="3312368" cy="309634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4339" name="Picture 3"/>
          <p:cNvPicPr>
            <a:picLocks noChangeAspect="1" noChangeArrowheads="1"/>
          </p:cNvPicPr>
          <p:nvPr/>
        </p:nvPicPr>
        <p:blipFill>
          <a:blip r:embed="rId6" cstate="print"/>
          <a:srcRect l="12518" r="14879"/>
          <a:stretch>
            <a:fillRect/>
          </a:stretch>
        </p:blipFill>
        <p:spPr bwMode="auto">
          <a:xfrm>
            <a:off x="6084168" y="3171044"/>
            <a:ext cx="2808312" cy="257372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5122" name="Picture 2"/>
          <p:cNvPicPr>
            <a:picLocks noChangeAspect="1" noChangeArrowheads="1"/>
          </p:cNvPicPr>
          <p:nvPr/>
        </p:nvPicPr>
        <p:blipFill>
          <a:blip r:embed="rId7" cstate="print"/>
          <a:srcRect/>
          <a:stretch>
            <a:fillRect/>
          </a:stretch>
        </p:blipFill>
        <p:spPr bwMode="auto">
          <a:xfrm>
            <a:off x="6084169" y="1196752"/>
            <a:ext cx="2808311" cy="186859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5123" name="Picture 3"/>
          <p:cNvPicPr>
            <a:picLocks noChangeAspect="1" noChangeArrowheads="1"/>
          </p:cNvPicPr>
          <p:nvPr/>
        </p:nvPicPr>
        <p:blipFill>
          <a:blip r:embed="rId8" cstate="print"/>
          <a:srcRect t="3306" b="38597"/>
          <a:stretch>
            <a:fillRect/>
          </a:stretch>
        </p:blipFill>
        <p:spPr bwMode="auto">
          <a:xfrm>
            <a:off x="2627784" y="4452791"/>
            <a:ext cx="3312368" cy="128046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b="1" u="sng" dirty="0" smtClean="0">
                <a:solidFill>
                  <a:schemeClr val="bg2">
                    <a:lumMod val="10000"/>
                  </a:schemeClr>
                </a:solidFill>
              </a:rPr>
              <a:t>REPORTAJE FOTOGRÁFICO</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2000"/>
                                        <p:tgtEl>
                                          <p:spTgt spid="5122"/>
                                        </p:tgtEl>
                                      </p:cBhvr>
                                    </p:animEffect>
                                  </p:childTnLst>
                                </p:cTn>
                              </p:par>
                              <p:par>
                                <p:cTn id="11" presetID="10" presetClass="entr" presetSubtype="0" fill="hold" nodeType="withEffect">
                                  <p:stCondLst>
                                    <p:cond delay="0"/>
                                  </p:stCondLst>
                                  <p:childTnLst>
                                    <p:set>
                                      <p:cBhvr>
                                        <p:cTn id="12" dur="1" fill="hold">
                                          <p:stCondLst>
                                            <p:cond delay="0"/>
                                          </p:stCondLst>
                                        </p:cTn>
                                        <p:tgtEl>
                                          <p:spTgt spid="5123"/>
                                        </p:tgtEl>
                                        <p:attrNameLst>
                                          <p:attrName>style.visibility</p:attrName>
                                        </p:attrNameLst>
                                      </p:cBhvr>
                                      <p:to>
                                        <p:strVal val="visible"/>
                                      </p:to>
                                    </p:set>
                                    <p:animEffect transition="in" filter="fade">
                                      <p:cBhvr>
                                        <p:cTn id="13" dur="2000"/>
                                        <p:tgtEl>
                                          <p:spTgt spid="5123"/>
                                        </p:tgtEl>
                                      </p:cBhvr>
                                    </p:animEffect>
                                  </p:childTnLst>
                                </p:cTn>
                              </p:par>
                              <p:par>
                                <p:cTn id="14" presetID="10" presetClass="entr" presetSubtype="0" fill="hold" nodeType="withEffect">
                                  <p:stCondLst>
                                    <p:cond delay="0"/>
                                  </p:stCondLst>
                                  <p:childTnLst>
                                    <p:set>
                                      <p:cBhvr>
                                        <p:cTn id="15" dur="1" fill="hold">
                                          <p:stCondLst>
                                            <p:cond delay="0"/>
                                          </p:stCondLst>
                                        </p:cTn>
                                        <p:tgtEl>
                                          <p:spTgt spid="14339"/>
                                        </p:tgtEl>
                                        <p:attrNameLst>
                                          <p:attrName>style.visibility</p:attrName>
                                        </p:attrNameLst>
                                      </p:cBhvr>
                                      <p:to>
                                        <p:strVal val="visible"/>
                                      </p:to>
                                    </p:set>
                                    <p:animEffect transition="in" filter="fade">
                                      <p:cBhvr>
                                        <p:cTn id="16" dur="20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3.  REPORTAJE FOTOGRÁFICO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Fotos Interiores</a:t>
            </a:r>
            <a:endParaRPr lang="es-ES" sz="2400" dirty="0">
              <a:solidFill>
                <a:schemeClr val="tx2">
                  <a:lumMod val="90000"/>
                </a:schemeClr>
              </a:solidFill>
            </a:endParaRPr>
          </a:p>
        </p:txBody>
      </p:sp>
      <p:pic>
        <p:nvPicPr>
          <p:cNvPr id="6146" name="Picture 2"/>
          <p:cNvPicPr>
            <a:picLocks noChangeAspect="1" noChangeArrowheads="1"/>
          </p:cNvPicPr>
          <p:nvPr/>
        </p:nvPicPr>
        <p:blipFill>
          <a:blip r:embed="rId5" cstate="print"/>
          <a:srcRect l="9678" t="10324"/>
          <a:stretch>
            <a:fillRect/>
          </a:stretch>
        </p:blipFill>
        <p:spPr bwMode="auto">
          <a:xfrm>
            <a:off x="2699792" y="1124745"/>
            <a:ext cx="3312368" cy="246652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7" name="Picture 3"/>
          <p:cNvPicPr>
            <a:picLocks noChangeAspect="1" noChangeArrowheads="1"/>
          </p:cNvPicPr>
          <p:nvPr/>
        </p:nvPicPr>
        <p:blipFill>
          <a:blip r:embed="rId6" cstate="print"/>
          <a:srcRect l="17039"/>
          <a:stretch>
            <a:fillRect/>
          </a:stretch>
        </p:blipFill>
        <p:spPr bwMode="auto">
          <a:xfrm>
            <a:off x="6148532" y="3212976"/>
            <a:ext cx="2767612" cy="250202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8" name="Picture 4"/>
          <p:cNvPicPr>
            <a:picLocks noChangeAspect="1" noChangeArrowheads="1"/>
          </p:cNvPicPr>
          <p:nvPr/>
        </p:nvPicPr>
        <p:blipFill>
          <a:blip r:embed="rId7" cstate="print"/>
          <a:srcRect b="6076"/>
          <a:stretch>
            <a:fillRect/>
          </a:stretch>
        </p:blipFill>
        <p:spPr bwMode="auto">
          <a:xfrm>
            <a:off x="6156176" y="1124744"/>
            <a:ext cx="2759968" cy="194421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9" name="Picture 5"/>
          <p:cNvPicPr>
            <a:picLocks noChangeAspect="1" noChangeArrowheads="1"/>
          </p:cNvPicPr>
          <p:nvPr/>
        </p:nvPicPr>
        <p:blipFill>
          <a:blip r:embed="rId8" cstate="print"/>
          <a:srcRect t="17900" b="3238"/>
          <a:stretch>
            <a:fillRect/>
          </a:stretch>
        </p:blipFill>
        <p:spPr bwMode="auto">
          <a:xfrm>
            <a:off x="2699792" y="3717032"/>
            <a:ext cx="3312368" cy="197572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b="1" u="sng" dirty="0" smtClean="0">
                <a:solidFill>
                  <a:schemeClr val="bg2">
                    <a:lumMod val="10000"/>
                  </a:schemeClr>
                </a:solidFill>
              </a:rPr>
              <a:t>REPORTAJE FOTOGRÁFICO</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2000"/>
                                        <p:tgtEl>
                                          <p:spTgt spid="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2000"/>
                                        <p:tgtEl>
                                          <p:spTgt spid="6146"/>
                                        </p:tgtEl>
                                      </p:cBhvr>
                                    </p:animEffect>
                                  </p:childTnLst>
                                </p:cTn>
                              </p:par>
                              <p:par>
                                <p:cTn id="13" presetID="10" presetClass="entr" presetSubtype="0" fill="hold" nodeType="withEffect">
                                  <p:stCondLst>
                                    <p:cond delay="0"/>
                                  </p:stCondLst>
                                  <p:childTnLst>
                                    <p:set>
                                      <p:cBhvr>
                                        <p:cTn id="14" dur="1" fill="hold">
                                          <p:stCondLst>
                                            <p:cond delay="0"/>
                                          </p:stCondLst>
                                        </p:cTn>
                                        <p:tgtEl>
                                          <p:spTgt spid="6148"/>
                                        </p:tgtEl>
                                        <p:attrNameLst>
                                          <p:attrName>style.visibility</p:attrName>
                                        </p:attrNameLst>
                                      </p:cBhvr>
                                      <p:to>
                                        <p:strVal val="visible"/>
                                      </p:to>
                                    </p:set>
                                    <p:animEffect transition="in" filter="fade">
                                      <p:cBhvr>
                                        <p:cTn id="15" dur="2000"/>
                                        <p:tgtEl>
                                          <p:spTgt spid="6148"/>
                                        </p:tgtEl>
                                      </p:cBhvr>
                                    </p:animEffect>
                                  </p:childTnLst>
                                </p:cTn>
                              </p:par>
                              <p:par>
                                <p:cTn id="16" presetID="10" presetClass="entr" presetSubtype="0" fill="hold" nodeType="withEffect">
                                  <p:stCondLst>
                                    <p:cond delay="0"/>
                                  </p:stCondLst>
                                  <p:childTnLst>
                                    <p:set>
                                      <p:cBhvr>
                                        <p:cTn id="17" dur="1" fill="hold">
                                          <p:stCondLst>
                                            <p:cond delay="0"/>
                                          </p:stCondLst>
                                        </p:cTn>
                                        <p:tgtEl>
                                          <p:spTgt spid="6149"/>
                                        </p:tgtEl>
                                        <p:attrNameLst>
                                          <p:attrName>style.visibility</p:attrName>
                                        </p:attrNameLst>
                                      </p:cBhvr>
                                      <p:to>
                                        <p:strVal val="visible"/>
                                      </p:to>
                                    </p:set>
                                    <p:animEffect transition="in" filter="fade">
                                      <p:cBhvr>
                                        <p:cTn id="18" dur="2000"/>
                                        <p:tgtEl>
                                          <p:spTgt spid="6149"/>
                                        </p:tgtEl>
                                      </p:cBhvr>
                                    </p:animEffect>
                                  </p:childTnLst>
                                </p:cTn>
                              </p:par>
                              <p:par>
                                <p:cTn id="19" presetID="10" presetClass="entr" presetSubtype="0" fill="hold" nodeType="withEffect">
                                  <p:stCondLst>
                                    <p:cond delay="0"/>
                                  </p:stCondLst>
                                  <p:childTnLst>
                                    <p:set>
                                      <p:cBhvr>
                                        <p:cTn id="20" dur="1" fill="hold">
                                          <p:stCondLst>
                                            <p:cond delay="0"/>
                                          </p:stCondLst>
                                        </p:cTn>
                                        <p:tgtEl>
                                          <p:spTgt spid="6147"/>
                                        </p:tgtEl>
                                        <p:attrNameLst>
                                          <p:attrName>style.visibility</p:attrName>
                                        </p:attrNameLst>
                                      </p:cBhvr>
                                      <p:to>
                                        <p:strVal val="visible"/>
                                      </p:to>
                                    </p:set>
                                    <p:animEffect transition="in" filter="fade">
                                      <p:cBhvr>
                                        <p:cTn id="21"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3.  REPORTAJE FOTOGRÁFICO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Fotos Interiores</a:t>
            </a:r>
            <a:endParaRPr lang="es-ES" sz="2400" dirty="0">
              <a:solidFill>
                <a:schemeClr val="tx2">
                  <a:lumMod val="90000"/>
                </a:schemeClr>
              </a:solidFill>
            </a:endParaRPr>
          </a:p>
        </p:txBody>
      </p:sp>
      <p:pic>
        <p:nvPicPr>
          <p:cNvPr id="7170" name="Picture 2"/>
          <p:cNvPicPr>
            <a:picLocks noChangeAspect="1" noChangeArrowheads="1"/>
          </p:cNvPicPr>
          <p:nvPr/>
        </p:nvPicPr>
        <p:blipFill>
          <a:blip r:embed="rId5" cstate="print"/>
          <a:srcRect b="7936"/>
          <a:stretch>
            <a:fillRect/>
          </a:stretch>
        </p:blipFill>
        <p:spPr bwMode="auto">
          <a:xfrm>
            <a:off x="2627784" y="1196751"/>
            <a:ext cx="3168352" cy="218767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1" name="Picture 3"/>
          <p:cNvPicPr>
            <a:picLocks noChangeAspect="1" noChangeArrowheads="1"/>
          </p:cNvPicPr>
          <p:nvPr/>
        </p:nvPicPr>
        <p:blipFill>
          <a:blip r:embed="rId6" cstate="print"/>
          <a:srcRect b="8397"/>
          <a:stretch>
            <a:fillRect/>
          </a:stretch>
        </p:blipFill>
        <p:spPr bwMode="auto">
          <a:xfrm>
            <a:off x="5724128" y="3573015"/>
            <a:ext cx="3144350" cy="216024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2" name="Picture 4"/>
          <p:cNvPicPr>
            <a:picLocks noChangeAspect="1" noChangeArrowheads="1"/>
          </p:cNvPicPr>
          <p:nvPr/>
        </p:nvPicPr>
        <p:blipFill>
          <a:blip r:embed="rId7" cstate="print"/>
          <a:srcRect/>
          <a:stretch>
            <a:fillRect/>
          </a:stretch>
        </p:blipFill>
        <p:spPr bwMode="auto">
          <a:xfrm>
            <a:off x="2627785" y="3573015"/>
            <a:ext cx="2904322" cy="217824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3" name="Picture 5"/>
          <p:cNvPicPr>
            <a:picLocks noChangeAspect="1" noChangeArrowheads="1"/>
          </p:cNvPicPr>
          <p:nvPr/>
        </p:nvPicPr>
        <p:blipFill>
          <a:blip r:embed="rId8" cstate="print"/>
          <a:srcRect/>
          <a:stretch>
            <a:fillRect/>
          </a:stretch>
        </p:blipFill>
        <p:spPr bwMode="auto">
          <a:xfrm>
            <a:off x="6012160" y="1196752"/>
            <a:ext cx="2880320" cy="216024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b="1" u="sng" dirty="0" smtClean="0">
                <a:solidFill>
                  <a:schemeClr val="bg2">
                    <a:lumMod val="10000"/>
                  </a:schemeClr>
                </a:solidFill>
              </a:rPr>
              <a:t>REPORTAJE FOTOGRÁFICO</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par>
                                <p:cTn id="8" presetID="10" presetClass="entr" presetSubtype="0" fill="hold" nodeType="withEffect">
                                  <p:stCondLst>
                                    <p:cond delay="0"/>
                                  </p:stCondLst>
                                  <p:childTnLst>
                                    <p:set>
                                      <p:cBhvr>
                                        <p:cTn id="9" dur="1" fill="hold">
                                          <p:stCondLst>
                                            <p:cond delay="0"/>
                                          </p:stCondLst>
                                        </p:cTn>
                                        <p:tgtEl>
                                          <p:spTgt spid="7173"/>
                                        </p:tgtEl>
                                        <p:attrNameLst>
                                          <p:attrName>style.visibility</p:attrName>
                                        </p:attrNameLst>
                                      </p:cBhvr>
                                      <p:to>
                                        <p:strVal val="visible"/>
                                      </p:to>
                                    </p:set>
                                    <p:animEffect transition="in" filter="fade">
                                      <p:cBhvr>
                                        <p:cTn id="10" dur="2000"/>
                                        <p:tgtEl>
                                          <p:spTgt spid="7173"/>
                                        </p:tgtEl>
                                      </p:cBhvr>
                                    </p:animEffect>
                                  </p:childTnLst>
                                </p:cTn>
                              </p:par>
                              <p:par>
                                <p:cTn id="11" presetID="10" presetClass="entr" presetSubtype="0" fill="hold" nodeType="withEffect">
                                  <p:stCondLst>
                                    <p:cond delay="0"/>
                                  </p:stCondLst>
                                  <p:childTnLst>
                                    <p:set>
                                      <p:cBhvr>
                                        <p:cTn id="12" dur="1" fill="hold">
                                          <p:stCondLst>
                                            <p:cond delay="0"/>
                                          </p:stCondLst>
                                        </p:cTn>
                                        <p:tgtEl>
                                          <p:spTgt spid="7172"/>
                                        </p:tgtEl>
                                        <p:attrNameLst>
                                          <p:attrName>style.visibility</p:attrName>
                                        </p:attrNameLst>
                                      </p:cBhvr>
                                      <p:to>
                                        <p:strVal val="visible"/>
                                      </p:to>
                                    </p:set>
                                    <p:animEffect transition="in" filter="fade">
                                      <p:cBhvr>
                                        <p:cTn id="13" dur="2000"/>
                                        <p:tgtEl>
                                          <p:spTgt spid="7172"/>
                                        </p:tgtEl>
                                      </p:cBhvr>
                                    </p:animEffect>
                                  </p:childTnLst>
                                </p:cTn>
                              </p:par>
                              <p:par>
                                <p:cTn id="14" presetID="10" presetClass="entr" presetSubtype="0" fill="hold" nodeType="withEffect">
                                  <p:stCondLst>
                                    <p:cond delay="0"/>
                                  </p:stCondLst>
                                  <p:childTnLst>
                                    <p:set>
                                      <p:cBhvr>
                                        <p:cTn id="15" dur="1" fill="hold">
                                          <p:stCondLst>
                                            <p:cond delay="0"/>
                                          </p:stCondLst>
                                        </p:cTn>
                                        <p:tgtEl>
                                          <p:spTgt spid="7171"/>
                                        </p:tgtEl>
                                        <p:attrNameLst>
                                          <p:attrName>style.visibility</p:attrName>
                                        </p:attrNameLst>
                                      </p:cBhvr>
                                      <p:to>
                                        <p:strVal val="visible"/>
                                      </p:to>
                                    </p:set>
                                    <p:animEffect transition="in" filter="fade">
                                      <p:cBhvr>
                                        <p:cTn id="16" dur="20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3.  REPORTAJE FOTOGRÁFICO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Fotos Interiores</a:t>
            </a:r>
            <a:endParaRPr lang="es-ES" sz="2400" dirty="0">
              <a:solidFill>
                <a:schemeClr val="tx2">
                  <a:lumMod val="90000"/>
                </a:schemeClr>
              </a:solidFill>
            </a:endParaRPr>
          </a:p>
        </p:txBody>
      </p:sp>
      <p:pic>
        <p:nvPicPr>
          <p:cNvPr id="8194" name="Picture 2"/>
          <p:cNvPicPr>
            <a:picLocks noChangeAspect="1" noChangeArrowheads="1"/>
          </p:cNvPicPr>
          <p:nvPr/>
        </p:nvPicPr>
        <p:blipFill>
          <a:blip r:embed="rId5" cstate="print"/>
          <a:srcRect/>
          <a:stretch>
            <a:fillRect/>
          </a:stretch>
        </p:blipFill>
        <p:spPr bwMode="auto">
          <a:xfrm>
            <a:off x="2699792" y="1178748"/>
            <a:ext cx="2904323" cy="217824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5" name="Picture 3"/>
          <p:cNvPicPr>
            <a:picLocks noChangeAspect="1" noChangeArrowheads="1"/>
          </p:cNvPicPr>
          <p:nvPr/>
        </p:nvPicPr>
        <p:blipFill>
          <a:blip r:embed="rId6" cstate="print"/>
          <a:srcRect/>
          <a:stretch>
            <a:fillRect/>
          </a:stretch>
        </p:blipFill>
        <p:spPr bwMode="auto">
          <a:xfrm>
            <a:off x="5652120" y="3501008"/>
            <a:ext cx="3048000" cy="22860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6" name="Picture 4"/>
          <p:cNvPicPr>
            <a:picLocks noChangeAspect="1" noChangeArrowheads="1"/>
          </p:cNvPicPr>
          <p:nvPr/>
        </p:nvPicPr>
        <p:blipFill>
          <a:blip r:embed="rId7" cstate="print"/>
          <a:srcRect/>
          <a:stretch>
            <a:fillRect/>
          </a:stretch>
        </p:blipFill>
        <p:spPr bwMode="auto">
          <a:xfrm>
            <a:off x="5796136" y="1161002"/>
            <a:ext cx="2927987" cy="219599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7" name="Picture 5"/>
          <p:cNvPicPr>
            <a:picLocks noChangeAspect="1" noChangeArrowheads="1"/>
          </p:cNvPicPr>
          <p:nvPr/>
        </p:nvPicPr>
        <p:blipFill>
          <a:blip r:embed="rId8" cstate="print"/>
          <a:srcRect l="7143"/>
          <a:stretch>
            <a:fillRect/>
          </a:stretch>
        </p:blipFill>
        <p:spPr bwMode="auto">
          <a:xfrm>
            <a:off x="2699792" y="3501264"/>
            <a:ext cx="2808312" cy="226825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b="1" u="sng" dirty="0" smtClean="0">
                <a:solidFill>
                  <a:schemeClr val="bg2">
                    <a:lumMod val="10000"/>
                  </a:schemeClr>
                </a:solidFill>
              </a:rPr>
              <a:t>REPORTAJE FOTOGRÁFICO</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par>
                                <p:cTn id="8" presetID="10" presetClass="entr" presetSubtype="0" fill="hold" nodeType="withEffect">
                                  <p:stCondLst>
                                    <p:cond delay="0"/>
                                  </p:stCondLst>
                                  <p:childTnLst>
                                    <p:set>
                                      <p:cBhvr>
                                        <p:cTn id="9" dur="1" fill="hold">
                                          <p:stCondLst>
                                            <p:cond delay="0"/>
                                          </p:stCondLst>
                                        </p:cTn>
                                        <p:tgtEl>
                                          <p:spTgt spid="8196"/>
                                        </p:tgtEl>
                                        <p:attrNameLst>
                                          <p:attrName>style.visibility</p:attrName>
                                        </p:attrNameLst>
                                      </p:cBhvr>
                                      <p:to>
                                        <p:strVal val="visible"/>
                                      </p:to>
                                    </p:set>
                                    <p:animEffect transition="in" filter="fade">
                                      <p:cBhvr>
                                        <p:cTn id="10" dur="2000"/>
                                        <p:tgtEl>
                                          <p:spTgt spid="8196"/>
                                        </p:tgtEl>
                                      </p:cBhvr>
                                    </p:animEffect>
                                  </p:childTnLst>
                                </p:cTn>
                              </p:par>
                              <p:par>
                                <p:cTn id="11" presetID="10" presetClass="entr" presetSubtype="0" fill="hold" nodeType="withEffect">
                                  <p:stCondLst>
                                    <p:cond delay="0"/>
                                  </p:stCondLst>
                                  <p:childTnLst>
                                    <p:set>
                                      <p:cBhvr>
                                        <p:cTn id="12" dur="1" fill="hold">
                                          <p:stCondLst>
                                            <p:cond delay="0"/>
                                          </p:stCondLst>
                                        </p:cTn>
                                        <p:tgtEl>
                                          <p:spTgt spid="8197"/>
                                        </p:tgtEl>
                                        <p:attrNameLst>
                                          <p:attrName>style.visibility</p:attrName>
                                        </p:attrNameLst>
                                      </p:cBhvr>
                                      <p:to>
                                        <p:strVal val="visible"/>
                                      </p:to>
                                    </p:set>
                                    <p:animEffect transition="in" filter="fade">
                                      <p:cBhvr>
                                        <p:cTn id="13" dur="2000"/>
                                        <p:tgtEl>
                                          <p:spTgt spid="8197"/>
                                        </p:tgtEl>
                                      </p:cBhvr>
                                    </p:animEffect>
                                  </p:childTnLst>
                                </p:cTn>
                              </p:par>
                              <p:par>
                                <p:cTn id="14" presetID="10" presetClass="entr" presetSubtype="0" fill="hold" nodeType="withEffect">
                                  <p:stCondLst>
                                    <p:cond delay="0"/>
                                  </p:stCondLst>
                                  <p:childTnLst>
                                    <p:set>
                                      <p:cBhvr>
                                        <p:cTn id="15" dur="1" fill="hold">
                                          <p:stCondLst>
                                            <p:cond delay="0"/>
                                          </p:stCondLst>
                                        </p:cTn>
                                        <p:tgtEl>
                                          <p:spTgt spid="8195"/>
                                        </p:tgtEl>
                                        <p:attrNameLst>
                                          <p:attrName>style.visibility</p:attrName>
                                        </p:attrNameLst>
                                      </p:cBhvr>
                                      <p:to>
                                        <p:strVal val="visible"/>
                                      </p:to>
                                    </p:set>
                                    <p:animEffect transition="in" filter="fade">
                                      <p:cBhvr>
                                        <p:cTn id="16" dur="2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3347864" y="1118357"/>
            <a:ext cx="4896544" cy="1384995"/>
          </a:xfrm>
          <a:prstGeom prst="rect">
            <a:avLst/>
          </a:prstGeom>
          <a:noFill/>
        </p:spPr>
        <p:txBody>
          <a:bodyPr wrap="square" rtlCol="0">
            <a:spAutoFit/>
          </a:bodyPr>
          <a:lstStyle/>
          <a:p>
            <a:pPr marL="342900" indent="-342900" algn="just">
              <a:buFontTx/>
              <a:buChar char="-"/>
            </a:pPr>
            <a:r>
              <a:rPr lang="es-ES" sz="1200" i="1" dirty="0" smtClean="0"/>
              <a:t>Extensión: </a:t>
            </a:r>
            <a:r>
              <a:rPr lang="es-ES" sz="1200" b="1" i="1" dirty="0" smtClean="0"/>
              <a:t>14.809 Km2</a:t>
            </a:r>
          </a:p>
          <a:p>
            <a:pPr marL="342900" indent="-342900" algn="just">
              <a:buFontTx/>
              <a:buChar char="-"/>
            </a:pPr>
            <a:r>
              <a:rPr lang="es-ES" sz="1200" i="1" dirty="0" smtClean="0"/>
              <a:t>Población:</a:t>
            </a:r>
            <a:r>
              <a:rPr lang="es-ES" sz="1200" b="1" i="1" dirty="0" smtClean="0"/>
              <a:t> 144.809 habitantes </a:t>
            </a:r>
            <a:r>
              <a:rPr lang="es-ES" sz="1200" i="1" dirty="0" smtClean="0"/>
              <a:t>(poca densidad)</a:t>
            </a:r>
            <a:r>
              <a:rPr lang="es-ES" sz="1200" i="1" dirty="0" smtClean="0">
                <a:sym typeface="Wingdings" pitchFamily="2" charset="2"/>
              </a:rPr>
              <a:t> Concentrada en la Capital</a:t>
            </a:r>
            <a:endParaRPr lang="es-ES" sz="1200" i="1" dirty="0" smtClean="0"/>
          </a:p>
          <a:p>
            <a:pPr marL="342900" indent="-342900" algn="just">
              <a:buFontTx/>
              <a:buChar char="-"/>
            </a:pPr>
            <a:r>
              <a:rPr lang="es-ES" sz="1200" i="1" dirty="0" smtClean="0"/>
              <a:t>Nº de Comarcas: </a:t>
            </a:r>
            <a:r>
              <a:rPr lang="es-ES" sz="1200" b="1" i="1" dirty="0" smtClean="0"/>
              <a:t>10</a:t>
            </a:r>
          </a:p>
          <a:p>
            <a:pPr marL="342900" indent="-342900" algn="just">
              <a:buFontTx/>
              <a:buChar char="-"/>
            </a:pPr>
            <a:r>
              <a:rPr lang="es-ES" sz="1200" i="1" dirty="0" smtClean="0"/>
              <a:t>Municipios mas importantes: </a:t>
            </a:r>
            <a:r>
              <a:rPr lang="es-ES" sz="1200" b="1" i="1" dirty="0" smtClean="0"/>
              <a:t>Teruel, Alcañiz, Andorra, Calamocha, Calandra y Utrillas</a:t>
            </a:r>
          </a:p>
          <a:p>
            <a:pPr marL="342900" indent="-342900" algn="just"/>
            <a:endParaRPr lang="es-ES" sz="1200" i="1" dirty="0" smtClean="0"/>
          </a:p>
        </p:txBody>
      </p:sp>
      <p:pic>
        <p:nvPicPr>
          <p:cNvPr id="7"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79234" y="2958616"/>
            <a:ext cx="4968552" cy="2758327"/>
          </a:xfrm>
          <a:prstGeom prst="rect">
            <a:avLst/>
          </a:prstGeom>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 name="19 Rectángulo"/>
          <p:cNvSpPr/>
          <p:nvPr/>
        </p:nvSpPr>
        <p:spPr>
          <a:xfrm>
            <a:off x="3966694" y="2974639"/>
            <a:ext cx="4981092" cy="2742303"/>
          </a:xfrm>
          <a:prstGeom prst="rect">
            <a:avLst/>
          </a:prstGeom>
          <a:no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76200">
                <a:solidFill>
                  <a:schemeClr val="tx2">
                    <a:lumMod val="10000"/>
                  </a:schemeClr>
                </a:solidFill>
              </a:ln>
            </a:endParaRPr>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4. localización</a:t>
            </a:r>
            <a:endParaRPr lang="es-ES" sz="2000" u="sng" dirty="0">
              <a:solidFill>
                <a:schemeClr val="tx2">
                  <a:lumMod val="75000"/>
                </a:schemeClr>
              </a:solidFill>
              <a:latin typeface="Papyrus" pitchFamily="66" charset="0"/>
            </a:endParaRPr>
          </a:p>
        </p:txBody>
      </p:sp>
      <p:sp>
        <p:nvSpPr>
          <p:cNvPr id="22" name="21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4.1. Provincia</a:t>
            </a:r>
            <a:endParaRPr lang="es-ES" sz="2400" dirty="0">
              <a:solidFill>
                <a:schemeClr val="tx2">
                  <a:lumMod val="90000"/>
                </a:schemeClr>
              </a:solidFill>
            </a:endParaRPr>
          </a:p>
        </p:txBody>
      </p:sp>
      <p:sp>
        <p:nvSpPr>
          <p:cNvPr id="21" name="20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LOCALIZACIÓN </a:t>
            </a:r>
            <a:r>
              <a:rPr lang="es-ES" sz="1400" dirty="0" smtClean="0">
                <a:solidFill>
                  <a:schemeClr val="bg2">
                    <a:lumMod val="10000"/>
                  </a:schemeClr>
                </a:solidFill>
              </a:rPr>
              <a:t>       </a:t>
            </a:r>
            <a:r>
              <a:rPr lang="es-ES" sz="1400" b="1" dirty="0" smtClean="0">
                <a:solidFill>
                  <a:schemeClr val="bg2">
                    <a:lumMod val="10000"/>
                  </a:schemeClr>
                </a:solidFill>
              </a:rPr>
              <a:t>4.1 Provincia             </a:t>
            </a:r>
            <a:r>
              <a:rPr lang="es-ES" sz="1400" dirty="0" smtClean="0">
                <a:solidFill>
                  <a:schemeClr val="bg2">
                    <a:lumMod val="10000"/>
                  </a:schemeClr>
                </a:solidFill>
              </a:rPr>
              <a:t>4.2 Comarca            4.3 Municipio</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13144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2000"/>
                                        <p:tgtEl>
                                          <p:spTgt spid="2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2"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3369072" y="1118671"/>
            <a:ext cx="4896544" cy="646331"/>
          </a:xfrm>
          <a:prstGeom prst="rect">
            <a:avLst/>
          </a:prstGeom>
          <a:noFill/>
        </p:spPr>
        <p:txBody>
          <a:bodyPr wrap="square" rtlCol="0">
            <a:spAutoFit/>
          </a:bodyPr>
          <a:lstStyle/>
          <a:p>
            <a:pPr marL="342900" indent="-342900" algn="just">
              <a:buFontTx/>
              <a:buChar char="-"/>
            </a:pPr>
            <a:r>
              <a:rPr lang="es-ES" sz="1200" i="1" dirty="0" smtClean="0"/>
              <a:t>Altitud media: </a:t>
            </a:r>
            <a:r>
              <a:rPr lang="es-ES" sz="1200" b="1" i="1" dirty="0" smtClean="0"/>
              <a:t>1000 m sobre el nivel del mar</a:t>
            </a:r>
          </a:p>
          <a:p>
            <a:pPr marL="342900" indent="-342900" algn="just">
              <a:buFontTx/>
              <a:buChar char="-"/>
            </a:pPr>
            <a:r>
              <a:rPr lang="es-ES" sz="1200" i="1" dirty="0" smtClean="0"/>
              <a:t>Economía: </a:t>
            </a:r>
            <a:r>
              <a:rPr lang="es-ES" sz="1200" b="1" i="1" dirty="0" smtClean="0"/>
              <a:t>Agricultura en el bajo Aragón , minería en zona de montaña y ganadería</a:t>
            </a:r>
            <a:r>
              <a:rPr lang="es-ES" sz="1200" i="1" dirty="0" smtClean="0"/>
              <a:t>  (Jamón de Teruel)</a:t>
            </a:r>
          </a:p>
        </p:txBody>
      </p:sp>
      <p:pic>
        <p:nvPicPr>
          <p:cNvPr id="2050" name="Picture 2" descr="C:\Users\Andrés Robles\Desktop\PFG\Planos\2 (Plano físico de Aragón)\Fotos\Mapa-Fisico-de-Aragon-974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76456" y="2271130"/>
            <a:ext cx="2414508" cy="342393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73540" y="2282101"/>
            <a:ext cx="2302916" cy="342392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1 Rectángulo"/>
          <p:cNvSpPr/>
          <p:nvPr/>
        </p:nvSpPr>
        <p:spPr>
          <a:xfrm>
            <a:off x="4202801" y="2271130"/>
            <a:ext cx="4688163" cy="3423930"/>
          </a:xfrm>
          <a:prstGeom prst="rect">
            <a:avLst/>
          </a:prstGeom>
          <a:no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76200">
                <a:solidFill>
                  <a:schemeClr val="tx2">
                    <a:lumMod val="10000"/>
                  </a:schemeClr>
                </a:solidFill>
              </a:ln>
            </a:endParaRPr>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4. localización</a:t>
            </a:r>
            <a:endParaRPr lang="es-ES" sz="2000" u="sng" dirty="0">
              <a:solidFill>
                <a:schemeClr val="tx2">
                  <a:lumMod val="75000"/>
                </a:schemeClr>
              </a:solidFill>
              <a:latin typeface="Papyrus" pitchFamily="66" charset="0"/>
            </a:endParaRPr>
          </a:p>
        </p:txBody>
      </p:sp>
      <p:sp>
        <p:nvSpPr>
          <p:cNvPr id="24" name="23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4.1. Provincia</a:t>
            </a:r>
            <a:endParaRPr lang="es-ES" sz="2400" dirty="0">
              <a:solidFill>
                <a:schemeClr val="tx2">
                  <a:lumMod val="90000"/>
                </a:schemeClr>
              </a:solidFill>
            </a:endParaRPr>
          </a:p>
        </p:txBody>
      </p:sp>
      <p:sp>
        <p:nvSpPr>
          <p:cNvPr id="17" name="16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LOCALIZACIÓN </a:t>
            </a:r>
            <a:r>
              <a:rPr lang="es-ES" sz="1400" dirty="0" smtClean="0">
                <a:solidFill>
                  <a:schemeClr val="bg2">
                    <a:lumMod val="10000"/>
                  </a:schemeClr>
                </a:solidFill>
              </a:rPr>
              <a:t>       </a:t>
            </a:r>
            <a:r>
              <a:rPr lang="es-ES" sz="1400" b="1" dirty="0" smtClean="0">
                <a:solidFill>
                  <a:schemeClr val="bg2">
                    <a:lumMod val="10000"/>
                  </a:schemeClr>
                </a:solidFill>
              </a:rPr>
              <a:t>4.1 Provincia             </a:t>
            </a:r>
            <a:r>
              <a:rPr lang="es-ES" sz="1400" dirty="0" smtClean="0">
                <a:solidFill>
                  <a:schemeClr val="bg2">
                    <a:lumMod val="10000"/>
                  </a:schemeClr>
                </a:solidFill>
              </a:rPr>
              <a:t>4.2 Comarca            4.3 Municipio</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681232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3369072" y="1124486"/>
            <a:ext cx="4896544" cy="1384995"/>
          </a:xfrm>
          <a:prstGeom prst="rect">
            <a:avLst/>
          </a:prstGeom>
          <a:noFill/>
        </p:spPr>
        <p:txBody>
          <a:bodyPr wrap="square" rtlCol="0">
            <a:spAutoFit/>
          </a:bodyPr>
          <a:lstStyle/>
          <a:p>
            <a:pPr marL="342900" indent="-342900" algn="just">
              <a:buFontTx/>
              <a:buChar char="-"/>
            </a:pPr>
            <a:r>
              <a:rPr lang="es-ES" sz="1200" i="1" dirty="0" smtClean="0"/>
              <a:t>Extensión: </a:t>
            </a:r>
            <a:r>
              <a:rPr lang="es-ES" sz="1200" b="1" i="1" dirty="0" smtClean="0"/>
              <a:t>2.791,6 Km2</a:t>
            </a:r>
          </a:p>
          <a:p>
            <a:pPr marL="342900" indent="-342900" algn="just">
              <a:buFontTx/>
              <a:buChar char="-"/>
            </a:pPr>
            <a:r>
              <a:rPr lang="es-ES" sz="1200" i="1" dirty="0" smtClean="0"/>
              <a:t>Población:</a:t>
            </a:r>
            <a:r>
              <a:rPr lang="es-ES" sz="1200" b="1" i="1" dirty="0" smtClean="0"/>
              <a:t> 47.361 Habitantes </a:t>
            </a:r>
            <a:r>
              <a:rPr lang="es-ES" sz="1200" i="1" dirty="0" smtClean="0"/>
              <a:t>(poca densidad) </a:t>
            </a:r>
            <a:r>
              <a:rPr lang="es-ES" sz="1200" i="1" dirty="0" smtClean="0">
                <a:sym typeface="Wingdings" pitchFamily="2" charset="2"/>
              </a:rPr>
              <a:t> Concentrada en la Capital</a:t>
            </a:r>
            <a:endParaRPr lang="es-ES" sz="1200" i="1" dirty="0" smtClean="0"/>
          </a:p>
          <a:p>
            <a:pPr marL="342900" indent="-342900" algn="just">
              <a:buFontTx/>
              <a:buChar char="-"/>
            </a:pPr>
            <a:r>
              <a:rPr lang="es-ES" sz="1200" i="1" dirty="0" smtClean="0"/>
              <a:t>Nº de Municipios: </a:t>
            </a:r>
            <a:r>
              <a:rPr lang="es-ES" sz="1200" b="1" i="1" dirty="0" smtClean="0"/>
              <a:t>46</a:t>
            </a:r>
          </a:p>
          <a:p>
            <a:pPr marL="342900" indent="-342900" algn="just">
              <a:buFontTx/>
              <a:buChar char="-"/>
            </a:pPr>
            <a:r>
              <a:rPr lang="es-ES" sz="1200" i="1" dirty="0"/>
              <a:t>Municipios mas importantes</a:t>
            </a:r>
            <a:r>
              <a:rPr lang="es-ES" sz="1200" i="1" dirty="0" smtClean="0"/>
              <a:t>: </a:t>
            </a:r>
            <a:r>
              <a:rPr lang="es-ES" sz="1200" b="1" dirty="0"/>
              <a:t>Orrios, Escorihuela, Alfambra, El poblo, </a:t>
            </a:r>
            <a:r>
              <a:rPr lang="es-ES" sz="1200" b="1" dirty="0" smtClean="0"/>
              <a:t>Corbalán y Teruel (capital)</a:t>
            </a:r>
          </a:p>
          <a:p>
            <a:pPr marL="342900" indent="-342900" algn="just">
              <a:buFontTx/>
              <a:buChar char="-"/>
            </a:pPr>
            <a:r>
              <a:rPr lang="es-ES" sz="1200" i="1" dirty="0" smtClean="0"/>
              <a:t>Economía: </a:t>
            </a:r>
            <a:r>
              <a:rPr lang="es-ES" sz="1200" b="1" i="1" dirty="0" smtClean="0"/>
              <a:t>Ganado principalmente </a:t>
            </a:r>
            <a:r>
              <a:rPr lang="es-ES" sz="1200" i="1" dirty="0" smtClean="0"/>
              <a:t>(Jamón de Teruel)</a:t>
            </a:r>
            <a:endParaRPr lang="es-ES" sz="1200" i="1" dirty="0"/>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0" y="2876755"/>
            <a:ext cx="3130042" cy="2865597"/>
          </a:xfrm>
          <a:prstGeom prst="rect">
            <a:avLst/>
          </a:prstGeom>
          <a:noFill/>
          <a:ln w="57150">
            <a:solidFill>
              <a:schemeClr val="accent1">
                <a:lumMod val="40000"/>
                <a:lumOff val="60000"/>
              </a:schemeClr>
            </a:solidFill>
            <a:miter lim="800000"/>
            <a:headEnd/>
            <a:tailEnd/>
          </a:ln>
          <a:extLst>
            <a:ext uri="{909E8E84-426E-40DD-AFC4-6F175D3DCCD1}">
              <a14:hiddenFill xmlns:a14="http://schemas.microsoft.com/office/drawing/2010/main" xmlns="">
                <a:solidFill>
                  <a:schemeClr val="accent1"/>
                </a:solidFill>
              </a14:hiddenFill>
            </a:ext>
          </a:extLst>
        </p:spPr>
      </p:pic>
      <p:sp>
        <p:nvSpPr>
          <p:cNvPr id="20"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4. localización</a:t>
            </a:r>
            <a:endParaRPr lang="es-ES" sz="2000" u="sng" dirty="0">
              <a:solidFill>
                <a:schemeClr val="tx2">
                  <a:lumMod val="75000"/>
                </a:schemeClr>
              </a:solidFill>
              <a:latin typeface="Papyrus" pitchFamily="66" charset="0"/>
            </a:endParaRPr>
          </a:p>
        </p:txBody>
      </p:sp>
      <p:sp>
        <p:nvSpPr>
          <p:cNvPr id="23" name="22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4.2. Comarca</a:t>
            </a:r>
            <a:endParaRPr lang="es-ES" sz="2400" dirty="0">
              <a:solidFill>
                <a:schemeClr val="tx2">
                  <a:lumMod val="90000"/>
                </a:schemeClr>
              </a:solidFill>
            </a:endParaRPr>
          </a:p>
        </p:txBody>
      </p:sp>
      <p:sp>
        <p:nvSpPr>
          <p:cNvPr id="17" name="16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LOCALIZACIÓN </a:t>
            </a:r>
            <a:r>
              <a:rPr lang="es-ES" sz="1400" dirty="0" smtClean="0">
                <a:solidFill>
                  <a:schemeClr val="bg2">
                    <a:lumMod val="10000"/>
                  </a:schemeClr>
                </a:solidFill>
              </a:rPr>
              <a:t>       4.1 Provincia             </a:t>
            </a:r>
            <a:r>
              <a:rPr lang="es-ES" sz="1400" b="1" dirty="0" smtClean="0">
                <a:solidFill>
                  <a:schemeClr val="bg2">
                    <a:lumMod val="10000"/>
                  </a:schemeClr>
                </a:solidFill>
              </a:rPr>
              <a:t>4.2 Comarca            </a:t>
            </a:r>
            <a:r>
              <a:rPr lang="es-ES" sz="1400" dirty="0" smtClean="0">
                <a:solidFill>
                  <a:schemeClr val="bg2">
                    <a:lumMod val="10000"/>
                  </a:schemeClr>
                </a:solidFill>
              </a:rPr>
              <a:t>4.3 Municipio</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12663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3369072" y="1119947"/>
            <a:ext cx="4155256" cy="1384995"/>
          </a:xfrm>
          <a:prstGeom prst="rect">
            <a:avLst/>
          </a:prstGeom>
          <a:noFill/>
        </p:spPr>
        <p:txBody>
          <a:bodyPr wrap="square" rtlCol="0">
            <a:spAutoFit/>
          </a:bodyPr>
          <a:lstStyle/>
          <a:p>
            <a:pPr marL="342900" indent="-342900" algn="just">
              <a:buFontTx/>
              <a:buChar char="-"/>
            </a:pPr>
            <a:r>
              <a:rPr lang="es-ES" sz="1200" i="1" dirty="0" smtClean="0"/>
              <a:t>Extensión: </a:t>
            </a:r>
            <a:r>
              <a:rPr lang="es-ES" sz="1200" b="1" i="1" dirty="0" smtClean="0"/>
              <a:t>440,41 Km2</a:t>
            </a:r>
            <a:endParaRPr lang="es-ES" sz="1200" b="1" i="1" dirty="0"/>
          </a:p>
          <a:p>
            <a:pPr marL="342900" indent="-342900" algn="just">
              <a:buFontTx/>
              <a:buChar char="-"/>
            </a:pPr>
            <a:r>
              <a:rPr lang="es-ES" sz="1200" i="1" dirty="0" smtClean="0"/>
              <a:t>Población: </a:t>
            </a:r>
            <a:r>
              <a:rPr lang="es-ES" sz="1200" b="1" i="1" dirty="0" smtClean="0"/>
              <a:t>35.841 Habitantes</a:t>
            </a:r>
          </a:p>
          <a:p>
            <a:pPr marL="342900" indent="-342900" algn="just">
              <a:buFontTx/>
              <a:buChar char="-"/>
            </a:pPr>
            <a:r>
              <a:rPr lang="es-ES" sz="1200" b="1" i="1" dirty="0" smtClean="0"/>
              <a:t>Arte Mudéjar </a:t>
            </a:r>
            <a:r>
              <a:rPr lang="es-ES" sz="1200" i="1" dirty="0" smtClean="0"/>
              <a:t>(Patrimonio de la Humanidad por la UNESCO)</a:t>
            </a:r>
          </a:p>
          <a:p>
            <a:pPr marL="342900" indent="-342900" algn="just">
              <a:buFontTx/>
              <a:buChar char="-"/>
            </a:pPr>
            <a:r>
              <a:rPr lang="es-ES" sz="1200" i="1" dirty="0" smtClean="0"/>
              <a:t>Altitud media: </a:t>
            </a:r>
            <a:r>
              <a:rPr lang="es-ES" sz="1200" b="1" i="1" dirty="0" smtClean="0"/>
              <a:t>912 m</a:t>
            </a:r>
          </a:p>
          <a:p>
            <a:pPr marL="342900" indent="-342900" algn="just">
              <a:buFontTx/>
              <a:buChar char="-"/>
            </a:pPr>
            <a:endParaRPr lang="es-ES" sz="1200" i="1" dirty="0" smtClean="0"/>
          </a:p>
          <a:p>
            <a:pPr marL="342900" indent="-342900" algn="just">
              <a:buFontTx/>
              <a:buChar char="-"/>
            </a:pPr>
            <a:endParaRPr lang="es-ES" sz="1200" i="1" dirty="0" smtClean="0"/>
          </a:p>
          <a:p>
            <a:pPr marL="342900" indent="-342900" algn="just">
              <a:buFontTx/>
              <a:buChar char="-"/>
            </a:pPr>
            <a:endParaRPr lang="es-ES" sz="1200" i="1" dirty="0" smtClean="0"/>
          </a:p>
        </p:txBody>
      </p:sp>
      <p:sp>
        <p:nvSpPr>
          <p:cNvPr id="22" name="21 Rectángulo"/>
          <p:cNvSpPr/>
          <p:nvPr/>
        </p:nvSpPr>
        <p:spPr>
          <a:xfrm>
            <a:off x="2332429" y="3284984"/>
            <a:ext cx="6811571"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4" name="33 Imagen" descr="http://mural.uv.es/mardiaz4/imagenes/aerea.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350431" y="3346480"/>
            <a:ext cx="6793569" cy="2592288"/>
          </a:xfrm>
          <a:prstGeom prst="rect">
            <a:avLst/>
          </a:prstGeom>
          <a:ln>
            <a:noFill/>
          </a:ln>
          <a:effectLst/>
        </p:spPr>
      </p:pic>
      <p:sp>
        <p:nvSpPr>
          <p:cNvPr id="20"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4. localización</a:t>
            </a:r>
            <a:endParaRPr lang="es-ES" sz="2000" u="sng" dirty="0">
              <a:solidFill>
                <a:schemeClr val="tx2">
                  <a:lumMod val="75000"/>
                </a:schemeClr>
              </a:solidFill>
              <a:latin typeface="Papyrus" pitchFamily="66" charset="0"/>
            </a:endParaRPr>
          </a:p>
        </p:txBody>
      </p:sp>
      <p:sp>
        <p:nvSpPr>
          <p:cNvPr id="23" name="22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4.3. Municipio</a:t>
            </a:r>
            <a:endParaRPr lang="es-ES" sz="2400" dirty="0">
              <a:solidFill>
                <a:schemeClr val="tx2">
                  <a:lumMod val="90000"/>
                </a:schemeClr>
              </a:solidFill>
            </a:endParaRPr>
          </a:p>
        </p:txBody>
      </p:sp>
      <p:sp>
        <p:nvSpPr>
          <p:cNvPr id="17" name="16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LOCALIZACIÓN </a:t>
            </a:r>
            <a:r>
              <a:rPr lang="es-ES" sz="1400" dirty="0" smtClean="0">
                <a:solidFill>
                  <a:schemeClr val="bg2">
                    <a:lumMod val="10000"/>
                  </a:schemeClr>
                </a:solidFill>
              </a:rPr>
              <a:t>       4.1 Provincia             4.2 Comarca            </a:t>
            </a:r>
            <a:r>
              <a:rPr lang="es-ES" sz="1400" b="1" dirty="0" smtClean="0">
                <a:solidFill>
                  <a:schemeClr val="bg2">
                    <a:lumMod val="10000"/>
                  </a:schemeClr>
                </a:solidFill>
              </a:rPr>
              <a:t>4.3 Municipio</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20644163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2282416" y="1072273"/>
            <a:ext cx="3416109" cy="6363280"/>
          </a:xfrm>
          <a:prstGeom prst="rect">
            <a:avLst/>
          </a:prstGeom>
          <a:noFill/>
        </p:spPr>
        <p:txBody>
          <a:bodyPr wrap="square" rtlCol="0">
            <a:spAutoFit/>
          </a:bodyPr>
          <a:lstStyle/>
          <a:p>
            <a:pPr algn="just"/>
            <a:r>
              <a:rPr lang="es-ES" sz="1050" b="1" dirty="0" smtClean="0"/>
              <a:t>	</a:t>
            </a:r>
            <a:r>
              <a:rPr lang="es-ES" sz="1050" dirty="0" smtClean="0"/>
              <a:t>Zona </a:t>
            </a:r>
            <a:r>
              <a:rPr lang="es-ES" sz="1050" dirty="0"/>
              <a:t>de expansión de la </a:t>
            </a:r>
            <a:r>
              <a:rPr lang="es-ES" sz="1050" dirty="0" smtClean="0"/>
              <a:t>ciudad en </a:t>
            </a:r>
            <a:r>
              <a:rPr lang="es-ES" sz="1050" dirty="0"/>
              <a:t>el </a:t>
            </a:r>
            <a:r>
              <a:rPr lang="es-ES" sz="1050" dirty="0" smtClean="0"/>
              <a:t>	primer </a:t>
            </a:r>
            <a:r>
              <a:rPr lang="es-ES" sz="1050" dirty="0"/>
              <a:t>tercio del </a:t>
            </a:r>
            <a:r>
              <a:rPr lang="es-ES" sz="1050" dirty="0" smtClean="0"/>
              <a:t>siglo </a:t>
            </a:r>
            <a:r>
              <a:rPr lang="es-ES" sz="1050" dirty="0"/>
              <a:t>XX </a:t>
            </a:r>
            <a:endParaRPr lang="es-ES" sz="1050" dirty="0" smtClean="0"/>
          </a:p>
          <a:p>
            <a:pPr algn="just"/>
            <a:endParaRPr lang="es-ES" sz="600" dirty="0" smtClean="0"/>
          </a:p>
          <a:p>
            <a:pPr algn="just"/>
            <a:r>
              <a:rPr lang="es-ES" sz="1050" dirty="0"/>
              <a:t>	Cuevas del Siete </a:t>
            </a:r>
            <a:endParaRPr lang="es-ES" sz="1050" dirty="0" smtClean="0"/>
          </a:p>
          <a:p>
            <a:pPr algn="just"/>
            <a:endParaRPr lang="es-ES" sz="300" dirty="0"/>
          </a:p>
          <a:p>
            <a:pPr algn="just"/>
            <a:r>
              <a:rPr lang="es-ES" sz="1050" dirty="0" smtClean="0"/>
              <a:t>	El Arrabal</a:t>
            </a:r>
          </a:p>
          <a:p>
            <a:pPr algn="just"/>
            <a:endParaRPr lang="es-ES" sz="600" dirty="0"/>
          </a:p>
          <a:p>
            <a:pPr algn="just"/>
            <a:r>
              <a:rPr lang="es-ES" sz="1050" dirty="0" smtClean="0"/>
              <a:t>	Acueducto-viaducto</a:t>
            </a:r>
          </a:p>
          <a:p>
            <a:pPr algn="just"/>
            <a:endParaRPr lang="es-ES" sz="600" dirty="0"/>
          </a:p>
          <a:p>
            <a:pPr algn="just"/>
            <a:r>
              <a:rPr lang="es-ES" sz="1050" dirty="0" smtClean="0"/>
              <a:t>	Puente de la Reina</a:t>
            </a:r>
          </a:p>
          <a:p>
            <a:pPr algn="just"/>
            <a:endParaRPr lang="es-ES" sz="600" dirty="0"/>
          </a:p>
          <a:p>
            <a:pPr algn="just"/>
            <a:r>
              <a:rPr lang="es-ES" sz="1050" dirty="0" smtClean="0"/>
              <a:t>	Muralla y Extensión de Teruel 	en el 	siglo XIX</a:t>
            </a:r>
          </a:p>
          <a:p>
            <a:pPr algn="just"/>
            <a:endParaRPr lang="es-ES" sz="400" dirty="0"/>
          </a:p>
          <a:p>
            <a:pPr algn="just"/>
            <a:r>
              <a:rPr lang="es-ES" sz="1050" dirty="0" smtClean="0"/>
              <a:t>	Teruel del siglo XVII</a:t>
            </a:r>
          </a:p>
          <a:p>
            <a:pPr algn="just"/>
            <a:endParaRPr lang="es-ES" sz="600" dirty="0"/>
          </a:p>
          <a:p>
            <a:pPr algn="just"/>
            <a:r>
              <a:rPr lang="es-ES" sz="1050" dirty="0" smtClean="0"/>
              <a:t>	Morería</a:t>
            </a:r>
          </a:p>
          <a:p>
            <a:pPr algn="just"/>
            <a:endParaRPr lang="es-ES" sz="600" dirty="0"/>
          </a:p>
          <a:p>
            <a:pPr algn="just"/>
            <a:r>
              <a:rPr lang="es-ES" sz="1050" dirty="0" smtClean="0"/>
              <a:t>	Judería Medieval</a:t>
            </a:r>
          </a:p>
          <a:p>
            <a:pPr algn="just"/>
            <a:endParaRPr lang="es-ES" sz="600" dirty="0"/>
          </a:p>
          <a:p>
            <a:pPr algn="just"/>
            <a:r>
              <a:rPr lang="es-ES" sz="1050" dirty="0" smtClean="0"/>
              <a:t>	Ampliación del siglo XVIII</a:t>
            </a:r>
          </a:p>
          <a:p>
            <a:pPr algn="just"/>
            <a:endParaRPr lang="es-ES" sz="600" dirty="0"/>
          </a:p>
          <a:p>
            <a:pPr algn="just"/>
            <a:r>
              <a:rPr lang="es-ES" sz="1050" dirty="0" smtClean="0"/>
              <a:t>	Escalinata y paseo del Ovalo (1921)</a:t>
            </a:r>
          </a:p>
          <a:p>
            <a:pPr algn="just"/>
            <a:endParaRPr lang="es-ES" sz="600" dirty="0"/>
          </a:p>
          <a:p>
            <a:pPr algn="just"/>
            <a:r>
              <a:rPr lang="es-ES" sz="1050" dirty="0" smtClean="0"/>
              <a:t>	Estación de ferrocarril</a:t>
            </a:r>
          </a:p>
          <a:p>
            <a:pPr algn="just"/>
            <a:endParaRPr lang="es-ES" sz="600" dirty="0"/>
          </a:p>
          <a:p>
            <a:pPr algn="just"/>
            <a:r>
              <a:rPr lang="es-ES" sz="1050" dirty="0" smtClean="0"/>
              <a:t>	Viaducto</a:t>
            </a:r>
          </a:p>
          <a:p>
            <a:pPr algn="just"/>
            <a:endParaRPr lang="es-ES" sz="600" dirty="0"/>
          </a:p>
          <a:p>
            <a:pPr algn="just"/>
            <a:r>
              <a:rPr lang="es-ES" sz="1050" dirty="0"/>
              <a:t> </a:t>
            </a:r>
            <a:r>
              <a:rPr lang="es-ES" sz="1050" dirty="0" smtClean="0"/>
              <a:t>                  </a:t>
            </a:r>
            <a:r>
              <a:rPr lang="es-ES" sz="1050" dirty="0" smtClean="0">
                <a:solidFill>
                  <a:srgbClr val="00B050"/>
                </a:solidFill>
              </a:rPr>
              <a:t>1</a:t>
            </a:r>
            <a:r>
              <a:rPr lang="es-ES" sz="1050" dirty="0" smtClean="0"/>
              <a:t>    Pinar de la Muela</a:t>
            </a:r>
          </a:p>
          <a:p>
            <a:pPr algn="just"/>
            <a:endParaRPr lang="es-ES" sz="600" dirty="0"/>
          </a:p>
          <a:p>
            <a:pPr algn="just"/>
            <a:r>
              <a:rPr lang="es-ES" sz="1050" dirty="0"/>
              <a:t> </a:t>
            </a:r>
            <a:r>
              <a:rPr lang="es-ES" sz="1050" dirty="0" smtClean="0"/>
              <a:t>              </a:t>
            </a:r>
            <a:r>
              <a:rPr lang="es-ES" sz="700" dirty="0" smtClean="0"/>
              <a:t> </a:t>
            </a:r>
            <a:r>
              <a:rPr lang="es-ES" sz="1050" dirty="0" smtClean="0"/>
              <a:t>   </a:t>
            </a:r>
            <a:r>
              <a:rPr lang="es-ES" sz="1050" dirty="0" smtClean="0">
                <a:solidFill>
                  <a:srgbClr val="00B050"/>
                </a:solidFill>
              </a:rPr>
              <a:t>2    </a:t>
            </a:r>
            <a:r>
              <a:rPr lang="es-ES" sz="1050" dirty="0" smtClean="0"/>
              <a:t>Ensanche</a:t>
            </a:r>
          </a:p>
          <a:p>
            <a:pPr algn="just"/>
            <a:endParaRPr lang="es-ES" sz="600" dirty="0">
              <a:solidFill>
                <a:srgbClr val="00B050"/>
              </a:solidFill>
            </a:endParaRPr>
          </a:p>
          <a:p>
            <a:pPr algn="just"/>
            <a:r>
              <a:rPr lang="es-ES" sz="1050" dirty="0" smtClean="0">
                <a:solidFill>
                  <a:srgbClr val="00B050"/>
                </a:solidFill>
              </a:rPr>
              <a:t>	</a:t>
            </a:r>
            <a:r>
              <a:rPr lang="es-ES" sz="1050" dirty="0" smtClean="0"/>
              <a:t>Continuación del ensanche</a:t>
            </a:r>
          </a:p>
          <a:p>
            <a:pPr algn="just"/>
            <a:endParaRPr lang="es-ES" sz="600" dirty="0"/>
          </a:p>
          <a:p>
            <a:pPr algn="just"/>
            <a:r>
              <a:rPr lang="es-ES" sz="1050" dirty="0" smtClean="0"/>
              <a:t>	Zona de crecimiento difuso</a:t>
            </a:r>
            <a:endParaRPr lang="es-ES" sz="1050" dirty="0"/>
          </a:p>
          <a:p>
            <a:pPr algn="just"/>
            <a:endParaRPr lang="es-ES" sz="1000" dirty="0" smtClean="0"/>
          </a:p>
          <a:p>
            <a:pPr algn="just"/>
            <a:endParaRPr lang="es-ES" sz="1000" dirty="0" smtClean="0"/>
          </a:p>
          <a:p>
            <a:r>
              <a:rPr lang="es-ES" sz="1200" dirty="0"/>
              <a:t> </a:t>
            </a:r>
          </a:p>
          <a:p>
            <a:r>
              <a:rPr lang="es-ES" sz="1200" dirty="0"/>
              <a:t/>
            </a:r>
            <a:br>
              <a:rPr lang="es-ES" sz="1200" dirty="0"/>
            </a:br>
            <a:endParaRPr lang="es-ES" sz="1200" dirty="0"/>
          </a:p>
          <a:p>
            <a:pPr algn="just"/>
            <a:r>
              <a:rPr lang="es-ES" sz="1200" dirty="0" smtClean="0"/>
              <a:t>	</a:t>
            </a:r>
          </a:p>
          <a:p>
            <a:pPr algn="just"/>
            <a:endParaRPr lang="es-ES" sz="1200" dirty="0" smtClean="0"/>
          </a:p>
          <a:p>
            <a:pPr algn="just"/>
            <a:endParaRPr lang="es-ES" sz="1200" i="1" dirty="0" smtClean="0"/>
          </a:p>
          <a:p>
            <a:pPr marL="342900" indent="-342900" algn="just">
              <a:buFontTx/>
              <a:buChar char="-"/>
            </a:pPr>
            <a:endParaRPr lang="es-ES" sz="1200" i="1" dirty="0" smtClean="0"/>
          </a:p>
          <a:p>
            <a:pPr marL="342900" indent="-342900" algn="just">
              <a:buFontTx/>
              <a:buChar char="-"/>
            </a:pPr>
            <a:endParaRPr lang="es-ES" sz="1200" i="1" dirty="0" smtClean="0"/>
          </a:p>
        </p:txBody>
      </p:sp>
      <p:pic>
        <p:nvPicPr>
          <p:cNvPr id="63" name="62 Imagen"/>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15293" y="764704"/>
            <a:ext cx="3198089" cy="4968552"/>
          </a:xfrm>
          <a:prstGeom prst="rect">
            <a:avLst/>
          </a:prstGeom>
          <a:ln>
            <a:noFill/>
          </a:ln>
          <a:effectLst>
            <a:softEdge rad="31750"/>
          </a:effectLst>
        </p:spPr>
      </p:pic>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4. localización</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2448272" cy="461665"/>
          </a:xfrm>
          <a:prstGeom prst="rect">
            <a:avLst/>
          </a:prstGeom>
          <a:noFill/>
        </p:spPr>
        <p:txBody>
          <a:bodyPr wrap="square" rtlCol="0">
            <a:spAutoFit/>
          </a:bodyPr>
          <a:lstStyle/>
          <a:p>
            <a:r>
              <a:rPr lang="es-ES" sz="2400" dirty="0" smtClean="0">
                <a:solidFill>
                  <a:schemeClr val="tx2">
                    <a:lumMod val="90000"/>
                  </a:schemeClr>
                </a:solidFill>
              </a:rPr>
              <a:t>4.3. Municipio</a:t>
            </a:r>
            <a:endParaRPr lang="es-ES" sz="2400" dirty="0">
              <a:solidFill>
                <a:schemeClr val="tx2">
                  <a:lumMod val="90000"/>
                </a:schemeClr>
              </a:solidFill>
            </a:endParaRPr>
          </a:p>
        </p:txBody>
      </p:sp>
      <p:sp>
        <p:nvSpPr>
          <p:cNvPr id="17" name="Freeform 71"/>
          <p:cNvSpPr>
            <a:spLocks/>
          </p:cNvSpPr>
          <p:nvPr/>
        </p:nvSpPr>
        <p:spPr bwMode="auto">
          <a:xfrm>
            <a:off x="5796136" y="764704"/>
            <a:ext cx="864096" cy="576064"/>
          </a:xfrm>
          <a:custGeom>
            <a:avLst/>
            <a:gdLst>
              <a:gd name="T0" fmla="*/ 0 w 1235"/>
              <a:gd name="T1" fmla="*/ 20 h 949"/>
              <a:gd name="T2" fmla="*/ 1195 w 1235"/>
              <a:gd name="T3" fmla="*/ 0 h 949"/>
              <a:gd name="T4" fmla="*/ 1235 w 1235"/>
              <a:gd name="T5" fmla="*/ 240 h 949"/>
              <a:gd name="T6" fmla="*/ 1045 w 1235"/>
              <a:gd name="T7" fmla="*/ 230 h 949"/>
              <a:gd name="T8" fmla="*/ 1095 w 1235"/>
              <a:gd name="T9" fmla="*/ 500 h 949"/>
              <a:gd name="T10" fmla="*/ 1005 w 1235"/>
              <a:gd name="T11" fmla="*/ 949 h 949"/>
              <a:gd name="T12" fmla="*/ 805 w 1235"/>
              <a:gd name="T13" fmla="*/ 710 h 949"/>
              <a:gd name="T14" fmla="*/ 475 w 1235"/>
              <a:gd name="T15" fmla="*/ 570 h 949"/>
              <a:gd name="T16" fmla="*/ 0 w 1235"/>
              <a:gd name="T17" fmla="*/ 2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5" h="949">
                <a:moveTo>
                  <a:pt x="0" y="20"/>
                </a:moveTo>
                <a:lnTo>
                  <a:pt x="1195" y="0"/>
                </a:lnTo>
                <a:lnTo>
                  <a:pt x="1235" y="240"/>
                </a:lnTo>
                <a:lnTo>
                  <a:pt x="1045" y="230"/>
                </a:lnTo>
                <a:lnTo>
                  <a:pt x="1095" y="500"/>
                </a:lnTo>
                <a:lnTo>
                  <a:pt x="1005" y="949"/>
                </a:lnTo>
                <a:lnTo>
                  <a:pt x="805" y="710"/>
                </a:lnTo>
                <a:lnTo>
                  <a:pt x="475" y="570"/>
                </a:lnTo>
                <a:lnTo>
                  <a:pt x="0" y="20"/>
                </a:lnTo>
                <a:close/>
              </a:path>
            </a:pathLst>
          </a:custGeom>
          <a:solidFill>
            <a:srgbClr val="FF99FF">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sp>
        <p:nvSpPr>
          <p:cNvPr id="21" name="AutoShape 45"/>
          <p:cNvSpPr>
            <a:spLocks noChangeArrowheads="1"/>
          </p:cNvSpPr>
          <p:nvPr/>
        </p:nvSpPr>
        <p:spPr bwMode="auto">
          <a:xfrm>
            <a:off x="7840275" y="2348880"/>
            <a:ext cx="139700" cy="120015"/>
          </a:xfrm>
          <a:prstGeom prst="star5">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endParaRPr lang="es-ES"/>
          </a:p>
        </p:txBody>
      </p:sp>
      <p:sp>
        <p:nvSpPr>
          <p:cNvPr id="22" name="Text Box 44"/>
          <p:cNvSpPr txBox="1">
            <a:spLocks noChangeArrowheads="1"/>
          </p:cNvSpPr>
          <p:nvPr/>
        </p:nvSpPr>
        <p:spPr bwMode="auto">
          <a:xfrm>
            <a:off x="7875596" y="2405092"/>
            <a:ext cx="273685"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s-ES" sz="600" b="1">
                <a:solidFill>
                  <a:srgbClr val="C00000"/>
                </a:solidFill>
                <a:effectLst/>
                <a:latin typeface="Calibri"/>
                <a:ea typeface="Calibri"/>
                <a:cs typeface="Times New Roman"/>
              </a:rPr>
              <a:t>1</a:t>
            </a:r>
            <a:endParaRPr lang="es-ES" sz="1100">
              <a:effectLst/>
              <a:latin typeface="Calibri"/>
              <a:ea typeface="Calibri"/>
              <a:cs typeface="Times New Roman"/>
            </a:endParaRPr>
          </a:p>
        </p:txBody>
      </p:sp>
      <p:sp>
        <p:nvSpPr>
          <p:cNvPr id="23" name="AutoShape 42"/>
          <p:cNvSpPr>
            <a:spLocks noChangeArrowheads="1"/>
          </p:cNvSpPr>
          <p:nvPr/>
        </p:nvSpPr>
        <p:spPr bwMode="auto">
          <a:xfrm>
            <a:off x="7342912" y="2282101"/>
            <a:ext cx="139700" cy="120015"/>
          </a:xfrm>
          <a:prstGeom prst="star5">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endParaRPr lang="es-ES"/>
          </a:p>
        </p:txBody>
      </p:sp>
      <p:sp>
        <p:nvSpPr>
          <p:cNvPr id="24" name="Text Box 39"/>
          <p:cNvSpPr txBox="1">
            <a:spLocks noChangeArrowheads="1"/>
          </p:cNvSpPr>
          <p:nvPr/>
        </p:nvSpPr>
        <p:spPr bwMode="auto">
          <a:xfrm>
            <a:off x="7400854" y="2311732"/>
            <a:ext cx="273685"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s-ES" sz="600" b="1" dirty="0">
                <a:solidFill>
                  <a:srgbClr val="C00000"/>
                </a:solidFill>
                <a:effectLst/>
                <a:latin typeface="Calibri"/>
                <a:ea typeface="Calibri"/>
                <a:cs typeface="Times New Roman"/>
              </a:rPr>
              <a:t>2</a:t>
            </a:r>
            <a:endParaRPr lang="es-ES" sz="1100" dirty="0">
              <a:effectLst/>
              <a:latin typeface="Calibri"/>
              <a:ea typeface="Calibri"/>
              <a:cs typeface="Times New Roman"/>
            </a:endParaRPr>
          </a:p>
        </p:txBody>
      </p:sp>
      <p:cxnSp>
        <p:nvCxnSpPr>
          <p:cNvPr id="25" name="AutoShape 49"/>
          <p:cNvCxnSpPr>
            <a:cxnSpLocks noChangeShapeType="1"/>
          </p:cNvCxnSpPr>
          <p:nvPr/>
        </p:nvCxnSpPr>
        <p:spPr bwMode="auto">
          <a:xfrm flipV="1">
            <a:off x="7731779" y="2282101"/>
            <a:ext cx="17145" cy="271145"/>
          </a:xfrm>
          <a:prstGeom prst="straightConnector1">
            <a:avLst/>
          </a:prstGeom>
          <a:noFill/>
          <a:ln w="38100">
            <a:solidFill>
              <a:srgbClr val="00B0F0"/>
            </a:solidFill>
            <a:round/>
            <a:headEnd/>
            <a:tailEnd/>
          </a:ln>
          <a:extLst>
            <a:ext uri="{909E8E84-426E-40DD-AFC4-6F175D3DCCD1}">
              <a14:hiddenFill xmlns:a14="http://schemas.microsoft.com/office/drawing/2010/main" xmlns="">
                <a:noFill/>
              </a14:hiddenFill>
            </a:ext>
          </a:extLst>
        </p:spPr>
      </p:cxnSp>
      <p:cxnSp>
        <p:nvCxnSpPr>
          <p:cNvPr id="26" name="AutoShape 50"/>
          <p:cNvCxnSpPr>
            <a:cxnSpLocks noChangeShapeType="1"/>
          </p:cNvCxnSpPr>
          <p:nvPr/>
        </p:nvCxnSpPr>
        <p:spPr bwMode="auto">
          <a:xfrm flipH="1" flipV="1">
            <a:off x="7457847" y="2411727"/>
            <a:ext cx="24765" cy="127000"/>
          </a:xfrm>
          <a:prstGeom prst="straightConnector1">
            <a:avLst/>
          </a:prstGeom>
          <a:noFill/>
          <a:ln w="38100">
            <a:solidFill>
              <a:srgbClr val="7030A0"/>
            </a:solidFill>
            <a:round/>
            <a:headEnd/>
            <a:tailEnd/>
          </a:ln>
          <a:extLst>
            <a:ext uri="{909E8E84-426E-40DD-AFC4-6F175D3DCCD1}">
              <a14:hiddenFill xmlns:a14="http://schemas.microsoft.com/office/drawing/2010/main" xmlns="">
                <a:noFill/>
              </a14:hiddenFill>
            </a:ext>
          </a:extLst>
        </p:spPr>
      </p:cxnSp>
      <p:sp>
        <p:nvSpPr>
          <p:cNvPr id="27" name="AutoShape 62"/>
          <p:cNvSpPr>
            <a:spLocks noChangeArrowheads="1"/>
          </p:cNvSpPr>
          <p:nvPr/>
        </p:nvSpPr>
        <p:spPr bwMode="auto">
          <a:xfrm>
            <a:off x="7316242" y="3364864"/>
            <a:ext cx="53340" cy="64135"/>
          </a:xfrm>
          <a:prstGeom prst="flowChartDecision">
            <a:avLst/>
          </a:prstGeom>
          <a:solidFill>
            <a:schemeClr val="tx2">
              <a:lumMod val="10000"/>
            </a:schemeClr>
          </a:solidFill>
          <a:ln w="9525">
            <a:noFill/>
            <a:miter lim="800000"/>
            <a:headEnd/>
            <a:tailEnd/>
          </a:ln>
        </p:spPr>
        <p:txBody>
          <a:bodyPr rot="0" vert="horz" wrap="square" lIns="91440" tIns="45720" rIns="91440" bIns="45720" anchor="t" anchorCtr="0" upright="1">
            <a:noAutofit/>
          </a:bodyPr>
          <a:lstStyle/>
          <a:p>
            <a:endParaRPr lang="es-ES">
              <a:ln>
                <a:solidFill>
                  <a:sysClr val="windowText" lastClr="000000"/>
                </a:solidFill>
              </a:ln>
              <a:solidFill>
                <a:schemeClr val="tx2">
                  <a:lumMod val="10000"/>
                </a:schemeClr>
              </a:solidFill>
            </a:endParaRPr>
          </a:p>
        </p:txBody>
      </p:sp>
      <p:sp>
        <p:nvSpPr>
          <p:cNvPr id="28" name="Freeform 58"/>
          <p:cNvSpPr>
            <a:spLocks/>
          </p:cNvSpPr>
          <p:nvPr/>
        </p:nvSpPr>
        <p:spPr bwMode="auto">
          <a:xfrm>
            <a:off x="7552619" y="3501008"/>
            <a:ext cx="287656" cy="144016"/>
          </a:xfrm>
          <a:custGeom>
            <a:avLst/>
            <a:gdLst>
              <a:gd name="T0" fmla="*/ 0 w 384"/>
              <a:gd name="T1" fmla="*/ 0 h 175"/>
              <a:gd name="T2" fmla="*/ 73 w 384"/>
              <a:gd name="T3" fmla="*/ 175 h 175"/>
              <a:gd name="T4" fmla="*/ 384 w 384"/>
              <a:gd name="T5" fmla="*/ 175 h 175"/>
              <a:gd name="T6" fmla="*/ 371 w 384"/>
              <a:gd name="T7" fmla="*/ 104 h 175"/>
              <a:gd name="T8" fmla="*/ 238 w 384"/>
              <a:gd name="T9" fmla="*/ 143 h 175"/>
              <a:gd name="T10" fmla="*/ 173 w 384"/>
              <a:gd name="T11" fmla="*/ 0 h 175"/>
              <a:gd name="T12" fmla="*/ 0 w 384"/>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384" h="175">
                <a:moveTo>
                  <a:pt x="0" y="0"/>
                </a:moveTo>
                <a:lnTo>
                  <a:pt x="73" y="175"/>
                </a:lnTo>
                <a:lnTo>
                  <a:pt x="384" y="175"/>
                </a:lnTo>
                <a:lnTo>
                  <a:pt x="371" y="104"/>
                </a:lnTo>
                <a:lnTo>
                  <a:pt x="238" y="143"/>
                </a:lnTo>
                <a:lnTo>
                  <a:pt x="173" y="0"/>
                </a:lnTo>
                <a:lnTo>
                  <a:pt x="0" y="0"/>
                </a:lnTo>
                <a:close/>
              </a:path>
            </a:pathLst>
          </a:custGeom>
          <a:solidFill>
            <a:srgbClr val="FF3333">
              <a:alpha val="56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cxnSp>
        <p:nvCxnSpPr>
          <p:cNvPr id="29" name="AutoShape 65"/>
          <p:cNvCxnSpPr>
            <a:cxnSpLocks noChangeShapeType="1"/>
          </p:cNvCxnSpPr>
          <p:nvPr/>
        </p:nvCxnSpPr>
        <p:spPr bwMode="auto">
          <a:xfrm flipV="1">
            <a:off x="7649456" y="3644388"/>
            <a:ext cx="50165" cy="436245"/>
          </a:xfrm>
          <a:prstGeom prst="straightConnector1">
            <a:avLst/>
          </a:prstGeom>
          <a:noFill/>
          <a:ln w="38100">
            <a:solidFill>
              <a:srgbClr val="FF0000"/>
            </a:solidFill>
            <a:round/>
            <a:headEnd/>
            <a:tailEnd/>
          </a:ln>
          <a:extLst>
            <a:ext uri="{909E8E84-426E-40DD-AFC4-6F175D3DCCD1}">
              <a14:hiddenFill xmlns:a14="http://schemas.microsoft.com/office/drawing/2010/main" xmlns="">
                <a:noFill/>
              </a14:hiddenFill>
            </a:ext>
          </a:extLst>
        </p:spPr>
      </p:cxnSp>
      <p:sp>
        <p:nvSpPr>
          <p:cNvPr id="30" name="Text Box 67"/>
          <p:cNvSpPr txBox="1">
            <a:spLocks noChangeArrowheads="1"/>
          </p:cNvSpPr>
          <p:nvPr/>
        </p:nvSpPr>
        <p:spPr bwMode="auto">
          <a:xfrm>
            <a:off x="7516106" y="4159538"/>
            <a:ext cx="266700" cy="326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s-ES" sz="1400" b="1" dirty="0">
                <a:solidFill>
                  <a:srgbClr val="000000"/>
                </a:solidFill>
                <a:effectLst/>
                <a:latin typeface="Calibri"/>
                <a:ea typeface="Calibri"/>
                <a:cs typeface="Times New Roman"/>
              </a:rPr>
              <a:t>2</a:t>
            </a:r>
            <a:endParaRPr lang="es-ES" sz="1100" dirty="0">
              <a:solidFill>
                <a:srgbClr val="000000"/>
              </a:solidFill>
              <a:effectLst/>
              <a:latin typeface="Calibri"/>
              <a:ea typeface="Calibri"/>
              <a:cs typeface="Times New Roman"/>
            </a:endParaRPr>
          </a:p>
        </p:txBody>
      </p:sp>
      <p:sp>
        <p:nvSpPr>
          <p:cNvPr id="31" name="Text Box 66"/>
          <p:cNvSpPr txBox="1">
            <a:spLocks noChangeArrowheads="1"/>
          </p:cNvSpPr>
          <p:nvPr/>
        </p:nvSpPr>
        <p:spPr bwMode="auto">
          <a:xfrm>
            <a:off x="6094834" y="3502913"/>
            <a:ext cx="266700" cy="326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s-ES" sz="1400" b="1" dirty="0">
                <a:solidFill>
                  <a:srgbClr val="000000"/>
                </a:solidFill>
                <a:latin typeface="Calibri"/>
                <a:ea typeface="Calibri"/>
                <a:cs typeface="Times New Roman"/>
              </a:rPr>
              <a:t>1</a:t>
            </a:r>
          </a:p>
        </p:txBody>
      </p:sp>
      <p:sp>
        <p:nvSpPr>
          <p:cNvPr id="32" name="Oval 40"/>
          <p:cNvSpPr>
            <a:spLocks noChangeArrowheads="1"/>
          </p:cNvSpPr>
          <p:nvPr/>
        </p:nvSpPr>
        <p:spPr bwMode="auto">
          <a:xfrm>
            <a:off x="3066040" y="1196753"/>
            <a:ext cx="144016" cy="144016"/>
          </a:xfrm>
          <a:prstGeom prst="ellipse">
            <a:avLst/>
          </a:prstGeom>
          <a:solidFill>
            <a:srgbClr val="92D050"/>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sp>
        <p:nvSpPr>
          <p:cNvPr id="33" name="AutoShape 45"/>
          <p:cNvSpPr>
            <a:spLocks noChangeArrowheads="1"/>
          </p:cNvSpPr>
          <p:nvPr/>
        </p:nvSpPr>
        <p:spPr bwMode="auto">
          <a:xfrm>
            <a:off x="3064530" y="1552935"/>
            <a:ext cx="139700" cy="120015"/>
          </a:xfrm>
          <a:prstGeom prst="star5">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endParaRPr lang="es-ES"/>
          </a:p>
        </p:txBody>
      </p:sp>
      <p:sp>
        <p:nvSpPr>
          <p:cNvPr id="34" name="Text Box 44"/>
          <p:cNvSpPr txBox="1">
            <a:spLocks noChangeArrowheads="1"/>
          </p:cNvSpPr>
          <p:nvPr/>
        </p:nvSpPr>
        <p:spPr bwMode="auto">
          <a:xfrm>
            <a:off x="3129965" y="1600942"/>
            <a:ext cx="144016" cy="144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s-ES" sz="600" b="1" dirty="0">
                <a:solidFill>
                  <a:srgbClr val="C00000"/>
                </a:solidFill>
                <a:effectLst/>
                <a:latin typeface="Calibri"/>
                <a:ea typeface="Calibri"/>
                <a:cs typeface="Times New Roman"/>
              </a:rPr>
              <a:t>1</a:t>
            </a:r>
            <a:endParaRPr lang="es-ES" sz="1100" dirty="0">
              <a:effectLst/>
              <a:latin typeface="Calibri"/>
              <a:ea typeface="Calibri"/>
              <a:cs typeface="Times New Roman"/>
            </a:endParaRPr>
          </a:p>
        </p:txBody>
      </p:sp>
      <p:sp>
        <p:nvSpPr>
          <p:cNvPr id="35" name="AutoShape 45"/>
          <p:cNvSpPr>
            <a:spLocks noChangeArrowheads="1"/>
          </p:cNvSpPr>
          <p:nvPr/>
        </p:nvSpPr>
        <p:spPr bwMode="auto">
          <a:xfrm>
            <a:off x="3064530" y="1762980"/>
            <a:ext cx="139700" cy="120015"/>
          </a:xfrm>
          <a:prstGeom prst="star5">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endParaRPr lang="es-ES"/>
          </a:p>
        </p:txBody>
      </p:sp>
      <p:sp>
        <p:nvSpPr>
          <p:cNvPr id="36" name="Text Box 44"/>
          <p:cNvSpPr txBox="1">
            <a:spLocks noChangeArrowheads="1"/>
          </p:cNvSpPr>
          <p:nvPr/>
        </p:nvSpPr>
        <p:spPr bwMode="auto">
          <a:xfrm>
            <a:off x="3129965" y="1810987"/>
            <a:ext cx="144016" cy="144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s-ES" sz="600" b="1" dirty="0" smtClean="0">
                <a:solidFill>
                  <a:srgbClr val="C00000"/>
                </a:solidFill>
                <a:effectLst/>
                <a:latin typeface="Calibri"/>
                <a:ea typeface="Calibri"/>
                <a:cs typeface="Times New Roman"/>
              </a:rPr>
              <a:t>2</a:t>
            </a:r>
            <a:endParaRPr lang="es-ES" sz="1100" dirty="0">
              <a:effectLst/>
              <a:latin typeface="Calibri"/>
              <a:ea typeface="Calibri"/>
              <a:cs typeface="Times New Roman"/>
            </a:endParaRPr>
          </a:p>
        </p:txBody>
      </p:sp>
      <p:cxnSp>
        <p:nvCxnSpPr>
          <p:cNvPr id="37" name="AutoShape 48"/>
          <p:cNvCxnSpPr>
            <a:cxnSpLocks noChangeShapeType="1"/>
          </p:cNvCxnSpPr>
          <p:nvPr/>
        </p:nvCxnSpPr>
        <p:spPr bwMode="auto">
          <a:xfrm>
            <a:off x="3083525" y="2060848"/>
            <a:ext cx="135255" cy="635"/>
          </a:xfrm>
          <a:prstGeom prst="straightConnector1">
            <a:avLst/>
          </a:prstGeom>
          <a:noFill/>
          <a:ln w="38100">
            <a:solidFill>
              <a:srgbClr val="00B0F0"/>
            </a:solidFill>
            <a:round/>
            <a:headEnd/>
            <a:tailEnd/>
          </a:ln>
          <a:extLst>
            <a:ext uri="{909E8E84-426E-40DD-AFC4-6F175D3DCCD1}">
              <a14:hiddenFill xmlns:a14="http://schemas.microsoft.com/office/drawing/2010/main" xmlns="">
                <a:noFill/>
              </a14:hiddenFill>
            </a:ext>
          </a:extLst>
        </p:spPr>
      </p:cxnSp>
      <p:cxnSp>
        <p:nvCxnSpPr>
          <p:cNvPr id="38" name="AutoShape 51"/>
          <p:cNvCxnSpPr>
            <a:cxnSpLocks noChangeShapeType="1"/>
          </p:cNvCxnSpPr>
          <p:nvPr/>
        </p:nvCxnSpPr>
        <p:spPr bwMode="auto">
          <a:xfrm flipH="1">
            <a:off x="3083525" y="2315839"/>
            <a:ext cx="134435" cy="0"/>
          </a:xfrm>
          <a:prstGeom prst="straightConnector1">
            <a:avLst/>
          </a:prstGeom>
          <a:noFill/>
          <a:ln w="38100">
            <a:solidFill>
              <a:srgbClr val="7030A0"/>
            </a:solidFill>
            <a:round/>
            <a:headEnd/>
            <a:tailEnd/>
          </a:ln>
          <a:extLst>
            <a:ext uri="{909E8E84-426E-40DD-AFC4-6F175D3DCCD1}">
              <a14:hiddenFill xmlns:a14="http://schemas.microsoft.com/office/drawing/2010/main" xmlns="">
                <a:noFill/>
              </a14:hiddenFill>
            </a:ext>
          </a:extLst>
        </p:spPr>
      </p:cxnSp>
      <p:sp>
        <p:nvSpPr>
          <p:cNvPr id="39" name="Freeform 53"/>
          <p:cNvSpPr>
            <a:spLocks/>
          </p:cNvSpPr>
          <p:nvPr/>
        </p:nvSpPr>
        <p:spPr bwMode="auto">
          <a:xfrm>
            <a:off x="3084495" y="2500962"/>
            <a:ext cx="147320" cy="125095"/>
          </a:xfrm>
          <a:custGeom>
            <a:avLst/>
            <a:gdLst>
              <a:gd name="T0" fmla="*/ 180 w 232"/>
              <a:gd name="T1" fmla="*/ 66 h 197"/>
              <a:gd name="T2" fmla="*/ 180 w 232"/>
              <a:gd name="T3" fmla="*/ 22 h 197"/>
              <a:gd name="T4" fmla="*/ 76 w 232"/>
              <a:gd name="T5" fmla="*/ 0 h 197"/>
              <a:gd name="T6" fmla="*/ 0 w 232"/>
              <a:gd name="T7" fmla="*/ 44 h 197"/>
              <a:gd name="T8" fmla="*/ 49 w 232"/>
              <a:gd name="T9" fmla="*/ 164 h 197"/>
              <a:gd name="T10" fmla="*/ 180 w 232"/>
              <a:gd name="T11" fmla="*/ 197 h 197"/>
              <a:gd name="T12" fmla="*/ 232 w 232"/>
              <a:gd name="T13" fmla="*/ 132 h 197"/>
              <a:gd name="T14" fmla="*/ 180 w 232"/>
              <a:gd name="T15" fmla="*/ 66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97">
                <a:moveTo>
                  <a:pt x="180" y="66"/>
                </a:moveTo>
                <a:lnTo>
                  <a:pt x="180" y="22"/>
                </a:lnTo>
                <a:lnTo>
                  <a:pt x="76" y="0"/>
                </a:lnTo>
                <a:lnTo>
                  <a:pt x="0" y="44"/>
                </a:lnTo>
                <a:lnTo>
                  <a:pt x="49" y="164"/>
                </a:lnTo>
                <a:lnTo>
                  <a:pt x="180" y="197"/>
                </a:lnTo>
                <a:lnTo>
                  <a:pt x="232" y="132"/>
                </a:lnTo>
                <a:lnTo>
                  <a:pt x="180" y="66"/>
                </a:lnTo>
                <a:close/>
              </a:path>
            </a:pathLst>
          </a:custGeom>
          <a:noFill/>
          <a:ln w="9525">
            <a:solidFill>
              <a:srgbClr val="C00000"/>
            </a:solidFill>
            <a:round/>
            <a:headEnd/>
            <a:tailEnd/>
          </a:ln>
          <a:extLst>
            <a:ext uri="{909E8E84-426E-40DD-AFC4-6F175D3DCCD1}">
              <a14:hiddenFill xmlns:a14="http://schemas.microsoft.com/office/drawing/2010/main" xmlns="">
                <a:solidFill>
                  <a:srgbClr val="C00000"/>
                </a:solidFill>
              </a14:hiddenFill>
            </a:ext>
          </a:extLst>
        </p:spPr>
        <p:txBody>
          <a:bodyPr rot="0" vert="horz" wrap="square" lIns="91440" tIns="45720" rIns="91440" bIns="45720" anchor="t" anchorCtr="0" upright="1">
            <a:noAutofit/>
          </a:bodyPr>
          <a:lstStyle/>
          <a:p>
            <a:endParaRPr lang="es-ES"/>
          </a:p>
        </p:txBody>
      </p:sp>
      <p:sp>
        <p:nvSpPr>
          <p:cNvPr id="40" name="Oval 55"/>
          <p:cNvSpPr>
            <a:spLocks noChangeArrowheads="1"/>
          </p:cNvSpPr>
          <p:nvPr/>
        </p:nvSpPr>
        <p:spPr bwMode="auto">
          <a:xfrm>
            <a:off x="3089988" y="2902632"/>
            <a:ext cx="137682" cy="144016"/>
          </a:xfrm>
          <a:prstGeom prst="ellipse">
            <a:avLst/>
          </a:pr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sp>
        <p:nvSpPr>
          <p:cNvPr id="41" name="Freeform 56"/>
          <p:cNvSpPr>
            <a:spLocks/>
          </p:cNvSpPr>
          <p:nvPr/>
        </p:nvSpPr>
        <p:spPr bwMode="auto">
          <a:xfrm>
            <a:off x="3080350" y="3140968"/>
            <a:ext cx="147320" cy="125095"/>
          </a:xfrm>
          <a:custGeom>
            <a:avLst/>
            <a:gdLst>
              <a:gd name="T0" fmla="*/ 180 w 232"/>
              <a:gd name="T1" fmla="*/ 66 h 197"/>
              <a:gd name="T2" fmla="*/ 180 w 232"/>
              <a:gd name="T3" fmla="*/ 22 h 197"/>
              <a:gd name="T4" fmla="*/ 76 w 232"/>
              <a:gd name="T5" fmla="*/ 0 h 197"/>
              <a:gd name="T6" fmla="*/ 0 w 232"/>
              <a:gd name="T7" fmla="*/ 44 h 197"/>
              <a:gd name="T8" fmla="*/ 49 w 232"/>
              <a:gd name="T9" fmla="*/ 164 h 197"/>
              <a:gd name="T10" fmla="*/ 180 w 232"/>
              <a:gd name="T11" fmla="*/ 197 h 197"/>
              <a:gd name="T12" fmla="*/ 232 w 232"/>
              <a:gd name="T13" fmla="*/ 132 h 197"/>
              <a:gd name="T14" fmla="*/ 180 w 232"/>
              <a:gd name="T15" fmla="*/ 66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97">
                <a:moveTo>
                  <a:pt x="180" y="66"/>
                </a:moveTo>
                <a:lnTo>
                  <a:pt x="180" y="22"/>
                </a:lnTo>
                <a:lnTo>
                  <a:pt x="76" y="0"/>
                </a:lnTo>
                <a:lnTo>
                  <a:pt x="0" y="44"/>
                </a:lnTo>
                <a:lnTo>
                  <a:pt x="49" y="164"/>
                </a:lnTo>
                <a:lnTo>
                  <a:pt x="180" y="197"/>
                </a:lnTo>
                <a:lnTo>
                  <a:pt x="232" y="132"/>
                </a:lnTo>
                <a:lnTo>
                  <a:pt x="180" y="66"/>
                </a:lnTo>
                <a:close/>
              </a:path>
            </a:pathLst>
          </a:custGeom>
          <a:noFill/>
          <a:ln w="9525">
            <a:solidFill>
              <a:srgbClr val="0070C0"/>
            </a:solidFill>
            <a:round/>
            <a:headEnd/>
            <a:tailEnd/>
          </a:ln>
          <a:extLst>
            <a:ext uri="{909E8E84-426E-40DD-AFC4-6F175D3DCCD1}">
              <a14:hiddenFill xmlns:a14="http://schemas.microsoft.com/office/drawing/2010/main" xmlns="">
                <a:solidFill>
                  <a:srgbClr val="C00000"/>
                </a:solidFill>
              </a14:hiddenFill>
            </a:ext>
          </a:extLst>
        </p:spPr>
        <p:txBody>
          <a:bodyPr rot="0" vert="horz" wrap="square" lIns="91440" tIns="45720" rIns="91440" bIns="45720" anchor="t" anchorCtr="0" upright="1">
            <a:noAutofit/>
          </a:bodyPr>
          <a:lstStyle/>
          <a:p>
            <a:endParaRPr lang="es-ES"/>
          </a:p>
        </p:txBody>
      </p:sp>
      <p:sp>
        <p:nvSpPr>
          <p:cNvPr id="43" name="Oval 55"/>
          <p:cNvSpPr>
            <a:spLocks noChangeArrowheads="1"/>
          </p:cNvSpPr>
          <p:nvPr/>
        </p:nvSpPr>
        <p:spPr bwMode="auto">
          <a:xfrm>
            <a:off x="3098727" y="3396931"/>
            <a:ext cx="137682" cy="144016"/>
          </a:xfrm>
          <a:prstGeom prst="ellipse">
            <a:avLst/>
          </a:prstGeom>
          <a:solidFill>
            <a:srgbClr val="7030A0"/>
          </a:solidFill>
          <a:ln>
            <a:noFill/>
          </a:ln>
          <a:extLst/>
        </p:spPr>
        <p:txBody>
          <a:bodyPr rot="0" vert="horz" wrap="square" lIns="91440" tIns="45720" rIns="91440" bIns="45720" anchor="t" anchorCtr="0" upright="1">
            <a:noAutofit/>
          </a:bodyPr>
          <a:lstStyle/>
          <a:p>
            <a:endParaRPr lang="es-ES"/>
          </a:p>
        </p:txBody>
      </p:sp>
      <p:sp>
        <p:nvSpPr>
          <p:cNvPr id="45" name="Oval 55"/>
          <p:cNvSpPr>
            <a:spLocks noChangeArrowheads="1"/>
          </p:cNvSpPr>
          <p:nvPr/>
        </p:nvSpPr>
        <p:spPr bwMode="auto">
          <a:xfrm>
            <a:off x="3098761" y="3645024"/>
            <a:ext cx="137682" cy="144016"/>
          </a:xfrm>
          <a:prstGeom prst="ellipse">
            <a:avLst/>
          </a:prstGeom>
          <a:solidFill>
            <a:srgbClr val="FF5050"/>
          </a:solidFill>
          <a:ln>
            <a:noFill/>
          </a:ln>
          <a:extLst/>
        </p:spPr>
        <p:txBody>
          <a:bodyPr rot="0" vert="horz" wrap="square" lIns="91440" tIns="45720" rIns="91440" bIns="45720" anchor="t" anchorCtr="0" upright="1">
            <a:noAutofit/>
          </a:bodyPr>
          <a:lstStyle/>
          <a:p>
            <a:endParaRPr lang="es-ES"/>
          </a:p>
        </p:txBody>
      </p:sp>
      <p:cxnSp>
        <p:nvCxnSpPr>
          <p:cNvPr id="46" name="AutoShape 60"/>
          <p:cNvCxnSpPr>
            <a:cxnSpLocks noChangeShapeType="1"/>
          </p:cNvCxnSpPr>
          <p:nvPr/>
        </p:nvCxnSpPr>
        <p:spPr bwMode="auto">
          <a:xfrm flipH="1">
            <a:off x="3100057" y="3933056"/>
            <a:ext cx="147320" cy="635"/>
          </a:xfrm>
          <a:prstGeom prst="straightConnector1">
            <a:avLst/>
          </a:prstGeom>
          <a:noFill/>
          <a:ln w="38100">
            <a:solidFill>
              <a:srgbClr val="00FF00"/>
            </a:solidFill>
            <a:round/>
            <a:headEnd/>
            <a:tailEnd/>
          </a:ln>
          <a:extLst>
            <a:ext uri="{909E8E84-426E-40DD-AFC4-6F175D3DCCD1}">
              <a14:hiddenFill xmlns:a14="http://schemas.microsoft.com/office/drawing/2010/main" xmlns="">
                <a:noFill/>
              </a14:hiddenFill>
            </a:ext>
          </a:extLst>
        </p:spPr>
      </p:cxnSp>
      <p:sp>
        <p:nvSpPr>
          <p:cNvPr id="47" name="AutoShape 63"/>
          <p:cNvSpPr>
            <a:spLocks noChangeArrowheads="1"/>
          </p:cNvSpPr>
          <p:nvPr/>
        </p:nvSpPr>
        <p:spPr bwMode="auto">
          <a:xfrm>
            <a:off x="3127401" y="4159538"/>
            <a:ext cx="91440" cy="93345"/>
          </a:xfrm>
          <a:prstGeom prst="flowChartDecision">
            <a:avLst/>
          </a:prstGeom>
          <a:solidFill>
            <a:srgbClr val="000000"/>
          </a:solidFill>
          <a:ln w="9525">
            <a:noFill/>
            <a:miter lim="800000"/>
            <a:headEnd/>
            <a:tailEnd/>
          </a:ln>
        </p:spPr>
        <p:txBody>
          <a:bodyPr rot="0" vert="horz" wrap="square" lIns="91440" tIns="45720" rIns="91440" bIns="45720" anchor="t" anchorCtr="0" upright="1">
            <a:noAutofit/>
          </a:bodyPr>
          <a:lstStyle/>
          <a:p>
            <a:endParaRPr lang="es-ES">
              <a:solidFill>
                <a:schemeClr val="tx2">
                  <a:lumMod val="10000"/>
                </a:schemeClr>
              </a:solidFill>
            </a:endParaRPr>
          </a:p>
        </p:txBody>
      </p:sp>
      <p:cxnSp>
        <p:nvCxnSpPr>
          <p:cNvPr id="48" name="AutoShape 64"/>
          <p:cNvCxnSpPr>
            <a:cxnSpLocks noChangeShapeType="1"/>
          </p:cNvCxnSpPr>
          <p:nvPr/>
        </p:nvCxnSpPr>
        <p:spPr bwMode="auto">
          <a:xfrm flipH="1">
            <a:off x="3099461" y="4485243"/>
            <a:ext cx="147320" cy="635"/>
          </a:xfrm>
          <a:prstGeom prst="straightConnector1">
            <a:avLst/>
          </a:prstGeom>
          <a:noFill/>
          <a:ln w="38100">
            <a:solidFill>
              <a:srgbClr val="FF0000"/>
            </a:solidFill>
            <a:round/>
            <a:headEnd/>
            <a:tailEnd/>
          </a:ln>
          <a:extLst>
            <a:ext uri="{909E8E84-426E-40DD-AFC4-6F175D3DCCD1}">
              <a14:hiddenFill xmlns:a14="http://schemas.microsoft.com/office/drawing/2010/main" xmlns="">
                <a:noFill/>
              </a14:hiddenFill>
            </a:ext>
          </a:extLst>
        </p:spPr>
      </p:cxnSp>
      <p:sp>
        <p:nvSpPr>
          <p:cNvPr id="49" name="Oval 68"/>
          <p:cNvSpPr>
            <a:spLocks noChangeArrowheads="1"/>
          </p:cNvSpPr>
          <p:nvPr/>
        </p:nvSpPr>
        <p:spPr bwMode="auto">
          <a:xfrm>
            <a:off x="3129965" y="4669221"/>
            <a:ext cx="104775" cy="111846"/>
          </a:xfrm>
          <a:prstGeom prst="ellipse">
            <a:avLst/>
          </a:pr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sp>
        <p:nvSpPr>
          <p:cNvPr id="51" name="Oval 68"/>
          <p:cNvSpPr>
            <a:spLocks noChangeArrowheads="1"/>
          </p:cNvSpPr>
          <p:nvPr/>
        </p:nvSpPr>
        <p:spPr bwMode="auto">
          <a:xfrm rot="8589308">
            <a:off x="3137922" y="4919179"/>
            <a:ext cx="104775" cy="111111"/>
          </a:xfrm>
          <a:prstGeom prst="ellipse">
            <a:avLst/>
          </a:pr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sp>
        <p:nvSpPr>
          <p:cNvPr id="52" name="Oval 70"/>
          <p:cNvSpPr>
            <a:spLocks noChangeArrowheads="1"/>
          </p:cNvSpPr>
          <p:nvPr/>
        </p:nvSpPr>
        <p:spPr bwMode="auto">
          <a:xfrm>
            <a:off x="3149585" y="5157192"/>
            <a:ext cx="104775" cy="90805"/>
          </a:xfrm>
          <a:prstGeom prst="ellipse">
            <a:avLst/>
          </a:prstGeom>
          <a:solidFill>
            <a:srgbClr val="0070C0"/>
          </a:solidFill>
          <a:ln>
            <a:noFill/>
          </a:ln>
          <a:extLst/>
        </p:spPr>
        <p:txBody>
          <a:bodyPr rot="0" vert="horz" wrap="square" lIns="91440" tIns="45720" rIns="91440" bIns="45720" anchor="t" anchorCtr="0" upright="1">
            <a:noAutofit/>
          </a:bodyPr>
          <a:lstStyle/>
          <a:p>
            <a:endParaRPr lang="es-ES"/>
          </a:p>
        </p:txBody>
      </p:sp>
      <p:sp>
        <p:nvSpPr>
          <p:cNvPr id="53" name="Oval 72"/>
          <p:cNvSpPr>
            <a:spLocks noChangeArrowheads="1"/>
          </p:cNvSpPr>
          <p:nvPr/>
        </p:nvSpPr>
        <p:spPr bwMode="auto">
          <a:xfrm>
            <a:off x="3141505" y="5418618"/>
            <a:ext cx="104775" cy="90805"/>
          </a:xfrm>
          <a:prstGeom prst="ellipse">
            <a:avLst/>
          </a:prstGeom>
          <a:solidFill>
            <a:srgbClr val="FF99FF"/>
          </a:solidFill>
          <a:ln>
            <a:noFill/>
          </a:ln>
          <a:extLst>
            <a:ext uri="{91240B29-F687-4F45-9708-019B960494DF}">
              <a14:hiddenLine xmlns:a14="http://schemas.microsoft.com/office/drawing/2010/main" xmlns="" w="9525">
                <a:solidFill>
                  <a:srgbClr val="000000"/>
                </a:solidFill>
                <a:round/>
                <a:headEnd/>
                <a:tailEnd/>
              </a14:hiddenLine>
            </a:ext>
          </a:extLst>
        </p:spPr>
        <p:txBody>
          <a:bodyPr rot="0" vert="horz" wrap="square" lIns="91440" tIns="45720" rIns="91440" bIns="45720" anchor="t" anchorCtr="0" upright="1">
            <a:noAutofit/>
          </a:bodyPr>
          <a:lstStyle/>
          <a:p>
            <a:endParaRPr lang="es-ES"/>
          </a:p>
        </p:txBody>
      </p:sp>
      <p:sp>
        <p:nvSpPr>
          <p:cNvPr id="50" name="49 CuadroTexto"/>
          <p:cNvSpPr txBox="1"/>
          <p:nvPr/>
        </p:nvSpPr>
        <p:spPr>
          <a:xfrm>
            <a:off x="0" y="404664"/>
            <a:ext cx="2232248" cy="4616648"/>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LOCALIZACIÓN </a:t>
            </a:r>
            <a:r>
              <a:rPr lang="es-ES" sz="1400" dirty="0" smtClean="0">
                <a:solidFill>
                  <a:schemeClr val="bg2">
                    <a:lumMod val="10000"/>
                  </a:schemeClr>
                </a:solidFill>
              </a:rPr>
              <a:t>       4.1 Provincia             4.2 Comarca            </a:t>
            </a:r>
            <a:r>
              <a:rPr lang="es-ES" sz="1400" b="1" dirty="0" smtClean="0">
                <a:solidFill>
                  <a:schemeClr val="bg2">
                    <a:lumMod val="10000"/>
                  </a:schemeClr>
                </a:solidFill>
              </a:rPr>
              <a:t>4.3 Municipio</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EMPLAZAMIENTO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0108125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5. EMPLAZAMIENTO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5.1. Entorno paisajístico de Teruel</a:t>
            </a:r>
            <a:endParaRPr lang="es-ES" sz="2400" dirty="0">
              <a:solidFill>
                <a:schemeClr val="tx2">
                  <a:lumMod val="90000"/>
                </a:schemeClr>
              </a:solidFill>
            </a:endParaRPr>
          </a:p>
        </p:txBody>
      </p:sp>
      <p:sp>
        <p:nvSpPr>
          <p:cNvPr id="17" name="16 CuadroTexto"/>
          <p:cNvSpPr txBox="1"/>
          <p:nvPr/>
        </p:nvSpPr>
        <p:spPr>
          <a:xfrm>
            <a:off x="3203848" y="908720"/>
            <a:ext cx="5184576" cy="830997"/>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5.1.1. Accidentes geográficos.</a:t>
            </a:r>
            <a:r>
              <a:rPr lang="es-ES" dirty="0" smtClean="0"/>
              <a:t>	</a:t>
            </a:r>
            <a:endParaRPr lang="es-ES" sz="1200" i="1" dirty="0" smtClean="0"/>
          </a:p>
          <a:p>
            <a:pPr marL="342900" indent="-342900" algn="just"/>
            <a:r>
              <a:rPr lang="es-ES" sz="1200" i="1" dirty="0" smtClean="0"/>
              <a:t>		</a:t>
            </a:r>
          </a:p>
        </p:txBody>
      </p:sp>
      <p:sp>
        <p:nvSpPr>
          <p:cNvPr id="18" name="17 CuadroTexto"/>
          <p:cNvSpPr txBox="1"/>
          <p:nvPr/>
        </p:nvSpPr>
        <p:spPr>
          <a:xfrm>
            <a:off x="3131840" y="1700808"/>
            <a:ext cx="5400600" cy="1169551"/>
          </a:xfrm>
          <a:prstGeom prst="rect">
            <a:avLst/>
          </a:prstGeom>
          <a:noFill/>
        </p:spPr>
        <p:txBody>
          <a:bodyPr wrap="square" rtlCol="0">
            <a:spAutoFit/>
          </a:bodyPr>
          <a:lstStyle/>
          <a:p>
            <a:pPr marL="342900" indent="-342900" algn="just"/>
            <a:r>
              <a:rPr lang="es-ES" sz="1200" i="1" dirty="0" smtClean="0"/>
              <a:t>	   </a:t>
            </a:r>
            <a:r>
              <a:rPr lang="es-ES" sz="1400" i="1" dirty="0" smtClean="0"/>
              <a:t>Teruel se encuentra en una “Hoya”, entre tres sierras que le otorgaban una protección idónea en tiempos medievales:</a:t>
            </a:r>
          </a:p>
          <a:p>
            <a:pPr marL="342900" indent="-342900" algn="just"/>
            <a:r>
              <a:rPr lang="es-ES" sz="1400" i="1" dirty="0" smtClean="0"/>
              <a:t>		- la Sierra de </a:t>
            </a:r>
            <a:r>
              <a:rPr lang="es-ES" sz="1400" b="1" i="1" dirty="0" err="1" smtClean="0"/>
              <a:t>Gudar</a:t>
            </a:r>
            <a:r>
              <a:rPr lang="es-ES" sz="1400" i="1" dirty="0" smtClean="0"/>
              <a:t> (Este) </a:t>
            </a:r>
          </a:p>
          <a:p>
            <a:pPr marL="342900" indent="-342900" algn="just"/>
            <a:r>
              <a:rPr lang="es-ES" sz="1400" i="1" dirty="0" smtClean="0"/>
              <a:t>		- la Sierra de </a:t>
            </a:r>
            <a:r>
              <a:rPr lang="es-ES" sz="1400" b="1" i="1" dirty="0" err="1" smtClean="0"/>
              <a:t>Javalambre</a:t>
            </a:r>
            <a:r>
              <a:rPr lang="es-ES" sz="1400" i="1" dirty="0" smtClean="0"/>
              <a:t> (Sur) </a:t>
            </a:r>
          </a:p>
          <a:p>
            <a:pPr marL="342900" indent="-342900" algn="just"/>
            <a:r>
              <a:rPr lang="es-ES" sz="1400" i="1" dirty="0" smtClean="0"/>
              <a:t>		- la sierra de </a:t>
            </a:r>
            <a:r>
              <a:rPr lang="es-ES" sz="1400" b="1" i="1" dirty="0" smtClean="0"/>
              <a:t>Albarracín</a:t>
            </a:r>
            <a:r>
              <a:rPr lang="es-ES" sz="1400" i="1" dirty="0" smtClean="0"/>
              <a:t> (Oeste) </a:t>
            </a:r>
          </a:p>
        </p:txBody>
      </p:sp>
      <p:pic>
        <p:nvPicPr>
          <p:cNvPr id="2050" name="Picture 2"/>
          <p:cNvPicPr>
            <a:picLocks noChangeAspect="1" noChangeArrowheads="1"/>
          </p:cNvPicPr>
          <p:nvPr/>
        </p:nvPicPr>
        <p:blipFill>
          <a:blip r:embed="rId5" cstate="print"/>
          <a:srcRect/>
          <a:stretch>
            <a:fillRect/>
          </a:stretch>
        </p:blipFill>
        <p:spPr bwMode="auto">
          <a:xfrm>
            <a:off x="3131840" y="3140968"/>
            <a:ext cx="5628450" cy="237626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2" name="21 CuadroTexto"/>
          <p:cNvSpPr txBox="1"/>
          <p:nvPr/>
        </p:nvSpPr>
        <p:spPr>
          <a:xfrm>
            <a:off x="0" y="404664"/>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b="1" u="sng" dirty="0" smtClean="0">
                <a:solidFill>
                  <a:schemeClr val="bg2">
                    <a:lumMod val="10000"/>
                  </a:schemeClr>
                </a:solidFill>
              </a:rPr>
              <a:t>EMPLAZAMIENTO</a:t>
            </a:r>
            <a:r>
              <a:rPr lang="es-ES" sz="1400" dirty="0" smtClean="0">
                <a:solidFill>
                  <a:schemeClr val="bg2">
                    <a:lumMod val="10000"/>
                  </a:schemeClr>
                </a:solidFill>
              </a:rPr>
              <a:t>  </a:t>
            </a:r>
            <a:r>
              <a:rPr lang="es-ES" sz="1400" b="1" dirty="0" smtClean="0">
                <a:solidFill>
                  <a:schemeClr val="bg2">
                    <a:lumMod val="10000"/>
                  </a:schemeClr>
                </a:solidFill>
              </a:rPr>
              <a:t>5.1. Entorno paisajístico de Teruel             </a:t>
            </a:r>
            <a:r>
              <a:rPr lang="es-ES" sz="1400" dirty="0" smtClean="0">
                <a:solidFill>
                  <a:schemeClr val="bg2">
                    <a:lumMod val="10000"/>
                  </a:schemeClr>
                </a:solidFill>
              </a:rPr>
              <a:t>5.2. Climatología     5.3. Emplazamiento del edificio </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20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fade">
                                      <p:cBhvr>
                                        <p:cTn id="17" dur="20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2000"/>
                                        <p:tgtEl>
                                          <p:spTgt spid="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fade">
                                      <p:cBhvr>
                                        <p:cTn id="27" dur="2000"/>
                                        <p:tgtEl>
                                          <p:spTgt spid="1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2" end="2"/>
                                            </p:txEl>
                                          </p:spTgt>
                                        </p:tgtEl>
                                        <p:attrNameLst>
                                          <p:attrName>style.visibility</p:attrName>
                                        </p:attrNameLst>
                                      </p:cBhvr>
                                      <p:to>
                                        <p:strVal val="visible"/>
                                      </p:to>
                                    </p:set>
                                    <p:animEffect transition="in" filter="fade">
                                      <p:cBhvr>
                                        <p:cTn id="32" dur="2000"/>
                                        <p:tgtEl>
                                          <p:spTgt spid="1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3" end="3"/>
                                            </p:txEl>
                                          </p:spTgt>
                                        </p:tgtEl>
                                        <p:attrNameLst>
                                          <p:attrName>style.visibility</p:attrName>
                                        </p:attrNameLst>
                                      </p:cBhvr>
                                      <p:to>
                                        <p:strVal val="visible"/>
                                      </p:to>
                                    </p:set>
                                    <p:animEffect transition="in" filter="fade">
                                      <p:cBhvr>
                                        <p:cTn id="37" dur="2000"/>
                                        <p:tgtEl>
                                          <p:spTgt spid="1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50"/>
                                        </p:tgtEl>
                                        <p:attrNameLst>
                                          <p:attrName>style.visibility</p:attrName>
                                        </p:attrNameLst>
                                      </p:cBhvr>
                                      <p:to>
                                        <p:strVal val="visible"/>
                                      </p:to>
                                    </p:set>
                                    <p:animEffect transition="in" filter="fade">
                                      <p:cBhvr>
                                        <p:cTn id="4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17" grpId="0" build="p"/>
      <p:bldP spid="1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5. EMPLAZAMIENTO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5.1. Entorno paisajístico de Teruel</a:t>
            </a:r>
            <a:endParaRPr lang="es-ES" sz="2400" dirty="0">
              <a:solidFill>
                <a:schemeClr val="tx2">
                  <a:lumMod val="90000"/>
                </a:schemeClr>
              </a:solidFill>
            </a:endParaRPr>
          </a:p>
        </p:txBody>
      </p:sp>
      <p:sp>
        <p:nvSpPr>
          <p:cNvPr id="17" name="16 CuadroTexto"/>
          <p:cNvSpPr txBox="1"/>
          <p:nvPr/>
        </p:nvSpPr>
        <p:spPr>
          <a:xfrm>
            <a:off x="3203848" y="908720"/>
            <a:ext cx="5184576" cy="830997"/>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5.1.1. Accidentes geográficos.</a:t>
            </a:r>
            <a:r>
              <a:rPr lang="es-ES" dirty="0" smtClean="0"/>
              <a:t>	</a:t>
            </a:r>
            <a:endParaRPr lang="es-ES" sz="1200" i="1" dirty="0" smtClean="0"/>
          </a:p>
          <a:p>
            <a:pPr marL="342900" indent="-342900" algn="just"/>
            <a:r>
              <a:rPr lang="es-ES" sz="1200" i="1" dirty="0" smtClean="0"/>
              <a:t>		</a:t>
            </a:r>
          </a:p>
        </p:txBody>
      </p:sp>
      <p:sp>
        <p:nvSpPr>
          <p:cNvPr id="18" name="17 CuadroTexto"/>
          <p:cNvSpPr txBox="1"/>
          <p:nvPr/>
        </p:nvSpPr>
        <p:spPr>
          <a:xfrm>
            <a:off x="3131840" y="1700808"/>
            <a:ext cx="5400600" cy="1169551"/>
          </a:xfrm>
          <a:prstGeom prst="rect">
            <a:avLst/>
          </a:prstGeom>
          <a:noFill/>
        </p:spPr>
        <p:txBody>
          <a:bodyPr wrap="square" rtlCol="0">
            <a:spAutoFit/>
          </a:bodyPr>
          <a:lstStyle/>
          <a:p>
            <a:pPr marL="342900" indent="-342900" algn="just"/>
            <a:r>
              <a:rPr lang="es-ES" sz="1200" i="1" dirty="0" smtClean="0"/>
              <a:t>	</a:t>
            </a:r>
            <a:r>
              <a:rPr lang="es-ES" sz="1400" i="1" dirty="0" smtClean="0">
                <a:solidFill>
                  <a:schemeClr val="tx2"/>
                </a:solidFill>
              </a:rPr>
              <a:t>   </a:t>
            </a:r>
            <a:r>
              <a:rPr lang="es-ES" sz="1400" i="1" dirty="0" smtClean="0">
                <a:solidFill>
                  <a:schemeClr val="accent1">
                    <a:lumMod val="20000"/>
                    <a:lumOff val="80000"/>
                  </a:schemeClr>
                </a:solidFill>
              </a:rPr>
              <a:t>Debido a su situación entre estas sierras,  la ciudad se ve envuelta por los siguientes </a:t>
            </a:r>
            <a:r>
              <a:rPr lang="es-ES" sz="1400" i="1" dirty="0" err="1" smtClean="0">
                <a:solidFill>
                  <a:schemeClr val="accent1">
                    <a:lumMod val="20000"/>
                    <a:lumOff val="80000"/>
                  </a:schemeClr>
                </a:solidFill>
              </a:rPr>
              <a:t>rios</a:t>
            </a:r>
            <a:r>
              <a:rPr lang="es-ES" sz="1400" i="1" dirty="0" smtClean="0">
                <a:solidFill>
                  <a:schemeClr val="accent1">
                    <a:lumMod val="20000"/>
                    <a:lumOff val="80000"/>
                  </a:schemeClr>
                </a:solidFill>
              </a:rPr>
              <a:t>:</a:t>
            </a:r>
          </a:p>
          <a:p>
            <a:pPr marL="342900" indent="-342900" algn="just"/>
            <a:r>
              <a:rPr lang="es-ES" sz="1400" i="1" dirty="0" smtClean="0">
                <a:solidFill>
                  <a:schemeClr val="accent1">
                    <a:lumMod val="20000"/>
                    <a:lumOff val="80000"/>
                  </a:schemeClr>
                </a:solidFill>
              </a:rPr>
              <a:t>		- Rio </a:t>
            </a:r>
            <a:r>
              <a:rPr lang="es-ES" sz="1400" b="1" i="1" dirty="0" err="1" smtClean="0">
                <a:solidFill>
                  <a:schemeClr val="accent1">
                    <a:lumMod val="20000"/>
                    <a:lumOff val="80000"/>
                  </a:schemeClr>
                </a:solidFill>
              </a:rPr>
              <a:t>Alfambra</a:t>
            </a:r>
            <a:r>
              <a:rPr lang="es-ES" sz="1400" i="1" dirty="0" smtClean="0">
                <a:solidFill>
                  <a:schemeClr val="accent1">
                    <a:lumMod val="20000"/>
                    <a:lumOff val="80000"/>
                  </a:schemeClr>
                </a:solidFill>
              </a:rPr>
              <a:t> (Norte) </a:t>
            </a:r>
          </a:p>
          <a:p>
            <a:pPr marL="342900" indent="-342900" algn="just"/>
            <a:r>
              <a:rPr lang="es-ES" sz="1400" i="1" dirty="0" smtClean="0">
                <a:solidFill>
                  <a:schemeClr val="accent1">
                    <a:lumMod val="20000"/>
                    <a:lumOff val="80000"/>
                  </a:schemeClr>
                </a:solidFill>
              </a:rPr>
              <a:t>		- Rio </a:t>
            </a:r>
            <a:r>
              <a:rPr lang="es-ES" sz="1400" b="1" i="1" dirty="0" err="1" smtClean="0">
                <a:solidFill>
                  <a:schemeClr val="accent1">
                    <a:lumMod val="20000"/>
                    <a:lumOff val="80000"/>
                  </a:schemeClr>
                </a:solidFill>
              </a:rPr>
              <a:t>Guadalavia</a:t>
            </a:r>
            <a:r>
              <a:rPr lang="es-ES" sz="1400" i="1" dirty="0" err="1" smtClean="0">
                <a:solidFill>
                  <a:schemeClr val="accent1">
                    <a:lumMod val="20000"/>
                    <a:lumOff val="80000"/>
                  </a:schemeClr>
                </a:solidFill>
              </a:rPr>
              <a:t>r</a:t>
            </a:r>
            <a:r>
              <a:rPr lang="es-ES" sz="1400" i="1" dirty="0" smtClean="0">
                <a:solidFill>
                  <a:schemeClr val="accent1">
                    <a:lumMod val="20000"/>
                    <a:lumOff val="80000"/>
                  </a:schemeClr>
                </a:solidFill>
              </a:rPr>
              <a:t> (Oeste) </a:t>
            </a:r>
          </a:p>
          <a:p>
            <a:pPr marL="342900" indent="-342900" algn="just"/>
            <a:r>
              <a:rPr lang="es-ES" sz="1400" i="1" dirty="0" smtClean="0">
                <a:solidFill>
                  <a:schemeClr val="accent1">
                    <a:lumMod val="20000"/>
                    <a:lumOff val="80000"/>
                  </a:schemeClr>
                </a:solidFill>
              </a:rPr>
              <a:t>		- Rio </a:t>
            </a:r>
            <a:r>
              <a:rPr lang="es-ES" sz="1400" b="1" i="1" dirty="0" smtClean="0">
                <a:solidFill>
                  <a:schemeClr val="accent1">
                    <a:lumMod val="20000"/>
                    <a:lumOff val="80000"/>
                  </a:schemeClr>
                </a:solidFill>
              </a:rPr>
              <a:t>Turia</a:t>
            </a:r>
            <a:r>
              <a:rPr lang="es-ES" sz="1400" i="1" dirty="0" smtClean="0">
                <a:solidFill>
                  <a:schemeClr val="accent1">
                    <a:lumMod val="20000"/>
                    <a:lumOff val="80000"/>
                  </a:schemeClr>
                </a:solidFill>
              </a:rPr>
              <a:t> (Oeste) </a:t>
            </a:r>
          </a:p>
        </p:txBody>
      </p:sp>
      <p:pic>
        <p:nvPicPr>
          <p:cNvPr id="2" name="Picture 2"/>
          <p:cNvPicPr>
            <a:picLocks noChangeAspect="1" noChangeArrowheads="1"/>
          </p:cNvPicPr>
          <p:nvPr/>
        </p:nvPicPr>
        <p:blipFill>
          <a:blip r:embed="rId5" cstate="print"/>
          <a:srcRect/>
          <a:stretch>
            <a:fillRect/>
          </a:stretch>
        </p:blipFill>
        <p:spPr bwMode="auto">
          <a:xfrm>
            <a:off x="3059832" y="3140968"/>
            <a:ext cx="5781588" cy="230425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cxnSp>
        <p:nvCxnSpPr>
          <p:cNvPr id="22" name="21 Conector recto"/>
          <p:cNvCxnSpPr/>
          <p:nvPr/>
        </p:nvCxnSpPr>
        <p:spPr>
          <a:xfrm>
            <a:off x="5796136" y="3573016"/>
            <a:ext cx="576064" cy="360040"/>
          </a:xfrm>
          <a:prstGeom prst="line">
            <a:avLst/>
          </a:prstGeom>
          <a:ln>
            <a:solidFill>
              <a:schemeClr val="bg2">
                <a:lumMod val="50000"/>
              </a:schemeClr>
            </a:solidFill>
          </a:ln>
        </p:spPr>
        <p:style>
          <a:lnRef idx="2">
            <a:schemeClr val="dk1"/>
          </a:lnRef>
          <a:fillRef idx="0">
            <a:schemeClr val="dk1"/>
          </a:fillRef>
          <a:effectRef idx="1">
            <a:schemeClr val="dk1"/>
          </a:effectRef>
          <a:fontRef idx="minor">
            <a:schemeClr val="tx1"/>
          </a:fontRef>
        </p:style>
      </p:cxnSp>
      <p:sp>
        <p:nvSpPr>
          <p:cNvPr id="23" name="22 CuadroTexto"/>
          <p:cNvSpPr txBox="1"/>
          <p:nvPr/>
        </p:nvSpPr>
        <p:spPr>
          <a:xfrm>
            <a:off x="5436096" y="3383414"/>
            <a:ext cx="1584176" cy="261610"/>
          </a:xfrm>
          <a:prstGeom prst="rect">
            <a:avLst/>
          </a:prstGeom>
          <a:noFill/>
        </p:spPr>
        <p:txBody>
          <a:bodyPr wrap="square" rtlCol="0">
            <a:spAutoFit/>
          </a:bodyPr>
          <a:lstStyle/>
          <a:p>
            <a:r>
              <a:rPr lang="es-ES" sz="1100" u="sng" dirty="0" smtClean="0">
                <a:solidFill>
                  <a:schemeClr val="bg2">
                    <a:lumMod val="50000"/>
                  </a:schemeClr>
                </a:solidFill>
              </a:rPr>
              <a:t>Rio </a:t>
            </a:r>
            <a:r>
              <a:rPr lang="es-ES" sz="1100" b="1" u="sng" dirty="0" err="1" smtClean="0">
                <a:solidFill>
                  <a:schemeClr val="bg2">
                    <a:lumMod val="50000"/>
                  </a:schemeClr>
                </a:solidFill>
              </a:rPr>
              <a:t>Alfambra</a:t>
            </a:r>
            <a:endParaRPr lang="es-ES" sz="1100" b="1" u="sng" dirty="0">
              <a:solidFill>
                <a:schemeClr val="bg2">
                  <a:lumMod val="50000"/>
                </a:schemeClr>
              </a:solidFill>
            </a:endParaRPr>
          </a:p>
        </p:txBody>
      </p:sp>
      <p:sp>
        <p:nvSpPr>
          <p:cNvPr id="24" name="23 Rectángulo"/>
          <p:cNvSpPr/>
          <p:nvPr/>
        </p:nvSpPr>
        <p:spPr>
          <a:xfrm>
            <a:off x="3131840" y="3887470"/>
            <a:ext cx="1152880" cy="261610"/>
          </a:xfrm>
          <a:prstGeom prst="rect">
            <a:avLst/>
          </a:prstGeom>
        </p:spPr>
        <p:txBody>
          <a:bodyPr wrap="none">
            <a:spAutoFit/>
          </a:bodyPr>
          <a:lstStyle/>
          <a:p>
            <a:r>
              <a:rPr lang="es-ES" sz="1100" u="sng" dirty="0" smtClean="0">
                <a:solidFill>
                  <a:schemeClr val="bg2">
                    <a:lumMod val="50000"/>
                  </a:schemeClr>
                </a:solidFill>
              </a:rPr>
              <a:t>Rio</a:t>
            </a:r>
            <a:r>
              <a:rPr lang="es-ES" sz="1100" b="1" u="sng" dirty="0" smtClean="0">
                <a:solidFill>
                  <a:schemeClr val="bg2">
                    <a:lumMod val="50000"/>
                  </a:schemeClr>
                </a:solidFill>
              </a:rPr>
              <a:t> </a:t>
            </a:r>
            <a:r>
              <a:rPr lang="es-ES" sz="1100" b="1" u="sng" dirty="0" err="1" smtClean="0">
                <a:solidFill>
                  <a:schemeClr val="bg2">
                    <a:lumMod val="50000"/>
                  </a:schemeClr>
                </a:solidFill>
              </a:rPr>
              <a:t>Guadalaviar</a:t>
            </a:r>
            <a:endParaRPr lang="es-ES" sz="1100" b="1" u="sng" dirty="0">
              <a:solidFill>
                <a:schemeClr val="bg2">
                  <a:lumMod val="50000"/>
                </a:schemeClr>
              </a:solidFill>
            </a:endParaRPr>
          </a:p>
        </p:txBody>
      </p:sp>
      <p:cxnSp>
        <p:nvCxnSpPr>
          <p:cNvPr id="25" name="24 Conector recto"/>
          <p:cNvCxnSpPr/>
          <p:nvPr/>
        </p:nvCxnSpPr>
        <p:spPr>
          <a:xfrm>
            <a:off x="3491880" y="4077072"/>
            <a:ext cx="648072" cy="360040"/>
          </a:xfrm>
          <a:prstGeom prst="line">
            <a:avLst/>
          </a:prstGeom>
          <a:ln>
            <a:solidFill>
              <a:schemeClr val="bg2">
                <a:lumMod val="50000"/>
              </a:schemeClr>
            </a:solidFill>
          </a:ln>
        </p:spPr>
        <p:style>
          <a:lnRef idx="2">
            <a:schemeClr val="dk1"/>
          </a:lnRef>
          <a:fillRef idx="0">
            <a:schemeClr val="dk1"/>
          </a:fillRef>
          <a:effectRef idx="1">
            <a:schemeClr val="dk1"/>
          </a:effectRef>
          <a:fontRef idx="minor">
            <a:schemeClr val="tx1"/>
          </a:fontRef>
        </p:style>
      </p:cxnSp>
      <p:sp>
        <p:nvSpPr>
          <p:cNvPr id="29" name="28 Rectángulo"/>
          <p:cNvSpPr/>
          <p:nvPr/>
        </p:nvSpPr>
        <p:spPr>
          <a:xfrm>
            <a:off x="3376729" y="4751566"/>
            <a:ext cx="691215" cy="261610"/>
          </a:xfrm>
          <a:prstGeom prst="rect">
            <a:avLst/>
          </a:prstGeom>
        </p:spPr>
        <p:txBody>
          <a:bodyPr wrap="none">
            <a:spAutoFit/>
          </a:bodyPr>
          <a:lstStyle/>
          <a:p>
            <a:r>
              <a:rPr lang="es-ES" sz="1100" u="sng" dirty="0" smtClean="0">
                <a:solidFill>
                  <a:schemeClr val="bg2">
                    <a:lumMod val="50000"/>
                  </a:schemeClr>
                </a:solidFill>
              </a:rPr>
              <a:t>Rio</a:t>
            </a:r>
            <a:r>
              <a:rPr lang="es-ES" sz="1100" b="1" u="sng" dirty="0" smtClean="0">
                <a:solidFill>
                  <a:schemeClr val="bg2">
                    <a:lumMod val="50000"/>
                  </a:schemeClr>
                </a:solidFill>
              </a:rPr>
              <a:t> Turia</a:t>
            </a:r>
            <a:endParaRPr lang="es-ES" sz="1100" b="1" u="sng" dirty="0">
              <a:solidFill>
                <a:schemeClr val="bg2">
                  <a:lumMod val="50000"/>
                </a:schemeClr>
              </a:solidFill>
            </a:endParaRPr>
          </a:p>
        </p:txBody>
      </p:sp>
      <p:cxnSp>
        <p:nvCxnSpPr>
          <p:cNvPr id="31" name="30 Conector recto"/>
          <p:cNvCxnSpPr/>
          <p:nvPr/>
        </p:nvCxnSpPr>
        <p:spPr>
          <a:xfrm>
            <a:off x="3635896" y="4941168"/>
            <a:ext cx="1080120" cy="360040"/>
          </a:xfrm>
          <a:prstGeom prst="line">
            <a:avLst/>
          </a:prstGeom>
          <a:ln>
            <a:solidFill>
              <a:schemeClr val="bg2">
                <a:lumMod val="50000"/>
              </a:schemeClr>
            </a:solidFill>
          </a:ln>
        </p:spPr>
        <p:style>
          <a:lnRef idx="2">
            <a:schemeClr val="dk1"/>
          </a:lnRef>
          <a:fillRef idx="0">
            <a:schemeClr val="dk1"/>
          </a:fillRef>
          <a:effectRef idx="1">
            <a:schemeClr val="dk1"/>
          </a:effectRef>
          <a:fontRef idx="minor">
            <a:schemeClr val="tx1"/>
          </a:fontRef>
        </p:style>
      </p:cxnSp>
      <p:sp>
        <p:nvSpPr>
          <p:cNvPr id="33" name="32 CuadroTexto"/>
          <p:cNvSpPr txBox="1"/>
          <p:nvPr/>
        </p:nvSpPr>
        <p:spPr>
          <a:xfrm>
            <a:off x="5796136" y="4221088"/>
            <a:ext cx="1152128" cy="369332"/>
          </a:xfrm>
          <a:prstGeom prst="rect">
            <a:avLst/>
          </a:prstGeom>
          <a:noFill/>
        </p:spPr>
        <p:txBody>
          <a:bodyPr wrap="square" rtlCol="0">
            <a:spAutoFit/>
          </a:bodyPr>
          <a:lstStyle/>
          <a:p>
            <a:r>
              <a:rPr lang="es-ES" dirty="0" smtClean="0"/>
              <a:t>TERUEL</a:t>
            </a:r>
            <a:endParaRPr lang="es-ES" dirty="0"/>
          </a:p>
        </p:txBody>
      </p:sp>
      <p:sp>
        <p:nvSpPr>
          <p:cNvPr id="26" name="25 CuadroTexto"/>
          <p:cNvSpPr txBox="1"/>
          <p:nvPr/>
        </p:nvSpPr>
        <p:spPr>
          <a:xfrm>
            <a:off x="0" y="404664"/>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b="1" u="sng" dirty="0" smtClean="0">
                <a:solidFill>
                  <a:schemeClr val="bg2">
                    <a:lumMod val="10000"/>
                  </a:schemeClr>
                </a:solidFill>
              </a:rPr>
              <a:t>EMPLAZAMIENTO</a:t>
            </a:r>
            <a:r>
              <a:rPr lang="es-ES" sz="1400" dirty="0" smtClean="0">
                <a:solidFill>
                  <a:schemeClr val="bg2">
                    <a:lumMod val="10000"/>
                  </a:schemeClr>
                </a:solidFill>
              </a:rPr>
              <a:t>  </a:t>
            </a:r>
            <a:r>
              <a:rPr lang="es-ES" sz="1400" b="1" dirty="0" smtClean="0">
                <a:solidFill>
                  <a:schemeClr val="bg2">
                    <a:lumMod val="10000"/>
                  </a:schemeClr>
                </a:solidFill>
              </a:rPr>
              <a:t>5.1. Entorno paisajístico de Teruel             </a:t>
            </a:r>
            <a:r>
              <a:rPr lang="es-ES" sz="1400" dirty="0" smtClean="0">
                <a:solidFill>
                  <a:schemeClr val="bg2">
                    <a:lumMod val="10000"/>
                  </a:schemeClr>
                </a:solidFill>
              </a:rPr>
              <a:t>5.2. Climatología     5.3. Emplazamiento del edificio </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20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fade">
                                      <p:cBhvr>
                                        <p:cTn id="17" dur="20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2000"/>
                                        <p:tgtEl>
                                          <p:spTgt spid="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fade">
                                      <p:cBhvr>
                                        <p:cTn id="27" dur="2000"/>
                                        <p:tgtEl>
                                          <p:spTgt spid="1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2" end="2"/>
                                            </p:txEl>
                                          </p:spTgt>
                                        </p:tgtEl>
                                        <p:attrNameLst>
                                          <p:attrName>style.visibility</p:attrName>
                                        </p:attrNameLst>
                                      </p:cBhvr>
                                      <p:to>
                                        <p:strVal val="visible"/>
                                      </p:to>
                                    </p:set>
                                    <p:animEffect transition="in" filter="fade">
                                      <p:cBhvr>
                                        <p:cTn id="32" dur="2000"/>
                                        <p:tgtEl>
                                          <p:spTgt spid="1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3" end="3"/>
                                            </p:txEl>
                                          </p:spTgt>
                                        </p:tgtEl>
                                        <p:attrNameLst>
                                          <p:attrName>style.visibility</p:attrName>
                                        </p:attrNameLst>
                                      </p:cBhvr>
                                      <p:to>
                                        <p:strVal val="visible"/>
                                      </p:to>
                                    </p:set>
                                    <p:animEffect transition="in" filter="fade">
                                      <p:cBhvr>
                                        <p:cTn id="37" dur="2000"/>
                                        <p:tgtEl>
                                          <p:spTgt spid="1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0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2000"/>
                                        <p:tgtEl>
                                          <p:spTgt spid="2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2000"/>
                                        <p:tgtEl>
                                          <p:spTgt spid="24"/>
                                        </p:tgtEl>
                                      </p:cBhvr>
                                    </p:animEffect>
                                  </p:childTnLst>
                                </p:cTn>
                              </p:par>
                              <p:par>
                                <p:cTn id="54" presetID="10"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0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2000"/>
                                        <p:tgtEl>
                                          <p:spTgt spid="29"/>
                                        </p:tgtEl>
                                      </p:cBhvr>
                                    </p:animEffect>
                                  </p:childTnLst>
                                </p:cTn>
                              </p:par>
                              <p:par>
                                <p:cTn id="60" presetID="10" presetClass="entr" presetSubtype="0"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2000"/>
                                        <p:tgtEl>
                                          <p:spTgt spid="3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
                                            <p:txEl>
                                              <p:pRg st="0" end="0"/>
                                            </p:txEl>
                                          </p:spTgt>
                                        </p:tgtEl>
                                        <p:attrNameLst>
                                          <p:attrName>style.visibility</p:attrName>
                                        </p:attrNameLst>
                                      </p:cBhvr>
                                      <p:to>
                                        <p:strVal val="visible"/>
                                      </p:to>
                                    </p:set>
                                    <p:animEffect transition="in" filter="fade">
                                      <p:cBhvr>
                                        <p:cTn id="65" dur="20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17" grpId="0" build="p"/>
      <p:bldP spid="18" grpId="0" build="p"/>
      <p:bldP spid="23" grpId="0"/>
      <p:bldP spid="24" grpId="0"/>
      <p:bldP spid="29" grpId="0"/>
      <p:bldP spid="33"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5. EMPLAZAMIENTO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5.1. Entorno paisajístico de Teruel</a:t>
            </a:r>
            <a:endParaRPr lang="es-ES" sz="2400" dirty="0">
              <a:solidFill>
                <a:schemeClr val="tx2">
                  <a:lumMod val="90000"/>
                </a:schemeClr>
              </a:solidFill>
            </a:endParaRPr>
          </a:p>
        </p:txBody>
      </p:sp>
      <p:sp>
        <p:nvSpPr>
          <p:cNvPr id="17" name="16 CuadroTexto"/>
          <p:cNvSpPr txBox="1"/>
          <p:nvPr/>
        </p:nvSpPr>
        <p:spPr>
          <a:xfrm>
            <a:off x="3203848" y="908720"/>
            <a:ext cx="5184576" cy="830997"/>
          </a:xfrm>
          <a:prstGeom prst="rect">
            <a:avLst/>
          </a:prstGeom>
          <a:noFill/>
        </p:spPr>
        <p:txBody>
          <a:bodyPr wrap="square" rtlCol="0">
            <a:spAutoFit/>
          </a:bodyPr>
          <a:lstStyle/>
          <a:p>
            <a:endParaRPr lang="es-ES" dirty="0" smtClean="0"/>
          </a:p>
          <a:p>
            <a:pPr marL="342900" indent="-342900"/>
            <a:r>
              <a:rPr lang="es-ES" sz="1600" dirty="0" smtClean="0">
                <a:solidFill>
                  <a:schemeClr val="tx2"/>
                </a:solidFill>
              </a:rPr>
              <a:t>5.1.1. Accidentes geográficos.</a:t>
            </a:r>
            <a:r>
              <a:rPr lang="es-ES" dirty="0" smtClean="0"/>
              <a:t>	</a:t>
            </a:r>
            <a:endParaRPr lang="es-ES" sz="1200" i="1" dirty="0" smtClean="0"/>
          </a:p>
          <a:p>
            <a:pPr marL="342900" indent="-342900" algn="just"/>
            <a:r>
              <a:rPr lang="es-ES" sz="1200" i="1" dirty="0" smtClean="0"/>
              <a:t>		</a:t>
            </a:r>
          </a:p>
        </p:txBody>
      </p:sp>
      <p:sp>
        <p:nvSpPr>
          <p:cNvPr id="18" name="17 CuadroTexto"/>
          <p:cNvSpPr txBox="1"/>
          <p:nvPr/>
        </p:nvSpPr>
        <p:spPr>
          <a:xfrm>
            <a:off x="3131840" y="1700808"/>
            <a:ext cx="5400600" cy="1384995"/>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accent1">
                    <a:lumMod val="20000"/>
                    <a:lumOff val="80000"/>
                  </a:schemeClr>
                </a:solidFill>
              </a:rPr>
              <a:t> </a:t>
            </a:r>
            <a:r>
              <a:rPr lang="es-ES" sz="1400" i="1" dirty="0" smtClean="0">
                <a:solidFill>
                  <a:schemeClr val="accent1">
                    <a:lumMod val="20000"/>
                    <a:lumOff val="80000"/>
                  </a:schemeClr>
                </a:solidFill>
              </a:rPr>
              <a:t>  Debido a su ubicación entre dichas sierras y ríos, los materiales que más abundan por la zona de Teruel son:</a:t>
            </a:r>
          </a:p>
          <a:p>
            <a:pPr marL="342900" indent="-342900" algn="just"/>
            <a:endParaRPr lang="es-ES" sz="1400" i="1" dirty="0" smtClean="0">
              <a:solidFill>
                <a:schemeClr val="accent1">
                  <a:lumMod val="20000"/>
                  <a:lumOff val="80000"/>
                </a:schemeClr>
              </a:solidFill>
            </a:endParaRPr>
          </a:p>
          <a:p>
            <a:pPr marL="342900" indent="-342900" algn="just"/>
            <a:r>
              <a:rPr lang="es-ES" sz="1400" i="1" dirty="0" smtClean="0">
                <a:solidFill>
                  <a:schemeClr val="accent1">
                    <a:lumMod val="20000"/>
                    <a:lumOff val="80000"/>
                  </a:schemeClr>
                </a:solidFill>
              </a:rPr>
              <a:t>		- Pizarra y Cuarcita</a:t>
            </a:r>
          </a:p>
          <a:p>
            <a:pPr marL="342900" indent="-342900" algn="just"/>
            <a:r>
              <a:rPr lang="es-ES" sz="1400" i="1" dirty="0" smtClean="0">
                <a:solidFill>
                  <a:schemeClr val="accent1">
                    <a:lumMod val="20000"/>
                    <a:lumOff val="80000"/>
                  </a:schemeClr>
                </a:solidFill>
              </a:rPr>
              <a:t>		- Calizas y Dolomías</a:t>
            </a:r>
          </a:p>
          <a:p>
            <a:pPr marL="342900" indent="-342900" algn="just"/>
            <a:r>
              <a:rPr lang="es-ES" sz="1400" i="1" dirty="0" smtClean="0">
                <a:solidFill>
                  <a:schemeClr val="accent1">
                    <a:lumMod val="20000"/>
                    <a:lumOff val="80000"/>
                  </a:schemeClr>
                </a:solidFill>
              </a:rPr>
              <a:t>		- Arcillas, Margas rojizas y Yesos</a:t>
            </a:r>
          </a:p>
        </p:txBody>
      </p:sp>
      <p:sp>
        <p:nvSpPr>
          <p:cNvPr id="26" name="25 CuadroTexto"/>
          <p:cNvSpPr txBox="1"/>
          <p:nvPr/>
        </p:nvSpPr>
        <p:spPr>
          <a:xfrm>
            <a:off x="3491880" y="3246075"/>
            <a:ext cx="5040560" cy="954107"/>
          </a:xfrm>
          <a:prstGeom prst="rect">
            <a:avLst/>
          </a:prstGeom>
          <a:noFill/>
        </p:spPr>
        <p:txBody>
          <a:bodyPr wrap="square" rtlCol="0">
            <a:spAutoFit/>
          </a:bodyPr>
          <a:lstStyle/>
          <a:p>
            <a:r>
              <a:rPr lang="es-ES" sz="1400" i="1" dirty="0" smtClean="0">
                <a:solidFill>
                  <a:schemeClr val="accent1">
                    <a:lumMod val="20000"/>
                    <a:lumOff val="80000"/>
                  </a:schemeClr>
                </a:solidFill>
              </a:rPr>
              <a:t>   Aunque también pueden encontrarse, en la zona occidental, materiales ricos en     minerales:</a:t>
            </a:r>
          </a:p>
          <a:p>
            <a:endParaRPr lang="es-ES" sz="1400" i="1" dirty="0" smtClean="0">
              <a:solidFill>
                <a:schemeClr val="accent1">
                  <a:lumMod val="20000"/>
                  <a:lumOff val="80000"/>
                </a:schemeClr>
              </a:solidFill>
            </a:endParaRPr>
          </a:p>
          <a:p>
            <a:r>
              <a:rPr lang="es-ES" sz="1400" i="1" dirty="0" smtClean="0">
                <a:solidFill>
                  <a:schemeClr val="accent1">
                    <a:lumMod val="20000"/>
                    <a:lumOff val="80000"/>
                  </a:schemeClr>
                </a:solidFill>
              </a:rPr>
              <a:t>             - Mineral de Hierro ( Sierra </a:t>
            </a:r>
            <a:r>
              <a:rPr lang="es-ES" sz="1400" i="1" dirty="0" err="1" smtClean="0">
                <a:solidFill>
                  <a:schemeClr val="accent1">
                    <a:lumMod val="20000"/>
                    <a:lumOff val="80000"/>
                  </a:schemeClr>
                </a:solidFill>
              </a:rPr>
              <a:t>Menera</a:t>
            </a:r>
            <a:r>
              <a:rPr lang="es-ES" sz="1400" i="1" dirty="0" smtClean="0">
                <a:solidFill>
                  <a:schemeClr val="accent1">
                    <a:lumMod val="20000"/>
                    <a:lumOff val="80000"/>
                  </a:schemeClr>
                </a:solidFill>
              </a:rPr>
              <a:t>)</a:t>
            </a:r>
          </a:p>
        </p:txBody>
      </p:sp>
      <p:sp>
        <p:nvSpPr>
          <p:cNvPr id="21" name="20 CuadroTexto"/>
          <p:cNvSpPr txBox="1"/>
          <p:nvPr/>
        </p:nvSpPr>
        <p:spPr>
          <a:xfrm>
            <a:off x="0" y="404664"/>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b="1" u="sng" dirty="0" smtClean="0">
                <a:solidFill>
                  <a:schemeClr val="bg2">
                    <a:lumMod val="10000"/>
                  </a:schemeClr>
                </a:solidFill>
              </a:rPr>
              <a:t>EMPLAZAMIENTO</a:t>
            </a:r>
            <a:r>
              <a:rPr lang="es-ES" sz="1400" dirty="0" smtClean="0">
                <a:solidFill>
                  <a:schemeClr val="bg2">
                    <a:lumMod val="10000"/>
                  </a:schemeClr>
                </a:solidFill>
              </a:rPr>
              <a:t>  </a:t>
            </a:r>
            <a:r>
              <a:rPr lang="es-ES" sz="1400" b="1" dirty="0" smtClean="0">
                <a:solidFill>
                  <a:schemeClr val="bg2">
                    <a:lumMod val="10000"/>
                  </a:schemeClr>
                </a:solidFill>
              </a:rPr>
              <a:t>5.1. Entorno paisajístico de Teruel             </a:t>
            </a:r>
            <a:r>
              <a:rPr lang="es-ES" sz="1400" dirty="0" smtClean="0">
                <a:solidFill>
                  <a:schemeClr val="bg2">
                    <a:lumMod val="10000"/>
                  </a:schemeClr>
                </a:solidFill>
              </a:rPr>
              <a:t>5.2. Climatología     5.3. Emplazamiento del edificio </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20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fade">
                                      <p:cBhvr>
                                        <p:cTn id="17" dur="20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2000"/>
                                        <p:tgtEl>
                                          <p:spTgt spid="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animEffect transition="in" filter="fade">
                                      <p:cBhvr>
                                        <p:cTn id="27" dur="2000"/>
                                        <p:tgtEl>
                                          <p:spTgt spid="1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3" end="3"/>
                                            </p:txEl>
                                          </p:spTgt>
                                        </p:tgtEl>
                                        <p:attrNameLst>
                                          <p:attrName>style.visibility</p:attrName>
                                        </p:attrNameLst>
                                      </p:cBhvr>
                                      <p:to>
                                        <p:strVal val="visible"/>
                                      </p:to>
                                    </p:set>
                                    <p:animEffect transition="in" filter="fade">
                                      <p:cBhvr>
                                        <p:cTn id="32" dur="2000"/>
                                        <p:tgtEl>
                                          <p:spTgt spid="1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4" end="4"/>
                                            </p:txEl>
                                          </p:spTgt>
                                        </p:tgtEl>
                                        <p:attrNameLst>
                                          <p:attrName>style.visibility</p:attrName>
                                        </p:attrNameLst>
                                      </p:cBhvr>
                                      <p:to>
                                        <p:strVal val="visible"/>
                                      </p:to>
                                    </p:set>
                                    <p:animEffect transition="in" filter="fade">
                                      <p:cBhvr>
                                        <p:cTn id="37" dur="20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17" grpId="0" build="p"/>
      <p:bldP spid="1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5. EMPLAZAMIENTO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5.2. Climatología</a:t>
            </a:r>
            <a:endParaRPr lang="es-ES" sz="2400" dirty="0">
              <a:solidFill>
                <a:schemeClr val="tx2">
                  <a:lumMod val="90000"/>
                </a:schemeClr>
              </a:solidFill>
            </a:endParaRPr>
          </a:p>
        </p:txBody>
      </p:sp>
      <p:sp>
        <p:nvSpPr>
          <p:cNvPr id="18" name="17 CuadroTexto"/>
          <p:cNvSpPr txBox="1"/>
          <p:nvPr/>
        </p:nvSpPr>
        <p:spPr>
          <a:xfrm>
            <a:off x="2987824" y="1196752"/>
            <a:ext cx="5760640" cy="2616101"/>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tx2"/>
                </a:solidFill>
              </a:rPr>
              <a:t>   </a:t>
            </a:r>
            <a:r>
              <a:rPr lang="es-ES" sz="1400" i="1" dirty="0" smtClean="0">
                <a:solidFill>
                  <a:schemeClr val="accent1">
                    <a:lumMod val="20000"/>
                    <a:lumOff val="80000"/>
                  </a:schemeClr>
                </a:solidFill>
              </a:rPr>
              <a:t>Teruel posee un clima Continental, destacando por ello su sequedad y limpieza del aire.</a:t>
            </a:r>
          </a:p>
          <a:p>
            <a:pPr marL="342900" indent="-342900" algn="just"/>
            <a:r>
              <a:rPr lang="es-ES" sz="1400" i="1" dirty="0" smtClean="0">
                <a:solidFill>
                  <a:schemeClr val="accent1">
                    <a:lumMod val="20000"/>
                    <a:lumOff val="80000"/>
                  </a:schemeClr>
                </a:solidFill>
              </a:rPr>
              <a:t>            Cuenta con fuertes heladas en el invierno y es la capital de Provincia que registra las noches más frías de toda la Península. Siendo su temperatura media anual de 9-12 ºC y teniendo una amplitud térmica de hasta 20ºC en un mismo día.</a:t>
            </a:r>
          </a:p>
          <a:p>
            <a:pPr marL="342900" indent="-342900" algn="just"/>
            <a:endParaRPr lang="es-ES" sz="1400" i="1" dirty="0" smtClean="0">
              <a:solidFill>
                <a:schemeClr val="accent1">
                  <a:lumMod val="20000"/>
                  <a:lumOff val="80000"/>
                </a:schemeClr>
              </a:solidFill>
            </a:endParaRPr>
          </a:p>
          <a:p>
            <a:pPr marL="342900" indent="-342900" algn="just"/>
            <a:r>
              <a:rPr lang="es-ES" sz="1400" i="1" dirty="0" smtClean="0">
                <a:solidFill>
                  <a:schemeClr val="accent1">
                    <a:lumMod val="20000"/>
                    <a:lumOff val="80000"/>
                  </a:schemeClr>
                </a:solidFill>
              </a:rPr>
              <a:t>           En cuanto a las precipitaciones, Teruel cuenta con un promedio de lluvias bastante bajo, 373 litros por metro cuadrado al año. A nivel de comarca es un poco más elevado: 400-450 litros por metro cuadrado al año.</a:t>
            </a:r>
          </a:p>
          <a:p>
            <a:pPr marL="342900" indent="-342900" algn="just"/>
            <a:endParaRPr lang="es-ES" sz="1200" i="1" dirty="0" smtClean="0"/>
          </a:p>
          <a:p>
            <a:pPr marL="342900" indent="-342900" algn="just"/>
            <a:r>
              <a:rPr lang="es-ES" sz="1200" i="1" dirty="0" smtClean="0"/>
              <a:t>		</a:t>
            </a:r>
          </a:p>
        </p:txBody>
      </p:sp>
      <p:pic>
        <p:nvPicPr>
          <p:cNvPr id="2" name="Picture 2"/>
          <p:cNvPicPr>
            <a:picLocks noChangeAspect="1" noChangeArrowheads="1"/>
          </p:cNvPicPr>
          <p:nvPr/>
        </p:nvPicPr>
        <p:blipFill>
          <a:blip r:embed="rId5" cstate="print"/>
          <a:srcRect l="1262" t="2653" r="1557" b="4507"/>
          <a:stretch>
            <a:fillRect/>
          </a:stretch>
        </p:blipFill>
        <p:spPr bwMode="auto">
          <a:xfrm>
            <a:off x="3635896" y="3501008"/>
            <a:ext cx="4824536" cy="219297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b="1" u="sng" dirty="0" smtClean="0">
                <a:solidFill>
                  <a:schemeClr val="bg2">
                    <a:lumMod val="10000"/>
                  </a:schemeClr>
                </a:solidFill>
              </a:rPr>
              <a:t>EMPLAZAMIENTO</a:t>
            </a:r>
            <a:r>
              <a:rPr lang="es-ES" sz="1400" dirty="0" smtClean="0">
                <a:solidFill>
                  <a:schemeClr val="bg2">
                    <a:lumMod val="10000"/>
                  </a:schemeClr>
                </a:solidFill>
              </a:rPr>
              <a:t>  5.1. Entorno paisajístico de Teruel                 </a:t>
            </a:r>
            <a:r>
              <a:rPr lang="es-ES" sz="1400" b="1" dirty="0" smtClean="0">
                <a:solidFill>
                  <a:schemeClr val="bg2">
                    <a:lumMod val="10000"/>
                  </a:schemeClr>
                </a:solidFill>
              </a:rPr>
              <a:t>5.2. Climatología     </a:t>
            </a:r>
            <a:r>
              <a:rPr lang="es-ES" sz="1400" dirty="0" smtClean="0">
                <a:solidFill>
                  <a:schemeClr val="bg2">
                    <a:lumMod val="10000"/>
                  </a:schemeClr>
                </a:solidFill>
              </a:rPr>
              <a:t>5.3. Emplazamiento del edificio </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20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2000"/>
                                        <p:tgtEl>
                                          <p:spTgt spid="18">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fade">
                                      <p:cBhvr>
                                        <p:cTn id="15" dur="2000"/>
                                        <p:tgtEl>
                                          <p:spTgt spid="18">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xEl>
                                              <p:pRg st="3" end="3"/>
                                            </p:txEl>
                                          </p:spTgt>
                                        </p:tgtEl>
                                        <p:attrNameLst>
                                          <p:attrName>style.visibility</p:attrName>
                                        </p:attrNameLst>
                                      </p:cBhvr>
                                      <p:to>
                                        <p:strVal val="visible"/>
                                      </p:to>
                                    </p:set>
                                    <p:animEffect transition="in" filter="fade">
                                      <p:cBhvr>
                                        <p:cTn id="18" dur="2000"/>
                                        <p:tgtEl>
                                          <p:spTgt spid="18">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xEl>
                                              <p:pRg st="5" end="5"/>
                                            </p:txEl>
                                          </p:spTgt>
                                        </p:tgtEl>
                                        <p:attrNameLst>
                                          <p:attrName>style.visibility</p:attrName>
                                        </p:attrNameLst>
                                      </p:cBhvr>
                                      <p:to>
                                        <p:strVal val="visible"/>
                                      </p:to>
                                    </p:set>
                                    <p:animEffect transition="in" filter="fade">
                                      <p:cBhvr>
                                        <p:cTn id="21" dur="2000"/>
                                        <p:tgtEl>
                                          <p:spTgt spid="1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18"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5. EMPLAZAMIENTO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5.3. Emplazamiento del Edificio</a:t>
            </a:r>
            <a:endParaRPr lang="es-ES" sz="2400" dirty="0">
              <a:solidFill>
                <a:schemeClr val="tx2">
                  <a:lumMod val="90000"/>
                </a:schemeClr>
              </a:solidFill>
            </a:endParaRPr>
          </a:p>
        </p:txBody>
      </p:sp>
      <p:sp>
        <p:nvSpPr>
          <p:cNvPr id="18" name="17 CuadroTexto"/>
          <p:cNvSpPr txBox="1"/>
          <p:nvPr/>
        </p:nvSpPr>
        <p:spPr>
          <a:xfrm>
            <a:off x="3059832" y="1196752"/>
            <a:ext cx="5616624" cy="2215991"/>
          </a:xfrm>
          <a:prstGeom prst="rect">
            <a:avLst/>
          </a:prstGeom>
          <a:noFill/>
        </p:spPr>
        <p:txBody>
          <a:bodyPr wrap="square" rtlCol="0">
            <a:spAutoFit/>
          </a:bodyPr>
          <a:lstStyle/>
          <a:p>
            <a:pPr marL="342900" indent="-342900" algn="just"/>
            <a:r>
              <a:rPr lang="es-ES" sz="1200" i="1" dirty="0" smtClean="0"/>
              <a:t>	</a:t>
            </a:r>
            <a:r>
              <a:rPr lang="es-ES" sz="1200" b="1" i="1" u="sng" dirty="0" smtClean="0">
                <a:solidFill>
                  <a:schemeClr val="accent1">
                    <a:lumMod val="20000"/>
                    <a:lumOff val="80000"/>
                  </a:schemeClr>
                </a:solidFill>
              </a:rPr>
              <a:t>  </a:t>
            </a:r>
            <a:r>
              <a:rPr lang="es-ES" sz="1400" b="1" i="1" u="sng" dirty="0" smtClean="0">
                <a:solidFill>
                  <a:schemeClr val="accent1">
                    <a:lumMod val="20000"/>
                    <a:lumOff val="80000"/>
                  </a:schemeClr>
                </a:solidFill>
              </a:rPr>
              <a:t> La Casa de la Marquesa o Palacio de los Marqueses de la Cañada </a:t>
            </a:r>
            <a:r>
              <a:rPr lang="es-ES" sz="1400" i="1" dirty="0" smtClean="0">
                <a:solidFill>
                  <a:schemeClr val="accent1">
                    <a:lumMod val="20000"/>
                    <a:lumOff val="80000"/>
                  </a:schemeClr>
                </a:solidFill>
              </a:rPr>
              <a:t>se encuentra situado en una zona privilegiada dentro de la ciudad de Teruel. Asentado dentro del casco histórico de Teruel, tiene como honorables vecinos a la gran </a:t>
            </a:r>
            <a:r>
              <a:rPr lang="es-ES" sz="1400" b="1" i="1" dirty="0" smtClean="0">
                <a:solidFill>
                  <a:schemeClr val="accent1">
                    <a:lumMod val="20000"/>
                    <a:lumOff val="80000"/>
                  </a:schemeClr>
                </a:solidFill>
              </a:rPr>
              <a:t>catedral de Teruel</a:t>
            </a:r>
            <a:r>
              <a:rPr lang="es-ES" sz="1400" i="1" dirty="0" smtClean="0">
                <a:solidFill>
                  <a:schemeClr val="accent1">
                    <a:lumMod val="20000"/>
                    <a:lumOff val="80000"/>
                  </a:schemeClr>
                </a:solidFill>
              </a:rPr>
              <a:t> a su izquierda y a su derecha </a:t>
            </a:r>
            <a:r>
              <a:rPr lang="es-ES" sz="1400" b="1" i="1" dirty="0" smtClean="0">
                <a:solidFill>
                  <a:schemeClr val="accent1">
                    <a:lumMod val="20000"/>
                    <a:lumOff val="80000"/>
                  </a:schemeClr>
                </a:solidFill>
              </a:rPr>
              <a:t>el Museo Provincial de Teruel</a:t>
            </a:r>
            <a:r>
              <a:rPr lang="es-ES" sz="1400" i="1" dirty="0" smtClean="0">
                <a:solidFill>
                  <a:schemeClr val="accent1">
                    <a:lumMod val="20000"/>
                    <a:lumOff val="80000"/>
                  </a:schemeClr>
                </a:solidFill>
              </a:rPr>
              <a:t>. </a:t>
            </a:r>
          </a:p>
          <a:p>
            <a:pPr marL="342900" indent="-342900" algn="just"/>
            <a:endParaRPr lang="es-ES" sz="1400" i="1" dirty="0" smtClean="0">
              <a:solidFill>
                <a:schemeClr val="accent1">
                  <a:lumMod val="20000"/>
                  <a:lumOff val="80000"/>
                </a:schemeClr>
              </a:solidFill>
            </a:endParaRPr>
          </a:p>
          <a:p>
            <a:pPr marL="342900" indent="-342900" algn="just"/>
            <a:r>
              <a:rPr lang="es-ES" sz="1400" i="1" dirty="0" smtClean="0">
                <a:solidFill>
                  <a:schemeClr val="accent1">
                    <a:lumMod val="20000"/>
                    <a:lumOff val="80000"/>
                  </a:schemeClr>
                </a:solidFill>
              </a:rPr>
              <a:t>           La edificio está orientado hacia el Sur, con una ligera inclinación hacia el Suroeste, hacia la plaza Fray Anselmo Polanco. Cuenta con dos torres predominantes que se alzan sobre la altura del edificio. </a:t>
            </a:r>
          </a:p>
          <a:p>
            <a:pPr marL="342900" indent="-342900" algn="just"/>
            <a:r>
              <a:rPr lang="es-ES" sz="1200" i="1" dirty="0" smtClean="0"/>
              <a:t>		</a:t>
            </a:r>
          </a:p>
        </p:txBody>
      </p:sp>
      <p:pic>
        <p:nvPicPr>
          <p:cNvPr id="2050" name="Picture 2"/>
          <p:cNvPicPr>
            <a:picLocks noChangeAspect="1" noChangeArrowheads="1"/>
          </p:cNvPicPr>
          <p:nvPr/>
        </p:nvPicPr>
        <p:blipFill>
          <a:blip r:embed="rId5" cstate="print"/>
          <a:srcRect/>
          <a:stretch>
            <a:fillRect/>
          </a:stretch>
        </p:blipFill>
        <p:spPr bwMode="auto">
          <a:xfrm>
            <a:off x="4283968" y="3279987"/>
            <a:ext cx="3814589" cy="249895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404664"/>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b="1" u="sng" dirty="0" smtClean="0">
                <a:solidFill>
                  <a:schemeClr val="bg2">
                    <a:lumMod val="10000"/>
                  </a:schemeClr>
                </a:solidFill>
              </a:rPr>
              <a:t>EMPLAZAMIENTO</a:t>
            </a:r>
            <a:r>
              <a:rPr lang="es-ES" sz="1400" dirty="0" smtClean="0">
                <a:solidFill>
                  <a:schemeClr val="bg2">
                    <a:lumMod val="10000"/>
                  </a:schemeClr>
                </a:solidFill>
              </a:rPr>
              <a:t>  5.1. Entorno paisajístico de Teruel                5.2. Climatología     </a:t>
            </a:r>
            <a:r>
              <a:rPr lang="es-ES" sz="1400" b="1" dirty="0" smtClean="0">
                <a:solidFill>
                  <a:schemeClr val="bg2">
                    <a:lumMod val="10000"/>
                  </a:schemeClr>
                </a:solidFill>
              </a:rPr>
              <a:t>5.3. Emplazamiento del edificio </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HISTORIA</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20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20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20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20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1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1523494"/>
          </a:xfrm>
          <a:prstGeom prst="rect">
            <a:avLst/>
          </a:prstGeom>
          <a:noFill/>
        </p:spPr>
        <p:txBody>
          <a:bodyPr wrap="square" rtlCol="0">
            <a:spAutoFit/>
          </a:bodyPr>
          <a:lstStyle/>
          <a:p>
            <a:r>
              <a:rPr lang="es-ES" sz="2300" dirty="0" smtClean="0">
                <a:solidFill>
                  <a:schemeClr val="tx2">
                    <a:lumMod val="90000"/>
                  </a:schemeClr>
                </a:solidFill>
              </a:rPr>
              <a:t>6.1. Evolución histórica de Teruel hasta el S. XIX</a:t>
            </a:r>
          </a:p>
          <a:p>
            <a:r>
              <a:rPr lang="es-ES" sz="2300" dirty="0" smtClean="0">
                <a:solidFill>
                  <a:schemeClr val="tx2">
                    <a:lumMod val="90000"/>
                  </a:schemeClr>
                </a:solidFill>
              </a:rPr>
              <a:t>6.2. Evolución Urbanística de Teruel hasta el S. XIX</a:t>
            </a:r>
          </a:p>
          <a:p>
            <a:r>
              <a:rPr lang="es-ES" sz="2300" dirty="0" smtClean="0">
                <a:solidFill>
                  <a:schemeClr val="tx2">
                    <a:lumMod val="90000"/>
                  </a:schemeClr>
                </a:solidFill>
              </a:rPr>
              <a:t>6.3. Los Marqueses de la Cañada</a:t>
            </a:r>
          </a:p>
          <a:p>
            <a:endParaRPr lang="es-ES" sz="2400" dirty="0">
              <a:solidFill>
                <a:schemeClr val="tx2">
                  <a:lumMod val="90000"/>
                </a:schemeClr>
              </a:solidFill>
            </a:endParaRPr>
          </a:p>
        </p:txBody>
      </p:sp>
      <p:sp>
        <p:nvSpPr>
          <p:cNvPr id="12" name="11 CuadroTexto"/>
          <p:cNvSpPr txBox="1"/>
          <p:nvPr/>
        </p:nvSpPr>
        <p:spPr>
          <a:xfrm>
            <a:off x="0" y="404664"/>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74292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0">
                                            <p:txEl>
                                              <p:pRg st="1" end="1"/>
                                            </p:txEl>
                                          </p:spTgt>
                                        </p:tgtEl>
                                        <p:attrNameLst>
                                          <p:attrName>style.visibility</p:attrName>
                                        </p:attrNameLst>
                                      </p:cBhvr>
                                      <p:to>
                                        <p:strVal val="visible"/>
                                      </p:to>
                                    </p:set>
                                    <p:anim calcmode="lin" valueType="num">
                                      <p:cBhvr additive="base">
                                        <p:cTn id="11"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20">
                                            <p:txEl>
                                              <p:pRg st="2" end="2"/>
                                            </p:txEl>
                                          </p:spTgt>
                                        </p:tgtEl>
                                        <p:attrNameLst>
                                          <p:attrName>style.visibility</p:attrName>
                                        </p:attrNameLst>
                                      </p:cBhvr>
                                      <p:to>
                                        <p:strVal val="visible"/>
                                      </p:to>
                                    </p:set>
                                    <p:anim calcmode="lin" valueType="num">
                                      <p:cBhvr additive="base">
                                        <p:cTn id="15"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tesorillo.com/hispania/imagenes/hispania7.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91686" y="2148676"/>
            <a:ext cx="4716016" cy="35773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4"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5"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6.1. Evolución histórica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40" y="1124486"/>
            <a:ext cx="4896544" cy="830997"/>
          </a:xfrm>
          <a:prstGeom prst="rect">
            <a:avLst/>
          </a:prstGeom>
          <a:noFill/>
        </p:spPr>
        <p:txBody>
          <a:bodyPr wrap="square" rtlCol="0">
            <a:spAutoFit/>
          </a:bodyPr>
          <a:lstStyle/>
          <a:p>
            <a:pPr marL="342900" indent="-342900"/>
            <a:r>
              <a:rPr lang="es-ES" sz="1600" dirty="0" smtClean="0">
                <a:solidFill>
                  <a:schemeClr val="tx2"/>
                </a:solidFill>
              </a:rPr>
              <a:t>6.1.1. Orígenes</a:t>
            </a:r>
          </a:p>
          <a:p>
            <a:pPr marL="342900" indent="-342900" algn="just"/>
            <a:r>
              <a:rPr lang="es-ES" dirty="0" smtClean="0"/>
              <a:t>	</a:t>
            </a:r>
            <a:r>
              <a:rPr lang="es-ES" sz="1200" i="1" dirty="0" smtClean="0"/>
              <a:t>- </a:t>
            </a:r>
            <a:r>
              <a:rPr lang="es-ES" sz="1400" i="1" dirty="0" smtClean="0"/>
              <a:t>Varias teorías sobre el origen de Teruel</a:t>
            </a:r>
          </a:p>
          <a:p>
            <a:pPr marL="342900" indent="-342900" algn="just"/>
            <a:r>
              <a:rPr lang="es-ES" sz="1400" i="1" dirty="0" smtClean="0"/>
              <a:t>	- Turba o Túrbula</a:t>
            </a:r>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a:t>
            </a:r>
            <a:r>
              <a:rPr lang="es-ES" sz="1400" b="1" dirty="0" smtClean="0">
                <a:solidFill>
                  <a:schemeClr val="bg2">
                    <a:lumMod val="10000"/>
                  </a:schemeClr>
                </a:solidFill>
              </a:rPr>
              <a:t>6.1. Evolución histórica de Teruel hasta el S.XIX          </a:t>
            </a:r>
            <a:r>
              <a:rPr lang="es-ES" sz="1400" dirty="0" smtClean="0">
                <a:solidFill>
                  <a:schemeClr val="bg2">
                    <a:lumMod val="10000"/>
                  </a:schemeClr>
                </a:solidFill>
              </a:rPr>
              <a:t>6.2. Evolución Urbanística de Teruel hasta S.XIX             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56125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6.1. Evolución histórica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9" y="1124486"/>
            <a:ext cx="5616625" cy="5078313"/>
          </a:xfrm>
          <a:prstGeom prst="rect">
            <a:avLst/>
          </a:prstGeom>
          <a:noFill/>
        </p:spPr>
        <p:txBody>
          <a:bodyPr wrap="square" rtlCol="0">
            <a:spAutoFit/>
          </a:bodyPr>
          <a:lstStyle/>
          <a:p>
            <a:pPr marL="342900" indent="-342900" algn="just"/>
            <a:r>
              <a:rPr lang="es-ES" sz="1600" dirty="0" smtClean="0">
                <a:solidFill>
                  <a:schemeClr val="tx2"/>
                </a:solidFill>
              </a:rPr>
              <a:t>6.1.1. Historia Medieval (S.XII - S.XIV)</a:t>
            </a:r>
          </a:p>
          <a:p>
            <a:pPr marL="342900" indent="-342900" algn="just"/>
            <a:r>
              <a:rPr lang="es-ES" dirty="0" smtClean="0"/>
              <a:t>	</a:t>
            </a:r>
            <a:r>
              <a:rPr lang="es-ES" sz="1200" i="1" dirty="0" smtClean="0"/>
              <a:t>- </a:t>
            </a:r>
            <a:r>
              <a:rPr lang="es-ES" sz="1400" b="1" i="1" dirty="0" smtClean="0"/>
              <a:t>ASENTAMIENTO MUSULMÁN </a:t>
            </a:r>
            <a:r>
              <a:rPr lang="es-ES" sz="1400" i="1" dirty="0" smtClean="0"/>
              <a:t>(Nacimiento de la ciudad de Teruel)</a:t>
            </a:r>
          </a:p>
          <a:p>
            <a:pPr marL="342900" indent="-342900" algn="just"/>
            <a:endParaRPr lang="es-ES" sz="1200" i="1" dirty="0" smtClean="0"/>
          </a:p>
          <a:p>
            <a:pPr marL="342900" indent="-342900" algn="just"/>
            <a:endParaRPr lang="es-ES" sz="1200" i="1" dirty="0" smtClean="0"/>
          </a:p>
          <a:p>
            <a:pPr marL="342900" indent="-342900" algn="just"/>
            <a:endParaRPr lang="es-ES" sz="1200" i="1" dirty="0" smtClean="0"/>
          </a:p>
          <a:p>
            <a:pPr marL="342900" indent="-342900" algn="just"/>
            <a:endParaRPr lang="es-ES" sz="1200" i="1" dirty="0"/>
          </a:p>
          <a:p>
            <a:pPr marL="342900" indent="-342900" algn="just"/>
            <a:endParaRPr lang="es-ES" sz="1200" i="1" dirty="0" smtClean="0"/>
          </a:p>
          <a:p>
            <a:pPr marL="342900" indent="-342900" algn="just"/>
            <a:r>
              <a:rPr lang="es-ES" sz="1200" i="1" dirty="0"/>
              <a:t>	</a:t>
            </a:r>
            <a:r>
              <a:rPr lang="es-ES" sz="1200" i="1" dirty="0" smtClean="0"/>
              <a:t>- </a:t>
            </a:r>
            <a:r>
              <a:rPr lang="es-ES" sz="1400" b="1" i="1" dirty="0" smtClean="0"/>
              <a:t>RECONQUISTA</a:t>
            </a:r>
            <a:r>
              <a:rPr lang="es-ES" sz="1400" i="1" dirty="0" smtClean="0"/>
              <a:t> </a:t>
            </a:r>
            <a:r>
              <a:rPr lang="es-ES" sz="1400" b="1" i="1" dirty="0" smtClean="0"/>
              <a:t>por Alfonso II de Aragón </a:t>
            </a:r>
            <a:r>
              <a:rPr lang="es-ES" sz="1400" i="1" dirty="0" smtClean="0"/>
              <a:t>(Cristianización de la ciudad)</a:t>
            </a:r>
          </a:p>
          <a:p>
            <a:pPr marL="342900" indent="-342900" algn="just"/>
            <a:endParaRPr lang="es-ES" sz="1200" i="1" dirty="0" smtClean="0"/>
          </a:p>
          <a:p>
            <a:pPr marL="342900" indent="-342900" algn="just"/>
            <a:endParaRPr lang="es-ES" sz="1200" i="1" dirty="0"/>
          </a:p>
          <a:p>
            <a:pPr marL="342900" indent="-342900" algn="just"/>
            <a:endParaRPr lang="es-ES" sz="1200" i="1" dirty="0" smtClean="0"/>
          </a:p>
          <a:p>
            <a:pPr marL="342900" indent="-342900" algn="just"/>
            <a:endParaRPr lang="es-ES" sz="1200" i="1" dirty="0"/>
          </a:p>
          <a:p>
            <a:pPr marL="342900" indent="-342900" algn="just"/>
            <a:endParaRPr lang="es-ES" sz="1200" i="1" dirty="0" smtClean="0"/>
          </a:p>
          <a:p>
            <a:pPr marL="342900" indent="-342900" algn="just"/>
            <a:r>
              <a:rPr lang="es-ES" sz="1200" i="1" dirty="0"/>
              <a:t>	</a:t>
            </a:r>
            <a:r>
              <a:rPr lang="es-ES" sz="1200" i="1" dirty="0" smtClean="0"/>
              <a:t>- </a:t>
            </a:r>
            <a:r>
              <a:rPr lang="es-ES" sz="1400" i="1" dirty="0" smtClean="0"/>
              <a:t>Teruel se convierte en un </a:t>
            </a:r>
            <a:r>
              <a:rPr lang="es-ES" sz="1400" b="1" i="1" dirty="0" smtClean="0"/>
              <a:t>PUNTO</a:t>
            </a:r>
            <a:r>
              <a:rPr lang="es-ES" sz="1400" i="1" dirty="0" smtClean="0"/>
              <a:t> </a:t>
            </a:r>
            <a:r>
              <a:rPr lang="es-ES" sz="1400" b="1" i="1" dirty="0" smtClean="0"/>
              <a:t>CLAVE</a:t>
            </a:r>
            <a:r>
              <a:rPr lang="es-ES" sz="1400" i="1" dirty="0" smtClean="0"/>
              <a:t> para la reconquista de la península</a:t>
            </a:r>
          </a:p>
          <a:p>
            <a:pPr marL="342900" indent="-342900" algn="just"/>
            <a:endParaRPr lang="es-ES" sz="1200" i="1" dirty="0" smtClean="0"/>
          </a:p>
          <a:p>
            <a:pPr marL="342900" indent="-342900" algn="just"/>
            <a:endParaRPr lang="es-ES" sz="1200" i="1" dirty="0"/>
          </a:p>
          <a:p>
            <a:pPr marL="342900" indent="-342900" algn="just"/>
            <a:endParaRPr lang="es-ES" sz="1200" i="1" dirty="0" smtClean="0"/>
          </a:p>
          <a:p>
            <a:pPr marL="342900" indent="-342900" algn="just"/>
            <a:endParaRPr lang="es-ES" sz="1200" i="1" dirty="0" smtClean="0"/>
          </a:p>
          <a:p>
            <a:pPr marL="342900" indent="-342900" algn="just"/>
            <a:r>
              <a:rPr lang="es-ES" sz="1400" i="1" dirty="0"/>
              <a:t>	</a:t>
            </a:r>
            <a:r>
              <a:rPr lang="es-ES" sz="1400" i="1" dirty="0" smtClean="0"/>
              <a:t>- Comienzan los enfrentamientos entre </a:t>
            </a:r>
            <a:r>
              <a:rPr lang="es-ES" sz="1400" b="1" i="1" dirty="0" smtClean="0"/>
              <a:t>MUÑOCES</a:t>
            </a:r>
            <a:r>
              <a:rPr lang="es-ES" sz="1400" i="1" dirty="0" smtClean="0"/>
              <a:t> y </a:t>
            </a:r>
            <a:r>
              <a:rPr lang="es-ES" sz="1400" b="1" i="1" dirty="0" smtClean="0"/>
              <a:t>MARCILLAS</a:t>
            </a:r>
          </a:p>
          <a:p>
            <a:pPr marL="342900" indent="-342900" algn="just"/>
            <a:r>
              <a:rPr lang="es-ES" sz="1400" i="1" dirty="0"/>
              <a:t>	</a:t>
            </a:r>
            <a:r>
              <a:rPr lang="es-ES" sz="1400" i="1" dirty="0" smtClean="0"/>
              <a:t>- Teruel obtiene el titulo de </a:t>
            </a:r>
            <a:r>
              <a:rPr lang="es-ES" sz="1400" b="1" i="1" dirty="0" smtClean="0"/>
              <a:t>CIUDAD </a:t>
            </a:r>
            <a:r>
              <a:rPr lang="es-ES" sz="1400" i="1" dirty="0" smtClean="0"/>
              <a:t>(Pedro IV)</a:t>
            </a:r>
          </a:p>
          <a:p>
            <a:pPr marL="342900" indent="-342900" algn="just"/>
            <a:r>
              <a:rPr lang="es-ES" sz="1400" i="1" dirty="0"/>
              <a:t>	</a:t>
            </a:r>
            <a:r>
              <a:rPr lang="es-ES" sz="1400" i="1" dirty="0" smtClean="0"/>
              <a:t>- </a:t>
            </a:r>
            <a:r>
              <a:rPr lang="es-ES" sz="1400" b="1" i="1" dirty="0" smtClean="0"/>
              <a:t>GUERRA DE LOS DOS PEDROS </a:t>
            </a:r>
            <a:r>
              <a:rPr lang="es-ES" sz="1400" i="1" dirty="0" smtClean="0"/>
              <a:t>( Teruel a favor de Pedro IV</a:t>
            </a:r>
            <a:r>
              <a:rPr lang="es-ES" sz="1400" i="1" dirty="0" smtClean="0">
                <a:sym typeface="Wingdings" pitchFamily="2" charset="2"/>
              </a:rPr>
              <a:t> Pierde la guerra)</a:t>
            </a:r>
            <a:endParaRPr lang="es-ES" sz="1400" i="1" dirty="0" smtClean="0"/>
          </a:p>
          <a:p>
            <a:pPr marL="342900" indent="-342900"/>
            <a:endParaRPr lang="es-ES" sz="1200" b="1"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Flecha abajo"/>
          <p:cNvSpPr/>
          <p:nvPr/>
        </p:nvSpPr>
        <p:spPr>
          <a:xfrm>
            <a:off x="5136107" y="1772816"/>
            <a:ext cx="1440160" cy="720080"/>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S.XII</a:t>
            </a:r>
            <a:endParaRPr lang="es-ES" b="1" dirty="0"/>
          </a:p>
        </p:txBody>
      </p:sp>
      <p:sp>
        <p:nvSpPr>
          <p:cNvPr id="17" name="16 Flecha abajo"/>
          <p:cNvSpPr/>
          <p:nvPr/>
        </p:nvSpPr>
        <p:spPr>
          <a:xfrm>
            <a:off x="5136107" y="2885736"/>
            <a:ext cx="1440160" cy="724332"/>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S.XIII</a:t>
            </a:r>
            <a:endParaRPr lang="es-ES" b="1" dirty="0"/>
          </a:p>
        </p:txBody>
      </p:sp>
      <p:sp>
        <p:nvSpPr>
          <p:cNvPr id="18" name="17 Flecha abajo"/>
          <p:cNvSpPr/>
          <p:nvPr/>
        </p:nvSpPr>
        <p:spPr>
          <a:xfrm>
            <a:off x="5136107" y="4022286"/>
            <a:ext cx="1440160" cy="773868"/>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S.XIV</a:t>
            </a:r>
            <a:endParaRPr lang="es-ES" b="1" dirty="0"/>
          </a:p>
        </p:txBody>
      </p:sp>
      <p:sp>
        <p:nvSpPr>
          <p:cNvPr id="21" name="20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a:t>
            </a:r>
            <a:r>
              <a:rPr lang="es-ES" sz="1400" b="1" dirty="0" smtClean="0">
                <a:solidFill>
                  <a:schemeClr val="bg2">
                    <a:lumMod val="10000"/>
                  </a:schemeClr>
                </a:solidFill>
              </a:rPr>
              <a:t>6.1. Evolución histórica de Teruel hasta el S.XIX          </a:t>
            </a:r>
            <a:r>
              <a:rPr lang="es-ES" sz="1400" dirty="0" smtClean="0">
                <a:solidFill>
                  <a:schemeClr val="bg2">
                    <a:lumMod val="10000"/>
                  </a:schemeClr>
                </a:solidFill>
              </a:rPr>
              <a:t>6.2. Evolución Urbanística de Teruel hasta S.XIX             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2507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anim calcmode="lin" valueType="num">
                                      <p:cBhvr>
                                        <p:cTn id="8"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animEffect transition="in" filter="fade">
                                      <p:cBhvr>
                                        <p:cTn id="19" dur="500"/>
                                        <p:tgtEl>
                                          <p:spTgt spid="13">
                                            <p:txEl>
                                              <p:pRg st="7" end="7"/>
                                            </p:txEl>
                                          </p:spTgt>
                                        </p:tgtEl>
                                      </p:cBhvr>
                                    </p:animEffect>
                                    <p:anim calcmode="lin" valueType="num">
                                      <p:cBhvr>
                                        <p:cTn id="20"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21" dur="5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3">
                                            <p:txEl>
                                              <p:pRg st="13" end="13"/>
                                            </p:txEl>
                                          </p:spTgt>
                                        </p:tgtEl>
                                        <p:attrNameLst>
                                          <p:attrName>style.visibility</p:attrName>
                                        </p:attrNameLst>
                                      </p:cBhvr>
                                      <p:to>
                                        <p:strVal val="visible"/>
                                      </p:to>
                                    </p:set>
                                    <p:animEffect transition="in" filter="fade">
                                      <p:cBhvr>
                                        <p:cTn id="31" dur="500"/>
                                        <p:tgtEl>
                                          <p:spTgt spid="13">
                                            <p:txEl>
                                              <p:pRg st="13" end="13"/>
                                            </p:txEl>
                                          </p:spTgt>
                                        </p:tgtEl>
                                      </p:cBhvr>
                                    </p:animEffect>
                                    <p:anim calcmode="lin" valueType="num">
                                      <p:cBhvr>
                                        <p:cTn id="32" dur="500" fill="hold"/>
                                        <p:tgtEl>
                                          <p:spTgt spid="13">
                                            <p:txEl>
                                              <p:pRg st="13" end="13"/>
                                            </p:txEl>
                                          </p:spTgt>
                                        </p:tgtEl>
                                        <p:attrNameLst>
                                          <p:attrName>ppt_x</p:attrName>
                                        </p:attrNameLst>
                                      </p:cBhvr>
                                      <p:tavLst>
                                        <p:tav tm="0">
                                          <p:val>
                                            <p:strVal val="#ppt_x"/>
                                          </p:val>
                                        </p:tav>
                                        <p:tav tm="100000">
                                          <p:val>
                                            <p:strVal val="#ppt_x"/>
                                          </p:val>
                                        </p:tav>
                                      </p:tavLst>
                                    </p:anim>
                                    <p:anim calcmode="lin" valueType="num">
                                      <p:cBhvr>
                                        <p:cTn id="33" dur="500" fill="hold"/>
                                        <p:tgtEl>
                                          <p:spTgt spid="1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anim calcmode="lin" valueType="num">
                                      <p:cBhvr>
                                        <p:cTn id="39" dur="500" fill="hold"/>
                                        <p:tgtEl>
                                          <p:spTgt spid="18"/>
                                        </p:tgtEl>
                                        <p:attrNameLst>
                                          <p:attrName>ppt_x</p:attrName>
                                        </p:attrNameLst>
                                      </p:cBhvr>
                                      <p:tavLst>
                                        <p:tav tm="0">
                                          <p:val>
                                            <p:strVal val="#ppt_x"/>
                                          </p:val>
                                        </p:tav>
                                        <p:tav tm="100000">
                                          <p:val>
                                            <p:strVal val="#ppt_x"/>
                                          </p:val>
                                        </p:tav>
                                      </p:tavLst>
                                    </p:anim>
                                    <p:anim calcmode="lin" valueType="num">
                                      <p:cBhvr>
                                        <p:cTn id="40" dur="5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xEl>
                                              <p:pRg st="18" end="18"/>
                                            </p:txEl>
                                          </p:spTgt>
                                        </p:tgtEl>
                                        <p:attrNameLst>
                                          <p:attrName>style.visibility</p:attrName>
                                        </p:attrNameLst>
                                      </p:cBhvr>
                                      <p:to>
                                        <p:strVal val="visible"/>
                                      </p:to>
                                    </p:set>
                                    <p:animEffect transition="in" filter="fade">
                                      <p:cBhvr>
                                        <p:cTn id="43" dur="500"/>
                                        <p:tgtEl>
                                          <p:spTgt spid="13">
                                            <p:txEl>
                                              <p:pRg st="18" end="18"/>
                                            </p:txEl>
                                          </p:spTgt>
                                        </p:tgtEl>
                                      </p:cBhvr>
                                    </p:animEffect>
                                    <p:anim calcmode="lin" valueType="num">
                                      <p:cBhvr>
                                        <p:cTn id="44" dur="500" fill="hold"/>
                                        <p:tgtEl>
                                          <p:spTgt spid="13">
                                            <p:txEl>
                                              <p:pRg st="18" end="18"/>
                                            </p:txEl>
                                          </p:spTgt>
                                        </p:tgtEl>
                                        <p:attrNameLst>
                                          <p:attrName>ppt_x</p:attrName>
                                        </p:attrNameLst>
                                      </p:cBhvr>
                                      <p:tavLst>
                                        <p:tav tm="0">
                                          <p:val>
                                            <p:strVal val="#ppt_x"/>
                                          </p:val>
                                        </p:tav>
                                        <p:tav tm="100000">
                                          <p:val>
                                            <p:strVal val="#ppt_x"/>
                                          </p:val>
                                        </p:tav>
                                      </p:tavLst>
                                    </p:anim>
                                    <p:anim calcmode="lin" valueType="num">
                                      <p:cBhvr>
                                        <p:cTn id="45" dur="500" fill="hold"/>
                                        <p:tgtEl>
                                          <p:spTgt spid="13">
                                            <p:txEl>
                                              <p:pRg st="18" end="18"/>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xEl>
                                              <p:pRg st="19" end="19"/>
                                            </p:txEl>
                                          </p:spTgt>
                                        </p:tgtEl>
                                        <p:attrNameLst>
                                          <p:attrName>style.visibility</p:attrName>
                                        </p:attrNameLst>
                                      </p:cBhvr>
                                      <p:to>
                                        <p:strVal val="visible"/>
                                      </p:to>
                                    </p:set>
                                    <p:animEffect transition="in" filter="fade">
                                      <p:cBhvr>
                                        <p:cTn id="48" dur="1000"/>
                                        <p:tgtEl>
                                          <p:spTgt spid="13">
                                            <p:txEl>
                                              <p:pRg st="19" end="19"/>
                                            </p:txEl>
                                          </p:spTgt>
                                        </p:tgtEl>
                                      </p:cBhvr>
                                    </p:animEffect>
                                    <p:anim calcmode="lin" valueType="num">
                                      <p:cBhvr>
                                        <p:cTn id="49" dur="1000" fill="hold"/>
                                        <p:tgtEl>
                                          <p:spTgt spid="13">
                                            <p:txEl>
                                              <p:pRg st="19" end="19"/>
                                            </p:txEl>
                                          </p:spTgt>
                                        </p:tgtEl>
                                        <p:attrNameLst>
                                          <p:attrName>ppt_x</p:attrName>
                                        </p:attrNameLst>
                                      </p:cBhvr>
                                      <p:tavLst>
                                        <p:tav tm="0">
                                          <p:val>
                                            <p:strVal val="#ppt_x"/>
                                          </p:val>
                                        </p:tav>
                                        <p:tav tm="100000">
                                          <p:val>
                                            <p:strVal val="#ppt_x"/>
                                          </p:val>
                                        </p:tav>
                                      </p:tavLst>
                                    </p:anim>
                                    <p:anim calcmode="lin" valueType="num">
                                      <p:cBhvr>
                                        <p:cTn id="50" dur="1000" fill="hold"/>
                                        <p:tgtEl>
                                          <p:spTgt spid="13">
                                            <p:txEl>
                                              <p:pRg st="19" end="19"/>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
                                            <p:txEl>
                                              <p:pRg st="20" end="20"/>
                                            </p:txEl>
                                          </p:spTgt>
                                        </p:tgtEl>
                                        <p:attrNameLst>
                                          <p:attrName>style.visibility</p:attrName>
                                        </p:attrNameLst>
                                      </p:cBhvr>
                                      <p:to>
                                        <p:strVal val="visible"/>
                                      </p:to>
                                    </p:set>
                                    <p:animEffect transition="in" filter="fade">
                                      <p:cBhvr>
                                        <p:cTn id="53" dur="1500"/>
                                        <p:tgtEl>
                                          <p:spTgt spid="13">
                                            <p:txEl>
                                              <p:pRg st="20" end="20"/>
                                            </p:txEl>
                                          </p:spTgt>
                                        </p:tgtEl>
                                      </p:cBhvr>
                                    </p:animEffect>
                                    <p:anim calcmode="lin" valueType="num">
                                      <p:cBhvr>
                                        <p:cTn id="54" dur="1500" fill="hold"/>
                                        <p:tgtEl>
                                          <p:spTgt spid="13">
                                            <p:txEl>
                                              <p:pRg st="20" end="20"/>
                                            </p:txEl>
                                          </p:spTgt>
                                        </p:tgtEl>
                                        <p:attrNameLst>
                                          <p:attrName>ppt_x</p:attrName>
                                        </p:attrNameLst>
                                      </p:cBhvr>
                                      <p:tavLst>
                                        <p:tav tm="0">
                                          <p:val>
                                            <p:strVal val="#ppt_x"/>
                                          </p:val>
                                        </p:tav>
                                        <p:tav tm="100000">
                                          <p:val>
                                            <p:strVal val="#ppt_x"/>
                                          </p:val>
                                        </p:tav>
                                      </p:tavLst>
                                    </p:anim>
                                    <p:anim calcmode="lin" valueType="num">
                                      <p:cBhvr>
                                        <p:cTn id="55" dur="1500" fill="hold"/>
                                        <p:tgtEl>
                                          <p:spTgt spid="13">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6" grpId="0" uiExpand="1" animBg="1"/>
      <p:bldP spid="17"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6.1. Evolución histórica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4770537"/>
          </a:xfrm>
          <a:prstGeom prst="rect">
            <a:avLst/>
          </a:prstGeom>
          <a:noFill/>
        </p:spPr>
        <p:txBody>
          <a:bodyPr wrap="square" rtlCol="0">
            <a:spAutoFit/>
          </a:bodyPr>
          <a:lstStyle/>
          <a:p>
            <a:pPr marL="342900" indent="-342900"/>
            <a:r>
              <a:rPr lang="es-ES" sz="1600" dirty="0" smtClean="0">
                <a:solidFill>
                  <a:schemeClr val="tx2"/>
                </a:solidFill>
              </a:rPr>
              <a:t>6.1.2. Historia Moderna (S.XV - S.XVI)</a:t>
            </a: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r>
              <a:rPr lang="es-ES" sz="1600" dirty="0"/>
              <a:t>	</a:t>
            </a:r>
            <a:r>
              <a:rPr lang="es-ES" sz="1600" i="1" dirty="0"/>
              <a:t>- </a:t>
            </a:r>
            <a:r>
              <a:rPr lang="es-ES" sz="1400" b="1" i="1" dirty="0" smtClean="0"/>
              <a:t>UNIFICACIÓN DE LOS REINOS</a:t>
            </a:r>
          </a:p>
          <a:p>
            <a:pPr marL="342900" indent="-342900"/>
            <a:r>
              <a:rPr lang="es-ES" sz="1400" i="1" dirty="0"/>
              <a:t>	</a:t>
            </a:r>
            <a:r>
              <a:rPr lang="es-ES" sz="1400" i="1" dirty="0" smtClean="0"/>
              <a:t>	-Menos poder del pueblo</a:t>
            </a:r>
          </a:p>
          <a:p>
            <a:pPr marL="342900" indent="-342900"/>
            <a:r>
              <a:rPr lang="es-ES" sz="1400" i="1" dirty="0"/>
              <a:t>	</a:t>
            </a:r>
            <a:r>
              <a:rPr lang="es-ES" sz="1400" i="1" dirty="0" smtClean="0"/>
              <a:t>	-Instauración de la SANTA INQUISICIÓN en Teruel</a:t>
            </a:r>
          </a:p>
          <a:p>
            <a:pPr marL="342900" indent="-342900"/>
            <a:endParaRPr lang="es-ES" sz="1400" i="1" dirty="0"/>
          </a:p>
          <a:p>
            <a:pPr marL="342900" indent="-342900"/>
            <a:endParaRPr lang="es-ES" sz="1400" i="1" dirty="0" smtClean="0"/>
          </a:p>
          <a:p>
            <a:pPr marL="342900" indent="-342900"/>
            <a:endParaRPr lang="es-ES" sz="1400" i="1" dirty="0" smtClean="0"/>
          </a:p>
          <a:p>
            <a:pPr marL="342900" indent="-342900"/>
            <a:endParaRPr lang="es-ES" sz="1400" i="1" dirty="0" smtClean="0"/>
          </a:p>
          <a:p>
            <a:pPr marL="342900" indent="-342900"/>
            <a:endParaRPr lang="es-ES" sz="1400" i="1" dirty="0"/>
          </a:p>
          <a:p>
            <a:pPr marL="342900" indent="-342900"/>
            <a:endParaRPr lang="es-ES" sz="1400" i="1" dirty="0"/>
          </a:p>
          <a:p>
            <a:pPr marL="342900" indent="-342900"/>
            <a:r>
              <a:rPr lang="es-ES" sz="1600" dirty="0"/>
              <a:t>	</a:t>
            </a:r>
            <a:r>
              <a:rPr lang="es-ES" sz="1600" i="1" dirty="0"/>
              <a:t>- </a:t>
            </a:r>
            <a:r>
              <a:rPr lang="es-ES" sz="1400" i="1" dirty="0" smtClean="0"/>
              <a:t>Las</a:t>
            </a:r>
            <a:r>
              <a:rPr lang="es-ES" sz="1400" b="1" i="1" dirty="0" smtClean="0"/>
              <a:t> “ALTERACIONES DE TERUEL” </a:t>
            </a:r>
            <a:r>
              <a:rPr lang="es-ES" sz="1400" i="1" dirty="0" smtClean="0"/>
              <a:t>en defensa de los FUEROS frente a Castilla que intenta eliminarlos y unificar el Reino. </a:t>
            </a:r>
            <a:endParaRPr lang="es-ES" sz="1600" i="1" dirty="0"/>
          </a:p>
          <a:p>
            <a:pPr marL="342900" indent="-342900"/>
            <a:endParaRPr lang="es-ES" sz="1600" dirty="0" smtClean="0">
              <a:solidFill>
                <a:schemeClr val="tx2"/>
              </a:solidFill>
            </a:endParaRPr>
          </a:p>
          <a:p>
            <a:pPr marL="342900" indent="-342900"/>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Flecha abajo"/>
          <p:cNvSpPr/>
          <p:nvPr/>
        </p:nvSpPr>
        <p:spPr>
          <a:xfrm>
            <a:off x="4933652" y="1556792"/>
            <a:ext cx="1440160" cy="1152128"/>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S.XV</a:t>
            </a:r>
            <a:endParaRPr lang="es-ES" b="1" dirty="0"/>
          </a:p>
        </p:txBody>
      </p:sp>
      <p:sp>
        <p:nvSpPr>
          <p:cNvPr id="18" name="17 Flecha abajo"/>
          <p:cNvSpPr/>
          <p:nvPr/>
        </p:nvSpPr>
        <p:spPr>
          <a:xfrm>
            <a:off x="4933652" y="3645024"/>
            <a:ext cx="1440160" cy="1080120"/>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S.XVI</a:t>
            </a:r>
            <a:endParaRPr lang="es-ES" b="1" dirty="0"/>
          </a:p>
        </p:txBody>
      </p:sp>
      <p:sp>
        <p:nvSpPr>
          <p:cNvPr id="22" name="21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a:t>
            </a:r>
            <a:r>
              <a:rPr lang="es-ES" sz="1400" b="1" dirty="0" smtClean="0">
                <a:solidFill>
                  <a:schemeClr val="bg2">
                    <a:lumMod val="10000"/>
                  </a:schemeClr>
                </a:solidFill>
              </a:rPr>
              <a:t>6.1. Evolución histórica de Teruel hasta el S.XIX          </a:t>
            </a:r>
            <a:r>
              <a:rPr lang="es-ES" sz="1400" dirty="0" smtClean="0">
                <a:solidFill>
                  <a:schemeClr val="bg2">
                    <a:lumMod val="10000"/>
                  </a:schemeClr>
                </a:solidFill>
              </a:rPr>
              <a:t>6.2. Evolución Urbanística de Teruel hasta S.XIX             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05494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7" end="7"/>
                                            </p:txEl>
                                          </p:spTgt>
                                        </p:tgtEl>
                                        <p:attrNameLst>
                                          <p:attrName>style.visibility</p:attrName>
                                        </p:attrNameLst>
                                      </p:cBhvr>
                                      <p:to>
                                        <p:strVal val="visible"/>
                                      </p:to>
                                    </p:set>
                                    <p:animEffect transition="in" filter="fade">
                                      <p:cBhvr>
                                        <p:cTn id="12" dur="250"/>
                                        <p:tgtEl>
                                          <p:spTgt spid="13">
                                            <p:txEl>
                                              <p:pRg st="7" end="7"/>
                                            </p:txEl>
                                          </p:spTgt>
                                        </p:tgtEl>
                                      </p:cBhvr>
                                    </p:animEffect>
                                    <p:anim calcmode="lin" valueType="num">
                                      <p:cBhvr>
                                        <p:cTn id="13" dur="25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14" dur="250" fill="hold"/>
                                        <p:tgtEl>
                                          <p:spTgt spid="13">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xEl>
                                              <p:pRg st="8" end="8"/>
                                            </p:txEl>
                                          </p:spTgt>
                                        </p:tgtEl>
                                        <p:attrNameLst>
                                          <p:attrName>style.visibility</p:attrName>
                                        </p:attrNameLst>
                                      </p:cBhvr>
                                      <p:to>
                                        <p:strVal val="visible"/>
                                      </p:to>
                                    </p:set>
                                    <p:animEffect transition="in" filter="fade">
                                      <p:cBhvr>
                                        <p:cTn id="17" dur="500"/>
                                        <p:tgtEl>
                                          <p:spTgt spid="13">
                                            <p:txEl>
                                              <p:pRg st="8" end="8"/>
                                            </p:txEl>
                                          </p:spTgt>
                                        </p:tgtEl>
                                      </p:cBhvr>
                                    </p:animEffect>
                                    <p:anim calcmode="lin" valueType="num">
                                      <p:cBhvr>
                                        <p:cTn id="18" dur="5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19" dur="500" fill="hold"/>
                                        <p:tgtEl>
                                          <p:spTgt spid="13">
                                            <p:txEl>
                                              <p:pRg st="8" end="8"/>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xEl>
                                              <p:pRg st="9" end="9"/>
                                            </p:txEl>
                                          </p:spTgt>
                                        </p:tgtEl>
                                        <p:attrNameLst>
                                          <p:attrName>style.visibility</p:attrName>
                                        </p:attrNameLst>
                                      </p:cBhvr>
                                      <p:to>
                                        <p:strVal val="visible"/>
                                      </p:to>
                                    </p:set>
                                    <p:animEffect transition="in" filter="fade">
                                      <p:cBhvr>
                                        <p:cTn id="22" dur="750"/>
                                        <p:tgtEl>
                                          <p:spTgt spid="13">
                                            <p:txEl>
                                              <p:pRg st="9" end="9"/>
                                            </p:txEl>
                                          </p:spTgt>
                                        </p:tgtEl>
                                      </p:cBhvr>
                                    </p:animEffect>
                                    <p:anim calcmode="lin" valueType="num">
                                      <p:cBhvr>
                                        <p:cTn id="23" dur="750" fill="hold"/>
                                        <p:tgtEl>
                                          <p:spTgt spid="13">
                                            <p:txEl>
                                              <p:pRg st="9" end="9"/>
                                            </p:txEl>
                                          </p:spTgt>
                                        </p:tgtEl>
                                        <p:attrNameLst>
                                          <p:attrName>ppt_x</p:attrName>
                                        </p:attrNameLst>
                                      </p:cBhvr>
                                      <p:tavLst>
                                        <p:tav tm="0">
                                          <p:val>
                                            <p:strVal val="#ppt_x"/>
                                          </p:val>
                                        </p:tav>
                                        <p:tav tm="100000">
                                          <p:val>
                                            <p:strVal val="#ppt_x"/>
                                          </p:val>
                                        </p:tav>
                                      </p:tavLst>
                                    </p:anim>
                                    <p:anim calcmode="lin" valueType="num">
                                      <p:cBhvr>
                                        <p:cTn id="24" dur="750" fill="hold"/>
                                        <p:tgtEl>
                                          <p:spTgt spid="1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xEl>
                                              <p:pRg st="16" end="16"/>
                                            </p:txEl>
                                          </p:spTgt>
                                        </p:tgtEl>
                                        <p:attrNameLst>
                                          <p:attrName>style.visibility</p:attrName>
                                        </p:attrNameLst>
                                      </p:cBhvr>
                                      <p:to>
                                        <p:strVal val="visible"/>
                                      </p:to>
                                    </p:set>
                                    <p:animEffect transition="in" filter="fade">
                                      <p:cBhvr>
                                        <p:cTn id="34" dur="1000"/>
                                        <p:tgtEl>
                                          <p:spTgt spid="13">
                                            <p:txEl>
                                              <p:pRg st="16" end="16"/>
                                            </p:txEl>
                                          </p:spTgt>
                                        </p:tgtEl>
                                      </p:cBhvr>
                                    </p:animEffect>
                                    <p:anim calcmode="lin" valueType="num">
                                      <p:cBhvr>
                                        <p:cTn id="35" dur="1000" fill="hold"/>
                                        <p:tgtEl>
                                          <p:spTgt spid="13">
                                            <p:txEl>
                                              <p:pRg st="16" end="16"/>
                                            </p:txEl>
                                          </p:spTgt>
                                        </p:tgtEl>
                                        <p:attrNameLst>
                                          <p:attrName>ppt_x</p:attrName>
                                        </p:attrNameLst>
                                      </p:cBhvr>
                                      <p:tavLst>
                                        <p:tav tm="0">
                                          <p:val>
                                            <p:strVal val="#ppt_x"/>
                                          </p:val>
                                        </p:tav>
                                        <p:tav tm="100000">
                                          <p:val>
                                            <p:strVal val="#ppt_x"/>
                                          </p:val>
                                        </p:tav>
                                      </p:tavLst>
                                    </p:anim>
                                    <p:anim calcmode="lin" valueType="num">
                                      <p:cBhvr>
                                        <p:cTn id="36" dur="1000" fill="hold"/>
                                        <p:tgtEl>
                                          <p:spTgt spid="1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6.1. Evolución histórica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5201424"/>
          </a:xfrm>
          <a:prstGeom prst="rect">
            <a:avLst/>
          </a:prstGeom>
          <a:noFill/>
        </p:spPr>
        <p:txBody>
          <a:bodyPr wrap="square" rtlCol="0">
            <a:spAutoFit/>
          </a:bodyPr>
          <a:lstStyle/>
          <a:p>
            <a:pPr marL="342900" indent="-342900"/>
            <a:r>
              <a:rPr lang="es-ES" sz="1600" dirty="0" smtClean="0">
                <a:solidFill>
                  <a:schemeClr val="tx2"/>
                </a:solidFill>
              </a:rPr>
              <a:t>6.1.3. Historia Moderna (S.XVII - S.XVIII)</a:t>
            </a: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r>
              <a:rPr lang="es-ES" sz="1600" dirty="0"/>
              <a:t>	</a:t>
            </a:r>
            <a:r>
              <a:rPr lang="es-ES" sz="1600" i="1" dirty="0"/>
              <a:t>- </a:t>
            </a:r>
            <a:r>
              <a:rPr lang="es-ES" sz="1400" b="1" i="1" dirty="0" smtClean="0"/>
              <a:t>REGRESIÓN DEMOGRAFICA Y ECONOMICA</a:t>
            </a:r>
          </a:p>
          <a:p>
            <a:pPr marL="342900" indent="-342900"/>
            <a:r>
              <a:rPr lang="es-ES" sz="1400" b="1" i="1" dirty="0"/>
              <a:t>	</a:t>
            </a:r>
            <a:r>
              <a:rPr lang="es-ES" sz="1400" b="1" i="1" dirty="0" smtClean="0"/>
              <a:t>- EXPULSIÓN DE LOS MORISCOS</a:t>
            </a:r>
            <a:endParaRPr lang="es-ES" sz="1400" i="1" dirty="0"/>
          </a:p>
          <a:p>
            <a:pPr marL="342900" indent="-342900"/>
            <a:endParaRPr lang="es-ES" sz="1400" i="1" dirty="0" smtClean="0"/>
          </a:p>
          <a:p>
            <a:pPr marL="342900" indent="-342900"/>
            <a:endParaRPr lang="es-ES" sz="1400" i="1" dirty="0" smtClean="0"/>
          </a:p>
          <a:p>
            <a:pPr marL="342900" indent="-342900"/>
            <a:endParaRPr lang="es-ES" sz="1400" i="1" dirty="0" smtClean="0"/>
          </a:p>
          <a:p>
            <a:pPr marL="342900" indent="-342900"/>
            <a:endParaRPr lang="es-ES" sz="1400" i="1" dirty="0" smtClean="0"/>
          </a:p>
          <a:p>
            <a:pPr marL="342900" indent="-342900"/>
            <a:endParaRPr lang="es-ES" sz="1400" i="1" dirty="0"/>
          </a:p>
          <a:p>
            <a:pPr marL="342900" indent="-342900"/>
            <a:r>
              <a:rPr lang="es-ES" sz="1600" dirty="0"/>
              <a:t>	</a:t>
            </a:r>
            <a:r>
              <a:rPr lang="es-ES" sz="1600" i="1" dirty="0"/>
              <a:t>- </a:t>
            </a:r>
            <a:r>
              <a:rPr lang="es-ES" sz="1400" i="1" dirty="0" smtClean="0"/>
              <a:t>Enfrentamientos bélicos por la </a:t>
            </a:r>
            <a:r>
              <a:rPr lang="es-ES" sz="1400" b="1" i="1" dirty="0" smtClean="0"/>
              <a:t>GUERRA DE LA SUCESIÓN:</a:t>
            </a:r>
          </a:p>
          <a:p>
            <a:pPr marL="342900" indent="-342900"/>
            <a:r>
              <a:rPr lang="es-ES" sz="1400" b="1" i="1" dirty="0" smtClean="0"/>
              <a:t>		- </a:t>
            </a:r>
            <a:r>
              <a:rPr lang="es-ES" sz="1400" i="1" dirty="0" smtClean="0"/>
              <a:t>1º a favor del archiduque </a:t>
            </a:r>
            <a:r>
              <a:rPr lang="es-ES" sz="1400" b="1" i="1" dirty="0" smtClean="0"/>
              <a:t>José Francisco Carlos</a:t>
            </a:r>
          </a:p>
          <a:p>
            <a:pPr marL="342900" indent="-342900"/>
            <a:r>
              <a:rPr lang="es-ES" sz="1400" b="1" i="1" dirty="0"/>
              <a:t>	</a:t>
            </a:r>
            <a:r>
              <a:rPr lang="es-ES" sz="1400" b="1" i="1" dirty="0" smtClean="0"/>
              <a:t>	- </a:t>
            </a:r>
            <a:r>
              <a:rPr lang="es-ES" sz="1400" i="1" dirty="0" smtClean="0"/>
              <a:t>2º a favor de </a:t>
            </a:r>
            <a:r>
              <a:rPr lang="es-ES" sz="1400" b="1" i="1" dirty="0" smtClean="0"/>
              <a:t>FELIPE</a:t>
            </a:r>
            <a:r>
              <a:rPr lang="es-ES" sz="1400" i="1" dirty="0" smtClean="0"/>
              <a:t> </a:t>
            </a:r>
            <a:r>
              <a:rPr lang="es-ES" sz="1400" b="1" i="1" dirty="0" smtClean="0"/>
              <a:t>V</a:t>
            </a:r>
            <a:r>
              <a:rPr lang="es-ES" sz="1400" i="1" dirty="0" smtClean="0"/>
              <a:t> de Borbón (Ganador)</a:t>
            </a:r>
          </a:p>
          <a:p>
            <a:pPr marL="342900" indent="-342900"/>
            <a:endParaRPr lang="es-ES" sz="1400" i="1" dirty="0"/>
          </a:p>
          <a:p>
            <a:pPr marL="342900" indent="-342900"/>
            <a:r>
              <a:rPr lang="es-ES" sz="1400" i="1" dirty="0" smtClean="0"/>
              <a:t>	- Abolición de los </a:t>
            </a:r>
            <a:r>
              <a:rPr lang="es-ES" sz="1400" b="1" i="1" dirty="0" smtClean="0"/>
              <a:t>FUEROS</a:t>
            </a:r>
            <a:r>
              <a:rPr lang="es-ES" sz="1400" i="1" dirty="0" smtClean="0"/>
              <a:t> de </a:t>
            </a:r>
            <a:r>
              <a:rPr lang="es-ES" sz="1400" b="1" i="1" dirty="0" smtClean="0"/>
              <a:t>ARAGÓN</a:t>
            </a:r>
          </a:p>
          <a:p>
            <a:pPr marL="342900" indent="-342900"/>
            <a:r>
              <a:rPr lang="es-ES" sz="1400" b="1" i="1" dirty="0"/>
              <a:t>	</a:t>
            </a:r>
            <a:r>
              <a:rPr lang="es-ES" sz="1400" b="1" i="1" dirty="0" smtClean="0"/>
              <a:t>- </a:t>
            </a:r>
            <a:r>
              <a:rPr lang="es-ES" sz="1400" i="1" dirty="0" smtClean="0"/>
              <a:t>Unificación</a:t>
            </a:r>
            <a:r>
              <a:rPr lang="es-ES" sz="1400" b="1" i="1" dirty="0" smtClean="0"/>
              <a:t> LEGISLATIVA </a:t>
            </a:r>
            <a:r>
              <a:rPr lang="es-ES" sz="1400" i="1" dirty="0" smtClean="0"/>
              <a:t>de todo el </a:t>
            </a:r>
            <a:r>
              <a:rPr lang="es-ES" sz="1400" b="1" i="1" dirty="0" smtClean="0"/>
              <a:t>REINO </a:t>
            </a:r>
            <a:r>
              <a:rPr lang="es-ES" sz="1400" i="1" dirty="0" smtClean="0"/>
              <a:t>de Castilla y Aragón</a:t>
            </a:r>
          </a:p>
          <a:p>
            <a:pPr marL="342900" indent="-342900"/>
            <a:r>
              <a:rPr lang="es-ES" sz="1400" i="1" dirty="0"/>
              <a:t>	</a:t>
            </a:r>
            <a:r>
              <a:rPr lang="es-ES" sz="1400" i="1" dirty="0" smtClean="0"/>
              <a:t>- Introducción de </a:t>
            </a:r>
            <a:r>
              <a:rPr lang="es-ES" sz="1400" b="1" i="1" dirty="0" smtClean="0"/>
              <a:t>CORREGIDORES</a:t>
            </a:r>
            <a:endParaRPr lang="es-ES" sz="1600" b="1" i="1" dirty="0"/>
          </a:p>
          <a:p>
            <a:pPr marL="342900" indent="-342900"/>
            <a:endParaRPr lang="es-ES" sz="1600" dirty="0" smtClean="0">
              <a:solidFill>
                <a:schemeClr val="tx2"/>
              </a:solidFill>
            </a:endParaRPr>
          </a:p>
          <a:p>
            <a:pPr marL="342900" indent="-342900"/>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Flecha abajo"/>
          <p:cNvSpPr/>
          <p:nvPr/>
        </p:nvSpPr>
        <p:spPr>
          <a:xfrm>
            <a:off x="4862450" y="1551608"/>
            <a:ext cx="1582564" cy="941288"/>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S.XVII</a:t>
            </a:r>
            <a:endParaRPr lang="es-ES" b="1" dirty="0"/>
          </a:p>
        </p:txBody>
      </p:sp>
      <p:sp>
        <p:nvSpPr>
          <p:cNvPr id="18" name="17 Flecha abajo"/>
          <p:cNvSpPr/>
          <p:nvPr/>
        </p:nvSpPr>
        <p:spPr>
          <a:xfrm>
            <a:off x="4826446" y="3289305"/>
            <a:ext cx="1654572" cy="787767"/>
          </a:xfrm>
          <a:prstGeom prst="downArrow">
            <a:avLst>
              <a:gd name="adj1" fmla="val 50000"/>
              <a:gd name="adj2" fmla="val 5226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b="1" dirty="0" smtClean="0"/>
              <a:t>S.XVIII</a:t>
            </a:r>
            <a:endParaRPr lang="es-ES" b="1" dirty="0"/>
          </a:p>
        </p:txBody>
      </p:sp>
      <p:sp>
        <p:nvSpPr>
          <p:cNvPr id="21" name="20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a:t>
            </a:r>
            <a:r>
              <a:rPr lang="es-ES" sz="1400" b="1" dirty="0" smtClean="0">
                <a:solidFill>
                  <a:schemeClr val="bg2">
                    <a:lumMod val="10000"/>
                  </a:schemeClr>
                </a:solidFill>
              </a:rPr>
              <a:t>6.1. Evolución histórica de Teruel hasta el S.XIX          </a:t>
            </a:r>
            <a:r>
              <a:rPr lang="es-ES" sz="1400" dirty="0" smtClean="0">
                <a:solidFill>
                  <a:schemeClr val="bg2">
                    <a:lumMod val="10000"/>
                  </a:schemeClr>
                </a:solidFill>
              </a:rPr>
              <a:t>6.2. Evolución Urbanística de Teruel hasta S.XIX             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239752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6" end="6"/>
                                            </p:txEl>
                                          </p:spTgt>
                                        </p:tgtEl>
                                        <p:attrNameLst>
                                          <p:attrName>style.visibility</p:attrName>
                                        </p:attrNameLst>
                                      </p:cBhvr>
                                      <p:to>
                                        <p:strVal val="visible"/>
                                      </p:to>
                                    </p:set>
                                    <p:animEffect transition="in" filter="fade">
                                      <p:cBhvr>
                                        <p:cTn id="12" dur="250"/>
                                        <p:tgtEl>
                                          <p:spTgt spid="13">
                                            <p:txEl>
                                              <p:pRg st="6" end="6"/>
                                            </p:txEl>
                                          </p:spTgt>
                                        </p:tgtEl>
                                      </p:cBhvr>
                                    </p:animEffect>
                                    <p:anim calcmode="lin" valueType="num">
                                      <p:cBhvr>
                                        <p:cTn id="13" dur="25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14" dur="250" fill="hold"/>
                                        <p:tgtEl>
                                          <p:spTgt spid="13">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xEl>
                                              <p:pRg st="7" end="7"/>
                                            </p:txEl>
                                          </p:spTgt>
                                        </p:tgtEl>
                                        <p:attrNameLst>
                                          <p:attrName>style.visibility</p:attrName>
                                        </p:attrNameLst>
                                      </p:cBhvr>
                                      <p:to>
                                        <p:strVal val="visible"/>
                                      </p:to>
                                    </p:set>
                                    <p:animEffect transition="in" filter="fade">
                                      <p:cBhvr>
                                        <p:cTn id="17" dur="500"/>
                                        <p:tgtEl>
                                          <p:spTgt spid="13">
                                            <p:txEl>
                                              <p:pRg st="7" end="7"/>
                                            </p:txEl>
                                          </p:spTgt>
                                        </p:tgtEl>
                                      </p:cBhvr>
                                    </p:animEffect>
                                    <p:anim calcmode="lin" valueType="num">
                                      <p:cBhvr>
                                        <p:cTn id="18"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19" dur="5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anim calcmode="lin" valueType="num">
                                      <p:cBhvr>
                                        <p:cTn id="25" dur="500" fill="hold"/>
                                        <p:tgtEl>
                                          <p:spTgt spid="18"/>
                                        </p:tgtEl>
                                        <p:attrNameLst>
                                          <p:attrName>ppt_x</p:attrName>
                                        </p:attrNameLst>
                                      </p:cBhvr>
                                      <p:tavLst>
                                        <p:tav tm="0">
                                          <p:val>
                                            <p:strVal val="#ppt_x"/>
                                          </p:val>
                                        </p:tav>
                                        <p:tav tm="100000">
                                          <p:val>
                                            <p:strVal val="#ppt_x"/>
                                          </p:val>
                                        </p:tav>
                                      </p:tavLst>
                                    </p:anim>
                                    <p:anim calcmode="lin" valueType="num">
                                      <p:cBhvr>
                                        <p:cTn id="26" dur="5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
                                            <p:txEl>
                                              <p:pRg st="13" end="13"/>
                                            </p:txEl>
                                          </p:spTgt>
                                        </p:tgtEl>
                                        <p:attrNameLst>
                                          <p:attrName>style.visibility</p:attrName>
                                        </p:attrNameLst>
                                      </p:cBhvr>
                                      <p:to>
                                        <p:strVal val="visible"/>
                                      </p:to>
                                    </p:set>
                                    <p:animEffect transition="in" filter="fade">
                                      <p:cBhvr>
                                        <p:cTn id="29" dur="250"/>
                                        <p:tgtEl>
                                          <p:spTgt spid="13">
                                            <p:txEl>
                                              <p:pRg st="13" end="13"/>
                                            </p:txEl>
                                          </p:spTgt>
                                        </p:tgtEl>
                                      </p:cBhvr>
                                    </p:animEffect>
                                    <p:anim calcmode="lin" valueType="num">
                                      <p:cBhvr>
                                        <p:cTn id="30" dur="250" fill="hold"/>
                                        <p:tgtEl>
                                          <p:spTgt spid="13">
                                            <p:txEl>
                                              <p:pRg st="13" end="13"/>
                                            </p:txEl>
                                          </p:spTgt>
                                        </p:tgtEl>
                                        <p:attrNameLst>
                                          <p:attrName>ppt_x</p:attrName>
                                        </p:attrNameLst>
                                      </p:cBhvr>
                                      <p:tavLst>
                                        <p:tav tm="0">
                                          <p:val>
                                            <p:strVal val="#ppt_x"/>
                                          </p:val>
                                        </p:tav>
                                        <p:tav tm="100000">
                                          <p:val>
                                            <p:strVal val="#ppt_x"/>
                                          </p:val>
                                        </p:tav>
                                      </p:tavLst>
                                    </p:anim>
                                    <p:anim calcmode="lin" valueType="num">
                                      <p:cBhvr>
                                        <p:cTn id="31" dur="250" fill="hold"/>
                                        <p:tgtEl>
                                          <p:spTgt spid="13">
                                            <p:txEl>
                                              <p:pRg st="13" end="1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xEl>
                                              <p:pRg st="14" end="14"/>
                                            </p:txEl>
                                          </p:spTgt>
                                        </p:tgtEl>
                                        <p:attrNameLst>
                                          <p:attrName>style.visibility</p:attrName>
                                        </p:attrNameLst>
                                      </p:cBhvr>
                                      <p:to>
                                        <p:strVal val="visible"/>
                                      </p:to>
                                    </p:set>
                                    <p:animEffect transition="in" filter="fade">
                                      <p:cBhvr>
                                        <p:cTn id="34" dur="500"/>
                                        <p:tgtEl>
                                          <p:spTgt spid="13">
                                            <p:txEl>
                                              <p:pRg st="14" end="14"/>
                                            </p:txEl>
                                          </p:spTgt>
                                        </p:tgtEl>
                                      </p:cBhvr>
                                    </p:animEffect>
                                    <p:anim calcmode="lin" valueType="num">
                                      <p:cBhvr>
                                        <p:cTn id="35" dur="500" fill="hold"/>
                                        <p:tgtEl>
                                          <p:spTgt spid="13">
                                            <p:txEl>
                                              <p:pRg st="14" end="14"/>
                                            </p:txEl>
                                          </p:spTgt>
                                        </p:tgtEl>
                                        <p:attrNameLst>
                                          <p:attrName>ppt_x</p:attrName>
                                        </p:attrNameLst>
                                      </p:cBhvr>
                                      <p:tavLst>
                                        <p:tav tm="0">
                                          <p:val>
                                            <p:strVal val="#ppt_x"/>
                                          </p:val>
                                        </p:tav>
                                        <p:tav tm="100000">
                                          <p:val>
                                            <p:strVal val="#ppt_x"/>
                                          </p:val>
                                        </p:tav>
                                      </p:tavLst>
                                    </p:anim>
                                    <p:anim calcmode="lin" valueType="num">
                                      <p:cBhvr>
                                        <p:cTn id="36" dur="500" fill="hold"/>
                                        <p:tgtEl>
                                          <p:spTgt spid="13">
                                            <p:txEl>
                                              <p:pRg st="14" end="1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3">
                                            <p:txEl>
                                              <p:pRg st="15" end="15"/>
                                            </p:txEl>
                                          </p:spTgt>
                                        </p:tgtEl>
                                        <p:attrNameLst>
                                          <p:attrName>style.visibility</p:attrName>
                                        </p:attrNameLst>
                                      </p:cBhvr>
                                      <p:to>
                                        <p:strVal val="visible"/>
                                      </p:to>
                                    </p:set>
                                    <p:animEffect transition="in" filter="fade">
                                      <p:cBhvr>
                                        <p:cTn id="39" dur="750"/>
                                        <p:tgtEl>
                                          <p:spTgt spid="13">
                                            <p:txEl>
                                              <p:pRg st="15" end="15"/>
                                            </p:txEl>
                                          </p:spTgt>
                                        </p:tgtEl>
                                      </p:cBhvr>
                                    </p:animEffect>
                                    <p:anim calcmode="lin" valueType="num">
                                      <p:cBhvr>
                                        <p:cTn id="40" dur="750" fill="hold"/>
                                        <p:tgtEl>
                                          <p:spTgt spid="13">
                                            <p:txEl>
                                              <p:pRg st="15" end="15"/>
                                            </p:txEl>
                                          </p:spTgt>
                                        </p:tgtEl>
                                        <p:attrNameLst>
                                          <p:attrName>ppt_x</p:attrName>
                                        </p:attrNameLst>
                                      </p:cBhvr>
                                      <p:tavLst>
                                        <p:tav tm="0">
                                          <p:val>
                                            <p:strVal val="#ppt_x"/>
                                          </p:val>
                                        </p:tav>
                                        <p:tav tm="100000">
                                          <p:val>
                                            <p:strVal val="#ppt_x"/>
                                          </p:val>
                                        </p:tav>
                                      </p:tavLst>
                                    </p:anim>
                                    <p:anim calcmode="lin" valueType="num">
                                      <p:cBhvr>
                                        <p:cTn id="41" dur="750" fill="hold"/>
                                        <p:tgtEl>
                                          <p:spTgt spid="1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3">
                                            <p:txEl>
                                              <p:pRg st="17" end="17"/>
                                            </p:txEl>
                                          </p:spTgt>
                                        </p:tgtEl>
                                        <p:attrNameLst>
                                          <p:attrName>style.visibility</p:attrName>
                                        </p:attrNameLst>
                                      </p:cBhvr>
                                      <p:to>
                                        <p:strVal val="visible"/>
                                      </p:to>
                                    </p:set>
                                    <p:animEffect transition="in" filter="fade">
                                      <p:cBhvr>
                                        <p:cTn id="46" dur="250"/>
                                        <p:tgtEl>
                                          <p:spTgt spid="13">
                                            <p:txEl>
                                              <p:pRg st="17" end="17"/>
                                            </p:txEl>
                                          </p:spTgt>
                                        </p:tgtEl>
                                      </p:cBhvr>
                                    </p:animEffect>
                                    <p:anim calcmode="lin" valueType="num">
                                      <p:cBhvr>
                                        <p:cTn id="47" dur="250" fill="hold"/>
                                        <p:tgtEl>
                                          <p:spTgt spid="13">
                                            <p:txEl>
                                              <p:pRg st="17" end="17"/>
                                            </p:txEl>
                                          </p:spTgt>
                                        </p:tgtEl>
                                        <p:attrNameLst>
                                          <p:attrName>ppt_x</p:attrName>
                                        </p:attrNameLst>
                                      </p:cBhvr>
                                      <p:tavLst>
                                        <p:tav tm="0">
                                          <p:val>
                                            <p:strVal val="#ppt_x"/>
                                          </p:val>
                                        </p:tav>
                                        <p:tav tm="100000">
                                          <p:val>
                                            <p:strVal val="#ppt_x"/>
                                          </p:val>
                                        </p:tav>
                                      </p:tavLst>
                                    </p:anim>
                                    <p:anim calcmode="lin" valueType="num">
                                      <p:cBhvr>
                                        <p:cTn id="48" dur="250" fill="hold"/>
                                        <p:tgtEl>
                                          <p:spTgt spid="13">
                                            <p:txEl>
                                              <p:pRg st="17" end="1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3">
                                            <p:txEl>
                                              <p:pRg st="18" end="18"/>
                                            </p:txEl>
                                          </p:spTgt>
                                        </p:tgtEl>
                                        <p:attrNameLst>
                                          <p:attrName>style.visibility</p:attrName>
                                        </p:attrNameLst>
                                      </p:cBhvr>
                                      <p:to>
                                        <p:strVal val="visible"/>
                                      </p:to>
                                    </p:set>
                                    <p:animEffect transition="in" filter="fade">
                                      <p:cBhvr>
                                        <p:cTn id="51" dur="500"/>
                                        <p:tgtEl>
                                          <p:spTgt spid="13">
                                            <p:txEl>
                                              <p:pRg st="18" end="18"/>
                                            </p:txEl>
                                          </p:spTgt>
                                        </p:tgtEl>
                                      </p:cBhvr>
                                    </p:animEffect>
                                    <p:anim calcmode="lin" valueType="num">
                                      <p:cBhvr>
                                        <p:cTn id="52" dur="500" fill="hold"/>
                                        <p:tgtEl>
                                          <p:spTgt spid="13">
                                            <p:txEl>
                                              <p:pRg st="18" end="18"/>
                                            </p:txEl>
                                          </p:spTgt>
                                        </p:tgtEl>
                                        <p:attrNameLst>
                                          <p:attrName>ppt_x</p:attrName>
                                        </p:attrNameLst>
                                      </p:cBhvr>
                                      <p:tavLst>
                                        <p:tav tm="0">
                                          <p:val>
                                            <p:strVal val="#ppt_x"/>
                                          </p:val>
                                        </p:tav>
                                        <p:tav tm="100000">
                                          <p:val>
                                            <p:strVal val="#ppt_x"/>
                                          </p:val>
                                        </p:tav>
                                      </p:tavLst>
                                    </p:anim>
                                    <p:anim calcmode="lin" valueType="num">
                                      <p:cBhvr>
                                        <p:cTn id="53" dur="500" fill="hold"/>
                                        <p:tgtEl>
                                          <p:spTgt spid="13">
                                            <p:txEl>
                                              <p:pRg st="18" end="1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3">
                                            <p:txEl>
                                              <p:pRg st="19" end="19"/>
                                            </p:txEl>
                                          </p:spTgt>
                                        </p:tgtEl>
                                        <p:attrNameLst>
                                          <p:attrName>style.visibility</p:attrName>
                                        </p:attrNameLst>
                                      </p:cBhvr>
                                      <p:to>
                                        <p:strVal val="visible"/>
                                      </p:to>
                                    </p:set>
                                    <p:animEffect transition="in" filter="fade">
                                      <p:cBhvr>
                                        <p:cTn id="56" dur="750"/>
                                        <p:tgtEl>
                                          <p:spTgt spid="13">
                                            <p:txEl>
                                              <p:pRg st="19" end="19"/>
                                            </p:txEl>
                                          </p:spTgt>
                                        </p:tgtEl>
                                      </p:cBhvr>
                                    </p:animEffect>
                                    <p:anim calcmode="lin" valueType="num">
                                      <p:cBhvr>
                                        <p:cTn id="57" dur="750" fill="hold"/>
                                        <p:tgtEl>
                                          <p:spTgt spid="13">
                                            <p:txEl>
                                              <p:pRg st="19" end="19"/>
                                            </p:txEl>
                                          </p:spTgt>
                                        </p:tgtEl>
                                        <p:attrNameLst>
                                          <p:attrName>ppt_x</p:attrName>
                                        </p:attrNameLst>
                                      </p:cBhvr>
                                      <p:tavLst>
                                        <p:tav tm="0">
                                          <p:val>
                                            <p:strVal val="#ppt_x"/>
                                          </p:val>
                                        </p:tav>
                                        <p:tav tm="100000">
                                          <p:val>
                                            <p:strVal val="#ppt_x"/>
                                          </p:val>
                                        </p:tav>
                                      </p:tavLst>
                                    </p:anim>
                                    <p:anim calcmode="lin" valueType="num">
                                      <p:cBhvr>
                                        <p:cTn id="58" dur="750" fill="hold"/>
                                        <p:tgtEl>
                                          <p:spTgt spid="13">
                                            <p:txEl>
                                              <p:pRg st="19" end="1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6.2. Evolución Urbanística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2923877"/>
          </a:xfrm>
          <a:prstGeom prst="rect">
            <a:avLst/>
          </a:prstGeom>
          <a:noFill/>
        </p:spPr>
        <p:txBody>
          <a:bodyPr wrap="square" rtlCol="0">
            <a:spAutoFit/>
          </a:bodyPr>
          <a:lstStyle/>
          <a:p>
            <a:pPr marL="342900" indent="-342900"/>
            <a:r>
              <a:rPr lang="es-ES" sz="1600" dirty="0" smtClean="0">
                <a:solidFill>
                  <a:schemeClr val="tx2"/>
                </a:solidFill>
              </a:rPr>
              <a:t>6.2.1. Orígenes</a:t>
            </a: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400" i="1" dirty="0" smtClean="0"/>
          </a:p>
          <a:p>
            <a:pPr marL="342900" indent="-342900"/>
            <a:endParaRPr lang="es-ES" sz="1400" i="1" dirty="0" smtClean="0"/>
          </a:p>
          <a:p>
            <a:pPr marL="342900" indent="-342900"/>
            <a:endParaRPr lang="es-ES" sz="1400" i="1" dirty="0" smtClean="0"/>
          </a:p>
          <a:p>
            <a:pPr marL="342900" indent="-342900"/>
            <a:endParaRPr lang="es-ES" sz="1400" i="1" dirty="0" smtClean="0"/>
          </a:p>
          <a:p>
            <a:pPr marL="342900" indent="-342900"/>
            <a:endParaRPr lang="es-ES" sz="1400" i="1" dirty="0"/>
          </a:p>
          <a:p>
            <a:pPr marL="342900" indent="-342900"/>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1" name="20 Imagen" descr="Historia de Teruel - Historia de Teruel. Teruel en la Edad Media"/>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50607" y="1772816"/>
            <a:ext cx="5379085" cy="3467100"/>
          </a:xfrm>
          <a:prstGeom prst="rect">
            <a:avLst/>
          </a:prstGeom>
          <a:noFill/>
          <a:ln w="19050">
            <a:solidFill>
              <a:schemeClr val="accent1"/>
            </a:solidFill>
          </a:ln>
        </p:spPr>
      </p:pic>
      <p:sp>
        <p:nvSpPr>
          <p:cNvPr id="17" name="16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a:t>
            </a:r>
            <a:r>
              <a:rPr lang="es-ES" sz="1400" b="1" dirty="0" smtClean="0">
                <a:solidFill>
                  <a:schemeClr val="bg2">
                    <a:lumMod val="10000"/>
                  </a:schemeClr>
                </a:solidFill>
              </a:rPr>
              <a:t>6.2. Evolución Urbanística de Teruel hasta S.XIX             </a:t>
            </a:r>
            <a:r>
              <a:rPr lang="es-ES" sz="1400"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46849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heel(1)">
                                      <p:cBhvr>
                                        <p:cTn id="1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6.2. Evolución Urbanística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4893647"/>
          </a:xfrm>
          <a:prstGeom prst="rect">
            <a:avLst/>
          </a:prstGeom>
          <a:noFill/>
        </p:spPr>
        <p:txBody>
          <a:bodyPr wrap="square" rtlCol="0">
            <a:spAutoFit/>
          </a:bodyPr>
          <a:lstStyle/>
          <a:p>
            <a:pPr marL="342900" indent="-342900"/>
            <a:r>
              <a:rPr lang="es-ES" sz="1600" dirty="0" smtClean="0">
                <a:solidFill>
                  <a:schemeClr val="tx2"/>
                </a:solidFill>
              </a:rPr>
              <a:t>6.2.2. Siglo XIII-XIV</a:t>
            </a: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400" i="1" dirty="0" smtClean="0"/>
          </a:p>
          <a:p>
            <a:pPr marL="342900" indent="-342900"/>
            <a:endParaRPr lang="es-ES" sz="1400" i="1" dirty="0" smtClean="0"/>
          </a:p>
          <a:p>
            <a:pPr marL="342900" indent="-342900"/>
            <a:r>
              <a:rPr lang="es-ES" sz="1400" i="1" dirty="0" smtClean="0"/>
              <a:t>	</a:t>
            </a:r>
          </a:p>
          <a:p>
            <a:pPr marL="342900" indent="-342900"/>
            <a:r>
              <a:rPr lang="es-ES" sz="1400" i="1" dirty="0" smtClean="0"/>
              <a:t>	42.- Catedral		52.- Plaza de la comunidad</a:t>
            </a:r>
          </a:p>
          <a:p>
            <a:pPr marL="342900" indent="-342900"/>
            <a:r>
              <a:rPr lang="es-ES" sz="1400" i="1" dirty="0"/>
              <a:t>	</a:t>
            </a:r>
            <a:r>
              <a:rPr lang="es-ES" sz="1400" i="1" dirty="0" smtClean="0"/>
              <a:t>50.- Plaza del Torico		53.- Casa de la comunidad</a:t>
            </a:r>
            <a:endParaRPr lang="es-ES" sz="1400" i="1" dirty="0"/>
          </a:p>
          <a:p>
            <a:pPr marL="342900" indent="-342900"/>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16 Imagen" descr="Historia de Teruel - Historia de Teruel. Teruel en los siglos XIII y XIV"/>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40130" y="1628800"/>
            <a:ext cx="5400040" cy="3277235"/>
          </a:xfrm>
          <a:prstGeom prst="rect">
            <a:avLst/>
          </a:prstGeom>
          <a:noFill/>
          <a:ln w="19050">
            <a:solidFill>
              <a:schemeClr val="accent1"/>
            </a:solidFill>
          </a:ln>
        </p:spPr>
      </p:pic>
      <p:sp>
        <p:nvSpPr>
          <p:cNvPr id="18" name="17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a:t>
            </a:r>
            <a:r>
              <a:rPr lang="es-ES" sz="1400" b="1" dirty="0" smtClean="0">
                <a:solidFill>
                  <a:schemeClr val="bg2">
                    <a:lumMod val="10000"/>
                  </a:schemeClr>
                </a:solidFill>
              </a:rPr>
              <a:t>6.2. Evolución Urbanística de Teruel hasta S.XIX             </a:t>
            </a:r>
            <a:r>
              <a:rPr lang="es-ES" sz="1400"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425979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6.2. Evolución Urbanística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4801314"/>
          </a:xfrm>
          <a:prstGeom prst="rect">
            <a:avLst/>
          </a:prstGeom>
          <a:noFill/>
        </p:spPr>
        <p:txBody>
          <a:bodyPr wrap="square" rtlCol="0">
            <a:spAutoFit/>
          </a:bodyPr>
          <a:lstStyle/>
          <a:p>
            <a:pPr marL="342900" indent="-342900"/>
            <a:r>
              <a:rPr lang="es-ES" sz="1600" dirty="0" smtClean="0">
                <a:solidFill>
                  <a:schemeClr val="tx2"/>
                </a:solidFill>
              </a:rPr>
              <a:t>6.2.2. Siglo XIII-XIV</a:t>
            </a: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400" i="1" dirty="0" smtClean="0"/>
          </a:p>
          <a:p>
            <a:pPr marL="342900" indent="-342900"/>
            <a:endParaRPr lang="es-ES" sz="1400" i="1" dirty="0" smtClean="0"/>
          </a:p>
          <a:p>
            <a:pPr marL="342900" indent="-342900"/>
            <a:r>
              <a:rPr lang="es-ES" sz="1400" i="1" dirty="0" smtClean="0"/>
              <a:t>	</a:t>
            </a:r>
            <a:r>
              <a:rPr lang="es-ES" b="1" i="1" dirty="0" smtClean="0">
                <a:solidFill>
                  <a:srgbClr val="002060"/>
                </a:solidFill>
              </a:rPr>
              <a:t>POZOS	      </a:t>
            </a:r>
            <a:r>
              <a:rPr lang="es-ES" b="1" i="1" dirty="0" smtClean="0">
                <a:solidFill>
                  <a:srgbClr val="00B050"/>
                </a:solidFill>
              </a:rPr>
              <a:t> </a:t>
            </a:r>
            <a:r>
              <a:rPr lang="es-ES" b="1" i="1" dirty="0">
                <a:solidFill>
                  <a:srgbClr val="00B050"/>
                </a:solidFill>
              </a:rPr>
              <a:t>ALJIBES </a:t>
            </a:r>
            <a:r>
              <a:rPr lang="es-ES" b="1" i="1" dirty="0" smtClean="0">
                <a:solidFill>
                  <a:srgbClr val="00B050"/>
                </a:solidFill>
              </a:rPr>
              <a:t>	    </a:t>
            </a:r>
            <a:r>
              <a:rPr lang="es-ES" b="1" i="1" dirty="0" smtClean="0">
                <a:solidFill>
                  <a:srgbClr val="C00000"/>
                </a:solidFill>
              </a:rPr>
              <a:t>FUENTES</a:t>
            </a:r>
            <a:r>
              <a:rPr lang="es-ES" b="1" i="1" dirty="0" smtClean="0">
                <a:solidFill>
                  <a:srgbClr val="002060"/>
                </a:solidFill>
              </a:rPr>
              <a:t>	</a:t>
            </a:r>
          </a:p>
          <a:p>
            <a:pPr marL="342900" indent="-342900"/>
            <a:r>
              <a:rPr lang="es-ES" sz="1400" b="1" i="1" dirty="0">
                <a:solidFill>
                  <a:srgbClr val="002060"/>
                </a:solidFill>
              </a:rPr>
              <a:t>	</a:t>
            </a:r>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17 Imagen" descr="http://www.astrolituenigo.com/aguadores/historia/fuente_bueno.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75856" y="1523695"/>
            <a:ext cx="5057175" cy="3240360"/>
          </a:xfrm>
          <a:prstGeom prst="rect">
            <a:avLst/>
          </a:prstGeom>
          <a:noFill/>
          <a:ln>
            <a:noFill/>
          </a:ln>
        </p:spPr>
      </p:pic>
      <p:sp>
        <p:nvSpPr>
          <p:cNvPr id="17" name="16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a:t>
            </a:r>
            <a:r>
              <a:rPr lang="es-ES" sz="1400" b="1" dirty="0" smtClean="0">
                <a:solidFill>
                  <a:schemeClr val="bg2">
                    <a:lumMod val="10000"/>
                  </a:schemeClr>
                </a:solidFill>
              </a:rPr>
              <a:t>6.2. Evolución Urbanística de Teruel hasta S.XIX             </a:t>
            </a:r>
            <a:r>
              <a:rPr lang="es-ES" sz="1400"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16772986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6.2. Evolución Urbanística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4708981"/>
          </a:xfrm>
          <a:prstGeom prst="rect">
            <a:avLst/>
          </a:prstGeom>
          <a:noFill/>
        </p:spPr>
        <p:txBody>
          <a:bodyPr wrap="square" rtlCol="0">
            <a:spAutoFit/>
          </a:bodyPr>
          <a:lstStyle/>
          <a:p>
            <a:pPr marL="342900" indent="-342900"/>
            <a:r>
              <a:rPr lang="es-ES" sz="1600" dirty="0" smtClean="0">
                <a:solidFill>
                  <a:schemeClr val="tx2"/>
                </a:solidFill>
              </a:rPr>
              <a:t>6.2.3. Siglo XV-XVI</a:t>
            </a: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400" i="1" dirty="0" smtClean="0"/>
          </a:p>
          <a:p>
            <a:pPr marL="342900" indent="-342900"/>
            <a:endParaRPr lang="es-ES" sz="1400" i="1" dirty="0" smtClean="0"/>
          </a:p>
          <a:p>
            <a:pPr marL="342900" indent="-342900"/>
            <a:endParaRPr lang="es-ES" sz="1400" i="1" dirty="0"/>
          </a:p>
          <a:p>
            <a:pPr marL="342900" indent="-342900"/>
            <a:endParaRPr lang="es-ES" sz="1400" i="1" dirty="0" smtClean="0"/>
          </a:p>
          <a:p>
            <a:pPr marL="342900" indent="-342900"/>
            <a:r>
              <a:rPr lang="es-ES" sz="1400" i="1" dirty="0" smtClean="0"/>
              <a:t>	</a:t>
            </a:r>
            <a:r>
              <a:rPr lang="es-ES" b="1" i="1" dirty="0" smtClean="0">
                <a:solidFill>
                  <a:srgbClr val="002060"/>
                </a:solidFill>
              </a:rPr>
              <a:t>	</a:t>
            </a:r>
            <a:r>
              <a:rPr lang="es-ES" b="1" i="1" dirty="0" smtClean="0">
                <a:solidFill>
                  <a:srgbClr val="00B050"/>
                </a:solidFill>
              </a:rPr>
              <a:t>   </a:t>
            </a:r>
            <a:r>
              <a:rPr lang="es-ES" b="1" i="1" dirty="0" smtClean="0">
                <a:solidFill>
                  <a:srgbClr val="002060"/>
                </a:solidFill>
              </a:rPr>
              <a:t>	</a:t>
            </a:r>
          </a:p>
          <a:p>
            <a:pPr marL="342900" indent="-342900"/>
            <a:r>
              <a:rPr lang="es-ES" sz="1400" b="1" i="1" dirty="0">
                <a:solidFill>
                  <a:srgbClr val="002060"/>
                </a:solidFill>
              </a:rPr>
              <a:t>	</a:t>
            </a:r>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16 Imagen" descr="Historia de Teruel - Historia de Teruel. Teruel en los siglos XIII y XIV"/>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40130" y="1484283"/>
            <a:ext cx="5400040" cy="3277235"/>
          </a:xfrm>
          <a:prstGeom prst="rect">
            <a:avLst/>
          </a:prstGeom>
          <a:noFill/>
          <a:ln w="19050">
            <a:solidFill>
              <a:schemeClr val="accent1"/>
            </a:solidFill>
          </a:ln>
        </p:spPr>
      </p:pic>
      <p:pic>
        <p:nvPicPr>
          <p:cNvPr id="21" name="20 Imagen" descr="Historia de Teruel - Historia de Teruel. Plano siglos XV y XVI"/>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40130" y="1484283"/>
            <a:ext cx="5400040" cy="3319184"/>
          </a:xfrm>
          <a:prstGeom prst="rect">
            <a:avLst/>
          </a:prstGeom>
          <a:noFill/>
          <a:ln w="19050">
            <a:solidFill>
              <a:schemeClr val="accent1"/>
            </a:solidFill>
          </a:ln>
        </p:spPr>
      </p:pic>
      <p:pic>
        <p:nvPicPr>
          <p:cNvPr id="22" name="21 Imagen" descr="http://www.terueltirwal.es/teruel/imag/fot1/terant35.jpg"/>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940150" y="3933056"/>
            <a:ext cx="3006053" cy="1889851"/>
          </a:xfrm>
          <a:prstGeom prst="rect">
            <a:avLst/>
          </a:prstGeom>
          <a:noFill/>
          <a:ln w="19050">
            <a:solidFill>
              <a:schemeClr val="accent1"/>
            </a:solidFill>
          </a:ln>
        </p:spPr>
      </p:pic>
      <p:sp>
        <p:nvSpPr>
          <p:cNvPr id="18" name="17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a:t>
            </a:r>
            <a:r>
              <a:rPr lang="es-ES" sz="1400" b="1" dirty="0" smtClean="0">
                <a:solidFill>
                  <a:schemeClr val="bg2">
                    <a:lumMod val="10000"/>
                  </a:schemeClr>
                </a:solidFill>
              </a:rPr>
              <a:t>6.2. Evolución Urbanística de Teruel hasta S.XIX             </a:t>
            </a:r>
            <a:r>
              <a:rPr lang="es-ES" sz="1400"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52111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80">
                                          <p:stCondLst>
                                            <p:cond delay="0"/>
                                          </p:stCondLst>
                                        </p:cTn>
                                        <p:tgtEl>
                                          <p:spTgt spid="22"/>
                                        </p:tgtEl>
                                      </p:cBhvr>
                                    </p:animEffect>
                                    <p:anim calcmode="lin" valueType="num">
                                      <p:cBhvr>
                                        <p:cTn id="13"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8" dur="26">
                                          <p:stCondLst>
                                            <p:cond delay="650"/>
                                          </p:stCondLst>
                                        </p:cTn>
                                        <p:tgtEl>
                                          <p:spTgt spid="22"/>
                                        </p:tgtEl>
                                      </p:cBhvr>
                                      <p:to x="100000" y="60000"/>
                                    </p:animScale>
                                    <p:animScale>
                                      <p:cBhvr>
                                        <p:cTn id="19" dur="166" decel="50000">
                                          <p:stCondLst>
                                            <p:cond delay="676"/>
                                          </p:stCondLst>
                                        </p:cTn>
                                        <p:tgtEl>
                                          <p:spTgt spid="22"/>
                                        </p:tgtEl>
                                      </p:cBhvr>
                                      <p:to x="100000" y="100000"/>
                                    </p:animScale>
                                    <p:animScale>
                                      <p:cBhvr>
                                        <p:cTn id="20" dur="26">
                                          <p:stCondLst>
                                            <p:cond delay="1312"/>
                                          </p:stCondLst>
                                        </p:cTn>
                                        <p:tgtEl>
                                          <p:spTgt spid="22"/>
                                        </p:tgtEl>
                                      </p:cBhvr>
                                      <p:to x="100000" y="80000"/>
                                    </p:animScale>
                                    <p:animScale>
                                      <p:cBhvr>
                                        <p:cTn id="21" dur="166" decel="50000">
                                          <p:stCondLst>
                                            <p:cond delay="1338"/>
                                          </p:stCondLst>
                                        </p:cTn>
                                        <p:tgtEl>
                                          <p:spTgt spid="22"/>
                                        </p:tgtEl>
                                      </p:cBhvr>
                                      <p:to x="100000" y="100000"/>
                                    </p:animScale>
                                    <p:animScale>
                                      <p:cBhvr>
                                        <p:cTn id="22" dur="26">
                                          <p:stCondLst>
                                            <p:cond delay="1642"/>
                                          </p:stCondLst>
                                        </p:cTn>
                                        <p:tgtEl>
                                          <p:spTgt spid="22"/>
                                        </p:tgtEl>
                                      </p:cBhvr>
                                      <p:to x="100000" y="90000"/>
                                    </p:animScale>
                                    <p:animScale>
                                      <p:cBhvr>
                                        <p:cTn id="23" dur="166" decel="50000">
                                          <p:stCondLst>
                                            <p:cond delay="1668"/>
                                          </p:stCondLst>
                                        </p:cTn>
                                        <p:tgtEl>
                                          <p:spTgt spid="22"/>
                                        </p:tgtEl>
                                      </p:cBhvr>
                                      <p:to x="100000" y="100000"/>
                                    </p:animScale>
                                    <p:animScale>
                                      <p:cBhvr>
                                        <p:cTn id="24" dur="26">
                                          <p:stCondLst>
                                            <p:cond delay="1808"/>
                                          </p:stCondLst>
                                        </p:cTn>
                                        <p:tgtEl>
                                          <p:spTgt spid="22"/>
                                        </p:tgtEl>
                                      </p:cBhvr>
                                      <p:to x="100000" y="95000"/>
                                    </p:animScale>
                                    <p:animScale>
                                      <p:cBhvr>
                                        <p:cTn id="25"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6.2. Evolución Urbanística de Teruel hasta el S. XIX</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131838" y="1134869"/>
            <a:ext cx="5616625" cy="5139869"/>
          </a:xfrm>
          <a:prstGeom prst="rect">
            <a:avLst/>
          </a:prstGeom>
          <a:noFill/>
        </p:spPr>
        <p:txBody>
          <a:bodyPr wrap="square" rtlCol="0">
            <a:spAutoFit/>
          </a:bodyPr>
          <a:lstStyle/>
          <a:p>
            <a:pPr marL="342900" indent="-342900"/>
            <a:r>
              <a:rPr lang="es-ES" sz="1600" dirty="0" smtClean="0">
                <a:solidFill>
                  <a:schemeClr val="tx2"/>
                </a:solidFill>
              </a:rPr>
              <a:t>6.2.4. Siglo XVII-XVIII</a:t>
            </a: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600" dirty="0" smtClean="0">
              <a:solidFill>
                <a:schemeClr val="tx2"/>
              </a:solidFill>
            </a:endParaRPr>
          </a:p>
          <a:p>
            <a:pPr marL="342900" indent="-342900"/>
            <a:endParaRPr lang="es-ES" sz="1600" dirty="0" smtClean="0">
              <a:solidFill>
                <a:schemeClr val="tx2"/>
              </a:solidFill>
            </a:endParaRPr>
          </a:p>
          <a:p>
            <a:pPr marL="342900" indent="-342900"/>
            <a:endParaRPr lang="es-ES" sz="1600" dirty="0">
              <a:solidFill>
                <a:schemeClr val="tx2"/>
              </a:solidFill>
            </a:endParaRPr>
          </a:p>
          <a:p>
            <a:pPr marL="342900" indent="-342900"/>
            <a:endParaRPr lang="es-ES" sz="1400" i="1" dirty="0" smtClean="0"/>
          </a:p>
          <a:p>
            <a:pPr marL="342900" indent="-342900"/>
            <a:endParaRPr lang="es-ES" sz="1400" i="1" dirty="0" smtClean="0"/>
          </a:p>
          <a:p>
            <a:pPr marL="342900" indent="-342900"/>
            <a:endParaRPr lang="es-ES" sz="1400" i="1" dirty="0"/>
          </a:p>
          <a:p>
            <a:pPr marL="342900" indent="-342900">
              <a:buFontTx/>
              <a:buChar char="-"/>
            </a:pPr>
            <a:r>
              <a:rPr lang="es-ES" sz="1400" b="1" i="1" dirty="0" smtClean="0"/>
              <a:t>ELIMINACIÓN</a:t>
            </a:r>
            <a:r>
              <a:rPr lang="es-ES" sz="1400" i="1" dirty="0" smtClean="0"/>
              <a:t> DE LA </a:t>
            </a:r>
            <a:r>
              <a:rPr lang="es-ES" sz="1400" b="1" i="1" dirty="0" smtClean="0"/>
              <a:t>MURALLA</a:t>
            </a:r>
          </a:p>
          <a:p>
            <a:pPr marL="342900" indent="-342900">
              <a:buFontTx/>
              <a:buChar char="-"/>
            </a:pPr>
            <a:r>
              <a:rPr lang="es-ES" sz="1400" b="1" i="1" dirty="0" smtClean="0"/>
              <a:t>EXPANSIÓN</a:t>
            </a:r>
            <a:r>
              <a:rPr lang="es-ES" sz="1400" i="1" dirty="0" smtClean="0"/>
              <a:t> TERRITORIAL</a:t>
            </a:r>
          </a:p>
          <a:p>
            <a:pPr marL="342900" indent="-342900">
              <a:buFontTx/>
              <a:buChar char="-"/>
            </a:pPr>
            <a:r>
              <a:rPr lang="es-ES" sz="1400" b="1" i="1" dirty="0" smtClean="0"/>
              <a:t>REFORMAS</a:t>
            </a:r>
            <a:r>
              <a:rPr lang="es-ES" sz="1400" i="1" dirty="0" smtClean="0"/>
              <a:t> EN LA </a:t>
            </a:r>
            <a:r>
              <a:rPr lang="es-ES" sz="1400" b="1" i="1" dirty="0" smtClean="0"/>
              <a:t>CATEDRAL</a:t>
            </a:r>
          </a:p>
          <a:p>
            <a:pPr marL="342900" indent="-342900"/>
            <a:r>
              <a:rPr lang="es-ES" sz="1400" i="1" dirty="0" smtClean="0"/>
              <a:t>	</a:t>
            </a:r>
            <a:r>
              <a:rPr lang="es-ES" b="1" i="1" dirty="0" smtClean="0">
                <a:solidFill>
                  <a:srgbClr val="002060"/>
                </a:solidFill>
              </a:rPr>
              <a:t>	</a:t>
            </a:r>
            <a:r>
              <a:rPr lang="es-ES" b="1" i="1" dirty="0" smtClean="0">
                <a:solidFill>
                  <a:srgbClr val="00B050"/>
                </a:solidFill>
              </a:rPr>
              <a:t>   </a:t>
            </a:r>
            <a:r>
              <a:rPr lang="es-ES" b="1" i="1" dirty="0" smtClean="0">
                <a:solidFill>
                  <a:srgbClr val="002060"/>
                </a:solidFill>
              </a:rPr>
              <a:t>	</a:t>
            </a:r>
          </a:p>
          <a:p>
            <a:pPr marL="342900" indent="-342900"/>
            <a:r>
              <a:rPr lang="es-ES" sz="1400" b="1" i="1" dirty="0">
                <a:solidFill>
                  <a:srgbClr val="002060"/>
                </a:solidFill>
              </a:rPr>
              <a:t>	</a:t>
            </a:r>
            <a:r>
              <a:rPr lang="es-ES" dirty="0" smtClean="0"/>
              <a:t>	</a:t>
            </a:r>
            <a:endParaRPr lang="es-ES" sz="1200" i="1" dirty="0" smtClean="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17 Imagen" descr="Historia de Teruel - Historia de Teruel. Plano siglos XV y XVI"/>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40130" y="1556792"/>
            <a:ext cx="5400040" cy="3319184"/>
          </a:xfrm>
          <a:prstGeom prst="rect">
            <a:avLst/>
          </a:prstGeom>
          <a:noFill/>
          <a:ln w="19050">
            <a:solidFill>
              <a:schemeClr val="accent1"/>
            </a:solidFill>
          </a:ln>
        </p:spPr>
      </p:pic>
      <p:pic>
        <p:nvPicPr>
          <p:cNvPr id="23" name="22 Imagen" descr="http://www.terueltirwal.es/teruel/imag/plano3.jp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03848" y="1484784"/>
            <a:ext cx="5436322" cy="3384376"/>
          </a:xfrm>
          <a:prstGeom prst="rect">
            <a:avLst/>
          </a:prstGeom>
          <a:noFill/>
          <a:ln>
            <a:noFill/>
          </a:ln>
        </p:spPr>
      </p:pic>
      <p:sp>
        <p:nvSpPr>
          <p:cNvPr id="17" name="16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a:t>
            </a:r>
            <a:r>
              <a:rPr lang="es-ES" sz="1400" b="1" dirty="0" smtClean="0">
                <a:solidFill>
                  <a:schemeClr val="bg2">
                    <a:lumMod val="10000"/>
                  </a:schemeClr>
                </a:solidFill>
              </a:rPr>
              <a:t>6.2. Evolución Urbanística de Teruel hasta S.XIX             </a:t>
            </a:r>
            <a:r>
              <a:rPr lang="es-ES" sz="1400"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254742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6.3. Los Marqueses de la Cañada</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16 Imagen" descr="http://pantxike.files.wordpress.com/2013/01/marques-de-la-cac3b1ada-orrios.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362205" y="1214839"/>
            <a:ext cx="4523388" cy="4504229"/>
          </a:xfrm>
          <a:prstGeom prst="ellipse">
            <a:avLst/>
          </a:prstGeom>
          <a:ln>
            <a:noFill/>
          </a:ln>
          <a:effectLst>
            <a:softEdge rad="112500"/>
          </a:effectLst>
        </p:spPr>
      </p:pic>
      <p:sp>
        <p:nvSpPr>
          <p:cNvPr id="18" name="17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6.2. Evolución Urbanística de Teruel hasta S.XIX             </a:t>
            </a:r>
            <a:r>
              <a:rPr lang="es-ES" sz="1400" b="1"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24517387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6. historia</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6.3. Los Marqueses de la Cañada (Ibáñez-Cuevas)</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541 Cuadro de texto"/>
          <p:cNvSpPr txBox="1"/>
          <p:nvPr/>
        </p:nvSpPr>
        <p:spPr>
          <a:xfrm>
            <a:off x="5646747" y="5421957"/>
            <a:ext cx="1776730" cy="260350"/>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DON LUIS</a:t>
            </a:r>
            <a:endParaRPr lang="es-ES" sz="1100">
              <a:effectLst/>
              <a:ea typeface="Calibri"/>
              <a:cs typeface="Times New Roman"/>
            </a:endParaRPr>
          </a:p>
        </p:txBody>
      </p:sp>
      <p:cxnSp>
        <p:nvCxnSpPr>
          <p:cNvPr id="84" name="542 Conector recto"/>
          <p:cNvCxnSpPr/>
          <p:nvPr/>
        </p:nvCxnSpPr>
        <p:spPr>
          <a:xfrm flipH="1">
            <a:off x="6565592" y="5269557"/>
            <a:ext cx="1905" cy="107950"/>
          </a:xfrm>
          <a:prstGeom prst="line">
            <a:avLst/>
          </a:prstGeom>
        </p:spPr>
        <p:style>
          <a:lnRef idx="1">
            <a:schemeClr val="accent1"/>
          </a:lnRef>
          <a:fillRef idx="0">
            <a:schemeClr val="accent1"/>
          </a:fillRef>
          <a:effectRef idx="0">
            <a:schemeClr val="accent1"/>
          </a:effectRef>
          <a:fontRef idx="minor">
            <a:schemeClr val="tx1"/>
          </a:fontRef>
        </p:style>
      </p:cxnSp>
      <p:sp>
        <p:nvSpPr>
          <p:cNvPr id="85" name="534 Elipse"/>
          <p:cNvSpPr/>
          <p:nvPr/>
        </p:nvSpPr>
        <p:spPr>
          <a:xfrm>
            <a:off x="6441762" y="4975263"/>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86" name="535 Elipse"/>
          <p:cNvSpPr/>
          <p:nvPr/>
        </p:nvSpPr>
        <p:spPr>
          <a:xfrm>
            <a:off x="6530027" y="4978438"/>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87" name="532 Cuadro de texto"/>
          <p:cNvSpPr txBox="1"/>
          <p:nvPr/>
        </p:nvSpPr>
        <p:spPr>
          <a:xfrm>
            <a:off x="5253667" y="4771886"/>
            <a:ext cx="1111250" cy="488950"/>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DON JOAQUIN IBAÑEZ-CUEVAS VALONGA</a:t>
            </a:r>
            <a:endParaRPr lang="es-ES" sz="1100">
              <a:effectLst/>
              <a:ea typeface="Calibri"/>
              <a:cs typeface="Times New Roman"/>
            </a:endParaRPr>
          </a:p>
        </p:txBody>
      </p:sp>
      <p:sp>
        <p:nvSpPr>
          <p:cNvPr id="88" name="533 Cuadro de texto"/>
          <p:cNvSpPr txBox="1"/>
          <p:nvPr/>
        </p:nvSpPr>
        <p:spPr>
          <a:xfrm>
            <a:off x="6798875" y="4771886"/>
            <a:ext cx="1111250" cy="482600"/>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DOÑA LUISA ESCRIVÁ DE ROMANÍ TABERNER</a:t>
            </a:r>
            <a:endParaRPr lang="es-ES" sz="1100">
              <a:effectLst/>
              <a:ea typeface="Calibri"/>
              <a:cs typeface="Times New Roman"/>
            </a:endParaRPr>
          </a:p>
        </p:txBody>
      </p:sp>
      <p:sp>
        <p:nvSpPr>
          <p:cNvPr id="89" name="528 Cuadro de texto"/>
          <p:cNvSpPr txBox="1"/>
          <p:nvPr/>
        </p:nvSpPr>
        <p:spPr>
          <a:xfrm>
            <a:off x="5122549" y="4402157"/>
            <a:ext cx="1492250" cy="25202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ES" sz="800" b="1" dirty="0">
                <a:solidFill>
                  <a:schemeClr val="tx1"/>
                </a:solidFill>
                <a:effectLst/>
                <a:ea typeface="Calibri"/>
                <a:cs typeface="Times New Roman"/>
              </a:rPr>
              <a:t>III MARQUÉS DE LA </a:t>
            </a:r>
            <a:r>
              <a:rPr lang="es-ES" sz="800" b="1" dirty="0" smtClean="0">
                <a:solidFill>
                  <a:schemeClr val="tx1"/>
                </a:solidFill>
                <a:effectLst/>
                <a:ea typeface="Calibri"/>
                <a:cs typeface="Times New Roman"/>
              </a:rPr>
              <a:t>CAÑADA</a:t>
            </a:r>
          </a:p>
          <a:p>
            <a:pPr>
              <a:lnSpc>
                <a:spcPct val="115000"/>
              </a:lnSpc>
              <a:spcAft>
                <a:spcPts val="1000"/>
              </a:spcAft>
            </a:pPr>
            <a:endParaRPr lang="es-ES" sz="1100" dirty="0">
              <a:effectLst/>
              <a:ea typeface="Calibri"/>
              <a:cs typeface="Times New Roman"/>
            </a:endParaRPr>
          </a:p>
        </p:txBody>
      </p:sp>
      <p:pic>
        <p:nvPicPr>
          <p:cNvPr id="90" name="89 Imagen" descr="http://upload.wikimedia.org/wikipedia/commons/thumb/b/b7/Corona_de_marqu%C3%A9s_2.svg/555px-Corona_de_marqu%C3%A9s_2.svg.pn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21904" y="4028777"/>
            <a:ext cx="741680" cy="373380"/>
          </a:xfrm>
          <a:prstGeom prst="rect">
            <a:avLst/>
          </a:prstGeom>
          <a:noFill/>
          <a:ln>
            <a:noFill/>
          </a:ln>
        </p:spPr>
      </p:pic>
      <p:pic>
        <p:nvPicPr>
          <p:cNvPr id="91" name="90 Imagen" descr="http://upload.wikimedia.org/wikipedia/commons/thumb/2/23/Corona_de_bar%C3%B3n.svg/440px-Corona_de_bar%C3%B3n.svg.pn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10879" y="4141172"/>
            <a:ext cx="681355" cy="262890"/>
          </a:xfrm>
          <a:prstGeom prst="rect">
            <a:avLst/>
          </a:prstGeom>
          <a:noFill/>
          <a:ln>
            <a:noFill/>
          </a:ln>
        </p:spPr>
      </p:pic>
      <p:sp>
        <p:nvSpPr>
          <p:cNvPr id="92" name="528 Cuadro de texto"/>
          <p:cNvSpPr txBox="1"/>
          <p:nvPr/>
        </p:nvSpPr>
        <p:spPr>
          <a:xfrm>
            <a:off x="5253667" y="4549814"/>
            <a:ext cx="1492250" cy="25202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ES" sz="800" b="1" dirty="0">
                <a:solidFill>
                  <a:schemeClr val="tx1"/>
                </a:solidFill>
                <a:effectLst/>
                <a:ea typeface="Calibri"/>
                <a:cs typeface="Times New Roman"/>
              </a:rPr>
              <a:t>III </a:t>
            </a:r>
            <a:r>
              <a:rPr lang="es-ES" sz="800" b="1" dirty="0" smtClean="0">
                <a:solidFill>
                  <a:schemeClr val="tx1"/>
                </a:solidFill>
                <a:effectLst/>
                <a:ea typeface="Calibri"/>
                <a:cs typeface="Times New Roman"/>
              </a:rPr>
              <a:t>BARÓN DE EROLES</a:t>
            </a:r>
          </a:p>
          <a:p>
            <a:pPr>
              <a:lnSpc>
                <a:spcPct val="115000"/>
              </a:lnSpc>
              <a:spcAft>
                <a:spcPts val="1000"/>
              </a:spcAft>
            </a:pPr>
            <a:endParaRPr lang="es-ES" sz="1100" dirty="0">
              <a:effectLst/>
              <a:ea typeface="Calibri"/>
              <a:cs typeface="Times New Roman"/>
            </a:endParaRPr>
          </a:p>
        </p:txBody>
      </p:sp>
      <p:sp>
        <p:nvSpPr>
          <p:cNvPr id="93" name="543 Flecha doblada"/>
          <p:cNvSpPr/>
          <p:nvPr/>
        </p:nvSpPr>
        <p:spPr>
          <a:xfrm rot="10800000" flipH="1">
            <a:off x="4308776" y="4453622"/>
            <a:ext cx="839470" cy="800100"/>
          </a:xfrm>
          <a:prstGeom prst="bentArrow">
            <a:avLst>
              <a:gd name="adj1" fmla="val 25000"/>
              <a:gd name="adj2" fmla="val 27110"/>
              <a:gd name="adj3" fmla="val 25000"/>
              <a:gd name="adj4" fmla="val 17379"/>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96" name="514 Cuadro de texto"/>
          <p:cNvSpPr txBox="1"/>
          <p:nvPr/>
        </p:nvSpPr>
        <p:spPr>
          <a:xfrm>
            <a:off x="3846547" y="4192607"/>
            <a:ext cx="1111250" cy="203200"/>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800" dirty="0">
                <a:effectLst/>
                <a:ea typeface="Calibri"/>
                <a:cs typeface="Times New Roman"/>
              </a:rPr>
              <a:t>DON JOAQUÍN</a:t>
            </a:r>
            <a:endParaRPr lang="es-ES" sz="1100" dirty="0">
              <a:effectLst/>
              <a:ea typeface="Calibri"/>
              <a:cs typeface="Times New Roman"/>
            </a:endParaRPr>
          </a:p>
        </p:txBody>
      </p:sp>
      <p:cxnSp>
        <p:nvCxnSpPr>
          <p:cNvPr id="94" name="515 Conector recto"/>
          <p:cNvCxnSpPr/>
          <p:nvPr/>
        </p:nvCxnSpPr>
        <p:spPr>
          <a:xfrm>
            <a:off x="4847421" y="4207212"/>
            <a:ext cx="0" cy="165735"/>
          </a:xfrm>
          <a:prstGeom prst="line">
            <a:avLst/>
          </a:prstGeom>
          <a:ln/>
        </p:spPr>
        <p:style>
          <a:lnRef idx="2">
            <a:schemeClr val="dk1"/>
          </a:lnRef>
          <a:fillRef idx="0">
            <a:schemeClr val="dk1"/>
          </a:fillRef>
          <a:effectRef idx="1">
            <a:schemeClr val="dk1"/>
          </a:effectRef>
          <a:fontRef idx="minor">
            <a:schemeClr val="tx1"/>
          </a:fontRef>
        </p:style>
      </p:cxnSp>
      <p:cxnSp>
        <p:nvCxnSpPr>
          <p:cNvPr id="95" name="516 Conector recto"/>
          <p:cNvCxnSpPr/>
          <p:nvPr/>
        </p:nvCxnSpPr>
        <p:spPr>
          <a:xfrm>
            <a:off x="4782651" y="4272617"/>
            <a:ext cx="121285" cy="0"/>
          </a:xfrm>
          <a:prstGeom prst="line">
            <a:avLst/>
          </a:prstGeom>
          <a:ln/>
        </p:spPr>
        <p:style>
          <a:lnRef idx="2">
            <a:schemeClr val="dk1"/>
          </a:lnRef>
          <a:fillRef idx="0">
            <a:schemeClr val="dk1"/>
          </a:fillRef>
          <a:effectRef idx="1">
            <a:schemeClr val="dk1"/>
          </a:effectRef>
          <a:fontRef idx="minor">
            <a:schemeClr val="tx1"/>
          </a:fontRef>
        </p:style>
      </p:cxnSp>
      <p:sp>
        <p:nvSpPr>
          <p:cNvPr id="97" name="210 Cuadro de texto"/>
          <p:cNvSpPr txBox="1"/>
          <p:nvPr/>
        </p:nvSpPr>
        <p:spPr>
          <a:xfrm>
            <a:off x="3126467" y="3595707"/>
            <a:ext cx="1086485" cy="421005"/>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DON RAMÓN IBÁÑEZ BAQUEDANO</a:t>
            </a:r>
            <a:endParaRPr lang="es-ES" sz="1100">
              <a:effectLst/>
              <a:ea typeface="Calibri"/>
              <a:cs typeface="Times New Roman"/>
            </a:endParaRPr>
          </a:p>
        </p:txBody>
      </p:sp>
      <p:sp>
        <p:nvSpPr>
          <p:cNvPr id="98" name="510 Elipse"/>
          <p:cNvSpPr/>
          <p:nvPr/>
        </p:nvSpPr>
        <p:spPr>
          <a:xfrm>
            <a:off x="4266292" y="3701117"/>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99" name="511 Elipse"/>
          <p:cNvSpPr/>
          <p:nvPr/>
        </p:nvSpPr>
        <p:spPr>
          <a:xfrm>
            <a:off x="4354557" y="3704292"/>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00" name="512 Cuadro de texto"/>
          <p:cNvSpPr txBox="1"/>
          <p:nvPr/>
        </p:nvSpPr>
        <p:spPr>
          <a:xfrm>
            <a:off x="4583157" y="3592532"/>
            <a:ext cx="1111250" cy="421005"/>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DOÑA ANA MARIA DE GUIRIOR Y LARREA</a:t>
            </a:r>
            <a:endParaRPr lang="es-ES" sz="1100">
              <a:effectLst/>
              <a:ea typeface="Calibri"/>
              <a:cs typeface="Times New Roman"/>
            </a:endParaRPr>
          </a:p>
        </p:txBody>
      </p:sp>
      <p:cxnSp>
        <p:nvCxnSpPr>
          <p:cNvPr id="101" name="513 Conector recto"/>
          <p:cNvCxnSpPr/>
          <p:nvPr/>
        </p:nvCxnSpPr>
        <p:spPr>
          <a:xfrm>
            <a:off x="4402172" y="4016712"/>
            <a:ext cx="0" cy="139700"/>
          </a:xfrm>
          <a:prstGeom prst="line">
            <a:avLst/>
          </a:prstGeom>
        </p:spPr>
        <p:style>
          <a:lnRef idx="1">
            <a:schemeClr val="accent1"/>
          </a:lnRef>
          <a:fillRef idx="0">
            <a:schemeClr val="accent1"/>
          </a:fillRef>
          <a:effectRef idx="0">
            <a:schemeClr val="accent1"/>
          </a:effectRef>
          <a:fontRef idx="minor">
            <a:schemeClr val="tx1"/>
          </a:fontRef>
        </p:style>
      </p:cxnSp>
      <p:sp>
        <p:nvSpPr>
          <p:cNvPr id="102" name="208 Cuadro de texto"/>
          <p:cNvSpPr txBox="1"/>
          <p:nvPr/>
        </p:nvSpPr>
        <p:spPr>
          <a:xfrm>
            <a:off x="2960752" y="3321160"/>
            <a:ext cx="1492250" cy="2755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ES" sz="800" b="1" dirty="0">
                <a:solidFill>
                  <a:schemeClr val="tx1"/>
                </a:solidFill>
                <a:effectLst/>
                <a:ea typeface="Calibri"/>
                <a:cs typeface="Times New Roman"/>
              </a:rPr>
              <a:t>II MARQUÉS DE LA CAÑADA</a:t>
            </a:r>
            <a:endParaRPr lang="es-ES" sz="1100" dirty="0">
              <a:solidFill>
                <a:schemeClr val="tx1"/>
              </a:solidFill>
              <a:effectLst/>
              <a:ea typeface="Calibri"/>
              <a:cs typeface="Times New Roman"/>
            </a:endParaRPr>
          </a:p>
        </p:txBody>
      </p:sp>
      <p:pic>
        <p:nvPicPr>
          <p:cNvPr id="103" name="102 Imagen" descr="http://upload.wikimedia.org/wikipedia/commons/thumb/b/b7/Corona_de_marqu%C3%A9s_2.svg/555px-Corona_de_marqu%C3%A9s_2.svg.pn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83332" y="3013185"/>
            <a:ext cx="741680" cy="373380"/>
          </a:xfrm>
          <a:prstGeom prst="rect">
            <a:avLst/>
          </a:prstGeom>
          <a:noFill/>
          <a:ln>
            <a:noFill/>
          </a:ln>
        </p:spPr>
      </p:pic>
      <p:sp>
        <p:nvSpPr>
          <p:cNvPr id="104" name="496 Elipse"/>
          <p:cNvSpPr/>
          <p:nvPr/>
        </p:nvSpPr>
        <p:spPr>
          <a:xfrm>
            <a:off x="4273743" y="1851967"/>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05" name="497 Elipse"/>
          <p:cNvSpPr/>
          <p:nvPr/>
        </p:nvSpPr>
        <p:spPr>
          <a:xfrm>
            <a:off x="4362008" y="1855142"/>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06" name="217 Cuadro de texto"/>
          <p:cNvSpPr txBox="1"/>
          <p:nvPr/>
        </p:nvSpPr>
        <p:spPr>
          <a:xfrm>
            <a:off x="4583623" y="1702742"/>
            <a:ext cx="896620" cy="491490"/>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DOÑA RAFAELA BAQUEDANO Y RUIZ DE UBAGO</a:t>
            </a:r>
            <a:endParaRPr lang="es-ES" sz="1100">
              <a:effectLst/>
              <a:ea typeface="Calibri"/>
              <a:cs typeface="Times New Roman"/>
            </a:endParaRPr>
          </a:p>
        </p:txBody>
      </p:sp>
      <p:sp>
        <p:nvSpPr>
          <p:cNvPr id="107" name="498 Cuadro de texto"/>
          <p:cNvSpPr txBox="1"/>
          <p:nvPr/>
        </p:nvSpPr>
        <p:spPr>
          <a:xfrm>
            <a:off x="3134553" y="1708457"/>
            <a:ext cx="1078230" cy="491490"/>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DON JOAQUÍN JOSÉ IBÁÑEZ-CUEVAS Y VALERO DE BERNABÉ</a:t>
            </a:r>
            <a:endParaRPr lang="es-ES" sz="1100">
              <a:effectLst/>
              <a:ea typeface="Calibri"/>
              <a:cs typeface="Times New Roman"/>
            </a:endParaRPr>
          </a:p>
        </p:txBody>
      </p:sp>
      <p:cxnSp>
        <p:nvCxnSpPr>
          <p:cNvPr id="108" name="216 Conector recto"/>
          <p:cNvCxnSpPr/>
          <p:nvPr/>
        </p:nvCxnSpPr>
        <p:spPr>
          <a:xfrm>
            <a:off x="4383598" y="2149782"/>
            <a:ext cx="0" cy="330200"/>
          </a:xfrm>
          <a:prstGeom prst="line">
            <a:avLst/>
          </a:prstGeom>
        </p:spPr>
        <p:style>
          <a:lnRef idx="1">
            <a:schemeClr val="accent1"/>
          </a:lnRef>
          <a:fillRef idx="0">
            <a:schemeClr val="accent1"/>
          </a:fillRef>
          <a:effectRef idx="0">
            <a:schemeClr val="accent1"/>
          </a:effectRef>
          <a:fontRef idx="minor">
            <a:schemeClr val="tx1"/>
          </a:fontRef>
        </p:style>
      </p:cxnSp>
      <p:sp>
        <p:nvSpPr>
          <p:cNvPr id="109" name="215 Cuadro de texto"/>
          <p:cNvSpPr txBox="1"/>
          <p:nvPr/>
        </p:nvSpPr>
        <p:spPr>
          <a:xfrm>
            <a:off x="3716848" y="2479982"/>
            <a:ext cx="1085215" cy="494658"/>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DON JACOBO MARIA IBÁÑEZ BAQUEDANO</a:t>
            </a:r>
            <a:endParaRPr lang="es-ES" sz="1100">
              <a:effectLst/>
              <a:ea typeface="Calibri"/>
              <a:cs typeface="Times New Roman"/>
            </a:endParaRPr>
          </a:p>
        </p:txBody>
      </p:sp>
      <p:sp>
        <p:nvSpPr>
          <p:cNvPr id="110" name="213 Cuadro de texto"/>
          <p:cNvSpPr txBox="1"/>
          <p:nvPr/>
        </p:nvSpPr>
        <p:spPr>
          <a:xfrm>
            <a:off x="4834448" y="2479982"/>
            <a:ext cx="1130935" cy="349250"/>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DOÑA EMERECIANA IBÁÑEZ BAQUEDANO</a:t>
            </a:r>
            <a:endParaRPr lang="es-ES" sz="1100">
              <a:effectLst/>
              <a:ea typeface="Calibri"/>
              <a:cs typeface="Times New Roman"/>
            </a:endParaRPr>
          </a:p>
        </p:txBody>
      </p:sp>
      <p:cxnSp>
        <p:nvCxnSpPr>
          <p:cNvPr id="111" name="211 Conector recto"/>
          <p:cNvCxnSpPr/>
          <p:nvPr/>
        </p:nvCxnSpPr>
        <p:spPr>
          <a:xfrm>
            <a:off x="3640648" y="2302182"/>
            <a:ext cx="17589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214 Conector recto"/>
          <p:cNvCxnSpPr/>
          <p:nvPr/>
        </p:nvCxnSpPr>
        <p:spPr>
          <a:xfrm>
            <a:off x="3640648" y="2302182"/>
            <a:ext cx="0" cy="6724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212 Conector recto"/>
          <p:cNvCxnSpPr/>
          <p:nvPr/>
        </p:nvCxnSpPr>
        <p:spPr>
          <a:xfrm>
            <a:off x="5399598" y="2302182"/>
            <a:ext cx="0" cy="177800"/>
          </a:xfrm>
          <a:prstGeom prst="line">
            <a:avLst/>
          </a:prstGeom>
        </p:spPr>
        <p:style>
          <a:lnRef idx="1">
            <a:schemeClr val="accent1"/>
          </a:lnRef>
          <a:fillRef idx="0">
            <a:schemeClr val="accent1"/>
          </a:fillRef>
          <a:effectRef idx="0">
            <a:schemeClr val="accent1"/>
          </a:effectRef>
          <a:fontRef idx="minor">
            <a:schemeClr val="tx1"/>
          </a:fontRef>
        </p:style>
      </p:cxnSp>
      <p:pic>
        <p:nvPicPr>
          <p:cNvPr id="116" name="115 Imagen" descr="http://upload.wikimedia.org/wikipedia/commons/thumb/b/b7/Corona_de_marqu%C3%A9s_2.svg/555px-Corona_de_marqu%C3%A9s_2.svg.pn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90341" y="1109097"/>
            <a:ext cx="741680" cy="373380"/>
          </a:xfrm>
          <a:prstGeom prst="rect">
            <a:avLst/>
          </a:prstGeom>
          <a:noFill/>
          <a:ln>
            <a:noFill/>
          </a:ln>
        </p:spPr>
      </p:pic>
      <p:sp>
        <p:nvSpPr>
          <p:cNvPr id="117" name="208 Cuadro de texto"/>
          <p:cNvSpPr txBox="1"/>
          <p:nvPr/>
        </p:nvSpPr>
        <p:spPr>
          <a:xfrm>
            <a:off x="2965414" y="1482477"/>
            <a:ext cx="1492250" cy="2755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ES" sz="800" b="1" dirty="0" smtClean="0">
                <a:solidFill>
                  <a:schemeClr val="tx1"/>
                </a:solidFill>
                <a:effectLst/>
                <a:ea typeface="Calibri"/>
                <a:cs typeface="Times New Roman"/>
              </a:rPr>
              <a:t>I </a:t>
            </a:r>
            <a:r>
              <a:rPr lang="es-ES" sz="800" b="1" dirty="0">
                <a:solidFill>
                  <a:schemeClr val="tx1"/>
                </a:solidFill>
                <a:effectLst/>
                <a:ea typeface="Calibri"/>
                <a:cs typeface="Times New Roman"/>
              </a:rPr>
              <a:t>MARQUÉS DE LA CAÑADA</a:t>
            </a:r>
            <a:endParaRPr lang="es-ES" sz="1100" dirty="0">
              <a:solidFill>
                <a:schemeClr val="tx1"/>
              </a:solidFill>
              <a:effectLst/>
              <a:ea typeface="Calibri"/>
              <a:cs typeface="Times New Roman"/>
            </a:endParaRPr>
          </a:p>
        </p:txBody>
      </p:sp>
      <p:sp>
        <p:nvSpPr>
          <p:cNvPr id="118" name="520 Cuadro de texto"/>
          <p:cNvSpPr txBox="1"/>
          <p:nvPr/>
        </p:nvSpPr>
        <p:spPr>
          <a:xfrm>
            <a:off x="5828391" y="3235960"/>
            <a:ext cx="1103630" cy="2755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ES" sz="800" b="1" dirty="0">
                <a:solidFill>
                  <a:schemeClr val="tx1"/>
                </a:solidFill>
                <a:effectLst/>
                <a:ea typeface="Calibri"/>
                <a:cs typeface="Times New Roman"/>
              </a:rPr>
              <a:t>II BARÓN DE EROLES</a:t>
            </a:r>
            <a:endParaRPr lang="es-ES" sz="1100" dirty="0">
              <a:solidFill>
                <a:schemeClr val="tx1"/>
              </a:solidFill>
              <a:effectLst/>
              <a:ea typeface="Calibri"/>
              <a:cs typeface="Times New Roman"/>
            </a:endParaRPr>
          </a:p>
        </p:txBody>
      </p:sp>
      <p:sp>
        <p:nvSpPr>
          <p:cNvPr id="119" name="519 Cuadro de texto"/>
          <p:cNvSpPr txBox="1"/>
          <p:nvPr/>
        </p:nvSpPr>
        <p:spPr>
          <a:xfrm>
            <a:off x="5857601" y="3444239"/>
            <a:ext cx="990600" cy="476885"/>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s-ES" sz="800" dirty="0">
                <a:effectLst/>
                <a:ea typeface="Calibri"/>
                <a:cs typeface="Times New Roman"/>
              </a:rPr>
              <a:t>DON JOSÉ IBÁÑEZ-CUEVAS BORREL</a:t>
            </a:r>
            <a:endParaRPr lang="es-ES" sz="1100" dirty="0">
              <a:effectLst/>
              <a:ea typeface="Calibri"/>
              <a:cs typeface="Times New Roman"/>
            </a:endParaRPr>
          </a:p>
        </p:txBody>
      </p:sp>
      <p:pic>
        <p:nvPicPr>
          <p:cNvPr id="120" name="119 Imagen" descr="http://upload.wikimedia.org/wikipedia/commons/thumb/2/23/Corona_de_bar%C3%B3n.svg/440px-Corona_de_bar%C3%B3n.svg.pn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996031" y="3035300"/>
            <a:ext cx="681355" cy="262890"/>
          </a:xfrm>
          <a:prstGeom prst="rect">
            <a:avLst/>
          </a:prstGeom>
          <a:noFill/>
          <a:ln>
            <a:noFill/>
          </a:ln>
        </p:spPr>
      </p:pic>
      <p:sp>
        <p:nvSpPr>
          <p:cNvPr id="121" name="524 Elipse"/>
          <p:cNvSpPr/>
          <p:nvPr/>
        </p:nvSpPr>
        <p:spPr>
          <a:xfrm>
            <a:off x="6899001" y="3547110"/>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22" name="525 Elipse"/>
          <p:cNvSpPr/>
          <p:nvPr/>
        </p:nvSpPr>
        <p:spPr>
          <a:xfrm>
            <a:off x="6987266" y="3550285"/>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23" name="526 Cuadro de texto"/>
          <p:cNvSpPr txBox="1"/>
          <p:nvPr/>
        </p:nvSpPr>
        <p:spPr>
          <a:xfrm>
            <a:off x="7235551" y="3441700"/>
            <a:ext cx="990600" cy="425450"/>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DOÑA ANA MARÍA VALONGA TARÍN</a:t>
            </a:r>
            <a:endParaRPr lang="es-ES" sz="1100">
              <a:effectLst/>
              <a:ea typeface="Calibri"/>
              <a:cs typeface="Times New Roman"/>
            </a:endParaRPr>
          </a:p>
        </p:txBody>
      </p:sp>
      <p:cxnSp>
        <p:nvCxnSpPr>
          <p:cNvPr id="124" name="527 Conector recto"/>
          <p:cNvCxnSpPr/>
          <p:nvPr/>
        </p:nvCxnSpPr>
        <p:spPr>
          <a:xfrm flipH="1">
            <a:off x="7017746" y="3867150"/>
            <a:ext cx="1905"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536 Conector recto"/>
          <p:cNvCxnSpPr/>
          <p:nvPr/>
        </p:nvCxnSpPr>
        <p:spPr>
          <a:xfrm>
            <a:off x="5811246" y="3975100"/>
            <a:ext cx="12128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537 Conector recto"/>
          <p:cNvCxnSpPr/>
          <p:nvPr/>
        </p:nvCxnSpPr>
        <p:spPr>
          <a:xfrm>
            <a:off x="5813151" y="3975100"/>
            <a:ext cx="0" cy="88900"/>
          </a:xfrm>
          <a:prstGeom prst="line">
            <a:avLst/>
          </a:prstGeom>
        </p:spPr>
        <p:style>
          <a:lnRef idx="1">
            <a:schemeClr val="accent1"/>
          </a:lnRef>
          <a:fillRef idx="0">
            <a:schemeClr val="accent1"/>
          </a:fillRef>
          <a:effectRef idx="0">
            <a:schemeClr val="accent1"/>
          </a:effectRef>
          <a:fontRef idx="minor">
            <a:schemeClr val="tx1"/>
          </a:fontRef>
        </p:style>
      </p:cxnSp>
      <p:sp>
        <p:nvSpPr>
          <p:cNvPr id="127" name="245 Cuadro de texto"/>
          <p:cNvSpPr txBox="1"/>
          <p:nvPr/>
        </p:nvSpPr>
        <p:spPr>
          <a:xfrm>
            <a:off x="7151924" y="1702742"/>
            <a:ext cx="1198880" cy="560705"/>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72000" tIns="36000" rIns="72000" bIns="3600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DON PEDRO JERÓNIMO IBÁÑEZ-CUEVAS Y VALERO DE BERNABÉ</a:t>
            </a:r>
            <a:endParaRPr lang="es-ES" sz="1100">
              <a:effectLst/>
              <a:ea typeface="Calibri"/>
              <a:cs typeface="Times New Roman"/>
            </a:endParaRPr>
          </a:p>
        </p:txBody>
      </p:sp>
      <p:sp>
        <p:nvSpPr>
          <p:cNvPr id="128" name="502 Elipse"/>
          <p:cNvSpPr/>
          <p:nvPr/>
        </p:nvSpPr>
        <p:spPr>
          <a:xfrm>
            <a:off x="6838234" y="1896417"/>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29" name="503 Elipse"/>
          <p:cNvSpPr/>
          <p:nvPr/>
        </p:nvSpPr>
        <p:spPr>
          <a:xfrm>
            <a:off x="6926499" y="1899592"/>
            <a:ext cx="169545" cy="180340"/>
          </a:xfrm>
          <a:prstGeom prst="ellipse">
            <a:avLst/>
          </a:prstGeom>
          <a:noFill/>
          <a:ln>
            <a:solidFill>
              <a:srgbClr val="A3AF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S"/>
          </a:p>
        </p:txBody>
      </p:sp>
      <p:sp>
        <p:nvSpPr>
          <p:cNvPr id="130" name="508 Cuadro de texto"/>
          <p:cNvSpPr txBox="1"/>
          <p:nvPr/>
        </p:nvSpPr>
        <p:spPr>
          <a:xfrm>
            <a:off x="5874939" y="1704647"/>
            <a:ext cx="908050" cy="560705"/>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horz" wrap="square" lIns="72000" tIns="36000" rIns="72000" bIns="36000" numCol="1" spcCol="0" rtlCol="0" fromWordArt="0" anchor="ctr" anchorCtr="0" forceAA="0" compatLnSpc="1">
            <a:prstTxWarp prst="textNoShape">
              <a:avLst/>
            </a:prstTxWarp>
            <a:noAutofit/>
          </a:bodyPr>
          <a:lstStyle/>
          <a:p>
            <a:pPr algn="ctr">
              <a:lnSpc>
                <a:spcPct val="115000"/>
              </a:lnSpc>
              <a:spcAft>
                <a:spcPts val="1000"/>
              </a:spcAft>
            </a:pPr>
            <a:r>
              <a:rPr lang="es-ES" sz="800">
                <a:effectLst/>
                <a:ea typeface="Calibri"/>
                <a:cs typeface="Times New Roman"/>
              </a:rPr>
              <a:t>DOÑA MARÍA BORRELL Y COPONS</a:t>
            </a:r>
            <a:endParaRPr lang="es-ES" sz="1100">
              <a:effectLst/>
              <a:ea typeface="Calibri"/>
              <a:cs typeface="Times New Roman"/>
            </a:endParaRPr>
          </a:p>
        </p:txBody>
      </p:sp>
      <p:cxnSp>
        <p:nvCxnSpPr>
          <p:cNvPr id="131" name="518 Conector recto"/>
          <p:cNvCxnSpPr/>
          <p:nvPr/>
        </p:nvCxnSpPr>
        <p:spPr>
          <a:xfrm>
            <a:off x="6979839" y="2269797"/>
            <a:ext cx="0" cy="5270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522 Conector recto"/>
          <p:cNvCxnSpPr/>
          <p:nvPr/>
        </p:nvCxnSpPr>
        <p:spPr>
          <a:xfrm>
            <a:off x="6313089" y="2796847"/>
            <a:ext cx="6794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523 Conector recto"/>
          <p:cNvCxnSpPr/>
          <p:nvPr/>
        </p:nvCxnSpPr>
        <p:spPr>
          <a:xfrm>
            <a:off x="6313089" y="2796847"/>
            <a:ext cx="0" cy="209550"/>
          </a:xfrm>
          <a:prstGeom prst="line">
            <a:avLst/>
          </a:prstGeom>
        </p:spPr>
        <p:style>
          <a:lnRef idx="1">
            <a:schemeClr val="accent1"/>
          </a:lnRef>
          <a:fillRef idx="0">
            <a:schemeClr val="accent1"/>
          </a:fillRef>
          <a:effectRef idx="0">
            <a:schemeClr val="accent1"/>
          </a:effectRef>
          <a:fontRef idx="minor">
            <a:schemeClr val="tx1"/>
          </a:fontRef>
        </p:style>
      </p:cxnSp>
      <p:sp>
        <p:nvSpPr>
          <p:cNvPr id="134" name="506 Cuadro de texto"/>
          <p:cNvSpPr txBox="1"/>
          <p:nvPr/>
        </p:nvSpPr>
        <p:spPr>
          <a:xfrm>
            <a:off x="7201826" y="1454209"/>
            <a:ext cx="1103630" cy="2755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ES" sz="800" b="1" dirty="0">
                <a:solidFill>
                  <a:schemeClr val="tx1"/>
                </a:solidFill>
                <a:effectLst/>
                <a:ea typeface="Calibri"/>
                <a:cs typeface="Times New Roman"/>
              </a:rPr>
              <a:t>I BARÓN DE EROLES</a:t>
            </a:r>
            <a:endParaRPr lang="es-ES" sz="1100" dirty="0">
              <a:solidFill>
                <a:schemeClr val="tx1"/>
              </a:solidFill>
              <a:effectLst/>
              <a:ea typeface="Calibri"/>
              <a:cs typeface="Times New Roman"/>
            </a:endParaRPr>
          </a:p>
        </p:txBody>
      </p:sp>
      <p:pic>
        <p:nvPicPr>
          <p:cNvPr id="135" name="134 Imagen" descr="http://upload.wikimedia.org/wikipedia/commons/thumb/2/23/Corona_de_bar%C3%B3n.svg/440px-Corona_de_bar%C3%B3n.svg.pn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365021" y="1221799"/>
            <a:ext cx="681355" cy="262890"/>
          </a:xfrm>
          <a:prstGeom prst="rect">
            <a:avLst/>
          </a:prstGeom>
          <a:noFill/>
          <a:ln>
            <a:noFill/>
          </a:ln>
        </p:spPr>
      </p:pic>
      <p:sp>
        <p:nvSpPr>
          <p:cNvPr id="11" name="10 Rectángulo"/>
          <p:cNvSpPr/>
          <p:nvPr/>
        </p:nvSpPr>
        <p:spPr>
          <a:xfrm>
            <a:off x="3126467" y="3592532"/>
            <a:ext cx="1086485" cy="436245"/>
          </a:xfrm>
          <a:prstGeom prst="rect">
            <a:avLst/>
          </a:prstGeom>
          <a:noFill/>
          <a:ln w="38100">
            <a:solidFill>
              <a:srgbClr val="FF505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5" name="64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b="1" u="sng" dirty="0" smtClean="0">
                <a:solidFill>
                  <a:schemeClr val="bg2">
                    <a:lumMod val="10000"/>
                  </a:schemeClr>
                </a:solidFill>
              </a:rPr>
              <a:t>HISTORIA </a:t>
            </a:r>
            <a:r>
              <a:rPr lang="es-ES" sz="1400" dirty="0" smtClean="0">
                <a:solidFill>
                  <a:schemeClr val="bg2">
                    <a:lumMod val="10000"/>
                  </a:schemeClr>
                </a:solidFill>
              </a:rPr>
              <a:t>              6.1. Evolución histórica de Teruel hasta el S.XIX          6.2. Evolución Urbanística de Teruel hasta S.XIX             </a:t>
            </a:r>
            <a:r>
              <a:rPr lang="es-ES" sz="1400" b="1" dirty="0" smtClean="0">
                <a:solidFill>
                  <a:schemeClr val="bg2">
                    <a:lumMod val="10000"/>
                  </a:schemeClr>
                </a:solidFill>
              </a:rPr>
              <a:t>6.3. Los Marqueses de la Cañada </a:t>
            </a:r>
            <a:endParaRPr lang="es-ES" sz="1400" b="1" u="sng" dirty="0" smtClean="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297959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7. INTERVENCIONES ANTERIORES</a:t>
            </a:r>
            <a:endParaRPr lang="es-ES" sz="2000" u="sng" dirty="0">
              <a:solidFill>
                <a:schemeClr val="tx2">
                  <a:lumMod val="75000"/>
                </a:schemeClr>
              </a:solidFill>
              <a:latin typeface="Papyrus" pitchFamily="66" charset="0"/>
            </a:endParaRPr>
          </a:p>
        </p:txBody>
      </p:sp>
      <p:sp>
        <p:nvSpPr>
          <p:cNvPr id="18" name="17 CuadroTexto"/>
          <p:cNvSpPr txBox="1"/>
          <p:nvPr/>
        </p:nvSpPr>
        <p:spPr>
          <a:xfrm>
            <a:off x="2483768" y="764704"/>
            <a:ext cx="5904656" cy="1138773"/>
          </a:xfrm>
          <a:prstGeom prst="rect">
            <a:avLst/>
          </a:prstGeom>
          <a:noFill/>
        </p:spPr>
        <p:txBody>
          <a:bodyPr wrap="square" rtlCol="0">
            <a:spAutoFit/>
          </a:bodyPr>
          <a:lstStyle/>
          <a:p>
            <a:pPr marL="342900" indent="-342900" algn="just"/>
            <a:r>
              <a:rPr lang="es-ES" sz="1200" i="1" dirty="0" smtClean="0"/>
              <a:t>	</a:t>
            </a:r>
            <a:r>
              <a:rPr lang="es-ES" sz="1400" dirty="0" smtClean="0">
                <a:solidFill>
                  <a:schemeClr val="accent1">
                    <a:lumMod val="20000"/>
                    <a:lumOff val="80000"/>
                  </a:schemeClr>
                </a:solidFill>
              </a:rPr>
              <a:t>   </a:t>
            </a:r>
            <a:r>
              <a:rPr lang="es-ES" sz="1400" b="1" dirty="0" smtClean="0">
                <a:solidFill>
                  <a:schemeClr val="accent1">
                    <a:lumMod val="20000"/>
                    <a:lumOff val="80000"/>
                  </a:schemeClr>
                </a:solidFill>
              </a:rPr>
              <a:t>No se conocen apenas intervenciones sobre el edificio</a:t>
            </a:r>
          </a:p>
          <a:p>
            <a:pPr marL="342900" indent="-342900" algn="just"/>
            <a:r>
              <a:rPr lang="es-ES" sz="1400" b="1" dirty="0" smtClean="0">
                <a:solidFill>
                  <a:schemeClr val="accent1">
                    <a:lumMod val="20000"/>
                    <a:lumOff val="80000"/>
                  </a:schemeClr>
                </a:solidFill>
              </a:rPr>
              <a:t>        </a:t>
            </a:r>
            <a:r>
              <a:rPr lang="es-ES" sz="1400" dirty="0" smtClean="0">
                <a:solidFill>
                  <a:schemeClr val="accent1">
                    <a:lumMod val="20000"/>
                    <a:lumOff val="80000"/>
                  </a:schemeClr>
                </a:solidFill>
              </a:rPr>
              <a:t> Cabe destacar que el edificio no se construyó al completo a finales del siglo XVIII si no que fue una construcción constante que termino a finales del siglo XIX. </a:t>
            </a:r>
            <a:endParaRPr lang="es-ES" sz="1200" dirty="0" smtClean="0"/>
          </a:p>
          <a:p>
            <a:r>
              <a:rPr lang="es-ES" sz="1200" i="1" dirty="0" smtClean="0"/>
              <a:t>	</a:t>
            </a:r>
          </a:p>
        </p:txBody>
      </p:sp>
      <p:pic>
        <p:nvPicPr>
          <p:cNvPr id="3076" name="Picture 4"/>
          <p:cNvPicPr>
            <a:picLocks noChangeAspect="1" noChangeArrowheads="1"/>
          </p:cNvPicPr>
          <p:nvPr/>
        </p:nvPicPr>
        <p:blipFill>
          <a:blip r:embed="rId5" cstate="print"/>
          <a:srcRect l="3499" t="2664" r="5527" b="4089"/>
          <a:stretch>
            <a:fillRect/>
          </a:stretch>
        </p:blipFill>
        <p:spPr bwMode="auto">
          <a:xfrm>
            <a:off x="3275856" y="2609217"/>
            <a:ext cx="2016224" cy="271414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3077" name="Picture 5"/>
          <p:cNvPicPr>
            <a:picLocks noChangeAspect="1" noChangeArrowheads="1"/>
          </p:cNvPicPr>
          <p:nvPr/>
        </p:nvPicPr>
        <p:blipFill>
          <a:blip r:embed="rId6" cstate="print"/>
          <a:srcRect l="4644" t="1252" r="9132" b="2307"/>
          <a:stretch>
            <a:fillRect/>
          </a:stretch>
        </p:blipFill>
        <p:spPr bwMode="auto">
          <a:xfrm>
            <a:off x="5868144" y="2636912"/>
            <a:ext cx="2304257" cy="268829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1" name="20 CuadroTexto"/>
          <p:cNvSpPr txBox="1"/>
          <p:nvPr/>
        </p:nvSpPr>
        <p:spPr>
          <a:xfrm>
            <a:off x="4572000" y="1916832"/>
            <a:ext cx="2088232" cy="369332"/>
          </a:xfrm>
          <a:prstGeom prst="rect">
            <a:avLst/>
          </a:prstGeom>
          <a:solidFill>
            <a:schemeClr val="tx2">
              <a:lumMod val="75000"/>
            </a:schemeClr>
          </a:solidFill>
          <a:ln>
            <a:solidFill>
              <a:schemeClr val="bg2">
                <a:lumMod val="75000"/>
              </a:schemeClr>
            </a:solidFill>
          </a:ln>
          <a:effectLst>
            <a:glow rad="228600">
              <a:schemeClr val="accent4">
                <a:satMod val="175000"/>
                <a:alpha val="40000"/>
              </a:schemeClr>
            </a:glow>
          </a:effectLst>
        </p:spPr>
        <p:txBody>
          <a:bodyPr wrap="square" rtlCol="0">
            <a:spAutoFit/>
          </a:bodyPr>
          <a:lstStyle/>
          <a:p>
            <a:r>
              <a:rPr lang="es-ES" b="1" dirty="0" smtClean="0">
                <a:solidFill>
                  <a:schemeClr val="bg2">
                    <a:lumMod val="75000"/>
                  </a:schemeClr>
                </a:solidFill>
                <a:latin typeface="Candara" pitchFamily="34" charset="0"/>
              </a:rPr>
              <a:t>TORRE  IZQUIERDA</a:t>
            </a:r>
            <a:endParaRPr lang="es-ES" b="1" dirty="0">
              <a:solidFill>
                <a:schemeClr val="bg2">
                  <a:lumMod val="75000"/>
                </a:schemeClr>
              </a:solidFill>
              <a:latin typeface="Candara" pitchFamily="34" charset="0"/>
            </a:endParaRPr>
          </a:p>
        </p:txBody>
      </p:sp>
      <p:sp>
        <p:nvSpPr>
          <p:cNvPr id="22" name="21 CuadroTexto"/>
          <p:cNvSpPr txBox="1"/>
          <p:nvPr/>
        </p:nvSpPr>
        <p:spPr>
          <a:xfrm>
            <a:off x="3923928" y="5445224"/>
            <a:ext cx="1080120" cy="369332"/>
          </a:xfrm>
          <a:prstGeom prst="rect">
            <a:avLst/>
          </a:prstGeom>
          <a:noFill/>
        </p:spPr>
        <p:txBody>
          <a:bodyPr wrap="square" rtlCol="0">
            <a:spAutoFit/>
          </a:bodyPr>
          <a:lstStyle/>
          <a:p>
            <a:r>
              <a:rPr lang="es-ES" i="1" dirty="0" smtClean="0">
                <a:latin typeface="Papyrus" pitchFamily="66" charset="0"/>
              </a:rPr>
              <a:t>Años 20</a:t>
            </a:r>
            <a:endParaRPr lang="es-ES" i="1" dirty="0">
              <a:latin typeface="Papyrus" pitchFamily="66" charset="0"/>
            </a:endParaRPr>
          </a:p>
        </p:txBody>
      </p:sp>
      <p:sp>
        <p:nvSpPr>
          <p:cNvPr id="23" name="22 CuadroTexto"/>
          <p:cNvSpPr txBox="1"/>
          <p:nvPr/>
        </p:nvSpPr>
        <p:spPr>
          <a:xfrm>
            <a:off x="6228184" y="5445224"/>
            <a:ext cx="1368152" cy="369332"/>
          </a:xfrm>
          <a:prstGeom prst="rect">
            <a:avLst/>
          </a:prstGeom>
          <a:noFill/>
        </p:spPr>
        <p:txBody>
          <a:bodyPr wrap="square" rtlCol="0">
            <a:spAutoFit/>
          </a:bodyPr>
          <a:lstStyle/>
          <a:p>
            <a:r>
              <a:rPr lang="es-ES" i="1" dirty="0" smtClean="0">
                <a:latin typeface="Papyrus" pitchFamily="66" charset="0"/>
              </a:rPr>
              <a:t>Actualidad</a:t>
            </a:r>
            <a:endParaRPr lang="es-ES" i="1" dirty="0">
              <a:latin typeface="Papyrus" pitchFamily="66" charset="0"/>
            </a:endParaRPr>
          </a:p>
        </p:txBody>
      </p:sp>
      <p:sp>
        <p:nvSpPr>
          <p:cNvPr id="17" name="16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b="1" u="sng" dirty="0" smtClean="0">
                <a:solidFill>
                  <a:schemeClr val="bg2">
                    <a:lumMod val="10000"/>
                  </a:schemeClr>
                </a:solidFill>
              </a:rPr>
              <a:t>INTERVENCIONES ANTERIORES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7. INTERVENCIONES ANTERIORES</a:t>
            </a:r>
            <a:endParaRPr lang="es-ES" sz="2000" u="sng" dirty="0">
              <a:solidFill>
                <a:schemeClr val="tx2">
                  <a:lumMod val="75000"/>
                </a:schemeClr>
              </a:solidFill>
              <a:latin typeface="Papyrus" pitchFamily="66" charset="0"/>
            </a:endParaRPr>
          </a:p>
        </p:txBody>
      </p:sp>
      <p:sp>
        <p:nvSpPr>
          <p:cNvPr id="21" name="20 CuadroTexto"/>
          <p:cNvSpPr txBox="1"/>
          <p:nvPr/>
        </p:nvSpPr>
        <p:spPr>
          <a:xfrm>
            <a:off x="4788024" y="1043444"/>
            <a:ext cx="1944216" cy="369332"/>
          </a:xfrm>
          <a:prstGeom prst="rect">
            <a:avLst/>
          </a:prstGeom>
          <a:solidFill>
            <a:schemeClr val="tx2">
              <a:lumMod val="75000"/>
            </a:schemeClr>
          </a:solidFill>
          <a:ln>
            <a:solidFill>
              <a:schemeClr val="bg2">
                <a:lumMod val="75000"/>
              </a:schemeClr>
            </a:solidFill>
          </a:ln>
          <a:effectLst>
            <a:glow rad="228600">
              <a:schemeClr val="accent4">
                <a:satMod val="175000"/>
                <a:alpha val="40000"/>
              </a:schemeClr>
            </a:glow>
          </a:effectLst>
        </p:spPr>
        <p:txBody>
          <a:bodyPr wrap="square" rtlCol="0">
            <a:spAutoFit/>
          </a:bodyPr>
          <a:lstStyle/>
          <a:p>
            <a:r>
              <a:rPr lang="es-ES" b="1" dirty="0" smtClean="0">
                <a:solidFill>
                  <a:schemeClr val="bg2">
                    <a:lumMod val="75000"/>
                  </a:schemeClr>
                </a:solidFill>
                <a:latin typeface="Candara" pitchFamily="34" charset="0"/>
              </a:rPr>
              <a:t>TORRE  DERECHA</a:t>
            </a:r>
            <a:endParaRPr lang="es-ES" b="1" dirty="0">
              <a:solidFill>
                <a:schemeClr val="bg2">
                  <a:lumMod val="75000"/>
                </a:schemeClr>
              </a:solidFill>
              <a:latin typeface="Candara" pitchFamily="34" charset="0"/>
            </a:endParaRPr>
          </a:p>
        </p:txBody>
      </p:sp>
      <p:sp>
        <p:nvSpPr>
          <p:cNvPr id="22" name="21 CuadroTexto"/>
          <p:cNvSpPr txBox="1"/>
          <p:nvPr/>
        </p:nvSpPr>
        <p:spPr>
          <a:xfrm>
            <a:off x="3635896" y="4941168"/>
            <a:ext cx="1080120" cy="369332"/>
          </a:xfrm>
          <a:prstGeom prst="rect">
            <a:avLst/>
          </a:prstGeom>
          <a:noFill/>
        </p:spPr>
        <p:txBody>
          <a:bodyPr wrap="square" rtlCol="0">
            <a:spAutoFit/>
          </a:bodyPr>
          <a:lstStyle/>
          <a:p>
            <a:r>
              <a:rPr lang="es-ES" i="1" dirty="0" smtClean="0">
                <a:latin typeface="Papyrus" pitchFamily="66" charset="0"/>
              </a:rPr>
              <a:t>Años 20</a:t>
            </a:r>
            <a:endParaRPr lang="es-ES" i="1" dirty="0">
              <a:latin typeface="Papyrus" pitchFamily="66" charset="0"/>
            </a:endParaRPr>
          </a:p>
        </p:txBody>
      </p:sp>
      <p:sp>
        <p:nvSpPr>
          <p:cNvPr id="23" name="22 CuadroTexto"/>
          <p:cNvSpPr txBox="1"/>
          <p:nvPr/>
        </p:nvSpPr>
        <p:spPr>
          <a:xfrm>
            <a:off x="6732240" y="4931876"/>
            <a:ext cx="1368152" cy="369332"/>
          </a:xfrm>
          <a:prstGeom prst="rect">
            <a:avLst/>
          </a:prstGeom>
          <a:noFill/>
        </p:spPr>
        <p:txBody>
          <a:bodyPr wrap="square" rtlCol="0">
            <a:spAutoFit/>
          </a:bodyPr>
          <a:lstStyle/>
          <a:p>
            <a:r>
              <a:rPr lang="es-ES" i="1" dirty="0" smtClean="0">
                <a:latin typeface="Papyrus" pitchFamily="66" charset="0"/>
              </a:rPr>
              <a:t>Actualidad</a:t>
            </a:r>
            <a:endParaRPr lang="es-ES" i="1" dirty="0">
              <a:latin typeface="Papyrus" pitchFamily="66" charset="0"/>
            </a:endParaRPr>
          </a:p>
        </p:txBody>
      </p:sp>
      <p:pic>
        <p:nvPicPr>
          <p:cNvPr id="4098" name="Picture 2"/>
          <p:cNvPicPr>
            <a:picLocks noChangeAspect="1" noChangeArrowheads="1"/>
          </p:cNvPicPr>
          <p:nvPr/>
        </p:nvPicPr>
        <p:blipFill>
          <a:blip r:embed="rId5" cstate="print"/>
          <a:srcRect l="4706" t="2751" r="10848" b="2751"/>
          <a:stretch>
            <a:fillRect/>
          </a:stretch>
        </p:blipFill>
        <p:spPr bwMode="auto">
          <a:xfrm>
            <a:off x="2699792" y="1916832"/>
            <a:ext cx="2880320" cy="280831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4099" name="Picture 3"/>
          <p:cNvPicPr>
            <a:picLocks noChangeAspect="1" noChangeArrowheads="1"/>
          </p:cNvPicPr>
          <p:nvPr/>
        </p:nvPicPr>
        <p:blipFill>
          <a:blip r:embed="rId6" cstate="print"/>
          <a:srcRect l="2924" t="1594" r="2924" b="1594"/>
          <a:stretch>
            <a:fillRect/>
          </a:stretch>
        </p:blipFill>
        <p:spPr bwMode="auto">
          <a:xfrm>
            <a:off x="5940152" y="1916832"/>
            <a:ext cx="2808312" cy="280831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b="1" u="sng" dirty="0" smtClean="0">
                <a:solidFill>
                  <a:schemeClr val="bg2">
                    <a:lumMod val="10000"/>
                  </a:schemeClr>
                </a:solidFill>
              </a:rPr>
              <a:t>INTERVENCIONES ANTERIORES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7. INTERVENCIONES ANTERIORES</a:t>
            </a:r>
            <a:endParaRPr lang="es-ES" sz="2000" u="sng" dirty="0">
              <a:solidFill>
                <a:schemeClr val="tx2">
                  <a:lumMod val="75000"/>
                </a:schemeClr>
              </a:solidFill>
              <a:latin typeface="Papyrus" pitchFamily="66" charset="0"/>
            </a:endParaRPr>
          </a:p>
        </p:txBody>
      </p:sp>
      <p:sp>
        <p:nvSpPr>
          <p:cNvPr id="21" name="20 CuadroTexto"/>
          <p:cNvSpPr txBox="1"/>
          <p:nvPr/>
        </p:nvSpPr>
        <p:spPr>
          <a:xfrm>
            <a:off x="4427984" y="1475492"/>
            <a:ext cx="2088232" cy="369332"/>
          </a:xfrm>
          <a:prstGeom prst="rect">
            <a:avLst/>
          </a:prstGeom>
          <a:solidFill>
            <a:schemeClr val="tx2">
              <a:lumMod val="75000"/>
            </a:schemeClr>
          </a:solidFill>
          <a:ln>
            <a:solidFill>
              <a:schemeClr val="bg2">
                <a:lumMod val="75000"/>
              </a:schemeClr>
            </a:solidFill>
          </a:ln>
          <a:effectLst>
            <a:glow rad="228600">
              <a:schemeClr val="accent4">
                <a:satMod val="175000"/>
                <a:alpha val="40000"/>
              </a:schemeClr>
            </a:glow>
          </a:effectLst>
        </p:spPr>
        <p:txBody>
          <a:bodyPr wrap="square" rtlCol="0">
            <a:spAutoFit/>
          </a:bodyPr>
          <a:lstStyle/>
          <a:p>
            <a:r>
              <a:rPr lang="es-ES" b="1" dirty="0" smtClean="0">
                <a:solidFill>
                  <a:schemeClr val="bg2">
                    <a:lumMod val="75000"/>
                  </a:schemeClr>
                </a:solidFill>
                <a:latin typeface="Candara" pitchFamily="34" charset="0"/>
              </a:rPr>
              <a:t>PLAZA DELANTERA</a:t>
            </a:r>
            <a:endParaRPr lang="es-ES" b="1" dirty="0">
              <a:solidFill>
                <a:schemeClr val="bg2">
                  <a:lumMod val="75000"/>
                </a:schemeClr>
              </a:solidFill>
              <a:latin typeface="Candara" pitchFamily="34" charset="0"/>
            </a:endParaRPr>
          </a:p>
        </p:txBody>
      </p:sp>
      <p:sp>
        <p:nvSpPr>
          <p:cNvPr id="22" name="21 CuadroTexto"/>
          <p:cNvSpPr txBox="1"/>
          <p:nvPr/>
        </p:nvSpPr>
        <p:spPr>
          <a:xfrm>
            <a:off x="3419872" y="5301208"/>
            <a:ext cx="1080120" cy="369332"/>
          </a:xfrm>
          <a:prstGeom prst="rect">
            <a:avLst/>
          </a:prstGeom>
          <a:noFill/>
        </p:spPr>
        <p:txBody>
          <a:bodyPr wrap="square" rtlCol="0">
            <a:spAutoFit/>
          </a:bodyPr>
          <a:lstStyle/>
          <a:p>
            <a:r>
              <a:rPr lang="es-ES" i="1" dirty="0" smtClean="0">
                <a:latin typeface="Papyrus" pitchFamily="66" charset="0"/>
              </a:rPr>
              <a:t>Años 20</a:t>
            </a:r>
            <a:endParaRPr lang="es-ES" i="1" dirty="0">
              <a:latin typeface="Papyrus" pitchFamily="66" charset="0"/>
            </a:endParaRPr>
          </a:p>
        </p:txBody>
      </p:sp>
      <p:sp>
        <p:nvSpPr>
          <p:cNvPr id="23" name="22 CuadroTexto"/>
          <p:cNvSpPr txBox="1"/>
          <p:nvPr/>
        </p:nvSpPr>
        <p:spPr>
          <a:xfrm>
            <a:off x="6588224" y="5291916"/>
            <a:ext cx="1368152" cy="369332"/>
          </a:xfrm>
          <a:prstGeom prst="rect">
            <a:avLst/>
          </a:prstGeom>
          <a:noFill/>
        </p:spPr>
        <p:txBody>
          <a:bodyPr wrap="square" rtlCol="0">
            <a:spAutoFit/>
          </a:bodyPr>
          <a:lstStyle/>
          <a:p>
            <a:r>
              <a:rPr lang="es-ES" i="1" dirty="0" smtClean="0">
                <a:latin typeface="Papyrus" pitchFamily="66" charset="0"/>
              </a:rPr>
              <a:t>Actualidad</a:t>
            </a:r>
            <a:endParaRPr lang="es-ES" i="1" dirty="0">
              <a:latin typeface="Papyrus" pitchFamily="66" charset="0"/>
            </a:endParaRPr>
          </a:p>
        </p:txBody>
      </p:sp>
      <p:pic>
        <p:nvPicPr>
          <p:cNvPr id="5122" name="Picture 2"/>
          <p:cNvPicPr>
            <a:picLocks noChangeAspect="1" noChangeArrowheads="1"/>
          </p:cNvPicPr>
          <p:nvPr/>
        </p:nvPicPr>
        <p:blipFill>
          <a:blip r:embed="rId5" cstate="print"/>
          <a:srcRect l="2001" t="1314" r="2001" b="1314"/>
          <a:stretch>
            <a:fillRect/>
          </a:stretch>
        </p:blipFill>
        <p:spPr bwMode="auto">
          <a:xfrm>
            <a:off x="2555776" y="2087850"/>
            <a:ext cx="2728304" cy="306934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5123" name="Picture 3"/>
          <p:cNvPicPr>
            <a:picLocks noChangeAspect="1" noChangeArrowheads="1"/>
          </p:cNvPicPr>
          <p:nvPr/>
        </p:nvPicPr>
        <p:blipFill>
          <a:blip r:embed="rId6" cstate="print"/>
          <a:srcRect l="2109" t="2208" r="16990" b="2208"/>
          <a:stretch>
            <a:fillRect/>
          </a:stretch>
        </p:blipFill>
        <p:spPr bwMode="auto">
          <a:xfrm>
            <a:off x="5563908" y="2060848"/>
            <a:ext cx="3328571" cy="309634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2483768" y="764705"/>
            <a:ext cx="5976664" cy="461665"/>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accent1">
                    <a:lumMod val="20000"/>
                    <a:lumOff val="80000"/>
                  </a:schemeClr>
                </a:solidFill>
              </a:rPr>
              <a:t>También podríamos tomar como reforma aunque no sea íntegramente del edificio, el cambio estético de la plaza que paso de ser un </a:t>
            </a:r>
            <a:r>
              <a:rPr lang="es-ES" sz="1200" b="1" i="1" u="sng" dirty="0" smtClean="0">
                <a:solidFill>
                  <a:schemeClr val="accent1">
                    <a:lumMod val="20000"/>
                    <a:lumOff val="80000"/>
                  </a:schemeClr>
                </a:solidFill>
              </a:rPr>
              <a:t>jardín</a:t>
            </a:r>
            <a:r>
              <a:rPr lang="es-ES" sz="1200" b="1" i="1" dirty="0" smtClean="0">
                <a:solidFill>
                  <a:schemeClr val="accent1">
                    <a:lumMod val="20000"/>
                    <a:lumOff val="80000"/>
                  </a:schemeClr>
                </a:solidFill>
              </a:rPr>
              <a:t> </a:t>
            </a:r>
            <a:r>
              <a:rPr lang="es-ES" sz="1200" i="1" dirty="0" smtClean="0">
                <a:solidFill>
                  <a:schemeClr val="accent1">
                    <a:lumMod val="20000"/>
                    <a:lumOff val="80000"/>
                  </a:schemeClr>
                </a:solidFill>
              </a:rPr>
              <a:t>a un </a:t>
            </a:r>
            <a:r>
              <a:rPr lang="es-ES" sz="1200" b="1" i="1" u="sng" dirty="0" smtClean="0">
                <a:solidFill>
                  <a:schemeClr val="accent1">
                    <a:lumMod val="20000"/>
                    <a:lumOff val="80000"/>
                  </a:schemeClr>
                </a:solidFill>
              </a:rPr>
              <a:t>aparcamiento</a:t>
            </a:r>
            <a:r>
              <a:rPr lang="es-ES" sz="1200" i="1" u="sng" dirty="0" smtClean="0">
                <a:solidFill>
                  <a:schemeClr val="accent1">
                    <a:lumMod val="20000"/>
                    <a:lumOff val="80000"/>
                  </a:schemeClr>
                </a:solidFill>
              </a:rPr>
              <a:t>. </a:t>
            </a:r>
            <a:r>
              <a:rPr lang="es-ES" sz="1200" i="1" dirty="0" smtClean="0"/>
              <a:t>	</a:t>
            </a:r>
          </a:p>
        </p:txBody>
      </p:sp>
      <p:sp>
        <p:nvSpPr>
          <p:cNvPr id="17" name="16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b="1" u="sng" dirty="0" smtClean="0">
                <a:solidFill>
                  <a:schemeClr val="bg2">
                    <a:lumMod val="10000"/>
                  </a:schemeClr>
                </a:solidFill>
              </a:rPr>
              <a:t>INTERVENCIONES ANTERIORES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11760" y="692697"/>
            <a:ext cx="6552728" cy="5040560"/>
          </a:xfrm>
          <a:prstGeom prst="rect">
            <a:avLst/>
          </a:prstGeom>
        </p:spPr>
        <p:txBody>
          <a:bodyPr wrap="square" numCol="2">
            <a:spAutoFit/>
          </a:bodyPr>
          <a:lstStyle/>
          <a:p>
            <a:r>
              <a:rPr lang="es-ES" sz="1000" b="1" dirty="0" smtClean="0">
                <a:solidFill>
                  <a:schemeClr val="accent1">
                    <a:lumMod val="20000"/>
                    <a:lumOff val="80000"/>
                  </a:schemeClr>
                </a:solidFill>
              </a:rPr>
              <a:t>1</a:t>
            </a:r>
            <a:r>
              <a:rPr lang="es-ES" sz="1000" dirty="0" smtClean="0">
                <a:solidFill>
                  <a:schemeClr val="accent1">
                    <a:lumMod val="20000"/>
                    <a:lumOff val="80000"/>
                  </a:schemeClr>
                </a:solidFill>
              </a:rPr>
              <a:t>.- MAPA POLÍTICO DE ESPAÑA Y ARAGÓN</a:t>
            </a:r>
          </a:p>
          <a:p>
            <a:r>
              <a:rPr lang="pt-BR" sz="1000" b="1" dirty="0" smtClean="0">
                <a:solidFill>
                  <a:schemeClr val="accent1">
                    <a:lumMod val="20000"/>
                    <a:lumOff val="80000"/>
                  </a:schemeClr>
                </a:solidFill>
              </a:rPr>
              <a:t>2</a:t>
            </a:r>
            <a:r>
              <a:rPr lang="pt-BR" sz="1000" dirty="0" smtClean="0">
                <a:solidFill>
                  <a:schemeClr val="accent1">
                    <a:lumMod val="20000"/>
                    <a:lumOff val="80000"/>
                  </a:schemeClr>
                </a:solidFill>
              </a:rPr>
              <a:t>.- MAPA FÍSICO DE ARAGÓN</a:t>
            </a:r>
          </a:p>
          <a:p>
            <a:r>
              <a:rPr lang="es-ES" sz="1000" b="1" dirty="0" smtClean="0">
                <a:solidFill>
                  <a:schemeClr val="accent1">
                    <a:lumMod val="20000"/>
                    <a:lumOff val="80000"/>
                  </a:schemeClr>
                </a:solidFill>
              </a:rPr>
              <a:t>3</a:t>
            </a:r>
            <a:r>
              <a:rPr lang="es-ES" sz="1000" dirty="0" smtClean="0">
                <a:solidFill>
                  <a:schemeClr val="accent1">
                    <a:lumMod val="20000"/>
                    <a:lumOff val="80000"/>
                  </a:schemeClr>
                </a:solidFill>
              </a:rPr>
              <a:t>.- MAPA POLÍTICO DE LA PROVINCIA DE TERUEL</a:t>
            </a:r>
          </a:p>
          <a:p>
            <a:r>
              <a:rPr lang="es-ES" sz="1000" b="1" dirty="0" smtClean="0">
                <a:solidFill>
                  <a:schemeClr val="accent1">
                    <a:lumMod val="20000"/>
                    <a:lumOff val="80000"/>
                  </a:schemeClr>
                </a:solidFill>
              </a:rPr>
              <a:t>4</a:t>
            </a:r>
            <a:r>
              <a:rPr lang="es-ES" sz="1000" dirty="0" smtClean="0">
                <a:solidFill>
                  <a:schemeClr val="accent1">
                    <a:lumMod val="20000"/>
                    <a:lumOff val="80000"/>
                  </a:schemeClr>
                </a:solidFill>
              </a:rPr>
              <a:t>.- MAPA DE LA COMARCA DE TERUEL, FISICO Y POLÍTICO</a:t>
            </a:r>
          </a:p>
          <a:p>
            <a:r>
              <a:rPr lang="es-ES" sz="1000" b="1" dirty="0" smtClean="0">
                <a:solidFill>
                  <a:schemeClr val="accent1">
                    <a:lumMod val="20000"/>
                    <a:lumOff val="80000"/>
                  </a:schemeClr>
                </a:solidFill>
              </a:rPr>
              <a:t>5</a:t>
            </a:r>
            <a:r>
              <a:rPr lang="es-ES" sz="1000" dirty="0" smtClean="0">
                <a:solidFill>
                  <a:schemeClr val="accent1">
                    <a:lumMod val="20000"/>
                    <a:lumOff val="80000"/>
                  </a:schemeClr>
                </a:solidFill>
              </a:rPr>
              <a:t>.- PLANO URBANO DE LA CIUDAD DE TERUEL</a:t>
            </a:r>
          </a:p>
          <a:p>
            <a:r>
              <a:rPr lang="es-ES" sz="1000" b="1" dirty="0" smtClean="0">
                <a:solidFill>
                  <a:schemeClr val="accent1">
                    <a:lumMod val="20000"/>
                    <a:lumOff val="80000"/>
                  </a:schemeClr>
                </a:solidFill>
              </a:rPr>
              <a:t>6</a:t>
            </a:r>
            <a:r>
              <a:rPr lang="es-ES" sz="1000" dirty="0" smtClean="0">
                <a:solidFill>
                  <a:schemeClr val="accent1">
                    <a:lumMod val="20000"/>
                    <a:lumOff val="80000"/>
                  </a:schemeClr>
                </a:solidFill>
              </a:rPr>
              <a:t>.- CASCO HISTÓRICO - SATELITE</a:t>
            </a:r>
          </a:p>
          <a:p>
            <a:r>
              <a:rPr lang="es-ES" sz="1000" b="1" dirty="0" smtClean="0">
                <a:solidFill>
                  <a:schemeClr val="accent1">
                    <a:lumMod val="20000"/>
                    <a:lumOff val="80000"/>
                  </a:schemeClr>
                </a:solidFill>
              </a:rPr>
              <a:t>7</a:t>
            </a:r>
            <a:r>
              <a:rPr lang="es-ES" sz="1000" dirty="0" smtClean="0">
                <a:solidFill>
                  <a:schemeClr val="accent1">
                    <a:lumMod val="20000"/>
                    <a:lumOff val="80000"/>
                  </a:schemeClr>
                </a:solidFill>
              </a:rPr>
              <a:t>.- CASCO HISTÓRICO – PLANEAMIENTO</a:t>
            </a:r>
          </a:p>
          <a:p>
            <a:r>
              <a:rPr lang="es-ES" sz="1000" b="1" dirty="0" smtClean="0">
                <a:solidFill>
                  <a:schemeClr val="accent1">
                    <a:lumMod val="20000"/>
                    <a:lumOff val="80000"/>
                  </a:schemeClr>
                </a:solidFill>
              </a:rPr>
              <a:t>8.- </a:t>
            </a:r>
            <a:r>
              <a:rPr lang="es-ES" sz="1000" dirty="0" smtClean="0">
                <a:solidFill>
                  <a:schemeClr val="accent1">
                    <a:lumMod val="20000"/>
                    <a:lumOff val="80000"/>
                  </a:schemeClr>
                </a:solidFill>
              </a:rPr>
              <a:t>SITUACIÓN GENERAL DENTRO DEL CASCO HISTÓRICO</a:t>
            </a:r>
          </a:p>
          <a:p>
            <a:r>
              <a:rPr lang="es-ES" sz="1000" b="1" dirty="0" smtClean="0">
                <a:solidFill>
                  <a:schemeClr val="accent1">
                    <a:lumMod val="20000"/>
                    <a:lumOff val="80000"/>
                  </a:schemeClr>
                </a:solidFill>
              </a:rPr>
              <a:t>9</a:t>
            </a:r>
            <a:r>
              <a:rPr lang="es-ES" sz="1000" dirty="0" smtClean="0">
                <a:solidFill>
                  <a:schemeClr val="accent1">
                    <a:lumMod val="20000"/>
                    <a:lumOff val="80000"/>
                  </a:schemeClr>
                </a:solidFill>
              </a:rPr>
              <a:t>.- EMPLAZAMIENTO</a:t>
            </a:r>
          </a:p>
          <a:p>
            <a:r>
              <a:rPr lang="es-ES" sz="1000" b="1" dirty="0" smtClean="0">
                <a:solidFill>
                  <a:schemeClr val="accent1">
                    <a:lumMod val="20000"/>
                    <a:lumOff val="80000"/>
                  </a:schemeClr>
                </a:solidFill>
              </a:rPr>
              <a:t>10</a:t>
            </a:r>
            <a:r>
              <a:rPr lang="es-ES" sz="1000" dirty="0" smtClean="0">
                <a:solidFill>
                  <a:schemeClr val="accent1">
                    <a:lumMod val="20000"/>
                    <a:lumOff val="80000"/>
                  </a:schemeClr>
                </a:solidFill>
              </a:rPr>
              <a:t>.- PLANTA BAJA</a:t>
            </a:r>
          </a:p>
          <a:p>
            <a:r>
              <a:rPr lang="es-ES" sz="1000" b="1" dirty="0" smtClean="0">
                <a:solidFill>
                  <a:schemeClr val="accent1">
                    <a:lumMod val="20000"/>
                    <a:lumOff val="80000"/>
                  </a:schemeClr>
                </a:solidFill>
              </a:rPr>
              <a:t>11</a:t>
            </a:r>
            <a:r>
              <a:rPr lang="es-ES" sz="1000" dirty="0" smtClean="0">
                <a:solidFill>
                  <a:schemeClr val="accent1">
                    <a:lumMod val="20000"/>
                    <a:lumOff val="80000"/>
                  </a:schemeClr>
                </a:solidFill>
              </a:rPr>
              <a:t>.- PLANTA BAJA + COTAS GENERALES</a:t>
            </a:r>
          </a:p>
          <a:p>
            <a:r>
              <a:rPr lang="es-ES" sz="1000" b="1" dirty="0" smtClean="0">
                <a:solidFill>
                  <a:schemeClr val="accent1">
                    <a:lumMod val="20000"/>
                    <a:lumOff val="80000"/>
                  </a:schemeClr>
                </a:solidFill>
              </a:rPr>
              <a:t>12</a:t>
            </a:r>
            <a:r>
              <a:rPr lang="es-ES" sz="1000" dirty="0" smtClean="0">
                <a:solidFill>
                  <a:schemeClr val="accent1">
                    <a:lumMod val="20000"/>
                    <a:lumOff val="80000"/>
                  </a:schemeClr>
                </a:solidFill>
              </a:rPr>
              <a:t>.- PLANTA PRIMERA</a:t>
            </a:r>
          </a:p>
          <a:p>
            <a:r>
              <a:rPr lang="es-ES" sz="1000" b="1" dirty="0" smtClean="0">
                <a:solidFill>
                  <a:schemeClr val="accent1">
                    <a:lumMod val="20000"/>
                    <a:lumOff val="80000"/>
                  </a:schemeClr>
                </a:solidFill>
              </a:rPr>
              <a:t>13</a:t>
            </a:r>
            <a:r>
              <a:rPr lang="es-ES" sz="1000" dirty="0" smtClean="0">
                <a:solidFill>
                  <a:schemeClr val="accent1">
                    <a:lumMod val="20000"/>
                    <a:lumOff val="80000"/>
                  </a:schemeClr>
                </a:solidFill>
              </a:rPr>
              <a:t>.- PLANTA PRIMERA + COTAS GENERALES</a:t>
            </a:r>
          </a:p>
          <a:p>
            <a:r>
              <a:rPr lang="es-ES" sz="1000" b="1" dirty="0" smtClean="0">
                <a:solidFill>
                  <a:schemeClr val="accent1">
                    <a:lumMod val="20000"/>
                    <a:lumOff val="80000"/>
                  </a:schemeClr>
                </a:solidFill>
              </a:rPr>
              <a:t>14</a:t>
            </a:r>
            <a:r>
              <a:rPr lang="es-ES" sz="1000" dirty="0" smtClean="0">
                <a:solidFill>
                  <a:schemeClr val="accent1">
                    <a:lumMod val="20000"/>
                    <a:lumOff val="80000"/>
                  </a:schemeClr>
                </a:solidFill>
              </a:rPr>
              <a:t>.- PLANTA SEGUNDA</a:t>
            </a:r>
          </a:p>
          <a:p>
            <a:r>
              <a:rPr lang="es-ES" sz="1000" b="1" dirty="0" smtClean="0">
                <a:solidFill>
                  <a:schemeClr val="accent1">
                    <a:lumMod val="20000"/>
                    <a:lumOff val="80000"/>
                  </a:schemeClr>
                </a:solidFill>
              </a:rPr>
              <a:t>15</a:t>
            </a:r>
            <a:r>
              <a:rPr lang="es-ES" sz="1000" dirty="0" smtClean="0">
                <a:solidFill>
                  <a:schemeClr val="accent1">
                    <a:lumMod val="20000"/>
                    <a:lumOff val="80000"/>
                  </a:schemeClr>
                </a:solidFill>
              </a:rPr>
              <a:t>.- PLANTA SEGUNDA + COTAS GENERALES</a:t>
            </a:r>
          </a:p>
          <a:p>
            <a:r>
              <a:rPr lang="es-ES" sz="1000" b="1" dirty="0" smtClean="0">
                <a:solidFill>
                  <a:schemeClr val="accent1">
                    <a:lumMod val="20000"/>
                    <a:lumOff val="80000"/>
                  </a:schemeClr>
                </a:solidFill>
              </a:rPr>
              <a:t>16</a:t>
            </a:r>
            <a:r>
              <a:rPr lang="es-ES" sz="1000" dirty="0" smtClean="0">
                <a:solidFill>
                  <a:schemeClr val="accent1">
                    <a:lumMod val="20000"/>
                    <a:lumOff val="80000"/>
                  </a:schemeClr>
                </a:solidFill>
              </a:rPr>
              <a:t>.- PLANTA TERCERA</a:t>
            </a:r>
          </a:p>
          <a:p>
            <a:r>
              <a:rPr lang="es-ES" sz="1000" b="1" dirty="0" smtClean="0">
                <a:solidFill>
                  <a:schemeClr val="accent1">
                    <a:lumMod val="20000"/>
                    <a:lumOff val="80000"/>
                  </a:schemeClr>
                </a:solidFill>
              </a:rPr>
              <a:t>17</a:t>
            </a:r>
            <a:r>
              <a:rPr lang="es-ES" sz="1000" dirty="0" smtClean="0">
                <a:solidFill>
                  <a:schemeClr val="accent1">
                    <a:lumMod val="20000"/>
                    <a:lumOff val="80000"/>
                  </a:schemeClr>
                </a:solidFill>
              </a:rPr>
              <a:t>.- PLANTA TERCERA + COTAS GENERALES</a:t>
            </a:r>
          </a:p>
          <a:p>
            <a:r>
              <a:rPr lang="es-ES" sz="1000" b="1" dirty="0" smtClean="0">
                <a:solidFill>
                  <a:schemeClr val="accent1">
                    <a:lumMod val="20000"/>
                    <a:lumOff val="80000"/>
                  </a:schemeClr>
                </a:solidFill>
              </a:rPr>
              <a:t>18</a:t>
            </a:r>
            <a:r>
              <a:rPr lang="es-ES" sz="1000" dirty="0" smtClean="0">
                <a:solidFill>
                  <a:schemeClr val="accent1">
                    <a:lumMod val="20000"/>
                    <a:lumOff val="80000"/>
                  </a:schemeClr>
                </a:solidFill>
              </a:rPr>
              <a:t>.- PLANTA DE CUBIERTA</a:t>
            </a:r>
          </a:p>
          <a:p>
            <a:r>
              <a:rPr lang="es-ES" sz="1000" b="1" dirty="0" smtClean="0">
                <a:solidFill>
                  <a:schemeClr val="accent1">
                    <a:lumMod val="20000"/>
                    <a:lumOff val="80000"/>
                  </a:schemeClr>
                </a:solidFill>
              </a:rPr>
              <a:t>19</a:t>
            </a:r>
            <a:r>
              <a:rPr lang="es-ES" sz="1000" dirty="0" smtClean="0">
                <a:solidFill>
                  <a:schemeClr val="accent1">
                    <a:lumMod val="20000"/>
                    <a:lumOff val="80000"/>
                  </a:schemeClr>
                </a:solidFill>
              </a:rPr>
              <a:t>.- PLANTA DE CUBIERTA + COTAS GENERALES</a:t>
            </a:r>
          </a:p>
          <a:p>
            <a:r>
              <a:rPr lang="es-ES" sz="1000" b="1" dirty="0" smtClean="0">
                <a:solidFill>
                  <a:schemeClr val="accent1">
                    <a:lumMod val="20000"/>
                    <a:lumOff val="80000"/>
                  </a:schemeClr>
                </a:solidFill>
              </a:rPr>
              <a:t>20</a:t>
            </a:r>
            <a:r>
              <a:rPr lang="es-ES" sz="1000" dirty="0" smtClean="0">
                <a:solidFill>
                  <a:schemeClr val="accent1">
                    <a:lumMod val="20000"/>
                    <a:lumOff val="80000"/>
                  </a:schemeClr>
                </a:solidFill>
              </a:rPr>
              <a:t>.- ALZADO PRINCIPAL - FOTO</a:t>
            </a:r>
          </a:p>
          <a:p>
            <a:r>
              <a:rPr lang="pt-BR" sz="1000" b="1" dirty="0" smtClean="0">
                <a:solidFill>
                  <a:schemeClr val="accent1">
                    <a:lumMod val="20000"/>
                    <a:lumOff val="80000"/>
                  </a:schemeClr>
                </a:solidFill>
              </a:rPr>
              <a:t>21</a:t>
            </a:r>
            <a:r>
              <a:rPr lang="pt-BR" sz="1000" dirty="0" smtClean="0">
                <a:solidFill>
                  <a:schemeClr val="accent1">
                    <a:lumMod val="20000"/>
                    <a:lumOff val="80000"/>
                  </a:schemeClr>
                </a:solidFill>
              </a:rPr>
              <a:t>.- ALZADO PRINCIPAL - FOTO + PLANO</a:t>
            </a:r>
          </a:p>
          <a:p>
            <a:r>
              <a:rPr lang="es-ES" sz="1000" b="1" dirty="0" smtClean="0">
                <a:solidFill>
                  <a:schemeClr val="accent1">
                    <a:lumMod val="20000"/>
                    <a:lumOff val="80000"/>
                  </a:schemeClr>
                </a:solidFill>
              </a:rPr>
              <a:t>22</a:t>
            </a:r>
            <a:r>
              <a:rPr lang="es-ES" sz="1000" dirty="0" smtClean="0">
                <a:solidFill>
                  <a:schemeClr val="accent1">
                    <a:lumMod val="20000"/>
                    <a:lumOff val="80000"/>
                  </a:schemeClr>
                </a:solidFill>
              </a:rPr>
              <a:t>.- ALZADO PRINCIPAL - PLANO</a:t>
            </a:r>
          </a:p>
          <a:p>
            <a:r>
              <a:rPr lang="es-ES" sz="1000" b="1" dirty="0" smtClean="0">
                <a:solidFill>
                  <a:schemeClr val="accent1">
                    <a:lumMod val="20000"/>
                    <a:lumOff val="80000"/>
                  </a:schemeClr>
                </a:solidFill>
              </a:rPr>
              <a:t>23</a:t>
            </a:r>
            <a:r>
              <a:rPr lang="es-ES" sz="1000" dirty="0" smtClean="0">
                <a:solidFill>
                  <a:schemeClr val="accent1">
                    <a:lumMod val="20000"/>
                    <a:lumOff val="80000"/>
                  </a:schemeClr>
                </a:solidFill>
              </a:rPr>
              <a:t>.- ALZADO PRINCIPAL - PLANO + COTAS GENERALES</a:t>
            </a:r>
          </a:p>
          <a:p>
            <a:r>
              <a:rPr lang="es-ES" sz="1000" b="1" dirty="0" smtClean="0">
                <a:solidFill>
                  <a:schemeClr val="accent1">
                    <a:lumMod val="20000"/>
                    <a:lumOff val="80000"/>
                  </a:schemeClr>
                </a:solidFill>
              </a:rPr>
              <a:t>24</a:t>
            </a:r>
            <a:r>
              <a:rPr lang="es-ES" sz="1000" dirty="0" smtClean="0">
                <a:solidFill>
                  <a:schemeClr val="accent1">
                    <a:lumMod val="20000"/>
                    <a:lumOff val="80000"/>
                  </a:schemeClr>
                </a:solidFill>
              </a:rPr>
              <a:t>.- ALZADO DERECHO - FOTO</a:t>
            </a:r>
          </a:p>
          <a:p>
            <a:r>
              <a:rPr lang="pt-BR" sz="1000" b="1" dirty="0" smtClean="0">
                <a:solidFill>
                  <a:schemeClr val="accent1">
                    <a:lumMod val="20000"/>
                    <a:lumOff val="80000"/>
                  </a:schemeClr>
                </a:solidFill>
              </a:rPr>
              <a:t>25</a:t>
            </a:r>
            <a:r>
              <a:rPr lang="pt-BR" sz="1000" dirty="0" smtClean="0">
                <a:solidFill>
                  <a:schemeClr val="accent1">
                    <a:lumMod val="20000"/>
                    <a:lumOff val="80000"/>
                  </a:schemeClr>
                </a:solidFill>
              </a:rPr>
              <a:t>.- ALZADO DERECHO - FOTO + PLANO</a:t>
            </a:r>
          </a:p>
          <a:p>
            <a:r>
              <a:rPr lang="es-ES" sz="1000" b="1" dirty="0" smtClean="0">
                <a:solidFill>
                  <a:schemeClr val="accent1">
                    <a:lumMod val="20000"/>
                    <a:lumOff val="80000"/>
                  </a:schemeClr>
                </a:solidFill>
              </a:rPr>
              <a:t>26</a:t>
            </a:r>
            <a:r>
              <a:rPr lang="es-ES" sz="1000" dirty="0" smtClean="0">
                <a:solidFill>
                  <a:schemeClr val="accent1">
                    <a:lumMod val="20000"/>
                    <a:lumOff val="80000"/>
                  </a:schemeClr>
                </a:solidFill>
              </a:rPr>
              <a:t>.- ALZADO DERECHO - PLANO</a:t>
            </a:r>
          </a:p>
          <a:p>
            <a:r>
              <a:rPr lang="es-ES" sz="1000" b="1" dirty="0" smtClean="0">
                <a:solidFill>
                  <a:schemeClr val="accent1">
                    <a:lumMod val="20000"/>
                    <a:lumOff val="80000"/>
                  </a:schemeClr>
                </a:solidFill>
              </a:rPr>
              <a:t>27</a:t>
            </a:r>
            <a:r>
              <a:rPr lang="es-ES" sz="1000" dirty="0" smtClean="0">
                <a:solidFill>
                  <a:schemeClr val="accent1">
                    <a:lumMod val="20000"/>
                    <a:lumOff val="80000"/>
                  </a:schemeClr>
                </a:solidFill>
              </a:rPr>
              <a:t>.- ALZADO DERECHO - PLANO + COTAS GENERALES</a:t>
            </a:r>
          </a:p>
          <a:p>
            <a:r>
              <a:rPr lang="es-ES" sz="1000" b="1" dirty="0" smtClean="0">
                <a:solidFill>
                  <a:schemeClr val="accent1">
                    <a:lumMod val="20000"/>
                    <a:lumOff val="80000"/>
                  </a:schemeClr>
                </a:solidFill>
              </a:rPr>
              <a:t>28</a:t>
            </a:r>
            <a:r>
              <a:rPr lang="es-ES" sz="1000" dirty="0" smtClean="0">
                <a:solidFill>
                  <a:schemeClr val="accent1">
                    <a:lumMod val="20000"/>
                    <a:lumOff val="80000"/>
                  </a:schemeClr>
                </a:solidFill>
              </a:rPr>
              <a:t>.- ALZADO IZQUIERDO - FOTO</a:t>
            </a:r>
          </a:p>
          <a:p>
            <a:r>
              <a:rPr lang="es-ES" sz="1000" b="1" dirty="0" smtClean="0">
                <a:solidFill>
                  <a:schemeClr val="accent1">
                    <a:lumMod val="20000"/>
                    <a:lumOff val="80000"/>
                  </a:schemeClr>
                </a:solidFill>
              </a:rPr>
              <a:t>29</a:t>
            </a:r>
            <a:r>
              <a:rPr lang="es-ES" sz="1000" dirty="0" smtClean="0">
                <a:solidFill>
                  <a:schemeClr val="accent1">
                    <a:lumMod val="20000"/>
                    <a:lumOff val="80000"/>
                  </a:schemeClr>
                </a:solidFill>
              </a:rPr>
              <a:t>.- ALZADO IZQUIERDO - FOTO + PLANO</a:t>
            </a:r>
          </a:p>
          <a:p>
            <a:r>
              <a:rPr lang="es-ES" sz="1000" b="1" dirty="0" smtClean="0">
                <a:solidFill>
                  <a:schemeClr val="accent1">
                    <a:lumMod val="20000"/>
                    <a:lumOff val="80000"/>
                  </a:schemeClr>
                </a:solidFill>
              </a:rPr>
              <a:t>30</a:t>
            </a:r>
            <a:r>
              <a:rPr lang="es-ES" sz="1000" dirty="0" smtClean="0">
                <a:solidFill>
                  <a:schemeClr val="accent1">
                    <a:lumMod val="20000"/>
                    <a:lumOff val="80000"/>
                  </a:schemeClr>
                </a:solidFill>
              </a:rPr>
              <a:t>.- ALZADO IZQUIERDO - PLANO</a:t>
            </a:r>
          </a:p>
          <a:p>
            <a:r>
              <a:rPr lang="es-ES" sz="1000" b="1" dirty="0" smtClean="0">
                <a:solidFill>
                  <a:schemeClr val="accent1">
                    <a:lumMod val="20000"/>
                    <a:lumOff val="80000"/>
                  </a:schemeClr>
                </a:solidFill>
              </a:rPr>
              <a:t>31</a:t>
            </a:r>
            <a:r>
              <a:rPr lang="es-ES" sz="1000" dirty="0" smtClean="0">
                <a:solidFill>
                  <a:schemeClr val="accent1">
                    <a:lumMod val="20000"/>
                    <a:lumOff val="80000"/>
                  </a:schemeClr>
                </a:solidFill>
              </a:rPr>
              <a:t>.- ALZADO IZQUIERDO - PLANO + COTAS GENERALES</a:t>
            </a:r>
          </a:p>
          <a:p>
            <a:r>
              <a:rPr lang="es-ES" sz="1000" b="1" dirty="0" smtClean="0">
                <a:solidFill>
                  <a:schemeClr val="accent1">
                    <a:lumMod val="20000"/>
                    <a:lumOff val="80000"/>
                  </a:schemeClr>
                </a:solidFill>
              </a:rPr>
              <a:t>32</a:t>
            </a:r>
            <a:r>
              <a:rPr lang="es-ES" sz="1000" dirty="0" smtClean="0">
                <a:solidFill>
                  <a:schemeClr val="accent1">
                    <a:lumMod val="20000"/>
                    <a:lumOff val="80000"/>
                  </a:schemeClr>
                </a:solidFill>
              </a:rPr>
              <a:t>.- ALZADO POSTERIOR - FOTO</a:t>
            </a:r>
          </a:p>
          <a:p>
            <a:r>
              <a:rPr lang="pt-BR" sz="1000" b="1" dirty="0" smtClean="0">
                <a:solidFill>
                  <a:schemeClr val="accent1">
                    <a:lumMod val="20000"/>
                    <a:lumOff val="80000"/>
                  </a:schemeClr>
                </a:solidFill>
              </a:rPr>
              <a:t>33</a:t>
            </a:r>
            <a:r>
              <a:rPr lang="pt-BR" sz="1000" dirty="0" smtClean="0">
                <a:solidFill>
                  <a:schemeClr val="accent1">
                    <a:lumMod val="20000"/>
                    <a:lumOff val="80000"/>
                  </a:schemeClr>
                </a:solidFill>
              </a:rPr>
              <a:t>.- ALZADO POSTERIOR - FOTO + PLANO</a:t>
            </a:r>
          </a:p>
          <a:p>
            <a:r>
              <a:rPr lang="es-ES" sz="1000" b="1" dirty="0" smtClean="0">
                <a:solidFill>
                  <a:schemeClr val="accent1">
                    <a:lumMod val="20000"/>
                    <a:lumOff val="80000"/>
                  </a:schemeClr>
                </a:solidFill>
              </a:rPr>
              <a:t>34</a:t>
            </a:r>
            <a:r>
              <a:rPr lang="es-ES" sz="1000" dirty="0" smtClean="0">
                <a:solidFill>
                  <a:schemeClr val="accent1">
                    <a:lumMod val="20000"/>
                    <a:lumOff val="80000"/>
                  </a:schemeClr>
                </a:solidFill>
              </a:rPr>
              <a:t>.- ALZADO POSTERIOR - PLANO</a:t>
            </a:r>
          </a:p>
          <a:p>
            <a:r>
              <a:rPr lang="es-ES" sz="1000" b="1" dirty="0" smtClean="0">
                <a:solidFill>
                  <a:schemeClr val="accent1">
                    <a:lumMod val="20000"/>
                    <a:lumOff val="80000"/>
                  </a:schemeClr>
                </a:solidFill>
              </a:rPr>
              <a:t>35</a:t>
            </a:r>
            <a:r>
              <a:rPr lang="es-ES" sz="1000" dirty="0" smtClean="0">
                <a:solidFill>
                  <a:schemeClr val="accent1">
                    <a:lumMod val="20000"/>
                    <a:lumOff val="80000"/>
                  </a:schemeClr>
                </a:solidFill>
              </a:rPr>
              <a:t>.- ALZADO POSTERIOR - PLANO + COTAS GENERALES</a:t>
            </a:r>
          </a:p>
          <a:p>
            <a:r>
              <a:rPr lang="es-ES" sz="1000" b="1" dirty="0" smtClean="0">
                <a:solidFill>
                  <a:schemeClr val="accent1">
                    <a:lumMod val="20000"/>
                    <a:lumOff val="80000"/>
                  </a:schemeClr>
                </a:solidFill>
              </a:rPr>
              <a:t>36</a:t>
            </a:r>
            <a:r>
              <a:rPr lang="es-ES" sz="1000" dirty="0" smtClean="0">
                <a:solidFill>
                  <a:schemeClr val="accent1">
                    <a:lumMod val="20000"/>
                    <a:lumOff val="80000"/>
                  </a:schemeClr>
                </a:solidFill>
              </a:rPr>
              <a:t>.- SECCIÓN POR LA ESCALERA</a:t>
            </a:r>
          </a:p>
          <a:p>
            <a:r>
              <a:rPr lang="es-ES" sz="1000" b="1" dirty="0" smtClean="0">
                <a:solidFill>
                  <a:schemeClr val="accent1">
                    <a:lumMod val="20000"/>
                    <a:lumOff val="80000"/>
                  </a:schemeClr>
                </a:solidFill>
              </a:rPr>
              <a:t>37</a:t>
            </a:r>
            <a:r>
              <a:rPr lang="es-ES" sz="1000" dirty="0" smtClean="0">
                <a:solidFill>
                  <a:schemeClr val="accent1">
                    <a:lumMod val="20000"/>
                    <a:lumOff val="80000"/>
                  </a:schemeClr>
                </a:solidFill>
              </a:rPr>
              <a:t>.- ALZADO PRINCIPAL - FOTO + ANÁLISIS CONSTRUCTIVO</a:t>
            </a:r>
          </a:p>
          <a:p>
            <a:r>
              <a:rPr lang="es-ES" sz="1000" b="1" dirty="0" smtClean="0">
                <a:solidFill>
                  <a:schemeClr val="accent1">
                    <a:lumMod val="20000"/>
                    <a:lumOff val="80000"/>
                  </a:schemeClr>
                </a:solidFill>
              </a:rPr>
              <a:t>38</a:t>
            </a:r>
            <a:r>
              <a:rPr lang="es-ES" sz="1000" dirty="0" smtClean="0">
                <a:solidFill>
                  <a:schemeClr val="accent1">
                    <a:lumMod val="20000"/>
                    <a:lumOff val="80000"/>
                  </a:schemeClr>
                </a:solidFill>
              </a:rPr>
              <a:t>.- ALZADO PRINCIPAL - ANÁLISIS CONSTRUCTIVO</a:t>
            </a:r>
          </a:p>
          <a:p>
            <a:r>
              <a:rPr lang="es-ES" sz="1000" b="1" dirty="0" smtClean="0">
                <a:solidFill>
                  <a:schemeClr val="accent1">
                    <a:lumMod val="20000"/>
                    <a:lumOff val="80000"/>
                  </a:schemeClr>
                </a:solidFill>
              </a:rPr>
              <a:t>39</a:t>
            </a:r>
            <a:r>
              <a:rPr lang="es-ES" sz="1000" dirty="0" smtClean="0">
                <a:solidFill>
                  <a:schemeClr val="accent1">
                    <a:lumMod val="20000"/>
                    <a:lumOff val="80000"/>
                  </a:schemeClr>
                </a:solidFill>
              </a:rPr>
              <a:t>.- ALZADO DERECHO - FOTO + ANÁLISIS CONSTRUCTIVO</a:t>
            </a:r>
          </a:p>
          <a:p>
            <a:r>
              <a:rPr lang="es-ES" sz="1000" b="1" dirty="0" smtClean="0">
                <a:solidFill>
                  <a:schemeClr val="accent1">
                    <a:lumMod val="20000"/>
                    <a:lumOff val="80000"/>
                  </a:schemeClr>
                </a:solidFill>
              </a:rPr>
              <a:t>40</a:t>
            </a:r>
            <a:r>
              <a:rPr lang="es-ES" sz="1000" dirty="0" smtClean="0">
                <a:solidFill>
                  <a:schemeClr val="accent1">
                    <a:lumMod val="20000"/>
                    <a:lumOff val="80000"/>
                  </a:schemeClr>
                </a:solidFill>
              </a:rPr>
              <a:t>.- ALZADO DERECHO - ANÁLISIS CONSTRUCTIVO</a:t>
            </a:r>
          </a:p>
          <a:p>
            <a:r>
              <a:rPr lang="es-ES" sz="1000" b="1" dirty="0" smtClean="0">
                <a:solidFill>
                  <a:schemeClr val="accent1">
                    <a:lumMod val="20000"/>
                    <a:lumOff val="80000"/>
                  </a:schemeClr>
                </a:solidFill>
              </a:rPr>
              <a:t>41</a:t>
            </a:r>
            <a:r>
              <a:rPr lang="es-ES" sz="1000" dirty="0" smtClean="0">
                <a:solidFill>
                  <a:schemeClr val="accent1">
                    <a:lumMod val="20000"/>
                    <a:lumOff val="80000"/>
                  </a:schemeClr>
                </a:solidFill>
              </a:rPr>
              <a:t>.- ALZADO IZQUIERDO - FOTO + ANÁLISIS CONSTRUCTIVO</a:t>
            </a:r>
          </a:p>
          <a:p>
            <a:r>
              <a:rPr lang="es-ES" sz="1000" b="1" dirty="0" smtClean="0">
                <a:solidFill>
                  <a:schemeClr val="accent1">
                    <a:lumMod val="20000"/>
                    <a:lumOff val="80000"/>
                  </a:schemeClr>
                </a:solidFill>
              </a:rPr>
              <a:t>42</a:t>
            </a:r>
            <a:r>
              <a:rPr lang="es-ES" sz="1000" dirty="0" smtClean="0">
                <a:solidFill>
                  <a:schemeClr val="accent1">
                    <a:lumMod val="20000"/>
                    <a:lumOff val="80000"/>
                  </a:schemeClr>
                </a:solidFill>
              </a:rPr>
              <a:t>.- ALZADO IZQUIERDO - ANÁLISIS CONSTRUCTIVO</a:t>
            </a:r>
          </a:p>
          <a:p>
            <a:r>
              <a:rPr lang="es-ES" sz="1000" b="1" dirty="0" smtClean="0">
                <a:solidFill>
                  <a:schemeClr val="accent1">
                    <a:lumMod val="20000"/>
                    <a:lumOff val="80000"/>
                  </a:schemeClr>
                </a:solidFill>
              </a:rPr>
              <a:t>43</a:t>
            </a:r>
            <a:r>
              <a:rPr lang="es-ES" sz="1000" dirty="0" smtClean="0">
                <a:solidFill>
                  <a:schemeClr val="accent1">
                    <a:lumMod val="20000"/>
                    <a:lumOff val="80000"/>
                  </a:schemeClr>
                </a:solidFill>
              </a:rPr>
              <a:t>.- ALZADO PRINCIPAL - FOTO + PATOLOGÍAS</a:t>
            </a:r>
          </a:p>
          <a:p>
            <a:r>
              <a:rPr lang="es-ES" sz="1000" b="1" dirty="0" smtClean="0">
                <a:solidFill>
                  <a:schemeClr val="accent1">
                    <a:lumMod val="20000"/>
                    <a:lumOff val="80000"/>
                  </a:schemeClr>
                </a:solidFill>
              </a:rPr>
              <a:t>44.- </a:t>
            </a:r>
            <a:r>
              <a:rPr lang="es-ES" sz="1000" dirty="0" smtClean="0">
                <a:solidFill>
                  <a:schemeClr val="accent1">
                    <a:lumMod val="20000"/>
                    <a:lumOff val="80000"/>
                  </a:schemeClr>
                </a:solidFill>
              </a:rPr>
              <a:t>ALZADO PRINCIPAL - PATOLOGÍAS</a:t>
            </a:r>
          </a:p>
          <a:p>
            <a:r>
              <a:rPr lang="es-ES" sz="1000" b="1" dirty="0" smtClean="0">
                <a:solidFill>
                  <a:schemeClr val="accent1">
                    <a:lumMod val="20000"/>
                    <a:lumOff val="80000"/>
                  </a:schemeClr>
                </a:solidFill>
              </a:rPr>
              <a:t>45</a:t>
            </a:r>
            <a:r>
              <a:rPr lang="es-ES" sz="1000" dirty="0" smtClean="0">
                <a:solidFill>
                  <a:schemeClr val="accent1">
                    <a:lumMod val="20000"/>
                    <a:lumOff val="80000"/>
                  </a:schemeClr>
                </a:solidFill>
              </a:rPr>
              <a:t>.- ALZADO DERECHO - FOTO + PATOLOGÍAS</a:t>
            </a:r>
          </a:p>
          <a:p>
            <a:r>
              <a:rPr lang="es-ES" sz="1000" b="1" dirty="0" smtClean="0">
                <a:solidFill>
                  <a:schemeClr val="accent1">
                    <a:lumMod val="20000"/>
                    <a:lumOff val="80000"/>
                  </a:schemeClr>
                </a:solidFill>
              </a:rPr>
              <a:t>46</a:t>
            </a:r>
            <a:r>
              <a:rPr lang="es-ES" sz="1000" dirty="0" smtClean="0">
                <a:solidFill>
                  <a:schemeClr val="accent1">
                    <a:lumMod val="20000"/>
                    <a:lumOff val="80000"/>
                  </a:schemeClr>
                </a:solidFill>
              </a:rPr>
              <a:t>.- ALZADO DERECHO - PATOLOGÍAS</a:t>
            </a:r>
          </a:p>
          <a:p>
            <a:r>
              <a:rPr lang="es-ES" sz="1000" b="1" dirty="0" smtClean="0">
                <a:solidFill>
                  <a:schemeClr val="accent1">
                    <a:lumMod val="20000"/>
                    <a:lumOff val="80000"/>
                  </a:schemeClr>
                </a:solidFill>
              </a:rPr>
              <a:t>47</a:t>
            </a:r>
            <a:r>
              <a:rPr lang="es-ES" sz="1000" dirty="0" smtClean="0">
                <a:solidFill>
                  <a:schemeClr val="accent1">
                    <a:lumMod val="20000"/>
                    <a:lumOff val="80000"/>
                  </a:schemeClr>
                </a:solidFill>
              </a:rPr>
              <a:t>.- ALZADO IZQUIERDO - FOTO + PATOLOGÍAS</a:t>
            </a:r>
          </a:p>
          <a:p>
            <a:r>
              <a:rPr lang="es-ES" sz="1000" b="1" dirty="0" smtClean="0">
                <a:solidFill>
                  <a:schemeClr val="accent1">
                    <a:lumMod val="20000"/>
                    <a:lumOff val="80000"/>
                  </a:schemeClr>
                </a:solidFill>
              </a:rPr>
              <a:t>48</a:t>
            </a:r>
            <a:r>
              <a:rPr lang="es-ES" sz="1000" dirty="0" smtClean="0">
                <a:solidFill>
                  <a:schemeClr val="accent1">
                    <a:lumMod val="20000"/>
                    <a:lumOff val="80000"/>
                  </a:schemeClr>
                </a:solidFill>
              </a:rPr>
              <a:t>.- ALZADO IZQUIERDO - PATOLOGÍAS</a:t>
            </a:r>
          </a:p>
          <a:p>
            <a:r>
              <a:rPr lang="es-ES" sz="1000" b="1" dirty="0" smtClean="0">
                <a:solidFill>
                  <a:schemeClr val="accent1">
                    <a:lumMod val="20000"/>
                    <a:lumOff val="80000"/>
                  </a:schemeClr>
                </a:solidFill>
              </a:rPr>
              <a:t>49</a:t>
            </a:r>
            <a:r>
              <a:rPr lang="es-ES" sz="1000" dirty="0" smtClean="0">
                <a:solidFill>
                  <a:schemeClr val="accent1">
                    <a:lumMod val="20000"/>
                    <a:lumOff val="80000"/>
                  </a:schemeClr>
                </a:solidFill>
              </a:rPr>
              <a:t>.- ALZADO PRINCIPAL - CROQUIS</a:t>
            </a:r>
          </a:p>
          <a:p>
            <a:r>
              <a:rPr lang="es-ES" sz="1000" b="1" dirty="0" smtClean="0">
                <a:solidFill>
                  <a:schemeClr val="accent1">
                    <a:lumMod val="20000"/>
                    <a:lumOff val="80000"/>
                  </a:schemeClr>
                </a:solidFill>
              </a:rPr>
              <a:t>50</a:t>
            </a:r>
            <a:r>
              <a:rPr lang="es-ES" sz="1000" dirty="0" smtClean="0">
                <a:solidFill>
                  <a:schemeClr val="accent1">
                    <a:lumMod val="20000"/>
                    <a:lumOff val="80000"/>
                  </a:schemeClr>
                </a:solidFill>
              </a:rPr>
              <a:t>.- ALZADO DERECHO - CROQUIS</a:t>
            </a:r>
          </a:p>
          <a:p>
            <a:r>
              <a:rPr lang="es-ES" sz="1000" b="1" dirty="0" smtClean="0">
                <a:solidFill>
                  <a:schemeClr val="accent1">
                    <a:lumMod val="20000"/>
                    <a:lumOff val="80000"/>
                  </a:schemeClr>
                </a:solidFill>
              </a:rPr>
              <a:t>51</a:t>
            </a:r>
            <a:r>
              <a:rPr lang="es-ES" sz="1000" dirty="0" smtClean="0">
                <a:solidFill>
                  <a:schemeClr val="accent1">
                    <a:lumMod val="20000"/>
                    <a:lumOff val="80000"/>
                  </a:schemeClr>
                </a:solidFill>
              </a:rPr>
              <a:t>.- ALZADO IZQUIERDO - CROQUIS</a:t>
            </a:r>
          </a:p>
          <a:p>
            <a:r>
              <a:rPr lang="es-ES" sz="1000" b="1" dirty="0" smtClean="0">
                <a:solidFill>
                  <a:schemeClr val="accent1">
                    <a:lumMod val="20000"/>
                    <a:lumOff val="80000"/>
                  </a:schemeClr>
                </a:solidFill>
              </a:rPr>
              <a:t>52</a:t>
            </a:r>
            <a:r>
              <a:rPr lang="es-ES" sz="1000" dirty="0" smtClean="0">
                <a:solidFill>
                  <a:schemeClr val="accent1">
                    <a:lumMod val="20000"/>
                    <a:lumOff val="80000"/>
                  </a:schemeClr>
                </a:solidFill>
              </a:rPr>
              <a:t>.- ALZADO POSTERIOR - CROQUIS</a:t>
            </a:r>
          </a:p>
          <a:p>
            <a:r>
              <a:rPr lang="es-ES" sz="1000" b="1" dirty="0" smtClean="0">
                <a:solidFill>
                  <a:schemeClr val="accent1">
                    <a:lumMod val="20000"/>
                    <a:lumOff val="80000"/>
                  </a:schemeClr>
                </a:solidFill>
              </a:rPr>
              <a:t>53</a:t>
            </a:r>
            <a:r>
              <a:rPr lang="es-ES" sz="1000" dirty="0" smtClean="0">
                <a:solidFill>
                  <a:schemeClr val="accent1">
                    <a:lumMod val="20000"/>
                    <a:lumOff val="80000"/>
                  </a:schemeClr>
                </a:solidFill>
              </a:rPr>
              <a:t>.- PLANTA BAJA – CROQUIS</a:t>
            </a:r>
          </a:p>
          <a:p>
            <a:r>
              <a:rPr lang="es-ES" sz="1000" b="1" dirty="0" smtClean="0">
                <a:solidFill>
                  <a:schemeClr val="accent1">
                    <a:lumMod val="20000"/>
                    <a:lumOff val="80000"/>
                  </a:schemeClr>
                </a:solidFill>
              </a:rPr>
              <a:t>54</a:t>
            </a:r>
            <a:r>
              <a:rPr lang="es-ES" sz="1000" dirty="0" smtClean="0">
                <a:solidFill>
                  <a:schemeClr val="accent1">
                    <a:lumMod val="20000"/>
                    <a:lumOff val="80000"/>
                  </a:schemeClr>
                </a:solidFill>
              </a:rPr>
              <a:t>.- PLANTA PRIMERA - CROQUIS</a:t>
            </a:r>
          </a:p>
          <a:p>
            <a:r>
              <a:rPr lang="es-ES" sz="1000" b="1" dirty="0" smtClean="0">
                <a:solidFill>
                  <a:schemeClr val="accent1">
                    <a:lumMod val="20000"/>
                    <a:lumOff val="80000"/>
                  </a:schemeClr>
                </a:solidFill>
              </a:rPr>
              <a:t>55</a:t>
            </a:r>
            <a:r>
              <a:rPr lang="es-ES" sz="1000" dirty="0" smtClean="0">
                <a:solidFill>
                  <a:schemeClr val="accent1">
                    <a:lumMod val="20000"/>
                    <a:lumOff val="80000"/>
                  </a:schemeClr>
                </a:solidFill>
              </a:rPr>
              <a:t>.- PLANTA SEGUNDA - CROQUIS</a:t>
            </a:r>
          </a:p>
          <a:p>
            <a:r>
              <a:rPr lang="es-ES" sz="1000" b="1" dirty="0" smtClean="0">
                <a:solidFill>
                  <a:schemeClr val="accent1">
                    <a:lumMod val="20000"/>
                    <a:lumOff val="80000"/>
                  </a:schemeClr>
                </a:solidFill>
              </a:rPr>
              <a:t>56</a:t>
            </a:r>
            <a:r>
              <a:rPr lang="es-ES" sz="1000" dirty="0" smtClean="0">
                <a:solidFill>
                  <a:schemeClr val="accent1">
                    <a:lumMod val="20000"/>
                    <a:lumOff val="80000"/>
                  </a:schemeClr>
                </a:solidFill>
              </a:rPr>
              <a:t>.- PLANTA TERCERA - CROQUIS</a:t>
            </a:r>
          </a:p>
          <a:p>
            <a:r>
              <a:rPr lang="es-ES" sz="1000" b="1" dirty="0" smtClean="0">
                <a:solidFill>
                  <a:schemeClr val="accent1">
                    <a:lumMod val="20000"/>
                    <a:lumOff val="80000"/>
                  </a:schemeClr>
                </a:solidFill>
              </a:rPr>
              <a:t>57</a:t>
            </a:r>
            <a:r>
              <a:rPr lang="es-ES" sz="1000" dirty="0" smtClean="0">
                <a:solidFill>
                  <a:schemeClr val="accent1">
                    <a:lumMod val="20000"/>
                    <a:lumOff val="80000"/>
                  </a:schemeClr>
                </a:solidFill>
              </a:rPr>
              <a:t>.- PLANTA CUBIERTA - CROQUIS</a:t>
            </a:r>
          </a:p>
          <a:p>
            <a:r>
              <a:rPr lang="es-ES" sz="1000" b="1" dirty="0" smtClean="0">
                <a:solidFill>
                  <a:schemeClr val="accent1">
                    <a:lumMod val="20000"/>
                    <a:lumOff val="80000"/>
                  </a:schemeClr>
                </a:solidFill>
              </a:rPr>
              <a:t>58</a:t>
            </a:r>
            <a:r>
              <a:rPr lang="es-ES" sz="1000" dirty="0" smtClean="0">
                <a:solidFill>
                  <a:schemeClr val="accent1">
                    <a:lumMod val="20000"/>
                    <a:lumOff val="80000"/>
                  </a:schemeClr>
                </a:solidFill>
              </a:rPr>
              <a:t>.- TORRE – CROQUIS</a:t>
            </a:r>
          </a:p>
          <a:p>
            <a:r>
              <a:rPr lang="es-ES" sz="1000" b="1" dirty="0" smtClean="0">
                <a:solidFill>
                  <a:schemeClr val="accent1">
                    <a:lumMod val="20000"/>
                    <a:lumOff val="80000"/>
                  </a:schemeClr>
                </a:solidFill>
              </a:rPr>
              <a:t>59</a:t>
            </a:r>
            <a:r>
              <a:rPr lang="es-ES" sz="1000" dirty="0" smtClean="0">
                <a:solidFill>
                  <a:schemeClr val="accent1">
                    <a:lumMod val="20000"/>
                    <a:lumOff val="80000"/>
                  </a:schemeClr>
                </a:solidFill>
              </a:rPr>
              <a:t>.- PUERTA PRINCIPAL - CROQUIS</a:t>
            </a:r>
          </a:p>
          <a:p>
            <a:r>
              <a:rPr lang="es-ES" sz="1000" b="1" dirty="0" smtClean="0">
                <a:solidFill>
                  <a:schemeClr val="accent1">
                    <a:lumMod val="20000"/>
                    <a:lumOff val="80000"/>
                  </a:schemeClr>
                </a:solidFill>
              </a:rPr>
              <a:t>60</a:t>
            </a:r>
            <a:r>
              <a:rPr lang="es-ES" sz="1000" dirty="0" smtClean="0">
                <a:solidFill>
                  <a:schemeClr val="accent1">
                    <a:lumMod val="20000"/>
                    <a:lumOff val="80000"/>
                  </a:schemeClr>
                </a:solidFill>
              </a:rPr>
              <a:t>.- VOLUMETRIA 3D DE LA ESCALERA</a:t>
            </a:r>
            <a:endParaRPr lang="es-ES" sz="1000" dirty="0">
              <a:solidFill>
                <a:schemeClr val="accent1">
                  <a:lumMod val="20000"/>
                  <a:lumOff val="80000"/>
                </a:schemeClr>
              </a:solidFill>
            </a:endParaRPr>
          </a:p>
        </p:txBody>
      </p:sp>
      <p:sp>
        <p:nvSpPr>
          <p:cNvPr id="13" name="12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2000"/>
                                        <p:tgtEl>
                                          <p:spTgt spid="1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Effect transition="in" filter="fade">
                                      <p:cBhvr>
                                        <p:cTn id="15" dur="2000"/>
                                        <p:tgtEl>
                                          <p:spTgt spid="1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2" end="2"/>
                                            </p:txEl>
                                          </p:spTgt>
                                        </p:tgtEl>
                                        <p:attrNameLst>
                                          <p:attrName>style.visibility</p:attrName>
                                        </p:attrNameLst>
                                      </p:cBhvr>
                                      <p:to>
                                        <p:strVal val="visible"/>
                                      </p:to>
                                    </p:set>
                                    <p:animEffect transition="in" filter="fade">
                                      <p:cBhvr>
                                        <p:cTn id="18" dur="2000"/>
                                        <p:tgtEl>
                                          <p:spTgt spid="1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xEl>
                                              <p:pRg st="3" end="3"/>
                                            </p:txEl>
                                          </p:spTgt>
                                        </p:tgtEl>
                                        <p:attrNameLst>
                                          <p:attrName>style.visibility</p:attrName>
                                        </p:attrNameLst>
                                      </p:cBhvr>
                                      <p:to>
                                        <p:strVal val="visible"/>
                                      </p:to>
                                    </p:set>
                                    <p:animEffect transition="in" filter="fade">
                                      <p:cBhvr>
                                        <p:cTn id="21" dur="2000"/>
                                        <p:tgtEl>
                                          <p:spTgt spid="1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xEl>
                                              <p:pRg st="4" end="4"/>
                                            </p:txEl>
                                          </p:spTgt>
                                        </p:tgtEl>
                                        <p:attrNameLst>
                                          <p:attrName>style.visibility</p:attrName>
                                        </p:attrNameLst>
                                      </p:cBhvr>
                                      <p:to>
                                        <p:strVal val="visible"/>
                                      </p:to>
                                    </p:set>
                                    <p:animEffect transition="in" filter="fade">
                                      <p:cBhvr>
                                        <p:cTn id="24" dur="2000"/>
                                        <p:tgtEl>
                                          <p:spTgt spid="17">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animEffect transition="in" filter="fade">
                                      <p:cBhvr>
                                        <p:cTn id="27" dur="2000"/>
                                        <p:tgtEl>
                                          <p:spTgt spid="17">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xEl>
                                              <p:pRg st="6" end="6"/>
                                            </p:txEl>
                                          </p:spTgt>
                                        </p:tgtEl>
                                        <p:attrNameLst>
                                          <p:attrName>style.visibility</p:attrName>
                                        </p:attrNameLst>
                                      </p:cBhvr>
                                      <p:to>
                                        <p:strVal val="visible"/>
                                      </p:to>
                                    </p:set>
                                    <p:animEffect transition="in" filter="fade">
                                      <p:cBhvr>
                                        <p:cTn id="30" dur="2000"/>
                                        <p:tgtEl>
                                          <p:spTgt spid="17">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xEl>
                                              <p:pRg st="7" end="7"/>
                                            </p:txEl>
                                          </p:spTgt>
                                        </p:tgtEl>
                                        <p:attrNameLst>
                                          <p:attrName>style.visibility</p:attrName>
                                        </p:attrNameLst>
                                      </p:cBhvr>
                                      <p:to>
                                        <p:strVal val="visible"/>
                                      </p:to>
                                    </p:set>
                                    <p:animEffect transition="in" filter="fade">
                                      <p:cBhvr>
                                        <p:cTn id="33" dur="2000"/>
                                        <p:tgtEl>
                                          <p:spTgt spid="17">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xEl>
                                              <p:pRg st="8" end="8"/>
                                            </p:txEl>
                                          </p:spTgt>
                                        </p:tgtEl>
                                        <p:attrNameLst>
                                          <p:attrName>style.visibility</p:attrName>
                                        </p:attrNameLst>
                                      </p:cBhvr>
                                      <p:to>
                                        <p:strVal val="visible"/>
                                      </p:to>
                                    </p:set>
                                    <p:animEffect transition="in" filter="fade">
                                      <p:cBhvr>
                                        <p:cTn id="36" dur="2000"/>
                                        <p:tgtEl>
                                          <p:spTgt spid="17">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xEl>
                                              <p:pRg st="9" end="9"/>
                                            </p:txEl>
                                          </p:spTgt>
                                        </p:tgtEl>
                                        <p:attrNameLst>
                                          <p:attrName>style.visibility</p:attrName>
                                        </p:attrNameLst>
                                      </p:cBhvr>
                                      <p:to>
                                        <p:strVal val="visible"/>
                                      </p:to>
                                    </p:set>
                                    <p:animEffect transition="in" filter="fade">
                                      <p:cBhvr>
                                        <p:cTn id="39" dur="2000"/>
                                        <p:tgtEl>
                                          <p:spTgt spid="17">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xEl>
                                              <p:pRg st="10" end="10"/>
                                            </p:txEl>
                                          </p:spTgt>
                                        </p:tgtEl>
                                        <p:attrNameLst>
                                          <p:attrName>style.visibility</p:attrName>
                                        </p:attrNameLst>
                                      </p:cBhvr>
                                      <p:to>
                                        <p:strVal val="visible"/>
                                      </p:to>
                                    </p:set>
                                    <p:animEffect transition="in" filter="fade">
                                      <p:cBhvr>
                                        <p:cTn id="42" dur="2000"/>
                                        <p:tgtEl>
                                          <p:spTgt spid="17">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xEl>
                                              <p:pRg st="11" end="11"/>
                                            </p:txEl>
                                          </p:spTgt>
                                        </p:tgtEl>
                                        <p:attrNameLst>
                                          <p:attrName>style.visibility</p:attrName>
                                        </p:attrNameLst>
                                      </p:cBhvr>
                                      <p:to>
                                        <p:strVal val="visible"/>
                                      </p:to>
                                    </p:set>
                                    <p:animEffect transition="in" filter="fade">
                                      <p:cBhvr>
                                        <p:cTn id="45" dur="2000"/>
                                        <p:tgtEl>
                                          <p:spTgt spid="17">
                                            <p:txEl>
                                              <p:pRg st="11" end="11"/>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xEl>
                                              <p:pRg st="12" end="12"/>
                                            </p:txEl>
                                          </p:spTgt>
                                        </p:tgtEl>
                                        <p:attrNameLst>
                                          <p:attrName>style.visibility</p:attrName>
                                        </p:attrNameLst>
                                      </p:cBhvr>
                                      <p:to>
                                        <p:strVal val="visible"/>
                                      </p:to>
                                    </p:set>
                                    <p:animEffect transition="in" filter="fade">
                                      <p:cBhvr>
                                        <p:cTn id="48" dur="2000"/>
                                        <p:tgtEl>
                                          <p:spTgt spid="17">
                                            <p:txEl>
                                              <p:pRg st="12" end="12"/>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xEl>
                                              <p:pRg st="13" end="13"/>
                                            </p:txEl>
                                          </p:spTgt>
                                        </p:tgtEl>
                                        <p:attrNameLst>
                                          <p:attrName>style.visibility</p:attrName>
                                        </p:attrNameLst>
                                      </p:cBhvr>
                                      <p:to>
                                        <p:strVal val="visible"/>
                                      </p:to>
                                    </p:set>
                                    <p:animEffect transition="in" filter="fade">
                                      <p:cBhvr>
                                        <p:cTn id="51" dur="2000"/>
                                        <p:tgtEl>
                                          <p:spTgt spid="17">
                                            <p:txEl>
                                              <p:pRg st="13" end="13"/>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
                                            <p:txEl>
                                              <p:pRg st="14" end="14"/>
                                            </p:txEl>
                                          </p:spTgt>
                                        </p:tgtEl>
                                        <p:attrNameLst>
                                          <p:attrName>style.visibility</p:attrName>
                                        </p:attrNameLst>
                                      </p:cBhvr>
                                      <p:to>
                                        <p:strVal val="visible"/>
                                      </p:to>
                                    </p:set>
                                    <p:animEffect transition="in" filter="fade">
                                      <p:cBhvr>
                                        <p:cTn id="54" dur="2000"/>
                                        <p:tgtEl>
                                          <p:spTgt spid="17">
                                            <p:txEl>
                                              <p:pRg st="14" end="14"/>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7">
                                            <p:txEl>
                                              <p:pRg st="15" end="15"/>
                                            </p:txEl>
                                          </p:spTgt>
                                        </p:tgtEl>
                                        <p:attrNameLst>
                                          <p:attrName>style.visibility</p:attrName>
                                        </p:attrNameLst>
                                      </p:cBhvr>
                                      <p:to>
                                        <p:strVal val="visible"/>
                                      </p:to>
                                    </p:set>
                                    <p:animEffect transition="in" filter="fade">
                                      <p:cBhvr>
                                        <p:cTn id="57" dur="2000"/>
                                        <p:tgtEl>
                                          <p:spTgt spid="17">
                                            <p:txEl>
                                              <p:pRg st="15" end="15"/>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7">
                                            <p:txEl>
                                              <p:pRg st="16" end="16"/>
                                            </p:txEl>
                                          </p:spTgt>
                                        </p:tgtEl>
                                        <p:attrNameLst>
                                          <p:attrName>style.visibility</p:attrName>
                                        </p:attrNameLst>
                                      </p:cBhvr>
                                      <p:to>
                                        <p:strVal val="visible"/>
                                      </p:to>
                                    </p:set>
                                    <p:animEffect transition="in" filter="fade">
                                      <p:cBhvr>
                                        <p:cTn id="60" dur="2000"/>
                                        <p:tgtEl>
                                          <p:spTgt spid="17">
                                            <p:txEl>
                                              <p:pRg st="16" end="16"/>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7">
                                            <p:txEl>
                                              <p:pRg st="17" end="17"/>
                                            </p:txEl>
                                          </p:spTgt>
                                        </p:tgtEl>
                                        <p:attrNameLst>
                                          <p:attrName>style.visibility</p:attrName>
                                        </p:attrNameLst>
                                      </p:cBhvr>
                                      <p:to>
                                        <p:strVal val="visible"/>
                                      </p:to>
                                    </p:set>
                                    <p:animEffect transition="in" filter="fade">
                                      <p:cBhvr>
                                        <p:cTn id="63" dur="2000"/>
                                        <p:tgtEl>
                                          <p:spTgt spid="17">
                                            <p:txEl>
                                              <p:pRg st="17" end="17"/>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xEl>
                                              <p:pRg st="18" end="18"/>
                                            </p:txEl>
                                          </p:spTgt>
                                        </p:tgtEl>
                                        <p:attrNameLst>
                                          <p:attrName>style.visibility</p:attrName>
                                        </p:attrNameLst>
                                      </p:cBhvr>
                                      <p:to>
                                        <p:strVal val="visible"/>
                                      </p:to>
                                    </p:set>
                                    <p:animEffect transition="in" filter="fade">
                                      <p:cBhvr>
                                        <p:cTn id="66" dur="2000"/>
                                        <p:tgtEl>
                                          <p:spTgt spid="17">
                                            <p:txEl>
                                              <p:pRg st="18" end="18"/>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7">
                                            <p:txEl>
                                              <p:pRg st="19" end="19"/>
                                            </p:txEl>
                                          </p:spTgt>
                                        </p:tgtEl>
                                        <p:attrNameLst>
                                          <p:attrName>style.visibility</p:attrName>
                                        </p:attrNameLst>
                                      </p:cBhvr>
                                      <p:to>
                                        <p:strVal val="visible"/>
                                      </p:to>
                                    </p:set>
                                    <p:animEffect transition="in" filter="fade">
                                      <p:cBhvr>
                                        <p:cTn id="69" dur="2000"/>
                                        <p:tgtEl>
                                          <p:spTgt spid="17">
                                            <p:txEl>
                                              <p:pRg st="19" end="19"/>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7">
                                            <p:txEl>
                                              <p:pRg st="20" end="20"/>
                                            </p:txEl>
                                          </p:spTgt>
                                        </p:tgtEl>
                                        <p:attrNameLst>
                                          <p:attrName>style.visibility</p:attrName>
                                        </p:attrNameLst>
                                      </p:cBhvr>
                                      <p:to>
                                        <p:strVal val="visible"/>
                                      </p:to>
                                    </p:set>
                                    <p:animEffect transition="in" filter="fade">
                                      <p:cBhvr>
                                        <p:cTn id="72" dur="2000"/>
                                        <p:tgtEl>
                                          <p:spTgt spid="17">
                                            <p:txEl>
                                              <p:pRg st="20" end="2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7">
                                            <p:txEl>
                                              <p:pRg st="21" end="21"/>
                                            </p:txEl>
                                          </p:spTgt>
                                        </p:tgtEl>
                                        <p:attrNameLst>
                                          <p:attrName>style.visibility</p:attrName>
                                        </p:attrNameLst>
                                      </p:cBhvr>
                                      <p:to>
                                        <p:strVal val="visible"/>
                                      </p:to>
                                    </p:set>
                                    <p:animEffect transition="in" filter="fade">
                                      <p:cBhvr>
                                        <p:cTn id="75" dur="2000"/>
                                        <p:tgtEl>
                                          <p:spTgt spid="17">
                                            <p:txEl>
                                              <p:pRg st="21" end="21"/>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7">
                                            <p:txEl>
                                              <p:pRg st="22" end="22"/>
                                            </p:txEl>
                                          </p:spTgt>
                                        </p:tgtEl>
                                        <p:attrNameLst>
                                          <p:attrName>style.visibility</p:attrName>
                                        </p:attrNameLst>
                                      </p:cBhvr>
                                      <p:to>
                                        <p:strVal val="visible"/>
                                      </p:to>
                                    </p:set>
                                    <p:animEffect transition="in" filter="fade">
                                      <p:cBhvr>
                                        <p:cTn id="78" dur="2000"/>
                                        <p:tgtEl>
                                          <p:spTgt spid="17">
                                            <p:txEl>
                                              <p:pRg st="22" end="22"/>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7">
                                            <p:txEl>
                                              <p:pRg st="23" end="23"/>
                                            </p:txEl>
                                          </p:spTgt>
                                        </p:tgtEl>
                                        <p:attrNameLst>
                                          <p:attrName>style.visibility</p:attrName>
                                        </p:attrNameLst>
                                      </p:cBhvr>
                                      <p:to>
                                        <p:strVal val="visible"/>
                                      </p:to>
                                    </p:set>
                                    <p:animEffect transition="in" filter="fade">
                                      <p:cBhvr>
                                        <p:cTn id="81" dur="2000"/>
                                        <p:tgtEl>
                                          <p:spTgt spid="17">
                                            <p:txEl>
                                              <p:pRg st="23" end="23"/>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7">
                                            <p:txEl>
                                              <p:pRg st="24" end="24"/>
                                            </p:txEl>
                                          </p:spTgt>
                                        </p:tgtEl>
                                        <p:attrNameLst>
                                          <p:attrName>style.visibility</p:attrName>
                                        </p:attrNameLst>
                                      </p:cBhvr>
                                      <p:to>
                                        <p:strVal val="visible"/>
                                      </p:to>
                                    </p:set>
                                    <p:animEffect transition="in" filter="fade">
                                      <p:cBhvr>
                                        <p:cTn id="84" dur="2000"/>
                                        <p:tgtEl>
                                          <p:spTgt spid="17">
                                            <p:txEl>
                                              <p:pRg st="24" end="24"/>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7">
                                            <p:txEl>
                                              <p:pRg st="25" end="25"/>
                                            </p:txEl>
                                          </p:spTgt>
                                        </p:tgtEl>
                                        <p:attrNameLst>
                                          <p:attrName>style.visibility</p:attrName>
                                        </p:attrNameLst>
                                      </p:cBhvr>
                                      <p:to>
                                        <p:strVal val="visible"/>
                                      </p:to>
                                    </p:set>
                                    <p:animEffect transition="in" filter="fade">
                                      <p:cBhvr>
                                        <p:cTn id="87" dur="2000"/>
                                        <p:tgtEl>
                                          <p:spTgt spid="17">
                                            <p:txEl>
                                              <p:pRg st="25" end="25"/>
                                            </p:tx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7">
                                            <p:txEl>
                                              <p:pRg st="26" end="26"/>
                                            </p:txEl>
                                          </p:spTgt>
                                        </p:tgtEl>
                                        <p:attrNameLst>
                                          <p:attrName>style.visibility</p:attrName>
                                        </p:attrNameLst>
                                      </p:cBhvr>
                                      <p:to>
                                        <p:strVal val="visible"/>
                                      </p:to>
                                    </p:set>
                                    <p:animEffect transition="in" filter="fade">
                                      <p:cBhvr>
                                        <p:cTn id="90" dur="2000"/>
                                        <p:tgtEl>
                                          <p:spTgt spid="17">
                                            <p:txEl>
                                              <p:pRg st="26" end="26"/>
                                            </p:txEl>
                                          </p:spTgt>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7">
                                            <p:txEl>
                                              <p:pRg st="27" end="27"/>
                                            </p:txEl>
                                          </p:spTgt>
                                        </p:tgtEl>
                                        <p:attrNameLst>
                                          <p:attrName>style.visibility</p:attrName>
                                        </p:attrNameLst>
                                      </p:cBhvr>
                                      <p:to>
                                        <p:strVal val="visible"/>
                                      </p:to>
                                    </p:set>
                                    <p:animEffect transition="in" filter="fade">
                                      <p:cBhvr>
                                        <p:cTn id="93" dur="2000"/>
                                        <p:tgtEl>
                                          <p:spTgt spid="17">
                                            <p:txEl>
                                              <p:pRg st="27" end="27"/>
                                            </p:txEl>
                                          </p:spTgt>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7">
                                            <p:txEl>
                                              <p:pRg st="28" end="28"/>
                                            </p:txEl>
                                          </p:spTgt>
                                        </p:tgtEl>
                                        <p:attrNameLst>
                                          <p:attrName>style.visibility</p:attrName>
                                        </p:attrNameLst>
                                      </p:cBhvr>
                                      <p:to>
                                        <p:strVal val="visible"/>
                                      </p:to>
                                    </p:set>
                                    <p:animEffect transition="in" filter="fade">
                                      <p:cBhvr>
                                        <p:cTn id="96" dur="2000"/>
                                        <p:tgtEl>
                                          <p:spTgt spid="17">
                                            <p:txEl>
                                              <p:pRg st="28" end="28"/>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7">
                                            <p:txEl>
                                              <p:pRg st="29" end="29"/>
                                            </p:txEl>
                                          </p:spTgt>
                                        </p:tgtEl>
                                        <p:attrNameLst>
                                          <p:attrName>style.visibility</p:attrName>
                                        </p:attrNameLst>
                                      </p:cBhvr>
                                      <p:to>
                                        <p:strVal val="visible"/>
                                      </p:to>
                                    </p:set>
                                    <p:animEffect transition="in" filter="fade">
                                      <p:cBhvr>
                                        <p:cTn id="99" dur="2000"/>
                                        <p:tgtEl>
                                          <p:spTgt spid="17">
                                            <p:txEl>
                                              <p:pRg st="29" end="29"/>
                                            </p:txEl>
                                          </p:spTgt>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7">
                                            <p:txEl>
                                              <p:pRg st="30" end="30"/>
                                            </p:txEl>
                                          </p:spTgt>
                                        </p:tgtEl>
                                        <p:attrNameLst>
                                          <p:attrName>style.visibility</p:attrName>
                                        </p:attrNameLst>
                                      </p:cBhvr>
                                      <p:to>
                                        <p:strVal val="visible"/>
                                      </p:to>
                                    </p:set>
                                    <p:animEffect transition="in" filter="fade">
                                      <p:cBhvr>
                                        <p:cTn id="102" dur="2000"/>
                                        <p:tgtEl>
                                          <p:spTgt spid="17">
                                            <p:txEl>
                                              <p:pRg st="30" end="30"/>
                                            </p:tx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7">
                                            <p:txEl>
                                              <p:pRg st="31" end="31"/>
                                            </p:txEl>
                                          </p:spTgt>
                                        </p:tgtEl>
                                        <p:attrNameLst>
                                          <p:attrName>style.visibility</p:attrName>
                                        </p:attrNameLst>
                                      </p:cBhvr>
                                      <p:to>
                                        <p:strVal val="visible"/>
                                      </p:to>
                                    </p:set>
                                    <p:animEffect transition="in" filter="fade">
                                      <p:cBhvr>
                                        <p:cTn id="105" dur="2000"/>
                                        <p:tgtEl>
                                          <p:spTgt spid="17">
                                            <p:txEl>
                                              <p:pRg st="31" end="31"/>
                                            </p:txEl>
                                          </p:spTgt>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7">
                                            <p:txEl>
                                              <p:pRg st="32" end="32"/>
                                            </p:txEl>
                                          </p:spTgt>
                                        </p:tgtEl>
                                        <p:attrNameLst>
                                          <p:attrName>style.visibility</p:attrName>
                                        </p:attrNameLst>
                                      </p:cBhvr>
                                      <p:to>
                                        <p:strVal val="visible"/>
                                      </p:to>
                                    </p:set>
                                    <p:animEffect transition="in" filter="fade">
                                      <p:cBhvr>
                                        <p:cTn id="108" dur="2000"/>
                                        <p:tgtEl>
                                          <p:spTgt spid="17">
                                            <p:txEl>
                                              <p:pRg st="32" end="32"/>
                                            </p:txEl>
                                          </p:spTgt>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7">
                                            <p:txEl>
                                              <p:pRg st="33" end="33"/>
                                            </p:txEl>
                                          </p:spTgt>
                                        </p:tgtEl>
                                        <p:attrNameLst>
                                          <p:attrName>style.visibility</p:attrName>
                                        </p:attrNameLst>
                                      </p:cBhvr>
                                      <p:to>
                                        <p:strVal val="visible"/>
                                      </p:to>
                                    </p:set>
                                    <p:animEffect transition="in" filter="fade">
                                      <p:cBhvr>
                                        <p:cTn id="111" dur="2000"/>
                                        <p:tgtEl>
                                          <p:spTgt spid="17">
                                            <p:txEl>
                                              <p:pRg st="33" end="33"/>
                                            </p:txEl>
                                          </p:spTgt>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7">
                                            <p:txEl>
                                              <p:pRg st="34" end="34"/>
                                            </p:txEl>
                                          </p:spTgt>
                                        </p:tgtEl>
                                        <p:attrNameLst>
                                          <p:attrName>style.visibility</p:attrName>
                                        </p:attrNameLst>
                                      </p:cBhvr>
                                      <p:to>
                                        <p:strVal val="visible"/>
                                      </p:to>
                                    </p:set>
                                    <p:animEffect transition="in" filter="fade">
                                      <p:cBhvr>
                                        <p:cTn id="114" dur="2000"/>
                                        <p:tgtEl>
                                          <p:spTgt spid="17">
                                            <p:txEl>
                                              <p:pRg st="34" end="34"/>
                                            </p:txEl>
                                          </p:spTgt>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7">
                                            <p:txEl>
                                              <p:pRg st="35" end="35"/>
                                            </p:txEl>
                                          </p:spTgt>
                                        </p:tgtEl>
                                        <p:attrNameLst>
                                          <p:attrName>style.visibility</p:attrName>
                                        </p:attrNameLst>
                                      </p:cBhvr>
                                      <p:to>
                                        <p:strVal val="visible"/>
                                      </p:to>
                                    </p:set>
                                    <p:animEffect transition="in" filter="fade">
                                      <p:cBhvr>
                                        <p:cTn id="117" dur="2000"/>
                                        <p:tgtEl>
                                          <p:spTgt spid="17">
                                            <p:txEl>
                                              <p:pRg st="35" end="35"/>
                                            </p:txEl>
                                          </p:spTgt>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7">
                                            <p:txEl>
                                              <p:pRg st="36" end="36"/>
                                            </p:txEl>
                                          </p:spTgt>
                                        </p:tgtEl>
                                        <p:attrNameLst>
                                          <p:attrName>style.visibility</p:attrName>
                                        </p:attrNameLst>
                                      </p:cBhvr>
                                      <p:to>
                                        <p:strVal val="visible"/>
                                      </p:to>
                                    </p:set>
                                    <p:animEffect transition="in" filter="fade">
                                      <p:cBhvr>
                                        <p:cTn id="120" dur="2000"/>
                                        <p:tgtEl>
                                          <p:spTgt spid="17">
                                            <p:txEl>
                                              <p:pRg st="36" end="36"/>
                                            </p:txEl>
                                          </p:spTgt>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7">
                                            <p:txEl>
                                              <p:pRg st="37" end="37"/>
                                            </p:txEl>
                                          </p:spTgt>
                                        </p:tgtEl>
                                        <p:attrNameLst>
                                          <p:attrName>style.visibility</p:attrName>
                                        </p:attrNameLst>
                                      </p:cBhvr>
                                      <p:to>
                                        <p:strVal val="visible"/>
                                      </p:to>
                                    </p:set>
                                    <p:animEffect transition="in" filter="fade">
                                      <p:cBhvr>
                                        <p:cTn id="123" dur="2000"/>
                                        <p:tgtEl>
                                          <p:spTgt spid="17">
                                            <p:txEl>
                                              <p:pRg st="37" end="37"/>
                                            </p:txEl>
                                          </p:spTgt>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7">
                                            <p:txEl>
                                              <p:pRg st="38" end="38"/>
                                            </p:txEl>
                                          </p:spTgt>
                                        </p:tgtEl>
                                        <p:attrNameLst>
                                          <p:attrName>style.visibility</p:attrName>
                                        </p:attrNameLst>
                                      </p:cBhvr>
                                      <p:to>
                                        <p:strVal val="visible"/>
                                      </p:to>
                                    </p:set>
                                    <p:animEffect transition="in" filter="fade">
                                      <p:cBhvr>
                                        <p:cTn id="126" dur="2000"/>
                                        <p:tgtEl>
                                          <p:spTgt spid="17">
                                            <p:txEl>
                                              <p:pRg st="38" end="38"/>
                                            </p:txEl>
                                          </p:spTgt>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7">
                                            <p:txEl>
                                              <p:pRg st="39" end="39"/>
                                            </p:txEl>
                                          </p:spTgt>
                                        </p:tgtEl>
                                        <p:attrNameLst>
                                          <p:attrName>style.visibility</p:attrName>
                                        </p:attrNameLst>
                                      </p:cBhvr>
                                      <p:to>
                                        <p:strVal val="visible"/>
                                      </p:to>
                                    </p:set>
                                    <p:animEffect transition="in" filter="fade">
                                      <p:cBhvr>
                                        <p:cTn id="129" dur="2000"/>
                                        <p:tgtEl>
                                          <p:spTgt spid="17">
                                            <p:txEl>
                                              <p:pRg st="39" end="39"/>
                                            </p:txEl>
                                          </p:spTgt>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7">
                                            <p:txEl>
                                              <p:pRg st="40" end="40"/>
                                            </p:txEl>
                                          </p:spTgt>
                                        </p:tgtEl>
                                        <p:attrNameLst>
                                          <p:attrName>style.visibility</p:attrName>
                                        </p:attrNameLst>
                                      </p:cBhvr>
                                      <p:to>
                                        <p:strVal val="visible"/>
                                      </p:to>
                                    </p:set>
                                    <p:animEffect transition="in" filter="fade">
                                      <p:cBhvr>
                                        <p:cTn id="132" dur="2000"/>
                                        <p:tgtEl>
                                          <p:spTgt spid="17">
                                            <p:txEl>
                                              <p:pRg st="40" end="40"/>
                                            </p:txEl>
                                          </p:spTgt>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7">
                                            <p:txEl>
                                              <p:pRg st="41" end="41"/>
                                            </p:txEl>
                                          </p:spTgt>
                                        </p:tgtEl>
                                        <p:attrNameLst>
                                          <p:attrName>style.visibility</p:attrName>
                                        </p:attrNameLst>
                                      </p:cBhvr>
                                      <p:to>
                                        <p:strVal val="visible"/>
                                      </p:to>
                                    </p:set>
                                    <p:animEffect transition="in" filter="fade">
                                      <p:cBhvr>
                                        <p:cTn id="135" dur="2000"/>
                                        <p:tgtEl>
                                          <p:spTgt spid="17">
                                            <p:txEl>
                                              <p:pRg st="41" end="41"/>
                                            </p:txEl>
                                          </p:spTgt>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17">
                                            <p:txEl>
                                              <p:pRg st="42" end="42"/>
                                            </p:txEl>
                                          </p:spTgt>
                                        </p:tgtEl>
                                        <p:attrNameLst>
                                          <p:attrName>style.visibility</p:attrName>
                                        </p:attrNameLst>
                                      </p:cBhvr>
                                      <p:to>
                                        <p:strVal val="visible"/>
                                      </p:to>
                                    </p:set>
                                    <p:animEffect transition="in" filter="fade">
                                      <p:cBhvr>
                                        <p:cTn id="138" dur="2000"/>
                                        <p:tgtEl>
                                          <p:spTgt spid="17">
                                            <p:txEl>
                                              <p:pRg st="42" end="42"/>
                                            </p:txEl>
                                          </p:spTgt>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7">
                                            <p:txEl>
                                              <p:pRg st="43" end="43"/>
                                            </p:txEl>
                                          </p:spTgt>
                                        </p:tgtEl>
                                        <p:attrNameLst>
                                          <p:attrName>style.visibility</p:attrName>
                                        </p:attrNameLst>
                                      </p:cBhvr>
                                      <p:to>
                                        <p:strVal val="visible"/>
                                      </p:to>
                                    </p:set>
                                    <p:animEffect transition="in" filter="fade">
                                      <p:cBhvr>
                                        <p:cTn id="141" dur="2000"/>
                                        <p:tgtEl>
                                          <p:spTgt spid="17">
                                            <p:txEl>
                                              <p:pRg st="43" end="43"/>
                                            </p:txEl>
                                          </p:spTgt>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17">
                                            <p:txEl>
                                              <p:pRg st="44" end="44"/>
                                            </p:txEl>
                                          </p:spTgt>
                                        </p:tgtEl>
                                        <p:attrNameLst>
                                          <p:attrName>style.visibility</p:attrName>
                                        </p:attrNameLst>
                                      </p:cBhvr>
                                      <p:to>
                                        <p:strVal val="visible"/>
                                      </p:to>
                                    </p:set>
                                    <p:animEffect transition="in" filter="fade">
                                      <p:cBhvr>
                                        <p:cTn id="144" dur="2000"/>
                                        <p:tgtEl>
                                          <p:spTgt spid="17">
                                            <p:txEl>
                                              <p:pRg st="44" end="44"/>
                                            </p:txEl>
                                          </p:spTgt>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7">
                                            <p:txEl>
                                              <p:pRg st="45" end="45"/>
                                            </p:txEl>
                                          </p:spTgt>
                                        </p:tgtEl>
                                        <p:attrNameLst>
                                          <p:attrName>style.visibility</p:attrName>
                                        </p:attrNameLst>
                                      </p:cBhvr>
                                      <p:to>
                                        <p:strVal val="visible"/>
                                      </p:to>
                                    </p:set>
                                    <p:animEffect transition="in" filter="fade">
                                      <p:cBhvr>
                                        <p:cTn id="147" dur="2000"/>
                                        <p:tgtEl>
                                          <p:spTgt spid="17">
                                            <p:txEl>
                                              <p:pRg st="45" end="45"/>
                                            </p:txEl>
                                          </p:spTgt>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7">
                                            <p:txEl>
                                              <p:pRg st="46" end="46"/>
                                            </p:txEl>
                                          </p:spTgt>
                                        </p:tgtEl>
                                        <p:attrNameLst>
                                          <p:attrName>style.visibility</p:attrName>
                                        </p:attrNameLst>
                                      </p:cBhvr>
                                      <p:to>
                                        <p:strVal val="visible"/>
                                      </p:to>
                                    </p:set>
                                    <p:animEffect transition="in" filter="fade">
                                      <p:cBhvr>
                                        <p:cTn id="150" dur="2000"/>
                                        <p:tgtEl>
                                          <p:spTgt spid="17">
                                            <p:txEl>
                                              <p:pRg st="46" end="46"/>
                                            </p:txEl>
                                          </p:spTgt>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7">
                                            <p:txEl>
                                              <p:pRg st="47" end="47"/>
                                            </p:txEl>
                                          </p:spTgt>
                                        </p:tgtEl>
                                        <p:attrNameLst>
                                          <p:attrName>style.visibility</p:attrName>
                                        </p:attrNameLst>
                                      </p:cBhvr>
                                      <p:to>
                                        <p:strVal val="visible"/>
                                      </p:to>
                                    </p:set>
                                    <p:animEffect transition="in" filter="fade">
                                      <p:cBhvr>
                                        <p:cTn id="153" dur="2000"/>
                                        <p:tgtEl>
                                          <p:spTgt spid="17">
                                            <p:txEl>
                                              <p:pRg st="47" end="47"/>
                                            </p:txEl>
                                          </p:spTgt>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17">
                                            <p:txEl>
                                              <p:pRg st="48" end="48"/>
                                            </p:txEl>
                                          </p:spTgt>
                                        </p:tgtEl>
                                        <p:attrNameLst>
                                          <p:attrName>style.visibility</p:attrName>
                                        </p:attrNameLst>
                                      </p:cBhvr>
                                      <p:to>
                                        <p:strVal val="visible"/>
                                      </p:to>
                                    </p:set>
                                    <p:animEffect transition="in" filter="fade">
                                      <p:cBhvr>
                                        <p:cTn id="156" dur="2000"/>
                                        <p:tgtEl>
                                          <p:spTgt spid="17">
                                            <p:txEl>
                                              <p:pRg st="48" end="48"/>
                                            </p:txEl>
                                          </p:spTgt>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7">
                                            <p:txEl>
                                              <p:pRg st="49" end="49"/>
                                            </p:txEl>
                                          </p:spTgt>
                                        </p:tgtEl>
                                        <p:attrNameLst>
                                          <p:attrName>style.visibility</p:attrName>
                                        </p:attrNameLst>
                                      </p:cBhvr>
                                      <p:to>
                                        <p:strVal val="visible"/>
                                      </p:to>
                                    </p:set>
                                    <p:animEffect transition="in" filter="fade">
                                      <p:cBhvr>
                                        <p:cTn id="159" dur="2000"/>
                                        <p:tgtEl>
                                          <p:spTgt spid="17">
                                            <p:txEl>
                                              <p:pRg st="49" end="49"/>
                                            </p:txEl>
                                          </p:spTgt>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7">
                                            <p:txEl>
                                              <p:pRg st="50" end="50"/>
                                            </p:txEl>
                                          </p:spTgt>
                                        </p:tgtEl>
                                        <p:attrNameLst>
                                          <p:attrName>style.visibility</p:attrName>
                                        </p:attrNameLst>
                                      </p:cBhvr>
                                      <p:to>
                                        <p:strVal val="visible"/>
                                      </p:to>
                                    </p:set>
                                    <p:animEffect transition="in" filter="fade">
                                      <p:cBhvr>
                                        <p:cTn id="162" dur="2000"/>
                                        <p:tgtEl>
                                          <p:spTgt spid="17">
                                            <p:txEl>
                                              <p:pRg st="50" end="50"/>
                                            </p:txEl>
                                          </p:spTgt>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7">
                                            <p:txEl>
                                              <p:pRg st="51" end="51"/>
                                            </p:txEl>
                                          </p:spTgt>
                                        </p:tgtEl>
                                        <p:attrNameLst>
                                          <p:attrName>style.visibility</p:attrName>
                                        </p:attrNameLst>
                                      </p:cBhvr>
                                      <p:to>
                                        <p:strVal val="visible"/>
                                      </p:to>
                                    </p:set>
                                    <p:animEffect transition="in" filter="fade">
                                      <p:cBhvr>
                                        <p:cTn id="165" dur="2000"/>
                                        <p:tgtEl>
                                          <p:spTgt spid="17">
                                            <p:txEl>
                                              <p:pRg st="51" end="51"/>
                                            </p:txEl>
                                          </p:spTgt>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7">
                                            <p:txEl>
                                              <p:pRg st="52" end="52"/>
                                            </p:txEl>
                                          </p:spTgt>
                                        </p:tgtEl>
                                        <p:attrNameLst>
                                          <p:attrName>style.visibility</p:attrName>
                                        </p:attrNameLst>
                                      </p:cBhvr>
                                      <p:to>
                                        <p:strVal val="visible"/>
                                      </p:to>
                                    </p:set>
                                    <p:animEffect transition="in" filter="fade">
                                      <p:cBhvr>
                                        <p:cTn id="168" dur="2000"/>
                                        <p:tgtEl>
                                          <p:spTgt spid="17">
                                            <p:txEl>
                                              <p:pRg st="52" end="52"/>
                                            </p:txEl>
                                          </p:spTgt>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7">
                                            <p:txEl>
                                              <p:pRg st="53" end="53"/>
                                            </p:txEl>
                                          </p:spTgt>
                                        </p:tgtEl>
                                        <p:attrNameLst>
                                          <p:attrName>style.visibility</p:attrName>
                                        </p:attrNameLst>
                                      </p:cBhvr>
                                      <p:to>
                                        <p:strVal val="visible"/>
                                      </p:to>
                                    </p:set>
                                    <p:animEffect transition="in" filter="fade">
                                      <p:cBhvr>
                                        <p:cTn id="171" dur="2000"/>
                                        <p:tgtEl>
                                          <p:spTgt spid="17">
                                            <p:txEl>
                                              <p:pRg st="53" end="53"/>
                                            </p:txEl>
                                          </p:spTgt>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7">
                                            <p:txEl>
                                              <p:pRg st="54" end="54"/>
                                            </p:txEl>
                                          </p:spTgt>
                                        </p:tgtEl>
                                        <p:attrNameLst>
                                          <p:attrName>style.visibility</p:attrName>
                                        </p:attrNameLst>
                                      </p:cBhvr>
                                      <p:to>
                                        <p:strVal val="visible"/>
                                      </p:to>
                                    </p:set>
                                    <p:animEffect transition="in" filter="fade">
                                      <p:cBhvr>
                                        <p:cTn id="174" dur="2000"/>
                                        <p:tgtEl>
                                          <p:spTgt spid="17">
                                            <p:txEl>
                                              <p:pRg st="54" end="54"/>
                                            </p:txEl>
                                          </p:spTgt>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17">
                                            <p:txEl>
                                              <p:pRg st="55" end="55"/>
                                            </p:txEl>
                                          </p:spTgt>
                                        </p:tgtEl>
                                        <p:attrNameLst>
                                          <p:attrName>style.visibility</p:attrName>
                                        </p:attrNameLst>
                                      </p:cBhvr>
                                      <p:to>
                                        <p:strVal val="visible"/>
                                      </p:to>
                                    </p:set>
                                    <p:animEffect transition="in" filter="fade">
                                      <p:cBhvr>
                                        <p:cTn id="177" dur="2000"/>
                                        <p:tgtEl>
                                          <p:spTgt spid="17">
                                            <p:txEl>
                                              <p:pRg st="55" end="55"/>
                                            </p:txEl>
                                          </p:spTgt>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7">
                                            <p:txEl>
                                              <p:pRg st="56" end="56"/>
                                            </p:txEl>
                                          </p:spTgt>
                                        </p:tgtEl>
                                        <p:attrNameLst>
                                          <p:attrName>style.visibility</p:attrName>
                                        </p:attrNameLst>
                                      </p:cBhvr>
                                      <p:to>
                                        <p:strVal val="visible"/>
                                      </p:to>
                                    </p:set>
                                    <p:animEffect transition="in" filter="fade">
                                      <p:cBhvr>
                                        <p:cTn id="180" dur="2000"/>
                                        <p:tgtEl>
                                          <p:spTgt spid="17">
                                            <p:txEl>
                                              <p:pRg st="56" end="56"/>
                                            </p:txEl>
                                          </p:spTgt>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7">
                                            <p:txEl>
                                              <p:pRg st="57" end="57"/>
                                            </p:txEl>
                                          </p:spTgt>
                                        </p:tgtEl>
                                        <p:attrNameLst>
                                          <p:attrName>style.visibility</p:attrName>
                                        </p:attrNameLst>
                                      </p:cBhvr>
                                      <p:to>
                                        <p:strVal val="visible"/>
                                      </p:to>
                                    </p:set>
                                    <p:animEffect transition="in" filter="fade">
                                      <p:cBhvr>
                                        <p:cTn id="183" dur="2000"/>
                                        <p:tgtEl>
                                          <p:spTgt spid="17">
                                            <p:txEl>
                                              <p:pRg st="57" end="57"/>
                                            </p:txEl>
                                          </p:spTgt>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7">
                                            <p:txEl>
                                              <p:pRg st="58" end="58"/>
                                            </p:txEl>
                                          </p:spTgt>
                                        </p:tgtEl>
                                        <p:attrNameLst>
                                          <p:attrName>style.visibility</p:attrName>
                                        </p:attrNameLst>
                                      </p:cBhvr>
                                      <p:to>
                                        <p:strVal val="visible"/>
                                      </p:to>
                                    </p:set>
                                    <p:animEffect transition="in" filter="fade">
                                      <p:cBhvr>
                                        <p:cTn id="186" dur="2000"/>
                                        <p:tgtEl>
                                          <p:spTgt spid="17">
                                            <p:txEl>
                                              <p:pRg st="58" end="58"/>
                                            </p:txEl>
                                          </p:spTgt>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7">
                                            <p:txEl>
                                              <p:pRg st="59" end="59"/>
                                            </p:txEl>
                                          </p:spTgt>
                                        </p:tgtEl>
                                        <p:attrNameLst>
                                          <p:attrName>style.visibility</p:attrName>
                                        </p:attrNameLst>
                                      </p:cBhvr>
                                      <p:to>
                                        <p:strVal val="visible"/>
                                      </p:to>
                                    </p:set>
                                    <p:animEffect transition="in" filter="fade">
                                      <p:cBhvr>
                                        <p:cTn id="189" dur="2000"/>
                                        <p:tgtEl>
                                          <p:spTgt spid="17">
                                            <p:txEl>
                                              <p:pRg st="59" end="5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P spid="17" grpId="0"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 </a:t>
            </a:r>
            <a:r>
              <a:rPr lang="es-ES" sz="1100" dirty="0" smtClean="0">
                <a:solidFill>
                  <a:schemeClr val="accent1">
                    <a:lumMod val="20000"/>
                    <a:lumOff val="80000"/>
                  </a:schemeClr>
                </a:solidFill>
              </a:rPr>
              <a:t>MAPA POLÍTICO DE ESPAÑA Y ARAGÓN</a:t>
            </a:r>
          </a:p>
        </p:txBody>
      </p:sp>
      <p:pic>
        <p:nvPicPr>
          <p:cNvPr id="6146" name="Picture 2"/>
          <p:cNvPicPr>
            <a:picLocks noChangeAspect="1" noChangeArrowheads="1"/>
          </p:cNvPicPr>
          <p:nvPr/>
        </p:nvPicPr>
        <p:blipFill>
          <a:blip r:embed="rId5" cstate="print"/>
          <a:srcRect l="15613" t="11947" r="15826" b="10939"/>
          <a:stretch>
            <a:fillRect/>
          </a:stretch>
        </p:blipFill>
        <p:spPr bwMode="auto">
          <a:xfrm>
            <a:off x="3954354" y="2276872"/>
            <a:ext cx="4973622" cy="349630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7" name="Picture 3"/>
          <p:cNvPicPr>
            <a:picLocks noChangeAspect="1" noChangeArrowheads="1"/>
          </p:cNvPicPr>
          <p:nvPr/>
        </p:nvPicPr>
        <p:blipFill>
          <a:blip r:embed="rId6" cstate="print"/>
          <a:srcRect l="15635" t="11912" r="15869" b="10657"/>
          <a:stretch>
            <a:fillRect/>
          </a:stretch>
        </p:blipFill>
        <p:spPr bwMode="auto">
          <a:xfrm>
            <a:off x="3952733" y="2276872"/>
            <a:ext cx="5011755" cy="354091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2.- </a:t>
            </a:r>
            <a:r>
              <a:rPr lang="pt-BR" sz="1100" dirty="0" smtClean="0">
                <a:solidFill>
                  <a:schemeClr val="accent1">
                    <a:lumMod val="20000"/>
                    <a:lumOff val="80000"/>
                  </a:schemeClr>
                </a:solidFill>
              </a:rPr>
              <a:t>MAPA FÍSICO DE ARAGÓN</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 </a:t>
            </a:r>
            <a:r>
              <a:rPr lang="es-ES" sz="1100" dirty="0" smtClean="0">
                <a:solidFill>
                  <a:schemeClr val="accent1">
                    <a:lumMod val="20000"/>
                    <a:lumOff val="80000"/>
                  </a:schemeClr>
                </a:solidFill>
              </a:rPr>
              <a:t>MAPA POLÍTICO DE LA PROVINCIA DE TERUEL</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 </a:t>
            </a:r>
            <a:r>
              <a:rPr lang="es-ES" sz="1100" dirty="0" smtClean="0">
                <a:solidFill>
                  <a:schemeClr val="accent1">
                    <a:lumMod val="20000"/>
                    <a:lumOff val="80000"/>
                  </a:schemeClr>
                </a:solidFill>
              </a:rPr>
              <a:t>MAPA DE LA COMARCA DE TERUEL, FISICO Y POLÍTICO</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 </a:t>
            </a:r>
            <a:r>
              <a:rPr lang="es-ES" sz="1100" dirty="0" smtClean="0">
                <a:solidFill>
                  <a:schemeClr val="accent1">
                    <a:lumMod val="20000"/>
                    <a:lumOff val="80000"/>
                  </a:schemeClr>
                </a:solidFill>
              </a:rPr>
              <a:t>PLANO URBANO DE LA CIUDAD DE TERUEL</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6.- </a:t>
            </a:r>
            <a:r>
              <a:rPr lang="es-ES" sz="1100" dirty="0" smtClean="0">
                <a:solidFill>
                  <a:schemeClr val="accent1">
                    <a:lumMod val="20000"/>
                    <a:lumOff val="80000"/>
                  </a:schemeClr>
                </a:solidFill>
              </a:rPr>
              <a:t>CASCO HISTÓRICO - SATELITE</a:t>
            </a:r>
          </a:p>
        </p:txBody>
      </p:sp>
      <p:sp>
        <p:nvSpPr>
          <p:cNvPr id="25" name="24 Rectángulo"/>
          <p:cNvSpPr/>
          <p:nvPr/>
        </p:nvSpPr>
        <p:spPr>
          <a:xfrm>
            <a:off x="2483768" y="177281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7.- </a:t>
            </a:r>
            <a:r>
              <a:rPr lang="es-ES" sz="1100" dirty="0" smtClean="0">
                <a:solidFill>
                  <a:schemeClr val="accent1">
                    <a:lumMod val="20000"/>
                    <a:lumOff val="80000"/>
                  </a:schemeClr>
                </a:solidFill>
              </a:rPr>
              <a:t>CASCO HISTÓRICO – PLANEAMIENTO</a:t>
            </a:r>
          </a:p>
        </p:txBody>
      </p:sp>
      <p:sp>
        <p:nvSpPr>
          <p:cNvPr id="26" name="25 Rectángulo"/>
          <p:cNvSpPr/>
          <p:nvPr/>
        </p:nvSpPr>
        <p:spPr>
          <a:xfrm>
            <a:off x="2483768" y="194325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8.- </a:t>
            </a:r>
            <a:r>
              <a:rPr lang="es-ES" sz="1100" dirty="0" smtClean="0">
                <a:solidFill>
                  <a:schemeClr val="accent1">
                    <a:lumMod val="20000"/>
                    <a:lumOff val="80000"/>
                  </a:schemeClr>
                </a:solidFill>
              </a:rPr>
              <a:t>SITUACIÓN GENERAL DENTRO DEL CASCO HISTÓRICO</a:t>
            </a:r>
          </a:p>
        </p:txBody>
      </p:sp>
      <p:sp>
        <p:nvSpPr>
          <p:cNvPr id="27" name="26 Rectángulo"/>
          <p:cNvSpPr/>
          <p:nvPr/>
        </p:nvSpPr>
        <p:spPr>
          <a:xfrm>
            <a:off x="2483768" y="213285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9.- </a:t>
            </a:r>
            <a:r>
              <a:rPr lang="es-ES" sz="1100" dirty="0" smtClean="0">
                <a:solidFill>
                  <a:schemeClr val="accent1">
                    <a:lumMod val="20000"/>
                    <a:lumOff val="80000"/>
                  </a:schemeClr>
                </a:solidFill>
              </a:rPr>
              <a:t>EMPLAZAMIENTO</a:t>
            </a:r>
          </a:p>
        </p:txBody>
      </p:sp>
      <p:pic>
        <p:nvPicPr>
          <p:cNvPr id="6148" name="Picture 4"/>
          <p:cNvPicPr>
            <a:picLocks noChangeAspect="1" noChangeArrowheads="1"/>
          </p:cNvPicPr>
          <p:nvPr/>
        </p:nvPicPr>
        <p:blipFill>
          <a:blip r:embed="rId7" cstate="print"/>
          <a:srcRect l="15833" t="11400" r="16083" b="11332"/>
          <a:stretch>
            <a:fillRect/>
          </a:stretch>
        </p:blipFill>
        <p:spPr bwMode="auto">
          <a:xfrm>
            <a:off x="3990031" y="2276871"/>
            <a:ext cx="4974456" cy="352839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9" name="Picture 5"/>
          <p:cNvPicPr>
            <a:picLocks noChangeAspect="1" noChangeArrowheads="1"/>
          </p:cNvPicPr>
          <p:nvPr/>
        </p:nvPicPr>
        <p:blipFill>
          <a:blip r:embed="rId8" cstate="print"/>
          <a:srcRect l="15452" t="11499" r="13884" b="6571"/>
          <a:stretch>
            <a:fillRect/>
          </a:stretch>
        </p:blipFill>
        <p:spPr bwMode="auto">
          <a:xfrm>
            <a:off x="3995936" y="2204864"/>
            <a:ext cx="4968552"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50" name="Picture 6"/>
          <p:cNvPicPr>
            <a:picLocks noChangeAspect="1" noChangeArrowheads="1"/>
          </p:cNvPicPr>
          <p:nvPr/>
        </p:nvPicPr>
        <p:blipFill>
          <a:blip r:embed="rId9" cstate="print"/>
          <a:srcRect l="15934" t="10837" r="12796" b="6531"/>
          <a:stretch>
            <a:fillRect/>
          </a:stretch>
        </p:blipFill>
        <p:spPr bwMode="auto">
          <a:xfrm>
            <a:off x="3995936" y="2204864"/>
            <a:ext cx="4968551"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51" name="Picture 7"/>
          <p:cNvPicPr>
            <a:picLocks noChangeAspect="1" noChangeArrowheads="1"/>
          </p:cNvPicPr>
          <p:nvPr/>
        </p:nvPicPr>
        <p:blipFill>
          <a:blip r:embed="rId10" cstate="print"/>
          <a:srcRect l="15631" t="10675" r="13339" b="6972"/>
          <a:stretch>
            <a:fillRect/>
          </a:stretch>
        </p:blipFill>
        <p:spPr bwMode="auto">
          <a:xfrm>
            <a:off x="3995936" y="2204864"/>
            <a:ext cx="4968552"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52" name="Picture 8"/>
          <p:cNvPicPr>
            <a:picLocks noChangeAspect="1" noChangeArrowheads="1"/>
          </p:cNvPicPr>
          <p:nvPr/>
        </p:nvPicPr>
        <p:blipFill>
          <a:blip r:embed="rId11" cstate="print"/>
          <a:srcRect l="16369" t="11773" r="13681" b="7125"/>
          <a:stretch>
            <a:fillRect/>
          </a:stretch>
        </p:blipFill>
        <p:spPr bwMode="auto">
          <a:xfrm>
            <a:off x="3995936" y="2204865"/>
            <a:ext cx="4968552"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53" name="Picture 9"/>
          <p:cNvPicPr>
            <a:picLocks noChangeAspect="1" noChangeArrowheads="1"/>
          </p:cNvPicPr>
          <p:nvPr/>
        </p:nvPicPr>
        <p:blipFill>
          <a:blip r:embed="rId12" cstate="print"/>
          <a:srcRect l="16910" t="13516" r="13431" b="6172"/>
          <a:stretch>
            <a:fillRect/>
          </a:stretch>
        </p:blipFill>
        <p:spPr bwMode="auto">
          <a:xfrm>
            <a:off x="3995936" y="2224984"/>
            <a:ext cx="4968552" cy="358028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54" name="Picture 10"/>
          <p:cNvPicPr>
            <a:picLocks noChangeAspect="1" noChangeArrowheads="1"/>
          </p:cNvPicPr>
          <p:nvPr/>
        </p:nvPicPr>
        <p:blipFill>
          <a:blip r:embed="rId13" cstate="print"/>
          <a:srcRect l="15785" t="12324" r="13348" b="7565"/>
          <a:stretch>
            <a:fillRect/>
          </a:stretch>
        </p:blipFill>
        <p:spPr bwMode="auto">
          <a:xfrm>
            <a:off x="3995936" y="2204864"/>
            <a:ext cx="4994032"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9" name="28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fade">
                                      <p:cBhvr>
                                        <p:cTn id="10" dur="2000"/>
                                        <p:tgtEl>
                                          <p:spTgt spid="61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147"/>
                                        </p:tgtEl>
                                        <p:attrNameLst>
                                          <p:attrName>style.visibility</p:attrName>
                                        </p:attrNameLst>
                                      </p:cBhvr>
                                      <p:to>
                                        <p:strVal val="visible"/>
                                      </p:to>
                                    </p:set>
                                    <p:animEffect transition="in" filter="fade">
                                      <p:cBhvr>
                                        <p:cTn id="18" dur="2000"/>
                                        <p:tgtEl>
                                          <p:spTgt spid="614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148"/>
                                        </p:tgtEl>
                                        <p:attrNameLst>
                                          <p:attrName>style.visibility</p:attrName>
                                        </p:attrNameLst>
                                      </p:cBhvr>
                                      <p:to>
                                        <p:strVal val="visible"/>
                                      </p:to>
                                    </p:set>
                                    <p:animEffect transition="in" filter="fade">
                                      <p:cBhvr>
                                        <p:cTn id="26" dur="2000"/>
                                        <p:tgtEl>
                                          <p:spTgt spid="614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149"/>
                                        </p:tgtEl>
                                        <p:attrNameLst>
                                          <p:attrName>style.visibility</p:attrName>
                                        </p:attrNameLst>
                                      </p:cBhvr>
                                      <p:to>
                                        <p:strVal val="visible"/>
                                      </p:to>
                                    </p:set>
                                    <p:animEffect transition="in" filter="fade">
                                      <p:cBhvr>
                                        <p:cTn id="34" dur="2000"/>
                                        <p:tgtEl>
                                          <p:spTgt spid="614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6150"/>
                                        </p:tgtEl>
                                        <p:attrNameLst>
                                          <p:attrName>style.visibility</p:attrName>
                                        </p:attrNameLst>
                                      </p:cBhvr>
                                      <p:to>
                                        <p:strVal val="visible"/>
                                      </p:to>
                                    </p:set>
                                    <p:animEffect transition="in" filter="fade">
                                      <p:cBhvr>
                                        <p:cTn id="42" dur="2000"/>
                                        <p:tgtEl>
                                          <p:spTgt spid="615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151"/>
                                        </p:tgtEl>
                                        <p:attrNameLst>
                                          <p:attrName>style.visibility</p:attrName>
                                        </p:attrNameLst>
                                      </p:cBhvr>
                                      <p:to>
                                        <p:strVal val="visible"/>
                                      </p:to>
                                    </p:set>
                                    <p:animEffect transition="in" filter="fade">
                                      <p:cBhvr>
                                        <p:cTn id="50" dur="2000"/>
                                        <p:tgtEl>
                                          <p:spTgt spid="615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fade">
                                      <p:cBhvr>
                                        <p:cTn id="55" dur="2000"/>
                                        <p:tgtEl>
                                          <p:spTgt spid="25">
                                            <p:txEl>
                                              <p:pRg st="0" end="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6152"/>
                                        </p:tgtEl>
                                        <p:attrNameLst>
                                          <p:attrName>style.visibility</p:attrName>
                                        </p:attrNameLst>
                                      </p:cBhvr>
                                      <p:to>
                                        <p:strVal val="visible"/>
                                      </p:to>
                                    </p:set>
                                    <p:animEffect transition="in" filter="fade">
                                      <p:cBhvr>
                                        <p:cTn id="58" dur="2000"/>
                                        <p:tgtEl>
                                          <p:spTgt spid="615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6">
                                            <p:txEl>
                                              <p:pRg st="0" end="0"/>
                                            </p:txEl>
                                          </p:spTgt>
                                        </p:tgtEl>
                                        <p:attrNameLst>
                                          <p:attrName>style.visibility</p:attrName>
                                        </p:attrNameLst>
                                      </p:cBhvr>
                                      <p:to>
                                        <p:strVal val="visible"/>
                                      </p:to>
                                    </p:set>
                                    <p:animEffect transition="in" filter="fade">
                                      <p:cBhvr>
                                        <p:cTn id="63" dur="2000"/>
                                        <p:tgtEl>
                                          <p:spTgt spid="26">
                                            <p:txEl>
                                              <p:pRg st="0" end="0"/>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6153"/>
                                        </p:tgtEl>
                                        <p:attrNameLst>
                                          <p:attrName>style.visibility</p:attrName>
                                        </p:attrNameLst>
                                      </p:cBhvr>
                                      <p:to>
                                        <p:strVal val="visible"/>
                                      </p:to>
                                    </p:set>
                                    <p:animEffect transition="in" filter="fade">
                                      <p:cBhvr>
                                        <p:cTn id="66" dur="2000"/>
                                        <p:tgtEl>
                                          <p:spTgt spid="615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7">
                                            <p:txEl>
                                              <p:pRg st="0" end="0"/>
                                            </p:txEl>
                                          </p:spTgt>
                                        </p:tgtEl>
                                        <p:attrNameLst>
                                          <p:attrName>style.visibility</p:attrName>
                                        </p:attrNameLst>
                                      </p:cBhvr>
                                      <p:to>
                                        <p:strVal val="visible"/>
                                      </p:to>
                                    </p:set>
                                    <p:animEffect transition="in" filter="fade">
                                      <p:cBhvr>
                                        <p:cTn id="71" dur="2000"/>
                                        <p:tgtEl>
                                          <p:spTgt spid="27">
                                            <p:txEl>
                                              <p:pRg st="0" end="0"/>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6154"/>
                                        </p:tgtEl>
                                        <p:attrNameLst>
                                          <p:attrName>style.visibility</p:attrName>
                                        </p:attrNameLst>
                                      </p:cBhvr>
                                      <p:to>
                                        <p:strVal val="visible"/>
                                      </p:to>
                                    </p:set>
                                    <p:animEffect transition="in" filter="fade">
                                      <p:cBhvr>
                                        <p:cTn id="74" dur="20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P spid="25" grpId="0" build="p"/>
      <p:bldP spid="26" grpId="0" build="p"/>
      <p:bldP spid="2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10.-</a:t>
            </a:r>
            <a:r>
              <a:rPr lang="es-ES" sz="1100" dirty="0" smtClean="0">
                <a:solidFill>
                  <a:schemeClr val="accent1">
                    <a:lumMod val="20000"/>
                    <a:lumOff val="80000"/>
                  </a:schemeClr>
                </a:solidFill>
              </a:rPr>
              <a:t> PLANTA BAJA</a:t>
            </a:r>
          </a:p>
        </p:txBody>
      </p:sp>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11.- </a:t>
            </a:r>
            <a:r>
              <a:rPr lang="pt-BR" sz="1100" dirty="0" smtClean="0">
                <a:solidFill>
                  <a:schemeClr val="accent1">
                    <a:lumMod val="20000"/>
                    <a:lumOff val="80000"/>
                  </a:schemeClr>
                </a:solidFill>
              </a:rPr>
              <a:t>PLANTA BAJA + COTAS GENERALES</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12.- </a:t>
            </a:r>
            <a:r>
              <a:rPr lang="es-ES" sz="1100" dirty="0" smtClean="0">
                <a:solidFill>
                  <a:schemeClr val="accent1">
                    <a:lumMod val="20000"/>
                    <a:lumOff val="80000"/>
                  </a:schemeClr>
                </a:solidFill>
              </a:rPr>
              <a:t>PLANTA PRIMERA</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13.- </a:t>
            </a:r>
            <a:r>
              <a:rPr lang="es-ES" sz="1100" dirty="0" smtClean="0">
                <a:solidFill>
                  <a:schemeClr val="accent1">
                    <a:lumMod val="20000"/>
                    <a:lumOff val="80000"/>
                  </a:schemeClr>
                </a:solidFill>
              </a:rPr>
              <a:t>PLANTA PRIMERA + COTAS GENERALES</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14.- </a:t>
            </a:r>
            <a:r>
              <a:rPr lang="es-ES" sz="1100" dirty="0" smtClean="0">
                <a:solidFill>
                  <a:schemeClr val="accent1">
                    <a:lumMod val="20000"/>
                    <a:lumOff val="80000"/>
                  </a:schemeClr>
                </a:solidFill>
              </a:rPr>
              <a:t>PLANTA SEGUNDA</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15.- </a:t>
            </a:r>
            <a:r>
              <a:rPr lang="es-ES" sz="1100" dirty="0" smtClean="0">
                <a:solidFill>
                  <a:schemeClr val="accent1">
                    <a:lumMod val="20000"/>
                    <a:lumOff val="80000"/>
                  </a:schemeClr>
                </a:solidFill>
              </a:rPr>
              <a:t>PLANTA SEGUNDA + COTAS GENERALES</a:t>
            </a:r>
          </a:p>
        </p:txBody>
      </p:sp>
      <p:sp>
        <p:nvSpPr>
          <p:cNvPr id="25" name="24 Rectángulo"/>
          <p:cNvSpPr/>
          <p:nvPr/>
        </p:nvSpPr>
        <p:spPr>
          <a:xfrm>
            <a:off x="2483768" y="177281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16.- </a:t>
            </a:r>
            <a:r>
              <a:rPr lang="es-ES" sz="1100" dirty="0" smtClean="0">
                <a:solidFill>
                  <a:schemeClr val="accent1">
                    <a:lumMod val="20000"/>
                    <a:lumOff val="80000"/>
                  </a:schemeClr>
                </a:solidFill>
              </a:rPr>
              <a:t>PLANTA TERCERA</a:t>
            </a:r>
          </a:p>
        </p:txBody>
      </p:sp>
      <p:sp>
        <p:nvSpPr>
          <p:cNvPr id="26" name="25 Rectángulo"/>
          <p:cNvSpPr/>
          <p:nvPr/>
        </p:nvSpPr>
        <p:spPr>
          <a:xfrm>
            <a:off x="2483768" y="194325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17.- </a:t>
            </a:r>
            <a:r>
              <a:rPr lang="es-ES" sz="1100" dirty="0" smtClean="0">
                <a:solidFill>
                  <a:schemeClr val="accent1">
                    <a:lumMod val="20000"/>
                    <a:lumOff val="80000"/>
                  </a:schemeClr>
                </a:solidFill>
              </a:rPr>
              <a:t>PLANTA TERCERA + COTAS GENERALES</a:t>
            </a:r>
          </a:p>
        </p:txBody>
      </p:sp>
      <p:sp>
        <p:nvSpPr>
          <p:cNvPr id="30" name="29 Rectángulo"/>
          <p:cNvSpPr/>
          <p:nvPr/>
        </p:nvSpPr>
        <p:spPr>
          <a:xfrm>
            <a:off x="2483768" y="2132856"/>
            <a:ext cx="1681871" cy="261610"/>
          </a:xfrm>
          <a:prstGeom prst="rect">
            <a:avLst/>
          </a:prstGeom>
        </p:spPr>
        <p:txBody>
          <a:bodyPr wrap="none">
            <a:spAutoFit/>
          </a:bodyPr>
          <a:lstStyle/>
          <a:p>
            <a:r>
              <a:rPr lang="es-ES" sz="1100" b="1" dirty="0" smtClean="0">
                <a:solidFill>
                  <a:schemeClr val="accent1">
                    <a:lumMod val="20000"/>
                    <a:lumOff val="80000"/>
                  </a:schemeClr>
                </a:solidFill>
              </a:rPr>
              <a:t>18.- </a:t>
            </a:r>
            <a:r>
              <a:rPr lang="es-ES" sz="1100" dirty="0" smtClean="0">
                <a:solidFill>
                  <a:schemeClr val="accent1">
                    <a:lumMod val="20000"/>
                    <a:lumOff val="80000"/>
                  </a:schemeClr>
                </a:solidFill>
              </a:rPr>
              <a:t>PLANTA DE CUBIERTA</a:t>
            </a:r>
          </a:p>
        </p:txBody>
      </p:sp>
      <p:sp>
        <p:nvSpPr>
          <p:cNvPr id="31" name="30 Rectángulo"/>
          <p:cNvSpPr/>
          <p:nvPr/>
        </p:nvSpPr>
        <p:spPr>
          <a:xfrm>
            <a:off x="2483425" y="2303294"/>
            <a:ext cx="2975495" cy="261610"/>
          </a:xfrm>
          <a:prstGeom prst="rect">
            <a:avLst/>
          </a:prstGeom>
        </p:spPr>
        <p:txBody>
          <a:bodyPr wrap="none">
            <a:spAutoFit/>
          </a:bodyPr>
          <a:lstStyle/>
          <a:p>
            <a:r>
              <a:rPr lang="es-ES" sz="1100" b="1" dirty="0" smtClean="0">
                <a:solidFill>
                  <a:schemeClr val="accent1">
                    <a:lumMod val="20000"/>
                    <a:lumOff val="80000"/>
                  </a:schemeClr>
                </a:solidFill>
              </a:rPr>
              <a:t>19.- </a:t>
            </a:r>
            <a:r>
              <a:rPr lang="es-ES" sz="1100" dirty="0" smtClean="0">
                <a:solidFill>
                  <a:schemeClr val="accent1">
                    <a:lumMod val="20000"/>
                    <a:lumOff val="80000"/>
                  </a:schemeClr>
                </a:solidFill>
              </a:rPr>
              <a:t>PLANTA DE CUBIERTA + COTAS GENERALES</a:t>
            </a:r>
          </a:p>
        </p:txBody>
      </p:sp>
      <p:pic>
        <p:nvPicPr>
          <p:cNvPr id="7170" name="Picture 2"/>
          <p:cNvPicPr>
            <a:picLocks noChangeAspect="1" noChangeArrowheads="1"/>
          </p:cNvPicPr>
          <p:nvPr/>
        </p:nvPicPr>
        <p:blipFill>
          <a:blip r:embed="rId5" cstate="print"/>
          <a:srcRect l="14393" t="10837" r="12796" b="6531"/>
          <a:stretch>
            <a:fillRect/>
          </a:stretch>
        </p:blipFill>
        <p:spPr bwMode="auto">
          <a:xfrm>
            <a:off x="4392570" y="2564904"/>
            <a:ext cx="4568377"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1" name="Picture 3"/>
          <p:cNvPicPr>
            <a:picLocks noChangeAspect="1" noChangeArrowheads="1"/>
          </p:cNvPicPr>
          <p:nvPr/>
        </p:nvPicPr>
        <p:blipFill>
          <a:blip r:embed="rId6" cstate="print"/>
          <a:srcRect l="16474" t="10968" r="12234" b="7555"/>
          <a:stretch>
            <a:fillRect/>
          </a:stretch>
        </p:blipFill>
        <p:spPr bwMode="auto">
          <a:xfrm>
            <a:off x="4427984" y="2564904"/>
            <a:ext cx="4536504"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2" name="Picture 4"/>
          <p:cNvPicPr>
            <a:picLocks noChangeAspect="1" noChangeArrowheads="1"/>
          </p:cNvPicPr>
          <p:nvPr/>
        </p:nvPicPr>
        <p:blipFill>
          <a:blip r:embed="rId7" cstate="print"/>
          <a:srcRect l="15667" t="11796" r="13376" b="7109"/>
          <a:stretch>
            <a:fillRect/>
          </a:stretch>
        </p:blipFill>
        <p:spPr bwMode="auto">
          <a:xfrm>
            <a:off x="4427984" y="2564904"/>
            <a:ext cx="4536504"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3" name="Picture 5"/>
          <p:cNvPicPr>
            <a:picLocks noChangeAspect="1" noChangeArrowheads="1"/>
          </p:cNvPicPr>
          <p:nvPr/>
        </p:nvPicPr>
        <p:blipFill>
          <a:blip r:embed="rId8" cstate="print"/>
          <a:srcRect l="15696" t="10867" r="12462" b="7029"/>
          <a:stretch>
            <a:fillRect/>
          </a:stretch>
        </p:blipFill>
        <p:spPr bwMode="auto">
          <a:xfrm>
            <a:off x="4427984" y="2564904"/>
            <a:ext cx="4536504"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4" name="Picture 6"/>
          <p:cNvPicPr>
            <a:picLocks noChangeAspect="1" noChangeArrowheads="1"/>
          </p:cNvPicPr>
          <p:nvPr/>
        </p:nvPicPr>
        <p:blipFill>
          <a:blip r:embed="rId9" cstate="print"/>
          <a:srcRect l="15757" t="10948" r="12396" b="6941"/>
          <a:stretch>
            <a:fillRect/>
          </a:stretch>
        </p:blipFill>
        <p:spPr bwMode="auto">
          <a:xfrm>
            <a:off x="4427984" y="2564904"/>
            <a:ext cx="4536504"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5" name="Picture 7"/>
          <p:cNvPicPr>
            <a:picLocks noChangeAspect="1" noChangeArrowheads="1"/>
          </p:cNvPicPr>
          <p:nvPr/>
        </p:nvPicPr>
        <p:blipFill>
          <a:blip r:embed="rId10" cstate="print"/>
          <a:srcRect l="15783" t="12154" r="13761" b="7325"/>
          <a:stretch>
            <a:fillRect/>
          </a:stretch>
        </p:blipFill>
        <p:spPr bwMode="auto">
          <a:xfrm>
            <a:off x="4427984" y="2564904"/>
            <a:ext cx="4536504"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6" name="Picture 8"/>
          <p:cNvPicPr>
            <a:picLocks noChangeAspect="1" noChangeArrowheads="1"/>
          </p:cNvPicPr>
          <p:nvPr/>
        </p:nvPicPr>
        <p:blipFill>
          <a:blip r:embed="rId11" cstate="print"/>
          <a:srcRect l="14609" t="10986" r="12439" b="6621"/>
          <a:stretch>
            <a:fillRect/>
          </a:stretch>
        </p:blipFill>
        <p:spPr bwMode="auto">
          <a:xfrm>
            <a:off x="4427984" y="2603027"/>
            <a:ext cx="4536503" cy="320223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7" name="Picture 9"/>
          <p:cNvPicPr>
            <a:picLocks noChangeAspect="1" noChangeArrowheads="1"/>
          </p:cNvPicPr>
          <p:nvPr/>
        </p:nvPicPr>
        <p:blipFill>
          <a:blip r:embed="rId12" cstate="print"/>
          <a:srcRect l="15045" t="11701" r="12866" b="6388"/>
          <a:stretch>
            <a:fillRect/>
          </a:stretch>
        </p:blipFill>
        <p:spPr bwMode="auto">
          <a:xfrm>
            <a:off x="4401533" y="2564904"/>
            <a:ext cx="4562955" cy="324035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8" name="Picture 10"/>
          <p:cNvPicPr>
            <a:picLocks noChangeAspect="1" noChangeArrowheads="1"/>
          </p:cNvPicPr>
          <p:nvPr/>
        </p:nvPicPr>
        <p:blipFill>
          <a:blip r:embed="rId13" cstate="print"/>
          <a:srcRect l="15307" t="11323" r="12045" b="6182"/>
          <a:stretch>
            <a:fillRect/>
          </a:stretch>
        </p:blipFill>
        <p:spPr bwMode="auto">
          <a:xfrm>
            <a:off x="4427984" y="2585619"/>
            <a:ext cx="4536504" cy="321964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80" name="Picture 12"/>
          <p:cNvPicPr>
            <a:picLocks noChangeAspect="1" noChangeArrowheads="1"/>
          </p:cNvPicPr>
          <p:nvPr/>
        </p:nvPicPr>
        <p:blipFill>
          <a:blip r:embed="rId14" cstate="print"/>
          <a:srcRect l="15382" t="11485" r="12833" b="6475"/>
          <a:stretch>
            <a:fillRect/>
          </a:stretch>
        </p:blipFill>
        <p:spPr bwMode="auto">
          <a:xfrm>
            <a:off x="4427984" y="2564904"/>
            <a:ext cx="4536504"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32" name="31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2000"/>
                                        <p:tgtEl>
                                          <p:spTgt spid="717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171"/>
                                        </p:tgtEl>
                                        <p:attrNameLst>
                                          <p:attrName>style.visibility</p:attrName>
                                        </p:attrNameLst>
                                      </p:cBhvr>
                                      <p:to>
                                        <p:strVal val="visible"/>
                                      </p:to>
                                    </p:set>
                                    <p:animEffect transition="in" filter="fade">
                                      <p:cBhvr>
                                        <p:cTn id="18" dur="2000"/>
                                        <p:tgtEl>
                                          <p:spTgt spid="717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172"/>
                                        </p:tgtEl>
                                        <p:attrNameLst>
                                          <p:attrName>style.visibility</p:attrName>
                                        </p:attrNameLst>
                                      </p:cBhvr>
                                      <p:to>
                                        <p:strVal val="visible"/>
                                      </p:to>
                                    </p:set>
                                    <p:animEffect transition="in" filter="fade">
                                      <p:cBhvr>
                                        <p:cTn id="26" dur="2000"/>
                                        <p:tgtEl>
                                          <p:spTgt spid="717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7173"/>
                                        </p:tgtEl>
                                        <p:attrNameLst>
                                          <p:attrName>style.visibility</p:attrName>
                                        </p:attrNameLst>
                                      </p:cBhvr>
                                      <p:to>
                                        <p:strVal val="visible"/>
                                      </p:to>
                                    </p:set>
                                    <p:animEffect transition="in" filter="fade">
                                      <p:cBhvr>
                                        <p:cTn id="34" dur="2000"/>
                                        <p:tgtEl>
                                          <p:spTgt spid="717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7174"/>
                                        </p:tgtEl>
                                        <p:attrNameLst>
                                          <p:attrName>style.visibility</p:attrName>
                                        </p:attrNameLst>
                                      </p:cBhvr>
                                      <p:to>
                                        <p:strVal val="visible"/>
                                      </p:to>
                                    </p:set>
                                    <p:animEffect transition="in" filter="fade">
                                      <p:cBhvr>
                                        <p:cTn id="42" dur="2000"/>
                                        <p:tgtEl>
                                          <p:spTgt spid="717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7175"/>
                                        </p:tgtEl>
                                        <p:attrNameLst>
                                          <p:attrName>style.visibility</p:attrName>
                                        </p:attrNameLst>
                                      </p:cBhvr>
                                      <p:to>
                                        <p:strVal val="visible"/>
                                      </p:to>
                                    </p:set>
                                    <p:animEffect transition="in" filter="fade">
                                      <p:cBhvr>
                                        <p:cTn id="50" dur="2000"/>
                                        <p:tgtEl>
                                          <p:spTgt spid="717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fade">
                                      <p:cBhvr>
                                        <p:cTn id="55" dur="2000"/>
                                        <p:tgtEl>
                                          <p:spTgt spid="25">
                                            <p:txEl>
                                              <p:pRg st="0" end="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7176"/>
                                        </p:tgtEl>
                                        <p:attrNameLst>
                                          <p:attrName>style.visibility</p:attrName>
                                        </p:attrNameLst>
                                      </p:cBhvr>
                                      <p:to>
                                        <p:strVal val="visible"/>
                                      </p:to>
                                    </p:set>
                                    <p:animEffect transition="in" filter="fade">
                                      <p:cBhvr>
                                        <p:cTn id="58" dur="2000"/>
                                        <p:tgtEl>
                                          <p:spTgt spid="717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6">
                                            <p:txEl>
                                              <p:pRg st="0" end="0"/>
                                            </p:txEl>
                                          </p:spTgt>
                                        </p:tgtEl>
                                        <p:attrNameLst>
                                          <p:attrName>style.visibility</p:attrName>
                                        </p:attrNameLst>
                                      </p:cBhvr>
                                      <p:to>
                                        <p:strVal val="visible"/>
                                      </p:to>
                                    </p:set>
                                    <p:animEffect transition="in" filter="fade">
                                      <p:cBhvr>
                                        <p:cTn id="63" dur="2000"/>
                                        <p:tgtEl>
                                          <p:spTgt spid="26">
                                            <p:txEl>
                                              <p:pRg st="0" end="0"/>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7177"/>
                                        </p:tgtEl>
                                        <p:attrNameLst>
                                          <p:attrName>style.visibility</p:attrName>
                                        </p:attrNameLst>
                                      </p:cBhvr>
                                      <p:to>
                                        <p:strVal val="visible"/>
                                      </p:to>
                                    </p:set>
                                    <p:animEffect transition="in" filter="fade">
                                      <p:cBhvr>
                                        <p:cTn id="66" dur="2000"/>
                                        <p:tgtEl>
                                          <p:spTgt spid="717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0">
                                            <p:txEl>
                                              <p:pRg st="0" end="0"/>
                                            </p:txEl>
                                          </p:spTgt>
                                        </p:tgtEl>
                                        <p:attrNameLst>
                                          <p:attrName>style.visibility</p:attrName>
                                        </p:attrNameLst>
                                      </p:cBhvr>
                                      <p:to>
                                        <p:strVal val="visible"/>
                                      </p:to>
                                    </p:set>
                                    <p:animEffect transition="in" filter="fade">
                                      <p:cBhvr>
                                        <p:cTn id="71" dur="2000"/>
                                        <p:tgtEl>
                                          <p:spTgt spid="30">
                                            <p:txEl>
                                              <p:pRg st="0" end="0"/>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7178"/>
                                        </p:tgtEl>
                                        <p:attrNameLst>
                                          <p:attrName>style.visibility</p:attrName>
                                        </p:attrNameLst>
                                      </p:cBhvr>
                                      <p:to>
                                        <p:strVal val="visible"/>
                                      </p:to>
                                    </p:set>
                                    <p:animEffect transition="in" filter="fade">
                                      <p:cBhvr>
                                        <p:cTn id="74" dur="2000"/>
                                        <p:tgtEl>
                                          <p:spTgt spid="717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1">
                                            <p:txEl>
                                              <p:pRg st="0" end="0"/>
                                            </p:txEl>
                                          </p:spTgt>
                                        </p:tgtEl>
                                        <p:attrNameLst>
                                          <p:attrName>style.visibility</p:attrName>
                                        </p:attrNameLst>
                                      </p:cBhvr>
                                      <p:to>
                                        <p:strVal val="visible"/>
                                      </p:to>
                                    </p:set>
                                    <p:animEffect transition="in" filter="fade">
                                      <p:cBhvr>
                                        <p:cTn id="79" dur="2000"/>
                                        <p:tgtEl>
                                          <p:spTgt spid="31">
                                            <p:txEl>
                                              <p:pRg st="0" end="0"/>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7180"/>
                                        </p:tgtEl>
                                        <p:attrNameLst>
                                          <p:attrName>style.visibility</p:attrName>
                                        </p:attrNameLst>
                                      </p:cBhvr>
                                      <p:to>
                                        <p:strVal val="visible"/>
                                      </p:to>
                                    </p:set>
                                    <p:animEffect transition="in" filter="fade">
                                      <p:cBhvr>
                                        <p:cTn id="82" dur="2000"/>
                                        <p:tgtEl>
                                          <p:spTgt spid="7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P spid="25" grpId="0" build="p"/>
      <p:bldP spid="26" grpId="0" build="p"/>
      <p:bldP spid="30" grpId="0" build="p"/>
      <p:bldP spid="3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20.-</a:t>
            </a:r>
            <a:r>
              <a:rPr lang="es-ES" sz="1100" dirty="0" smtClean="0">
                <a:solidFill>
                  <a:schemeClr val="accent1">
                    <a:lumMod val="20000"/>
                    <a:lumOff val="80000"/>
                  </a:schemeClr>
                </a:solidFill>
              </a:rPr>
              <a:t> ALZADO PRINCIPAL - FOTO</a:t>
            </a:r>
          </a:p>
        </p:txBody>
      </p:sp>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21.- </a:t>
            </a:r>
            <a:r>
              <a:rPr lang="pt-BR" sz="1100" dirty="0" smtClean="0">
                <a:solidFill>
                  <a:schemeClr val="accent1">
                    <a:lumMod val="20000"/>
                    <a:lumOff val="80000"/>
                  </a:schemeClr>
                </a:solidFill>
              </a:rPr>
              <a:t>ALZADO PRINCIPAL - FOTO + PLANO</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22.- </a:t>
            </a:r>
            <a:r>
              <a:rPr lang="es-ES" sz="1100" dirty="0" smtClean="0">
                <a:solidFill>
                  <a:schemeClr val="accent1">
                    <a:lumMod val="20000"/>
                    <a:lumOff val="80000"/>
                  </a:schemeClr>
                </a:solidFill>
              </a:rPr>
              <a:t>ALZADO PRINCIPAL - PLANO</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23.- </a:t>
            </a:r>
            <a:r>
              <a:rPr lang="es-ES" sz="1100" dirty="0" smtClean="0">
                <a:solidFill>
                  <a:schemeClr val="accent1">
                    <a:lumMod val="20000"/>
                    <a:lumOff val="80000"/>
                  </a:schemeClr>
                </a:solidFill>
              </a:rPr>
              <a:t>ALZADO PRINCIPAL - PLANO + COTAS GENERALES</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24.- </a:t>
            </a:r>
            <a:r>
              <a:rPr lang="es-ES" sz="1100" dirty="0" smtClean="0">
                <a:solidFill>
                  <a:schemeClr val="accent1">
                    <a:lumMod val="20000"/>
                    <a:lumOff val="80000"/>
                  </a:schemeClr>
                </a:solidFill>
              </a:rPr>
              <a:t>ALZADO DERECHO - FOTO</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25.- </a:t>
            </a:r>
            <a:r>
              <a:rPr lang="es-ES" sz="1100" dirty="0" smtClean="0">
                <a:solidFill>
                  <a:schemeClr val="accent1">
                    <a:lumMod val="20000"/>
                    <a:lumOff val="80000"/>
                  </a:schemeClr>
                </a:solidFill>
              </a:rPr>
              <a:t>ALZADO DERECHO - FOTO + PLANO</a:t>
            </a:r>
          </a:p>
        </p:txBody>
      </p:sp>
      <p:sp>
        <p:nvSpPr>
          <p:cNvPr id="25" name="24 Rectángulo"/>
          <p:cNvSpPr/>
          <p:nvPr/>
        </p:nvSpPr>
        <p:spPr>
          <a:xfrm>
            <a:off x="2483768" y="177281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26.- </a:t>
            </a:r>
            <a:r>
              <a:rPr lang="es-ES" sz="1100" dirty="0" smtClean="0">
                <a:solidFill>
                  <a:schemeClr val="accent1">
                    <a:lumMod val="20000"/>
                    <a:lumOff val="80000"/>
                  </a:schemeClr>
                </a:solidFill>
              </a:rPr>
              <a:t>ALZADO DERECHO - PLANO</a:t>
            </a:r>
          </a:p>
        </p:txBody>
      </p:sp>
      <p:sp>
        <p:nvSpPr>
          <p:cNvPr id="26" name="25 Rectángulo"/>
          <p:cNvSpPr/>
          <p:nvPr/>
        </p:nvSpPr>
        <p:spPr>
          <a:xfrm>
            <a:off x="2483768" y="194325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27.- </a:t>
            </a:r>
            <a:r>
              <a:rPr lang="es-ES" sz="1100" dirty="0" smtClean="0">
                <a:solidFill>
                  <a:schemeClr val="accent1">
                    <a:lumMod val="20000"/>
                    <a:lumOff val="80000"/>
                  </a:schemeClr>
                </a:solidFill>
              </a:rPr>
              <a:t>ALZADO DERECHO - PLANO + COTAS GENERALES</a:t>
            </a:r>
          </a:p>
        </p:txBody>
      </p:sp>
      <p:pic>
        <p:nvPicPr>
          <p:cNvPr id="8194" name="Picture 2"/>
          <p:cNvPicPr>
            <a:picLocks noChangeAspect="1" noChangeArrowheads="1"/>
          </p:cNvPicPr>
          <p:nvPr/>
        </p:nvPicPr>
        <p:blipFill>
          <a:blip r:embed="rId5" cstate="print"/>
          <a:srcRect l="14693" t="11136" r="12616" b="5966"/>
          <a:stretch>
            <a:fillRect/>
          </a:stretch>
        </p:blipFill>
        <p:spPr bwMode="auto">
          <a:xfrm>
            <a:off x="3923928" y="2212525"/>
            <a:ext cx="5040559" cy="359273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5" name="Picture 3"/>
          <p:cNvPicPr>
            <a:picLocks noChangeAspect="1" noChangeArrowheads="1"/>
          </p:cNvPicPr>
          <p:nvPr/>
        </p:nvPicPr>
        <p:blipFill>
          <a:blip r:embed="rId6" cstate="print"/>
          <a:srcRect l="14817" t="11928" r="13432" b="6070"/>
          <a:stretch>
            <a:fillRect/>
          </a:stretch>
        </p:blipFill>
        <p:spPr bwMode="auto">
          <a:xfrm>
            <a:off x="3923928" y="2204864"/>
            <a:ext cx="5040560"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6" name="Picture 4"/>
          <p:cNvPicPr>
            <a:picLocks noChangeAspect="1" noChangeArrowheads="1"/>
          </p:cNvPicPr>
          <p:nvPr/>
        </p:nvPicPr>
        <p:blipFill>
          <a:blip r:embed="rId7" cstate="print"/>
          <a:srcRect l="15501" t="11050" r="12519" b="6687"/>
          <a:stretch>
            <a:fillRect/>
          </a:stretch>
        </p:blipFill>
        <p:spPr bwMode="auto">
          <a:xfrm>
            <a:off x="3923928" y="2204864"/>
            <a:ext cx="5040559"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7" name="Picture 5"/>
          <p:cNvPicPr>
            <a:picLocks noChangeAspect="1" noChangeArrowheads="1"/>
          </p:cNvPicPr>
          <p:nvPr/>
        </p:nvPicPr>
        <p:blipFill>
          <a:blip r:embed="rId8" cstate="print"/>
          <a:srcRect l="15580" t="11565" r="12460" b="6196"/>
          <a:stretch>
            <a:fillRect/>
          </a:stretch>
        </p:blipFill>
        <p:spPr bwMode="auto">
          <a:xfrm>
            <a:off x="3923928" y="2204864"/>
            <a:ext cx="5040560"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8" name="Picture 6"/>
          <p:cNvPicPr>
            <a:picLocks noChangeAspect="1" noChangeArrowheads="1"/>
          </p:cNvPicPr>
          <p:nvPr/>
        </p:nvPicPr>
        <p:blipFill>
          <a:blip r:embed="rId9" cstate="print"/>
          <a:srcRect l="16378" t="12540" r="12868" b="6846"/>
          <a:stretch>
            <a:fillRect/>
          </a:stretch>
        </p:blipFill>
        <p:spPr bwMode="auto">
          <a:xfrm>
            <a:off x="3923928" y="2215942"/>
            <a:ext cx="5040560" cy="358932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199" name="Picture 7"/>
          <p:cNvPicPr>
            <a:picLocks noChangeAspect="1" noChangeArrowheads="1"/>
          </p:cNvPicPr>
          <p:nvPr/>
        </p:nvPicPr>
        <p:blipFill>
          <a:blip r:embed="rId10" cstate="print"/>
          <a:srcRect l="15547" t="11007" r="12858" b="7049"/>
          <a:stretch>
            <a:fillRect/>
          </a:stretch>
        </p:blipFill>
        <p:spPr bwMode="auto">
          <a:xfrm>
            <a:off x="3923928" y="2199559"/>
            <a:ext cx="5040559" cy="360570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200" name="Picture 8"/>
          <p:cNvPicPr>
            <a:picLocks noChangeAspect="1" noChangeArrowheads="1"/>
          </p:cNvPicPr>
          <p:nvPr/>
        </p:nvPicPr>
        <p:blipFill>
          <a:blip r:embed="rId11" cstate="print"/>
          <a:srcRect l="15337" t="10883" r="12713" b="6889"/>
          <a:stretch>
            <a:fillRect/>
          </a:stretch>
        </p:blipFill>
        <p:spPr bwMode="auto">
          <a:xfrm>
            <a:off x="3923928" y="2204864"/>
            <a:ext cx="5040560" cy="36004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8201" name="Picture 9"/>
          <p:cNvPicPr>
            <a:picLocks noChangeAspect="1" noChangeArrowheads="1"/>
          </p:cNvPicPr>
          <p:nvPr/>
        </p:nvPicPr>
        <p:blipFill>
          <a:blip r:embed="rId12" cstate="print"/>
          <a:srcRect l="15554" t="11624" r="12818" b="7006"/>
          <a:stretch>
            <a:fillRect/>
          </a:stretch>
        </p:blipFill>
        <p:spPr bwMode="auto">
          <a:xfrm>
            <a:off x="3923928" y="2204864"/>
            <a:ext cx="5040560" cy="357879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7" name="26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2000"/>
                                        <p:tgtEl>
                                          <p:spTgt spid="819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195"/>
                                        </p:tgtEl>
                                        <p:attrNameLst>
                                          <p:attrName>style.visibility</p:attrName>
                                        </p:attrNameLst>
                                      </p:cBhvr>
                                      <p:to>
                                        <p:strVal val="visible"/>
                                      </p:to>
                                    </p:set>
                                    <p:animEffect transition="in" filter="fade">
                                      <p:cBhvr>
                                        <p:cTn id="18" dur="2000"/>
                                        <p:tgtEl>
                                          <p:spTgt spid="819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196"/>
                                        </p:tgtEl>
                                        <p:attrNameLst>
                                          <p:attrName>style.visibility</p:attrName>
                                        </p:attrNameLst>
                                      </p:cBhvr>
                                      <p:to>
                                        <p:strVal val="visible"/>
                                      </p:to>
                                    </p:set>
                                    <p:animEffect transition="in" filter="fade">
                                      <p:cBhvr>
                                        <p:cTn id="26" dur="2000"/>
                                        <p:tgtEl>
                                          <p:spTgt spid="819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197"/>
                                        </p:tgtEl>
                                        <p:attrNameLst>
                                          <p:attrName>style.visibility</p:attrName>
                                        </p:attrNameLst>
                                      </p:cBhvr>
                                      <p:to>
                                        <p:strVal val="visible"/>
                                      </p:to>
                                    </p:set>
                                    <p:animEffect transition="in" filter="fade">
                                      <p:cBhvr>
                                        <p:cTn id="34" dur="2000"/>
                                        <p:tgtEl>
                                          <p:spTgt spid="819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8198"/>
                                        </p:tgtEl>
                                        <p:attrNameLst>
                                          <p:attrName>style.visibility</p:attrName>
                                        </p:attrNameLst>
                                      </p:cBhvr>
                                      <p:to>
                                        <p:strVal val="visible"/>
                                      </p:to>
                                    </p:set>
                                    <p:animEffect transition="in" filter="fade">
                                      <p:cBhvr>
                                        <p:cTn id="42" dur="2000"/>
                                        <p:tgtEl>
                                          <p:spTgt spid="819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8199"/>
                                        </p:tgtEl>
                                        <p:attrNameLst>
                                          <p:attrName>style.visibility</p:attrName>
                                        </p:attrNameLst>
                                      </p:cBhvr>
                                      <p:to>
                                        <p:strVal val="visible"/>
                                      </p:to>
                                    </p:set>
                                    <p:animEffect transition="in" filter="fade">
                                      <p:cBhvr>
                                        <p:cTn id="50" dur="2000"/>
                                        <p:tgtEl>
                                          <p:spTgt spid="819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fade">
                                      <p:cBhvr>
                                        <p:cTn id="55" dur="2000"/>
                                        <p:tgtEl>
                                          <p:spTgt spid="25">
                                            <p:txEl>
                                              <p:pRg st="0" end="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8200"/>
                                        </p:tgtEl>
                                        <p:attrNameLst>
                                          <p:attrName>style.visibility</p:attrName>
                                        </p:attrNameLst>
                                      </p:cBhvr>
                                      <p:to>
                                        <p:strVal val="visible"/>
                                      </p:to>
                                    </p:set>
                                    <p:animEffect transition="in" filter="fade">
                                      <p:cBhvr>
                                        <p:cTn id="58" dur="2000"/>
                                        <p:tgtEl>
                                          <p:spTgt spid="820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6">
                                            <p:txEl>
                                              <p:pRg st="0" end="0"/>
                                            </p:txEl>
                                          </p:spTgt>
                                        </p:tgtEl>
                                        <p:attrNameLst>
                                          <p:attrName>style.visibility</p:attrName>
                                        </p:attrNameLst>
                                      </p:cBhvr>
                                      <p:to>
                                        <p:strVal val="visible"/>
                                      </p:to>
                                    </p:set>
                                    <p:animEffect transition="in" filter="fade">
                                      <p:cBhvr>
                                        <p:cTn id="63" dur="2000"/>
                                        <p:tgtEl>
                                          <p:spTgt spid="26">
                                            <p:txEl>
                                              <p:pRg st="0" end="0"/>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8201"/>
                                        </p:tgtEl>
                                        <p:attrNameLst>
                                          <p:attrName>style.visibility</p:attrName>
                                        </p:attrNameLst>
                                      </p:cBhvr>
                                      <p:to>
                                        <p:strVal val="visible"/>
                                      </p:to>
                                    </p:set>
                                    <p:animEffect transition="in" filter="fade">
                                      <p:cBhvr>
                                        <p:cTn id="66" dur="2000"/>
                                        <p:tgtEl>
                                          <p:spTgt spid="8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P spid="25" grpId="0" build="p"/>
      <p:bldP spid="26"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28.-</a:t>
            </a:r>
            <a:r>
              <a:rPr lang="es-ES" sz="1100" dirty="0" smtClean="0">
                <a:solidFill>
                  <a:schemeClr val="accent1">
                    <a:lumMod val="20000"/>
                    <a:lumOff val="80000"/>
                  </a:schemeClr>
                </a:solidFill>
              </a:rPr>
              <a:t> ALZADO IZQUIERDO - FOTO</a:t>
            </a:r>
          </a:p>
        </p:txBody>
      </p:sp>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29.- </a:t>
            </a:r>
            <a:r>
              <a:rPr lang="pt-BR" sz="1100" dirty="0" smtClean="0">
                <a:solidFill>
                  <a:schemeClr val="accent1">
                    <a:lumMod val="20000"/>
                    <a:lumOff val="80000"/>
                  </a:schemeClr>
                </a:solidFill>
              </a:rPr>
              <a:t>ALZADO IZQUIERDO - FOTO + PLANO</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30.- </a:t>
            </a:r>
            <a:r>
              <a:rPr lang="es-ES" sz="1100" dirty="0" smtClean="0">
                <a:solidFill>
                  <a:schemeClr val="accent1">
                    <a:lumMod val="20000"/>
                    <a:lumOff val="80000"/>
                  </a:schemeClr>
                </a:solidFill>
              </a:rPr>
              <a:t>ALZADO IZQUIERDO - PLANO</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31.- </a:t>
            </a:r>
            <a:r>
              <a:rPr lang="es-ES" sz="1100" dirty="0" smtClean="0">
                <a:solidFill>
                  <a:schemeClr val="accent1">
                    <a:lumMod val="20000"/>
                    <a:lumOff val="80000"/>
                  </a:schemeClr>
                </a:solidFill>
              </a:rPr>
              <a:t>ALZADO IZQUIERDO - PLANO + COTAS GENERALES</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32.- </a:t>
            </a:r>
            <a:r>
              <a:rPr lang="es-ES" sz="1100" dirty="0" smtClean="0">
                <a:solidFill>
                  <a:schemeClr val="accent1">
                    <a:lumMod val="20000"/>
                    <a:lumOff val="80000"/>
                  </a:schemeClr>
                </a:solidFill>
              </a:rPr>
              <a:t>ALZADO POSTERIOR - FOTO</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33.- </a:t>
            </a:r>
            <a:r>
              <a:rPr lang="es-ES" sz="1100" dirty="0" smtClean="0">
                <a:solidFill>
                  <a:schemeClr val="accent1">
                    <a:lumMod val="20000"/>
                    <a:lumOff val="80000"/>
                  </a:schemeClr>
                </a:solidFill>
              </a:rPr>
              <a:t>ALZADO POSTERIOR - FOTO + PLANO</a:t>
            </a:r>
          </a:p>
        </p:txBody>
      </p:sp>
      <p:sp>
        <p:nvSpPr>
          <p:cNvPr id="25" name="24 Rectángulo"/>
          <p:cNvSpPr/>
          <p:nvPr/>
        </p:nvSpPr>
        <p:spPr>
          <a:xfrm>
            <a:off x="2483768" y="177281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34.- </a:t>
            </a:r>
            <a:r>
              <a:rPr lang="es-ES" sz="1100" dirty="0" smtClean="0">
                <a:solidFill>
                  <a:schemeClr val="accent1">
                    <a:lumMod val="20000"/>
                    <a:lumOff val="80000"/>
                  </a:schemeClr>
                </a:solidFill>
              </a:rPr>
              <a:t>ALZADO POSTERIOR - PLANO</a:t>
            </a:r>
          </a:p>
        </p:txBody>
      </p:sp>
      <p:sp>
        <p:nvSpPr>
          <p:cNvPr id="26" name="25 Rectángulo"/>
          <p:cNvSpPr/>
          <p:nvPr/>
        </p:nvSpPr>
        <p:spPr>
          <a:xfrm>
            <a:off x="2483768" y="194325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35.- </a:t>
            </a:r>
            <a:r>
              <a:rPr lang="es-ES" sz="1100" dirty="0" smtClean="0">
                <a:solidFill>
                  <a:schemeClr val="accent1">
                    <a:lumMod val="20000"/>
                    <a:lumOff val="80000"/>
                  </a:schemeClr>
                </a:solidFill>
              </a:rPr>
              <a:t>ALZADO POSTERIOR - PLANO + COTAS GENERALES</a:t>
            </a:r>
          </a:p>
        </p:txBody>
      </p:sp>
      <p:sp>
        <p:nvSpPr>
          <p:cNvPr id="28" name="27 Rectángulo"/>
          <p:cNvSpPr/>
          <p:nvPr/>
        </p:nvSpPr>
        <p:spPr>
          <a:xfrm>
            <a:off x="2483768" y="213285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36.- </a:t>
            </a:r>
            <a:r>
              <a:rPr lang="es-ES" sz="1100" dirty="0" smtClean="0">
                <a:solidFill>
                  <a:schemeClr val="accent1">
                    <a:lumMod val="20000"/>
                    <a:lumOff val="80000"/>
                  </a:schemeClr>
                </a:solidFill>
              </a:rPr>
              <a:t>SECCIÓN POR LA ESCALERA</a:t>
            </a:r>
          </a:p>
        </p:txBody>
      </p:sp>
      <p:pic>
        <p:nvPicPr>
          <p:cNvPr id="9218" name="Picture 2"/>
          <p:cNvPicPr>
            <a:picLocks noChangeAspect="1" noChangeArrowheads="1"/>
          </p:cNvPicPr>
          <p:nvPr/>
        </p:nvPicPr>
        <p:blipFill>
          <a:blip r:embed="rId5" cstate="print"/>
          <a:srcRect l="14805" t="11055" r="12655" b="6825"/>
          <a:stretch>
            <a:fillRect/>
          </a:stretch>
        </p:blipFill>
        <p:spPr bwMode="auto">
          <a:xfrm>
            <a:off x="4211960" y="2417493"/>
            <a:ext cx="4788024" cy="338777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19" name="Picture 3"/>
          <p:cNvPicPr>
            <a:picLocks noChangeAspect="1" noChangeArrowheads="1"/>
          </p:cNvPicPr>
          <p:nvPr/>
        </p:nvPicPr>
        <p:blipFill>
          <a:blip r:embed="rId6" cstate="print"/>
          <a:srcRect l="16298" t="11773" r="12521" b="7125"/>
          <a:stretch>
            <a:fillRect/>
          </a:stretch>
        </p:blipFill>
        <p:spPr bwMode="auto">
          <a:xfrm>
            <a:off x="4211960" y="2420888"/>
            <a:ext cx="4752527" cy="338437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0" name="Picture 4"/>
          <p:cNvPicPr>
            <a:picLocks noChangeAspect="1" noChangeArrowheads="1"/>
          </p:cNvPicPr>
          <p:nvPr/>
        </p:nvPicPr>
        <p:blipFill>
          <a:blip r:embed="rId7" cstate="print"/>
          <a:srcRect l="15694" t="11677" r="12564" b="6580"/>
          <a:stretch>
            <a:fillRect/>
          </a:stretch>
        </p:blipFill>
        <p:spPr bwMode="auto">
          <a:xfrm>
            <a:off x="4211960" y="2420888"/>
            <a:ext cx="4752528" cy="338437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1" name="Picture 5"/>
          <p:cNvPicPr>
            <a:picLocks noChangeAspect="1" noChangeArrowheads="1"/>
          </p:cNvPicPr>
          <p:nvPr/>
        </p:nvPicPr>
        <p:blipFill>
          <a:blip r:embed="rId8" cstate="print"/>
          <a:srcRect l="16108" t="12008" r="12751" b="6934"/>
          <a:stretch>
            <a:fillRect/>
          </a:stretch>
        </p:blipFill>
        <p:spPr bwMode="auto">
          <a:xfrm>
            <a:off x="4211960" y="2420888"/>
            <a:ext cx="4752528" cy="338437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2" name="Picture 6"/>
          <p:cNvPicPr>
            <a:picLocks noChangeAspect="1" noChangeArrowheads="1"/>
          </p:cNvPicPr>
          <p:nvPr/>
        </p:nvPicPr>
        <p:blipFill>
          <a:blip r:embed="rId9" cstate="print"/>
          <a:srcRect l="14655" t="11649" r="12882" b="6281"/>
          <a:stretch>
            <a:fillRect/>
          </a:stretch>
        </p:blipFill>
        <p:spPr bwMode="auto">
          <a:xfrm>
            <a:off x="4211960" y="2441114"/>
            <a:ext cx="4752528" cy="336414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3" name="Picture 7"/>
          <p:cNvPicPr>
            <a:picLocks noChangeAspect="1" noChangeArrowheads="1"/>
          </p:cNvPicPr>
          <p:nvPr/>
        </p:nvPicPr>
        <p:blipFill>
          <a:blip r:embed="rId10" cstate="print"/>
          <a:srcRect l="14252" t="10802" r="12238" b="6387"/>
          <a:stretch>
            <a:fillRect/>
          </a:stretch>
        </p:blipFill>
        <p:spPr bwMode="auto">
          <a:xfrm>
            <a:off x="4211960" y="2459096"/>
            <a:ext cx="4752528" cy="334616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4" name="Picture 8"/>
          <p:cNvPicPr>
            <a:picLocks noChangeAspect="1" noChangeArrowheads="1"/>
          </p:cNvPicPr>
          <p:nvPr/>
        </p:nvPicPr>
        <p:blipFill>
          <a:blip r:embed="rId11" cstate="print"/>
          <a:srcRect l="14127" t="10525" r="12785" b="6447"/>
          <a:stretch>
            <a:fillRect/>
          </a:stretch>
        </p:blipFill>
        <p:spPr bwMode="auto">
          <a:xfrm>
            <a:off x="4211960" y="2430969"/>
            <a:ext cx="4752528" cy="337429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5" name="Picture 9"/>
          <p:cNvPicPr>
            <a:picLocks noChangeAspect="1" noChangeArrowheads="1"/>
          </p:cNvPicPr>
          <p:nvPr/>
        </p:nvPicPr>
        <p:blipFill>
          <a:blip r:embed="rId12" cstate="print"/>
          <a:srcRect l="16157" t="11630" r="12512" b="6963"/>
          <a:stretch>
            <a:fillRect/>
          </a:stretch>
        </p:blipFill>
        <p:spPr bwMode="auto">
          <a:xfrm>
            <a:off x="4211960" y="2415349"/>
            <a:ext cx="4752528" cy="338991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6" name="Picture 10"/>
          <p:cNvPicPr>
            <a:picLocks noChangeAspect="1" noChangeArrowheads="1"/>
          </p:cNvPicPr>
          <p:nvPr/>
        </p:nvPicPr>
        <p:blipFill>
          <a:blip r:embed="rId13" cstate="print"/>
          <a:srcRect l="15356" t="11724" r="12614" b="6205"/>
          <a:stretch>
            <a:fillRect/>
          </a:stretch>
        </p:blipFill>
        <p:spPr bwMode="auto">
          <a:xfrm>
            <a:off x="4211960" y="2420888"/>
            <a:ext cx="4752528" cy="338437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9" name="28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218"/>
                                        </p:tgtEl>
                                        <p:attrNameLst>
                                          <p:attrName>style.visibility</p:attrName>
                                        </p:attrNameLst>
                                      </p:cBhvr>
                                      <p:to>
                                        <p:strVal val="visible"/>
                                      </p:to>
                                    </p:set>
                                    <p:animEffect transition="in" filter="fade">
                                      <p:cBhvr>
                                        <p:cTn id="10" dur="20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219"/>
                                        </p:tgtEl>
                                        <p:attrNameLst>
                                          <p:attrName>style.visibility</p:attrName>
                                        </p:attrNameLst>
                                      </p:cBhvr>
                                      <p:to>
                                        <p:strVal val="visible"/>
                                      </p:to>
                                    </p:set>
                                    <p:animEffect transition="in" filter="fade">
                                      <p:cBhvr>
                                        <p:cTn id="18" dur="2000"/>
                                        <p:tgtEl>
                                          <p:spTgt spid="92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220"/>
                                        </p:tgtEl>
                                        <p:attrNameLst>
                                          <p:attrName>style.visibility</p:attrName>
                                        </p:attrNameLst>
                                      </p:cBhvr>
                                      <p:to>
                                        <p:strVal val="visible"/>
                                      </p:to>
                                    </p:set>
                                    <p:animEffect transition="in" filter="fade">
                                      <p:cBhvr>
                                        <p:cTn id="26" dur="2000"/>
                                        <p:tgtEl>
                                          <p:spTgt spid="92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221"/>
                                        </p:tgtEl>
                                        <p:attrNameLst>
                                          <p:attrName>style.visibility</p:attrName>
                                        </p:attrNameLst>
                                      </p:cBhvr>
                                      <p:to>
                                        <p:strVal val="visible"/>
                                      </p:to>
                                    </p:set>
                                    <p:animEffect transition="in" filter="fade">
                                      <p:cBhvr>
                                        <p:cTn id="34" dur="2000"/>
                                        <p:tgtEl>
                                          <p:spTgt spid="92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9222"/>
                                        </p:tgtEl>
                                        <p:attrNameLst>
                                          <p:attrName>style.visibility</p:attrName>
                                        </p:attrNameLst>
                                      </p:cBhvr>
                                      <p:to>
                                        <p:strVal val="visible"/>
                                      </p:to>
                                    </p:set>
                                    <p:animEffect transition="in" filter="fade">
                                      <p:cBhvr>
                                        <p:cTn id="42" dur="2000"/>
                                        <p:tgtEl>
                                          <p:spTgt spid="92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223"/>
                                        </p:tgtEl>
                                        <p:attrNameLst>
                                          <p:attrName>style.visibility</p:attrName>
                                        </p:attrNameLst>
                                      </p:cBhvr>
                                      <p:to>
                                        <p:strVal val="visible"/>
                                      </p:to>
                                    </p:set>
                                    <p:animEffect transition="in" filter="fade">
                                      <p:cBhvr>
                                        <p:cTn id="50" dur="2000"/>
                                        <p:tgtEl>
                                          <p:spTgt spid="922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fade">
                                      <p:cBhvr>
                                        <p:cTn id="55" dur="2000"/>
                                        <p:tgtEl>
                                          <p:spTgt spid="25">
                                            <p:txEl>
                                              <p:pRg st="0" end="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9224"/>
                                        </p:tgtEl>
                                        <p:attrNameLst>
                                          <p:attrName>style.visibility</p:attrName>
                                        </p:attrNameLst>
                                      </p:cBhvr>
                                      <p:to>
                                        <p:strVal val="visible"/>
                                      </p:to>
                                    </p:set>
                                    <p:animEffect transition="in" filter="fade">
                                      <p:cBhvr>
                                        <p:cTn id="58" dur="2000"/>
                                        <p:tgtEl>
                                          <p:spTgt spid="92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6">
                                            <p:txEl>
                                              <p:pRg st="0" end="0"/>
                                            </p:txEl>
                                          </p:spTgt>
                                        </p:tgtEl>
                                        <p:attrNameLst>
                                          <p:attrName>style.visibility</p:attrName>
                                        </p:attrNameLst>
                                      </p:cBhvr>
                                      <p:to>
                                        <p:strVal val="visible"/>
                                      </p:to>
                                    </p:set>
                                    <p:animEffect transition="in" filter="fade">
                                      <p:cBhvr>
                                        <p:cTn id="63" dur="2000"/>
                                        <p:tgtEl>
                                          <p:spTgt spid="26">
                                            <p:txEl>
                                              <p:pRg st="0" end="0"/>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9225"/>
                                        </p:tgtEl>
                                        <p:attrNameLst>
                                          <p:attrName>style.visibility</p:attrName>
                                        </p:attrNameLst>
                                      </p:cBhvr>
                                      <p:to>
                                        <p:strVal val="visible"/>
                                      </p:to>
                                    </p:set>
                                    <p:animEffect transition="in" filter="fade">
                                      <p:cBhvr>
                                        <p:cTn id="66" dur="2000"/>
                                        <p:tgtEl>
                                          <p:spTgt spid="922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8">
                                            <p:txEl>
                                              <p:pRg st="0" end="0"/>
                                            </p:txEl>
                                          </p:spTgt>
                                        </p:tgtEl>
                                        <p:attrNameLst>
                                          <p:attrName>style.visibility</p:attrName>
                                        </p:attrNameLst>
                                      </p:cBhvr>
                                      <p:to>
                                        <p:strVal val="visible"/>
                                      </p:to>
                                    </p:set>
                                    <p:animEffect transition="in" filter="fade">
                                      <p:cBhvr>
                                        <p:cTn id="71" dur="2000"/>
                                        <p:tgtEl>
                                          <p:spTgt spid="28">
                                            <p:txEl>
                                              <p:pRg st="0" end="0"/>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9226"/>
                                        </p:tgtEl>
                                        <p:attrNameLst>
                                          <p:attrName>style.visibility</p:attrName>
                                        </p:attrNameLst>
                                      </p:cBhvr>
                                      <p:to>
                                        <p:strVal val="visible"/>
                                      </p:to>
                                    </p:set>
                                    <p:animEffect transition="in" filter="fade">
                                      <p:cBhvr>
                                        <p:cTn id="74" dur="20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P spid="25" grpId="0" build="p"/>
      <p:bldP spid="26" grpId="0" build="p"/>
      <p:bldP spid="28"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37.-</a:t>
            </a:r>
            <a:r>
              <a:rPr lang="es-ES" sz="1100" dirty="0" smtClean="0">
                <a:solidFill>
                  <a:schemeClr val="accent1">
                    <a:lumMod val="20000"/>
                    <a:lumOff val="80000"/>
                  </a:schemeClr>
                </a:solidFill>
              </a:rPr>
              <a:t> ALZADO PRINCIPAL – FOTO + ANÁLISIS CONSTRUCTIVO</a:t>
            </a:r>
          </a:p>
        </p:txBody>
      </p:sp>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38.- </a:t>
            </a:r>
            <a:r>
              <a:rPr lang="pt-BR" sz="1100" dirty="0" smtClean="0">
                <a:solidFill>
                  <a:schemeClr val="accent1">
                    <a:lumMod val="20000"/>
                    <a:lumOff val="80000"/>
                  </a:schemeClr>
                </a:solidFill>
              </a:rPr>
              <a:t>ALZADO PRINCIPAL – ANÁLISIS CONSTRUCTIVO</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39.- </a:t>
            </a:r>
            <a:r>
              <a:rPr lang="es-ES" sz="1100" dirty="0" smtClean="0">
                <a:solidFill>
                  <a:schemeClr val="accent1">
                    <a:lumMod val="20000"/>
                    <a:lumOff val="80000"/>
                  </a:schemeClr>
                </a:solidFill>
              </a:rPr>
              <a:t>ALZADO DERECHO – FOTO + ANÁLISIS CONSTRUCTIVO</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40.- </a:t>
            </a:r>
            <a:r>
              <a:rPr lang="es-ES" sz="1100" dirty="0" smtClean="0">
                <a:solidFill>
                  <a:schemeClr val="accent1">
                    <a:lumMod val="20000"/>
                    <a:lumOff val="80000"/>
                  </a:schemeClr>
                </a:solidFill>
              </a:rPr>
              <a:t>ALZADO DERECHO – ANÁLISIS CONSTRUCTIVO</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41.- </a:t>
            </a:r>
            <a:r>
              <a:rPr lang="es-ES" sz="1100" dirty="0" smtClean="0">
                <a:solidFill>
                  <a:schemeClr val="accent1">
                    <a:lumMod val="20000"/>
                    <a:lumOff val="80000"/>
                  </a:schemeClr>
                </a:solidFill>
              </a:rPr>
              <a:t>ALZADO IZQUIERDO – FOTO + ANÁLISIS CONSTRUCTIVO</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42.- </a:t>
            </a:r>
            <a:r>
              <a:rPr lang="es-ES" sz="1100" dirty="0" smtClean="0">
                <a:solidFill>
                  <a:schemeClr val="accent1">
                    <a:lumMod val="20000"/>
                    <a:lumOff val="80000"/>
                  </a:schemeClr>
                </a:solidFill>
              </a:rPr>
              <a:t>ALZADO IZQUIERDO – ANÁLISIS CONSTRUCTIVO</a:t>
            </a:r>
          </a:p>
        </p:txBody>
      </p:sp>
      <p:pic>
        <p:nvPicPr>
          <p:cNvPr id="10242" name="Picture 2"/>
          <p:cNvPicPr>
            <a:picLocks noChangeAspect="1" noChangeArrowheads="1"/>
          </p:cNvPicPr>
          <p:nvPr/>
        </p:nvPicPr>
        <p:blipFill>
          <a:blip r:embed="rId5" cstate="print"/>
          <a:srcRect l="14041" t="11767" r="12796" b="6645"/>
          <a:stretch>
            <a:fillRect/>
          </a:stretch>
        </p:blipFill>
        <p:spPr bwMode="auto">
          <a:xfrm>
            <a:off x="3419872" y="1940835"/>
            <a:ext cx="5544615" cy="386442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43" name="Picture 3"/>
          <p:cNvPicPr>
            <a:picLocks noChangeAspect="1" noChangeArrowheads="1"/>
          </p:cNvPicPr>
          <p:nvPr/>
        </p:nvPicPr>
        <p:blipFill>
          <a:blip r:embed="rId6" cstate="print"/>
          <a:srcRect l="14452" t="11962" r="13005" b="6640"/>
          <a:stretch>
            <a:fillRect/>
          </a:stretch>
        </p:blipFill>
        <p:spPr bwMode="auto">
          <a:xfrm>
            <a:off x="3419872" y="1916832"/>
            <a:ext cx="5544615" cy="388843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44" name="Picture 4"/>
          <p:cNvPicPr>
            <a:picLocks noChangeAspect="1" noChangeArrowheads="1"/>
          </p:cNvPicPr>
          <p:nvPr/>
        </p:nvPicPr>
        <p:blipFill>
          <a:blip r:embed="rId7" cstate="print"/>
          <a:srcRect l="14678" t="11051" r="12797" b="7444"/>
          <a:stretch>
            <a:fillRect/>
          </a:stretch>
        </p:blipFill>
        <p:spPr bwMode="auto">
          <a:xfrm>
            <a:off x="3419872" y="1910830"/>
            <a:ext cx="5544616" cy="389443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45" name="Picture 5"/>
          <p:cNvPicPr>
            <a:picLocks noChangeAspect="1" noChangeArrowheads="1"/>
          </p:cNvPicPr>
          <p:nvPr/>
        </p:nvPicPr>
        <p:blipFill>
          <a:blip r:embed="rId8" cstate="print"/>
          <a:srcRect l="15670" t="12211" r="12232" b="6889"/>
          <a:stretch>
            <a:fillRect/>
          </a:stretch>
        </p:blipFill>
        <p:spPr bwMode="auto">
          <a:xfrm>
            <a:off x="3419872" y="1916832"/>
            <a:ext cx="5544616" cy="388843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46" name="Picture 6"/>
          <p:cNvPicPr>
            <a:picLocks noChangeAspect="1" noChangeArrowheads="1"/>
          </p:cNvPicPr>
          <p:nvPr/>
        </p:nvPicPr>
        <p:blipFill>
          <a:blip r:embed="rId9" cstate="print"/>
          <a:srcRect l="15162" t="11491" r="12363" b="6795"/>
          <a:stretch>
            <a:fillRect/>
          </a:stretch>
        </p:blipFill>
        <p:spPr bwMode="auto">
          <a:xfrm>
            <a:off x="3419872" y="1923094"/>
            <a:ext cx="5544616" cy="390721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47" name="Picture 7"/>
          <p:cNvPicPr>
            <a:picLocks noChangeAspect="1" noChangeArrowheads="1"/>
          </p:cNvPicPr>
          <p:nvPr/>
        </p:nvPicPr>
        <p:blipFill>
          <a:blip r:embed="rId10" cstate="print"/>
          <a:srcRect l="14333" t="10842" r="12665" b="7244"/>
          <a:stretch>
            <a:fillRect/>
          </a:stretch>
        </p:blipFill>
        <p:spPr bwMode="auto">
          <a:xfrm>
            <a:off x="3419872" y="1916832"/>
            <a:ext cx="5544616" cy="388843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5" name="24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42"/>
                                        </p:tgtEl>
                                        <p:attrNameLst>
                                          <p:attrName>style.visibility</p:attrName>
                                        </p:attrNameLst>
                                      </p:cBhvr>
                                      <p:to>
                                        <p:strVal val="visible"/>
                                      </p:to>
                                    </p:set>
                                    <p:animEffect transition="in" filter="fade">
                                      <p:cBhvr>
                                        <p:cTn id="10" dur="2000"/>
                                        <p:tgtEl>
                                          <p:spTgt spid="102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243"/>
                                        </p:tgtEl>
                                        <p:attrNameLst>
                                          <p:attrName>style.visibility</p:attrName>
                                        </p:attrNameLst>
                                      </p:cBhvr>
                                      <p:to>
                                        <p:strVal val="visible"/>
                                      </p:to>
                                    </p:set>
                                    <p:animEffect transition="in" filter="fade">
                                      <p:cBhvr>
                                        <p:cTn id="18" dur="2000"/>
                                        <p:tgtEl>
                                          <p:spTgt spid="1024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244"/>
                                        </p:tgtEl>
                                        <p:attrNameLst>
                                          <p:attrName>style.visibility</p:attrName>
                                        </p:attrNameLst>
                                      </p:cBhvr>
                                      <p:to>
                                        <p:strVal val="visible"/>
                                      </p:to>
                                    </p:set>
                                    <p:animEffect transition="in" filter="fade">
                                      <p:cBhvr>
                                        <p:cTn id="26" dur="2000"/>
                                        <p:tgtEl>
                                          <p:spTgt spid="1024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245"/>
                                        </p:tgtEl>
                                        <p:attrNameLst>
                                          <p:attrName>style.visibility</p:attrName>
                                        </p:attrNameLst>
                                      </p:cBhvr>
                                      <p:to>
                                        <p:strVal val="visible"/>
                                      </p:to>
                                    </p:set>
                                    <p:animEffect transition="in" filter="fade">
                                      <p:cBhvr>
                                        <p:cTn id="34" dur="2000"/>
                                        <p:tgtEl>
                                          <p:spTgt spid="1024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0246"/>
                                        </p:tgtEl>
                                        <p:attrNameLst>
                                          <p:attrName>style.visibility</p:attrName>
                                        </p:attrNameLst>
                                      </p:cBhvr>
                                      <p:to>
                                        <p:strVal val="visible"/>
                                      </p:to>
                                    </p:set>
                                    <p:animEffect transition="in" filter="fade">
                                      <p:cBhvr>
                                        <p:cTn id="42" dur="2000"/>
                                        <p:tgtEl>
                                          <p:spTgt spid="1024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0247"/>
                                        </p:tgtEl>
                                        <p:attrNameLst>
                                          <p:attrName>style.visibility</p:attrName>
                                        </p:attrNameLst>
                                      </p:cBhvr>
                                      <p:to>
                                        <p:strVal val="visible"/>
                                      </p:to>
                                    </p:set>
                                    <p:animEffect transition="in" filter="fade">
                                      <p:cBhvr>
                                        <p:cTn id="50" dur="20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43.-</a:t>
            </a:r>
            <a:r>
              <a:rPr lang="es-ES" sz="1100" dirty="0" smtClean="0">
                <a:solidFill>
                  <a:schemeClr val="accent1">
                    <a:lumMod val="20000"/>
                    <a:lumOff val="80000"/>
                  </a:schemeClr>
                </a:solidFill>
              </a:rPr>
              <a:t> ALZADO PRINCIPAL – FOTO + PATOLOGÍAS</a:t>
            </a:r>
          </a:p>
        </p:txBody>
      </p:sp>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44.- </a:t>
            </a:r>
            <a:r>
              <a:rPr lang="pt-BR" sz="1100" dirty="0" smtClean="0">
                <a:solidFill>
                  <a:schemeClr val="accent1">
                    <a:lumMod val="20000"/>
                    <a:lumOff val="80000"/>
                  </a:schemeClr>
                </a:solidFill>
              </a:rPr>
              <a:t>ALZADO PRINCIPAL – PATOLOGÍAS</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45.- </a:t>
            </a:r>
            <a:r>
              <a:rPr lang="es-ES" sz="1100" dirty="0" smtClean="0">
                <a:solidFill>
                  <a:schemeClr val="accent1">
                    <a:lumMod val="20000"/>
                    <a:lumOff val="80000"/>
                  </a:schemeClr>
                </a:solidFill>
              </a:rPr>
              <a:t>ALZADO DERECHO – FOTO + PATOLOGÍAS</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46.- </a:t>
            </a:r>
            <a:r>
              <a:rPr lang="es-ES" sz="1100" dirty="0" smtClean="0">
                <a:solidFill>
                  <a:schemeClr val="accent1">
                    <a:lumMod val="20000"/>
                    <a:lumOff val="80000"/>
                  </a:schemeClr>
                </a:solidFill>
              </a:rPr>
              <a:t>ALZADO DERECHO – PATOLOGÍAS</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47.- </a:t>
            </a:r>
            <a:r>
              <a:rPr lang="es-ES" sz="1100" dirty="0" smtClean="0">
                <a:solidFill>
                  <a:schemeClr val="accent1">
                    <a:lumMod val="20000"/>
                    <a:lumOff val="80000"/>
                  </a:schemeClr>
                </a:solidFill>
              </a:rPr>
              <a:t>ALZADO IZQUIERDO – FOTO + PATOLOGÍAS</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48.- </a:t>
            </a:r>
            <a:r>
              <a:rPr lang="es-ES" sz="1100" dirty="0" smtClean="0">
                <a:solidFill>
                  <a:schemeClr val="accent1">
                    <a:lumMod val="20000"/>
                    <a:lumOff val="80000"/>
                  </a:schemeClr>
                </a:solidFill>
              </a:rPr>
              <a:t>ALZADO IZQUIERDO – PATOLOGÍAS</a:t>
            </a:r>
          </a:p>
        </p:txBody>
      </p:sp>
      <p:pic>
        <p:nvPicPr>
          <p:cNvPr id="11266" name="Picture 2"/>
          <p:cNvPicPr>
            <a:picLocks noChangeAspect="1" noChangeArrowheads="1"/>
          </p:cNvPicPr>
          <p:nvPr/>
        </p:nvPicPr>
        <p:blipFill>
          <a:blip r:embed="rId5" cstate="print"/>
          <a:srcRect l="14250" t="11400" r="12916" b="7532"/>
          <a:stretch>
            <a:fillRect/>
          </a:stretch>
        </p:blipFill>
        <p:spPr bwMode="auto">
          <a:xfrm>
            <a:off x="3347864" y="1898047"/>
            <a:ext cx="5616624" cy="390721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67" name="Picture 3"/>
          <p:cNvPicPr>
            <a:picLocks noChangeAspect="1" noChangeArrowheads="1"/>
          </p:cNvPicPr>
          <p:nvPr/>
        </p:nvPicPr>
        <p:blipFill>
          <a:blip r:embed="rId5" cstate="print"/>
          <a:srcRect l="14130" t="12071" r="12729" b="6911"/>
          <a:stretch>
            <a:fillRect/>
          </a:stretch>
        </p:blipFill>
        <p:spPr bwMode="auto">
          <a:xfrm>
            <a:off x="3347864" y="1916832"/>
            <a:ext cx="5616623" cy="388843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68" name="Picture 4"/>
          <p:cNvPicPr>
            <a:picLocks noChangeAspect="1" noChangeArrowheads="1"/>
          </p:cNvPicPr>
          <p:nvPr/>
        </p:nvPicPr>
        <p:blipFill>
          <a:blip r:embed="rId6" cstate="print"/>
          <a:srcRect l="14504" t="12495" r="12976" b="7175"/>
          <a:stretch>
            <a:fillRect/>
          </a:stretch>
        </p:blipFill>
        <p:spPr bwMode="auto">
          <a:xfrm>
            <a:off x="3347864" y="1916832"/>
            <a:ext cx="5616624" cy="388843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70" name="Picture 6"/>
          <p:cNvPicPr>
            <a:picLocks noChangeAspect="1" noChangeArrowheads="1"/>
          </p:cNvPicPr>
          <p:nvPr/>
        </p:nvPicPr>
        <p:blipFill>
          <a:blip r:embed="rId7" cstate="print"/>
          <a:srcRect l="14072" t="11879" r="12270" b="6531"/>
          <a:stretch>
            <a:fillRect/>
          </a:stretch>
        </p:blipFill>
        <p:spPr bwMode="auto">
          <a:xfrm>
            <a:off x="3347864" y="1916832"/>
            <a:ext cx="5616624" cy="388843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71" name="Picture 7"/>
          <p:cNvPicPr>
            <a:picLocks noChangeAspect="1" noChangeArrowheads="1"/>
          </p:cNvPicPr>
          <p:nvPr/>
        </p:nvPicPr>
        <p:blipFill>
          <a:blip r:embed="rId8" cstate="print"/>
          <a:srcRect l="14597" t="13163" r="13230" b="6580"/>
          <a:stretch>
            <a:fillRect/>
          </a:stretch>
        </p:blipFill>
        <p:spPr bwMode="auto">
          <a:xfrm>
            <a:off x="3369583" y="1916832"/>
            <a:ext cx="5594905" cy="388843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72" name="Picture 8"/>
          <p:cNvPicPr>
            <a:picLocks noChangeAspect="1" noChangeArrowheads="1"/>
          </p:cNvPicPr>
          <p:nvPr/>
        </p:nvPicPr>
        <p:blipFill>
          <a:blip r:embed="rId9" cstate="print"/>
          <a:srcRect l="14443" t="12561" r="12656" b="6687"/>
          <a:stretch>
            <a:fillRect/>
          </a:stretch>
        </p:blipFill>
        <p:spPr bwMode="auto">
          <a:xfrm>
            <a:off x="3347864" y="1916832"/>
            <a:ext cx="5616624" cy="388843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5" name="24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266"/>
                                        </p:tgtEl>
                                        <p:attrNameLst>
                                          <p:attrName>style.visibility</p:attrName>
                                        </p:attrNameLst>
                                      </p:cBhvr>
                                      <p:to>
                                        <p:strVal val="visible"/>
                                      </p:to>
                                    </p:set>
                                    <p:animEffect transition="in" filter="fade">
                                      <p:cBhvr>
                                        <p:cTn id="10" dur="2000"/>
                                        <p:tgtEl>
                                          <p:spTgt spid="1126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267"/>
                                        </p:tgtEl>
                                        <p:attrNameLst>
                                          <p:attrName>style.visibility</p:attrName>
                                        </p:attrNameLst>
                                      </p:cBhvr>
                                      <p:to>
                                        <p:strVal val="visible"/>
                                      </p:to>
                                    </p:set>
                                    <p:animEffect transition="in" filter="fade">
                                      <p:cBhvr>
                                        <p:cTn id="18" dur="2000"/>
                                        <p:tgtEl>
                                          <p:spTgt spid="1126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268"/>
                                        </p:tgtEl>
                                        <p:attrNameLst>
                                          <p:attrName>style.visibility</p:attrName>
                                        </p:attrNameLst>
                                      </p:cBhvr>
                                      <p:to>
                                        <p:strVal val="visible"/>
                                      </p:to>
                                    </p:set>
                                    <p:animEffect transition="in" filter="fade">
                                      <p:cBhvr>
                                        <p:cTn id="26" dur="2000"/>
                                        <p:tgtEl>
                                          <p:spTgt spid="1126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1270"/>
                                        </p:tgtEl>
                                        <p:attrNameLst>
                                          <p:attrName>style.visibility</p:attrName>
                                        </p:attrNameLst>
                                      </p:cBhvr>
                                      <p:to>
                                        <p:strVal val="visible"/>
                                      </p:to>
                                    </p:set>
                                    <p:animEffect transition="in" filter="fade">
                                      <p:cBhvr>
                                        <p:cTn id="34" dur="2000"/>
                                        <p:tgtEl>
                                          <p:spTgt spid="1127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1271"/>
                                        </p:tgtEl>
                                        <p:attrNameLst>
                                          <p:attrName>style.visibility</p:attrName>
                                        </p:attrNameLst>
                                      </p:cBhvr>
                                      <p:to>
                                        <p:strVal val="visible"/>
                                      </p:to>
                                    </p:set>
                                    <p:animEffect transition="in" filter="fade">
                                      <p:cBhvr>
                                        <p:cTn id="42" dur="2000"/>
                                        <p:tgtEl>
                                          <p:spTgt spid="1127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1272"/>
                                        </p:tgtEl>
                                        <p:attrNameLst>
                                          <p:attrName>style.visibility</p:attrName>
                                        </p:attrNameLst>
                                      </p:cBhvr>
                                      <p:to>
                                        <p:strVal val="visible"/>
                                      </p:to>
                                    </p:set>
                                    <p:animEffect transition="in" filter="fade">
                                      <p:cBhvr>
                                        <p:cTn id="50" dur="20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8.  LEVantamiento de planos</a:t>
            </a:r>
            <a:endParaRPr lang="es-ES" sz="2000" u="sng" dirty="0">
              <a:solidFill>
                <a:schemeClr val="tx2">
                  <a:lumMod val="75000"/>
                </a:schemeClr>
              </a:solidFill>
              <a:latin typeface="Papyrus" pitchFamily="66" charset="0"/>
            </a:endParaRPr>
          </a:p>
        </p:txBody>
      </p:sp>
      <p:sp>
        <p:nvSpPr>
          <p:cNvPr id="17" name="16 Rectángulo"/>
          <p:cNvSpPr/>
          <p:nvPr/>
        </p:nvSpPr>
        <p:spPr>
          <a:xfrm>
            <a:off x="2483768" y="69269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49.-</a:t>
            </a:r>
            <a:r>
              <a:rPr lang="es-ES" sz="1100" dirty="0" smtClean="0">
                <a:solidFill>
                  <a:schemeClr val="accent1">
                    <a:lumMod val="20000"/>
                    <a:lumOff val="80000"/>
                  </a:schemeClr>
                </a:solidFill>
              </a:rPr>
              <a:t> ALZADO PRINCIPAL – CROQUIS</a:t>
            </a:r>
          </a:p>
        </p:txBody>
      </p:sp>
      <p:sp>
        <p:nvSpPr>
          <p:cNvPr id="20" name="19 Rectángulo"/>
          <p:cNvSpPr/>
          <p:nvPr/>
        </p:nvSpPr>
        <p:spPr>
          <a:xfrm>
            <a:off x="2483768" y="863134"/>
            <a:ext cx="4320480" cy="261610"/>
          </a:xfrm>
          <a:prstGeom prst="rect">
            <a:avLst/>
          </a:prstGeom>
        </p:spPr>
        <p:txBody>
          <a:bodyPr wrap="square" numCol="1">
            <a:spAutoFit/>
          </a:bodyPr>
          <a:lstStyle/>
          <a:p>
            <a:r>
              <a:rPr lang="pt-BR" sz="1100" b="1" dirty="0" smtClean="0">
                <a:solidFill>
                  <a:schemeClr val="accent1">
                    <a:lumMod val="20000"/>
                    <a:lumOff val="80000"/>
                  </a:schemeClr>
                </a:solidFill>
              </a:rPr>
              <a:t>50.- </a:t>
            </a:r>
            <a:r>
              <a:rPr lang="pt-BR" sz="1100" dirty="0" smtClean="0">
                <a:solidFill>
                  <a:schemeClr val="accent1">
                    <a:lumMod val="20000"/>
                    <a:lumOff val="80000"/>
                  </a:schemeClr>
                </a:solidFill>
              </a:rPr>
              <a:t>ALZADO DERECHO – CROQUIS</a:t>
            </a:r>
          </a:p>
        </p:txBody>
      </p:sp>
      <p:sp>
        <p:nvSpPr>
          <p:cNvPr id="21" name="20 Rectángulo"/>
          <p:cNvSpPr/>
          <p:nvPr/>
        </p:nvSpPr>
        <p:spPr>
          <a:xfrm>
            <a:off x="2483768" y="105273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51.- </a:t>
            </a:r>
            <a:r>
              <a:rPr lang="es-ES" sz="1100" dirty="0" smtClean="0">
                <a:solidFill>
                  <a:schemeClr val="accent1">
                    <a:lumMod val="20000"/>
                    <a:lumOff val="80000"/>
                  </a:schemeClr>
                </a:solidFill>
              </a:rPr>
              <a:t>ALZADO IZQUIERDO – CROQUIS</a:t>
            </a:r>
          </a:p>
        </p:txBody>
      </p:sp>
      <p:sp>
        <p:nvSpPr>
          <p:cNvPr id="22" name="21 Rectángulo"/>
          <p:cNvSpPr/>
          <p:nvPr/>
        </p:nvSpPr>
        <p:spPr>
          <a:xfrm>
            <a:off x="2483768" y="122317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52.- </a:t>
            </a:r>
            <a:r>
              <a:rPr lang="es-ES" sz="1100" dirty="0" smtClean="0">
                <a:solidFill>
                  <a:schemeClr val="accent1">
                    <a:lumMod val="20000"/>
                    <a:lumOff val="80000"/>
                  </a:schemeClr>
                </a:solidFill>
              </a:rPr>
              <a:t>ALZADO POSTERIOR – CROQUIS</a:t>
            </a:r>
          </a:p>
        </p:txBody>
      </p:sp>
      <p:sp>
        <p:nvSpPr>
          <p:cNvPr id="23" name="22 Rectángulo"/>
          <p:cNvSpPr/>
          <p:nvPr/>
        </p:nvSpPr>
        <p:spPr>
          <a:xfrm>
            <a:off x="2483768" y="1412776"/>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53.- </a:t>
            </a:r>
            <a:r>
              <a:rPr lang="es-ES" sz="1100" dirty="0" smtClean="0">
                <a:solidFill>
                  <a:schemeClr val="accent1">
                    <a:lumMod val="20000"/>
                    <a:lumOff val="80000"/>
                  </a:schemeClr>
                </a:solidFill>
              </a:rPr>
              <a:t>PLANTA BAJA – CROQUIS</a:t>
            </a:r>
          </a:p>
        </p:txBody>
      </p:sp>
      <p:sp>
        <p:nvSpPr>
          <p:cNvPr id="24" name="23 Rectángulo"/>
          <p:cNvSpPr/>
          <p:nvPr/>
        </p:nvSpPr>
        <p:spPr>
          <a:xfrm>
            <a:off x="2483768" y="15832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54.- </a:t>
            </a:r>
            <a:r>
              <a:rPr lang="es-ES" sz="1100" dirty="0" smtClean="0">
                <a:solidFill>
                  <a:schemeClr val="accent1">
                    <a:lumMod val="20000"/>
                    <a:lumOff val="80000"/>
                  </a:schemeClr>
                </a:solidFill>
              </a:rPr>
              <a:t>PLANTA PRIMERA – CROQUIS</a:t>
            </a:r>
          </a:p>
        </p:txBody>
      </p:sp>
      <p:sp>
        <p:nvSpPr>
          <p:cNvPr id="26" name="25 Rectángulo"/>
          <p:cNvSpPr/>
          <p:nvPr/>
        </p:nvSpPr>
        <p:spPr>
          <a:xfrm>
            <a:off x="2483768" y="1735614"/>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55.- </a:t>
            </a:r>
            <a:r>
              <a:rPr lang="es-ES" sz="1100" dirty="0" smtClean="0">
                <a:solidFill>
                  <a:schemeClr val="accent1">
                    <a:lumMod val="20000"/>
                    <a:lumOff val="80000"/>
                  </a:schemeClr>
                </a:solidFill>
              </a:rPr>
              <a:t>PLANTA SEGUNDA – CROQUIS</a:t>
            </a:r>
          </a:p>
        </p:txBody>
      </p:sp>
      <p:sp>
        <p:nvSpPr>
          <p:cNvPr id="27" name="26 Rectángulo"/>
          <p:cNvSpPr/>
          <p:nvPr/>
        </p:nvSpPr>
        <p:spPr>
          <a:xfrm>
            <a:off x="2483768" y="1916832"/>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56.- </a:t>
            </a:r>
            <a:r>
              <a:rPr lang="es-ES" sz="1100" dirty="0" smtClean="0">
                <a:solidFill>
                  <a:schemeClr val="accent1">
                    <a:lumMod val="20000"/>
                    <a:lumOff val="80000"/>
                  </a:schemeClr>
                </a:solidFill>
              </a:rPr>
              <a:t>PLANTA TERCERA – CROQUIS</a:t>
            </a:r>
          </a:p>
        </p:txBody>
      </p:sp>
      <p:sp>
        <p:nvSpPr>
          <p:cNvPr id="28" name="27 Rectángulo"/>
          <p:cNvSpPr/>
          <p:nvPr/>
        </p:nvSpPr>
        <p:spPr>
          <a:xfrm>
            <a:off x="2483768" y="2087270"/>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57.- </a:t>
            </a:r>
            <a:r>
              <a:rPr lang="es-ES" sz="1100" dirty="0" smtClean="0">
                <a:solidFill>
                  <a:schemeClr val="accent1">
                    <a:lumMod val="20000"/>
                    <a:lumOff val="80000"/>
                  </a:schemeClr>
                </a:solidFill>
              </a:rPr>
              <a:t>PLANTA CUBIERTA – CROQUIS</a:t>
            </a:r>
          </a:p>
        </p:txBody>
      </p:sp>
      <p:sp>
        <p:nvSpPr>
          <p:cNvPr id="29" name="28 Rectángulo"/>
          <p:cNvSpPr/>
          <p:nvPr/>
        </p:nvSpPr>
        <p:spPr>
          <a:xfrm>
            <a:off x="2483768" y="2276872"/>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58.- </a:t>
            </a:r>
            <a:r>
              <a:rPr lang="es-ES" sz="1100" dirty="0" smtClean="0">
                <a:solidFill>
                  <a:schemeClr val="accent1">
                    <a:lumMod val="20000"/>
                    <a:lumOff val="80000"/>
                  </a:schemeClr>
                </a:solidFill>
              </a:rPr>
              <a:t>TORRE – CROQUIS</a:t>
            </a:r>
          </a:p>
        </p:txBody>
      </p:sp>
      <p:sp>
        <p:nvSpPr>
          <p:cNvPr id="30" name="29 Rectángulo"/>
          <p:cNvSpPr/>
          <p:nvPr/>
        </p:nvSpPr>
        <p:spPr>
          <a:xfrm>
            <a:off x="2483768" y="2447310"/>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59.- </a:t>
            </a:r>
            <a:r>
              <a:rPr lang="es-ES" sz="1100" dirty="0" smtClean="0">
                <a:solidFill>
                  <a:schemeClr val="accent1">
                    <a:lumMod val="20000"/>
                    <a:lumOff val="80000"/>
                  </a:schemeClr>
                </a:solidFill>
              </a:rPr>
              <a:t>PUERTA PRINCIPAL – CROQUIS</a:t>
            </a:r>
          </a:p>
        </p:txBody>
      </p:sp>
      <p:sp>
        <p:nvSpPr>
          <p:cNvPr id="31" name="30 Rectángulo"/>
          <p:cNvSpPr/>
          <p:nvPr/>
        </p:nvSpPr>
        <p:spPr>
          <a:xfrm>
            <a:off x="2483768" y="2636912"/>
            <a:ext cx="4320480" cy="261610"/>
          </a:xfrm>
          <a:prstGeom prst="rect">
            <a:avLst/>
          </a:prstGeom>
        </p:spPr>
        <p:txBody>
          <a:bodyPr wrap="square" numCol="1">
            <a:spAutoFit/>
          </a:bodyPr>
          <a:lstStyle/>
          <a:p>
            <a:r>
              <a:rPr lang="es-ES" sz="1100" b="1" dirty="0" smtClean="0">
                <a:solidFill>
                  <a:schemeClr val="accent1">
                    <a:lumMod val="20000"/>
                    <a:lumOff val="80000"/>
                  </a:schemeClr>
                </a:solidFill>
              </a:rPr>
              <a:t>60.- </a:t>
            </a:r>
            <a:r>
              <a:rPr lang="es-ES" sz="1100" dirty="0" smtClean="0">
                <a:solidFill>
                  <a:schemeClr val="accent1">
                    <a:lumMod val="20000"/>
                    <a:lumOff val="80000"/>
                  </a:schemeClr>
                </a:solidFill>
              </a:rPr>
              <a:t>VOLUMETRÍA DE LA ESCALERA</a:t>
            </a:r>
          </a:p>
        </p:txBody>
      </p:sp>
      <p:pic>
        <p:nvPicPr>
          <p:cNvPr id="12290" name="Picture 2"/>
          <p:cNvPicPr>
            <a:picLocks noChangeAspect="1" noChangeArrowheads="1"/>
          </p:cNvPicPr>
          <p:nvPr/>
        </p:nvPicPr>
        <p:blipFill>
          <a:blip r:embed="rId5" cstate="print"/>
          <a:srcRect l="15217" t="11458" r="13172" b="8338"/>
          <a:stretch>
            <a:fillRect/>
          </a:stretch>
        </p:blipFill>
        <p:spPr bwMode="auto">
          <a:xfrm>
            <a:off x="4644008" y="2780929"/>
            <a:ext cx="4320479" cy="302433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1" name="Picture 3"/>
          <p:cNvPicPr>
            <a:picLocks noChangeAspect="1" noChangeArrowheads="1"/>
          </p:cNvPicPr>
          <p:nvPr/>
        </p:nvPicPr>
        <p:blipFill>
          <a:blip r:embed="rId6" cstate="print"/>
          <a:srcRect l="14530" t="11624" r="13279" b="7006"/>
          <a:stretch>
            <a:fillRect/>
          </a:stretch>
        </p:blipFill>
        <p:spPr bwMode="auto">
          <a:xfrm>
            <a:off x="4644008" y="2761637"/>
            <a:ext cx="4320480" cy="304362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2" name="Picture 4"/>
          <p:cNvPicPr>
            <a:picLocks noChangeAspect="1" noChangeArrowheads="1"/>
          </p:cNvPicPr>
          <p:nvPr/>
        </p:nvPicPr>
        <p:blipFill>
          <a:blip r:embed="rId7" cstate="print"/>
          <a:srcRect l="14186" t="11677" r="12830" b="6580"/>
          <a:stretch>
            <a:fillRect/>
          </a:stretch>
        </p:blipFill>
        <p:spPr bwMode="auto">
          <a:xfrm>
            <a:off x="4644008" y="2780928"/>
            <a:ext cx="4320480" cy="302433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3" name="Picture 5"/>
          <p:cNvPicPr>
            <a:picLocks noChangeAspect="1" noChangeArrowheads="1"/>
          </p:cNvPicPr>
          <p:nvPr/>
        </p:nvPicPr>
        <p:blipFill>
          <a:blip r:embed="rId8" cstate="print"/>
          <a:srcRect l="14678" t="11051" r="12797" b="7444"/>
          <a:stretch>
            <a:fillRect/>
          </a:stretch>
        </p:blipFill>
        <p:spPr bwMode="auto">
          <a:xfrm>
            <a:off x="4644008" y="2770640"/>
            <a:ext cx="4320480" cy="303462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4" name="Picture 6"/>
          <p:cNvPicPr>
            <a:picLocks noChangeAspect="1" noChangeArrowheads="1"/>
          </p:cNvPicPr>
          <p:nvPr/>
        </p:nvPicPr>
        <p:blipFill>
          <a:blip r:embed="rId9" cstate="print"/>
          <a:srcRect l="14393" t="12192" r="12796" b="6531"/>
          <a:stretch>
            <a:fillRect/>
          </a:stretch>
        </p:blipFill>
        <p:spPr bwMode="auto">
          <a:xfrm>
            <a:off x="4644008" y="2790976"/>
            <a:ext cx="4320480" cy="301428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5" name="Picture 7"/>
          <p:cNvPicPr>
            <a:picLocks noChangeAspect="1" noChangeArrowheads="1"/>
          </p:cNvPicPr>
          <p:nvPr/>
        </p:nvPicPr>
        <p:blipFill>
          <a:blip r:embed="rId10" cstate="print"/>
          <a:srcRect l="14630" t="10737" r="12298" b="6945"/>
          <a:stretch>
            <a:fillRect/>
          </a:stretch>
        </p:blipFill>
        <p:spPr bwMode="auto">
          <a:xfrm>
            <a:off x="4644008" y="2763292"/>
            <a:ext cx="4320480" cy="304197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6" name="Picture 8"/>
          <p:cNvPicPr>
            <a:picLocks noChangeAspect="1" noChangeArrowheads="1"/>
          </p:cNvPicPr>
          <p:nvPr/>
        </p:nvPicPr>
        <p:blipFill>
          <a:blip r:embed="rId11" cstate="print"/>
          <a:srcRect l="14803" t="11053" r="13154" b="6838"/>
          <a:stretch>
            <a:fillRect/>
          </a:stretch>
        </p:blipFill>
        <p:spPr bwMode="auto">
          <a:xfrm>
            <a:off x="4644008" y="2727662"/>
            <a:ext cx="4320480" cy="307760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37" name="Picture 8"/>
          <p:cNvPicPr>
            <a:picLocks noChangeAspect="1" noChangeArrowheads="1"/>
          </p:cNvPicPr>
          <p:nvPr/>
        </p:nvPicPr>
        <p:blipFill>
          <a:blip r:embed="rId11" cstate="print"/>
          <a:srcRect l="14803" t="11053" r="13154" b="6838"/>
          <a:stretch>
            <a:fillRect/>
          </a:stretch>
        </p:blipFill>
        <p:spPr bwMode="auto">
          <a:xfrm>
            <a:off x="4644008" y="2708920"/>
            <a:ext cx="4320480" cy="307760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7" name="Picture 9"/>
          <p:cNvPicPr>
            <a:picLocks noChangeAspect="1" noChangeArrowheads="1"/>
          </p:cNvPicPr>
          <p:nvPr/>
        </p:nvPicPr>
        <p:blipFill>
          <a:blip r:embed="rId12" cstate="print"/>
          <a:srcRect l="15499" t="11296" r="13080" b="6808"/>
          <a:stretch>
            <a:fillRect/>
          </a:stretch>
        </p:blipFill>
        <p:spPr bwMode="auto">
          <a:xfrm>
            <a:off x="4644008" y="2708920"/>
            <a:ext cx="4320480" cy="309634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8" name="Picture 10"/>
          <p:cNvPicPr>
            <a:picLocks noChangeAspect="1" noChangeArrowheads="1"/>
          </p:cNvPicPr>
          <p:nvPr/>
        </p:nvPicPr>
        <p:blipFill>
          <a:blip r:embed="rId13" cstate="print"/>
          <a:srcRect l="15835" t="11178" r="12675" b="6848"/>
          <a:stretch>
            <a:fillRect/>
          </a:stretch>
        </p:blipFill>
        <p:spPr bwMode="auto">
          <a:xfrm>
            <a:off x="4644008" y="2708920"/>
            <a:ext cx="4320480" cy="309634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9" name="Picture 11"/>
          <p:cNvPicPr>
            <a:picLocks noChangeAspect="1" noChangeArrowheads="1"/>
          </p:cNvPicPr>
          <p:nvPr/>
        </p:nvPicPr>
        <p:blipFill>
          <a:blip r:embed="rId14" cstate="print"/>
          <a:srcRect l="15000" t="11323" r="13056" b="6182"/>
          <a:stretch>
            <a:fillRect/>
          </a:stretch>
        </p:blipFill>
        <p:spPr bwMode="auto">
          <a:xfrm>
            <a:off x="4644008" y="2708920"/>
            <a:ext cx="4320480" cy="309634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300" name="Picture 12"/>
          <p:cNvPicPr>
            <a:picLocks noChangeAspect="1" noChangeArrowheads="1"/>
          </p:cNvPicPr>
          <p:nvPr/>
        </p:nvPicPr>
        <p:blipFill>
          <a:blip r:embed="rId15" cstate="print"/>
          <a:srcRect l="16220" t="11624" r="12818" b="7006"/>
          <a:stretch>
            <a:fillRect/>
          </a:stretch>
        </p:blipFill>
        <p:spPr bwMode="auto">
          <a:xfrm>
            <a:off x="4644008" y="2708920"/>
            <a:ext cx="4320480" cy="309634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35" name="34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LEVANTAMIENTO DE PLANOS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2000"/>
                                        <p:tgtEl>
                                          <p:spTgt spid="1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fade">
                                      <p:cBhvr>
                                        <p:cTn id="10" dur="2000"/>
                                        <p:tgtEl>
                                          <p:spTgt spid="1229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291"/>
                                        </p:tgtEl>
                                        <p:attrNameLst>
                                          <p:attrName>style.visibility</p:attrName>
                                        </p:attrNameLst>
                                      </p:cBhvr>
                                      <p:to>
                                        <p:strVal val="visible"/>
                                      </p:to>
                                    </p:set>
                                    <p:animEffect transition="in" filter="fade">
                                      <p:cBhvr>
                                        <p:cTn id="18" dur="2000"/>
                                        <p:tgtEl>
                                          <p:spTgt spid="1229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2000"/>
                                        <p:tgtEl>
                                          <p:spTgt spid="21">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2292"/>
                                        </p:tgtEl>
                                        <p:attrNameLst>
                                          <p:attrName>style.visibility</p:attrName>
                                        </p:attrNameLst>
                                      </p:cBhvr>
                                      <p:to>
                                        <p:strVal val="visible"/>
                                      </p:to>
                                    </p:set>
                                    <p:animEffect transition="in" filter="fade">
                                      <p:cBhvr>
                                        <p:cTn id="26" dur="2000"/>
                                        <p:tgtEl>
                                          <p:spTgt spid="1229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fade">
                                      <p:cBhvr>
                                        <p:cTn id="31" dur="2000"/>
                                        <p:tgtEl>
                                          <p:spTgt spid="2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2293"/>
                                        </p:tgtEl>
                                        <p:attrNameLst>
                                          <p:attrName>style.visibility</p:attrName>
                                        </p:attrNameLst>
                                      </p:cBhvr>
                                      <p:to>
                                        <p:strVal val="visible"/>
                                      </p:to>
                                    </p:set>
                                    <p:animEffect transition="in" filter="fade">
                                      <p:cBhvr>
                                        <p:cTn id="34" dur="2000"/>
                                        <p:tgtEl>
                                          <p:spTgt spid="1229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2000"/>
                                        <p:tgtEl>
                                          <p:spTgt spid="23">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2294"/>
                                        </p:tgtEl>
                                        <p:attrNameLst>
                                          <p:attrName>style.visibility</p:attrName>
                                        </p:attrNameLst>
                                      </p:cBhvr>
                                      <p:to>
                                        <p:strVal val="visible"/>
                                      </p:to>
                                    </p:set>
                                    <p:animEffect transition="in" filter="fade">
                                      <p:cBhvr>
                                        <p:cTn id="42" dur="2000"/>
                                        <p:tgtEl>
                                          <p:spTgt spid="1229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2000"/>
                                        <p:tgtEl>
                                          <p:spTgt spid="24">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2295"/>
                                        </p:tgtEl>
                                        <p:attrNameLst>
                                          <p:attrName>style.visibility</p:attrName>
                                        </p:attrNameLst>
                                      </p:cBhvr>
                                      <p:to>
                                        <p:strVal val="visible"/>
                                      </p:to>
                                    </p:set>
                                    <p:animEffect transition="in" filter="fade">
                                      <p:cBhvr>
                                        <p:cTn id="50" dur="2000"/>
                                        <p:tgtEl>
                                          <p:spTgt spid="1229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6">
                                            <p:txEl>
                                              <p:pRg st="0" end="0"/>
                                            </p:txEl>
                                          </p:spTgt>
                                        </p:tgtEl>
                                        <p:attrNameLst>
                                          <p:attrName>style.visibility</p:attrName>
                                        </p:attrNameLst>
                                      </p:cBhvr>
                                      <p:to>
                                        <p:strVal val="visible"/>
                                      </p:to>
                                    </p:set>
                                    <p:animEffect transition="in" filter="fade">
                                      <p:cBhvr>
                                        <p:cTn id="55" dur="2000"/>
                                        <p:tgtEl>
                                          <p:spTgt spid="26">
                                            <p:txEl>
                                              <p:pRg st="0" end="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12296"/>
                                        </p:tgtEl>
                                        <p:attrNameLst>
                                          <p:attrName>style.visibility</p:attrName>
                                        </p:attrNameLst>
                                      </p:cBhvr>
                                      <p:to>
                                        <p:strVal val="visible"/>
                                      </p:to>
                                    </p:set>
                                    <p:animEffect transition="in" filter="fade">
                                      <p:cBhvr>
                                        <p:cTn id="58" dur="2000"/>
                                        <p:tgtEl>
                                          <p:spTgt spid="1229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7">
                                            <p:txEl>
                                              <p:pRg st="0" end="0"/>
                                            </p:txEl>
                                          </p:spTgt>
                                        </p:tgtEl>
                                        <p:attrNameLst>
                                          <p:attrName>style.visibility</p:attrName>
                                        </p:attrNameLst>
                                      </p:cBhvr>
                                      <p:to>
                                        <p:strVal val="visible"/>
                                      </p:to>
                                    </p:set>
                                    <p:animEffect transition="in" filter="fade">
                                      <p:cBhvr>
                                        <p:cTn id="63" dur="2000"/>
                                        <p:tgtEl>
                                          <p:spTgt spid="27">
                                            <p:txEl>
                                              <p:pRg st="0" end="0"/>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2000"/>
                                        <p:tgtEl>
                                          <p:spTgt spid="3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8">
                                            <p:txEl>
                                              <p:pRg st="0" end="0"/>
                                            </p:txEl>
                                          </p:spTgt>
                                        </p:tgtEl>
                                        <p:attrNameLst>
                                          <p:attrName>style.visibility</p:attrName>
                                        </p:attrNameLst>
                                      </p:cBhvr>
                                      <p:to>
                                        <p:strVal val="visible"/>
                                      </p:to>
                                    </p:set>
                                    <p:animEffect transition="in" filter="fade">
                                      <p:cBhvr>
                                        <p:cTn id="71" dur="2000"/>
                                        <p:tgtEl>
                                          <p:spTgt spid="28">
                                            <p:txEl>
                                              <p:pRg st="0" end="0"/>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12297"/>
                                        </p:tgtEl>
                                        <p:attrNameLst>
                                          <p:attrName>style.visibility</p:attrName>
                                        </p:attrNameLst>
                                      </p:cBhvr>
                                      <p:to>
                                        <p:strVal val="visible"/>
                                      </p:to>
                                    </p:set>
                                    <p:animEffect transition="in" filter="fade">
                                      <p:cBhvr>
                                        <p:cTn id="74" dur="2000"/>
                                        <p:tgtEl>
                                          <p:spTgt spid="1229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9">
                                            <p:txEl>
                                              <p:pRg st="0" end="0"/>
                                            </p:txEl>
                                          </p:spTgt>
                                        </p:tgtEl>
                                        <p:attrNameLst>
                                          <p:attrName>style.visibility</p:attrName>
                                        </p:attrNameLst>
                                      </p:cBhvr>
                                      <p:to>
                                        <p:strVal val="visible"/>
                                      </p:to>
                                    </p:set>
                                    <p:animEffect transition="in" filter="fade">
                                      <p:cBhvr>
                                        <p:cTn id="79" dur="2000"/>
                                        <p:tgtEl>
                                          <p:spTgt spid="29">
                                            <p:txEl>
                                              <p:pRg st="0" end="0"/>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12298"/>
                                        </p:tgtEl>
                                        <p:attrNameLst>
                                          <p:attrName>style.visibility</p:attrName>
                                        </p:attrNameLst>
                                      </p:cBhvr>
                                      <p:to>
                                        <p:strVal val="visible"/>
                                      </p:to>
                                    </p:set>
                                    <p:animEffect transition="in" filter="fade">
                                      <p:cBhvr>
                                        <p:cTn id="82" dur="2000"/>
                                        <p:tgtEl>
                                          <p:spTgt spid="1229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0">
                                            <p:txEl>
                                              <p:pRg st="0" end="0"/>
                                            </p:txEl>
                                          </p:spTgt>
                                        </p:tgtEl>
                                        <p:attrNameLst>
                                          <p:attrName>style.visibility</p:attrName>
                                        </p:attrNameLst>
                                      </p:cBhvr>
                                      <p:to>
                                        <p:strVal val="visible"/>
                                      </p:to>
                                    </p:set>
                                    <p:animEffect transition="in" filter="fade">
                                      <p:cBhvr>
                                        <p:cTn id="87" dur="2000"/>
                                        <p:tgtEl>
                                          <p:spTgt spid="30">
                                            <p:txEl>
                                              <p:pRg st="0" end="0"/>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12299"/>
                                        </p:tgtEl>
                                        <p:attrNameLst>
                                          <p:attrName>style.visibility</p:attrName>
                                        </p:attrNameLst>
                                      </p:cBhvr>
                                      <p:to>
                                        <p:strVal val="visible"/>
                                      </p:to>
                                    </p:set>
                                    <p:animEffect transition="in" filter="fade">
                                      <p:cBhvr>
                                        <p:cTn id="90" dur="2000"/>
                                        <p:tgtEl>
                                          <p:spTgt spid="12299"/>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31">
                                            <p:txEl>
                                              <p:pRg st="0" end="0"/>
                                            </p:txEl>
                                          </p:spTgt>
                                        </p:tgtEl>
                                        <p:attrNameLst>
                                          <p:attrName>style.visibility</p:attrName>
                                        </p:attrNameLst>
                                      </p:cBhvr>
                                      <p:to>
                                        <p:strVal val="visible"/>
                                      </p:to>
                                    </p:set>
                                    <p:animEffect transition="in" filter="fade">
                                      <p:cBhvr>
                                        <p:cTn id="95" dur="2000"/>
                                        <p:tgtEl>
                                          <p:spTgt spid="31">
                                            <p:txEl>
                                              <p:pRg st="0" end="0"/>
                                            </p:txEl>
                                          </p:spTgt>
                                        </p:tgtEl>
                                      </p:cBhvr>
                                    </p:animEffect>
                                  </p:childTnLst>
                                </p:cTn>
                              </p:par>
                              <p:par>
                                <p:cTn id="96" presetID="10" presetClass="entr" presetSubtype="0" fill="hold" nodeType="withEffect">
                                  <p:stCondLst>
                                    <p:cond delay="0"/>
                                  </p:stCondLst>
                                  <p:childTnLst>
                                    <p:set>
                                      <p:cBhvr>
                                        <p:cTn id="97" dur="1" fill="hold">
                                          <p:stCondLst>
                                            <p:cond delay="0"/>
                                          </p:stCondLst>
                                        </p:cTn>
                                        <p:tgtEl>
                                          <p:spTgt spid="12300"/>
                                        </p:tgtEl>
                                        <p:attrNameLst>
                                          <p:attrName>style.visibility</p:attrName>
                                        </p:attrNameLst>
                                      </p:cBhvr>
                                      <p:to>
                                        <p:strVal val="visible"/>
                                      </p:to>
                                    </p:set>
                                    <p:animEffect transition="in" filter="fade">
                                      <p:cBhvr>
                                        <p:cTn id="98" dur="2000"/>
                                        <p:tgtEl>
                                          <p:spTgt spid="12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1" grpId="0" build="p"/>
      <p:bldP spid="22" grpId="0" build="p"/>
      <p:bldP spid="23" grpId="0" build="p"/>
      <p:bldP spid="24" grpId="0" build="p"/>
      <p:bldP spid="26" grpId="0" build="p"/>
      <p:bldP spid="27" grpId="0" build="p"/>
      <p:bldP spid="28" grpId="0" build="p"/>
      <p:bldP spid="29" grpId="0" build="p"/>
      <p:bldP spid="30" grpId="0" build="p"/>
      <p:bldP spid="31"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1290738" cy="369332"/>
          </a:xfrm>
          <a:prstGeom prst="rect">
            <a:avLst/>
          </a:prstGeom>
        </p:spPr>
        <p:txBody>
          <a:bodyPr wrap="none">
            <a:spAutoFit/>
          </a:bodyPr>
          <a:lstStyle/>
          <a:p>
            <a:r>
              <a:rPr lang="es-ES" i="1" u="sng" dirty="0" smtClean="0">
                <a:solidFill>
                  <a:schemeClr val="tx2"/>
                </a:solidFill>
              </a:rPr>
              <a:t>Cimentación</a:t>
            </a:r>
            <a:endParaRPr lang="es-ES" i="1" u="sng" dirty="0"/>
          </a:p>
        </p:txBody>
      </p:sp>
      <p:sp>
        <p:nvSpPr>
          <p:cNvPr id="39" name="38 CuadroTexto"/>
          <p:cNvSpPr txBox="1"/>
          <p:nvPr/>
        </p:nvSpPr>
        <p:spPr>
          <a:xfrm>
            <a:off x="3131840" y="1484784"/>
            <a:ext cx="5400600" cy="1754326"/>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accent1">
                    <a:lumMod val="20000"/>
                    <a:lumOff val="80000"/>
                  </a:schemeClr>
                </a:solidFill>
              </a:rPr>
              <a:t>   </a:t>
            </a:r>
            <a:r>
              <a:rPr lang="es-ES" sz="1400" i="1" dirty="0" smtClean="0">
                <a:solidFill>
                  <a:schemeClr val="accent1">
                    <a:lumMod val="20000"/>
                    <a:lumOff val="80000"/>
                  </a:schemeClr>
                </a:solidFill>
              </a:rPr>
              <a:t>- </a:t>
            </a:r>
            <a:r>
              <a:rPr lang="es-ES" sz="1400" i="1" u="sng" dirty="0" smtClean="0">
                <a:solidFill>
                  <a:schemeClr val="accent1">
                    <a:lumMod val="20000"/>
                    <a:lumOff val="80000"/>
                  </a:schemeClr>
                </a:solidFill>
              </a:rPr>
              <a:t>Prolongación de la estructura </a:t>
            </a:r>
            <a:r>
              <a:rPr lang="es-ES" sz="1400" i="1" dirty="0" smtClean="0">
                <a:solidFill>
                  <a:schemeClr val="accent1">
                    <a:lumMod val="20000"/>
                    <a:lumOff val="80000"/>
                  </a:schemeClr>
                </a:solidFill>
                <a:sym typeface="Wingdings" pitchFamily="2" charset="2"/>
              </a:rPr>
              <a:t> </a:t>
            </a:r>
            <a:r>
              <a:rPr lang="es-ES" sz="1400" i="1" dirty="0" smtClean="0">
                <a:solidFill>
                  <a:schemeClr val="accent1">
                    <a:lumMod val="20000"/>
                    <a:lumOff val="80000"/>
                  </a:schemeClr>
                </a:solidFill>
              </a:rPr>
              <a:t>adentrándose unos 3 o 4 metros en el terreno y con un aumento progresivo y escalonado de la sección del elemento.  </a:t>
            </a:r>
          </a:p>
          <a:p>
            <a:pPr marL="342900" indent="-342900" algn="just"/>
            <a:r>
              <a:rPr lang="es-ES" sz="1400" i="1" dirty="0" smtClean="0">
                <a:solidFill>
                  <a:schemeClr val="accent1">
                    <a:lumMod val="20000"/>
                    <a:lumOff val="80000"/>
                  </a:schemeClr>
                </a:solidFill>
              </a:rPr>
              <a:t>   </a:t>
            </a:r>
          </a:p>
          <a:p>
            <a:pPr marL="342900" indent="-342900" algn="just"/>
            <a:r>
              <a:rPr lang="es-ES" sz="1400" i="1" dirty="0" smtClean="0">
                <a:solidFill>
                  <a:schemeClr val="accent1">
                    <a:lumMod val="20000"/>
                    <a:lumOff val="80000"/>
                  </a:schemeClr>
                </a:solidFill>
              </a:rPr>
              <a:t>           - Cargas repartidas progresivamente al terreno a modo de zapata rígida. </a:t>
            </a:r>
          </a:p>
          <a:p>
            <a:pPr marL="342900" indent="-342900" algn="just"/>
            <a:endParaRPr lang="es-ES" sz="1200" i="1" dirty="0" smtClean="0">
              <a:solidFill>
                <a:schemeClr val="accent1">
                  <a:lumMod val="20000"/>
                  <a:lumOff val="80000"/>
                </a:schemeClr>
              </a:solidFill>
            </a:endParaRPr>
          </a:p>
          <a:p>
            <a:pPr marL="342900" indent="-342900" algn="just"/>
            <a:r>
              <a:rPr lang="es-ES" sz="1200" i="1" dirty="0" smtClean="0">
                <a:solidFill>
                  <a:schemeClr val="accent1">
                    <a:lumMod val="20000"/>
                    <a:lumOff val="80000"/>
                  </a:schemeClr>
                </a:solidFill>
              </a:rPr>
              <a:t>           </a:t>
            </a:r>
          </a:p>
        </p:txBody>
      </p:sp>
      <p:pic>
        <p:nvPicPr>
          <p:cNvPr id="2" name="Picture 2"/>
          <p:cNvPicPr>
            <a:picLocks noChangeAspect="1" noChangeArrowheads="1"/>
          </p:cNvPicPr>
          <p:nvPr/>
        </p:nvPicPr>
        <p:blipFill>
          <a:blip r:embed="rId5" cstate="print"/>
          <a:srcRect l="54886" t="1852" r="900" b="1819"/>
          <a:stretch>
            <a:fillRect/>
          </a:stretch>
        </p:blipFill>
        <p:spPr bwMode="auto">
          <a:xfrm>
            <a:off x="3779912" y="3356992"/>
            <a:ext cx="1285066" cy="230425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6" cstate="print"/>
          <a:srcRect l="1586" t="2249" r="3245" b="3194"/>
          <a:stretch>
            <a:fillRect/>
          </a:stretch>
        </p:blipFill>
        <p:spPr bwMode="auto">
          <a:xfrm>
            <a:off x="5580112" y="3356993"/>
            <a:ext cx="2383711" cy="230425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2000"/>
                                        <p:tgtEl>
                                          <p:spTgt spid="3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xEl>
                                              <p:pRg st="0" end="0"/>
                                            </p:txEl>
                                          </p:spTgt>
                                        </p:tgtEl>
                                        <p:attrNameLst>
                                          <p:attrName>style.visibility</p:attrName>
                                        </p:attrNameLst>
                                      </p:cBhvr>
                                      <p:to>
                                        <p:strVal val="visible"/>
                                      </p:to>
                                    </p:set>
                                    <p:animEffect transition="in" filter="fade">
                                      <p:cBhvr>
                                        <p:cTn id="10" dur="2000"/>
                                        <p:tgtEl>
                                          <p:spTgt spid="3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xEl>
                                              <p:pRg st="0" end="0"/>
                                            </p:txEl>
                                          </p:spTgt>
                                        </p:tgtEl>
                                        <p:attrNameLst>
                                          <p:attrName>style.visibility</p:attrName>
                                        </p:attrNameLst>
                                      </p:cBhvr>
                                      <p:to>
                                        <p:strVal val="visible"/>
                                      </p:to>
                                    </p:set>
                                    <p:animEffect transition="in" filter="fade">
                                      <p:cBhvr>
                                        <p:cTn id="13" dur="2000"/>
                                        <p:tgtEl>
                                          <p:spTgt spid="39">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xEl>
                                              <p:pRg st="2" end="2"/>
                                            </p:txEl>
                                          </p:spTgt>
                                        </p:tgtEl>
                                        <p:attrNameLst>
                                          <p:attrName>style.visibility</p:attrName>
                                        </p:attrNameLst>
                                      </p:cBhvr>
                                      <p:to>
                                        <p:strVal val="visible"/>
                                      </p:to>
                                    </p:set>
                                    <p:animEffect transition="in" filter="fade">
                                      <p:cBhvr>
                                        <p:cTn id="16" dur="2000"/>
                                        <p:tgtEl>
                                          <p:spTgt spid="39">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xEl>
                                              <p:pRg st="4" end="4"/>
                                            </p:txEl>
                                          </p:spTgt>
                                        </p:tgtEl>
                                        <p:attrNameLst>
                                          <p:attrName>style.visibility</p:attrName>
                                        </p:attrNameLst>
                                      </p:cBhvr>
                                      <p:to>
                                        <p:strVal val="visible"/>
                                      </p:to>
                                    </p:set>
                                    <p:animEffect transition="in" filter="fade">
                                      <p:cBhvr>
                                        <p:cTn id="19" dur="2000"/>
                                        <p:tgtEl>
                                          <p:spTgt spid="39">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1027"/>
                                        </p:tgtEl>
                                        <p:attrNameLst>
                                          <p:attrName>style.visibility</p:attrName>
                                        </p:attrNameLst>
                                      </p:cBhvr>
                                      <p:to>
                                        <p:strVal val="visible"/>
                                      </p:to>
                                    </p:set>
                                    <p:animEffect transition="in" filter="fade">
                                      <p:cBhvr>
                                        <p:cTn id="25"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P spid="38" grpId="0" build="p"/>
      <p:bldP spid="39"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2877904" cy="369332"/>
          </a:xfrm>
          <a:prstGeom prst="rect">
            <a:avLst/>
          </a:prstGeom>
        </p:spPr>
        <p:txBody>
          <a:bodyPr wrap="none">
            <a:spAutoFit/>
          </a:bodyPr>
          <a:lstStyle/>
          <a:p>
            <a:r>
              <a:rPr lang="es-ES" i="1" u="sng" dirty="0" smtClean="0">
                <a:solidFill>
                  <a:schemeClr val="tx2"/>
                </a:solidFill>
              </a:rPr>
              <a:t>Cerramientos (muro de carga)</a:t>
            </a:r>
            <a:endParaRPr lang="es-ES" i="1" u="sng" dirty="0"/>
          </a:p>
        </p:txBody>
      </p:sp>
      <p:sp>
        <p:nvSpPr>
          <p:cNvPr id="39" name="38 CuadroTexto"/>
          <p:cNvSpPr txBox="1"/>
          <p:nvPr/>
        </p:nvSpPr>
        <p:spPr>
          <a:xfrm>
            <a:off x="3131840" y="1484784"/>
            <a:ext cx="5400600" cy="1354217"/>
          </a:xfrm>
          <a:prstGeom prst="rect">
            <a:avLst/>
          </a:prstGeom>
          <a:noFill/>
        </p:spPr>
        <p:txBody>
          <a:bodyPr wrap="square" rtlCol="0">
            <a:spAutoFit/>
          </a:bodyPr>
          <a:lstStyle/>
          <a:p>
            <a:pPr marL="342900" indent="-342900" algn="just"/>
            <a:r>
              <a:rPr lang="es-ES" sz="1200" i="1" dirty="0" smtClean="0"/>
              <a:t>	</a:t>
            </a:r>
            <a:r>
              <a:rPr lang="es-ES" sz="1400" i="1" dirty="0" smtClean="0">
                <a:solidFill>
                  <a:schemeClr val="accent1">
                    <a:lumMod val="20000"/>
                    <a:lumOff val="80000"/>
                  </a:schemeClr>
                </a:solidFill>
              </a:rPr>
              <a:t>   - </a:t>
            </a:r>
            <a:r>
              <a:rPr lang="es-ES" sz="1400" i="1" u="sng" dirty="0" smtClean="0">
                <a:solidFill>
                  <a:schemeClr val="accent1">
                    <a:lumMod val="20000"/>
                    <a:lumOff val="80000"/>
                  </a:schemeClr>
                </a:solidFill>
              </a:rPr>
              <a:t>Tres elementos definidos:</a:t>
            </a:r>
          </a:p>
          <a:p>
            <a:pPr marL="342900" indent="-342900" algn="just"/>
            <a:r>
              <a:rPr lang="es-ES" sz="1400" i="1" dirty="0" smtClean="0">
                <a:solidFill>
                  <a:schemeClr val="accent1">
                    <a:lumMod val="20000"/>
                    <a:lumOff val="80000"/>
                  </a:schemeClr>
                </a:solidFill>
              </a:rPr>
              <a:t>		- E</a:t>
            </a:r>
            <a:r>
              <a:rPr lang="es-ES" sz="1400" i="1" dirty="0" smtClean="0"/>
              <a:t>lemento regular de mampuestos </a:t>
            </a:r>
            <a:r>
              <a:rPr lang="es-ES" sz="1400" i="1" dirty="0" smtClean="0">
                <a:sym typeface="Wingdings" pitchFamily="2" charset="2"/>
              </a:rPr>
              <a:t> T</a:t>
            </a:r>
            <a:r>
              <a:rPr lang="es-ES" sz="1400" i="1" dirty="0" smtClean="0"/>
              <a:t>orres y Puertas 	Principales.</a:t>
            </a:r>
          </a:p>
          <a:p>
            <a:pPr marL="342900" indent="-342900" algn="just"/>
            <a:r>
              <a:rPr lang="es-ES" sz="1400" i="1" dirty="0" smtClean="0"/>
              <a:t>		- El muro de mampuesto irregular </a:t>
            </a:r>
            <a:r>
              <a:rPr lang="es-ES" sz="1400" i="1" dirty="0" smtClean="0">
                <a:sym typeface="Wingdings" pitchFamily="2" charset="2"/>
              </a:rPr>
              <a:t> Z</a:t>
            </a:r>
            <a:r>
              <a:rPr lang="es-ES" sz="1400" i="1" dirty="0" smtClean="0"/>
              <a:t>onas intermedias.</a:t>
            </a:r>
          </a:p>
          <a:p>
            <a:pPr marL="342900" indent="-342900" algn="just"/>
            <a:r>
              <a:rPr lang="es-ES" sz="1400" i="1" dirty="0" smtClean="0"/>
              <a:t>		- Ladrillo + cantos y mortero </a:t>
            </a:r>
            <a:r>
              <a:rPr lang="es-ES" sz="1400" i="1" dirty="0" smtClean="0">
                <a:sym typeface="Wingdings" pitchFamily="2" charset="2"/>
              </a:rPr>
              <a:t> Parte Superior.</a:t>
            </a:r>
            <a:endParaRPr lang="es-ES" sz="1400" i="1" dirty="0" smtClean="0">
              <a:solidFill>
                <a:schemeClr val="accent1">
                  <a:lumMod val="20000"/>
                  <a:lumOff val="80000"/>
                </a:schemeClr>
              </a:solidFill>
            </a:endParaRPr>
          </a:p>
          <a:p>
            <a:pPr marL="342900" indent="-342900" algn="just"/>
            <a:r>
              <a:rPr lang="es-ES" sz="1200" i="1" dirty="0" smtClean="0">
                <a:solidFill>
                  <a:schemeClr val="accent1">
                    <a:lumMod val="20000"/>
                    <a:lumOff val="80000"/>
                  </a:schemeClr>
                </a:solidFill>
              </a:rPr>
              <a:t>  </a:t>
            </a:r>
          </a:p>
        </p:txBody>
      </p:sp>
      <p:pic>
        <p:nvPicPr>
          <p:cNvPr id="2050" name="Picture 2"/>
          <p:cNvPicPr>
            <a:picLocks noChangeAspect="1" noChangeArrowheads="1"/>
          </p:cNvPicPr>
          <p:nvPr/>
        </p:nvPicPr>
        <p:blipFill>
          <a:blip r:embed="rId5" cstate="print"/>
          <a:srcRect l="1408" t="1404" r="1447" b="2169"/>
          <a:stretch>
            <a:fillRect/>
          </a:stretch>
        </p:blipFill>
        <p:spPr bwMode="auto">
          <a:xfrm>
            <a:off x="3275856" y="2815366"/>
            <a:ext cx="2898322" cy="302433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Rectángulo"/>
          <p:cNvSpPr/>
          <p:nvPr/>
        </p:nvSpPr>
        <p:spPr>
          <a:xfrm>
            <a:off x="2411760" y="2852936"/>
            <a:ext cx="2448272" cy="830997"/>
          </a:xfrm>
          <a:prstGeom prst="rect">
            <a:avLst/>
          </a:prstGeom>
          <a:solidFill>
            <a:schemeClr val="accent1">
              <a:lumMod val="20000"/>
              <a:lumOff val="80000"/>
            </a:schemeClr>
          </a:solidFill>
          <a:ln>
            <a:solidFill>
              <a:schemeClr val="bg2">
                <a:lumMod val="50000"/>
              </a:schemeClr>
            </a:solidFill>
          </a:ln>
        </p:spPr>
        <p:txBody>
          <a:bodyPr wrap="square">
            <a:spAutoFit/>
          </a:bodyPr>
          <a:lstStyle/>
          <a:p>
            <a:r>
              <a:rPr lang="es-ES" sz="1200" dirty="0" smtClean="0">
                <a:solidFill>
                  <a:schemeClr val="bg2">
                    <a:lumMod val="50000"/>
                  </a:schemeClr>
                </a:solidFill>
              </a:rPr>
              <a:t>1.- Pilar de ladrillo </a:t>
            </a:r>
          </a:p>
          <a:p>
            <a:r>
              <a:rPr lang="es-ES" sz="1200" dirty="0" smtClean="0">
                <a:solidFill>
                  <a:schemeClr val="bg2">
                    <a:lumMod val="50000"/>
                  </a:schemeClr>
                </a:solidFill>
              </a:rPr>
              <a:t>2.- Enfoscado </a:t>
            </a:r>
          </a:p>
          <a:p>
            <a:r>
              <a:rPr lang="es-ES" sz="1200" dirty="0" smtClean="0">
                <a:solidFill>
                  <a:schemeClr val="bg2">
                    <a:lumMod val="50000"/>
                  </a:schemeClr>
                </a:solidFill>
              </a:rPr>
              <a:t>3.- Mampostería de piedra regular </a:t>
            </a:r>
          </a:p>
          <a:p>
            <a:r>
              <a:rPr lang="es-ES" sz="1200" dirty="0" smtClean="0">
                <a:solidFill>
                  <a:schemeClr val="bg2">
                    <a:lumMod val="50000"/>
                  </a:schemeClr>
                </a:solidFill>
              </a:rPr>
              <a:t>4.- Mampostería de piedra irregular </a:t>
            </a:r>
            <a:endParaRPr lang="es-ES" sz="1200" dirty="0">
              <a:solidFill>
                <a:schemeClr val="bg2">
                  <a:lumMod val="50000"/>
                </a:schemeClr>
              </a:solidFill>
            </a:endParaRPr>
          </a:p>
        </p:txBody>
      </p:sp>
      <p:pic>
        <p:nvPicPr>
          <p:cNvPr id="2051" name="Picture 3"/>
          <p:cNvPicPr>
            <a:picLocks noChangeAspect="1" noChangeArrowheads="1"/>
          </p:cNvPicPr>
          <p:nvPr/>
        </p:nvPicPr>
        <p:blipFill>
          <a:blip r:embed="rId6" cstate="print"/>
          <a:srcRect l="16862" t="2553" r="2375" b="2973"/>
          <a:stretch>
            <a:fillRect/>
          </a:stretch>
        </p:blipFill>
        <p:spPr bwMode="auto">
          <a:xfrm>
            <a:off x="6300192" y="3501008"/>
            <a:ext cx="2668313" cy="233916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772969" cy="369332"/>
          </a:xfrm>
          <a:prstGeom prst="rect">
            <a:avLst/>
          </a:prstGeom>
        </p:spPr>
        <p:txBody>
          <a:bodyPr wrap="none">
            <a:spAutoFit/>
          </a:bodyPr>
          <a:lstStyle/>
          <a:p>
            <a:r>
              <a:rPr lang="es-ES" i="1" u="sng" dirty="0" smtClean="0">
                <a:solidFill>
                  <a:schemeClr val="tx2"/>
                </a:solidFill>
              </a:rPr>
              <a:t>Pilares</a:t>
            </a:r>
            <a:endParaRPr lang="es-ES" i="1" u="sng" dirty="0"/>
          </a:p>
        </p:txBody>
      </p:sp>
      <p:sp>
        <p:nvSpPr>
          <p:cNvPr id="39" name="38 CuadroTexto"/>
          <p:cNvSpPr txBox="1"/>
          <p:nvPr/>
        </p:nvSpPr>
        <p:spPr>
          <a:xfrm>
            <a:off x="3131840" y="1484784"/>
            <a:ext cx="5400600" cy="1354217"/>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accent1">
                    <a:lumMod val="20000"/>
                    <a:lumOff val="80000"/>
                  </a:schemeClr>
                </a:solidFill>
              </a:rPr>
              <a:t>   </a:t>
            </a:r>
            <a:r>
              <a:rPr lang="es-ES" sz="1400" i="1" dirty="0" smtClean="0">
                <a:solidFill>
                  <a:schemeClr val="accent1">
                    <a:lumMod val="20000"/>
                    <a:lumOff val="80000"/>
                  </a:schemeClr>
                </a:solidFill>
              </a:rPr>
              <a:t>- Pilares de Ladrillo </a:t>
            </a:r>
            <a:r>
              <a:rPr lang="es-ES" sz="1400" i="1" dirty="0" smtClean="0">
                <a:solidFill>
                  <a:schemeClr val="accent1">
                    <a:lumMod val="20000"/>
                    <a:lumOff val="80000"/>
                  </a:schemeClr>
                </a:solidFill>
                <a:sym typeface="Wingdings" pitchFamily="2" charset="2"/>
              </a:rPr>
              <a:t> Siguen la misma alineación que la fachada, a unos 3 metros de la primera crujía.</a:t>
            </a:r>
            <a:endParaRPr lang="es-ES" sz="1400" i="1" dirty="0" smtClean="0">
              <a:solidFill>
                <a:schemeClr val="accent1">
                  <a:lumMod val="20000"/>
                  <a:lumOff val="80000"/>
                </a:schemeClr>
              </a:solidFill>
            </a:endParaRPr>
          </a:p>
          <a:p>
            <a:pPr marL="342900" indent="-342900" algn="just"/>
            <a:r>
              <a:rPr lang="es-ES" sz="1400" i="1" dirty="0" smtClean="0">
                <a:solidFill>
                  <a:schemeClr val="accent1">
                    <a:lumMod val="20000"/>
                    <a:lumOff val="80000"/>
                  </a:schemeClr>
                </a:solidFill>
              </a:rPr>
              <a:t>		</a:t>
            </a:r>
          </a:p>
          <a:p>
            <a:pPr marL="342900" indent="-342900" algn="just"/>
            <a:r>
              <a:rPr lang="es-ES" sz="1400" i="1" dirty="0" smtClean="0">
                <a:sym typeface="Wingdings" pitchFamily="2" charset="2"/>
              </a:rPr>
              <a:t>           - Sección y Forma variada según su posición  “Ej.: pilares rectangulares en la dirección de trabajo de las vigas principales. “</a:t>
            </a:r>
          </a:p>
          <a:p>
            <a:pPr marL="342900" indent="-342900" algn="just"/>
            <a:endParaRPr lang="es-ES" sz="1200" i="1" dirty="0" smtClean="0">
              <a:sym typeface="Wingdings" pitchFamily="2" charset="2"/>
            </a:endParaRPr>
          </a:p>
        </p:txBody>
      </p:sp>
      <p:pic>
        <p:nvPicPr>
          <p:cNvPr id="3074" name="Picture 2"/>
          <p:cNvPicPr>
            <a:picLocks noChangeAspect="1" noChangeArrowheads="1"/>
          </p:cNvPicPr>
          <p:nvPr/>
        </p:nvPicPr>
        <p:blipFill>
          <a:blip r:embed="rId5" cstate="print"/>
          <a:srcRect/>
          <a:stretch>
            <a:fillRect/>
          </a:stretch>
        </p:blipFill>
        <p:spPr bwMode="auto">
          <a:xfrm>
            <a:off x="3758784" y="2708920"/>
            <a:ext cx="1073070" cy="303733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3075" name="Picture 3"/>
          <p:cNvPicPr>
            <a:picLocks noChangeAspect="1" noChangeArrowheads="1"/>
          </p:cNvPicPr>
          <p:nvPr/>
        </p:nvPicPr>
        <p:blipFill>
          <a:blip r:embed="rId6" cstate="print"/>
          <a:srcRect l="6535" t="16851" r="8507" b="15610"/>
          <a:stretch>
            <a:fillRect/>
          </a:stretch>
        </p:blipFill>
        <p:spPr bwMode="auto">
          <a:xfrm>
            <a:off x="5076056" y="2708920"/>
            <a:ext cx="3012880" cy="145677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3076" name="Picture 4"/>
          <p:cNvPicPr>
            <a:picLocks noChangeAspect="1" noChangeArrowheads="1"/>
          </p:cNvPicPr>
          <p:nvPr/>
        </p:nvPicPr>
        <p:blipFill>
          <a:blip r:embed="rId7" cstate="print"/>
          <a:srcRect l="8478" t="2935" r="4182" b="20584"/>
          <a:stretch>
            <a:fillRect/>
          </a:stretch>
        </p:blipFill>
        <p:spPr bwMode="auto">
          <a:xfrm>
            <a:off x="5076056" y="4290735"/>
            <a:ext cx="1707420" cy="145550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941027" cy="369332"/>
          </a:xfrm>
          <a:prstGeom prst="rect">
            <a:avLst/>
          </a:prstGeom>
        </p:spPr>
        <p:txBody>
          <a:bodyPr wrap="none">
            <a:spAutoFit/>
          </a:bodyPr>
          <a:lstStyle/>
          <a:p>
            <a:r>
              <a:rPr lang="es-ES" i="1" u="sng" dirty="0" smtClean="0">
                <a:solidFill>
                  <a:schemeClr val="tx2"/>
                </a:solidFill>
              </a:rPr>
              <a:t>Forjados</a:t>
            </a:r>
            <a:endParaRPr lang="es-ES" i="1" u="sng" dirty="0"/>
          </a:p>
        </p:txBody>
      </p:sp>
      <p:sp>
        <p:nvSpPr>
          <p:cNvPr id="39" name="38 CuadroTexto"/>
          <p:cNvSpPr txBox="1"/>
          <p:nvPr/>
        </p:nvSpPr>
        <p:spPr>
          <a:xfrm>
            <a:off x="3131840" y="1484784"/>
            <a:ext cx="5400600" cy="1569660"/>
          </a:xfrm>
          <a:prstGeom prst="rect">
            <a:avLst/>
          </a:prstGeom>
          <a:noFill/>
        </p:spPr>
        <p:txBody>
          <a:bodyPr wrap="square" rtlCol="0">
            <a:spAutoFit/>
          </a:bodyPr>
          <a:lstStyle/>
          <a:p>
            <a:pPr marL="342900" indent="-342900" algn="just"/>
            <a:r>
              <a:rPr lang="es-ES" sz="1200" i="1" dirty="0" smtClean="0"/>
              <a:t>	</a:t>
            </a:r>
            <a:r>
              <a:rPr lang="es-ES" sz="1200" i="1" dirty="0" smtClean="0">
                <a:solidFill>
                  <a:schemeClr val="accent1">
                    <a:lumMod val="20000"/>
                    <a:lumOff val="80000"/>
                  </a:schemeClr>
                </a:solidFill>
              </a:rPr>
              <a:t>   </a:t>
            </a:r>
            <a:r>
              <a:rPr lang="es-ES" sz="1200" dirty="0" smtClean="0">
                <a:solidFill>
                  <a:schemeClr val="accent1">
                    <a:lumMod val="20000"/>
                    <a:lumOff val="80000"/>
                  </a:schemeClr>
                </a:solidFill>
              </a:rPr>
              <a:t>- Forjados </a:t>
            </a:r>
            <a:r>
              <a:rPr lang="es-ES" sz="1200" b="1" dirty="0" smtClean="0">
                <a:solidFill>
                  <a:schemeClr val="accent1">
                    <a:lumMod val="20000"/>
                    <a:lumOff val="80000"/>
                  </a:schemeClr>
                </a:solidFill>
              </a:rPr>
              <a:t>Unidireccionales</a:t>
            </a:r>
            <a:r>
              <a:rPr lang="es-ES" sz="1200" dirty="0" smtClean="0">
                <a:solidFill>
                  <a:schemeClr val="accent1">
                    <a:lumMod val="20000"/>
                    <a:lumOff val="80000"/>
                  </a:schemeClr>
                </a:solidFill>
              </a:rPr>
              <a:t> de </a:t>
            </a:r>
            <a:r>
              <a:rPr lang="es-ES" sz="1200" b="1" dirty="0" smtClean="0">
                <a:solidFill>
                  <a:schemeClr val="accent1">
                    <a:lumMod val="20000"/>
                    <a:lumOff val="80000"/>
                  </a:schemeClr>
                </a:solidFill>
              </a:rPr>
              <a:t>vigas y viguetas de madera</a:t>
            </a:r>
          </a:p>
          <a:p>
            <a:pPr marL="342900" indent="-342900" algn="just"/>
            <a:r>
              <a:rPr lang="es-ES" sz="1200" dirty="0" smtClean="0">
                <a:solidFill>
                  <a:schemeClr val="accent1">
                    <a:lumMod val="20000"/>
                    <a:lumOff val="80000"/>
                  </a:schemeClr>
                </a:solidFill>
              </a:rPr>
              <a:t>		</a:t>
            </a:r>
          </a:p>
          <a:p>
            <a:pPr marL="342900" indent="-342900" algn="just"/>
            <a:r>
              <a:rPr lang="es-ES" sz="1200" dirty="0" smtClean="0">
                <a:sym typeface="Wingdings" pitchFamily="2" charset="2"/>
              </a:rPr>
              <a:t>           - Disposición en </a:t>
            </a:r>
            <a:r>
              <a:rPr lang="es-ES" sz="1200" b="1" dirty="0" smtClean="0">
                <a:sym typeface="Wingdings" pitchFamily="2" charset="2"/>
              </a:rPr>
              <a:t>dos direcciones </a:t>
            </a:r>
            <a:r>
              <a:rPr lang="es-ES" sz="1200" dirty="0" smtClean="0">
                <a:sym typeface="Wingdings" pitchFamily="2" charset="2"/>
              </a:rPr>
              <a:t>según la zona del edificio   Perpendiculares a la línea de fachada.</a:t>
            </a:r>
          </a:p>
          <a:p>
            <a:pPr marL="342900" indent="-342900" algn="just"/>
            <a:endParaRPr lang="es-ES" sz="1200" dirty="0" smtClean="0">
              <a:sym typeface="Wingdings" pitchFamily="2" charset="2"/>
            </a:endParaRPr>
          </a:p>
          <a:p>
            <a:pPr marL="342900" indent="-342900" algn="just"/>
            <a:r>
              <a:rPr lang="es-ES" sz="1200" dirty="0" smtClean="0">
                <a:sym typeface="Wingdings" pitchFamily="2" charset="2"/>
              </a:rPr>
              <a:t>	  - </a:t>
            </a:r>
            <a:r>
              <a:rPr lang="es-ES" sz="1200" b="1" u="sng" dirty="0" smtClean="0">
                <a:sym typeface="Wingdings" pitchFamily="2" charset="2"/>
              </a:rPr>
              <a:t>Vigas de apoyo aislado a apoyo aislado </a:t>
            </a:r>
            <a:r>
              <a:rPr lang="es-ES" sz="1200" dirty="0" smtClean="0">
                <a:sym typeface="Wingdings" pitchFamily="2" charset="2"/>
              </a:rPr>
              <a:t>presentan reducción de canto en el vano  En los apoyos  necesita más canto para soportar el cortante. (En apoyos continuos no aparece)</a:t>
            </a:r>
          </a:p>
        </p:txBody>
      </p:sp>
      <p:pic>
        <p:nvPicPr>
          <p:cNvPr id="4098" name="Picture 2"/>
          <p:cNvPicPr>
            <a:picLocks noChangeAspect="1" noChangeArrowheads="1"/>
          </p:cNvPicPr>
          <p:nvPr/>
        </p:nvPicPr>
        <p:blipFill>
          <a:blip r:embed="rId5" cstate="print"/>
          <a:srcRect l="2498" t="6914" r="1328" b="2543"/>
          <a:stretch>
            <a:fillRect/>
          </a:stretch>
        </p:blipFill>
        <p:spPr bwMode="auto">
          <a:xfrm>
            <a:off x="2771800" y="3140968"/>
            <a:ext cx="2376264" cy="177962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4099" name="Picture 3"/>
          <p:cNvPicPr>
            <a:picLocks noChangeAspect="1" noChangeArrowheads="1"/>
          </p:cNvPicPr>
          <p:nvPr/>
        </p:nvPicPr>
        <p:blipFill>
          <a:blip r:embed="rId6" cstate="print"/>
          <a:srcRect/>
          <a:stretch>
            <a:fillRect/>
          </a:stretch>
        </p:blipFill>
        <p:spPr bwMode="auto">
          <a:xfrm>
            <a:off x="5260208" y="3140968"/>
            <a:ext cx="3632272" cy="259228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4100" name="Picture 4"/>
          <p:cNvPicPr>
            <a:picLocks noChangeAspect="1" noChangeArrowheads="1"/>
          </p:cNvPicPr>
          <p:nvPr/>
        </p:nvPicPr>
        <p:blipFill>
          <a:blip r:embed="rId7" cstate="print"/>
          <a:srcRect b="14252"/>
          <a:stretch>
            <a:fillRect/>
          </a:stretch>
        </p:blipFill>
        <p:spPr bwMode="auto">
          <a:xfrm>
            <a:off x="2771800" y="5013176"/>
            <a:ext cx="2376264" cy="72008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941027" cy="369332"/>
          </a:xfrm>
          <a:prstGeom prst="rect">
            <a:avLst/>
          </a:prstGeom>
        </p:spPr>
        <p:txBody>
          <a:bodyPr wrap="none">
            <a:spAutoFit/>
          </a:bodyPr>
          <a:lstStyle/>
          <a:p>
            <a:r>
              <a:rPr lang="es-ES" i="1" u="sng" dirty="0" smtClean="0">
                <a:solidFill>
                  <a:schemeClr val="tx2"/>
                </a:solidFill>
              </a:rPr>
              <a:t>Forjados</a:t>
            </a:r>
            <a:endParaRPr lang="es-ES" i="1" u="sng" dirty="0"/>
          </a:p>
        </p:txBody>
      </p:sp>
      <p:pic>
        <p:nvPicPr>
          <p:cNvPr id="5122" name="Picture 2"/>
          <p:cNvPicPr>
            <a:picLocks noChangeAspect="1" noChangeArrowheads="1"/>
          </p:cNvPicPr>
          <p:nvPr/>
        </p:nvPicPr>
        <p:blipFill>
          <a:blip r:embed="rId5" cstate="print"/>
          <a:srcRect l="2645" t="6053" r="2137" b="3146"/>
          <a:stretch>
            <a:fillRect/>
          </a:stretch>
        </p:blipFill>
        <p:spPr bwMode="auto">
          <a:xfrm>
            <a:off x="2483768" y="1628800"/>
            <a:ext cx="4723725" cy="2952328"/>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7308304" y="1632570"/>
            <a:ext cx="1728192" cy="3600986"/>
          </a:xfrm>
          <a:prstGeom prst="rect">
            <a:avLst/>
          </a:prstGeom>
          <a:solidFill>
            <a:schemeClr val="accent1">
              <a:lumMod val="20000"/>
              <a:lumOff val="80000"/>
            </a:schemeClr>
          </a:solidFill>
          <a:ln>
            <a:solidFill>
              <a:schemeClr val="bg2">
                <a:lumMod val="50000"/>
              </a:schemeClr>
            </a:solidFill>
          </a:ln>
        </p:spPr>
        <p:txBody>
          <a:bodyPr wrap="square" rtlCol="0">
            <a:spAutoFit/>
          </a:bodyPr>
          <a:lstStyle/>
          <a:p>
            <a:r>
              <a:rPr lang="es-ES" sz="1200" b="1" dirty="0" smtClean="0">
                <a:solidFill>
                  <a:schemeClr val="bg2">
                    <a:lumMod val="50000"/>
                  </a:schemeClr>
                </a:solidFill>
              </a:rPr>
              <a:t>1.- </a:t>
            </a:r>
            <a:r>
              <a:rPr lang="es-ES" sz="1200" dirty="0" smtClean="0">
                <a:solidFill>
                  <a:schemeClr val="bg2">
                    <a:lumMod val="50000"/>
                  </a:schemeClr>
                </a:solidFill>
              </a:rPr>
              <a:t>Vigueta de madera </a:t>
            </a:r>
          </a:p>
          <a:p>
            <a:endParaRPr lang="es-ES" sz="1200" dirty="0" smtClean="0">
              <a:solidFill>
                <a:schemeClr val="bg2">
                  <a:lumMod val="50000"/>
                </a:schemeClr>
              </a:solidFill>
            </a:endParaRPr>
          </a:p>
          <a:p>
            <a:r>
              <a:rPr lang="es-ES" sz="1200" b="1" dirty="0" smtClean="0">
                <a:solidFill>
                  <a:schemeClr val="bg2">
                    <a:lumMod val="50000"/>
                  </a:schemeClr>
                </a:solidFill>
              </a:rPr>
              <a:t>2.- </a:t>
            </a:r>
            <a:r>
              <a:rPr lang="es-ES" sz="1200" dirty="0" smtClean="0">
                <a:solidFill>
                  <a:schemeClr val="bg2">
                    <a:lumMod val="50000"/>
                  </a:schemeClr>
                </a:solidFill>
              </a:rPr>
              <a:t>Enlucido de yeso </a:t>
            </a:r>
          </a:p>
          <a:p>
            <a:endParaRPr lang="es-ES" sz="1200" dirty="0" smtClean="0">
              <a:solidFill>
                <a:schemeClr val="bg2">
                  <a:lumMod val="50000"/>
                </a:schemeClr>
              </a:solidFill>
            </a:endParaRPr>
          </a:p>
          <a:p>
            <a:r>
              <a:rPr lang="es-ES" sz="1200" b="1" dirty="0" smtClean="0">
                <a:solidFill>
                  <a:schemeClr val="bg2">
                    <a:lumMod val="50000"/>
                  </a:schemeClr>
                </a:solidFill>
              </a:rPr>
              <a:t>3.- </a:t>
            </a:r>
            <a:r>
              <a:rPr lang="es-ES" sz="1200" dirty="0" smtClean="0">
                <a:solidFill>
                  <a:schemeClr val="bg2">
                    <a:lumMod val="50000"/>
                  </a:schemeClr>
                </a:solidFill>
              </a:rPr>
              <a:t>Baldosines en forma de bóveda </a:t>
            </a:r>
          </a:p>
          <a:p>
            <a:endParaRPr lang="es-ES" sz="1200" dirty="0" smtClean="0">
              <a:solidFill>
                <a:schemeClr val="bg2">
                  <a:lumMod val="50000"/>
                </a:schemeClr>
              </a:solidFill>
            </a:endParaRPr>
          </a:p>
          <a:p>
            <a:r>
              <a:rPr lang="es-ES" sz="1200" b="1" dirty="0" smtClean="0">
                <a:solidFill>
                  <a:schemeClr val="bg2">
                    <a:lumMod val="50000"/>
                  </a:schemeClr>
                </a:solidFill>
              </a:rPr>
              <a:t>4.- </a:t>
            </a:r>
            <a:r>
              <a:rPr lang="es-ES" sz="1200" dirty="0" smtClean="0">
                <a:solidFill>
                  <a:schemeClr val="bg2">
                    <a:lumMod val="50000"/>
                  </a:schemeClr>
                </a:solidFill>
              </a:rPr>
              <a:t>Relleno de cascotes y mortero </a:t>
            </a:r>
          </a:p>
          <a:p>
            <a:endParaRPr lang="es-ES" sz="1200" dirty="0" smtClean="0">
              <a:solidFill>
                <a:schemeClr val="bg2">
                  <a:lumMod val="50000"/>
                </a:schemeClr>
              </a:solidFill>
            </a:endParaRPr>
          </a:p>
          <a:p>
            <a:r>
              <a:rPr lang="es-ES" sz="1200" b="1" dirty="0" smtClean="0">
                <a:solidFill>
                  <a:schemeClr val="bg2">
                    <a:lumMod val="50000"/>
                  </a:schemeClr>
                </a:solidFill>
              </a:rPr>
              <a:t>5.- </a:t>
            </a:r>
            <a:r>
              <a:rPr lang="es-ES" sz="1200" dirty="0" smtClean="0">
                <a:solidFill>
                  <a:schemeClr val="bg2">
                    <a:lumMod val="50000"/>
                  </a:schemeClr>
                </a:solidFill>
              </a:rPr>
              <a:t>Mortero de cal (mortero de agarre) </a:t>
            </a:r>
          </a:p>
          <a:p>
            <a:endParaRPr lang="es-ES" sz="1200" dirty="0" smtClean="0">
              <a:solidFill>
                <a:schemeClr val="bg2">
                  <a:lumMod val="50000"/>
                </a:schemeClr>
              </a:solidFill>
            </a:endParaRPr>
          </a:p>
          <a:p>
            <a:r>
              <a:rPr lang="es-ES" sz="1200" b="1" dirty="0" smtClean="0">
                <a:solidFill>
                  <a:schemeClr val="bg2">
                    <a:lumMod val="50000"/>
                  </a:schemeClr>
                </a:solidFill>
              </a:rPr>
              <a:t>6.- </a:t>
            </a:r>
            <a:r>
              <a:rPr lang="es-ES" sz="1200" dirty="0" smtClean="0">
                <a:solidFill>
                  <a:schemeClr val="bg2">
                    <a:lumMod val="50000"/>
                  </a:schemeClr>
                </a:solidFill>
              </a:rPr>
              <a:t>Baldosa cerámica </a:t>
            </a:r>
          </a:p>
          <a:p>
            <a:endParaRPr lang="es-ES" sz="1200" dirty="0" smtClean="0">
              <a:solidFill>
                <a:schemeClr val="bg2">
                  <a:lumMod val="50000"/>
                </a:schemeClr>
              </a:solidFill>
            </a:endParaRPr>
          </a:p>
          <a:p>
            <a:r>
              <a:rPr lang="es-ES" sz="1200" b="1" dirty="0" smtClean="0">
                <a:solidFill>
                  <a:schemeClr val="bg2">
                    <a:lumMod val="50000"/>
                  </a:schemeClr>
                </a:solidFill>
              </a:rPr>
              <a:t>7.- </a:t>
            </a:r>
            <a:r>
              <a:rPr lang="es-ES" sz="1200" dirty="0" smtClean="0">
                <a:solidFill>
                  <a:schemeClr val="bg2">
                    <a:lumMod val="50000"/>
                  </a:schemeClr>
                </a:solidFill>
              </a:rPr>
              <a:t>Tablón auxiliar de madera (actualmente no está, pero sirve para comprender su ejecución)</a:t>
            </a:r>
            <a:endParaRPr lang="es-ES" sz="1200" dirty="0">
              <a:solidFill>
                <a:schemeClr val="bg2">
                  <a:lumMod val="50000"/>
                </a:schemeClr>
              </a:solidFill>
            </a:endParaRPr>
          </a:p>
        </p:txBody>
      </p:sp>
      <p:pic>
        <p:nvPicPr>
          <p:cNvPr id="5123" name="Picture 3"/>
          <p:cNvPicPr>
            <a:picLocks noChangeAspect="1" noChangeArrowheads="1"/>
          </p:cNvPicPr>
          <p:nvPr/>
        </p:nvPicPr>
        <p:blipFill>
          <a:blip r:embed="rId6" cstate="print"/>
          <a:srcRect t="35412" b="5967"/>
          <a:stretch>
            <a:fillRect/>
          </a:stretch>
        </p:blipFill>
        <p:spPr bwMode="auto">
          <a:xfrm>
            <a:off x="2483768" y="4725144"/>
            <a:ext cx="4752528" cy="100811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943272" cy="369332"/>
          </a:xfrm>
          <a:prstGeom prst="rect">
            <a:avLst/>
          </a:prstGeom>
        </p:spPr>
        <p:txBody>
          <a:bodyPr wrap="none">
            <a:spAutoFit/>
          </a:bodyPr>
          <a:lstStyle/>
          <a:p>
            <a:r>
              <a:rPr lang="es-ES" i="1" u="sng" dirty="0" smtClean="0">
                <a:solidFill>
                  <a:schemeClr val="tx2"/>
                </a:solidFill>
              </a:rPr>
              <a:t>Cubierta</a:t>
            </a:r>
            <a:endParaRPr lang="es-ES" i="1" u="sng" dirty="0"/>
          </a:p>
        </p:txBody>
      </p:sp>
      <p:sp>
        <p:nvSpPr>
          <p:cNvPr id="20" name="19 CuadroTexto"/>
          <p:cNvSpPr txBox="1"/>
          <p:nvPr/>
        </p:nvSpPr>
        <p:spPr>
          <a:xfrm>
            <a:off x="3131840" y="1484784"/>
            <a:ext cx="5400600" cy="523220"/>
          </a:xfrm>
          <a:prstGeom prst="rect">
            <a:avLst/>
          </a:prstGeom>
          <a:noFill/>
        </p:spPr>
        <p:txBody>
          <a:bodyPr wrap="square" rtlCol="0">
            <a:spAutoFit/>
          </a:bodyPr>
          <a:lstStyle/>
          <a:p>
            <a:pPr marL="800100" lvl="1" indent="-342900" algn="just">
              <a:buFont typeface="Wingdings" pitchFamily="2" charset="2"/>
              <a:buChar char="v"/>
            </a:pPr>
            <a:r>
              <a:rPr lang="es-ES" sz="1400" b="1" u="sng" dirty="0" smtClean="0">
                <a:solidFill>
                  <a:schemeClr val="accent1">
                    <a:lumMod val="20000"/>
                    <a:lumOff val="80000"/>
                  </a:schemeClr>
                </a:solidFill>
              </a:rPr>
              <a:t>CÚPULAS</a:t>
            </a:r>
            <a:r>
              <a:rPr lang="es-ES" sz="1400" dirty="0" smtClean="0">
                <a:solidFill>
                  <a:schemeClr val="accent1">
                    <a:lumMod val="20000"/>
                    <a:lumOff val="80000"/>
                  </a:schemeClr>
                </a:solidFill>
              </a:rPr>
              <a:t> </a:t>
            </a:r>
            <a:r>
              <a:rPr lang="es-ES" sz="1400" dirty="0" smtClean="0">
                <a:solidFill>
                  <a:schemeClr val="accent1">
                    <a:lumMod val="20000"/>
                    <a:lumOff val="80000"/>
                  </a:schemeClr>
                </a:solidFill>
                <a:sym typeface="Wingdings" pitchFamily="2" charset="2"/>
              </a:rPr>
              <a:t> Estructura mediante entramado de vigas de madera.</a:t>
            </a:r>
            <a:endParaRPr lang="es-ES" sz="1400" b="1" dirty="0" smtClean="0">
              <a:solidFill>
                <a:schemeClr val="accent1">
                  <a:lumMod val="20000"/>
                  <a:lumOff val="80000"/>
                </a:schemeClr>
              </a:solidFill>
            </a:endParaRPr>
          </a:p>
        </p:txBody>
      </p:sp>
      <p:pic>
        <p:nvPicPr>
          <p:cNvPr id="6146" name="Picture 2"/>
          <p:cNvPicPr>
            <a:picLocks noChangeAspect="1" noChangeArrowheads="1"/>
          </p:cNvPicPr>
          <p:nvPr/>
        </p:nvPicPr>
        <p:blipFill>
          <a:blip r:embed="rId5" cstate="print"/>
          <a:srcRect l="2324" t="2294" r="2396" b="3634"/>
          <a:stretch>
            <a:fillRect/>
          </a:stretch>
        </p:blipFill>
        <p:spPr bwMode="auto">
          <a:xfrm>
            <a:off x="2843808" y="2060848"/>
            <a:ext cx="3240360" cy="324036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7" name="Picture 3"/>
          <p:cNvPicPr>
            <a:picLocks noChangeAspect="1" noChangeArrowheads="1"/>
          </p:cNvPicPr>
          <p:nvPr/>
        </p:nvPicPr>
        <p:blipFill>
          <a:blip r:embed="rId6" cstate="print"/>
          <a:srcRect/>
          <a:stretch>
            <a:fillRect/>
          </a:stretch>
        </p:blipFill>
        <p:spPr bwMode="auto">
          <a:xfrm>
            <a:off x="6332964" y="1916832"/>
            <a:ext cx="2271484" cy="165618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6149" name="Picture 5"/>
          <p:cNvPicPr>
            <a:picLocks noChangeAspect="1" noChangeArrowheads="1"/>
          </p:cNvPicPr>
          <p:nvPr/>
        </p:nvPicPr>
        <p:blipFill>
          <a:blip r:embed="rId7" cstate="print"/>
          <a:srcRect/>
          <a:stretch>
            <a:fillRect/>
          </a:stretch>
        </p:blipFill>
        <p:spPr bwMode="auto">
          <a:xfrm>
            <a:off x="6300192" y="3789040"/>
            <a:ext cx="2304256" cy="173490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943272" cy="369332"/>
          </a:xfrm>
          <a:prstGeom prst="rect">
            <a:avLst/>
          </a:prstGeom>
        </p:spPr>
        <p:txBody>
          <a:bodyPr wrap="none">
            <a:spAutoFit/>
          </a:bodyPr>
          <a:lstStyle/>
          <a:p>
            <a:r>
              <a:rPr lang="es-ES" i="1" u="sng" dirty="0" smtClean="0">
                <a:solidFill>
                  <a:schemeClr val="tx2"/>
                </a:solidFill>
              </a:rPr>
              <a:t>Cubierta</a:t>
            </a:r>
            <a:endParaRPr lang="es-ES" i="1" u="sng" dirty="0"/>
          </a:p>
        </p:txBody>
      </p:sp>
      <p:sp>
        <p:nvSpPr>
          <p:cNvPr id="20" name="19 CuadroTexto"/>
          <p:cNvSpPr txBox="1"/>
          <p:nvPr/>
        </p:nvSpPr>
        <p:spPr>
          <a:xfrm>
            <a:off x="3131840" y="1484784"/>
            <a:ext cx="5616624" cy="954107"/>
          </a:xfrm>
          <a:prstGeom prst="rect">
            <a:avLst/>
          </a:prstGeom>
          <a:noFill/>
        </p:spPr>
        <p:txBody>
          <a:bodyPr wrap="square" rtlCol="0">
            <a:spAutoFit/>
          </a:bodyPr>
          <a:lstStyle/>
          <a:p>
            <a:pPr marL="800100" lvl="1" indent="-342900" algn="just">
              <a:buFont typeface="Wingdings" pitchFamily="2" charset="2"/>
              <a:buChar char="v"/>
            </a:pPr>
            <a:r>
              <a:rPr lang="es-ES" sz="1400" i="1" dirty="0" smtClean="0">
                <a:solidFill>
                  <a:schemeClr val="accent1">
                    <a:lumMod val="20000"/>
                    <a:lumOff val="80000"/>
                  </a:schemeClr>
                </a:solidFill>
              </a:rPr>
              <a:t>  </a:t>
            </a:r>
            <a:r>
              <a:rPr lang="es-ES" sz="1400" dirty="0" smtClean="0">
                <a:solidFill>
                  <a:schemeClr val="accent1">
                    <a:lumMod val="20000"/>
                    <a:lumOff val="80000"/>
                  </a:schemeClr>
                </a:solidFill>
              </a:rPr>
              <a:t> </a:t>
            </a:r>
            <a:r>
              <a:rPr lang="es-ES" sz="1400" b="1" u="sng" dirty="0" smtClean="0">
                <a:solidFill>
                  <a:schemeClr val="accent1">
                    <a:lumMod val="20000"/>
                    <a:lumOff val="80000"/>
                  </a:schemeClr>
                </a:solidFill>
              </a:rPr>
              <a:t>PAÑO PRINCIPAL </a:t>
            </a:r>
            <a:r>
              <a:rPr lang="es-ES" sz="1400" dirty="0" smtClean="0">
                <a:solidFill>
                  <a:schemeClr val="accent1">
                    <a:lumMod val="20000"/>
                    <a:lumOff val="80000"/>
                  </a:schemeClr>
                </a:solidFill>
                <a:sym typeface="Wingdings" pitchFamily="2" charset="2"/>
              </a:rPr>
              <a:t> Dos puntos clave:</a:t>
            </a:r>
          </a:p>
          <a:p>
            <a:pPr marL="342900" indent="-342900" algn="just"/>
            <a:r>
              <a:rPr lang="es-ES" sz="1400" dirty="0" smtClean="0">
                <a:solidFill>
                  <a:schemeClr val="accent1">
                    <a:lumMod val="20000"/>
                    <a:lumOff val="80000"/>
                  </a:schemeClr>
                </a:solidFill>
                <a:sym typeface="Wingdings" pitchFamily="2" charset="2"/>
              </a:rPr>
              <a:t>		      - Doble altura central</a:t>
            </a:r>
          </a:p>
          <a:p>
            <a:pPr marL="342900" indent="-342900" algn="just"/>
            <a:r>
              <a:rPr lang="es-ES" sz="1400" dirty="0" smtClean="0">
                <a:solidFill>
                  <a:schemeClr val="accent1">
                    <a:lumMod val="20000"/>
                    <a:lumOff val="80000"/>
                  </a:schemeClr>
                </a:solidFill>
                <a:sym typeface="Wingdings" pitchFamily="2" charset="2"/>
              </a:rPr>
              <a:t>		     - Elevación en altura del alero de fachada con una cornisa   	         prominente.</a:t>
            </a:r>
            <a:endParaRPr lang="es-ES" sz="1400" b="1" dirty="0" smtClean="0">
              <a:solidFill>
                <a:schemeClr val="accent1">
                  <a:lumMod val="20000"/>
                  <a:lumOff val="80000"/>
                </a:schemeClr>
              </a:solidFill>
              <a:sym typeface="Wingdings" pitchFamily="2" charset="2"/>
            </a:endParaRPr>
          </a:p>
        </p:txBody>
      </p:sp>
      <p:pic>
        <p:nvPicPr>
          <p:cNvPr id="7170" name="Picture 2"/>
          <p:cNvPicPr>
            <a:picLocks noChangeAspect="1" noChangeArrowheads="1"/>
          </p:cNvPicPr>
          <p:nvPr/>
        </p:nvPicPr>
        <p:blipFill>
          <a:blip r:embed="rId5" cstate="print"/>
          <a:srcRect l="946" t="1364" r="4782" b="1785"/>
          <a:stretch>
            <a:fillRect/>
          </a:stretch>
        </p:blipFill>
        <p:spPr bwMode="auto">
          <a:xfrm>
            <a:off x="2627784" y="2892614"/>
            <a:ext cx="2016224" cy="292146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8" name="17 CuadroTexto"/>
          <p:cNvSpPr txBox="1"/>
          <p:nvPr/>
        </p:nvSpPr>
        <p:spPr>
          <a:xfrm>
            <a:off x="4788024" y="3004497"/>
            <a:ext cx="2016224" cy="2800767"/>
          </a:xfrm>
          <a:prstGeom prst="rect">
            <a:avLst/>
          </a:prstGeom>
          <a:solidFill>
            <a:schemeClr val="accent1">
              <a:lumMod val="20000"/>
              <a:lumOff val="80000"/>
            </a:schemeClr>
          </a:solidFill>
          <a:ln>
            <a:solidFill>
              <a:schemeClr val="bg2">
                <a:lumMod val="50000"/>
              </a:schemeClr>
            </a:solidFill>
          </a:ln>
        </p:spPr>
        <p:txBody>
          <a:bodyPr wrap="square" rtlCol="0">
            <a:spAutoFit/>
          </a:bodyPr>
          <a:lstStyle/>
          <a:p>
            <a:r>
              <a:rPr lang="es-ES" sz="1100" dirty="0" smtClean="0">
                <a:solidFill>
                  <a:schemeClr val="bg2">
                    <a:lumMod val="50000"/>
                  </a:schemeClr>
                </a:solidFill>
              </a:rPr>
              <a:t>1.- Viga transversal de madera </a:t>
            </a:r>
          </a:p>
          <a:p>
            <a:r>
              <a:rPr lang="es-ES" sz="1100" dirty="0" smtClean="0">
                <a:solidFill>
                  <a:schemeClr val="bg2">
                    <a:lumMod val="50000"/>
                  </a:schemeClr>
                </a:solidFill>
              </a:rPr>
              <a:t>2.- Viga longitudinal (durmiente) </a:t>
            </a:r>
          </a:p>
          <a:p>
            <a:r>
              <a:rPr lang="es-ES" sz="1100" dirty="0" smtClean="0">
                <a:solidFill>
                  <a:schemeClr val="bg2">
                    <a:lumMod val="50000"/>
                  </a:schemeClr>
                </a:solidFill>
              </a:rPr>
              <a:t>3.- Ventana de madera </a:t>
            </a:r>
          </a:p>
          <a:p>
            <a:r>
              <a:rPr lang="es-ES" sz="1100" dirty="0" smtClean="0">
                <a:solidFill>
                  <a:schemeClr val="bg2">
                    <a:lumMod val="50000"/>
                  </a:schemeClr>
                </a:solidFill>
              </a:rPr>
              <a:t>4.- Tablas de madera (entrevigado) </a:t>
            </a:r>
          </a:p>
          <a:p>
            <a:r>
              <a:rPr lang="pt-BR" sz="1100" dirty="0" smtClean="0">
                <a:solidFill>
                  <a:schemeClr val="bg2">
                    <a:lumMod val="50000"/>
                  </a:schemeClr>
                </a:solidFill>
              </a:rPr>
              <a:t>5.- Material de cobertura (</a:t>
            </a:r>
            <a:r>
              <a:rPr lang="pt-BR" sz="1100" dirty="0" err="1" smtClean="0">
                <a:solidFill>
                  <a:schemeClr val="bg2">
                    <a:lumMod val="50000"/>
                  </a:schemeClr>
                </a:solidFill>
              </a:rPr>
              <a:t>tejas</a:t>
            </a:r>
            <a:r>
              <a:rPr lang="pt-BR" sz="1100" dirty="0" smtClean="0">
                <a:solidFill>
                  <a:schemeClr val="bg2">
                    <a:lumMod val="50000"/>
                  </a:schemeClr>
                </a:solidFill>
              </a:rPr>
              <a:t> </a:t>
            </a:r>
            <a:r>
              <a:rPr lang="pt-BR" sz="1100" dirty="0" err="1" smtClean="0">
                <a:solidFill>
                  <a:schemeClr val="bg2">
                    <a:lumMod val="50000"/>
                  </a:schemeClr>
                </a:solidFill>
              </a:rPr>
              <a:t>cerámicas</a:t>
            </a:r>
            <a:r>
              <a:rPr lang="pt-BR" sz="1100" dirty="0" smtClean="0">
                <a:solidFill>
                  <a:schemeClr val="bg2">
                    <a:lumMod val="50000"/>
                  </a:schemeClr>
                </a:solidFill>
              </a:rPr>
              <a:t>) </a:t>
            </a:r>
          </a:p>
          <a:p>
            <a:r>
              <a:rPr lang="es-ES" sz="1100" dirty="0" smtClean="0">
                <a:solidFill>
                  <a:schemeClr val="bg2">
                    <a:lumMod val="50000"/>
                  </a:schemeClr>
                </a:solidFill>
              </a:rPr>
              <a:t>6.- Mortero de cal y yeso </a:t>
            </a:r>
          </a:p>
          <a:p>
            <a:r>
              <a:rPr lang="es-ES" sz="1100" dirty="0" smtClean="0">
                <a:solidFill>
                  <a:schemeClr val="bg2">
                    <a:lumMod val="50000"/>
                  </a:schemeClr>
                </a:solidFill>
              </a:rPr>
              <a:t>7.- Aparejo de ladrillo para formación de la moldura </a:t>
            </a:r>
          </a:p>
          <a:p>
            <a:r>
              <a:rPr lang="es-ES" sz="1100" dirty="0" smtClean="0">
                <a:solidFill>
                  <a:schemeClr val="bg2">
                    <a:lumMod val="50000"/>
                  </a:schemeClr>
                </a:solidFill>
              </a:rPr>
              <a:t>8.- Enfoscado de yeso y cal </a:t>
            </a:r>
          </a:p>
          <a:p>
            <a:r>
              <a:rPr lang="es-ES" sz="1100" dirty="0" smtClean="0">
                <a:solidFill>
                  <a:schemeClr val="bg2">
                    <a:lumMod val="50000"/>
                  </a:schemeClr>
                </a:solidFill>
              </a:rPr>
              <a:t>9.- Moldura de yeso y cal </a:t>
            </a:r>
          </a:p>
          <a:p>
            <a:r>
              <a:rPr lang="es-ES" sz="1100" dirty="0" smtClean="0">
                <a:solidFill>
                  <a:schemeClr val="bg2">
                    <a:lumMod val="50000"/>
                  </a:schemeClr>
                </a:solidFill>
              </a:rPr>
              <a:t>10.- Tabique de mampuestos irregulares y mortero de cal </a:t>
            </a:r>
          </a:p>
          <a:p>
            <a:r>
              <a:rPr lang="es-ES" sz="1100" dirty="0" smtClean="0">
                <a:solidFill>
                  <a:schemeClr val="bg2">
                    <a:lumMod val="50000"/>
                  </a:schemeClr>
                </a:solidFill>
              </a:rPr>
              <a:t>11.- Dintel del hueco (madera) </a:t>
            </a:r>
          </a:p>
          <a:p>
            <a:endParaRPr lang="es-ES" sz="1100" dirty="0">
              <a:solidFill>
                <a:schemeClr val="bg2">
                  <a:lumMod val="50000"/>
                </a:schemeClr>
              </a:solidFill>
            </a:endParaRPr>
          </a:p>
        </p:txBody>
      </p:sp>
      <p:pic>
        <p:nvPicPr>
          <p:cNvPr id="7171" name="Picture 3"/>
          <p:cNvPicPr>
            <a:picLocks noChangeAspect="1" noChangeArrowheads="1"/>
          </p:cNvPicPr>
          <p:nvPr/>
        </p:nvPicPr>
        <p:blipFill>
          <a:blip r:embed="rId6" cstate="print"/>
          <a:srcRect/>
          <a:stretch>
            <a:fillRect/>
          </a:stretch>
        </p:blipFill>
        <p:spPr bwMode="auto">
          <a:xfrm>
            <a:off x="7020272" y="2996952"/>
            <a:ext cx="1749635" cy="131631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7172" name="Picture 4"/>
          <p:cNvPicPr>
            <a:picLocks noChangeAspect="1" noChangeArrowheads="1"/>
          </p:cNvPicPr>
          <p:nvPr/>
        </p:nvPicPr>
        <p:blipFill>
          <a:blip r:embed="rId7" cstate="print"/>
          <a:srcRect l="2910" t="9616" r="2910"/>
          <a:stretch>
            <a:fillRect/>
          </a:stretch>
        </p:blipFill>
        <p:spPr bwMode="auto">
          <a:xfrm>
            <a:off x="7020272" y="4479158"/>
            <a:ext cx="1753833" cy="132610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1" name="20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9.1. Sistema Estructural</a:t>
            </a:r>
            <a:endParaRPr lang="es-ES" sz="2400" dirty="0">
              <a:solidFill>
                <a:schemeClr val="tx2">
                  <a:lumMod val="90000"/>
                </a:schemeClr>
              </a:solidFill>
            </a:endParaRPr>
          </a:p>
        </p:txBody>
      </p:sp>
      <p:sp>
        <p:nvSpPr>
          <p:cNvPr id="38" name="37 Rectángulo"/>
          <p:cNvSpPr/>
          <p:nvPr/>
        </p:nvSpPr>
        <p:spPr>
          <a:xfrm>
            <a:off x="3347864" y="1124744"/>
            <a:ext cx="987771" cy="369332"/>
          </a:xfrm>
          <a:prstGeom prst="rect">
            <a:avLst/>
          </a:prstGeom>
        </p:spPr>
        <p:txBody>
          <a:bodyPr wrap="none">
            <a:spAutoFit/>
          </a:bodyPr>
          <a:lstStyle/>
          <a:p>
            <a:r>
              <a:rPr lang="es-ES" i="1" u="sng" dirty="0" smtClean="0">
                <a:solidFill>
                  <a:schemeClr val="tx2"/>
                </a:solidFill>
              </a:rPr>
              <a:t>Escaleras</a:t>
            </a:r>
            <a:endParaRPr lang="es-ES" i="1" u="sng" dirty="0"/>
          </a:p>
        </p:txBody>
      </p:sp>
      <p:sp>
        <p:nvSpPr>
          <p:cNvPr id="21" name="20 CuadroTexto"/>
          <p:cNvSpPr txBox="1"/>
          <p:nvPr/>
        </p:nvSpPr>
        <p:spPr>
          <a:xfrm>
            <a:off x="3131840" y="1484784"/>
            <a:ext cx="5760640" cy="2031325"/>
          </a:xfrm>
          <a:prstGeom prst="rect">
            <a:avLst/>
          </a:prstGeom>
          <a:noFill/>
        </p:spPr>
        <p:txBody>
          <a:bodyPr wrap="square" rtlCol="0">
            <a:spAutoFit/>
          </a:bodyPr>
          <a:lstStyle/>
          <a:p>
            <a:r>
              <a:rPr lang="es-ES" sz="1200" i="1" dirty="0" smtClean="0"/>
              <a:t>         </a:t>
            </a:r>
            <a:r>
              <a:rPr lang="es-ES" sz="1200" i="1" dirty="0" smtClean="0">
                <a:solidFill>
                  <a:schemeClr val="accent1">
                    <a:lumMod val="20000"/>
                    <a:lumOff val="80000"/>
                  </a:schemeClr>
                </a:solidFill>
              </a:rPr>
              <a:t>   </a:t>
            </a:r>
            <a:r>
              <a:rPr lang="es-ES" sz="1400" dirty="0" smtClean="0">
                <a:solidFill>
                  <a:schemeClr val="accent1">
                    <a:lumMod val="20000"/>
                    <a:lumOff val="80000"/>
                  </a:schemeClr>
                </a:solidFill>
              </a:rPr>
              <a:t>- </a:t>
            </a:r>
            <a:r>
              <a:rPr lang="es-ES" sz="1400" dirty="0" smtClean="0"/>
              <a:t>El edificio cuenta con </a:t>
            </a:r>
            <a:r>
              <a:rPr lang="es-ES" sz="1400" b="1" u="sng" dirty="0" smtClean="0"/>
              <a:t>3 escaleras</a:t>
            </a:r>
            <a:r>
              <a:rPr lang="es-ES" sz="1400" dirty="0" smtClean="0"/>
              <a:t>: </a:t>
            </a:r>
          </a:p>
          <a:p>
            <a:r>
              <a:rPr lang="es-ES" sz="1400" dirty="0" smtClean="0"/>
              <a:t>	</a:t>
            </a:r>
            <a:r>
              <a:rPr lang="es-ES" sz="1400" b="1" dirty="0" smtClean="0"/>
              <a:t>1.- </a:t>
            </a:r>
            <a:r>
              <a:rPr lang="es-ES" sz="1400" dirty="0" smtClean="0"/>
              <a:t>ESCALERA PRINCIPAL </a:t>
            </a:r>
          </a:p>
          <a:p>
            <a:r>
              <a:rPr lang="es-ES" sz="1400" dirty="0" smtClean="0"/>
              <a:t>	</a:t>
            </a:r>
            <a:r>
              <a:rPr lang="es-ES" sz="1400" b="1" dirty="0" smtClean="0"/>
              <a:t>2.- </a:t>
            </a:r>
            <a:r>
              <a:rPr lang="es-ES" sz="1400" dirty="0" smtClean="0"/>
              <a:t>ESCALERA SECUNDARIA (con acceso a los sótanos y a la 	última planta) </a:t>
            </a:r>
          </a:p>
          <a:p>
            <a:r>
              <a:rPr lang="es-ES" sz="1400" dirty="0" smtClean="0"/>
              <a:t>	</a:t>
            </a:r>
            <a:r>
              <a:rPr lang="es-ES" sz="1400" b="1" dirty="0" smtClean="0"/>
              <a:t>3.- </a:t>
            </a:r>
            <a:r>
              <a:rPr lang="es-ES" sz="1400" dirty="0" smtClean="0"/>
              <a:t>ESCACLERA AUXILIAR (Se encuentra en 2ª planta para el 	acceso a la última planta) </a:t>
            </a:r>
          </a:p>
          <a:p>
            <a:pPr marL="342900" indent="-342900" algn="just"/>
            <a:r>
              <a:rPr lang="es-ES" sz="1400" dirty="0" smtClean="0">
                <a:solidFill>
                  <a:schemeClr val="accent1">
                    <a:lumMod val="20000"/>
                    <a:lumOff val="80000"/>
                  </a:schemeClr>
                </a:solidFill>
              </a:rPr>
              <a:t>	</a:t>
            </a:r>
          </a:p>
          <a:p>
            <a:pPr marL="342900" indent="-342900" algn="just"/>
            <a:r>
              <a:rPr lang="es-ES" sz="1400" dirty="0" smtClean="0">
                <a:sym typeface="Wingdings" pitchFamily="2" charset="2"/>
              </a:rPr>
              <a:t>           - </a:t>
            </a:r>
            <a:r>
              <a:rPr lang="es-ES" sz="1400" b="1" u="sng" dirty="0" smtClean="0">
                <a:sym typeface="Wingdings" pitchFamily="2" charset="2"/>
              </a:rPr>
              <a:t>TIPOLOGÍA CONSTRUCTIVA</a:t>
            </a:r>
            <a:r>
              <a:rPr lang="es-ES" sz="1400" dirty="0" smtClean="0">
                <a:sym typeface="Wingdings" pitchFamily="2" charset="2"/>
              </a:rPr>
              <a:t> Bóveda catalana que apoyará en vigas o muros (siempre apoyo continuo)</a:t>
            </a:r>
          </a:p>
        </p:txBody>
      </p:sp>
      <p:pic>
        <p:nvPicPr>
          <p:cNvPr id="8194" name="Picture 2"/>
          <p:cNvPicPr>
            <a:picLocks noChangeAspect="1" noChangeArrowheads="1"/>
          </p:cNvPicPr>
          <p:nvPr/>
        </p:nvPicPr>
        <p:blipFill>
          <a:blip r:embed="rId5" cstate="print"/>
          <a:srcRect l="1549" t="2225" r="1740" b="2116"/>
          <a:stretch>
            <a:fillRect/>
          </a:stretch>
        </p:blipFill>
        <p:spPr bwMode="auto">
          <a:xfrm>
            <a:off x="3203848" y="3566943"/>
            <a:ext cx="4181487" cy="216631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2" name="21 CuadroTexto"/>
          <p:cNvSpPr txBox="1"/>
          <p:nvPr/>
        </p:nvSpPr>
        <p:spPr>
          <a:xfrm>
            <a:off x="7452320" y="3424932"/>
            <a:ext cx="1512168" cy="2308324"/>
          </a:xfrm>
          <a:prstGeom prst="rect">
            <a:avLst/>
          </a:prstGeom>
          <a:solidFill>
            <a:schemeClr val="accent1">
              <a:lumMod val="20000"/>
              <a:lumOff val="80000"/>
            </a:schemeClr>
          </a:solidFill>
          <a:ln>
            <a:solidFill>
              <a:schemeClr val="bg2">
                <a:lumMod val="50000"/>
              </a:schemeClr>
            </a:solidFill>
          </a:ln>
        </p:spPr>
        <p:txBody>
          <a:bodyPr wrap="square" rtlCol="0">
            <a:spAutoFit/>
          </a:bodyPr>
          <a:lstStyle/>
          <a:p>
            <a:r>
              <a:rPr lang="es-ES" sz="1200" b="1" dirty="0" smtClean="0">
                <a:solidFill>
                  <a:schemeClr val="bg2">
                    <a:lumMod val="50000"/>
                  </a:schemeClr>
                </a:solidFill>
              </a:rPr>
              <a:t>1.- </a:t>
            </a:r>
            <a:r>
              <a:rPr lang="es-ES" sz="1200" dirty="0" smtClean="0">
                <a:solidFill>
                  <a:schemeClr val="bg2">
                    <a:lumMod val="50000"/>
                  </a:schemeClr>
                </a:solidFill>
              </a:rPr>
              <a:t>Viga transversal de madera </a:t>
            </a:r>
          </a:p>
          <a:p>
            <a:r>
              <a:rPr lang="es-ES" sz="1200" b="1" dirty="0" smtClean="0">
                <a:solidFill>
                  <a:schemeClr val="bg2">
                    <a:lumMod val="50000"/>
                  </a:schemeClr>
                </a:solidFill>
              </a:rPr>
              <a:t>2.- </a:t>
            </a:r>
            <a:r>
              <a:rPr lang="es-ES" sz="1200" dirty="0" smtClean="0">
                <a:solidFill>
                  <a:schemeClr val="bg2">
                    <a:lumMod val="50000"/>
                  </a:schemeClr>
                </a:solidFill>
              </a:rPr>
              <a:t>Bóveda catalana con ladrillos </a:t>
            </a:r>
          </a:p>
          <a:p>
            <a:r>
              <a:rPr lang="es-ES" sz="1200" b="1" dirty="0" smtClean="0">
                <a:solidFill>
                  <a:schemeClr val="bg2">
                    <a:lumMod val="50000"/>
                  </a:schemeClr>
                </a:solidFill>
              </a:rPr>
              <a:t>3.- </a:t>
            </a:r>
            <a:r>
              <a:rPr lang="es-ES" sz="1200" dirty="0" smtClean="0">
                <a:solidFill>
                  <a:schemeClr val="bg2">
                    <a:lumMod val="50000"/>
                  </a:schemeClr>
                </a:solidFill>
              </a:rPr>
              <a:t>Formación de peldaños con aparejo de ladrillo </a:t>
            </a:r>
          </a:p>
          <a:p>
            <a:r>
              <a:rPr lang="es-ES" sz="1200" b="1" dirty="0" smtClean="0">
                <a:solidFill>
                  <a:schemeClr val="bg2">
                    <a:lumMod val="50000"/>
                  </a:schemeClr>
                </a:solidFill>
              </a:rPr>
              <a:t>4.- </a:t>
            </a:r>
            <a:r>
              <a:rPr lang="es-ES" sz="1200" dirty="0" smtClean="0">
                <a:solidFill>
                  <a:schemeClr val="bg2">
                    <a:lumMod val="50000"/>
                  </a:schemeClr>
                </a:solidFill>
              </a:rPr>
              <a:t>Tabla de madera </a:t>
            </a:r>
          </a:p>
          <a:p>
            <a:r>
              <a:rPr lang="es-ES" sz="1200" b="1" dirty="0" smtClean="0">
                <a:solidFill>
                  <a:schemeClr val="bg2">
                    <a:lumMod val="50000"/>
                  </a:schemeClr>
                </a:solidFill>
              </a:rPr>
              <a:t>5.- </a:t>
            </a:r>
            <a:r>
              <a:rPr lang="es-ES" sz="1200" dirty="0" smtClean="0">
                <a:solidFill>
                  <a:schemeClr val="bg2">
                    <a:lumMod val="50000"/>
                  </a:schemeClr>
                </a:solidFill>
              </a:rPr>
              <a:t>Capa de mortero para darle estabilidad a la bóveda</a:t>
            </a:r>
            <a:endParaRPr lang="es-ES" sz="1200" dirty="0">
              <a:solidFill>
                <a:schemeClr val="bg2">
                  <a:lumMod val="50000"/>
                </a:schemeClr>
              </a:solidFill>
            </a:endParaRPr>
          </a:p>
        </p:txBody>
      </p:sp>
      <p:sp>
        <p:nvSpPr>
          <p:cNvPr id="17" name="16 CuadroTexto"/>
          <p:cNvSpPr txBox="1"/>
          <p:nvPr/>
        </p:nvSpPr>
        <p:spPr>
          <a:xfrm>
            <a:off x="0" y="332656"/>
            <a:ext cx="2232248" cy="5478423"/>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a:t>
            </a:r>
            <a:r>
              <a:rPr lang="es-ES" sz="1400" b="1" dirty="0" smtClean="0">
                <a:solidFill>
                  <a:schemeClr val="bg2">
                    <a:lumMod val="10000"/>
                  </a:schemeClr>
                </a:solidFill>
              </a:rPr>
              <a:t>9.1. Sistema Estructural               </a:t>
            </a:r>
            <a:r>
              <a:rPr lang="es-ES" sz="1400" dirty="0" smtClean="0">
                <a:solidFill>
                  <a:schemeClr val="bg2">
                    <a:lumMod val="10000"/>
                  </a:schemeClr>
                </a:solidFill>
              </a:rPr>
              <a:t>9.2. Ventanas y Carpinterías              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9.2. Ventanas y Carpinterías</a:t>
            </a:r>
            <a:endParaRPr lang="es-ES" sz="2400" dirty="0">
              <a:solidFill>
                <a:schemeClr val="tx2">
                  <a:lumMod val="90000"/>
                </a:schemeClr>
              </a:solidFill>
            </a:endParaRPr>
          </a:p>
        </p:txBody>
      </p:sp>
      <p:sp>
        <p:nvSpPr>
          <p:cNvPr id="38" name="37 Rectángulo"/>
          <p:cNvSpPr/>
          <p:nvPr/>
        </p:nvSpPr>
        <p:spPr>
          <a:xfrm>
            <a:off x="3347864" y="1124744"/>
            <a:ext cx="990528" cy="369332"/>
          </a:xfrm>
          <a:prstGeom prst="rect">
            <a:avLst/>
          </a:prstGeom>
        </p:spPr>
        <p:txBody>
          <a:bodyPr wrap="none">
            <a:spAutoFit/>
          </a:bodyPr>
          <a:lstStyle/>
          <a:p>
            <a:r>
              <a:rPr lang="es-ES" i="1" u="sng" dirty="0" smtClean="0">
                <a:solidFill>
                  <a:schemeClr val="tx2"/>
                </a:solidFill>
              </a:rPr>
              <a:t>Ventanas</a:t>
            </a:r>
            <a:endParaRPr lang="es-ES" i="1" u="sng" dirty="0"/>
          </a:p>
        </p:txBody>
      </p:sp>
      <p:sp>
        <p:nvSpPr>
          <p:cNvPr id="21" name="20 CuadroTexto"/>
          <p:cNvSpPr txBox="1"/>
          <p:nvPr/>
        </p:nvSpPr>
        <p:spPr>
          <a:xfrm>
            <a:off x="3131840" y="1484784"/>
            <a:ext cx="5760640" cy="830997"/>
          </a:xfrm>
          <a:prstGeom prst="rect">
            <a:avLst/>
          </a:prstGeom>
          <a:noFill/>
        </p:spPr>
        <p:txBody>
          <a:bodyPr wrap="square" rtlCol="0">
            <a:spAutoFit/>
          </a:bodyPr>
          <a:lstStyle/>
          <a:p>
            <a:r>
              <a:rPr lang="es-ES" sz="1200" i="1" dirty="0" smtClean="0"/>
              <a:t>         </a:t>
            </a:r>
            <a:r>
              <a:rPr lang="es-ES" sz="1200" i="1" dirty="0" smtClean="0">
                <a:solidFill>
                  <a:schemeClr val="accent1">
                    <a:lumMod val="20000"/>
                    <a:lumOff val="80000"/>
                  </a:schemeClr>
                </a:solidFill>
              </a:rPr>
              <a:t>   </a:t>
            </a:r>
            <a:r>
              <a:rPr lang="es-ES" sz="1200" dirty="0" smtClean="0">
                <a:solidFill>
                  <a:schemeClr val="accent1">
                    <a:lumMod val="20000"/>
                    <a:lumOff val="80000"/>
                  </a:schemeClr>
                </a:solidFill>
              </a:rPr>
              <a:t>- </a:t>
            </a:r>
            <a:r>
              <a:rPr lang="es-ES" sz="1200" dirty="0" smtClean="0"/>
              <a:t>El edificio cuenta con </a:t>
            </a:r>
            <a:r>
              <a:rPr lang="es-ES" sz="1200" b="1" u="sng" dirty="0" smtClean="0"/>
              <a:t>3 tipologías</a:t>
            </a:r>
            <a:r>
              <a:rPr lang="es-ES" sz="1200" dirty="0" smtClean="0"/>
              <a:t> :</a:t>
            </a:r>
          </a:p>
          <a:p>
            <a:r>
              <a:rPr lang="es-ES" sz="1200" dirty="0" smtClean="0"/>
              <a:t>	</a:t>
            </a:r>
            <a:r>
              <a:rPr lang="es-ES" sz="1200" b="1" dirty="0" smtClean="0"/>
              <a:t>1.- </a:t>
            </a:r>
            <a:r>
              <a:rPr lang="es-ES" sz="1200" dirty="0" smtClean="0"/>
              <a:t>Ventanas en muros de mampostería irregular. (Fachada Principal)</a:t>
            </a:r>
          </a:p>
          <a:p>
            <a:r>
              <a:rPr lang="es-ES" sz="1200" dirty="0" smtClean="0"/>
              <a:t>	</a:t>
            </a:r>
            <a:r>
              <a:rPr lang="es-ES" sz="1200" b="1" dirty="0" smtClean="0"/>
              <a:t>2.- </a:t>
            </a:r>
            <a:r>
              <a:rPr lang="es-ES" sz="1200" dirty="0" smtClean="0"/>
              <a:t>Ventanas con jambas y dintel de aparejo de ladrillo. (Fachada Lateral)</a:t>
            </a:r>
          </a:p>
          <a:p>
            <a:r>
              <a:rPr lang="es-ES" sz="1200" dirty="0" smtClean="0"/>
              <a:t>	</a:t>
            </a:r>
            <a:r>
              <a:rPr lang="es-ES" sz="1200" b="1" dirty="0" smtClean="0"/>
              <a:t>3.- </a:t>
            </a:r>
            <a:r>
              <a:rPr lang="es-ES" sz="1200" dirty="0" smtClean="0"/>
              <a:t>-Ventanas de arco de medio punto de aparejo de ladrillo (Torres)</a:t>
            </a:r>
          </a:p>
        </p:txBody>
      </p:sp>
      <p:pic>
        <p:nvPicPr>
          <p:cNvPr id="9218" name="Picture 2"/>
          <p:cNvPicPr>
            <a:picLocks noChangeAspect="1" noChangeArrowheads="1"/>
          </p:cNvPicPr>
          <p:nvPr/>
        </p:nvPicPr>
        <p:blipFill>
          <a:blip r:embed="rId5" cstate="print"/>
          <a:srcRect l="1866" t="1175" r="7081" b="1308"/>
          <a:stretch>
            <a:fillRect/>
          </a:stretch>
        </p:blipFill>
        <p:spPr bwMode="auto">
          <a:xfrm>
            <a:off x="2483768" y="2348880"/>
            <a:ext cx="2016224" cy="34290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19" name="Picture 3"/>
          <p:cNvPicPr>
            <a:picLocks noChangeAspect="1" noChangeArrowheads="1"/>
          </p:cNvPicPr>
          <p:nvPr/>
        </p:nvPicPr>
        <p:blipFill>
          <a:blip r:embed="rId6" cstate="print"/>
          <a:srcRect l="3351" r="4723"/>
          <a:stretch>
            <a:fillRect/>
          </a:stretch>
        </p:blipFill>
        <p:spPr bwMode="auto">
          <a:xfrm>
            <a:off x="4623299" y="2348880"/>
            <a:ext cx="2757013" cy="345638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9220" name="Picture 4"/>
          <p:cNvPicPr>
            <a:picLocks noChangeAspect="1" noChangeArrowheads="1"/>
          </p:cNvPicPr>
          <p:nvPr/>
        </p:nvPicPr>
        <p:blipFill>
          <a:blip r:embed="rId7" cstate="print"/>
          <a:srcRect r="67616"/>
          <a:stretch>
            <a:fillRect/>
          </a:stretch>
        </p:blipFill>
        <p:spPr bwMode="auto">
          <a:xfrm>
            <a:off x="7452320" y="2348880"/>
            <a:ext cx="1512168" cy="3467844"/>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262979"/>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9.1. Sistema Estructural               </a:t>
            </a:r>
            <a:r>
              <a:rPr lang="es-ES" sz="1400" b="1" dirty="0" smtClean="0">
                <a:solidFill>
                  <a:schemeClr val="bg2">
                    <a:lumMod val="10000"/>
                  </a:schemeClr>
                </a:solidFill>
              </a:rPr>
              <a:t>9.2. Ventanas y Carpinterías              </a:t>
            </a:r>
            <a:r>
              <a:rPr lang="es-ES" sz="1400" dirty="0" smtClean="0">
                <a:solidFill>
                  <a:schemeClr val="bg2">
                    <a:lumMod val="10000"/>
                  </a:schemeClr>
                </a:solidFill>
              </a:rPr>
              <a:t>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animEffect transition="in" filter="fade">
                                      <p:cBhvr>
                                        <p:cTn id="7" dur="2000"/>
                                        <p:tgtEl>
                                          <p:spTgt spid="2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218"/>
                                        </p:tgtEl>
                                        <p:attrNameLst>
                                          <p:attrName>style.visibility</p:attrName>
                                        </p:attrNameLst>
                                      </p:cBhvr>
                                      <p:to>
                                        <p:strVal val="visible"/>
                                      </p:to>
                                    </p:set>
                                    <p:animEffect transition="in" filter="fade">
                                      <p:cBhvr>
                                        <p:cTn id="10" dur="20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xEl>
                                              <p:pRg st="2" end="2"/>
                                            </p:txEl>
                                          </p:spTgt>
                                        </p:tgtEl>
                                        <p:attrNameLst>
                                          <p:attrName>style.visibility</p:attrName>
                                        </p:attrNameLst>
                                      </p:cBhvr>
                                      <p:to>
                                        <p:strVal val="visible"/>
                                      </p:to>
                                    </p:set>
                                    <p:animEffect transition="in" filter="fade">
                                      <p:cBhvr>
                                        <p:cTn id="15" dur="2000"/>
                                        <p:tgtEl>
                                          <p:spTgt spid="21">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219"/>
                                        </p:tgtEl>
                                        <p:attrNameLst>
                                          <p:attrName>style.visibility</p:attrName>
                                        </p:attrNameLst>
                                      </p:cBhvr>
                                      <p:to>
                                        <p:strVal val="visible"/>
                                      </p:to>
                                    </p:set>
                                    <p:animEffect transition="in" filter="fade">
                                      <p:cBhvr>
                                        <p:cTn id="18" dur="2000"/>
                                        <p:tgtEl>
                                          <p:spTgt spid="92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xEl>
                                              <p:pRg st="3" end="3"/>
                                            </p:txEl>
                                          </p:spTgt>
                                        </p:tgtEl>
                                        <p:attrNameLst>
                                          <p:attrName>style.visibility</p:attrName>
                                        </p:attrNameLst>
                                      </p:cBhvr>
                                      <p:to>
                                        <p:strVal val="visible"/>
                                      </p:to>
                                    </p:set>
                                    <p:animEffect transition="in" filter="fade">
                                      <p:cBhvr>
                                        <p:cTn id="23" dur="2000"/>
                                        <p:tgtEl>
                                          <p:spTgt spid="21">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220"/>
                                        </p:tgtEl>
                                        <p:attrNameLst>
                                          <p:attrName>style.visibility</p:attrName>
                                        </p:attrNameLst>
                                      </p:cBhvr>
                                      <p:to>
                                        <p:strVal val="visible"/>
                                      </p:to>
                                    </p:set>
                                    <p:animEffect transition="in" filter="fade">
                                      <p:cBhvr>
                                        <p:cTn id="26"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9.2. Ventanas y Carpinterías</a:t>
            </a:r>
            <a:endParaRPr lang="es-ES" sz="2400" dirty="0">
              <a:solidFill>
                <a:schemeClr val="tx2">
                  <a:lumMod val="90000"/>
                </a:schemeClr>
              </a:solidFill>
            </a:endParaRPr>
          </a:p>
        </p:txBody>
      </p:sp>
      <p:sp>
        <p:nvSpPr>
          <p:cNvPr id="38" name="37 Rectángulo"/>
          <p:cNvSpPr/>
          <p:nvPr/>
        </p:nvSpPr>
        <p:spPr>
          <a:xfrm>
            <a:off x="3347864" y="1124744"/>
            <a:ext cx="1268296" cy="369332"/>
          </a:xfrm>
          <a:prstGeom prst="rect">
            <a:avLst/>
          </a:prstGeom>
        </p:spPr>
        <p:txBody>
          <a:bodyPr wrap="none">
            <a:spAutoFit/>
          </a:bodyPr>
          <a:lstStyle/>
          <a:p>
            <a:r>
              <a:rPr lang="es-ES" i="1" u="sng" dirty="0" smtClean="0">
                <a:solidFill>
                  <a:schemeClr val="tx2"/>
                </a:solidFill>
              </a:rPr>
              <a:t>Carpinterías</a:t>
            </a:r>
            <a:endParaRPr lang="es-ES" i="1" u="sng" dirty="0"/>
          </a:p>
        </p:txBody>
      </p:sp>
      <p:sp>
        <p:nvSpPr>
          <p:cNvPr id="21" name="20 CuadroTexto"/>
          <p:cNvSpPr txBox="1"/>
          <p:nvPr/>
        </p:nvSpPr>
        <p:spPr>
          <a:xfrm>
            <a:off x="3131840" y="1484784"/>
            <a:ext cx="5544616" cy="523220"/>
          </a:xfrm>
          <a:prstGeom prst="rect">
            <a:avLst/>
          </a:prstGeom>
          <a:noFill/>
        </p:spPr>
        <p:txBody>
          <a:bodyPr wrap="square" rtlCol="0">
            <a:spAutoFit/>
          </a:bodyPr>
          <a:lstStyle/>
          <a:p>
            <a:r>
              <a:rPr lang="es-ES" sz="1200" i="1" dirty="0" smtClean="0"/>
              <a:t>         </a:t>
            </a:r>
            <a:r>
              <a:rPr lang="es-ES" sz="1200" i="1" dirty="0" smtClean="0">
                <a:solidFill>
                  <a:schemeClr val="accent1">
                    <a:lumMod val="20000"/>
                    <a:lumOff val="80000"/>
                  </a:schemeClr>
                </a:solidFill>
              </a:rPr>
              <a:t>   </a:t>
            </a:r>
            <a:r>
              <a:rPr lang="es-ES" sz="1200" dirty="0" smtClean="0">
                <a:solidFill>
                  <a:schemeClr val="accent1">
                    <a:lumMod val="20000"/>
                    <a:lumOff val="80000"/>
                  </a:schemeClr>
                </a:solidFill>
              </a:rPr>
              <a:t>- </a:t>
            </a:r>
            <a:r>
              <a:rPr lang="es-ES" sz="1400" b="1" dirty="0" smtClean="0"/>
              <a:t>Exteriores e Interiores </a:t>
            </a:r>
            <a:r>
              <a:rPr lang="es-ES" sz="1400" dirty="0" smtClean="0">
                <a:sym typeface="Wingdings" pitchFamily="2" charset="2"/>
              </a:rPr>
              <a:t> Realizada con madera de </a:t>
            </a:r>
            <a:r>
              <a:rPr lang="es-ES" sz="1400" dirty="0" err="1" smtClean="0">
                <a:sym typeface="Wingdings" pitchFamily="2" charset="2"/>
              </a:rPr>
              <a:t>mobila</a:t>
            </a:r>
            <a:r>
              <a:rPr lang="es-ES" sz="1400" dirty="0" smtClean="0">
                <a:sym typeface="Wingdings" pitchFamily="2" charset="2"/>
              </a:rPr>
              <a:t> (Pino) 	en la mayoría de los casos.</a:t>
            </a:r>
            <a:endParaRPr lang="es-ES" sz="1400" dirty="0" smtClean="0"/>
          </a:p>
        </p:txBody>
      </p:sp>
      <p:pic>
        <p:nvPicPr>
          <p:cNvPr id="10243" name="Picture 3"/>
          <p:cNvPicPr>
            <a:picLocks noChangeAspect="1" noChangeArrowheads="1"/>
          </p:cNvPicPr>
          <p:nvPr/>
        </p:nvPicPr>
        <p:blipFill>
          <a:blip r:embed="rId5" cstate="print"/>
          <a:srcRect/>
          <a:stretch>
            <a:fillRect/>
          </a:stretch>
        </p:blipFill>
        <p:spPr bwMode="auto">
          <a:xfrm>
            <a:off x="4644008" y="3068960"/>
            <a:ext cx="4210050" cy="2590800"/>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0242" name="Picture 2"/>
          <p:cNvPicPr>
            <a:picLocks noChangeAspect="1" noChangeArrowheads="1"/>
          </p:cNvPicPr>
          <p:nvPr/>
        </p:nvPicPr>
        <p:blipFill>
          <a:blip r:embed="rId6" cstate="print"/>
          <a:srcRect/>
          <a:stretch>
            <a:fillRect/>
          </a:stretch>
        </p:blipFill>
        <p:spPr bwMode="auto">
          <a:xfrm>
            <a:off x="2843808" y="2060848"/>
            <a:ext cx="2460177" cy="2664296"/>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262979"/>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9.1. Sistema Estructural               </a:t>
            </a:r>
            <a:r>
              <a:rPr lang="es-ES" sz="1400" b="1" dirty="0" smtClean="0">
                <a:solidFill>
                  <a:schemeClr val="bg2">
                    <a:lumMod val="10000"/>
                  </a:schemeClr>
                </a:solidFill>
              </a:rPr>
              <a:t>9.2. Ventanas y Carpinterías              </a:t>
            </a:r>
            <a:r>
              <a:rPr lang="es-ES" sz="1400" dirty="0" smtClean="0">
                <a:solidFill>
                  <a:schemeClr val="bg2">
                    <a:lumMod val="10000"/>
                  </a:schemeClr>
                </a:solidFill>
              </a:rPr>
              <a:t>9.3. Cubierta y Evacuación de aguas 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9.3. Cubierta y evacuación de aguas</a:t>
            </a:r>
            <a:endParaRPr lang="es-ES" sz="2400" dirty="0">
              <a:solidFill>
                <a:schemeClr val="tx2">
                  <a:lumMod val="90000"/>
                </a:schemeClr>
              </a:solidFill>
            </a:endParaRPr>
          </a:p>
        </p:txBody>
      </p:sp>
      <p:sp>
        <p:nvSpPr>
          <p:cNvPr id="21" name="20 CuadroTexto"/>
          <p:cNvSpPr txBox="1"/>
          <p:nvPr/>
        </p:nvSpPr>
        <p:spPr>
          <a:xfrm>
            <a:off x="3131840" y="1196752"/>
            <a:ext cx="5544616" cy="1600438"/>
          </a:xfrm>
          <a:prstGeom prst="rect">
            <a:avLst/>
          </a:prstGeom>
          <a:noFill/>
        </p:spPr>
        <p:txBody>
          <a:bodyPr wrap="square" rtlCol="0">
            <a:spAutoFit/>
          </a:bodyPr>
          <a:lstStyle/>
          <a:p>
            <a:r>
              <a:rPr lang="es-ES" sz="1200" i="1" dirty="0" smtClean="0"/>
              <a:t>         </a:t>
            </a:r>
            <a:r>
              <a:rPr lang="es-ES" sz="1200" i="1" dirty="0" smtClean="0">
                <a:solidFill>
                  <a:schemeClr val="accent1">
                    <a:lumMod val="20000"/>
                    <a:lumOff val="80000"/>
                  </a:schemeClr>
                </a:solidFill>
              </a:rPr>
              <a:t>   </a:t>
            </a:r>
            <a:r>
              <a:rPr lang="es-ES" sz="1400" dirty="0" smtClean="0">
                <a:solidFill>
                  <a:schemeClr val="accent1">
                    <a:lumMod val="20000"/>
                    <a:lumOff val="80000"/>
                  </a:schemeClr>
                </a:solidFill>
              </a:rPr>
              <a:t>- </a:t>
            </a:r>
            <a:r>
              <a:rPr lang="es-ES" sz="1400" b="1" dirty="0" smtClean="0"/>
              <a:t>Existen 2 Tipologías</a:t>
            </a:r>
            <a:r>
              <a:rPr lang="es-ES" sz="1400" dirty="0" smtClean="0">
                <a:sym typeface="Wingdings" pitchFamily="2" charset="2"/>
              </a:rPr>
              <a:t>: </a:t>
            </a:r>
          </a:p>
          <a:p>
            <a:r>
              <a:rPr lang="es-ES" sz="1400" dirty="0" smtClean="0">
                <a:sym typeface="Wingdings" pitchFamily="2" charset="2"/>
              </a:rPr>
              <a:t>	- Paños Principales  Evacuación directa a la calle.</a:t>
            </a:r>
          </a:p>
          <a:p>
            <a:r>
              <a:rPr lang="es-ES" sz="1400" dirty="0" smtClean="0">
                <a:sym typeface="Wingdings" pitchFamily="2" charset="2"/>
              </a:rPr>
              <a:t>	- Torres  Evacuación indirecta a la calle</a:t>
            </a:r>
          </a:p>
          <a:p>
            <a:endParaRPr lang="es-ES" sz="1400" dirty="0" smtClean="0">
              <a:sym typeface="Wingdings" pitchFamily="2" charset="2"/>
            </a:endParaRPr>
          </a:p>
          <a:p>
            <a:r>
              <a:rPr lang="es-ES" sz="1400" dirty="0" smtClean="0">
                <a:sym typeface="Wingdings" pitchFamily="2" charset="2"/>
              </a:rPr>
              <a:t>            - Materiales:</a:t>
            </a:r>
          </a:p>
          <a:p>
            <a:r>
              <a:rPr lang="es-ES" sz="1400" dirty="0" smtClean="0">
                <a:sym typeface="Wingdings" pitchFamily="2" charset="2"/>
              </a:rPr>
              <a:t>	- Teja curva cerámica en paños principales.</a:t>
            </a:r>
          </a:p>
          <a:p>
            <a:r>
              <a:rPr lang="es-ES" sz="1400" dirty="0" smtClean="0">
                <a:sym typeface="Wingdings" pitchFamily="2" charset="2"/>
              </a:rPr>
              <a:t>	- Teja curva cerámica con acabado de colores en las Torres.</a:t>
            </a:r>
          </a:p>
        </p:txBody>
      </p:sp>
      <p:pic>
        <p:nvPicPr>
          <p:cNvPr id="11266" name="Picture 2"/>
          <p:cNvPicPr>
            <a:picLocks noChangeAspect="1" noChangeArrowheads="1"/>
          </p:cNvPicPr>
          <p:nvPr/>
        </p:nvPicPr>
        <p:blipFill>
          <a:blip r:embed="rId5" cstate="print"/>
          <a:srcRect l="2622" t="1354" r="1592" b="2668"/>
          <a:stretch>
            <a:fillRect/>
          </a:stretch>
        </p:blipFill>
        <p:spPr bwMode="auto">
          <a:xfrm>
            <a:off x="2483768" y="2852936"/>
            <a:ext cx="3545161" cy="2782761"/>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67" name="Picture 3"/>
          <p:cNvPicPr>
            <a:picLocks noChangeAspect="1" noChangeArrowheads="1"/>
          </p:cNvPicPr>
          <p:nvPr/>
        </p:nvPicPr>
        <p:blipFill>
          <a:blip r:embed="rId6" cstate="print"/>
          <a:srcRect/>
          <a:stretch>
            <a:fillRect/>
          </a:stretch>
        </p:blipFill>
        <p:spPr bwMode="auto">
          <a:xfrm>
            <a:off x="6156176" y="2852936"/>
            <a:ext cx="2830091" cy="973407"/>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69" name="Picture 5"/>
          <p:cNvPicPr>
            <a:picLocks noChangeAspect="1" noChangeArrowheads="1"/>
          </p:cNvPicPr>
          <p:nvPr/>
        </p:nvPicPr>
        <p:blipFill>
          <a:blip r:embed="rId7" cstate="print"/>
          <a:srcRect l="16844" r="13094"/>
          <a:stretch>
            <a:fillRect/>
          </a:stretch>
        </p:blipFill>
        <p:spPr bwMode="auto">
          <a:xfrm>
            <a:off x="7596336" y="3933056"/>
            <a:ext cx="1368152" cy="172819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1268" name="Picture 4"/>
          <p:cNvPicPr>
            <a:picLocks noChangeAspect="1" noChangeArrowheads="1"/>
          </p:cNvPicPr>
          <p:nvPr/>
        </p:nvPicPr>
        <p:blipFill>
          <a:blip r:embed="rId8" cstate="print"/>
          <a:srcRect l="12480" r="12641"/>
          <a:stretch>
            <a:fillRect/>
          </a:stretch>
        </p:blipFill>
        <p:spPr bwMode="auto">
          <a:xfrm>
            <a:off x="6156176" y="3933056"/>
            <a:ext cx="1296144" cy="1696952"/>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17" name="16 CuadroTexto"/>
          <p:cNvSpPr txBox="1"/>
          <p:nvPr/>
        </p:nvSpPr>
        <p:spPr>
          <a:xfrm>
            <a:off x="0" y="332656"/>
            <a:ext cx="2232248" cy="5262979"/>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9.1. Sistema Estructural               9.2. Ventanas y Carpinterías              </a:t>
            </a:r>
            <a:r>
              <a:rPr lang="es-ES" sz="1400" b="1" dirty="0" smtClean="0">
                <a:solidFill>
                  <a:schemeClr val="bg2">
                    <a:lumMod val="10000"/>
                  </a:schemeClr>
                </a:solidFill>
              </a:rPr>
              <a:t>9.3. Cubierta y Evacuación de aguas </a:t>
            </a:r>
            <a:r>
              <a:rPr lang="es-ES" sz="1400" dirty="0" smtClean="0">
                <a:solidFill>
                  <a:schemeClr val="bg2">
                    <a:lumMod val="10000"/>
                  </a:schemeClr>
                </a:solidFill>
              </a:rPr>
              <a:t>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9.  ANÁLISIS CONSTRUCTIVO</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461665"/>
          </a:xfrm>
          <a:prstGeom prst="rect">
            <a:avLst/>
          </a:prstGeom>
          <a:noFill/>
        </p:spPr>
        <p:txBody>
          <a:bodyPr wrap="square" rtlCol="0">
            <a:spAutoFit/>
          </a:bodyPr>
          <a:lstStyle/>
          <a:p>
            <a:r>
              <a:rPr lang="es-ES" sz="2400" dirty="0" smtClean="0">
                <a:solidFill>
                  <a:schemeClr val="tx2">
                    <a:lumMod val="90000"/>
                  </a:schemeClr>
                </a:solidFill>
              </a:rPr>
              <a:t>9.4. Revestimientos Interiores</a:t>
            </a:r>
            <a:endParaRPr lang="es-ES" sz="2400" dirty="0">
              <a:solidFill>
                <a:schemeClr val="tx2">
                  <a:lumMod val="90000"/>
                </a:schemeClr>
              </a:solidFill>
            </a:endParaRPr>
          </a:p>
        </p:txBody>
      </p:sp>
      <p:sp>
        <p:nvSpPr>
          <p:cNvPr id="21" name="20 CuadroTexto"/>
          <p:cNvSpPr txBox="1"/>
          <p:nvPr/>
        </p:nvSpPr>
        <p:spPr>
          <a:xfrm>
            <a:off x="3131840" y="1196752"/>
            <a:ext cx="5544616" cy="738664"/>
          </a:xfrm>
          <a:prstGeom prst="rect">
            <a:avLst/>
          </a:prstGeom>
          <a:noFill/>
        </p:spPr>
        <p:txBody>
          <a:bodyPr wrap="square" rtlCol="0">
            <a:spAutoFit/>
          </a:bodyPr>
          <a:lstStyle/>
          <a:p>
            <a:r>
              <a:rPr lang="es-ES" sz="1200" i="1" dirty="0" smtClean="0"/>
              <a:t>         </a:t>
            </a:r>
            <a:r>
              <a:rPr lang="es-ES" sz="1200" i="1" dirty="0" smtClean="0">
                <a:solidFill>
                  <a:schemeClr val="accent1">
                    <a:lumMod val="20000"/>
                    <a:lumOff val="80000"/>
                  </a:schemeClr>
                </a:solidFill>
              </a:rPr>
              <a:t>   </a:t>
            </a:r>
            <a:r>
              <a:rPr lang="es-ES" sz="1200" dirty="0" smtClean="0">
                <a:solidFill>
                  <a:schemeClr val="accent1">
                    <a:lumMod val="20000"/>
                    <a:lumOff val="80000"/>
                  </a:schemeClr>
                </a:solidFill>
              </a:rPr>
              <a:t>- </a:t>
            </a:r>
            <a:r>
              <a:rPr lang="es-ES" sz="1400" b="1" dirty="0" smtClean="0"/>
              <a:t>HORIZONTALES</a:t>
            </a:r>
            <a:r>
              <a:rPr lang="es-ES" sz="1400" dirty="0" smtClean="0">
                <a:sym typeface="Wingdings" pitchFamily="2" charset="2"/>
              </a:rPr>
              <a:t>: </a:t>
            </a:r>
          </a:p>
          <a:p>
            <a:r>
              <a:rPr lang="es-ES" sz="1400" dirty="0" smtClean="0">
                <a:sym typeface="Wingdings" pitchFamily="2" charset="2"/>
              </a:rPr>
              <a:t>	- Suelo </a:t>
            </a:r>
            <a:r>
              <a:rPr lang="pt-BR" sz="1400" dirty="0" smtClean="0">
                <a:sym typeface="Wingdings" pitchFamily="2" charset="2"/>
              </a:rPr>
              <a:t>P</a:t>
            </a:r>
            <a:r>
              <a:rPr lang="pt-BR" sz="1400" dirty="0" smtClean="0"/>
              <a:t>avimento cerámico a modo de baldosín catalán.</a:t>
            </a:r>
            <a:endParaRPr lang="es-ES" sz="1400" dirty="0" smtClean="0">
              <a:sym typeface="Wingdings" pitchFamily="2" charset="2"/>
            </a:endParaRPr>
          </a:p>
          <a:p>
            <a:r>
              <a:rPr lang="es-ES" sz="1400" dirty="0" smtClean="0">
                <a:sym typeface="Wingdings" pitchFamily="2" charset="2"/>
              </a:rPr>
              <a:t>	- Techo  Enlucido de yeso.</a:t>
            </a:r>
          </a:p>
        </p:txBody>
      </p:sp>
      <p:sp>
        <p:nvSpPr>
          <p:cNvPr id="17" name="16 CuadroTexto"/>
          <p:cNvSpPr txBox="1"/>
          <p:nvPr/>
        </p:nvSpPr>
        <p:spPr>
          <a:xfrm>
            <a:off x="3131840" y="3284984"/>
            <a:ext cx="5832648" cy="1169551"/>
          </a:xfrm>
          <a:prstGeom prst="rect">
            <a:avLst/>
          </a:prstGeom>
          <a:noFill/>
        </p:spPr>
        <p:txBody>
          <a:bodyPr wrap="square" rtlCol="0">
            <a:spAutoFit/>
          </a:bodyPr>
          <a:lstStyle/>
          <a:p>
            <a:r>
              <a:rPr lang="es-ES" sz="1200" i="1" dirty="0" smtClean="0"/>
              <a:t>         </a:t>
            </a:r>
            <a:r>
              <a:rPr lang="es-ES" sz="1200" i="1" dirty="0" smtClean="0">
                <a:solidFill>
                  <a:schemeClr val="accent1">
                    <a:lumMod val="20000"/>
                    <a:lumOff val="80000"/>
                  </a:schemeClr>
                </a:solidFill>
              </a:rPr>
              <a:t>   </a:t>
            </a:r>
            <a:r>
              <a:rPr lang="es-ES" sz="1400" dirty="0" smtClean="0">
                <a:solidFill>
                  <a:schemeClr val="accent1">
                    <a:lumMod val="20000"/>
                    <a:lumOff val="80000"/>
                  </a:schemeClr>
                </a:solidFill>
              </a:rPr>
              <a:t>- </a:t>
            </a:r>
            <a:r>
              <a:rPr lang="es-ES" sz="1400" b="1" dirty="0" smtClean="0"/>
              <a:t>VERTICALES</a:t>
            </a:r>
            <a:r>
              <a:rPr lang="es-ES" sz="1400" dirty="0" smtClean="0">
                <a:sym typeface="Wingdings" pitchFamily="2" charset="2"/>
              </a:rPr>
              <a:t>: </a:t>
            </a:r>
          </a:p>
          <a:p>
            <a:r>
              <a:rPr lang="es-ES" sz="1400" dirty="0" smtClean="0">
                <a:sym typeface="Wingdings" pitchFamily="2" charset="2"/>
              </a:rPr>
              <a:t>	- Estancias de poca importancia  Enlucido de yeso</a:t>
            </a:r>
            <a:r>
              <a:rPr lang="pt-BR" sz="1400" dirty="0" smtClean="0"/>
              <a:t>.</a:t>
            </a:r>
            <a:endParaRPr lang="es-ES" sz="1400" dirty="0" smtClean="0">
              <a:sym typeface="Wingdings" pitchFamily="2" charset="2"/>
            </a:endParaRPr>
          </a:p>
          <a:p>
            <a:r>
              <a:rPr lang="es-ES" sz="1400" dirty="0" smtClean="0">
                <a:sym typeface="Wingdings" pitchFamily="2" charset="2"/>
              </a:rPr>
              <a:t>	- Estancias Principales  Paredes empapeladas y con molduras 	de madera perimetrales.</a:t>
            </a:r>
          </a:p>
          <a:p>
            <a:r>
              <a:rPr lang="es-ES" sz="1400" dirty="0" smtClean="0">
                <a:sym typeface="Wingdings" pitchFamily="2" charset="2"/>
              </a:rPr>
              <a:t>	. Escales  Decorado con molduras de yeso.</a:t>
            </a:r>
          </a:p>
        </p:txBody>
      </p:sp>
      <p:pic>
        <p:nvPicPr>
          <p:cNvPr id="12290" name="Picture 2"/>
          <p:cNvPicPr>
            <a:picLocks noChangeAspect="1" noChangeArrowheads="1"/>
          </p:cNvPicPr>
          <p:nvPr/>
        </p:nvPicPr>
        <p:blipFill>
          <a:blip r:embed="rId5" cstate="print"/>
          <a:srcRect/>
          <a:stretch>
            <a:fillRect/>
          </a:stretch>
        </p:blipFill>
        <p:spPr bwMode="auto">
          <a:xfrm>
            <a:off x="3275856" y="2060848"/>
            <a:ext cx="2478469" cy="111492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1" name="Picture 3"/>
          <p:cNvPicPr>
            <a:picLocks noChangeAspect="1" noChangeArrowheads="1"/>
          </p:cNvPicPr>
          <p:nvPr/>
        </p:nvPicPr>
        <p:blipFill>
          <a:blip r:embed="rId6" cstate="print"/>
          <a:srcRect r="19986"/>
          <a:stretch>
            <a:fillRect/>
          </a:stretch>
        </p:blipFill>
        <p:spPr bwMode="auto">
          <a:xfrm>
            <a:off x="5868144" y="2060848"/>
            <a:ext cx="2448272" cy="1107199"/>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2" name="Picture 4"/>
          <p:cNvPicPr>
            <a:picLocks noChangeAspect="1" noChangeArrowheads="1"/>
          </p:cNvPicPr>
          <p:nvPr/>
        </p:nvPicPr>
        <p:blipFill>
          <a:blip r:embed="rId7" cstate="print"/>
          <a:srcRect/>
          <a:stretch>
            <a:fillRect/>
          </a:stretch>
        </p:blipFill>
        <p:spPr bwMode="auto">
          <a:xfrm>
            <a:off x="4716016" y="4462591"/>
            <a:ext cx="2003499" cy="127066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3" name="Picture 5"/>
          <p:cNvPicPr>
            <a:picLocks noChangeAspect="1" noChangeArrowheads="1"/>
          </p:cNvPicPr>
          <p:nvPr/>
        </p:nvPicPr>
        <p:blipFill>
          <a:blip r:embed="rId8" cstate="print"/>
          <a:srcRect/>
          <a:stretch>
            <a:fillRect/>
          </a:stretch>
        </p:blipFill>
        <p:spPr bwMode="auto">
          <a:xfrm>
            <a:off x="2555776" y="4474473"/>
            <a:ext cx="1969045" cy="1258783"/>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pic>
        <p:nvPicPr>
          <p:cNvPr id="12294" name="Picture 6"/>
          <p:cNvPicPr>
            <a:picLocks noChangeAspect="1" noChangeArrowheads="1"/>
          </p:cNvPicPr>
          <p:nvPr/>
        </p:nvPicPr>
        <p:blipFill>
          <a:blip r:embed="rId9" cstate="print"/>
          <a:srcRect l="8956" r="19249"/>
          <a:stretch>
            <a:fillRect/>
          </a:stretch>
        </p:blipFill>
        <p:spPr bwMode="auto">
          <a:xfrm>
            <a:off x="6948264" y="4437112"/>
            <a:ext cx="2016224" cy="1270915"/>
          </a:xfrm>
          <a:prstGeom prst="rect">
            <a:avLst/>
          </a:prstGeom>
          <a:ln w="38100" cap="sq">
            <a:solidFill>
              <a:schemeClr val="bg2">
                <a:lumMod val="50000"/>
              </a:schemeClr>
            </a:solidFill>
            <a:prstDash val="solid"/>
            <a:miter lim="800000"/>
          </a:ln>
          <a:effectLst>
            <a:outerShdw blurRad="50800" dist="38100" dir="2700000" algn="tl" rotWithShape="0">
              <a:srgbClr val="000000">
                <a:alpha val="43000"/>
              </a:srgbClr>
            </a:outerShdw>
          </a:effectLst>
        </p:spPr>
      </p:pic>
      <p:sp>
        <p:nvSpPr>
          <p:cNvPr id="20" name="19 CuadroTexto"/>
          <p:cNvSpPr txBox="1"/>
          <p:nvPr/>
        </p:nvSpPr>
        <p:spPr>
          <a:xfrm>
            <a:off x="0" y="332656"/>
            <a:ext cx="2232248" cy="5262979"/>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ANÁLISIS CONSTRUCTIVO </a:t>
            </a:r>
            <a:r>
              <a:rPr lang="es-ES" sz="1400" dirty="0" smtClean="0">
                <a:solidFill>
                  <a:schemeClr val="bg2">
                    <a:lumMod val="10000"/>
                  </a:schemeClr>
                </a:solidFill>
              </a:rPr>
              <a:t>    9.1. Sistema Estructural               9.2. Ventanas y Carpinterías              9.3. Cubierta y Evacuación de aguas </a:t>
            </a:r>
            <a:r>
              <a:rPr lang="es-ES" sz="1400" b="1" dirty="0" smtClean="0">
                <a:solidFill>
                  <a:schemeClr val="bg2">
                    <a:lumMod val="10000"/>
                  </a:schemeClr>
                </a:solidFill>
              </a:rPr>
              <a:t>9.4. Revestimientos Interiores</a:t>
            </a:r>
            <a:endParaRPr lang="es-ES" sz="1400" b="1" u="sng"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CONCLUSIONES</a:t>
            </a: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898140" y="1109097"/>
            <a:ext cx="6009562" cy="4025625"/>
          </a:xfrm>
          <a:prstGeom prst="rect">
            <a:avLst/>
          </a:prstGeom>
          <a:solidFill>
            <a:schemeClr val="tx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10. ESTUDIO PATOLÓGICO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10.1.- Mapeo de lesiones</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Picture 5" descr="C:\Users\Andrés Robles\Desktop\PFG\Planos\20 (Alzado principal - Foto)\levantamiento fachada principal-TERMINADA 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333891" y="1157652"/>
            <a:ext cx="5138059" cy="3633976"/>
          </a:xfrm>
          <a:prstGeom prst="rect">
            <a:avLst/>
          </a:prstGeom>
          <a:noFill/>
          <a:extLst>
            <a:ext uri="{909E8E84-426E-40DD-AFC4-6F175D3DCCD1}">
              <a14:hiddenFill xmlns:a14="http://schemas.microsoft.com/office/drawing/2010/main" xmlns="">
                <a:solidFill>
                  <a:srgbClr val="FFFFFF"/>
                </a:solidFill>
              </a14:hiddenFill>
            </a:ext>
          </a:extLst>
        </p:spPr>
      </p:pic>
      <p:pic>
        <p:nvPicPr>
          <p:cNvPr id="69" name="68 Imagen"/>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71595" y="1426468"/>
            <a:ext cx="5262652" cy="3096343"/>
          </a:xfrm>
          <a:prstGeom prst="rect">
            <a:avLst/>
          </a:prstGeom>
          <a:noFill/>
          <a:ln>
            <a:noFill/>
          </a:ln>
        </p:spPr>
      </p:pic>
      <p:sp>
        <p:nvSpPr>
          <p:cNvPr id="7" name="6 CuadroTexto"/>
          <p:cNvSpPr txBox="1"/>
          <p:nvPr/>
        </p:nvSpPr>
        <p:spPr>
          <a:xfrm>
            <a:off x="4572001" y="1156205"/>
            <a:ext cx="2520280" cy="400110"/>
          </a:xfrm>
          <a:prstGeom prst="rect">
            <a:avLst/>
          </a:prstGeom>
          <a:noFill/>
        </p:spPr>
        <p:txBody>
          <a:bodyPr wrap="square" rtlCol="0">
            <a:spAutoFit/>
          </a:bodyPr>
          <a:lstStyle/>
          <a:p>
            <a:r>
              <a:rPr lang="es-ES" sz="2000" b="1" dirty="0" smtClean="0">
                <a:solidFill>
                  <a:schemeClr val="accent2">
                    <a:lumMod val="50000"/>
                  </a:schemeClr>
                </a:solidFill>
              </a:rPr>
              <a:t>ALZADO PRINCIPAL</a:t>
            </a:r>
            <a:endParaRPr lang="es-ES" sz="2000" b="1" dirty="0">
              <a:solidFill>
                <a:schemeClr val="accent2">
                  <a:lumMod val="50000"/>
                </a:schemeClr>
              </a:solidFill>
            </a:endParaRPr>
          </a:p>
        </p:txBody>
      </p:sp>
      <p:pic>
        <p:nvPicPr>
          <p:cNvPr id="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37001" y="4558240"/>
            <a:ext cx="3131840" cy="13410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17 CuadroTexto"/>
          <p:cNvSpPr txBox="1"/>
          <p:nvPr/>
        </p:nvSpPr>
        <p:spPr>
          <a:xfrm>
            <a:off x="0" y="332656"/>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ESTUDIO PATOLÓGICO </a:t>
            </a:r>
            <a:r>
              <a:rPr lang="es-ES" sz="1400" dirty="0" smtClean="0">
                <a:solidFill>
                  <a:schemeClr val="bg2">
                    <a:lumMod val="10000"/>
                  </a:schemeClr>
                </a:solidFill>
              </a:rPr>
              <a:t>       </a:t>
            </a:r>
            <a:r>
              <a:rPr lang="es-ES" sz="1400" b="1" dirty="0" smtClean="0">
                <a:solidFill>
                  <a:schemeClr val="bg2">
                    <a:lumMod val="10000"/>
                  </a:schemeClr>
                </a:solidFill>
              </a:rPr>
              <a:t>10.1 Mapeo de lesiones                 </a:t>
            </a:r>
            <a:r>
              <a:rPr lang="es-ES" sz="1400" dirty="0" smtClean="0">
                <a:solidFill>
                  <a:schemeClr val="bg2">
                    <a:lumMod val="10000"/>
                  </a:schemeClr>
                </a:solidFill>
              </a:rPr>
              <a:t>10.2 Estudio de la lesión</a:t>
            </a:r>
            <a:endParaRPr lang="es-ES" sz="1400"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21142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2000"/>
                                        <p:tgtEl>
                                          <p:spTgt spid="6"/>
                                        </p:tgtEl>
                                      </p:cBhvr>
                                    </p:animEffect>
                                  </p:childTnLst>
                                </p:cTn>
                              </p:par>
                              <p:par>
                                <p:cTn id="10" presetID="10" presetClass="entr" presetSubtype="0" fill="hold"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30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3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3000"/>
                                        <p:tgtEl>
                                          <p:spTgt spid="69"/>
                                        </p:tgtEl>
                                      </p:cBhvr>
                                    </p:animEffect>
                                  </p:childTnLst>
                                </p:cTn>
                              </p:par>
                              <p:par>
                                <p:cTn id="21" presetID="26" presetClass="entr" presetSubtype="0" fill="hold" nodeType="withEffect">
                                  <p:stCondLst>
                                    <p:cond delay="30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483768" y="1109097"/>
            <a:ext cx="6480720" cy="4552151"/>
          </a:xfrm>
          <a:prstGeom prst="rect">
            <a:avLst/>
          </a:prstGeom>
          <a:solidFill>
            <a:schemeClr val="tx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C:\Users\Andrés Robles\Desktop\PFG\Planos\24 (Alzado Derecho - Foto)\ESTE-Presentación2-TERMINAD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98140" y="1156205"/>
            <a:ext cx="5487914" cy="388181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4"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5"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10. ESTUDIO PATOLÓGICO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10.1.- Mapeo de lesiones</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4572001" y="1156205"/>
            <a:ext cx="2520280" cy="400110"/>
          </a:xfrm>
          <a:prstGeom prst="rect">
            <a:avLst/>
          </a:prstGeom>
          <a:noFill/>
        </p:spPr>
        <p:txBody>
          <a:bodyPr wrap="square" rtlCol="0">
            <a:spAutoFit/>
          </a:bodyPr>
          <a:lstStyle/>
          <a:p>
            <a:r>
              <a:rPr lang="es-ES" sz="2000" b="1" dirty="0" smtClean="0">
                <a:solidFill>
                  <a:schemeClr val="accent2">
                    <a:lumMod val="50000"/>
                  </a:schemeClr>
                </a:solidFill>
              </a:rPr>
              <a:t>ALZADO DERECHO</a:t>
            </a:r>
            <a:endParaRPr lang="es-ES" sz="2000" b="1" dirty="0">
              <a:solidFill>
                <a:schemeClr val="accent2">
                  <a:lumMod val="50000"/>
                </a:schemeClr>
              </a:solidFill>
            </a:endParaRPr>
          </a:p>
        </p:txBody>
      </p:sp>
      <p:pic>
        <p:nvPicPr>
          <p:cNvPr id="2051" name="Picture 3" descr="C:\Users\Andrés Robles\Desktop\PFG\Planos\45 (Alzado Derecho - Foto+Patologias)\ALZADO DERECHO\Patologias Alzado Este(foto-calco-patologias).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7523" y="1700807"/>
            <a:ext cx="6377264" cy="3884443"/>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37001" y="4558240"/>
            <a:ext cx="3131840" cy="13410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 name="21 CuadroTexto"/>
          <p:cNvSpPr txBox="1"/>
          <p:nvPr/>
        </p:nvSpPr>
        <p:spPr>
          <a:xfrm>
            <a:off x="0" y="332656"/>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ESTUDIO PATOLÓGICO </a:t>
            </a:r>
            <a:r>
              <a:rPr lang="es-ES" sz="1400" dirty="0" smtClean="0">
                <a:solidFill>
                  <a:schemeClr val="bg2">
                    <a:lumMod val="10000"/>
                  </a:schemeClr>
                </a:solidFill>
              </a:rPr>
              <a:t>       </a:t>
            </a:r>
            <a:r>
              <a:rPr lang="es-ES" sz="1400" b="1" dirty="0" smtClean="0">
                <a:solidFill>
                  <a:schemeClr val="bg2">
                    <a:lumMod val="10000"/>
                  </a:schemeClr>
                </a:solidFill>
              </a:rPr>
              <a:t>10.1 Mapeo de lesiones                 </a:t>
            </a:r>
            <a:r>
              <a:rPr lang="es-ES" sz="1400" dirty="0" smtClean="0">
                <a:solidFill>
                  <a:schemeClr val="bg2">
                    <a:lumMod val="10000"/>
                  </a:schemeClr>
                </a:solidFill>
              </a:rPr>
              <a:t>10.2 Estudio de la lesión</a:t>
            </a:r>
            <a:endParaRPr lang="es-ES" sz="1400"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152831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3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483768" y="1109097"/>
            <a:ext cx="6480720" cy="4552151"/>
          </a:xfrm>
          <a:prstGeom prst="rect">
            <a:avLst/>
          </a:prstGeom>
          <a:solidFill>
            <a:schemeClr val="tx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10. ESTUDIO PATOLÓGICO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10.1.- Mapeo de lesiones</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4" name="Picture 2" descr="C:\Users\Andrés Robles\Desktop\PFG\Planos\28 (Alzado Izquierdo - Foto)\FACHADA OESTE FOTO.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36577" y="1353280"/>
            <a:ext cx="5355019" cy="3685933"/>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566337" y="1245461"/>
            <a:ext cx="4246023" cy="3657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6 CuadroTexto"/>
          <p:cNvSpPr txBox="1"/>
          <p:nvPr/>
        </p:nvSpPr>
        <p:spPr>
          <a:xfrm>
            <a:off x="4572001" y="1156205"/>
            <a:ext cx="2520280" cy="400110"/>
          </a:xfrm>
          <a:prstGeom prst="rect">
            <a:avLst/>
          </a:prstGeom>
          <a:noFill/>
        </p:spPr>
        <p:txBody>
          <a:bodyPr wrap="square" rtlCol="0">
            <a:spAutoFit/>
          </a:bodyPr>
          <a:lstStyle/>
          <a:p>
            <a:r>
              <a:rPr lang="es-ES" sz="2000" b="1" dirty="0" smtClean="0">
                <a:solidFill>
                  <a:schemeClr val="accent2">
                    <a:lumMod val="50000"/>
                  </a:schemeClr>
                </a:solidFill>
              </a:rPr>
              <a:t>ALZADO IZQUIERDO</a:t>
            </a:r>
            <a:endParaRPr lang="es-ES" sz="2000" b="1" dirty="0">
              <a:solidFill>
                <a:schemeClr val="accent2">
                  <a:lumMod val="50000"/>
                </a:schemeClr>
              </a:solidFill>
            </a:endParaRPr>
          </a:p>
        </p:txBody>
      </p:sp>
      <p:pic>
        <p:nvPicPr>
          <p:cNvPr id="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37001" y="4558240"/>
            <a:ext cx="3131840" cy="13410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1" name="20 CuadroTexto"/>
          <p:cNvSpPr txBox="1"/>
          <p:nvPr/>
        </p:nvSpPr>
        <p:spPr>
          <a:xfrm>
            <a:off x="0" y="332656"/>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ESTUDIO PATOLÓGICO </a:t>
            </a:r>
            <a:r>
              <a:rPr lang="es-ES" sz="1400" dirty="0" smtClean="0">
                <a:solidFill>
                  <a:schemeClr val="bg2">
                    <a:lumMod val="10000"/>
                  </a:schemeClr>
                </a:solidFill>
              </a:rPr>
              <a:t>       </a:t>
            </a:r>
            <a:r>
              <a:rPr lang="es-ES" sz="1400" b="1" dirty="0" smtClean="0">
                <a:solidFill>
                  <a:schemeClr val="bg2">
                    <a:lumMod val="10000"/>
                  </a:schemeClr>
                </a:solidFill>
              </a:rPr>
              <a:t>10.1 Mapeo de lesiones                 </a:t>
            </a:r>
            <a:r>
              <a:rPr lang="es-ES" sz="1400" dirty="0" smtClean="0">
                <a:solidFill>
                  <a:schemeClr val="bg2">
                    <a:lumMod val="10000"/>
                  </a:schemeClr>
                </a:solidFill>
              </a:rPr>
              <a:t>10.2 Estudio de la lesión</a:t>
            </a:r>
            <a:endParaRPr lang="es-ES" sz="1400"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63000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3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4"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5"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10. ESTUDIO PATOLÓGICO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10.2.- Estudio de la lesión</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2961213" y="1095157"/>
            <a:ext cx="6064638" cy="769441"/>
          </a:xfrm>
          <a:prstGeom prst="rect">
            <a:avLst/>
          </a:prstGeom>
          <a:noFill/>
        </p:spPr>
        <p:txBody>
          <a:bodyPr wrap="square" rtlCol="0">
            <a:spAutoFit/>
          </a:bodyPr>
          <a:lstStyle/>
          <a:p>
            <a:r>
              <a:rPr lang="es-ES" sz="1600" b="1" u="sng" dirty="0" smtClean="0">
                <a:solidFill>
                  <a:schemeClr val="tx2"/>
                </a:solidFill>
              </a:rPr>
              <a:t>DESCRIPCIÓN DE LA LESIÓN</a:t>
            </a:r>
          </a:p>
          <a:p>
            <a:pPr algn="just"/>
            <a:r>
              <a:rPr lang="es-ES" sz="1400" b="1" dirty="0" smtClean="0"/>
              <a:t>PERDIDA</a:t>
            </a:r>
            <a:r>
              <a:rPr lang="es-ES" sz="1400" dirty="0" smtClean="0"/>
              <a:t> </a:t>
            </a:r>
            <a:r>
              <a:rPr lang="es-ES" sz="1400" dirty="0"/>
              <a:t>completa o parcial del </a:t>
            </a:r>
            <a:r>
              <a:rPr lang="es-ES" sz="1400" b="1" dirty="0" smtClean="0"/>
              <a:t>REVESTIMIENTO</a:t>
            </a:r>
            <a:r>
              <a:rPr lang="es-ES" sz="1400" dirty="0" smtClean="0"/>
              <a:t> </a:t>
            </a:r>
            <a:r>
              <a:rPr lang="es-ES" sz="1400" dirty="0"/>
              <a:t>de fachada en algunas zonas del edificio dejando materiales vistos como el aparejo de ladrillo, dinteles o vigas</a:t>
            </a:r>
            <a:r>
              <a:rPr lang="es-ES" sz="1400" dirty="0" smtClean="0"/>
              <a:t>.</a:t>
            </a:r>
            <a:endParaRPr lang="es-ES" sz="1400" b="1" u="sng" dirty="0" smtClean="0">
              <a:solidFill>
                <a:schemeClr val="bg2">
                  <a:lumMod val="20000"/>
                  <a:lumOff val="80000"/>
                </a:schemeClr>
              </a:solidFill>
            </a:endParaRPr>
          </a:p>
        </p:txBody>
      </p:sp>
      <p:graphicFrame>
        <p:nvGraphicFramePr>
          <p:cNvPr id="12" name="11 Objeto"/>
          <p:cNvGraphicFramePr>
            <a:graphicFrameLocks noChangeAspect="1"/>
          </p:cNvGraphicFramePr>
          <p:nvPr>
            <p:extLst>
              <p:ext uri="{D42A27DB-BD31-4B8C-83A1-F6EECF244321}">
                <p14:modId xmlns:p14="http://schemas.microsoft.com/office/powerpoint/2010/main" xmlns="" val="2319969006"/>
              </p:ext>
            </p:extLst>
          </p:nvPr>
        </p:nvGraphicFramePr>
        <p:xfrm>
          <a:off x="3131840" y="2389053"/>
          <a:ext cx="2283623" cy="3329529"/>
        </p:xfrm>
        <a:graphic>
          <a:graphicData uri="http://schemas.openxmlformats.org/presentationml/2006/ole">
            <p:oleObj spid="_x0000_s1026" name="Imagen de mapa de bits" r:id="rId6" imgW="2257740" imgH="3285714" progId="PBrush">
              <p:embed/>
            </p:oleObj>
          </a:graphicData>
        </a:graphic>
      </p:graphicFrame>
      <p:sp>
        <p:nvSpPr>
          <p:cNvPr id="24" name="706 Cuadro de texto"/>
          <p:cNvSpPr txBox="1"/>
          <p:nvPr/>
        </p:nvSpPr>
        <p:spPr>
          <a:xfrm>
            <a:off x="6144065" y="2044883"/>
            <a:ext cx="1681092" cy="688340"/>
          </a:xfrm>
          <a:prstGeom prst="rect">
            <a:avLst/>
          </a:prstGeom>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spcAft>
                <a:spcPts val="1000"/>
              </a:spcAft>
            </a:pPr>
            <a:r>
              <a:rPr lang="es-ES" sz="1100" dirty="0">
                <a:solidFill>
                  <a:schemeClr val="bg2">
                    <a:lumMod val="50000"/>
                  </a:schemeClr>
                </a:solidFill>
                <a:effectLst/>
                <a:ea typeface="Calibri"/>
                <a:cs typeface="Times New Roman"/>
              </a:rPr>
              <a:t>Perdida de revestimiento en </a:t>
            </a:r>
            <a:r>
              <a:rPr lang="es-ES" sz="1100" b="1" dirty="0" smtClean="0">
                <a:solidFill>
                  <a:schemeClr val="bg2">
                    <a:lumMod val="50000"/>
                  </a:schemeClr>
                </a:solidFill>
                <a:ea typeface="Calibri"/>
                <a:cs typeface="Times New Roman"/>
              </a:rPr>
              <a:t>ZONA APAREJADA </a:t>
            </a:r>
            <a:r>
              <a:rPr lang="es-ES" sz="1100" dirty="0" smtClean="0">
                <a:solidFill>
                  <a:schemeClr val="bg2">
                    <a:lumMod val="50000"/>
                  </a:schemeClr>
                </a:solidFill>
                <a:effectLst/>
                <a:ea typeface="Calibri"/>
                <a:cs typeface="Times New Roman"/>
              </a:rPr>
              <a:t>con </a:t>
            </a:r>
            <a:r>
              <a:rPr lang="es-ES" sz="1100" dirty="0">
                <a:solidFill>
                  <a:schemeClr val="bg2">
                    <a:lumMod val="50000"/>
                  </a:schemeClr>
                </a:solidFill>
                <a:effectLst/>
                <a:ea typeface="Calibri"/>
                <a:cs typeface="Times New Roman"/>
              </a:rPr>
              <a:t>ladrillo cerámico.</a:t>
            </a:r>
          </a:p>
        </p:txBody>
      </p:sp>
      <p:cxnSp>
        <p:nvCxnSpPr>
          <p:cNvPr id="25" name="707 Conector recto de flecha"/>
          <p:cNvCxnSpPr/>
          <p:nvPr/>
        </p:nvCxnSpPr>
        <p:spPr>
          <a:xfrm flipH="1">
            <a:off x="4788024" y="2413590"/>
            <a:ext cx="1355406" cy="72737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26" name="25 Imagen"/>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373382" y="2793137"/>
            <a:ext cx="1222457" cy="1067911"/>
          </a:xfrm>
          <a:prstGeom prst="rect">
            <a:avLst/>
          </a:prstGeom>
          <a:ln>
            <a:noFill/>
          </a:ln>
          <a:effectLst>
            <a:softEdge rad="31750"/>
          </a:effectLst>
        </p:spPr>
      </p:pic>
      <p:sp>
        <p:nvSpPr>
          <p:cNvPr id="27" name="708 Cuadro de texto"/>
          <p:cNvSpPr txBox="1"/>
          <p:nvPr/>
        </p:nvSpPr>
        <p:spPr>
          <a:xfrm>
            <a:off x="6111803" y="4035305"/>
            <a:ext cx="1745615" cy="676275"/>
          </a:xfrm>
          <a:prstGeom prst="rect">
            <a:avLst/>
          </a:prstGeom>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spcAft>
                <a:spcPts val="1000"/>
              </a:spcAft>
            </a:pPr>
            <a:r>
              <a:rPr lang="es-ES" sz="1100" dirty="0">
                <a:solidFill>
                  <a:schemeClr val="bg2">
                    <a:lumMod val="50000"/>
                  </a:schemeClr>
                </a:solidFill>
                <a:ea typeface="Calibri"/>
                <a:cs typeface="Times New Roman"/>
              </a:rPr>
              <a:t>Perdida de revestimiento en zona de </a:t>
            </a:r>
            <a:r>
              <a:rPr lang="es-ES" sz="1100" b="1" dirty="0" smtClean="0">
                <a:solidFill>
                  <a:schemeClr val="bg2">
                    <a:lumMod val="50000"/>
                  </a:schemeClr>
                </a:solidFill>
                <a:ea typeface="Calibri"/>
                <a:cs typeface="Times New Roman"/>
              </a:rPr>
              <a:t>DINTEL DE MADERA.</a:t>
            </a:r>
            <a:endParaRPr lang="es-ES" sz="1100" b="1" dirty="0">
              <a:solidFill>
                <a:schemeClr val="bg2">
                  <a:lumMod val="50000"/>
                </a:schemeClr>
              </a:solidFill>
              <a:ea typeface="Calibri"/>
              <a:cs typeface="Times New Roman"/>
            </a:endParaRPr>
          </a:p>
        </p:txBody>
      </p:sp>
      <p:cxnSp>
        <p:nvCxnSpPr>
          <p:cNvPr id="28" name="712 Conector recto de flecha"/>
          <p:cNvCxnSpPr/>
          <p:nvPr/>
        </p:nvCxnSpPr>
        <p:spPr>
          <a:xfrm flipH="1" flipV="1">
            <a:off x="4355976" y="4077072"/>
            <a:ext cx="1755192" cy="17084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29" name="28 Imagen"/>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373382" y="4797152"/>
            <a:ext cx="1305260" cy="1008112"/>
          </a:xfrm>
          <a:prstGeom prst="rect">
            <a:avLst/>
          </a:prstGeom>
          <a:ln>
            <a:noFill/>
          </a:ln>
          <a:effectLst>
            <a:softEdge rad="31750"/>
          </a:effectLst>
        </p:spPr>
      </p:pic>
      <p:sp>
        <p:nvSpPr>
          <p:cNvPr id="21" name="20 CuadroTexto"/>
          <p:cNvSpPr txBox="1"/>
          <p:nvPr/>
        </p:nvSpPr>
        <p:spPr>
          <a:xfrm>
            <a:off x="0" y="332656"/>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ESTUDIO PATOLÓGICO </a:t>
            </a:r>
            <a:r>
              <a:rPr lang="es-ES" sz="1400" dirty="0" smtClean="0">
                <a:solidFill>
                  <a:schemeClr val="bg2">
                    <a:lumMod val="10000"/>
                  </a:schemeClr>
                </a:solidFill>
              </a:rPr>
              <a:t>       10.1 Mapeo de lesiones                   </a:t>
            </a:r>
            <a:r>
              <a:rPr lang="es-ES" sz="1400" b="1" dirty="0" smtClean="0">
                <a:solidFill>
                  <a:schemeClr val="bg2">
                    <a:lumMod val="10000"/>
                  </a:schemeClr>
                </a:solidFill>
              </a:rPr>
              <a:t>10.2 Estudio de la lesión</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365635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animBg="1"/>
      <p:bldP spid="2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10. ESTUDIO PATOLÓGICO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10.2.- Estudio de la lesión</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2961213" y="1095157"/>
            <a:ext cx="6064638" cy="2554545"/>
          </a:xfrm>
          <a:prstGeom prst="rect">
            <a:avLst/>
          </a:prstGeom>
          <a:noFill/>
        </p:spPr>
        <p:txBody>
          <a:bodyPr wrap="square" rtlCol="0">
            <a:spAutoFit/>
          </a:bodyPr>
          <a:lstStyle/>
          <a:p>
            <a:r>
              <a:rPr lang="es-ES" sz="1600" b="1" u="sng" dirty="0" smtClean="0">
                <a:solidFill>
                  <a:schemeClr val="tx2"/>
                </a:solidFill>
              </a:rPr>
              <a:t>POSIBLES CAUSAS</a:t>
            </a:r>
          </a:p>
          <a:p>
            <a:endParaRPr lang="es-ES" sz="1600" b="1" u="sng" dirty="0" smtClean="0">
              <a:solidFill>
                <a:schemeClr val="tx2"/>
              </a:solidFill>
            </a:endParaRPr>
          </a:p>
          <a:p>
            <a:pPr marL="285750" indent="-285750" algn="just">
              <a:buFontTx/>
              <a:buChar char="-"/>
            </a:pPr>
            <a:r>
              <a:rPr lang="es-ES" sz="1600" dirty="0" smtClean="0">
                <a:solidFill>
                  <a:schemeClr val="tx2"/>
                </a:solidFill>
              </a:rPr>
              <a:t>Diferentes COEFICIENTES DE </a:t>
            </a:r>
            <a:r>
              <a:rPr lang="es-ES" sz="1600" b="1" dirty="0" smtClean="0">
                <a:solidFill>
                  <a:schemeClr val="tx2"/>
                </a:solidFill>
              </a:rPr>
              <a:t>DILATACIÓN TÉRMICA</a:t>
            </a:r>
          </a:p>
          <a:p>
            <a:pPr marL="285750" indent="-285750" algn="just">
              <a:buFontTx/>
              <a:buChar char="-"/>
            </a:pPr>
            <a:endParaRPr lang="es-ES" sz="1600" b="1" dirty="0" smtClean="0">
              <a:solidFill>
                <a:schemeClr val="tx2"/>
              </a:solidFill>
            </a:endParaRPr>
          </a:p>
          <a:p>
            <a:pPr marL="285750" indent="-285750" algn="just">
              <a:buFontTx/>
              <a:buChar char="-"/>
            </a:pPr>
            <a:r>
              <a:rPr lang="es-ES" sz="1600" b="1" dirty="0" smtClean="0">
                <a:solidFill>
                  <a:schemeClr val="tx2"/>
                </a:solidFill>
              </a:rPr>
              <a:t>EXPANSIÓN HIGROSCÓPICA </a:t>
            </a:r>
            <a:r>
              <a:rPr lang="es-ES" sz="1600" dirty="0" smtClean="0">
                <a:solidFill>
                  <a:schemeClr val="tx2"/>
                </a:solidFill>
              </a:rPr>
              <a:t>por la humedad</a:t>
            </a:r>
          </a:p>
          <a:p>
            <a:pPr marL="285750" indent="-285750" algn="just">
              <a:buFontTx/>
              <a:buChar char="-"/>
            </a:pPr>
            <a:endParaRPr lang="es-ES" sz="1600" dirty="0" smtClean="0">
              <a:solidFill>
                <a:schemeClr val="tx2"/>
              </a:solidFill>
            </a:endParaRPr>
          </a:p>
          <a:p>
            <a:pPr marL="285750" indent="-285750" algn="just">
              <a:buFontTx/>
              <a:buChar char="-"/>
            </a:pPr>
            <a:r>
              <a:rPr lang="es-ES" sz="1600" b="1" dirty="0" smtClean="0">
                <a:solidFill>
                  <a:schemeClr val="tx2"/>
                </a:solidFill>
              </a:rPr>
              <a:t>MOVIMIENTOS ESTRUCTURALES</a:t>
            </a:r>
          </a:p>
          <a:p>
            <a:pPr marL="285750" indent="-285750" algn="just">
              <a:buFontTx/>
              <a:buChar char="-"/>
            </a:pPr>
            <a:endParaRPr lang="es-ES" sz="1600" b="1" dirty="0" smtClean="0">
              <a:solidFill>
                <a:schemeClr val="tx2"/>
              </a:solidFill>
            </a:endParaRPr>
          </a:p>
          <a:p>
            <a:pPr marL="285750" indent="-285750" algn="just">
              <a:buFontTx/>
              <a:buChar char="-"/>
            </a:pPr>
            <a:r>
              <a:rPr lang="es-ES" sz="1600" b="1" dirty="0" smtClean="0">
                <a:solidFill>
                  <a:schemeClr val="tx2"/>
                </a:solidFill>
              </a:rPr>
              <a:t>HALOCLASTIA</a:t>
            </a:r>
          </a:p>
          <a:p>
            <a:pPr marL="285750" indent="-285750" algn="just">
              <a:buFontTx/>
              <a:buChar char="-"/>
            </a:pPr>
            <a:endParaRPr lang="es-ES" sz="1600" b="1" dirty="0"/>
          </a:p>
        </p:txBody>
      </p:sp>
      <p:pic>
        <p:nvPicPr>
          <p:cNvPr id="21" name="20 Imagen"/>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75856" y="3660766"/>
            <a:ext cx="5022215" cy="1781175"/>
          </a:xfrm>
          <a:prstGeom prst="rect">
            <a:avLst/>
          </a:prstGeom>
          <a:ln>
            <a:noFill/>
          </a:ln>
          <a:effectLst>
            <a:outerShdw blurRad="190500" algn="tl" rotWithShape="0">
              <a:srgbClr val="000000">
                <a:alpha val="70000"/>
              </a:srgbClr>
            </a:outerShdw>
          </a:effectLst>
        </p:spPr>
      </p:pic>
      <p:sp>
        <p:nvSpPr>
          <p:cNvPr id="17" name="16 CuadroTexto"/>
          <p:cNvSpPr txBox="1"/>
          <p:nvPr/>
        </p:nvSpPr>
        <p:spPr>
          <a:xfrm>
            <a:off x="0" y="332656"/>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ESTUDIO PATOLÓGICO </a:t>
            </a:r>
            <a:r>
              <a:rPr lang="es-ES" sz="1400" dirty="0" smtClean="0">
                <a:solidFill>
                  <a:schemeClr val="bg2">
                    <a:lumMod val="10000"/>
                  </a:schemeClr>
                </a:solidFill>
              </a:rPr>
              <a:t>       10.1 Mapeo de lesiones                  </a:t>
            </a:r>
            <a:r>
              <a:rPr lang="es-ES" sz="1400" b="1" dirty="0" smtClean="0">
                <a:solidFill>
                  <a:schemeClr val="bg2">
                    <a:lumMod val="10000"/>
                  </a:schemeClr>
                </a:solidFill>
              </a:rPr>
              <a:t>10.2 Estudio de la lesión</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40351436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112568"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10. ESTUDIO PATOLÓGICO</a:t>
            </a:r>
            <a:endParaRPr lang="es-ES" sz="2000" u="sng" dirty="0">
              <a:solidFill>
                <a:schemeClr val="tx2">
                  <a:lumMod val="75000"/>
                </a:schemeClr>
              </a:solidFill>
              <a:latin typeface="Papyrus" pitchFamily="66" charset="0"/>
            </a:endParaRPr>
          </a:p>
        </p:txBody>
      </p:sp>
      <p:sp>
        <p:nvSpPr>
          <p:cNvPr id="20" name="19 CuadroTexto"/>
          <p:cNvSpPr txBox="1"/>
          <p:nvPr/>
        </p:nvSpPr>
        <p:spPr>
          <a:xfrm>
            <a:off x="2843064" y="662821"/>
            <a:ext cx="6300936" cy="446276"/>
          </a:xfrm>
          <a:prstGeom prst="rect">
            <a:avLst/>
          </a:prstGeom>
          <a:noFill/>
        </p:spPr>
        <p:txBody>
          <a:bodyPr wrap="square" rtlCol="0">
            <a:spAutoFit/>
          </a:bodyPr>
          <a:lstStyle/>
          <a:p>
            <a:r>
              <a:rPr lang="es-ES" sz="2300" dirty="0" smtClean="0">
                <a:solidFill>
                  <a:schemeClr val="tx2">
                    <a:lumMod val="90000"/>
                  </a:schemeClr>
                </a:solidFill>
              </a:rPr>
              <a:t>10.2.- Estudio de la lesión</a:t>
            </a:r>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2963073" y="1095157"/>
            <a:ext cx="6064638" cy="4401205"/>
          </a:xfrm>
          <a:prstGeom prst="rect">
            <a:avLst/>
          </a:prstGeom>
          <a:noFill/>
        </p:spPr>
        <p:txBody>
          <a:bodyPr wrap="square" rtlCol="0">
            <a:spAutoFit/>
          </a:bodyPr>
          <a:lstStyle/>
          <a:p>
            <a:r>
              <a:rPr lang="es-ES" sz="1600" b="1" u="sng" dirty="0" smtClean="0">
                <a:solidFill>
                  <a:schemeClr val="tx2"/>
                </a:solidFill>
              </a:rPr>
              <a:t>POSIBLES INTERVENCIONES</a:t>
            </a:r>
          </a:p>
          <a:p>
            <a:endParaRPr lang="es-ES" sz="1600" b="1" u="sng" dirty="0" smtClean="0">
              <a:solidFill>
                <a:schemeClr val="tx2"/>
              </a:solidFill>
            </a:endParaRPr>
          </a:p>
          <a:p>
            <a:pPr marL="285750" indent="-285750" algn="just">
              <a:buFontTx/>
              <a:buChar char="-"/>
            </a:pPr>
            <a:r>
              <a:rPr lang="es-ES" sz="1600" b="1" dirty="0" smtClean="0">
                <a:solidFill>
                  <a:schemeClr val="tx2"/>
                </a:solidFill>
              </a:rPr>
              <a:t>DILATACIONES HIGROSCOPICAS Y HALOCLASTIA</a:t>
            </a:r>
          </a:p>
          <a:p>
            <a:pPr algn="just"/>
            <a:r>
              <a:rPr lang="es-ES" sz="1400" dirty="0">
                <a:solidFill>
                  <a:schemeClr val="tx2"/>
                </a:solidFill>
              </a:rPr>
              <a:t>	1º COMBATIR EL FOCO DE HUMEDAD</a:t>
            </a:r>
          </a:p>
          <a:p>
            <a:pPr algn="just"/>
            <a:r>
              <a:rPr lang="es-ES" sz="1400" dirty="0">
                <a:solidFill>
                  <a:schemeClr val="tx2"/>
                </a:solidFill>
              </a:rPr>
              <a:t>	2º PICAR EL ELEMENTO DAÑADO</a:t>
            </a:r>
          </a:p>
          <a:p>
            <a:pPr algn="just"/>
            <a:r>
              <a:rPr lang="es-ES" sz="1400" dirty="0">
                <a:solidFill>
                  <a:schemeClr val="tx2"/>
                </a:solidFill>
              </a:rPr>
              <a:t>	3º RESTITUIR EL </a:t>
            </a:r>
            <a:r>
              <a:rPr lang="es-ES" sz="1400" dirty="0" smtClean="0">
                <a:solidFill>
                  <a:schemeClr val="tx2"/>
                </a:solidFill>
              </a:rPr>
              <a:t>REVESTIMIENTO</a:t>
            </a:r>
          </a:p>
          <a:p>
            <a:pPr algn="just"/>
            <a:endParaRPr lang="es-ES" sz="1600" b="1" dirty="0">
              <a:solidFill>
                <a:schemeClr val="tx2"/>
              </a:solidFill>
            </a:endParaRPr>
          </a:p>
          <a:p>
            <a:pPr marL="285750" indent="-285750" algn="just">
              <a:buFontTx/>
              <a:buChar char="-"/>
            </a:pPr>
            <a:r>
              <a:rPr lang="es-ES" sz="1600" b="1" dirty="0">
                <a:solidFill>
                  <a:schemeClr val="tx2"/>
                </a:solidFill>
              </a:rPr>
              <a:t>COEFICIENTES DE DILATACION TERMICA DISTINTOS O MOVIMIENTOS ESTRUCTURALES </a:t>
            </a:r>
            <a:r>
              <a:rPr lang="es-ES" sz="1600" b="1" dirty="0" smtClean="0">
                <a:solidFill>
                  <a:schemeClr val="tx2"/>
                </a:solidFill>
              </a:rPr>
              <a:t>DIFERENCIALES</a:t>
            </a:r>
          </a:p>
          <a:p>
            <a:pPr marL="742950" lvl="1" indent="-285750" algn="just">
              <a:buFontTx/>
              <a:buChar char="-"/>
            </a:pPr>
            <a:r>
              <a:rPr lang="es-ES" sz="1600" dirty="0" smtClean="0">
                <a:solidFill>
                  <a:schemeClr val="tx2"/>
                </a:solidFill>
              </a:rPr>
              <a:t>Colocación de un </a:t>
            </a:r>
            <a:r>
              <a:rPr lang="es-ES" sz="1600" b="1" dirty="0" smtClean="0">
                <a:solidFill>
                  <a:schemeClr val="tx2"/>
                </a:solidFill>
              </a:rPr>
              <a:t>ELEMENTO ELASTICO </a:t>
            </a:r>
            <a:r>
              <a:rPr lang="es-ES" sz="1600" dirty="0" smtClean="0">
                <a:solidFill>
                  <a:schemeClr val="tx2"/>
                </a:solidFill>
              </a:rPr>
              <a:t>que de continuidad al revestimiento</a:t>
            </a:r>
            <a:endParaRPr lang="es-ES" sz="1600" dirty="0">
              <a:solidFill>
                <a:schemeClr val="tx2"/>
              </a:solidFill>
            </a:endParaRPr>
          </a:p>
          <a:p>
            <a:pPr marL="285750" indent="-285750" algn="just">
              <a:buFontTx/>
              <a:buChar char="-"/>
            </a:pPr>
            <a:endParaRPr lang="es-ES" sz="1600" b="1" dirty="0" smtClean="0">
              <a:solidFill>
                <a:schemeClr val="tx2"/>
              </a:solidFill>
            </a:endParaRPr>
          </a:p>
          <a:p>
            <a:pPr marL="285750" indent="-285750" algn="just">
              <a:buFontTx/>
              <a:buChar char="-"/>
            </a:pPr>
            <a:endParaRPr lang="es-ES" sz="1600" b="1" dirty="0" smtClean="0">
              <a:solidFill>
                <a:schemeClr val="tx2"/>
              </a:solidFill>
            </a:endParaRPr>
          </a:p>
          <a:p>
            <a:pPr marL="285750" indent="-285750" algn="just">
              <a:buFontTx/>
              <a:buChar char="-"/>
            </a:pPr>
            <a:endParaRPr lang="es-ES" sz="1600" b="1" dirty="0" smtClean="0">
              <a:solidFill>
                <a:schemeClr val="tx2"/>
              </a:solidFill>
            </a:endParaRPr>
          </a:p>
          <a:p>
            <a:pPr marL="285750" indent="-285750" algn="just">
              <a:buFontTx/>
              <a:buChar char="-"/>
            </a:pPr>
            <a:endParaRPr lang="es-ES" sz="1600" b="1" dirty="0">
              <a:solidFill>
                <a:schemeClr val="tx2"/>
              </a:solidFill>
            </a:endParaRPr>
          </a:p>
          <a:p>
            <a:pPr marL="285750" indent="-285750" algn="just">
              <a:buFontTx/>
              <a:buChar char="-"/>
            </a:pPr>
            <a:endParaRPr lang="es-ES" sz="1600" b="1" dirty="0" smtClean="0">
              <a:solidFill>
                <a:schemeClr val="tx2"/>
              </a:solidFill>
            </a:endParaRPr>
          </a:p>
          <a:p>
            <a:pPr algn="just"/>
            <a:endParaRPr lang="es-ES" sz="1400" b="1" dirty="0">
              <a:solidFill>
                <a:schemeClr val="tx2"/>
              </a:solidFill>
            </a:endParaRPr>
          </a:p>
          <a:p>
            <a:pPr marL="285750" indent="-285750" algn="just">
              <a:buFontTx/>
              <a:buChar char="-"/>
            </a:pPr>
            <a:endParaRPr lang="es-ES" sz="1600" b="1" dirty="0"/>
          </a:p>
        </p:txBody>
      </p:sp>
      <p:pic>
        <p:nvPicPr>
          <p:cNvPr id="17" name="16 Imagen" descr="http://www.remosa.es/img/mallatex%20sate%20rev00.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44665" y="3933056"/>
            <a:ext cx="4768398" cy="1745719"/>
          </a:xfrm>
          <a:prstGeom prst="rect">
            <a:avLst/>
          </a:prstGeom>
          <a:ln>
            <a:noFill/>
          </a:ln>
          <a:effectLst>
            <a:softEdge rad="112500"/>
          </a:effectLst>
        </p:spPr>
      </p:pic>
      <p:sp>
        <p:nvSpPr>
          <p:cNvPr id="18" name="17 CuadroTexto"/>
          <p:cNvSpPr txBox="1"/>
          <p:nvPr/>
        </p:nvSpPr>
        <p:spPr>
          <a:xfrm>
            <a:off x="0" y="332656"/>
            <a:ext cx="2232248" cy="504753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b="1" u="sng" dirty="0" smtClean="0">
                <a:solidFill>
                  <a:schemeClr val="bg2">
                    <a:lumMod val="10000"/>
                  </a:schemeClr>
                </a:solidFill>
              </a:rPr>
              <a:t>ESTUDIO PATOLÓGICO </a:t>
            </a:r>
            <a:r>
              <a:rPr lang="es-ES" sz="1400" dirty="0" smtClean="0">
                <a:solidFill>
                  <a:schemeClr val="bg2">
                    <a:lumMod val="10000"/>
                  </a:schemeClr>
                </a:solidFill>
              </a:rPr>
              <a:t>       10.1 Mapeo de lesiones                  </a:t>
            </a:r>
            <a:r>
              <a:rPr lang="es-ES" sz="1400" b="1" dirty="0" smtClean="0">
                <a:solidFill>
                  <a:schemeClr val="bg2">
                    <a:lumMod val="10000"/>
                  </a:schemeClr>
                </a:solidFill>
              </a:rPr>
              <a:t>10.2 Estudio de la lesión</a:t>
            </a:r>
            <a:endParaRPr lang="es-ES" sz="1400" b="1" u="sng" dirty="0">
              <a:solidFill>
                <a:schemeClr val="bg2">
                  <a:lumMod val="10000"/>
                </a:schemeClr>
              </a:solidFill>
            </a:endParaRPr>
          </a:p>
          <a:p>
            <a:pPr marL="342900" indent="-342900">
              <a:buAutoNum type="arabicPeriod"/>
            </a:pPr>
            <a:endParaRPr lang="es-ES" sz="1400" dirty="0" smtClean="0">
              <a:solidFill>
                <a:schemeClr val="bg2">
                  <a:lumMod val="10000"/>
                </a:schemeClr>
              </a:solidFill>
            </a:endParaRP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extLst>
      <p:ext uri="{BB962C8B-B14F-4D97-AF65-F5344CB8AC3E}">
        <p14:creationId xmlns:p14="http://schemas.microsoft.com/office/powerpoint/2010/main" xmlns="" val="40784790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3"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4"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11.  CONCLUSIONES</a:t>
            </a:r>
            <a:endParaRPr lang="es-ES" sz="2000" u="sng" dirty="0">
              <a:solidFill>
                <a:schemeClr val="tx2">
                  <a:lumMod val="75000"/>
                </a:schemeClr>
              </a:solidFill>
              <a:latin typeface="Papyrus" pitchFamily="66" charset="0"/>
            </a:endParaRPr>
          </a:p>
        </p:txBody>
      </p:sp>
      <p:sp>
        <p:nvSpPr>
          <p:cNvPr id="35" name="34 CuadroTexto"/>
          <p:cNvSpPr txBox="1"/>
          <p:nvPr/>
        </p:nvSpPr>
        <p:spPr>
          <a:xfrm>
            <a:off x="2843064" y="662821"/>
            <a:ext cx="5473352" cy="2677656"/>
          </a:xfrm>
          <a:prstGeom prst="rect">
            <a:avLst/>
          </a:prstGeom>
          <a:noFill/>
        </p:spPr>
        <p:txBody>
          <a:bodyPr wrap="square" rtlCol="0">
            <a:spAutoFit/>
          </a:bodyPr>
          <a:lstStyle/>
          <a:p>
            <a:r>
              <a:rPr lang="es-ES" sz="2400" dirty="0" smtClean="0">
                <a:solidFill>
                  <a:schemeClr val="tx2">
                    <a:lumMod val="90000"/>
                  </a:schemeClr>
                </a:solidFill>
              </a:rPr>
              <a:t>11.1. Localización</a:t>
            </a:r>
          </a:p>
          <a:p>
            <a:r>
              <a:rPr lang="es-ES" sz="2400" dirty="0" smtClean="0">
                <a:solidFill>
                  <a:schemeClr val="tx2">
                    <a:lumMod val="90000"/>
                  </a:schemeClr>
                </a:solidFill>
              </a:rPr>
              <a:t>11.2. Emplazamiento</a:t>
            </a:r>
          </a:p>
          <a:p>
            <a:r>
              <a:rPr lang="es-ES" sz="2400" dirty="0" smtClean="0">
                <a:solidFill>
                  <a:schemeClr val="tx2">
                    <a:lumMod val="90000"/>
                  </a:schemeClr>
                </a:solidFill>
              </a:rPr>
              <a:t>11.3. Historia</a:t>
            </a:r>
          </a:p>
          <a:p>
            <a:r>
              <a:rPr lang="es-ES" sz="2400" dirty="0" smtClean="0">
                <a:solidFill>
                  <a:schemeClr val="tx2">
                    <a:lumMod val="90000"/>
                  </a:schemeClr>
                </a:solidFill>
              </a:rPr>
              <a:t>11.4. Levantamiento Gráfico</a:t>
            </a:r>
          </a:p>
          <a:p>
            <a:r>
              <a:rPr lang="es-ES" sz="2400" dirty="0" smtClean="0">
                <a:solidFill>
                  <a:schemeClr val="tx2">
                    <a:lumMod val="90000"/>
                  </a:schemeClr>
                </a:solidFill>
              </a:rPr>
              <a:t>11.5. Análisis Constructivo</a:t>
            </a:r>
          </a:p>
          <a:p>
            <a:r>
              <a:rPr lang="es-ES" sz="2400" dirty="0" smtClean="0">
                <a:solidFill>
                  <a:schemeClr val="tx2">
                    <a:lumMod val="90000"/>
                  </a:schemeClr>
                </a:solidFill>
              </a:rPr>
              <a:t>11.6. Patologías</a:t>
            </a:r>
          </a:p>
          <a:p>
            <a:r>
              <a:rPr lang="es-ES" sz="2400" dirty="0" smtClean="0">
                <a:solidFill>
                  <a:schemeClr val="tx2">
                    <a:lumMod val="90000"/>
                  </a:schemeClr>
                </a:solidFill>
              </a:rPr>
              <a:t>11.7. Final</a:t>
            </a:r>
          </a:p>
        </p:txBody>
      </p:sp>
      <p:sp>
        <p:nvSpPr>
          <p:cNvPr id="13" name="12 CuadroTexto"/>
          <p:cNvSpPr txBox="1"/>
          <p:nvPr/>
        </p:nvSpPr>
        <p:spPr>
          <a:xfrm>
            <a:off x="0" y="332656"/>
            <a:ext cx="2232248" cy="5693866"/>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p>
          <a:p>
            <a:pPr marL="342900" indent="-342900">
              <a:buAutoNum type="arabicPeriod"/>
            </a:pPr>
            <a:r>
              <a:rPr lang="es-ES" sz="1400" b="1" u="sng" dirty="0" smtClean="0">
                <a:solidFill>
                  <a:schemeClr val="bg2">
                    <a:lumMod val="10000"/>
                  </a:schemeClr>
                </a:solidFill>
              </a:rPr>
              <a:t>CONCLUSIONES   </a:t>
            </a:r>
            <a:r>
              <a:rPr lang="es-ES" sz="1400" dirty="0" smtClean="0">
                <a:solidFill>
                  <a:schemeClr val="bg2">
                    <a:lumMod val="10000"/>
                  </a:schemeClr>
                </a:solidFill>
              </a:rPr>
              <a:t>11.1. Localización    11.2. Emplazamiento 11.3. Historia          11.4. Levantamiento Gráfico                   11.5. Análisis Constructivo             11.6. Patologías      11.7. Final</a:t>
            </a:r>
            <a:endParaRPr lang="es-ES" sz="1400" b="1" u="sng" dirty="0">
              <a:solidFill>
                <a:schemeClr val="bg2">
                  <a:lumMod val="10000"/>
                </a:schemeClr>
              </a:solidFill>
            </a:endParaRPr>
          </a:p>
          <a:p>
            <a:pPr marL="342900" indent="-342900">
              <a:buAutoNum type="arabicPeriod"/>
            </a:pPr>
            <a:r>
              <a:rPr lang="es-ES" sz="1400"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xEl>
                                              <p:pRg st="0" end="0"/>
                                            </p:txEl>
                                          </p:spTgt>
                                        </p:tgtEl>
                                        <p:attrNameLst>
                                          <p:attrName>style.visibility</p:attrName>
                                        </p:attrNameLst>
                                      </p:cBhvr>
                                      <p:to>
                                        <p:strVal val="visible"/>
                                      </p:to>
                                    </p:set>
                                    <p:animEffect transition="in" filter="fade">
                                      <p:cBhvr>
                                        <p:cTn id="12" dur="2000"/>
                                        <p:tgtEl>
                                          <p:spTgt spid="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xEl>
                                              <p:pRg st="1" end="1"/>
                                            </p:txEl>
                                          </p:spTgt>
                                        </p:tgtEl>
                                        <p:attrNameLst>
                                          <p:attrName>style.visibility</p:attrName>
                                        </p:attrNameLst>
                                      </p:cBhvr>
                                      <p:to>
                                        <p:strVal val="visible"/>
                                      </p:to>
                                    </p:set>
                                    <p:animEffect transition="in" filter="fade">
                                      <p:cBhvr>
                                        <p:cTn id="17" dur="2000"/>
                                        <p:tgtEl>
                                          <p:spTgt spid="3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
                                            <p:txEl>
                                              <p:pRg st="2" end="2"/>
                                            </p:txEl>
                                          </p:spTgt>
                                        </p:tgtEl>
                                        <p:attrNameLst>
                                          <p:attrName>style.visibility</p:attrName>
                                        </p:attrNameLst>
                                      </p:cBhvr>
                                      <p:to>
                                        <p:strVal val="visible"/>
                                      </p:to>
                                    </p:set>
                                    <p:animEffect transition="in" filter="fade">
                                      <p:cBhvr>
                                        <p:cTn id="22" dur="2000"/>
                                        <p:tgtEl>
                                          <p:spTgt spid="3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
                                            <p:txEl>
                                              <p:pRg st="3" end="3"/>
                                            </p:txEl>
                                          </p:spTgt>
                                        </p:tgtEl>
                                        <p:attrNameLst>
                                          <p:attrName>style.visibility</p:attrName>
                                        </p:attrNameLst>
                                      </p:cBhvr>
                                      <p:to>
                                        <p:strVal val="visible"/>
                                      </p:to>
                                    </p:set>
                                    <p:animEffect transition="in" filter="fade">
                                      <p:cBhvr>
                                        <p:cTn id="27" dur="2000"/>
                                        <p:tgtEl>
                                          <p:spTgt spid="3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xEl>
                                              <p:pRg st="4" end="4"/>
                                            </p:txEl>
                                          </p:spTgt>
                                        </p:tgtEl>
                                        <p:attrNameLst>
                                          <p:attrName>style.visibility</p:attrName>
                                        </p:attrNameLst>
                                      </p:cBhvr>
                                      <p:to>
                                        <p:strVal val="visible"/>
                                      </p:to>
                                    </p:set>
                                    <p:animEffect transition="in" filter="fade">
                                      <p:cBhvr>
                                        <p:cTn id="32" dur="2000"/>
                                        <p:tgtEl>
                                          <p:spTgt spid="3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5">
                                            <p:txEl>
                                              <p:pRg st="5" end="5"/>
                                            </p:txEl>
                                          </p:spTgt>
                                        </p:tgtEl>
                                        <p:attrNameLst>
                                          <p:attrName>style.visibility</p:attrName>
                                        </p:attrNameLst>
                                      </p:cBhvr>
                                      <p:to>
                                        <p:strVal val="visible"/>
                                      </p:to>
                                    </p:set>
                                    <p:animEffect transition="in" filter="fade">
                                      <p:cBhvr>
                                        <p:cTn id="37" dur="2000"/>
                                        <p:tgtEl>
                                          <p:spTgt spid="3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xEl>
                                              <p:pRg st="6" end="6"/>
                                            </p:txEl>
                                          </p:spTgt>
                                        </p:tgtEl>
                                        <p:attrNameLst>
                                          <p:attrName>style.visibility</p:attrName>
                                        </p:attrNameLst>
                                      </p:cBhvr>
                                      <p:to>
                                        <p:strVal val="visible"/>
                                      </p:to>
                                    </p:set>
                                    <p:animEffect transition="in" filter="fade">
                                      <p:cBhvr>
                                        <p:cTn id="42" dur="20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3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4" name="13 Rectángulo"/>
          <p:cNvSpPr/>
          <p:nvPr/>
        </p:nvSpPr>
        <p:spPr>
          <a:xfrm>
            <a:off x="0" y="0"/>
            <a:ext cx="2267744" cy="6021288"/>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267744" y="0"/>
            <a:ext cx="72008" cy="594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 Título"/>
          <p:cNvSpPr txBox="1">
            <a:spLocks/>
          </p:cNvSpPr>
          <p:nvPr/>
        </p:nvSpPr>
        <p:spPr>
          <a:xfrm>
            <a:off x="2519772" y="152636"/>
            <a:ext cx="5940660"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000" u="sng" dirty="0" smtClean="0">
                <a:solidFill>
                  <a:schemeClr val="tx2">
                    <a:lumMod val="75000"/>
                  </a:schemeClr>
                </a:solidFill>
                <a:latin typeface="Papyrus" pitchFamily="66" charset="0"/>
              </a:rPr>
              <a:t>12.  BIBLIOGRAFÍA</a:t>
            </a:r>
            <a:endParaRPr lang="es-ES" sz="2000" u="sng" dirty="0">
              <a:solidFill>
                <a:schemeClr val="tx2">
                  <a:lumMod val="75000"/>
                </a:schemeClr>
              </a:solidFill>
              <a:latin typeface="Papyrus" pitchFamily="66" charset="0"/>
            </a:endParaRPr>
          </a:p>
        </p:txBody>
      </p:sp>
      <p:sp>
        <p:nvSpPr>
          <p:cNvPr id="17" name="16 CuadroTexto"/>
          <p:cNvSpPr txBox="1"/>
          <p:nvPr/>
        </p:nvSpPr>
        <p:spPr>
          <a:xfrm>
            <a:off x="2555776" y="692696"/>
            <a:ext cx="6336704" cy="5447645"/>
          </a:xfrm>
          <a:prstGeom prst="rect">
            <a:avLst/>
          </a:prstGeom>
          <a:noFill/>
        </p:spPr>
        <p:txBody>
          <a:bodyPr wrap="square" rtlCol="0">
            <a:spAutoFit/>
          </a:bodyPr>
          <a:lstStyle/>
          <a:p>
            <a:r>
              <a:rPr lang="es-ES" sz="1200" b="1" dirty="0" smtClean="0"/>
              <a:t>- Comunidad de Teruel. </a:t>
            </a:r>
            <a:r>
              <a:rPr lang="es-ES" sz="1200" dirty="0" smtClean="0"/>
              <a:t>(Octubre de 2006). Recuperado el 4 de Abril de 2013, de http://comunidad.deteruel.es/Convenios/ComarcaComunidad/Home.nsf/documento/unviaje/$file/librocastillos.pdf </a:t>
            </a:r>
          </a:p>
          <a:p>
            <a:r>
              <a:rPr lang="es-ES" sz="1200" b="1" dirty="0" smtClean="0"/>
              <a:t>- </a:t>
            </a:r>
            <a:r>
              <a:rPr lang="es-ES" sz="1200" b="1" dirty="0" err="1" smtClean="0"/>
              <a:t>Redaragon</a:t>
            </a:r>
            <a:r>
              <a:rPr lang="es-ES" sz="1200" b="1" dirty="0" smtClean="0"/>
              <a:t>- . </a:t>
            </a:r>
            <a:r>
              <a:rPr lang="es-ES" sz="1200" dirty="0" smtClean="0"/>
              <a:t>(2008). Recuperado el 4 de Abril de 2013, de Comarca </a:t>
            </a:r>
            <a:r>
              <a:rPr lang="es-ES" sz="1200" dirty="0" err="1" smtClean="0"/>
              <a:t>teruel</a:t>
            </a:r>
            <a:r>
              <a:rPr lang="es-ES" sz="1200" dirty="0" smtClean="0"/>
              <a:t>: http://www.redaragon.com/turismo/pueblos/comarca.asp?Comarca_ID=19#Arriba </a:t>
            </a:r>
          </a:p>
          <a:p>
            <a:r>
              <a:rPr lang="es-ES" sz="1200" b="1" dirty="0" smtClean="0"/>
              <a:t>- </a:t>
            </a:r>
            <a:r>
              <a:rPr lang="es-ES" sz="1200" b="1" dirty="0" err="1" smtClean="0"/>
              <a:t>Terueltirwal</a:t>
            </a:r>
            <a:r>
              <a:rPr lang="es-ES" sz="1200" b="1" dirty="0" smtClean="0"/>
              <a:t>. </a:t>
            </a:r>
            <a:r>
              <a:rPr lang="es-ES" sz="1200" dirty="0" smtClean="0"/>
              <a:t>(2011). Recuperado el 4 de Abril de 2013, de http://www.terueltirwal.es/teruel/geografia_turolense.html </a:t>
            </a:r>
          </a:p>
          <a:p>
            <a:r>
              <a:rPr lang="es-ES" sz="1200" b="1" dirty="0" smtClean="0"/>
              <a:t>- </a:t>
            </a:r>
            <a:r>
              <a:rPr lang="es-ES" sz="1200" b="1" dirty="0" err="1" smtClean="0"/>
              <a:t>Wikipedia</a:t>
            </a:r>
            <a:r>
              <a:rPr lang="es-ES" sz="1200" b="1" dirty="0" smtClean="0"/>
              <a:t>. </a:t>
            </a:r>
            <a:r>
              <a:rPr lang="es-ES" sz="1200" dirty="0" smtClean="0"/>
              <a:t>(17 de Marzo de 2013). Recuperado el 4 de Abril de 2013, de Provincia de Teruel: http://es.wikipedia.org/wiki/Provincia_de_Teruel </a:t>
            </a:r>
          </a:p>
          <a:p>
            <a:r>
              <a:rPr lang="es-ES" sz="1200" b="1" dirty="0" smtClean="0"/>
              <a:t>- </a:t>
            </a:r>
            <a:r>
              <a:rPr lang="es-ES" sz="1200" b="1" dirty="0" err="1" smtClean="0"/>
              <a:t>Wikipedia</a:t>
            </a:r>
            <a:r>
              <a:rPr lang="es-ES" sz="1200" b="1" dirty="0" smtClean="0"/>
              <a:t>. </a:t>
            </a:r>
            <a:r>
              <a:rPr lang="es-ES" sz="1200" dirty="0" smtClean="0"/>
              <a:t>(17 de Marzo de 2013). Recuperado el 4 de Abril de 2013, de Comunidad de Teruel: http://es.wikipedia.org/wiki/Comunidad_de_Teruel </a:t>
            </a:r>
          </a:p>
          <a:p>
            <a:r>
              <a:rPr lang="es-ES" sz="1200" b="1" dirty="0" smtClean="0"/>
              <a:t>- Aragón, </a:t>
            </a:r>
            <a:r>
              <a:rPr lang="es-ES" sz="1200" dirty="0" smtClean="0"/>
              <a:t>I. A. (11 de Agosto de 2010). biblitecavirtual.aragon.es. Recuperado el 20 de Mayo de 2013, de </a:t>
            </a:r>
            <a:r>
              <a:rPr lang="es-ES" sz="1200" dirty="0" err="1" smtClean="0"/>
              <a:t>BibliotecaVirtual</a:t>
            </a:r>
            <a:r>
              <a:rPr lang="es-ES" sz="1200" dirty="0" smtClean="0"/>
              <a:t>: http://bibliotecavirtual.aragon.es/bva/i18n/catalogo_imagenes/grupo.cmd?path=3600232 </a:t>
            </a:r>
          </a:p>
          <a:p>
            <a:r>
              <a:rPr lang="es-ES" sz="1200" b="1" dirty="0" smtClean="0"/>
              <a:t>- </a:t>
            </a:r>
            <a:r>
              <a:rPr lang="es-ES" sz="1200" b="1" dirty="0" err="1" smtClean="0"/>
              <a:t>Aupí</a:t>
            </a:r>
            <a:r>
              <a:rPr lang="es-ES" sz="1200" b="1" dirty="0" smtClean="0"/>
              <a:t>, V</a:t>
            </a:r>
            <a:r>
              <a:rPr lang="es-ES" sz="1200" dirty="0" smtClean="0"/>
              <a:t>. (2006). Gobierno de Aragón. Recuperado el 22 de Abril de 2013, de Gobierno de Aragón: http://www.aragon.es/estaticos/GobiernoAragon/Departamentos/PoliticaTerritorialJusticiaInterior/Documentos/docs/Areas/Informaci%C3%B3n%20territorial/Publicaciones/Coleccion_Territorio/Comarca_com_Teruel/RigoresyBondades.pdf </a:t>
            </a:r>
          </a:p>
          <a:p>
            <a:r>
              <a:rPr lang="es-ES" sz="1200" b="1" dirty="0" smtClean="0"/>
              <a:t>- Beltrán, </a:t>
            </a:r>
            <a:r>
              <a:rPr lang="es-ES" sz="1200" dirty="0" smtClean="0"/>
              <a:t>J. M. (2003). Asociación cultural los aguadores. Recuperado el 22 de Mayo de 2013, de Los aguadores: http://www.astrolituenigo.com/aguadores/historia/historia.html </a:t>
            </a:r>
          </a:p>
          <a:p>
            <a:r>
              <a:rPr lang="es-ES" sz="1200" b="1" dirty="0" smtClean="0"/>
              <a:t>- Blasco, C. </a:t>
            </a:r>
            <a:r>
              <a:rPr lang="es-ES" sz="1200" dirty="0" smtClean="0"/>
              <a:t>(2010). Historia de Teruel. Teruel: </a:t>
            </a:r>
            <a:r>
              <a:rPr lang="es-ES" sz="1200" dirty="0" err="1" smtClean="0"/>
              <a:t>Maxtor</a:t>
            </a:r>
            <a:r>
              <a:rPr lang="es-ES" sz="1200" dirty="0" smtClean="0"/>
              <a:t>. </a:t>
            </a:r>
          </a:p>
          <a:p>
            <a:r>
              <a:rPr lang="es-ES" sz="1200" b="1" dirty="0" smtClean="0"/>
              <a:t>- Blasco, D. C. </a:t>
            </a:r>
            <a:r>
              <a:rPr lang="es-ES" sz="1200" dirty="0" smtClean="0"/>
              <a:t>(1870). Historia de Teruel. Teruel: Imprenta de J. </a:t>
            </a:r>
            <a:r>
              <a:rPr lang="es-ES" sz="1200" dirty="0" err="1" smtClean="0"/>
              <a:t>Alpuente</a:t>
            </a:r>
            <a:r>
              <a:rPr lang="es-ES" sz="1200" dirty="0" smtClean="0"/>
              <a:t>. </a:t>
            </a:r>
          </a:p>
          <a:p>
            <a:r>
              <a:rPr lang="es-ES" sz="1200" b="1" dirty="0" smtClean="0"/>
              <a:t>- Catalán, E. d</a:t>
            </a:r>
            <a:r>
              <a:rPr lang="es-ES" sz="1200" dirty="0" smtClean="0"/>
              <a:t>. (2008). Comunidad de Teruel. Teruel. </a:t>
            </a:r>
          </a:p>
          <a:p>
            <a:r>
              <a:rPr lang="es-ES" sz="1200" b="1" dirty="0" smtClean="0"/>
              <a:t>- Eugenio, L. </a:t>
            </a:r>
            <a:r>
              <a:rPr lang="es-ES" sz="1200" dirty="0" smtClean="0"/>
              <a:t>V. (</a:t>
            </a:r>
            <a:r>
              <a:rPr lang="es-ES" sz="1200" dirty="0" err="1" smtClean="0"/>
              <a:t>s.f.</a:t>
            </a:r>
            <a:r>
              <a:rPr lang="es-ES" sz="1200" dirty="0" smtClean="0"/>
              <a:t>). La genealogía de los Ibáñez-Cuevas, Marqueses de la Cañada, y sus entronques con Calamocha. Teruel: </a:t>
            </a:r>
            <a:r>
              <a:rPr lang="es-ES" sz="1200" dirty="0" err="1" smtClean="0"/>
              <a:t>Xiloca</a:t>
            </a:r>
            <a:r>
              <a:rPr lang="es-ES" sz="1200" dirty="0" smtClean="0"/>
              <a:t>. </a:t>
            </a:r>
          </a:p>
          <a:p>
            <a:r>
              <a:rPr lang="es-ES" sz="1200" b="1" dirty="0" smtClean="0"/>
              <a:t>- </a:t>
            </a:r>
            <a:r>
              <a:rPr lang="es-ES" sz="1200" b="1" dirty="0" err="1" smtClean="0"/>
              <a:t>Gamallo</a:t>
            </a:r>
            <a:r>
              <a:rPr lang="es-ES" sz="1200" b="1" dirty="0" smtClean="0"/>
              <a:t>, A. M. </a:t>
            </a:r>
            <a:r>
              <a:rPr lang="es-ES" sz="1200" dirty="0" smtClean="0"/>
              <a:t>(1997). La evolución de las </a:t>
            </a:r>
            <a:r>
              <a:rPr lang="es-ES" sz="1200" dirty="0" err="1" smtClean="0"/>
              <a:t>cimentaciónes</a:t>
            </a:r>
            <a:r>
              <a:rPr lang="es-ES" sz="1200" dirty="0" smtClean="0"/>
              <a:t> en la historia de la arquitectura, desde la prehistoria hasta la primera revolución industrial. Madrid: Universidad politécnica de Madrid. </a:t>
            </a:r>
            <a:endParaRPr lang="es-ES" sz="1200" dirty="0"/>
          </a:p>
        </p:txBody>
      </p:sp>
      <p:sp>
        <p:nvSpPr>
          <p:cNvPr id="19" name="18 CuadroTexto"/>
          <p:cNvSpPr txBox="1"/>
          <p:nvPr/>
        </p:nvSpPr>
        <p:spPr>
          <a:xfrm>
            <a:off x="0" y="332656"/>
            <a:ext cx="2232248" cy="3754874"/>
          </a:xfrm>
          <a:prstGeom prst="rect">
            <a:avLst/>
          </a:prstGeom>
          <a:noFill/>
        </p:spPr>
        <p:txBody>
          <a:bodyPr wrap="square" rtlCol="0">
            <a:spAutoFit/>
          </a:bodyPr>
          <a:lstStyle/>
          <a:p>
            <a:pPr marL="342900" indent="-342900">
              <a:buAutoNum type="arabicPeriod"/>
            </a:pPr>
            <a:r>
              <a:rPr lang="es-ES" sz="1400" dirty="0" smtClean="0">
                <a:solidFill>
                  <a:schemeClr val="bg2">
                    <a:lumMod val="10000"/>
                  </a:schemeClr>
                </a:solidFill>
              </a:rPr>
              <a:t>ANTECEDENTES</a:t>
            </a:r>
          </a:p>
          <a:p>
            <a:pPr marL="342900" indent="-342900">
              <a:buAutoNum type="arabicPeriod"/>
            </a:pPr>
            <a:r>
              <a:rPr lang="es-ES" sz="1400" dirty="0" smtClean="0">
                <a:solidFill>
                  <a:schemeClr val="bg2">
                    <a:lumMod val="10000"/>
                  </a:schemeClr>
                </a:solidFill>
              </a:rPr>
              <a:t>DESCRIPCIÓN GENERAL</a:t>
            </a:r>
          </a:p>
          <a:p>
            <a:pPr marL="342900" indent="-342900">
              <a:buAutoNum type="arabicPeriod"/>
            </a:pPr>
            <a:r>
              <a:rPr lang="es-ES" sz="1400" dirty="0" smtClean="0">
                <a:solidFill>
                  <a:schemeClr val="bg2">
                    <a:lumMod val="10000"/>
                  </a:schemeClr>
                </a:solidFill>
              </a:rPr>
              <a:t>REPORTAJE FOTOGRÁFICO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LOCALIZACIÓN</a:t>
            </a:r>
          </a:p>
          <a:p>
            <a:pPr marL="342900" indent="-342900">
              <a:buAutoNum type="arabicPeriod"/>
            </a:pPr>
            <a:r>
              <a:rPr lang="es-ES" sz="1400" dirty="0" smtClean="0">
                <a:solidFill>
                  <a:schemeClr val="bg2">
                    <a:lumMod val="10000"/>
                  </a:schemeClr>
                </a:solidFill>
              </a:rPr>
              <a:t>EMPLAZAMIENTO</a:t>
            </a:r>
          </a:p>
          <a:p>
            <a:pPr marL="342900" indent="-342900">
              <a:buAutoNum type="arabicPeriod"/>
            </a:pPr>
            <a:r>
              <a:rPr lang="es-ES" sz="1400" dirty="0" smtClean="0">
                <a:solidFill>
                  <a:schemeClr val="bg2">
                    <a:lumMod val="10000"/>
                  </a:schemeClr>
                </a:solidFill>
              </a:rPr>
              <a:t>HISTORIA</a:t>
            </a:r>
          </a:p>
          <a:p>
            <a:pPr marL="342900" indent="-342900">
              <a:buAutoNum type="arabicPeriod"/>
            </a:pPr>
            <a:r>
              <a:rPr lang="es-ES" sz="1400" dirty="0" smtClean="0">
                <a:solidFill>
                  <a:schemeClr val="bg2">
                    <a:lumMod val="10000"/>
                  </a:schemeClr>
                </a:solidFill>
              </a:rPr>
              <a:t>INTERVENCIONES ANTERIORES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LEVANTAMIENTO DE PLANOS</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ANÁLISIS CONSTRUCTIVO</a:t>
            </a:r>
            <a:endParaRPr lang="es-ES" sz="1400" dirty="0">
              <a:solidFill>
                <a:schemeClr val="bg2">
                  <a:lumMod val="10000"/>
                </a:schemeClr>
              </a:solidFill>
            </a:endParaRPr>
          </a:p>
          <a:p>
            <a:pPr marL="342900" indent="-342900">
              <a:buAutoNum type="arabicPeriod"/>
            </a:pPr>
            <a:r>
              <a:rPr lang="es-ES" sz="1400" dirty="0" smtClean="0">
                <a:solidFill>
                  <a:schemeClr val="bg2">
                    <a:lumMod val="10000"/>
                  </a:schemeClr>
                </a:solidFill>
              </a:rPr>
              <a:t>ESTUDIO PATOLÓGICO</a:t>
            </a:r>
          </a:p>
          <a:p>
            <a:pPr marL="342900" indent="-342900">
              <a:buAutoNum type="arabicPeriod"/>
            </a:pPr>
            <a:r>
              <a:rPr lang="es-ES" sz="1400" dirty="0" smtClean="0">
                <a:solidFill>
                  <a:schemeClr val="bg2">
                    <a:lumMod val="10000"/>
                  </a:schemeClr>
                </a:solidFill>
              </a:rPr>
              <a:t>CONCLUSIONES</a:t>
            </a:r>
            <a:endParaRPr lang="es-ES" sz="1400" dirty="0">
              <a:solidFill>
                <a:schemeClr val="bg2">
                  <a:lumMod val="10000"/>
                </a:schemeClr>
              </a:solidFill>
            </a:endParaRPr>
          </a:p>
          <a:p>
            <a:pPr marL="342900" indent="-342900">
              <a:buAutoNum type="arabicPeriod"/>
            </a:pPr>
            <a:r>
              <a:rPr lang="es-ES" sz="1400" b="1" u="sng" dirty="0">
                <a:solidFill>
                  <a:schemeClr val="bg2">
                    <a:lumMod val="10000"/>
                  </a:schemeClr>
                </a:solidFill>
              </a:rPr>
              <a:t>BIBLIOGRAFÍA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2000"/>
                                        <p:tgtEl>
                                          <p:spTgt spid="1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Effect transition="in" filter="fade">
                                      <p:cBhvr>
                                        <p:cTn id="15" dur="2000"/>
                                        <p:tgtEl>
                                          <p:spTgt spid="1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2" end="2"/>
                                            </p:txEl>
                                          </p:spTgt>
                                        </p:tgtEl>
                                        <p:attrNameLst>
                                          <p:attrName>style.visibility</p:attrName>
                                        </p:attrNameLst>
                                      </p:cBhvr>
                                      <p:to>
                                        <p:strVal val="visible"/>
                                      </p:to>
                                    </p:set>
                                    <p:animEffect transition="in" filter="fade">
                                      <p:cBhvr>
                                        <p:cTn id="18" dur="2000"/>
                                        <p:tgtEl>
                                          <p:spTgt spid="1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xEl>
                                              <p:pRg st="3" end="3"/>
                                            </p:txEl>
                                          </p:spTgt>
                                        </p:tgtEl>
                                        <p:attrNameLst>
                                          <p:attrName>style.visibility</p:attrName>
                                        </p:attrNameLst>
                                      </p:cBhvr>
                                      <p:to>
                                        <p:strVal val="visible"/>
                                      </p:to>
                                    </p:set>
                                    <p:animEffect transition="in" filter="fade">
                                      <p:cBhvr>
                                        <p:cTn id="21" dur="2000"/>
                                        <p:tgtEl>
                                          <p:spTgt spid="1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xEl>
                                              <p:pRg st="4" end="4"/>
                                            </p:txEl>
                                          </p:spTgt>
                                        </p:tgtEl>
                                        <p:attrNameLst>
                                          <p:attrName>style.visibility</p:attrName>
                                        </p:attrNameLst>
                                      </p:cBhvr>
                                      <p:to>
                                        <p:strVal val="visible"/>
                                      </p:to>
                                    </p:set>
                                    <p:animEffect transition="in" filter="fade">
                                      <p:cBhvr>
                                        <p:cTn id="24" dur="2000"/>
                                        <p:tgtEl>
                                          <p:spTgt spid="17">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animEffect transition="in" filter="fade">
                                      <p:cBhvr>
                                        <p:cTn id="27" dur="2000"/>
                                        <p:tgtEl>
                                          <p:spTgt spid="17">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xEl>
                                              <p:pRg st="6" end="6"/>
                                            </p:txEl>
                                          </p:spTgt>
                                        </p:tgtEl>
                                        <p:attrNameLst>
                                          <p:attrName>style.visibility</p:attrName>
                                        </p:attrNameLst>
                                      </p:cBhvr>
                                      <p:to>
                                        <p:strVal val="visible"/>
                                      </p:to>
                                    </p:set>
                                    <p:animEffect transition="in" filter="fade">
                                      <p:cBhvr>
                                        <p:cTn id="30" dur="2000"/>
                                        <p:tgtEl>
                                          <p:spTgt spid="17">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xEl>
                                              <p:pRg st="7" end="7"/>
                                            </p:txEl>
                                          </p:spTgt>
                                        </p:tgtEl>
                                        <p:attrNameLst>
                                          <p:attrName>style.visibility</p:attrName>
                                        </p:attrNameLst>
                                      </p:cBhvr>
                                      <p:to>
                                        <p:strVal val="visible"/>
                                      </p:to>
                                    </p:set>
                                    <p:animEffect transition="in" filter="fade">
                                      <p:cBhvr>
                                        <p:cTn id="33" dur="2000"/>
                                        <p:tgtEl>
                                          <p:spTgt spid="17">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xEl>
                                              <p:pRg st="8" end="8"/>
                                            </p:txEl>
                                          </p:spTgt>
                                        </p:tgtEl>
                                        <p:attrNameLst>
                                          <p:attrName>style.visibility</p:attrName>
                                        </p:attrNameLst>
                                      </p:cBhvr>
                                      <p:to>
                                        <p:strVal val="visible"/>
                                      </p:to>
                                    </p:set>
                                    <p:animEffect transition="in" filter="fade">
                                      <p:cBhvr>
                                        <p:cTn id="36" dur="2000"/>
                                        <p:tgtEl>
                                          <p:spTgt spid="17">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xEl>
                                              <p:pRg st="9" end="9"/>
                                            </p:txEl>
                                          </p:spTgt>
                                        </p:tgtEl>
                                        <p:attrNameLst>
                                          <p:attrName>style.visibility</p:attrName>
                                        </p:attrNameLst>
                                      </p:cBhvr>
                                      <p:to>
                                        <p:strVal val="visible"/>
                                      </p:to>
                                    </p:set>
                                    <p:animEffect transition="in" filter="fade">
                                      <p:cBhvr>
                                        <p:cTn id="39" dur="2000"/>
                                        <p:tgtEl>
                                          <p:spTgt spid="17">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xEl>
                                              <p:pRg st="10" end="10"/>
                                            </p:txEl>
                                          </p:spTgt>
                                        </p:tgtEl>
                                        <p:attrNameLst>
                                          <p:attrName>style.visibility</p:attrName>
                                        </p:attrNameLst>
                                      </p:cBhvr>
                                      <p:to>
                                        <p:strVal val="visible"/>
                                      </p:to>
                                    </p:set>
                                    <p:animEffect transition="in" filter="fade">
                                      <p:cBhvr>
                                        <p:cTn id="42" dur="2000"/>
                                        <p:tgtEl>
                                          <p:spTgt spid="17">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xEl>
                                              <p:pRg st="11" end="11"/>
                                            </p:txEl>
                                          </p:spTgt>
                                        </p:tgtEl>
                                        <p:attrNameLst>
                                          <p:attrName>style.visibility</p:attrName>
                                        </p:attrNameLst>
                                      </p:cBhvr>
                                      <p:to>
                                        <p:strVal val="visible"/>
                                      </p:to>
                                    </p:set>
                                    <p:animEffect transition="in" filter="fade">
                                      <p:cBhvr>
                                        <p:cTn id="45" dur="2000"/>
                                        <p:tgtEl>
                                          <p:spTgt spid="17">
                                            <p:txEl>
                                              <p:pRg st="11" end="11"/>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xEl>
                                              <p:pRg st="12" end="12"/>
                                            </p:txEl>
                                          </p:spTgt>
                                        </p:tgtEl>
                                        <p:attrNameLst>
                                          <p:attrName>style.visibility</p:attrName>
                                        </p:attrNameLst>
                                      </p:cBhvr>
                                      <p:to>
                                        <p:strVal val="visible"/>
                                      </p:to>
                                    </p:set>
                                    <p:animEffect transition="in" filter="fade">
                                      <p:cBhvr>
                                        <p:cTn id="48" dur="2000"/>
                                        <p:tgtEl>
                                          <p:spTgt spid="1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7"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362200" y="6050037"/>
            <a:ext cx="4946104" cy="685800"/>
          </a:xfrm>
        </p:spPr>
        <p:txBody>
          <a:bodyPr>
            <a:normAutofit fontScale="47500" lnSpcReduction="20000"/>
          </a:bodyPr>
          <a:lstStyle/>
          <a:p>
            <a:pPr algn="ctr"/>
            <a:r>
              <a:rPr lang="es-ES" dirty="0" smtClean="0">
                <a:solidFill>
                  <a:schemeClr val="bg2">
                    <a:lumMod val="10000"/>
                  </a:schemeClr>
                </a:solidFill>
              </a:rPr>
              <a:t>Estudio previo a la intervención de </a:t>
            </a:r>
          </a:p>
          <a:p>
            <a:pPr algn="ctr"/>
            <a:r>
              <a:rPr lang="es-ES" sz="5100" b="1" dirty="0" smtClean="0">
                <a:solidFill>
                  <a:schemeClr val="bg2">
                    <a:lumMod val="10000"/>
                  </a:schemeClr>
                </a:solidFill>
                <a:latin typeface="Papyrus" pitchFamily="66" charset="0"/>
              </a:rPr>
              <a:t>La Casa de la Marquesa</a:t>
            </a:r>
            <a:endParaRPr lang="es-ES" sz="5100" b="1" dirty="0">
              <a:solidFill>
                <a:schemeClr val="bg2">
                  <a:lumMod val="10000"/>
                </a:schemeClr>
              </a:solidFill>
              <a:latin typeface="Papyrus" pitchFamily="66" charset="0"/>
            </a:endParaRPr>
          </a:p>
        </p:txBody>
      </p:sp>
      <p:pic>
        <p:nvPicPr>
          <p:cNvPr id="1026" name="Picture 2" descr="C:\Users\Patricia\Desktop\PROYECTO\ESCUDO UNIVERSIDAD.png"/>
          <p:cNvPicPr>
            <a:picLocks noChangeAspect="1" noChangeArrowheads="1"/>
          </p:cNvPicPr>
          <p:nvPr/>
        </p:nvPicPr>
        <p:blipFill>
          <a:blip r:embed="rId2" cstate="print"/>
          <a:srcRect/>
          <a:stretch>
            <a:fillRect/>
          </a:stretch>
        </p:blipFill>
        <p:spPr bwMode="auto">
          <a:xfrm>
            <a:off x="7308304" y="6093296"/>
            <a:ext cx="601821" cy="620688"/>
          </a:xfrm>
          <a:prstGeom prst="rect">
            <a:avLst/>
          </a:prstGeom>
          <a:noFill/>
        </p:spPr>
      </p:pic>
      <p:pic>
        <p:nvPicPr>
          <p:cNvPr id="1029" name="Picture 5" descr="C:\Users\Patricia\Desktop\PROYECTO\ESCUDO ETSIE.png"/>
          <p:cNvPicPr>
            <a:picLocks noChangeAspect="1" noChangeArrowheads="1"/>
          </p:cNvPicPr>
          <p:nvPr/>
        </p:nvPicPr>
        <p:blipFill>
          <a:blip r:embed="rId3" cstate="print"/>
          <a:srcRect t="8726" r="64140" b="3007"/>
          <a:stretch>
            <a:fillRect/>
          </a:stretch>
        </p:blipFill>
        <p:spPr bwMode="auto">
          <a:xfrm>
            <a:off x="8028384" y="5993903"/>
            <a:ext cx="879318" cy="864097"/>
          </a:xfrm>
          <a:prstGeom prst="rect">
            <a:avLst/>
          </a:prstGeom>
          <a:noFill/>
        </p:spPr>
      </p:pic>
      <p:sp>
        <p:nvSpPr>
          <p:cNvPr id="9" name="8 CuadroTexto"/>
          <p:cNvSpPr txBox="1"/>
          <p:nvPr/>
        </p:nvSpPr>
        <p:spPr>
          <a:xfrm>
            <a:off x="395536" y="6165304"/>
            <a:ext cx="1440160" cy="800219"/>
          </a:xfrm>
          <a:prstGeom prst="rect">
            <a:avLst/>
          </a:prstGeom>
          <a:noFill/>
        </p:spPr>
        <p:txBody>
          <a:bodyPr wrap="square" rtlCol="0">
            <a:spAutoFit/>
          </a:bodyPr>
          <a:lstStyle/>
          <a:p>
            <a:pPr algn="ctr"/>
            <a:r>
              <a:rPr lang="es-ES" sz="3200" b="1" dirty="0" smtClean="0">
                <a:latin typeface="Papyrus" pitchFamily="66" charset="0"/>
              </a:rPr>
              <a:t>PFG</a:t>
            </a:r>
          </a:p>
          <a:p>
            <a:pPr algn="ctr"/>
            <a:endParaRPr lang="es-ES" sz="1400" dirty="0"/>
          </a:p>
        </p:txBody>
      </p:sp>
      <p:sp>
        <p:nvSpPr>
          <p:cNvPr id="15" name="14 Rectángulo"/>
          <p:cNvSpPr/>
          <p:nvPr/>
        </p:nvSpPr>
        <p:spPr>
          <a:xfrm>
            <a:off x="0" y="5949280"/>
            <a:ext cx="9144000" cy="72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 Título"/>
          <p:cNvSpPr txBox="1">
            <a:spLocks/>
          </p:cNvSpPr>
          <p:nvPr/>
        </p:nvSpPr>
        <p:spPr>
          <a:xfrm>
            <a:off x="1043608" y="2492896"/>
            <a:ext cx="7848872" cy="504056"/>
          </a:xfrm>
          <a:prstGeom prst="rect">
            <a:avLst/>
          </a:prstGeom>
        </p:spPr>
        <p:txBody>
          <a:bodyPr vert="horz" anchor="b">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s-ES" sz="2800" dirty="0" smtClean="0">
                <a:solidFill>
                  <a:schemeClr val="tx2">
                    <a:lumMod val="75000"/>
                  </a:schemeClr>
                </a:solidFill>
                <a:latin typeface="Papyrus" pitchFamily="66" charset="0"/>
              </a:rPr>
              <a:t>GRACÍAS   POR   SU   </a:t>
            </a:r>
            <a:r>
              <a:rPr lang="es-ES" sz="2800" dirty="0" smtClean="0">
                <a:solidFill>
                  <a:schemeClr val="tx2">
                    <a:lumMod val="75000"/>
                  </a:schemeClr>
                </a:solidFill>
                <a:latin typeface="Papyrus" pitchFamily="66" charset="0"/>
              </a:rPr>
              <a:t>ATENCIÓN</a:t>
            </a:r>
            <a:endParaRPr lang="es-ES" sz="2800" dirty="0">
              <a:solidFill>
                <a:schemeClr val="tx2">
                  <a:lumMod val="75000"/>
                </a:schemeClr>
              </a:solidFill>
              <a:latin typeface="Papyru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Personalizado 16">
      <a:dk1>
        <a:srgbClr val="7B7153"/>
      </a:dk1>
      <a:lt1>
        <a:sysClr val="window" lastClr="FFFFFF"/>
      </a:lt1>
      <a:dk2>
        <a:srgbClr val="7B4B3A"/>
      </a:dk2>
      <a:lt2>
        <a:srgbClr val="FBEEC9"/>
      </a:lt2>
      <a:accent1>
        <a:srgbClr val="F3CC5F"/>
      </a:accent1>
      <a:accent2>
        <a:srgbClr val="BF8B78"/>
      </a:accent2>
      <a:accent3>
        <a:srgbClr val="CBA092"/>
      </a:accent3>
      <a:accent4>
        <a:srgbClr val="C3986D"/>
      </a:accent4>
      <a:accent5>
        <a:srgbClr val="A19574"/>
      </a:accent5>
      <a:accent6>
        <a:srgbClr val="C17529"/>
      </a:accent6>
      <a:hlink>
        <a:srgbClr val="AD1F1F"/>
      </a:hlink>
      <a:folHlink>
        <a:srgbClr val="FFC42F"/>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6845</TotalTime>
  <Words>5954</Words>
  <Application>Microsoft Office PowerPoint</Application>
  <PresentationFormat>Presentación en pantalla (4:3)</PresentationFormat>
  <Paragraphs>1943</Paragraphs>
  <Slides>72</Slides>
  <Notes>60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72</vt:i4>
      </vt:variant>
    </vt:vector>
  </HeadingPairs>
  <TitlesOfParts>
    <vt:vector size="74" baseType="lpstr">
      <vt:lpstr>Intermedio</vt:lpstr>
      <vt:lpstr>Imagen de mapa de bits</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422</cp:revision>
  <dcterms:created xsi:type="dcterms:W3CDTF">2013-07-05T14:41:44Z</dcterms:created>
  <dcterms:modified xsi:type="dcterms:W3CDTF">2013-07-15T10:44:47Z</dcterms:modified>
</cp:coreProperties>
</file>