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99" r:id="rId4"/>
    <p:sldId id="259" r:id="rId5"/>
    <p:sldId id="258" r:id="rId6"/>
    <p:sldId id="261" r:id="rId7"/>
    <p:sldId id="260" r:id="rId8"/>
    <p:sldId id="27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5" r:id="rId19"/>
    <p:sldId id="276" r:id="rId20"/>
    <p:sldId id="271" r:id="rId21"/>
    <p:sldId id="277" r:id="rId22"/>
    <p:sldId id="272" r:id="rId23"/>
    <p:sldId id="273" r:id="rId24"/>
    <p:sldId id="278" r:id="rId25"/>
    <p:sldId id="279" r:id="rId26"/>
    <p:sldId id="280" r:id="rId27"/>
    <p:sldId id="294" r:id="rId28"/>
    <p:sldId id="284" r:id="rId29"/>
    <p:sldId id="298" r:id="rId30"/>
    <p:sldId id="281" r:id="rId31"/>
    <p:sldId id="285" r:id="rId32"/>
    <p:sldId id="286" r:id="rId33"/>
    <p:sldId id="282" r:id="rId34"/>
    <p:sldId id="283" r:id="rId35"/>
    <p:sldId id="287" r:id="rId36"/>
    <p:sldId id="288" r:id="rId37"/>
    <p:sldId id="289" r:id="rId38"/>
    <p:sldId id="290" r:id="rId39"/>
    <p:sldId id="295" r:id="rId40"/>
    <p:sldId id="296" r:id="rId41"/>
    <p:sldId id="297" r:id="rId42"/>
    <p:sldId id="291" r:id="rId43"/>
    <p:sldId id="293" r:id="rId4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2496" autoAdjust="0"/>
  </p:normalViewPr>
  <p:slideViewPr>
    <p:cSldViewPr>
      <p:cViewPr varScale="1">
        <p:scale>
          <a:sx n="69" d="100"/>
          <a:sy n="69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5A6A7-76A7-4BEF-8FF1-0ADA41B5BAC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5C2EF-7198-4B37-B8E3-D41130492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919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5C2EF-7198-4B37-B8E3-D41130492AF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827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5C2EF-7198-4B37-B8E3-D41130492AF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11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18/07/2013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png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gif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.png"/><Relationship Id="rId7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.png"/><Relationship Id="rId7" Type="http://schemas.openxmlformats.org/officeDocument/2006/relationships/image" Target="../media/image9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6.jpeg"/><Relationship Id="rId4" Type="http://schemas.openxmlformats.org/officeDocument/2006/relationships/image" Target="../media/image9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0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684212" y="21153"/>
            <a:ext cx="7740352" cy="6836847"/>
          </a:xfrm>
          <a:prstGeom prst="rect">
            <a:avLst/>
          </a:prstGeom>
          <a:blipFill dpi="0" rotWithShape="1">
            <a:blip r:embed="rId2">
              <a:alphaModFix amt="4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85800" y="263525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s-ES" sz="1500" b="1" dirty="0">
                <a:solidFill>
                  <a:schemeClr val="tx2"/>
                </a:solidFill>
                <a:latin typeface="Times New Roman" pitchFamily="18" charset="0"/>
              </a:rPr>
              <a:t>UNIVERSIDAD POLITÉCNICA DE VALENCIA</a:t>
            </a:r>
            <a:br>
              <a:rPr lang="es-ES" sz="1500" b="1" dirty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s-ES" sz="1500" b="1" dirty="0">
                <a:solidFill>
                  <a:schemeClr val="tx2"/>
                </a:solidFill>
                <a:latin typeface="Times New Roman" pitchFamily="18" charset="0"/>
              </a:rPr>
              <a:t>ESCUELA TÉCNICA SUPERIOR </a:t>
            </a:r>
            <a:r>
              <a:rPr lang="es-ES" sz="1500" b="1" dirty="0" smtClean="0">
                <a:solidFill>
                  <a:schemeClr val="tx2"/>
                </a:solidFill>
                <a:latin typeface="Times New Roman" pitchFamily="18" charset="0"/>
              </a:rPr>
              <a:t>DE INGENIERÍA DE EDIFICACIÓN</a:t>
            </a:r>
            <a:r>
              <a:rPr lang="es-ES" sz="1500" b="1" dirty="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s-ES" sz="1500" b="1" dirty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s-ES" sz="1500" b="1" dirty="0" smtClean="0">
                <a:solidFill>
                  <a:schemeClr val="tx2"/>
                </a:solidFill>
                <a:latin typeface="Times New Roman" pitchFamily="18" charset="0"/>
              </a:rPr>
              <a:t>GRADO EN ARQUITECTURA TÉCNICA</a:t>
            </a:r>
            <a:endParaRPr lang="es-ES" sz="15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11525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84446"/>
            <a:ext cx="1184804" cy="122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684212" y="3619503"/>
            <a:ext cx="77724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s-ES" sz="1400" b="1" dirty="0">
                <a:solidFill>
                  <a:srgbClr val="C00000"/>
                </a:solidFill>
                <a:latin typeface="Times New Roman" pitchFamily="18" charset="0"/>
              </a:rPr>
              <a:t>MODALIDAD: </a:t>
            </a:r>
            <a:r>
              <a:rPr lang="es-ES" sz="1400" b="1" dirty="0" smtClean="0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s-ES" sz="1400" b="1" dirty="0">
                <a:solidFill>
                  <a:srgbClr val="C00000"/>
                </a:solidFill>
                <a:latin typeface="Times New Roman" pitchFamily="18" charset="0"/>
              </a:rPr>
              <a:t>IENTIFICO TÉCNICO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468312" y="2852935"/>
            <a:ext cx="8208963" cy="93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s-ES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2200" b="1" dirty="0" smtClean="0">
                <a:solidFill>
                  <a:srgbClr val="C00000"/>
                </a:solidFill>
                <a:latin typeface="Times New Roman" pitchFamily="18" charset="0"/>
              </a:rPr>
              <a:t>)</a:t>
            </a:r>
            <a:endParaRPr lang="es-ES" sz="22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539750" y="2708275"/>
            <a:ext cx="81375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>
              <a:solidFill>
                <a:srgbClr val="C00000"/>
              </a:solidFill>
            </a:endParaRP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504030" y="4213232"/>
            <a:ext cx="81375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>
              <a:solidFill>
                <a:srgbClr val="C00000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355976" y="4581128"/>
            <a:ext cx="42855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/>
              <a:t>AUTOR:</a:t>
            </a:r>
          </a:p>
          <a:p>
            <a:pPr algn="r"/>
            <a:r>
              <a:rPr lang="es-ES" sz="2000" b="1" dirty="0" smtClean="0"/>
              <a:t>Miguel Angulo Rodríguez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4069555" y="5373216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dirty="0"/>
              <a:t>TUTORES:</a:t>
            </a:r>
          </a:p>
          <a:p>
            <a:pPr algn="r"/>
            <a:r>
              <a:rPr lang="es-ES" sz="2000" b="1" dirty="0"/>
              <a:t>Juan Bautista Aznar Mollá</a:t>
            </a:r>
          </a:p>
          <a:p>
            <a:pPr algn="r"/>
            <a:r>
              <a:rPr lang="es-ES" sz="2000" b="1" dirty="0"/>
              <a:t>María Dolores Marcos Martínez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3976326" y="4223792"/>
            <a:ext cx="1191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Times New Roman" pitchFamily="18" charset="0"/>
              </a:rPr>
              <a:t>Julio 2013</a:t>
            </a:r>
            <a:endParaRPr lang="es-ES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3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OBJETIVO DEL PROYECTO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611560" y="1772816"/>
            <a:ext cx="77317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Utilización de aparatos y programas informáticos</a:t>
            </a:r>
          </a:p>
          <a:p>
            <a:pPr lvl="1"/>
            <a:r>
              <a:rPr lang="es-ES" sz="2400" dirty="0" smtClean="0"/>
              <a:t>- Cámara </a:t>
            </a:r>
            <a:r>
              <a:rPr lang="es-ES" sz="2400" dirty="0"/>
              <a:t>Termográfica</a:t>
            </a:r>
          </a:p>
          <a:p>
            <a:pPr lvl="1"/>
            <a:r>
              <a:rPr lang="es-ES" sz="2400" dirty="0" smtClean="0"/>
              <a:t>- Estación </a:t>
            </a:r>
            <a:r>
              <a:rPr lang="es-ES" sz="2400" dirty="0"/>
              <a:t>Topográfica</a:t>
            </a:r>
          </a:p>
          <a:p>
            <a:pPr lvl="1"/>
            <a:r>
              <a:rPr lang="es-ES" sz="2400" dirty="0" smtClean="0"/>
              <a:t>- </a:t>
            </a:r>
            <a:r>
              <a:rPr lang="es-ES" sz="2400" dirty="0" err="1" smtClean="0"/>
              <a:t>PTLens</a:t>
            </a:r>
            <a:endParaRPr lang="es-ES" sz="2400" dirty="0" smtClean="0"/>
          </a:p>
          <a:p>
            <a:pPr lvl="1"/>
            <a:r>
              <a:rPr lang="es-ES" sz="2400" dirty="0" smtClean="0"/>
              <a:t>- </a:t>
            </a:r>
            <a:r>
              <a:rPr lang="es-ES" sz="2400" dirty="0" err="1" smtClean="0"/>
              <a:t>Asrix</a:t>
            </a:r>
            <a:endParaRPr lang="es-ES" sz="2400" dirty="0" smtClean="0"/>
          </a:p>
          <a:p>
            <a:pPr lvl="1"/>
            <a:r>
              <a:rPr lang="es-ES" sz="2400" dirty="0" smtClean="0"/>
              <a:t>- </a:t>
            </a:r>
            <a:r>
              <a:rPr lang="es-ES" sz="2400" dirty="0" err="1" smtClean="0"/>
              <a:t>DRXWin</a:t>
            </a:r>
            <a:endParaRPr lang="es-ES" sz="2400" dirty="0" smtClean="0"/>
          </a:p>
        </p:txBody>
      </p:sp>
      <p:sp>
        <p:nvSpPr>
          <p:cNvPr id="14" name="13 CuadroTexto"/>
          <p:cNvSpPr txBox="1"/>
          <p:nvPr/>
        </p:nvSpPr>
        <p:spPr>
          <a:xfrm>
            <a:off x="596815" y="4138511"/>
            <a:ext cx="77317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Estudio de lesiones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Caracterización de materiales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Propuesta de mantenimiento</a:t>
            </a:r>
          </a:p>
        </p:txBody>
      </p:sp>
    </p:spTree>
    <p:extLst>
      <p:ext uri="{BB962C8B-B14F-4D97-AF65-F5344CB8AC3E}">
        <p14:creationId xmlns:p14="http://schemas.microsoft.com/office/powerpoint/2010/main" val="100210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SITUACIÓN Y EMPLAZAMIENTO</a:t>
            </a:r>
            <a:endParaRPr lang="es-E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5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91306"/>
              </p:ext>
            </p:extLst>
          </p:nvPr>
        </p:nvGraphicFramePr>
        <p:xfrm>
          <a:off x="611560" y="1657292"/>
          <a:ext cx="4032671" cy="2874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Imagen de mapa de bits" r:id="rId3" imgW="2752381" imgH="1961905" progId="Paint.Picture">
                  <p:embed/>
                </p:oleObj>
              </mc:Choice>
              <mc:Fallback>
                <p:oleObj name="Imagen de mapa de bits" r:id="rId3" imgW="2752381" imgH="196190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657292"/>
                        <a:ext cx="4032671" cy="28743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6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73016"/>
            <a:ext cx="4053964" cy="2905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cxnSp>
        <p:nvCxnSpPr>
          <p:cNvPr id="9" name="8 Conector recto de flecha"/>
          <p:cNvCxnSpPr/>
          <p:nvPr/>
        </p:nvCxnSpPr>
        <p:spPr>
          <a:xfrm>
            <a:off x="3131840" y="2996952"/>
            <a:ext cx="2880320" cy="1703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539552" y="4514407"/>
            <a:ext cx="1224136" cy="372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SITUACIÓN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804248" y="3203684"/>
            <a:ext cx="187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EMPLAZAMIENTO</a:t>
            </a:r>
            <a:endParaRPr lang="es-ES" dirty="0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5586066" y="1844824"/>
            <a:ext cx="2520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Arcos  De Las Salinas, provincia de Teruel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78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157" y="3140968"/>
            <a:ext cx="3284017" cy="280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>
                <a:solidFill>
                  <a:schemeClr val="tx2"/>
                </a:solidFill>
              </a:rPr>
              <a:t>DESCRIPCIÓN ARQUITECTONICA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11560" y="1772816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Construcción barroca de principios del siglo XVIII.</a:t>
            </a:r>
          </a:p>
        </p:txBody>
      </p:sp>
      <p:pic>
        <p:nvPicPr>
          <p:cNvPr id="10" name="9 Imagen" descr="C:\Users\ANGULO\Dropbox\M&amp;JC\Proyecto Miguel\Fotos\Ortofotos arcos\image_gallery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661" y="706949"/>
            <a:ext cx="2044558" cy="30718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611065" y="2633134"/>
            <a:ext cx="374491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Fachada de estilo barroco hispano-americano.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Planta rectangular con tres naves.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Nave central </a:t>
            </a:r>
            <a:r>
              <a:rPr lang="es-ES" sz="2400" dirty="0" smtClean="0"/>
              <a:t>sobre elevada.</a:t>
            </a: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F</a:t>
            </a:r>
            <a:r>
              <a:rPr lang="es-ES" sz="2400" dirty="0" smtClean="0"/>
              <a:t>alsa cúpula sobre pechinas.</a:t>
            </a:r>
          </a:p>
        </p:txBody>
      </p:sp>
      <p:pic>
        <p:nvPicPr>
          <p:cNvPr id="12" name="11 Imagen" descr="C:\Users\MIGUEL\Desktop\Descargas\ETSGE\Curso 2012-2013\Taller 41\Miguel\Fotos\2013-03-24\CIMG23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88" y="3908568"/>
            <a:ext cx="2040931" cy="272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894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DESCRIPCIÓN ARQUITECTONICA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11560" y="1772816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Naves laterales con capillas, sacristías y trasaltar.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Ornamentación interior de estilo barroco clasicista.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Torre de tres cuerpos adosada.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63917" y="1964875"/>
            <a:ext cx="5300009" cy="405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3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>
                <a:solidFill>
                  <a:schemeClr val="tx2"/>
                </a:solidFill>
              </a:rPr>
              <a:t>ANALISIS CONSTRUCTIVO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611560" y="1772816"/>
            <a:ext cx="773174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CIMENTACIÓN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Muro perimetral de relleno de mampostería  recibida con argamasa de cal y arena, profundidad 1,5 metros.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Pilares, cimentación aislada de relleno de mampostería y argamasa de cal y arena.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734" y="4214215"/>
            <a:ext cx="2699568" cy="215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35497" y="3023790"/>
            <a:ext cx="2686050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61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27984" y="4365104"/>
            <a:ext cx="2992758" cy="22464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ANALISIS CONSTRUCTIVO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11560" y="1772816"/>
            <a:ext cx="36724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ESTRUCTURA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Muro perimetral de mampostería recibida con mortero de yeso y sillares en la parte exterior. 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Pilares de mampostería en lajas y mortero de yeso.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Uniones entre pilares y muros con arcos de medio punto.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205" y="2276872"/>
            <a:ext cx="2782797" cy="244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" t="10106" r="5917"/>
          <a:stretch/>
        </p:blipFill>
        <p:spPr bwMode="auto">
          <a:xfrm>
            <a:off x="4427984" y="908720"/>
            <a:ext cx="252704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1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ANALISIS CONSTRUCTIVO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11560" y="1772816"/>
            <a:ext cx="43924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CUBIERTA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Capillas y sacristías inclinada a una agua.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Nave central </a:t>
            </a:r>
            <a:r>
              <a:rPr lang="es-ES" sz="2400" dirty="0" smtClean="0"/>
              <a:t>sobre elevada inclinada a dos aguas.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400" dirty="0" smtClean="0"/>
              <a:t>Cúpula y torre inclinada </a:t>
            </a:r>
            <a:r>
              <a:rPr lang="es-ES" sz="2400" dirty="0" smtClean="0"/>
              <a:t>a ocho aguas.</a:t>
            </a:r>
          </a:p>
        </p:txBody>
      </p:sp>
      <p:pic>
        <p:nvPicPr>
          <p:cNvPr id="6146" name="Picture 2" descr="C:\Users\MIGUEL\Desktop\Descargas\ETSGE\Curso 2012-2013\Taller 41\Miguel\Fotos\Fotos anteriores\Pepe\2008-03-02\Cubiertas\Imagen 0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954" y="1772816"/>
            <a:ext cx="2787774" cy="37170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71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ANTECEDENTES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894656" y="1628800"/>
            <a:ext cx="1656110" cy="10081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S</a:t>
            </a:r>
            <a:r>
              <a:rPr lang="es-ES" dirty="0" smtClean="0"/>
              <a:t>iglo XVIII</a:t>
            </a:r>
          </a:p>
          <a:p>
            <a:pPr algn="ctr"/>
            <a:r>
              <a:rPr lang="es-ES" sz="1600" dirty="0" smtClean="0"/>
              <a:t>Comienzan las </a:t>
            </a:r>
          </a:p>
          <a:p>
            <a:pPr algn="ctr"/>
            <a:r>
              <a:rPr lang="es-ES" sz="1600" dirty="0" smtClean="0"/>
              <a:t>obras</a:t>
            </a:r>
            <a:endParaRPr lang="es-ES" sz="16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2815258" y="1628800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1760</a:t>
            </a:r>
          </a:p>
          <a:p>
            <a:pPr algn="ctr"/>
            <a:r>
              <a:rPr lang="es-ES" sz="1600" dirty="0" smtClean="0"/>
              <a:t>Construcción de la portada</a:t>
            </a:r>
            <a:endParaRPr lang="es-ES" sz="1600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4722898" y="1630388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1793</a:t>
            </a:r>
          </a:p>
          <a:p>
            <a:pPr algn="ctr"/>
            <a:r>
              <a:rPr lang="es-ES" sz="1600" dirty="0" smtClean="0"/>
              <a:t>Construcción puerta trasera</a:t>
            </a:r>
            <a:endParaRPr lang="es-ES" sz="16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6636453" y="1631976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1854</a:t>
            </a:r>
          </a:p>
          <a:p>
            <a:pPr algn="ctr"/>
            <a:r>
              <a:rPr lang="es-ES" sz="1600" dirty="0" smtClean="0"/>
              <a:t>Primera reconstrucción</a:t>
            </a:r>
            <a:endParaRPr lang="es-ES" sz="1600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894656" y="2924944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1972</a:t>
            </a:r>
          </a:p>
          <a:p>
            <a:pPr algn="ctr"/>
            <a:r>
              <a:rPr lang="es-ES" sz="1600" dirty="0" smtClean="0"/>
              <a:t>Cierre al publico de la Iglesia</a:t>
            </a:r>
            <a:endParaRPr lang="es-ES" sz="1600" dirty="0"/>
          </a:p>
        </p:txBody>
      </p:sp>
      <p:sp>
        <p:nvSpPr>
          <p:cNvPr id="23" name="22 Rectángulo redondeado"/>
          <p:cNvSpPr/>
          <p:nvPr/>
        </p:nvSpPr>
        <p:spPr>
          <a:xfrm>
            <a:off x="2815258" y="2924944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1969</a:t>
            </a:r>
          </a:p>
          <a:p>
            <a:pPr algn="ctr"/>
            <a:r>
              <a:rPr lang="es-ES" sz="1600" dirty="0" smtClean="0"/>
              <a:t>Actuaciones de mantenimiento</a:t>
            </a:r>
            <a:endParaRPr lang="es-ES" sz="1600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4722898" y="2926532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1936-1939</a:t>
            </a:r>
          </a:p>
          <a:p>
            <a:pPr algn="ctr"/>
            <a:r>
              <a:rPr lang="es-ES" sz="1600" dirty="0" smtClean="0"/>
              <a:t>Desuso de la Iglesia</a:t>
            </a:r>
            <a:endParaRPr lang="es-ES" sz="1600" dirty="0"/>
          </a:p>
        </p:txBody>
      </p:sp>
      <p:sp>
        <p:nvSpPr>
          <p:cNvPr id="25" name="24 Rectángulo redondeado"/>
          <p:cNvSpPr/>
          <p:nvPr/>
        </p:nvSpPr>
        <p:spPr>
          <a:xfrm>
            <a:off x="6636453" y="2928120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1899</a:t>
            </a:r>
          </a:p>
          <a:p>
            <a:pPr algn="ctr"/>
            <a:r>
              <a:rPr lang="es-ES" sz="1600" dirty="0" smtClean="0"/>
              <a:t>Decorado de la cúpula</a:t>
            </a:r>
            <a:endParaRPr lang="es-ES" sz="1600" dirty="0"/>
          </a:p>
        </p:txBody>
      </p:sp>
      <p:sp>
        <p:nvSpPr>
          <p:cNvPr id="26" name="25 Rectángulo redondeado"/>
          <p:cNvSpPr/>
          <p:nvPr/>
        </p:nvSpPr>
        <p:spPr>
          <a:xfrm>
            <a:off x="894656" y="4221088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1981</a:t>
            </a:r>
          </a:p>
          <a:p>
            <a:pPr algn="ctr"/>
            <a:r>
              <a:rPr lang="es-ES" sz="1600" dirty="0" smtClean="0"/>
              <a:t>Informe de lesiones</a:t>
            </a:r>
            <a:endParaRPr lang="es-ES" sz="1600" dirty="0"/>
          </a:p>
        </p:txBody>
      </p:sp>
      <p:sp>
        <p:nvSpPr>
          <p:cNvPr id="27" name="26 Rectángulo redondeado"/>
          <p:cNvSpPr/>
          <p:nvPr/>
        </p:nvSpPr>
        <p:spPr>
          <a:xfrm>
            <a:off x="2815258" y="4221088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1983</a:t>
            </a:r>
          </a:p>
          <a:p>
            <a:pPr algn="ctr"/>
            <a:r>
              <a:rPr lang="es-ES" sz="1600" dirty="0" smtClean="0"/>
              <a:t>Es declarada</a:t>
            </a:r>
          </a:p>
          <a:p>
            <a:pPr algn="ctr"/>
            <a:r>
              <a:rPr lang="es-ES" sz="1600" dirty="0" smtClean="0"/>
              <a:t>BIC</a:t>
            </a:r>
            <a:endParaRPr lang="es-ES" sz="1600" dirty="0"/>
          </a:p>
        </p:txBody>
      </p:sp>
      <p:sp>
        <p:nvSpPr>
          <p:cNvPr id="28" name="27 Rectángulo redondeado"/>
          <p:cNvSpPr/>
          <p:nvPr/>
        </p:nvSpPr>
        <p:spPr>
          <a:xfrm>
            <a:off x="4722898" y="4222676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1986</a:t>
            </a:r>
          </a:p>
          <a:p>
            <a:pPr algn="ctr"/>
            <a:r>
              <a:rPr lang="es-ES" sz="1600" dirty="0" smtClean="0"/>
              <a:t>Cegado de arcos en nave</a:t>
            </a:r>
            <a:endParaRPr lang="es-ES" sz="1600" dirty="0"/>
          </a:p>
        </p:txBody>
      </p:sp>
      <p:sp>
        <p:nvSpPr>
          <p:cNvPr id="29" name="28 Rectángulo redondeado"/>
          <p:cNvSpPr/>
          <p:nvPr/>
        </p:nvSpPr>
        <p:spPr>
          <a:xfrm>
            <a:off x="6636453" y="4224264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1993</a:t>
            </a:r>
          </a:p>
          <a:p>
            <a:pPr algn="ctr"/>
            <a:r>
              <a:rPr lang="es-ES" sz="1600" dirty="0" smtClean="0"/>
              <a:t>Estudio Geotécnico</a:t>
            </a:r>
            <a:endParaRPr lang="es-ES" sz="1600" dirty="0"/>
          </a:p>
        </p:txBody>
      </p:sp>
      <p:sp>
        <p:nvSpPr>
          <p:cNvPr id="30" name="29 Rectángulo redondeado"/>
          <p:cNvSpPr/>
          <p:nvPr/>
        </p:nvSpPr>
        <p:spPr>
          <a:xfrm>
            <a:off x="894656" y="5517232"/>
            <a:ext cx="1656110" cy="10081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ACTUALIDAD</a:t>
            </a:r>
            <a:endParaRPr lang="es-ES" sz="1600" dirty="0"/>
          </a:p>
        </p:txBody>
      </p:sp>
      <p:sp>
        <p:nvSpPr>
          <p:cNvPr id="31" name="30 Rectángulo redondeado"/>
          <p:cNvSpPr/>
          <p:nvPr/>
        </p:nvSpPr>
        <p:spPr>
          <a:xfrm>
            <a:off x="2815258" y="5517232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2010</a:t>
            </a:r>
          </a:p>
          <a:p>
            <a:pPr algn="ctr"/>
            <a:r>
              <a:rPr lang="es-ES" sz="1600" dirty="0" smtClean="0"/>
              <a:t>Fin de las obras de restauración</a:t>
            </a:r>
            <a:endParaRPr lang="es-ES" sz="1600" dirty="0"/>
          </a:p>
        </p:txBody>
      </p:sp>
      <p:sp>
        <p:nvSpPr>
          <p:cNvPr id="32" name="31 Rectángulo redondeado"/>
          <p:cNvSpPr/>
          <p:nvPr/>
        </p:nvSpPr>
        <p:spPr>
          <a:xfrm>
            <a:off x="4722898" y="5518820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2006</a:t>
            </a:r>
          </a:p>
          <a:p>
            <a:pPr algn="ctr"/>
            <a:r>
              <a:rPr lang="es-ES" sz="1600" dirty="0" smtClean="0"/>
              <a:t>Comienzo de la restauración</a:t>
            </a:r>
            <a:endParaRPr lang="es-ES" sz="1600" dirty="0"/>
          </a:p>
        </p:txBody>
      </p:sp>
      <p:sp>
        <p:nvSpPr>
          <p:cNvPr id="33" name="32 Rectángulo redondeado"/>
          <p:cNvSpPr/>
          <p:nvPr/>
        </p:nvSpPr>
        <p:spPr>
          <a:xfrm>
            <a:off x="6636453" y="5520408"/>
            <a:ext cx="165611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1997</a:t>
            </a:r>
          </a:p>
          <a:p>
            <a:pPr algn="ctr"/>
            <a:r>
              <a:rPr lang="es-ES" sz="1600" dirty="0" smtClean="0"/>
              <a:t>Reconstrucción Torre</a:t>
            </a:r>
            <a:endParaRPr lang="es-ES" sz="1600" dirty="0"/>
          </a:p>
        </p:txBody>
      </p:sp>
      <p:cxnSp>
        <p:nvCxnSpPr>
          <p:cNvPr id="5" name="4 Conector recto"/>
          <p:cNvCxnSpPr>
            <a:stCxn id="3" idx="3"/>
            <a:endCxn id="10" idx="1"/>
          </p:cNvCxnSpPr>
          <p:nvPr/>
        </p:nvCxnSpPr>
        <p:spPr>
          <a:xfrm>
            <a:off x="2550766" y="2132856"/>
            <a:ext cx="26449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71" name="7170 Conector recto"/>
          <p:cNvCxnSpPr>
            <a:stCxn id="15" idx="3"/>
          </p:cNvCxnSpPr>
          <p:nvPr/>
        </p:nvCxnSpPr>
        <p:spPr>
          <a:xfrm>
            <a:off x="8292563" y="2136032"/>
            <a:ext cx="31188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74" name="7173 Conector recto"/>
          <p:cNvCxnSpPr>
            <a:stCxn id="22" idx="3"/>
            <a:endCxn id="23" idx="1"/>
          </p:cNvCxnSpPr>
          <p:nvPr/>
        </p:nvCxnSpPr>
        <p:spPr>
          <a:xfrm>
            <a:off x="2550766" y="3429000"/>
            <a:ext cx="26449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76" name="7175 Conector recto"/>
          <p:cNvCxnSpPr>
            <a:stCxn id="26" idx="3"/>
            <a:endCxn id="27" idx="1"/>
          </p:cNvCxnSpPr>
          <p:nvPr/>
        </p:nvCxnSpPr>
        <p:spPr>
          <a:xfrm>
            <a:off x="2550766" y="4725144"/>
            <a:ext cx="26449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78" name="7177 Conector recto"/>
          <p:cNvCxnSpPr>
            <a:stCxn id="30" idx="3"/>
            <a:endCxn id="31" idx="1"/>
          </p:cNvCxnSpPr>
          <p:nvPr/>
        </p:nvCxnSpPr>
        <p:spPr>
          <a:xfrm>
            <a:off x="2550766" y="6021288"/>
            <a:ext cx="26449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80" name="7179 Conector recto"/>
          <p:cNvCxnSpPr>
            <a:stCxn id="10" idx="3"/>
            <a:endCxn id="14" idx="1"/>
          </p:cNvCxnSpPr>
          <p:nvPr/>
        </p:nvCxnSpPr>
        <p:spPr>
          <a:xfrm>
            <a:off x="4471368" y="2132856"/>
            <a:ext cx="251530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82" name="7181 Conector recto"/>
          <p:cNvCxnSpPr>
            <a:stCxn id="23" idx="3"/>
            <a:endCxn id="24" idx="1"/>
          </p:cNvCxnSpPr>
          <p:nvPr/>
        </p:nvCxnSpPr>
        <p:spPr>
          <a:xfrm>
            <a:off x="4471368" y="3429000"/>
            <a:ext cx="251530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84" name="7183 Conector recto"/>
          <p:cNvCxnSpPr>
            <a:stCxn id="27" idx="3"/>
            <a:endCxn id="28" idx="1"/>
          </p:cNvCxnSpPr>
          <p:nvPr/>
        </p:nvCxnSpPr>
        <p:spPr>
          <a:xfrm>
            <a:off x="4471368" y="4725144"/>
            <a:ext cx="251530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86" name="7185 Conector recto"/>
          <p:cNvCxnSpPr>
            <a:stCxn id="31" idx="3"/>
            <a:endCxn id="32" idx="1"/>
          </p:cNvCxnSpPr>
          <p:nvPr/>
        </p:nvCxnSpPr>
        <p:spPr>
          <a:xfrm>
            <a:off x="4471368" y="6021288"/>
            <a:ext cx="251530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88" name="7187 Conector recto"/>
          <p:cNvCxnSpPr>
            <a:stCxn id="14" idx="3"/>
            <a:endCxn id="15" idx="1"/>
          </p:cNvCxnSpPr>
          <p:nvPr/>
        </p:nvCxnSpPr>
        <p:spPr>
          <a:xfrm>
            <a:off x="6379008" y="2134444"/>
            <a:ext cx="25744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90" name="7189 Conector recto"/>
          <p:cNvCxnSpPr>
            <a:stCxn id="24" idx="3"/>
            <a:endCxn id="25" idx="1"/>
          </p:cNvCxnSpPr>
          <p:nvPr/>
        </p:nvCxnSpPr>
        <p:spPr>
          <a:xfrm>
            <a:off x="6379008" y="3430588"/>
            <a:ext cx="25744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92" name="7191 Conector recto"/>
          <p:cNvCxnSpPr>
            <a:stCxn id="28" idx="3"/>
            <a:endCxn id="29" idx="1"/>
          </p:cNvCxnSpPr>
          <p:nvPr/>
        </p:nvCxnSpPr>
        <p:spPr>
          <a:xfrm>
            <a:off x="6379008" y="4726732"/>
            <a:ext cx="25744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94" name="7193 Conector recto"/>
          <p:cNvCxnSpPr>
            <a:stCxn id="32" idx="3"/>
            <a:endCxn id="33" idx="1"/>
          </p:cNvCxnSpPr>
          <p:nvPr/>
        </p:nvCxnSpPr>
        <p:spPr>
          <a:xfrm>
            <a:off x="6379008" y="6022876"/>
            <a:ext cx="25744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96" name="7195 Conector recto"/>
          <p:cNvCxnSpPr>
            <a:stCxn id="25" idx="3"/>
          </p:cNvCxnSpPr>
          <p:nvPr/>
        </p:nvCxnSpPr>
        <p:spPr>
          <a:xfrm>
            <a:off x="8292563" y="3432176"/>
            <a:ext cx="31188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98" name="7197 Conector recto"/>
          <p:cNvCxnSpPr/>
          <p:nvPr/>
        </p:nvCxnSpPr>
        <p:spPr>
          <a:xfrm>
            <a:off x="8604448" y="2136032"/>
            <a:ext cx="0" cy="1296144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3" name="82 Conector recto"/>
          <p:cNvCxnSpPr/>
          <p:nvPr/>
        </p:nvCxnSpPr>
        <p:spPr>
          <a:xfrm>
            <a:off x="8289020" y="4718051"/>
            <a:ext cx="31188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4" name="83 Conector recto"/>
          <p:cNvCxnSpPr/>
          <p:nvPr/>
        </p:nvCxnSpPr>
        <p:spPr>
          <a:xfrm>
            <a:off x="8289020" y="6014195"/>
            <a:ext cx="31188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8600905" y="4718051"/>
            <a:ext cx="0" cy="1296144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582771" y="3435352"/>
            <a:ext cx="31188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9" name="88 Conector recto"/>
          <p:cNvCxnSpPr/>
          <p:nvPr/>
        </p:nvCxnSpPr>
        <p:spPr>
          <a:xfrm>
            <a:off x="582771" y="4731496"/>
            <a:ext cx="31188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582771" y="3435352"/>
            <a:ext cx="0" cy="1296144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90575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GEOLÓGICO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Macintosh HD:Users:Javier:Desktop:riesgo de arcillas expansivas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73017"/>
            <a:ext cx="3466728" cy="277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Macintosh HD:Users:Javier:Desktop:Captura de pantalla 2012-01-30 a las 20.22.46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" t="1215"/>
          <a:stretch/>
        </p:blipFill>
        <p:spPr bwMode="auto">
          <a:xfrm>
            <a:off x="5817213" y="3478071"/>
            <a:ext cx="1784185" cy="135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Macintosh HD:Users:Javier:Desktop:Captura de pantalla 2012-01-30 a las 20.23.47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94" y="4797152"/>
            <a:ext cx="2807624" cy="15498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10 CuadroTexto"/>
          <p:cNvSpPr txBox="1"/>
          <p:nvPr/>
        </p:nvSpPr>
        <p:spPr>
          <a:xfrm>
            <a:off x="611560" y="1772816"/>
            <a:ext cx="77317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Terreno del cuaternario (aluviones y fondos de valle).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Terreno triásico (arcillas de varios colores, calizas margosas y yeso</a:t>
            </a:r>
            <a:r>
              <a:rPr lang="es-ES" sz="2400" dirty="0" smtClean="0"/>
              <a:t>).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Zona de riesgo </a:t>
            </a:r>
            <a:r>
              <a:rPr lang="es-ES" sz="2400" dirty="0"/>
              <a:t>moderado alto de arcillas </a:t>
            </a:r>
            <a:r>
              <a:rPr lang="es-ES" sz="2400" dirty="0" smtClean="0"/>
              <a:t>expansivas.</a:t>
            </a:r>
            <a:endParaRPr lang="es-ES" sz="2400" dirty="0"/>
          </a:p>
          <a:p>
            <a:pPr marL="800100" lvl="1" indent="-342900">
              <a:buFont typeface="Arial" pitchFamily="34" charset="0"/>
              <a:buChar char="•"/>
            </a:pPr>
            <a:endParaRPr lang="es-ES" sz="24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096893" y="6353479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Hoja Magna de </a:t>
            </a:r>
            <a:r>
              <a:rPr lang="es-ES" sz="1400" dirty="0" err="1" smtClean="0"/>
              <a:t>Alpuente</a:t>
            </a:r>
            <a:endParaRPr lang="es-ES" sz="1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2066365" y="6359935"/>
            <a:ext cx="2156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Zona de arcillas expansivas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0113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GEOTÉCNICO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11560" y="1772816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Rellenos de arena y arcillas limosas con cantos dispersos (profundidad 0,40 a 1,20 metros).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Material reblandecido compuesto por arcillas limoarenosas (profundidad 1,70 </a:t>
            </a:r>
            <a:r>
              <a:rPr lang="es-ES" sz="2400" dirty="0"/>
              <a:t>a </a:t>
            </a:r>
            <a:r>
              <a:rPr lang="es-ES" sz="2400" dirty="0" smtClean="0"/>
              <a:t>2,10 </a:t>
            </a:r>
            <a:r>
              <a:rPr lang="es-ES" sz="2400" dirty="0"/>
              <a:t>metros</a:t>
            </a:r>
            <a:r>
              <a:rPr lang="es-ES" sz="2400" dirty="0" smtClean="0"/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Arcillas rojizas y limosas consistentes (</a:t>
            </a:r>
            <a:r>
              <a:rPr lang="es-ES" sz="2400" dirty="0"/>
              <a:t>profundidad </a:t>
            </a:r>
            <a:r>
              <a:rPr lang="es-ES" sz="2400" dirty="0" smtClean="0"/>
              <a:t>2,10 hasta final de los sondeos).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131" y="5210777"/>
            <a:ext cx="1800386" cy="1501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229200"/>
            <a:ext cx="1818414" cy="148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80" y="5214758"/>
            <a:ext cx="1873497" cy="151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70" y="4087371"/>
            <a:ext cx="1778025" cy="148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98476"/>
            <a:ext cx="1835063" cy="146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29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OBSERVACIONES PREVIAS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COMPARATIVA CONSTRUCTIVA ENTRE LA IGLESIA Y LA TORRE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28" y="2986712"/>
            <a:ext cx="1655461" cy="16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403" y="2986710"/>
            <a:ext cx="1509113" cy="162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640619" y="2376130"/>
            <a:ext cx="3571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Tipología constructiva</a:t>
            </a:r>
            <a:endParaRPr lang="es-ES" sz="24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0618" y="4940943"/>
            <a:ext cx="3944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Falta de traba y orientación</a:t>
            </a:r>
            <a:endParaRPr lang="es-ES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573" y="4723747"/>
            <a:ext cx="1535857" cy="204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52" y="2837795"/>
            <a:ext cx="2365673" cy="177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573" y="2837794"/>
            <a:ext cx="1535857" cy="1771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75662" y="4547390"/>
            <a:ext cx="1852197" cy="253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30 Flecha doblada hacia arriba"/>
          <p:cNvSpPr/>
          <p:nvPr/>
        </p:nvSpPr>
        <p:spPr>
          <a:xfrm rot="5400000">
            <a:off x="2853236" y="5166624"/>
            <a:ext cx="657301" cy="1196049"/>
          </a:xfrm>
          <a:prstGeom prst="bentUpArrow">
            <a:avLst>
              <a:gd name="adj1" fmla="val 8966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806420" y="4633166"/>
            <a:ext cx="777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Iglesia</a:t>
            </a:r>
            <a:endParaRPr lang="es-ES" sz="1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8036124" y="2538743"/>
            <a:ext cx="777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Iglesia</a:t>
            </a:r>
            <a:endParaRPr lang="es-ES" sz="14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635896" y="4589535"/>
            <a:ext cx="777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Torre</a:t>
            </a:r>
            <a:endParaRPr lang="es-ES" sz="14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424131" y="2545400"/>
            <a:ext cx="777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Torre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56530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>
                <a:solidFill>
                  <a:schemeClr val="tx2"/>
                </a:solidFill>
              </a:rPr>
              <a:t>OBSERVACIONES PREVIAS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636" y="2376129"/>
            <a:ext cx="2443666" cy="2148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DESCRIPCIÓN CONSTRUCTIVA DE LOS SOPORTES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0619" y="2376130"/>
            <a:ext cx="429142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Pilares de mampostería en lajas y mortero de </a:t>
            </a:r>
            <a:r>
              <a:rPr lang="es-ES" sz="2400" dirty="0" smtClean="0"/>
              <a:t>yeso.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Gran cantidad de mortero de yeso.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Grandes aportes de agua en el interior por presencias de goteras.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Descenso de los pilares de hasta 18 centímetros.</a:t>
            </a:r>
            <a:endParaRPr lang="es-ES" sz="2400" dirty="0"/>
          </a:p>
        </p:txBody>
      </p:sp>
      <p:pic>
        <p:nvPicPr>
          <p:cNvPr id="11" name="10 Imagen" descr="C:\Users\MIGUEL\Desktop\Descargas\ETSGE\Curso 2012-2013\Taller 41\Miguel\Fotos\Fotos anteriores\Pepe\2002-06-10\bov.2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37" y="4653136"/>
            <a:ext cx="2376264" cy="19010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263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>
                <a:solidFill>
                  <a:schemeClr val="tx2"/>
                </a:solidFill>
              </a:rPr>
              <a:t>OBSERVACIONES PREVIAS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DESPLOMES DE LAS FACHADAS PRINCIPAL Y LATERALES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40619" y="2376130"/>
            <a:ext cx="5443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Al descender los pilares los arcos de unión con los muros se rompieron.</a:t>
            </a:r>
          </a:p>
        </p:txBody>
      </p:sp>
      <p:pic>
        <p:nvPicPr>
          <p:cNvPr id="10" name="9 Imagen" descr="C:\Users\MIGUEL\Desktop\Descargas\ETSGE\Curso 2012-2013\Taller 41\Miguel\Fotos\Fotos anteriores\Pepe\2002-06-10\bov.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424293"/>
            <a:ext cx="2543850" cy="31795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10 Imagen" descr="C:\Users\MIGUEL\Desktop\Descargas\ETSGE\Curso 2012-2013\Taller 41\Miguel\Fotos\Fotos anteriores\fachada\Digicam\DSC0213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02"/>
          <a:stretch/>
        </p:blipFill>
        <p:spPr bwMode="auto">
          <a:xfrm>
            <a:off x="6236729" y="2603813"/>
            <a:ext cx="2143546" cy="30807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3514955" y="5805264"/>
            <a:ext cx="5443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El peso de la cubierta empujó los muros hacia el exterior.</a:t>
            </a:r>
            <a:endParaRPr lang="es-ES" sz="2400" dirty="0"/>
          </a:p>
        </p:txBody>
      </p:sp>
      <p:pic>
        <p:nvPicPr>
          <p:cNvPr id="14" name="13 Imagen" descr="C:\Users\MIGUEL\Desktop\Descargas\ETSGE\Curso 2012-2013\Taller 41\Miguel\Fotos\Fotos anteriores\Pepe\2008-03-02\Coro\Imagen 074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82" t="21072" r="22803"/>
          <a:stretch/>
        </p:blipFill>
        <p:spPr bwMode="auto">
          <a:xfrm>
            <a:off x="3707904" y="3424293"/>
            <a:ext cx="2180718" cy="22602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037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CÁMARA TERMOGRÁFICA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7 Imagen" descr="C:\Users\MIGUEL\Desktop\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2" y="4359243"/>
            <a:ext cx="2952328" cy="181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C:\Users\MIGUEL\Desktop\1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048" y="4365104"/>
            <a:ext cx="2399699" cy="1813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9 Imagen" descr="C:\Users\MIGUEL\Desktop\1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338" y="4365104"/>
            <a:ext cx="2952323" cy="18135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611560" y="1772816"/>
            <a:ext cx="77317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Muestra la temperatura superficial de los materiales.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Se pueden distinguir diferencia de materiales por la inercia térmica de cada uno de ellos.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Identificación de zonas húmedas.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169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CONTROL DE GRIETAS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C:\Users\MIGUEL\Desktop\Descargas\ETSGE\Curso 2012-2013\Taller 41\Miguel\Fotos\2013-04-08\CIMG243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5" t="22242" b="5499"/>
          <a:stretch/>
        </p:blipFill>
        <p:spPr bwMode="auto">
          <a:xfrm>
            <a:off x="3560618" y="3789040"/>
            <a:ext cx="2509121" cy="2914650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 descr="C:\Users\MIGUEL\Desktop\Descargas\ETSGE\Curso 2012-2013\Taller 41\Miguel\Fotos\2013-04-25\CIMG272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7"/>
          <a:stretch/>
        </p:blipFill>
        <p:spPr bwMode="auto">
          <a:xfrm>
            <a:off x="6304626" y="3789040"/>
            <a:ext cx="2308225" cy="2914650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611560" y="1772816"/>
            <a:ext cx="773174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Mediante un medidor de grietas se ha realizado un control del tamaño en las distintas visitas.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Estas han aumentado de tamaño lo que demuestra que el edificio está en movimiento.</a:t>
            </a:r>
            <a:endParaRPr lang="es-ES" sz="2400" dirty="0"/>
          </a:p>
        </p:txBody>
      </p:sp>
      <p:pic>
        <p:nvPicPr>
          <p:cNvPr id="10" name="9 Imagen" descr="C:\Users\MIGUEL\Desktop\la foto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2" r="15126"/>
          <a:stretch/>
        </p:blipFill>
        <p:spPr bwMode="auto">
          <a:xfrm>
            <a:off x="755650" y="3789040"/>
            <a:ext cx="2559015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597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CARACTERIZACIÓN DE MATERIALES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TOMA DE MUESTRAS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40619" y="2376130"/>
            <a:ext cx="7702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Extracción de muestras para su posterior análisis en el laboratorio.</a:t>
            </a:r>
            <a:endParaRPr lang="es-ES" sz="2400" dirty="0"/>
          </a:p>
        </p:txBody>
      </p:sp>
      <p:pic>
        <p:nvPicPr>
          <p:cNvPr id="9" name="8 Imagen" descr="C:\Users\MIGUEL\Desktop\Descargas\ETSGE\Curso 2012-2013\Taller 41\Miguel\Fotos\Muestras\M2\CIMG281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76" b="17376"/>
          <a:stretch/>
        </p:blipFill>
        <p:spPr bwMode="auto">
          <a:xfrm>
            <a:off x="983655" y="3645024"/>
            <a:ext cx="2644140" cy="19831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9 Imagen" descr="C:\Users\MIGUEL\Desktop\Descargas\ETSGE\Curso 2012-2013\Taller 41\Miguel\Fotos\Muestras\M5\CIMG284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267" y="3621397"/>
            <a:ext cx="2674188" cy="20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10 Imagen" descr="C:\Users\MIGUEL\Desktop\Descargas\ETSGE\Curso 2012-2013\Taller 41\Miguel\Fotos\Muestras\Rayos X\CIMG2854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5" t="15869" r="29261" b="6826"/>
          <a:stretch/>
        </p:blipFill>
        <p:spPr bwMode="auto">
          <a:xfrm>
            <a:off x="3829514" y="3645025"/>
            <a:ext cx="1412963" cy="1983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35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CARACTERIZACIÓN DE MATERIALES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MICROSCOPIO ELECTRONICO DE BARRIDO (SEM)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40619" y="2376130"/>
            <a:ext cx="7702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Utiliza un haz de electrones para formar una imagen.</a:t>
            </a:r>
            <a:endParaRPr lang="es-ES" sz="2400" dirty="0"/>
          </a:p>
        </p:txBody>
      </p:sp>
      <p:pic>
        <p:nvPicPr>
          <p:cNvPr id="21" name="Picture 2" descr="http://staffnet.kingston.ac.uk/~kx44857/sem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19" y="3254559"/>
            <a:ext cx="37338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21 Imagen" descr="C:\Users\MIGUEL\Desktop\Sin títul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476" y="3254559"/>
            <a:ext cx="2382780" cy="1776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3" name="22 Imagen" descr="C:\Users\MIGUEL\Desktop\Sin título.pn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"/>
          <a:stretch/>
        </p:blipFill>
        <p:spPr bwMode="auto">
          <a:xfrm>
            <a:off x="6012160" y="4470167"/>
            <a:ext cx="2448272" cy="1822868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219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CARACTERIZACIÓN DE MATERIALES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MICROSCOPIO ELECTRONICO DE BARRIDO (SEM)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pic>
        <p:nvPicPr>
          <p:cNvPr id="15" name="Picture 6" descr="IncaTemp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867" y="2410133"/>
            <a:ext cx="263683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IncaTemp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92" y="2408546"/>
            <a:ext cx="2636837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IncaTemp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121" y="2410134"/>
            <a:ext cx="263683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IncaTemp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92" y="4568786"/>
            <a:ext cx="263683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IncaTemp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595" y="4581127"/>
            <a:ext cx="263683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IncaTemp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509" y="4556692"/>
            <a:ext cx="2636837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52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CARACTERIZACIÓN DE MATERIALES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DIFRACTÓMETRO DE RAYOS X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0619" y="2376130"/>
            <a:ext cx="7702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Análisis de materiales sólidos en estado cristalino.</a:t>
            </a:r>
            <a:endParaRPr lang="es-ES" sz="2400" dirty="0"/>
          </a:p>
        </p:txBody>
      </p:sp>
      <p:pic>
        <p:nvPicPr>
          <p:cNvPr id="16" name="Picture 2" descr="C:\Users\MIGUEL\Desktop\Descargas\ETSGE\Curso 2011-2012\Procedimientos Tecnologicos y Caracteristicos para la Reabilitacion de los Materiales\Laboratorio\Fotos\Rayos X\CIMG01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3" y="3235682"/>
            <a:ext cx="3747814" cy="30601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17 Imagen" descr="C:\Users\MIGUEL\Desktop\Descargas\ETSGE\Curso 2012-2013\Taller 41\Miguel\Fotos\Muestras\Rayos X\CIMG285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960" y="3235682"/>
            <a:ext cx="2485076" cy="18639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" name="20 Imagen" descr="C:\Users\MIGUEL\Desktop\Descargas\ETSGE\Curso 2012-2013\Taller 41\Miguel\Fotos\Muestras\Rayos X\CIMG284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/>
          <a:stretch/>
        </p:blipFill>
        <p:spPr bwMode="auto">
          <a:xfrm>
            <a:off x="6317672" y="4459658"/>
            <a:ext cx="2325979" cy="18362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60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CARACTERIZACIÓN DE MATERIALES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DIFRACTÓMETRO DE RAYOS X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0620" y="2376130"/>
            <a:ext cx="2964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Identificación de compuestos mediante comparación de patrones.</a:t>
            </a:r>
            <a:endParaRPr lang="es-ES" sz="2400" dirty="0"/>
          </a:p>
        </p:txBody>
      </p:sp>
      <p:pic>
        <p:nvPicPr>
          <p:cNvPr id="13" name="12 Imagen" descr="C:\Users\MIGUEL\Desktop\Muestras Miguel\M1 Mg.b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858" y="2376130"/>
            <a:ext cx="5193724" cy="413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 descr="C:\Users\MIGUEL\Desktop\sc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4088"/>
            <a:ext cx="2948343" cy="2211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162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>
                <a:solidFill>
                  <a:schemeClr val="tx2"/>
                </a:solidFill>
              </a:rPr>
              <a:t>CARACTERIZACIÓN DE MATERIALES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11560" y="1772816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CONCLUSIONES DE LOS ENSAYOS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40619" y="2376130"/>
            <a:ext cx="770268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Morteros utilizados:</a:t>
            </a:r>
          </a:p>
          <a:p>
            <a:pPr marL="0" lvl="1"/>
            <a:r>
              <a:rPr lang="es-ES" sz="2400" dirty="0" smtClean="0"/>
              <a:t>	- Yeso: </a:t>
            </a:r>
            <a:r>
              <a:rPr lang="es-ES" sz="2400" dirty="0"/>
              <a:t>Sulfato de Calcio hidratado, Ca (S O</a:t>
            </a:r>
            <a:r>
              <a:rPr lang="es-ES" sz="2400" baseline="-25000" dirty="0"/>
              <a:t>4</a:t>
            </a:r>
            <a:r>
              <a:rPr lang="es-ES" sz="2400" dirty="0"/>
              <a:t>) (H</a:t>
            </a:r>
            <a:r>
              <a:rPr lang="es-ES" sz="2400" baseline="-25000" dirty="0"/>
              <a:t>2</a:t>
            </a:r>
            <a:r>
              <a:rPr lang="es-ES" sz="2400" dirty="0"/>
              <a:t> O)</a:t>
            </a:r>
            <a:r>
              <a:rPr lang="es-ES" sz="2400" baseline="-25000" dirty="0"/>
              <a:t>2</a:t>
            </a:r>
          </a:p>
          <a:p>
            <a:r>
              <a:rPr lang="es-ES" sz="2400" dirty="0" smtClean="0"/>
              <a:t>	- Cemento portland</a:t>
            </a:r>
          </a:p>
          <a:p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Eflorescencias en humedades:</a:t>
            </a:r>
          </a:p>
          <a:p>
            <a:r>
              <a:rPr lang="es-ES" sz="2400" dirty="0" smtClean="0"/>
              <a:t>	- Sulfato </a:t>
            </a:r>
            <a:r>
              <a:rPr lang="es-ES" sz="2400" dirty="0"/>
              <a:t>de Magnesio hidratado, Mg S O</a:t>
            </a:r>
            <a:r>
              <a:rPr lang="es-ES" sz="2400" baseline="-25000" dirty="0"/>
              <a:t>4</a:t>
            </a:r>
            <a:r>
              <a:rPr lang="es-ES" sz="2400" dirty="0"/>
              <a:t> (H</a:t>
            </a:r>
            <a:r>
              <a:rPr lang="es-ES" sz="2400" baseline="-25000" dirty="0"/>
              <a:t>2</a:t>
            </a:r>
            <a:r>
              <a:rPr lang="es-ES" sz="2400" dirty="0"/>
              <a:t> O)</a:t>
            </a:r>
            <a:r>
              <a:rPr lang="es-ES" sz="2400" baseline="-25000" dirty="0"/>
              <a:t>6</a:t>
            </a:r>
            <a:r>
              <a:rPr lang="es-ES" sz="2400" dirty="0"/>
              <a:t> </a:t>
            </a:r>
            <a:endParaRPr lang="es-ES" sz="2400" dirty="0" smtClean="0"/>
          </a:p>
          <a:p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Sillería y mampostería:</a:t>
            </a:r>
          </a:p>
          <a:p>
            <a:r>
              <a:rPr lang="es-ES" sz="2400" dirty="0"/>
              <a:t>	</a:t>
            </a:r>
            <a:r>
              <a:rPr lang="es-ES" sz="2400" dirty="0" smtClean="0"/>
              <a:t>- </a:t>
            </a:r>
            <a:r>
              <a:rPr lang="es-ES" sz="2400" dirty="0"/>
              <a:t>Carbonato de Calcio y Magnesio, Ca Mg (C O</a:t>
            </a:r>
            <a:r>
              <a:rPr lang="es-ES" sz="2400" baseline="-25000" dirty="0"/>
              <a:t>3</a:t>
            </a:r>
            <a:r>
              <a:rPr lang="es-ES" sz="2400" dirty="0"/>
              <a:t>)</a:t>
            </a:r>
            <a:r>
              <a:rPr lang="es-ES" sz="2400" baseline="-25000" dirty="0"/>
              <a:t>2</a:t>
            </a:r>
            <a:r>
              <a:rPr lang="es-ES" sz="2400" dirty="0"/>
              <a:t> </a:t>
            </a:r>
            <a:r>
              <a:rPr lang="es-ES" sz="2400" dirty="0" smtClean="0"/>
              <a:t>	(</a:t>
            </a:r>
            <a:r>
              <a:rPr lang="es-ES" sz="2400" dirty="0"/>
              <a:t>Dolomita</a:t>
            </a:r>
            <a:r>
              <a:rPr lang="es-ES" sz="2400" dirty="0" smtClean="0"/>
              <a:t>)</a:t>
            </a:r>
          </a:p>
          <a:p>
            <a:pPr lvl="1"/>
            <a:r>
              <a:rPr lang="es-ES" sz="2400" dirty="0"/>
              <a:t>	</a:t>
            </a:r>
            <a:r>
              <a:rPr lang="es-ES" sz="2400" dirty="0" smtClean="0"/>
              <a:t>- </a:t>
            </a:r>
            <a:r>
              <a:rPr lang="es-ES" sz="2400" dirty="0"/>
              <a:t>Carbonato Cálcico, Ca C O3 (Calcita)</a:t>
            </a:r>
          </a:p>
          <a:p>
            <a:r>
              <a:rPr lang="es-ES" sz="2400" dirty="0"/>
              <a:t>	</a:t>
            </a:r>
            <a:r>
              <a:rPr lang="es-ES" sz="2400" dirty="0" smtClean="0"/>
              <a:t>- Oxido </a:t>
            </a:r>
            <a:r>
              <a:rPr lang="es-ES" sz="2400" dirty="0"/>
              <a:t>de Silicio, Si O2 (Sílice, Cuarzo)</a:t>
            </a:r>
          </a:p>
        </p:txBody>
      </p:sp>
    </p:spTree>
    <p:extLst>
      <p:ext uri="{BB962C8B-B14F-4D97-AF65-F5344CB8AC3E}">
        <p14:creationId xmlns:p14="http://schemas.microsoft.com/office/powerpoint/2010/main" val="312814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LEVANTAMIENTO GRÁFICO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65" y="4149080"/>
            <a:ext cx="2504703" cy="18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579" y="4149080"/>
            <a:ext cx="2501738" cy="186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823" y="4149081"/>
            <a:ext cx="2475682" cy="186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296" y="1803673"/>
            <a:ext cx="1614487" cy="180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400" y="1814103"/>
            <a:ext cx="1522599" cy="180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1" y="1803673"/>
            <a:ext cx="2570658" cy="180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590" y="1065312"/>
            <a:ext cx="2445640" cy="253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716278" y="3614327"/>
            <a:ext cx="8785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F</a:t>
            </a:r>
            <a:r>
              <a:rPr lang="es-ES" sz="1000" dirty="0" smtClean="0"/>
              <a:t>. PRINCIPAL</a:t>
            </a:r>
            <a:endParaRPr lang="es-ES" sz="10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249043" y="3614327"/>
            <a:ext cx="892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F</a:t>
            </a:r>
            <a:r>
              <a:rPr lang="es-ES" sz="1000" dirty="0" smtClean="0"/>
              <a:t>. IZQUIERDA</a:t>
            </a:r>
            <a:endParaRPr lang="es-ES" sz="10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7915005" y="3614327"/>
            <a:ext cx="892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F</a:t>
            </a:r>
            <a:r>
              <a:rPr lang="es-ES" sz="1000" dirty="0" smtClean="0"/>
              <a:t>. POSTERIOR</a:t>
            </a:r>
            <a:endParaRPr lang="es-ES" sz="10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031293" y="3610119"/>
            <a:ext cx="8484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F</a:t>
            </a:r>
            <a:r>
              <a:rPr lang="es-ES" sz="1000" dirty="0" smtClean="0"/>
              <a:t>. DERECHA</a:t>
            </a:r>
            <a:endParaRPr lang="es-ES" sz="10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7540551" y="6093296"/>
            <a:ext cx="1078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PLANTA CENITAL</a:t>
            </a:r>
            <a:endParaRPr lang="es-ES" sz="10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4622302" y="6093295"/>
            <a:ext cx="1158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PLANTA CUBIERTA</a:t>
            </a:r>
            <a:endParaRPr lang="es-ES" sz="10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1851026" y="6093296"/>
            <a:ext cx="1168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PLANTA GENERAL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54885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43" y="3394133"/>
            <a:ext cx="2883019" cy="3085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94133"/>
            <a:ext cx="2808312" cy="320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LEVANTAMIENTO GRÁFICO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33736"/>
            <a:ext cx="2676724" cy="307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69" y="1468000"/>
            <a:ext cx="2754983" cy="2856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186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LEVANTAMIENTO GRÁFICO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MIGUEL\Desktop\Modelo 3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6" r="25597"/>
          <a:stretch/>
        </p:blipFill>
        <p:spPr bwMode="auto">
          <a:xfrm>
            <a:off x="983655" y="1484784"/>
            <a:ext cx="7017448" cy="510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LISTADO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744292" y="1700808"/>
            <a:ext cx="345638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/>
              <a:t>ESTÉTICOS</a:t>
            </a:r>
          </a:p>
          <a:p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Suciedad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Ennegrecimiento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Decoloración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Exfoliación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Desconchado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506382" y="1700808"/>
            <a:ext cx="41044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/>
              <a:t>DEGRADACIÓN DEL MATERIAL</a:t>
            </a:r>
          </a:p>
          <a:p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Meteorización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Pérdida de masa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Acanaladura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Vaciado de juntas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Falta de material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Picadura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err="1"/>
              <a:t>Alveolización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err="1"/>
              <a:t>Arenización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81594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LISTADO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755650" y="1998957"/>
            <a:ext cx="34563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/>
              <a:t>APORTACIÓN DE AGUA</a:t>
            </a:r>
          </a:p>
          <a:p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Manchas de humedad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Eflorescencia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Lavado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509728" y="1998957"/>
            <a:ext cx="34563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/>
              <a:t>APORTACIONES </a:t>
            </a:r>
            <a:r>
              <a:rPr lang="es-ES" sz="2400" u="sng" dirty="0" smtClean="0"/>
              <a:t>EXTERNA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Vegetación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Excrementos de ave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Xilófagos</a:t>
            </a:r>
            <a:endParaRPr lang="es-ES" sz="2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55650" y="4328606"/>
            <a:ext cx="439241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/>
              <a:t>MOVIMIENTOS ESTRUCTURALES</a:t>
            </a:r>
          </a:p>
          <a:p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Fisuras y grietas</a:t>
            </a:r>
          </a:p>
        </p:txBody>
      </p:sp>
    </p:spTree>
    <p:extLst>
      <p:ext uri="{BB962C8B-B14F-4D97-AF65-F5344CB8AC3E}">
        <p14:creationId xmlns:p14="http://schemas.microsoft.com/office/powerpoint/2010/main" val="18032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844" y="649288"/>
            <a:ext cx="5413342" cy="6138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MAPEO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58" y="3212976"/>
            <a:ext cx="1937730" cy="13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28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78" y="649287"/>
            <a:ext cx="5478397" cy="610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MAPEO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56" y="3212976"/>
            <a:ext cx="1943827" cy="13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640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MAPEO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898" y="1556792"/>
            <a:ext cx="4162425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6" y="1823492"/>
            <a:ext cx="423862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033" y="5013176"/>
            <a:ext cx="1937730" cy="13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08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MAPEO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5013176"/>
            <a:ext cx="1943827" cy="13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203" y="1628800"/>
            <a:ext cx="41529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37" y="1801242"/>
            <a:ext cx="416242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9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MAPEO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698" y="5002266"/>
            <a:ext cx="1943827" cy="13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2"/>
          <a:stretch/>
        </p:blipFill>
        <p:spPr bwMode="auto">
          <a:xfrm>
            <a:off x="611561" y="1685497"/>
            <a:ext cx="2520279" cy="258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2"/>
          <a:stretch/>
        </p:blipFill>
        <p:spPr bwMode="auto">
          <a:xfrm>
            <a:off x="6024022" y="1685497"/>
            <a:ext cx="2618205" cy="267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35" y="5002266"/>
            <a:ext cx="1937730" cy="13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805" y="1685497"/>
            <a:ext cx="24765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60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CUADRO RESUMEN DE LESIONES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8 Imagen" descr="C:\Users\MIGUEL\Desktop\Sin títul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25" y="1556792"/>
            <a:ext cx="7820660" cy="5034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75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35596" y="1253733"/>
            <a:ext cx="3549930" cy="343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DE CONSERVACIÓN DEL ZÓCALO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9" y="4746682"/>
            <a:ext cx="2716096" cy="157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6971" y="1506640"/>
            <a:ext cx="5307144" cy="516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03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DE CONSERVACIÓN DEL ZÓCALO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214389" y="-1012426"/>
            <a:ext cx="2562719" cy="804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70917" y="4397835"/>
            <a:ext cx="251373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9" y="4746682"/>
            <a:ext cx="2716096" cy="157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1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DE CONSERVACIÓN DEL ZÓCALO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38218" y="-869866"/>
            <a:ext cx="2609573" cy="760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0954" y="4039784"/>
            <a:ext cx="1890384" cy="266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28951" y="4127692"/>
            <a:ext cx="1872209" cy="251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9" y="4746682"/>
            <a:ext cx="2716096" cy="157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81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DE CONSERVACIÓN DEL ZÓCALO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09627" y="-990601"/>
            <a:ext cx="2217664" cy="8061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96366" y="4094932"/>
            <a:ext cx="1840607" cy="268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9" y="4746682"/>
            <a:ext cx="2716096" cy="157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65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ESTUDIO DE CONSERVACIÓN DEL ZÓCALO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2882" y="1365691"/>
            <a:ext cx="1922265" cy="278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36044" y="1367271"/>
            <a:ext cx="1926582" cy="278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436972" y="1515226"/>
            <a:ext cx="1926579" cy="2477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23115" y="3877980"/>
            <a:ext cx="276937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9" y="4746682"/>
            <a:ext cx="2716096" cy="157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33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7645598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PROPUESTA DE MANTENIMIENTO DE LA TORRE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13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91" r="5243" b="22372"/>
          <a:stretch/>
        </p:blipFill>
        <p:spPr bwMode="auto">
          <a:xfrm>
            <a:off x="6021556" y="1685991"/>
            <a:ext cx="2448330" cy="3480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5" name="Picture 3" descr="C:\Users\MIGUEL\Desktop\Descargas\ETSGE\Curso 2012-2013\Taller 41\Miguel\Fotos\Fotos anteriores\Torre\Movil\2011-12-03 10.25.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5" y="1685991"/>
            <a:ext cx="2610173" cy="34802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44345" y="5258543"/>
            <a:ext cx="1305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Estado actual</a:t>
            </a:r>
            <a:endParaRPr lang="es-ES" sz="1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819367" y="3409836"/>
            <a:ext cx="1531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Escalera tabicada de dos hojas</a:t>
            </a:r>
            <a:endParaRPr lang="es-ES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020272" y="5256437"/>
            <a:ext cx="1449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Andamio con escalera interior</a:t>
            </a:r>
            <a:endParaRPr lang="es-ES" sz="1400" dirty="0"/>
          </a:p>
        </p:txBody>
      </p:sp>
      <p:pic>
        <p:nvPicPr>
          <p:cNvPr id="12" name="11 Imagen" descr="C:\Users\MIGUEL\Desktop\escalera-volada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81" y="3933056"/>
            <a:ext cx="3646747" cy="27363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42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7645598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PROPUESTA DE MANTENIMIENTO DE LA IGLESIA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3257522" y="648350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Cinta de doble gancho</a:t>
            </a:r>
            <a:endParaRPr lang="es-ES" sz="1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59320" y="6281168"/>
            <a:ext cx="1974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Escalera de gato con protección de espalda</a:t>
            </a:r>
            <a:endParaRPr lang="es-ES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257522" y="3628294"/>
            <a:ext cx="122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Línea de vida</a:t>
            </a:r>
            <a:endParaRPr lang="es-ES" sz="1400" dirty="0"/>
          </a:p>
        </p:txBody>
      </p:sp>
      <p:pic>
        <p:nvPicPr>
          <p:cNvPr id="23" name="2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518754"/>
            <a:ext cx="1662600" cy="471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23 Imagen" descr="C:\Users\MIGUEL\Desktop\CIMG284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5"/>
          <a:stretch/>
        </p:blipFill>
        <p:spPr bwMode="auto">
          <a:xfrm>
            <a:off x="3272670" y="1518754"/>
            <a:ext cx="2624455" cy="20974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5" name="24 Imagen" descr="C:\Users\MIGUEL\Desktop\arnes-de-seguridad-34701-290617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44" y="2011107"/>
            <a:ext cx="2249358" cy="3732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25 Imagen" descr="C:\Users\MIGUEL\Desktop\4296fe4e02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670" y="4031441"/>
            <a:ext cx="2624455" cy="2386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7" name="26 CuadroTexto"/>
          <p:cNvSpPr txBox="1"/>
          <p:nvPr/>
        </p:nvSpPr>
        <p:spPr>
          <a:xfrm>
            <a:off x="6606555" y="588327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Arnés integral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8489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7645598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PROPUESTA DE MANTENIMIENTO DE LA IGLESIA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13" y="1340768"/>
            <a:ext cx="71723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28800"/>
            <a:ext cx="5429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43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19" y="908720"/>
            <a:ext cx="6947241" cy="576064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tx2"/>
                </a:solidFill>
              </a:rPr>
              <a:t>CONCLUSIONES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56680" y="188913"/>
            <a:ext cx="7056437" cy="21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ESTUDIOS PREVIOS DE LA IGLESIA DE LA INMACULADA CONCEPCIÓN DE ARCOS DE LAS SALINAS (TERUEL</a:t>
            </a:r>
            <a:r>
              <a:rPr lang="es-ES" sz="1200" b="1" dirty="0" smtClean="0">
                <a:latin typeface="Times New Roman" pitchFamily="18" charset="0"/>
              </a:rPr>
              <a:t>)</a:t>
            </a:r>
            <a:r>
              <a:rPr lang="es-ES" sz="1200" dirty="0" smtClean="0">
                <a:latin typeface="Times New Roman" pitchFamily="18" charset="0"/>
              </a:rPr>
              <a:t> </a:t>
            </a:r>
            <a:endParaRPr lang="es-ES" sz="1200" dirty="0">
              <a:latin typeface="Times New Roman" pitchFamily="18" charset="0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7626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983655" y="549275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02" y="72852"/>
            <a:ext cx="600700" cy="61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611560" y="1556792"/>
            <a:ext cx="773174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200" dirty="0"/>
              <a:t>Tras la restauración aparición de nuevas grietas.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200" dirty="0"/>
              <a:t>El edificio se encuentra en movimiento debido a las cargas diferenciales que soportan los muros y los soportes.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200" dirty="0"/>
              <a:t>El terreno sobre el que apoya la cimentación es inestable.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200" dirty="0"/>
              <a:t>Humedad en los muros que degradan la piedra.</a:t>
            </a:r>
            <a:endParaRPr lang="es-ES" sz="22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27197" y="4050363"/>
            <a:ext cx="773174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SE RECOMIENDA:</a:t>
            </a:r>
          </a:p>
          <a:p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200" dirty="0" smtClean="0"/>
              <a:t>Zunchado de las cimentaciones por medio de vigas centradoras.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200" dirty="0" smtClean="0"/>
              <a:t>Consolidación del terreno que evite los asientos diferenciales</a:t>
            </a:r>
            <a:r>
              <a:rPr lang="es-ES" sz="22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200" dirty="0" smtClean="0"/>
              <a:t>Colocación de un sistema de electroósmosis.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143281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115888"/>
            <a:ext cx="1401101" cy="12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72851"/>
            <a:ext cx="1419673" cy="146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2x300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6380" y="1308918"/>
            <a:ext cx="6061075" cy="4525963"/>
          </a:xfrm>
        </p:spPr>
      </p:pic>
      <p:sp>
        <p:nvSpPr>
          <p:cNvPr id="2" name="1 Rectángulo"/>
          <p:cNvSpPr/>
          <p:nvPr/>
        </p:nvSpPr>
        <p:spPr>
          <a:xfrm>
            <a:off x="3222672" y="489446"/>
            <a:ext cx="2725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GRACIAS</a:t>
            </a:r>
            <a:endParaRPr lang="es-ES" sz="54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829714" y="5445224"/>
            <a:ext cx="5484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POR SU ATENCIÓN</a:t>
            </a:r>
            <a:endParaRPr lang="es-ES" sz="54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4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1600</Words>
  <Application>Microsoft Office PowerPoint</Application>
  <PresentationFormat>Presentación en pantalla (4:3)</PresentationFormat>
  <Paragraphs>299</Paragraphs>
  <Slides>43</Slides>
  <Notes>2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5" baseType="lpstr">
      <vt:lpstr>Tema de Office</vt:lpstr>
      <vt:lpstr>Imagen de mapa de bits</vt:lpstr>
      <vt:lpstr>Presentación de PowerPoint</vt:lpstr>
      <vt:lpstr>OBJETIVO DEL PROYECTO</vt:lpstr>
      <vt:lpstr>SITUACIÓN Y EMPLAZAMIENTO</vt:lpstr>
      <vt:lpstr>DESCRIPCIÓN ARQUITECTONICA</vt:lpstr>
      <vt:lpstr>DESCRIPCIÓN ARQUITECTONICA</vt:lpstr>
      <vt:lpstr>ANALISIS CONSTRUCTIVO</vt:lpstr>
      <vt:lpstr>ANALISIS CONSTRUCTIVO</vt:lpstr>
      <vt:lpstr>ANALISIS CONSTRUCTIVO</vt:lpstr>
      <vt:lpstr>ANTECEDENTES</vt:lpstr>
      <vt:lpstr>ESTUDIO GEOLÓGICO</vt:lpstr>
      <vt:lpstr>ESTUDIO GEOTÉCNICO</vt:lpstr>
      <vt:lpstr>OBSERVACIONES PREVIAS</vt:lpstr>
      <vt:lpstr>OBSERVACIONES PREVIAS</vt:lpstr>
      <vt:lpstr>OBSERVACIONES PREVIAS</vt:lpstr>
      <vt:lpstr>CÁMARA TERMOGRÁFICA</vt:lpstr>
      <vt:lpstr>CONTROL DE GRIETAS</vt:lpstr>
      <vt:lpstr>CARACTERIZACIÓN DE MATERIALES</vt:lpstr>
      <vt:lpstr>CARACTERIZACIÓN DE MATERIALES</vt:lpstr>
      <vt:lpstr>CARACTERIZACIÓN DE MATERIALES</vt:lpstr>
      <vt:lpstr>CARACTERIZACIÓN DE MATERIALES</vt:lpstr>
      <vt:lpstr>CARACTERIZACIÓN DE MATERIALES</vt:lpstr>
      <vt:lpstr>CARACTERIZACIÓN DE MATERIALES</vt:lpstr>
      <vt:lpstr>LEVANTAMIENTO GRÁFICO</vt:lpstr>
      <vt:lpstr>LEVANTAMIENTO GRÁFICO</vt:lpstr>
      <vt:lpstr>LEVANTAMIENTO GRÁFICO</vt:lpstr>
      <vt:lpstr>LISTADO DE LESIONES</vt:lpstr>
      <vt:lpstr>LISTADO DE LESIONES</vt:lpstr>
      <vt:lpstr>MAPEO DE LESIONES</vt:lpstr>
      <vt:lpstr>MAPEO DE LESIONES</vt:lpstr>
      <vt:lpstr>MAPEO DE LESIONES</vt:lpstr>
      <vt:lpstr>MAPEO DE LESIONES</vt:lpstr>
      <vt:lpstr>MAPEO DE LESIONES</vt:lpstr>
      <vt:lpstr>CUADRO RESUMEN DE LESIONES</vt:lpstr>
      <vt:lpstr>ESTUDIO DE CONSERVACIÓN DEL ZÓCALO</vt:lpstr>
      <vt:lpstr>ESTUDIO DE CONSERVACIÓN DEL ZÓCALO</vt:lpstr>
      <vt:lpstr>ESTUDIO DE CONSERVACIÓN DEL ZÓCALO</vt:lpstr>
      <vt:lpstr>ESTUDIO DE CONSERVACIÓN DEL ZÓCALO</vt:lpstr>
      <vt:lpstr>ESTUDIO DE CONSERVACIÓN DEL ZÓCALO</vt:lpstr>
      <vt:lpstr>PROPUESTA DE MANTENIMIENTO DE LA TORRE</vt:lpstr>
      <vt:lpstr>PROPUESTA DE MANTENIMIENTO DE LA IGLESIA</vt:lpstr>
      <vt:lpstr>PROPUESTA DE MANTENIMIENTO DE LA IGLESIA</vt:lpstr>
      <vt:lpstr>CONCLUSIONES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</dc:creator>
  <cp:lastModifiedBy>MIGUEL</cp:lastModifiedBy>
  <cp:revision>113</cp:revision>
  <dcterms:created xsi:type="dcterms:W3CDTF">2013-07-01T16:11:34Z</dcterms:created>
  <dcterms:modified xsi:type="dcterms:W3CDTF">2013-07-18T19:32:41Z</dcterms:modified>
</cp:coreProperties>
</file>