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3" r:id="rId3"/>
    <p:sldId id="301" r:id="rId4"/>
    <p:sldId id="258" r:id="rId5"/>
    <p:sldId id="268" r:id="rId6"/>
    <p:sldId id="270" r:id="rId7"/>
    <p:sldId id="269" r:id="rId8"/>
    <p:sldId id="300" r:id="rId9"/>
    <p:sldId id="303" r:id="rId10"/>
    <p:sldId id="276" r:id="rId11"/>
    <p:sldId id="277" r:id="rId12"/>
    <p:sldId id="278" r:id="rId13"/>
    <p:sldId id="279" r:id="rId14"/>
    <p:sldId id="304" r:id="rId15"/>
    <p:sldId id="282" r:id="rId16"/>
    <p:sldId id="283" r:id="rId17"/>
    <p:sldId id="307" r:id="rId18"/>
    <p:sldId id="308" r:id="rId19"/>
    <p:sldId id="315" r:id="rId20"/>
    <p:sldId id="305" r:id="rId21"/>
    <p:sldId id="285" r:id="rId22"/>
    <p:sldId id="306" r:id="rId23"/>
    <p:sldId id="287" r:id="rId24"/>
    <p:sldId id="288" r:id="rId25"/>
    <p:sldId id="311" r:id="rId26"/>
    <p:sldId id="312" r:id="rId27"/>
    <p:sldId id="313" r:id="rId28"/>
    <p:sldId id="289" r:id="rId29"/>
    <p:sldId id="310" r:id="rId30"/>
    <p:sldId id="290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376092"/>
    <a:srgbClr val="AA3F3C"/>
    <a:srgbClr val="5E4878"/>
    <a:srgbClr val="698335"/>
    <a:srgbClr val="9BBB59"/>
    <a:srgbClr val="C55F0B"/>
    <a:srgbClr val="FF9933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368" autoAdjust="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262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05CAB-EA9F-417A-9DB3-170E32CB4D46}" type="datetimeFigureOut">
              <a:rPr lang="es-ES" smtClean="0"/>
              <a:pPr/>
              <a:t>14/07/2013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AAFD9-CFB7-4CE4-8C8D-9FE23F62DB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0DB9C-B3DE-40DD-AFE9-15D04CD0080D}" type="datetimeFigureOut">
              <a:rPr lang="es-ES" smtClean="0"/>
              <a:pPr/>
              <a:t>14/07/2013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CE93C-2627-401B-8D8C-92A89A3B8A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CE93C-2627-401B-8D8C-92A89A3B8A52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30DDB-79FF-4CD4-9791-CB55DF58F251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9DA1E-1F91-4074-B30E-7D68201A37AB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99C1-94EC-407A-AABD-3C03F9474C9D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5FA-7E53-4844-A257-E38FCE63F63D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98D5-F442-434C-BFD8-13DB549C636A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E3CC-1B84-425E-A495-2F06A8C0BAB3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0787-5CE2-485F-B484-E26BDCAE9E82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C9BD-D6A1-4DDD-ABEF-586478F9F457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30DE-C25C-44BC-B4D5-D4ABD067346C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5841-59DC-4E61-AD20-3AE9D07F6069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58394-55C1-46B1-A183-797B22BFFF09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77270-A1EA-476F-BC38-540F283EDD8B}" type="datetime1">
              <a:rPr lang="es-ES" smtClean="0"/>
              <a:pPr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42C31-B147-4968-B1FE-3247394B01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4.pn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2.jpe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IMG_538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0EAD2"/>
              </a:clrFrom>
              <a:clrTo>
                <a:srgbClr val="F0EAD2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lum bright="20000"/>
          </a:blip>
          <a:srcRect t="-1239" b="29430"/>
          <a:stretch>
            <a:fillRect/>
          </a:stretch>
        </p:blipFill>
        <p:spPr>
          <a:xfrm>
            <a:off x="714348" y="642918"/>
            <a:ext cx="7725228" cy="421484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4143404"/>
          </a:xfr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s-E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ESTUDIO PREVIO Y </a:t>
            </a:r>
            <a:br>
              <a:rPr lang="es-E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E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PROPUESTA DE INTERVENCIÓN</a:t>
            </a:r>
            <a:br>
              <a:rPr lang="es-E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ES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Riurau del “Tío Constantino”</a:t>
            </a:r>
            <a:br>
              <a:rPr lang="es-ES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ES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ES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2700" b="1" dirty="0" smtClean="0">
                <a:latin typeface="Arial" pitchFamily="34" charset="0"/>
                <a:cs typeface="Arial" pitchFamily="34" charset="0"/>
              </a:rPr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/>
            </a:r>
            <a:br>
              <a:rPr lang="es-ES" sz="2800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857620" y="3500438"/>
            <a:ext cx="4500594" cy="1357322"/>
          </a:xfrm>
        </p:spPr>
        <p:txBody>
          <a:bodyPr>
            <a:normAutofit/>
          </a:bodyPr>
          <a:lstStyle/>
          <a:p>
            <a:pPr algn="r"/>
            <a:r>
              <a:rPr lang="es-E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PFG_Proyecto Final d Grado</a:t>
            </a:r>
          </a:p>
          <a:p>
            <a:pPr algn="r"/>
            <a:r>
              <a:rPr lang="es-E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Modalidad: Científico_Técnico</a:t>
            </a:r>
          </a:p>
          <a:p>
            <a:pPr algn="r"/>
            <a:r>
              <a:rPr lang="es-E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Titulación: Grado en Arquitectura Técnica</a:t>
            </a: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2 Subtítulo"/>
          <p:cNvSpPr txBox="1">
            <a:spLocks/>
          </p:cNvSpPr>
          <p:nvPr/>
        </p:nvSpPr>
        <p:spPr>
          <a:xfrm>
            <a:off x="4000496" y="5000636"/>
            <a:ext cx="4500594" cy="785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Alumna: SANDRA</a:t>
            </a:r>
            <a:r>
              <a:rPr kumimoji="0" lang="es-ES" sz="15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MARTINEZ GARCIA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500" b="0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5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JULIO 2013</a:t>
            </a:r>
            <a:endParaRPr kumimoji="0" lang="es-E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642910" y="5000636"/>
            <a:ext cx="4500594" cy="785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Directores Académicos del PFG: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JAIME LLINARES MILLÁN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MANUEL JESÚS RAMÍREZ BLANCO</a:t>
            </a:r>
            <a:endParaRPr kumimoji="0" lang="es-ES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10 Imagen" descr="LOGO_ETSIE_ajustado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8926" y="5929330"/>
            <a:ext cx="2714644" cy="586070"/>
          </a:xfrm>
          <a:prstGeom prst="rect">
            <a:avLst/>
          </a:prstGeom>
        </p:spPr>
      </p:pic>
      <p:pic>
        <p:nvPicPr>
          <p:cNvPr id="12" name="11 Imagen" descr="marcaUPV_home61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5929330"/>
            <a:ext cx="1733550" cy="581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ÍNDICE: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2 Marcador de contenido"/>
          <p:cNvSpPr>
            <a:spLocks noGrp="1"/>
          </p:cNvSpPr>
          <p:nvPr>
            <p:ph idx="1"/>
          </p:nvPr>
        </p:nvSpPr>
        <p:spPr>
          <a:xfrm>
            <a:off x="571472" y="2357430"/>
            <a:ext cx="8386850" cy="26860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1. INTRODUCCIÓN                                                            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3                                                                   </a:t>
            </a:r>
          </a:p>
          <a:p>
            <a:pPr>
              <a:lnSpc>
                <a:spcPct val="150000"/>
              </a:lnSpc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2. ANÁLISIS CONSTRUCTIVO                                     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 9</a:t>
            </a:r>
          </a:p>
          <a:p>
            <a:pPr>
              <a:lnSpc>
                <a:spcPct val="150000"/>
              </a:lnSpc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3. ANÁLISIS PATOLÓGICO            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                           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14</a:t>
            </a:r>
          </a:p>
          <a:p>
            <a:pPr>
              <a:lnSpc>
                <a:spcPct val="150000"/>
              </a:lnSpc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 PROPUESTA DE INTERVENCIÓN                               20</a:t>
            </a:r>
          </a:p>
          <a:p>
            <a:pPr>
              <a:lnSpc>
                <a:spcPct val="150000"/>
              </a:lnSpc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5. CONCLUSIÓN                                                               29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685768"/>
            <a:ext cx="8229600" cy="1143000"/>
          </a:xfrm>
        </p:spPr>
        <p:txBody>
          <a:bodyPr/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INTRODUCCIÓN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2285992"/>
            <a:ext cx="8229600" cy="39290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1.1  ORIGEN DEL RIURAU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1.2  TIPOLOGÍAS DE RIURAUS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1.3  LOCALIZACIÓN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1.4  ESTUDIO DE LA FECHA DE CONSTRUCCIÓN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1.5  DESCRIPCIÓN Y DEFINICIÓN DE ESPACIOS</a:t>
            </a:r>
          </a:p>
          <a:p>
            <a:pPr>
              <a:buNone/>
            </a:pPr>
            <a:endParaRPr lang="es-ES" sz="2400" dirty="0" smtClean="0"/>
          </a:p>
          <a:p>
            <a:endParaRPr lang="es-ES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471462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471454"/>
            <a:ext cx="8229600" cy="1143000"/>
          </a:xfrm>
        </p:spPr>
        <p:txBody>
          <a:bodyPr/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INTRODUCCIÓN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39290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1.1 ORIGEN DEL RIURAU</a:t>
            </a:r>
          </a:p>
          <a:p>
            <a:pPr>
              <a:buNone/>
            </a:pPr>
            <a:endParaRPr lang="es-ES" sz="2400" dirty="0" smtClean="0"/>
          </a:p>
          <a:p>
            <a:endParaRPr lang="es-ES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471462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571472" y="2428868"/>
            <a:ext cx="50720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Ligado a la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elaboración de la uva a pasa.</a:t>
            </a:r>
          </a:p>
          <a:p>
            <a:pPr>
              <a:spcBef>
                <a:spcPts val="1200"/>
              </a:spcBef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La zona de origen - la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Marina. </a:t>
            </a:r>
          </a:p>
          <a:p>
            <a:pPr>
              <a:spcBef>
                <a:spcPts val="1200"/>
              </a:spcBef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Expansión.</a:t>
            </a:r>
          </a:p>
          <a:p>
            <a:pPr>
              <a:spcBef>
                <a:spcPts val="600"/>
              </a:spcBef>
            </a:pP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Complicado dar con la fecha exacta:</a:t>
            </a:r>
            <a:endParaRPr lang="es-ES" sz="105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En el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siglo VIII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Musulmanes.  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           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En el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siglo XIX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– Riuraus. 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A mediados del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siglo XX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– Descenso.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 l="25391" t="15278" r="26953" b="27083"/>
          <a:stretch>
            <a:fillRect/>
          </a:stretch>
        </p:blipFill>
        <p:spPr bwMode="auto">
          <a:xfrm>
            <a:off x="4572000" y="2928934"/>
            <a:ext cx="4059055" cy="2761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INTRODUCCIÓN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357298"/>
            <a:ext cx="8001056" cy="5715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1.2 TIPOLOGIAS DE RIURAUS</a:t>
            </a:r>
          </a:p>
          <a:p>
            <a:pPr>
              <a:buNone/>
            </a:pPr>
            <a:endParaRPr lang="es-ES" sz="1400" dirty="0" smtClean="0"/>
          </a:p>
          <a:p>
            <a:endParaRPr lang="es-ES" sz="1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471462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5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3929058" y="1785926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2º: Riurau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industrial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00034" y="1785926"/>
            <a:ext cx="3786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1º: Riurau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sencillo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16 Imagen" descr="CIMG4070 [1024x768].JPG"/>
          <p:cNvPicPr>
            <a:picLocks noChangeAspect="1"/>
          </p:cNvPicPr>
          <p:nvPr/>
        </p:nvPicPr>
        <p:blipFill>
          <a:blip r:embed="rId5" cstate="print"/>
          <a:srcRect t="2614" b="13726"/>
          <a:stretch>
            <a:fillRect/>
          </a:stretch>
        </p:blipFill>
        <p:spPr>
          <a:xfrm>
            <a:off x="571472" y="2214554"/>
            <a:ext cx="3074066" cy="1928826"/>
          </a:xfrm>
          <a:prstGeom prst="rect">
            <a:avLst/>
          </a:prstGeom>
        </p:spPr>
      </p:pic>
      <p:pic>
        <p:nvPicPr>
          <p:cNvPr id="18" name="17 Imagen" descr="IMG_0339.JPG"/>
          <p:cNvPicPr>
            <a:picLocks noChangeAspect="1"/>
          </p:cNvPicPr>
          <p:nvPr/>
        </p:nvPicPr>
        <p:blipFill>
          <a:blip r:embed="rId6" cstate="print"/>
          <a:srcRect b="6982"/>
          <a:stretch>
            <a:fillRect/>
          </a:stretch>
        </p:blipFill>
        <p:spPr>
          <a:xfrm>
            <a:off x="4071934" y="2214554"/>
            <a:ext cx="3110398" cy="1928826"/>
          </a:xfrm>
          <a:prstGeom prst="rect">
            <a:avLst/>
          </a:prstGeom>
        </p:spPr>
      </p:pic>
      <p:pic>
        <p:nvPicPr>
          <p:cNvPr id="15" name="14 Imagen" descr="IMG_4242.jpg"/>
          <p:cNvPicPr>
            <a:picLocks noChangeAspect="1"/>
          </p:cNvPicPr>
          <p:nvPr/>
        </p:nvPicPr>
        <p:blipFill>
          <a:blip r:embed="rId7" cstate="print"/>
          <a:srcRect r="17941" b="14010"/>
          <a:stretch>
            <a:fillRect/>
          </a:stretch>
        </p:blipFill>
        <p:spPr>
          <a:xfrm>
            <a:off x="7215206" y="2214554"/>
            <a:ext cx="1374804" cy="1928826"/>
          </a:xfrm>
          <a:prstGeom prst="rect">
            <a:avLst/>
          </a:prstGeom>
        </p:spPr>
      </p:pic>
      <p:pic>
        <p:nvPicPr>
          <p:cNvPr id="19" name="18 Imagen"/>
          <p:cNvPicPr/>
          <p:nvPr/>
        </p:nvPicPr>
        <p:blipFill>
          <a:blip r:embed="rId8"/>
          <a:srcRect l="55874" t="40757" r="30021" b="40441"/>
          <a:stretch>
            <a:fillRect/>
          </a:stretch>
        </p:blipFill>
        <p:spPr bwMode="auto">
          <a:xfrm>
            <a:off x="4071934" y="4572008"/>
            <a:ext cx="3143272" cy="1571636"/>
          </a:xfrm>
          <a:prstGeom prst="rect">
            <a:avLst/>
          </a:prstGeom>
          <a:noFill/>
        </p:spPr>
      </p:pic>
      <p:sp>
        <p:nvSpPr>
          <p:cNvPr id="20" name="19 CuadroTexto"/>
          <p:cNvSpPr txBox="1"/>
          <p:nvPr/>
        </p:nvSpPr>
        <p:spPr>
          <a:xfrm>
            <a:off x="4000496" y="4214818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“Bous”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71472" y="4214818"/>
            <a:ext cx="2069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 Con pórtico recto </a:t>
            </a:r>
            <a:endParaRPr lang="es-ES" dirty="0"/>
          </a:p>
        </p:txBody>
      </p:sp>
      <p:pic>
        <p:nvPicPr>
          <p:cNvPr id="22" name="21 Imagen" descr="resized_img_7878.jpg"/>
          <p:cNvPicPr>
            <a:picLocks noChangeAspect="1"/>
          </p:cNvPicPr>
          <p:nvPr/>
        </p:nvPicPr>
        <p:blipFill>
          <a:blip r:embed="rId9"/>
          <a:srcRect t="985" r="-113" b="22121"/>
          <a:stretch>
            <a:fillRect/>
          </a:stretch>
        </p:blipFill>
        <p:spPr>
          <a:xfrm>
            <a:off x="571472" y="4572008"/>
            <a:ext cx="3071834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68576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INTRODUCCIÓN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643050"/>
            <a:ext cx="8429684" cy="42862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1.3 LOCALIZACIÓN DEL RIURAU DEL “TÍO CONSTANTINO”</a:t>
            </a:r>
          </a:p>
          <a:p>
            <a:pPr lvl="6"/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15380" y="6356350"/>
            <a:ext cx="471462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15 Imagen" descr="797px-Terrateig-Mapa_del_Valle_de_Albaida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72330" y="2373384"/>
            <a:ext cx="1620266" cy="1258079"/>
          </a:xfrm>
          <a:prstGeom prst="rect">
            <a:avLst/>
          </a:prstGeom>
        </p:spPr>
      </p:pic>
      <p:pic>
        <p:nvPicPr>
          <p:cNvPr id="17" name="16 Imagen" descr="Localització_de_Terrateig_respecte_del_País_Valencià.pn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6538" y="2305164"/>
            <a:ext cx="2151383" cy="37417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 l="33486" t="22678" r="37510" b="5429"/>
          <a:stretch>
            <a:fillRect/>
          </a:stretch>
        </p:blipFill>
        <p:spPr bwMode="auto">
          <a:xfrm>
            <a:off x="7072330" y="3786190"/>
            <a:ext cx="160186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18 Triángulo isósceles"/>
          <p:cNvSpPr/>
          <p:nvPr/>
        </p:nvSpPr>
        <p:spPr>
          <a:xfrm flipV="1">
            <a:off x="7838915" y="5581093"/>
            <a:ext cx="69905" cy="45791"/>
          </a:xfrm>
          <a:prstGeom prst="triangl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orma libre"/>
          <p:cNvSpPr/>
          <p:nvPr/>
        </p:nvSpPr>
        <p:spPr>
          <a:xfrm>
            <a:off x="7695500" y="3832978"/>
            <a:ext cx="290889" cy="178657"/>
          </a:xfrm>
          <a:custGeom>
            <a:avLst/>
            <a:gdLst>
              <a:gd name="connsiteX0" fmla="*/ 42862 w 260797"/>
              <a:gd name="connsiteY0" fmla="*/ 28575 h 154781"/>
              <a:gd name="connsiteX1" fmla="*/ 23812 w 260797"/>
              <a:gd name="connsiteY1" fmla="*/ 28575 h 154781"/>
              <a:gd name="connsiteX2" fmla="*/ 9525 w 260797"/>
              <a:gd name="connsiteY2" fmla="*/ 33337 h 154781"/>
              <a:gd name="connsiteX3" fmla="*/ 2381 w 260797"/>
              <a:gd name="connsiteY3" fmla="*/ 40481 h 154781"/>
              <a:gd name="connsiteX4" fmla="*/ 0 w 260797"/>
              <a:gd name="connsiteY4" fmla="*/ 47625 h 154781"/>
              <a:gd name="connsiteX5" fmla="*/ 2381 w 260797"/>
              <a:gd name="connsiteY5" fmla="*/ 95250 h 154781"/>
              <a:gd name="connsiteX6" fmla="*/ 7143 w 260797"/>
              <a:gd name="connsiteY6" fmla="*/ 102393 h 154781"/>
              <a:gd name="connsiteX7" fmla="*/ 11906 w 260797"/>
              <a:gd name="connsiteY7" fmla="*/ 111918 h 154781"/>
              <a:gd name="connsiteX8" fmla="*/ 21431 w 260797"/>
              <a:gd name="connsiteY8" fmla="*/ 133350 h 154781"/>
              <a:gd name="connsiteX9" fmla="*/ 23812 w 260797"/>
              <a:gd name="connsiteY9" fmla="*/ 140493 h 154781"/>
              <a:gd name="connsiteX10" fmla="*/ 33337 w 260797"/>
              <a:gd name="connsiteY10" fmla="*/ 154781 h 154781"/>
              <a:gd name="connsiteX11" fmla="*/ 66675 w 260797"/>
              <a:gd name="connsiteY11" fmla="*/ 150018 h 154781"/>
              <a:gd name="connsiteX12" fmla="*/ 73818 w 260797"/>
              <a:gd name="connsiteY12" fmla="*/ 145256 h 154781"/>
              <a:gd name="connsiteX13" fmla="*/ 85725 w 260797"/>
              <a:gd name="connsiteY13" fmla="*/ 142875 h 154781"/>
              <a:gd name="connsiteX14" fmla="*/ 92868 w 260797"/>
              <a:gd name="connsiteY14" fmla="*/ 140493 h 154781"/>
              <a:gd name="connsiteX15" fmla="*/ 126206 w 260797"/>
              <a:gd name="connsiteY15" fmla="*/ 135731 h 154781"/>
              <a:gd name="connsiteX16" fmla="*/ 152400 w 260797"/>
              <a:gd name="connsiteY16" fmla="*/ 130968 h 154781"/>
              <a:gd name="connsiteX17" fmla="*/ 226218 w 260797"/>
              <a:gd name="connsiteY17" fmla="*/ 123825 h 154781"/>
              <a:gd name="connsiteX18" fmla="*/ 242887 w 260797"/>
              <a:gd name="connsiteY18" fmla="*/ 119062 h 154781"/>
              <a:gd name="connsiteX19" fmla="*/ 245268 w 260797"/>
              <a:gd name="connsiteY19" fmla="*/ 111918 h 154781"/>
              <a:gd name="connsiteX20" fmla="*/ 242887 w 260797"/>
              <a:gd name="connsiteY20" fmla="*/ 100012 h 154781"/>
              <a:gd name="connsiteX21" fmla="*/ 240506 w 260797"/>
              <a:gd name="connsiteY21" fmla="*/ 90487 h 154781"/>
              <a:gd name="connsiteX22" fmla="*/ 238125 w 260797"/>
              <a:gd name="connsiteY22" fmla="*/ 40481 h 154781"/>
              <a:gd name="connsiteX23" fmla="*/ 230981 w 260797"/>
              <a:gd name="connsiteY23" fmla="*/ 26193 h 154781"/>
              <a:gd name="connsiteX24" fmla="*/ 209550 w 260797"/>
              <a:gd name="connsiteY24" fmla="*/ 2381 h 154781"/>
              <a:gd name="connsiteX25" fmla="*/ 202406 w 260797"/>
              <a:gd name="connsiteY25" fmla="*/ 0 h 154781"/>
              <a:gd name="connsiteX26" fmla="*/ 161925 w 260797"/>
              <a:gd name="connsiteY26" fmla="*/ 4762 h 154781"/>
              <a:gd name="connsiteX27" fmla="*/ 152400 w 260797"/>
              <a:gd name="connsiteY27" fmla="*/ 7143 h 154781"/>
              <a:gd name="connsiteX28" fmla="*/ 111918 w 260797"/>
              <a:gd name="connsiteY28" fmla="*/ 11906 h 154781"/>
              <a:gd name="connsiteX29" fmla="*/ 102393 w 260797"/>
              <a:gd name="connsiteY29" fmla="*/ 14287 h 154781"/>
              <a:gd name="connsiteX30" fmla="*/ 78581 w 260797"/>
              <a:gd name="connsiteY30" fmla="*/ 16668 h 154781"/>
              <a:gd name="connsiteX31" fmla="*/ 61912 w 260797"/>
              <a:gd name="connsiteY31" fmla="*/ 19050 h 154781"/>
              <a:gd name="connsiteX32" fmla="*/ 50006 w 260797"/>
              <a:gd name="connsiteY32" fmla="*/ 21431 h 154781"/>
              <a:gd name="connsiteX33" fmla="*/ 26193 w 260797"/>
              <a:gd name="connsiteY33" fmla="*/ 23812 h 154781"/>
              <a:gd name="connsiteX34" fmla="*/ 0 w 260797"/>
              <a:gd name="connsiteY34" fmla="*/ 30956 h 154781"/>
              <a:gd name="connsiteX35" fmla="*/ 42862 w 260797"/>
              <a:gd name="connsiteY35" fmla="*/ 28575 h 15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0797" h="154781">
                <a:moveTo>
                  <a:pt x="42862" y="28575"/>
                </a:moveTo>
                <a:cubicBezTo>
                  <a:pt x="32947" y="25269"/>
                  <a:pt x="36457" y="25126"/>
                  <a:pt x="23812" y="28575"/>
                </a:cubicBezTo>
                <a:cubicBezTo>
                  <a:pt x="18969" y="29896"/>
                  <a:pt x="9525" y="33337"/>
                  <a:pt x="9525" y="33337"/>
                </a:cubicBezTo>
                <a:cubicBezTo>
                  <a:pt x="7144" y="35718"/>
                  <a:pt x="4249" y="37679"/>
                  <a:pt x="2381" y="40481"/>
                </a:cubicBezTo>
                <a:cubicBezTo>
                  <a:pt x="989" y="42570"/>
                  <a:pt x="0" y="45115"/>
                  <a:pt x="0" y="47625"/>
                </a:cubicBezTo>
                <a:cubicBezTo>
                  <a:pt x="0" y="63520"/>
                  <a:pt x="325" y="79489"/>
                  <a:pt x="2381" y="95250"/>
                </a:cubicBezTo>
                <a:cubicBezTo>
                  <a:pt x="2751" y="98088"/>
                  <a:pt x="5723" y="99908"/>
                  <a:pt x="7143" y="102393"/>
                </a:cubicBezTo>
                <a:cubicBezTo>
                  <a:pt x="8904" y="105475"/>
                  <a:pt x="10588" y="108622"/>
                  <a:pt x="11906" y="111918"/>
                </a:cubicBezTo>
                <a:cubicBezTo>
                  <a:pt x="20408" y="133174"/>
                  <a:pt x="12267" y="119605"/>
                  <a:pt x="21431" y="133350"/>
                </a:cubicBezTo>
                <a:cubicBezTo>
                  <a:pt x="22225" y="135731"/>
                  <a:pt x="22593" y="138299"/>
                  <a:pt x="23812" y="140493"/>
                </a:cubicBezTo>
                <a:cubicBezTo>
                  <a:pt x="26592" y="145497"/>
                  <a:pt x="33337" y="154781"/>
                  <a:pt x="33337" y="154781"/>
                </a:cubicBezTo>
                <a:cubicBezTo>
                  <a:pt x="37546" y="154360"/>
                  <a:pt x="58790" y="153398"/>
                  <a:pt x="66675" y="150018"/>
                </a:cubicBezTo>
                <a:cubicBezTo>
                  <a:pt x="69305" y="148891"/>
                  <a:pt x="71139" y="146261"/>
                  <a:pt x="73818" y="145256"/>
                </a:cubicBezTo>
                <a:cubicBezTo>
                  <a:pt x="77608" y="143835"/>
                  <a:pt x="81798" y="143857"/>
                  <a:pt x="85725" y="142875"/>
                </a:cubicBezTo>
                <a:cubicBezTo>
                  <a:pt x="88160" y="142266"/>
                  <a:pt x="90433" y="141102"/>
                  <a:pt x="92868" y="140493"/>
                </a:cubicBezTo>
                <a:cubicBezTo>
                  <a:pt x="104993" y="137461"/>
                  <a:pt x="112881" y="137211"/>
                  <a:pt x="126206" y="135731"/>
                </a:cubicBezTo>
                <a:cubicBezTo>
                  <a:pt x="138514" y="131629"/>
                  <a:pt x="133171" y="132891"/>
                  <a:pt x="152400" y="130968"/>
                </a:cubicBezTo>
                <a:cubicBezTo>
                  <a:pt x="260797" y="120128"/>
                  <a:pt x="167335" y="130367"/>
                  <a:pt x="226218" y="123825"/>
                </a:cubicBezTo>
                <a:cubicBezTo>
                  <a:pt x="226298" y="123805"/>
                  <a:pt x="241750" y="120199"/>
                  <a:pt x="242887" y="119062"/>
                </a:cubicBezTo>
                <a:cubicBezTo>
                  <a:pt x="244662" y="117287"/>
                  <a:pt x="244474" y="114299"/>
                  <a:pt x="245268" y="111918"/>
                </a:cubicBezTo>
                <a:cubicBezTo>
                  <a:pt x="244474" y="107949"/>
                  <a:pt x="243765" y="103963"/>
                  <a:pt x="242887" y="100012"/>
                </a:cubicBezTo>
                <a:cubicBezTo>
                  <a:pt x="242177" y="96817"/>
                  <a:pt x="240767" y="93749"/>
                  <a:pt x="240506" y="90487"/>
                </a:cubicBezTo>
                <a:cubicBezTo>
                  <a:pt x="239175" y="73853"/>
                  <a:pt x="239511" y="57111"/>
                  <a:pt x="238125" y="40481"/>
                </a:cubicBezTo>
                <a:cubicBezTo>
                  <a:pt x="237680" y="35142"/>
                  <a:pt x="233895" y="30272"/>
                  <a:pt x="230981" y="26193"/>
                </a:cubicBezTo>
                <a:cubicBezTo>
                  <a:pt x="226791" y="20327"/>
                  <a:pt x="214772" y="4122"/>
                  <a:pt x="209550" y="2381"/>
                </a:cubicBezTo>
                <a:lnTo>
                  <a:pt x="202406" y="0"/>
                </a:lnTo>
                <a:cubicBezTo>
                  <a:pt x="189633" y="1277"/>
                  <a:pt x="174794" y="2422"/>
                  <a:pt x="161925" y="4762"/>
                </a:cubicBezTo>
                <a:cubicBezTo>
                  <a:pt x="158705" y="5347"/>
                  <a:pt x="155640" y="6680"/>
                  <a:pt x="152400" y="7143"/>
                </a:cubicBezTo>
                <a:cubicBezTo>
                  <a:pt x="125591" y="10973"/>
                  <a:pt x="134662" y="7771"/>
                  <a:pt x="111918" y="11906"/>
                </a:cubicBezTo>
                <a:cubicBezTo>
                  <a:pt x="108698" y="12491"/>
                  <a:pt x="105633" y="13824"/>
                  <a:pt x="102393" y="14287"/>
                </a:cubicBezTo>
                <a:cubicBezTo>
                  <a:pt x="94496" y="15415"/>
                  <a:pt x="86503" y="15736"/>
                  <a:pt x="78581" y="16668"/>
                </a:cubicBezTo>
                <a:cubicBezTo>
                  <a:pt x="73007" y="17324"/>
                  <a:pt x="67448" y="18127"/>
                  <a:pt x="61912" y="19050"/>
                </a:cubicBezTo>
                <a:cubicBezTo>
                  <a:pt x="57920" y="19715"/>
                  <a:pt x="54018" y="20896"/>
                  <a:pt x="50006" y="21431"/>
                </a:cubicBezTo>
                <a:cubicBezTo>
                  <a:pt x="42099" y="22485"/>
                  <a:pt x="34131" y="23018"/>
                  <a:pt x="26193" y="23812"/>
                </a:cubicBezTo>
                <a:cubicBezTo>
                  <a:pt x="22895" y="24472"/>
                  <a:pt x="1344" y="28269"/>
                  <a:pt x="0" y="30956"/>
                </a:cubicBezTo>
                <a:lnTo>
                  <a:pt x="42862" y="28575"/>
                </a:lnTo>
                <a:close/>
              </a:path>
            </a:pathLst>
          </a:custGeom>
          <a:solidFill>
            <a:srgbClr val="C0504D">
              <a:alpha val="23922"/>
            </a:srgb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428596" y="2214554"/>
            <a:ext cx="4357718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Ubicación:</a:t>
            </a:r>
          </a:p>
          <a:p>
            <a:pPr>
              <a:lnSpc>
                <a:spcPct val="150000"/>
              </a:lnSpc>
            </a:pPr>
            <a:endParaRPr lang="es-ES" sz="1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LA VALL D’ALBAIDA –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Sur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de la Provincia  </a:t>
            </a:r>
          </a:p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                                      de Valencia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TERRATEIG –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Este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de la Vall d’Albaida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LA PARCELA –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Norte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de Terrateig</a:t>
            </a: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4316472" y="4662618"/>
            <a:ext cx="92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LA COSTERA</a:t>
            </a:r>
            <a:endParaRPr lang="es-ES" sz="11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6102422" y="4305428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LA SAFOR</a:t>
            </a:r>
            <a:endParaRPr lang="es-ES" sz="1100" dirty="0"/>
          </a:p>
        </p:txBody>
      </p:sp>
      <p:cxnSp>
        <p:nvCxnSpPr>
          <p:cNvPr id="33" name="32 Conector recto"/>
          <p:cNvCxnSpPr/>
          <p:nvPr/>
        </p:nvCxnSpPr>
        <p:spPr>
          <a:xfrm flipV="1">
            <a:off x="5173728" y="4734056"/>
            <a:ext cx="357190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flipV="1">
            <a:off x="6102422" y="4519742"/>
            <a:ext cx="357190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7000892" y="5786454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95000"/>
                  </a:schemeClr>
                </a:solidFill>
              </a:rPr>
              <a:t>TERRATEIG</a:t>
            </a:r>
            <a:endParaRPr lang="es-E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3" name="22 Imagen" descr="IMG_5544.JPG"/>
          <p:cNvPicPr>
            <a:picLocks noChangeAspect="1"/>
          </p:cNvPicPr>
          <p:nvPr/>
        </p:nvPicPr>
        <p:blipFill>
          <a:blip r:embed="rId8" cstate="print"/>
          <a:srcRect l="22656" t="36402" r="14844" b="24977"/>
          <a:stretch>
            <a:fillRect/>
          </a:stretch>
        </p:blipFill>
        <p:spPr>
          <a:xfrm>
            <a:off x="428596" y="4357694"/>
            <a:ext cx="3714776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68576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INTRODUCCIÓN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85926"/>
            <a:ext cx="8358246" cy="8572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1.4  ESTUDIO FECHA DE CONSTRUCCIÓN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15380" y="6356350"/>
            <a:ext cx="471462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642910" y="3214686"/>
            <a:ext cx="4572000" cy="1801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Fecha de construcción:</a:t>
            </a:r>
            <a:endParaRPr lang="es-ES" sz="5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Catastro - 1975.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Licencia de obras - 1921.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Planos del término -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1905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 l="17578" t="10417" r="16406" b="4166"/>
          <a:stretch>
            <a:fillRect/>
          </a:stretch>
        </p:blipFill>
        <p:spPr bwMode="auto">
          <a:xfrm>
            <a:off x="3786182" y="2571744"/>
            <a:ext cx="4907700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18 Elipse"/>
          <p:cNvSpPr/>
          <p:nvPr/>
        </p:nvSpPr>
        <p:spPr>
          <a:xfrm>
            <a:off x="5643570" y="3643314"/>
            <a:ext cx="285752" cy="28575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1" name="20 Conector recto de flecha"/>
          <p:cNvCxnSpPr/>
          <p:nvPr/>
        </p:nvCxnSpPr>
        <p:spPr>
          <a:xfrm flipV="1">
            <a:off x="2357422" y="3786190"/>
            <a:ext cx="3286148" cy="142876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68576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INTRODUCCIÓN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85926"/>
            <a:ext cx="8358246" cy="8572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1.5 DESCRIPCIÓN Y DEFINICIÓN DE ESPACIOS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3942" y="6356350"/>
            <a:ext cx="5429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8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Imagen" descr="IMG_5514.JPG"/>
          <p:cNvPicPr>
            <a:picLocks noChangeAspect="1"/>
          </p:cNvPicPr>
          <p:nvPr/>
        </p:nvPicPr>
        <p:blipFill>
          <a:blip r:embed="rId5" cstate="print"/>
          <a:srcRect l="11157" t="5556" r="14462" b="15277"/>
          <a:stretch>
            <a:fillRect/>
          </a:stretch>
        </p:blipFill>
        <p:spPr>
          <a:xfrm>
            <a:off x="7215206" y="4000504"/>
            <a:ext cx="1453826" cy="2071702"/>
          </a:xfrm>
          <a:prstGeom prst="rect">
            <a:avLst/>
          </a:prstGeom>
        </p:spPr>
      </p:pic>
      <p:pic>
        <p:nvPicPr>
          <p:cNvPr id="16" name="15 Imagen" descr="CIMG4057.JPG"/>
          <p:cNvPicPr>
            <a:picLocks noChangeAspect="1"/>
          </p:cNvPicPr>
          <p:nvPr/>
        </p:nvPicPr>
        <p:blipFill>
          <a:blip r:embed="rId6" cstate="print"/>
          <a:srcRect l="12500" t="5556" r="25000" b="15277"/>
          <a:stretch>
            <a:fillRect/>
          </a:stretch>
        </p:blipFill>
        <p:spPr>
          <a:xfrm>
            <a:off x="857224" y="2500306"/>
            <a:ext cx="2030343" cy="1928826"/>
          </a:xfrm>
          <a:prstGeom prst="rect">
            <a:avLst/>
          </a:prstGeom>
        </p:spPr>
      </p:pic>
      <p:pic>
        <p:nvPicPr>
          <p:cNvPr id="21" name="20 Imagen"/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8150" t="8818" r="30864" b="23882"/>
          <a:stretch>
            <a:fillRect/>
          </a:stretch>
        </p:blipFill>
        <p:spPr bwMode="auto">
          <a:xfrm>
            <a:off x="3000364" y="2285992"/>
            <a:ext cx="4032000" cy="2232000"/>
          </a:xfrm>
          <a:prstGeom prst="rect">
            <a:avLst/>
          </a:prstGeom>
          <a:noFill/>
        </p:spPr>
      </p:pic>
      <p:cxnSp>
        <p:nvCxnSpPr>
          <p:cNvPr id="23" name="22 Conector recto de flecha"/>
          <p:cNvCxnSpPr>
            <a:stCxn id="16" idx="3"/>
          </p:cNvCxnSpPr>
          <p:nvPr/>
        </p:nvCxnSpPr>
        <p:spPr>
          <a:xfrm flipV="1">
            <a:off x="2887567" y="2928934"/>
            <a:ext cx="398549" cy="535785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>
            <a:stCxn id="15" idx="0"/>
          </p:cNvCxnSpPr>
          <p:nvPr/>
        </p:nvCxnSpPr>
        <p:spPr>
          <a:xfrm rot="16200000" flipV="1">
            <a:off x="6828565" y="2886949"/>
            <a:ext cx="1071570" cy="1155539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Rectángulo"/>
          <p:cNvSpPr/>
          <p:nvPr/>
        </p:nvSpPr>
        <p:spPr>
          <a:xfrm>
            <a:off x="3857620" y="2428868"/>
            <a:ext cx="2628000" cy="714380"/>
          </a:xfrm>
          <a:prstGeom prst="rect">
            <a:avLst/>
          </a:prstGeom>
          <a:solidFill>
            <a:srgbClr val="C55F0B">
              <a:alpha val="25098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3102182" y="2428868"/>
            <a:ext cx="684000" cy="500066"/>
          </a:xfrm>
          <a:prstGeom prst="rect">
            <a:avLst/>
          </a:prstGeom>
          <a:solidFill>
            <a:srgbClr val="698335">
              <a:alpha val="25098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Rectángulo"/>
          <p:cNvSpPr/>
          <p:nvPr/>
        </p:nvSpPr>
        <p:spPr>
          <a:xfrm>
            <a:off x="6500826" y="2428868"/>
            <a:ext cx="396000" cy="714380"/>
          </a:xfrm>
          <a:prstGeom prst="rect">
            <a:avLst/>
          </a:prstGeom>
          <a:solidFill>
            <a:srgbClr val="5E4878">
              <a:alpha val="25098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3786182" y="3214686"/>
            <a:ext cx="3204000" cy="1260000"/>
          </a:xfrm>
          <a:prstGeom prst="rect">
            <a:avLst/>
          </a:prstGeom>
          <a:solidFill>
            <a:srgbClr val="AA3F3C">
              <a:alpha val="25098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3286116" y="3214686"/>
            <a:ext cx="500066" cy="357190"/>
          </a:xfrm>
          <a:prstGeom prst="rect">
            <a:avLst/>
          </a:prstGeom>
          <a:solidFill>
            <a:srgbClr val="376092">
              <a:alpha val="25098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3" name="32 Imagen" descr="IMG_4308.jpg"/>
          <p:cNvPicPr>
            <a:picLocks noChangeAspect="1"/>
          </p:cNvPicPr>
          <p:nvPr/>
        </p:nvPicPr>
        <p:blipFill>
          <a:blip r:embed="rId8" cstate="print"/>
          <a:srcRect t="13760"/>
          <a:stretch>
            <a:fillRect/>
          </a:stretch>
        </p:blipFill>
        <p:spPr>
          <a:xfrm>
            <a:off x="857224" y="4572008"/>
            <a:ext cx="2514991" cy="1620000"/>
          </a:xfrm>
          <a:prstGeom prst="rect">
            <a:avLst/>
          </a:prstGeom>
        </p:spPr>
      </p:pic>
      <p:cxnSp>
        <p:nvCxnSpPr>
          <p:cNvPr id="35" name="34 Conector recto de flecha"/>
          <p:cNvCxnSpPr/>
          <p:nvPr/>
        </p:nvCxnSpPr>
        <p:spPr>
          <a:xfrm rot="5400000" flipH="1" flipV="1">
            <a:off x="2678893" y="3964785"/>
            <a:ext cx="1143008" cy="357190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49 Imagen" descr="IMG_5416.JPG"/>
          <p:cNvPicPr>
            <a:picLocks noChangeAspect="1"/>
          </p:cNvPicPr>
          <p:nvPr/>
        </p:nvPicPr>
        <p:blipFill>
          <a:blip r:embed="rId9" cstate="print"/>
          <a:srcRect l="3125" t="20528"/>
          <a:stretch>
            <a:fillRect/>
          </a:stretch>
        </p:blipFill>
        <p:spPr>
          <a:xfrm>
            <a:off x="4071934" y="4572008"/>
            <a:ext cx="2643884" cy="1620000"/>
          </a:xfrm>
          <a:prstGeom prst="rect">
            <a:avLst/>
          </a:prstGeom>
        </p:spPr>
      </p:pic>
      <p:cxnSp>
        <p:nvCxnSpPr>
          <p:cNvPr id="54" name="53 Conector recto de flecha"/>
          <p:cNvCxnSpPr/>
          <p:nvPr/>
        </p:nvCxnSpPr>
        <p:spPr>
          <a:xfrm rot="5400000" flipH="1" flipV="1">
            <a:off x="4143373" y="4786325"/>
            <a:ext cx="1285881" cy="285751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685768"/>
            <a:ext cx="8229600" cy="1143000"/>
          </a:xfrm>
        </p:spPr>
        <p:txBody>
          <a:bodyPr/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ANÁLISIS CONSTRUCTIVO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85786" y="2285992"/>
            <a:ext cx="8229600" cy="39290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2.1  CIMENTACIÓN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2.2  ESTRUCTURA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2.3  CUBIERTA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2.4  PAVIMENTO</a:t>
            </a:r>
          </a:p>
          <a:p>
            <a:pPr>
              <a:buNone/>
            </a:pPr>
            <a:endParaRPr lang="es-ES" sz="2400" dirty="0" smtClean="0"/>
          </a:p>
          <a:p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5429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9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65456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ANÁLISIS CONSTRUCTIVO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2 Marcador de contenido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2862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2.1 CIMENTACIÓN</a:t>
            </a:r>
          </a:p>
          <a:p>
            <a:pPr>
              <a:buNone/>
            </a:pP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571472" y="2285992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itchFamily="34" charset="0"/>
                <a:cs typeface="Arial" pitchFamily="34" charset="0"/>
              </a:rPr>
              <a:t>DOS POSIBLES CIMENTACIÓNES: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571736" y="242886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1. MURO PROLONGADO: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715008" y="242886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2. ZAPATA CORRIDA</a:t>
            </a:r>
          </a:p>
        </p:txBody>
      </p:sp>
      <p:pic>
        <p:nvPicPr>
          <p:cNvPr id="1026" name="Imagen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A59A9E"/>
              </a:clrFrom>
              <a:clrTo>
                <a:srgbClr val="A59A9E">
                  <a:alpha val="0"/>
                </a:srgbClr>
              </a:clrTo>
            </a:clrChange>
            <a:lum bright="10000"/>
          </a:blip>
          <a:srcRect l="7439" t="11743" r="44627" b="34116"/>
          <a:stretch>
            <a:fillRect/>
          </a:stretch>
        </p:blipFill>
        <p:spPr bwMode="auto">
          <a:xfrm>
            <a:off x="6000760" y="2786058"/>
            <a:ext cx="2143140" cy="3243506"/>
          </a:xfrm>
          <a:prstGeom prst="rect">
            <a:avLst/>
          </a:prstGeom>
          <a:noFill/>
        </p:spPr>
      </p:pic>
      <p:pic>
        <p:nvPicPr>
          <p:cNvPr id="1027" name="Imagen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A9A3A7"/>
              </a:clrFrom>
              <a:clrTo>
                <a:srgbClr val="A9A3A7">
                  <a:alpha val="0"/>
                </a:srgbClr>
              </a:clrTo>
            </a:clrChange>
            <a:lum bright="10000"/>
          </a:blip>
          <a:srcRect l="12396" t="5440" r="37521" b="34734"/>
          <a:stretch>
            <a:fillRect/>
          </a:stretch>
        </p:blipFill>
        <p:spPr bwMode="auto">
          <a:xfrm>
            <a:off x="2857488" y="2786058"/>
            <a:ext cx="2026990" cy="3238579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2 Marcador de contenido"/>
          <p:cNvSpPr>
            <a:spLocks noGrp="1"/>
          </p:cNvSpPr>
          <p:nvPr>
            <p:ph idx="1"/>
          </p:nvPr>
        </p:nvSpPr>
        <p:spPr>
          <a:xfrm>
            <a:off x="428596" y="2357430"/>
            <a:ext cx="2500330" cy="3571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1800" b="1" dirty="0" smtClean="0">
                <a:latin typeface="Arial" pitchFamily="34" charset="0"/>
                <a:cs typeface="Arial" pitchFamily="34" charset="0"/>
              </a:rPr>
              <a:t>MUROS:</a:t>
            </a:r>
          </a:p>
          <a:p>
            <a:pPr>
              <a:buNone/>
            </a:pPr>
            <a:endParaRPr lang="es-ES" sz="1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Materiales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de la zona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None/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	En este caso: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- Muro de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mampostería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, cogido con mortero de arena, cal y ripios.</a:t>
            </a:r>
          </a:p>
          <a:p>
            <a:pPr marL="0" indent="0" algn="just">
              <a:buNone/>
            </a:pP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- Ladrillos cerámicos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macizos y huecos.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428596" y="714356"/>
            <a:ext cx="8229600" cy="1165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2.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 CONSTRUCTIVO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428596" y="1785926"/>
            <a:ext cx="8229600" cy="4286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2.2 ESTRUCTURA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2 Marcador de contenido"/>
          <p:cNvSpPr txBox="1">
            <a:spLocks/>
          </p:cNvSpPr>
          <p:nvPr/>
        </p:nvSpPr>
        <p:spPr>
          <a:xfrm>
            <a:off x="3428992" y="2357430"/>
            <a:ext cx="5214974" cy="1714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FORJADOS: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Rollizos.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	Cañizo.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Mortero</a:t>
            </a:r>
            <a:r>
              <a:rPr kumimoji="0" lang="es-E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de Yeso.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 l="1326" t="6490" r="2487" b="15585"/>
          <a:stretch>
            <a:fillRect/>
          </a:stretch>
        </p:blipFill>
        <p:spPr bwMode="auto">
          <a:xfrm>
            <a:off x="3428992" y="3916704"/>
            <a:ext cx="5281609" cy="2412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2 Marcador de contenido"/>
          <p:cNvSpPr>
            <a:spLocks noGrp="1"/>
          </p:cNvSpPr>
          <p:nvPr>
            <p:ph idx="1"/>
          </p:nvPr>
        </p:nvSpPr>
        <p:spPr>
          <a:xfrm>
            <a:off x="428596" y="2428868"/>
            <a:ext cx="3929090" cy="3714776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Tejas árabes</a:t>
            </a:r>
          </a:p>
          <a:p>
            <a:pPr algn="just">
              <a:spcBef>
                <a:spcPts val="600"/>
              </a:spcBef>
              <a:buNone/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1º 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Replanteo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spcBef>
                <a:spcPts val="1200"/>
              </a:spcBef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2º  Ladrillo perimetral,</a:t>
            </a:r>
          </a:p>
          <a:p>
            <a:pPr algn="just">
              <a:spcBef>
                <a:spcPts val="1200"/>
              </a:spcBef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3º  Tejas cobijas en el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perímetro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y </a:t>
            </a:r>
          </a:p>
          <a:p>
            <a:pPr lvl="1" algn="just">
              <a:spcBef>
                <a:spcPts val="600"/>
              </a:spcBef>
              <a:buFontTx/>
              <a:buChar char="-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1º en el arranque (hilera horizontal) y 2º  en la hilera vertical</a:t>
            </a:r>
          </a:p>
          <a:p>
            <a:pPr algn="just">
              <a:spcBef>
                <a:spcPts val="1200"/>
              </a:spcBef>
              <a:buFont typeface="Arial" pitchFamily="34" charset="0"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4º Tejas canales y cobijas en la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hilera horizontal de manera ascendiente.</a:t>
            </a:r>
          </a:p>
          <a:p>
            <a:pPr>
              <a:buNone/>
            </a:pP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428596" y="714356"/>
            <a:ext cx="8229600" cy="1165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2.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 CONSTRUCTIVO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428596" y="1785926"/>
            <a:ext cx="8229600" cy="4286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2.3 CUBIERTA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074" name="Picture 2" descr="IMG_4868"/>
          <p:cNvPicPr>
            <a:picLocks noChangeAspect="1" noChangeArrowheads="1"/>
          </p:cNvPicPr>
          <p:nvPr/>
        </p:nvPicPr>
        <p:blipFill>
          <a:blip r:embed="rId4" cstate="print"/>
          <a:srcRect t="10182" r="43402" b="34926"/>
          <a:stretch>
            <a:fillRect/>
          </a:stretch>
        </p:blipFill>
        <p:spPr bwMode="auto">
          <a:xfrm>
            <a:off x="6858016" y="4143380"/>
            <a:ext cx="1857388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IMG_4859"/>
          <p:cNvPicPr>
            <a:picLocks noChangeAspect="1" noChangeArrowheads="1"/>
          </p:cNvPicPr>
          <p:nvPr/>
        </p:nvPicPr>
        <p:blipFill>
          <a:blip r:embed="rId5" cstate="print"/>
          <a:srcRect l="23288" t="22488" r="11373" b="22783"/>
          <a:stretch>
            <a:fillRect/>
          </a:stretch>
        </p:blipFill>
        <p:spPr bwMode="auto">
          <a:xfrm>
            <a:off x="4500562" y="4143380"/>
            <a:ext cx="214314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IMG_539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1785926"/>
            <a:ext cx="2835293" cy="211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77" name="AutoShape 5"/>
          <p:cNvCxnSpPr>
            <a:cxnSpLocks noChangeShapeType="1"/>
          </p:cNvCxnSpPr>
          <p:nvPr/>
        </p:nvCxnSpPr>
        <p:spPr bwMode="auto">
          <a:xfrm rot="10800000" flipV="1">
            <a:off x="7143768" y="2454632"/>
            <a:ext cx="854075" cy="360000"/>
          </a:xfrm>
          <a:prstGeom prst="straightConnector1">
            <a:avLst/>
          </a:prstGeom>
          <a:noFill/>
          <a:ln w="38100">
            <a:solidFill>
              <a:srgbClr val="C0504D"/>
            </a:solidFill>
            <a:round/>
            <a:headEnd w="lg" len="lg"/>
            <a:tailEnd type="triangle" w="med" len="med"/>
          </a:ln>
        </p:spPr>
      </p:cxnSp>
      <p:cxnSp>
        <p:nvCxnSpPr>
          <p:cNvPr id="3078" name="AutoShape 6"/>
          <p:cNvCxnSpPr>
            <a:cxnSpLocks noChangeShapeType="1"/>
          </p:cNvCxnSpPr>
          <p:nvPr/>
        </p:nvCxnSpPr>
        <p:spPr bwMode="auto">
          <a:xfrm rot="10800000" flipV="1">
            <a:off x="5857884" y="1916972"/>
            <a:ext cx="1857387" cy="756000"/>
          </a:xfrm>
          <a:prstGeom prst="straightConnector1">
            <a:avLst/>
          </a:prstGeom>
          <a:noFill/>
          <a:ln w="38100">
            <a:solidFill>
              <a:srgbClr val="C0504D"/>
            </a:solidFill>
            <a:round/>
            <a:headEnd w="lg" len="lg"/>
            <a:tailEnd type="triangle" w="med" len="med"/>
          </a:ln>
        </p:spPr>
      </p:cxn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643834" y="1785926"/>
            <a:ext cx="80488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5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Teja canal</a:t>
            </a:r>
            <a:endParaRPr kumimoji="0" lang="es-ES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7929586" y="2357430"/>
            <a:ext cx="92869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5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Teja cobija</a:t>
            </a:r>
            <a:endParaRPr kumimoji="0" lang="es-ES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2 Marcador de contenido"/>
          <p:cNvSpPr>
            <a:spLocks noGrp="1"/>
          </p:cNvSpPr>
          <p:nvPr>
            <p:ph idx="1"/>
          </p:nvPr>
        </p:nvSpPr>
        <p:spPr>
          <a:xfrm>
            <a:off x="914400" y="2357430"/>
            <a:ext cx="2300278" cy="4286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PAVIMENTO RIURAU</a:t>
            </a:r>
          </a:p>
          <a:p>
            <a:pPr>
              <a:buNone/>
            </a:pP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428596" y="714356"/>
            <a:ext cx="8229600" cy="1165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2.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 CONSTRUCTIVO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428596" y="1785926"/>
            <a:ext cx="8229600" cy="4286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2.4 PAVIMENTO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 l="11900" t="40154" r="54576" b="46120"/>
          <a:stretch>
            <a:fillRect/>
          </a:stretch>
        </p:blipFill>
        <p:spPr bwMode="auto">
          <a:xfrm>
            <a:off x="642910" y="2786058"/>
            <a:ext cx="3590924" cy="82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714348" y="3571876"/>
            <a:ext cx="3302255" cy="415603"/>
            <a:chOff x="995" y="11562"/>
            <a:chExt cx="3674" cy="1021"/>
          </a:xfrm>
          <a:noFill/>
        </p:grpSpPr>
        <p:sp>
          <p:nvSpPr>
            <p:cNvPr id="4100" name="Text Box 4"/>
            <p:cNvSpPr txBox="1">
              <a:spLocks noChangeArrowheads="1"/>
            </p:cNvSpPr>
            <p:nvPr/>
          </p:nvSpPr>
          <p:spPr bwMode="auto">
            <a:xfrm>
              <a:off x="995" y="11562"/>
              <a:ext cx="1726" cy="10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1. Mampuesto mediano</a:t>
              </a:r>
              <a:endPara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2267" y="11562"/>
              <a:ext cx="1387" cy="10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2. Mortero y ripios</a:t>
              </a:r>
              <a:endPara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3459" y="11562"/>
              <a:ext cx="1210" cy="10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3. Mortero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de cal</a:t>
              </a:r>
              <a:endPara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103" name="Picture 7" descr="IMG_5498"/>
          <p:cNvPicPr>
            <a:picLocks noChangeAspect="1" noChangeArrowheads="1"/>
          </p:cNvPicPr>
          <p:nvPr/>
        </p:nvPicPr>
        <p:blipFill>
          <a:blip r:embed="rId5" cstate="print"/>
          <a:srcRect t="57051" r="24893"/>
          <a:stretch>
            <a:fillRect/>
          </a:stretch>
        </p:blipFill>
        <p:spPr bwMode="auto">
          <a:xfrm>
            <a:off x="1071538" y="4214818"/>
            <a:ext cx="2500330" cy="190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 Marcador de contenido"/>
          <p:cNvSpPr txBox="1">
            <a:spLocks/>
          </p:cNvSpPr>
          <p:nvPr/>
        </p:nvSpPr>
        <p:spPr>
          <a:xfrm>
            <a:off x="4929190" y="2357430"/>
            <a:ext cx="2643206" cy="428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PAVIMENTO TRASTERO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4110" name="Group 14"/>
          <p:cNvGrpSpPr>
            <a:grpSpLocks/>
          </p:cNvGrpSpPr>
          <p:nvPr/>
        </p:nvGrpSpPr>
        <p:grpSpPr bwMode="auto">
          <a:xfrm>
            <a:off x="4929567" y="3571876"/>
            <a:ext cx="3379553" cy="577136"/>
            <a:chOff x="1239" y="11562"/>
            <a:chExt cx="4000" cy="1127"/>
          </a:xfrm>
          <a:noFill/>
        </p:grpSpPr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1239" y="11562"/>
              <a:ext cx="1726" cy="81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1. Mampuesto mediano</a:t>
              </a:r>
              <a:endPara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2" name="Text Box 16"/>
            <p:cNvSpPr txBox="1">
              <a:spLocks noChangeArrowheads="1"/>
            </p:cNvSpPr>
            <p:nvPr/>
          </p:nvSpPr>
          <p:spPr bwMode="auto">
            <a:xfrm>
              <a:off x="2761" y="11562"/>
              <a:ext cx="1321" cy="11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2. Ladrillo cerámico macizo</a:t>
              </a:r>
              <a:endPara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3" name="Text Box 17"/>
            <p:cNvSpPr txBox="1">
              <a:spLocks noChangeArrowheads="1"/>
            </p:cNvSpPr>
            <p:nvPr/>
          </p:nvSpPr>
          <p:spPr bwMode="auto">
            <a:xfrm>
              <a:off x="4029" y="11562"/>
              <a:ext cx="1210" cy="81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3. Mortero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de cal</a:t>
              </a:r>
              <a:endPara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114" name="Picture 18" descr="IMG_5604"/>
          <p:cNvPicPr>
            <a:picLocks noChangeAspect="1" noChangeArrowheads="1"/>
          </p:cNvPicPr>
          <p:nvPr/>
        </p:nvPicPr>
        <p:blipFill>
          <a:blip r:embed="rId6" cstate="print"/>
          <a:srcRect t="25934" b="16818"/>
          <a:stretch>
            <a:fillRect/>
          </a:stretch>
        </p:blipFill>
        <p:spPr bwMode="auto">
          <a:xfrm>
            <a:off x="5286380" y="4214818"/>
            <a:ext cx="2500330" cy="190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 l="49512" t="39793" r="13222" b="45213"/>
          <a:stretch>
            <a:fillRect/>
          </a:stretch>
        </p:blipFill>
        <p:spPr bwMode="auto">
          <a:xfrm>
            <a:off x="4429124" y="2714620"/>
            <a:ext cx="4137325" cy="9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685768"/>
            <a:ext cx="8229600" cy="1143000"/>
          </a:xfrm>
        </p:spPr>
        <p:txBody>
          <a:bodyPr/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ANÁLISIS PATOLÓGICO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85786" y="2714620"/>
            <a:ext cx="8229600" cy="39290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3.1  CONDICIONES DEL ENTORNO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3.2  DETECCIÓN DE LESIONES (Mapeo)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3.3  ESTUDIO DE LESIONES</a:t>
            </a:r>
          </a:p>
          <a:p>
            <a:pPr>
              <a:buNone/>
            </a:pPr>
            <a:endParaRPr lang="es-ES" sz="2400" dirty="0" smtClean="0"/>
          </a:p>
          <a:p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3942" y="6356350"/>
            <a:ext cx="5429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951142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ANÁLISIS PATOLÓGICO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2 Marcador de contenido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5000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3.1 CONDICIONES DEL ENTORNO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 l="7782" t="49306" r="4216" b="31250"/>
          <a:stretch>
            <a:fillRect/>
          </a:stretch>
        </p:blipFill>
        <p:spPr bwMode="auto">
          <a:xfrm>
            <a:off x="428596" y="5247679"/>
            <a:ext cx="8358246" cy="103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4 CuadroTexto"/>
          <p:cNvSpPr txBox="1"/>
          <p:nvPr/>
        </p:nvSpPr>
        <p:spPr>
          <a:xfrm>
            <a:off x="642910" y="2071678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ORIENTACIÓN	               ENTORNO		         CLIMA</a:t>
            </a:r>
            <a:endParaRPr lang="es-E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85786" y="2357430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OESTE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928926" y="2643182"/>
            <a:ext cx="278608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Riurau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 Exento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aislado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Lesiones relacionadas con el campo.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Campo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abandonado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Pequeño barranco cerca.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000760" y="2500306"/>
            <a:ext cx="278608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Levantino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Temperatura media anual 16 ºC.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Temperatura media mínima 12 ºC y de 21 a 24 de máxima.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Humedad media anual relativa entre 65 y 70 %.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428596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3.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 PATOLÓGICO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2 Marcador de contenido"/>
          <p:cNvSpPr txBox="1">
            <a:spLocks/>
          </p:cNvSpPr>
          <p:nvPr/>
        </p:nvSpPr>
        <p:spPr>
          <a:xfrm>
            <a:off x="428596" y="164305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3.2 DETECCIÓN DE LESIONES (Mapeo)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18750" t="20833" r="17968" b="54345"/>
          <a:stretch>
            <a:fillRect/>
          </a:stretch>
        </p:blipFill>
        <p:spPr bwMode="auto">
          <a:xfrm>
            <a:off x="143839" y="2143116"/>
            <a:ext cx="9000161" cy="1985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15 Conector recto de flecha"/>
          <p:cNvCxnSpPr/>
          <p:nvPr/>
        </p:nvCxnSpPr>
        <p:spPr>
          <a:xfrm rot="5400000">
            <a:off x="7215206" y="3571876"/>
            <a:ext cx="571504" cy="285752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23 Imagen" descr="IMG_5562.jpg"/>
          <p:cNvPicPr>
            <a:picLocks noChangeAspect="1"/>
          </p:cNvPicPr>
          <p:nvPr/>
        </p:nvPicPr>
        <p:blipFill>
          <a:blip r:embed="rId5" cstate="print"/>
          <a:srcRect l="17065" t="25942" r="42187" b="9207"/>
          <a:stretch>
            <a:fillRect/>
          </a:stretch>
        </p:blipFill>
        <p:spPr>
          <a:xfrm>
            <a:off x="6858016" y="4000503"/>
            <a:ext cx="1827430" cy="2172365"/>
          </a:xfrm>
          <a:prstGeom prst="rect">
            <a:avLst/>
          </a:prstGeom>
        </p:spPr>
      </p:pic>
      <p:cxnSp>
        <p:nvCxnSpPr>
          <p:cNvPr id="33" name="32 Conector recto de flecha"/>
          <p:cNvCxnSpPr/>
          <p:nvPr/>
        </p:nvCxnSpPr>
        <p:spPr>
          <a:xfrm rot="10800000" flipV="1">
            <a:off x="1857356" y="3571876"/>
            <a:ext cx="500066" cy="428628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37 Imagen" descr="IMG_5385.JPG"/>
          <p:cNvPicPr>
            <a:picLocks noChangeAspect="1"/>
          </p:cNvPicPr>
          <p:nvPr/>
        </p:nvPicPr>
        <p:blipFill>
          <a:blip r:embed="rId6" cstate="print"/>
          <a:srcRect l="24218"/>
          <a:stretch>
            <a:fillRect/>
          </a:stretch>
        </p:blipFill>
        <p:spPr>
          <a:xfrm>
            <a:off x="428596" y="4000504"/>
            <a:ext cx="2174432" cy="2143141"/>
          </a:xfrm>
          <a:prstGeom prst="rect">
            <a:avLst/>
          </a:prstGeom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16797" t="69445" r="71125" b="11111"/>
          <a:stretch>
            <a:fillRect/>
          </a:stretch>
        </p:blipFill>
        <p:spPr bwMode="auto">
          <a:xfrm>
            <a:off x="2428860" y="4714884"/>
            <a:ext cx="1571636" cy="14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32718" t="69445" r="55753" b="11111"/>
          <a:stretch>
            <a:fillRect/>
          </a:stretch>
        </p:blipFill>
        <p:spPr bwMode="auto">
          <a:xfrm>
            <a:off x="4071934" y="4714884"/>
            <a:ext cx="1500198" cy="14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46443" t="69445" r="43126" b="11111"/>
          <a:stretch>
            <a:fillRect/>
          </a:stretch>
        </p:blipFill>
        <p:spPr bwMode="auto">
          <a:xfrm>
            <a:off x="5357818" y="4714884"/>
            <a:ext cx="1357322" cy="14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17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428596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3.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 PATOLÓGICO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2 Marcador de contenido"/>
          <p:cNvSpPr txBox="1">
            <a:spLocks/>
          </p:cNvSpPr>
          <p:nvPr/>
        </p:nvSpPr>
        <p:spPr>
          <a:xfrm>
            <a:off x="428596" y="164305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3.2 DETECCIÓN DE LESIONES (Mapeo)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19916" t="45833" r="19927" b="31250"/>
          <a:stretch>
            <a:fillRect/>
          </a:stretch>
        </p:blipFill>
        <p:spPr bwMode="auto">
          <a:xfrm>
            <a:off x="142844" y="2214554"/>
            <a:ext cx="8786874" cy="1882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16797" t="69445" r="71125" b="11111"/>
          <a:stretch>
            <a:fillRect/>
          </a:stretch>
        </p:blipFill>
        <p:spPr bwMode="auto">
          <a:xfrm>
            <a:off x="2428860" y="4714884"/>
            <a:ext cx="1571636" cy="14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18 Conector recto de flecha"/>
          <p:cNvCxnSpPr/>
          <p:nvPr/>
        </p:nvCxnSpPr>
        <p:spPr>
          <a:xfrm rot="5400000">
            <a:off x="6643702" y="3714752"/>
            <a:ext cx="1500198" cy="357190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21 Imagen" descr="IMG_5572.jpg"/>
          <p:cNvPicPr>
            <a:picLocks noChangeAspect="1"/>
          </p:cNvPicPr>
          <p:nvPr/>
        </p:nvPicPr>
        <p:blipFill>
          <a:blip r:embed="rId5" cstate="print"/>
          <a:srcRect b="17608"/>
          <a:stretch>
            <a:fillRect/>
          </a:stretch>
        </p:blipFill>
        <p:spPr>
          <a:xfrm>
            <a:off x="6858016" y="4643446"/>
            <a:ext cx="1857356" cy="1143008"/>
          </a:xfrm>
          <a:prstGeom prst="rect">
            <a:avLst/>
          </a:prstGeom>
        </p:spPr>
      </p:pic>
      <p:cxnSp>
        <p:nvCxnSpPr>
          <p:cNvPr id="27" name="26 Conector recto de flecha"/>
          <p:cNvCxnSpPr>
            <a:endCxn id="28" idx="0"/>
          </p:cNvCxnSpPr>
          <p:nvPr/>
        </p:nvCxnSpPr>
        <p:spPr>
          <a:xfrm rot="5400000">
            <a:off x="1288214" y="3502800"/>
            <a:ext cx="1071570" cy="638219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27 Imagen" descr="IMG_5409.JPG"/>
          <p:cNvPicPr>
            <a:picLocks noChangeAspect="1"/>
          </p:cNvPicPr>
          <p:nvPr/>
        </p:nvPicPr>
        <p:blipFill>
          <a:blip r:embed="rId6" cstate="print"/>
          <a:srcRect l="6224"/>
          <a:stretch>
            <a:fillRect/>
          </a:stretch>
        </p:blipFill>
        <p:spPr>
          <a:xfrm>
            <a:off x="428596" y="4357694"/>
            <a:ext cx="2152585" cy="1714512"/>
          </a:xfrm>
          <a:prstGeom prst="rect">
            <a:avLst/>
          </a:prstGeom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32718" t="69445" r="55753" b="11111"/>
          <a:stretch>
            <a:fillRect/>
          </a:stretch>
        </p:blipFill>
        <p:spPr bwMode="auto">
          <a:xfrm>
            <a:off x="4071934" y="4714884"/>
            <a:ext cx="1500198" cy="14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46443" t="69445" r="43126" b="11111"/>
          <a:stretch>
            <a:fillRect/>
          </a:stretch>
        </p:blipFill>
        <p:spPr bwMode="auto">
          <a:xfrm>
            <a:off x="5357818" y="4714884"/>
            <a:ext cx="1357322" cy="14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428596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3.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 PATOLÓGICO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2 Marcador de contenido"/>
          <p:cNvSpPr txBox="1">
            <a:spLocks/>
          </p:cNvSpPr>
          <p:nvPr/>
        </p:nvSpPr>
        <p:spPr>
          <a:xfrm>
            <a:off x="428596" y="164305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3.2 DETECCIÓN DE LESIONES (Mapeo)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35156" t="22917" r="33594" b="45833"/>
          <a:stretch>
            <a:fillRect/>
          </a:stretch>
        </p:blipFill>
        <p:spPr bwMode="auto">
          <a:xfrm>
            <a:off x="428596" y="2214554"/>
            <a:ext cx="4096000" cy="2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34766" t="56250" r="52343" b="18750"/>
          <a:stretch>
            <a:fillRect/>
          </a:stretch>
        </p:blipFill>
        <p:spPr bwMode="auto">
          <a:xfrm>
            <a:off x="500034" y="4714884"/>
            <a:ext cx="137518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23 Imagen" descr="IMG_53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2786058"/>
            <a:ext cx="3711200" cy="2771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19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428596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3.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 PATOLÓGICO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2 Marcador de contenido"/>
          <p:cNvSpPr txBox="1">
            <a:spLocks/>
          </p:cNvSpPr>
          <p:nvPr/>
        </p:nvSpPr>
        <p:spPr>
          <a:xfrm>
            <a:off x="428596" y="1500174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3.3 ESTUDIO DE LESIONES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 l="10520" t="11062" r="5078" b="23291"/>
          <a:stretch>
            <a:fillRect/>
          </a:stretch>
        </p:blipFill>
        <p:spPr bwMode="auto">
          <a:xfrm>
            <a:off x="500034" y="2000240"/>
            <a:ext cx="828680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21 Conector recto"/>
          <p:cNvCxnSpPr/>
          <p:nvPr/>
        </p:nvCxnSpPr>
        <p:spPr>
          <a:xfrm rot="5400000">
            <a:off x="-1083172" y="3583446"/>
            <a:ext cx="3168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109" t="76389" r="76563" b="5555"/>
          <a:stretch>
            <a:fillRect/>
          </a:stretch>
        </p:blipFill>
        <p:spPr bwMode="auto">
          <a:xfrm>
            <a:off x="785786" y="5214950"/>
            <a:ext cx="11155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430" y="685768"/>
            <a:ext cx="8229600" cy="1143000"/>
          </a:xfrm>
        </p:spPr>
        <p:txBody>
          <a:bodyPr/>
          <a:lstStyle/>
          <a:p>
            <a:pPr algn="r"/>
            <a:r>
              <a:rPr lang="es-ES" sz="40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85786" y="2500306"/>
            <a:ext cx="8229600" cy="39290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4.1  CRITERIO DE INTERVENCIÓN 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4.2  CLASIFICACIÓN DE LESIONES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4.3  INTERVENCIÓN GENERAL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4.4  INTERVENCIÓN PARTICULAR</a:t>
            </a:r>
          </a:p>
          <a:p>
            <a:pPr>
              <a:lnSpc>
                <a:spcPct val="15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4.5  CRONOGRAMA</a:t>
            </a:r>
          </a:p>
          <a:p>
            <a:pPr>
              <a:lnSpc>
                <a:spcPct val="150000"/>
              </a:lnSpc>
              <a:buNone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dirty="0" smtClean="0"/>
          </a:p>
          <a:p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3942" y="6356350"/>
            <a:ext cx="5429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3942" y="6356350"/>
            <a:ext cx="5429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21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428596" y="1643050"/>
            <a:ext cx="6215106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38163" indent="-538163"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4.1 CRITERIO DE INTERVENCIÓN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00034" y="2071678"/>
            <a:ext cx="4000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600" dirty="0" smtClean="0">
                <a:latin typeface="Arial" pitchFamily="34" charset="0"/>
                <a:cs typeface="Arial" pitchFamily="34" charset="0"/>
              </a:rPr>
              <a:t>Intervención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conservacionista y reformista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es-ES" sz="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600" dirty="0" smtClean="0">
                <a:latin typeface="Arial" pitchFamily="34" charset="0"/>
                <a:cs typeface="Arial" pitchFamily="34" charset="0"/>
              </a:rPr>
              <a:t>Futuro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Taller formativo y práctico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de la elaboración de la uva a pasa.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28596" y="3786190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NO SE PRETENDE: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072066" y="2571744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SE PRETENDE: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3030" r="12121"/>
          <a:stretch>
            <a:fillRect/>
          </a:stretch>
        </p:blipFill>
        <p:spPr bwMode="auto">
          <a:xfrm>
            <a:off x="500035" y="4429132"/>
            <a:ext cx="1985577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 l="15152"/>
          <a:stretch>
            <a:fillRect/>
          </a:stretch>
        </p:blipFill>
        <p:spPr bwMode="auto">
          <a:xfrm>
            <a:off x="2643174" y="4429132"/>
            <a:ext cx="2006468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4" y="3143248"/>
            <a:ext cx="270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rrowheads="1"/>
          </p:cNvPicPr>
          <p:nvPr/>
        </p:nvPicPr>
        <p:blipFill>
          <a:blip r:embed="rId7"/>
          <a:srcRect t="5339"/>
          <a:stretch>
            <a:fillRect/>
          </a:stretch>
        </p:blipFill>
        <p:spPr bwMode="auto">
          <a:xfrm>
            <a:off x="5143504" y="4714884"/>
            <a:ext cx="270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19 CuadroTexto"/>
          <p:cNvSpPr txBox="1"/>
          <p:nvPr/>
        </p:nvSpPr>
        <p:spPr>
          <a:xfrm>
            <a:off x="7858148" y="4214818"/>
            <a:ext cx="10001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ANTES</a:t>
            </a:r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7858148" y="5786454"/>
            <a:ext cx="10001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DESPUÉS</a:t>
            </a:r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3942" y="6356350"/>
            <a:ext cx="5429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22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2 Marcador de contenido"/>
          <p:cNvSpPr txBox="1">
            <a:spLocks/>
          </p:cNvSpPr>
          <p:nvPr/>
        </p:nvSpPr>
        <p:spPr>
          <a:xfrm>
            <a:off x="428596" y="164305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4.2 CLASIFICACIÓN DE LESIONES</a:t>
            </a:r>
          </a:p>
          <a:p>
            <a:pPr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14348" y="2285992"/>
            <a:ext cx="250033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1º  </a:t>
            </a:r>
            <a:r>
              <a:rPr lang="es-ES" u="sng" dirty="0" smtClean="0">
                <a:latin typeface="Arial" pitchFamily="34" charset="0"/>
                <a:cs typeface="Arial" pitchFamily="34" charset="0"/>
              </a:rPr>
              <a:t>MUY GRAVES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Flecha del forjado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Grietas estructurales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Pudrición dinteles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2º </a:t>
            </a:r>
            <a:r>
              <a:rPr lang="es-ES" u="sng" dirty="0" smtClean="0">
                <a:latin typeface="Arial" pitchFamily="34" charset="0"/>
                <a:cs typeface="Arial" pitchFamily="34" charset="0"/>
              </a:rPr>
              <a:t> GRAVES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Xilófagos 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Grietas no estructurales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Desprendimientos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Vegetación superior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Humedades por capilaridad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Falta de mantenimiento y limpieza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3428992" y="2285992"/>
            <a:ext cx="2357454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3º  </a:t>
            </a:r>
            <a:r>
              <a:rPr lang="es-ES" u="sng" dirty="0" smtClean="0">
                <a:latin typeface="Arial" pitchFamily="34" charset="0"/>
                <a:cs typeface="Arial" pitchFamily="34" charset="0"/>
              </a:rPr>
              <a:t>MODERADAS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Humedades por filtración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Vaciado de juntas y pérdida del material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Fisuras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Eflorescencias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Intervenciones impropias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5929322" y="2285992"/>
            <a:ext cx="2786082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4º  </a:t>
            </a:r>
            <a:r>
              <a:rPr lang="es-ES" u="sng" dirty="0" smtClean="0">
                <a:latin typeface="Arial" pitchFamily="34" charset="0"/>
                <a:cs typeface="Arial" pitchFamily="34" charset="0"/>
              </a:rPr>
              <a:t>LEVES</a:t>
            </a:r>
          </a:p>
          <a:p>
            <a:pPr>
              <a:buFontTx/>
              <a:buChar char="-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Desgaste del pavimento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Desconchados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Enmugrecimiento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Ennegrecimiento</a:t>
            </a:r>
          </a:p>
          <a:p>
            <a:pPr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Suciedad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3942" y="6356350"/>
            <a:ext cx="5429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23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2 Marcador de contenido"/>
          <p:cNvSpPr txBox="1">
            <a:spLocks/>
          </p:cNvSpPr>
          <p:nvPr/>
        </p:nvSpPr>
        <p:spPr>
          <a:xfrm>
            <a:off x="428596" y="164305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4.3 INTERVENCIÓN GENERAL</a:t>
            </a:r>
          </a:p>
          <a:p>
            <a:pPr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4" name="13 Imagen" descr="IMG_4308.jpg"/>
          <p:cNvPicPr>
            <a:picLocks noChangeAspect="1"/>
          </p:cNvPicPr>
          <p:nvPr/>
        </p:nvPicPr>
        <p:blipFill>
          <a:blip r:embed="rId4" cstate="print"/>
          <a:srcRect t="15875"/>
          <a:stretch>
            <a:fillRect/>
          </a:stretch>
        </p:blipFill>
        <p:spPr>
          <a:xfrm>
            <a:off x="5500694" y="4714884"/>
            <a:ext cx="2357454" cy="1481284"/>
          </a:xfrm>
          <a:prstGeom prst="rect">
            <a:avLst/>
          </a:prstGeom>
        </p:spPr>
      </p:pic>
      <p:sp>
        <p:nvSpPr>
          <p:cNvPr id="15" name="2 Marcador de contenido"/>
          <p:cNvSpPr txBox="1">
            <a:spLocks/>
          </p:cNvSpPr>
          <p:nvPr/>
        </p:nvSpPr>
        <p:spPr>
          <a:xfrm>
            <a:off x="928662" y="2500306"/>
            <a:ext cx="3929090" cy="857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ts val="1200"/>
              </a:spcBef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Lesión:   ENNEGRECIMIENTO,          </a:t>
            </a:r>
          </a:p>
          <a:p>
            <a:pPr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ENMUGRECIMIENTO Y  </a:t>
            </a:r>
          </a:p>
          <a:p>
            <a:pPr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EFLORESCENCIAS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6" name="15 Imagen" descr="IMG_5410.JPG"/>
          <p:cNvPicPr>
            <a:picLocks noChangeAspect="1"/>
          </p:cNvPicPr>
          <p:nvPr/>
        </p:nvPicPr>
        <p:blipFill>
          <a:blip r:embed="rId5" cstate="print"/>
          <a:srcRect t="6790" b="16255"/>
          <a:stretch>
            <a:fillRect/>
          </a:stretch>
        </p:blipFill>
        <p:spPr>
          <a:xfrm>
            <a:off x="5500694" y="2214554"/>
            <a:ext cx="2357454" cy="2428892"/>
          </a:xfrm>
          <a:prstGeom prst="rect">
            <a:avLst/>
          </a:prstGeom>
        </p:spPr>
      </p:pic>
      <p:sp>
        <p:nvSpPr>
          <p:cNvPr id="17" name="16 Rectángulo"/>
          <p:cNvSpPr/>
          <p:nvPr/>
        </p:nvSpPr>
        <p:spPr>
          <a:xfrm>
            <a:off x="428596" y="2214554"/>
            <a:ext cx="4500594" cy="3929090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857224" y="3571876"/>
            <a:ext cx="3857652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Tener en cuenta</a:t>
            </a:r>
            <a:r>
              <a:rPr lang="es-ES" dirty="0" smtClean="0"/>
              <a:t>: </a:t>
            </a:r>
          </a:p>
          <a:p>
            <a:pPr>
              <a:spcBef>
                <a:spcPts val="600"/>
              </a:spcBef>
            </a:pPr>
            <a:r>
              <a:rPr lang="es-ES" dirty="0" smtClean="0"/>
              <a:t>Material base, nivel de limpieza al que se quiere llegar, características específicas, etc.</a:t>
            </a:r>
          </a:p>
          <a:p>
            <a:endParaRPr lang="es-ES" sz="2000" dirty="0" smtClean="0"/>
          </a:p>
          <a:p>
            <a:pPr>
              <a:spcBef>
                <a:spcPts val="600"/>
              </a:spcBef>
            </a:pPr>
            <a:r>
              <a:rPr lang="es-ES" u="sng" dirty="0" smtClean="0"/>
              <a:t>Técnica propuesta</a:t>
            </a:r>
            <a:r>
              <a:rPr lang="es-ES" dirty="0" smtClean="0"/>
              <a:t>:</a:t>
            </a:r>
          </a:p>
          <a:p>
            <a:pPr>
              <a:spcBef>
                <a:spcPts val="600"/>
              </a:spcBef>
            </a:pPr>
            <a:r>
              <a:rPr lang="es-ES" dirty="0" smtClean="0"/>
              <a:t>Proyección de </a:t>
            </a:r>
            <a:r>
              <a:rPr lang="es-ES" b="1" dirty="0" smtClean="0"/>
              <a:t>agua fría a presión</a:t>
            </a:r>
            <a:r>
              <a:rPr lang="es-ES" dirty="0" smtClean="0"/>
              <a:t>.</a:t>
            </a:r>
          </a:p>
          <a:p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24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2 Marcador de contenido"/>
          <p:cNvSpPr txBox="1">
            <a:spLocks/>
          </p:cNvSpPr>
          <p:nvPr/>
        </p:nvSpPr>
        <p:spPr>
          <a:xfrm>
            <a:off x="428596" y="1643050"/>
            <a:ext cx="8229600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4.4 INTERVENCIÓN PARTICULAR Y</a:t>
            </a:r>
          </a:p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     PROYECTO DE INTERVENCIÓN</a:t>
            </a:r>
          </a:p>
          <a:p>
            <a:pPr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2 Marcador de contenido"/>
          <p:cNvSpPr txBox="1">
            <a:spLocks/>
          </p:cNvSpPr>
          <p:nvPr/>
        </p:nvSpPr>
        <p:spPr>
          <a:xfrm>
            <a:off x="571472" y="2643182"/>
            <a:ext cx="3643338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Lesión:  </a:t>
            </a:r>
            <a:r>
              <a:rPr lang="es-ES" sz="1900" dirty="0" smtClean="0">
                <a:latin typeface="Arial" pitchFamily="34" charset="0"/>
                <a:cs typeface="Arial" pitchFamily="34" charset="0"/>
              </a:rPr>
              <a:t>FLECHA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DEL FORJADO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14348" y="3071811"/>
            <a:ext cx="2643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000" dirty="0" smtClean="0"/>
              <a:t>Estudio	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000" dirty="0" smtClean="0"/>
              <a:t>Limpieza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000" dirty="0" smtClean="0"/>
              <a:t>Apuntalamiento: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t="3409" b="2917"/>
          <a:stretch>
            <a:fillRect/>
          </a:stretch>
        </p:blipFill>
        <p:spPr bwMode="auto">
          <a:xfrm>
            <a:off x="3500430" y="2357430"/>
            <a:ext cx="464347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2 Marcador de contenido"/>
          <p:cNvSpPr txBox="1">
            <a:spLocks/>
          </p:cNvSpPr>
          <p:nvPr/>
        </p:nvSpPr>
        <p:spPr>
          <a:xfrm>
            <a:off x="571472" y="2643182"/>
            <a:ext cx="3643338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Lesión:  </a:t>
            </a:r>
            <a:r>
              <a:rPr lang="es-ES" sz="1900" dirty="0" smtClean="0">
                <a:latin typeface="Arial" pitchFamily="34" charset="0"/>
                <a:cs typeface="Arial" pitchFamily="34" charset="0"/>
              </a:rPr>
              <a:t>FLECHA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DEL FORJADO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00034" y="3071811"/>
            <a:ext cx="4000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sz="2000" dirty="0" smtClean="0"/>
              <a:t>4. Retirada de la viga más afectada</a:t>
            </a:r>
            <a:r>
              <a:rPr lang="es-ES" dirty="0" smtClean="0"/>
              <a:t>:</a:t>
            </a:r>
          </a:p>
          <a:p>
            <a:pPr marL="342900" indent="-342900">
              <a:spcBef>
                <a:spcPts val="1200"/>
              </a:spcBef>
            </a:pPr>
            <a:r>
              <a:rPr lang="es-ES" dirty="0" smtClean="0"/>
              <a:t>      4.1  Se </a:t>
            </a:r>
            <a:r>
              <a:rPr lang="es-ES" b="1" dirty="0" smtClean="0"/>
              <a:t>corta la viga </a:t>
            </a:r>
            <a:r>
              <a:rPr lang="es-ES" dirty="0" smtClean="0"/>
              <a:t>en trozos: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 t="9003"/>
          <a:stretch>
            <a:fillRect/>
          </a:stretch>
        </p:blipFill>
        <p:spPr bwMode="auto">
          <a:xfrm>
            <a:off x="1142976" y="3500438"/>
            <a:ext cx="3143272" cy="264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15 CuadroTexto"/>
          <p:cNvSpPr txBox="1"/>
          <p:nvPr/>
        </p:nvSpPr>
        <p:spPr>
          <a:xfrm>
            <a:off x="4500562" y="2928934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dirty="0" smtClean="0"/>
              <a:t>4.2  </a:t>
            </a:r>
            <a:r>
              <a:rPr lang="es-ES" b="1" dirty="0" smtClean="0"/>
              <a:t>Picar perímetro </a:t>
            </a:r>
            <a:r>
              <a:rPr lang="es-ES" dirty="0" smtClean="0"/>
              <a:t>cabeza de vigas: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5143504" y="3429000"/>
            <a:ext cx="2500330" cy="269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2 Marcador de contenido"/>
          <p:cNvSpPr txBox="1">
            <a:spLocks/>
          </p:cNvSpPr>
          <p:nvPr/>
        </p:nvSpPr>
        <p:spPr>
          <a:xfrm>
            <a:off x="428596" y="1643050"/>
            <a:ext cx="8229600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4.4 INTERVENCIONES PARTICULARES Y</a:t>
            </a:r>
          </a:p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     PROYECTO DE INTERVENCIÓN</a:t>
            </a:r>
          </a:p>
          <a:p>
            <a:pPr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26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571472" y="3286124"/>
            <a:ext cx="378621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dirty="0" smtClean="0"/>
              <a:t>4. Retirada de la viga más afectada:</a:t>
            </a:r>
          </a:p>
          <a:p>
            <a:pPr marL="342900" indent="-342900">
              <a:spcBef>
                <a:spcPts val="1200"/>
              </a:spcBef>
            </a:pPr>
            <a:r>
              <a:rPr lang="es-ES" sz="100" dirty="0" smtClean="0"/>
              <a:t>    </a:t>
            </a:r>
          </a:p>
          <a:p>
            <a:pPr marL="342900" indent="-342900">
              <a:spcBef>
                <a:spcPts val="1200"/>
              </a:spcBef>
            </a:pPr>
            <a:endParaRPr lang="es-ES" sz="100" dirty="0" smtClean="0"/>
          </a:p>
          <a:p>
            <a:pPr marL="342900" indent="-342900">
              <a:spcBef>
                <a:spcPts val="1200"/>
              </a:spcBef>
            </a:pPr>
            <a:r>
              <a:rPr lang="es-ES" dirty="0" smtClean="0"/>
              <a:t>	4.3  Se </a:t>
            </a:r>
            <a:r>
              <a:rPr lang="es-ES" b="1" dirty="0" smtClean="0"/>
              <a:t>prepara</a:t>
            </a:r>
            <a:r>
              <a:rPr lang="es-ES" dirty="0" smtClean="0"/>
              <a:t> la zona donde va   </a:t>
            </a:r>
          </a:p>
          <a:p>
            <a:pPr marL="342900" indent="-342900"/>
            <a:r>
              <a:rPr lang="es-ES" dirty="0" smtClean="0"/>
              <a:t>               la nueva viga: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71472" y="4786322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dirty="0" smtClean="0"/>
              <a:t>      4.4   Colocación </a:t>
            </a:r>
            <a:r>
              <a:rPr lang="es-ES" b="1" dirty="0" smtClean="0"/>
              <a:t>nueva viga</a:t>
            </a:r>
            <a:r>
              <a:rPr lang="es-ES" dirty="0" smtClean="0"/>
              <a:t>,   </a:t>
            </a:r>
          </a:p>
          <a:p>
            <a:pPr marL="342900" indent="-342900"/>
            <a:r>
              <a:rPr lang="es-ES" dirty="0" smtClean="0"/>
              <a:t>               preparada con pernos  </a:t>
            </a:r>
          </a:p>
          <a:p>
            <a:pPr marL="342900" indent="-342900"/>
            <a:r>
              <a:rPr lang="es-ES" dirty="0" smtClean="0"/>
              <a:t>               atornillados: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4500562" y="2428868"/>
            <a:ext cx="3571900" cy="383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2" name="2 Marcador de contenido"/>
          <p:cNvSpPr txBox="1">
            <a:spLocks/>
          </p:cNvSpPr>
          <p:nvPr/>
        </p:nvSpPr>
        <p:spPr>
          <a:xfrm>
            <a:off x="428596" y="1643050"/>
            <a:ext cx="8229600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4.4 INTERVENCIONES PARTICULARES Y RESPECTIVO PROYECTO DE INTERVENCIÓN</a:t>
            </a:r>
          </a:p>
          <a:p>
            <a:pPr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2 Marcador de contenido"/>
          <p:cNvSpPr txBox="1">
            <a:spLocks/>
          </p:cNvSpPr>
          <p:nvPr/>
        </p:nvSpPr>
        <p:spPr>
          <a:xfrm>
            <a:off x="571472" y="2643182"/>
            <a:ext cx="3643338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Lesión:  </a:t>
            </a:r>
            <a:r>
              <a:rPr lang="es-ES" sz="1900" dirty="0" smtClean="0">
                <a:latin typeface="Arial" pitchFamily="34" charset="0"/>
                <a:cs typeface="Arial" pitchFamily="34" charset="0"/>
              </a:rPr>
              <a:t>FLECHA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DEL FORJADO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27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571472" y="3143248"/>
            <a:ext cx="364333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dirty="0" smtClean="0"/>
              <a:t>4. Retirada de la viga más afectada:</a:t>
            </a:r>
          </a:p>
          <a:p>
            <a:pPr marL="342900" indent="-342900">
              <a:spcBef>
                <a:spcPts val="1200"/>
              </a:spcBef>
            </a:pPr>
            <a:r>
              <a:rPr lang="es-ES" sz="100" dirty="0" smtClean="0"/>
              <a:t>    </a:t>
            </a: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2" name="2 Marcador de contenido"/>
          <p:cNvSpPr txBox="1">
            <a:spLocks/>
          </p:cNvSpPr>
          <p:nvPr/>
        </p:nvSpPr>
        <p:spPr>
          <a:xfrm>
            <a:off x="428596" y="1643050"/>
            <a:ext cx="8229600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4.4 INTERVENCIONES PARTICULARES Y RESPECTIVO PROYECTO DE INTERVENCIÓN</a:t>
            </a:r>
          </a:p>
          <a:p>
            <a:pPr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2 Marcador de contenido"/>
          <p:cNvSpPr txBox="1">
            <a:spLocks/>
          </p:cNvSpPr>
          <p:nvPr/>
        </p:nvSpPr>
        <p:spPr>
          <a:xfrm>
            <a:off x="571472" y="2643182"/>
            <a:ext cx="3643338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Lesión:  </a:t>
            </a:r>
            <a:r>
              <a:rPr lang="es-ES" sz="1900" dirty="0" smtClean="0">
                <a:latin typeface="Arial" pitchFamily="34" charset="0"/>
                <a:cs typeface="Arial" pitchFamily="34" charset="0"/>
              </a:rPr>
              <a:t>FLECHA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DEL FORJADO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r="58824"/>
          <a:stretch>
            <a:fillRect/>
          </a:stretch>
        </p:blipFill>
        <p:spPr bwMode="auto">
          <a:xfrm>
            <a:off x="3857620" y="3429000"/>
            <a:ext cx="2500330" cy="278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l="59853"/>
          <a:stretch>
            <a:fillRect/>
          </a:stretch>
        </p:blipFill>
        <p:spPr bwMode="auto">
          <a:xfrm>
            <a:off x="6286512" y="3357562"/>
            <a:ext cx="2539680" cy="289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16 Rectángulo"/>
          <p:cNvSpPr/>
          <p:nvPr/>
        </p:nvSpPr>
        <p:spPr>
          <a:xfrm>
            <a:off x="928662" y="4000504"/>
            <a:ext cx="3214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s-ES" dirty="0" smtClean="0"/>
              <a:t>4.5  Rellenado con </a:t>
            </a:r>
            <a:r>
              <a:rPr lang="es-ES" b="1" dirty="0" smtClean="0"/>
              <a:t>resina</a:t>
            </a:r>
            <a:r>
              <a:rPr lang="es-ES" dirty="0" smtClean="0"/>
              <a:t> epoxi, última capa con </a:t>
            </a:r>
            <a:r>
              <a:rPr lang="es-ES" b="1" dirty="0" smtClean="0"/>
              <a:t>mortero similar</a:t>
            </a:r>
            <a:r>
              <a:rPr lang="es-ES" dirty="0" smtClean="0"/>
              <a:t> al original.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28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PROPUESTA DE INTERVENCIÓN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428596" y="164305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4.5 CRONOGRAMA</a:t>
            </a:r>
          </a:p>
          <a:p>
            <a:pPr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71472" y="2143117"/>
            <a:ext cx="4000528" cy="461664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400"/>
              </a:spcBef>
            </a:pPr>
            <a:r>
              <a:rPr lang="es-ES" sz="1600" dirty="0" smtClean="0"/>
              <a:t>1º SUCIEDAD</a:t>
            </a:r>
          </a:p>
          <a:p>
            <a:pPr>
              <a:spcBef>
                <a:spcPts val="400"/>
              </a:spcBef>
            </a:pPr>
            <a:r>
              <a:rPr lang="es-ES" sz="1600" dirty="0" smtClean="0"/>
              <a:t>2º FLECHAS EN EL FORJADO DEL CORRAL </a:t>
            </a:r>
            <a:r>
              <a:rPr lang="es-ES" sz="1200" dirty="0" smtClean="0"/>
              <a:t>(Después de terminar la lesión 1)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3º GRIETAS ESTRUCTURALES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 lesión 1)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4º PUDRICION DE LOS DINTELES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 lesión 1)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5º XILÓFAGOS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las lesiones 2, 4)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6º HUMEDAD POR CAPILARIDAD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 lesión 1)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7º HUMEDAD POR FILTRACIÓN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 lesión 1)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8º VEGETACIÓN SUPERIOR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 lesión 1)</a:t>
            </a:r>
          </a:p>
          <a:p>
            <a:pPr>
              <a:spcBef>
                <a:spcPts val="400"/>
              </a:spcBef>
            </a:pPr>
            <a:endParaRPr lang="es-ES" sz="1600" dirty="0" smtClean="0"/>
          </a:p>
          <a:p>
            <a:pPr>
              <a:spcBef>
                <a:spcPts val="400"/>
              </a:spcBef>
            </a:pPr>
            <a:endParaRPr lang="es-ES" sz="1600" dirty="0" smtClean="0"/>
          </a:p>
        </p:txBody>
      </p:sp>
      <p:sp>
        <p:nvSpPr>
          <p:cNvPr id="18" name="17 CuadroTexto"/>
          <p:cNvSpPr txBox="1"/>
          <p:nvPr/>
        </p:nvSpPr>
        <p:spPr>
          <a:xfrm>
            <a:off x="4214810" y="2143116"/>
            <a:ext cx="4643470" cy="420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es-ES" sz="1600" dirty="0" smtClean="0"/>
              <a:t>9º GRIETAS NO ESTRUCTURALES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 lesión 1)</a:t>
            </a:r>
          </a:p>
          <a:p>
            <a:pPr>
              <a:spcBef>
                <a:spcPts val="400"/>
              </a:spcBef>
            </a:pPr>
            <a:r>
              <a:rPr lang="es-ES" sz="1600" dirty="0" smtClean="0"/>
              <a:t>10º DESPRENDIMIENTOS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las lesiones 6, 7, 9)</a:t>
            </a:r>
          </a:p>
          <a:p>
            <a:pPr>
              <a:spcBef>
                <a:spcPts val="400"/>
              </a:spcBef>
            </a:pPr>
            <a:r>
              <a:rPr lang="es-ES" sz="1600" dirty="0" smtClean="0"/>
              <a:t>11º FISURAS EN EL REVESTIMIENTO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las lesiones 6, 7, 9)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12º DESCONCHADOS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las lesiones 6, 7, 9)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13º INTERVENCIONES IMPROPIAS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 lesión 1)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14º EFLORESCENCIAS </a:t>
            </a:r>
          </a:p>
          <a:p>
            <a:pPr>
              <a:spcBef>
                <a:spcPts val="400"/>
              </a:spcBef>
            </a:pPr>
            <a:r>
              <a:rPr lang="es-ES" sz="1200" dirty="0" smtClean="0"/>
              <a:t>(Después de terminar las lesiones 6, 7)</a:t>
            </a:r>
            <a:endParaRPr lang="es-ES" sz="1600" dirty="0" smtClean="0"/>
          </a:p>
          <a:p>
            <a:pPr>
              <a:spcBef>
                <a:spcPts val="400"/>
              </a:spcBef>
            </a:pPr>
            <a:r>
              <a:rPr lang="es-ES" sz="1600" dirty="0" smtClean="0"/>
              <a:t>15º ENMUGRECIMIENTOS Y ENNEGRECIMIENTOS</a:t>
            </a:r>
          </a:p>
          <a:p>
            <a:pPr>
              <a:spcBef>
                <a:spcPts val="400"/>
              </a:spcBef>
            </a:pPr>
            <a:r>
              <a:rPr lang="es-ES" sz="1600" dirty="0" smtClean="0"/>
              <a:t>16º VACIADO DE JUNTAS Y PÉRDIDAS DEL MATERIAL</a:t>
            </a:r>
          </a:p>
          <a:p>
            <a:pPr>
              <a:spcBef>
                <a:spcPts val="400"/>
              </a:spcBef>
            </a:pPr>
            <a:r>
              <a:rPr lang="es-ES" sz="1600" dirty="0" smtClean="0"/>
              <a:t>17º DESGASTE DEL PAVIMENTO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504" y="6356350"/>
            <a:ext cx="614338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29</a:t>
            </a:r>
            <a:endParaRPr lang="es-ES" sz="2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428596" y="6286520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15074" y="6357958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SANDRA MARTINEZ GARCIA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9 Imagen" descr="LOGO_ETSIE_ajustad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6357958"/>
            <a:ext cx="1595964" cy="344556"/>
          </a:xfrm>
          <a:prstGeom prst="rect">
            <a:avLst/>
          </a:prstGeom>
        </p:spPr>
      </p:pic>
      <p:pic>
        <p:nvPicPr>
          <p:cNvPr id="11" name="10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6357958"/>
            <a:ext cx="1019170" cy="34159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571472" y="642918"/>
            <a:ext cx="8229600" cy="951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s-ES" sz="4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CONCLUSIÓN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428596" y="1643050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ESTILO DE EDIFICACIÓN</a:t>
            </a:r>
          </a:p>
          <a:p>
            <a:pPr>
              <a:buNone/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  <a:tabLst>
                <a:tab pos="542925" algn="l"/>
              </a:tabLs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	Aprendizaje de este estilo de arquitectura en profundidad. </a:t>
            </a:r>
          </a:p>
          <a:p>
            <a:pPr>
              <a:spcBef>
                <a:spcPts val="600"/>
              </a:spcBef>
              <a:buNone/>
              <a:tabLst>
                <a:tab pos="542925" algn="l"/>
              </a:tabLs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	Y de cómo hacer un plan de intervención.  </a:t>
            </a:r>
          </a:p>
          <a:p>
            <a:pPr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2 Marcador de contenido"/>
          <p:cNvSpPr txBox="1">
            <a:spLocks/>
          </p:cNvSpPr>
          <p:nvPr/>
        </p:nvSpPr>
        <p:spPr>
          <a:xfrm>
            <a:off x="428596" y="3214686"/>
            <a:ext cx="8229600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ANÁLISIS PATOLÓGICO</a:t>
            </a:r>
          </a:p>
          <a:p>
            <a:pPr>
              <a:buNone/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  <a:tabLst>
                <a:tab pos="542925" algn="l"/>
              </a:tabLst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	Esta bien conservado de no ser por la falta de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mantenimiento y 	limpieza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y con la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reparación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de pequeñas lesiones que se han 	comentado.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2 Marcador de contenido"/>
          <p:cNvSpPr txBox="1">
            <a:spLocks/>
          </p:cNvSpPr>
          <p:nvPr/>
        </p:nvSpPr>
        <p:spPr>
          <a:xfrm>
            <a:off x="428596" y="4929198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PROPUESTA DE INTERVENCIÓN</a:t>
            </a:r>
          </a:p>
          <a:p>
            <a:pPr>
              <a:buNone/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defTabSz="542925">
              <a:buNone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	Conservar, reformar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y dar uso como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Taller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formativo y práctico.</a:t>
            </a:r>
          </a:p>
          <a:p>
            <a:pPr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2857488" y="142852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ESTUDIO PREVIO Y PROPUESTA DE INTERVENCIÓN</a:t>
            </a:r>
          </a:p>
          <a:p>
            <a:pPr algn="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Riurau del “Tio Constantino”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428596" y="642918"/>
            <a:ext cx="8286808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714348" y="1214422"/>
            <a:ext cx="7772400" cy="4143404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es-E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s-E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es-E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s-E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es-E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14 Imagen" descr="LOGO_ETSIE_ajustad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8926" y="5929330"/>
            <a:ext cx="2714644" cy="586070"/>
          </a:xfrm>
          <a:prstGeom prst="rect">
            <a:avLst/>
          </a:prstGeom>
        </p:spPr>
      </p:pic>
      <p:pic>
        <p:nvPicPr>
          <p:cNvPr id="18" name="17 Imagen" descr="marcaUPV_home6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5929330"/>
            <a:ext cx="1733550" cy="581025"/>
          </a:xfrm>
          <a:prstGeom prst="rect">
            <a:avLst/>
          </a:prstGeom>
        </p:spPr>
      </p:pic>
      <p:sp>
        <p:nvSpPr>
          <p:cNvPr id="20" name="19 CuadroTexto"/>
          <p:cNvSpPr txBox="1"/>
          <p:nvPr/>
        </p:nvSpPr>
        <p:spPr>
          <a:xfrm>
            <a:off x="714348" y="928670"/>
            <a:ext cx="7715304" cy="47089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s-ES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ES" sz="32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ES" sz="32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3200" dirty="0" smtClean="0">
                <a:latin typeface="Arial" pitchFamily="34" charset="0"/>
                <a:cs typeface="Arial" pitchFamily="34" charset="0"/>
              </a:rPr>
              <a:t>GRACIAS POR SU ATENCIÓN</a:t>
            </a:r>
          </a:p>
          <a:p>
            <a:pPr algn="ctr">
              <a:spcBef>
                <a:spcPts val="1200"/>
              </a:spcBef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RUEGOS Y PREGUNTAS</a:t>
            </a:r>
            <a:endParaRPr lang="es-ES" sz="1400" dirty="0"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FBD5B5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FBD5B5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3175</TotalTime>
  <Words>1542</Words>
  <Application>Microsoft Office PowerPoint</Application>
  <PresentationFormat>Presentación en pantalla (4:3)</PresentationFormat>
  <Paragraphs>391</Paragraphs>
  <Slides>30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ESTUDIO PREVIO Y  PROPUESTA DE INTERVENCIÓN  Riurau del “Tío Constantino”      </vt:lpstr>
      <vt:lpstr>ÍNDICE:</vt:lpstr>
      <vt:lpstr>1. INTRODUCCIÓN:</vt:lpstr>
      <vt:lpstr>1. INTRODUCCIÓN:</vt:lpstr>
      <vt:lpstr>1. INTRODUCCIÓN:</vt:lpstr>
      <vt:lpstr>1. INTRODUCCIÓN:</vt:lpstr>
      <vt:lpstr>1. INTRODUCCIÓN:</vt:lpstr>
      <vt:lpstr>1. INTRODUCCIÓN:</vt:lpstr>
      <vt:lpstr>2. ANÁLISIS CONSTRUCTIVO:</vt:lpstr>
      <vt:lpstr>2. ANÁLISIS CONSTRUCTIVO:</vt:lpstr>
      <vt:lpstr>Diapositiva 11</vt:lpstr>
      <vt:lpstr>Diapositiva 12</vt:lpstr>
      <vt:lpstr>Diapositiva 13</vt:lpstr>
      <vt:lpstr>3. ANÁLISIS PATOLÓGICO:</vt:lpstr>
      <vt:lpstr>3. ANÁLISIS PATOLÓGICO:</vt:lpstr>
      <vt:lpstr>Diapositiva 16</vt:lpstr>
      <vt:lpstr>Diapositiva 17</vt:lpstr>
      <vt:lpstr>Diapositiva 18</vt:lpstr>
      <vt:lpstr>Diapositiva 19</vt:lpstr>
      <vt:lpstr>4. PROPUESTA DE INTERVENCIÓN: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colauvarical</dc:creator>
  <cp:lastModifiedBy>colauvarical</cp:lastModifiedBy>
  <cp:revision>210</cp:revision>
  <dcterms:created xsi:type="dcterms:W3CDTF">2013-07-02T14:47:37Z</dcterms:created>
  <dcterms:modified xsi:type="dcterms:W3CDTF">2013-07-14T11:58:43Z</dcterms:modified>
</cp:coreProperties>
</file>