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A2"/>
    <a:srgbClr val="009AD0"/>
    <a:srgbClr val="C0D597"/>
    <a:srgbClr val="FABD8A"/>
    <a:srgbClr val="E9FF79"/>
    <a:srgbClr val="F2FFAF"/>
    <a:srgbClr val="D5F43A"/>
    <a:srgbClr val="E8BFBE"/>
    <a:srgbClr val="B8CDE6"/>
    <a:srgbClr val="BBC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13" autoAdjust="0"/>
  </p:normalViewPr>
  <p:slideViewPr>
    <p:cSldViewPr>
      <p:cViewPr>
        <p:scale>
          <a:sx n="70" d="100"/>
          <a:sy n="70" d="100"/>
        </p:scale>
        <p:origin x="-138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65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420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715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24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076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12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577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531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29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67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58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3B33D-33EC-4381-B3D1-84493BFB033F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4729F-0302-417F-ABA5-3D7A50155E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00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64" y="-16592"/>
            <a:ext cx="4968000" cy="6850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Maria\Dropbox\nena\PFG Maria\cds\U0586119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15557" r="68735" b="14451"/>
          <a:stretch/>
        </p:blipFill>
        <p:spPr bwMode="auto">
          <a:xfrm>
            <a:off x="251520" y="5725770"/>
            <a:ext cx="967342" cy="99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aria\Dropbox\nena\PFG Maria\cds\UPV_LOGO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8936" r="64689" b="8685"/>
          <a:stretch/>
        </p:blipFill>
        <p:spPr bwMode="auto">
          <a:xfrm>
            <a:off x="0" y="-16592"/>
            <a:ext cx="2865956" cy="296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 Título"/>
          <p:cNvSpPr txBox="1">
            <a:spLocks/>
          </p:cNvSpPr>
          <p:nvPr/>
        </p:nvSpPr>
        <p:spPr>
          <a:xfrm>
            <a:off x="4949" y="782155"/>
            <a:ext cx="5529812" cy="3805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9900" dirty="0" smtClean="0">
                <a:solidFill>
                  <a:srgbClr val="BBCFE7"/>
                </a:solidFill>
                <a:latin typeface="Century Gothic" pitchFamily="34" charset="0"/>
              </a:rPr>
              <a:t>PFG</a:t>
            </a:r>
            <a:endParaRPr lang="es-ES" sz="11500" dirty="0">
              <a:solidFill>
                <a:srgbClr val="BBCFE7"/>
              </a:solidFill>
              <a:latin typeface="Century Gothic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66768" y="2571563"/>
            <a:ext cx="4133224" cy="696548"/>
          </a:xfrm>
        </p:spPr>
        <p:txBody>
          <a:bodyPr>
            <a:normAutofit fontScale="90000"/>
          </a:bodyPr>
          <a:lstStyle/>
          <a:p>
            <a:r>
              <a:rPr lang="es-ES" sz="3600" dirty="0" smtClean="0">
                <a:latin typeface="Century Gothic" pitchFamily="34" charset="0"/>
              </a:rPr>
              <a:t>P</a:t>
            </a:r>
            <a:r>
              <a:rPr lang="es-ES" sz="2400" dirty="0" smtClean="0">
                <a:latin typeface="Century Gothic" pitchFamily="34" charset="0"/>
              </a:rPr>
              <a:t>ropuesta de </a:t>
            </a:r>
            <a:r>
              <a:rPr lang="es-ES" sz="3600" dirty="0" smtClean="0">
                <a:latin typeface="Century Gothic" pitchFamily="34" charset="0"/>
              </a:rPr>
              <a:t>I</a:t>
            </a:r>
            <a:r>
              <a:rPr lang="es-ES" sz="2400" dirty="0" smtClean="0">
                <a:latin typeface="Century Gothic" pitchFamily="34" charset="0"/>
              </a:rPr>
              <a:t>ntervención</a:t>
            </a:r>
            <a:endParaRPr lang="es-ES" sz="2400" dirty="0">
              <a:latin typeface="Century Gothic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2292" y="3747077"/>
            <a:ext cx="3581871" cy="550912"/>
          </a:xfrm>
        </p:spPr>
        <p:txBody>
          <a:bodyPr>
            <a:normAutofit/>
          </a:bodyPr>
          <a:lstStyle/>
          <a:p>
            <a:r>
              <a:rPr lang="es-ES" sz="16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rPr>
              <a:t>María Calvo Roca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218862" y="5699618"/>
            <a:ext cx="2800774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Tutores:</a:t>
            </a:r>
          </a:p>
          <a:p>
            <a:pPr algn="l"/>
            <a:r>
              <a:rPr lang="es-ES" sz="1600" dirty="0" smtClean="0">
                <a:latin typeface="Century Gothic" pitchFamily="34" charset="0"/>
              </a:rPr>
              <a:t>J. Manuel Ramírez Blanco</a:t>
            </a:r>
          </a:p>
          <a:p>
            <a:pPr algn="l"/>
            <a:r>
              <a:rPr lang="es-ES" sz="1600" dirty="0" smtClean="0">
                <a:latin typeface="Century Gothic" pitchFamily="34" charset="0"/>
              </a:rPr>
              <a:t>Jaime </a:t>
            </a:r>
            <a:r>
              <a:rPr lang="es-ES" sz="1600" dirty="0" err="1" smtClean="0">
                <a:latin typeface="Century Gothic" pitchFamily="34" charset="0"/>
              </a:rPr>
              <a:t>Llinares</a:t>
            </a:r>
            <a:r>
              <a:rPr lang="es-ES" sz="1600" dirty="0" smtClean="0">
                <a:latin typeface="Century Gothic" pitchFamily="34" charset="0"/>
              </a:rPr>
              <a:t> Millán</a:t>
            </a:r>
            <a:endParaRPr lang="es-ES" sz="1100" dirty="0">
              <a:latin typeface="Century Gothic" pitchFamily="34" charset="0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546280" y="3124095"/>
            <a:ext cx="3647884" cy="11349"/>
          </a:xfrm>
          <a:prstGeom prst="line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480266" y="3135444"/>
            <a:ext cx="3779911" cy="696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 smtClean="0">
                <a:latin typeface="Century Gothic" pitchFamily="34" charset="0"/>
              </a:rPr>
              <a:t>B</a:t>
            </a:r>
            <a:r>
              <a:rPr lang="es-ES" sz="2200" dirty="0" smtClean="0">
                <a:latin typeface="Century Gothic" pitchFamily="34" charset="0"/>
              </a:rPr>
              <a:t>asílica</a:t>
            </a:r>
            <a:r>
              <a:rPr lang="es-ES" sz="2000" dirty="0" smtClean="0">
                <a:latin typeface="Century Gothic" pitchFamily="34" charset="0"/>
              </a:rPr>
              <a:t> </a:t>
            </a:r>
            <a:r>
              <a:rPr lang="es-ES" sz="3000" dirty="0" smtClean="0">
                <a:latin typeface="Century Gothic" pitchFamily="34" charset="0"/>
              </a:rPr>
              <a:t>S</a:t>
            </a:r>
            <a:r>
              <a:rPr lang="es-ES" sz="2200" dirty="0" smtClean="0">
                <a:latin typeface="Century Gothic" pitchFamily="34" charset="0"/>
              </a:rPr>
              <a:t>an</a:t>
            </a:r>
            <a:r>
              <a:rPr lang="es-ES" sz="2000" dirty="0" smtClean="0">
                <a:latin typeface="Century Gothic" pitchFamily="34" charset="0"/>
              </a:rPr>
              <a:t> </a:t>
            </a:r>
            <a:r>
              <a:rPr lang="es-ES" sz="3000" dirty="0" smtClean="0">
                <a:latin typeface="Century Gothic" pitchFamily="34" charset="0"/>
              </a:rPr>
              <a:t>V</a:t>
            </a:r>
            <a:r>
              <a:rPr lang="es-ES" sz="2400" dirty="0" smtClean="0">
                <a:latin typeface="Century Gothic" pitchFamily="34" charset="0"/>
              </a:rPr>
              <a:t>icente</a:t>
            </a:r>
            <a:r>
              <a:rPr lang="es-ES" sz="2000" dirty="0" smtClean="0">
                <a:latin typeface="Century Gothic" pitchFamily="34" charset="0"/>
              </a:rPr>
              <a:t> </a:t>
            </a:r>
            <a:r>
              <a:rPr lang="es-ES" sz="3000" dirty="0" smtClean="0">
                <a:latin typeface="Century Gothic" pitchFamily="34" charset="0"/>
              </a:rPr>
              <a:t>F</a:t>
            </a:r>
            <a:r>
              <a:rPr lang="es-ES" sz="2400" dirty="0" smtClean="0">
                <a:latin typeface="Century Gothic" pitchFamily="34" charset="0"/>
              </a:rPr>
              <a:t>errer</a:t>
            </a:r>
            <a:endParaRPr lang="es-ES" sz="2400" dirty="0">
              <a:latin typeface="Century Gothic" pitchFamily="34" charset="0"/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612293" y="3651683"/>
            <a:ext cx="3456384" cy="0"/>
          </a:xfrm>
          <a:prstGeom prst="line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9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ARIA\mis documentos\Poli\4º\PROYECTO FINAL DE CARRERA\Basílica Dominicos\1.ESTUDIO HISTORICO\fotos de internet\basilica\www.jdiezarnal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" t="6030" r="8082" b="12970"/>
          <a:stretch/>
        </p:blipFill>
        <p:spPr bwMode="auto">
          <a:xfrm>
            <a:off x="3432058" y="3012121"/>
            <a:ext cx="2335983" cy="308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19" name="18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20" name="19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21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9" name="8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MARIA\mis documentos\Poli\4º\PROYECTO FINAL DE CARRERA\Basílica Dominicos\FOTOS\2) 11_03_2013 CARLOS MARTINEZ\DOMINICOS 012 (58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320" y="885995"/>
            <a:ext cx="3126019" cy="520377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  <p:pic>
        <p:nvPicPr>
          <p:cNvPr id="1027" name="Picture 3" descr="D:\MARIA\mis documentos\Poli\4º\PROYECTO FINAL DE CARRERA\Basílica Dominicos\FOTOS\6) 02_04_2013\IMG_02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4" y="3933056"/>
            <a:ext cx="3258596" cy="217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1 Título"/>
          <p:cNvSpPr>
            <a:spLocks noGrp="1"/>
          </p:cNvSpPr>
          <p:nvPr>
            <p:ph type="title"/>
          </p:nvPr>
        </p:nvSpPr>
        <p:spPr>
          <a:xfrm>
            <a:off x="152804" y="680088"/>
            <a:ext cx="2379121" cy="798843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L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a </a:t>
            </a:r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B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asílica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79512" y="1500550"/>
            <a:ext cx="5400601" cy="18868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Construcción eclesiástica de estilo neogótico de principios del siglo XX, </a:t>
            </a:r>
            <a:r>
              <a:rPr lang="es-ES" sz="2000" dirty="0">
                <a:latin typeface="Century Gothic" pitchFamily="34" charset="0"/>
              </a:rPr>
              <a:t>p</a:t>
            </a:r>
            <a:r>
              <a:rPr lang="es-ES" sz="2000" dirty="0" smtClean="0">
                <a:latin typeface="Century Gothic" pitchFamily="34" charset="0"/>
              </a:rPr>
              <a:t>erteneciente a la Orden de los Padres Dominicos. Obra de los arquitectos Joaquín Arnau Miramón y Francisco Almenar. Está considerada Bien de Relevancia Local (BRL).</a:t>
            </a:r>
            <a:endParaRPr lang="es-ES" sz="20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73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pic>
        <p:nvPicPr>
          <p:cNvPr id="4" name="Picture 3" descr="D:\MARIA\mis documentos\Poli\4º\PROYECTO FINAL DE CARRERA\Basílica Dominicos\3.LEVANTAMIENTO PLANIMETRICO\dwg\PLANO DE EMPLAZAMIENTO\Plano oficial del Eixampl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1"/>
          <a:stretch/>
        </p:blipFill>
        <p:spPr bwMode="auto">
          <a:xfrm>
            <a:off x="5220072" y="1314592"/>
            <a:ext cx="3748627" cy="484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5" name="1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50" name="Picture 2" descr="D:\MARIA\mis documentos\Poli\4º\PROYECTO FINAL DE CARRERA\Basílica Dominicos\1.ESTUDIO HISTORICO\fotos de internet\basilica\planta google ma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18" y="2790350"/>
            <a:ext cx="485775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1 Título"/>
          <p:cNvSpPr>
            <a:spLocks noGrp="1"/>
          </p:cNvSpPr>
          <p:nvPr>
            <p:ph type="title"/>
          </p:nvPr>
        </p:nvSpPr>
        <p:spPr>
          <a:xfrm>
            <a:off x="184336" y="916578"/>
            <a:ext cx="3883608" cy="798843"/>
          </a:xfrm>
        </p:spPr>
        <p:txBody>
          <a:bodyPr>
            <a:normAutofit fontScale="90000"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Emplazamiento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7" name="1 Título"/>
          <p:cNvSpPr txBox="1">
            <a:spLocks/>
          </p:cNvSpPr>
          <p:nvPr/>
        </p:nvSpPr>
        <p:spPr>
          <a:xfrm>
            <a:off x="179513" y="1484785"/>
            <a:ext cx="5040560" cy="1305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Situada en la Calle Cirilo Amorós nº 56, zona perteneciente al primer Ensanche de Valencia (1887).</a:t>
            </a:r>
            <a:endParaRPr lang="es-ES" sz="2000" dirty="0">
              <a:latin typeface="Century Gothic" pitchFamily="34" charset="0"/>
            </a:endParaRPr>
          </a:p>
        </p:txBody>
      </p:sp>
      <p:cxnSp>
        <p:nvCxnSpPr>
          <p:cNvPr id="22" name="21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2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3075" name="Picture 3" descr="D:\MARIA\mis documentos\Poli\4º\PROYECTO FINAL DE CARRERA\Basílica Dominicos\1.ESTUDIO HISTORICO\basílica-ex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493" y="4214928"/>
            <a:ext cx="3105628" cy="207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MARIA\mis documentos\Poli\4º\PROYECTO FINAL DE CARRERA\Basílica Dominicos\1.ESTUDIO HISTORICO\nave-centra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"/>
          <a:stretch/>
        </p:blipFill>
        <p:spPr bwMode="auto">
          <a:xfrm>
            <a:off x="27407" y="4206928"/>
            <a:ext cx="2867093" cy="207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MARIA\mis documentos\Poli\4º\PROYECTO FINAL DE CARRERA\Basílica Dominicos\1.ESTUDIO HISTORICO\repotaje-foto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886665"/>
            <a:ext cx="2932788" cy="439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1 Título"/>
          <p:cNvSpPr>
            <a:spLocks noGrp="1"/>
          </p:cNvSpPr>
          <p:nvPr>
            <p:ph type="title"/>
          </p:nvPr>
        </p:nvSpPr>
        <p:spPr>
          <a:xfrm>
            <a:off x="184336" y="916578"/>
            <a:ext cx="5539792" cy="798843"/>
          </a:xfrm>
        </p:spPr>
        <p:txBody>
          <a:bodyPr>
            <a:normAutofit fontScale="90000"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Arquitectura Neogótica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22425" y="1520788"/>
            <a:ext cx="488162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-Interés por la arquitectura medieval.</a:t>
            </a:r>
            <a:endParaRPr lang="es-ES" sz="2000" dirty="0">
              <a:latin typeface="Century Gothic" pitchFamily="34" charset="0"/>
            </a:endParaRPr>
          </a:p>
          <a:p>
            <a:pPr algn="just"/>
            <a:r>
              <a:rPr lang="es-ES" sz="2000" dirty="0" smtClean="0">
                <a:latin typeface="Century Gothic" pitchFamily="34" charset="0"/>
              </a:rPr>
              <a:t>-Imitación del estilo gótico.</a:t>
            </a:r>
          </a:p>
          <a:p>
            <a:pPr algn="just"/>
            <a:r>
              <a:rPr lang="es-ES" sz="2000" dirty="0" smtClean="0">
                <a:latin typeface="Century Gothic" pitchFamily="34" charset="0"/>
              </a:rPr>
              <a:t>-Difieren los materiales empleados.</a:t>
            </a:r>
          </a:p>
        </p:txBody>
      </p:sp>
      <p:sp>
        <p:nvSpPr>
          <p:cNvPr id="25" name="24 Abrir llave"/>
          <p:cNvSpPr/>
          <p:nvPr/>
        </p:nvSpPr>
        <p:spPr>
          <a:xfrm>
            <a:off x="3381990" y="2816931"/>
            <a:ext cx="360040" cy="9721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22425" y="2625442"/>
            <a:ext cx="3369455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-Empleo de los elementos característicos del gótico</a:t>
            </a:r>
          </a:p>
        </p:txBody>
      </p:sp>
      <p:sp>
        <p:nvSpPr>
          <p:cNvPr id="27" name="1 Título"/>
          <p:cNvSpPr txBox="1">
            <a:spLocks/>
          </p:cNvSpPr>
          <p:nvPr/>
        </p:nvSpPr>
        <p:spPr>
          <a:xfrm>
            <a:off x="3564606" y="2871042"/>
            <a:ext cx="2858930" cy="541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-Bóveda Crucería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sp>
        <p:nvSpPr>
          <p:cNvPr id="28" name="1 Título"/>
          <p:cNvSpPr txBox="1">
            <a:spLocks/>
          </p:cNvSpPr>
          <p:nvPr/>
        </p:nvSpPr>
        <p:spPr>
          <a:xfrm>
            <a:off x="3566878" y="3159922"/>
            <a:ext cx="2858930" cy="541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>
                <a:latin typeface="Century Gothic" pitchFamily="34" charset="0"/>
              </a:rPr>
              <a:t>-Arcos Arbotantes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sp>
        <p:nvSpPr>
          <p:cNvPr id="29" name="1 Título"/>
          <p:cNvSpPr txBox="1">
            <a:spLocks/>
          </p:cNvSpPr>
          <p:nvPr/>
        </p:nvSpPr>
        <p:spPr>
          <a:xfrm>
            <a:off x="3582798" y="3462450"/>
            <a:ext cx="2858930" cy="541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>
                <a:latin typeface="Century Gothic" pitchFamily="34" charset="0"/>
              </a:rPr>
              <a:t>-Arco Ojival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cxnSp>
        <p:nvCxnSpPr>
          <p:cNvPr id="21" name="20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1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ARIA\mis documentos\Poli\4º\PROYECTO FINAL DE CARRERA\Basílica Dominicos\5.ANALISIS CONSTRUCTIVO\imágenes word\0.esquema elementos estructurales ver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55" y="1411323"/>
            <a:ext cx="7382731" cy="456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2" name="11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22425" y="780657"/>
            <a:ext cx="6876880" cy="740132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Tipología estructural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7298072" y="2183483"/>
            <a:ext cx="337907" cy="44742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>
            <a:off x="6685573" y="2633076"/>
            <a:ext cx="323397" cy="2172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6718416" y="2996952"/>
            <a:ext cx="290554" cy="1983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6456084" y="3223510"/>
            <a:ext cx="0" cy="6476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7236296" y="3302772"/>
            <a:ext cx="0" cy="6476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7596336" y="3481405"/>
            <a:ext cx="0" cy="6476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0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pic>
        <p:nvPicPr>
          <p:cNvPr id="1027" name="Picture 3" descr="D:\MARIA\mis documentos\Poli\4º\PROYECTO FINAL DE CARRERA\Basílica Dominicos\POWER POINT\planta general escario sin n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76" y="2861468"/>
            <a:ext cx="6649630" cy="328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MARIA\mis documentos\Poli\4º\PROYECTO FINAL DE CARRERA\Basílica Dominicos\POWER POINT\planta cota coro escari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70" y="2861468"/>
            <a:ext cx="6490443" cy="333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1 Título"/>
          <p:cNvSpPr txBox="1">
            <a:spLocks/>
          </p:cNvSpPr>
          <p:nvPr/>
        </p:nvSpPr>
        <p:spPr>
          <a:xfrm>
            <a:off x="119835" y="1514025"/>
            <a:ext cx="8698047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S" sz="2000" dirty="0" smtClean="0">
              <a:latin typeface="Century Gothic" pitchFamily="34" charset="0"/>
            </a:endParaRPr>
          </a:p>
        </p:txBody>
      </p: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122425" y="780657"/>
            <a:ext cx="6876880" cy="740132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Descripción del templo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122425" y="1412776"/>
            <a:ext cx="626360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dirty="0" smtClean="0">
                <a:latin typeface="Century Gothic" pitchFamily="34" charset="0"/>
              </a:rPr>
              <a:t>-Planta de cruz latina con transepto corto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5787996" y="2996952"/>
            <a:ext cx="1142722" cy="3068293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3867025" y="4030188"/>
            <a:ext cx="1920971" cy="936104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122425" y="1754142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Century Gothic" pitchFamily="34" charset="0"/>
              </a:rPr>
              <a:t>-Tres </a:t>
            </a:r>
            <a:r>
              <a:rPr lang="es-ES" dirty="0" smtClean="0">
                <a:latin typeface="Century Gothic" pitchFamily="34" charset="0"/>
              </a:rPr>
              <a:t>naves</a:t>
            </a:r>
            <a:endParaRPr lang="es-ES" dirty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122425" y="2077307"/>
            <a:ext cx="673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Gothic" pitchFamily="34" charset="0"/>
              </a:rPr>
              <a:t>-Capillas a los dos lados, situadas entre </a:t>
            </a:r>
            <a:r>
              <a:rPr lang="es-ES" dirty="0" smtClean="0">
                <a:latin typeface="Century Gothic" pitchFamily="34" charset="0"/>
              </a:rPr>
              <a:t>los contrafuertes</a:t>
            </a:r>
            <a:endParaRPr lang="es-ES" dirty="0">
              <a:latin typeface="Century Gothic" pitchFamily="34" charset="0"/>
            </a:endParaRPr>
          </a:p>
          <a:p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>
            <a:off x="3819460" y="4029863"/>
            <a:ext cx="2073311" cy="994880"/>
          </a:xfrm>
          <a:prstGeom prst="rect">
            <a:avLst/>
          </a:prstGeom>
          <a:solidFill>
            <a:schemeClr val="accent2">
              <a:lumMod val="60000"/>
              <a:lumOff val="4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3821060" y="3469294"/>
            <a:ext cx="2073311" cy="560893"/>
          </a:xfrm>
          <a:prstGeom prst="rect">
            <a:avLst/>
          </a:prstGeom>
          <a:solidFill>
            <a:srgbClr val="E8BFBE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traso"/>
          <p:cNvSpPr/>
          <p:nvPr/>
        </p:nvSpPr>
        <p:spPr>
          <a:xfrm>
            <a:off x="6903422" y="3933056"/>
            <a:ext cx="1196970" cy="1129719"/>
          </a:xfrm>
          <a:prstGeom prst="flowChartDelay">
            <a:avLst/>
          </a:prstGeom>
          <a:solidFill>
            <a:schemeClr val="accent4">
              <a:lumMod val="60000"/>
              <a:lumOff val="40000"/>
              <a:alpha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3821059" y="5026786"/>
            <a:ext cx="2073311" cy="537940"/>
          </a:xfrm>
          <a:prstGeom prst="rect">
            <a:avLst/>
          </a:prstGeom>
          <a:solidFill>
            <a:srgbClr val="E8BFBE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3877498" y="2990128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109219" y="2424223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-Ábside con girola</a:t>
            </a:r>
            <a:endParaRPr lang="es-ES" dirty="0"/>
          </a:p>
        </p:txBody>
      </p:sp>
      <p:sp>
        <p:nvSpPr>
          <p:cNvPr id="40" name="39 Rectángulo"/>
          <p:cNvSpPr/>
          <p:nvPr/>
        </p:nvSpPr>
        <p:spPr>
          <a:xfrm>
            <a:off x="3867023" y="3517859"/>
            <a:ext cx="1890163" cy="463761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3867750" y="5073631"/>
            <a:ext cx="1890163" cy="463761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CuadroTexto"/>
          <p:cNvSpPr txBox="1"/>
          <p:nvPr/>
        </p:nvSpPr>
        <p:spPr>
          <a:xfrm>
            <a:off x="143578" y="3845522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Planta Superior:</a:t>
            </a:r>
            <a:endParaRPr lang="es-ES" dirty="0"/>
          </a:p>
        </p:txBody>
      </p:sp>
      <p:sp>
        <p:nvSpPr>
          <p:cNvPr id="52" name="51 CuadroTexto"/>
          <p:cNvSpPr txBox="1"/>
          <p:nvPr/>
        </p:nvSpPr>
        <p:spPr>
          <a:xfrm>
            <a:off x="125473" y="5076423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-Galerías</a:t>
            </a:r>
            <a:endParaRPr lang="es-ES" dirty="0"/>
          </a:p>
        </p:txBody>
      </p:sp>
      <p:sp>
        <p:nvSpPr>
          <p:cNvPr id="53" name="52 CuadroTexto"/>
          <p:cNvSpPr txBox="1"/>
          <p:nvPr/>
        </p:nvSpPr>
        <p:spPr>
          <a:xfrm>
            <a:off x="120490" y="5464055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-Coro alto</a:t>
            </a:r>
            <a:endParaRPr lang="es-ES" dirty="0"/>
          </a:p>
        </p:txBody>
      </p:sp>
      <p:sp>
        <p:nvSpPr>
          <p:cNvPr id="48" name="47 Rectángulo"/>
          <p:cNvSpPr/>
          <p:nvPr/>
        </p:nvSpPr>
        <p:spPr>
          <a:xfrm>
            <a:off x="3419872" y="4030188"/>
            <a:ext cx="378148" cy="936104"/>
          </a:xfrm>
          <a:prstGeom prst="rect">
            <a:avLst/>
          </a:prstGeom>
          <a:solidFill>
            <a:srgbClr val="C0D597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3275856" y="3433762"/>
            <a:ext cx="591169" cy="643310"/>
          </a:xfrm>
          <a:prstGeom prst="rect">
            <a:avLst/>
          </a:prstGeom>
          <a:solidFill>
            <a:schemeClr val="tx2">
              <a:lumMod val="40000"/>
              <a:lumOff val="6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Rectángulo"/>
          <p:cNvSpPr/>
          <p:nvPr/>
        </p:nvSpPr>
        <p:spPr>
          <a:xfrm>
            <a:off x="3294907" y="4975346"/>
            <a:ext cx="572117" cy="613894"/>
          </a:xfrm>
          <a:prstGeom prst="rect">
            <a:avLst/>
          </a:prstGeom>
          <a:solidFill>
            <a:schemeClr val="tx2">
              <a:lumMod val="40000"/>
              <a:lumOff val="6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Rectángulo"/>
          <p:cNvSpPr/>
          <p:nvPr/>
        </p:nvSpPr>
        <p:spPr>
          <a:xfrm>
            <a:off x="3294908" y="2910655"/>
            <a:ext cx="591169" cy="544699"/>
          </a:xfrm>
          <a:prstGeom prst="rect">
            <a:avLst/>
          </a:prstGeom>
          <a:solidFill>
            <a:srgbClr val="FABD8A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3288623" y="3424821"/>
            <a:ext cx="610903" cy="2135726"/>
          </a:xfrm>
          <a:prstGeom prst="rect">
            <a:avLst/>
          </a:prstGeom>
          <a:solidFill>
            <a:srgbClr val="E9FF7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Rectángulo"/>
          <p:cNvSpPr/>
          <p:nvPr/>
        </p:nvSpPr>
        <p:spPr>
          <a:xfrm>
            <a:off x="3275856" y="5479301"/>
            <a:ext cx="608466" cy="576417"/>
          </a:xfrm>
          <a:prstGeom prst="rect">
            <a:avLst/>
          </a:prstGeom>
          <a:solidFill>
            <a:srgbClr val="FABD8A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CuadroTexto"/>
          <p:cNvSpPr txBox="1"/>
          <p:nvPr/>
        </p:nvSpPr>
        <p:spPr>
          <a:xfrm>
            <a:off x="143578" y="4309283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-Torres</a:t>
            </a:r>
            <a:endParaRPr lang="es-ES" dirty="0"/>
          </a:p>
        </p:txBody>
      </p:sp>
      <p:sp>
        <p:nvSpPr>
          <p:cNvPr id="60" name="59 CuadroTexto"/>
          <p:cNvSpPr txBox="1"/>
          <p:nvPr/>
        </p:nvSpPr>
        <p:spPr>
          <a:xfrm>
            <a:off x="133963" y="4671581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-Distribuidores</a:t>
            </a:r>
            <a:endParaRPr lang="es-ES" dirty="0"/>
          </a:p>
        </p:txBody>
      </p:sp>
      <p:sp>
        <p:nvSpPr>
          <p:cNvPr id="2" name="1 Retraso"/>
          <p:cNvSpPr/>
          <p:nvPr/>
        </p:nvSpPr>
        <p:spPr>
          <a:xfrm>
            <a:off x="6925411" y="4048190"/>
            <a:ext cx="1093455" cy="900100"/>
          </a:xfrm>
          <a:prstGeom prst="flowChartDelay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CuadroTexto"/>
          <p:cNvSpPr txBox="1"/>
          <p:nvPr/>
        </p:nvSpPr>
        <p:spPr>
          <a:xfrm>
            <a:off x="122425" y="2785212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-Acceso</a:t>
            </a:r>
            <a:endParaRPr lang="es-ES" dirty="0"/>
          </a:p>
        </p:txBody>
      </p:sp>
      <p:sp>
        <p:nvSpPr>
          <p:cNvPr id="63" name="62 CuadroTexto"/>
          <p:cNvSpPr txBox="1"/>
          <p:nvPr/>
        </p:nvSpPr>
        <p:spPr>
          <a:xfrm>
            <a:off x="109219" y="3154762"/>
            <a:ext cx="261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-Torres</a:t>
            </a:r>
            <a:endParaRPr lang="es-ES" dirty="0"/>
          </a:p>
        </p:txBody>
      </p:sp>
      <p:sp>
        <p:nvSpPr>
          <p:cNvPr id="55" name="54 Rectángulo"/>
          <p:cNvSpPr/>
          <p:nvPr/>
        </p:nvSpPr>
        <p:spPr>
          <a:xfrm>
            <a:off x="4354615" y="2983526"/>
            <a:ext cx="440590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Rectángulo"/>
          <p:cNvSpPr/>
          <p:nvPr/>
        </p:nvSpPr>
        <p:spPr>
          <a:xfrm>
            <a:off x="4840354" y="2986076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Rectángulo"/>
          <p:cNvSpPr/>
          <p:nvPr/>
        </p:nvSpPr>
        <p:spPr>
          <a:xfrm>
            <a:off x="5361054" y="2983526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Rectángulo"/>
          <p:cNvSpPr/>
          <p:nvPr/>
        </p:nvSpPr>
        <p:spPr>
          <a:xfrm>
            <a:off x="3884322" y="5490543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Rectángulo"/>
          <p:cNvSpPr/>
          <p:nvPr/>
        </p:nvSpPr>
        <p:spPr>
          <a:xfrm>
            <a:off x="4368263" y="5501680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Rectángulo"/>
          <p:cNvSpPr/>
          <p:nvPr/>
        </p:nvSpPr>
        <p:spPr>
          <a:xfrm>
            <a:off x="4860268" y="5490543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Rectángulo"/>
          <p:cNvSpPr/>
          <p:nvPr/>
        </p:nvSpPr>
        <p:spPr>
          <a:xfrm>
            <a:off x="5360584" y="5498611"/>
            <a:ext cx="426942" cy="47234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6903422" y="3469293"/>
            <a:ext cx="692913" cy="517767"/>
          </a:xfrm>
          <a:prstGeom prst="rect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Rectángulo"/>
          <p:cNvSpPr/>
          <p:nvPr/>
        </p:nvSpPr>
        <p:spPr>
          <a:xfrm>
            <a:off x="6903422" y="5040913"/>
            <a:ext cx="692913" cy="523813"/>
          </a:xfrm>
          <a:prstGeom prst="rect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Arco de bloque"/>
          <p:cNvSpPr/>
          <p:nvPr/>
        </p:nvSpPr>
        <p:spPr>
          <a:xfrm rot="5715873">
            <a:off x="6544755" y="3505037"/>
            <a:ext cx="2103160" cy="2016224"/>
          </a:xfrm>
          <a:prstGeom prst="blockArc">
            <a:avLst>
              <a:gd name="adj1" fmla="val 10482035"/>
              <a:gd name="adj2" fmla="val 21299271"/>
              <a:gd name="adj3" fmla="val 26012"/>
            </a:avLst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grpSp>
        <p:nvGrpSpPr>
          <p:cNvPr id="38" name="37 Grupo"/>
          <p:cNvGrpSpPr/>
          <p:nvPr/>
        </p:nvGrpSpPr>
        <p:grpSpPr>
          <a:xfrm>
            <a:off x="6588224" y="3511805"/>
            <a:ext cx="1944216" cy="2025587"/>
            <a:chOff x="6740623" y="3613969"/>
            <a:chExt cx="2016224" cy="2103160"/>
          </a:xfrm>
        </p:grpSpPr>
        <p:sp>
          <p:nvSpPr>
            <p:cNvPr id="70" name="69 Rectángulo"/>
            <p:cNvSpPr/>
            <p:nvPr/>
          </p:nvSpPr>
          <p:spPr>
            <a:xfrm>
              <a:off x="7055822" y="3621693"/>
              <a:ext cx="692913" cy="517767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1" name="70 Rectángulo"/>
            <p:cNvSpPr/>
            <p:nvPr/>
          </p:nvSpPr>
          <p:spPr>
            <a:xfrm>
              <a:off x="7055822" y="5193313"/>
              <a:ext cx="692913" cy="523813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2" name="71 Arco de bloque"/>
            <p:cNvSpPr/>
            <p:nvPr/>
          </p:nvSpPr>
          <p:spPr>
            <a:xfrm rot="5715873">
              <a:off x="6697155" y="3657437"/>
              <a:ext cx="2103160" cy="2016224"/>
            </a:xfrm>
            <a:prstGeom prst="blockArc">
              <a:avLst>
                <a:gd name="adj1" fmla="val 10482035"/>
                <a:gd name="adj2" fmla="val 21299271"/>
                <a:gd name="adj3" fmla="val 26012"/>
              </a:avLst>
            </a:prstGeom>
            <a:solidFill>
              <a:schemeClr val="accent2">
                <a:lumMod val="40000"/>
                <a:lumOff val="60000"/>
                <a:alpha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74" name="73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5" name="74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6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5" grpId="0" animBg="1"/>
      <p:bldP spid="15" grpId="1" animBg="1"/>
      <p:bldP spid="19" grpId="0"/>
      <p:bldP spid="20" grpId="0"/>
      <p:bldP spid="27" grpId="0" animBg="1"/>
      <p:bldP spid="27" grpId="1" animBg="1"/>
      <p:bldP spid="23" grpId="0" animBg="1"/>
      <p:bldP spid="23" grpId="1" animBg="1"/>
      <p:bldP spid="28" grpId="0" animBg="1"/>
      <p:bldP spid="28" grpId="1" animBg="1"/>
      <p:bldP spid="26" grpId="0" animBg="1"/>
      <p:bldP spid="26" grpId="1" animBg="1"/>
      <p:bldP spid="24" grpId="0" animBg="1"/>
      <p:bldP spid="24" grpId="1" animBg="1"/>
      <p:bldP spid="42" grpId="0"/>
      <p:bldP spid="40" grpId="0" animBg="1"/>
      <p:bldP spid="40" grpId="1" animBg="1"/>
      <p:bldP spid="45" grpId="0" animBg="1"/>
      <p:bldP spid="45" grpId="1" animBg="1"/>
      <p:bldP spid="51" grpId="0"/>
      <p:bldP spid="52" grpId="0"/>
      <p:bldP spid="53" grpId="0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7" grpId="2" animBg="1"/>
      <p:bldP spid="57" grpId="3" animBg="1"/>
      <p:bldP spid="50" grpId="0" animBg="1"/>
      <p:bldP spid="50" grpId="1" animBg="1"/>
      <p:bldP spid="58" grpId="0" animBg="1"/>
      <p:bldP spid="58" grpId="1" animBg="1"/>
      <p:bldP spid="58" grpId="2" animBg="1"/>
      <p:bldP spid="58" grpId="3" animBg="1"/>
      <p:bldP spid="59" grpId="0"/>
      <p:bldP spid="60" grpId="0"/>
      <p:bldP spid="2" grpId="0" animBg="1"/>
      <p:bldP spid="2" grpId="1" animBg="1"/>
      <p:bldP spid="62" grpId="0"/>
      <p:bldP spid="63" grpId="0"/>
      <p:bldP spid="55" grpId="0" animBg="1"/>
      <p:bldP spid="55" grpId="1" animBg="1"/>
      <p:bldP spid="61" grpId="0" animBg="1"/>
      <p:bldP spid="61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13" grpId="0" animBg="1"/>
      <p:bldP spid="13" grpId="1" animBg="1"/>
      <p:bldP spid="69" grpId="0" animBg="1"/>
      <p:bldP spid="69" grpId="1" animBg="1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solidFill>
                    <a:schemeClr val="bg1"/>
                  </a:solidFill>
                </a:rPr>
                <a:t>Presentación</a:t>
              </a:r>
              <a:endParaRPr lang="es-ES" sz="2000" b="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22425" y="780657"/>
            <a:ext cx="6876880" cy="740132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Zona estudiada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2050" name="Picture 2" descr="D:\MARIA\mis documentos\Poli\4º\PROYECTO FINAL DE CARRERA\Basílica Dominicos\POWER POINT\planta general escario sin n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46298"/>
            <a:ext cx="5616624" cy="277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22424" y="1520788"/>
            <a:ext cx="7905959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Este estudio se ha centrado en la nave lateral y las capillas del lado izquierdo y en los espacios que se encuentran sobre estos.</a:t>
            </a:r>
          </a:p>
        </p:txBody>
      </p:sp>
      <p:pic>
        <p:nvPicPr>
          <p:cNvPr id="2051" name="Picture 3" descr="D:\MARIA\mis documentos\Poli\4º\PROYECTO FINAL DE CARRERA\Basílica Dominicos\POWER POINT\planta cota coro escari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18" y="2846298"/>
            <a:ext cx="5494226" cy="282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419872" y="2708920"/>
            <a:ext cx="1944216" cy="1296144"/>
          </a:xfrm>
          <a:prstGeom prst="rect">
            <a:avLst/>
          </a:prstGeom>
          <a:solidFill>
            <a:schemeClr val="tx2">
              <a:lumMod val="40000"/>
              <a:lumOff val="60000"/>
              <a:alpha val="5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4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22425" y="780657"/>
            <a:ext cx="6876880" cy="740132"/>
          </a:xfrm>
        </p:spPr>
        <p:txBody>
          <a:bodyPr>
            <a:normAutofit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Apartados desarrollados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359034" y="1948446"/>
            <a:ext cx="1238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latin typeface="Century Gothic" pitchFamily="34" charset="0"/>
              </a:defRPr>
            </a:lvl1pPr>
          </a:lstStyle>
          <a:p>
            <a:pPr algn="ctr"/>
            <a:r>
              <a:rPr lang="es-ES" dirty="0"/>
              <a:t>Estudio Histórico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1580273" y="2444251"/>
            <a:ext cx="157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latin typeface="Century Gothic" pitchFamily="34" charset="0"/>
              </a:defRPr>
            </a:lvl1pPr>
          </a:lstStyle>
          <a:p>
            <a:pPr algn="ctr"/>
            <a:r>
              <a:rPr lang="es-ES" dirty="0"/>
              <a:t>Reportaje Fotográfico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1912476" y="3652148"/>
            <a:ext cx="1918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latin typeface="Century Gothic" pitchFamily="34" charset="0"/>
              </a:defRPr>
            </a:lvl1pPr>
          </a:lstStyle>
          <a:p>
            <a:pPr algn="r"/>
            <a:r>
              <a:rPr lang="es-ES" dirty="0"/>
              <a:t>Levantamiento de Planos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2586467" y="4967032"/>
            <a:ext cx="1710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latin typeface="Century Gothic" pitchFamily="34" charset="0"/>
              </a:defRPr>
            </a:lvl1pPr>
          </a:lstStyle>
          <a:p>
            <a:r>
              <a:rPr lang="es-ES" dirty="0"/>
              <a:t>Análisis Compositivo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4313333" y="4828482"/>
            <a:ext cx="1735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entury Gothic" pitchFamily="34" charset="0"/>
              </a:rPr>
              <a:t>Análisis Constructivo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5940152" y="4161940"/>
            <a:ext cx="1979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>
                <a:latin typeface="Century Gothic" pitchFamily="34" charset="0"/>
              </a:rPr>
              <a:t>Análisis Patológico</a:t>
            </a:r>
            <a:endParaRPr lang="es-ES" sz="2000" dirty="0">
              <a:latin typeface="Century Gothic" pitchFamily="34" charset="0"/>
            </a:endParaRPr>
          </a:p>
        </p:txBody>
      </p:sp>
      <p:sp>
        <p:nvSpPr>
          <p:cNvPr id="44" name="43 Flecha circular"/>
          <p:cNvSpPr/>
          <p:nvPr/>
        </p:nvSpPr>
        <p:spPr>
          <a:xfrm rot="19213944">
            <a:off x="2255190" y="2996554"/>
            <a:ext cx="1956111" cy="1956409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7501202"/>
              <a:gd name="adj5" fmla="val 12684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44 Forma"/>
          <p:cNvSpPr/>
          <p:nvPr/>
        </p:nvSpPr>
        <p:spPr>
          <a:xfrm rot="17460130">
            <a:off x="2298736" y="4335258"/>
            <a:ext cx="1930659" cy="1991770"/>
          </a:xfrm>
          <a:prstGeom prst="leftCircularArrow">
            <a:avLst>
              <a:gd name="adj1" fmla="val 12813"/>
              <a:gd name="adj2" fmla="val 1142322"/>
              <a:gd name="adj3" fmla="val 6292775"/>
              <a:gd name="adj4" fmla="val 294856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45 Forma"/>
          <p:cNvSpPr/>
          <p:nvPr/>
        </p:nvSpPr>
        <p:spPr>
          <a:xfrm rot="18682180">
            <a:off x="1275574" y="1851514"/>
            <a:ext cx="1956111" cy="1956409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6064575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46 Flecha circular"/>
          <p:cNvSpPr/>
          <p:nvPr/>
        </p:nvSpPr>
        <p:spPr>
          <a:xfrm rot="15950002">
            <a:off x="0" y="1293409"/>
            <a:ext cx="1956111" cy="1956409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204735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47 Arco de bloque"/>
          <p:cNvSpPr/>
          <p:nvPr/>
        </p:nvSpPr>
        <p:spPr>
          <a:xfrm rot="14358897">
            <a:off x="6220262" y="745687"/>
            <a:ext cx="2790802" cy="2655178"/>
          </a:xfrm>
          <a:prstGeom prst="blockArc">
            <a:avLst>
              <a:gd name="adj1" fmla="val 15439939"/>
              <a:gd name="adj2" fmla="val 10752364"/>
              <a:gd name="adj3" fmla="val 10797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48 Flecha circular"/>
          <p:cNvSpPr/>
          <p:nvPr/>
        </p:nvSpPr>
        <p:spPr>
          <a:xfrm rot="11522269" flipH="1">
            <a:off x="5162190" y="2545059"/>
            <a:ext cx="3497644" cy="3437325"/>
          </a:xfrm>
          <a:prstGeom prst="circularArrow">
            <a:avLst>
              <a:gd name="adj1" fmla="val 8732"/>
              <a:gd name="adj2" fmla="val 1042168"/>
              <a:gd name="adj3" fmla="val 4556656"/>
              <a:gd name="adj4" fmla="val 14045635"/>
              <a:gd name="adj5" fmla="val 12089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0" name="49 Flecha circular"/>
          <p:cNvSpPr/>
          <p:nvPr/>
        </p:nvSpPr>
        <p:spPr>
          <a:xfrm rot="14523665">
            <a:off x="3972720" y="4249610"/>
            <a:ext cx="1956111" cy="1956409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6921566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50 CuadroTexto"/>
          <p:cNvSpPr txBox="1"/>
          <p:nvPr/>
        </p:nvSpPr>
        <p:spPr>
          <a:xfrm>
            <a:off x="6512053" y="1276080"/>
            <a:ext cx="2150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Century Gothic" pitchFamily="34" charset="0"/>
              </a:rPr>
              <a:t>Propuesta de Intervención</a:t>
            </a:r>
            <a:endParaRPr lang="es-ES" sz="2400" dirty="0">
              <a:latin typeface="Century Gothic" pitchFamily="34" charset="0"/>
            </a:endParaRPr>
          </a:p>
        </p:txBody>
      </p:sp>
      <p:sp>
        <p:nvSpPr>
          <p:cNvPr id="27" name="26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 smtClean="0">
                <a:solidFill>
                  <a:schemeClr val="bg1"/>
                </a:solidFill>
              </a:rPr>
              <a:t>Desarrollo</a:t>
            </a:r>
            <a:endParaRPr lang="es-ES" sz="2000" dirty="0">
              <a:solidFill>
                <a:schemeClr val="bg1"/>
              </a:solidFill>
            </a:endParaRPr>
          </a:p>
        </p:txBody>
      </p:sp>
      <p:cxnSp>
        <p:nvCxnSpPr>
          <p:cNvPr id="28" name="27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8" grpId="0"/>
      <p:bldP spid="39" grpId="0"/>
      <p:bldP spid="40" grpId="0"/>
      <p:bldP spid="41" grpId="0"/>
      <p:bldP spid="42" grpId="0"/>
      <p:bldP spid="43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0" name="49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1" name="50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53" name="52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54" name="53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5" name="54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6" name="1 Título"/>
          <p:cNvSpPr>
            <a:spLocks noGrp="1"/>
          </p:cNvSpPr>
          <p:nvPr>
            <p:ph type="title"/>
          </p:nvPr>
        </p:nvSpPr>
        <p:spPr>
          <a:xfrm>
            <a:off x="75154" y="739157"/>
            <a:ext cx="5289655" cy="798843"/>
          </a:xfrm>
        </p:spPr>
        <p:txBody>
          <a:bodyPr>
            <a:normAutofit fontScale="90000"/>
          </a:bodyPr>
          <a:lstStyle/>
          <a:p>
            <a:pPr algn="l"/>
            <a:r>
              <a:rPr lang="es-ES" sz="4000" dirty="0" smtClean="0">
                <a:solidFill>
                  <a:schemeClr val="tx2"/>
                </a:solidFill>
                <a:latin typeface="Century Gothic" pitchFamily="34" charset="0"/>
              </a:rPr>
              <a:t>L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evantamiento Planimétrico</a:t>
            </a:r>
            <a:endParaRPr lang="es-ES" sz="3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58" name="1 Título"/>
          <p:cNvSpPr txBox="1">
            <a:spLocks/>
          </p:cNvSpPr>
          <p:nvPr/>
        </p:nvSpPr>
        <p:spPr>
          <a:xfrm>
            <a:off x="491705" y="1382422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Planta Inferior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pic>
        <p:nvPicPr>
          <p:cNvPr id="3074" name="Picture 2" descr="D:\MARIA\mis documentos\Poli\4º\PROYECTO FINAL DE CARRERA\Basílica Dominicos\POWER POINT\Planta Capilla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56" r="1246" b="1670"/>
          <a:stretch/>
        </p:blipFill>
        <p:spPr bwMode="auto">
          <a:xfrm>
            <a:off x="491705" y="2078966"/>
            <a:ext cx="8134709" cy="401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10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491705" y="1382422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Planta Superior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pic>
        <p:nvPicPr>
          <p:cNvPr id="4098" name="Picture 2" descr="D:\MARIA\mis documentos\Poli\4º\PROYECTO FINAL DE CARRERA\Basílica Dominicos\POWER POINT\planta tribu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12" y="2032092"/>
            <a:ext cx="8568580" cy="4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1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6" name="1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1" name="2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7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ARIA\mis documentos\Poli\4º\PROYECTO FINAL DE CARRERA\Basílica Dominicos\POWER POINT\sección A-A'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236"/>
          <a:stretch/>
        </p:blipFill>
        <p:spPr bwMode="auto">
          <a:xfrm>
            <a:off x="3117227" y="676824"/>
            <a:ext cx="5875390" cy="565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79512" y="794457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Sección A-A’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6" name="1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1026" name="Picture 2" descr="D:\MARIA\mis documentos\Poli\4º\PROYECTO FINAL DE CARRERA\Basílica Dominicos\POWER POINT\monito sección AA'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r="7146"/>
          <a:stretch/>
        </p:blipFill>
        <p:spPr bwMode="auto">
          <a:xfrm>
            <a:off x="252637" y="1334516"/>
            <a:ext cx="272447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252637" y="2492896"/>
            <a:ext cx="2724479" cy="0"/>
          </a:xfrm>
          <a:prstGeom prst="line">
            <a:avLst/>
          </a:prstGeom>
          <a:ln w="2857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4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pic>
        <p:nvPicPr>
          <p:cNvPr id="2050" name="Picture 2" descr="D:\MARIA\mis documentos\Poli\4º\PROYECTO FINAL DE CARRERA\Basílica Dominicos\POWER POINT\monit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/>
          <a:stretch/>
        </p:blipFill>
        <p:spPr bwMode="auto">
          <a:xfrm>
            <a:off x="252637" y="1563009"/>
            <a:ext cx="2655623" cy="177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79512" y="794457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Sección B-B’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5" name="1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21" name="20 Conector recto"/>
          <p:cNvCxnSpPr/>
          <p:nvPr/>
        </p:nvCxnSpPr>
        <p:spPr>
          <a:xfrm>
            <a:off x="252637" y="2105560"/>
            <a:ext cx="2655623" cy="0"/>
          </a:xfrm>
          <a:prstGeom prst="line">
            <a:avLst/>
          </a:prstGeom>
          <a:ln w="2857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D:\MARIA\mis documentos\Poli\4º\PROYECTO FINAL DE CARRERA\Basílica Dominicos\POWER POINT\seccion b-b'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1"/>
          <a:stretch/>
        </p:blipFill>
        <p:spPr bwMode="auto">
          <a:xfrm>
            <a:off x="2949204" y="980728"/>
            <a:ext cx="6090401" cy="523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69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79512" y="794457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Sección C-C’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5" name="1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" name="Picture 2" descr="D:\MARIA\mis documentos\Poli\4º\PROYECTO FINAL DE CARRERA\Basílica Dominicos\POWER POINT\monit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/>
          <a:stretch/>
        </p:blipFill>
        <p:spPr bwMode="auto">
          <a:xfrm>
            <a:off x="252637" y="1563009"/>
            <a:ext cx="2655623" cy="177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20 Conector recto"/>
          <p:cNvCxnSpPr/>
          <p:nvPr/>
        </p:nvCxnSpPr>
        <p:spPr>
          <a:xfrm>
            <a:off x="252637" y="1892029"/>
            <a:ext cx="2655623" cy="0"/>
          </a:xfrm>
          <a:prstGeom prst="line">
            <a:avLst/>
          </a:prstGeom>
          <a:ln w="2857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MARIA\mis documentos\Poli\4º\PROYECTO FINAL DE CARRERA\Basílica Dominicos\POWER POINT\seccion c-c'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65"/>
          <a:stretch/>
        </p:blipFill>
        <p:spPr bwMode="auto">
          <a:xfrm>
            <a:off x="2976955" y="1052736"/>
            <a:ext cx="6030570" cy="510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24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pic>
        <p:nvPicPr>
          <p:cNvPr id="4098" name="Picture 2" descr="D:\MARIA\mis documentos\Poli\4º\PROYECTO FINAL DE CARRERA\Basílica Dominicos\POWER POINT\seccion d-d'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82532"/>
            <a:ext cx="4073558" cy="569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79512" y="794457"/>
            <a:ext cx="3131178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Sección D-D’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5" name="1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" name="Picture 2" descr="D:\MARIA\mis documentos\Poli\4º\PROYECTO FINAL DE CARRERA\Basílica Dominicos\POWER POINT\monit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/>
          <a:stretch/>
        </p:blipFill>
        <p:spPr bwMode="auto">
          <a:xfrm>
            <a:off x="252637" y="1563009"/>
            <a:ext cx="2655623" cy="177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20 Conector recto"/>
          <p:cNvCxnSpPr/>
          <p:nvPr/>
        </p:nvCxnSpPr>
        <p:spPr>
          <a:xfrm>
            <a:off x="683568" y="1484784"/>
            <a:ext cx="0" cy="2016224"/>
          </a:xfrm>
          <a:prstGeom prst="line">
            <a:avLst/>
          </a:prstGeom>
          <a:ln w="2857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22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79512" y="794457"/>
            <a:ext cx="6624736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Planta Cenital de Bóvedas de Crucería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5" name="1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6146" name="Picture 2" descr="D:\MARIA\mis documentos\Poli\4º\PROYECTO FINAL DE CARRERA\Basílica Dominicos\POWER POINT\planta cenita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" r="1043"/>
          <a:stretch/>
        </p:blipFill>
        <p:spPr bwMode="auto">
          <a:xfrm>
            <a:off x="265482" y="1556792"/>
            <a:ext cx="8762032" cy="43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4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79512" y="794457"/>
            <a:ext cx="5976664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Plano de forjado de madera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7170" name="Picture 2" descr="D:\MARIA\mis documentos\Poli\4º\PROYECTO FINAL DE CARRERA\Basílica Dominicos\POWER POINT\forjado mader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r="1071" b="2203"/>
          <a:stretch/>
        </p:blipFill>
        <p:spPr bwMode="auto">
          <a:xfrm>
            <a:off x="273133" y="1508992"/>
            <a:ext cx="8692738" cy="436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7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pic>
        <p:nvPicPr>
          <p:cNvPr id="8194" name="Picture 2" descr="D:\MARIA\mis documentos\Poli\4º\PROYECTO FINAL DE CARRERA\Basílica Dominicos\POWER POINT\detal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903288"/>
            <a:ext cx="8921750" cy="504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79512" y="794457"/>
            <a:ext cx="3131178" cy="8343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Detalle de las Pilastras</a:t>
            </a:r>
          </a:p>
          <a:p>
            <a:pPr algn="just"/>
            <a:endParaRPr lang="es-ES" sz="2000" dirty="0"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Levantamiento Planimétrico</a:t>
              </a:r>
            </a:p>
          </p:txBody>
        </p:sp>
        <p:sp>
          <p:nvSpPr>
            <p:cNvPr id="9" name="8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14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56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78278" y="690501"/>
            <a:ext cx="5390890" cy="650268"/>
          </a:xfrm>
        </p:spPr>
        <p:txBody>
          <a:bodyPr>
            <a:normAutofit/>
          </a:bodyPr>
          <a:lstStyle/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Detección de lesiones</a:t>
            </a:r>
            <a:endParaRPr lang="es-ES" sz="28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07132" y="2367730"/>
            <a:ext cx="1296144" cy="544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dirty="0" smtClean="0">
                <a:latin typeface="Century Gothic" pitchFamily="34" charset="0"/>
              </a:rPr>
              <a:t>Filtración 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654737" y="1333857"/>
            <a:ext cx="1584176" cy="8228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351045" y="2367730"/>
            <a:ext cx="1740363" cy="544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dirty="0" smtClean="0">
                <a:latin typeface="Century Gothic" pitchFamily="34" charset="0"/>
              </a:rPr>
              <a:t>Capilaridad </a:t>
            </a:r>
          </a:p>
        </p:txBody>
      </p:sp>
      <p:cxnSp>
        <p:nvCxnSpPr>
          <p:cNvPr id="10" name="9 Conector recto de flecha"/>
          <p:cNvCxnSpPr>
            <a:stCxn id="8" idx="2"/>
            <a:endCxn id="9" idx="0"/>
          </p:cNvCxnSpPr>
          <p:nvPr/>
        </p:nvCxnSpPr>
        <p:spPr>
          <a:xfrm>
            <a:off x="1446825" y="2156733"/>
            <a:ext cx="774402" cy="2109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8" idx="2"/>
            <a:endCxn id="7" idx="0"/>
          </p:cNvCxnSpPr>
          <p:nvPr/>
        </p:nvCxnSpPr>
        <p:spPr>
          <a:xfrm flipH="1">
            <a:off x="755204" y="2156733"/>
            <a:ext cx="691621" cy="2109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errar llave"/>
          <p:cNvSpPr/>
          <p:nvPr/>
        </p:nvSpPr>
        <p:spPr>
          <a:xfrm rot="5400000">
            <a:off x="1309279" y="1523088"/>
            <a:ext cx="475225" cy="27971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19" name="18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20" name="19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21" name="20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6" name="25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26 Forma libre"/>
          <p:cNvSpPr/>
          <p:nvPr/>
        </p:nvSpPr>
        <p:spPr>
          <a:xfrm>
            <a:off x="5473991" y="6309320"/>
            <a:ext cx="1824081" cy="522304"/>
          </a:xfrm>
          <a:custGeom>
            <a:avLst/>
            <a:gdLst>
              <a:gd name="connsiteX0" fmla="*/ 0 w 1609217"/>
              <a:gd name="connsiteY0" fmla="*/ 0 h 658788"/>
              <a:gd name="connsiteX1" fmla="*/ 1609217 w 1609217"/>
              <a:gd name="connsiteY1" fmla="*/ 0 h 658788"/>
              <a:gd name="connsiteX2" fmla="*/ 1609217 w 1609217"/>
              <a:gd name="connsiteY2" fmla="*/ 658788 h 658788"/>
              <a:gd name="connsiteX3" fmla="*/ 0 w 1609217"/>
              <a:gd name="connsiteY3" fmla="*/ 658788 h 658788"/>
              <a:gd name="connsiteX4" fmla="*/ 0 w 1609217"/>
              <a:gd name="connsiteY4" fmla="*/ 0 h 6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658788">
                <a:moveTo>
                  <a:pt x="0" y="0"/>
                </a:moveTo>
                <a:lnTo>
                  <a:pt x="1609217" y="0"/>
                </a:lnTo>
                <a:lnTo>
                  <a:pt x="1609217" y="658788"/>
                </a:lnTo>
                <a:lnTo>
                  <a:pt x="0" y="6587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>
                <a:solidFill>
                  <a:schemeClr val="bg1"/>
                </a:solidFill>
              </a:rPr>
              <a:t>Análisis Patológico</a:t>
            </a:r>
          </a:p>
        </p:txBody>
      </p:sp>
      <p:pic>
        <p:nvPicPr>
          <p:cNvPr id="2050" name="Picture 2" descr="D:\MARIA\mis documentos\Poli\4º\PROYECTO FINAL DE CARRERA\Basílica Dominicos\3.LEVANTAMIENTO PLANIMETRICO\mapeados\tribu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33" y="1484231"/>
            <a:ext cx="2860671" cy="429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MARIA\mis documentos\Poli\4º\PROYECTO FINAL DE CARRERA\Basílica Dominicos\3.LEVANTAMIENTO PLANIMETRICO\mapeados\lesiones\humedad-capilarid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445" y="1482806"/>
            <a:ext cx="2861621" cy="429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>
          <a:xfrm>
            <a:off x="31333" y="3180055"/>
            <a:ext cx="2865781" cy="494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Ennegrecimiento </a:t>
            </a:r>
          </a:p>
        </p:txBody>
      </p:sp>
      <p:sp>
        <p:nvSpPr>
          <p:cNvPr id="32" name="1 Título"/>
          <p:cNvSpPr txBox="1">
            <a:spLocks/>
          </p:cNvSpPr>
          <p:nvPr/>
        </p:nvSpPr>
        <p:spPr>
          <a:xfrm>
            <a:off x="78277" y="3604606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Enmugrecimiento </a:t>
            </a:r>
          </a:p>
        </p:txBody>
      </p:sp>
      <p:sp>
        <p:nvSpPr>
          <p:cNvPr id="33" name="1 Título"/>
          <p:cNvSpPr txBox="1">
            <a:spLocks/>
          </p:cNvSpPr>
          <p:nvPr/>
        </p:nvSpPr>
        <p:spPr>
          <a:xfrm>
            <a:off x="59147" y="4014489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Exfoliación</a:t>
            </a:r>
          </a:p>
        </p:txBody>
      </p:sp>
      <p:sp>
        <p:nvSpPr>
          <p:cNvPr id="34" name="1 Título"/>
          <p:cNvSpPr txBox="1">
            <a:spLocks/>
          </p:cNvSpPr>
          <p:nvPr/>
        </p:nvSpPr>
        <p:spPr>
          <a:xfrm>
            <a:off x="125811" y="4445112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Desconchado</a:t>
            </a:r>
          </a:p>
        </p:txBody>
      </p:sp>
      <p:sp>
        <p:nvSpPr>
          <p:cNvPr id="35" name="1 Título"/>
          <p:cNvSpPr txBox="1">
            <a:spLocks/>
          </p:cNvSpPr>
          <p:nvPr/>
        </p:nvSpPr>
        <p:spPr>
          <a:xfrm>
            <a:off x="99404" y="5280065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Pudrición madera</a:t>
            </a:r>
          </a:p>
        </p:txBody>
      </p:sp>
      <p:sp>
        <p:nvSpPr>
          <p:cNvPr id="36" name="1 Título"/>
          <p:cNvSpPr txBox="1">
            <a:spLocks/>
          </p:cNvSpPr>
          <p:nvPr/>
        </p:nvSpPr>
        <p:spPr>
          <a:xfrm>
            <a:off x="93302" y="5671526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Hongos madera</a:t>
            </a:r>
          </a:p>
        </p:txBody>
      </p:sp>
      <p:sp>
        <p:nvSpPr>
          <p:cNvPr id="37" name="1 Título"/>
          <p:cNvSpPr txBox="1">
            <a:spLocks/>
          </p:cNvSpPr>
          <p:nvPr/>
        </p:nvSpPr>
        <p:spPr>
          <a:xfrm>
            <a:off x="93301" y="4886827"/>
            <a:ext cx="2865781" cy="478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Eflorescencias</a:t>
            </a:r>
          </a:p>
        </p:txBody>
      </p:sp>
      <p:pic>
        <p:nvPicPr>
          <p:cNvPr id="2052" name="Picture 4" descr="C:\Users\Maria\Desktop\PresentaciónPFG_Maria.Calvo.Roca\imágenes presentación\IMG_13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568" y="1322412"/>
            <a:ext cx="3042925" cy="456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aria\Desktop\PresentaciónPFG_Maria.Calvo.Roca\imágenes presentación\sal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13" y="2136108"/>
            <a:ext cx="5405967" cy="36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aria\Desktop\PresentaciónPFG_Maria.Calvo.Roca\imágenes presentación\forjado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42" y="1628800"/>
            <a:ext cx="2764292" cy="414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ria\Desktop\PresentaciónPFG_Maria.Calvo.Roca\imágenes presentación\forjado-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989" y="1628800"/>
            <a:ext cx="3124978" cy="208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ria\Desktop\PresentaciónPFG_Maria.Calvo.Roca\imágenes presentación\forjado-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205" y="3693642"/>
            <a:ext cx="3129037" cy="208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37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15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78" y="690501"/>
            <a:ext cx="5390890" cy="650268"/>
          </a:xfrm>
        </p:spPr>
        <p:txBody>
          <a:bodyPr>
            <a:normAutofit/>
          </a:bodyPr>
          <a:lstStyle/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Detección de lesiones</a:t>
            </a:r>
            <a:endParaRPr lang="es-ES" sz="28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0" name="9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1727683" y="1820059"/>
            <a:ext cx="1584176" cy="8228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B71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Termitas</a:t>
            </a:r>
            <a:endParaRPr lang="es-ES" sz="2000" dirty="0">
              <a:solidFill>
                <a:schemeClr val="tx1"/>
              </a:solidFill>
            </a:endParaRPr>
          </a:p>
        </p:txBody>
      </p:sp>
      <p:cxnSp>
        <p:nvCxnSpPr>
          <p:cNvPr id="12" name="11 Conector recto de flecha"/>
          <p:cNvCxnSpPr>
            <a:stCxn id="11" idx="2"/>
          </p:cNvCxnSpPr>
          <p:nvPr/>
        </p:nvCxnSpPr>
        <p:spPr>
          <a:xfrm>
            <a:off x="2519771" y="2642935"/>
            <a:ext cx="0" cy="348101"/>
          </a:xfrm>
          <a:prstGeom prst="straightConnector1">
            <a:avLst/>
          </a:prstGeom>
          <a:ln>
            <a:solidFill>
              <a:srgbClr val="B5444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 Título"/>
          <p:cNvSpPr txBox="1">
            <a:spLocks/>
          </p:cNvSpPr>
          <p:nvPr/>
        </p:nvSpPr>
        <p:spPr>
          <a:xfrm>
            <a:off x="1727683" y="3129137"/>
            <a:ext cx="1740363" cy="544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dirty="0" smtClean="0">
                <a:latin typeface="Century Gothic" pitchFamily="34" charset="0"/>
              </a:rPr>
              <a:t>Atraídas por la humedad 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519770" y="3779356"/>
            <a:ext cx="0" cy="348101"/>
          </a:xfrm>
          <a:prstGeom prst="straightConnector1">
            <a:avLst/>
          </a:prstGeom>
          <a:ln>
            <a:solidFill>
              <a:srgbClr val="B5444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Título"/>
          <p:cNvSpPr txBox="1">
            <a:spLocks/>
          </p:cNvSpPr>
          <p:nvPr/>
        </p:nvSpPr>
        <p:spPr>
          <a:xfrm>
            <a:off x="897610" y="4142291"/>
            <a:ext cx="3309492" cy="1096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Pérdida de resistencia en elementos estructurales de madera </a:t>
            </a:r>
          </a:p>
        </p:txBody>
      </p:sp>
      <p:pic>
        <p:nvPicPr>
          <p:cNvPr id="2050" name="Picture 2" descr="D:\MARIA\mis documentos\Poli\4º\PROYECTO FINAL DE CARRERA\Basílica Dominicos\7.PROPUESTA DE INTERVENCIÓN\IMG_03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831" y="1390533"/>
            <a:ext cx="3044280" cy="456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Forma libre"/>
          <p:cNvSpPr/>
          <p:nvPr/>
        </p:nvSpPr>
        <p:spPr>
          <a:xfrm>
            <a:off x="5473991" y="6309320"/>
            <a:ext cx="1824081" cy="522304"/>
          </a:xfrm>
          <a:custGeom>
            <a:avLst/>
            <a:gdLst>
              <a:gd name="connsiteX0" fmla="*/ 0 w 1609217"/>
              <a:gd name="connsiteY0" fmla="*/ 0 h 658788"/>
              <a:gd name="connsiteX1" fmla="*/ 1609217 w 1609217"/>
              <a:gd name="connsiteY1" fmla="*/ 0 h 658788"/>
              <a:gd name="connsiteX2" fmla="*/ 1609217 w 1609217"/>
              <a:gd name="connsiteY2" fmla="*/ 658788 h 658788"/>
              <a:gd name="connsiteX3" fmla="*/ 0 w 1609217"/>
              <a:gd name="connsiteY3" fmla="*/ 658788 h 658788"/>
              <a:gd name="connsiteX4" fmla="*/ 0 w 1609217"/>
              <a:gd name="connsiteY4" fmla="*/ 0 h 6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658788">
                <a:moveTo>
                  <a:pt x="0" y="0"/>
                </a:moveTo>
                <a:lnTo>
                  <a:pt x="1609217" y="0"/>
                </a:lnTo>
                <a:lnTo>
                  <a:pt x="1609217" y="658788"/>
                </a:lnTo>
                <a:lnTo>
                  <a:pt x="0" y="6587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>
                <a:solidFill>
                  <a:schemeClr val="bg1"/>
                </a:solidFill>
              </a:rPr>
              <a:t>Análisis Patológico</a:t>
            </a:r>
          </a:p>
        </p:txBody>
      </p:sp>
      <p:cxnSp>
        <p:nvCxnSpPr>
          <p:cNvPr id="18" name="17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5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19" name="18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21" name="20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4" name="23 Forma libre"/>
          <p:cNvSpPr/>
          <p:nvPr/>
        </p:nvSpPr>
        <p:spPr>
          <a:xfrm>
            <a:off x="5473991" y="6309320"/>
            <a:ext cx="1824081" cy="522304"/>
          </a:xfrm>
          <a:custGeom>
            <a:avLst/>
            <a:gdLst>
              <a:gd name="connsiteX0" fmla="*/ 0 w 1609217"/>
              <a:gd name="connsiteY0" fmla="*/ 0 h 658788"/>
              <a:gd name="connsiteX1" fmla="*/ 1609217 w 1609217"/>
              <a:gd name="connsiteY1" fmla="*/ 0 h 658788"/>
              <a:gd name="connsiteX2" fmla="*/ 1609217 w 1609217"/>
              <a:gd name="connsiteY2" fmla="*/ 658788 h 658788"/>
              <a:gd name="connsiteX3" fmla="*/ 0 w 1609217"/>
              <a:gd name="connsiteY3" fmla="*/ 658788 h 658788"/>
              <a:gd name="connsiteX4" fmla="*/ 0 w 1609217"/>
              <a:gd name="connsiteY4" fmla="*/ 0 h 6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658788">
                <a:moveTo>
                  <a:pt x="0" y="0"/>
                </a:moveTo>
                <a:lnTo>
                  <a:pt x="1609217" y="0"/>
                </a:lnTo>
                <a:lnTo>
                  <a:pt x="1609217" y="658788"/>
                </a:lnTo>
                <a:lnTo>
                  <a:pt x="0" y="6587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>
                <a:solidFill>
                  <a:schemeClr val="bg1"/>
                </a:solidFill>
              </a:rPr>
              <a:t>Análisis Patológico</a:t>
            </a:r>
          </a:p>
        </p:txBody>
      </p:sp>
      <p:sp>
        <p:nvSpPr>
          <p:cNvPr id="25" name="24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44224" y="682532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Mapeado de lesiones</a:t>
            </a:r>
            <a:endParaRPr lang="es-ES" sz="28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3077" name="Picture 5" descr="C:\Users\Maria\Desktop\PresentaciónPFG_Maria.Calvo.Roca\imágenes presentación\mapeo capilla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6" y="1361573"/>
            <a:ext cx="3475293" cy="494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aria\Desktop\PresentaciónPFG_Maria.Calvo.Roca\imágenes presentación\mapeado bóveda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880" y="1361573"/>
            <a:ext cx="3673064" cy="495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MARIA\mis documentos\Poli\4º\PROYECTO FINAL DE CARRERA\Basílica Dominicos\POWER POINT\map tribu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2" y="2426286"/>
            <a:ext cx="8778017" cy="320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Maria\Desktop\PresentaciónPFG_Maria.Calvo.Roca\imágenes presentación\map forj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1" y="2424472"/>
            <a:ext cx="8932887" cy="319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26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7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0" name="9 Forma libre"/>
          <p:cNvSpPr/>
          <p:nvPr/>
        </p:nvSpPr>
        <p:spPr>
          <a:xfrm>
            <a:off x="5473991" y="6309320"/>
            <a:ext cx="1824081" cy="522304"/>
          </a:xfrm>
          <a:custGeom>
            <a:avLst/>
            <a:gdLst>
              <a:gd name="connsiteX0" fmla="*/ 0 w 1609217"/>
              <a:gd name="connsiteY0" fmla="*/ 0 h 658788"/>
              <a:gd name="connsiteX1" fmla="*/ 1609217 w 1609217"/>
              <a:gd name="connsiteY1" fmla="*/ 0 h 658788"/>
              <a:gd name="connsiteX2" fmla="*/ 1609217 w 1609217"/>
              <a:gd name="connsiteY2" fmla="*/ 658788 h 658788"/>
              <a:gd name="connsiteX3" fmla="*/ 0 w 1609217"/>
              <a:gd name="connsiteY3" fmla="*/ 658788 h 658788"/>
              <a:gd name="connsiteX4" fmla="*/ 0 w 1609217"/>
              <a:gd name="connsiteY4" fmla="*/ 0 h 6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658788">
                <a:moveTo>
                  <a:pt x="0" y="0"/>
                </a:moveTo>
                <a:lnTo>
                  <a:pt x="1609217" y="0"/>
                </a:lnTo>
                <a:lnTo>
                  <a:pt x="1609217" y="658788"/>
                </a:lnTo>
                <a:lnTo>
                  <a:pt x="0" y="6587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>
                <a:solidFill>
                  <a:schemeClr val="bg1"/>
                </a:solidFill>
              </a:rPr>
              <a:t>Análisis Patológico</a:t>
            </a: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44224" y="682532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Descripción de lesiones</a:t>
            </a:r>
            <a:endParaRPr lang="es-ES" sz="28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4098" name="Picture 2" descr="D:\MARIA\mis documentos\Poli\4º\PROYECTO FINAL DE CARRERA\Basílica Dominicos\POWER POINT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14" y="1340941"/>
            <a:ext cx="3489941" cy="475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MARIA\mis documentos\Poli\4º\PROYECTO FINAL DE CARRERA\Basílica Dominicos\POWER POINT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94" y="1340941"/>
            <a:ext cx="3428298" cy="469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12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6" name="5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Propuesta de Intervención</a:t>
              </a:r>
              <a:endParaRPr lang="es-ES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0" name="9 Forma libre"/>
          <p:cNvSpPr/>
          <p:nvPr/>
        </p:nvSpPr>
        <p:spPr>
          <a:xfrm>
            <a:off x="5473991" y="6309320"/>
            <a:ext cx="1824081" cy="522304"/>
          </a:xfrm>
          <a:custGeom>
            <a:avLst/>
            <a:gdLst>
              <a:gd name="connsiteX0" fmla="*/ 0 w 1609217"/>
              <a:gd name="connsiteY0" fmla="*/ 0 h 658788"/>
              <a:gd name="connsiteX1" fmla="*/ 1609217 w 1609217"/>
              <a:gd name="connsiteY1" fmla="*/ 0 h 658788"/>
              <a:gd name="connsiteX2" fmla="*/ 1609217 w 1609217"/>
              <a:gd name="connsiteY2" fmla="*/ 658788 h 658788"/>
              <a:gd name="connsiteX3" fmla="*/ 0 w 1609217"/>
              <a:gd name="connsiteY3" fmla="*/ 658788 h 658788"/>
              <a:gd name="connsiteX4" fmla="*/ 0 w 1609217"/>
              <a:gd name="connsiteY4" fmla="*/ 0 h 6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658788">
                <a:moveTo>
                  <a:pt x="0" y="0"/>
                </a:moveTo>
                <a:lnTo>
                  <a:pt x="1609217" y="0"/>
                </a:lnTo>
                <a:lnTo>
                  <a:pt x="1609217" y="658788"/>
                </a:lnTo>
                <a:lnTo>
                  <a:pt x="0" y="6587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0" tIns="50800" rIns="50800" bIns="508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dirty="0">
                <a:solidFill>
                  <a:schemeClr val="bg1"/>
                </a:solidFill>
              </a:rPr>
              <a:t>Análisis Patológico</a:t>
            </a: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44224" y="682532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Ficha de lesiones</a:t>
            </a:r>
            <a:endParaRPr lang="es-ES" sz="28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5122" name="Picture 2" descr="D:\MARIA\mis documentos\Poli\4º\PROYECTO FINAL DE CARRERA\Basílica Dominicos\POWER POINT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729" y="1345217"/>
            <a:ext cx="5135450" cy="482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12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7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44224" y="682532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Propuesta</a:t>
            </a:r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 Intervención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179512" y="1333856"/>
            <a:ext cx="2095034" cy="9430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 por Capilaridad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2915816" y="1345217"/>
            <a:ext cx="216024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Century Gothic" pitchFamily="34" charset="0"/>
              </a:rPr>
              <a:t>Sistema de electro-ósmosis</a:t>
            </a:r>
          </a:p>
        </p:txBody>
      </p:sp>
      <p:cxnSp>
        <p:nvCxnSpPr>
          <p:cNvPr id="16" name="15 Conector recto de flecha"/>
          <p:cNvCxnSpPr>
            <a:stCxn id="14" idx="3"/>
          </p:cNvCxnSpPr>
          <p:nvPr/>
        </p:nvCxnSpPr>
        <p:spPr>
          <a:xfrm flipV="1">
            <a:off x="2274546" y="1805363"/>
            <a:ext cx="51450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254943" y="4954674"/>
            <a:ext cx="3470398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 smtClean="0">
                <a:latin typeface="Century Gothic" pitchFamily="34" charset="0"/>
              </a:rPr>
              <a:t>Emite una señal a baja frecuencia que invierte la polaridad entre el suelo y el muro.</a:t>
            </a:r>
          </a:p>
        </p:txBody>
      </p:sp>
      <p:pic>
        <p:nvPicPr>
          <p:cNvPr id="6146" name="Picture 2" descr="D:\MARIA\mis documentos\Poli\4º\PROYECTO FINAL DE CARRERA\Basílica Dominicos\7.PROPUESTA DE INTERVENCIÓN\electroosmosis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7" b="10282"/>
          <a:stretch/>
        </p:blipFill>
        <p:spPr bwMode="auto">
          <a:xfrm>
            <a:off x="234472" y="2661313"/>
            <a:ext cx="3085405" cy="177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MARIA\mis documentos\Poli\4º\PROYECTO FINAL DE CARRERA\Basílica Dominicos\7.PROPUESTA DE INTERVENCIÓN\plano electroosmo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83953"/>
            <a:ext cx="4827495" cy="359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30 Más"/>
          <p:cNvSpPr/>
          <p:nvPr/>
        </p:nvSpPr>
        <p:spPr>
          <a:xfrm>
            <a:off x="443592" y="4353111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443592" y="4353111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Más"/>
          <p:cNvSpPr/>
          <p:nvPr/>
        </p:nvSpPr>
        <p:spPr>
          <a:xfrm>
            <a:off x="960430" y="4375971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960430" y="4375971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Más"/>
          <p:cNvSpPr/>
          <p:nvPr/>
        </p:nvSpPr>
        <p:spPr>
          <a:xfrm>
            <a:off x="1420977" y="3963595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Elipse"/>
          <p:cNvSpPr/>
          <p:nvPr/>
        </p:nvSpPr>
        <p:spPr>
          <a:xfrm>
            <a:off x="1420977" y="3963595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Más"/>
          <p:cNvSpPr/>
          <p:nvPr/>
        </p:nvSpPr>
        <p:spPr>
          <a:xfrm>
            <a:off x="1361259" y="4297065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Elipse"/>
          <p:cNvSpPr/>
          <p:nvPr/>
        </p:nvSpPr>
        <p:spPr>
          <a:xfrm>
            <a:off x="1361259" y="4297065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Más"/>
          <p:cNvSpPr/>
          <p:nvPr/>
        </p:nvSpPr>
        <p:spPr>
          <a:xfrm>
            <a:off x="355417" y="3898332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355417" y="3898332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816896" y="2749128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944023" y="3498114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Elipse"/>
          <p:cNvSpPr/>
          <p:nvPr/>
        </p:nvSpPr>
        <p:spPr>
          <a:xfrm>
            <a:off x="937179" y="2893144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Elipse"/>
          <p:cNvSpPr/>
          <p:nvPr/>
        </p:nvSpPr>
        <p:spPr>
          <a:xfrm>
            <a:off x="803198" y="3426035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Menos"/>
          <p:cNvSpPr/>
          <p:nvPr/>
        </p:nvSpPr>
        <p:spPr>
          <a:xfrm>
            <a:off x="819605" y="3464433"/>
            <a:ext cx="110719" cy="7207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Menos"/>
          <p:cNvSpPr/>
          <p:nvPr/>
        </p:nvSpPr>
        <p:spPr>
          <a:xfrm>
            <a:off x="961514" y="3536546"/>
            <a:ext cx="110719" cy="7207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Menos"/>
          <p:cNvSpPr/>
          <p:nvPr/>
        </p:nvSpPr>
        <p:spPr>
          <a:xfrm>
            <a:off x="836013" y="2785096"/>
            <a:ext cx="110719" cy="7207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Menos"/>
          <p:cNvSpPr/>
          <p:nvPr/>
        </p:nvSpPr>
        <p:spPr>
          <a:xfrm>
            <a:off x="954371" y="2929112"/>
            <a:ext cx="110719" cy="7207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Elipse"/>
          <p:cNvSpPr/>
          <p:nvPr/>
        </p:nvSpPr>
        <p:spPr>
          <a:xfrm>
            <a:off x="2035313" y="3936152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Menos"/>
          <p:cNvSpPr/>
          <p:nvPr/>
        </p:nvSpPr>
        <p:spPr>
          <a:xfrm>
            <a:off x="2051720" y="3986455"/>
            <a:ext cx="110719" cy="4571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Elipse"/>
          <p:cNvSpPr/>
          <p:nvPr/>
        </p:nvSpPr>
        <p:spPr>
          <a:xfrm>
            <a:off x="2127524" y="4302808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Menos"/>
          <p:cNvSpPr/>
          <p:nvPr/>
        </p:nvSpPr>
        <p:spPr>
          <a:xfrm>
            <a:off x="2143931" y="4353111"/>
            <a:ext cx="110719" cy="4571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Elipse"/>
          <p:cNvSpPr/>
          <p:nvPr/>
        </p:nvSpPr>
        <p:spPr>
          <a:xfrm>
            <a:off x="3045459" y="4001415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Menos"/>
          <p:cNvSpPr/>
          <p:nvPr/>
        </p:nvSpPr>
        <p:spPr>
          <a:xfrm>
            <a:off x="3061866" y="4051718"/>
            <a:ext cx="110719" cy="4571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Elipse"/>
          <p:cNvSpPr/>
          <p:nvPr/>
        </p:nvSpPr>
        <p:spPr>
          <a:xfrm>
            <a:off x="2899409" y="4298844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Menos"/>
          <p:cNvSpPr/>
          <p:nvPr/>
        </p:nvSpPr>
        <p:spPr>
          <a:xfrm>
            <a:off x="2915816" y="4349147"/>
            <a:ext cx="110719" cy="4571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Elipse"/>
          <p:cNvSpPr/>
          <p:nvPr/>
        </p:nvSpPr>
        <p:spPr>
          <a:xfrm>
            <a:off x="2531174" y="4375482"/>
            <a:ext cx="143534" cy="14401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Menos"/>
          <p:cNvSpPr/>
          <p:nvPr/>
        </p:nvSpPr>
        <p:spPr>
          <a:xfrm>
            <a:off x="2547581" y="4425785"/>
            <a:ext cx="110719" cy="45719"/>
          </a:xfrm>
          <a:prstGeom prst="mathMinus">
            <a:avLst/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Más"/>
          <p:cNvSpPr/>
          <p:nvPr/>
        </p:nvSpPr>
        <p:spPr>
          <a:xfrm>
            <a:off x="2459405" y="2742045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72 Elipse"/>
          <p:cNvSpPr/>
          <p:nvPr/>
        </p:nvSpPr>
        <p:spPr>
          <a:xfrm>
            <a:off x="2459405" y="2742045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73 Más"/>
          <p:cNvSpPr/>
          <p:nvPr/>
        </p:nvSpPr>
        <p:spPr>
          <a:xfrm>
            <a:off x="2555161" y="3052845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5" name="74 Elipse"/>
          <p:cNvSpPr/>
          <p:nvPr/>
        </p:nvSpPr>
        <p:spPr>
          <a:xfrm>
            <a:off x="2555161" y="3052845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75 Más"/>
          <p:cNvSpPr/>
          <p:nvPr/>
        </p:nvSpPr>
        <p:spPr>
          <a:xfrm>
            <a:off x="2443622" y="3328644"/>
            <a:ext cx="176351" cy="176246"/>
          </a:xfrm>
          <a:prstGeom prst="mathPlus">
            <a:avLst>
              <a:gd name="adj1" fmla="val 18026"/>
            </a:avLst>
          </a:prstGeom>
          <a:solidFill>
            <a:srgbClr val="00B0F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7" name="76 Elipse"/>
          <p:cNvSpPr/>
          <p:nvPr/>
        </p:nvSpPr>
        <p:spPr>
          <a:xfrm>
            <a:off x="2443622" y="3328644"/>
            <a:ext cx="176351" cy="176246"/>
          </a:xfrm>
          <a:prstGeom prst="ellipse">
            <a:avLst/>
          </a:prstGeom>
          <a:noFill/>
          <a:ln w="3175">
            <a:solidFill>
              <a:srgbClr val="007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77 Flecha derecha"/>
          <p:cNvSpPr/>
          <p:nvPr/>
        </p:nvSpPr>
        <p:spPr>
          <a:xfrm>
            <a:off x="1597328" y="2830893"/>
            <a:ext cx="388295" cy="327453"/>
          </a:xfrm>
          <a:prstGeom prst="rightArrow">
            <a:avLst/>
          </a:prstGeom>
          <a:solidFill>
            <a:srgbClr val="00B0F0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CuadroTexto"/>
          <p:cNvSpPr txBox="1"/>
          <p:nvPr/>
        </p:nvSpPr>
        <p:spPr>
          <a:xfrm>
            <a:off x="1291043" y="2429047"/>
            <a:ext cx="97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Century Gothic" pitchFamily="34" charset="0"/>
              </a:rPr>
              <a:t>Cambio de polaridad</a:t>
            </a:r>
            <a:endParaRPr lang="es-ES" sz="1100" dirty="0">
              <a:latin typeface="Century Gothic" pitchFamily="34" charset="0"/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9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7" grpId="0"/>
      <p:bldP spid="31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1" grpId="0" animBg="1"/>
      <p:bldP spid="53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ria\Desktop\PresentaciónPFG_Maria.Calvo.Roca\imágenes presentación\map for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09" y="1333858"/>
            <a:ext cx="6003003" cy="214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179513" y="1333857"/>
            <a:ext cx="1658216" cy="72699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 filtración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" name="13 Conector recto"/>
          <p:cNvCxnSpPr/>
          <p:nvPr/>
        </p:nvCxnSpPr>
        <p:spPr>
          <a:xfrm>
            <a:off x="335220" y="2060848"/>
            <a:ext cx="0" cy="3672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Título"/>
          <p:cNvSpPr txBox="1">
            <a:spLocks/>
          </p:cNvSpPr>
          <p:nvPr/>
        </p:nvSpPr>
        <p:spPr>
          <a:xfrm>
            <a:off x="519334" y="2245372"/>
            <a:ext cx="2597892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1º.Refuerzo de la estructura de madera</a:t>
            </a: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676478" y="2762745"/>
            <a:ext cx="174921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Sistema Beta</a:t>
            </a:r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561509" y="3878109"/>
            <a:ext cx="2555717" cy="900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600" dirty="0" smtClean="0">
                <a:latin typeface="Century Gothic" pitchFamily="34" charset="0"/>
              </a:rPr>
              <a:t>2º.Retirada de capas superiores al tablero de ladrillos macizos</a:t>
            </a:r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543776" y="5376624"/>
            <a:ext cx="25160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3º. Terminación de capas superiores al tablero </a:t>
            </a: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5208991" y="3689067"/>
            <a:ext cx="211742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dirty="0" smtClean="0">
                <a:latin typeface="Century Gothic" pitchFamily="34" charset="0"/>
              </a:rPr>
              <a:t>Forjado Original</a:t>
            </a: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43462" y="2353081"/>
            <a:ext cx="2680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/>
          <p:cNvSpPr txBox="1">
            <a:spLocks/>
          </p:cNvSpPr>
          <p:nvPr/>
        </p:nvSpPr>
        <p:spPr>
          <a:xfrm>
            <a:off x="676478" y="3089534"/>
            <a:ext cx="2195089" cy="350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Refuerzo metálico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716233" y="2839746"/>
            <a:ext cx="0" cy="581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333903" y="4076131"/>
            <a:ext cx="2680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43462" y="5484133"/>
            <a:ext cx="2680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1 Título"/>
          <p:cNvSpPr txBox="1">
            <a:spLocks/>
          </p:cNvSpPr>
          <p:nvPr/>
        </p:nvSpPr>
        <p:spPr>
          <a:xfrm>
            <a:off x="72974" y="599407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Propuesta</a:t>
            </a:r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 Intervención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4109201" y="1566358"/>
            <a:ext cx="45719" cy="1440160"/>
          </a:xfrm>
          <a:prstGeom prst="rect">
            <a:avLst/>
          </a:prstGeom>
          <a:solidFill>
            <a:srgbClr val="00B050"/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7732279" y="1566358"/>
            <a:ext cx="45719" cy="1440160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8015355" y="1566358"/>
            <a:ext cx="45719" cy="1440160"/>
          </a:xfrm>
          <a:prstGeom prst="rect">
            <a:avLst/>
          </a:pr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1" name="Picture 3" descr="D:\MARIA\mis documentos\Poli\4º\PROYECTO FINAL DE CARRERA\Basílica Dominicos\7.PROPUESTA DE INTERVENCIÓN\detalle forjad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b="14196"/>
          <a:stretch/>
        </p:blipFill>
        <p:spPr bwMode="auto">
          <a:xfrm>
            <a:off x="3591686" y="4055397"/>
            <a:ext cx="5432604" cy="176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28 Rectángulo"/>
          <p:cNvSpPr/>
          <p:nvPr/>
        </p:nvSpPr>
        <p:spPr>
          <a:xfrm>
            <a:off x="3661811" y="4236215"/>
            <a:ext cx="5230669" cy="416922"/>
          </a:xfrm>
          <a:prstGeom prst="rect">
            <a:avLst/>
          </a:prstGeom>
          <a:solidFill>
            <a:schemeClr val="accent2">
              <a:lumMod val="40000"/>
              <a:lumOff val="6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0" name="29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0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  <p:bldP spid="19" grpId="0"/>
      <p:bldP spid="21" grpId="0"/>
      <p:bldP spid="26" grpId="0" animBg="1"/>
      <p:bldP spid="27" grpId="0" animBg="1"/>
      <p:bldP spid="28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ARIA\mis documentos\Poli\4º\PROYECTO FINAL DE CARRERA\Basílica Dominicos\7.PROPUESTA DE INTERVENCIÓN\sist.be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62" y="2681483"/>
            <a:ext cx="3404805" cy="354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179513" y="1333856"/>
            <a:ext cx="1658216" cy="9430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 filtración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1828505" y="1796962"/>
            <a:ext cx="4071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Título"/>
          <p:cNvSpPr txBox="1">
            <a:spLocks/>
          </p:cNvSpPr>
          <p:nvPr/>
        </p:nvSpPr>
        <p:spPr>
          <a:xfrm>
            <a:off x="2185241" y="1571337"/>
            <a:ext cx="328875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dirty="0" smtClean="0">
                <a:latin typeface="Century Gothic" pitchFamily="34" charset="0"/>
              </a:rPr>
              <a:t>1º.Refuerzo de la estructura</a:t>
            </a: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09693" y="2213431"/>
            <a:ext cx="174921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dirty="0" smtClean="0">
                <a:latin typeface="Century Gothic" pitchFamily="34" charset="0"/>
              </a:rPr>
              <a:t>Sistema Beta</a:t>
            </a:r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5796136" y="2276871"/>
            <a:ext cx="2195089" cy="350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dirty="0" smtClean="0">
                <a:latin typeface="Century Gothic" pitchFamily="34" charset="0"/>
              </a:rPr>
              <a:t>Refuerzo metálico</a:t>
            </a:r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72974" y="599407"/>
            <a:ext cx="5289655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Propuesta</a:t>
            </a:r>
            <a:r>
              <a:rPr lang="es-ES" sz="3200" dirty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de Intervención</a:t>
            </a:r>
          </a:p>
        </p:txBody>
      </p:sp>
      <p:pic>
        <p:nvPicPr>
          <p:cNvPr id="1027" name="Picture 3" descr="D:\MARIA\mis documentos\Poli\4º\PROYECTO FINAL DE CARRERA\Basílica Dominicos\7.PROPUESTA DE INTERVENCIÓN\refuerzo perfiles 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5" r="9911" b="18760"/>
          <a:stretch/>
        </p:blipFill>
        <p:spPr bwMode="auto">
          <a:xfrm>
            <a:off x="4339041" y="2924944"/>
            <a:ext cx="4708440" cy="215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18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7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2260011" y="1023644"/>
            <a:ext cx="4126020" cy="900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600" dirty="0" smtClean="0">
                <a:latin typeface="Century Gothic" pitchFamily="34" charset="0"/>
              </a:rPr>
              <a:t>2º.Retirada de capas superiores al tablero de ladrillos macizos.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203864" y="980728"/>
            <a:ext cx="1658216" cy="9430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 filtración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1852856" y="1443834"/>
            <a:ext cx="4071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 Título"/>
          <p:cNvSpPr txBox="1">
            <a:spLocks/>
          </p:cNvSpPr>
          <p:nvPr/>
        </p:nvSpPr>
        <p:spPr>
          <a:xfrm>
            <a:off x="759100" y="2132856"/>
            <a:ext cx="2448271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S" sz="1600" dirty="0" smtClean="0">
              <a:latin typeface="Century Gothic" pitchFamily="34" charset="0"/>
            </a:endParaRPr>
          </a:p>
          <a:p>
            <a:pPr algn="just"/>
            <a:r>
              <a:rPr lang="es-ES" sz="1600" dirty="0" smtClean="0">
                <a:latin typeface="Century Gothic" pitchFamily="34" charset="0"/>
              </a:rPr>
              <a:t>Se conservarán las baldosas cerámicas originales para su posterior recolocación una vez intervenida la cubierta.</a:t>
            </a:r>
          </a:p>
          <a:p>
            <a:pPr algn="just"/>
            <a:endParaRPr lang="es-ES" sz="1600" dirty="0">
              <a:latin typeface="Century Gothic" pitchFamily="34" charset="0"/>
            </a:endParaRPr>
          </a:p>
          <a:p>
            <a:pPr algn="just"/>
            <a:r>
              <a:rPr lang="es-ES" sz="1600" dirty="0" smtClean="0">
                <a:latin typeface="Century Gothic" pitchFamily="34" charset="0"/>
              </a:rPr>
              <a:t>Mientras se realizan los trabajos de intervención en la cubierta, se aplicará un producto fungicida para la eliminación del musgo.</a:t>
            </a:r>
            <a:endParaRPr lang="es-ES" sz="1600" dirty="0">
              <a:latin typeface="Century Gothic" pitchFamily="34" charset="0"/>
            </a:endParaRPr>
          </a:p>
          <a:p>
            <a:pPr algn="just"/>
            <a:endParaRPr lang="es-ES" sz="1600" dirty="0" smtClean="0">
              <a:latin typeface="Century Gothic" pitchFamily="34" charset="0"/>
            </a:endParaRPr>
          </a:p>
        </p:txBody>
      </p:sp>
      <p:pic>
        <p:nvPicPr>
          <p:cNvPr id="2050" name="Picture 2" descr="D:\MARIA\mis documentos\Poli\4º\PROYECTO FINAL DE CARRERA\Basílica Dominicos\3.LEVANTAMIENTO PLANIMETRICO\mapeados\mus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056" y="2819372"/>
            <a:ext cx="4218240" cy="281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MARIA\mis documentos\Poli\4º\PROYECTO FINAL DE CARRERA\Basílica Dominicos\7.PROPUESTA DE INTERVENCIÓN\detalle forjad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r="65352" b="14196"/>
          <a:stretch/>
        </p:blipFill>
        <p:spPr bwMode="auto">
          <a:xfrm>
            <a:off x="6426306" y="682532"/>
            <a:ext cx="1882305" cy="176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6498314" y="847082"/>
            <a:ext cx="1810297" cy="416922"/>
          </a:xfrm>
          <a:prstGeom prst="rect">
            <a:avLst/>
          </a:prstGeom>
          <a:solidFill>
            <a:schemeClr val="accent2">
              <a:lumMod val="40000"/>
              <a:lumOff val="6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2" name="21 Conector recto de flecha"/>
          <p:cNvCxnSpPr/>
          <p:nvPr/>
        </p:nvCxnSpPr>
        <p:spPr>
          <a:xfrm flipH="1">
            <a:off x="8381109" y="882603"/>
            <a:ext cx="49022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83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03864" y="980728"/>
            <a:ext cx="1658216" cy="9430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</a:rPr>
              <a:t>Humedades filtración</a:t>
            </a: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2260010" y="1250511"/>
            <a:ext cx="5038062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3º. Terminación de capas superiores al tablero </a:t>
            </a: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1852856" y="1443834"/>
            <a:ext cx="4071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MARIA\mis documentos\Poli\4º\PROYECTO FINAL DE CARRERA\Basílica Dominicos\7.PROPUESTA DE INTERVENCIÓN\prop intervenció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2420888"/>
            <a:ext cx="9151555" cy="261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74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3648" y="6309320"/>
            <a:ext cx="9108504" cy="522304"/>
            <a:chOff x="660553" y="6119922"/>
            <a:chExt cx="8035588" cy="663786"/>
          </a:xfrm>
        </p:grpSpPr>
        <p:sp>
          <p:nvSpPr>
            <p:cNvPr id="5" name="4 Forma libre"/>
            <p:cNvSpPr/>
            <p:nvPr/>
          </p:nvSpPr>
          <p:spPr>
            <a:xfrm flipH="1">
              <a:off x="660553" y="6119922"/>
              <a:ext cx="1609217" cy="663785"/>
            </a:xfrm>
            <a:custGeom>
              <a:avLst/>
              <a:gdLst>
                <a:gd name="connsiteX0" fmla="*/ 0 w 1609217"/>
                <a:gd name="connsiteY0" fmla="*/ 0 h 658306"/>
                <a:gd name="connsiteX1" fmla="*/ 1609217 w 1609217"/>
                <a:gd name="connsiteY1" fmla="*/ 0 h 658306"/>
                <a:gd name="connsiteX2" fmla="*/ 1609217 w 1609217"/>
                <a:gd name="connsiteY2" fmla="*/ 658306 h 658306"/>
                <a:gd name="connsiteX3" fmla="*/ 0 w 1609217"/>
                <a:gd name="connsiteY3" fmla="*/ 658306 h 658306"/>
                <a:gd name="connsiteX4" fmla="*/ 0 w 1609217"/>
                <a:gd name="connsiteY4" fmla="*/ 0 h 65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306">
                  <a:moveTo>
                    <a:pt x="0" y="0"/>
                  </a:moveTo>
                  <a:lnTo>
                    <a:pt x="1609217" y="0"/>
                  </a:lnTo>
                  <a:lnTo>
                    <a:pt x="1609217" y="658306"/>
                  </a:lnTo>
                  <a:lnTo>
                    <a:pt x="0" y="658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Presentación</a:t>
              </a: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3868490" y="6119922"/>
              <a:ext cx="1609217" cy="663786"/>
            </a:xfrm>
            <a:custGeom>
              <a:avLst/>
              <a:gdLst>
                <a:gd name="connsiteX0" fmla="*/ 0 w 1609217"/>
                <a:gd name="connsiteY0" fmla="*/ 0 h 666072"/>
                <a:gd name="connsiteX1" fmla="*/ 1609217 w 1609217"/>
                <a:gd name="connsiteY1" fmla="*/ 0 h 666072"/>
                <a:gd name="connsiteX2" fmla="*/ 1609217 w 1609217"/>
                <a:gd name="connsiteY2" fmla="*/ 666072 h 666072"/>
                <a:gd name="connsiteX3" fmla="*/ 0 w 1609217"/>
                <a:gd name="connsiteY3" fmla="*/ 666072 h 666072"/>
                <a:gd name="connsiteX4" fmla="*/ 0 w 1609217"/>
                <a:gd name="connsiteY4" fmla="*/ 0 h 66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66072">
                  <a:moveTo>
                    <a:pt x="0" y="0"/>
                  </a:moveTo>
                  <a:lnTo>
                    <a:pt x="1609217" y="0"/>
                  </a:lnTo>
                  <a:lnTo>
                    <a:pt x="1609217" y="666072"/>
                  </a:lnTo>
                  <a:lnTo>
                    <a:pt x="0" y="6660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Levantamiento Planimétrico</a:t>
              </a:r>
            </a:p>
          </p:txBody>
        </p:sp>
        <p:sp>
          <p:nvSpPr>
            <p:cNvPr id="7" name="6 Forma libre"/>
            <p:cNvSpPr/>
            <p:nvPr/>
          </p:nvSpPr>
          <p:spPr>
            <a:xfrm>
              <a:off x="5477707" y="6119922"/>
              <a:ext cx="1609217" cy="663786"/>
            </a:xfrm>
            <a:custGeom>
              <a:avLst/>
              <a:gdLst>
                <a:gd name="connsiteX0" fmla="*/ 0 w 1609217"/>
                <a:gd name="connsiteY0" fmla="*/ 0 h 658788"/>
                <a:gd name="connsiteX1" fmla="*/ 1609217 w 1609217"/>
                <a:gd name="connsiteY1" fmla="*/ 0 h 658788"/>
                <a:gd name="connsiteX2" fmla="*/ 1609217 w 1609217"/>
                <a:gd name="connsiteY2" fmla="*/ 658788 h 658788"/>
                <a:gd name="connsiteX3" fmla="*/ 0 w 1609217"/>
                <a:gd name="connsiteY3" fmla="*/ 658788 h 658788"/>
                <a:gd name="connsiteX4" fmla="*/ 0 w 1609217"/>
                <a:gd name="connsiteY4" fmla="*/ 0 h 65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58788">
                  <a:moveTo>
                    <a:pt x="0" y="0"/>
                  </a:moveTo>
                  <a:lnTo>
                    <a:pt x="1609217" y="0"/>
                  </a:lnTo>
                  <a:lnTo>
                    <a:pt x="1609217" y="658788"/>
                  </a:lnTo>
                  <a:lnTo>
                    <a:pt x="0" y="658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Análisis Patológico</a:t>
              </a:r>
            </a:p>
          </p:txBody>
        </p:sp>
        <p:sp>
          <p:nvSpPr>
            <p:cNvPr id="8" name="7 Forma libre"/>
            <p:cNvSpPr/>
            <p:nvPr/>
          </p:nvSpPr>
          <p:spPr>
            <a:xfrm>
              <a:off x="7086924" y="6119923"/>
              <a:ext cx="1609217" cy="663785"/>
            </a:xfrm>
            <a:custGeom>
              <a:avLst/>
              <a:gdLst>
                <a:gd name="connsiteX0" fmla="*/ 0 w 1609217"/>
                <a:gd name="connsiteY0" fmla="*/ 0 h 688768"/>
                <a:gd name="connsiteX1" fmla="*/ 1609217 w 1609217"/>
                <a:gd name="connsiteY1" fmla="*/ 0 h 688768"/>
                <a:gd name="connsiteX2" fmla="*/ 1609217 w 1609217"/>
                <a:gd name="connsiteY2" fmla="*/ 688768 h 688768"/>
                <a:gd name="connsiteX3" fmla="*/ 0 w 1609217"/>
                <a:gd name="connsiteY3" fmla="*/ 688768 h 688768"/>
                <a:gd name="connsiteX4" fmla="*/ 0 w 1609217"/>
                <a:gd name="connsiteY4" fmla="*/ 0 h 68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217" h="688768">
                  <a:moveTo>
                    <a:pt x="0" y="0"/>
                  </a:moveTo>
                  <a:lnTo>
                    <a:pt x="1609217" y="0"/>
                  </a:lnTo>
                  <a:lnTo>
                    <a:pt x="1609217" y="688768"/>
                  </a:lnTo>
                  <a:lnTo>
                    <a:pt x="0" y="6887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>
                  <a:solidFill>
                    <a:schemeClr val="bg1"/>
                  </a:solidFill>
                </a:rPr>
                <a:t>Propuesta de Intervención</a:t>
              </a: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1837730" y="6309321"/>
            <a:ext cx="1824081" cy="522303"/>
          </a:xfrm>
          <a:custGeom>
            <a:avLst/>
            <a:gdLst>
              <a:gd name="connsiteX0" fmla="*/ 0 w 1609217"/>
              <a:gd name="connsiteY0" fmla="*/ 0 h 593710"/>
              <a:gd name="connsiteX1" fmla="*/ 1609217 w 1609217"/>
              <a:gd name="connsiteY1" fmla="*/ 0 h 593710"/>
              <a:gd name="connsiteX2" fmla="*/ 1609217 w 1609217"/>
              <a:gd name="connsiteY2" fmla="*/ 593710 h 593710"/>
              <a:gd name="connsiteX3" fmla="*/ 0 w 1609217"/>
              <a:gd name="connsiteY3" fmla="*/ 593710 h 593710"/>
              <a:gd name="connsiteX4" fmla="*/ 0 w 1609217"/>
              <a:gd name="connsiteY4" fmla="*/ 0 h 59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217" h="593710">
                <a:moveTo>
                  <a:pt x="0" y="0"/>
                </a:moveTo>
                <a:lnTo>
                  <a:pt x="1609217" y="0"/>
                </a:lnTo>
                <a:lnTo>
                  <a:pt x="1609217" y="593710"/>
                </a:lnTo>
                <a:lnTo>
                  <a:pt x="0" y="5937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endParaRPr lang="es-ES" sz="160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14695" y="997183"/>
            <a:ext cx="1584176" cy="8228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B71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Termitas</a:t>
            </a:r>
            <a:endParaRPr lang="es-ES" sz="2000" dirty="0">
              <a:solidFill>
                <a:schemeClr val="tx1"/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1851521" y="1435506"/>
            <a:ext cx="1689476" cy="0"/>
          </a:xfrm>
          <a:prstGeom prst="straightConnector1">
            <a:avLst/>
          </a:prstGeom>
          <a:ln>
            <a:solidFill>
              <a:srgbClr val="B5444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Título"/>
          <p:cNvSpPr txBox="1">
            <a:spLocks/>
          </p:cNvSpPr>
          <p:nvPr/>
        </p:nvSpPr>
        <p:spPr>
          <a:xfrm>
            <a:off x="3652934" y="1034292"/>
            <a:ext cx="3061162" cy="968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dirty="0" smtClean="0">
                <a:latin typeface="Century Gothic" pitchFamily="34" charset="0"/>
              </a:rPr>
              <a:t>Instalación de estaciones con madera impregnada de biocida.</a:t>
            </a:r>
          </a:p>
        </p:txBody>
      </p:sp>
      <p:pic>
        <p:nvPicPr>
          <p:cNvPr id="4098" name="Picture 2" descr="C:\Users\Maria\Desktop\PresentaciónPFG_Maria.Calvo.Roca\imágenes presentación\Control_de_termi_4af178dfde8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90" y="2302281"/>
            <a:ext cx="2105025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ria\Desktop\PresentaciónPFG_Maria.Calvo.Roca\imágenes presentación\ceb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539" y="2290794"/>
            <a:ext cx="5205376" cy="352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15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43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44224" y="1091811"/>
            <a:ext cx="8244200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Conclusiones</a:t>
            </a: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699994" y="2276872"/>
            <a:ext cx="7552869" cy="35531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dirty="0" smtClean="0">
                <a:latin typeface="Century Gothic" pitchFamily="34" charset="0"/>
              </a:rPr>
              <a:t>Tras en análisis realizado se considera una intervención con carácter urgente en la cubierta plana de la tribuna dado que la filtración de agua está deteriorando la estructura de madera y desencadenando otras lesiones.</a:t>
            </a:r>
          </a:p>
          <a:p>
            <a:pPr algn="just"/>
            <a:endParaRPr lang="es-ES" sz="1800" dirty="0">
              <a:latin typeface="Century Gothic" pitchFamily="34" charset="0"/>
            </a:endParaRPr>
          </a:p>
          <a:p>
            <a:pPr algn="just"/>
            <a:r>
              <a:rPr lang="es-ES" sz="1800" dirty="0" smtClean="0">
                <a:latin typeface="Century Gothic" pitchFamily="34" charset="0"/>
              </a:rPr>
              <a:t>También, es importante que se analice el avance de las termitas, y comprobar el estado e la estructura de madera.</a:t>
            </a:r>
          </a:p>
          <a:p>
            <a:pPr algn="just"/>
            <a:endParaRPr lang="es-ES" sz="1800" dirty="0">
              <a:latin typeface="Century Gothic" pitchFamily="34" charset="0"/>
            </a:endParaRPr>
          </a:p>
          <a:p>
            <a:pPr algn="just"/>
            <a:r>
              <a:rPr lang="es-ES" sz="1800" dirty="0" smtClean="0">
                <a:latin typeface="Century Gothic" pitchFamily="34" charset="0"/>
              </a:rPr>
              <a:t>A nivel personal, con la realización de este estudio he tenido la oportunidad de conocer la tarea de investigador y conocer con más profundidad esta tipología estructural.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8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1333" y="66533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dirty="0" smtClean="0">
                <a:solidFill>
                  <a:srgbClr val="B8CDE6"/>
                </a:solidFill>
                <a:latin typeface="Century Gothic" pitchFamily="34" charset="0"/>
              </a:rPr>
              <a:t>PFG</a:t>
            </a:r>
            <a:endParaRPr lang="es-ES" sz="4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612732" y="2292997"/>
            <a:ext cx="1830747" cy="709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1500" dirty="0" smtClean="0">
                <a:solidFill>
                  <a:srgbClr val="B8CDE6"/>
                </a:solidFill>
                <a:latin typeface="Century Gothic" pitchFamily="34" charset="0"/>
              </a:rPr>
              <a:t>G</a:t>
            </a:r>
            <a:endParaRPr lang="es-ES" sz="8000" dirty="0">
              <a:solidFill>
                <a:srgbClr val="B8CDE6"/>
              </a:solidFill>
              <a:latin typeface="Century Gothic" pitchFamily="34" charset="0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1252693" y="2656808"/>
            <a:ext cx="6912768" cy="662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err="1" smtClean="0">
                <a:solidFill>
                  <a:schemeClr val="tx2"/>
                </a:solidFill>
                <a:latin typeface="Century Gothic" pitchFamily="34" charset="0"/>
              </a:rPr>
              <a:t>racias</a:t>
            </a:r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 por su atención</a:t>
            </a:r>
          </a:p>
        </p:txBody>
      </p:sp>
      <p:cxnSp>
        <p:nvCxnSpPr>
          <p:cNvPr id="8" name="7 Conector recto"/>
          <p:cNvCxnSpPr/>
          <p:nvPr/>
        </p:nvCxnSpPr>
        <p:spPr>
          <a:xfrm>
            <a:off x="179512" y="682532"/>
            <a:ext cx="78488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 Título"/>
          <p:cNvSpPr txBox="1">
            <a:spLocks/>
          </p:cNvSpPr>
          <p:nvPr/>
        </p:nvSpPr>
        <p:spPr>
          <a:xfrm>
            <a:off x="78277" y="272755"/>
            <a:ext cx="8382155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 smtClean="0">
                <a:latin typeface="Century Gothic" pitchFamily="34" charset="0"/>
              </a:rPr>
              <a:t>Propuesta de Intervención en la Basílica San Vicente Ferrer – María Calvo Roca</a:t>
            </a:r>
            <a:endParaRPr lang="es-ES" sz="11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4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1174</Words>
  <Application>Microsoft Office PowerPoint</Application>
  <PresentationFormat>Presentación en pantalla (4:3)</PresentationFormat>
  <Paragraphs>299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Propuesta de Intervención</vt:lpstr>
      <vt:lpstr>La Basílica</vt:lpstr>
      <vt:lpstr>Emplazamiento</vt:lpstr>
      <vt:lpstr>Arquitectura Neogótica</vt:lpstr>
      <vt:lpstr>Tipología estructural</vt:lpstr>
      <vt:lpstr>Descripción del templo</vt:lpstr>
      <vt:lpstr>Zona estudiada</vt:lpstr>
      <vt:lpstr>Apartados desarrollados</vt:lpstr>
      <vt:lpstr>Levantamiento Planimétrico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Detección de lesiones</vt:lpstr>
      <vt:lpstr>Detección de lesiones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</dc:creator>
  <cp:lastModifiedBy>Maria</cp:lastModifiedBy>
  <cp:revision>117</cp:revision>
  <dcterms:created xsi:type="dcterms:W3CDTF">2013-07-01T15:56:20Z</dcterms:created>
  <dcterms:modified xsi:type="dcterms:W3CDTF">2013-07-14T17:33:50Z</dcterms:modified>
</cp:coreProperties>
</file>