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diagrams/layout2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9" r:id="rId12"/>
    <p:sldId id="270" r:id="rId13"/>
    <p:sldId id="271" r:id="rId14"/>
    <p:sldId id="272" r:id="rId15"/>
    <p:sldId id="266" r:id="rId16"/>
    <p:sldId id="267" r:id="rId17"/>
    <p:sldId id="273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26" autoAdjust="0"/>
  </p:normalViewPr>
  <p:slideViewPr>
    <p:cSldViewPr>
      <p:cViewPr>
        <p:scale>
          <a:sx n="100" d="100"/>
          <a:sy n="100" d="100"/>
        </p:scale>
        <p:origin x="-1308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guel\Dropbox\PFG\Cap.V%20resultados%20y%20discusi&#243;n\Quesitos%20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guel\Dropbox\PFG\Cap.V%20resultados%20y%20discusi&#243;n\Quesitos%20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guel\Dropbox\PFG\Cap.V%20resultados%20y%20discusi&#243;n\Quesitos%20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ke\Dropbox\PFG\Cap.V%20resultados%20y%20discusi&#243;n\Quesitos%20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guel\Dropbox\PFG\Cap.V%20resultados%20y%20discusi&#243;n\Quesitos%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cat>
            <c:strRef>
              <c:f>Hoja1!$B$5:$B$8</c:f>
              <c:strCache>
                <c:ptCount val="4"/>
                <c:pt idx="0">
                  <c:v>31-39 años</c:v>
                </c:pt>
                <c:pt idx="1">
                  <c:v>40-44 años</c:v>
                </c:pt>
                <c:pt idx="2">
                  <c:v>52-56 años</c:v>
                </c:pt>
                <c:pt idx="3">
                  <c:v>61 años</c:v>
                </c:pt>
              </c:strCache>
            </c:strRef>
          </c:cat>
          <c:val>
            <c:numRef>
              <c:f>Hoja1!$C$5:$C$8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2662410729292189"/>
          <c:y val="0.75376809984075843"/>
          <c:w val="0.76936323314503563"/>
          <c:h val="0.2109580416990705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Percent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cat>
            <c:strRef>
              <c:f>Hoja1!$B$19:$B$22</c:f>
              <c:strCache>
                <c:ptCount val="4"/>
                <c:pt idx="0">
                  <c:v>0-9  años </c:v>
                </c:pt>
                <c:pt idx="1">
                  <c:v>10-19 años </c:v>
                </c:pt>
                <c:pt idx="2">
                  <c:v>20-29 años </c:v>
                </c:pt>
                <c:pt idx="3">
                  <c:v>&gt;29 años </c:v>
                </c:pt>
              </c:strCache>
            </c:strRef>
          </c:cat>
          <c:val>
            <c:numRef>
              <c:f>Hoja1!$C$19:$C$22</c:f>
              <c:numCache>
                <c:formatCode>General</c:formatCode>
                <c:ptCount val="4"/>
                <c:pt idx="0">
                  <c:v>3</c:v>
                </c:pt>
                <c:pt idx="1">
                  <c:v>9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3535317781228443"/>
          <c:y val="0.76754064363218988"/>
          <c:w val="0.72262448875189622"/>
          <c:h val="0.1971854979076399"/>
        </c:manualLayout>
      </c:layout>
      <c:txPr>
        <a:bodyPr rot="0" vert="horz"/>
        <a:lstStyle/>
        <a:p>
          <a:pPr>
            <a:defRPr sz="1200">
              <a:solidFill>
                <a:schemeClr val="bg1"/>
              </a:solidFill>
            </a:defRPr>
          </a:pPr>
          <a:endParaRPr lang="es-ES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966693936363973"/>
          <c:y val="0.10819631152094217"/>
          <c:w val="0.57275357440791552"/>
          <c:h val="0.6585319223789956"/>
        </c:manualLayout>
      </c:layout>
      <c:pieChart>
        <c:varyColors val="1"/>
        <c:ser>
          <c:idx val="0"/>
          <c:order val="0"/>
          <c:dPt>
            <c:idx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Percent val="1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</c:dLbls>
          <c:cat>
            <c:strRef>
              <c:f>Hoja1!$B$36:$B$37</c:f>
              <c:strCache>
                <c:ptCount val="2"/>
                <c:pt idx="0">
                  <c:v>5-8 años </c:v>
                </c:pt>
                <c:pt idx="1">
                  <c:v>15-16 años </c:v>
                </c:pt>
              </c:strCache>
            </c:strRef>
          </c:cat>
          <c:val>
            <c:numRef>
              <c:f>Hoja1!$C$36:$C$37</c:f>
              <c:numCache>
                <c:formatCode>General</c:formatCode>
                <c:ptCount val="2"/>
                <c:pt idx="0">
                  <c:v>5</c:v>
                </c:pt>
                <c:pt idx="1">
                  <c:v>4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0591483101204264"/>
          <c:y val="0.78346025788801232"/>
          <c:w val="0.6504536655597466"/>
          <c:h val="0.19449366737029231"/>
        </c:manualLayout>
      </c:layout>
      <c:txPr>
        <a:bodyPr rot="0" vert="horz"/>
        <a:lstStyle/>
        <a:p>
          <a:pPr>
            <a:defRPr sz="1200">
              <a:solidFill>
                <a:schemeClr val="bg1"/>
              </a:solidFill>
            </a:defRPr>
          </a:pPr>
          <a:endParaRPr lang="es-ES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Hoja1!$B$51:$B$52</c:f>
              <c:strCache>
                <c:ptCount val="2"/>
                <c:pt idx="0">
                  <c:v>Coord. SS</c:v>
                </c:pt>
                <c:pt idx="1">
                  <c:v>Encargado</c:v>
                </c:pt>
              </c:strCache>
            </c:strRef>
          </c:cat>
          <c:val>
            <c:numRef>
              <c:f>Hoja1!$C$51:$C$52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</c:ser>
        <c:gapWidth val="182"/>
        <c:axId val="76383360"/>
        <c:axId val="76384896"/>
      </c:barChart>
      <c:catAx>
        <c:axId val="7638336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76384896"/>
        <c:crosses val="autoZero"/>
        <c:auto val="1"/>
        <c:lblAlgn val="ctr"/>
        <c:lblOffset val="100"/>
      </c:catAx>
      <c:valAx>
        <c:axId val="7638489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7638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 baseline="0">
          <a:solidFill>
            <a:schemeClr val="bg1"/>
          </a:solidFill>
        </a:defRPr>
      </a:pPr>
      <a:endParaRPr lang="es-ES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autoTitleDeleted val="1"/>
    <c:plotArea>
      <c:layout/>
      <c:barChart>
        <c:barDir val="bar"/>
        <c:grouping val="clustered"/>
        <c:ser>
          <c:idx val="0"/>
          <c:order val="0"/>
          <c:spPr>
            <a:solidFill>
              <a:schemeClr val="accent1"/>
            </a:solidFill>
            <a:ln>
              <a:solidFill>
                <a:srgbClr val="4F81BD"/>
              </a:solidFill>
            </a:ln>
            <a:effectLst/>
          </c:spPr>
          <c:dPt>
            <c:idx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</c:dPt>
          <c:dPt>
            <c:idx val="1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</c:dPt>
          <c:cat>
            <c:strRef>
              <c:f>Hoja1!$B$68:$B$69</c:f>
              <c:strCache>
                <c:ptCount val="2"/>
                <c:pt idx="0">
                  <c:v>Hombre</c:v>
                </c:pt>
                <c:pt idx="1">
                  <c:v>Mujer</c:v>
                </c:pt>
              </c:strCache>
            </c:strRef>
          </c:cat>
          <c:val>
            <c:numRef>
              <c:f>Hoja1!$C$68:$C$69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</c:ser>
        <c:gapWidth val="182"/>
        <c:axId val="76413568"/>
        <c:axId val="77463936"/>
      </c:barChart>
      <c:catAx>
        <c:axId val="7641356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7463936"/>
        <c:crosses val="autoZero"/>
        <c:auto val="1"/>
        <c:lblAlgn val="ctr"/>
        <c:lblOffset val="100"/>
      </c:catAx>
      <c:valAx>
        <c:axId val="7746393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6413568"/>
        <c:crosses val="autoZero"/>
        <c:crossBetween val="between"/>
      </c:valAx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7"/>
  <c:chart>
    <c:autoTitleDeleted val="1"/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200" b="1"/>
                </a:pPr>
                <a:endParaRPr lang="es-ES"/>
              </a:p>
            </c:txPr>
            <c:showVal val="1"/>
          </c:dLbls>
          <c:cat>
            <c:strRef>
              <c:f>Hoja1!$B$84:$B$85</c:f>
              <c:strCache>
                <c:ptCount val="2"/>
                <c:pt idx="0">
                  <c:v>Encargados</c:v>
                </c:pt>
                <c:pt idx="1">
                  <c:v>Coordinadores</c:v>
                </c:pt>
              </c:strCache>
            </c:strRef>
          </c:cat>
          <c:val>
            <c:numRef>
              <c:f>Hoja1!$C$84:$C$85</c:f>
              <c:numCache>
                <c:formatCode>General</c:formatCode>
                <c:ptCount val="2"/>
                <c:pt idx="0">
                  <c:v>8.3000000000000007</c:v>
                </c:pt>
                <c:pt idx="1">
                  <c:v>8.7000000000000011</c:v>
                </c:pt>
              </c:numCache>
            </c:numRef>
          </c:val>
        </c:ser>
        <c:dLbls>
          <c:showVal val="1"/>
        </c:dLbls>
        <c:overlap val="-25"/>
        <c:axId val="77517952"/>
        <c:axId val="77519488"/>
      </c:barChart>
      <c:catAx>
        <c:axId val="7751795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77519488"/>
        <c:crosses val="autoZero"/>
        <c:auto val="1"/>
        <c:lblAlgn val="ctr"/>
        <c:lblOffset val="100"/>
      </c:catAx>
      <c:valAx>
        <c:axId val="77519488"/>
        <c:scaling>
          <c:orientation val="minMax"/>
        </c:scaling>
        <c:delete val="1"/>
        <c:axPos val="l"/>
        <c:numFmt formatCode="General" sourceLinked="1"/>
        <c:tickLblPos val="none"/>
        <c:crossAx val="7751795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CE035F-9B22-42A2-A42F-36B85B90E6BA}" type="doc">
      <dgm:prSet loTypeId="urn:microsoft.com/office/officeart/2005/8/layout/radial6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4575AA0F-C65A-46A7-B327-1EA52A39E233}">
      <dgm:prSet phldrT="[Texto]"/>
      <dgm:spPr/>
      <dgm:t>
        <a:bodyPr/>
        <a:lstStyle/>
        <a:p>
          <a:r>
            <a:rPr lang="es-ES" b="1" dirty="0" smtClean="0"/>
            <a:t>Método Cualitativo</a:t>
          </a:r>
          <a:endParaRPr lang="es-ES" b="1" dirty="0"/>
        </a:p>
      </dgm:t>
    </dgm:pt>
    <dgm:pt modelId="{75EA938E-B08D-48EF-BB62-E62052169452}" type="parTrans" cxnId="{B2F374DE-DDB9-4339-B0F9-D5C35CA5693F}">
      <dgm:prSet/>
      <dgm:spPr/>
      <dgm:t>
        <a:bodyPr/>
        <a:lstStyle/>
        <a:p>
          <a:endParaRPr lang="es-ES"/>
        </a:p>
      </dgm:t>
    </dgm:pt>
    <dgm:pt modelId="{B4406036-7A57-41FF-9BA3-C884D4E07C19}" type="sibTrans" cxnId="{B2F374DE-DDB9-4339-B0F9-D5C35CA5693F}">
      <dgm:prSet/>
      <dgm:spPr/>
      <dgm:t>
        <a:bodyPr/>
        <a:lstStyle/>
        <a:p>
          <a:endParaRPr lang="es-ES"/>
        </a:p>
      </dgm:t>
    </dgm:pt>
    <dgm:pt modelId="{267F7BA0-DB0B-4388-BBDD-B64248A043F1}">
      <dgm:prSet phldrT="[Texto]" custT="1"/>
      <dgm:spPr/>
      <dgm:t>
        <a:bodyPr/>
        <a:lstStyle/>
        <a:p>
          <a:r>
            <a:rPr lang="es-ES" sz="1400" dirty="0" smtClean="0"/>
            <a:t>Trabajo en equipo</a:t>
          </a:r>
          <a:endParaRPr lang="es-ES" sz="1400" dirty="0"/>
        </a:p>
      </dgm:t>
    </dgm:pt>
    <dgm:pt modelId="{217D1EF8-C5A1-4C6B-84B6-6E4AA310F896}" type="parTrans" cxnId="{CB4DA828-B4FA-4954-80A2-0B4C0300738C}">
      <dgm:prSet/>
      <dgm:spPr/>
      <dgm:t>
        <a:bodyPr/>
        <a:lstStyle/>
        <a:p>
          <a:endParaRPr lang="es-ES"/>
        </a:p>
      </dgm:t>
    </dgm:pt>
    <dgm:pt modelId="{B5212BE1-FDDD-4AF3-BE71-AE0458040CEF}" type="sibTrans" cxnId="{CB4DA828-B4FA-4954-80A2-0B4C0300738C}">
      <dgm:prSet/>
      <dgm:spPr/>
      <dgm:t>
        <a:bodyPr/>
        <a:lstStyle/>
        <a:p>
          <a:endParaRPr lang="es-ES"/>
        </a:p>
      </dgm:t>
    </dgm:pt>
    <dgm:pt modelId="{9AA9BEA3-6F09-400C-842C-F44FB98F727B}">
      <dgm:prSet phldrT="[Texto]" custT="1"/>
      <dgm:spPr/>
      <dgm:t>
        <a:bodyPr/>
        <a:lstStyle/>
        <a:p>
          <a:r>
            <a:rPr lang="es-ES" sz="1400" dirty="0" smtClean="0"/>
            <a:t>Satisfacer </a:t>
          </a:r>
          <a:r>
            <a:rPr lang="es-ES" sz="1400" dirty="0" smtClean="0">
              <a:solidFill>
                <a:schemeClr val="tx1">
                  <a:lumMod val="95000"/>
                </a:schemeClr>
              </a:solidFill>
            </a:rPr>
            <a:t>dudas</a:t>
          </a:r>
          <a:r>
            <a:rPr lang="es-ES" sz="1400" dirty="0" smtClean="0"/>
            <a:t> e inquietudes personales</a:t>
          </a:r>
          <a:endParaRPr lang="es-ES" sz="1400" dirty="0"/>
        </a:p>
      </dgm:t>
    </dgm:pt>
    <dgm:pt modelId="{32C1418A-308B-40C6-B5F7-8011DE77C76D}" type="parTrans" cxnId="{0D54ABE0-98B0-4C4B-B49D-D1635594CD94}">
      <dgm:prSet/>
      <dgm:spPr/>
      <dgm:t>
        <a:bodyPr/>
        <a:lstStyle/>
        <a:p>
          <a:endParaRPr lang="es-ES"/>
        </a:p>
      </dgm:t>
    </dgm:pt>
    <dgm:pt modelId="{C23FC444-4E2B-41A0-87E2-4F364C163669}" type="sibTrans" cxnId="{0D54ABE0-98B0-4C4B-B49D-D1635594CD94}">
      <dgm:prSet/>
      <dgm:spPr/>
      <dgm:t>
        <a:bodyPr/>
        <a:lstStyle/>
        <a:p>
          <a:endParaRPr lang="es-ES"/>
        </a:p>
      </dgm:t>
    </dgm:pt>
    <dgm:pt modelId="{5003CCB0-A19D-450F-9172-73C669B5DB2C}">
      <dgm:prSet phldrT="[Texto]" custT="1"/>
      <dgm:spPr/>
      <dgm:t>
        <a:bodyPr/>
        <a:lstStyle/>
        <a:p>
          <a:r>
            <a:rPr lang="es-ES" sz="1200" dirty="0" smtClean="0"/>
            <a:t>Adentrarse en el “corazón” del mundo de la construcción</a:t>
          </a:r>
          <a:endParaRPr lang="es-ES" sz="1200" dirty="0"/>
        </a:p>
      </dgm:t>
    </dgm:pt>
    <dgm:pt modelId="{EBB06E46-530C-47A1-9143-CBFF409AB038}" type="parTrans" cxnId="{612B57F9-E201-4386-850C-80E4B69F350F}">
      <dgm:prSet/>
      <dgm:spPr/>
      <dgm:t>
        <a:bodyPr/>
        <a:lstStyle/>
        <a:p>
          <a:endParaRPr lang="es-ES"/>
        </a:p>
      </dgm:t>
    </dgm:pt>
    <dgm:pt modelId="{D5350EC2-79F9-483A-ADCF-0969020390F1}" type="sibTrans" cxnId="{612B57F9-E201-4386-850C-80E4B69F350F}">
      <dgm:prSet/>
      <dgm:spPr/>
      <dgm:t>
        <a:bodyPr/>
        <a:lstStyle/>
        <a:p>
          <a:endParaRPr lang="es-ES"/>
        </a:p>
      </dgm:t>
    </dgm:pt>
    <dgm:pt modelId="{8BB6F185-755A-4FB3-A286-AE77328BD1F2}">
      <dgm:prSet phldrT="[Texto]" custT="1"/>
      <dgm:spPr/>
      <dgm:t>
        <a:bodyPr/>
        <a:lstStyle/>
        <a:p>
          <a:r>
            <a:rPr lang="es-ES" sz="1400" dirty="0" smtClean="0"/>
            <a:t>Trato personal con el sector</a:t>
          </a:r>
          <a:endParaRPr lang="es-ES" sz="1400" dirty="0"/>
        </a:p>
      </dgm:t>
    </dgm:pt>
    <dgm:pt modelId="{D0BBB31B-B4EE-4CCC-81C3-B91B39F8CFC7}" type="parTrans" cxnId="{842228A9-78CA-410C-A7E3-F263A325568D}">
      <dgm:prSet/>
      <dgm:spPr/>
      <dgm:t>
        <a:bodyPr/>
        <a:lstStyle/>
        <a:p>
          <a:endParaRPr lang="es-ES"/>
        </a:p>
      </dgm:t>
    </dgm:pt>
    <dgm:pt modelId="{8732165A-B558-47A0-8310-590CFE442042}" type="sibTrans" cxnId="{842228A9-78CA-410C-A7E3-F263A325568D}">
      <dgm:prSet/>
      <dgm:spPr/>
      <dgm:t>
        <a:bodyPr/>
        <a:lstStyle/>
        <a:p>
          <a:endParaRPr lang="es-ES"/>
        </a:p>
      </dgm:t>
    </dgm:pt>
    <dgm:pt modelId="{0B687BBA-3B09-46E1-B406-8DF5F41A54EE}" type="pres">
      <dgm:prSet presAssocID="{B9CE035F-9B22-42A2-A42F-36B85B90E6B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49E48F6-B5B4-4B87-863C-9D725B12655A}" type="pres">
      <dgm:prSet presAssocID="{4575AA0F-C65A-46A7-B327-1EA52A39E233}" presName="centerShape" presStyleLbl="node0" presStyleIdx="0" presStyleCnt="1"/>
      <dgm:spPr/>
      <dgm:t>
        <a:bodyPr/>
        <a:lstStyle/>
        <a:p>
          <a:endParaRPr lang="es-ES"/>
        </a:p>
      </dgm:t>
    </dgm:pt>
    <dgm:pt modelId="{60AB5CBD-BE40-4D50-8643-C2220213A7C5}" type="pres">
      <dgm:prSet presAssocID="{267F7BA0-DB0B-4388-BBDD-B64248A043F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E14489-F427-412A-B956-6BBEE117634F}" type="pres">
      <dgm:prSet presAssocID="{267F7BA0-DB0B-4388-BBDD-B64248A043F1}" presName="dummy" presStyleCnt="0"/>
      <dgm:spPr/>
    </dgm:pt>
    <dgm:pt modelId="{467069CF-FC5F-4A83-B5E1-EB708C94CCFC}" type="pres">
      <dgm:prSet presAssocID="{B5212BE1-FDDD-4AF3-BE71-AE0458040CEF}" presName="sibTrans" presStyleLbl="sibTrans2D1" presStyleIdx="0" presStyleCnt="4"/>
      <dgm:spPr/>
      <dgm:t>
        <a:bodyPr/>
        <a:lstStyle/>
        <a:p>
          <a:endParaRPr lang="es-ES"/>
        </a:p>
      </dgm:t>
    </dgm:pt>
    <dgm:pt modelId="{7A4E30A7-3110-4DDD-A4C9-63C1FD3B1DAE}" type="pres">
      <dgm:prSet presAssocID="{9AA9BEA3-6F09-400C-842C-F44FB98F727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BDFB83-F884-4C39-812E-A30186450D67}" type="pres">
      <dgm:prSet presAssocID="{9AA9BEA3-6F09-400C-842C-F44FB98F727B}" presName="dummy" presStyleCnt="0"/>
      <dgm:spPr/>
    </dgm:pt>
    <dgm:pt modelId="{1D506AB1-AEE7-4839-909C-1F480E7DFB4E}" type="pres">
      <dgm:prSet presAssocID="{C23FC444-4E2B-41A0-87E2-4F364C163669}" presName="sibTrans" presStyleLbl="sibTrans2D1" presStyleIdx="1" presStyleCnt="4"/>
      <dgm:spPr/>
      <dgm:t>
        <a:bodyPr/>
        <a:lstStyle/>
        <a:p>
          <a:endParaRPr lang="es-ES"/>
        </a:p>
      </dgm:t>
    </dgm:pt>
    <dgm:pt modelId="{B814ABEE-E06D-4309-A68B-49439F2B89AD}" type="pres">
      <dgm:prSet presAssocID="{5003CCB0-A19D-450F-9172-73C669B5DB2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531E22-E579-40F8-95AE-769DCE008680}" type="pres">
      <dgm:prSet presAssocID="{5003CCB0-A19D-450F-9172-73C669B5DB2C}" presName="dummy" presStyleCnt="0"/>
      <dgm:spPr/>
    </dgm:pt>
    <dgm:pt modelId="{F05D358A-E521-429C-9E19-4900F6483A1D}" type="pres">
      <dgm:prSet presAssocID="{D5350EC2-79F9-483A-ADCF-0969020390F1}" presName="sibTrans" presStyleLbl="sibTrans2D1" presStyleIdx="2" presStyleCnt="4"/>
      <dgm:spPr/>
      <dgm:t>
        <a:bodyPr/>
        <a:lstStyle/>
        <a:p>
          <a:endParaRPr lang="es-ES"/>
        </a:p>
      </dgm:t>
    </dgm:pt>
    <dgm:pt modelId="{80517B2C-AC8F-404A-9570-B61CAB4FAA51}" type="pres">
      <dgm:prSet presAssocID="{8BB6F185-755A-4FB3-A286-AE77328BD1F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958819-45D0-4710-9735-80A8486B68CD}" type="pres">
      <dgm:prSet presAssocID="{8BB6F185-755A-4FB3-A286-AE77328BD1F2}" presName="dummy" presStyleCnt="0"/>
      <dgm:spPr/>
    </dgm:pt>
    <dgm:pt modelId="{C4C38E92-542E-4E56-B204-4741E8E72659}" type="pres">
      <dgm:prSet presAssocID="{8732165A-B558-47A0-8310-590CFE442042}" presName="sibTrans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612B57F9-E201-4386-850C-80E4B69F350F}" srcId="{4575AA0F-C65A-46A7-B327-1EA52A39E233}" destId="{5003CCB0-A19D-450F-9172-73C669B5DB2C}" srcOrd="2" destOrd="0" parTransId="{EBB06E46-530C-47A1-9143-CBFF409AB038}" sibTransId="{D5350EC2-79F9-483A-ADCF-0969020390F1}"/>
    <dgm:cxn modelId="{0D54ABE0-98B0-4C4B-B49D-D1635594CD94}" srcId="{4575AA0F-C65A-46A7-B327-1EA52A39E233}" destId="{9AA9BEA3-6F09-400C-842C-F44FB98F727B}" srcOrd="1" destOrd="0" parTransId="{32C1418A-308B-40C6-B5F7-8011DE77C76D}" sibTransId="{C23FC444-4E2B-41A0-87E2-4F364C163669}"/>
    <dgm:cxn modelId="{A05CE114-5753-4CCF-9553-52BCD8DFE783}" type="presOf" srcId="{5003CCB0-A19D-450F-9172-73C669B5DB2C}" destId="{B814ABEE-E06D-4309-A68B-49439F2B89AD}" srcOrd="0" destOrd="0" presId="urn:microsoft.com/office/officeart/2005/8/layout/radial6"/>
    <dgm:cxn modelId="{842228A9-78CA-410C-A7E3-F263A325568D}" srcId="{4575AA0F-C65A-46A7-B327-1EA52A39E233}" destId="{8BB6F185-755A-4FB3-A286-AE77328BD1F2}" srcOrd="3" destOrd="0" parTransId="{D0BBB31B-B4EE-4CCC-81C3-B91B39F8CFC7}" sibTransId="{8732165A-B558-47A0-8310-590CFE442042}"/>
    <dgm:cxn modelId="{7133B04F-214E-4B7F-B8EC-2C50E7A79735}" type="presOf" srcId="{4575AA0F-C65A-46A7-B327-1EA52A39E233}" destId="{349E48F6-B5B4-4B87-863C-9D725B12655A}" srcOrd="0" destOrd="0" presId="urn:microsoft.com/office/officeart/2005/8/layout/radial6"/>
    <dgm:cxn modelId="{E5E6E2A0-624F-4546-8C80-FD66E9943BF4}" type="presOf" srcId="{8732165A-B558-47A0-8310-590CFE442042}" destId="{C4C38E92-542E-4E56-B204-4741E8E72659}" srcOrd="0" destOrd="0" presId="urn:microsoft.com/office/officeart/2005/8/layout/radial6"/>
    <dgm:cxn modelId="{EC38E70E-AA8C-4120-B641-E314A71A4873}" type="presOf" srcId="{B5212BE1-FDDD-4AF3-BE71-AE0458040CEF}" destId="{467069CF-FC5F-4A83-B5E1-EB708C94CCFC}" srcOrd="0" destOrd="0" presId="urn:microsoft.com/office/officeart/2005/8/layout/radial6"/>
    <dgm:cxn modelId="{BD57988D-4D94-4D33-937B-CF67E6C8DD68}" type="presOf" srcId="{D5350EC2-79F9-483A-ADCF-0969020390F1}" destId="{F05D358A-E521-429C-9E19-4900F6483A1D}" srcOrd="0" destOrd="0" presId="urn:microsoft.com/office/officeart/2005/8/layout/radial6"/>
    <dgm:cxn modelId="{19D2E11D-D6B2-4C7A-B2DA-8A5E3E03E130}" type="presOf" srcId="{8BB6F185-755A-4FB3-A286-AE77328BD1F2}" destId="{80517B2C-AC8F-404A-9570-B61CAB4FAA51}" srcOrd="0" destOrd="0" presId="urn:microsoft.com/office/officeart/2005/8/layout/radial6"/>
    <dgm:cxn modelId="{5B25A5E4-C623-4846-87C6-D710C79A8BB9}" type="presOf" srcId="{267F7BA0-DB0B-4388-BBDD-B64248A043F1}" destId="{60AB5CBD-BE40-4D50-8643-C2220213A7C5}" srcOrd="0" destOrd="0" presId="urn:microsoft.com/office/officeart/2005/8/layout/radial6"/>
    <dgm:cxn modelId="{DE46DFEF-4382-4C7F-B77C-C752599AFB05}" type="presOf" srcId="{9AA9BEA3-6F09-400C-842C-F44FB98F727B}" destId="{7A4E30A7-3110-4DDD-A4C9-63C1FD3B1DAE}" srcOrd="0" destOrd="0" presId="urn:microsoft.com/office/officeart/2005/8/layout/radial6"/>
    <dgm:cxn modelId="{100947DB-2BCB-403E-B37B-778A5140BB76}" type="presOf" srcId="{B9CE035F-9B22-42A2-A42F-36B85B90E6BA}" destId="{0B687BBA-3B09-46E1-B406-8DF5F41A54EE}" srcOrd="0" destOrd="0" presId="urn:microsoft.com/office/officeart/2005/8/layout/radial6"/>
    <dgm:cxn modelId="{B2F374DE-DDB9-4339-B0F9-D5C35CA5693F}" srcId="{B9CE035F-9B22-42A2-A42F-36B85B90E6BA}" destId="{4575AA0F-C65A-46A7-B327-1EA52A39E233}" srcOrd="0" destOrd="0" parTransId="{75EA938E-B08D-48EF-BB62-E62052169452}" sibTransId="{B4406036-7A57-41FF-9BA3-C884D4E07C19}"/>
    <dgm:cxn modelId="{6BE27AAB-A513-4658-B185-FBD2F77D75B9}" type="presOf" srcId="{C23FC444-4E2B-41A0-87E2-4F364C163669}" destId="{1D506AB1-AEE7-4839-909C-1F480E7DFB4E}" srcOrd="0" destOrd="0" presId="urn:microsoft.com/office/officeart/2005/8/layout/radial6"/>
    <dgm:cxn modelId="{CB4DA828-B4FA-4954-80A2-0B4C0300738C}" srcId="{4575AA0F-C65A-46A7-B327-1EA52A39E233}" destId="{267F7BA0-DB0B-4388-BBDD-B64248A043F1}" srcOrd="0" destOrd="0" parTransId="{217D1EF8-C5A1-4C6B-84B6-6E4AA310F896}" sibTransId="{B5212BE1-FDDD-4AF3-BE71-AE0458040CEF}"/>
    <dgm:cxn modelId="{823B654D-D860-4214-9722-CBD9B89A2AA8}" type="presParOf" srcId="{0B687BBA-3B09-46E1-B406-8DF5F41A54EE}" destId="{349E48F6-B5B4-4B87-863C-9D725B12655A}" srcOrd="0" destOrd="0" presId="urn:microsoft.com/office/officeart/2005/8/layout/radial6"/>
    <dgm:cxn modelId="{F6CE676B-2EC2-4CD2-A663-5AFD4E724FF7}" type="presParOf" srcId="{0B687BBA-3B09-46E1-B406-8DF5F41A54EE}" destId="{60AB5CBD-BE40-4D50-8643-C2220213A7C5}" srcOrd="1" destOrd="0" presId="urn:microsoft.com/office/officeart/2005/8/layout/radial6"/>
    <dgm:cxn modelId="{EB15A954-4EF6-462F-9E12-FD20A8E585B8}" type="presParOf" srcId="{0B687BBA-3B09-46E1-B406-8DF5F41A54EE}" destId="{5CE14489-F427-412A-B956-6BBEE117634F}" srcOrd="2" destOrd="0" presId="urn:microsoft.com/office/officeart/2005/8/layout/radial6"/>
    <dgm:cxn modelId="{A78288EF-0416-4BDD-8532-DE8B31D51D26}" type="presParOf" srcId="{0B687BBA-3B09-46E1-B406-8DF5F41A54EE}" destId="{467069CF-FC5F-4A83-B5E1-EB708C94CCFC}" srcOrd="3" destOrd="0" presId="urn:microsoft.com/office/officeart/2005/8/layout/radial6"/>
    <dgm:cxn modelId="{5784DDD7-844E-4F9F-803F-AF0773F3E3C0}" type="presParOf" srcId="{0B687BBA-3B09-46E1-B406-8DF5F41A54EE}" destId="{7A4E30A7-3110-4DDD-A4C9-63C1FD3B1DAE}" srcOrd="4" destOrd="0" presId="urn:microsoft.com/office/officeart/2005/8/layout/radial6"/>
    <dgm:cxn modelId="{82509EC2-28ED-482D-8E5D-640470A5FD72}" type="presParOf" srcId="{0B687BBA-3B09-46E1-B406-8DF5F41A54EE}" destId="{C4BDFB83-F884-4C39-812E-A30186450D67}" srcOrd="5" destOrd="0" presId="urn:microsoft.com/office/officeart/2005/8/layout/radial6"/>
    <dgm:cxn modelId="{6AFC6A28-2DC6-46DC-964B-6ECDA90E39E0}" type="presParOf" srcId="{0B687BBA-3B09-46E1-B406-8DF5F41A54EE}" destId="{1D506AB1-AEE7-4839-909C-1F480E7DFB4E}" srcOrd="6" destOrd="0" presId="urn:microsoft.com/office/officeart/2005/8/layout/radial6"/>
    <dgm:cxn modelId="{101EEE8D-CF9A-4617-9DF3-287BD7D84AC9}" type="presParOf" srcId="{0B687BBA-3B09-46E1-B406-8DF5F41A54EE}" destId="{B814ABEE-E06D-4309-A68B-49439F2B89AD}" srcOrd="7" destOrd="0" presId="urn:microsoft.com/office/officeart/2005/8/layout/radial6"/>
    <dgm:cxn modelId="{0CB6AB2E-8CB1-4C33-B4C5-08E7F4C52A71}" type="presParOf" srcId="{0B687BBA-3B09-46E1-B406-8DF5F41A54EE}" destId="{9A531E22-E579-40F8-95AE-769DCE008680}" srcOrd="8" destOrd="0" presId="urn:microsoft.com/office/officeart/2005/8/layout/radial6"/>
    <dgm:cxn modelId="{E179D60B-164D-45CB-B469-6C416A44D578}" type="presParOf" srcId="{0B687BBA-3B09-46E1-B406-8DF5F41A54EE}" destId="{F05D358A-E521-429C-9E19-4900F6483A1D}" srcOrd="9" destOrd="0" presId="urn:microsoft.com/office/officeart/2005/8/layout/radial6"/>
    <dgm:cxn modelId="{36832C87-72A1-405B-B42A-B5CEB6ACDC19}" type="presParOf" srcId="{0B687BBA-3B09-46E1-B406-8DF5F41A54EE}" destId="{80517B2C-AC8F-404A-9570-B61CAB4FAA51}" srcOrd="10" destOrd="0" presId="urn:microsoft.com/office/officeart/2005/8/layout/radial6"/>
    <dgm:cxn modelId="{1B34A01F-E6AB-4EED-BE67-5D08C1ED6292}" type="presParOf" srcId="{0B687BBA-3B09-46E1-B406-8DF5F41A54EE}" destId="{70958819-45D0-4710-9735-80A8486B68CD}" srcOrd="11" destOrd="0" presId="urn:microsoft.com/office/officeart/2005/8/layout/radial6"/>
    <dgm:cxn modelId="{963DB48F-62AD-46A9-8320-A87EA8224FFD}" type="presParOf" srcId="{0B687BBA-3B09-46E1-B406-8DF5F41A54EE}" destId="{C4C38E92-542E-4E56-B204-4741E8E72659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FCB8A1-B747-49A1-85C8-0E7578374CDB}" type="doc">
      <dgm:prSet loTypeId="urn:microsoft.com/office/officeart/2005/8/layout/gear1" loCatId="process" qsTypeId="urn:microsoft.com/office/officeart/2005/8/quickstyle/simple1" qsCatId="simple" csTypeId="urn:microsoft.com/office/officeart/2005/8/colors/accent2_5" csCatId="accent2" phldr="1"/>
      <dgm:spPr/>
    </dgm:pt>
    <dgm:pt modelId="{B3A6A876-DB58-44BF-BA22-95123A19EC47}">
      <dgm:prSet phldrT="[Texto]"/>
      <dgm:spPr/>
      <dgm:t>
        <a:bodyPr/>
        <a:lstStyle/>
        <a:p>
          <a:r>
            <a:rPr lang="es-ES" dirty="0" smtClean="0"/>
            <a:t>Posibilidad de emparejar al coordinador de seguridad y salud con otra figura del sector de la construcción</a:t>
          </a:r>
          <a:endParaRPr lang="es-ES" dirty="0"/>
        </a:p>
      </dgm:t>
    </dgm:pt>
    <dgm:pt modelId="{A2D49076-CF6E-482D-80F0-7E29CF15673E}" type="parTrans" cxnId="{56C10C88-5245-40BD-9B18-125DFB456211}">
      <dgm:prSet/>
      <dgm:spPr/>
      <dgm:t>
        <a:bodyPr/>
        <a:lstStyle/>
        <a:p>
          <a:endParaRPr lang="es-ES"/>
        </a:p>
      </dgm:t>
    </dgm:pt>
    <dgm:pt modelId="{BC480275-9C21-42BB-87D4-3B57748C048D}" type="sibTrans" cxnId="{56C10C88-5245-40BD-9B18-125DFB456211}">
      <dgm:prSet/>
      <dgm:spPr/>
      <dgm:t>
        <a:bodyPr/>
        <a:lstStyle/>
        <a:p>
          <a:endParaRPr lang="es-ES"/>
        </a:p>
      </dgm:t>
    </dgm:pt>
    <dgm:pt modelId="{69CDC83B-399B-4A10-BEDC-3C6308E961C4}">
      <dgm:prSet phldrT="[Texto]"/>
      <dgm:spPr/>
      <dgm:t>
        <a:bodyPr/>
        <a:lstStyle/>
        <a:p>
          <a:r>
            <a:rPr lang="es-ES" dirty="0" smtClean="0"/>
            <a:t>Selección de distintas categorías</a:t>
          </a:r>
          <a:endParaRPr lang="es-ES" dirty="0"/>
        </a:p>
      </dgm:t>
    </dgm:pt>
    <dgm:pt modelId="{A7E42737-0F8E-4AEE-BDA1-0E532B956BFF}" type="parTrans" cxnId="{2B5FECD8-F3F7-429C-884F-67A3B8E914A0}">
      <dgm:prSet/>
      <dgm:spPr/>
      <dgm:t>
        <a:bodyPr/>
        <a:lstStyle/>
        <a:p>
          <a:endParaRPr lang="es-ES"/>
        </a:p>
      </dgm:t>
    </dgm:pt>
    <dgm:pt modelId="{3356C61C-B3FD-4332-AF5B-FAA04CD978AD}" type="sibTrans" cxnId="{2B5FECD8-F3F7-429C-884F-67A3B8E914A0}">
      <dgm:prSet/>
      <dgm:spPr/>
      <dgm:t>
        <a:bodyPr/>
        <a:lstStyle/>
        <a:p>
          <a:endParaRPr lang="es-ES"/>
        </a:p>
      </dgm:t>
    </dgm:pt>
    <dgm:pt modelId="{D51E44C1-7319-4249-9701-F228A4348969}">
      <dgm:prSet phldrT="[Texto]"/>
      <dgm:spPr/>
      <dgm:t>
        <a:bodyPr/>
        <a:lstStyle/>
        <a:p>
          <a:r>
            <a:rPr lang="es-ES" dirty="0" smtClean="0"/>
            <a:t>Ampliación del proyecto</a:t>
          </a:r>
          <a:endParaRPr lang="es-ES" dirty="0"/>
        </a:p>
      </dgm:t>
    </dgm:pt>
    <dgm:pt modelId="{106178E4-22E7-450A-895A-B407C25F9D0A}" type="parTrans" cxnId="{724AFB6F-05CB-40DF-9366-ADB24680EB16}">
      <dgm:prSet/>
      <dgm:spPr/>
      <dgm:t>
        <a:bodyPr/>
        <a:lstStyle/>
        <a:p>
          <a:endParaRPr lang="es-ES"/>
        </a:p>
      </dgm:t>
    </dgm:pt>
    <dgm:pt modelId="{43569D3B-27F6-47FC-BD16-944E8D0F8136}" type="sibTrans" cxnId="{724AFB6F-05CB-40DF-9366-ADB24680EB16}">
      <dgm:prSet/>
      <dgm:spPr/>
      <dgm:t>
        <a:bodyPr/>
        <a:lstStyle/>
        <a:p>
          <a:endParaRPr lang="es-ES"/>
        </a:p>
      </dgm:t>
    </dgm:pt>
    <dgm:pt modelId="{3D79B758-13B8-4A6B-B550-607ECC593E48}" type="pres">
      <dgm:prSet presAssocID="{2EFCB8A1-B747-49A1-85C8-0E7578374CDB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B931DDF-AFB4-4F34-9BCA-52767E20528C}" type="pres">
      <dgm:prSet presAssocID="{B3A6A876-DB58-44BF-BA22-95123A19EC47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B17E93-4284-4FE2-9CD4-A6FD52C4B97E}" type="pres">
      <dgm:prSet presAssocID="{B3A6A876-DB58-44BF-BA22-95123A19EC47}" presName="gear1srcNode" presStyleLbl="node1" presStyleIdx="0" presStyleCnt="3"/>
      <dgm:spPr/>
      <dgm:t>
        <a:bodyPr/>
        <a:lstStyle/>
        <a:p>
          <a:endParaRPr lang="es-ES"/>
        </a:p>
      </dgm:t>
    </dgm:pt>
    <dgm:pt modelId="{CA35FEC6-FBF3-4497-A4BF-4CB483BEC4C2}" type="pres">
      <dgm:prSet presAssocID="{B3A6A876-DB58-44BF-BA22-95123A19EC47}" presName="gear1dstNode" presStyleLbl="node1" presStyleIdx="0" presStyleCnt="3"/>
      <dgm:spPr/>
      <dgm:t>
        <a:bodyPr/>
        <a:lstStyle/>
        <a:p>
          <a:endParaRPr lang="es-ES"/>
        </a:p>
      </dgm:t>
    </dgm:pt>
    <dgm:pt modelId="{3B6B2536-BE18-42FC-805F-64FAE08B8B48}" type="pres">
      <dgm:prSet presAssocID="{69CDC83B-399B-4A10-BEDC-3C6308E961C4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906146-50B2-4D69-AF69-FB0F89670114}" type="pres">
      <dgm:prSet presAssocID="{69CDC83B-399B-4A10-BEDC-3C6308E961C4}" presName="gear2srcNode" presStyleLbl="node1" presStyleIdx="1" presStyleCnt="3"/>
      <dgm:spPr/>
      <dgm:t>
        <a:bodyPr/>
        <a:lstStyle/>
        <a:p>
          <a:endParaRPr lang="es-ES"/>
        </a:p>
      </dgm:t>
    </dgm:pt>
    <dgm:pt modelId="{55E9E66A-C753-4871-A9B6-1C3D8DC55018}" type="pres">
      <dgm:prSet presAssocID="{69CDC83B-399B-4A10-BEDC-3C6308E961C4}" presName="gear2dstNode" presStyleLbl="node1" presStyleIdx="1" presStyleCnt="3"/>
      <dgm:spPr/>
      <dgm:t>
        <a:bodyPr/>
        <a:lstStyle/>
        <a:p>
          <a:endParaRPr lang="es-ES"/>
        </a:p>
      </dgm:t>
    </dgm:pt>
    <dgm:pt modelId="{0E0D7533-32F6-42C6-ADDD-3923CEA14FAB}" type="pres">
      <dgm:prSet presAssocID="{D51E44C1-7319-4249-9701-F228A4348969}" presName="gear3" presStyleLbl="node1" presStyleIdx="2" presStyleCnt="3"/>
      <dgm:spPr/>
      <dgm:t>
        <a:bodyPr/>
        <a:lstStyle/>
        <a:p>
          <a:endParaRPr lang="es-ES"/>
        </a:p>
      </dgm:t>
    </dgm:pt>
    <dgm:pt modelId="{1EB0DE1B-45B9-46C2-9640-1AAFDF30DBB1}" type="pres">
      <dgm:prSet presAssocID="{D51E44C1-7319-4249-9701-F228A434896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8B4164-479A-4D80-B4EB-1FF9A3BB57C6}" type="pres">
      <dgm:prSet presAssocID="{D51E44C1-7319-4249-9701-F228A4348969}" presName="gear3srcNode" presStyleLbl="node1" presStyleIdx="2" presStyleCnt="3"/>
      <dgm:spPr/>
      <dgm:t>
        <a:bodyPr/>
        <a:lstStyle/>
        <a:p>
          <a:endParaRPr lang="es-ES"/>
        </a:p>
      </dgm:t>
    </dgm:pt>
    <dgm:pt modelId="{B033C89A-EF57-447A-949C-F129A4E8CB4A}" type="pres">
      <dgm:prSet presAssocID="{D51E44C1-7319-4249-9701-F228A4348969}" presName="gear3dstNode" presStyleLbl="node1" presStyleIdx="2" presStyleCnt="3"/>
      <dgm:spPr/>
      <dgm:t>
        <a:bodyPr/>
        <a:lstStyle/>
        <a:p>
          <a:endParaRPr lang="es-ES"/>
        </a:p>
      </dgm:t>
    </dgm:pt>
    <dgm:pt modelId="{98105188-F032-4F37-9325-6329AB41B041}" type="pres">
      <dgm:prSet presAssocID="{BC480275-9C21-42BB-87D4-3B57748C048D}" presName="connector1" presStyleLbl="sibTrans2D1" presStyleIdx="0" presStyleCnt="3"/>
      <dgm:spPr/>
      <dgm:t>
        <a:bodyPr/>
        <a:lstStyle/>
        <a:p>
          <a:endParaRPr lang="es-ES"/>
        </a:p>
      </dgm:t>
    </dgm:pt>
    <dgm:pt modelId="{46F4258C-0960-4A44-B896-E8199ECEFF54}" type="pres">
      <dgm:prSet presAssocID="{3356C61C-B3FD-4332-AF5B-FAA04CD978AD}" presName="connector2" presStyleLbl="sibTrans2D1" presStyleIdx="1" presStyleCnt="3"/>
      <dgm:spPr/>
      <dgm:t>
        <a:bodyPr/>
        <a:lstStyle/>
        <a:p>
          <a:endParaRPr lang="es-ES"/>
        </a:p>
      </dgm:t>
    </dgm:pt>
    <dgm:pt modelId="{A844F300-F651-4EF2-AA40-299033E960AA}" type="pres">
      <dgm:prSet presAssocID="{43569D3B-27F6-47FC-BD16-944E8D0F8136}" presName="connector3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A84295A9-DFA5-4CB9-A65B-76DA908DD0DA}" type="presOf" srcId="{43569D3B-27F6-47FC-BD16-944E8D0F8136}" destId="{A844F300-F651-4EF2-AA40-299033E960AA}" srcOrd="0" destOrd="0" presId="urn:microsoft.com/office/officeart/2005/8/layout/gear1"/>
    <dgm:cxn modelId="{40AACFA2-EC00-445D-8E39-B87F5BE7A08F}" type="presOf" srcId="{3356C61C-B3FD-4332-AF5B-FAA04CD978AD}" destId="{46F4258C-0960-4A44-B896-E8199ECEFF54}" srcOrd="0" destOrd="0" presId="urn:microsoft.com/office/officeart/2005/8/layout/gear1"/>
    <dgm:cxn modelId="{B5F428E5-E820-413E-A410-4F4C941D8251}" type="presOf" srcId="{D51E44C1-7319-4249-9701-F228A4348969}" destId="{B033C89A-EF57-447A-949C-F129A4E8CB4A}" srcOrd="3" destOrd="0" presId="urn:microsoft.com/office/officeart/2005/8/layout/gear1"/>
    <dgm:cxn modelId="{A7CDF08F-16C1-4E7E-9237-5FC46D40E65A}" type="presOf" srcId="{D51E44C1-7319-4249-9701-F228A4348969}" destId="{0E0D7533-32F6-42C6-ADDD-3923CEA14FAB}" srcOrd="0" destOrd="0" presId="urn:microsoft.com/office/officeart/2005/8/layout/gear1"/>
    <dgm:cxn modelId="{96A22EB6-A43C-48B4-9C77-A1B9DD3845FE}" type="presOf" srcId="{B3A6A876-DB58-44BF-BA22-95123A19EC47}" destId="{8B931DDF-AFB4-4F34-9BCA-52767E20528C}" srcOrd="0" destOrd="0" presId="urn:microsoft.com/office/officeart/2005/8/layout/gear1"/>
    <dgm:cxn modelId="{2B5FECD8-F3F7-429C-884F-67A3B8E914A0}" srcId="{2EFCB8A1-B747-49A1-85C8-0E7578374CDB}" destId="{69CDC83B-399B-4A10-BEDC-3C6308E961C4}" srcOrd="1" destOrd="0" parTransId="{A7E42737-0F8E-4AEE-BDA1-0E532B956BFF}" sibTransId="{3356C61C-B3FD-4332-AF5B-FAA04CD978AD}"/>
    <dgm:cxn modelId="{6D8D5A7D-661C-457C-8DA5-68CE5B16F55D}" type="presOf" srcId="{69CDC83B-399B-4A10-BEDC-3C6308E961C4}" destId="{55E9E66A-C753-4871-A9B6-1C3D8DC55018}" srcOrd="2" destOrd="0" presId="urn:microsoft.com/office/officeart/2005/8/layout/gear1"/>
    <dgm:cxn modelId="{56C10C88-5245-40BD-9B18-125DFB456211}" srcId="{2EFCB8A1-B747-49A1-85C8-0E7578374CDB}" destId="{B3A6A876-DB58-44BF-BA22-95123A19EC47}" srcOrd="0" destOrd="0" parTransId="{A2D49076-CF6E-482D-80F0-7E29CF15673E}" sibTransId="{BC480275-9C21-42BB-87D4-3B57748C048D}"/>
    <dgm:cxn modelId="{A0F45B74-10CB-4617-8CBB-2C336F6CD837}" type="presOf" srcId="{D51E44C1-7319-4249-9701-F228A4348969}" destId="{1EB0DE1B-45B9-46C2-9640-1AAFDF30DBB1}" srcOrd="1" destOrd="0" presId="urn:microsoft.com/office/officeart/2005/8/layout/gear1"/>
    <dgm:cxn modelId="{166AE1E5-8F4A-47DE-B445-7A700AD64D56}" type="presOf" srcId="{BC480275-9C21-42BB-87D4-3B57748C048D}" destId="{98105188-F032-4F37-9325-6329AB41B041}" srcOrd="0" destOrd="0" presId="urn:microsoft.com/office/officeart/2005/8/layout/gear1"/>
    <dgm:cxn modelId="{29225A9A-B1EB-429A-B2C4-434291A5BFC1}" type="presOf" srcId="{B3A6A876-DB58-44BF-BA22-95123A19EC47}" destId="{CA35FEC6-FBF3-4497-A4BF-4CB483BEC4C2}" srcOrd="2" destOrd="0" presId="urn:microsoft.com/office/officeart/2005/8/layout/gear1"/>
    <dgm:cxn modelId="{F9F03909-A06F-4D23-AFFF-D5A6678AAB58}" type="presOf" srcId="{D51E44C1-7319-4249-9701-F228A4348969}" destId="{9E8B4164-479A-4D80-B4EB-1FF9A3BB57C6}" srcOrd="2" destOrd="0" presId="urn:microsoft.com/office/officeart/2005/8/layout/gear1"/>
    <dgm:cxn modelId="{1F64132C-45FB-4355-AB6B-54A67052262F}" type="presOf" srcId="{69CDC83B-399B-4A10-BEDC-3C6308E961C4}" destId="{3B6B2536-BE18-42FC-805F-64FAE08B8B48}" srcOrd="0" destOrd="0" presId="urn:microsoft.com/office/officeart/2005/8/layout/gear1"/>
    <dgm:cxn modelId="{7D008070-497E-4989-A88B-0166CAAA9A47}" type="presOf" srcId="{2EFCB8A1-B747-49A1-85C8-0E7578374CDB}" destId="{3D79B758-13B8-4A6B-B550-607ECC593E48}" srcOrd="0" destOrd="0" presId="urn:microsoft.com/office/officeart/2005/8/layout/gear1"/>
    <dgm:cxn modelId="{724AFB6F-05CB-40DF-9366-ADB24680EB16}" srcId="{2EFCB8A1-B747-49A1-85C8-0E7578374CDB}" destId="{D51E44C1-7319-4249-9701-F228A4348969}" srcOrd="2" destOrd="0" parTransId="{106178E4-22E7-450A-895A-B407C25F9D0A}" sibTransId="{43569D3B-27F6-47FC-BD16-944E8D0F8136}"/>
    <dgm:cxn modelId="{9A585D90-DE44-46DF-BE52-C6148C275E65}" type="presOf" srcId="{B3A6A876-DB58-44BF-BA22-95123A19EC47}" destId="{F4B17E93-4284-4FE2-9CD4-A6FD52C4B97E}" srcOrd="1" destOrd="0" presId="urn:microsoft.com/office/officeart/2005/8/layout/gear1"/>
    <dgm:cxn modelId="{67559F97-92C5-4FFB-80A8-653581BD6CA8}" type="presOf" srcId="{69CDC83B-399B-4A10-BEDC-3C6308E961C4}" destId="{B8906146-50B2-4D69-AF69-FB0F89670114}" srcOrd="1" destOrd="0" presId="urn:microsoft.com/office/officeart/2005/8/layout/gear1"/>
    <dgm:cxn modelId="{7AE72570-041D-4B20-814D-634CDE369782}" type="presParOf" srcId="{3D79B758-13B8-4A6B-B550-607ECC593E48}" destId="{8B931DDF-AFB4-4F34-9BCA-52767E20528C}" srcOrd="0" destOrd="0" presId="urn:microsoft.com/office/officeart/2005/8/layout/gear1"/>
    <dgm:cxn modelId="{8A024E9E-DBB5-43E9-85CE-E98B3871A756}" type="presParOf" srcId="{3D79B758-13B8-4A6B-B550-607ECC593E48}" destId="{F4B17E93-4284-4FE2-9CD4-A6FD52C4B97E}" srcOrd="1" destOrd="0" presId="urn:microsoft.com/office/officeart/2005/8/layout/gear1"/>
    <dgm:cxn modelId="{0C37337C-A704-4D99-A22F-A2C5AC6C2EBB}" type="presParOf" srcId="{3D79B758-13B8-4A6B-B550-607ECC593E48}" destId="{CA35FEC6-FBF3-4497-A4BF-4CB483BEC4C2}" srcOrd="2" destOrd="0" presId="urn:microsoft.com/office/officeart/2005/8/layout/gear1"/>
    <dgm:cxn modelId="{81453701-CD16-4A7F-9A8E-7897390E0C3E}" type="presParOf" srcId="{3D79B758-13B8-4A6B-B550-607ECC593E48}" destId="{3B6B2536-BE18-42FC-805F-64FAE08B8B48}" srcOrd="3" destOrd="0" presId="urn:microsoft.com/office/officeart/2005/8/layout/gear1"/>
    <dgm:cxn modelId="{4DD545EE-9D56-4F60-BD8F-1A399CC59183}" type="presParOf" srcId="{3D79B758-13B8-4A6B-B550-607ECC593E48}" destId="{B8906146-50B2-4D69-AF69-FB0F89670114}" srcOrd="4" destOrd="0" presId="urn:microsoft.com/office/officeart/2005/8/layout/gear1"/>
    <dgm:cxn modelId="{E61B60B7-D870-49D2-943E-EE78FF83A13D}" type="presParOf" srcId="{3D79B758-13B8-4A6B-B550-607ECC593E48}" destId="{55E9E66A-C753-4871-A9B6-1C3D8DC55018}" srcOrd="5" destOrd="0" presId="urn:microsoft.com/office/officeart/2005/8/layout/gear1"/>
    <dgm:cxn modelId="{2941185D-3EF8-4E6D-93FF-FE526F17A477}" type="presParOf" srcId="{3D79B758-13B8-4A6B-B550-607ECC593E48}" destId="{0E0D7533-32F6-42C6-ADDD-3923CEA14FAB}" srcOrd="6" destOrd="0" presId="urn:microsoft.com/office/officeart/2005/8/layout/gear1"/>
    <dgm:cxn modelId="{48D61961-3DCF-43B5-8E1C-C43CC5D05F5E}" type="presParOf" srcId="{3D79B758-13B8-4A6B-B550-607ECC593E48}" destId="{1EB0DE1B-45B9-46C2-9640-1AAFDF30DBB1}" srcOrd="7" destOrd="0" presId="urn:microsoft.com/office/officeart/2005/8/layout/gear1"/>
    <dgm:cxn modelId="{B33BC37A-66D0-4DB6-A065-8212CAA98AF8}" type="presParOf" srcId="{3D79B758-13B8-4A6B-B550-607ECC593E48}" destId="{9E8B4164-479A-4D80-B4EB-1FF9A3BB57C6}" srcOrd="8" destOrd="0" presId="urn:microsoft.com/office/officeart/2005/8/layout/gear1"/>
    <dgm:cxn modelId="{BD81AE4C-D519-4AA6-9813-55075AEBA880}" type="presParOf" srcId="{3D79B758-13B8-4A6B-B550-607ECC593E48}" destId="{B033C89A-EF57-447A-949C-F129A4E8CB4A}" srcOrd="9" destOrd="0" presId="urn:microsoft.com/office/officeart/2005/8/layout/gear1"/>
    <dgm:cxn modelId="{CE505784-9E9A-4BAA-BEC8-A9176F578E7A}" type="presParOf" srcId="{3D79B758-13B8-4A6B-B550-607ECC593E48}" destId="{98105188-F032-4F37-9325-6329AB41B041}" srcOrd="10" destOrd="0" presId="urn:microsoft.com/office/officeart/2005/8/layout/gear1"/>
    <dgm:cxn modelId="{45AF3638-8593-4169-BD91-E5BCE8545F24}" type="presParOf" srcId="{3D79B758-13B8-4A6B-B550-607ECC593E48}" destId="{46F4258C-0960-4A44-B896-E8199ECEFF54}" srcOrd="11" destOrd="0" presId="urn:microsoft.com/office/officeart/2005/8/layout/gear1"/>
    <dgm:cxn modelId="{34B9158F-4D12-4FFA-B169-8FE6F112A7AE}" type="presParOf" srcId="{3D79B758-13B8-4A6B-B550-607ECC593E48}" destId="{A844F300-F651-4EF2-AA40-299033E960A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C38E92-542E-4E56-B204-4741E8E72659}">
      <dsp:nvSpPr>
        <dsp:cNvPr id="0" name=""/>
        <dsp:cNvSpPr/>
      </dsp:nvSpPr>
      <dsp:spPr>
        <a:xfrm>
          <a:off x="1711443" y="631323"/>
          <a:ext cx="4209961" cy="4209961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3">
            <a:hueOff val="17529741"/>
            <a:satOff val="66780"/>
            <a:lumOff val="-129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5D358A-E521-429C-9E19-4900F6483A1D}">
      <dsp:nvSpPr>
        <dsp:cNvPr id="0" name=""/>
        <dsp:cNvSpPr/>
      </dsp:nvSpPr>
      <dsp:spPr>
        <a:xfrm>
          <a:off x="1711443" y="631323"/>
          <a:ext cx="4209961" cy="4209961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3">
            <a:hueOff val="11686494"/>
            <a:satOff val="44520"/>
            <a:lumOff val="-86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506AB1-AEE7-4839-909C-1F480E7DFB4E}">
      <dsp:nvSpPr>
        <dsp:cNvPr id="0" name=""/>
        <dsp:cNvSpPr/>
      </dsp:nvSpPr>
      <dsp:spPr>
        <a:xfrm>
          <a:off x="1711443" y="631323"/>
          <a:ext cx="4209961" cy="4209961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3">
            <a:hueOff val="5843247"/>
            <a:satOff val="22260"/>
            <a:lumOff val="-431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7069CF-FC5F-4A83-B5E1-EB708C94CCFC}">
      <dsp:nvSpPr>
        <dsp:cNvPr id="0" name=""/>
        <dsp:cNvSpPr/>
      </dsp:nvSpPr>
      <dsp:spPr>
        <a:xfrm>
          <a:off x="1711443" y="631323"/>
          <a:ext cx="4209961" cy="4209961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E48F6-B5B4-4B87-863C-9D725B12655A}">
      <dsp:nvSpPr>
        <dsp:cNvPr id="0" name=""/>
        <dsp:cNvSpPr/>
      </dsp:nvSpPr>
      <dsp:spPr>
        <a:xfrm>
          <a:off x="2847410" y="1767290"/>
          <a:ext cx="1938027" cy="193802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Método Cualitativo</a:t>
          </a:r>
          <a:endParaRPr lang="es-ES" sz="2000" b="1" kern="1200" dirty="0"/>
        </a:p>
      </dsp:txBody>
      <dsp:txXfrm>
        <a:off x="2847410" y="1767290"/>
        <a:ext cx="1938027" cy="1938027"/>
      </dsp:txXfrm>
    </dsp:sp>
    <dsp:sp modelId="{60AB5CBD-BE40-4D50-8643-C2220213A7C5}">
      <dsp:nvSpPr>
        <dsp:cNvPr id="0" name=""/>
        <dsp:cNvSpPr/>
      </dsp:nvSpPr>
      <dsp:spPr>
        <a:xfrm>
          <a:off x="3138114" y="1851"/>
          <a:ext cx="1356619" cy="135661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Trabajo en equipo</a:t>
          </a:r>
          <a:endParaRPr lang="es-ES" sz="1400" kern="1200" dirty="0"/>
        </a:p>
      </dsp:txBody>
      <dsp:txXfrm>
        <a:off x="3138114" y="1851"/>
        <a:ext cx="1356619" cy="1356619"/>
      </dsp:txXfrm>
    </dsp:sp>
    <dsp:sp modelId="{7A4E30A7-3110-4DDD-A4C9-63C1FD3B1DAE}">
      <dsp:nvSpPr>
        <dsp:cNvPr id="0" name=""/>
        <dsp:cNvSpPr/>
      </dsp:nvSpPr>
      <dsp:spPr>
        <a:xfrm>
          <a:off x="5194256" y="2057994"/>
          <a:ext cx="1356619" cy="1356619"/>
        </a:xfrm>
        <a:prstGeom prst="ellipse">
          <a:avLst/>
        </a:prstGeom>
        <a:solidFill>
          <a:schemeClr val="accent3">
            <a:hueOff val="5843247"/>
            <a:satOff val="22260"/>
            <a:lumOff val="-431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Satisfacer </a:t>
          </a:r>
          <a:r>
            <a:rPr lang="es-ES" sz="1400" kern="1200" dirty="0" smtClean="0">
              <a:solidFill>
                <a:schemeClr val="tx1">
                  <a:lumMod val="95000"/>
                </a:schemeClr>
              </a:solidFill>
            </a:rPr>
            <a:t>dudas</a:t>
          </a:r>
          <a:r>
            <a:rPr lang="es-ES" sz="1400" kern="1200" dirty="0" smtClean="0"/>
            <a:t> e inquietudes personales</a:t>
          </a:r>
          <a:endParaRPr lang="es-ES" sz="1400" kern="1200" dirty="0"/>
        </a:p>
      </dsp:txBody>
      <dsp:txXfrm>
        <a:off x="5194256" y="2057994"/>
        <a:ext cx="1356619" cy="1356619"/>
      </dsp:txXfrm>
    </dsp:sp>
    <dsp:sp modelId="{B814ABEE-E06D-4309-A68B-49439F2B89AD}">
      <dsp:nvSpPr>
        <dsp:cNvPr id="0" name=""/>
        <dsp:cNvSpPr/>
      </dsp:nvSpPr>
      <dsp:spPr>
        <a:xfrm>
          <a:off x="3138114" y="4114136"/>
          <a:ext cx="1356619" cy="1356619"/>
        </a:xfrm>
        <a:prstGeom prst="ellipse">
          <a:avLst/>
        </a:prstGeom>
        <a:solidFill>
          <a:schemeClr val="accent3">
            <a:hueOff val="11686494"/>
            <a:satOff val="44520"/>
            <a:lumOff val="-862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Adentrarse en el “corazón” del mundo de la construcción</a:t>
          </a:r>
          <a:endParaRPr lang="es-ES" sz="1200" kern="1200" dirty="0"/>
        </a:p>
      </dsp:txBody>
      <dsp:txXfrm>
        <a:off x="3138114" y="4114136"/>
        <a:ext cx="1356619" cy="1356619"/>
      </dsp:txXfrm>
    </dsp:sp>
    <dsp:sp modelId="{80517B2C-AC8F-404A-9570-B61CAB4FAA51}">
      <dsp:nvSpPr>
        <dsp:cNvPr id="0" name=""/>
        <dsp:cNvSpPr/>
      </dsp:nvSpPr>
      <dsp:spPr>
        <a:xfrm>
          <a:off x="1081971" y="2057994"/>
          <a:ext cx="1356619" cy="1356619"/>
        </a:xfrm>
        <a:prstGeom prst="ellipse">
          <a:avLst/>
        </a:prstGeom>
        <a:solidFill>
          <a:schemeClr val="accent3">
            <a:hueOff val="17529741"/>
            <a:satOff val="66780"/>
            <a:lumOff val="-129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Trato personal con el sector</a:t>
          </a:r>
          <a:endParaRPr lang="es-ES" sz="1400" kern="1200" dirty="0"/>
        </a:p>
      </dsp:txBody>
      <dsp:txXfrm>
        <a:off x="1081971" y="2057994"/>
        <a:ext cx="1356619" cy="135661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B931DDF-AFB4-4F34-9BCA-52767E20528C}">
      <dsp:nvSpPr>
        <dsp:cNvPr id="0" name=""/>
        <dsp:cNvSpPr/>
      </dsp:nvSpPr>
      <dsp:spPr>
        <a:xfrm>
          <a:off x="3506789" y="2462673"/>
          <a:ext cx="3009934" cy="3009934"/>
        </a:xfrm>
        <a:prstGeom prst="gear9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Posibilidad de emparejar al coordinador de seguridad y salud con otra figura del sector de la construcción</a:t>
          </a:r>
          <a:endParaRPr lang="es-ES" sz="1600" kern="1200" dirty="0"/>
        </a:p>
      </dsp:txBody>
      <dsp:txXfrm>
        <a:off x="3506789" y="2462673"/>
        <a:ext cx="3009934" cy="3009934"/>
      </dsp:txXfrm>
    </dsp:sp>
    <dsp:sp modelId="{3B6B2536-BE18-42FC-805F-64FAE08B8B48}">
      <dsp:nvSpPr>
        <dsp:cNvPr id="0" name=""/>
        <dsp:cNvSpPr/>
      </dsp:nvSpPr>
      <dsp:spPr>
        <a:xfrm>
          <a:off x="1755555" y="1751234"/>
          <a:ext cx="2189043" cy="2189043"/>
        </a:xfrm>
        <a:prstGeom prst="gear6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Selección de distintas categorías</a:t>
          </a:r>
          <a:endParaRPr lang="es-ES" sz="1600" kern="1200" dirty="0"/>
        </a:p>
      </dsp:txBody>
      <dsp:txXfrm>
        <a:off x="1755555" y="1751234"/>
        <a:ext cx="2189043" cy="2189043"/>
      </dsp:txXfrm>
    </dsp:sp>
    <dsp:sp modelId="{0E0D7533-32F6-42C6-ADDD-3923CEA14FAB}">
      <dsp:nvSpPr>
        <dsp:cNvPr id="0" name=""/>
        <dsp:cNvSpPr/>
      </dsp:nvSpPr>
      <dsp:spPr>
        <a:xfrm rot="20700000">
          <a:off x="2981642" y="241018"/>
          <a:ext cx="2144815" cy="2144815"/>
        </a:xfrm>
        <a:prstGeom prst="gear6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Ampliación del proyecto</a:t>
          </a:r>
          <a:endParaRPr lang="es-ES" sz="1600" kern="1200" dirty="0"/>
        </a:p>
      </dsp:txBody>
      <dsp:txXfrm>
        <a:off x="3452063" y="711439"/>
        <a:ext cx="1203973" cy="1203973"/>
      </dsp:txXfrm>
    </dsp:sp>
    <dsp:sp modelId="{98105188-F032-4F37-9325-6329AB41B041}">
      <dsp:nvSpPr>
        <dsp:cNvPr id="0" name=""/>
        <dsp:cNvSpPr/>
      </dsp:nvSpPr>
      <dsp:spPr>
        <a:xfrm>
          <a:off x="3289631" y="2000309"/>
          <a:ext cx="3852716" cy="3852716"/>
        </a:xfrm>
        <a:prstGeom prst="circularArrow">
          <a:avLst>
            <a:gd name="adj1" fmla="val 4687"/>
            <a:gd name="adj2" fmla="val 299029"/>
            <a:gd name="adj3" fmla="val 2540098"/>
            <a:gd name="adj4" fmla="val 15810653"/>
            <a:gd name="adj5" fmla="val 5469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F4258C-0960-4A44-B896-E8199ECEFF54}">
      <dsp:nvSpPr>
        <dsp:cNvPr id="0" name=""/>
        <dsp:cNvSpPr/>
      </dsp:nvSpPr>
      <dsp:spPr>
        <a:xfrm>
          <a:off x="1367879" y="1261396"/>
          <a:ext cx="2799238" cy="279923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shade val="90000"/>
            <a:hueOff val="-405746"/>
            <a:satOff val="-18723"/>
            <a:lumOff val="2063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44F300-F651-4EF2-AA40-299033E960AA}">
      <dsp:nvSpPr>
        <dsp:cNvPr id="0" name=""/>
        <dsp:cNvSpPr/>
      </dsp:nvSpPr>
      <dsp:spPr>
        <a:xfrm>
          <a:off x="2485524" y="-234263"/>
          <a:ext cx="3018143" cy="301814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shade val="90000"/>
            <a:hueOff val="-811492"/>
            <a:satOff val="-37446"/>
            <a:lumOff val="412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F0429-F442-41AE-B9B5-32B8D327088A}" type="datetimeFigureOut">
              <a:rPr lang="es-ES" smtClean="0"/>
              <a:pPr/>
              <a:t>16/07/2013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146BA-EAF3-4E19-9E37-9FF94A7AA70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636138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146BA-EAF3-4E19-9E37-9FF94A7AA707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146BA-EAF3-4E19-9E37-9FF94A7AA707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146BA-EAF3-4E19-9E37-9FF94A7AA707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107898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146BA-EAF3-4E19-9E37-9FF94A7AA707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048796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146BA-EAF3-4E19-9E37-9FF94A7AA707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4531-E317-49FB-8F95-74D9F42182EF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0931C-0090-46D7-832F-CE6872CFEE20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6BDF4-AFD5-42CD-8133-8CA3AA62D10D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AFA-3D4A-4BC6-A344-729F287E1B2E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94D1-3FC4-4C03-B661-C7537547A2C9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51DA-C71E-4921-9998-A5925222ACF4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69E22-04E9-42A9-AB65-B053A018F428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421E-7492-4D8B-B1CA-ED166BD9A312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4D81-0B0A-4BEA-9592-2FC31FA42479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EFEF-4812-4252-B9E0-527ABD1DCB0B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D53-4336-4C5B-BA72-9276F6701212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7251FC00-18A9-4FBE-93F3-95777BB5A68E}" type="datetime1">
              <a:rPr lang="es-ES" smtClean="0"/>
              <a:pPr/>
              <a:t>16/07/2013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44454AE-02AF-483F-AD7A-88519E5E111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906072" cy="2234985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En la mente del Coordinador de Seguridad y Salud y en los ojos del encargado de obra</a:t>
            </a:r>
            <a:endParaRPr lang="es-ES" dirty="0"/>
          </a:p>
        </p:txBody>
      </p:sp>
      <p:pic>
        <p:nvPicPr>
          <p:cNvPr id="4" name="3 Imagen" descr="logo_upv invertid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79533"/>
            <a:ext cx="1783084" cy="585217"/>
          </a:xfrm>
          <a:prstGeom prst="rect">
            <a:avLst/>
          </a:prstGeom>
        </p:spPr>
      </p:pic>
      <p:pic>
        <p:nvPicPr>
          <p:cNvPr id="5" name="4 Imagen" descr="logo definitiv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339542"/>
            <a:ext cx="2214578" cy="865198"/>
          </a:xfrm>
          <a:prstGeom prst="rect">
            <a:avLst/>
          </a:prstGeom>
        </p:spPr>
      </p:pic>
      <p:sp>
        <p:nvSpPr>
          <p:cNvPr id="7" name="2 Subtítulo"/>
          <p:cNvSpPr txBox="1">
            <a:spLocks/>
          </p:cNvSpPr>
          <p:nvPr/>
        </p:nvSpPr>
        <p:spPr>
          <a:xfrm>
            <a:off x="418410" y="4221088"/>
            <a:ext cx="8280920" cy="2736304"/>
          </a:xfrm>
          <a:prstGeom prst="rect">
            <a:avLst/>
          </a:prstGeom>
        </p:spPr>
        <p:txBody>
          <a:bodyPr vert="horz" anchor="t">
            <a:normAutofit fontScale="92500" lnSpcReduction="20000"/>
          </a:bodyPr>
          <a:lstStyle>
            <a:lvl1pPr marL="0" marR="36576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3000" kern="120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36576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GRADO EN INGENIERÍA DE EDIFICACIÓN</a:t>
            </a:r>
            <a:br>
              <a:rPr kumimoji="0" lang="es-ES" sz="16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</a:br>
            <a:r>
              <a:rPr kumimoji="0" lang="es-ES" sz="16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MODALIDAD CIENTÍFICO‐TÉCNICA</a:t>
            </a:r>
          </a:p>
          <a:p>
            <a:pPr marL="0" marR="36576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solidFill>
                  <a:srgbClr val="666666"/>
                </a:solidFill>
              </a:ln>
              <a:solidFill>
                <a:sysClr val="window" lastClr="FFFFFF">
                  <a:tint val="75000"/>
                </a:sys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36576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s-ES" sz="19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Presentado por:                                                                          Dirigido por:</a:t>
            </a:r>
          </a:p>
          <a:p>
            <a:pPr marL="0" marR="36576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endParaRPr kumimoji="0" lang="es-ES" sz="1900" b="0" i="0" u="none" strike="noStrike" kern="1200" cap="none" spc="0" normalizeH="0" baseline="0" noProof="0" dirty="0" smtClean="0">
              <a:ln>
                <a:solidFill>
                  <a:srgbClr val="666666"/>
                </a:solidFill>
              </a:ln>
              <a:solidFill>
                <a:sysClr val="window" lastClr="FFFFFF">
                  <a:tint val="75000"/>
                </a:sys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36576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s-ES" sz="19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Pons </a:t>
            </a:r>
            <a:r>
              <a:rPr kumimoji="0" lang="es-ES" sz="1900" b="1" i="0" u="none" strike="noStrike" kern="1200" cap="none" spc="0" normalizeH="0" baseline="0" noProof="0" dirty="0" err="1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Tobolski</a:t>
            </a:r>
            <a:r>
              <a:rPr kumimoji="0" lang="es-ES" sz="19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</a:t>
            </a:r>
            <a:r>
              <a:rPr kumimoji="0" lang="es-ES" sz="1900" b="1" i="0" u="none" strike="noStrike" kern="1200" cap="none" spc="0" normalizeH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Florencia                                       </a:t>
            </a:r>
            <a:r>
              <a:rPr kumimoji="0" lang="es-ES" sz="19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Dra. Elena Navarro Astor</a:t>
            </a:r>
          </a:p>
          <a:p>
            <a:pPr marL="0" marR="36576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s-ES" sz="19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Esteve</a:t>
            </a:r>
            <a:r>
              <a:rPr kumimoji="0" lang="es-ES" sz="1900" b="1" i="0" u="none" strike="noStrike" kern="1200" cap="none" spc="0" normalizeH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s-ES" sz="1900" b="1" i="0" u="none" strike="noStrike" kern="1200" cap="none" spc="0" normalizeH="0" noProof="0" dirty="0" err="1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Folc</a:t>
            </a:r>
            <a:r>
              <a:rPr lang="es-ES" sz="1900" b="1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latin typeface="Century Gothic"/>
              </a:rPr>
              <a:t>h, Miguel</a:t>
            </a:r>
          </a:p>
          <a:p>
            <a:pPr marL="0" marR="36576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/>
            </a:r>
            <a:br>
              <a:rPr kumimoji="0" lang="es-ES" sz="18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</a:br>
            <a:r>
              <a:rPr kumimoji="0" lang="es-ES" sz="18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                                                                                      </a:t>
            </a:r>
          </a:p>
          <a:p>
            <a:pPr marL="0" marR="36576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lang="es-ES" sz="1800" b="1" dirty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latin typeface="Century Gothic"/>
              </a:rPr>
              <a:t> </a:t>
            </a:r>
            <a:r>
              <a:rPr lang="es-ES" sz="1800" b="1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latin typeface="Century Gothic"/>
              </a:rPr>
              <a:t>                                                                                       </a:t>
            </a:r>
            <a:r>
              <a:rPr kumimoji="0" lang="es-ES" sz="1800" b="1" i="1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Valencia, Julio de 2013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/>
            </a:r>
            <a:br>
              <a:rPr kumimoji="0" lang="es-ES" sz="1800" b="0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</a:br>
            <a:r>
              <a:rPr kumimoji="0" lang="es-ES" sz="1800" b="1" i="0" u="none" strike="noStrike" kern="1200" cap="none" spc="0" normalizeH="0" baseline="0" noProof="0" dirty="0" smtClean="0">
                <a:ln>
                  <a:solidFill>
                    <a:srgbClr val="666666"/>
                  </a:solidFill>
                </a:ln>
                <a:solidFill>
                  <a:sysClr val="window" lastClr="FFFFFF">
                    <a:tint val="75000"/>
                  </a:sys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               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172400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0120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03848" y="0"/>
            <a:ext cx="3081536" cy="1154097"/>
          </a:xfrm>
        </p:spPr>
        <p:txBody>
          <a:bodyPr>
            <a:normAutofit/>
          </a:bodyPr>
          <a:lstStyle/>
          <a:p>
            <a:r>
              <a:rPr lang="es-ES" sz="5400" dirty="0" smtClean="0"/>
              <a:t>Índice</a:t>
            </a:r>
            <a:endParaRPr lang="es-ES" sz="5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484783"/>
            <a:ext cx="7762056" cy="4824577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1. INTRODUCCIÓN.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2. NUESTROS OBJETIVOS.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3. ANTECEDENTES TEÓRICOS.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4. UN POCO DE HISTORIA.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5. MÉTODO DE INVESTIGACIÓN.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6. DESCRIPCIÓN DE LA MUESTRA.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7. CONCLUSIONES SOBRE LOS RESULTADOS OBTENIDOS.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8. CONCLUSIONES SOBRE EL MÉTODO.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9. UTILIDAD DEL ESTUDIO.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10. FUTURAS LÍNEAS DE INVESTIGACIÓN.</a:t>
            </a:r>
          </a:p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2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404664"/>
            <a:ext cx="7315200" cy="1154097"/>
          </a:xfrm>
        </p:spPr>
        <p:txBody>
          <a:bodyPr>
            <a:normAutofit/>
          </a:bodyPr>
          <a:lstStyle/>
          <a:p>
            <a:pPr algn="ctr"/>
            <a:r>
              <a:rPr lang="es-ES" sz="5400" dirty="0" smtClean="0"/>
              <a:t>1.Introducción</a:t>
            </a:r>
            <a:endParaRPr lang="es-ES" sz="5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844824"/>
            <a:ext cx="7632848" cy="4320480"/>
          </a:xfrm>
        </p:spPr>
        <p:txBody>
          <a:bodyPr/>
          <a:lstStyle/>
          <a:p>
            <a:pPr algn="ctr"/>
            <a:r>
              <a:rPr lang="es-ES" b="1" dirty="0" smtClean="0"/>
              <a:t>¿Por qué la figura del coordinador de seguridad y salud?</a:t>
            </a:r>
          </a:p>
          <a:p>
            <a:pPr marL="45720" indent="0" algn="ctr">
              <a:buNone/>
            </a:pPr>
            <a:endParaRPr lang="es-ES" dirty="0"/>
          </a:p>
          <a:p>
            <a:pPr marL="45720" indent="0" algn="ctr">
              <a:buNone/>
            </a:pPr>
            <a:endParaRPr lang="es-ES" dirty="0" smtClean="0"/>
          </a:p>
          <a:p>
            <a:pPr marL="320040" lvl="1" indent="0" algn="ctr">
              <a:buNone/>
            </a:pPr>
            <a:r>
              <a:rPr lang="es-ES" dirty="0" smtClean="0"/>
              <a:t>Los accidentes de obra nos acompañan en nuestro día a día en el sector de la construcción.</a:t>
            </a:r>
          </a:p>
          <a:p>
            <a:pPr marL="320040" lvl="1" indent="0" algn="ctr">
              <a:buNone/>
            </a:pPr>
            <a:endParaRPr lang="es-ES" dirty="0" smtClean="0"/>
          </a:p>
          <a:p>
            <a:pPr algn="ctr"/>
            <a:r>
              <a:rPr lang="es-ES" b="1" dirty="0" smtClean="0"/>
              <a:t>¿Por qué el oficio del encargado de obra?</a:t>
            </a:r>
          </a:p>
          <a:p>
            <a:pPr marL="45720" indent="0" algn="ctr">
              <a:buNone/>
            </a:pPr>
            <a:endParaRPr lang="es-ES" dirty="0" smtClean="0"/>
          </a:p>
          <a:p>
            <a:pPr marL="45720" indent="0" algn="ctr">
              <a:buNone/>
            </a:pPr>
            <a:endParaRPr lang="es-ES" dirty="0"/>
          </a:p>
          <a:p>
            <a:pPr marL="45720" indent="0" algn="ctr">
              <a:buNone/>
            </a:pPr>
            <a:r>
              <a:rPr lang="es-ES" sz="1800" dirty="0"/>
              <a:t>Son los ojos del coordinador en la ausencia del </a:t>
            </a:r>
            <a:r>
              <a:rPr lang="es-ES" sz="1800" dirty="0" smtClean="0"/>
              <a:t>mismo.</a:t>
            </a:r>
            <a:endParaRPr lang="es-ES" sz="1800" dirty="0"/>
          </a:p>
        </p:txBody>
      </p:sp>
      <p:sp>
        <p:nvSpPr>
          <p:cNvPr id="4" name="3 Flecha abajo"/>
          <p:cNvSpPr/>
          <p:nvPr/>
        </p:nvSpPr>
        <p:spPr>
          <a:xfrm>
            <a:off x="4427984" y="2348880"/>
            <a:ext cx="484632" cy="576064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abajo"/>
          <p:cNvSpPr/>
          <p:nvPr/>
        </p:nvSpPr>
        <p:spPr>
          <a:xfrm>
            <a:off x="4440808" y="4365104"/>
            <a:ext cx="484632" cy="576064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94849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404664"/>
            <a:ext cx="7315200" cy="1154097"/>
          </a:xfrm>
        </p:spPr>
        <p:txBody>
          <a:bodyPr>
            <a:normAutofit/>
          </a:bodyPr>
          <a:lstStyle/>
          <a:p>
            <a:pPr algn="ctr"/>
            <a:r>
              <a:rPr lang="es-ES" sz="5400" dirty="0" smtClean="0"/>
              <a:t>2.Nuestros Objetivos</a:t>
            </a:r>
            <a:endParaRPr lang="es-ES" sz="5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6700" y="1988840"/>
            <a:ext cx="7632848" cy="432048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ES" dirty="0" smtClean="0"/>
              <a:t>Conocer los inicios del coordinador de seguridad y salud.</a:t>
            </a:r>
          </a:p>
          <a:p>
            <a:pPr marL="45720" indent="0">
              <a:buNone/>
            </a:pPr>
            <a:endParaRPr lang="es-ES" dirty="0" smtClean="0"/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Conocer la opinión del encargado de obra sobre la figura del coordinador de seguridad y salud.</a:t>
            </a:r>
          </a:p>
          <a:p>
            <a:pPr>
              <a:buFont typeface="Wingdings" pitchFamily="2" charset="2"/>
              <a:buChar char="ü"/>
            </a:pPr>
            <a:endParaRPr lang="es-ES" dirty="0"/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Conocer la responsabilidad de ambas figuras: el coordinador y el encargado.</a:t>
            </a:r>
          </a:p>
          <a:p>
            <a:pPr>
              <a:buFont typeface="Wingdings" pitchFamily="2" charset="2"/>
              <a:buChar char="ü"/>
            </a:pPr>
            <a:endParaRPr lang="es-ES" dirty="0"/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Conocer la satisfacción laboral sobre el puesto de trabajo.</a:t>
            </a:r>
          </a:p>
          <a:p>
            <a:pPr>
              <a:buFont typeface="Wingdings" pitchFamily="2" charset="2"/>
              <a:buChar char="ü"/>
            </a:pPr>
            <a:endParaRPr lang="es-ES" dirty="0"/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Conocer la diferencia de género a la hora de desarrollar el oficio.</a:t>
            </a:r>
          </a:p>
          <a:p>
            <a:pPr>
              <a:buFont typeface="Wingdings" pitchFamily="2" charset="2"/>
              <a:buChar char="ü"/>
            </a:pPr>
            <a:endParaRPr lang="es-ES" sz="1800" dirty="0"/>
          </a:p>
          <a:p>
            <a:pPr>
              <a:buFont typeface="Wingdings" pitchFamily="2" charset="2"/>
              <a:buChar char="ü"/>
            </a:pPr>
            <a:endParaRPr lang="es-ES" sz="1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400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4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50287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116632"/>
            <a:ext cx="7315200" cy="1154097"/>
          </a:xfrm>
        </p:spPr>
        <p:txBody>
          <a:bodyPr>
            <a:normAutofit fontScale="90000"/>
          </a:bodyPr>
          <a:lstStyle/>
          <a:p>
            <a:pPr algn="ctr"/>
            <a:r>
              <a:rPr lang="es-ES" sz="5400" dirty="0" smtClean="0"/>
              <a:t>3.Antecedentes Teóricos</a:t>
            </a:r>
            <a:endParaRPr lang="es-ES" sz="5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6700" y="1412776"/>
            <a:ext cx="7665740" cy="4968552"/>
          </a:xfrm>
        </p:spPr>
        <p:txBody>
          <a:bodyPr/>
          <a:lstStyle/>
          <a:p>
            <a:r>
              <a:rPr lang="es-ES" sz="1800" b="1" i="1" dirty="0" smtClean="0"/>
              <a:t>Satisfacción Laboral</a:t>
            </a:r>
            <a:r>
              <a:rPr lang="es-ES" sz="1800" i="1" dirty="0" smtClean="0"/>
              <a:t>: </a:t>
            </a:r>
            <a:r>
              <a:rPr lang="es-ES" sz="1800" dirty="0" smtClean="0"/>
              <a:t>Grado de conformidad de la persona respecto al entorno de trabajo.</a:t>
            </a:r>
          </a:p>
          <a:p>
            <a:pPr marL="45720" indent="0">
              <a:buNone/>
            </a:pPr>
            <a:endParaRPr lang="es-ES" sz="1800" i="1" dirty="0" smtClean="0"/>
          </a:p>
          <a:p>
            <a:pPr>
              <a:buFont typeface="Wingdings" pitchFamily="2" charset="2"/>
              <a:buChar char="§"/>
            </a:pPr>
            <a:r>
              <a:rPr lang="es-ES" sz="1800" b="1" i="1" dirty="0" smtClean="0"/>
              <a:t>Teoría de los dos factores de Herzberg (1959)</a:t>
            </a:r>
            <a:endParaRPr lang="es-ES" sz="1800" b="1" i="1" dirty="0"/>
          </a:p>
          <a:p>
            <a:pPr marL="45720" indent="0">
              <a:buNone/>
            </a:pPr>
            <a:endParaRPr lang="es-ES" sz="1800" dirty="0" smtClean="0"/>
          </a:p>
          <a:p>
            <a:pPr marL="45720" indent="0">
              <a:buNone/>
            </a:pPr>
            <a:endParaRPr lang="es-ES" sz="1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403648" y="2924944"/>
            <a:ext cx="1872208" cy="369332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SATISFACCIÓN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508104" y="2892678"/>
            <a:ext cx="2448272" cy="369332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NO SATISFACCIÓN</a:t>
            </a:r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2339752" y="3902933"/>
            <a:ext cx="44644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V="1">
            <a:off x="2339752" y="3326869"/>
            <a:ext cx="0" cy="57606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V="1">
            <a:off x="6804248" y="3326869"/>
            <a:ext cx="0" cy="57606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827584" y="3902933"/>
            <a:ext cx="7704856" cy="36933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Logro, reconocimiento, trabajo, responsabilidad, avance y crecimiento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095836" y="3532366"/>
            <a:ext cx="3168352" cy="36933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/>
                </a:solidFill>
              </a:rPr>
              <a:t>Factores motivadores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084001" y="5682075"/>
            <a:ext cx="3168352" cy="36933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2"/>
                </a:solidFill>
              </a:rPr>
              <a:t>Factores higiénicos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5400092" y="5017088"/>
            <a:ext cx="2664296" cy="369332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NO INSATISFACCIÓN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1219193" y="5015849"/>
            <a:ext cx="2241117" cy="369332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INSATISFACCIÓN</a:t>
            </a:r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25" name="24 Conector recto"/>
          <p:cNvCxnSpPr/>
          <p:nvPr/>
        </p:nvCxnSpPr>
        <p:spPr>
          <a:xfrm>
            <a:off x="2435929" y="6051407"/>
            <a:ext cx="44644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flipV="1">
            <a:off x="2435929" y="5475343"/>
            <a:ext cx="0" cy="57606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 flipV="1">
            <a:off x="6900425" y="5475343"/>
            <a:ext cx="0" cy="57606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852740" y="6062468"/>
            <a:ext cx="7704856" cy="36933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Política de empresa, supervisión, relaciones, condiciones físicas y salario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9" name="1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400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5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8364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188640"/>
            <a:ext cx="7315200" cy="1154097"/>
          </a:xfrm>
        </p:spPr>
        <p:txBody>
          <a:bodyPr>
            <a:normAutofit/>
          </a:bodyPr>
          <a:lstStyle/>
          <a:p>
            <a:pPr algn="ctr"/>
            <a:r>
              <a:rPr lang="es-ES" sz="5400" dirty="0" smtClean="0"/>
              <a:t>4.Un poco de historia</a:t>
            </a:r>
            <a:endParaRPr lang="es-ES" sz="5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6700" y="1916832"/>
            <a:ext cx="7953772" cy="4680520"/>
          </a:xfrm>
        </p:spPr>
        <p:txBody>
          <a:bodyPr/>
          <a:lstStyle/>
          <a:p>
            <a:r>
              <a:rPr lang="es-ES" b="1" dirty="0" smtClean="0"/>
              <a:t>Coordinador de seguridad y salud:</a:t>
            </a:r>
          </a:p>
          <a:p>
            <a:pPr marL="45720" indent="0">
              <a:buNone/>
            </a:pPr>
            <a:endParaRPr lang="es-ES" dirty="0" smtClean="0"/>
          </a:p>
          <a:p>
            <a:pPr marL="45720" indent="0">
              <a:buNone/>
            </a:pPr>
            <a:endParaRPr lang="es-ES" sz="1800" dirty="0" smtClean="0"/>
          </a:p>
          <a:p>
            <a:pPr marL="45720" indent="0">
              <a:buNone/>
            </a:pPr>
            <a:endParaRPr lang="es-ES" sz="1800" dirty="0" smtClean="0"/>
          </a:p>
          <a:p>
            <a:pPr marL="45720" indent="0">
              <a:buNone/>
            </a:pPr>
            <a:endParaRPr lang="es-ES" sz="1800" dirty="0"/>
          </a:p>
          <a:p>
            <a:pPr marL="45720" indent="0">
              <a:buNone/>
            </a:pPr>
            <a:endParaRPr lang="es-ES" sz="1800" dirty="0" smtClean="0"/>
          </a:p>
          <a:p>
            <a:pPr marL="45720" indent="0">
              <a:buNone/>
            </a:pPr>
            <a:endParaRPr lang="es-ES" sz="1800" dirty="0"/>
          </a:p>
          <a:p>
            <a:pPr>
              <a:buFont typeface="Wingdings" pitchFamily="2" charset="2"/>
              <a:buChar char="§"/>
            </a:pPr>
            <a:r>
              <a:rPr lang="es-ES" sz="1800" b="1" dirty="0" smtClean="0"/>
              <a:t>Encargado de obra:</a:t>
            </a:r>
          </a:p>
          <a:p>
            <a:pPr marL="45720" indent="0">
              <a:buNone/>
            </a:pPr>
            <a:endParaRPr lang="es-ES" sz="1600" dirty="0"/>
          </a:p>
          <a:p>
            <a:pPr marL="45720" indent="0">
              <a:buNone/>
            </a:pPr>
            <a:r>
              <a:rPr lang="es-ES" sz="1600" dirty="0"/>
              <a:t>	</a:t>
            </a:r>
            <a:endParaRPr lang="es-ES" sz="1800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622" y="1700808"/>
            <a:ext cx="1942867" cy="295232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2483768" y="2528900"/>
            <a:ext cx="4032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buNone/>
            </a:pPr>
            <a:r>
              <a:rPr lang="es-ES" dirty="0" smtClean="0"/>
              <a:t>Real </a:t>
            </a:r>
            <a:r>
              <a:rPr lang="es-ES" dirty="0"/>
              <a:t>Decreto 1627/1997 de 24 de octubre por el que se establecen las disposiciones mínimas de seguridad y  salud en las obras de construcción.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436096" y="5157192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buNone/>
            </a:pPr>
            <a:r>
              <a:rPr lang="es-ES" dirty="0"/>
              <a:t>Primeras construcciones: Época de Mesopotamia (6000 - 5000 a.C.)</a:t>
            </a: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97152"/>
            <a:ext cx="4418503" cy="1817110"/>
          </a:xfrm>
          <a:prstGeom prst="rect">
            <a:avLst/>
          </a:prstGeom>
        </p:spPr>
      </p:pic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72579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16824" cy="1154097"/>
          </a:xfrm>
        </p:spPr>
        <p:txBody>
          <a:bodyPr>
            <a:normAutofit fontScale="90000"/>
          </a:bodyPr>
          <a:lstStyle/>
          <a:p>
            <a:pPr algn="ctr"/>
            <a:r>
              <a:rPr lang="es-ES" sz="5400" dirty="0" smtClean="0"/>
              <a:t>5.Método de investigación</a:t>
            </a:r>
            <a:endParaRPr lang="es-ES" sz="5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6700" y="1916832"/>
            <a:ext cx="7632848" cy="4320480"/>
          </a:xfrm>
        </p:spPr>
        <p:txBody>
          <a:bodyPr/>
          <a:lstStyle/>
          <a:p>
            <a:pPr algn="just"/>
            <a:endParaRPr lang="es-ES" i="1" dirty="0" smtClean="0"/>
          </a:p>
          <a:p>
            <a:pPr algn="just"/>
            <a:r>
              <a:rPr lang="es-ES" i="1" dirty="0" smtClean="0"/>
              <a:t>“</a:t>
            </a:r>
            <a:r>
              <a:rPr lang="es-ES" i="1" dirty="0"/>
              <a:t>La investigación cualitativa no es ya simplemente “investigación no cuantitativa”, sino que ha desarrollado una identidad </a:t>
            </a:r>
            <a:r>
              <a:rPr lang="es-ES" i="1" dirty="0" smtClean="0"/>
              <a:t>propia. La </a:t>
            </a:r>
            <a:r>
              <a:rPr lang="es-ES" i="1" dirty="0"/>
              <a:t>investigación cualitativa pretende acercarse al mundo de “ahí fuera” </a:t>
            </a:r>
            <a:r>
              <a:rPr lang="es-ES" i="1" dirty="0" smtClean="0"/>
              <a:t>y </a:t>
            </a:r>
            <a:r>
              <a:rPr lang="es-ES" i="1" dirty="0"/>
              <a:t>entender, describir y algunas veces explicar fenómenos sociales “desde el interior” de varias maneras diferentes</a:t>
            </a:r>
            <a:r>
              <a:rPr lang="es-ES" i="1" dirty="0" smtClean="0"/>
              <a:t>”.</a:t>
            </a:r>
          </a:p>
          <a:p>
            <a:pPr marL="45720" indent="0" algn="r">
              <a:buNone/>
            </a:pPr>
            <a:r>
              <a:rPr lang="es-ES" sz="1800" dirty="0" smtClean="0"/>
              <a:t>(</a:t>
            </a:r>
            <a:r>
              <a:rPr lang="es-ES" sz="1800" dirty="0" err="1" smtClean="0"/>
              <a:t>Kvale</a:t>
            </a:r>
            <a:r>
              <a:rPr lang="es-ES" sz="1800" dirty="0" smtClean="0"/>
              <a:t>, 2011)</a:t>
            </a:r>
            <a:endParaRPr lang="es-ES" sz="1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1219" y="4876961"/>
            <a:ext cx="2232248" cy="369332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tx1"/>
                </a:solidFill>
              </a:rPr>
              <a:t>Guión</a:t>
            </a:r>
            <a:r>
              <a:rPr lang="es-ES" dirty="0" smtClean="0">
                <a:solidFill>
                  <a:schemeClr val="tx1"/>
                </a:solidFill>
              </a:rPr>
              <a:t> de entrevista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760179" y="4738461"/>
            <a:ext cx="2232248" cy="646331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Elección de los entrevistados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444208" y="4876961"/>
            <a:ext cx="2232248" cy="369332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Recogida de datos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444208" y="5791493"/>
            <a:ext cx="2232248" cy="369332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Transcripciones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760179" y="5791493"/>
            <a:ext cx="2232248" cy="369332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Análisis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111654" y="5791493"/>
            <a:ext cx="2232248" cy="369332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Conclusiones</a:t>
            </a:r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11" name="10 Conector recto de flecha"/>
          <p:cNvCxnSpPr>
            <a:stCxn id="4" idx="3"/>
            <a:endCxn id="5" idx="1"/>
          </p:cNvCxnSpPr>
          <p:nvPr/>
        </p:nvCxnSpPr>
        <p:spPr>
          <a:xfrm>
            <a:off x="3303467" y="5061627"/>
            <a:ext cx="45671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5992427" y="5061626"/>
            <a:ext cx="45671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>
            <a:stCxn id="6" idx="2"/>
            <a:endCxn id="7" idx="0"/>
          </p:cNvCxnSpPr>
          <p:nvPr/>
        </p:nvCxnSpPr>
        <p:spPr>
          <a:xfrm>
            <a:off x="7560332" y="5246293"/>
            <a:ext cx="0" cy="5452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>
            <a:stCxn id="7" idx="1"/>
            <a:endCxn id="8" idx="3"/>
          </p:cNvCxnSpPr>
          <p:nvPr/>
        </p:nvCxnSpPr>
        <p:spPr>
          <a:xfrm flipH="1">
            <a:off x="5992427" y="5976159"/>
            <a:ext cx="451781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>
            <a:endCxn id="9" idx="3"/>
          </p:cNvCxnSpPr>
          <p:nvPr/>
        </p:nvCxnSpPr>
        <p:spPr>
          <a:xfrm flipH="1">
            <a:off x="3343902" y="5976159"/>
            <a:ext cx="41627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7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7144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064896" cy="1154097"/>
          </a:xfrm>
        </p:spPr>
        <p:txBody>
          <a:bodyPr>
            <a:normAutofit fontScale="90000"/>
          </a:bodyPr>
          <a:lstStyle/>
          <a:p>
            <a:pPr algn="ctr"/>
            <a:r>
              <a:rPr lang="es-ES" sz="5400" dirty="0" smtClean="0"/>
              <a:t>6.Descripción de la muestra</a:t>
            </a:r>
            <a:endParaRPr lang="es-ES" sz="5400" dirty="0"/>
          </a:p>
        </p:txBody>
      </p:sp>
      <p:graphicFrame>
        <p:nvGraphicFramePr>
          <p:cNvPr id="20" name="19 Tabla"/>
          <p:cNvGraphicFramePr>
            <a:graphicFrameLocks noGrp="1"/>
          </p:cNvGraphicFramePr>
          <p:nvPr/>
        </p:nvGraphicFramePr>
        <p:xfrm>
          <a:off x="683568" y="1556792"/>
          <a:ext cx="7272809" cy="5246370"/>
        </p:xfrm>
        <a:graphic>
          <a:graphicData uri="http://schemas.openxmlformats.org/drawingml/2006/table">
            <a:tbl>
              <a:tblPr/>
              <a:tblGrid>
                <a:gridCol w="606282"/>
                <a:gridCol w="727709"/>
                <a:gridCol w="848280"/>
                <a:gridCol w="1575989"/>
                <a:gridCol w="1090280"/>
                <a:gridCol w="1212562"/>
                <a:gridCol w="1211707"/>
              </a:tblGrid>
              <a:tr h="6686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chemeClr val="bg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Nº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chemeClr val="bg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EDAD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chemeClr val="bg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GÉNERO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chemeClr val="bg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ESTUDIOS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chemeClr val="bg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OCUPACIÓN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chemeClr val="bg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EXPERIENCIA LABORAL EN EL SECTOR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chemeClr val="bg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EXPERIENCIA COMO COOR. SYS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Times New Roman"/>
                          <a:cs typeface="Times New Roman"/>
                        </a:rPr>
                        <a:t>1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33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Bachiller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Encargado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15 años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-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Times New Roman"/>
                          <a:cs typeface="Times New Roman"/>
                        </a:rPr>
                        <a:t>2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36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Diplomado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Coord. SS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15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7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Times New Roman"/>
                          <a:cs typeface="Times New Roman"/>
                        </a:rPr>
                        <a:t>3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44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Certificado Escolar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Encargado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30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-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Times New Roman"/>
                          <a:cs typeface="Times New Roman"/>
                        </a:rPr>
                        <a:t>4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37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EGB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Encargado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19 años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-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Times New Roman"/>
                          <a:cs typeface="Times New Roman"/>
                        </a:rPr>
                        <a:t>5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42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Arquitecto Técnico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Coord. SS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18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16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Times New Roman"/>
                          <a:cs typeface="Times New Roman"/>
                        </a:rPr>
                        <a:t>6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40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FP 2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Encargado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20 años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-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Times New Roman"/>
                          <a:cs typeface="Times New Roman"/>
                        </a:rPr>
                        <a:t>7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33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Mujer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Arquitecta Técnica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Coord. SS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10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8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Times New Roman"/>
                          <a:cs typeface="Times New Roman"/>
                        </a:rPr>
                        <a:t>8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31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Mujer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Arquitecta Técnica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Coord. SS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7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7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Times New Roman"/>
                          <a:cs typeface="Times New Roman"/>
                        </a:rPr>
                        <a:t>9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31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Ingeniero Topógrafo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Encargado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7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-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Times New Roman"/>
                          <a:cs typeface="Times New Roman"/>
                        </a:rPr>
                        <a:t>10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52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Ingeniero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Coord. SS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15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15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Times New Roman"/>
                          <a:cs typeface="Times New Roman"/>
                        </a:rPr>
                        <a:t>11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56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Arquitecto Técnico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Coord. SS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Toda la vida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16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Times New Roman"/>
                          <a:cs typeface="Times New Roman"/>
                        </a:rPr>
                        <a:t>12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36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Arquitecto Técnico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Coord. SS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11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8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Times New Roman"/>
                          <a:cs typeface="Times New Roman"/>
                        </a:rPr>
                        <a:t>13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42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Graduado Escolar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Encargado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20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-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Times New Roman"/>
                          <a:cs typeface="Times New Roman"/>
                        </a:rPr>
                        <a:t>14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61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Primarios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Encargado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40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-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Times New Roman"/>
                          <a:cs typeface="Times New Roman"/>
                        </a:rPr>
                        <a:t>15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32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Arquitecto Técnico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Coord. SS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8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5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Times New Roman"/>
                          <a:cs typeface="Times New Roman"/>
                        </a:rPr>
                        <a:t>16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40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Graduado Escolar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Encargado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23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-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Times New Roman"/>
                          <a:cs typeface="Times New Roman"/>
                        </a:rPr>
                        <a:t>17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36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Mujer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Arquitecta Técnica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Coord. SS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14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13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2228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Times New Roman"/>
                          <a:cs typeface="Times New Roman"/>
                        </a:rPr>
                        <a:t>18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39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Hombre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Cambria"/>
                          <a:ea typeface="Calibri"/>
                          <a:cs typeface="Times New Roman"/>
                        </a:rPr>
                        <a:t>Graduado Escolar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Encargado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19 años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latin typeface="Cambria"/>
                          <a:ea typeface="Calibri"/>
                          <a:cs typeface="Times New Roman"/>
                        </a:rPr>
                        <a:t>-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08" marR="645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5" name="4 Pentágono"/>
          <p:cNvSpPr/>
          <p:nvPr/>
        </p:nvSpPr>
        <p:spPr>
          <a:xfrm>
            <a:off x="7956376" y="2276872"/>
            <a:ext cx="504056" cy="2520280"/>
          </a:xfrm>
          <a:prstGeom prst="homePlate">
            <a:avLst>
              <a:gd name="adj" fmla="val 25086"/>
            </a:avLst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F  L OR E N C  I  </a:t>
            </a:r>
            <a:r>
              <a:rPr lang="es-ES" sz="1600" dirty="0" smtClean="0"/>
              <a:t>A</a:t>
            </a:r>
            <a:endParaRPr lang="es-ES" sz="1600" dirty="0"/>
          </a:p>
        </p:txBody>
      </p:sp>
      <p:sp>
        <p:nvSpPr>
          <p:cNvPr id="6" name="5 Pentágono"/>
          <p:cNvSpPr/>
          <p:nvPr/>
        </p:nvSpPr>
        <p:spPr>
          <a:xfrm>
            <a:off x="7956376" y="4797152"/>
            <a:ext cx="504056" cy="2016224"/>
          </a:xfrm>
          <a:prstGeom prst="homePlate">
            <a:avLst>
              <a:gd name="adj" fmla="val 25086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 I GUEL</a:t>
            </a:r>
            <a:endParaRPr lang="es-ES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8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7144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7992888" cy="1154097"/>
          </a:xfrm>
        </p:spPr>
        <p:txBody>
          <a:bodyPr>
            <a:normAutofit fontScale="90000"/>
          </a:bodyPr>
          <a:lstStyle/>
          <a:p>
            <a:pPr algn="ctr"/>
            <a:r>
              <a:rPr lang="es-ES" sz="5400" dirty="0" smtClean="0"/>
              <a:t>6.Descripción de la muestra</a:t>
            </a:r>
            <a:endParaRPr lang="es-ES" sz="5400" dirty="0"/>
          </a:p>
        </p:txBody>
      </p:sp>
      <p:graphicFrame>
        <p:nvGraphicFramePr>
          <p:cNvPr id="6" name="5 Gráfico"/>
          <p:cNvGraphicFramePr/>
          <p:nvPr/>
        </p:nvGraphicFramePr>
        <p:xfrm>
          <a:off x="251520" y="2060848"/>
          <a:ext cx="2808312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Rectángulo"/>
          <p:cNvSpPr/>
          <p:nvPr/>
        </p:nvSpPr>
        <p:spPr>
          <a:xfrm>
            <a:off x="683568" y="1844824"/>
            <a:ext cx="17732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i="1" dirty="0" smtClean="0"/>
              <a:t>Edades entrevistados</a:t>
            </a:r>
          </a:p>
        </p:txBody>
      </p:sp>
      <p:graphicFrame>
        <p:nvGraphicFramePr>
          <p:cNvPr id="8" name="7 Gráfico"/>
          <p:cNvGraphicFramePr/>
          <p:nvPr/>
        </p:nvGraphicFramePr>
        <p:xfrm>
          <a:off x="3347864" y="2060848"/>
          <a:ext cx="3096344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8 Rectángulo"/>
          <p:cNvSpPr/>
          <p:nvPr/>
        </p:nvSpPr>
        <p:spPr>
          <a:xfrm>
            <a:off x="3491880" y="1844824"/>
            <a:ext cx="26725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i="1" dirty="0" smtClean="0"/>
              <a:t>Años de experiencia en el sector </a:t>
            </a:r>
            <a:endParaRPr lang="es-ES" sz="1200" dirty="0"/>
          </a:p>
        </p:txBody>
      </p:sp>
      <p:graphicFrame>
        <p:nvGraphicFramePr>
          <p:cNvPr id="10" name="9 Gráfico"/>
          <p:cNvGraphicFramePr/>
          <p:nvPr/>
        </p:nvGraphicFramePr>
        <p:xfrm>
          <a:off x="6444208" y="1916832"/>
          <a:ext cx="237626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10 Rectángulo"/>
          <p:cNvSpPr/>
          <p:nvPr/>
        </p:nvSpPr>
        <p:spPr>
          <a:xfrm>
            <a:off x="6660232" y="1700808"/>
            <a:ext cx="1872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i="1" dirty="0" smtClean="0"/>
              <a:t>Años de experiencia </a:t>
            </a:r>
          </a:p>
          <a:p>
            <a:pPr algn="ctr"/>
            <a:r>
              <a:rPr lang="es-ES" sz="1200" b="1" i="1" dirty="0" smtClean="0"/>
              <a:t>como Coordinador SS</a:t>
            </a:r>
          </a:p>
        </p:txBody>
      </p:sp>
      <p:graphicFrame>
        <p:nvGraphicFramePr>
          <p:cNvPr id="19" name="18 Gráfico"/>
          <p:cNvGraphicFramePr/>
          <p:nvPr/>
        </p:nvGraphicFramePr>
        <p:xfrm>
          <a:off x="683568" y="4869160"/>
          <a:ext cx="3744416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20 Rectángulo"/>
          <p:cNvSpPr/>
          <p:nvPr/>
        </p:nvSpPr>
        <p:spPr>
          <a:xfrm>
            <a:off x="755576" y="4509120"/>
            <a:ext cx="18870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i="1" dirty="0" smtClean="0"/>
              <a:t>Estudios universitarios</a:t>
            </a:r>
          </a:p>
        </p:txBody>
      </p:sp>
      <p:graphicFrame>
        <p:nvGraphicFramePr>
          <p:cNvPr id="22" name="21 Gráfico"/>
          <p:cNvGraphicFramePr/>
          <p:nvPr/>
        </p:nvGraphicFramePr>
        <p:xfrm>
          <a:off x="5004048" y="4869160"/>
          <a:ext cx="3669475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22 Rectángulo"/>
          <p:cNvSpPr/>
          <p:nvPr/>
        </p:nvSpPr>
        <p:spPr>
          <a:xfrm>
            <a:off x="5436096" y="4509120"/>
            <a:ext cx="31886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i="1" dirty="0" smtClean="0"/>
              <a:t>Género coordinadores seguridad y salud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9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7144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-99392"/>
            <a:ext cx="8460432" cy="1154097"/>
          </a:xfrm>
        </p:spPr>
        <p:txBody>
          <a:bodyPr>
            <a:noAutofit/>
          </a:bodyPr>
          <a:lstStyle/>
          <a:p>
            <a:pPr algn="ctr"/>
            <a:r>
              <a:rPr lang="es-ES" sz="3000" dirty="0" smtClean="0"/>
              <a:t>7.Conclusiones sobre los resultados obtenidos</a:t>
            </a:r>
            <a:endParaRPr lang="es-ES" sz="3000" dirty="0"/>
          </a:p>
        </p:txBody>
      </p:sp>
      <p:sp>
        <p:nvSpPr>
          <p:cNvPr id="13" name="2 Marcador de contenido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532859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s-ES" b="1" dirty="0" smtClean="0"/>
              <a:t>Inicio en el sector de la construcción:</a:t>
            </a:r>
          </a:p>
          <a:p>
            <a:pPr marL="45720" indent="0">
              <a:buNone/>
            </a:pPr>
            <a:endParaRPr lang="es-ES" b="1" dirty="0" smtClean="0"/>
          </a:p>
          <a:p>
            <a:pPr>
              <a:buNone/>
            </a:pPr>
            <a:r>
              <a:rPr lang="es-ES" dirty="0" smtClean="0"/>
              <a:t>		</a:t>
            </a:r>
            <a:r>
              <a:rPr lang="es-ES" dirty="0" smtClean="0">
                <a:solidFill>
                  <a:schemeClr val="tx2"/>
                </a:solidFill>
              </a:rPr>
              <a:t>-</a:t>
            </a:r>
            <a:r>
              <a:rPr lang="es-ES" sz="1800" dirty="0" smtClean="0"/>
              <a:t>Encargado Obra: Antecedentes familiares.</a:t>
            </a:r>
          </a:p>
          <a:p>
            <a:pPr>
              <a:buNone/>
            </a:pPr>
            <a:r>
              <a:rPr lang="es-ES" sz="1800" dirty="0" smtClean="0"/>
              <a:t>		</a:t>
            </a:r>
            <a:r>
              <a:rPr lang="es-ES" sz="1800" dirty="0" smtClean="0">
                <a:solidFill>
                  <a:schemeClr val="tx2"/>
                </a:solidFill>
              </a:rPr>
              <a:t>-</a:t>
            </a:r>
            <a:r>
              <a:rPr lang="es-ES" sz="1800" dirty="0" smtClean="0"/>
              <a:t>Coordinador: Necesidad o vocación.</a:t>
            </a:r>
          </a:p>
          <a:p>
            <a:pPr>
              <a:buNone/>
            </a:pPr>
            <a:endParaRPr lang="es-ES" dirty="0"/>
          </a:p>
          <a:p>
            <a:pPr>
              <a:buFont typeface="Wingdings" pitchFamily="2" charset="2"/>
              <a:buChar char="ü"/>
            </a:pPr>
            <a:r>
              <a:rPr lang="es-ES" b="1" dirty="0" smtClean="0"/>
              <a:t>Uso de los equipos de protección colectiva.</a:t>
            </a:r>
          </a:p>
          <a:p>
            <a:pPr>
              <a:buFont typeface="Wingdings" pitchFamily="2" charset="2"/>
              <a:buChar char="ü"/>
            </a:pPr>
            <a:endParaRPr lang="es-ES" sz="1800" dirty="0" smtClean="0"/>
          </a:p>
          <a:p>
            <a:pPr marL="45720" indent="0" algn="ctr">
              <a:buNone/>
            </a:pPr>
            <a:r>
              <a:rPr lang="es-ES" sz="1800" i="1" dirty="0"/>
              <a:t>“El día que fui a una obra y veo una red mal montada y le digo a los</a:t>
            </a:r>
          </a:p>
          <a:p>
            <a:pPr marL="45720" indent="0" algn="ctr">
              <a:buNone/>
            </a:pPr>
            <a:r>
              <a:rPr lang="es-ES" sz="1800" i="1" dirty="0"/>
              <a:t>trabajadores de la colla que esa red está mal montada y que no es</a:t>
            </a:r>
          </a:p>
          <a:p>
            <a:pPr marL="45720" indent="0" algn="ctr">
              <a:buNone/>
            </a:pPr>
            <a:r>
              <a:rPr lang="es-ES" sz="1800" i="1" dirty="0"/>
              <a:t>efectiva, si se cae no les va a servir de nada (…) y con la cara de aspecto</a:t>
            </a:r>
          </a:p>
          <a:p>
            <a:pPr marL="45720" indent="0" algn="ctr">
              <a:buNone/>
            </a:pPr>
            <a:r>
              <a:rPr lang="es-ES" sz="1800" i="1" dirty="0"/>
              <a:t>tan juvenil pues enseguida te reprochaban eso: “Yo llevo no sé cuántos</a:t>
            </a:r>
          </a:p>
          <a:p>
            <a:pPr marL="45720" indent="0" algn="ctr">
              <a:buNone/>
            </a:pPr>
            <a:r>
              <a:rPr lang="es-ES" sz="1800" i="1" dirty="0"/>
              <a:t>años en la obra y esto se ha hecho siempre así y está bien”. Y dije</a:t>
            </a:r>
          </a:p>
          <a:p>
            <a:pPr marL="45720" indent="0" algn="ctr">
              <a:buNone/>
            </a:pPr>
            <a:r>
              <a:rPr lang="es-ES" sz="1800" i="1" dirty="0"/>
              <a:t>“bueno, pues vamos hacer un experimento”. Propuse coger dos sacos de</a:t>
            </a:r>
          </a:p>
          <a:p>
            <a:pPr marL="45720" indent="0" algn="ctr">
              <a:buNone/>
            </a:pPr>
            <a:r>
              <a:rPr lang="es-ES" sz="1800" i="1" dirty="0"/>
              <a:t>cemento, atarlos, para unirlos. Un saco pesa 35 kilos, dos 70 el peso de</a:t>
            </a:r>
          </a:p>
          <a:p>
            <a:pPr marL="45720" indent="0" algn="ctr">
              <a:buNone/>
            </a:pPr>
            <a:r>
              <a:rPr lang="es-ES" sz="1800" i="1" dirty="0"/>
              <a:t>una persona, dejarlo caer desde un metro de altura y a ver qué pasaba</a:t>
            </a:r>
          </a:p>
          <a:p>
            <a:pPr marL="45720" indent="0" algn="ctr">
              <a:buNone/>
            </a:pPr>
            <a:r>
              <a:rPr lang="es-ES" sz="1800" i="1" dirty="0"/>
              <a:t>(…) Los dos sacos se estrellaron en el forjado de abajo</a:t>
            </a:r>
            <a:r>
              <a:rPr lang="es-ES" sz="1800" i="1" dirty="0" smtClean="0"/>
              <a:t>".</a:t>
            </a:r>
          </a:p>
          <a:p>
            <a:pPr marL="45720" indent="0" algn="ctr">
              <a:buNone/>
            </a:pPr>
            <a:r>
              <a:rPr lang="es-ES" sz="1800" i="1" dirty="0" smtClean="0"/>
              <a:t>					</a:t>
            </a:r>
            <a:endParaRPr lang="es-ES" sz="1800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6732240" y="6093296"/>
            <a:ext cx="241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(Nº 4,Coordinador,42 años)</a:t>
            </a:r>
            <a:endParaRPr lang="es-ES" sz="1200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10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7144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532440" cy="1154097"/>
          </a:xfrm>
        </p:spPr>
        <p:txBody>
          <a:bodyPr>
            <a:noAutofit/>
          </a:bodyPr>
          <a:lstStyle/>
          <a:p>
            <a:pPr algn="ctr"/>
            <a:r>
              <a:rPr lang="es-ES" sz="3000" dirty="0" smtClean="0"/>
              <a:t>7.Conclusiones sobre los resultados obtenidos</a:t>
            </a:r>
            <a:endParaRPr lang="es-ES" sz="3000" dirty="0"/>
          </a:p>
        </p:txBody>
      </p:sp>
      <p:sp>
        <p:nvSpPr>
          <p:cNvPr id="13" name="2 Marcador de contenido"/>
          <p:cNvSpPr>
            <a:spLocks noGrp="1"/>
          </p:cNvSpPr>
          <p:nvPr>
            <p:ph idx="1"/>
          </p:nvPr>
        </p:nvSpPr>
        <p:spPr>
          <a:xfrm>
            <a:off x="251520" y="2060848"/>
            <a:ext cx="8568952" cy="417646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ES" b="1" dirty="0" smtClean="0"/>
              <a:t>Indiferencia por parte de los encargados de obra de acatar las órdenes de las mujeres y de los hombres.</a:t>
            </a:r>
          </a:p>
          <a:p>
            <a:pPr marL="45720" indent="0">
              <a:buNone/>
            </a:pPr>
            <a:endParaRPr lang="es-ES" sz="1800" b="1" dirty="0"/>
          </a:p>
          <a:p>
            <a:pPr marL="45720" indent="0" algn="ctr">
              <a:buNone/>
            </a:pPr>
            <a:r>
              <a:rPr lang="es-ES" sz="1800" i="1" dirty="0" smtClean="0"/>
              <a:t>“Actualmente no ven </a:t>
            </a:r>
            <a:r>
              <a:rPr lang="es-ES" sz="1800" i="1" dirty="0"/>
              <a:t>una figura como mujer o hombre, simplemente ven que viene </a:t>
            </a:r>
            <a:r>
              <a:rPr lang="es-ES" sz="1800" i="1" dirty="0" smtClean="0"/>
              <a:t>el coordinador. </a:t>
            </a:r>
            <a:r>
              <a:rPr lang="es-ES" sz="1800" i="1" dirty="0"/>
              <a:t>Y</a:t>
            </a:r>
            <a:r>
              <a:rPr lang="es-ES" sz="1800" i="1" dirty="0" smtClean="0"/>
              <a:t>o </a:t>
            </a:r>
            <a:r>
              <a:rPr lang="es-ES" sz="1800" i="1" dirty="0"/>
              <a:t>he trabajado muchos años con ellas y he hecho </a:t>
            </a:r>
            <a:r>
              <a:rPr lang="es-ES" sz="1800" i="1" dirty="0" smtClean="0"/>
              <a:t>obras enteras </a:t>
            </a:r>
            <a:r>
              <a:rPr lang="es-ES" sz="1800" i="1" dirty="0"/>
              <a:t>y han salido incluso mejor que con </a:t>
            </a:r>
            <a:r>
              <a:rPr lang="es-ES" sz="1800" i="1" dirty="0" smtClean="0"/>
              <a:t>hombres”.</a:t>
            </a:r>
          </a:p>
          <a:p>
            <a:pPr marL="45720" indent="0">
              <a:buNone/>
            </a:pPr>
            <a:endParaRPr lang="es-ES" sz="1800" b="1" dirty="0" smtClean="0"/>
          </a:p>
          <a:p>
            <a:pPr>
              <a:buFont typeface="Wingdings" pitchFamily="2" charset="2"/>
              <a:buChar char="ü"/>
            </a:pPr>
            <a:r>
              <a:rPr lang="es-ES" b="1" dirty="0"/>
              <a:t>Lucha interna entre </a:t>
            </a:r>
            <a:r>
              <a:rPr lang="es-ES" b="1" dirty="0" smtClean="0"/>
              <a:t>encargado y coordinador.</a:t>
            </a:r>
            <a:endParaRPr lang="es-ES" b="1" dirty="0"/>
          </a:p>
          <a:p>
            <a:pPr marL="45720" indent="0">
              <a:buNone/>
            </a:pPr>
            <a:endParaRPr lang="es-ES" sz="1800" b="1" dirty="0" smtClean="0"/>
          </a:p>
          <a:p>
            <a:pPr marL="45720" indent="0" algn="ctr">
              <a:buNone/>
            </a:pPr>
            <a:r>
              <a:rPr lang="es-ES" sz="1800" i="1" dirty="0"/>
              <a:t>“Él te lo ha escrito en el informe y luego yo soy el que tiene que </a:t>
            </a:r>
            <a:r>
              <a:rPr lang="es-ES" sz="1800" i="1" dirty="0" smtClean="0"/>
              <a:t>hacer que </a:t>
            </a:r>
            <a:r>
              <a:rPr lang="es-ES" sz="1800" i="1" dirty="0"/>
              <a:t>se cumplan todas esas cosas, pero el coordinador para </a:t>
            </a:r>
            <a:r>
              <a:rPr lang="es-ES" sz="1800" i="1" dirty="0" smtClean="0"/>
              <a:t>mí solamente </a:t>
            </a:r>
            <a:r>
              <a:rPr lang="es-ES" sz="1800" i="1" dirty="0"/>
              <a:t>hace el plan de seguridad y luego le hace un </a:t>
            </a:r>
            <a:r>
              <a:rPr lang="es-ES" sz="1800" i="1" dirty="0" smtClean="0"/>
              <a:t>seguimiento semanal </a:t>
            </a:r>
            <a:r>
              <a:rPr lang="es-ES" sz="1800" i="1" dirty="0"/>
              <a:t>pero muy de pasada”.</a:t>
            </a:r>
            <a:endParaRPr lang="es-ES" sz="1800" b="1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6732240" y="4005064"/>
            <a:ext cx="241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(Nº 16,Encargado,40 años)</a:t>
            </a:r>
            <a:endParaRPr lang="es-ES" sz="1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6732240" y="6093296"/>
            <a:ext cx="241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(Nº 1,Encargado,33 años)</a:t>
            </a:r>
            <a:endParaRPr lang="es-ES" sz="1200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11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98543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2 Marcador de contenido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5328592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s-ES" sz="2600" b="1" dirty="0" smtClean="0"/>
              <a:t>Ambas </a:t>
            </a:r>
            <a:r>
              <a:rPr lang="es-ES" sz="2600" b="1" dirty="0"/>
              <a:t>figuras </a:t>
            </a:r>
            <a:r>
              <a:rPr lang="es-ES" sz="2600" b="1" dirty="0" smtClean="0"/>
              <a:t>sienten  </a:t>
            </a:r>
            <a:r>
              <a:rPr lang="es-ES" sz="2600" b="1" dirty="0"/>
              <a:t>una gran responsabilidad</a:t>
            </a:r>
            <a:r>
              <a:rPr lang="es-ES" sz="2600" b="1" dirty="0" smtClean="0"/>
              <a:t>.</a:t>
            </a:r>
          </a:p>
          <a:p>
            <a:pPr>
              <a:buFont typeface="Wingdings" pitchFamily="2" charset="2"/>
              <a:buChar char="ü"/>
            </a:pPr>
            <a:endParaRPr lang="es-ES" b="1" dirty="0" smtClean="0"/>
          </a:p>
          <a:p>
            <a:pPr>
              <a:buFont typeface="Wingdings" pitchFamily="2" charset="2"/>
              <a:buChar char="ü"/>
            </a:pPr>
            <a:endParaRPr lang="es-ES" sz="2600" b="1" dirty="0" smtClean="0"/>
          </a:p>
          <a:p>
            <a:pPr>
              <a:buFont typeface="Wingdings" pitchFamily="2" charset="2"/>
              <a:buChar char="ü"/>
            </a:pPr>
            <a:r>
              <a:rPr lang="es-ES" sz="2600" b="1" dirty="0" smtClean="0"/>
              <a:t>Tantos los encargados como los coordinadores están plenamente satisfechos con su trabajo.</a:t>
            </a:r>
          </a:p>
          <a:p>
            <a:pPr>
              <a:buFont typeface="Wingdings" pitchFamily="2" charset="2"/>
              <a:buChar char="ü"/>
            </a:pPr>
            <a:endParaRPr lang="es-ES" sz="2600" b="1" dirty="0" smtClean="0"/>
          </a:p>
          <a:p>
            <a:pPr>
              <a:buFont typeface="Wingdings" pitchFamily="2" charset="2"/>
              <a:buChar char="ü"/>
            </a:pPr>
            <a:endParaRPr lang="es-ES" sz="2300" b="1" dirty="0" smtClean="0"/>
          </a:p>
          <a:p>
            <a:pPr>
              <a:buFont typeface="Wingdings" pitchFamily="2" charset="2"/>
              <a:buChar char="ü"/>
            </a:pPr>
            <a:endParaRPr lang="es-ES" b="1" dirty="0" smtClean="0"/>
          </a:p>
          <a:p>
            <a:pPr>
              <a:buFont typeface="Wingdings" pitchFamily="2" charset="2"/>
              <a:buChar char="ü"/>
            </a:pPr>
            <a:endParaRPr lang="es-ES" b="1" dirty="0" smtClean="0"/>
          </a:p>
          <a:p>
            <a:pPr>
              <a:buFont typeface="Wingdings" pitchFamily="2" charset="2"/>
              <a:buChar char="ü"/>
            </a:pPr>
            <a:endParaRPr lang="es-ES" b="1" dirty="0" smtClean="0"/>
          </a:p>
          <a:p>
            <a:pPr>
              <a:buFont typeface="Wingdings" pitchFamily="2" charset="2"/>
              <a:buChar char="ü"/>
            </a:pPr>
            <a:endParaRPr lang="es-ES" b="1" dirty="0" smtClean="0"/>
          </a:p>
          <a:p>
            <a:pPr>
              <a:buFont typeface="Wingdings" pitchFamily="2" charset="2"/>
              <a:buChar char="ü"/>
            </a:pPr>
            <a:endParaRPr lang="es-ES" b="1" dirty="0" smtClean="0"/>
          </a:p>
          <a:p>
            <a:pPr>
              <a:buNone/>
            </a:pPr>
            <a:endParaRPr lang="es-ES" b="1" dirty="0" smtClean="0"/>
          </a:p>
          <a:p>
            <a:pPr marL="45720" indent="0">
              <a:buNone/>
            </a:pPr>
            <a:endParaRPr lang="es-ES" b="1" dirty="0" smtClean="0"/>
          </a:p>
          <a:p>
            <a:pPr marL="45720" indent="0">
              <a:buNone/>
            </a:pPr>
            <a:endParaRPr lang="es-ES" b="1" dirty="0" smtClean="0"/>
          </a:p>
          <a:p>
            <a:pPr marL="45720" indent="0">
              <a:buNone/>
            </a:pPr>
            <a:endParaRPr lang="es-ES" b="1" dirty="0" smtClean="0"/>
          </a:p>
          <a:p>
            <a:pPr marL="45720" indent="0">
              <a:buNone/>
            </a:pPr>
            <a:endParaRPr lang="es-ES" b="1" dirty="0" smtClean="0"/>
          </a:p>
          <a:p>
            <a:pPr marL="45720" indent="0">
              <a:buNone/>
            </a:pPr>
            <a:endParaRPr lang="es-ES" b="1" dirty="0" smtClean="0"/>
          </a:p>
          <a:p>
            <a:pPr marL="45720" indent="0">
              <a:buNone/>
            </a:pPr>
            <a:endParaRPr lang="es-ES" sz="2600" b="1" dirty="0"/>
          </a:p>
          <a:p>
            <a:pPr>
              <a:buFont typeface="Wingdings" pitchFamily="2" charset="2"/>
              <a:buChar char="ü"/>
            </a:pPr>
            <a:r>
              <a:rPr lang="es-ES" sz="2600" b="1" dirty="0"/>
              <a:t>Con su trabajo mejoran el trato personal</a:t>
            </a:r>
            <a:r>
              <a:rPr lang="es-ES" sz="2600" b="1" dirty="0" smtClean="0"/>
              <a:t>.</a:t>
            </a:r>
          </a:p>
          <a:p>
            <a:pPr>
              <a:buFont typeface="Wingdings" pitchFamily="2" charset="2"/>
              <a:buChar char="ü"/>
            </a:pPr>
            <a:endParaRPr lang="es-ES" sz="2600" b="1" dirty="0"/>
          </a:p>
          <a:p>
            <a:pPr marL="45720" indent="0" algn="ctr">
              <a:buNone/>
            </a:pPr>
            <a:r>
              <a:rPr lang="es-ES" sz="2200" i="1" dirty="0" smtClean="0"/>
              <a:t>“El </a:t>
            </a:r>
            <a:r>
              <a:rPr lang="es-ES" sz="2200" i="1" dirty="0"/>
              <a:t>trato directo con las personas porque el hecho de hacer una visita en la obra supone que tiene que hacer un trato, o sea, hablar con los trabajadores, con los responsables, con el recurso preventivo</a:t>
            </a:r>
            <a:r>
              <a:rPr lang="es-ES" i="1" dirty="0"/>
              <a:t>”</a:t>
            </a:r>
          </a:p>
          <a:p>
            <a:pPr marL="45720" indent="0" algn="ctr">
              <a:buNone/>
            </a:pPr>
            <a:endParaRPr lang="es-ES" sz="1800" b="1" dirty="0"/>
          </a:p>
          <a:p>
            <a:pPr marL="45720" indent="0" algn="ctr">
              <a:buNone/>
            </a:pPr>
            <a:endParaRPr lang="es-ES" sz="1800" b="1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0" y="0"/>
            <a:ext cx="853244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7.Conclusiones sobre los resultados obtenidos</a:t>
            </a:r>
            <a:endParaRPr kumimoji="0" lang="es-ES" sz="3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10 Gráfico"/>
          <p:cNvGraphicFramePr/>
          <p:nvPr/>
        </p:nvGraphicFramePr>
        <p:xfrm>
          <a:off x="1259632" y="3068960"/>
          <a:ext cx="3096344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611560" y="2852936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/>
              <a:t>Puntuación media de los entrevistados (1-10)</a:t>
            </a:r>
            <a:endParaRPr lang="es-ES" sz="1400" i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6732240" y="6381328"/>
            <a:ext cx="241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(Nº 16,Coordinador,52 años)</a:t>
            </a:r>
            <a:endParaRPr lang="es-ES" sz="1200" dirty="0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12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404252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2 Marcador de contenido"/>
          <p:cNvSpPr>
            <a:spLocks noGrp="1"/>
          </p:cNvSpPr>
          <p:nvPr>
            <p:ph idx="1"/>
          </p:nvPr>
        </p:nvSpPr>
        <p:spPr>
          <a:xfrm>
            <a:off x="251520" y="1772816"/>
            <a:ext cx="8568952" cy="4464496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endParaRPr lang="es-ES" b="1" dirty="0" smtClean="0"/>
          </a:p>
          <a:p>
            <a:pPr>
              <a:buFont typeface="Wingdings" pitchFamily="2" charset="2"/>
              <a:buChar char="ü"/>
            </a:pPr>
            <a:r>
              <a:rPr lang="es-ES" b="1" dirty="0"/>
              <a:t>Recortes en seguridad debidos a la crisis económica</a:t>
            </a:r>
            <a:r>
              <a:rPr lang="es-ES" b="1" dirty="0" smtClean="0"/>
              <a:t>.</a:t>
            </a:r>
          </a:p>
          <a:p>
            <a:pPr marL="45720" indent="0">
              <a:buNone/>
            </a:pPr>
            <a:endParaRPr lang="es-ES" b="1" dirty="0" smtClean="0"/>
          </a:p>
          <a:p>
            <a:pPr marL="45720" indent="0" algn="ctr">
              <a:buNone/>
            </a:pPr>
            <a:r>
              <a:rPr lang="es-ES" sz="1800" i="1" dirty="0"/>
              <a:t>“Nosotros para promotores, cuando menos obras hay, menos </a:t>
            </a:r>
            <a:r>
              <a:rPr lang="es-ES" sz="1800" i="1" dirty="0" smtClean="0"/>
              <a:t>obras tenemos</a:t>
            </a:r>
            <a:r>
              <a:rPr lang="es-ES" sz="1800" i="1" dirty="0"/>
              <a:t>, y obras que antes contrataban a un promotor sin </a:t>
            </a:r>
            <a:r>
              <a:rPr lang="es-ES" sz="1800" i="1" dirty="0" smtClean="0"/>
              <a:t>tener problema </a:t>
            </a:r>
            <a:r>
              <a:rPr lang="es-ES" sz="1800" i="1" dirty="0"/>
              <a:t>porque esto es caro, la responsabilidad se paga, ahora </a:t>
            </a:r>
            <a:r>
              <a:rPr lang="es-ES" sz="1800" i="1" dirty="0" smtClean="0"/>
              <a:t>pues se </a:t>
            </a:r>
            <a:r>
              <a:rPr lang="es-ES" sz="1800" i="1" dirty="0"/>
              <a:t>la juegan porque en la economía o el dinero que tienen para hacer </a:t>
            </a:r>
            <a:r>
              <a:rPr lang="es-ES" sz="1800" i="1" dirty="0" smtClean="0"/>
              <a:t>la obra </a:t>
            </a:r>
            <a:r>
              <a:rPr lang="es-ES" sz="1800" i="1" dirty="0"/>
              <a:t>no le da para pagar la seguridad, le da para hacer la obra </a:t>
            </a:r>
            <a:r>
              <a:rPr lang="es-ES" sz="1800" i="1" dirty="0" smtClean="0"/>
              <a:t>no para </a:t>
            </a:r>
            <a:r>
              <a:rPr lang="es-ES" sz="1800" i="1" dirty="0"/>
              <a:t>pagar tanto la seguridad”.</a:t>
            </a:r>
            <a:endParaRPr lang="es-ES" sz="1800" b="1" dirty="0" smtClean="0"/>
          </a:p>
          <a:p>
            <a:pPr marL="45720" indent="0" algn="ctr">
              <a:buNone/>
            </a:pPr>
            <a:endParaRPr lang="es-ES" sz="1800" b="1" dirty="0" smtClean="0"/>
          </a:p>
          <a:p>
            <a:pPr marL="45720" indent="0" algn="ctr">
              <a:buNone/>
            </a:pPr>
            <a:endParaRPr lang="es-ES" sz="1800" b="1" dirty="0"/>
          </a:p>
          <a:p>
            <a:pPr>
              <a:buFont typeface="Wingdings" pitchFamily="2" charset="2"/>
              <a:buChar char="ü"/>
            </a:pPr>
            <a:r>
              <a:rPr lang="es-ES" b="1" dirty="0"/>
              <a:t>Motivación para el uso de los equipos de protección colectiva:</a:t>
            </a:r>
          </a:p>
          <a:p>
            <a:pPr marL="45720" indent="0">
              <a:buNone/>
            </a:pPr>
            <a:endParaRPr lang="es-ES" sz="1800" b="1" dirty="0"/>
          </a:p>
          <a:p>
            <a:pPr>
              <a:buNone/>
            </a:pPr>
            <a:r>
              <a:rPr lang="es-ES" sz="1800" dirty="0"/>
              <a:t>		</a:t>
            </a:r>
            <a:r>
              <a:rPr lang="es-ES" sz="1800" dirty="0" smtClean="0"/>
              <a:t> </a:t>
            </a:r>
            <a:r>
              <a:rPr lang="es-ES" sz="1800" dirty="0" smtClean="0">
                <a:solidFill>
                  <a:schemeClr val="tx2"/>
                </a:solidFill>
              </a:rPr>
              <a:t>- </a:t>
            </a:r>
            <a:r>
              <a:rPr lang="es-ES" sz="1800" dirty="0" smtClean="0"/>
              <a:t>Coordinador</a:t>
            </a:r>
            <a:r>
              <a:rPr lang="es-ES" sz="1800" dirty="0"/>
              <a:t>: Sanción económica</a:t>
            </a:r>
          </a:p>
          <a:p>
            <a:pPr>
              <a:buNone/>
            </a:pPr>
            <a:r>
              <a:rPr lang="es-ES" sz="1800" dirty="0"/>
              <a:t>		</a:t>
            </a:r>
            <a:r>
              <a:rPr lang="es-ES" sz="1800" dirty="0">
                <a:solidFill>
                  <a:schemeClr val="tx2"/>
                </a:solidFill>
              </a:rPr>
              <a:t> - </a:t>
            </a:r>
            <a:r>
              <a:rPr lang="es-ES" sz="1800" dirty="0" smtClean="0"/>
              <a:t>Encargado </a:t>
            </a:r>
            <a:r>
              <a:rPr lang="es-ES" sz="1800" dirty="0"/>
              <a:t>obra: No pueden estar pendientes de todo</a:t>
            </a:r>
          </a:p>
          <a:p>
            <a:pPr marL="45720" indent="0" algn="ctr">
              <a:buNone/>
            </a:pPr>
            <a:endParaRPr lang="es-ES" sz="1800" b="1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532440" cy="1154097"/>
          </a:xfrm>
        </p:spPr>
        <p:txBody>
          <a:bodyPr>
            <a:noAutofit/>
          </a:bodyPr>
          <a:lstStyle/>
          <a:p>
            <a:pPr algn="ctr"/>
            <a:r>
              <a:rPr lang="es-ES" sz="3000" dirty="0" smtClean="0"/>
              <a:t>7.Conclusiones sobre los resultados obtenidos</a:t>
            </a:r>
            <a:endParaRPr lang="es-ES" sz="3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732240" y="4149080"/>
            <a:ext cx="241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(Nº 2,Coordinador,36 años)</a:t>
            </a:r>
            <a:endParaRPr lang="es-ES" sz="1200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400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13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31059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-243408"/>
            <a:ext cx="8532440" cy="1154097"/>
          </a:xfrm>
        </p:spPr>
        <p:txBody>
          <a:bodyPr>
            <a:noAutofit/>
          </a:bodyPr>
          <a:lstStyle/>
          <a:p>
            <a:pPr algn="ctr"/>
            <a:r>
              <a:rPr lang="es-ES" sz="3200" dirty="0" smtClean="0"/>
              <a:t>8.Conclusiones sobre el método</a:t>
            </a:r>
            <a:endParaRPr lang="es-ES" sz="3200" dirty="0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="" xmlns:p14="http://schemas.microsoft.com/office/powerpoint/2010/main" val="3545537938"/>
              </p:ext>
            </p:extLst>
          </p:nvPr>
        </p:nvGraphicFramePr>
        <p:xfrm>
          <a:off x="611560" y="1196752"/>
          <a:ext cx="763284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14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84982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532440" cy="1154097"/>
          </a:xfrm>
        </p:spPr>
        <p:txBody>
          <a:bodyPr>
            <a:noAutofit/>
          </a:bodyPr>
          <a:lstStyle/>
          <a:p>
            <a:pPr algn="ctr"/>
            <a:r>
              <a:rPr lang="es-ES" sz="3200" dirty="0" smtClean="0"/>
              <a:t>9.Utilidad del estudio</a:t>
            </a:r>
            <a:endParaRPr lang="es-ES" sz="3200" dirty="0"/>
          </a:p>
        </p:txBody>
      </p:sp>
      <p:sp>
        <p:nvSpPr>
          <p:cNvPr id="13" name="2 Marcador de contenido"/>
          <p:cNvSpPr>
            <a:spLocks noGrp="1"/>
          </p:cNvSpPr>
          <p:nvPr>
            <p:ph idx="1"/>
          </p:nvPr>
        </p:nvSpPr>
        <p:spPr>
          <a:xfrm>
            <a:off x="611560" y="1529408"/>
            <a:ext cx="7704856" cy="532859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s-ES" b="1" dirty="0"/>
              <a:t>Aportación extra en el ámbito de la seguridad a los alumnos de la escuela.</a:t>
            </a:r>
          </a:p>
          <a:p>
            <a:pPr marL="45720" indent="0">
              <a:buNone/>
            </a:pPr>
            <a:endParaRPr lang="es-ES" b="1" dirty="0"/>
          </a:p>
          <a:p>
            <a:pPr marL="45720" indent="0">
              <a:buNone/>
            </a:pPr>
            <a:endParaRPr lang="es-ES" b="1" dirty="0"/>
          </a:p>
          <a:p>
            <a:pPr>
              <a:buFont typeface="Wingdings" pitchFamily="2" charset="2"/>
              <a:buChar char="ü"/>
            </a:pPr>
            <a:endParaRPr lang="es-ES" b="1" dirty="0"/>
          </a:p>
          <a:p>
            <a:pPr>
              <a:buFont typeface="Wingdings" pitchFamily="2" charset="2"/>
              <a:buChar char="ü"/>
            </a:pPr>
            <a:r>
              <a:rPr lang="es-ES" b="1" dirty="0"/>
              <a:t>Para toda persona que sienta curiosidad por la figura del coordinador de seguridad y salud desde un punto de vista personal y no legal.</a:t>
            </a:r>
          </a:p>
          <a:p>
            <a:pPr marL="45720" indent="0">
              <a:buNone/>
            </a:pPr>
            <a:endParaRPr lang="es-ES" b="1" dirty="0"/>
          </a:p>
          <a:p>
            <a:pPr>
              <a:buFont typeface="Wingdings" pitchFamily="2" charset="2"/>
              <a:buChar char="ü"/>
            </a:pPr>
            <a:endParaRPr lang="es-ES" b="1" dirty="0" smtClean="0"/>
          </a:p>
          <a:p>
            <a:pPr marL="45720" indent="0">
              <a:buNone/>
            </a:pPr>
            <a:endParaRPr lang="es-ES" b="1" dirty="0"/>
          </a:p>
          <a:p>
            <a:pPr>
              <a:buFont typeface="Wingdings" pitchFamily="2" charset="2"/>
              <a:buChar char="ü"/>
            </a:pPr>
            <a:r>
              <a:rPr lang="es-ES" b="1" dirty="0"/>
              <a:t>Apoyo a los cursos subvencionados por las empresas que se imparten a los coordinadores y a los encargados de obra.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2400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15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7144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532440" cy="1154097"/>
          </a:xfrm>
        </p:spPr>
        <p:txBody>
          <a:bodyPr>
            <a:noAutofit/>
          </a:bodyPr>
          <a:lstStyle/>
          <a:p>
            <a:pPr algn="ctr"/>
            <a:r>
              <a:rPr lang="es-ES" sz="3200" dirty="0" smtClean="0"/>
              <a:t>10.Futuras líneas de investigación</a:t>
            </a:r>
            <a:endParaRPr lang="es-ES" sz="3200" dirty="0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="" xmlns:p14="http://schemas.microsoft.com/office/powerpoint/2010/main" val="3868389417"/>
              </p:ext>
            </p:extLst>
          </p:nvPr>
        </p:nvGraphicFramePr>
        <p:xfrm>
          <a:off x="755576" y="1124744"/>
          <a:ext cx="756084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16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7144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colorTemperature colorTemp="11500"/>
                    </a14:imgEffect>
                    <a14:imgEffect>
                      <a14:saturation sat="1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336" y="10732"/>
            <a:ext cx="9175335" cy="6860169"/>
          </a:xfrm>
        </p:spPr>
      </p:pic>
      <p:sp>
        <p:nvSpPr>
          <p:cNvPr id="7" name="6 CuadroTexto"/>
          <p:cNvSpPr txBox="1"/>
          <p:nvPr/>
        </p:nvSpPr>
        <p:spPr>
          <a:xfrm rot="2570854">
            <a:off x="5615135" y="1792143"/>
            <a:ext cx="1988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GRACIAS POR SU ATENCIÓN</a:t>
            </a:r>
            <a:endParaRPr lang="es-ES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2797" y="6556248"/>
            <a:ext cx="941203" cy="301752"/>
          </a:xfrm>
        </p:spPr>
        <p:txBody>
          <a:bodyPr/>
          <a:lstStyle/>
          <a:p>
            <a:fld id="{C44454AE-02AF-483F-AD7A-88519E5E111D}" type="slidenum">
              <a:rPr lang="es-ES" smtClean="0"/>
              <a:pPr/>
              <a:t>17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422625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a">
  <a:themeElements>
    <a:clrScheme name="Perspectiva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645</TotalTime>
  <Words>1114</Words>
  <Application>Microsoft Office PowerPoint</Application>
  <PresentationFormat>Presentación en pantalla (4:3)</PresentationFormat>
  <Paragraphs>335</Paragraphs>
  <Slides>17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Perspectiva</vt:lpstr>
      <vt:lpstr>En la mente del Coordinador de Seguridad y Salud y en los ojos del encargado de obra</vt:lpstr>
      <vt:lpstr>Índice</vt:lpstr>
      <vt:lpstr>1.Introducción</vt:lpstr>
      <vt:lpstr>2.Nuestros Objetivos</vt:lpstr>
      <vt:lpstr>3.Antecedentes Teóricos</vt:lpstr>
      <vt:lpstr>4.Un poco de historia</vt:lpstr>
      <vt:lpstr>5.Método de investigación</vt:lpstr>
      <vt:lpstr>6.Descripción de la muestra</vt:lpstr>
      <vt:lpstr>6.Descripción de la muestra</vt:lpstr>
      <vt:lpstr>7.Conclusiones sobre los resultados obtenidos</vt:lpstr>
      <vt:lpstr>7.Conclusiones sobre los resultados obtenidos</vt:lpstr>
      <vt:lpstr>Diapositiva 12</vt:lpstr>
      <vt:lpstr>7.Conclusiones sobre los resultados obtenidos</vt:lpstr>
      <vt:lpstr>8.Conclusiones sobre el método</vt:lpstr>
      <vt:lpstr>9.Utilidad del estudio</vt:lpstr>
      <vt:lpstr>10.Futuras líneas de investigación</vt:lpstr>
      <vt:lpstr>Diapositiva 17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Esteve Folch</dc:creator>
  <cp:lastModifiedBy>Miguel</cp:lastModifiedBy>
  <cp:revision>61</cp:revision>
  <dcterms:created xsi:type="dcterms:W3CDTF">2013-07-02T15:22:16Z</dcterms:created>
  <dcterms:modified xsi:type="dcterms:W3CDTF">2013-07-16T17:07:58Z</dcterms:modified>
</cp:coreProperties>
</file>