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40"/>
  </p:notesMasterIdLst>
  <p:sldIdLst>
    <p:sldId id="256" r:id="rId2"/>
    <p:sldId id="338" r:id="rId3"/>
    <p:sldId id="339" r:id="rId4"/>
    <p:sldId id="260" r:id="rId5"/>
    <p:sldId id="303" r:id="rId6"/>
    <p:sldId id="308" r:id="rId7"/>
    <p:sldId id="304" r:id="rId8"/>
    <p:sldId id="309" r:id="rId9"/>
    <p:sldId id="305" r:id="rId10"/>
    <p:sldId id="310" r:id="rId11"/>
    <p:sldId id="306" r:id="rId12"/>
    <p:sldId id="311" r:id="rId13"/>
    <p:sldId id="307" r:id="rId14"/>
    <p:sldId id="312" r:id="rId15"/>
    <p:sldId id="302" r:id="rId16"/>
    <p:sldId id="313" r:id="rId17"/>
    <p:sldId id="315" r:id="rId18"/>
    <p:sldId id="316" r:id="rId19"/>
    <p:sldId id="320" r:id="rId20"/>
    <p:sldId id="319" r:id="rId21"/>
    <p:sldId id="324" r:id="rId22"/>
    <p:sldId id="321" r:id="rId23"/>
    <p:sldId id="325" r:id="rId24"/>
    <p:sldId id="326" r:id="rId25"/>
    <p:sldId id="322" r:id="rId26"/>
    <p:sldId id="323" r:id="rId27"/>
    <p:sldId id="328" r:id="rId28"/>
    <p:sldId id="333" r:id="rId29"/>
    <p:sldId id="334" r:id="rId30"/>
    <p:sldId id="337" r:id="rId31"/>
    <p:sldId id="335" r:id="rId32"/>
    <p:sldId id="336" r:id="rId33"/>
    <p:sldId id="332" r:id="rId34"/>
    <p:sldId id="331" r:id="rId35"/>
    <p:sldId id="330" r:id="rId36"/>
    <p:sldId id="329" r:id="rId37"/>
    <p:sldId id="327" r:id="rId38"/>
    <p:sldId id="314" r:id="rId39"/>
  </p:sldIdLst>
  <p:sldSz cx="9144000" cy="6858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00"/>
    <a:srgbClr val="B016B0"/>
    <a:srgbClr val="09C1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E0D171F-17FD-4662-9DF4-D5E487EEEC97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558FB4F-073F-4610-BFCF-DC17B7917C1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2">
                <a:lumMod val="75000"/>
                <a:alpha val="70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97026-4878-4511-A55A-47CE55EF869E}" type="datetimeFigureOut">
              <a:rPr lang="es-ES" smtClean="0"/>
              <a:pPr/>
              <a:t>19/07/2013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54C4B-ABDD-4E2C-95AB-15905FF15C9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es/url?sa=i&amp;rct=j&amp;q=barandilla+de+cristal&amp;source=images&amp;cd=&amp;cad=rja&amp;docid=nsMpLOGnNcligM&amp;tbnid=hfEwInWYwx0CVM:&amp;ved=0CAUQjRw&amp;url=http://www.vulka.es/empresa/cristalerias-tres-jotas_1456840.html&amp;ei=tmbLUb_zMMaZ0AWRgYH4DQ&amp;psig=AFQjCNGEawDAzPpxZf5Y5UvBnsycFI9MFw&amp;ust=1372370787633571" TargetMode="External"/><Relationship Id="rId3" Type="http://schemas.openxmlformats.org/officeDocument/2006/relationships/image" Target="../media/image52.jpeg"/><Relationship Id="rId7" Type="http://schemas.openxmlformats.org/officeDocument/2006/relationships/image" Target="../media/image46.png"/><Relationship Id="rId2" Type="http://schemas.openxmlformats.org/officeDocument/2006/relationships/hyperlink" Target="http://www.google.es/url?sa=i&amp;rct=j&amp;q=PAVIMENTO+BALDOSA+DE+PIEDRA+CALIZA&amp;source=images&amp;cd=&amp;cad=rja&amp;docid=SqmP77fYngvtlM&amp;tbnid=cEj5_n8Pjux5VM:&amp;ved=0CAUQjRw&amp;url=http://www.archiexpo.es/fabricante-arquitectura-design/baldosa-piedra-caliza-1256.html&amp;ei=XmXLUeAd0pvUBe6RgMgB&amp;bvm=bv.48340889,d.ZGU&amp;psig=AFQjCNGQzuNcG3Yr0fZ544DdLkQfeR2s6A&amp;ust=137237049016892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4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5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1" descr="C:\Users\Luis\Desktop\PROYECTO\Fotos\1\CIMG33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-180528" y="260648"/>
            <a:ext cx="9505056" cy="18002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ln w="6350">
                  <a:noFill/>
                </a:ln>
                <a:solidFill>
                  <a:schemeClr val="bg1"/>
                </a:solidFill>
              </a:rPr>
              <a:t>ERMITA ALQUERÍA DE MARTORELL GANDIA</a:t>
            </a:r>
            <a:endParaRPr lang="es-ES" b="1" dirty="0">
              <a:ln w="6350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-180528" y="5661248"/>
            <a:ext cx="9505056" cy="119675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5759624" y="6021288"/>
            <a:ext cx="3384376" cy="54868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i="0" u="none" strike="noStrike" kern="1200" cap="none" spc="0" normalizeH="0" baseline="0" noProof="0" dirty="0" err="1" smtClean="0">
                <a:ln w="6350">
                  <a:noFill/>
                </a:ln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Peiró</a:t>
            </a:r>
            <a:r>
              <a:rPr kumimoji="0" lang="es-ES" sz="2500" i="0" u="none" strike="noStrike" kern="1200" cap="none" spc="0" normalizeH="0" baseline="0" noProof="0" dirty="0" smtClean="0">
                <a:ln w="6350">
                  <a:noFill/>
                </a:ln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García Luis</a:t>
            </a:r>
          </a:p>
        </p:txBody>
      </p:sp>
      <p:pic>
        <p:nvPicPr>
          <p:cNvPr id="10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33256"/>
            <a:ext cx="2337749" cy="1340768"/>
          </a:xfrm>
          <a:prstGeom prst="rect">
            <a:avLst/>
          </a:prstGeom>
          <a:noFill/>
        </p:spPr>
      </p:pic>
      <p:pic>
        <p:nvPicPr>
          <p:cNvPr id="3077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5781217"/>
            <a:ext cx="2951623" cy="12046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uis\Desktop\PROYECTO\Fotos\SUSO MONRABAL\19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34271" y="-1107504"/>
            <a:ext cx="11850887" cy="8531305"/>
          </a:xfrm>
          <a:prstGeom prst="rect">
            <a:avLst/>
          </a:prstGeom>
          <a:noFill/>
        </p:spPr>
      </p:pic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INDICE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539552" y="4149080"/>
            <a:ext cx="889248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s-ES" sz="2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E0000"/>
                </a:solidFill>
              </a:rPr>
              <a:t>1.Situación</a:t>
            </a:r>
          </a:p>
          <a:p>
            <a:pPr marL="457200" indent="-457200"/>
            <a:r>
              <a:rPr lang="es-ES" sz="2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E0000"/>
                </a:solidFill>
              </a:rPr>
              <a:t>2.Protección</a:t>
            </a:r>
          </a:p>
          <a:p>
            <a:pPr marL="457200" indent="-457200"/>
            <a:r>
              <a:rPr lang="es-ES" sz="2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E0000"/>
                </a:solidFill>
              </a:rPr>
              <a:t>3.Contexto histórico</a:t>
            </a:r>
          </a:p>
          <a:p>
            <a:pPr marL="457200" indent="-457200"/>
            <a:r>
              <a:rPr lang="es-ES" sz="2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E0000"/>
                </a:solidFill>
              </a:rPr>
              <a:t>4.Análisis formal</a:t>
            </a:r>
          </a:p>
          <a:p>
            <a:pPr marL="457200" indent="-457200">
              <a:buFont typeface="+mj-lt"/>
              <a:buAutoNum type="arabicPeriod"/>
            </a:pPr>
            <a:endParaRPr lang="es-ES" sz="2500" dirty="0"/>
          </a:p>
        </p:txBody>
      </p:sp>
      <p:sp>
        <p:nvSpPr>
          <p:cNvPr id="15" name="14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20" name="19 Rectángulo redondeado"/>
          <p:cNvSpPr/>
          <p:nvPr/>
        </p:nvSpPr>
        <p:spPr>
          <a:xfrm>
            <a:off x="3635896" y="188640"/>
            <a:ext cx="18722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3923928" y="4149080"/>
            <a:ext cx="889248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s-ES" sz="2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E0000"/>
                </a:solidFill>
              </a:rPr>
              <a:t>5.Análisis constructivo</a:t>
            </a:r>
          </a:p>
          <a:p>
            <a:pPr marL="457200" indent="-457200"/>
            <a:r>
              <a:rPr lang="es-ES" sz="2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E0000"/>
                </a:solidFill>
              </a:rPr>
              <a:t>6.Caracterización de materiales</a:t>
            </a:r>
          </a:p>
          <a:p>
            <a:pPr marL="457200" indent="-457200"/>
            <a:r>
              <a:rPr lang="es-ES" sz="2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E0000"/>
                </a:solidFill>
              </a:rPr>
              <a:t>7.Análisis patológico</a:t>
            </a:r>
          </a:p>
          <a:p>
            <a:pPr marL="457200" indent="-457200"/>
            <a:r>
              <a:rPr lang="es-ES" sz="2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E0000"/>
                </a:solidFill>
              </a:rPr>
              <a:t>8.Propuesta de intervención</a:t>
            </a:r>
          </a:p>
          <a:p>
            <a:pPr marL="457200" indent="-457200">
              <a:buFont typeface="+mj-lt"/>
              <a:buAutoNum type="arabicPeriod"/>
            </a:pPr>
            <a:endParaRPr lang="es-E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uis\Desktop\PROYECTO\Fotos\SUSO MONRABAL\2006-4-24++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628800"/>
            <a:ext cx="4896544" cy="3672408"/>
          </a:xfrm>
          <a:prstGeom prst="rect">
            <a:avLst/>
          </a:prstGeom>
          <a:solidFill>
            <a:schemeClr val="lt1">
              <a:shade val="30000"/>
              <a:satMod val="115000"/>
            </a:schemeClr>
          </a:solidFill>
          <a:ln w="28575"/>
          <a:effectLst>
            <a:reflection blurRad="6350" stA="52000" endA="300" endPos="35000" dir="5400000" sy="-100000" algn="bl" rotWithShape="0"/>
          </a:effectLst>
        </p:spPr>
      </p:pic>
      <p:sp>
        <p:nvSpPr>
          <p:cNvPr id="21" name="20 Rectángulo redondeado"/>
          <p:cNvSpPr/>
          <p:nvPr/>
        </p:nvSpPr>
        <p:spPr>
          <a:xfrm>
            <a:off x="179512" y="1052736"/>
            <a:ext cx="4752528" cy="4896544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OBJETIVOS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467544" y="1052736"/>
            <a:ext cx="4680520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Definir el emplazamiento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Conocer los parámetros urbanísticos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Conocer el nivel de protección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Estudiar fotográficamente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Toma de contacto gráfica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Realizar el estudio histórico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Comparativa con otras capillas/Ermitas/Iglesias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Analizar el entorno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Llevar a cabo el análisis arquitectónico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Desarrollar el análisis constructivo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Analizar muestras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Realizar el levantamiento gráfico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Desarrollar el análisis patológico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Plantear una propuesta de intervención</a:t>
            </a:r>
          </a:p>
          <a:p>
            <a:pPr lvl="0">
              <a:buFont typeface="Arial" pitchFamily="34" charset="0"/>
              <a:buChar char="•"/>
            </a:pPr>
            <a:r>
              <a:rPr lang="es-ES" sz="2000" dirty="0" smtClean="0"/>
              <a:t>Definir las conclusiones extraídas</a:t>
            </a:r>
          </a:p>
          <a:p>
            <a:pPr lvl="0">
              <a:buFont typeface="Arial" pitchFamily="34" charset="0"/>
              <a:buChar char="•"/>
            </a:pPr>
            <a:endParaRPr lang="es-ES" sz="2200" dirty="0" smtClean="0"/>
          </a:p>
          <a:p>
            <a:pPr lvl="0">
              <a:buFont typeface="Arial" pitchFamily="34" charset="0"/>
              <a:buChar char="•"/>
            </a:pPr>
            <a:endParaRPr lang="es-ES" sz="2200" dirty="0" smtClean="0"/>
          </a:p>
          <a:p>
            <a:pPr lvl="0">
              <a:buFont typeface="Arial" pitchFamily="34" charset="0"/>
              <a:buChar char="•"/>
            </a:pPr>
            <a:endParaRPr lang="es-ES" sz="2500" dirty="0" smtClean="0"/>
          </a:p>
          <a:p>
            <a:pPr lvl="0">
              <a:buFont typeface="Arial" pitchFamily="34" charset="0"/>
              <a:buChar char="•"/>
            </a:pPr>
            <a:endParaRPr lang="es-ES" sz="2500" dirty="0" smtClean="0"/>
          </a:p>
          <a:p>
            <a:pPr algn="r"/>
            <a:endParaRPr lang="es-ES" sz="2500" dirty="0"/>
          </a:p>
        </p:txBody>
      </p:sp>
      <p:sp>
        <p:nvSpPr>
          <p:cNvPr id="15" name="14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20" name="19 Rectángulo redondeado"/>
          <p:cNvSpPr/>
          <p:nvPr/>
        </p:nvSpPr>
        <p:spPr>
          <a:xfrm>
            <a:off x="3059832" y="188640"/>
            <a:ext cx="302433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Rectángulo redondeado"/>
          <p:cNvSpPr/>
          <p:nvPr/>
        </p:nvSpPr>
        <p:spPr>
          <a:xfrm>
            <a:off x="179512" y="4221088"/>
            <a:ext cx="4645024" cy="100811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 redondeado"/>
          <p:cNvSpPr/>
          <p:nvPr/>
        </p:nvSpPr>
        <p:spPr>
          <a:xfrm>
            <a:off x="179512" y="1628800"/>
            <a:ext cx="4645024" cy="5760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0" y="332656"/>
            <a:ext cx="4860032" cy="1196752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 </a:t>
            </a:r>
            <a:r>
              <a:rPr lang="es-ES" b="1" dirty="0" smtClean="0"/>
              <a:t>SITUACIÓN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-180528" y="1628800"/>
            <a:ext cx="50760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Gandía. Alquería de </a:t>
            </a:r>
            <a:r>
              <a:rPr lang="es-ES" sz="3000" dirty="0" err="1" smtClean="0"/>
              <a:t>Martorell</a:t>
            </a:r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60419" name="Picture 3" descr="C:\Users\Luis\Desktop\PROYECTO\Documentación\Catastro, registro y emplazamiento\2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148064" y="0"/>
            <a:ext cx="4153480" cy="4505954"/>
          </a:xfrm>
          <a:prstGeom prst="rect">
            <a:avLst/>
          </a:prstGeom>
          <a:solidFill>
            <a:schemeClr val="lt1">
              <a:shade val="30000"/>
              <a:satMod val="115000"/>
            </a:schemeClr>
          </a:solidFill>
          <a:ln w="28575"/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9" name="8 Rectángulo"/>
          <p:cNvSpPr/>
          <p:nvPr/>
        </p:nvSpPr>
        <p:spPr>
          <a:xfrm>
            <a:off x="179512" y="4221088"/>
            <a:ext cx="63367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3000" dirty="0" smtClean="0"/>
              <a:t>1.Bien de relevancia local</a:t>
            </a:r>
          </a:p>
          <a:p>
            <a:pPr lvl="0"/>
            <a:r>
              <a:rPr lang="es-ES" sz="3000" dirty="0" smtClean="0"/>
              <a:t>2.Edificación rural protegida</a:t>
            </a:r>
          </a:p>
          <a:p>
            <a:pPr algn="r"/>
            <a:endParaRPr lang="es-ES" sz="3000" b="1" dirty="0"/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251520" y="2924944"/>
            <a:ext cx="4860032" cy="1196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b="1" dirty="0" smtClean="0">
                <a:latin typeface="+mj-lt"/>
                <a:ea typeface="+mj-ea"/>
                <a:cs typeface="+mj-cs"/>
              </a:rPr>
              <a:t>PROTEC</a:t>
            </a:r>
            <a:r>
              <a:rPr kumimoji="0" lang="es-E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CIÓN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3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7" name="16 Rectángulo redondeado"/>
          <p:cNvSpPr/>
          <p:nvPr/>
        </p:nvSpPr>
        <p:spPr>
          <a:xfrm>
            <a:off x="1043608" y="548680"/>
            <a:ext cx="2880320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1043608" y="3140968"/>
            <a:ext cx="3240360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 redondeado"/>
          <p:cNvSpPr/>
          <p:nvPr/>
        </p:nvSpPr>
        <p:spPr>
          <a:xfrm>
            <a:off x="4139952" y="1196752"/>
            <a:ext cx="4536504" cy="64807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179512" y="1196752"/>
            <a:ext cx="3456384" cy="648072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179512" y="1196752"/>
            <a:ext cx="3456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1. Inicios medievales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2050" name="Picture 2" descr="C:\Users\Luis\Desktop\1.jpg"/>
          <p:cNvPicPr>
            <a:picLocks noChangeAspect="1" noChangeArrowheads="1"/>
          </p:cNvPicPr>
          <p:nvPr/>
        </p:nvPicPr>
        <p:blipFill>
          <a:blip r:embed="rId2" cstate="print">
            <a:lum bright="-15000"/>
          </a:blip>
          <a:srcRect/>
          <a:stretch>
            <a:fillRect/>
          </a:stretch>
        </p:blipFill>
        <p:spPr bwMode="auto">
          <a:xfrm>
            <a:off x="539552" y="2132856"/>
            <a:ext cx="8190164" cy="367245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3" name="52 Rectángulo"/>
          <p:cNvSpPr/>
          <p:nvPr/>
        </p:nvSpPr>
        <p:spPr>
          <a:xfrm>
            <a:off x="4211960" y="1196752"/>
            <a:ext cx="47525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/>
              <a:t> Sacristía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Pozo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sp>
        <p:nvSpPr>
          <p:cNvPr id="11" name="10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7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20" name="19 Flecha derecha"/>
          <p:cNvSpPr/>
          <p:nvPr/>
        </p:nvSpPr>
        <p:spPr>
          <a:xfrm>
            <a:off x="3779912" y="1412776"/>
            <a:ext cx="288032" cy="28803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251520" y="1052736"/>
            <a:ext cx="3456384" cy="648072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251520" y="1052736"/>
            <a:ext cx="3456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1. Inicios medievales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11" name="10 Imagen" descr="C:\Users\Luis\Desktop\PROYECTO\Fotos\SUSO MONRABAL\2011-2-8+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478802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5" name="14 Imagen" descr="C:\Users\Luis\Desktop\PROYECTO\Fotos\2\IMG_27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700808"/>
            <a:ext cx="428396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9" name="8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7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3" name="12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2">
                <a:lumMod val="75000"/>
                <a:alpha val="70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Rectángulo redondeado"/>
          <p:cNvSpPr/>
          <p:nvPr/>
        </p:nvSpPr>
        <p:spPr>
          <a:xfrm>
            <a:off x="251520" y="1052736"/>
            <a:ext cx="6480720" cy="648072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 redondeado"/>
          <p:cNvSpPr/>
          <p:nvPr/>
        </p:nvSpPr>
        <p:spPr>
          <a:xfrm>
            <a:off x="2483768" y="1556792"/>
            <a:ext cx="4536504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323528" y="1052736"/>
            <a:ext cx="8964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2. Siglo XVI: trapiche o ingenio de azúcar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3074" name="Picture 2" descr="C:\Users\Luis\Desktop\2.jpg"/>
          <p:cNvPicPr>
            <a:picLocks noChangeAspect="1" noChangeArrowheads="1"/>
          </p:cNvPicPr>
          <p:nvPr/>
        </p:nvPicPr>
        <p:blipFill>
          <a:blip r:embed="rId3" cstate="print">
            <a:lum bright="-15000"/>
          </a:blip>
          <a:srcRect/>
          <a:stretch>
            <a:fillRect/>
          </a:stretch>
        </p:blipFill>
        <p:spPr bwMode="auto">
          <a:xfrm>
            <a:off x="1331640" y="2420888"/>
            <a:ext cx="6624736" cy="360521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0" name="9 Rectángulo"/>
          <p:cNvSpPr/>
          <p:nvPr/>
        </p:nvSpPr>
        <p:spPr>
          <a:xfrm>
            <a:off x="2627784" y="1628800"/>
            <a:ext cx="4752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/>
              <a:t> 3 Muros longitudinales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1 Muro transversal (fachada)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Arco típico de los trapiches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sp>
        <p:nvSpPr>
          <p:cNvPr id="16" name="15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9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4" name="13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Flecha derecha"/>
          <p:cNvSpPr/>
          <p:nvPr/>
        </p:nvSpPr>
        <p:spPr>
          <a:xfrm>
            <a:off x="2339752" y="1988840"/>
            <a:ext cx="288032" cy="28803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2195736" y="1700808"/>
            <a:ext cx="144016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251520" y="1052736"/>
            <a:ext cx="6480720" cy="648072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179512" y="1052736"/>
            <a:ext cx="8964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2. Siglo XVI: trapiche o ingenio de azúcar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16" name="15 Imagen" descr="C:\Users\Luis\Desktop\PROYECTO\Fotos\4\IMG_37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3165605" cy="446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9" name="8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5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3" name="12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C:\Users\Luis\Desktop\PROYECTO\Fotos\2\IMG_29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1556792"/>
            <a:ext cx="648072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251520" y="980728"/>
            <a:ext cx="8352928" cy="86409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3275856" y="1484784"/>
            <a:ext cx="4536504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179512" y="908720"/>
            <a:ext cx="8964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3. Último cuarto del siglo XVI-principios del siglo XVIII: uso residencial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4098" name="Picture 2" descr="C:\Users\Luis\Desktop\3.jpg"/>
          <p:cNvPicPr>
            <a:picLocks noChangeAspect="1" noChangeArrowheads="1"/>
          </p:cNvPicPr>
          <p:nvPr/>
        </p:nvPicPr>
        <p:blipFill>
          <a:blip r:embed="rId2" cstate="print">
            <a:lum bright="-15000"/>
          </a:blip>
          <a:srcRect/>
          <a:stretch>
            <a:fillRect/>
          </a:stretch>
        </p:blipFill>
        <p:spPr bwMode="auto">
          <a:xfrm>
            <a:off x="1259632" y="2492896"/>
            <a:ext cx="6336704" cy="3478231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0" name="9 Rectángulo"/>
          <p:cNvSpPr/>
          <p:nvPr/>
        </p:nvSpPr>
        <p:spPr>
          <a:xfrm>
            <a:off x="3275856" y="1556792"/>
            <a:ext cx="4752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/>
              <a:t> Cegado de los arcos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Pavimentación: Baldosas de barro cocido</a:t>
            </a:r>
          </a:p>
          <a:p>
            <a:r>
              <a:rPr lang="es-ES" sz="2000" dirty="0" smtClean="0"/>
              <a:t>	               Baldosas elaboradas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sp>
        <p:nvSpPr>
          <p:cNvPr id="11" name="10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7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3" name="12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Flecha derecha"/>
          <p:cNvSpPr/>
          <p:nvPr/>
        </p:nvSpPr>
        <p:spPr>
          <a:xfrm>
            <a:off x="2915816" y="1916832"/>
            <a:ext cx="288032" cy="28803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2771800" y="1844824"/>
            <a:ext cx="144016" cy="28803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251520" y="1124744"/>
            <a:ext cx="8352928" cy="86409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179512" y="1052736"/>
            <a:ext cx="8964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3. Último cuarto del siglo XVI-principios del siglo XVIII: uso residencial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11" name="10 Imagen" descr="C:\Users\Luis\Desktop\PROYECTO\Fotos\2\IMG_2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435597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5" name="14 Imagen" descr="C:\Users\Luis\Desktop\PROYECTO\Fotos\1\CIMG37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88840"/>
            <a:ext cx="4572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9" name="8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7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3" name="12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Rectángulo redondeado"/>
          <p:cNvSpPr/>
          <p:nvPr/>
        </p:nvSpPr>
        <p:spPr>
          <a:xfrm>
            <a:off x="251520" y="980728"/>
            <a:ext cx="7560840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Rectángulo redondeado"/>
          <p:cNvSpPr/>
          <p:nvPr/>
        </p:nvSpPr>
        <p:spPr>
          <a:xfrm>
            <a:off x="2627784" y="1412776"/>
            <a:ext cx="4536504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179512" y="908720"/>
            <a:ext cx="8964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4. Siglo XVIII: primera etapa Ermita de </a:t>
            </a:r>
            <a:r>
              <a:rPr lang="es-ES" sz="3000" dirty="0" err="1" smtClean="0"/>
              <a:t>Martorell</a:t>
            </a:r>
            <a:endParaRPr lang="es-ES" sz="3000" dirty="0" smtClean="0"/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sp>
        <p:nvSpPr>
          <p:cNvPr id="10" name="9 Rectángulo"/>
          <p:cNvSpPr/>
          <p:nvPr/>
        </p:nvSpPr>
        <p:spPr>
          <a:xfrm>
            <a:off x="2627784" y="1484784"/>
            <a:ext cx="4752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/>
              <a:t> Ampliación de la nave principal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Nueva fachada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Cierre del foso de la sacristía</a:t>
            </a:r>
          </a:p>
          <a:p>
            <a:r>
              <a:rPr lang="es-ES" sz="2000" dirty="0" smtClean="0"/>
              <a:t>	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5123" name="Picture 3" descr="C:\Users\Luis\Desktop\4.jpg"/>
          <p:cNvPicPr>
            <a:picLocks noChangeAspect="1" noChangeArrowheads="1"/>
          </p:cNvPicPr>
          <p:nvPr/>
        </p:nvPicPr>
        <p:blipFill>
          <a:blip r:embed="rId2" cstate="print">
            <a:lum bright="-15000"/>
          </a:blip>
          <a:srcRect/>
          <a:stretch>
            <a:fillRect/>
          </a:stretch>
        </p:blipFill>
        <p:spPr bwMode="auto">
          <a:xfrm>
            <a:off x="1547664" y="2492896"/>
            <a:ext cx="6408712" cy="351938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6" name="15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9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4" name="13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Flecha derecha"/>
          <p:cNvSpPr/>
          <p:nvPr/>
        </p:nvSpPr>
        <p:spPr>
          <a:xfrm>
            <a:off x="2411760" y="1772816"/>
            <a:ext cx="288032" cy="28803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2267744" y="1484784"/>
            <a:ext cx="144016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251520" y="1196752"/>
            <a:ext cx="7560840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179512" y="1124744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4. Siglo XVIII: primera etapa Ermita de </a:t>
            </a:r>
            <a:r>
              <a:rPr lang="es-ES" sz="3000" dirty="0" err="1" smtClean="0"/>
              <a:t>Martorell</a:t>
            </a:r>
            <a:endParaRPr lang="es-ES" sz="3000" dirty="0" smtClean="0"/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16" name="15 Imagen" descr="C:\Users\Luis\Desktop\PROYECTO\Fotos\4\IMG_37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988840"/>
            <a:ext cx="5688632" cy="400835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8" name="7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1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3" name="12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2">
                <a:lumMod val="75000"/>
                <a:alpha val="70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 redondeado"/>
          <p:cNvSpPr/>
          <p:nvPr/>
        </p:nvSpPr>
        <p:spPr>
          <a:xfrm>
            <a:off x="251520" y="980728"/>
            <a:ext cx="7560840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 redondeado"/>
          <p:cNvSpPr/>
          <p:nvPr/>
        </p:nvSpPr>
        <p:spPr>
          <a:xfrm>
            <a:off x="3347864" y="1412776"/>
            <a:ext cx="3600400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derecha"/>
          <p:cNvSpPr/>
          <p:nvPr/>
        </p:nvSpPr>
        <p:spPr>
          <a:xfrm>
            <a:off x="3131840" y="1772816"/>
            <a:ext cx="288032" cy="28803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2987824" y="1484784"/>
            <a:ext cx="144016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323528" y="908720"/>
            <a:ext cx="8964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5. Años 1905-1909: Ermita de </a:t>
            </a:r>
            <a:r>
              <a:rPr lang="es-ES" sz="3000" dirty="0" err="1" smtClean="0"/>
              <a:t>Martorell</a:t>
            </a:r>
            <a:endParaRPr lang="es-ES" sz="3000" dirty="0" smtClean="0"/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6146" name="Picture 2" descr="C:\Users\Luis\Desktop\5.jpg"/>
          <p:cNvPicPr>
            <a:picLocks noChangeAspect="1" noChangeArrowheads="1"/>
          </p:cNvPicPr>
          <p:nvPr/>
        </p:nvPicPr>
        <p:blipFill>
          <a:blip r:embed="rId3" cstate="print">
            <a:lum bright="-15000"/>
          </a:blip>
          <a:srcRect/>
          <a:stretch>
            <a:fillRect/>
          </a:stretch>
        </p:blipFill>
        <p:spPr bwMode="auto">
          <a:xfrm>
            <a:off x="1187624" y="2276872"/>
            <a:ext cx="6869212" cy="3694139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0" name="9 Rectángulo"/>
          <p:cNvSpPr/>
          <p:nvPr/>
        </p:nvSpPr>
        <p:spPr>
          <a:xfrm>
            <a:off x="3419872" y="1412776"/>
            <a:ext cx="4752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/>
              <a:t> Nueva fachada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Nuevas cubiertas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Pilastras de ladrillo</a:t>
            </a:r>
          </a:p>
          <a:p>
            <a:r>
              <a:rPr lang="es-ES" sz="2000" dirty="0" smtClean="0"/>
              <a:t>	</a:t>
            </a:r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sp>
        <p:nvSpPr>
          <p:cNvPr id="15" name="14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4" name="13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2">
                <a:lumMod val="75000"/>
                <a:alpha val="70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251520" y="1052736"/>
            <a:ext cx="7560840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5616624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CONTEXTO HISTÓRICO</a:t>
            </a:r>
            <a:endParaRPr lang="es-ES" b="1" dirty="0"/>
          </a:p>
        </p:txBody>
      </p:sp>
      <p:sp>
        <p:nvSpPr>
          <p:cNvPr id="49" name="48 Rectángulo"/>
          <p:cNvSpPr/>
          <p:nvPr/>
        </p:nvSpPr>
        <p:spPr>
          <a:xfrm>
            <a:off x="323528" y="980728"/>
            <a:ext cx="8964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 smtClean="0"/>
              <a:t>5. Años 1905-1909: Ermita de </a:t>
            </a:r>
            <a:r>
              <a:rPr lang="es-ES" sz="3000" dirty="0" err="1" smtClean="0"/>
              <a:t>Martorell</a:t>
            </a:r>
            <a:endParaRPr lang="es-ES" sz="3000" dirty="0" smtClean="0"/>
          </a:p>
          <a:p>
            <a:pPr lvl="0" algn="r"/>
            <a:endParaRPr lang="es-ES" sz="3000" dirty="0" smtClean="0"/>
          </a:p>
          <a:p>
            <a:pPr algn="r"/>
            <a:endParaRPr lang="es-ES" sz="3000" b="1" dirty="0"/>
          </a:p>
        </p:txBody>
      </p:sp>
      <p:pic>
        <p:nvPicPr>
          <p:cNvPr id="10" name="9 Imagen" descr="C:\Users\Luis\Desktop\PROYECTO\Fotos\1\CIMG379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672" y="1556792"/>
            <a:ext cx="2952328" cy="453650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8" name="Picture 2" descr="C:\Users\Luis\Desktop\PROYECTO\Fotos\4\IMG_36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556792"/>
            <a:ext cx="3024335" cy="4536501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1" name="10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7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3" name="12 Rectángulo redondeado"/>
          <p:cNvSpPr/>
          <p:nvPr/>
        </p:nvSpPr>
        <p:spPr>
          <a:xfrm>
            <a:off x="2123728" y="188640"/>
            <a:ext cx="547260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 descr="C:\Users\Luis\Desktop\PROYECTO\Fotos\1\CIMG379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828600" y="2780928"/>
            <a:ext cx="4148469" cy="311135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72 Rectángulo redondeado"/>
          <p:cNvSpPr/>
          <p:nvPr/>
        </p:nvSpPr>
        <p:spPr>
          <a:xfrm>
            <a:off x="2015208" y="2276872"/>
            <a:ext cx="2016224" cy="5760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2" name="71 Rectángulo redondeado"/>
          <p:cNvSpPr/>
          <p:nvPr/>
        </p:nvSpPr>
        <p:spPr>
          <a:xfrm>
            <a:off x="2015208" y="1196752"/>
            <a:ext cx="2088232" cy="5760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1" name="70 Rectángulo redondeado"/>
          <p:cNvSpPr/>
          <p:nvPr/>
        </p:nvSpPr>
        <p:spPr>
          <a:xfrm>
            <a:off x="179512" y="1772816"/>
            <a:ext cx="1331640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2051720" y="0"/>
            <a:ext cx="4860032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FORMAL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3851920" y="1052736"/>
            <a:ext cx="169168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200" dirty="0" smtClean="0"/>
              <a:t>4 Puertas</a:t>
            </a:r>
          </a:p>
          <a:p>
            <a:pPr algn="r"/>
            <a:endParaRPr lang="es-ES" sz="2500" dirty="0"/>
          </a:p>
        </p:txBody>
      </p:sp>
      <p:sp>
        <p:nvSpPr>
          <p:cNvPr id="9" name="8 Rectángulo"/>
          <p:cNvSpPr/>
          <p:nvPr/>
        </p:nvSpPr>
        <p:spPr>
          <a:xfrm>
            <a:off x="179512" y="1772816"/>
            <a:ext cx="15476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dirty="0" smtClean="0"/>
              <a:t>2 Cuerpos</a:t>
            </a:r>
          </a:p>
          <a:p>
            <a:endParaRPr lang="es-ES" sz="2200" dirty="0"/>
          </a:p>
        </p:txBody>
      </p:sp>
      <p:pic>
        <p:nvPicPr>
          <p:cNvPr id="10" name="9 Imagen" descr="C:\Users\Luis\Desktop\PROYECTO\Fotos\2\IMG_277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3212976"/>
            <a:ext cx="3816424" cy="268811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5" name="14 Imagen" descr="C:\Users\Luis\Desktop\PROYECTO\Fotos\SUSO MONRABAL\2011-2-8+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284984"/>
            <a:ext cx="3312368" cy="254697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6" name="15 Imagen" descr="C:\Users\Luis\Desktop\PROYECTO\Fotos\1\CIMG378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3356992"/>
            <a:ext cx="3024336" cy="244827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7" name="16 Rectángulo"/>
          <p:cNvSpPr/>
          <p:nvPr/>
        </p:nvSpPr>
        <p:spPr>
          <a:xfrm>
            <a:off x="2087216" y="2348880"/>
            <a:ext cx="23042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Nave principal</a:t>
            </a:r>
            <a:endParaRPr lang="es-ES" sz="2200" dirty="0"/>
          </a:p>
        </p:txBody>
      </p:sp>
      <p:sp>
        <p:nvSpPr>
          <p:cNvPr id="18" name="17 Rectángulo"/>
          <p:cNvSpPr/>
          <p:nvPr/>
        </p:nvSpPr>
        <p:spPr>
          <a:xfrm>
            <a:off x="2519264" y="1268760"/>
            <a:ext cx="15476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Sacristía</a:t>
            </a:r>
          </a:p>
          <a:p>
            <a:pPr algn="r"/>
            <a:endParaRPr lang="es-ES" sz="2200" dirty="0"/>
          </a:p>
        </p:txBody>
      </p:sp>
      <p:sp>
        <p:nvSpPr>
          <p:cNvPr id="43" name="42 Rectángulo"/>
          <p:cNvSpPr/>
          <p:nvPr/>
        </p:nvSpPr>
        <p:spPr>
          <a:xfrm>
            <a:off x="3491880" y="1412776"/>
            <a:ext cx="216024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200" dirty="0" smtClean="0"/>
              <a:t>1 Ventana</a:t>
            </a:r>
          </a:p>
          <a:p>
            <a:pPr algn="r"/>
            <a:endParaRPr lang="es-ES" sz="2500" dirty="0"/>
          </a:p>
        </p:txBody>
      </p:sp>
      <p:sp>
        <p:nvSpPr>
          <p:cNvPr id="49" name="48 Rectángulo"/>
          <p:cNvSpPr/>
          <p:nvPr/>
        </p:nvSpPr>
        <p:spPr>
          <a:xfrm>
            <a:off x="2483768" y="2636912"/>
            <a:ext cx="5112568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200" dirty="0" smtClean="0"/>
              <a:t>1 Puerta (fachada principal)</a:t>
            </a:r>
          </a:p>
          <a:p>
            <a:pPr algn="r"/>
            <a:endParaRPr lang="es-ES" sz="2500" dirty="0"/>
          </a:p>
        </p:txBody>
      </p:sp>
      <p:sp>
        <p:nvSpPr>
          <p:cNvPr id="50" name="49 Rectángulo"/>
          <p:cNvSpPr/>
          <p:nvPr/>
        </p:nvSpPr>
        <p:spPr>
          <a:xfrm>
            <a:off x="2411760" y="1916832"/>
            <a:ext cx="52565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200" dirty="0" smtClean="0"/>
              <a:t>5 Ventanas en cada fachada</a:t>
            </a:r>
          </a:p>
          <a:p>
            <a:pPr algn="r"/>
            <a:endParaRPr lang="es-ES" sz="2500" dirty="0"/>
          </a:p>
        </p:txBody>
      </p:sp>
      <p:sp>
        <p:nvSpPr>
          <p:cNvPr id="54" name="53 Rectángulo"/>
          <p:cNvSpPr/>
          <p:nvPr/>
        </p:nvSpPr>
        <p:spPr>
          <a:xfrm>
            <a:off x="2123728" y="2276872"/>
            <a:ext cx="633670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200" dirty="0" smtClean="0"/>
              <a:t>Ventana y óculo (fachada principal)</a:t>
            </a:r>
          </a:p>
          <a:p>
            <a:pPr algn="r"/>
            <a:endParaRPr lang="es-ES" sz="2500" dirty="0"/>
          </a:p>
        </p:txBody>
      </p:sp>
      <p:sp>
        <p:nvSpPr>
          <p:cNvPr id="32" name="31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4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53" name="52 Rectángulo redondeado"/>
          <p:cNvSpPr/>
          <p:nvPr/>
        </p:nvSpPr>
        <p:spPr>
          <a:xfrm>
            <a:off x="2267744" y="188640"/>
            <a:ext cx="446449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Abrir llave"/>
          <p:cNvSpPr/>
          <p:nvPr/>
        </p:nvSpPr>
        <p:spPr>
          <a:xfrm>
            <a:off x="4103440" y="1124744"/>
            <a:ext cx="216024" cy="648072"/>
          </a:xfrm>
          <a:prstGeom prst="leftBrac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Abrir llave"/>
          <p:cNvSpPr/>
          <p:nvPr/>
        </p:nvSpPr>
        <p:spPr>
          <a:xfrm>
            <a:off x="4031432" y="1988840"/>
            <a:ext cx="288032" cy="1152128"/>
          </a:xfrm>
          <a:prstGeom prst="leftBrac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7" name="76 Conector recto"/>
          <p:cNvCxnSpPr/>
          <p:nvPr/>
        </p:nvCxnSpPr>
        <p:spPr>
          <a:xfrm>
            <a:off x="1511152" y="2060848"/>
            <a:ext cx="14401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77 Conector recto"/>
          <p:cNvCxnSpPr/>
          <p:nvPr/>
        </p:nvCxnSpPr>
        <p:spPr>
          <a:xfrm flipV="1">
            <a:off x="1655168" y="1484784"/>
            <a:ext cx="0" cy="108012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Conector recto de flecha"/>
          <p:cNvCxnSpPr/>
          <p:nvPr/>
        </p:nvCxnSpPr>
        <p:spPr>
          <a:xfrm>
            <a:off x="1655168" y="1484784"/>
            <a:ext cx="36004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79 Conector recto de flecha"/>
          <p:cNvCxnSpPr/>
          <p:nvPr/>
        </p:nvCxnSpPr>
        <p:spPr>
          <a:xfrm>
            <a:off x="1655168" y="2564904"/>
            <a:ext cx="36004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 redondeado"/>
          <p:cNvSpPr/>
          <p:nvPr/>
        </p:nvSpPr>
        <p:spPr>
          <a:xfrm>
            <a:off x="539552" y="4293096"/>
            <a:ext cx="3456384" cy="936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 redondeado"/>
          <p:cNvSpPr/>
          <p:nvPr/>
        </p:nvSpPr>
        <p:spPr>
          <a:xfrm>
            <a:off x="539552" y="2636912"/>
            <a:ext cx="2088232" cy="936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 redondeado"/>
          <p:cNvSpPr/>
          <p:nvPr/>
        </p:nvSpPr>
        <p:spPr>
          <a:xfrm>
            <a:off x="539552" y="1412776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CONSTRUCTIVO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0" y="1412776"/>
            <a:ext cx="23762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500" dirty="0" smtClean="0"/>
              <a:t>Cimentación</a:t>
            </a:r>
          </a:p>
          <a:p>
            <a:pPr algn="r"/>
            <a:endParaRPr lang="es-ES" sz="2500" dirty="0"/>
          </a:p>
        </p:txBody>
      </p:sp>
      <p:sp>
        <p:nvSpPr>
          <p:cNvPr id="9" name="8 Rectángulo"/>
          <p:cNvSpPr/>
          <p:nvPr/>
        </p:nvSpPr>
        <p:spPr>
          <a:xfrm>
            <a:off x="611560" y="2708920"/>
            <a:ext cx="223224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Zapata corrida bajo muro</a:t>
            </a:r>
          </a:p>
          <a:p>
            <a:pPr algn="r"/>
            <a:endParaRPr lang="es-ES" sz="2500" dirty="0"/>
          </a:p>
        </p:txBody>
      </p:sp>
      <p:sp>
        <p:nvSpPr>
          <p:cNvPr id="58" name="57 Rectángulo"/>
          <p:cNvSpPr/>
          <p:nvPr/>
        </p:nvSpPr>
        <p:spPr>
          <a:xfrm>
            <a:off x="539552" y="4365104"/>
            <a:ext cx="385192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s-ES" sz="2200" dirty="0" smtClean="0"/>
              <a:t> Canto rodado de río</a:t>
            </a:r>
          </a:p>
          <a:p>
            <a:pPr lvl="0">
              <a:buFont typeface="Arial" pitchFamily="34" charset="0"/>
              <a:buChar char="•"/>
            </a:pPr>
            <a:r>
              <a:rPr lang="es-ES" sz="2200" dirty="0" smtClean="0"/>
              <a:t> Mortero de cal</a:t>
            </a:r>
          </a:p>
          <a:p>
            <a:pPr algn="r"/>
            <a:endParaRPr lang="es-ES" sz="2500" dirty="0"/>
          </a:p>
        </p:txBody>
      </p:sp>
      <p:pic>
        <p:nvPicPr>
          <p:cNvPr id="8194" name="Picture 2" descr="C:\Users\Luis\Desktop\PROYECTO\Fotos\4\IMG_37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412776"/>
            <a:ext cx="5832647" cy="388843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5" name="14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20" name="19 Rectángulo redondeado"/>
          <p:cNvSpPr/>
          <p:nvPr/>
        </p:nvSpPr>
        <p:spPr>
          <a:xfrm>
            <a:off x="1547664" y="188640"/>
            <a:ext cx="604867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5" name="24 Conector recto de flecha"/>
          <p:cNvCxnSpPr/>
          <p:nvPr/>
        </p:nvCxnSpPr>
        <p:spPr>
          <a:xfrm>
            <a:off x="1043608" y="3573016"/>
            <a:ext cx="0" cy="72008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1043608" y="1916832"/>
            <a:ext cx="0" cy="72008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17 Imagen" descr="C:\Users\Luis\Desktop\PROYECTO\Fotos\1\CIMG379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844824"/>
            <a:ext cx="2555776" cy="280831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5" name="74 Rectángulo redondeado"/>
          <p:cNvSpPr/>
          <p:nvPr/>
        </p:nvSpPr>
        <p:spPr>
          <a:xfrm>
            <a:off x="6551712" y="1484784"/>
            <a:ext cx="2592288" cy="10081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69 Rectángulo redondeado"/>
          <p:cNvSpPr/>
          <p:nvPr/>
        </p:nvSpPr>
        <p:spPr>
          <a:xfrm>
            <a:off x="3275856" y="5229200"/>
            <a:ext cx="2952328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Rectángulo redondeado"/>
          <p:cNvSpPr/>
          <p:nvPr/>
        </p:nvSpPr>
        <p:spPr>
          <a:xfrm>
            <a:off x="3275856" y="3933056"/>
            <a:ext cx="2952328" cy="1080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Rectángulo redondeado"/>
          <p:cNvSpPr/>
          <p:nvPr/>
        </p:nvSpPr>
        <p:spPr>
          <a:xfrm>
            <a:off x="3275856" y="2060848"/>
            <a:ext cx="2592288" cy="11521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Rectángulo redondeado"/>
          <p:cNvSpPr/>
          <p:nvPr/>
        </p:nvSpPr>
        <p:spPr>
          <a:xfrm>
            <a:off x="3275856" y="1484784"/>
            <a:ext cx="2592288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 redondeado"/>
          <p:cNvSpPr/>
          <p:nvPr/>
        </p:nvSpPr>
        <p:spPr>
          <a:xfrm>
            <a:off x="1331640" y="3861048"/>
            <a:ext cx="1296144" cy="64807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 redondeado"/>
          <p:cNvSpPr/>
          <p:nvPr/>
        </p:nvSpPr>
        <p:spPr>
          <a:xfrm>
            <a:off x="1331640" y="1772816"/>
            <a:ext cx="1296144" cy="8640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 redondeado"/>
          <p:cNvSpPr/>
          <p:nvPr/>
        </p:nvSpPr>
        <p:spPr>
          <a:xfrm>
            <a:off x="395536" y="1124744"/>
            <a:ext cx="1800200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CONSTRUCTIVO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-324544" y="1124744"/>
            <a:ext cx="237626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500" dirty="0" smtClean="0"/>
              <a:t>Estructura</a:t>
            </a:r>
          </a:p>
          <a:p>
            <a:pPr algn="r"/>
            <a:endParaRPr lang="es-ES" sz="3000" b="1" dirty="0"/>
          </a:p>
        </p:txBody>
      </p:sp>
      <p:sp>
        <p:nvSpPr>
          <p:cNvPr id="9" name="8 Rectángulo"/>
          <p:cNvSpPr/>
          <p:nvPr/>
        </p:nvSpPr>
        <p:spPr>
          <a:xfrm>
            <a:off x="1331640" y="1772816"/>
            <a:ext cx="151216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Muros de carga</a:t>
            </a:r>
          </a:p>
          <a:p>
            <a:pPr algn="r"/>
            <a:endParaRPr lang="es-ES" sz="3000" b="1" dirty="0"/>
          </a:p>
        </p:txBody>
      </p:sp>
      <p:cxnSp>
        <p:nvCxnSpPr>
          <p:cNvPr id="39" name="38 Conector recto"/>
          <p:cNvCxnSpPr/>
          <p:nvPr/>
        </p:nvCxnSpPr>
        <p:spPr>
          <a:xfrm>
            <a:off x="899592" y="1628800"/>
            <a:ext cx="0" cy="252028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 de flecha"/>
          <p:cNvCxnSpPr/>
          <p:nvPr/>
        </p:nvCxnSpPr>
        <p:spPr>
          <a:xfrm>
            <a:off x="899592" y="2204864"/>
            <a:ext cx="432048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57 Rectángulo"/>
          <p:cNvSpPr/>
          <p:nvPr/>
        </p:nvSpPr>
        <p:spPr>
          <a:xfrm>
            <a:off x="1331640" y="3933056"/>
            <a:ext cx="385192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Pilastras</a:t>
            </a:r>
          </a:p>
          <a:p>
            <a:pPr algn="r"/>
            <a:endParaRPr lang="es-ES" sz="3000" b="1" dirty="0"/>
          </a:p>
        </p:txBody>
      </p:sp>
      <p:cxnSp>
        <p:nvCxnSpPr>
          <p:cNvPr id="19" name="18 Conector recto de flecha"/>
          <p:cNvCxnSpPr/>
          <p:nvPr/>
        </p:nvCxnSpPr>
        <p:spPr>
          <a:xfrm>
            <a:off x="899592" y="4149080"/>
            <a:ext cx="432048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16 Imagen" descr="C:\Users\Luis\Desktop\PROYECTO\Fotos\1\CIMG38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005064"/>
            <a:ext cx="2555776" cy="2448272"/>
          </a:xfrm>
          <a:prstGeom prst="rect">
            <a:avLst/>
          </a:prstGeom>
          <a:noFill/>
          <a:effectLst>
            <a:softEdge rad="127000"/>
          </a:effectLst>
        </p:spPr>
      </p:pic>
      <p:cxnSp>
        <p:nvCxnSpPr>
          <p:cNvPr id="22" name="21 Conector recto"/>
          <p:cNvCxnSpPr/>
          <p:nvPr/>
        </p:nvCxnSpPr>
        <p:spPr>
          <a:xfrm>
            <a:off x="2627784" y="2204864"/>
            <a:ext cx="288032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2915816" y="1772816"/>
            <a:ext cx="0" cy="43204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 flipV="1">
            <a:off x="2915816" y="2132856"/>
            <a:ext cx="0" cy="43204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2915816" y="1772816"/>
            <a:ext cx="36004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>
            <a:off x="2915816" y="2564904"/>
            <a:ext cx="36004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75856" y="2060848"/>
            <a:ext cx="28803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Muro  mampostería con verdugadas de ladrillo</a:t>
            </a:r>
          </a:p>
          <a:p>
            <a:pPr algn="r"/>
            <a:endParaRPr lang="es-ES" sz="3000" b="1" dirty="0"/>
          </a:p>
        </p:txBody>
      </p:sp>
      <p:sp>
        <p:nvSpPr>
          <p:cNvPr id="30" name="29 Rectángulo"/>
          <p:cNvSpPr/>
          <p:nvPr/>
        </p:nvSpPr>
        <p:spPr>
          <a:xfrm>
            <a:off x="3275856" y="1484784"/>
            <a:ext cx="288032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Muro mampostería</a:t>
            </a:r>
          </a:p>
          <a:p>
            <a:pPr algn="r"/>
            <a:endParaRPr lang="es-ES" sz="3000" b="1" dirty="0"/>
          </a:p>
        </p:txBody>
      </p:sp>
      <p:cxnSp>
        <p:nvCxnSpPr>
          <p:cNvPr id="31" name="30 Conector recto"/>
          <p:cNvCxnSpPr/>
          <p:nvPr/>
        </p:nvCxnSpPr>
        <p:spPr>
          <a:xfrm flipV="1">
            <a:off x="6084168" y="1700808"/>
            <a:ext cx="0" cy="79208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5868144" y="1700808"/>
            <a:ext cx="216024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>
            <a:off x="5868144" y="2492896"/>
            <a:ext cx="216024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2627784" y="4149080"/>
            <a:ext cx="288032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2915816" y="4149080"/>
            <a:ext cx="0" cy="136815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Rectángulo"/>
          <p:cNvSpPr/>
          <p:nvPr/>
        </p:nvSpPr>
        <p:spPr>
          <a:xfrm>
            <a:off x="6516216" y="1412776"/>
            <a:ext cx="28803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Canto rodado río</a:t>
            </a:r>
          </a:p>
          <a:p>
            <a:pPr lvl="0"/>
            <a:r>
              <a:rPr lang="es-ES" sz="2200" dirty="0" smtClean="0"/>
              <a:t>Mortero de cal</a:t>
            </a:r>
          </a:p>
          <a:p>
            <a:pPr lvl="0"/>
            <a:r>
              <a:rPr lang="es-ES" sz="2200" dirty="0" smtClean="0"/>
              <a:t>Ladrillo cerámico</a:t>
            </a:r>
          </a:p>
          <a:p>
            <a:pPr algn="r"/>
            <a:endParaRPr lang="es-ES" sz="3000" b="1" dirty="0"/>
          </a:p>
        </p:txBody>
      </p:sp>
      <p:cxnSp>
        <p:nvCxnSpPr>
          <p:cNvPr id="55" name="54 Conector recto de flecha"/>
          <p:cNvCxnSpPr/>
          <p:nvPr/>
        </p:nvCxnSpPr>
        <p:spPr>
          <a:xfrm>
            <a:off x="2915816" y="4149080"/>
            <a:ext cx="36004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59 Rectángulo"/>
          <p:cNvSpPr/>
          <p:nvPr/>
        </p:nvSpPr>
        <p:spPr>
          <a:xfrm>
            <a:off x="3275856" y="3933056"/>
            <a:ext cx="31683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1.Sostiene la cubierta</a:t>
            </a:r>
          </a:p>
          <a:p>
            <a:pPr lvl="0"/>
            <a:r>
              <a:rPr lang="es-ES" sz="2200" dirty="0" smtClean="0"/>
              <a:t>2.Da ritmo formal a la nave (5 crujías)</a:t>
            </a:r>
          </a:p>
          <a:p>
            <a:pPr algn="r"/>
            <a:endParaRPr lang="es-ES" sz="3000" b="1" dirty="0"/>
          </a:p>
        </p:txBody>
      </p:sp>
      <p:cxnSp>
        <p:nvCxnSpPr>
          <p:cNvPr id="61" name="60 Conector recto de flecha"/>
          <p:cNvCxnSpPr/>
          <p:nvPr/>
        </p:nvCxnSpPr>
        <p:spPr>
          <a:xfrm>
            <a:off x="2915816" y="5542187"/>
            <a:ext cx="36004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Rectángulo"/>
          <p:cNvSpPr/>
          <p:nvPr/>
        </p:nvSpPr>
        <p:spPr>
          <a:xfrm>
            <a:off x="3347864" y="5157192"/>
            <a:ext cx="288032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Ladrillo macizo</a:t>
            </a:r>
          </a:p>
          <a:p>
            <a:pPr lvl="0"/>
            <a:r>
              <a:rPr lang="es-ES" sz="2200" dirty="0" smtClean="0"/>
              <a:t>Mortero de cal</a:t>
            </a:r>
          </a:p>
          <a:p>
            <a:pPr algn="r"/>
            <a:endParaRPr lang="es-ES" sz="3000" b="1" dirty="0"/>
          </a:p>
        </p:txBody>
      </p:sp>
      <p:sp>
        <p:nvSpPr>
          <p:cNvPr id="35" name="34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40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44" name="43 Rectángulo redondeado"/>
          <p:cNvSpPr/>
          <p:nvPr/>
        </p:nvSpPr>
        <p:spPr>
          <a:xfrm>
            <a:off x="1547664" y="188640"/>
            <a:ext cx="604867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4" name="73 Conector recto de flecha"/>
          <p:cNvCxnSpPr/>
          <p:nvPr/>
        </p:nvCxnSpPr>
        <p:spPr>
          <a:xfrm>
            <a:off x="6084168" y="2060848"/>
            <a:ext cx="432048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Rectángulo redondeado"/>
          <p:cNvSpPr/>
          <p:nvPr/>
        </p:nvSpPr>
        <p:spPr>
          <a:xfrm>
            <a:off x="6012160" y="1772816"/>
            <a:ext cx="3131840" cy="158417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 redondeado"/>
          <p:cNvSpPr/>
          <p:nvPr/>
        </p:nvSpPr>
        <p:spPr>
          <a:xfrm>
            <a:off x="2843808" y="2708920"/>
            <a:ext cx="2448272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 redondeado"/>
          <p:cNvSpPr/>
          <p:nvPr/>
        </p:nvSpPr>
        <p:spPr>
          <a:xfrm>
            <a:off x="2843808" y="1700808"/>
            <a:ext cx="2448272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 redondeado"/>
          <p:cNvSpPr/>
          <p:nvPr/>
        </p:nvSpPr>
        <p:spPr>
          <a:xfrm>
            <a:off x="1259632" y="2780928"/>
            <a:ext cx="1368152" cy="50405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Rectángulo redondeado"/>
          <p:cNvSpPr/>
          <p:nvPr/>
        </p:nvSpPr>
        <p:spPr>
          <a:xfrm>
            <a:off x="1259632" y="1700808"/>
            <a:ext cx="1368152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 redondeado"/>
          <p:cNvSpPr/>
          <p:nvPr/>
        </p:nvSpPr>
        <p:spPr>
          <a:xfrm>
            <a:off x="179512" y="1124744"/>
            <a:ext cx="1656184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CONSTRUCTIVO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-684584" y="1124744"/>
            <a:ext cx="237626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500" dirty="0" smtClean="0"/>
              <a:t>Cubiertas</a:t>
            </a:r>
          </a:p>
          <a:p>
            <a:pPr algn="r"/>
            <a:endParaRPr lang="es-ES" sz="3000" b="1" dirty="0"/>
          </a:p>
        </p:txBody>
      </p:sp>
      <p:sp>
        <p:nvSpPr>
          <p:cNvPr id="9" name="8 Rectángulo"/>
          <p:cNvSpPr/>
          <p:nvPr/>
        </p:nvSpPr>
        <p:spPr>
          <a:xfrm>
            <a:off x="1331640" y="1700808"/>
            <a:ext cx="151216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Nave principal</a:t>
            </a:r>
          </a:p>
          <a:p>
            <a:pPr algn="r"/>
            <a:endParaRPr lang="es-ES" sz="3000" b="1" dirty="0"/>
          </a:p>
        </p:txBody>
      </p:sp>
      <p:cxnSp>
        <p:nvCxnSpPr>
          <p:cNvPr id="39" name="38 Conector recto"/>
          <p:cNvCxnSpPr/>
          <p:nvPr/>
        </p:nvCxnSpPr>
        <p:spPr>
          <a:xfrm>
            <a:off x="899592" y="1628800"/>
            <a:ext cx="0" cy="136815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 de flecha"/>
          <p:cNvCxnSpPr/>
          <p:nvPr/>
        </p:nvCxnSpPr>
        <p:spPr>
          <a:xfrm>
            <a:off x="899592" y="2060848"/>
            <a:ext cx="36004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57 Rectángulo"/>
          <p:cNvSpPr/>
          <p:nvPr/>
        </p:nvSpPr>
        <p:spPr>
          <a:xfrm>
            <a:off x="1331640" y="2780928"/>
            <a:ext cx="385192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Sacristía</a:t>
            </a:r>
          </a:p>
          <a:p>
            <a:pPr algn="r"/>
            <a:endParaRPr lang="es-ES" sz="3000" b="1" dirty="0"/>
          </a:p>
        </p:txBody>
      </p:sp>
      <p:cxnSp>
        <p:nvCxnSpPr>
          <p:cNvPr id="19" name="18 Conector recto de flecha"/>
          <p:cNvCxnSpPr/>
          <p:nvPr/>
        </p:nvCxnSpPr>
        <p:spPr>
          <a:xfrm>
            <a:off x="899592" y="2996952"/>
            <a:ext cx="36004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 flipV="1">
            <a:off x="5724128" y="2060848"/>
            <a:ext cx="0" cy="115212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5292080" y="2060848"/>
            <a:ext cx="432048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59 Rectángulo"/>
          <p:cNvSpPr/>
          <p:nvPr/>
        </p:nvSpPr>
        <p:spPr>
          <a:xfrm>
            <a:off x="2771800" y="2636912"/>
            <a:ext cx="316835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1.Viga madera</a:t>
            </a:r>
          </a:p>
          <a:p>
            <a:pPr lvl="0"/>
            <a:r>
              <a:rPr lang="es-ES" sz="2200" dirty="0" smtClean="0"/>
              <a:t>2.Viguetas madera</a:t>
            </a:r>
          </a:p>
          <a:p>
            <a:pPr algn="r"/>
            <a:endParaRPr lang="es-ES" sz="3000" b="1" dirty="0"/>
          </a:p>
        </p:txBody>
      </p:sp>
      <p:sp>
        <p:nvSpPr>
          <p:cNvPr id="64" name="63 Rectángulo"/>
          <p:cNvSpPr/>
          <p:nvPr/>
        </p:nvSpPr>
        <p:spPr>
          <a:xfrm>
            <a:off x="6084168" y="1772816"/>
            <a:ext cx="3203848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3.Tablero ladrillo macizo y cañizo</a:t>
            </a:r>
          </a:p>
          <a:p>
            <a:pPr lvl="0"/>
            <a:r>
              <a:rPr lang="es-ES" sz="2200" dirty="0" smtClean="0"/>
              <a:t>4.Teja cerámica curva</a:t>
            </a:r>
          </a:p>
          <a:p>
            <a:pPr lvl="0"/>
            <a:endParaRPr lang="es-ES" sz="1000" dirty="0" smtClean="0"/>
          </a:p>
          <a:p>
            <a:pPr lvl="0"/>
            <a:r>
              <a:rPr lang="es-ES" sz="1500" dirty="0" smtClean="0"/>
              <a:t>*Madera: Pino nacional</a:t>
            </a:r>
          </a:p>
          <a:p>
            <a:pPr algn="r"/>
            <a:endParaRPr lang="es-ES" sz="3000" b="1" dirty="0"/>
          </a:p>
        </p:txBody>
      </p:sp>
      <p:sp>
        <p:nvSpPr>
          <p:cNvPr id="35" name="34 Rectángulo"/>
          <p:cNvSpPr/>
          <p:nvPr/>
        </p:nvSpPr>
        <p:spPr>
          <a:xfrm>
            <a:off x="2771800" y="1628800"/>
            <a:ext cx="266429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1.Cerchas madera</a:t>
            </a:r>
          </a:p>
          <a:p>
            <a:pPr lvl="0"/>
            <a:r>
              <a:rPr lang="es-ES" sz="2200" dirty="0" smtClean="0"/>
              <a:t>2.Correas madera</a:t>
            </a:r>
          </a:p>
          <a:p>
            <a:pPr algn="r"/>
            <a:endParaRPr lang="es-ES" sz="3000" b="1" dirty="0"/>
          </a:p>
        </p:txBody>
      </p:sp>
      <p:cxnSp>
        <p:nvCxnSpPr>
          <p:cNvPr id="40" name="39 Conector recto"/>
          <p:cNvCxnSpPr/>
          <p:nvPr/>
        </p:nvCxnSpPr>
        <p:spPr>
          <a:xfrm>
            <a:off x="5292080" y="3212976"/>
            <a:ext cx="432048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42 Imagen" descr="C:\Users\Luis\Desktop\PROYECTO\Fotos\3\CIMG409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645024"/>
            <a:ext cx="3096344" cy="237626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44" name="43 Imagen" descr="C:\Users\Luis\Desktop\PROYECTO\Fotos\1\CIMG379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573016"/>
            <a:ext cx="2915816" cy="242116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0" name="29 Rectángulo redondeado"/>
          <p:cNvSpPr/>
          <p:nvPr/>
        </p:nvSpPr>
        <p:spPr>
          <a:xfrm>
            <a:off x="1547664" y="188640"/>
            <a:ext cx="604867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Abrir llave"/>
          <p:cNvSpPr/>
          <p:nvPr/>
        </p:nvSpPr>
        <p:spPr>
          <a:xfrm>
            <a:off x="2627784" y="2636912"/>
            <a:ext cx="288032" cy="864096"/>
          </a:xfrm>
          <a:prstGeom prst="leftBrac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Abrir llave"/>
          <p:cNvSpPr/>
          <p:nvPr/>
        </p:nvSpPr>
        <p:spPr>
          <a:xfrm>
            <a:off x="2627784" y="1628800"/>
            <a:ext cx="288032" cy="864096"/>
          </a:xfrm>
          <a:prstGeom prst="leftBrac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0" name="49 Conector recto"/>
          <p:cNvCxnSpPr/>
          <p:nvPr/>
        </p:nvCxnSpPr>
        <p:spPr>
          <a:xfrm>
            <a:off x="5724128" y="2636912"/>
            <a:ext cx="288032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9144000" cy="5118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179512" y="0"/>
            <a:ext cx="878497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CARACTERIZACIÓN DE MATERIALES</a:t>
            </a:r>
            <a:endParaRPr lang="es-ES" b="1" dirty="0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1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3" name="12 Rectángulo redondeado"/>
          <p:cNvSpPr/>
          <p:nvPr/>
        </p:nvSpPr>
        <p:spPr>
          <a:xfrm>
            <a:off x="395536" y="188640"/>
            <a:ext cx="8352928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4437112"/>
            <a:ext cx="6228184" cy="1607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437112"/>
            <a:ext cx="2956911" cy="158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ctángulo redondeado"/>
          <p:cNvSpPr/>
          <p:nvPr/>
        </p:nvSpPr>
        <p:spPr>
          <a:xfrm>
            <a:off x="683568" y="1196752"/>
            <a:ext cx="2736304" cy="4752528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PATOLÓGICO</a:t>
            </a:r>
            <a:endParaRPr lang="es-ES" b="1" dirty="0"/>
          </a:p>
        </p:txBody>
      </p:sp>
      <p:sp>
        <p:nvSpPr>
          <p:cNvPr id="28" name="27 Rectángulo"/>
          <p:cNvSpPr/>
          <p:nvPr/>
        </p:nvSpPr>
        <p:spPr>
          <a:xfrm>
            <a:off x="827584" y="1268760"/>
            <a:ext cx="2592288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000" dirty="0" smtClean="0"/>
              <a:t>Grafitis</a:t>
            </a:r>
          </a:p>
          <a:p>
            <a:pPr lvl="0"/>
            <a:r>
              <a:rPr lang="es-ES" sz="2000" dirty="0" smtClean="0"/>
              <a:t>Desconchados</a:t>
            </a:r>
          </a:p>
          <a:p>
            <a:pPr lvl="0"/>
            <a:r>
              <a:rPr lang="es-ES" sz="2000" dirty="0" err="1" smtClean="0"/>
              <a:t>Arenización</a:t>
            </a:r>
            <a:endParaRPr lang="es-ES" sz="2000" dirty="0" smtClean="0"/>
          </a:p>
          <a:p>
            <a:pPr lvl="0"/>
            <a:r>
              <a:rPr lang="es-ES" sz="2000" dirty="0" smtClean="0"/>
              <a:t>Grietas</a:t>
            </a:r>
          </a:p>
          <a:p>
            <a:pPr lvl="0"/>
            <a:r>
              <a:rPr lang="es-ES" sz="2000" dirty="0" smtClean="0"/>
              <a:t>Fisuras</a:t>
            </a:r>
          </a:p>
          <a:p>
            <a:pPr lvl="0"/>
            <a:r>
              <a:rPr lang="es-ES" sz="2000" dirty="0" smtClean="0"/>
              <a:t>Suciedad</a:t>
            </a:r>
          </a:p>
          <a:p>
            <a:pPr lvl="0"/>
            <a:r>
              <a:rPr lang="es-ES" sz="2000" dirty="0" smtClean="0"/>
              <a:t>Roturas</a:t>
            </a:r>
          </a:p>
          <a:p>
            <a:pPr lvl="0"/>
            <a:r>
              <a:rPr lang="es-ES" sz="2000" dirty="0" smtClean="0"/>
              <a:t>Elementos impropios</a:t>
            </a:r>
          </a:p>
          <a:p>
            <a:pPr lvl="0"/>
            <a:r>
              <a:rPr lang="es-ES" sz="2000" dirty="0" smtClean="0"/>
              <a:t>Catas arqueológicas</a:t>
            </a:r>
          </a:p>
          <a:p>
            <a:pPr lvl="0"/>
            <a:r>
              <a:rPr lang="es-ES" sz="2000" dirty="0" smtClean="0"/>
              <a:t>Decoloración</a:t>
            </a:r>
          </a:p>
          <a:p>
            <a:pPr lvl="0"/>
            <a:r>
              <a:rPr lang="es-ES" sz="2000" dirty="0" smtClean="0"/>
              <a:t>Lavados</a:t>
            </a:r>
          </a:p>
          <a:p>
            <a:pPr lvl="0"/>
            <a:r>
              <a:rPr lang="es-ES" sz="2000" dirty="0" smtClean="0"/>
              <a:t>Humedades</a:t>
            </a:r>
          </a:p>
          <a:p>
            <a:pPr lvl="0"/>
            <a:r>
              <a:rPr lang="es-ES" sz="2000" dirty="0" err="1" smtClean="0"/>
              <a:t>Enmugrecimiento</a:t>
            </a:r>
            <a:endParaRPr lang="es-ES" sz="2000" dirty="0" smtClean="0"/>
          </a:p>
          <a:p>
            <a:pPr lvl="0"/>
            <a:r>
              <a:rPr lang="es-ES" sz="2000" dirty="0" smtClean="0"/>
              <a:t>Oxidación</a:t>
            </a:r>
          </a:p>
          <a:p>
            <a:pPr lvl="0"/>
            <a:r>
              <a:rPr lang="es-ES" sz="2000" dirty="0" smtClean="0"/>
              <a:t>Faltante de cubierta</a:t>
            </a:r>
          </a:p>
          <a:p>
            <a:pPr lvl="0"/>
            <a:endParaRPr lang="es-ES" sz="2000" dirty="0" smtClean="0"/>
          </a:p>
          <a:p>
            <a:pPr lvl="0"/>
            <a:endParaRPr lang="es-ES" sz="2000" dirty="0" smtClean="0"/>
          </a:p>
          <a:p>
            <a:pPr algn="r"/>
            <a:endParaRPr lang="es-ES" sz="3000" b="1" dirty="0"/>
          </a:p>
        </p:txBody>
      </p:sp>
      <p:pic>
        <p:nvPicPr>
          <p:cNvPr id="46" name="45 Imagen" descr="C:\Users\Luis\Desktop\PROYECTO\Fotos\2\IMG_28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124744"/>
            <a:ext cx="3816424" cy="252028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47" name="46 Imagen" descr="C:\Users\Luis\Desktop\PROYECTO\Fotos\2\IMG_28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645024"/>
            <a:ext cx="3744416" cy="252028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0" name="29 Estrella de 5 puntas"/>
          <p:cNvSpPr/>
          <p:nvPr/>
        </p:nvSpPr>
        <p:spPr>
          <a:xfrm>
            <a:off x="3491880" y="6021288"/>
            <a:ext cx="144016" cy="14401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1" name="30 Conector recto de flecha"/>
          <p:cNvCxnSpPr/>
          <p:nvPr/>
        </p:nvCxnSpPr>
        <p:spPr>
          <a:xfrm>
            <a:off x="2987824" y="609329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35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7" name="36 Rectángulo redondeado"/>
          <p:cNvSpPr/>
          <p:nvPr/>
        </p:nvSpPr>
        <p:spPr>
          <a:xfrm>
            <a:off x="1907704" y="188640"/>
            <a:ext cx="532859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797152"/>
            <a:ext cx="2438797" cy="121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19 Rectángulo redondeado"/>
          <p:cNvSpPr/>
          <p:nvPr/>
        </p:nvSpPr>
        <p:spPr>
          <a:xfrm>
            <a:off x="611560" y="1196752"/>
            <a:ext cx="1728192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PATOLÓGICO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0" y="1196752"/>
            <a:ext cx="22322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GRIETAS</a:t>
            </a:r>
          </a:p>
          <a:p>
            <a:pPr algn="r"/>
            <a:endParaRPr lang="es-ES" sz="3000" b="1" dirty="0"/>
          </a:p>
        </p:txBody>
      </p:sp>
      <p:cxnSp>
        <p:nvCxnSpPr>
          <p:cNvPr id="65" name="64 Conector recto"/>
          <p:cNvCxnSpPr>
            <a:stCxn id="19" idx="2"/>
          </p:cNvCxnSpPr>
          <p:nvPr/>
        </p:nvCxnSpPr>
        <p:spPr>
          <a:xfrm>
            <a:off x="4572000" y="980728"/>
            <a:ext cx="0" cy="43204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 flipH="1">
            <a:off x="2339752" y="1412776"/>
            <a:ext cx="2232248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Luis\Desktop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00808"/>
            <a:ext cx="4392488" cy="4444779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5" name="14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9" name="18 Rectángulo redondeado"/>
          <p:cNvSpPr/>
          <p:nvPr/>
        </p:nvSpPr>
        <p:spPr>
          <a:xfrm>
            <a:off x="1907704" y="188640"/>
            <a:ext cx="532859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1052736"/>
            <a:ext cx="3923928" cy="3778055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980728"/>
            <a:ext cx="2448272" cy="2944543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6" name="35 Rectángulo redondeado"/>
          <p:cNvSpPr/>
          <p:nvPr/>
        </p:nvSpPr>
        <p:spPr>
          <a:xfrm>
            <a:off x="395536" y="4293096"/>
            <a:ext cx="4032448" cy="16561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Rectángulo redondeado"/>
          <p:cNvSpPr/>
          <p:nvPr/>
        </p:nvSpPr>
        <p:spPr>
          <a:xfrm>
            <a:off x="251520" y="2564904"/>
            <a:ext cx="3960440" cy="7200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PATOLÓGICO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0" y="1124744"/>
            <a:ext cx="22322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GRIETAS</a:t>
            </a:r>
          </a:p>
          <a:p>
            <a:pPr algn="r"/>
            <a:endParaRPr lang="es-ES" sz="3000" b="1" dirty="0"/>
          </a:p>
        </p:txBody>
      </p:sp>
      <p:pic>
        <p:nvPicPr>
          <p:cNvPr id="2050" name="Picture 2" descr="C:\Users\Luis\Desktop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5336" y="3933056"/>
            <a:ext cx="3239111" cy="2146997"/>
          </a:xfrm>
          <a:prstGeom prst="rect">
            <a:avLst/>
          </a:prstGeom>
          <a:noFill/>
          <a:effectLst>
            <a:softEdge rad="127000"/>
          </a:effectLst>
        </p:spPr>
      </p:pic>
      <p:cxnSp>
        <p:nvCxnSpPr>
          <p:cNvPr id="18" name="17 Conector recto de flecha"/>
          <p:cNvCxnSpPr/>
          <p:nvPr/>
        </p:nvCxnSpPr>
        <p:spPr>
          <a:xfrm>
            <a:off x="899592" y="1628800"/>
            <a:ext cx="0" cy="936104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Rectángulo"/>
          <p:cNvSpPr/>
          <p:nvPr/>
        </p:nvSpPr>
        <p:spPr>
          <a:xfrm>
            <a:off x="251520" y="2492896"/>
            <a:ext cx="4248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Asiento del muro por descalce de cimentación</a:t>
            </a:r>
          </a:p>
          <a:p>
            <a:pPr algn="r"/>
            <a:endParaRPr lang="es-ES" sz="3000" b="1" dirty="0"/>
          </a:p>
        </p:txBody>
      </p:sp>
      <p:sp>
        <p:nvSpPr>
          <p:cNvPr id="21" name="20 Rectángulo"/>
          <p:cNvSpPr/>
          <p:nvPr/>
        </p:nvSpPr>
        <p:spPr>
          <a:xfrm rot="16200000">
            <a:off x="286363" y="1953997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Causa</a:t>
            </a:r>
          </a:p>
          <a:p>
            <a:pPr algn="r"/>
            <a:endParaRPr lang="es-ES" sz="3000" b="1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899592" y="3284984"/>
            <a:ext cx="0" cy="1008112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"/>
          <p:cNvSpPr/>
          <p:nvPr/>
        </p:nvSpPr>
        <p:spPr>
          <a:xfrm>
            <a:off x="395536" y="4293096"/>
            <a:ext cx="424847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1.Limpieza de la grieta</a:t>
            </a:r>
          </a:p>
          <a:p>
            <a:pPr lvl="0"/>
            <a:r>
              <a:rPr lang="es-ES" sz="2500" dirty="0" smtClean="0"/>
              <a:t>2.Cosido (fibra vidrio y epoxi)</a:t>
            </a:r>
          </a:p>
          <a:p>
            <a:pPr lvl="0"/>
            <a:r>
              <a:rPr lang="es-ES" sz="2500" dirty="0" smtClean="0"/>
              <a:t>3.Relleno (mortero expansivo)</a:t>
            </a:r>
          </a:p>
          <a:p>
            <a:pPr lvl="0"/>
            <a:r>
              <a:rPr lang="es-ES" sz="2500" dirty="0" smtClean="0"/>
              <a:t>4.Revestimiento</a:t>
            </a:r>
          </a:p>
          <a:p>
            <a:pPr algn="r"/>
            <a:endParaRPr lang="es-ES" sz="3000" b="1" dirty="0"/>
          </a:p>
        </p:txBody>
      </p:sp>
      <p:sp>
        <p:nvSpPr>
          <p:cNvPr id="27" name="26 Rectángulo"/>
          <p:cNvSpPr/>
          <p:nvPr/>
        </p:nvSpPr>
        <p:spPr>
          <a:xfrm rot="16200000">
            <a:off x="286363" y="3538173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Solución</a:t>
            </a:r>
          </a:p>
          <a:p>
            <a:pPr algn="r"/>
            <a:endParaRPr lang="es-ES" sz="3000" b="1" dirty="0"/>
          </a:p>
        </p:txBody>
      </p:sp>
      <p:sp>
        <p:nvSpPr>
          <p:cNvPr id="22" name="21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9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1" name="30 Rectángulo redondeado"/>
          <p:cNvSpPr/>
          <p:nvPr/>
        </p:nvSpPr>
        <p:spPr>
          <a:xfrm>
            <a:off x="1907704" y="188640"/>
            <a:ext cx="532859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 redondeado"/>
          <p:cNvSpPr/>
          <p:nvPr/>
        </p:nvSpPr>
        <p:spPr>
          <a:xfrm>
            <a:off x="611560" y="1196752"/>
            <a:ext cx="1728192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0" y="1196752"/>
            <a:ext cx="22322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GRIETAS</a:t>
            </a:r>
          </a:p>
          <a:p>
            <a:pPr algn="r"/>
            <a:endParaRPr lang="es-ES" sz="3000" b="1" dirty="0"/>
          </a:p>
        </p:txBody>
      </p:sp>
      <p:cxnSp>
        <p:nvCxnSpPr>
          <p:cNvPr id="33" name="32 Conector recto"/>
          <p:cNvCxnSpPr/>
          <p:nvPr/>
        </p:nvCxnSpPr>
        <p:spPr>
          <a:xfrm>
            <a:off x="4572000" y="980728"/>
            <a:ext cx="0" cy="43204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 flipH="1">
            <a:off x="2339752" y="1412776"/>
            <a:ext cx="2232248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 descr="C:\Users\Luis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492896"/>
            <a:ext cx="6768752" cy="358839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4" name="Picture 2" descr="C:\Users\Luis\Desktop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620688"/>
            <a:ext cx="6120680" cy="333657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3" name="42 Rectángulo redondeado"/>
          <p:cNvSpPr/>
          <p:nvPr/>
        </p:nvSpPr>
        <p:spPr>
          <a:xfrm>
            <a:off x="6228184" y="1052736"/>
            <a:ext cx="2736304" cy="432048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Rectángulo redondeado"/>
          <p:cNvSpPr/>
          <p:nvPr/>
        </p:nvSpPr>
        <p:spPr>
          <a:xfrm>
            <a:off x="179512" y="1052736"/>
            <a:ext cx="2304256" cy="432048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PATOLÓGICO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-180528" y="980728"/>
            <a:ext cx="2699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ARENIZACIÓN</a:t>
            </a:r>
          </a:p>
          <a:p>
            <a:pPr algn="r"/>
            <a:endParaRPr lang="es-ES" sz="3000" b="1" dirty="0"/>
          </a:p>
        </p:txBody>
      </p:sp>
      <p:cxnSp>
        <p:nvCxnSpPr>
          <p:cNvPr id="65" name="64 Conector recto"/>
          <p:cNvCxnSpPr>
            <a:stCxn id="25" idx="2"/>
            <a:endCxn id="5" idx="2"/>
          </p:cNvCxnSpPr>
          <p:nvPr/>
        </p:nvCxnSpPr>
        <p:spPr>
          <a:xfrm>
            <a:off x="4572000" y="980728"/>
            <a:ext cx="0" cy="216024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 flipH="1">
            <a:off x="2483768" y="1196752"/>
            <a:ext cx="2088232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H="1">
            <a:off x="4572000" y="1196752"/>
            <a:ext cx="1656184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6012160" y="980728"/>
            <a:ext cx="2987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DESCONCHADOS</a:t>
            </a:r>
          </a:p>
          <a:p>
            <a:pPr algn="r"/>
            <a:endParaRPr lang="es-ES" sz="3000" b="1" dirty="0"/>
          </a:p>
        </p:txBody>
      </p:sp>
      <p:sp>
        <p:nvSpPr>
          <p:cNvPr id="15" name="14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1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25" name="24 Rectángulo redondeado"/>
          <p:cNvSpPr/>
          <p:nvPr/>
        </p:nvSpPr>
        <p:spPr>
          <a:xfrm>
            <a:off x="1907704" y="188640"/>
            <a:ext cx="532859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Luis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171" y="3861048"/>
            <a:ext cx="2996475" cy="202823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050" name="Picture 2" descr="C:\Users\Luis\Desktop\PROYECTO\Fotos\2\IMG_28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861048"/>
            <a:ext cx="3207185" cy="206959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6" name="65 Rectángulo redondeado"/>
          <p:cNvSpPr/>
          <p:nvPr/>
        </p:nvSpPr>
        <p:spPr>
          <a:xfrm>
            <a:off x="6228184" y="2852936"/>
            <a:ext cx="2736304" cy="187220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Rectángulo redondeado"/>
          <p:cNvSpPr/>
          <p:nvPr/>
        </p:nvSpPr>
        <p:spPr>
          <a:xfrm>
            <a:off x="179512" y="4005064"/>
            <a:ext cx="2376264" cy="10081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Rectángulo redondeado"/>
          <p:cNvSpPr/>
          <p:nvPr/>
        </p:nvSpPr>
        <p:spPr>
          <a:xfrm>
            <a:off x="3203848" y="1196752"/>
            <a:ext cx="2376264" cy="187220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 redondeado"/>
          <p:cNvSpPr/>
          <p:nvPr/>
        </p:nvSpPr>
        <p:spPr>
          <a:xfrm>
            <a:off x="6407696" y="1412776"/>
            <a:ext cx="2736304" cy="432048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 redondeado"/>
          <p:cNvSpPr/>
          <p:nvPr/>
        </p:nvSpPr>
        <p:spPr>
          <a:xfrm>
            <a:off x="179512" y="1412776"/>
            <a:ext cx="2160240" cy="432048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PATOLÓGICO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-252536" y="1340768"/>
            <a:ext cx="2699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ARENIZACIÓN</a:t>
            </a:r>
          </a:p>
          <a:p>
            <a:pPr algn="r"/>
            <a:endParaRPr lang="es-ES" sz="3000" b="1" dirty="0"/>
          </a:p>
        </p:txBody>
      </p:sp>
      <p:cxnSp>
        <p:nvCxnSpPr>
          <p:cNvPr id="65" name="64 Conector recto"/>
          <p:cNvCxnSpPr/>
          <p:nvPr/>
        </p:nvCxnSpPr>
        <p:spPr>
          <a:xfrm>
            <a:off x="4427984" y="980728"/>
            <a:ext cx="0" cy="144016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 flipH="1">
            <a:off x="1403648" y="1124744"/>
            <a:ext cx="3168352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6156176" y="1323020"/>
            <a:ext cx="2987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DESCONCHADOS</a:t>
            </a:r>
          </a:p>
          <a:p>
            <a:pPr algn="r"/>
            <a:endParaRPr lang="es-ES" sz="3000" b="1" dirty="0"/>
          </a:p>
        </p:txBody>
      </p:sp>
      <p:cxnSp>
        <p:nvCxnSpPr>
          <p:cNvPr id="20" name="19 Conector recto"/>
          <p:cNvCxnSpPr/>
          <p:nvPr/>
        </p:nvCxnSpPr>
        <p:spPr>
          <a:xfrm flipH="1">
            <a:off x="4572000" y="1124744"/>
            <a:ext cx="3168352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1403648" y="1124744"/>
            <a:ext cx="0" cy="28803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7740352" y="1124744"/>
            <a:ext cx="0" cy="28803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>
            <a:stCxn id="45" idx="1"/>
          </p:cNvCxnSpPr>
          <p:nvPr/>
        </p:nvCxnSpPr>
        <p:spPr>
          <a:xfrm flipH="1">
            <a:off x="5580112" y="1628800"/>
            <a:ext cx="827584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Rectángulo"/>
          <p:cNvSpPr/>
          <p:nvPr/>
        </p:nvSpPr>
        <p:spPr>
          <a:xfrm>
            <a:off x="3203848" y="1268760"/>
            <a:ext cx="23762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1.Dilataciones</a:t>
            </a:r>
          </a:p>
          <a:p>
            <a:pPr lvl="0"/>
            <a:r>
              <a:rPr lang="es-ES" sz="2200" dirty="0" smtClean="0"/>
              <a:t>2.Falta adherencia</a:t>
            </a:r>
          </a:p>
          <a:p>
            <a:pPr lvl="0"/>
            <a:r>
              <a:rPr lang="es-ES" sz="2200" dirty="0" smtClean="0"/>
              <a:t>3.Humedad</a:t>
            </a:r>
          </a:p>
          <a:p>
            <a:pPr lvl="0"/>
            <a:r>
              <a:rPr lang="es-ES" sz="2200" dirty="0" smtClean="0"/>
              <a:t>4.Material inadecuado</a:t>
            </a:r>
          </a:p>
          <a:p>
            <a:pPr algn="r"/>
            <a:endParaRPr lang="es-ES" sz="3000" b="1" dirty="0"/>
          </a:p>
        </p:txBody>
      </p:sp>
      <p:sp>
        <p:nvSpPr>
          <p:cNvPr id="34" name="33 Rectángulo"/>
          <p:cNvSpPr/>
          <p:nvPr/>
        </p:nvSpPr>
        <p:spPr>
          <a:xfrm>
            <a:off x="5076056" y="1268760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Causa</a:t>
            </a:r>
          </a:p>
          <a:p>
            <a:pPr algn="r"/>
            <a:endParaRPr lang="es-ES" sz="3000" b="1" dirty="0"/>
          </a:p>
        </p:txBody>
      </p:sp>
      <p:cxnSp>
        <p:nvCxnSpPr>
          <p:cNvPr id="35" name="34 Conector recto de flecha"/>
          <p:cNvCxnSpPr/>
          <p:nvPr/>
        </p:nvCxnSpPr>
        <p:spPr>
          <a:xfrm>
            <a:off x="1403648" y="1844824"/>
            <a:ext cx="0" cy="1008112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Rectángulo"/>
          <p:cNvSpPr/>
          <p:nvPr/>
        </p:nvSpPr>
        <p:spPr>
          <a:xfrm>
            <a:off x="6300192" y="2852936"/>
            <a:ext cx="42484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1.Picado </a:t>
            </a:r>
          </a:p>
          <a:p>
            <a:pPr lvl="0"/>
            <a:r>
              <a:rPr lang="es-ES" sz="2200" dirty="0" smtClean="0"/>
              <a:t>2.Limpieza</a:t>
            </a:r>
          </a:p>
          <a:p>
            <a:pPr lvl="0"/>
            <a:r>
              <a:rPr lang="es-ES" sz="2200" dirty="0" smtClean="0"/>
              <a:t>3.Analisis composición</a:t>
            </a:r>
          </a:p>
          <a:p>
            <a:pPr lvl="0"/>
            <a:r>
              <a:rPr lang="es-ES" sz="2200" dirty="0" smtClean="0"/>
              <a:t>4.Revestimiento</a:t>
            </a:r>
          </a:p>
          <a:p>
            <a:pPr lvl="0"/>
            <a:r>
              <a:rPr lang="es-ES" sz="2200" dirty="0" smtClean="0"/>
              <a:t>5.Pintura</a:t>
            </a:r>
          </a:p>
          <a:p>
            <a:pPr algn="r"/>
            <a:endParaRPr lang="es-ES" sz="3000" b="1" dirty="0"/>
          </a:p>
        </p:txBody>
      </p:sp>
      <p:sp>
        <p:nvSpPr>
          <p:cNvPr id="38" name="37 Rectángulo"/>
          <p:cNvSpPr/>
          <p:nvPr/>
        </p:nvSpPr>
        <p:spPr>
          <a:xfrm rot="16200000">
            <a:off x="790419" y="2098013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Solución</a:t>
            </a:r>
          </a:p>
          <a:p>
            <a:pPr algn="r"/>
            <a:endParaRPr lang="es-ES" sz="3000" b="1" dirty="0"/>
          </a:p>
        </p:txBody>
      </p:sp>
      <p:sp>
        <p:nvSpPr>
          <p:cNvPr id="42" name="41 Elipse"/>
          <p:cNvSpPr/>
          <p:nvPr/>
        </p:nvSpPr>
        <p:spPr>
          <a:xfrm>
            <a:off x="323528" y="2852936"/>
            <a:ext cx="2232248" cy="648072"/>
          </a:xfrm>
          <a:prstGeom prst="ellips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95536" y="2996952"/>
            <a:ext cx="223224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000" dirty="0" smtClean="0"/>
              <a:t>Conservar mortero</a:t>
            </a:r>
          </a:p>
          <a:p>
            <a:pPr algn="r"/>
            <a:endParaRPr lang="es-ES" sz="3000" b="1" dirty="0"/>
          </a:p>
        </p:txBody>
      </p:sp>
      <p:cxnSp>
        <p:nvCxnSpPr>
          <p:cNvPr id="52" name="51 Conector recto de flecha"/>
          <p:cNvCxnSpPr/>
          <p:nvPr/>
        </p:nvCxnSpPr>
        <p:spPr>
          <a:xfrm>
            <a:off x="2339752" y="1628800"/>
            <a:ext cx="864096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Rectángulo"/>
          <p:cNvSpPr/>
          <p:nvPr/>
        </p:nvSpPr>
        <p:spPr>
          <a:xfrm>
            <a:off x="1763688" y="1268760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Causa</a:t>
            </a:r>
          </a:p>
          <a:p>
            <a:pPr algn="r"/>
            <a:endParaRPr lang="es-ES" sz="3000" b="1" dirty="0"/>
          </a:p>
        </p:txBody>
      </p:sp>
      <p:cxnSp>
        <p:nvCxnSpPr>
          <p:cNvPr id="62" name="61 Conector recto de flecha"/>
          <p:cNvCxnSpPr/>
          <p:nvPr/>
        </p:nvCxnSpPr>
        <p:spPr>
          <a:xfrm>
            <a:off x="7740352" y="1844824"/>
            <a:ext cx="0" cy="1008112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Rectángulo"/>
          <p:cNvSpPr/>
          <p:nvPr/>
        </p:nvSpPr>
        <p:spPr>
          <a:xfrm rot="16200000">
            <a:off x="7127123" y="2098013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Solución</a:t>
            </a:r>
          </a:p>
          <a:p>
            <a:pPr algn="r"/>
            <a:endParaRPr lang="es-ES" sz="3000" b="1" dirty="0"/>
          </a:p>
        </p:txBody>
      </p:sp>
      <p:cxnSp>
        <p:nvCxnSpPr>
          <p:cNvPr id="70" name="69 Conector recto de flecha"/>
          <p:cNvCxnSpPr>
            <a:stCxn id="42" idx="6"/>
          </p:cNvCxnSpPr>
          <p:nvPr/>
        </p:nvCxnSpPr>
        <p:spPr>
          <a:xfrm>
            <a:off x="2555776" y="3176972"/>
            <a:ext cx="3672408" cy="36004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 de flecha"/>
          <p:cNvCxnSpPr/>
          <p:nvPr/>
        </p:nvCxnSpPr>
        <p:spPr>
          <a:xfrm>
            <a:off x="1403648" y="3501008"/>
            <a:ext cx="0" cy="50405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73 Rectángulo"/>
          <p:cNvSpPr/>
          <p:nvPr/>
        </p:nvSpPr>
        <p:spPr>
          <a:xfrm>
            <a:off x="1043608" y="3573016"/>
            <a:ext cx="208823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000" dirty="0" smtClean="0"/>
              <a:t>SI</a:t>
            </a:r>
          </a:p>
          <a:p>
            <a:pPr algn="r"/>
            <a:endParaRPr lang="es-ES" sz="3000" b="1" dirty="0"/>
          </a:p>
        </p:txBody>
      </p:sp>
      <p:sp>
        <p:nvSpPr>
          <p:cNvPr id="75" name="74 Rectángulo"/>
          <p:cNvSpPr/>
          <p:nvPr/>
        </p:nvSpPr>
        <p:spPr>
          <a:xfrm>
            <a:off x="3851920" y="3212976"/>
            <a:ext cx="208823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000" dirty="0" smtClean="0"/>
              <a:t>NO</a:t>
            </a:r>
          </a:p>
          <a:p>
            <a:pPr algn="r"/>
            <a:endParaRPr lang="es-ES" sz="3000" b="1" dirty="0"/>
          </a:p>
        </p:txBody>
      </p:sp>
      <p:sp>
        <p:nvSpPr>
          <p:cNvPr id="85" name="84 Rectángulo"/>
          <p:cNvSpPr/>
          <p:nvPr/>
        </p:nvSpPr>
        <p:spPr>
          <a:xfrm>
            <a:off x="251520" y="4149080"/>
            <a:ext cx="42484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200" dirty="0" smtClean="0"/>
              <a:t>1.Limpieza</a:t>
            </a:r>
          </a:p>
          <a:p>
            <a:pPr lvl="0"/>
            <a:r>
              <a:rPr lang="es-ES" sz="2200" dirty="0" smtClean="0"/>
              <a:t>2.Aplicación resina</a:t>
            </a:r>
          </a:p>
        </p:txBody>
      </p:sp>
      <p:sp>
        <p:nvSpPr>
          <p:cNvPr id="39" name="38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Ermita de  la Alquería de </a:t>
            </a:r>
            <a:r>
              <a:rPr lang="es-ES" dirty="0" err="1" smtClean="0"/>
              <a:t>Martorell</a:t>
            </a:r>
            <a:endParaRPr lang="es-ES" dirty="0"/>
          </a:p>
        </p:txBody>
      </p:sp>
      <p:pic>
        <p:nvPicPr>
          <p:cNvPr id="41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43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47" name="46 Rectángulo redondeado"/>
          <p:cNvSpPr/>
          <p:nvPr/>
        </p:nvSpPr>
        <p:spPr>
          <a:xfrm>
            <a:off x="1907704" y="188640"/>
            <a:ext cx="532859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Users\Luis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492896"/>
            <a:ext cx="6768752" cy="358839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6" name="Picture 2" descr="C:\Users\Luis\Desktop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620688"/>
            <a:ext cx="6120680" cy="333657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PATOLÓGICO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19" name="18 Rectángulo redondeado"/>
          <p:cNvSpPr/>
          <p:nvPr/>
        </p:nvSpPr>
        <p:spPr>
          <a:xfrm>
            <a:off x="1907704" y="188640"/>
            <a:ext cx="532859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 redondeado"/>
          <p:cNvSpPr/>
          <p:nvPr/>
        </p:nvSpPr>
        <p:spPr>
          <a:xfrm>
            <a:off x="179512" y="1196752"/>
            <a:ext cx="3312368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-324544" y="1196752"/>
            <a:ext cx="3851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ENMUGRECIMIENTO</a:t>
            </a:r>
          </a:p>
          <a:p>
            <a:pPr algn="r"/>
            <a:endParaRPr lang="es-ES" sz="3000" b="1" dirty="0"/>
          </a:p>
        </p:txBody>
      </p:sp>
      <p:cxnSp>
        <p:nvCxnSpPr>
          <p:cNvPr id="22" name="21 Conector recto"/>
          <p:cNvCxnSpPr/>
          <p:nvPr/>
        </p:nvCxnSpPr>
        <p:spPr>
          <a:xfrm>
            <a:off x="4572000" y="980728"/>
            <a:ext cx="0" cy="43204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 flipH="1">
            <a:off x="3491880" y="1412776"/>
            <a:ext cx="1080120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Rectángulo redondeado"/>
          <p:cNvSpPr/>
          <p:nvPr/>
        </p:nvSpPr>
        <p:spPr>
          <a:xfrm>
            <a:off x="251520" y="4509120"/>
            <a:ext cx="4032448" cy="14401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 redondeado"/>
          <p:cNvSpPr/>
          <p:nvPr/>
        </p:nvSpPr>
        <p:spPr>
          <a:xfrm>
            <a:off x="179512" y="2132856"/>
            <a:ext cx="3744416" cy="201622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ANÁLISIS PATOLÓGICO</a:t>
            </a:r>
            <a:endParaRPr lang="es-ES" b="1" dirty="0"/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899592" y="1700808"/>
            <a:ext cx="0" cy="432048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Rectángulo"/>
          <p:cNvSpPr/>
          <p:nvPr/>
        </p:nvSpPr>
        <p:spPr>
          <a:xfrm>
            <a:off x="251520" y="2132856"/>
            <a:ext cx="4176464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1.Partículas contaminantes</a:t>
            </a:r>
          </a:p>
          <a:p>
            <a:pPr lvl="0"/>
            <a:r>
              <a:rPr lang="es-ES" sz="2500" dirty="0" smtClean="0"/>
              <a:t>2.Exposición al viento</a:t>
            </a:r>
          </a:p>
          <a:p>
            <a:pPr lvl="0"/>
            <a:r>
              <a:rPr lang="es-ES" sz="2500" dirty="0" smtClean="0"/>
              <a:t>3.Agua</a:t>
            </a:r>
          </a:p>
          <a:p>
            <a:pPr lvl="0"/>
            <a:r>
              <a:rPr lang="es-ES" sz="2500" dirty="0" smtClean="0"/>
              <a:t>4.Porosidad materiales</a:t>
            </a:r>
          </a:p>
          <a:p>
            <a:pPr lvl="0"/>
            <a:r>
              <a:rPr lang="es-ES" sz="2500" dirty="0" smtClean="0"/>
              <a:t>5.Entrantes y salientes</a:t>
            </a:r>
          </a:p>
          <a:p>
            <a:pPr algn="r"/>
            <a:endParaRPr lang="es-ES" sz="3000" b="1" dirty="0"/>
          </a:p>
        </p:txBody>
      </p:sp>
      <p:sp>
        <p:nvSpPr>
          <p:cNvPr id="21" name="20 Rectángulo"/>
          <p:cNvSpPr/>
          <p:nvPr/>
        </p:nvSpPr>
        <p:spPr>
          <a:xfrm>
            <a:off x="323528" y="1700808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Causa</a:t>
            </a:r>
          </a:p>
          <a:p>
            <a:pPr algn="r"/>
            <a:endParaRPr lang="es-ES" sz="3000" b="1" dirty="0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899592" y="4149080"/>
            <a:ext cx="0" cy="36004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"/>
          <p:cNvSpPr/>
          <p:nvPr/>
        </p:nvSpPr>
        <p:spPr>
          <a:xfrm>
            <a:off x="251520" y="4437112"/>
            <a:ext cx="4248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1.Exfoliación de la capa</a:t>
            </a:r>
          </a:p>
          <a:p>
            <a:pPr lvl="0"/>
            <a:r>
              <a:rPr lang="es-ES" sz="2500" dirty="0" smtClean="0"/>
              <a:t>2.Papeta química adherida</a:t>
            </a:r>
          </a:p>
          <a:p>
            <a:pPr lvl="0"/>
            <a:r>
              <a:rPr lang="es-ES" sz="2500" dirty="0" smtClean="0"/>
              <a:t>3.Limpieza final con chorro de aire/chorro agua</a:t>
            </a:r>
          </a:p>
        </p:txBody>
      </p:sp>
      <p:sp>
        <p:nvSpPr>
          <p:cNvPr id="27" name="26 Rectángulo"/>
          <p:cNvSpPr/>
          <p:nvPr/>
        </p:nvSpPr>
        <p:spPr>
          <a:xfrm>
            <a:off x="611560" y="4149080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Solución</a:t>
            </a:r>
          </a:p>
          <a:p>
            <a:pPr algn="r"/>
            <a:endParaRPr lang="es-ES" sz="3000" b="1" dirty="0"/>
          </a:p>
        </p:txBody>
      </p:sp>
      <p:sp>
        <p:nvSpPr>
          <p:cNvPr id="22" name="21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9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1" name="30 Rectángulo redondeado"/>
          <p:cNvSpPr/>
          <p:nvPr/>
        </p:nvSpPr>
        <p:spPr>
          <a:xfrm>
            <a:off x="1907704" y="188640"/>
            <a:ext cx="532859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 redondeado"/>
          <p:cNvSpPr/>
          <p:nvPr/>
        </p:nvSpPr>
        <p:spPr>
          <a:xfrm>
            <a:off x="179512" y="1196752"/>
            <a:ext cx="3312368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-324544" y="1196752"/>
            <a:ext cx="3851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000" dirty="0" smtClean="0"/>
              <a:t>ENMUGRECIMIENTO</a:t>
            </a:r>
          </a:p>
          <a:p>
            <a:pPr algn="r"/>
            <a:endParaRPr lang="es-ES" sz="3000" b="1" dirty="0"/>
          </a:p>
        </p:txBody>
      </p:sp>
      <p:cxnSp>
        <p:nvCxnSpPr>
          <p:cNvPr id="33" name="32 Conector recto"/>
          <p:cNvCxnSpPr/>
          <p:nvPr/>
        </p:nvCxnSpPr>
        <p:spPr>
          <a:xfrm>
            <a:off x="4572000" y="980728"/>
            <a:ext cx="0" cy="43204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 flipH="1">
            <a:off x="3491880" y="1412776"/>
            <a:ext cx="1080120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Luis\Desktop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199" y="1628800"/>
            <a:ext cx="5257801" cy="352839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40 Rectángulo redondeado"/>
          <p:cNvSpPr/>
          <p:nvPr/>
        </p:nvSpPr>
        <p:spPr>
          <a:xfrm>
            <a:off x="179512" y="1196752"/>
            <a:ext cx="230425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INTERVENCIÓN</a:t>
            </a:r>
            <a:endParaRPr lang="es-ES" b="1" dirty="0"/>
          </a:p>
        </p:txBody>
      </p:sp>
      <p:sp>
        <p:nvSpPr>
          <p:cNvPr id="9" name="8 Rectángulo"/>
          <p:cNvSpPr/>
          <p:nvPr/>
        </p:nvSpPr>
        <p:spPr>
          <a:xfrm>
            <a:off x="179512" y="1196752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Edificio visitable</a:t>
            </a:r>
          </a:p>
          <a:p>
            <a:pPr algn="r"/>
            <a:endParaRPr lang="es-ES" sz="3000" b="1" dirty="0"/>
          </a:p>
        </p:txBody>
      </p:sp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0" name="29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"/>
          <p:cNvCxnSpPr/>
          <p:nvPr/>
        </p:nvCxnSpPr>
        <p:spPr>
          <a:xfrm flipH="1">
            <a:off x="2483768" y="1412776"/>
            <a:ext cx="2088232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85" y="2060848"/>
            <a:ext cx="5810215" cy="3024336"/>
          </a:xfrm>
          <a:prstGeom prst="rect">
            <a:avLst/>
          </a:prstGeom>
          <a:noFill/>
          <a:effectLst>
            <a:softEdge rad="127000"/>
          </a:effectLst>
        </p:spPr>
      </p:pic>
      <p:cxnSp>
        <p:nvCxnSpPr>
          <p:cNvPr id="20" name="19 Conector recto"/>
          <p:cNvCxnSpPr/>
          <p:nvPr/>
        </p:nvCxnSpPr>
        <p:spPr>
          <a:xfrm>
            <a:off x="4572000" y="980728"/>
            <a:ext cx="0" cy="43204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683568" y="1700808"/>
            <a:ext cx="0" cy="43204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 redondeado"/>
          <p:cNvSpPr/>
          <p:nvPr/>
        </p:nvSpPr>
        <p:spPr>
          <a:xfrm>
            <a:off x="179512" y="2132856"/>
            <a:ext cx="3024336" cy="367240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179512" y="2132856"/>
            <a:ext cx="3672408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s-ES" sz="2500" dirty="0" smtClean="0"/>
              <a:t>Seguridad</a:t>
            </a:r>
          </a:p>
          <a:p>
            <a:pPr lvl="0">
              <a:buFont typeface="Arial" pitchFamily="34" charset="0"/>
              <a:buChar char="•"/>
            </a:pPr>
            <a:r>
              <a:rPr lang="es-ES" sz="2500" dirty="0" smtClean="0"/>
              <a:t>Mantenimiento</a:t>
            </a:r>
          </a:p>
          <a:p>
            <a:pPr lvl="0">
              <a:buFont typeface="Arial" pitchFamily="34" charset="0"/>
              <a:buChar char="•"/>
            </a:pPr>
            <a:r>
              <a:rPr lang="es-ES" sz="2500" dirty="0" smtClean="0"/>
              <a:t>Acción mínima</a:t>
            </a:r>
          </a:p>
          <a:p>
            <a:pPr lvl="0">
              <a:buFont typeface="Arial" pitchFamily="34" charset="0"/>
              <a:buChar char="•"/>
            </a:pPr>
            <a:r>
              <a:rPr lang="es-ES" sz="2500" dirty="0" smtClean="0"/>
              <a:t>Accesible</a:t>
            </a:r>
          </a:p>
          <a:p>
            <a:pPr lvl="0">
              <a:buFont typeface="Arial" pitchFamily="34" charset="0"/>
              <a:buChar char="•"/>
            </a:pPr>
            <a:r>
              <a:rPr lang="es-ES" sz="2500" dirty="0" smtClean="0"/>
              <a:t>Visión de elementos</a:t>
            </a:r>
          </a:p>
          <a:p>
            <a:pPr lvl="0">
              <a:buFont typeface="Arial" pitchFamily="34" charset="0"/>
              <a:buChar char="•"/>
            </a:pPr>
            <a:r>
              <a:rPr lang="es-ES" sz="2500" dirty="0" smtClean="0"/>
              <a:t>Solución lesiones</a:t>
            </a:r>
          </a:p>
          <a:p>
            <a:pPr lvl="0">
              <a:buFont typeface="Arial" pitchFamily="34" charset="0"/>
              <a:buChar char="•"/>
            </a:pPr>
            <a:r>
              <a:rPr lang="es-ES" sz="2500" dirty="0" smtClean="0"/>
              <a:t>Iluminación</a:t>
            </a:r>
          </a:p>
          <a:p>
            <a:pPr lvl="0">
              <a:buFont typeface="Arial" pitchFamily="34" charset="0"/>
              <a:buChar char="•"/>
            </a:pPr>
            <a:r>
              <a:rPr lang="es-ES" sz="2500" dirty="0" smtClean="0"/>
              <a:t>Permitir exposición</a:t>
            </a:r>
          </a:p>
          <a:p>
            <a:pPr lvl="0">
              <a:buFont typeface="Arial" pitchFamily="34" charset="0"/>
              <a:buChar char="•"/>
            </a:pPr>
            <a:r>
              <a:rPr lang="es-ES" sz="2500" dirty="0" smtClean="0"/>
              <a:t>Añadidos: secundario</a:t>
            </a:r>
          </a:p>
          <a:p>
            <a:pPr lvl="0"/>
            <a:endParaRPr lang="es-ES" sz="2500" dirty="0" smtClean="0"/>
          </a:p>
          <a:p>
            <a:pPr lvl="0">
              <a:buFont typeface="Arial" pitchFamily="34" charset="0"/>
              <a:buChar char="•"/>
            </a:pPr>
            <a:endParaRPr lang="es-ES" sz="2500" dirty="0" smtClean="0"/>
          </a:p>
          <a:p>
            <a:pPr algn="r"/>
            <a:endParaRPr lang="es-ES" sz="3000" b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4581128"/>
            <a:ext cx="2630810" cy="335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40 Rectángulo redondeado"/>
          <p:cNvSpPr/>
          <p:nvPr/>
        </p:nvSpPr>
        <p:spPr>
          <a:xfrm>
            <a:off x="6948264" y="260648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INTERVENCIÓN</a:t>
            </a:r>
            <a:endParaRPr lang="es-ES" b="1" dirty="0"/>
          </a:p>
        </p:txBody>
      </p:sp>
      <p:sp>
        <p:nvSpPr>
          <p:cNvPr id="9" name="8 Rectángulo"/>
          <p:cNvSpPr/>
          <p:nvPr/>
        </p:nvSpPr>
        <p:spPr>
          <a:xfrm>
            <a:off x="6948264" y="260648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Pavimentos</a:t>
            </a:r>
          </a:p>
          <a:p>
            <a:pPr algn="r"/>
            <a:endParaRPr lang="es-ES" sz="3000" b="1" dirty="0"/>
          </a:p>
        </p:txBody>
      </p:sp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0" name="29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"/>
          <p:cNvCxnSpPr/>
          <p:nvPr/>
        </p:nvCxnSpPr>
        <p:spPr>
          <a:xfrm flipH="1">
            <a:off x="6444208" y="548680"/>
            <a:ext cx="50405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980728"/>
            <a:ext cx="7841704" cy="413696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4653136"/>
            <a:ext cx="2448271" cy="112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40 Rectángulo redondeado"/>
          <p:cNvSpPr/>
          <p:nvPr/>
        </p:nvSpPr>
        <p:spPr>
          <a:xfrm>
            <a:off x="6948264" y="260648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INTERVENCIÓN</a:t>
            </a:r>
            <a:endParaRPr lang="es-ES" b="1" dirty="0"/>
          </a:p>
        </p:txBody>
      </p:sp>
      <p:sp>
        <p:nvSpPr>
          <p:cNvPr id="9" name="8 Rectángulo"/>
          <p:cNvSpPr/>
          <p:nvPr/>
        </p:nvSpPr>
        <p:spPr>
          <a:xfrm>
            <a:off x="6948264" y="260648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Pavimentos</a:t>
            </a:r>
          </a:p>
          <a:p>
            <a:pPr algn="r"/>
            <a:endParaRPr lang="es-ES" sz="3000" b="1" dirty="0"/>
          </a:p>
        </p:txBody>
      </p:sp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0" name="29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"/>
          <p:cNvCxnSpPr/>
          <p:nvPr/>
        </p:nvCxnSpPr>
        <p:spPr>
          <a:xfrm flipH="1">
            <a:off x="6444208" y="548680"/>
            <a:ext cx="50405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0528" y="1196752"/>
            <a:ext cx="9540552" cy="3100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45024"/>
            <a:ext cx="3275856" cy="2273901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3" name="12 CuadroTexto"/>
          <p:cNvSpPr txBox="1"/>
          <p:nvPr/>
        </p:nvSpPr>
        <p:spPr>
          <a:xfrm>
            <a:off x="6479704" y="1988840"/>
            <a:ext cx="26642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itchFamily="34" charset="0"/>
                <a:cs typeface="Arial" pitchFamily="34" charset="0"/>
              </a:rPr>
              <a:t>Apoyos de HA hincados</a:t>
            </a:r>
            <a:endParaRPr lang="es-ES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878263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005064"/>
            <a:ext cx="2234183" cy="2234183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1" name="40 Rectángulo redondeado"/>
          <p:cNvSpPr/>
          <p:nvPr/>
        </p:nvSpPr>
        <p:spPr>
          <a:xfrm>
            <a:off x="6948264" y="260648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INTERVENCIÓN</a:t>
            </a:r>
            <a:endParaRPr lang="es-ES" b="1" dirty="0"/>
          </a:p>
        </p:txBody>
      </p:sp>
      <p:sp>
        <p:nvSpPr>
          <p:cNvPr id="9" name="8 Rectángulo"/>
          <p:cNvSpPr/>
          <p:nvPr/>
        </p:nvSpPr>
        <p:spPr>
          <a:xfrm>
            <a:off x="6948264" y="260648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Pavimentos</a:t>
            </a:r>
          </a:p>
          <a:p>
            <a:pPr algn="r"/>
            <a:endParaRPr lang="es-ES" sz="3000" b="1" dirty="0"/>
          </a:p>
        </p:txBody>
      </p:sp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0" name="29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"/>
          <p:cNvCxnSpPr/>
          <p:nvPr/>
        </p:nvCxnSpPr>
        <p:spPr>
          <a:xfrm flipH="1">
            <a:off x="6444208" y="548680"/>
            <a:ext cx="50405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3779912" y="3573016"/>
            <a:ext cx="230425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http://img.archiexpo.es/images_ae/photo-m2/baldosas-de-suelo-de-piedra-caliza-64316-439253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215137"/>
            <a:ext cx="2689027" cy="266213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1" name="40 Rectángulo redondeado"/>
          <p:cNvSpPr/>
          <p:nvPr/>
        </p:nvSpPr>
        <p:spPr>
          <a:xfrm>
            <a:off x="6948264" y="260648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INTERVENCIÓN</a:t>
            </a:r>
            <a:endParaRPr lang="es-ES" b="1" dirty="0"/>
          </a:p>
        </p:txBody>
      </p:sp>
      <p:sp>
        <p:nvSpPr>
          <p:cNvPr id="9" name="8 Rectángulo"/>
          <p:cNvSpPr/>
          <p:nvPr/>
        </p:nvSpPr>
        <p:spPr>
          <a:xfrm>
            <a:off x="6948264" y="260648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Barandillas</a:t>
            </a:r>
          </a:p>
          <a:p>
            <a:pPr algn="r"/>
            <a:endParaRPr lang="es-ES" sz="3000" b="1" dirty="0"/>
          </a:p>
        </p:txBody>
      </p:sp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0" name="29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"/>
          <p:cNvCxnSpPr/>
          <p:nvPr/>
        </p:nvCxnSpPr>
        <p:spPr>
          <a:xfrm flipH="1">
            <a:off x="6444208" y="548680"/>
            <a:ext cx="50405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196752"/>
            <a:ext cx="5822917" cy="475252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1196752"/>
            <a:ext cx="5218968" cy="275331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157" name="Picture 13" descr="http://www.vulka.es/imagenes/empresas_fotos/227808_big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332656" y="188640"/>
            <a:ext cx="3888432" cy="291632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40 Rectángulo redondeado"/>
          <p:cNvSpPr/>
          <p:nvPr/>
        </p:nvSpPr>
        <p:spPr>
          <a:xfrm>
            <a:off x="6948264" y="260648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INTERVENCIÓN</a:t>
            </a:r>
            <a:endParaRPr lang="es-ES" b="1" dirty="0"/>
          </a:p>
        </p:txBody>
      </p:sp>
      <p:sp>
        <p:nvSpPr>
          <p:cNvPr id="9" name="8 Rectángulo"/>
          <p:cNvSpPr/>
          <p:nvPr/>
        </p:nvSpPr>
        <p:spPr>
          <a:xfrm>
            <a:off x="6948264" y="260648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Barandillas</a:t>
            </a:r>
          </a:p>
          <a:p>
            <a:pPr algn="r"/>
            <a:endParaRPr lang="es-ES" sz="3000" b="1" dirty="0"/>
          </a:p>
        </p:txBody>
      </p:sp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0" name="29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"/>
          <p:cNvCxnSpPr/>
          <p:nvPr/>
        </p:nvCxnSpPr>
        <p:spPr>
          <a:xfrm flipH="1">
            <a:off x="6444208" y="548680"/>
            <a:ext cx="50405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3423" y="980728"/>
            <a:ext cx="6870577" cy="417646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116632" y="3429000"/>
            <a:ext cx="4536504" cy="239327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80528" y="1556792"/>
            <a:ext cx="3074683" cy="179717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6973" y="4005064"/>
            <a:ext cx="3027027" cy="1872208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396536" cy="339022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1" name="40 Rectángulo redondeado"/>
          <p:cNvSpPr/>
          <p:nvPr/>
        </p:nvSpPr>
        <p:spPr>
          <a:xfrm>
            <a:off x="6948264" y="260648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INTERVENCIÓN</a:t>
            </a:r>
            <a:endParaRPr lang="es-ES" b="1" dirty="0"/>
          </a:p>
        </p:txBody>
      </p:sp>
      <p:sp>
        <p:nvSpPr>
          <p:cNvPr id="9" name="8 Rectángulo"/>
          <p:cNvSpPr/>
          <p:nvPr/>
        </p:nvSpPr>
        <p:spPr>
          <a:xfrm>
            <a:off x="6948264" y="260648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Nave principal</a:t>
            </a:r>
          </a:p>
          <a:p>
            <a:pPr algn="r"/>
            <a:endParaRPr lang="es-ES" sz="3000" b="1" dirty="0"/>
          </a:p>
        </p:txBody>
      </p:sp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0" name="29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4" name="Picture 3" descr="C:\Users\Luis\Desktop\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612576" y="4437112"/>
            <a:ext cx="10563226" cy="1685925"/>
          </a:xfrm>
          <a:prstGeom prst="rect">
            <a:avLst/>
          </a:prstGeom>
          <a:noFill/>
          <a:effectLst>
            <a:softEdge rad="127000"/>
          </a:effectLst>
        </p:spPr>
      </p:pic>
      <p:cxnSp>
        <p:nvCxnSpPr>
          <p:cNvPr id="12" name="11 Conector recto"/>
          <p:cNvCxnSpPr/>
          <p:nvPr/>
        </p:nvCxnSpPr>
        <p:spPr>
          <a:xfrm flipH="1">
            <a:off x="6444208" y="548680"/>
            <a:ext cx="50405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pic>
        <p:nvPicPr>
          <p:cNvPr id="34" name="Picture 3" descr="C:\Users\Luis\Desktop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12576" y="4365104"/>
            <a:ext cx="10563226" cy="168592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52736"/>
            <a:ext cx="9144000" cy="331804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INTERVENCIÓN</a:t>
            </a:r>
            <a:endParaRPr lang="es-ES" b="1" dirty="0"/>
          </a:p>
        </p:txBody>
      </p:sp>
      <p:sp>
        <p:nvSpPr>
          <p:cNvPr id="17" name="16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6948264" y="260648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6948264" y="260648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Nave principal</a:t>
            </a:r>
          </a:p>
          <a:p>
            <a:pPr algn="r"/>
            <a:endParaRPr lang="es-ES" sz="3000" b="1" dirty="0"/>
          </a:p>
        </p:txBody>
      </p:sp>
      <p:cxnSp>
        <p:nvCxnSpPr>
          <p:cNvPr id="20" name="19 Conector recto"/>
          <p:cNvCxnSpPr/>
          <p:nvPr/>
        </p:nvCxnSpPr>
        <p:spPr>
          <a:xfrm flipH="1">
            <a:off x="6444208" y="548680"/>
            <a:ext cx="50405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pic>
        <p:nvPicPr>
          <p:cNvPr id="34" name="Picture 3" descr="C:\Users\Luis\Desktop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84584" y="4365104"/>
            <a:ext cx="10563226" cy="168592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251" y="1052735"/>
            <a:ext cx="8846516" cy="3456385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6" name="1 Título"/>
          <p:cNvSpPr txBox="1">
            <a:spLocks/>
          </p:cNvSpPr>
          <p:nvPr/>
        </p:nvSpPr>
        <p:spPr>
          <a:xfrm>
            <a:off x="899592" y="0"/>
            <a:ext cx="7344816" cy="1196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INTERVENCIÓN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6948264" y="260648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6948264" y="260648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Nave principal</a:t>
            </a:r>
          </a:p>
          <a:p>
            <a:pPr algn="r"/>
            <a:endParaRPr lang="es-ES" sz="3000" b="1" dirty="0"/>
          </a:p>
        </p:txBody>
      </p:sp>
      <p:cxnSp>
        <p:nvCxnSpPr>
          <p:cNvPr id="14" name="13 Conector recto"/>
          <p:cNvCxnSpPr/>
          <p:nvPr/>
        </p:nvCxnSpPr>
        <p:spPr>
          <a:xfrm flipH="1">
            <a:off x="6444208" y="548680"/>
            <a:ext cx="50405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424936" cy="320024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4" name="23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8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21088"/>
            <a:ext cx="2524125" cy="162877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4149080"/>
            <a:ext cx="2524125" cy="1628775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0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INTERVENCIÓN</a:t>
            </a:r>
            <a:endParaRPr lang="es-ES" b="1" dirty="0"/>
          </a:p>
        </p:txBody>
      </p:sp>
      <p:sp>
        <p:nvSpPr>
          <p:cNvPr id="22" name="21 Rectángulo redondeado"/>
          <p:cNvSpPr/>
          <p:nvPr/>
        </p:nvSpPr>
        <p:spPr>
          <a:xfrm>
            <a:off x="2699792" y="188640"/>
            <a:ext cx="3744416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22 Imagen" descr="C:\Users\Luis\Desktop\PROYECTO\Fotos\3\CIMG409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3068960"/>
            <a:ext cx="3600400" cy="273630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4" name="13 Rectángulo redondeado"/>
          <p:cNvSpPr/>
          <p:nvPr/>
        </p:nvSpPr>
        <p:spPr>
          <a:xfrm>
            <a:off x="6948264" y="260648"/>
            <a:ext cx="1296144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6948264" y="260648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Sacristía</a:t>
            </a:r>
          </a:p>
          <a:p>
            <a:pPr algn="r"/>
            <a:endParaRPr lang="es-ES" sz="3000" b="1" dirty="0"/>
          </a:p>
        </p:txBody>
      </p:sp>
      <p:cxnSp>
        <p:nvCxnSpPr>
          <p:cNvPr id="16" name="15 Conector recto"/>
          <p:cNvCxnSpPr/>
          <p:nvPr/>
        </p:nvCxnSpPr>
        <p:spPr>
          <a:xfrm flipH="1">
            <a:off x="6444208" y="548680"/>
            <a:ext cx="50405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ctángulo redondeado"/>
          <p:cNvSpPr/>
          <p:nvPr/>
        </p:nvSpPr>
        <p:spPr>
          <a:xfrm>
            <a:off x="1331640" y="2276872"/>
            <a:ext cx="6336704" cy="50405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Rectángulo redondeado"/>
          <p:cNvSpPr/>
          <p:nvPr/>
        </p:nvSpPr>
        <p:spPr>
          <a:xfrm>
            <a:off x="1475656" y="3501008"/>
            <a:ext cx="6120680" cy="2376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 redondeado"/>
          <p:cNvSpPr/>
          <p:nvPr/>
        </p:nvSpPr>
        <p:spPr>
          <a:xfrm>
            <a:off x="1835696" y="1268760"/>
            <a:ext cx="5472608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99592" y="0"/>
            <a:ext cx="7344816" cy="1196752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CONCLUSIONES</a:t>
            </a:r>
            <a:endParaRPr lang="es-ES" b="1" dirty="0"/>
          </a:p>
        </p:txBody>
      </p:sp>
      <p:cxnSp>
        <p:nvCxnSpPr>
          <p:cNvPr id="65" name="64 Conector recto"/>
          <p:cNvCxnSpPr>
            <a:stCxn id="32" idx="2"/>
          </p:cNvCxnSpPr>
          <p:nvPr/>
        </p:nvCxnSpPr>
        <p:spPr>
          <a:xfrm>
            <a:off x="4572000" y="980728"/>
            <a:ext cx="0" cy="28803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4572000" y="1772816"/>
            <a:ext cx="0" cy="50405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Rectángulo"/>
          <p:cNvSpPr/>
          <p:nvPr/>
        </p:nvSpPr>
        <p:spPr>
          <a:xfrm>
            <a:off x="1835696" y="1268760"/>
            <a:ext cx="676875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ESTADO: RUINA (DETERIORO CONTINUO)</a:t>
            </a:r>
          </a:p>
          <a:p>
            <a:pPr algn="r"/>
            <a:endParaRPr lang="es-ES" sz="3000" b="1" dirty="0"/>
          </a:p>
        </p:txBody>
      </p:sp>
      <p:sp>
        <p:nvSpPr>
          <p:cNvPr id="21" name="20 Rectángulo"/>
          <p:cNvSpPr/>
          <p:nvPr/>
        </p:nvSpPr>
        <p:spPr>
          <a:xfrm>
            <a:off x="3131840" y="1772816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Causa</a:t>
            </a:r>
          </a:p>
          <a:p>
            <a:pPr algn="r"/>
            <a:endParaRPr lang="es-ES" sz="3000" b="1" dirty="0"/>
          </a:p>
        </p:txBody>
      </p:sp>
      <p:sp>
        <p:nvSpPr>
          <p:cNvPr id="22" name="21 Rectángulo"/>
          <p:cNvSpPr/>
          <p:nvPr/>
        </p:nvSpPr>
        <p:spPr>
          <a:xfrm>
            <a:off x="1331640" y="2276872"/>
            <a:ext cx="648072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ABANDONO TOTAL (FALTA DE MANTENIMIENTO)</a:t>
            </a:r>
          </a:p>
          <a:p>
            <a:pPr algn="r"/>
            <a:endParaRPr lang="es-ES" sz="3000" b="1" dirty="0"/>
          </a:p>
        </p:txBody>
      </p:sp>
      <p:cxnSp>
        <p:nvCxnSpPr>
          <p:cNvPr id="28" name="27 Conector recto de flecha"/>
          <p:cNvCxnSpPr/>
          <p:nvPr/>
        </p:nvCxnSpPr>
        <p:spPr>
          <a:xfrm>
            <a:off x="4572000" y="2780928"/>
            <a:ext cx="0" cy="72008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1331640" y="2924944"/>
            <a:ext cx="31683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2000" dirty="0" smtClean="0"/>
              <a:t>Solución mínima propuesta</a:t>
            </a:r>
          </a:p>
          <a:p>
            <a:pPr algn="r"/>
            <a:endParaRPr lang="es-ES" sz="3000" b="1" dirty="0"/>
          </a:p>
        </p:txBody>
      </p:sp>
      <p:sp>
        <p:nvSpPr>
          <p:cNvPr id="31" name="30 Rectángulo"/>
          <p:cNvSpPr/>
          <p:nvPr/>
        </p:nvSpPr>
        <p:spPr>
          <a:xfrm>
            <a:off x="1475656" y="3501008"/>
            <a:ext cx="61926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500" dirty="0" smtClean="0"/>
              <a:t>1.REPARACIÓN CUBIERTA SACRISTÍA</a:t>
            </a:r>
          </a:p>
          <a:p>
            <a:pPr lvl="0"/>
            <a:r>
              <a:rPr lang="es-ES" sz="2500" dirty="0" smtClean="0"/>
              <a:t>2.EJECUCIÓN DE CUBIERTA NAVE PRINCIPAL</a:t>
            </a:r>
          </a:p>
          <a:p>
            <a:pPr lvl="0"/>
            <a:r>
              <a:rPr lang="es-ES" sz="2500" dirty="0" smtClean="0"/>
              <a:t>3.REPARACIÓN DE GRIETAS DE GRAN TAMAÑO</a:t>
            </a:r>
          </a:p>
          <a:p>
            <a:pPr lvl="0"/>
            <a:r>
              <a:rPr lang="es-ES" sz="2500" dirty="0" smtClean="0"/>
              <a:t>4.RESOLUCIÓN DE LA HUMEDAD CAPILAR</a:t>
            </a:r>
          </a:p>
          <a:p>
            <a:pPr lvl="0"/>
            <a:r>
              <a:rPr lang="es-ES" sz="2500" dirty="0" smtClean="0"/>
              <a:t>5.LIMPIEZA Y CONSOLIDACIÓN DE MURO DE FACHADAS</a:t>
            </a:r>
          </a:p>
          <a:p>
            <a:pPr algn="ctr"/>
            <a:endParaRPr lang="es-ES" sz="3000" b="1" dirty="0"/>
          </a:p>
        </p:txBody>
      </p:sp>
      <p:sp>
        <p:nvSpPr>
          <p:cNvPr id="17" name="16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26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  <p:sp>
        <p:nvSpPr>
          <p:cNvPr id="32" name="31 Rectángulo redondeado"/>
          <p:cNvSpPr/>
          <p:nvPr/>
        </p:nvSpPr>
        <p:spPr>
          <a:xfrm>
            <a:off x="1907704" y="188640"/>
            <a:ext cx="5328592" cy="792088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Luis\Desktop\PROYECTO\Fotos\SUSO MONRABAL\2006-4-24+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4865939" cy="525658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127000"/>
          </a:effectLst>
        </p:spPr>
      </p:pic>
      <p:pic>
        <p:nvPicPr>
          <p:cNvPr id="36" name="Picture 3" descr="C:\Users\Luis\Desktop\PROYECTO\Fotos\4\IMG_36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7740" y="188640"/>
            <a:ext cx="4216260" cy="544522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127000"/>
          </a:effectLst>
        </p:spPr>
      </p:pic>
      <p:sp>
        <p:nvSpPr>
          <p:cNvPr id="48" name="1 Título"/>
          <p:cNvSpPr txBox="1">
            <a:spLocks/>
          </p:cNvSpPr>
          <p:nvPr/>
        </p:nvSpPr>
        <p:spPr>
          <a:xfrm>
            <a:off x="1835696" y="2060848"/>
            <a:ext cx="5796136" cy="24208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-180528" y="6021288"/>
            <a:ext cx="9505056" cy="1008112"/>
          </a:xfrm>
          <a:prstGeom prst="rect">
            <a:avLst/>
          </a:prstGeom>
          <a:solidFill>
            <a:schemeClr val="bg1"/>
          </a:solidFill>
          <a:ln w="50800">
            <a:gradFill flip="none" rotWithShape="1">
              <a:gsLst>
                <a:gs pos="50000">
                  <a:schemeClr val="accent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835696" y="6165304"/>
            <a:ext cx="511155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Ermita de  la Alquería de </a:t>
            </a:r>
            <a:r>
              <a:rPr lang="es-ES" sz="2000" noProof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Martorell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C:\Users\Luis\Desktop\PROYECTO\CAD\+\logo-u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3296"/>
            <a:ext cx="1594275" cy="914364"/>
          </a:xfrm>
          <a:prstGeom prst="rect">
            <a:avLst/>
          </a:prstGeom>
          <a:noFill/>
        </p:spPr>
      </p:pic>
      <p:pic>
        <p:nvPicPr>
          <p:cNvPr id="11" name="Picture 5" descr="C:\Users\Luis\Dropbox\Proyectos2\Actividad\NUESTRO\U05709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050024"/>
            <a:ext cx="1979712" cy="807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2438</TotalTime>
  <Words>813</Words>
  <Application>Microsoft Office PowerPoint</Application>
  <PresentationFormat>Presentación en pantalla (4:3)</PresentationFormat>
  <Paragraphs>256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39" baseType="lpstr">
      <vt:lpstr>Tema de Office</vt:lpstr>
      <vt:lpstr>ERMITA ALQUERÍA DE MARTORELL GANDIA</vt:lpstr>
      <vt:lpstr>INDICE</vt:lpstr>
      <vt:lpstr>OBJETIVOS</vt:lpstr>
      <vt:lpstr> SITUACIÓN</vt:lpstr>
      <vt:lpstr>CONTEXTO HISTÓRICO</vt:lpstr>
      <vt:lpstr>CONTEXTO HISTÓRICO</vt:lpstr>
      <vt:lpstr>CONTEXTO HISTÓRICO</vt:lpstr>
      <vt:lpstr>CONTEXTO HISTÓRICO</vt:lpstr>
      <vt:lpstr>CONTEXTO HISTÓRICO</vt:lpstr>
      <vt:lpstr>CONTEXTO HISTÓRICO</vt:lpstr>
      <vt:lpstr>CONTEXTO HISTÓRICO</vt:lpstr>
      <vt:lpstr>CONTEXTO HISTÓRICO</vt:lpstr>
      <vt:lpstr>CONTEXTO HISTÓRICO</vt:lpstr>
      <vt:lpstr>CONTEXTO HISTÓRICO</vt:lpstr>
      <vt:lpstr>ANÁLISIS FORMAL</vt:lpstr>
      <vt:lpstr>ANÁLISIS CONSTRUCTIVO</vt:lpstr>
      <vt:lpstr>ANÁLISIS CONSTRUCTIVO</vt:lpstr>
      <vt:lpstr>ANÁLISIS CONSTRUCTIVO</vt:lpstr>
      <vt:lpstr>CARACTERIZACIÓN DE MATERIALES</vt:lpstr>
      <vt:lpstr>ANÁLISIS PATOLÓGICO</vt:lpstr>
      <vt:lpstr>ANÁLISIS PATOLÓGICO</vt:lpstr>
      <vt:lpstr>ANÁLISIS PATOLÓGICO</vt:lpstr>
      <vt:lpstr>ANÁLISIS PATOLÓGICO</vt:lpstr>
      <vt:lpstr>ANÁLISIS PATOLÓGICO</vt:lpstr>
      <vt:lpstr>ANÁLISIS PATOLÓGICO</vt:lpstr>
      <vt:lpstr>ANÁLISIS PATOLÓGICO</vt:lpstr>
      <vt:lpstr>INTERVENCIÓN</vt:lpstr>
      <vt:lpstr>INTERVENCIÓN</vt:lpstr>
      <vt:lpstr>INTERVENCIÓN</vt:lpstr>
      <vt:lpstr>INTERVENCIÓN</vt:lpstr>
      <vt:lpstr>INTERVENCIÓN</vt:lpstr>
      <vt:lpstr>INTERVENCIÓN</vt:lpstr>
      <vt:lpstr>INTERVENCIÓN</vt:lpstr>
      <vt:lpstr>INTERVENCIÓN</vt:lpstr>
      <vt:lpstr>Diapositiva 35</vt:lpstr>
      <vt:lpstr>INTERVENCIÓN</vt:lpstr>
      <vt:lpstr>CONCLUSIONES</vt:lpstr>
      <vt:lpstr>Diapositiva 38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CONSTRUCCIÓN VI</dc:title>
  <dc:creator>Luis</dc:creator>
  <cp:lastModifiedBy>Luis</cp:lastModifiedBy>
  <cp:revision>245</cp:revision>
  <dcterms:created xsi:type="dcterms:W3CDTF">2012-12-10T23:26:25Z</dcterms:created>
  <dcterms:modified xsi:type="dcterms:W3CDTF">2013-07-18T22:48:01Z</dcterms:modified>
</cp:coreProperties>
</file>