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56" r:id="rId2"/>
    <p:sldId id="274" r:id="rId3"/>
    <p:sldId id="258" r:id="rId4"/>
    <p:sldId id="275" r:id="rId5"/>
    <p:sldId id="259" r:id="rId6"/>
    <p:sldId id="260" r:id="rId7"/>
    <p:sldId id="276" r:id="rId8"/>
    <p:sldId id="261" r:id="rId9"/>
    <p:sldId id="262" r:id="rId10"/>
    <p:sldId id="264" r:id="rId11"/>
    <p:sldId id="265" r:id="rId12"/>
    <p:sldId id="263" r:id="rId13"/>
    <p:sldId id="266" r:id="rId14"/>
    <p:sldId id="267" r:id="rId15"/>
    <p:sldId id="281" r:id="rId16"/>
    <p:sldId id="282" r:id="rId17"/>
    <p:sldId id="288" r:id="rId18"/>
    <p:sldId id="284" r:id="rId19"/>
    <p:sldId id="286" r:id="rId20"/>
    <p:sldId id="283" r:id="rId21"/>
    <p:sldId id="290" r:id="rId22"/>
    <p:sldId id="291" r:id="rId23"/>
  </p:sldIdLst>
  <p:sldSz cx="9144000" cy="6858000" type="screen4x3"/>
  <p:notesSz cx="6858000" cy="9144000"/>
  <p:defaultTextStyle>
    <a:defPPr>
      <a:defRPr lang="es-ES"/>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5"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BDFF"/>
    <a:srgbClr val="809CCA"/>
    <a:srgbClr val="CA6C1E"/>
    <a:srgbClr val="27829B"/>
    <a:srgbClr val="FF9966"/>
    <a:srgbClr val="FF6600"/>
    <a:srgbClr val="99FF99"/>
    <a:srgbClr val="76E4FE"/>
    <a:srgbClr val="800080"/>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50" autoAdjust="0"/>
    <p:restoredTop sz="95341" autoAdjust="0"/>
  </p:normalViewPr>
  <p:slideViewPr>
    <p:cSldViewPr>
      <p:cViewPr varScale="1">
        <p:scale>
          <a:sx n="70" d="100"/>
          <a:sy n="70" d="100"/>
        </p:scale>
        <p:origin x="-166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Office_Excel7.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a:pPr>
            <a:r>
              <a:rPr lang="es-ES" sz="1000" noProof="0" dirty="0" smtClean="0"/>
              <a:t>Evolución demográfica de Alfafar</a:t>
            </a:r>
            <a:endParaRPr lang="es-ES" sz="1000" noProof="0" dirty="0"/>
          </a:p>
        </c:rich>
      </c:tx>
      <c:layout>
        <c:manualLayout>
          <c:xMode val="edge"/>
          <c:yMode val="edge"/>
          <c:x val="0.24231090027628641"/>
          <c:y val="1.5593074656188624E-2"/>
        </c:manualLayout>
      </c:layout>
    </c:title>
    <c:view3D>
      <c:rotX val="20"/>
      <c:rotY val="90"/>
      <c:rAngAx val="1"/>
    </c:view3D>
    <c:plotArea>
      <c:layout>
        <c:manualLayout>
          <c:layoutTarget val="inner"/>
          <c:xMode val="edge"/>
          <c:yMode val="edge"/>
          <c:x val="0.10358609733947545"/>
          <c:y val="0.12100366414080836"/>
          <c:w val="0.85532626201379014"/>
          <c:h val="0.76500306974459764"/>
        </c:manualLayout>
      </c:layout>
      <c:bar3DChart>
        <c:barDir val="col"/>
        <c:grouping val="clustered"/>
        <c:ser>
          <c:idx val="0"/>
          <c:order val="0"/>
          <c:tx>
            <c:strRef>
              <c:f>Hoja1!$B$24</c:f>
              <c:strCache>
                <c:ptCount val="1"/>
                <c:pt idx="0">
                  <c:v>20.852</c:v>
                </c:pt>
              </c:strCache>
            </c:strRef>
          </c:tx>
          <c:cat>
            <c:numRef>
              <c:f>Hoja1!$A$2:$A$24</c:f>
              <c:numCache>
                <c:formatCode>General</c:formatCode>
                <c:ptCount val="23"/>
                <c:pt idx="0">
                  <c:v>1900</c:v>
                </c:pt>
                <c:pt idx="1">
                  <c:v>1910</c:v>
                </c:pt>
                <c:pt idx="2">
                  <c:v>1920</c:v>
                </c:pt>
                <c:pt idx="3">
                  <c:v>1930</c:v>
                </c:pt>
                <c:pt idx="4">
                  <c:v>1940</c:v>
                </c:pt>
                <c:pt idx="5">
                  <c:v>1950</c:v>
                </c:pt>
                <c:pt idx="6">
                  <c:v>1960</c:v>
                </c:pt>
                <c:pt idx="7">
                  <c:v>1970</c:v>
                </c:pt>
                <c:pt idx="8">
                  <c:v>1981</c:v>
                </c:pt>
                <c:pt idx="9">
                  <c:v>1991</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numCache>
            </c:numRef>
          </c:cat>
          <c:val>
            <c:numRef>
              <c:f>Hoja1!$B$2:$B$24</c:f>
              <c:numCache>
                <c:formatCode>#,##0</c:formatCode>
                <c:ptCount val="23"/>
                <c:pt idx="0">
                  <c:v>2552</c:v>
                </c:pt>
                <c:pt idx="1">
                  <c:v>2934</c:v>
                </c:pt>
                <c:pt idx="2">
                  <c:v>3241</c:v>
                </c:pt>
                <c:pt idx="3">
                  <c:v>3531</c:v>
                </c:pt>
                <c:pt idx="4">
                  <c:v>3983</c:v>
                </c:pt>
                <c:pt idx="5">
                  <c:v>4126</c:v>
                </c:pt>
                <c:pt idx="6">
                  <c:v>4394</c:v>
                </c:pt>
                <c:pt idx="7">
                  <c:v>13093</c:v>
                </c:pt>
                <c:pt idx="8">
                  <c:v>20195</c:v>
                </c:pt>
                <c:pt idx="9">
                  <c:v>19996</c:v>
                </c:pt>
                <c:pt idx="10">
                  <c:v>18878</c:v>
                </c:pt>
                <c:pt idx="11">
                  <c:v>18698</c:v>
                </c:pt>
                <c:pt idx="12">
                  <c:v>18436</c:v>
                </c:pt>
                <c:pt idx="13">
                  <c:v>19554</c:v>
                </c:pt>
                <c:pt idx="14">
                  <c:v>19655</c:v>
                </c:pt>
                <c:pt idx="15">
                  <c:v>19877</c:v>
                </c:pt>
                <c:pt idx="16">
                  <c:v>20322</c:v>
                </c:pt>
                <c:pt idx="17">
                  <c:v>20321</c:v>
                </c:pt>
                <c:pt idx="18">
                  <c:v>20655</c:v>
                </c:pt>
                <c:pt idx="19">
                  <c:v>20853</c:v>
                </c:pt>
                <c:pt idx="20">
                  <c:v>20730</c:v>
                </c:pt>
                <c:pt idx="21">
                  <c:v>20728</c:v>
                </c:pt>
                <c:pt idx="22">
                  <c:v>20852</c:v>
                </c:pt>
              </c:numCache>
            </c:numRef>
          </c:val>
        </c:ser>
        <c:shape val="box"/>
        <c:axId val="101831808"/>
        <c:axId val="101833344"/>
        <c:axId val="0"/>
      </c:bar3DChart>
      <c:catAx>
        <c:axId val="101831808"/>
        <c:scaling>
          <c:orientation val="minMax"/>
        </c:scaling>
        <c:axPos val="b"/>
        <c:numFmt formatCode="General" sourceLinked="1"/>
        <c:tickLblPos val="nextTo"/>
        <c:txPr>
          <a:bodyPr/>
          <a:lstStyle/>
          <a:p>
            <a:pPr>
              <a:defRPr sz="600"/>
            </a:pPr>
            <a:endParaRPr lang="es-ES"/>
          </a:p>
        </c:txPr>
        <c:crossAx val="101833344"/>
        <c:crosses val="autoZero"/>
        <c:auto val="1"/>
        <c:lblAlgn val="ctr"/>
        <c:lblOffset val="100"/>
      </c:catAx>
      <c:valAx>
        <c:axId val="101833344"/>
        <c:scaling>
          <c:orientation val="minMax"/>
        </c:scaling>
        <c:axPos val="l"/>
        <c:majorGridlines/>
        <c:numFmt formatCode="#,##0" sourceLinked="1"/>
        <c:tickLblPos val="nextTo"/>
        <c:txPr>
          <a:bodyPr/>
          <a:lstStyle/>
          <a:p>
            <a:pPr>
              <a:defRPr sz="600"/>
            </a:pPr>
            <a:endParaRPr lang="es-ES"/>
          </a:p>
        </c:txPr>
        <c:crossAx val="101831808"/>
        <c:crosses val="autoZero"/>
        <c:crossBetween val="between"/>
      </c:valAx>
    </c:plotArea>
    <c:plotVisOnly val="1"/>
    <c:dispBlanksAs val="gap"/>
  </c:chart>
  <c:spPr>
    <a:solidFill>
      <a:schemeClr val="bg1"/>
    </a:solidFill>
    <a:ln>
      <a:solidFill>
        <a:schemeClr val="tx1"/>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style val="34"/>
  <c:chart>
    <c:title>
      <c:tx>
        <c:rich>
          <a:bodyPr/>
          <a:lstStyle/>
          <a:p>
            <a:pPr>
              <a:defRPr lang="es-ES" noProof="0"/>
            </a:pPr>
            <a:r>
              <a:rPr lang="es-ES" sz="1000" b="1" i="0" baseline="0" noProof="0" dirty="0" smtClean="0"/>
              <a:t>Pirámide demográfica </a:t>
            </a:r>
            <a:r>
              <a:rPr lang="es-ES" sz="1000" b="1" i="0" baseline="0" noProof="0" dirty="0"/>
              <a:t>año 2011</a:t>
            </a:r>
            <a:endParaRPr lang="es-ES" sz="1000" noProof="0" dirty="0"/>
          </a:p>
        </c:rich>
      </c:tx>
      <c:layout>
        <c:manualLayout>
          <c:xMode val="edge"/>
          <c:yMode val="edge"/>
          <c:x val="0.22152735289195213"/>
          <c:y val="0"/>
        </c:manualLayout>
      </c:layout>
    </c:title>
    <c:plotArea>
      <c:layout>
        <c:manualLayout>
          <c:layoutTarget val="inner"/>
          <c:xMode val="edge"/>
          <c:yMode val="edge"/>
          <c:x val="0.16915763586936394"/>
          <c:y val="0.12219807676879003"/>
          <c:w val="0.79288968229864965"/>
          <c:h val="0.73476097147245245"/>
        </c:manualLayout>
      </c:layout>
      <c:barChart>
        <c:barDir val="bar"/>
        <c:grouping val="clustered"/>
        <c:ser>
          <c:idx val="0"/>
          <c:order val="0"/>
          <c:tx>
            <c:strRef>
              <c:f>Hoja1!$A$2</c:f>
              <c:strCache>
                <c:ptCount val="1"/>
                <c:pt idx="0">
                  <c:v>Hombres</c:v>
                </c:pt>
              </c:strCache>
            </c:strRef>
          </c:tx>
          <c:cat>
            <c:strRef>
              <c:f>Hoja1!$B$1:$U$1</c:f>
              <c:strCache>
                <c:ptCount val="20"/>
                <c:pt idx="0">
                  <c:v>0 a 5 años</c:v>
                </c:pt>
                <c:pt idx="1">
                  <c:v>6 a 10 años</c:v>
                </c:pt>
                <c:pt idx="2">
                  <c:v>11 a 15 años</c:v>
                </c:pt>
                <c:pt idx="3">
                  <c:v>16 a 20 años</c:v>
                </c:pt>
                <c:pt idx="4">
                  <c:v>21 a 25 años</c:v>
                </c:pt>
                <c:pt idx="5">
                  <c:v>26 a 30 años</c:v>
                </c:pt>
                <c:pt idx="6">
                  <c:v>31 a 35 años</c:v>
                </c:pt>
                <c:pt idx="7">
                  <c:v>36 a 40 años</c:v>
                </c:pt>
                <c:pt idx="8">
                  <c:v>40 a 45 años</c:v>
                </c:pt>
                <c:pt idx="9">
                  <c:v>46 a 50 años</c:v>
                </c:pt>
                <c:pt idx="10">
                  <c:v>51 a 55 años</c:v>
                </c:pt>
                <c:pt idx="11">
                  <c:v>56 a 60 años</c:v>
                </c:pt>
                <c:pt idx="12">
                  <c:v>61 a 65 años</c:v>
                </c:pt>
                <c:pt idx="13">
                  <c:v>66 a 70 años</c:v>
                </c:pt>
                <c:pt idx="14">
                  <c:v>71 a 75 años</c:v>
                </c:pt>
                <c:pt idx="15">
                  <c:v>76 a 80 años</c:v>
                </c:pt>
                <c:pt idx="16">
                  <c:v>81 a 85 años</c:v>
                </c:pt>
                <c:pt idx="17">
                  <c:v>86 a 90 años</c:v>
                </c:pt>
                <c:pt idx="18">
                  <c:v>91 a 95 años</c:v>
                </c:pt>
                <c:pt idx="19">
                  <c:v>96 a 100 años</c:v>
                </c:pt>
              </c:strCache>
            </c:strRef>
          </c:cat>
          <c:val>
            <c:numRef>
              <c:f>Hoja1!$B$2:$U$2</c:f>
              <c:numCache>
                <c:formatCode>General</c:formatCode>
                <c:ptCount val="20"/>
                <c:pt idx="0">
                  <c:v>-705</c:v>
                </c:pt>
                <c:pt idx="1">
                  <c:v>-587</c:v>
                </c:pt>
                <c:pt idx="2">
                  <c:v>-502</c:v>
                </c:pt>
                <c:pt idx="3">
                  <c:v>-477</c:v>
                </c:pt>
                <c:pt idx="4">
                  <c:v>-590</c:v>
                </c:pt>
                <c:pt idx="5">
                  <c:v>-778</c:v>
                </c:pt>
                <c:pt idx="6">
                  <c:v>-988</c:v>
                </c:pt>
                <c:pt idx="7">
                  <c:v>-950</c:v>
                </c:pt>
                <c:pt idx="8">
                  <c:v>-863</c:v>
                </c:pt>
                <c:pt idx="9">
                  <c:v>-741</c:v>
                </c:pt>
                <c:pt idx="10">
                  <c:v>-614</c:v>
                </c:pt>
                <c:pt idx="11">
                  <c:v>-534</c:v>
                </c:pt>
                <c:pt idx="12">
                  <c:v>-497</c:v>
                </c:pt>
                <c:pt idx="13">
                  <c:v>-483</c:v>
                </c:pt>
                <c:pt idx="14">
                  <c:v>-354</c:v>
                </c:pt>
                <c:pt idx="15">
                  <c:v>-279</c:v>
                </c:pt>
                <c:pt idx="16">
                  <c:v>-207</c:v>
                </c:pt>
                <c:pt idx="17">
                  <c:v>-81</c:v>
                </c:pt>
                <c:pt idx="18">
                  <c:v>-17</c:v>
                </c:pt>
                <c:pt idx="19">
                  <c:v>-3</c:v>
                </c:pt>
              </c:numCache>
            </c:numRef>
          </c:val>
        </c:ser>
        <c:ser>
          <c:idx val="1"/>
          <c:order val="1"/>
          <c:tx>
            <c:strRef>
              <c:f>Hoja1!$A$3</c:f>
              <c:strCache>
                <c:ptCount val="1"/>
                <c:pt idx="0">
                  <c:v>Mujeres</c:v>
                </c:pt>
              </c:strCache>
            </c:strRef>
          </c:tx>
          <c:cat>
            <c:strRef>
              <c:f>Hoja1!$B$1:$U$1</c:f>
              <c:strCache>
                <c:ptCount val="20"/>
                <c:pt idx="0">
                  <c:v>0 a 5 años</c:v>
                </c:pt>
                <c:pt idx="1">
                  <c:v>6 a 10 años</c:v>
                </c:pt>
                <c:pt idx="2">
                  <c:v>11 a 15 años</c:v>
                </c:pt>
                <c:pt idx="3">
                  <c:v>16 a 20 años</c:v>
                </c:pt>
                <c:pt idx="4">
                  <c:v>21 a 25 años</c:v>
                </c:pt>
                <c:pt idx="5">
                  <c:v>26 a 30 años</c:v>
                </c:pt>
                <c:pt idx="6">
                  <c:v>31 a 35 años</c:v>
                </c:pt>
                <c:pt idx="7">
                  <c:v>36 a 40 años</c:v>
                </c:pt>
                <c:pt idx="8">
                  <c:v>40 a 45 años</c:v>
                </c:pt>
                <c:pt idx="9">
                  <c:v>46 a 50 años</c:v>
                </c:pt>
                <c:pt idx="10">
                  <c:v>51 a 55 años</c:v>
                </c:pt>
                <c:pt idx="11">
                  <c:v>56 a 60 años</c:v>
                </c:pt>
                <c:pt idx="12">
                  <c:v>61 a 65 años</c:v>
                </c:pt>
                <c:pt idx="13">
                  <c:v>66 a 70 años</c:v>
                </c:pt>
                <c:pt idx="14">
                  <c:v>71 a 75 años</c:v>
                </c:pt>
                <c:pt idx="15">
                  <c:v>76 a 80 años</c:v>
                </c:pt>
                <c:pt idx="16">
                  <c:v>81 a 85 años</c:v>
                </c:pt>
                <c:pt idx="17">
                  <c:v>86 a 90 años</c:v>
                </c:pt>
                <c:pt idx="18">
                  <c:v>91 a 95 años</c:v>
                </c:pt>
                <c:pt idx="19">
                  <c:v>96 a 100 años</c:v>
                </c:pt>
              </c:strCache>
            </c:strRef>
          </c:cat>
          <c:val>
            <c:numRef>
              <c:f>Hoja1!$B$3:$U$3</c:f>
              <c:numCache>
                <c:formatCode>General</c:formatCode>
                <c:ptCount val="20"/>
                <c:pt idx="0">
                  <c:v>687</c:v>
                </c:pt>
                <c:pt idx="1">
                  <c:v>519</c:v>
                </c:pt>
                <c:pt idx="2">
                  <c:v>412</c:v>
                </c:pt>
                <c:pt idx="3">
                  <c:v>453</c:v>
                </c:pt>
                <c:pt idx="4">
                  <c:v>556</c:v>
                </c:pt>
                <c:pt idx="5">
                  <c:v>747</c:v>
                </c:pt>
                <c:pt idx="6">
                  <c:v>965</c:v>
                </c:pt>
                <c:pt idx="7">
                  <c:v>855</c:v>
                </c:pt>
                <c:pt idx="8">
                  <c:v>818</c:v>
                </c:pt>
                <c:pt idx="9">
                  <c:v>665</c:v>
                </c:pt>
                <c:pt idx="10">
                  <c:v>644</c:v>
                </c:pt>
                <c:pt idx="11">
                  <c:v>584</c:v>
                </c:pt>
                <c:pt idx="12">
                  <c:v>619</c:v>
                </c:pt>
                <c:pt idx="13">
                  <c:v>577</c:v>
                </c:pt>
                <c:pt idx="14">
                  <c:v>403</c:v>
                </c:pt>
                <c:pt idx="15">
                  <c:v>440</c:v>
                </c:pt>
                <c:pt idx="16">
                  <c:v>290</c:v>
                </c:pt>
                <c:pt idx="17">
                  <c:v>166</c:v>
                </c:pt>
                <c:pt idx="18">
                  <c:v>40</c:v>
                </c:pt>
                <c:pt idx="19">
                  <c:v>12</c:v>
                </c:pt>
              </c:numCache>
            </c:numRef>
          </c:val>
        </c:ser>
        <c:gapWidth val="0"/>
        <c:overlap val="100"/>
        <c:axId val="101816192"/>
        <c:axId val="101817728"/>
      </c:barChart>
      <c:catAx>
        <c:axId val="101816192"/>
        <c:scaling>
          <c:orientation val="minMax"/>
        </c:scaling>
        <c:axPos val="l"/>
        <c:majorTickMark val="none"/>
        <c:tickLblPos val="low"/>
        <c:txPr>
          <a:bodyPr/>
          <a:lstStyle/>
          <a:p>
            <a:pPr>
              <a:defRPr sz="600"/>
            </a:pPr>
            <a:endParaRPr lang="es-ES"/>
          </a:p>
        </c:txPr>
        <c:crossAx val="101817728"/>
        <c:crosses val="autoZero"/>
        <c:auto val="1"/>
        <c:lblAlgn val="ctr"/>
        <c:lblOffset val="100"/>
      </c:catAx>
      <c:valAx>
        <c:axId val="101817728"/>
        <c:scaling>
          <c:orientation val="minMax"/>
          <c:max val="1000"/>
          <c:min val="-1000"/>
        </c:scaling>
        <c:axPos val="b"/>
        <c:majorGridlines/>
        <c:numFmt formatCode="0;0" sourceLinked="0"/>
        <c:majorTickMark val="none"/>
        <c:tickLblPos val="nextTo"/>
        <c:spPr>
          <a:ln w="9525">
            <a:noFill/>
          </a:ln>
        </c:spPr>
        <c:txPr>
          <a:bodyPr/>
          <a:lstStyle/>
          <a:p>
            <a:pPr>
              <a:defRPr sz="600"/>
            </a:pPr>
            <a:endParaRPr lang="es-ES"/>
          </a:p>
        </c:txPr>
        <c:crossAx val="101816192"/>
        <c:crosses val="autoZero"/>
        <c:crossBetween val="between"/>
        <c:majorUnit val="250"/>
        <c:minorUnit val="100"/>
      </c:valAx>
    </c:plotArea>
    <c:legend>
      <c:legendPos val="b"/>
      <c:layout>
        <c:manualLayout>
          <c:xMode val="edge"/>
          <c:yMode val="edge"/>
          <c:x val="0.3887827626983324"/>
          <c:y val="0.93483657407407461"/>
          <c:w val="0.40427892325315035"/>
          <c:h val="6.5163425925925986E-2"/>
        </c:manualLayout>
      </c:layout>
      <c:txPr>
        <a:bodyPr/>
        <a:lstStyle/>
        <a:p>
          <a:pPr>
            <a:defRPr sz="600"/>
          </a:pPr>
          <a:endParaRPr lang="es-ES"/>
        </a:p>
      </c:txPr>
    </c:legend>
    <c:plotVisOnly val="1"/>
  </c:chart>
  <c:spPr>
    <a:ln>
      <a:solidFill>
        <a:schemeClr val="tx1"/>
      </a:solid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title>
      <c:layout/>
    </c:title>
    <c:view3D>
      <c:rotX val="30"/>
      <c:perspective val="30"/>
    </c:view3D>
    <c:plotArea>
      <c:layout/>
      <c:pie3DChart>
        <c:varyColors val="1"/>
        <c:ser>
          <c:idx val="0"/>
          <c:order val="0"/>
          <c:tx>
            <c:strRef>
              <c:f>Hoja1!$B$1</c:f>
              <c:strCache>
                <c:ptCount val="1"/>
                <c:pt idx="0">
                  <c:v>Clasificación del suelo </c:v>
                </c:pt>
              </c:strCache>
            </c:strRef>
          </c:tx>
          <c:spPr>
            <a:ln w="25400">
              <a:solidFill>
                <a:prstClr val="black"/>
              </a:solidFill>
            </a:ln>
          </c:spPr>
          <c:dLbls>
            <c:txPr>
              <a:bodyPr/>
              <a:lstStyle/>
              <a:p>
                <a:pPr>
                  <a:defRPr sz="1200"/>
                </a:pPr>
                <a:endParaRPr lang="es-ES"/>
              </a:p>
            </c:txPr>
            <c:showPercent val="1"/>
            <c:showLeaderLines val="1"/>
          </c:dLbls>
          <c:cat>
            <c:strRef>
              <c:f>Hoja1!$A$2:$A$4</c:f>
              <c:strCache>
                <c:ptCount val="3"/>
                <c:pt idx="0">
                  <c:v>Suelo urbanizable</c:v>
                </c:pt>
                <c:pt idx="1">
                  <c:v>Suelo urbano</c:v>
                </c:pt>
                <c:pt idx="2">
                  <c:v>Suelo no urbanizable</c:v>
                </c:pt>
              </c:strCache>
            </c:strRef>
          </c:cat>
          <c:val>
            <c:numRef>
              <c:f>Hoja1!$B$2:$B$4</c:f>
              <c:numCache>
                <c:formatCode>#,##0.00</c:formatCode>
                <c:ptCount val="3"/>
                <c:pt idx="0">
                  <c:v>494518.38</c:v>
                </c:pt>
                <c:pt idx="1">
                  <c:v>1573321.51</c:v>
                </c:pt>
                <c:pt idx="2">
                  <c:v>8018805.75</c:v>
                </c:pt>
              </c:numCache>
            </c:numRef>
          </c:val>
        </c:ser>
        <c:dLbls>
          <c:showPercent val="1"/>
        </c:dLbls>
      </c:pie3DChart>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a:pPr>
            <a:r>
              <a:rPr lang="en-US" sz="1800" b="1" i="0" baseline="0"/>
              <a:t>Suelo urbano</a:t>
            </a:r>
            <a:endParaRPr lang="es-ES"/>
          </a:p>
        </c:rich>
      </c:tx>
      <c:layout>
        <c:manualLayout>
          <c:xMode val="edge"/>
          <c:yMode val="edge"/>
          <c:x val="0.37425684687826338"/>
          <c:y val="0.13786717752235031"/>
        </c:manualLayout>
      </c:layout>
    </c:title>
    <c:view3D>
      <c:rotX val="30"/>
      <c:perspective val="30"/>
    </c:view3D>
    <c:plotArea>
      <c:layout>
        <c:manualLayout>
          <c:layoutTarget val="inner"/>
          <c:xMode val="edge"/>
          <c:yMode val="edge"/>
          <c:x val="0"/>
          <c:y val="0.31781807090627567"/>
          <c:w val="0.94423726758400162"/>
          <c:h val="0.67448802844598565"/>
        </c:manualLayout>
      </c:layout>
      <c:pie3DChart>
        <c:varyColors val="1"/>
        <c:ser>
          <c:idx val="0"/>
          <c:order val="0"/>
          <c:tx>
            <c:strRef>
              <c:f>Hoja1!$B$1</c:f>
              <c:strCache>
                <c:ptCount val="1"/>
                <c:pt idx="0">
                  <c:v>Ventas</c:v>
                </c:pt>
              </c:strCache>
            </c:strRef>
          </c:tx>
          <c:spPr>
            <a:ln w="25400">
              <a:solidFill>
                <a:prstClr val="black"/>
              </a:solidFill>
            </a:ln>
          </c:spPr>
          <c:dLbls>
            <c:dLbl>
              <c:idx val="0"/>
              <c:layout/>
              <c:tx>
                <c:rich>
                  <a:bodyPr/>
                  <a:lstStyle/>
                  <a:p>
                    <a:r>
                      <a:rPr lang="en-US" sz="1200"/>
                      <a:t>21%</a:t>
                    </a:r>
                  </a:p>
                </c:rich>
              </c:tx>
              <c:showPercent val="1"/>
            </c:dLbl>
            <c:dLbl>
              <c:idx val="1"/>
              <c:layout/>
              <c:tx>
                <c:rich>
                  <a:bodyPr/>
                  <a:lstStyle/>
                  <a:p>
                    <a:r>
                      <a:rPr lang="en-US" sz="1200"/>
                      <a:t>20%</a:t>
                    </a:r>
                  </a:p>
                </c:rich>
              </c:tx>
              <c:showPercent val="1"/>
            </c:dLbl>
            <c:dLbl>
              <c:idx val="2"/>
              <c:layout/>
              <c:tx>
                <c:rich>
                  <a:bodyPr/>
                  <a:lstStyle/>
                  <a:p>
                    <a:r>
                      <a:rPr lang="en-US" sz="1200"/>
                      <a:t>55%</a:t>
                    </a:r>
                  </a:p>
                </c:rich>
              </c:tx>
              <c:showPercent val="1"/>
            </c:dLbl>
            <c:dLbl>
              <c:idx val="3"/>
              <c:layout/>
              <c:tx>
                <c:rich>
                  <a:bodyPr/>
                  <a:lstStyle/>
                  <a:p>
                    <a:r>
                      <a:rPr lang="en-US" sz="1200"/>
                      <a:t>4%</a:t>
                    </a:r>
                  </a:p>
                </c:rich>
              </c:tx>
              <c:showPercent val="1"/>
            </c:dLbl>
            <c:txPr>
              <a:bodyPr/>
              <a:lstStyle/>
              <a:p>
                <a:pPr>
                  <a:defRPr sz="1200"/>
                </a:pPr>
                <a:endParaRPr lang="es-ES"/>
              </a:p>
            </c:txPr>
            <c:showPercent val="1"/>
            <c:showLeaderLines val="1"/>
          </c:dLbls>
          <c:cat>
            <c:strRef>
              <c:f>Hoja1!$A$2:$A$5</c:f>
              <c:strCache>
                <c:ptCount val="4"/>
                <c:pt idx="0">
                  <c:v>Dotacional</c:v>
                </c:pt>
                <c:pt idx="1">
                  <c:v>Industrial</c:v>
                </c:pt>
                <c:pt idx="2">
                  <c:v>Residencial</c:v>
                </c:pt>
                <c:pt idx="3">
                  <c:v>Terciario</c:v>
                </c:pt>
              </c:strCache>
            </c:strRef>
          </c:cat>
          <c:val>
            <c:numRef>
              <c:f>Hoja1!$B$2:$B$5</c:f>
              <c:numCache>
                <c:formatCode>General</c:formatCode>
                <c:ptCount val="4"/>
                <c:pt idx="0">
                  <c:v>332412.40999999997</c:v>
                </c:pt>
                <c:pt idx="1">
                  <c:v>315719.19</c:v>
                </c:pt>
                <c:pt idx="2">
                  <c:v>868658.76999999897</c:v>
                </c:pt>
                <c:pt idx="3">
                  <c:v>56531.14</c:v>
                </c:pt>
              </c:numCache>
            </c:numRef>
          </c:val>
        </c:ser>
        <c:dLbls>
          <c:showPercent val="1"/>
        </c:dLbls>
      </c:pie3DChart>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a:pPr>
            <a:r>
              <a:rPr lang="en-US"/>
              <a:t>Suelo urbanizable</a:t>
            </a:r>
          </a:p>
        </c:rich>
      </c:tx>
      <c:layout>
        <c:manualLayout>
          <c:xMode val="edge"/>
          <c:yMode val="edge"/>
          <c:x val="0.33562298564653964"/>
          <c:y val="0.13781459500605611"/>
        </c:manualLayout>
      </c:layout>
    </c:title>
    <c:view3D>
      <c:rotX val="30"/>
      <c:perspective val="30"/>
    </c:view3D>
    <c:plotArea>
      <c:layout>
        <c:manualLayout>
          <c:layoutTarget val="inner"/>
          <c:xMode val="edge"/>
          <c:yMode val="edge"/>
          <c:x val="8.8510714358860737E-2"/>
          <c:y val="0.31630907109196954"/>
          <c:w val="0.91148928564113929"/>
          <c:h val="0.68369092890803163"/>
        </c:manualLayout>
      </c:layout>
      <c:pie3DChart>
        <c:varyColors val="1"/>
        <c:ser>
          <c:idx val="0"/>
          <c:order val="0"/>
          <c:tx>
            <c:strRef>
              <c:f>Hoja1!$B$1</c:f>
              <c:strCache>
                <c:ptCount val="1"/>
                <c:pt idx="0">
                  <c:v>Ventas</c:v>
                </c:pt>
              </c:strCache>
            </c:strRef>
          </c:tx>
          <c:spPr>
            <a:ln w="25400">
              <a:solidFill>
                <a:schemeClr val="tx1"/>
              </a:solidFill>
            </a:ln>
          </c:spPr>
          <c:dLbls>
            <c:dLbl>
              <c:idx val="0"/>
              <c:layout/>
              <c:tx>
                <c:rich>
                  <a:bodyPr/>
                  <a:lstStyle/>
                  <a:p>
                    <a:r>
                      <a:rPr lang="en-US" sz="1200"/>
                      <a:t>18%</a:t>
                    </a:r>
                  </a:p>
                </c:rich>
              </c:tx>
              <c:showPercent val="1"/>
            </c:dLbl>
            <c:dLbl>
              <c:idx val="1"/>
              <c:layout/>
              <c:tx>
                <c:rich>
                  <a:bodyPr/>
                  <a:lstStyle/>
                  <a:p>
                    <a:r>
                      <a:rPr lang="en-US" sz="1200"/>
                      <a:t>1%</a:t>
                    </a:r>
                  </a:p>
                </c:rich>
              </c:tx>
              <c:showPercent val="1"/>
            </c:dLbl>
            <c:dLbl>
              <c:idx val="2"/>
              <c:layout/>
              <c:tx>
                <c:rich>
                  <a:bodyPr/>
                  <a:lstStyle/>
                  <a:p>
                    <a:r>
                      <a:rPr lang="en-US" sz="1200"/>
                      <a:t>19%</a:t>
                    </a:r>
                  </a:p>
                </c:rich>
              </c:tx>
              <c:showPercent val="1"/>
            </c:dLbl>
            <c:dLbl>
              <c:idx val="3"/>
              <c:layout/>
              <c:tx>
                <c:rich>
                  <a:bodyPr/>
                  <a:lstStyle/>
                  <a:p>
                    <a:r>
                      <a:rPr lang="en-US" sz="1200"/>
                      <a:t>62%</a:t>
                    </a:r>
                  </a:p>
                </c:rich>
              </c:tx>
              <c:showPercent val="1"/>
            </c:dLbl>
            <c:txPr>
              <a:bodyPr/>
              <a:lstStyle/>
              <a:p>
                <a:pPr>
                  <a:defRPr sz="1200"/>
                </a:pPr>
                <a:endParaRPr lang="es-ES"/>
              </a:p>
            </c:txPr>
            <c:showPercent val="1"/>
            <c:showLeaderLines val="1"/>
          </c:dLbls>
          <c:cat>
            <c:strRef>
              <c:f>Hoja1!$A$2:$A$5</c:f>
              <c:strCache>
                <c:ptCount val="4"/>
                <c:pt idx="0">
                  <c:v>Dotacional</c:v>
                </c:pt>
                <c:pt idx="1">
                  <c:v>Industrial</c:v>
                </c:pt>
                <c:pt idx="2">
                  <c:v>Residencial</c:v>
                </c:pt>
                <c:pt idx="3">
                  <c:v>Terciario</c:v>
                </c:pt>
              </c:strCache>
            </c:strRef>
          </c:cat>
          <c:val>
            <c:numRef>
              <c:f>Hoja1!$B$2:$B$5</c:f>
              <c:numCache>
                <c:formatCode>General</c:formatCode>
                <c:ptCount val="4"/>
                <c:pt idx="0">
                  <c:v>90805.32</c:v>
                </c:pt>
                <c:pt idx="1">
                  <c:v>5522.96</c:v>
                </c:pt>
                <c:pt idx="2">
                  <c:v>91095.09</c:v>
                </c:pt>
                <c:pt idx="3">
                  <c:v>307095.01</c:v>
                </c:pt>
              </c:numCache>
            </c:numRef>
          </c:val>
        </c:ser>
        <c:dLbls>
          <c:showPercent val="1"/>
        </c:dLbls>
      </c:pie3DChart>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s-ES"/>
  <c:style val="18"/>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s-ES" sz="1800" b="1" i="0" baseline="0" noProof="0" dirty="0" smtClean="0"/>
              <a:t>Actividades comerciales</a:t>
            </a:r>
            <a:endParaRPr lang="es-ES" noProof="0" dirty="0" smtClean="0"/>
          </a:p>
        </c:rich>
      </c:tx>
      <c:layout>
        <c:manualLayout>
          <c:xMode val="edge"/>
          <c:yMode val="edge"/>
          <c:x val="0.28043140870526578"/>
          <c:y val="0.87296269219693623"/>
        </c:manualLayout>
      </c:layout>
    </c:title>
    <c:view3D>
      <c:rotX val="30"/>
      <c:perspective val="30"/>
    </c:view3D>
    <c:plotArea>
      <c:layout>
        <c:manualLayout>
          <c:layoutTarget val="inner"/>
          <c:xMode val="edge"/>
          <c:yMode val="edge"/>
          <c:x val="0"/>
          <c:y val="0.10056675535474557"/>
          <c:w val="0.95059847686300503"/>
          <c:h val="0.89943324464525398"/>
        </c:manualLayout>
      </c:layout>
      <c:pie3DChart>
        <c:varyColors val="1"/>
        <c:ser>
          <c:idx val="0"/>
          <c:order val="0"/>
          <c:tx>
            <c:strRef>
              <c:f>Hoja1!$B$1</c:f>
              <c:strCache>
                <c:ptCount val="1"/>
                <c:pt idx="0">
                  <c:v>Datos del 2011</c:v>
                </c:pt>
              </c:strCache>
            </c:strRef>
          </c:tx>
          <c:spPr>
            <a:ln w="25400">
              <a:solidFill>
                <a:schemeClr val="tx1"/>
              </a:solidFill>
            </a:ln>
          </c:spPr>
          <c:explosion val="25"/>
          <c:dPt>
            <c:idx val="0"/>
            <c:explosion val="0"/>
          </c:dPt>
          <c:dPt>
            <c:idx val="1"/>
            <c:explosion val="0"/>
          </c:dPt>
          <c:dPt>
            <c:idx val="2"/>
            <c:explosion val="0"/>
          </c:dPt>
          <c:dLbls>
            <c:txPr>
              <a:bodyPr/>
              <a:lstStyle/>
              <a:p>
                <a:pPr>
                  <a:defRPr sz="1200"/>
                </a:pPr>
                <a:endParaRPr lang="es-ES"/>
              </a:p>
            </c:txPr>
            <c:showPercent val="1"/>
            <c:showLeaderLines val="1"/>
          </c:dLbls>
          <c:cat>
            <c:strRef>
              <c:f>Hoja1!$A$2:$A$4</c:f>
              <c:strCache>
                <c:ptCount val="3"/>
                <c:pt idx="0">
                  <c:v>Actividades industriales</c:v>
                </c:pt>
                <c:pt idx="1">
                  <c:v>Actividades comerciales mayoristas</c:v>
                </c:pt>
                <c:pt idx="2">
                  <c:v>Actividades comerciales minoristas</c:v>
                </c:pt>
              </c:strCache>
            </c:strRef>
          </c:cat>
          <c:val>
            <c:numRef>
              <c:f>Hoja1!$B$2:$B$4</c:f>
              <c:numCache>
                <c:formatCode>#,##0</c:formatCode>
                <c:ptCount val="3"/>
                <c:pt idx="0">
                  <c:v>232</c:v>
                </c:pt>
                <c:pt idx="1">
                  <c:v>43</c:v>
                </c:pt>
                <c:pt idx="2">
                  <c:v>349</c:v>
                </c:pt>
              </c:numCache>
            </c:numRef>
          </c:val>
        </c:ser>
        <c:dLbls>
          <c:showPercent val="1"/>
        </c:dLbls>
      </c:pie3DChart>
    </c:plotArea>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s-ES"/>
  <c:style val="18"/>
  <c:chart>
    <c:autoTitleDeleted val="1"/>
    <c:view3D>
      <c:rotX val="30"/>
      <c:perspective val="30"/>
    </c:view3D>
    <c:plotArea>
      <c:layout>
        <c:manualLayout>
          <c:layoutTarget val="inner"/>
          <c:xMode val="edge"/>
          <c:yMode val="edge"/>
          <c:x val="5.41666666666668E-2"/>
          <c:y val="0.34504099252305998"/>
          <c:w val="0.89861111111111114"/>
          <c:h val="0.61927886723101888"/>
        </c:manualLayout>
      </c:layout>
      <c:pie3DChart>
        <c:varyColors val="1"/>
        <c:ser>
          <c:idx val="0"/>
          <c:order val="0"/>
          <c:tx>
            <c:strRef>
              <c:f>Hoja1!$B$1</c:f>
              <c:strCache>
                <c:ptCount val="1"/>
                <c:pt idx="0">
                  <c:v>Comercios</c:v>
                </c:pt>
              </c:strCache>
            </c:strRef>
          </c:tx>
          <c:spPr>
            <a:ln w="12700">
              <a:solidFill>
                <a:prstClr val="black"/>
              </a:solidFill>
            </a:ln>
          </c:spPr>
          <c:explosion val="25"/>
          <c:dPt>
            <c:idx val="0"/>
            <c:explosion val="0"/>
          </c:dPt>
          <c:dPt>
            <c:idx val="1"/>
            <c:explosion val="0"/>
          </c:dPt>
          <c:dPt>
            <c:idx val="2"/>
            <c:explosion val="0"/>
          </c:dPt>
          <c:dPt>
            <c:idx val="3"/>
            <c:explosion val="0"/>
          </c:dPt>
          <c:dPt>
            <c:idx val="4"/>
            <c:explosion val="0"/>
          </c:dPt>
          <c:dPt>
            <c:idx val="5"/>
            <c:explosion val="0"/>
          </c:dPt>
          <c:dPt>
            <c:idx val="6"/>
            <c:explosion val="0"/>
          </c:dPt>
          <c:dPt>
            <c:idx val="7"/>
            <c:explosion val="0"/>
          </c:dPt>
          <c:dPt>
            <c:idx val="8"/>
            <c:explosion val="0"/>
          </c:dPt>
          <c:dPt>
            <c:idx val="9"/>
            <c:explosion val="0"/>
          </c:dPt>
          <c:dPt>
            <c:idx val="10"/>
            <c:explosion val="0"/>
          </c:dPt>
          <c:dPt>
            <c:idx val="11"/>
            <c:explosion val="0"/>
          </c:dPt>
          <c:dPt>
            <c:idx val="12"/>
            <c:explosion val="0"/>
          </c:dPt>
          <c:dPt>
            <c:idx val="13"/>
            <c:explosion val="0"/>
          </c:dPt>
          <c:dPt>
            <c:idx val="14"/>
            <c:explosion val="0"/>
          </c:dPt>
          <c:dPt>
            <c:idx val="15"/>
            <c:explosion val="0"/>
          </c:dPt>
          <c:dPt>
            <c:idx val="16"/>
            <c:explosion val="0"/>
          </c:dPt>
          <c:dPt>
            <c:idx val="17"/>
            <c:explosion val="0"/>
          </c:dPt>
          <c:dPt>
            <c:idx val="18"/>
            <c:explosion val="0"/>
          </c:dPt>
          <c:dPt>
            <c:idx val="19"/>
            <c:explosion val="0"/>
          </c:dPt>
          <c:dPt>
            <c:idx val="20"/>
            <c:explosion val="0"/>
          </c:dPt>
          <c:dPt>
            <c:idx val="21"/>
            <c:explosion val="0"/>
          </c:dPt>
          <c:dPt>
            <c:idx val="22"/>
            <c:explosion val="0"/>
          </c:dPt>
          <c:dPt>
            <c:idx val="23"/>
            <c:explosion val="0"/>
          </c:dPt>
          <c:dPt>
            <c:idx val="24"/>
            <c:explosion val="0"/>
            <c:spPr>
              <a:solidFill>
                <a:srgbClr val="00B050"/>
              </a:solidFill>
              <a:ln w="12700">
                <a:solidFill>
                  <a:prstClr val="black"/>
                </a:solidFill>
              </a:ln>
            </c:spPr>
          </c:dPt>
          <c:dPt>
            <c:idx val="25"/>
            <c:explosion val="0"/>
          </c:dPt>
          <c:dPt>
            <c:idx val="26"/>
            <c:explosion val="0"/>
          </c:dPt>
          <c:dPt>
            <c:idx val="27"/>
            <c:explosion val="0"/>
          </c:dPt>
          <c:dPt>
            <c:idx val="28"/>
            <c:explosion val="0"/>
          </c:dPt>
          <c:dPt>
            <c:idx val="29"/>
            <c:explosion val="0"/>
          </c:dPt>
          <c:dPt>
            <c:idx val="30"/>
            <c:explosion val="0"/>
          </c:dPt>
          <c:dPt>
            <c:idx val="31"/>
            <c:explosion val="0"/>
            <c:spPr>
              <a:solidFill>
                <a:srgbClr val="FF0000"/>
              </a:solidFill>
              <a:ln w="12700">
                <a:solidFill>
                  <a:prstClr val="black"/>
                </a:solidFill>
              </a:ln>
            </c:spPr>
          </c:dPt>
          <c:dPt>
            <c:idx val="32"/>
            <c:explosion val="0"/>
          </c:dPt>
          <c:dPt>
            <c:idx val="33"/>
            <c:explosion val="0"/>
          </c:dPt>
          <c:dPt>
            <c:idx val="34"/>
            <c:explosion val="0"/>
          </c:dPt>
          <c:dPt>
            <c:idx val="35"/>
            <c:explosion val="0"/>
          </c:dPt>
          <c:dPt>
            <c:idx val="36"/>
            <c:explosion val="0"/>
          </c:dPt>
          <c:dPt>
            <c:idx val="37"/>
            <c:explosion val="0"/>
          </c:dPt>
          <c:dPt>
            <c:idx val="38"/>
            <c:explosion val="0"/>
          </c:dPt>
          <c:dPt>
            <c:idx val="39"/>
            <c:explosion val="0"/>
            <c:spPr>
              <a:solidFill>
                <a:srgbClr val="00B0F0"/>
              </a:solidFill>
              <a:ln w="12700">
                <a:solidFill>
                  <a:prstClr val="black"/>
                </a:solidFill>
              </a:ln>
            </c:spPr>
          </c:dPt>
          <c:dPt>
            <c:idx val="40"/>
            <c:explosion val="0"/>
          </c:dPt>
          <c:dPt>
            <c:idx val="41"/>
            <c:explosion val="0"/>
          </c:dPt>
          <c:dPt>
            <c:idx val="42"/>
            <c:explosion val="0"/>
          </c:dPt>
          <c:dPt>
            <c:idx val="43"/>
            <c:explosion val="0"/>
          </c:dPt>
          <c:dLbls>
            <c:txPr>
              <a:bodyPr/>
              <a:lstStyle/>
              <a:p>
                <a:pPr>
                  <a:defRPr sz="1200"/>
                </a:pPr>
                <a:endParaRPr lang="es-ES"/>
              </a:p>
            </c:txPr>
            <c:dLblPos val="bestFit"/>
            <c:showPercent val="1"/>
            <c:showLeaderLines val="1"/>
          </c:dLbls>
          <c:cat>
            <c:strRef>
              <c:f>Hoja1!$A$2:$A$45</c:f>
              <c:strCache>
                <c:ptCount val="44"/>
                <c:pt idx="0">
                  <c:v>Alimentacion</c:v>
                </c:pt>
                <c:pt idx="1">
                  <c:v>Almacenaje</c:v>
                </c:pt>
                <c:pt idx="2">
                  <c:v>Almacen de hosteleria</c:v>
                </c:pt>
                <c:pt idx="3">
                  <c:v>Animales</c:v>
                </c:pt>
                <c:pt idx="4">
                  <c:v>Art. de bebe</c:v>
                </c:pt>
                <c:pt idx="5">
                  <c:v>Autolavado</c:v>
                </c:pt>
                <c:pt idx="6">
                  <c:v>Automocion</c:v>
                </c:pt>
                <c:pt idx="7">
                  <c:v>Banco</c:v>
                </c:pt>
                <c:pt idx="8">
                  <c:v>Bazar</c:v>
                </c:pt>
                <c:pt idx="9">
                  <c:v>Cables electricos</c:v>
                </c:pt>
                <c:pt idx="10">
                  <c:v>Carpinteria metalica</c:v>
                </c:pt>
                <c:pt idx="11">
                  <c:v>Cerrajero</c:v>
                </c:pt>
                <c:pt idx="12">
                  <c:v>Complementos</c:v>
                </c:pt>
                <c:pt idx="13">
                  <c:v>Cristaleria</c:v>
                </c:pt>
                <c:pt idx="14">
                  <c:v>Deportes</c:v>
                </c:pt>
                <c:pt idx="15">
                  <c:v>Discoteca</c:v>
                </c:pt>
                <c:pt idx="16">
                  <c:v>Electronica</c:v>
                </c:pt>
                <c:pt idx="17">
                  <c:v>Equipamiento comercial</c:v>
                </c:pt>
                <c:pt idx="18">
                  <c:v>Art. Eroticos</c:v>
                </c:pt>
                <c:pt idx="19">
                  <c:v>Estetica</c:v>
                </c:pt>
                <c:pt idx="20">
                  <c:v>Farmacia</c:v>
                </c:pt>
                <c:pt idx="21">
                  <c:v>Gasolinera</c:v>
                </c:pt>
                <c:pt idx="22">
                  <c:v>Gimnasio</c:v>
                </c:pt>
                <c:pt idx="23">
                  <c:v>Hipermercado</c:v>
                </c:pt>
                <c:pt idx="24">
                  <c:v>Hosteleria</c:v>
                </c:pt>
                <c:pt idx="25">
                  <c:v>Hotel</c:v>
                </c:pt>
                <c:pt idx="26">
                  <c:v>Iluminacion</c:v>
                </c:pt>
                <c:pt idx="27">
                  <c:v>Industrial</c:v>
                </c:pt>
                <c:pt idx="28">
                  <c:v>Joyeria</c:v>
                </c:pt>
                <c:pt idx="29">
                  <c:v>Jugueteria</c:v>
                </c:pt>
                <c:pt idx="30">
                  <c:v>Loteria</c:v>
                </c:pt>
                <c:pt idx="31">
                  <c:v>Muebles</c:v>
                </c:pt>
                <c:pt idx="32">
                  <c:v>Ocio</c:v>
                </c:pt>
                <c:pt idx="33">
                  <c:v>Optica</c:v>
                </c:pt>
                <c:pt idx="34">
                  <c:v>Peluqueria</c:v>
                </c:pt>
                <c:pt idx="35">
                  <c:v>Perfumeria</c:v>
                </c:pt>
                <c:pt idx="36">
                  <c:v>Pintura</c:v>
                </c:pt>
                <c:pt idx="37">
                  <c:v>Regalos</c:v>
                </c:pt>
                <c:pt idx="38">
                  <c:v>Telefonia</c:v>
                </c:pt>
                <c:pt idx="39">
                  <c:v>Textil</c:v>
                </c:pt>
                <c:pt idx="40">
                  <c:v>Tintoreria</c:v>
                </c:pt>
                <c:pt idx="41">
                  <c:v>Videojuegos</c:v>
                </c:pt>
                <c:pt idx="42">
                  <c:v>Vinoteca</c:v>
                </c:pt>
                <c:pt idx="43">
                  <c:v>Zapateria</c:v>
                </c:pt>
              </c:strCache>
            </c:strRef>
          </c:cat>
          <c:val>
            <c:numRef>
              <c:f>Hoja1!$B$2:$B$45</c:f>
              <c:numCache>
                <c:formatCode>#,##0</c:formatCode>
                <c:ptCount val="44"/>
                <c:pt idx="0">
                  <c:v>3</c:v>
                </c:pt>
                <c:pt idx="1">
                  <c:v>2</c:v>
                </c:pt>
                <c:pt idx="2">
                  <c:v>1</c:v>
                </c:pt>
                <c:pt idx="3">
                  <c:v>1</c:v>
                </c:pt>
                <c:pt idx="4">
                  <c:v>3</c:v>
                </c:pt>
                <c:pt idx="5" formatCode="General">
                  <c:v>2</c:v>
                </c:pt>
                <c:pt idx="6" formatCode="General">
                  <c:v>4</c:v>
                </c:pt>
                <c:pt idx="7" formatCode="General">
                  <c:v>1</c:v>
                </c:pt>
                <c:pt idx="8" formatCode="General">
                  <c:v>2</c:v>
                </c:pt>
                <c:pt idx="9" formatCode="General">
                  <c:v>1</c:v>
                </c:pt>
                <c:pt idx="10" formatCode="General">
                  <c:v>1</c:v>
                </c:pt>
                <c:pt idx="11" formatCode="General">
                  <c:v>1</c:v>
                </c:pt>
                <c:pt idx="12" formatCode="General">
                  <c:v>2</c:v>
                </c:pt>
                <c:pt idx="13" formatCode="General">
                  <c:v>1</c:v>
                </c:pt>
                <c:pt idx="14" formatCode="General">
                  <c:v>6</c:v>
                </c:pt>
                <c:pt idx="15" formatCode="General">
                  <c:v>2</c:v>
                </c:pt>
                <c:pt idx="16" formatCode="General">
                  <c:v>2</c:v>
                </c:pt>
                <c:pt idx="17" formatCode="General">
                  <c:v>1</c:v>
                </c:pt>
                <c:pt idx="18" formatCode="General">
                  <c:v>1</c:v>
                </c:pt>
                <c:pt idx="19" formatCode="General">
                  <c:v>2</c:v>
                </c:pt>
                <c:pt idx="20" formatCode="General">
                  <c:v>1</c:v>
                </c:pt>
                <c:pt idx="21" formatCode="General">
                  <c:v>3</c:v>
                </c:pt>
                <c:pt idx="22" formatCode="General">
                  <c:v>1</c:v>
                </c:pt>
                <c:pt idx="23" formatCode="General">
                  <c:v>1</c:v>
                </c:pt>
                <c:pt idx="24" formatCode="General">
                  <c:v>30</c:v>
                </c:pt>
                <c:pt idx="25" formatCode="General">
                  <c:v>2</c:v>
                </c:pt>
                <c:pt idx="26" formatCode="General">
                  <c:v>2</c:v>
                </c:pt>
                <c:pt idx="27" formatCode="General">
                  <c:v>1</c:v>
                </c:pt>
                <c:pt idx="28" formatCode="General">
                  <c:v>3</c:v>
                </c:pt>
                <c:pt idx="29" formatCode="General">
                  <c:v>2</c:v>
                </c:pt>
                <c:pt idx="30" formatCode="General">
                  <c:v>2</c:v>
                </c:pt>
                <c:pt idx="31" formatCode="General">
                  <c:v>33</c:v>
                </c:pt>
                <c:pt idx="32" formatCode="General">
                  <c:v>6</c:v>
                </c:pt>
                <c:pt idx="33" formatCode="General">
                  <c:v>2</c:v>
                </c:pt>
                <c:pt idx="34" formatCode="General">
                  <c:v>2</c:v>
                </c:pt>
                <c:pt idx="35" formatCode="General">
                  <c:v>2</c:v>
                </c:pt>
                <c:pt idx="36" formatCode="General">
                  <c:v>2</c:v>
                </c:pt>
                <c:pt idx="37" formatCode="General">
                  <c:v>9</c:v>
                </c:pt>
                <c:pt idx="38" formatCode="General">
                  <c:v>11</c:v>
                </c:pt>
                <c:pt idx="39" formatCode="General">
                  <c:v>26</c:v>
                </c:pt>
                <c:pt idx="40" formatCode="General">
                  <c:v>1</c:v>
                </c:pt>
                <c:pt idx="41" formatCode="General">
                  <c:v>3</c:v>
                </c:pt>
                <c:pt idx="42" formatCode="General">
                  <c:v>1</c:v>
                </c:pt>
                <c:pt idx="43" formatCode="General">
                  <c:v>7</c:v>
                </c:pt>
              </c:numCache>
            </c:numRef>
          </c:val>
        </c:ser>
        <c:dLbls>
          <c:showPercent val="1"/>
        </c:dLbls>
      </c:pie3DChart>
    </c:plotArea>
    <c:legend>
      <c:legendPos val="t"/>
      <c:layout>
        <c:manualLayout>
          <c:xMode val="edge"/>
          <c:yMode val="edge"/>
          <c:x val="0"/>
          <c:y val="0.16830808950462439"/>
          <c:w val="1"/>
          <c:h val="0.16704316486986187"/>
        </c:manualLayout>
      </c:layout>
    </c:legend>
    <c:plotVisOnly val="1"/>
    <c:dispBlanksAs val="zero"/>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4D2AED-98F6-4CFB-90C6-51A353755B9B}" type="datetimeFigureOut">
              <a:rPr lang="es-ES" smtClean="0"/>
              <a:pPr/>
              <a:t>13/07/2013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07EDB-2744-4B4F-9DA2-BDCB896DFBF2}"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44F6A8-0BD9-4FC2-8819-67FC467DCAC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BDA81-1B7A-4E43-9CC1-8F898E0F86C3}" type="datetimeFigureOut">
              <a:rPr lang="es-ES" smtClean="0"/>
              <a:pPr/>
              <a:t>13/07/2013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4F6A8-0BD9-4FC2-8819-67FC467DCAC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6121400" y="0"/>
            <a:ext cx="3022600" cy="6858000"/>
            <a:chOff x="7329" y="0"/>
            <a:chExt cx="4911" cy="15840"/>
          </a:xfrm>
        </p:grpSpPr>
        <p:grpSp>
          <p:nvGrpSpPr>
            <p:cNvPr id="1027"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6" name="15 Rectángulo"/>
          <p:cNvSpPr/>
          <p:nvPr/>
        </p:nvSpPr>
        <p:spPr>
          <a:xfrm>
            <a:off x="72008" y="5688632"/>
            <a:ext cx="5004048" cy="112474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3 Imagen" descr="Foto aerea2.png"/>
          <p:cNvPicPr>
            <a:picLocks noChangeAspect="1"/>
          </p:cNvPicPr>
          <p:nvPr/>
        </p:nvPicPr>
        <p:blipFill>
          <a:blip r:embed="rId2" cstate="print"/>
          <a:srcRect l="19288" r="30313"/>
          <a:stretch>
            <a:fillRect/>
          </a:stretch>
        </p:blipFill>
        <p:spPr>
          <a:xfrm>
            <a:off x="2051720" y="2150696"/>
            <a:ext cx="4536504" cy="4707303"/>
          </a:xfrm>
          <a:prstGeom prst="rect">
            <a:avLst/>
          </a:prstGeom>
        </p:spPr>
      </p:pic>
      <p:pic>
        <p:nvPicPr>
          <p:cNvPr id="13" name="12 Imagen" descr="U0570915.png"/>
          <p:cNvPicPr>
            <a:picLocks noChangeAspect="1"/>
          </p:cNvPicPr>
          <p:nvPr/>
        </p:nvPicPr>
        <p:blipFill>
          <a:blip r:embed="rId3"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4" cstate="print"/>
          <a:stretch>
            <a:fillRect/>
          </a:stretch>
        </p:blipFill>
        <p:spPr>
          <a:xfrm>
            <a:off x="6804488" y="-27384"/>
            <a:ext cx="2160000" cy="881558"/>
          </a:xfrm>
          <a:prstGeom prst="rect">
            <a:avLst/>
          </a:prstGeom>
        </p:spPr>
      </p:pic>
      <p:sp>
        <p:nvSpPr>
          <p:cNvPr id="17" name="16 Rectángulo"/>
          <p:cNvSpPr/>
          <p:nvPr/>
        </p:nvSpPr>
        <p:spPr>
          <a:xfrm>
            <a:off x="611560" y="878855"/>
            <a:ext cx="7560840" cy="1368152"/>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Título"/>
          <p:cNvSpPr>
            <a:spLocks noGrp="1"/>
          </p:cNvSpPr>
          <p:nvPr>
            <p:ph type="ctrTitle"/>
          </p:nvPr>
        </p:nvSpPr>
        <p:spPr>
          <a:xfrm>
            <a:off x="611560" y="806847"/>
            <a:ext cx="7772400" cy="1470025"/>
          </a:xfrm>
        </p:spPr>
        <p:txBody>
          <a:bodyPr>
            <a:noAutofit/>
          </a:bodyPr>
          <a:lstStyle/>
          <a:p>
            <a:pPr algn="l"/>
            <a:r>
              <a:rPr lang="es-ES" sz="2800" dirty="0">
                <a:solidFill>
                  <a:schemeClr val="bg2"/>
                </a:solidFill>
                <a:latin typeface="Cambria" pitchFamily="18" charset="0"/>
              </a:rPr>
              <a:t>Elaboración de un plan de acción comercial para el municipio de Alfafar mediante la utilización de los sistemas de información geográfica</a:t>
            </a:r>
            <a:r>
              <a:rPr lang="es-ES" sz="2800" dirty="0" smtClean="0">
                <a:solidFill>
                  <a:schemeClr val="bg2"/>
                </a:solidFill>
                <a:latin typeface="Cambria" pitchFamily="18" charset="0"/>
              </a:rPr>
              <a:t>.</a:t>
            </a:r>
            <a:endParaRPr lang="es-ES" sz="2800" dirty="0">
              <a:solidFill>
                <a:schemeClr val="bg2"/>
              </a:solidFill>
              <a:latin typeface="Cambria" pitchFamily="18" charset="0"/>
            </a:endParaRPr>
          </a:p>
        </p:txBody>
      </p:sp>
      <p:sp>
        <p:nvSpPr>
          <p:cNvPr id="3" name="2 Subtítulo"/>
          <p:cNvSpPr>
            <a:spLocks noGrp="1"/>
          </p:cNvSpPr>
          <p:nvPr>
            <p:ph type="subTitle" idx="1"/>
          </p:nvPr>
        </p:nvSpPr>
        <p:spPr>
          <a:xfrm>
            <a:off x="147464" y="5758408"/>
            <a:ext cx="4712568" cy="1054968"/>
          </a:xfrm>
        </p:spPr>
        <p:txBody>
          <a:bodyPr>
            <a:normAutofit/>
          </a:bodyPr>
          <a:lstStyle/>
          <a:p>
            <a:pPr algn="l"/>
            <a:r>
              <a:rPr lang="es-ES" sz="1700" dirty="0">
                <a:solidFill>
                  <a:schemeClr val="bg2"/>
                </a:solidFill>
                <a:latin typeface="Cambria" pitchFamily="18" charset="0"/>
              </a:rPr>
              <a:t>Taller 35 Los sistemas de información geográfica</a:t>
            </a:r>
          </a:p>
          <a:p>
            <a:pPr algn="l"/>
            <a:r>
              <a:rPr lang="es-ES" sz="1700" dirty="0">
                <a:solidFill>
                  <a:schemeClr val="bg2"/>
                </a:solidFill>
                <a:latin typeface="Cambria" pitchFamily="18" charset="0"/>
              </a:rPr>
              <a:t>Autor: Miguel </a:t>
            </a:r>
            <a:r>
              <a:rPr lang="es-ES" sz="1700" dirty="0" err="1">
                <a:solidFill>
                  <a:schemeClr val="bg2"/>
                </a:solidFill>
                <a:latin typeface="Cambria" pitchFamily="18" charset="0"/>
              </a:rPr>
              <a:t>Borredá</a:t>
            </a:r>
            <a:r>
              <a:rPr lang="es-ES" sz="1700" dirty="0">
                <a:solidFill>
                  <a:schemeClr val="bg2"/>
                </a:solidFill>
                <a:latin typeface="Cambria" pitchFamily="18" charset="0"/>
              </a:rPr>
              <a:t> </a:t>
            </a:r>
            <a:r>
              <a:rPr lang="es-ES" sz="1700" dirty="0" err="1">
                <a:solidFill>
                  <a:schemeClr val="bg2"/>
                </a:solidFill>
                <a:latin typeface="Cambria" pitchFamily="18" charset="0"/>
              </a:rPr>
              <a:t>Ferrá</a:t>
            </a:r>
            <a:endParaRPr lang="es-ES" sz="1700" dirty="0">
              <a:solidFill>
                <a:schemeClr val="bg2"/>
              </a:solidFill>
              <a:latin typeface="Cambria" pitchFamily="18" charset="0"/>
            </a:endParaRPr>
          </a:p>
          <a:p>
            <a:pPr algn="l"/>
            <a:r>
              <a:rPr lang="es-ES" sz="1700" dirty="0">
                <a:solidFill>
                  <a:schemeClr val="bg2"/>
                </a:solidFill>
                <a:latin typeface="Cambria" pitchFamily="18" charset="0"/>
              </a:rPr>
              <a:t>Profesor: Ernesto </a:t>
            </a:r>
            <a:r>
              <a:rPr lang="es-ES" sz="1700" dirty="0" err="1">
                <a:solidFill>
                  <a:schemeClr val="bg2"/>
                </a:solidFill>
                <a:latin typeface="Cambria" pitchFamily="18" charset="0"/>
              </a:rPr>
              <a:t>Faubel</a:t>
            </a:r>
            <a:r>
              <a:rPr lang="es-ES" sz="1700" dirty="0">
                <a:solidFill>
                  <a:schemeClr val="bg2"/>
                </a:solidFill>
                <a:latin typeface="Cambria" pitchFamily="18" charset="0"/>
              </a:rPr>
              <a:t> </a:t>
            </a:r>
            <a:r>
              <a:rPr lang="es-ES" sz="1700" dirty="0" err="1">
                <a:solidFill>
                  <a:schemeClr val="bg2"/>
                </a:solidFill>
                <a:latin typeface="Cambria" pitchFamily="18" charset="0"/>
              </a:rPr>
              <a:t>Cubells</a:t>
            </a:r>
            <a:endParaRPr lang="es-ES" sz="1700" dirty="0">
              <a:solidFill>
                <a:schemeClr val="bg2"/>
              </a:solidFill>
              <a:latin typeface="Cambria" pitchFamily="18" charset="0"/>
            </a:endParaRPr>
          </a:p>
          <a:p>
            <a:endParaRPr lang="es-ES" dirty="0"/>
          </a:p>
        </p:txBody>
      </p:sp>
    </p:spTree>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4"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3" name="2 Subtítulo"/>
          <p:cNvSpPr>
            <a:spLocks noGrp="1"/>
          </p:cNvSpPr>
          <p:nvPr>
            <p:ph type="subTitle" idx="1"/>
          </p:nvPr>
        </p:nvSpPr>
        <p:spPr>
          <a:xfrm>
            <a:off x="539552" y="1988840"/>
            <a:ext cx="7776864" cy="1152128"/>
          </a:xfrm>
        </p:spPr>
        <p:txBody>
          <a:bodyPr>
            <a:normAutofit/>
          </a:bodyPr>
          <a:lstStyle/>
          <a:p>
            <a:pPr lvl="0" algn="just">
              <a:buFont typeface="Wingdings" pitchFamily="2" charset="2"/>
              <a:buChar char="§"/>
            </a:pPr>
            <a:r>
              <a:rPr lang="es-ES" sz="1400" dirty="0" smtClean="0">
                <a:solidFill>
                  <a:schemeClr val="tx1"/>
                </a:solidFill>
              </a:rPr>
              <a:t>    Estudiar</a:t>
            </a:r>
            <a:r>
              <a:rPr lang="es-ES" sz="1400" dirty="0">
                <a:solidFill>
                  <a:schemeClr val="tx1"/>
                </a:solidFill>
              </a:rPr>
              <a:t>, con la ayuda del </a:t>
            </a:r>
            <a:r>
              <a:rPr lang="es-ES" sz="1400" dirty="0" err="1">
                <a:solidFill>
                  <a:schemeClr val="tx1"/>
                </a:solidFill>
              </a:rPr>
              <a:t>gvSIG</a:t>
            </a:r>
            <a:r>
              <a:rPr lang="es-ES" sz="1400" dirty="0">
                <a:solidFill>
                  <a:schemeClr val="tx1"/>
                </a:solidFill>
              </a:rPr>
              <a:t>, el tejido comercial del municipio de Alfafar.</a:t>
            </a:r>
          </a:p>
          <a:p>
            <a:pPr lvl="0" algn="just">
              <a:buFont typeface="Wingdings" pitchFamily="2" charset="2"/>
              <a:buChar char="§"/>
            </a:pPr>
            <a:r>
              <a:rPr lang="es-ES" sz="1400" dirty="0" smtClean="0">
                <a:solidFill>
                  <a:schemeClr val="tx1"/>
                </a:solidFill>
              </a:rPr>
              <a:t>    Identificar </a:t>
            </a:r>
            <a:r>
              <a:rPr lang="es-ES" sz="1400" dirty="0">
                <a:solidFill>
                  <a:schemeClr val="tx1"/>
                </a:solidFill>
              </a:rPr>
              <a:t>las debilidades, </a:t>
            </a:r>
            <a:r>
              <a:rPr lang="es-ES" sz="1400" dirty="0" smtClean="0">
                <a:solidFill>
                  <a:schemeClr val="tx1"/>
                </a:solidFill>
              </a:rPr>
              <a:t>amenazas, fortalezas </a:t>
            </a:r>
            <a:r>
              <a:rPr lang="es-ES" sz="1400" dirty="0">
                <a:solidFill>
                  <a:schemeClr val="tx1"/>
                </a:solidFill>
              </a:rPr>
              <a:t>y oportunidades que presenta la actividad comercial.</a:t>
            </a:r>
          </a:p>
          <a:p>
            <a:pPr lvl="0" algn="just">
              <a:buFont typeface="Wingdings" pitchFamily="2" charset="2"/>
              <a:buChar char="§"/>
            </a:pPr>
            <a:r>
              <a:rPr lang="es-ES" sz="1400" dirty="0" smtClean="0">
                <a:solidFill>
                  <a:schemeClr val="tx1"/>
                </a:solidFill>
              </a:rPr>
              <a:t>    Analizar </a:t>
            </a:r>
            <a:r>
              <a:rPr lang="es-ES" sz="1400" dirty="0">
                <a:solidFill>
                  <a:schemeClr val="tx1"/>
                </a:solidFill>
              </a:rPr>
              <a:t>el espacio urbano en el que se asienta el comercio y proponer actuaciones de mejora.</a:t>
            </a:r>
          </a:p>
          <a:p>
            <a:pPr lvl="0" algn="just">
              <a:buFont typeface="Wingdings" pitchFamily="2" charset="2"/>
              <a:buChar char="§"/>
            </a:pPr>
            <a:r>
              <a:rPr lang="es-ES" sz="1400" dirty="0" smtClean="0">
                <a:solidFill>
                  <a:schemeClr val="tx1"/>
                </a:solidFill>
              </a:rPr>
              <a:t>    Aportar </a:t>
            </a:r>
            <a:r>
              <a:rPr lang="es-ES" sz="1400" dirty="0">
                <a:solidFill>
                  <a:schemeClr val="tx1"/>
                </a:solidFill>
              </a:rPr>
              <a:t>posibles líneas de actuación para la mejora del comercio en el municipio.</a:t>
            </a:r>
          </a:p>
          <a:p>
            <a:pPr algn="l"/>
            <a:endParaRPr lang="es-ES" sz="1400" dirty="0">
              <a:solidFill>
                <a:schemeClr val="tx1"/>
              </a:solidFill>
            </a:endParaRPr>
          </a:p>
          <a:p>
            <a:endParaRPr lang="es-ES" dirty="0"/>
          </a:p>
        </p:txBody>
      </p:sp>
      <p:sp>
        <p:nvSpPr>
          <p:cNvPr id="16" name="15 CuadroTexto"/>
          <p:cNvSpPr txBox="1"/>
          <p:nvPr/>
        </p:nvSpPr>
        <p:spPr>
          <a:xfrm>
            <a:off x="467544" y="980728"/>
            <a:ext cx="1296144" cy="400110"/>
          </a:xfrm>
          <a:prstGeom prst="rect">
            <a:avLst/>
          </a:prstGeom>
          <a:noFill/>
        </p:spPr>
        <p:txBody>
          <a:bodyPr wrap="square" rtlCol="0">
            <a:spAutoFit/>
          </a:bodyPr>
          <a:lstStyle/>
          <a:p>
            <a:r>
              <a:rPr lang="es-ES" sz="2000" u="sng" dirty="0" smtClean="0"/>
              <a:t>Objetivos</a:t>
            </a:r>
            <a:endParaRPr lang="es-ES" sz="2000" u="sng"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ox(i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ox(i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ox(i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ox(i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4"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107504" y="980728"/>
            <a:ext cx="2880320" cy="400110"/>
          </a:xfrm>
          <a:prstGeom prst="rect">
            <a:avLst/>
          </a:prstGeom>
          <a:noFill/>
        </p:spPr>
        <p:txBody>
          <a:bodyPr wrap="square" rtlCol="0">
            <a:spAutoFit/>
          </a:bodyPr>
          <a:lstStyle/>
          <a:p>
            <a:r>
              <a:rPr lang="es-ES" sz="2000" u="sng" dirty="0" smtClean="0">
                <a:solidFill>
                  <a:schemeClr val="tx1"/>
                </a:solidFill>
              </a:rPr>
              <a:t>Descripción del municipio</a:t>
            </a:r>
            <a:endParaRPr lang="es-ES" sz="2000" u="sng" dirty="0"/>
          </a:p>
        </p:txBody>
      </p:sp>
      <p:sp>
        <p:nvSpPr>
          <p:cNvPr id="16" name="15 CuadroTexto"/>
          <p:cNvSpPr txBox="1"/>
          <p:nvPr/>
        </p:nvSpPr>
        <p:spPr>
          <a:xfrm>
            <a:off x="179512" y="1412776"/>
            <a:ext cx="4896544" cy="646331"/>
          </a:xfrm>
          <a:prstGeom prst="rect">
            <a:avLst/>
          </a:prstGeom>
          <a:noFill/>
        </p:spPr>
        <p:txBody>
          <a:bodyPr wrap="square" rtlCol="0">
            <a:spAutoFit/>
          </a:bodyPr>
          <a:lstStyle/>
          <a:p>
            <a:pPr algn="just"/>
            <a:r>
              <a:rPr lang="es-ES" sz="1200" dirty="0" smtClean="0"/>
              <a:t>Alfafar</a:t>
            </a:r>
            <a:r>
              <a:rPr lang="es-ES" sz="1200" b="1" dirty="0" smtClean="0"/>
              <a:t> </a:t>
            </a:r>
            <a:r>
              <a:rPr lang="es-ES" sz="1200" dirty="0" smtClean="0"/>
              <a:t>es un municipio de la provincia de Valencia, en la comarca de </a:t>
            </a:r>
            <a:r>
              <a:rPr lang="es-ES" sz="1200" dirty="0" err="1" smtClean="0"/>
              <a:t>l'Horta</a:t>
            </a:r>
            <a:r>
              <a:rPr lang="es-ES" sz="1200" dirty="0" smtClean="0"/>
              <a:t> Sud situado a 5 Km de la capital.</a:t>
            </a:r>
          </a:p>
          <a:p>
            <a:pPr algn="just"/>
            <a:r>
              <a:rPr lang="es-ES" sz="1200" dirty="0" smtClean="0"/>
              <a:t>En su día fue una alquería musulmana.</a:t>
            </a:r>
            <a:endParaRPr lang="es-ES" sz="1200" dirty="0"/>
          </a:p>
        </p:txBody>
      </p:sp>
      <p:graphicFrame>
        <p:nvGraphicFramePr>
          <p:cNvPr id="18" name="17 Gráfico"/>
          <p:cNvGraphicFramePr/>
          <p:nvPr/>
        </p:nvGraphicFramePr>
        <p:xfrm>
          <a:off x="1346115" y="5093276"/>
          <a:ext cx="2915816" cy="1628800"/>
        </p:xfrm>
        <a:graphic>
          <a:graphicData uri="http://schemas.openxmlformats.org/drawingml/2006/chart">
            <c:chart xmlns:c="http://schemas.openxmlformats.org/drawingml/2006/chart" xmlns:r="http://schemas.openxmlformats.org/officeDocument/2006/relationships" r:id="rId4"/>
          </a:graphicData>
        </a:graphic>
      </p:graphicFrame>
      <p:sp>
        <p:nvSpPr>
          <p:cNvPr id="20" name="19 CuadroTexto"/>
          <p:cNvSpPr txBox="1"/>
          <p:nvPr/>
        </p:nvSpPr>
        <p:spPr>
          <a:xfrm>
            <a:off x="179512" y="3284984"/>
            <a:ext cx="4824536" cy="1754326"/>
          </a:xfrm>
          <a:prstGeom prst="rect">
            <a:avLst/>
          </a:prstGeom>
          <a:noFill/>
        </p:spPr>
        <p:txBody>
          <a:bodyPr wrap="square" rtlCol="0">
            <a:spAutoFit/>
          </a:bodyPr>
          <a:lstStyle/>
          <a:p>
            <a:r>
              <a:rPr lang="es-ES" sz="1200" dirty="0" smtClean="0"/>
              <a:t>El municipio esta comunicado mediante:</a:t>
            </a:r>
          </a:p>
          <a:p>
            <a:pPr lvl="1">
              <a:buFont typeface="Wingdings" pitchFamily="2" charset="2"/>
              <a:buChar char="§"/>
            </a:pPr>
            <a:r>
              <a:rPr lang="es-ES" sz="1200" dirty="0" smtClean="0"/>
              <a:t>    Carretera:</a:t>
            </a:r>
          </a:p>
          <a:p>
            <a:pPr lvl="0"/>
            <a:r>
              <a:rPr lang="es-ES" sz="1200" dirty="0" smtClean="0"/>
              <a:t>	La antigua N-340, CV-400, CV-401, V-31.</a:t>
            </a:r>
          </a:p>
          <a:p>
            <a:pPr lvl="1">
              <a:buFont typeface="Wingdings" pitchFamily="2" charset="2"/>
              <a:buChar char="§"/>
            </a:pPr>
            <a:r>
              <a:rPr lang="es-ES" sz="1200" dirty="0" smtClean="0"/>
              <a:t>    Ferrocarril:</a:t>
            </a:r>
          </a:p>
          <a:p>
            <a:pPr lvl="0"/>
            <a:r>
              <a:rPr lang="es-ES" sz="1200" dirty="0" smtClean="0"/>
              <a:t>	Líneas C-1 y C-2 de Cercanías de RENFE.</a:t>
            </a:r>
          </a:p>
          <a:p>
            <a:pPr lvl="1">
              <a:buFont typeface="Wingdings" pitchFamily="2" charset="2"/>
              <a:buChar char="§"/>
            </a:pPr>
            <a:r>
              <a:rPr lang="es-ES" sz="1200" dirty="0" smtClean="0"/>
              <a:t>    Autobús:</a:t>
            </a:r>
          </a:p>
          <a:p>
            <a:pPr lvl="0"/>
            <a:r>
              <a:rPr lang="es-ES" sz="1200" dirty="0" smtClean="0"/>
              <a:t>	La línea 27 de la EMT.</a:t>
            </a:r>
          </a:p>
          <a:p>
            <a:pPr lvl="0"/>
            <a:r>
              <a:rPr lang="es-ES" sz="1200" dirty="0" smtClean="0"/>
              <a:t>	La compañía “Autocares </a:t>
            </a:r>
            <a:r>
              <a:rPr lang="es-ES" sz="1200" dirty="0" err="1" smtClean="0"/>
              <a:t>Herca</a:t>
            </a:r>
            <a:r>
              <a:rPr lang="es-ES" sz="1200" dirty="0" smtClean="0"/>
              <a:t>” enlaza Valencia-Horno de 	Alcedo-</a:t>
            </a:r>
            <a:r>
              <a:rPr lang="es-ES" sz="1200" dirty="0" err="1" smtClean="0"/>
              <a:t>Sedavi</a:t>
            </a:r>
            <a:r>
              <a:rPr lang="es-ES" sz="1200" dirty="0" smtClean="0"/>
              <a:t>-Alfafar.</a:t>
            </a:r>
            <a:endParaRPr lang="es-ES" sz="1200" dirty="0"/>
          </a:p>
        </p:txBody>
      </p:sp>
      <p:graphicFrame>
        <p:nvGraphicFramePr>
          <p:cNvPr id="21" name="20 Gráfico"/>
          <p:cNvGraphicFramePr/>
          <p:nvPr/>
        </p:nvGraphicFramePr>
        <p:xfrm>
          <a:off x="4608512" y="5085184"/>
          <a:ext cx="2915816" cy="1656184"/>
        </p:xfrm>
        <a:graphic>
          <a:graphicData uri="http://schemas.openxmlformats.org/drawingml/2006/chart">
            <c:chart xmlns:c="http://schemas.openxmlformats.org/drawingml/2006/chart" xmlns:r="http://schemas.openxmlformats.org/officeDocument/2006/relationships" r:id="rId5"/>
          </a:graphicData>
        </a:graphic>
      </p:graphicFrame>
      <p:sp>
        <p:nvSpPr>
          <p:cNvPr id="22" name="21 CuadroTexto"/>
          <p:cNvSpPr txBox="1"/>
          <p:nvPr/>
        </p:nvSpPr>
        <p:spPr>
          <a:xfrm>
            <a:off x="179512" y="1988840"/>
            <a:ext cx="4896544" cy="1384995"/>
          </a:xfrm>
          <a:prstGeom prst="rect">
            <a:avLst/>
          </a:prstGeom>
          <a:noFill/>
        </p:spPr>
        <p:txBody>
          <a:bodyPr wrap="square" rtlCol="0">
            <a:spAutoFit/>
          </a:bodyPr>
          <a:lstStyle/>
          <a:p>
            <a:pPr algn="just"/>
            <a:r>
              <a:rPr lang="es-ES" sz="1200" dirty="0" smtClean="0"/>
              <a:t>El sector servicios es el motor económico del municipio, concentrándose en las cercanías de la V-31 (Pista de Silla). En 1976 se instaló  el primer hipermercado de la CV. La industria, en especial la del sector del mueble también es muy importante dentro del municipio de Alfafar que, junto a Benetússer y Sedaví forman el “Triángulo del </a:t>
            </a:r>
            <a:r>
              <a:rPr lang="es-ES" sz="1200" dirty="0" smtClean="0"/>
              <a:t>Mueble”.</a:t>
            </a:r>
            <a:endParaRPr lang="es-ES" sz="1200" dirty="0" smtClean="0"/>
          </a:p>
          <a:p>
            <a:pPr algn="just"/>
            <a:r>
              <a:rPr lang="es-ES" sz="1200" dirty="0" smtClean="0"/>
              <a:t>La agricultura, se ha reducido en las últimas décadas. En la actualidad tan sólo se dedica  al cultivo del arroz y a los cítricos.</a:t>
            </a:r>
            <a:endParaRPr lang="es-ES" sz="1200" dirty="0"/>
          </a:p>
        </p:txBody>
      </p:sp>
      <p:pic>
        <p:nvPicPr>
          <p:cNvPr id="19" name="18 Imagen" descr="mapapre.jpg"/>
          <p:cNvPicPr>
            <a:picLocks noChangeAspect="1"/>
          </p:cNvPicPr>
          <p:nvPr/>
        </p:nvPicPr>
        <p:blipFill>
          <a:blip r:embed="rId6" cstate="print"/>
          <a:srcRect l="17325" r="29126" b="9347"/>
          <a:stretch>
            <a:fillRect/>
          </a:stretch>
        </p:blipFill>
        <p:spPr>
          <a:xfrm>
            <a:off x="5148064" y="1340768"/>
            <a:ext cx="3892717" cy="3492000"/>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ox(in)">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strVal val="#ppt_w*0.05"/>
                                          </p:val>
                                        </p:tav>
                                        <p:tav tm="100000">
                                          <p:val>
                                            <p:strVal val="#ppt_w"/>
                                          </p:val>
                                        </p:tav>
                                      </p:tavLst>
                                    </p:anim>
                                    <p:anim calcmode="lin" valueType="num">
                                      <p:cBhvr>
                                        <p:cTn id="17" dur="500" fill="hold"/>
                                        <p:tgtEl>
                                          <p:spTgt spid="19"/>
                                        </p:tgtEl>
                                        <p:attrNameLst>
                                          <p:attrName>ppt_h</p:attrName>
                                        </p:attrNameLst>
                                      </p:cBhvr>
                                      <p:tavLst>
                                        <p:tav tm="0">
                                          <p:val>
                                            <p:strVal val="#ppt_h"/>
                                          </p:val>
                                        </p:tav>
                                        <p:tav tm="100000">
                                          <p:val>
                                            <p:strVal val="#ppt_h"/>
                                          </p:val>
                                        </p:tav>
                                      </p:tavLst>
                                    </p:anim>
                                    <p:anim calcmode="lin" valueType="num">
                                      <p:cBhvr>
                                        <p:cTn id="18" dur="500" fill="hold"/>
                                        <p:tgtEl>
                                          <p:spTgt spid="19"/>
                                        </p:tgtEl>
                                        <p:attrNameLst>
                                          <p:attrName>ppt_x</p:attrName>
                                        </p:attrNameLst>
                                      </p:cBhvr>
                                      <p:tavLst>
                                        <p:tav tm="0">
                                          <p:val>
                                            <p:strVal val="#ppt_x-.2"/>
                                          </p:val>
                                        </p:tav>
                                        <p:tav tm="100000">
                                          <p:val>
                                            <p:strVal val="#ppt_x"/>
                                          </p:val>
                                        </p:tav>
                                      </p:tavLst>
                                    </p:anim>
                                    <p:anim calcmode="lin" valueType="num">
                                      <p:cBhvr>
                                        <p:cTn id="19" dur="500" fill="hold"/>
                                        <p:tgtEl>
                                          <p:spTgt spid="19"/>
                                        </p:tgtEl>
                                        <p:attrNameLst>
                                          <p:attrName>ppt_y</p:attrName>
                                        </p:attrNameLst>
                                      </p:cBhvr>
                                      <p:tavLst>
                                        <p:tav tm="0">
                                          <p:val>
                                            <p:strVal val="#ppt_y"/>
                                          </p:val>
                                        </p:tav>
                                        <p:tav tm="100000">
                                          <p:val>
                                            <p:strVal val="#ppt_y"/>
                                          </p:val>
                                        </p:tav>
                                      </p:tavLst>
                                    </p:anim>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ppt_w*0.05"/>
                                          </p:val>
                                        </p:tav>
                                        <p:tav tm="100000">
                                          <p:val>
                                            <p:strVal val="#ppt_w"/>
                                          </p:val>
                                        </p:tav>
                                      </p:tavLst>
                                    </p:anim>
                                    <p:anim calcmode="lin" valueType="num">
                                      <p:cBhvr>
                                        <p:cTn id="26" dur="500" fill="hold"/>
                                        <p:tgtEl>
                                          <p:spTgt spid="18"/>
                                        </p:tgtEl>
                                        <p:attrNameLst>
                                          <p:attrName>ppt_h</p:attrName>
                                        </p:attrNameLst>
                                      </p:cBhvr>
                                      <p:tavLst>
                                        <p:tav tm="0">
                                          <p:val>
                                            <p:strVal val="#ppt_h"/>
                                          </p:val>
                                        </p:tav>
                                        <p:tav tm="100000">
                                          <p:val>
                                            <p:strVal val="#ppt_h"/>
                                          </p:val>
                                        </p:tav>
                                      </p:tavLst>
                                    </p:anim>
                                    <p:anim calcmode="lin" valueType="num">
                                      <p:cBhvr>
                                        <p:cTn id="27" dur="500" fill="hold"/>
                                        <p:tgtEl>
                                          <p:spTgt spid="18"/>
                                        </p:tgtEl>
                                        <p:attrNameLst>
                                          <p:attrName>ppt_x</p:attrName>
                                        </p:attrNameLst>
                                      </p:cBhvr>
                                      <p:tavLst>
                                        <p:tav tm="0">
                                          <p:val>
                                            <p:strVal val="#ppt_x-.2"/>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strVal val="#ppt_w*0.05"/>
                                          </p:val>
                                        </p:tav>
                                        <p:tav tm="100000">
                                          <p:val>
                                            <p:strVal val="#ppt_w"/>
                                          </p:val>
                                        </p:tav>
                                      </p:tavLst>
                                    </p:anim>
                                    <p:anim calcmode="lin" valueType="num">
                                      <p:cBhvr>
                                        <p:cTn id="35" dur="500" fill="hold"/>
                                        <p:tgtEl>
                                          <p:spTgt spid="21"/>
                                        </p:tgtEl>
                                        <p:attrNameLst>
                                          <p:attrName>ppt_h</p:attrName>
                                        </p:attrNameLst>
                                      </p:cBhvr>
                                      <p:tavLst>
                                        <p:tav tm="0">
                                          <p:val>
                                            <p:strVal val="#ppt_h"/>
                                          </p:val>
                                        </p:tav>
                                        <p:tav tm="100000">
                                          <p:val>
                                            <p:strVal val="#ppt_h"/>
                                          </p:val>
                                        </p:tav>
                                      </p:tavLst>
                                    </p:anim>
                                    <p:anim calcmode="lin" valueType="num">
                                      <p:cBhvr>
                                        <p:cTn id="36" dur="500" fill="hold"/>
                                        <p:tgtEl>
                                          <p:spTgt spid="21"/>
                                        </p:tgtEl>
                                        <p:attrNameLst>
                                          <p:attrName>ppt_x</p:attrName>
                                        </p:attrNameLst>
                                      </p:cBhvr>
                                      <p:tavLst>
                                        <p:tav tm="0">
                                          <p:val>
                                            <p:strVal val="#ppt_x-.2"/>
                                          </p:val>
                                        </p:tav>
                                        <p:tav tm="100000">
                                          <p:val>
                                            <p:strVal val="#ppt_x"/>
                                          </p:val>
                                        </p:tav>
                                      </p:tavLst>
                                    </p:anim>
                                    <p:anim calcmode="lin" valueType="num">
                                      <p:cBhvr>
                                        <p:cTn id="37" dur="500" fill="hold"/>
                                        <p:tgtEl>
                                          <p:spTgt spid="21"/>
                                        </p:tgtEl>
                                        <p:attrNameLst>
                                          <p:attrName>ppt_y</p:attrName>
                                        </p:attrNameLst>
                                      </p:cBhvr>
                                      <p:tavLst>
                                        <p:tav tm="0">
                                          <p:val>
                                            <p:strVal val="#ppt_y"/>
                                          </p:val>
                                        </p:tav>
                                        <p:tav tm="100000">
                                          <p:val>
                                            <p:strVal val="#ppt_y"/>
                                          </p:val>
                                        </p:tav>
                                      </p:tavLst>
                                    </p:anim>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ox(in)">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20">
                                            <p:txEl>
                                              <p:pRg st="0" end="0"/>
                                            </p:txEl>
                                          </p:spTgt>
                                        </p:tgtEl>
                                        <p:attrNameLst>
                                          <p:attrName>style.visibility</p:attrName>
                                        </p:attrNameLst>
                                      </p:cBhvr>
                                      <p:to>
                                        <p:strVal val="visible"/>
                                      </p:to>
                                    </p:set>
                                    <p:animEffect transition="in" filter="box(in)">
                                      <p:cBhvr>
                                        <p:cTn id="48" dur="500"/>
                                        <p:tgtEl>
                                          <p:spTgt spid="20">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20">
                                            <p:txEl>
                                              <p:pRg st="1" end="1"/>
                                            </p:txEl>
                                          </p:spTgt>
                                        </p:tgtEl>
                                        <p:attrNameLst>
                                          <p:attrName>style.visibility</p:attrName>
                                        </p:attrNameLst>
                                      </p:cBhvr>
                                      <p:to>
                                        <p:strVal val="visible"/>
                                      </p:to>
                                    </p:set>
                                    <p:animEffect transition="in" filter="box(in)">
                                      <p:cBhvr>
                                        <p:cTn id="53" dur="500"/>
                                        <p:tgtEl>
                                          <p:spTgt spid="20">
                                            <p:txEl>
                                              <p:pRg st="1" end="1"/>
                                            </p:txEl>
                                          </p:spTgt>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20">
                                            <p:txEl>
                                              <p:pRg st="2" end="2"/>
                                            </p:txEl>
                                          </p:spTgt>
                                        </p:tgtEl>
                                        <p:attrNameLst>
                                          <p:attrName>style.visibility</p:attrName>
                                        </p:attrNameLst>
                                      </p:cBhvr>
                                      <p:to>
                                        <p:strVal val="visible"/>
                                      </p:to>
                                    </p:set>
                                    <p:animEffect transition="in" filter="box(in)">
                                      <p:cBhvr>
                                        <p:cTn id="56" dur="500"/>
                                        <p:tgtEl>
                                          <p:spTgt spid="20">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20">
                                            <p:txEl>
                                              <p:pRg st="3" end="3"/>
                                            </p:txEl>
                                          </p:spTgt>
                                        </p:tgtEl>
                                        <p:attrNameLst>
                                          <p:attrName>style.visibility</p:attrName>
                                        </p:attrNameLst>
                                      </p:cBhvr>
                                      <p:to>
                                        <p:strVal val="visible"/>
                                      </p:to>
                                    </p:set>
                                    <p:animEffect transition="in" filter="box(in)">
                                      <p:cBhvr>
                                        <p:cTn id="61" dur="500"/>
                                        <p:tgtEl>
                                          <p:spTgt spid="20">
                                            <p:txEl>
                                              <p:pRg st="3" end="3"/>
                                            </p:txEl>
                                          </p:spTgt>
                                        </p:tgtEl>
                                      </p:cBhvr>
                                    </p:animEffect>
                                  </p:childTnLst>
                                </p:cTn>
                              </p:par>
                              <p:par>
                                <p:cTn id="62" presetID="4" presetClass="entr" presetSubtype="16" fill="hold" grpId="0" nodeType="withEffect">
                                  <p:stCondLst>
                                    <p:cond delay="0"/>
                                  </p:stCondLst>
                                  <p:childTnLst>
                                    <p:set>
                                      <p:cBhvr>
                                        <p:cTn id="63" dur="1" fill="hold">
                                          <p:stCondLst>
                                            <p:cond delay="0"/>
                                          </p:stCondLst>
                                        </p:cTn>
                                        <p:tgtEl>
                                          <p:spTgt spid="20">
                                            <p:txEl>
                                              <p:pRg st="4" end="4"/>
                                            </p:txEl>
                                          </p:spTgt>
                                        </p:tgtEl>
                                        <p:attrNameLst>
                                          <p:attrName>style.visibility</p:attrName>
                                        </p:attrNameLst>
                                      </p:cBhvr>
                                      <p:to>
                                        <p:strVal val="visible"/>
                                      </p:to>
                                    </p:set>
                                    <p:animEffect transition="in" filter="box(in)">
                                      <p:cBhvr>
                                        <p:cTn id="64" dur="500"/>
                                        <p:tgtEl>
                                          <p:spTgt spid="20">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grpId="0" nodeType="clickEffect">
                                  <p:stCondLst>
                                    <p:cond delay="0"/>
                                  </p:stCondLst>
                                  <p:childTnLst>
                                    <p:set>
                                      <p:cBhvr>
                                        <p:cTn id="68" dur="1" fill="hold">
                                          <p:stCondLst>
                                            <p:cond delay="0"/>
                                          </p:stCondLst>
                                        </p:cTn>
                                        <p:tgtEl>
                                          <p:spTgt spid="20">
                                            <p:txEl>
                                              <p:pRg st="5" end="5"/>
                                            </p:txEl>
                                          </p:spTgt>
                                        </p:tgtEl>
                                        <p:attrNameLst>
                                          <p:attrName>style.visibility</p:attrName>
                                        </p:attrNameLst>
                                      </p:cBhvr>
                                      <p:to>
                                        <p:strVal val="visible"/>
                                      </p:to>
                                    </p:set>
                                    <p:animEffect transition="in" filter="box(in)">
                                      <p:cBhvr>
                                        <p:cTn id="69" dur="500"/>
                                        <p:tgtEl>
                                          <p:spTgt spid="20">
                                            <p:txEl>
                                              <p:pRg st="5" end="5"/>
                                            </p:txEl>
                                          </p:spTgt>
                                        </p:tgtEl>
                                      </p:cBhvr>
                                    </p:animEffect>
                                  </p:childTnLst>
                                </p:cTn>
                              </p:par>
                              <p:par>
                                <p:cTn id="70" presetID="4" presetClass="entr" presetSubtype="16" fill="hold" grpId="0" nodeType="withEffect">
                                  <p:stCondLst>
                                    <p:cond delay="0"/>
                                  </p:stCondLst>
                                  <p:childTnLst>
                                    <p:set>
                                      <p:cBhvr>
                                        <p:cTn id="71" dur="1" fill="hold">
                                          <p:stCondLst>
                                            <p:cond delay="0"/>
                                          </p:stCondLst>
                                        </p:cTn>
                                        <p:tgtEl>
                                          <p:spTgt spid="20">
                                            <p:txEl>
                                              <p:pRg st="6" end="6"/>
                                            </p:txEl>
                                          </p:spTgt>
                                        </p:tgtEl>
                                        <p:attrNameLst>
                                          <p:attrName>style.visibility</p:attrName>
                                        </p:attrNameLst>
                                      </p:cBhvr>
                                      <p:to>
                                        <p:strVal val="visible"/>
                                      </p:to>
                                    </p:set>
                                    <p:animEffect transition="in" filter="box(in)">
                                      <p:cBhvr>
                                        <p:cTn id="72" dur="500"/>
                                        <p:tgtEl>
                                          <p:spTgt spid="20">
                                            <p:txEl>
                                              <p:pRg st="6" end="6"/>
                                            </p:txEl>
                                          </p:spTgt>
                                        </p:tgtEl>
                                      </p:cBhvr>
                                    </p:animEffect>
                                  </p:childTnLst>
                                </p:cTn>
                              </p:par>
                              <p:par>
                                <p:cTn id="73" presetID="4" presetClass="entr" presetSubtype="16" fill="hold" grpId="0" nodeType="withEffect">
                                  <p:stCondLst>
                                    <p:cond delay="0"/>
                                  </p:stCondLst>
                                  <p:childTnLst>
                                    <p:set>
                                      <p:cBhvr>
                                        <p:cTn id="74" dur="1" fill="hold">
                                          <p:stCondLst>
                                            <p:cond delay="0"/>
                                          </p:stCondLst>
                                        </p:cTn>
                                        <p:tgtEl>
                                          <p:spTgt spid="20">
                                            <p:txEl>
                                              <p:pRg st="7" end="7"/>
                                            </p:txEl>
                                          </p:spTgt>
                                        </p:tgtEl>
                                        <p:attrNameLst>
                                          <p:attrName>style.visibility</p:attrName>
                                        </p:attrNameLst>
                                      </p:cBhvr>
                                      <p:to>
                                        <p:strVal val="visible"/>
                                      </p:to>
                                    </p:set>
                                    <p:animEffect transition="in" filter="box(in)">
                                      <p:cBhvr>
                                        <p:cTn id="75" dur="5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Graphic spid="18" grpId="0">
        <p:bldAsOne/>
      </p:bldGraphic>
      <p:bldP spid="20" grpId="0" build="p"/>
      <p:bldGraphic spid="21" grpId="0">
        <p:bldAsOne/>
      </p:bldGraphic>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4"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3" name="2 Subtítulo"/>
          <p:cNvSpPr>
            <a:spLocks noGrp="1"/>
          </p:cNvSpPr>
          <p:nvPr>
            <p:ph type="subTitle" idx="1"/>
          </p:nvPr>
        </p:nvSpPr>
        <p:spPr>
          <a:xfrm>
            <a:off x="539552" y="1772816"/>
            <a:ext cx="7992888" cy="1944216"/>
          </a:xfrm>
        </p:spPr>
        <p:txBody>
          <a:bodyPr>
            <a:noAutofit/>
          </a:bodyPr>
          <a:lstStyle/>
          <a:p>
            <a:pPr algn="just"/>
            <a:r>
              <a:rPr lang="es-ES" sz="1400" dirty="0" smtClean="0">
                <a:solidFill>
                  <a:schemeClr val="tx1"/>
                </a:solidFill>
              </a:rPr>
              <a:t>Son instrumentos que </a:t>
            </a:r>
            <a:r>
              <a:rPr lang="es-ES" sz="1400" dirty="0">
                <a:solidFill>
                  <a:schemeClr val="tx1"/>
                </a:solidFill>
              </a:rPr>
              <a:t>definen un programa de </a:t>
            </a:r>
            <a:r>
              <a:rPr lang="es-ES" sz="1400" dirty="0" smtClean="0">
                <a:solidFill>
                  <a:schemeClr val="tx1"/>
                </a:solidFill>
              </a:rPr>
              <a:t>actuaciones:</a:t>
            </a:r>
          </a:p>
          <a:p>
            <a:pPr lvl="1" algn="just">
              <a:buFont typeface="Wingdings" pitchFamily="2" charset="2"/>
              <a:buChar char="§"/>
            </a:pPr>
            <a:r>
              <a:rPr lang="es-ES" sz="1200" dirty="0" smtClean="0">
                <a:solidFill>
                  <a:schemeClr val="tx1"/>
                </a:solidFill>
              </a:rPr>
              <a:t>    Mejorando </a:t>
            </a:r>
            <a:r>
              <a:rPr lang="es-ES" sz="1200" dirty="0">
                <a:solidFill>
                  <a:schemeClr val="tx1"/>
                </a:solidFill>
              </a:rPr>
              <a:t>la actividad comercial allí donde se </a:t>
            </a:r>
            <a:r>
              <a:rPr lang="es-ES" sz="1200" dirty="0" smtClean="0">
                <a:solidFill>
                  <a:schemeClr val="tx1"/>
                </a:solidFill>
              </a:rPr>
              <a:t>desarrollan.</a:t>
            </a:r>
          </a:p>
          <a:p>
            <a:pPr lvl="1" algn="just">
              <a:buFont typeface="Wingdings" pitchFamily="2" charset="2"/>
              <a:buChar char="§"/>
            </a:pPr>
            <a:r>
              <a:rPr lang="es-ES" sz="1200" dirty="0" smtClean="0">
                <a:solidFill>
                  <a:schemeClr val="tx1"/>
                </a:solidFill>
              </a:rPr>
              <a:t>    Señalando </a:t>
            </a:r>
            <a:r>
              <a:rPr lang="es-ES" sz="1200" dirty="0">
                <a:solidFill>
                  <a:schemeClr val="tx1"/>
                </a:solidFill>
              </a:rPr>
              <a:t>las </a:t>
            </a:r>
            <a:r>
              <a:rPr lang="es-ES" sz="1200" dirty="0" smtClean="0">
                <a:solidFill>
                  <a:schemeClr val="tx1"/>
                </a:solidFill>
              </a:rPr>
              <a:t>oportunidades.</a:t>
            </a:r>
          </a:p>
          <a:p>
            <a:pPr lvl="1" algn="just">
              <a:buFont typeface="Wingdings" pitchFamily="2" charset="2"/>
              <a:buChar char="§"/>
            </a:pPr>
            <a:r>
              <a:rPr lang="es-ES" sz="1200" dirty="0" smtClean="0">
                <a:solidFill>
                  <a:schemeClr val="tx1"/>
                </a:solidFill>
              </a:rPr>
              <a:t>    Diagnosticando </a:t>
            </a:r>
            <a:r>
              <a:rPr lang="es-ES" sz="1200" dirty="0">
                <a:solidFill>
                  <a:schemeClr val="tx1"/>
                </a:solidFill>
              </a:rPr>
              <a:t>los </a:t>
            </a:r>
            <a:r>
              <a:rPr lang="es-ES" sz="1200" dirty="0" smtClean="0">
                <a:solidFill>
                  <a:schemeClr val="tx1"/>
                </a:solidFill>
              </a:rPr>
              <a:t>problemas.</a:t>
            </a:r>
          </a:p>
          <a:p>
            <a:pPr lvl="1" algn="just">
              <a:buFont typeface="Wingdings" pitchFamily="2" charset="2"/>
              <a:buChar char="§"/>
            </a:pPr>
            <a:r>
              <a:rPr lang="es-ES" sz="1200" dirty="0" smtClean="0">
                <a:solidFill>
                  <a:schemeClr val="tx1"/>
                </a:solidFill>
              </a:rPr>
              <a:t>    Formulando </a:t>
            </a:r>
            <a:r>
              <a:rPr lang="es-ES" sz="1200" dirty="0">
                <a:solidFill>
                  <a:schemeClr val="tx1"/>
                </a:solidFill>
              </a:rPr>
              <a:t>objetivos </a:t>
            </a:r>
            <a:r>
              <a:rPr lang="es-ES" sz="1200" dirty="0" smtClean="0">
                <a:solidFill>
                  <a:schemeClr val="tx1"/>
                </a:solidFill>
              </a:rPr>
              <a:t>prioritarios.</a:t>
            </a:r>
          </a:p>
          <a:p>
            <a:pPr lvl="1" algn="just">
              <a:buFont typeface="Wingdings" pitchFamily="2" charset="2"/>
              <a:buChar char="§"/>
            </a:pPr>
            <a:r>
              <a:rPr lang="es-ES" sz="1200" dirty="0" smtClean="0">
                <a:solidFill>
                  <a:schemeClr val="tx1"/>
                </a:solidFill>
              </a:rPr>
              <a:t>    Definiendo </a:t>
            </a:r>
            <a:r>
              <a:rPr lang="es-ES" sz="1200" dirty="0">
                <a:solidFill>
                  <a:schemeClr val="tx1"/>
                </a:solidFill>
              </a:rPr>
              <a:t>actuaciones </a:t>
            </a:r>
            <a:r>
              <a:rPr lang="es-ES" sz="1200" dirty="0" smtClean="0">
                <a:solidFill>
                  <a:schemeClr val="tx1"/>
                </a:solidFill>
              </a:rPr>
              <a:t>concretas.</a:t>
            </a:r>
          </a:p>
          <a:p>
            <a:pPr algn="just"/>
            <a:r>
              <a:rPr lang="es-ES" sz="1400" dirty="0" smtClean="0">
                <a:solidFill>
                  <a:schemeClr val="tx1"/>
                </a:solidFill>
              </a:rPr>
              <a:t>En la Comunidad Valenciana, están recogidos en el art. 39 de la Ley autonómica de comercio 3/2011.</a:t>
            </a:r>
            <a:endParaRPr lang="es-ES" dirty="0"/>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Los Planes de Acción Comercial (PAC)</a:t>
            </a:r>
            <a:endParaRPr lang="es-ES" sz="2000" u="sng" dirty="0"/>
          </a:p>
        </p:txBody>
      </p:sp>
      <p:sp>
        <p:nvSpPr>
          <p:cNvPr id="15" name="14 CuadroTexto"/>
          <p:cNvSpPr txBox="1"/>
          <p:nvPr/>
        </p:nvSpPr>
        <p:spPr>
          <a:xfrm>
            <a:off x="539552" y="3789040"/>
            <a:ext cx="8208912" cy="2966966"/>
          </a:xfrm>
          <a:prstGeom prst="rect">
            <a:avLst/>
          </a:prstGeom>
          <a:noFill/>
        </p:spPr>
        <p:txBody>
          <a:bodyPr wrap="square" rtlCol="0">
            <a:spAutoFit/>
          </a:bodyPr>
          <a:lstStyle/>
          <a:p>
            <a:pPr algn="just" defTabSz="914400">
              <a:spcBef>
                <a:spcPct val="20000"/>
              </a:spcBef>
            </a:pPr>
            <a:r>
              <a:rPr lang="es-ES" sz="1400" dirty="0" smtClean="0"/>
              <a:t>Para el Ayuntamiento:</a:t>
            </a:r>
          </a:p>
          <a:p>
            <a:pPr lvl="1" algn="just" defTabSz="914400">
              <a:spcBef>
                <a:spcPct val="20000"/>
              </a:spcBef>
              <a:buFont typeface="Wingdings" pitchFamily="2" charset="2"/>
              <a:buChar char="§"/>
            </a:pPr>
            <a:r>
              <a:rPr lang="es-ES" sz="1200" dirty="0" smtClean="0"/>
              <a:t>    Hoja </a:t>
            </a:r>
            <a:r>
              <a:rPr lang="es-ES" sz="1200" dirty="0"/>
              <a:t>de ruta sobre la que apoyar sus políticas de apoyo al tejido comercial local. </a:t>
            </a:r>
            <a:endParaRPr lang="es-ES" sz="1200" dirty="0" smtClean="0"/>
          </a:p>
          <a:p>
            <a:pPr lvl="1" algn="just" defTabSz="914400">
              <a:spcBef>
                <a:spcPct val="20000"/>
              </a:spcBef>
              <a:buFont typeface="Wingdings" pitchFamily="2" charset="2"/>
              <a:buChar char="§"/>
            </a:pPr>
            <a:r>
              <a:rPr lang="es-ES" sz="1200" dirty="0" smtClean="0"/>
              <a:t>    Visión </a:t>
            </a:r>
            <a:r>
              <a:rPr lang="es-ES" sz="1200" dirty="0"/>
              <a:t>muy completa del sector en el </a:t>
            </a:r>
            <a:r>
              <a:rPr lang="es-ES" sz="1200" dirty="0" smtClean="0"/>
              <a:t>municipio (oferta/demanda)</a:t>
            </a:r>
          </a:p>
          <a:p>
            <a:pPr algn="just" defTabSz="914400">
              <a:spcBef>
                <a:spcPct val="20000"/>
              </a:spcBef>
            </a:pPr>
            <a:r>
              <a:rPr lang="es-ES" sz="1400" dirty="0" smtClean="0"/>
              <a:t>Para los Comerciantes:</a:t>
            </a:r>
          </a:p>
          <a:p>
            <a:pPr lvl="1" algn="just" defTabSz="914400">
              <a:spcBef>
                <a:spcPct val="20000"/>
              </a:spcBef>
              <a:buFont typeface="Wingdings" pitchFamily="2" charset="2"/>
              <a:buChar char="§"/>
            </a:pPr>
            <a:r>
              <a:rPr lang="es-ES" sz="1200" dirty="0" smtClean="0"/>
              <a:t>    Apoyo en la toma de las </a:t>
            </a:r>
            <a:r>
              <a:rPr lang="es-ES" sz="1200" dirty="0"/>
              <a:t>decisiones </a:t>
            </a:r>
            <a:r>
              <a:rPr lang="es-ES" sz="1200" dirty="0" smtClean="0"/>
              <a:t>empresariales.</a:t>
            </a:r>
          </a:p>
          <a:p>
            <a:pPr lvl="1" algn="just" defTabSz="914400">
              <a:spcBef>
                <a:spcPct val="20000"/>
              </a:spcBef>
              <a:buFont typeface="Wingdings" pitchFamily="2" charset="2"/>
              <a:buChar char="§"/>
            </a:pPr>
            <a:r>
              <a:rPr lang="es-ES" sz="1200" dirty="0" smtClean="0"/>
              <a:t>    Identificación oportunidades </a:t>
            </a:r>
            <a:r>
              <a:rPr lang="es-ES" sz="1200" dirty="0"/>
              <a:t>de </a:t>
            </a:r>
            <a:r>
              <a:rPr lang="es-ES" sz="1200" dirty="0" smtClean="0"/>
              <a:t>negocio.</a:t>
            </a:r>
          </a:p>
          <a:p>
            <a:pPr lvl="1" algn="just" defTabSz="914400">
              <a:spcBef>
                <a:spcPct val="20000"/>
              </a:spcBef>
              <a:buFont typeface="Wingdings" pitchFamily="2" charset="2"/>
              <a:buChar char="§"/>
            </a:pPr>
            <a:r>
              <a:rPr lang="es-ES" sz="1200" dirty="0" smtClean="0"/>
              <a:t>    Análisis de </a:t>
            </a:r>
            <a:r>
              <a:rPr lang="es-ES" sz="1200" dirty="0"/>
              <a:t>la </a:t>
            </a:r>
            <a:r>
              <a:rPr lang="es-ES" sz="1200" dirty="0" smtClean="0"/>
              <a:t>competencia.</a:t>
            </a:r>
          </a:p>
          <a:p>
            <a:pPr algn="just" defTabSz="914400">
              <a:spcBef>
                <a:spcPct val="20000"/>
              </a:spcBef>
            </a:pPr>
            <a:r>
              <a:rPr lang="es-ES" sz="1400" dirty="0" smtClean="0"/>
              <a:t>Para los consumidores </a:t>
            </a:r>
            <a:r>
              <a:rPr lang="es-ES" sz="1400" dirty="0"/>
              <a:t>y </a:t>
            </a:r>
            <a:r>
              <a:rPr lang="es-ES" sz="1400" dirty="0" smtClean="0"/>
              <a:t>vecinos:</a:t>
            </a:r>
          </a:p>
          <a:p>
            <a:pPr lvl="1" algn="just" defTabSz="914400">
              <a:spcBef>
                <a:spcPct val="20000"/>
              </a:spcBef>
              <a:buFont typeface="Wingdings" pitchFamily="2" charset="2"/>
              <a:buChar char="§"/>
            </a:pPr>
            <a:r>
              <a:rPr lang="es-ES" sz="1200" dirty="0" smtClean="0"/>
              <a:t>    Mejora </a:t>
            </a:r>
            <a:r>
              <a:rPr lang="es-ES" sz="1200" dirty="0"/>
              <a:t>de la </a:t>
            </a:r>
            <a:r>
              <a:rPr lang="es-ES" sz="1200" dirty="0" smtClean="0"/>
              <a:t>competitividad.</a:t>
            </a:r>
          </a:p>
          <a:p>
            <a:pPr lvl="1" algn="just" defTabSz="914400">
              <a:spcBef>
                <a:spcPct val="20000"/>
              </a:spcBef>
              <a:buFont typeface="Wingdings" pitchFamily="2" charset="2"/>
              <a:buChar char="§"/>
            </a:pPr>
            <a:r>
              <a:rPr lang="es-ES" sz="1200" dirty="0" smtClean="0"/>
              <a:t>    Modernización del tejido comercial.</a:t>
            </a:r>
          </a:p>
          <a:p>
            <a:pPr lvl="1" algn="just" defTabSz="914400">
              <a:spcBef>
                <a:spcPct val="20000"/>
              </a:spcBef>
              <a:buFont typeface="Wingdings" pitchFamily="2" charset="2"/>
              <a:buChar char="§"/>
            </a:pPr>
            <a:r>
              <a:rPr lang="es-ES" sz="1200" dirty="0" smtClean="0"/>
              <a:t>    Mejora </a:t>
            </a:r>
            <a:r>
              <a:rPr lang="es-ES" sz="1200" dirty="0"/>
              <a:t>de los espacios </a:t>
            </a:r>
            <a:r>
              <a:rPr lang="es-ES" sz="1200" dirty="0" smtClean="0"/>
              <a:t>urbanos.</a:t>
            </a:r>
          </a:p>
          <a:p>
            <a:pPr algn="just" defTabSz="914400">
              <a:spcBef>
                <a:spcPct val="20000"/>
              </a:spcBef>
            </a:pPr>
            <a:r>
              <a:rPr lang="es-ES" sz="1400" dirty="0" smtClean="0"/>
              <a:t>Además</a:t>
            </a:r>
            <a:r>
              <a:rPr lang="es-ES" sz="1400" dirty="0"/>
              <a:t>, los PAC pueden impulsar proyectos empresariales con la consiguiente creación de empleo y riqueza</a:t>
            </a:r>
            <a:r>
              <a:rPr lang="es-ES" sz="1400" dirty="0" smtClean="0"/>
              <a:t>.</a:t>
            </a:r>
            <a:endParaRPr lang="es-ES" sz="1400" dirty="0"/>
          </a:p>
        </p:txBody>
      </p:sp>
      <p:sp>
        <p:nvSpPr>
          <p:cNvPr id="16" name="15 CuadroTexto"/>
          <p:cNvSpPr txBox="1"/>
          <p:nvPr/>
        </p:nvSpPr>
        <p:spPr>
          <a:xfrm>
            <a:off x="539552" y="1412776"/>
            <a:ext cx="2304256" cy="338554"/>
          </a:xfrm>
          <a:prstGeom prst="rect">
            <a:avLst/>
          </a:prstGeom>
          <a:noFill/>
        </p:spPr>
        <p:txBody>
          <a:bodyPr wrap="square" rtlCol="0">
            <a:spAutoFit/>
          </a:bodyPr>
          <a:lstStyle/>
          <a:p>
            <a:r>
              <a:rPr lang="es-ES" sz="1600" u="sng" dirty="0" smtClean="0"/>
              <a:t>Qué son</a:t>
            </a:r>
            <a:endParaRPr lang="es-ES" sz="1600" u="sng" dirty="0"/>
          </a:p>
        </p:txBody>
      </p:sp>
      <p:sp>
        <p:nvSpPr>
          <p:cNvPr id="17" name="16 CuadroTexto"/>
          <p:cNvSpPr txBox="1"/>
          <p:nvPr/>
        </p:nvSpPr>
        <p:spPr>
          <a:xfrm>
            <a:off x="539552" y="3429000"/>
            <a:ext cx="2304256" cy="338554"/>
          </a:xfrm>
          <a:prstGeom prst="rect">
            <a:avLst/>
          </a:prstGeom>
          <a:noFill/>
        </p:spPr>
        <p:txBody>
          <a:bodyPr wrap="square" rtlCol="0">
            <a:spAutoFit/>
          </a:bodyPr>
          <a:lstStyle/>
          <a:p>
            <a:r>
              <a:rPr lang="es-ES" sz="1600" u="sng" dirty="0" smtClean="0"/>
              <a:t>Qué beneficios conllevan</a:t>
            </a:r>
            <a:endParaRPr lang="es-ES" sz="1600" u="sng"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ox(in)">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ox(in)">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box(in)">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ox(in)">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box(in)">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box(in)">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box(in)">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box(in)">
                                      <p:cBhvr>
                                        <p:cTn id="46" dur="500"/>
                                        <p:tgtEl>
                                          <p:spTgt spid="3">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ox(in)">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15">
                                            <p:txEl>
                                              <p:pRg st="0" end="0"/>
                                            </p:txEl>
                                          </p:spTgt>
                                        </p:tgtEl>
                                        <p:attrNameLst>
                                          <p:attrName>style.visibility</p:attrName>
                                        </p:attrNameLst>
                                      </p:cBhvr>
                                      <p:to>
                                        <p:strVal val="visible"/>
                                      </p:to>
                                    </p:set>
                                    <p:animEffect transition="in" filter="box(in)">
                                      <p:cBhvr>
                                        <p:cTn id="56" dur="500"/>
                                        <p:tgtEl>
                                          <p:spTgt spid="15">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15">
                                            <p:txEl>
                                              <p:pRg st="1" end="1"/>
                                            </p:txEl>
                                          </p:spTgt>
                                        </p:tgtEl>
                                        <p:attrNameLst>
                                          <p:attrName>style.visibility</p:attrName>
                                        </p:attrNameLst>
                                      </p:cBhvr>
                                      <p:to>
                                        <p:strVal val="visible"/>
                                      </p:to>
                                    </p:set>
                                    <p:animEffect transition="in" filter="box(in)">
                                      <p:cBhvr>
                                        <p:cTn id="61" dur="500"/>
                                        <p:tgtEl>
                                          <p:spTgt spid="15">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16" fill="hold" grpId="0" nodeType="clickEffect">
                                  <p:stCondLst>
                                    <p:cond delay="0"/>
                                  </p:stCondLst>
                                  <p:childTnLst>
                                    <p:set>
                                      <p:cBhvr>
                                        <p:cTn id="65" dur="1" fill="hold">
                                          <p:stCondLst>
                                            <p:cond delay="0"/>
                                          </p:stCondLst>
                                        </p:cTn>
                                        <p:tgtEl>
                                          <p:spTgt spid="15">
                                            <p:txEl>
                                              <p:pRg st="2" end="2"/>
                                            </p:txEl>
                                          </p:spTgt>
                                        </p:tgtEl>
                                        <p:attrNameLst>
                                          <p:attrName>style.visibility</p:attrName>
                                        </p:attrNameLst>
                                      </p:cBhvr>
                                      <p:to>
                                        <p:strVal val="visible"/>
                                      </p:to>
                                    </p:set>
                                    <p:animEffect transition="in" filter="box(in)">
                                      <p:cBhvr>
                                        <p:cTn id="66" dur="500"/>
                                        <p:tgtEl>
                                          <p:spTgt spid="15">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 presetClass="entr" presetSubtype="16" fill="hold" grpId="0" nodeType="clickEffect">
                                  <p:stCondLst>
                                    <p:cond delay="0"/>
                                  </p:stCondLst>
                                  <p:childTnLst>
                                    <p:set>
                                      <p:cBhvr>
                                        <p:cTn id="70" dur="1" fill="hold">
                                          <p:stCondLst>
                                            <p:cond delay="0"/>
                                          </p:stCondLst>
                                        </p:cTn>
                                        <p:tgtEl>
                                          <p:spTgt spid="15">
                                            <p:txEl>
                                              <p:pRg st="3" end="3"/>
                                            </p:txEl>
                                          </p:spTgt>
                                        </p:tgtEl>
                                        <p:attrNameLst>
                                          <p:attrName>style.visibility</p:attrName>
                                        </p:attrNameLst>
                                      </p:cBhvr>
                                      <p:to>
                                        <p:strVal val="visible"/>
                                      </p:to>
                                    </p:set>
                                    <p:animEffect transition="in" filter="box(in)">
                                      <p:cBhvr>
                                        <p:cTn id="71" dur="500"/>
                                        <p:tgtEl>
                                          <p:spTgt spid="15">
                                            <p:txEl>
                                              <p:pRg st="3" end="3"/>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4" presetClass="entr" presetSubtype="16" fill="hold" grpId="0" nodeType="clickEffect">
                                  <p:stCondLst>
                                    <p:cond delay="0"/>
                                  </p:stCondLst>
                                  <p:childTnLst>
                                    <p:set>
                                      <p:cBhvr>
                                        <p:cTn id="75" dur="1" fill="hold">
                                          <p:stCondLst>
                                            <p:cond delay="0"/>
                                          </p:stCondLst>
                                        </p:cTn>
                                        <p:tgtEl>
                                          <p:spTgt spid="15">
                                            <p:txEl>
                                              <p:pRg st="4" end="4"/>
                                            </p:txEl>
                                          </p:spTgt>
                                        </p:tgtEl>
                                        <p:attrNameLst>
                                          <p:attrName>style.visibility</p:attrName>
                                        </p:attrNameLst>
                                      </p:cBhvr>
                                      <p:to>
                                        <p:strVal val="visible"/>
                                      </p:to>
                                    </p:set>
                                    <p:animEffect transition="in" filter="box(in)">
                                      <p:cBhvr>
                                        <p:cTn id="76" dur="500"/>
                                        <p:tgtEl>
                                          <p:spTgt spid="15">
                                            <p:txEl>
                                              <p:pRg st="4" end="4"/>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4" presetClass="entr" presetSubtype="16" fill="hold" grpId="0" nodeType="clickEffect">
                                  <p:stCondLst>
                                    <p:cond delay="0"/>
                                  </p:stCondLst>
                                  <p:childTnLst>
                                    <p:set>
                                      <p:cBhvr>
                                        <p:cTn id="80" dur="1" fill="hold">
                                          <p:stCondLst>
                                            <p:cond delay="0"/>
                                          </p:stCondLst>
                                        </p:cTn>
                                        <p:tgtEl>
                                          <p:spTgt spid="15">
                                            <p:txEl>
                                              <p:pRg st="5" end="5"/>
                                            </p:txEl>
                                          </p:spTgt>
                                        </p:tgtEl>
                                        <p:attrNameLst>
                                          <p:attrName>style.visibility</p:attrName>
                                        </p:attrNameLst>
                                      </p:cBhvr>
                                      <p:to>
                                        <p:strVal val="visible"/>
                                      </p:to>
                                    </p:set>
                                    <p:animEffect transition="in" filter="box(in)">
                                      <p:cBhvr>
                                        <p:cTn id="81" dur="500"/>
                                        <p:tgtEl>
                                          <p:spTgt spid="15">
                                            <p:txEl>
                                              <p:pRg st="5" end="5"/>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4" presetClass="entr" presetSubtype="16" fill="hold" grpId="0" nodeType="clickEffect">
                                  <p:stCondLst>
                                    <p:cond delay="0"/>
                                  </p:stCondLst>
                                  <p:childTnLst>
                                    <p:set>
                                      <p:cBhvr>
                                        <p:cTn id="85" dur="1" fill="hold">
                                          <p:stCondLst>
                                            <p:cond delay="0"/>
                                          </p:stCondLst>
                                        </p:cTn>
                                        <p:tgtEl>
                                          <p:spTgt spid="15">
                                            <p:txEl>
                                              <p:pRg st="6" end="6"/>
                                            </p:txEl>
                                          </p:spTgt>
                                        </p:tgtEl>
                                        <p:attrNameLst>
                                          <p:attrName>style.visibility</p:attrName>
                                        </p:attrNameLst>
                                      </p:cBhvr>
                                      <p:to>
                                        <p:strVal val="visible"/>
                                      </p:to>
                                    </p:set>
                                    <p:animEffect transition="in" filter="box(in)">
                                      <p:cBhvr>
                                        <p:cTn id="86" dur="500"/>
                                        <p:tgtEl>
                                          <p:spTgt spid="15">
                                            <p:txEl>
                                              <p:pRg st="6" end="6"/>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4" presetClass="entr" presetSubtype="16" fill="hold" grpId="0" nodeType="clickEffect">
                                  <p:stCondLst>
                                    <p:cond delay="0"/>
                                  </p:stCondLst>
                                  <p:childTnLst>
                                    <p:set>
                                      <p:cBhvr>
                                        <p:cTn id="90" dur="1" fill="hold">
                                          <p:stCondLst>
                                            <p:cond delay="0"/>
                                          </p:stCondLst>
                                        </p:cTn>
                                        <p:tgtEl>
                                          <p:spTgt spid="15">
                                            <p:txEl>
                                              <p:pRg st="7" end="7"/>
                                            </p:txEl>
                                          </p:spTgt>
                                        </p:tgtEl>
                                        <p:attrNameLst>
                                          <p:attrName>style.visibility</p:attrName>
                                        </p:attrNameLst>
                                      </p:cBhvr>
                                      <p:to>
                                        <p:strVal val="visible"/>
                                      </p:to>
                                    </p:set>
                                    <p:animEffect transition="in" filter="box(in)">
                                      <p:cBhvr>
                                        <p:cTn id="91" dur="500"/>
                                        <p:tgtEl>
                                          <p:spTgt spid="15">
                                            <p:txEl>
                                              <p:pRg st="7" end="7"/>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4" presetClass="entr" presetSubtype="16" fill="hold" grpId="0" nodeType="clickEffect">
                                  <p:stCondLst>
                                    <p:cond delay="0"/>
                                  </p:stCondLst>
                                  <p:childTnLst>
                                    <p:set>
                                      <p:cBhvr>
                                        <p:cTn id="95" dur="1" fill="hold">
                                          <p:stCondLst>
                                            <p:cond delay="0"/>
                                          </p:stCondLst>
                                        </p:cTn>
                                        <p:tgtEl>
                                          <p:spTgt spid="15">
                                            <p:txEl>
                                              <p:pRg st="8" end="8"/>
                                            </p:txEl>
                                          </p:spTgt>
                                        </p:tgtEl>
                                        <p:attrNameLst>
                                          <p:attrName>style.visibility</p:attrName>
                                        </p:attrNameLst>
                                      </p:cBhvr>
                                      <p:to>
                                        <p:strVal val="visible"/>
                                      </p:to>
                                    </p:set>
                                    <p:animEffect transition="in" filter="box(in)">
                                      <p:cBhvr>
                                        <p:cTn id="96" dur="500"/>
                                        <p:tgtEl>
                                          <p:spTgt spid="15">
                                            <p:txEl>
                                              <p:pRg st="8" end="8"/>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4" presetClass="entr" presetSubtype="16" fill="hold" grpId="0" nodeType="clickEffect">
                                  <p:stCondLst>
                                    <p:cond delay="0"/>
                                  </p:stCondLst>
                                  <p:childTnLst>
                                    <p:set>
                                      <p:cBhvr>
                                        <p:cTn id="100" dur="1" fill="hold">
                                          <p:stCondLst>
                                            <p:cond delay="0"/>
                                          </p:stCondLst>
                                        </p:cTn>
                                        <p:tgtEl>
                                          <p:spTgt spid="15">
                                            <p:txEl>
                                              <p:pRg st="9" end="9"/>
                                            </p:txEl>
                                          </p:spTgt>
                                        </p:tgtEl>
                                        <p:attrNameLst>
                                          <p:attrName>style.visibility</p:attrName>
                                        </p:attrNameLst>
                                      </p:cBhvr>
                                      <p:to>
                                        <p:strVal val="visible"/>
                                      </p:to>
                                    </p:set>
                                    <p:animEffect transition="in" filter="box(in)">
                                      <p:cBhvr>
                                        <p:cTn id="101" dur="500"/>
                                        <p:tgtEl>
                                          <p:spTgt spid="15">
                                            <p:txEl>
                                              <p:pRg st="9" end="9"/>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4" presetClass="entr" presetSubtype="16" fill="hold" grpId="0" nodeType="clickEffect">
                                  <p:stCondLst>
                                    <p:cond delay="0"/>
                                  </p:stCondLst>
                                  <p:childTnLst>
                                    <p:set>
                                      <p:cBhvr>
                                        <p:cTn id="105" dur="1" fill="hold">
                                          <p:stCondLst>
                                            <p:cond delay="0"/>
                                          </p:stCondLst>
                                        </p:cTn>
                                        <p:tgtEl>
                                          <p:spTgt spid="15">
                                            <p:txEl>
                                              <p:pRg st="10" end="10"/>
                                            </p:txEl>
                                          </p:spTgt>
                                        </p:tgtEl>
                                        <p:attrNameLst>
                                          <p:attrName>style.visibility</p:attrName>
                                        </p:attrNameLst>
                                      </p:cBhvr>
                                      <p:to>
                                        <p:strVal val="visible"/>
                                      </p:to>
                                    </p:set>
                                    <p:animEffect transition="in" filter="box(in)">
                                      <p:cBhvr>
                                        <p:cTn id="106" dur="500"/>
                                        <p:tgtEl>
                                          <p:spTgt spid="15">
                                            <p:txEl>
                                              <p:pRg st="10" end="1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4" presetClass="entr" presetSubtype="16" fill="hold" grpId="0" nodeType="clickEffect">
                                  <p:stCondLst>
                                    <p:cond delay="0"/>
                                  </p:stCondLst>
                                  <p:childTnLst>
                                    <p:set>
                                      <p:cBhvr>
                                        <p:cTn id="110" dur="1" fill="hold">
                                          <p:stCondLst>
                                            <p:cond delay="0"/>
                                          </p:stCondLst>
                                        </p:cTn>
                                        <p:tgtEl>
                                          <p:spTgt spid="15">
                                            <p:txEl>
                                              <p:pRg st="11" end="11"/>
                                            </p:txEl>
                                          </p:spTgt>
                                        </p:tgtEl>
                                        <p:attrNameLst>
                                          <p:attrName>style.visibility</p:attrName>
                                        </p:attrNameLst>
                                      </p:cBhvr>
                                      <p:to>
                                        <p:strVal val="visible"/>
                                      </p:to>
                                    </p:set>
                                    <p:animEffect transition="in" filter="box(in)">
                                      <p:cBhvr>
                                        <p:cTn id="111" dur="500"/>
                                        <p:tgtEl>
                                          <p:spTgt spid="1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15" grpId="0" uiExpand="1" build="allAtOnce"/>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4"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Uso del suelo de Alfafar</a:t>
            </a:r>
            <a:endParaRPr lang="es-ES" sz="2000" u="sng" dirty="0"/>
          </a:p>
        </p:txBody>
      </p:sp>
      <p:pic>
        <p:nvPicPr>
          <p:cNvPr id="29698" name="3 Imagen" descr="Suelo.png"/>
          <p:cNvPicPr>
            <a:picLocks noChangeAspect="1" noChangeArrowheads="1"/>
          </p:cNvPicPr>
          <p:nvPr/>
        </p:nvPicPr>
        <p:blipFill>
          <a:blip r:embed="rId4" cstate="print"/>
          <a:srcRect l="13403" r="31914"/>
          <a:stretch>
            <a:fillRect/>
          </a:stretch>
        </p:blipFill>
        <p:spPr bwMode="auto">
          <a:xfrm>
            <a:off x="4289278" y="2061368"/>
            <a:ext cx="4747218" cy="4680000"/>
          </a:xfrm>
          <a:prstGeom prst="rect">
            <a:avLst/>
          </a:prstGeom>
          <a:noFill/>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27" name="26 Gráfico"/>
          <p:cNvGraphicFramePr/>
          <p:nvPr/>
        </p:nvGraphicFramePr>
        <p:xfrm>
          <a:off x="0" y="3140968"/>
          <a:ext cx="4067944" cy="3019425"/>
        </p:xfrm>
        <a:graphic>
          <a:graphicData uri="http://schemas.openxmlformats.org/drawingml/2006/chart">
            <c:chart xmlns:c="http://schemas.openxmlformats.org/drawingml/2006/chart" xmlns:r="http://schemas.openxmlformats.org/officeDocument/2006/relationships" r:id="rId5"/>
          </a:graphicData>
        </a:graphic>
      </p:graphicFrame>
      <p:grpSp>
        <p:nvGrpSpPr>
          <p:cNvPr id="26" name="25 Grupo"/>
          <p:cNvGrpSpPr/>
          <p:nvPr/>
        </p:nvGrpSpPr>
        <p:grpSpPr>
          <a:xfrm>
            <a:off x="179512" y="1484784"/>
            <a:ext cx="4320480" cy="1169551"/>
            <a:chOff x="179512" y="3699609"/>
            <a:chExt cx="4320480" cy="1169551"/>
          </a:xfrm>
        </p:grpSpPr>
        <p:sp>
          <p:nvSpPr>
            <p:cNvPr id="15" name="14 CuadroTexto"/>
            <p:cNvSpPr txBox="1"/>
            <p:nvPr/>
          </p:nvSpPr>
          <p:spPr>
            <a:xfrm>
              <a:off x="539552" y="3699609"/>
              <a:ext cx="3960440" cy="1169551"/>
            </a:xfrm>
            <a:prstGeom prst="rect">
              <a:avLst/>
            </a:prstGeom>
            <a:noFill/>
          </p:spPr>
          <p:txBody>
            <a:bodyPr wrap="square" rtlCol="0">
              <a:spAutoFit/>
            </a:bodyPr>
            <a:lstStyle/>
            <a:p>
              <a:r>
                <a:rPr lang="es-ES" sz="1400" dirty="0"/>
                <a:t>La superficie aproximada del </a:t>
              </a:r>
              <a:r>
                <a:rPr lang="es-ES" sz="1400" dirty="0" smtClean="0"/>
                <a:t>municipio es </a:t>
              </a:r>
              <a:r>
                <a:rPr lang="es-ES" sz="1400" dirty="0"/>
                <a:t>de 10.086.645,64 m</a:t>
              </a:r>
              <a:r>
                <a:rPr lang="es-ES" sz="1400" baseline="30000" dirty="0"/>
                <a:t>2</a:t>
              </a:r>
              <a:r>
                <a:rPr lang="es-ES" sz="1400" dirty="0"/>
                <a:t> (10 Km</a:t>
              </a:r>
              <a:r>
                <a:rPr lang="es-ES" sz="1400" baseline="30000" dirty="0"/>
                <a:t>2</a:t>
              </a:r>
              <a:r>
                <a:rPr lang="es-ES" sz="1400" dirty="0"/>
                <a:t>) distribuida </a:t>
              </a:r>
              <a:r>
                <a:rPr lang="es-ES" sz="1400" dirty="0" smtClean="0"/>
                <a:t>en:</a:t>
              </a:r>
              <a:endParaRPr lang="es-ES" sz="1400" dirty="0"/>
            </a:p>
            <a:p>
              <a:r>
                <a:rPr lang="es-ES" sz="1400" dirty="0" smtClean="0"/>
                <a:t>Suelo </a:t>
              </a:r>
              <a:r>
                <a:rPr lang="es-ES" sz="1400" dirty="0"/>
                <a:t>urbano: 1.573.321,51 m</a:t>
              </a:r>
              <a:r>
                <a:rPr lang="es-ES" sz="1400" baseline="30000" dirty="0"/>
                <a:t>2</a:t>
              </a:r>
              <a:r>
                <a:rPr lang="es-ES" sz="1400" dirty="0"/>
                <a:t> (1,5 Km</a:t>
              </a:r>
              <a:r>
                <a:rPr lang="es-ES" sz="1400" baseline="30000" dirty="0"/>
                <a:t>2</a:t>
              </a:r>
              <a:r>
                <a:rPr lang="es-ES" sz="1400" dirty="0"/>
                <a:t>)</a:t>
              </a:r>
            </a:p>
            <a:p>
              <a:r>
                <a:rPr lang="es-ES" sz="1400" dirty="0" smtClean="0"/>
                <a:t>Suelo </a:t>
              </a:r>
              <a:r>
                <a:rPr lang="es-ES" sz="1400" dirty="0"/>
                <a:t>urbanizable: 494.518,38 m</a:t>
              </a:r>
              <a:r>
                <a:rPr lang="es-ES" sz="1400" baseline="30000" dirty="0"/>
                <a:t>2</a:t>
              </a:r>
              <a:r>
                <a:rPr lang="es-ES" sz="1400" dirty="0"/>
                <a:t> (0,5 Km</a:t>
              </a:r>
              <a:r>
                <a:rPr lang="es-ES" sz="1400" baseline="30000" dirty="0"/>
                <a:t>2</a:t>
              </a:r>
              <a:r>
                <a:rPr lang="es-ES" sz="1400" dirty="0"/>
                <a:t>)</a:t>
              </a:r>
            </a:p>
            <a:p>
              <a:r>
                <a:rPr lang="es-ES" sz="1400" dirty="0" smtClean="0"/>
                <a:t>Suelo </a:t>
              </a:r>
              <a:r>
                <a:rPr lang="es-ES" sz="1400" dirty="0"/>
                <a:t>no urbanizable: 8.018.805,75 m</a:t>
              </a:r>
              <a:r>
                <a:rPr lang="es-ES" sz="1400" baseline="30000" dirty="0"/>
                <a:t>2</a:t>
              </a:r>
              <a:r>
                <a:rPr lang="es-ES" sz="1400" dirty="0"/>
                <a:t> (8 Km</a:t>
              </a:r>
              <a:r>
                <a:rPr lang="es-ES" sz="1400" baseline="30000" dirty="0"/>
                <a:t>2</a:t>
              </a:r>
              <a:r>
                <a:rPr lang="es-ES" sz="1400" dirty="0"/>
                <a:t>)</a:t>
              </a:r>
            </a:p>
          </p:txBody>
        </p:sp>
        <p:sp>
          <p:nvSpPr>
            <p:cNvPr id="29702" name="Rectangle 6"/>
            <p:cNvSpPr>
              <a:spLocks noChangeArrowheads="1"/>
            </p:cNvSpPr>
            <p:nvPr/>
          </p:nvSpPr>
          <p:spPr bwMode="auto">
            <a:xfrm>
              <a:off x="179512" y="4221088"/>
              <a:ext cx="409575" cy="107950"/>
            </a:xfrm>
            <a:prstGeom prst="rect">
              <a:avLst/>
            </a:prstGeom>
            <a:solidFill>
              <a:schemeClr val="accent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4" name="Rectangle 8"/>
            <p:cNvSpPr>
              <a:spLocks noChangeArrowheads="1"/>
            </p:cNvSpPr>
            <p:nvPr/>
          </p:nvSpPr>
          <p:spPr bwMode="auto">
            <a:xfrm>
              <a:off x="179512" y="4437112"/>
              <a:ext cx="409575" cy="107950"/>
            </a:xfrm>
            <a:prstGeom prst="rect">
              <a:avLst/>
            </a:prstGeom>
            <a:solidFill>
              <a:schemeClr val="accent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6" name="Rectangle 10"/>
            <p:cNvSpPr>
              <a:spLocks noChangeArrowheads="1"/>
            </p:cNvSpPr>
            <p:nvPr/>
          </p:nvSpPr>
          <p:spPr bwMode="auto">
            <a:xfrm>
              <a:off x="179512" y="4653136"/>
              <a:ext cx="409575" cy="107950"/>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ox(in)">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29698"/>
                                        </p:tgtEl>
                                        <p:attrNameLst>
                                          <p:attrName>style.visibility</p:attrName>
                                        </p:attrNameLst>
                                      </p:cBhvr>
                                      <p:to>
                                        <p:strVal val="visible"/>
                                      </p:to>
                                    </p:set>
                                    <p:animEffect transition="in" filter="box(in)">
                                      <p:cBhvr>
                                        <p:cTn id="16" dur="500"/>
                                        <p:tgtEl>
                                          <p:spTgt spid="29698"/>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strVal val="#ppt_w*0.05"/>
                                          </p:val>
                                        </p:tav>
                                        <p:tav tm="100000">
                                          <p:val>
                                            <p:strVal val="#ppt_w"/>
                                          </p:val>
                                        </p:tav>
                                      </p:tavLst>
                                    </p:anim>
                                    <p:anim calcmode="lin" valueType="num">
                                      <p:cBhvr>
                                        <p:cTn id="22" dur="500" fill="hold"/>
                                        <p:tgtEl>
                                          <p:spTgt spid="27"/>
                                        </p:tgtEl>
                                        <p:attrNameLst>
                                          <p:attrName>ppt_h</p:attrName>
                                        </p:attrNameLst>
                                      </p:cBhvr>
                                      <p:tavLst>
                                        <p:tav tm="0">
                                          <p:val>
                                            <p:strVal val="#ppt_h"/>
                                          </p:val>
                                        </p:tav>
                                        <p:tav tm="100000">
                                          <p:val>
                                            <p:strVal val="#ppt_h"/>
                                          </p:val>
                                        </p:tav>
                                      </p:tavLst>
                                    </p:anim>
                                    <p:anim calcmode="lin" valueType="num">
                                      <p:cBhvr>
                                        <p:cTn id="23" dur="500" fill="hold"/>
                                        <p:tgtEl>
                                          <p:spTgt spid="27"/>
                                        </p:tgtEl>
                                        <p:attrNameLst>
                                          <p:attrName>ppt_x</p:attrName>
                                        </p:attrNameLst>
                                      </p:cBhvr>
                                      <p:tavLst>
                                        <p:tav tm="0">
                                          <p:val>
                                            <p:strVal val="#ppt_x-.2"/>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2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Uso del suelo de Alfafar</a:t>
            </a:r>
            <a:endParaRPr lang="es-ES" sz="2000" u="sng" dirty="0"/>
          </a:p>
        </p:txBody>
      </p:sp>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23" name="22 Gráfico"/>
          <p:cNvGraphicFramePr/>
          <p:nvPr/>
        </p:nvGraphicFramePr>
        <p:xfrm>
          <a:off x="-396552" y="2924944"/>
          <a:ext cx="5319395" cy="3132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23 Gráfico"/>
          <p:cNvGraphicFramePr/>
          <p:nvPr/>
        </p:nvGraphicFramePr>
        <p:xfrm>
          <a:off x="4139952" y="2924944"/>
          <a:ext cx="5370830" cy="3133195"/>
        </p:xfrm>
        <a:graphic>
          <a:graphicData uri="http://schemas.openxmlformats.org/drawingml/2006/chart">
            <c:chart xmlns:c="http://schemas.openxmlformats.org/drawingml/2006/chart" xmlns:r="http://schemas.openxmlformats.org/officeDocument/2006/relationships" r:id="rId5"/>
          </a:graphicData>
        </a:graphic>
      </p:graphicFrame>
      <p:grpSp>
        <p:nvGrpSpPr>
          <p:cNvPr id="30" name="29 Grupo"/>
          <p:cNvGrpSpPr/>
          <p:nvPr/>
        </p:nvGrpSpPr>
        <p:grpSpPr>
          <a:xfrm>
            <a:off x="4860032" y="1683965"/>
            <a:ext cx="4283968" cy="1384995"/>
            <a:chOff x="179512" y="1484784"/>
            <a:chExt cx="4283968" cy="1384995"/>
          </a:xfrm>
        </p:grpSpPr>
        <p:sp>
          <p:nvSpPr>
            <p:cNvPr id="31" name="Rectangle 6"/>
            <p:cNvSpPr>
              <a:spLocks noChangeArrowheads="1"/>
            </p:cNvSpPr>
            <p:nvPr/>
          </p:nvSpPr>
          <p:spPr bwMode="auto">
            <a:xfrm>
              <a:off x="179512" y="2240930"/>
              <a:ext cx="409575" cy="107950"/>
            </a:xfrm>
            <a:prstGeom prst="rect">
              <a:avLst/>
            </a:prstGeom>
            <a:solidFill>
              <a:schemeClr val="accent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2" name="Rectangle 8"/>
            <p:cNvSpPr>
              <a:spLocks noChangeArrowheads="1"/>
            </p:cNvSpPr>
            <p:nvPr/>
          </p:nvSpPr>
          <p:spPr bwMode="auto">
            <a:xfrm>
              <a:off x="179512" y="2024906"/>
              <a:ext cx="409575" cy="107950"/>
            </a:xfrm>
            <a:prstGeom prst="rect">
              <a:avLst/>
            </a:prstGeom>
            <a:solidFill>
              <a:schemeClr val="accent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3" name="Rectangle 10"/>
            <p:cNvSpPr>
              <a:spLocks noChangeArrowheads="1"/>
            </p:cNvSpPr>
            <p:nvPr/>
          </p:nvSpPr>
          <p:spPr bwMode="auto">
            <a:xfrm>
              <a:off x="179512" y="2438311"/>
              <a:ext cx="409575" cy="107950"/>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4" name="Rectangle 10"/>
            <p:cNvSpPr>
              <a:spLocks noChangeArrowheads="1"/>
            </p:cNvSpPr>
            <p:nvPr/>
          </p:nvSpPr>
          <p:spPr bwMode="auto">
            <a:xfrm>
              <a:off x="179512" y="2636912"/>
              <a:ext cx="409575" cy="107950"/>
            </a:xfrm>
            <a:prstGeom prst="rect">
              <a:avLst/>
            </a:prstGeom>
            <a:solidFill>
              <a:schemeClr val="accent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5" name="34 CuadroTexto"/>
            <p:cNvSpPr txBox="1"/>
            <p:nvPr/>
          </p:nvSpPr>
          <p:spPr>
            <a:xfrm>
              <a:off x="611560" y="1484784"/>
              <a:ext cx="3851920" cy="1384995"/>
            </a:xfrm>
            <a:prstGeom prst="rect">
              <a:avLst/>
            </a:prstGeom>
            <a:noFill/>
          </p:spPr>
          <p:txBody>
            <a:bodyPr wrap="square" rtlCol="0">
              <a:spAutoFit/>
            </a:bodyPr>
            <a:lstStyle/>
            <a:p>
              <a:r>
                <a:rPr lang="es-ES" sz="1400" dirty="0" smtClean="0"/>
                <a:t>Los 494.518,38 m</a:t>
              </a:r>
              <a:r>
                <a:rPr lang="es-ES" sz="1400" baseline="30000" dirty="0" smtClean="0"/>
                <a:t>2</a:t>
              </a:r>
              <a:r>
                <a:rPr lang="es-ES" sz="1400" dirty="0" smtClean="0"/>
                <a:t>  (0,5 Km</a:t>
              </a:r>
              <a:r>
                <a:rPr lang="es-ES" sz="1400" baseline="30000" dirty="0" smtClean="0"/>
                <a:t>2</a:t>
              </a:r>
              <a:r>
                <a:rPr lang="es-ES" sz="1400" dirty="0" smtClean="0"/>
                <a:t>) de suelo urbanizable están divididos en:</a:t>
              </a:r>
            </a:p>
            <a:p>
              <a:r>
                <a:rPr lang="es-ES" sz="1400" dirty="0" smtClean="0"/>
                <a:t>Dotacional: 90.805,32 m</a:t>
              </a:r>
              <a:r>
                <a:rPr lang="es-ES" sz="1400" baseline="30000" dirty="0" smtClean="0"/>
                <a:t>2</a:t>
              </a:r>
              <a:r>
                <a:rPr lang="es-ES" sz="1400" dirty="0" smtClean="0"/>
                <a:t> (0,09 Km</a:t>
              </a:r>
              <a:r>
                <a:rPr lang="es-ES" sz="1400" baseline="30000" dirty="0" smtClean="0"/>
                <a:t>2</a:t>
              </a:r>
              <a:r>
                <a:rPr lang="es-ES" sz="1400" dirty="0" smtClean="0"/>
                <a:t>)</a:t>
              </a:r>
            </a:p>
            <a:p>
              <a:r>
                <a:rPr lang="es-ES" sz="1400" dirty="0" smtClean="0"/>
                <a:t>Industrial: 5.522,96 m</a:t>
              </a:r>
              <a:r>
                <a:rPr lang="es-ES" sz="1400" baseline="30000" dirty="0" smtClean="0"/>
                <a:t>2</a:t>
              </a:r>
              <a:r>
                <a:rPr lang="es-ES" sz="1400" dirty="0" smtClean="0"/>
                <a:t> (0,02 Km</a:t>
              </a:r>
              <a:r>
                <a:rPr lang="es-ES" sz="1400" baseline="30000" dirty="0" smtClean="0"/>
                <a:t>2</a:t>
              </a:r>
              <a:r>
                <a:rPr lang="es-ES" sz="1400" dirty="0" smtClean="0"/>
                <a:t>)</a:t>
              </a:r>
            </a:p>
            <a:p>
              <a:r>
                <a:rPr lang="es-ES" sz="1400" dirty="0" smtClean="0"/>
                <a:t>Residencial: 91.095,09 m</a:t>
              </a:r>
              <a:r>
                <a:rPr lang="es-ES" sz="1400" baseline="30000" dirty="0" smtClean="0"/>
                <a:t>2</a:t>
              </a:r>
              <a:r>
                <a:rPr lang="es-ES" sz="1400" dirty="0" smtClean="0"/>
                <a:t> (0,09 Km</a:t>
              </a:r>
              <a:r>
                <a:rPr lang="es-ES" sz="1400" baseline="30000" dirty="0" smtClean="0"/>
                <a:t>2</a:t>
              </a:r>
              <a:r>
                <a:rPr lang="es-ES" sz="1400" dirty="0" smtClean="0"/>
                <a:t>)</a:t>
              </a:r>
            </a:p>
            <a:p>
              <a:r>
                <a:rPr lang="es-ES" sz="1400" dirty="0" smtClean="0"/>
                <a:t>Terciario: 307.095,01 m</a:t>
              </a:r>
              <a:r>
                <a:rPr lang="es-ES" sz="1400" baseline="30000" dirty="0" smtClean="0"/>
                <a:t>2</a:t>
              </a:r>
              <a:r>
                <a:rPr lang="es-ES" sz="1400" dirty="0" smtClean="0"/>
                <a:t> (0,3 Km</a:t>
              </a:r>
              <a:r>
                <a:rPr lang="es-ES" sz="1400" baseline="30000" dirty="0" smtClean="0"/>
                <a:t>2</a:t>
              </a:r>
              <a:r>
                <a:rPr lang="es-ES" sz="1400" dirty="0" smtClean="0"/>
                <a:t>)</a:t>
              </a:r>
              <a:endParaRPr lang="es-ES" sz="1400" dirty="0"/>
            </a:p>
          </p:txBody>
        </p:sp>
      </p:grpSp>
      <p:grpSp>
        <p:nvGrpSpPr>
          <p:cNvPr id="29" name="28 Grupo"/>
          <p:cNvGrpSpPr/>
          <p:nvPr/>
        </p:nvGrpSpPr>
        <p:grpSpPr>
          <a:xfrm>
            <a:off x="179512" y="1683965"/>
            <a:ext cx="4104456" cy="1384995"/>
            <a:chOff x="179512" y="1484784"/>
            <a:chExt cx="4104456" cy="1384995"/>
          </a:xfrm>
        </p:grpSpPr>
        <p:sp>
          <p:nvSpPr>
            <p:cNvPr id="29702" name="Rectangle 6"/>
            <p:cNvSpPr>
              <a:spLocks noChangeArrowheads="1"/>
            </p:cNvSpPr>
            <p:nvPr/>
          </p:nvSpPr>
          <p:spPr bwMode="auto">
            <a:xfrm>
              <a:off x="179512" y="2240930"/>
              <a:ext cx="409575" cy="107950"/>
            </a:xfrm>
            <a:prstGeom prst="rect">
              <a:avLst/>
            </a:prstGeom>
            <a:solidFill>
              <a:schemeClr val="accent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4" name="Rectangle 8"/>
            <p:cNvSpPr>
              <a:spLocks noChangeArrowheads="1"/>
            </p:cNvSpPr>
            <p:nvPr/>
          </p:nvSpPr>
          <p:spPr bwMode="auto">
            <a:xfrm>
              <a:off x="179512" y="2024906"/>
              <a:ext cx="409575" cy="107950"/>
            </a:xfrm>
            <a:prstGeom prst="rect">
              <a:avLst/>
            </a:prstGeom>
            <a:solidFill>
              <a:schemeClr val="accent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6" name="Rectangle 10"/>
            <p:cNvSpPr>
              <a:spLocks noChangeArrowheads="1"/>
            </p:cNvSpPr>
            <p:nvPr/>
          </p:nvSpPr>
          <p:spPr bwMode="auto">
            <a:xfrm>
              <a:off x="179512" y="2438311"/>
              <a:ext cx="409575" cy="107950"/>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6" name="Rectangle 10"/>
            <p:cNvSpPr>
              <a:spLocks noChangeArrowheads="1"/>
            </p:cNvSpPr>
            <p:nvPr/>
          </p:nvSpPr>
          <p:spPr bwMode="auto">
            <a:xfrm>
              <a:off x="179512" y="2636912"/>
              <a:ext cx="409575" cy="107950"/>
            </a:xfrm>
            <a:prstGeom prst="rect">
              <a:avLst/>
            </a:prstGeom>
            <a:solidFill>
              <a:schemeClr val="accent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8" name="27 CuadroTexto"/>
            <p:cNvSpPr txBox="1"/>
            <p:nvPr/>
          </p:nvSpPr>
          <p:spPr>
            <a:xfrm>
              <a:off x="611560" y="1484784"/>
              <a:ext cx="3672408" cy="1384995"/>
            </a:xfrm>
            <a:prstGeom prst="rect">
              <a:avLst/>
            </a:prstGeom>
            <a:noFill/>
          </p:spPr>
          <p:txBody>
            <a:bodyPr wrap="square" rtlCol="0">
              <a:spAutoFit/>
            </a:bodyPr>
            <a:lstStyle/>
            <a:p>
              <a:r>
                <a:rPr lang="es-ES" sz="1400" dirty="0"/>
                <a:t>Los 1.573.321,51 m</a:t>
              </a:r>
              <a:r>
                <a:rPr lang="es-ES" sz="1400" baseline="30000" dirty="0"/>
                <a:t>2</a:t>
              </a:r>
              <a:r>
                <a:rPr lang="es-ES" sz="1400" dirty="0"/>
                <a:t>  (1,5 Km</a:t>
              </a:r>
              <a:r>
                <a:rPr lang="es-ES" sz="1400" baseline="30000" dirty="0"/>
                <a:t>2</a:t>
              </a:r>
              <a:r>
                <a:rPr lang="es-ES" sz="1400" dirty="0"/>
                <a:t>) de suelo urbano </a:t>
              </a:r>
              <a:r>
                <a:rPr lang="es-ES" sz="1400" dirty="0" smtClean="0"/>
                <a:t>están </a:t>
              </a:r>
              <a:r>
                <a:rPr lang="es-ES" sz="1400" dirty="0"/>
                <a:t>divididos en:</a:t>
              </a:r>
            </a:p>
            <a:p>
              <a:r>
                <a:rPr lang="es-ES" sz="1400" dirty="0"/>
                <a:t>Dotacional: 332.412,41 m</a:t>
              </a:r>
              <a:r>
                <a:rPr lang="es-ES" sz="1400" baseline="30000" dirty="0"/>
                <a:t>2</a:t>
              </a:r>
              <a:r>
                <a:rPr lang="es-ES" sz="1400" dirty="0"/>
                <a:t> (0,3 Km</a:t>
              </a:r>
              <a:r>
                <a:rPr lang="es-ES" sz="1400" baseline="30000" dirty="0"/>
                <a:t>2</a:t>
              </a:r>
              <a:r>
                <a:rPr lang="es-ES" sz="1400" dirty="0"/>
                <a:t>)</a:t>
              </a:r>
            </a:p>
            <a:p>
              <a:r>
                <a:rPr lang="es-ES" sz="1400" dirty="0"/>
                <a:t>Industrial: 315.719,19 m</a:t>
              </a:r>
              <a:r>
                <a:rPr lang="es-ES" sz="1400" baseline="30000" dirty="0"/>
                <a:t>2</a:t>
              </a:r>
              <a:r>
                <a:rPr lang="es-ES" sz="1400" dirty="0"/>
                <a:t> (0,3 Km</a:t>
              </a:r>
              <a:r>
                <a:rPr lang="es-ES" sz="1400" baseline="30000" dirty="0"/>
                <a:t>2</a:t>
              </a:r>
              <a:r>
                <a:rPr lang="es-ES" sz="1400" dirty="0"/>
                <a:t>)</a:t>
              </a:r>
            </a:p>
            <a:p>
              <a:r>
                <a:rPr lang="es-ES" sz="1400" dirty="0"/>
                <a:t>Residencial: 868.658,77 m</a:t>
              </a:r>
              <a:r>
                <a:rPr lang="es-ES" sz="1400" baseline="30000" dirty="0"/>
                <a:t>2</a:t>
              </a:r>
              <a:r>
                <a:rPr lang="es-ES" sz="1400" dirty="0"/>
                <a:t> (0,85 Km</a:t>
              </a:r>
              <a:r>
                <a:rPr lang="es-ES" sz="1400" baseline="30000" dirty="0"/>
                <a:t>2</a:t>
              </a:r>
              <a:r>
                <a:rPr lang="es-ES" sz="1400" dirty="0"/>
                <a:t>)</a:t>
              </a:r>
            </a:p>
            <a:p>
              <a:r>
                <a:rPr lang="es-ES" sz="1400" dirty="0"/>
                <a:t>Terciario: 56.531,14 m</a:t>
              </a:r>
              <a:r>
                <a:rPr lang="es-ES" sz="1400" baseline="30000" dirty="0"/>
                <a:t>2</a:t>
              </a:r>
              <a:r>
                <a:rPr lang="es-ES" sz="1400" dirty="0"/>
                <a:t> (0,05 Km</a:t>
              </a:r>
              <a:r>
                <a:rPr lang="es-ES" sz="1400" baseline="30000" dirty="0"/>
                <a:t>2</a:t>
              </a:r>
              <a:r>
                <a:rPr lang="es-ES" sz="1400" dirty="0" smtClean="0"/>
                <a:t>)</a:t>
              </a:r>
              <a:endParaRPr lang="es-ES" dirty="0"/>
            </a:p>
          </p:txBody>
        </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ox(in)">
                                      <p:cBhvr>
                                        <p:cTn id="11" dur="5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ppt_w*0.05"/>
                                          </p:val>
                                        </p:tav>
                                        <p:tav tm="100000">
                                          <p:val>
                                            <p:strVal val="#ppt_w"/>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anim calcmode="lin" valueType="num">
                                      <p:cBhvr>
                                        <p:cTn id="18" dur="500" fill="hold"/>
                                        <p:tgtEl>
                                          <p:spTgt spid="23"/>
                                        </p:tgtEl>
                                        <p:attrNameLst>
                                          <p:attrName>ppt_x</p:attrName>
                                        </p:attrNameLst>
                                      </p:cBhvr>
                                      <p:tavLst>
                                        <p:tav tm="0">
                                          <p:val>
                                            <p:strVal val="#ppt_x-.2"/>
                                          </p:val>
                                        </p:tav>
                                        <p:tav tm="100000">
                                          <p:val>
                                            <p:strVal val="#ppt_x"/>
                                          </p:val>
                                        </p:tav>
                                      </p:tavLst>
                                    </p:anim>
                                    <p:anim calcmode="lin" valueType="num">
                                      <p:cBhvr>
                                        <p:cTn id="19" dur="500" fill="hold"/>
                                        <p:tgtEl>
                                          <p:spTgt spid="23"/>
                                        </p:tgtEl>
                                        <p:attrNameLst>
                                          <p:attrName>ppt_y</p:attrName>
                                        </p:attrNameLst>
                                      </p:cBhvr>
                                      <p:tavLst>
                                        <p:tav tm="0">
                                          <p:val>
                                            <p:strVal val="#ppt_y"/>
                                          </p:val>
                                        </p:tav>
                                        <p:tav tm="100000">
                                          <p:val>
                                            <p:strVal val="#ppt_y"/>
                                          </p:val>
                                        </p:tav>
                                      </p:tavLst>
                                    </p:anim>
                                    <p:animEffect transition="in" filter="fade">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ox(in)">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strVal val="#ppt_w*0.05"/>
                                          </p:val>
                                        </p:tav>
                                        <p:tav tm="100000">
                                          <p:val>
                                            <p:strVal val="#ppt_w"/>
                                          </p:val>
                                        </p:tav>
                                      </p:tavLst>
                                    </p:anim>
                                    <p:anim calcmode="lin" valueType="num">
                                      <p:cBhvr>
                                        <p:cTn id="31" dur="500" fill="hold"/>
                                        <p:tgtEl>
                                          <p:spTgt spid="24"/>
                                        </p:tgtEl>
                                        <p:attrNameLst>
                                          <p:attrName>ppt_h</p:attrName>
                                        </p:attrNameLst>
                                      </p:cBhvr>
                                      <p:tavLst>
                                        <p:tav tm="0">
                                          <p:val>
                                            <p:strVal val="#ppt_h"/>
                                          </p:val>
                                        </p:tav>
                                        <p:tav tm="100000">
                                          <p:val>
                                            <p:strVal val="#ppt_h"/>
                                          </p:val>
                                        </p:tav>
                                      </p:tavLst>
                                    </p:anim>
                                    <p:anim calcmode="lin" valueType="num">
                                      <p:cBhvr>
                                        <p:cTn id="32" dur="500" fill="hold"/>
                                        <p:tgtEl>
                                          <p:spTgt spid="24"/>
                                        </p:tgtEl>
                                        <p:attrNameLst>
                                          <p:attrName>ppt_x</p:attrName>
                                        </p:attrNameLst>
                                      </p:cBhvr>
                                      <p:tavLst>
                                        <p:tav tm="0">
                                          <p:val>
                                            <p:strVal val="#ppt_x-.2"/>
                                          </p:val>
                                        </p:tav>
                                        <p:tav tm="100000">
                                          <p:val>
                                            <p:strVal val="#ppt_x"/>
                                          </p:val>
                                        </p:tav>
                                      </p:tavLst>
                                    </p:anim>
                                    <p:anim calcmode="lin" valueType="num">
                                      <p:cBhvr>
                                        <p:cTn id="33" dur="500" fill="hold"/>
                                        <p:tgtEl>
                                          <p:spTgt spid="24"/>
                                        </p:tgtEl>
                                        <p:attrNameLst>
                                          <p:attrName>ppt_y</p:attrName>
                                        </p:attrNameLst>
                                      </p:cBhvr>
                                      <p:tavLst>
                                        <p:tav tm="0">
                                          <p:val>
                                            <p:strVal val="#ppt_y"/>
                                          </p:val>
                                        </p:tav>
                                        <p:tav tm="100000">
                                          <p:val>
                                            <p:strVal val="#ppt_y"/>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23" grpId="0">
        <p:bldAsOne/>
      </p:bldGraphic>
      <p:bldGraphic spid="2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467544" y="980728"/>
            <a:ext cx="5256584" cy="400110"/>
          </a:xfrm>
          <a:prstGeom prst="rect">
            <a:avLst/>
          </a:prstGeom>
          <a:noFill/>
        </p:spPr>
        <p:txBody>
          <a:bodyPr wrap="square" rtlCol="0">
            <a:spAutoFit/>
          </a:bodyPr>
          <a:lstStyle/>
          <a:p>
            <a:r>
              <a:rPr lang="es-ES" sz="2000" u="sng" dirty="0" smtClean="0">
                <a:solidFill>
                  <a:schemeClr val="tx1"/>
                </a:solidFill>
              </a:rPr>
              <a:t>Actividades comerciales en Alfafar</a:t>
            </a:r>
            <a:endParaRPr lang="es-ES" sz="2000" u="sng" dirty="0"/>
          </a:p>
        </p:txBody>
      </p:sp>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5" name="28 Grupo"/>
          <p:cNvGrpSpPr/>
          <p:nvPr/>
        </p:nvGrpSpPr>
        <p:grpSpPr>
          <a:xfrm>
            <a:off x="179512" y="2043425"/>
            <a:ext cx="5544616" cy="1169551"/>
            <a:chOff x="179512" y="1484784"/>
            <a:chExt cx="3672408" cy="1169551"/>
          </a:xfrm>
        </p:grpSpPr>
        <p:sp>
          <p:nvSpPr>
            <p:cNvPr id="29702" name="Rectangle 6"/>
            <p:cNvSpPr>
              <a:spLocks noChangeArrowheads="1"/>
            </p:cNvSpPr>
            <p:nvPr/>
          </p:nvSpPr>
          <p:spPr bwMode="auto">
            <a:xfrm>
              <a:off x="179512" y="2024906"/>
              <a:ext cx="409575" cy="107950"/>
            </a:xfrm>
            <a:prstGeom prst="rect">
              <a:avLst/>
            </a:prstGeom>
            <a:solidFill>
              <a:schemeClr val="accent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4" name="Rectangle 8"/>
            <p:cNvSpPr>
              <a:spLocks noChangeArrowheads="1"/>
            </p:cNvSpPr>
            <p:nvPr/>
          </p:nvSpPr>
          <p:spPr bwMode="auto">
            <a:xfrm>
              <a:off x="179512" y="1808882"/>
              <a:ext cx="409575" cy="107950"/>
            </a:xfrm>
            <a:prstGeom prst="rect">
              <a:avLst/>
            </a:prstGeom>
            <a:solidFill>
              <a:schemeClr val="accent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9706" name="Rectangle 10"/>
            <p:cNvSpPr>
              <a:spLocks noChangeArrowheads="1"/>
            </p:cNvSpPr>
            <p:nvPr/>
          </p:nvSpPr>
          <p:spPr bwMode="auto">
            <a:xfrm>
              <a:off x="179512" y="2222287"/>
              <a:ext cx="409575" cy="107950"/>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28" name="27 CuadroTexto"/>
            <p:cNvSpPr txBox="1"/>
            <p:nvPr/>
          </p:nvSpPr>
          <p:spPr>
            <a:xfrm>
              <a:off x="611560" y="1484784"/>
              <a:ext cx="3240360" cy="1169551"/>
            </a:xfrm>
            <a:prstGeom prst="rect">
              <a:avLst/>
            </a:prstGeom>
            <a:noFill/>
          </p:spPr>
          <p:txBody>
            <a:bodyPr wrap="square" rtlCol="0">
              <a:spAutoFit/>
            </a:bodyPr>
            <a:lstStyle/>
            <a:p>
              <a:r>
                <a:rPr lang="es-ES" sz="1400" dirty="0" smtClean="0"/>
                <a:t>Las 624 actividades comerciales en Alfafar están divididas </a:t>
              </a:r>
              <a:r>
                <a:rPr lang="es-ES" sz="1400" dirty="0"/>
                <a:t>en:</a:t>
              </a:r>
            </a:p>
            <a:p>
              <a:r>
                <a:rPr lang="es-ES" sz="1400" dirty="0" smtClean="0"/>
                <a:t>Actividades comerciales industriales: 232</a:t>
              </a:r>
              <a:endParaRPr lang="es-ES" sz="1400" dirty="0"/>
            </a:p>
            <a:p>
              <a:r>
                <a:rPr lang="es-ES" sz="1400" dirty="0" smtClean="0"/>
                <a:t>Actividades comerciales mayoristas: 43</a:t>
              </a:r>
              <a:endParaRPr lang="es-ES" sz="1400" dirty="0"/>
            </a:p>
            <a:p>
              <a:r>
                <a:rPr lang="es-ES" sz="1400" dirty="0" smtClean="0"/>
                <a:t>Actividades comerciales minoristas : 349</a:t>
              </a:r>
              <a:endParaRPr lang="es-ES" dirty="0"/>
            </a:p>
          </p:txBody>
        </p:sp>
      </p:grpSp>
      <p:graphicFrame>
        <p:nvGraphicFramePr>
          <p:cNvPr id="30" name="29 Gráfico"/>
          <p:cNvGraphicFramePr/>
          <p:nvPr/>
        </p:nvGraphicFramePr>
        <p:xfrm>
          <a:off x="1907704" y="2708920"/>
          <a:ext cx="5904656" cy="394491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ox(i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strVal val="#ppt_w*0.05"/>
                                          </p:val>
                                        </p:tav>
                                        <p:tav tm="100000">
                                          <p:val>
                                            <p:strVal val="#ppt_w"/>
                                          </p:val>
                                        </p:tav>
                                      </p:tavLst>
                                    </p:anim>
                                    <p:anim calcmode="lin" valueType="num">
                                      <p:cBhvr>
                                        <p:cTn id="17" dur="500" fill="hold"/>
                                        <p:tgtEl>
                                          <p:spTgt spid="30"/>
                                        </p:tgtEl>
                                        <p:attrNameLst>
                                          <p:attrName>ppt_h</p:attrName>
                                        </p:attrNameLst>
                                      </p:cBhvr>
                                      <p:tavLst>
                                        <p:tav tm="0">
                                          <p:val>
                                            <p:strVal val="#ppt_h"/>
                                          </p:val>
                                        </p:tav>
                                        <p:tav tm="100000">
                                          <p:val>
                                            <p:strVal val="#ppt_h"/>
                                          </p:val>
                                        </p:tav>
                                      </p:tavLst>
                                    </p:anim>
                                    <p:anim calcmode="lin" valueType="num">
                                      <p:cBhvr>
                                        <p:cTn id="18" dur="500" fill="hold"/>
                                        <p:tgtEl>
                                          <p:spTgt spid="30"/>
                                        </p:tgtEl>
                                        <p:attrNameLst>
                                          <p:attrName>ppt_x</p:attrName>
                                        </p:attrNameLst>
                                      </p:cBhvr>
                                      <p:tavLst>
                                        <p:tav tm="0">
                                          <p:val>
                                            <p:strVal val="#ppt_x-.2"/>
                                          </p:val>
                                        </p:tav>
                                        <p:tav tm="100000">
                                          <p:val>
                                            <p:strVal val="#ppt_x"/>
                                          </p:val>
                                        </p:tav>
                                      </p:tavLst>
                                    </p:anim>
                                    <p:anim calcmode="lin" valueType="num">
                                      <p:cBhvr>
                                        <p:cTn id="19" dur="500" fill="hold"/>
                                        <p:tgtEl>
                                          <p:spTgt spid="30"/>
                                        </p:tgtEl>
                                        <p:attrNameLst>
                                          <p:attrName>ppt_y</p:attrName>
                                        </p:attrNameLst>
                                      </p:cBhvr>
                                      <p:tavLst>
                                        <p:tav tm="0">
                                          <p:val>
                                            <p:strVal val="#ppt_y"/>
                                          </p:val>
                                        </p:tav>
                                        <p:tav tm="100000">
                                          <p:val>
                                            <p:strVal val="#ppt_y"/>
                                          </p:val>
                                        </p:tav>
                                      </p:tavLst>
                                    </p:anim>
                                    <p:animEffect transition="in" filter="fade">
                                      <p:cBhvr>
                                        <p:cTn id="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30"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467544" y="980728"/>
            <a:ext cx="5976664" cy="400110"/>
          </a:xfrm>
          <a:prstGeom prst="rect">
            <a:avLst/>
          </a:prstGeom>
          <a:noFill/>
        </p:spPr>
        <p:txBody>
          <a:bodyPr wrap="square" rtlCol="0">
            <a:spAutoFit/>
          </a:bodyPr>
          <a:lstStyle/>
          <a:p>
            <a:r>
              <a:rPr lang="es-ES" sz="2000" u="sng" dirty="0" smtClean="0">
                <a:solidFill>
                  <a:schemeClr val="tx1"/>
                </a:solidFill>
              </a:rPr>
              <a:t>Mercado municipal y mercados ambulantes de Alfafar</a:t>
            </a:r>
            <a:endParaRPr lang="es-ES" sz="2000" u="sng" dirty="0"/>
          </a:p>
        </p:txBody>
      </p:sp>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50" name="49 Grupo"/>
          <p:cNvGrpSpPr/>
          <p:nvPr/>
        </p:nvGrpSpPr>
        <p:grpSpPr>
          <a:xfrm>
            <a:off x="179512" y="3429000"/>
            <a:ext cx="5810175" cy="1354217"/>
            <a:chOff x="418009" y="2929593"/>
            <a:chExt cx="5810175" cy="1354217"/>
          </a:xfrm>
        </p:grpSpPr>
        <p:sp>
          <p:nvSpPr>
            <p:cNvPr id="30730" name="Rectangle 10"/>
            <p:cNvSpPr>
              <a:spLocks noChangeArrowheads="1"/>
            </p:cNvSpPr>
            <p:nvPr/>
          </p:nvSpPr>
          <p:spPr bwMode="auto">
            <a:xfrm>
              <a:off x="418009" y="3433649"/>
              <a:ext cx="409575" cy="107950"/>
            </a:xfrm>
            <a:prstGeom prst="rect">
              <a:avLst/>
            </a:prstGeom>
            <a:solidFill>
              <a:srgbClr val="00CC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0732" name="Rectangle 12"/>
            <p:cNvSpPr>
              <a:spLocks noChangeArrowheads="1"/>
            </p:cNvSpPr>
            <p:nvPr/>
          </p:nvSpPr>
          <p:spPr bwMode="auto">
            <a:xfrm>
              <a:off x="418009" y="3037667"/>
              <a:ext cx="409575" cy="107950"/>
            </a:xfrm>
            <a:prstGeom prst="rect">
              <a:avLst/>
            </a:prstGeom>
            <a:solidFill>
              <a:srgbClr val="76E4FE"/>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0734" name="Rectangle 14"/>
            <p:cNvSpPr>
              <a:spLocks noChangeArrowheads="1"/>
            </p:cNvSpPr>
            <p:nvPr/>
          </p:nvSpPr>
          <p:spPr bwMode="auto">
            <a:xfrm>
              <a:off x="418009" y="3937705"/>
              <a:ext cx="409575" cy="107950"/>
            </a:xfrm>
            <a:prstGeom prst="rect">
              <a:avLst/>
            </a:prstGeom>
            <a:solidFill>
              <a:srgbClr val="80008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9" name="38 CuadroTexto"/>
            <p:cNvSpPr txBox="1"/>
            <p:nvPr/>
          </p:nvSpPr>
          <p:spPr>
            <a:xfrm>
              <a:off x="827584" y="2929593"/>
              <a:ext cx="5400600" cy="1354217"/>
            </a:xfrm>
            <a:prstGeom prst="rect">
              <a:avLst/>
            </a:prstGeom>
            <a:noFill/>
          </p:spPr>
          <p:txBody>
            <a:bodyPr wrap="square" rtlCol="0">
              <a:spAutoFit/>
            </a:bodyPr>
            <a:lstStyle/>
            <a:p>
              <a:r>
                <a:rPr lang="es-ES" sz="1400" dirty="0" smtClean="0"/>
                <a:t>Mercado municipal</a:t>
              </a:r>
            </a:p>
            <a:p>
              <a:endParaRPr lang="es-ES" sz="600" dirty="0" smtClean="0"/>
            </a:p>
            <a:p>
              <a:r>
                <a:rPr lang="es-ES" sz="1400" dirty="0" smtClean="0"/>
                <a:t>Mercado ambulante del</a:t>
              </a:r>
            </a:p>
            <a:p>
              <a:r>
                <a:rPr lang="es-ES" sz="1400" dirty="0" smtClean="0"/>
                <a:t>casco antiguo</a:t>
              </a:r>
            </a:p>
            <a:p>
              <a:endParaRPr lang="es-ES" sz="600" dirty="0" smtClean="0"/>
            </a:p>
            <a:p>
              <a:r>
                <a:rPr lang="es-ES" sz="1400" dirty="0" smtClean="0"/>
                <a:t>Mercado ambulante del </a:t>
              </a:r>
            </a:p>
            <a:p>
              <a:r>
                <a:rPr lang="es-ES" sz="1400" dirty="0" smtClean="0"/>
                <a:t>barrio </a:t>
              </a:r>
              <a:r>
                <a:rPr lang="es-ES" sz="1400" dirty="0"/>
                <a:t>de </a:t>
              </a:r>
              <a:r>
                <a:rPr lang="es-ES" sz="1400" dirty="0" err="1"/>
                <a:t>Orba</a:t>
              </a:r>
              <a:endParaRPr lang="es-ES" sz="1400" dirty="0"/>
            </a:p>
          </p:txBody>
        </p:sp>
      </p:grpSp>
      <p:pic>
        <p:nvPicPr>
          <p:cNvPr id="51" name="2 Imagen" descr="Densidad.png"/>
          <p:cNvPicPr>
            <a:picLocks noChangeAspect="1"/>
          </p:cNvPicPr>
          <p:nvPr/>
        </p:nvPicPr>
        <p:blipFill>
          <a:blip r:embed="rId4" cstate="print"/>
          <a:stretch>
            <a:fillRect/>
          </a:stretch>
        </p:blipFill>
        <p:spPr>
          <a:xfrm>
            <a:off x="3131840" y="2348880"/>
            <a:ext cx="5852899" cy="4374894"/>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box(in)">
                                      <p:cBhvr>
                                        <p:cTn id="11" dur="500"/>
                                        <p:tgtEl>
                                          <p:spTgt spid="50"/>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ox(in)">
                                      <p:cBhvr>
                                        <p:cTn id="1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Densidad comercial de Alfafar</a:t>
            </a:r>
            <a:endParaRPr lang="es-ES" sz="2000" u="sng" dirty="0"/>
          </a:p>
        </p:txBody>
      </p:sp>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4" name="49 Grupo"/>
          <p:cNvGrpSpPr/>
          <p:nvPr/>
        </p:nvGrpSpPr>
        <p:grpSpPr>
          <a:xfrm>
            <a:off x="179512" y="3280335"/>
            <a:ext cx="5810175" cy="2092881"/>
            <a:chOff x="418009" y="2780928"/>
            <a:chExt cx="5810175" cy="2092881"/>
          </a:xfrm>
        </p:grpSpPr>
        <p:sp>
          <p:nvSpPr>
            <p:cNvPr id="30730" name="Rectangle 10"/>
            <p:cNvSpPr>
              <a:spLocks noChangeArrowheads="1"/>
            </p:cNvSpPr>
            <p:nvPr/>
          </p:nvSpPr>
          <p:spPr bwMode="auto">
            <a:xfrm>
              <a:off x="418009" y="2996952"/>
              <a:ext cx="409575" cy="107950"/>
            </a:xfrm>
            <a:prstGeom prst="rect">
              <a:avLst/>
            </a:prstGeom>
            <a:solidFill>
              <a:srgbClr val="3333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0732" name="Rectangle 12"/>
            <p:cNvSpPr>
              <a:spLocks noChangeArrowheads="1"/>
            </p:cNvSpPr>
            <p:nvPr/>
          </p:nvSpPr>
          <p:spPr bwMode="auto">
            <a:xfrm>
              <a:off x="418009" y="3501008"/>
              <a:ext cx="409575" cy="107950"/>
            </a:xfrm>
            <a:prstGeom prst="rect">
              <a:avLst/>
            </a:prstGeom>
            <a:solidFill>
              <a:srgbClr val="0033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0734" name="Rectangle 14"/>
            <p:cNvSpPr>
              <a:spLocks noChangeArrowheads="1"/>
            </p:cNvSpPr>
            <p:nvPr/>
          </p:nvSpPr>
          <p:spPr bwMode="auto">
            <a:xfrm>
              <a:off x="418009" y="4005064"/>
              <a:ext cx="409575" cy="107950"/>
            </a:xfrm>
            <a:prstGeom prst="rect">
              <a:avLst/>
            </a:prstGeom>
            <a:solidFill>
              <a:srgbClr val="CC3399"/>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0736" name="Rectangle 16"/>
            <p:cNvSpPr>
              <a:spLocks noChangeArrowheads="1"/>
            </p:cNvSpPr>
            <p:nvPr/>
          </p:nvSpPr>
          <p:spPr bwMode="auto">
            <a:xfrm>
              <a:off x="418009" y="4581128"/>
              <a:ext cx="409575" cy="107950"/>
            </a:xfrm>
            <a:prstGeom prst="rect">
              <a:avLst/>
            </a:prstGeom>
            <a:solidFill>
              <a:srgbClr val="99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9" name="38 CuadroTexto"/>
            <p:cNvSpPr txBox="1"/>
            <p:nvPr/>
          </p:nvSpPr>
          <p:spPr>
            <a:xfrm>
              <a:off x="827584" y="2780928"/>
              <a:ext cx="5400600" cy="2092881"/>
            </a:xfrm>
            <a:prstGeom prst="rect">
              <a:avLst/>
            </a:prstGeom>
            <a:noFill/>
          </p:spPr>
          <p:txBody>
            <a:bodyPr wrap="square" rtlCol="0">
              <a:spAutoFit/>
            </a:bodyPr>
            <a:lstStyle/>
            <a:p>
              <a:r>
                <a:rPr lang="es-ES" sz="1400" dirty="0" smtClean="0"/>
                <a:t>0</a:t>
              </a:r>
              <a:r>
                <a:rPr lang="es-ES" sz="1400" dirty="0"/>
                <a:t>% de la superficie utilizada </a:t>
              </a:r>
              <a:endParaRPr lang="es-ES" sz="1400" dirty="0" smtClean="0"/>
            </a:p>
            <a:p>
              <a:r>
                <a:rPr lang="es-ES" sz="1400" dirty="0" smtClean="0"/>
                <a:t>en </a:t>
              </a:r>
              <a:r>
                <a:rPr lang="es-ES" sz="1400" dirty="0"/>
                <a:t>locales </a:t>
              </a:r>
              <a:r>
                <a:rPr lang="es-ES" sz="1400" dirty="0" smtClean="0"/>
                <a:t>comerciales</a:t>
              </a:r>
            </a:p>
            <a:p>
              <a:endParaRPr lang="es-ES" sz="600" dirty="0" smtClean="0"/>
            </a:p>
            <a:p>
              <a:r>
                <a:rPr lang="es-ES" sz="1400" dirty="0" smtClean="0"/>
                <a:t>≤50% de la superficie utilizada </a:t>
              </a:r>
            </a:p>
            <a:p>
              <a:r>
                <a:rPr lang="es-ES" sz="1400" dirty="0" smtClean="0"/>
                <a:t>en locales comerciales</a:t>
              </a:r>
            </a:p>
            <a:p>
              <a:endParaRPr lang="es-ES" sz="600" dirty="0" smtClean="0"/>
            </a:p>
            <a:p>
              <a:r>
                <a:rPr lang="es-ES" sz="1400" dirty="0" smtClean="0"/>
                <a:t>&gt;</a:t>
              </a:r>
              <a:r>
                <a:rPr lang="es-ES" sz="1400" dirty="0"/>
                <a:t>50% de la superficie utilizada </a:t>
              </a:r>
              <a:endParaRPr lang="es-ES" sz="1400" dirty="0" smtClean="0"/>
            </a:p>
            <a:p>
              <a:r>
                <a:rPr lang="es-ES" sz="1400" dirty="0" smtClean="0"/>
                <a:t>en </a:t>
              </a:r>
              <a:r>
                <a:rPr lang="es-ES" sz="1400" dirty="0"/>
                <a:t>locales </a:t>
              </a:r>
              <a:r>
                <a:rPr lang="es-ES" sz="1400" dirty="0" smtClean="0"/>
                <a:t>comerciales</a:t>
              </a:r>
            </a:p>
            <a:p>
              <a:endParaRPr lang="es-ES" sz="600" dirty="0"/>
            </a:p>
            <a:p>
              <a:r>
                <a:rPr lang="es-ES" sz="1400" dirty="0" smtClean="0"/>
                <a:t>100</a:t>
              </a:r>
              <a:r>
                <a:rPr lang="es-ES" sz="1400" dirty="0"/>
                <a:t>% de la superficie utilizada </a:t>
              </a:r>
              <a:endParaRPr lang="es-ES" sz="1400" dirty="0" smtClean="0"/>
            </a:p>
            <a:p>
              <a:r>
                <a:rPr lang="es-ES" sz="1400" dirty="0" smtClean="0"/>
                <a:t>en </a:t>
              </a:r>
              <a:r>
                <a:rPr lang="es-ES" sz="1400" dirty="0"/>
                <a:t>locales comerciales</a:t>
              </a:r>
            </a:p>
          </p:txBody>
        </p:sp>
      </p:grpSp>
      <p:pic>
        <p:nvPicPr>
          <p:cNvPr id="29" name="2 Imagen" descr="Densidad.png"/>
          <p:cNvPicPr>
            <a:picLocks noChangeAspect="1"/>
          </p:cNvPicPr>
          <p:nvPr/>
        </p:nvPicPr>
        <p:blipFill>
          <a:blip r:embed="rId4" cstate="print"/>
          <a:srcRect l="20642" r="13670"/>
          <a:stretch>
            <a:fillRect/>
          </a:stretch>
        </p:blipFill>
        <p:spPr>
          <a:xfrm>
            <a:off x="3183597" y="2060848"/>
            <a:ext cx="5852899" cy="4680000"/>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ox(i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ox(in)">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Zona comercial de Alfafar</a:t>
            </a:r>
            <a:endParaRPr lang="es-ES" sz="2000" u="sng" dirty="0"/>
          </a:p>
        </p:txBody>
      </p:sp>
      <p:pic>
        <p:nvPicPr>
          <p:cNvPr id="23" name="9 Imagen" descr="CC.png"/>
          <p:cNvPicPr>
            <a:picLocks noChangeAspect="1"/>
          </p:cNvPicPr>
          <p:nvPr/>
        </p:nvPicPr>
        <p:blipFill>
          <a:blip r:embed="rId4" cstate="print"/>
          <a:stretch>
            <a:fillRect/>
          </a:stretch>
        </p:blipFill>
        <p:spPr>
          <a:xfrm>
            <a:off x="1979712" y="3069360"/>
            <a:ext cx="7010397" cy="3600000"/>
          </a:xfrm>
          <a:prstGeom prst="rect">
            <a:avLst/>
          </a:prstGeom>
        </p:spPr>
      </p:pic>
      <p:sp>
        <p:nvSpPr>
          <p:cNvPr id="3584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585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585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38" name="37 Grupo"/>
          <p:cNvGrpSpPr/>
          <p:nvPr/>
        </p:nvGrpSpPr>
        <p:grpSpPr>
          <a:xfrm>
            <a:off x="395536" y="1970256"/>
            <a:ext cx="3096344" cy="738664"/>
            <a:chOff x="2123728" y="5373216"/>
            <a:chExt cx="3096344" cy="738664"/>
          </a:xfrm>
        </p:grpSpPr>
        <p:sp>
          <p:nvSpPr>
            <p:cNvPr id="31" name="30 CuadroTexto"/>
            <p:cNvSpPr txBox="1"/>
            <p:nvPr/>
          </p:nvSpPr>
          <p:spPr>
            <a:xfrm>
              <a:off x="2555776" y="5373216"/>
              <a:ext cx="2664296" cy="738664"/>
            </a:xfrm>
            <a:prstGeom prst="rect">
              <a:avLst/>
            </a:prstGeom>
            <a:noFill/>
          </p:spPr>
          <p:txBody>
            <a:bodyPr wrap="square" rtlCol="0">
              <a:spAutoFit/>
            </a:bodyPr>
            <a:lstStyle/>
            <a:p>
              <a:r>
                <a:rPr lang="es-ES" sz="1400" dirty="0"/>
                <a:t>Centro Comercial Carrefour</a:t>
              </a:r>
            </a:p>
            <a:p>
              <a:r>
                <a:rPr lang="es-ES" sz="1400" dirty="0" smtClean="0"/>
                <a:t>Centro </a:t>
              </a:r>
              <a:r>
                <a:rPr lang="es-ES" sz="1400" dirty="0"/>
                <a:t>Comercial Parque Albufera</a:t>
              </a:r>
            </a:p>
            <a:p>
              <a:r>
                <a:rPr lang="es-ES" sz="1400" dirty="0" smtClean="0"/>
                <a:t>Centro </a:t>
              </a:r>
              <a:r>
                <a:rPr lang="es-ES" sz="1400" dirty="0"/>
                <a:t>Comercial MN4</a:t>
              </a:r>
            </a:p>
          </p:txBody>
        </p:sp>
        <p:sp>
          <p:nvSpPr>
            <p:cNvPr id="35848" name="Rectangle 8"/>
            <p:cNvSpPr>
              <a:spLocks noChangeArrowheads="1"/>
            </p:cNvSpPr>
            <p:nvPr/>
          </p:nvSpPr>
          <p:spPr bwMode="auto">
            <a:xfrm>
              <a:off x="2123728" y="5481290"/>
              <a:ext cx="409575" cy="107950"/>
            </a:xfrm>
            <a:prstGeom prst="rect">
              <a:avLst/>
            </a:prstGeom>
            <a:solidFill>
              <a:srgbClr val="3CEBEB"/>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5850" name="Rectangle 10"/>
            <p:cNvSpPr>
              <a:spLocks noChangeArrowheads="1"/>
            </p:cNvSpPr>
            <p:nvPr/>
          </p:nvSpPr>
          <p:spPr bwMode="auto">
            <a:xfrm>
              <a:off x="2123728" y="5697314"/>
              <a:ext cx="409575" cy="107950"/>
            </a:xfrm>
            <a:prstGeom prst="rect">
              <a:avLst/>
            </a:prstGeom>
            <a:solidFill>
              <a:srgbClr val="FF9705"/>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5852" name="Rectangle 12"/>
            <p:cNvSpPr>
              <a:spLocks noChangeArrowheads="1"/>
            </p:cNvSpPr>
            <p:nvPr/>
          </p:nvSpPr>
          <p:spPr bwMode="auto">
            <a:xfrm>
              <a:off x="2123728" y="5913338"/>
              <a:ext cx="409575" cy="107950"/>
            </a:xfrm>
            <a:prstGeom prst="rect">
              <a:avLst/>
            </a:prstGeom>
            <a:solidFill>
              <a:srgbClr val="67E20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ox(in)">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ox(in)">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2" name="23 Imagen" descr="Cv2.png"/>
          <p:cNvPicPr>
            <a:picLocks noChangeAspect="1"/>
          </p:cNvPicPr>
          <p:nvPr/>
        </p:nvPicPr>
        <p:blipFill>
          <a:blip r:embed="rId4" cstate="print"/>
          <a:srcRect t="2355" b="1285"/>
          <a:stretch>
            <a:fillRect/>
          </a:stretch>
        </p:blipFill>
        <p:spPr>
          <a:xfrm rot="16200000">
            <a:off x="2113659" y="78223"/>
            <a:ext cx="4989609" cy="8280000"/>
          </a:xfrm>
          <a:prstGeom prst="rect">
            <a:avLst/>
          </a:prstGeom>
        </p:spPr>
      </p:pic>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Zona comercial de Alfafar</a:t>
            </a:r>
            <a:endParaRPr lang="es-ES" sz="2000" u="sng" dirty="0"/>
          </a:p>
        </p:txBody>
      </p:sp>
      <p:sp>
        <p:nvSpPr>
          <p:cNvPr id="21" name="20 CuadroTexto"/>
          <p:cNvSpPr txBox="1"/>
          <p:nvPr/>
        </p:nvSpPr>
        <p:spPr>
          <a:xfrm>
            <a:off x="611560" y="3068960"/>
            <a:ext cx="7992888" cy="1815882"/>
          </a:xfrm>
          <a:prstGeom prst="rect">
            <a:avLst/>
          </a:prstGeom>
          <a:solidFill>
            <a:schemeClr val="bg2">
              <a:lumMod val="90000"/>
            </a:schemeClr>
          </a:solidFill>
        </p:spPr>
        <p:txBody>
          <a:bodyPr wrap="square" rtlCol="0">
            <a:spAutoFit/>
          </a:bodyPr>
          <a:lstStyle/>
          <a:p>
            <a:pPr algn="just"/>
            <a:r>
              <a:rPr lang="es-ES" sz="1400" dirty="0"/>
              <a:t>En total se han contabilizado 192 locales comerciales de los cuales 3 son de alimentación, 2 de almacenaje, 1 almacén de hostelería, 1 tienda de animales, 3 de artículos de bebe, 2 de </a:t>
            </a:r>
            <a:r>
              <a:rPr lang="es-ES" sz="1400" dirty="0" err="1"/>
              <a:t>autolavado</a:t>
            </a:r>
            <a:r>
              <a:rPr lang="es-ES" sz="1400" dirty="0"/>
              <a:t>, 4 de automoción, 1 banco, 2 bazares, 1 empresa de cables eléctricos, 1 de carpintería metálica, 1 cerrajero, 2 de complementos, 1 de cristalería, 6 de deportes, 2 discotecas, 2 de electrónica, 1 de equipamiento comercial, 1 tienda de artículos eróticos, 2 de estética, 1 farmacia, 3 gasolineras, 1 gimnasio, 1 hipermercado, 30 de hostelería, 2 hoteles, 2 de iluminación, 1 empresa industrial, 3 joyerías, 2 jugueterías, 2 locales de lotería, 33 de muebles, 6 de ocio, 2 ópticas, 2 peluquerías, 2 perfumerías, 2 empresas de pinturas, 9 de regalos, 11 de telefonía, 26 de textil, 1 tintorería, 3 tiendas de videojuegos, 1 vinoteca y 7 zapaterías</a:t>
            </a:r>
            <a:r>
              <a:rPr lang="es-ES" sz="1400" dirty="0" smtClean="0"/>
              <a:t>.</a:t>
            </a:r>
            <a:endParaRPr lang="es-ES" sz="1400"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ox(in)">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ox(in)">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graphicFrame>
        <p:nvGraphicFramePr>
          <p:cNvPr id="27" name="26 Gráfico"/>
          <p:cNvGraphicFramePr/>
          <p:nvPr/>
        </p:nvGraphicFramePr>
        <p:xfrm>
          <a:off x="0" y="188640"/>
          <a:ext cx="9144000" cy="7317432"/>
        </p:xfrm>
        <a:graphic>
          <a:graphicData uri="http://schemas.openxmlformats.org/drawingml/2006/chart">
            <c:chart xmlns:c="http://schemas.openxmlformats.org/drawingml/2006/chart" xmlns:r="http://schemas.openxmlformats.org/officeDocument/2006/relationships" r:id="rId2"/>
          </a:graphicData>
        </a:graphic>
      </p:graphicFrame>
      <p:pic>
        <p:nvPicPr>
          <p:cNvPr id="13" name="12 Imagen" descr="U0570915.png"/>
          <p:cNvPicPr>
            <a:picLocks noChangeAspect="1"/>
          </p:cNvPicPr>
          <p:nvPr/>
        </p:nvPicPr>
        <p:blipFill>
          <a:blip r:embed="rId3"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4"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Zona comercial de Alfafar</a:t>
            </a:r>
            <a:endParaRPr lang="es-ES" sz="2000" u="sng" dirty="0"/>
          </a:p>
        </p:txBody>
      </p:sp>
      <p:grpSp>
        <p:nvGrpSpPr>
          <p:cNvPr id="36" name="35 Grupo"/>
          <p:cNvGrpSpPr/>
          <p:nvPr/>
        </p:nvGrpSpPr>
        <p:grpSpPr>
          <a:xfrm>
            <a:off x="3923928" y="4005064"/>
            <a:ext cx="1440160" cy="738664"/>
            <a:chOff x="3131840" y="3573016"/>
            <a:chExt cx="1440160" cy="738664"/>
          </a:xfrm>
        </p:grpSpPr>
        <p:sp>
          <p:nvSpPr>
            <p:cNvPr id="35" name="34 Rectángulo"/>
            <p:cNvSpPr/>
            <p:nvPr/>
          </p:nvSpPr>
          <p:spPr>
            <a:xfrm>
              <a:off x="3131840" y="3573016"/>
              <a:ext cx="1368152" cy="72008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4" name="33 Grupo"/>
            <p:cNvGrpSpPr/>
            <p:nvPr/>
          </p:nvGrpSpPr>
          <p:grpSpPr>
            <a:xfrm>
              <a:off x="3203848" y="3573016"/>
              <a:ext cx="1368152" cy="738664"/>
              <a:chOff x="4283968" y="4149080"/>
              <a:chExt cx="1368152" cy="738664"/>
            </a:xfrm>
          </p:grpSpPr>
          <p:sp>
            <p:nvSpPr>
              <p:cNvPr id="30" name="29 CuadroTexto"/>
              <p:cNvSpPr txBox="1"/>
              <p:nvPr/>
            </p:nvSpPr>
            <p:spPr>
              <a:xfrm>
                <a:off x="4716016" y="4149080"/>
                <a:ext cx="936104" cy="738664"/>
              </a:xfrm>
              <a:prstGeom prst="rect">
                <a:avLst/>
              </a:prstGeom>
              <a:noFill/>
            </p:spPr>
            <p:txBody>
              <a:bodyPr wrap="square" rtlCol="0">
                <a:spAutoFit/>
              </a:bodyPr>
              <a:lstStyle/>
              <a:p>
                <a:r>
                  <a:rPr lang="es-ES" sz="1400" dirty="0" smtClean="0"/>
                  <a:t>Muebles</a:t>
                </a:r>
              </a:p>
              <a:p>
                <a:r>
                  <a:rPr lang="es-ES" sz="1400" dirty="0" smtClean="0"/>
                  <a:t>Hostelería</a:t>
                </a:r>
              </a:p>
              <a:p>
                <a:r>
                  <a:rPr lang="es-ES" sz="1400" dirty="0" smtClean="0"/>
                  <a:t>Textil</a:t>
                </a:r>
              </a:p>
            </p:txBody>
          </p:sp>
          <p:sp>
            <p:nvSpPr>
              <p:cNvPr id="31" name="Rectangle 8"/>
              <p:cNvSpPr>
                <a:spLocks noChangeArrowheads="1"/>
              </p:cNvSpPr>
              <p:nvPr/>
            </p:nvSpPr>
            <p:spPr bwMode="auto">
              <a:xfrm>
                <a:off x="4283968" y="4689202"/>
                <a:ext cx="409575" cy="107950"/>
              </a:xfrm>
              <a:prstGeom prst="rect">
                <a:avLst/>
              </a:prstGeom>
              <a:solidFill>
                <a:srgbClr val="00B0F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2" name="Rectangle 8"/>
              <p:cNvSpPr>
                <a:spLocks noChangeArrowheads="1"/>
              </p:cNvSpPr>
              <p:nvPr/>
            </p:nvSpPr>
            <p:spPr bwMode="auto">
              <a:xfrm>
                <a:off x="4283968" y="4473178"/>
                <a:ext cx="409575" cy="107950"/>
              </a:xfrm>
              <a:prstGeom prst="rect">
                <a:avLst/>
              </a:prstGeom>
              <a:solidFill>
                <a:srgbClr val="00B05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33" name="Rectangle 8"/>
              <p:cNvSpPr>
                <a:spLocks noChangeArrowheads="1"/>
              </p:cNvSpPr>
              <p:nvPr/>
            </p:nvSpPr>
            <p:spPr bwMode="auto">
              <a:xfrm>
                <a:off x="4283968" y="4257154"/>
                <a:ext cx="409575" cy="107950"/>
              </a:xfrm>
              <a:prstGeom prst="rect">
                <a:avLst/>
              </a:prstGeom>
              <a:solidFill>
                <a:srgbClr val="FF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S"/>
              </a:p>
            </p:txBody>
          </p:sp>
        </p:gr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strVal val="#ppt_w*0.05"/>
                                          </p:val>
                                        </p:tav>
                                        <p:tav tm="100000">
                                          <p:val>
                                            <p:strVal val="#ppt_w"/>
                                          </p:val>
                                        </p:tav>
                                      </p:tavLst>
                                    </p:anim>
                                    <p:anim calcmode="lin" valueType="num">
                                      <p:cBhvr>
                                        <p:cTn id="12" dur="500" fill="hold"/>
                                        <p:tgtEl>
                                          <p:spTgt spid="27"/>
                                        </p:tgtEl>
                                        <p:attrNameLst>
                                          <p:attrName>ppt_h</p:attrName>
                                        </p:attrNameLst>
                                      </p:cBhvr>
                                      <p:tavLst>
                                        <p:tav tm="0">
                                          <p:val>
                                            <p:strVal val="#ppt_h"/>
                                          </p:val>
                                        </p:tav>
                                        <p:tav tm="100000">
                                          <p:val>
                                            <p:strVal val="#ppt_h"/>
                                          </p:val>
                                        </p:tav>
                                      </p:tavLst>
                                    </p:anim>
                                    <p:anim calcmode="lin" valueType="num">
                                      <p:cBhvr>
                                        <p:cTn id="13" dur="500" fill="hold"/>
                                        <p:tgtEl>
                                          <p:spTgt spid="27"/>
                                        </p:tgtEl>
                                        <p:attrNameLst>
                                          <p:attrName>ppt_x</p:attrName>
                                        </p:attrNameLst>
                                      </p:cBhvr>
                                      <p:tavLst>
                                        <p:tav tm="0">
                                          <p:val>
                                            <p:strVal val="#ppt_x-.2"/>
                                          </p:val>
                                        </p:tav>
                                        <p:tav tm="100000">
                                          <p:val>
                                            <p:strVal val="#ppt_x"/>
                                          </p:val>
                                        </p:tav>
                                      </p:tavLst>
                                    </p:anim>
                                    <p:anim calcmode="lin" valueType="num">
                                      <p:cBhvr>
                                        <p:cTn id="14" dur="500" fill="hold"/>
                                        <p:tgtEl>
                                          <p:spTgt spid="27"/>
                                        </p:tgtEl>
                                        <p:attrNameLst>
                                          <p:attrName>ppt_y</p:attrName>
                                        </p:attrNameLst>
                                      </p:cBhvr>
                                      <p:tavLst>
                                        <p:tav tm="0">
                                          <p:val>
                                            <p:strVal val="#ppt_y"/>
                                          </p:val>
                                        </p:tav>
                                        <p:tav tm="100000">
                                          <p:val>
                                            <p:strVal val="#ppt_y"/>
                                          </p:val>
                                        </p:tav>
                                      </p:tavLst>
                                    </p:anim>
                                    <p:animEffect transition="in" filter="fade">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box(in)">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Análisis DAFO</a:t>
            </a:r>
            <a:endParaRPr lang="es-ES" sz="2000" u="sng" dirty="0"/>
          </a:p>
        </p:txBody>
      </p:sp>
      <p:graphicFrame>
        <p:nvGraphicFramePr>
          <p:cNvPr id="29" name="28 Tabla"/>
          <p:cNvGraphicFramePr>
            <a:graphicFrameLocks noGrp="1"/>
          </p:cNvGraphicFramePr>
          <p:nvPr/>
        </p:nvGraphicFramePr>
        <p:xfrm>
          <a:off x="0" y="1484785"/>
          <a:ext cx="9144000" cy="4842510"/>
        </p:xfrm>
        <a:graphic>
          <a:graphicData uri="http://schemas.openxmlformats.org/drawingml/2006/table">
            <a:tbl>
              <a:tblPr/>
              <a:tblGrid>
                <a:gridCol w="4958941"/>
                <a:gridCol w="4185059"/>
              </a:tblGrid>
              <a:tr h="227390">
                <a:tc>
                  <a:txBody>
                    <a:bodyPr/>
                    <a:lstStyle/>
                    <a:p>
                      <a:pPr algn="ctr">
                        <a:lnSpc>
                          <a:spcPct val="115000"/>
                        </a:lnSpc>
                        <a:spcAft>
                          <a:spcPts val="0"/>
                        </a:spcAft>
                      </a:pPr>
                      <a:r>
                        <a:rPr lang="es-ES" sz="1400" dirty="0">
                          <a:latin typeface="Calibri"/>
                          <a:ea typeface="SimSun"/>
                          <a:cs typeface="FreeSerif"/>
                        </a:rPr>
                        <a:t>Fortalezas</a:t>
                      </a:r>
                      <a:endParaRPr lang="es-ES" sz="1400" dirty="0">
                        <a:latin typeface="Calibri"/>
                        <a:ea typeface="SimSun"/>
                        <a:cs typeface="Times New Roman"/>
                      </a:endParaRP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a:lnSpc>
                          <a:spcPct val="115000"/>
                        </a:lnSpc>
                        <a:spcAft>
                          <a:spcPts val="0"/>
                        </a:spcAft>
                      </a:pPr>
                      <a:r>
                        <a:rPr lang="es-ES" sz="1400" dirty="0">
                          <a:latin typeface="Calibri"/>
                          <a:ea typeface="SimSun"/>
                          <a:cs typeface="FreeSerif"/>
                        </a:rPr>
                        <a:t>Debilidades</a:t>
                      </a:r>
                      <a:endParaRPr lang="es-ES" sz="1400" dirty="0">
                        <a:latin typeface="Calibri"/>
                        <a:ea typeface="SimSun"/>
                        <a:cs typeface="Times New Roman"/>
                      </a:endParaRP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r>
              <a:tr h="4597146">
                <a:tc>
                  <a:txBody>
                    <a:bodyPr/>
                    <a:lstStyle/>
                    <a:p>
                      <a:pPr marL="342900" lvl="0" indent="-342900" algn="just">
                        <a:lnSpc>
                          <a:spcPct val="115000"/>
                        </a:lnSpc>
                        <a:spcAft>
                          <a:spcPts val="0"/>
                        </a:spcAft>
                        <a:buFont typeface="Wingdings"/>
                        <a:buChar char=""/>
                      </a:pPr>
                      <a:r>
                        <a:rPr lang="es-ES" sz="1400" dirty="0">
                          <a:latin typeface="Calibri"/>
                          <a:ea typeface="SimSun"/>
                          <a:cs typeface="FreeSerif"/>
                        </a:rPr>
                        <a:t>Mercado Municipal atractivo para el residente en el municipio, siendo la calidad de los productos frescos y la atención de los comerciantes los aspectos más valorados.</a:t>
                      </a:r>
                      <a:endParaRPr lang="es-ES" sz="1400" dirty="0">
                        <a:latin typeface="Calibri"/>
                        <a:ea typeface="SimSun"/>
                        <a:cs typeface="Times New Roman"/>
                      </a:endParaRPr>
                    </a:p>
                    <a:p>
                      <a:pPr marL="342900" lvl="0" indent="-342900" algn="just">
                        <a:lnSpc>
                          <a:spcPct val="115000"/>
                        </a:lnSpc>
                        <a:spcAft>
                          <a:spcPts val="0"/>
                        </a:spcAft>
                        <a:buFont typeface="Wingdings"/>
                        <a:buChar char=""/>
                      </a:pPr>
                      <a:r>
                        <a:rPr lang="es-ES" sz="1400" dirty="0">
                          <a:latin typeface="Calibri"/>
                          <a:ea typeface="SimSun"/>
                          <a:cs typeface="FreeSerif"/>
                        </a:rPr>
                        <a:t>Realización del mercado ambulante en las inmediaciones del mercado municipal complementándose y atrayendo a compradores hacia la zona centro del casco urbano.</a:t>
                      </a:r>
                      <a:endParaRPr lang="es-ES" sz="1400" dirty="0">
                        <a:latin typeface="Calibri"/>
                        <a:ea typeface="SimSun"/>
                        <a:cs typeface="Times New Roman"/>
                      </a:endParaRPr>
                    </a:p>
                    <a:p>
                      <a:pPr marL="342900" lvl="0" indent="-342900" algn="just">
                        <a:lnSpc>
                          <a:spcPct val="115000"/>
                        </a:lnSpc>
                        <a:spcAft>
                          <a:spcPts val="0"/>
                        </a:spcAft>
                        <a:buFont typeface="Wingdings"/>
                        <a:buChar char=""/>
                      </a:pPr>
                      <a:r>
                        <a:rPr lang="es-ES" sz="1400" dirty="0">
                          <a:latin typeface="Calibri"/>
                          <a:ea typeface="SimSun"/>
                          <a:cs typeface="Times New Roman"/>
                        </a:rPr>
                        <a:t>Su especialización en la comercialización de artículos relacionados con el equipamiento del hogar, la presencia de medianas y grandes superficies comerciales de alimentación y otros productos ocasionales hacen de este municipio un lugar atractivo tanto para el residente como para el de fuera a la hora de efectuar compras.</a:t>
                      </a:r>
                    </a:p>
                    <a:p>
                      <a:pPr marL="342900" lvl="0" indent="-342900" algn="just">
                        <a:lnSpc>
                          <a:spcPct val="115000"/>
                        </a:lnSpc>
                        <a:spcAft>
                          <a:spcPts val="0"/>
                        </a:spcAft>
                        <a:buFont typeface="Wingdings"/>
                        <a:buChar char=""/>
                      </a:pPr>
                      <a:r>
                        <a:rPr lang="es-ES" sz="1400" dirty="0">
                          <a:latin typeface="Calibri"/>
                          <a:ea typeface="SimSun"/>
                          <a:cs typeface="Times New Roman"/>
                        </a:rPr>
                        <a:t>La elaboración del Plan de Acción Comercial, lo que aportará un conjunto de acciones a emprender para mejorar la competitividad del comercio local.</a:t>
                      </a: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marL="342900" lvl="0" indent="-342900" algn="just">
                        <a:lnSpc>
                          <a:spcPct val="115000"/>
                        </a:lnSpc>
                        <a:spcAft>
                          <a:spcPts val="0"/>
                        </a:spcAft>
                        <a:buFont typeface="Wingdings"/>
                        <a:buChar char=""/>
                      </a:pPr>
                      <a:r>
                        <a:rPr lang="es-ES" sz="1400" dirty="0">
                          <a:latin typeface="Calibri"/>
                          <a:ea typeface="SimSun"/>
                          <a:cs typeface="FreeSerif"/>
                        </a:rPr>
                        <a:t>El comercio en el municipio está muy localizado, con zonas de mucha densidad comercial y otras de nula densidad.</a:t>
                      </a:r>
                      <a:endParaRPr lang="es-ES" sz="1400" dirty="0">
                        <a:latin typeface="Calibri"/>
                        <a:ea typeface="SimSun"/>
                        <a:cs typeface="Times New Roman"/>
                      </a:endParaRPr>
                    </a:p>
                    <a:p>
                      <a:pPr marL="342900" lvl="0" indent="-342900" algn="just">
                        <a:lnSpc>
                          <a:spcPct val="115000"/>
                        </a:lnSpc>
                        <a:spcAft>
                          <a:spcPts val="0"/>
                        </a:spcAft>
                        <a:buFont typeface="Wingdings"/>
                        <a:buChar char=""/>
                      </a:pPr>
                      <a:r>
                        <a:rPr lang="es-ES" sz="1400" dirty="0">
                          <a:latin typeface="Calibri"/>
                          <a:ea typeface="SimSun"/>
                          <a:cs typeface="FreeSerif"/>
                        </a:rPr>
                        <a:t>Presencia de plantas bajas usadas como trasteros o aparcamientos que no permiten el desarrollo de la actividad comercial.</a:t>
                      </a:r>
                      <a:endParaRPr lang="es-ES" sz="1400" dirty="0">
                        <a:latin typeface="Calibri"/>
                        <a:ea typeface="SimSun"/>
                        <a:cs typeface="Times New Roman"/>
                      </a:endParaRP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r>
            </a:tbl>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ox(in)">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Análisis DAFO</a:t>
            </a:r>
            <a:endParaRPr lang="es-ES" sz="2000" u="sng" dirty="0"/>
          </a:p>
        </p:txBody>
      </p:sp>
      <p:graphicFrame>
        <p:nvGraphicFramePr>
          <p:cNvPr id="23" name="22 Tabla"/>
          <p:cNvGraphicFramePr>
            <a:graphicFrameLocks noGrp="1"/>
          </p:cNvGraphicFramePr>
          <p:nvPr/>
        </p:nvGraphicFramePr>
        <p:xfrm>
          <a:off x="0" y="1484784"/>
          <a:ext cx="9144000" cy="4863404"/>
        </p:xfrm>
        <a:graphic>
          <a:graphicData uri="http://schemas.openxmlformats.org/drawingml/2006/table">
            <a:tbl>
              <a:tblPr/>
              <a:tblGrid>
                <a:gridCol w="4958941"/>
                <a:gridCol w="4185059"/>
              </a:tblGrid>
              <a:tr h="206496">
                <a:tc>
                  <a:txBody>
                    <a:bodyPr/>
                    <a:lstStyle/>
                    <a:p>
                      <a:pPr algn="ctr">
                        <a:lnSpc>
                          <a:spcPct val="115000"/>
                        </a:lnSpc>
                        <a:spcAft>
                          <a:spcPts val="0"/>
                        </a:spcAft>
                      </a:pPr>
                      <a:r>
                        <a:rPr lang="es-ES" sz="1400" dirty="0" smtClean="0">
                          <a:latin typeface="+mn-lt"/>
                          <a:ea typeface="SimSun"/>
                          <a:cs typeface="FreeSerif"/>
                        </a:rPr>
                        <a:t>Amenazas</a:t>
                      </a:r>
                      <a:endParaRPr lang="es-ES" sz="1400" dirty="0">
                        <a:latin typeface="+mn-lt"/>
                        <a:ea typeface="SimSun"/>
                        <a:cs typeface="Times New Roman"/>
                      </a:endParaRPr>
                    </a:p>
                  </a:txBody>
                  <a:tcPr marL="31428" marR="314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lnSpc>
                          <a:spcPct val="115000"/>
                        </a:lnSpc>
                        <a:spcAft>
                          <a:spcPts val="0"/>
                        </a:spcAft>
                      </a:pPr>
                      <a:r>
                        <a:rPr lang="es-ES" sz="1400" dirty="0" smtClean="0">
                          <a:latin typeface="+mn-lt"/>
                          <a:ea typeface="SimSun"/>
                          <a:cs typeface="FreeSerif"/>
                        </a:rPr>
                        <a:t>Oportunidades</a:t>
                      </a:r>
                      <a:endParaRPr lang="es-ES" sz="1400" dirty="0">
                        <a:latin typeface="+mn-lt"/>
                        <a:ea typeface="SimSun"/>
                        <a:cs typeface="Times New Roman"/>
                      </a:endParaRPr>
                    </a:p>
                  </a:txBody>
                  <a:tcPr marL="31428" marR="314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4618040">
                <a:tc>
                  <a:txBody>
                    <a:bodyPr/>
                    <a:lstStyle/>
                    <a:p>
                      <a:pPr marL="342900" lvl="0" indent="-342900" algn="just">
                        <a:lnSpc>
                          <a:spcPct val="115000"/>
                        </a:lnSpc>
                        <a:spcAft>
                          <a:spcPts val="0"/>
                        </a:spcAft>
                        <a:buFont typeface="Wingdings"/>
                        <a:buChar char=""/>
                      </a:pPr>
                      <a:r>
                        <a:rPr lang="es-ES" sz="1400" dirty="0" smtClean="0">
                          <a:latin typeface="+mn-lt"/>
                          <a:ea typeface="SimSun"/>
                          <a:cs typeface="FreeSerif"/>
                        </a:rPr>
                        <a:t>La crisis económica que está sufriendo el país actualmente, que está ralentizando el consumo al mínimo.</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El municipio de Alfafar está muy cerca de Valencia lo que puede llevar a una competencia comercial y de ocio.</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El crecimiento demográfico de Alfafar se está ralentizado desde 2003, incluso ha habido un año de recesión, por lo que se prevé un estancamiento de la población a corto-medio plazo.</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Las buenas comunicaciones existentes en el municipio que facilitan la movilidad de los residentes hacia otras localidades con una atractiva dotación comercial en busca de lo que no pueden encontrar en su municipio.</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Gran parte del municipio de Alfafar, el 80%, está </a:t>
                      </a:r>
                      <a:r>
                        <a:rPr lang="es-ES" sz="1400" dirty="0" smtClean="0">
                          <a:latin typeface="+mn-lt"/>
                          <a:ea typeface="SimSun"/>
                          <a:cs typeface="FreeSerif"/>
                        </a:rPr>
                        <a:t>clasificado </a:t>
                      </a:r>
                      <a:r>
                        <a:rPr lang="es-ES" sz="1400" dirty="0" smtClean="0">
                          <a:latin typeface="+mn-lt"/>
                          <a:ea typeface="SimSun"/>
                          <a:cs typeface="FreeSerif"/>
                        </a:rPr>
                        <a:t>como suelo no urbanizable.</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Una parte importante del suelo de Alfafar está situado en el parque natural de </a:t>
                      </a:r>
                      <a:r>
                        <a:rPr lang="es-ES" sz="1400" dirty="0" err="1" smtClean="0">
                          <a:latin typeface="+mn-lt"/>
                          <a:ea typeface="SimSun"/>
                          <a:cs typeface="FreeSerif"/>
                        </a:rPr>
                        <a:t>L’Albufera</a:t>
                      </a:r>
                      <a:r>
                        <a:rPr lang="es-ES" sz="1400" dirty="0" smtClean="0">
                          <a:latin typeface="+mn-lt"/>
                          <a:ea typeface="SimSun"/>
                          <a:cs typeface="FreeSerif"/>
                        </a:rPr>
                        <a:t>.</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Fragmentación del municipio por la presencia de las vías del tren.</a:t>
                      </a:r>
                      <a:endParaRPr lang="es-ES" sz="1400" dirty="0">
                        <a:latin typeface="+mn-lt"/>
                        <a:ea typeface="SimSun"/>
                        <a:cs typeface="Times New Roman"/>
                      </a:endParaRP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marL="342900" lvl="0" indent="-342900" algn="just">
                        <a:lnSpc>
                          <a:spcPct val="115000"/>
                        </a:lnSpc>
                        <a:spcAft>
                          <a:spcPts val="0"/>
                        </a:spcAft>
                        <a:buFont typeface="Wingdings"/>
                        <a:buChar char=""/>
                      </a:pPr>
                      <a:r>
                        <a:rPr lang="es-ES" sz="1400" dirty="0" smtClean="0">
                          <a:latin typeface="+mn-lt"/>
                          <a:ea typeface="SimSun"/>
                          <a:cs typeface="Times New Roman"/>
                        </a:rPr>
                        <a:t>La proximidad de la ciudad de Valencia puede brindar la posibilidad de aprovechar los flujos de compradores de otros municipios vecinos que se acercan hasta la capital para realizar las compras.</a:t>
                      </a:r>
                    </a:p>
                    <a:p>
                      <a:pPr marL="342900" lvl="0" indent="-342900" algn="just">
                        <a:lnSpc>
                          <a:spcPct val="115000"/>
                        </a:lnSpc>
                        <a:spcAft>
                          <a:spcPts val="0"/>
                        </a:spcAft>
                        <a:buFont typeface="Wingdings"/>
                        <a:buChar char=""/>
                      </a:pPr>
                      <a:r>
                        <a:rPr lang="es-ES" sz="1400" dirty="0" smtClean="0">
                          <a:latin typeface="+mn-lt"/>
                          <a:ea typeface="SimSun"/>
                          <a:cs typeface="FreeSerif"/>
                        </a:rPr>
                        <a:t>La estructura demográfica de Alfafar presenta a una población joven, casi la mitad de la población es menor de 34 años.</a:t>
                      </a:r>
                      <a:endParaRPr lang="es-ES" sz="1400" dirty="0" smtClean="0">
                        <a:latin typeface="+mn-lt"/>
                        <a:ea typeface="SimSun"/>
                        <a:cs typeface="Times New Roman"/>
                      </a:endParaRPr>
                    </a:p>
                    <a:p>
                      <a:pPr marL="342900" lvl="0" indent="-342900" algn="just">
                        <a:lnSpc>
                          <a:spcPct val="115000"/>
                        </a:lnSpc>
                        <a:spcAft>
                          <a:spcPts val="0"/>
                        </a:spcAft>
                        <a:buFont typeface="Wingdings"/>
                        <a:buChar char=""/>
                      </a:pPr>
                      <a:r>
                        <a:rPr lang="es-ES" sz="1400" dirty="0" smtClean="0">
                          <a:latin typeface="+mn-lt"/>
                          <a:ea typeface="SimSun"/>
                          <a:cs typeface="FreeSerif"/>
                        </a:rPr>
                        <a:t>El municipio de Alfafar está muy bien comunicado.</a:t>
                      </a:r>
                      <a:endParaRPr lang="es-ES" sz="1400" dirty="0">
                        <a:latin typeface="+mn-lt"/>
                        <a:ea typeface="SimSun"/>
                        <a:cs typeface="Times New Roman"/>
                      </a:endParaRPr>
                    </a:p>
                  </a:txBody>
                  <a:tcPr marL="31428" marR="314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bl>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ox(in)">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Líneas de actuación</a:t>
            </a:r>
            <a:endParaRPr lang="es-ES" sz="2000" u="sng" dirty="0"/>
          </a:p>
        </p:txBody>
      </p:sp>
      <p:sp>
        <p:nvSpPr>
          <p:cNvPr id="24" name="23 CuadroTexto"/>
          <p:cNvSpPr txBox="1"/>
          <p:nvPr/>
        </p:nvSpPr>
        <p:spPr>
          <a:xfrm>
            <a:off x="827584" y="1700808"/>
            <a:ext cx="7848872" cy="4401205"/>
          </a:xfrm>
          <a:prstGeom prst="rect">
            <a:avLst/>
          </a:prstGeom>
          <a:noFill/>
        </p:spPr>
        <p:txBody>
          <a:bodyPr wrap="square" rtlCol="0">
            <a:spAutoFit/>
          </a:bodyPr>
          <a:lstStyle/>
          <a:p>
            <a:pPr lvl="0"/>
            <a:r>
              <a:rPr lang="es-ES" sz="1400" u="sng" dirty="0" smtClean="0"/>
              <a:t>1. Consolidación de la imagen comercial de Alfafar.</a:t>
            </a:r>
          </a:p>
          <a:p>
            <a:pPr lvl="0"/>
            <a:endParaRPr lang="es-ES" sz="1400" u="sng" dirty="0" smtClean="0"/>
          </a:p>
          <a:p>
            <a:pPr lvl="1"/>
            <a:r>
              <a:rPr lang="es-ES" sz="1400" dirty="0" smtClean="0"/>
              <a:t>1.1. Desarrollo de un manual de identidad corporativa.</a:t>
            </a:r>
          </a:p>
          <a:p>
            <a:pPr lvl="1"/>
            <a:r>
              <a:rPr lang="es-ES" sz="1400" dirty="0" smtClean="0"/>
              <a:t> </a:t>
            </a:r>
          </a:p>
          <a:p>
            <a:pPr lvl="1"/>
            <a:r>
              <a:rPr lang="es-ES" sz="1400" dirty="0" smtClean="0"/>
              <a:t>1.2. Creación y potenciación de una imagen corporativa a través de una campaña de comunicación.</a:t>
            </a:r>
          </a:p>
          <a:p>
            <a:pPr lvl="1"/>
            <a:endParaRPr lang="es-ES" sz="1400" dirty="0" smtClean="0"/>
          </a:p>
          <a:p>
            <a:pPr lvl="1"/>
            <a:r>
              <a:rPr lang="es-ES" sz="1400" dirty="0" smtClean="0"/>
              <a:t>1.3. Elaboración de una “Guía de comercios y hostelería”. Plano y guía comercial.</a:t>
            </a:r>
          </a:p>
          <a:p>
            <a:pPr lvl="1"/>
            <a:endParaRPr lang="es-ES" sz="1400" dirty="0" smtClean="0"/>
          </a:p>
          <a:p>
            <a:pPr lvl="1"/>
            <a:r>
              <a:rPr lang="es-ES" sz="1400" dirty="0" smtClean="0"/>
              <a:t>1.4. Creación de un portal comercial.</a:t>
            </a:r>
          </a:p>
          <a:p>
            <a:pPr lvl="1"/>
            <a:endParaRPr lang="es-ES" sz="1400" dirty="0" smtClean="0"/>
          </a:p>
          <a:p>
            <a:pPr lvl="1"/>
            <a:endParaRPr lang="es-ES" sz="1400" dirty="0" smtClean="0"/>
          </a:p>
          <a:p>
            <a:pPr lvl="0"/>
            <a:r>
              <a:rPr lang="es-ES" sz="1400" u="sng" dirty="0" smtClean="0"/>
              <a:t>2. Promoción del comercio local de Alfafar.</a:t>
            </a:r>
          </a:p>
          <a:p>
            <a:pPr lvl="1"/>
            <a:endParaRPr lang="es-ES" sz="1400" dirty="0" smtClean="0"/>
          </a:p>
          <a:p>
            <a:pPr lvl="1"/>
            <a:r>
              <a:rPr lang="es-ES" sz="1400" dirty="0" smtClean="0"/>
              <a:t>2.1. Promoción mediante comunicación comercial.</a:t>
            </a:r>
          </a:p>
          <a:p>
            <a:pPr lvl="1"/>
            <a:endParaRPr lang="es-ES" sz="1400" dirty="0" smtClean="0"/>
          </a:p>
          <a:p>
            <a:pPr lvl="1"/>
            <a:r>
              <a:rPr lang="es-ES" sz="1400" dirty="0" smtClean="0"/>
              <a:t>2.2. Promoción mediante acciones de </a:t>
            </a:r>
            <a:r>
              <a:rPr lang="es-ES" sz="1400" dirty="0" err="1" smtClean="0"/>
              <a:t>fidelización</a:t>
            </a:r>
            <a:r>
              <a:rPr lang="es-ES" sz="1400" dirty="0" smtClean="0"/>
              <a:t>.</a:t>
            </a:r>
          </a:p>
          <a:p>
            <a:pPr lvl="1"/>
            <a:endParaRPr lang="es-ES" sz="1400" dirty="0" smtClean="0"/>
          </a:p>
          <a:p>
            <a:pPr lvl="1"/>
            <a:r>
              <a:rPr lang="es-ES" sz="1400" dirty="0" smtClean="0"/>
              <a:t>2.3. Promoción mediante acciones de animación comercial.</a:t>
            </a:r>
          </a:p>
          <a:p>
            <a:pPr lvl="1"/>
            <a:endParaRPr lang="es-ES" sz="1400" dirty="0" smtClean="0"/>
          </a:p>
          <a:p>
            <a:pPr lvl="1"/>
            <a:r>
              <a:rPr lang="es-ES" sz="1400" dirty="0" smtClean="0"/>
              <a:t>2.4. Señalización de las distintas zonas comerciales.</a:t>
            </a: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box(in)">
                                      <p:cBhvr>
                                        <p:cTn id="11" dur="500"/>
                                        <p:tgtEl>
                                          <p:spTgt spid="2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24">
                                            <p:txEl>
                                              <p:pRg st="2" end="2"/>
                                            </p:txEl>
                                          </p:spTgt>
                                        </p:tgtEl>
                                        <p:attrNameLst>
                                          <p:attrName>style.visibility</p:attrName>
                                        </p:attrNameLst>
                                      </p:cBhvr>
                                      <p:to>
                                        <p:strVal val="visible"/>
                                      </p:to>
                                    </p:set>
                                    <p:animEffect transition="in" filter="box(in)">
                                      <p:cBhvr>
                                        <p:cTn id="16" dur="500"/>
                                        <p:tgtEl>
                                          <p:spTgt spid="2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24">
                                            <p:txEl>
                                              <p:pRg st="4" end="4"/>
                                            </p:txEl>
                                          </p:spTgt>
                                        </p:tgtEl>
                                        <p:attrNameLst>
                                          <p:attrName>style.visibility</p:attrName>
                                        </p:attrNameLst>
                                      </p:cBhvr>
                                      <p:to>
                                        <p:strVal val="visible"/>
                                      </p:to>
                                    </p:set>
                                    <p:animEffect transition="in" filter="box(in)">
                                      <p:cBhvr>
                                        <p:cTn id="21" dur="500"/>
                                        <p:tgtEl>
                                          <p:spTgt spid="2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24">
                                            <p:txEl>
                                              <p:pRg st="6" end="6"/>
                                            </p:txEl>
                                          </p:spTgt>
                                        </p:tgtEl>
                                        <p:attrNameLst>
                                          <p:attrName>style.visibility</p:attrName>
                                        </p:attrNameLst>
                                      </p:cBhvr>
                                      <p:to>
                                        <p:strVal val="visible"/>
                                      </p:to>
                                    </p:set>
                                    <p:animEffect transition="in" filter="box(in)">
                                      <p:cBhvr>
                                        <p:cTn id="26" dur="500"/>
                                        <p:tgtEl>
                                          <p:spTgt spid="2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24">
                                            <p:txEl>
                                              <p:pRg st="8" end="8"/>
                                            </p:txEl>
                                          </p:spTgt>
                                        </p:tgtEl>
                                        <p:attrNameLst>
                                          <p:attrName>style.visibility</p:attrName>
                                        </p:attrNameLst>
                                      </p:cBhvr>
                                      <p:to>
                                        <p:strVal val="visible"/>
                                      </p:to>
                                    </p:set>
                                    <p:animEffect transition="in" filter="box(in)">
                                      <p:cBhvr>
                                        <p:cTn id="31" dur="500"/>
                                        <p:tgtEl>
                                          <p:spTgt spid="24">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24">
                                            <p:txEl>
                                              <p:pRg st="11" end="11"/>
                                            </p:txEl>
                                          </p:spTgt>
                                        </p:tgtEl>
                                        <p:attrNameLst>
                                          <p:attrName>style.visibility</p:attrName>
                                        </p:attrNameLst>
                                      </p:cBhvr>
                                      <p:to>
                                        <p:strVal val="visible"/>
                                      </p:to>
                                    </p:set>
                                    <p:animEffect transition="in" filter="box(in)">
                                      <p:cBhvr>
                                        <p:cTn id="36" dur="500"/>
                                        <p:tgtEl>
                                          <p:spTgt spid="24">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24">
                                            <p:txEl>
                                              <p:pRg st="13" end="13"/>
                                            </p:txEl>
                                          </p:spTgt>
                                        </p:tgtEl>
                                        <p:attrNameLst>
                                          <p:attrName>style.visibility</p:attrName>
                                        </p:attrNameLst>
                                      </p:cBhvr>
                                      <p:to>
                                        <p:strVal val="visible"/>
                                      </p:to>
                                    </p:set>
                                    <p:animEffect transition="in" filter="box(in)">
                                      <p:cBhvr>
                                        <p:cTn id="41" dur="500"/>
                                        <p:tgtEl>
                                          <p:spTgt spid="24">
                                            <p:txEl>
                                              <p:pRg st="13" end="1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24">
                                            <p:txEl>
                                              <p:pRg st="15" end="15"/>
                                            </p:txEl>
                                          </p:spTgt>
                                        </p:tgtEl>
                                        <p:attrNameLst>
                                          <p:attrName>style.visibility</p:attrName>
                                        </p:attrNameLst>
                                      </p:cBhvr>
                                      <p:to>
                                        <p:strVal val="visible"/>
                                      </p:to>
                                    </p:set>
                                    <p:animEffect transition="in" filter="box(in)">
                                      <p:cBhvr>
                                        <p:cTn id="46" dur="500"/>
                                        <p:tgtEl>
                                          <p:spTgt spid="24">
                                            <p:txEl>
                                              <p:pRg st="15" end="1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24">
                                            <p:txEl>
                                              <p:pRg st="17" end="17"/>
                                            </p:txEl>
                                          </p:spTgt>
                                        </p:tgtEl>
                                        <p:attrNameLst>
                                          <p:attrName>style.visibility</p:attrName>
                                        </p:attrNameLst>
                                      </p:cBhvr>
                                      <p:to>
                                        <p:strVal val="visible"/>
                                      </p:to>
                                    </p:set>
                                    <p:animEffect transition="in" filter="box(in)">
                                      <p:cBhvr>
                                        <p:cTn id="51" dur="500"/>
                                        <p:tgtEl>
                                          <p:spTgt spid="24">
                                            <p:txEl>
                                              <p:pRg st="17" end="1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24">
                                            <p:txEl>
                                              <p:pRg st="19" end="19"/>
                                            </p:txEl>
                                          </p:spTgt>
                                        </p:tgtEl>
                                        <p:attrNameLst>
                                          <p:attrName>style.visibility</p:attrName>
                                        </p:attrNameLst>
                                      </p:cBhvr>
                                      <p:to>
                                        <p:strVal val="visible"/>
                                      </p:to>
                                    </p:set>
                                    <p:animEffect transition="in" filter="box(in)">
                                      <p:cBhvr>
                                        <p:cTn id="56" dur="500"/>
                                        <p:tgtEl>
                                          <p:spTgt spid="24">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solidFill>
                  <a:schemeClr val="tx1"/>
                </a:solidFill>
              </a:rPr>
              <a:t>Líneas de actuación</a:t>
            </a:r>
            <a:endParaRPr lang="es-ES" sz="2000" u="sng" dirty="0"/>
          </a:p>
        </p:txBody>
      </p:sp>
      <p:sp>
        <p:nvSpPr>
          <p:cNvPr id="24" name="23 CuadroTexto"/>
          <p:cNvSpPr txBox="1"/>
          <p:nvPr/>
        </p:nvSpPr>
        <p:spPr>
          <a:xfrm>
            <a:off x="827584" y="1700808"/>
            <a:ext cx="7308304" cy="4616648"/>
          </a:xfrm>
          <a:prstGeom prst="rect">
            <a:avLst/>
          </a:prstGeom>
          <a:noFill/>
        </p:spPr>
        <p:txBody>
          <a:bodyPr wrap="square" rtlCol="0">
            <a:spAutoFit/>
          </a:bodyPr>
          <a:lstStyle/>
          <a:p>
            <a:pPr lvl="0"/>
            <a:r>
              <a:rPr lang="es-ES" sz="1400" u="sng" dirty="0" smtClean="0"/>
              <a:t>3. Fortalecer el conjunto ocio-comercio.</a:t>
            </a:r>
          </a:p>
          <a:p>
            <a:pPr lvl="1"/>
            <a:endParaRPr lang="es-ES" sz="1400" dirty="0" smtClean="0"/>
          </a:p>
          <a:p>
            <a:pPr lvl="1"/>
            <a:r>
              <a:rPr lang="es-ES" sz="1400" dirty="0" smtClean="0"/>
              <a:t>3.1. Planificación de un calendario de eventos.</a:t>
            </a:r>
          </a:p>
          <a:p>
            <a:pPr lvl="1"/>
            <a:endParaRPr lang="es-ES" sz="1400" dirty="0" smtClean="0"/>
          </a:p>
          <a:p>
            <a:pPr lvl="0"/>
            <a:r>
              <a:rPr lang="es-ES" sz="1400" u="sng" dirty="0" smtClean="0"/>
              <a:t>4. Mejora de la imagen de los comercios de Alfafar.</a:t>
            </a:r>
          </a:p>
          <a:p>
            <a:pPr lvl="1"/>
            <a:endParaRPr lang="es-ES" sz="1400" dirty="0" smtClean="0"/>
          </a:p>
          <a:p>
            <a:pPr lvl="1"/>
            <a:r>
              <a:rPr lang="es-ES" sz="1400" dirty="0" smtClean="0"/>
              <a:t>4.1. Realización de talleres específicos de formación en imagen comercial.</a:t>
            </a:r>
          </a:p>
          <a:p>
            <a:pPr lvl="1"/>
            <a:endParaRPr lang="es-ES" sz="1400" dirty="0" smtClean="0"/>
          </a:p>
          <a:p>
            <a:pPr lvl="1"/>
            <a:r>
              <a:rPr lang="es-ES" sz="1400" dirty="0" smtClean="0"/>
              <a:t>4.2. Elaboración de un programa de Diagnostico de Punto de Venta.</a:t>
            </a:r>
          </a:p>
          <a:p>
            <a:pPr lvl="1"/>
            <a:endParaRPr lang="es-ES" sz="1400" dirty="0" smtClean="0"/>
          </a:p>
          <a:p>
            <a:pPr lvl="1"/>
            <a:r>
              <a:rPr lang="es-ES" sz="1400" dirty="0" smtClean="0"/>
              <a:t>4.3. Asistencia a Ferias, Congresos y Seminarios de Comercio.</a:t>
            </a:r>
          </a:p>
          <a:p>
            <a:pPr lvl="1"/>
            <a:endParaRPr lang="es-ES" sz="1400" dirty="0" smtClean="0"/>
          </a:p>
          <a:p>
            <a:pPr lvl="0"/>
            <a:r>
              <a:rPr lang="es-ES" sz="1400" u="sng" dirty="0" smtClean="0"/>
              <a:t>5. Equipamientos comerciales tradicionales.</a:t>
            </a:r>
          </a:p>
          <a:p>
            <a:pPr lvl="1"/>
            <a:endParaRPr lang="es-ES" sz="1400" dirty="0" smtClean="0"/>
          </a:p>
          <a:p>
            <a:pPr lvl="1"/>
            <a:r>
              <a:rPr lang="es-ES" sz="1400" dirty="0" smtClean="0"/>
              <a:t>5.1. Elaboración de una propuesta para el mercado ambulante de los martes y viernes.</a:t>
            </a:r>
          </a:p>
          <a:p>
            <a:pPr lvl="1"/>
            <a:endParaRPr lang="es-ES" sz="1400" dirty="0" smtClean="0"/>
          </a:p>
          <a:p>
            <a:pPr lvl="1"/>
            <a:r>
              <a:rPr lang="es-ES" sz="1400" dirty="0" smtClean="0"/>
              <a:t>5.2. Realización de un plan especifico para el Mercado Municipal.</a:t>
            </a:r>
          </a:p>
          <a:p>
            <a:pPr lvl="1"/>
            <a:endParaRPr lang="es-ES" sz="1400" dirty="0" smtClean="0"/>
          </a:p>
          <a:p>
            <a:pPr lvl="0"/>
            <a:r>
              <a:rPr lang="es-ES" sz="1400" u="sng" dirty="0" smtClean="0"/>
              <a:t>6. Reforzar los órganos de gestión comercial.</a:t>
            </a:r>
          </a:p>
          <a:p>
            <a:pPr lvl="1"/>
            <a:endParaRPr lang="es-ES" sz="1400" dirty="0" smtClean="0"/>
          </a:p>
          <a:p>
            <a:pPr lvl="1"/>
            <a:r>
              <a:rPr lang="es-ES" sz="1400" dirty="0" smtClean="0"/>
              <a:t>6.1. Realización de una campaña de fomento del asociacionismo comercial.</a:t>
            </a:r>
            <a:endParaRPr lang="es-ES" dirty="0" smtClean="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box(in)">
                                      <p:cBhvr>
                                        <p:cTn id="11" dur="500"/>
                                        <p:tgtEl>
                                          <p:spTgt spid="2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24">
                                            <p:txEl>
                                              <p:pRg st="2" end="2"/>
                                            </p:txEl>
                                          </p:spTgt>
                                        </p:tgtEl>
                                        <p:attrNameLst>
                                          <p:attrName>style.visibility</p:attrName>
                                        </p:attrNameLst>
                                      </p:cBhvr>
                                      <p:to>
                                        <p:strVal val="visible"/>
                                      </p:to>
                                    </p:set>
                                    <p:animEffect transition="in" filter="box(in)">
                                      <p:cBhvr>
                                        <p:cTn id="16" dur="500"/>
                                        <p:tgtEl>
                                          <p:spTgt spid="2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24">
                                            <p:txEl>
                                              <p:pRg st="4" end="4"/>
                                            </p:txEl>
                                          </p:spTgt>
                                        </p:tgtEl>
                                        <p:attrNameLst>
                                          <p:attrName>style.visibility</p:attrName>
                                        </p:attrNameLst>
                                      </p:cBhvr>
                                      <p:to>
                                        <p:strVal val="visible"/>
                                      </p:to>
                                    </p:set>
                                    <p:animEffect transition="in" filter="box(in)">
                                      <p:cBhvr>
                                        <p:cTn id="21" dur="500"/>
                                        <p:tgtEl>
                                          <p:spTgt spid="2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24">
                                            <p:txEl>
                                              <p:pRg st="6" end="6"/>
                                            </p:txEl>
                                          </p:spTgt>
                                        </p:tgtEl>
                                        <p:attrNameLst>
                                          <p:attrName>style.visibility</p:attrName>
                                        </p:attrNameLst>
                                      </p:cBhvr>
                                      <p:to>
                                        <p:strVal val="visible"/>
                                      </p:to>
                                    </p:set>
                                    <p:animEffect transition="in" filter="box(in)">
                                      <p:cBhvr>
                                        <p:cTn id="26" dur="500"/>
                                        <p:tgtEl>
                                          <p:spTgt spid="2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24">
                                            <p:txEl>
                                              <p:pRg st="8" end="8"/>
                                            </p:txEl>
                                          </p:spTgt>
                                        </p:tgtEl>
                                        <p:attrNameLst>
                                          <p:attrName>style.visibility</p:attrName>
                                        </p:attrNameLst>
                                      </p:cBhvr>
                                      <p:to>
                                        <p:strVal val="visible"/>
                                      </p:to>
                                    </p:set>
                                    <p:animEffect transition="in" filter="box(in)">
                                      <p:cBhvr>
                                        <p:cTn id="31" dur="500"/>
                                        <p:tgtEl>
                                          <p:spTgt spid="24">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24">
                                            <p:txEl>
                                              <p:pRg st="10" end="10"/>
                                            </p:txEl>
                                          </p:spTgt>
                                        </p:tgtEl>
                                        <p:attrNameLst>
                                          <p:attrName>style.visibility</p:attrName>
                                        </p:attrNameLst>
                                      </p:cBhvr>
                                      <p:to>
                                        <p:strVal val="visible"/>
                                      </p:to>
                                    </p:set>
                                    <p:animEffect transition="in" filter="box(in)">
                                      <p:cBhvr>
                                        <p:cTn id="36" dur="500"/>
                                        <p:tgtEl>
                                          <p:spTgt spid="24">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24">
                                            <p:txEl>
                                              <p:pRg st="12" end="12"/>
                                            </p:txEl>
                                          </p:spTgt>
                                        </p:tgtEl>
                                        <p:attrNameLst>
                                          <p:attrName>style.visibility</p:attrName>
                                        </p:attrNameLst>
                                      </p:cBhvr>
                                      <p:to>
                                        <p:strVal val="visible"/>
                                      </p:to>
                                    </p:set>
                                    <p:animEffect transition="in" filter="box(in)">
                                      <p:cBhvr>
                                        <p:cTn id="41" dur="500"/>
                                        <p:tgtEl>
                                          <p:spTgt spid="24">
                                            <p:txEl>
                                              <p:pRg st="12" end="1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24">
                                            <p:txEl>
                                              <p:pRg st="14" end="14"/>
                                            </p:txEl>
                                          </p:spTgt>
                                        </p:tgtEl>
                                        <p:attrNameLst>
                                          <p:attrName>style.visibility</p:attrName>
                                        </p:attrNameLst>
                                      </p:cBhvr>
                                      <p:to>
                                        <p:strVal val="visible"/>
                                      </p:to>
                                    </p:set>
                                    <p:animEffect transition="in" filter="box(in)">
                                      <p:cBhvr>
                                        <p:cTn id="46" dur="500"/>
                                        <p:tgtEl>
                                          <p:spTgt spid="24">
                                            <p:txEl>
                                              <p:pRg st="14" end="1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24">
                                            <p:txEl>
                                              <p:pRg st="16" end="16"/>
                                            </p:txEl>
                                          </p:spTgt>
                                        </p:tgtEl>
                                        <p:attrNameLst>
                                          <p:attrName>style.visibility</p:attrName>
                                        </p:attrNameLst>
                                      </p:cBhvr>
                                      <p:to>
                                        <p:strVal val="visible"/>
                                      </p:to>
                                    </p:set>
                                    <p:animEffect transition="in" filter="box(in)">
                                      <p:cBhvr>
                                        <p:cTn id="51" dur="500"/>
                                        <p:tgtEl>
                                          <p:spTgt spid="24">
                                            <p:txEl>
                                              <p:pRg st="16" end="1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24">
                                            <p:txEl>
                                              <p:pRg st="18" end="18"/>
                                            </p:txEl>
                                          </p:spTgt>
                                        </p:tgtEl>
                                        <p:attrNameLst>
                                          <p:attrName>style.visibility</p:attrName>
                                        </p:attrNameLst>
                                      </p:cBhvr>
                                      <p:to>
                                        <p:strVal val="visible"/>
                                      </p:to>
                                    </p:set>
                                    <p:animEffect transition="in" filter="box(in)">
                                      <p:cBhvr>
                                        <p:cTn id="56" dur="500"/>
                                        <p:tgtEl>
                                          <p:spTgt spid="24">
                                            <p:txEl>
                                              <p:pRg st="18" end="1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24">
                                            <p:txEl>
                                              <p:pRg st="20" end="20"/>
                                            </p:txEl>
                                          </p:spTgt>
                                        </p:tgtEl>
                                        <p:attrNameLst>
                                          <p:attrName>style.visibility</p:attrName>
                                        </p:attrNameLst>
                                      </p:cBhvr>
                                      <p:to>
                                        <p:strVal val="visible"/>
                                      </p:to>
                                    </p:set>
                                    <p:animEffect transition="in" filter="box(in)">
                                      <p:cBhvr>
                                        <p:cTn id="61" dur="500"/>
                                        <p:tgtEl>
                                          <p:spTgt spid="24">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868650"/>
            <a:ext cx="4032448" cy="400110"/>
          </a:xfrm>
          <a:prstGeom prst="rect">
            <a:avLst/>
          </a:prstGeom>
          <a:noFill/>
        </p:spPr>
        <p:txBody>
          <a:bodyPr wrap="square" rtlCol="0">
            <a:spAutoFit/>
          </a:bodyPr>
          <a:lstStyle/>
          <a:p>
            <a:r>
              <a:rPr lang="es-ES" sz="2000" u="sng" dirty="0" smtClean="0">
                <a:solidFill>
                  <a:schemeClr val="tx1"/>
                </a:solidFill>
              </a:rPr>
              <a:t>Líneas de actuación</a:t>
            </a:r>
            <a:endParaRPr lang="es-ES" sz="2000" u="sng" dirty="0"/>
          </a:p>
        </p:txBody>
      </p:sp>
      <p:graphicFrame>
        <p:nvGraphicFramePr>
          <p:cNvPr id="22" name="21 Tabla"/>
          <p:cNvGraphicFramePr>
            <a:graphicFrameLocks noGrp="1"/>
          </p:cNvGraphicFramePr>
          <p:nvPr/>
        </p:nvGraphicFramePr>
        <p:xfrm>
          <a:off x="107504" y="1340768"/>
          <a:ext cx="8964488" cy="5433060"/>
        </p:xfrm>
        <a:graphic>
          <a:graphicData uri="http://schemas.openxmlformats.org/drawingml/2006/table">
            <a:tbl>
              <a:tblPr/>
              <a:tblGrid>
                <a:gridCol w="8964488"/>
              </a:tblGrid>
              <a:tr h="96762">
                <a:tc>
                  <a:txBody>
                    <a:bodyPr/>
                    <a:lstStyle/>
                    <a:p>
                      <a:pPr algn="just">
                        <a:lnSpc>
                          <a:spcPct val="100000"/>
                        </a:lnSpc>
                        <a:spcAft>
                          <a:spcPts val="0"/>
                        </a:spcAft>
                      </a:pPr>
                      <a:r>
                        <a:rPr lang="es-ES" sz="1150" b="1" dirty="0">
                          <a:latin typeface="+mn-lt"/>
                          <a:ea typeface="SimSun"/>
                          <a:cs typeface="Calibri-Bold"/>
                        </a:rPr>
                        <a:t>Línea estratégica: </a:t>
                      </a:r>
                      <a:r>
                        <a:rPr lang="es-ES" sz="1150" dirty="0">
                          <a:latin typeface="+mn-lt"/>
                          <a:ea typeface="SimSun"/>
                          <a:cs typeface="Calibri"/>
                        </a:rPr>
                        <a:t>Promoción del comercio local de Alfafar.</a:t>
                      </a:r>
                      <a:endParaRPr lang="es-ES" sz="1150" dirty="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96762">
                <a:tc>
                  <a:txBody>
                    <a:bodyPr/>
                    <a:lstStyle/>
                    <a:p>
                      <a:pPr algn="just">
                        <a:lnSpc>
                          <a:spcPct val="100000"/>
                        </a:lnSpc>
                        <a:spcAft>
                          <a:spcPts val="0"/>
                        </a:spcAft>
                      </a:pPr>
                      <a:r>
                        <a:rPr lang="es-ES" sz="1150" b="1">
                          <a:latin typeface="+mn-lt"/>
                          <a:ea typeface="SimSun"/>
                          <a:cs typeface="Calibri-Bold"/>
                        </a:rPr>
                        <a:t>Nombre de la actuación: </a:t>
                      </a:r>
                      <a:r>
                        <a:rPr lang="es-ES" sz="1150">
                          <a:latin typeface="+mn-lt"/>
                          <a:ea typeface="SimSun"/>
                          <a:cs typeface="Calibri"/>
                        </a:rPr>
                        <a:t>Promoción mediante acciones de </a:t>
                      </a:r>
                      <a:r>
                        <a:rPr lang="es-ES" sz="1150">
                          <a:latin typeface="+mn-lt"/>
                          <a:ea typeface="SimSun"/>
                          <a:cs typeface="Times New Roman"/>
                        </a:rPr>
                        <a:t>fidelización</a:t>
                      </a:r>
                      <a:r>
                        <a:rPr lang="es-ES" sz="1150">
                          <a:latin typeface="+mn-lt"/>
                          <a:ea typeface="SimSun"/>
                          <a:cs typeface="Calibri"/>
                        </a:rPr>
                        <a:t>.</a:t>
                      </a:r>
                      <a:endParaRPr lang="es-ES" sz="115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1161143">
                <a:tc>
                  <a:txBody>
                    <a:bodyPr/>
                    <a:lstStyle/>
                    <a:p>
                      <a:pPr algn="just">
                        <a:lnSpc>
                          <a:spcPct val="100000"/>
                        </a:lnSpc>
                        <a:spcAft>
                          <a:spcPts val="0"/>
                        </a:spcAft>
                      </a:pPr>
                      <a:r>
                        <a:rPr lang="es-ES" sz="1150" b="1" dirty="0">
                          <a:latin typeface="+mn-lt"/>
                          <a:ea typeface="SimSun"/>
                          <a:cs typeface="Calibri-Bold"/>
                        </a:rPr>
                        <a:t>Justificación de la actuación:</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Las actividades de promoción son herramientas que persiguen influir en los hábitos de compra de los consumidores. Es una manera de compensar la lealtad de éstos y de provocar una estancia más prolongada en el municipio, lo que causa una mayor oportunidad para realizar compras.</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En esta propuesta se proponen un conjunto de acciones a desarrollar con la finalidad de promocionar el municipio y conseguir un aumento de afluencia de visitantes así como un incremento de su tiempo de estancia en el mismo.</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Los objetivos que se persiguen con esta propuesta de actuación son:</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Reforzar la imagen de comercio de cercanía entre los vecinos.</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Complementar la oferta de ocio del municipio.</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Dar a conocer las virtudes del comercio del municipio.</a:t>
                      </a:r>
                      <a:endParaRPr lang="es-ES" sz="1150" dirty="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2515809">
                <a:tc>
                  <a:txBody>
                    <a:bodyPr/>
                    <a:lstStyle/>
                    <a:p>
                      <a:pPr algn="just">
                        <a:lnSpc>
                          <a:spcPct val="100000"/>
                        </a:lnSpc>
                        <a:spcAft>
                          <a:spcPts val="0"/>
                        </a:spcAft>
                      </a:pPr>
                      <a:r>
                        <a:rPr lang="es-ES" sz="1150" b="1" dirty="0">
                          <a:latin typeface="+mn-lt"/>
                          <a:ea typeface="SimSun"/>
                          <a:cs typeface="Calibri-Bold"/>
                        </a:rPr>
                        <a:t>Descripción de la actuación:</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Además de realizar una campaña de comunicación de la imagen de marca, es necesario realizar otras campañas de promoción comercial.</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Campañas promociónales temáticas.</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Diseño de una campaña común para la época de rebajas.</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Realización de campañas de </a:t>
                      </a:r>
                      <a:r>
                        <a:rPr lang="es-ES" sz="1150" dirty="0" err="1">
                          <a:latin typeface="+mn-lt"/>
                          <a:ea typeface="SimSun"/>
                          <a:cs typeface="Calibri"/>
                        </a:rPr>
                        <a:t>fidelización</a:t>
                      </a:r>
                      <a:r>
                        <a:rPr lang="es-ES" sz="1150" dirty="0">
                          <a:latin typeface="+mn-lt"/>
                          <a:ea typeface="SimSun"/>
                          <a:cs typeface="Calibri"/>
                        </a:rPr>
                        <a:t>.</a:t>
                      </a:r>
                      <a:endParaRPr lang="es-ES" sz="1150" dirty="0">
                        <a:latin typeface="+mn-lt"/>
                        <a:ea typeface="SimSun"/>
                        <a:cs typeface="Times New Roman"/>
                      </a:endParaRPr>
                    </a:p>
                    <a:p>
                      <a:pPr algn="just">
                        <a:lnSpc>
                          <a:spcPct val="100000"/>
                        </a:lnSpc>
                        <a:spcAft>
                          <a:spcPts val="0"/>
                        </a:spcAft>
                      </a:pPr>
                      <a:r>
                        <a:rPr lang="es-ES" sz="1150" b="1" dirty="0">
                          <a:latin typeface="+mn-lt"/>
                          <a:ea typeface="SimSun"/>
                          <a:cs typeface="Calibri-Bold"/>
                        </a:rPr>
                        <a:t>Tarjeta de </a:t>
                      </a:r>
                      <a:r>
                        <a:rPr lang="es-ES" sz="1150" b="1" dirty="0" err="1">
                          <a:latin typeface="+mn-lt"/>
                          <a:ea typeface="SimSun"/>
                          <a:cs typeface="Calibri-Bold"/>
                        </a:rPr>
                        <a:t>fidelización</a:t>
                      </a:r>
                      <a:r>
                        <a:rPr lang="es-ES" sz="1150" b="1" dirty="0">
                          <a:latin typeface="+mn-lt"/>
                          <a:ea typeface="SimSun"/>
                          <a:cs typeface="Calibri-Bold"/>
                        </a:rPr>
                        <a:t> de clientes.</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Se propone poner en marcha una Tarjeta Cliente. Está tarjeta iría acumulando dinero conforme la persona fuese comprando productos en los comercios del municipio. El dinero acumulado seria un porcentaje de la compra realizada. El vendedor vería aumentar a largo plazo su imagen y </a:t>
                      </a:r>
                      <a:r>
                        <a:rPr lang="es-ES" sz="1150" dirty="0" err="1">
                          <a:latin typeface="+mn-lt"/>
                          <a:ea typeface="SimSun"/>
                          <a:cs typeface="Calibri"/>
                        </a:rPr>
                        <a:t>fidelizaría</a:t>
                      </a:r>
                      <a:r>
                        <a:rPr lang="es-ES" sz="1150" dirty="0">
                          <a:latin typeface="+mn-lt"/>
                          <a:ea typeface="SimSun"/>
                          <a:cs typeface="Calibri"/>
                        </a:rPr>
                        <a:t> a su cliente.</a:t>
                      </a:r>
                      <a:endParaRPr lang="es-ES" sz="1150" dirty="0">
                        <a:latin typeface="+mn-lt"/>
                        <a:ea typeface="SimSun"/>
                        <a:cs typeface="Times New Roman"/>
                      </a:endParaRPr>
                    </a:p>
                    <a:p>
                      <a:pPr algn="just">
                        <a:lnSpc>
                          <a:spcPct val="100000"/>
                        </a:lnSpc>
                        <a:spcAft>
                          <a:spcPts val="0"/>
                        </a:spcAft>
                      </a:pPr>
                      <a:r>
                        <a:rPr lang="es-ES" sz="1150" b="1" dirty="0">
                          <a:latin typeface="+mn-lt"/>
                          <a:ea typeface="SimSun"/>
                          <a:cs typeface="Calibri-Bold"/>
                        </a:rPr>
                        <a:t>Promociones de premios, regalos, ahorro, etc.</a:t>
                      </a:r>
                      <a:endParaRPr lang="es-ES" sz="1150" dirty="0">
                        <a:latin typeface="+mn-lt"/>
                        <a:ea typeface="SimSun"/>
                        <a:cs typeface="Times New Roman"/>
                      </a:endParaRPr>
                    </a:p>
                    <a:p>
                      <a:pPr algn="just">
                        <a:lnSpc>
                          <a:spcPct val="100000"/>
                        </a:lnSpc>
                        <a:spcAft>
                          <a:spcPts val="0"/>
                        </a:spcAft>
                      </a:pPr>
                      <a:r>
                        <a:rPr lang="es-ES" sz="1150" dirty="0">
                          <a:latin typeface="+mn-lt"/>
                          <a:ea typeface="SimSun"/>
                          <a:cs typeface="Calibri"/>
                        </a:rPr>
                        <a:t>Ejemplos de estas acciones:</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Sorteos de carros/cesta/tickets de compra. Consiste en el sorteo de un carro/cesta de productos/ticket regalo de compra entre los clientes, de tal modo que el ganador elija en qué comercios desea comprar dichos productos, siempre y cuando sean comercios del municipio.</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Una promoción en la que durante un día a la semana los comercios de una zona/eje comercial ofrezcan un producto rebajado por comercio o establecimiento de restauración.</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Una promoción en la que se tiene que rellenar unas tarjetas donde hay casillas de un número determinado de comercios, incluido algún puesto del mercado, y que cuando se complete se consiga un regalo o descuentos. Así se consigue que se creen rutas de compra.</a:t>
                      </a:r>
                      <a:endParaRPr lang="es-ES" sz="1150" dirty="0">
                        <a:latin typeface="+mn-lt"/>
                        <a:ea typeface="SimSun"/>
                        <a:cs typeface="Times New Roman"/>
                      </a:endParaRPr>
                    </a:p>
                    <a:p>
                      <a:pPr marL="342900" lvl="0" indent="-342900" algn="just">
                        <a:lnSpc>
                          <a:spcPct val="100000"/>
                        </a:lnSpc>
                        <a:spcAft>
                          <a:spcPts val="0"/>
                        </a:spcAft>
                        <a:buFont typeface="Wingdings"/>
                        <a:buChar char=""/>
                      </a:pPr>
                      <a:r>
                        <a:rPr lang="es-ES" sz="1150" dirty="0">
                          <a:latin typeface="+mn-lt"/>
                          <a:ea typeface="SimSun"/>
                          <a:cs typeface="Calibri"/>
                        </a:rPr>
                        <a:t>Una promoción en la que se regale entradas de cine por un determinado gasto en los comercios del municipio.</a:t>
                      </a:r>
                      <a:endParaRPr lang="es-ES" sz="1150" dirty="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96762">
                <a:tc>
                  <a:txBody>
                    <a:bodyPr/>
                    <a:lstStyle/>
                    <a:p>
                      <a:pPr algn="just">
                        <a:lnSpc>
                          <a:spcPct val="100000"/>
                        </a:lnSpc>
                        <a:spcAft>
                          <a:spcPts val="0"/>
                        </a:spcAft>
                      </a:pPr>
                      <a:r>
                        <a:rPr lang="es-ES" sz="1150" b="1">
                          <a:latin typeface="+mn-lt"/>
                          <a:ea typeface="SimSun"/>
                          <a:cs typeface="Calibri-Bold"/>
                        </a:rPr>
                        <a:t>Destinatarios: </a:t>
                      </a:r>
                      <a:r>
                        <a:rPr lang="es-ES" sz="1150">
                          <a:latin typeface="+mn-lt"/>
                          <a:ea typeface="SimSun"/>
                          <a:cs typeface="Calibri"/>
                        </a:rPr>
                        <a:t>Consumidores de Alfafar.</a:t>
                      </a:r>
                      <a:endParaRPr lang="es-ES" sz="115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96762">
                <a:tc>
                  <a:txBody>
                    <a:bodyPr/>
                    <a:lstStyle/>
                    <a:p>
                      <a:pPr algn="just">
                        <a:lnSpc>
                          <a:spcPct val="100000"/>
                        </a:lnSpc>
                        <a:spcAft>
                          <a:spcPts val="0"/>
                        </a:spcAft>
                      </a:pPr>
                      <a:r>
                        <a:rPr lang="es-ES" sz="1150" b="1" dirty="0">
                          <a:latin typeface="+mn-lt"/>
                          <a:ea typeface="SimSun"/>
                          <a:cs typeface="Calibri-Bold"/>
                        </a:rPr>
                        <a:t>Nivel de prioridad: </a:t>
                      </a:r>
                      <a:r>
                        <a:rPr lang="es-ES" sz="1150" dirty="0">
                          <a:latin typeface="+mn-lt"/>
                          <a:ea typeface="SimSun"/>
                          <a:cs typeface="Calibri"/>
                        </a:rPr>
                        <a:t>Alta</a:t>
                      </a:r>
                      <a:endParaRPr lang="es-ES" sz="1150" dirty="0">
                        <a:latin typeface="+mn-lt"/>
                        <a:ea typeface="SimSun"/>
                        <a:cs typeface="Times New Roman"/>
                      </a:endParaRPr>
                    </a:p>
                  </a:txBody>
                  <a:tcPr marL="34421" marR="34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bl>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ppt_w*0.05"/>
                                          </p:val>
                                        </p:tav>
                                        <p:tav tm="100000">
                                          <p:val>
                                            <p:strVal val="#ppt_w"/>
                                          </p:val>
                                        </p:tav>
                                      </p:tavLst>
                                    </p:anim>
                                    <p:anim calcmode="lin" valueType="num">
                                      <p:cBhvr>
                                        <p:cTn id="12" dur="500" fill="hold"/>
                                        <p:tgtEl>
                                          <p:spTgt spid="22"/>
                                        </p:tgtEl>
                                        <p:attrNameLst>
                                          <p:attrName>ppt_h</p:attrName>
                                        </p:attrNameLst>
                                      </p:cBhvr>
                                      <p:tavLst>
                                        <p:tav tm="0">
                                          <p:val>
                                            <p:strVal val="#ppt_h"/>
                                          </p:val>
                                        </p:tav>
                                        <p:tav tm="100000">
                                          <p:val>
                                            <p:strVal val="#ppt_h"/>
                                          </p:val>
                                        </p:tav>
                                      </p:tavLst>
                                    </p:anim>
                                    <p:anim calcmode="lin" valueType="num">
                                      <p:cBhvr>
                                        <p:cTn id="13" dur="500" fill="hold"/>
                                        <p:tgtEl>
                                          <p:spTgt spid="22"/>
                                        </p:tgtEl>
                                        <p:attrNameLst>
                                          <p:attrName>ppt_x</p:attrName>
                                        </p:attrNameLst>
                                      </p:cBhvr>
                                      <p:tavLst>
                                        <p:tav tm="0">
                                          <p:val>
                                            <p:strVal val="#ppt_x-.2"/>
                                          </p:val>
                                        </p:tav>
                                        <p:tav tm="100000">
                                          <p:val>
                                            <p:strVal val="#ppt_x"/>
                                          </p:val>
                                        </p:tav>
                                      </p:tavLst>
                                    </p:anim>
                                    <p:anim calcmode="lin" valueType="num">
                                      <p:cBhvr>
                                        <p:cTn id="14" dur="500" fill="hold"/>
                                        <p:tgtEl>
                                          <p:spTgt spid="22"/>
                                        </p:tgtEl>
                                        <p:attrNameLst>
                                          <p:attrName>ppt_y</p:attrName>
                                        </p:attrNameLst>
                                      </p:cBhvr>
                                      <p:tavLst>
                                        <p:tav tm="0">
                                          <p:val>
                                            <p:strVal val="#ppt_y"/>
                                          </p:val>
                                        </p:tav>
                                        <p:tav tm="100000">
                                          <p:val>
                                            <p:strVal val="#ppt_y"/>
                                          </p:val>
                                        </p:tav>
                                      </p:tavLst>
                                    </p:anim>
                                    <p:animEffect transition="in" filter="fade">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054" name="Picture 6"/>
          <p:cNvPicPr>
            <a:picLocks noChangeAspect="1" noChangeArrowheads="1"/>
          </p:cNvPicPr>
          <p:nvPr/>
        </p:nvPicPr>
        <p:blipFill>
          <a:blip r:embed="rId4" cstate="print"/>
          <a:srcRect/>
          <a:stretch>
            <a:fillRect/>
          </a:stretch>
        </p:blipFill>
        <p:spPr bwMode="auto">
          <a:xfrm>
            <a:off x="0" y="3052589"/>
            <a:ext cx="6605587" cy="3760787"/>
          </a:xfrm>
          <a:prstGeom prst="rect">
            <a:avLst/>
          </a:prstGeom>
          <a:noFill/>
          <a:ln w="9525">
            <a:noFill/>
            <a:miter lim="800000"/>
            <a:headEnd/>
            <a:tailEnd/>
          </a:ln>
        </p:spPr>
      </p:pic>
      <p:pic>
        <p:nvPicPr>
          <p:cNvPr id="2055" name="Picture 7"/>
          <p:cNvPicPr>
            <a:picLocks noChangeAspect="1" noChangeArrowheads="1"/>
          </p:cNvPicPr>
          <p:nvPr/>
        </p:nvPicPr>
        <p:blipFill>
          <a:blip r:embed="rId5" cstate="print"/>
          <a:srcRect/>
          <a:stretch>
            <a:fillRect/>
          </a:stretch>
        </p:blipFill>
        <p:spPr bwMode="auto">
          <a:xfrm>
            <a:off x="4813300" y="1124744"/>
            <a:ext cx="4330700" cy="2505075"/>
          </a:xfrm>
          <a:prstGeom prst="rect">
            <a:avLst/>
          </a:prstGeom>
          <a:noFill/>
          <a:ln w="9525">
            <a:noFill/>
            <a:miter lim="800000"/>
            <a:headEnd/>
            <a:tailEnd/>
          </a:ln>
        </p:spPr>
      </p:pic>
      <p:grpSp>
        <p:nvGrpSpPr>
          <p:cNvPr id="28" name="27 Grupo"/>
          <p:cNvGrpSpPr/>
          <p:nvPr/>
        </p:nvGrpSpPr>
        <p:grpSpPr>
          <a:xfrm>
            <a:off x="69769" y="1988840"/>
            <a:ext cx="8996792" cy="4788008"/>
            <a:chOff x="69769" y="1988840"/>
            <a:chExt cx="8996792" cy="4788008"/>
          </a:xfrm>
        </p:grpSpPr>
        <p:pic>
          <p:nvPicPr>
            <p:cNvPr id="2050" name="Picture 2"/>
            <p:cNvPicPr>
              <a:picLocks noChangeAspect="1" noChangeArrowheads="1"/>
            </p:cNvPicPr>
            <p:nvPr/>
          </p:nvPicPr>
          <p:blipFill>
            <a:blip r:embed="rId6" cstate="print"/>
            <a:srcRect l="6026" r="8692" b="4612"/>
            <a:stretch>
              <a:fillRect/>
            </a:stretch>
          </p:blipFill>
          <p:spPr bwMode="auto">
            <a:xfrm>
              <a:off x="4716016" y="2060848"/>
              <a:ext cx="4350545" cy="4716000"/>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69769" y="1988840"/>
              <a:ext cx="4502231" cy="2880000"/>
            </a:xfrm>
            <a:prstGeom prst="rect">
              <a:avLst/>
            </a:prstGeom>
            <a:noFill/>
            <a:ln w="9525">
              <a:noFill/>
              <a:miter lim="800000"/>
              <a:headEnd/>
              <a:tailEnd/>
            </a:ln>
          </p:spPr>
        </p:pic>
        <p:pic>
          <p:nvPicPr>
            <p:cNvPr id="2053" name="Picture 5"/>
            <p:cNvPicPr>
              <a:picLocks noChangeAspect="1" noChangeArrowheads="1"/>
            </p:cNvPicPr>
            <p:nvPr/>
          </p:nvPicPr>
          <p:blipFill>
            <a:blip r:embed="rId8" cstate="print"/>
            <a:srcRect/>
            <a:stretch>
              <a:fillRect/>
            </a:stretch>
          </p:blipFill>
          <p:spPr bwMode="auto">
            <a:xfrm>
              <a:off x="179512" y="4973339"/>
              <a:ext cx="4257675" cy="1624013"/>
            </a:xfrm>
            <a:prstGeom prst="rect">
              <a:avLst/>
            </a:prstGeom>
            <a:noFill/>
            <a:ln w="9525">
              <a:noFill/>
              <a:miter lim="800000"/>
              <a:headEnd/>
              <a:tailEnd/>
            </a:ln>
          </p:spPr>
        </p:pic>
      </p:grpSp>
      <p:pic>
        <p:nvPicPr>
          <p:cNvPr id="27" name="26 Imagen" descr="Actuacion2.jpg"/>
          <p:cNvPicPr>
            <a:picLocks noChangeAspect="1"/>
          </p:cNvPicPr>
          <p:nvPr/>
        </p:nvPicPr>
        <p:blipFill>
          <a:blip r:embed="rId9" cstate="print"/>
          <a:stretch>
            <a:fillRect/>
          </a:stretch>
        </p:blipFill>
        <p:spPr>
          <a:xfrm>
            <a:off x="0" y="2060848"/>
            <a:ext cx="9144000" cy="4165129"/>
          </a:xfrm>
          <a:prstGeom prst="rect">
            <a:avLst/>
          </a:prstGeom>
        </p:spPr>
      </p:pic>
      <p:sp>
        <p:nvSpPr>
          <p:cNvPr id="24" name="23 CuadroTexto"/>
          <p:cNvSpPr txBox="1"/>
          <p:nvPr/>
        </p:nvSpPr>
        <p:spPr>
          <a:xfrm>
            <a:off x="827584" y="1484784"/>
            <a:ext cx="7308304" cy="307777"/>
          </a:xfrm>
          <a:prstGeom prst="rect">
            <a:avLst/>
          </a:prstGeom>
          <a:noFill/>
        </p:spPr>
        <p:txBody>
          <a:bodyPr wrap="square" rtlCol="0">
            <a:spAutoFit/>
          </a:bodyPr>
          <a:lstStyle/>
          <a:p>
            <a:pPr lvl="0"/>
            <a:r>
              <a:rPr lang="es-ES" sz="1400" dirty="0" smtClean="0"/>
              <a:t>Actuación en la calle Médico Gómez Ferrer.</a:t>
            </a:r>
          </a:p>
        </p:txBody>
      </p:sp>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t>Actuaciones urbanísticas</a:t>
            </a:r>
            <a:endParaRPr lang="es-ES" sz="2000" u="sng"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box(in)">
                                      <p:cBhvr>
                                        <p:cTn id="11" dur="500"/>
                                        <p:tgtEl>
                                          <p:spTgt spid="2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2055"/>
                                        </p:tgtEl>
                                        <p:attrNameLst>
                                          <p:attrName>style.visibility</p:attrName>
                                        </p:attrNameLst>
                                      </p:cBhvr>
                                      <p:to>
                                        <p:strVal val="visible"/>
                                      </p:to>
                                    </p:set>
                                    <p:anim calcmode="lin" valueType="num">
                                      <p:cBhvr>
                                        <p:cTn id="16" dur="500" fill="hold"/>
                                        <p:tgtEl>
                                          <p:spTgt spid="2055"/>
                                        </p:tgtEl>
                                        <p:attrNameLst>
                                          <p:attrName>ppt_w</p:attrName>
                                        </p:attrNameLst>
                                      </p:cBhvr>
                                      <p:tavLst>
                                        <p:tav tm="0">
                                          <p:val>
                                            <p:strVal val="#ppt_w*0.05"/>
                                          </p:val>
                                        </p:tav>
                                        <p:tav tm="100000">
                                          <p:val>
                                            <p:strVal val="#ppt_w"/>
                                          </p:val>
                                        </p:tav>
                                      </p:tavLst>
                                    </p:anim>
                                    <p:anim calcmode="lin" valueType="num">
                                      <p:cBhvr>
                                        <p:cTn id="17" dur="500" fill="hold"/>
                                        <p:tgtEl>
                                          <p:spTgt spid="2055"/>
                                        </p:tgtEl>
                                        <p:attrNameLst>
                                          <p:attrName>ppt_h</p:attrName>
                                        </p:attrNameLst>
                                      </p:cBhvr>
                                      <p:tavLst>
                                        <p:tav tm="0">
                                          <p:val>
                                            <p:strVal val="#ppt_h"/>
                                          </p:val>
                                        </p:tav>
                                        <p:tav tm="100000">
                                          <p:val>
                                            <p:strVal val="#ppt_h"/>
                                          </p:val>
                                        </p:tav>
                                      </p:tavLst>
                                    </p:anim>
                                    <p:anim calcmode="lin" valueType="num">
                                      <p:cBhvr>
                                        <p:cTn id="18" dur="500" fill="hold"/>
                                        <p:tgtEl>
                                          <p:spTgt spid="2055"/>
                                        </p:tgtEl>
                                        <p:attrNameLst>
                                          <p:attrName>ppt_x</p:attrName>
                                        </p:attrNameLst>
                                      </p:cBhvr>
                                      <p:tavLst>
                                        <p:tav tm="0">
                                          <p:val>
                                            <p:strVal val="#ppt_x-.2"/>
                                          </p:val>
                                        </p:tav>
                                        <p:tav tm="100000">
                                          <p:val>
                                            <p:strVal val="#ppt_x"/>
                                          </p:val>
                                        </p:tav>
                                      </p:tavLst>
                                    </p:anim>
                                    <p:anim calcmode="lin" valueType="num">
                                      <p:cBhvr>
                                        <p:cTn id="19" dur="500" fill="hold"/>
                                        <p:tgtEl>
                                          <p:spTgt spid="2055"/>
                                        </p:tgtEl>
                                        <p:attrNameLst>
                                          <p:attrName>ppt_y</p:attrName>
                                        </p:attrNameLst>
                                      </p:cBhvr>
                                      <p:tavLst>
                                        <p:tav tm="0">
                                          <p:val>
                                            <p:strVal val="#ppt_y"/>
                                          </p:val>
                                        </p:tav>
                                        <p:tav tm="100000">
                                          <p:val>
                                            <p:strVal val="#ppt_y"/>
                                          </p:val>
                                        </p:tav>
                                      </p:tavLst>
                                    </p:anim>
                                    <p:animEffect transition="in" filter="fade">
                                      <p:cBhvr>
                                        <p:cTn id="20" dur="500"/>
                                        <p:tgtEl>
                                          <p:spTgt spid="2055"/>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anim calcmode="lin" valueType="num">
                                      <p:cBhvr>
                                        <p:cTn id="25" dur="500" fill="hold"/>
                                        <p:tgtEl>
                                          <p:spTgt spid="2054"/>
                                        </p:tgtEl>
                                        <p:attrNameLst>
                                          <p:attrName>ppt_w</p:attrName>
                                        </p:attrNameLst>
                                      </p:cBhvr>
                                      <p:tavLst>
                                        <p:tav tm="0">
                                          <p:val>
                                            <p:strVal val="#ppt_w*0.05"/>
                                          </p:val>
                                        </p:tav>
                                        <p:tav tm="100000">
                                          <p:val>
                                            <p:strVal val="#ppt_w"/>
                                          </p:val>
                                        </p:tav>
                                      </p:tavLst>
                                    </p:anim>
                                    <p:anim calcmode="lin" valueType="num">
                                      <p:cBhvr>
                                        <p:cTn id="26" dur="500" fill="hold"/>
                                        <p:tgtEl>
                                          <p:spTgt spid="2054"/>
                                        </p:tgtEl>
                                        <p:attrNameLst>
                                          <p:attrName>ppt_h</p:attrName>
                                        </p:attrNameLst>
                                      </p:cBhvr>
                                      <p:tavLst>
                                        <p:tav tm="0">
                                          <p:val>
                                            <p:strVal val="#ppt_h"/>
                                          </p:val>
                                        </p:tav>
                                        <p:tav tm="100000">
                                          <p:val>
                                            <p:strVal val="#ppt_h"/>
                                          </p:val>
                                        </p:tav>
                                      </p:tavLst>
                                    </p:anim>
                                    <p:anim calcmode="lin" valueType="num">
                                      <p:cBhvr>
                                        <p:cTn id="27" dur="500" fill="hold"/>
                                        <p:tgtEl>
                                          <p:spTgt spid="2054"/>
                                        </p:tgtEl>
                                        <p:attrNameLst>
                                          <p:attrName>ppt_x</p:attrName>
                                        </p:attrNameLst>
                                      </p:cBhvr>
                                      <p:tavLst>
                                        <p:tav tm="0">
                                          <p:val>
                                            <p:strVal val="#ppt_x-.2"/>
                                          </p:val>
                                        </p:tav>
                                        <p:tav tm="100000">
                                          <p:val>
                                            <p:strVal val="#ppt_x"/>
                                          </p:val>
                                        </p:tav>
                                      </p:tavLst>
                                    </p:anim>
                                    <p:anim calcmode="lin" valueType="num">
                                      <p:cBhvr>
                                        <p:cTn id="28" dur="500" fill="hold"/>
                                        <p:tgtEl>
                                          <p:spTgt spid="2054"/>
                                        </p:tgtEl>
                                        <p:attrNameLst>
                                          <p:attrName>ppt_y</p:attrName>
                                        </p:attrNameLst>
                                      </p:cBhvr>
                                      <p:tavLst>
                                        <p:tav tm="0">
                                          <p:val>
                                            <p:strVal val="#ppt_y"/>
                                          </p:val>
                                        </p:tav>
                                        <p:tav tm="100000">
                                          <p:val>
                                            <p:strVal val="#ppt_y"/>
                                          </p:val>
                                        </p:tav>
                                      </p:tavLst>
                                    </p:anim>
                                    <p:animEffect transition="in" filter="fade">
                                      <p:cBhvr>
                                        <p:cTn id="29" dur="500"/>
                                        <p:tgtEl>
                                          <p:spTgt spid="2054"/>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ppt_w*0.05"/>
                                          </p:val>
                                        </p:tav>
                                        <p:tav tm="100000">
                                          <p:val>
                                            <p:strVal val="#ppt_w"/>
                                          </p:val>
                                        </p:tav>
                                      </p:tavLst>
                                    </p:anim>
                                    <p:anim calcmode="lin" valueType="num">
                                      <p:cBhvr>
                                        <p:cTn id="35" dur="500" fill="hold"/>
                                        <p:tgtEl>
                                          <p:spTgt spid="28"/>
                                        </p:tgtEl>
                                        <p:attrNameLst>
                                          <p:attrName>ppt_h</p:attrName>
                                        </p:attrNameLst>
                                      </p:cBhvr>
                                      <p:tavLst>
                                        <p:tav tm="0">
                                          <p:val>
                                            <p:strVal val="#ppt_h"/>
                                          </p:val>
                                        </p:tav>
                                        <p:tav tm="100000">
                                          <p:val>
                                            <p:strVal val="#ppt_h"/>
                                          </p:val>
                                        </p:tav>
                                      </p:tavLst>
                                    </p:anim>
                                    <p:anim calcmode="lin" valueType="num">
                                      <p:cBhvr>
                                        <p:cTn id="36" dur="500" fill="hold"/>
                                        <p:tgtEl>
                                          <p:spTgt spid="28"/>
                                        </p:tgtEl>
                                        <p:attrNameLst>
                                          <p:attrName>ppt_x</p:attrName>
                                        </p:attrNameLst>
                                      </p:cBhvr>
                                      <p:tavLst>
                                        <p:tav tm="0">
                                          <p:val>
                                            <p:strVal val="#ppt_x-.2"/>
                                          </p:val>
                                        </p:tav>
                                        <p:tav tm="100000">
                                          <p:val>
                                            <p:strVal val="#ppt_x"/>
                                          </p:val>
                                        </p:tav>
                                      </p:tavLst>
                                    </p:anim>
                                    <p:anim calcmode="lin" valueType="num">
                                      <p:cBhvr>
                                        <p:cTn id="37" dur="500" fill="hold"/>
                                        <p:tgtEl>
                                          <p:spTgt spid="28"/>
                                        </p:tgtEl>
                                        <p:attrNameLst>
                                          <p:attrName>ppt_y</p:attrName>
                                        </p:attrNameLst>
                                      </p:cBhvr>
                                      <p:tavLst>
                                        <p:tav tm="0">
                                          <p:val>
                                            <p:strVal val="#ppt_y"/>
                                          </p:val>
                                        </p:tav>
                                        <p:tav tm="100000">
                                          <p:val>
                                            <p:strVal val="#ppt_y"/>
                                          </p:val>
                                        </p:tav>
                                      </p:tavLst>
                                    </p:anim>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strVal val="#ppt_w*0.05"/>
                                          </p:val>
                                        </p:tav>
                                        <p:tav tm="100000">
                                          <p:val>
                                            <p:strVal val="#ppt_w"/>
                                          </p:val>
                                        </p:tav>
                                      </p:tavLst>
                                    </p:anim>
                                    <p:anim calcmode="lin" valueType="num">
                                      <p:cBhvr>
                                        <p:cTn id="44" dur="500" fill="hold"/>
                                        <p:tgtEl>
                                          <p:spTgt spid="27"/>
                                        </p:tgtEl>
                                        <p:attrNameLst>
                                          <p:attrName>ppt_h</p:attrName>
                                        </p:attrNameLst>
                                      </p:cBhvr>
                                      <p:tavLst>
                                        <p:tav tm="0">
                                          <p:val>
                                            <p:strVal val="#ppt_h"/>
                                          </p:val>
                                        </p:tav>
                                        <p:tav tm="100000">
                                          <p:val>
                                            <p:strVal val="#ppt_h"/>
                                          </p:val>
                                        </p:tav>
                                      </p:tavLst>
                                    </p:anim>
                                    <p:anim calcmode="lin" valueType="num">
                                      <p:cBhvr>
                                        <p:cTn id="45" dur="500" fill="hold"/>
                                        <p:tgtEl>
                                          <p:spTgt spid="27"/>
                                        </p:tgtEl>
                                        <p:attrNameLst>
                                          <p:attrName>ppt_x</p:attrName>
                                        </p:attrNameLst>
                                      </p:cBhvr>
                                      <p:tavLst>
                                        <p:tav tm="0">
                                          <p:val>
                                            <p:strVal val="#ppt_x-.2"/>
                                          </p:val>
                                        </p:tav>
                                        <p:tav tm="100000">
                                          <p:val>
                                            <p:strVal val="#ppt_x"/>
                                          </p:val>
                                        </p:tav>
                                      </p:tavLst>
                                    </p:anim>
                                    <p:anim calcmode="lin" valueType="num">
                                      <p:cBhvr>
                                        <p:cTn id="46" dur="500" fill="hold"/>
                                        <p:tgtEl>
                                          <p:spTgt spid="27"/>
                                        </p:tgtEl>
                                        <p:attrNameLst>
                                          <p:attrName>ppt_y</p:attrName>
                                        </p:attrNameLst>
                                      </p:cBhvr>
                                      <p:tavLst>
                                        <p:tav tm="0">
                                          <p:val>
                                            <p:strVal val="#ppt_y"/>
                                          </p:val>
                                        </p:tav>
                                        <p:tav tm="100000">
                                          <p:val>
                                            <p:strVal val="#ppt_y"/>
                                          </p:val>
                                        </p:tav>
                                      </p:tavLst>
                                    </p:anim>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allAtOnce"/>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4102" name="Picture 6"/>
          <p:cNvPicPr>
            <a:picLocks noChangeAspect="1" noChangeArrowheads="1"/>
          </p:cNvPicPr>
          <p:nvPr/>
        </p:nvPicPr>
        <p:blipFill>
          <a:blip r:embed="rId4" cstate="print"/>
          <a:srcRect/>
          <a:stretch>
            <a:fillRect/>
          </a:stretch>
        </p:blipFill>
        <p:spPr bwMode="auto">
          <a:xfrm>
            <a:off x="4705796" y="2348880"/>
            <a:ext cx="4330700" cy="2505075"/>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105345" y="2276872"/>
            <a:ext cx="4538663" cy="3602037"/>
          </a:xfrm>
          <a:prstGeom prst="rect">
            <a:avLst/>
          </a:prstGeom>
          <a:noFill/>
          <a:ln w="9525">
            <a:noFill/>
            <a:miter lim="800000"/>
            <a:headEnd/>
            <a:tailEnd/>
          </a:ln>
        </p:spPr>
      </p:pic>
      <p:grpSp>
        <p:nvGrpSpPr>
          <p:cNvPr id="30" name="29 Grupo"/>
          <p:cNvGrpSpPr/>
          <p:nvPr/>
        </p:nvGrpSpPr>
        <p:grpSpPr>
          <a:xfrm>
            <a:off x="0" y="980728"/>
            <a:ext cx="9108504" cy="5877272"/>
            <a:chOff x="2160240" y="1124744"/>
            <a:chExt cx="9108504" cy="5877272"/>
          </a:xfrm>
        </p:grpSpPr>
        <p:pic>
          <p:nvPicPr>
            <p:cNvPr id="4098" name="Picture 2"/>
            <p:cNvPicPr>
              <a:picLocks noChangeAspect="1" noChangeArrowheads="1"/>
            </p:cNvPicPr>
            <p:nvPr/>
          </p:nvPicPr>
          <p:blipFill>
            <a:blip r:embed="rId6" cstate="print"/>
            <a:srcRect/>
            <a:stretch>
              <a:fillRect/>
            </a:stretch>
          </p:blipFill>
          <p:spPr bwMode="auto">
            <a:xfrm>
              <a:off x="2160240" y="3006016"/>
              <a:ext cx="5163914" cy="3996000"/>
            </a:xfrm>
            <a:prstGeom prst="rect">
              <a:avLst/>
            </a:prstGeom>
            <a:noFill/>
            <a:ln w="9525">
              <a:noFill/>
              <a:miter lim="800000"/>
              <a:headEnd/>
              <a:tailEnd/>
            </a:ln>
          </p:spPr>
        </p:pic>
        <p:pic>
          <p:nvPicPr>
            <p:cNvPr id="4099" name="Picture 3"/>
            <p:cNvPicPr>
              <a:picLocks noChangeAspect="1" noChangeArrowheads="1"/>
            </p:cNvPicPr>
            <p:nvPr/>
          </p:nvPicPr>
          <p:blipFill>
            <a:blip r:embed="rId7" cstate="print"/>
            <a:srcRect l="3325" t="10801" r="4386"/>
            <a:stretch>
              <a:fillRect/>
            </a:stretch>
          </p:blipFill>
          <p:spPr bwMode="auto">
            <a:xfrm>
              <a:off x="6344688" y="1124744"/>
              <a:ext cx="4924056" cy="2376264"/>
            </a:xfrm>
            <a:prstGeom prst="rect">
              <a:avLst/>
            </a:prstGeom>
            <a:noFill/>
            <a:ln w="9525">
              <a:noFill/>
              <a:miter lim="800000"/>
              <a:headEnd/>
              <a:tailEnd/>
            </a:ln>
          </p:spPr>
        </p:pic>
        <p:pic>
          <p:nvPicPr>
            <p:cNvPr id="4100" name="Picture 4"/>
            <p:cNvPicPr>
              <a:picLocks noChangeAspect="1" noChangeArrowheads="1"/>
            </p:cNvPicPr>
            <p:nvPr/>
          </p:nvPicPr>
          <p:blipFill>
            <a:blip r:embed="rId8" cstate="print"/>
            <a:srcRect/>
            <a:stretch>
              <a:fillRect/>
            </a:stretch>
          </p:blipFill>
          <p:spPr bwMode="auto">
            <a:xfrm>
              <a:off x="6948264" y="3928269"/>
              <a:ext cx="4254500" cy="1804987"/>
            </a:xfrm>
            <a:prstGeom prst="rect">
              <a:avLst/>
            </a:prstGeom>
            <a:noFill/>
            <a:ln w="9525">
              <a:noFill/>
              <a:miter lim="800000"/>
              <a:headEnd/>
              <a:tailEnd/>
            </a:ln>
          </p:spPr>
        </p:pic>
      </p:grpSp>
      <p:pic>
        <p:nvPicPr>
          <p:cNvPr id="29" name="28 Imagen" descr="Actuacion4v2.jpg"/>
          <p:cNvPicPr>
            <a:picLocks noChangeAspect="1"/>
          </p:cNvPicPr>
          <p:nvPr/>
        </p:nvPicPr>
        <p:blipFill>
          <a:blip r:embed="rId9" cstate="print"/>
          <a:stretch>
            <a:fillRect/>
          </a:stretch>
        </p:blipFill>
        <p:spPr>
          <a:xfrm>
            <a:off x="0" y="1844824"/>
            <a:ext cx="9144000" cy="4165129"/>
          </a:xfrm>
          <a:prstGeom prst="rect">
            <a:avLst/>
          </a:prstGeom>
        </p:spPr>
      </p:pic>
      <p:sp>
        <p:nvSpPr>
          <p:cNvPr id="11" name="10 CuadroTexto"/>
          <p:cNvSpPr txBox="1"/>
          <p:nvPr/>
        </p:nvSpPr>
        <p:spPr>
          <a:xfrm>
            <a:off x="467544" y="980728"/>
            <a:ext cx="4032448" cy="400110"/>
          </a:xfrm>
          <a:prstGeom prst="rect">
            <a:avLst/>
          </a:prstGeom>
          <a:noFill/>
        </p:spPr>
        <p:txBody>
          <a:bodyPr wrap="square" rtlCol="0">
            <a:spAutoFit/>
          </a:bodyPr>
          <a:lstStyle/>
          <a:p>
            <a:r>
              <a:rPr lang="es-ES" sz="2000" u="sng" dirty="0" smtClean="0"/>
              <a:t>Actuaciones urbanísticas</a:t>
            </a:r>
            <a:endParaRPr lang="es-ES" sz="2000" u="sng" dirty="0"/>
          </a:p>
        </p:txBody>
      </p:sp>
      <p:sp>
        <p:nvSpPr>
          <p:cNvPr id="24" name="23 CuadroTexto"/>
          <p:cNvSpPr txBox="1"/>
          <p:nvPr/>
        </p:nvSpPr>
        <p:spPr>
          <a:xfrm>
            <a:off x="827584" y="1484784"/>
            <a:ext cx="7308304" cy="307777"/>
          </a:xfrm>
          <a:prstGeom prst="rect">
            <a:avLst/>
          </a:prstGeom>
          <a:noFill/>
        </p:spPr>
        <p:txBody>
          <a:bodyPr wrap="square" rtlCol="0">
            <a:spAutoFit/>
          </a:bodyPr>
          <a:lstStyle/>
          <a:p>
            <a:r>
              <a:rPr lang="es-ES" sz="1400" dirty="0" smtClean="0"/>
              <a:t>Actuación en la Avenida de la Albufera.</a:t>
            </a: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box(in)">
                                      <p:cBhvr>
                                        <p:cTn id="11" dur="500"/>
                                        <p:tgtEl>
                                          <p:spTgt spid="2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4102"/>
                                        </p:tgtEl>
                                        <p:attrNameLst>
                                          <p:attrName>style.visibility</p:attrName>
                                        </p:attrNameLst>
                                      </p:cBhvr>
                                      <p:to>
                                        <p:strVal val="visible"/>
                                      </p:to>
                                    </p:set>
                                    <p:anim calcmode="lin" valueType="num">
                                      <p:cBhvr>
                                        <p:cTn id="16" dur="500" fill="hold"/>
                                        <p:tgtEl>
                                          <p:spTgt spid="4102"/>
                                        </p:tgtEl>
                                        <p:attrNameLst>
                                          <p:attrName>ppt_w</p:attrName>
                                        </p:attrNameLst>
                                      </p:cBhvr>
                                      <p:tavLst>
                                        <p:tav tm="0">
                                          <p:val>
                                            <p:strVal val="#ppt_w*0.05"/>
                                          </p:val>
                                        </p:tav>
                                        <p:tav tm="100000">
                                          <p:val>
                                            <p:strVal val="#ppt_w"/>
                                          </p:val>
                                        </p:tav>
                                      </p:tavLst>
                                    </p:anim>
                                    <p:anim calcmode="lin" valueType="num">
                                      <p:cBhvr>
                                        <p:cTn id="17" dur="500" fill="hold"/>
                                        <p:tgtEl>
                                          <p:spTgt spid="4102"/>
                                        </p:tgtEl>
                                        <p:attrNameLst>
                                          <p:attrName>ppt_h</p:attrName>
                                        </p:attrNameLst>
                                      </p:cBhvr>
                                      <p:tavLst>
                                        <p:tav tm="0">
                                          <p:val>
                                            <p:strVal val="#ppt_h"/>
                                          </p:val>
                                        </p:tav>
                                        <p:tav tm="100000">
                                          <p:val>
                                            <p:strVal val="#ppt_h"/>
                                          </p:val>
                                        </p:tav>
                                      </p:tavLst>
                                    </p:anim>
                                    <p:anim calcmode="lin" valueType="num">
                                      <p:cBhvr>
                                        <p:cTn id="18" dur="500" fill="hold"/>
                                        <p:tgtEl>
                                          <p:spTgt spid="4102"/>
                                        </p:tgtEl>
                                        <p:attrNameLst>
                                          <p:attrName>ppt_x</p:attrName>
                                        </p:attrNameLst>
                                      </p:cBhvr>
                                      <p:tavLst>
                                        <p:tav tm="0">
                                          <p:val>
                                            <p:strVal val="#ppt_x-.2"/>
                                          </p:val>
                                        </p:tav>
                                        <p:tav tm="100000">
                                          <p:val>
                                            <p:strVal val="#ppt_x"/>
                                          </p:val>
                                        </p:tav>
                                      </p:tavLst>
                                    </p:anim>
                                    <p:anim calcmode="lin" valueType="num">
                                      <p:cBhvr>
                                        <p:cTn id="19" dur="500" fill="hold"/>
                                        <p:tgtEl>
                                          <p:spTgt spid="4102"/>
                                        </p:tgtEl>
                                        <p:attrNameLst>
                                          <p:attrName>ppt_y</p:attrName>
                                        </p:attrNameLst>
                                      </p:cBhvr>
                                      <p:tavLst>
                                        <p:tav tm="0">
                                          <p:val>
                                            <p:strVal val="#ppt_y"/>
                                          </p:val>
                                        </p:tav>
                                        <p:tav tm="100000">
                                          <p:val>
                                            <p:strVal val="#ppt_y"/>
                                          </p:val>
                                        </p:tav>
                                      </p:tavLst>
                                    </p:anim>
                                    <p:animEffect transition="in" filter="fade">
                                      <p:cBhvr>
                                        <p:cTn id="20" dur="500"/>
                                        <p:tgtEl>
                                          <p:spTgt spid="4102"/>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4101"/>
                                        </p:tgtEl>
                                        <p:attrNameLst>
                                          <p:attrName>style.visibility</p:attrName>
                                        </p:attrNameLst>
                                      </p:cBhvr>
                                      <p:to>
                                        <p:strVal val="visible"/>
                                      </p:to>
                                    </p:set>
                                    <p:anim calcmode="lin" valueType="num">
                                      <p:cBhvr>
                                        <p:cTn id="25" dur="500" fill="hold"/>
                                        <p:tgtEl>
                                          <p:spTgt spid="4101"/>
                                        </p:tgtEl>
                                        <p:attrNameLst>
                                          <p:attrName>ppt_w</p:attrName>
                                        </p:attrNameLst>
                                      </p:cBhvr>
                                      <p:tavLst>
                                        <p:tav tm="0">
                                          <p:val>
                                            <p:strVal val="#ppt_w*0.05"/>
                                          </p:val>
                                        </p:tav>
                                        <p:tav tm="100000">
                                          <p:val>
                                            <p:strVal val="#ppt_w"/>
                                          </p:val>
                                        </p:tav>
                                      </p:tavLst>
                                    </p:anim>
                                    <p:anim calcmode="lin" valueType="num">
                                      <p:cBhvr>
                                        <p:cTn id="26" dur="500" fill="hold"/>
                                        <p:tgtEl>
                                          <p:spTgt spid="4101"/>
                                        </p:tgtEl>
                                        <p:attrNameLst>
                                          <p:attrName>ppt_h</p:attrName>
                                        </p:attrNameLst>
                                      </p:cBhvr>
                                      <p:tavLst>
                                        <p:tav tm="0">
                                          <p:val>
                                            <p:strVal val="#ppt_h"/>
                                          </p:val>
                                        </p:tav>
                                        <p:tav tm="100000">
                                          <p:val>
                                            <p:strVal val="#ppt_h"/>
                                          </p:val>
                                        </p:tav>
                                      </p:tavLst>
                                    </p:anim>
                                    <p:anim calcmode="lin" valueType="num">
                                      <p:cBhvr>
                                        <p:cTn id="27" dur="500" fill="hold"/>
                                        <p:tgtEl>
                                          <p:spTgt spid="4101"/>
                                        </p:tgtEl>
                                        <p:attrNameLst>
                                          <p:attrName>ppt_x</p:attrName>
                                        </p:attrNameLst>
                                      </p:cBhvr>
                                      <p:tavLst>
                                        <p:tav tm="0">
                                          <p:val>
                                            <p:strVal val="#ppt_x-.2"/>
                                          </p:val>
                                        </p:tav>
                                        <p:tav tm="100000">
                                          <p:val>
                                            <p:strVal val="#ppt_x"/>
                                          </p:val>
                                        </p:tav>
                                      </p:tavLst>
                                    </p:anim>
                                    <p:anim calcmode="lin" valueType="num">
                                      <p:cBhvr>
                                        <p:cTn id="28" dur="500" fill="hold"/>
                                        <p:tgtEl>
                                          <p:spTgt spid="4101"/>
                                        </p:tgtEl>
                                        <p:attrNameLst>
                                          <p:attrName>ppt_y</p:attrName>
                                        </p:attrNameLst>
                                      </p:cBhvr>
                                      <p:tavLst>
                                        <p:tav tm="0">
                                          <p:val>
                                            <p:strVal val="#ppt_y"/>
                                          </p:val>
                                        </p:tav>
                                        <p:tav tm="100000">
                                          <p:val>
                                            <p:strVal val="#ppt_y"/>
                                          </p:val>
                                        </p:tav>
                                      </p:tavLst>
                                    </p:anim>
                                    <p:animEffect transition="in" filter="fade">
                                      <p:cBhvr>
                                        <p:cTn id="29" dur="500"/>
                                        <p:tgtEl>
                                          <p:spTgt spid="4101"/>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strVal val="#ppt_w*0.05"/>
                                          </p:val>
                                        </p:tav>
                                        <p:tav tm="100000">
                                          <p:val>
                                            <p:strVal val="#ppt_w"/>
                                          </p:val>
                                        </p:tav>
                                      </p:tavLst>
                                    </p:anim>
                                    <p:anim calcmode="lin" valueType="num">
                                      <p:cBhvr>
                                        <p:cTn id="35" dur="500" fill="hold"/>
                                        <p:tgtEl>
                                          <p:spTgt spid="30"/>
                                        </p:tgtEl>
                                        <p:attrNameLst>
                                          <p:attrName>ppt_h</p:attrName>
                                        </p:attrNameLst>
                                      </p:cBhvr>
                                      <p:tavLst>
                                        <p:tav tm="0">
                                          <p:val>
                                            <p:strVal val="#ppt_h"/>
                                          </p:val>
                                        </p:tav>
                                        <p:tav tm="100000">
                                          <p:val>
                                            <p:strVal val="#ppt_h"/>
                                          </p:val>
                                        </p:tav>
                                      </p:tavLst>
                                    </p:anim>
                                    <p:anim calcmode="lin" valueType="num">
                                      <p:cBhvr>
                                        <p:cTn id="36" dur="500" fill="hold"/>
                                        <p:tgtEl>
                                          <p:spTgt spid="30"/>
                                        </p:tgtEl>
                                        <p:attrNameLst>
                                          <p:attrName>ppt_x</p:attrName>
                                        </p:attrNameLst>
                                      </p:cBhvr>
                                      <p:tavLst>
                                        <p:tav tm="0">
                                          <p:val>
                                            <p:strVal val="#ppt_x-.2"/>
                                          </p:val>
                                        </p:tav>
                                        <p:tav tm="100000">
                                          <p:val>
                                            <p:strVal val="#ppt_x"/>
                                          </p:val>
                                        </p:tav>
                                      </p:tavLst>
                                    </p:anim>
                                    <p:anim calcmode="lin" valueType="num">
                                      <p:cBhvr>
                                        <p:cTn id="37" dur="500" fill="hold"/>
                                        <p:tgtEl>
                                          <p:spTgt spid="30"/>
                                        </p:tgtEl>
                                        <p:attrNameLst>
                                          <p:attrName>ppt_y</p:attrName>
                                        </p:attrNameLst>
                                      </p:cBhvr>
                                      <p:tavLst>
                                        <p:tav tm="0">
                                          <p:val>
                                            <p:strVal val="#ppt_y"/>
                                          </p:val>
                                        </p:tav>
                                        <p:tav tm="100000">
                                          <p:val>
                                            <p:strVal val="#ppt_y"/>
                                          </p:val>
                                        </p:tav>
                                      </p:tavLst>
                                    </p:anim>
                                    <p:animEffect transition="in" filter="fad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strVal val="#ppt_w*0.05"/>
                                          </p:val>
                                        </p:tav>
                                        <p:tav tm="100000">
                                          <p:val>
                                            <p:strVal val="#ppt_w"/>
                                          </p:val>
                                        </p:tav>
                                      </p:tavLst>
                                    </p:anim>
                                    <p:anim calcmode="lin" valueType="num">
                                      <p:cBhvr>
                                        <p:cTn id="44" dur="500" fill="hold"/>
                                        <p:tgtEl>
                                          <p:spTgt spid="29"/>
                                        </p:tgtEl>
                                        <p:attrNameLst>
                                          <p:attrName>ppt_h</p:attrName>
                                        </p:attrNameLst>
                                      </p:cBhvr>
                                      <p:tavLst>
                                        <p:tav tm="0">
                                          <p:val>
                                            <p:strVal val="#ppt_h"/>
                                          </p:val>
                                        </p:tav>
                                        <p:tav tm="100000">
                                          <p:val>
                                            <p:strVal val="#ppt_h"/>
                                          </p:val>
                                        </p:tav>
                                      </p:tavLst>
                                    </p:anim>
                                    <p:anim calcmode="lin" valueType="num">
                                      <p:cBhvr>
                                        <p:cTn id="45" dur="500" fill="hold"/>
                                        <p:tgtEl>
                                          <p:spTgt spid="29"/>
                                        </p:tgtEl>
                                        <p:attrNameLst>
                                          <p:attrName>ppt_x</p:attrName>
                                        </p:attrNameLst>
                                      </p:cBhvr>
                                      <p:tavLst>
                                        <p:tav tm="0">
                                          <p:val>
                                            <p:strVal val="#ppt_x-.2"/>
                                          </p:val>
                                        </p:tav>
                                        <p:tav tm="100000">
                                          <p:val>
                                            <p:strVal val="#ppt_x"/>
                                          </p:val>
                                        </p:tav>
                                      </p:tavLst>
                                    </p:anim>
                                    <p:anim calcmode="lin" valueType="num">
                                      <p:cBhvr>
                                        <p:cTn id="46" dur="500" fill="hold"/>
                                        <p:tgtEl>
                                          <p:spTgt spid="29"/>
                                        </p:tgtEl>
                                        <p:attrNameLst>
                                          <p:attrName>ppt_y</p:attrName>
                                        </p:attrNameLst>
                                      </p:cBhvr>
                                      <p:tavLst>
                                        <p:tav tm="0">
                                          <p:val>
                                            <p:strVal val="#ppt_y"/>
                                          </p:val>
                                        </p:tav>
                                        <p:tav tm="100000">
                                          <p:val>
                                            <p:strVal val="#ppt_y"/>
                                          </p:val>
                                        </p:tav>
                                      </p:tavLst>
                                    </p:anim>
                                    <p:animEffect transition="in" filter="fade">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467544" y="980728"/>
            <a:ext cx="1656184" cy="400110"/>
          </a:xfrm>
          <a:prstGeom prst="rect">
            <a:avLst/>
          </a:prstGeom>
          <a:noFill/>
        </p:spPr>
        <p:txBody>
          <a:bodyPr wrap="square" rtlCol="0">
            <a:spAutoFit/>
          </a:bodyPr>
          <a:lstStyle/>
          <a:p>
            <a:r>
              <a:rPr lang="es-ES" sz="2000" u="sng" dirty="0" smtClean="0">
                <a:solidFill>
                  <a:schemeClr val="tx1"/>
                </a:solidFill>
              </a:rPr>
              <a:t>Conclusiones</a:t>
            </a:r>
            <a:endParaRPr lang="es-ES" sz="2000" u="sng" dirty="0"/>
          </a:p>
        </p:txBody>
      </p:sp>
      <p:sp>
        <p:nvSpPr>
          <p:cNvPr id="77" name="76 CuadroTexto"/>
          <p:cNvSpPr txBox="1"/>
          <p:nvPr/>
        </p:nvSpPr>
        <p:spPr>
          <a:xfrm>
            <a:off x="755576" y="3861048"/>
            <a:ext cx="720080" cy="307777"/>
          </a:xfrm>
          <a:prstGeom prst="rect">
            <a:avLst/>
          </a:prstGeom>
          <a:noFill/>
        </p:spPr>
        <p:txBody>
          <a:bodyPr wrap="square" rtlCol="0">
            <a:spAutoFit/>
          </a:bodyPr>
          <a:lstStyle/>
          <a:p>
            <a:r>
              <a:rPr lang="es-ES" sz="1400" u="sng" dirty="0" smtClean="0"/>
              <a:t>Alfafar</a:t>
            </a:r>
            <a:endParaRPr lang="es-ES" sz="1400" u="sng" dirty="0"/>
          </a:p>
        </p:txBody>
      </p:sp>
      <p:sp>
        <p:nvSpPr>
          <p:cNvPr id="78" name="77 CuadroTexto"/>
          <p:cNvSpPr txBox="1"/>
          <p:nvPr/>
        </p:nvSpPr>
        <p:spPr>
          <a:xfrm>
            <a:off x="755576" y="1689770"/>
            <a:ext cx="504056" cy="307777"/>
          </a:xfrm>
          <a:prstGeom prst="rect">
            <a:avLst/>
          </a:prstGeom>
          <a:noFill/>
        </p:spPr>
        <p:txBody>
          <a:bodyPr wrap="square" rtlCol="0">
            <a:spAutoFit/>
          </a:bodyPr>
          <a:lstStyle/>
          <a:p>
            <a:r>
              <a:rPr lang="es-ES" sz="1400" u="sng" dirty="0" smtClean="0"/>
              <a:t>PAC</a:t>
            </a:r>
            <a:endParaRPr lang="es-ES" sz="1400" u="sng" dirty="0"/>
          </a:p>
        </p:txBody>
      </p:sp>
      <p:sp>
        <p:nvSpPr>
          <p:cNvPr id="49" name="48 Flecha derecha"/>
          <p:cNvSpPr/>
          <p:nvPr/>
        </p:nvSpPr>
        <p:spPr>
          <a:xfrm>
            <a:off x="2783321" y="4725144"/>
            <a:ext cx="56454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CuadroTexto"/>
          <p:cNvSpPr txBox="1"/>
          <p:nvPr/>
        </p:nvSpPr>
        <p:spPr>
          <a:xfrm>
            <a:off x="899592" y="2121818"/>
            <a:ext cx="6048672" cy="2893100"/>
          </a:xfrm>
          <a:prstGeom prst="rect">
            <a:avLst/>
          </a:prstGeom>
          <a:noFill/>
        </p:spPr>
        <p:txBody>
          <a:bodyPr wrap="square" rtlCol="0">
            <a:spAutoFit/>
          </a:bodyPr>
          <a:lstStyle/>
          <a:p>
            <a:pPr algn="just"/>
            <a:r>
              <a:rPr lang="es-ES" sz="1400" dirty="0" smtClean="0"/>
              <a:t>Mejoras que aportan:</a:t>
            </a:r>
          </a:p>
          <a:p>
            <a:pPr algn="just"/>
            <a:endParaRPr lang="es-ES" sz="1400" dirty="0" smtClean="0"/>
          </a:p>
          <a:p>
            <a:pPr lvl="1" algn="just">
              <a:buFont typeface="Wingdings" pitchFamily="2" charset="2"/>
              <a:buChar char="§"/>
            </a:pPr>
            <a:r>
              <a:rPr lang="es-ES" sz="1400" dirty="0" smtClean="0"/>
              <a:t>    Para el comercio:</a:t>
            </a:r>
          </a:p>
          <a:p>
            <a:pPr algn="just"/>
            <a:endParaRPr lang="es-ES" sz="1400" dirty="0" smtClean="0"/>
          </a:p>
          <a:p>
            <a:pPr lvl="1" algn="just">
              <a:buFont typeface="Wingdings" pitchFamily="2" charset="2"/>
              <a:buChar char="§"/>
            </a:pPr>
            <a:r>
              <a:rPr lang="es-ES" sz="1400" dirty="0" smtClean="0"/>
              <a:t>    Para los comerciantes: Información de qué clase de negocio establecer</a:t>
            </a:r>
          </a:p>
          <a:p>
            <a:pPr algn="just"/>
            <a:endParaRPr lang="es-ES" sz="1400" dirty="0" smtClean="0"/>
          </a:p>
          <a:p>
            <a:pPr lvl="1" algn="just">
              <a:buFont typeface="Wingdings" pitchFamily="2" charset="2"/>
              <a:buChar char="§"/>
            </a:pPr>
            <a:r>
              <a:rPr lang="es-ES" sz="1400" dirty="0" smtClean="0"/>
              <a:t>    Para los clientes: Mejora de la oferta y calidad comercial</a:t>
            </a:r>
          </a:p>
          <a:p>
            <a:pPr algn="just"/>
            <a:endParaRPr lang="es-ES" sz="1400" dirty="0" smtClean="0"/>
          </a:p>
          <a:p>
            <a:pPr algn="just"/>
            <a:endParaRPr lang="es-ES" sz="1400" dirty="0" smtClean="0"/>
          </a:p>
          <a:p>
            <a:pPr algn="just"/>
            <a:endParaRPr lang="es-ES" sz="1400" dirty="0" smtClean="0"/>
          </a:p>
          <a:p>
            <a:pPr algn="just"/>
            <a:r>
              <a:rPr lang="es-ES" sz="1400" dirty="0" smtClean="0"/>
              <a:t>Recalificación de suelo no urbanizable</a:t>
            </a:r>
          </a:p>
          <a:p>
            <a:pPr algn="just"/>
            <a:endParaRPr lang="es-ES" sz="1400" dirty="0" smtClean="0"/>
          </a:p>
          <a:p>
            <a:pPr algn="just"/>
            <a:r>
              <a:rPr lang="es-ES" sz="1400" dirty="0" smtClean="0"/>
              <a:t>Bajos de uso privado</a:t>
            </a:r>
            <a:endParaRPr lang="es-ES" sz="1400" dirty="0"/>
          </a:p>
        </p:txBody>
      </p:sp>
      <p:sp>
        <p:nvSpPr>
          <p:cNvPr id="53" name="52 CuadroTexto"/>
          <p:cNvSpPr txBox="1"/>
          <p:nvPr/>
        </p:nvSpPr>
        <p:spPr>
          <a:xfrm>
            <a:off x="2915816" y="2545159"/>
            <a:ext cx="2088232" cy="307777"/>
          </a:xfrm>
          <a:prstGeom prst="rect">
            <a:avLst/>
          </a:prstGeom>
          <a:noFill/>
        </p:spPr>
        <p:txBody>
          <a:bodyPr wrap="square" rtlCol="0">
            <a:spAutoFit/>
          </a:bodyPr>
          <a:lstStyle/>
          <a:p>
            <a:pPr algn="just"/>
            <a:r>
              <a:rPr lang="es-ES" sz="1400" dirty="0" smtClean="0"/>
              <a:t>Analizar los problemas</a:t>
            </a:r>
            <a:endParaRPr lang="es-ES" sz="1400" dirty="0"/>
          </a:p>
        </p:txBody>
      </p:sp>
      <p:sp>
        <p:nvSpPr>
          <p:cNvPr id="47" name="46 Flecha derecha"/>
          <p:cNvSpPr/>
          <p:nvPr/>
        </p:nvSpPr>
        <p:spPr>
          <a:xfrm>
            <a:off x="5015569" y="2588359"/>
            <a:ext cx="56454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50 CuadroTexto"/>
          <p:cNvSpPr txBox="1"/>
          <p:nvPr/>
        </p:nvSpPr>
        <p:spPr>
          <a:xfrm>
            <a:off x="5868144" y="2543191"/>
            <a:ext cx="1800200" cy="307777"/>
          </a:xfrm>
          <a:prstGeom prst="rect">
            <a:avLst/>
          </a:prstGeom>
          <a:noFill/>
        </p:spPr>
        <p:txBody>
          <a:bodyPr wrap="square" rtlCol="0">
            <a:spAutoFit/>
          </a:bodyPr>
          <a:lstStyle/>
          <a:p>
            <a:pPr algn="just"/>
            <a:r>
              <a:rPr lang="es-ES" sz="1400" dirty="0" smtClean="0"/>
              <a:t>Plantear soluciones</a:t>
            </a:r>
            <a:endParaRPr lang="es-ES" sz="1400" dirty="0"/>
          </a:p>
        </p:txBody>
      </p:sp>
      <p:sp>
        <p:nvSpPr>
          <p:cNvPr id="52" name="51 CuadroTexto"/>
          <p:cNvSpPr txBox="1"/>
          <p:nvPr/>
        </p:nvSpPr>
        <p:spPr>
          <a:xfrm>
            <a:off x="3491880" y="4680000"/>
            <a:ext cx="1224136" cy="307777"/>
          </a:xfrm>
          <a:prstGeom prst="rect">
            <a:avLst/>
          </a:prstGeom>
          <a:noFill/>
        </p:spPr>
        <p:txBody>
          <a:bodyPr wrap="square" rtlCol="0">
            <a:spAutoFit/>
          </a:bodyPr>
          <a:lstStyle/>
          <a:p>
            <a:pPr algn="just"/>
            <a:r>
              <a:rPr lang="es-ES" sz="1400" dirty="0" smtClean="0"/>
              <a:t>Uso comercial</a:t>
            </a:r>
            <a:endParaRPr lang="es-ES" sz="1400"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box(in)">
                                      <p:cBhvr>
                                        <p:cTn id="11" dur="500"/>
                                        <p:tgtEl>
                                          <p:spTgt spid="78"/>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45">
                                            <p:txEl>
                                              <p:pRg st="0" end="0"/>
                                            </p:txEl>
                                          </p:spTgt>
                                        </p:tgtEl>
                                        <p:attrNameLst>
                                          <p:attrName>style.visibility</p:attrName>
                                        </p:attrNameLst>
                                      </p:cBhvr>
                                      <p:to>
                                        <p:strVal val="visible"/>
                                      </p:to>
                                    </p:set>
                                    <p:animEffect transition="in" filter="box(in)">
                                      <p:cBhvr>
                                        <p:cTn id="16" dur="500"/>
                                        <p:tgtEl>
                                          <p:spTgt spid="4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45">
                                            <p:txEl>
                                              <p:pRg st="2" end="2"/>
                                            </p:txEl>
                                          </p:spTgt>
                                        </p:tgtEl>
                                        <p:attrNameLst>
                                          <p:attrName>style.visibility</p:attrName>
                                        </p:attrNameLst>
                                      </p:cBhvr>
                                      <p:to>
                                        <p:strVal val="visible"/>
                                      </p:to>
                                    </p:set>
                                    <p:animEffect transition="in" filter="box(in)">
                                      <p:cBhvr>
                                        <p:cTn id="21" dur="500"/>
                                        <p:tgtEl>
                                          <p:spTgt spid="4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53">
                                            <p:txEl>
                                              <p:pRg st="0" end="0"/>
                                            </p:txEl>
                                          </p:spTgt>
                                        </p:tgtEl>
                                        <p:attrNameLst>
                                          <p:attrName>style.visibility</p:attrName>
                                        </p:attrNameLst>
                                      </p:cBhvr>
                                      <p:to>
                                        <p:strVal val="visible"/>
                                      </p:to>
                                    </p:set>
                                    <p:animEffect transition="in" filter="box(in)">
                                      <p:cBhvr>
                                        <p:cTn id="26" dur="500"/>
                                        <p:tgtEl>
                                          <p:spTgt spid="5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strVal val="#ppt_w*0.05"/>
                                          </p:val>
                                        </p:tav>
                                        <p:tav tm="100000">
                                          <p:val>
                                            <p:strVal val="#ppt_w"/>
                                          </p:val>
                                        </p:tav>
                                      </p:tavLst>
                                    </p:anim>
                                    <p:anim calcmode="lin" valueType="num">
                                      <p:cBhvr>
                                        <p:cTn id="32" dur="500" fill="hold"/>
                                        <p:tgtEl>
                                          <p:spTgt spid="47"/>
                                        </p:tgtEl>
                                        <p:attrNameLst>
                                          <p:attrName>ppt_h</p:attrName>
                                        </p:attrNameLst>
                                      </p:cBhvr>
                                      <p:tavLst>
                                        <p:tav tm="0">
                                          <p:val>
                                            <p:strVal val="#ppt_h"/>
                                          </p:val>
                                        </p:tav>
                                        <p:tav tm="100000">
                                          <p:val>
                                            <p:strVal val="#ppt_h"/>
                                          </p:val>
                                        </p:tav>
                                      </p:tavLst>
                                    </p:anim>
                                    <p:anim calcmode="lin" valueType="num">
                                      <p:cBhvr>
                                        <p:cTn id="33" dur="500" fill="hold"/>
                                        <p:tgtEl>
                                          <p:spTgt spid="47"/>
                                        </p:tgtEl>
                                        <p:attrNameLst>
                                          <p:attrName>ppt_x</p:attrName>
                                        </p:attrNameLst>
                                      </p:cBhvr>
                                      <p:tavLst>
                                        <p:tav tm="0">
                                          <p:val>
                                            <p:strVal val="#ppt_x-.2"/>
                                          </p:val>
                                        </p:tav>
                                        <p:tav tm="100000">
                                          <p:val>
                                            <p:strVal val="#ppt_x"/>
                                          </p:val>
                                        </p:tav>
                                      </p:tavLst>
                                    </p:anim>
                                    <p:anim calcmode="lin" valueType="num">
                                      <p:cBhvr>
                                        <p:cTn id="34" dur="500" fill="hold"/>
                                        <p:tgtEl>
                                          <p:spTgt spid="47"/>
                                        </p:tgtEl>
                                        <p:attrNameLst>
                                          <p:attrName>ppt_y</p:attrName>
                                        </p:attrNameLst>
                                      </p:cBhvr>
                                      <p:tavLst>
                                        <p:tav tm="0">
                                          <p:val>
                                            <p:strVal val="#ppt_y"/>
                                          </p:val>
                                        </p:tav>
                                        <p:tav tm="100000">
                                          <p:val>
                                            <p:strVal val="#ppt_y"/>
                                          </p:val>
                                        </p:tav>
                                      </p:tavLst>
                                    </p:anim>
                                    <p:animEffect transition="in" filter="fade">
                                      <p:cBhvr>
                                        <p:cTn id="35" dur="5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51">
                                            <p:txEl>
                                              <p:pRg st="0" end="0"/>
                                            </p:txEl>
                                          </p:spTgt>
                                        </p:tgtEl>
                                        <p:attrNameLst>
                                          <p:attrName>style.visibility</p:attrName>
                                        </p:attrNameLst>
                                      </p:cBhvr>
                                      <p:to>
                                        <p:strVal val="visible"/>
                                      </p:to>
                                    </p:set>
                                    <p:animEffect transition="in" filter="box(in)">
                                      <p:cBhvr>
                                        <p:cTn id="40" dur="500"/>
                                        <p:tgtEl>
                                          <p:spTgt spid="5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45">
                                            <p:txEl>
                                              <p:pRg st="4" end="4"/>
                                            </p:txEl>
                                          </p:spTgt>
                                        </p:tgtEl>
                                        <p:attrNameLst>
                                          <p:attrName>style.visibility</p:attrName>
                                        </p:attrNameLst>
                                      </p:cBhvr>
                                      <p:to>
                                        <p:strVal val="visible"/>
                                      </p:to>
                                    </p:set>
                                    <p:animEffect transition="in" filter="box(in)">
                                      <p:cBhvr>
                                        <p:cTn id="45" dur="500"/>
                                        <p:tgtEl>
                                          <p:spTgt spid="45">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45">
                                            <p:txEl>
                                              <p:pRg st="6" end="6"/>
                                            </p:txEl>
                                          </p:spTgt>
                                        </p:tgtEl>
                                        <p:attrNameLst>
                                          <p:attrName>style.visibility</p:attrName>
                                        </p:attrNameLst>
                                      </p:cBhvr>
                                      <p:to>
                                        <p:strVal val="visible"/>
                                      </p:to>
                                    </p:set>
                                    <p:animEffect transition="in" filter="box(in)">
                                      <p:cBhvr>
                                        <p:cTn id="50" dur="500"/>
                                        <p:tgtEl>
                                          <p:spTgt spid="45">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box(in)">
                                      <p:cBhvr>
                                        <p:cTn id="55" dur="500"/>
                                        <p:tgtEl>
                                          <p:spTgt spid="77"/>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45">
                                            <p:txEl>
                                              <p:pRg st="10" end="10"/>
                                            </p:txEl>
                                          </p:spTgt>
                                        </p:tgtEl>
                                        <p:attrNameLst>
                                          <p:attrName>style.visibility</p:attrName>
                                        </p:attrNameLst>
                                      </p:cBhvr>
                                      <p:to>
                                        <p:strVal val="visible"/>
                                      </p:to>
                                    </p:set>
                                    <p:animEffect transition="in" filter="box(in)">
                                      <p:cBhvr>
                                        <p:cTn id="60" dur="500"/>
                                        <p:tgtEl>
                                          <p:spTgt spid="45">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4" presetClass="entr" presetSubtype="16" fill="hold" grpId="0" nodeType="clickEffect">
                                  <p:stCondLst>
                                    <p:cond delay="0"/>
                                  </p:stCondLst>
                                  <p:childTnLst>
                                    <p:set>
                                      <p:cBhvr>
                                        <p:cTn id="64" dur="1" fill="hold">
                                          <p:stCondLst>
                                            <p:cond delay="0"/>
                                          </p:stCondLst>
                                        </p:cTn>
                                        <p:tgtEl>
                                          <p:spTgt spid="45">
                                            <p:txEl>
                                              <p:pRg st="12" end="12"/>
                                            </p:txEl>
                                          </p:spTgt>
                                        </p:tgtEl>
                                        <p:attrNameLst>
                                          <p:attrName>style.visibility</p:attrName>
                                        </p:attrNameLst>
                                      </p:cBhvr>
                                      <p:to>
                                        <p:strVal val="visible"/>
                                      </p:to>
                                    </p:set>
                                    <p:animEffect transition="in" filter="box(in)">
                                      <p:cBhvr>
                                        <p:cTn id="65" dur="500"/>
                                        <p:tgtEl>
                                          <p:spTgt spid="45">
                                            <p:txEl>
                                              <p:pRg st="12" end="1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4" presetClass="entr" presetSubtype="0" accel="100000" fill="hold" grpId="0" nodeType="click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500" fill="hold"/>
                                        <p:tgtEl>
                                          <p:spTgt spid="49"/>
                                        </p:tgtEl>
                                        <p:attrNameLst>
                                          <p:attrName>ppt_w</p:attrName>
                                        </p:attrNameLst>
                                      </p:cBhvr>
                                      <p:tavLst>
                                        <p:tav tm="0">
                                          <p:val>
                                            <p:strVal val="#ppt_w*0.05"/>
                                          </p:val>
                                        </p:tav>
                                        <p:tav tm="100000">
                                          <p:val>
                                            <p:strVal val="#ppt_w"/>
                                          </p:val>
                                        </p:tav>
                                      </p:tavLst>
                                    </p:anim>
                                    <p:anim calcmode="lin" valueType="num">
                                      <p:cBhvr>
                                        <p:cTn id="71" dur="500" fill="hold"/>
                                        <p:tgtEl>
                                          <p:spTgt spid="49"/>
                                        </p:tgtEl>
                                        <p:attrNameLst>
                                          <p:attrName>ppt_h</p:attrName>
                                        </p:attrNameLst>
                                      </p:cBhvr>
                                      <p:tavLst>
                                        <p:tav tm="0">
                                          <p:val>
                                            <p:strVal val="#ppt_h"/>
                                          </p:val>
                                        </p:tav>
                                        <p:tav tm="100000">
                                          <p:val>
                                            <p:strVal val="#ppt_h"/>
                                          </p:val>
                                        </p:tav>
                                      </p:tavLst>
                                    </p:anim>
                                    <p:anim calcmode="lin" valueType="num">
                                      <p:cBhvr>
                                        <p:cTn id="72" dur="500" fill="hold"/>
                                        <p:tgtEl>
                                          <p:spTgt spid="49"/>
                                        </p:tgtEl>
                                        <p:attrNameLst>
                                          <p:attrName>ppt_x</p:attrName>
                                        </p:attrNameLst>
                                      </p:cBhvr>
                                      <p:tavLst>
                                        <p:tav tm="0">
                                          <p:val>
                                            <p:strVal val="#ppt_x-.2"/>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Effect transition="in" filter="fade">
                                      <p:cBhvr>
                                        <p:cTn id="74" dur="500"/>
                                        <p:tgtEl>
                                          <p:spTgt spid="49"/>
                                        </p:tgtEl>
                                      </p:cBhvr>
                                    </p:animEffect>
                                  </p:childTnLst>
                                </p:cTn>
                              </p:par>
                            </p:childTnLst>
                          </p:cTn>
                        </p:par>
                      </p:childTnLst>
                    </p:cTn>
                  </p:par>
                  <p:par>
                    <p:cTn id="75" fill="hold">
                      <p:stCondLst>
                        <p:cond delay="indefinite"/>
                      </p:stCondLst>
                      <p:childTnLst>
                        <p:par>
                          <p:cTn id="76" fill="hold">
                            <p:stCondLst>
                              <p:cond delay="0"/>
                            </p:stCondLst>
                            <p:childTnLst>
                              <p:par>
                                <p:cTn id="77" presetID="4" presetClass="entr" presetSubtype="16" fill="hold" grpId="0" nodeType="clickEffect">
                                  <p:stCondLst>
                                    <p:cond delay="0"/>
                                  </p:stCondLst>
                                  <p:childTnLst>
                                    <p:set>
                                      <p:cBhvr>
                                        <p:cTn id="78" dur="1" fill="hold">
                                          <p:stCondLst>
                                            <p:cond delay="0"/>
                                          </p:stCondLst>
                                        </p:cTn>
                                        <p:tgtEl>
                                          <p:spTgt spid="52">
                                            <p:txEl>
                                              <p:pRg st="0" end="0"/>
                                            </p:txEl>
                                          </p:spTgt>
                                        </p:tgtEl>
                                        <p:attrNameLst>
                                          <p:attrName>style.visibility</p:attrName>
                                        </p:attrNameLst>
                                      </p:cBhvr>
                                      <p:to>
                                        <p:strVal val="visible"/>
                                      </p:to>
                                    </p:set>
                                    <p:animEffect transition="in" filter="box(in)">
                                      <p:cBhvr>
                                        <p:cTn id="79"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7" grpId="0"/>
      <p:bldP spid="78" grpId="0"/>
      <p:bldP spid="49" grpId="0" animBg="1"/>
      <p:bldP spid="45" grpId="0" uiExpand="1" build="allAtOnce"/>
      <p:bldP spid="53" grpId="0" build="allAtOnce"/>
      <p:bldP spid="47" grpId="0" animBg="1"/>
      <p:bldP spid="51" grpId="0" build="allAtOnce"/>
      <p:bldP spid="52"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21400" y="0"/>
            <a:ext cx="3022600" cy="6858000"/>
            <a:chOff x="7329" y="0"/>
            <a:chExt cx="4911" cy="15840"/>
          </a:xfrm>
        </p:grpSpPr>
        <p:grpSp>
          <p:nvGrpSpPr>
            <p:cNvPr id="3"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13" name="12 Imagen" descr="U0570915.png"/>
          <p:cNvPicPr>
            <a:picLocks noChangeAspect="1"/>
          </p:cNvPicPr>
          <p:nvPr/>
        </p:nvPicPr>
        <p:blipFill>
          <a:blip r:embed="rId2"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3" cstate="print"/>
          <a:stretch>
            <a:fillRect/>
          </a:stretch>
        </p:blipFill>
        <p:spPr>
          <a:xfrm>
            <a:off x="6804488" y="-27384"/>
            <a:ext cx="2160000" cy="881558"/>
          </a:xfrm>
          <a:prstGeom prst="rect">
            <a:avLst/>
          </a:prstGeom>
        </p:spPr>
      </p:pic>
      <p:sp>
        <p:nvSpPr>
          <p:cNvPr id="2969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0" name="Rectangle 4"/>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97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7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1" name="10 CuadroTexto"/>
          <p:cNvSpPr txBox="1"/>
          <p:nvPr/>
        </p:nvSpPr>
        <p:spPr>
          <a:xfrm>
            <a:off x="1763688" y="2636912"/>
            <a:ext cx="5616624" cy="584775"/>
          </a:xfrm>
          <a:prstGeom prst="rect">
            <a:avLst/>
          </a:prstGeom>
          <a:noFill/>
        </p:spPr>
        <p:txBody>
          <a:bodyPr wrap="square" rtlCol="0">
            <a:spAutoFit/>
          </a:bodyPr>
          <a:lstStyle/>
          <a:p>
            <a:r>
              <a:rPr lang="es-ES" sz="3200" u="sng" dirty="0" smtClean="0">
                <a:solidFill>
                  <a:schemeClr val="tx1"/>
                </a:solidFill>
              </a:rPr>
              <a:t>Gracias por la atención prestada</a:t>
            </a:r>
            <a:endParaRPr lang="es-ES" sz="3200" u="sng"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p:cNvGrpSpPr>
          <p:nvPr/>
        </p:nvGrpSpPr>
        <p:grpSpPr bwMode="auto">
          <a:xfrm>
            <a:off x="6121400" y="0"/>
            <a:ext cx="3022600" cy="6858000"/>
            <a:chOff x="7329" y="0"/>
            <a:chExt cx="4911" cy="15840"/>
          </a:xfrm>
        </p:grpSpPr>
        <p:grpSp>
          <p:nvGrpSpPr>
            <p:cNvPr id="6" name="Group 3"/>
            <p:cNvGrpSpPr>
              <a:grpSpLocks/>
            </p:cNvGrpSpPr>
            <p:nvPr/>
          </p:nvGrpSpPr>
          <p:grpSpPr bwMode="auto">
            <a:xfrm>
              <a:off x="7344" y="0"/>
              <a:ext cx="4896" cy="15840"/>
              <a:chOff x="7560" y="0"/>
              <a:chExt cx="4700" cy="15840"/>
            </a:xfrm>
          </p:grpSpPr>
          <p:sp>
            <p:nvSpPr>
              <p:cNvPr id="1028" name="Rectangle 4"/>
              <p:cNvSpPr>
                <a:spLocks noChangeArrowheads="1"/>
              </p:cNvSpPr>
              <p:nvPr/>
            </p:nvSpPr>
            <p:spPr bwMode="auto">
              <a:xfrm>
                <a:off x="7755" y="0"/>
                <a:ext cx="4505" cy="15840"/>
              </a:xfrm>
              <a:prstGeom prst="rect">
                <a:avLst/>
              </a:prstGeom>
              <a:solidFill>
                <a:srgbClr val="9BBB59"/>
              </a:solidFill>
              <a:ln w="9525">
                <a:noFill/>
                <a:miter lim="800000"/>
                <a:headEnd/>
                <a:tailEnd/>
              </a:ln>
            </p:spPr>
            <p:txBody>
              <a:bodyPr vert="horz" wrap="square" lIns="91440" tIns="45720" rIns="91440" bIns="45720" numCol="1" anchor="t" anchorCtr="0" compatLnSpc="1">
                <a:prstTxWarp prst="textNoShape">
                  <a:avLst/>
                </a:prstTxWarp>
              </a:bodyPr>
              <a:lstStyle/>
              <a:p>
                <a:endParaRPr lang="es-ES"/>
              </a:p>
            </p:txBody>
          </p:sp>
          <p:sp>
            <p:nvSpPr>
              <p:cNvPr id="1029" name="Rectangle 5" descr="Light vertical"/>
              <p:cNvSpPr>
                <a:spLocks noChangeArrowheads="1"/>
              </p:cNvSpPr>
              <p:nvPr/>
            </p:nvSpPr>
            <p:spPr bwMode="auto">
              <a:xfrm>
                <a:off x="7560" y="8"/>
                <a:ext cx="195" cy="15825"/>
              </a:xfrm>
              <a:prstGeom prst="rect">
                <a:avLst/>
              </a:prstGeom>
              <a:pattFill prst="ltVert">
                <a:fgClr>
                  <a:srgbClr val="9BBB59">
                    <a:alpha val="80000"/>
                  </a:srgbClr>
                </a:fgClr>
                <a:bgClr>
                  <a:srgbClr val="FFFFFF">
                    <a:alpha val="80000"/>
                  </a:srgbClr>
                </a:bgClr>
              </a:pattFill>
              <a:ln w="12700">
                <a:noFill/>
                <a:miter lim="800000"/>
                <a:headEnd/>
                <a:tailEnd/>
              </a:ln>
              <a:effectLst/>
            </p:spPr>
            <p:txBody>
              <a:bodyPr vert="horz" wrap="square" lIns="91440" tIns="45720" rIns="91440" bIns="45720" numCol="1" anchor="ctr" anchorCtr="0" compatLnSpc="1">
                <a:prstTxWarp prst="textNoShape">
                  <a:avLst/>
                </a:prstTxWarp>
              </a:bodyPr>
              <a:lstStyle/>
              <a:p>
                <a:endParaRPr lang="es-ES"/>
              </a:p>
            </p:txBody>
          </p:sp>
        </p:grpSp>
        <p:sp>
          <p:nvSpPr>
            <p:cNvPr id="1030" name="Rectangle 6"/>
            <p:cNvSpPr>
              <a:spLocks noChangeArrowheads="1"/>
            </p:cNvSpPr>
            <p:nvPr/>
          </p:nvSpPr>
          <p:spPr bwMode="auto">
            <a:xfrm>
              <a:off x="7344" y="0"/>
              <a:ext cx="4896" cy="3958"/>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7329" y="10658"/>
              <a:ext cx="4889" cy="4462"/>
            </a:xfrm>
            <a:prstGeom prst="rect">
              <a:avLst/>
            </a:prstGeom>
            <a:noFill/>
            <a:ln w="12700">
              <a:noFill/>
              <a:miter lim="800000"/>
              <a:headEnd/>
              <a:tailEnd/>
            </a:ln>
            <a:effectLst/>
          </p:spPr>
          <p:txBody>
            <a:bodyPr vert="horz" wrap="square" lIns="365760" tIns="182880" rIns="182880" bIns="18288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6" name="15 Rectángulo"/>
          <p:cNvSpPr/>
          <p:nvPr/>
        </p:nvSpPr>
        <p:spPr>
          <a:xfrm>
            <a:off x="72008" y="5688632"/>
            <a:ext cx="5004048" cy="112474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3 Imagen" descr="Foto aerea2.png"/>
          <p:cNvPicPr>
            <a:picLocks noChangeAspect="1"/>
          </p:cNvPicPr>
          <p:nvPr/>
        </p:nvPicPr>
        <p:blipFill>
          <a:blip r:embed="rId2" cstate="print"/>
          <a:srcRect l="19288" r="30313"/>
          <a:stretch>
            <a:fillRect/>
          </a:stretch>
        </p:blipFill>
        <p:spPr>
          <a:xfrm>
            <a:off x="2051720" y="2150696"/>
            <a:ext cx="4536504" cy="4707303"/>
          </a:xfrm>
          <a:prstGeom prst="rect">
            <a:avLst/>
          </a:prstGeom>
        </p:spPr>
      </p:pic>
      <p:pic>
        <p:nvPicPr>
          <p:cNvPr id="13" name="12 Imagen" descr="U0570915.png"/>
          <p:cNvPicPr>
            <a:picLocks noChangeAspect="1"/>
          </p:cNvPicPr>
          <p:nvPr/>
        </p:nvPicPr>
        <p:blipFill>
          <a:blip r:embed="rId3" cstate="print"/>
          <a:stretch>
            <a:fillRect/>
          </a:stretch>
        </p:blipFill>
        <p:spPr>
          <a:xfrm>
            <a:off x="35736" y="44624"/>
            <a:ext cx="2160000" cy="763460"/>
          </a:xfrm>
          <a:prstGeom prst="rect">
            <a:avLst/>
          </a:prstGeom>
        </p:spPr>
      </p:pic>
      <p:pic>
        <p:nvPicPr>
          <p:cNvPr id="14" name="13 Imagen" descr="U0570918.png"/>
          <p:cNvPicPr>
            <a:picLocks noChangeAspect="1"/>
          </p:cNvPicPr>
          <p:nvPr/>
        </p:nvPicPr>
        <p:blipFill>
          <a:blip r:embed="rId4" cstate="print"/>
          <a:stretch>
            <a:fillRect/>
          </a:stretch>
        </p:blipFill>
        <p:spPr>
          <a:xfrm>
            <a:off x="6804488" y="-27384"/>
            <a:ext cx="2160000" cy="881558"/>
          </a:xfrm>
          <a:prstGeom prst="rect">
            <a:avLst/>
          </a:prstGeom>
        </p:spPr>
      </p:pic>
      <p:sp>
        <p:nvSpPr>
          <p:cNvPr id="17" name="16 Rectángulo"/>
          <p:cNvSpPr/>
          <p:nvPr/>
        </p:nvSpPr>
        <p:spPr>
          <a:xfrm>
            <a:off x="611560" y="878855"/>
            <a:ext cx="7560840" cy="1368152"/>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Título"/>
          <p:cNvSpPr>
            <a:spLocks noGrp="1"/>
          </p:cNvSpPr>
          <p:nvPr>
            <p:ph type="ctrTitle"/>
          </p:nvPr>
        </p:nvSpPr>
        <p:spPr>
          <a:xfrm>
            <a:off x="611560" y="806847"/>
            <a:ext cx="7772400" cy="1470025"/>
          </a:xfrm>
        </p:spPr>
        <p:txBody>
          <a:bodyPr>
            <a:noAutofit/>
          </a:bodyPr>
          <a:lstStyle/>
          <a:p>
            <a:pPr algn="l"/>
            <a:r>
              <a:rPr lang="es-ES" sz="2800" dirty="0">
                <a:solidFill>
                  <a:schemeClr val="bg2"/>
                </a:solidFill>
                <a:latin typeface="Cambria" pitchFamily="18" charset="0"/>
              </a:rPr>
              <a:t>Elaboración de un plan de acción comercial para el municipio de Alfafar mediante la utilización de los sistemas de información geográfica</a:t>
            </a:r>
            <a:r>
              <a:rPr lang="es-ES" sz="2800" dirty="0" smtClean="0">
                <a:solidFill>
                  <a:schemeClr val="bg2"/>
                </a:solidFill>
                <a:latin typeface="Cambria" pitchFamily="18" charset="0"/>
              </a:rPr>
              <a:t>.</a:t>
            </a:r>
            <a:endParaRPr lang="es-ES" sz="2800" dirty="0">
              <a:solidFill>
                <a:schemeClr val="bg2"/>
              </a:solidFill>
              <a:latin typeface="Cambria" pitchFamily="18" charset="0"/>
            </a:endParaRPr>
          </a:p>
        </p:txBody>
      </p:sp>
      <p:sp>
        <p:nvSpPr>
          <p:cNvPr id="3" name="2 Subtítulo"/>
          <p:cNvSpPr>
            <a:spLocks noGrp="1"/>
          </p:cNvSpPr>
          <p:nvPr>
            <p:ph type="subTitle" idx="1"/>
          </p:nvPr>
        </p:nvSpPr>
        <p:spPr>
          <a:xfrm>
            <a:off x="147464" y="5758408"/>
            <a:ext cx="4712568" cy="1054968"/>
          </a:xfrm>
        </p:spPr>
        <p:txBody>
          <a:bodyPr>
            <a:normAutofit/>
          </a:bodyPr>
          <a:lstStyle/>
          <a:p>
            <a:pPr algn="l"/>
            <a:r>
              <a:rPr lang="es-ES" sz="1700" dirty="0">
                <a:solidFill>
                  <a:schemeClr val="bg2"/>
                </a:solidFill>
                <a:latin typeface="Cambria" pitchFamily="18" charset="0"/>
              </a:rPr>
              <a:t>Taller 35 Los sistemas de información geográfica</a:t>
            </a:r>
          </a:p>
          <a:p>
            <a:pPr algn="l"/>
            <a:r>
              <a:rPr lang="es-ES" sz="1700" dirty="0">
                <a:solidFill>
                  <a:schemeClr val="bg2"/>
                </a:solidFill>
                <a:latin typeface="Cambria" pitchFamily="18" charset="0"/>
              </a:rPr>
              <a:t>Autor: Miguel </a:t>
            </a:r>
            <a:r>
              <a:rPr lang="es-ES" sz="1700" dirty="0" err="1">
                <a:solidFill>
                  <a:schemeClr val="bg2"/>
                </a:solidFill>
                <a:latin typeface="Cambria" pitchFamily="18" charset="0"/>
              </a:rPr>
              <a:t>Borredá</a:t>
            </a:r>
            <a:r>
              <a:rPr lang="es-ES" sz="1700" dirty="0">
                <a:solidFill>
                  <a:schemeClr val="bg2"/>
                </a:solidFill>
                <a:latin typeface="Cambria" pitchFamily="18" charset="0"/>
              </a:rPr>
              <a:t> </a:t>
            </a:r>
            <a:r>
              <a:rPr lang="es-ES" sz="1700" dirty="0" err="1">
                <a:solidFill>
                  <a:schemeClr val="bg2"/>
                </a:solidFill>
                <a:latin typeface="Cambria" pitchFamily="18" charset="0"/>
              </a:rPr>
              <a:t>Ferrá</a:t>
            </a:r>
            <a:endParaRPr lang="es-ES" sz="1700" dirty="0">
              <a:solidFill>
                <a:schemeClr val="bg2"/>
              </a:solidFill>
              <a:latin typeface="Cambria" pitchFamily="18" charset="0"/>
            </a:endParaRPr>
          </a:p>
          <a:p>
            <a:pPr algn="l"/>
            <a:r>
              <a:rPr lang="es-ES" sz="1700" dirty="0">
                <a:solidFill>
                  <a:schemeClr val="bg2"/>
                </a:solidFill>
                <a:latin typeface="Cambria" pitchFamily="18" charset="0"/>
              </a:rPr>
              <a:t>Profesor: Ernesto </a:t>
            </a:r>
            <a:r>
              <a:rPr lang="es-ES" sz="1700" dirty="0" err="1">
                <a:solidFill>
                  <a:schemeClr val="bg2"/>
                </a:solidFill>
                <a:latin typeface="Cambria" pitchFamily="18" charset="0"/>
              </a:rPr>
              <a:t>Faubel</a:t>
            </a:r>
            <a:r>
              <a:rPr lang="es-ES" sz="1700" dirty="0">
                <a:solidFill>
                  <a:schemeClr val="bg2"/>
                </a:solidFill>
                <a:latin typeface="Cambria" pitchFamily="18" charset="0"/>
              </a:rPr>
              <a:t> </a:t>
            </a:r>
            <a:r>
              <a:rPr lang="es-ES" sz="1700" dirty="0" err="1">
                <a:solidFill>
                  <a:schemeClr val="bg2"/>
                </a:solidFill>
                <a:latin typeface="Cambria" pitchFamily="18" charset="0"/>
              </a:rPr>
              <a:t>Cubells</a:t>
            </a:r>
            <a:endParaRPr lang="es-ES" sz="1700" dirty="0">
              <a:solidFill>
                <a:schemeClr val="bg2"/>
              </a:solidFill>
              <a:latin typeface="Cambria" pitchFamily="18" charset="0"/>
            </a:endParaRPr>
          </a:p>
          <a:p>
            <a:endParaRPr lang="es-ES" dirty="0"/>
          </a:p>
        </p:txBody>
      </p:sp>
    </p:spTree>
  </p:cSld>
  <p:clrMapOvr>
    <a:masterClrMapping/>
  </p:clrMapOvr>
  <p:transition>
    <p:wipe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2063</Words>
  <Application>Microsoft Office PowerPoint</Application>
  <PresentationFormat>Presentación en pantalla (4:3)</PresentationFormat>
  <Paragraphs>227</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Elaboración de un plan de acción comercial para el municipio de Alfafar mediante la utilización de los sistemas de información geográfica.</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Elaboración de un plan de acción comercial para el municipio de Alfafar mediante la utilización de los sistemas de información geográfica.</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Elaboración de un plan de acción comercial para el municipio de Alfafar mediante la utilización de los sistemas de información geográfica.</dc:title>
  <dc:creator>Miguel Borredá Ferrá</dc:creator>
  <cp:lastModifiedBy>Miky</cp:lastModifiedBy>
  <cp:revision>113</cp:revision>
  <dcterms:created xsi:type="dcterms:W3CDTF">2013-07-03T10:19:56Z</dcterms:created>
  <dcterms:modified xsi:type="dcterms:W3CDTF">2013-07-13T14:59:11Z</dcterms:modified>
</cp:coreProperties>
</file>