
<file path=[Content_Types].xml><?xml version="1.0" encoding="utf-8"?>
<Types xmlns="http://schemas.openxmlformats.org/package/2006/content-types">
  <Override PartName="/ppt/slides/slide47.xml" ContentType="application/vnd.openxmlformats-officedocument.presentationml.slide+xml"/>
  <Override PartName="/ppt/slides/slide94.xml" ContentType="application/vnd.openxmlformats-officedocument.presentationml.slide+xml"/>
  <Override PartName="/ppt/diagrams/colors11.xml" ContentType="application/vnd.openxmlformats-officedocument.drawingml.diagramColors+xml"/>
  <Override PartName="/ppt/diagrams/data24.xml" ContentType="application/vnd.openxmlformats-officedocument.drawingml.diagramData+xml"/>
  <Override PartName="/ppt/notesSlides/notesSlide38.xml" ContentType="application/vnd.openxmlformats-officedocument.presentationml.notesSlide+xml"/>
  <Override PartName="/ppt/diagrams/data71.xml" ContentType="application/vnd.openxmlformats-officedocument.drawingml.diagramData+xml"/>
  <Override PartName="/ppt/slides/slide25.xml" ContentType="application/vnd.openxmlformats-officedocument.presentationml.slide+xml"/>
  <Override PartName="/ppt/slides/slide72.xml" ContentType="application/vnd.openxmlformats-officedocument.presentationml.slid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Override PartName="/ppt/diagrams/quickStyle28.xml" ContentType="application/vnd.openxmlformats-officedocument.drawingml.diagramStyle+xml"/>
  <Override PartName="/ppt/diagrams/quickStyle75.xml" ContentType="application/vnd.openxmlformats-officedocument.drawingml.diagramStyle+xml"/>
  <Default Extension="xml" ContentType="application/xml"/>
  <Override PartName="/ppt/slides/slide50.xml" ContentType="application/vnd.openxmlformats-officedocument.presentationml.slide+xml"/>
  <Override PartName="/ppt/notesSlides/notesSlide16.xml" ContentType="application/vnd.openxmlformats-officedocument.presentationml.notesSlide+xml"/>
  <Override PartName="/ppt/diagrams/layout39.xml" ContentType="application/vnd.openxmlformats-officedocument.drawingml.diagramLayout+xml"/>
  <Override PartName="/ppt/notesSlides/notesSlide63.xml" ContentType="application/vnd.openxmlformats-officedocument.presentationml.notesSlide+xml"/>
  <Override PartName="/ppt/diagrams/layout17.xml" ContentType="application/vnd.openxmlformats-officedocument.drawingml.diagramLayout+xml"/>
  <Override PartName="/ppt/notesSlides/notesSlide41.xml" ContentType="application/vnd.openxmlformats-officedocument.presentationml.notesSlide+xml"/>
  <Override PartName="/ppt/diagrams/colors49.xml" ContentType="application/vnd.openxmlformats-officedocument.drawingml.diagramColors+xml"/>
  <Override PartName="/ppt/diagrams/quickStyle53.xml" ContentType="application/vnd.openxmlformats-officedocument.drawingml.diagramStyle+xml"/>
  <Override PartName="/ppt/diagrams/layout64.xml" ContentType="application/vnd.openxmlformats-officedocument.drawingml.diagramLayout+xml"/>
  <Override PartName="/ppt/diagrams/quickStyle31.xml" ContentType="application/vnd.openxmlformats-officedocument.drawingml.diagramStyle+xml"/>
  <Override PartName="/ppt/diagrams/data2.xml" ContentType="application/vnd.openxmlformats-officedocument.drawingml.diagramData+xml"/>
  <Override PartName="/ppt/notesSlides/notesSlide7.xml" ContentType="application/vnd.openxmlformats-officedocument.presentationml.notesSlide+xml"/>
  <Override PartName="/ppt/diagrams/colors27.xml" ContentType="application/vnd.openxmlformats-officedocument.drawingml.diagramColors+xml"/>
  <Override PartName="/ppt/diagrams/layout42.xml" ContentType="application/vnd.openxmlformats-officedocument.drawingml.diagramLayout+xml"/>
  <Override PartName="/ppt/diagrams/colors74.xml" ContentType="application/vnd.openxmlformats-officedocument.drawingml.diagramColors+xml"/>
  <Override PartName="/ppt/slides/slide88.xml" ContentType="application/vnd.openxmlformats-officedocument.presentationml.slide+xml"/>
  <Override PartName="/ppt/diagrams/colors4.xml" ContentType="application/vnd.openxmlformats-officedocument.drawingml.diagramColors+xml"/>
  <Override PartName="/ppt/diagrams/data18.xml" ContentType="application/vnd.openxmlformats-officedocument.drawingml.diagramData+xml"/>
  <Override PartName="/ppt/diagrams/colors52.xml" ContentType="application/vnd.openxmlformats-officedocument.drawingml.diagramColors+xml"/>
  <Override PartName="/ppt/diagrams/data65.xml" ContentType="application/vnd.openxmlformats-officedocument.drawingml.diagramData+xml"/>
  <Override PartName="/ppt/slides/slide19.xml" ContentType="application/vnd.openxmlformats-officedocument.presentationml.slide+xml"/>
  <Override PartName="/ppt/slides/slide66.xml" ContentType="application/vnd.openxmlformats-officedocument.presentationml.slide+xml"/>
  <Default Extension="png" ContentType="image/png"/>
  <Override PartName="/ppt/diagrams/layout20.xml" ContentType="application/vnd.openxmlformats-officedocument.drawingml.diagram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diagrams/colors30.xml" ContentType="application/vnd.openxmlformats-officedocument.drawingml.diagramColors+xml"/>
  <Override PartName="/ppt/diagrams/data43.xml" ContentType="application/vnd.openxmlformats-officedocument.drawingml.diagramData+xml"/>
  <Override PartName="/ppt/notesSlides/notesSlide57.xml" ContentType="application/vnd.openxmlformats-officedocument.presentationml.notesSlide+xml"/>
  <Override PartName="/ppt/diagrams/quickStyle69.xml" ContentType="application/vnd.openxmlformats-officedocument.drawingml.diagramStyle+xml"/>
  <Override PartName="/ppt/slides/slide44.xml" ContentType="application/vnd.openxmlformats-officedocument.presentationml.slide+xml"/>
  <Override PartName="/ppt/slides/slide91.xml" ContentType="application/vnd.openxmlformats-officedocument.presentationml.slide+xml"/>
  <Override PartName="/ppt/diagrams/data21.xml" ContentType="application/vnd.openxmlformats-officedocument.drawingml.diagramData+xml"/>
  <Override PartName="/ppt/diagrams/quickStyle47.xml" ContentType="application/vnd.openxmlformats-officedocument.drawingml.diagramStyle+xml"/>
  <Default Extension="emf" ContentType="image/x-emf"/>
  <Override PartName="/ppt/slides/slide22.xml" ContentType="application/vnd.openxmlformats-officedocument.presentationml.slide+xml"/>
  <Override PartName="/ppt/diagrams/layout6.xml" ContentType="application/vnd.openxmlformats-officedocument.drawingml.diagramLayout+xml"/>
  <Override PartName="/ppt/notesSlides/notesSlide35.xml" ContentType="application/vnd.openxmlformats-officedocument.presentationml.notesSlide+xml"/>
  <Override PartName="/ppt/diagrams/layout58.xml" ContentType="application/vnd.openxmlformats-officedocument.drawingml.diagramLayout+xml"/>
  <Override PartName="/ppt/notesSlides/notesSlide13.xml" ContentType="application/vnd.openxmlformats-officedocument.presentationml.notesSlide+xml"/>
  <Override PartName="/ppt/diagrams/quickStyle25.xml" ContentType="application/vnd.openxmlformats-officedocument.drawingml.diagramStyle+xml"/>
  <Override PartName="/ppt/diagrams/layout36.xml" ContentType="application/vnd.openxmlformats-officedocument.drawingml.diagramLayout+xml"/>
  <Override PartName="/ppt/notesSlides/notesSlide60.xml" ContentType="application/vnd.openxmlformats-officedocument.presentationml.notesSlide+xml"/>
  <Override PartName="/ppt/diagrams/colors68.xml" ContentType="application/vnd.openxmlformats-officedocument.drawingml.diagramColors+xml"/>
  <Override PartName="/ppt/diagrams/quickStyle72.xml" ContentType="application/vnd.openxmlformats-officedocument.drawingml.diagramStyle+xml"/>
  <Override PartName="/ppt/diagrams/quickStyle50.xml" ContentType="application/vnd.openxmlformats-officedocument.drawingml.diagramStyle+xml"/>
  <Override PartName="/ppt/diagrams/layout14.xml" ContentType="application/vnd.openxmlformats-officedocument.drawingml.diagramLayout+xml"/>
  <Override PartName="/ppt/diagrams/colors46.xml" ContentType="application/vnd.openxmlformats-officedocument.drawingml.diagramColors+xml"/>
  <Override PartName="/ppt/diagrams/data59.xml" ContentType="application/vnd.openxmlformats-officedocument.drawingml.diagramData+xml"/>
  <Override PartName="/ppt/diagrams/layout61.xml" ContentType="application/vnd.openxmlformats-officedocument.drawingml.diagramLayout+xml"/>
  <Override PartName="/ppt/notesSlides/notesSlide4.xml" ContentType="application/vnd.openxmlformats-officedocument.presentationml.notesSlide+xml"/>
  <Override PartName="/ppt/diagrams/colors24.xml" ContentType="application/vnd.openxmlformats-officedocument.drawingml.diagramColors+xml"/>
  <Override PartName="/ppt/diagrams/data37.xml" ContentType="application/vnd.openxmlformats-officedocument.drawingml.diagramData+xml"/>
  <Override PartName="/ppt/diagrams/colors71.xml" ContentType="application/vnd.openxmlformats-officedocument.drawingml.diagramColors+xml"/>
  <Override PartName="/ppt/slides/slide38.xml" ContentType="application/vnd.openxmlformats-officedocument.presentationml.slide+xml"/>
  <Override PartName="/ppt/slides/slide85.xml" ContentType="application/vnd.openxmlformats-officedocument.presentationml.slide+xml"/>
  <Override PartName="/ppt/diagrams/colors1.xml" ContentType="application/vnd.openxmlformats-officedocument.drawingml.diagramColors+xml"/>
  <Override PartName="/ppt/diagrams/data15.xml" ContentType="application/vnd.openxmlformats-officedocument.drawingml.diagramData+xml"/>
  <Override PartName="/ppt/notesSlides/notesSlide29.xml" ContentType="application/vnd.openxmlformats-officedocument.presentationml.notesSlide+xml"/>
  <Override PartName="/ppt/diagrams/data62.xml" ContentType="application/vnd.openxmlformats-officedocument.drawingml.diagramData+xml"/>
  <Override PartName="/ppt/notesSlides/notesSlide76.xml" ContentType="application/vnd.openxmlformats-officedocument.presentationml.notesSlide+xml"/>
  <Override PartName="/ppt/slides/slide16.xml" ContentType="application/vnd.openxmlformats-officedocument.presentationml.slide+xml"/>
  <Override PartName="/ppt/slides/slide63.xml" ContentType="application/vnd.openxmlformats-officedocument.presentationml.slide+xml"/>
  <Override PartName="/ppt/diagrams/quickStyle19.xml" ContentType="application/vnd.openxmlformats-officedocument.drawingml.diagramStyle+xml"/>
  <Override PartName="/ppt/diagrams/data40.xml" ContentType="application/vnd.openxmlformats-officedocument.drawingml.diagramData+xml"/>
  <Override PartName="/ppt/diagrams/quickStyle66.xml" ContentType="application/vnd.openxmlformats-officedocument.drawingml.diagramStyle+xml"/>
  <Override PartName="/ppt/slides/slide41.xml" ContentType="application/vnd.openxmlformats-officedocument.presentationml.slide+xml"/>
  <Override PartName="/ppt/notesSlides/notesSlide54.xml" ContentType="application/vnd.openxmlformats-officedocument.presentationml.notesSlide+xml"/>
  <Override PartName="/ppt/diagrams/layout77.xml" ContentType="application/vnd.openxmlformats-officedocument.drawingml.diagramLayout+xml"/>
  <Override PartName="/ppt/notesSlides/notesSlide32.xml" ContentType="application/vnd.openxmlformats-officedocument.presentationml.notesSlide+xml"/>
  <Override PartName="/ppt/diagrams/quickStyle44.xml" ContentType="application/vnd.openxmlformats-officedocument.drawingml.diagramStyle+xml"/>
  <Override PartName="/ppt/diagrams/layout55.xml" ContentType="application/vnd.openxmlformats-officedocument.drawingml.diagramLayout+xml"/>
  <Override PartName="/ppt/diagrams/layout3.xml" ContentType="application/vnd.openxmlformats-officedocument.drawingml.diagramLayout+xml"/>
  <Override PartName="/ppt/diagrams/quickStyle22.xml" ContentType="application/vnd.openxmlformats-officedocument.drawingml.diagramStyle+xml"/>
  <Override PartName="/ppt/diagrams/data78.xml" ContentType="application/vnd.openxmlformats-officedocument.drawingml.diagramData+xml"/>
  <Override PartName="/ppt/slides/slide79.xml" ContentType="application/vnd.openxmlformats-officedocument.presentationml.slide+xml"/>
  <Override PartName="/ppt/diagrams/colors6.xml" ContentType="application/vnd.openxmlformats-officedocument.drawingml.diagramColors+xml"/>
  <Override PartName="/ppt/notesSlides/notesSlide10.xml" ContentType="application/vnd.openxmlformats-officedocument.presentationml.notesSlide+xml"/>
  <Override PartName="/ppt/diagrams/quickStyle11.xml" ContentType="application/vnd.openxmlformats-officedocument.drawingml.diagramStyle+xml"/>
  <Override PartName="/ppt/diagrams/colors18.xml" ContentType="application/vnd.openxmlformats-officedocument.drawingml.diagramColors+xml"/>
  <Override PartName="/ppt/diagrams/layout33.xml" ContentType="application/vnd.openxmlformats-officedocument.drawingml.diagramLayout+xml"/>
  <Override PartName="/ppt/diagrams/colors54.xml" ContentType="application/vnd.openxmlformats-officedocument.drawingml.diagramColors+xml"/>
  <Override PartName="/ppt/diagrams/colors65.xml" ContentType="application/vnd.openxmlformats-officedocument.drawingml.diagramColors+xml"/>
  <Override PartName="/ppt/diagrams/data67.xml" ContentType="application/vnd.openxmlformats-officedocument.drawingml.diagramData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Layouts/slideLayout9.xml" ContentType="application/vnd.openxmlformats-officedocument.presentationml.slideLayout+xml"/>
  <Override PartName="/ppt/diagrams/layout11.xml" ContentType="application/vnd.openxmlformats-officedocument.drawingml.diagramLayout+xml"/>
  <Override PartName="/ppt/diagrams/layout22.xml" ContentType="application/vnd.openxmlformats-officedocument.drawingml.diagramLayout+xml"/>
  <Override PartName="/ppt/diagrams/colors43.xml" ContentType="application/vnd.openxmlformats-officedocument.drawingml.diagramColors+xml"/>
  <Override PartName="/ppt/diagrams/data56.xml" ContentType="application/vnd.openxmlformats-officedocument.drawingml.diagramData+xml"/>
  <Override PartName="/ppt/slides/slide57.xml" ContentType="application/vnd.openxmlformats-officedocument.presentationml.slide+xml"/>
  <Override PartName="/ppt/notesSlides/notesSlide1.xml" ContentType="application/vnd.openxmlformats-officedocument.presentationml.notesSlide+xml"/>
  <Override PartName="/ppt/diagrams/quickStyle5.xml" ContentType="application/vnd.openxmlformats-officedocument.drawingml.diagramStyle+xml"/>
  <Override PartName="/ppt/diagrams/colors32.xml" ContentType="application/vnd.openxmlformats-officedocument.drawingml.diagramColors+xml"/>
  <Override PartName="/ppt/diagrams/data34.xml" ContentType="application/vnd.openxmlformats-officedocument.drawingml.diagramData+xml"/>
  <Override PartName="/ppt/diagrams/data45.xml" ContentType="application/vnd.openxmlformats-officedocument.drawingml.diagramData+xml"/>
  <Override PartName="/ppt/notesSlides/notesSlide59.xml" ContentType="application/vnd.openxmlformats-officedocument.presentationml.notesSlide+xml"/>
  <Override PartName="/ppt/slides/slide46.xml" ContentType="application/vnd.openxmlformats-officedocument.presentationml.slide+xml"/>
  <Override PartName="/ppt/slides/slide93.xml" ContentType="application/vnd.openxmlformats-officedocument.presentationml.slide+xml"/>
  <Override PartName="/ppt/diagrams/colors10.xml" ContentType="application/vnd.openxmlformats-officedocument.drawingml.diagramColors+xml"/>
  <Override PartName="/ppt/diagrams/colors21.xml" ContentType="application/vnd.openxmlformats-officedocument.drawingml.diagramColors+xml"/>
  <Override PartName="/ppt/diagrams/data23.xml" ContentType="application/vnd.openxmlformats-officedocument.drawingml.diagramData+xml"/>
  <Override PartName="/ppt/notesSlides/notesSlide48.xml" ContentType="application/vnd.openxmlformats-officedocument.presentationml.notesSlide+xml"/>
  <Override PartName="/ppt/diagrams/quickStyle49.xml" ContentType="application/vnd.openxmlformats-officedocument.drawingml.diagramStyle+xml"/>
  <Override PartName="/ppt/diagrams/data70.xml" ContentType="application/vnd.openxmlformats-officedocument.drawingml.diagramData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Override PartName="/ppt/diagrams/layout8.xml" ContentType="application/vnd.openxmlformats-officedocument.drawingml.diagramLayout+xml"/>
  <Override PartName="/ppt/diagrams/data12.xml" ContentType="application/vnd.openxmlformats-officedocument.drawingml.diagramData+xml"/>
  <Override PartName="/ppt/notesSlides/notesSlide37.xml" ContentType="application/vnd.openxmlformats-officedocument.presentationml.notesSlide+xml"/>
  <Override PartName="/ppt/diagrams/quickStyle38.xml" ContentType="application/vnd.openxmlformats-officedocument.drawingml.diagramStyle+xml"/>
  <Override PartName="/ppt/slides/slide13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data9.xml" ContentType="application/vnd.openxmlformats-officedocument.drawingml.diagramData+xml"/>
  <Override PartName="/ppt/notesSlides/notesSlide15.xml" ContentType="application/vnd.openxmlformats-officedocument.presentationml.notesSlide+xml"/>
  <Override PartName="/ppt/diagrams/quickStyle16.xml" ContentType="application/vnd.openxmlformats-officedocument.drawingml.diagramStyle+xml"/>
  <Override PartName="/ppt/notesSlides/notesSlide26.xml" ContentType="application/vnd.openxmlformats-officedocument.presentationml.notesSlide+xml"/>
  <Override PartName="/ppt/diagrams/quickStyle27.xml" ContentType="application/vnd.openxmlformats-officedocument.drawingml.diagramStyle+xml"/>
  <Override PartName="/ppt/diagrams/layout38.xml" ContentType="application/vnd.openxmlformats-officedocument.drawingml.diagramLayout+xml"/>
  <Override PartName="/ppt/diagrams/layout49.xml" ContentType="application/vnd.openxmlformats-officedocument.drawingml.diagramLayout+xml"/>
  <Override PartName="/ppt/notesSlides/notesSlide62.xml" ContentType="application/vnd.openxmlformats-officedocument.presentationml.notesSlide+xml"/>
  <Override PartName="/ppt/notesSlides/notesSlide73.xml" ContentType="application/vnd.openxmlformats-officedocument.presentationml.notesSlide+xml"/>
  <Override PartName="/ppt/diagrams/quickStyle74.xml" ContentType="application/vnd.openxmlformats-officedocument.drawingml.diagramStyle+xml"/>
  <Override PartName="/ppt/diagrams/layout27.xml" ContentType="application/vnd.openxmlformats-officedocument.drawingml.diagramLayout+xml"/>
  <Override PartName="/ppt/notesSlides/notesSlide51.xml" ContentType="application/vnd.openxmlformats-officedocument.presentationml.notesSlide+xml"/>
  <Override PartName="/ppt/diagrams/quickStyle52.xml" ContentType="application/vnd.openxmlformats-officedocument.drawingml.diagramStyle+xml"/>
  <Override PartName="/ppt/diagrams/colors59.xml" ContentType="application/vnd.openxmlformats-officedocument.drawingml.diagramColors+xml"/>
  <Override PartName="/ppt/diagrams/quickStyle63.xml" ContentType="application/vnd.openxmlformats-officedocument.drawingml.diagramStyle+xml"/>
  <Override PartName="/ppt/diagrams/layout74.xml" ContentType="application/vnd.openxmlformats-officedocument.drawingml.diagramLayout+xml"/>
  <Override PartName="/ppt/diagrams/layout16.xml" ContentType="application/vnd.openxmlformats-officedocument.drawingml.diagramLayout+xml"/>
  <Override PartName="/ppt/diagrams/colors37.xml" ContentType="application/vnd.openxmlformats-officedocument.drawingml.diagramColors+xml"/>
  <Override PartName="/ppt/notesSlides/notesSlide40.xml" ContentType="application/vnd.openxmlformats-officedocument.presentationml.notesSlide+xml"/>
  <Override PartName="/ppt/diagrams/quickStyle41.xml" ContentType="application/vnd.openxmlformats-officedocument.drawingml.diagramStyle+xml"/>
  <Override PartName="/ppt/diagrams/colors48.xml" ContentType="application/vnd.openxmlformats-officedocument.drawingml.diagramColors+xml"/>
  <Override PartName="/ppt/diagrams/layout63.xml" ContentType="application/vnd.openxmlformats-officedocument.drawingml.diagramLayout+xml"/>
  <Override PartName="/ppt/slides/slide98.xml" ContentType="application/vnd.openxmlformats-officedocument.presentationml.slide+xml"/>
  <Override PartName="/ppt/notesSlides/notesSlide6.xml" ContentType="application/vnd.openxmlformats-officedocument.presentationml.notesSlide+xml"/>
  <Override PartName="/ppt/diagrams/colors26.xml" ContentType="application/vnd.openxmlformats-officedocument.drawingml.diagramColors+xml"/>
  <Override PartName="/ppt/diagrams/quickStyle30.xml" ContentType="application/vnd.openxmlformats-officedocument.drawingml.diagramStyle+xml"/>
  <Override PartName="/ppt/diagrams/data39.xml" ContentType="application/vnd.openxmlformats-officedocument.drawingml.diagramData+xml"/>
  <Override PartName="/ppt/diagrams/layout41.xml" ContentType="application/vnd.openxmlformats-officedocument.drawingml.diagramLayout+xml"/>
  <Override PartName="/ppt/diagrams/layout52.xml" ContentType="application/vnd.openxmlformats-officedocument.drawingml.diagramLayout+xml"/>
  <Override PartName="/ppt/diagrams/colors73.xml" ContentType="application/vnd.openxmlformats-officedocument.drawingml.diagramColors+xml"/>
  <Override PartName="/ppt/slides/slide87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15.xml" ContentType="application/vnd.openxmlformats-officedocument.drawingml.diagramColors+xml"/>
  <Override PartName="/ppt/diagrams/data28.xml" ContentType="application/vnd.openxmlformats-officedocument.drawingml.diagramData+xml"/>
  <Override PartName="/ppt/diagrams/layout30.xml" ContentType="application/vnd.openxmlformats-officedocument.drawingml.diagramLayout+xml"/>
  <Override PartName="/ppt/diagrams/colors62.xml" ContentType="application/vnd.openxmlformats-officedocument.drawingml.diagramColors+xml"/>
  <Override PartName="/ppt/diagrams/data75.xml" ContentType="application/vnd.openxmlformats-officedocument.drawingml.diagramData+xml"/>
  <Override PartName="/ppt/slides/slide29.xml" ContentType="application/vnd.openxmlformats-officedocument.presentationml.slide+xml"/>
  <Override PartName="/ppt/slides/slide76.xml" ContentType="application/vnd.openxmlformats-officedocument.presentationml.slide+xml"/>
  <Override PartName="/ppt/diagrams/data17.xml" ContentType="application/vnd.openxmlformats-officedocument.drawingml.diagramData+xml"/>
  <Override PartName="/ppt/diagrams/colors51.xml" ContentType="application/vnd.openxmlformats-officedocument.drawingml.diagramColors+xml"/>
  <Override PartName="/ppt/diagrams/data53.xml" ContentType="application/vnd.openxmlformats-officedocument.drawingml.diagramData+xml"/>
  <Override PartName="/ppt/diagrams/data64.xml" ContentType="application/vnd.openxmlformats-officedocument.drawingml.diagramData+xml"/>
  <Override PartName="/ppt/notesSlides/notesSlide78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diagrams/colors40.xml" ContentType="application/vnd.openxmlformats-officedocument.drawingml.diagramColors+xml"/>
  <Override PartName="/ppt/diagrams/data42.xml" ContentType="application/vnd.openxmlformats-officedocument.drawingml.diagramData+xml"/>
  <Override PartName="/ppt/notesSlides/notesSlide67.xml" ContentType="application/vnd.openxmlformats-officedocument.presentationml.notesSlide+xml"/>
  <Override PartName="/ppt/diagrams/quickStyle68.xml" ContentType="application/vnd.openxmlformats-officedocument.drawingml.diagramStyle+xml"/>
  <Override PartName="/ppt/slides/slide43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diagrams/data31.xml" ContentType="application/vnd.openxmlformats-officedocument.drawingml.diagramData+xml"/>
  <Override PartName="/ppt/notesSlides/notesSlide45.xml" ContentType="application/vnd.openxmlformats-officedocument.presentationml.notesSlide+xml"/>
  <Override PartName="/ppt/notesSlides/notesSlide56.xml" ContentType="application/vnd.openxmlformats-officedocument.presentationml.notesSlide+xml"/>
  <Override PartName="/ppt/diagrams/quickStyle57.xml" ContentType="application/vnd.openxmlformats-officedocument.drawingml.diagramStyle+xml"/>
  <Override PartName="/ppt/slides/slide32.xml" ContentType="application/vnd.openxmlformats-officedocument.presentationml.slide+xml"/>
  <Override PartName="/ppt/diagrams/data20.xml" ContentType="application/vnd.openxmlformats-officedocument.drawingml.diagramData+xml"/>
  <Override PartName="/ppt/notesSlides/notesSlide34.xml" ContentType="application/vnd.openxmlformats-officedocument.presentationml.notesSlide+xml"/>
  <Override PartName="/ppt/diagrams/quickStyle35.xml" ContentType="application/vnd.openxmlformats-officedocument.drawingml.diagramStyle+xml"/>
  <Override PartName="/ppt/diagrams/quickStyle46.xml" ContentType="application/vnd.openxmlformats-officedocument.drawingml.diagramStyle+xml"/>
  <Override PartName="/ppt/diagrams/layout57.xml" ContentType="application/vnd.openxmlformats-officedocument.drawingml.diagramLayout+xml"/>
  <Override PartName="/ppt/diagrams/layout68.xml" ContentType="application/vnd.openxmlformats-officedocument.drawingml.diagram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notesSlides/notesSlide23.xml" ContentType="application/vnd.openxmlformats-officedocument.presentationml.notesSlide+xml"/>
  <Override PartName="/ppt/diagrams/quickStyle24.xml" ContentType="application/vnd.openxmlformats-officedocument.drawingml.diagramStyle+xml"/>
  <Override PartName="/ppt/diagrams/layout46.xml" ContentType="application/vnd.openxmlformats-officedocument.drawingml.diagramLayout+xml"/>
  <Override PartName="/ppt/notesSlides/notesSlide70.xml" ContentType="application/vnd.openxmlformats-officedocument.presentationml.notesSlide+xml"/>
  <Override PartName="/ppt/diagrams/quickStyle71.xml" ContentType="application/vnd.openxmlformats-officedocument.drawingml.diagramStyle+xml"/>
  <Override PartName="/ppt/diagrams/colors78.xml" ContentType="application/vnd.openxmlformats-officedocument.drawingml.diagramColors+xml"/>
  <Override PartName="/ppt/diagrams/colors8.xml" ContentType="application/vnd.openxmlformats-officedocument.drawingml.diagramColors+xml"/>
  <Override PartName="/ppt/notesSlides/notesSlide12.xml" ContentType="application/vnd.openxmlformats-officedocument.presentationml.notesSlide+xml"/>
  <Override PartName="/ppt/diagrams/quickStyle13.xml" ContentType="application/vnd.openxmlformats-officedocument.drawingml.diagramStyle+xml"/>
  <Override PartName="/ppt/diagrams/layout35.xml" ContentType="application/vnd.openxmlformats-officedocument.drawingml.diagramLayout+xml"/>
  <Override PartName="/ppt/diagrams/colors56.xml" ContentType="application/vnd.openxmlformats-officedocument.drawingml.diagramColors+xml"/>
  <Override PartName="/ppt/diagrams/quickStyle60.xml" ContentType="application/vnd.openxmlformats-officedocument.drawingml.diagramStyle+xml"/>
  <Override PartName="/ppt/diagrams/colors67.xml" ContentType="application/vnd.openxmlformats-officedocument.drawingml.diagramColors+xml"/>
  <Override PartName="/ppt/diagrams/data69.xml" ContentType="application/vnd.openxmlformats-officedocument.drawingml.diagramData+xml"/>
  <Override PartName="/ppt/diagrams/layout13.xml" ContentType="application/vnd.openxmlformats-officedocument.drawingml.diagramLayout+xml"/>
  <Override PartName="/ppt/diagrams/layout24.xml" ContentType="application/vnd.openxmlformats-officedocument.drawingml.diagramLayout+xml"/>
  <Override PartName="/ppt/diagrams/colors45.xml" ContentType="application/vnd.openxmlformats-officedocument.drawingml.diagramColors+xml"/>
  <Override PartName="/ppt/diagrams/data58.xml" ContentType="application/vnd.openxmlformats-officedocument.drawingml.diagramData+xml"/>
  <Override PartName="/ppt/diagrams/layout60.xml" ContentType="application/vnd.openxmlformats-officedocument.drawingml.diagramLayout+xml"/>
  <Override PartName="/ppt/diagrams/layout71.xml" ContentType="application/vnd.openxmlformats-officedocument.drawingml.diagramLayout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diagrams/quickStyle7.xml" ContentType="application/vnd.openxmlformats-officedocument.drawingml.diagramStyle+xml"/>
  <Override PartName="/ppt/diagrams/colors34.xml" ContentType="application/vnd.openxmlformats-officedocument.drawingml.diagramColors+xml"/>
  <Override PartName="/ppt/diagrams/data47.xml" ContentType="application/vnd.openxmlformats-officedocument.drawingml.diagramData+xml"/>
  <Override PartName="/ppt/slides/slide48.xml" ContentType="application/vnd.openxmlformats-officedocument.presentationml.slide+xml"/>
  <Override PartName="/ppt/slides/slide95.xml" ContentType="application/vnd.openxmlformats-officedocument.presentationml.slide+xml"/>
  <Override PartName="/ppt/notesSlides/notesSlide3.xml" ContentType="application/vnd.openxmlformats-officedocument.presentationml.notesSlide+xml"/>
  <Override PartName="/ppt/diagrams/colors12.xml" ContentType="application/vnd.openxmlformats-officedocument.drawingml.diagramColors+xml"/>
  <Override PartName="/ppt/diagrams/colors23.xml" ContentType="application/vnd.openxmlformats-officedocument.drawingml.diagramColors+xml"/>
  <Override PartName="/ppt/diagrams/data25.xml" ContentType="application/vnd.openxmlformats-officedocument.drawingml.diagramData+xml"/>
  <Override PartName="/ppt/diagrams/data36.xml" ContentType="application/vnd.openxmlformats-officedocument.drawingml.diagramData+xml"/>
  <Override PartName="/ppt/diagrams/colors70.xml" ContentType="application/vnd.openxmlformats-officedocument.drawingml.diagramColors+xml"/>
  <Override PartName="/ppt/diagrams/data72.xml" ContentType="application/vnd.openxmlformats-officedocument.drawingml.diagramData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presProps.xml" ContentType="application/vnd.openxmlformats-officedocument.presentationml.presProps+xml"/>
  <Override PartName="/ppt/diagrams/data14.xml" ContentType="application/vnd.openxmlformats-officedocument.drawingml.diagramData+xml"/>
  <Override PartName="/ppt/notesSlides/notesSlide39.xml" ContentType="application/vnd.openxmlformats-officedocument.presentationml.notesSlide+xml"/>
  <Override PartName="/ppt/diagrams/data61.xml" ContentType="application/vnd.openxmlformats-officedocument.drawingml.diagramData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diagrams/quickStyle29.xml" ContentType="application/vnd.openxmlformats-officedocument.drawingml.diagramStyle+xml"/>
  <Override PartName="/ppt/diagrams/data50.xml" ContentType="application/vnd.openxmlformats-officedocument.drawingml.diagramData+xml"/>
  <Override PartName="/ppt/notesSlides/notesSlide64.xml" ContentType="application/vnd.openxmlformats-officedocument.presentationml.notesSlide+xml"/>
  <Override PartName="/ppt/notesSlides/notesSlide75.xml" ContentType="application/vnd.openxmlformats-officedocument.presentationml.notesSlide+xml"/>
  <Override PartName="/ppt/diagrams/quickStyle76.xml" ContentType="application/vnd.openxmlformats-officedocument.drawingml.diagramStyle+xml"/>
  <Override PartName="/ppt/slides/slide51.xml" ContentType="application/vnd.openxmlformats-officedocument.presentationml.slide+xml"/>
  <Override PartName="/ppt/diagrams/quickStyle18.xml" ContentType="application/vnd.openxmlformats-officedocument.drawingml.diagramStyle+xml"/>
  <Override PartName="/ppt/diagrams/layout29.xml" ContentType="application/vnd.openxmlformats-officedocument.drawingml.diagramLayout+xml"/>
  <Override PartName="/ppt/notesSlides/notesSlide53.xml" ContentType="application/vnd.openxmlformats-officedocument.presentationml.notesSlide+xml"/>
  <Override PartName="/ppt/diagrams/quickStyle54.xml" ContentType="application/vnd.openxmlformats-officedocument.drawingml.diagramStyle+xml"/>
  <Override PartName="/ppt/diagrams/quickStyle65.xml" ContentType="application/vnd.openxmlformats-officedocument.drawingml.diagramStyle+xml"/>
  <Override PartName="/ppt/diagrams/layout76.xml" ContentType="application/vnd.openxmlformats-officedocument.drawingml.diagramLayout+xml"/>
  <Override PartName="/ppt/slides/slide40.xml" ContentType="application/vnd.openxmlformats-officedocument.presentationml.slide+xml"/>
  <Override PartName="/ppt/diagrams/layout18.xml" ContentType="application/vnd.openxmlformats-officedocument.drawingml.diagramLayout+xml"/>
  <Override PartName="/ppt/notesSlides/notesSlide42.xml" ContentType="application/vnd.openxmlformats-officedocument.presentationml.notesSlide+xml"/>
  <Override PartName="/ppt/diagrams/quickStyle43.xml" ContentType="application/vnd.openxmlformats-officedocument.drawingml.diagramStyle+xml"/>
  <Override PartName="/ppt/diagrams/layout65.xml" ContentType="application/vnd.openxmlformats-officedocument.drawingml.diagramLayout+xml"/>
  <Override PartName="/ppt/diagrams/layout2.xml" ContentType="application/vnd.openxmlformats-officedocument.drawingml.diagramLayout+xml"/>
  <Override PartName="/ppt/notesSlides/notesSlide8.xml" ContentType="application/vnd.openxmlformats-officedocument.presentationml.notesSlide+xml"/>
  <Override PartName="/ppt/notesSlides/notesSlide20.xml" ContentType="application/vnd.openxmlformats-officedocument.presentationml.notesSlide+xml"/>
  <Override PartName="/ppt/diagrams/colors28.xml" ContentType="application/vnd.openxmlformats-officedocument.drawingml.diagramColors+xml"/>
  <Override PartName="/ppt/notesSlides/notesSlide31.xml" ContentType="application/vnd.openxmlformats-officedocument.presentationml.notesSlide+xml"/>
  <Override PartName="/ppt/diagrams/quickStyle32.xml" ContentType="application/vnd.openxmlformats-officedocument.drawingml.diagramStyle+xml"/>
  <Override PartName="/ppt/diagrams/colors39.xml" ContentType="application/vnd.openxmlformats-officedocument.drawingml.diagramColors+xml"/>
  <Override PartName="/ppt/diagrams/layout54.xml" ContentType="application/vnd.openxmlformats-officedocument.drawingml.diagramLayout+xml"/>
  <Override PartName="/ppt/diagrams/colors75.xml" ContentType="application/vnd.openxmlformats-officedocument.drawingml.diagramColors+xml"/>
  <Override PartName="/ppt/slides/slide89.xml" ContentType="application/vnd.openxmlformats-officedocument.presentationml.slide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quickStyle10.xml" ContentType="application/vnd.openxmlformats-officedocument.drawingml.diagramStyle+xml"/>
  <Override PartName="/ppt/diagrams/colors17.xml" ContentType="application/vnd.openxmlformats-officedocument.drawingml.diagramColors+xml"/>
  <Override PartName="/ppt/diagrams/quickStyle21.xml" ContentType="application/vnd.openxmlformats-officedocument.drawingml.diagramStyle+xml"/>
  <Override PartName="/ppt/diagrams/layout32.xml" ContentType="application/vnd.openxmlformats-officedocument.drawingml.diagramLayout+xml"/>
  <Override PartName="/ppt/diagrams/layout43.xml" ContentType="application/vnd.openxmlformats-officedocument.drawingml.diagramLayout+xml"/>
  <Override PartName="/ppt/diagrams/colors64.xml" ContentType="application/vnd.openxmlformats-officedocument.drawingml.diagramColors+xml"/>
  <Override PartName="/ppt/diagrams/data77.xml" ContentType="application/vnd.openxmlformats-officedocument.drawingml.diagramData+xml"/>
  <Override PartName="/ppt/slides/slide78.xml" ContentType="application/vnd.openxmlformats-officedocument.presentationml.slide+xml"/>
  <Override PartName="/ppt/diagrams/data19.xml" ContentType="application/vnd.openxmlformats-officedocument.drawingml.diagramData+xml"/>
  <Override PartName="/ppt/diagrams/layout21.xml" ContentType="application/vnd.openxmlformats-officedocument.drawingml.diagramLayout+xml"/>
  <Override PartName="/ppt/diagrams/colors53.xml" ContentType="application/vnd.openxmlformats-officedocument.drawingml.diagramColors+xml"/>
  <Override PartName="/ppt/diagrams/data55.xml" ContentType="application/vnd.openxmlformats-officedocument.drawingml.diagramData+xml"/>
  <Override PartName="/ppt/diagrams/data66.xml" ContentType="application/vnd.openxmlformats-officedocument.drawingml.diagramData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diagrams/colors31.xml" ContentType="application/vnd.openxmlformats-officedocument.drawingml.diagramColors+xml"/>
  <Override PartName="/ppt/diagrams/colors42.xml" ContentType="application/vnd.openxmlformats-officedocument.drawingml.diagramColors+xml"/>
  <Override PartName="/ppt/diagrams/data44.xml" ContentType="application/vnd.openxmlformats-officedocument.drawingml.diagramData+xml"/>
  <Override PartName="/ppt/notesSlides/notesSlide69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5.xml" ContentType="application/vnd.openxmlformats-officedocument.presentationml.slide+xml"/>
  <Override PartName="/ppt/slides/slide92.xml" ContentType="application/vnd.openxmlformats-officedocument.presentationml.slide+xml"/>
  <Override PartName="/ppt/diagrams/colors20.xml" ContentType="application/vnd.openxmlformats-officedocument.drawingml.diagramColors+xml"/>
  <Override PartName="/ppt/diagrams/data33.xml" ContentType="application/vnd.openxmlformats-officedocument.drawingml.diagramData+xml"/>
  <Override PartName="/ppt/notesSlides/notesSlide47.xml" ContentType="application/vnd.openxmlformats-officedocument.presentationml.notesSlide+xml"/>
  <Override PartName="/ppt/notesSlides/notesSlide58.xml" ContentType="application/vnd.openxmlformats-officedocument.presentationml.notesSlide+xml"/>
  <Override PartName="/ppt/diagrams/quickStyle59.xml" ContentType="application/vnd.openxmlformats-officedocument.drawingml.diagramStyle+xml"/>
  <Override PartName="/ppt/slides/slide34.xml" ContentType="application/vnd.openxmlformats-officedocument.presentationml.slide+xml"/>
  <Override PartName="/ppt/slides/slide81.xml" ContentType="application/vnd.openxmlformats-officedocument.presentationml.slide+xml"/>
  <Override PartName="/ppt/diagrams/data11.xml" ContentType="application/vnd.openxmlformats-officedocument.drawingml.diagramData+xml"/>
  <Override PartName="/ppt/diagrams/data22.xml" ContentType="application/vnd.openxmlformats-officedocument.drawingml.diagramData+xml"/>
  <Override PartName="/ppt/notesSlides/notesSlide36.xml" ContentType="application/vnd.openxmlformats-officedocument.presentationml.notesSlide+xml"/>
  <Override PartName="/ppt/diagrams/quickStyle37.xml" ContentType="application/vnd.openxmlformats-officedocument.drawingml.diagramStyle+xml"/>
  <Override PartName="/ppt/diagrams/quickStyle48.xml" ContentType="application/vnd.openxmlformats-officedocument.drawingml.diagramStyle+xml"/>
  <Override PartName="/ppt/diagrams/layout59.xml" ContentType="application/vnd.openxmlformats-officedocument.drawingml.diagramLayout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70.xml" ContentType="application/vnd.openxmlformats-officedocument.presentationml.slide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notesSlides/notesSlide25.xml" ContentType="application/vnd.openxmlformats-officedocument.presentationml.notesSlide+xml"/>
  <Override PartName="/ppt/diagrams/quickStyle26.xml" ContentType="application/vnd.openxmlformats-officedocument.drawingml.diagramStyle+xml"/>
  <Override PartName="/ppt/diagrams/layout48.xml" ContentType="application/vnd.openxmlformats-officedocument.drawingml.diagramLayout+xml"/>
  <Override PartName="/ppt/notesSlides/notesSlide72.xml" ContentType="application/vnd.openxmlformats-officedocument.presentationml.notesSlide+xml"/>
  <Override PartName="/ppt/diagrams/quickStyle73.xml" ContentType="application/vnd.openxmlformats-officedocument.drawingml.diagramStyle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diagrams/quickStyle15.xml" ContentType="application/vnd.openxmlformats-officedocument.drawingml.diagramStyle+xml"/>
  <Override PartName="/ppt/diagrams/layout37.xml" ContentType="application/vnd.openxmlformats-officedocument.drawingml.diagramLayout+xml"/>
  <Override PartName="/ppt/diagrams/colors58.xml" ContentType="application/vnd.openxmlformats-officedocument.drawingml.diagramColors+xml"/>
  <Override PartName="/ppt/notesSlides/notesSlide61.xml" ContentType="application/vnd.openxmlformats-officedocument.presentationml.notesSlide+xml"/>
  <Override PartName="/ppt/diagrams/quickStyle62.xml" ContentType="application/vnd.openxmlformats-officedocument.drawingml.diagramStyle+xml"/>
  <Override PartName="/ppt/diagrams/colors69.xml" ContentType="application/vnd.openxmlformats-officedocument.drawingml.diagramColors+xml"/>
  <Override PartName="/ppt/diagrams/layout15.xml" ContentType="application/vnd.openxmlformats-officedocument.drawingml.diagramLayout+xml"/>
  <Override PartName="/ppt/diagrams/layout26.xml" ContentType="application/vnd.openxmlformats-officedocument.drawingml.diagramLayout+xml"/>
  <Override PartName="/ppt/diagrams/colors47.xml" ContentType="application/vnd.openxmlformats-officedocument.drawingml.diagramColors+xml"/>
  <Override PartName="/ppt/notesSlides/notesSlide50.xml" ContentType="application/vnd.openxmlformats-officedocument.presentationml.notesSlide+xml"/>
  <Override PartName="/ppt/diagrams/quickStyle51.xml" ContentType="application/vnd.openxmlformats-officedocument.drawingml.diagramStyle+xml"/>
  <Override PartName="/ppt/diagrams/layout62.xml" ContentType="application/vnd.openxmlformats-officedocument.drawingml.diagramLayout+xml"/>
  <Override PartName="/ppt/diagrams/layout73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36.xml" ContentType="application/vnd.openxmlformats-officedocument.drawingml.diagramColors+xml"/>
  <Override PartName="/ppt/diagrams/quickStyle40.xml" ContentType="application/vnd.openxmlformats-officedocument.drawingml.diagramStyle+xml"/>
  <Override PartName="/ppt/diagrams/data49.xml" ContentType="application/vnd.openxmlformats-officedocument.drawingml.diagramData+xml"/>
  <Override PartName="/ppt/diagrams/layout51.xml" ContentType="application/vnd.openxmlformats-officedocument.drawingml.diagramLayout+xml"/>
  <Override PartName="/ppt/slides/slide97.xml" ContentType="application/vnd.openxmlformats-officedocument.presentationml.slide+xml"/>
  <Override PartName="/ppt/notesSlides/notesSlide5.xml" ContentType="application/vnd.openxmlformats-officedocument.presentationml.notesSlide+xml"/>
  <Override PartName="/ppt/diagrams/colors14.xml" ContentType="application/vnd.openxmlformats-officedocument.drawingml.diagramColors+xml"/>
  <Override PartName="/ppt/diagrams/colors25.xml" ContentType="application/vnd.openxmlformats-officedocument.drawingml.diagramColors+xml"/>
  <Override PartName="/ppt/diagrams/data27.xml" ContentType="application/vnd.openxmlformats-officedocument.drawingml.diagramData+xml"/>
  <Override PartName="/ppt/diagrams/data38.xml" ContentType="application/vnd.openxmlformats-officedocument.drawingml.diagramData+xml"/>
  <Override PartName="/ppt/diagrams/layout40.xml" ContentType="application/vnd.openxmlformats-officedocument.drawingml.diagramLayout+xml"/>
  <Override PartName="/ppt/diagrams/colors61.xml" ContentType="application/vnd.openxmlformats-officedocument.drawingml.diagramColors+xml"/>
  <Override PartName="/ppt/diagrams/colors72.xml" ContentType="application/vnd.openxmlformats-officedocument.drawingml.diagramColors+xml"/>
  <Override PartName="/ppt/diagrams/data74.xml" ContentType="application/vnd.openxmlformats-officedocument.drawingml.diagramData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diagrams/colors2.xml" ContentType="application/vnd.openxmlformats-officedocument.drawingml.diagramColors+xml"/>
  <Override PartName="/ppt/diagrams/data16.xml" ContentType="application/vnd.openxmlformats-officedocument.drawingml.diagramData+xml"/>
  <Override PartName="/ppt/diagrams/colors50.xml" ContentType="application/vnd.openxmlformats-officedocument.drawingml.diagramColors+xml"/>
  <Override PartName="/ppt/diagrams/data63.xml" ContentType="application/vnd.openxmlformats-officedocument.drawingml.diagramData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64.xml" ContentType="application/vnd.openxmlformats-officedocument.presentationml.slide+xml"/>
  <Override PartName="/ppt/slideLayouts/slideLayout5.xml" ContentType="application/vnd.openxmlformats-officedocument.presentationml.slideLayout+xml"/>
  <Override PartName="/ppt/notesSlides/notesSlide19.xml" ContentType="application/vnd.openxmlformats-officedocument.presentationml.notesSlide+xml"/>
  <Override PartName="/ppt/diagrams/data52.xml" ContentType="application/vnd.openxmlformats-officedocument.drawingml.diagramData+xml"/>
  <Override PartName="/ppt/notesSlides/notesSlide66.xml" ContentType="application/vnd.openxmlformats-officedocument.presentationml.notesSlide+xml"/>
  <Override PartName="/ppt/notesSlides/notesSlide77.xml" ContentType="application/vnd.openxmlformats-officedocument.presentationml.notesSlide+xml"/>
  <Override PartName="/ppt/diagrams/quickStyle78.xml" ContentType="application/vnd.openxmlformats-officedocument.drawingml.diagramStyle+xml"/>
  <Override PartName="/ppt/slides/slide53.xml" ContentType="application/vnd.openxmlformats-officedocument.presentationml.slide+xml"/>
  <Default Extension="jpeg" ContentType="image/jpeg"/>
  <Override PartName="/ppt/diagrams/quickStyle1.xml" ContentType="application/vnd.openxmlformats-officedocument.drawingml.diagramStyle+xml"/>
  <Override PartName="/ppt/diagrams/data30.xml" ContentType="application/vnd.openxmlformats-officedocument.drawingml.diagramData+xml"/>
  <Override PartName="/ppt/diagrams/data41.xml" ContentType="application/vnd.openxmlformats-officedocument.drawingml.diagramData+xml"/>
  <Override PartName="/ppt/notesSlides/notesSlide55.xml" ContentType="application/vnd.openxmlformats-officedocument.presentationml.notesSlide+xml"/>
  <Override PartName="/ppt/diagrams/quickStyle56.xml" ContentType="application/vnd.openxmlformats-officedocument.drawingml.diagramStyle+xml"/>
  <Override PartName="/ppt/diagrams/quickStyle67.xml" ContentType="application/vnd.openxmlformats-officedocument.drawingml.diagramStyle+xml"/>
  <Override PartName="/ppt/diagrams/layout78.xml" ContentType="application/vnd.openxmlformats-officedocument.drawingml.diagramLayout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notesSlides/notesSlide44.xml" ContentType="application/vnd.openxmlformats-officedocument.presentationml.notesSlide+xml"/>
  <Override PartName="/ppt/diagrams/quickStyle45.xml" ContentType="application/vnd.openxmlformats-officedocument.drawingml.diagramStyle+xml"/>
  <Override PartName="/ppt/diagrams/layout67.xml" ContentType="application/vnd.openxmlformats-officedocument.drawingml.diagramLayout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diagrams/quickStyle34.xml" ContentType="application/vnd.openxmlformats-officedocument.drawingml.diagramStyle+xml"/>
  <Override PartName="/ppt/diagrams/layout56.xml" ContentType="application/vnd.openxmlformats-officedocument.drawingml.diagramLayout+xml"/>
  <Override PartName="/ppt/diagrams/colors77.xml" ContentType="application/vnd.openxmlformats-officedocument.drawingml.diagramColors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notesSlides/notesSlide11.xml" ContentType="application/vnd.openxmlformats-officedocument.presentationml.notesSlide+xml"/>
  <Override PartName="/ppt/diagrams/quickStyle12.xml" ContentType="application/vnd.openxmlformats-officedocument.drawingml.diagramStyle+xml"/>
  <Override PartName="/ppt/diagrams/colors19.xml" ContentType="application/vnd.openxmlformats-officedocument.drawingml.diagramColors+xml"/>
  <Override PartName="/ppt/diagrams/quickStyle23.xml" ContentType="application/vnd.openxmlformats-officedocument.drawingml.diagramStyle+xml"/>
  <Override PartName="/ppt/diagrams/layout34.xml" ContentType="application/vnd.openxmlformats-officedocument.drawingml.diagramLayout+xml"/>
  <Override PartName="/ppt/diagrams/layout45.xml" ContentType="application/vnd.openxmlformats-officedocument.drawingml.diagramLayout+xml"/>
  <Override PartName="/ppt/diagrams/colors66.xml" ContentType="application/vnd.openxmlformats-officedocument.drawingml.diagramColors+xml"/>
  <Override PartName="/ppt/diagrams/quickStyle70.xml" ContentType="application/vnd.openxmlformats-officedocument.drawingml.diagramStyle+xml"/>
  <Override PartName="/ppt/diagrams/layout23.xml" ContentType="application/vnd.openxmlformats-officedocument.drawingml.diagramLayout+xml"/>
  <Override PartName="/ppt/diagrams/colors55.xml" ContentType="application/vnd.openxmlformats-officedocument.drawingml.diagramColors+xml"/>
  <Override PartName="/ppt/diagrams/data57.xml" ContentType="application/vnd.openxmlformats-officedocument.drawingml.diagramData+xml"/>
  <Override PartName="/ppt/diagrams/data68.xml" ContentType="application/vnd.openxmlformats-officedocument.drawingml.diagramData+xml"/>
  <Override PartName="/ppt/diagrams/layout70.xml" ContentType="application/vnd.openxmlformats-officedocument.drawingml.diagramLayout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diagrams/quickStyle6.xml" ContentType="application/vnd.openxmlformats-officedocument.drawingml.diagramStyle+xml"/>
  <Override PartName="/ppt/diagrams/layout12.xml" ContentType="application/vnd.openxmlformats-officedocument.drawingml.diagramLayout+xml"/>
  <Override PartName="/ppt/diagrams/colors33.xml" ContentType="application/vnd.openxmlformats-officedocument.drawingml.diagramColors+xml"/>
  <Override PartName="/ppt/diagrams/colors44.xml" ContentType="application/vnd.openxmlformats-officedocument.drawingml.diagramColors+xml"/>
  <Override PartName="/ppt/diagrams/data46.xml" ContentType="application/vnd.openxmlformats-officedocument.drawingml.diagramData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diagrams/colors22.xml" ContentType="application/vnd.openxmlformats-officedocument.drawingml.diagramColors+xml"/>
  <Override PartName="/ppt/diagrams/data35.xml" ContentType="application/vnd.openxmlformats-officedocument.drawingml.diagramData+xml"/>
  <Override PartName="/ppt/slides/slide36.xml" ContentType="application/vnd.openxmlformats-officedocument.presentationml.slide+xml"/>
  <Override PartName="/ppt/slides/slide83.xml" ContentType="application/vnd.openxmlformats-officedocument.presentationml.slide+xml"/>
  <Override PartName="/ppt/diagrams/quickStyle39.xml" ContentType="application/vnd.openxmlformats-officedocument.drawingml.diagramStyle+xml"/>
  <Override PartName="/ppt/notesSlides/notesSlide49.xml" ContentType="application/vnd.openxmlformats-officedocument.presentationml.notesSlide+xml"/>
  <Override PartName="/ppt/diagrams/data13.xml" ContentType="application/vnd.openxmlformats-officedocument.drawingml.diagramData+xml"/>
  <Override PartName="/ppt/notesSlides/notesSlide27.xml" ContentType="application/vnd.openxmlformats-officedocument.presentationml.notesSlide+xml"/>
  <Override PartName="/ppt/diagrams/data60.xml" ContentType="application/vnd.openxmlformats-officedocument.drawingml.diagramData+xml"/>
  <Override PartName="/ppt/notesSlides/notesSlide74.xml" ContentType="application/vnd.openxmlformats-officedocument.presentationml.notesSlide+xml"/>
  <Override PartName="/ppt/slides/slide14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diagrams/quickStyle17.xml" ContentType="application/vnd.openxmlformats-officedocument.drawingml.diagramStyle+xml"/>
  <Override PartName="/ppt/diagrams/quickStyle64.xml" ContentType="application/vnd.openxmlformats-officedocument.drawingml.diagramStyle+xml"/>
  <Override PartName="/ppt/tableStyles.xml" ContentType="application/vnd.openxmlformats-officedocument.presentationml.tableStyles+xml"/>
  <Override PartName="/ppt/diagrams/layout28.xml" ContentType="application/vnd.openxmlformats-officedocument.drawingml.diagramLayout+xml"/>
  <Override PartName="/ppt/notesSlides/notesSlide52.xml" ContentType="application/vnd.openxmlformats-officedocument.presentationml.notesSlide+xml"/>
  <Override PartName="/ppt/diagrams/layout75.xml" ContentType="application/vnd.openxmlformats-officedocument.drawingml.diagramLayout+xml"/>
  <Override PartName="/ppt/notesSlides/notesSlide30.xml" ContentType="application/vnd.openxmlformats-officedocument.presentationml.notesSlide+xml"/>
  <Override PartName="/ppt/diagrams/colors38.xml" ContentType="application/vnd.openxmlformats-officedocument.drawingml.diagramColors+xml"/>
  <Override PartName="/ppt/diagrams/quickStyle42.xml" ContentType="application/vnd.openxmlformats-officedocument.drawingml.diagramStyle+xml"/>
  <Override PartName="/ppt/diagrams/layout53.xml" ContentType="application/vnd.openxmlformats-officedocument.drawingml.diagramLayout+xml"/>
  <Override PartName="/ppt/slides/slide99.xml" ContentType="application/vnd.openxmlformats-officedocument.presentationml.slide+xml"/>
  <Override PartName="/ppt/diagrams/layout1.xml" ContentType="application/vnd.openxmlformats-officedocument.drawingml.diagramLayout+xml"/>
  <Override PartName="/ppt/diagrams/quickStyle20.xml" ContentType="application/vnd.openxmlformats-officedocument.drawingml.diagramStyle+xml"/>
  <Override PartName="/ppt/diagrams/data29.xml" ContentType="application/vnd.openxmlformats-officedocument.drawingml.diagramData+xml"/>
  <Override PartName="/ppt/diagrams/data76.xml" ContentType="application/vnd.openxmlformats-officedocument.drawingml.diagramData+xml"/>
  <Override PartName="/ppt/slides/slide77.xml" ContentType="application/vnd.openxmlformats-officedocument.presentationml.slide+xml"/>
  <Override PartName="/ppt/diagrams/colors16.xml" ContentType="application/vnd.openxmlformats-officedocument.drawingml.diagramColors+xml"/>
  <Override PartName="/ppt/diagrams/layout31.xml" ContentType="application/vnd.openxmlformats-officedocument.drawingml.diagramLayout+xml"/>
  <Override PartName="/ppt/diagrams/colors63.xml" ContentType="application/vnd.openxmlformats-officedocument.drawingml.diagramColor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41.xml" ContentType="application/vnd.openxmlformats-officedocument.drawingml.diagramColors+xml"/>
  <Override PartName="/ppt/diagrams/data54.xml" ContentType="application/vnd.openxmlformats-officedocument.drawingml.diagramData+xml"/>
  <Override PartName="/ppt/notesSlides/notesSlide68.xml" ContentType="application/vnd.openxmlformats-officedocument.presentationml.notesSlide+xml"/>
  <Override PartName="/ppt/slides/slide55.xml" ContentType="application/vnd.openxmlformats-officedocument.presentationml.slide+xml"/>
  <Override PartName="/ppt/diagrams/data32.xml" ContentType="application/vnd.openxmlformats-officedocument.drawingml.diagramData+xml"/>
  <Override PartName="/ppt/diagrams/quickStyle58.xml" ContentType="application/vnd.openxmlformats-officedocument.drawingml.diagramStyle+xml"/>
  <Override PartName="/ppt/slides/slide33.xml" ContentType="application/vnd.openxmlformats-officedocument.presentationml.slide+xml"/>
  <Override PartName="/ppt/slides/slide80.xml" ContentType="application/vnd.openxmlformats-officedocument.presentationml.slide+xml"/>
  <Override PartName="/ppt/notesSlides/notesSlide46.xml" ContentType="application/vnd.openxmlformats-officedocument.presentationml.notesSlide+xml"/>
  <Override PartName="/ppt/diagrams/layout69.xml" ContentType="application/vnd.openxmlformats-officedocument.drawingml.diagramLayout+xml"/>
  <Override PartName="/ppt/presentation.xml" ContentType="application/vnd.openxmlformats-officedocument.presentationml.presentation.main+xml"/>
  <Override PartName="/ppt/diagrams/data10.xml" ContentType="application/vnd.openxmlformats-officedocument.drawingml.diagramData+xml"/>
  <Override PartName="/ppt/notesSlides/notesSlide24.xml" ContentType="application/vnd.openxmlformats-officedocument.presentationml.notesSlide+xml"/>
  <Override PartName="/ppt/diagrams/quickStyle36.xml" ContentType="application/vnd.openxmlformats-officedocument.drawingml.diagramStyle+xml"/>
  <Override PartName="/ppt/notesSlides/notesSlide71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diagrams/quickStyle14.xml" ContentType="application/vnd.openxmlformats-officedocument.drawingml.diagramStyle+xml"/>
  <Override PartName="/ppt/diagrams/layout47.xml" ContentType="application/vnd.openxmlformats-officedocument.drawingml.diagramLayout+xml"/>
  <Override PartName="/ppt/diagrams/quickStyle61.xml" ContentType="application/vnd.openxmlformats-officedocument.drawingml.diagramStyle+xml"/>
  <Override PartName="/ppt/slideLayouts/slideLayout10.xml" ContentType="application/vnd.openxmlformats-officedocument.presentationml.slideLayout+xml"/>
  <Override PartName="/ppt/diagrams/layout25.xml" ContentType="application/vnd.openxmlformats-officedocument.drawingml.diagramLayout+xml"/>
  <Override PartName="/ppt/diagrams/colors57.xml" ContentType="application/vnd.openxmlformats-officedocument.drawingml.diagramColors+xml"/>
  <Override PartName="/ppt/diagrams/layout72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35.xml" ContentType="application/vnd.openxmlformats-officedocument.drawingml.diagramColors+xml"/>
  <Override PartName="/ppt/diagrams/data48.xml" ContentType="application/vnd.openxmlformats-officedocument.drawingml.diagramData+xml"/>
  <Override PartName="/ppt/slides/slide49.xml" ContentType="application/vnd.openxmlformats-officedocument.presentationml.slide+xml"/>
  <Override PartName="/ppt/slides/slide96.xml" ContentType="application/vnd.openxmlformats-officedocument.presentationml.slide+xml"/>
  <Override PartName="/ppt/diagrams/layout50.xml" ContentType="application/vnd.openxmlformats-officedocument.drawingml.diagramLayout+xml"/>
  <Override PartName="/ppt/diagrams/colors13.xml" ContentType="application/vnd.openxmlformats-officedocument.drawingml.diagramColors+xml"/>
  <Override PartName="/ppt/diagrams/data26.xml" ContentType="application/vnd.openxmlformats-officedocument.drawingml.diagramData+xml"/>
  <Override PartName="/ppt/diagrams/colors60.xml" ContentType="application/vnd.openxmlformats-officedocument.drawingml.diagramColors+xml"/>
  <Override PartName="/ppt/diagrams/data73.xml" ContentType="application/vnd.openxmlformats-officedocument.drawingml.diagramData+xml"/>
  <Override PartName="/ppt/slides/slide27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diagrams/data51.xml" ContentType="application/vnd.openxmlformats-officedocument.drawingml.diagramData+xml"/>
  <Override PartName="/ppt/diagrams/quickStyle77.xml" ContentType="application/vnd.openxmlformats-officedocument.drawingml.diagramStyle+xml"/>
  <Override PartName="/ppt/slides/slide2.xml" ContentType="application/vnd.openxmlformats-officedocument.presentationml.slide+xml"/>
  <Override PartName="/ppt/slides/slide52.xml" ContentType="application/vnd.openxmlformats-officedocument.presentationml.slide+xml"/>
  <Override PartName="/ppt/notesSlides/notesSlide18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43.xml" ContentType="application/vnd.openxmlformats-officedocument.presentationml.notesSlide+xml"/>
  <Override PartName="/ppt/diagrams/quickStyle55.xml" ContentType="application/vnd.openxmlformats-officedocument.drawingml.diagramStyle+xml"/>
  <Override PartName="/ppt/slides/slide30.xml" ContentType="application/vnd.openxmlformats-officedocument.presentationml.slide+xml"/>
  <Override PartName="/ppt/diagrams/layout19.xml" ContentType="application/vnd.openxmlformats-officedocument.drawingml.diagramLayout+xml"/>
  <Override PartName="/ppt/diagrams/quickStyle33.xml" ContentType="application/vnd.openxmlformats-officedocument.drawingml.diagramStyle+xml"/>
  <Override PartName="/ppt/diagrams/layout66.xml" ContentType="application/vnd.openxmlformats-officedocument.drawingml.diagramLayout+xml"/>
  <Override PartName="/ppt/diagrams/data4.xml" ContentType="application/vnd.openxmlformats-officedocument.drawingml.diagramData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diagrams/colors29.xml" ContentType="application/vnd.openxmlformats-officedocument.drawingml.diagramColors+xml"/>
  <Override PartName="/ppt/diagrams/layout44.xml" ContentType="application/vnd.openxmlformats-officedocument.drawingml.diagramLayout+xml"/>
  <Override PartName="/ppt/diagrams/colors76.xml" ContentType="application/vnd.openxmlformats-officedocument.drawingml.diagramCol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1"/>
  </p:notesMasterIdLst>
  <p:sldIdLst>
    <p:sldId id="256" r:id="rId2"/>
    <p:sldId id="257" r:id="rId3"/>
    <p:sldId id="259" r:id="rId4"/>
    <p:sldId id="260" r:id="rId5"/>
    <p:sldId id="261" r:id="rId6"/>
    <p:sldId id="262" r:id="rId7"/>
    <p:sldId id="264" r:id="rId8"/>
    <p:sldId id="265" r:id="rId9"/>
    <p:sldId id="266" r:id="rId10"/>
    <p:sldId id="267" r:id="rId11"/>
    <p:sldId id="274" r:id="rId12"/>
    <p:sldId id="275" r:id="rId13"/>
    <p:sldId id="276" r:id="rId14"/>
    <p:sldId id="277" r:id="rId15"/>
    <p:sldId id="278" r:id="rId16"/>
    <p:sldId id="268" r:id="rId17"/>
    <p:sldId id="269" r:id="rId18"/>
    <p:sldId id="270" r:id="rId19"/>
    <p:sldId id="271" r:id="rId20"/>
    <p:sldId id="272" r:id="rId21"/>
    <p:sldId id="297" r:id="rId22"/>
    <p:sldId id="279" r:id="rId23"/>
    <p:sldId id="284" r:id="rId24"/>
    <p:sldId id="285" r:id="rId25"/>
    <p:sldId id="287" r:id="rId26"/>
    <p:sldId id="288" r:id="rId27"/>
    <p:sldId id="291" r:id="rId28"/>
    <p:sldId id="289" r:id="rId29"/>
    <p:sldId id="310" r:id="rId30"/>
    <p:sldId id="311" r:id="rId31"/>
    <p:sldId id="301" r:id="rId32"/>
    <p:sldId id="298" r:id="rId33"/>
    <p:sldId id="293" r:id="rId34"/>
    <p:sldId id="302" r:id="rId35"/>
    <p:sldId id="292" r:id="rId36"/>
    <p:sldId id="303" r:id="rId37"/>
    <p:sldId id="294" r:id="rId38"/>
    <p:sldId id="369" r:id="rId39"/>
    <p:sldId id="280" r:id="rId40"/>
    <p:sldId id="304" r:id="rId41"/>
    <p:sldId id="305" r:id="rId42"/>
    <p:sldId id="306" r:id="rId43"/>
    <p:sldId id="307" r:id="rId44"/>
    <p:sldId id="308" r:id="rId45"/>
    <p:sldId id="309" r:id="rId46"/>
    <p:sldId id="371" r:id="rId47"/>
    <p:sldId id="281" r:id="rId48"/>
    <p:sldId id="315" r:id="rId49"/>
    <p:sldId id="312" r:id="rId50"/>
    <p:sldId id="316" r:id="rId51"/>
    <p:sldId id="317" r:id="rId52"/>
    <p:sldId id="318" r:id="rId53"/>
    <p:sldId id="319" r:id="rId54"/>
    <p:sldId id="320" r:id="rId55"/>
    <p:sldId id="321" r:id="rId56"/>
    <p:sldId id="322" r:id="rId57"/>
    <p:sldId id="325" r:id="rId58"/>
    <p:sldId id="324" r:id="rId59"/>
    <p:sldId id="326" r:id="rId60"/>
    <p:sldId id="323" r:id="rId61"/>
    <p:sldId id="327" r:id="rId62"/>
    <p:sldId id="328" r:id="rId63"/>
    <p:sldId id="376" r:id="rId64"/>
    <p:sldId id="377" r:id="rId65"/>
    <p:sldId id="374" r:id="rId66"/>
    <p:sldId id="336" r:id="rId67"/>
    <p:sldId id="330" r:id="rId68"/>
    <p:sldId id="335" r:id="rId69"/>
    <p:sldId id="337" r:id="rId70"/>
    <p:sldId id="338" r:id="rId71"/>
    <p:sldId id="339" r:id="rId72"/>
    <p:sldId id="340" r:id="rId73"/>
    <p:sldId id="341" r:id="rId74"/>
    <p:sldId id="329" r:id="rId75"/>
    <p:sldId id="334" r:id="rId76"/>
    <p:sldId id="347" r:id="rId77"/>
    <p:sldId id="348" r:id="rId78"/>
    <p:sldId id="349" r:id="rId79"/>
    <p:sldId id="350" r:id="rId80"/>
    <p:sldId id="351" r:id="rId81"/>
    <p:sldId id="352" r:id="rId82"/>
    <p:sldId id="353" r:id="rId83"/>
    <p:sldId id="355" r:id="rId84"/>
    <p:sldId id="356" r:id="rId85"/>
    <p:sldId id="331" r:id="rId86"/>
    <p:sldId id="332" r:id="rId87"/>
    <p:sldId id="333" r:id="rId88"/>
    <p:sldId id="357" r:id="rId89"/>
    <p:sldId id="358" r:id="rId90"/>
    <p:sldId id="359" r:id="rId91"/>
    <p:sldId id="360" r:id="rId92"/>
    <p:sldId id="361" r:id="rId93"/>
    <p:sldId id="362" r:id="rId94"/>
    <p:sldId id="375" r:id="rId95"/>
    <p:sldId id="366" r:id="rId96"/>
    <p:sldId id="283" r:id="rId97"/>
    <p:sldId id="363" r:id="rId98"/>
    <p:sldId id="365" r:id="rId99"/>
    <p:sldId id="364" r:id="rId100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47CB0"/>
    <a:srgbClr val="A38FBB"/>
    <a:srgbClr val="DBD2E4"/>
    <a:srgbClr val="D1C6DC"/>
    <a:srgbClr val="8970A8"/>
    <a:srgbClr val="F5F3F7"/>
    <a:srgbClr val="796A94"/>
    <a:srgbClr val="7C609E"/>
    <a:srgbClr val="8166A2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8919" autoAdjust="0"/>
    <p:restoredTop sz="94713" autoAdjust="0"/>
  </p:normalViewPr>
  <p:slideViewPr>
    <p:cSldViewPr>
      <p:cViewPr varScale="1">
        <p:scale>
          <a:sx n="106" d="100"/>
          <a:sy n="106" d="100"/>
        </p:scale>
        <p:origin x="-1668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ACBE319-4EF4-42F1-97D5-F685D4598BB5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08F0421E-F2E2-4855-98EB-A3DFF2CF1F5B}">
      <dgm:prSet phldrT="[Texto]"/>
      <dgm:spPr>
        <a:solidFill>
          <a:schemeClr val="accent4">
            <a:lumMod val="50000"/>
          </a:schemeClr>
        </a:solidFill>
      </dgm:spPr>
      <dgm:t>
        <a:bodyPr/>
        <a:lstStyle/>
        <a:p>
          <a:r>
            <a:rPr lang="es-ES" dirty="0" smtClean="0"/>
            <a:t>Búsqueda de información</a:t>
          </a:r>
          <a:endParaRPr lang="es-ES" dirty="0"/>
        </a:p>
      </dgm:t>
    </dgm:pt>
    <dgm:pt modelId="{C6451815-6FC3-4261-91CD-579FD579BBE9}" type="parTrans" cxnId="{C44D0F95-9AEA-49E4-B18C-B6DE6DBD63FA}">
      <dgm:prSet/>
      <dgm:spPr/>
      <dgm:t>
        <a:bodyPr/>
        <a:lstStyle/>
        <a:p>
          <a:endParaRPr lang="es-ES"/>
        </a:p>
      </dgm:t>
    </dgm:pt>
    <dgm:pt modelId="{C3A3B1EE-8278-492A-B0BC-28F50ECE1654}" type="sibTrans" cxnId="{C44D0F95-9AEA-49E4-B18C-B6DE6DBD63FA}">
      <dgm:prSet/>
      <dgm:spPr/>
      <dgm:t>
        <a:bodyPr/>
        <a:lstStyle/>
        <a:p>
          <a:endParaRPr lang="es-ES"/>
        </a:p>
      </dgm:t>
    </dgm:pt>
    <dgm:pt modelId="{9AECE56B-BA02-4D35-99A6-F8DBF2EA2280}">
      <dgm:prSet phldrT="[Texto]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es-ES" dirty="0" smtClean="0"/>
            <a:t>Localización de elementos</a:t>
          </a:r>
          <a:endParaRPr lang="es-ES" dirty="0"/>
        </a:p>
      </dgm:t>
    </dgm:pt>
    <dgm:pt modelId="{B72CDBED-F8BA-40EC-8292-A1A994D5C323}" type="sibTrans" cxnId="{EBDD7100-3A4B-43DD-B923-FCFBBAC6E255}">
      <dgm:prSet/>
      <dgm:spPr/>
      <dgm:t>
        <a:bodyPr/>
        <a:lstStyle/>
        <a:p>
          <a:endParaRPr lang="es-ES"/>
        </a:p>
      </dgm:t>
    </dgm:pt>
    <dgm:pt modelId="{5747FF88-1059-443B-9143-9F9081860D5B}" type="parTrans" cxnId="{EBDD7100-3A4B-43DD-B923-FCFBBAC6E255}">
      <dgm:prSet/>
      <dgm:spPr/>
      <dgm:t>
        <a:bodyPr/>
        <a:lstStyle/>
        <a:p>
          <a:endParaRPr lang="es-ES"/>
        </a:p>
      </dgm:t>
    </dgm:pt>
    <dgm:pt modelId="{836B2CC2-0D79-4F92-A0EB-C00B8C940EF6}">
      <dgm:prSet phldrT="[Texto]"/>
      <dgm:spPr>
        <a:solidFill>
          <a:srgbClr val="7C609E"/>
        </a:solidFill>
      </dgm:spPr>
      <dgm:t>
        <a:bodyPr/>
        <a:lstStyle/>
        <a:p>
          <a:r>
            <a:rPr lang="es-ES" dirty="0" smtClean="0"/>
            <a:t>Toma de datos y tratamiento de la información</a:t>
          </a:r>
          <a:endParaRPr lang="es-ES" dirty="0"/>
        </a:p>
      </dgm:t>
    </dgm:pt>
    <dgm:pt modelId="{55B16EE1-34D4-419A-8FEC-8B09DF58E768}" type="sibTrans" cxnId="{C84CD7FB-A569-4ABF-AA1E-EC9FB5A11CB1}">
      <dgm:prSet/>
      <dgm:spPr/>
      <dgm:t>
        <a:bodyPr/>
        <a:lstStyle/>
        <a:p>
          <a:endParaRPr lang="es-ES"/>
        </a:p>
      </dgm:t>
    </dgm:pt>
    <dgm:pt modelId="{382BA59A-D70F-45CC-93C0-8475B8182496}" type="parTrans" cxnId="{C84CD7FB-A569-4ABF-AA1E-EC9FB5A11CB1}">
      <dgm:prSet/>
      <dgm:spPr/>
      <dgm:t>
        <a:bodyPr/>
        <a:lstStyle/>
        <a:p>
          <a:endParaRPr lang="es-ES"/>
        </a:p>
      </dgm:t>
    </dgm:pt>
    <dgm:pt modelId="{C39ECEB4-DA09-4100-9ECD-F40FA206A3BA}">
      <dgm:prSet phldrT="[Texto]"/>
      <dgm:spPr>
        <a:solidFill>
          <a:srgbClr val="947CB0"/>
        </a:solidFill>
      </dgm:spPr>
      <dgm:t>
        <a:bodyPr/>
        <a:lstStyle/>
        <a:p>
          <a:r>
            <a:rPr lang="es-ES" dirty="0" smtClean="0"/>
            <a:t>Levantamiento arquitectónico</a:t>
          </a:r>
          <a:endParaRPr lang="es-ES" dirty="0"/>
        </a:p>
      </dgm:t>
    </dgm:pt>
    <dgm:pt modelId="{B85417D0-BD5D-4330-A69C-CFA4AF51B3FC}" type="sibTrans" cxnId="{E39918E7-B30B-4496-B872-824A6AB95493}">
      <dgm:prSet/>
      <dgm:spPr/>
      <dgm:t>
        <a:bodyPr/>
        <a:lstStyle/>
        <a:p>
          <a:endParaRPr lang="es-ES"/>
        </a:p>
      </dgm:t>
    </dgm:pt>
    <dgm:pt modelId="{6ECBCF25-0A9D-4B57-A144-12FC4C1427A2}" type="parTrans" cxnId="{E39918E7-B30B-4496-B872-824A6AB95493}">
      <dgm:prSet/>
      <dgm:spPr/>
      <dgm:t>
        <a:bodyPr/>
        <a:lstStyle/>
        <a:p>
          <a:endParaRPr lang="es-ES"/>
        </a:p>
      </dgm:t>
    </dgm:pt>
    <dgm:pt modelId="{1D9DE77B-2C25-49FE-9A8E-C63E5E94F0F7}">
      <dgm:prSet phldrT="[Texto]"/>
      <dgm:spPr>
        <a:solidFill>
          <a:srgbClr val="A38FBB"/>
        </a:solidFill>
      </dgm:spPr>
      <dgm:t>
        <a:bodyPr/>
        <a:lstStyle/>
        <a:p>
          <a:r>
            <a:rPr lang="es-ES" dirty="0" smtClean="0"/>
            <a:t>Conclusiones</a:t>
          </a:r>
          <a:endParaRPr lang="es-ES" dirty="0"/>
        </a:p>
      </dgm:t>
    </dgm:pt>
    <dgm:pt modelId="{FAE3F030-353B-4BC0-8947-16571EE42420}" type="sibTrans" cxnId="{4B9E563C-A9A7-4D71-A04A-39EE0687D5F9}">
      <dgm:prSet/>
      <dgm:spPr/>
      <dgm:t>
        <a:bodyPr/>
        <a:lstStyle/>
        <a:p>
          <a:endParaRPr lang="es-ES"/>
        </a:p>
      </dgm:t>
    </dgm:pt>
    <dgm:pt modelId="{3265B335-7221-446C-9B0C-359FA44AC5FF}" type="parTrans" cxnId="{4B9E563C-A9A7-4D71-A04A-39EE0687D5F9}">
      <dgm:prSet/>
      <dgm:spPr/>
      <dgm:t>
        <a:bodyPr/>
        <a:lstStyle/>
        <a:p>
          <a:endParaRPr lang="es-ES"/>
        </a:p>
      </dgm:t>
    </dgm:pt>
    <dgm:pt modelId="{7804FE8A-74CA-4650-B0FD-ADF39D9CB472}" type="pres">
      <dgm:prSet presAssocID="{6ACBE319-4EF4-42F1-97D5-F685D4598BB5}" presName="Name0" presStyleCnt="0">
        <dgm:presLayoutVars>
          <dgm:dir/>
          <dgm:animLvl val="lvl"/>
          <dgm:resizeHandles val="exact"/>
        </dgm:presLayoutVars>
      </dgm:prSet>
      <dgm:spPr/>
    </dgm:pt>
    <dgm:pt modelId="{5B65FAD5-D8BD-40EE-83AA-DBC2C5A02D36}" type="pres">
      <dgm:prSet presAssocID="{08F0421E-F2E2-4855-98EB-A3DFF2CF1F5B}" presName="parTxOnly" presStyleLbl="node1" presStyleIdx="0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52578CD-B726-4592-BDAB-52FBB1BD05E8}" type="pres">
      <dgm:prSet presAssocID="{C3A3B1EE-8278-492A-B0BC-28F50ECE1654}" presName="parTxOnlySpace" presStyleCnt="0"/>
      <dgm:spPr/>
    </dgm:pt>
    <dgm:pt modelId="{22F7D414-6497-40A1-A199-17EA824A3E44}" type="pres">
      <dgm:prSet presAssocID="{9AECE56B-BA02-4D35-99A6-F8DBF2EA2280}" presName="parTxOnly" presStyleLbl="node1" presStyleIdx="1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FBF201F-8C87-4EB7-AC91-73EF1CA4FB4F}" type="pres">
      <dgm:prSet presAssocID="{B72CDBED-F8BA-40EC-8292-A1A994D5C323}" presName="parTxOnlySpace" presStyleCnt="0"/>
      <dgm:spPr/>
    </dgm:pt>
    <dgm:pt modelId="{CA9D8E7B-9F79-4DB0-A07B-BB5ECA18B494}" type="pres">
      <dgm:prSet presAssocID="{836B2CC2-0D79-4F92-A0EB-C00B8C940EF6}" presName="parTxOnly" presStyleLbl="node1" presStyleIdx="2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3CC04BD-9DB4-4CA1-9487-8757D88555EA}" type="pres">
      <dgm:prSet presAssocID="{55B16EE1-34D4-419A-8FEC-8B09DF58E768}" presName="parTxOnlySpace" presStyleCnt="0"/>
      <dgm:spPr/>
    </dgm:pt>
    <dgm:pt modelId="{485EF642-1446-4241-B05A-D090FC92EA68}" type="pres">
      <dgm:prSet presAssocID="{C39ECEB4-DA09-4100-9ECD-F40FA206A3BA}" presName="parTxOnly" presStyleLbl="node1" presStyleIdx="3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39FE837-8490-4821-A051-64C07F1CF515}" type="pres">
      <dgm:prSet presAssocID="{B85417D0-BD5D-4330-A69C-CFA4AF51B3FC}" presName="parTxOnlySpace" presStyleCnt="0"/>
      <dgm:spPr/>
    </dgm:pt>
    <dgm:pt modelId="{5A331E39-A542-4BAB-A3A7-64F5C9294B06}" type="pres">
      <dgm:prSet presAssocID="{1D9DE77B-2C25-49FE-9A8E-C63E5E94F0F7}" presName="parTxOnly" presStyleLbl="node1" presStyleIdx="4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EBDD7100-3A4B-43DD-B923-FCFBBAC6E255}" srcId="{6ACBE319-4EF4-42F1-97D5-F685D4598BB5}" destId="{9AECE56B-BA02-4D35-99A6-F8DBF2EA2280}" srcOrd="1" destOrd="0" parTransId="{5747FF88-1059-443B-9143-9F9081860D5B}" sibTransId="{B72CDBED-F8BA-40EC-8292-A1A994D5C323}"/>
    <dgm:cxn modelId="{9C8BBC77-D970-4C62-A086-1EB8629D8ED6}" type="presOf" srcId="{C39ECEB4-DA09-4100-9ECD-F40FA206A3BA}" destId="{485EF642-1446-4241-B05A-D090FC92EA68}" srcOrd="0" destOrd="0" presId="urn:microsoft.com/office/officeart/2005/8/layout/chevron1"/>
    <dgm:cxn modelId="{C84CD7FB-A569-4ABF-AA1E-EC9FB5A11CB1}" srcId="{6ACBE319-4EF4-42F1-97D5-F685D4598BB5}" destId="{836B2CC2-0D79-4F92-A0EB-C00B8C940EF6}" srcOrd="2" destOrd="0" parTransId="{382BA59A-D70F-45CC-93C0-8475B8182496}" sibTransId="{55B16EE1-34D4-419A-8FEC-8B09DF58E768}"/>
    <dgm:cxn modelId="{E39918E7-B30B-4496-B872-824A6AB95493}" srcId="{6ACBE319-4EF4-42F1-97D5-F685D4598BB5}" destId="{C39ECEB4-DA09-4100-9ECD-F40FA206A3BA}" srcOrd="3" destOrd="0" parTransId="{6ECBCF25-0A9D-4B57-A144-12FC4C1427A2}" sibTransId="{B85417D0-BD5D-4330-A69C-CFA4AF51B3FC}"/>
    <dgm:cxn modelId="{5FD895E8-6D6D-4AF6-A5DB-BB3F4EC4D205}" type="presOf" srcId="{1D9DE77B-2C25-49FE-9A8E-C63E5E94F0F7}" destId="{5A331E39-A542-4BAB-A3A7-64F5C9294B06}" srcOrd="0" destOrd="0" presId="urn:microsoft.com/office/officeart/2005/8/layout/chevron1"/>
    <dgm:cxn modelId="{813C528A-C4C6-41E4-AEEE-066A05A3AF89}" type="presOf" srcId="{6ACBE319-4EF4-42F1-97D5-F685D4598BB5}" destId="{7804FE8A-74CA-4650-B0FD-ADF39D9CB472}" srcOrd="0" destOrd="0" presId="urn:microsoft.com/office/officeart/2005/8/layout/chevron1"/>
    <dgm:cxn modelId="{44AC30EB-BF87-44FB-97B9-482CCB95E6FB}" type="presOf" srcId="{08F0421E-F2E2-4855-98EB-A3DFF2CF1F5B}" destId="{5B65FAD5-D8BD-40EE-83AA-DBC2C5A02D36}" srcOrd="0" destOrd="0" presId="urn:microsoft.com/office/officeart/2005/8/layout/chevron1"/>
    <dgm:cxn modelId="{C44D0F95-9AEA-49E4-B18C-B6DE6DBD63FA}" srcId="{6ACBE319-4EF4-42F1-97D5-F685D4598BB5}" destId="{08F0421E-F2E2-4855-98EB-A3DFF2CF1F5B}" srcOrd="0" destOrd="0" parTransId="{C6451815-6FC3-4261-91CD-579FD579BBE9}" sibTransId="{C3A3B1EE-8278-492A-B0BC-28F50ECE1654}"/>
    <dgm:cxn modelId="{A6983E62-C539-4028-AF6D-EC983EE2491F}" type="presOf" srcId="{9AECE56B-BA02-4D35-99A6-F8DBF2EA2280}" destId="{22F7D414-6497-40A1-A199-17EA824A3E44}" srcOrd="0" destOrd="0" presId="urn:microsoft.com/office/officeart/2005/8/layout/chevron1"/>
    <dgm:cxn modelId="{4B9E563C-A9A7-4D71-A04A-39EE0687D5F9}" srcId="{6ACBE319-4EF4-42F1-97D5-F685D4598BB5}" destId="{1D9DE77B-2C25-49FE-9A8E-C63E5E94F0F7}" srcOrd="4" destOrd="0" parTransId="{3265B335-7221-446C-9B0C-359FA44AC5FF}" sibTransId="{FAE3F030-353B-4BC0-8947-16571EE42420}"/>
    <dgm:cxn modelId="{7607EAA0-7665-45C8-BE17-85D9791BA16A}" type="presOf" srcId="{836B2CC2-0D79-4F92-A0EB-C00B8C940EF6}" destId="{CA9D8E7B-9F79-4DB0-A07B-BB5ECA18B494}" srcOrd="0" destOrd="0" presId="urn:microsoft.com/office/officeart/2005/8/layout/chevron1"/>
    <dgm:cxn modelId="{FC2078AB-08CC-427E-B316-BD6E85F8F2B3}" type="presParOf" srcId="{7804FE8A-74CA-4650-B0FD-ADF39D9CB472}" destId="{5B65FAD5-D8BD-40EE-83AA-DBC2C5A02D36}" srcOrd="0" destOrd="0" presId="urn:microsoft.com/office/officeart/2005/8/layout/chevron1"/>
    <dgm:cxn modelId="{678F6CA9-C458-4BA1-BBCC-6A52A3A6DEB4}" type="presParOf" srcId="{7804FE8A-74CA-4650-B0FD-ADF39D9CB472}" destId="{952578CD-B726-4592-BDAB-52FBB1BD05E8}" srcOrd="1" destOrd="0" presId="urn:microsoft.com/office/officeart/2005/8/layout/chevron1"/>
    <dgm:cxn modelId="{10B7668F-D7F0-4D19-9E78-B95393CC96A5}" type="presParOf" srcId="{7804FE8A-74CA-4650-B0FD-ADF39D9CB472}" destId="{22F7D414-6497-40A1-A199-17EA824A3E44}" srcOrd="2" destOrd="0" presId="urn:microsoft.com/office/officeart/2005/8/layout/chevron1"/>
    <dgm:cxn modelId="{52B9A49D-B68F-4FE0-8C4A-CC0D770FDCB7}" type="presParOf" srcId="{7804FE8A-74CA-4650-B0FD-ADF39D9CB472}" destId="{AFBF201F-8C87-4EB7-AC91-73EF1CA4FB4F}" srcOrd="3" destOrd="0" presId="urn:microsoft.com/office/officeart/2005/8/layout/chevron1"/>
    <dgm:cxn modelId="{9836AEB5-A6DF-451D-AC6D-BB6BDF6E6144}" type="presParOf" srcId="{7804FE8A-74CA-4650-B0FD-ADF39D9CB472}" destId="{CA9D8E7B-9F79-4DB0-A07B-BB5ECA18B494}" srcOrd="4" destOrd="0" presId="urn:microsoft.com/office/officeart/2005/8/layout/chevron1"/>
    <dgm:cxn modelId="{EE9F1E23-CEAD-429E-9781-A67E5ADB1129}" type="presParOf" srcId="{7804FE8A-74CA-4650-B0FD-ADF39D9CB472}" destId="{33CC04BD-9DB4-4CA1-9487-8757D88555EA}" srcOrd="5" destOrd="0" presId="urn:microsoft.com/office/officeart/2005/8/layout/chevron1"/>
    <dgm:cxn modelId="{5C05FBB4-CB13-4940-AF84-5ABB13228517}" type="presParOf" srcId="{7804FE8A-74CA-4650-B0FD-ADF39D9CB472}" destId="{485EF642-1446-4241-B05A-D090FC92EA68}" srcOrd="6" destOrd="0" presId="urn:microsoft.com/office/officeart/2005/8/layout/chevron1"/>
    <dgm:cxn modelId="{B1E675A2-8952-4437-B334-25FE5F0717B9}" type="presParOf" srcId="{7804FE8A-74CA-4650-B0FD-ADF39D9CB472}" destId="{A39FE837-8490-4821-A051-64C07F1CF515}" srcOrd="7" destOrd="0" presId="urn:microsoft.com/office/officeart/2005/8/layout/chevron1"/>
    <dgm:cxn modelId="{77F585D2-C258-4005-AA57-5997F51129C8}" type="presParOf" srcId="{7804FE8A-74CA-4650-B0FD-ADF39D9CB472}" destId="{5A331E39-A542-4BAB-A3A7-64F5C9294B06}" srcOrd="8" destOrd="0" presId="urn:microsoft.com/office/officeart/2005/8/layout/chevron1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ACBE319-4EF4-42F1-97D5-F685D4598BB5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08F0421E-F2E2-4855-98EB-A3DFF2CF1F5B}">
      <dgm:prSet phldrT="[Texto]"/>
      <dgm:spPr>
        <a:solidFill>
          <a:schemeClr val="accent4">
            <a:lumMod val="50000"/>
          </a:schemeClr>
        </a:solidFill>
      </dgm:spPr>
      <dgm:t>
        <a:bodyPr/>
        <a:lstStyle/>
        <a:p>
          <a:r>
            <a:rPr lang="es-ES" dirty="0" smtClean="0"/>
            <a:t>Búsqueda de información</a:t>
          </a:r>
          <a:endParaRPr lang="es-ES" dirty="0"/>
        </a:p>
      </dgm:t>
    </dgm:pt>
    <dgm:pt modelId="{C6451815-6FC3-4261-91CD-579FD579BBE9}" type="parTrans" cxnId="{C44D0F95-9AEA-49E4-B18C-B6DE6DBD63FA}">
      <dgm:prSet/>
      <dgm:spPr/>
      <dgm:t>
        <a:bodyPr/>
        <a:lstStyle/>
        <a:p>
          <a:endParaRPr lang="es-ES"/>
        </a:p>
      </dgm:t>
    </dgm:pt>
    <dgm:pt modelId="{C3A3B1EE-8278-492A-B0BC-28F50ECE1654}" type="sibTrans" cxnId="{C44D0F95-9AEA-49E4-B18C-B6DE6DBD63FA}">
      <dgm:prSet/>
      <dgm:spPr/>
      <dgm:t>
        <a:bodyPr/>
        <a:lstStyle/>
        <a:p>
          <a:endParaRPr lang="es-ES"/>
        </a:p>
      </dgm:t>
    </dgm:pt>
    <dgm:pt modelId="{9AECE56B-BA02-4D35-99A6-F8DBF2EA2280}">
      <dgm:prSet phldrT="[Texto]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es-ES" dirty="0" smtClean="0"/>
            <a:t>Localización de elementos</a:t>
          </a:r>
          <a:endParaRPr lang="es-ES" dirty="0"/>
        </a:p>
      </dgm:t>
    </dgm:pt>
    <dgm:pt modelId="{B72CDBED-F8BA-40EC-8292-A1A994D5C323}" type="sibTrans" cxnId="{EBDD7100-3A4B-43DD-B923-FCFBBAC6E255}">
      <dgm:prSet/>
      <dgm:spPr/>
      <dgm:t>
        <a:bodyPr/>
        <a:lstStyle/>
        <a:p>
          <a:endParaRPr lang="es-ES"/>
        </a:p>
      </dgm:t>
    </dgm:pt>
    <dgm:pt modelId="{5747FF88-1059-443B-9143-9F9081860D5B}" type="parTrans" cxnId="{EBDD7100-3A4B-43DD-B923-FCFBBAC6E255}">
      <dgm:prSet/>
      <dgm:spPr/>
      <dgm:t>
        <a:bodyPr/>
        <a:lstStyle/>
        <a:p>
          <a:endParaRPr lang="es-ES"/>
        </a:p>
      </dgm:t>
    </dgm:pt>
    <dgm:pt modelId="{836B2CC2-0D79-4F92-A0EB-C00B8C940EF6}">
      <dgm:prSet phldrT="[Texto]"/>
      <dgm:spPr>
        <a:solidFill>
          <a:srgbClr val="7C609E"/>
        </a:solidFill>
      </dgm:spPr>
      <dgm:t>
        <a:bodyPr/>
        <a:lstStyle/>
        <a:p>
          <a:r>
            <a:rPr lang="es-ES" dirty="0" smtClean="0"/>
            <a:t>Toma de datos y tratamiento de la información</a:t>
          </a:r>
          <a:endParaRPr lang="es-ES" dirty="0"/>
        </a:p>
      </dgm:t>
    </dgm:pt>
    <dgm:pt modelId="{55B16EE1-34D4-419A-8FEC-8B09DF58E768}" type="sibTrans" cxnId="{C84CD7FB-A569-4ABF-AA1E-EC9FB5A11CB1}">
      <dgm:prSet/>
      <dgm:spPr/>
      <dgm:t>
        <a:bodyPr/>
        <a:lstStyle/>
        <a:p>
          <a:endParaRPr lang="es-ES"/>
        </a:p>
      </dgm:t>
    </dgm:pt>
    <dgm:pt modelId="{382BA59A-D70F-45CC-93C0-8475B8182496}" type="parTrans" cxnId="{C84CD7FB-A569-4ABF-AA1E-EC9FB5A11CB1}">
      <dgm:prSet/>
      <dgm:spPr/>
      <dgm:t>
        <a:bodyPr/>
        <a:lstStyle/>
        <a:p>
          <a:endParaRPr lang="es-ES"/>
        </a:p>
      </dgm:t>
    </dgm:pt>
    <dgm:pt modelId="{C39ECEB4-DA09-4100-9ECD-F40FA206A3BA}">
      <dgm:prSet phldrT="[Texto]"/>
      <dgm:spPr>
        <a:solidFill>
          <a:srgbClr val="947CB0"/>
        </a:solidFill>
      </dgm:spPr>
      <dgm:t>
        <a:bodyPr/>
        <a:lstStyle/>
        <a:p>
          <a:r>
            <a:rPr lang="es-ES" dirty="0" smtClean="0"/>
            <a:t>Levantamiento arquitectónico</a:t>
          </a:r>
          <a:endParaRPr lang="es-ES" dirty="0"/>
        </a:p>
      </dgm:t>
    </dgm:pt>
    <dgm:pt modelId="{B85417D0-BD5D-4330-A69C-CFA4AF51B3FC}" type="sibTrans" cxnId="{E39918E7-B30B-4496-B872-824A6AB95493}">
      <dgm:prSet/>
      <dgm:spPr/>
      <dgm:t>
        <a:bodyPr/>
        <a:lstStyle/>
        <a:p>
          <a:endParaRPr lang="es-ES"/>
        </a:p>
      </dgm:t>
    </dgm:pt>
    <dgm:pt modelId="{6ECBCF25-0A9D-4B57-A144-12FC4C1427A2}" type="parTrans" cxnId="{E39918E7-B30B-4496-B872-824A6AB95493}">
      <dgm:prSet/>
      <dgm:spPr/>
      <dgm:t>
        <a:bodyPr/>
        <a:lstStyle/>
        <a:p>
          <a:endParaRPr lang="es-ES"/>
        </a:p>
      </dgm:t>
    </dgm:pt>
    <dgm:pt modelId="{1D9DE77B-2C25-49FE-9A8E-C63E5E94F0F7}">
      <dgm:prSet phldrT="[Texto]"/>
      <dgm:spPr>
        <a:solidFill>
          <a:srgbClr val="A38FBB"/>
        </a:solidFill>
      </dgm:spPr>
      <dgm:t>
        <a:bodyPr/>
        <a:lstStyle/>
        <a:p>
          <a:r>
            <a:rPr lang="es-ES" dirty="0" smtClean="0"/>
            <a:t>Conclusiones</a:t>
          </a:r>
          <a:endParaRPr lang="es-ES" dirty="0"/>
        </a:p>
      </dgm:t>
    </dgm:pt>
    <dgm:pt modelId="{FAE3F030-353B-4BC0-8947-16571EE42420}" type="sibTrans" cxnId="{4B9E563C-A9A7-4D71-A04A-39EE0687D5F9}">
      <dgm:prSet/>
      <dgm:spPr/>
      <dgm:t>
        <a:bodyPr/>
        <a:lstStyle/>
        <a:p>
          <a:endParaRPr lang="es-ES"/>
        </a:p>
      </dgm:t>
    </dgm:pt>
    <dgm:pt modelId="{3265B335-7221-446C-9B0C-359FA44AC5FF}" type="parTrans" cxnId="{4B9E563C-A9A7-4D71-A04A-39EE0687D5F9}">
      <dgm:prSet/>
      <dgm:spPr/>
      <dgm:t>
        <a:bodyPr/>
        <a:lstStyle/>
        <a:p>
          <a:endParaRPr lang="es-ES"/>
        </a:p>
      </dgm:t>
    </dgm:pt>
    <dgm:pt modelId="{7804FE8A-74CA-4650-B0FD-ADF39D9CB472}" type="pres">
      <dgm:prSet presAssocID="{6ACBE319-4EF4-42F1-97D5-F685D4598BB5}" presName="Name0" presStyleCnt="0">
        <dgm:presLayoutVars>
          <dgm:dir/>
          <dgm:animLvl val="lvl"/>
          <dgm:resizeHandles val="exact"/>
        </dgm:presLayoutVars>
      </dgm:prSet>
      <dgm:spPr/>
    </dgm:pt>
    <dgm:pt modelId="{5B65FAD5-D8BD-40EE-83AA-DBC2C5A02D36}" type="pres">
      <dgm:prSet presAssocID="{08F0421E-F2E2-4855-98EB-A3DFF2CF1F5B}" presName="parTxOnly" presStyleLbl="node1" presStyleIdx="0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52578CD-B726-4592-BDAB-52FBB1BD05E8}" type="pres">
      <dgm:prSet presAssocID="{C3A3B1EE-8278-492A-B0BC-28F50ECE1654}" presName="parTxOnlySpace" presStyleCnt="0"/>
      <dgm:spPr/>
    </dgm:pt>
    <dgm:pt modelId="{22F7D414-6497-40A1-A199-17EA824A3E44}" type="pres">
      <dgm:prSet presAssocID="{9AECE56B-BA02-4D35-99A6-F8DBF2EA2280}" presName="parTxOnly" presStyleLbl="node1" presStyleIdx="1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FBF201F-8C87-4EB7-AC91-73EF1CA4FB4F}" type="pres">
      <dgm:prSet presAssocID="{B72CDBED-F8BA-40EC-8292-A1A994D5C323}" presName="parTxOnlySpace" presStyleCnt="0"/>
      <dgm:spPr/>
    </dgm:pt>
    <dgm:pt modelId="{CA9D8E7B-9F79-4DB0-A07B-BB5ECA18B494}" type="pres">
      <dgm:prSet presAssocID="{836B2CC2-0D79-4F92-A0EB-C00B8C940EF6}" presName="parTxOnly" presStyleLbl="node1" presStyleIdx="2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3CC04BD-9DB4-4CA1-9487-8757D88555EA}" type="pres">
      <dgm:prSet presAssocID="{55B16EE1-34D4-419A-8FEC-8B09DF58E768}" presName="parTxOnlySpace" presStyleCnt="0"/>
      <dgm:spPr/>
    </dgm:pt>
    <dgm:pt modelId="{485EF642-1446-4241-B05A-D090FC92EA68}" type="pres">
      <dgm:prSet presAssocID="{C39ECEB4-DA09-4100-9ECD-F40FA206A3BA}" presName="parTxOnly" presStyleLbl="node1" presStyleIdx="3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39FE837-8490-4821-A051-64C07F1CF515}" type="pres">
      <dgm:prSet presAssocID="{B85417D0-BD5D-4330-A69C-CFA4AF51B3FC}" presName="parTxOnlySpace" presStyleCnt="0"/>
      <dgm:spPr/>
    </dgm:pt>
    <dgm:pt modelId="{5A331E39-A542-4BAB-A3A7-64F5C9294B06}" type="pres">
      <dgm:prSet presAssocID="{1D9DE77B-2C25-49FE-9A8E-C63E5E94F0F7}" presName="parTxOnly" presStyleLbl="node1" presStyleIdx="4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EBDD7100-3A4B-43DD-B923-FCFBBAC6E255}" srcId="{6ACBE319-4EF4-42F1-97D5-F685D4598BB5}" destId="{9AECE56B-BA02-4D35-99A6-F8DBF2EA2280}" srcOrd="1" destOrd="0" parTransId="{5747FF88-1059-443B-9143-9F9081860D5B}" sibTransId="{B72CDBED-F8BA-40EC-8292-A1A994D5C323}"/>
    <dgm:cxn modelId="{14DC7BAC-3949-4686-B87A-68951339585C}" type="presOf" srcId="{08F0421E-F2E2-4855-98EB-A3DFF2CF1F5B}" destId="{5B65FAD5-D8BD-40EE-83AA-DBC2C5A02D36}" srcOrd="0" destOrd="0" presId="urn:microsoft.com/office/officeart/2005/8/layout/chevron1"/>
    <dgm:cxn modelId="{750931FA-760E-429A-9898-BED42CD4E4DF}" type="presOf" srcId="{9AECE56B-BA02-4D35-99A6-F8DBF2EA2280}" destId="{22F7D414-6497-40A1-A199-17EA824A3E44}" srcOrd="0" destOrd="0" presId="urn:microsoft.com/office/officeart/2005/8/layout/chevron1"/>
    <dgm:cxn modelId="{E2006F20-6A51-4199-B5C1-09DA4CE3B935}" type="presOf" srcId="{1D9DE77B-2C25-49FE-9A8E-C63E5E94F0F7}" destId="{5A331E39-A542-4BAB-A3A7-64F5C9294B06}" srcOrd="0" destOrd="0" presId="urn:microsoft.com/office/officeart/2005/8/layout/chevron1"/>
    <dgm:cxn modelId="{F6EC81F0-4AD3-4C41-A40A-33F31D06E8E2}" type="presOf" srcId="{6ACBE319-4EF4-42F1-97D5-F685D4598BB5}" destId="{7804FE8A-74CA-4650-B0FD-ADF39D9CB472}" srcOrd="0" destOrd="0" presId="urn:microsoft.com/office/officeart/2005/8/layout/chevron1"/>
    <dgm:cxn modelId="{C84CD7FB-A569-4ABF-AA1E-EC9FB5A11CB1}" srcId="{6ACBE319-4EF4-42F1-97D5-F685D4598BB5}" destId="{836B2CC2-0D79-4F92-A0EB-C00B8C940EF6}" srcOrd="2" destOrd="0" parTransId="{382BA59A-D70F-45CC-93C0-8475B8182496}" sibTransId="{55B16EE1-34D4-419A-8FEC-8B09DF58E768}"/>
    <dgm:cxn modelId="{E39918E7-B30B-4496-B872-824A6AB95493}" srcId="{6ACBE319-4EF4-42F1-97D5-F685D4598BB5}" destId="{C39ECEB4-DA09-4100-9ECD-F40FA206A3BA}" srcOrd="3" destOrd="0" parTransId="{6ECBCF25-0A9D-4B57-A144-12FC4C1427A2}" sibTransId="{B85417D0-BD5D-4330-A69C-CFA4AF51B3FC}"/>
    <dgm:cxn modelId="{C44D0F95-9AEA-49E4-B18C-B6DE6DBD63FA}" srcId="{6ACBE319-4EF4-42F1-97D5-F685D4598BB5}" destId="{08F0421E-F2E2-4855-98EB-A3DFF2CF1F5B}" srcOrd="0" destOrd="0" parTransId="{C6451815-6FC3-4261-91CD-579FD579BBE9}" sibTransId="{C3A3B1EE-8278-492A-B0BC-28F50ECE1654}"/>
    <dgm:cxn modelId="{678D2E3B-4929-4AE5-B338-CC20B95BAC0D}" type="presOf" srcId="{836B2CC2-0D79-4F92-A0EB-C00B8C940EF6}" destId="{CA9D8E7B-9F79-4DB0-A07B-BB5ECA18B494}" srcOrd="0" destOrd="0" presId="urn:microsoft.com/office/officeart/2005/8/layout/chevron1"/>
    <dgm:cxn modelId="{4B9E563C-A9A7-4D71-A04A-39EE0687D5F9}" srcId="{6ACBE319-4EF4-42F1-97D5-F685D4598BB5}" destId="{1D9DE77B-2C25-49FE-9A8E-C63E5E94F0F7}" srcOrd="4" destOrd="0" parTransId="{3265B335-7221-446C-9B0C-359FA44AC5FF}" sibTransId="{FAE3F030-353B-4BC0-8947-16571EE42420}"/>
    <dgm:cxn modelId="{BE91AFD2-C846-443A-90FC-53037691BC85}" type="presOf" srcId="{C39ECEB4-DA09-4100-9ECD-F40FA206A3BA}" destId="{485EF642-1446-4241-B05A-D090FC92EA68}" srcOrd="0" destOrd="0" presId="urn:microsoft.com/office/officeart/2005/8/layout/chevron1"/>
    <dgm:cxn modelId="{D6B6BB01-A2FA-4A47-B2F8-80A19B15ADC4}" type="presParOf" srcId="{7804FE8A-74CA-4650-B0FD-ADF39D9CB472}" destId="{5B65FAD5-D8BD-40EE-83AA-DBC2C5A02D36}" srcOrd="0" destOrd="0" presId="urn:microsoft.com/office/officeart/2005/8/layout/chevron1"/>
    <dgm:cxn modelId="{C8706229-3948-4C2C-982A-D1BCED4B310A}" type="presParOf" srcId="{7804FE8A-74CA-4650-B0FD-ADF39D9CB472}" destId="{952578CD-B726-4592-BDAB-52FBB1BD05E8}" srcOrd="1" destOrd="0" presId="urn:microsoft.com/office/officeart/2005/8/layout/chevron1"/>
    <dgm:cxn modelId="{7B16996C-3D8E-4471-8839-405CAE35D10D}" type="presParOf" srcId="{7804FE8A-74CA-4650-B0FD-ADF39D9CB472}" destId="{22F7D414-6497-40A1-A199-17EA824A3E44}" srcOrd="2" destOrd="0" presId="urn:microsoft.com/office/officeart/2005/8/layout/chevron1"/>
    <dgm:cxn modelId="{796D5362-EAB8-4A60-A341-806D23767465}" type="presParOf" srcId="{7804FE8A-74CA-4650-B0FD-ADF39D9CB472}" destId="{AFBF201F-8C87-4EB7-AC91-73EF1CA4FB4F}" srcOrd="3" destOrd="0" presId="urn:microsoft.com/office/officeart/2005/8/layout/chevron1"/>
    <dgm:cxn modelId="{A686D889-C5DE-4307-9645-A2E5CF7683C4}" type="presParOf" srcId="{7804FE8A-74CA-4650-B0FD-ADF39D9CB472}" destId="{CA9D8E7B-9F79-4DB0-A07B-BB5ECA18B494}" srcOrd="4" destOrd="0" presId="urn:microsoft.com/office/officeart/2005/8/layout/chevron1"/>
    <dgm:cxn modelId="{4B3A4CE0-F635-4D11-B22E-1D905DC2A6A3}" type="presParOf" srcId="{7804FE8A-74CA-4650-B0FD-ADF39D9CB472}" destId="{33CC04BD-9DB4-4CA1-9487-8757D88555EA}" srcOrd="5" destOrd="0" presId="urn:microsoft.com/office/officeart/2005/8/layout/chevron1"/>
    <dgm:cxn modelId="{A9E3FA56-6B67-4F03-B7D0-F4AA862BF953}" type="presParOf" srcId="{7804FE8A-74CA-4650-B0FD-ADF39D9CB472}" destId="{485EF642-1446-4241-B05A-D090FC92EA68}" srcOrd="6" destOrd="0" presId="urn:microsoft.com/office/officeart/2005/8/layout/chevron1"/>
    <dgm:cxn modelId="{80928EBD-83F2-4BD8-80CE-B30786407A76}" type="presParOf" srcId="{7804FE8A-74CA-4650-B0FD-ADF39D9CB472}" destId="{A39FE837-8490-4821-A051-64C07F1CF515}" srcOrd="7" destOrd="0" presId="urn:microsoft.com/office/officeart/2005/8/layout/chevron1"/>
    <dgm:cxn modelId="{414C290C-65C6-417B-AA58-1528A69CF4B8}" type="presParOf" srcId="{7804FE8A-74CA-4650-B0FD-ADF39D9CB472}" destId="{5A331E39-A542-4BAB-A3A7-64F5C9294B06}" srcOrd="8" destOrd="0" presId="urn:microsoft.com/office/officeart/2005/8/layout/chevron1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ACBE319-4EF4-42F1-97D5-F685D4598BB5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08F0421E-F2E2-4855-98EB-A3DFF2CF1F5B}">
      <dgm:prSet phldrT="[Texto]"/>
      <dgm:spPr>
        <a:solidFill>
          <a:schemeClr val="accent4">
            <a:lumMod val="50000"/>
          </a:schemeClr>
        </a:solidFill>
      </dgm:spPr>
      <dgm:t>
        <a:bodyPr/>
        <a:lstStyle/>
        <a:p>
          <a:r>
            <a:rPr lang="es-ES" dirty="0" smtClean="0"/>
            <a:t>Búsqueda de información</a:t>
          </a:r>
          <a:endParaRPr lang="es-ES" dirty="0"/>
        </a:p>
      </dgm:t>
    </dgm:pt>
    <dgm:pt modelId="{C6451815-6FC3-4261-91CD-579FD579BBE9}" type="parTrans" cxnId="{C44D0F95-9AEA-49E4-B18C-B6DE6DBD63FA}">
      <dgm:prSet/>
      <dgm:spPr/>
      <dgm:t>
        <a:bodyPr/>
        <a:lstStyle/>
        <a:p>
          <a:endParaRPr lang="es-ES"/>
        </a:p>
      </dgm:t>
    </dgm:pt>
    <dgm:pt modelId="{C3A3B1EE-8278-492A-B0BC-28F50ECE1654}" type="sibTrans" cxnId="{C44D0F95-9AEA-49E4-B18C-B6DE6DBD63FA}">
      <dgm:prSet/>
      <dgm:spPr/>
      <dgm:t>
        <a:bodyPr/>
        <a:lstStyle/>
        <a:p>
          <a:endParaRPr lang="es-ES"/>
        </a:p>
      </dgm:t>
    </dgm:pt>
    <dgm:pt modelId="{9AECE56B-BA02-4D35-99A6-F8DBF2EA2280}">
      <dgm:prSet phldrT="[Texto]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es-ES" dirty="0" smtClean="0"/>
            <a:t>Localización de elementos</a:t>
          </a:r>
          <a:endParaRPr lang="es-ES" dirty="0"/>
        </a:p>
      </dgm:t>
    </dgm:pt>
    <dgm:pt modelId="{B72CDBED-F8BA-40EC-8292-A1A994D5C323}" type="sibTrans" cxnId="{EBDD7100-3A4B-43DD-B923-FCFBBAC6E255}">
      <dgm:prSet/>
      <dgm:spPr/>
      <dgm:t>
        <a:bodyPr/>
        <a:lstStyle/>
        <a:p>
          <a:endParaRPr lang="es-ES"/>
        </a:p>
      </dgm:t>
    </dgm:pt>
    <dgm:pt modelId="{5747FF88-1059-443B-9143-9F9081860D5B}" type="parTrans" cxnId="{EBDD7100-3A4B-43DD-B923-FCFBBAC6E255}">
      <dgm:prSet/>
      <dgm:spPr/>
      <dgm:t>
        <a:bodyPr/>
        <a:lstStyle/>
        <a:p>
          <a:endParaRPr lang="es-ES"/>
        </a:p>
      </dgm:t>
    </dgm:pt>
    <dgm:pt modelId="{836B2CC2-0D79-4F92-A0EB-C00B8C940EF6}">
      <dgm:prSet phldrT="[Texto]"/>
      <dgm:spPr>
        <a:solidFill>
          <a:srgbClr val="7C609E"/>
        </a:solidFill>
      </dgm:spPr>
      <dgm:t>
        <a:bodyPr/>
        <a:lstStyle/>
        <a:p>
          <a:r>
            <a:rPr lang="es-ES" dirty="0" smtClean="0"/>
            <a:t>Toma de datos y tratamiento de la información</a:t>
          </a:r>
          <a:endParaRPr lang="es-ES" dirty="0"/>
        </a:p>
      </dgm:t>
    </dgm:pt>
    <dgm:pt modelId="{55B16EE1-34D4-419A-8FEC-8B09DF58E768}" type="sibTrans" cxnId="{C84CD7FB-A569-4ABF-AA1E-EC9FB5A11CB1}">
      <dgm:prSet/>
      <dgm:spPr/>
      <dgm:t>
        <a:bodyPr/>
        <a:lstStyle/>
        <a:p>
          <a:endParaRPr lang="es-ES"/>
        </a:p>
      </dgm:t>
    </dgm:pt>
    <dgm:pt modelId="{382BA59A-D70F-45CC-93C0-8475B8182496}" type="parTrans" cxnId="{C84CD7FB-A569-4ABF-AA1E-EC9FB5A11CB1}">
      <dgm:prSet/>
      <dgm:spPr/>
      <dgm:t>
        <a:bodyPr/>
        <a:lstStyle/>
        <a:p>
          <a:endParaRPr lang="es-ES"/>
        </a:p>
      </dgm:t>
    </dgm:pt>
    <dgm:pt modelId="{C39ECEB4-DA09-4100-9ECD-F40FA206A3BA}">
      <dgm:prSet phldrT="[Texto]"/>
      <dgm:spPr>
        <a:solidFill>
          <a:srgbClr val="947CB0"/>
        </a:solidFill>
      </dgm:spPr>
      <dgm:t>
        <a:bodyPr/>
        <a:lstStyle/>
        <a:p>
          <a:r>
            <a:rPr lang="es-ES" dirty="0" smtClean="0"/>
            <a:t>Levantamiento arquitectónico</a:t>
          </a:r>
          <a:endParaRPr lang="es-ES" dirty="0"/>
        </a:p>
      </dgm:t>
    </dgm:pt>
    <dgm:pt modelId="{B85417D0-BD5D-4330-A69C-CFA4AF51B3FC}" type="sibTrans" cxnId="{E39918E7-B30B-4496-B872-824A6AB95493}">
      <dgm:prSet/>
      <dgm:spPr/>
      <dgm:t>
        <a:bodyPr/>
        <a:lstStyle/>
        <a:p>
          <a:endParaRPr lang="es-ES"/>
        </a:p>
      </dgm:t>
    </dgm:pt>
    <dgm:pt modelId="{6ECBCF25-0A9D-4B57-A144-12FC4C1427A2}" type="parTrans" cxnId="{E39918E7-B30B-4496-B872-824A6AB95493}">
      <dgm:prSet/>
      <dgm:spPr/>
      <dgm:t>
        <a:bodyPr/>
        <a:lstStyle/>
        <a:p>
          <a:endParaRPr lang="es-ES"/>
        </a:p>
      </dgm:t>
    </dgm:pt>
    <dgm:pt modelId="{1D9DE77B-2C25-49FE-9A8E-C63E5E94F0F7}">
      <dgm:prSet phldrT="[Texto]"/>
      <dgm:spPr>
        <a:solidFill>
          <a:srgbClr val="A38FBB"/>
        </a:solidFill>
      </dgm:spPr>
      <dgm:t>
        <a:bodyPr/>
        <a:lstStyle/>
        <a:p>
          <a:r>
            <a:rPr lang="es-ES" dirty="0" smtClean="0"/>
            <a:t>Conclusiones</a:t>
          </a:r>
          <a:endParaRPr lang="es-ES" dirty="0"/>
        </a:p>
      </dgm:t>
    </dgm:pt>
    <dgm:pt modelId="{FAE3F030-353B-4BC0-8947-16571EE42420}" type="sibTrans" cxnId="{4B9E563C-A9A7-4D71-A04A-39EE0687D5F9}">
      <dgm:prSet/>
      <dgm:spPr/>
      <dgm:t>
        <a:bodyPr/>
        <a:lstStyle/>
        <a:p>
          <a:endParaRPr lang="es-ES"/>
        </a:p>
      </dgm:t>
    </dgm:pt>
    <dgm:pt modelId="{3265B335-7221-446C-9B0C-359FA44AC5FF}" type="parTrans" cxnId="{4B9E563C-A9A7-4D71-A04A-39EE0687D5F9}">
      <dgm:prSet/>
      <dgm:spPr/>
      <dgm:t>
        <a:bodyPr/>
        <a:lstStyle/>
        <a:p>
          <a:endParaRPr lang="es-ES"/>
        </a:p>
      </dgm:t>
    </dgm:pt>
    <dgm:pt modelId="{7804FE8A-74CA-4650-B0FD-ADF39D9CB472}" type="pres">
      <dgm:prSet presAssocID="{6ACBE319-4EF4-42F1-97D5-F685D4598BB5}" presName="Name0" presStyleCnt="0">
        <dgm:presLayoutVars>
          <dgm:dir/>
          <dgm:animLvl val="lvl"/>
          <dgm:resizeHandles val="exact"/>
        </dgm:presLayoutVars>
      </dgm:prSet>
      <dgm:spPr/>
    </dgm:pt>
    <dgm:pt modelId="{5B65FAD5-D8BD-40EE-83AA-DBC2C5A02D36}" type="pres">
      <dgm:prSet presAssocID="{08F0421E-F2E2-4855-98EB-A3DFF2CF1F5B}" presName="parTxOnly" presStyleLbl="node1" presStyleIdx="0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52578CD-B726-4592-BDAB-52FBB1BD05E8}" type="pres">
      <dgm:prSet presAssocID="{C3A3B1EE-8278-492A-B0BC-28F50ECE1654}" presName="parTxOnlySpace" presStyleCnt="0"/>
      <dgm:spPr/>
    </dgm:pt>
    <dgm:pt modelId="{22F7D414-6497-40A1-A199-17EA824A3E44}" type="pres">
      <dgm:prSet presAssocID="{9AECE56B-BA02-4D35-99A6-F8DBF2EA2280}" presName="parTxOnly" presStyleLbl="node1" presStyleIdx="1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FBF201F-8C87-4EB7-AC91-73EF1CA4FB4F}" type="pres">
      <dgm:prSet presAssocID="{B72CDBED-F8BA-40EC-8292-A1A994D5C323}" presName="parTxOnlySpace" presStyleCnt="0"/>
      <dgm:spPr/>
    </dgm:pt>
    <dgm:pt modelId="{CA9D8E7B-9F79-4DB0-A07B-BB5ECA18B494}" type="pres">
      <dgm:prSet presAssocID="{836B2CC2-0D79-4F92-A0EB-C00B8C940EF6}" presName="parTxOnly" presStyleLbl="node1" presStyleIdx="2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3CC04BD-9DB4-4CA1-9487-8757D88555EA}" type="pres">
      <dgm:prSet presAssocID="{55B16EE1-34D4-419A-8FEC-8B09DF58E768}" presName="parTxOnlySpace" presStyleCnt="0"/>
      <dgm:spPr/>
    </dgm:pt>
    <dgm:pt modelId="{485EF642-1446-4241-B05A-D090FC92EA68}" type="pres">
      <dgm:prSet presAssocID="{C39ECEB4-DA09-4100-9ECD-F40FA206A3BA}" presName="parTxOnly" presStyleLbl="node1" presStyleIdx="3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39FE837-8490-4821-A051-64C07F1CF515}" type="pres">
      <dgm:prSet presAssocID="{B85417D0-BD5D-4330-A69C-CFA4AF51B3FC}" presName="parTxOnlySpace" presStyleCnt="0"/>
      <dgm:spPr/>
    </dgm:pt>
    <dgm:pt modelId="{5A331E39-A542-4BAB-A3A7-64F5C9294B06}" type="pres">
      <dgm:prSet presAssocID="{1D9DE77B-2C25-49FE-9A8E-C63E5E94F0F7}" presName="parTxOnly" presStyleLbl="node1" presStyleIdx="4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EBDD7100-3A4B-43DD-B923-FCFBBAC6E255}" srcId="{6ACBE319-4EF4-42F1-97D5-F685D4598BB5}" destId="{9AECE56B-BA02-4D35-99A6-F8DBF2EA2280}" srcOrd="1" destOrd="0" parTransId="{5747FF88-1059-443B-9143-9F9081860D5B}" sibTransId="{B72CDBED-F8BA-40EC-8292-A1A994D5C323}"/>
    <dgm:cxn modelId="{73B9190B-2155-479B-9DE9-B4C51EC4BC9E}" type="presOf" srcId="{08F0421E-F2E2-4855-98EB-A3DFF2CF1F5B}" destId="{5B65FAD5-D8BD-40EE-83AA-DBC2C5A02D36}" srcOrd="0" destOrd="0" presId="urn:microsoft.com/office/officeart/2005/8/layout/chevron1"/>
    <dgm:cxn modelId="{DBF557A3-76AF-47E7-986F-23C3501043A8}" type="presOf" srcId="{6ACBE319-4EF4-42F1-97D5-F685D4598BB5}" destId="{7804FE8A-74CA-4650-B0FD-ADF39D9CB472}" srcOrd="0" destOrd="0" presId="urn:microsoft.com/office/officeart/2005/8/layout/chevron1"/>
    <dgm:cxn modelId="{51702457-C5D8-40E4-81FE-41C3E0A0F8E1}" type="presOf" srcId="{9AECE56B-BA02-4D35-99A6-F8DBF2EA2280}" destId="{22F7D414-6497-40A1-A199-17EA824A3E44}" srcOrd="0" destOrd="0" presId="urn:microsoft.com/office/officeart/2005/8/layout/chevron1"/>
    <dgm:cxn modelId="{C84CD7FB-A569-4ABF-AA1E-EC9FB5A11CB1}" srcId="{6ACBE319-4EF4-42F1-97D5-F685D4598BB5}" destId="{836B2CC2-0D79-4F92-A0EB-C00B8C940EF6}" srcOrd="2" destOrd="0" parTransId="{382BA59A-D70F-45CC-93C0-8475B8182496}" sibTransId="{55B16EE1-34D4-419A-8FEC-8B09DF58E768}"/>
    <dgm:cxn modelId="{E39918E7-B30B-4496-B872-824A6AB95493}" srcId="{6ACBE319-4EF4-42F1-97D5-F685D4598BB5}" destId="{C39ECEB4-DA09-4100-9ECD-F40FA206A3BA}" srcOrd="3" destOrd="0" parTransId="{6ECBCF25-0A9D-4B57-A144-12FC4C1427A2}" sibTransId="{B85417D0-BD5D-4330-A69C-CFA4AF51B3FC}"/>
    <dgm:cxn modelId="{3ACD2189-DB69-4B15-94A6-37DADCD10F13}" type="presOf" srcId="{C39ECEB4-DA09-4100-9ECD-F40FA206A3BA}" destId="{485EF642-1446-4241-B05A-D090FC92EA68}" srcOrd="0" destOrd="0" presId="urn:microsoft.com/office/officeart/2005/8/layout/chevron1"/>
    <dgm:cxn modelId="{B50D8246-5B20-4404-B55D-3B7C037DFAE8}" type="presOf" srcId="{1D9DE77B-2C25-49FE-9A8E-C63E5E94F0F7}" destId="{5A331E39-A542-4BAB-A3A7-64F5C9294B06}" srcOrd="0" destOrd="0" presId="urn:microsoft.com/office/officeart/2005/8/layout/chevron1"/>
    <dgm:cxn modelId="{C44D0F95-9AEA-49E4-B18C-B6DE6DBD63FA}" srcId="{6ACBE319-4EF4-42F1-97D5-F685D4598BB5}" destId="{08F0421E-F2E2-4855-98EB-A3DFF2CF1F5B}" srcOrd="0" destOrd="0" parTransId="{C6451815-6FC3-4261-91CD-579FD579BBE9}" sibTransId="{C3A3B1EE-8278-492A-B0BC-28F50ECE1654}"/>
    <dgm:cxn modelId="{4B9E563C-A9A7-4D71-A04A-39EE0687D5F9}" srcId="{6ACBE319-4EF4-42F1-97D5-F685D4598BB5}" destId="{1D9DE77B-2C25-49FE-9A8E-C63E5E94F0F7}" srcOrd="4" destOrd="0" parTransId="{3265B335-7221-446C-9B0C-359FA44AC5FF}" sibTransId="{FAE3F030-353B-4BC0-8947-16571EE42420}"/>
    <dgm:cxn modelId="{DCB94F73-74BB-46E2-9CE0-68122C98A354}" type="presOf" srcId="{836B2CC2-0D79-4F92-A0EB-C00B8C940EF6}" destId="{CA9D8E7B-9F79-4DB0-A07B-BB5ECA18B494}" srcOrd="0" destOrd="0" presId="urn:microsoft.com/office/officeart/2005/8/layout/chevron1"/>
    <dgm:cxn modelId="{6C23FBD8-38DC-4AD9-8605-D6BB400BD5E7}" type="presParOf" srcId="{7804FE8A-74CA-4650-B0FD-ADF39D9CB472}" destId="{5B65FAD5-D8BD-40EE-83AA-DBC2C5A02D36}" srcOrd="0" destOrd="0" presId="urn:microsoft.com/office/officeart/2005/8/layout/chevron1"/>
    <dgm:cxn modelId="{5CC9CE3E-FBD5-4AE2-9917-382262F4945E}" type="presParOf" srcId="{7804FE8A-74CA-4650-B0FD-ADF39D9CB472}" destId="{952578CD-B726-4592-BDAB-52FBB1BD05E8}" srcOrd="1" destOrd="0" presId="urn:microsoft.com/office/officeart/2005/8/layout/chevron1"/>
    <dgm:cxn modelId="{513BC080-88DE-4EF9-875C-6F4471963B12}" type="presParOf" srcId="{7804FE8A-74CA-4650-B0FD-ADF39D9CB472}" destId="{22F7D414-6497-40A1-A199-17EA824A3E44}" srcOrd="2" destOrd="0" presId="urn:microsoft.com/office/officeart/2005/8/layout/chevron1"/>
    <dgm:cxn modelId="{7356C263-D2AD-4D94-A1A2-CFBED614D7C5}" type="presParOf" srcId="{7804FE8A-74CA-4650-B0FD-ADF39D9CB472}" destId="{AFBF201F-8C87-4EB7-AC91-73EF1CA4FB4F}" srcOrd="3" destOrd="0" presId="urn:microsoft.com/office/officeart/2005/8/layout/chevron1"/>
    <dgm:cxn modelId="{0384B13C-E1E7-4158-B914-7B310455E025}" type="presParOf" srcId="{7804FE8A-74CA-4650-B0FD-ADF39D9CB472}" destId="{CA9D8E7B-9F79-4DB0-A07B-BB5ECA18B494}" srcOrd="4" destOrd="0" presId="urn:microsoft.com/office/officeart/2005/8/layout/chevron1"/>
    <dgm:cxn modelId="{7B04214F-2D3A-402C-8433-2C0F50B54C0A}" type="presParOf" srcId="{7804FE8A-74CA-4650-B0FD-ADF39D9CB472}" destId="{33CC04BD-9DB4-4CA1-9487-8757D88555EA}" srcOrd="5" destOrd="0" presId="urn:microsoft.com/office/officeart/2005/8/layout/chevron1"/>
    <dgm:cxn modelId="{9E2498BF-9347-4FB0-A4A3-92D12B97635E}" type="presParOf" srcId="{7804FE8A-74CA-4650-B0FD-ADF39D9CB472}" destId="{485EF642-1446-4241-B05A-D090FC92EA68}" srcOrd="6" destOrd="0" presId="urn:microsoft.com/office/officeart/2005/8/layout/chevron1"/>
    <dgm:cxn modelId="{34DCE094-336D-484C-88A0-7F819839F5FE}" type="presParOf" srcId="{7804FE8A-74CA-4650-B0FD-ADF39D9CB472}" destId="{A39FE837-8490-4821-A051-64C07F1CF515}" srcOrd="7" destOrd="0" presId="urn:microsoft.com/office/officeart/2005/8/layout/chevron1"/>
    <dgm:cxn modelId="{3C767145-BDF4-40CF-A50C-8AC255CD6C9E}" type="presParOf" srcId="{7804FE8A-74CA-4650-B0FD-ADF39D9CB472}" destId="{5A331E39-A542-4BAB-A3A7-64F5C9294B06}" srcOrd="8" destOrd="0" presId="urn:microsoft.com/office/officeart/2005/8/layout/chevron1"/>
  </dgm:cxnLst>
  <dgm:bg/>
  <dgm:whole/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ACBE319-4EF4-42F1-97D5-F685D4598BB5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08F0421E-F2E2-4855-98EB-A3DFF2CF1F5B}">
      <dgm:prSet phldrT="[Texto]"/>
      <dgm:spPr>
        <a:solidFill>
          <a:schemeClr val="accent4">
            <a:lumMod val="50000"/>
          </a:schemeClr>
        </a:solidFill>
      </dgm:spPr>
      <dgm:t>
        <a:bodyPr/>
        <a:lstStyle/>
        <a:p>
          <a:r>
            <a:rPr lang="es-ES" dirty="0" smtClean="0"/>
            <a:t>Búsqueda de información</a:t>
          </a:r>
          <a:endParaRPr lang="es-ES" dirty="0"/>
        </a:p>
      </dgm:t>
    </dgm:pt>
    <dgm:pt modelId="{C6451815-6FC3-4261-91CD-579FD579BBE9}" type="parTrans" cxnId="{C44D0F95-9AEA-49E4-B18C-B6DE6DBD63FA}">
      <dgm:prSet/>
      <dgm:spPr/>
      <dgm:t>
        <a:bodyPr/>
        <a:lstStyle/>
        <a:p>
          <a:endParaRPr lang="es-ES"/>
        </a:p>
      </dgm:t>
    </dgm:pt>
    <dgm:pt modelId="{C3A3B1EE-8278-492A-B0BC-28F50ECE1654}" type="sibTrans" cxnId="{C44D0F95-9AEA-49E4-B18C-B6DE6DBD63FA}">
      <dgm:prSet/>
      <dgm:spPr/>
      <dgm:t>
        <a:bodyPr/>
        <a:lstStyle/>
        <a:p>
          <a:endParaRPr lang="es-ES"/>
        </a:p>
      </dgm:t>
    </dgm:pt>
    <dgm:pt modelId="{7804FE8A-74CA-4650-B0FD-ADF39D9CB472}" type="pres">
      <dgm:prSet presAssocID="{6ACBE319-4EF4-42F1-97D5-F685D4598BB5}" presName="Name0" presStyleCnt="0">
        <dgm:presLayoutVars>
          <dgm:dir/>
          <dgm:animLvl val="lvl"/>
          <dgm:resizeHandles val="exact"/>
        </dgm:presLayoutVars>
      </dgm:prSet>
      <dgm:spPr/>
    </dgm:pt>
    <dgm:pt modelId="{5B65FAD5-D8BD-40EE-83AA-DBC2C5A02D36}" type="pres">
      <dgm:prSet presAssocID="{08F0421E-F2E2-4855-98EB-A3DFF2CF1F5B}" presName="parTxOnly" presStyleLbl="node1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714C8ECB-C8F5-4D75-B516-357F9BD57A82}" type="presOf" srcId="{6ACBE319-4EF4-42F1-97D5-F685D4598BB5}" destId="{7804FE8A-74CA-4650-B0FD-ADF39D9CB472}" srcOrd="0" destOrd="0" presId="urn:microsoft.com/office/officeart/2005/8/layout/chevron1"/>
    <dgm:cxn modelId="{CAEA5C7A-2F1F-482C-9A0B-0A44EFED3EBF}" type="presOf" srcId="{08F0421E-F2E2-4855-98EB-A3DFF2CF1F5B}" destId="{5B65FAD5-D8BD-40EE-83AA-DBC2C5A02D36}" srcOrd="0" destOrd="0" presId="urn:microsoft.com/office/officeart/2005/8/layout/chevron1"/>
    <dgm:cxn modelId="{C44D0F95-9AEA-49E4-B18C-B6DE6DBD63FA}" srcId="{6ACBE319-4EF4-42F1-97D5-F685D4598BB5}" destId="{08F0421E-F2E2-4855-98EB-A3DFF2CF1F5B}" srcOrd="0" destOrd="0" parTransId="{C6451815-6FC3-4261-91CD-579FD579BBE9}" sibTransId="{C3A3B1EE-8278-492A-B0BC-28F50ECE1654}"/>
    <dgm:cxn modelId="{2BEE5131-7E86-48EA-9F66-A1E6CBBED6DC}" type="presParOf" srcId="{7804FE8A-74CA-4650-B0FD-ADF39D9CB472}" destId="{5B65FAD5-D8BD-40EE-83AA-DBC2C5A02D36}" srcOrd="0" destOrd="0" presId="urn:microsoft.com/office/officeart/2005/8/layout/chevron1"/>
  </dgm:cxnLst>
  <dgm:bg/>
  <dgm:whole/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ACBE319-4EF4-42F1-97D5-F685D4598BB5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08F0421E-F2E2-4855-98EB-A3DFF2CF1F5B}">
      <dgm:prSet phldrT="[Texto]"/>
      <dgm:spPr>
        <a:solidFill>
          <a:schemeClr val="accent4">
            <a:lumMod val="50000"/>
          </a:schemeClr>
        </a:solidFill>
      </dgm:spPr>
      <dgm:t>
        <a:bodyPr/>
        <a:lstStyle/>
        <a:p>
          <a:r>
            <a:rPr lang="es-ES" dirty="0" smtClean="0"/>
            <a:t>Búsqueda de información</a:t>
          </a:r>
          <a:endParaRPr lang="es-ES" dirty="0"/>
        </a:p>
      </dgm:t>
    </dgm:pt>
    <dgm:pt modelId="{C6451815-6FC3-4261-91CD-579FD579BBE9}" type="parTrans" cxnId="{C44D0F95-9AEA-49E4-B18C-B6DE6DBD63FA}">
      <dgm:prSet/>
      <dgm:spPr/>
      <dgm:t>
        <a:bodyPr/>
        <a:lstStyle/>
        <a:p>
          <a:endParaRPr lang="es-ES"/>
        </a:p>
      </dgm:t>
    </dgm:pt>
    <dgm:pt modelId="{C3A3B1EE-8278-492A-B0BC-28F50ECE1654}" type="sibTrans" cxnId="{C44D0F95-9AEA-49E4-B18C-B6DE6DBD63FA}">
      <dgm:prSet/>
      <dgm:spPr/>
      <dgm:t>
        <a:bodyPr/>
        <a:lstStyle/>
        <a:p>
          <a:endParaRPr lang="es-ES"/>
        </a:p>
      </dgm:t>
    </dgm:pt>
    <dgm:pt modelId="{7804FE8A-74CA-4650-B0FD-ADF39D9CB472}" type="pres">
      <dgm:prSet presAssocID="{6ACBE319-4EF4-42F1-97D5-F685D4598BB5}" presName="Name0" presStyleCnt="0">
        <dgm:presLayoutVars>
          <dgm:dir/>
          <dgm:animLvl val="lvl"/>
          <dgm:resizeHandles val="exact"/>
        </dgm:presLayoutVars>
      </dgm:prSet>
      <dgm:spPr/>
    </dgm:pt>
    <dgm:pt modelId="{5B65FAD5-D8BD-40EE-83AA-DBC2C5A02D36}" type="pres">
      <dgm:prSet presAssocID="{08F0421E-F2E2-4855-98EB-A3DFF2CF1F5B}" presName="parTxOnly" presStyleLbl="node1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E83A5231-B357-4FF5-B96F-B9AF796D5AEB}" type="presOf" srcId="{08F0421E-F2E2-4855-98EB-A3DFF2CF1F5B}" destId="{5B65FAD5-D8BD-40EE-83AA-DBC2C5A02D36}" srcOrd="0" destOrd="0" presId="urn:microsoft.com/office/officeart/2005/8/layout/chevron1"/>
    <dgm:cxn modelId="{C44D0F95-9AEA-49E4-B18C-B6DE6DBD63FA}" srcId="{6ACBE319-4EF4-42F1-97D5-F685D4598BB5}" destId="{08F0421E-F2E2-4855-98EB-A3DFF2CF1F5B}" srcOrd="0" destOrd="0" parTransId="{C6451815-6FC3-4261-91CD-579FD579BBE9}" sibTransId="{C3A3B1EE-8278-492A-B0BC-28F50ECE1654}"/>
    <dgm:cxn modelId="{E2C4776D-A060-4E33-B1BC-44C607DD7D85}" type="presOf" srcId="{6ACBE319-4EF4-42F1-97D5-F685D4598BB5}" destId="{7804FE8A-74CA-4650-B0FD-ADF39D9CB472}" srcOrd="0" destOrd="0" presId="urn:microsoft.com/office/officeart/2005/8/layout/chevron1"/>
    <dgm:cxn modelId="{44E86C79-9CF6-4D26-B669-E60E21DD9C7B}" type="presParOf" srcId="{7804FE8A-74CA-4650-B0FD-ADF39D9CB472}" destId="{5B65FAD5-D8BD-40EE-83AA-DBC2C5A02D36}" srcOrd="0" destOrd="0" presId="urn:microsoft.com/office/officeart/2005/8/layout/chevron1"/>
  </dgm:cxnLst>
  <dgm:bg/>
  <dgm:whole/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6ACBE319-4EF4-42F1-97D5-F685D4598BB5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08F0421E-F2E2-4855-98EB-A3DFF2CF1F5B}">
      <dgm:prSet phldrT="[Texto]"/>
      <dgm:spPr>
        <a:solidFill>
          <a:schemeClr val="accent4">
            <a:lumMod val="50000"/>
          </a:schemeClr>
        </a:solidFill>
      </dgm:spPr>
      <dgm:t>
        <a:bodyPr/>
        <a:lstStyle/>
        <a:p>
          <a:r>
            <a:rPr lang="es-ES" dirty="0" smtClean="0"/>
            <a:t>Búsqueda de información</a:t>
          </a:r>
          <a:endParaRPr lang="es-ES" dirty="0"/>
        </a:p>
      </dgm:t>
    </dgm:pt>
    <dgm:pt modelId="{C6451815-6FC3-4261-91CD-579FD579BBE9}" type="parTrans" cxnId="{C44D0F95-9AEA-49E4-B18C-B6DE6DBD63FA}">
      <dgm:prSet/>
      <dgm:spPr/>
      <dgm:t>
        <a:bodyPr/>
        <a:lstStyle/>
        <a:p>
          <a:endParaRPr lang="es-ES"/>
        </a:p>
      </dgm:t>
    </dgm:pt>
    <dgm:pt modelId="{C3A3B1EE-8278-492A-B0BC-28F50ECE1654}" type="sibTrans" cxnId="{C44D0F95-9AEA-49E4-B18C-B6DE6DBD63FA}">
      <dgm:prSet/>
      <dgm:spPr/>
      <dgm:t>
        <a:bodyPr/>
        <a:lstStyle/>
        <a:p>
          <a:endParaRPr lang="es-ES"/>
        </a:p>
      </dgm:t>
    </dgm:pt>
    <dgm:pt modelId="{7804FE8A-74CA-4650-B0FD-ADF39D9CB472}" type="pres">
      <dgm:prSet presAssocID="{6ACBE319-4EF4-42F1-97D5-F685D4598BB5}" presName="Name0" presStyleCnt="0">
        <dgm:presLayoutVars>
          <dgm:dir/>
          <dgm:animLvl val="lvl"/>
          <dgm:resizeHandles val="exact"/>
        </dgm:presLayoutVars>
      </dgm:prSet>
      <dgm:spPr/>
    </dgm:pt>
    <dgm:pt modelId="{5B65FAD5-D8BD-40EE-83AA-DBC2C5A02D36}" type="pres">
      <dgm:prSet presAssocID="{08F0421E-F2E2-4855-98EB-A3DFF2CF1F5B}" presName="parTxOnly" presStyleLbl="node1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154F88F0-A02A-4FE3-9077-1C7FBA284C8E}" type="presOf" srcId="{6ACBE319-4EF4-42F1-97D5-F685D4598BB5}" destId="{7804FE8A-74CA-4650-B0FD-ADF39D9CB472}" srcOrd="0" destOrd="0" presId="urn:microsoft.com/office/officeart/2005/8/layout/chevron1"/>
    <dgm:cxn modelId="{C44D0F95-9AEA-49E4-B18C-B6DE6DBD63FA}" srcId="{6ACBE319-4EF4-42F1-97D5-F685D4598BB5}" destId="{08F0421E-F2E2-4855-98EB-A3DFF2CF1F5B}" srcOrd="0" destOrd="0" parTransId="{C6451815-6FC3-4261-91CD-579FD579BBE9}" sibTransId="{C3A3B1EE-8278-492A-B0BC-28F50ECE1654}"/>
    <dgm:cxn modelId="{1D7D99F9-5069-4903-A580-A6E9B52940ED}" type="presOf" srcId="{08F0421E-F2E2-4855-98EB-A3DFF2CF1F5B}" destId="{5B65FAD5-D8BD-40EE-83AA-DBC2C5A02D36}" srcOrd="0" destOrd="0" presId="urn:microsoft.com/office/officeart/2005/8/layout/chevron1"/>
    <dgm:cxn modelId="{38B58012-B4B5-44FB-BFCB-89DB0746CD23}" type="presParOf" srcId="{7804FE8A-74CA-4650-B0FD-ADF39D9CB472}" destId="{5B65FAD5-D8BD-40EE-83AA-DBC2C5A02D36}" srcOrd="0" destOrd="0" presId="urn:microsoft.com/office/officeart/2005/8/layout/chevron1"/>
  </dgm:cxnLst>
  <dgm:bg/>
  <dgm:whole/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6ACBE319-4EF4-42F1-97D5-F685D4598BB5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08F0421E-F2E2-4855-98EB-A3DFF2CF1F5B}">
      <dgm:prSet phldrT="[Texto]"/>
      <dgm:spPr>
        <a:solidFill>
          <a:schemeClr val="accent4">
            <a:lumMod val="50000"/>
          </a:schemeClr>
        </a:solidFill>
      </dgm:spPr>
      <dgm:t>
        <a:bodyPr/>
        <a:lstStyle/>
        <a:p>
          <a:r>
            <a:rPr lang="es-ES" dirty="0" smtClean="0"/>
            <a:t>Búsqueda de información</a:t>
          </a:r>
          <a:endParaRPr lang="es-ES" dirty="0"/>
        </a:p>
      </dgm:t>
    </dgm:pt>
    <dgm:pt modelId="{C6451815-6FC3-4261-91CD-579FD579BBE9}" type="parTrans" cxnId="{C44D0F95-9AEA-49E4-B18C-B6DE6DBD63FA}">
      <dgm:prSet/>
      <dgm:spPr/>
      <dgm:t>
        <a:bodyPr/>
        <a:lstStyle/>
        <a:p>
          <a:endParaRPr lang="es-ES"/>
        </a:p>
      </dgm:t>
    </dgm:pt>
    <dgm:pt modelId="{C3A3B1EE-8278-492A-B0BC-28F50ECE1654}" type="sibTrans" cxnId="{C44D0F95-9AEA-49E4-B18C-B6DE6DBD63FA}">
      <dgm:prSet/>
      <dgm:spPr/>
      <dgm:t>
        <a:bodyPr/>
        <a:lstStyle/>
        <a:p>
          <a:endParaRPr lang="es-ES"/>
        </a:p>
      </dgm:t>
    </dgm:pt>
    <dgm:pt modelId="{7804FE8A-74CA-4650-B0FD-ADF39D9CB472}" type="pres">
      <dgm:prSet presAssocID="{6ACBE319-4EF4-42F1-97D5-F685D4598BB5}" presName="Name0" presStyleCnt="0">
        <dgm:presLayoutVars>
          <dgm:dir/>
          <dgm:animLvl val="lvl"/>
          <dgm:resizeHandles val="exact"/>
        </dgm:presLayoutVars>
      </dgm:prSet>
      <dgm:spPr/>
    </dgm:pt>
    <dgm:pt modelId="{5B65FAD5-D8BD-40EE-83AA-DBC2C5A02D36}" type="pres">
      <dgm:prSet presAssocID="{08F0421E-F2E2-4855-98EB-A3DFF2CF1F5B}" presName="parTxOnly" presStyleLbl="node1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890640D4-5464-484B-8CEB-FEC4450B3254}" type="presOf" srcId="{6ACBE319-4EF4-42F1-97D5-F685D4598BB5}" destId="{7804FE8A-74CA-4650-B0FD-ADF39D9CB472}" srcOrd="0" destOrd="0" presId="urn:microsoft.com/office/officeart/2005/8/layout/chevron1"/>
    <dgm:cxn modelId="{C44D0F95-9AEA-49E4-B18C-B6DE6DBD63FA}" srcId="{6ACBE319-4EF4-42F1-97D5-F685D4598BB5}" destId="{08F0421E-F2E2-4855-98EB-A3DFF2CF1F5B}" srcOrd="0" destOrd="0" parTransId="{C6451815-6FC3-4261-91CD-579FD579BBE9}" sibTransId="{C3A3B1EE-8278-492A-B0BC-28F50ECE1654}"/>
    <dgm:cxn modelId="{8FCD664A-3952-4C7D-9686-86D0A29F64E8}" type="presOf" srcId="{08F0421E-F2E2-4855-98EB-A3DFF2CF1F5B}" destId="{5B65FAD5-D8BD-40EE-83AA-DBC2C5A02D36}" srcOrd="0" destOrd="0" presId="urn:microsoft.com/office/officeart/2005/8/layout/chevron1"/>
    <dgm:cxn modelId="{1448A85B-E19E-49BB-B535-DEA2418287E1}" type="presParOf" srcId="{7804FE8A-74CA-4650-B0FD-ADF39D9CB472}" destId="{5B65FAD5-D8BD-40EE-83AA-DBC2C5A02D36}" srcOrd="0" destOrd="0" presId="urn:microsoft.com/office/officeart/2005/8/layout/chevron1"/>
  </dgm:cxnLst>
  <dgm:bg/>
  <dgm:whole/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6ACBE319-4EF4-42F1-97D5-F685D4598BB5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08F0421E-F2E2-4855-98EB-A3DFF2CF1F5B}">
      <dgm:prSet phldrT="[Texto]"/>
      <dgm:spPr>
        <a:solidFill>
          <a:schemeClr val="accent4">
            <a:lumMod val="50000"/>
          </a:schemeClr>
        </a:solidFill>
      </dgm:spPr>
      <dgm:t>
        <a:bodyPr/>
        <a:lstStyle/>
        <a:p>
          <a:r>
            <a:rPr lang="es-ES" dirty="0" smtClean="0"/>
            <a:t>Búsqueda de información</a:t>
          </a:r>
          <a:endParaRPr lang="es-ES" dirty="0"/>
        </a:p>
      </dgm:t>
    </dgm:pt>
    <dgm:pt modelId="{C6451815-6FC3-4261-91CD-579FD579BBE9}" type="parTrans" cxnId="{C44D0F95-9AEA-49E4-B18C-B6DE6DBD63FA}">
      <dgm:prSet/>
      <dgm:spPr/>
      <dgm:t>
        <a:bodyPr/>
        <a:lstStyle/>
        <a:p>
          <a:endParaRPr lang="es-ES"/>
        </a:p>
      </dgm:t>
    </dgm:pt>
    <dgm:pt modelId="{C3A3B1EE-8278-492A-B0BC-28F50ECE1654}" type="sibTrans" cxnId="{C44D0F95-9AEA-49E4-B18C-B6DE6DBD63FA}">
      <dgm:prSet/>
      <dgm:spPr/>
      <dgm:t>
        <a:bodyPr/>
        <a:lstStyle/>
        <a:p>
          <a:endParaRPr lang="es-ES"/>
        </a:p>
      </dgm:t>
    </dgm:pt>
    <dgm:pt modelId="{7804FE8A-74CA-4650-B0FD-ADF39D9CB472}" type="pres">
      <dgm:prSet presAssocID="{6ACBE319-4EF4-42F1-97D5-F685D4598BB5}" presName="Name0" presStyleCnt="0">
        <dgm:presLayoutVars>
          <dgm:dir/>
          <dgm:animLvl val="lvl"/>
          <dgm:resizeHandles val="exact"/>
        </dgm:presLayoutVars>
      </dgm:prSet>
      <dgm:spPr/>
    </dgm:pt>
    <dgm:pt modelId="{5B65FAD5-D8BD-40EE-83AA-DBC2C5A02D36}" type="pres">
      <dgm:prSet presAssocID="{08F0421E-F2E2-4855-98EB-A3DFF2CF1F5B}" presName="parTxOnly" presStyleLbl="node1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138EDC24-0CE0-4F8B-BC21-53E25C32C2B1}" type="presOf" srcId="{6ACBE319-4EF4-42F1-97D5-F685D4598BB5}" destId="{7804FE8A-74CA-4650-B0FD-ADF39D9CB472}" srcOrd="0" destOrd="0" presId="urn:microsoft.com/office/officeart/2005/8/layout/chevron1"/>
    <dgm:cxn modelId="{0C291C4C-4085-42C1-A9F7-ECB978674D1B}" type="presOf" srcId="{08F0421E-F2E2-4855-98EB-A3DFF2CF1F5B}" destId="{5B65FAD5-D8BD-40EE-83AA-DBC2C5A02D36}" srcOrd="0" destOrd="0" presId="urn:microsoft.com/office/officeart/2005/8/layout/chevron1"/>
    <dgm:cxn modelId="{C44D0F95-9AEA-49E4-B18C-B6DE6DBD63FA}" srcId="{6ACBE319-4EF4-42F1-97D5-F685D4598BB5}" destId="{08F0421E-F2E2-4855-98EB-A3DFF2CF1F5B}" srcOrd="0" destOrd="0" parTransId="{C6451815-6FC3-4261-91CD-579FD579BBE9}" sibTransId="{C3A3B1EE-8278-492A-B0BC-28F50ECE1654}"/>
    <dgm:cxn modelId="{4B042B2A-C6E3-424A-B5A5-2054A2A82079}" type="presParOf" srcId="{7804FE8A-74CA-4650-B0FD-ADF39D9CB472}" destId="{5B65FAD5-D8BD-40EE-83AA-DBC2C5A02D36}" srcOrd="0" destOrd="0" presId="urn:microsoft.com/office/officeart/2005/8/layout/chevron1"/>
  </dgm:cxnLst>
  <dgm:bg/>
  <dgm:whole/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6ACBE319-4EF4-42F1-97D5-F685D4598BB5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08F0421E-F2E2-4855-98EB-A3DFF2CF1F5B}">
      <dgm:prSet phldrT="[Texto]"/>
      <dgm:spPr>
        <a:solidFill>
          <a:schemeClr val="accent4">
            <a:lumMod val="50000"/>
          </a:schemeClr>
        </a:solidFill>
      </dgm:spPr>
      <dgm:t>
        <a:bodyPr/>
        <a:lstStyle/>
        <a:p>
          <a:r>
            <a:rPr lang="es-ES" dirty="0" smtClean="0"/>
            <a:t>Búsqueda de información</a:t>
          </a:r>
          <a:endParaRPr lang="es-ES" dirty="0"/>
        </a:p>
      </dgm:t>
    </dgm:pt>
    <dgm:pt modelId="{C6451815-6FC3-4261-91CD-579FD579BBE9}" type="parTrans" cxnId="{C44D0F95-9AEA-49E4-B18C-B6DE6DBD63FA}">
      <dgm:prSet/>
      <dgm:spPr/>
      <dgm:t>
        <a:bodyPr/>
        <a:lstStyle/>
        <a:p>
          <a:endParaRPr lang="es-ES"/>
        </a:p>
      </dgm:t>
    </dgm:pt>
    <dgm:pt modelId="{C3A3B1EE-8278-492A-B0BC-28F50ECE1654}" type="sibTrans" cxnId="{C44D0F95-9AEA-49E4-B18C-B6DE6DBD63FA}">
      <dgm:prSet/>
      <dgm:spPr/>
      <dgm:t>
        <a:bodyPr/>
        <a:lstStyle/>
        <a:p>
          <a:endParaRPr lang="es-ES"/>
        </a:p>
      </dgm:t>
    </dgm:pt>
    <dgm:pt modelId="{7804FE8A-74CA-4650-B0FD-ADF39D9CB472}" type="pres">
      <dgm:prSet presAssocID="{6ACBE319-4EF4-42F1-97D5-F685D4598BB5}" presName="Name0" presStyleCnt="0">
        <dgm:presLayoutVars>
          <dgm:dir/>
          <dgm:animLvl val="lvl"/>
          <dgm:resizeHandles val="exact"/>
        </dgm:presLayoutVars>
      </dgm:prSet>
      <dgm:spPr/>
    </dgm:pt>
    <dgm:pt modelId="{5B65FAD5-D8BD-40EE-83AA-DBC2C5A02D36}" type="pres">
      <dgm:prSet presAssocID="{08F0421E-F2E2-4855-98EB-A3DFF2CF1F5B}" presName="parTxOnly" presStyleLbl="node1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E30F45C5-6C2A-4F1A-8932-ADF8FF4EEE10}" type="presOf" srcId="{08F0421E-F2E2-4855-98EB-A3DFF2CF1F5B}" destId="{5B65FAD5-D8BD-40EE-83AA-DBC2C5A02D36}" srcOrd="0" destOrd="0" presId="urn:microsoft.com/office/officeart/2005/8/layout/chevron1"/>
    <dgm:cxn modelId="{CFC5E2B3-1E00-4D23-AB5C-FA7CC1C09D93}" type="presOf" srcId="{6ACBE319-4EF4-42F1-97D5-F685D4598BB5}" destId="{7804FE8A-74CA-4650-B0FD-ADF39D9CB472}" srcOrd="0" destOrd="0" presId="urn:microsoft.com/office/officeart/2005/8/layout/chevron1"/>
    <dgm:cxn modelId="{C44D0F95-9AEA-49E4-B18C-B6DE6DBD63FA}" srcId="{6ACBE319-4EF4-42F1-97D5-F685D4598BB5}" destId="{08F0421E-F2E2-4855-98EB-A3DFF2CF1F5B}" srcOrd="0" destOrd="0" parTransId="{C6451815-6FC3-4261-91CD-579FD579BBE9}" sibTransId="{C3A3B1EE-8278-492A-B0BC-28F50ECE1654}"/>
    <dgm:cxn modelId="{9C19AC11-E223-47B9-8B3F-38FF03655AFA}" type="presParOf" srcId="{7804FE8A-74CA-4650-B0FD-ADF39D9CB472}" destId="{5B65FAD5-D8BD-40EE-83AA-DBC2C5A02D36}" srcOrd="0" destOrd="0" presId="urn:microsoft.com/office/officeart/2005/8/layout/chevron1"/>
  </dgm:cxnLst>
  <dgm:bg/>
  <dgm:whole/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6ACBE319-4EF4-42F1-97D5-F685D4598BB5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08F0421E-F2E2-4855-98EB-A3DFF2CF1F5B}">
      <dgm:prSet phldrT="[Texto]"/>
      <dgm:spPr>
        <a:solidFill>
          <a:schemeClr val="accent4">
            <a:lumMod val="50000"/>
          </a:schemeClr>
        </a:solidFill>
      </dgm:spPr>
      <dgm:t>
        <a:bodyPr/>
        <a:lstStyle/>
        <a:p>
          <a:r>
            <a:rPr lang="es-ES" dirty="0" smtClean="0"/>
            <a:t>Búsqueda de información</a:t>
          </a:r>
          <a:endParaRPr lang="es-ES" dirty="0"/>
        </a:p>
      </dgm:t>
    </dgm:pt>
    <dgm:pt modelId="{C6451815-6FC3-4261-91CD-579FD579BBE9}" type="parTrans" cxnId="{C44D0F95-9AEA-49E4-B18C-B6DE6DBD63FA}">
      <dgm:prSet/>
      <dgm:spPr/>
      <dgm:t>
        <a:bodyPr/>
        <a:lstStyle/>
        <a:p>
          <a:endParaRPr lang="es-ES"/>
        </a:p>
      </dgm:t>
    </dgm:pt>
    <dgm:pt modelId="{C3A3B1EE-8278-492A-B0BC-28F50ECE1654}" type="sibTrans" cxnId="{C44D0F95-9AEA-49E4-B18C-B6DE6DBD63FA}">
      <dgm:prSet/>
      <dgm:spPr/>
      <dgm:t>
        <a:bodyPr/>
        <a:lstStyle/>
        <a:p>
          <a:endParaRPr lang="es-ES"/>
        </a:p>
      </dgm:t>
    </dgm:pt>
    <dgm:pt modelId="{7804FE8A-74CA-4650-B0FD-ADF39D9CB472}" type="pres">
      <dgm:prSet presAssocID="{6ACBE319-4EF4-42F1-97D5-F685D4598BB5}" presName="Name0" presStyleCnt="0">
        <dgm:presLayoutVars>
          <dgm:dir/>
          <dgm:animLvl val="lvl"/>
          <dgm:resizeHandles val="exact"/>
        </dgm:presLayoutVars>
      </dgm:prSet>
      <dgm:spPr/>
    </dgm:pt>
    <dgm:pt modelId="{5B65FAD5-D8BD-40EE-83AA-DBC2C5A02D36}" type="pres">
      <dgm:prSet presAssocID="{08F0421E-F2E2-4855-98EB-A3DFF2CF1F5B}" presName="parTxOnly" presStyleLbl="node1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D79CD90C-C4D0-453D-923C-F1834A4927D8}" type="presOf" srcId="{08F0421E-F2E2-4855-98EB-A3DFF2CF1F5B}" destId="{5B65FAD5-D8BD-40EE-83AA-DBC2C5A02D36}" srcOrd="0" destOrd="0" presId="urn:microsoft.com/office/officeart/2005/8/layout/chevron1"/>
    <dgm:cxn modelId="{B02078AB-B6AE-42F2-ACB4-574075A4E7F9}" type="presOf" srcId="{6ACBE319-4EF4-42F1-97D5-F685D4598BB5}" destId="{7804FE8A-74CA-4650-B0FD-ADF39D9CB472}" srcOrd="0" destOrd="0" presId="urn:microsoft.com/office/officeart/2005/8/layout/chevron1"/>
    <dgm:cxn modelId="{C44D0F95-9AEA-49E4-B18C-B6DE6DBD63FA}" srcId="{6ACBE319-4EF4-42F1-97D5-F685D4598BB5}" destId="{08F0421E-F2E2-4855-98EB-A3DFF2CF1F5B}" srcOrd="0" destOrd="0" parTransId="{C6451815-6FC3-4261-91CD-579FD579BBE9}" sibTransId="{C3A3B1EE-8278-492A-B0BC-28F50ECE1654}"/>
    <dgm:cxn modelId="{EA79BA03-2C92-4190-8D35-D20113E218D0}" type="presParOf" srcId="{7804FE8A-74CA-4650-B0FD-ADF39D9CB472}" destId="{5B65FAD5-D8BD-40EE-83AA-DBC2C5A02D36}" srcOrd="0" destOrd="0" presId="urn:microsoft.com/office/officeart/2005/8/layout/chevron1"/>
  </dgm:cxnLst>
  <dgm:bg/>
  <dgm:whole/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6ACBE319-4EF4-42F1-97D5-F685D4598BB5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08F0421E-F2E2-4855-98EB-A3DFF2CF1F5B}">
      <dgm:prSet phldrT="[Texto]"/>
      <dgm:spPr>
        <a:solidFill>
          <a:schemeClr val="accent4">
            <a:lumMod val="50000"/>
          </a:schemeClr>
        </a:solidFill>
      </dgm:spPr>
      <dgm:t>
        <a:bodyPr/>
        <a:lstStyle/>
        <a:p>
          <a:r>
            <a:rPr lang="es-ES" dirty="0" smtClean="0"/>
            <a:t>Búsqueda de información</a:t>
          </a:r>
          <a:endParaRPr lang="es-ES" dirty="0"/>
        </a:p>
      </dgm:t>
    </dgm:pt>
    <dgm:pt modelId="{C6451815-6FC3-4261-91CD-579FD579BBE9}" type="parTrans" cxnId="{C44D0F95-9AEA-49E4-B18C-B6DE6DBD63FA}">
      <dgm:prSet/>
      <dgm:spPr/>
      <dgm:t>
        <a:bodyPr/>
        <a:lstStyle/>
        <a:p>
          <a:endParaRPr lang="es-ES"/>
        </a:p>
      </dgm:t>
    </dgm:pt>
    <dgm:pt modelId="{C3A3B1EE-8278-492A-B0BC-28F50ECE1654}" type="sibTrans" cxnId="{C44D0F95-9AEA-49E4-B18C-B6DE6DBD63FA}">
      <dgm:prSet/>
      <dgm:spPr/>
      <dgm:t>
        <a:bodyPr/>
        <a:lstStyle/>
        <a:p>
          <a:endParaRPr lang="es-ES"/>
        </a:p>
      </dgm:t>
    </dgm:pt>
    <dgm:pt modelId="{7804FE8A-74CA-4650-B0FD-ADF39D9CB472}" type="pres">
      <dgm:prSet presAssocID="{6ACBE319-4EF4-42F1-97D5-F685D4598BB5}" presName="Name0" presStyleCnt="0">
        <dgm:presLayoutVars>
          <dgm:dir/>
          <dgm:animLvl val="lvl"/>
          <dgm:resizeHandles val="exact"/>
        </dgm:presLayoutVars>
      </dgm:prSet>
      <dgm:spPr/>
    </dgm:pt>
    <dgm:pt modelId="{5B65FAD5-D8BD-40EE-83AA-DBC2C5A02D36}" type="pres">
      <dgm:prSet presAssocID="{08F0421E-F2E2-4855-98EB-A3DFF2CF1F5B}" presName="parTxOnly" presStyleLbl="node1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33156366-9E92-496E-985B-8B6DCA7BC48B}" type="presOf" srcId="{6ACBE319-4EF4-42F1-97D5-F685D4598BB5}" destId="{7804FE8A-74CA-4650-B0FD-ADF39D9CB472}" srcOrd="0" destOrd="0" presId="urn:microsoft.com/office/officeart/2005/8/layout/chevron1"/>
    <dgm:cxn modelId="{C44D0F95-9AEA-49E4-B18C-B6DE6DBD63FA}" srcId="{6ACBE319-4EF4-42F1-97D5-F685D4598BB5}" destId="{08F0421E-F2E2-4855-98EB-A3DFF2CF1F5B}" srcOrd="0" destOrd="0" parTransId="{C6451815-6FC3-4261-91CD-579FD579BBE9}" sibTransId="{C3A3B1EE-8278-492A-B0BC-28F50ECE1654}"/>
    <dgm:cxn modelId="{84848E32-35FB-4EE5-A161-8FE6B88E845A}" type="presOf" srcId="{08F0421E-F2E2-4855-98EB-A3DFF2CF1F5B}" destId="{5B65FAD5-D8BD-40EE-83AA-DBC2C5A02D36}" srcOrd="0" destOrd="0" presId="urn:microsoft.com/office/officeart/2005/8/layout/chevron1"/>
    <dgm:cxn modelId="{7146D18C-1EF8-48D5-AA85-2FA6186AFA27}" type="presParOf" srcId="{7804FE8A-74CA-4650-B0FD-ADF39D9CB472}" destId="{5B65FAD5-D8BD-40EE-83AA-DBC2C5A02D36}" srcOrd="0" destOrd="0" presId="urn:microsoft.com/office/officeart/2005/8/layout/chevron1"/>
  </dgm:cxnLst>
  <dgm:bg/>
  <dgm:whole/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6ACBE319-4EF4-42F1-97D5-F685D4598BB5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08F0421E-F2E2-4855-98EB-A3DFF2CF1F5B}">
      <dgm:prSet phldrT="[Texto]"/>
      <dgm:spPr>
        <a:solidFill>
          <a:schemeClr val="accent4">
            <a:lumMod val="50000"/>
          </a:schemeClr>
        </a:solidFill>
      </dgm:spPr>
      <dgm:t>
        <a:bodyPr/>
        <a:lstStyle/>
        <a:p>
          <a:r>
            <a:rPr lang="es-ES" dirty="0" smtClean="0"/>
            <a:t>Búsqueda de información</a:t>
          </a:r>
          <a:endParaRPr lang="es-ES" dirty="0"/>
        </a:p>
      </dgm:t>
    </dgm:pt>
    <dgm:pt modelId="{C6451815-6FC3-4261-91CD-579FD579BBE9}" type="parTrans" cxnId="{C44D0F95-9AEA-49E4-B18C-B6DE6DBD63FA}">
      <dgm:prSet/>
      <dgm:spPr/>
      <dgm:t>
        <a:bodyPr/>
        <a:lstStyle/>
        <a:p>
          <a:endParaRPr lang="es-ES"/>
        </a:p>
      </dgm:t>
    </dgm:pt>
    <dgm:pt modelId="{C3A3B1EE-8278-492A-B0BC-28F50ECE1654}" type="sibTrans" cxnId="{C44D0F95-9AEA-49E4-B18C-B6DE6DBD63FA}">
      <dgm:prSet/>
      <dgm:spPr/>
      <dgm:t>
        <a:bodyPr/>
        <a:lstStyle/>
        <a:p>
          <a:endParaRPr lang="es-ES"/>
        </a:p>
      </dgm:t>
    </dgm:pt>
    <dgm:pt modelId="{7804FE8A-74CA-4650-B0FD-ADF39D9CB472}" type="pres">
      <dgm:prSet presAssocID="{6ACBE319-4EF4-42F1-97D5-F685D4598BB5}" presName="Name0" presStyleCnt="0">
        <dgm:presLayoutVars>
          <dgm:dir/>
          <dgm:animLvl val="lvl"/>
          <dgm:resizeHandles val="exact"/>
        </dgm:presLayoutVars>
      </dgm:prSet>
      <dgm:spPr/>
    </dgm:pt>
    <dgm:pt modelId="{5B65FAD5-D8BD-40EE-83AA-DBC2C5A02D36}" type="pres">
      <dgm:prSet presAssocID="{08F0421E-F2E2-4855-98EB-A3DFF2CF1F5B}" presName="parTxOnly" presStyleLbl="node1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2FF43B22-EEEA-476A-B5AA-BD7F1123233B}" type="presOf" srcId="{6ACBE319-4EF4-42F1-97D5-F685D4598BB5}" destId="{7804FE8A-74CA-4650-B0FD-ADF39D9CB472}" srcOrd="0" destOrd="0" presId="urn:microsoft.com/office/officeart/2005/8/layout/chevron1"/>
    <dgm:cxn modelId="{080A2708-BF2C-460D-A102-5F403176DF98}" type="presOf" srcId="{08F0421E-F2E2-4855-98EB-A3DFF2CF1F5B}" destId="{5B65FAD5-D8BD-40EE-83AA-DBC2C5A02D36}" srcOrd="0" destOrd="0" presId="urn:microsoft.com/office/officeart/2005/8/layout/chevron1"/>
    <dgm:cxn modelId="{C44D0F95-9AEA-49E4-B18C-B6DE6DBD63FA}" srcId="{6ACBE319-4EF4-42F1-97D5-F685D4598BB5}" destId="{08F0421E-F2E2-4855-98EB-A3DFF2CF1F5B}" srcOrd="0" destOrd="0" parTransId="{C6451815-6FC3-4261-91CD-579FD579BBE9}" sibTransId="{C3A3B1EE-8278-492A-B0BC-28F50ECE1654}"/>
    <dgm:cxn modelId="{A41E3D54-323B-4510-9A43-3B13541BB055}" type="presParOf" srcId="{7804FE8A-74CA-4650-B0FD-ADF39D9CB472}" destId="{5B65FAD5-D8BD-40EE-83AA-DBC2C5A02D36}" srcOrd="0" destOrd="0" presId="urn:microsoft.com/office/officeart/2005/8/layout/chevron1"/>
  </dgm:cxnLst>
  <dgm:bg/>
  <dgm:whole/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6ACBE319-4EF4-42F1-97D5-F685D4598BB5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08F0421E-F2E2-4855-98EB-A3DFF2CF1F5B}">
      <dgm:prSet phldrT="[Texto]"/>
      <dgm:spPr>
        <a:solidFill>
          <a:schemeClr val="accent4">
            <a:lumMod val="50000"/>
          </a:schemeClr>
        </a:solidFill>
      </dgm:spPr>
      <dgm:t>
        <a:bodyPr/>
        <a:lstStyle/>
        <a:p>
          <a:r>
            <a:rPr lang="es-ES" dirty="0" smtClean="0"/>
            <a:t>Búsqueda de información</a:t>
          </a:r>
          <a:endParaRPr lang="es-ES" dirty="0"/>
        </a:p>
      </dgm:t>
    </dgm:pt>
    <dgm:pt modelId="{C6451815-6FC3-4261-91CD-579FD579BBE9}" type="parTrans" cxnId="{C44D0F95-9AEA-49E4-B18C-B6DE6DBD63FA}">
      <dgm:prSet/>
      <dgm:spPr/>
      <dgm:t>
        <a:bodyPr/>
        <a:lstStyle/>
        <a:p>
          <a:endParaRPr lang="es-ES"/>
        </a:p>
      </dgm:t>
    </dgm:pt>
    <dgm:pt modelId="{C3A3B1EE-8278-492A-B0BC-28F50ECE1654}" type="sibTrans" cxnId="{C44D0F95-9AEA-49E4-B18C-B6DE6DBD63FA}">
      <dgm:prSet/>
      <dgm:spPr/>
      <dgm:t>
        <a:bodyPr/>
        <a:lstStyle/>
        <a:p>
          <a:endParaRPr lang="es-ES"/>
        </a:p>
      </dgm:t>
    </dgm:pt>
    <dgm:pt modelId="{7804FE8A-74CA-4650-B0FD-ADF39D9CB472}" type="pres">
      <dgm:prSet presAssocID="{6ACBE319-4EF4-42F1-97D5-F685D4598BB5}" presName="Name0" presStyleCnt="0">
        <dgm:presLayoutVars>
          <dgm:dir/>
          <dgm:animLvl val="lvl"/>
          <dgm:resizeHandles val="exact"/>
        </dgm:presLayoutVars>
      </dgm:prSet>
      <dgm:spPr/>
    </dgm:pt>
    <dgm:pt modelId="{5B65FAD5-D8BD-40EE-83AA-DBC2C5A02D36}" type="pres">
      <dgm:prSet presAssocID="{08F0421E-F2E2-4855-98EB-A3DFF2CF1F5B}" presName="parTxOnly" presStyleLbl="node1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035F0D9C-3007-4F91-96E2-1DB492E366DA}" type="presOf" srcId="{6ACBE319-4EF4-42F1-97D5-F685D4598BB5}" destId="{7804FE8A-74CA-4650-B0FD-ADF39D9CB472}" srcOrd="0" destOrd="0" presId="urn:microsoft.com/office/officeart/2005/8/layout/chevron1"/>
    <dgm:cxn modelId="{C44D0F95-9AEA-49E4-B18C-B6DE6DBD63FA}" srcId="{6ACBE319-4EF4-42F1-97D5-F685D4598BB5}" destId="{08F0421E-F2E2-4855-98EB-A3DFF2CF1F5B}" srcOrd="0" destOrd="0" parTransId="{C6451815-6FC3-4261-91CD-579FD579BBE9}" sibTransId="{C3A3B1EE-8278-492A-B0BC-28F50ECE1654}"/>
    <dgm:cxn modelId="{104091C0-8499-4059-8029-377901DED33C}" type="presOf" srcId="{08F0421E-F2E2-4855-98EB-A3DFF2CF1F5B}" destId="{5B65FAD5-D8BD-40EE-83AA-DBC2C5A02D36}" srcOrd="0" destOrd="0" presId="urn:microsoft.com/office/officeart/2005/8/layout/chevron1"/>
    <dgm:cxn modelId="{3BB9E241-B7FA-4353-B927-8F5BE9E2F60F}" type="presParOf" srcId="{7804FE8A-74CA-4650-B0FD-ADF39D9CB472}" destId="{5B65FAD5-D8BD-40EE-83AA-DBC2C5A02D36}" srcOrd="0" destOrd="0" presId="urn:microsoft.com/office/officeart/2005/8/layout/chevron1"/>
  </dgm:cxnLst>
  <dgm:bg/>
  <dgm:whole/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6ACBE319-4EF4-42F1-97D5-F685D4598BB5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08F0421E-F2E2-4855-98EB-A3DFF2CF1F5B}">
      <dgm:prSet phldrT="[Texto]"/>
      <dgm:spPr>
        <a:solidFill>
          <a:schemeClr val="accent4">
            <a:lumMod val="50000"/>
          </a:schemeClr>
        </a:solidFill>
      </dgm:spPr>
      <dgm:t>
        <a:bodyPr/>
        <a:lstStyle/>
        <a:p>
          <a:r>
            <a:rPr lang="es-ES" dirty="0" smtClean="0"/>
            <a:t>Búsqueda de información</a:t>
          </a:r>
          <a:endParaRPr lang="es-ES" dirty="0"/>
        </a:p>
      </dgm:t>
    </dgm:pt>
    <dgm:pt modelId="{C6451815-6FC3-4261-91CD-579FD579BBE9}" type="parTrans" cxnId="{C44D0F95-9AEA-49E4-B18C-B6DE6DBD63FA}">
      <dgm:prSet/>
      <dgm:spPr/>
      <dgm:t>
        <a:bodyPr/>
        <a:lstStyle/>
        <a:p>
          <a:endParaRPr lang="es-ES"/>
        </a:p>
      </dgm:t>
    </dgm:pt>
    <dgm:pt modelId="{C3A3B1EE-8278-492A-B0BC-28F50ECE1654}" type="sibTrans" cxnId="{C44D0F95-9AEA-49E4-B18C-B6DE6DBD63FA}">
      <dgm:prSet/>
      <dgm:spPr/>
      <dgm:t>
        <a:bodyPr/>
        <a:lstStyle/>
        <a:p>
          <a:endParaRPr lang="es-ES"/>
        </a:p>
      </dgm:t>
    </dgm:pt>
    <dgm:pt modelId="{7804FE8A-74CA-4650-B0FD-ADF39D9CB472}" type="pres">
      <dgm:prSet presAssocID="{6ACBE319-4EF4-42F1-97D5-F685D4598BB5}" presName="Name0" presStyleCnt="0">
        <dgm:presLayoutVars>
          <dgm:dir/>
          <dgm:animLvl val="lvl"/>
          <dgm:resizeHandles val="exact"/>
        </dgm:presLayoutVars>
      </dgm:prSet>
      <dgm:spPr/>
    </dgm:pt>
    <dgm:pt modelId="{5B65FAD5-D8BD-40EE-83AA-DBC2C5A02D36}" type="pres">
      <dgm:prSet presAssocID="{08F0421E-F2E2-4855-98EB-A3DFF2CF1F5B}" presName="parTxOnly" presStyleLbl="node1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76067E89-D6CF-4BE1-B1D4-50205E26DF9B}" type="presOf" srcId="{6ACBE319-4EF4-42F1-97D5-F685D4598BB5}" destId="{7804FE8A-74CA-4650-B0FD-ADF39D9CB472}" srcOrd="0" destOrd="0" presId="urn:microsoft.com/office/officeart/2005/8/layout/chevron1"/>
    <dgm:cxn modelId="{53CEF234-F814-4800-AC61-97661D6868D2}" type="presOf" srcId="{08F0421E-F2E2-4855-98EB-A3DFF2CF1F5B}" destId="{5B65FAD5-D8BD-40EE-83AA-DBC2C5A02D36}" srcOrd="0" destOrd="0" presId="urn:microsoft.com/office/officeart/2005/8/layout/chevron1"/>
    <dgm:cxn modelId="{C44D0F95-9AEA-49E4-B18C-B6DE6DBD63FA}" srcId="{6ACBE319-4EF4-42F1-97D5-F685D4598BB5}" destId="{08F0421E-F2E2-4855-98EB-A3DFF2CF1F5B}" srcOrd="0" destOrd="0" parTransId="{C6451815-6FC3-4261-91CD-579FD579BBE9}" sibTransId="{C3A3B1EE-8278-492A-B0BC-28F50ECE1654}"/>
    <dgm:cxn modelId="{5A957902-AD50-46DC-B373-84A21423A5BE}" type="presParOf" srcId="{7804FE8A-74CA-4650-B0FD-ADF39D9CB472}" destId="{5B65FAD5-D8BD-40EE-83AA-DBC2C5A02D36}" srcOrd="0" destOrd="0" presId="urn:microsoft.com/office/officeart/2005/8/layout/chevron1"/>
  </dgm:cxnLst>
  <dgm:bg/>
  <dgm:whole/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6ACBE319-4EF4-42F1-97D5-F685D4598BB5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08F0421E-F2E2-4855-98EB-A3DFF2CF1F5B}">
      <dgm:prSet phldrT="[Texto]"/>
      <dgm:spPr>
        <a:solidFill>
          <a:schemeClr val="accent4">
            <a:lumMod val="50000"/>
          </a:schemeClr>
        </a:solidFill>
      </dgm:spPr>
      <dgm:t>
        <a:bodyPr/>
        <a:lstStyle/>
        <a:p>
          <a:r>
            <a:rPr lang="es-ES" dirty="0" smtClean="0"/>
            <a:t>Búsqueda de información</a:t>
          </a:r>
          <a:endParaRPr lang="es-ES" dirty="0"/>
        </a:p>
      </dgm:t>
    </dgm:pt>
    <dgm:pt modelId="{C6451815-6FC3-4261-91CD-579FD579BBE9}" type="parTrans" cxnId="{C44D0F95-9AEA-49E4-B18C-B6DE6DBD63FA}">
      <dgm:prSet/>
      <dgm:spPr/>
      <dgm:t>
        <a:bodyPr/>
        <a:lstStyle/>
        <a:p>
          <a:endParaRPr lang="es-ES"/>
        </a:p>
      </dgm:t>
    </dgm:pt>
    <dgm:pt modelId="{C3A3B1EE-8278-492A-B0BC-28F50ECE1654}" type="sibTrans" cxnId="{C44D0F95-9AEA-49E4-B18C-B6DE6DBD63FA}">
      <dgm:prSet/>
      <dgm:spPr/>
      <dgm:t>
        <a:bodyPr/>
        <a:lstStyle/>
        <a:p>
          <a:endParaRPr lang="es-ES"/>
        </a:p>
      </dgm:t>
    </dgm:pt>
    <dgm:pt modelId="{7804FE8A-74CA-4650-B0FD-ADF39D9CB472}" type="pres">
      <dgm:prSet presAssocID="{6ACBE319-4EF4-42F1-97D5-F685D4598BB5}" presName="Name0" presStyleCnt="0">
        <dgm:presLayoutVars>
          <dgm:dir/>
          <dgm:animLvl val="lvl"/>
          <dgm:resizeHandles val="exact"/>
        </dgm:presLayoutVars>
      </dgm:prSet>
      <dgm:spPr/>
    </dgm:pt>
    <dgm:pt modelId="{5B65FAD5-D8BD-40EE-83AA-DBC2C5A02D36}" type="pres">
      <dgm:prSet presAssocID="{08F0421E-F2E2-4855-98EB-A3DFF2CF1F5B}" presName="parTxOnly" presStyleLbl="node1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C7F8EB70-45AC-4FBE-9430-1229B25D1B42}" type="presOf" srcId="{08F0421E-F2E2-4855-98EB-A3DFF2CF1F5B}" destId="{5B65FAD5-D8BD-40EE-83AA-DBC2C5A02D36}" srcOrd="0" destOrd="0" presId="urn:microsoft.com/office/officeart/2005/8/layout/chevron1"/>
    <dgm:cxn modelId="{C44D0F95-9AEA-49E4-B18C-B6DE6DBD63FA}" srcId="{6ACBE319-4EF4-42F1-97D5-F685D4598BB5}" destId="{08F0421E-F2E2-4855-98EB-A3DFF2CF1F5B}" srcOrd="0" destOrd="0" parTransId="{C6451815-6FC3-4261-91CD-579FD579BBE9}" sibTransId="{C3A3B1EE-8278-492A-B0BC-28F50ECE1654}"/>
    <dgm:cxn modelId="{2BCB4396-D7C7-479C-8DCE-5A181522CDED}" type="presOf" srcId="{6ACBE319-4EF4-42F1-97D5-F685D4598BB5}" destId="{7804FE8A-74CA-4650-B0FD-ADF39D9CB472}" srcOrd="0" destOrd="0" presId="urn:microsoft.com/office/officeart/2005/8/layout/chevron1"/>
    <dgm:cxn modelId="{E100A9F5-9E9F-442F-8158-C0310A262DC0}" type="presParOf" srcId="{7804FE8A-74CA-4650-B0FD-ADF39D9CB472}" destId="{5B65FAD5-D8BD-40EE-83AA-DBC2C5A02D36}" srcOrd="0" destOrd="0" presId="urn:microsoft.com/office/officeart/2005/8/layout/chevron1"/>
  </dgm:cxnLst>
  <dgm:bg/>
  <dgm:whole/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6ACBE319-4EF4-42F1-97D5-F685D4598BB5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08F0421E-F2E2-4855-98EB-A3DFF2CF1F5B}">
      <dgm:prSet phldrT="[Texto]"/>
      <dgm:spPr>
        <a:solidFill>
          <a:schemeClr val="accent4">
            <a:lumMod val="50000"/>
          </a:schemeClr>
        </a:solidFill>
      </dgm:spPr>
      <dgm:t>
        <a:bodyPr/>
        <a:lstStyle/>
        <a:p>
          <a:r>
            <a:rPr lang="es-ES" dirty="0" smtClean="0"/>
            <a:t>Búsqueda de información</a:t>
          </a:r>
          <a:endParaRPr lang="es-ES" dirty="0"/>
        </a:p>
      </dgm:t>
    </dgm:pt>
    <dgm:pt modelId="{C6451815-6FC3-4261-91CD-579FD579BBE9}" type="parTrans" cxnId="{C44D0F95-9AEA-49E4-B18C-B6DE6DBD63FA}">
      <dgm:prSet/>
      <dgm:spPr/>
      <dgm:t>
        <a:bodyPr/>
        <a:lstStyle/>
        <a:p>
          <a:endParaRPr lang="es-ES"/>
        </a:p>
      </dgm:t>
    </dgm:pt>
    <dgm:pt modelId="{C3A3B1EE-8278-492A-B0BC-28F50ECE1654}" type="sibTrans" cxnId="{C44D0F95-9AEA-49E4-B18C-B6DE6DBD63FA}">
      <dgm:prSet/>
      <dgm:spPr/>
      <dgm:t>
        <a:bodyPr/>
        <a:lstStyle/>
        <a:p>
          <a:endParaRPr lang="es-ES"/>
        </a:p>
      </dgm:t>
    </dgm:pt>
    <dgm:pt modelId="{7804FE8A-74CA-4650-B0FD-ADF39D9CB472}" type="pres">
      <dgm:prSet presAssocID="{6ACBE319-4EF4-42F1-97D5-F685D4598BB5}" presName="Name0" presStyleCnt="0">
        <dgm:presLayoutVars>
          <dgm:dir/>
          <dgm:animLvl val="lvl"/>
          <dgm:resizeHandles val="exact"/>
        </dgm:presLayoutVars>
      </dgm:prSet>
      <dgm:spPr/>
    </dgm:pt>
    <dgm:pt modelId="{5B65FAD5-D8BD-40EE-83AA-DBC2C5A02D36}" type="pres">
      <dgm:prSet presAssocID="{08F0421E-F2E2-4855-98EB-A3DFF2CF1F5B}" presName="parTxOnly" presStyleLbl="node1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12870009-7ACE-41B7-8DA1-5E23E64746D0}" type="presOf" srcId="{08F0421E-F2E2-4855-98EB-A3DFF2CF1F5B}" destId="{5B65FAD5-D8BD-40EE-83AA-DBC2C5A02D36}" srcOrd="0" destOrd="0" presId="urn:microsoft.com/office/officeart/2005/8/layout/chevron1"/>
    <dgm:cxn modelId="{31379DB6-0925-4877-9D22-923F6E4504A3}" type="presOf" srcId="{6ACBE319-4EF4-42F1-97D5-F685D4598BB5}" destId="{7804FE8A-74CA-4650-B0FD-ADF39D9CB472}" srcOrd="0" destOrd="0" presId="urn:microsoft.com/office/officeart/2005/8/layout/chevron1"/>
    <dgm:cxn modelId="{C44D0F95-9AEA-49E4-B18C-B6DE6DBD63FA}" srcId="{6ACBE319-4EF4-42F1-97D5-F685D4598BB5}" destId="{08F0421E-F2E2-4855-98EB-A3DFF2CF1F5B}" srcOrd="0" destOrd="0" parTransId="{C6451815-6FC3-4261-91CD-579FD579BBE9}" sibTransId="{C3A3B1EE-8278-492A-B0BC-28F50ECE1654}"/>
    <dgm:cxn modelId="{F0F0979F-C4D4-409E-B7AE-FACCD93E9B5D}" type="presParOf" srcId="{7804FE8A-74CA-4650-B0FD-ADF39D9CB472}" destId="{5B65FAD5-D8BD-40EE-83AA-DBC2C5A02D36}" srcOrd="0" destOrd="0" presId="urn:microsoft.com/office/officeart/2005/8/layout/chevron1"/>
  </dgm:cxnLst>
  <dgm:bg/>
  <dgm:whole/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6ACBE319-4EF4-42F1-97D5-F685D4598BB5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08F0421E-F2E2-4855-98EB-A3DFF2CF1F5B}">
      <dgm:prSet phldrT="[Texto]"/>
      <dgm:spPr>
        <a:solidFill>
          <a:schemeClr val="accent4">
            <a:lumMod val="50000"/>
          </a:schemeClr>
        </a:solidFill>
      </dgm:spPr>
      <dgm:t>
        <a:bodyPr/>
        <a:lstStyle/>
        <a:p>
          <a:r>
            <a:rPr lang="es-ES" dirty="0" smtClean="0"/>
            <a:t>Búsqueda de información</a:t>
          </a:r>
          <a:endParaRPr lang="es-ES" dirty="0"/>
        </a:p>
      </dgm:t>
    </dgm:pt>
    <dgm:pt modelId="{C6451815-6FC3-4261-91CD-579FD579BBE9}" type="parTrans" cxnId="{C44D0F95-9AEA-49E4-B18C-B6DE6DBD63FA}">
      <dgm:prSet/>
      <dgm:spPr/>
      <dgm:t>
        <a:bodyPr/>
        <a:lstStyle/>
        <a:p>
          <a:endParaRPr lang="es-ES"/>
        </a:p>
      </dgm:t>
    </dgm:pt>
    <dgm:pt modelId="{C3A3B1EE-8278-492A-B0BC-28F50ECE1654}" type="sibTrans" cxnId="{C44D0F95-9AEA-49E4-B18C-B6DE6DBD63FA}">
      <dgm:prSet/>
      <dgm:spPr/>
      <dgm:t>
        <a:bodyPr/>
        <a:lstStyle/>
        <a:p>
          <a:endParaRPr lang="es-ES"/>
        </a:p>
      </dgm:t>
    </dgm:pt>
    <dgm:pt modelId="{9AECE56B-BA02-4D35-99A6-F8DBF2EA2280}">
      <dgm:prSet phldrT="[Texto]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es-ES" dirty="0" smtClean="0"/>
            <a:t>Localización de elementos</a:t>
          </a:r>
          <a:endParaRPr lang="es-ES" dirty="0"/>
        </a:p>
      </dgm:t>
    </dgm:pt>
    <dgm:pt modelId="{B72CDBED-F8BA-40EC-8292-A1A994D5C323}" type="sibTrans" cxnId="{EBDD7100-3A4B-43DD-B923-FCFBBAC6E255}">
      <dgm:prSet/>
      <dgm:spPr/>
      <dgm:t>
        <a:bodyPr/>
        <a:lstStyle/>
        <a:p>
          <a:endParaRPr lang="es-ES"/>
        </a:p>
      </dgm:t>
    </dgm:pt>
    <dgm:pt modelId="{5747FF88-1059-443B-9143-9F9081860D5B}" type="parTrans" cxnId="{EBDD7100-3A4B-43DD-B923-FCFBBAC6E255}">
      <dgm:prSet/>
      <dgm:spPr/>
      <dgm:t>
        <a:bodyPr/>
        <a:lstStyle/>
        <a:p>
          <a:endParaRPr lang="es-ES"/>
        </a:p>
      </dgm:t>
    </dgm:pt>
    <dgm:pt modelId="{836B2CC2-0D79-4F92-A0EB-C00B8C940EF6}">
      <dgm:prSet phldrT="[Texto]"/>
      <dgm:spPr>
        <a:solidFill>
          <a:srgbClr val="7C609E"/>
        </a:solidFill>
      </dgm:spPr>
      <dgm:t>
        <a:bodyPr/>
        <a:lstStyle/>
        <a:p>
          <a:r>
            <a:rPr lang="es-ES" dirty="0" smtClean="0"/>
            <a:t>Toma de datos y tratamiento de la información</a:t>
          </a:r>
          <a:endParaRPr lang="es-ES" dirty="0"/>
        </a:p>
      </dgm:t>
    </dgm:pt>
    <dgm:pt modelId="{55B16EE1-34D4-419A-8FEC-8B09DF58E768}" type="sibTrans" cxnId="{C84CD7FB-A569-4ABF-AA1E-EC9FB5A11CB1}">
      <dgm:prSet/>
      <dgm:spPr/>
      <dgm:t>
        <a:bodyPr/>
        <a:lstStyle/>
        <a:p>
          <a:endParaRPr lang="es-ES"/>
        </a:p>
      </dgm:t>
    </dgm:pt>
    <dgm:pt modelId="{382BA59A-D70F-45CC-93C0-8475B8182496}" type="parTrans" cxnId="{C84CD7FB-A569-4ABF-AA1E-EC9FB5A11CB1}">
      <dgm:prSet/>
      <dgm:spPr/>
      <dgm:t>
        <a:bodyPr/>
        <a:lstStyle/>
        <a:p>
          <a:endParaRPr lang="es-ES"/>
        </a:p>
      </dgm:t>
    </dgm:pt>
    <dgm:pt modelId="{C39ECEB4-DA09-4100-9ECD-F40FA206A3BA}">
      <dgm:prSet phldrT="[Texto]"/>
      <dgm:spPr>
        <a:solidFill>
          <a:srgbClr val="947CB0"/>
        </a:solidFill>
      </dgm:spPr>
      <dgm:t>
        <a:bodyPr/>
        <a:lstStyle/>
        <a:p>
          <a:r>
            <a:rPr lang="es-ES" dirty="0" smtClean="0"/>
            <a:t>Levantamiento arquitectónico</a:t>
          </a:r>
          <a:endParaRPr lang="es-ES" dirty="0"/>
        </a:p>
      </dgm:t>
    </dgm:pt>
    <dgm:pt modelId="{B85417D0-BD5D-4330-A69C-CFA4AF51B3FC}" type="sibTrans" cxnId="{E39918E7-B30B-4496-B872-824A6AB95493}">
      <dgm:prSet/>
      <dgm:spPr/>
      <dgm:t>
        <a:bodyPr/>
        <a:lstStyle/>
        <a:p>
          <a:endParaRPr lang="es-ES"/>
        </a:p>
      </dgm:t>
    </dgm:pt>
    <dgm:pt modelId="{6ECBCF25-0A9D-4B57-A144-12FC4C1427A2}" type="parTrans" cxnId="{E39918E7-B30B-4496-B872-824A6AB95493}">
      <dgm:prSet/>
      <dgm:spPr/>
      <dgm:t>
        <a:bodyPr/>
        <a:lstStyle/>
        <a:p>
          <a:endParaRPr lang="es-ES"/>
        </a:p>
      </dgm:t>
    </dgm:pt>
    <dgm:pt modelId="{1D9DE77B-2C25-49FE-9A8E-C63E5E94F0F7}">
      <dgm:prSet phldrT="[Texto]"/>
      <dgm:spPr>
        <a:solidFill>
          <a:srgbClr val="A38FBB"/>
        </a:solidFill>
      </dgm:spPr>
      <dgm:t>
        <a:bodyPr/>
        <a:lstStyle/>
        <a:p>
          <a:r>
            <a:rPr lang="es-ES" dirty="0" smtClean="0"/>
            <a:t>Conclusiones</a:t>
          </a:r>
          <a:endParaRPr lang="es-ES" dirty="0"/>
        </a:p>
      </dgm:t>
    </dgm:pt>
    <dgm:pt modelId="{FAE3F030-353B-4BC0-8947-16571EE42420}" type="sibTrans" cxnId="{4B9E563C-A9A7-4D71-A04A-39EE0687D5F9}">
      <dgm:prSet/>
      <dgm:spPr/>
      <dgm:t>
        <a:bodyPr/>
        <a:lstStyle/>
        <a:p>
          <a:endParaRPr lang="es-ES"/>
        </a:p>
      </dgm:t>
    </dgm:pt>
    <dgm:pt modelId="{3265B335-7221-446C-9B0C-359FA44AC5FF}" type="parTrans" cxnId="{4B9E563C-A9A7-4D71-A04A-39EE0687D5F9}">
      <dgm:prSet/>
      <dgm:spPr/>
      <dgm:t>
        <a:bodyPr/>
        <a:lstStyle/>
        <a:p>
          <a:endParaRPr lang="es-ES"/>
        </a:p>
      </dgm:t>
    </dgm:pt>
    <dgm:pt modelId="{7804FE8A-74CA-4650-B0FD-ADF39D9CB472}" type="pres">
      <dgm:prSet presAssocID="{6ACBE319-4EF4-42F1-97D5-F685D4598BB5}" presName="Name0" presStyleCnt="0">
        <dgm:presLayoutVars>
          <dgm:dir/>
          <dgm:animLvl val="lvl"/>
          <dgm:resizeHandles val="exact"/>
        </dgm:presLayoutVars>
      </dgm:prSet>
      <dgm:spPr/>
    </dgm:pt>
    <dgm:pt modelId="{5B65FAD5-D8BD-40EE-83AA-DBC2C5A02D36}" type="pres">
      <dgm:prSet presAssocID="{08F0421E-F2E2-4855-98EB-A3DFF2CF1F5B}" presName="parTxOnly" presStyleLbl="node1" presStyleIdx="0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52578CD-B726-4592-BDAB-52FBB1BD05E8}" type="pres">
      <dgm:prSet presAssocID="{C3A3B1EE-8278-492A-B0BC-28F50ECE1654}" presName="parTxOnlySpace" presStyleCnt="0"/>
      <dgm:spPr/>
    </dgm:pt>
    <dgm:pt modelId="{22F7D414-6497-40A1-A199-17EA824A3E44}" type="pres">
      <dgm:prSet presAssocID="{9AECE56B-BA02-4D35-99A6-F8DBF2EA2280}" presName="parTxOnly" presStyleLbl="node1" presStyleIdx="1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FBF201F-8C87-4EB7-AC91-73EF1CA4FB4F}" type="pres">
      <dgm:prSet presAssocID="{B72CDBED-F8BA-40EC-8292-A1A994D5C323}" presName="parTxOnlySpace" presStyleCnt="0"/>
      <dgm:spPr/>
    </dgm:pt>
    <dgm:pt modelId="{CA9D8E7B-9F79-4DB0-A07B-BB5ECA18B494}" type="pres">
      <dgm:prSet presAssocID="{836B2CC2-0D79-4F92-A0EB-C00B8C940EF6}" presName="parTxOnly" presStyleLbl="node1" presStyleIdx="2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3CC04BD-9DB4-4CA1-9487-8757D88555EA}" type="pres">
      <dgm:prSet presAssocID="{55B16EE1-34D4-419A-8FEC-8B09DF58E768}" presName="parTxOnlySpace" presStyleCnt="0"/>
      <dgm:spPr/>
    </dgm:pt>
    <dgm:pt modelId="{485EF642-1446-4241-B05A-D090FC92EA68}" type="pres">
      <dgm:prSet presAssocID="{C39ECEB4-DA09-4100-9ECD-F40FA206A3BA}" presName="parTxOnly" presStyleLbl="node1" presStyleIdx="3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39FE837-8490-4821-A051-64C07F1CF515}" type="pres">
      <dgm:prSet presAssocID="{B85417D0-BD5D-4330-A69C-CFA4AF51B3FC}" presName="parTxOnlySpace" presStyleCnt="0"/>
      <dgm:spPr/>
    </dgm:pt>
    <dgm:pt modelId="{5A331E39-A542-4BAB-A3A7-64F5C9294B06}" type="pres">
      <dgm:prSet presAssocID="{1D9DE77B-2C25-49FE-9A8E-C63E5E94F0F7}" presName="parTxOnly" presStyleLbl="node1" presStyleIdx="4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D9301D28-F2E6-4759-8986-7FC1C401A98F}" type="presOf" srcId="{9AECE56B-BA02-4D35-99A6-F8DBF2EA2280}" destId="{22F7D414-6497-40A1-A199-17EA824A3E44}" srcOrd="0" destOrd="0" presId="urn:microsoft.com/office/officeart/2005/8/layout/chevron1"/>
    <dgm:cxn modelId="{EBDD7100-3A4B-43DD-B923-FCFBBAC6E255}" srcId="{6ACBE319-4EF4-42F1-97D5-F685D4598BB5}" destId="{9AECE56B-BA02-4D35-99A6-F8DBF2EA2280}" srcOrd="1" destOrd="0" parTransId="{5747FF88-1059-443B-9143-9F9081860D5B}" sibTransId="{B72CDBED-F8BA-40EC-8292-A1A994D5C323}"/>
    <dgm:cxn modelId="{033EFCF3-B763-4522-BA1C-CE6844A05819}" type="presOf" srcId="{C39ECEB4-DA09-4100-9ECD-F40FA206A3BA}" destId="{485EF642-1446-4241-B05A-D090FC92EA68}" srcOrd="0" destOrd="0" presId="urn:microsoft.com/office/officeart/2005/8/layout/chevron1"/>
    <dgm:cxn modelId="{B9E6DE90-9EE6-45E3-88D7-AC1097CC3A76}" type="presOf" srcId="{08F0421E-F2E2-4855-98EB-A3DFF2CF1F5B}" destId="{5B65FAD5-D8BD-40EE-83AA-DBC2C5A02D36}" srcOrd="0" destOrd="0" presId="urn:microsoft.com/office/officeart/2005/8/layout/chevron1"/>
    <dgm:cxn modelId="{C84CD7FB-A569-4ABF-AA1E-EC9FB5A11CB1}" srcId="{6ACBE319-4EF4-42F1-97D5-F685D4598BB5}" destId="{836B2CC2-0D79-4F92-A0EB-C00B8C940EF6}" srcOrd="2" destOrd="0" parTransId="{382BA59A-D70F-45CC-93C0-8475B8182496}" sibTransId="{55B16EE1-34D4-419A-8FEC-8B09DF58E768}"/>
    <dgm:cxn modelId="{E39918E7-B30B-4496-B872-824A6AB95493}" srcId="{6ACBE319-4EF4-42F1-97D5-F685D4598BB5}" destId="{C39ECEB4-DA09-4100-9ECD-F40FA206A3BA}" srcOrd="3" destOrd="0" parTransId="{6ECBCF25-0A9D-4B57-A144-12FC4C1427A2}" sibTransId="{B85417D0-BD5D-4330-A69C-CFA4AF51B3FC}"/>
    <dgm:cxn modelId="{C44D0F95-9AEA-49E4-B18C-B6DE6DBD63FA}" srcId="{6ACBE319-4EF4-42F1-97D5-F685D4598BB5}" destId="{08F0421E-F2E2-4855-98EB-A3DFF2CF1F5B}" srcOrd="0" destOrd="0" parTransId="{C6451815-6FC3-4261-91CD-579FD579BBE9}" sibTransId="{C3A3B1EE-8278-492A-B0BC-28F50ECE1654}"/>
    <dgm:cxn modelId="{68643B3F-6096-4601-B790-8DFD3DEA8B2B}" type="presOf" srcId="{836B2CC2-0D79-4F92-A0EB-C00B8C940EF6}" destId="{CA9D8E7B-9F79-4DB0-A07B-BB5ECA18B494}" srcOrd="0" destOrd="0" presId="urn:microsoft.com/office/officeart/2005/8/layout/chevron1"/>
    <dgm:cxn modelId="{4B9E563C-A9A7-4D71-A04A-39EE0687D5F9}" srcId="{6ACBE319-4EF4-42F1-97D5-F685D4598BB5}" destId="{1D9DE77B-2C25-49FE-9A8E-C63E5E94F0F7}" srcOrd="4" destOrd="0" parTransId="{3265B335-7221-446C-9B0C-359FA44AC5FF}" sibTransId="{FAE3F030-353B-4BC0-8947-16571EE42420}"/>
    <dgm:cxn modelId="{5182781D-2ABE-4CEA-AF8A-5AC79B7D3BA1}" type="presOf" srcId="{1D9DE77B-2C25-49FE-9A8E-C63E5E94F0F7}" destId="{5A331E39-A542-4BAB-A3A7-64F5C9294B06}" srcOrd="0" destOrd="0" presId="urn:microsoft.com/office/officeart/2005/8/layout/chevron1"/>
    <dgm:cxn modelId="{3C84A590-CC40-4166-AD4B-A3CCEC18F823}" type="presOf" srcId="{6ACBE319-4EF4-42F1-97D5-F685D4598BB5}" destId="{7804FE8A-74CA-4650-B0FD-ADF39D9CB472}" srcOrd="0" destOrd="0" presId="urn:microsoft.com/office/officeart/2005/8/layout/chevron1"/>
    <dgm:cxn modelId="{8C51D240-3BC1-45DF-A91E-2991A2CB7B69}" type="presParOf" srcId="{7804FE8A-74CA-4650-B0FD-ADF39D9CB472}" destId="{5B65FAD5-D8BD-40EE-83AA-DBC2C5A02D36}" srcOrd="0" destOrd="0" presId="urn:microsoft.com/office/officeart/2005/8/layout/chevron1"/>
    <dgm:cxn modelId="{318194B4-F0C3-4E3D-AF4F-CC9A757A9162}" type="presParOf" srcId="{7804FE8A-74CA-4650-B0FD-ADF39D9CB472}" destId="{952578CD-B726-4592-BDAB-52FBB1BD05E8}" srcOrd="1" destOrd="0" presId="urn:microsoft.com/office/officeart/2005/8/layout/chevron1"/>
    <dgm:cxn modelId="{3B2EDFA4-6171-4605-AE8A-E7BA896587F3}" type="presParOf" srcId="{7804FE8A-74CA-4650-B0FD-ADF39D9CB472}" destId="{22F7D414-6497-40A1-A199-17EA824A3E44}" srcOrd="2" destOrd="0" presId="urn:microsoft.com/office/officeart/2005/8/layout/chevron1"/>
    <dgm:cxn modelId="{A1593460-1986-4B98-91A8-AB369EF7DEDC}" type="presParOf" srcId="{7804FE8A-74CA-4650-B0FD-ADF39D9CB472}" destId="{AFBF201F-8C87-4EB7-AC91-73EF1CA4FB4F}" srcOrd="3" destOrd="0" presId="urn:microsoft.com/office/officeart/2005/8/layout/chevron1"/>
    <dgm:cxn modelId="{AD279B56-25A9-4099-8F15-ED05C9054053}" type="presParOf" srcId="{7804FE8A-74CA-4650-B0FD-ADF39D9CB472}" destId="{CA9D8E7B-9F79-4DB0-A07B-BB5ECA18B494}" srcOrd="4" destOrd="0" presId="urn:microsoft.com/office/officeart/2005/8/layout/chevron1"/>
    <dgm:cxn modelId="{EF6C9D6A-D59F-43D6-BE4D-BD4CCB96E073}" type="presParOf" srcId="{7804FE8A-74CA-4650-B0FD-ADF39D9CB472}" destId="{33CC04BD-9DB4-4CA1-9487-8757D88555EA}" srcOrd="5" destOrd="0" presId="urn:microsoft.com/office/officeart/2005/8/layout/chevron1"/>
    <dgm:cxn modelId="{B49EFDDC-7962-4864-B827-4244F994D0C4}" type="presParOf" srcId="{7804FE8A-74CA-4650-B0FD-ADF39D9CB472}" destId="{485EF642-1446-4241-B05A-D090FC92EA68}" srcOrd="6" destOrd="0" presId="urn:microsoft.com/office/officeart/2005/8/layout/chevron1"/>
    <dgm:cxn modelId="{8E7FA60F-6DB9-4424-BEDA-0C0A2315D81C}" type="presParOf" srcId="{7804FE8A-74CA-4650-B0FD-ADF39D9CB472}" destId="{A39FE837-8490-4821-A051-64C07F1CF515}" srcOrd="7" destOrd="0" presId="urn:microsoft.com/office/officeart/2005/8/layout/chevron1"/>
    <dgm:cxn modelId="{BF5ADA61-7350-4E7B-9D62-43B0EAC7C201}" type="presParOf" srcId="{7804FE8A-74CA-4650-B0FD-ADF39D9CB472}" destId="{5A331E39-A542-4BAB-A3A7-64F5C9294B06}" srcOrd="8" destOrd="0" presId="urn:microsoft.com/office/officeart/2005/8/layout/chevron1"/>
  </dgm:cxnLst>
  <dgm:bg/>
  <dgm:whole/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6ACBE319-4EF4-42F1-97D5-F685D4598BB5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08F0421E-F2E2-4855-98EB-A3DFF2CF1F5B}">
      <dgm:prSet phldrT="[Texto]"/>
      <dgm:spPr>
        <a:solidFill>
          <a:schemeClr val="accent4">
            <a:lumMod val="50000"/>
          </a:schemeClr>
        </a:solidFill>
      </dgm:spPr>
      <dgm:t>
        <a:bodyPr/>
        <a:lstStyle/>
        <a:p>
          <a:r>
            <a:rPr lang="es-ES" dirty="0" smtClean="0"/>
            <a:t>Búsqueda de información</a:t>
          </a:r>
          <a:endParaRPr lang="es-ES" dirty="0"/>
        </a:p>
      </dgm:t>
    </dgm:pt>
    <dgm:pt modelId="{C6451815-6FC3-4261-91CD-579FD579BBE9}" type="parTrans" cxnId="{C44D0F95-9AEA-49E4-B18C-B6DE6DBD63FA}">
      <dgm:prSet/>
      <dgm:spPr/>
      <dgm:t>
        <a:bodyPr/>
        <a:lstStyle/>
        <a:p>
          <a:endParaRPr lang="es-ES"/>
        </a:p>
      </dgm:t>
    </dgm:pt>
    <dgm:pt modelId="{C3A3B1EE-8278-492A-B0BC-28F50ECE1654}" type="sibTrans" cxnId="{C44D0F95-9AEA-49E4-B18C-B6DE6DBD63FA}">
      <dgm:prSet/>
      <dgm:spPr/>
      <dgm:t>
        <a:bodyPr/>
        <a:lstStyle/>
        <a:p>
          <a:endParaRPr lang="es-ES"/>
        </a:p>
      </dgm:t>
    </dgm:pt>
    <dgm:pt modelId="{9AECE56B-BA02-4D35-99A6-F8DBF2EA2280}">
      <dgm:prSet phldrT="[Texto]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es-ES" dirty="0" smtClean="0"/>
            <a:t>Localización de elementos</a:t>
          </a:r>
          <a:endParaRPr lang="es-ES" dirty="0"/>
        </a:p>
      </dgm:t>
    </dgm:pt>
    <dgm:pt modelId="{B72CDBED-F8BA-40EC-8292-A1A994D5C323}" type="sibTrans" cxnId="{EBDD7100-3A4B-43DD-B923-FCFBBAC6E255}">
      <dgm:prSet/>
      <dgm:spPr/>
      <dgm:t>
        <a:bodyPr/>
        <a:lstStyle/>
        <a:p>
          <a:endParaRPr lang="es-ES"/>
        </a:p>
      </dgm:t>
    </dgm:pt>
    <dgm:pt modelId="{5747FF88-1059-443B-9143-9F9081860D5B}" type="parTrans" cxnId="{EBDD7100-3A4B-43DD-B923-FCFBBAC6E255}">
      <dgm:prSet/>
      <dgm:spPr/>
      <dgm:t>
        <a:bodyPr/>
        <a:lstStyle/>
        <a:p>
          <a:endParaRPr lang="es-ES"/>
        </a:p>
      </dgm:t>
    </dgm:pt>
    <dgm:pt modelId="{836B2CC2-0D79-4F92-A0EB-C00B8C940EF6}">
      <dgm:prSet phldrT="[Texto]"/>
      <dgm:spPr>
        <a:solidFill>
          <a:srgbClr val="7C609E"/>
        </a:solidFill>
      </dgm:spPr>
      <dgm:t>
        <a:bodyPr/>
        <a:lstStyle/>
        <a:p>
          <a:r>
            <a:rPr lang="es-ES" dirty="0" smtClean="0"/>
            <a:t>Toma de datos y tratamiento de la información</a:t>
          </a:r>
          <a:endParaRPr lang="es-ES" dirty="0"/>
        </a:p>
      </dgm:t>
    </dgm:pt>
    <dgm:pt modelId="{55B16EE1-34D4-419A-8FEC-8B09DF58E768}" type="sibTrans" cxnId="{C84CD7FB-A569-4ABF-AA1E-EC9FB5A11CB1}">
      <dgm:prSet/>
      <dgm:spPr/>
      <dgm:t>
        <a:bodyPr/>
        <a:lstStyle/>
        <a:p>
          <a:endParaRPr lang="es-ES"/>
        </a:p>
      </dgm:t>
    </dgm:pt>
    <dgm:pt modelId="{382BA59A-D70F-45CC-93C0-8475B8182496}" type="parTrans" cxnId="{C84CD7FB-A569-4ABF-AA1E-EC9FB5A11CB1}">
      <dgm:prSet/>
      <dgm:spPr/>
      <dgm:t>
        <a:bodyPr/>
        <a:lstStyle/>
        <a:p>
          <a:endParaRPr lang="es-ES"/>
        </a:p>
      </dgm:t>
    </dgm:pt>
    <dgm:pt modelId="{C39ECEB4-DA09-4100-9ECD-F40FA206A3BA}">
      <dgm:prSet phldrT="[Texto]"/>
      <dgm:spPr>
        <a:solidFill>
          <a:srgbClr val="947CB0"/>
        </a:solidFill>
      </dgm:spPr>
      <dgm:t>
        <a:bodyPr/>
        <a:lstStyle/>
        <a:p>
          <a:r>
            <a:rPr lang="es-ES" dirty="0" smtClean="0"/>
            <a:t>Levantamiento arquitectónico</a:t>
          </a:r>
          <a:endParaRPr lang="es-ES" dirty="0"/>
        </a:p>
      </dgm:t>
    </dgm:pt>
    <dgm:pt modelId="{B85417D0-BD5D-4330-A69C-CFA4AF51B3FC}" type="sibTrans" cxnId="{E39918E7-B30B-4496-B872-824A6AB95493}">
      <dgm:prSet/>
      <dgm:spPr/>
      <dgm:t>
        <a:bodyPr/>
        <a:lstStyle/>
        <a:p>
          <a:endParaRPr lang="es-ES"/>
        </a:p>
      </dgm:t>
    </dgm:pt>
    <dgm:pt modelId="{6ECBCF25-0A9D-4B57-A144-12FC4C1427A2}" type="parTrans" cxnId="{E39918E7-B30B-4496-B872-824A6AB95493}">
      <dgm:prSet/>
      <dgm:spPr/>
      <dgm:t>
        <a:bodyPr/>
        <a:lstStyle/>
        <a:p>
          <a:endParaRPr lang="es-ES"/>
        </a:p>
      </dgm:t>
    </dgm:pt>
    <dgm:pt modelId="{1D9DE77B-2C25-49FE-9A8E-C63E5E94F0F7}">
      <dgm:prSet phldrT="[Texto]"/>
      <dgm:spPr>
        <a:solidFill>
          <a:srgbClr val="A38FBB"/>
        </a:solidFill>
      </dgm:spPr>
      <dgm:t>
        <a:bodyPr/>
        <a:lstStyle/>
        <a:p>
          <a:r>
            <a:rPr lang="es-ES" dirty="0" smtClean="0"/>
            <a:t>Conclusiones</a:t>
          </a:r>
          <a:endParaRPr lang="es-ES" dirty="0"/>
        </a:p>
      </dgm:t>
    </dgm:pt>
    <dgm:pt modelId="{FAE3F030-353B-4BC0-8947-16571EE42420}" type="sibTrans" cxnId="{4B9E563C-A9A7-4D71-A04A-39EE0687D5F9}">
      <dgm:prSet/>
      <dgm:spPr/>
      <dgm:t>
        <a:bodyPr/>
        <a:lstStyle/>
        <a:p>
          <a:endParaRPr lang="es-ES"/>
        </a:p>
      </dgm:t>
    </dgm:pt>
    <dgm:pt modelId="{3265B335-7221-446C-9B0C-359FA44AC5FF}" type="parTrans" cxnId="{4B9E563C-A9A7-4D71-A04A-39EE0687D5F9}">
      <dgm:prSet/>
      <dgm:spPr/>
      <dgm:t>
        <a:bodyPr/>
        <a:lstStyle/>
        <a:p>
          <a:endParaRPr lang="es-ES"/>
        </a:p>
      </dgm:t>
    </dgm:pt>
    <dgm:pt modelId="{7804FE8A-74CA-4650-B0FD-ADF39D9CB472}" type="pres">
      <dgm:prSet presAssocID="{6ACBE319-4EF4-42F1-97D5-F685D4598BB5}" presName="Name0" presStyleCnt="0">
        <dgm:presLayoutVars>
          <dgm:dir/>
          <dgm:animLvl val="lvl"/>
          <dgm:resizeHandles val="exact"/>
        </dgm:presLayoutVars>
      </dgm:prSet>
      <dgm:spPr/>
    </dgm:pt>
    <dgm:pt modelId="{5B65FAD5-D8BD-40EE-83AA-DBC2C5A02D36}" type="pres">
      <dgm:prSet presAssocID="{08F0421E-F2E2-4855-98EB-A3DFF2CF1F5B}" presName="parTxOnly" presStyleLbl="node1" presStyleIdx="0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52578CD-B726-4592-BDAB-52FBB1BD05E8}" type="pres">
      <dgm:prSet presAssocID="{C3A3B1EE-8278-492A-B0BC-28F50ECE1654}" presName="parTxOnlySpace" presStyleCnt="0"/>
      <dgm:spPr/>
    </dgm:pt>
    <dgm:pt modelId="{22F7D414-6497-40A1-A199-17EA824A3E44}" type="pres">
      <dgm:prSet presAssocID="{9AECE56B-BA02-4D35-99A6-F8DBF2EA2280}" presName="parTxOnly" presStyleLbl="node1" presStyleIdx="1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FBF201F-8C87-4EB7-AC91-73EF1CA4FB4F}" type="pres">
      <dgm:prSet presAssocID="{B72CDBED-F8BA-40EC-8292-A1A994D5C323}" presName="parTxOnlySpace" presStyleCnt="0"/>
      <dgm:spPr/>
    </dgm:pt>
    <dgm:pt modelId="{CA9D8E7B-9F79-4DB0-A07B-BB5ECA18B494}" type="pres">
      <dgm:prSet presAssocID="{836B2CC2-0D79-4F92-A0EB-C00B8C940EF6}" presName="parTxOnly" presStyleLbl="node1" presStyleIdx="2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3CC04BD-9DB4-4CA1-9487-8757D88555EA}" type="pres">
      <dgm:prSet presAssocID="{55B16EE1-34D4-419A-8FEC-8B09DF58E768}" presName="parTxOnlySpace" presStyleCnt="0"/>
      <dgm:spPr/>
    </dgm:pt>
    <dgm:pt modelId="{485EF642-1446-4241-B05A-D090FC92EA68}" type="pres">
      <dgm:prSet presAssocID="{C39ECEB4-DA09-4100-9ECD-F40FA206A3BA}" presName="parTxOnly" presStyleLbl="node1" presStyleIdx="3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39FE837-8490-4821-A051-64C07F1CF515}" type="pres">
      <dgm:prSet presAssocID="{B85417D0-BD5D-4330-A69C-CFA4AF51B3FC}" presName="parTxOnlySpace" presStyleCnt="0"/>
      <dgm:spPr/>
    </dgm:pt>
    <dgm:pt modelId="{5A331E39-A542-4BAB-A3A7-64F5C9294B06}" type="pres">
      <dgm:prSet presAssocID="{1D9DE77B-2C25-49FE-9A8E-C63E5E94F0F7}" presName="parTxOnly" presStyleLbl="node1" presStyleIdx="4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EBDD7100-3A4B-43DD-B923-FCFBBAC6E255}" srcId="{6ACBE319-4EF4-42F1-97D5-F685D4598BB5}" destId="{9AECE56B-BA02-4D35-99A6-F8DBF2EA2280}" srcOrd="1" destOrd="0" parTransId="{5747FF88-1059-443B-9143-9F9081860D5B}" sibTransId="{B72CDBED-F8BA-40EC-8292-A1A994D5C323}"/>
    <dgm:cxn modelId="{5AB5EE69-D4F0-4C58-A56D-D9D0D94DBFB1}" type="presOf" srcId="{6ACBE319-4EF4-42F1-97D5-F685D4598BB5}" destId="{7804FE8A-74CA-4650-B0FD-ADF39D9CB472}" srcOrd="0" destOrd="0" presId="urn:microsoft.com/office/officeart/2005/8/layout/chevron1"/>
    <dgm:cxn modelId="{E375EA37-4A29-4E60-8439-BF2C236D8702}" type="presOf" srcId="{9AECE56B-BA02-4D35-99A6-F8DBF2EA2280}" destId="{22F7D414-6497-40A1-A199-17EA824A3E44}" srcOrd="0" destOrd="0" presId="urn:microsoft.com/office/officeart/2005/8/layout/chevron1"/>
    <dgm:cxn modelId="{C84CD7FB-A569-4ABF-AA1E-EC9FB5A11CB1}" srcId="{6ACBE319-4EF4-42F1-97D5-F685D4598BB5}" destId="{836B2CC2-0D79-4F92-A0EB-C00B8C940EF6}" srcOrd="2" destOrd="0" parTransId="{382BA59A-D70F-45CC-93C0-8475B8182496}" sibTransId="{55B16EE1-34D4-419A-8FEC-8B09DF58E768}"/>
    <dgm:cxn modelId="{E39918E7-B30B-4496-B872-824A6AB95493}" srcId="{6ACBE319-4EF4-42F1-97D5-F685D4598BB5}" destId="{C39ECEB4-DA09-4100-9ECD-F40FA206A3BA}" srcOrd="3" destOrd="0" parTransId="{6ECBCF25-0A9D-4B57-A144-12FC4C1427A2}" sibTransId="{B85417D0-BD5D-4330-A69C-CFA4AF51B3FC}"/>
    <dgm:cxn modelId="{C44D0F95-9AEA-49E4-B18C-B6DE6DBD63FA}" srcId="{6ACBE319-4EF4-42F1-97D5-F685D4598BB5}" destId="{08F0421E-F2E2-4855-98EB-A3DFF2CF1F5B}" srcOrd="0" destOrd="0" parTransId="{C6451815-6FC3-4261-91CD-579FD579BBE9}" sibTransId="{C3A3B1EE-8278-492A-B0BC-28F50ECE1654}"/>
    <dgm:cxn modelId="{4B9E563C-A9A7-4D71-A04A-39EE0687D5F9}" srcId="{6ACBE319-4EF4-42F1-97D5-F685D4598BB5}" destId="{1D9DE77B-2C25-49FE-9A8E-C63E5E94F0F7}" srcOrd="4" destOrd="0" parTransId="{3265B335-7221-446C-9B0C-359FA44AC5FF}" sibTransId="{FAE3F030-353B-4BC0-8947-16571EE42420}"/>
    <dgm:cxn modelId="{F332BF2D-B9E6-42B7-A203-72847E23913E}" type="presOf" srcId="{C39ECEB4-DA09-4100-9ECD-F40FA206A3BA}" destId="{485EF642-1446-4241-B05A-D090FC92EA68}" srcOrd="0" destOrd="0" presId="urn:microsoft.com/office/officeart/2005/8/layout/chevron1"/>
    <dgm:cxn modelId="{476174D5-37D8-472E-A23E-2BE4B1CCD7E8}" type="presOf" srcId="{08F0421E-F2E2-4855-98EB-A3DFF2CF1F5B}" destId="{5B65FAD5-D8BD-40EE-83AA-DBC2C5A02D36}" srcOrd="0" destOrd="0" presId="urn:microsoft.com/office/officeart/2005/8/layout/chevron1"/>
    <dgm:cxn modelId="{8B355009-75D9-4D6B-93B1-C45481A02A5D}" type="presOf" srcId="{836B2CC2-0D79-4F92-A0EB-C00B8C940EF6}" destId="{CA9D8E7B-9F79-4DB0-A07B-BB5ECA18B494}" srcOrd="0" destOrd="0" presId="urn:microsoft.com/office/officeart/2005/8/layout/chevron1"/>
    <dgm:cxn modelId="{5073FB75-19F4-4325-A66B-DBD5F74625D2}" type="presOf" srcId="{1D9DE77B-2C25-49FE-9A8E-C63E5E94F0F7}" destId="{5A331E39-A542-4BAB-A3A7-64F5C9294B06}" srcOrd="0" destOrd="0" presId="urn:microsoft.com/office/officeart/2005/8/layout/chevron1"/>
    <dgm:cxn modelId="{00B54F07-D7EB-4E00-82B9-B96D7C2810A1}" type="presParOf" srcId="{7804FE8A-74CA-4650-B0FD-ADF39D9CB472}" destId="{5B65FAD5-D8BD-40EE-83AA-DBC2C5A02D36}" srcOrd="0" destOrd="0" presId="urn:microsoft.com/office/officeart/2005/8/layout/chevron1"/>
    <dgm:cxn modelId="{BADD8268-01D2-4AC9-BD44-A2F8D8038329}" type="presParOf" srcId="{7804FE8A-74CA-4650-B0FD-ADF39D9CB472}" destId="{952578CD-B726-4592-BDAB-52FBB1BD05E8}" srcOrd="1" destOrd="0" presId="urn:microsoft.com/office/officeart/2005/8/layout/chevron1"/>
    <dgm:cxn modelId="{271DCC4E-40A1-4384-9666-1594F74D89B0}" type="presParOf" srcId="{7804FE8A-74CA-4650-B0FD-ADF39D9CB472}" destId="{22F7D414-6497-40A1-A199-17EA824A3E44}" srcOrd="2" destOrd="0" presId="urn:microsoft.com/office/officeart/2005/8/layout/chevron1"/>
    <dgm:cxn modelId="{FC477924-1100-4BED-8308-58414B9765A6}" type="presParOf" srcId="{7804FE8A-74CA-4650-B0FD-ADF39D9CB472}" destId="{AFBF201F-8C87-4EB7-AC91-73EF1CA4FB4F}" srcOrd="3" destOrd="0" presId="urn:microsoft.com/office/officeart/2005/8/layout/chevron1"/>
    <dgm:cxn modelId="{F35DCD05-1DE6-4167-8A30-A0B95170DEB4}" type="presParOf" srcId="{7804FE8A-74CA-4650-B0FD-ADF39D9CB472}" destId="{CA9D8E7B-9F79-4DB0-A07B-BB5ECA18B494}" srcOrd="4" destOrd="0" presId="urn:microsoft.com/office/officeart/2005/8/layout/chevron1"/>
    <dgm:cxn modelId="{D2479D6E-FD61-4F4B-B85F-C414CBCB1286}" type="presParOf" srcId="{7804FE8A-74CA-4650-B0FD-ADF39D9CB472}" destId="{33CC04BD-9DB4-4CA1-9487-8757D88555EA}" srcOrd="5" destOrd="0" presId="urn:microsoft.com/office/officeart/2005/8/layout/chevron1"/>
    <dgm:cxn modelId="{988CF1A8-A3B2-4C11-BABA-12E0A66BCEAE}" type="presParOf" srcId="{7804FE8A-74CA-4650-B0FD-ADF39D9CB472}" destId="{485EF642-1446-4241-B05A-D090FC92EA68}" srcOrd="6" destOrd="0" presId="urn:microsoft.com/office/officeart/2005/8/layout/chevron1"/>
    <dgm:cxn modelId="{7F66B6C5-FFAA-4F93-B1BB-CB750FA321AE}" type="presParOf" srcId="{7804FE8A-74CA-4650-B0FD-ADF39D9CB472}" destId="{A39FE837-8490-4821-A051-64C07F1CF515}" srcOrd="7" destOrd="0" presId="urn:microsoft.com/office/officeart/2005/8/layout/chevron1"/>
    <dgm:cxn modelId="{8B90350D-1F65-4041-B9B4-3BC53B43CD27}" type="presParOf" srcId="{7804FE8A-74CA-4650-B0FD-ADF39D9CB472}" destId="{5A331E39-A542-4BAB-A3A7-64F5C9294B06}" srcOrd="8" destOrd="0" presId="urn:microsoft.com/office/officeart/2005/8/layout/chevron1"/>
  </dgm:cxnLst>
  <dgm:bg/>
  <dgm:whole/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6ACBE319-4EF4-42F1-97D5-F685D4598BB5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9AECE56B-BA02-4D35-99A6-F8DBF2EA2280}">
      <dgm:prSet phldrT="[Texto]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es-ES" dirty="0" smtClean="0"/>
            <a:t>Localización de elementos</a:t>
          </a:r>
          <a:endParaRPr lang="es-ES" dirty="0"/>
        </a:p>
      </dgm:t>
    </dgm:pt>
    <dgm:pt modelId="{B72CDBED-F8BA-40EC-8292-A1A994D5C323}" type="sibTrans" cxnId="{EBDD7100-3A4B-43DD-B923-FCFBBAC6E255}">
      <dgm:prSet/>
      <dgm:spPr/>
      <dgm:t>
        <a:bodyPr/>
        <a:lstStyle/>
        <a:p>
          <a:endParaRPr lang="es-ES"/>
        </a:p>
      </dgm:t>
    </dgm:pt>
    <dgm:pt modelId="{5747FF88-1059-443B-9143-9F9081860D5B}" type="parTrans" cxnId="{EBDD7100-3A4B-43DD-B923-FCFBBAC6E255}">
      <dgm:prSet/>
      <dgm:spPr/>
      <dgm:t>
        <a:bodyPr/>
        <a:lstStyle/>
        <a:p>
          <a:endParaRPr lang="es-ES"/>
        </a:p>
      </dgm:t>
    </dgm:pt>
    <dgm:pt modelId="{7804FE8A-74CA-4650-B0FD-ADF39D9CB472}" type="pres">
      <dgm:prSet presAssocID="{6ACBE319-4EF4-42F1-97D5-F685D4598BB5}" presName="Name0" presStyleCnt="0">
        <dgm:presLayoutVars>
          <dgm:dir/>
          <dgm:animLvl val="lvl"/>
          <dgm:resizeHandles val="exact"/>
        </dgm:presLayoutVars>
      </dgm:prSet>
      <dgm:spPr/>
    </dgm:pt>
    <dgm:pt modelId="{22F7D414-6497-40A1-A199-17EA824A3E44}" type="pres">
      <dgm:prSet presAssocID="{9AECE56B-BA02-4D35-99A6-F8DBF2EA2280}" presName="parTxOnly" presStyleLbl="node1" presStyleIdx="0" presStyleCnt="1" custLinFactNeighborX="-89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EBDD7100-3A4B-43DD-B923-FCFBBAC6E255}" srcId="{6ACBE319-4EF4-42F1-97D5-F685D4598BB5}" destId="{9AECE56B-BA02-4D35-99A6-F8DBF2EA2280}" srcOrd="0" destOrd="0" parTransId="{5747FF88-1059-443B-9143-9F9081860D5B}" sibTransId="{B72CDBED-F8BA-40EC-8292-A1A994D5C323}"/>
    <dgm:cxn modelId="{B0836301-3501-42DD-8018-6D06334C2014}" type="presOf" srcId="{9AECE56B-BA02-4D35-99A6-F8DBF2EA2280}" destId="{22F7D414-6497-40A1-A199-17EA824A3E44}" srcOrd="0" destOrd="0" presId="urn:microsoft.com/office/officeart/2005/8/layout/chevron1"/>
    <dgm:cxn modelId="{589B7678-DB0C-4E3F-B27C-C66894B5A781}" type="presOf" srcId="{6ACBE319-4EF4-42F1-97D5-F685D4598BB5}" destId="{7804FE8A-74CA-4650-B0FD-ADF39D9CB472}" srcOrd="0" destOrd="0" presId="urn:microsoft.com/office/officeart/2005/8/layout/chevron1"/>
    <dgm:cxn modelId="{1EDC0F8D-C8BB-46B5-B4FC-0F28DFB7BCAB}" type="presParOf" srcId="{7804FE8A-74CA-4650-B0FD-ADF39D9CB472}" destId="{22F7D414-6497-40A1-A199-17EA824A3E44}" srcOrd="0" destOrd="0" presId="urn:microsoft.com/office/officeart/2005/8/layout/chevron1"/>
  </dgm:cxnLst>
  <dgm:bg/>
  <dgm:whole/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6ACBE319-4EF4-42F1-97D5-F685D4598BB5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9AECE56B-BA02-4D35-99A6-F8DBF2EA2280}">
      <dgm:prSet phldrT="[Texto]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es-ES" dirty="0" smtClean="0"/>
            <a:t>Localización de elementos</a:t>
          </a:r>
          <a:endParaRPr lang="es-ES" dirty="0"/>
        </a:p>
      </dgm:t>
    </dgm:pt>
    <dgm:pt modelId="{B72CDBED-F8BA-40EC-8292-A1A994D5C323}" type="sibTrans" cxnId="{EBDD7100-3A4B-43DD-B923-FCFBBAC6E255}">
      <dgm:prSet/>
      <dgm:spPr/>
      <dgm:t>
        <a:bodyPr/>
        <a:lstStyle/>
        <a:p>
          <a:endParaRPr lang="es-ES"/>
        </a:p>
      </dgm:t>
    </dgm:pt>
    <dgm:pt modelId="{5747FF88-1059-443B-9143-9F9081860D5B}" type="parTrans" cxnId="{EBDD7100-3A4B-43DD-B923-FCFBBAC6E255}">
      <dgm:prSet/>
      <dgm:spPr/>
      <dgm:t>
        <a:bodyPr/>
        <a:lstStyle/>
        <a:p>
          <a:endParaRPr lang="es-ES"/>
        </a:p>
      </dgm:t>
    </dgm:pt>
    <dgm:pt modelId="{7804FE8A-74CA-4650-B0FD-ADF39D9CB472}" type="pres">
      <dgm:prSet presAssocID="{6ACBE319-4EF4-42F1-97D5-F685D4598BB5}" presName="Name0" presStyleCnt="0">
        <dgm:presLayoutVars>
          <dgm:dir/>
          <dgm:animLvl val="lvl"/>
          <dgm:resizeHandles val="exact"/>
        </dgm:presLayoutVars>
      </dgm:prSet>
      <dgm:spPr/>
    </dgm:pt>
    <dgm:pt modelId="{22F7D414-6497-40A1-A199-17EA824A3E44}" type="pres">
      <dgm:prSet presAssocID="{9AECE56B-BA02-4D35-99A6-F8DBF2EA2280}" presName="parTxOnly" presStyleLbl="node1" presStyleIdx="0" presStyleCnt="1" custLinFactNeighborX="-89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353D481B-A80C-4760-9737-B6098742B768}" type="presOf" srcId="{6ACBE319-4EF4-42F1-97D5-F685D4598BB5}" destId="{7804FE8A-74CA-4650-B0FD-ADF39D9CB472}" srcOrd="0" destOrd="0" presId="urn:microsoft.com/office/officeart/2005/8/layout/chevron1"/>
    <dgm:cxn modelId="{EBDD7100-3A4B-43DD-B923-FCFBBAC6E255}" srcId="{6ACBE319-4EF4-42F1-97D5-F685D4598BB5}" destId="{9AECE56B-BA02-4D35-99A6-F8DBF2EA2280}" srcOrd="0" destOrd="0" parTransId="{5747FF88-1059-443B-9143-9F9081860D5B}" sibTransId="{B72CDBED-F8BA-40EC-8292-A1A994D5C323}"/>
    <dgm:cxn modelId="{563CACA7-3A87-41AC-A27E-4D5C89DBB44B}" type="presOf" srcId="{9AECE56B-BA02-4D35-99A6-F8DBF2EA2280}" destId="{22F7D414-6497-40A1-A199-17EA824A3E44}" srcOrd="0" destOrd="0" presId="urn:microsoft.com/office/officeart/2005/8/layout/chevron1"/>
    <dgm:cxn modelId="{171A8AA0-A10D-42BE-AED1-72F4422126B5}" type="presParOf" srcId="{7804FE8A-74CA-4650-B0FD-ADF39D9CB472}" destId="{22F7D414-6497-40A1-A199-17EA824A3E44}" srcOrd="0" destOrd="0" presId="urn:microsoft.com/office/officeart/2005/8/layout/chevron1"/>
  </dgm:cxnLst>
  <dgm:bg/>
  <dgm:whole/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6ACBE319-4EF4-42F1-97D5-F685D4598BB5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9AECE56B-BA02-4D35-99A6-F8DBF2EA2280}">
      <dgm:prSet phldrT="[Texto]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es-ES" dirty="0" smtClean="0"/>
            <a:t>Localización de elementos</a:t>
          </a:r>
          <a:endParaRPr lang="es-ES" dirty="0"/>
        </a:p>
      </dgm:t>
    </dgm:pt>
    <dgm:pt modelId="{B72CDBED-F8BA-40EC-8292-A1A994D5C323}" type="sibTrans" cxnId="{EBDD7100-3A4B-43DD-B923-FCFBBAC6E255}">
      <dgm:prSet/>
      <dgm:spPr/>
      <dgm:t>
        <a:bodyPr/>
        <a:lstStyle/>
        <a:p>
          <a:endParaRPr lang="es-ES"/>
        </a:p>
      </dgm:t>
    </dgm:pt>
    <dgm:pt modelId="{5747FF88-1059-443B-9143-9F9081860D5B}" type="parTrans" cxnId="{EBDD7100-3A4B-43DD-B923-FCFBBAC6E255}">
      <dgm:prSet/>
      <dgm:spPr/>
      <dgm:t>
        <a:bodyPr/>
        <a:lstStyle/>
        <a:p>
          <a:endParaRPr lang="es-ES"/>
        </a:p>
      </dgm:t>
    </dgm:pt>
    <dgm:pt modelId="{7804FE8A-74CA-4650-B0FD-ADF39D9CB472}" type="pres">
      <dgm:prSet presAssocID="{6ACBE319-4EF4-42F1-97D5-F685D4598BB5}" presName="Name0" presStyleCnt="0">
        <dgm:presLayoutVars>
          <dgm:dir/>
          <dgm:animLvl val="lvl"/>
          <dgm:resizeHandles val="exact"/>
        </dgm:presLayoutVars>
      </dgm:prSet>
      <dgm:spPr/>
    </dgm:pt>
    <dgm:pt modelId="{22F7D414-6497-40A1-A199-17EA824A3E44}" type="pres">
      <dgm:prSet presAssocID="{9AECE56B-BA02-4D35-99A6-F8DBF2EA2280}" presName="parTxOnly" presStyleLbl="node1" presStyleIdx="0" presStyleCnt="1" custLinFactNeighborX="-89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C8EB86D1-87B0-4D57-A1B4-04DEC17A3836}" type="presOf" srcId="{6ACBE319-4EF4-42F1-97D5-F685D4598BB5}" destId="{7804FE8A-74CA-4650-B0FD-ADF39D9CB472}" srcOrd="0" destOrd="0" presId="urn:microsoft.com/office/officeart/2005/8/layout/chevron1"/>
    <dgm:cxn modelId="{EBDD7100-3A4B-43DD-B923-FCFBBAC6E255}" srcId="{6ACBE319-4EF4-42F1-97D5-F685D4598BB5}" destId="{9AECE56B-BA02-4D35-99A6-F8DBF2EA2280}" srcOrd="0" destOrd="0" parTransId="{5747FF88-1059-443B-9143-9F9081860D5B}" sibTransId="{B72CDBED-F8BA-40EC-8292-A1A994D5C323}"/>
    <dgm:cxn modelId="{6B8CA14A-F47F-4436-A4E4-9A30FB1F9C45}" type="presOf" srcId="{9AECE56B-BA02-4D35-99A6-F8DBF2EA2280}" destId="{22F7D414-6497-40A1-A199-17EA824A3E44}" srcOrd="0" destOrd="0" presId="urn:microsoft.com/office/officeart/2005/8/layout/chevron1"/>
    <dgm:cxn modelId="{998AC917-7D7B-477F-97A8-068C7429FC9F}" type="presParOf" srcId="{7804FE8A-74CA-4650-B0FD-ADF39D9CB472}" destId="{22F7D414-6497-40A1-A199-17EA824A3E44}" srcOrd="0" destOrd="0" presId="urn:microsoft.com/office/officeart/2005/8/layout/chevron1"/>
  </dgm:cxnLst>
  <dgm:bg/>
  <dgm:whole/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6ACBE319-4EF4-42F1-97D5-F685D4598BB5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9AECE56B-BA02-4D35-99A6-F8DBF2EA2280}">
      <dgm:prSet phldrT="[Texto]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es-ES" dirty="0" smtClean="0"/>
            <a:t>Localización de elementos</a:t>
          </a:r>
          <a:endParaRPr lang="es-ES" dirty="0"/>
        </a:p>
      </dgm:t>
    </dgm:pt>
    <dgm:pt modelId="{B72CDBED-F8BA-40EC-8292-A1A994D5C323}" type="sibTrans" cxnId="{EBDD7100-3A4B-43DD-B923-FCFBBAC6E255}">
      <dgm:prSet/>
      <dgm:spPr/>
      <dgm:t>
        <a:bodyPr/>
        <a:lstStyle/>
        <a:p>
          <a:endParaRPr lang="es-ES"/>
        </a:p>
      </dgm:t>
    </dgm:pt>
    <dgm:pt modelId="{5747FF88-1059-443B-9143-9F9081860D5B}" type="parTrans" cxnId="{EBDD7100-3A4B-43DD-B923-FCFBBAC6E255}">
      <dgm:prSet/>
      <dgm:spPr/>
      <dgm:t>
        <a:bodyPr/>
        <a:lstStyle/>
        <a:p>
          <a:endParaRPr lang="es-ES"/>
        </a:p>
      </dgm:t>
    </dgm:pt>
    <dgm:pt modelId="{7804FE8A-74CA-4650-B0FD-ADF39D9CB472}" type="pres">
      <dgm:prSet presAssocID="{6ACBE319-4EF4-42F1-97D5-F685D4598BB5}" presName="Name0" presStyleCnt="0">
        <dgm:presLayoutVars>
          <dgm:dir/>
          <dgm:animLvl val="lvl"/>
          <dgm:resizeHandles val="exact"/>
        </dgm:presLayoutVars>
      </dgm:prSet>
      <dgm:spPr/>
    </dgm:pt>
    <dgm:pt modelId="{22F7D414-6497-40A1-A199-17EA824A3E44}" type="pres">
      <dgm:prSet presAssocID="{9AECE56B-BA02-4D35-99A6-F8DBF2EA2280}" presName="parTxOnly" presStyleLbl="node1" presStyleIdx="0" presStyleCnt="1" custLinFactNeighborX="-89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EBDD7100-3A4B-43DD-B923-FCFBBAC6E255}" srcId="{6ACBE319-4EF4-42F1-97D5-F685D4598BB5}" destId="{9AECE56B-BA02-4D35-99A6-F8DBF2EA2280}" srcOrd="0" destOrd="0" parTransId="{5747FF88-1059-443B-9143-9F9081860D5B}" sibTransId="{B72CDBED-F8BA-40EC-8292-A1A994D5C323}"/>
    <dgm:cxn modelId="{116EB525-4E28-437F-9A2E-6F6F8D7C6BC2}" type="presOf" srcId="{6ACBE319-4EF4-42F1-97D5-F685D4598BB5}" destId="{7804FE8A-74CA-4650-B0FD-ADF39D9CB472}" srcOrd="0" destOrd="0" presId="urn:microsoft.com/office/officeart/2005/8/layout/chevron1"/>
    <dgm:cxn modelId="{6C7A45CB-CCDD-4C53-99BF-CD0DB6A5097C}" type="presOf" srcId="{9AECE56B-BA02-4D35-99A6-F8DBF2EA2280}" destId="{22F7D414-6497-40A1-A199-17EA824A3E44}" srcOrd="0" destOrd="0" presId="urn:microsoft.com/office/officeart/2005/8/layout/chevron1"/>
    <dgm:cxn modelId="{48AB7075-C009-4EFB-8612-20B661DF7C8E}" type="presParOf" srcId="{7804FE8A-74CA-4650-B0FD-ADF39D9CB472}" destId="{22F7D414-6497-40A1-A199-17EA824A3E44}" srcOrd="0" destOrd="0" presId="urn:microsoft.com/office/officeart/2005/8/layout/chevron1"/>
  </dgm:cxnLst>
  <dgm:bg/>
  <dgm:whole/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6ACBE319-4EF4-42F1-97D5-F685D4598BB5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9AECE56B-BA02-4D35-99A6-F8DBF2EA2280}">
      <dgm:prSet phldrT="[Texto]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es-ES" dirty="0" smtClean="0"/>
            <a:t>Localización de elementos</a:t>
          </a:r>
          <a:endParaRPr lang="es-ES" dirty="0"/>
        </a:p>
      </dgm:t>
    </dgm:pt>
    <dgm:pt modelId="{B72CDBED-F8BA-40EC-8292-A1A994D5C323}" type="sibTrans" cxnId="{EBDD7100-3A4B-43DD-B923-FCFBBAC6E255}">
      <dgm:prSet/>
      <dgm:spPr/>
      <dgm:t>
        <a:bodyPr/>
        <a:lstStyle/>
        <a:p>
          <a:endParaRPr lang="es-ES"/>
        </a:p>
      </dgm:t>
    </dgm:pt>
    <dgm:pt modelId="{5747FF88-1059-443B-9143-9F9081860D5B}" type="parTrans" cxnId="{EBDD7100-3A4B-43DD-B923-FCFBBAC6E255}">
      <dgm:prSet/>
      <dgm:spPr/>
      <dgm:t>
        <a:bodyPr/>
        <a:lstStyle/>
        <a:p>
          <a:endParaRPr lang="es-ES"/>
        </a:p>
      </dgm:t>
    </dgm:pt>
    <dgm:pt modelId="{7804FE8A-74CA-4650-B0FD-ADF39D9CB472}" type="pres">
      <dgm:prSet presAssocID="{6ACBE319-4EF4-42F1-97D5-F685D4598BB5}" presName="Name0" presStyleCnt="0">
        <dgm:presLayoutVars>
          <dgm:dir/>
          <dgm:animLvl val="lvl"/>
          <dgm:resizeHandles val="exact"/>
        </dgm:presLayoutVars>
      </dgm:prSet>
      <dgm:spPr/>
    </dgm:pt>
    <dgm:pt modelId="{22F7D414-6497-40A1-A199-17EA824A3E44}" type="pres">
      <dgm:prSet presAssocID="{9AECE56B-BA02-4D35-99A6-F8DBF2EA2280}" presName="parTxOnly" presStyleLbl="node1" presStyleIdx="0" presStyleCnt="1" custLinFactNeighborX="-89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EBDD7100-3A4B-43DD-B923-FCFBBAC6E255}" srcId="{6ACBE319-4EF4-42F1-97D5-F685D4598BB5}" destId="{9AECE56B-BA02-4D35-99A6-F8DBF2EA2280}" srcOrd="0" destOrd="0" parTransId="{5747FF88-1059-443B-9143-9F9081860D5B}" sibTransId="{B72CDBED-F8BA-40EC-8292-A1A994D5C323}"/>
    <dgm:cxn modelId="{B7B3184F-615A-4B95-B113-401C17FB5C22}" type="presOf" srcId="{6ACBE319-4EF4-42F1-97D5-F685D4598BB5}" destId="{7804FE8A-74CA-4650-B0FD-ADF39D9CB472}" srcOrd="0" destOrd="0" presId="urn:microsoft.com/office/officeart/2005/8/layout/chevron1"/>
    <dgm:cxn modelId="{FAFA1CA4-0830-467F-AC5F-736320772740}" type="presOf" srcId="{9AECE56B-BA02-4D35-99A6-F8DBF2EA2280}" destId="{22F7D414-6497-40A1-A199-17EA824A3E44}" srcOrd="0" destOrd="0" presId="urn:microsoft.com/office/officeart/2005/8/layout/chevron1"/>
    <dgm:cxn modelId="{D303C0E5-2FE4-411C-96E5-3FDFF4F7FB35}" type="presParOf" srcId="{7804FE8A-74CA-4650-B0FD-ADF39D9CB472}" destId="{22F7D414-6497-40A1-A199-17EA824A3E44}" srcOrd="0" destOrd="0" presId="urn:microsoft.com/office/officeart/2005/8/layout/chevron1"/>
  </dgm:cxnLst>
  <dgm:bg/>
  <dgm:whole/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6ACBE319-4EF4-42F1-97D5-F685D4598BB5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9AECE56B-BA02-4D35-99A6-F8DBF2EA2280}">
      <dgm:prSet phldrT="[Texto]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es-ES" dirty="0" smtClean="0"/>
            <a:t>Localización de elementos</a:t>
          </a:r>
          <a:endParaRPr lang="es-ES" dirty="0"/>
        </a:p>
      </dgm:t>
    </dgm:pt>
    <dgm:pt modelId="{B72CDBED-F8BA-40EC-8292-A1A994D5C323}" type="sibTrans" cxnId="{EBDD7100-3A4B-43DD-B923-FCFBBAC6E255}">
      <dgm:prSet/>
      <dgm:spPr/>
      <dgm:t>
        <a:bodyPr/>
        <a:lstStyle/>
        <a:p>
          <a:endParaRPr lang="es-ES"/>
        </a:p>
      </dgm:t>
    </dgm:pt>
    <dgm:pt modelId="{5747FF88-1059-443B-9143-9F9081860D5B}" type="parTrans" cxnId="{EBDD7100-3A4B-43DD-B923-FCFBBAC6E255}">
      <dgm:prSet/>
      <dgm:spPr/>
      <dgm:t>
        <a:bodyPr/>
        <a:lstStyle/>
        <a:p>
          <a:endParaRPr lang="es-ES"/>
        </a:p>
      </dgm:t>
    </dgm:pt>
    <dgm:pt modelId="{7804FE8A-74CA-4650-B0FD-ADF39D9CB472}" type="pres">
      <dgm:prSet presAssocID="{6ACBE319-4EF4-42F1-97D5-F685D4598BB5}" presName="Name0" presStyleCnt="0">
        <dgm:presLayoutVars>
          <dgm:dir/>
          <dgm:animLvl val="lvl"/>
          <dgm:resizeHandles val="exact"/>
        </dgm:presLayoutVars>
      </dgm:prSet>
      <dgm:spPr/>
    </dgm:pt>
    <dgm:pt modelId="{22F7D414-6497-40A1-A199-17EA824A3E44}" type="pres">
      <dgm:prSet presAssocID="{9AECE56B-BA02-4D35-99A6-F8DBF2EA2280}" presName="parTxOnly" presStyleLbl="node1" presStyleIdx="0" presStyleCnt="1" custLinFactNeighborX="-89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EBDD7100-3A4B-43DD-B923-FCFBBAC6E255}" srcId="{6ACBE319-4EF4-42F1-97D5-F685D4598BB5}" destId="{9AECE56B-BA02-4D35-99A6-F8DBF2EA2280}" srcOrd="0" destOrd="0" parTransId="{5747FF88-1059-443B-9143-9F9081860D5B}" sibTransId="{B72CDBED-F8BA-40EC-8292-A1A994D5C323}"/>
    <dgm:cxn modelId="{2FCC1D3F-DC32-49EF-95D4-7AFC22B7437A}" type="presOf" srcId="{9AECE56B-BA02-4D35-99A6-F8DBF2EA2280}" destId="{22F7D414-6497-40A1-A199-17EA824A3E44}" srcOrd="0" destOrd="0" presId="urn:microsoft.com/office/officeart/2005/8/layout/chevron1"/>
    <dgm:cxn modelId="{C310AF03-C44E-472E-9958-3B77D5B61BDE}" type="presOf" srcId="{6ACBE319-4EF4-42F1-97D5-F685D4598BB5}" destId="{7804FE8A-74CA-4650-B0FD-ADF39D9CB472}" srcOrd="0" destOrd="0" presId="urn:microsoft.com/office/officeart/2005/8/layout/chevron1"/>
    <dgm:cxn modelId="{BC778222-03A4-4F93-A1A7-12EFD909D586}" type="presParOf" srcId="{7804FE8A-74CA-4650-B0FD-ADF39D9CB472}" destId="{22F7D414-6497-40A1-A199-17EA824A3E44}" srcOrd="0" destOrd="0" presId="urn:microsoft.com/office/officeart/2005/8/layout/chevron1"/>
  </dgm:cxnLst>
  <dgm:bg/>
  <dgm:whole/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6ACBE319-4EF4-42F1-97D5-F685D4598BB5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08F0421E-F2E2-4855-98EB-A3DFF2CF1F5B}">
      <dgm:prSet phldrT="[Texto]"/>
      <dgm:spPr>
        <a:solidFill>
          <a:schemeClr val="accent4">
            <a:lumMod val="50000"/>
          </a:schemeClr>
        </a:solidFill>
      </dgm:spPr>
      <dgm:t>
        <a:bodyPr/>
        <a:lstStyle/>
        <a:p>
          <a:r>
            <a:rPr lang="es-ES" dirty="0" smtClean="0"/>
            <a:t>Búsqueda de información</a:t>
          </a:r>
          <a:endParaRPr lang="es-ES" dirty="0"/>
        </a:p>
      </dgm:t>
    </dgm:pt>
    <dgm:pt modelId="{C6451815-6FC3-4261-91CD-579FD579BBE9}" type="parTrans" cxnId="{C44D0F95-9AEA-49E4-B18C-B6DE6DBD63FA}">
      <dgm:prSet/>
      <dgm:spPr/>
      <dgm:t>
        <a:bodyPr/>
        <a:lstStyle/>
        <a:p>
          <a:endParaRPr lang="es-ES"/>
        </a:p>
      </dgm:t>
    </dgm:pt>
    <dgm:pt modelId="{C3A3B1EE-8278-492A-B0BC-28F50ECE1654}" type="sibTrans" cxnId="{C44D0F95-9AEA-49E4-B18C-B6DE6DBD63FA}">
      <dgm:prSet/>
      <dgm:spPr/>
      <dgm:t>
        <a:bodyPr/>
        <a:lstStyle/>
        <a:p>
          <a:endParaRPr lang="es-ES"/>
        </a:p>
      </dgm:t>
    </dgm:pt>
    <dgm:pt modelId="{9AECE56B-BA02-4D35-99A6-F8DBF2EA2280}">
      <dgm:prSet phldrT="[Texto]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es-ES" dirty="0" smtClean="0"/>
            <a:t>Localización de elementos</a:t>
          </a:r>
          <a:endParaRPr lang="es-ES" dirty="0"/>
        </a:p>
      </dgm:t>
    </dgm:pt>
    <dgm:pt modelId="{B72CDBED-F8BA-40EC-8292-A1A994D5C323}" type="sibTrans" cxnId="{EBDD7100-3A4B-43DD-B923-FCFBBAC6E255}">
      <dgm:prSet/>
      <dgm:spPr/>
      <dgm:t>
        <a:bodyPr/>
        <a:lstStyle/>
        <a:p>
          <a:endParaRPr lang="es-ES"/>
        </a:p>
      </dgm:t>
    </dgm:pt>
    <dgm:pt modelId="{5747FF88-1059-443B-9143-9F9081860D5B}" type="parTrans" cxnId="{EBDD7100-3A4B-43DD-B923-FCFBBAC6E255}">
      <dgm:prSet/>
      <dgm:spPr/>
      <dgm:t>
        <a:bodyPr/>
        <a:lstStyle/>
        <a:p>
          <a:endParaRPr lang="es-ES"/>
        </a:p>
      </dgm:t>
    </dgm:pt>
    <dgm:pt modelId="{836B2CC2-0D79-4F92-A0EB-C00B8C940EF6}">
      <dgm:prSet phldrT="[Texto]"/>
      <dgm:spPr>
        <a:solidFill>
          <a:srgbClr val="7C609E"/>
        </a:solidFill>
      </dgm:spPr>
      <dgm:t>
        <a:bodyPr/>
        <a:lstStyle/>
        <a:p>
          <a:r>
            <a:rPr lang="es-ES" dirty="0" smtClean="0"/>
            <a:t>Toma de datos y tratamiento de la información</a:t>
          </a:r>
          <a:endParaRPr lang="es-ES" dirty="0"/>
        </a:p>
      </dgm:t>
    </dgm:pt>
    <dgm:pt modelId="{55B16EE1-34D4-419A-8FEC-8B09DF58E768}" type="sibTrans" cxnId="{C84CD7FB-A569-4ABF-AA1E-EC9FB5A11CB1}">
      <dgm:prSet/>
      <dgm:spPr/>
      <dgm:t>
        <a:bodyPr/>
        <a:lstStyle/>
        <a:p>
          <a:endParaRPr lang="es-ES"/>
        </a:p>
      </dgm:t>
    </dgm:pt>
    <dgm:pt modelId="{382BA59A-D70F-45CC-93C0-8475B8182496}" type="parTrans" cxnId="{C84CD7FB-A569-4ABF-AA1E-EC9FB5A11CB1}">
      <dgm:prSet/>
      <dgm:spPr/>
      <dgm:t>
        <a:bodyPr/>
        <a:lstStyle/>
        <a:p>
          <a:endParaRPr lang="es-ES"/>
        </a:p>
      </dgm:t>
    </dgm:pt>
    <dgm:pt modelId="{C39ECEB4-DA09-4100-9ECD-F40FA206A3BA}">
      <dgm:prSet phldrT="[Texto]"/>
      <dgm:spPr>
        <a:solidFill>
          <a:srgbClr val="947CB0"/>
        </a:solidFill>
      </dgm:spPr>
      <dgm:t>
        <a:bodyPr/>
        <a:lstStyle/>
        <a:p>
          <a:r>
            <a:rPr lang="es-ES" dirty="0" smtClean="0"/>
            <a:t>Levantamiento arquitectónico</a:t>
          </a:r>
          <a:endParaRPr lang="es-ES" dirty="0"/>
        </a:p>
      </dgm:t>
    </dgm:pt>
    <dgm:pt modelId="{B85417D0-BD5D-4330-A69C-CFA4AF51B3FC}" type="sibTrans" cxnId="{E39918E7-B30B-4496-B872-824A6AB95493}">
      <dgm:prSet/>
      <dgm:spPr/>
      <dgm:t>
        <a:bodyPr/>
        <a:lstStyle/>
        <a:p>
          <a:endParaRPr lang="es-ES"/>
        </a:p>
      </dgm:t>
    </dgm:pt>
    <dgm:pt modelId="{6ECBCF25-0A9D-4B57-A144-12FC4C1427A2}" type="parTrans" cxnId="{E39918E7-B30B-4496-B872-824A6AB95493}">
      <dgm:prSet/>
      <dgm:spPr/>
      <dgm:t>
        <a:bodyPr/>
        <a:lstStyle/>
        <a:p>
          <a:endParaRPr lang="es-ES"/>
        </a:p>
      </dgm:t>
    </dgm:pt>
    <dgm:pt modelId="{1D9DE77B-2C25-49FE-9A8E-C63E5E94F0F7}">
      <dgm:prSet phldrT="[Texto]"/>
      <dgm:spPr>
        <a:solidFill>
          <a:srgbClr val="A38FBB"/>
        </a:solidFill>
      </dgm:spPr>
      <dgm:t>
        <a:bodyPr/>
        <a:lstStyle/>
        <a:p>
          <a:r>
            <a:rPr lang="es-ES" dirty="0" smtClean="0"/>
            <a:t>Conclusiones</a:t>
          </a:r>
          <a:endParaRPr lang="es-ES" dirty="0"/>
        </a:p>
      </dgm:t>
    </dgm:pt>
    <dgm:pt modelId="{FAE3F030-353B-4BC0-8947-16571EE42420}" type="sibTrans" cxnId="{4B9E563C-A9A7-4D71-A04A-39EE0687D5F9}">
      <dgm:prSet/>
      <dgm:spPr/>
      <dgm:t>
        <a:bodyPr/>
        <a:lstStyle/>
        <a:p>
          <a:endParaRPr lang="es-ES"/>
        </a:p>
      </dgm:t>
    </dgm:pt>
    <dgm:pt modelId="{3265B335-7221-446C-9B0C-359FA44AC5FF}" type="parTrans" cxnId="{4B9E563C-A9A7-4D71-A04A-39EE0687D5F9}">
      <dgm:prSet/>
      <dgm:spPr/>
      <dgm:t>
        <a:bodyPr/>
        <a:lstStyle/>
        <a:p>
          <a:endParaRPr lang="es-ES"/>
        </a:p>
      </dgm:t>
    </dgm:pt>
    <dgm:pt modelId="{7804FE8A-74CA-4650-B0FD-ADF39D9CB472}" type="pres">
      <dgm:prSet presAssocID="{6ACBE319-4EF4-42F1-97D5-F685D4598BB5}" presName="Name0" presStyleCnt="0">
        <dgm:presLayoutVars>
          <dgm:dir/>
          <dgm:animLvl val="lvl"/>
          <dgm:resizeHandles val="exact"/>
        </dgm:presLayoutVars>
      </dgm:prSet>
      <dgm:spPr/>
    </dgm:pt>
    <dgm:pt modelId="{5B65FAD5-D8BD-40EE-83AA-DBC2C5A02D36}" type="pres">
      <dgm:prSet presAssocID="{08F0421E-F2E2-4855-98EB-A3DFF2CF1F5B}" presName="parTxOnly" presStyleLbl="node1" presStyleIdx="0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52578CD-B726-4592-BDAB-52FBB1BD05E8}" type="pres">
      <dgm:prSet presAssocID="{C3A3B1EE-8278-492A-B0BC-28F50ECE1654}" presName="parTxOnlySpace" presStyleCnt="0"/>
      <dgm:spPr/>
    </dgm:pt>
    <dgm:pt modelId="{22F7D414-6497-40A1-A199-17EA824A3E44}" type="pres">
      <dgm:prSet presAssocID="{9AECE56B-BA02-4D35-99A6-F8DBF2EA2280}" presName="parTxOnly" presStyleLbl="node1" presStyleIdx="1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FBF201F-8C87-4EB7-AC91-73EF1CA4FB4F}" type="pres">
      <dgm:prSet presAssocID="{B72CDBED-F8BA-40EC-8292-A1A994D5C323}" presName="parTxOnlySpace" presStyleCnt="0"/>
      <dgm:spPr/>
    </dgm:pt>
    <dgm:pt modelId="{CA9D8E7B-9F79-4DB0-A07B-BB5ECA18B494}" type="pres">
      <dgm:prSet presAssocID="{836B2CC2-0D79-4F92-A0EB-C00B8C940EF6}" presName="parTxOnly" presStyleLbl="node1" presStyleIdx="2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3CC04BD-9DB4-4CA1-9487-8757D88555EA}" type="pres">
      <dgm:prSet presAssocID="{55B16EE1-34D4-419A-8FEC-8B09DF58E768}" presName="parTxOnlySpace" presStyleCnt="0"/>
      <dgm:spPr/>
    </dgm:pt>
    <dgm:pt modelId="{485EF642-1446-4241-B05A-D090FC92EA68}" type="pres">
      <dgm:prSet presAssocID="{C39ECEB4-DA09-4100-9ECD-F40FA206A3BA}" presName="parTxOnly" presStyleLbl="node1" presStyleIdx="3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39FE837-8490-4821-A051-64C07F1CF515}" type="pres">
      <dgm:prSet presAssocID="{B85417D0-BD5D-4330-A69C-CFA4AF51B3FC}" presName="parTxOnlySpace" presStyleCnt="0"/>
      <dgm:spPr/>
    </dgm:pt>
    <dgm:pt modelId="{5A331E39-A542-4BAB-A3A7-64F5C9294B06}" type="pres">
      <dgm:prSet presAssocID="{1D9DE77B-2C25-49FE-9A8E-C63E5E94F0F7}" presName="parTxOnly" presStyleLbl="node1" presStyleIdx="4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EBDD7100-3A4B-43DD-B923-FCFBBAC6E255}" srcId="{6ACBE319-4EF4-42F1-97D5-F685D4598BB5}" destId="{9AECE56B-BA02-4D35-99A6-F8DBF2EA2280}" srcOrd="1" destOrd="0" parTransId="{5747FF88-1059-443B-9143-9F9081860D5B}" sibTransId="{B72CDBED-F8BA-40EC-8292-A1A994D5C323}"/>
    <dgm:cxn modelId="{7E591CE2-A17C-4D27-A7A3-2CAF82CEAB5F}" type="presOf" srcId="{836B2CC2-0D79-4F92-A0EB-C00B8C940EF6}" destId="{CA9D8E7B-9F79-4DB0-A07B-BB5ECA18B494}" srcOrd="0" destOrd="0" presId="urn:microsoft.com/office/officeart/2005/8/layout/chevron1"/>
    <dgm:cxn modelId="{86547FAD-0C01-4A04-8D5A-FEC2AC2B5E89}" type="presOf" srcId="{C39ECEB4-DA09-4100-9ECD-F40FA206A3BA}" destId="{485EF642-1446-4241-B05A-D090FC92EA68}" srcOrd="0" destOrd="0" presId="urn:microsoft.com/office/officeart/2005/8/layout/chevron1"/>
    <dgm:cxn modelId="{7CDB7B73-4225-4730-BCD7-6E99C1D75388}" type="presOf" srcId="{08F0421E-F2E2-4855-98EB-A3DFF2CF1F5B}" destId="{5B65FAD5-D8BD-40EE-83AA-DBC2C5A02D36}" srcOrd="0" destOrd="0" presId="urn:microsoft.com/office/officeart/2005/8/layout/chevron1"/>
    <dgm:cxn modelId="{500B22B1-2E43-40FC-8822-C9BF1BFE084B}" type="presOf" srcId="{1D9DE77B-2C25-49FE-9A8E-C63E5E94F0F7}" destId="{5A331E39-A542-4BAB-A3A7-64F5C9294B06}" srcOrd="0" destOrd="0" presId="urn:microsoft.com/office/officeart/2005/8/layout/chevron1"/>
    <dgm:cxn modelId="{CC4BCE28-FE84-4254-B5F9-22F2C7BB7F68}" type="presOf" srcId="{9AECE56B-BA02-4D35-99A6-F8DBF2EA2280}" destId="{22F7D414-6497-40A1-A199-17EA824A3E44}" srcOrd="0" destOrd="0" presId="urn:microsoft.com/office/officeart/2005/8/layout/chevron1"/>
    <dgm:cxn modelId="{C84CD7FB-A569-4ABF-AA1E-EC9FB5A11CB1}" srcId="{6ACBE319-4EF4-42F1-97D5-F685D4598BB5}" destId="{836B2CC2-0D79-4F92-A0EB-C00B8C940EF6}" srcOrd="2" destOrd="0" parTransId="{382BA59A-D70F-45CC-93C0-8475B8182496}" sibTransId="{55B16EE1-34D4-419A-8FEC-8B09DF58E768}"/>
    <dgm:cxn modelId="{E39918E7-B30B-4496-B872-824A6AB95493}" srcId="{6ACBE319-4EF4-42F1-97D5-F685D4598BB5}" destId="{C39ECEB4-DA09-4100-9ECD-F40FA206A3BA}" srcOrd="3" destOrd="0" parTransId="{6ECBCF25-0A9D-4B57-A144-12FC4C1427A2}" sibTransId="{B85417D0-BD5D-4330-A69C-CFA4AF51B3FC}"/>
    <dgm:cxn modelId="{C44D0F95-9AEA-49E4-B18C-B6DE6DBD63FA}" srcId="{6ACBE319-4EF4-42F1-97D5-F685D4598BB5}" destId="{08F0421E-F2E2-4855-98EB-A3DFF2CF1F5B}" srcOrd="0" destOrd="0" parTransId="{C6451815-6FC3-4261-91CD-579FD579BBE9}" sibTransId="{C3A3B1EE-8278-492A-B0BC-28F50ECE1654}"/>
    <dgm:cxn modelId="{4B9E563C-A9A7-4D71-A04A-39EE0687D5F9}" srcId="{6ACBE319-4EF4-42F1-97D5-F685D4598BB5}" destId="{1D9DE77B-2C25-49FE-9A8E-C63E5E94F0F7}" srcOrd="4" destOrd="0" parTransId="{3265B335-7221-446C-9B0C-359FA44AC5FF}" sibTransId="{FAE3F030-353B-4BC0-8947-16571EE42420}"/>
    <dgm:cxn modelId="{C785EF5B-17E8-4B8B-A8B8-85DCA470F16E}" type="presOf" srcId="{6ACBE319-4EF4-42F1-97D5-F685D4598BB5}" destId="{7804FE8A-74CA-4650-B0FD-ADF39D9CB472}" srcOrd="0" destOrd="0" presId="urn:microsoft.com/office/officeart/2005/8/layout/chevron1"/>
    <dgm:cxn modelId="{5BC6433C-6101-4B65-AC3A-7F517BE1560F}" type="presParOf" srcId="{7804FE8A-74CA-4650-B0FD-ADF39D9CB472}" destId="{5B65FAD5-D8BD-40EE-83AA-DBC2C5A02D36}" srcOrd="0" destOrd="0" presId="urn:microsoft.com/office/officeart/2005/8/layout/chevron1"/>
    <dgm:cxn modelId="{84FA6FED-EF8B-487C-95A6-9A794F49D41F}" type="presParOf" srcId="{7804FE8A-74CA-4650-B0FD-ADF39D9CB472}" destId="{952578CD-B726-4592-BDAB-52FBB1BD05E8}" srcOrd="1" destOrd="0" presId="urn:microsoft.com/office/officeart/2005/8/layout/chevron1"/>
    <dgm:cxn modelId="{490A629C-173A-44C7-BAFB-ED3E7C6CD0A9}" type="presParOf" srcId="{7804FE8A-74CA-4650-B0FD-ADF39D9CB472}" destId="{22F7D414-6497-40A1-A199-17EA824A3E44}" srcOrd="2" destOrd="0" presId="urn:microsoft.com/office/officeart/2005/8/layout/chevron1"/>
    <dgm:cxn modelId="{A8D1E970-4411-41CE-809F-9B98755C79D7}" type="presParOf" srcId="{7804FE8A-74CA-4650-B0FD-ADF39D9CB472}" destId="{AFBF201F-8C87-4EB7-AC91-73EF1CA4FB4F}" srcOrd="3" destOrd="0" presId="urn:microsoft.com/office/officeart/2005/8/layout/chevron1"/>
    <dgm:cxn modelId="{8896EB3E-5687-42C9-85F2-69500EB02666}" type="presParOf" srcId="{7804FE8A-74CA-4650-B0FD-ADF39D9CB472}" destId="{CA9D8E7B-9F79-4DB0-A07B-BB5ECA18B494}" srcOrd="4" destOrd="0" presId="urn:microsoft.com/office/officeart/2005/8/layout/chevron1"/>
    <dgm:cxn modelId="{07156382-C6A3-4532-B516-8D90B574C009}" type="presParOf" srcId="{7804FE8A-74CA-4650-B0FD-ADF39D9CB472}" destId="{33CC04BD-9DB4-4CA1-9487-8757D88555EA}" srcOrd="5" destOrd="0" presId="urn:microsoft.com/office/officeart/2005/8/layout/chevron1"/>
    <dgm:cxn modelId="{06D5E6D7-1FFB-403D-BA6E-6BF33CD2000F}" type="presParOf" srcId="{7804FE8A-74CA-4650-B0FD-ADF39D9CB472}" destId="{485EF642-1446-4241-B05A-D090FC92EA68}" srcOrd="6" destOrd="0" presId="urn:microsoft.com/office/officeart/2005/8/layout/chevron1"/>
    <dgm:cxn modelId="{7EC9577B-573A-49FF-85B2-3F4CE953E21A}" type="presParOf" srcId="{7804FE8A-74CA-4650-B0FD-ADF39D9CB472}" destId="{A39FE837-8490-4821-A051-64C07F1CF515}" srcOrd="7" destOrd="0" presId="urn:microsoft.com/office/officeart/2005/8/layout/chevron1"/>
    <dgm:cxn modelId="{1C727063-9176-4B79-BBC6-F1C570E2A35A}" type="presParOf" srcId="{7804FE8A-74CA-4650-B0FD-ADF39D9CB472}" destId="{5A331E39-A542-4BAB-A3A7-64F5C9294B06}" srcOrd="8" destOrd="0" presId="urn:microsoft.com/office/officeart/2005/8/layout/chevron1"/>
  </dgm:cxnLst>
  <dgm:bg/>
  <dgm:whole/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6ACBE319-4EF4-42F1-97D5-F685D4598BB5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08F0421E-F2E2-4855-98EB-A3DFF2CF1F5B}">
      <dgm:prSet phldrT="[Texto]"/>
      <dgm:spPr>
        <a:solidFill>
          <a:schemeClr val="accent4">
            <a:lumMod val="50000"/>
          </a:schemeClr>
        </a:solidFill>
      </dgm:spPr>
      <dgm:t>
        <a:bodyPr/>
        <a:lstStyle/>
        <a:p>
          <a:r>
            <a:rPr lang="es-ES" dirty="0" smtClean="0"/>
            <a:t>Búsqueda de información</a:t>
          </a:r>
          <a:endParaRPr lang="es-ES" dirty="0"/>
        </a:p>
      </dgm:t>
    </dgm:pt>
    <dgm:pt modelId="{C6451815-6FC3-4261-91CD-579FD579BBE9}" type="parTrans" cxnId="{C44D0F95-9AEA-49E4-B18C-B6DE6DBD63FA}">
      <dgm:prSet/>
      <dgm:spPr/>
      <dgm:t>
        <a:bodyPr/>
        <a:lstStyle/>
        <a:p>
          <a:endParaRPr lang="es-ES"/>
        </a:p>
      </dgm:t>
    </dgm:pt>
    <dgm:pt modelId="{C3A3B1EE-8278-492A-B0BC-28F50ECE1654}" type="sibTrans" cxnId="{C44D0F95-9AEA-49E4-B18C-B6DE6DBD63FA}">
      <dgm:prSet/>
      <dgm:spPr/>
      <dgm:t>
        <a:bodyPr/>
        <a:lstStyle/>
        <a:p>
          <a:endParaRPr lang="es-ES"/>
        </a:p>
      </dgm:t>
    </dgm:pt>
    <dgm:pt modelId="{9AECE56B-BA02-4D35-99A6-F8DBF2EA2280}">
      <dgm:prSet phldrT="[Texto]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es-ES" dirty="0" smtClean="0"/>
            <a:t>Localización de elementos</a:t>
          </a:r>
          <a:endParaRPr lang="es-ES" dirty="0"/>
        </a:p>
      </dgm:t>
    </dgm:pt>
    <dgm:pt modelId="{B72CDBED-F8BA-40EC-8292-A1A994D5C323}" type="sibTrans" cxnId="{EBDD7100-3A4B-43DD-B923-FCFBBAC6E255}">
      <dgm:prSet/>
      <dgm:spPr/>
      <dgm:t>
        <a:bodyPr/>
        <a:lstStyle/>
        <a:p>
          <a:endParaRPr lang="es-ES"/>
        </a:p>
      </dgm:t>
    </dgm:pt>
    <dgm:pt modelId="{5747FF88-1059-443B-9143-9F9081860D5B}" type="parTrans" cxnId="{EBDD7100-3A4B-43DD-B923-FCFBBAC6E255}">
      <dgm:prSet/>
      <dgm:spPr/>
      <dgm:t>
        <a:bodyPr/>
        <a:lstStyle/>
        <a:p>
          <a:endParaRPr lang="es-ES"/>
        </a:p>
      </dgm:t>
    </dgm:pt>
    <dgm:pt modelId="{836B2CC2-0D79-4F92-A0EB-C00B8C940EF6}">
      <dgm:prSet phldrT="[Texto]"/>
      <dgm:spPr>
        <a:solidFill>
          <a:srgbClr val="7C609E"/>
        </a:solidFill>
      </dgm:spPr>
      <dgm:t>
        <a:bodyPr/>
        <a:lstStyle/>
        <a:p>
          <a:r>
            <a:rPr lang="es-ES" dirty="0" smtClean="0"/>
            <a:t>Toma de datos y tratamiento de la información</a:t>
          </a:r>
          <a:endParaRPr lang="es-ES" dirty="0"/>
        </a:p>
      </dgm:t>
    </dgm:pt>
    <dgm:pt modelId="{55B16EE1-34D4-419A-8FEC-8B09DF58E768}" type="sibTrans" cxnId="{C84CD7FB-A569-4ABF-AA1E-EC9FB5A11CB1}">
      <dgm:prSet/>
      <dgm:spPr/>
      <dgm:t>
        <a:bodyPr/>
        <a:lstStyle/>
        <a:p>
          <a:endParaRPr lang="es-ES"/>
        </a:p>
      </dgm:t>
    </dgm:pt>
    <dgm:pt modelId="{382BA59A-D70F-45CC-93C0-8475B8182496}" type="parTrans" cxnId="{C84CD7FB-A569-4ABF-AA1E-EC9FB5A11CB1}">
      <dgm:prSet/>
      <dgm:spPr/>
      <dgm:t>
        <a:bodyPr/>
        <a:lstStyle/>
        <a:p>
          <a:endParaRPr lang="es-ES"/>
        </a:p>
      </dgm:t>
    </dgm:pt>
    <dgm:pt modelId="{C39ECEB4-DA09-4100-9ECD-F40FA206A3BA}">
      <dgm:prSet phldrT="[Texto]"/>
      <dgm:spPr>
        <a:solidFill>
          <a:srgbClr val="947CB0"/>
        </a:solidFill>
      </dgm:spPr>
      <dgm:t>
        <a:bodyPr/>
        <a:lstStyle/>
        <a:p>
          <a:r>
            <a:rPr lang="es-ES" dirty="0" smtClean="0"/>
            <a:t>Levantamiento arquitectónico</a:t>
          </a:r>
          <a:endParaRPr lang="es-ES" dirty="0"/>
        </a:p>
      </dgm:t>
    </dgm:pt>
    <dgm:pt modelId="{B85417D0-BD5D-4330-A69C-CFA4AF51B3FC}" type="sibTrans" cxnId="{E39918E7-B30B-4496-B872-824A6AB95493}">
      <dgm:prSet/>
      <dgm:spPr/>
      <dgm:t>
        <a:bodyPr/>
        <a:lstStyle/>
        <a:p>
          <a:endParaRPr lang="es-ES"/>
        </a:p>
      </dgm:t>
    </dgm:pt>
    <dgm:pt modelId="{6ECBCF25-0A9D-4B57-A144-12FC4C1427A2}" type="parTrans" cxnId="{E39918E7-B30B-4496-B872-824A6AB95493}">
      <dgm:prSet/>
      <dgm:spPr/>
      <dgm:t>
        <a:bodyPr/>
        <a:lstStyle/>
        <a:p>
          <a:endParaRPr lang="es-ES"/>
        </a:p>
      </dgm:t>
    </dgm:pt>
    <dgm:pt modelId="{1D9DE77B-2C25-49FE-9A8E-C63E5E94F0F7}">
      <dgm:prSet phldrT="[Texto]"/>
      <dgm:spPr>
        <a:solidFill>
          <a:srgbClr val="A38FBB"/>
        </a:solidFill>
      </dgm:spPr>
      <dgm:t>
        <a:bodyPr/>
        <a:lstStyle/>
        <a:p>
          <a:r>
            <a:rPr lang="es-ES" dirty="0" smtClean="0"/>
            <a:t>Conclusiones</a:t>
          </a:r>
          <a:endParaRPr lang="es-ES" dirty="0"/>
        </a:p>
      </dgm:t>
    </dgm:pt>
    <dgm:pt modelId="{FAE3F030-353B-4BC0-8947-16571EE42420}" type="sibTrans" cxnId="{4B9E563C-A9A7-4D71-A04A-39EE0687D5F9}">
      <dgm:prSet/>
      <dgm:spPr/>
      <dgm:t>
        <a:bodyPr/>
        <a:lstStyle/>
        <a:p>
          <a:endParaRPr lang="es-ES"/>
        </a:p>
      </dgm:t>
    </dgm:pt>
    <dgm:pt modelId="{3265B335-7221-446C-9B0C-359FA44AC5FF}" type="parTrans" cxnId="{4B9E563C-A9A7-4D71-A04A-39EE0687D5F9}">
      <dgm:prSet/>
      <dgm:spPr/>
      <dgm:t>
        <a:bodyPr/>
        <a:lstStyle/>
        <a:p>
          <a:endParaRPr lang="es-ES"/>
        </a:p>
      </dgm:t>
    </dgm:pt>
    <dgm:pt modelId="{7804FE8A-74CA-4650-B0FD-ADF39D9CB472}" type="pres">
      <dgm:prSet presAssocID="{6ACBE319-4EF4-42F1-97D5-F685D4598BB5}" presName="Name0" presStyleCnt="0">
        <dgm:presLayoutVars>
          <dgm:dir/>
          <dgm:animLvl val="lvl"/>
          <dgm:resizeHandles val="exact"/>
        </dgm:presLayoutVars>
      </dgm:prSet>
      <dgm:spPr/>
    </dgm:pt>
    <dgm:pt modelId="{5B65FAD5-D8BD-40EE-83AA-DBC2C5A02D36}" type="pres">
      <dgm:prSet presAssocID="{08F0421E-F2E2-4855-98EB-A3DFF2CF1F5B}" presName="parTxOnly" presStyleLbl="node1" presStyleIdx="0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52578CD-B726-4592-BDAB-52FBB1BD05E8}" type="pres">
      <dgm:prSet presAssocID="{C3A3B1EE-8278-492A-B0BC-28F50ECE1654}" presName="parTxOnlySpace" presStyleCnt="0"/>
      <dgm:spPr/>
    </dgm:pt>
    <dgm:pt modelId="{22F7D414-6497-40A1-A199-17EA824A3E44}" type="pres">
      <dgm:prSet presAssocID="{9AECE56B-BA02-4D35-99A6-F8DBF2EA2280}" presName="parTxOnly" presStyleLbl="node1" presStyleIdx="1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FBF201F-8C87-4EB7-AC91-73EF1CA4FB4F}" type="pres">
      <dgm:prSet presAssocID="{B72CDBED-F8BA-40EC-8292-A1A994D5C323}" presName="parTxOnlySpace" presStyleCnt="0"/>
      <dgm:spPr/>
    </dgm:pt>
    <dgm:pt modelId="{CA9D8E7B-9F79-4DB0-A07B-BB5ECA18B494}" type="pres">
      <dgm:prSet presAssocID="{836B2CC2-0D79-4F92-A0EB-C00B8C940EF6}" presName="parTxOnly" presStyleLbl="node1" presStyleIdx="2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3CC04BD-9DB4-4CA1-9487-8757D88555EA}" type="pres">
      <dgm:prSet presAssocID="{55B16EE1-34D4-419A-8FEC-8B09DF58E768}" presName="parTxOnlySpace" presStyleCnt="0"/>
      <dgm:spPr/>
    </dgm:pt>
    <dgm:pt modelId="{485EF642-1446-4241-B05A-D090FC92EA68}" type="pres">
      <dgm:prSet presAssocID="{C39ECEB4-DA09-4100-9ECD-F40FA206A3BA}" presName="parTxOnly" presStyleLbl="node1" presStyleIdx="3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39FE837-8490-4821-A051-64C07F1CF515}" type="pres">
      <dgm:prSet presAssocID="{B85417D0-BD5D-4330-A69C-CFA4AF51B3FC}" presName="parTxOnlySpace" presStyleCnt="0"/>
      <dgm:spPr/>
    </dgm:pt>
    <dgm:pt modelId="{5A331E39-A542-4BAB-A3A7-64F5C9294B06}" type="pres">
      <dgm:prSet presAssocID="{1D9DE77B-2C25-49FE-9A8E-C63E5E94F0F7}" presName="parTxOnly" presStyleLbl="node1" presStyleIdx="4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7200FA6A-8AD8-4789-B827-CEA2895CCB90}" type="presOf" srcId="{08F0421E-F2E2-4855-98EB-A3DFF2CF1F5B}" destId="{5B65FAD5-D8BD-40EE-83AA-DBC2C5A02D36}" srcOrd="0" destOrd="0" presId="urn:microsoft.com/office/officeart/2005/8/layout/chevron1"/>
    <dgm:cxn modelId="{EBDD7100-3A4B-43DD-B923-FCFBBAC6E255}" srcId="{6ACBE319-4EF4-42F1-97D5-F685D4598BB5}" destId="{9AECE56B-BA02-4D35-99A6-F8DBF2EA2280}" srcOrd="1" destOrd="0" parTransId="{5747FF88-1059-443B-9143-9F9081860D5B}" sibTransId="{B72CDBED-F8BA-40EC-8292-A1A994D5C323}"/>
    <dgm:cxn modelId="{C7FF3CB7-1000-4DEA-8783-2FB9206FAD83}" type="presOf" srcId="{836B2CC2-0D79-4F92-A0EB-C00B8C940EF6}" destId="{CA9D8E7B-9F79-4DB0-A07B-BB5ECA18B494}" srcOrd="0" destOrd="0" presId="urn:microsoft.com/office/officeart/2005/8/layout/chevron1"/>
    <dgm:cxn modelId="{FDAF92FA-A504-4B6A-B35F-AE67172CD945}" type="presOf" srcId="{6ACBE319-4EF4-42F1-97D5-F685D4598BB5}" destId="{7804FE8A-74CA-4650-B0FD-ADF39D9CB472}" srcOrd="0" destOrd="0" presId="urn:microsoft.com/office/officeart/2005/8/layout/chevron1"/>
    <dgm:cxn modelId="{D5EA435E-EB07-4161-A5F1-3F7FEDFAAFAF}" type="presOf" srcId="{1D9DE77B-2C25-49FE-9A8E-C63E5E94F0F7}" destId="{5A331E39-A542-4BAB-A3A7-64F5C9294B06}" srcOrd="0" destOrd="0" presId="urn:microsoft.com/office/officeart/2005/8/layout/chevron1"/>
    <dgm:cxn modelId="{C84CD7FB-A569-4ABF-AA1E-EC9FB5A11CB1}" srcId="{6ACBE319-4EF4-42F1-97D5-F685D4598BB5}" destId="{836B2CC2-0D79-4F92-A0EB-C00B8C940EF6}" srcOrd="2" destOrd="0" parTransId="{382BA59A-D70F-45CC-93C0-8475B8182496}" sibTransId="{55B16EE1-34D4-419A-8FEC-8B09DF58E768}"/>
    <dgm:cxn modelId="{E39918E7-B30B-4496-B872-824A6AB95493}" srcId="{6ACBE319-4EF4-42F1-97D5-F685D4598BB5}" destId="{C39ECEB4-DA09-4100-9ECD-F40FA206A3BA}" srcOrd="3" destOrd="0" parTransId="{6ECBCF25-0A9D-4B57-A144-12FC4C1427A2}" sibTransId="{B85417D0-BD5D-4330-A69C-CFA4AF51B3FC}"/>
    <dgm:cxn modelId="{C44D0F95-9AEA-49E4-B18C-B6DE6DBD63FA}" srcId="{6ACBE319-4EF4-42F1-97D5-F685D4598BB5}" destId="{08F0421E-F2E2-4855-98EB-A3DFF2CF1F5B}" srcOrd="0" destOrd="0" parTransId="{C6451815-6FC3-4261-91CD-579FD579BBE9}" sibTransId="{C3A3B1EE-8278-492A-B0BC-28F50ECE1654}"/>
    <dgm:cxn modelId="{E4326A25-74FB-48E6-B64F-9FAFAF44A4E0}" type="presOf" srcId="{9AECE56B-BA02-4D35-99A6-F8DBF2EA2280}" destId="{22F7D414-6497-40A1-A199-17EA824A3E44}" srcOrd="0" destOrd="0" presId="urn:microsoft.com/office/officeart/2005/8/layout/chevron1"/>
    <dgm:cxn modelId="{4B9E563C-A9A7-4D71-A04A-39EE0687D5F9}" srcId="{6ACBE319-4EF4-42F1-97D5-F685D4598BB5}" destId="{1D9DE77B-2C25-49FE-9A8E-C63E5E94F0F7}" srcOrd="4" destOrd="0" parTransId="{3265B335-7221-446C-9B0C-359FA44AC5FF}" sibTransId="{FAE3F030-353B-4BC0-8947-16571EE42420}"/>
    <dgm:cxn modelId="{1B638B76-C6C6-42C3-B08A-B21BEF5977F5}" type="presOf" srcId="{C39ECEB4-DA09-4100-9ECD-F40FA206A3BA}" destId="{485EF642-1446-4241-B05A-D090FC92EA68}" srcOrd="0" destOrd="0" presId="urn:microsoft.com/office/officeart/2005/8/layout/chevron1"/>
    <dgm:cxn modelId="{FDC50531-3734-49BF-B0EF-A97CB5428BA1}" type="presParOf" srcId="{7804FE8A-74CA-4650-B0FD-ADF39D9CB472}" destId="{5B65FAD5-D8BD-40EE-83AA-DBC2C5A02D36}" srcOrd="0" destOrd="0" presId="urn:microsoft.com/office/officeart/2005/8/layout/chevron1"/>
    <dgm:cxn modelId="{F7E5F213-2682-45CB-9CF9-CE3C5F9A389C}" type="presParOf" srcId="{7804FE8A-74CA-4650-B0FD-ADF39D9CB472}" destId="{952578CD-B726-4592-BDAB-52FBB1BD05E8}" srcOrd="1" destOrd="0" presId="urn:microsoft.com/office/officeart/2005/8/layout/chevron1"/>
    <dgm:cxn modelId="{EF51357D-4D42-4A0D-9000-320314DEE711}" type="presParOf" srcId="{7804FE8A-74CA-4650-B0FD-ADF39D9CB472}" destId="{22F7D414-6497-40A1-A199-17EA824A3E44}" srcOrd="2" destOrd="0" presId="urn:microsoft.com/office/officeart/2005/8/layout/chevron1"/>
    <dgm:cxn modelId="{C9BABE11-EA85-4B50-A306-9E29E45E3403}" type="presParOf" srcId="{7804FE8A-74CA-4650-B0FD-ADF39D9CB472}" destId="{AFBF201F-8C87-4EB7-AC91-73EF1CA4FB4F}" srcOrd="3" destOrd="0" presId="urn:microsoft.com/office/officeart/2005/8/layout/chevron1"/>
    <dgm:cxn modelId="{2B8775B3-ACC8-4AE6-ACDC-28DFCFFC88AF}" type="presParOf" srcId="{7804FE8A-74CA-4650-B0FD-ADF39D9CB472}" destId="{CA9D8E7B-9F79-4DB0-A07B-BB5ECA18B494}" srcOrd="4" destOrd="0" presId="urn:microsoft.com/office/officeart/2005/8/layout/chevron1"/>
    <dgm:cxn modelId="{45207760-9EB9-4DD7-81E1-F10F9F4C844A}" type="presParOf" srcId="{7804FE8A-74CA-4650-B0FD-ADF39D9CB472}" destId="{33CC04BD-9DB4-4CA1-9487-8757D88555EA}" srcOrd="5" destOrd="0" presId="urn:microsoft.com/office/officeart/2005/8/layout/chevron1"/>
    <dgm:cxn modelId="{2C6D5148-B0A4-46A1-973E-A40B60E88ABD}" type="presParOf" srcId="{7804FE8A-74CA-4650-B0FD-ADF39D9CB472}" destId="{485EF642-1446-4241-B05A-D090FC92EA68}" srcOrd="6" destOrd="0" presId="urn:microsoft.com/office/officeart/2005/8/layout/chevron1"/>
    <dgm:cxn modelId="{B19C5689-CEDF-4FA0-A429-F0A0CD10F7DF}" type="presParOf" srcId="{7804FE8A-74CA-4650-B0FD-ADF39D9CB472}" destId="{A39FE837-8490-4821-A051-64C07F1CF515}" srcOrd="7" destOrd="0" presId="urn:microsoft.com/office/officeart/2005/8/layout/chevron1"/>
    <dgm:cxn modelId="{9EFAA982-9DEF-4C5D-9283-C3131187C5F1}" type="presParOf" srcId="{7804FE8A-74CA-4650-B0FD-ADF39D9CB472}" destId="{5A331E39-A542-4BAB-A3A7-64F5C9294B06}" srcOrd="8" destOrd="0" presId="urn:microsoft.com/office/officeart/2005/8/layout/chevron1"/>
  </dgm:cxnLst>
  <dgm:bg/>
  <dgm:whole/>
</dgm:dataModel>
</file>

<file path=ppt/diagrams/data27.xml><?xml version="1.0" encoding="utf-8"?>
<dgm:dataModel xmlns:dgm="http://schemas.openxmlformats.org/drawingml/2006/diagram" xmlns:a="http://schemas.openxmlformats.org/drawingml/2006/main">
  <dgm:ptLst>
    <dgm:pt modelId="{6ACBE319-4EF4-42F1-97D5-F685D4598BB5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836B2CC2-0D79-4F92-A0EB-C00B8C940EF6}">
      <dgm:prSet phldrT="[Texto]"/>
      <dgm:spPr>
        <a:solidFill>
          <a:srgbClr val="7C609E"/>
        </a:solidFill>
      </dgm:spPr>
      <dgm:t>
        <a:bodyPr/>
        <a:lstStyle/>
        <a:p>
          <a:r>
            <a:rPr lang="es-ES" dirty="0" smtClean="0"/>
            <a:t>Toma de datos y tratamiento de la información</a:t>
          </a:r>
          <a:endParaRPr lang="es-ES" dirty="0"/>
        </a:p>
      </dgm:t>
    </dgm:pt>
    <dgm:pt modelId="{55B16EE1-34D4-419A-8FEC-8B09DF58E768}" type="sibTrans" cxnId="{C84CD7FB-A569-4ABF-AA1E-EC9FB5A11CB1}">
      <dgm:prSet/>
      <dgm:spPr/>
      <dgm:t>
        <a:bodyPr/>
        <a:lstStyle/>
        <a:p>
          <a:endParaRPr lang="es-ES"/>
        </a:p>
      </dgm:t>
    </dgm:pt>
    <dgm:pt modelId="{382BA59A-D70F-45CC-93C0-8475B8182496}" type="parTrans" cxnId="{C84CD7FB-A569-4ABF-AA1E-EC9FB5A11CB1}">
      <dgm:prSet/>
      <dgm:spPr/>
      <dgm:t>
        <a:bodyPr/>
        <a:lstStyle/>
        <a:p>
          <a:endParaRPr lang="es-ES"/>
        </a:p>
      </dgm:t>
    </dgm:pt>
    <dgm:pt modelId="{7804FE8A-74CA-4650-B0FD-ADF39D9CB472}" type="pres">
      <dgm:prSet presAssocID="{6ACBE319-4EF4-42F1-97D5-F685D4598BB5}" presName="Name0" presStyleCnt="0">
        <dgm:presLayoutVars>
          <dgm:dir/>
          <dgm:animLvl val="lvl"/>
          <dgm:resizeHandles val="exact"/>
        </dgm:presLayoutVars>
      </dgm:prSet>
      <dgm:spPr/>
    </dgm:pt>
    <dgm:pt modelId="{CA9D8E7B-9F79-4DB0-A07B-BB5ECA18B494}" type="pres">
      <dgm:prSet presAssocID="{836B2CC2-0D79-4F92-A0EB-C00B8C940EF6}" presName="parTxOnly" presStyleLbl="node1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C84CD7FB-A569-4ABF-AA1E-EC9FB5A11CB1}" srcId="{6ACBE319-4EF4-42F1-97D5-F685D4598BB5}" destId="{836B2CC2-0D79-4F92-A0EB-C00B8C940EF6}" srcOrd="0" destOrd="0" parTransId="{382BA59A-D70F-45CC-93C0-8475B8182496}" sibTransId="{55B16EE1-34D4-419A-8FEC-8B09DF58E768}"/>
    <dgm:cxn modelId="{F9C7DA25-D59B-4978-8996-FCE8237F9AE8}" type="presOf" srcId="{6ACBE319-4EF4-42F1-97D5-F685D4598BB5}" destId="{7804FE8A-74CA-4650-B0FD-ADF39D9CB472}" srcOrd="0" destOrd="0" presId="urn:microsoft.com/office/officeart/2005/8/layout/chevron1"/>
    <dgm:cxn modelId="{452A1C19-1E4B-497A-BCF9-865304B25A09}" type="presOf" srcId="{836B2CC2-0D79-4F92-A0EB-C00B8C940EF6}" destId="{CA9D8E7B-9F79-4DB0-A07B-BB5ECA18B494}" srcOrd="0" destOrd="0" presId="urn:microsoft.com/office/officeart/2005/8/layout/chevron1"/>
    <dgm:cxn modelId="{5CB2A464-21F0-4ECD-9A57-4E41A460B073}" type="presParOf" srcId="{7804FE8A-74CA-4650-B0FD-ADF39D9CB472}" destId="{CA9D8E7B-9F79-4DB0-A07B-BB5ECA18B494}" srcOrd="0" destOrd="0" presId="urn:microsoft.com/office/officeart/2005/8/layout/chevron1"/>
  </dgm:cxnLst>
  <dgm:bg/>
  <dgm:whole/>
</dgm:dataModel>
</file>

<file path=ppt/diagrams/data28.xml><?xml version="1.0" encoding="utf-8"?>
<dgm:dataModel xmlns:dgm="http://schemas.openxmlformats.org/drawingml/2006/diagram" xmlns:a="http://schemas.openxmlformats.org/drawingml/2006/main">
  <dgm:ptLst>
    <dgm:pt modelId="{6ACBE319-4EF4-42F1-97D5-F685D4598BB5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836B2CC2-0D79-4F92-A0EB-C00B8C940EF6}">
      <dgm:prSet phldrT="[Texto]"/>
      <dgm:spPr>
        <a:solidFill>
          <a:srgbClr val="7C609E"/>
        </a:solidFill>
      </dgm:spPr>
      <dgm:t>
        <a:bodyPr/>
        <a:lstStyle/>
        <a:p>
          <a:r>
            <a:rPr lang="es-ES" dirty="0" smtClean="0"/>
            <a:t>Toma de datos y tratamiento de la información</a:t>
          </a:r>
          <a:endParaRPr lang="es-ES" dirty="0"/>
        </a:p>
      </dgm:t>
    </dgm:pt>
    <dgm:pt modelId="{55B16EE1-34D4-419A-8FEC-8B09DF58E768}" type="sibTrans" cxnId="{C84CD7FB-A569-4ABF-AA1E-EC9FB5A11CB1}">
      <dgm:prSet/>
      <dgm:spPr/>
      <dgm:t>
        <a:bodyPr/>
        <a:lstStyle/>
        <a:p>
          <a:endParaRPr lang="es-ES"/>
        </a:p>
      </dgm:t>
    </dgm:pt>
    <dgm:pt modelId="{382BA59A-D70F-45CC-93C0-8475B8182496}" type="parTrans" cxnId="{C84CD7FB-A569-4ABF-AA1E-EC9FB5A11CB1}">
      <dgm:prSet/>
      <dgm:spPr/>
      <dgm:t>
        <a:bodyPr/>
        <a:lstStyle/>
        <a:p>
          <a:endParaRPr lang="es-ES"/>
        </a:p>
      </dgm:t>
    </dgm:pt>
    <dgm:pt modelId="{7804FE8A-74CA-4650-B0FD-ADF39D9CB472}" type="pres">
      <dgm:prSet presAssocID="{6ACBE319-4EF4-42F1-97D5-F685D4598BB5}" presName="Name0" presStyleCnt="0">
        <dgm:presLayoutVars>
          <dgm:dir/>
          <dgm:animLvl val="lvl"/>
          <dgm:resizeHandles val="exact"/>
        </dgm:presLayoutVars>
      </dgm:prSet>
      <dgm:spPr/>
    </dgm:pt>
    <dgm:pt modelId="{CA9D8E7B-9F79-4DB0-A07B-BB5ECA18B494}" type="pres">
      <dgm:prSet presAssocID="{836B2CC2-0D79-4F92-A0EB-C00B8C940EF6}" presName="parTxOnly" presStyleLbl="node1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C84CD7FB-A569-4ABF-AA1E-EC9FB5A11CB1}" srcId="{6ACBE319-4EF4-42F1-97D5-F685D4598BB5}" destId="{836B2CC2-0D79-4F92-A0EB-C00B8C940EF6}" srcOrd="0" destOrd="0" parTransId="{382BA59A-D70F-45CC-93C0-8475B8182496}" sibTransId="{55B16EE1-34D4-419A-8FEC-8B09DF58E768}"/>
    <dgm:cxn modelId="{1C2BEC9A-EAEB-436D-B0FB-0E1AC227134D}" type="presOf" srcId="{6ACBE319-4EF4-42F1-97D5-F685D4598BB5}" destId="{7804FE8A-74CA-4650-B0FD-ADF39D9CB472}" srcOrd="0" destOrd="0" presId="urn:microsoft.com/office/officeart/2005/8/layout/chevron1"/>
    <dgm:cxn modelId="{C11B8F65-EF30-4283-B7C1-02D8BDB5330B}" type="presOf" srcId="{836B2CC2-0D79-4F92-A0EB-C00B8C940EF6}" destId="{CA9D8E7B-9F79-4DB0-A07B-BB5ECA18B494}" srcOrd="0" destOrd="0" presId="urn:microsoft.com/office/officeart/2005/8/layout/chevron1"/>
    <dgm:cxn modelId="{BA16F8B5-2E3A-4461-9346-58676B86B591}" type="presParOf" srcId="{7804FE8A-74CA-4650-B0FD-ADF39D9CB472}" destId="{CA9D8E7B-9F79-4DB0-A07B-BB5ECA18B494}" srcOrd="0" destOrd="0" presId="urn:microsoft.com/office/officeart/2005/8/layout/chevron1"/>
  </dgm:cxnLst>
  <dgm:bg/>
  <dgm:whole/>
</dgm:dataModel>
</file>

<file path=ppt/diagrams/data29.xml><?xml version="1.0" encoding="utf-8"?>
<dgm:dataModel xmlns:dgm="http://schemas.openxmlformats.org/drawingml/2006/diagram" xmlns:a="http://schemas.openxmlformats.org/drawingml/2006/main">
  <dgm:ptLst>
    <dgm:pt modelId="{6ACBE319-4EF4-42F1-97D5-F685D4598BB5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836B2CC2-0D79-4F92-A0EB-C00B8C940EF6}">
      <dgm:prSet phldrT="[Texto]"/>
      <dgm:spPr>
        <a:solidFill>
          <a:srgbClr val="7C609E"/>
        </a:solidFill>
      </dgm:spPr>
      <dgm:t>
        <a:bodyPr/>
        <a:lstStyle/>
        <a:p>
          <a:r>
            <a:rPr lang="es-ES" dirty="0" smtClean="0"/>
            <a:t>Toma de datos y tratamiento de la información</a:t>
          </a:r>
          <a:endParaRPr lang="es-ES" dirty="0"/>
        </a:p>
      </dgm:t>
    </dgm:pt>
    <dgm:pt modelId="{55B16EE1-34D4-419A-8FEC-8B09DF58E768}" type="sibTrans" cxnId="{C84CD7FB-A569-4ABF-AA1E-EC9FB5A11CB1}">
      <dgm:prSet/>
      <dgm:spPr/>
      <dgm:t>
        <a:bodyPr/>
        <a:lstStyle/>
        <a:p>
          <a:endParaRPr lang="es-ES"/>
        </a:p>
      </dgm:t>
    </dgm:pt>
    <dgm:pt modelId="{382BA59A-D70F-45CC-93C0-8475B8182496}" type="parTrans" cxnId="{C84CD7FB-A569-4ABF-AA1E-EC9FB5A11CB1}">
      <dgm:prSet/>
      <dgm:spPr/>
      <dgm:t>
        <a:bodyPr/>
        <a:lstStyle/>
        <a:p>
          <a:endParaRPr lang="es-ES"/>
        </a:p>
      </dgm:t>
    </dgm:pt>
    <dgm:pt modelId="{7804FE8A-74CA-4650-B0FD-ADF39D9CB472}" type="pres">
      <dgm:prSet presAssocID="{6ACBE319-4EF4-42F1-97D5-F685D4598BB5}" presName="Name0" presStyleCnt="0">
        <dgm:presLayoutVars>
          <dgm:dir/>
          <dgm:animLvl val="lvl"/>
          <dgm:resizeHandles val="exact"/>
        </dgm:presLayoutVars>
      </dgm:prSet>
      <dgm:spPr/>
    </dgm:pt>
    <dgm:pt modelId="{CA9D8E7B-9F79-4DB0-A07B-BB5ECA18B494}" type="pres">
      <dgm:prSet presAssocID="{836B2CC2-0D79-4F92-A0EB-C00B8C940EF6}" presName="parTxOnly" presStyleLbl="node1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C84CD7FB-A569-4ABF-AA1E-EC9FB5A11CB1}" srcId="{6ACBE319-4EF4-42F1-97D5-F685D4598BB5}" destId="{836B2CC2-0D79-4F92-A0EB-C00B8C940EF6}" srcOrd="0" destOrd="0" parTransId="{382BA59A-D70F-45CC-93C0-8475B8182496}" sibTransId="{55B16EE1-34D4-419A-8FEC-8B09DF58E768}"/>
    <dgm:cxn modelId="{FC6A73D2-DC88-41D6-80D2-2A861B3385C5}" type="presOf" srcId="{6ACBE319-4EF4-42F1-97D5-F685D4598BB5}" destId="{7804FE8A-74CA-4650-B0FD-ADF39D9CB472}" srcOrd="0" destOrd="0" presId="urn:microsoft.com/office/officeart/2005/8/layout/chevron1"/>
    <dgm:cxn modelId="{F02B6E8E-79A4-4443-91DF-E63D13790B22}" type="presOf" srcId="{836B2CC2-0D79-4F92-A0EB-C00B8C940EF6}" destId="{CA9D8E7B-9F79-4DB0-A07B-BB5ECA18B494}" srcOrd="0" destOrd="0" presId="urn:microsoft.com/office/officeart/2005/8/layout/chevron1"/>
    <dgm:cxn modelId="{72AA008D-096A-4B9A-926B-E6D8E0572F85}" type="presParOf" srcId="{7804FE8A-74CA-4650-B0FD-ADF39D9CB472}" destId="{CA9D8E7B-9F79-4DB0-A07B-BB5ECA18B494}" srcOrd="0" destOrd="0" presId="urn:microsoft.com/office/officeart/2005/8/layout/chevron1"/>
  </dgm:cxnLst>
  <dgm:bg/>
  <dgm:whole/>
</dgm:dataModel>
</file>

<file path=ppt/diagrams/data30.xml><?xml version="1.0" encoding="utf-8"?>
<dgm:dataModel xmlns:dgm="http://schemas.openxmlformats.org/drawingml/2006/diagram" xmlns:a="http://schemas.openxmlformats.org/drawingml/2006/main">
  <dgm:ptLst>
    <dgm:pt modelId="{6ACBE319-4EF4-42F1-97D5-F685D4598BB5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836B2CC2-0D79-4F92-A0EB-C00B8C940EF6}">
      <dgm:prSet phldrT="[Texto]"/>
      <dgm:spPr>
        <a:solidFill>
          <a:srgbClr val="7C609E"/>
        </a:solidFill>
      </dgm:spPr>
      <dgm:t>
        <a:bodyPr/>
        <a:lstStyle/>
        <a:p>
          <a:r>
            <a:rPr lang="es-ES" dirty="0" smtClean="0"/>
            <a:t>Toma de datos y tratamiento de la información</a:t>
          </a:r>
          <a:endParaRPr lang="es-ES" dirty="0"/>
        </a:p>
      </dgm:t>
    </dgm:pt>
    <dgm:pt modelId="{55B16EE1-34D4-419A-8FEC-8B09DF58E768}" type="sibTrans" cxnId="{C84CD7FB-A569-4ABF-AA1E-EC9FB5A11CB1}">
      <dgm:prSet/>
      <dgm:spPr/>
      <dgm:t>
        <a:bodyPr/>
        <a:lstStyle/>
        <a:p>
          <a:endParaRPr lang="es-ES"/>
        </a:p>
      </dgm:t>
    </dgm:pt>
    <dgm:pt modelId="{382BA59A-D70F-45CC-93C0-8475B8182496}" type="parTrans" cxnId="{C84CD7FB-A569-4ABF-AA1E-EC9FB5A11CB1}">
      <dgm:prSet/>
      <dgm:spPr/>
      <dgm:t>
        <a:bodyPr/>
        <a:lstStyle/>
        <a:p>
          <a:endParaRPr lang="es-ES"/>
        </a:p>
      </dgm:t>
    </dgm:pt>
    <dgm:pt modelId="{7804FE8A-74CA-4650-B0FD-ADF39D9CB472}" type="pres">
      <dgm:prSet presAssocID="{6ACBE319-4EF4-42F1-97D5-F685D4598BB5}" presName="Name0" presStyleCnt="0">
        <dgm:presLayoutVars>
          <dgm:dir/>
          <dgm:animLvl val="lvl"/>
          <dgm:resizeHandles val="exact"/>
        </dgm:presLayoutVars>
      </dgm:prSet>
      <dgm:spPr/>
    </dgm:pt>
    <dgm:pt modelId="{CA9D8E7B-9F79-4DB0-A07B-BB5ECA18B494}" type="pres">
      <dgm:prSet presAssocID="{836B2CC2-0D79-4F92-A0EB-C00B8C940EF6}" presName="parTxOnly" presStyleLbl="node1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C84CD7FB-A569-4ABF-AA1E-EC9FB5A11CB1}" srcId="{6ACBE319-4EF4-42F1-97D5-F685D4598BB5}" destId="{836B2CC2-0D79-4F92-A0EB-C00B8C940EF6}" srcOrd="0" destOrd="0" parTransId="{382BA59A-D70F-45CC-93C0-8475B8182496}" sibTransId="{55B16EE1-34D4-419A-8FEC-8B09DF58E768}"/>
    <dgm:cxn modelId="{E6C52138-1F9B-495C-A5B4-62F78D3DF6AA}" type="presOf" srcId="{836B2CC2-0D79-4F92-A0EB-C00B8C940EF6}" destId="{CA9D8E7B-9F79-4DB0-A07B-BB5ECA18B494}" srcOrd="0" destOrd="0" presId="urn:microsoft.com/office/officeart/2005/8/layout/chevron1"/>
    <dgm:cxn modelId="{B4E35340-53CD-4075-9DB5-7428BD06000B}" type="presOf" srcId="{6ACBE319-4EF4-42F1-97D5-F685D4598BB5}" destId="{7804FE8A-74CA-4650-B0FD-ADF39D9CB472}" srcOrd="0" destOrd="0" presId="urn:microsoft.com/office/officeart/2005/8/layout/chevron1"/>
    <dgm:cxn modelId="{5425532B-AF1F-40F1-8FFC-E3C99FC2DEF3}" type="presParOf" srcId="{7804FE8A-74CA-4650-B0FD-ADF39D9CB472}" destId="{CA9D8E7B-9F79-4DB0-A07B-BB5ECA18B494}" srcOrd="0" destOrd="0" presId="urn:microsoft.com/office/officeart/2005/8/layout/chevron1"/>
  </dgm:cxnLst>
  <dgm:bg/>
  <dgm:whole/>
</dgm:dataModel>
</file>

<file path=ppt/diagrams/data31.xml><?xml version="1.0" encoding="utf-8"?>
<dgm:dataModel xmlns:dgm="http://schemas.openxmlformats.org/drawingml/2006/diagram" xmlns:a="http://schemas.openxmlformats.org/drawingml/2006/main">
  <dgm:ptLst>
    <dgm:pt modelId="{6ACBE319-4EF4-42F1-97D5-F685D4598BB5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836B2CC2-0D79-4F92-A0EB-C00B8C940EF6}">
      <dgm:prSet phldrT="[Texto]"/>
      <dgm:spPr>
        <a:solidFill>
          <a:srgbClr val="7C609E"/>
        </a:solidFill>
      </dgm:spPr>
      <dgm:t>
        <a:bodyPr/>
        <a:lstStyle/>
        <a:p>
          <a:r>
            <a:rPr lang="es-ES" dirty="0" smtClean="0"/>
            <a:t>Toma de datos y tratamiento de la información</a:t>
          </a:r>
          <a:endParaRPr lang="es-ES" dirty="0"/>
        </a:p>
      </dgm:t>
    </dgm:pt>
    <dgm:pt modelId="{55B16EE1-34D4-419A-8FEC-8B09DF58E768}" type="sibTrans" cxnId="{C84CD7FB-A569-4ABF-AA1E-EC9FB5A11CB1}">
      <dgm:prSet/>
      <dgm:spPr/>
      <dgm:t>
        <a:bodyPr/>
        <a:lstStyle/>
        <a:p>
          <a:endParaRPr lang="es-ES"/>
        </a:p>
      </dgm:t>
    </dgm:pt>
    <dgm:pt modelId="{382BA59A-D70F-45CC-93C0-8475B8182496}" type="parTrans" cxnId="{C84CD7FB-A569-4ABF-AA1E-EC9FB5A11CB1}">
      <dgm:prSet/>
      <dgm:spPr/>
      <dgm:t>
        <a:bodyPr/>
        <a:lstStyle/>
        <a:p>
          <a:endParaRPr lang="es-ES"/>
        </a:p>
      </dgm:t>
    </dgm:pt>
    <dgm:pt modelId="{7804FE8A-74CA-4650-B0FD-ADF39D9CB472}" type="pres">
      <dgm:prSet presAssocID="{6ACBE319-4EF4-42F1-97D5-F685D4598BB5}" presName="Name0" presStyleCnt="0">
        <dgm:presLayoutVars>
          <dgm:dir/>
          <dgm:animLvl val="lvl"/>
          <dgm:resizeHandles val="exact"/>
        </dgm:presLayoutVars>
      </dgm:prSet>
      <dgm:spPr/>
    </dgm:pt>
    <dgm:pt modelId="{CA9D8E7B-9F79-4DB0-A07B-BB5ECA18B494}" type="pres">
      <dgm:prSet presAssocID="{836B2CC2-0D79-4F92-A0EB-C00B8C940EF6}" presName="parTxOnly" presStyleLbl="node1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C84CD7FB-A569-4ABF-AA1E-EC9FB5A11CB1}" srcId="{6ACBE319-4EF4-42F1-97D5-F685D4598BB5}" destId="{836B2CC2-0D79-4F92-A0EB-C00B8C940EF6}" srcOrd="0" destOrd="0" parTransId="{382BA59A-D70F-45CC-93C0-8475B8182496}" sibTransId="{55B16EE1-34D4-419A-8FEC-8B09DF58E768}"/>
    <dgm:cxn modelId="{EB42E012-F708-4BF0-9998-16ACC96B3624}" type="presOf" srcId="{6ACBE319-4EF4-42F1-97D5-F685D4598BB5}" destId="{7804FE8A-74CA-4650-B0FD-ADF39D9CB472}" srcOrd="0" destOrd="0" presId="urn:microsoft.com/office/officeart/2005/8/layout/chevron1"/>
    <dgm:cxn modelId="{9C787758-19ED-46FD-AE68-49950200F390}" type="presOf" srcId="{836B2CC2-0D79-4F92-A0EB-C00B8C940EF6}" destId="{CA9D8E7B-9F79-4DB0-A07B-BB5ECA18B494}" srcOrd="0" destOrd="0" presId="urn:microsoft.com/office/officeart/2005/8/layout/chevron1"/>
    <dgm:cxn modelId="{153E7B7F-1A33-429D-BA3F-33014C51A31E}" type="presParOf" srcId="{7804FE8A-74CA-4650-B0FD-ADF39D9CB472}" destId="{CA9D8E7B-9F79-4DB0-A07B-BB5ECA18B494}" srcOrd="0" destOrd="0" presId="urn:microsoft.com/office/officeart/2005/8/layout/chevron1"/>
  </dgm:cxnLst>
  <dgm:bg/>
  <dgm:whole/>
</dgm:dataModel>
</file>

<file path=ppt/diagrams/data32.xml><?xml version="1.0" encoding="utf-8"?>
<dgm:dataModel xmlns:dgm="http://schemas.openxmlformats.org/drawingml/2006/diagram" xmlns:a="http://schemas.openxmlformats.org/drawingml/2006/main">
  <dgm:ptLst>
    <dgm:pt modelId="{6ACBE319-4EF4-42F1-97D5-F685D4598BB5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836B2CC2-0D79-4F92-A0EB-C00B8C940EF6}">
      <dgm:prSet phldrT="[Texto]"/>
      <dgm:spPr>
        <a:solidFill>
          <a:srgbClr val="7C609E"/>
        </a:solidFill>
      </dgm:spPr>
      <dgm:t>
        <a:bodyPr/>
        <a:lstStyle/>
        <a:p>
          <a:r>
            <a:rPr lang="es-ES" dirty="0" smtClean="0"/>
            <a:t>Toma de datos y tratamiento de la información</a:t>
          </a:r>
          <a:endParaRPr lang="es-ES" dirty="0"/>
        </a:p>
      </dgm:t>
    </dgm:pt>
    <dgm:pt modelId="{55B16EE1-34D4-419A-8FEC-8B09DF58E768}" type="sibTrans" cxnId="{C84CD7FB-A569-4ABF-AA1E-EC9FB5A11CB1}">
      <dgm:prSet/>
      <dgm:spPr/>
      <dgm:t>
        <a:bodyPr/>
        <a:lstStyle/>
        <a:p>
          <a:endParaRPr lang="es-ES"/>
        </a:p>
      </dgm:t>
    </dgm:pt>
    <dgm:pt modelId="{382BA59A-D70F-45CC-93C0-8475B8182496}" type="parTrans" cxnId="{C84CD7FB-A569-4ABF-AA1E-EC9FB5A11CB1}">
      <dgm:prSet/>
      <dgm:spPr/>
      <dgm:t>
        <a:bodyPr/>
        <a:lstStyle/>
        <a:p>
          <a:endParaRPr lang="es-ES"/>
        </a:p>
      </dgm:t>
    </dgm:pt>
    <dgm:pt modelId="{7804FE8A-74CA-4650-B0FD-ADF39D9CB472}" type="pres">
      <dgm:prSet presAssocID="{6ACBE319-4EF4-42F1-97D5-F685D4598BB5}" presName="Name0" presStyleCnt="0">
        <dgm:presLayoutVars>
          <dgm:dir/>
          <dgm:animLvl val="lvl"/>
          <dgm:resizeHandles val="exact"/>
        </dgm:presLayoutVars>
      </dgm:prSet>
      <dgm:spPr/>
    </dgm:pt>
    <dgm:pt modelId="{CA9D8E7B-9F79-4DB0-A07B-BB5ECA18B494}" type="pres">
      <dgm:prSet presAssocID="{836B2CC2-0D79-4F92-A0EB-C00B8C940EF6}" presName="parTxOnly" presStyleLbl="node1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C84CD7FB-A569-4ABF-AA1E-EC9FB5A11CB1}" srcId="{6ACBE319-4EF4-42F1-97D5-F685D4598BB5}" destId="{836B2CC2-0D79-4F92-A0EB-C00B8C940EF6}" srcOrd="0" destOrd="0" parTransId="{382BA59A-D70F-45CC-93C0-8475B8182496}" sibTransId="{55B16EE1-34D4-419A-8FEC-8B09DF58E768}"/>
    <dgm:cxn modelId="{5458742F-6C70-4544-8559-9D4F7D50CEDF}" type="presOf" srcId="{836B2CC2-0D79-4F92-A0EB-C00B8C940EF6}" destId="{CA9D8E7B-9F79-4DB0-A07B-BB5ECA18B494}" srcOrd="0" destOrd="0" presId="urn:microsoft.com/office/officeart/2005/8/layout/chevron1"/>
    <dgm:cxn modelId="{DC8331C1-31C0-4F43-8318-086886868A8F}" type="presOf" srcId="{6ACBE319-4EF4-42F1-97D5-F685D4598BB5}" destId="{7804FE8A-74CA-4650-B0FD-ADF39D9CB472}" srcOrd="0" destOrd="0" presId="urn:microsoft.com/office/officeart/2005/8/layout/chevron1"/>
    <dgm:cxn modelId="{F942D60C-8691-4465-BF38-8D6717BD45B5}" type="presParOf" srcId="{7804FE8A-74CA-4650-B0FD-ADF39D9CB472}" destId="{CA9D8E7B-9F79-4DB0-A07B-BB5ECA18B494}" srcOrd="0" destOrd="0" presId="urn:microsoft.com/office/officeart/2005/8/layout/chevron1"/>
  </dgm:cxnLst>
  <dgm:bg/>
  <dgm:whole/>
</dgm:dataModel>
</file>

<file path=ppt/diagrams/data33.xml><?xml version="1.0" encoding="utf-8"?>
<dgm:dataModel xmlns:dgm="http://schemas.openxmlformats.org/drawingml/2006/diagram" xmlns:a="http://schemas.openxmlformats.org/drawingml/2006/main">
  <dgm:ptLst>
    <dgm:pt modelId="{6ACBE319-4EF4-42F1-97D5-F685D4598BB5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836B2CC2-0D79-4F92-A0EB-C00B8C940EF6}">
      <dgm:prSet phldrT="[Texto]"/>
      <dgm:spPr>
        <a:solidFill>
          <a:srgbClr val="7C609E"/>
        </a:solidFill>
      </dgm:spPr>
      <dgm:t>
        <a:bodyPr/>
        <a:lstStyle/>
        <a:p>
          <a:r>
            <a:rPr lang="es-ES" dirty="0" smtClean="0"/>
            <a:t>Toma de datos y tratamiento de la información</a:t>
          </a:r>
          <a:endParaRPr lang="es-ES" dirty="0"/>
        </a:p>
      </dgm:t>
    </dgm:pt>
    <dgm:pt modelId="{55B16EE1-34D4-419A-8FEC-8B09DF58E768}" type="sibTrans" cxnId="{C84CD7FB-A569-4ABF-AA1E-EC9FB5A11CB1}">
      <dgm:prSet/>
      <dgm:spPr/>
      <dgm:t>
        <a:bodyPr/>
        <a:lstStyle/>
        <a:p>
          <a:endParaRPr lang="es-ES"/>
        </a:p>
      </dgm:t>
    </dgm:pt>
    <dgm:pt modelId="{382BA59A-D70F-45CC-93C0-8475B8182496}" type="parTrans" cxnId="{C84CD7FB-A569-4ABF-AA1E-EC9FB5A11CB1}">
      <dgm:prSet/>
      <dgm:spPr/>
      <dgm:t>
        <a:bodyPr/>
        <a:lstStyle/>
        <a:p>
          <a:endParaRPr lang="es-ES"/>
        </a:p>
      </dgm:t>
    </dgm:pt>
    <dgm:pt modelId="{7804FE8A-74CA-4650-B0FD-ADF39D9CB472}" type="pres">
      <dgm:prSet presAssocID="{6ACBE319-4EF4-42F1-97D5-F685D4598BB5}" presName="Name0" presStyleCnt="0">
        <dgm:presLayoutVars>
          <dgm:dir/>
          <dgm:animLvl val="lvl"/>
          <dgm:resizeHandles val="exact"/>
        </dgm:presLayoutVars>
      </dgm:prSet>
      <dgm:spPr/>
    </dgm:pt>
    <dgm:pt modelId="{CA9D8E7B-9F79-4DB0-A07B-BB5ECA18B494}" type="pres">
      <dgm:prSet presAssocID="{836B2CC2-0D79-4F92-A0EB-C00B8C940EF6}" presName="parTxOnly" presStyleLbl="node1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C84CD7FB-A569-4ABF-AA1E-EC9FB5A11CB1}" srcId="{6ACBE319-4EF4-42F1-97D5-F685D4598BB5}" destId="{836B2CC2-0D79-4F92-A0EB-C00B8C940EF6}" srcOrd="0" destOrd="0" parTransId="{382BA59A-D70F-45CC-93C0-8475B8182496}" sibTransId="{55B16EE1-34D4-419A-8FEC-8B09DF58E768}"/>
    <dgm:cxn modelId="{1521EB57-DC88-4336-AC33-A4B44CCEE7A6}" type="presOf" srcId="{6ACBE319-4EF4-42F1-97D5-F685D4598BB5}" destId="{7804FE8A-74CA-4650-B0FD-ADF39D9CB472}" srcOrd="0" destOrd="0" presId="urn:microsoft.com/office/officeart/2005/8/layout/chevron1"/>
    <dgm:cxn modelId="{C2609FD6-1E72-4225-9895-26F853D186FD}" type="presOf" srcId="{836B2CC2-0D79-4F92-A0EB-C00B8C940EF6}" destId="{CA9D8E7B-9F79-4DB0-A07B-BB5ECA18B494}" srcOrd="0" destOrd="0" presId="urn:microsoft.com/office/officeart/2005/8/layout/chevron1"/>
    <dgm:cxn modelId="{03D2F41B-A324-47E8-9F8D-E531F591A206}" type="presParOf" srcId="{7804FE8A-74CA-4650-B0FD-ADF39D9CB472}" destId="{CA9D8E7B-9F79-4DB0-A07B-BB5ECA18B494}" srcOrd="0" destOrd="0" presId="urn:microsoft.com/office/officeart/2005/8/layout/chevron1"/>
  </dgm:cxnLst>
  <dgm:bg/>
  <dgm:whole/>
</dgm:dataModel>
</file>

<file path=ppt/diagrams/data34.xml><?xml version="1.0" encoding="utf-8"?>
<dgm:dataModel xmlns:dgm="http://schemas.openxmlformats.org/drawingml/2006/diagram" xmlns:a="http://schemas.openxmlformats.org/drawingml/2006/main">
  <dgm:ptLst>
    <dgm:pt modelId="{6ACBE319-4EF4-42F1-97D5-F685D4598BB5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836B2CC2-0D79-4F92-A0EB-C00B8C940EF6}">
      <dgm:prSet phldrT="[Texto]"/>
      <dgm:spPr>
        <a:solidFill>
          <a:srgbClr val="7C609E"/>
        </a:solidFill>
      </dgm:spPr>
      <dgm:t>
        <a:bodyPr/>
        <a:lstStyle/>
        <a:p>
          <a:r>
            <a:rPr lang="es-ES" dirty="0" smtClean="0"/>
            <a:t>Toma de datos y tratamiento de la información</a:t>
          </a:r>
          <a:endParaRPr lang="es-ES" dirty="0"/>
        </a:p>
      </dgm:t>
    </dgm:pt>
    <dgm:pt modelId="{55B16EE1-34D4-419A-8FEC-8B09DF58E768}" type="sibTrans" cxnId="{C84CD7FB-A569-4ABF-AA1E-EC9FB5A11CB1}">
      <dgm:prSet/>
      <dgm:spPr/>
      <dgm:t>
        <a:bodyPr/>
        <a:lstStyle/>
        <a:p>
          <a:endParaRPr lang="es-ES"/>
        </a:p>
      </dgm:t>
    </dgm:pt>
    <dgm:pt modelId="{382BA59A-D70F-45CC-93C0-8475B8182496}" type="parTrans" cxnId="{C84CD7FB-A569-4ABF-AA1E-EC9FB5A11CB1}">
      <dgm:prSet/>
      <dgm:spPr/>
      <dgm:t>
        <a:bodyPr/>
        <a:lstStyle/>
        <a:p>
          <a:endParaRPr lang="es-ES"/>
        </a:p>
      </dgm:t>
    </dgm:pt>
    <dgm:pt modelId="{7804FE8A-74CA-4650-B0FD-ADF39D9CB472}" type="pres">
      <dgm:prSet presAssocID="{6ACBE319-4EF4-42F1-97D5-F685D4598BB5}" presName="Name0" presStyleCnt="0">
        <dgm:presLayoutVars>
          <dgm:dir/>
          <dgm:animLvl val="lvl"/>
          <dgm:resizeHandles val="exact"/>
        </dgm:presLayoutVars>
      </dgm:prSet>
      <dgm:spPr/>
    </dgm:pt>
    <dgm:pt modelId="{CA9D8E7B-9F79-4DB0-A07B-BB5ECA18B494}" type="pres">
      <dgm:prSet presAssocID="{836B2CC2-0D79-4F92-A0EB-C00B8C940EF6}" presName="parTxOnly" presStyleLbl="node1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C84CD7FB-A569-4ABF-AA1E-EC9FB5A11CB1}" srcId="{6ACBE319-4EF4-42F1-97D5-F685D4598BB5}" destId="{836B2CC2-0D79-4F92-A0EB-C00B8C940EF6}" srcOrd="0" destOrd="0" parTransId="{382BA59A-D70F-45CC-93C0-8475B8182496}" sibTransId="{55B16EE1-34D4-419A-8FEC-8B09DF58E768}"/>
    <dgm:cxn modelId="{6D947A7D-CD73-4F9C-AD30-C4691A97F6CC}" type="presOf" srcId="{6ACBE319-4EF4-42F1-97D5-F685D4598BB5}" destId="{7804FE8A-74CA-4650-B0FD-ADF39D9CB472}" srcOrd="0" destOrd="0" presId="urn:microsoft.com/office/officeart/2005/8/layout/chevron1"/>
    <dgm:cxn modelId="{C5FC01DF-D396-40D2-AAC5-35C630053C47}" type="presOf" srcId="{836B2CC2-0D79-4F92-A0EB-C00B8C940EF6}" destId="{CA9D8E7B-9F79-4DB0-A07B-BB5ECA18B494}" srcOrd="0" destOrd="0" presId="urn:microsoft.com/office/officeart/2005/8/layout/chevron1"/>
    <dgm:cxn modelId="{DCB8445C-9F76-4BC5-A353-6B42AF44FA93}" type="presParOf" srcId="{7804FE8A-74CA-4650-B0FD-ADF39D9CB472}" destId="{CA9D8E7B-9F79-4DB0-A07B-BB5ECA18B494}" srcOrd="0" destOrd="0" presId="urn:microsoft.com/office/officeart/2005/8/layout/chevron1"/>
  </dgm:cxnLst>
  <dgm:bg/>
  <dgm:whole/>
</dgm:dataModel>
</file>

<file path=ppt/diagrams/data35.xml><?xml version="1.0" encoding="utf-8"?>
<dgm:dataModel xmlns:dgm="http://schemas.openxmlformats.org/drawingml/2006/diagram" xmlns:a="http://schemas.openxmlformats.org/drawingml/2006/main">
  <dgm:ptLst>
    <dgm:pt modelId="{6ACBE319-4EF4-42F1-97D5-F685D4598BB5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836B2CC2-0D79-4F92-A0EB-C00B8C940EF6}">
      <dgm:prSet phldrT="[Texto]"/>
      <dgm:spPr>
        <a:solidFill>
          <a:srgbClr val="7C609E"/>
        </a:solidFill>
      </dgm:spPr>
      <dgm:t>
        <a:bodyPr/>
        <a:lstStyle/>
        <a:p>
          <a:r>
            <a:rPr lang="es-ES" dirty="0" smtClean="0"/>
            <a:t>Toma de datos y tratamiento de la información</a:t>
          </a:r>
          <a:endParaRPr lang="es-ES" dirty="0"/>
        </a:p>
      </dgm:t>
    </dgm:pt>
    <dgm:pt modelId="{55B16EE1-34D4-419A-8FEC-8B09DF58E768}" type="sibTrans" cxnId="{C84CD7FB-A569-4ABF-AA1E-EC9FB5A11CB1}">
      <dgm:prSet/>
      <dgm:spPr/>
      <dgm:t>
        <a:bodyPr/>
        <a:lstStyle/>
        <a:p>
          <a:endParaRPr lang="es-ES"/>
        </a:p>
      </dgm:t>
    </dgm:pt>
    <dgm:pt modelId="{382BA59A-D70F-45CC-93C0-8475B8182496}" type="parTrans" cxnId="{C84CD7FB-A569-4ABF-AA1E-EC9FB5A11CB1}">
      <dgm:prSet/>
      <dgm:spPr/>
      <dgm:t>
        <a:bodyPr/>
        <a:lstStyle/>
        <a:p>
          <a:endParaRPr lang="es-ES"/>
        </a:p>
      </dgm:t>
    </dgm:pt>
    <dgm:pt modelId="{7804FE8A-74CA-4650-B0FD-ADF39D9CB472}" type="pres">
      <dgm:prSet presAssocID="{6ACBE319-4EF4-42F1-97D5-F685D4598BB5}" presName="Name0" presStyleCnt="0">
        <dgm:presLayoutVars>
          <dgm:dir/>
          <dgm:animLvl val="lvl"/>
          <dgm:resizeHandles val="exact"/>
        </dgm:presLayoutVars>
      </dgm:prSet>
      <dgm:spPr/>
    </dgm:pt>
    <dgm:pt modelId="{CA9D8E7B-9F79-4DB0-A07B-BB5ECA18B494}" type="pres">
      <dgm:prSet presAssocID="{836B2CC2-0D79-4F92-A0EB-C00B8C940EF6}" presName="parTxOnly" presStyleLbl="node1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C84CD7FB-A569-4ABF-AA1E-EC9FB5A11CB1}" srcId="{6ACBE319-4EF4-42F1-97D5-F685D4598BB5}" destId="{836B2CC2-0D79-4F92-A0EB-C00B8C940EF6}" srcOrd="0" destOrd="0" parTransId="{382BA59A-D70F-45CC-93C0-8475B8182496}" sibTransId="{55B16EE1-34D4-419A-8FEC-8B09DF58E768}"/>
    <dgm:cxn modelId="{32519E3D-FB31-4BB9-9A21-1CB9AE33791B}" type="presOf" srcId="{836B2CC2-0D79-4F92-A0EB-C00B8C940EF6}" destId="{CA9D8E7B-9F79-4DB0-A07B-BB5ECA18B494}" srcOrd="0" destOrd="0" presId="urn:microsoft.com/office/officeart/2005/8/layout/chevron1"/>
    <dgm:cxn modelId="{8B3FEE13-4D79-4DF9-9699-847DBA13C320}" type="presOf" srcId="{6ACBE319-4EF4-42F1-97D5-F685D4598BB5}" destId="{7804FE8A-74CA-4650-B0FD-ADF39D9CB472}" srcOrd="0" destOrd="0" presId="urn:microsoft.com/office/officeart/2005/8/layout/chevron1"/>
    <dgm:cxn modelId="{85AFF244-2A28-4265-AEF8-6E0F460FB51E}" type="presParOf" srcId="{7804FE8A-74CA-4650-B0FD-ADF39D9CB472}" destId="{CA9D8E7B-9F79-4DB0-A07B-BB5ECA18B494}" srcOrd="0" destOrd="0" presId="urn:microsoft.com/office/officeart/2005/8/layout/chevron1"/>
  </dgm:cxnLst>
  <dgm:bg/>
  <dgm:whole/>
</dgm:dataModel>
</file>

<file path=ppt/diagrams/data36.xml><?xml version="1.0" encoding="utf-8"?>
<dgm:dataModel xmlns:dgm="http://schemas.openxmlformats.org/drawingml/2006/diagram" xmlns:a="http://schemas.openxmlformats.org/drawingml/2006/main">
  <dgm:ptLst>
    <dgm:pt modelId="{6ACBE319-4EF4-42F1-97D5-F685D4598BB5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836B2CC2-0D79-4F92-A0EB-C00B8C940EF6}">
      <dgm:prSet phldrT="[Texto]"/>
      <dgm:spPr>
        <a:solidFill>
          <a:srgbClr val="7C609E"/>
        </a:solidFill>
      </dgm:spPr>
      <dgm:t>
        <a:bodyPr/>
        <a:lstStyle/>
        <a:p>
          <a:r>
            <a:rPr lang="es-ES" dirty="0" smtClean="0"/>
            <a:t>Toma de datos y tratamiento de la información</a:t>
          </a:r>
          <a:endParaRPr lang="es-ES" dirty="0"/>
        </a:p>
      </dgm:t>
    </dgm:pt>
    <dgm:pt modelId="{55B16EE1-34D4-419A-8FEC-8B09DF58E768}" type="sibTrans" cxnId="{C84CD7FB-A569-4ABF-AA1E-EC9FB5A11CB1}">
      <dgm:prSet/>
      <dgm:spPr/>
      <dgm:t>
        <a:bodyPr/>
        <a:lstStyle/>
        <a:p>
          <a:endParaRPr lang="es-ES"/>
        </a:p>
      </dgm:t>
    </dgm:pt>
    <dgm:pt modelId="{382BA59A-D70F-45CC-93C0-8475B8182496}" type="parTrans" cxnId="{C84CD7FB-A569-4ABF-AA1E-EC9FB5A11CB1}">
      <dgm:prSet/>
      <dgm:spPr/>
      <dgm:t>
        <a:bodyPr/>
        <a:lstStyle/>
        <a:p>
          <a:endParaRPr lang="es-ES"/>
        </a:p>
      </dgm:t>
    </dgm:pt>
    <dgm:pt modelId="{7804FE8A-74CA-4650-B0FD-ADF39D9CB472}" type="pres">
      <dgm:prSet presAssocID="{6ACBE319-4EF4-42F1-97D5-F685D4598BB5}" presName="Name0" presStyleCnt="0">
        <dgm:presLayoutVars>
          <dgm:dir/>
          <dgm:animLvl val="lvl"/>
          <dgm:resizeHandles val="exact"/>
        </dgm:presLayoutVars>
      </dgm:prSet>
      <dgm:spPr/>
    </dgm:pt>
    <dgm:pt modelId="{CA9D8E7B-9F79-4DB0-A07B-BB5ECA18B494}" type="pres">
      <dgm:prSet presAssocID="{836B2CC2-0D79-4F92-A0EB-C00B8C940EF6}" presName="parTxOnly" presStyleLbl="node1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C84CD7FB-A569-4ABF-AA1E-EC9FB5A11CB1}" srcId="{6ACBE319-4EF4-42F1-97D5-F685D4598BB5}" destId="{836B2CC2-0D79-4F92-A0EB-C00B8C940EF6}" srcOrd="0" destOrd="0" parTransId="{382BA59A-D70F-45CC-93C0-8475B8182496}" sibTransId="{55B16EE1-34D4-419A-8FEC-8B09DF58E768}"/>
    <dgm:cxn modelId="{FD374B97-F219-4BED-B616-920BF0D49D6E}" type="presOf" srcId="{836B2CC2-0D79-4F92-A0EB-C00B8C940EF6}" destId="{CA9D8E7B-9F79-4DB0-A07B-BB5ECA18B494}" srcOrd="0" destOrd="0" presId="urn:microsoft.com/office/officeart/2005/8/layout/chevron1"/>
    <dgm:cxn modelId="{CC3CDFC2-C14A-4AEA-83D4-240206E68606}" type="presOf" srcId="{6ACBE319-4EF4-42F1-97D5-F685D4598BB5}" destId="{7804FE8A-74CA-4650-B0FD-ADF39D9CB472}" srcOrd="0" destOrd="0" presId="urn:microsoft.com/office/officeart/2005/8/layout/chevron1"/>
    <dgm:cxn modelId="{2460FEC0-3DBF-4C8E-B500-D39F0C589C5C}" type="presParOf" srcId="{7804FE8A-74CA-4650-B0FD-ADF39D9CB472}" destId="{CA9D8E7B-9F79-4DB0-A07B-BB5ECA18B494}" srcOrd="0" destOrd="0" presId="urn:microsoft.com/office/officeart/2005/8/layout/chevron1"/>
  </dgm:cxnLst>
  <dgm:bg/>
  <dgm:whole/>
</dgm:dataModel>
</file>

<file path=ppt/diagrams/data37.xml><?xml version="1.0" encoding="utf-8"?>
<dgm:dataModel xmlns:dgm="http://schemas.openxmlformats.org/drawingml/2006/diagram" xmlns:a="http://schemas.openxmlformats.org/drawingml/2006/main">
  <dgm:ptLst>
    <dgm:pt modelId="{6ACBE319-4EF4-42F1-97D5-F685D4598BB5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836B2CC2-0D79-4F92-A0EB-C00B8C940EF6}">
      <dgm:prSet phldrT="[Texto]"/>
      <dgm:spPr>
        <a:solidFill>
          <a:srgbClr val="7C609E"/>
        </a:solidFill>
      </dgm:spPr>
      <dgm:t>
        <a:bodyPr/>
        <a:lstStyle/>
        <a:p>
          <a:r>
            <a:rPr lang="es-ES" dirty="0" smtClean="0"/>
            <a:t>Toma de datos y tratamiento de la información</a:t>
          </a:r>
          <a:endParaRPr lang="es-ES" dirty="0"/>
        </a:p>
      </dgm:t>
    </dgm:pt>
    <dgm:pt modelId="{55B16EE1-34D4-419A-8FEC-8B09DF58E768}" type="sibTrans" cxnId="{C84CD7FB-A569-4ABF-AA1E-EC9FB5A11CB1}">
      <dgm:prSet/>
      <dgm:spPr/>
      <dgm:t>
        <a:bodyPr/>
        <a:lstStyle/>
        <a:p>
          <a:endParaRPr lang="es-ES"/>
        </a:p>
      </dgm:t>
    </dgm:pt>
    <dgm:pt modelId="{382BA59A-D70F-45CC-93C0-8475B8182496}" type="parTrans" cxnId="{C84CD7FB-A569-4ABF-AA1E-EC9FB5A11CB1}">
      <dgm:prSet/>
      <dgm:spPr/>
      <dgm:t>
        <a:bodyPr/>
        <a:lstStyle/>
        <a:p>
          <a:endParaRPr lang="es-ES"/>
        </a:p>
      </dgm:t>
    </dgm:pt>
    <dgm:pt modelId="{7804FE8A-74CA-4650-B0FD-ADF39D9CB472}" type="pres">
      <dgm:prSet presAssocID="{6ACBE319-4EF4-42F1-97D5-F685D4598BB5}" presName="Name0" presStyleCnt="0">
        <dgm:presLayoutVars>
          <dgm:dir/>
          <dgm:animLvl val="lvl"/>
          <dgm:resizeHandles val="exact"/>
        </dgm:presLayoutVars>
      </dgm:prSet>
      <dgm:spPr/>
    </dgm:pt>
    <dgm:pt modelId="{CA9D8E7B-9F79-4DB0-A07B-BB5ECA18B494}" type="pres">
      <dgm:prSet presAssocID="{836B2CC2-0D79-4F92-A0EB-C00B8C940EF6}" presName="parTxOnly" presStyleLbl="node1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C84CD7FB-A569-4ABF-AA1E-EC9FB5A11CB1}" srcId="{6ACBE319-4EF4-42F1-97D5-F685D4598BB5}" destId="{836B2CC2-0D79-4F92-A0EB-C00B8C940EF6}" srcOrd="0" destOrd="0" parTransId="{382BA59A-D70F-45CC-93C0-8475B8182496}" sibTransId="{55B16EE1-34D4-419A-8FEC-8B09DF58E768}"/>
    <dgm:cxn modelId="{BDCA2EF0-6352-4D61-848B-CFFCD777AAD4}" type="presOf" srcId="{836B2CC2-0D79-4F92-A0EB-C00B8C940EF6}" destId="{CA9D8E7B-9F79-4DB0-A07B-BB5ECA18B494}" srcOrd="0" destOrd="0" presId="urn:microsoft.com/office/officeart/2005/8/layout/chevron1"/>
    <dgm:cxn modelId="{56AE27F0-A195-4B6A-A4C9-89BD91A7A879}" type="presOf" srcId="{6ACBE319-4EF4-42F1-97D5-F685D4598BB5}" destId="{7804FE8A-74CA-4650-B0FD-ADF39D9CB472}" srcOrd="0" destOrd="0" presId="urn:microsoft.com/office/officeart/2005/8/layout/chevron1"/>
    <dgm:cxn modelId="{0CB5140C-D1C4-4A72-8578-EEB244943A6E}" type="presParOf" srcId="{7804FE8A-74CA-4650-B0FD-ADF39D9CB472}" destId="{CA9D8E7B-9F79-4DB0-A07B-BB5ECA18B494}" srcOrd="0" destOrd="0" presId="urn:microsoft.com/office/officeart/2005/8/layout/chevron1"/>
  </dgm:cxnLst>
  <dgm:bg/>
  <dgm:whole/>
</dgm:dataModel>
</file>

<file path=ppt/diagrams/data38.xml><?xml version="1.0" encoding="utf-8"?>
<dgm:dataModel xmlns:dgm="http://schemas.openxmlformats.org/drawingml/2006/diagram" xmlns:a="http://schemas.openxmlformats.org/drawingml/2006/main">
  <dgm:ptLst>
    <dgm:pt modelId="{6ACBE319-4EF4-42F1-97D5-F685D4598BB5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836B2CC2-0D79-4F92-A0EB-C00B8C940EF6}">
      <dgm:prSet phldrT="[Texto]"/>
      <dgm:spPr>
        <a:solidFill>
          <a:srgbClr val="7C609E"/>
        </a:solidFill>
      </dgm:spPr>
      <dgm:t>
        <a:bodyPr/>
        <a:lstStyle/>
        <a:p>
          <a:r>
            <a:rPr lang="es-ES" dirty="0" smtClean="0"/>
            <a:t>Toma de datos y tratamiento de la información</a:t>
          </a:r>
          <a:endParaRPr lang="es-ES" dirty="0"/>
        </a:p>
      </dgm:t>
    </dgm:pt>
    <dgm:pt modelId="{55B16EE1-34D4-419A-8FEC-8B09DF58E768}" type="sibTrans" cxnId="{C84CD7FB-A569-4ABF-AA1E-EC9FB5A11CB1}">
      <dgm:prSet/>
      <dgm:spPr/>
      <dgm:t>
        <a:bodyPr/>
        <a:lstStyle/>
        <a:p>
          <a:endParaRPr lang="es-ES"/>
        </a:p>
      </dgm:t>
    </dgm:pt>
    <dgm:pt modelId="{382BA59A-D70F-45CC-93C0-8475B8182496}" type="parTrans" cxnId="{C84CD7FB-A569-4ABF-AA1E-EC9FB5A11CB1}">
      <dgm:prSet/>
      <dgm:spPr/>
      <dgm:t>
        <a:bodyPr/>
        <a:lstStyle/>
        <a:p>
          <a:endParaRPr lang="es-ES"/>
        </a:p>
      </dgm:t>
    </dgm:pt>
    <dgm:pt modelId="{7804FE8A-74CA-4650-B0FD-ADF39D9CB472}" type="pres">
      <dgm:prSet presAssocID="{6ACBE319-4EF4-42F1-97D5-F685D4598BB5}" presName="Name0" presStyleCnt="0">
        <dgm:presLayoutVars>
          <dgm:dir/>
          <dgm:animLvl val="lvl"/>
          <dgm:resizeHandles val="exact"/>
        </dgm:presLayoutVars>
      </dgm:prSet>
      <dgm:spPr/>
    </dgm:pt>
    <dgm:pt modelId="{CA9D8E7B-9F79-4DB0-A07B-BB5ECA18B494}" type="pres">
      <dgm:prSet presAssocID="{836B2CC2-0D79-4F92-A0EB-C00B8C940EF6}" presName="parTxOnly" presStyleLbl="node1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C84CD7FB-A569-4ABF-AA1E-EC9FB5A11CB1}" srcId="{6ACBE319-4EF4-42F1-97D5-F685D4598BB5}" destId="{836B2CC2-0D79-4F92-A0EB-C00B8C940EF6}" srcOrd="0" destOrd="0" parTransId="{382BA59A-D70F-45CC-93C0-8475B8182496}" sibTransId="{55B16EE1-34D4-419A-8FEC-8B09DF58E768}"/>
    <dgm:cxn modelId="{22E0C960-A1D3-404B-9EE3-68526F739A1A}" type="presOf" srcId="{6ACBE319-4EF4-42F1-97D5-F685D4598BB5}" destId="{7804FE8A-74CA-4650-B0FD-ADF39D9CB472}" srcOrd="0" destOrd="0" presId="urn:microsoft.com/office/officeart/2005/8/layout/chevron1"/>
    <dgm:cxn modelId="{6A8BB787-FBE9-40A4-98AD-36E64F765B69}" type="presOf" srcId="{836B2CC2-0D79-4F92-A0EB-C00B8C940EF6}" destId="{CA9D8E7B-9F79-4DB0-A07B-BB5ECA18B494}" srcOrd="0" destOrd="0" presId="urn:microsoft.com/office/officeart/2005/8/layout/chevron1"/>
    <dgm:cxn modelId="{F5BE8F6E-BC22-4EB3-BFAB-D6E802ABEA98}" type="presParOf" srcId="{7804FE8A-74CA-4650-B0FD-ADF39D9CB472}" destId="{CA9D8E7B-9F79-4DB0-A07B-BB5ECA18B494}" srcOrd="0" destOrd="0" presId="urn:microsoft.com/office/officeart/2005/8/layout/chevron1"/>
  </dgm:cxnLst>
  <dgm:bg/>
  <dgm:whole/>
</dgm:dataModel>
</file>

<file path=ppt/diagrams/data39.xml><?xml version="1.0" encoding="utf-8"?>
<dgm:dataModel xmlns:dgm="http://schemas.openxmlformats.org/drawingml/2006/diagram" xmlns:a="http://schemas.openxmlformats.org/drawingml/2006/main">
  <dgm:ptLst>
    <dgm:pt modelId="{6ACBE319-4EF4-42F1-97D5-F685D4598BB5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836B2CC2-0D79-4F92-A0EB-C00B8C940EF6}">
      <dgm:prSet phldrT="[Texto]"/>
      <dgm:spPr>
        <a:solidFill>
          <a:srgbClr val="7C609E"/>
        </a:solidFill>
      </dgm:spPr>
      <dgm:t>
        <a:bodyPr/>
        <a:lstStyle/>
        <a:p>
          <a:r>
            <a:rPr lang="es-ES" dirty="0" smtClean="0"/>
            <a:t>Toma de datos y tratamiento de la información</a:t>
          </a:r>
          <a:endParaRPr lang="es-ES" dirty="0"/>
        </a:p>
      </dgm:t>
    </dgm:pt>
    <dgm:pt modelId="{55B16EE1-34D4-419A-8FEC-8B09DF58E768}" type="sibTrans" cxnId="{C84CD7FB-A569-4ABF-AA1E-EC9FB5A11CB1}">
      <dgm:prSet/>
      <dgm:spPr/>
      <dgm:t>
        <a:bodyPr/>
        <a:lstStyle/>
        <a:p>
          <a:endParaRPr lang="es-ES"/>
        </a:p>
      </dgm:t>
    </dgm:pt>
    <dgm:pt modelId="{382BA59A-D70F-45CC-93C0-8475B8182496}" type="parTrans" cxnId="{C84CD7FB-A569-4ABF-AA1E-EC9FB5A11CB1}">
      <dgm:prSet/>
      <dgm:spPr/>
      <dgm:t>
        <a:bodyPr/>
        <a:lstStyle/>
        <a:p>
          <a:endParaRPr lang="es-ES"/>
        </a:p>
      </dgm:t>
    </dgm:pt>
    <dgm:pt modelId="{7804FE8A-74CA-4650-B0FD-ADF39D9CB472}" type="pres">
      <dgm:prSet presAssocID="{6ACBE319-4EF4-42F1-97D5-F685D4598BB5}" presName="Name0" presStyleCnt="0">
        <dgm:presLayoutVars>
          <dgm:dir/>
          <dgm:animLvl val="lvl"/>
          <dgm:resizeHandles val="exact"/>
        </dgm:presLayoutVars>
      </dgm:prSet>
      <dgm:spPr/>
    </dgm:pt>
    <dgm:pt modelId="{CA9D8E7B-9F79-4DB0-A07B-BB5ECA18B494}" type="pres">
      <dgm:prSet presAssocID="{836B2CC2-0D79-4F92-A0EB-C00B8C940EF6}" presName="parTxOnly" presStyleLbl="node1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C84CD7FB-A569-4ABF-AA1E-EC9FB5A11CB1}" srcId="{6ACBE319-4EF4-42F1-97D5-F685D4598BB5}" destId="{836B2CC2-0D79-4F92-A0EB-C00B8C940EF6}" srcOrd="0" destOrd="0" parTransId="{382BA59A-D70F-45CC-93C0-8475B8182496}" sibTransId="{55B16EE1-34D4-419A-8FEC-8B09DF58E768}"/>
    <dgm:cxn modelId="{3E41A135-8DFD-46DA-B96F-DD1243575D94}" type="presOf" srcId="{6ACBE319-4EF4-42F1-97D5-F685D4598BB5}" destId="{7804FE8A-74CA-4650-B0FD-ADF39D9CB472}" srcOrd="0" destOrd="0" presId="urn:microsoft.com/office/officeart/2005/8/layout/chevron1"/>
    <dgm:cxn modelId="{E18BEA73-2E64-44B2-95F5-46871AE22E8A}" type="presOf" srcId="{836B2CC2-0D79-4F92-A0EB-C00B8C940EF6}" destId="{CA9D8E7B-9F79-4DB0-A07B-BB5ECA18B494}" srcOrd="0" destOrd="0" presId="urn:microsoft.com/office/officeart/2005/8/layout/chevron1"/>
    <dgm:cxn modelId="{8729ED08-253E-4B3F-975B-165303DAD2C4}" type="presParOf" srcId="{7804FE8A-74CA-4650-B0FD-ADF39D9CB472}" destId="{CA9D8E7B-9F79-4DB0-A07B-BB5ECA18B494}" srcOrd="0" destOrd="0" presId="urn:microsoft.com/office/officeart/2005/8/layout/chevron1"/>
  </dgm:cxnLst>
  <dgm:bg/>
  <dgm:whole/>
</dgm:dataModel>
</file>

<file path=ppt/diagrams/data40.xml><?xml version="1.0" encoding="utf-8"?>
<dgm:dataModel xmlns:dgm="http://schemas.openxmlformats.org/drawingml/2006/diagram" xmlns:a="http://schemas.openxmlformats.org/drawingml/2006/main">
  <dgm:ptLst>
    <dgm:pt modelId="{6ACBE319-4EF4-42F1-97D5-F685D4598BB5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836B2CC2-0D79-4F92-A0EB-C00B8C940EF6}">
      <dgm:prSet phldrT="[Texto]"/>
      <dgm:spPr>
        <a:solidFill>
          <a:srgbClr val="7C609E"/>
        </a:solidFill>
      </dgm:spPr>
      <dgm:t>
        <a:bodyPr/>
        <a:lstStyle/>
        <a:p>
          <a:r>
            <a:rPr lang="es-ES" dirty="0" smtClean="0"/>
            <a:t>Toma de datos y tratamiento de la información</a:t>
          </a:r>
          <a:endParaRPr lang="es-ES" dirty="0"/>
        </a:p>
      </dgm:t>
    </dgm:pt>
    <dgm:pt modelId="{55B16EE1-34D4-419A-8FEC-8B09DF58E768}" type="sibTrans" cxnId="{C84CD7FB-A569-4ABF-AA1E-EC9FB5A11CB1}">
      <dgm:prSet/>
      <dgm:spPr/>
      <dgm:t>
        <a:bodyPr/>
        <a:lstStyle/>
        <a:p>
          <a:endParaRPr lang="es-ES"/>
        </a:p>
      </dgm:t>
    </dgm:pt>
    <dgm:pt modelId="{382BA59A-D70F-45CC-93C0-8475B8182496}" type="parTrans" cxnId="{C84CD7FB-A569-4ABF-AA1E-EC9FB5A11CB1}">
      <dgm:prSet/>
      <dgm:spPr/>
      <dgm:t>
        <a:bodyPr/>
        <a:lstStyle/>
        <a:p>
          <a:endParaRPr lang="es-ES"/>
        </a:p>
      </dgm:t>
    </dgm:pt>
    <dgm:pt modelId="{7804FE8A-74CA-4650-B0FD-ADF39D9CB472}" type="pres">
      <dgm:prSet presAssocID="{6ACBE319-4EF4-42F1-97D5-F685D4598BB5}" presName="Name0" presStyleCnt="0">
        <dgm:presLayoutVars>
          <dgm:dir/>
          <dgm:animLvl val="lvl"/>
          <dgm:resizeHandles val="exact"/>
        </dgm:presLayoutVars>
      </dgm:prSet>
      <dgm:spPr/>
    </dgm:pt>
    <dgm:pt modelId="{CA9D8E7B-9F79-4DB0-A07B-BB5ECA18B494}" type="pres">
      <dgm:prSet presAssocID="{836B2CC2-0D79-4F92-A0EB-C00B8C940EF6}" presName="parTxOnly" presStyleLbl="node1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C84CD7FB-A569-4ABF-AA1E-EC9FB5A11CB1}" srcId="{6ACBE319-4EF4-42F1-97D5-F685D4598BB5}" destId="{836B2CC2-0D79-4F92-A0EB-C00B8C940EF6}" srcOrd="0" destOrd="0" parTransId="{382BA59A-D70F-45CC-93C0-8475B8182496}" sibTransId="{55B16EE1-34D4-419A-8FEC-8B09DF58E768}"/>
    <dgm:cxn modelId="{676809B5-5DD3-4712-B058-1E881C48CD96}" type="presOf" srcId="{6ACBE319-4EF4-42F1-97D5-F685D4598BB5}" destId="{7804FE8A-74CA-4650-B0FD-ADF39D9CB472}" srcOrd="0" destOrd="0" presId="urn:microsoft.com/office/officeart/2005/8/layout/chevron1"/>
    <dgm:cxn modelId="{EC8B2F7B-C4D3-4F05-90AE-FF677001425A}" type="presOf" srcId="{836B2CC2-0D79-4F92-A0EB-C00B8C940EF6}" destId="{CA9D8E7B-9F79-4DB0-A07B-BB5ECA18B494}" srcOrd="0" destOrd="0" presId="urn:microsoft.com/office/officeart/2005/8/layout/chevron1"/>
    <dgm:cxn modelId="{750807F0-76BC-4BD0-B993-2EEA1D1443DA}" type="presParOf" srcId="{7804FE8A-74CA-4650-B0FD-ADF39D9CB472}" destId="{CA9D8E7B-9F79-4DB0-A07B-BB5ECA18B494}" srcOrd="0" destOrd="0" presId="urn:microsoft.com/office/officeart/2005/8/layout/chevron1"/>
  </dgm:cxnLst>
  <dgm:bg/>
  <dgm:whole/>
</dgm:dataModel>
</file>

<file path=ppt/diagrams/data41.xml><?xml version="1.0" encoding="utf-8"?>
<dgm:dataModel xmlns:dgm="http://schemas.openxmlformats.org/drawingml/2006/diagram" xmlns:a="http://schemas.openxmlformats.org/drawingml/2006/main">
  <dgm:ptLst>
    <dgm:pt modelId="{6ACBE319-4EF4-42F1-97D5-F685D4598BB5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836B2CC2-0D79-4F92-A0EB-C00B8C940EF6}">
      <dgm:prSet phldrT="[Texto]"/>
      <dgm:spPr>
        <a:solidFill>
          <a:srgbClr val="7C609E"/>
        </a:solidFill>
      </dgm:spPr>
      <dgm:t>
        <a:bodyPr/>
        <a:lstStyle/>
        <a:p>
          <a:r>
            <a:rPr lang="es-ES" dirty="0" smtClean="0"/>
            <a:t>Toma de datos y tratamiento de la información</a:t>
          </a:r>
          <a:endParaRPr lang="es-ES" dirty="0"/>
        </a:p>
      </dgm:t>
    </dgm:pt>
    <dgm:pt modelId="{55B16EE1-34D4-419A-8FEC-8B09DF58E768}" type="sibTrans" cxnId="{C84CD7FB-A569-4ABF-AA1E-EC9FB5A11CB1}">
      <dgm:prSet/>
      <dgm:spPr/>
      <dgm:t>
        <a:bodyPr/>
        <a:lstStyle/>
        <a:p>
          <a:endParaRPr lang="es-ES"/>
        </a:p>
      </dgm:t>
    </dgm:pt>
    <dgm:pt modelId="{382BA59A-D70F-45CC-93C0-8475B8182496}" type="parTrans" cxnId="{C84CD7FB-A569-4ABF-AA1E-EC9FB5A11CB1}">
      <dgm:prSet/>
      <dgm:spPr/>
      <dgm:t>
        <a:bodyPr/>
        <a:lstStyle/>
        <a:p>
          <a:endParaRPr lang="es-ES"/>
        </a:p>
      </dgm:t>
    </dgm:pt>
    <dgm:pt modelId="{7804FE8A-74CA-4650-B0FD-ADF39D9CB472}" type="pres">
      <dgm:prSet presAssocID="{6ACBE319-4EF4-42F1-97D5-F685D4598BB5}" presName="Name0" presStyleCnt="0">
        <dgm:presLayoutVars>
          <dgm:dir/>
          <dgm:animLvl val="lvl"/>
          <dgm:resizeHandles val="exact"/>
        </dgm:presLayoutVars>
      </dgm:prSet>
      <dgm:spPr/>
    </dgm:pt>
    <dgm:pt modelId="{CA9D8E7B-9F79-4DB0-A07B-BB5ECA18B494}" type="pres">
      <dgm:prSet presAssocID="{836B2CC2-0D79-4F92-A0EB-C00B8C940EF6}" presName="parTxOnly" presStyleLbl="node1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C84CD7FB-A569-4ABF-AA1E-EC9FB5A11CB1}" srcId="{6ACBE319-4EF4-42F1-97D5-F685D4598BB5}" destId="{836B2CC2-0D79-4F92-A0EB-C00B8C940EF6}" srcOrd="0" destOrd="0" parTransId="{382BA59A-D70F-45CC-93C0-8475B8182496}" sibTransId="{55B16EE1-34D4-419A-8FEC-8B09DF58E768}"/>
    <dgm:cxn modelId="{CD651C29-ECD6-43B1-8AFA-FDFAC9B26EC4}" type="presOf" srcId="{836B2CC2-0D79-4F92-A0EB-C00B8C940EF6}" destId="{CA9D8E7B-9F79-4DB0-A07B-BB5ECA18B494}" srcOrd="0" destOrd="0" presId="urn:microsoft.com/office/officeart/2005/8/layout/chevron1"/>
    <dgm:cxn modelId="{028F424D-4220-4A6E-9D10-664422D508AA}" type="presOf" srcId="{6ACBE319-4EF4-42F1-97D5-F685D4598BB5}" destId="{7804FE8A-74CA-4650-B0FD-ADF39D9CB472}" srcOrd="0" destOrd="0" presId="urn:microsoft.com/office/officeart/2005/8/layout/chevron1"/>
    <dgm:cxn modelId="{02A9E4ED-F8A1-4BD0-86B2-F5BF35C94B90}" type="presParOf" srcId="{7804FE8A-74CA-4650-B0FD-ADF39D9CB472}" destId="{CA9D8E7B-9F79-4DB0-A07B-BB5ECA18B494}" srcOrd="0" destOrd="0" presId="urn:microsoft.com/office/officeart/2005/8/layout/chevron1"/>
  </dgm:cxnLst>
  <dgm:bg/>
  <dgm:whole/>
</dgm:dataModel>
</file>

<file path=ppt/diagrams/data42.xml><?xml version="1.0" encoding="utf-8"?>
<dgm:dataModel xmlns:dgm="http://schemas.openxmlformats.org/drawingml/2006/diagram" xmlns:a="http://schemas.openxmlformats.org/drawingml/2006/main">
  <dgm:ptLst>
    <dgm:pt modelId="{6ACBE319-4EF4-42F1-97D5-F685D4598BB5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836B2CC2-0D79-4F92-A0EB-C00B8C940EF6}">
      <dgm:prSet phldrT="[Texto]"/>
      <dgm:spPr>
        <a:solidFill>
          <a:srgbClr val="7C609E"/>
        </a:solidFill>
      </dgm:spPr>
      <dgm:t>
        <a:bodyPr/>
        <a:lstStyle/>
        <a:p>
          <a:r>
            <a:rPr lang="es-ES" dirty="0" smtClean="0"/>
            <a:t>Toma de datos y tratamiento de la información</a:t>
          </a:r>
          <a:endParaRPr lang="es-ES" dirty="0"/>
        </a:p>
      </dgm:t>
    </dgm:pt>
    <dgm:pt modelId="{55B16EE1-34D4-419A-8FEC-8B09DF58E768}" type="sibTrans" cxnId="{C84CD7FB-A569-4ABF-AA1E-EC9FB5A11CB1}">
      <dgm:prSet/>
      <dgm:spPr/>
      <dgm:t>
        <a:bodyPr/>
        <a:lstStyle/>
        <a:p>
          <a:endParaRPr lang="es-ES"/>
        </a:p>
      </dgm:t>
    </dgm:pt>
    <dgm:pt modelId="{382BA59A-D70F-45CC-93C0-8475B8182496}" type="parTrans" cxnId="{C84CD7FB-A569-4ABF-AA1E-EC9FB5A11CB1}">
      <dgm:prSet/>
      <dgm:spPr/>
      <dgm:t>
        <a:bodyPr/>
        <a:lstStyle/>
        <a:p>
          <a:endParaRPr lang="es-ES"/>
        </a:p>
      </dgm:t>
    </dgm:pt>
    <dgm:pt modelId="{7804FE8A-74CA-4650-B0FD-ADF39D9CB472}" type="pres">
      <dgm:prSet presAssocID="{6ACBE319-4EF4-42F1-97D5-F685D4598BB5}" presName="Name0" presStyleCnt="0">
        <dgm:presLayoutVars>
          <dgm:dir/>
          <dgm:animLvl val="lvl"/>
          <dgm:resizeHandles val="exact"/>
        </dgm:presLayoutVars>
      </dgm:prSet>
      <dgm:spPr/>
    </dgm:pt>
    <dgm:pt modelId="{CA9D8E7B-9F79-4DB0-A07B-BB5ECA18B494}" type="pres">
      <dgm:prSet presAssocID="{836B2CC2-0D79-4F92-A0EB-C00B8C940EF6}" presName="parTxOnly" presStyleLbl="node1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C84CD7FB-A569-4ABF-AA1E-EC9FB5A11CB1}" srcId="{6ACBE319-4EF4-42F1-97D5-F685D4598BB5}" destId="{836B2CC2-0D79-4F92-A0EB-C00B8C940EF6}" srcOrd="0" destOrd="0" parTransId="{382BA59A-D70F-45CC-93C0-8475B8182496}" sibTransId="{55B16EE1-34D4-419A-8FEC-8B09DF58E768}"/>
    <dgm:cxn modelId="{FF8EA744-06B7-45C0-828D-5777045606FD}" type="presOf" srcId="{6ACBE319-4EF4-42F1-97D5-F685D4598BB5}" destId="{7804FE8A-74CA-4650-B0FD-ADF39D9CB472}" srcOrd="0" destOrd="0" presId="urn:microsoft.com/office/officeart/2005/8/layout/chevron1"/>
    <dgm:cxn modelId="{B3648B77-7851-4534-968B-2D0AA1703F5E}" type="presOf" srcId="{836B2CC2-0D79-4F92-A0EB-C00B8C940EF6}" destId="{CA9D8E7B-9F79-4DB0-A07B-BB5ECA18B494}" srcOrd="0" destOrd="0" presId="urn:microsoft.com/office/officeart/2005/8/layout/chevron1"/>
    <dgm:cxn modelId="{24D40944-E61C-4962-BD02-F909CF7A991B}" type="presParOf" srcId="{7804FE8A-74CA-4650-B0FD-ADF39D9CB472}" destId="{CA9D8E7B-9F79-4DB0-A07B-BB5ECA18B494}" srcOrd="0" destOrd="0" presId="urn:microsoft.com/office/officeart/2005/8/layout/chevron1"/>
  </dgm:cxnLst>
  <dgm:bg/>
  <dgm:whole/>
</dgm:dataModel>
</file>

<file path=ppt/diagrams/data43.xml><?xml version="1.0" encoding="utf-8"?>
<dgm:dataModel xmlns:dgm="http://schemas.openxmlformats.org/drawingml/2006/diagram" xmlns:a="http://schemas.openxmlformats.org/drawingml/2006/main">
  <dgm:ptLst>
    <dgm:pt modelId="{6ACBE319-4EF4-42F1-97D5-F685D4598BB5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836B2CC2-0D79-4F92-A0EB-C00B8C940EF6}">
      <dgm:prSet phldrT="[Texto]"/>
      <dgm:spPr>
        <a:solidFill>
          <a:srgbClr val="7C609E"/>
        </a:solidFill>
      </dgm:spPr>
      <dgm:t>
        <a:bodyPr/>
        <a:lstStyle/>
        <a:p>
          <a:r>
            <a:rPr lang="es-ES" dirty="0" smtClean="0"/>
            <a:t>Toma de datos y tratamiento de la información</a:t>
          </a:r>
          <a:endParaRPr lang="es-ES" dirty="0"/>
        </a:p>
      </dgm:t>
    </dgm:pt>
    <dgm:pt modelId="{55B16EE1-34D4-419A-8FEC-8B09DF58E768}" type="sibTrans" cxnId="{C84CD7FB-A569-4ABF-AA1E-EC9FB5A11CB1}">
      <dgm:prSet/>
      <dgm:spPr/>
      <dgm:t>
        <a:bodyPr/>
        <a:lstStyle/>
        <a:p>
          <a:endParaRPr lang="es-ES"/>
        </a:p>
      </dgm:t>
    </dgm:pt>
    <dgm:pt modelId="{382BA59A-D70F-45CC-93C0-8475B8182496}" type="parTrans" cxnId="{C84CD7FB-A569-4ABF-AA1E-EC9FB5A11CB1}">
      <dgm:prSet/>
      <dgm:spPr/>
      <dgm:t>
        <a:bodyPr/>
        <a:lstStyle/>
        <a:p>
          <a:endParaRPr lang="es-ES"/>
        </a:p>
      </dgm:t>
    </dgm:pt>
    <dgm:pt modelId="{7804FE8A-74CA-4650-B0FD-ADF39D9CB472}" type="pres">
      <dgm:prSet presAssocID="{6ACBE319-4EF4-42F1-97D5-F685D4598BB5}" presName="Name0" presStyleCnt="0">
        <dgm:presLayoutVars>
          <dgm:dir/>
          <dgm:animLvl val="lvl"/>
          <dgm:resizeHandles val="exact"/>
        </dgm:presLayoutVars>
      </dgm:prSet>
      <dgm:spPr/>
    </dgm:pt>
    <dgm:pt modelId="{CA9D8E7B-9F79-4DB0-A07B-BB5ECA18B494}" type="pres">
      <dgm:prSet presAssocID="{836B2CC2-0D79-4F92-A0EB-C00B8C940EF6}" presName="parTxOnly" presStyleLbl="node1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C84CD7FB-A569-4ABF-AA1E-EC9FB5A11CB1}" srcId="{6ACBE319-4EF4-42F1-97D5-F685D4598BB5}" destId="{836B2CC2-0D79-4F92-A0EB-C00B8C940EF6}" srcOrd="0" destOrd="0" parTransId="{382BA59A-D70F-45CC-93C0-8475B8182496}" sibTransId="{55B16EE1-34D4-419A-8FEC-8B09DF58E768}"/>
    <dgm:cxn modelId="{853214F2-F233-49D9-AAC2-5D5DA33928DF}" type="presOf" srcId="{836B2CC2-0D79-4F92-A0EB-C00B8C940EF6}" destId="{CA9D8E7B-9F79-4DB0-A07B-BB5ECA18B494}" srcOrd="0" destOrd="0" presId="urn:microsoft.com/office/officeart/2005/8/layout/chevron1"/>
    <dgm:cxn modelId="{B9CD9630-1CF2-42EB-ABEB-B4B630052C5E}" type="presOf" srcId="{6ACBE319-4EF4-42F1-97D5-F685D4598BB5}" destId="{7804FE8A-74CA-4650-B0FD-ADF39D9CB472}" srcOrd="0" destOrd="0" presId="urn:microsoft.com/office/officeart/2005/8/layout/chevron1"/>
    <dgm:cxn modelId="{86D3B489-6EC3-44D6-BA49-92C532FA4C96}" type="presParOf" srcId="{7804FE8A-74CA-4650-B0FD-ADF39D9CB472}" destId="{CA9D8E7B-9F79-4DB0-A07B-BB5ECA18B494}" srcOrd="0" destOrd="0" presId="urn:microsoft.com/office/officeart/2005/8/layout/chevron1"/>
  </dgm:cxnLst>
  <dgm:bg/>
  <dgm:whole/>
</dgm:dataModel>
</file>

<file path=ppt/diagrams/data44.xml><?xml version="1.0" encoding="utf-8"?>
<dgm:dataModel xmlns:dgm="http://schemas.openxmlformats.org/drawingml/2006/diagram" xmlns:a="http://schemas.openxmlformats.org/drawingml/2006/main">
  <dgm:ptLst>
    <dgm:pt modelId="{6ACBE319-4EF4-42F1-97D5-F685D4598BB5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08F0421E-F2E2-4855-98EB-A3DFF2CF1F5B}">
      <dgm:prSet phldrT="[Texto]"/>
      <dgm:spPr>
        <a:solidFill>
          <a:schemeClr val="accent4">
            <a:lumMod val="50000"/>
          </a:schemeClr>
        </a:solidFill>
      </dgm:spPr>
      <dgm:t>
        <a:bodyPr/>
        <a:lstStyle/>
        <a:p>
          <a:r>
            <a:rPr lang="es-ES" dirty="0" smtClean="0"/>
            <a:t>Búsqueda de información</a:t>
          </a:r>
          <a:endParaRPr lang="es-ES" dirty="0"/>
        </a:p>
      </dgm:t>
    </dgm:pt>
    <dgm:pt modelId="{C6451815-6FC3-4261-91CD-579FD579BBE9}" type="parTrans" cxnId="{C44D0F95-9AEA-49E4-B18C-B6DE6DBD63FA}">
      <dgm:prSet/>
      <dgm:spPr/>
      <dgm:t>
        <a:bodyPr/>
        <a:lstStyle/>
        <a:p>
          <a:endParaRPr lang="es-ES"/>
        </a:p>
      </dgm:t>
    </dgm:pt>
    <dgm:pt modelId="{C3A3B1EE-8278-492A-B0BC-28F50ECE1654}" type="sibTrans" cxnId="{C44D0F95-9AEA-49E4-B18C-B6DE6DBD63FA}">
      <dgm:prSet/>
      <dgm:spPr/>
      <dgm:t>
        <a:bodyPr/>
        <a:lstStyle/>
        <a:p>
          <a:endParaRPr lang="es-ES"/>
        </a:p>
      </dgm:t>
    </dgm:pt>
    <dgm:pt modelId="{9AECE56B-BA02-4D35-99A6-F8DBF2EA2280}">
      <dgm:prSet phldrT="[Texto]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es-ES" dirty="0" smtClean="0"/>
            <a:t>Localización de elementos</a:t>
          </a:r>
          <a:endParaRPr lang="es-ES" dirty="0"/>
        </a:p>
      </dgm:t>
    </dgm:pt>
    <dgm:pt modelId="{B72CDBED-F8BA-40EC-8292-A1A994D5C323}" type="sibTrans" cxnId="{EBDD7100-3A4B-43DD-B923-FCFBBAC6E255}">
      <dgm:prSet/>
      <dgm:spPr/>
      <dgm:t>
        <a:bodyPr/>
        <a:lstStyle/>
        <a:p>
          <a:endParaRPr lang="es-ES"/>
        </a:p>
      </dgm:t>
    </dgm:pt>
    <dgm:pt modelId="{5747FF88-1059-443B-9143-9F9081860D5B}" type="parTrans" cxnId="{EBDD7100-3A4B-43DD-B923-FCFBBAC6E255}">
      <dgm:prSet/>
      <dgm:spPr/>
      <dgm:t>
        <a:bodyPr/>
        <a:lstStyle/>
        <a:p>
          <a:endParaRPr lang="es-ES"/>
        </a:p>
      </dgm:t>
    </dgm:pt>
    <dgm:pt modelId="{836B2CC2-0D79-4F92-A0EB-C00B8C940EF6}">
      <dgm:prSet phldrT="[Texto]"/>
      <dgm:spPr>
        <a:solidFill>
          <a:srgbClr val="7C609E"/>
        </a:solidFill>
      </dgm:spPr>
      <dgm:t>
        <a:bodyPr/>
        <a:lstStyle/>
        <a:p>
          <a:r>
            <a:rPr lang="es-ES" dirty="0" smtClean="0"/>
            <a:t>Toma de datos y tratamiento de la información</a:t>
          </a:r>
          <a:endParaRPr lang="es-ES" dirty="0"/>
        </a:p>
      </dgm:t>
    </dgm:pt>
    <dgm:pt modelId="{55B16EE1-34D4-419A-8FEC-8B09DF58E768}" type="sibTrans" cxnId="{C84CD7FB-A569-4ABF-AA1E-EC9FB5A11CB1}">
      <dgm:prSet/>
      <dgm:spPr/>
      <dgm:t>
        <a:bodyPr/>
        <a:lstStyle/>
        <a:p>
          <a:endParaRPr lang="es-ES"/>
        </a:p>
      </dgm:t>
    </dgm:pt>
    <dgm:pt modelId="{382BA59A-D70F-45CC-93C0-8475B8182496}" type="parTrans" cxnId="{C84CD7FB-A569-4ABF-AA1E-EC9FB5A11CB1}">
      <dgm:prSet/>
      <dgm:spPr/>
      <dgm:t>
        <a:bodyPr/>
        <a:lstStyle/>
        <a:p>
          <a:endParaRPr lang="es-ES"/>
        </a:p>
      </dgm:t>
    </dgm:pt>
    <dgm:pt modelId="{C39ECEB4-DA09-4100-9ECD-F40FA206A3BA}">
      <dgm:prSet phldrT="[Texto]"/>
      <dgm:spPr>
        <a:solidFill>
          <a:srgbClr val="947CB0"/>
        </a:solidFill>
      </dgm:spPr>
      <dgm:t>
        <a:bodyPr/>
        <a:lstStyle/>
        <a:p>
          <a:r>
            <a:rPr lang="es-ES" dirty="0" smtClean="0"/>
            <a:t>Levantamiento arquitectónico</a:t>
          </a:r>
          <a:endParaRPr lang="es-ES" dirty="0"/>
        </a:p>
      </dgm:t>
    </dgm:pt>
    <dgm:pt modelId="{B85417D0-BD5D-4330-A69C-CFA4AF51B3FC}" type="sibTrans" cxnId="{E39918E7-B30B-4496-B872-824A6AB95493}">
      <dgm:prSet/>
      <dgm:spPr/>
      <dgm:t>
        <a:bodyPr/>
        <a:lstStyle/>
        <a:p>
          <a:endParaRPr lang="es-ES"/>
        </a:p>
      </dgm:t>
    </dgm:pt>
    <dgm:pt modelId="{6ECBCF25-0A9D-4B57-A144-12FC4C1427A2}" type="parTrans" cxnId="{E39918E7-B30B-4496-B872-824A6AB95493}">
      <dgm:prSet/>
      <dgm:spPr/>
      <dgm:t>
        <a:bodyPr/>
        <a:lstStyle/>
        <a:p>
          <a:endParaRPr lang="es-ES"/>
        </a:p>
      </dgm:t>
    </dgm:pt>
    <dgm:pt modelId="{1D9DE77B-2C25-49FE-9A8E-C63E5E94F0F7}">
      <dgm:prSet phldrT="[Texto]"/>
      <dgm:spPr>
        <a:solidFill>
          <a:srgbClr val="A38FBB"/>
        </a:solidFill>
      </dgm:spPr>
      <dgm:t>
        <a:bodyPr/>
        <a:lstStyle/>
        <a:p>
          <a:r>
            <a:rPr lang="es-ES" dirty="0" smtClean="0"/>
            <a:t>Conclusiones</a:t>
          </a:r>
          <a:endParaRPr lang="es-ES" dirty="0"/>
        </a:p>
      </dgm:t>
    </dgm:pt>
    <dgm:pt modelId="{FAE3F030-353B-4BC0-8947-16571EE42420}" type="sibTrans" cxnId="{4B9E563C-A9A7-4D71-A04A-39EE0687D5F9}">
      <dgm:prSet/>
      <dgm:spPr/>
      <dgm:t>
        <a:bodyPr/>
        <a:lstStyle/>
        <a:p>
          <a:endParaRPr lang="es-ES"/>
        </a:p>
      </dgm:t>
    </dgm:pt>
    <dgm:pt modelId="{3265B335-7221-446C-9B0C-359FA44AC5FF}" type="parTrans" cxnId="{4B9E563C-A9A7-4D71-A04A-39EE0687D5F9}">
      <dgm:prSet/>
      <dgm:spPr/>
      <dgm:t>
        <a:bodyPr/>
        <a:lstStyle/>
        <a:p>
          <a:endParaRPr lang="es-ES"/>
        </a:p>
      </dgm:t>
    </dgm:pt>
    <dgm:pt modelId="{7804FE8A-74CA-4650-B0FD-ADF39D9CB472}" type="pres">
      <dgm:prSet presAssocID="{6ACBE319-4EF4-42F1-97D5-F685D4598BB5}" presName="Name0" presStyleCnt="0">
        <dgm:presLayoutVars>
          <dgm:dir/>
          <dgm:animLvl val="lvl"/>
          <dgm:resizeHandles val="exact"/>
        </dgm:presLayoutVars>
      </dgm:prSet>
      <dgm:spPr/>
    </dgm:pt>
    <dgm:pt modelId="{5B65FAD5-D8BD-40EE-83AA-DBC2C5A02D36}" type="pres">
      <dgm:prSet presAssocID="{08F0421E-F2E2-4855-98EB-A3DFF2CF1F5B}" presName="parTxOnly" presStyleLbl="node1" presStyleIdx="0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52578CD-B726-4592-BDAB-52FBB1BD05E8}" type="pres">
      <dgm:prSet presAssocID="{C3A3B1EE-8278-492A-B0BC-28F50ECE1654}" presName="parTxOnlySpace" presStyleCnt="0"/>
      <dgm:spPr/>
    </dgm:pt>
    <dgm:pt modelId="{22F7D414-6497-40A1-A199-17EA824A3E44}" type="pres">
      <dgm:prSet presAssocID="{9AECE56B-BA02-4D35-99A6-F8DBF2EA2280}" presName="parTxOnly" presStyleLbl="node1" presStyleIdx="1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FBF201F-8C87-4EB7-AC91-73EF1CA4FB4F}" type="pres">
      <dgm:prSet presAssocID="{B72CDBED-F8BA-40EC-8292-A1A994D5C323}" presName="parTxOnlySpace" presStyleCnt="0"/>
      <dgm:spPr/>
    </dgm:pt>
    <dgm:pt modelId="{CA9D8E7B-9F79-4DB0-A07B-BB5ECA18B494}" type="pres">
      <dgm:prSet presAssocID="{836B2CC2-0D79-4F92-A0EB-C00B8C940EF6}" presName="parTxOnly" presStyleLbl="node1" presStyleIdx="2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3CC04BD-9DB4-4CA1-9487-8757D88555EA}" type="pres">
      <dgm:prSet presAssocID="{55B16EE1-34D4-419A-8FEC-8B09DF58E768}" presName="parTxOnlySpace" presStyleCnt="0"/>
      <dgm:spPr/>
    </dgm:pt>
    <dgm:pt modelId="{485EF642-1446-4241-B05A-D090FC92EA68}" type="pres">
      <dgm:prSet presAssocID="{C39ECEB4-DA09-4100-9ECD-F40FA206A3BA}" presName="parTxOnly" presStyleLbl="node1" presStyleIdx="3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39FE837-8490-4821-A051-64C07F1CF515}" type="pres">
      <dgm:prSet presAssocID="{B85417D0-BD5D-4330-A69C-CFA4AF51B3FC}" presName="parTxOnlySpace" presStyleCnt="0"/>
      <dgm:spPr/>
    </dgm:pt>
    <dgm:pt modelId="{5A331E39-A542-4BAB-A3A7-64F5C9294B06}" type="pres">
      <dgm:prSet presAssocID="{1D9DE77B-2C25-49FE-9A8E-C63E5E94F0F7}" presName="parTxOnly" presStyleLbl="node1" presStyleIdx="4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EBDD7100-3A4B-43DD-B923-FCFBBAC6E255}" srcId="{6ACBE319-4EF4-42F1-97D5-F685D4598BB5}" destId="{9AECE56B-BA02-4D35-99A6-F8DBF2EA2280}" srcOrd="1" destOrd="0" parTransId="{5747FF88-1059-443B-9143-9F9081860D5B}" sibTransId="{B72CDBED-F8BA-40EC-8292-A1A994D5C323}"/>
    <dgm:cxn modelId="{A88F92E3-4309-41D5-862C-B5196FDFA315}" type="presOf" srcId="{C39ECEB4-DA09-4100-9ECD-F40FA206A3BA}" destId="{485EF642-1446-4241-B05A-D090FC92EA68}" srcOrd="0" destOrd="0" presId="urn:microsoft.com/office/officeart/2005/8/layout/chevron1"/>
    <dgm:cxn modelId="{876CE6F0-A50A-4850-97A1-079A7C8845AD}" type="presOf" srcId="{836B2CC2-0D79-4F92-A0EB-C00B8C940EF6}" destId="{CA9D8E7B-9F79-4DB0-A07B-BB5ECA18B494}" srcOrd="0" destOrd="0" presId="urn:microsoft.com/office/officeart/2005/8/layout/chevron1"/>
    <dgm:cxn modelId="{8D9D6ECE-0534-4E69-9603-2EF572891BE2}" type="presOf" srcId="{9AECE56B-BA02-4D35-99A6-F8DBF2EA2280}" destId="{22F7D414-6497-40A1-A199-17EA824A3E44}" srcOrd="0" destOrd="0" presId="urn:microsoft.com/office/officeart/2005/8/layout/chevron1"/>
    <dgm:cxn modelId="{81DC1308-E0FE-46DF-8703-ABD812E8C761}" type="presOf" srcId="{1D9DE77B-2C25-49FE-9A8E-C63E5E94F0F7}" destId="{5A331E39-A542-4BAB-A3A7-64F5C9294B06}" srcOrd="0" destOrd="0" presId="urn:microsoft.com/office/officeart/2005/8/layout/chevron1"/>
    <dgm:cxn modelId="{C84CD7FB-A569-4ABF-AA1E-EC9FB5A11CB1}" srcId="{6ACBE319-4EF4-42F1-97D5-F685D4598BB5}" destId="{836B2CC2-0D79-4F92-A0EB-C00B8C940EF6}" srcOrd="2" destOrd="0" parTransId="{382BA59A-D70F-45CC-93C0-8475B8182496}" sibTransId="{55B16EE1-34D4-419A-8FEC-8B09DF58E768}"/>
    <dgm:cxn modelId="{E39918E7-B30B-4496-B872-824A6AB95493}" srcId="{6ACBE319-4EF4-42F1-97D5-F685D4598BB5}" destId="{C39ECEB4-DA09-4100-9ECD-F40FA206A3BA}" srcOrd="3" destOrd="0" parTransId="{6ECBCF25-0A9D-4B57-A144-12FC4C1427A2}" sibTransId="{B85417D0-BD5D-4330-A69C-CFA4AF51B3FC}"/>
    <dgm:cxn modelId="{38FDAC65-4E33-49CD-8810-7EE39574063B}" type="presOf" srcId="{08F0421E-F2E2-4855-98EB-A3DFF2CF1F5B}" destId="{5B65FAD5-D8BD-40EE-83AA-DBC2C5A02D36}" srcOrd="0" destOrd="0" presId="urn:microsoft.com/office/officeart/2005/8/layout/chevron1"/>
    <dgm:cxn modelId="{C44D0F95-9AEA-49E4-B18C-B6DE6DBD63FA}" srcId="{6ACBE319-4EF4-42F1-97D5-F685D4598BB5}" destId="{08F0421E-F2E2-4855-98EB-A3DFF2CF1F5B}" srcOrd="0" destOrd="0" parTransId="{C6451815-6FC3-4261-91CD-579FD579BBE9}" sibTransId="{C3A3B1EE-8278-492A-B0BC-28F50ECE1654}"/>
    <dgm:cxn modelId="{4B9E563C-A9A7-4D71-A04A-39EE0687D5F9}" srcId="{6ACBE319-4EF4-42F1-97D5-F685D4598BB5}" destId="{1D9DE77B-2C25-49FE-9A8E-C63E5E94F0F7}" srcOrd="4" destOrd="0" parTransId="{3265B335-7221-446C-9B0C-359FA44AC5FF}" sibTransId="{FAE3F030-353B-4BC0-8947-16571EE42420}"/>
    <dgm:cxn modelId="{87577B1F-7519-44B1-B361-51F982167D01}" type="presOf" srcId="{6ACBE319-4EF4-42F1-97D5-F685D4598BB5}" destId="{7804FE8A-74CA-4650-B0FD-ADF39D9CB472}" srcOrd="0" destOrd="0" presId="urn:microsoft.com/office/officeart/2005/8/layout/chevron1"/>
    <dgm:cxn modelId="{EC6B6A9D-3D7D-4ECC-B36C-2E663CDC3EDC}" type="presParOf" srcId="{7804FE8A-74CA-4650-B0FD-ADF39D9CB472}" destId="{5B65FAD5-D8BD-40EE-83AA-DBC2C5A02D36}" srcOrd="0" destOrd="0" presId="urn:microsoft.com/office/officeart/2005/8/layout/chevron1"/>
    <dgm:cxn modelId="{49FF42F0-C4B1-40F0-97BA-9EAE3BB4B7E9}" type="presParOf" srcId="{7804FE8A-74CA-4650-B0FD-ADF39D9CB472}" destId="{952578CD-B726-4592-BDAB-52FBB1BD05E8}" srcOrd="1" destOrd="0" presId="urn:microsoft.com/office/officeart/2005/8/layout/chevron1"/>
    <dgm:cxn modelId="{57D22EC0-BECF-4DD7-9913-808D9168A9C0}" type="presParOf" srcId="{7804FE8A-74CA-4650-B0FD-ADF39D9CB472}" destId="{22F7D414-6497-40A1-A199-17EA824A3E44}" srcOrd="2" destOrd="0" presId="urn:microsoft.com/office/officeart/2005/8/layout/chevron1"/>
    <dgm:cxn modelId="{9D564591-6B6E-4148-AF01-DE65F82AAA7C}" type="presParOf" srcId="{7804FE8A-74CA-4650-B0FD-ADF39D9CB472}" destId="{AFBF201F-8C87-4EB7-AC91-73EF1CA4FB4F}" srcOrd="3" destOrd="0" presId="urn:microsoft.com/office/officeart/2005/8/layout/chevron1"/>
    <dgm:cxn modelId="{DCE14ACC-AF01-4F08-833F-014FB640E86F}" type="presParOf" srcId="{7804FE8A-74CA-4650-B0FD-ADF39D9CB472}" destId="{CA9D8E7B-9F79-4DB0-A07B-BB5ECA18B494}" srcOrd="4" destOrd="0" presId="urn:microsoft.com/office/officeart/2005/8/layout/chevron1"/>
    <dgm:cxn modelId="{C1BF1F65-2BD2-4016-8BE6-97C03F810B48}" type="presParOf" srcId="{7804FE8A-74CA-4650-B0FD-ADF39D9CB472}" destId="{33CC04BD-9DB4-4CA1-9487-8757D88555EA}" srcOrd="5" destOrd="0" presId="urn:microsoft.com/office/officeart/2005/8/layout/chevron1"/>
    <dgm:cxn modelId="{46FCD8EF-F927-4FE5-9913-1429B5F1C3F7}" type="presParOf" srcId="{7804FE8A-74CA-4650-B0FD-ADF39D9CB472}" destId="{485EF642-1446-4241-B05A-D090FC92EA68}" srcOrd="6" destOrd="0" presId="urn:microsoft.com/office/officeart/2005/8/layout/chevron1"/>
    <dgm:cxn modelId="{184D3E2D-E3D0-40AD-8D0B-8EEE829E6087}" type="presParOf" srcId="{7804FE8A-74CA-4650-B0FD-ADF39D9CB472}" destId="{A39FE837-8490-4821-A051-64C07F1CF515}" srcOrd="7" destOrd="0" presId="urn:microsoft.com/office/officeart/2005/8/layout/chevron1"/>
    <dgm:cxn modelId="{E7DF67AE-EBFA-4276-81FC-F4E645975BCA}" type="presParOf" srcId="{7804FE8A-74CA-4650-B0FD-ADF39D9CB472}" destId="{5A331E39-A542-4BAB-A3A7-64F5C9294B06}" srcOrd="8" destOrd="0" presId="urn:microsoft.com/office/officeart/2005/8/layout/chevron1"/>
  </dgm:cxnLst>
  <dgm:bg/>
  <dgm:whole/>
</dgm:dataModel>
</file>

<file path=ppt/diagrams/data45.xml><?xml version="1.0" encoding="utf-8"?>
<dgm:dataModel xmlns:dgm="http://schemas.openxmlformats.org/drawingml/2006/diagram" xmlns:a="http://schemas.openxmlformats.org/drawingml/2006/main">
  <dgm:ptLst>
    <dgm:pt modelId="{6ACBE319-4EF4-42F1-97D5-F685D4598BB5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08F0421E-F2E2-4855-98EB-A3DFF2CF1F5B}">
      <dgm:prSet phldrT="[Texto]"/>
      <dgm:spPr>
        <a:solidFill>
          <a:schemeClr val="accent4">
            <a:lumMod val="50000"/>
          </a:schemeClr>
        </a:solidFill>
      </dgm:spPr>
      <dgm:t>
        <a:bodyPr/>
        <a:lstStyle/>
        <a:p>
          <a:r>
            <a:rPr lang="es-ES" dirty="0" smtClean="0"/>
            <a:t>Búsqueda de información</a:t>
          </a:r>
          <a:endParaRPr lang="es-ES" dirty="0"/>
        </a:p>
      </dgm:t>
    </dgm:pt>
    <dgm:pt modelId="{C6451815-6FC3-4261-91CD-579FD579BBE9}" type="parTrans" cxnId="{C44D0F95-9AEA-49E4-B18C-B6DE6DBD63FA}">
      <dgm:prSet/>
      <dgm:spPr/>
      <dgm:t>
        <a:bodyPr/>
        <a:lstStyle/>
        <a:p>
          <a:endParaRPr lang="es-ES"/>
        </a:p>
      </dgm:t>
    </dgm:pt>
    <dgm:pt modelId="{C3A3B1EE-8278-492A-B0BC-28F50ECE1654}" type="sibTrans" cxnId="{C44D0F95-9AEA-49E4-B18C-B6DE6DBD63FA}">
      <dgm:prSet/>
      <dgm:spPr/>
      <dgm:t>
        <a:bodyPr/>
        <a:lstStyle/>
        <a:p>
          <a:endParaRPr lang="es-ES"/>
        </a:p>
      </dgm:t>
    </dgm:pt>
    <dgm:pt modelId="{9AECE56B-BA02-4D35-99A6-F8DBF2EA2280}">
      <dgm:prSet phldrT="[Texto]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es-ES" dirty="0" smtClean="0"/>
            <a:t>Localización de elementos</a:t>
          </a:r>
          <a:endParaRPr lang="es-ES" dirty="0"/>
        </a:p>
      </dgm:t>
    </dgm:pt>
    <dgm:pt modelId="{B72CDBED-F8BA-40EC-8292-A1A994D5C323}" type="sibTrans" cxnId="{EBDD7100-3A4B-43DD-B923-FCFBBAC6E255}">
      <dgm:prSet/>
      <dgm:spPr/>
      <dgm:t>
        <a:bodyPr/>
        <a:lstStyle/>
        <a:p>
          <a:endParaRPr lang="es-ES"/>
        </a:p>
      </dgm:t>
    </dgm:pt>
    <dgm:pt modelId="{5747FF88-1059-443B-9143-9F9081860D5B}" type="parTrans" cxnId="{EBDD7100-3A4B-43DD-B923-FCFBBAC6E255}">
      <dgm:prSet/>
      <dgm:spPr/>
      <dgm:t>
        <a:bodyPr/>
        <a:lstStyle/>
        <a:p>
          <a:endParaRPr lang="es-ES"/>
        </a:p>
      </dgm:t>
    </dgm:pt>
    <dgm:pt modelId="{836B2CC2-0D79-4F92-A0EB-C00B8C940EF6}">
      <dgm:prSet phldrT="[Texto]"/>
      <dgm:spPr>
        <a:solidFill>
          <a:srgbClr val="7C609E"/>
        </a:solidFill>
      </dgm:spPr>
      <dgm:t>
        <a:bodyPr/>
        <a:lstStyle/>
        <a:p>
          <a:r>
            <a:rPr lang="es-ES" dirty="0" smtClean="0"/>
            <a:t>Toma de datos y tratamiento de la información</a:t>
          </a:r>
          <a:endParaRPr lang="es-ES" dirty="0"/>
        </a:p>
      </dgm:t>
    </dgm:pt>
    <dgm:pt modelId="{55B16EE1-34D4-419A-8FEC-8B09DF58E768}" type="sibTrans" cxnId="{C84CD7FB-A569-4ABF-AA1E-EC9FB5A11CB1}">
      <dgm:prSet/>
      <dgm:spPr/>
      <dgm:t>
        <a:bodyPr/>
        <a:lstStyle/>
        <a:p>
          <a:endParaRPr lang="es-ES"/>
        </a:p>
      </dgm:t>
    </dgm:pt>
    <dgm:pt modelId="{382BA59A-D70F-45CC-93C0-8475B8182496}" type="parTrans" cxnId="{C84CD7FB-A569-4ABF-AA1E-EC9FB5A11CB1}">
      <dgm:prSet/>
      <dgm:spPr/>
      <dgm:t>
        <a:bodyPr/>
        <a:lstStyle/>
        <a:p>
          <a:endParaRPr lang="es-ES"/>
        </a:p>
      </dgm:t>
    </dgm:pt>
    <dgm:pt modelId="{C39ECEB4-DA09-4100-9ECD-F40FA206A3BA}">
      <dgm:prSet phldrT="[Texto]"/>
      <dgm:spPr>
        <a:solidFill>
          <a:srgbClr val="947CB0"/>
        </a:solidFill>
      </dgm:spPr>
      <dgm:t>
        <a:bodyPr/>
        <a:lstStyle/>
        <a:p>
          <a:r>
            <a:rPr lang="es-ES" dirty="0" smtClean="0"/>
            <a:t>Levantamiento arquitectónico</a:t>
          </a:r>
          <a:endParaRPr lang="es-ES" dirty="0"/>
        </a:p>
      </dgm:t>
    </dgm:pt>
    <dgm:pt modelId="{B85417D0-BD5D-4330-A69C-CFA4AF51B3FC}" type="sibTrans" cxnId="{E39918E7-B30B-4496-B872-824A6AB95493}">
      <dgm:prSet/>
      <dgm:spPr/>
      <dgm:t>
        <a:bodyPr/>
        <a:lstStyle/>
        <a:p>
          <a:endParaRPr lang="es-ES"/>
        </a:p>
      </dgm:t>
    </dgm:pt>
    <dgm:pt modelId="{6ECBCF25-0A9D-4B57-A144-12FC4C1427A2}" type="parTrans" cxnId="{E39918E7-B30B-4496-B872-824A6AB95493}">
      <dgm:prSet/>
      <dgm:spPr/>
      <dgm:t>
        <a:bodyPr/>
        <a:lstStyle/>
        <a:p>
          <a:endParaRPr lang="es-ES"/>
        </a:p>
      </dgm:t>
    </dgm:pt>
    <dgm:pt modelId="{1D9DE77B-2C25-49FE-9A8E-C63E5E94F0F7}">
      <dgm:prSet phldrT="[Texto]"/>
      <dgm:spPr>
        <a:solidFill>
          <a:srgbClr val="A38FBB"/>
        </a:solidFill>
      </dgm:spPr>
      <dgm:t>
        <a:bodyPr/>
        <a:lstStyle/>
        <a:p>
          <a:r>
            <a:rPr lang="es-ES" dirty="0" smtClean="0"/>
            <a:t>Conclusiones</a:t>
          </a:r>
          <a:endParaRPr lang="es-ES" dirty="0"/>
        </a:p>
      </dgm:t>
    </dgm:pt>
    <dgm:pt modelId="{FAE3F030-353B-4BC0-8947-16571EE42420}" type="sibTrans" cxnId="{4B9E563C-A9A7-4D71-A04A-39EE0687D5F9}">
      <dgm:prSet/>
      <dgm:spPr/>
      <dgm:t>
        <a:bodyPr/>
        <a:lstStyle/>
        <a:p>
          <a:endParaRPr lang="es-ES"/>
        </a:p>
      </dgm:t>
    </dgm:pt>
    <dgm:pt modelId="{3265B335-7221-446C-9B0C-359FA44AC5FF}" type="parTrans" cxnId="{4B9E563C-A9A7-4D71-A04A-39EE0687D5F9}">
      <dgm:prSet/>
      <dgm:spPr/>
      <dgm:t>
        <a:bodyPr/>
        <a:lstStyle/>
        <a:p>
          <a:endParaRPr lang="es-ES"/>
        </a:p>
      </dgm:t>
    </dgm:pt>
    <dgm:pt modelId="{7804FE8A-74CA-4650-B0FD-ADF39D9CB472}" type="pres">
      <dgm:prSet presAssocID="{6ACBE319-4EF4-42F1-97D5-F685D4598BB5}" presName="Name0" presStyleCnt="0">
        <dgm:presLayoutVars>
          <dgm:dir/>
          <dgm:animLvl val="lvl"/>
          <dgm:resizeHandles val="exact"/>
        </dgm:presLayoutVars>
      </dgm:prSet>
      <dgm:spPr/>
    </dgm:pt>
    <dgm:pt modelId="{5B65FAD5-D8BD-40EE-83AA-DBC2C5A02D36}" type="pres">
      <dgm:prSet presAssocID="{08F0421E-F2E2-4855-98EB-A3DFF2CF1F5B}" presName="parTxOnly" presStyleLbl="node1" presStyleIdx="0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52578CD-B726-4592-BDAB-52FBB1BD05E8}" type="pres">
      <dgm:prSet presAssocID="{C3A3B1EE-8278-492A-B0BC-28F50ECE1654}" presName="parTxOnlySpace" presStyleCnt="0"/>
      <dgm:spPr/>
    </dgm:pt>
    <dgm:pt modelId="{22F7D414-6497-40A1-A199-17EA824A3E44}" type="pres">
      <dgm:prSet presAssocID="{9AECE56B-BA02-4D35-99A6-F8DBF2EA2280}" presName="parTxOnly" presStyleLbl="node1" presStyleIdx="1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FBF201F-8C87-4EB7-AC91-73EF1CA4FB4F}" type="pres">
      <dgm:prSet presAssocID="{B72CDBED-F8BA-40EC-8292-A1A994D5C323}" presName="parTxOnlySpace" presStyleCnt="0"/>
      <dgm:spPr/>
    </dgm:pt>
    <dgm:pt modelId="{CA9D8E7B-9F79-4DB0-A07B-BB5ECA18B494}" type="pres">
      <dgm:prSet presAssocID="{836B2CC2-0D79-4F92-A0EB-C00B8C940EF6}" presName="parTxOnly" presStyleLbl="node1" presStyleIdx="2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3CC04BD-9DB4-4CA1-9487-8757D88555EA}" type="pres">
      <dgm:prSet presAssocID="{55B16EE1-34D4-419A-8FEC-8B09DF58E768}" presName="parTxOnlySpace" presStyleCnt="0"/>
      <dgm:spPr/>
    </dgm:pt>
    <dgm:pt modelId="{485EF642-1446-4241-B05A-D090FC92EA68}" type="pres">
      <dgm:prSet presAssocID="{C39ECEB4-DA09-4100-9ECD-F40FA206A3BA}" presName="parTxOnly" presStyleLbl="node1" presStyleIdx="3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39FE837-8490-4821-A051-64C07F1CF515}" type="pres">
      <dgm:prSet presAssocID="{B85417D0-BD5D-4330-A69C-CFA4AF51B3FC}" presName="parTxOnlySpace" presStyleCnt="0"/>
      <dgm:spPr/>
    </dgm:pt>
    <dgm:pt modelId="{5A331E39-A542-4BAB-A3A7-64F5C9294B06}" type="pres">
      <dgm:prSet presAssocID="{1D9DE77B-2C25-49FE-9A8E-C63E5E94F0F7}" presName="parTxOnly" presStyleLbl="node1" presStyleIdx="4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EBDD7100-3A4B-43DD-B923-FCFBBAC6E255}" srcId="{6ACBE319-4EF4-42F1-97D5-F685D4598BB5}" destId="{9AECE56B-BA02-4D35-99A6-F8DBF2EA2280}" srcOrd="1" destOrd="0" parTransId="{5747FF88-1059-443B-9143-9F9081860D5B}" sibTransId="{B72CDBED-F8BA-40EC-8292-A1A994D5C323}"/>
    <dgm:cxn modelId="{20AF9470-F611-4A51-97DC-2769790FBCCC}" type="presOf" srcId="{1D9DE77B-2C25-49FE-9A8E-C63E5E94F0F7}" destId="{5A331E39-A542-4BAB-A3A7-64F5C9294B06}" srcOrd="0" destOrd="0" presId="urn:microsoft.com/office/officeart/2005/8/layout/chevron1"/>
    <dgm:cxn modelId="{7DA524D6-D89F-49A4-BD8F-40F6567E022C}" type="presOf" srcId="{9AECE56B-BA02-4D35-99A6-F8DBF2EA2280}" destId="{22F7D414-6497-40A1-A199-17EA824A3E44}" srcOrd="0" destOrd="0" presId="urn:microsoft.com/office/officeart/2005/8/layout/chevron1"/>
    <dgm:cxn modelId="{C84CD7FB-A569-4ABF-AA1E-EC9FB5A11CB1}" srcId="{6ACBE319-4EF4-42F1-97D5-F685D4598BB5}" destId="{836B2CC2-0D79-4F92-A0EB-C00B8C940EF6}" srcOrd="2" destOrd="0" parTransId="{382BA59A-D70F-45CC-93C0-8475B8182496}" sibTransId="{55B16EE1-34D4-419A-8FEC-8B09DF58E768}"/>
    <dgm:cxn modelId="{E39918E7-B30B-4496-B872-824A6AB95493}" srcId="{6ACBE319-4EF4-42F1-97D5-F685D4598BB5}" destId="{C39ECEB4-DA09-4100-9ECD-F40FA206A3BA}" srcOrd="3" destOrd="0" parTransId="{6ECBCF25-0A9D-4B57-A144-12FC4C1427A2}" sibTransId="{B85417D0-BD5D-4330-A69C-CFA4AF51B3FC}"/>
    <dgm:cxn modelId="{8E527876-132B-4AD1-BDC9-B466DF1609F2}" type="presOf" srcId="{836B2CC2-0D79-4F92-A0EB-C00B8C940EF6}" destId="{CA9D8E7B-9F79-4DB0-A07B-BB5ECA18B494}" srcOrd="0" destOrd="0" presId="urn:microsoft.com/office/officeart/2005/8/layout/chevron1"/>
    <dgm:cxn modelId="{9270973D-DBD4-43BF-8C80-5AA17D3B3B4E}" type="presOf" srcId="{6ACBE319-4EF4-42F1-97D5-F685D4598BB5}" destId="{7804FE8A-74CA-4650-B0FD-ADF39D9CB472}" srcOrd="0" destOrd="0" presId="urn:microsoft.com/office/officeart/2005/8/layout/chevron1"/>
    <dgm:cxn modelId="{B0B2C8BE-5832-4979-BC0E-C07AC00DFDFD}" type="presOf" srcId="{08F0421E-F2E2-4855-98EB-A3DFF2CF1F5B}" destId="{5B65FAD5-D8BD-40EE-83AA-DBC2C5A02D36}" srcOrd="0" destOrd="0" presId="urn:microsoft.com/office/officeart/2005/8/layout/chevron1"/>
    <dgm:cxn modelId="{C44D0F95-9AEA-49E4-B18C-B6DE6DBD63FA}" srcId="{6ACBE319-4EF4-42F1-97D5-F685D4598BB5}" destId="{08F0421E-F2E2-4855-98EB-A3DFF2CF1F5B}" srcOrd="0" destOrd="0" parTransId="{C6451815-6FC3-4261-91CD-579FD579BBE9}" sibTransId="{C3A3B1EE-8278-492A-B0BC-28F50ECE1654}"/>
    <dgm:cxn modelId="{4B9E563C-A9A7-4D71-A04A-39EE0687D5F9}" srcId="{6ACBE319-4EF4-42F1-97D5-F685D4598BB5}" destId="{1D9DE77B-2C25-49FE-9A8E-C63E5E94F0F7}" srcOrd="4" destOrd="0" parTransId="{3265B335-7221-446C-9B0C-359FA44AC5FF}" sibTransId="{FAE3F030-353B-4BC0-8947-16571EE42420}"/>
    <dgm:cxn modelId="{C664F630-9C9E-4DB4-B65F-614B6A0AE657}" type="presOf" srcId="{C39ECEB4-DA09-4100-9ECD-F40FA206A3BA}" destId="{485EF642-1446-4241-B05A-D090FC92EA68}" srcOrd="0" destOrd="0" presId="urn:microsoft.com/office/officeart/2005/8/layout/chevron1"/>
    <dgm:cxn modelId="{66123B27-1980-4B39-AFFF-06101D40CEA8}" type="presParOf" srcId="{7804FE8A-74CA-4650-B0FD-ADF39D9CB472}" destId="{5B65FAD5-D8BD-40EE-83AA-DBC2C5A02D36}" srcOrd="0" destOrd="0" presId="urn:microsoft.com/office/officeart/2005/8/layout/chevron1"/>
    <dgm:cxn modelId="{3B1E5F12-7B4D-41CA-BC11-28A9D091B551}" type="presParOf" srcId="{7804FE8A-74CA-4650-B0FD-ADF39D9CB472}" destId="{952578CD-B726-4592-BDAB-52FBB1BD05E8}" srcOrd="1" destOrd="0" presId="urn:microsoft.com/office/officeart/2005/8/layout/chevron1"/>
    <dgm:cxn modelId="{A0C5AD92-C464-46E3-A4A3-507500FEF5E1}" type="presParOf" srcId="{7804FE8A-74CA-4650-B0FD-ADF39D9CB472}" destId="{22F7D414-6497-40A1-A199-17EA824A3E44}" srcOrd="2" destOrd="0" presId="urn:microsoft.com/office/officeart/2005/8/layout/chevron1"/>
    <dgm:cxn modelId="{58D59271-49A6-439E-A1C1-E6432BFC52B1}" type="presParOf" srcId="{7804FE8A-74CA-4650-B0FD-ADF39D9CB472}" destId="{AFBF201F-8C87-4EB7-AC91-73EF1CA4FB4F}" srcOrd="3" destOrd="0" presId="urn:microsoft.com/office/officeart/2005/8/layout/chevron1"/>
    <dgm:cxn modelId="{B03F82DA-84D9-4A47-901B-CA0F30540CFA}" type="presParOf" srcId="{7804FE8A-74CA-4650-B0FD-ADF39D9CB472}" destId="{CA9D8E7B-9F79-4DB0-A07B-BB5ECA18B494}" srcOrd="4" destOrd="0" presId="urn:microsoft.com/office/officeart/2005/8/layout/chevron1"/>
    <dgm:cxn modelId="{8720D89B-4A1E-41A6-9A9C-0F22773E1440}" type="presParOf" srcId="{7804FE8A-74CA-4650-B0FD-ADF39D9CB472}" destId="{33CC04BD-9DB4-4CA1-9487-8757D88555EA}" srcOrd="5" destOrd="0" presId="urn:microsoft.com/office/officeart/2005/8/layout/chevron1"/>
    <dgm:cxn modelId="{EB139092-46C4-435E-BB27-5BB89C209210}" type="presParOf" srcId="{7804FE8A-74CA-4650-B0FD-ADF39D9CB472}" destId="{485EF642-1446-4241-B05A-D090FC92EA68}" srcOrd="6" destOrd="0" presId="urn:microsoft.com/office/officeart/2005/8/layout/chevron1"/>
    <dgm:cxn modelId="{21145C2B-8443-43FE-8BC4-48124C070064}" type="presParOf" srcId="{7804FE8A-74CA-4650-B0FD-ADF39D9CB472}" destId="{A39FE837-8490-4821-A051-64C07F1CF515}" srcOrd="7" destOrd="0" presId="urn:microsoft.com/office/officeart/2005/8/layout/chevron1"/>
    <dgm:cxn modelId="{9B3F7D42-FB58-4F13-85F3-C02E8631046D}" type="presParOf" srcId="{7804FE8A-74CA-4650-B0FD-ADF39D9CB472}" destId="{5A331E39-A542-4BAB-A3A7-64F5C9294B06}" srcOrd="8" destOrd="0" presId="urn:microsoft.com/office/officeart/2005/8/layout/chevron1"/>
  </dgm:cxnLst>
  <dgm:bg/>
  <dgm:whole/>
</dgm:dataModel>
</file>

<file path=ppt/diagrams/data46.xml><?xml version="1.0" encoding="utf-8"?>
<dgm:dataModel xmlns:dgm="http://schemas.openxmlformats.org/drawingml/2006/diagram" xmlns:a="http://schemas.openxmlformats.org/drawingml/2006/main">
  <dgm:ptLst>
    <dgm:pt modelId="{6ACBE319-4EF4-42F1-97D5-F685D4598BB5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C39ECEB4-DA09-4100-9ECD-F40FA206A3BA}">
      <dgm:prSet phldrT="[Texto]"/>
      <dgm:spPr>
        <a:solidFill>
          <a:srgbClr val="947CB0"/>
        </a:solidFill>
      </dgm:spPr>
      <dgm:t>
        <a:bodyPr/>
        <a:lstStyle/>
        <a:p>
          <a:r>
            <a:rPr lang="es-ES" dirty="0" smtClean="0"/>
            <a:t>Levantamiento arquitectónico</a:t>
          </a:r>
          <a:endParaRPr lang="es-ES" dirty="0"/>
        </a:p>
      </dgm:t>
    </dgm:pt>
    <dgm:pt modelId="{B85417D0-BD5D-4330-A69C-CFA4AF51B3FC}" type="sibTrans" cxnId="{E39918E7-B30B-4496-B872-824A6AB95493}">
      <dgm:prSet/>
      <dgm:spPr/>
      <dgm:t>
        <a:bodyPr/>
        <a:lstStyle/>
        <a:p>
          <a:endParaRPr lang="es-ES"/>
        </a:p>
      </dgm:t>
    </dgm:pt>
    <dgm:pt modelId="{6ECBCF25-0A9D-4B57-A144-12FC4C1427A2}" type="parTrans" cxnId="{E39918E7-B30B-4496-B872-824A6AB95493}">
      <dgm:prSet/>
      <dgm:spPr/>
      <dgm:t>
        <a:bodyPr/>
        <a:lstStyle/>
        <a:p>
          <a:endParaRPr lang="es-ES"/>
        </a:p>
      </dgm:t>
    </dgm:pt>
    <dgm:pt modelId="{7804FE8A-74CA-4650-B0FD-ADF39D9CB472}" type="pres">
      <dgm:prSet presAssocID="{6ACBE319-4EF4-42F1-97D5-F685D4598BB5}" presName="Name0" presStyleCnt="0">
        <dgm:presLayoutVars>
          <dgm:dir/>
          <dgm:animLvl val="lvl"/>
          <dgm:resizeHandles val="exact"/>
        </dgm:presLayoutVars>
      </dgm:prSet>
      <dgm:spPr/>
    </dgm:pt>
    <dgm:pt modelId="{485EF642-1446-4241-B05A-D090FC92EA68}" type="pres">
      <dgm:prSet presAssocID="{C39ECEB4-DA09-4100-9ECD-F40FA206A3BA}" presName="parTxOnly" presStyleLbl="node1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55B4EBB7-0AF2-4D19-AFC7-0D225467B975}" type="presOf" srcId="{C39ECEB4-DA09-4100-9ECD-F40FA206A3BA}" destId="{485EF642-1446-4241-B05A-D090FC92EA68}" srcOrd="0" destOrd="0" presId="urn:microsoft.com/office/officeart/2005/8/layout/chevron1"/>
    <dgm:cxn modelId="{3835BA6D-3BF1-4860-96C6-4AF82EAFCCD1}" type="presOf" srcId="{6ACBE319-4EF4-42F1-97D5-F685D4598BB5}" destId="{7804FE8A-74CA-4650-B0FD-ADF39D9CB472}" srcOrd="0" destOrd="0" presId="urn:microsoft.com/office/officeart/2005/8/layout/chevron1"/>
    <dgm:cxn modelId="{E39918E7-B30B-4496-B872-824A6AB95493}" srcId="{6ACBE319-4EF4-42F1-97D5-F685D4598BB5}" destId="{C39ECEB4-DA09-4100-9ECD-F40FA206A3BA}" srcOrd="0" destOrd="0" parTransId="{6ECBCF25-0A9D-4B57-A144-12FC4C1427A2}" sibTransId="{B85417D0-BD5D-4330-A69C-CFA4AF51B3FC}"/>
    <dgm:cxn modelId="{576F6831-8F3C-43C1-914E-7F6DB979E912}" type="presParOf" srcId="{7804FE8A-74CA-4650-B0FD-ADF39D9CB472}" destId="{485EF642-1446-4241-B05A-D090FC92EA68}" srcOrd="0" destOrd="0" presId="urn:microsoft.com/office/officeart/2005/8/layout/chevron1"/>
  </dgm:cxnLst>
  <dgm:bg/>
  <dgm:whole/>
</dgm:dataModel>
</file>

<file path=ppt/diagrams/data47.xml><?xml version="1.0" encoding="utf-8"?>
<dgm:dataModel xmlns:dgm="http://schemas.openxmlformats.org/drawingml/2006/diagram" xmlns:a="http://schemas.openxmlformats.org/drawingml/2006/main">
  <dgm:ptLst>
    <dgm:pt modelId="{6ACBE319-4EF4-42F1-97D5-F685D4598BB5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C39ECEB4-DA09-4100-9ECD-F40FA206A3BA}">
      <dgm:prSet phldrT="[Texto]"/>
      <dgm:spPr>
        <a:solidFill>
          <a:srgbClr val="947CB0"/>
        </a:solidFill>
      </dgm:spPr>
      <dgm:t>
        <a:bodyPr/>
        <a:lstStyle/>
        <a:p>
          <a:r>
            <a:rPr lang="es-ES" dirty="0" smtClean="0"/>
            <a:t>Levantamiento arquitectónico</a:t>
          </a:r>
          <a:endParaRPr lang="es-ES" dirty="0"/>
        </a:p>
      </dgm:t>
    </dgm:pt>
    <dgm:pt modelId="{B85417D0-BD5D-4330-A69C-CFA4AF51B3FC}" type="sibTrans" cxnId="{E39918E7-B30B-4496-B872-824A6AB95493}">
      <dgm:prSet/>
      <dgm:spPr/>
      <dgm:t>
        <a:bodyPr/>
        <a:lstStyle/>
        <a:p>
          <a:endParaRPr lang="es-ES"/>
        </a:p>
      </dgm:t>
    </dgm:pt>
    <dgm:pt modelId="{6ECBCF25-0A9D-4B57-A144-12FC4C1427A2}" type="parTrans" cxnId="{E39918E7-B30B-4496-B872-824A6AB95493}">
      <dgm:prSet/>
      <dgm:spPr/>
      <dgm:t>
        <a:bodyPr/>
        <a:lstStyle/>
        <a:p>
          <a:endParaRPr lang="es-ES"/>
        </a:p>
      </dgm:t>
    </dgm:pt>
    <dgm:pt modelId="{7804FE8A-74CA-4650-B0FD-ADF39D9CB472}" type="pres">
      <dgm:prSet presAssocID="{6ACBE319-4EF4-42F1-97D5-F685D4598BB5}" presName="Name0" presStyleCnt="0">
        <dgm:presLayoutVars>
          <dgm:dir/>
          <dgm:animLvl val="lvl"/>
          <dgm:resizeHandles val="exact"/>
        </dgm:presLayoutVars>
      </dgm:prSet>
      <dgm:spPr/>
    </dgm:pt>
    <dgm:pt modelId="{485EF642-1446-4241-B05A-D090FC92EA68}" type="pres">
      <dgm:prSet presAssocID="{C39ECEB4-DA09-4100-9ECD-F40FA206A3BA}" presName="parTxOnly" presStyleLbl="node1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5D78CA6A-A04C-4578-8C3C-AB955C06D6CD}" type="presOf" srcId="{C39ECEB4-DA09-4100-9ECD-F40FA206A3BA}" destId="{485EF642-1446-4241-B05A-D090FC92EA68}" srcOrd="0" destOrd="0" presId="urn:microsoft.com/office/officeart/2005/8/layout/chevron1"/>
    <dgm:cxn modelId="{E59BE7D7-1C3C-423C-AAE4-A547BF7AB2B6}" type="presOf" srcId="{6ACBE319-4EF4-42F1-97D5-F685D4598BB5}" destId="{7804FE8A-74CA-4650-B0FD-ADF39D9CB472}" srcOrd="0" destOrd="0" presId="urn:microsoft.com/office/officeart/2005/8/layout/chevron1"/>
    <dgm:cxn modelId="{E39918E7-B30B-4496-B872-824A6AB95493}" srcId="{6ACBE319-4EF4-42F1-97D5-F685D4598BB5}" destId="{C39ECEB4-DA09-4100-9ECD-F40FA206A3BA}" srcOrd="0" destOrd="0" parTransId="{6ECBCF25-0A9D-4B57-A144-12FC4C1427A2}" sibTransId="{B85417D0-BD5D-4330-A69C-CFA4AF51B3FC}"/>
    <dgm:cxn modelId="{10EB0B19-254C-4CF5-9B65-C06119493D21}" type="presParOf" srcId="{7804FE8A-74CA-4650-B0FD-ADF39D9CB472}" destId="{485EF642-1446-4241-B05A-D090FC92EA68}" srcOrd="0" destOrd="0" presId="urn:microsoft.com/office/officeart/2005/8/layout/chevron1"/>
  </dgm:cxnLst>
  <dgm:bg/>
  <dgm:whole/>
</dgm:dataModel>
</file>

<file path=ppt/diagrams/data48.xml><?xml version="1.0" encoding="utf-8"?>
<dgm:dataModel xmlns:dgm="http://schemas.openxmlformats.org/drawingml/2006/diagram" xmlns:a="http://schemas.openxmlformats.org/drawingml/2006/main">
  <dgm:ptLst>
    <dgm:pt modelId="{6ACBE319-4EF4-42F1-97D5-F685D4598BB5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C39ECEB4-DA09-4100-9ECD-F40FA206A3BA}">
      <dgm:prSet phldrT="[Texto]"/>
      <dgm:spPr>
        <a:solidFill>
          <a:srgbClr val="947CB0"/>
        </a:solidFill>
      </dgm:spPr>
      <dgm:t>
        <a:bodyPr/>
        <a:lstStyle/>
        <a:p>
          <a:r>
            <a:rPr lang="es-ES" dirty="0" smtClean="0"/>
            <a:t>Levantamiento arquitectónico</a:t>
          </a:r>
          <a:endParaRPr lang="es-ES" dirty="0"/>
        </a:p>
      </dgm:t>
    </dgm:pt>
    <dgm:pt modelId="{B85417D0-BD5D-4330-A69C-CFA4AF51B3FC}" type="sibTrans" cxnId="{E39918E7-B30B-4496-B872-824A6AB95493}">
      <dgm:prSet/>
      <dgm:spPr/>
      <dgm:t>
        <a:bodyPr/>
        <a:lstStyle/>
        <a:p>
          <a:endParaRPr lang="es-ES"/>
        </a:p>
      </dgm:t>
    </dgm:pt>
    <dgm:pt modelId="{6ECBCF25-0A9D-4B57-A144-12FC4C1427A2}" type="parTrans" cxnId="{E39918E7-B30B-4496-B872-824A6AB95493}">
      <dgm:prSet/>
      <dgm:spPr/>
      <dgm:t>
        <a:bodyPr/>
        <a:lstStyle/>
        <a:p>
          <a:endParaRPr lang="es-ES"/>
        </a:p>
      </dgm:t>
    </dgm:pt>
    <dgm:pt modelId="{7804FE8A-74CA-4650-B0FD-ADF39D9CB472}" type="pres">
      <dgm:prSet presAssocID="{6ACBE319-4EF4-42F1-97D5-F685D4598BB5}" presName="Name0" presStyleCnt="0">
        <dgm:presLayoutVars>
          <dgm:dir/>
          <dgm:animLvl val="lvl"/>
          <dgm:resizeHandles val="exact"/>
        </dgm:presLayoutVars>
      </dgm:prSet>
      <dgm:spPr/>
    </dgm:pt>
    <dgm:pt modelId="{485EF642-1446-4241-B05A-D090FC92EA68}" type="pres">
      <dgm:prSet presAssocID="{C39ECEB4-DA09-4100-9ECD-F40FA206A3BA}" presName="parTxOnly" presStyleLbl="node1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AB817272-C883-482F-AC7B-EF75DF142824}" type="presOf" srcId="{C39ECEB4-DA09-4100-9ECD-F40FA206A3BA}" destId="{485EF642-1446-4241-B05A-D090FC92EA68}" srcOrd="0" destOrd="0" presId="urn:microsoft.com/office/officeart/2005/8/layout/chevron1"/>
    <dgm:cxn modelId="{64A79ADE-DA66-4157-8919-D82CB4CC15A5}" type="presOf" srcId="{6ACBE319-4EF4-42F1-97D5-F685D4598BB5}" destId="{7804FE8A-74CA-4650-B0FD-ADF39D9CB472}" srcOrd="0" destOrd="0" presId="urn:microsoft.com/office/officeart/2005/8/layout/chevron1"/>
    <dgm:cxn modelId="{E39918E7-B30B-4496-B872-824A6AB95493}" srcId="{6ACBE319-4EF4-42F1-97D5-F685D4598BB5}" destId="{C39ECEB4-DA09-4100-9ECD-F40FA206A3BA}" srcOrd="0" destOrd="0" parTransId="{6ECBCF25-0A9D-4B57-A144-12FC4C1427A2}" sibTransId="{B85417D0-BD5D-4330-A69C-CFA4AF51B3FC}"/>
    <dgm:cxn modelId="{5F7D1284-6DE0-45E5-806A-514B20BA3D4D}" type="presParOf" srcId="{7804FE8A-74CA-4650-B0FD-ADF39D9CB472}" destId="{485EF642-1446-4241-B05A-D090FC92EA68}" srcOrd="0" destOrd="0" presId="urn:microsoft.com/office/officeart/2005/8/layout/chevron1"/>
  </dgm:cxnLst>
  <dgm:bg/>
  <dgm:whole/>
</dgm:dataModel>
</file>

<file path=ppt/diagrams/data49.xml><?xml version="1.0" encoding="utf-8"?>
<dgm:dataModel xmlns:dgm="http://schemas.openxmlformats.org/drawingml/2006/diagram" xmlns:a="http://schemas.openxmlformats.org/drawingml/2006/main">
  <dgm:ptLst>
    <dgm:pt modelId="{6ACBE319-4EF4-42F1-97D5-F685D4598BB5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C39ECEB4-DA09-4100-9ECD-F40FA206A3BA}">
      <dgm:prSet phldrT="[Texto]"/>
      <dgm:spPr>
        <a:solidFill>
          <a:srgbClr val="947CB0"/>
        </a:solidFill>
      </dgm:spPr>
      <dgm:t>
        <a:bodyPr/>
        <a:lstStyle/>
        <a:p>
          <a:r>
            <a:rPr lang="es-ES" dirty="0" smtClean="0"/>
            <a:t>Levantamiento arquitectónico</a:t>
          </a:r>
          <a:endParaRPr lang="es-ES" dirty="0"/>
        </a:p>
      </dgm:t>
    </dgm:pt>
    <dgm:pt modelId="{B85417D0-BD5D-4330-A69C-CFA4AF51B3FC}" type="sibTrans" cxnId="{E39918E7-B30B-4496-B872-824A6AB95493}">
      <dgm:prSet/>
      <dgm:spPr/>
      <dgm:t>
        <a:bodyPr/>
        <a:lstStyle/>
        <a:p>
          <a:endParaRPr lang="es-ES"/>
        </a:p>
      </dgm:t>
    </dgm:pt>
    <dgm:pt modelId="{6ECBCF25-0A9D-4B57-A144-12FC4C1427A2}" type="parTrans" cxnId="{E39918E7-B30B-4496-B872-824A6AB95493}">
      <dgm:prSet/>
      <dgm:spPr/>
      <dgm:t>
        <a:bodyPr/>
        <a:lstStyle/>
        <a:p>
          <a:endParaRPr lang="es-ES"/>
        </a:p>
      </dgm:t>
    </dgm:pt>
    <dgm:pt modelId="{7804FE8A-74CA-4650-B0FD-ADF39D9CB472}" type="pres">
      <dgm:prSet presAssocID="{6ACBE319-4EF4-42F1-97D5-F685D4598BB5}" presName="Name0" presStyleCnt="0">
        <dgm:presLayoutVars>
          <dgm:dir/>
          <dgm:animLvl val="lvl"/>
          <dgm:resizeHandles val="exact"/>
        </dgm:presLayoutVars>
      </dgm:prSet>
      <dgm:spPr/>
    </dgm:pt>
    <dgm:pt modelId="{485EF642-1446-4241-B05A-D090FC92EA68}" type="pres">
      <dgm:prSet presAssocID="{C39ECEB4-DA09-4100-9ECD-F40FA206A3BA}" presName="parTxOnly" presStyleLbl="node1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2877D8D3-4B11-4740-BB4F-AC4603BAC1CC}" type="presOf" srcId="{6ACBE319-4EF4-42F1-97D5-F685D4598BB5}" destId="{7804FE8A-74CA-4650-B0FD-ADF39D9CB472}" srcOrd="0" destOrd="0" presId="urn:microsoft.com/office/officeart/2005/8/layout/chevron1"/>
    <dgm:cxn modelId="{07195B47-FC11-41BB-86F3-F0ECA5DF9627}" type="presOf" srcId="{C39ECEB4-DA09-4100-9ECD-F40FA206A3BA}" destId="{485EF642-1446-4241-B05A-D090FC92EA68}" srcOrd="0" destOrd="0" presId="urn:microsoft.com/office/officeart/2005/8/layout/chevron1"/>
    <dgm:cxn modelId="{E39918E7-B30B-4496-B872-824A6AB95493}" srcId="{6ACBE319-4EF4-42F1-97D5-F685D4598BB5}" destId="{C39ECEB4-DA09-4100-9ECD-F40FA206A3BA}" srcOrd="0" destOrd="0" parTransId="{6ECBCF25-0A9D-4B57-A144-12FC4C1427A2}" sibTransId="{B85417D0-BD5D-4330-A69C-CFA4AF51B3FC}"/>
    <dgm:cxn modelId="{51A45A6C-6964-422C-8DF9-6F30FE60DA8F}" type="presParOf" srcId="{7804FE8A-74CA-4650-B0FD-ADF39D9CB472}" destId="{485EF642-1446-4241-B05A-D090FC92EA68}" srcOrd="0" destOrd="0" presId="urn:microsoft.com/office/officeart/2005/8/layout/chevron1"/>
  </dgm:cxnLst>
  <dgm:bg/>
  <dgm:whole/>
</dgm:dataModel>
</file>

<file path=ppt/diagrams/data50.xml><?xml version="1.0" encoding="utf-8"?>
<dgm:dataModel xmlns:dgm="http://schemas.openxmlformats.org/drawingml/2006/diagram" xmlns:a="http://schemas.openxmlformats.org/drawingml/2006/main">
  <dgm:ptLst>
    <dgm:pt modelId="{6ACBE319-4EF4-42F1-97D5-F685D4598BB5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C39ECEB4-DA09-4100-9ECD-F40FA206A3BA}">
      <dgm:prSet phldrT="[Texto]"/>
      <dgm:spPr>
        <a:solidFill>
          <a:srgbClr val="947CB0"/>
        </a:solidFill>
      </dgm:spPr>
      <dgm:t>
        <a:bodyPr/>
        <a:lstStyle/>
        <a:p>
          <a:r>
            <a:rPr lang="es-ES" dirty="0" smtClean="0"/>
            <a:t>Levantamiento arquitectónico</a:t>
          </a:r>
          <a:endParaRPr lang="es-ES" dirty="0"/>
        </a:p>
      </dgm:t>
    </dgm:pt>
    <dgm:pt modelId="{B85417D0-BD5D-4330-A69C-CFA4AF51B3FC}" type="sibTrans" cxnId="{E39918E7-B30B-4496-B872-824A6AB95493}">
      <dgm:prSet/>
      <dgm:spPr/>
      <dgm:t>
        <a:bodyPr/>
        <a:lstStyle/>
        <a:p>
          <a:endParaRPr lang="es-ES"/>
        </a:p>
      </dgm:t>
    </dgm:pt>
    <dgm:pt modelId="{6ECBCF25-0A9D-4B57-A144-12FC4C1427A2}" type="parTrans" cxnId="{E39918E7-B30B-4496-B872-824A6AB95493}">
      <dgm:prSet/>
      <dgm:spPr/>
      <dgm:t>
        <a:bodyPr/>
        <a:lstStyle/>
        <a:p>
          <a:endParaRPr lang="es-ES"/>
        </a:p>
      </dgm:t>
    </dgm:pt>
    <dgm:pt modelId="{7804FE8A-74CA-4650-B0FD-ADF39D9CB472}" type="pres">
      <dgm:prSet presAssocID="{6ACBE319-4EF4-42F1-97D5-F685D4598BB5}" presName="Name0" presStyleCnt="0">
        <dgm:presLayoutVars>
          <dgm:dir/>
          <dgm:animLvl val="lvl"/>
          <dgm:resizeHandles val="exact"/>
        </dgm:presLayoutVars>
      </dgm:prSet>
      <dgm:spPr/>
    </dgm:pt>
    <dgm:pt modelId="{485EF642-1446-4241-B05A-D090FC92EA68}" type="pres">
      <dgm:prSet presAssocID="{C39ECEB4-DA09-4100-9ECD-F40FA206A3BA}" presName="parTxOnly" presStyleLbl="node1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915FE09F-377E-4B29-A51B-5CEB9540AF76}" type="presOf" srcId="{6ACBE319-4EF4-42F1-97D5-F685D4598BB5}" destId="{7804FE8A-74CA-4650-B0FD-ADF39D9CB472}" srcOrd="0" destOrd="0" presId="urn:microsoft.com/office/officeart/2005/8/layout/chevron1"/>
    <dgm:cxn modelId="{982F6E75-1289-477B-9D30-D359B474CD10}" type="presOf" srcId="{C39ECEB4-DA09-4100-9ECD-F40FA206A3BA}" destId="{485EF642-1446-4241-B05A-D090FC92EA68}" srcOrd="0" destOrd="0" presId="urn:microsoft.com/office/officeart/2005/8/layout/chevron1"/>
    <dgm:cxn modelId="{E39918E7-B30B-4496-B872-824A6AB95493}" srcId="{6ACBE319-4EF4-42F1-97D5-F685D4598BB5}" destId="{C39ECEB4-DA09-4100-9ECD-F40FA206A3BA}" srcOrd="0" destOrd="0" parTransId="{6ECBCF25-0A9D-4B57-A144-12FC4C1427A2}" sibTransId="{B85417D0-BD5D-4330-A69C-CFA4AF51B3FC}"/>
    <dgm:cxn modelId="{E7A5E31A-4CCC-4ACC-A002-2D11005A3314}" type="presParOf" srcId="{7804FE8A-74CA-4650-B0FD-ADF39D9CB472}" destId="{485EF642-1446-4241-B05A-D090FC92EA68}" srcOrd="0" destOrd="0" presId="urn:microsoft.com/office/officeart/2005/8/layout/chevron1"/>
  </dgm:cxnLst>
  <dgm:bg/>
  <dgm:whole/>
</dgm:dataModel>
</file>

<file path=ppt/diagrams/data51.xml><?xml version="1.0" encoding="utf-8"?>
<dgm:dataModel xmlns:dgm="http://schemas.openxmlformats.org/drawingml/2006/diagram" xmlns:a="http://schemas.openxmlformats.org/drawingml/2006/main">
  <dgm:ptLst>
    <dgm:pt modelId="{6ACBE319-4EF4-42F1-97D5-F685D4598BB5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C39ECEB4-DA09-4100-9ECD-F40FA206A3BA}">
      <dgm:prSet phldrT="[Texto]"/>
      <dgm:spPr>
        <a:solidFill>
          <a:srgbClr val="947CB0"/>
        </a:solidFill>
      </dgm:spPr>
      <dgm:t>
        <a:bodyPr/>
        <a:lstStyle/>
        <a:p>
          <a:r>
            <a:rPr lang="es-ES" dirty="0" smtClean="0"/>
            <a:t>Levantamiento arquitectónico</a:t>
          </a:r>
          <a:endParaRPr lang="es-ES" dirty="0"/>
        </a:p>
      </dgm:t>
    </dgm:pt>
    <dgm:pt modelId="{B85417D0-BD5D-4330-A69C-CFA4AF51B3FC}" type="sibTrans" cxnId="{E39918E7-B30B-4496-B872-824A6AB95493}">
      <dgm:prSet/>
      <dgm:spPr/>
      <dgm:t>
        <a:bodyPr/>
        <a:lstStyle/>
        <a:p>
          <a:endParaRPr lang="es-ES"/>
        </a:p>
      </dgm:t>
    </dgm:pt>
    <dgm:pt modelId="{6ECBCF25-0A9D-4B57-A144-12FC4C1427A2}" type="parTrans" cxnId="{E39918E7-B30B-4496-B872-824A6AB95493}">
      <dgm:prSet/>
      <dgm:spPr/>
      <dgm:t>
        <a:bodyPr/>
        <a:lstStyle/>
        <a:p>
          <a:endParaRPr lang="es-ES"/>
        </a:p>
      </dgm:t>
    </dgm:pt>
    <dgm:pt modelId="{7804FE8A-74CA-4650-B0FD-ADF39D9CB472}" type="pres">
      <dgm:prSet presAssocID="{6ACBE319-4EF4-42F1-97D5-F685D4598BB5}" presName="Name0" presStyleCnt="0">
        <dgm:presLayoutVars>
          <dgm:dir/>
          <dgm:animLvl val="lvl"/>
          <dgm:resizeHandles val="exact"/>
        </dgm:presLayoutVars>
      </dgm:prSet>
      <dgm:spPr/>
    </dgm:pt>
    <dgm:pt modelId="{485EF642-1446-4241-B05A-D090FC92EA68}" type="pres">
      <dgm:prSet presAssocID="{C39ECEB4-DA09-4100-9ECD-F40FA206A3BA}" presName="parTxOnly" presStyleLbl="node1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8C0F87E0-1919-4BE7-B0A7-AE05E1899F8C}" type="presOf" srcId="{6ACBE319-4EF4-42F1-97D5-F685D4598BB5}" destId="{7804FE8A-74CA-4650-B0FD-ADF39D9CB472}" srcOrd="0" destOrd="0" presId="urn:microsoft.com/office/officeart/2005/8/layout/chevron1"/>
    <dgm:cxn modelId="{E39918E7-B30B-4496-B872-824A6AB95493}" srcId="{6ACBE319-4EF4-42F1-97D5-F685D4598BB5}" destId="{C39ECEB4-DA09-4100-9ECD-F40FA206A3BA}" srcOrd="0" destOrd="0" parTransId="{6ECBCF25-0A9D-4B57-A144-12FC4C1427A2}" sibTransId="{B85417D0-BD5D-4330-A69C-CFA4AF51B3FC}"/>
    <dgm:cxn modelId="{0FE31338-7442-47CD-8A5B-4539A84CB2EA}" type="presOf" srcId="{C39ECEB4-DA09-4100-9ECD-F40FA206A3BA}" destId="{485EF642-1446-4241-B05A-D090FC92EA68}" srcOrd="0" destOrd="0" presId="urn:microsoft.com/office/officeart/2005/8/layout/chevron1"/>
    <dgm:cxn modelId="{F2F39328-D908-4021-ACC5-CE9A3B42D684}" type="presParOf" srcId="{7804FE8A-74CA-4650-B0FD-ADF39D9CB472}" destId="{485EF642-1446-4241-B05A-D090FC92EA68}" srcOrd="0" destOrd="0" presId="urn:microsoft.com/office/officeart/2005/8/layout/chevron1"/>
  </dgm:cxnLst>
  <dgm:bg/>
  <dgm:whole/>
</dgm:dataModel>
</file>

<file path=ppt/diagrams/data52.xml><?xml version="1.0" encoding="utf-8"?>
<dgm:dataModel xmlns:dgm="http://schemas.openxmlformats.org/drawingml/2006/diagram" xmlns:a="http://schemas.openxmlformats.org/drawingml/2006/main">
  <dgm:ptLst>
    <dgm:pt modelId="{6ACBE319-4EF4-42F1-97D5-F685D4598BB5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C39ECEB4-DA09-4100-9ECD-F40FA206A3BA}">
      <dgm:prSet phldrT="[Texto]"/>
      <dgm:spPr>
        <a:solidFill>
          <a:srgbClr val="947CB0"/>
        </a:solidFill>
      </dgm:spPr>
      <dgm:t>
        <a:bodyPr/>
        <a:lstStyle/>
        <a:p>
          <a:r>
            <a:rPr lang="es-ES" dirty="0" smtClean="0"/>
            <a:t>Levantamiento arquitectónico</a:t>
          </a:r>
          <a:endParaRPr lang="es-ES" dirty="0"/>
        </a:p>
      </dgm:t>
    </dgm:pt>
    <dgm:pt modelId="{B85417D0-BD5D-4330-A69C-CFA4AF51B3FC}" type="sibTrans" cxnId="{E39918E7-B30B-4496-B872-824A6AB95493}">
      <dgm:prSet/>
      <dgm:spPr/>
      <dgm:t>
        <a:bodyPr/>
        <a:lstStyle/>
        <a:p>
          <a:endParaRPr lang="es-ES"/>
        </a:p>
      </dgm:t>
    </dgm:pt>
    <dgm:pt modelId="{6ECBCF25-0A9D-4B57-A144-12FC4C1427A2}" type="parTrans" cxnId="{E39918E7-B30B-4496-B872-824A6AB95493}">
      <dgm:prSet/>
      <dgm:spPr/>
      <dgm:t>
        <a:bodyPr/>
        <a:lstStyle/>
        <a:p>
          <a:endParaRPr lang="es-ES"/>
        </a:p>
      </dgm:t>
    </dgm:pt>
    <dgm:pt modelId="{7804FE8A-74CA-4650-B0FD-ADF39D9CB472}" type="pres">
      <dgm:prSet presAssocID="{6ACBE319-4EF4-42F1-97D5-F685D4598BB5}" presName="Name0" presStyleCnt="0">
        <dgm:presLayoutVars>
          <dgm:dir/>
          <dgm:animLvl val="lvl"/>
          <dgm:resizeHandles val="exact"/>
        </dgm:presLayoutVars>
      </dgm:prSet>
      <dgm:spPr/>
    </dgm:pt>
    <dgm:pt modelId="{485EF642-1446-4241-B05A-D090FC92EA68}" type="pres">
      <dgm:prSet presAssocID="{C39ECEB4-DA09-4100-9ECD-F40FA206A3BA}" presName="parTxOnly" presStyleLbl="node1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7C242061-B424-4703-AC66-188C1DF60C1D}" type="presOf" srcId="{C39ECEB4-DA09-4100-9ECD-F40FA206A3BA}" destId="{485EF642-1446-4241-B05A-D090FC92EA68}" srcOrd="0" destOrd="0" presId="urn:microsoft.com/office/officeart/2005/8/layout/chevron1"/>
    <dgm:cxn modelId="{3082F533-941E-4E0A-8F47-A8AD475984FE}" type="presOf" srcId="{6ACBE319-4EF4-42F1-97D5-F685D4598BB5}" destId="{7804FE8A-74CA-4650-B0FD-ADF39D9CB472}" srcOrd="0" destOrd="0" presId="urn:microsoft.com/office/officeart/2005/8/layout/chevron1"/>
    <dgm:cxn modelId="{E39918E7-B30B-4496-B872-824A6AB95493}" srcId="{6ACBE319-4EF4-42F1-97D5-F685D4598BB5}" destId="{C39ECEB4-DA09-4100-9ECD-F40FA206A3BA}" srcOrd="0" destOrd="0" parTransId="{6ECBCF25-0A9D-4B57-A144-12FC4C1427A2}" sibTransId="{B85417D0-BD5D-4330-A69C-CFA4AF51B3FC}"/>
    <dgm:cxn modelId="{5A4B4774-1F1A-4D00-BED5-B7C91EAA45DA}" type="presParOf" srcId="{7804FE8A-74CA-4650-B0FD-ADF39D9CB472}" destId="{485EF642-1446-4241-B05A-D090FC92EA68}" srcOrd="0" destOrd="0" presId="urn:microsoft.com/office/officeart/2005/8/layout/chevron1"/>
  </dgm:cxnLst>
  <dgm:bg/>
  <dgm:whole/>
</dgm:dataModel>
</file>

<file path=ppt/diagrams/data53.xml><?xml version="1.0" encoding="utf-8"?>
<dgm:dataModel xmlns:dgm="http://schemas.openxmlformats.org/drawingml/2006/diagram" xmlns:a="http://schemas.openxmlformats.org/drawingml/2006/main">
  <dgm:ptLst>
    <dgm:pt modelId="{6ACBE319-4EF4-42F1-97D5-F685D4598BB5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C39ECEB4-DA09-4100-9ECD-F40FA206A3BA}">
      <dgm:prSet phldrT="[Texto]"/>
      <dgm:spPr>
        <a:solidFill>
          <a:srgbClr val="947CB0"/>
        </a:solidFill>
      </dgm:spPr>
      <dgm:t>
        <a:bodyPr/>
        <a:lstStyle/>
        <a:p>
          <a:r>
            <a:rPr lang="es-ES" dirty="0" smtClean="0"/>
            <a:t>Levantamiento arquitectónico</a:t>
          </a:r>
          <a:endParaRPr lang="es-ES" dirty="0"/>
        </a:p>
      </dgm:t>
    </dgm:pt>
    <dgm:pt modelId="{B85417D0-BD5D-4330-A69C-CFA4AF51B3FC}" type="sibTrans" cxnId="{E39918E7-B30B-4496-B872-824A6AB95493}">
      <dgm:prSet/>
      <dgm:spPr/>
      <dgm:t>
        <a:bodyPr/>
        <a:lstStyle/>
        <a:p>
          <a:endParaRPr lang="es-ES"/>
        </a:p>
      </dgm:t>
    </dgm:pt>
    <dgm:pt modelId="{6ECBCF25-0A9D-4B57-A144-12FC4C1427A2}" type="parTrans" cxnId="{E39918E7-B30B-4496-B872-824A6AB95493}">
      <dgm:prSet/>
      <dgm:spPr/>
      <dgm:t>
        <a:bodyPr/>
        <a:lstStyle/>
        <a:p>
          <a:endParaRPr lang="es-ES"/>
        </a:p>
      </dgm:t>
    </dgm:pt>
    <dgm:pt modelId="{7804FE8A-74CA-4650-B0FD-ADF39D9CB472}" type="pres">
      <dgm:prSet presAssocID="{6ACBE319-4EF4-42F1-97D5-F685D4598BB5}" presName="Name0" presStyleCnt="0">
        <dgm:presLayoutVars>
          <dgm:dir/>
          <dgm:animLvl val="lvl"/>
          <dgm:resizeHandles val="exact"/>
        </dgm:presLayoutVars>
      </dgm:prSet>
      <dgm:spPr/>
    </dgm:pt>
    <dgm:pt modelId="{485EF642-1446-4241-B05A-D090FC92EA68}" type="pres">
      <dgm:prSet presAssocID="{C39ECEB4-DA09-4100-9ECD-F40FA206A3BA}" presName="parTxOnly" presStyleLbl="node1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8C80EC82-EEF1-4357-9E4A-F76C427B8652}" type="presOf" srcId="{C39ECEB4-DA09-4100-9ECD-F40FA206A3BA}" destId="{485EF642-1446-4241-B05A-D090FC92EA68}" srcOrd="0" destOrd="0" presId="urn:microsoft.com/office/officeart/2005/8/layout/chevron1"/>
    <dgm:cxn modelId="{CB0F7BA6-285D-4459-A9A5-269235A313D8}" type="presOf" srcId="{6ACBE319-4EF4-42F1-97D5-F685D4598BB5}" destId="{7804FE8A-74CA-4650-B0FD-ADF39D9CB472}" srcOrd="0" destOrd="0" presId="urn:microsoft.com/office/officeart/2005/8/layout/chevron1"/>
    <dgm:cxn modelId="{E39918E7-B30B-4496-B872-824A6AB95493}" srcId="{6ACBE319-4EF4-42F1-97D5-F685D4598BB5}" destId="{C39ECEB4-DA09-4100-9ECD-F40FA206A3BA}" srcOrd="0" destOrd="0" parTransId="{6ECBCF25-0A9D-4B57-A144-12FC4C1427A2}" sibTransId="{B85417D0-BD5D-4330-A69C-CFA4AF51B3FC}"/>
    <dgm:cxn modelId="{366D546B-FDD3-4F61-8821-E3BDD0D1F3BA}" type="presParOf" srcId="{7804FE8A-74CA-4650-B0FD-ADF39D9CB472}" destId="{485EF642-1446-4241-B05A-D090FC92EA68}" srcOrd="0" destOrd="0" presId="urn:microsoft.com/office/officeart/2005/8/layout/chevron1"/>
  </dgm:cxnLst>
  <dgm:bg/>
  <dgm:whole/>
</dgm:dataModel>
</file>

<file path=ppt/diagrams/data54.xml><?xml version="1.0" encoding="utf-8"?>
<dgm:dataModel xmlns:dgm="http://schemas.openxmlformats.org/drawingml/2006/diagram" xmlns:a="http://schemas.openxmlformats.org/drawingml/2006/main">
  <dgm:ptLst>
    <dgm:pt modelId="{6ACBE319-4EF4-42F1-97D5-F685D4598BB5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C39ECEB4-DA09-4100-9ECD-F40FA206A3BA}">
      <dgm:prSet phldrT="[Texto]"/>
      <dgm:spPr>
        <a:solidFill>
          <a:srgbClr val="947CB0"/>
        </a:solidFill>
      </dgm:spPr>
      <dgm:t>
        <a:bodyPr/>
        <a:lstStyle/>
        <a:p>
          <a:r>
            <a:rPr lang="es-ES" dirty="0" smtClean="0"/>
            <a:t>Levantamiento arquitectónico</a:t>
          </a:r>
          <a:endParaRPr lang="es-ES" dirty="0"/>
        </a:p>
      </dgm:t>
    </dgm:pt>
    <dgm:pt modelId="{B85417D0-BD5D-4330-A69C-CFA4AF51B3FC}" type="sibTrans" cxnId="{E39918E7-B30B-4496-B872-824A6AB95493}">
      <dgm:prSet/>
      <dgm:spPr/>
      <dgm:t>
        <a:bodyPr/>
        <a:lstStyle/>
        <a:p>
          <a:endParaRPr lang="es-ES"/>
        </a:p>
      </dgm:t>
    </dgm:pt>
    <dgm:pt modelId="{6ECBCF25-0A9D-4B57-A144-12FC4C1427A2}" type="parTrans" cxnId="{E39918E7-B30B-4496-B872-824A6AB95493}">
      <dgm:prSet/>
      <dgm:spPr/>
      <dgm:t>
        <a:bodyPr/>
        <a:lstStyle/>
        <a:p>
          <a:endParaRPr lang="es-ES"/>
        </a:p>
      </dgm:t>
    </dgm:pt>
    <dgm:pt modelId="{7804FE8A-74CA-4650-B0FD-ADF39D9CB472}" type="pres">
      <dgm:prSet presAssocID="{6ACBE319-4EF4-42F1-97D5-F685D4598BB5}" presName="Name0" presStyleCnt="0">
        <dgm:presLayoutVars>
          <dgm:dir/>
          <dgm:animLvl val="lvl"/>
          <dgm:resizeHandles val="exact"/>
        </dgm:presLayoutVars>
      </dgm:prSet>
      <dgm:spPr/>
    </dgm:pt>
    <dgm:pt modelId="{485EF642-1446-4241-B05A-D090FC92EA68}" type="pres">
      <dgm:prSet presAssocID="{C39ECEB4-DA09-4100-9ECD-F40FA206A3BA}" presName="parTxOnly" presStyleLbl="node1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BC10BCF0-3A3C-4A18-87B1-479CF76FC0AD}" type="presOf" srcId="{C39ECEB4-DA09-4100-9ECD-F40FA206A3BA}" destId="{485EF642-1446-4241-B05A-D090FC92EA68}" srcOrd="0" destOrd="0" presId="urn:microsoft.com/office/officeart/2005/8/layout/chevron1"/>
    <dgm:cxn modelId="{C3F7B2CE-6E24-4426-9954-829B0AD258A9}" type="presOf" srcId="{6ACBE319-4EF4-42F1-97D5-F685D4598BB5}" destId="{7804FE8A-74CA-4650-B0FD-ADF39D9CB472}" srcOrd="0" destOrd="0" presId="urn:microsoft.com/office/officeart/2005/8/layout/chevron1"/>
    <dgm:cxn modelId="{E39918E7-B30B-4496-B872-824A6AB95493}" srcId="{6ACBE319-4EF4-42F1-97D5-F685D4598BB5}" destId="{C39ECEB4-DA09-4100-9ECD-F40FA206A3BA}" srcOrd="0" destOrd="0" parTransId="{6ECBCF25-0A9D-4B57-A144-12FC4C1427A2}" sibTransId="{B85417D0-BD5D-4330-A69C-CFA4AF51B3FC}"/>
    <dgm:cxn modelId="{652CCB6F-AB90-4622-9968-9EF05476D887}" type="presParOf" srcId="{7804FE8A-74CA-4650-B0FD-ADF39D9CB472}" destId="{485EF642-1446-4241-B05A-D090FC92EA68}" srcOrd="0" destOrd="0" presId="urn:microsoft.com/office/officeart/2005/8/layout/chevron1"/>
  </dgm:cxnLst>
  <dgm:bg/>
  <dgm:whole/>
</dgm:dataModel>
</file>

<file path=ppt/diagrams/data55.xml><?xml version="1.0" encoding="utf-8"?>
<dgm:dataModel xmlns:dgm="http://schemas.openxmlformats.org/drawingml/2006/diagram" xmlns:a="http://schemas.openxmlformats.org/drawingml/2006/main">
  <dgm:ptLst>
    <dgm:pt modelId="{6ACBE319-4EF4-42F1-97D5-F685D4598BB5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C39ECEB4-DA09-4100-9ECD-F40FA206A3BA}">
      <dgm:prSet phldrT="[Texto]"/>
      <dgm:spPr>
        <a:solidFill>
          <a:srgbClr val="947CB0"/>
        </a:solidFill>
      </dgm:spPr>
      <dgm:t>
        <a:bodyPr/>
        <a:lstStyle/>
        <a:p>
          <a:r>
            <a:rPr lang="es-ES" dirty="0" smtClean="0"/>
            <a:t>Levantamiento arquitectónico</a:t>
          </a:r>
          <a:endParaRPr lang="es-ES" dirty="0"/>
        </a:p>
      </dgm:t>
    </dgm:pt>
    <dgm:pt modelId="{B85417D0-BD5D-4330-A69C-CFA4AF51B3FC}" type="sibTrans" cxnId="{E39918E7-B30B-4496-B872-824A6AB95493}">
      <dgm:prSet/>
      <dgm:spPr/>
      <dgm:t>
        <a:bodyPr/>
        <a:lstStyle/>
        <a:p>
          <a:endParaRPr lang="es-ES"/>
        </a:p>
      </dgm:t>
    </dgm:pt>
    <dgm:pt modelId="{6ECBCF25-0A9D-4B57-A144-12FC4C1427A2}" type="parTrans" cxnId="{E39918E7-B30B-4496-B872-824A6AB95493}">
      <dgm:prSet/>
      <dgm:spPr/>
      <dgm:t>
        <a:bodyPr/>
        <a:lstStyle/>
        <a:p>
          <a:endParaRPr lang="es-ES"/>
        </a:p>
      </dgm:t>
    </dgm:pt>
    <dgm:pt modelId="{7804FE8A-74CA-4650-B0FD-ADF39D9CB472}" type="pres">
      <dgm:prSet presAssocID="{6ACBE319-4EF4-42F1-97D5-F685D4598BB5}" presName="Name0" presStyleCnt="0">
        <dgm:presLayoutVars>
          <dgm:dir/>
          <dgm:animLvl val="lvl"/>
          <dgm:resizeHandles val="exact"/>
        </dgm:presLayoutVars>
      </dgm:prSet>
      <dgm:spPr/>
    </dgm:pt>
    <dgm:pt modelId="{485EF642-1446-4241-B05A-D090FC92EA68}" type="pres">
      <dgm:prSet presAssocID="{C39ECEB4-DA09-4100-9ECD-F40FA206A3BA}" presName="parTxOnly" presStyleLbl="node1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C188A964-E29D-42EC-95C4-4CCE7D266CAF}" type="presOf" srcId="{C39ECEB4-DA09-4100-9ECD-F40FA206A3BA}" destId="{485EF642-1446-4241-B05A-D090FC92EA68}" srcOrd="0" destOrd="0" presId="urn:microsoft.com/office/officeart/2005/8/layout/chevron1"/>
    <dgm:cxn modelId="{8FF0007C-7442-4EE0-A8CE-12FFFAA0D17E}" type="presOf" srcId="{6ACBE319-4EF4-42F1-97D5-F685D4598BB5}" destId="{7804FE8A-74CA-4650-B0FD-ADF39D9CB472}" srcOrd="0" destOrd="0" presId="urn:microsoft.com/office/officeart/2005/8/layout/chevron1"/>
    <dgm:cxn modelId="{E39918E7-B30B-4496-B872-824A6AB95493}" srcId="{6ACBE319-4EF4-42F1-97D5-F685D4598BB5}" destId="{C39ECEB4-DA09-4100-9ECD-F40FA206A3BA}" srcOrd="0" destOrd="0" parTransId="{6ECBCF25-0A9D-4B57-A144-12FC4C1427A2}" sibTransId="{B85417D0-BD5D-4330-A69C-CFA4AF51B3FC}"/>
    <dgm:cxn modelId="{EC0B53F0-21BD-4B4D-A682-20C9F7547417}" type="presParOf" srcId="{7804FE8A-74CA-4650-B0FD-ADF39D9CB472}" destId="{485EF642-1446-4241-B05A-D090FC92EA68}" srcOrd="0" destOrd="0" presId="urn:microsoft.com/office/officeart/2005/8/layout/chevron1"/>
  </dgm:cxnLst>
  <dgm:bg/>
  <dgm:whole/>
</dgm:dataModel>
</file>

<file path=ppt/diagrams/data56.xml><?xml version="1.0" encoding="utf-8"?>
<dgm:dataModel xmlns:dgm="http://schemas.openxmlformats.org/drawingml/2006/diagram" xmlns:a="http://schemas.openxmlformats.org/drawingml/2006/main">
  <dgm:ptLst>
    <dgm:pt modelId="{6ACBE319-4EF4-42F1-97D5-F685D4598BB5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C39ECEB4-DA09-4100-9ECD-F40FA206A3BA}">
      <dgm:prSet phldrT="[Texto]"/>
      <dgm:spPr>
        <a:solidFill>
          <a:srgbClr val="947CB0"/>
        </a:solidFill>
      </dgm:spPr>
      <dgm:t>
        <a:bodyPr/>
        <a:lstStyle/>
        <a:p>
          <a:r>
            <a:rPr lang="es-ES" dirty="0" smtClean="0"/>
            <a:t>Levantamiento arquitectónico</a:t>
          </a:r>
          <a:endParaRPr lang="es-ES" dirty="0"/>
        </a:p>
      </dgm:t>
    </dgm:pt>
    <dgm:pt modelId="{B85417D0-BD5D-4330-A69C-CFA4AF51B3FC}" type="sibTrans" cxnId="{E39918E7-B30B-4496-B872-824A6AB95493}">
      <dgm:prSet/>
      <dgm:spPr/>
      <dgm:t>
        <a:bodyPr/>
        <a:lstStyle/>
        <a:p>
          <a:endParaRPr lang="es-ES"/>
        </a:p>
      </dgm:t>
    </dgm:pt>
    <dgm:pt modelId="{6ECBCF25-0A9D-4B57-A144-12FC4C1427A2}" type="parTrans" cxnId="{E39918E7-B30B-4496-B872-824A6AB95493}">
      <dgm:prSet/>
      <dgm:spPr/>
      <dgm:t>
        <a:bodyPr/>
        <a:lstStyle/>
        <a:p>
          <a:endParaRPr lang="es-ES"/>
        </a:p>
      </dgm:t>
    </dgm:pt>
    <dgm:pt modelId="{7804FE8A-74CA-4650-B0FD-ADF39D9CB472}" type="pres">
      <dgm:prSet presAssocID="{6ACBE319-4EF4-42F1-97D5-F685D4598BB5}" presName="Name0" presStyleCnt="0">
        <dgm:presLayoutVars>
          <dgm:dir/>
          <dgm:animLvl val="lvl"/>
          <dgm:resizeHandles val="exact"/>
        </dgm:presLayoutVars>
      </dgm:prSet>
      <dgm:spPr/>
    </dgm:pt>
    <dgm:pt modelId="{485EF642-1446-4241-B05A-D090FC92EA68}" type="pres">
      <dgm:prSet presAssocID="{C39ECEB4-DA09-4100-9ECD-F40FA206A3BA}" presName="parTxOnly" presStyleLbl="node1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01CC874A-5A42-4CEF-938A-B37F7F40B5E1}" type="presOf" srcId="{C39ECEB4-DA09-4100-9ECD-F40FA206A3BA}" destId="{485EF642-1446-4241-B05A-D090FC92EA68}" srcOrd="0" destOrd="0" presId="urn:microsoft.com/office/officeart/2005/8/layout/chevron1"/>
    <dgm:cxn modelId="{E234BA47-E9D1-4433-A501-0A61B5725978}" type="presOf" srcId="{6ACBE319-4EF4-42F1-97D5-F685D4598BB5}" destId="{7804FE8A-74CA-4650-B0FD-ADF39D9CB472}" srcOrd="0" destOrd="0" presId="urn:microsoft.com/office/officeart/2005/8/layout/chevron1"/>
    <dgm:cxn modelId="{E39918E7-B30B-4496-B872-824A6AB95493}" srcId="{6ACBE319-4EF4-42F1-97D5-F685D4598BB5}" destId="{C39ECEB4-DA09-4100-9ECD-F40FA206A3BA}" srcOrd="0" destOrd="0" parTransId="{6ECBCF25-0A9D-4B57-A144-12FC4C1427A2}" sibTransId="{B85417D0-BD5D-4330-A69C-CFA4AF51B3FC}"/>
    <dgm:cxn modelId="{C97423E0-243B-4E58-92A4-3C013357738A}" type="presParOf" srcId="{7804FE8A-74CA-4650-B0FD-ADF39D9CB472}" destId="{485EF642-1446-4241-B05A-D090FC92EA68}" srcOrd="0" destOrd="0" presId="urn:microsoft.com/office/officeart/2005/8/layout/chevron1"/>
  </dgm:cxnLst>
  <dgm:bg/>
  <dgm:whole/>
</dgm:dataModel>
</file>

<file path=ppt/diagrams/data57.xml><?xml version="1.0" encoding="utf-8"?>
<dgm:dataModel xmlns:dgm="http://schemas.openxmlformats.org/drawingml/2006/diagram" xmlns:a="http://schemas.openxmlformats.org/drawingml/2006/main">
  <dgm:ptLst>
    <dgm:pt modelId="{6ACBE319-4EF4-42F1-97D5-F685D4598BB5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C39ECEB4-DA09-4100-9ECD-F40FA206A3BA}">
      <dgm:prSet phldrT="[Texto]"/>
      <dgm:spPr>
        <a:solidFill>
          <a:srgbClr val="947CB0"/>
        </a:solidFill>
      </dgm:spPr>
      <dgm:t>
        <a:bodyPr/>
        <a:lstStyle/>
        <a:p>
          <a:r>
            <a:rPr lang="es-ES" dirty="0" smtClean="0"/>
            <a:t>Levantamiento arquitectónico</a:t>
          </a:r>
          <a:endParaRPr lang="es-ES" dirty="0"/>
        </a:p>
      </dgm:t>
    </dgm:pt>
    <dgm:pt modelId="{B85417D0-BD5D-4330-A69C-CFA4AF51B3FC}" type="sibTrans" cxnId="{E39918E7-B30B-4496-B872-824A6AB95493}">
      <dgm:prSet/>
      <dgm:spPr/>
      <dgm:t>
        <a:bodyPr/>
        <a:lstStyle/>
        <a:p>
          <a:endParaRPr lang="es-ES"/>
        </a:p>
      </dgm:t>
    </dgm:pt>
    <dgm:pt modelId="{6ECBCF25-0A9D-4B57-A144-12FC4C1427A2}" type="parTrans" cxnId="{E39918E7-B30B-4496-B872-824A6AB95493}">
      <dgm:prSet/>
      <dgm:spPr/>
      <dgm:t>
        <a:bodyPr/>
        <a:lstStyle/>
        <a:p>
          <a:endParaRPr lang="es-ES"/>
        </a:p>
      </dgm:t>
    </dgm:pt>
    <dgm:pt modelId="{7804FE8A-74CA-4650-B0FD-ADF39D9CB472}" type="pres">
      <dgm:prSet presAssocID="{6ACBE319-4EF4-42F1-97D5-F685D4598BB5}" presName="Name0" presStyleCnt="0">
        <dgm:presLayoutVars>
          <dgm:dir/>
          <dgm:animLvl val="lvl"/>
          <dgm:resizeHandles val="exact"/>
        </dgm:presLayoutVars>
      </dgm:prSet>
      <dgm:spPr/>
    </dgm:pt>
    <dgm:pt modelId="{485EF642-1446-4241-B05A-D090FC92EA68}" type="pres">
      <dgm:prSet presAssocID="{C39ECEB4-DA09-4100-9ECD-F40FA206A3BA}" presName="parTxOnly" presStyleLbl="node1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D8C66AB9-9876-4A95-AE17-B6B255C3EAFA}" type="presOf" srcId="{C39ECEB4-DA09-4100-9ECD-F40FA206A3BA}" destId="{485EF642-1446-4241-B05A-D090FC92EA68}" srcOrd="0" destOrd="0" presId="urn:microsoft.com/office/officeart/2005/8/layout/chevron1"/>
    <dgm:cxn modelId="{E39918E7-B30B-4496-B872-824A6AB95493}" srcId="{6ACBE319-4EF4-42F1-97D5-F685D4598BB5}" destId="{C39ECEB4-DA09-4100-9ECD-F40FA206A3BA}" srcOrd="0" destOrd="0" parTransId="{6ECBCF25-0A9D-4B57-A144-12FC4C1427A2}" sibTransId="{B85417D0-BD5D-4330-A69C-CFA4AF51B3FC}"/>
    <dgm:cxn modelId="{0F9EFE42-2852-4397-973F-6C8C9DEE5E8F}" type="presOf" srcId="{6ACBE319-4EF4-42F1-97D5-F685D4598BB5}" destId="{7804FE8A-74CA-4650-B0FD-ADF39D9CB472}" srcOrd="0" destOrd="0" presId="urn:microsoft.com/office/officeart/2005/8/layout/chevron1"/>
    <dgm:cxn modelId="{749E6F85-FACF-4E00-866D-F35D712E857C}" type="presParOf" srcId="{7804FE8A-74CA-4650-B0FD-ADF39D9CB472}" destId="{485EF642-1446-4241-B05A-D090FC92EA68}" srcOrd="0" destOrd="0" presId="urn:microsoft.com/office/officeart/2005/8/layout/chevron1"/>
  </dgm:cxnLst>
  <dgm:bg/>
  <dgm:whole/>
</dgm:dataModel>
</file>

<file path=ppt/diagrams/data58.xml><?xml version="1.0" encoding="utf-8"?>
<dgm:dataModel xmlns:dgm="http://schemas.openxmlformats.org/drawingml/2006/diagram" xmlns:a="http://schemas.openxmlformats.org/drawingml/2006/main">
  <dgm:ptLst>
    <dgm:pt modelId="{6ACBE319-4EF4-42F1-97D5-F685D4598BB5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C39ECEB4-DA09-4100-9ECD-F40FA206A3BA}">
      <dgm:prSet phldrT="[Texto]"/>
      <dgm:spPr>
        <a:solidFill>
          <a:srgbClr val="947CB0"/>
        </a:solidFill>
      </dgm:spPr>
      <dgm:t>
        <a:bodyPr/>
        <a:lstStyle/>
        <a:p>
          <a:r>
            <a:rPr lang="es-ES" dirty="0" smtClean="0"/>
            <a:t>Levantamiento arquitectónico</a:t>
          </a:r>
          <a:endParaRPr lang="es-ES" dirty="0"/>
        </a:p>
      </dgm:t>
    </dgm:pt>
    <dgm:pt modelId="{B85417D0-BD5D-4330-A69C-CFA4AF51B3FC}" type="sibTrans" cxnId="{E39918E7-B30B-4496-B872-824A6AB95493}">
      <dgm:prSet/>
      <dgm:spPr/>
      <dgm:t>
        <a:bodyPr/>
        <a:lstStyle/>
        <a:p>
          <a:endParaRPr lang="es-ES"/>
        </a:p>
      </dgm:t>
    </dgm:pt>
    <dgm:pt modelId="{6ECBCF25-0A9D-4B57-A144-12FC4C1427A2}" type="parTrans" cxnId="{E39918E7-B30B-4496-B872-824A6AB95493}">
      <dgm:prSet/>
      <dgm:spPr/>
      <dgm:t>
        <a:bodyPr/>
        <a:lstStyle/>
        <a:p>
          <a:endParaRPr lang="es-ES"/>
        </a:p>
      </dgm:t>
    </dgm:pt>
    <dgm:pt modelId="{7804FE8A-74CA-4650-B0FD-ADF39D9CB472}" type="pres">
      <dgm:prSet presAssocID="{6ACBE319-4EF4-42F1-97D5-F685D4598BB5}" presName="Name0" presStyleCnt="0">
        <dgm:presLayoutVars>
          <dgm:dir/>
          <dgm:animLvl val="lvl"/>
          <dgm:resizeHandles val="exact"/>
        </dgm:presLayoutVars>
      </dgm:prSet>
      <dgm:spPr/>
    </dgm:pt>
    <dgm:pt modelId="{485EF642-1446-4241-B05A-D090FC92EA68}" type="pres">
      <dgm:prSet presAssocID="{C39ECEB4-DA09-4100-9ECD-F40FA206A3BA}" presName="parTxOnly" presStyleLbl="node1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39AAB08E-8CD1-4C97-B074-E1ADB974BAE0}" type="presOf" srcId="{6ACBE319-4EF4-42F1-97D5-F685D4598BB5}" destId="{7804FE8A-74CA-4650-B0FD-ADF39D9CB472}" srcOrd="0" destOrd="0" presId="urn:microsoft.com/office/officeart/2005/8/layout/chevron1"/>
    <dgm:cxn modelId="{E39918E7-B30B-4496-B872-824A6AB95493}" srcId="{6ACBE319-4EF4-42F1-97D5-F685D4598BB5}" destId="{C39ECEB4-DA09-4100-9ECD-F40FA206A3BA}" srcOrd="0" destOrd="0" parTransId="{6ECBCF25-0A9D-4B57-A144-12FC4C1427A2}" sibTransId="{B85417D0-BD5D-4330-A69C-CFA4AF51B3FC}"/>
    <dgm:cxn modelId="{23F33CB7-B323-4C24-BCEA-1EA1095397E5}" type="presOf" srcId="{C39ECEB4-DA09-4100-9ECD-F40FA206A3BA}" destId="{485EF642-1446-4241-B05A-D090FC92EA68}" srcOrd="0" destOrd="0" presId="urn:microsoft.com/office/officeart/2005/8/layout/chevron1"/>
    <dgm:cxn modelId="{77FDDCA1-ED42-4EB2-9AC7-D0011C375954}" type="presParOf" srcId="{7804FE8A-74CA-4650-B0FD-ADF39D9CB472}" destId="{485EF642-1446-4241-B05A-D090FC92EA68}" srcOrd="0" destOrd="0" presId="urn:microsoft.com/office/officeart/2005/8/layout/chevron1"/>
  </dgm:cxnLst>
  <dgm:bg/>
  <dgm:whole/>
</dgm:dataModel>
</file>

<file path=ppt/diagrams/data59.xml><?xml version="1.0" encoding="utf-8"?>
<dgm:dataModel xmlns:dgm="http://schemas.openxmlformats.org/drawingml/2006/diagram" xmlns:a="http://schemas.openxmlformats.org/drawingml/2006/main">
  <dgm:ptLst>
    <dgm:pt modelId="{6ACBE319-4EF4-42F1-97D5-F685D4598BB5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C39ECEB4-DA09-4100-9ECD-F40FA206A3BA}">
      <dgm:prSet phldrT="[Texto]"/>
      <dgm:spPr>
        <a:solidFill>
          <a:srgbClr val="947CB0"/>
        </a:solidFill>
      </dgm:spPr>
      <dgm:t>
        <a:bodyPr/>
        <a:lstStyle/>
        <a:p>
          <a:r>
            <a:rPr lang="es-ES" dirty="0" smtClean="0"/>
            <a:t>Levantamiento arquitectónico</a:t>
          </a:r>
          <a:endParaRPr lang="es-ES" dirty="0"/>
        </a:p>
      </dgm:t>
    </dgm:pt>
    <dgm:pt modelId="{B85417D0-BD5D-4330-A69C-CFA4AF51B3FC}" type="sibTrans" cxnId="{E39918E7-B30B-4496-B872-824A6AB95493}">
      <dgm:prSet/>
      <dgm:spPr/>
      <dgm:t>
        <a:bodyPr/>
        <a:lstStyle/>
        <a:p>
          <a:endParaRPr lang="es-ES"/>
        </a:p>
      </dgm:t>
    </dgm:pt>
    <dgm:pt modelId="{6ECBCF25-0A9D-4B57-A144-12FC4C1427A2}" type="parTrans" cxnId="{E39918E7-B30B-4496-B872-824A6AB95493}">
      <dgm:prSet/>
      <dgm:spPr/>
      <dgm:t>
        <a:bodyPr/>
        <a:lstStyle/>
        <a:p>
          <a:endParaRPr lang="es-ES"/>
        </a:p>
      </dgm:t>
    </dgm:pt>
    <dgm:pt modelId="{7804FE8A-74CA-4650-B0FD-ADF39D9CB472}" type="pres">
      <dgm:prSet presAssocID="{6ACBE319-4EF4-42F1-97D5-F685D4598BB5}" presName="Name0" presStyleCnt="0">
        <dgm:presLayoutVars>
          <dgm:dir/>
          <dgm:animLvl val="lvl"/>
          <dgm:resizeHandles val="exact"/>
        </dgm:presLayoutVars>
      </dgm:prSet>
      <dgm:spPr/>
    </dgm:pt>
    <dgm:pt modelId="{485EF642-1446-4241-B05A-D090FC92EA68}" type="pres">
      <dgm:prSet presAssocID="{C39ECEB4-DA09-4100-9ECD-F40FA206A3BA}" presName="parTxOnly" presStyleLbl="node1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8295F5DA-5E22-4581-873A-298283D71621}" type="presOf" srcId="{C39ECEB4-DA09-4100-9ECD-F40FA206A3BA}" destId="{485EF642-1446-4241-B05A-D090FC92EA68}" srcOrd="0" destOrd="0" presId="urn:microsoft.com/office/officeart/2005/8/layout/chevron1"/>
    <dgm:cxn modelId="{9330695A-CF95-4F5D-992E-583B6B43CDD3}" type="presOf" srcId="{6ACBE319-4EF4-42F1-97D5-F685D4598BB5}" destId="{7804FE8A-74CA-4650-B0FD-ADF39D9CB472}" srcOrd="0" destOrd="0" presId="urn:microsoft.com/office/officeart/2005/8/layout/chevron1"/>
    <dgm:cxn modelId="{E39918E7-B30B-4496-B872-824A6AB95493}" srcId="{6ACBE319-4EF4-42F1-97D5-F685D4598BB5}" destId="{C39ECEB4-DA09-4100-9ECD-F40FA206A3BA}" srcOrd="0" destOrd="0" parTransId="{6ECBCF25-0A9D-4B57-A144-12FC4C1427A2}" sibTransId="{B85417D0-BD5D-4330-A69C-CFA4AF51B3FC}"/>
    <dgm:cxn modelId="{0FB1B4CE-8E8E-499E-AB49-0233156CA40B}" type="presParOf" srcId="{7804FE8A-74CA-4650-B0FD-ADF39D9CB472}" destId="{485EF642-1446-4241-B05A-D090FC92EA68}" srcOrd="0" destOrd="0" presId="urn:microsoft.com/office/officeart/2005/8/layout/chevron1"/>
  </dgm:cxnLst>
  <dgm:bg/>
  <dgm:whole/>
</dgm:dataModel>
</file>

<file path=ppt/diagrams/data60.xml><?xml version="1.0" encoding="utf-8"?>
<dgm:dataModel xmlns:dgm="http://schemas.openxmlformats.org/drawingml/2006/diagram" xmlns:a="http://schemas.openxmlformats.org/drawingml/2006/main">
  <dgm:ptLst>
    <dgm:pt modelId="{6ACBE319-4EF4-42F1-97D5-F685D4598BB5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C39ECEB4-DA09-4100-9ECD-F40FA206A3BA}">
      <dgm:prSet phldrT="[Texto]"/>
      <dgm:spPr>
        <a:solidFill>
          <a:srgbClr val="947CB0"/>
        </a:solidFill>
      </dgm:spPr>
      <dgm:t>
        <a:bodyPr/>
        <a:lstStyle/>
        <a:p>
          <a:r>
            <a:rPr lang="es-ES" dirty="0" smtClean="0"/>
            <a:t>Levantamiento arquitectónico</a:t>
          </a:r>
          <a:endParaRPr lang="es-ES" dirty="0"/>
        </a:p>
      </dgm:t>
    </dgm:pt>
    <dgm:pt modelId="{B85417D0-BD5D-4330-A69C-CFA4AF51B3FC}" type="sibTrans" cxnId="{E39918E7-B30B-4496-B872-824A6AB95493}">
      <dgm:prSet/>
      <dgm:spPr/>
      <dgm:t>
        <a:bodyPr/>
        <a:lstStyle/>
        <a:p>
          <a:endParaRPr lang="es-ES"/>
        </a:p>
      </dgm:t>
    </dgm:pt>
    <dgm:pt modelId="{6ECBCF25-0A9D-4B57-A144-12FC4C1427A2}" type="parTrans" cxnId="{E39918E7-B30B-4496-B872-824A6AB95493}">
      <dgm:prSet/>
      <dgm:spPr/>
      <dgm:t>
        <a:bodyPr/>
        <a:lstStyle/>
        <a:p>
          <a:endParaRPr lang="es-ES"/>
        </a:p>
      </dgm:t>
    </dgm:pt>
    <dgm:pt modelId="{7804FE8A-74CA-4650-B0FD-ADF39D9CB472}" type="pres">
      <dgm:prSet presAssocID="{6ACBE319-4EF4-42F1-97D5-F685D4598BB5}" presName="Name0" presStyleCnt="0">
        <dgm:presLayoutVars>
          <dgm:dir/>
          <dgm:animLvl val="lvl"/>
          <dgm:resizeHandles val="exact"/>
        </dgm:presLayoutVars>
      </dgm:prSet>
      <dgm:spPr/>
    </dgm:pt>
    <dgm:pt modelId="{485EF642-1446-4241-B05A-D090FC92EA68}" type="pres">
      <dgm:prSet presAssocID="{C39ECEB4-DA09-4100-9ECD-F40FA206A3BA}" presName="parTxOnly" presStyleLbl="node1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0BD34936-6847-41E6-9BEC-DFEE3379AE1F}" type="presOf" srcId="{C39ECEB4-DA09-4100-9ECD-F40FA206A3BA}" destId="{485EF642-1446-4241-B05A-D090FC92EA68}" srcOrd="0" destOrd="0" presId="urn:microsoft.com/office/officeart/2005/8/layout/chevron1"/>
    <dgm:cxn modelId="{AD4F5E2F-122C-4317-A435-72813158D326}" type="presOf" srcId="{6ACBE319-4EF4-42F1-97D5-F685D4598BB5}" destId="{7804FE8A-74CA-4650-B0FD-ADF39D9CB472}" srcOrd="0" destOrd="0" presId="urn:microsoft.com/office/officeart/2005/8/layout/chevron1"/>
    <dgm:cxn modelId="{E39918E7-B30B-4496-B872-824A6AB95493}" srcId="{6ACBE319-4EF4-42F1-97D5-F685D4598BB5}" destId="{C39ECEB4-DA09-4100-9ECD-F40FA206A3BA}" srcOrd="0" destOrd="0" parTransId="{6ECBCF25-0A9D-4B57-A144-12FC4C1427A2}" sibTransId="{B85417D0-BD5D-4330-A69C-CFA4AF51B3FC}"/>
    <dgm:cxn modelId="{69911DBE-7943-4636-842D-DBAEAEF0AF9F}" type="presParOf" srcId="{7804FE8A-74CA-4650-B0FD-ADF39D9CB472}" destId="{485EF642-1446-4241-B05A-D090FC92EA68}" srcOrd="0" destOrd="0" presId="urn:microsoft.com/office/officeart/2005/8/layout/chevron1"/>
  </dgm:cxnLst>
  <dgm:bg/>
  <dgm:whole/>
</dgm:dataModel>
</file>

<file path=ppt/diagrams/data61.xml><?xml version="1.0" encoding="utf-8"?>
<dgm:dataModel xmlns:dgm="http://schemas.openxmlformats.org/drawingml/2006/diagram" xmlns:a="http://schemas.openxmlformats.org/drawingml/2006/main">
  <dgm:ptLst>
    <dgm:pt modelId="{6ACBE319-4EF4-42F1-97D5-F685D4598BB5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C39ECEB4-DA09-4100-9ECD-F40FA206A3BA}">
      <dgm:prSet phldrT="[Texto]"/>
      <dgm:spPr>
        <a:solidFill>
          <a:srgbClr val="947CB0"/>
        </a:solidFill>
      </dgm:spPr>
      <dgm:t>
        <a:bodyPr/>
        <a:lstStyle/>
        <a:p>
          <a:r>
            <a:rPr lang="es-ES" dirty="0" smtClean="0"/>
            <a:t>Levantamiento arquitectónico</a:t>
          </a:r>
          <a:endParaRPr lang="es-ES" dirty="0"/>
        </a:p>
      </dgm:t>
    </dgm:pt>
    <dgm:pt modelId="{B85417D0-BD5D-4330-A69C-CFA4AF51B3FC}" type="sibTrans" cxnId="{E39918E7-B30B-4496-B872-824A6AB95493}">
      <dgm:prSet/>
      <dgm:spPr/>
      <dgm:t>
        <a:bodyPr/>
        <a:lstStyle/>
        <a:p>
          <a:endParaRPr lang="es-ES"/>
        </a:p>
      </dgm:t>
    </dgm:pt>
    <dgm:pt modelId="{6ECBCF25-0A9D-4B57-A144-12FC4C1427A2}" type="parTrans" cxnId="{E39918E7-B30B-4496-B872-824A6AB95493}">
      <dgm:prSet/>
      <dgm:spPr/>
      <dgm:t>
        <a:bodyPr/>
        <a:lstStyle/>
        <a:p>
          <a:endParaRPr lang="es-ES"/>
        </a:p>
      </dgm:t>
    </dgm:pt>
    <dgm:pt modelId="{7804FE8A-74CA-4650-B0FD-ADF39D9CB472}" type="pres">
      <dgm:prSet presAssocID="{6ACBE319-4EF4-42F1-97D5-F685D4598BB5}" presName="Name0" presStyleCnt="0">
        <dgm:presLayoutVars>
          <dgm:dir/>
          <dgm:animLvl val="lvl"/>
          <dgm:resizeHandles val="exact"/>
        </dgm:presLayoutVars>
      </dgm:prSet>
      <dgm:spPr/>
    </dgm:pt>
    <dgm:pt modelId="{485EF642-1446-4241-B05A-D090FC92EA68}" type="pres">
      <dgm:prSet presAssocID="{C39ECEB4-DA09-4100-9ECD-F40FA206A3BA}" presName="parTxOnly" presStyleLbl="node1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AD077986-A608-4B19-937A-1A860296F4F2}" type="presOf" srcId="{C39ECEB4-DA09-4100-9ECD-F40FA206A3BA}" destId="{485EF642-1446-4241-B05A-D090FC92EA68}" srcOrd="0" destOrd="0" presId="urn:microsoft.com/office/officeart/2005/8/layout/chevron1"/>
    <dgm:cxn modelId="{C6A9A3EA-895A-439A-A846-B6D431367184}" type="presOf" srcId="{6ACBE319-4EF4-42F1-97D5-F685D4598BB5}" destId="{7804FE8A-74CA-4650-B0FD-ADF39D9CB472}" srcOrd="0" destOrd="0" presId="urn:microsoft.com/office/officeart/2005/8/layout/chevron1"/>
    <dgm:cxn modelId="{E39918E7-B30B-4496-B872-824A6AB95493}" srcId="{6ACBE319-4EF4-42F1-97D5-F685D4598BB5}" destId="{C39ECEB4-DA09-4100-9ECD-F40FA206A3BA}" srcOrd="0" destOrd="0" parTransId="{6ECBCF25-0A9D-4B57-A144-12FC4C1427A2}" sibTransId="{B85417D0-BD5D-4330-A69C-CFA4AF51B3FC}"/>
    <dgm:cxn modelId="{A871093C-4AEF-4E64-B54C-2E48DF7EB399}" type="presParOf" srcId="{7804FE8A-74CA-4650-B0FD-ADF39D9CB472}" destId="{485EF642-1446-4241-B05A-D090FC92EA68}" srcOrd="0" destOrd="0" presId="urn:microsoft.com/office/officeart/2005/8/layout/chevron1"/>
  </dgm:cxnLst>
  <dgm:bg/>
  <dgm:whole/>
</dgm:dataModel>
</file>

<file path=ppt/diagrams/data62.xml><?xml version="1.0" encoding="utf-8"?>
<dgm:dataModel xmlns:dgm="http://schemas.openxmlformats.org/drawingml/2006/diagram" xmlns:a="http://schemas.openxmlformats.org/drawingml/2006/main">
  <dgm:ptLst>
    <dgm:pt modelId="{6ACBE319-4EF4-42F1-97D5-F685D4598BB5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C39ECEB4-DA09-4100-9ECD-F40FA206A3BA}">
      <dgm:prSet phldrT="[Texto]"/>
      <dgm:spPr>
        <a:solidFill>
          <a:srgbClr val="947CB0"/>
        </a:solidFill>
      </dgm:spPr>
      <dgm:t>
        <a:bodyPr/>
        <a:lstStyle/>
        <a:p>
          <a:r>
            <a:rPr lang="es-ES" dirty="0" smtClean="0"/>
            <a:t>Levantamiento arquitectónico</a:t>
          </a:r>
          <a:endParaRPr lang="es-ES" dirty="0"/>
        </a:p>
      </dgm:t>
    </dgm:pt>
    <dgm:pt modelId="{B85417D0-BD5D-4330-A69C-CFA4AF51B3FC}" type="sibTrans" cxnId="{E39918E7-B30B-4496-B872-824A6AB95493}">
      <dgm:prSet/>
      <dgm:spPr/>
      <dgm:t>
        <a:bodyPr/>
        <a:lstStyle/>
        <a:p>
          <a:endParaRPr lang="es-ES"/>
        </a:p>
      </dgm:t>
    </dgm:pt>
    <dgm:pt modelId="{6ECBCF25-0A9D-4B57-A144-12FC4C1427A2}" type="parTrans" cxnId="{E39918E7-B30B-4496-B872-824A6AB95493}">
      <dgm:prSet/>
      <dgm:spPr/>
      <dgm:t>
        <a:bodyPr/>
        <a:lstStyle/>
        <a:p>
          <a:endParaRPr lang="es-ES"/>
        </a:p>
      </dgm:t>
    </dgm:pt>
    <dgm:pt modelId="{7804FE8A-74CA-4650-B0FD-ADF39D9CB472}" type="pres">
      <dgm:prSet presAssocID="{6ACBE319-4EF4-42F1-97D5-F685D4598BB5}" presName="Name0" presStyleCnt="0">
        <dgm:presLayoutVars>
          <dgm:dir/>
          <dgm:animLvl val="lvl"/>
          <dgm:resizeHandles val="exact"/>
        </dgm:presLayoutVars>
      </dgm:prSet>
      <dgm:spPr/>
    </dgm:pt>
    <dgm:pt modelId="{485EF642-1446-4241-B05A-D090FC92EA68}" type="pres">
      <dgm:prSet presAssocID="{C39ECEB4-DA09-4100-9ECD-F40FA206A3BA}" presName="parTxOnly" presStyleLbl="node1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972F150F-50D5-4EEC-8220-5310E4D481A9}" type="presOf" srcId="{C39ECEB4-DA09-4100-9ECD-F40FA206A3BA}" destId="{485EF642-1446-4241-B05A-D090FC92EA68}" srcOrd="0" destOrd="0" presId="urn:microsoft.com/office/officeart/2005/8/layout/chevron1"/>
    <dgm:cxn modelId="{DE42F283-63EF-43B3-B0CD-29F925BF0171}" type="presOf" srcId="{6ACBE319-4EF4-42F1-97D5-F685D4598BB5}" destId="{7804FE8A-74CA-4650-B0FD-ADF39D9CB472}" srcOrd="0" destOrd="0" presId="urn:microsoft.com/office/officeart/2005/8/layout/chevron1"/>
    <dgm:cxn modelId="{E39918E7-B30B-4496-B872-824A6AB95493}" srcId="{6ACBE319-4EF4-42F1-97D5-F685D4598BB5}" destId="{C39ECEB4-DA09-4100-9ECD-F40FA206A3BA}" srcOrd="0" destOrd="0" parTransId="{6ECBCF25-0A9D-4B57-A144-12FC4C1427A2}" sibTransId="{B85417D0-BD5D-4330-A69C-CFA4AF51B3FC}"/>
    <dgm:cxn modelId="{F488801E-2A1E-4CEF-A427-7D19A46CA43A}" type="presParOf" srcId="{7804FE8A-74CA-4650-B0FD-ADF39D9CB472}" destId="{485EF642-1446-4241-B05A-D090FC92EA68}" srcOrd="0" destOrd="0" presId="urn:microsoft.com/office/officeart/2005/8/layout/chevron1"/>
  </dgm:cxnLst>
  <dgm:bg/>
  <dgm:whole/>
</dgm:dataModel>
</file>

<file path=ppt/diagrams/data63.xml><?xml version="1.0" encoding="utf-8"?>
<dgm:dataModel xmlns:dgm="http://schemas.openxmlformats.org/drawingml/2006/diagram" xmlns:a="http://schemas.openxmlformats.org/drawingml/2006/main">
  <dgm:ptLst>
    <dgm:pt modelId="{6ACBE319-4EF4-42F1-97D5-F685D4598BB5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C39ECEB4-DA09-4100-9ECD-F40FA206A3BA}">
      <dgm:prSet phldrT="[Texto]"/>
      <dgm:spPr>
        <a:solidFill>
          <a:srgbClr val="947CB0"/>
        </a:solidFill>
      </dgm:spPr>
      <dgm:t>
        <a:bodyPr/>
        <a:lstStyle/>
        <a:p>
          <a:r>
            <a:rPr lang="es-ES" dirty="0" smtClean="0"/>
            <a:t>Levantamiento arquitectónico</a:t>
          </a:r>
          <a:endParaRPr lang="es-ES" dirty="0"/>
        </a:p>
      </dgm:t>
    </dgm:pt>
    <dgm:pt modelId="{B85417D0-BD5D-4330-A69C-CFA4AF51B3FC}" type="sibTrans" cxnId="{E39918E7-B30B-4496-B872-824A6AB95493}">
      <dgm:prSet/>
      <dgm:spPr/>
      <dgm:t>
        <a:bodyPr/>
        <a:lstStyle/>
        <a:p>
          <a:endParaRPr lang="es-ES"/>
        </a:p>
      </dgm:t>
    </dgm:pt>
    <dgm:pt modelId="{6ECBCF25-0A9D-4B57-A144-12FC4C1427A2}" type="parTrans" cxnId="{E39918E7-B30B-4496-B872-824A6AB95493}">
      <dgm:prSet/>
      <dgm:spPr/>
      <dgm:t>
        <a:bodyPr/>
        <a:lstStyle/>
        <a:p>
          <a:endParaRPr lang="es-ES"/>
        </a:p>
      </dgm:t>
    </dgm:pt>
    <dgm:pt modelId="{7804FE8A-74CA-4650-B0FD-ADF39D9CB472}" type="pres">
      <dgm:prSet presAssocID="{6ACBE319-4EF4-42F1-97D5-F685D4598BB5}" presName="Name0" presStyleCnt="0">
        <dgm:presLayoutVars>
          <dgm:dir/>
          <dgm:animLvl val="lvl"/>
          <dgm:resizeHandles val="exact"/>
        </dgm:presLayoutVars>
      </dgm:prSet>
      <dgm:spPr/>
    </dgm:pt>
    <dgm:pt modelId="{485EF642-1446-4241-B05A-D090FC92EA68}" type="pres">
      <dgm:prSet presAssocID="{C39ECEB4-DA09-4100-9ECD-F40FA206A3BA}" presName="parTxOnly" presStyleLbl="node1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9C76CD31-5BF1-4D70-B64A-1A77ACB54622}" type="presOf" srcId="{6ACBE319-4EF4-42F1-97D5-F685D4598BB5}" destId="{7804FE8A-74CA-4650-B0FD-ADF39D9CB472}" srcOrd="0" destOrd="0" presId="urn:microsoft.com/office/officeart/2005/8/layout/chevron1"/>
    <dgm:cxn modelId="{E39918E7-B30B-4496-B872-824A6AB95493}" srcId="{6ACBE319-4EF4-42F1-97D5-F685D4598BB5}" destId="{C39ECEB4-DA09-4100-9ECD-F40FA206A3BA}" srcOrd="0" destOrd="0" parTransId="{6ECBCF25-0A9D-4B57-A144-12FC4C1427A2}" sibTransId="{B85417D0-BD5D-4330-A69C-CFA4AF51B3FC}"/>
    <dgm:cxn modelId="{DE4A1B35-55E5-4F21-8608-2FF8F69F590C}" type="presOf" srcId="{C39ECEB4-DA09-4100-9ECD-F40FA206A3BA}" destId="{485EF642-1446-4241-B05A-D090FC92EA68}" srcOrd="0" destOrd="0" presId="urn:microsoft.com/office/officeart/2005/8/layout/chevron1"/>
    <dgm:cxn modelId="{FC9B52DF-E705-4ECC-82F6-00F9B897E935}" type="presParOf" srcId="{7804FE8A-74CA-4650-B0FD-ADF39D9CB472}" destId="{485EF642-1446-4241-B05A-D090FC92EA68}" srcOrd="0" destOrd="0" presId="urn:microsoft.com/office/officeart/2005/8/layout/chevron1"/>
  </dgm:cxnLst>
  <dgm:bg/>
  <dgm:whole/>
</dgm:dataModel>
</file>

<file path=ppt/diagrams/data64.xml><?xml version="1.0" encoding="utf-8"?>
<dgm:dataModel xmlns:dgm="http://schemas.openxmlformats.org/drawingml/2006/diagram" xmlns:a="http://schemas.openxmlformats.org/drawingml/2006/main">
  <dgm:ptLst>
    <dgm:pt modelId="{6ACBE319-4EF4-42F1-97D5-F685D4598BB5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C39ECEB4-DA09-4100-9ECD-F40FA206A3BA}">
      <dgm:prSet phldrT="[Texto]"/>
      <dgm:spPr>
        <a:solidFill>
          <a:srgbClr val="947CB0"/>
        </a:solidFill>
      </dgm:spPr>
      <dgm:t>
        <a:bodyPr/>
        <a:lstStyle/>
        <a:p>
          <a:r>
            <a:rPr lang="es-ES" dirty="0" smtClean="0"/>
            <a:t>Levantamiento arquitectónico</a:t>
          </a:r>
          <a:endParaRPr lang="es-ES" dirty="0"/>
        </a:p>
      </dgm:t>
    </dgm:pt>
    <dgm:pt modelId="{B85417D0-BD5D-4330-A69C-CFA4AF51B3FC}" type="sibTrans" cxnId="{E39918E7-B30B-4496-B872-824A6AB95493}">
      <dgm:prSet/>
      <dgm:spPr/>
      <dgm:t>
        <a:bodyPr/>
        <a:lstStyle/>
        <a:p>
          <a:endParaRPr lang="es-ES"/>
        </a:p>
      </dgm:t>
    </dgm:pt>
    <dgm:pt modelId="{6ECBCF25-0A9D-4B57-A144-12FC4C1427A2}" type="parTrans" cxnId="{E39918E7-B30B-4496-B872-824A6AB95493}">
      <dgm:prSet/>
      <dgm:spPr/>
      <dgm:t>
        <a:bodyPr/>
        <a:lstStyle/>
        <a:p>
          <a:endParaRPr lang="es-ES"/>
        </a:p>
      </dgm:t>
    </dgm:pt>
    <dgm:pt modelId="{7804FE8A-74CA-4650-B0FD-ADF39D9CB472}" type="pres">
      <dgm:prSet presAssocID="{6ACBE319-4EF4-42F1-97D5-F685D4598BB5}" presName="Name0" presStyleCnt="0">
        <dgm:presLayoutVars>
          <dgm:dir/>
          <dgm:animLvl val="lvl"/>
          <dgm:resizeHandles val="exact"/>
        </dgm:presLayoutVars>
      </dgm:prSet>
      <dgm:spPr/>
    </dgm:pt>
    <dgm:pt modelId="{485EF642-1446-4241-B05A-D090FC92EA68}" type="pres">
      <dgm:prSet presAssocID="{C39ECEB4-DA09-4100-9ECD-F40FA206A3BA}" presName="parTxOnly" presStyleLbl="node1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AF88A3D2-2CB6-4E84-863A-550D64E4752E}" type="presOf" srcId="{6ACBE319-4EF4-42F1-97D5-F685D4598BB5}" destId="{7804FE8A-74CA-4650-B0FD-ADF39D9CB472}" srcOrd="0" destOrd="0" presId="urn:microsoft.com/office/officeart/2005/8/layout/chevron1"/>
    <dgm:cxn modelId="{E1DEF666-C85E-4879-AD2D-7C1B630EEE23}" type="presOf" srcId="{C39ECEB4-DA09-4100-9ECD-F40FA206A3BA}" destId="{485EF642-1446-4241-B05A-D090FC92EA68}" srcOrd="0" destOrd="0" presId="urn:microsoft.com/office/officeart/2005/8/layout/chevron1"/>
    <dgm:cxn modelId="{E39918E7-B30B-4496-B872-824A6AB95493}" srcId="{6ACBE319-4EF4-42F1-97D5-F685D4598BB5}" destId="{C39ECEB4-DA09-4100-9ECD-F40FA206A3BA}" srcOrd="0" destOrd="0" parTransId="{6ECBCF25-0A9D-4B57-A144-12FC4C1427A2}" sibTransId="{B85417D0-BD5D-4330-A69C-CFA4AF51B3FC}"/>
    <dgm:cxn modelId="{A391F22A-2021-4375-8C66-E4A23EC4F751}" type="presParOf" srcId="{7804FE8A-74CA-4650-B0FD-ADF39D9CB472}" destId="{485EF642-1446-4241-B05A-D090FC92EA68}" srcOrd="0" destOrd="0" presId="urn:microsoft.com/office/officeart/2005/8/layout/chevron1"/>
  </dgm:cxnLst>
  <dgm:bg/>
  <dgm:whole/>
</dgm:dataModel>
</file>

<file path=ppt/diagrams/data65.xml><?xml version="1.0" encoding="utf-8"?>
<dgm:dataModel xmlns:dgm="http://schemas.openxmlformats.org/drawingml/2006/diagram" xmlns:a="http://schemas.openxmlformats.org/drawingml/2006/main">
  <dgm:ptLst>
    <dgm:pt modelId="{6ACBE319-4EF4-42F1-97D5-F685D4598BB5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C39ECEB4-DA09-4100-9ECD-F40FA206A3BA}">
      <dgm:prSet phldrT="[Texto]"/>
      <dgm:spPr>
        <a:solidFill>
          <a:srgbClr val="947CB0"/>
        </a:solidFill>
      </dgm:spPr>
      <dgm:t>
        <a:bodyPr/>
        <a:lstStyle/>
        <a:p>
          <a:r>
            <a:rPr lang="es-ES" dirty="0" smtClean="0"/>
            <a:t>Levantamiento arquitectónico</a:t>
          </a:r>
          <a:endParaRPr lang="es-ES" dirty="0"/>
        </a:p>
      </dgm:t>
    </dgm:pt>
    <dgm:pt modelId="{B85417D0-BD5D-4330-A69C-CFA4AF51B3FC}" type="sibTrans" cxnId="{E39918E7-B30B-4496-B872-824A6AB95493}">
      <dgm:prSet/>
      <dgm:spPr/>
      <dgm:t>
        <a:bodyPr/>
        <a:lstStyle/>
        <a:p>
          <a:endParaRPr lang="es-ES"/>
        </a:p>
      </dgm:t>
    </dgm:pt>
    <dgm:pt modelId="{6ECBCF25-0A9D-4B57-A144-12FC4C1427A2}" type="parTrans" cxnId="{E39918E7-B30B-4496-B872-824A6AB95493}">
      <dgm:prSet/>
      <dgm:spPr/>
      <dgm:t>
        <a:bodyPr/>
        <a:lstStyle/>
        <a:p>
          <a:endParaRPr lang="es-ES"/>
        </a:p>
      </dgm:t>
    </dgm:pt>
    <dgm:pt modelId="{7804FE8A-74CA-4650-B0FD-ADF39D9CB472}" type="pres">
      <dgm:prSet presAssocID="{6ACBE319-4EF4-42F1-97D5-F685D4598BB5}" presName="Name0" presStyleCnt="0">
        <dgm:presLayoutVars>
          <dgm:dir/>
          <dgm:animLvl val="lvl"/>
          <dgm:resizeHandles val="exact"/>
        </dgm:presLayoutVars>
      </dgm:prSet>
      <dgm:spPr/>
    </dgm:pt>
    <dgm:pt modelId="{485EF642-1446-4241-B05A-D090FC92EA68}" type="pres">
      <dgm:prSet presAssocID="{C39ECEB4-DA09-4100-9ECD-F40FA206A3BA}" presName="parTxOnly" presStyleLbl="node1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6439C4BA-9395-4494-892F-F7EEB95DA161}" type="presOf" srcId="{C39ECEB4-DA09-4100-9ECD-F40FA206A3BA}" destId="{485EF642-1446-4241-B05A-D090FC92EA68}" srcOrd="0" destOrd="0" presId="urn:microsoft.com/office/officeart/2005/8/layout/chevron1"/>
    <dgm:cxn modelId="{87EA1F25-8955-40E6-A465-6995933B8135}" type="presOf" srcId="{6ACBE319-4EF4-42F1-97D5-F685D4598BB5}" destId="{7804FE8A-74CA-4650-B0FD-ADF39D9CB472}" srcOrd="0" destOrd="0" presId="urn:microsoft.com/office/officeart/2005/8/layout/chevron1"/>
    <dgm:cxn modelId="{E39918E7-B30B-4496-B872-824A6AB95493}" srcId="{6ACBE319-4EF4-42F1-97D5-F685D4598BB5}" destId="{C39ECEB4-DA09-4100-9ECD-F40FA206A3BA}" srcOrd="0" destOrd="0" parTransId="{6ECBCF25-0A9D-4B57-A144-12FC4C1427A2}" sibTransId="{B85417D0-BD5D-4330-A69C-CFA4AF51B3FC}"/>
    <dgm:cxn modelId="{9A8FA931-089C-4BE8-8090-782EF1E285DB}" type="presParOf" srcId="{7804FE8A-74CA-4650-B0FD-ADF39D9CB472}" destId="{485EF642-1446-4241-B05A-D090FC92EA68}" srcOrd="0" destOrd="0" presId="urn:microsoft.com/office/officeart/2005/8/layout/chevron1"/>
  </dgm:cxnLst>
  <dgm:bg/>
  <dgm:whole/>
</dgm:dataModel>
</file>

<file path=ppt/diagrams/data66.xml><?xml version="1.0" encoding="utf-8"?>
<dgm:dataModel xmlns:dgm="http://schemas.openxmlformats.org/drawingml/2006/diagram" xmlns:a="http://schemas.openxmlformats.org/drawingml/2006/main">
  <dgm:ptLst>
    <dgm:pt modelId="{6ACBE319-4EF4-42F1-97D5-F685D4598BB5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C39ECEB4-DA09-4100-9ECD-F40FA206A3BA}">
      <dgm:prSet phldrT="[Texto]"/>
      <dgm:spPr>
        <a:solidFill>
          <a:srgbClr val="947CB0"/>
        </a:solidFill>
      </dgm:spPr>
      <dgm:t>
        <a:bodyPr/>
        <a:lstStyle/>
        <a:p>
          <a:r>
            <a:rPr lang="es-ES" dirty="0" smtClean="0"/>
            <a:t>Levantamiento arquitectónico</a:t>
          </a:r>
          <a:endParaRPr lang="es-ES" dirty="0"/>
        </a:p>
      </dgm:t>
    </dgm:pt>
    <dgm:pt modelId="{B85417D0-BD5D-4330-A69C-CFA4AF51B3FC}" type="sibTrans" cxnId="{E39918E7-B30B-4496-B872-824A6AB95493}">
      <dgm:prSet/>
      <dgm:spPr/>
      <dgm:t>
        <a:bodyPr/>
        <a:lstStyle/>
        <a:p>
          <a:endParaRPr lang="es-ES"/>
        </a:p>
      </dgm:t>
    </dgm:pt>
    <dgm:pt modelId="{6ECBCF25-0A9D-4B57-A144-12FC4C1427A2}" type="parTrans" cxnId="{E39918E7-B30B-4496-B872-824A6AB95493}">
      <dgm:prSet/>
      <dgm:spPr/>
      <dgm:t>
        <a:bodyPr/>
        <a:lstStyle/>
        <a:p>
          <a:endParaRPr lang="es-ES"/>
        </a:p>
      </dgm:t>
    </dgm:pt>
    <dgm:pt modelId="{7804FE8A-74CA-4650-B0FD-ADF39D9CB472}" type="pres">
      <dgm:prSet presAssocID="{6ACBE319-4EF4-42F1-97D5-F685D4598BB5}" presName="Name0" presStyleCnt="0">
        <dgm:presLayoutVars>
          <dgm:dir/>
          <dgm:animLvl val="lvl"/>
          <dgm:resizeHandles val="exact"/>
        </dgm:presLayoutVars>
      </dgm:prSet>
      <dgm:spPr/>
    </dgm:pt>
    <dgm:pt modelId="{485EF642-1446-4241-B05A-D090FC92EA68}" type="pres">
      <dgm:prSet presAssocID="{C39ECEB4-DA09-4100-9ECD-F40FA206A3BA}" presName="parTxOnly" presStyleLbl="node1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4CA2984F-59D9-4A63-BB28-8D971A57771B}" type="presOf" srcId="{C39ECEB4-DA09-4100-9ECD-F40FA206A3BA}" destId="{485EF642-1446-4241-B05A-D090FC92EA68}" srcOrd="0" destOrd="0" presId="urn:microsoft.com/office/officeart/2005/8/layout/chevron1"/>
    <dgm:cxn modelId="{32092BA1-A5BD-4306-9E54-7CF639D2AC19}" type="presOf" srcId="{6ACBE319-4EF4-42F1-97D5-F685D4598BB5}" destId="{7804FE8A-74CA-4650-B0FD-ADF39D9CB472}" srcOrd="0" destOrd="0" presId="urn:microsoft.com/office/officeart/2005/8/layout/chevron1"/>
    <dgm:cxn modelId="{E39918E7-B30B-4496-B872-824A6AB95493}" srcId="{6ACBE319-4EF4-42F1-97D5-F685D4598BB5}" destId="{C39ECEB4-DA09-4100-9ECD-F40FA206A3BA}" srcOrd="0" destOrd="0" parTransId="{6ECBCF25-0A9D-4B57-A144-12FC4C1427A2}" sibTransId="{B85417D0-BD5D-4330-A69C-CFA4AF51B3FC}"/>
    <dgm:cxn modelId="{D12EFCE0-7584-4339-9CA3-2A3A44AEEBC7}" type="presParOf" srcId="{7804FE8A-74CA-4650-B0FD-ADF39D9CB472}" destId="{485EF642-1446-4241-B05A-D090FC92EA68}" srcOrd="0" destOrd="0" presId="urn:microsoft.com/office/officeart/2005/8/layout/chevron1"/>
  </dgm:cxnLst>
  <dgm:bg/>
  <dgm:whole/>
</dgm:dataModel>
</file>

<file path=ppt/diagrams/data67.xml><?xml version="1.0" encoding="utf-8"?>
<dgm:dataModel xmlns:dgm="http://schemas.openxmlformats.org/drawingml/2006/diagram" xmlns:a="http://schemas.openxmlformats.org/drawingml/2006/main">
  <dgm:ptLst>
    <dgm:pt modelId="{6ACBE319-4EF4-42F1-97D5-F685D4598BB5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C39ECEB4-DA09-4100-9ECD-F40FA206A3BA}">
      <dgm:prSet phldrT="[Texto]"/>
      <dgm:spPr>
        <a:solidFill>
          <a:srgbClr val="947CB0"/>
        </a:solidFill>
      </dgm:spPr>
      <dgm:t>
        <a:bodyPr/>
        <a:lstStyle/>
        <a:p>
          <a:r>
            <a:rPr lang="es-ES" dirty="0" smtClean="0"/>
            <a:t>Levantamiento arquitectónico</a:t>
          </a:r>
          <a:endParaRPr lang="es-ES" dirty="0"/>
        </a:p>
      </dgm:t>
    </dgm:pt>
    <dgm:pt modelId="{B85417D0-BD5D-4330-A69C-CFA4AF51B3FC}" type="sibTrans" cxnId="{E39918E7-B30B-4496-B872-824A6AB95493}">
      <dgm:prSet/>
      <dgm:spPr/>
      <dgm:t>
        <a:bodyPr/>
        <a:lstStyle/>
        <a:p>
          <a:endParaRPr lang="es-ES"/>
        </a:p>
      </dgm:t>
    </dgm:pt>
    <dgm:pt modelId="{6ECBCF25-0A9D-4B57-A144-12FC4C1427A2}" type="parTrans" cxnId="{E39918E7-B30B-4496-B872-824A6AB95493}">
      <dgm:prSet/>
      <dgm:spPr/>
      <dgm:t>
        <a:bodyPr/>
        <a:lstStyle/>
        <a:p>
          <a:endParaRPr lang="es-ES"/>
        </a:p>
      </dgm:t>
    </dgm:pt>
    <dgm:pt modelId="{7804FE8A-74CA-4650-B0FD-ADF39D9CB472}" type="pres">
      <dgm:prSet presAssocID="{6ACBE319-4EF4-42F1-97D5-F685D4598BB5}" presName="Name0" presStyleCnt="0">
        <dgm:presLayoutVars>
          <dgm:dir/>
          <dgm:animLvl val="lvl"/>
          <dgm:resizeHandles val="exact"/>
        </dgm:presLayoutVars>
      </dgm:prSet>
      <dgm:spPr/>
    </dgm:pt>
    <dgm:pt modelId="{485EF642-1446-4241-B05A-D090FC92EA68}" type="pres">
      <dgm:prSet presAssocID="{C39ECEB4-DA09-4100-9ECD-F40FA206A3BA}" presName="parTxOnly" presStyleLbl="node1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32FE8685-C4B7-4A04-84BE-A28E17E7AF78}" type="presOf" srcId="{C39ECEB4-DA09-4100-9ECD-F40FA206A3BA}" destId="{485EF642-1446-4241-B05A-D090FC92EA68}" srcOrd="0" destOrd="0" presId="urn:microsoft.com/office/officeart/2005/8/layout/chevron1"/>
    <dgm:cxn modelId="{077E28A6-FD6F-42AB-A108-E7562FBD54CE}" type="presOf" srcId="{6ACBE319-4EF4-42F1-97D5-F685D4598BB5}" destId="{7804FE8A-74CA-4650-B0FD-ADF39D9CB472}" srcOrd="0" destOrd="0" presId="urn:microsoft.com/office/officeart/2005/8/layout/chevron1"/>
    <dgm:cxn modelId="{E39918E7-B30B-4496-B872-824A6AB95493}" srcId="{6ACBE319-4EF4-42F1-97D5-F685D4598BB5}" destId="{C39ECEB4-DA09-4100-9ECD-F40FA206A3BA}" srcOrd="0" destOrd="0" parTransId="{6ECBCF25-0A9D-4B57-A144-12FC4C1427A2}" sibTransId="{B85417D0-BD5D-4330-A69C-CFA4AF51B3FC}"/>
    <dgm:cxn modelId="{F1F95350-9E61-4BEE-BEAE-A64103374E07}" type="presParOf" srcId="{7804FE8A-74CA-4650-B0FD-ADF39D9CB472}" destId="{485EF642-1446-4241-B05A-D090FC92EA68}" srcOrd="0" destOrd="0" presId="urn:microsoft.com/office/officeart/2005/8/layout/chevron1"/>
  </dgm:cxnLst>
  <dgm:bg/>
  <dgm:whole/>
</dgm:dataModel>
</file>

<file path=ppt/diagrams/data68.xml><?xml version="1.0" encoding="utf-8"?>
<dgm:dataModel xmlns:dgm="http://schemas.openxmlformats.org/drawingml/2006/diagram" xmlns:a="http://schemas.openxmlformats.org/drawingml/2006/main">
  <dgm:ptLst>
    <dgm:pt modelId="{6ACBE319-4EF4-42F1-97D5-F685D4598BB5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C39ECEB4-DA09-4100-9ECD-F40FA206A3BA}">
      <dgm:prSet phldrT="[Texto]"/>
      <dgm:spPr>
        <a:solidFill>
          <a:srgbClr val="947CB0"/>
        </a:solidFill>
      </dgm:spPr>
      <dgm:t>
        <a:bodyPr/>
        <a:lstStyle/>
        <a:p>
          <a:r>
            <a:rPr lang="es-ES" dirty="0" smtClean="0"/>
            <a:t>Levantamiento arquitectónico</a:t>
          </a:r>
          <a:endParaRPr lang="es-ES" dirty="0"/>
        </a:p>
      </dgm:t>
    </dgm:pt>
    <dgm:pt modelId="{B85417D0-BD5D-4330-A69C-CFA4AF51B3FC}" type="sibTrans" cxnId="{E39918E7-B30B-4496-B872-824A6AB95493}">
      <dgm:prSet/>
      <dgm:spPr/>
      <dgm:t>
        <a:bodyPr/>
        <a:lstStyle/>
        <a:p>
          <a:endParaRPr lang="es-ES"/>
        </a:p>
      </dgm:t>
    </dgm:pt>
    <dgm:pt modelId="{6ECBCF25-0A9D-4B57-A144-12FC4C1427A2}" type="parTrans" cxnId="{E39918E7-B30B-4496-B872-824A6AB95493}">
      <dgm:prSet/>
      <dgm:spPr/>
      <dgm:t>
        <a:bodyPr/>
        <a:lstStyle/>
        <a:p>
          <a:endParaRPr lang="es-ES"/>
        </a:p>
      </dgm:t>
    </dgm:pt>
    <dgm:pt modelId="{7804FE8A-74CA-4650-B0FD-ADF39D9CB472}" type="pres">
      <dgm:prSet presAssocID="{6ACBE319-4EF4-42F1-97D5-F685D4598BB5}" presName="Name0" presStyleCnt="0">
        <dgm:presLayoutVars>
          <dgm:dir/>
          <dgm:animLvl val="lvl"/>
          <dgm:resizeHandles val="exact"/>
        </dgm:presLayoutVars>
      </dgm:prSet>
      <dgm:spPr/>
    </dgm:pt>
    <dgm:pt modelId="{485EF642-1446-4241-B05A-D090FC92EA68}" type="pres">
      <dgm:prSet presAssocID="{C39ECEB4-DA09-4100-9ECD-F40FA206A3BA}" presName="parTxOnly" presStyleLbl="node1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FD2BA7AD-9DD1-4935-B64A-9B8B10D7090E}" type="presOf" srcId="{6ACBE319-4EF4-42F1-97D5-F685D4598BB5}" destId="{7804FE8A-74CA-4650-B0FD-ADF39D9CB472}" srcOrd="0" destOrd="0" presId="urn:microsoft.com/office/officeart/2005/8/layout/chevron1"/>
    <dgm:cxn modelId="{E39918E7-B30B-4496-B872-824A6AB95493}" srcId="{6ACBE319-4EF4-42F1-97D5-F685D4598BB5}" destId="{C39ECEB4-DA09-4100-9ECD-F40FA206A3BA}" srcOrd="0" destOrd="0" parTransId="{6ECBCF25-0A9D-4B57-A144-12FC4C1427A2}" sibTransId="{B85417D0-BD5D-4330-A69C-CFA4AF51B3FC}"/>
    <dgm:cxn modelId="{F3FB6942-43B8-464B-A8DC-2956F97AE742}" type="presOf" srcId="{C39ECEB4-DA09-4100-9ECD-F40FA206A3BA}" destId="{485EF642-1446-4241-B05A-D090FC92EA68}" srcOrd="0" destOrd="0" presId="urn:microsoft.com/office/officeart/2005/8/layout/chevron1"/>
    <dgm:cxn modelId="{96C3A41C-99C7-47F6-899D-3A5CA30B0D1F}" type="presParOf" srcId="{7804FE8A-74CA-4650-B0FD-ADF39D9CB472}" destId="{485EF642-1446-4241-B05A-D090FC92EA68}" srcOrd="0" destOrd="0" presId="urn:microsoft.com/office/officeart/2005/8/layout/chevron1"/>
  </dgm:cxnLst>
  <dgm:bg/>
  <dgm:whole/>
</dgm:dataModel>
</file>

<file path=ppt/diagrams/data69.xml><?xml version="1.0" encoding="utf-8"?>
<dgm:dataModel xmlns:dgm="http://schemas.openxmlformats.org/drawingml/2006/diagram" xmlns:a="http://schemas.openxmlformats.org/drawingml/2006/main">
  <dgm:ptLst>
    <dgm:pt modelId="{6ACBE319-4EF4-42F1-97D5-F685D4598BB5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C39ECEB4-DA09-4100-9ECD-F40FA206A3BA}">
      <dgm:prSet phldrT="[Texto]"/>
      <dgm:spPr>
        <a:solidFill>
          <a:srgbClr val="947CB0"/>
        </a:solidFill>
      </dgm:spPr>
      <dgm:t>
        <a:bodyPr/>
        <a:lstStyle/>
        <a:p>
          <a:r>
            <a:rPr lang="es-ES" dirty="0" smtClean="0"/>
            <a:t>Levantamiento arquitectónico</a:t>
          </a:r>
          <a:endParaRPr lang="es-ES" dirty="0"/>
        </a:p>
      </dgm:t>
    </dgm:pt>
    <dgm:pt modelId="{B85417D0-BD5D-4330-A69C-CFA4AF51B3FC}" type="sibTrans" cxnId="{E39918E7-B30B-4496-B872-824A6AB95493}">
      <dgm:prSet/>
      <dgm:spPr/>
      <dgm:t>
        <a:bodyPr/>
        <a:lstStyle/>
        <a:p>
          <a:endParaRPr lang="es-ES"/>
        </a:p>
      </dgm:t>
    </dgm:pt>
    <dgm:pt modelId="{6ECBCF25-0A9D-4B57-A144-12FC4C1427A2}" type="parTrans" cxnId="{E39918E7-B30B-4496-B872-824A6AB95493}">
      <dgm:prSet/>
      <dgm:spPr/>
      <dgm:t>
        <a:bodyPr/>
        <a:lstStyle/>
        <a:p>
          <a:endParaRPr lang="es-ES"/>
        </a:p>
      </dgm:t>
    </dgm:pt>
    <dgm:pt modelId="{7804FE8A-74CA-4650-B0FD-ADF39D9CB472}" type="pres">
      <dgm:prSet presAssocID="{6ACBE319-4EF4-42F1-97D5-F685D4598BB5}" presName="Name0" presStyleCnt="0">
        <dgm:presLayoutVars>
          <dgm:dir/>
          <dgm:animLvl val="lvl"/>
          <dgm:resizeHandles val="exact"/>
        </dgm:presLayoutVars>
      </dgm:prSet>
      <dgm:spPr/>
    </dgm:pt>
    <dgm:pt modelId="{485EF642-1446-4241-B05A-D090FC92EA68}" type="pres">
      <dgm:prSet presAssocID="{C39ECEB4-DA09-4100-9ECD-F40FA206A3BA}" presName="parTxOnly" presStyleLbl="node1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5DA377DA-A4F9-41F4-9BA1-CE493A61759F}" type="presOf" srcId="{C39ECEB4-DA09-4100-9ECD-F40FA206A3BA}" destId="{485EF642-1446-4241-B05A-D090FC92EA68}" srcOrd="0" destOrd="0" presId="urn:microsoft.com/office/officeart/2005/8/layout/chevron1"/>
    <dgm:cxn modelId="{E0243B86-3086-4429-BDD7-342050F92566}" type="presOf" srcId="{6ACBE319-4EF4-42F1-97D5-F685D4598BB5}" destId="{7804FE8A-74CA-4650-B0FD-ADF39D9CB472}" srcOrd="0" destOrd="0" presId="urn:microsoft.com/office/officeart/2005/8/layout/chevron1"/>
    <dgm:cxn modelId="{E39918E7-B30B-4496-B872-824A6AB95493}" srcId="{6ACBE319-4EF4-42F1-97D5-F685D4598BB5}" destId="{C39ECEB4-DA09-4100-9ECD-F40FA206A3BA}" srcOrd="0" destOrd="0" parTransId="{6ECBCF25-0A9D-4B57-A144-12FC4C1427A2}" sibTransId="{B85417D0-BD5D-4330-A69C-CFA4AF51B3FC}"/>
    <dgm:cxn modelId="{9276BE8B-86C2-4932-A4D2-125FF80BFC1A}" type="presParOf" srcId="{7804FE8A-74CA-4650-B0FD-ADF39D9CB472}" destId="{485EF642-1446-4241-B05A-D090FC92EA68}" srcOrd="0" destOrd="0" presId="urn:microsoft.com/office/officeart/2005/8/layout/chevron1"/>
  </dgm:cxnLst>
  <dgm:bg/>
  <dgm:whole/>
</dgm:dataModel>
</file>

<file path=ppt/diagrams/data70.xml><?xml version="1.0" encoding="utf-8"?>
<dgm:dataModel xmlns:dgm="http://schemas.openxmlformats.org/drawingml/2006/diagram" xmlns:a="http://schemas.openxmlformats.org/drawingml/2006/main">
  <dgm:ptLst>
    <dgm:pt modelId="{6ACBE319-4EF4-42F1-97D5-F685D4598BB5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C39ECEB4-DA09-4100-9ECD-F40FA206A3BA}">
      <dgm:prSet phldrT="[Texto]"/>
      <dgm:spPr>
        <a:solidFill>
          <a:srgbClr val="947CB0"/>
        </a:solidFill>
      </dgm:spPr>
      <dgm:t>
        <a:bodyPr/>
        <a:lstStyle/>
        <a:p>
          <a:r>
            <a:rPr lang="es-ES" dirty="0" smtClean="0"/>
            <a:t>Levantamiento arquitectónico</a:t>
          </a:r>
          <a:endParaRPr lang="es-ES" dirty="0"/>
        </a:p>
      </dgm:t>
    </dgm:pt>
    <dgm:pt modelId="{B85417D0-BD5D-4330-A69C-CFA4AF51B3FC}" type="sibTrans" cxnId="{E39918E7-B30B-4496-B872-824A6AB95493}">
      <dgm:prSet/>
      <dgm:spPr/>
      <dgm:t>
        <a:bodyPr/>
        <a:lstStyle/>
        <a:p>
          <a:endParaRPr lang="es-ES"/>
        </a:p>
      </dgm:t>
    </dgm:pt>
    <dgm:pt modelId="{6ECBCF25-0A9D-4B57-A144-12FC4C1427A2}" type="parTrans" cxnId="{E39918E7-B30B-4496-B872-824A6AB95493}">
      <dgm:prSet/>
      <dgm:spPr/>
      <dgm:t>
        <a:bodyPr/>
        <a:lstStyle/>
        <a:p>
          <a:endParaRPr lang="es-ES"/>
        </a:p>
      </dgm:t>
    </dgm:pt>
    <dgm:pt modelId="{7804FE8A-74CA-4650-B0FD-ADF39D9CB472}" type="pres">
      <dgm:prSet presAssocID="{6ACBE319-4EF4-42F1-97D5-F685D4598BB5}" presName="Name0" presStyleCnt="0">
        <dgm:presLayoutVars>
          <dgm:dir/>
          <dgm:animLvl val="lvl"/>
          <dgm:resizeHandles val="exact"/>
        </dgm:presLayoutVars>
      </dgm:prSet>
      <dgm:spPr/>
    </dgm:pt>
    <dgm:pt modelId="{485EF642-1446-4241-B05A-D090FC92EA68}" type="pres">
      <dgm:prSet presAssocID="{C39ECEB4-DA09-4100-9ECD-F40FA206A3BA}" presName="parTxOnly" presStyleLbl="node1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96CA54A1-DA3A-46BD-957B-7419466F5D6E}" type="presOf" srcId="{6ACBE319-4EF4-42F1-97D5-F685D4598BB5}" destId="{7804FE8A-74CA-4650-B0FD-ADF39D9CB472}" srcOrd="0" destOrd="0" presId="urn:microsoft.com/office/officeart/2005/8/layout/chevron1"/>
    <dgm:cxn modelId="{9C00B295-DFA8-406F-8A0E-93D5D396C09C}" type="presOf" srcId="{C39ECEB4-DA09-4100-9ECD-F40FA206A3BA}" destId="{485EF642-1446-4241-B05A-D090FC92EA68}" srcOrd="0" destOrd="0" presId="urn:microsoft.com/office/officeart/2005/8/layout/chevron1"/>
    <dgm:cxn modelId="{E39918E7-B30B-4496-B872-824A6AB95493}" srcId="{6ACBE319-4EF4-42F1-97D5-F685D4598BB5}" destId="{C39ECEB4-DA09-4100-9ECD-F40FA206A3BA}" srcOrd="0" destOrd="0" parTransId="{6ECBCF25-0A9D-4B57-A144-12FC4C1427A2}" sibTransId="{B85417D0-BD5D-4330-A69C-CFA4AF51B3FC}"/>
    <dgm:cxn modelId="{F167A2A6-ECB3-40CB-B235-F55A0EEE2EB8}" type="presParOf" srcId="{7804FE8A-74CA-4650-B0FD-ADF39D9CB472}" destId="{485EF642-1446-4241-B05A-D090FC92EA68}" srcOrd="0" destOrd="0" presId="urn:microsoft.com/office/officeart/2005/8/layout/chevron1"/>
  </dgm:cxnLst>
  <dgm:bg/>
  <dgm:whole/>
</dgm:dataModel>
</file>

<file path=ppt/diagrams/data71.xml><?xml version="1.0" encoding="utf-8"?>
<dgm:dataModel xmlns:dgm="http://schemas.openxmlformats.org/drawingml/2006/diagram" xmlns:a="http://schemas.openxmlformats.org/drawingml/2006/main">
  <dgm:ptLst>
    <dgm:pt modelId="{6ACBE319-4EF4-42F1-97D5-F685D4598BB5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C39ECEB4-DA09-4100-9ECD-F40FA206A3BA}">
      <dgm:prSet phldrT="[Texto]"/>
      <dgm:spPr>
        <a:solidFill>
          <a:srgbClr val="947CB0"/>
        </a:solidFill>
      </dgm:spPr>
      <dgm:t>
        <a:bodyPr/>
        <a:lstStyle/>
        <a:p>
          <a:r>
            <a:rPr lang="es-ES" dirty="0" smtClean="0"/>
            <a:t>Levantamiento arquitectónico</a:t>
          </a:r>
          <a:endParaRPr lang="es-ES" dirty="0"/>
        </a:p>
      </dgm:t>
    </dgm:pt>
    <dgm:pt modelId="{B85417D0-BD5D-4330-A69C-CFA4AF51B3FC}" type="sibTrans" cxnId="{E39918E7-B30B-4496-B872-824A6AB95493}">
      <dgm:prSet/>
      <dgm:spPr/>
      <dgm:t>
        <a:bodyPr/>
        <a:lstStyle/>
        <a:p>
          <a:endParaRPr lang="es-ES"/>
        </a:p>
      </dgm:t>
    </dgm:pt>
    <dgm:pt modelId="{6ECBCF25-0A9D-4B57-A144-12FC4C1427A2}" type="parTrans" cxnId="{E39918E7-B30B-4496-B872-824A6AB95493}">
      <dgm:prSet/>
      <dgm:spPr/>
      <dgm:t>
        <a:bodyPr/>
        <a:lstStyle/>
        <a:p>
          <a:endParaRPr lang="es-ES"/>
        </a:p>
      </dgm:t>
    </dgm:pt>
    <dgm:pt modelId="{7804FE8A-74CA-4650-B0FD-ADF39D9CB472}" type="pres">
      <dgm:prSet presAssocID="{6ACBE319-4EF4-42F1-97D5-F685D4598BB5}" presName="Name0" presStyleCnt="0">
        <dgm:presLayoutVars>
          <dgm:dir/>
          <dgm:animLvl val="lvl"/>
          <dgm:resizeHandles val="exact"/>
        </dgm:presLayoutVars>
      </dgm:prSet>
      <dgm:spPr/>
    </dgm:pt>
    <dgm:pt modelId="{485EF642-1446-4241-B05A-D090FC92EA68}" type="pres">
      <dgm:prSet presAssocID="{C39ECEB4-DA09-4100-9ECD-F40FA206A3BA}" presName="parTxOnly" presStyleLbl="node1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1E126F09-96E5-4CD2-A04F-41569834B330}" type="presOf" srcId="{6ACBE319-4EF4-42F1-97D5-F685D4598BB5}" destId="{7804FE8A-74CA-4650-B0FD-ADF39D9CB472}" srcOrd="0" destOrd="0" presId="urn:microsoft.com/office/officeart/2005/8/layout/chevron1"/>
    <dgm:cxn modelId="{0ADF60DC-1206-4CAE-94F3-EB45876FCA37}" type="presOf" srcId="{C39ECEB4-DA09-4100-9ECD-F40FA206A3BA}" destId="{485EF642-1446-4241-B05A-D090FC92EA68}" srcOrd="0" destOrd="0" presId="urn:microsoft.com/office/officeart/2005/8/layout/chevron1"/>
    <dgm:cxn modelId="{E39918E7-B30B-4496-B872-824A6AB95493}" srcId="{6ACBE319-4EF4-42F1-97D5-F685D4598BB5}" destId="{C39ECEB4-DA09-4100-9ECD-F40FA206A3BA}" srcOrd="0" destOrd="0" parTransId="{6ECBCF25-0A9D-4B57-A144-12FC4C1427A2}" sibTransId="{B85417D0-BD5D-4330-A69C-CFA4AF51B3FC}"/>
    <dgm:cxn modelId="{C2699C14-DD8C-4486-99CE-BB2F62763A18}" type="presParOf" srcId="{7804FE8A-74CA-4650-B0FD-ADF39D9CB472}" destId="{485EF642-1446-4241-B05A-D090FC92EA68}" srcOrd="0" destOrd="0" presId="urn:microsoft.com/office/officeart/2005/8/layout/chevron1"/>
  </dgm:cxnLst>
  <dgm:bg/>
  <dgm:whole/>
</dgm:dataModel>
</file>

<file path=ppt/diagrams/data72.xml><?xml version="1.0" encoding="utf-8"?>
<dgm:dataModel xmlns:dgm="http://schemas.openxmlformats.org/drawingml/2006/diagram" xmlns:a="http://schemas.openxmlformats.org/drawingml/2006/main">
  <dgm:ptLst>
    <dgm:pt modelId="{6ACBE319-4EF4-42F1-97D5-F685D4598BB5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C39ECEB4-DA09-4100-9ECD-F40FA206A3BA}">
      <dgm:prSet phldrT="[Texto]"/>
      <dgm:spPr>
        <a:solidFill>
          <a:srgbClr val="947CB0"/>
        </a:solidFill>
      </dgm:spPr>
      <dgm:t>
        <a:bodyPr/>
        <a:lstStyle/>
        <a:p>
          <a:r>
            <a:rPr lang="es-ES" dirty="0" smtClean="0"/>
            <a:t>Levantamiento arquitectónico</a:t>
          </a:r>
          <a:endParaRPr lang="es-ES" dirty="0"/>
        </a:p>
      </dgm:t>
    </dgm:pt>
    <dgm:pt modelId="{B85417D0-BD5D-4330-A69C-CFA4AF51B3FC}" type="sibTrans" cxnId="{E39918E7-B30B-4496-B872-824A6AB95493}">
      <dgm:prSet/>
      <dgm:spPr/>
      <dgm:t>
        <a:bodyPr/>
        <a:lstStyle/>
        <a:p>
          <a:endParaRPr lang="es-ES"/>
        </a:p>
      </dgm:t>
    </dgm:pt>
    <dgm:pt modelId="{6ECBCF25-0A9D-4B57-A144-12FC4C1427A2}" type="parTrans" cxnId="{E39918E7-B30B-4496-B872-824A6AB95493}">
      <dgm:prSet/>
      <dgm:spPr/>
      <dgm:t>
        <a:bodyPr/>
        <a:lstStyle/>
        <a:p>
          <a:endParaRPr lang="es-ES"/>
        </a:p>
      </dgm:t>
    </dgm:pt>
    <dgm:pt modelId="{7804FE8A-74CA-4650-B0FD-ADF39D9CB472}" type="pres">
      <dgm:prSet presAssocID="{6ACBE319-4EF4-42F1-97D5-F685D4598BB5}" presName="Name0" presStyleCnt="0">
        <dgm:presLayoutVars>
          <dgm:dir/>
          <dgm:animLvl val="lvl"/>
          <dgm:resizeHandles val="exact"/>
        </dgm:presLayoutVars>
      </dgm:prSet>
      <dgm:spPr/>
    </dgm:pt>
    <dgm:pt modelId="{485EF642-1446-4241-B05A-D090FC92EA68}" type="pres">
      <dgm:prSet presAssocID="{C39ECEB4-DA09-4100-9ECD-F40FA206A3BA}" presName="parTxOnly" presStyleLbl="node1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61770097-2FEC-4355-B7BA-D012FAA92C3F}" type="presOf" srcId="{6ACBE319-4EF4-42F1-97D5-F685D4598BB5}" destId="{7804FE8A-74CA-4650-B0FD-ADF39D9CB472}" srcOrd="0" destOrd="0" presId="urn:microsoft.com/office/officeart/2005/8/layout/chevron1"/>
    <dgm:cxn modelId="{E49D0844-D191-49C4-9485-F0F9A778D831}" type="presOf" srcId="{C39ECEB4-DA09-4100-9ECD-F40FA206A3BA}" destId="{485EF642-1446-4241-B05A-D090FC92EA68}" srcOrd="0" destOrd="0" presId="urn:microsoft.com/office/officeart/2005/8/layout/chevron1"/>
    <dgm:cxn modelId="{E39918E7-B30B-4496-B872-824A6AB95493}" srcId="{6ACBE319-4EF4-42F1-97D5-F685D4598BB5}" destId="{C39ECEB4-DA09-4100-9ECD-F40FA206A3BA}" srcOrd="0" destOrd="0" parTransId="{6ECBCF25-0A9D-4B57-A144-12FC4C1427A2}" sibTransId="{B85417D0-BD5D-4330-A69C-CFA4AF51B3FC}"/>
    <dgm:cxn modelId="{B1E39C1B-E281-4784-863C-A4F4D8BB974F}" type="presParOf" srcId="{7804FE8A-74CA-4650-B0FD-ADF39D9CB472}" destId="{485EF642-1446-4241-B05A-D090FC92EA68}" srcOrd="0" destOrd="0" presId="urn:microsoft.com/office/officeart/2005/8/layout/chevron1"/>
  </dgm:cxnLst>
  <dgm:bg/>
  <dgm:whole/>
</dgm:dataModel>
</file>

<file path=ppt/diagrams/data73.xml><?xml version="1.0" encoding="utf-8"?>
<dgm:dataModel xmlns:dgm="http://schemas.openxmlformats.org/drawingml/2006/diagram" xmlns:a="http://schemas.openxmlformats.org/drawingml/2006/main">
  <dgm:ptLst>
    <dgm:pt modelId="{6ACBE319-4EF4-42F1-97D5-F685D4598BB5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C39ECEB4-DA09-4100-9ECD-F40FA206A3BA}">
      <dgm:prSet phldrT="[Texto]"/>
      <dgm:spPr>
        <a:solidFill>
          <a:srgbClr val="947CB0"/>
        </a:solidFill>
      </dgm:spPr>
      <dgm:t>
        <a:bodyPr/>
        <a:lstStyle/>
        <a:p>
          <a:r>
            <a:rPr lang="es-ES" dirty="0" smtClean="0"/>
            <a:t>Levantamiento arquitectónico</a:t>
          </a:r>
          <a:endParaRPr lang="es-ES" dirty="0"/>
        </a:p>
      </dgm:t>
    </dgm:pt>
    <dgm:pt modelId="{B85417D0-BD5D-4330-A69C-CFA4AF51B3FC}" type="sibTrans" cxnId="{E39918E7-B30B-4496-B872-824A6AB95493}">
      <dgm:prSet/>
      <dgm:spPr/>
      <dgm:t>
        <a:bodyPr/>
        <a:lstStyle/>
        <a:p>
          <a:endParaRPr lang="es-ES"/>
        </a:p>
      </dgm:t>
    </dgm:pt>
    <dgm:pt modelId="{6ECBCF25-0A9D-4B57-A144-12FC4C1427A2}" type="parTrans" cxnId="{E39918E7-B30B-4496-B872-824A6AB95493}">
      <dgm:prSet/>
      <dgm:spPr/>
      <dgm:t>
        <a:bodyPr/>
        <a:lstStyle/>
        <a:p>
          <a:endParaRPr lang="es-ES"/>
        </a:p>
      </dgm:t>
    </dgm:pt>
    <dgm:pt modelId="{7804FE8A-74CA-4650-B0FD-ADF39D9CB472}" type="pres">
      <dgm:prSet presAssocID="{6ACBE319-4EF4-42F1-97D5-F685D4598BB5}" presName="Name0" presStyleCnt="0">
        <dgm:presLayoutVars>
          <dgm:dir/>
          <dgm:animLvl val="lvl"/>
          <dgm:resizeHandles val="exact"/>
        </dgm:presLayoutVars>
      </dgm:prSet>
      <dgm:spPr/>
    </dgm:pt>
    <dgm:pt modelId="{485EF642-1446-4241-B05A-D090FC92EA68}" type="pres">
      <dgm:prSet presAssocID="{C39ECEB4-DA09-4100-9ECD-F40FA206A3BA}" presName="parTxOnly" presStyleLbl="node1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D68C5E00-7D76-413B-AD42-672AF109D588}" type="presOf" srcId="{C39ECEB4-DA09-4100-9ECD-F40FA206A3BA}" destId="{485EF642-1446-4241-B05A-D090FC92EA68}" srcOrd="0" destOrd="0" presId="urn:microsoft.com/office/officeart/2005/8/layout/chevron1"/>
    <dgm:cxn modelId="{E39918E7-B30B-4496-B872-824A6AB95493}" srcId="{6ACBE319-4EF4-42F1-97D5-F685D4598BB5}" destId="{C39ECEB4-DA09-4100-9ECD-F40FA206A3BA}" srcOrd="0" destOrd="0" parTransId="{6ECBCF25-0A9D-4B57-A144-12FC4C1427A2}" sibTransId="{B85417D0-BD5D-4330-A69C-CFA4AF51B3FC}"/>
    <dgm:cxn modelId="{F5E0C0E8-8CD7-4953-AF41-F30E0F0FA926}" type="presOf" srcId="{6ACBE319-4EF4-42F1-97D5-F685D4598BB5}" destId="{7804FE8A-74CA-4650-B0FD-ADF39D9CB472}" srcOrd="0" destOrd="0" presId="urn:microsoft.com/office/officeart/2005/8/layout/chevron1"/>
    <dgm:cxn modelId="{3364DD3D-6F44-436C-B8AB-B7F25FFB6C46}" type="presParOf" srcId="{7804FE8A-74CA-4650-B0FD-ADF39D9CB472}" destId="{485EF642-1446-4241-B05A-D090FC92EA68}" srcOrd="0" destOrd="0" presId="urn:microsoft.com/office/officeart/2005/8/layout/chevron1"/>
  </dgm:cxnLst>
  <dgm:bg/>
  <dgm:whole/>
</dgm:dataModel>
</file>

<file path=ppt/diagrams/data74.xml><?xml version="1.0" encoding="utf-8"?>
<dgm:dataModel xmlns:dgm="http://schemas.openxmlformats.org/drawingml/2006/diagram" xmlns:a="http://schemas.openxmlformats.org/drawingml/2006/main">
  <dgm:ptLst>
    <dgm:pt modelId="{6ACBE319-4EF4-42F1-97D5-F685D4598BB5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08F0421E-F2E2-4855-98EB-A3DFF2CF1F5B}">
      <dgm:prSet phldrT="[Texto]"/>
      <dgm:spPr>
        <a:solidFill>
          <a:schemeClr val="accent4">
            <a:lumMod val="50000"/>
          </a:schemeClr>
        </a:solidFill>
      </dgm:spPr>
      <dgm:t>
        <a:bodyPr/>
        <a:lstStyle/>
        <a:p>
          <a:r>
            <a:rPr lang="es-ES" dirty="0" smtClean="0"/>
            <a:t>Búsqueda de información</a:t>
          </a:r>
          <a:endParaRPr lang="es-ES" dirty="0"/>
        </a:p>
      </dgm:t>
    </dgm:pt>
    <dgm:pt modelId="{C6451815-6FC3-4261-91CD-579FD579BBE9}" type="parTrans" cxnId="{C44D0F95-9AEA-49E4-B18C-B6DE6DBD63FA}">
      <dgm:prSet/>
      <dgm:spPr/>
      <dgm:t>
        <a:bodyPr/>
        <a:lstStyle/>
        <a:p>
          <a:endParaRPr lang="es-ES"/>
        </a:p>
      </dgm:t>
    </dgm:pt>
    <dgm:pt modelId="{C3A3B1EE-8278-492A-B0BC-28F50ECE1654}" type="sibTrans" cxnId="{C44D0F95-9AEA-49E4-B18C-B6DE6DBD63FA}">
      <dgm:prSet/>
      <dgm:spPr/>
      <dgm:t>
        <a:bodyPr/>
        <a:lstStyle/>
        <a:p>
          <a:endParaRPr lang="es-ES"/>
        </a:p>
      </dgm:t>
    </dgm:pt>
    <dgm:pt modelId="{9AECE56B-BA02-4D35-99A6-F8DBF2EA2280}">
      <dgm:prSet phldrT="[Texto]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es-ES" dirty="0" smtClean="0"/>
            <a:t>Localización de elementos</a:t>
          </a:r>
          <a:endParaRPr lang="es-ES" dirty="0"/>
        </a:p>
      </dgm:t>
    </dgm:pt>
    <dgm:pt modelId="{B72CDBED-F8BA-40EC-8292-A1A994D5C323}" type="sibTrans" cxnId="{EBDD7100-3A4B-43DD-B923-FCFBBAC6E255}">
      <dgm:prSet/>
      <dgm:spPr/>
      <dgm:t>
        <a:bodyPr/>
        <a:lstStyle/>
        <a:p>
          <a:endParaRPr lang="es-ES"/>
        </a:p>
      </dgm:t>
    </dgm:pt>
    <dgm:pt modelId="{5747FF88-1059-443B-9143-9F9081860D5B}" type="parTrans" cxnId="{EBDD7100-3A4B-43DD-B923-FCFBBAC6E255}">
      <dgm:prSet/>
      <dgm:spPr/>
      <dgm:t>
        <a:bodyPr/>
        <a:lstStyle/>
        <a:p>
          <a:endParaRPr lang="es-ES"/>
        </a:p>
      </dgm:t>
    </dgm:pt>
    <dgm:pt modelId="{836B2CC2-0D79-4F92-A0EB-C00B8C940EF6}">
      <dgm:prSet phldrT="[Texto]"/>
      <dgm:spPr>
        <a:solidFill>
          <a:srgbClr val="7C609E"/>
        </a:solidFill>
      </dgm:spPr>
      <dgm:t>
        <a:bodyPr/>
        <a:lstStyle/>
        <a:p>
          <a:r>
            <a:rPr lang="es-ES" dirty="0" smtClean="0"/>
            <a:t>Toma de datos y tratamiento de la información</a:t>
          </a:r>
          <a:endParaRPr lang="es-ES" dirty="0"/>
        </a:p>
      </dgm:t>
    </dgm:pt>
    <dgm:pt modelId="{55B16EE1-34D4-419A-8FEC-8B09DF58E768}" type="sibTrans" cxnId="{C84CD7FB-A569-4ABF-AA1E-EC9FB5A11CB1}">
      <dgm:prSet/>
      <dgm:spPr/>
      <dgm:t>
        <a:bodyPr/>
        <a:lstStyle/>
        <a:p>
          <a:endParaRPr lang="es-ES"/>
        </a:p>
      </dgm:t>
    </dgm:pt>
    <dgm:pt modelId="{382BA59A-D70F-45CC-93C0-8475B8182496}" type="parTrans" cxnId="{C84CD7FB-A569-4ABF-AA1E-EC9FB5A11CB1}">
      <dgm:prSet/>
      <dgm:spPr/>
      <dgm:t>
        <a:bodyPr/>
        <a:lstStyle/>
        <a:p>
          <a:endParaRPr lang="es-ES"/>
        </a:p>
      </dgm:t>
    </dgm:pt>
    <dgm:pt modelId="{C39ECEB4-DA09-4100-9ECD-F40FA206A3BA}">
      <dgm:prSet phldrT="[Texto]"/>
      <dgm:spPr>
        <a:solidFill>
          <a:srgbClr val="947CB0"/>
        </a:solidFill>
      </dgm:spPr>
      <dgm:t>
        <a:bodyPr/>
        <a:lstStyle/>
        <a:p>
          <a:r>
            <a:rPr lang="es-ES" dirty="0" smtClean="0"/>
            <a:t>Levantamiento arquitectónico</a:t>
          </a:r>
          <a:endParaRPr lang="es-ES" dirty="0"/>
        </a:p>
      </dgm:t>
    </dgm:pt>
    <dgm:pt modelId="{B85417D0-BD5D-4330-A69C-CFA4AF51B3FC}" type="sibTrans" cxnId="{E39918E7-B30B-4496-B872-824A6AB95493}">
      <dgm:prSet/>
      <dgm:spPr/>
      <dgm:t>
        <a:bodyPr/>
        <a:lstStyle/>
        <a:p>
          <a:endParaRPr lang="es-ES"/>
        </a:p>
      </dgm:t>
    </dgm:pt>
    <dgm:pt modelId="{6ECBCF25-0A9D-4B57-A144-12FC4C1427A2}" type="parTrans" cxnId="{E39918E7-B30B-4496-B872-824A6AB95493}">
      <dgm:prSet/>
      <dgm:spPr/>
      <dgm:t>
        <a:bodyPr/>
        <a:lstStyle/>
        <a:p>
          <a:endParaRPr lang="es-ES"/>
        </a:p>
      </dgm:t>
    </dgm:pt>
    <dgm:pt modelId="{1D9DE77B-2C25-49FE-9A8E-C63E5E94F0F7}">
      <dgm:prSet phldrT="[Texto]"/>
      <dgm:spPr>
        <a:solidFill>
          <a:srgbClr val="A38FBB"/>
        </a:solidFill>
      </dgm:spPr>
      <dgm:t>
        <a:bodyPr/>
        <a:lstStyle/>
        <a:p>
          <a:r>
            <a:rPr lang="es-ES" dirty="0" smtClean="0"/>
            <a:t>Conclusiones</a:t>
          </a:r>
          <a:endParaRPr lang="es-ES" dirty="0"/>
        </a:p>
      </dgm:t>
    </dgm:pt>
    <dgm:pt modelId="{FAE3F030-353B-4BC0-8947-16571EE42420}" type="sibTrans" cxnId="{4B9E563C-A9A7-4D71-A04A-39EE0687D5F9}">
      <dgm:prSet/>
      <dgm:spPr/>
      <dgm:t>
        <a:bodyPr/>
        <a:lstStyle/>
        <a:p>
          <a:endParaRPr lang="es-ES"/>
        </a:p>
      </dgm:t>
    </dgm:pt>
    <dgm:pt modelId="{3265B335-7221-446C-9B0C-359FA44AC5FF}" type="parTrans" cxnId="{4B9E563C-A9A7-4D71-A04A-39EE0687D5F9}">
      <dgm:prSet/>
      <dgm:spPr/>
      <dgm:t>
        <a:bodyPr/>
        <a:lstStyle/>
        <a:p>
          <a:endParaRPr lang="es-ES"/>
        </a:p>
      </dgm:t>
    </dgm:pt>
    <dgm:pt modelId="{7804FE8A-74CA-4650-B0FD-ADF39D9CB472}" type="pres">
      <dgm:prSet presAssocID="{6ACBE319-4EF4-42F1-97D5-F685D4598BB5}" presName="Name0" presStyleCnt="0">
        <dgm:presLayoutVars>
          <dgm:dir/>
          <dgm:animLvl val="lvl"/>
          <dgm:resizeHandles val="exact"/>
        </dgm:presLayoutVars>
      </dgm:prSet>
      <dgm:spPr/>
    </dgm:pt>
    <dgm:pt modelId="{5B65FAD5-D8BD-40EE-83AA-DBC2C5A02D36}" type="pres">
      <dgm:prSet presAssocID="{08F0421E-F2E2-4855-98EB-A3DFF2CF1F5B}" presName="parTxOnly" presStyleLbl="node1" presStyleIdx="0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52578CD-B726-4592-BDAB-52FBB1BD05E8}" type="pres">
      <dgm:prSet presAssocID="{C3A3B1EE-8278-492A-B0BC-28F50ECE1654}" presName="parTxOnlySpace" presStyleCnt="0"/>
      <dgm:spPr/>
    </dgm:pt>
    <dgm:pt modelId="{22F7D414-6497-40A1-A199-17EA824A3E44}" type="pres">
      <dgm:prSet presAssocID="{9AECE56B-BA02-4D35-99A6-F8DBF2EA2280}" presName="parTxOnly" presStyleLbl="node1" presStyleIdx="1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FBF201F-8C87-4EB7-AC91-73EF1CA4FB4F}" type="pres">
      <dgm:prSet presAssocID="{B72CDBED-F8BA-40EC-8292-A1A994D5C323}" presName="parTxOnlySpace" presStyleCnt="0"/>
      <dgm:spPr/>
    </dgm:pt>
    <dgm:pt modelId="{CA9D8E7B-9F79-4DB0-A07B-BB5ECA18B494}" type="pres">
      <dgm:prSet presAssocID="{836B2CC2-0D79-4F92-A0EB-C00B8C940EF6}" presName="parTxOnly" presStyleLbl="node1" presStyleIdx="2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3CC04BD-9DB4-4CA1-9487-8757D88555EA}" type="pres">
      <dgm:prSet presAssocID="{55B16EE1-34D4-419A-8FEC-8B09DF58E768}" presName="parTxOnlySpace" presStyleCnt="0"/>
      <dgm:spPr/>
    </dgm:pt>
    <dgm:pt modelId="{485EF642-1446-4241-B05A-D090FC92EA68}" type="pres">
      <dgm:prSet presAssocID="{C39ECEB4-DA09-4100-9ECD-F40FA206A3BA}" presName="parTxOnly" presStyleLbl="node1" presStyleIdx="3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39FE837-8490-4821-A051-64C07F1CF515}" type="pres">
      <dgm:prSet presAssocID="{B85417D0-BD5D-4330-A69C-CFA4AF51B3FC}" presName="parTxOnlySpace" presStyleCnt="0"/>
      <dgm:spPr/>
    </dgm:pt>
    <dgm:pt modelId="{5A331E39-A542-4BAB-A3A7-64F5C9294B06}" type="pres">
      <dgm:prSet presAssocID="{1D9DE77B-2C25-49FE-9A8E-C63E5E94F0F7}" presName="parTxOnly" presStyleLbl="node1" presStyleIdx="4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EBDD7100-3A4B-43DD-B923-FCFBBAC6E255}" srcId="{6ACBE319-4EF4-42F1-97D5-F685D4598BB5}" destId="{9AECE56B-BA02-4D35-99A6-F8DBF2EA2280}" srcOrd="1" destOrd="0" parTransId="{5747FF88-1059-443B-9143-9F9081860D5B}" sibTransId="{B72CDBED-F8BA-40EC-8292-A1A994D5C323}"/>
    <dgm:cxn modelId="{B7C597AC-ADD8-472D-9949-B34A458548E2}" type="presOf" srcId="{9AECE56B-BA02-4D35-99A6-F8DBF2EA2280}" destId="{22F7D414-6497-40A1-A199-17EA824A3E44}" srcOrd="0" destOrd="0" presId="urn:microsoft.com/office/officeart/2005/8/layout/chevron1"/>
    <dgm:cxn modelId="{58440D0E-4D75-4239-9AAD-670701A8A1D9}" type="presOf" srcId="{6ACBE319-4EF4-42F1-97D5-F685D4598BB5}" destId="{7804FE8A-74CA-4650-B0FD-ADF39D9CB472}" srcOrd="0" destOrd="0" presId="urn:microsoft.com/office/officeart/2005/8/layout/chevron1"/>
    <dgm:cxn modelId="{C84CD7FB-A569-4ABF-AA1E-EC9FB5A11CB1}" srcId="{6ACBE319-4EF4-42F1-97D5-F685D4598BB5}" destId="{836B2CC2-0D79-4F92-A0EB-C00B8C940EF6}" srcOrd="2" destOrd="0" parTransId="{382BA59A-D70F-45CC-93C0-8475B8182496}" sibTransId="{55B16EE1-34D4-419A-8FEC-8B09DF58E768}"/>
    <dgm:cxn modelId="{D3A713B7-8761-4067-B2BB-6368BAE90953}" type="presOf" srcId="{836B2CC2-0D79-4F92-A0EB-C00B8C940EF6}" destId="{CA9D8E7B-9F79-4DB0-A07B-BB5ECA18B494}" srcOrd="0" destOrd="0" presId="urn:microsoft.com/office/officeart/2005/8/layout/chevron1"/>
    <dgm:cxn modelId="{E39918E7-B30B-4496-B872-824A6AB95493}" srcId="{6ACBE319-4EF4-42F1-97D5-F685D4598BB5}" destId="{C39ECEB4-DA09-4100-9ECD-F40FA206A3BA}" srcOrd="3" destOrd="0" parTransId="{6ECBCF25-0A9D-4B57-A144-12FC4C1427A2}" sibTransId="{B85417D0-BD5D-4330-A69C-CFA4AF51B3FC}"/>
    <dgm:cxn modelId="{70E2B51A-A950-4A76-AB97-AD374155091F}" type="presOf" srcId="{08F0421E-F2E2-4855-98EB-A3DFF2CF1F5B}" destId="{5B65FAD5-D8BD-40EE-83AA-DBC2C5A02D36}" srcOrd="0" destOrd="0" presId="urn:microsoft.com/office/officeart/2005/8/layout/chevron1"/>
    <dgm:cxn modelId="{C44D0F95-9AEA-49E4-B18C-B6DE6DBD63FA}" srcId="{6ACBE319-4EF4-42F1-97D5-F685D4598BB5}" destId="{08F0421E-F2E2-4855-98EB-A3DFF2CF1F5B}" srcOrd="0" destOrd="0" parTransId="{C6451815-6FC3-4261-91CD-579FD579BBE9}" sibTransId="{C3A3B1EE-8278-492A-B0BC-28F50ECE1654}"/>
    <dgm:cxn modelId="{4B9E563C-A9A7-4D71-A04A-39EE0687D5F9}" srcId="{6ACBE319-4EF4-42F1-97D5-F685D4598BB5}" destId="{1D9DE77B-2C25-49FE-9A8E-C63E5E94F0F7}" srcOrd="4" destOrd="0" parTransId="{3265B335-7221-446C-9B0C-359FA44AC5FF}" sibTransId="{FAE3F030-353B-4BC0-8947-16571EE42420}"/>
    <dgm:cxn modelId="{3C7479A7-CB74-4411-8A27-B439F5D9C617}" type="presOf" srcId="{C39ECEB4-DA09-4100-9ECD-F40FA206A3BA}" destId="{485EF642-1446-4241-B05A-D090FC92EA68}" srcOrd="0" destOrd="0" presId="urn:microsoft.com/office/officeart/2005/8/layout/chevron1"/>
    <dgm:cxn modelId="{4D0DEE7C-642A-48F6-8DB0-7113B09F289F}" type="presOf" srcId="{1D9DE77B-2C25-49FE-9A8E-C63E5E94F0F7}" destId="{5A331E39-A542-4BAB-A3A7-64F5C9294B06}" srcOrd="0" destOrd="0" presId="urn:microsoft.com/office/officeart/2005/8/layout/chevron1"/>
    <dgm:cxn modelId="{5758852D-304C-4881-AACC-0EB5A4DC5B75}" type="presParOf" srcId="{7804FE8A-74CA-4650-B0FD-ADF39D9CB472}" destId="{5B65FAD5-D8BD-40EE-83AA-DBC2C5A02D36}" srcOrd="0" destOrd="0" presId="urn:microsoft.com/office/officeart/2005/8/layout/chevron1"/>
    <dgm:cxn modelId="{06061A02-7EC0-4816-9FB9-801707D79B23}" type="presParOf" srcId="{7804FE8A-74CA-4650-B0FD-ADF39D9CB472}" destId="{952578CD-B726-4592-BDAB-52FBB1BD05E8}" srcOrd="1" destOrd="0" presId="urn:microsoft.com/office/officeart/2005/8/layout/chevron1"/>
    <dgm:cxn modelId="{22228287-407A-4CC1-93AF-F303E5C13039}" type="presParOf" srcId="{7804FE8A-74CA-4650-B0FD-ADF39D9CB472}" destId="{22F7D414-6497-40A1-A199-17EA824A3E44}" srcOrd="2" destOrd="0" presId="urn:microsoft.com/office/officeart/2005/8/layout/chevron1"/>
    <dgm:cxn modelId="{7E43D90E-3788-4590-ADFB-612FBBB63339}" type="presParOf" srcId="{7804FE8A-74CA-4650-B0FD-ADF39D9CB472}" destId="{AFBF201F-8C87-4EB7-AC91-73EF1CA4FB4F}" srcOrd="3" destOrd="0" presId="urn:microsoft.com/office/officeart/2005/8/layout/chevron1"/>
    <dgm:cxn modelId="{7C1D36BD-06CE-49AD-AD2C-3FAC57537BDC}" type="presParOf" srcId="{7804FE8A-74CA-4650-B0FD-ADF39D9CB472}" destId="{CA9D8E7B-9F79-4DB0-A07B-BB5ECA18B494}" srcOrd="4" destOrd="0" presId="urn:microsoft.com/office/officeart/2005/8/layout/chevron1"/>
    <dgm:cxn modelId="{93762FAE-DFAE-4880-8DBA-4ABA47C88FA5}" type="presParOf" srcId="{7804FE8A-74CA-4650-B0FD-ADF39D9CB472}" destId="{33CC04BD-9DB4-4CA1-9487-8757D88555EA}" srcOrd="5" destOrd="0" presId="urn:microsoft.com/office/officeart/2005/8/layout/chevron1"/>
    <dgm:cxn modelId="{04DFB9A3-537D-4D3A-8D7D-E5D1F9DEDEEC}" type="presParOf" srcId="{7804FE8A-74CA-4650-B0FD-ADF39D9CB472}" destId="{485EF642-1446-4241-B05A-D090FC92EA68}" srcOrd="6" destOrd="0" presId="urn:microsoft.com/office/officeart/2005/8/layout/chevron1"/>
    <dgm:cxn modelId="{73955339-BFE0-459A-9A98-0DB256343439}" type="presParOf" srcId="{7804FE8A-74CA-4650-B0FD-ADF39D9CB472}" destId="{A39FE837-8490-4821-A051-64C07F1CF515}" srcOrd="7" destOrd="0" presId="urn:microsoft.com/office/officeart/2005/8/layout/chevron1"/>
    <dgm:cxn modelId="{AB17DF6D-F94C-4E3D-85A9-D16DFC3B8F73}" type="presParOf" srcId="{7804FE8A-74CA-4650-B0FD-ADF39D9CB472}" destId="{5A331E39-A542-4BAB-A3A7-64F5C9294B06}" srcOrd="8" destOrd="0" presId="urn:microsoft.com/office/officeart/2005/8/layout/chevron1"/>
  </dgm:cxnLst>
  <dgm:bg/>
  <dgm:whole/>
</dgm:dataModel>
</file>

<file path=ppt/diagrams/data75.xml><?xml version="1.0" encoding="utf-8"?>
<dgm:dataModel xmlns:dgm="http://schemas.openxmlformats.org/drawingml/2006/diagram" xmlns:a="http://schemas.openxmlformats.org/drawingml/2006/main">
  <dgm:ptLst>
    <dgm:pt modelId="{6ACBE319-4EF4-42F1-97D5-F685D4598BB5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08F0421E-F2E2-4855-98EB-A3DFF2CF1F5B}">
      <dgm:prSet phldrT="[Texto]"/>
      <dgm:spPr>
        <a:solidFill>
          <a:schemeClr val="accent4">
            <a:lumMod val="50000"/>
          </a:schemeClr>
        </a:solidFill>
      </dgm:spPr>
      <dgm:t>
        <a:bodyPr/>
        <a:lstStyle/>
        <a:p>
          <a:r>
            <a:rPr lang="es-ES" dirty="0" smtClean="0"/>
            <a:t>Búsqueda de información</a:t>
          </a:r>
          <a:endParaRPr lang="es-ES" dirty="0"/>
        </a:p>
      </dgm:t>
    </dgm:pt>
    <dgm:pt modelId="{C6451815-6FC3-4261-91CD-579FD579BBE9}" type="parTrans" cxnId="{C44D0F95-9AEA-49E4-B18C-B6DE6DBD63FA}">
      <dgm:prSet/>
      <dgm:spPr/>
      <dgm:t>
        <a:bodyPr/>
        <a:lstStyle/>
        <a:p>
          <a:endParaRPr lang="es-ES"/>
        </a:p>
      </dgm:t>
    </dgm:pt>
    <dgm:pt modelId="{C3A3B1EE-8278-492A-B0BC-28F50ECE1654}" type="sibTrans" cxnId="{C44D0F95-9AEA-49E4-B18C-B6DE6DBD63FA}">
      <dgm:prSet/>
      <dgm:spPr/>
      <dgm:t>
        <a:bodyPr/>
        <a:lstStyle/>
        <a:p>
          <a:endParaRPr lang="es-ES"/>
        </a:p>
      </dgm:t>
    </dgm:pt>
    <dgm:pt modelId="{9AECE56B-BA02-4D35-99A6-F8DBF2EA2280}">
      <dgm:prSet phldrT="[Texto]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es-ES" dirty="0" smtClean="0"/>
            <a:t>Localización de elementos</a:t>
          </a:r>
          <a:endParaRPr lang="es-ES" dirty="0"/>
        </a:p>
      </dgm:t>
    </dgm:pt>
    <dgm:pt modelId="{B72CDBED-F8BA-40EC-8292-A1A994D5C323}" type="sibTrans" cxnId="{EBDD7100-3A4B-43DD-B923-FCFBBAC6E255}">
      <dgm:prSet/>
      <dgm:spPr/>
      <dgm:t>
        <a:bodyPr/>
        <a:lstStyle/>
        <a:p>
          <a:endParaRPr lang="es-ES"/>
        </a:p>
      </dgm:t>
    </dgm:pt>
    <dgm:pt modelId="{5747FF88-1059-443B-9143-9F9081860D5B}" type="parTrans" cxnId="{EBDD7100-3A4B-43DD-B923-FCFBBAC6E255}">
      <dgm:prSet/>
      <dgm:spPr/>
      <dgm:t>
        <a:bodyPr/>
        <a:lstStyle/>
        <a:p>
          <a:endParaRPr lang="es-ES"/>
        </a:p>
      </dgm:t>
    </dgm:pt>
    <dgm:pt modelId="{836B2CC2-0D79-4F92-A0EB-C00B8C940EF6}">
      <dgm:prSet phldrT="[Texto]"/>
      <dgm:spPr>
        <a:solidFill>
          <a:srgbClr val="7C609E"/>
        </a:solidFill>
      </dgm:spPr>
      <dgm:t>
        <a:bodyPr/>
        <a:lstStyle/>
        <a:p>
          <a:r>
            <a:rPr lang="es-ES" dirty="0" smtClean="0"/>
            <a:t>Toma de datos y tratamiento de la información</a:t>
          </a:r>
          <a:endParaRPr lang="es-ES" dirty="0"/>
        </a:p>
      </dgm:t>
    </dgm:pt>
    <dgm:pt modelId="{55B16EE1-34D4-419A-8FEC-8B09DF58E768}" type="sibTrans" cxnId="{C84CD7FB-A569-4ABF-AA1E-EC9FB5A11CB1}">
      <dgm:prSet/>
      <dgm:spPr/>
      <dgm:t>
        <a:bodyPr/>
        <a:lstStyle/>
        <a:p>
          <a:endParaRPr lang="es-ES"/>
        </a:p>
      </dgm:t>
    </dgm:pt>
    <dgm:pt modelId="{382BA59A-D70F-45CC-93C0-8475B8182496}" type="parTrans" cxnId="{C84CD7FB-A569-4ABF-AA1E-EC9FB5A11CB1}">
      <dgm:prSet/>
      <dgm:spPr/>
      <dgm:t>
        <a:bodyPr/>
        <a:lstStyle/>
        <a:p>
          <a:endParaRPr lang="es-ES"/>
        </a:p>
      </dgm:t>
    </dgm:pt>
    <dgm:pt modelId="{C39ECEB4-DA09-4100-9ECD-F40FA206A3BA}">
      <dgm:prSet phldrT="[Texto]"/>
      <dgm:spPr>
        <a:solidFill>
          <a:srgbClr val="947CB0"/>
        </a:solidFill>
      </dgm:spPr>
      <dgm:t>
        <a:bodyPr/>
        <a:lstStyle/>
        <a:p>
          <a:r>
            <a:rPr lang="es-ES" dirty="0" smtClean="0"/>
            <a:t>Levantamiento arquitectónico</a:t>
          </a:r>
          <a:endParaRPr lang="es-ES" dirty="0"/>
        </a:p>
      </dgm:t>
    </dgm:pt>
    <dgm:pt modelId="{B85417D0-BD5D-4330-A69C-CFA4AF51B3FC}" type="sibTrans" cxnId="{E39918E7-B30B-4496-B872-824A6AB95493}">
      <dgm:prSet/>
      <dgm:spPr/>
      <dgm:t>
        <a:bodyPr/>
        <a:lstStyle/>
        <a:p>
          <a:endParaRPr lang="es-ES"/>
        </a:p>
      </dgm:t>
    </dgm:pt>
    <dgm:pt modelId="{6ECBCF25-0A9D-4B57-A144-12FC4C1427A2}" type="parTrans" cxnId="{E39918E7-B30B-4496-B872-824A6AB95493}">
      <dgm:prSet/>
      <dgm:spPr/>
      <dgm:t>
        <a:bodyPr/>
        <a:lstStyle/>
        <a:p>
          <a:endParaRPr lang="es-ES"/>
        </a:p>
      </dgm:t>
    </dgm:pt>
    <dgm:pt modelId="{1D9DE77B-2C25-49FE-9A8E-C63E5E94F0F7}">
      <dgm:prSet phldrT="[Texto]"/>
      <dgm:spPr>
        <a:solidFill>
          <a:srgbClr val="A38FBB"/>
        </a:solidFill>
      </dgm:spPr>
      <dgm:t>
        <a:bodyPr/>
        <a:lstStyle/>
        <a:p>
          <a:r>
            <a:rPr lang="es-ES" dirty="0" smtClean="0"/>
            <a:t>Conclusiones</a:t>
          </a:r>
          <a:endParaRPr lang="es-ES" dirty="0"/>
        </a:p>
      </dgm:t>
    </dgm:pt>
    <dgm:pt modelId="{FAE3F030-353B-4BC0-8947-16571EE42420}" type="sibTrans" cxnId="{4B9E563C-A9A7-4D71-A04A-39EE0687D5F9}">
      <dgm:prSet/>
      <dgm:spPr/>
      <dgm:t>
        <a:bodyPr/>
        <a:lstStyle/>
        <a:p>
          <a:endParaRPr lang="es-ES"/>
        </a:p>
      </dgm:t>
    </dgm:pt>
    <dgm:pt modelId="{3265B335-7221-446C-9B0C-359FA44AC5FF}" type="parTrans" cxnId="{4B9E563C-A9A7-4D71-A04A-39EE0687D5F9}">
      <dgm:prSet/>
      <dgm:spPr/>
      <dgm:t>
        <a:bodyPr/>
        <a:lstStyle/>
        <a:p>
          <a:endParaRPr lang="es-ES"/>
        </a:p>
      </dgm:t>
    </dgm:pt>
    <dgm:pt modelId="{7804FE8A-74CA-4650-B0FD-ADF39D9CB472}" type="pres">
      <dgm:prSet presAssocID="{6ACBE319-4EF4-42F1-97D5-F685D4598BB5}" presName="Name0" presStyleCnt="0">
        <dgm:presLayoutVars>
          <dgm:dir/>
          <dgm:animLvl val="lvl"/>
          <dgm:resizeHandles val="exact"/>
        </dgm:presLayoutVars>
      </dgm:prSet>
      <dgm:spPr/>
    </dgm:pt>
    <dgm:pt modelId="{5B65FAD5-D8BD-40EE-83AA-DBC2C5A02D36}" type="pres">
      <dgm:prSet presAssocID="{08F0421E-F2E2-4855-98EB-A3DFF2CF1F5B}" presName="parTxOnly" presStyleLbl="node1" presStyleIdx="0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52578CD-B726-4592-BDAB-52FBB1BD05E8}" type="pres">
      <dgm:prSet presAssocID="{C3A3B1EE-8278-492A-B0BC-28F50ECE1654}" presName="parTxOnlySpace" presStyleCnt="0"/>
      <dgm:spPr/>
    </dgm:pt>
    <dgm:pt modelId="{22F7D414-6497-40A1-A199-17EA824A3E44}" type="pres">
      <dgm:prSet presAssocID="{9AECE56B-BA02-4D35-99A6-F8DBF2EA2280}" presName="parTxOnly" presStyleLbl="node1" presStyleIdx="1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FBF201F-8C87-4EB7-AC91-73EF1CA4FB4F}" type="pres">
      <dgm:prSet presAssocID="{B72CDBED-F8BA-40EC-8292-A1A994D5C323}" presName="parTxOnlySpace" presStyleCnt="0"/>
      <dgm:spPr/>
    </dgm:pt>
    <dgm:pt modelId="{CA9D8E7B-9F79-4DB0-A07B-BB5ECA18B494}" type="pres">
      <dgm:prSet presAssocID="{836B2CC2-0D79-4F92-A0EB-C00B8C940EF6}" presName="parTxOnly" presStyleLbl="node1" presStyleIdx="2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3CC04BD-9DB4-4CA1-9487-8757D88555EA}" type="pres">
      <dgm:prSet presAssocID="{55B16EE1-34D4-419A-8FEC-8B09DF58E768}" presName="parTxOnlySpace" presStyleCnt="0"/>
      <dgm:spPr/>
    </dgm:pt>
    <dgm:pt modelId="{485EF642-1446-4241-B05A-D090FC92EA68}" type="pres">
      <dgm:prSet presAssocID="{C39ECEB4-DA09-4100-9ECD-F40FA206A3BA}" presName="parTxOnly" presStyleLbl="node1" presStyleIdx="3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39FE837-8490-4821-A051-64C07F1CF515}" type="pres">
      <dgm:prSet presAssocID="{B85417D0-BD5D-4330-A69C-CFA4AF51B3FC}" presName="parTxOnlySpace" presStyleCnt="0"/>
      <dgm:spPr/>
    </dgm:pt>
    <dgm:pt modelId="{5A331E39-A542-4BAB-A3A7-64F5C9294B06}" type="pres">
      <dgm:prSet presAssocID="{1D9DE77B-2C25-49FE-9A8E-C63E5E94F0F7}" presName="parTxOnly" presStyleLbl="node1" presStyleIdx="4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D503D614-5E42-4CF2-88E4-5729870BFEF6}" type="presOf" srcId="{9AECE56B-BA02-4D35-99A6-F8DBF2EA2280}" destId="{22F7D414-6497-40A1-A199-17EA824A3E44}" srcOrd="0" destOrd="0" presId="urn:microsoft.com/office/officeart/2005/8/layout/chevron1"/>
    <dgm:cxn modelId="{EBDD7100-3A4B-43DD-B923-FCFBBAC6E255}" srcId="{6ACBE319-4EF4-42F1-97D5-F685D4598BB5}" destId="{9AECE56B-BA02-4D35-99A6-F8DBF2EA2280}" srcOrd="1" destOrd="0" parTransId="{5747FF88-1059-443B-9143-9F9081860D5B}" sibTransId="{B72CDBED-F8BA-40EC-8292-A1A994D5C323}"/>
    <dgm:cxn modelId="{38CD1DAC-0949-4AA5-96D1-EB8F7DBDD4A8}" type="presOf" srcId="{08F0421E-F2E2-4855-98EB-A3DFF2CF1F5B}" destId="{5B65FAD5-D8BD-40EE-83AA-DBC2C5A02D36}" srcOrd="0" destOrd="0" presId="urn:microsoft.com/office/officeart/2005/8/layout/chevron1"/>
    <dgm:cxn modelId="{564E5D56-8586-49DB-B216-4434E00D2E5A}" type="presOf" srcId="{836B2CC2-0D79-4F92-A0EB-C00B8C940EF6}" destId="{CA9D8E7B-9F79-4DB0-A07B-BB5ECA18B494}" srcOrd="0" destOrd="0" presId="urn:microsoft.com/office/officeart/2005/8/layout/chevron1"/>
    <dgm:cxn modelId="{65623B13-ABF4-4A66-90C0-3C5AAC235B20}" type="presOf" srcId="{C39ECEB4-DA09-4100-9ECD-F40FA206A3BA}" destId="{485EF642-1446-4241-B05A-D090FC92EA68}" srcOrd="0" destOrd="0" presId="urn:microsoft.com/office/officeart/2005/8/layout/chevron1"/>
    <dgm:cxn modelId="{C84CD7FB-A569-4ABF-AA1E-EC9FB5A11CB1}" srcId="{6ACBE319-4EF4-42F1-97D5-F685D4598BB5}" destId="{836B2CC2-0D79-4F92-A0EB-C00B8C940EF6}" srcOrd="2" destOrd="0" parTransId="{382BA59A-D70F-45CC-93C0-8475B8182496}" sibTransId="{55B16EE1-34D4-419A-8FEC-8B09DF58E768}"/>
    <dgm:cxn modelId="{E39918E7-B30B-4496-B872-824A6AB95493}" srcId="{6ACBE319-4EF4-42F1-97D5-F685D4598BB5}" destId="{C39ECEB4-DA09-4100-9ECD-F40FA206A3BA}" srcOrd="3" destOrd="0" parTransId="{6ECBCF25-0A9D-4B57-A144-12FC4C1427A2}" sibTransId="{B85417D0-BD5D-4330-A69C-CFA4AF51B3FC}"/>
    <dgm:cxn modelId="{1D0C5B2E-3671-43DA-AFF2-B647A503364F}" type="presOf" srcId="{6ACBE319-4EF4-42F1-97D5-F685D4598BB5}" destId="{7804FE8A-74CA-4650-B0FD-ADF39D9CB472}" srcOrd="0" destOrd="0" presId="urn:microsoft.com/office/officeart/2005/8/layout/chevron1"/>
    <dgm:cxn modelId="{74A82B19-6341-4425-B45C-2C863B5FD4D5}" type="presOf" srcId="{1D9DE77B-2C25-49FE-9A8E-C63E5E94F0F7}" destId="{5A331E39-A542-4BAB-A3A7-64F5C9294B06}" srcOrd="0" destOrd="0" presId="urn:microsoft.com/office/officeart/2005/8/layout/chevron1"/>
    <dgm:cxn modelId="{C44D0F95-9AEA-49E4-B18C-B6DE6DBD63FA}" srcId="{6ACBE319-4EF4-42F1-97D5-F685D4598BB5}" destId="{08F0421E-F2E2-4855-98EB-A3DFF2CF1F5B}" srcOrd="0" destOrd="0" parTransId="{C6451815-6FC3-4261-91CD-579FD579BBE9}" sibTransId="{C3A3B1EE-8278-492A-B0BC-28F50ECE1654}"/>
    <dgm:cxn modelId="{4B9E563C-A9A7-4D71-A04A-39EE0687D5F9}" srcId="{6ACBE319-4EF4-42F1-97D5-F685D4598BB5}" destId="{1D9DE77B-2C25-49FE-9A8E-C63E5E94F0F7}" srcOrd="4" destOrd="0" parTransId="{3265B335-7221-446C-9B0C-359FA44AC5FF}" sibTransId="{FAE3F030-353B-4BC0-8947-16571EE42420}"/>
    <dgm:cxn modelId="{208DC1D4-009D-4C10-9B25-17249CF3F3A9}" type="presParOf" srcId="{7804FE8A-74CA-4650-B0FD-ADF39D9CB472}" destId="{5B65FAD5-D8BD-40EE-83AA-DBC2C5A02D36}" srcOrd="0" destOrd="0" presId="urn:microsoft.com/office/officeart/2005/8/layout/chevron1"/>
    <dgm:cxn modelId="{FB3CC40D-4A0D-4668-BEEE-40E713528D2F}" type="presParOf" srcId="{7804FE8A-74CA-4650-B0FD-ADF39D9CB472}" destId="{952578CD-B726-4592-BDAB-52FBB1BD05E8}" srcOrd="1" destOrd="0" presId="urn:microsoft.com/office/officeart/2005/8/layout/chevron1"/>
    <dgm:cxn modelId="{E932DDAC-679B-4199-83A4-91F0FEEE048A}" type="presParOf" srcId="{7804FE8A-74CA-4650-B0FD-ADF39D9CB472}" destId="{22F7D414-6497-40A1-A199-17EA824A3E44}" srcOrd="2" destOrd="0" presId="urn:microsoft.com/office/officeart/2005/8/layout/chevron1"/>
    <dgm:cxn modelId="{8C9C4BB4-5362-4B6E-98D5-9D0481363CA9}" type="presParOf" srcId="{7804FE8A-74CA-4650-B0FD-ADF39D9CB472}" destId="{AFBF201F-8C87-4EB7-AC91-73EF1CA4FB4F}" srcOrd="3" destOrd="0" presId="urn:microsoft.com/office/officeart/2005/8/layout/chevron1"/>
    <dgm:cxn modelId="{6B69530D-0F8D-47BE-98CF-F842CF91F5F2}" type="presParOf" srcId="{7804FE8A-74CA-4650-B0FD-ADF39D9CB472}" destId="{CA9D8E7B-9F79-4DB0-A07B-BB5ECA18B494}" srcOrd="4" destOrd="0" presId="urn:microsoft.com/office/officeart/2005/8/layout/chevron1"/>
    <dgm:cxn modelId="{9CBF0666-2080-4834-8FAF-13A723D22B67}" type="presParOf" srcId="{7804FE8A-74CA-4650-B0FD-ADF39D9CB472}" destId="{33CC04BD-9DB4-4CA1-9487-8757D88555EA}" srcOrd="5" destOrd="0" presId="urn:microsoft.com/office/officeart/2005/8/layout/chevron1"/>
    <dgm:cxn modelId="{37685745-E649-4BE5-9C94-4268F26F3D73}" type="presParOf" srcId="{7804FE8A-74CA-4650-B0FD-ADF39D9CB472}" destId="{485EF642-1446-4241-B05A-D090FC92EA68}" srcOrd="6" destOrd="0" presId="urn:microsoft.com/office/officeart/2005/8/layout/chevron1"/>
    <dgm:cxn modelId="{B1480BEA-CDEE-45D4-8D11-900C2AD43AA4}" type="presParOf" srcId="{7804FE8A-74CA-4650-B0FD-ADF39D9CB472}" destId="{A39FE837-8490-4821-A051-64C07F1CF515}" srcOrd="7" destOrd="0" presId="urn:microsoft.com/office/officeart/2005/8/layout/chevron1"/>
    <dgm:cxn modelId="{8C504F19-5C3D-48EC-AD42-74F17F31BED6}" type="presParOf" srcId="{7804FE8A-74CA-4650-B0FD-ADF39D9CB472}" destId="{5A331E39-A542-4BAB-A3A7-64F5C9294B06}" srcOrd="8" destOrd="0" presId="urn:microsoft.com/office/officeart/2005/8/layout/chevron1"/>
  </dgm:cxnLst>
  <dgm:bg/>
  <dgm:whole/>
</dgm:dataModel>
</file>

<file path=ppt/diagrams/data76.xml><?xml version="1.0" encoding="utf-8"?>
<dgm:dataModel xmlns:dgm="http://schemas.openxmlformats.org/drawingml/2006/diagram" xmlns:a="http://schemas.openxmlformats.org/drawingml/2006/main">
  <dgm:ptLst>
    <dgm:pt modelId="{6ACBE319-4EF4-42F1-97D5-F685D4598BB5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1D9DE77B-2C25-49FE-9A8E-C63E5E94F0F7}">
      <dgm:prSet phldrT="[Texto]"/>
      <dgm:spPr>
        <a:solidFill>
          <a:srgbClr val="A38FBB"/>
        </a:solidFill>
      </dgm:spPr>
      <dgm:t>
        <a:bodyPr/>
        <a:lstStyle/>
        <a:p>
          <a:r>
            <a:rPr lang="es-ES" dirty="0" smtClean="0"/>
            <a:t>Conclusiones</a:t>
          </a:r>
          <a:endParaRPr lang="es-ES" dirty="0"/>
        </a:p>
      </dgm:t>
    </dgm:pt>
    <dgm:pt modelId="{FAE3F030-353B-4BC0-8947-16571EE42420}" type="sibTrans" cxnId="{4B9E563C-A9A7-4D71-A04A-39EE0687D5F9}">
      <dgm:prSet/>
      <dgm:spPr/>
      <dgm:t>
        <a:bodyPr/>
        <a:lstStyle/>
        <a:p>
          <a:endParaRPr lang="es-ES"/>
        </a:p>
      </dgm:t>
    </dgm:pt>
    <dgm:pt modelId="{3265B335-7221-446C-9B0C-359FA44AC5FF}" type="parTrans" cxnId="{4B9E563C-A9A7-4D71-A04A-39EE0687D5F9}">
      <dgm:prSet/>
      <dgm:spPr/>
      <dgm:t>
        <a:bodyPr/>
        <a:lstStyle/>
        <a:p>
          <a:endParaRPr lang="es-ES"/>
        </a:p>
      </dgm:t>
    </dgm:pt>
    <dgm:pt modelId="{7804FE8A-74CA-4650-B0FD-ADF39D9CB472}" type="pres">
      <dgm:prSet presAssocID="{6ACBE319-4EF4-42F1-97D5-F685D4598BB5}" presName="Name0" presStyleCnt="0">
        <dgm:presLayoutVars>
          <dgm:dir/>
          <dgm:animLvl val="lvl"/>
          <dgm:resizeHandles val="exact"/>
        </dgm:presLayoutVars>
      </dgm:prSet>
      <dgm:spPr/>
    </dgm:pt>
    <dgm:pt modelId="{5A331E39-A542-4BAB-A3A7-64F5C9294B06}" type="pres">
      <dgm:prSet presAssocID="{1D9DE77B-2C25-49FE-9A8E-C63E5E94F0F7}" presName="parTxOnly" presStyleLbl="node1" presStyleIdx="0" presStyleCnt="1" custScaleX="100098" custLinFactNeighborX="-171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DCE970F0-FE6F-439C-8A41-2477F294F0E1}" type="presOf" srcId="{6ACBE319-4EF4-42F1-97D5-F685D4598BB5}" destId="{7804FE8A-74CA-4650-B0FD-ADF39D9CB472}" srcOrd="0" destOrd="0" presId="urn:microsoft.com/office/officeart/2005/8/layout/chevron1"/>
    <dgm:cxn modelId="{FF82D9C4-60D3-4955-86D2-EF3A23874C61}" type="presOf" srcId="{1D9DE77B-2C25-49FE-9A8E-C63E5E94F0F7}" destId="{5A331E39-A542-4BAB-A3A7-64F5C9294B06}" srcOrd="0" destOrd="0" presId="urn:microsoft.com/office/officeart/2005/8/layout/chevron1"/>
    <dgm:cxn modelId="{4B9E563C-A9A7-4D71-A04A-39EE0687D5F9}" srcId="{6ACBE319-4EF4-42F1-97D5-F685D4598BB5}" destId="{1D9DE77B-2C25-49FE-9A8E-C63E5E94F0F7}" srcOrd="0" destOrd="0" parTransId="{3265B335-7221-446C-9B0C-359FA44AC5FF}" sibTransId="{FAE3F030-353B-4BC0-8947-16571EE42420}"/>
    <dgm:cxn modelId="{12252422-4681-462F-A7BA-AC52122D777B}" type="presParOf" srcId="{7804FE8A-74CA-4650-B0FD-ADF39D9CB472}" destId="{5A331E39-A542-4BAB-A3A7-64F5C9294B06}" srcOrd="0" destOrd="0" presId="urn:microsoft.com/office/officeart/2005/8/layout/chevron1"/>
  </dgm:cxnLst>
  <dgm:bg/>
  <dgm:whole/>
</dgm:dataModel>
</file>

<file path=ppt/diagrams/data77.xml><?xml version="1.0" encoding="utf-8"?>
<dgm:dataModel xmlns:dgm="http://schemas.openxmlformats.org/drawingml/2006/diagram" xmlns:a="http://schemas.openxmlformats.org/drawingml/2006/main">
  <dgm:ptLst>
    <dgm:pt modelId="{6ACBE319-4EF4-42F1-97D5-F685D4598BB5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1D9DE77B-2C25-49FE-9A8E-C63E5E94F0F7}">
      <dgm:prSet phldrT="[Texto]"/>
      <dgm:spPr>
        <a:solidFill>
          <a:srgbClr val="A38FBB"/>
        </a:solidFill>
      </dgm:spPr>
      <dgm:t>
        <a:bodyPr/>
        <a:lstStyle/>
        <a:p>
          <a:r>
            <a:rPr lang="es-ES" dirty="0" smtClean="0"/>
            <a:t>Conclusiones</a:t>
          </a:r>
          <a:endParaRPr lang="es-ES" dirty="0"/>
        </a:p>
      </dgm:t>
    </dgm:pt>
    <dgm:pt modelId="{FAE3F030-353B-4BC0-8947-16571EE42420}" type="sibTrans" cxnId="{4B9E563C-A9A7-4D71-A04A-39EE0687D5F9}">
      <dgm:prSet/>
      <dgm:spPr/>
      <dgm:t>
        <a:bodyPr/>
        <a:lstStyle/>
        <a:p>
          <a:endParaRPr lang="es-ES"/>
        </a:p>
      </dgm:t>
    </dgm:pt>
    <dgm:pt modelId="{3265B335-7221-446C-9B0C-359FA44AC5FF}" type="parTrans" cxnId="{4B9E563C-A9A7-4D71-A04A-39EE0687D5F9}">
      <dgm:prSet/>
      <dgm:spPr/>
      <dgm:t>
        <a:bodyPr/>
        <a:lstStyle/>
        <a:p>
          <a:endParaRPr lang="es-ES"/>
        </a:p>
      </dgm:t>
    </dgm:pt>
    <dgm:pt modelId="{7804FE8A-74CA-4650-B0FD-ADF39D9CB472}" type="pres">
      <dgm:prSet presAssocID="{6ACBE319-4EF4-42F1-97D5-F685D4598BB5}" presName="Name0" presStyleCnt="0">
        <dgm:presLayoutVars>
          <dgm:dir/>
          <dgm:animLvl val="lvl"/>
          <dgm:resizeHandles val="exact"/>
        </dgm:presLayoutVars>
      </dgm:prSet>
      <dgm:spPr/>
    </dgm:pt>
    <dgm:pt modelId="{5A331E39-A542-4BAB-A3A7-64F5C9294B06}" type="pres">
      <dgm:prSet presAssocID="{1D9DE77B-2C25-49FE-9A8E-C63E5E94F0F7}" presName="parTxOnly" presStyleLbl="node1" presStyleIdx="0" presStyleCnt="1" custScaleX="100098" custLinFactNeighborX="-171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3517DD90-A324-474E-BE70-A7404989D745}" type="presOf" srcId="{1D9DE77B-2C25-49FE-9A8E-C63E5E94F0F7}" destId="{5A331E39-A542-4BAB-A3A7-64F5C9294B06}" srcOrd="0" destOrd="0" presId="urn:microsoft.com/office/officeart/2005/8/layout/chevron1"/>
    <dgm:cxn modelId="{4B9E563C-A9A7-4D71-A04A-39EE0687D5F9}" srcId="{6ACBE319-4EF4-42F1-97D5-F685D4598BB5}" destId="{1D9DE77B-2C25-49FE-9A8E-C63E5E94F0F7}" srcOrd="0" destOrd="0" parTransId="{3265B335-7221-446C-9B0C-359FA44AC5FF}" sibTransId="{FAE3F030-353B-4BC0-8947-16571EE42420}"/>
    <dgm:cxn modelId="{74CDA9DF-0F44-4681-B8BC-0B2FDF28DAF9}" type="presOf" srcId="{6ACBE319-4EF4-42F1-97D5-F685D4598BB5}" destId="{7804FE8A-74CA-4650-B0FD-ADF39D9CB472}" srcOrd="0" destOrd="0" presId="urn:microsoft.com/office/officeart/2005/8/layout/chevron1"/>
    <dgm:cxn modelId="{1DDFB79A-87B8-4BB2-8A58-7CED0ABAB7D5}" type="presParOf" srcId="{7804FE8A-74CA-4650-B0FD-ADF39D9CB472}" destId="{5A331E39-A542-4BAB-A3A7-64F5C9294B06}" srcOrd="0" destOrd="0" presId="urn:microsoft.com/office/officeart/2005/8/layout/chevron1"/>
  </dgm:cxnLst>
  <dgm:bg/>
  <dgm:whole/>
</dgm:dataModel>
</file>

<file path=ppt/diagrams/data78.xml><?xml version="1.0" encoding="utf-8"?>
<dgm:dataModel xmlns:dgm="http://schemas.openxmlformats.org/drawingml/2006/diagram" xmlns:a="http://schemas.openxmlformats.org/drawingml/2006/main">
  <dgm:ptLst>
    <dgm:pt modelId="{6ACBE319-4EF4-42F1-97D5-F685D4598BB5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1D9DE77B-2C25-49FE-9A8E-C63E5E94F0F7}">
      <dgm:prSet phldrT="[Texto]"/>
      <dgm:spPr>
        <a:solidFill>
          <a:srgbClr val="A38FBB"/>
        </a:solidFill>
      </dgm:spPr>
      <dgm:t>
        <a:bodyPr/>
        <a:lstStyle/>
        <a:p>
          <a:r>
            <a:rPr lang="es-ES" dirty="0" smtClean="0"/>
            <a:t>Conclusiones</a:t>
          </a:r>
          <a:endParaRPr lang="es-ES" dirty="0"/>
        </a:p>
      </dgm:t>
    </dgm:pt>
    <dgm:pt modelId="{FAE3F030-353B-4BC0-8947-16571EE42420}" type="sibTrans" cxnId="{4B9E563C-A9A7-4D71-A04A-39EE0687D5F9}">
      <dgm:prSet/>
      <dgm:spPr/>
      <dgm:t>
        <a:bodyPr/>
        <a:lstStyle/>
        <a:p>
          <a:endParaRPr lang="es-ES"/>
        </a:p>
      </dgm:t>
    </dgm:pt>
    <dgm:pt modelId="{3265B335-7221-446C-9B0C-359FA44AC5FF}" type="parTrans" cxnId="{4B9E563C-A9A7-4D71-A04A-39EE0687D5F9}">
      <dgm:prSet/>
      <dgm:spPr/>
      <dgm:t>
        <a:bodyPr/>
        <a:lstStyle/>
        <a:p>
          <a:endParaRPr lang="es-ES"/>
        </a:p>
      </dgm:t>
    </dgm:pt>
    <dgm:pt modelId="{7804FE8A-74CA-4650-B0FD-ADF39D9CB472}" type="pres">
      <dgm:prSet presAssocID="{6ACBE319-4EF4-42F1-97D5-F685D4598BB5}" presName="Name0" presStyleCnt="0">
        <dgm:presLayoutVars>
          <dgm:dir/>
          <dgm:animLvl val="lvl"/>
          <dgm:resizeHandles val="exact"/>
        </dgm:presLayoutVars>
      </dgm:prSet>
      <dgm:spPr/>
    </dgm:pt>
    <dgm:pt modelId="{5A331E39-A542-4BAB-A3A7-64F5C9294B06}" type="pres">
      <dgm:prSet presAssocID="{1D9DE77B-2C25-49FE-9A8E-C63E5E94F0F7}" presName="parTxOnly" presStyleLbl="node1" presStyleIdx="0" presStyleCnt="1" custScaleX="100098" custLinFactNeighborX="-171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75988FC5-BCEF-4892-AFE0-842EBDDC30DE}" type="presOf" srcId="{6ACBE319-4EF4-42F1-97D5-F685D4598BB5}" destId="{7804FE8A-74CA-4650-B0FD-ADF39D9CB472}" srcOrd="0" destOrd="0" presId="urn:microsoft.com/office/officeart/2005/8/layout/chevron1"/>
    <dgm:cxn modelId="{4B9E563C-A9A7-4D71-A04A-39EE0687D5F9}" srcId="{6ACBE319-4EF4-42F1-97D5-F685D4598BB5}" destId="{1D9DE77B-2C25-49FE-9A8E-C63E5E94F0F7}" srcOrd="0" destOrd="0" parTransId="{3265B335-7221-446C-9B0C-359FA44AC5FF}" sibTransId="{FAE3F030-353B-4BC0-8947-16571EE42420}"/>
    <dgm:cxn modelId="{D28AFB83-864D-416C-BC5A-52D82929A797}" type="presOf" srcId="{1D9DE77B-2C25-49FE-9A8E-C63E5E94F0F7}" destId="{5A331E39-A542-4BAB-A3A7-64F5C9294B06}" srcOrd="0" destOrd="0" presId="urn:microsoft.com/office/officeart/2005/8/layout/chevron1"/>
    <dgm:cxn modelId="{0D387087-B7BC-496D-B976-273289E2B8E9}" type="presParOf" srcId="{7804FE8A-74CA-4650-B0FD-ADF39D9CB472}" destId="{5A331E39-A542-4BAB-A3A7-64F5C9294B06}" srcOrd="0" destOrd="0" presId="urn:microsoft.com/office/officeart/2005/8/layout/chevron1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7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8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9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0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3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4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5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6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7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8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9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40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4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4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43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44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45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46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47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48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49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50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5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5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53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54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55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56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57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58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59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60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6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6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63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64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65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66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67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68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69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70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7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7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73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74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75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76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77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78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E917F8-211E-401F-AE95-3DAC37F2BD65}" type="datetimeFigureOut">
              <a:rPr lang="es-ES" smtClean="0"/>
              <a:pPr/>
              <a:t>20/07/2013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E8E911-288B-4B37-B7A6-2B9FC897081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E8E911-288B-4B37-B7A6-2B9FC897081E}" type="slidenum">
              <a:rPr lang="es-ES" smtClean="0"/>
              <a:pPr/>
              <a:t>20</a:t>
            </a:fld>
            <a:endParaRPr lang="es-E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E8E911-288B-4B37-B7A6-2B9FC897081E}" type="slidenum">
              <a:rPr lang="es-ES" smtClean="0"/>
              <a:pPr/>
              <a:t>21</a:t>
            </a:fld>
            <a:endParaRPr lang="es-E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E8E911-288B-4B37-B7A6-2B9FC897081E}" type="slidenum">
              <a:rPr lang="es-ES" smtClean="0"/>
              <a:pPr/>
              <a:t>22</a:t>
            </a:fld>
            <a:endParaRPr lang="es-E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E8E911-288B-4B37-B7A6-2B9FC897081E}" type="slidenum">
              <a:rPr lang="es-ES" smtClean="0"/>
              <a:pPr/>
              <a:t>23</a:t>
            </a:fld>
            <a:endParaRPr lang="es-E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E8E911-288B-4B37-B7A6-2B9FC897081E}" type="slidenum">
              <a:rPr lang="es-ES" smtClean="0"/>
              <a:pPr/>
              <a:t>24</a:t>
            </a:fld>
            <a:endParaRPr lang="es-E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E8E911-288B-4B37-B7A6-2B9FC897081E}" type="slidenum">
              <a:rPr lang="es-ES" smtClean="0"/>
              <a:pPr/>
              <a:t>25</a:t>
            </a:fld>
            <a:endParaRPr lang="es-E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E8E911-288B-4B37-B7A6-2B9FC897081E}" type="slidenum">
              <a:rPr lang="es-ES" smtClean="0"/>
              <a:pPr/>
              <a:t>26</a:t>
            </a:fld>
            <a:endParaRPr lang="es-E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E8E911-288B-4B37-B7A6-2B9FC897081E}" type="slidenum">
              <a:rPr lang="es-ES" smtClean="0"/>
              <a:pPr/>
              <a:t>27</a:t>
            </a:fld>
            <a:endParaRPr lang="es-E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E8E911-288B-4B37-B7A6-2B9FC897081E}" type="slidenum">
              <a:rPr lang="es-ES" smtClean="0"/>
              <a:pPr/>
              <a:t>28</a:t>
            </a:fld>
            <a:endParaRPr lang="es-E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E8E911-288B-4B37-B7A6-2B9FC897081E}" type="slidenum">
              <a:rPr lang="es-ES" smtClean="0"/>
              <a:pPr/>
              <a:t>29</a:t>
            </a:fld>
            <a:endParaRPr lang="es-E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E8E911-288B-4B37-B7A6-2B9FC897081E}" type="slidenum">
              <a:rPr lang="es-ES" smtClean="0"/>
              <a:pPr/>
              <a:t>30</a:t>
            </a:fld>
            <a:endParaRPr lang="es-E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E8E911-288B-4B37-B7A6-2B9FC897081E}" type="slidenum">
              <a:rPr lang="es-ES" smtClean="0"/>
              <a:pPr/>
              <a:t>31</a:t>
            </a:fld>
            <a:endParaRPr lang="es-E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E8E911-288B-4B37-B7A6-2B9FC897081E}" type="slidenum">
              <a:rPr lang="es-ES" smtClean="0"/>
              <a:pPr/>
              <a:t>32</a:t>
            </a:fld>
            <a:endParaRPr lang="es-E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E8E911-288B-4B37-B7A6-2B9FC897081E}" type="slidenum">
              <a:rPr lang="es-ES" smtClean="0"/>
              <a:pPr/>
              <a:t>33</a:t>
            </a:fld>
            <a:endParaRPr lang="es-E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E8E911-288B-4B37-B7A6-2B9FC897081E}" type="slidenum">
              <a:rPr lang="es-ES" smtClean="0"/>
              <a:pPr/>
              <a:t>34</a:t>
            </a:fld>
            <a:endParaRPr lang="es-E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E8E911-288B-4B37-B7A6-2B9FC897081E}" type="slidenum">
              <a:rPr lang="es-ES" smtClean="0"/>
              <a:pPr/>
              <a:t>35</a:t>
            </a:fld>
            <a:endParaRPr lang="es-E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E8E911-288B-4B37-B7A6-2B9FC897081E}" type="slidenum">
              <a:rPr lang="es-ES" smtClean="0"/>
              <a:pPr/>
              <a:t>36</a:t>
            </a:fld>
            <a:endParaRPr lang="es-E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E8E911-288B-4B37-B7A6-2B9FC897081E}" type="slidenum">
              <a:rPr lang="es-ES" smtClean="0"/>
              <a:pPr/>
              <a:t>37</a:t>
            </a:fld>
            <a:endParaRPr lang="es-E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E8E911-288B-4B37-B7A6-2B9FC897081E}" type="slidenum">
              <a:rPr lang="es-ES" smtClean="0"/>
              <a:pPr/>
              <a:t>38</a:t>
            </a:fld>
            <a:endParaRPr lang="es-E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E8E911-288B-4B37-B7A6-2B9FC897081E}" type="slidenum">
              <a:rPr lang="es-ES" smtClean="0"/>
              <a:pPr/>
              <a:t>39</a:t>
            </a:fld>
            <a:endParaRPr lang="es-E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E8E911-288B-4B37-B7A6-2B9FC897081E}" type="slidenum">
              <a:rPr lang="es-ES" smtClean="0"/>
              <a:pPr/>
              <a:t>40</a:t>
            </a:fld>
            <a:endParaRPr lang="es-E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E8E911-288B-4B37-B7A6-2B9FC897081E}" type="slidenum">
              <a:rPr lang="es-ES" smtClean="0"/>
              <a:pPr/>
              <a:t>41</a:t>
            </a:fld>
            <a:endParaRPr lang="es-E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E8E911-288B-4B37-B7A6-2B9FC897081E}" type="slidenum">
              <a:rPr lang="es-ES" smtClean="0"/>
              <a:pPr/>
              <a:t>42</a:t>
            </a:fld>
            <a:endParaRPr lang="es-E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E8E911-288B-4B37-B7A6-2B9FC897081E}" type="slidenum">
              <a:rPr lang="es-ES" smtClean="0"/>
              <a:pPr/>
              <a:t>43</a:t>
            </a:fld>
            <a:endParaRPr lang="es-E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E8E911-288B-4B37-B7A6-2B9FC897081E}" type="slidenum">
              <a:rPr lang="es-ES" smtClean="0"/>
              <a:pPr/>
              <a:t>44</a:t>
            </a:fld>
            <a:endParaRPr lang="es-E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E8E911-288B-4B37-B7A6-2B9FC897081E}" type="slidenum">
              <a:rPr lang="es-ES" smtClean="0"/>
              <a:pPr/>
              <a:t>45</a:t>
            </a:fld>
            <a:endParaRPr lang="es-E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E8E911-288B-4B37-B7A6-2B9FC897081E}" type="slidenum">
              <a:rPr lang="es-ES" smtClean="0"/>
              <a:pPr/>
              <a:t>46</a:t>
            </a:fld>
            <a:endParaRPr lang="es-E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E8E911-288B-4B37-B7A6-2B9FC897081E}" type="slidenum">
              <a:rPr lang="es-ES" smtClean="0"/>
              <a:pPr/>
              <a:t>47</a:t>
            </a:fld>
            <a:endParaRPr lang="es-E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E8E911-288B-4B37-B7A6-2B9FC897081E}" type="slidenum">
              <a:rPr lang="es-ES" smtClean="0"/>
              <a:pPr/>
              <a:t>48</a:t>
            </a:fld>
            <a:endParaRPr lang="es-E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E8E911-288B-4B37-B7A6-2B9FC897081E}" type="slidenum">
              <a:rPr lang="es-ES" smtClean="0"/>
              <a:pPr/>
              <a:t>49</a:t>
            </a:fld>
            <a:endParaRPr lang="es-E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E8E911-288B-4B37-B7A6-2B9FC897081E}" type="slidenum">
              <a:rPr lang="es-ES" smtClean="0"/>
              <a:pPr/>
              <a:t>50</a:t>
            </a:fld>
            <a:endParaRPr lang="es-E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E8E911-288B-4B37-B7A6-2B9FC897081E}" type="slidenum">
              <a:rPr lang="es-ES" smtClean="0"/>
              <a:pPr/>
              <a:t>51</a:t>
            </a:fld>
            <a:endParaRPr lang="es-E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E8E911-288B-4B37-B7A6-2B9FC897081E}" type="slidenum">
              <a:rPr lang="es-ES" smtClean="0"/>
              <a:pPr/>
              <a:t>52</a:t>
            </a:fld>
            <a:endParaRPr lang="es-E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E8E911-288B-4B37-B7A6-2B9FC897081E}" type="slidenum">
              <a:rPr lang="es-ES" smtClean="0"/>
              <a:pPr/>
              <a:t>53</a:t>
            </a:fld>
            <a:endParaRPr lang="es-E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E8E911-288B-4B37-B7A6-2B9FC897081E}" type="slidenum">
              <a:rPr lang="es-ES" smtClean="0"/>
              <a:pPr/>
              <a:t>54</a:t>
            </a:fld>
            <a:endParaRPr lang="es-E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E8E911-288B-4B37-B7A6-2B9FC897081E}" type="slidenum">
              <a:rPr lang="es-ES" smtClean="0"/>
              <a:pPr/>
              <a:t>55</a:t>
            </a:fld>
            <a:endParaRPr lang="es-E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E8E911-288B-4B37-B7A6-2B9FC897081E}" type="slidenum">
              <a:rPr lang="es-ES" smtClean="0"/>
              <a:pPr/>
              <a:t>56</a:t>
            </a:fld>
            <a:endParaRPr lang="es-E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E8E911-288B-4B37-B7A6-2B9FC897081E}" type="slidenum">
              <a:rPr lang="es-ES" smtClean="0"/>
              <a:pPr/>
              <a:t>57</a:t>
            </a:fld>
            <a:endParaRPr lang="es-E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E8E911-288B-4B37-B7A6-2B9FC897081E}" type="slidenum">
              <a:rPr lang="es-ES" smtClean="0"/>
              <a:pPr/>
              <a:t>58</a:t>
            </a:fld>
            <a:endParaRPr lang="es-E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E8E911-288B-4B37-B7A6-2B9FC897081E}" type="slidenum">
              <a:rPr lang="es-ES" smtClean="0"/>
              <a:pPr/>
              <a:t>59</a:t>
            </a:fld>
            <a:endParaRPr lang="es-E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E8E911-288B-4B37-B7A6-2B9FC897081E}" type="slidenum">
              <a:rPr lang="es-ES" smtClean="0"/>
              <a:pPr/>
              <a:t>60</a:t>
            </a:fld>
            <a:endParaRPr lang="es-E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E8E911-288B-4B37-B7A6-2B9FC897081E}" type="slidenum">
              <a:rPr lang="es-ES" smtClean="0"/>
              <a:pPr/>
              <a:t>61</a:t>
            </a:fld>
            <a:endParaRPr lang="es-E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E8E911-288B-4B37-B7A6-2B9FC897081E}" type="slidenum">
              <a:rPr lang="es-ES" smtClean="0"/>
              <a:pPr/>
              <a:t>62</a:t>
            </a:fld>
            <a:endParaRPr lang="es-E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E8E911-288B-4B37-B7A6-2B9FC897081E}" type="slidenum">
              <a:rPr lang="es-ES" smtClean="0"/>
              <a:pPr/>
              <a:t>63</a:t>
            </a:fld>
            <a:endParaRPr lang="es-E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E8E911-288B-4B37-B7A6-2B9FC897081E}" type="slidenum">
              <a:rPr lang="es-ES" smtClean="0"/>
              <a:pPr/>
              <a:t>64</a:t>
            </a:fld>
            <a:endParaRPr lang="es-E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E8E911-288B-4B37-B7A6-2B9FC897081E}" type="slidenum">
              <a:rPr lang="es-ES" smtClean="0"/>
              <a:pPr/>
              <a:t>65</a:t>
            </a:fld>
            <a:endParaRPr lang="es-E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E8E911-288B-4B37-B7A6-2B9FC897081E}" type="slidenum">
              <a:rPr lang="es-ES" smtClean="0"/>
              <a:pPr/>
              <a:t>66</a:t>
            </a:fld>
            <a:endParaRPr lang="es-E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E8E911-288B-4B37-B7A6-2B9FC897081E}" type="slidenum">
              <a:rPr lang="es-ES" smtClean="0"/>
              <a:pPr/>
              <a:t>67</a:t>
            </a:fld>
            <a:endParaRPr lang="es-E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E8E911-288B-4B37-B7A6-2B9FC897081E}" type="slidenum">
              <a:rPr lang="es-ES" smtClean="0"/>
              <a:pPr/>
              <a:t>68</a:t>
            </a:fld>
            <a:endParaRPr lang="es-ES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E8E911-288B-4B37-B7A6-2B9FC897081E}" type="slidenum">
              <a:rPr lang="es-ES" smtClean="0"/>
              <a:pPr/>
              <a:t>69</a:t>
            </a:fld>
            <a:endParaRPr lang="es-ES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E8E911-288B-4B37-B7A6-2B9FC897081E}" type="slidenum">
              <a:rPr lang="es-ES" smtClean="0"/>
              <a:pPr/>
              <a:t>70</a:t>
            </a:fld>
            <a:endParaRPr lang="es-ES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E8E911-288B-4B37-B7A6-2B9FC897081E}" type="slidenum">
              <a:rPr lang="es-ES" smtClean="0"/>
              <a:pPr/>
              <a:t>71</a:t>
            </a:fld>
            <a:endParaRPr lang="es-ES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E8E911-288B-4B37-B7A6-2B9FC897081E}" type="slidenum">
              <a:rPr lang="es-ES" smtClean="0"/>
              <a:pPr/>
              <a:t>72</a:t>
            </a:fld>
            <a:endParaRPr lang="es-ES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E8E911-288B-4B37-B7A6-2B9FC897081E}" type="slidenum">
              <a:rPr lang="es-ES" smtClean="0"/>
              <a:pPr/>
              <a:t>73</a:t>
            </a:fld>
            <a:endParaRPr lang="es-ES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E8E911-288B-4B37-B7A6-2B9FC897081E}" type="slidenum">
              <a:rPr lang="es-ES" smtClean="0"/>
              <a:pPr/>
              <a:t>74</a:t>
            </a:fld>
            <a:endParaRPr lang="es-ES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E8E911-288B-4B37-B7A6-2B9FC897081E}" type="slidenum">
              <a:rPr lang="es-ES" smtClean="0"/>
              <a:pPr/>
              <a:t>75</a:t>
            </a:fld>
            <a:endParaRPr lang="es-ES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E8E911-288B-4B37-B7A6-2B9FC897081E}" type="slidenum">
              <a:rPr lang="es-ES" smtClean="0"/>
              <a:pPr/>
              <a:t>76</a:t>
            </a:fld>
            <a:endParaRPr lang="es-ES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E8E911-288B-4B37-B7A6-2B9FC897081E}" type="slidenum">
              <a:rPr lang="es-ES" smtClean="0"/>
              <a:pPr/>
              <a:t>77</a:t>
            </a:fld>
            <a:endParaRPr lang="es-ES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E8E911-288B-4B37-B7A6-2B9FC897081E}" type="slidenum">
              <a:rPr lang="es-ES" smtClean="0"/>
              <a:pPr/>
              <a:t>78</a:t>
            </a:fld>
            <a:endParaRPr lang="es-ES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E8E911-288B-4B37-B7A6-2B9FC897081E}" type="slidenum">
              <a:rPr lang="es-ES" smtClean="0"/>
              <a:pPr/>
              <a:t>79</a:t>
            </a:fld>
            <a:endParaRPr lang="es-ES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E8E911-288B-4B37-B7A6-2B9FC897081E}" type="slidenum">
              <a:rPr lang="es-ES" smtClean="0"/>
              <a:pPr/>
              <a:t>80</a:t>
            </a:fld>
            <a:endParaRPr lang="es-ES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E8E911-288B-4B37-B7A6-2B9FC897081E}" type="slidenum">
              <a:rPr lang="es-ES" smtClean="0"/>
              <a:pPr/>
              <a:t>81</a:t>
            </a:fld>
            <a:endParaRPr lang="es-ES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E8E911-288B-4B37-B7A6-2B9FC897081E}" type="slidenum">
              <a:rPr lang="es-ES" smtClean="0"/>
              <a:pPr/>
              <a:t>82</a:t>
            </a:fld>
            <a:endParaRPr lang="es-ES"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E8E911-288B-4B37-B7A6-2B9FC897081E}" type="slidenum">
              <a:rPr lang="es-ES" smtClean="0"/>
              <a:pPr/>
              <a:t>83</a:t>
            </a:fld>
            <a:endParaRPr lang="es-ES"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E8E911-288B-4B37-B7A6-2B9FC897081E}" type="slidenum">
              <a:rPr lang="es-ES" smtClean="0"/>
              <a:pPr/>
              <a:t>84</a:t>
            </a:fld>
            <a:endParaRPr lang="es-ES"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E8E911-288B-4B37-B7A6-2B9FC897081E}" type="slidenum">
              <a:rPr lang="es-ES" smtClean="0"/>
              <a:pPr/>
              <a:t>85</a:t>
            </a:fld>
            <a:endParaRPr lang="es-ES"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E8E911-288B-4B37-B7A6-2B9FC897081E}" type="slidenum">
              <a:rPr lang="es-ES" smtClean="0"/>
              <a:pPr/>
              <a:t>86</a:t>
            </a:fld>
            <a:endParaRPr lang="es-ES"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E8E911-288B-4B37-B7A6-2B9FC897081E}" type="slidenum">
              <a:rPr lang="es-ES" smtClean="0"/>
              <a:pPr/>
              <a:t>87</a:t>
            </a:fld>
            <a:endParaRPr lang="es-ES"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E8E911-288B-4B37-B7A6-2B9FC897081E}" type="slidenum">
              <a:rPr lang="es-ES" smtClean="0"/>
              <a:pPr/>
              <a:t>88</a:t>
            </a:fld>
            <a:endParaRPr lang="es-ES"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E8E911-288B-4B37-B7A6-2B9FC897081E}" type="slidenum">
              <a:rPr lang="es-ES" smtClean="0"/>
              <a:pPr/>
              <a:t>89</a:t>
            </a:fld>
            <a:endParaRPr lang="es-ES"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E8E911-288B-4B37-B7A6-2B9FC897081E}" type="slidenum">
              <a:rPr lang="es-ES" smtClean="0"/>
              <a:pPr/>
              <a:t>90</a:t>
            </a:fld>
            <a:endParaRPr lang="es-ES"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E8E911-288B-4B37-B7A6-2B9FC897081E}" type="slidenum">
              <a:rPr lang="es-ES" smtClean="0"/>
              <a:pPr/>
              <a:t>91</a:t>
            </a:fld>
            <a:endParaRPr lang="es-ES"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E8E911-288B-4B37-B7A6-2B9FC897081E}" type="slidenum">
              <a:rPr lang="es-ES" smtClean="0"/>
              <a:pPr/>
              <a:t>92</a:t>
            </a:fld>
            <a:endParaRPr lang="es-ES"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E8E911-288B-4B37-B7A6-2B9FC897081E}" type="slidenum">
              <a:rPr lang="es-ES" smtClean="0"/>
              <a:pPr/>
              <a:t>93</a:t>
            </a:fld>
            <a:endParaRPr lang="es-ES"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E8E911-288B-4B37-B7A6-2B9FC897081E}" type="slidenum">
              <a:rPr lang="es-ES" smtClean="0"/>
              <a:pPr/>
              <a:t>94</a:t>
            </a:fld>
            <a:endParaRPr lang="es-ES"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E8E911-288B-4B37-B7A6-2B9FC897081E}" type="slidenum">
              <a:rPr lang="es-ES" smtClean="0"/>
              <a:pPr/>
              <a:t>96</a:t>
            </a:fld>
            <a:endParaRPr lang="es-ES"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E8E911-288B-4B37-B7A6-2B9FC897081E}" type="slidenum">
              <a:rPr lang="es-ES" smtClean="0"/>
              <a:pPr/>
              <a:t>97</a:t>
            </a:fld>
            <a:endParaRPr lang="es-ES"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E8E911-288B-4B37-B7A6-2B9FC897081E}" type="slidenum">
              <a:rPr lang="es-ES" smtClean="0"/>
              <a:pPr/>
              <a:t>98</a:t>
            </a:fld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20/07/2013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20/07/2013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20/07/2013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20/07/2013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20/07/2013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20/07/2013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20/07/2013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20/07/2013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20/07/2013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20/07/2013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20/07/2013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847CFC-816F-41D0-AAC0-9BF4FEBC753E}" type="datetimeFigureOut">
              <a:rPr lang="es-ES" smtClean="0"/>
              <a:pPr/>
              <a:t>20/07/2013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diagramData" Target="../diagrams/data2.xml"/><Relationship Id="rId7" Type="http://schemas.openxmlformats.org/officeDocument/2006/relationships/diagramData" Target="../diagrams/data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10" Type="http://schemas.openxmlformats.org/officeDocument/2006/relationships/diagramColors" Target="../diagrams/colors3.xml"/><Relationship Id="rId4" Type="http://schemas.openxmlformats.org/officeDocument/2006/relationships/diagramLayout" Target="../diagrams/layout2.xml"/><Relationship Id="rId9" Type="http://schemas.openxmlformats.org/officeDocument/2006/relationships/diagramQuickStyle" Target="../diagrams/quickStyle3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diagramData" Target="../diagrams/data4.xml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diagramData" Target="../diagrams/data5.xml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1.xml"/><Relationship Id="rId7" Type="http://schemas.openxmlformats.org/officeDocument/2006/relationships/image" Target="../media/image4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4" Type="http://schemas.openxmlformats.org/officeDocument/2006/relationships/diagramLayout" Target="../diagrams/layout1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2.xml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2.xml"/><Relationship Id="rId5" Type="http://schemas.openxmlformats.org/officeDocument/2006/relationships/diagramQuickStyle" Target="../diagrams/quickStyle12.xml"/><Relationship Id="rId4" Type="http://schemas.openxmlformats.org/officeDocument/2006/relationships/diagramLayout" Target="../diagrams/layout1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3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3.xml"/><Relationship Id="rId5" Type="http://schemas.openxmlformats.org/officeDocument/2006/relationships/diagramQuickStyle" Target="../diagrams/quickStyle13.xml"/><Relationship Id="rId4" Type="http://schemas.openxmlformats.org/officeDocument/2006/relationships/diagramLayout" Target="../diagrams/layout1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4.xml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4.xml"/><Relationship Id="rId5" Type="http://schemas.openxmlformats.org/officeDocument/2006/relationships/diagramQuickStyle" Target="../diagrams/quickStyle14.xml"/><Relationship Id="rId4" Type="http://schemas.openxmlformats.org/officeDocument/2006/relationships/diagramLayout" Target="../diagrams/layout1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5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5.xml"/><Relationship Id="rId5" Type="http://schemas.openxmlformats.org/officeDocument/2006/relationships/diagramQuickStyle" Target="../diagrams/quickStyle15.xml"/><Relationship Id="rId4" Type="http://schemas.openxmlformats.org/officeDocument/2006/relationships/diagramLayout" Target="../diagrams/layout1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6.xml"/><Relationship Id="rId7" Type="http://schemas.openxmlformats.org/officeDocument/2006/relationships/image" Target="../media/image4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6.xml"/><Relationship Id="rId5" Type="http://schemas.openxmlformats.org/officeDocument/2006/relationships/diagramQuickStyle" Target="../diagrams/quickStyle16.xml"/><Relationship Id="rId4" Type="http://schemas.openxmlformats.org/officeDocument/2006/relationships/diagramLayout" Target="../diagrams/layout16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8.xml"/><Relationship Id="rId3" Type="http://schemas.openxmlformats.org/officeDocument/2006/relationships/diagramData" Target="../diagrams/data17.xml"/><Relationship Id="rId7" Type="http://schemas.openxmlformats.org/officeDocument/2006/relationships/diagramData" Target="../diagrams/data18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7.xml"/><Relationship Id="rId5" Type="http://schemas.openxmlformats.org/officeDocument/2006/relationships/diagramQuickStyle" Target="../diagrams/quickStyle17.xml"/><Relationship Id="rId10" Type="http://schemas.openxmlformats.org/officeDocument/2006/relationships/diagramColors" Target="../diagrams/colors18.xml"/><Relationship Id="rId4" Type="http://schemas.openxmlformats.org/officeDocument/2006/relationships/diagramLayout" Target="../diagrams/layout17.xml"/><Relationship Id="rId9" Type="http://schemas.openxmlformats.org/officeDocument/2006/relationships/diagramQuickStyle" Target="../diagrams/quickStyle1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9.xml"/><Relationship Id="rId7" Type="http://schemas.openxmlformats.org/officeDocument/2006/relationships/image" Target="../media/image4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9.xml"/><Relationship Id="rId5" Type="http://schemas.openxmlformats.org/officeDocument/2006/relationships/diagramQuickStyle" Target="../diagrams/quickStyle19.xml"/><Relationship Id="rId4" Type="http://schemas.openxmlformats.org/officeDocument/2006/relationships/diagramLayout" Target="../diagrams/layout19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3" Type="http://schemas.openxmlformats.org/officeDocument/2006/relationships/image" Target="../media/image44.jpeg"/><Relationship Id="rId7" Type="http://schemas.openxmlformats.org/officeDocument/2006/relationships/diagramColors" Target="../diagrams/colors20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0.xml"/><Relationship Id="rId5" Type="http://schemas.openxmlformats.org/officeDocument/2006/relationships/diagramLayout" Target="../diagrams/layout20.xml"/><Relationship Id="rId4" Type="http://schemas.openxmlformats.org/officeDocument/2006/relationships/diagramData" Target="../diagrams/data20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1.xml"/><Relationship Id="rId3" Type="http://schemas.openxmlformats.org/officeDocument/2006/relationships/image" Target="../media/image45.jpeg"/><Relationship Id="rId7" Type="http://schemas.openxmlformats.org/officeDocument/2006/relationships/diagramQuickStyle" Target="../diagrams/quickStyle21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21.xml"/><Relationship Id="rId5" Type="http://schemas.openxmlformats.org/officeDocument/2006/relationships/diagramData" Target="../diagrams/data21.xml"/><Relationship Id="rId4" Type="http://schemas.openxmlformats.org/officeDocument/2006/relationships/image" Target="../media/image46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2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2.xml"/><Relationship Id="rId5" Type="http://schemas.openxmlformats.org/officeDocument/2006/relationships/diagramQuickStyle" Target="../diagrams/quickStyle22.xml"/><Relationship Id="rId4" Type="http://schemas.openxmlformats.org/officeDocument/2006/relationships/diagramLayout" Target="../diagrams/layout2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3.xml"/><Relationship Id="rId7" Type="http://schemas.openxmlformats.org/officeDocument/2006/relationships/image" Target="../media/image47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3.xml"/><Relationship Id="rId5" Type="http://schemas.openxmlformats.org/officeDocument/2006/relationships/diagramQuickStyle" Target="../diagrams/quickStyle23.xml"/><Relationship Id="rId4" Type="http://schemas.openxmlformats.org/officeDocument/2006/relationships/diagramLayout" Target="../diagrams/layout2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4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4.xml"/><Relationship Id="rId5" Type="http://schemas.openxmlformats.org/officeDocument/2006/relationships/diagramQuickStyle" Target="../diagrams/quickStyle24.xml"/><Relationship Id="rId4" Type="http://schemas.openxmlformats.org/officeDocument/2006/relationships/diagramLayout" Target="../diagrams/layout2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6.xml"/><Relationship Id="rId3" Type="http://schemas.openxmlformats.org/officeDocument/2006/relationships/diagramData" Target="../diagrams/data25.xml"/><Relationship Id="rId7" Type="http://schemas.openxmlformats.org/officeDocument/2006/relationships/diagramData" Target="../diagrams/data26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5.xml"/><Relationship Id="rId5" Type="http://schemas.openxmlformats.org/officeDocument/2006/relationships/diagramQuickStyle" Target="../diagrams/quickStyle25.xml"/><Relationship Id="rId10" Type="http://schemas.openxmlformats.org/officeDocument/2006/relationships/diagramColors" Target="../diagrams/colors26.xml"/><Relationship Id="rId4" Type="http://schemas.openxmlformats.org/officeDocument/2006/relationships/diagramLayout" Target="../diagrams/layout25.xml"/><Relationship Id="rId9" Type="http://schemas.openxmlformats.org/officeDocument/2006/relationships/diagramQuickStyle" Target="../diagrams/quickStyle2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7.xm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7.xml"/><Relationship Id="rId5" Type="http://schemas.openxmlformats.org/officeDocument/2006/relationships/diagramQuickStyle" Target="../diagrams/quickStyle27.xml"/><Relationship Id="rId4" Type="http://schemas.openxmlformats.org/officeDocument/2006/relationships/diagramLayout" Target="../diagrams/layout2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8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8.xml"/><Relationship Id="rId5" Type="http://schemas.openxmlformats.org/officeDocument/2006/relationships/diagramQuickStyle" Target="../diagrams/quickStyle28.xml"/><Relationship Id="rId4" Type="http://schemas.openxmlformats.org/officeDocument/2006/relationships/diagramLayout" Target="../diagrams/layout28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9.xm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9.xml"/><Relationship Id="rId5" Type="http://schemas.openxmlformats.org/officeDocument/2006/relationships/diagramQuickStyle" Target="../diagrams/quickStyle29.xml"/><Relationship Id="rId4" Type="http://schemas.openxmlformats.org/officeDocument/2006/relationships/diagramLayout" Target="../diagrams/layout29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0.xm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0.xml"/><Relationship Id="rId5" Type="http://schemas.openxmlformats.org/officeDocument/2006/relationships/diagramQuickStyle" Target="../diagrams/quickStyle30.xml"/><Relationship Id="rId4" Type="http://schemas.openxmlformats.org/officeDocument/2006/relationships/diagramLayout" Target="../diagrams/layout30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eg"/><Relationship Id="rId3" Type="http://schemas.openxmlformats.org/officeDocument/2006/relationships/diagramData" Target="../diagrams/data31.xml"/><Relationship Id="rId7" Type="http://schemas.openxmlformats.org/officeDocument/2006/relationships/image" Target="../media/image51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1.xml"/><Relationship Id="rId5" Type="http://schemas.openxmlformats.org/officeDocument/2006/relationships/diagramQuickStyle" Target="../diagrams/quickStyle31.xml"/><Relationship Id="rId10" Type="http://schemas.openxmlformats.org/officeDocument/2006/relationships/image" Target="../media/image54.jpeg"/><Relationship Id="rId4" Type="http://schemas.openxmlformats.org/officeDocument/2006/relationships/diagramLayout" Target="../diagrams/layout31.xml"/><Relationship Id="rId9" Type="http://schemas.openxmlformats.org/officeDocument/2006/relationships/image" Target="../media/image53.jpe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jpeg"/><Relationship Id="rId3" Type="http://schemas.openxmlformats.org/officeDocument/2006/relationships/diagramData" Target="../diagrams/data32.xml"/><Relationship Id="rId7" Type="http://schemas.openxmlformats.org/officeDocument/2006/relationships/image" Target="../media/image55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2.xml"/><Relationship Id="rId5" Type="http://schemas.openxmlformats.org/officeDocument/2006/relationships/diagramQuickStyle" Target="../diagrams/quickStyle32.xml"/><Relationship Id="rId10" Type="http://schemas.openxmlformats.org/officeDocument/2006/relationships/image" Target="../media/image58.jpeg"/><Relationship Id="rId4" Type="http://schemas.openxmlformats.org/officeDocument/2006/relationships/diagramLayout" Target="../diagrams/layout32.xml"/><Relationship Id="rId9" Type="http://schemas.openxmlformats.org/officeDocument/2006/relationships/image" Target="../media/image57.jpe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jpeg"/><Relationship Id="rId3" Type="http://schemas.openxmlformats.org/officeDocument/2006/relationships/image" Target="../media/image59.jpeg"/><Relationship Id="rId7" Type="http://schemas.openxmlformats.org/officeDocument/2006/relationships/diagramColors" Target="../diagrams/colors33.xm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33.xml"/><Relationship Id="rId5" Type="http://schemas.openxmlformats.org/officeDocument/2006/relationships/diagramLayout" Target="../diagrams/layout33.xml"/><Relationship Id="rId10" Type="http://schemas.openxmlformats.org/officeDocument/2006/relationships/image" Target="../media/image62.jpeg"/><Relationship Id="rId4" Type="http://schemas.openxmlformats.org/officeDocument/2006/relationships/diagramData" Target="../diagrams/data33.xml"/><Relationship Id="rId9" Type="http://schemas.openxmlformats.org/officeDocument/2006/relationships/image" Target="../media/image61.jpe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34.xml"/><Relationship Id="rId3" Type="http://schemas.openxmlformats.org/officeDocument/2006/relationships/image" Target="../media/image63.jpeg"/><Relationship Id="rId7" Type="http://schemas.openxmlformats.org/officeDocument/2006/relationships/diagramLayout" Target="../diagrams/layout34.xm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34.xml"/><Relationship Id="rId5" Type="http://schemas.openxmlformats.org/officeDocument/2006/relationships/image" Target="../media/image65.jpeg"/><Relationship Id="rId4" Type="http://schemas.openxmlformats.org/officeDocument/2006/relationships/image" Target="../media/image64.jpeg"/><Relationship Id="rId9" Type="http://schemas.openxmlformats.org/officeDocument/2006/relationships/diagramColors" Target="../diagrams/colors34.xml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5.xml"/><Relationship Id="rId3" Type="http://schemas.openxmlformats.org/officeDocument/2006/relationships/image" Target="../media/image66.jpeg"/><Relationship Id="rId7" Type="http://schemas.openxmlformats.org/officeDocument/2006/relationships/diagramQuickStyle" Target="../diagrams/quickStyle35.xml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35.xml"/><Relationship Id="rId5" Type="http://schemas.openxmlformats.org/officeDocument/2006/relationships/diagramData" Target="../diagrams/data35.xml"/><Relationship Id="rId10" Type="http://schemas.openxmlformats.org/officeDocument/2006/relationships/image" Target="../media/image69.jpeg"/><Relationship Id="rId4" Type="http://schemas.openxmlformats.org/officeDocument/2006/relationships/image" Target="../media/image67.jpeg"/><Relationship Id="rId9" Type="http://schemas.openxmlformats.org/officeDocument/2006/relationships/image" Target="../media/image68.jpe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36.xml"/><Relationship Id="rId3" Type="http://schemas.openxmlformats.org/officeDocument/2006/relationships/image" Target="../media/image70.jpeg"/><Relationship Id="rId7" Type="http://schemas.openxmlformats.org/officeDocument/2006/relationships/diagramLayout" Target="../diagrams/layout36.xml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36.xml"/><Relationship Id="rId5" Type="http://schemas.openxmlformats.org/officeDocument/2006/relationships/image" Target="../media/image72.jpeg"/><Relationship Id="rId4" Type="http://schemas.openxmlformats.org/officeDocument/2006/relationships/image" Target="../media/image71.jpeg"/><Relationship Id="rId9" Type="http://schemas.openxmlformats.org/officeDocument/2006/relationships/diagramColors" Target="../diagrams/colors36.xml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37.xml"/><Relationship Id="rId3" Type="http://schemas.openxmlformats.org/officeDocument/2006/relationships/image" Target="../media/image73.jpeg"/><Relationship Id="rId7" Type="http://schemas.openxmlformats.org/officeDocument/2006/relationships/diagramLayout" Target="../diagrams/layout37.xml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37.xml"/><Relationship Id="rId5" Type="http://schemas.openxmlformats.org/officeDocument/2006/relationships/image" Target="../media/image75.jpeg"/><Relationship Id="rId4" Type="http://schemas.openxmlformats.org/officeDocument/2006/relationships/image" Target="../media/image74.jpeg"/><Relationship Id="rId9" Type="http://schemas.openxmlformats.org/officeDocument/2006/relationships/diagramColors" Target="../diagrams/colors37.xml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jpeg"/><Relationship Id="rId3" Type="http://schemas.openxmlformats.org/officeDocument/2006/relationships/diagramData" Target="../diagrams/data38.xml"/><Relationship Id="rId7" Type="http://schemas.openxmlformats.org/officeDocument/2006/relationships/image" Target="../media/image76.jpeg"/><Relationship Id="rId12" Type="http://schemas.openxmlformats.org/officeDocument/2006/relationships/image" Target="../media/image81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8.xml"/><Relationship Id="rId11" Type="http://schemas.openxmlformats.org/officeDocument/2006/relationships/image" Target="../media/image80.jpeg"/><Relationship Id="rId5" Type="http://schemas.openxmlformats.org/officeDocument/2006/relationships/diagramQuickStyle" Target="../diagrams/quickStyle38.xml"/><Relationship Id="rId10" Type="http://schemas.openxmlformats.org/officeDocument/2006/relationships/image" Target="../media/image79.jpeg"/><Relationship Id="rId4" Type="http://schemas.openxmlformats.org/officeDocument/2006/relationships/diagramLayout" Target="../diagrams/layout38.xml"/><Relationship Id="rId9" Type="http://schemas.openxmlformats.org/officeDocument/2006/relationships/image" Target="../media/image78.jpe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9.xml"/><Relationship Id="rId3" Type="http://schemas.openxmlformats.org/officeDocument/2006/relationships/image" Target="../media/image82.jpeg"/><Relationship Id="rId7" Type="http://schemas.openxmlformats.org/officeDocument/2006/relationships/diagramData" Target="../diagrams/data39.xml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5.jpeg"/><Relationship Id="rId5" Type="http://schemas.openxmlformats.org/officeDocument/2006/relationships/image" Target="../media/image84.jpeg"/><Relationship Id="rId10" Type="http://schemas.openxmlformats.org/officeDocument/2006/relationships/diagramColors" Target="../diagrams/colors39.xml"/><Relationship Id="rId4" Type="http://schemas.openxmlformats.org/officeDocument/2006/relationships/image" Target="../media/image83.jpeg"/><Relationship Id="rId9" Type="http://schemas.openxmlformats.org/officeDocument/2006/relationships/diagramQuickStyle" Target="../diagrams/quickStyle39.xml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jpeg"/><Relationship Id="rId3" Type="http://schemas.openxmlformats.org/officeDocument/2006/relationships/diagramData" Target="../diagrams/data40.xml"/><Relationship Id="rId7" Type="http://schemas.openxmlformats.org/officeDocument/2006/relationships/image" Target="../media/image86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0.xml"/><Relationship Id="rId5" Type="http://schemas.openxmlformats.org/officeDocument/2006/relationships/diagramQuickStyle" Target="../diagrams/quickStyle40.xml"/><Relationship Id="rId4" Type="http://schemas.openxmlformats.org/officeDocument/2006/relationships/diagramLayout" Target="../diagrams/layout40.xml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jpeg"/><Relationship Id="rId3" Type="http://schemas.openxmlformats.org/officeDocument/2006/relationships/diagramData" Target="../diagrams/data41.xml"/><Relationship Id="rId7" Type="http://schemas.openxmlformats.org/officeDocument/2006/relationships/image" Target="../media/image88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1.xml"/><Relationship Id="rId5" Type="http://schemas.openxmlformats.org/officeDocument/2006/relationships/diagramQuickStyle" Target="../diagrams/quickStyle41.xml"/><Relationship Id="rId4" Type="http://schemas.openxmlformats.org/officeDocument/2006/relationships/diagramLayout" Target="../diagrams/layout41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2.xml"/><Relationship Id="rId7" Type="http://schemas.openxmlformats.org/officeDocument/2006/relationships/image" Target="../media/image90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2.xml"/><Relationship Id="rId5" Type="http://schemas.openxmlformats.org/officeDocument/2006/relationships/diagramQuickStyle" Target="../diagrams/quickStyle42.xml"/><Relationship Id="rId4" Type="http://schemas.openxmlformats.org/officeDocument/2006/relationships/diagramLayout" Target="../diagrams/layout4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3.xml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3.xml"/><Relationship Id="rId5" Type="http://schemas.openxmlformats.org/officeDocument/2006/relationships/diagramQuickStyle" Target="../diagrams/quickStyle43.xml"/><Relationship Id="rId4" Type="http://schemas.openxmlformats.org/officeDocument/2006/relationships/diagramLayout" Target="../diagrams/layout43.xml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5.xml"/><Relationship Id="rId3" Type="http://schemas.openxmlformats.org/officeDocument/2006/relationships/diagramData" Target="../diagrams/data44.xml"/><Relationship Id="rId7" Type="http://schemas.openxmlformats.org/officeDocument/2006/relationships/diagramData" Target="../diagrams/data45.xml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4.xml"/><Relationship Id="rId5" Type="http://schemas.openxmlformats.org/officeDocument/2006/relationships/diagramQuickStyle" Target="../diagrams/quickStyle44.xml"/><Relationship Id="rId10" Type="http://schemas.openxmlformats.org/officeDocument/2006/relationships/diagramColors" Target="../diagrams/colors45.xml"/><Relationship Id="rId4" Type="http://schemas.openxmlformats.org/officeDocument/2006/relationships/diagramLayout" Target="../diagrams/layout44.xml"/><Relationship Id="rId9" Type="http://schemas.openxmlformats.org/officeDocument/2006/relationships/diagramQuickStyle" Target="../diagrams/quickStyle45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6.xml"/><Relationship Id="rId7" Type="http://schemas.openxmlformats.org/officeDocument/2006/relationships/image" Target="../media/image91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6.xml"/><Relationship Id="rId5" Type="http://schemas.openxmlformats.org/officeDocument/2006/relationships/diagramQuickStyle" Target="../diagrams/quickStyle46.xml"/><Relationship Id="rId4" Type="http://schemas.openxmlformats.org/officeDocument/2006/relationships/diagramLayout" Target="../diagrams/layout46.xml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3" Type="http://schemas.openxmlformats.org/officeDocument/2006/relationships/diagramData" Target="../diagrams/data47.xml"/><Relationship Id="rId7" Type="http://schemas.openxmlformats.org/officeDocument/2006/relationships/image" Target="../media/image92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7.xml"/><Relationship Id="rId5" Type="http://schemas.openxmlformats.org/officeDocument/2006/relationships/diagramQuickStyle" Target="../diagrams/quickStyle47.xml"/><Relationship Id="rId4" Type="http://schemas.openxmlformats.org/officeDocument/2006/relationships/diagramLayout" Target="../diagrams/layout4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7" Type="http://schemas.openxmlformats.org/officeDocument/2006/relationships/diagramColors" Target="../diagrams/colors48.xml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48.xml"/><Relationship Id="rId5" Type="http://schemas.openxmlformats.org/officeDocument/2006/relationships/diagramLayout" Target="../diagrams/layout48.xml"/><Relationship Id="rId4" Type="http://schemas.openxmlformats.org/officeDocument/2006/relationships/diagramData" Target="../diagrams/data48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7" Type="http://schemas.openxmlformats.org/officeDocument/2006/relationships/diagramColors" Target="../diagrams/colors49.xml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49.xml"/><Relationship Id="rId5" Type="http://schemas.openxmlformats.org/officeDocument/2006/relationships/diagramLayout" Target="../diagrams/layout49.xml"/><Relationship Id="rId4" Type="http://schemas.openxmlformats.org/officeDocument/2006/relationships/diagramData" Target="../diagrams/data49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7" Type="http://schemas.openxmlformats.org/officeDocument/2006/relationships/diagramColors" Target="../diagrams/colors50.xml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50.xml"/><Relationship Id="rId5" Type="http://schemas.openxmlformats.org/officeDocument/2006/relationships/diagramLayout" Target="../diagrams/layout50.xml"/><Relationship Id="rId4" Type="http://schemas.openxmlformats.org/officeDocument/2006/relationships/diagramData" Target="../diagrams/data50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7" Type="http://schemas.openxmlformats.org/officeDocument/2006/relationships/diagramColors" Target="../diagrams/colors51.xml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51.xml"/><Relationship Id="rId5" Type="http://schemas.openxmlformats.org/officeDocument/2006/relationships/diagramLayout" Target="../diagrams/layout51.xml"/><Relationship Id="rId4" Type="http://schemas.openxmlformats.org/officeDocument/2006/relationships/diagramData" Target="../diagrams/data51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7" Type="http://schemas.openxmlformats.org/officeDocument/2006/relationships/diagramColors" Target="../diagrams/colors52.xml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52.xml"/><Relationship Id="rId5" Type="http://schemas.openxmlformats.org/officeDocument/2006/relationships/diagramLayout" Target="../diagrams/layout52.xml"/><Relationship Id="rId4" Type="http://schemas.openxmlformats.org/officeDocument/2006/relationships/diagramData" Target="../diagrams/data5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7" Type="http://schemas.openxmlformats.org/officeDocument/2006/relationships/diagramColors" Target="../diagrams/colors53.xml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53.xml"/><Relationship Id="rId5" Type="http://schemas.openxmlformats.org/officeDocument/2006/relationships/diagramLayout" Target="../diagrams/layout53.xml"/><Relationship Id="rId4" Type="http://schemas.openxmlformats.org/officeDocument/2006/relationships/diagramData" Target="../diagrams/data53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4.xml"/><Relationship Id="rId7" Type="http://schemas.openxmlformats.org/officeDocument/2006/relationships/image" Target="../media/image100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4.xml"/><Relationship Id="rId5" Type="http://schemas.openxmlformats.org/officeDocument/2006/relationships/diagramQuickStyle" Target="../diagrams/quickStyle54.xml"/><Relationship Id="rId4" Type="http://schemas.openxmlformats.org/officeDocument/2006/relationships/diagramLayout" Target="../diagrams/layout54.xml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55.xml"/><Relationship Id="rId3" Type="http://schemas.openxmlformats.org/officeDocument/2006/relationships/image" Target="../media/image101.jpeg"/><Relationship Id="rId7" Type="http://schemas.openxmlformats.org/officeDocument/2006/relationships/diagramQuickStyle" Target="../diagrams/quickStyle55.xml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55.xml"/><Relationship Id="rId5" Type="http://schemas.openxmlformats.org/officeDocument/2006/relationships/diagramData" Target="../diagrams/data55.xml"/><Relationship Id="rId4" Type="http://schemas.openxmlformats.org/officeDocument/2006/relationships/image" Target="../media/image102.jpe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6.xml"/><Relationship Id="rId7" Type="http://schemas.openxmlformats.org/officeDocument/2006/relationships/image" Target="../media/image103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6.xml"/><Relationship Id="rId5" Type="http://schemas.openxmlformats.org/officeDocument/2006/relationships/diagramQuickStyle" Target="../diagrams/quickStyle56.xml"/><Relationship Id="rId4" Type="http://schemas.openxmlformats.org/officeDocument/2006/relationships/diagramLayout" Target="../diagrams/layout56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7.xml"/><Relationship Id="rId7" Type="http://schemas.openxmlformats.org/officeDocument/2006/relationships/image" Target="../media/image104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7.xml"/><Relationship Id="rId5" Type="http://schemas.openxmlformats.org/officeDocument/2006/relationships/diagramQuickStyle" Target="../diagrams/quickStyle57.xml"/><Relationship Id="rId4" Type="http://schemas.openxmlformats.org/officeDocument/2006/relationships/diagramLayout" Target="../diagrams/layout57.xml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png"/><Relationship Id="rId3" Type="http://schemas.openxmlformats.org/officeDocument/2006/relationships/diagramData" Target="../diagrams/data58.xml"/><Relationship Id="rId7" Type="http://schemas.openxmlformats.org/officeDocument/2006/relationships/image" Target="../media/image105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8.xml"/><Relationship Id="rId5" Type="http://schemas.openxmlformats.org/officeDocument/2006/relationships/diagramQuickStyle" Target="../diagrams/quickStyle58.xml"/><Relationship Id="rId4" Type="http://schemas.openxmlformats.org/officeDocument/2006/relationships/diagramLayout" Target="../diagrams/layout58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9.xml"/><Relationship Id="rId7" Type="http://schemas.openxmlformats.org/officeDocument/2006/relationships/image" Target="../media/image107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9.xml"/><Relationship Id="rId5" Type="http://schemas.openxmlformats.org/officeDocument/2006/relationships/diagramQuickStyle" Target="../diagrams/quickStyle59.xml"/><Relationship Id="rId4" Type="http://schemas.openxmlformats.org/officeDocument/2006/relationships/diagramLayout" Target="../diagrams/layout59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0.xml"/><Relationship Id="rId7" Type="http://schemas.openxmlformats.org/officeDocument/2006/relationships/image" Target="../media/image108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0.xml"/><Relationship Id="rId5" Type="http://schemas.openxmlformats.org/officeDocument/2006/relationships/diagramQuickStyle" Target="../diagrams/quickStyle60.xml"/><Relationship Id="rId4" Type="http://schemas.openxmlformats.org/officeDocument/2006/relationships/diagramLayout" Target="../diagrams/layout60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1.xml"/><Relationship Id="rId7" Type="http://schemas.openxmlformats.org/officeDocument/2006/relationships/image" Target="../media/image109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1.xml"/><Relationship Id="rId5" Type="http://schemas.openxmlformats.org/officeDocument/2006/relationships/diagramQuickStyle" Target="../diagrams/quickStyle61.xml"/><Relationship Id="rId4" Type="http://schemas.openxmlformats.org/officeDocument/2006/relationships/diagramLayout" Target="../diagrams/layout61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2.xml"/><Relationship Id="rId7" Type="http://schemas.openxmlformats.org/officeDocument/2006/relationships/image" Target="../media/image110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2.xml"/><Relationship Id="rId5" Type="http://schemas.openxmlformats.org/officeDocument/2006/relationships/diagramQuickStyle" Target="../diagrams/quickStyle62.xml"/><Relationship Id="rId4" Type="http://schemas.openxmlformats.org/officeDocument/2006/relationships/diagramLayout" Target="../diagrams/layout6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7" Type="http://schemas.openxmlformats.org/officeDocument/2006/relationships/diagramColors" Target="../diagrams/colors63.xml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63.xml"/><Relationship Id="rId5" Type="http://schemas.openxmlformats.org/officeDocument/2006/relationships/diagramLayout" Target="../diagrams/layout63.xml"/><Relationship Id="rId4" Type="http://schemas.openxmlformats.org/officeDocument/2006/relationships/diagramData" Target="../diagrams/data63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4.xml"/><Relationship Id="rId7" Type="http://schemas.openxmlformats.org/officeDocument/2006/relationships/image" Target="../media/image112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4.xml"/><Relationship Id="rId5" Type="http://schemas.openxmlformats.org/officeDocument/2006/relationships/diagramQuickStyle" Target="../diagrams/quickStyle64.xml"/><Relationship Id="rId4" Type="http://schemas.openxmlformats.org/officeDocument/2006/relationships/diagramLayout" Target="../diagrams/layout64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5.xml"/><Relationship Id="rId7" Type="http://schemas.openxmlformats.org/officeDocument/2006/relationships/image" Target="../media/image113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5.xml"/><Relationship Id="rId5" Type="http://schemas.openxmlformats.org/officeDocument/2006/relationships/diagramQuickStyle" Target="../diagrams/quickStyle65.xml"/><Relationship Id="rId4" Type="http://schemas.openxmlformats.org/officeDocument/2006/relationships/diagramLayout" Target="../diagrams/layout65.xml"/></Relationships>
</file>

<file path=ppt/slides/_rels/slide8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5.jpeg"/><Relationship Id="rId3" Type="http://schemas.openxmlformats.org/officeDocument/2006/relationships/diagramData" Target="../diagrams/data66.xml"/><Relationship Id="rId7" Type="http://schemas.openxmlformats.org/officeDocument/2006/relationships/image" Target="../media/image114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6.xml"/><Relationship Id="rId5" Type="http://schemas.openxmlformats.org/officeDocument/2006/relationships/diagramQuickStyle" Target="../diagrams/quickStyle66.xml"/><Relationship Id="rId4" Type="http://schemas.openxmlformats.org/officeDocument/2006/relationships/diagramLayout" Target="../diagrams/layout66.xml"/></Relationships>
</file>

<file path=ppt/slides/_rels/slide8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7.jpeg"/><Relationship Id="rId3" Type="http://schemas.openxmlformats.org/officeDocument/2006/relationships/diagramData" Target="../diagrams/data67.xml"/><Relationship Id="rId7" Type="http://schemas.openxmlformats.org/officeDocument/2006/relationships/image" Target="../media/image116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7.xml"/><Relationship Id="rId5" Type="http://schemas.openxmlformats.org/officeDocument/2006/relationships/diagramQuickStyle" Target="../diagrams/quickStyle67.xml"/><Relationship Id="rId4" Type="http://schemas.openxmlformats.org/officeDocument/2006/relationships/diagramLayout" Target="../diagrams/layout6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8.xml"/><Relationship Id="rId7" Type="http://schemas.openxmlformats.org/officeDocument/2006/relationships/image" Target="../media/image118.emf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8.xml"/><Relationship Id="rId5" Type="http://schemas.openxmlformats.org/officeDocument/2006/relationships/diagramQuickStyle" Target="../diagrams/quickStyle68.xml"/><Relationship Id="rId4" Type="http://schemas.openxmlformats.org/officeDocument/2006/relationships/diagramLayout" Target="../diagrams/layout68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9.xml"/><Relationship Id="rId7" Type="http://schemas.openxmlformats.org/officeDocument/2006/relationships/image" Target="../media/image119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9.xml"/><Relationship Id="rId5" Type="http://schemas.openxmlformats.org/officeDocument/2006/relationships/diagramQuickStyle" Target="../diagrams/quickStyle69.xml"/><Relationship Id="rId4" Type="http://schemas.openxmlformats.org/officeDocument/2006/relationships/diagramLayout" Target="../diagrams/layout69.xml"/></Relationships>
</file>

<file path=ppt/slides/_rels/slide9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1.jpeg"/><Relationship Id="rId3" Type="http://schemas.openxmlformats.org/officeDocument/2006/relationships/diagramData" Target="../diagrams/data70.xml"/><Relationship Id="rId7" Type="http://schemas.openxmlformats.org/officeDocument/2006/relationships/image" Target="../media/image120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0.xml"/><Relationship Id="rId5" Type="http://schemas.openxmlformats.org/officeDocument/2006/relationships/diagramQuickStyle" Target="../diagrams/quickStyle70.xml"/><Relationship Id="rId4" Type="http://schemas.openxmlformats.org/officeDocument/2006/relationships/diagramLayout" Target="../diagrams/layout70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1.xml"/><Relationship Id="rId7" Type="http://schemas.openxmlformats.org/officeDocument/2006/relationships/image" Target="../media/image122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1.xml"/><Relationship Id="rId5" Type="http://schemas.openxmlformats.org/officeDocument/2006/relationships/diagramQuickStyle" Target="../diagrams/quickStyle71.xml"/><Relationship Id="rId4" Type="http://schemas.openxmlformats.org/officeDocument/2006/relationships/diagramLayout" Target="../diagrams/layout71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2.xml"/><Relationship Id="rId7" Type="http://schemas.openxmlformats.org/officeDocument/2006/relationships/image" Target="../media/image123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2.xml"/><Relationship Id="rId5" Type="http://schemas.openxmlformats.org/officeDocument/2006/relationships/diagramQuickStyle" Target="../diagrams/quickStyle72.xml"/><Relationship Id="rId4" Type="http://schemas.openxmlformats.org/officeDocument/2006/relationships/diagramLayout" Target="../diagrams/layout72.xml"/></Relationships>
</file>

<file path=ppt/slides/_rels/slide9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5.emf"/><Relationship Id="rId3" Type="http://schemas.openxmlformats.org/officeDocument/2006/relationships/diagramData" Target="../diagrams/data73.xml"/><Relationship Id="rId7" Type="http://schemas.openxmlformats.org/officeDocument/2006/relationships/image" Target="../media/image124.emf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3.xml"/><Relationship Id="rId5" Type="http://schemas.openxmlformats.org/officeDocument/2006/relationships/diagramQuickStyle" Target="../diagrams/quickStyle73.xml"/><Relationship Id="rId4" Type="http://schemas.openxmlformats.org/officeDocument/2006/relationships/diagramLayout" Target="../diagrams/layout73.xml"/></Relationships>
</file>

<file path=ppt/slides/_rels/slide9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75.xml"/><Relationship Id="rId3" Type="http://schemas.openxmlformats.org/officeDocument/2006/relationships/diagramData" Target="../diagrams/data74.xml"/><Relationship Id="rId7" Type="http://schemas.openxmlformats.org/officeDocument/2006/relationships/diagramData" Target="../diagrams/data75.xml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4.xml"/><Relationship Id="rId5" Type="http://schemas.openxmlformats.org/officeDocument/2006/relationships/diagramQuickStyle" Target="../diagrams/quickStyle74.xml"/><Relationship Id="rId10" Type="http://schemas.openxmlformats.org/officeDocument/2006/relationships/diagramColors" Target="../diagrams/colors75.xml"/><Relationship Id="rId4" Type="http://schemas.openxmlformats.org/officeDocument/2006/relationships/diagramLayout" Target="../diagrams/layout74.xml"/><Relationship Id="rId9" Type="http://schemas.openxmlformats.org/officeDocument/2006/relationships/diagramQuickStyle" Target="../diagrams/quickStyle75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eg"/><Relationship Id="rId7" Type="http://schemas.openxmlformats.org/officeDocument/2006/relationships/diagramColors" Target="../diagrams/colors76.xml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76.xml"/><Relationship Id="rId5" Type="http://schemas.openxmlformats.org/officeDocument/2006/relationships/diagramLayout" Target="../diagrams/layout76.xml"/><Relationship Id="rId4" Type="http://schemas.openxmlformats.org/officeDocument/2006/relationships/diagramData" Target="../diagrams/data76.xml"/></Relationships>
</file>

<file path=ppt/slides/_rels/slide9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77.xml"/><Relationship Id="rId3" Type="http://schemas.openxmlformats.org/officeDocument/2006/relationships/image" Target="../media/image126.jpeg"/><Relationship Id="rId7" Type="http://schemas.openxmlformats.org/officeDocument/2006/relationships/diagramQuickStyle" Target="../diagrams/quickStyle77.xml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77.xml"/><Relationship Id="rId5" Type="http://schemas.openxmlformats.org/officeDocument/2006/relationships/diagramData" Target="../diagrams/data77.xml"/><Relationship Id="rId4" Type="http://schemas.openxmlformats.org/officeDocument/2006/relationships/image" Target="../media/image127.jpeg"/></Relationships>
</file>

<file path=ppt/slides/_rels/slide98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78.xml"/><Relationship Id="rId3" Type="http://schemas.openxmlformats.org/officeDocument/2006/relationships/image" Target="../media/image127.jpeg"/><Relationship Id="rId7" Type="http://schemas.openxmlformats.org/officeDocument/2006/relationships/diagramQuickStyle" Target="../diagrams/quickStyle78.xml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78.xml"/><Relationship Id="rId5" Type="http://schemas.openxmlformats.org/officeDocument/2006/relationships/diagramData" Target="../diagrams/data78.xml"/><Relationship Id="rId4" Type="http://schemas.openxmlformats.org/officeDocument/2006/relationships/image" Target="../media/image128.jpeg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0" y="357166"/>
            <a:ext cx="3500430" cy="571480"/>
          </a:xfrm>
          <a:solidFill>
            <a:srgbClr val="8970A8"/>
          </a:solidFill>
        </p:spPr>
        <p:txBody>
          <a:bodyPr anchor="b">
            <a:normAutofit/>
          </a:bodyPr>
          <a:lstStyle/>
          <a:p>
            <a:pPr algn="l"/>
            <a:r>
              <a:rPr lang="es-ES" sz="2400" b="1" dirty="0" smtClean="0">
                <a:solidFill>
                  <a:schemeClr val="bg1"/>
                </a:solidFill>
              </a:rPr>
              <a:t>    Proyecto Final de Grado</a:t>
            </a:r>
            <a:endParaRPr lang="es-ES" sz="2400" b="1" dirty="0">
              <a:solidFill>
                <a:schemeClr val="bg1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0" y="4643446"/>
            <a:ext cx="9144000" cy="1109658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r>
              <a:rPr lang="es-ES" b="1" cap="all" dirty="0" smtClean="0">
                <a:solidFill>
                  <a:schemeClr val="accent4">
                    <a:lumMod val="75000"/>
                  </a:schemeClr>
                </a:solidFill>
              </a:rPr>
              <a:t>[</a:t>
            </a:r>
            <a:r>
              <a:rPr lang="es-ES" dirty="0" smtClean="0">
                <a:solidFill>
                  <a:schemeClr val="accent4">
                    <a:lumMod val="50000"/>
                  </a:schemeClr>
                </a:solidFill>
              </a:rPr>
              <a:t>La Rambla del Poyo a su paso por la Huerta de Valencia: arquitectura rural y territorio</a:t>
            </a:r>
            <a:r>
              <a:rPr lang="es-ES" b="1" dirty="0" smtClean="0">
                <a:solidFill>
                  <a:schemeClr val="accent4">
                    <a:lumMod val="75000"/>
                  </a:schemeClr>
                </a:solidFill>
              </a:rPr>
              <a:t>]</a:t>
            </a:r>
            <a:endParaRPr lang="es-ES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4" name="2 Subtítulo"/>
          <p:cNvSpPr txBox="1">
            <a:spLocks/>
          </p:cNvSpPr>
          <p:nvPr/>
        </p:nvSpPr>
        <p:spPr>
          <a:xfrm>
            <a:off x="5072066" y="6072206"/>
            <a:ext cx="3857652" cy="642942"/>
          </a:xfrm>
          <a:prstGeom prst="rect">
            <a:avLst/>
          </a:prstGeom>
        </p:spPr>
        <p:txBody>
          <a:bodyPr vert="horz" lIns="91440" tIns="45720" rIns="91440" bIns="45720" rtlCol="0">
            <a:normAutofit fontScale="47500" lnSpcReduction="20000"/>
          </a:bodyPr>
          <a:lstStyle/>
          <a:p>
            <a:r>
              <a:rPr lang="es-ES" sz="2500" b="1" dirty="0" smtClean="0"/>
              <a:t>AUTOR: Rubén García Lozano</a:t>
            </a:r>
            <a:endParaRPr lang="es-ES" sz="2500" dirty="0" smtClean="0"/>
          </a:p>
          <a:p>
            <a:r>
              <a:rPr lang="es-ES" sz="2500" b="1" dirty="0" smtClean="0"/>
              <a:t>TUTORA: María Teresa Gil Piqueras</a:t>
            </a:r>
          </a:p>
          <a:p>
            <a:r>
              <a:rPr lang="es-ES" sz="2500" b="1" dirty="0" smtClean="0"/>
              <a:t>TALLER CIENTIFICO-TÉCNICO 13: Patrimonio y Territorio</a:t>
            </a:r>
            <a:endParaRPr lang="es-ES" sz="3200" dirty="0"/>
          </a:p>
        </p:txBody>
      </p:sp>
      <p:pic>
        <p:nvPicPr>
          <p:cNvPr id="5" name="4 Imagen"/>
          <p:cNvPicPr/>
          <p:nvPr/>
        </p:nvPicPr>
        <p:blipFill>
          <a:blip r:embed="rId2" cstate="print"/>
          <a:srcRect t="13187" r="2674" b="13187"/>
          <a:stretch>
            <a:fillRect/>
          </a:stretch>
        </p:blipFill>
        <p:spPr bwMode="auto">
          <a:xfrm>
            <a:off x="357158" y="6000768"/>
            <a:ext cx="1826516" cy="5462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5 Imagen" descr="D:\Importante\Arquitectura\6º\PFG\Rambla de Poyo\Documentos\Maqueta\marca_UPV_principal_negro300.pn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28860" y="6000768"/>
            <a:ext cx="1840675" cy="6412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1 Título"/>
          <p:cNvSpPr txBox="1">
            <a:spLocks/>
          </p:cNvSpPr>
          <p:nvPr/>
        </p:nvSpPr>
        <p:spPr>
          <a:xfrm>
            <a:off x="0" y="0"/>
            <a:ext cx="9144000" cy="571480"/>
          </a:xfrm>
          <a:prstGeom prst="rect">
            <a:avLst/>
          </a:prstGeom>
          <a:solidFill>
            <a:srgbClr val="8970A8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1 Título"/>
          <p:cNvSpPr txBox="1">
            <a:spLocks/>
          </p:cNvSpPr>
          <p:nvPr/>
        </p:nvSpPr>
        <p:spPr>
          <a:xfrm>
            <a:off x="3500430" y="357166"/>
            <a:ext cx="5643570" cy="571480"/>
          </a:xfrm>
          <a:prstGeom prst="rect">
            <a:avLst/>
          </a:prstGeom>
          <a:solidFill>
            <a:srgbClr val="8970A8"/>
          </a:solidFill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                                                                                       Julio 2013  </a:t>
            </a:r>
            <a:endParaRPr kumimoji="0" lang="es-ES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26" name="Picture 2" descr="D:\Importante\Arquitectura\7º\PFG\Exposicion\Sin título-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928670"/>
            <a:ext cx="9144000" cy="3714776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8670"/>
          </a:xfr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/>
          <a:lstStyle/>
          <a:p>
            <a:r>
              <a:rPr lang="es-ES" dirty="0" smtClean="0"/>
              <a:t>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14614" y="642918"/>
            <a:ext cx="5929386" cy="357190"/>
          </a:xfrm>
        </p:spPr>
        <p:txBody>
          <a:bodyPr anchor="t">
            <a:normAutofit fontScale="47500" lnSpcReduction="20000"/>
          </a:bodyPr>
          <a:lstStyle/>
          <a:p>
            <a:pPr>
              <a:buNone/>
            </a:pPr>
            <a:r>
              <a:rPr lang="es-ES" sz="2500" b="1" cap="all" dirty="0" smtClean="0">
                <a:solidFill>
                  <a:schemeClr val="accent4">
                    <a:lumMod val="75000"/>
                  </a:schemeClr>
                </a:solidFill>
              </a:rPr>
              <a:t>[</a:t>
            </a:r>
            <a:r>
              <a:rPr lang="es-ES" sz="2500" dirty="0" smtClean="0">
                <a:solidFill>
                  <a:schemeClr val="accent4">
                    <a:lumMod val="50000"/>
                  </a:schemeClr>
                </a:solidFill>
              </a:rPr>
              <a:t>La Rambla del Poyo a su paso por la Huerta de Valencia: arquitectura rural y territorio</a:t>
            </a:r>
            <a:r>
              <a:rPr lang="es-ES" sz="2500" b="1" dirty="0" smtClean="0">
                <a:solidFill>
                  <a:schemeClr val="accent4">
                    <a:lumMod val="75000"/>
                  </a:schemeClr>
                </a:solidFill>
              </a:rPr>
              <a:t>]</a:t>
            </a:r>
            <a:endParaRPr lang="es-ES" sz="25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>
              <a:buNone/>
            </a:pPr>
            <a:endParaRPr lang="es-ES" dirty="0"/>
          </a:p>
        </p:txBody>
      </p:sp>
      <p:sp>
        <p:nvSpPr>
          <p:cNvPr id="4" name="2 Marcador de contenido"/>
          <p:cNvSpPr txBox="1">
            <a:spLocks/>
          </p:cNvSpPr>
          <p:nvPr/>
        </p:nvSpPr>
        <p:spPr>
          <a:xfrm>
            <a:off x="428596" y="428604"/>
            <a:ext cx="2143140" cy="571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s-E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INDICE</a:t>
            </a:r>
            <a:endParaRPr kumimoji="0" lang="es-ES" sz="3200" b="1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6" name="5 Conector recto"/>
          <p:cNvCxnSpPr/>
          <p:nvPr/>
        </p:nvCxnSpPr>
        <p:spPr>
          <a:xfrm>
            <a:off x="0" y="928670"/>
            <a:ext cx="9144000" cy="1588"/>
          </a:xfrm>
          <a:prstGeom prst="line">
            <a:avLst/>
          </a:prstGeom>
          <a:ln w="635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9 Marcador de contenido"/>
          <p:cNvSpPr txBox="1">
            <a:spLocks/>
          </p:cNvSpPr>
          <p:nvPr/>
        </p:nvSpPr>
        <p:spPr>
          <a:xfrm>
            <a:off x="928662" y="1214422"/>
            <a:ext cx="6643735" cy="37862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2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2400" b="1" i="0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1. Introducción y justificación</a:t>
            </a:r>
          </a:p>
          <a:p>
            <a:pPr marL="457200" marR="0" lvl="0" indent="-457200" algn="l" defTabSz="914400" rtl="0" eaLnBrk="1" fontAlgn="auto" latinLnBrk="0" hangingPunct="1">
              <a:lnSpc>
                <a:spcPct val="2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2. Objetivos del proyecto </a:t>
            </a:r>
          </a:p>
          <a:p>
            <a:pPr marL="457200" marR="0" lvl="0" indent="-457200" algn="l" defTabSz="914400" rtl="0" eaLnBrk="1" fontAlgn="auto" latinLnBrk="0" hangingPunct="1">
              <a:lnSpc>
                <a:spcPct val="2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3. Metodología</a:t>
            </a:r>
          </a:p>
          <a:p>
            <a:pPr marL="457200" marR="0" lvl="0" indent="-457200" algn="l" defTabSz="914400" rtl="0" eaLnBrk="1" fontAlgn="auto" latinLnBrk="0" hangingPunct="1">
              <a:lnSpc>
                <a:spcPct val="2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4. Conclusiones</a:t>
            </a:r>
          </a:p>
        </p:txBody>
      </p:sp>
      <p:pic>
        <p:nvPicPr>
          <p:cNvPr id="1027" name="Picture 3" descr="D:\Importante\Arquitectura\7º\PFG\Rambla de Poyo\Documentos\Fotos y Fichas\Fotos\21-04-12\DSC_0016.JPG"/>
          <p:cNvPicPr>
            <a:picLocks noChangeAspect="1" noChangeArrowheads="1"/>
          </p:cNvPicPr>
          <p:nvPr/>
        </p:nvPicPr>
        <p:blipFill>
          <a:blip r:embed="rId2" cstate="print"/>
          <a:srcRect t="679" r="20513"/>
          <a:stretch>
            <a:fillRect/>
          </a:stretch>
        </p:blipFill>
        <p:spPr bwMode="auto">
          <a:xfrm>
            <a:off x="0" y="5000636"/>
            <a:ext cx="2214546" cy="1857364"/>
          </a:xfrm>
          <a:prstGeom prst="rect">
            <a:avLst/>
          </a:prstGeom>
          <a:noFill/>
        </p:spPr>
      </p:pic>
      <p:pic>
        <p:nvPicPr>
          <p:cNvPr id="1028" name="Picture 4" descr="D:\Importante\Arquitectura\7º\PFG\Rambla de Poyo\Documentos\Fotos y Fichas\Fotos\21-04-12\DSC_0028.JPG"/>
          <p:cNvPicPr>
            <a:picLocks noChangeAspect="1" noChangeArrowheads="1"/>
          </p:cNvPicPr>
          <p:nvPr/>
        </p:nvPicPr>
        <p:blipFill>
          <a:blip r:embed="rId3" cstate="print"/>
          <a:srcRect r="26976"/>
          <a:stretch>
            <a:fillRect/>
          </a:stretch>
        </p:blipFill>
        <p:spPr bwMode="auto">
          <a:xfrm>
            <a:off x="4572000" y="5000636"/>
            <a:ext cx="2357454" cy="1857364"/>
          </a:xfrm>
          <a:prstGeom prst="rect">
            <a:avLst/>
          </a:prstGeom>
          <a:noFill/>
        </p:spPr>
      </p:pic>
      <p:pic>
        <p:nvPicPr>
          <p:cNvPr id="1029" name="Picture 5" descr="D:\Importante\Arquitectura\7º\PFG\Rambla de Poyo\Documentos\Fotos y Fichas\Fotos\21-04-12\DSC_0063.JPG"/>
          <p:cNvPicPr>
            <a:picLocks noChangeAspect="1" noChangeArrowheads="1"/>
          </p:cNvPicPr>
          <p:nvPr/>
        </p:nvPicPr>
        <p:blipFill>
          <a:blip r:embed="rId4" cstate="print"/>
          <a:srcRect l="5128" r="10256"/>
          <a:stretch>
            <a:fillRect/>
          </a:stretch>
        </p:blipFill>
        <p:spPr bwMode="auto">
          <a:xfrm>
            <a:off x="2214546" y="4987918"/>
            <a:ext cx="2357454" cy="1870082"/>
          </a:xfrm>
          <a:prstGeom prst="rect">
            <a:avLst/>
          </a:prstGeom>
          <a:noFill/>
        </p:spPr>
      </p:pic>
      <p:pic>
        <p:nvPicPr>
          <p:cNvPr id="1030" name="Picture 6" descr="D:\Importante\Arquitectura\7º\PFG\Rambla de Poyo\Documentos\Fotos y Fichas\Fotos\21-04-12\DSC_0150.JPG"/>
          <p:cNvPicPr>
            <a:picLocks noChangeAspect="1" noChangeArrowheads="1"/>
          </p:cNvPicPr>
          <p:nvPr/>
        </p:nvPicPr>
        <p:blipFill>
          <a:blip r:embed="rId5" cstate="print"/>
          <a:srcRect r="19970"/>
          <a:stretch>
            <a:fillRect/>
          </a:stretch>
        </p:blipFill>
        <p:spPr bwMode="auto">
          <a:xfrm>
            <a:off x="6929454" y="5000637"/>
            <a:ext cx="2214546" cy="1857364"/>
          </a:xfrm>
          <a:prstGeom prst="rect">
            <a:avLst/>
          </a:prstGeom>
          <a:noFill/>
        </p:spPr>
      </p:pic>
      <p:cxnSp>
        <p:nvCxnSpPr>
          <p:cNvPr id="8" name="7 Conector recto"/>
          <p:cNvCxnSpPr/>
          <p:nvPr/>
        </p:nvCxnSpPr>
        <p:spPr>
          <a:xfrm>
            <a:off x="0" y="5000636"/>
            <a:ext cx="9144000" cy="1588"/>
          </a:xfrm>
          <a:prstGeom prst="line">
            <a:avLst/>
          </a:prstGeom>
          <a:ln w="635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8670"/>
          </a:xfr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/>
          <a:lstStyle/>
          <a:p>
            <a:r>
              <a:rPr lang="es-ES" dirty="0" smtClean="0"/>
              <a:t>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14614" y="642918"/>
            <a:ext cx="5929386" cy="357190"/>
          </a:xfrm>
        </p:spPr>
        <p:txBody>
          <a:bodyPr anchor="t">
            <a:normAutofit fontScale="47500" lnSpcReduction="20000"/>
          </a:bodyPr>
          <a:lstStyle/>
          <a:p>
            <a:pPr>
              <a:buNone/>
            </a:pPr>
            <a:r>
              <a:rPr lang="es-ES" sz="2500" b="1" cap="all" dirty="0" smtClean="0">
                <a:solidFill>
                  <a:schemeClr val="accent4">
                    <a:lumMod val="75000"/>
                  </a:schemeClr>
                </a:solidFill>
              </a:rPr>
              <a:t>[</a:t>
            </a:r>
            <a:r>
              <a:rPr lang="es-ES" sz="2500" dirty="0" smtClean="0">
                <a:solidFill>
                  <a:schemeClr val="accent4">
                    <a:lumMod val="50000"/>
                  </a:schemeClr>
                </a:solidFill>
              </a:rPr>
              <a:t>La Rambla del Poyo a su paso por la Huerta de Valencia: arquitectura rural y territorio</a:t>
            </a:r>
            <a:r>
              <a:rPr lang="es-ES" sz="2500" b="1" dirty="0" smtClean="0">
                <a:solidFill>
                  <a:schemeClr val="accent4">
                    <a:lumMod val="75000"/>
                  </a:schemeClr>
                </a:solidFill>
              </a:rPr>
              <a:t>]</a:t>
            </a:r>
            <a:endParaRPr lang="es-ES" sz="25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>
              <a:buNone/>
            </a:pPr>
            <a:endParaRPr lang="es-ES" dirty="0"/>
          </a:p>
        </p:txBody>
      </p:sp>
      <p:sp>
        <p:nvSpPr>
          <p:cNvPr id="4" name="2 Marcador de contenido"/>
          <p:cNvSpPr txBox="1">
            <a:spLocks/>
          </p:cNvSpPr>
          <p:nvPr/>
        </p:nvSpPr>
        <p:spPr>
          <a:xfrm>
            <a:off x="428596" y="428604"/>
            <a:ext cx="2143140" cy="571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s-E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INDICE</a:t>
            </a:r>
            <a:endParaRPr kumimoji="0" lang="es-ES" sz="3200" b="1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6" name="5 Conector recto"/>
          <p:cNvCxnSpPr/>
          <p:nvPr/>
        </p:nvCxnSpPr>
        <p:spPr>
          <a:xfrm>
            <a:off x="0" y="928670"/>
            <a:ext cx="9144000" cy="1588"/>
          </a:xfrm>
          <a:prstGeom prst="line">
            <a:avLst/>
          </a:prstGeom>
          <a:ln w="635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9 Marcador de contenido"/>
          <p:cNvSpPr txBox="1">
            <a:spLocks/>
          </p:cNvSpPr>
          <p:nvPr/>
        </p:nvSpPr>
        <p:spPr>
          <a:xfrm>
            <a:off x="928662" y="1214422"/>
            <a:ext cx="6643735" cy="37862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2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2400" b="1" i="0" u="sng" strike="noStrike" kern="1200" cap="none" spc="0" normalizeH="0" baseline="0" noProof="0" dirty="0" smtClean="0">
                <a:ln>
                  <a:noFill/>
                </a:ln>
                <a:solidFill>
                  <a:srgbClr val="8166A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1. Introducción y justificación</a:t>
            </a:r>
          </a:p>
          <a:p>
            <a:pPr marL="457200" marR="0" lvl="0" indent="-457200" algn="l" defTabSz="914400" rtl="0" eaLnBrk="1" fontAlgn="auto" latinLnBrk="0" hangingPunct="1">
              <a:lnSpc>
                <a:spcPct val="2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2. Objetivos del proyecto </a:t>
            </a:r>
          </a:p>
          <a:p>
            <a:pPr marL="457200" marR="0" lvl="0" indent="-457200" algn="l" defTabSz="914400" rtl="0" eaLnBrk="1" fontAlgn="auto" latinLnBrk="0" hangingPunct="1">
              <a:lnSpc>
                <a:spcPct val="2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3. Metodología</a:t>
            </a:r>
          </a:p>
          <a:p>
            <a:pPr marL="457200" marR="0" lvl="0" indent="-457200" algn="l" defTabSz="914400" rtl="0" eaLnBrk="1" fontAlgn="auto" latinLnBrk="0" hangingPunct="1">
              <a:lnSpc>
                <a:spcPct val="2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4. Conclusiones</a:t>
            </a:r>
          </a:p>
        </p:txBody>
      </p:sp>
      <p:pic>
        <p:nvPicPr>
          <p:cNvPr id="1027" name="Picture 3" descr="D:\Importante\Arquitectura\7º\PFG\Rambla de Poyo\Documentos\Fotos y Fichas\Fotos\21-04-12\DSC_0016.JPG"/>
          <p:cNvPicPr>
            <a:picLocks noChangeAspect="1" noChangeArrowheads="1"/>
          </p:cNvPicPr>
          <p:nvPr/>
        </p:nvPicPr>
        <p:blipFill>
          <a:blip r:embed="rId2" cstate="print"/>
          <a:srcRect t="679" r="20513"/>
          <a:stretch>
            <a:fillRect/>
          </a:stretch>
        </p:blipFill>
        <p:spPr bwMode="auto">
          <a:xfrm>
            <a:off x="0" y="5000636"/>
            <a:ext cx="2214546" cy="1857364"/>
          </a:xfrm>
          <a:prstGeom prst="rect">
            <a:avLst/>
          </a:prstGeom>
          <a:noFill/>
        </p:spPr>
      </p:pic>
      <p:pic>
        <p:nvPicPr>
          <p:cNvPr id="1028" name="Picture 4" descr="D:\Importante\Arquitectura\7º\PFG\Rambla de Poyo\Documentos\Fotos y Fichas\Fotos\21-04-12\DSC_0028.JPG"/>
          <p:cNvPicPr>
            <a:picLocks noChangeAspect="1" noChangeArrowheads="1"/>
          </p:cNvPicPr>
          <p:nvPr/>
        </p:nvPicPr>
        <p:blipFill>
          <a:blip r:embed="rId3" cstate="print"/>
          <a:srcRect r="26976"/>
          <a:stretch>
            <a:fillRect/>
          </a:stretch>
        </p:blipFill>
        <p:spPr bwMode="auto">
          <a:xfrm>
            <a:off x="4572000" y="5000636"/>
            <a:ext cx="2357454" cy="1857364"/>
          </a:xfrm>
          <a:prstGeom prst="rect">
            <a:avLst/>
          </a:prstGeom>
          <a:noFill/>
        </p:spPr>
      </p:pic>
      <p:pic>
        <p:nvPicPr>
          <p:cNvPr id="1029" name="Picture 5" descr="D:\Importante\Arquitectura\7º\PFG\Rambla de Poyo\Documentos\Fotos y Fichas\Fotos\21-04-12\DSC_0063.JPG"/>
          <p:cNvPicPr>
            <a:picLocks noChangeAspect="1" noChangeArrowheads="1"/>
          </p:cNvPicPr>
          <p:nvPr/>
        </p:nvPicPr>
        <p:blipFill>
          <a:blip r:embed="rId4" cstate="print"/>
          <a:srcRect l="5128" r="10256"/>
          <a:stretch>
            <a:fillRect/>
          </a:stretch>
        </p:blipFill>
        <p:spPr bwMode="auto">
          <a:xfrm>
            <a:off x="2214546" y="4987918"/>
            <a:ext cx="2357454" cy="1870082"/>
          </a:xfrm>
          <a:prstGeom prst="rect">
            <a:avLst/>
          </a:prstGeom>
          <a:noFill/>
        </p:spPr>
      </p:pic>
      <p:pic>
        <p:nvPicPr>
          <p:cNvPr id="1030" name="Picture 6" descr="D:\Importante\Arquitectura\7º\PFG\Rambla de Poyo\Documentos\Fotos y Fichas\Fotos\21-04-12\DSC_0150.JPG"/>
          <p:cNvPicPr>
            <a:picLocks noChangeAspect="1" noChangeArrowheads="1"/>
          </p:cNvPicPr>
          <p:nvPr/>
        </p:nvPicPr>
        <p:blipFill>
          <a:blip r:embed="rId5" cstate="print"/>
          <a:srcRect r="19970"/>
          <a:stretch>
            <a:fillRect/>
          </a:stretch>
        </p:blipFill>
        <p:spPr bwMode="auto">
          <a:xfrm>
            <a:off x="6929454" y="5000637"/>
            <a:ext cx="2214546" cy="1857364"/>
          </a:xfrm>
          <a:prstGeom prst="rect">
            <a:avLst/>
          </a:prstGeom>
          <a:noFill/>
        </p:spPr>
      </p:pic>
      <p:cxnSp>
        <p:nvCxnSpPr>
          <p:cNvPr id="8" name="7 Conector recto"/>
          <p:cNvCxnSpPr/>
          <p:nvPr/>
        </p:nvCxnSpPr>
        <p:spPr>
          <a:xfrm>
            <a:off x="0" y="5000636"/>
            <a:ext cx="9144000" cy="1588"/>
          </a:xfrm>
          <a:prstGeom prst="line">
            <a:avLst/>
          </a:prstGeom>
          <a:ln w="635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8670"/>
          </a:xfr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/>
          <a:lstStyle/>
          <a:p>
            <a:r>
              <a:rPr lang="es-ES" dirty="0" smtClean="0"/>
              <a:t>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14614" y="642918"/>
            <a:ext cx="5929386" cy="357190"/>
          </a:xfrm>
        </p:spPr>
        <p:txBody>
          <a:bodyPr anchor="t">
            <a:normAutofit fontScale="47500" lnSpcReduction="20000"/>
          </a:bodyPr>
          <a:lstStyle/>
          <a:p>
            <a:pPr>
              <a:buNone/>
            </a:pPr>
            <a:r>
              <a:rPr lang="es-ES" sz="2500" b="1" cap="all" dirty="0" smtClean="0">
                <a:solidFill>
                  <a:schemeClr val="accent4">
                    <a:lumMod val="75000"/>
                  </a:schemeClr>
                </a:solidFill>
              </a:rPr>
              <a:t>[</a:t>
            </a:r>
            <a:r>
              <a:rPr lang="es-ES" sz="2500" dirty="0" smtClean="0">
                <a:solidFill>
                  <a:schemeClr val="accent4">
                    <a:lumMod val="50000"/>
                  </a:schemeClr>
                </a:solidFill>
              </a:rPr>
              <a:t>La Rambla del Poyo a su paso por la Huerta de Valencia: arquitectura rural y territorio</a:t>
            </a:r>
            <a:r>
              <a:rPr lang="es-ES" sz="2500" b="1" dirty="0" smtClean="0">
                <a:solidFill>
                  <a:schemeClr val="accent4">
                    <a:lumMod val="75000"/>
                  </a:schemeClr>
                </a:solidFill>
              </a:rPr>
              <a:t>]</a:t>
            </a:r>
            <a:endParaRPr lang="es-ES" sz="25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>
              <a:buNone/>
            </a:pPr>
            <a:endParaRPr lang="es-ES" dirty="0"/>
          </a:p>
        </p:txBody>
      </p:sp>
      <p:sp>
        <p:nvSpPr>
          <p:cNvPr id="4" name="2 Marcador de contenido"/>
          <p:cNvSpPr txBox="1">
            <a:spLocks/>
          </p:cNvSpPr>
          <p:nvPr/>
        </p:nvSpPr>
        <p:spPr>
          <a:xfrm>
            <a:off x="428596" y="428604"/>
            <a:ext cx="2143140" cy="571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s-E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INTRODUCCIÓN</a:t>
            </a:r>
            <a:endParaRPr kumimoji="0" lang="es-ES" sz="3200" b="1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6" name="5 Conector recto"/>
          <p:cNvCxnSpPr/>
          <p:nvPr/>
        </p:nvCxnSpPr>
        <p:spPr>
          <a:xfrm>
            <a:off x="0" y="928670"/>
            <a:ext cx="9144000" cy="1588"/>
          </a:xfrm>
          <a:prstGeom prst="line">
            <a:avLst/>
          </a:prstGeom>
          <a:ln w="635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9 Marcador de contenido"/>
          <p:cNvSpPr txBox="1">
            <a:spLocks/>
          </p:cNvSpPr>
          <p:nvPr/>
        </p:nvSpPr>
        <p:spPr>
          <a:xfrm>
            <a:off x="928662" y="1214422"/>
            <a:ext cx="6643735" cy="37862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2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s-ES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26" name="Picture 2" descr="D:\Importante\Arquitectura\7º\PFG\Exposicion\Sin título-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14942" y="1285860"/>
            <a:ext cx="2928958" cy="5125677"/>
          </a:xfrm>
          <a:prstGeom prst="rect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</p:pic>
      <p:sp>
        <p:nvSpPr>
          <p:cNvPr id="19" name="18 Rectángulo"/>
          <p:cNvSpPr/>
          <p:nvPr/>
        </p:nvSpPr>
        <p:spPr>
          <a:xfrm>
            <a:off x="6643702" y="3500438"/>
            <a:ext cx="357190" cy="357190"/>
          </a:xfrm>
          <a:prstGeom prst="rect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1" name="20 CuadroTexto"/>
          <p:cNvSpPr txBox="1"/>
          <p:nvPr/>
        </p:nvSpPr>
        <p:spPr>
          <a:xfrm>
            <a:off x="214282" y="4214818"/>
            <a:ext cx="52149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HUERTA DE VALENCIA</a:t>
            </a:r>
            <a:endParaRPr lang="es-ES" b="1" dirty="0"/>
          </a:p>
        </p:txBody>
      </p:sp>
      <p:sp>
        <p:nvSpPr>
          <p:cNvPr id="22" name="21 CuadroTexto"/>
          <p:cNvSpPr txBox="1"/>
          <p:nvPr/>
        </p:nvSpPr>
        <p:spPr>
          <a:xfrm>
            <a:off x="500034" y="4286256"/>
            <a:ext cx="392909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endParaRPr lang="es-ES" dirty="0" smtClean="0"/>
          </a:p>
          <a:p>
            <a:pPr algn="just">
              <a:buFontTx/>
              <a:buChar char="-"/>
            </a:pPr>
            <a:r>
              <a:rPr lang="es-ES" dirty="0" smtClean="0"/>
              <a:t>Al este de la provincia de Valencia.</a:t>
            </a:r>
          </a:p>
          <a:p>
            <a:pPr algn="just">
              <a:buFontTx/>
              <a:buChar char="-"/>
            </a:pPr>
            <a:endParaRPr lang="es-ES" sz="1000" dirty="0" smtClean="0"/>
          </a:p>
          <a:p>
            <a:pPr algn="just">
              <a:buFontTx/>
              <a:buChar char="-"/>
            </a:pPr>
            <a:r>
              <a:rPr lang="es-ES" dirty="0" smtClean="0"/>
              <a:t>Extensión total de 629 km².</a:t>
            </a:r>
          </a:p>
          <a:p>
            <a:pPr algn="just">
              <a:buFontTx/>
              <a:buChar char="-"/>
            </a:pPr>
            <a:endParaRPr lang="es-ES" sz="1000" dirty="0" smtClean="0"/>
          </a:p>
          <a:p>
            <a:pPr algn="just"/>
            <a:r>
              <a:rPr lang="es-ES" dirty="0" smtClean="0"/>
              <a:t>-Se divide en 3 grandes </a:t>
            </a:r>
            <a:r>
              <a:rPr lang="es-ES" dirty="0" err="1" smtClean="0"/>
              <a:t>subcomarcas</a:t>
            </a:r>
            <a:r>
              <a:rPr lang="es-ES" dirty="0" smtClean="0"/>
              <a:t>: la Huerta Norte, la Huerta Oeste y la Huerta Sur.</a:t>
            </a:r>
          </a:p>
        </p:txBody>
      </p:sp>
      <p:sp>
        <p:nvSpPr>
          <p:cNvPr id="23" name="22 CuadroTexto"/>
          <p:cNvSpPr txBox="1"/>
          <p:nvPr/>
        </p:nvSpPr>
        <p:spPr>
          <a:xfrm>
            <a:off x="214282" y="1214422"/>
            <a:ext cx="2786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RAMBLA DEL POYO</a:t>
            </a:r>
            <a:endParaRPr lang="es-ES" b="1" dirty="0"/>
          </a:p>
        </p:txBody>
      </p:sp>
      <p:sp>
        <p:nvSpPr>
          <p:cNvPr id="24" name="23 CuadroTexto"/>
          <p:cNvSpPr txBox="1"/>
          <p:nvPr/>
        </p:nvSpPr>
        <p:spPr>
          <a:xfrm>
            <a:off x="500035" y="1571612"/>
            <a:ext cx="4143432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Tx/>
              <a:buChar char="-"/>
            </a:pPr>
            <a:r>
              <a:rPr lang="es-ES" dirty="0" smtClean="0"/>
              <a:t>Situada al este de la provincia de Valencia, entre los ríos Júcar y Turia.</a:t>
            </a:r>
          </a:p>
          <a:p>
            <a:pPr algn="just"/>
            <a:endParaRPr lang="es-ES" sz="1000" dirty="0" smtClean="0"/>
          </a:p>
          <a:p>
            <a:pPr algn="just">
              <a:buFontTx/>
              <a:buChar char="-"/>
            </a:pPr>
            <a:r>
              <a:rPr lang="es-ES" dirty="0" smtClean="0"/>
              <a:t>Atraviesa las comarcas de la Hoya de </a:t>
            </a:r>
            <a:r>
              <a:rPr lang="es-ES" dirty="0" err="1" smtClean="0"/>
              <a:t>Buñol</a:t>
            </a:r>
            <a:r>
              <a:rPr lang="es-ES" dirty="0" smtClean="0"/>
              <a:t> y la Huerta de Valencia.</a:t>
            </a:r>
          </a:p>
          <a:p>
            <a:pPr algn="just">
              <a:buFontTx/>
              <a:buChar char="-"/>
            </a:pPr>
            <a:endParaRPr lang="es-ES" sz="1000" dirty="0" smtClean="0"/>
          </a:p>
          <a:p>
            <a:pPr algn="just">
              <a:buFontTx/>
              <a:buChar char="-"/>
            </a:pPr>
            <a:r>
              <a:rPr lang="es-ES" dirty="0" smtClean="0"/>
              <a:t>Nace en la Sierra de Cabrera (</a:t>
            </a:r>
            <a:r>
              <a:rPr lang="es-ES" dirty="0" err="1" smtClean="0"/>
              <a:t>Buñol</a:t>
            </a:r>
            <a:r>
              <a:rPr lang="es-ES" dirty="0" smtClean="0"/>
              <a:t>) y desemboca en la Albufera de Valencia.</a:t>
            </a:r>
          </a:p>
          <a:p>
            <a:pPr algn="just">
              <a:buFontTx/>
              <a:buChar char="-"/>
            </a:pPr>
            <a:endParaRPr lang="es-ES" sz="1000" dirty="0" smtClean="0"/>
          </a:p>
          <a:p>
            <a:pPr algn="just">
              <a:buFontTx/>
              <a:buChar char="-"/>
            </a:pPr>
            <a:r>
              <a:rPr lang="es-ES" dirty="0" smtClean="0"/>
              <a:t>58 kilómetros de largo.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8670"/>
          </a:xfr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/>
          <a:lstStyle/>
          <a:p>
            <a:r>
              <a:rPr lang="es-ES" dirty="0" smtClean="0"/>
              <a:t>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14614" y="642918"/>
            <a:ext cx="5929386" cy="357190"/>
          </a:xfrm>
        </p:spPr>
        <p:txBody>
          <a:bodyPr anchor="t">
            <a:normAutofit fontScale="47500" lnSpcReduction="20000"/>
          </a:bodyPr>
          <a:lstStyle/>
          <a:p>
            <a:pPr>
              <a:buNone/>
            </a:pPr>
            <a:r>
              <a:rPr lang="es-ES" sz="2500" b="1" cap="all" dirty="0" smtClean="0">
                <a:solidFill>
                  <a:schemeClr val="accent4">
                    <a:lumMod val="75000"/>
                  </a:schemeClr>
                </a:solidFill>
              </a:rPr>
              <a:t>[</a:t>
            </a:r>
            <a:r>
              <a:rPr lang="es-ES" sz="2500" dirty="0" smtClean="0">
                <a:solidFill>
                  <a:schemeClr val="accent4">
                    <a:lumMod val="50000"/>
                  </a:schemeClr>
                </a:solidFill>
              </a:rPr>
              <a:t>La Rambla del Poyo a su paso por la Huerta de Valencia: arquitectura rural y territorio</a:t>
            </a:r>
            <a:r>
              <a:rPr lang="es-ES" sz="2500" b="1" dirty="0" smtClean="0">
                <a:solidFill>
                  <a:schemeClr val="accent4">
                    <a:lumMod val="75000"/>
                  </a:schemeClr>
                </a:solidFill>
              </a:rPr>
              <a:t>]</a:t>
            </a:r>
            <a:endParaRPr lang="es-ES" sz="25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>
              <a:buNone/>
            </a:pPr>
            <a:endParaRPr lang="es-ES" dirty="0"/>
          </a:p>
        </p:txBody>
      </p:sp>
      <p:sp>
        <p:nvSpPr>
          <p:cNvPr id="4" name="2 Marcador de contenido"/>
          <p:cNvSpPr txBox="1">
            <a:spLocks/>
          </p:cNvSpPr>
          <p:nvPr/>
        </p:nvSpPr>
        <p:spPr>
          <a:xfrm>
            <a:off x="428596" y="428604"/>
            <a:ext cx="2143140" cy="571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s-E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INTRODUCCIÓN</a:t>
            </a:r>
            <a:endParaRPr kumimoji="0" lang="es-ES" sz="3200" b="1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6" name="5 Conector recto"/>
          <p:cNvCxnSpPr/>
          <p:nvPr/>
        </p:nvCxnSpPr>
        <p:spPr>
          <a:xfrm>
            <a:off x="0" y="928670"/>
            <a:ext cx="9144000" cy="1588"/>
          </a:xfrm>
          <a:prstGeom prst="line">
            <a:avLst/>
          </a:prstGeom>
          <a:ln w="635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 descr="D:\Importante\Arquitectura\7º\PFG\Rambla de Poyo\Documentos\Imagenes\Huerta Valencian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57752" y="1285860"/>
            <a:ext cx="3786214" cy="5159913"/>
          </a:xfrm>
          <a:prstGeom prst="rect">
            <a:avLst/>
          </a:prstGeom>
          <a:noFill/>
          <a:ln>
            <a:solidFill>
              <a:schemeClr val="accent4">
                <a:lumMod val="50000"/>
              </a:schemeClr>
            </a:solidFill>
          </a:ln>
        </p:spPr>
      </p:pic>
      <p:sp>
        <p:nvSpPr>
          <p:cNvPr id="11" name="10 CuadroTexto"/>
          <p:cNvSpPr txBox="1"/>
          <p:nvPr/>
        </p:nvSpPr>
        <p:spPr>
          <a:xfrm>
            <a:off x="214282" y="4214818"/>
            <a:ext cx="52149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HUERTA DE VALENCIA</a:t>
            </a:r>
            <a:endParaRPr lang="es-ES" b="1" dirty="0"/>
          </a:p>
        </p:txBody>
      </p:sp>
      <p:sp>
        <p:nvSpPr>
          <p:cNvPr id="12" name="11 CuadroTexto"/>
          <p:cNvSpPr txBox="1"/>
          <p:nvPr/>
        </p:nvSpPr>
        <p:spPr>
          <a:xfrm>
            <a:off x="500034" y="4286256"/>
            <a:ext cx="392909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endParaRPr lang="es-ES" dirty="0" smtClean="0"/>
          </a:p>
          <a:p>
            <a:pPr algn="just">
              <a:buFontTx/>
              <a:buChar char="-"/>
            </a:pPr>
            <a:r>
              <a:rPr lang="es-ES" dirty="0" smtClean="0"/>
              <a:t>Al este de la provincia de Valencia.</a:t>
            </a:r>
          </a:p>
          <a:p>
            <a:pPr algn="just">
              <a:buFontTx/>
              <a:buChar char="-"/>
            </a:pPr>
            <a:endParaRPr lang="es-ES" sz="1000" dirty="0" smtClean="0"/>
          </a:p>
          <a:p>
            <a:pPr algn="just">
              <a:buFontTx/>
              <a:buChar char="-"/>
            </a:pPr>
            <a:r>
              <a:rPr lang="es-ES" dirty="0" smtClean="0"/>
              <a:t>Extensión total de 629 km².</a:t>
            </a:r>
          </a:p>
          <a:p>
            <a:pPr algn="just">
              <a:buFontTx/>
              <a:buChar char="-"/>
            </a:pPr>
            <a:endParaRPr lang="es-ES" sz="1000" dirty="0" smtClean="0"/>
          </a:p>
          <a:p>
            <a:pPr algn="just"/>
            <a:r>
              <a:rPr lang="es-ES" dirty="0" smtClean="0"/>
              <a:t>-Se divide en 3 grandes </a:t>
            </a:r>
            <a:r>
              <a:rPr lang="es-ES" dirty="0" err="1" smtClean="0"/>
              <a:t>subcomarcas</a:t>
            </a:r>
            <a:r>
              <a:rPr lang="es-ES" dirty="0" smtClean="0"/>
              <a:t>: la Huerta Norte, la Huerta Oeste y la Huerta Sur.</a:t>
            </a:r>
          </a:p>
        </p:txBody>
      </p:sp>
      <p:sp>
        <p:nvSpPr>
          <p:cNvPr id="13" name="12 CuadroTexto"/>
          <p:cNvSpPr txBox="1"/>
          <p:nvPr/>
        </p:nvSpPr>
        <p:spPr>
          <a:xfrm>
            <a:off x="214282" y="1214422"/>
            <a:ext cx="2786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RAMBLA DEL POYO</a:t>
            </a:r>
            <a:endParaRPr lang="es-ES" b="1" dirty="0"/>
          </a:p>
        </p:txBody>
      </p:sp>
      <p:sp>
        <p:nvSpPr>
          <p:cNvPr id="14" name="13 CuadroTexto"/>
          <p:cNvSpPr txBox="1"/>
          <p:nvPr/>
        </p:nvSpPr>
        <p:spPr>
          <a:xfrm>
            <a:off x="500035" y="1571612"/>
            <a:ext cx="4143432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Tx/>
              <a:buChar char="-"/>
            </a:pPr>
            <a:r>
              <a:rPr lang="es-ES" dirty="0" smtClean="0"/>
              <a:t>Situada al este de la provincia de Valencia, entre los ríos Júcar y Turia.</a:t>
            </a:r>
          </a:p>
          <a:p>
            <a:pPr algn="just"/>
            <a:endParaRPr lang="es-ES" sz="1000" dirty="0" smtClean="0"/>
          </a:p>
          <a:p>
            <a:pPr algn="just">
              <a:buFontTx/>
              <a:buChar char="-"/>
            </a:pPr>
            <a:r>
              <a:rPr lang="es-ES" dirty="0" smtClean="0"/>
              <a:t>Atraviesa las comarcas de la Hoya de </a:t>
            </a:r>
            <a:r>
              <a:rPr lang="es-ES" dirty="0" err="1" smtClean="0"/>
              <a:t>Buñol</a:t>
            </a:r>
            <a:r>
              <a:rPr lang="es-ES" dirty="0" smtClean="0"/>
              <a:t> y la Huerta de Valencia.</a:t>
            </a:r>
          </a:p>
          <a:p>
            <a:pPr algn="just">
              <a:buFontTx/>
              <a:buChar char="-"/>
            </a:pPr>
            <a:endParaRPr lang="es-ES" sz="1000" dirty="0" smtClean="0"/>
          </a:p>
          <a:p>
            <a:pPr algn="just">
              <a:buFontTx/>
              <a:buChar char="-"/>
            </a:pPr>
            <a:r>
              <a:rPr lang="es-ES" dirty="0" smtClean="0"/>
              <a:t>Nace en la Sierra de Cabrera (</a:t>
            </a:r>
            <a:r>
              <a:rPr lang="es-ES" dirty="0" err="1" smtClean="0"/>
              <a:t>Buñol</a:t>
            </a:r>
            <a:r>
              <a:rPr lang="es-ES" dirty="0" smtClean="0"/>
              <a:t>) y desemboca en la Albufera de Valencia.</a:t>
            </a:r>
          </a:p>
          <a:p>
            <a:pPr algn="just">
              <a:buFontTx/>
              <a:buChar char="-"/>
            </a:pPr>
            <a:endParaRPr lang="es-ES" sz="1000" dirty="0" smtClean="0"/>
          </a:p>
          <a:p>
            <a:pPr algn="just">
              <a:buFontTx/>
              <a:buChar char="-"/>
            </a:pPr>
            <a:r>
              <a:rPr lang="es-ES" dirty="0" smtClean="0"/>
              <a:t>58 kilómetros de largo.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8670"/>
          </a:xfr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/>
          <a:lstStyle/>
          <a:p>
            <a:r>
              <a:rPr lang="es-ES" dirty="0" smtClean="0"/>
              <a:t>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14614" y="642918"/>
            <a:ext cx="5929386" cy="357190"/>
          </a:xfrm>
        </p:spPr>
        <p:txBody>
          <a:bodyPr anchor="t">
            <a:normAutofit fontScale="47500" lnSpcReduction="20000"/>
          </a:bodyPr>
          <a:lstStyle/>
          <a:p>
            <a:pPr>
              <a:buNone/>
            </a:pPr>
            <a:r>
              <a:rPr lang="es-ES" sz="2500" b="1" cap="all" dirty="0" smtClean="0">
                <a:solidFill>
                  <a:schemeClr val="accent4">
                    <a:lumMod val="75000"/>
                  </a:schemeClr>
                </a:solidFill>
              </a:rPr>
              <a:t>[</a:t>
            </a:r>
            <a:r>
              <a:rPr lang="es-ES" sz="2500" dirty="0" smtClean="0">
                <a:solidFill>
                  <a:schemeClr val="accent4">
                    <a:lumMod val="50000"/>
                  </a:schemeClr>
                </a:solidFill>
              </a:rPr>
              <a:t>La Rambla del Poyo a su paso por la Huerta de Valencia: arquitectura rural y territorio</a:t>
            </a:r>
            <a:r>
              <a:rPr lang="es-ES" sz="2500" b="1" dirty="0" smtClean="0">
                <a:solidFill>
                  <a:schemeClr val="accent4">
                    <a:lumMod val="75000"/>
                  </a:schemeClr>
                </a:solidFill>
              </a:rPr>
              <a:t>]</a:t>
            </a:r>
            <a:endParaRPr lang="es-ES" sz="25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>
              <a:buNone/>
            </a:pPr>
            <a:endParaRPr lang="es-ES" dirty="0"/>
          </a:p>
        </p:txBody>
      </p:sp>
      <p:sp>
        <p:nvSpPr>
          <p:cNvPr id="4" name="2 Marcador de contenido"/>
          <p:cNvSpPr txBox="1">
            <a:spLocks/>
          </p:cNvSpPr>
          <p:nvPr/>
        </p:nvSpPr>
        <p:spPr>
          <a:xfrm>
            <a:off x="428596" y="428604"/>
            <a:ext cx="2143140" cy="571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s-E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INTRODUCCIÓN</a:t>
            </a:r>
            <a:endParaRPr kumimoji="0" lang="es-ES" sz="3200" b="1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6" name="5 Conector recto"/>
          <p:cNvCxnSpPr/>
          <p:nvPr/>
        </p:nvCxnSpPr>
        <p:spPr>
          <a:xfrm>
            <a:off x="0" y="928670"/>
            <a:ext cx="9144000" cy="1588"/>
          </a:xfrm>
          <a:prstGeom prst="line">
            <a:avLst/>
          </a:prstGeom>
          <a:ln w="635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4" name="Picture 2" descr="D:\Importante\Arquitectura\7º\PFG\Exposicion\Huerta Valencian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57752" y="1285860"/>
            <a:ext cx="3786214" cy="5159913"/>
          </a:xfrm>
          <a:prstGeom prst="rect">
            <a:avLst/>
          </a:prstGeom>
          <a:noFill/>
          <a:ln>
            <a:solidFill>
              <a:schemeClr val="accent4">
                <a:lumMod val="50000"/>
              </a:schemeClr>
            </a:solidFill>
          </a:ln>
        </p:spPr>
      </p:pic>
      <p:sp>
        <p:nvSpPr>
          <p:cNvPr id="11" name="10 CuadroTexto"/>
          <p:cNvSpPr txBox="1"/>
          <p:nvPr/>
        </p:nvSpPr>
        <p:spPr>
          <a:xfrm>
            <a:off x="214282" y="4214818"/>
            <a:ext cx="52149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HUERTA DE VALENCIA</a:t>
            </a:r>
            <a:endParaRPr lang="es-ES" b="1" dirty="0"/>
          </a:p>
        </p:txBody>
      </p:sp>
      <p:sp>
        <p:nvSpPr>
          <p:cNvPr id="12" name="11 CuadroTexto"/>
          <p:cNvSpPr txBox="1"/>
          <p:nvPr/>
        </p:nvSpPr>
        <p:spPr>
          <a:xfrm>
            <a:off x="500034" y="4286256"/>
            <a:ext cx="392909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endParaRPr lang="es-ES" dirty="0" smtClean="0"/>
          </a:p>
          <a:p>
            <a:pPr algn="just">
              <a:buFontTx/>
              <a:buChar char="-"/>
            </a:pPr>
            <a:r>
              <a:rPr lang="es-ES" dirty="0" smtClean="0"/>
              <a:t>Al este de la provincia de Valencia.</a:t>
            </a:r>
          </a:p>
          <a:p>
            <a:pPr algn="just">
              <a:buFontTx/>
              <a:buChar char="-"/>
            </a:pPr>
            <a:endParaRPr lang="es-ES" sz="1000" dirty="0" smtClean="0"/>
          </a:p>
          <a:p>
            <a:pPr algn="just">
              <a:buFontTx/>
              <a:buChar char="-"/>
            </a:pPr>
            <a:r>
              <a:rPr lang="es-ES" dirty="0" smtClean="0"/>
              <a:t>Extensión total de 629 km².</a:t>
            </a:r>
          </a:p>
          <a:p>
            <a:pPr algn="just">
              <a:buFontTx/>
              <a:buChar char="-"/>
            </a:pPr>
            <a:endParaRPr lang="es-ES" sz="1000" dirty="0" smtClean="0"/>
          </a:p>
          <a:p>
            <a:pPr algn="just"/>
            <a:r>
              <a:rPr lang="es-ES" dirty="0" smtClean="0"/>
              <a:t>-Se divide en 3 grandes </a:t>
            </a:r>
            <a:r>
              <a:rPr lang="es-ES" dirty="0" err="1" smtClean="0"/>
              <a:t>subcomarcas</a:t>
            </a:r>
            <a:r>
              <a:rPr lang="es-ES" dirty="0" smtClean="0"/>
              <a:t>: la Huerta Norte, la Huerta Oeste y la Huerta Sur.</a:t>
            </a:r>
          </a:p>
        </p:txBody>
      </p:sp>
      <p:sp>
        <p:nvSpPr>
          <p:cNvPr id="13" name="12 CuadroTexto"/>
          <p:cNvSpPr txBox="1"/>
          <p:nvPr/>
        </p:nvSpPr>
        <p:spPr>
          <a:xfrm>
            <a:off x="214282" y="1214422"/>
            <a:ext cx="2786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RAMBLA DEL POYO</a:t>
            </a:r>
            <a:endParaRPr lang="es-ES" b="1" dirty="0"/>
          </a:p>
        </p:txBody>
      </p:sp>
      <p:sp>
        <p:nvSpPr>
          <p:cNvPr id="18" name="17 CuadroTexto"/>
          <p:cNvSpPr txBox="1"/>
          <p:nvPr/>
        </p:nvSpPr>
        <p:spPr>
          <a:xfrm>
            <a:off x="500035" y="1571612"/>
            <a:ext cx="4143432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Tx/>
              <a:buChar char="-"/>
            </a:pPr>
            <a:r>
              <a:rPr lang="es-ES" dirty="0" smtClean="0"/>
              <a:t>Situada al este de la provincia de Valencia, entre los ríos Júcar y Turia.</a:t>
            </a:r>
          </a:p>
          <a:p>
            <a:pPr algn="just"/>
            <a:endParaRPr lang="es-ES" sz="1000" dirty="0" smtClean="0"/>
          </a:p>
          <a:p>
            <a:pPr algn="just">
              <a:buFontTx/>
              <a:buChar char="-"/>
            </a:pPr>
            <a:r>
              <a:rPr lang="es-ES" dirty="0" smtClean="0"/>
              <a:t>Atraviesa las comarcas de la Hoya de </a:t>
            </a:r>
            <a:r>
              <a:rPr lang="es-ES" dirty="0" err="1" smtClean="0"/>
              <a:t>Buñol</a:t>
            </a:r>
            <a:r>
              <a:rPr lang="es-ES" dirty="0" smtClean="0"/>
              <a:t> y la Huerta de Valencia.</a:t>
            </a:r>
          </a:p>
          <a:p>
            <a:pPr algn="just">
              <a:buFontTx/>
              <a:buChar char="-"/>
            </a:pPr>
            <a:endParaRPr lang="es-ES" sz="1000" dirty="0" smtClean="0"/>
          </a:p>
          <a:p>
            <a:pPr algn="just">
              <a:buFontTx/>
              <a:buChar char="-"/>
            </a:pPr>
            <a:r>
              <a:rPr lang="es-ES" dirty="0" smtClean="0"/>
              <a:t>Nace en la Sierra de Cabrera (</a:t>
            </a:r>
            <a:r>
              <a:rPr lang="es-ES" dirty="0" err="1" smtClean="0"/>
              <a:t>Buñol</a:t>
            </a:r>
            <a:r>
              <a:rPr lang="es-ES" dirty="0" smtClean="0"/>
              <a:t>) y desemboca en la Albufera de Valencia.</a:t>
            </a:r>
          </a:p>
          <a:p>
            <a:pPr algn="just">
              <a:buFontTx/>
              <a:buChar char="-"/>
            </a:pPr>
            <a:endParaRPr lang="es-ES" sz="1000" dirty="0" smtClean="0"/>
          </a:p>
          <a:p>
            <a:pPr algn="just">
              <a:buFontTx/>
              <a:buChar char="-"/>
            </a:pPr>
            <a:r>
              <a:rPr lang="es-ES" dirty="0" smtClean="0"/>
              <a:t>58 kilómetros de largo.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8670"/>
          </a:xfr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/>
          <a:lstStyle/>
          <a:p>
            <a:r>
              <a:rPr lang="es-ES" dirty="0" smtClean="0"/>
              <a:t>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14614" y="642918"/>
            <a:ext cx="5929386" cy="357190"/>
          </a:xfrm>
        </p:spPr>
        <p:txBody>
          <a:bodyPr anchor="t">
            <a:normAutofit fontScale="47500" lnSpcReduction="20000"/>
          </a:bodyPr>
          <a:lstStyle/>
          <a:p>
            <a:pPr>
              <a:buNone/>
            </a:pPr>
            <a:r>
              <a:rPr lang="es-ES" sz="2500" b="1" cap="all" dirty="0" smtClean="0">
                <a:solidFill>
                  <a:schemeClr val="accent4">
                    <a:lumMod val="75000"/>
                  </a:schemeClr>
                </a:solidFill>
              </a:rPr>
              <a:t>[</a:t>
            </a:r>
            <a:r>
              <a:rPr lang="es-ES" sz="2500" dirty="0" smtClean="0">
                <a:solidFill>
                  <a:schemeClr val="accent4">
                    <a:lumMod val="50000"/>
                  </a:schemeClr>
                </a:solidFill>
              </a:rPr>
              <a:t>La Rambla del Poyo a su paso por la Huerta de Valencia: arquitectura rural y territorio</a:t>
            </a:r>
            <a:r>
              <a:rPr lang="es-ES" sz="2500" b="1" dirty="0" smtClean="0">
                <a:solidFill>
                  <a:schemeClr val="accent4">
                    <a:lumMod val="75000"/>
                  </a:schemeClr>
                </a:solidFill>
              </a:rPr>
              <a:t>]</a:t>
            </a:r>
            <a:endParaRPr lang="es-ES" sz="25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>
              <a:buNone/>
            </a:pPr>
            <a:endParaRPr lang="es-ES" dirty="0"/>
          </a:p>
        </p:txBody>
      </p:sp>
      <p:sp>
        <p:nvSpPr>
          <p:cNvPr id="4" name="2 Marcador de contenido"/>
          <p:cNvSpPr txBox="1">
            <a:spLocks/>
          </p:cNvSpPr>
          <p:nvPr/>
        </p:nvSpPr>
        <p:spPr>
          <a:xfrm>
            <a:off x="428596" y="428604"/>
            <a:ext cx="2143140" cy="571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s-E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INTRODUCCIÓN</a:t>
            </a:r>
            <a:endParaRPr kumimoji="0" lang="es-ES" sz="3200" b="1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6" name="5 Conector recto"/>
          <p:cNvCxnSpPr/>
          <p:nvPr/>
        </p:nvCxnSpPr>
        <p:spPr>
          <a:xfrm>
            <a:off x="0" y="928670"/>
            <a:ext cx="9144000" cy="1588"/>
          </a:xfrm>
          <a:prstGeom prst="line">
            <a:avLst/>
          </a:prstGeom>
          <a:ln w="635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10 CuadroTexto"/>
          <p:cNvSpPr txBox="1"/>
          <p:nvPr/>
        </p:nvSpPr>
        <p:spPr>
          <a:xfrm>
            <a:off x="214282" y="4214818"/>
            <a:ext cx="52149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HUERTA DE VALENCIA</a:t>
            </a:r>
            <a:endParaRPr lang="es-ES" b="1" dirty="0"/>
          </a:p>
        </p:txBody>
      </p:sp>
      <p:sp>
        <p:nvSpPr>
          <p:cNvPr id="12" name="11 CuadroTexto"/>
          <p:cNvSpPr txBox="1"/>
          <p:nvPr/>
        </p:nvSpPr>
        <p:spPr>
          <a:xfrm>
            <a:off x="500034" y="4286256"/>
            <a:ext cx="392909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endParaRPr lang="es-ES" dirty="0" smtClean="0"/>
          </a:p>
          <a:p>
            <a:pPr algn="just">
              <a:buFontTx/>
              <a:buChar char="-"/>
            </a:pPr>
            <a:r>
              <a:rPr lang="es-ES" dirty="0" smtClean="0"/>
              <a:t>Al este de la provincia de Valencia.</a:t>
            </a:r>
          </a:p>
          <a:p>
            <a:pPr algn="just">
              <a:buFontTx/>
              <a:buChar char="-"/>
            </a:pPr>
            <a:endParaRPr lang="es-ES" sz="1000" dirty="0" smtClean="0"/>
          </a:p>
          <a:p>
            <a:pPr algn="just">
              <a:buFontTx/>
              <a:buChar char="-"/>
            </a:pPr>
            <a:r>
              <a:rPr lang="es-ES" dirty="0" smtClean="0"/>
              <a:t>Extensión total de 629 km².</a:t>
            </a:r>
          </a:p>
          <a:p>
            <a:pPr algn="just">
              <a:buFontTx/>
              <a:buChar char="-"/>
            </a:pPr>
            <a:endParaRPr lang="es-ES" sz="1000" dirty="0" smtClean="0"/>
          </a:p>
          <a:p>
            <a:pPr algn="just"/>
            <a:r>
              <a:rPr lang="es-ES" dirty="0" smtClean="0"/>
              <a:t>-Se divide en 3 grandes </a:t>
            </a:r>
            <a:r>
              <a:rPr lang="es-ES" dirty="0" err="1" smtClean="0"/>
              <a:t>subcomarcas</a:t>
            </a:r>
            <a:r>
              <a:rPr lang="es-ES" dirty="0" smtClean="0"/>
              <a:t>: la Huerta Norte, la Huerta Oeste y la Huerta Sur.</a:t>
            </a:r>
          </a:p>
        </p:txBody>
      </p:sp>
      <p:sp>
        <p:nvSpPr>
          <p:cNvPr id="13" name="12 CuadroTexto"/>
          <p:cNvSpPr txBox="1"/>
          <p:nvPr/>
        </p:nvSpPr>
        <p:spPr>
          <a:xfrm>
            <a:off x="214282" y="1214422"/>
            <a:ext cx="2786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RAMBLA DEL POYO</a:t>
            </a:r>
            <a:endParaRPr lang="es-ES" b="1" dirty="0"/>
          </a:p>
        </p:txBody>
      </p:sp>
      <p:sp>
        <p:nvSpPr>
          <p:cNvPr id="18" name="17 CuadroTexto"/>
          <p:cNvSpPr txBox="1"/>
          <p:nvPr/>
        </p:nvSpPr>
        <p:spPr>
          <a:xfrm>
            <a:off x="500035" y="1571612"/>
            <a:ext cx="4143432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Tx/>
              <a:buChar char="-"/>
            </a:pPr>
            <a:r>
              <a:rPr lang="es-ES" dirty="0" smtClean="0"/>
              <a:t>Situada al este de la provincia de Valencia, entre los ríos Júcar y Turia.</a:t>
            </a:r>
          </a:p>
          <a:p>
            <a:pPr algn="just"/>
            <a:endParaRPr lang="es-ES" sz="1000" dirty="0" smtClean="0"/>
          </a:p>
          <a:p>
            <a:pPr algn="just">
              <a:buFontTx/>
              <a:buChar char="-"/>
            </a:pPr>
            <a:r>
              <a:rPr lang="es-ES" dirty="0" smtClean="0"/>
              <a:t>Atraviesa las comarcas de la Hoya de </a:t>
            </a:r>
            <a:r>
              <a:rPr lang="es-ES" dirty="0" err="1" smtClean="0"/>
              <a:t>Buñol</a:t>
            </a:r>
            <a:r>
              <a:rPr lang="es-ES" dirty="0" smtClean="0"/>
              <a:t> y la Huerta de Valencia.</a:t>
            </a:r>
          </a:p>
          <a:p>
            <a:pPr algn="just">
              <a:buFontTx/>
              <a:buChar char="-"/>
            </a:pPr>
            <a:endParaRPr lang="es-ES" sz="1000" dirty="0" smtClean="0"/>
          </a:p>
          <a:p>
            <a:pPr algn="just">
              <a:buFontTx/>
              <a:buChar char="-"/>
            </a:pPr>
            <a:r>
              <a:rPr lang="es-ES" dirty="0" smtClean="0"/>
              <a:t>Nace en la Sierra de Cabrera (</a:t>
            </a:r>
            <a:r>
              <a:rPr lang="es-ES" dirty="0" err="1" smtClean="0"/>
              <a:t>Buñol</a:t>
            </a:r>
            <a:r>
              <a:rPr lang="es-ES" dirty="0" smtClean="0"/>
              <a:t>) y desemboca en la Albufera de Valencia.</a:t>
            </a:r>
          </a:p>
          <a:p>
            <a:pPr algn="just">
              <a:buFontTx/>
              <a:buChar char="-"/>
            </a:pPr>
            <a:endParaRPr lang="es-ES" sz="1000" dirty="0" smtClean="0"/>
          </a:p>
          <a:p>
            <a:pPr algn="just">
              <a:buFontTx/>
              <a:buChar char="-"/>
            </a:pPr>
            <a:r>
              <a:rPr lang="es-ES" dirty="0" smtClean="0"/>
              <a:t>58 kilómetros de largo.</a:t>
            </a:r>
          </a:p>
        </p:txBody>
      </p:sp>
      <p:pic>
        <p:nvPicPr>
          <p:cNvPr id="1026" name="Picture 2" descr="D:\Importante\Arquitectura\7º\PFG\Rambla de Poyo\Documentos\Imagenes\Localització_de_l'Horta_de_València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72132" y="1428736"/>
            <a:ext cx="2428875" cy="4657725"/>
          </a:xfrm>
          <a:prstGeom prst="rect">
            <a:avLst/>
          </a:prstGeom>
          <a:noFill/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8670"/>
          </a:xfr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/>
          <a:lstStyle/>
          <a:p>
            <a:r>
              <a:rPr lang="es-ES" dirty="0" smtClean="0"/>
              <a:t>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14614" y="642918"/>
            <a:ext cx="5929386" cy="357190"/>
          </a:xfrm>
        </p:spPr>
        <p:txBody>
          <a:bodyPr anchor="t">
            <a:normAutofit fontScale="47500" lnSpcReduction="20000"/>
          </a:bodyPr>
          <a:lstStyle/>
          <a:p>
            <a:pPr>
              <a:buNone/>
            </a:pPr>
            <a:r>
              <a:rPr lang="es-ES" sz="2500" b="1" cap="all" dirty="0" smtClean="0">
                <a:solidFill>
                  <a:schemeClr val="accent4">
                    <a:lumMod val="75000"/>
                  </a:schemeClr>
                </a:solidFill>
              </a:rPr>
              <a:t>[</a:t>
            </a:r>
            <a:r>
              <a:rPr lang="es-ES" sz="2500" dirty="0" smtClean="0">
                <a:solidFill>
                  <a:schemeClr val="accent4">
                    <a:lumMod val="50000"/>
                  </a:schemeClr>
                </a:solidFill>
              </a:rPr>
              <a:t>La Rambla del Poyo a su paso por la Huerta de Valencia: arquitectura rural y territorio</a:t>
            </a:r>
            <a:r>
              <a:rPr lang="es-ES" sz="2500" b="1" dirty="0" smtClean="0">
                <a:solidFill>
                  <a:schemeClr val="accent4">
                    <a:lumMod val="75000"/>
                  </a:schemeClr>
                </a:solidFill>
              </a:rPr>
              <a:t>]</a:t>
            </a:r>
            <a:endParaRPr lang="es-ES" sz="25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>
              <a:buNone/>
            </a:pPr>
            <a:endParaRPr lang="es-ES" dirty="0"/>
          </a:p>
        </p:txBody>
      </p:sp>
      <p:sp>
        <p:nvSpPr>
          <p:cNvPr id="4" name="2 Marcador de contenido"/>
          <p:cNvSpPr txBox="1">
            <a:spLocks/>
          </p:cNvSpPr>
          <p:nvPr/>
        </p:nvSpPr>
        <p:spPr>
          <a:xfrm>
            <a:off x="428596" y="428604"/>
            <a:ext cx="2143140" cy="571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s-E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INTRODUCCIÓN</a:t>
            </a:r>
            <a:endParaRPr kumimoji="0" lang="es-ES" sz="3200" b="1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6" name="5 Conector recto"/>
          <p:cNvCxnSpPr/>
          <p:nvPr/>
        </p:nvCxnSpPr>
        <p:spPr>
          <a:xfrm>
            <a:off x="0" y="928670"/>
            <a:ext cx="9144000" cy="1588"/>
          </a:xfrm>
          <a:prstGeom prst="line">
            <a:avLst/>
          </a:prstGeom>
          <a:ln w="635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12 CuadroTexto"/>
          <p:cNvSpPr txBox="1"/>
          <p:nvPr/>
        </p:nvSpPr>
        <p:spPr>
          <a:xfrm>
            <a:off x="214282" y="1214422"/>
            <a:ext cx="2786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AREA OBJETO DE ESTUDIO</a:t>
            </a:r>
            <a:endParaRPr lang="es-ES" b="1" dirty="0"/>
          </a:p>
        </p:txBody>
      </p:sp>
      <p:pic>
        <p:nvPicPr>
          <p:cNvPr id="2051" name="Picture 3" descr="D:\Importante\Arquitectura\7º\PFG\Exposicion\rambla gri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2357430"/>
            <a:ext cx="7143800" cy="3862776"/>
          </a:xfrm>
          <a:prstGeom prst="rect">
            <a:avLst/>
          </a:prstGeom>
          <a:noFill/>
          <a:ln>
            <a:solidFill>
              <a:schemeClr val="accent4">
                <a:lumMod val="50000"/>
              </a:schemeClr>
            </a:solidFill>
          </a:ln>
        </p:spPr>
      </p:pic>
      <p:sp>
        <p:nvSpPr>
          <p:cNvPr id="14" name="13 CuadroTexto"/>
          <p:cNvSpPr txBox="1"/>
          <p:nvPr/>
        </p:nvSpPr>
        <p:spPr>
          <a:xfrm>
            <a:off x="500034" y="1571613"/>
            <a:ext cx="80010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Tx/>
              <a:buChar char="-"/>
            </a:pPr>
            <a:r>
              <a:rPr lang="es-ES" dirty="0" smtClean="0"/>
              <a:t>El área de estudio se centra en los municipios que atraviesa la rambla desde su desembocadura en la Albufera hasta el municipio de Picaña (14 km).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8670"/>
          </a:xfr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/>
          <a:lstStyle/>
          <a:p>
            <a:r>
              <a:rPr lang="es-ES" dirty="0" smtClean="0"/>
              <a:t>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14614" y="642918"/>
            <a:ext cx="5929386" cy="357190"/>
          </a:xfrm>
        </p:spPr>
        <p:txBody>
          <a:bodyPr anchor="t">
            <a:normAutofit fontScale="47500" lnSpcReduction="20000"/>
          </a:bodyPr>
          <a:lstStyle/>
          <a:p>
            <a:pPr>
              <a:buNone/>
            </a:pPr>
            <a:r>
              <a:rPr lang="es-ES" sz="2500" b="1" cap="all" dirty="0" smtClean="0">
                <a:solidFill>
                  <a:schemeClr val="accent4">
                    <a:lumMod val="75000"/>
                  </a:schemeClr>
                </a:solidFill>
              </a:rPr>
              <a:t>[</a:t>
            </a:r>
            <a:r>
              <a:rPr lang="es-ES" sz="2500" dirty="0" smtClean="0">
                <a:solidFill>
                  <a:schemeClr val="accent4">
                    <a:lumMod val="50000"/>
                  </a:schemeClr>
                </a:solidFill>
              </a:rPr>
              <a:t>La Rambla del Poyo a su paso por la Huerta de Valencia: arquitectura rural y territorio</a:t>
            </a:r>
            <a:r>
              <a:rPr lang="es-ES" sz="2500" b="1" dirty="0" smtClean="0">
                <a:solidFill>
                  <a:schemeClr val="accent4">
                    <a:lumMod val="75000"/>
                  </a:schemeClr>
                </a:solidFill>
              </a:rPr>
              <a:t>]</a:t>
            </a:r>
            <a:endParaRPr lang="es-ES" sz="25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>
              <a:buNone/>
            </a:pPr>
            <a:endParaRPr lang="es-ES" dirty="0"/>
          </a:p>
        </p:txBody>
      </p:sp>
      <p:sp>
        <p:nvSpPr>
          <p:cNvPr id="4" name="2 Marcador de contenido"/>
          <p:cNvSpPr txBox="1">
            <a:spLocks/>
          </p:cNvSpPr>
          <p:nvPr/>
        </p:nvSpPr>
        <p:spPr>
          <a:xfrm>
            <a:off x="428596" y="428604"/>
            <a:ext cx="2143140" cy="571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s-E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INTRODUCCIÓN</a:t>
            </a:r>
            <a:endParaRPr kumimoji="0" lang="es-ES" sz="3200" b="1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6" name="5 Conector recto"/>
          <p:cNvCxnSpPr/>
          <p:nvPr/>
        </p:nvCxnSpPr>
        <p:spPr>
          <a:xfrm>
            <a:off x="0" y="928670"/>
            <a:ext cx="9144000" cy="1588"/>
          </a:xfrm>
          <a:prstGeom prst="line">
            <a:avLst/>
          </a:prstGeom>
          <a:ln w="635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12 CuadroTexto"/>
          <p:cNvSpPr txBox="1"/>
          <p:nvPr/>
        </p:nvSpPr>
        <p:spPr>
          <a:xfrm>
            <a:off x="214282" y="1214422"/>
            <a:ext cx="2786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AREA OBJETO DE ESTUDIO</a:t>
            </a:r>
            <a:endParaRPr lang="es-ES" b="1" dirty="0"/>
          </a:p>
        </p:txBody>
      </p:sp>
      <p:pic>
        <p:nvPicPr>
          <p:cNvPr id="2050" name="Picture 2" descr="D:\Importante\Arquitectura\7º\PFG\Rambla de Poyo\Documentos\Imagenes\333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488" y="1643050"/>
            <a:ext cx="5811543" cy="4714908"/>
          </a:xfrm>
          <a:prstGeom prst="rect">
            <a:avLst/>
          </a:prstGeom>
          <a:noFill/>
          <a:ln>
            <a:solidFill>
              <a:schemeClr val="accent4">
                <a:lumMod val="50000"/>
              </a:schemeClr>
            </a:solidFill>
          </a:ln>
        </p:spPr>
      </p:pic>
      <p:sp>
        <p:nvSpPr>
          <p:cNvPr id="8" name="7 CuadroTexto"/>
          <p:cNvSpPr txBox="1"/>
          <p:nvPr/>
        </p:nvSpPr>
        <p:spPr>
          <a:xfrm>
            <a:off x="500035" y="1571612"/>
            <a:ext cx="19288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Tx/>
              <a:buChar char="-"/>
            </a:pPr>
            <a:r>
              <a:rPr lang="es-ES" dirty="0" smtClean="0"/>
              <a:t>Municipios: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714348" y="2071678"/>
            <a:ext cx="192882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Wingdings" pitchFamily="2" charset="2"/>
              <a:buChar char="§"/>
            </a:pPr>
            <a:r>
              <a:rPr lang="es-ES" dirty="0" err="1" smtClean="0"/>
              <a:t>Albal</a:t>
            </a:r>
            <a:endParaRPr lang="es-ES" dirty="0" smtClean="0"/>
          </a:p>
          <a:p>
            <a:pPr algn="just">
              <a:buFont typeface="Wingdings" pitchFamily="2" charset="2"/>
              <a:buChar char="§"/>
            </a:pPr>
            <a:r>
              <a:rPr lang="es-ES" dirty="0" err="1" smtClean="0"/>
              <a:t>Alfafar</a:t>
            </a:r>
            <a:endParaRPr lang="es-ES" dirty="0" smtClean="0"/>
          </a:p>
          <a:p>
            <a:pPr algn="just">
              <a:buFont typeface="Wingdings" pitchFamily="2" charset="2"/>
              <a:buChar char="§"/>
            </a:pPr>
            <a:r>
              <a:rPr lang="es-ES" dirty="0" err="1" smtClean="0"/>
              <a:t>Benetússer</a:t>
            </a:r>
            <a:endParaRPr lang="es-ES" dirty="0" smtClean="0"/>
          </a:p>
          <a:p>
            <a:pPr algn="just">
              <a:buFont typeface="Wingdings" pitchFamily="2" charset="2"/>
              <a:buChar char="§"/>
            </a:pPr>
            <a:r>
              <a:rPr lang="es-ES" dirty="0" err="1" smtClean="0"/>
              <a:t>Catarroja</a:t>
            </a:r>
            <a:endParaRPr lang="es-ES" dirty="0" smtClean="0"/>
          </a:p>
          <a:p>
            <a:pPr algn="just">
              <a:buFont typeface="Wingdings" pitchFamily="2" charset="2"/>
              <a:buChar char="§"/>
            </a:pPr>
            <a:r>
              <a:rPr lang="es-ES" dirty="0" err="1" smtClean="0"/>
              <a:t>Massanassa</a:t>
            </a:r>
            <a:endParaRPr lang="es-ES" dirty="0" smtClean="0"/>
          </a:p>
          <a:p>
            <a:pPr algn="just">
              <a:buFont typeface="Wingdings" pitchFamily="2" charset="2"/>
              <a:buChar char="§"/>
            </a:pPr>
            <a:r>
              <a:rPr lang="es-ES" dirty="0" err="1" smtClean="0"/>
              <a:t>Paiporta</a:t>
            </a:r>
            <a:endParaRPr lang="es-ES" dirty="0" smtClean="0"/>
          </a:p>
          <a:p>
            <a:pPr algn="just">
              <a:buFont typeface="Wingdings" pitchFamily="2" charset="2"/>
              <a:buChar char="§"/>
            </a:pPr>
            <a:r>
              <a:rPr lang="es-ES" dirty="0" smtClean="0"/>
              <a:t>Picaña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8670"/>
          </a:xfr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/>
          <a:lstStyle/>
          <a:p>
            <a:r>
              <a:rPr lang="es-ES" dirty="0" smtClean="0"/>
              <a:t>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14614" y="642918"/>
            <a:ext cx="5929386" cy="357190"/>
          </a:xfrm>
        </p:spPr>
        <p:txBody>
          <a:bodyPr anchor="t">
            <a:normAutofit fontScale="47500" lnSpcReduction="20000"/>
          </a:bodyPr>
          <a:lstStyle/>
          <a:p>
            <a:pPr>
              <a:buNone/>
            </a:pPr>
            <a:r>
              <a:rPr lang="es-ES" sz="2500" b="1" cap="all" dirty="0" smtClean="0">
                <a:solidFill>
                  <a:schemeClr val="accent4">
                    <a:lumMod val="75000"/>
                  </a:schemeClr>
                </a:solidFill>
              </a:rPr>
              <a:t>[</a:t>
            </a:r>
            <a:r>
              <a:rPr lang="es-ES" sz="2500" dirty="0" smtClean="0">
                <a:solidFill>
                  <a:schemeClr val="accent4">
                    <a:lumMod val="50000"/>
                  </a:schemeClr>
                </a:solidFill>
              </a:rPr>
              <a:t>La Rambla del Poyo a su paso por la Huerta de Valencia: arquitectura rural y territorio</a:t>
            </a:r>
            <a:r>
              <a:rPr lang="es-ES" sz="2500" b="1" dirty="0" smtClean="0">
                <a:solidFill>
                  <a:schemeClr val="accent4">
                    <a:lumMod val="75000"/>
                  </a:schemeClr>
                </a:solidFill>
              </a:rPr>
              <a:t>]</a:t>
            </a:r>
            <a:endParaRPr lang="es-ES" sz="25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>
              <a:buNone/>
            </a:pPr>
            <a:endParaRPr lang="es-ES" dirty="0"/>
          </a:p>
        </p:txBody>
      </p:sp>
      <p:sp>
        <p:nvSpPr>
          <p:cNvPr id="4" name="2 Marcador de contenido"/>
          <p:cNvSpPr txBox="1">
            <a:spLocks/>
          </p:cNvSpPr>
          <p:nvPr/>
        </p:nvSpPr>
        <p:spPr>
          <a:xfrm>
            <a:off x="428596" y="428604"/>
            <a:ext cx="2143140" cy="571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s-E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JUSTIFICACIÓN</a:t>
            </a:r>
            <a:endParaRPr kumimoji="0" lang="es-ES" sz="3200" b="1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6" name="5 Conector recto"/>
          <p:cNvCxnSpPr/>
          <p:nvPr/>
        </p:nvCxnSpPr>
        <p:spPr>
          <a:xfrm>
            <a:off x="0" y="928670"/>
            <a:ext cx="9144000" cy="1588"/>
          </a:xfrm>
          <a:prstGeom prst="line">
            <a:avLst/>
          </a:prstGeom>
          <a:ln w="635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12 CuadroTexto"/>
          <p:cNvSpPr txBox="1"/>
          <p:nvPr/>
        </p:nvSpPr>
        <p:spPr>
          <a:xfrm>
            <a:off x="214282" y="1214422"/>
            <a:ext cx="2786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AREA OBJETO DE ESTUDIO</a:t>
            </a:r>
            <a:endParaRPr lang="es-ES" b="1" dirty="0"/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0" y="1643050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450850" fontAlgn="base">
              <a:spcBef>
                <a:spcPct val="0"/>
              </a:spcBef>
              <a:spcAft>
                <a:spcPct val="0"/>
              </a:spcAft>
            </a:pPr>
            <a:r>
              <a:rPr kumimoji="0" lang="es-E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- </a:t>
            </a:r>
            <a:r>
              <a:rPr kumimoji="0" lang="es-ES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Zona de gran patrimonio histórico, rural y natural</a:t>
            </a:r>
            <a:r>
              <a:rPr kumimoji="0" lang="es-E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:</a:t>
            </a:r>
            <a:endParaRPr kumimoji="0" lang="es-E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1071538" y="1928802"/>
            <a:ext cx="585791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ES" sz="1400" b="1" dirty="0" smtClean="0">
                <a:latin typeface="Calibri" pitchFamily="34" charset="0"/>
                <a:cs typeface="Calibri" pitchFamily="34" charset="0"/>
              </a:rPr>
              <a:t>Vía Augusta</a:t>
            </a:r>
            <a:r>
              <a:rPr lang="es-ES" sz="1400" dirty="0" smtClean="0">
                <a:latin typeface="Calibri" pitchFamily="34" charset="0"/>
                <a:cs typeface="Calibri" pitchFamily="34" charset="0"/>
              </a:rPr>
              <a:t>.</a:t>
            </a:r>
          </a:p>
          <a:p>
            <a:pPr>
              <a:buFont typeface="Arial" pitchFamily="34" charset="0"/>
              <a:buChar char="•"/>
            </a:pPr>
            <a:r>
              <a:rPr lang="es-ES" sz="1400" dirty="0" smtClean="0">
                <a:latin typeface="Calibri" pitchFamily="34" charset="0"/>
                <a:cs typeface="Calibri" pitchFamily="34" charset="0"/>
              </a:rPr>
              <a:t>Acequias de </a:t>
            </a:r>
            <a:r>
              <a:rPr lang="es-ES" sz="1400" dirty="0" err="1" smtClean="0">
                <a:latin typeface="Calibri" pitchFamily="34" charset="0"/>
                <a:cs typeface="Calibri" pitchFamily="34" charset="0"/>
              </a:rPr>
              <a:t>Favara</a:t>
            </a:r>
            <a:r>
              <a:rPr lang="es-ES" sz="1400" dirty="0" smtClean="0">
                <a:latin typeface="Calibri" pitchFamily="34" charset="0"/>
                <a:cs typeface="Calibri" pitchFamily="34" charset="0"/>
              </a:rPr>
              <a:t> y </a:t>
            </a:r>
            <a:r>
              <a:rPr lang="es-ES" sz="1400" dirty="0" err="1" smtClean="0">
                <a:latin typeface="Calibri" pitchFamily="34" charset="0"/>
                <a:cs typeface="Calibri" pitchFamily="34" charset="0"/>
              </a:rPr>
              <a:t>Faitanar</a:t>
            </a:r>
            <a:r>
              <a:rPr lang="es-ES" sz="1400" dirty="0" smtClean="0">
                <a:latin typeface="Calibri" pitchFamily="34" charset="0"/>
                <a:cs typeface="Calibri" pitchFamily="34" charset="0"/>
              </a:rPr>
              <a:t>.</a:t>
            </a:r>
          </a:p>
          <a:p>
            <a:pPr>
              <a:buFont typeface="Arial" pitchFamily="34" charset="0"/>
              <a:buChar char="•"/>
            </a:pPr>
            <a:r>
              <a:rPr lang="es-ES" sz="1400" dirty="0" smtClean="0">
                <a:latin typeface="Calibri" pitchFamily="34" charset="0"/>
                <a:cs typeface="Calibri" pitchFamily="34" charset="0"/>
              </a:rPr>
              <a:t>Parque natural de la Albufera de Valencia.</a:t>
            </a:r>
            <a:endParaRPr lang="es-ES" sz="1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0" y="2714620"/>
            <a:ext cx="714376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s-E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- Importancia de</a:t>
            </a:r>
            <a:r>
              <a:rPr kumimoji="0" lang="es-ES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 la Rambla del Poyo en la zona:</a:t>
            </a:r>
            <a:endParaRPr kumimoji="0" lang="es-E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1071538" y="3000372"/>
            <a:ext cx="75724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es-ES" sz="1400" dirty="0" smtClean="0">
                <a:latin typeface="Calibri" pitchFamily="34" charset="0"/>
                <a:cs typeface="Calibri" pitchFamily="34" charset="0"/>
              </a:rPr>
              <a:t>Campos de cultivo</a:t>
            </a:r>
          </a:p>
          <a:p>
            <a:pPr algn="just">
              <a:buFont typeface="Arial" pitchFamily="34" charset="0"/>
              <a:buChar char="•"/>
            </a:pPr>
            <a:r>
              <a:rPr lang="es-ES" sz="1400" dirty="0" smtClean="0">
                <a:latin typeface="Calibri" pitchFamily="34" charset="0"/>
                <a:cs typeface="Calibri" pitchFamily="34" charset="0"/>
              </a:rPr>
              <a:t>Arquitectura asociada a la rambla y a las acequias (motores, molinos, alquerías...)</a:t>
            </a:r>
            <a:endParaRPr lang="es-ES" sz="1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4" name="Rectangle 10"/>
          <p:cNvSpPr>
            <a:spLocks noChangeArrowheads="1"/>
          </p:cNvSpPr>
          <p:nvPr/>
        </p:nvSpPr>
        <p:spPr bwMode="auto">
          <a:xfrm>
            <a:off x="500034" y="3571876"/>
            <a:ext cx="814393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s-E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- Falta de conservación del patrimonio rural, especialmente de algunos motores,</a:t>
            </a:r>
            <a:r>
              <a:rPr kumimoji="0" lang="es-ES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 tipología predominante en la zona (desmantelados, en ruinas…)</a:t>
            </a:r>
            <a:endParaRPr kumimoji="0" lang="es-E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D:\Importante\Arquitectura\7º\PFG\Rambla de Poyo\Documentos\Imagenes\mapa españa.jpg"/>
          <p:cNvPicPr>
            <a:picLocks noChangeAspect="1" noChangeArrowheads="1"/>
          </p:cNvPicPr>
          <p:nvPr/>
        </p:nvPicPr>
        <p:blipFill>
          <a:blip r:embed="rId2" cstate="print"/>
          <a:srcRect r="11530"/>
          <a:stretch>
            <a:fillRect/>
          </a:stretch>
        </p:blipFill>
        <p:spPr bwMode="auto">
          <a:xfrm>
            <a:off x="0" y="4286256"/>
            <a:ext cx="3214678" cy="2571744"/>
          </a:xfrm>
          <a:prstGeom prst="rect">
            <a:avLst/>
          </a:prstGeom>
          <a:noFill/>
          <a:ln>
            <a:solidFill>
              <a:schemeClr val="accent4">
                <a:lumMod val="50000"/>
              </a:schemeClr>
            </a:solidFill>
          </a:ln>
        </p:spPr>
      </p:pic>
      <p:pic>
        <p:nvPicPr>
          <p:cNvPr id="1027" name="Picture 3" descr="D:\Importante\Arquitectura\7º\PFG\Rambla de Poyo\Documentos\Imagenes\via augusta vlc.jpg"/>
          <p:cNvPicPr>
            <a:picLocks noChangeAspect="1" noChangeArrowheads="1"/>
          </p:cNvPicPr>
          <p:nvPr/>
        </p:nvPicPr>
        <p:blipFill>
          <a:blip r:embed="rId3" cstate="print"/>
          <a:srcRect l="4208" r="17945"/>
          <a:stretch>
            <a:fillRect/>
          </a:stretch>
        </p:blipFill>
        <p:spPr bwMode="auto">
          <a:xfrm>
            <a:off x="3214678" y="4286256"/>
            <a:ext cx="2643206" cy="2571744"/>
          </a:xfrm>
          <a:prstGeom prst="rect">
            <a:avLst/>
          </a:prstGeom>
          <a:noFill/>
          <a:ln>
            <a:solidFill>
              <a:schemeClr val="accent4">
                <a:lumMod val="50000"/>
              </a:schemeClr>
            </a:solidFill>
          </a:ln>
        </p:spPr>
      </p:pic>
      <p:pic>
        <p:nvPicPr>
          <p:cNvPr id="1028" name="Picture 4" descr="D:\Movilaco\htc\Nueva carpeta (8)\100MEDIA\IMAG0167.jpg"/>
          <p:cNvPicPr>
            <a:picLocks noChangeAspect="1" noChangeArrowheads="1"/>
          </p:cNvPicPr>
          <p:nvPr/>
        </p:nvPicPr>
        <p:blipFill>
          <a:blip r:embed="rId4" cstate="print"/>
          <a:srcRect r="23491"/>
          <a:stretch>
            <a:fillRect/>
          </a:stretch>
        </p:blipFill>
        <p:spPr bwMode="auto">
          <a:xfrm>
            <a:off x="5857884" y="4286256"/>
            <a:ext cx="3286116" cy="2571744"/>
          </a:xfrm>
          <a:prstGeom prst="rect">
            <a:avLst/>
          </a:prstGeom>
          <a:noFill/>
          <a:ln>
            <a:solidFill>
              <a:schemeClr val="accent4">
                <a:lumMod val="50000"/>
              </a:schemeClr>
            </a:solidFill>
          </a:ln>
        </p:spPr>
      </p:pic>
      <p:cxnSp>
        <p:nvCxnSpPr>
          <p:cNvPr id="15" name="14 Conector recto"/>
          <p:cNvCxnSpPr/>
          <p:nvPr/>
        </p:nvCxnSpPr>
        <p:spPr>
          <a:xfrm>
            <a:off x="0" y="4286256"/>
            <a:ext cx="9144000" cy="1588"/>
          </a:xfrm>
          <a:prstGeom prst="line">
            <a:avLst/>
          </a:prstGeom>
          <a:ln w="635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Importante\Arquitectura\7º\PFG\Rambla de Poyo\Documentos\Fotos y Fichas\Fotos\10-05-12\DSC_018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4286256"/>
            <a:ext cx="3571868" cy="2571744"/>
          </a:xfrm>
          <a:prstGeom prst="rect">
            <a:avLst/>
          </a:prstGeom>
          <a:noFill/>
          <a:ln>
            <a:solidFill>
              <a:schemeClr val="accent4">
                <a:lumMod val="50000"/>
              </a:schemeClr>
            </a:solidFill>
          </a:ln>
        </p:spPr>
      </p:pic>
      <p:pic>
        <p:nvPicPr>
          <p:cNvPr id="3076" name="Picture 4" descr="D:\Importante\Arquitectura\7º\PFG\Rambla de Poyo\Documentos\Fotos y Fichas\Fotos\21-04-12\DSC_018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868" y="4286256"/>
            <a:ext cx="3571900" cy="2571744"/>
          </a:xfrm>
          <a:prstGeom prst="rect">
            <a:avLst/>
          </a:prstGeom>
          <a:noFill/>
          <a:ln>
            <a:solidFill>
              <a:schemeClr val="accent4">
                <a:lumMod val="50000"/>
              </a:schemeClr>
            </a:solidFill>
          </a:ln>
        </p:spPr>
      </p:pic>
      <p:pic>
        <p:nvPicPr>
          <p:cNvPr id="3077" name="Picture 5" descr="D:\Importante\Arquitectura\7º\PFG\Rambla de Poyo\Documentos\Fotos y Fichas\Fotos\21-04-12\DSC_013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43768" y="4286257"/>
            <a:ext cx="2000231" cy="2571744"/>
          </a:xfrm>
          <a:prstGeom prst="rect">
            <a:avLst/>
          </a:prstGeom>
          <a:noFill/>
          <a:ln>
            <a:solidFill>
              <a:schemeClr val="accent4">
                <a:lumMod val="50000"/>
              </a:schemeClr>
            </a:solidFill>
          </a:ln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8670"/>
          </a:xfr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/>
          <a:lstStyle/>
          <a:p>
            <a:r>
              <a:rPr lang="es-ES" dirty="0" smtClean="0"/>
              <a:t>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14614" y="642918"/>
            <a:ext cx="5929386" cy="357190"/>
          </a:xfrm>
        </p:spPr>
        <p:txBody>
          <a:bodyPr anchor="t">
            <a:normAutofit fontScale="47500" lnSpcReduction="20000"/>
          </a:bodyPr>
          <a:lstStyle/>
          <a:p>
            <a:pPr>
              <a:buNone/>
            </a:pPr>
            <a:r>
              <a:rPr lang="es-ES" sz="2500" b="1" cap="all" dirty="0" smtClean="0">
                <a:solidFill>
                  <a:schemeClr val="accent4">
                    <a:lumMod val="75000"/>
                  </a:schemeClr>
                </a:solidFill>
              </a:rPr>
              <a:t>[</a:t>
            </a:r>
            <a:r>
              <a:rPr lang="es-ES" sz="2500" dirty="0" smtClean="0">
                <a:solidFill>
                  <a:schemeClr val="accent4">
                    <a:lumMod val="50000"/>
                  </a:schemeClr>
                </a:solidFill>
              </a:rPr>
              <a:t>La Rambla del Poyo a su paso por la Huerta de Valencia: arquitectura rural y territorio</a:t>
            </a:r>
            <a:r>
              <a:rPr lang="es-ES" sz="2500" b="1" dirty="0" smtClean="0">
                <a:solidFill>
                  <a:schemeClr val="accent4">
                    <a:lumMod val="75000"/>
                  </a:schemeClr>
                </a:solidFill>
              </a:rPr>
              <a:t>]</a:t>
            </a:r>
            <a:endParaRPr lang="es-ES" sz="25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>
              <a:buNone/>
            </a:pPr>
            <a:endParaRPr lang="es-ES" dirty="0"/>
          </a:p>
        </p:txBody>
      </p:sp>
      <p:sp>
        <p:nvSpPr>
          <p:cNvPr id="4" name="2 Marcador de contenido"/>
          <p:cNvSpPr txBox="1">
            <a:spLocks/>
          </p:cNvSpPr>
          <p:nvPr/>
        </p:nvSpPr>
        <p:spPr>
          <a:xfrm>
            <a:off x="428596" y="428604"/>
            <a:ext cx="2143140" cy="571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s-E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JUSTIFICACIÓN</a:t>
            </a:r>
            <a:endParaRPr kumimoji="0" lang="es-ES" sz="3200" b="1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6" name="5 Conector recto"/>
          <p:cNvCxnSpPr/>
          <p:nvPr/>
        </p:nvCxnSpPr>
        <p:spPr>
          <a:xfrm>
            <a:off x="0" y="928670"/>
            <a:ext cx="9144000" cy="1588"/>
          </a:xfrm>
          <a:prstGeom prst="line">
            <a:avLst/>
          </a:prstGeom>
          <a:ln w="635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12 CuadroTexto"/>
          <p:cNvSpPr txBox="1"/>
          <p:nvPr/>
        </p:nvSpPr>
        <p:spPr>
          <a:xfrm>
            <a:off x="214282" y="1214422"/>
            <a:ext cx="2786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AREA OBJETO DE ESTUDIO</a:t>
            </a:r>
            <a:endParaRPr lang="es-ES" b="1" dirty="0"/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0" y="1643050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450850" fontAlgn="base">
              <a:spcBef>
                <a:spcPct val="0"/>
              </a:spcBef>
              <a:spcAft>
                <a:spcPct val="0"/>
              </a:spcAft>
            </a:pPr>
            <a:r>
              <a:rPr kumimoji="0" lang="es-E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- </a:t>
            </a:r>
            <a:r>
              <a:rPr kumimoji="0" lang="es-ES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Zona de gran patrimonio histórico, rural y natural</a:t>
            </a:r>
            <a:r>
              <a:rPr kumimoji="0" lang="es-E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:</a:t>
            </a:r>
            <a:endParaRPr kumimoji="0" lang="es-E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1071538" y="1928802"/>
            <a:ext cx="585791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ES" sz="1400" dirty="0" smtClean="0">
                <a:latin typeface="Calibri" pitchFamily="34" charset="0"/>
                <a:cs typeface="Calibri" pitchFamily="34" charset="0"/>
              </a:rPr>
              <a:t>Vía Augusta.</a:t>
            </a:r>
          </a:p>
          <a:p>
            <a:pPr>
              <a:buFont typeface="Arial" pitchFamily="34" charset="0"/>
              <a:buChar char="•"/>
            </a:pPr>
            <a:r>
              <a:rPr lang="es-ES" sz="1400" b="1" dirty="0" smtClean="0">
                <a:latin typeface="Calibri" pitchFamily="34" charset="0"/>
                <a:cs typeface="Calibri" pitchFamily="34" charset="0"/>
              </a:rPr>
              <a:t>Acequias de </a:t>
            </a:r>
            <a:r>
              <a:rPr lang="es-ES" sz="1400" b="1" dirty="0" err="1" smtClean="0">
                <a:latin typeface="Calibri" pitchFamily="34" charset="0"/>
                <a:cs typeface="Calibri" pitchFamily="34" charset="0"/>
              </a:rPr>
              <a:t>Favara</a:t>
            </a:r>
            <a:r>
              <a:rPr lang="es-ES" sz="1400" b="1" dirty="0" smtClean="0">
                <a:latin typeface="Calibri" pitchFamily="34" charset="0"/>
                <a:cs typeface="Calibri" pitchFamily="34" charset="0"/>
              </a:rPr>
              <a:t> y </a:t>
            </a:r>
            <a:r>
              <a:rPr lang="es-ES" sz="1400" b="1" dirty="0" err="1" smtClean="0">
                <a:latin typeface="Calibri" pitchFamily="34" charset="0"/>
                <a:cs typeface="Calibri" pitchFamily="34" charset="0"/>
              </a:rPr>
              <a:t>Faitanar</a:t>
            </a:r>
            <a:r>
              <a:rPr lang="es-ES" sz="1400" b="1" dirty="0" smtClean="0">
                <a:latin typeface="Calibri" pitchFamily="34" charset="0"/>
                <a:cs typeface="Calibri" pitchFamily="34" charset="0"/>
              </a:rPr>
              <a:t>.</a:t>
            </a:r>
          </a:p>
          <a:p>
            <a:pPr>
              <a:buFont typeface="Arial" pitchFamily="34" charset="0"/>
              <a:buChar char="•"/>
            </a:pPr>
            <a:r>
              <a:rPr lang="es-ES" sz="1400" dirty="0" smtClean="0">
                <a:latin typeface="Calibri" pitchFamily="34" charset="0"/>
                <a:cs typeface="Calibri" pitchFamily="34" charset="0"/>
              </a:rPr>
              <a:t>Parque natural de la Albufera de Valencia.</a:t>
            </a:r>
            <a:endParaRPr lang="es-ES" sz="1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0" y="2714620"/>
            <a:ext cx="742952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s-E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- Importancia de</a:t>
            </a:r>
            <a:r>
              <a:rPr kumimoji="0" lang="es-ES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 la Rambla del Poyo en la zona:</a:t>
            </a:r>
            <a:endParaRPr kumimoji="0" lang="es-E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1071538" y="3000372"/>
            <a:ext cx="75724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es-ES" sz="1400" dirty="0" smtClean="0">
                <a:latin typeface="Calibri" pitchFamily="34" charset="0"/>
                <a:cs typeface="Calibri" pitchFamily="34" charset="0"/>
              </a:rPr>
              <a:t>Campos de cultivo</a:t>
            </a:r>
          </a:p>
          <a:p>
            <a:pPr algn="just">
              <a:buFont typeface="Arial" pitchFamily="34" charset="0"/>
              <a:buChar char="•"/>
            </a:pPr>
            <a:r>
              <a:rPr lang="es-ES" sz="1400" dirty="0" smtClean="0">
                <a:latin typeface="Calibri" pitchFamily="34" charset="0"/>
                <a:cs typeface="Calibri" pitchFamily="34" charset="0"/>
              </a:rPr>
              <a:t>Arquitectura asociada a la rambla y a las acequias (motores, molinos, alquerías...)</a:t>
            </a:r>
            <a:endParaRPr lang="es-ES" sz="1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4" name="Rectangle 10"/>
          <p:cNvSpPr>
            <a:spLocks noChangeArrowheads="1"/>
          </p:cNvSpPr>
          <p:nvPr/>
        </p:nvSpPr>
        <p:spPr bwMode="auto">
          <a:xfrm>
            <a:off x="500034" y="3571876"/>
            <a:ext cx="814393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s-E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- Falta de conservación del patrimonio rural, especialmente de algunos motores,</a:t>
            </a:r>
            <a:r>
              <a:rPr kumimoji="0" lang="es-ES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 tipología predominante en la zona (desmantelados, en ruinas…)</a:t>
            </a:r>
            <a:endParaRPr kumimoji="0" lang="es-E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5" name="14 Conector recto"/>
          <p:cNvCxnSpPr/>
          <p:nvPr/>
        </p:nvCxnSpPr>
        <p:spPr>
          <a:xfrm>
            <a:off x="0" y="4286256"/>
            <a:ext cx="9144000" cy="1588"/>
          </a:xfrm>
          <a:prstGeom prst="line">
            <a:avLst/>
          </a:prstGeom>
          <a:ln w="635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D:\Importante\Arquitectura\7º\PFG\Rambla de Poyo\Documentos\Fotos y Fichas\Fotos\03-05-12\DSC_00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71736" y="4286256"/>
            <a:ext cx="3856039" cy="2571744"/>
          </a:xfrm>
          <a:prstGeom prst="rect">
            <a:avLst/>
          </a:prstGeom>
          <a:noFill/>
          <a:ln>
            <a:solidFill>
              <a:schemeClr val="accent4">
                <a:lumMod val="50000"/>
              </a:schemeClr>
            </a:solidFill>
          </a:ln>
        </p:spPr>
      </p:pic>
      <p:pic>
        <p:nvPicPr>
          <p:cNvPr id="2050" name="Picture 2" descr="D:\Importante\Arquitectura\7º\PFG\Rambla de Poyo\Documentos\Imagenes\__ags_3a10ee1f-76e7-4692-b0d7-f33436464187.png"/>
          <p:cNvPicPr>
            <a:picLocks noChangeAspect="1" noChangeArrowheads="1"/>
          </p:cNvPicPr>
          <p:nvPr/>
        </p:nvPicPr>
        <p:blipFill>
          <a:blip r:embed="rId3" cstate="print"/>
          <a:srcRect l="19443" t="19445"/>
          <a:stretch>
            <a:fillRect/>
          </a:stretch>
        </p:blipFill>
        <p:spPr bwMode="auto">
          <a:xfrm>
            <a:off x="0" y="4286256"/>
            <a:ext cx="2571784" cy="2571744"/>
          </a:xfrm>
          <a:prstGeom prst="rect">
            <a:avLst/>
          </a:prstGeom>
          <a:noFill/>
          <a:ln>
            <a:solidFill>
              <a:schemeClr val="accent4">
                <a:lumMod val="50000"/>
              </a:schemeClr>
            </a:solidFill>
          </a:ln>
        </p:spPr>
      </p:pic>
      <p:pic>
        <p:nvPicPr>
          <p:cNvPr id="2052" name="Picture 4" descr="D:\Importante\Arquitectura\7º\PFG\Rambla de Poyo\Documentos\Fotos y Fichas\Fotos\03-05-12\DSC_0033.JPG"/>
          <p:cNvPicPr>
            <a:picLocks noChangeAspect="1" noChangeArrowheads="1"/>
          </p:cNvPicPr>
          <p:nvPr/>
        </p:nvPicPr>
        <p:blipFill>
          <a:blip r:embed="rId4" cstate="print"/>
          <a:srcRect l="28901" t="24471" r="27254" b="22322"/>
          <a:stretch>
            <a:fillRect/>
          </a:stretch>
        </p:blipFill>
        <p:spPr bwMode="auto">
          <a:xfrm>
            <a:off x="6429388" y="4286256"/>
            <a:ext cx="2714612" cy="2571744"/>
          </a:xfrm>
          <a:prstGeom prst="rect">
            <a:avLst/>
          </a:prstGeom>
          <a:noFill/>
          <a:ln>
            <a:solidFill>
              <a:schemeClr val="accent4">
                <a:lumMod val="50000"/>
              </a:schemeClr>
            </a:solidFill>
          </a:ln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8670"/>
          </a:xfr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/>
          <a:lstStyle/>
          <a:p>
            <a:r>
              <a:rPr lang="es-ES" dirty="0" smtClean="0"/>
              <a:t>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14614" y="642918"/>
            <a:ext cx="5929386" cy="357190"/>
          </a:xfrm>
        </p:spPr>
        <p:txBody>
          <a:bodyPr anchor="t">
            <a:normAutofit fontScale="47500" lnSpcReduction="20000"/>
          </a:bodyPr>
          <a:lstStyle/>
          <a:p>
            <a:pPr>
              <a:buNone/>
            </a:pPr>
            <a:r>
              <a:rPr lang="es-ES" sz="2500" b="1" cap="all" dirty="0" smtClean="0">
                <a:solidFill>
                  <a:schemeClr val="accent4">
                    <a:lumMod val="75000"/>
                  </a:schemeClr>
                </a:solidFill>
              </a:rPr>
              <a:t>[</a:t>
            </a:r>
            <a:r>
              <a:rPr lang="es-ES" sz="2500" dirty="0" smtClean="0">
                <a:solidFill>
                  <a:schemeClr val="accent4">
                    <a:lumMod val="50000"/>
                  </a:schemeClr>
                </a:solidFill>
              </a:rPr>
              <a:t>La Rambla del Poyo a su paso por la Huerta de Valencia: arquitectura rural y territorio</a:t>
            </a:r>
            <a:r>
              <a:rPr lang="es-ES" sz="2500" b="1" dirty="0" smtClean="0">
                <a:solidFill>
                  <a:schemeClr val="accent4">
                    <a:lumMod val="75000"/>
                  </a:schemeClr>
                </a:solidFill>
              </a:rPr>
              <a:t>]</a:t>
            </a:r>
            <a:endParaRPr lang="es-ES" sz="25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>
              <a:buNone/>
            </a:pPr>
            <a:endParaRPr lang="es-ES" dirty="0"/>
          </a:p>
        </p:txBody>
      </p:sp>
      <p:sp>
        <p:nvSpPr>
          <p:cNvPr id="4" name="2 Marcador de contenido"/>
          <p:cNvSpPr txBox="1">
            <a:spLocks/>
          </p:cNvSpPr>
          <p:nvPr/>
        </p:nvSpPr>
        <p:spPr>
          <a:xfrm>
            <a:off x="428596" y="428604"/>
            <a:ext cx="2143140" cy="571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s-E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JUSTIFICACIÓN</a:t>
            </a:r>
            <a:endParaRPr kumimoji="0" lang="es-ES" sz="3200" b="1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6" name="5 Conector recto"/>
          <p:cNvCxnSpPr/>
          <p:nvPr/>
        </p:nvCxnSpPr>
        <p:spPr>
          <a:xfrm>
            <a:off x="0" y="928670"/>
            <a:ext cx="9144000" cy="1588"/>
          </a:xfrm>
          <a:prstGeom prst="line">
            <a:avLst/>
          </a:prstGeom>
          <a:ln w="635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12 CuadroTexto"/>
          <p:cNvSpPr txBox="1"/>
          <p:nvPr/>
        </p:nvSpPr>
        <p:spPr>
          <a:xfrm>
            <a:off x="214282" y="1214422"/>
            <a:ext cx="2786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AREA OBJETO DE ESTUDIO</a:t>
            </a:r>
            <a:endParaRPr lang="es-ES" b="1" dirty="0"/>
          </a:p>
        </p:txBody>
      </p:sp>
      <p:sp>
        <p:nvSpPr>
          <p:cNvPr id="9" name="8 CuadroTexto"/>
          <p:cNvSpPr txBox="1"/>
          <p:nvPr/>
        </p:nvSpPr>
        <p:spPr>
          <a:xfrm>
            <a:off x="1071538" y="1928802"/>
            <a:ext cx="585791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ES" sz="1400" dirty="0" smtClean="0">
                <a:latin typeface="Calibri" pitchFamily="34" charset="0"/>
                <a:cs typeface="Calibri" pitchFamily="34" charset="0"/>
              </a:rPr>
              <a:t>Vía Augusta.</a:t>
            </a:r>
          </a:p>
          <a:p>
            <a:pPr>
              <a:buFont typeface="Arial" pitchFamily="34" charset="0"/>
              <a:buChar char="•"/>
            </a:pPr>
            <a:r>
              <a:rPr lang="es-ES" sz="1400" dirty="0" smtClean="0">
                <a:latin typeface="Calibri" pitchFamily="34" charset="0"/>
                <a:cs typeface="Calibri" pitchFamily="34" charset="0"/>
              </a:rPr>
              <a:t>Acequias de </a:t>
            </a:r>
            <a:r>
              <a:rPr lang="es-ES" sz="1400" dirty="0" err="1" smtClean="0">
                <a:latin typeface="Calibri" pitchFamily="34" charset="0"/>
                <a:cs typeface="Calibri" pitchFamily="34" charset="0"/>
              </a:rPr>
              <a:t>Favara</a:t>
            </a:r>
            <a:r>
              <a:rPr lang="es-ES" sz="1400" dirty="0" smtClean="0">
                <a:latin typeface="Calibri" pitchFamily="34" charset="0"/>
                <a:cs typeface="Calibri" pitchFamily="34" charset="0"/>
              </a:rPr>
              <a:t> y </a:t>
            </a:r>
            <a:r>
              <a:rPr lang="es-ES" sz="1400" dirty="0" err="1" smtClean="0">
                <a:latin typeface="Calibri" pitchFamily="34" charset="0"/>
                <a:cs typeface="Calibri" pitchFamily="34" charset="0"/>
              </a:rPr>
              <a:t>Faitanar</a:t>
            </a:r>
            <a:r>
              <a:rPr lang="es-ES" sz="1400" dirty="0" smtClean="0">
                <a:latin typeface="Calibri" pitchFamily="34" charset="0"/>
                <a:cs typeface="Calibri" pitchFamily="34" charset="0"/>
              </a:rPr>
              <a:t>.</a:t>
            </a:r>
          </a:p>
          <a:p>
            <a:pPr>
              <a:buFont typeface="Arial" pitchFamily="34" charset="0"/>
              <a:buChar char="•"/>
            </a:pPr>
            <a:r>
              <a:rPr lang="es-ES" sz="1400" b="1" dirty="0" smtClean="0">
                <a:latin typeface="Calibri" pitchFamily="34" charset="0"/>
                <a:cs typeface="Calibri" pitchFamily="34" charset="0"/>
              </a:rPr>
              <a:t>Parque natural de la Albufera de Valencia</a:t>
            </a:r>
            <a:r>
              <a:rPr lang="es-ES" sz="1400" dirty="0" smtClean="0">
                <a:latin typeface="Calibri" pitchFamily="34" charset="0"/>
                <a:cs typeface="Calibri" pitchFamily="34" charset="0"/>
              </a:rPr>
              <a:t>.</a:t>
            </a:r>
            <a:endParaRPr lang="es-ES" sz="1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1071538" y="3000372"/>
            <a:ext cx="75724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es-ES" sz="1400" dirty="0" smtClean="0">
                <a:latin typeface="Calibri" pitchFamily="34" charset="0"/>
                <a:cs typeface="Calibri" pitchFamily="34" charset="0"/>
              </a:rPr>
              <a:t>Campos de cultivo</a:t>
            </a:r>
          </a:p>
          <a:p>
            <a:pPr algn="just">
              <a:buFont typeface="Arial" pitchFamily="34" charset="0"/>
              <a:buChar char="•"/>
            </a:pPr>
            <a:r>
              <a:rPr lang="es-ES" sz="1400" dirty="0" smtClean="0">
                <a:latin typeface="Calibri" pitchFamily="34" charset="0"/>
                <a:cs typeface="Calibri" pitchFamily="34" charset="0"/>
              </a:rPr>
              <a:t>Arquitectura asociada a la rambla y a las acequias (motores, molinos, alquerías...)</a:t>
            </a:r>
            <a:endParaRPr lang="es-ES" sz="1400" dirty="0"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15" name="14 Conector recto"/>
          <p:cNvCxnSpPr/>
          <p:nvPr/>
        </p:nvCxnSpPr>
        <p:spPr>
          <a:xfrm>
            <a:off x="0" y="4286256"/>
            <a:ext cx="9144000" cy="1588"/>
          </a:xfrm>
          <a:prstGeom prst="line">
            <a:avLst/>
          </a:prstGeom>
          <a:ln w="635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8"/>
          <p:cNvSpPr>
            <a:spLocks noChangeArrowheads="1"/>
          </p:cNvSpPr>
          <p:nvPr/>
        </p:nvSpPr>
        <p:spPr bwMode="auto">
          <a:xfrm>
            <a:off x="0" y="1643050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450850" fontAlgn="base">
              <a:spcBef>
                <a:spcPct val="0"/>
              </a:spcBef>
              <a:spcAft>
                <a:spcPct val="0"/>
              </a:spcAft>
            </a:pPr>
            <a:r>
              <a:rPr kumimoji="0" lang="es-E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- </a:t>
            </a:r>
            <a:r>
              <a:rPr kumimoji="0" lang="es-ES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Zona de gran patrimonio histórico, rural y natural</a:t>
            </a:r>
            <a:r>
              <a:rPr kumimoji="0" lang="es-E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:</a:t>
            </a:r>
            <a:endParaRPr kumimoji="0" lang="es-E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Rectangle 10"/>
          <p:cNvSpPr>
            <a:spLocks noChangeArrowheads="1"/>
          </p:cNvSpPr>
          <p:nvPr/>
        </p:nvSpPr>
        <p:spPr bwMode="auto">
          <a:xfrm>
            <a:off x="0" y="2714620"/>
            <a:ext cx="742952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s-E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- Importancia de</a:t>
            </a:r>
            <a:r>
              <a:rPr kumimoji="0" lang="es-ES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 la Rambla del Poyo en la zona:</a:t>
            </a:r>
            <a:endParaRPr kumimoji="0" lang="es-E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Rectangle 10"/>
          <p:cNvSpPr>
            <a:spLocks noChangeArrowheads="1"/>
          </p:cNvSpPr>
          <p:nvPr/>
        </p:nvSpPr>
        <p:spPr bwMode="auto">
          <a:xfrm>
            <a:off x="500034" y="3571876"/>
            <a:ext cx="814393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s-E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- Falta de conservación del patrimonio rural, especialmente de algunos motores,</a:t>
            </a:r>
            <a:r>
              <a:rPr kumimoji="0" lang="es-ES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 tipología predominante en la zona (desmantelados, en ruinas…)</a:t>
            </a:r>
            <a:endParaRPr kumimoji="0" lang="es-E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Importante\Arquitectura\7º\PFG\Rambla de Poyo\Documentos\Fotos y Fichas\Fotos\21-04-12\DSC_0027.JPG"/>
          <p:cNvPicPr>
            <a:picLocks noChangeAspect="1" noChangeArrowheads="1"/>
          </p:cNvPicPr>
          <p:nvPr/>
        </p:nvPicPr>
        <p:blipFill>
          <a:blip r:embed="rId2" cstate="print"/>
          <a:srcRect t="12076"/>
          <a:stretch>
            <a:fillRect/>
          </a:stretch>
        </p:blipFill>
        <p:spPr bwMode="auto">
          <a:xfrm>
            <a:off x="0" y="4286256"/>
            <a:ext cx="4572000" cy="2571744"/>
          </a:xfrm>
          <a:prstGeom prst="rect">
            <a:avLst/>
          </a:prstGeom>
          <a:noFill/>
          <a:ln>
            <a:solidFill>
              <a:schemeClr val="accent4">
                <a:lumMod val="50000"/>
              </a:schemeClr>
            </a:solidFill>
          </a:ln>
        </p:spPr>
      </p:pic>
      <p:pic>
        <p:nvPicPr>
          <p:cNvPr id="4099" name="Picture 3" descr="D:\Importante\Arquitectura\7º\PFG\Rambla de Poyo\Documentos\Fotos y Fichas\Fotos\21-04-12\DSC_0028.JPG"/>
          <p:cNvPicPr>
            <a:picLocks noChangeAspect="1" noChangeArrowheads="1"/>
          </p:cNvPicPr>
          <p:nvPr/>
        </p:nvPicPr>
        <p:blipFill>
          <a:blip r:embed="rId3" cstate="print"/>
          <a:srcRect t="12076"/>
          <a:stretch>
            <a:fillRect/>
          </a:stretch>
        </p:blipFill>
        <p:spPr bwMode="auto">
          <a:xfrm>
            <a:off x="4572000" y="4286256"/>
            <a:ext cx="4572000" cy="2571744"/>
          </a:xfrm>
          <a:prstGeom prst="rect">
            <a:avLst/>
          </a:prstGeom>
          <a:noFill/>
          <a:ln>
            <a:solidFill>
              <a:schemeClr val="accent4">
                <a:lumMod val="50000"/>
              </a:schemeClr>
            </a:solidFill>
          </a:ln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8670"/>
          </a:xfr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/>
          <a:lstStyle/>
          <a:p>
            <a:r>
              <a:rPr lang="es-ES" dirty="0" smtClean="0"/>
              <a:t>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14614" y="642918"/>
            <a:ext cx="5929386" cy="357190"/>
          </a:xfrm>
        </p:spPr>
        <p:txBody>
          <a:bodyPr anchor="t">
            <a:normAutofit fontScale="47500" lnSpcReduction="20000"/>
          </a:bodyPr>
          <a:lstStyle/>
          <a:p>
            <a:pPr>
              <a:buNone/>
            </a:pPr>
            <a:r>
              <a:rPr lang="es-ES" sz="2500" b="1" cap="all" dirty="0" smtClean="0">
                <a:solidFill>
                  <a:schemeClr val="accent4">
                    <a:lumMod val="75000"/>
                  </a:schemeClr>
                </a:solidFill>
              </a:rPr>
              <a:t>[</a:t>
            </a:r>
            <a:r>
              <a:rPr lang="es-ES" sz="2500" dirty="0" smtClean="0">
                <a:solidFill>
                  <a:schemeClr val="accent4">
                    <a:lumMod val="50000"/>
                  </a:schemeClr>
                </a:solidFill>
              </a:rPr>
              <a:t>La Rambla del Poyo a su paso por la Huerta de Valencia: arquitectura rural y territorio</a:t>
            </a:r>
            <a:r>
              <a:rPr lang="es-ES" sz="2500" b="1" dirty="0" smtClean="0">
                <a:solidFill>
                  <a:schemeClr val="accent4">
                    <a:lumMod val="75000"/>
                  </a:schemeClr>
                </a:solidFill>
              </a:rPr>
              <a:t>]</a:t>
            </a:r>
            <a:endParaRPr lang="es-ES" sz="25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>
              <a:buNone/>
            </a:pPr>
            <a:endParaRPr lang="es-ES" dirty="0"/>
          </a:p>
        </p:txBody>
      </p:sp>
      <p:sp>
        <p:nvSpPr>
          <p:cNvPr id="4" name="2 Marcador de contenido"/>
          <p:cNvSpPr txBox="1">
            <a:spLocks/>
          </p:cNvSpPr>
          <p:nvPr/>
        </p:nvSpPr>
        <p:spPr>
          <a:xfrm>
            <a:off x="428596" y="428604"/>
            <a:ext cx="2143140" cy="571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s-E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JUSTIFICACIÓN</a:t>
            </a:r>
            <a:endParaRPr kumimoji="0" lang="es-ES" sz="3200" b="1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6" name="5 Conector recto"/>
          <p:cNvCxnSpPr/>
          <p:nvPr/>
        </p:nvCxnSpPr>
        <p:spPr>
          <a:xfrm>
            <a:off x="0" y="928670"/>
            <a:ext cx="9144000" cy="1588"/>
          </a:xfrm>
          <a:prstGeom prst="line">
            <a:avLst/>
          </a:prstGeom>
          <a:ln w="635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12 CuadroTexto"/>
          <p:cNvSpPr txBox="1"/>
          <p:nvPr/>
        </p:nvSpPr>
        <p:spPr>
          <a:xfrm>
            <a:off x="214282" y="1214422"/>
            <a:ext cx="2786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AREA OBJETO DE ESTUDIO</a:t>
            </a:r>
            <a:endParaRPr lang="es-ES" b="1" dirty="0"/>
          </a:p>
        </p:txBody>
      </p:sp>
      <p:sp>
        <p:nvSpPr>
          <p:cNvPr id="9" name="8 CuadroTexto"/>
          <p:cNvSpPr txBox="1"/>
          <p:nvPr/>
        </p:nvSpPr>
        <p:spPr>
          <a:xfrm>
            <a:off x="1071538" y="1928802"/>
            <a:ext cx="585791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ES" sz="1400" dirty="0" smtClean="0">
                <a:latin typeface="Calibri" pitchFamily="34" charset="0"/>
                <a:cs typeface="Calibri" pitchFamily="34" charset="0"/>
              </a:rPr>
              <a:t>Vía Augusta.</a:t>
            </a:r>
          </a:p>
          <a:p>
            <a:pPr>
              <a:buFont typeface="Arial" pitchFamily="34" charset="0"/>
              <a:buChar char="•"/>
            </a:pPr>
            <a:r>
              <a:rPr lang="es-ES" sz="1400" dirty="0" smtClean="0">
                <a:latin typeface="Calibri" pitchFamily="34" charset="0"/>
                <a:cs typeface="Calibri" pitchFamily="34" charset="0"/>
              </a:rPr>
              <a:t>Acequias de </a:t>
            </a:r>
            <a:r>
              <a:rPr lang="es-ES" sz="1400" dirty="0" err="1" smtClean="0">
                <a:latin typeface="Calibri" pitchFamily="34" charset="0"/>
                <a:cs typeface="Calibri" pitchFamily="34" charset="0"/>
              </a:rPr>
              <a:t>Favara</a:t>
            </a:r>
            <a:r>
              <a:rPr lang="es-ES" sz="1400" dirty="0" smtClean="0">
                <a:latin typeface="Calibri" pitchFamily="34" charset="0"/>
                <a:cs typeface="Calibri" pitchFamily="34" charset="0"/>
              </a:rPr>
              <a:t> y </a:t>
            </a:r>
            <a:r>
              <a:rPr lang="es-ES" sz="1400" dirty="0" err="1" smtClean="0">
                <a:latin typeface="Calibri" pitchFamily="34" charset="0"/>
                <a:cs typeface="Calibri" pitchFamily="34" charset="0"/>
              </a:rPr>
              <a:t>Faitanar</a:t>
            </a:r>
            <a:r>
              <a:rPr lang="es-ES" sz="1400" dirty="0" smtClean="0">
                <a:latin typeface="Calibri" pitchFamily="34" charset="0"/>
                <a:cs typeface="Calibri" pitchFamily="34" charset="0"/>
              </a:rPr>
              <a:t>.</a:t>
            </a:r>
          </a:p>
          <a:p>
            <a:pPr>
              <a:buFont typeface="Arial" pitchFamily="34" charset="0"/>
              <a:buChar char="•"/>
            </a:pPr>
            <a:r>
              <a:rPr lang="es-ES" sz="1400" dirty="0" smtClean="0">
                <a:latin typeface="Calibri" pitchFamily="34" charset="0"/>
                <a:cs typeface="Calibri" pitchFamily="34" charset="0"/>
              </a:rPr>
              <a:t>Parque natural de la Albufera de Valencia.</a:t>
            </a:r>
            <a:endParaRPr lang="es-ES" sz="1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1071538" y="3000372"/>
            <a:ext cx="75724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es-ES" sz="1400" b="1" dirty="0" smtClean="0">
                <a:latin typeface="Calibri" pitchFamily="34" charset="0"/>
                <a:cs typeface="Calibri" pitchFamily="34" charset="0"/>
              </a:rPr>
              <a:t>Campos de cultivo.</a:t>
            </a:r>
          </a:p>
          <a:p>
            <a:pPr algn="just">
              <a:buFont typeface="Arial" pitchFamily="34" charset="0"/>
              <a:buChar char="•"/>
            </a:pPr>
            <a:r>
              <a:rPr lang="es-ES" sz="1400" dirty="0" smtClean="0">
                <a:latin typeface="Calibri" pitchFamily="34" charset="0"/>
                <a:cs typeface="Calibri" pitchFamily="34" charset="0"/>
              </a:rPr>
              <a:t>Arquitectura asociada a la rambla y a las acequias (motores, molinos, alquerías...).</a:t>
            </a:r>
            <a:endParaRPr lang="es-ES" sz="1400" dirty="0"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15" name="14 Conector recto"/>
          <p:cNvCxnSpPr/>
          <p:nvPr/>
        </p:nvCxnSpPr>
        <p:spPr>
          <a:xfrm>
            <a:off x="0" y="4286256"/>
            <a:ext cx="9144000" cy="1588"/>
          </a:xfrm>
          <a:prstGeom prst="line">
            <a:avLst/>
          </a:prstGeom>
          <a:ln w="635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8"/>
          <p:cNvSpPr>
            <a:spLocks noChangeArrowheads="1"/>
          </p:cNvSpPr>
          <p:nvPr/>
        </p:nvSpPr>
        <p:spPr bwMode="auto">
          <a:xfrm>
            <a:off x="0" y="1643050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450850" fontAlgn="base">
              <a:spcBef>
                <a:spcPct val="0"/>
              </a:spcBef>
              <a:spcAft>
                <a:spcPct val="0"/>
              </a:spcAft>
            </a:pPr>
            <a:r>
              <a:rPr kumimoji="0" lang="es-E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- Zona de gran patrimonio histórico, rural y natural:</a:t>
            </a:r>
            <a:endParaRPr kumimoji="0" lang="es-E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Rectangle 10"/>
          <p:cNvSpPr>
            <a:spLocks noChangeArrowheads="1"/>
          </p:cNvSpPr>
          <p:nvPr/>
        </p:nvSpPr>
        <p:spPr bwMode="auto">
          <a:xfrm>
            <a:off x="0" y="2714620"/>
            <a:ext cx="742952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s-E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- </a:t>
            </a:r>
            <a:r>
              <a:rPr kumimoji="0" lang="es-ES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Importancia de</a:t>
            </a:r>
            <a:r>
              <a:rPr kumimoji="0" lang="es-ES" b="0" i="0" u="sng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 la Rambla del Poyo en la zona</a:t>
            </a:r>
            <a:r>
              <a:rPr kumimoji="0" lang="es-ES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:</a:t>
            </a:r>
            <a:endParaRPr kumimoji="0" lang="es-E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Rectangle 10"/>
          <p:cNvSpPr>
            <a:spLocks noChangeArrowheads="1"/>
          </p:cNvSpPr>
          <p:nvPr/>
        </p:nvSpPr>
        <p:spPr bwMode="auto">
          <a:xfrm>
            <a:off x="500034" y="3571876"/>
            <a:ext cx="814393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s-E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- Falta de conservación del patrimonio rural, especialmente de algunos motores,</a:t>
            </a:r>
            <a:r>
              <a:rPr kumimoji="0" lang="es-ES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 tipología predominante en la zona (desmantelados, en ruinas…)</a:t>
            </a:r>
            <a:endParaRPr kumimoji="0" lang="es-E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Importante\Arquitectura\7º\PFG\Rambla de Poyo\Documentos\Fotos y Fichas\Fotos\09-03-12\DSC_0045.JPG"/>
          <p:cNvPicPr>
            <a:picLocks noChangeAspect="1" noChangeArrowheads="1"/>
          </p:cNvPicPr>
          <p:nvPr/>
        </p:nvPicPr>
        <p:blipFill>
          <a:blip r:embed="rId2" cstate="print"/>
          <a:srcRect l="3703" r="16667"/>
          <a:stretch>
            <a:fillRect/>
          </a:stretch>
        </p:blipFill>
        <p:spPr bwMode="auto">
          <a:xfrm>
            <a:off x="0" y="4286256"/>
            <a:ext cx="3071834" cy="2571744"/>
          </a:xfrm>
          <a:prstGeom prst="rect">
            <a:avLst/>
          </a:prstGeom>
          <a:noFill/>
          <a:ln>
            <a:solidFill>
              <a:schemeClr val="accent4">
                <a:lumMod val="50000"/>
              </a:schemeClr>
            </a:solidFill>
          </a:ln>
        </p:spPr>
      </p:pic>
      <p:pic>
        <p:nvPicPr>
          <p:cNvPr id="5123" name="Picture 3" descr="D:\Importante\Arquitectura\7º\PFG\Rambla de Poyo\Documentos\Fotos y Fichas\Fotos\08-05-12\DSC_0003.JPG"/>
          <p:cNvPicPr>
            <a:picLocks noChangeAspect="1" noChangeArrowheads="1"/>
          </p:cNvPicPr>
          <p:nvPr/>
        </p:nvPicPr>
        <p:blipFill>
          <a:blip r:embed="rId3" cstate="print"/>
          <a:srcRect l="9259" r="11111"/>
          <a:stretch>
            <a:fillRect/>
          </a:stretch>
        </p:blipFill>
        <p:spPr bwMode="auto">
          <a:xfrm>
            <a:off x="3071802" y="4286256"/>
            <a:ext cx="3071834" cy="2571744"/>
          </a:xfrm>
          <a:prstGeom prst="rect">
            <a:avLst/>
          </a:prstGeom>
          <a:noFill/>
          <a:ln>
            <a:solidFill>
              <a:schemeClr val="accent4">
                <a:lumMod val="50000"/>
              </a:schemeClr>
            </a:solidFill>
          </a:ln>
        </p:spPr>
      </p:pic>
      <p:pic>
        <p:nvPicPr>
          <p:cNvPr id="5124" name="Picture 4" descr="D:\Importante\Arquitectura\7º\PFG\Rambla de Poyo\Documentos\Fotos y Fichas\Fotos\21-04-12\DSC_0156.JPG"/>
          <p:cNvPicPr>
            <a:picLocks noChangeAspect="1" noChangeArrowheads="1"/>
          </p:cNvPicPr>
          <p:nvPr/>
        </p:nvPicPr>
        <p:blipFill>
          <a:blip r:embed="rId4" cstate="print"/>
          <a:srcRect l="9323" r="12367"/>
          <a:stretch>
            <a:fillRect/>
          </a:stretch>
        </p:blipFill>
        <p:spPr bwMode="auto">
          <a:xfrm>
            <a:off x="6143636" y="4286256"/>
            <a:ext cx="3000364" cy="2571744"/>
          </a:xfrm>
          <a:prstGeom prst="rect">
            <a:avLst/>
          </a:prstGeom>
          <a:noFill/>
          <a:ln>
            <a:solidFill>
              <a:schemeClr val="accent4">
                <a:lumMod val="50000"/>
              </a:schemeClr>
            </a:solidFill>
          </a:ln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8670"/>
          </a:xfr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/>
          <a:lstStyle/>
          <a:p>
            <a:r>
              <a:rPr lang="es-ES" dirty="0" smtClean="0"/>
              <a:t>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14614" y="642918"/>
            <a:ext cx="5929386" cy="357190"/>
          </a:xfrm>
        </p:spPr>
        <p:txBody>
          <a:bodyPr anchor="t">
            <a:normAutofit fontScale="47500" lnSpcReduction="20000"/>
          </a:bodyPr>
          <a:lstStyle/>
          <a:p>
            <a:pPr>
              <a:buNone/>
            </a:pPr>
            <a:r>
              <a:rPr lang="es-ES" sz="2500" b="1" cap="all" dirty="0" smtClean="0">
                <a:solidFill>
                  <a:schemeClr val="accent4">
                    <a:lumMod val="75000"/>
                  </a:schemeClr>
                </a:solidFill>
              </a:rPr>
              <a:t>[</a:t>
            </a:r>
            <a:r>
              <a:rPr lang="es-ES" sz="2500" dirty="0" smtClean="0">
                <a:solidFill>
                  <a:schemeClr val="accent4">
                    <a:lumMod val="50000"/>
                  </a:schemeClr>
                </a:solidFill>
              </a:rPr>
              <a:t>La Rambla del Poyo a su paso por la Huerta de Valencia: arquitectura rural y territorio</a:t>
            </a:r>
            <a:r>
              <a:rPr lang="es-ES" sz="2500" b="1" dirty="0" smtClean="0">
                <a:solidFill>
                  <a:schemeClr val="accent4">
                    <a:lumMod val="75000"/>
                  </a:schemeClr>
                </a:solidFill>
              </a:rPr>
              <a:t>]</a:t>
            </a:r>
            <a:endParaRPr lang="es-ES" sz="25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>
              <a:buNone/>
            </a:pPr>
            <a:endParaRPr lang="es-ES" dirty="0"/>
          </a:p>
        </p:txBody>
      </p:sp>
      <p:sp>
        <p:nvSpPr>
          <p:cNvPr id="4" name="2 Marcador de contenido"/>
          <p:cNvSpPr txBox="1">
            <a:spLocks/>
          </p:cNvSpPr>
          <p:nvPr/>
        </p:nvSpPr>
        <p:spPr>
          <a:xfrm>
            <a:off x="428596" y="428604"/>
            <a:ext cx="2143140" cy="571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s-E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JUSTIFICACIÓN</a:t>
            </a:r>
            <a:endParaRPr kumimoji="0" lang="es-ES" sz="3200" b="1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6" name="5 Conector recto"/>
          <p:cNvCxnSpPr/>
          <p:nvPr/>
        </p:nvCxnSpPr>
        <p:spPr>
          <a:xfrm>
            <a:off x="0" y="928670"/>
            <a:ext cx="9144000" cy="1588"/>
          </a:xfrm>
          <a:prstGeom prst="line">
            <a:avLst/>
          </a:prstGeom>
          <a:ln w="635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12 CuadroTexto"/>
          <p:cNvSpPr txBox="1"/>
          <p:nvPr/>
        </p:nvSpPr>
        <p:spPr>
          <a:xfrm>
            <a:off x="214282" y="1214422"/>
            <a:ext cx="2786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AREA OBJETO DE ESTUDIO</a:t>
            </a:r>
            <a:endParaRPr lang="es-ES" b="1" dirty="0"/>
          </a:p>
        </p:txBody>
      </p:sp>
      <p:sp>
        <p:nvSpPr>
          <p:cNvPr id="9" name="8 CuadroTexto"/>
          <p:cNvSpPr txBox="1"/>
          <p:nvPr/>
        </p:nvSpPr>
        <p:spPr>
          <a:xfrm>
            <a:off x="1071538" y="1928802"/>
            <a:ext cx="585791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ES" sz="1400" dirty="0" smtClean="0">
                <a:latin typeface="Calibri" pitchFamily="34" charset="0"/>
                <a:cs typeface="Calibri" pitchFamily="34" charset="0"/>
              </a:rPr>
              <a:t>Vía Augusta.</a:t>
            </a:r>
          </a:p>
          <a:p>
            <a:pPr>
              <a:buFont typeface="Arial" pitchFamily="34" charset="0"/>
              <a:buChar char="•"/>
            </a:pPr>
            <a:r>
              <a:rPr lang="es-ES" sz="1400" dirty="0" smtClean="0">
                <a:latin typeface="Calibri" pitchFamily="34" charset="0"/>
                <a:cs typeface="Calibri" pitchFamily="34" charset="0"/>
              </a:rPr>
              <a:t>Acequias de </a:t>
            </a:r>
            <a:r>
              <a:rPr lang="es-ES" sz="1400" dirty="0" err="1" smtClean="0">
                <a:latin typeface="Calibri" pitchFamily="34" charset="0"/>
                <a:cs typeface="Calibri" pitchFamily="34" charset="0"/>
              </a:rPr>
              <a:t>Favara</a:t>
            </a:r>
            <a:r>
              <a:rPr lang="es-ES" sz="1400" dirty="0" smtClean="0">
                <a:latin typeface="Calibri" pitchFamily="34" charset="0"/>
                <a:cs typeface="Calibri" pitchFamily="34" charset="0"/>
              </a:rPr>
              <a:t> y </a:t>
            </a:r>
            <a:r>
              <a:rPr lang="es-ES" sz="1400" dirty="0" err="1" smtClean="0">
                <a:latin typeface="Calibri" pitchFamily="34" charset="0"/>
                <a:cs typeface="Calibri" pitchFamily="34" charset="0"/>
              </a:rPr>
              <a:t>Faitanar</a:t>
            </a:r>
            <a:r>
              <a:rPr lang="es-ES" sz="1400" dirty="0" smtClean="0">
                <a:latin typeface="Calibri" pitchFamily="34" charset="0"/>
                <a:cs typeface="Calibri" pitchFamily="34" charset="0"/>
              </a:rPr>
              <a:t>.</a:t>
            </a:r>
          </a:p>
          <a:p>
            <a:pPr>
              <a:buFont typeface="Arial" pitchFamily="34" charset="0"/>
              <a:buChar char="•"/>
            </a:pPr>
            <a:r>
              <a:rPr lang="es-ES" sz="1400" dirty="0" smtClean="0">
                <a:latin typeface="Calibri" pitchFamily="34" charset="0"/>
                <a:cs typeface="Calibri" pitchFamily="34" charset="0"/>
              </a:rPr>
              <a:t>Parque natural de la Albufera de Valencia.</a:t>
            </a:r>
            <a:endParaRPr lang="es-ES" sz="1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1071538" y="3000372"/>
            <a:ext cx="75724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es-ES" sz="1400" dirty="0" smtClean="0">
                <a:latin typeface="Calibri" pitchFamily="34" charset="0"/>
                <a:cs typeface="Calibri" pitchFamily="34" charset="0"/>
              </a:rPr>
              <a:t>Campos de cultivo</a:t>
            </a:r>
          </a:p>
          <a:p>
            <a:pPr algn="just">
              <a:buFont typeface="Arial" pitchFamily="34" charset="0"/>
              <a:buChar char="•"/>
            </a:pPr>
            <a:r>
              <a:rPr lang="es-ES" sz="1400" b="1" dirty="0" smtClean="0">
                <a:latin typeface="Calibri" pitchFamily="34" charset="0"/>
                <a:cs typeface="Calibri" pitchFamily="34" charset="0"/>
              </a:rPr>
              <a:t>Arquitectura asociada a la rambla y a las acequias (motores, molinos, alquerías...)</a:t>
            </a:r>
            <a:endParaRPr lang="es-ES" sz="1400" b="1" dirty="0"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15" name="14 Conector recto"/>
          <p:cNvCxnSpPr/>
          <p:nvPr/>
        </p:nvCxnSpPr>
        <p:spPr>
          <a:xfrm>
            <a:off x="0" y="4286256"/>
            <a:ext cx="9144000" cy="1588"/>
          </a:xfrm>
          <a:prstGeom prst="line">
            <a:avLst/>
          </a:prstGeom>
          <a:ln w="635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8"/>
          <p:cNvSpPr>
            <a:spLocks noChangeArrowheads="1"/>
          </p:cNvSpPr>
          <p:nvPr/>
        </p:nvSpPr>
        <p:spPr bwMode="auto">
          <a:xfrm>
            <a:off x="0" y="1643050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450850" fontAlgn="base">
              <a:spcBef>
                <a:spcPct val="0"/>
              </a:spcBef>
              <a:spcAft>
                <a:spcPct val="0"/>
              </a:spcAft>
            </a:pPr>
            <a:r>
              <a:rPr kumimoji="0" lang="es-E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- Zona de gran patrimonio histórico, rural y natural:</a:t>
            </a:r>
            <a:endParaRPr kumimoji="0" lang="es-E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Rectangle 10"/>
          <p:cNvSpPr>
            <a:spLocks noChangeArrowheads="1"/>
          </p:cNvSpPr>
          <p:nvPr/>
        </p:nvSpPr>
        <p:spPr bwMode="auto">
          <a:xfrm>
            <a:off x="0" y="2714620"/>
            <a:ext cx="742952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s-E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- </a:t>
            </a:r>
            <a:r>
              <a:rPr kumimoji="0" lang="es-ES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Importancia de</a:t>
            </a:r>
            <a:r>
              <a:rPr kumimoji="0" lang="es-ES" b="0" i="0" u="sng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 la Rambla del Poyo en la zona</a:t>
            </a:r>
            <a:r>
              <a:rPr kumimoji="0" lang="es-ES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:</a:t>
            </a:r>
            <a:endParaRPr kumimoji="0" lang="es-E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Rectangle 10"/>
          <p:cNvSpPr>
            <a:spLocks noChangeArrowheads="1"/>
          </p:cNvSpPr>
          <p:nvPr/>
        </p:nvSpPr>
        <p:spPr bwMode="auto">
          <a:xfrm>
            <a:off x="500034" y="3571876"/>
            <a:ext cx="814393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s-E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- Falta de conservación del patrimonio rural, especialmente de algunos motores,</a:t>
            </a:r>
            <a:r>
              <a:rPr kumimoji="0" lang="es-ES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 tipología predominante en la zona (desmantelados, en ruinas…)</a:t>
            </a:r>
            <a:endParaRPr kumimoji="0" lang="es-E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:\Importante\Arquitectura\7º\PFG\Rambla de Poyo\Documentos\Fotos y Fichas\Fotos\21-04-12\DSC_0226.JPG"/>
          <p:cNvPicPr>
            <a:picLocks noChangeAspect="1" noChangeArrowheads="1"/>
          </p:cNvPicPr>
          <p:nvPr/>
        </p:nvPicPr>
        <p:blipFill>
          <a:blip r:embed="rId2" cstate="print"/>
          <a:srcRect l="5593" r="12369"/>
          <a:stretch>
            <a:fillRect/>
          </a:stretch>
        </p:blipFill>
        <p:spPr bwMode="auto">
          <a:xfrm>
            <a:off x="0" y="4286257"/>
            <a:ext cx="3143208" cy="2571743"/>
          </a:xfrm>
          <a:prstGeom prst="rect">
            <a:avLst/>
          </a:prstGeom>
          <a:noFill/>
          <a:ln>
            <a:solidFill>
              <a:schemeClr val="accent4">
                <a:lumMod val="50000"/>
              </a:schemeClr>
            </a:solidFill>
          </a:ln>
        </p:spPr>
      </p:pic>
      <p:pic>
        <p:nvPicPr>
          <p:cNvPr id="6147" name="Picture 3" descr="D:\Importante\Arquitectura\7º\PFG\Rambla de Poyo\Documentos\Fotos y Fichas\Fotos\21-04-12\DSC_0033.JPG"/>
          <p:cNvPicPr>
            <a:picLocks noChangeAspect="1" noChangeArrowheads="1"/>
          </p:cNvPicPr>
          <p:nvPr/>
        </p:nvPicPr>
        <p:blipFill>
          <a:blip r:embed="rId3" cstate="print"/>
          <a:srcRect l="8915" t="4378" r="12638"/>
          <a:stretch>
            <a:fillRect/>
          </a:stretch>
        </p:blipFill>
        <p:spPr bwMode="auto">
          <a:xfrm>
            <a:off x="3143240" y="4286256"/>
            <a:ext cx="3143272" cy="2571744"/>
          </a:xfrm>
          <a:prstGeom prst="rect">
            <a:avLst/>
          </a:prstGeom>
          <a:noFill/>
          <a:ln>
            <a:solidFill>
              <a:schemeClr val="accent4">
                <a:lumMod val="50000"/>
              </a:schemeClr>
            </a:solidFill>
          </a:ln>
        </p:spPr>
      </p:pic>
      <p:pic>
        <p:nvPicPr>
          <p:cNvPr id="6148" name="Picture 4" descr="D:\Importante\Arquitectura\7º\PFG\Rambla de Poyo\Documentos\Fotos y Fichas\Fotos\10-05-12\DSC_0122.JPG"/>
          <p:cNvPicPr>
            <a:picLocks noChangeAspect="1" noChangeArrowheads="1"/>
          </p:cNvPicPr>
          <p:nvPr/>
        </p:nvPicPr>
        <p:blipFill>
          <a:blip r:embed="rId4" cstate="print"/>
          <a:srcRect l="16144" r="3138"/>
          <a:stretch>
            <a:fillRect/>
          </a:stretch>
        </p:blipFill>
        <p:spPr bwMode="auto">
          <a:xfrm>
            <a:off x="6286512" y="4286256"/>
            <a:ext cx="2857488" cy="2571744"/>
          </a:xfrm>
          <a:prstGeom prst="rect">
            <a:avLst/>
          </a:prstGeom>
          <a:noFill/>
          <a:ln>
            <a:solidFill>
              <a:schemeClr val="accent4">
                <a:lumMod val="50000"/>
              </a:schemeClr>
            </a:solidFill>
          </a:ln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8670"/>
          </a:xfr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/>
          <a:lstStyle/>
          <a:p>
            <a:r>
              <a:rPr lang="es-ES" dirty="0" smtClean="0"/>
              <a:t>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14614" y="642918"/>
            <a:ext cx="5929386" cy="357190"/>
          </a:xfrm>
        </p:spPr>
        <p:txBody>
          <a:bodyPr anchor="t">
            <a:normAutofit fontScale="47500" lnSpcReduction="20000"/>
          </a:bodyPr>
          <a:lstStyle/>
          <a:p>
            <a:pPr>
              <a:buNone/>
            </a:pPr>
            <a:r>
              <a:rPr lang="es-ES" sz="2500" b="1" cap="all" dirty="0" smtClean="0">
                <a:solidFill>
                  <a:schemeClr val="accent4">
                    <a:lumMod val="75000"/>
                  </a:schemeClr>
                </a:solidFill>
              </a:rPr>
              <a:t>[</a:t>
            </a:r>
            <a:r>
              <a:rPr lang="es-ES" sz="2500" dirty="0" smtClean="0">
                <a:solidFill>
                  <a:schemeClr val="accent4">
                    <a:lumMod val="50000"/>
                  </a:schemeClr>
                </a:solidFill>
              </a:rPr>
              <a:t>La Rambla del Poyo a su paso por la Huerta de Valencia: arquitectura rural y territorio</a:t>
            </a:r>
            <a:r>
              <a:rPr lang="es-ES" sz="2500" b="1" dirty="0" smtClean="0">
                <a:solidFill>
                  <a:schemeClr val="accent4">
                    <a:lumMod val="75000"/>
                  </a:schemeClr>
                </a:solidFill>
              </a:rPr>
              <a:t>]</a:t>
            </a:r>
            <a:endParaRPr lang="es-ES" sz="25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>
              <a:buNone/>
            </a:pPr>
            <a:endParaRPr lang="es-ES" dirty="0"/>
          </a:p>
        </p:txBody>
      </p:sp>
      <p:sp>
        <p:nvSpPr>
          <p:cNvPr id="4" name="2 Marcador de contenido"/>
          <p:cNvSpPr txBox="1">
            <a:spLocks/>
          </p:cNvSpPr>
          <p:nvPr/>
        </p:nvSpPr>
        <p:spPr>
          <a:xfrm>
            <a:off x="428596" y="428604"/>
            <a:ext cx="2143140" cy="571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s-E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JUSTIFICACIÓN</a:t>
            </a:r>
            <a:endParaRPr kumimoji="0" lang="es-ES" sz="3200" b="1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6" name="5 Conector recto"/>
          <p:cNvCxnSpPr/>
          <p:nvPr/>
        </p:nvCxnSpPr>
        <p:spPr>
          <a:xfrm>
            <a:off x="0" y="928670"/>
            <a:ext cx="9144000" cy="1588"/>
          </a:xfrm>
          <a:prstGeom prst="line">
            <a:avLst/>
          </a:prstGeom>
          <a:ln w="635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12 CuadroTexto"/>
          <p:cNvSpPr txBox="1"/>
          <p:nvPr/>
        </p:nvSpPr>
        <p:spPr>
          <a:xfrm>
            <a:off x="214282" y="1214422"/>
            <a:ext cx="2786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AREA OBJETO DE ESTUDIO</a:t>
            </a:r>
            <a:endParaRPr lang="es-ES" b="1" dirty="0"/>
          </a:p>
        </p:txBody>
      </p:sp>
      <p:sp>
        <p:nvSpPr>
          <p:cNvPr id="9" name="8 CuadroTexto"/>
          <p:cNvSpPr txBox="1"/>
          <p:nvPr/>
        </p:nvSpPr>
        <p:spPr>
          <a:xfrm>
            <a:off x="1071538" y="1928802"/>
            <a:ext cx="585791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ES" sz="1400" dirty="0" smtClean="0">
                <a:latin typeface="Calibri" pitchFamily="34" charset="0"/>
                <a:cs typeface="Calibri" pitchFamily="34" charset="0"/>
              </a:rPr>
              <a:t>Vía Augusta.</a:t>
            </a:r>
          </a:p>
          <a:p>
            <a:pPr>
              <a:buFont typeface="Arial" pitchFamily="34" charset="0"/>
              <a:buChar char="•"/>
            </a:pPr>
            <a:r>
              <a:rPr lang="es-ES" sz="1400" dirty="0" smtClean="0">
                <a:latin typeface="Calibri" pitchFamily="34" charset="0"/>
                <a:cs typeface="Calibri" pitchFamily="34" charset="0"/>
              </a:rPr>
              <a:t>Acequias de </a:t>
            </a:r>
            <a:r>
              <a:rPr lang="es-ES" sz="1400" dirty="0" err="1" smtClean="0">
                <a:latin typeface="Calibri" pitchFamily="34" charset="0"/>
                <a:cs typeface="Calibri" pitchFamily="34" charset="0"/>
              </a:rPr>
              <a:t>Favara</a:t>
            </a:r>
            <a:r>
              <a:rPr lang="es-ES" sz="1400" dirty="0" smtClean="0">
                <a:latin typeface="Calibri" pitchFamily="34" charset="0"/>
                <a:cs typeface="Calibri" pitchFamily="34" charset="0"/>
              </a:rPr>
              <a:t> y </a:t>
            </a:r>
            <a:r>
              <a:rPr lang="es-ES" sz="1400" dirty="0" err="1" smtClean="0">
                <a:latin typeface="Calibri" pitchFamily="34" charset="0"/>
                <a:cs typeface="Calibri" pitchFamily="34" charset="0"/>
              </a:rPr>
              <a:t>Faitanar</a:t>
            </a:r>
            <a:r>
              <a:rPr lang="es-ES" sz="1400" dirty="0" smtClean="0">
                <a:latin typeface="Calibri" pitchFamily="34" charset="0"/>
                <a:cs typeface="Calibri" pitchFamily="34" charset="0"/>
              </a:rPr>
              <a:t>.</a:t>
            </a:r>
          </a:p>
          <a:p>
            <a:pPr>
              <a:buFont typeface="Arial" pitchFamily="34" charset="0"/>
              <a:buChar char="•"/>
            </a:pPr>
            <a:r>
              <a:rPr lang="es-ES" sz="1400" dirty="0" smtClean="0">
                <a:latin typeface="Calibri" pitchFamily="34" charset="0"/>
                <a:cs typeface="Calibri" pitchFamily="34" charset="0"/>
              </a:rPr>
              <a:t>Parque natural de la Albufera de Valencia.</a:t>
            </a:r>
            <a:endParaRPr lang="es-ES" sz="1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1071538" y="3000372"/>
            <a:ext cx="75724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es-ES" sz="1400" dirty="0" smtClean="0">
                <a:latin typeface="Calibri" pitchFamily="34" charset="0"/>
                <a:cs typeface="Calibri" pitchFamily="34" charset="0"/>
              </a:rPr>
              <a:t>Campos de cultivo</a:t>
            </a:r>
          </a:p>
          <a:p>
            <a:pPr algn="just">
              <a:buFont typeface="Arial" pitchFamily="34" charset="0"/>
              <a:buChar char="•"/>
            </a:pPr>
            <a:r>
              <a:rPr lang="es-ES" sz="1400" dirty="0" smtClean="0">
                <a:latin typeface="Calibri" pitchFamily="34" charset="0"/>
                <a:cs typeface="Calibri" pitchFamily="34" charset="0"/>
              </a:rPr>
              <a:t>Arquitectura asociada a la rambla y a las acequias (motores, molinos, alquerías...)</a:t>
            </a:r>
            <a:endParaRPr lang="es-ES" sz="1400" dirty="0"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15" name="14 Conector recto"/>
          <p:cNvCxnSpPr/>
          <p:nvPr/>
        </p:nvCxnSpPr>
        <p:spPr>
          <a:xfrm>
            <a:off x="0" y="4286256"/>
            <a:ext cx="9144000" cy="1588"/>
          </a:xfrm>
          <a:prstGeom prst="line">
            <a:avLst/>
          </a:prstGeom>
          <a:ln w="635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8"/>
          <p:cNvSpPr>
            <a:spLocks noChangeArrowheads="1"/>
          </p:cNvSpPr>
          <p:nvPr/>
        </p:nvSpPr>
        <p:spPr bwMode="auto">
          <a:xfrm>
            <a:off x="0" y="1643050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450850" fontAlgn="base">
              <a:spcBef>
                <a:spcPct val="0"/>
              </a:spcBef>
              <a:spcAft>
                <a:spcPct val="0"/>
              </a:spcAft>
            </a:pPr>
            <a:r>
              <a:rPr kumimoji="0" lang="es-E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- Zona de gran patrimonio histórico, rural y natural:</a:t>
            </a:r>
            <a:endParaRPr kumimoji="0" lang="es-E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Rectangle 10"/>
          <p:cNvSpPr>
            <a:spLocks noChangeArrowheads="1"/>
          </p:cNvSpPr>
          <p:nvPr/>
        </p:nvSpPr>
        <p:spPr bwMode="auto">
          <a:xfrm>
            <a:off x="0" y="2714620"/>
            <a:ext cx="742952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s-E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- Importancia de</a:t>
            </a:r>
            <a:r>
              <a:rPr kumimoji="0" lang="es-ES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 la Rambla del Poyo en la zona:</a:t>
            </a:r>
            <a:endParaRPr kumimoji="0" lang="es-E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Rectangle 10"/>
          <p:cNvSpPr>
            <a:spLocks noChangeArrowheads="1"/>
          </p:cNvSpPr>
          <p:nvPr/>
        </p:nvSpPr>
        <p:spPr bwMode="auto">
          <a:xfrm>
            <a:off x="500034" y="3571876"/>
            <a:ext cx="814393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s-E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- </a:t>
            </a:r>
            <a:r>
              <a:rPr kumimoji="0" lang="es-ES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Falta de conservación del patrimonio rural, especialmente de algunos motores,</a:t>
            </a:r>
            <a:r>
              <a:rPr kumimoji="0" lang="es-ES" b="0" i="0" u="sng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 tipología predominante en la zona (desmantelados, en ruinas…)</a:t>
            </a:r>
            <a:endParaRPr kumimoji="0" lang="es-ES" b="0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8670"/>
          </a:xfr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/>
          <a:lstStyle/>
          <a:p>
            <a:r>
              <a:rPr lang="es-ES" dirty="0" smtClean="0"/>
              <a:t>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14614" y="642918"/>
            <a:ext cx="5929386" cy="357190"/>
          </a:xfrm>
        </p:spPr>
        <p:txBody>
          <a:bodyPr anchor="t">
            <a:normAutofit fontScale="47500" lnSpcReduction="20000"/>
          </a:bodyPr>
          <a:lstStyle/>
          <a:p>
            <a:pPr>
              <a:buNone/>
            </a:pPr>
            <a:r>
              <a:rPr lang="es-ES" sz="2500" b="1" cap="all" dirty="0" smtClean="0">
                <a:solidFill>
                  <a:schemeClr val="accent4">
                    <a:lumMod val="75000"/>
                  </a:schemeClr>
                </a:solidFill>
              </a:rPr>
              <a:t>[</a:t>
            </a:r>
            <a:r>
              <a:rPr lang="es-ES" sz="2500" dirty="0" smtClean="0">
                <a:solidFill>
                  <a:schemeClr val="accent4">
                    <a:lumMod val="50000"/>
                  </a:schemeClr>
                </a:solidFill>
              </a:rPr>
              <a:t>La Rambla del Poyo a su paso por la Huerta de Valencia: arquitectura rural y territorio</a:t>
            </a:r>
            <a:r>
              <a:rPr lang="es-ES" sz="2500" b="1" dirty="0" smtClean="0">
                <a:solidFill>
                  <a:schemeClr val="accent4">
                    <a:lumMod val="75000"/>
                  </a:schemeClr>
                </a:solidFill>
              </a:rPr>
              <a:t>]</a:t>
            </a:r>
            <a:endParaRPr lang="es-ES" sz="25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>
              <a:buNone/>
            </a:pPr>
            <a:endParaRPr lang="es-ES" dirty="0"/>
          </a:p>
        </p:txBody>
      </p:sp>
      <p:sp>
        <p:nvSpPr>
          <p:cNvPr id="4" name="2 Marcador de contenido"/>
          <p:cNvSpPr txBox="1">
            <a:spLocks/>
          </p:cNvSpPr>
          <p:nvPr/>
        </p:nvSpPr>
        <p:spPr>
          <a:xfrm>
            <a:off x="428596" y="428604"/>
            <a:ext cx="2143140" cy="571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s-E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INDICE</a:t>
            </a:r>
            <a:endParaRPr kumimoji="0" lang="es-ES" sz="3200" b="1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6" name="5 Conector recto"/>
          <p:cNvCxnSpPr/>
          <p:nvPr/>
        </p:nvCxnSpPr>
        <p:spPr>
          <a:xfrm>
            <a:off x="0" y="928670"/>
            <a:ext cx="9144000" cy="1588"/>
          </a:xfrm>
          <a:prstGeom prst="line">
            <a:avLst/>
          </a:prstGeom>
          <a:ln w="635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9 Marcador de contenido"/>
          <p:cNvSpPr txBox="1">
            <a:spLocks/>
          </p:cNvSpPr>
          <p:nvPr/>
        </p:nvSpPr>
        <p:spPr>
          <a:xfrm>
            <a:off x="928662" y="1214422"/>
            <a:ext cx="6643735" cy="37862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2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2400" b="1" i="0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1. Introducción y justificación</a:t>
            </a:r>
          </a:p>
          <a:p>
            <a:pPr marL="457200" marR="0" lvl="0" indent="-457200" algn="l" defTabSz="914400" rtl="0" eaLnBrk="1" fontAlgn="auto" latinLnBrk="0" hangingPunct="1">
              <a:lnSpc>
                <a:spcPct val="2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2400" b="1" i="0" u="sng" strike="noStrike" kern="1200" cap="none" spc="0" normalizeH="0" baseline="0" noProof="0" dirty="0" smtClean="0">
                <a:ln>
                  <a:noFill/>
                </a:ln>
                <a:solidFill>
                  <a:srgbClr val="8970A8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2. Objetivos del proyecto </a:t>
            </a:r>
          </a:p>
          <a:p>
            <a:pPr marL="457200" marR="0" lvl="0" indent="-457200" algn="l" defTabSz="914400" rtl="0" eaLnBrk="1" fontAlgn="auto" latinLnBrk="0" hangingPunct="1">
              <a:lnSpc>
                <a:spcPct val="2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3. Metodología</a:t>
            </a:r>
          </a:p>
          <a:p>
            <a:pPr marL="457200" marR="0" lvl="0" indent="-457200" algn="l" defTabSz="914400" rtl="0" eaLnBrk="1" fontAlgn="auto" latinLnBrk="0" hangingPunct="1">
              <a:lnSpc>
                <a:spcPct val="2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4. Conclusiones</a:t>
            </a:r>
          </a:p>
        </p:txBody>
      </p:sp>
      <p:pic>
        <p:nvPicPr>
          <p:cNvPr id="1027" name="Picture 3" descr="D:\Importante\Arquitectura\7º\PFG\Rambla de Poyo\Documentos\Fotos y Fichas\Fotos\21-04-12\DSC_0016.JPG"/>
          <p:cNvPicPr>
            <a:picLocks noChangeAspect="1" noChangeArrowheads="1"/>
          </p:cNvPicPr>
          <p:nvPr/>
        </p:nvPicPr>
        <p:blipFill>
          <a:blip r:embed="rId2" cstate="print"/>
          <a:srcRect t="679" r="20513"/>
          <a:stretch>
            <a:fillRect/>
          </a:stretch>
        </p:blipFill>
        <p:spPr bwMode="auto">
          <a:xfrm>
            <a:off x="0" y="5000636"/>
            <a:ext cx="2214546" cy="1857364"/>
          </a:xfrm>
          <a:prstGeom prst="rect">
            <a:avLst/>
          </a:prstGeom>
          <a:noFill/>
        </p:spPr>
      </p:pic>
      <p:pic>
        <p:nvPicPr>
          <p:cNvPr id="1028" name="Picture 4" descr="D:\Importante\Arquitectura\7º\PFG\Rambla de Poyo\Documentos\Fotos y Fichas\Fotos\21-04-12\DSC_0028.JPG"/>
          <p:cNvPicPr>
            <a:picLocks noChangeAspect="1" noChangeArrowheads="1"/>
          </p:cNvPicPr>
          <p:nvPr/>
        </p:nvPicPr>
        <p:blipFill>
          <a:blip r:embed="rId3" cstate="print"/>
          <a:srcRect r="26976"/>
          <a:stretch>
            <a:fillRect/>
          </a:stretch>
        </p:blipFill>
        <p:spPr bwMode="auto">
          <a:xfrm>
            <a:off x="4572000" y="5000636"/>
            <a:ext cx="2357454" cy="1857364"/>
          </a:xfrm>
          <a:prstGeom prst="rect">
            <a:avLst/>
          </a:prstGeom>
          <a:noFill/>
        </p:spPr>
      </p:pic>
      <p:pic>
        <p:nvPicPr>
          <p:cNvPr id="1029" name="Picture 5" descr="D:\Importante\Arquitectura\7º\PFG\Rambla de Poyo\Documentos\Fotos y Fichas\Fotos\21-04-12\DSC_0063.JPG"/>
          <p:cNvPicPr>
            <a:picLocks noChangeAspect="1" noChangeArrowheads="1"/>
          </p:cNvPicPr>
          <p:nvPr/>
        </p:nvPicPr>
        <p:blipFill>
          <a:blip r:embed="rId4" cstate="print"/>
          <a:srcRect l="5128" r="10256"/>
          <a:stretch>
            <a:fillRect/>
          </a:stretch>
        </p:blipFill>
        <p:spPr bwMode="auto">
          <a:xfrm>
            <a:off x="2214546" y="4987918"/>
            <a:ext cx="2357454" cy="1870082"/>
          </a:xfrm>
          <a:prstGeom prst="rect">
            <a:avLst/>
          </a:prstGeom>
          <a:noFill/>
        </p:spPr>
      </p:pic>
      <p:pic>
        <p:nvPicPr>
          <p:cNvPr id="1030" name="Picture 6" descr="D:\Importante\Arquitectura\7º\PFG\Rambla de Poyo\Documentos\Fotos y Fichas\Fotos\21-04-12\DSC_0150.JPG"/>
          <p:cNvPicPr>
            <a:picLocks noChangeAspect="1" noChangeArrowheads="1"/>
          </p:cNvPicPr>
          <p:nvPr/>
        </p:nvPicPr>
        <p:blipFill>
          <a:blip r:embed="rId5" cstate="print"/>
          <a:srcRect r="19970"/>
          <a:stretch>
            <a:fillRect/>
          </a:stretch>
        </p:blipFill>
        <p:spPr bwMode="auto">
          <a:xfrm>
            <a:off x="6929454" y="5000637"/>
            <a:ext cx="2214546" cy="1857364"/>
          </a:xfrm>
          <a:prstGeom prst="rect">
            <a:avLst/>
          </a:prstGeom>
          <a:noFill/>
        </p:spPr>
      </p:pic>
      <p:cxnSp>
        <p:nvCxnSpPr>
          <p:cNvPr id="8" name="7 Conector recto"/>
          <p:cNvCxnSpPr/>
          <p:nvPr/>
        </p:nvCxnSpPr>
        <p:spPr>
          <a:xfrm>
            <a:off x="0" y="5000636"/>
            <a:ext cx="9144000" cy="1588"/>
          </a:xfrm>
          <a:prstGeom prst="line">
            <a:avLst/>
          </a:prstGeom>
          <a:ln w="635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8670"/>
          </a:xfr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/>
          <a:lstStyle/>
          <a:p>
            <a:r>
              <a:rPr lang="es-ES" dirty="0" smtClean="0"/>
              <a:t>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14614" y="642918"/>
            <a:ext cx="5929386" cy="357190"/>
          </a:xfrm>
        </p:spPr>
        <p:txBody>
          <a:bodyPr anchor="t">
            <a:normAutofit fontScale="47500" lnSpcReduction="20000"/>
          </a:bodyPr>
          <a:lstStyle/>
          <a:p>
            <a:pPr>
              <a:buNone/>
            </a:pPr>
            <a:r>
              <a:rPr lang="es-ES" sz="2500" b="1" cap="all" dirty="0" smtClean="0">
                <a:solidFill>
                  <a:schemeClr val="accent4">
                    <a:lumMod val="75000"/>
                  </a:schemeClr>
                </a:solidFill>
              </a:rPr>
              <a:t>[</a:t>
            </a:r>
            <a:r>
              <a:rPr lang="es-ES" sz="2500" dirty="0" smtClean="0">
                <a:solidFill>
                  <a:schemeClr val="accent4">
                    <a:lumMod val="50000"/>
                  </a:schemeClr>
                </a:solidFill>
              </a:rPr>
              <a:t>La Rambla del Poyo a su paso por la Huerta de Valencia: arquitectura rural y territorio</a:t>
            </a:r>
            <a:r>
              <a:rPr lang="es-ES" sz="2500" b="1" dirty="0" smtClean="0">
                <a:solidFill>
                  <a:schemeClr val="accent4">
                    <a:lumMod val="75000"/>
                  </a:schemeClr>
                </a:solidFill>
              </a:rPr>
              <a:t>]</a:t>
            </a:r>
            <a:endParaRPr lang="es-ES" sz="25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>
              <a:buNone/>
            </a:pPr>
            <a:endParaRPr lang="es-ES" dirty="0"/>
          </a:p>
        </p:txBody>
      </p:sp>
      <p:sp>
        <p:nvSpPr>
          <p:cNvPr id="4" name="2 Marcador de contenido"/>
          <p:cNvSpPr txBox="1">
            <a:spLocks/>
          </p:cNvSpPr>
          <p:nvPr/>
        </p:nvSpPr>
        <p:spPr>
          <a:xfrm>
            <a:off x="428596" y="428604"/>
            <a:ext cx="2143140" cy="571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s-E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OBJETIVOS</a:t>
            </a:r>
            <a:endParaRPr kumimoji="0" lang="es-ES" sz="3200" b="1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6" name="5 Conector recto"/>
          <p:cNvCxnSpPr/>
          <p:nvPr/>
        </p:nvCxnSpPr>
        <p:spPr>
          <a:xfrm>
            <a:off x="0" y="928670"/>
            <a:ext cx="9144000" cy="1588"/>
          </a:xfrm>
          <a:prstGeom prst="line">
            <a:avLst/>
          </a:prstGeom>
          <a:ln w="635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12 CuadroTexto"/>
          <p:cNvSpPr txBox="1"/>
          <p:nvPr/>
        </p:nvSpPr>
        <p:spPr>
          <a:xfrm>
            <a:off x="214282" y="1214422"/>
            <a:ext cx="2786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OBJETIVO PRINCIPAL</a:t>
            </a:r>
            <a:endParaRPr lang="es-ES" b="1" dirty="0"/>
          </a:p>
        </p:txBody>
      </p:sp>
      <p:sp>
        <p:nvSpPr>
          <p:cNvPr id="8" name="7 CuadroTexto"/>
          <p:cNvSpPr txBox="1"/>
          <p:nvPr/>
        </p:nvSpPr>
        <p:spPr>
          <a:xfrm>
            <a:off x="571472" y="1785926"/>
            <a:ext cx="30003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pt-BR" dirty="0" smtClean="0"/>
              <a:t> </a:t>
            </a:r>
            <a:r>
              <a:rPr lang="es-ES" b="1" dirty="0" smtClean="0"/>
              <a:t>Análisis</a:t>
            </a:r>
            <a:r>
              <a:rPr lang="pt-BR" dirty="0" smtClean="0"/>
              <a:t> general de </a:t>
            </a:r>
            <a:r>
              <a:rPr lang="es-ES" dirty="0" smtClean="0"/>
              <a:t>la</a:t>
            </a:r>
            <a:r>
              <a:rPr lang="pt-BR" dirty="0" smtClean="0"/>
              <a:t> </a:t>
            </a:r>
            <a:r>
              <a:rPr lang="es-ES" dirty="0" smtClean="0"/>
              <a:t>arquitectura</a:t>
            </a:r>
            <a:r>
              <a:rPr lang="pt-BR" dirty="0" smtClean="0"/>
              <a:t> rural </a:t>
            </a:r>
            <a:r>
              <a:rPr lang="es-ES" dirty="0" smtClean="0"/>
              <a:t>de la zona, mediante un proceso de </a:t>
            </a:r>
            <a:r>
              <a:rPr lang="es-ES" b="1" dirty="0" smtClean="0"/>
              <a:t>inventariado</a:t>
            </a:r>
            <a:r>
              <a:rPr lang="es-ES" dirty="0" smtClean="0"/>
              <a:t> y </a:t>
            </a:r>
            <a:r>
              <a:rPr lang="es-ES" b="1" dirty="0" smtClean="0"/>
              <a:t>catalogación</a:t>
            </a:r>
            <a:r>
              <a:rPr lang="es-ES" dirty="0" smtClean="0"/>
              <a:t>.</a:t>
            </a:r>
          </a:p>
        </p:txBody>
      </p:sp>
      <p:pic>
        <p:nvPicPr>
          <p:cNvPr id="3075" name="Picture 3" descr="D:\Importante\Arquitectura\7º\PFG\Rambla de Poyo\Documentos\Fotos y Fichas\Fotos\21-04-12\DSC_0208.JPG"/>
          <p:cNvPicPr>
            <a:picLocks noChangeAspect="1" noChangeArrowheads="1"/>
          </p:cNvPicPr>
          <p:nvPr/>
        </p:nvPicPr>
        <p:blipFill>
          <a:blip r:embed="rId2" cstate="print"/>
          <a:srcRect t="32511" b="31408"/>
          <a:stretch>
            <a:fillRect/>
          </a:stretch>
        </p:blipFill>
        <p:spPr bwMode="auto">
          <a:xfrm>
            <a:off x="0" y="4643446"/>
            <a:ext cx="9144000" cy="2214554"/>
          </a:xfrm>
          <a:prstGeom prst="rect">
            <a:avLst/>
          </a:prstGeom>
          <a:noFill/>
        </p:spPr>
      </p:pic>
      <p:cxnSp>
        <p:nvCxnSpPr>
          <p:cNvPr id="12" name="11 Conector recto"/>
          <p:cNvCxnSpPr/>
          <p:nvPr/>
        </p:nvCxnSpPr>
        <p:spPr>
          <a:xfrm>
            <a:off x="0" y="4643446"/>
            <a:ext cx="9144000" cy="1588"/>
          </a:xfrm>
          <a:prstGeom prst="line">
            <a:avLst/>
          </a:prstGeom>
          <a:ln w="635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9 CuadroTexto"/>
          <p:cNvSpPr txBox="1"/>
          <p:nvPr/>
        </p:nvSpPr>
        <p:spPr>
          <a:xfrm>
            <a:off x="5214942" y="1785926"/>
            <a:ext cx="328614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es-ES" dirty="0" smtClean="0"/>
              <a:t> Dar a conocer la ubicación de los elementos y contribuir a </a:t>
            </a:r>
            <a:r>
              <a:rPr lang="es-ES" b="1" dirty="0" smtClean="0"/>
              <a:t>difundir</a:t>
            </a:r>
            <a:r>
              <a:rPr lang="es-ES" dirty="0" smtClean="0"/>
              <a:t> la riqueza del patrimonio, para lograr una mejora en su protección y conservación.</a:t>
            </a:r>
          </a:p>
        </p:txBody>
      </p:sp>
      <p:sp>
        <p:nvSpPr>
          <p:cNvPr id="14" name="13 Flecha derecha"/>
          <p:cNvSpPr/>
          <p:nvPr/>
        </p:nvSpPr>
        <p:spPr>
          <a:xfrm>
            <a:off x="3857620" y="2000240"/>
            <a:ext cx="1071570" cy="714380"/>
          </a:xfrm>
          <a:prstGeom prst="rightArrow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3" descr="D:\Importante\Arquitectura\7º\PFG\Rambla de Poyo\Documentos\Fotos y Fichas\Fotos\21-04-12\DSC_0208.JPG"/>
          <p:cNvPicPr>
            <a:picLocks noChangeAspect="1" noChangeArrowheads="1"/>
          </p:cNvPicPr>
          <p:nvPr/>
        </p:nvPicPr>
        <p:blipFill>
          <a:blip r:embed="rId2" cstate="print"/>
          <a:srcRect t="32511" b="31408"/>
          <a:stretch>
            <a:fillRect/>
          </a:stretch>
        </p:blipFill>
        <p:spPr bwMode="auto">
          <a:xfrm>
            <a:off x="0" y="4643446"/>
            <a:ext cx="9144000" cy="2214554"/>
          </a:xfrm>
          <a:prstGeom prst="rect">
            <a:avLst/>
          </a:prstGeom>
          <a:noFill/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8670"/>
          </a:xfr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/>
          <a:lstStyle/>
          <a:p>
            <a:r>
              <a:rPr lang="es-ES" dirty="0" smtClean="0"/>
              <a:t>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14614" y="642918"/>
            <a:ext cx="5929386" cy="357190"/>
          </a:xfrm>
        </p:spPr>
        <p:txBody>
          <a:bodyPr anchor="t">
            <a:normAutofit fontScale="47500" lnSpcReduction="20000"/>
          </a:bodyPr>
          <a:lstStyle/>
          <a:p>
            <a:pPr>
              <a:buNone/>
            </a:pPr>
            <a:r>
              <a:rPr lang="es-ES" sz="2500" b="1" cap="all" dirty="0" smtClean="0">
                <a:solidFill>
                  <a:schemeClr val="accent4">
                    <a:lumMod val="75000"/>
                  </a:schemeClr>
                </a:solidFill>
              </a:rPr>
              <a:t>[</a:t>
            </a:r>
            <a:r>
              <a:rPr lang="es-ES" sz="2500" dirty="0" smtClean="0">
                <a:solidFill>
                  <a:schemeClr val="accent4">
                    <a:lumMod val="50000"/>
                  </a:schemeClr>
                </a:solidFill>
              </a:rPr>
              <a:t>La Rambla del Poyo a su paso por la Huerta de Valencia: arquitectura rural y territorio</a:t>
            </a:r>
            <a:r>
              <a:rPr lang="es-ES" sz="2500" b="1" dirty="0" smtClean="0">
                <a:solidFill>
                  <a:schemeClr val="accent4">
                    <a:lumMod val="75000"/>
                  </a:schemeClr>
                </a:solidFill>
              </a:rPr>
              <a:t>]</a:t>
            </a:r>
            <a:endParaRPr lang="es-ES" sz="25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>
              <a:buNone/>
            </a:pPr>
            <a:endParaRPr lang="es-ES" dirty="0"/>
          </a:p>
        </p:txBody>
      </p:sp>
      <p:sp>
        <p:nvSpPr>
          <p:cNvPr id="4" name="2 Marcador de contenido"/>
          <p:cNvSpPr txBox="1">
            <a:spLocks/>
          </p:cNvSpPr>
          <p:nvPr/>
        </p:nvSpPr>
        <p:spPr>
          <a:xfrm>
            <a:off x="428596" y="428604"/>
            <a:ext cx="2143140" cy="571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s-E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OBJETIVOS</a:t>
            </a:r>
            <a:endParaRPr kumimoji="0" lang="es-ES" sz="3200" b="1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6" name="5 Conector recto"/>
          <p:cNvCxnSpPr/>
          <p:nvPr/>
        </p:nvCxnSpPr>
        <p:spPr>
          <a:xfrm>
            <a:off x="0" y="928670"/>
            <a:ext cx="9144000" cy="1588"/>
          </a:xfrm>
          <a:prstGeom prst="line">
            <a:avLst/>
          </a:prstGeom>
          <a:ln w="635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12 CuadroTexto"/>
          <p:cNvSpPr txBox="1"/>
          <p:nvPr/>
        </p:nvSpPr>
        <p:spPr>
          <a:xfrm>
            <a:off x="214282" y="1214422"/>
            <a:ext cx="2786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OBJETIVO ESPECIFICOS</a:t>
            </a:r>
            <a:endParaRPr lang="es-ES" b="1" dirty="0"/>
          </a:p>
        </p:txBody>
      </p:sp>
      <p:sp>
        <p:nvSpPr>
          <p:cNvPr id="8" name="7 CuadroTexto"/>
          <p:cNvSpPr txBox="1"/>
          <p:nvPr/>
        </p:nvSpPr>
        <p:spPr>
          <a:xfrm>
            <a:off x="500034" y="1500174"/>
            <a:ext cx="8286807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• </a:t>
            </a:r>
            <a:r>
              <a:rPr lang="es-ES" b="1" dirty="0" smtClean="0"/>
              <a:t>Localizar </a:t>
            </a:r>
            <a:r>
              <a:rPr lang="es-ES" dirty="0" smtClean="0"/>
              <a:t>los elementos arquitectónicos, para realizar el </a:t>
            </a:r>
            <a:r>
              <a:rPr lang="es-ES" b="1" dirty="0" smtClean="0"/>
              <a:t>inventariado</a:t>
            </a:r>
            <a:r>
              <a:rPr lang="es-ES" dirty="0" smtClean="0"/>
              <a:t> de los bienes asociados a la Rambla del Poyo y a sus municipios próximos.</a:t>
            </a:r>
          </a:p>
          <a:p>
            <a:pPr algn="just"/>
            <a:endParaRPr lang="es-ES" dirty="0" smtClean="0"/>
          </a:p>
          <a:p>
            <a:pPr algn="just"/>
            <a:r>
              <a:rPr lang="es-ES" dirty="0" smtClean="0"/>
              <a:t>• Llevar a cabo un </a:t>
            </a:r>
            <a:r>
              <a:rPr lang="es-ES" b="1" dirty="0" smtClean="0"/>
              <a:t>estudio geográfico</a:t>
            </a:r>
            <a:r>
              <a:rPr lang="es-ES" dirty="0" smtClean="0"/>
              <a:t> y de los distintos </a:t>
            </a:r>
            <a:r>
              <a:rPr lang="es-ES" b="1" dirty="0" smtClean="0"/>
              <a:t>tipos de paisajes</a:t>
            </a:r>
            <a:r>
              <a:rPr lang="es-ES" dirty="0" smtClean="0"/>
              <a:t> tanto de la zona de la rambla como de sus alrededores (municipios, La Albufera etc...).</a:t>
            </a:r>
          </a:p>
          <a:p>
            <a:pPr algn="just"/>
            <a:endParaRPr lang="es-ES" dirty="0" smtClean="0"/>
          </a:p>
          <a:p>
            <a:pPr algn="just"/>
            <a:r>
              <a:rPr lang="es-ES" dirty="0" smtClean="0"/>
              <a:t>• </a:t>
            </a:r>
            <a:r>
              <a:rPr lang="es-ES" b="1" dirty="0" smtClean="0"/>
              <a:t>Analizar</a:t>
            </a:r>
            <a:r>
              <a:rPr lang="es-ES" dirty="0" smtClean="0"/>
              <a:t> los recursos localizados, conociendo la evolución de los asentamientos urbanos del territorio, para encontrar la </a:t>
            </a:r>
            <a:r>
              <a:rPr lang="es-ES" b="1" dirty="0" smtClean="0"/>
              <a:t>relación del edificio con su ubicación</a:t>
            </a:r>
            <a:r>
              <a:rPr lang="es-ES" dirty="0" smtClean="0"/>
              <a:t>.</a:t>
            </a:r>
          </a:p>
          <a:p>
            <a:pPr algn="just"/>
            <a:endParaRPr lang="es-ES" dirty="0" smtClean="0"/>
          </a:p>
          <a:p>
            <a:pPr algn="just"/>
            <a:r>
              <a:rPr lang="es-ES" dirty="0" smtClean="0"/>
              <a:t>• Realizar el </a:t>
            </a:r>
            <a:r>
              <a:rPr lang="es-ES" b="1" dirty="0" smtClean="0"/>
              <a:t>levantamiento</a:t>
            </a:r>
            <a:r>
              <a:rPr lang="es-ES" dirty="0" smtClean="0"/>
              <a:t> arquitectónico de un motor y hacer una </a:t>
            </a:r>
            <a:r>
              <a:rPr lang="es-ES" b="1" dirty="0" smtClean="0"/>
              <a:t>propuesta de rehabilitación</a:t>
            </a:r>
            <a:r>
              <a:rPr lang="es-ES" dirty="0" smtClean="0"/>
              <a:t>.</a:t>
            </a:r>
          </a:p>
        </p:txBody>
      </p:sp>
      <p:pic>
        <p:nvPicPr>
          <p:cNvPr id="4099" name="Picture 3" descr="D:\Importante\Arquitectura\7º\PFG\Rambla de Poyo\Documentos\Fotos y Fichas\Fotos\21-04-12\DSC_0001.JPG"/>
          <p:cNvPicPr>
            <a:picLocks noChangeAspect="1" noChangeArrowheads="1"/>
          </p:cNvPicPr>
          <p:nvPr/>
        </p:nvPicPr>
        <p:blipFill>
          <a:blip r:embed="rId3" cstate="print"/>
          <a:srcRect t="10473" b="45306"/>
          <a:stretch>
            <a:fillRect/>
          </a:stretch>
        </p:blipFill>
        <p:spPr bwMode="auto">
          <a:xfrm>
            <a:off x="0" y="4643446"/>
            <a:ext cx="9145790" cy="2214554"/>
          </a:xfrm>
          <a:prstGeom prst="rect">
            <a:avLst/>
          </a:prstGeom>
          <a:noFill/>
        </p:spPr>
      </p:pic>
      <p:cxnSp>
        <p:nvCxnSpPr>
          <p:cNvPr id="11" name="10 Conector recto"/>
          <p:cNvCxnSpPr/>
          <p:nvPr/>
        </p:nvCxnSpPr>
        <p:spPr>
          <a:xfrm>
            <a:off x="0" y="4643446"/>
            <a:ext cx="9144000" cy="1588"/>
          </a:xfrm>
          <a:prstGeom prst="line">
            <a:avLst/>
          </a:prstGeom>
          <a:ln w="635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8670"/>
          </a:xfr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/>
          <a:lstStyle/>
          <a:p>
            <a:r>
              <a:rPr lang="es-ES" dirty="0" smtClean="0"/>
              <a:t>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14614" y="642918"/>
            <a:ext cx="5929386" cy="357190"/>
          </a:xfrm>
        </p:spPr>
        <p:txBody>
          <a:bodyPr anchor="t">
            <a:normAutofit fontScale="47500" lnSpcReduction="20000"/>
          </a:bodyPr>
          <a:lstStyle/>
          <a:p>
            <a:pPr>
              <a:buNone/>
            </a:pPr>
            <a:r>
              <a:rPr lang="es-ES" sz="2500" b="1" cap="all" dirty="0" smtClean="0">
                <a:solidFill>
                  <a:schemeClr val="accent4">
                    <a:lumMod val="75000"/>
                  </a:schemeClr>
                </a:solidFill>
              </a:rPr>
              <a:t>[</a:t>
            </a:r>
            <a:r>
              <a:rPr lang="es-ES" sz="2500" dirty="0" smtClean="0">
                <a:solidFill>
                  <a:schemeClr val="accent4">
                    <a:lumMod val="50000"/>
                  </a:schemeClr>
                </a:solidFill>
              </a:rPr>
              <a:t>La Rambla del Poyo a su paso por la Huerta de Valencia: arquitectura rural y territorio</a:t>
            </a:r>
            <a:r>
              <a:rPr lang="es-ES" sz="2500" b="1" dirty="0" smtClean="0">
                <a:solidFill>
                  <a:schemeClr val="accent4">
                    <a:lumMod val="75000"/>
                  </a:schemeClr>
                </a:solidFill>
              </a:rPr>
              <a:t>]</a:t>
            </a:r>
            <a:endParaRPr lang="es-ES" sz="25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>
              <a:buNone/>
            </a:pPr>
            <a:endParaRPr lang="es-ES" dirty="0"/>
          </a:p>
        </p:txBody>
      </p:sp>
      <p:sp>
        <p:nvSpPr>
          <p:cNvPr id="4" name="2 Marcador de contenido"/>
          <p:cNvSpPr txBox="1">
            <a:spLocks/>
          </p:cNvSpPr>
          <p:nvPr/>
        </p:nvSpPr>
        <p:spPr>
          <a:xfrm>
            <a:off x="428596" y="428604"/>
            <a:ext cx="2143140" cy="571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s-E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INDICE</a:t>
            </a:r>
            <a:endParaRPr kumimoji="0" lang="es-ES" sz="3200" b="1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6" name="5 Conector recto"/>
          <p:cNvCxnSpPr/>
          <p:nvPr/>
        </p:nvCxnSpPr>
        <p:spPr>
          <a:xfrm>
            <a:off x="0" y="928670"/>
            <a:ext cx="9144000" cy="1588"/>
          </a:xfrm>
          <a:prstGeom prst="line">
            <a:avLst/>
          </a:prstGeom>
          <a:ln w="635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9 Marcador de contenido"/>
          <p:cNvSpPr txBox="1">
            <a:spLocks/>
          </p:cNvSpPr>
          <p:nvPr/>
        </p:nvSpPr>
        <p:spPr>
          <a:xfrm>
            <a:off x="928662" y="1214422"/>
            <a:ext cx="6643735" cy="37862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2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2400" b="1" i="0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1. Introducción y justificación</a:t>
            </a:r>
          </a:p>
          <a:p>
            <a:pPr marL="457200" marR="0" lvl="0" indent="-457200" algn="l" defTabSz="914400" rtl="0" eaLnBrk="1" fontAlgn="auto" latinLnBrk="0" hangingPunct="1">
              <a:lnSpc>
                <a:spcPct val="2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2400" b="1" i="0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2. Objetivos del proyecto </a:t>
            </a:r>
          </a:p>
          <a:p>
            <a:pPr marL="457200" marR="0" lvl="0" indent="-457200" algn="l" defTabSz="914400" rtl="0" eaLnBrk="1" fontAlgn="auto" latinLnBrk="0" hangingPunct="1">
              <a:lnSpc>
                <a:spcPct val="2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2400" b="1" u="sng" strike="noStrike" kern="1200" cap="none" spc="0" normalizeH="0" baseline="0" noProof="0" dirty="0" smtClean="0">
                <a:ln>
                  <a:noFill/>
                </a:ln>
                <a:solidFill>
                  <a:srgbClr val="8970A8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3. Metodología</a:t>
            </a:r>
          </a:p>
          <a:p>
            <a:pPr marL="457200" marR="0" lvl="0" indent="-457200" algn="l" defTabSz="914400" rtl="0" eaLnBrk="1" fontAlgn="auto" latinLnBrk="0" hangingPunct="1">
              <a:lnSpc>
                <a:spcPct val="2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4. Conclusiones</a:t>
            </a:r>
          </a:p>
        </p:txBody>
      </p:sp>
      <p:pic>
        <p:nvPicPr>
          <p:cNvPr id="1027" name="Picture 3" descr="D:\Importante\Arquitectura\7º\PFG\Rambla de Poyo\Documentos\Fotos y Fichas\Fotos\21-04-12\DSC_0016.JPG"/>
          <p:cNvPicPr>
            <a:picLocks noChangeAspect="1" noChangeArrowheads="1"/>
          </p:cNvPicPr>
          <p:nvPr/>
        </p:nvPicPr>
        <p:blipFill>
          <a:blip r:embed="rId2" cstate="print"/>
          <a:srcRect t="679" r="20513"/>
          <a:stretch>
            <a:fillRect/>
          </a:stretch>
        </p:blipFill>
        <p:spPr bwMode="auto">
          <a:xfrm>
            <a:off x="0" y="5000636"/>
            <a:ext cx="2214546" cy="1857364"/>
          </a:xfrm>
          <a:prstGeom prst="rect">
            <a:avLst/>
          </a:prstGeom>
          <a:noFill/>
        </p:spPr>
      </p:pic>
      <p:pic>
        <p:nvPicPr>
          <p:cNvPr id="1028" name="Picture 4" descr="D:\Importante\Arquitectura\7º\PFG\Rambla de Poyo\Documentos\Fotos y Fichas\Fotos\21-04-12\DSC_0028.JPG"/>
          <p:cNvPicPr>
            <a:picLocks noChangeAspect="1" noChangeArrowheads="1"/>
          </p:cNvPicPr>
          <p:nvPr/>
        </p:nvPicPr>
        <p:blipFill>
          <a:blip r:embed="rId3" cstate="print"/>
          <a:srcRect r="26976"/>
          <a:stretch>
            <a:fillRect/>
          </a:stretch>
        </p:blipFill>
        <p:spPr bwMode="auto">
          <a:xfrm>
            <a:off x="4572000" y="5000636"/>
            <a:ext cx="2357454" cy="1857364"/>
          </a:xfrm>
          <a:prstGeom prst="rect">
            <a:avLst/>
          </a:prstGeom>
          <a:noFill/>
        </p:spPr>
      </p:pic>
      <p:pic>
        <p:nvPicPr>
          <p:cNvPr id="1029" name="Picture 5" descr="D:\Importante\Arquitectura\7º\PFG\Rambla de Poyo\Documentos\Fotos y Fichas\Fotos\21-04-12\DSC_0063.JPG"/>
          <p:cNvPicPr>
            <a:picLocks noChangeAspect="1" noChangeArrowheads="1"/>
          </p:cNvPicPr>
          <p:nvPr/>
        </p:nvPicPr>
        <p:blipFill>
          <a:blip r:embed="rId4" cstate="print"/>
          <a:srcRect l="5128" r="10256"/>
          <a:stretch>
            <a:fillRect/>
          </a:stretch>
        </p:blipFill>
        <p:spPr bwMode="auto">
          <a:xfrm>
            <a:off x="2214546" y="4987918"/>
            <a:ext cx="2357454" cy="1870082"/>
          </a:xfrm>
          <a:prstGeom prst="rect">
            <a:avLst/>
          </a:prstGeom>
          <a:noFill/>
        </p:spPr>
      </p:pic>
      <p:pic>
        <p:nvPicPr>
          <p:cNvPr id="1030" name="Picture 6" descr="D:\Importante\Arquitectura\7º\PFG\Rambla de Poyo\Documentos\Fotos y Fichas\Fotos\21-04-12\DSC_0150.JPG"/>
          <p:cNvPicPr>
            <a:picLocks noChangeAspect="1" noChangeArrowheads="1"/>
          </p:cNvPicPr>
          <p:nvPr/>
        </p:nvPicPr>
        <p:blipFill>
          <a:blip r:embed="rId5" cstate="print"/>
          <a:srcRect r="19970"/>
          <a:stretch>
            <a:fillRect/>
          </a:stretch>
        </p:blipFill>
        <p:spPr bwMode="auto">
          <a:xfrm>
            <a:off x="6929454" y="5000637"/>
            <a:ext cx="2214546" cy="1857364"/>
          </a:xfrm>
          <a:prstGeom prst="rect">
            <a:avLst/>
          </a:prstGeom>
          <a:noFill/>
        </p:spPr>
      </p:pic>
      <p:cxnSp>
        <p:nvCxnSpPr>
          <p:cNvPr id="8" name="7 Conector recto"/>
          <p:cNvCxnSpPr/>
          <p:nvPr/>
        </p:nvCxnSpPr>
        <p:spPr>
          <a:xfrm>
            <a:off x="0" y="5000636"/>
            <a:ext cx="9144000" cy="1588"/>
          </a:xfrm>
          <a:prstGeom prst="line">
            <a:avLst/>
          </a:prstGeom>
          <a:ln w="635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8670"/>
          </a:xfr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/>
          <a:lstStyle/>
          <a:p>
            <a:r>
              <a:rPr lang="es-ES" dirty="0" smtClean="0"/>
              <a:t>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14614" y="642918"/>
            <a:ext cx="5929386" cy="357190"/>
          </a:xfrm>
        </p:spPr>
        <p:txBody>
          <a:bodyPr anchor="t">
            <a:normAutofit fontScale="47500" lnSpcReduction="20000"/>
          </a:bodyPr>
          <a:lstStyle/>
          <a:p>
            <a:pPr>
              <a:buNone/>
            </a:pPr>
            <a:r>
              <a:rPr lang="es-ES" sz="2500" b="1" cap="all" dirty="0" smtClean="0">
                <a:solidFill>
                  <a:schemeClr val="accent4">
                    <a:lumMod val="75000"/>
                  </a:schemeClr>
                </a:solidFill>
              </a:rPr>
              <a:t>[</a:t>
            </a:r>
            <a:r>
              <a:rPr lang="es-ES" sz="2500" dirty="0" smtClean="0">
                <a:solidFill>
                  <a:schemeClr val="accent4">
                    <a:lumMod val="50000"/>
                  </a:schemeClr>
                </a:solidFill>
              </a:rPr>
              <a:t>La Rambla del Poyo a su paso por la Huerta de Valencia: arquitectura rural y territorio</a:t>
            </a:r>
            <a:r>
              <a:rPr lang="es-ES" sz="2500" b="1" dirty="0" smtClean="0">
                <a:solidFill>
                  <a:schemeClr val="accent4">
                    <a:lumMod val="75000"/>
                  </a:schemeClr>
                </a:solidFill>
              </a:rPr>
              <a:t>]</a:t>
            </a:r>
            <a:endParaRPr lang="es-ES" sz="25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>
              <a:buNone/>
            </a:pPr>
            <a:endParaRPr lang="es-ES" dirty="0"/>
          </a:p>
        </p:txBody>
      </p:sp>
      <p:sp>
        <p:nvSpPr>
          <p:cNvPr id="4" name="2 Marcador de contenido"/>
          <p:cNvSpPr txBox="1">
            <a:spLocks/>
          </p:cNvSpPr>
          <p:nvPr/>
        </p:nvSpPr>
        <p:spPr>
          <a:xfrm>
            <a:off x="428596" y="428604"/>
            <a:ext cx="2143140" cy="571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ES" sz="3200" b="1" dirty="0" smtClean="0">
                <a:solidFill>
                  <a:schemeClr val="accent4">
                    <a:lumMod val="75000"/>
                  </a:schemeClr>
                </a:solidFill>
              </a:rPr>
              <a:t>METODOLOGIA</a:t>
            </a:r>
            <a:endParaRPr kumimoji="0" lang="es-ES" sz="3200" b="1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6" name="5 Conector recto"/>
          <p:cNvCxnSpPr/>
          <p:nvPr/>
        </p:nvCxnSpPr>
        <p:spPr>
          <a:xfrm>
            <a:off x="0" y="928670"/>
            <a:ext cx="9144000" cy="1588"/>
          </a:xfrm>
          <a:prstGeom prst="line">
            <a:avLst/>
          </a:prstGeom>
          <a:ln w="635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12 CuadroTexto"/>
          <p:cNvSpPr txBox="1"/>
          <p:nvPr/>
        </p:nvSpPr>
        <p:spPr>
          <a:xfrm>
            <a:off x="214282" y="1214422"/>
            <a:ext cx="2786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ESQUEMA DE TRABAJO</a:t>
            </a:r>
            <a:endParaRPr lang="es-ES" b="1" dirty="0"/>
          </a:p>
        </p:txBody>
      </p:sp>
      <p:sp>
        <p:nvSpPr>
          <p:cNvPr id="8" name="7 CuadroTexto"/>
          <p:cNvSpPr txBox="1"/>
          <p:nvPr/>
        </p:nvSpPr>
        <p:spPr>
          <a:xfrm>
            <a:off x="500035" y="1571612"/>
            <a:ext cx="81439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Tx/>
              <a:buChar char="-"/>
            </a:pPr>
            <a:r>
              <a:rPr lang="es-ES" dirty="0" smtClean="0"/>
              <a:t>Para la realización del estudio se ha seguido el siguiente </a:t>
            </a:r>
            <a:r>
              <a:rPr lang="es-ES" b="1" dirty="0" smtClean="0"/>
              <a:t>esquema de trabajo</a:t>
            </a:r>
            <a:r>
              <a:rPr lang="es-ES" dirty="0" smtClean="0"/>
              <a:t>:</a:t>
            </a:r>
          </a:p>
        </p:txBody>
      </p:sp>
      <p:graphicFrame>
        <p:nvGraphicFramePr>
          <p:cNvPr id="9" name="8 Diagrama"/>
          <p:cNvGraphicFramePr/>
          <p:nvPr/>
        </p:nvGraphicFramePr>
        <p:xfrm>
          <a:off x="357158" y="1785926"/>
          <a:ext cx="8501122" cy="12144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AsOne/>
      </p:bldGraphic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8670"/>
          </a:xfr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/>
          <a:lstStyle/>
          <a:p>
            <a:r>
              <a:rPr lang="es-ES" dirty="0" smtClean="0"/>
              <a:t>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14614" y="642918"/>
            <a:ext cx="5929386" cy="357190"/>
          </a:xfrm>
        </p:spPr>
        <p:txBody>
          <a:bodyPr anchor="t">
            <a:normAutofit fontScale="47500" lnSpcReduction="20000"/>
          </a:bodyPr>
          <a:lstStyle/>
          <a:p>
            <a:pPr>
              <a:buNone/>
            </a:pPr>
            <a:r>
              <a:rPr lang="es-ES" sz="2500" b="1" cap="all" dirty="0" smtClean="0">
                <a:solidFill>
                  <a:schemeClr val="accent4">
                    <a:lumMod val="75000"/>
                  </a:schemeClr>
                </a:solidFill>
              </a:rPr>
              <a:t>[</a:t>
            </a:r>
            <a:r>
              <a:rPr lang="es-ES" sz="2500" dirty="0" smtClean="0">
                <a:solidFill>
                  <a:schemeClr val="accent4">
                    <a:lumMod val="50000"/>
                  </a:schemeClr>
                </a:solidFill>
              </a:rPr>
              <a:t>La Rambla del Poyo a su paso por la Huerta de Valencia: arquitectura rural y territorio</a:t>
            </a:r>
            <a:r>
              <a:rPr lang="es-ES" sz="2500" b="1" dirty="0" smtClean="0">
                <a:solidFill>
                  <a:schemeClr val="accent4">
                    <a:lumMod val="75000"/>
                  </a:schemeClr>
                </a:solidFill>
              </a:rPr>
              <a:t>]</a:t>
            </a:r>
            <a:endParaRPr lang="es-ES" sz="25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>
              <a:buNone/>
            </a:pPr>
            <a:endParaRPr lang="es-ES" dirty="0"/>
          </a:p>
        </p:txBody>
      </p:sp>
      <p:sp>
        <p:nvSpPr>
          <p:cNvPr id="4" name="2 Marcador de contenido"/>
          <p:cNvSpPr txBox="1">
            <a:spLocks/>
          </p:cNvSpPr>
          <p:nvPr/>
        </p:nvSpPr>
        <p:spPr>
          <a:xfrm>
            <a:off x="428596" y="428604"/>
            <a:ext cx="2143140" cy="571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ES" sz="3200" b="1" dirty="0" smtClean="0">
                <a:solidFill>
                  <a:schemeClr val="accent4">
                    <a:lumMod val="75000"/>
                  </a:schemeClr>
                </a:solidFill>
              </a:rPr>
              <a:t>METODOLOGIA</a:t>
            </a:r>
            <a:endParaRPr kumimoji="0" lang="es-ES" sz="3200" b="1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6" name="5 Conector recto"/>
          <p:cNvCxnSpPr/>
          <p:nvPr/>
        </p:nvCxnSpPr>
        <p:spPr>
          <a:xfrm>
            <a:off x="0" y="928670"/>
            <a:ext cx="9144000" cy="1588"/>
          </a:xfrm>
          <a:prstGeom prst="line">
            <a:avLst/>
          </a:prstGeom>
          <a:ln w="635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12 CuadroTexto"/>
          <p:cNvSpPr txBox="1"/>
          <p:nvPr/>
        </p:nvSpPr>
        <p:spPr>
          <a:xfrm>
            <a:off x="214282" y="1214422"/>
            <a:ext cx="2786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ESQUEMA DE TRABAJO</a:t>
            </a:r>
            <a:endParaRPr lang="es-ES" b="1" dirty="0"/>
          </a:p>
        </p:txBody>
      </p:sp>
      <p:sp>
        <p:nvSpPr>
          <p:cNvPr id="8" name="7 CuadroTexto"/>
          <p:cNvSpPr txBox="1"/>
          <p:nvPr/>
        </p:nvSpPr>
        <p:spPr>
          <a:xfrm>
            <a:off x="500035" y="1571612"/>
            <a:ext cx="81439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Tx/>
              <a:buChar char="-"/>
            </a:pPr>
            <a:r>
              <a:rPr lang="es-ES" dirty="0" smtClean="0"/>
              <a:t>Para la realización del estudio se ha seguido el siguiente </a:t>
            </a:r>
            <a:r>
              <a:rPr lang="es-ES" b="1" dirty="0" smtClean="0"/>
              <a:t>esquema de trabajo</a:t>
            </a:r>
            <a:r>
              <a:rPr lang="es-ES" dirty="0" smtClean="0"/>
              <a:t>:</a:t>
            </a:r>
          </a:p>
        </p:txBody>
      </p:sp>
      <p:graphicFrame>
        <p:nvGraphicFramePr>
          <p:cNvPr id="9" name="8 Diagrama"/>
          <p:cNvGraphicFramePr/>
          <p:nvPr/>
        </p:nvGraphicFramePr>
        <p:xfrm>
          <a:off x="357158" y="1785926"/>
          <a:ext cx="8501122" cy="12144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9 CuadroTexto"/>
          <p:cNvSpPr txBox="1"/>
          <p:nvPr/>
        </p:nvSpPr>
        <p:spPr>
          <a:xfrm>
            <a:off x="428596" y="2928934"/>
            <a:ext cx="15001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ES" sz="1200" dirty="0" smtClean="0"/>
              <a:t>Biblioteca UPV</a:t>
            </a:r>
          </a:p>
          <a:p>
            <a:pPr>
              <a:buFont typeface="Arial" pitchFamily="34" charset="0"/>
              <a:buChar char="•"/>
            </a:pPr>
            <a:r>
              <a:rPr lang="es-ES" sz="1200" dirty="0" smtClean="0"/>
              <a:t>Biblioteca ETSIC</a:t>
            </a:r>
          </a:p>
          <a:p>
            <a:pPr>
              <a:buFont typeface="Arial" pitchFamily="34" charset="0"/>
              <a:buChar char="•"/>
            </a:pPr>
            <a:r>
              <a:rPr lang="es-ES" sz="1200" dirty="0" smtClean="0"/>
              <a:t>Biblioteca ETSIE</a:t>
            </a:r>
          </a:p>
          <a:p>
            <a:pPr>
              <a:buFont typeface="Arial" pitchFamily="34" charset="0"/>
              <a:buChar char="•"/>
            </a:pPr>
            <a:r>
              <a:rPr lang="es-ES" sz="1200" dirty="0" smtClean="0"/>
              <a:t>Internet</a:t>
            </a:r>
          </a:p>
        </p:txBody>
      </p:sp>
      <p:sp>
        <p:nvSpPr>
          <p:cNvPr id="16" name="15 CuadroTexto"/>
          <p:cNvSpPr txBox="1"/>
          <p:nvPr/>
        </p:nvSpPr>
        <p:spPr>
          <a:xfrm>
            <a:off x="428596" y="4286256"/>
            <a:ext cx="15001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es-ES" sz="1200" dirty="0" smtClean="0"/>
              <a:t>Establecimiento de antecedentes.</a:t>
            </a:r>
          </a:p>
          <a:p>
            <a:pPr>
              <a:buFontTx/>
              <a:buChar char="-"/>
            </a:pPr>
            <a:endParaRPr lang="es-ES" sz="1200" dirty="0" smtClean="0"/>
          </a:p>
          <a:p>
            <a:pPr>
              <a:buFontTx/>
              <a:buChar char="-"/>
            </a:pPr>
            <a:r>
              <a:rPr lang="es-ES" sz="1200" dirty="0" smtClean="0"/>
              <a:t>Establecimiento de mapa base.</a:t>
            </a:r>
          </a:p>
        </p:txBody>
      </p:sp>
      <p:sp>
        <p:nvSpPr>
          <p:cNvPr id="20" name="19 Flecha abajo"/>
          <p:cNvSpPr/>
          <p:nvPr/>
        </p:nvSpPr>
        <p:spPr>
          <a:xfrm>
            <a:off x="928662" y="3857628"/>
            <a:ext cx="285752" cy="335466"/>
          </a:xfrm>
          <a:prstGeom prst="downArrow">
            <a:avLst>
              <a:gd name="adj1" fmla="val 42889"/>
              <a:gd name="adj2" fmla="val 50000"/>
            </a:avLst>
          </a:prstGeom>
          <a:noFill/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n>
                <a:solidFill>
                  <a:schemeClr val="accent4">
                    <a:lumMod val="75000"/>
                  </a:schemeClr>
                </a:solidFill>
              </a:ln>
              <a:noFill/>
            </a:endParaRPr>
          </a:p>
        </p:txBody>
      </p:sp>
      <p:graphicFrame>
        <p:nvGraphicFramePr>
          <p:cNvPr id="24" name="23 Diagrama"/>
          <p:cNvGraphicFramePr/>
          <p:nvPr/>
        </p:nvGraphicFramePr>
        <p:xfrm>
          <a:off x="357158" y="1785926"/>
          <a:ext cx="8501122" cy="12144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6" grpId="0"/>
      <p:bldP spid="2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8670"/>
          </a:xfr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/>
          <a:lstStyle/>
          <a:p>
            <a:r>
              <a:rPr lang="es-ES" dirty="0" smtClean="0"/>
              <a:t>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14614" y="642918"/>
            <a:ext cx="5929386" cy="357190"/>
          </a:xfrm>
        </p:spPr>
        <p:txBody>
          <a:bodyPr anchor="t">
            <a:normAutofit fontScale="47500" lnSpcReduction="20000"/>
          </a:bodyPr>
          <a:lstStyle/>
          <a:p>
            <a:pPr>
              <a:buNone/>
            </a:pPr>
            <a:r>
              <a:rPr lang="es-ES" sz="2500" b="1" cap="all" dirty="0" smtClean="0">
                <a:solidFill>
                  <a:schemeClr val="accent4">
                    <a:lumMod val="75000"/>
                  </a:schemeClr>
                </a:solidFill>
              </a:rPr>
              <a:t>[</a:t>
            </a:r>
            <a:r>
              <a:rPr lang="es-ES" sz="2500" dirty="0" smtClean="0">
                <a:solidFill>
                  <a:schemeClr val="accent4">
                    <a:lumMod val="50000"/>
                  </a:schemeClr>
                </a:solidFill>
              </a:rPr>
              <a:t>La Rambla del Poyo a su paso por la Huerta de Valencia: arquitectura rural y territorio</a:t>
            </a:r>
            <a:r>
              <a:rPr lang="es-ES" sz="2500" b="1" dirty="0" smtClean="0">
                <a:solidFill>
                  <a:schemeClr val="accent4">
                    <a:lumMod val="75000"/>
                  </a:schemeClr>
                </a:solidFill>
              </a:rPr>
              <a:t>]</a:t>
            </a:r>
            <a:endParaRPr lang="es-ES" sz="25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>
              <a:buNone/>
            </a:pPr>
            <a:endParaRPr lang="es-ES" dirty="0"/>
          </a:p>
        </p:txBody>
      </p:sp>
      <p:sp>
        <p:nvSpPr>
          <p:cNvPr id="4" name="2 Marcador de contenido"/>
          <p:cNvSpPr txBox="1">
            <a:spLocks/>
          </p:cNvSpPr>
          <p:nvPr/>
        </p:nvSpPr>
        <p:spPr>
          <a:xfrm>
            <a:off x="428596" y="428604"/>
            <a:ext cx="2143140" cy="571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ES" sz="3200" b="1" dirty="0" smtClean="0">
                <a:solidFill>
                  <a:schemeClr val="accent4">
                    <a:lumMod val="75000"/>
                  </a:schemeClr>
                </a:solidFill>
              </a:rPr>
              <a:t>METODOLOGIA</a:t>
            </a:r>
            <a:endParaRPr kumimoji="0" lang="es-ES" sz="3200" b="1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6" name="5 Conector recto"/>
          <p:cNvCxnSpPr/>
          <p:nvPr/>
        </p:nvCxnSpPr>
        <p:spPr>
          <a:xfrm>
            <a:off x="0" y="928670"/>
            <a:ext cx="9144000" cy="1588"/>
          </a:xfrm>
          <a:prstGeom prst="line">
            <a:avLst/>
          </a:prstGeom>
          <a:ln w="635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8 Diagrama"/>
          <p:cNvGraphicFramePr/>
          <p:nvPr/>
        </p:nvGraphicFramePr>
        <p:xfrm>
          <a:off x="214282" y="1142984"/>
          <a:ext cx="8572560" cy="4286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4" name="23 CuadroTexto"/>
          <p:cNvSpPr txBox="1"/>
          <p:nvPr/>
        </p:nvSpPr>
        <p:spPr>
          <a:xfrm>
            <a:off x="714348" y="2428868"/>
            <a:ext cx="77867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ES" sz="1600" dirty="0" smtClean="0"/>
              <a:t>Biblioteca UPV</a:t>
            </a:r>
          </a:p>
          <a:p>
            <a:pPr>
              <a:buFont typeface="Arial" pitchFamily="34" charset="0"/>
              <a:buChar char="•"/>
            </a:pPr>
            <a:r>
              <a:rPr lang="es-ES" sz="1600" dirty="0" smtClean="0"/>
              <a:t>Biblioteca ETSIC</a:t>
            </a:r>
          </a:p>
          <a:p>
            <a:pPr>
              <a:buFont typeface="Arial" pitchFamily="34" charset="0"/>
              <a:buChar char="•"/>
            </a:pPr>
            <a:r>
              <a:rPr lang="es-ES" sz="1600" dirty="0" smtClean="0"/>
              <a:t>Biblioteca ETSIE</a:t>
            </a:r>
          </a:p>
          <a:p>
            <a:pPr>
              <a:buFont typeface="Arial" pitchFamily="34" charset="0"/>
              <a:buChar char="•"/>
            </a:pPr>
            <a:r>
              <a:rPr lang="es-ES" sz="1600" dirty="0" smtClean="0"/>
              <a:t>Internet</a:t>
            </a:r>
          </a:p>
        </p:txBody>
      </p:sp>
      <p:sp>
        <p:nvSpPr>
          <p:cNvPr id="26" name="25 CuadroTexto"/>
          <p:cNvSpPr txBox="1"/>
          <p:nvPr/>
        </p:nvSpPr>
        <p:spPr>
          <a:xfrm>
            <a:off x="428596" y="1714488"/>
            <a:ext cx="77867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-Búsqueda de información en diferentes bibliotecas de la UPV (documentos impresos) e Internet (documentación digital):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714876" y="2777650"/>
            <a:ext cx="3557578" cy="3452903"/>
          </a:xfrm>
          <a:prstGeom prst="rect">
            <a:avLst/>
          </a:prstGeom>
          <a:noFill/>
          <a:ln w="9525">
            <a:solidFill>
              <a:schemeClr val="accent4">
                <a:lumMod val="50000"/>
              </a:schemeClr>
            </a:solidFill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10434" y="4286255"/>
            <a:ext cx="3780569" cy="1966917"/>
          </a:xfrm>
          <a:prstGeom prst="rect">
            <a:avLst/>
          </a:prstGeom>
          <a:noFill/>
          <a:ln w="9525">
            <a:solidFill>
              <a:schemeClr val="accent4">
                <a:lumMod val="50000"/>
              </a:schemeClr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8670"/>
          </a:xfr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/>
          <a:lstStyle/>
          <a:p>
            <a:r>
              <a:rPr lang="es-ES" dirty="0" smtClean="0"/>
              <a:t>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14614" y="642918"/>
            <a:ext cx="5929386" cy="357190"/>
          </a:xfrm>
        </p:spPr>
        <p:txBody>
          <a:bodyPr anchor="t">
            <a:normAutofit fontScale="47500" lnSpcReduction="20000"/>
          </a:bodyPr>
          <a:lstStyle/>
          <a:p>
            <a:pPr>
              <a:buNone/>
            </a:pPr>
            <a:r>
              <a:rPr lang="es-ES" sz="2500" b="1" cap="all" dirty="0" smtClean="0">
                <a:solidFill>
                  <a:schemeClr val="accent4">
                    <a:lumMod val="75000"/>
                  </a:schemeClr>
                </a:solidFill>
              </a:rPr>
              <a:t>[</a:t>
            </a:r>
            <a:r>
              <a:rPr lang="es-ES" sz="2500" dirty="0" smtClean="0">
                <a:solidFill>
                  <a:schemeClr val="accent4">
                    <a:lumMod val="50000"/>
                  </a:schemeClr>
                </a:solidFill>
              </a:rPr>
              <a:t>La Rambla del Poyo a su paso por la Huerta de Valencia: arquitectura rural y territorio</a:t>
            </a:r>
            <a:r>
              <a:rPr lang="es-ES" sz="2500" b="1" dirty="0" smtClean="0">
                <a:solidFill>
                  <a:schemeClr val="accent4">
                    <a:lumMod val="75000"/>
                  </a:schemeClr>
                </a:solidFill>
              </a:rPr>
              <a:t>]</a:t>
            </a:r>
            <a:endParaRPr lang="es-ES" sz="25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>
              <a:buNone/>
            </a:pPr>
            <a:endParaRPr lang="es-ES" dirty="0"/>
          </a:p>
        </p:txBody>
      </p:sp>
      <p:sp>
        <p:nvSpPr>
          <p:cNvPr id="4" name="2 Marcador de contenido"/>
          <p:cNvSpPr txBox="1">
            <a:spLocks/>
          </p:cNvSpPr>
          <p:nvPr/>
        </p:nvSpPr>
        <p:spPr>
          <a:xfrm>
            <a:off x="428596" y="428604"/>
            <a:ext cx="2143140" cy="571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ES" sz="3200" b="1" dirty="0" smtClean="0">
                <a:solidFill>
                  <a:schemeClr val="accent4">
                    <a:lumMod val="75000"/>
                  </a:schemeClr>
                </a:solidFill>
              </a:rPr>
              <a:t>METODOLOGIA</a:t>
            </a:r>
            <a:endParaRPr kumimoji="0" lang="es-ES" sz="3200" b="1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6" name="5 Conector recto"/>
          <p:cNvCxnSpPr/>
          <p:nvPr/>
        </p:nvCxnSpPr>
        <p:spPr>
          <a:xfrm>
            <a:off x="0" y="928670"/>
            <a:ext cx="9144000" cy="1588"/>
          </a:xfrm>
          <a:prstGeom prst="line">
            <a:avLst/>
          </a:prstGeom>
          <a:ln w="635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8 Diagrama"/>
          <p:cNvGraphicFramePr/>
          <p:nvPr/>
        </p:nvGraphicFramePr>
        <p:xfrm>
          <a:off x="214282" y="1142984"/>
          <a:ext cx="8572560" cy="4286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6" name="25 CuadroTexto"/>
          <p:cNvSpPr txBox="1"/>
          <p:nvPr/>
        </p:nvSpPr>
        <p:spPr>
          <a:xfrm>
            <a:off x="428596" y="1714488"/>
            <a:ext cx="77867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-Búsqueda de información en diferentes bibliotecas de la UPV (documentos impresos) e Internet (documentación digital):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42910" y="3857628"/>
            <a:ext cx="7899133" cy="2500330"/>
          </a:xfrm>
          <a:prstGeom prst="rect">
            <a:avLst/>
          </a:prstGeom>
          <a:noFill/>
          <a:ln w="9525">
            <a:solidFill>
              <a:schemeClr val="accent4">
                <a:lumMod val="50000"/>
              </a:schemeClr>
            </a:solidFill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428860" y="2928934"/>
            <a:ext cx="6148403" cy="687218"/>
          </a:xfrm>
          <a:prstGeom prst="rect">
            <a:avLst/>
          </a:prstGeom>
          <a:noFill/>
          <a:ln w="9525">
            <a:solidFill>
              <a:schemeClr val="accent4">
                <a:lumMod val="50000"/>
              </a:schemeClr>
            </a:solidFill>
            <a:miter lim="800000"/>
            <a:headEnd/>
            <a:tailEnd/>
          </a:ln>
          <a:effectLst/>
        </p:spPr>
      </p:pic>
      <p:sp>
        <p:nvSpPr>
          <p:cNvPr id="12" name="11 CuadroTexto"/>
          <p:cNvSpPr txBox="1"/>
          <p:nvPr/>
        </p:nvSpPr>
        <p:spPr>
          <a:xfrm>
            <a:off x="714348" y="2428868"/>
            <a:ext cx="77867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ES" sz="1600" dirty="0" smtClean="0"/>
              <a:t>Biblioteca UPV</a:t>
            </a:r>
          </a:p>
          <a:p>
            <a:pPr>
              <a:buFont typeface="Arial" pitchFamily="34" charset="0"/>
              <a:buChar char="•"/>
            </a:pPr>
            <a:r>
              <a:rPr lang="es-ES" sz="1600" dirty="0" smtClean="0"/>
              <a:t>Biblioteca ETSIC</a:t>
            </a:r>
          </a:p>
          <a:p>
            <a:pPr>
              <a:buFont typeface="Arial" pitchFamily="34" charset="0"/>
              <a:buChar char="•"/>
            </a:pPr>
            <a:r>
              <a:rPr lang="es-ES" sz="1600" dirty="0" smtClean="0"/>
              <a:t>Biblioteca ETSIE</a:t>
            </a:r>
          </a:p>
          <a:p>
            <a:pPr>
              <a:buFont typeface="Arial" pitchFamily="34" charset="0"/>
              <a:buChar char="•"/>
            </a:pPr>
            <a:r>
              <a:rPr lang="es-ES" sz="1600" dirty="0" smtClean="0"/>
              <a:t>Internet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8670"/>
          </a:xfr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/>
          <a:lstStyle/>
          <a:p>
            <a:r>
              <a:rPr lang="es-ES" dirty="0" smtClean="0"/>
              <a:t>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14614" y="642918"/>
            <a:ext cx="5929386" cy="357190"/>
          </a:xfrm>
        </p:spPr>
        <p:txBody>
          <a:bodyPr anchor="t">
            <a:normAutofit fontScale="47500" lnSpcReduction="20000"/>
          </a:bodyPr>
          <a:lstStyle/>
          <a:p>
            <a:pPr>
              <a:buNone/>
            </a:pPr>
            <a:r>
              <a:rPr lang="es-ES" sz="2500" b="1" cap="all" dirty="0" smtClean="0">
                <a:solidFill>
                  <a:schemeClr val="accent4">
                    <a:lumMod val="75000"/>
                  </a:schemeClr>
                </a:solidFill>
              </a:rPr>
              <a:t>[</a:t>
            </a:r>
            <a:r>
              <a:rPr lang="es-ES" sz="2500" dirty="0" smtClean="0">
                <a:solidFill>
                  <a:schemeClr val="accent4">
                    <a:lumMod val="50000"/>
                  </a:schemeClr>
                </a:solidFill>
              </a:rPr>
              <a:t>La Rambla del Poyo a su paso por la Huerta de Valencia: arquitectura rural y territorio</a:t>
            </a:r>
            <a:r>
              <a:rPr lang="es-ES" sz="2500" b="1" dirty="0" smtClean="0">
                <a:solidFill>
                  <a:schemeClr val="accent4">
                    <a:lumMod val="75000"/>
                  </a:schemeClr>
                </a:solidFill>
              </a:rPr>
              <a:t>]</a:t>
            </a:r>
            <a:endParaRPr lang="es-ES" sz="25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>
              <a:buNone/>
            </a:pPr>
            <a:endParaRPr lang="es-ES" dirty="0"/>
          </a:p>
        </p:txBody>
      </p:sp>
      <p:sp>
        <p:nvSpPr>
          <p:cNvPr id="4" name="2 Marcador de contenido"/>
          <p:cNvSpPr txBox="1">
            <a:spLocks/>
          </p:cNvSpPr>
          <p:nvPr/>
        </p:nvSpPr>
        <p:spPr>
          <a:xfrm>
            <a:off x="428596" y="428604"/>
            <a:ext cx="2143140" cy="571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ES" sz="3200" b="1" dirty="0" smtClean="0">
                <a:solidFill>
                  <a:schemeClr val="accent4">
                    <a:lumMod val="75000"/>
                  </a:schemeClr>
                </a:solidFill>
              </a:rPr>
              <a:t>METODOLOGIA</a:t>
            </a:r>
            <a:endParaRPr kumimoji="0" lang="es-ES" sz="3200" b="1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6" name="5 Conector recto"/>
          <p:cNvCxnSpPr/>
          <p:nvPr/>
        </p:nvCxnSpPr>
        <p:spPr>
          <a:xfrm>
            <a:off x="0" y="928670"/>
            <a:ext cx="9144000" cy="1588"/>
          </a:xfrm>
          <a:prstGeom prst="line">
            <a:avLst/>
          </a:prstGeom>
          <a:ln w="635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8 Diagrama"/>
          <p:cNvGraphicFramePr/>
          <p:nvPr/>
        </p:nvGraphicFramePr>
        <p:xfrm>
          <a:off x="214282" y="1142984"/>
          <a:ext cx="8572560" cy="4286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10 CuadroTexto"/>
          <p:cNvSpPr txBox="1"/>
          <p:nvPr/>
        </p:nvSpPr>
        <p:spPr>
          <a:xfrm>
            <a:off x="500034" y="1785926"/>
            <a:ext cx="43577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es-ES" dirty="0" smtClean="0"/>
              <a:t>Establecimiento de antecedentes:</a:t>
            </a:r>
            <a:endParaRPr lang="es-ES" sz="1200" dirty="0" smtClean="0"/>
          </a:p>
        </p:txBody>
      </p:sp>
      <p:sp>
        <p:nvSpPr>
          <p:cNvPr id="13" name="12 CuadroTexto"/>
          <p:cNvSpPr txBox="1"/>
          <p:nvPr/>
        </p:nvSpPr>
        <p:spPr>
          <a:xfrm>
            <a:off x="714348" y="4071942"/>
            <a:ext cx="1714512" cy="415498"/>
          </a:xfrm>
          <a:prstGeom prst="rect">
            <a:avLst/>
          </a:prstGeom>
          <a:solidFill>
            <a:srgbClr val="A38FBB"/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100" dirty="0" smtClean="0">
                <a:solidFill>
                  <a:schemeClr val="bg1"/>
                </a:solidFill>
              </a:rPr>
              <a:t>Históricos</a:t>
            </a:r>
          </a:p>
        </p:txBody>
      </p:sp>
      <p:sp>
        <p:nvSpPr>
          <p:cNvPr id="14" name="13 CuadroTexto"/>
          <p:cNvSpPr txBox="1"/>
          <p:nvPr/>
        </p:nvSpPr>
        <p:spPr>
          <a:xfrm>
            <a:off x="714348" y="2786058"/>
            <a:ext cx="1714512" cy="415498"/>
          </a:xfrm>
          <a:prstGeom prst="rect">
            <a:avLst/>
          </a:prstGeom>
          <a:solidFill>
            <a:srgbClr val="A38FBB"/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100" dirty="0" smtClean="0">
                <a:solidFill>
                  <a:schemeClr val="bg1"/>
                </a:solidFill>
              </a:rPr>
              <a:t>Geográficos</a:t>
            </a:r>
          </a:p>
        </p:txBody>
      </p:sp>
      <p:sp>
        <p:nvSpPr>
          <p:cNvPr id="15" name="14 CuadroTexto"/>
          <p:cNvSpPr txBox="1"/>
          <p:nvPr/>
        </p:nvSpPr>
        <p:spPr>
          <a:xfrm>
            <a:off x="714348" y="5357826"/>
            <a:ext cx="1714512" cy="646331"/>
          </a:xfrm>
          <a:prstGeom prst="rect">
            <a:avLst/>
          </a:prstGeom>
          <a:solidFill>
            <a:srgbClr val="A38FBB"/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solidFill>
                  <a:schemeClr val="bg1"/>
                </a:solidFill>
              </a:rPr>
              <a:t>Paisaje natural y urbano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28 Rectángulo"/>
          <p:cNvSpPr/>
          <p:nvPr/>
        </p:nvSpPr>
        <p:spPr>
          <a:xfrm>
            <a:off x="3643306" y="2643182"/>
            <a:ext cx="4929222" cy="3643338"/>
          </a:xfrm>
          <a:prstGeom prst="rect">
            <a:avLst/>
          </a:prstGeom>
          <a:solidFill>
            <a:srgbClr val="F5F3F7"/>
          </a:solidFill>
          <a:ln w="28575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8670"/>
          </a:xfr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/>
          <a:lstStyle/>
          <a:p>
            <a:r>
              <a:rPr lang="es-ES" dirty="0" smtClean="0"/>
              <a:t>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14614" y="642918"/>
            <a:ext cx="5929386" cy="357190"/>
          </a:xfrm>
        </p:spPr>
        <p:txBody>
          <a:bodyPr anchor="t">
            <a:normAutofit fontScale="47500" lnSpcReduction="20000"/>
          </a:bodyPr>
          <a:lstStyle/>
          <a:p>
            <a:pPr>
              <a:buNone/>
            </a:pPr>
            <a:r>
              <a:rPr lang="es-ES" sz="2500" b="1" cap="all" dirty="0" smtClean="0">
                <a:solidFill>
                  <a:schemeClr val="accent4">
                    <a:lumMod val="75000"/>
                  </a:schemeClr>
                </a:solidFill>
              </a:rPr>
              <a:t>[</a:t>
            </a:r>
            <a:r>
              <a:rPr lang="es-ES" sz="2500" dirty="0" smtClean="0">
                <a:solidFill>
                  <a:schemeClr val="accent4">
                    <a:lumMod val="50000"/>
                  </a:schemeClr>
                </a:solidFill>
              </a:rPr>
              <a:t>La Rambla del Poyo a su paso por la Huerta de Valencia: arquitectura rural y territorio</a:t>
            </a:r>
            <a:r>
              <a:rPr lang="es-ES" sz="2500" b="1" dirty="0" smtClean="0">
                <a:solidFill>
                  <a:schemeClr val="accent4">
                    <a:lumMod val="75000"/>
                  </a:schemeClr>
                </a:solidFill>
              </a:rPr>
              <a:t>]</a:t>
            </a:r>
            <a:endParaRPr lang="es-ES" sz="25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>
              <a:buNone/>
            </a:pPr>
            <a:endParaRPr lang="es-ES" dirty="0"/>
          </a:p>
        </p:txBody>
      </p:sp>
      <p:sp>
        <p:nvSpPr>
          <p:cNvPr id="4" name="2 Marcador de contenido"/>
          <p:cNvSpPr txBox="1">
            <a:spLocks/>
          </p:cNvSpPr>
          <p:nvPr/>
        </p:nvSpPr>
        <p:spPr>
          <a:xfrm>
            <a:off x="428596" y="428604"/>
            <a:ext cx="2143140" cy="571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ES" sz="3200" b="1" dirty="0" smtClean="0">
                <a:solidFill>
                  <a:schemeClr val="accent4">
                    <a:lumMod val="75000"/>
                  </a:schemeClr>
                </a:solidFill>
              </a:rPr>
              <a:t>METODOLOGIA</a:t>
            </a:r>
            <a:endParaRPr kumimoji="0" lang="es-ES" sz="3200" b="1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6" name="5 Conector recto"/>
          <p:cNvCxnSpPr/>
          <p:nvPr/>
        </p:nvCxnSpPr>
        <p:spPr>
          <a:xfrm>
            <a:off x="0" y="928670"/>
            <a:ext cx="9144000" cy="1588"/>
          </a:xfrm>
          <a:prstGeom prst="line">
            <a:avLst/>
          </a:prstGeom>
          <a:ln w="635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8 Diagrama"/>
          <p:cNvGraphicFramePr/>
          <p:nvPr/>
        </p:nvGraphicFramePr>
        <p:xfrm>
          <a:off x="214282" y="1142984"/>
          <a:ext cx="8572560" cy="4286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10 CuadroTexto"/>
          <p:cNvSpPr txBox="1"/>
          <p:nvPr/>
        </p:nvSpPr>
        <p:spPr>
          <a:xfrm>
            <a:off x="500034" y="1785926"/>
            <a:ext cx="43577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es-ES" dirty="0" smtClean="0"/>
              <a:t>Establecimiento de antecedentes:</a:t>
            </a:r>
            <a:endParaRPr lang="es-ES" sz="1200" dirty="0" smtClean="0"/>
          </a:p>
        </p:txBody>
      </p:sp>
      <p:cxnSp>
        <p:nvCxnSpPr>
          <p:cNvPr id="20" name="19 Conector recto"/>
          <p:cNvCxnSpPr>
            <a:stCxn id="37" idx="3"/>
          </p:cNvCxnSpPr>
          <p:nvPr/>
        </p:nvCxnSpPr>
        <p:spPr>
          <a:xfrm>
            <a:off x="2428860" y="2993807"/>
            <a:ext cx="1214446" cy="13130"/>
          </a:xfrm>
          <a:prstGeom prst="line">
            <a:avLst/>
          </a:prstGeom>
          <a:ln w="28575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22 CuadroTexto"/>
          <p:cNvSpPr txBox="1"/>
          <p:nvPr/>
        </p:nvSpPr>
        <p:spPr>
          <a:xfrm>
            <a:off x="3714744" y="2714621"/>
            <a:ext cx="3429024" cy="369332"/>
          </a:xfrm>
          <a:prstGeom prst="rect">
            <a:avLst/>
          </a:prstGeom>
          <a:solidFill>
            <a:srgbClr val="DBD2E4"/>
          </a:solidFill>
          <a:ln w="28575"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es-ES" b="1" dirty="0" smtClean="0"/>
              <a:t>Comarca de la Huerta de Valencia</a:t>
            </a:r>
            <a:endParaRPr lang="es-ES" sz="2100" dirty="0" smtClean="0"/>
          </a:p>
        </p:txBody>
      </p:sp>
      <p:sp>
        <p:nvSpPr>
          <p:cNvPr id="36" name="35 CuadroTexto"/>
          <p:cNvSpPr txBox="1"/>
          <p:nvPr/>
        </p:nvSpPr>
        <p:spPr>
          <a:xfrm>
            <a:off x="714348" y="4071942"/>
            <a:ext cx="1714512" cy="415498"/>
          </a:xfrm>
          <a:prstGeom prst="rect">
            <a:avLst/>
          </a:prstGeom>
          <a:solidFill>
            <a:srgbClr val="A38FBB"/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100" dirty="0" smtClean="0">
                <a:solidFill>
                  <a:schemeClr val="bg1"/>
                </a:solidFill>
              </a:rPr>
              <a:t>Históricos</a:t>
            </a:r>
          </a:p>
        </p:txBody>
      </p:sp>
      <p:sp>
        <p:nvSpPr>
          <p:cNvPr id="37" name="36 CuadroTexto"/>
          <p:cNvSpPr txBox="1"/>
          <p:nvPr/>
        </p:nvSpPr>
        <p:spPr>
          <a:xfrm>
            <a:off x="714348" y="2786058"/>
            <a:ext cx="1714512" cy="415498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100" dirty="0" smtClean="0">
                <a:solidFill>
                  <a:schemeClr val="bg1"/>
                </a:solidFill>
              </a:rPr>
              <a:t>Geográficos</a:t>
            </a:r>
          </a:p>
        </p:txBody>
      </p:sp>
      <p:sp>
        <p:nvSpPr>
          <p:cNvPr id="38" name="37 CuadroTexto"/>
          <p:cNvSpPr txBox="1"/>
          <p:nvPr/>
        </p:nvSpPr>
        <p:spPr>
          <a:xfrm>
            <a:off x="714348" y="5357826"/>
            <a:ext cx="1714512" cy="646331"/>
          </a:xfrm>
          <a:prstGeom prst="rect">
            <a:avLst/>
          </a:prstGeom>
          <a:solidFill>
            <a:srgbClr val="A38FBB"/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solidFill>
                  <a:schemeClr val="bg1"/>
                </a:solidFill>
              </a:rPr>
              <a:t>Paisaje natural y urbano</a:t>
            </a:r>
          </a:p>
        </p:txBody>
      </p:sp>
      <p:sp>
        <p:nvSpPr>
          <p:cNvPr id="42" name="41 CuadroTexto"/>
          <p:cNvSpPr txBox="1"/>
          <p:nvPr/>
        </p:nvSpPr>
        <p:spPr>
          <a:xfrm>
            <a:off x="3714744" y="3143248"/>
            <a:ext cx="4714908" cy="1384995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es-ES" sz="1400" dirty="0" smtClean="0"/>
              <a:t>Extensión de 629 km².</a:t>
            </a:r>
          </a:p>
          <a:p>
            <a:pPr algn="just">
              <a:buFont typeface="Arial" pitchFamily="34" charset="0"/>
              <a:buChar char="•"/>
            </a:pPr>
            <a:r>
              <a:rPr lang="es-ES" sz="1400" dirty="0" smtClean="0"/>
              <a:t>Orografía prácticamente plana (80m.-0m.).</a:t>
            </a:r>
          </a:p>
          <a:p>
            <a:pPr algn="just">
              <a:buFont typeface="Arial" pitchFamily="34" charset="0"/>
              <a:buChar char="•"/>
            </a:pPr>
            <a:r>
              <a:rPr lang="es-ES" sz="1400" dirty="0" smtClean="0"/>
              <a:t>Clima mediterráneo.</a:t>
            </a:r>
          </a:p>
          <a:p>
            <a:pPr>
              <a:buFont typeface="Arial" pitchFamily="34" charset="0"/>
              <a:buChar char="•"/>
            </a:pPr>
            <a:r>
              <a:rPr lang="es-ES" sz="1400" dirty="0" smtClean="0"/>
              <a:t>La zona más densamente poblada de la Comunidad Valenciana.</a:t>
            </a:r>
          </a:p>
          <a:p>
            <a:pPr>
              <a:buFont typeface="Arial" pitchFamily="34" charset="0"/>
              <a:buChar char="•"/>
            </a:pPr>
            <a:r>
              <a:rPr lang="es-ES" sz="1400" dirty="0" smtClean="0"/>
              <a:t>Cultivos predominantes: hortalizas y naranjos.</a:t>
            </a:r>
          </a:p>
        </p:txBody>
      </p:sp>
      <p:sp>
        <p:nvSpPr>
          <p:cNvPr id="47" name="46 CuadroTexto"/>
          <p:cNvSpPr txBox="1"/>
          <p:nvPr/>
        </p:nvSpPr>
        <p:spPr>
          <a:xfrm>
            <a:off x="3714744" y="4643447"/>
            <a:ext cx="2143140" cy="369332"/>
          </a:xfrm>
          <a:prstGeom prst="rect">
            <a:avLst/>
          </a:prstGeom>
          <a:solidFill>
            <a:srgbClr val="DBD2E4"/>
          </a:solidFill>
          <a:ln w="28575"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es-ES" b="1" dirty="0" smtClean="0"/>
              <a:t>Albufera de Valencia</a:t>
            </a:r>
            <a:endParaRPr lang="es-ES" dirty="0" smtClean="0"/>
          </a:p>
        </p:txBody>
      </p:sp>
      <p:sp>
        <p:nvSpPr>
          <p:cNvPr id="48" name="47 CuadroTexto"/>
          <p:cNvSpPr txBox="1"/>
          <p:nvPr/>
        </p:nvSpPr>
        <p:spPr>
          <a:xfrm>
            <a:off x="3714744" y="5072074"/>
            <a:ext cx="4714908" cy="2139047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es-ES" sz="1400" dirty="0" smtClean="0"/>
              <a:t>21.000 hectáreas de terreno.</a:t>
            </a:r>
          </a:p>
          <a:p>
            <a:pPr algn="just">
              <a:buFont typeface="Arial" pitchFamily="34" charset="0"/>
              <a:buChar char="•"/>
            </a:pPr>
            <a:r>
              <a:rPr lang="es-ES" sz="1400" dirty="0" smtClean="0"/>
              <a:t>3 ambientes diferentes.</a:t>
            </a:r>
          </a:p>
          <a:p>
            <a:pPr algn="just">
              <a:buFont typeface="Arial" pitchFamily="34" charset="0"/>
              <a:buChar char="•"/>
            </a:pPr>
            <a:r>
              <a:rPr lang="es-ES" sz="1400" dirty="0" smtClean="0"/>
              <a:t>Cultivo predominante: arroz.</a:t>
            </a:r>
          </a:p>
          <a:p>
            <a:pPr algn="just">
              <a:buFont typeface="Arial" pitchFamily="34" charset="0"/>
              <a:buChar char="•"/>
            </a:pPr>
            <a:r>
              <a:rPr lang="es-ES" sz="1400" dirty="0" smtClean="0"/>
              <a:t>Gran variedad de fauna y flora.</a:t>
            </a:r>
          </a:p>
          <a:p>
            <a:pPr algn="just">
              <a:buFont typeface="Arial" pitchFamily="34" charset="0"/>
              <a:buChar char="•"/>
            </a:pPr>
            <a:endParaRPr lang="es-ES" sz="1400" dirty="0" smtClean="0"/>
          </a:p>
          <a:p>
            <a:pPr algn="just">
              <a:buFont typeface="Arial" pitchFamily="34" charset="0"/>
              <a:buChar char="•"/>
            </a:pPr>
            <a:endParaRPr lang="es-ES" sz="2100" dirty="0" smtClean="0"/>
          </a:p>
          <a:p>
            <a:pPr algn="just">
              <a:buFont typeface="Arial" pitchFamily="34" charset="0"/>
              <a:buChar char="•"/>
            </a:pPr>
            <a:endParaRPr lang="es-ES" sz="2100" dirty="0" smtClean="0"/>
          </a:p>
          <a:p>
            <a:pPr algn="just">
              <a:buFont typeface="Arial" pitchFamily="34" charset="0"/>
              <a:buChar char="•"/>
            </a:pPr>
            <a:endParaRPr lang="es-ES" sz="2100" dirty="0" smtClean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23" grpId="0" animBg="1"/>
      <p:bldP spid="42" grpId="0"/>
      <p:bldP spid="47" grpId="0" animBg="1"/>
      <p:bldP spid="4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8670"/>
          </a:xfr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/>
          <a:lstStyle/>
          <a:p>
            <a:r>
              <a:rPr lang="es-ES" dirty="0" smtClean="0"/>
              <a:t>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14614" y="642918"/>
            <a:ext cx="5929386" cy="357190"/>
          </a:xfrm>
        </p:spPr>
        <p:txBody>
          <a:bodyPr anchor="t">
            <a:normAutofit fontScale="47500" lnSpcReduction="20000"/>
          </a:bodyPr>
          <a:lstStyle/>
          <a:p>
            <a:pPr>
              <a:buNone/>
            </a:pPr>
            <a:r>
              <a:rPr lang="es-ES" sz="2500" b="1" cap="all" dirty="0" smtClean="0">
                <a:solidFill>
                  <a:schemeClr val="accent4">
                    <a:lumMod val="75000"/>
                  </a:schemeClr>
                </a:solidFill>
              </a:rPr>
              <a:t>[</a:t>
            </a:r>
            <a:r>
              <a:rPr lang="es-ES" sz="2500" dirty="0" smtClean="0">
                <a:solidFill>
                  <a:schemeClr val="accent4">
                    <a:lumMod val="50000"/>
                  </a:schemeClr>
                </a:solidFill>
              </a:rPr>
              <a:t>La Rambla del Poyo a su paso por la Huerta de Valencia: arquitectura rural y territorio</a:t>
            </a:r>
            <a:r>
              <a:rPr lang="es-ES" sz="2500" b="1" dirty="0" smtClean="0">
                <a:solidFill>
                  <a:schemeClr val="accent4">
                    <a:lumMod val="75000"/>
                  </a:schemeClr>
                </a:solidFill>
              </a:rPr>
              <a:t>]</a:t>
            </a:r>
            <a:endParaRPr lang="es-ES" sz="25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>
              <a:buNone/>
            </a:pPr>
            <a:endParaRPr lang="es-ES" dirty="0"/>
          </a:p>
        </p:txBody>
      </p:sp>
      <p:sp>
        <p:nvSpPr>
          <p:cNvPr id="4" name="2 Marcador de contenido"/>
          <p:cNvSpPr txBox="1">
            <a:spLocks/>
          </p:cNvSpPr>
          <p:nvPr/>
        </p:nvSpPr>
        <p:spPr>
          <a:xfrm>
            <a:off x="428596" y="428604"/>
            <a:ext cx="2143140" cy="571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ES" sz="3200" b="1" dirty="0" smtClean="0">
                <a:solidFill>
                  <a:schemeClr val="accent4">
                    <a:lumMod val="75000"/>
                  </a:schemeClr>
                </a:solidFill>
              </a:rPr>
              <a:t>METODOLOGIA</a:t>
            </a:r>
            <a:endParaRPr kumimoji="0" lang="es-ES" sz="3200" b="1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6" name="5 Conector recto"/>
          <p:cNvCxnSpPr/>
          <p:nvPr/>
        </p:nvCxnSpPr>
        <p:spPr>
          <a:xfrm>
            <a:off x="0" y="928670"/>
            <a:ext cx="9144000" cy="1588"/>
          </a:xfrm>
          <a:prstGeom prst="line">
            <a:avLst/>
          </a:prstGeom>
          <a:ln w="635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8 Diagrama"/>
          <p:cNvGraphicFramePr/>
          <p:nvPr/>
        </p:nvGraphicFramePr>
        <p:xfrm>
          <a:off x="214282" y="1142984"/>
          <a:ext cx="8572560" cy="4286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10 CuadroTexto"/>
          <p:cNvSpPr txBox="1"/>
          <p:nvPr/>
        </p:nvSpPr>
        <p:spPr>
          <a:xfrm>
            <a:off x="500034" y="1785926"/>
            <a:ext cx="43577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es-ES" dirty="0" smtClean="0"/>
              <a:t>Establecimiento de antecedentes:</a:t>
            </a:r>
            <a:endParaRPr lang="es-ES" sz="1200" dirty="0" smtClean="0"/>
          </a:p>
        </p:txBody>
      </p:sp>
      <p:sp>
        <p:nvSpPr>
          <p:cNvPr id="18" name="17 Rectángulo"/>
          <p:cNvSpPr/>
          <p:nvPr/>
        </p:nvSpPr>
        <p:spPr>
          <a:xfrm>
            <a:off x="3643306" y="2643182"/>
            <a:ext cx="4929222" cy="3643338"/>
          </a:xfrm>
          <a:prstGeom prst="rect">
            <a:avLst/>
          </a:prstGeom>
          <a:solidFill>
            <a:srgbClr val="F5F3F7"/>
          </a:solidFill>
          <a:ln w="28575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9" name="18 Conector recto"/>
          <p:cNvCxnSpPr/>
          <p:nvPr/>
        </p:nvCxnSpPr>
        <p:spPr>
          <a:xfrm>
            <a:off x="2214546" y="4286256"/>
            <a:ext cx="1428760" cy="6565"/>
          </a:xfrm>
          <a:prstGeom prst="line">
            <a:avLst/>
          </a:prstGeom>
          <a:ln w="28575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19 CuadroTexto"/>
          <p:cNvSpPr txBox="1"/>
          <p:nvPr/>
        </p:nvSpPr>
        <p:spPr>
          <a:xfrm>
            <a:off x="3929058" y="2643182"/>
            <a:ext cx="4572032" cy="3647152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algn="just"/>
            <a:endParaRPr lang="es-ES" dirty="0" smtClean="0"/>
          </a:p>
          <a:p>
            <a:pPr algn="just"/>
            <a:endParaRPr lang="es-ES" sz="1200" dirty="0" smtClean="0"/>
          </a:p>
          <a:p>
            <a:pPr algn="just"/>
            <a:r>
              <a:rPr lang="es-ES" dirty="0" smtClean="0"/>
              <a:t>Iberia s. VI a.C.</a:t>
            </a:r>
          </a:p>
          <a:p>
            <a:pPr algn="just"/>
            <a:endParaRPr lang="es-ES" sz="1200" dirty="0" smtClean="0"/>
          </a:p>
          <a:p>
            <a:pPr algn="just"/>
            <a:r>
              <a:rPr lang="es-ES" dirty="0" smtClean="0"/>
              <a:t>Época romana s. II a.C. – II d.C.</a:t>
            </a:r>
          </a:p>
          <a:p>
            <a:pPr algn="just"/>
            <a:endParaRPr lang="es-ES" sz="1200" dirty="0" smtClean="0"/>
          </a:p>
          <a:p>
            <a:pPr algn="just"/>
            <a:r>
              <a:rPr lang="es-ES" dirty="0" smtClean="0"/>
              <a:t>Conquista musulmana s. VIII d.C. (711)</a:t>
            </a:r>
          </a:p>
          <a:p>
            <a:pPr algn="just"/>
            <a:endParaRPr lang="es-ES" sz="1200" dirty="0" smtClean="0"/>
          </a:p>
          <a:p>
            <a:pPr algn="just"/>
            <a:r>
              <a:rPr lang="es-ES" dirty="0" smtClean="0"/>
              <a:t>Reconquista cristiana s. XIII d.C. (1.238)</a:t>
            </a:r>
          </a:p>
          <a:p>
            <a:pPr algn="just"/>
            <a:endParaRPr lang="es-ES" sz="1200" dirty="0" smtClean="0"/>
          </a:p>
          <a:p>
            <a:pPr algn="just"/>
            <a:r>
              <a:rPr lang="es-ES" dirty="0" smtClean="0"/>
              <a:t>Matrimonio Reyes Católicos  s. XV d.C. (1.479)</a:t>
            </a:r>
          </a:p>
          <a:p>
            <a:pPr algn="just"/>
            <a:endParaRPr lang="es-ES" sz="1200" dirty="0" smtClean="0"/>
          </a:p>
          <a:p>
            <a:pPr algn="just"/>
            <a:r>
              <a:rPr lang="es-ES" dirty="0" smtClean="0"/>
              <a:t>Industrialización s. XIX – XX d.C.</a:t>
            </a:r>
          </a:p>
          <a:p>
            <a:pPr algn="just"/>
            <a:endParaRPr lang="es-ES" sz="1200" dirty="0" smtClean="0"/>
          </a:p>
          <a:p>
            <a:pPr algn="just"/>
            <a:endParaRPr lang="es-ES" sz="2100" dirty="0" smtClean="0"/>
          </a:p>
        </p:txBody>
      </p:sp>
      <p:sp>
        <p:nvSpPr>
          <p:cNvPr id="21" name="20 CuadroTexto"/>
          <p:cNvSpPr txBox="1"/>
          <p:nvPr/>
        </p:nvSpPr>
        <p:spPr>
          <a:xfrm>
            <a:off x="3714744" y="2714620"/>
            <a:ext cx="1285884" cy="369332"/>
          </a:xfrm>
          <a:prstGeom prst="rect">
            <a:avLst/>
          </a:prstGeom>
          <a:solidFill>
            <a:srgbClr val="DBD2E4"/>
          </a:solidFill>
          <a:ln w="28575"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es-ES" b="1" dirty="0" smtClean="0"/>
              <a:t>10.000 a.C.</a:t>
            </a:r>
          </a:p>
        </p:txBody>
      </p:sp>
      <p:sp>
        <p:nvSpPr>
          <p:cNvPr id="22" name="21 CuadroTexto"/>
          <p:cNvSpPr txBox="1"/>
          <p:nvPr/>
        </p:nvSpPr>
        <p:spPr>
          <a:xfrm>
            <a:off x="3714744" y="5857892"/>
            <a:ext cx="1285884" cy="369332"/>
          </a:xfrm>
          <a:prstGeom prst="rect">
            <a:avLst/>
          </a:prstGeom>
          <a:solidFill>
            <a:srgbClr val="DBD2E4"/>
          </a:solidFill>
          <a:ln w="28575"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es-ES" b="1" dirty="0" smtClean="0"/>
              <a:t>Actualidad</a:t>
            </a:r>
          </a:p>
        </p:txBody>
      </p:sp>
      <p:cxnSp>
        <p:nvCxnSpPr>
          <p:cNvPr id="23" name="22 Conector recto"/>
          <p:cNvCxnSpPr/>
          <p:nvPr/>
        </p:nvCxnSpPr>
        <p:spPr>
          <a:xfrm rot="5400000">
            <a:off x="2464579" y="4464851"/>
            <a:ext cx="2786082" cy="1588"/>
          </a:xfrm>
          <a:prstGeom prst="line">
            <a:avLst/>
          </a:prstGeom>
          <a:ln w="38100">
            <a:solidFill>
              <a:srgbClr val="DBD2E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23 CuadroTexto"/>
          <p:cNvSpPr txBox="1"/>
          <p:nvPr/>
        </p:nvSpPr>
        <p:spPr>
          <a:xfrm>
            <a:off x="714348" y="4071942"/>
            <a:ext cx="1714512" cy="415498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100" dirty="0" smtClean="0">
                <a:solidFill>
                  <a:schemeClr val="bg1"/>
                </a:solidFill>
              </a:rPr>
              <a:t>Históricos</a:t>
            </a:r>
          </a:p>
        </p:txBody>
      </p:sp>
      <p:sp>
        <p:nvSpPr>
          <p:cNvPr id="25" name="24 CuadroTexto"/>
          <p:cNvSpPr txBox="1"/>
          <p:nvPr/>
        </p:nvSpPr>
        <p:spPr>
          <a:xfrm>
            <a:off x="714348" y="2786058"/>
            <a:ext cx="1714512" cy="415498"/>
          </a:xfrm>
          <a:prstGeom prst="rect">
            <a:avLst/>
          </a:prstGeom>
          <a:solidFill>
            <a:srgbClr val="A38FBB"/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100" dirty="0" smtClean="0">
                <a:solidFill>
                  <a:schemeClr val="bg1"/>
                </a:solidFill>
              </a:rPr>
              <a:t>Geográficos</a:t>
            </a:r>
          </a:p>
        </p:txBody>
      </p:sp>
      <p:sp>
        <p:nvSpPr>
          <p:cNvPr id="26" name="25 CuadroTexto"/>
          <p:cNvSpPr txBox="1"/>
          <p:nvPr/>
        </p:nvSpPr>
        <p:spPr>
          <a:xfrm>
            <a:off x="714348" y="5357826"/>
            <a:ext cx="1714512" cy="646331"/>
          </a:xfrm>
          <a:prstGeom prst="rect">
            <a:avLst/>
          </a:prstGeom>
          <a:solidFill>
            <a:srgbClr val="A38FBB"/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solidFill>
                  <a:schemeClr val="bg1"/>
                </a:solidFill>
              </a:rPr>
              <a:t>Paisaje natural y urbano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0" grpId="0"/>
      <p:bldP spid="21" grpId="0" animBg="1"/>
      <p:bldP spid="2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8670"/>
          </a:xfr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/>
          <a:lstStyle/>
          <a:p>
            <a:r>
              <a:rPr lang="es-ES" dirty="0" smtClean="0"/>
              <a:t>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14614" y="642918"/>
            <a:ext cx="5929386" cy="357190"/>
          </a:xfrm>
        </p:spPr>
        <p:txBody>
          <a:bodyPr anchor="t">
            <a:normAutofit fontScale="47500" lnSpcReduction="20000"/>
          </a:bodyPr>
          <a:lstStyle/>
          <a:p>
            <a:pPr>
              <a:buNone/>
            </a:pPr>
            <a:r>
              <a:rPr lang="es-ES" sz="2500" b="1" cap="all" dirty="0" smtClean="0">
                <a:solidFill>
                  <a:schemeClr val="accent4">
                    <a:lumMod val="75000"/>
                  </a:schemeClr>
                </a:solidFill>
              </a:rPr>
              <a:t>[</a:t>
            </a:r>
            <a:r>
              <a:rPr lang="es-ES" sz="2500" dirty="0" smtClean="0">
                <a:solidFill>
                  <a:schemeClr val="accent4">
                    <a:lumMod val="50000"/>
                  </a:schemeClr>
                </a:solidFill>
              </a:rPr>
              <a:t>La Rambla del Poyo a su paso por la Huerta de Valencia: arquitectura rural y territorio</a:t>
            </a:r>
            <a:r>
              <a:rPr lang="es-ES" sz="2500" b="1" dirty="0" smtClean="0">
                <a:solidFill>
                  <a:schemeClr val="accent4">
                    <a:lumMod val="75000"/>
                  </a:schemeClr>
                </a:solidFill>
              </a:rPr>
              <a:t>]</a:t>
            </a:r>
            <a:endParaRPr lang="es-ES" sz="25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>
              <a:buNone/>
            </a:pPr>
            <a:endParaRPr lang="es-ES" dirty="0"/>
          </a:p>
        </p:txBody>
      </p:sp>
      <p:sp>
        <p:nvSpPr>
          <p:cNvPr id="4" name="2 Marcador de contenido"/>
          <p:cNvSpPr txBox="1">
            <a:spLocks/>
          </p:cNvSpPr>
          <p:nvPr/>
        </p:nvSpPr>
        <p:spPr>
          <a:xfrm>
            <a:off x="428596" y="428604"/>
            <a:ext cx="2143140" cy="571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ES" sz="3200" b="1" dirty="0" smtClean="0">
                <a:solidFill>
                  <a:schemeClr val="accent4">
                    <a:lumMod val="75000"/>
                  </a:schemeClr>
                </a:solidFill>
              </a:rPr>
              <a:t>METODOLOGIA</a:t>
            </a:r>
            <a:endParaRPr kumimoji="0" lang="es-ES" sz="3200" b="1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6" name="5 Conector recto"/>
          <p:cNvCxnSpPr/>
          <p:nvPr/>
        </p:nvCxnSpPr>
        <p:spPr>
          <a:xfrm>
            <a:off x="0" y="928670"/>
            <a:ext cx="9144000" cy="1588"/>
          </a:xfrm>
          <a:prstGeom prst="line">
            <a:avLst/>
          </a:prstGeom>
          <a:ln w="635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8 Diagrama"/>
          <p:cNvGraphicFramePr/>
          <p:nvPr/>
        </p:nvGraphicFramePr>
        <p:xfrm>
          <a:off x="214282" y="1142984"/>
          <a:ext cx="8572560" cy="4286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10 CuadroTexto"/>
          <p:cNvSpPr txBox="1"/>
          <p:nvPr/>
        </p:nvSpPr>
        <p:spPr>
          <a:xfrm>
            <a:off x="500034" y="1785926"/>
            <a:ext cx="43577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es-ES" dirty="0" smtClean="0"/>
              <a:t>Establecimiento de antecedentes:</a:t>
            </a:r>
            <a:endParaRPr lang="es-ES" sz="1200" dirty="0" smtClean="0"/>
          </a:p>
        </p:txBody>
      </p:sp>
      <p:sp>
        <p:nvSpPr>
          <p:cNvPr id="24" name="23 CuadroTexto"/>
          <p:cNvSpPr txBox="1"/>
          <p:nvPr/>
        </p:nvSpPr>
        <p:spPr>
          <a:xfrm>
            <a:off x="714348" y="4071942"/>
            <a:ext cx="1714512" cy="415498"/>
          </a:xfrm>
          <a:prstGeom prst="rect">
            <a:avLst/>
          </a:prstGeom>
          <a:solidFill>
            <a:srgbClr val="A38FBB"/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100" dirty="0" smtClean="0">
                <a:solidFill>
                  <a:schemeClr val="bg1"/>
                </a:solidFill>
              </a:rPr>
              <a:t>Históricos</a:t>
            </a:r>
          </a:p>
        </p:txBody>
      </p:sp>
      <p:sp>
        <p:nvSpPr>
          <p:cNvPr id="25" name="24 CuadroTexto"/>
          <p:cNvSpPr txBox="1"/>
          <p:nvPr/>
        </p:nvSpPr>
        <p:spPr>
          <a:xfrm>
            <a:off x="714348" y="2786058"/>
            <a:ext cx="1714512" cy="415498"/>
          </a:xfrm>
          <a:prstGeom prst="rect">
            <a:avLst/>
          </a:prstGeom>
          <a:solidFill>
            <a:srgbClr val="A38FBB"/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100" dirty="0" smtClean="0">
                <a:solidFill>
                  <a:schemeClr val="bg1"/>
                </a:solidFill>
              </a:rPr>
              <a:t>Geográficos</a:t>
            </a:r>
          </a:p>
        </p:txBody>
      </p:sp>
      <p:sp>
        <p:nvSpPr>
          <p:cNvPr id="26" name="25 CuadroTexto"/>
          <p:cNvSpPr txBox="1"/>
          <p:nvPr/>
        </p:nvSpPr>
        <p:spPr>
          <a:xfrm>
            <a:off x="714348" y="5357826"/>
            <a:ext cx="1714512" cy="64633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solidFill>
                  <a:schemeClr val="bg1"/>
                </a:solidFill>
              </a:rPr>
              <a:t>Paisaje natural y urbano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Mi Carpeta\Arquitectura\7º\PFG\Exposicion\psidsj utbsno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928670"/>
            <a:ext cx="9144000" cy="5929330"/>
          </a:xfrm>
          <a:prstGeom prst="rect">
            <a:avLst/>
          </a:prstGeom>
          <a:noFill/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8670"/>
          </a:xfr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/>
          <a:lstStyle/>
          <a:p>
            <a:r>
              <a:rPr lang="es-ES" dirty="0" smtClean="0"/>
              <a:t>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14614" y="642918"/>
            <a:ext cx="5929386" cy="357190"/>
          </a:xfrm>
        </p:spPr>
        <p:txBody>
          <a:bodyPr anchor="t">
            <a:normAutofit fontScale="47500" lnSpcReduction="20000"/>
          </a:bodyPr>
          <a:lstStyle/>
          <a:p>
            <a:pPr>
              <a:buNone/>
            </a:pPr>
            <a:r>
              <a:rPr lang="es-ES" sz="2500" b="1" cap="all" dirty="0" smtClean="0">
                <a:solidFill>
                  <a:schemeClr val="accent4">
                    <a:lumMod val="75000"/>
                  </a:schemeClr>
                </a:solidFill>
              </a:rPr>
              <a:t>[</a:t>
            </a:r>
            <a:r>
              <a:rPr lang="es-ES" sz="2500" dirty="0" smtClean="0">
                <a:solidFill>
                  <a:schemeClr val="accent4">
                    <a:lumMod val="50000"/>
                  </a:schemeClr>
                </a:solidFill>
              </a:rPr>
              <a:t>La Rambla del Poyo a su paso por la Huerta de Valencia: arquitectura rural y territorio</a:t>
            </a:r>
            <a:r>
              <a:rPr lang="es-ES" sz="2500" b="1" dirty="0" smtClean="0">
                <a:solidFill>
                  <a:schemeClr val="accent4">
                    <a:lumMod val="75000"/>
                  </a:schemeClr>
                </a:solidFill>
              </a:rPr>
              <a:t>]</a:t>
            </a:r>
            <a:endParaRPr lang="es-ES" sz="25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>
              <a:buNone/>
            </a:pPr>
            <a:endParaRPr lang="es-ES" dirty="0"/>
          </a:p>
        </p:txBody>
      </p:sp>
      <p:sp>
        <p:nvSpPr>
          <p:cNvPr id="4" name="2 Marcador de contenido"/>
          <p:cNvSpPr txBox="1">
            <a:spLocks/>
          </p:cNvSpPr>
          <p:nvPr/>
        </p:nvSpPr>
        <p:spPr>
          <a:xfrm>
            <a:off x="428596" y="428604"/>
            <a:ext cx="2143140" cy="571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ES" sz="3200" b="1" dirty="0" smtClean="0">
                <a:solidFill>
                  <a:schemeClr val="accent4">
                    <a:lumMod val="75000"/>
                  </a:schemeClr>
                </a:solidFill>
              </a:rPr>
              <a:t>METODOLOGIA</a:t>
            </a:r>
            <a:endParaRPr kumimoji="0" lang="es-ES" sz="3200" b="1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6" name="5 Conector recto"/>
          <p:cNvCxnSpPr/>
          <p:nvPr/>
        </p:nvCxnSpPr>
        <p:spPr>
          <a:xfrm>
            <a:off x="0" y="928670"/>
            <a:ext cx="9144000" cy="1588"/>
          </a:xfrm>
          <a:prstGeom prst="line">
            <a:avLst/>
          </a:prstGeom>
          <a:ln w="635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Importante\Arquitectura\7º\PFG\Exposicion\albufer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928670"/>
            <a:ext cx="9144000" cy="5929330"/>
          </a:xfrm>
          <a:prstGeom prst="rect">
            <a:avLst/>
          </a:prstGeom>
          <a:noFill/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8670"/>
          </a:xfr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/>
          <a:lstStyle/>
          <a:p>
            <a:r>
              <a:rPr lang="es-ES" dirty="0" smtClean="0"/>
              <a:t>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14614" y="642918"/>
            <a:ext cx="5929386" cy="357190"/>
          </a:xfrm>
        </p:spPr>
        <p:txBody>
          <a:bodyPr anchor="t">
            <a:normAutofit fontScale="47500" lnSpcReduction="20000"/>
          </a:bodyPr>
          <a:lstStyle/>
          <a:p>
            <a:pPr>
              <a:buNone/>
            </a:pPr>
            <a:r>
              <a:rPr lang="es-ES" sz="2500" b="1" cap="all" dirty="0" smtClean="0">
                <a:solidFill>
                  <a:schemeClr val="accent4">
                    <a:lumMod val="75000"/>
                  </a:schemeClr>
                </a:solidFill>
              </a:rPr>
              <a:t>[</a:t>
            </a:r>
            <a:r>
              <a:rPr lang="es-ES" sz="2500" dirty="0" smtClean="0">
                <a:solidFill>
                  <a:schemeClr val="accent4">
                    <a:lumMod val="50000"/>
                  </a:schemeClr>
                </a:solidFill>
              </a:rPr>
              <a:t>La Rambla del Poyo a su paso por la Huerta de Valencia: arquitectura rural y territorio</a:t>
            </a:r>
            <a:r>
              <a:rPr lang="es-ES" sz="2500" b="1" dirty="0" smtClean="0">
                <a:solidFill>
                  <a:schemeClr val="accent4">
                    <a:lumMod val="75000"/>
                  </a:schemeClr>
                </a:solidFill>
              </a:rPr>
              <a:t>]</a:t>
            </a:r>
            <a:endParaRPr lang="es-ES" sz="25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>
              <a:buNone/>
            </a:pPr>
            <a:endParaRPr lang="es-ES" dirty="0"/>
          </a:p>
        </p:txBody>
      </p:sp>
      <p:sp>
        <p:nvSpPr>
          <p:cNvPr id="4" name="2 Marcador de contenido"/>
          <p:cNvSpPr txBox="1">
            <a:spLocks/>
          </p:cNvSpPr>
          <p:nvPr/>
        </p:nvSpPr>
        <p:spPr>
          <a:xfrm>
            <a:off x="428596" y="428604"/>
            <a:ext cx="2143140" cy="571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ES" sz="3200" b="1" dirty="0" smtClean="0">
                <a:solidFill>
                  <a:schemeClr val="accent4">
                    <a:lumMod val="75000"/>
                  </a:schemeClr>
                </a:solidFill>
              </a:rPr>
              <a:t>METODOLOGIA</a:t>
            </a:r>
            <a:endParaRPr kumimoji="0" lang="es-ES" sz="3200" b="1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6" name="5 Conector recto"/>
          <p:cNvCxnSpPr/>
          <p:nvPr/>
        </p:nvCxnSpPr>
        <p:spPr>
          <a:xfrm>
            <a:off x="0" y="928670"/>
            <a:ext cx="9144000" cy="1588"/>
          </a:xfrm>
          <a:prstGeom prst="line">
            <a:avLst/>
          </a:prstGeom>
          <a:ln w="635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8670"/>
          </a:xfr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/>
          <a:lstStyle/>
          <a:p>
            <a:r>
              <a:rPr lang="es-ES" dirty="0" smtClean="0"/>
              <a:t>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14614" y="642918"/>
            <a:ext cx="5929386" cy="357190"/>
          </a:xfrm>
        </p:spPr>
        <p:txBody>
          <a:bodyPr anchor="t">
            <a:normAutofit fontScale="47500" lnSpcReduction="20000"/>
          </a:bodyPr>
          <a:lstStyle/>
          <a:p>
            <a:pPr>
              <a:buNone/>
            </a:pPr>
            <a:r>
              <a:rPr lang="es-ES" sz="2500" b="1" cap="all" dirty="0" smtClean="0">
                <a:solidFill>
                  <a:schemeClr val="accent4">
                    <a:lumMod val="75000"/>
                  </a:schemeClr>
                </a:solidFill>
              </a:rPr>
              <a:t>[</a:t>
            </a:r>
            <a:r>
              <a:rPr lang="es-ES" sz="2500" dirty="0" smtClean="0">
                <a:solidFill>
                  <a:schemeClr val="accent4">
                    <a:lumMod val="50000"/>
                  </a:schemeClr>
                </a:solidFill>
              </a:rPr>
              <a:t>La Rambla del Poyo a su paso por la Huerta de Valencia: arquitectura rural y territorio</a:t>
            </a:r>
            <a:r>
              <a:rPr lang="es-ES" sz="2500" b="1" dirty="0" smtClean="0">
                <a:solidFill>
                  <a:schemeClr val="accent4">
                    <a:lumMod val="75000"/>
                  </a:schemeClr>
                </a:solidFill>
              </a:rPr>
              <a:t>]</a:t>
            </a:r>
            <a:endParaRPr lang="es-ES" sz="25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>
              <a:buNone/>
            </a:pPr>
            <a:endParaRPr lang="es-ES" dirty="0"/>
          </a:p>
        </p:txBody>
      </p:sp>
      <p:sp>
        <p:nvSpPr>
          <p:cNvPr id="4" name="2 Marcador de contenido"/>
          <p:cNvSpPr txBox="1">
            <a:spLocks/>
          </p:cNvSpPr>
          <p:nvPr/>
        </p:nvSpPr>
        <p:spPr>
          <a:xfrm>
            <a:off x="428596" y="428604"/>
            <a:ext cx="2143140" cy="571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ES" sz="3200" b="1" dirty="0" smtClean="0">
                <a:solidFill>
                  <a:schemeClr val="accent4">
                    <a:lumMod val="75000"/>
                  </a:schemeClr>
                </a:solidFill>
              </a:rPr>
              <a:t>METODOLOGIA</a:t>
            </a:r>
            <a:endParaRPr kumimoji="0" lang="es-ES" sz="3200" b="1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6" name="5 Conector recto"/>
          <p:cNvCxnSpPr/>
          <p:nvPr/>
        </p:nvCxnSpPr>
        <p:spPr>
          <a:xfrm>
            <a:off x="0" y="928670"/>
            <a:ext cx="9144000" cy="1588"/>
          </a:xfrm>
          <a:prstGeom prst="line">
            <a:avLst/>
          </a:prstGeom>
          <a:ln w="635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D:\Importante\Arquitectura\7º\PFG\Exposicion\adhesio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928670"/>
            <a:ext cx="9144000" cy="592933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8670"/>
          </a:xfr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/>
          <a:lstStyle/>
          <a:p>
            <a:r>
              <a:rPr lang="es-ES" dirty="0" smtClean="0"/>
              <a:t>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14614" y="642918"/>
            <a:ext cx="5929386" cy="357190"/>
          </a:xfrm>
        </p:spPr>
        <p:txBody>
          <a:bodyPr anchor="t">
            <a:normAutofit fontScale="47500" lnSpcReduction="20000"/>
          </a:bodyPr>
          <a:lstStyle/>
          <a:p>
            <a:pPr>
              <a:buNone/>
            </a:pPr>
            <a:r>
              <a:rPr lang="es-ES" sz="2500" b="1" cap="all" dirty="0" smtClean="0">
                <a:solidFill>
                  <a:schemeClr val="accent4">
                    <a:lumMod val="75000"/>
                  </a:schemeClr>
                </a:solidFill>
              </a:rPr>
              <a:t>[</a:t>
            </a:r>
            <a:r>
              <a:rPr lang="es-ES" sz="2500" dirty="0" smtClean="0">
                <a:solidFill>
                  <a:schemeClr val="accent4">
                    <a:lumMod val="50000"/>
                  </a:schemeClr>
                </a:solidFill>
              </a:rPr>
              <a:t>La Rambla del Poyo a su paso por la Huerta de Valencia: arquitectura rural y territorio</a:t>
            </a:r>
            <a:r>
              <a:rPr lang="es-ES" sz="2500" b="1" dirty="0" smtClean="0">
                <a:solidFill>
                  <a:schemeClr val="accent4">
                    <a:lumMod val="75000"/>
                  </a:schemeClr>
                </a:solidFill>
              </a:rPr>
              <a:t>]</a:t>
            </a:r>
            <a:endParaRPr lang="es-ES" sz="25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>
              <a:buNone/>
            </a:pPr>
            <a:endParaRPr lang="es-ES" dirty="0"/>
          </a:p>
        </p:txBody>
      </p:sp>
      <p:sp>
        <p:nvSpPr>
          <p:cNvPr id="4" name="2 Marcador de contenido"/>
          <p:cNvSpPr txBox="1">
            <a:spLocks/>
          </p:cNvSpPr>
          <p:nvPr/>
        </p:nvSpPr>
        <p:spPr>
          <a:xfrm>
            <a:off x="428596" y="428604"/>
            <a:ext cx="2143140" cy="571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ES" sz="3200" b="1" dirty="0" smtClean="0">
                <a:solidFill>
                  <a:schemeClr val="accent4">
                    <a:lumMod val="75000"/>
                  </a:schemeClr>
                </a:solidFill>
              </a:rPr>
              <a:t>METODOLOGIA</a:t>
            </a:r>
            <a:endParaRPr kumimoji="0" lang="es-ES" sz="3200" b="1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6" name="5 Conector recto"/>
          <p:cNvCxnSpPr/>
          <p:nvPr/>
        </p:nvCxnSpPr>
        <p:spPr>
          <a:xfrm>
            <a:off x="0" y="928670"/>
            <a:ext cx="9144000" cy="1588"/>
          </a:xfrm>
          <a:prstGeom prst="line">
            <a:avLst/>
          </a:prstGeom>
          <a:ln w="635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8 Diagrama"/>
          <p:cNvGraphicFramePr/>
          <p:nvPr/>
        </p:nvGraphicFramePr>
        <p:xfrm>
          <a:off x="214282" y="1142984"/>
          <a:ext cx="8572560" cy="4286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10 CuadroTexto"/>
          <p:cNvSpPr txBox="1"/>
          <p:nvPr/>
        </p:nvSpPr>
        <p:spPr>
          <a:xfrm>
            <a:off x="500034" y="1785926"/>
            <a:ext cx="43577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es-ES" dirty="0" smtClean="0"/>
              <a:t>Establecimiento del mapa base:</a:t>
            </a:r>
            <a:endParaRPr lang="es-ES" sz="1200" dirty="0" smtClean="0"/>
          </a:p>
        </p:txBody>
      </p:sp>
      <p:sp>
        <p:nvSpPr>
          <p:cNvPr id="13" name="12 CuadroTexto"/>
          <p:cNvSpPr txBox="1"/>
          <p:nvPr/>
        </p:nvSpPr>
        <p:spPr>
          <a:xfrm>
            <a:off x="1000100" y="2714620"/>
            <a:ext cx="7572428" cy="6463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19050"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1. Visualizador geográfico. </a:t>
            </a:r>
            <a:r>
              <a:rPr lang="pt-BR" dirty="0" smtClean="0"/>
              <a:t>Instituto geográfico Nacional (http://www.ign.es). </a:t>
            </a:r>
            <a:r>
              <a:rPr lang="pt-BR" dirty="0" err="1" smtClean="0"/>
              <a:t>Hoja</a:t>
            </a:r>
            <a:r>
              <a:rPr lang="pt-BR" dirty="0" smtClean="0"/>
              <a:t> 722 </a:t>
            </a:r>
            <a:r>
              <a:rPr lang="es-ES" dirty="0" smtClean="0"/>
              <a:t>de la serie MTN50.</a:t>
            </a:r>
            <a:endParaRPr lang="es-ES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8670"/>
          </a:xfr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/>
          <a:lstStyle/>
          <a:p>
            <a:r>
              <a:rPr lang="es-ES" dirty="0" smtClean="0"/>
              <a:t>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14614" y="642918"/>
            <a:ext cx="5929386" cy="357190"/>
          </a:xfrm>
        </p:spPr>
        <p:txBody>
          <a:bodyPr anchor="t">
            <a:normAutofit fontScale="47500" lnSpcReduction="20000"/>
          </a:bodyPr>
          <a:lstStyle/>
          <a:p>
            <a:pPr>
              <a:buNone/>
            </a:pPr>
            <a:r>
              <a:rPr lang="es-ES" sz="2500" b="1" cap="all" dirty="0" smtClean="0">
                <a:solidFill>
                  <a:schemeClr val="accent4">
                    <a:lumMod val="75000"/>
                  </a:schemeClr>
                </a:solidFill>
              </a:rPr>
              <a:t>[</a:t>
            </a:r>
            <a:r>
              <a:rPr lang="es-ES" sz="2500" dirty="0" smtClean="0">
                <a:solidFill>
                  <a:schemeClr val="accent4">
                    <a:lumMod val="50000"/>
                  </a:schemeClr>
                </a:solidFill>
              </a:rPr>
              <a:t>La Rambla del Poyo a su paso por la Huerta de Valencia: arquitectura rural y territorio</a:t>
            </a:r>
            <a:r>
              <a:rPr lang="es-ES" sz="2500" b="1" dirty="0" smtClean="0">
                <a:solidFill>
                  <a:schemeClr val="accent4">
                    <a:lumMod val="75000"/>
                  </a:schemeClr>
                </a:solidFill>
              </a:rPr>
              <a:t>]</a:t>
            </a:r>
            <a:endParaRPr lang="es-ES" sz="25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>
              <a:buNone/>
            </a:pPr>
            <a:endParaRPr lang="es-ES" dirty="0"/>
          </a:p>
        </p:txBody>
      </p:sp>
      <p:sp>
        <p:nvSpPr>
          <p:cNvPr id="4" name="2 Marcador de contenido"/>
          <p:cNvSpPr txBox="1">
            <a:spLocks/>
          </p:cNvSpPr>
          <p:nvPr/>
        </p:nvSpPr>
        <p:spPr>
          <a:xfrm>
            <a:off x="428596" y="428604"/>
            <a:ext cx="2143140" cy="571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ES" sz="3200" b="1" dirty="0" smtClean="0">
                <a:solidFill>
                  <a:schemeClr val="accent4">
                    <a:lumMod val="75000"/>
                  </a:schemeClr>
                </a:solidFill>
              </a:rPr>
              <a:t>METODOLOGIA</a:t>
            </a:r>
            <a:endParaRPr kumimoji="0" lang="es-ES" sz="3200" b="1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6" name="5 Conector recto"/>
          <p:cNvCxnSpPr/>
          <p:nvPr/>
        </p:nvCxnSpPr>
        <p:spPr>
          <a:xfrm>
            <a:off x="0" y="928670"/>
            <a:ext cx="9144000" cy="1588"/>
          </a:xfrm>
          <a:prstGeom prst="line">
            <a:avLst/>
          </a:prstGeom>
          <a:ln w="635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8 Diagrama"/>
          <p:cNvGraphicFramePr/>
          <p:nvPr/>
        </p:nvGraphicFramePr>
        <p:xfrm>
          <a:off x="214282" y="1142984"/>
          <a:ext cx="8572560" cy="4286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2051" name="Picture 3" descr="C:\Mi Carpeta\Arquitectura\7º\PFG\Exposicion\ign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85786" y="1785926"/>
            <a:ext cx="7500990" cy="4690862"/>
          </a:xfrm>
          <a:prstGeom prst="rect">
            <a:avLst/>
          </a:prstGeom>
          <a:noFill/>
          <a:ln>
            <a:solidFill>
              <a:schemeClr val="accent4">
                <a:lumMod val="50000"/>
              </a:schemeClr>
            </a:solidFill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8670"/>
          </a:xfr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/>
          <a:lstStyle/>
          <a:p>
            <a:r>
              <a:rPr lang="es-ES" dirty="0" smtClean="0"/>
              <a:t>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14614" y="642918"/>
            <a:ext cx="5929386" cy="357190"/>
          </a:xfrm>
        </p:spPr>
        <p:txBody>
          <a:bodyPr anchor="t">
            <a:normAutofit fontScale="47500" lnSpcReduction="20000"/>
          </a:bodyPr>
          <a:lstStyle/>
          <a:p>
            <a:pPr>
              <a:buNone/>
            </a:pPr>
            <a:r>
              <a:rPr lang="es-ES" sz="2500" b="1" cap="all" dirty="0" smtClean="0">
                <a:solidFill>
                  <a:schemeClr val="accent4">
                    <a:lumMod val="75000"/>
                  </a:schemeClr>
                </a:solidFill>
              </a:rPr>
              <a:t>[</a:t>
            </a:r>
            <a:r>
              <a:rPr lang="es-ES" sz="2500" dirty="0" smtClean="0">
                <a:solidFill>
                  <a:schemeClr val="accent4">
                    <a:lumMod val="50000"/>
                  </a:schemeClr>
                </a:solidFill>
              </a:rPr>
              <a:t>La Rambla del Poyo a su paso por la Huerta de Valencia: arquitectura rural y territorio</a:t>
            </a:r>
            <a:r>
              <a:rPr lang="es-ES" sz="2500" b="1" dirty="0" smtClean="0">
                <a:solidFill>
                  <a:schemeClr val="accent4">
                    <a:lumMod val="75000"/>
                  </a:schemeClr>
                </a:solidFill>
              </a:rPr>
              <a:t>]</a:t>
            </a:r>
            <a:endParaRPr lang="es-ES" sz="25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>
              <a:buNone/>
            </a:pPr>
            <a:endParaRPr lang="es-ES" dirty="0"/>
          </a:p>
        </p:txBody>
      </p:sp>
      <p:sp>
        <p:nvSpPr>
          <p:cNvPr id="4" name="2 Marcador de contenido"/>
          <p:cNvSpPr txBox="1">
            <a:spLocks/>
          </p:cNvSpPr>
          <p:nvPr/>
        </p:nvSpPr>
        <p:spPr>
          <a:xfrm>
            <a:off x="428596" y="428604"/>
            <a:ext cx="2143140" cy="571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ES" sz="3200" b="1" dirty="0" smtClean="0">
                <a:solidFill>
                  <a:schemeClr val="accent4">
                    <a:lumMod val="75000"/>
                  </a:schemeClr>
                </a:solidFill>
              </a:rPr>
              <a:t>METODOLOGIA</a:t>
            </a:r>
            <a:endParaRPr kumimoji="0" lang="es-ES" sz="3200" b="1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6" name="5 Conector recto"/>
          <p:cNvCxnSpPr/>
          <p:nvPr/>
        </p:nvCxnSpPr>
        <p:spPr>
          <a:xfrm>
            <a:off x="0" y="928670"/>
            <a:ext cx="9144000" cy="1588"/>
          </a:xfrm>
          <a:prstGeom prst="line">
            <a:avLst/>
          </a:prstGeom>
          <a:ln w="635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8 Diagrama"/>
          <p:cNvGraphicFramePr/>
          <p:nvPr/>
        </p:nvGraphicFramePr>
        <p:xfrm>
          <a:off x="214282" y="1142984"/>
          <a:ext cx="8572560" cy="4286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42910" y="2357430"/>
            <a:ext cx="7797732" cy="3143272"/>
          </a:xfrm>
          <a:prstGeom prst="rect">
            <a:avLst/>
          </a:prstGeom>
          <a:noFill/>
          <a:ln w="9525">
            <a:solidFill>
              <a:schemeClr val="accent4">
                <a:lumMod val="50000"/>
              </a:schemeClr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8670"/>
          </a:xfr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/>
          <a:lstStyle/>
          <a:p>
            <a:r>
              <a:rPr lang="es-ES" dirty="0" smtClean="0"/>
              <a:t>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14614" y="642918"/>
            <a:ext cx="5929386" cy="357190"/>
          </a:xfrm>
        </p:spPr>
        <p:txBody>
          <a:bodyPr anchor="t">
            <a:normAutofit fontScale="47500" lnSpcReduction="20000"/>
          </a:bodyPr>
          <a:lstStyle/>
          <a:p>
            <a:pPr>
              <a:buNone/>
            </a:pPr>
            <a:r>
              <a:rPr lang="es-ES" sz="2500" b="1" cap="all" dirty="0" smtClean="0">
                <a:solidFill>
                  <a:schemeClr val="accent4">
                    <a:lumMod val="75000"/>
                  </a:schemeClr>
                </a:solidFill>
              </a:rPr>
              <a:t>[</a:t>
            </a:r>
            <a:r>
              <a:rPr lang="es-ES" sz="2500" dirty="0" smtClean="0">
                <a:solidFill>
                  <a:schemeClr val="accent4">
                    <a:lumMod val="50000"/>
                  </a:schemeClr>
                </a:solidFill>
              </a:rPr>
              <a:t>La Rambla del Poyo a su paso por la Huerta de Valencia: arquitectura rural y territorio</a:t>
            </a:r>
            <a:r>
              <a:rPr lang="es-ES" sz="2500" b="1" dirty="0" smtClean="0">
                <a:solidFill>
                  <a:schemeClr val="accent4">
                    <a:lumMod val="75000"/>
                  </a:schemeClr>
                </a:solidFill>
              </a:rPr>
              <a:t>]</a:t>
            </a:r>
            <a:endParaRPr lang="es-ES" sz="25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>
              <a:buNone/>
            </a:pPr>
            <a:endParaRPr lang="es-ES" dirty="0"/>
          </a:p>
        </p:txBody>
      </p:sp>
      <p:sp>
        <p:nvSpPr>
          <p:cNvPr id="4" name="2 Marcador de contenido"/>
          <p:cNvSpPr txBox="1">
            <a:spLocks/>
          </p:cNvSpPr>
          <p:nvPr/>
        </p:nvSpPr>
        <p:spPr>
          <a:xfrm>
            <a:off x="428596" y="428604"/>
            <a:ext cx="2143140" cy="571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ES" sz="3200" b="1" dirty="0" smtClean="0">
                <a:solidFill>
                  <a:schemeClr val="accent4">
                    <a:lumMod val="75000"/>
                  </a:schemeClr>
                </a:solidFill>
              </a:rPr>
              <a:t>METODOLOGIA</a:t>
            </a:r>
            <a:endParaRPr kumimoji="0" lang="es-ES" sz="3200" b="1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6" name="5 Conector recto"/>
          <p:cNvCxnSpPr/>
          <p:nvPr/>
        </p:nvCxnSpPr>
        <p:spPr>
          <a:xfrm>
            <a:off x="0" y="928670"/>
            <a:ext cx="9144000" cy="1588"/>
          </a:xfrm>
          <a:prstGeom prst="line">
            <a:avLst/>
          </a:prstGeom>
          <a:ln w="635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8 Diagrama"/>
          <p:cNvGraphicFramePr/>
          <p:nvPr/>
        </p:nvGraphicFramePr>
        <p:xfrm>
          <a:off x="214282" y="1142984"/>
          <a:ext cx="8572560" cy="4286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10 CuadroTexto"/>
          <p:cNvSpPr txBox="1"/>
          <p:nvPr/>
        </p:nvSpPr>
        <p:spPr>
          <a:xfrm>
            <a:off x="500034" y="1785926"/>
            <a:ext cx="43577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es-ES" dirty="0" smtClean="0"/>
              <a:t>Establecimiento del mapa base:</a:t>
            </a:r>
            <a:endParaRPr lang="es-ES" sz="1200" dirty="0" smtClean="0"/>
          </a:p>
        </p:txBody>
      </p:sp>
      <p:sp>
        <p:nvSpPr>
          <p:cNvPr id="14" name="13 CuadroTexto"/>
          <p:cNvSpPr txBox="1"/>
          <p:nvPr/>
        </p:nvSpPr>
        <p:spPr>
          <a:xfrm>
            <a:off x="1000100" y="3643314"/>
            <a:ext cx="7572428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19050"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b="1" dirty="0" smtClean="0"/>
              <a:t>2</a:t>
            </a:r>
            <a:r>
              <a:rPr lang="es-ES" dirty="0" smtClean="0"/>
              <a:t>. Descarga de la </a:t>
            </a:r>
            <a:r>
              <a:rPr lang="es-ES" dirty="0" err="1" smtClean="0"/>
              <a:t>ortofoto</a:t>
            </a:r>
            <a:r>
              <a:rPr lang="es-ES" dirty="0" smtClean="0"/>
              <a:t>. Cambio de formato (JPEG)  con el programa ERDAS.</a:t>
            </a:r>
            <a:endParaRPr lang="es-ES" dirty="0"/>
          </a:p>
        </p:txBody>
      </p:sp>
      <p:sp>
        <p:nvSpPr>
          <p:cNvPr id="12" name="11 CuadroTexto"/>
          <p:cNvSpPr txBox="1"/>
          <p:nvPr/>
        </p:nvSpPr>
        <p:spPr>
          <a:xfrm>
            <a:off x="1000100" y="2714620"/>
            <a:ext cx="7572428" cy="6463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19050"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b="1" dirty="0" smtClean="0"/>
              <a:t>1</a:t>
            </a:r>
            <a:r>
              <a:rPr lang="es-ES" dirty="0" smtClean="0"/>
              <a:t>. Visualizador geográfico. </a:t>
            </a:r>
            <a:r>
              <a:rPr lang="pt-BR" dirty="0" smtClean="0"/>
              <a:t>Instituto geográfico Nacional (http://www.ign.es) . </a:t>
            </a:r>
            <a:r>
              <a:rPr lang="pt-BR" dirty="0" err="1" smtClean="0"/>
              <a:t>Hoja</a:t>
            </a:r>
            <a:r>
              <a:rPr lang="pt-BR" dirty="0" smtClean="0"/>
              <a:t> 722 </a:t>
            </a:r>
            <a:r>
              <a:rPr lang="es-ES" dirty="0" smtClean="0"/>
              <a:t>de la serie MTN50.</a:t>
            </a:r>
            <a:endParaRPr lang="es-ES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8670"/>
          </a:xfr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/>
          <a:lstStyle/>
          <a:p>
            <a:r>
              <a:rPr lang="es-ES" dirty="0" smtClean="0"/>
              <a:t>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14614" y="642918"/>
            <a:ext cx="5929386" cy="357190"/>
          </a:xfrm>
        </p:spPr>
        <p:txBody>
          <a:bodyPr anchor="t">
            <a:normAutofit fontScale="47500" lnSpcReduction="20000"/>
          </a:bodyPr>
          <a:lstStyle/>
          <a:p>
            <a:pPr>
              <a:buNone/>
            </a:pPr>
            <a:r>
              <a:rPr lang="es-ES" sz="2500" b="1" cap="all" dirty="0" smtClean="0">
                <a:solidFill>
                  <a:schemeClr val="accent4">
                    <a:lumMod val="75000"/>
                  </a:schemeClr>
                </a:solidFill>
              </a:rPr>
              <a:t>[</a:t>
            </a:r>
            <a:r>
              <a:rPr lang="es-ES" sz="2500" dirty="0" smtClean="0">
                <a:solidFill>
                  <a:schemeClr val="accent4">
                    <a:lumMod val="50000"/>
                  </a:schemeClr>
                </a:solidFill>
              </a:rPr>
              <a:t>La Rambla del Poyo a su paso por la Huerta de Valencia: arquitectura rural y territorio</a:t>
            </a:r>
            <a:r>
              <a:rPr lang="es-ES" sz="2500" b="1" dirty="0" smtClean="0">
                <a:solidFill>
                  <a:schemeClr val="accent4">
                    <a:lumMod val="75000"/>
                  </a:schemeClr>
                </a:solidFill>
              </a:rPr>
              <a:t>]</a:t>
            </a:r>
            <a:endParaRPr lang="es-ES" sz="25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>
              <a:buNone/>
            </a:pPr>
            <a:endParaRPr lang="es-ES" dirty="0"/>
          </a:p>
        </p:txBody>
      </p:sp>
      <p:sp>
        <p:nvSpPr>
          <p:cNvPr id="4" name="2 Marcador de contenido"/>
          <p:cNvSpPr txBox="1">
            <a:spLocks/>
          </p:cNvSpPr>
          <p:nvPr/>
        </p:nvSpPr>
        <p:spPr>
          <a:xfrm>
            <a:off x="428596" y="428604"/>
            <a:ext cx="2143140" cy="571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ES" sz="3200" b="1" dirty="0" smtClean="0">
                <a:solidFill>
                  <a:schemeClr val="accent4">
                    <a:lumMod val="75000"/>
                  </a:schemeClr>
                </a:solidFill>
              </a:rPr>
              <a:t>METODOLOGIA</a:t>
            </a:r>
            <a:endParaRPr kumimoji="0" lang="es-ES" sz="3200" b="1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6" name="5 Conector recto"/>
          <p:cNvCxnSpPr/>
          <p:nvPr/>
        </p:nvCxnSpPr>
        <p:spPr>
          <a:xfrm>
            <a:off x="0" y="928670"/>
            <a:ext cx="9144000" cy="1588"/>
          </a:xfrm>
          <a:prstGeom prst="line">
            <a:avLst/>
          </a:prstGeom>
          <a:ln w="635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8 Diagrama"/>
          <p:cNvGraphicFramePr/>
          <p:nvPr/>
        </p:nvGraphicFramePr>
        <p:xfrm>
          <a:off x="214282" y="1142984"/>
          <a:ext cx="8572560" cy="4286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14348" y="1857364"/>
            <a:ext cx="7715304" cy="4618093"/>
          </a:xfrm>
          <a:prstGeom prst="rect">
            <a:avLst/>
          </a:prstGeom>
          <a:noFill/>
          <a:ln w="9525">
            <a:solidFill>
              <a:schemeClr val="accent4">
                <a:lumMod val="50000"/>
              </a:schemeClr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8670"/>
          </a:xfr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/>
          <a:lstStyle/>
          <a:p>
            <a:r>
              <a:rPr lang="es-ES" dirty="0" smtClean="0"/>
              <a:t>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14614" y="642918"/>
            <a:ext cx="5929386" cy="357190"/>
          </a:xfrm>
        </p:spPr>
        <p:txBody>
          <a:bodyPr anchor="t">
            <a:normAutofit fontScale="47500" lnSpcReduction="20000"/>
          </a:bodyPr>
          <a:lstStyle/>
          <a:p>
            <a:pPr>
              <a:buNone/>
            </a:pPr>
            <a:r>
              <a:rPr lang="es-ES" sz="2500" b="1" cap="all" dirty="0" smtClean="0">
                <a:solidFill>
                  <a:schemeClr val="accent4">
                    <a:lumMod val="75000"/>
                  </a:schemeClr>
                </a:solidFill>
              </a:rPr>
              <a:t>[</a:t>
            </a:r>
            <a:r>
              <a:rPr lang="es-ES" sz="2500" dirty="0" smtClean="0">
                <a:solidFill>
                  <a:schemeClr val="accent4">
                    <a:lumMod val="50000"/>
                  </a:schemeClr>
                </a:solidFill>
              </a:rPr>
              <a:t>La Rambla del Poyo a su paso por la Huerta de Valencia: arquitectura rural y territorio</a:t>
            </a:r>
            <a:r>
              <a:rPr lang="es-ES" sz="2500" b="1" dirty="0" smtClean="0">
                <a:solidFill>
                  <a:schemeClr val="accent4">
                    <a:lumMod val="75000"/>
                  </a:schemeClr>
                </a:solidFill>
              </a:rPr>
              <a:t>]</a:t>
            </a:r>
            <a:endParaRPr lang="es-ES" sz="25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>
              <a:buNone/>
            </a:pPr>
            <a:endParaRPr lang="es-ES" dirty="0"/>
          </a:p>
        </p:txBody>
      </p:sp>
      <p:sp>
        <p:nvSpPr>
          <p:cNvPr id="4" name="2 Marcador de contenido"/>
          <p:cNvSpPr txBox="1">
            <a:spLocks/>
          </p:cNvSpPr>
          <p:nvPr/>
        </p:nvSpPr>
        <p:spPr>
          <a:xfrm>
            <a:off x="428596" y="428604"/>
            <a:ext cx="2143140" cy="571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ES" sz="3200" b="1" dirty="0" smtClean="0">
                <a:solidFill>
                  <a:schemeClr val="accent4">
                    <a:lumMod val="75000"/>
                  </a:schemeClr>
                </a:solidFill>
              </a:rPr>
              <a:t>METODOLOGIA</a:t>
            </a:r>
            <a:endParaRPr kumimoji="0" lang="es-ES" sz="3200" b="1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6" name="5 Conector recto"/>
          <p:cNvCxnSpPr/>
          <p:nvPr/>
        </p:nvCxnSpPr>
        <p:spPr>
          <a:xfrm>
            <a:off x="0" y="928670"/>
            <a:ext cx="9144000" cy="1588"/>
          </a:xfrm>
          <a:prstGeom prst="line">
            <a:avLst/>
          </a:prstGeom>
          <a:ln w="635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8 Diagrama"/>
          <p:cNvGraphicFramePr/>
          <p:nvPr/>
        </p:nvGraphicFramePr>
        <p:xfrm>
          <a:off x="214282" y="1142984"/>
          <a:ext cx="8572560" cy="4286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10 CuadroTexto"/>
          <p:cNvSpPr txBox="1"/>
          <p:nvPr/>
        </p:nvSpPr>
        <p:spPr>
          <a:xfrm>
            <a:off x="500034" y="1785926"/>
            <a:ext cx="43577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es-ES" dirty="0" smtClean="0"/>
              <a:t>Establecimiento del mapa base:</a:t>
            </a:r>
            <a:endParaRPr lang="es-ES" sz="1200" dirty="0" smtClean="0"/>
          </a:p>
        </p:txBody>
      </p:sp>
      <p:sp>
        <p:nvSpPr>
          <p:cNvPr id="10" name="9 CuadroTexto"/>
          <p:cNvSpPr txBox="1"/>
          <p:nvPr/>
        </p:nvSpPr>
        <p:spPr>
          <a:xfrm>
            <a:off x="1000100" y="4286256"/>
            <a:ext cx="7572428" cy="6463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19050"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b="1" dirty="0" smtClean="0"/>
              <a:t>3</a:t>
            </a:r>
            <a:r>
              <a:rPr lang="es-ES" dirty="0" smtClean="0"/>
              <a:t>. Inserción en </a:t>
            </a:r>
            <a:r>
              <a:rPr lang="es-ES" dirty="0" err="1" smtClean="0"/>
              <a:t>Autocad</a:t>
            </a:r>
            <a:r>
              <a:rPr lang="es-ES" dirty="0" smtClean="0"/>
              <a:t>. Puesta a escala de la </a:t>
            </a:r>
            <a:r>
              <a:rPr lang="es-ES" dirty="0" err="1" smtClean="0"/>
              <a:t>ortofoto</a:t>
            </a:r>
            <a:r>
              <a:rPr lang="es-ES" dirty="0" smtClean="0"/>
              <a:t>, edición y maquetación del mapa base.</a:t>
            </a:r>
            <a:endParaRPr lang="es-ES" dirty="0"/>
          </a:p>
        </p:txBody>
      </p:sp>
      <p:sp>
        <p:nvSpPr>
          <p:cNvPr id="12" name="11 CuadroTexto"/>
          <p:cNvSpPr txBox="1"/>
          <p:nvPr/>
        </p:nvSpPr>
        <p:spPr>
          <a:xfrm>
            <a:off x="1000100" y="3643314"/>
            <a:ext cx="7572428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19050"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b="1" dirty="0" smtClean="0"/>
              <a:t>2</a:t>
            </a:r>
            <a:r>
              <a:rPr lang="es-ES" dirty="0" smtClean="0"/>
              <a:t>. Descarga de la </a:t>
            </a:r>
            <a:r>
              <a:rPr lang="es-ES" dirty="0" err="1" smtClean="0"/>
              <a:t>ortofoto</a:t>
            </a:r>
            <a:r>
              <a:rPr lang="es-ES" dirty="0" smtClean="0"/>
              <a:t>. Cambio de formato (JPEG)  con el programa ERDAS.</a:t>
            </a:r>
            <a:endParaRPr lang="es-ES" dirty="0"/>
          </a:p>
        </p:txBody>
      </p:sp>
      <p:sp>
        <p:nvSpPr>
          <p:cNvPr id="15" name="14 CuadroTexto"/>
          <p:cNvSpPr txBox="1"/>
          <p:nvPr/>
        </p:nvSpPr>
        <p:spPr>
          <a:xfrm>
            <a:off x="1000100" y="2714620"/>
            <a:ext cx="7572428" cy="6463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19050"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b="1" dirty="0" smtClean="0"/>
              <a:t>1</a:t>
            </a:r>
            <a:r>
              <a:rPr lang="es-ES" dirty="0" smtClean="0"/>
              <a:t>. Visualizador geográfico. </a:t>
            </a:r>
            <a:r>
              <a:rPr lang="pt-BR" dirty="0" smtClean="0"/>
              <a:t>Instituto geográfico Nacional (http://www.ign.es) . </a:t>
            </a:r>
            <a:r>
              <a:rPr lang="pt-BR" dirty="0" err="1" smtClean="0"/>
              <a:t>Hoja</a:t>
            </a:r>
            <a:r>
              <a:rPr lang="pt-BR" dirty="0" smtClean="0"/>
              <a:t> 722 </a:t>
            </a:r>
            <a:r>
              <a:rPr lang="es-ES" dirty="0" smtClean="0"/>
              <a:t>de la serie MTN50.</a:t>
            </a:r>
            <a:endParaRPr lang="es-ES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8670"/>
          </a:xfr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/>
          <a:lstStyle/>
          <a:p>
            <a:r>
              <a:rPr lang="es-ES" dirty="0" smtClean="0"/>
              <a:t>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14614" y="642918"/>
            <a:ext cx="5929386" cy="357190"/>
          </a:xfrm>
        </p:spPr>
        <p:txBody>
          <a:bodyPr anchor="t">
            <a:normAutofit fontScale="47500" lnSpcReduction="20000"/>
          </a:bodyPr>
          <a:lstStyle/>
          <a:p>
            <a:pPr>
              <a:buNone/>
            </a:pPr>
            <a:r>
              <a:rPr lang="es-ES" sz="2500" b="1" cap="all" dirty="0" smtClean="0">
                <a:solidFill>
                  <a:schemeClr val="accent4">
                    <a:lumMod val="75000"/>
                  </a:schemeClr>
                </a:solidFill>
              </a:rPr>
              <a:t>[</a:t>
            </a:r>
            <a:r>
              <a:rPr lang="es-ES" sz="2500" dirty="0" smtClean="0">
                <a:solidFill>
                  <a:schemeClr val="accent4">
                    <a:lumMod val="50000"/>
                  </a:schemeClr>
                </a:solidFill>
              </a:rPr>
              <a:t>La Rambla del Poyo a su paso por la Huerta de Valencia: arquitectura rural y territorio</a:t>
            </a:r>
            <a:r>
              <a:rPr lang="es-ES" sz="2500" b="1" dirty="0" smtClean="0">
                <a:solidFill>
                  <a:schemeClr val="accent4">
                    <a:lumMod val="75000"/>
                  </a:schemeClr>
                </a:solidFill>
              </a:rPr>
              <a:t>]</a:t>
            </a:r>
            <a:endParaRPr lang="es-ES" sz="25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>
              <a:buNone/>
            </a:pPr>
            <a:endParaRPr lang="es-ES" dirty="0"/>
          </a:p>
        </p:txBody>
      </p:sp>
      <p:sp>
        <p:nvSpPr>
          <p:cNvPr id="4" name="2 Marcador de contenido"/>
          <p:cNvSpPr txBox="1">
            <a:spLocks/>
          </p:cNvSpPr>
          <p:nvPr/>
        </p:nvSpPr>
        <p:spPr>
          <a:xfrm>
            <a:off x="428596" y="428604"/>
            <a:ext cx="2143140" cy="571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ES" sz="3200" b="1" dirty="0" smtClean="0">
                <a:solidFill>
                  <a:schemeClr val="accent4">
                    <a:lumMod val="75000"/>
                  </a:schemeClr>
                </a:solidFill>
              </a:rPr>
              <a:t>METODOLOGIA</a:t>
            </a:r>
            <a:endParaRPr kumimoji="0" lang="es-ES" sz="3200" b="1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6" name="5 Conector recto"/>
          <p:cNvCxnSpPr/>
          <p:nvPr/>
        </p:nvCxnSpPr>
        <p:spPr>
          <a:xfrm>
            <a:off x="0" y="928670"/>
            <a:ext cx="9144000" cy="1588"/>
          </a:xfrm>
          <a:prstGeom prst="line">
            <a:avLst/>
          </a:prstGeom>
          <a:ln w="635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8 Diagrama"/>
          <p:cNvGraphicFramePr/>
          <p:nvPr/>
        </p:nvGraphicFramePr>
        <p:xfrm>
          <a:off x="214282" y="1142984"/>
          <a:ext cx="8572560" cy="4286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098" name="Picture 2" descr="C:\Mi Carpeta\Arquitectura\7º\PFG\Exposicion\base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857224" y="1643050"/>
            <a:ext cx="7358114" cy="5060810"/>
          </a:xfrm>
          <a:prstGeom prst="rect">
            <a:avLst/>
          </a:prstGeom>
          <a:noFill/>
          <a:ln>
            <a:solidFill>
              <a:schemeClr val="accent4">
                <a:lumMod val="50000"/>
              </a:schemeClr>
            </a:solidFill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8670"/>
          </a:xfr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/>
          <a:lstStyle/>
          <a:p>
            <a:r>
              <a:rPr lang="es-ES" dirty="0" smtClean="0"/>
              <a:t>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14614" y="642918"/>
            <a:ext cx="5929386" cy="357190"/>
          </a:xfrm>
        </p:spPr>
        <p:txBody>
          <a:bodyPr anchor="t">
            <a:normAutofit fontScale="47500" lnSpcReduction="20000"/>
          </a:bodyPr>
          <a:lstStyle/>
          <a:p>
            <a:pPr>
              <a:buNone/>
            </a:pPr>
            <a:r>
              <a:rPr lang="es-ES" sz="2500" b="1" cap="all" dirty="0" smtClean="0">
                <a:solidFill>
                  <a:schemeClr val="accent4">
                    <a:lumMod val="75000"/>
                  </a:schemeClr>
                </a:solidFill>
              </a:rPr>
              <a:t>[</a:t>
            </a:r>
            <a:r>
              <a:rPr lang="es-ES" sz="2500" dirty="0" smtClean="0">
                <a:solidFill>
                  <a:schemeClr val="accent4">
                    <a:lumMod val="50000"/>
                  </a:schemeClr>
                </a:solidFill>
              </a:rPr>
              <a:t>La Rambla del Poyo a su paso por la Huerta de Valencia: arquitectura rural y territorio</a:t>
            </a:r>
            <a:r>
              <a:rPr lang="es-ES" sz="2500" b="1" dirty="0" smtClean="0">
                <a:solidFill>
                  <a:schemeClr val="accent4">
                    <a:lumMod val="75000"/>
                  </a:schemeClr>
                </a:solidFill>
              </a:rPr>
              <a:t>]</a:t>
            </a:r>
            <a:endParaRPr lang="es-ES" sz="25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>
              <a:buNone/>
            </a:pPr>
            <a:endParaRPr lang="es-ES" dirty="0"/>
          </a:p>
        </p:txBody>
      </p:sp>
      <p:sp>
        <p:nvSpPr>
          <p:cNvPr id="4" name="2 Marcador de contenido"/>
          <p:cNvSpPr txBox="1">
            <a:spLocks/>
          </p:cNvSpPr>
          <p:nvPr/>
        </p:nvSpPr>
        <p:spPr>
          <a:xfrm>
            <a:off x="428596" y="428604"/>
            <a:ext cx="2143140" cy="571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ES" sz="3200" b="1" dirty="0" smtClean="0">
                <a:solidFill>
                  <a:schemeClr val="accent4">
                    <a:lumMod val="75000"/>
                  </a:schemeClr>
                </a:solidFill>
              </a:rPr>
              <a:t>METODOLOGIA</a:t>
            </a:r>
            <a:endParaRPr kumimoji="0" lang="es-ES" sz="3200" b="1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6" name="5 Conector recto"/>
          <p:cNvCxnSpPr/>
          <p:nvPr/>
        </p:nvCxnSpPr>
        <p:spPr>
          <a:xfrm>
            <a:off x="0" y="928670"/>
            <a:ext cx="9144000" cy="1588"/>
          </a:xfrm>
          <a:prstGeom prst="line">
            <a:avLst/>
          </a:prstGeom>
          <a:ln w="635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12 CuadroTexto"/>
          <p:cNvSpPr txBox="1"/>
          <p:nvPr/>
        </p:nvSpPr>
        <p:spPr>
          <a:xfrm>
            <a:off x="214282" y="1214422"/>
            <a:ext cx="2786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ESQUEMA DE TRABAJO</a:t>
            </a:r>
            <a:endParaRPr lang="es-ES" b="1" dirty="0"/>
          </a:p>
        </p:txBody>
      </p:sp>
      <p:sp>
        <p:nvSpPr>
          <p:cNvPr id="8" name="7 CuadroTexto"/>
          <p:cNvSpPr txBox="1"/>
          <p:nvPr/>
        </p:nvSpPr>
        <p:spPr>
          <a:xfrm>
            <a:off x="500035" y="1571612"/>
            <a:ext cx="81439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Tx/>
              <a:buChar char="-"/>
            </a:pPr>
            <a:r>
              <a:rPr lang="es-ES" dirty="0" smtClean="0"/>
              <a:t>Para la realización del estudio se ha seguido el siguiente </a:t>
            </a:r>
            <a:r>
              <a:rPr lang="es-ES" b="1" dirty="0" smtClean="0"/>
              <a:t>esquema de trabajo</a:t>
            </a:r>
            <a:r>
              <a:rPr lang="es-ES" dirty="0" smtClean="0"/>
              <a:t>:</a:t>
            </a:r>
          </a:p>
        </p:txBody>
      </p:sp>
      <p:graphicFrame>
        <p:nvGraphicFramePr>
          <p:cNvPr id="9" name="8 Diagrama"/>
          <p:cNvGraphicFramePr/>
          <p:nvPr/>
        </p:nvGraphicFramePr>
        <p:xfrm>
          <a:off x="357158" y="1785926"/>
          <a:ext cx="8501122" cy="12144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9 CuadroTexto"/>
          <p:cNvSpPr txBox="1"/>
          <p:nvPr/>
        </p:nvSpPr>
        <p:spPr>
          <a:xfrm>
            <a:off x="428596" y="2928934"/>
            <a:ext cx="15001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ES" sz="1200" dirty="0" smtClean="0"/>
              <a:t>Biblioteca UPV</a:t>
            </a:r>
          </a:p>
          <a:p>
            <a:pPr>
              <a:buFont typeface="Arial" pitchFamily="34" charset="0"/>
              <a:buChar char="•"/>
            </a:pPr>
            <a:r>
              <a:rPr lang="es-ES" sz="1200" dirty="0" smtClean="0"/>
              <a:t>Biblioteca ETSIC</a:t>
            </a:r>
          </a:p>
          <a:p>
            <a:pPr>
              <a:buFont typeface="Arial" pitchFamily="34" charset="0"/>
              <a:buChar char="•"/>
            </a:pPr>
            <a:r>
              <a:rPr lang="es-ES" sz="1200" dirty="0" smtClean="0"/>
              <a:t>Biblioteca ETSIE</a:t>
            </a:r>
          </a:p>
          <a:p>
            <a:pPr>
              <a:buFont typeface="Arial" pitchFamily="34" charset="0"/>
              <a:buChar char="•"/>
            </a:pPr>
            <a:r>
              <a:rPr lang="es-ES" sz="1200" dirty="0" smtClean="0"/>
              <a:t>Internet</a:t>
            </a:r>
          </a:p>
        </p:txBody>
      </p:sp>
      <p:sp>
        <p:nvSpPr>
          <p:cNvPr id="11" name="10 CuadroTexto"/>
          <p:cNvSpPr txBox="1"/>
          <p:nvPr/>
        </p:nvSpPr>
        <p:spPr>
          <a:xfrm>
            <a:off x="2071670" y="2928934"/>
            <a:ext cx="15001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es-ES" sz="1200" dirty="0" smtClean="0"/>
              <a:t>Google </a:t>
            </a:r>
            <a:r>
              <a:rPr lang="es-ES" sz="1200" dirty="0" err="1" smtClean="0"/>
              <a:t>Earth</a:t>
            </a:r>
            <a:endParaRPr lang="es-ES" sz="1200" dirty="0" smtClean="0"/>
          </a:p>
          <a:p>
            <a:pPr>
              <a:buFont typeface="Arial" pitchFamily="34" charset="0"/>
              <a:buChar char="•"/>
            </a:pPr>
            <a:r>
              <a:rPr lang="es-ES" sz="1200" dirty="0" smtClean="0"/>
              <a:t>Confederación Hidrográfica del Júcar</a:t>
            </a:r>
          </a:p>
          <a:p>
            <a:pPr>
              <a:buFont typeface="Arial" pitchFamily="34" charset="0"/>
              <a:buChar char="•"/>
            </a:pPr>
            <a:r>
              <a:rPr lang="es-ES" sz="1200" dirty="0" smtClean="0"/>
              <a:t>Trabajo de campo</a:t>
            </a:r>
          </a:p>
        </p:txBody>
      </p:sp>
      <p:sp>
        <p:nvSpPr>
          <p:cNvPr id="16" name="15 CuadroTexto"/>
          <p:cNvSpPr txBox="1"/>
          <p:nvPr/>
        </p:nvSpPr>
        <p:spPr>
          <a:xfrm>
            <a:off x="428596" y="4286256"/>
            <a:ext cx="15001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es-ES" sz="1200" dirty="0" smtClean="0"/>
              <a:t>Establecimiento de antecedentes.</a:t>
            </a:r>
          </a:p>
          <a:p>
            <a:pPr>
              <a:buFontTx/>
              <a:buChar char="-"/>
            </a:pPr>
            <a:endParaRPr lang="es-ES" sz="1200" dirty="0" smtClean="0"/>
          </a:p>
          <a:p>
            <a:pPr>
              <a:buFontTx/>
              <a:buChar char="-"/>
            </a:pPr>
            <a:r>
              <a:rPr lang="es-ES" sz="1200" dirty="0" smtClean="0"/>
              <a:t>Establecimiento de mapa base.</a:t>
            </a:r>
          </a:p>
        </p:txBody>
      </p:sp>
      <p:sp>
        <p:nvSpPr>
          <p:cNvPr id="17" name="16 CuadroTexto"/>
          <p:cNvSpPr txBox="1"/>
          <p:nvPr/>
        </p:nvSpPr>
        <p:spPr>
          <a:xfrm>
            <a:off x="2071670" y="4500570"/>
            <a:ext cx="15001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/>
              <a:t>-Listado de elementos.</a:t>
            </a:r>
          </a:p>
          <a:p>
            <a:pPr>
              <a:buFont typeface="Arial" pitchFamily="34" charset="0"/>
              <a:buChar char="•"/>
            </a:pPr>
            <a:endParaRPr lang="es-ES" sz="1200" dirty="0" smtClean="0"/>
          </a:p>
          <a:p>
            <a:r>
              <a:rPr lang="es-ES" sz="1200" dirty="0" smtClean="0"/>
              <a:t>-Realización de los mapas.</a:t>
            </a:r>
          </a:p>
        </p:txBody>
      </p:sp>
      <p:sp>
        <p:nvSpPr>
          <p:cNvPr id="20" name="19 Flecha abajo"/>
          <p:cNvSpPr/>
          <p:nvPr/>
        </p:nvSpPr>
        <p:spPr>
          <a:xfrm>
            <a:off x="928662" y="3857628"/>
            <a:ext cx="285752" cy="335466"/>
          </a:xfrm>
          <a:prstGeom prst="downArrow">
            <a:avLst>
              <a:gd name="adj1" fmla="val 42889"/>
              <a:gd name="adj2" fmla="val 50000"/>
            </a:avLst>
          </a:prstGeom>
          <a:noFill/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n>
                <a:solidFill>
                  <a:schemeClr val="accent4">
                    <a:lumMod val="75000"/>
                  </a:schemeClr>
                </a:solidFill>
              </a:ln>
              <a:noFill/>
            </a:endParaRPr>
          </a:p>
        </p:txBody>
      </p:sp>
      <p:sp>
        <p:nvSpPr>
          <p:cNvPr id="21" name="20 Flecha abajo"/>
          <p:cNvSpPr/>
          <p:nvPr/>
        </p:nvSpPr>
        <p:spPr>
          <a:xfrm>
            <a:off x="2571736" y="4071942"/>
            <a:ext cx="285752" cy="335466"/>
          </a:xfrm>
          <a:prstGeom prst="downArrow">
            <a:avLst>
              <a:gd name="adj1" fmla="val 42889"/>
              <a:gd name="adj2" fmla="val 50000"/>
            </a:avLst>
          </a:prstGeom>
          <a:noFill/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n>
                <a:solidFill>
                  <a:schemeClr val="accent4">
                    <a:lumMod val="75000"/>
                  </a:schemeClr>
                </a:solidFill>
              </a:ln>
              <a:noFill/>
            </a:endParaRPr>
          </a:p>
        </p:txBody>
      </p:sp>
      <p:graphicFrame>
        <p:nvGraphicFramePr>
          <p:cNvPr id="24" name="23 Diagrama"/>
          <p:cNvGraphicFramePr/>
          <p:nvPr/>
        </p:nvGraphicFramePr>
        <p:xfrm>
          <a:off x="357158" y="1785926"/>
          <a:ext cx="8501122" cy="12144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7" grpId="0"/>
      <p:bldP spid="21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8670"/>
          </a:xfr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/>
          <a:lstStyle/>
          <a:p>
            <a:r>
              <a:rPr lang="es-ES" dirty="0" smtClean="0"/>
              <a:t>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14614" y="642918"/>
            <a:ext cx="5929386" cy="357190"/>
          </a:xfrm>
        </p:spPr>
        <p:txBody>
          <a:bodyPr anchor="t">
            <a:normAutofit fontScale="47500" lnSpcReduction="20000"/>
          </a:bodyPr>
          <a:lstStyle/>
          <a:p>
            <a:pPr>
              <a:buNone/>
            </a:pPr>
            <a:r>
              <a:rPr lang="es-ES" sz="2500" b="1" cap="all" dirty="0" smtClean="0">
                <a:solidFill>
                  <a:schemeClr val="accent4">
                    <a:lumMod val="75000"/>
                  </a:schemeClr>
                </a:solidFill>
              </a:rPr>
              <a:t>[</a:t>
            </a:r>
            <a:r>
              <a:rPr lang="es-ES" sz="2500" dirty="0" smtClean="0">
                <a:solidFill>
                  <a:schemeClr val="accent4">
                    <a:lumMod val="50000"/>
                  </a:schemeClr>
                </a:solidFill>
              </a:rPr>
              <a:t>La Rambla del Poyo a su paso por la Huerta de Valencia: arquitectura rural y territorio</a:t>
            </a:r>
            <a:r>
              <a:rPr lang="es-ES" sz="2500" b="1" dirty="0" smtClean="0">
                <a:solidFill>
                  <a:schemeClr val="accent4">
                    <a:lumMod val="75000"/>
                  </a:schemeClr>
                </a:solidFill>
              </a:rPr>
              <a:t>]</a:t>
            </a:r>
            <a:endParaRPr lang="es-ES" sz="25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>
              <a:buNone/>
            </a:pPr>
            <a:endParaRPr lang="es-ES" dirty="0"/>
          </a:p>
        </p:txBody>
      </p:sp>
      <p:sp>
        <p:nvSpPr>
          <p:cNvPr id="4" name="2 Marcador de contenido"/>
          <p:cNvSpPr txBox="1">
            <a:spLocks/>
          </p:cNvSpPr>
          <p:nvPr/>
        </p:nvSpPr>
        <p:spPr>
          <a:xfrm>
            <a:off x="428596" y="428604"/>
            <a:ext cx="2143140" cy="571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ES" sz="3200" b="1" dirty="0" smtClean="0">
                <a:solidFill>
                  <a:schemeClr val="accent4">
                    <a:lumMod val="75000"/>
                  </a:schemeClr>
                </a:solidFill>
              </a:rPr>
              <a:t>METODOLOGIA</a:t>
            </a:r>
            <a:endParaRPr kumimoji="0" lang="es-ES" sz="3200" b="1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6" name="5 Conector recto"/>
          <p:cNvCxnSpPr/>
          <p:nvPr/>
        </p:nvCxnSpPr>
        <p:spPr>
          <a:xfrm>
            <a:off x="0" y="928670"/>
            <a:ext cx="9144000" cy="1588"/>
          </a:xfrm>
          <a:prstGeom prst="line">
            <a:avLst/>
          </a:prstGeom>
          <a:ln w="635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10 Diagrama"/>
          <p:cNvGraphicFramePr/>
          <p:nvPr/>
        </p:nvGraphicFramePr>
        <p:xfrm>
          <a:off x="214282" y="1142984"/>
          <a:ext cx="8572560" cy="4286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7 CuadroTexto"/>
          <p:cNvSpPr txBox="1"/>
          <p:nvPr/>
        </p:nvSpPr>
        <p:spPr>
          <a:xfrm>
            <a:off x="428596" y="1714488"/>
            <a:ext cx="77867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-Localización de los diversos elementos sobre el terreno mediante el programa Google </a:t>
            </a:r>
            <a:r>
              <a:rPr lang="es-ES" dirty="0" err="1" smtClean="0"/>
              <a:t>Earth</a:t>
            </a:r>
            <a:r>
              <a:rPr lang="es-ES" dirty="0" smtClean="0"/>
              <a:t> y publicaciones de la Confederación Hidrográfica del Júcar.</a:t>
            </a:r>
          </a:p>
        </p:txBody>
      </p:sp>
      <p:pic>
        <p:nvPicPr>
          <p:cNvPr id="1026" name="Picture 2" descr="D:\Importante\Arquitectura\7º\PFG\Exposicion\earth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214414" y="2500306"/>
            <a:ext cx="6716294" cy="3996113"/>
          </a:xfrm>
          <a:prstGeom prst="rect">
            <a:avLst/>
          </a:prstGeom>
          <a:noFill/>
          <a:ln>
            <a:solidFill>
              <a:schemeClr val="accent4">
                <a:lumMod val="50000"/>
              </a:schemeClr>
            </a:solidFill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D:\Importante\Arquitectura\7º\PFG\Exposicion\earth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2500306"/>
            <a:ext cx="6716294" cy="3996113"/>
          </a:xfrm>
          <a:prstGeom prst="rect">
            <a:avLst/>
          </a:prstGeom>
          <a:noFill/>
          <a:ln>
            <a:solidFill>
              <a:schemeClr val="accent4">
                <a:lumMod val="50000"/>
              </a:schemeClr>
            </a:solidFill>
          </a:ln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8670"/>
          </a:xfr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/>
          <a:lstStyle/>
          <a:p>
            <a:r>
              <a:rPr lang="es-ES" dirty="0" smtClean="0"/>
              <a:t>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14614" y="642918"/>
            <a:ext cx="5929386" cy="357190"/>
          </a:xfrm>
        </p:spPr>
        <p:txBody>
          <a:bodyPr anchor="t">
            <a:normAutofit fontScale="47500" lnSpcReduction="20000"/>
          </a:bodyPr>
          <a:lstStyle/>
          <a:p>
            <a:pPr>
              <a:buNone/>
            </a:pPr>
            <a:r>
              <a:rPr lang="es-ES" sz="2500" b="1" cap="all" dirty="0" smtClean="0">
                <a:solidFill>
                  <a:schemeClr val="accent4">
                    <a:lumMod val="75000"/>
                  </a:schemeClr>
                </a:solidFill>
              </a:rPr>
              <a:t>[</a:t>
            </a:r>
            <a:r>
              <a:rPr lang="es-ES" sz="2500" dirty="0" smtClean="0">
                <a:solidFill>
                  <a:schemeClr val="accent4">
                    <a:lumMod val="50000"/>
                  </a:schemeClr>
                </a:solidFill>
              </a:rPr>
              <a:t>La Rambla del Poyo a su paso por la Huerta de Valencia: arquitectura rural y territorio</a:t>
            </a:r>
            <a:r>
              <a:rPr lang="es-ES" sz="2500" b="1" dirty="0" smtClean="0">
                <a:solidFill>
                  <a:schemeClr val="accent4">
                    <a:lumMod val="75000"/>
                  </a:schemeClr>
                </a:solidFill>
              </a:rPr>
              <a:t>]</a:t>
            </a:r>
            <a:endParaRPr lang="es-ES" sz="25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>
              <a:buNone/>
            </a:pPr>
            <a:endParaRPr lang="es-ES" dirty="0"/>
          </a:p>
        </p:txBody>
      </p:sp>
      <p:sp>
        <p:nvSpPr>
          <p:cNvPr id="4" name="2 Marcador de contenido"/>
          <p:cNvSpPr txBox="1">
            <a:spLocks/>
          </p:cNvSpPr>
          <p:nvPr/>
        </p:nvSpPr>
        <p:spPr>
          <a:xfrm>
            <a:off x="428596" y="428604"/>
            <a:ext cx="2143140" cy="571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ES" sz="3200" b="1" dirty="0" smtClean="0">
                <a:solidFill>
                  <a:schemeClr val="accent4">
                    <a:lumMod val="75000"/>
                  </a:schemeClr>
                </a:solidFill>
              </a:rPr>
              <a:t>METODOLOGIA</a:t>
            </a:r>
            <a:endParaRPr kumimoji="0" lang="es-ES" sz="3200" b="1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6" name="5 Conector recto"/>
          <p:cNvCxnSpPr/>
          <p:nvPr/>
        </p:nvCxnSpPr>
        <p:spPr>
          <a:xfrm>
            <a:off x="0" y="928670"/>
            <a:ext cx="9144000" cy="1588"/>
          </a:xfrm>
          <a:prstGeom prst="line">
            <a:avLst/>
          </a:prstGeom>
          <a:ln w="635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10 Diagrama"/>
          <p:cNvGraphicFramePr/>
          <p:nvPr/>
        </p:nvGraphicFramePr>
        <p:xfrm>
          <a:off x="214282" y="1142984"/>
          <a:ext cx="8572560" cy="4286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8" name="7 CuadroTexto"/>
          <p:cNvSpPr txBox="1"/>
          <p:nvPr/>
        </p:nvSpPr>
        <p:spPr>
          <a:xfrm>
            <a:off x="428596" y="1714488"/>
            <a:ext cx="77867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-Localización de los diversos elementos sobre el terreno mediante el programa Google </a:t>
            </a:r>
            <a:r>
              <a:rPr lang="es-ES" dirty="0" err="1" smtClean="0"/>
              <a:t>Earth</a:t>
            </a:r>
            <a:r>
              <a:rPr lang="es-ES" dirty="0" smtClean="0"/>
              <a:t> y publicaciones de la Confederación Hidrográfica del Júcar.</a:t>
            </a:r>
          </a:p>
        </p:txBody>
      </p:sp>
      <p:pic>
        <p:nvPicPr>
          <p:cNvPr id="2050" name="Picture 2" descr="D:\Importante\Arquitectura\7º\PFG\Exposicion\earth2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214414" y="2500306"/>
            <a:ext cx="6715172" cy="4006783"/>
          </a:xfrm>
          <a:prstGeom prst="rect">
            <a:avLst/>
          </a:prstGeom>
          <a:noFill/>
          <a:ln>
            <a:solidFill>
              <a:schemeClr val="accent4">
                <a:lumMod val="50000"/>
              </a:schemeClr>
            </a:solidFill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D:\Importante\Arquitectura\7º\PFG\Exposicion\earth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2500306"/>
            <a:ext cx="6715172" cy="4006783"/>
          </a:xfrm>
          <a:prstGeom prst="rect">
            <a:avLst/>
          </a:prstGeom>
          <a:noFill/>
          <a:ln>
            <a:solidFill>
              <a:schemeClr val="accent4">
                <a:lumMod val="50000"/>
              </a:schemeClr>
            </a:solidFill>
          </a:ln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14414" y="2500306"/>
            <a:ext cx="6734138" cy="4000528"/>
          </a:xfrm>
          <a:prstGeom prst="rect">
            <a:avLst/>
          </a:prstGeom>
          <a:noFill/>
          <a:ln w="9525">
            <a:solidFill>
              <a:schemeClr val="accent4">
                <a:lumMod val="50000"/>
              </a:schemeClr>
            </a:solidFill>
            <a:miter lim="800000"/>
            <a:headEnd/>
            <a:tailEnd/>
          </a:ln>
          <a:effectLst/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8670"/>
          </a:xfr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/>
          <a:lstStyle/>
          <a:p>
            <a:r>
              <a:rPr lang="es-ES" dirty="0" smtClean="0"/>
              <a:t>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14614" y="642918"/>
            <a:ext cx="5929386" cy="357190"/>
          </a:xfrm>
        </p:spPr>
        <p:txBody>
          <a:bodyPr anchor="t">
            <a:normAutofit fontScale="47500" lnSpcReduction="20000"/>
          </a:bodyPr>
          <a:lstStyle/>
          <a:p>
            <a:pPr>
              <a:buNone/>
            </a:pPr>
            <a:r>
              <a:rPr lang="es-ES" sz="2500" b="1" cap="all" dirty="0" smtClean="0">
                <a:solidFill>
                  <a:schemeClr val="accent4">
                    <a:lumMod val="75000"/>
                  </a:schemeClr>
                </a:solidFill>
              </a:rPr>
              <a:t>[</a:t>
            </a:r>
            <a:r>
              <a:rPr lang="es-ES" sz="2500" dirty="0" smtClean="0">
                <a:solidFill>
                  <a:schemeClr val="accent4">
                    <a:lumMod val="50000"/>
                  </a:schemeClr>
                </a:solidFill>
              </a:rPr>
              <a:t>La Rambla del Poyo a su paso por la Huerta de Valencia: arquitectura rural y territorio</a:t>
            </a:r>
            <a:r>
              <a:rPr lang="es-ES" sz="2500" b="1" dirty="0" smtClean="0">
                <a:solidFill>
                  <a:schemeClr val="accent4">
                    <a:lumMod val="75000"/>
                  </a:schemeClr>
                </a:solidFill>
              </a:rPr>
              <a:t>]</a:t>
            </a:r>
            <a:endParaRPr lang="es-ES" sz="25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>
              <a:buNone/>
            </a:pPr>
            <a:endParaRPr lang="es-ES" dirty="0"/>
          </a:p>
        </p:txBody>
      </p:sp>
      <p:sp>
        <p:nvSpPr>
          <p:cNvPr id="4" name="2 Marcador de contenido"/>
          <p:cNvSpPr txBox="1">
            <a:spLocks/>
          </p:cNvSpPr>
          <p:nvPr/>
        </p:nvSpPr>
        <p:spPr>
          <a:xfrm>
            <a:off x="428596" y="428604"/>
            <a:ext cx="2143140" cy="571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ES" sz="3200" b="1" dirty="0" smtClean="0">
                <a:solidFill>
                  <a:schemeClr val="accent4">
                    <a:lumMod val="75000"/>
                  </a:schemeClr>
                </a:solidFill>
              </a:rPr>
              <a:t>METODOLOGIA</a:t>
            </a:r>
            <a:endParaRPr kumimoji="0" lang="es-ES" sz="3200" b="1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6" name="5 Conector recto"/>
          <p:cNvCxnSpPr/>
          <p:nvPr/>
        </p:nvCxnSpPr>
        <p:spPr>
          <a:xfrm>
            <a:off x="0" y="928670"/>
            <a:ext cx="9144000" cy="1588"/>
          </a:xfrm>
          <a:prstGeom prst="line">
            <a:avLst/>
          </a:prstGeom>
          <a:ln w="635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10 Diagrama"/>
          <p:cNvGraphicFramePr/>
          <p:nvPr/>
        </p:nvGraphicFramePr>
        <p:xfrm>
          <a:off x="214282" y="1142984"/>
          <a:ext cx="8572560" cy="4286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8" name="7 CuadroTexto"/>
          <p:cNvSpPr txBox="1"/>
          <p:nvPr/>
        </p:nvSpPr>
        <p:spPr>
          <a:xfrm>
            <a:off x="428596" y="1714488"/>
            <a:ext cx="77867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-Localización de los diversos elementos sobre el terreno mediante el programa Google </a:t>
            </a:r>
            <a:r>
              <a:rPr lang="es-ES" dirty="0" err="1" smtClean="0"/>
              <a:t>Earth</a:t>
            </a:r>
            <a:r>
              <a:rPr lang="es-ES" dirty="0" smtClean="0"/>
              <a:t> y publicaciones de la Confederación Hidrográfica del Júcar.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8670"/>
          </a:xfr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/>
          <a:lstStyle/>
          <a:p>
            <a:r>
              <a:rPr lang="es-ES" dirty="0" smtClean="0"/>
              <a:t>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14614" y="642918"/>
            <a:ext cx="5929386" cy="357190"/>
          </a:xfrm>
        </p:spPr>
        <p:txBody>
          <a:bodyPr anchor="t">
            <a:normAutofit fontScale="47500" lnSpcReduction="20000"/>
          </a:bodyPr>
          <a:lstStyle/>
          <a:p>
            <a:pPr>
              <a:buNone/>
            </a:pPr>
            <a:r>
              <a:rPr lang="es-ES" sz="2500" b="1" cap="all" dirty="0" smtClean="0">
                <a:solidFill>
                  <a:schemeClr val="accent4">
                    <a:lumMod val="75000"/>
                  </a:schemeClr>
                </a:solidFill>
              </a:rPr>
              <a:t>[</a:t>
            </a:r>
            <a:r>
              <a:rPr lang="es-ES" sz="2500" dirty="0" smtClean="0">
                <a:solidFill>
                  <a:schemeClr val="accent4">
                    <a:lumMod val="50000"/>
                  </a:schemeClr>
                </a:solidFill>
              </a:rPr>
              <a:t>La Rambla del Poyo a su paso por la Huerta de Valencia: arquitectura rural y territorio</a:t>
            </a:r>
            <a:r>
              <a:rPr lang="es-ES" sz="2500" b="1" dirty="0" smtClean="0">
                <a:solidFill>
                  <a:schemeClr val="accent4">
                    <a:lumMod val="75000"/>
                  </a:schemeClr>
                </a:solidFill>
              </a:rPr>
              <a:t>]</a:t>
            </a:r>
            <a:endParaRPr lang="es-ES" sz="25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>
              <a:buNone/>
            </a:pPr>
            <a:endParaRPr lang="es-ES" dirty="0"/>
          </a:p>
        </p:txBody>
      </p:sp>
      <p:sp>
        <p:nvSpPr>
          <p:cNvPr id="4" name="2 Marcador de contenido"/>
          <p:cNvSpPr txBox="1">
            <a:spLocks/>
          </p:cNvSpPr>
          <p:nvPr/>
        </p:nvSpPr>
        <p:spPr>
          <a:xfrm>
            <a:off x="428596" y="428604"/>
            <a:ext cx="2143140" cy="571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ES" sz="3200" b="1" dirty="0" smtClean="0">
                <a:solidFill>
                  <a:schemeClr val="accent4">
                    <a:lumMod val="75000"/>
                  </a:schemeClr>
                </a:solidFill>
              </a:rPr>
              <a:t>METODOLOGIA</a:t>
            </a:r>
            <a:endParaRPr kumimoji="0" lang="es-ES" sz="3200" b="1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6" name="5 Conector recto"/>
          <p:cNvCxnSpPr/>
          <p:nvPr/>
        </p:nvCxnSpPr>
        <p:spPr>
          <a:xfrm>
            <a:off x="0" y="928670"/>
            <a:ext cx="9144000" cy="1588"/>
          </a:xfrm>
          <a:prstGeom prst="line">
            <a:avLst/>
          </a:prstGeom>
          <a:ln w="635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10 Diagrama"/>
          <p:cNvGraphicFramePr/>
          <p:nvPr/>
        </p:nvGraphicFramePr>
        <p:xfrm>
          <a:off x="214282" y="1142984"/>
          <a:ext cx="8572560" cy="4286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7 CuadroTexto"/>
          <p:cNvSpPr txBox="1"/>
          <p:nvPr/>
        </p:nvSpPr>
        <p:spPr>
          <a:xfrm>
            <a:off x="428596" y="1714488"/>
            <a:ext cx="4286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-Realización del registro de elementos y de los mapas: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928662" y="4429132"/>
            <a:ext cx="1714512" cy="415498"/>
          </a:xfrm>
          <a:prstGeom prst="rect">
            <a:avLst/>
          </a:prstGeom>
          <a:solidFill>
            <a:srgbClr val="A38FBB"/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100" dirty="0" smtClean="0">
                <a:solidFill>
                  <a:schemeClr val="bg1"/>
                </a:solidFill>
              </a:rPr>
              <a:t>Mapas</a:t>
            </a:r>
          </a:p>
        </p:txBody>
      </p:sp>
      <p:sp>
        <p:nvSpPr>
          <p:cNvPr id="12" name="11 CuadroTexto"/>
          <p:cNvSpPr txBox="1"/>
          <p:nvPr/>
        </p:nvSpPr>
        <p:spPr>
          <a:xfrm>
            <a:off x="928662" y="3143248"/>
            <a:ext cx="1714512" cy="415498"/>
          </a:xfrm>
          <a:prstGeom prst="rect">
            <a:avLst/>
          </a:prstGeom>
          <a:solidFill>
            <a:srgbClr val="A38FBB"/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100" dirty="0" smtClean="0">
                <a:solidFill>
                  <a:schemeClr val="bg1"/>
                </a:solidFill>
              </a:rPr>
              <a:t>Registro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8670"/>
          </a:xfr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/>
          <a:lstStyle/>
          <a:p>
            <a:r>
              <a:rPr lang="es-ES" dirty="0" smtClean="0"/>
              <a:t>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14614" y="642918"/>
            <a:ext cx="5929386" cy="357190"/>
          </a:xfrm>
        </p:spPr>
        <p:txBody>
          <a:bodyPr anchor="t">
            <a:normAutofit fontScale="47500" lnSpcReduction="20000"/>
          </a:bodyPr>
          <a:lstStyle/>
          <a:p>
            <a:pPr>
              <a:buNone/>
            </a:pPr>
            <a:r>
              <a:rPr lang="es-ES" sz="2500" b="1" cap="all" dirty="0" smtClean="0">
                <a:solidFill>
                  <a:schemeClr val="accent4">
                    <a:lumMod val="75000"/>
                  </a:schemeClr>
                </a:solidFill>
              </a:rPr>
              <a:t>[</a:t>
            </a:r>
            <a:r>
              <a:rPr lang="es-ES" sz="2500" dirty="0" smtClean="0">
                <a:solidFill>
                  <a:schemeClr val="accent4">
                    <a:lumMod val="50000"/>
                  </a:schemeClr>
                </a:solidFill>
              </a:rPr>
              <a:t>La Rambla del Poyo a su paso por la Huerta de Valencia: arquitectura rural y territorio</a:t>
            </a:r>
            <a:r>
              <a:rPr lang="es-ES" sz="2500" b="1" dirty="0" smtClean="0">
                <a:solidFill>
                  <a:schemeClr val="accent4">
                    <a:lumMod val="75000"/>
                  </a:schemeClr>
                </a:solidFill>
              </a:rPr>
              <a:t>]</a:t>
            </a:r>
            <a:endParaRPr lang="es-ES" sz="25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>
              <a:buNone/>
            </a:pPr>
            <a:endParaRPr lang="es-ES" dirty="0"/>
          </a:p>
        </p:txBody>
      </p:sp>
      <p:sp>
        <p:nvSpPr>
          <p:cNvPr id="4" name="2 Marcador de contenido"/>
          <p:cNvSpPr txBox="1">
            <a:spLocks/>
          </p:cNvSpPr>
          <p:nvPr/>
        </p:nvSpPr>
        <p:spPr>
          <a:xfrm>
            <a:off x="428596" y="428604"/>
            <a:ext cx="2143140" cy="571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ES" sz="3200" b="1" dirty="0" smtClean="0">
                <a:solidFill>
                  <a:schemeClr val="accent4">
                    <a:lumMod val="75000"/>
                  </a:schemeClr>
                </a:solidFill>
              </a:rPr>
              <a:t>METODOLOGIA</a:t>
            </a:r>
            <a:endParaRPr kumimoji="0" lang="es-ES" sz="3200" b="1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6" name="5 Conector recto"/>
          <p:cNvCxnSpPr/>
          <p:nvPr/>
        </p:nvCxnSpPr>
        <p:spPr>
          <a:xfrm>
            <a:off x="0" y="928670"/>
            <a:ext cx="9144000" cy="1588"/>
          </a:xfrm>
          <a:prstGeom prst="line">
            <a:avLst/>
          </a:prstGeom>
          <a:ln w="635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10 Diagrama"/>
          <p:cNvGraphicFramePr/>
          <p:nvPr/>
        </p:nvGraphicFramePr>
        <p:xfrm>
          <a:off x="214282" y="1142984"/>
          <a:ext cx="8572560" cy="4286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7 CuadroTexto"/>
          <p:cNvSpPr txBox="1"/>
          <p:nvPr/>
        </p:nvSpPr>
        <p:spPr>
          <a:xfrm>
            <a:off x="428596" y="1714488"/>
            <a:ext cx="4286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-Realización del registro de elementos y de los mapas:</a:t>
            </a:r>
          </a:p>
        </p:txBody>
      </p:sp>
      <p:pic>
        <p:nvPicPr>
          <p:cNvPr id="4098" name="Picture 2" descr="D:\Importante\Arquitectura\7º\PFG\Exposicion\Sin título-5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857752" y="1785926"/>
            <a:ext cx="3119059" cy="4749800"/>
          </a:xfrm>
          <a:prstGeom prst="rect">
            <a:avLst/>
          </a:prstGeom>
          <a:noFill/>
          <a:ln w="28575">
            <a:solidFill>
              <a:schemeClr val="accent4">
                <a:lumMod val="50000"/>
              </a:schemeClr>
            </a:solidFill>
          </a:ln>
        </p:spPr>
      </p:pic>
      <p:sp>
        <p:nvSpPr>
          <p:cNvPr id="10" name="9 CuadroTexto"/>
          <p:cNvSpPr txBox="1"/>
          <p:nvPr/>
        </p:nvSpPr>
        <p:spPr>
          <a:xfrm>
            <a:off x="928662" y="4429132"/>
            <a:ext cx="1714512" cy="415498"/>
          </a:xfrm>
          <a:prstGeom prst="rect">
            <a:avLst/>
          </a:prstGeom>
          <a:solidFill>
            <a:srgbClr val="A38FBB"/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100" dirty="0" smtClean="0">
                <a:solidFill>
                  <a:schemeClr val="bg1"/>
                </a:solidFill>
              </a:rPr>
              <a:t>Mapas</a:t>
            </a:r>
          </a:p>
        </p:txBody>
      </p:sp>
      <p:sp>
        <p:nvSpPr>
          <p:cNvPr id="12" name="11 CuadroTexto"/>
          <p:cNvSpPr txBox="1"/>
          <p:nvPr/>
        </p:nvSpPr>
        <p:spPr>
          <a:xfrm>
            <a:off x="928662" y="3143248"/>
            <a:ext cx="1714512" cy="415498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100" dirty="0" smtClean="0">
                <a:solidFill>
                  <a:schemeClr val="bg1"/>
                </a:solidFill>
              </a:rPr>
              <a:t>Registro</a:t>
            </a:r>
          </a:p>
        </p:txBody>
      </p:sp>
      <p:cxnSp>
        <p:nvCxnSpPr>
          <p:cNvPr id="14" name="13 Conector recto"/>
          <p:cNvCxnSpPr>
            <a:stCxn id="12" idx="3"/>
          </p:cNvCxnSpPr>
          <p:nvPr/>
        </p:nvCxnSpPr>
        <p:spPr>
          <a:xfrm>
            <a:off x="2643174" y="3350997"/>
            <a:ext cx="2214578" cy="6565"/>
          </a:xfrm>
          <a:prstGeom prst="line">
            <a:avLst/>
          </a:prstGeom>
          <a:ln w="28575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8670"/>
          </a:xfr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/>
          <a:lstStyle/>
          <a:p>
            <a:r>
              <a:rPr lang="es-ES" dirty="0" smtClean="0"/>
              <a:t>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14614" y="642918"/>
            <a:ext cx="5929386" cy="357190"/>
          </a:xfrm>
        </p:spPr>
        <p:txBody>
          <a:bodyPr anchor="t">
            <a:normAutofit fontScale="47500" lnSpcReduction="20000"/>
          </a:bodyPr>
          <a:lstStyle/>
          <a:p>
            <a:pPr>
              <a:buNone/>
            </a:pPr>
            <a:r>
              <a:rPr lang="es-ES" sz="2500" b="1" cap="all" dirty="0" smtClean="0">
                <a:solidFill>
                  <a:schemeClr val="accent4">
                    <a:lumMod val="75000"/>
                  </a:schemeClr>
                </a:solidFill>
              </a:rPr>
              <a:t>[</a:t>
            </a:r>
            <a:r>
              <a:rPr lang="es-ES" sz="2500" dirty="0" smtClean="0">
                <a:solidFill>
                  <a:schemeClr val="accent4">
                    <a:lumMod val="50000"/>
                  </a:schemeClr>
                </a:solidFill>
              </a:rPr>
              <a:t>La Rambla del Poyo a su paso por la Huerta de Valencia: arquitectura rural y territorio</a:t>
            </a:r>
            <a:r>
              <a:rPr lang="es-ES" sz="2500" b="1" dirty="0" smtClean="0">
                <a:solidFill>
                  <a:schemeClr val="accent4">
                    <a:lumMod val="75000"/>
                  </a:schemeClr>
                </a:solidFill>
              </a:rPr>
              <a:t>]</a:t>
            </a:r>
            <a:endParaRPr lang="es-ES" sz="25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>
              <a:buNone/>
            </a:pPr>
            <a:endParaRPr lang="es-ES" dirty="0"/>
          </a:p>
        </p:txBody>
      </p:sp>
      <p:sp>
        <p:nvSpPr>
          <p:cNvPr id="4" name="2 Marcador de contenido"/>
          <p:cNvSpPr txBox="1">
            <a:spLocks/>
          </p:cNvSpPr>
          <p:nvPr/>
        </p:nvSpPr>
        <p:spPr>
          <a:xfrm>
            <a:off x="428596" y="428604"/>
            <a:ext cx="2143140" cy="571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ES" sz="3200" b="1" dirty="0" smtClean="0">
                <a:solidFill>
                  <a:schemeClr val="accent4">
                    <a:lumMod val="75000"/>
                  </a:schemeClr>
                </a:solidFill>
              </a:rPr>
              <a:t>METODOLOGIA</a:t>
            </a:r>
            <a:endParaRPr kumimoji="0" lang="es-ES" sz="3200" b="1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6" name="5 Conector recto"/>
          <p:cNvCxnSpPr/>
          <p:nvPr/>
        </p:nvCxnSpPr>
        <p:spPr>
          <a:xfrm>
            <a:off x="0" y="928670"/>
            <a:ext cx="9144000" cy="1588"/>
          </a:xfrm>
          <a:prstGeom prst="line">
            <a:avLst/>
          </a:prstGeom>
          <a:ln w="635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10 Diagrama"/>
          <p:cNvGraphicFramePr/>
          <p:nvPr/>
        </p:nvGraphicFramePr>
        <p:xfrm>
          <a:off x="214282" y="1142984"/>
          <a:ext cx="8572560" cy="4286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7 CuadroTexto"/>
          <p:cNvSpPr txBox="1"/>
          <p:nvPr/>
        </p:nvSpPr>
        <p:spPr>
          <a:xfrm>
            <a:off x="428596" y="1714488"/>
            <a:ext cx="4286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-Realización del registro de elementos y de los mapas: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928662" y="4429132"/>
            <a:ext cx="1714512" cy="415498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100" dirty="0" smtClean="0">
                <a:solidFill>
                  <a:schemeClr val="bg1"/>
                </a:solidFill>
              </a:rPr>
              <a:t>Mapas</a:t>
            </a:r>
          </a:p>
        </p:txBody>
      </p:sp>
      <p:sp>
        <p:nvSpPr>
          <p:cNvPr id="12" name="11 CuadroTexto"/>
          <p:cNvSpPr txBox="1"/>
          <p:nvPr/>
        </p:nvSpPr>
        <p:spPr>
          <a:xfrm>
            <a:off x="928662" y="3143248"/>
            <a:ext cx="1714512" cy="415498"/>
          </a:xfrm>
          <a:prstGeom prst="rect">
            <a:avLst/>
          </a:prstGeom>
          <a:solidFill>
            <a:srgbClr val="A38FBB"/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100" dirty="0" smtClean="0">
                <a:solidFill>
                  <a:schemeClr val="bg1"/>
                </a:solidFill>
              </a:rPr>
              <a:t>Registro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Importante\Arquitectura\7º\PFG\Exposicion\mapa elemento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928670"/>
            <a:ext cx="9144000" cy="5929330"/>
          </a:xfrm>
          <a:prstGeom prst="rect">
            <a:avLst/>
          </a:prstGeom>
          <a:noFill/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8670"/>
          </a:xfr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/>
          <a:lstStyle/>
          <a:p>
            <a:r>
              <a:rPr lang="es-ES" dirty="0" smtClean="0"/>
              <a:t>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14614" y="642918"/>
            <a:ext cx="5929386" cy="357190"/>
          </a:xfrm>
        </p:spPr>
        <p:txBody>
          <a:bodyPr anchor="t">
            <a:normAutofit fontScale="47500" lnSpcReduction="20000"/>
          </a:bodyPr>
          <a:lstStyle/>
          <a:p>
            <a:pPr>
              <a:buNone/>
            </a:pPr>
            <a:r>
              <a:rPr lang="es-ES" sz="2500" b="1" cap="all" dirty="0" smtClean="0">
                <a:solidFill>
                  <a:schemeClr val="accent4">
                    <a:lumMod val="75000"/>
                  </a:schemeClr>
                </a:solidFill>
              </a:rPr>
              <a:t>[</a:t>
            </a:r>
            <a:r>
              <a:rPr lang="es-ES" sz="2500" dirty="0" smtClean="0">
                <a:solidFill>
                  <a:schemeClr val="accent4">
                    <a:lumMod val="50000"/>
                  </a:schemeClr>
                </a:solidFill>
              </a:rPr>
              <a:t>La Rambla del Poyo a su paso por la Huerta de Valencia: arquitectura rural y territorio</a:t>
            </a:r>
            <a:r>
              <a:rPr lang="es-ES" sz="2500" b="1" dirty="0" smtClean="0">
                <a:solidFill>
                  <a:schemeClr val="accent4">
                    <a:lumMod val="75000"/>
                  </a:schemeClr>
                </a:solidFill>
              </a:rPr>
              <a:t>]</a:t>
            </a:r>
            <a:endParaRPr lang="es-ES" sz="25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>
              <a:buNone/>
            </a:pPr>
            <a:endParaRPr lang="es-ES" dirty="0"/>
          </a:p>
        </p:txBody>
      </p:sp>
      <p:sp>
        <p:nvSpPr>
          <p:cNvPr id="4" name="2 Marcador de contenido"/>
          <p:cNvSpPr txBox="1">
            <a:spLocks/>
          </p:cNvSpPr>
          <p:nvPr/>
        </p:nvSpPr>
        <p:spPr>
          <a:xfrm>
            <a:off x="428596" y="428604"/>
            <a:ext cx="2143140" cy="571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ES" sz="3200" b="1" dirty="0" smtClean="0">
                <a:solidFill>
                  <a:schemeClr val="accent4">
                    <a:lumMod val="75000"/>
                  </a:schemeClr>
                </a:solidFill>
              </a:rPr>
              <a:t>METODOLOGIA</a:t>
            </a:r>
            <a:endParaRPr kumimoji="0" lang="es-ES" sz="3200" b="1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6" name="5 Conector recto"/>
          <p:cNvCxnSpPr/>
          <p:nvPr/>
        </p:nvCxnSpPr>
        <p:spPr>
          <a:xfrm>
            <a:off x="0" y="928670"/>
            <a:ext cx="9144000" cy="1588"/>
          </a:xfrm>
          <a:prstGeom prst="line">
            <a:avLst/>
          </a:prstGeom>
          <a:ln w="635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8670"/>
          </a:xfr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/>
          <a:lstStyle/>
          <a:p>
            <a:r>
              <a:rPr lang="es-ES" dirty="0" smtClean="0"/>
              <a:t>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14614" y="642918"/>
            <a:ext cx="5929386" cy="357190"/>
          </a:xfrm>
        </p:spPr>
        <p:txBody>
          <a:bodyPr anchor="t">
            <a:normAutofit fontScale="47500" lnSpcReduction="20000"/>
          </a:bodyPr>
          <a:lstStyle/>
          <a:p>
            <a:pPr>
              <a:buNone/>
            </a:pPr>
            <a:r>
              <a:rPr lang="es-ES" sz="2500" b="1" cap="all" dirty="0" smtClean="0">
                <a:solidFill>
                  <a:schemeClr val="accent4">
                    <a:lumMod val="75000"/>
                  </a:schemeClr>
                </a:solidFill>
              </a:rPr>
              <a:t>[</a:t>
            </a:r>
            <a:r>
              <a:rPr lang="es-ES" sz="2500" dirty="0" smtClean="0">
                <a:solidFill>
                  <a:schemeClr val="accent4">
                    <a:lumMod val="50000"/>
                  </a:schemeClr>
                </a:solidFill>
              </a:rPr>
              <a:t>La Rambla del Poyo a su paso por la Huerta de Valencia: arquitectura rural y territorio</a:t>
            </a:r>
            <a:r>
              <a:rPr lang="es-ES" sz="2500" b="1" dirty="0" smtClean="0">
                <a:solidFill>
                  <a:schemeClr val="accent4">
                    <a:lumMod val="75000"/>
                  </a:schemeClr>
                </a:solidFill>
              </a:rPr>
              <a:t>]</a:t>
            </a:r>
            <a:endParaRPr lang="es-ES" sz="25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>
              <a:buNone/>
            </a:pPr>
            <a:endParaRPr lang="es-ES" dirty="0"/>
          </a:p>
        </p:txBody>
      </p:sp>
      <p:sp>
        <p:nvSpPr>
          <p:cNvPr id="4" name="2 Marcador de contenido"/>
          <p:cNvSpPr txBox="1">
            <a:spLocks/>
          </p:cNvSpPr>
          <p:nvPr/>
        </p:nvSpPr>
        <p:spPr>
          <a:xfrm>
            <a:off x="428596" y="428604"/>
            <a:ext cx="2143140" cy="571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ES" sz="3200" b="1" dirty="0" smtClean="0">
                <a:solidFill>
                  <a:schemeClr val="accent4">
                    <a:lumMod val="75000"/>
                  </a:schemeClr>
                </a:solidFill>
              </a:rPr>
              <a:t>METODOLOGIA</a:t>
            </a:r>
            <a:endParaRPr kumimoji="0" lang="es-ES" sz="3200" b="1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6" name="5 Conector recto"/>
          <p:cNvCxnSpPr/>
          <p:nvPr/>
        </p:nvCxnSpPr>
        <p:spPr>
          <a:xfrm>
            <a:off x="0" y="928670"/>
            <a:ext cx="9144000" cy="1588"/>
          </a:xfrm>
          <a:prstGeom prst="line">
            <a:avLst/>
          </a:prstGeom>
          <a:ln w="635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12 CuadroTexto"/>
          <p:cNvSpPr txBox="1"/>
          <p:nvPr/>
        </p:nvSpPr>
        <p:spPr>
          <a:xfrm>
            <a:off x="214282" y="1214422"/>
            <a:ext cx="2786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ESQUEMA DE TRABAJO</a:t>
            </a:r>
            <a:endParaRPr lang="es-ES" b="1" dirty="0"/>
          </a:p>
        </p:txBody>
      </p:sp>
      <p:sp>
        <p:nvSpPr>
          <p:cNvPr id="8" name="7 CuadroTexto"/>
          <p:cNvSpPr txBox="1"/>
          <p:nvPr/>
        </p:nvSpPr>
        <p:spPr>
          <a:xfrm>
            <a:off x="500035" y="1571612"/>
            <a:ext cx="81439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Tx/>
              <a:buChar char="-"/>
            </a:pPr>
            <a:r>
              <a:rPr lang="es-ES" dirty="0" smtClean="0"/>
              <a:t>Para la realización del estudio se ha seguido el siguiente </a:t>
            </a:r>
            <a:r>
              <a:rPr lang="es-ES" b="1" dirty="0" smtClean="0"/>
              <a:t>esquema de trabajo</a:t>
            </a:r>
            <a:r>
              <a:rPr lang="es-ES" dirty="0" smtClean="0"/>
              <a:t>:</a:t>
            </a:r>
          </a:p>
        </p:txBody>
      </p:sp>
      <p:graphicFrame>
        <p:nvGraphicFramePr>
          <p:cNvPr id="9" name="8 Diagrama"/>
          <p:cNvGraphicFramePr/>
          <p:nvPr/>
        </p:nvGraphicFramePr>
        <p:xfrm>
          <a:off x="357158" y="1785926"/>
          <a:ext cx="8501122" cy="12144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9 CuadroTexto"/>
          <p:cNvSpPr txBox="1"/>
          <p:nvPr/>
        </p:nvSpPr>
        <p:spPr>
          <a:xfrm>
            <a:off x="428596" y="2928934"/>
            <a:ext cx="15001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ES" sz="1200" dirty="0" smtClean="0"/>
              <a:t>Biblioteca UPV</a:t>
            </a:r>
          </a:p>
          <a:p>
            <a:pPr>
              <a:buFont typeface="Arial" pitchFamily="34" charset="0"/>
              <a:buChar char="•"/>
            </a:pPr>
            <a:r>
              <a:rPr lang="es-ES" sz="1200" dirty="0" smtClean="0"/>
              <a:t>Biblioteca ETSIC</a:t>
            </a:r>
          </a:p>
          <a:p>
            <a:pPr>
              <a:buFont typeface="Arial" pitchFamily="34" charset="0"/>
              <a:buChar char="•"/>
            </a:pPr>
            <a:r>
              <a:rPr lang="es-ES" sz="1200" dirty="0" smtClean="0"/>
              <a:t>Biblioteca ETSIE</a:t>
            </a:r>
          </a:p>
          <a:p>
            <a:pPr>
              <a:buFont typeface="Arial" pitchFamily="34" charset="0"/>
              <a:buChar char="•"/>
            </a:pPr>
            <a:r>
              <a:rPr lang="es-ES" sz="1200" dirty="0" smtClean="0"/>
              <a:t>Internet</a:t>
            </a:r>
          </a:p>
        </p:txBody>
      </p:sp>
      <p:sp>
        <p:nvSpPr>
          <p:cNvPr id="11" name="10 CuadroTexto"/>
          <p:cNvSpPr txBox="1"/>
          <p:nvPr/>
        </p:nvSpPr>
        <p:spPr>
          <a:xfrm>
            <a:off x="2071670" y="2928934"/>
            <a:ext cx="15001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es-ES" sz="1200" dirty="0" smtClean="0"/>
              <a:t>Google </a:t>
            </a:r>
            <a:r>
              <a:rPr lang="es-ES" sz="1200" dirty="0" err="1" smtClean="0"/>
              <a:t>Earth</a:t>
            </a:r>
            <a:endParaRPr lang="es-ES" sz="1200" dirty="0" smtClean="0"/>
          </a:p>
          <a:p>
            <a:pPr>
              <a:buFont typeface="Arial" pitchFamily="34" charset="0"/>
              <a:buChar char="•"/>
            </a:pPr>
            <a:r>
              <a:rPr lang="es-ES" sz="1200" dirty="0" smtClean="0"/>
              <a:t>Confederación Hidrográfica del Júcar</a:t>
            </a:r>
          </a:p>
          <a:p>
            <a:pPr>
              <a:buFont typeface="Arial" pitchFamily="34" charset="0"/>
              <a:buChar char="•"/>
            </a:pPr>
            <a:r>
              <a:rPr lang="es-ES" sz="1200" dirty="0" smtClean="0"/>
              <a:t>Trabajo de campo</a:t>
            </a:r>
          </a:p>
        </p:txBody>
      </p:sp>
      <p:sp>
        <p:nvSpPr>
          <p:cNvPr id="12" name="11 CuadroTexto"/>
          <p:cNvSpPr txBox="1"/>
          <p:nvPr/>
        </p:nvSpPr>
        <p:spPr>
          <a:xfrm>
            <a:off x="3786182" y="2928934"/>
            <a:ext cx="150019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ES" sz="1200" dirty="0" smtClean="0"/>
              <a:t>Trabajo de campo</a:t>
            </a:r>
          </a:p>
          <a:p>
            <a:pPr>
              <a:buFont typeface="Arial" pitchFamily="34" charset="0"/>
              <a:buChar char="•"/>
            </a:pPr>
            <a:r>
              <a:rPr lang="es-ES" sz="1200" dirty="0" smtClean="0"/>
              <a:t>Rutas de visita de los elementos</a:t>
            </a:r>
          </a:p>
          <a:p>
            <a:pPr>
              <a:buFont typeface="Arial" pitchFamily="34" charset="0"/>
              <a:buChar char="•"/>
            </a:pPr>
            <a:r>
              <a:rPr lang="es-ES" sz="1200" dirty="0" smtClean="0"/>
              <a:t>Google </a:t>
            </a:r>
            <a:r>
              <a:rPr lang="es-ES" sz="1200" dirty="0" err="1" smtClean="0"/>
              <a:t>Maps</a:t>
            </a:r>
            <a:r>
              <a:rPr lang="es-ES" sz="1200" dirty="0" smtClean="0"/>
              <a:t>/</a:t>
            </a:r>
            <a:r>
              <a:rPr lang="es-ES" sz="1200" dirty="0" err="1" smtClean="0"/>
              <a:t>Navigation</a:t>
            </a:r>
            <a:endParaRPr lang="es-ES" sz="1200" dirty="0" smtClean="0"/>
          </a:p>
          <a:p>
            <a:pPr>
              <a:buFont typeface="Arial" pitchFamily="34" charset="0"/>
              <a:buChar char="•"/>
            </a:pPr>
            <a:r>
              <a:rPr lang="es-ES" sz="1200" dirty="0" smtClean="0"/>
              <a:t>Toma de datos de los elementos</a:t>
            </a:r>
          </a:p>
        </p:txBody>
      </p:sp>
      <p:sp>
        <p:nvSpPr>
          <p:cNvPr id="16" name="15 CuadroTexto"/>
          <p:cNvSpPr txBox="1"/>
          <p:nvPr/>
        </p:nvSpPr>
        <p:spPr>
          <a:xfrm>
            <a:off x="428596" y="4286256"/>
            <a:ext cx="15001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es-ES" sz="1200" dirty="0" smtClean="0"/>
              <a:t>Establecimiento de antecedentes.</a:t>
            </a:r>
          </a:p>
          <a:p>
            <a:pPr>
              <a:buFontTx/>
              <a:buChar char="-"/>
            </a:pPr>
            <a:endParaRPr lang="es-ES" sz="1200" dirty="0" smtClean="0"/>
          </a:p>
          <a:p>
            <a:pPr>
              <a:buFontTx/>
              <a:buChar char="-"/>
            </a:pPr>
            <a:r>
              <a:rPr lang="es-ES" sz="1200" dirty="0" smtClean="0"/>
              <a:t>Establecimiento de mapa base.</a:t>
            </a:r>
          </a:p>
        </p:txBody>
      </p:sp>
      <p:sp>
        <p:nvSpPr>
          <p:cNvPr id="17" name="16 CuadroTexto"/>
          <p:cNvSpPr txBox="1"/>
          <p:nvPr/>
        </p:nvSpPr>
        <p:spPr>
          <a:xfrm>
            <a:off x="2071670" y="4500570"/>
            <a:ext cx="15001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/>
              <a:t>-Listado de elementos.</a:t>
            </a:r>
          </a:p>
          <a:p>
            <a:pPr>
              <a:buFont typeface="Arial" pitchFamily="34" charset="0"/>
              <a:buChar char="•"/>
            </a:pPr>
            <a:endParaRPr lang="es-ES" sz="1200" dirty="0" smtClean="0"/>
          </a:p>
          <a:p>
            <a:r>
              <a:rPr lang="es-ES" sz="1200" dirty="0" smtClean="0"/>
              <a:t>-Realización de los mapas.</a:t>
            </a:r>
          </a:p>
        </p:txBody>
      </p:sp>
      <p:sp>
        <p:nvSpPr>
          <p:cNvPr id="18" name="17 CuadroTexto"/>
          <p:cNvSpPr txBox="1"/>
          <p:nvPr/>
        </p:nvSpPr>
        <p:spPr>
          <a:xfrm>
            <a:off x="3786182" y="4786322"/>
            <a:ext cx="15001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/>
              <a:t>-Elaboración de las fichas.</a:t>
            </a:r>
          </a:p>
          <a:p>
            <a:pPr>
              <a:buFont typeface="Arial" pitchFamily="34" charset="0"/>
              <a:buChar char="•"/>
            </a:pPr>
            <a:endParaRPr lang="es-ES" sz="1200" dirty="0" smtClean="0"/>
          </a:p>
          <a:p>
            <a:r>
              <a:rPr lang="es-ES" sz="1200" dirty="0" smtClean="0"/>
              <a:t>-Catalogación.</a:t>
            </a:r>
          </a:p>
        </p:txBody>
      </p:sp>
      <p:sp>
        <p:nvSpPr>
          <p:cNvPr id="20" name="19 Flecha abajo"/>
          <p:cNvSpPr/>
          <p:nvPr/>
        </p:nvSpPr>
        <p:spPr>
          <a:xfrm>
            <a:off x="928662" y="3857628"/>
            <a:ext cx="285752" cy="335466"/>
          </a:xfrm>
          <a:prstGeom prst="downArrow">
            <a:avLst>
              <a:gd name="adj1" fmla="val 42889"/>
              <a:gd name="adj2" fmla="val 50000"/>
            </a:avLst>
          </a:prstGeom>
          <a:noFill/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n>
                <a:solidFill>
                  <a:schemeClr val="accent4">
                    <a:lumMod val="75000"/>
                  </a:schemeClr>
                </a:solidFill>
              </a:ln>
              <a:noFill/>
            </a:endParaRPr>
          </a:p>
        </p:txBody>
      </p:sp>
      <p:sp>
        <p:nvSpPr>
          <p:cNvPr id="21" name="20 Flecha abajo"/>
          <p:cNvSpPr/>
          <p:nvPr/>
        </p:nvSpPr>
        <p:spPr>
          <a:xfrm>
            <a:off x="2571736" y="4071942"/>
            <a:ext cx="285752" cy="335466"/>
          </a:xfrm>
          <a:prstGeom prst="downArrow">
            <a:avLst>
              <a:gd name="adj1" fmla="val 42889"/>
              <a:gd name="adj2" fmla="val 50000"/>
            </a:avLst>
          </a:prstGeom>
          <a:noFill/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n>
                <a:solidFill>
                  <a:schemeClr val="accent4">
                    <a:lumMod val="75000"/>
                  </a:schemeClr>
                </a:solidFill>
              </a:ln>
              <a:noFill/>
            </a:endParaRPr>
          </a:p>
        </p:txBody>
      </p:sp>
      <p:sp>
        <p:nvSpPr>
          <p:cNvPr id="22" name="21 Flecha abajo"/>
          <p:cNvSpPr/>
          <p:nvPr/>
        </p:nvSpPr>
        <p:spPr>
          <a:xfrm>
            <a:off x="4286248" y="4429132"/>
            <a:ext cx="285752" cy="335466"/>
          </a:xfrm>
          <a:prstGeom prst="downArrow">
            <a:avLst>
              <a:gd name="adj1" fmla="val 42889"/>
              <a:gd name="adj2" fmla="val 50000"/>
            </a:avLst>
          </a:prstGeom>
          <a:noFill/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n>
                <a:solidFill>
                  <a:schemeClr val="accent4">
                    <a:lumMod val="75000"/>
                  </a:schemeClr>
                </a:solidFill>
              </a:ln>
              <a:noFill/>
            </a:endParaRPr>
          </a:p>
        </p:txBody>
      </p:sp>
      <p:graphicFrame>
        <p:nvGraphicFramePr>
          <p:cNvPr id="24" name="23 Diagrama"/>
          <p:cNvGraphicFramePr/>
          <p:nvPr/>
        </p:nvGraphicFramePr>
        <p:xfrm>
          <a:off x="357158" y="1785926"/>
          <a:ext cx="8501122" cy="12144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8" grpId="0"/>
      <p:bldP spid="22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8670"/>
          </a:xfr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/>
          <a:lstStyle/>
          <a:p>
            <a:r>
              <a:rPr lang="es-ES" dirty="0" smtClean="0"/>
              <a:t>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14614" y="642918"/>
            <a:ext cx="5929386" cy="357190"/>
          </a:xfrm>
        </p:spPr>
        <p:txBody>
          <a:bodyPr anchor="t">
            <a:normAutofit fontScale="47500" lnSpcReduction="20000"/>
          </a:bodyPr>
          <a:lstStyle/>
          <a:p>
            <a:pPr>
              <a:buNone/>
            </a:pPr>
            <a:r>
              <a:rPr lang="es-ES" sz="2500" b="1" cap="all" dirty="0" smtClean="0">
                <a:solidFill>
                  <a:schemeClr val="accent4">
                    <a:lumMod val="75000"/>
                  </a:schemeClr>
                </a:solidFill>
              </a:rPr>
              <a:t>[</a:t>
            </a:r>
            <a:r>
              <a:rPr lang="es-ES" sz="2500" dirty="0" smtClean="0">
                <a:solidFill>
                  <a:schemeClr val="accent4">
                    <a:lumMod val="50000"/>
                  </a:schemeClr>
                </a:solidFill>
              </a:rPr>
              <a:t>La Rambla del Poyo a su paso por la Huerta de Valencia: arquitectura rural y territorio</a:t>
            </a:r>
            <a:r>
              <a:rPr lang="es-ES" sz="2500" b="1" dirty="0" smtClean="0">
                <a:solidFill>
                  <a:schemeClr val="accent4">
                    <a:lumMod val="75000"/>
                  </a:schemeClr>
                </a:solidFill>
              </a:rPr>
              <a:t>]</a:t>
            </a:r>
            <a:endParaRPr lang="es-ES" sz="25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>
              <a:buNone/>
            </a:pPr>
            <a:endParaRPr lang="es-ES" dirty="0"/>
          </a:p>
        </p:txBody>
      </p:sp>
      <p:sp>
        <p:nvSpPr>
          <p:cNvPr id="4" name="2 Marcador de contenido"/>
          <p:cNvSpPr txBox="1">
            <a:spLocks/>
          </p:cNvSpPr>
          <p:nvPr/>
        </p:nvSpPr>
        <p:spPr>
          <a:xfrm>
            <a:off x="428596" y="428604"/>
            <a:ext cx="2143140" cy="571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ES" sz="3200" b="1" dirty="0" smtClean="0">
                <a:solidFill>
                  <a:schemeClr val="accent4">
                    <a:lumMod val="75000"/>
                  </a:schemeClr>
                </a:solidFill>
              </a:rPr>
              <a:t>METODOLOGIA</a:t>
            </a:r>
            <a:endParaRPr kumimoji="0" lang="es-ES" sz="3200" b="1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6" name="5 Conector recto"/>
          <p:cNvCxnSpPr/>
          <p:nvPr/>
        </p:nvCxnSpPr>
        <p:spPr>
          <a:xfrm>
            <a:off x="0" y="928670"/>
            <a:ext cx="9144000" cy="1588"/>
          </a:xfrm>
          <a:prstGeom prst="line">
            <a:avLst/>
          </a:prstGeom>
          <a:ln w="635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6 Diagrama"/>
          <p:cNvGraphicFramePr/>
          <p:nvPr/>
        </p:nvGraphicFramePr>
        <p:xfrm>
          <a:off x="214282" y="1142984"/>
          <a:ext cx="8572560" cy="4286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7 CuadroTexto"/>
          <p:cNvSpPr txBox="1"/>
          <p:nvPr/>
        </p:nvSpPr>
        <p:spPr>
          <a:xfrm>
            <a:off x="428596" y="1714488"/>
            <a:ext cx="70723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-Realización de las fichas de cada elemento y su posterior catalogación: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928662" y="4429132"/>
            <a:ext cx="1714512" cy="41549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100" dirty="0" smtClean="0">
                <a:solidFill>
                  <a:schemeClr val="bg1"/>
                </a:solidFill>
              </a:rPr>
              <a:t>Catalogación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928662" y="3143248"/>
            <a:ext cx="1714512" cy="41549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100" dirty="0" smtClean="0">
                <a:solidFill>
                  <a:schemeClr val="bg1"/>
                </a:solidFill>
              </a:rPr>
              <a:t>Fichas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8670"/>
          </a:xfr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/>
          <a:lstStyle/>
          <a:p>
            <a:r>
              <a:rPr lang="es-ES" dirty="0" smtClean="0"/>
              <a:t>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14614" y="642918"/>
            <a:ext cx="5929386" cy="357190"/>
          </a:xfrm>
        </p:spPr>
        <p:txBody>
          <a:bodyPr anchor="t">
            <a:normAutofit fontScale="47500" lnSpcReduction="20000"/>
          </a:bodyPr>
          <a:lstStyle/>
          <a:p>
            <a:pPr>
              <a:buNone/>
            </a:pPr>
            <a:r>
              <a:rPr lang="es-ES" sz="2500" b="1" cap="all" dirty="0" smtClean="0">
                <a:solidFill>
                  <a:schemeClr val="accent4">
                    <a:lumMod val="75000"/>
                  </a:schemeClr>
                </a:solidFill>
              </a:rPr>
              <a:t>[</a:t>
            </a:r>
            <a:r>
              <a:rPr lang="es-ES" sz="2500" dirty="0" smtClean="0">
                <a:solidFill>
                  <a:schemeClr val="accent4">
                    <a:lumMod val="50000"/>
                  </a:schemeClr>
                </a:solidFill>
              </a:rPr>
              <a:t>La Rambla del Poyo a su paso por la Huerta de Valencia: arquitectura rural y territorio</a:t>
            </a:r>
            <a:r>
              <a:rPr lang="es-ES" sz="2500" b="1" dirty="0" smtClean="0">
                <a:solidFill>
                  <a:schemeClr val="accent4">
                    <a:lumMod val="75000"/>
                  </a:schemeClr>
                </a:solidFill>
              </a:rPr>
              <a:t>]</a:t>
            </a:r>
            <a:endParaRPr lang="es-ES" sz="25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>
              <a:buNone/>
            </a:pPr>
            <a:endParaRPr lang="es-ES" dirty="0"/>
          </a:p>
        </p:txBody>
      </p:sp>
      <p:sp>
        <p:nvSpPr>
          <p:cNvPr id="4" name="2 Marcador de contenido"/>
          <p:cNvSpPr txBox="1">
            <a:spLocks/>
          </p:cNvSpPr>
          <p:nvPr/>
        </p:nvSpPr>
        <p:spPr>
          <a:xfrm>
            <a:off x="428596" y="428604"/>
            <a:ext cx="2143140" cy="571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ES" sz="3200" b="1" dirty="0" smtClean="0">
                <a:solidFill>
                  <a:schemeClr val="accent4">
                    <a:lumMod val="75000"/>
                  </a:schemeClr>
                </a:solidFill>
              </a:rPr>
              <a:t>METODOLOGIA</a:t>
            </a:r>
            <a:endParaRPr kumimoji="0" lang="es-ES" sz="3200" b="1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6" name="5 Conector recto"/>
          <p:cNvCxnSpPr/>
          <p:nvPr/>
        </p:nvCxnSpPr>
        <p:spPr>
          <a:xfrm>
            <a:off x="0" y="928670"/>
            <a:ext cx="9144000" cy="1588"/>
          </a:xfrm>
          <a:prstGeom prst="line">
            <a:avLst/>
          </a:prstGeom>
          <a:ln w="635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6 Diagrama"/>
          <p:cNvGraphicFramePr/>
          <p:nvPr/>
        </p:nvGraphicFramePr>
        <p:xfrm>
          <a:off x="214282" y="1142984"/>
          <a:ext cx="8572560" cy="4286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7 CuadroTexto"/>
          <p:cNvSpPr txBox="1"/>
          <p:nvPr/>
        </p:nvSpPr>
        <p:spPr>
          <a:xfrm>
            <a:off x="428596" y="1714488"/>
            <a:ext cx="70723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-Realización de las fichas de cada elemento y su posterior catalogación: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928662" y="4429132"/>
            <a:ext cx="1714512" cy="41549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100" dirty="0" smtClean="0">
                <a:solidFill>
                  <a:schemeClr val="bg1"/>
                </a:solidFill>
              </a:rPr>
              <a:t>Catalogación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928662" y="3143248"/>
            <a:ext cx="1714512" cy="415498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100" dirty="0" smtClean="0">
                <a:solidFill>
                  <a:schemeClr val="bg1"/>
                </a:solidFill>
              </a:rPr>
              <a:t>Fichas</a:t>
            </a:r>
          </a:p>
        </p:txBody>
      </p:sp>
      <p:cxnSp>
        <p:nvCxnSpPr>
          <p:cNvPr id="11" name="10 Conector recto"/>
          <p:cNvCxnSpPr/>
          <p:nvPr/>
        </p:nvCxnSpPr>
        <p:spPr>
          <a:xfrm>
            <a:off x="2643174" y="3350997"/>
            <a:ext cx="1428760" cy="6565"/>
          </a:xfrm>
          <a:prstGeom prst="line">
            <a:avLst/>
          </a:prstGeom>
          <a:ln w="28575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11 CuadroTexto"/>
          <p:cNvSpPr txBox="1"/>
          <p:nvPr/>
        </p:nvSpPr>
        <p:spPr>
          <a:xfrm>
            <a:off x="4071934" y="2357430"/>
            <a:ext cx="2428892" cy="3970318"/>
          </a:xfrm>
          <a:prstGeom prst="rect">
            <a:avLst/>
          </a:prstGeom>
          <a:noFill/>
          <a:ln w="28575"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es-ES" sz="1400" dirty="0" smtClean="0"/>
              <a:t>Nombre</a:t>
            </a:r>
          </a:p>
          <a:p>
            <a:pPr algn="just">
              <a:buFont typeface="Arial" pitchFamily="34" charset="0"/>
              <a:buChar char="•"/>
            </a:pPr>
            <a:r>
              <a:rPr lang="es-ES" sz="1400" dirty="0" smtClean="0"/>
              <a:t>Código</a:t>
            </a:r>
          </a:p>
          <a:p>
            <a:pPr algn="just">
              <a:buFont typeface="Arial" pitchFamily="34" charset="0"/>
              <a:buChar char="•"/>
            </a:pPr>
            <a:r>
              <a:rPr lang="es-ES" sz="1400" dirty="0" smtClean="0"/>
              <a:t>Municipio</a:t>
            </a:r>
          </a:p>
          <a:p>
            <a:pPr algn="just">
              <a:buFont typeface="Arial" pitchFamily="34" charset="0"/>
              <a:buChar char="•"/>
            </a:pPr>
            <a:r>
              <a:rPr lang="es-ES" sz="1400" dirty="0" smtClean="0"/>
              <a:t>Comarca</a:t>
            </a:r>
          </a:p>
          <a:p>
            <a:pPr algn="just">
              <a:buFont typeface="Arial" pitchFamily="34" charset="0"/>
              <a:buChar char="•"/>
            </a:pPr>
            <a:r>
              <a:rPr lang="es-ES" sz="1400" dirty="0" smtClean="0"/>
              <a:t>Coordenadas</a:t>
            </a:r>
          </a:p>
          <a:p>
            <a:pPr algn="just">
              <a:buFont typeface="Arial" pitchFamily="34" charset="0"/>
              <a:buChar char="•"/>
            </a:pPr>
            <a:r>
              <a:rPr lang="es-ES" sz="1400" dirty="0" smtClean="0"/>
              <a:t>Situación</a:t>
            </a:r>
          </a:p>
          <a:p>
            <a:pPr algn="just">
              <a:buFont typeface="Arial" pitchFamily="34" charset="0"/>
              <a:buChar char="•"/>
            </a:pPr>
            <a:r>
              <a:rPr lang="es-ES" sz="1400" dirty="0" smtClean="0"/>
              <a:t>Entorno</a:t>
            </a:r>
          </a:p>
          <a:p>
            <a:pPr algn="just">
              <a:buFont typeface="Arial" pitchFamily="34" charset="0"/>
              <a:buChar char="•"/>
            </a:pPr>
            <a:r>
              <a:rPr lang="es-ES" sz="1400" dirty="0" smtClean="0"/>
              <a:t>Accesos</a:t>
            </a:r>
          </a:p>
          <a:p>
            <a:pPr algn="just">
              <a:buFont typeface="Arial" pitchFamily="34" charset="0"/>
              <a:buChar char="•"/>
            </a:pPr>
            <a:r>
              <a:rPr lang="es-ES" sz="1400" dirty="0" smtClean="0"/>
              <a:t>Tipología</a:t>
            </a:r>
          </a:p>
          <a:p>
            <a:pPr algn="just">
              <a:buFont typeface="Arial" pitchFamily="34" charset="0"/>
              <a:buChar char="•"/>
            </a:pPr>
            <a:r>
              <a:rPr lang="es-ES" sz="1400" dirty="0" smtClean="0"/>
              <a:t>Año de construcción</a:t>
            </a:r>
          </a:p>
          <a:p>
            <a:pPr algn="just">
              <a:buFont typeface="Arial" pitchFamily="34" charset="0"/>
              <a:buChar char="•"/>
            </a:pPr>
            <a:r>
              <a:rPr lang="es-ES" sz="1400" dirty="0" smtClean="0"/>
              <a:t>Materiales</a:t>
            </a:r>
          </a:p>
          <a:p>
            <a:pPr algn="just">
              <a:buFont typeface="Arial" pitchFamily="34" charset="0"/>
              <a:buChar char="•"/>
            </a:pPr>
            <a:r>
              <a:rPr lang="es-ES" sz="1400" dirty="0" smtClean="0"/>
              <a:t>Descripción</a:t>
            </a:r>
          </a:p>
          <a:p>
            <a:pPr algn="just">
              <a:buFont typeface="Arial" pitchFamily="34" charset="0"/>
              <a:buChar char="•"/>
            </a:pPr>
            <a:r>
              <a:rPr lang="es-ES" sz="1400" dirty="0" smtClean="0"/>
              <a:t>Estado de conservación</a:t>
            </a:r>
          </a:p>
          <a:p>
            <a:pPr algn="just">
              <a:buFont typeface="Arial" pitchFamily="34" charset="0"/>
              <a:buChar char="•"/>
            </a:pPr>
            <a:r>
              <a:rPr lang="es-ES" sz="1400" dirty="0" smtClean="0"/>
              <a:t>Intervenciones</a:t>
            </a:r>
          </a:p>
          <a:p>
            <a:pPr algn="just">
              <a:buFont typeface="Arial" pitchFamily="34" charset="0"/>
              <a:buChar char="•"/>
            </a:pPr>
            <a:r>
              <a:rPr lang="es-ES" sz="1400" dirty="0" smtClean="0"/>
              <a:t>Propietario</a:t>
            </a:r>
          </a:p>
          <a:p>
            <a:pPr algn="just">
              <a:buFont typeface="Arial" pitchFamily="34" charset="0"/>
              <a:buChar char="•"/>
            </a:pPr>
            <a:r>
              <a:rPr lang="es-ES" sz="1400" dirty="0" smtClean="0"/>
              <a:t>Uso</a:t>
            </a:r>
          </a:p>
          <a:p>
            <a:pPr algn="just">
              <a:buFont typeface="Arial" pitchFamily="34" charset="0"/>
              <a:buChar char="•"/>
            </a:pPr>
            <a:r>
              <a:rPr lang="es-ES" sz="1400" dirty="0" smtClean="0"/>
              <a:t>Plano de situación</a:t>
            </a:r>
          </a:p>
          <a:p>
            <a:pPr algn="just">
              <a:buFont typeface="Arial" pitchFamily="34" charset="0"/>
              <a:buChar char="•"/>
            </a:pPr>
            <a:r>
              <a:rPr lang="es-ES" sz="1400" dirty="0" smtClean="0"/>
              <a:t>Fotos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8670"/>
          </a:xfr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/>
          <a:lstStyle/>
          <a:p>
            <a:r>
              <a:rPr lang="es-ES" dirty="0" smtClean="0"/>
              <a:t>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14614" y="642918"/>
            <a:ext cx="5929386" cy="357190"/>
          </a:xfrm>
        </p:spPr>
        <p:txBody>
          <a:bodyPr anchor="t">
            <a:normAutofit fontScale="47500" lnSpcReduction="20000"/>
          </a:bodyPr>
          <a:lstStyle/>
          <a:p>
            <a:pPr>
              <a:buNone/>
            </a:pPr>
            <a:r>
              <a:rPr lang="es-ES" sz="2500" b="1" cap="all" dirty="0" smtClean="0">
                <a:solidFill>
                  <a:schemeClr val="accent4">
                    <a:lumMod val="75000"/>
                  </a:schemeClr>
                </a:solidFill>
              </a:rPr>
              <a:t>[</a:t>
            </a:r>
            <a:r>
              <a:rPr lang="es-ES" sz="2500" dirty="0" smtClean="0">
                <a:solidFill>
                  <a:schemeClr val="accent4">
                    <a:lumMod val="50000"/>
                  </a:schemeClr>
                </a:solidFill>
              </a:rPr>
              <a:t>La Rambla del Poyo a su paso por la Huerta de Valencia: arquitectura rural y territorio</a:t>
            </a:r>
            <a:r>
              <a:rPr lang="es-ES" sz="2500" b="1" dirty="0" smtClean="0">
                <a:solidFill>
                  <a:schemeClr val="accent4">
                    <a:lumMod val="75000"/>
                  </a:schemeClr>
                </a:solidFill>
              </a:rPr>
              <a:t>]</a:t>
            </a:r>
            <a:endParaRPr lang="es-ES" sz="25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>
              <a:buNone/>
            </a:pPr>
            <a:endParaRPr lang="es-ES" dirty="0"/>
          </a:p>
        </p:txBody>
      </p:sp>
      <p:sp>
        <p:nvSpPr>
          <p:cNvPr id="4" name="2 Marcador de contenido"/>
          <p:cNvSpPr txBox="1">
            <a:spLocks/>
          </p:cNvSpPr>
          <p:nvPr/>
        </p:nvSpPr>
        <p:spPr>
          <a:xfrm>
            <a:off x="428596" y="428604"/>
            <a:ext cx="2143140" cy="571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ES" sz="3200" b="1" dirty="0" smtClean="0">
                <a:solidFill>
                  <a:schemeClr val="accent4">
                    <a:lumMod val="75000"/>
                  </a:schemeClr>
                </a:solidFill>
              </a:rPr>
              <a:t>METODOLOGIA</a:t>
            </a:r>
            <a:endParaRPr kumimoji="0" lang="es-ES" sz="3200" b="1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6" name="5 Conector recto"/>
          <p:cNvCxnSpPr/>
          <p:nvPr/>
        </p:nvCxnSpPr>
        <p:spPr>
          <a:xfrm>
            <a:off x="0" y="928670"/>
            <a:ext cx="9144000" cy="1588"/>
          </a:xfrm>
          <a:prstGeom prst="line">
            <a:avLst/>
          </a:prstGeom>
          <a:ln w="635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 descr="D:\Importante\Arquitectura\7º\PFG\Exposicion\motor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1000108"/>
            <a:ext cx="3886009" cy="5734076"/>
          </a:xfrm>
          <a:prstGeom prst="rect">
            <a:avLst/>
          </a:prstGeom>
          <a:noFill/>
        </p:spPr>
      </p:pic>
      <p:pic>
        <p:nvPicPr>
          <p:cNvPr id="2051" name="Picture 3" descr="D:\Importante\Arquitectura\7º\PFG\Exposicion\motor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0" y="1285860"/>
            <a:ext cx="4145147" cy="5151445"/>
          </a:xfrm>
          <a:prstGeom prst="rect">
            <a:avLst/>
          </a:prstGeom>
          <a:noFill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8670"/>
          </a:xfr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/>
          <a:lstStyle/>
          <a:p>
            <a:r>
              <a:rPr lang="es-ES" dirty="0" smtClean="0"/>
              <a:t>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14614" y="642918"/>
            <a:ext cx="5929386" cy="357190"/>
          </a:xfrm>
        </p:spPr>
        <p:txBody>
          <a:bodyPr anchor="t">
            <a:normAutofit fontScale="47500" lnSpcReduction="20000"/>
          </a:bodyPr>
          <a:lstStyle/>
          <a:p>
            <a:pPr>
              <a:buNone/>
            </a:pPr>
            <a:r>
              <a:rPr lang="es-ES" sz="2500" b="1" cap="all" dirty="0" smtClean="0">
                <a:solidFill>
                  <a:schemeClr val="accent4">
                    <a:lumMod val="75000"/>
                  </a:schemeClr>
                </a:solidFill>
              </a:rPr>
              <a:t>[</a:t>
            </a:r>
            <a:r>
              <a:rPr lang="es-ES" sz="2500" dirty="0" smtClean="0">
                <a:solidFill>
                  <a:schemeClr val="accent4">
                    <a:lumMod val="50000"/>
                  </a:schemeClr>
                </a:solidFill>
              </a:rPr>
              <a:t>La Rambla del Poyo a su paso por la Huerta de Valencia: arquitectura rural y territorio</a:t>
            </a:r>
            <a:r>
              <a:rPr lang="es-ES" sz="2500" b="1" dirty="0" smtClean="0">
                <a:solidFill>
                  <a:schemeClr val="accent4">
                    <a:lumMod val="75000"/>
                  </a:schemeClr>
                </a:solidFill>
              </a:rPr>
              <a:t>]</a:t>
            </a:r>
            <a:endParaRPr lang="es-ES" sz="25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>
              <a:buNone/>
            </a:pPr>
            <a:endParaRPr lang="es-ES" dirty="0"/>
          </a:p>
        </p:txBody>
      </p:sp>
      <p:sp>
        <p:nvSpPr>
          <p:cNvPr id="4" name="2 Marcador de contenido"/>
          <p:cNvSpPr txBox="1">
            <a:spLocks/>
          </p:cNvSpPr>
          <p:nvPr/>
        </p:nvSpPr>
        <p:spPr>
          <a:xfrm>
            <a:off x="428596" y="428604"/>
            <a:ext cx="2143140" cy="571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ES" sz="3200" b="1" dirty="0" smtClean="0">
                <a:solidFill>
                  <a:schemeClr val="accent4">
                    <a:lumMod val="75000"/>
                  </a:schemeClr>
                </a:solidFill>
              </a:rPr>
              <a:t>METODOLOGIA</a:t>
            </a:r>
            <a:endParaRPr kumimoji="0" lang="es-ES" sz="3200" b="1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6" name="5 Conector recto"/>
          <p:cNvCxnSpPr/>
          <p:nvPr/>
        </p:nvCxnSpPr>
        <p:spPr>
          <a:xfrm>
            <a:off x="0" y="928670"/>
            <a:ext cx="9144000" cy="1588"/>
          </a:xfrm>
          <a:prstGeom prst="line">
            <a:avLst/>
          </a:prstGeom>
          <a:ln w="635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6 Diagrama"/>
          <p:cNvGraphicFramePr/>
          <p:nvPr/>
        </p:nvGraphicFramePr>
        <p:xfrm>
          <a:off x="214282" y="1142984"/>
          <a:ext cx="8572560" cy="4286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7 CuadroTexto"/>
          <p:cNvSpPr txBox="1"/>
          <p:nvPr/>
        </p:nvSpPr>
        <p:spPr>
          <a:xfrm>
            <a:off x="428596" y="1714488"/>
            <a:ext cx="70723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-Realización de las fichas de cada elemento y su posterior catalogación: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928662" y="4429132"/>
            <a:ext cx="1714512" cy="415498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100" dirty="0" smtClean="0">
                <a:solidFill>
                  <a:schemeClr val="bg1"/>
                </a:solidFill>
              </a:rPr>
              <a:t>Catalogación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928662" y="3143248"/>
            <a:ext cx="1714512" cy="41549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100" dirty="0" smtClean="0">
                <a:solidFill>
                  <a:schemeClr val="bg1"/>
                </a:solidFill>
              </a:rPr>
              <a:t>Fichas</a:t>
            </a:r>
          </a:p>
        </p:txBody>
      </p:sp>
      <p:cxnSp>
        <p:nvCxnSpPr>
          <p:cNvPr id="11" name="10 Conector recto"/>
          <p:cNvCxnSpPr/>
          <p:nvPr/>
        </p:nvCxnSpPr>
        <p:spPr>
          <a:xfrm>
            <a:off x="2643174" y="4643446"/>
            <a:ext cx="1428760" cy="6565"/>
          </a:xfrm>
          <a:prstGeom prst="line">
            <a:avLst/>
          </a:prstGeom>
          <a:ln w="28575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11 CuadroTexto"/>
          <p:cNvSpPr txBox="1"/>
          <p:nvPr/>
        </p:nvSpPr>
        <p:spPr>
          <a:xfrm>
            <a:off x="4071934" y="3571876"/>
            <a:ext cx="2428892" cy="2462213"/>
          </a:xfrm>
          <a:prstGeom prst="rect">
            <a:avLst/>
          </a:prstGeom>
          <a:noFill/>
          <a:ln w="28575"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es-ES" sz="1400" dirty="0" smtClean="0"/>
              <a:t>Municipios</a:t>
            </a:r>
          </a:p>
          <a:p>
            <a:pPr algn="just">
              <a:buFont typeface="Arial" pitchFamily="34" charset="0"/>
              <a:buChar char="•"/>
            </a:pPr>
            <a:r>
              <a:rPr lang="es-ES" sz="1400" dirty="0" smtClean="0"/>
              <a:t>Entorno</a:t>
            </a:r>
          </a:p>
          <a:p>
            <a:pPr algn="just">
              <a:buFont typeface="Arial" pitchFamily="34" charset="0"/>
              <a:buChar char="•"/>
            </a:pPr>
            <a:r>
              <a:rPr lang="es-ES" sz="1400" dirty="0" smtClean="0"/>
              <a:t>Tipología</a:t>
            </a:r>
          </a:p>
          <a:p>
            <a:pPr algn="just">
              <a:buFont typeface="Arial" pitchFamily="34" charset="0"/>
              <a:buChar char="•"/>
            </a:pPr>
            <a:r>
              <a:rPr lang="es-ES" sz="1400" dirty="0" smtClean="0"/>
              <a:t>Función</a:t>
            </a:r>
          </a:p>
          <a:p>
            <a:pPr algn="just">
              <a:buFont typeface="Arial" pitchFamily="34" charset="0"/>
              <a:buChar char="•"/>
            </a:pPr>
            <a:r>
              <a:rPr lang="es-ES" sz="1400" dirty="0" smtClean="0"/>
              <a:t>Fecha de construcción</a:t>
            </a:r>
          </a:p>
          <a:p>
            <a:pPr algn="just">
              <a:buFont typeface="Arial" pitchFamily="34" charset="0"/>
              <a:buChar char="•"/>
            </a:pPr>
            <a:r>
              <a:rPr lang="es-ES" sz="1400" dirty="0" smtClean="0"/>
              <a:t>Alturas</a:t>
            </a:r>
          </a:p>
          <a:p>
            <a:pPr algn="just">
              <a:buFont typeface="Arial" pitchFamily="34" charset="0"/>
              <a:buChar char="•"/>
            </a:pPr>
            <a:r>
              <a:rPr lang="es-ES" sz="1400" dirty="0" smtClean="0"/>
              <a:t>Cubierta</a:t>
            </a:r>
          </a:p>
          <a:p>
            <a:pPr algn="just">
              <a:buFont typeface="Arial" pitchFamily="34" charset="0"/>
              <a:buChar char="•"/>
            </a:pPr>
            <a:r>
              <a:rPr lang="es-ES" sz="1400" dirty="0" smtClean="0"/>
              <a:t>Materiales</a:t>
            </a:r>
          </a:p>
          <a:p>
            <a:pPr algn="just">
              <a:buFont typeface="Arial" pitchFamily="34" charset="0"/>
              <a:buChar char="•"/>
            </a:pPr>
            <a:r>
              <a:rPr lang="es-ES" sz="1400" dirty="0" smtClean="0"/>
              <a:t>Estado</a:t>
            </a:r>
          </a:p>
          <a:p>
            <a:pPr algn="just">
              <a:buFont typeface="Arial" pitchFamily="34" charset="0"/>
              <a:buChar char="•"/>
            </a:pPr>
            <a:r>
              <a:rPr lang="es-ES" sz="1400" dirty="0" smtClean="0"/>
              <a:t>Reformas</a:t>
            </a:r>
          </a:p>
          <a:p>
            <a:pPr algn="just">
              <a:buFont typeface="Arial" pitchFamily="34" charset="0"/>
              <a:buChar char="•"/>
            </a:pPr>
            <a:r>
              <a:rPr lang="es-ES" sz="1400" dirty="0" smtClean="0"/>
              <a:t>Uso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8670"/>
          </a:xfr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/>
          <a:lstStyle/>
          <a:p>
            <a:r>
              <a:rPr lang="es-ES" dirty="0" smtClean="0"/>
              <a:t>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14614" y="642918"/>
            <a:ext cx="5929386" cy="357190"/>
          </a:xfrm>
        </p:spPr>
        <p:txBody>
          <a:bodyPr anchor="t">
            <a:normAutofit fontScale="47500" lnSpcReduction="20000"/>
          </a:bodyPr>
          <a:lstStyle/>
          <a:p>
            <a:pPr>
              <a:buNone/>
            </a:pPr>
            <a:r>
              <a:rPr lang="es-ES" sz="2500" b="1" cap="all" dirty="0" smtClean="0">
                <a:solidFill>
                  <a:schemeClr val="accent4">
                    <a:lumMod val="75000"/>
                  </a:schemeClr>
                </a:solidFill>
              </a:rPr>
              <a:t>[</a:t>
            </a:r>
            <a:r>
              <a:rPr lang="es-ES" sz="2500" dirty="0" smtClean="0">
                <a:solidFill>
                  <a:schemeClr val="accent4">
                    <a:lumMod val="50000"/>
                  </a:schemeClr>
                </a:solidFill>
              </a:rPr>
              <a:t>La Rambla del Poyo a su paso por la Huerta de Valencia: arquitectura rural y territorio</a:t>
            </a:r>
            <a:r>
              <a:rPr lang="es-ES" sz="2500" b="1" dirty="0" smtClean="0">
                <a:solidFill>
                  <a:schemeClr val="accent4">
                    <a:lumMod val="75000"/>
                  </a:schemeClr>
                </a:solidFill>
              </a:rPr>
              <a:t>]</a:t>
            </a:r>
            <a:endParaRPr lang="es-ES" sz="25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>
              <a:buNone/>
            </a:pPr>
            <a:endParaRPr lang="es-ES" dirty="0"/>
          </a:p>
        </p:txBody>
      </p:sp>
      <p:sp>
        <p:nvSpPr>
          <p:cNvPr id="4" name="2 Marcador de contenido"/>
          <p:cNvSpPr txBox="1">
            <a:spLocks/>
          </p:cNvSpPr>
          <p:nvPr/>
        </p:nvSpPr>
        <p:spPr>
          <a:xfrm>
            <a:off x="428596" y="428604"/>
            <a:ext cx="2143140" cy="571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ES" sz="3200" b="1" dirty="0" smtClean="0">
                <a:solidFill>
                  <a:schemeClr val="accent4">
                    <a:lumMod val="75000"/>
                  </a:schemeClr>
                </a:solidFill>
              </a:rPr>
              <a:t>METODOLOGIA</a:t>
            </a:r>
            <a:endParaRPr kumimoji="0" lang="es-ES" sz="3200" b="1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6" name="5 Conector recto"/>
          <p:cNvCxnSpPr/>
          <p:nvPr/>
        </p:nvCxnSpPr>
        <p:spPr>
          <a:xfrm>
            <a:off x="0" y="928670"/>
            <a:ext cx="9144000" cy="1588"/>
          </a:xfrm>
          <a:prstGeom prst="line">
            <a:avLst/>
          </a:prstGeom>
          <a:ln w="635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6 Diagrama"/>
          <p:cNvGraphicFramePr/>
          <p:nvPr/>
        </p:nvGraphicFramePr>
        <p:xfrm>
          <a:off x="214282" y="1142984"/>
          <a:ext cx="8572560" cy="4286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10 CuadroTexto"/>
          <p:cNvSpPr txBox="1"/>
          <p:nvPr/>
        </p:nvSpPr>
        <p:spPr>
          <a:xfrm>
            <a:off x="428596" y="1857364"/>
            <a:ext cx="1214446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Municipio</a:t>
            </a:r>
          </a:p>
        </p:txBody>
      </p:sp>
      <p:sp>
        <p:nvSpPr>
          <p:cNvPr id="13" name="12 CuadroTexto"/>
          <p:cNvSpPr txBox="1"/>
          <p:nvPr/>
        </p:nvSpPr>
        <p:spPr>
          <a:xfrm>
            <a:off x="428596" y="2285992"/>
            <a:ext cx="1214446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Entorno</a:t>
            </a:r>
          </a:p>
        </p:txBody>
      </p:sp>
      <p:sp>
        <p:nvSpPr>
          <p:cNvPr id="14" name="13 CuadroTexto"/>
          <p:cNvSpPr txBox="1"/>
          <p:nvPr/>
        </p:nvSpPr>
        <p:spPr>
          <a:xfrm>
            <a:off x="428596" y="2714620"/>
            <a:ext cx="1214446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Tipología</a:t>
            </a:r>
          </a:p>
        </p:txBody>
      </p:sp>
      <p:sp>
        <p:nvSpPr>
          <p:cNvPr id="15" name="14 CuadroTexto"/>
          <p:cNvSpPr txBox="1"/>
          <p:nvPr/>
        </p:nvSpPr>
        <p:spPr>
          <a:xfrm>
            <a:off x="428596" y="3143248"/>
            <a:ext cx="1214446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Función</a:t>
            </a:r>
          </a:p>
        </p:txBody>
      </p:sp>
      <p:sp>
        <p:nvSpPr>
          <p:cNvPr id="16" name="15 CuadroTexto"/>
          <p:cNvSpPr txBox="1"/>
          <p:nvPr/>
        </p:nvSpPr>
        <p:spPr>
          <a:xfrm>
            <a:off x="428596" y="3571876"/>
            <a:ext cx="1214446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Fecha</a:t>
            </a:r>
          </a:p>
        </p:txBody>
      </p:sp>
      <p:sp>
        <p:nvSpPr>
          <p:cNvPr id="17" name="16 CuadroTexto"/>
          <p:cNvSpPr txBox="1"/>
          <p:nvPr/>
        </p:nvSpPr>
        <p:spPr>
          <a:xfrm>
            <a:off x="428596" y="4000504"/>
            <a:ext cx="1214446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Alturas</a:t>
            </a:r>
          </a:p>
        </p:txBody>
      </p:sp>
      <p:sp>
        <p:nvSpPr>
          <p:cNvPr id="18" name="17 CuadroTexto"/>
          <p:cNvSpPr txBox="1"/>
          <p:nvPr/>
        </p:nvSpPr>
        <p:spPr>
          <a:xfrm>
            <a:off x="428596" y="4429132"/>
            <a:ext cx="1214446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Cubierta</a:t>
            </a:r>
          </a:p>
        </p:txBody>
      </p:sp>
      <p:sp>
        <p:nvSpPr>
          <p:cNvPr id="19" name="18 CuadroTexto"/>
          <p:cNvSpPr txBox="1"/>
          <p:nvPr/>
        </p:nvSpPr>
        <p:spPr>
          <a:xfrm>
            <a:off x="428596" y="4857760"/>
            <a:ext cx="1204922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Materiales</a:t>
            </a:r>
          </a:p>
        </p:txBody>
      </p:sp>
      <p:sp>
        <p:nvSpPr>
          <p:cNvPr id="20" name="19 CuadroTexto"/>
          <p:cNvSpPr txBox="1"/>
          <p:nvPr/>
        </p:nvSpPr>
        <p:spPr>
          <a:xfrm>
            <a:off x="428596" y="5286388"/>
            <a:ext cx="1204922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Estado</a:t>
            </a:r>
          </a:p>
        </p:txBody>
      </p:sp>
      <p:sp>
        <p:nvSpPr>
          <p:cNvPr id="21" name="20 CuadroTexto"/>
          <p:cNvSpPr txBox="1"/>
          <p:nvPr/>
        </p:nvSpPr>
        <p:spPr>
          <a:xfrm>
            <a:off x="428596" y="5715016"/>
            <a:ext cx="1204922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Reformas</a:t>
            </a:r>
          </a:p>
        </p:txBody>
      </p:sp>
      <p:sp>
        <p:nvSpPr>
          <p:cNvPr id="22" name="21 CuadroTexto"/>
          <p:cNvSpPr txBox="1"/>
          <p:nvPr/>
        </p:nvSpPr>
        <p:spPr>
          <a:xfrm>
            <a:off x="428596" y="6143644"/>
            <a:ext cx="1204922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Uso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8670"/>
          </a:xfr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/>
          <a:lstStyle/>
          <a:p>
            <a:r>
              <a:rPr lang="es-ES" dirty="0" smtClean="0"/>
              <a:t>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14614" y="642918"/>
            <a:ext cx="5929386" cy="357190"/>
          </a:xfrm>
        </p:spPr>
        <p:txBody>
          <a:bodyPr anchor="t">
            <a:normAutofit fontScale="47500" lnSpcReduction="20000"/>
          </a:bodyPr>
          <a:lstStyle/>
          <a:p>
            <a:pPr>
              <a:buNone/>
            </a:pPr>
            <a:r>
              <a:rPr lang="es-ES" sz="2500" b="1" cap="all" dirty="0" smtClean="0">
                <a:solidFill>
                  <a:schemeClr val="accent4">
                    <a:lumMod val="75000"/>
                  </a:schemeClr>
                </a:solidFill>
              </a:rPr>
              <a:t>[</a:t>
            </a:r>
            <a:r>
              <a:rPr lang="es-ES" sz="2500" dirty="0" smtClean="0">
                <a:solidFill>
                  <a:schemeClr val="accent4">
                    <a:lumMod val="50000"/>
                  </a:schemeClr>
                </a:solidFill>
              </a:rPr>
              <a:t>La Rambla del Poyo a su paso por la Huerta de Valencia: arquitectura rural y territorio</a:t>
            </a:r>
            <a:r>
              <a:rPr lang="es-ES" sz="2500" b="1" dirty="0" smtClean="0">
                <a:solidFill>
                  <a:schemeClr val="accent4">
                    <a:lumMod val="75000"/>
                  </a:schemeClr>
                </a:solidFill>
              </a:rPr>
              <a:t>]</a:t>
            </a:r>
            <a:endParaRPr lang="es-ES" sz="25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>
              <a:buNone/>
            </a:pPr>
            <a:endParaRPr lang="es-ES" dirty="0"/>
          </a:p>
        </p:txBody>
      </p:sp>
      <p:sp>
        <p:nvSpPr>
          <p:cNvPr id="4" name="2 Marcador de contenido"/>
          <p:cNvSpPr txBox="1">
            <a:spLocks/>
          </p:cNvSpPr>
          <p:nvPr/>
        </p:nvSpPr>
        <p:spPr>
          <a:xfrm>
            <a:off x="428596" y="428604"/>
            <a:ext cx="2143140" cy="571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ES" sz="3200" b="1" dirty="0" smtClean="0">
                <a:solidFill>
                  <a:schemeClr val="accent4">
                    <a:lumMod val="75000"/>
                  </a:schemeClr>
                </a:solidFill>
              </a:rPr>
              <a:t>METODOLOGIA</a:t>
            </a:r>
            <a:endParaRPr kumimoji="0" lang="es-ES" sz="3200" b="1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6" name="5 Conector recto"/>
          <p:cNvCxnSpPr/>
          <p:nvPr/>
        </p:nvCxnSpPr>
        <p:spPr>
          <a:xfrm>
            <a:off x="0" y="928670"/>
            <a:ext cx="9144000" cy="1588"/>
          </a:xfrm>
          <a:prstGeom prst="line">
            <a:avLst/>
          </a:prstGeom>
          <a:ln w="635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6 Diagrama"/>
          <p:cNvGraphicFramePr/>
          <p:nvPr/>
        </p:nvGraphicFramePr>
        <p:xfrm>
          <a:off x="214282" y="1142984"/>
          <a:ext cx="8572560" cy="4286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10 CuadroTexto"/>
          <p:cNvSpPr txBox="1"/>
          <p:nvPr/>
        </p:nvSpPr>
        <p:spPr>
          <a:xfrm>
            <a:off x="428596" y="1857364"/>
            <a:ext cx="1214446" cy="36933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Municipio</a:t>
            </a:r>
          </a:p>
        </p:txBody>
      </p:sp>
      <p:sp>
        <p:nvSpPr>
          <p:cNvPr id="13" name="12 CuadroTexto"/>
          <p:cNvSpPr txBox="1"/>
          <p:nvPr/>
        </p:nvSpPr>
        <p:spPr>
          <a:xfrm>
            <a:off x="428596" y="2285992"/>
            <a:ext cx="1214446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Entorno</a:t>
            </a:r>
          </a:p>
        </p:txBody>
      </p:sp>
      <p:sp>
        <p:nvSpPr>
          <p:cNvPr id="14" name="13 CuadroTexto"/>
          <p:cNvSpPr txBox="1"/>
          <p:nvPr/>
        </p:nvSpPr>
        <p:spPr>
          <a:xfrm>
            <a:off x="428596" y="2714620"/>
            <a:ext cx="1214446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Tipología</a:t>
            </a:r>
          </a:p>
        </p:txBody>
      </p:sp>
      <p:sp>
        <p:nvSpPr>
          <p:cNvPr id="15" name="14 CuadroTexto"/>
          <p:cNvSpPr txBox="1"/>
          <p:nvPr/>
        </p:nvSpPr>
        <p:spPr>
          <a:xfrm>
            <a:off x="428596" y="3143248"/>
            <a:ext cx="1214446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Función</a:t>
            </a:r>
          </a:p>
        </p:txBody>
      </p:sp>
      <p:sp>
        <p:nvSpPr>
          <p:cNvPr id="16" name="15 CuadroTexto"/>
          <p:cNvSpPr txBox="1"/>
          <p:nvPr/>
        </p:nvSpPr>
        <p:spPr>
          <a:xfrm>
            <a:off x="428596" y="3571876"/>
            <a:ext cx="1214446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Fecha</a:t>
            </a:r>
          </a:p>
        </p:txBody>
      </p:sp>
      <p:sp>
        <p:nvSpPr>
          <p:cNvPr id="17" name="16 CuadroTexto"/>
          <p:cNvSpPr txBox="1"/>
          <p:nvPr/>
        </p:nvSpPr>
        <p:spPr>
          <a:xfrm>
            <a:off x="428596" y="4000504"/>
            <a:ext cx="1214446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Alturas</a:t>
            </a:r>
          </a:p>
        </p:txBody>
      </p:sp>
      <p:sp>
        <p:nvSpPr>
          <p:cNvPr id="18" name="17 CuadroTexto"/>
          <p:cNvSpPr txBox="1"/>
          <p:nvPr/>
        </p:nvSpPr>
        <p:spPr>
          <a:xfrm>
            <a:off x="428596" y="4429132"/>
            <a:ext cx="1214446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Cubierta</a:t>
            </a:r>
          </a:p>
        </p:txBody>
      </p:sp>
      <p:sp>
        <p:nvSpPr>
          <p:cNvPr id="19" name="18 CuadroTexto"/>
          <p:cNvSpPr txBox="1"/>
          <p:nvPr/>
        </p:nvSpPr>
        <p:spPr>
          <a:xfrm>
            <a:off x="428596" y="4857760"/>
            <a:ext cx="1204922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Materiales</a:t>
            </a:r>
          </a:p>
        </p:txBody>
      </p:sp>
      <p:sp>
        <p:nvSpPr>
          <p:cNvPr id="20" name="19 CuadroTexto"/>
          <p:cNvSpPr txBox="1"/>
          <p:nvPr/>
        </p:nvSpPr>
        <p:spPr>
          <a:xfrm>
            <a:off x="428596" y="5286388"/>
            <a:ext cx="1204922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Estado</a:t>
            </a:r>
          </a:p>
        </p:txBody>
      </p:sp>
      <p:sp>
        <p:nvSpPr>
          <p:cNvPr id="21" name="20 CuadroTexto"/>
          <p:cNvSpPr txBox="1"/>
          <p:nvPr/>
        </p:nvSpPr>
        <p:spPr>
          <a:xfrm>
            <a:off x="428596" y="5715016"/>
            <a:ext cx="1204922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Reformas</a:t>
            </a:r>
          </a:p>
        </p:txBody>
      </p:sp>
      <p:sp>
        <p:nvSpPr>
          <p:cNvPr id="22" name="21 CuadroTexto"/>
          <p:cNvSpPr txBox="1"/>
          <p:nvPr/>
        </p:nvSpPr>
        <p:spPr>
          <a:xfrm>
            <a:off x="428596" y="6143644"/>
            <a:ext cx="1204922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Uso</a:t>
            </a:r>
          </a:p>
        </p:txBody>
      </p:sp>
      <p:pic>
        <p:nvPicPr>
          <p:cNvPr id="1026" name="Picture 2" descr="D:\Importante\Arquitectura\7º\PFG\Rambla de Poyo\Documentos\Fotos y Fichas\Fotos\08-05-12\DSC_0012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143108" y="2071678"/>
            <a:ext cx="3086459" cy="2071702"/>
          </a:xfrm>
          <a:prstGeom prst="rect">
            <a:avLst/>
          </a:prstGeom>
          <a:noFill/>
          <a:ln>
            <a:solidFill>
              <a:schemeClr val="accent4">
                <a:lumMod val="50000"/>
              </a:schemeClr>
            </a:solidFill>
          </a:ln>
        </p:spPr>
      </p:pic>
      <p:pic>
        <p:nvPicPr>
          <p:cNvPr id="1027" name="Picture 3" descr="D:\Importante\Arquitectura\7º\PFG\Rambla de Poyo\Documentos\Fotos y Fichas\Fotos\08-05-12\DSC_0040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143108" y="4286256"/>
            <a:ext cx="3086459" cy="2071702"/>
          </a:xfrm>
          <a:prstGeom prst="rect">
            <a:avLst/>
          </a:prstGeom>
          <a:noFill/>
          <a:ln>
            <a:solidFill>
              <a:schemeClr val="accent4">
                <a:lumMod val="50000"/>
              </a:schemeClr>
            </a:solidFill>
          </a:ln>
        </p:spPr>
      </p:pic>
      <p:pic>
        <p:nvPicPr>
          <p:cNvPr id="1028" name="Picture 4" descr="D:\Importante\Arquitectura\7º\PFG\Rambla de Poyo\Documentos\Fotos y Fichas\Fotos\08-05-12\DSC_0048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357818" y="2071678"/>
            <a:ext cx="3071834" cy="2071702"/>
          </a:xfrm>
          <a:prstGeom prst="rect">
            <a:avLst/>
          </a:prstGeom>
          <a:noFill/>
          <a:ln>
            <a:solidFill>
              <a:schemeClr val="accent4">
                <a:lumMod val="50000"/>
              </a:schemeClr>
            </a:solidFill>
          </a:ln>
        </p:spPr>
      </p:pic>
      <p:pic>
        <p:nvPicPr>
          <p:cNvPr id="1029" name="Picture 5" descr="D:\Importante\Arquitectura\7º\PFG\Rambla de Poyo\Documentos\Fotos y Fichas\Fotos\08-05-12\DSC_0066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357817" y="4286256"/>
            <a:ext cx="3086459" cy="2071702"/>
          </a:xfrm>
          <a:prstGeom prst="rect">
            <a:avLst/>
          </a:prstGeom>
          <a:noFill/>
          <a:ln>
            <a:solidFill>
              <a:schemeClr val="accent4">
                <a:lumMod val="50000"/>
              </a:schemeClr>
            </a:solidFill>
          </a:ln>
        </p:spPr>
      </p:pic>
      <p:sp>
        <p:nvSpPr>
          <p:cNvPr id="23" name="22 CuadroTexto"/>
          <p:cNvSpPr txBox="1"/>
          <p:nvPr/>
        </p:nvSpPr>
        <p:spPr>
          <a:xfrm>
            <a:off x="4000496" y="2071678"/>
            <a:ext cx="1285884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err="1" smtClean="0">
                <a:solidFill>
                  <a:schemeClr val="bg1"/>
                </a:solidFill>
              </a:rPr>
              <a:t>Benetússer</a:t>
            </a:r>
            <a:endParaRPr lang="es-ES" dirty="0" smtClean="0">
              <a:solidFill>
                <a:schemeClr val="bg1"/>
              </a:solidFill>
            </a:endParaRPr>
          </a:p>
        </p:txBody>
      </p:sp>
      <p:sp>
        <p:nvSpPr>
          <p:cNvPr id="24" name="23 CuadroTexto"/>
          <p:cNvSpPr txBox="1"/>
          <p:nvPr/>
        </p:nvSpPr>
        <p:spPr>
          <a:xfrm>
            <a:off x="4429124" y="4286256"/>
            <a:ext cx="1285884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err="1" smtClean="0">
                <a:solidFill>
                  <a:schemeClr val="bg1"/>
                </a:solidFill>
              </a:rPr>
              <a:t>Alfafar</a:t>
            </a:r>
            <a:endParaRPr lang="es-ES" dirty="0" smtClean="0">
              <a:solidFill>
                <a:schemeClr val="bg1"/>
              </a:solidFill>
            </a:endParaRPr>
          </a:p>
        </p:txBody>
      </p:sp>
      <p:sp>
        <p:nvSpPr>
          <p:cNvPr id="25" name="24 CuadroTexto"/>
          <p:cNvSpPr txBox="1"/>
          <p:nvPr/>
        </p:nvSpPr>
        <p:spPr>
          <a:xfrm>
            <a:off x="7143768" y="2071678"/>
            <a:ext cx="1357322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err="1" smtClean="0">
                <a:solidFill>
                  <a:schemeClr val="bg1"/>
                </a:solidFill>
              </a:rPr>
              <a:t>Massanassa</a:t>
            </a:r>
            <a:endParaRPr lang="es-ES" dirty="0" smtClean="0">
              <a:solidFill>
                <a:schemeClr val="bg1"/>
              </a:solidFill>
            </a:endParaRPr>
          </a:p>
        </p:txBody>
      </p:sp>
      <p:sp>
        <p:nvSpPr>
          <p:cNvPr id="26" name="25 CuadroTexto"/>
          <p:cNvSpPr txBox="1"/>
          <p:nvPr/>
        </p:nvSpPr>
        <p:spPr>
          <a:xfrm>
            <a:off x="7429520" y="4286256"/>
            <a:ext cx="1357322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err="1" smtClean="0">
                <a:solidFill>
                  <a:schemeClr val="bg1"/>
                </a:solidFill>
              </a:rPr>
              <a:t>Catarroja</a:t>
            </a:r>
            <a:endParaRPr lang="es-ES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8670"/>
          </a:xfr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/>
          <a:lstStyle/>
          <a:p>
            <a:r>
              <a:rPr lang="es-ES" dirty="0" smtClean="0"/>
              <a:t>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14614" y="642918"/>
            <a:ext cx="5929386" cy="357190"/>
          </a:xfrm>
        </p:spPr>
        <p:txBody>
          <a:bodyPr anchor="t">
            <a:normAutofit fontScale="47500" lnSpcReduction="20000"/>
          </a:bodyPr>
          <a:lstStyle/>
          <a:p>
            <a:pPr>
              <a:buNone/>
            </a:pPr>
            <a:r>
              <a:rPr lang="es-ES" sz="2500" b="1" cap="all" dirty="0" smtClean="0">
                <a:solidFill>
                  <a:schemeClr val="accent4">
                    <a:lumMod val="75000"/>
                  </a:schemeClr>
                </a:solidFill>
              </a:rPr>
              <a:t>[</a:t>
            </a:r>
            <a:r>
              <a:rPr lang="es-ES" sz="2500" dirty="0" smtClean="0">
                <a:solidFill>
                  <a:schemeClr val="accent4">
                    <a:lumMod val="50000"/>
                  </a:schemeClr>
                </a:solidFill>
              </a:rPr>
              <a:t>La Rambla del Poyo a su paso por la Huerta de Valencia: arquitectura rural y territorio</a:t>
            </a:r>
            <a:r>
              <a:rPr lang="es-ES" sz="2500" b="1" dirty="0" smtClean="0">
                <a:solidFill>
                  <a:schemeClr val="accent4">
                    <a:lumMod val="75000"/>
                  </a:schemeClr>
                </a:solidFill>
              </a:rPr>
              <a:t>]</a:t>
            </a:r>
            <a:endParaRPr lang="es-ES" sz="25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>
              <a:buNone/>
            </a:pPr>
            <a:endParaRPr lang="es-ES" dirty="0"/>
          </a:p>
        </p:txBody>
      </p:sp>
      <p:sp>
        <p:nvSpPr>
          <p:cNvPr id="4" name="2 Marcador de contenido"/>
          <p:cNvSpPr txBox="1">
            <a:spLocks/>
          </p:cNvSpPr>
          <p:nvPr/>
        </p:nvSpPr>
        <p:spPr>
          <a:xfrm>
            <a:off x="428596" y="428604"/>
            <a:ext cx="2143140" cy="571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ES" sz="3200" b="1" dirty="0" smtClean="0">
                <a:solidFill>
                  <a:schemeClr val="accent4">
                    <a:lumMod val="75000"/>
                  </a:schemeClr>
                </a:solidFill>
              </a:rPr>
              <a:t>METODOLOGIA</a:t>
            </a:r>
            <a:endParaRPr kumimoji="0" lang="es-ES" sz="3200" b="1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6" name="5 Conector recto"/>
          <p:cNvCxnSpPr/>
          <p:nvPr/>
        </p:nvCxnSpPr>
        <p:spPr>
          <a:xfrm>
            <a:off x="0" y="928670"/>
            <a:ext cx="9144000" cy="1588"/>
          </a:xfrm>
          <a:prstGeom prst="line">
            <a:avLst/>
          </a:prstGeom>
          <a:ln w="635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6 Diagrama"/>
          <p:cNvGraphicFramePr/>
          <p:nvPr/>
        </p:nvGraphicFramePr>
        <p:xfrm>
          <a:off x="214282" y="1142984"/>
          <a:ext cx="8572560" cy="4286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10 CuadroTexto"/>
          <p:cNvSpPr txBox="1"/>
          <p:nvPr/>
        </p:nvSpPr>
        <p:spPr>
          <a:xfrm>
            <a:off x="428596" y="1857364"/>
            <a:ext cx="1214446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Municipio</a:t>
            </a:r>
          </a:p>
        </p:txBody>
      </p:sp>
      <p:sp>
        <p:nvSpPr>
          <p:cNvPr id="13" name="12 CuadroTexto"/>
          <p:cNvSpPr txBox="1"/>
          <p:nvPr/>
        </p:nvSpPr>
        <p:spPr>
          <a:xfrm>
            <a:off x="428596" y="2285992"/>
            <a:ext cx="1214446" cy="36933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Entorno</a:t>
            </a:r>
          </a:p>
        </p:txBody>
      </p:sp>
      <p:sp>
        <p:nvSpPr>
          <p:cNvPr id="14" name="13 CuadroTexto"/>
          <p:cNvSpPr txBox="1"/>
          <p:nvPr/>
        </p:nvSpPr>
        <p:spPr>
          <a:xfrm>
            <a:off x="428596" y="2714620"/>
            <a:ext cx="1214446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Tipología</a:t>
            </a:r>
          </a:p>
        </p:txBody>
      </p:sp>
      <p:sp>
        <p:nvSpPr>
          <p:cNvPr id="15" name="14 CuadroTexto"/>
          <p:cNvSpPr txBox="1"/>
          <p:nvPr/>
        </p:nvSpPr>
        <p:spPr>
          <a:xfrm>
            <a:off x="428596" y="3143248"/>
            <a:ext cx="1214446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Función</a:t>
            </a:r>
          </a:p>
        </p:txBody>
      </p:sp>
      <p:sp>
        <p:nvSpPr>
          <p:cNvPr id="16" name="15 CuadroTexto"/>
          <p:cNvSpPr txBox="1"/>
          <p:nvPr/>
        </p:nvSpPr>
        <p:spPr>
          <a:xfrm>
            <a:off x="428596" y="3571876"/>
            <a:ext cx="1214446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Fecha</a:t>
            </a:r>
          </a:p>
        </p:txBody>
      </p:sp>
      <p:sp>
        <p:nvSpPr>
          <p:cNvPr id="17" name="16 CuadroTexto"/>
          <p:cNvSpPr txBox="1"/>
          <p:nvPr/>
        </p:nvSpPr>
        <p:spPr>
          <a:xfrm>
            <a:off x="428596" y="4000504"/>
            <a:ext cx="1214446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Alturas</a:t>
            </a:r>
          </a:p>
        </p:txBody>
      </p:sp>
      <p:sp>
        <p:nvSpPr>
          <p:cNvPr id="18" name="17 CuadroTexto"/>
          <p:cNvSpPr txBox="1"/>
          <p:nvPr/>
        </p:nvSpPr>
        <p:spPr>
          <a:xfrm>
            <a:off x="428596" y="4429132"/>
            <a:ext cx="1214446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Cubierta</a:t>
            </a:r>
          </a:p>
        </p:txBody>
      </p:sp>
      <p:sp>
        <p:nvSpPr>
          <p:cNvPr id="19" name="18 CuadroTexto"/>
          <p:cNvSpPr txBox="1"/>
          <p:nvPr/>
        </p:nvSpPr>
        <p:spPr>
          <a:xfrm>
            <a:off x="428596" y="4857760"/>
            <a:ext cx="1204922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Materiales</a:t>
            </a:r>
          </a:p>
        </p:txBody>
      </p:sp>
      <p:sp>
        <p:nvSpPr>
          <p:cNvPr id="20" name="19 CuadroTexto"/>
          <p:cNvSpPr txBox="1"/>
          <p:nvPr/>
        </p:nvSpPr>
        <p:spPr>
          <a:xfrm>
            <a:off x="428596" y="5286388"/>
            <a:ext cx="1204922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Estado</a:t>
            </a:r>
          </a:p>
        </p:txBody>
      </p:sp>
      <p:sp>
        <p:nvSpPr>
          <p:cNvPr id="21" name="20 CuadroTexto"/>
          <p:cNvSpPr txBox="1"/>
          <p:nvPr/>
        </p:nvSpPr>
        <p:spPr>
          <a:xfrm>
            <a:off x="428596" y="5715016"/>
            <a:ext cx="1204922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Reformas</a:t>
            </a:r>
          </a:p>
        </p:txBody>
      </p:sp>
      <p:sp>
        <p:nvSpPr>
          <p:cNvPr id="22" name="21 CuadroTexto"/>
          <p:cNvSpPr txBox="1"/>
          <p:nvPr/>
        </p:nvSpPr>
        <p:spPr>
          <a:xfrm>
            <a:off x="428596" y="6143644"/>
            <a:ext cx="1204922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Uso</a:t>
            </a:r>
          </a:p>
        </p:txBody>
      </p:sp>
      <p:pic>
        <p:nvPicPr>
          <p:cNvPr id="2050" name="Picture 2" descr="D:\Importante\Arquitectura\7º\PFG\Rambla de Poyo\Documentos\Fotos y Fichas\Fotos\03-05-12\DSC_0109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143109" y="2071678"/>
            <a:ext cx="3086458" cy="2071702"/>
          </a:xfrm>
          <a:prstGeom prst="rect">
            <a:avLst/>
          </a:prstGeom>
          <a:noFill/>
          <a:ln>
            <a:solidFill>
              <a:schemeClr val="accent4">
                <a:lumMod val="50000"/>
              </a:schemeClr>
            </a:solidFill>
          </a:ln>
        </p:spPr>
      </p:pic>
      <p:pic>
        <p:nvPicPr>
          <p:cNvPr id="2051" name="Picture 3" descr="D:\Importante\Arquitectura\7º\PFG\Rambla de Poyo\Documentos\Fotos y Fichas\Fotos\21-04-12\DSC_0046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357818" y="2071678"/>
            <a:ext cx="3086459" cy="2071702"/>
          </a:xfrm>
          <a:prstGeom prst="rect">
            <a:avLst/>
          </a:prstGeom>
          <a:noFill/>
          <a:ln>
            <a:solidFill>
              <a:schemeClr val="accent4">
                <a:lumMod val="50000"/>
              </a:schemeClr>
            </a:solidFill>
          </a:ln>
        </p:spPr>
      </p:pic>
      <p:pic>
        <p:nvPicPr>
          <p:cNvPr id="2052" name="Picture 4" descr="D:\Importante\Arquitectura\7º\PFG\Rambla de Poyo\Documentos\Fotos y Fichas\Fotos\08-05-12\DSC_0039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143108" y="4286256"/>
            <a:ext cx="3071834" cy="2061886"/>
          </a:xfrm>
          <a:prstGeom prst="rect">
            <a:avLst/>
          </a:prstGeom>
          <a:noFill/>
          <a:ln>
            <a:solidFill>
              <a:schemeClr val="accent4">
                <a:lumMod val="50000"/>
              </a:schemeClr>
            </a:solidFill>
          </a:ln>
        </p:spPr>
      </p:pic>
      <p:pic>
        <p:nvPicPr>
          <p:cNvPr id="2053" name="Picture 5" descr="D:\Importante\Arquitectura\7º\PFG\Rambla de Poyo\Documentos\Fotos y Fichas\Fotos\21-04-12\DSC_0244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357818" y="4286256"/>
            <a:ext cx="3071834" cy="2061885"/>
          </a:xfrm>
          <a:prstGeom prst="rect">
            <a:avLst/>
          </a:prstGeom>
          <a:noFill/>
          <a:ln>
            <a:solidFill>
              <a:schemeClr val="accent4">
                <a:lumMod val="50000"/>
              </a:schemeClr>
            </a:solidFill>
          </a:ln>
        </p:spPr>
      </p:pic>
      <p:sp>
        <p:nvSpPr>
          <p:cNvPr id="31" name="30 CuadroTexto"/>
          <p:cNvSpPr txBox="1"/>
          <p:nvPr/>
        </p:nvSpPr>
        <p:spPr>
          <a:xfrm>
            <a:off x="2143108" y="3786190"/>
            <a:ext cx="1643074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Pol. Industrial</a:t>
            </a:r>
          </a:p>
        </p:txBody>
      </p:sp>
      <p:sp>
        <p:nvSpPr>
          <p:cNvPr id="32" name="31 CuadroTexto"/>
          <p:cNvSpPr txBox="1"/>
          <p:nvPr/>
        </p:nvSpPr>
        <p:spPr>
          <a:xfrm>
            <a:off x="5357818" y="3786190"/>
            <a:ext cx="1643074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Huerta</a:t>
            </a:r>
          </a:p>
        </p:txBody>
      </p:sp>
      <p:sp>
        <p:nvSpPr>
          <p:cNvPr id="33" name="32 CuadroTexto"/>
          <p:cNvSpPr txBox="1"/>
          <p:nvPr/>
        </p:nvSpPr>
        <p:spPr>
          <a:xfrm>
            <a:off x="2143108" y="6000768"/>
            <a:ext cx="1643074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Núcleo urbano</a:t>
            </a:r>
          </a:p>
        </p:txBody>
      </p:sp>
      <p:sp>
        <p:nvSpPr>
          <p:cNvPr id="34" name="33 CuadroTexto"/>
          <p:cNvSpPr txBox="1"/>
          <p:nvPr/>
        </p:nvSpPr>
        <p:spPr>
          <a:xfrm>
            <a:off x="5357818" y="6000768"/>
            <a:ext cx="1643074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Marjal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Importante\Arquitectura\7º\PFG\Rambla de Poyo\Documentos\Fotos y Fichas\Fotos\09-03-12\DSC_007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3107" y="2071678"/>
            <a:ext cx="3086457" cy="2071701"/>
          </a:xfrm>
          <a:prstGeom prst="rect">
            <a:avLst/>
          </a:prstGeom>
          <a:noFill/>
          <a:ln>
            <a:solidFill>
              <a:schemeClr val="accent4">
                <a:lumMod val="50000"/>
              </a:schemeClr>
            </a:solidFill>
          </a:ln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8670"/>
          </a:xfr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/>
          <a:lstStyle/>
          <a:p>
            <a:r>
              <a:rPr lang="es-ES" dirty="0" smtClean="0"/>
              <a:t>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14614" y="642918"/>
            <a:ext cx="5929386" cy="357190"/>
          </a:xfrm>
        </p:spPr>
        <p:txBody>
          <a:bodyPr anchor="t">
            <a:normAutofit fontScale="47500" lnSpcReduction="20000"/>
          </a:bodyPr>
          <a:lstStyle/>
          <a:p>
            <a:pPr>
              <a:buNone/>
            </a:pPr>
            <a:r>
              <a:rPr lang="es-ES" sz="2500" b="1" cap="all" dirty="0" smtClean="0">
                <a:solidFill>
                  <a:schemeClr val="accent4">
                    <a:lumMod val="75000"/>
                  </a:schemeClr>
                </a:solidFill>
              </a:rPr>
              <a:t>[</a:t>
            </a:r>
            <a:r>
              <a:rPr lang="es-ES" sz="2500" dirty="0" smtClean="0">
                <a:solidFill>
                  <a:schemeClr val="accent4">
                    <a:lumMod val="50000"/>
                  </a:schemeClr>
                </a:solidFill>
              </a:rPr>
              <a:t>La Rambla del Poyo a su paso por la Huerta de Valencia: arquitectura rural y territorio</a:t>
            </a:r>
            <a:r>
              <a:rPr lang="es-ES" sz="2500" b="1" dirty="0" smtClean="0">
                <a:solidFill>
                  <a:schemeClr val="accent4">
                    <a:lumMod val="75000"/>
                  </a:schemeClr>
                </a:solidFill>
              </a:rPr>
              <a:t>]</a:t>
            </a:r>
            <a:endParaRPr lang="es-ES" sz="25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>
              <a:buNone/>
            </a:pPr>
            <a:endParaRPr lang="es-ES" dirty="0"/>
          </a:p>
        </p:txBody>
      </p:sp>
      <p:sp>
        <p:nvSpPr>
          <p:cNvPr id="4" name="2 Marcador de contenido"/>
          <p:cNvSpPr txBox="1">
            <a:spLocks/>
          </p:cNvSpPr>
          <p:nvPr/>
        </p:nvSpPr>
        <p:spPr>
          <a:xfrm>
            <a:off x="428596" y="428604"/>
            <a:ext cx="2143140" cy="571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ES" sz="3200" b="1" dirty="0" smtClean="0">
                <a:solidFill>
                  <a:schemeClr val="accent4">
                    <a:lumMod val="75000"/>
                  </a:schemeClr>
                </a:solidFill>
              </a:rPr>
              <a:t>METODOLOGIA</a:t>
            </a:r>
            <a:endParaRPr kumimoji="0" lang="es-ES" sz="3200" b="1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6" name="5 Conector recto"/>
          <p:cNvCxnSpPr/>
          <p:nvPr/>
        </p:nvCxnSpPr>
        <p:spPr>
          <a:xfrm>
            <a:off x="0" y="928670"/>
            <a:ext cx="9144000" cy="1588"/>
          </a:xfrm>
          <a:prstGeom prst="line">
            <a:avLst/>
          </a:prstGeom>
          <a:ln w="635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6 Diagrama"/>
          <p:cNvGraphicFramePr/>
          <p:nvPr/>
        </p:nvGraphicFramePr>
        <p:xfrm>
          <a:off x="214282" y="1142984"/>
          <a:ext cx="8572560" cy="4286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1" name="10 CuadroTexto"/>
          <p:cNvSpPr txBox="1"/>
          <p:nvPr/>
        </p:nvSpPr>
        <p:spPr>
          <a:xfrm>
            <a:off x="428596" y="1857364"/>
            <a:ext cx="1214446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Municipio</a:t>
            </a:r>
          </a:p>
        </p:txBody>
      </p:sp>
      <p:sp>
        <p:nvSpPr>
          <p:cNvPr id="13" name="12 CuadroTexto"/>
          <p:cNvSpPr txBox="1"/>
          <p:nvPr/>
        </p:nvSpPr>
        <p:spPr>
          <a:xfrm>
            <a:off x="428596" y="2285992"/>
            <a:ext cx="1214446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Entorno</a:t>
            </a:r>
          </a:p>
        </p:txBody>
      </p:sp>
      <p:sp>
        <p:nvSpPr>
          <p:cNvPr id="14" name="13 CuadroTexto"/>
          <p:cNvSpPr txBox="1"/>
          <p:nvPr/>
        </p:nvSpPr>
        <p:spPr>
          <a:xfrm>
            <a:off x="428596" y="2714620"/>
            <a:ext cx="1214446" cy="36933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Tipología</a:t>
            </a:r>
          </a:p>
        </p:txBody>
      </p:sp>
      <p:sp>
        <p:nvSpPr>
          <p:cNvPr id="15" name="14 CuadroTexto"/>
          <p:cNvSpPr txBox="1"/>
          <p:nvPr/>
        </p:nvSpPr>
        <p:spPr>
          <a:xfrm>
            <a:off x="428596" y="3143248"/>
            <a:ext cx="1214446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Función</a:t>
            </a:r>
          </a:p>
        </p:txBody>
      </p:sp>
      <p:sp>
        <p:nvSpPr>
          <p:cNvPr id="16" name="15 CuadroTexto"/>
          <p:cNvSpPr txBox="1"/>
          <p:nvPr/>
        </p:nvSpPr>
        <p:spPr>
          <a:xfrm>
            <a:off x="428596" y="3571876"/>
            <a:ext cx="1214446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Fecha</a:t>
            </a:r>
          </a:p>
        </p:txBody>
      </p:sp>
      <p:sp>
        <p:nvSpPr>
          <p:cNvPr id="17" name="16 CuadroTexto"/>
          <p:cNvSpPr txBox="1"/>
          <p:nvPr/>
        </p:nvSpPr>
        <p:spPr>
          <a:xfrm>
            <a:off x="428596" y="4000504"/>
            <a:ext cx="1214446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Alturas</a:t>
            </a:r>
          </a:p>
        </p:txBody>
      </p:sp>
      <p:sp>
        <p:nvSpPr>
          <p:cNvPr id="18" name="17 CuadroTexto"/>
          <p:cNvSpPr txBox="1"/>
          <p:nvPr/>
        </p:nvSpPr>
        <p:spPr>
          <a:xfrm>
            <a:off x="428596" y="4429132"/>
            <a:ext cx="1214446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Cubierta</a:t>
            </a:r>
          </a:p>
        </p:txBody>
      </p:sp>
      <p:sp>
        <p:nvSpPr>
          <p:cNvPr id="19" name="18 CuadroTexto"/>
          <p:cNvSpPr txBox="1"/>
          <p:nvPr/>
        </p:nvSpPr>
        <p:spPr>
          <a:xfrm>
            <a:off x="428596" y="4857760"/>
            <a:ext cx="1204922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Materiales</a:t>
            </a:r>
          </a:p>
        </p:txBody>
      </p:sp>
      <p:sp>
        <p:nvSpPr>
          <p:cNvPr id="20" name="19 CuadroTexto"/>
          <p:cNvSpPr txBox="1"/>
          <p:nvPr/>
        </p:nvSpPr>
        <p:spPr>
          <a:xfrm>
            <a:off x="428596" y="5286388"/>
            <a:ext cx="1204922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Estado</a:t>
            </a:r>
          </a:p>
        </p:txBody>
      </p:sp>
      <p:sp>
        <p:nvSpPr>
          <p:cNvPr id="21" name="20 CuadroTexto"/>
          <p:cNvSpPr txBox="1"/>
          <p:nvPr/>
        </p:nvSpPr>
        <p:spPr>
          <a:xfrm>
            <a:off x="428596" y="5715016"/>
            <a:ext cx="1204922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Reformas</a:t>
            </a:r>
          </a:p>
        </p:txBody>
      </p:sp>
      <p:sp>
        <p:nvSpPr>
          <p:cNvPr id="22" name="21 CuadroTexto"/>
          <p:cNvSpPr txBox="1"/>
          <p:nvPr/>
        </p:nvSpPr>
        <p:spPr>
          <a:xfrm>
            <a:off x="428596" y="6143644"/>
            <a:ext cx="1204922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Uso</a:t>
            </a:r>
          </a:p>
        </p:txBody>
      </p:sp>
      <p:pic>
        <p:nvPicPr>
          <p:cNvPr id="3075" name="Picture 3" descr="D:\Importante\Arquitectura\7º\PFG\Rambla de Poyo\Documentos\Fotos y Fichas\Fotos\08-05-12\DSC_0003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357818" y="2071679"/>
            <a:ext cx="3086459" cy="2071702"/>
          </a:xfrm>
          <a:prstGeom prst="rect">
            <a:avLst/>
          </a:prstGeom>
          <a:noFill/>
          <a:ln>
            <a:solidFill>
              <a:schemeClr val="accent4">
                <a:lumMod val="50000"/>
              </a:schemeClr>
            </a:solidFill>
          </a:ln>
        </p:spPr>
      </p:pic>
      <p:pic>
        <p:nvPicPr>
          <p:cNvPr id="3076" name="Picture 4" descr="D:\Importante\Arquitectura\7º\PFG\Rambla de Poyo\Documentos\Fotos y Fichas\Fotos\09-03-12\DSC_0053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357818" y="4286256"/>
            <a:ext cx="3086458" cy="2071702"/>
          </a:xfrm>
          <a:prstGeom prst="rect">
            <a:avLst/>
          </a:prstGeom>
          <a:noFill/>
          <a:ln>
            <a:solidFill>
              <a:schemeClr val="accent4">
                <a:lumMod val="50000"/>
              </a:schemeClr>
            </a:solidFill>
          </a:ln>
        </p:spPr>
      </p:pic>
      <p:pic>
        <p:nvPicPr>
          <p:cNvPr id="3077" name="Picture 5" descr="D:\Importante\Arquitectura\7º\PFG\Rambla de Poyo\Documentos\Fotos y Fichas\Fotos\09-03-12\DSC_0028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143108" y="4286256"/>
            <a:ext cx="3086458" cy="2071702"/>
          </a:xfrm>
          <a:prstGeom prst="rect">
            <a:avLst/>
          </a:prstGeom>
          <a:noFill/>
          <a:ln>
            <a:solidFill>
              <a:schemeClr val="accent4">
                <a:lumMod val="50000"/>
              </a:schemeClr>
            </a:solidFill>
          </a:ln>
        </p:spPr>
      </p:pic>
      <p:sp>
        <p:nvSpPr>
          <p:cNvPr id="30" name="29 CuadroTexto"/>
          <p:cNvSpPr txBox="1"/>
          <p:nvPr/>
        </p:nvSpPr>
        <p:spPr>
          <a:xfrm>
            <a:off x="4429124" y="2071678"/>
            <a:ext cx="1643074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Motor</a:t>
            </a:r>
          </a:p>
        </p:txBody>
      </p:sp>
      <p:sp>
        <p:nvSpPr>
          <p:cNvPr id="35" name="34 CuadroTexto"/>
          <p:cNvSpPr txBox="1"/>
          <p:nvPr/>
        </p:nvSpPr>
        <p:spPr>
          <a:xfrm>
            <a:off x="5357818" y="3786190"/>
            <a:ext cx="1643074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Molino</a:t>
            </a:r>
          </a:p>
        </p:txBody>
      </p:sp>
      <p:sp>
        <p:nvSpPr>
          <p:cNvPr id="36" name="35 CuadroTexto"/>
          <p:cNvSpPr txBox="1"/>
          <p:nvPr/>
        </p:nvSpPr>
        <p:spPr>
          <a:xfrm>
            <a:off x="4286248" y="4286256"/>
            <a:ext cx="1643074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Alquería</a:t>
            </a:r>
          </a:p>
        </p:txBody>
      </p:sp>
      <p:sp>
        <p:nvSpPr>
          <p:cNvPr id="37" name="36 CuadroTexto"/>
          <p:cNvSpPr txBox="1"/>
          <p:nvPr/>
        </p:nvSpPr>
        <p:spPr>
          <a:xfrm>
            <a:off x="7715272" y="4286256"/>
            <a:ext cx="71438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Otros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D:\Importante\Arquitectura\7º\PFG\Rambla de Poyo\Documentos\Fotos y Fichas\Fotos\08-05-12\DSC_003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86182" y="4286256"/>
            <a:ext cx="3086458" cy="2071702"/>
          </a:xfrm>
          <a:prstGeom prst="rect">
            <a:avLst/>
          </a:prstGeom>
          <a:noFill/>
          <a:ln>
            <a:solidFill>
              <a:schemeClr val="accent4">
                <a:lumMod val="50000"/>
              </a:schemeClr>
            </a:solidFill>
          </a:ln>
        </p:spPr>
      </p:pic>
      <p:pic>
        <p:nvPicPr>
          <p:cNvPr id="4099" name="Picture 3" descr="D:\Importante\Arquitectura\7º\PFG\Rambla de Poyo\Documentos\Fotos y Fichas\Fotos\09-03-12\DSC_004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57818" y="2071678"/>
            <a:ext cx="3071833" cy="2061884"/>
          </a:xfrm>
          <a:prstGeom prst="rect">
            <a:avLst/>
          </a:prstGeom>
          <a:noFill/>
          <a:ln>
            <a:solidFill>
              <a:schemeClr val="accent4">
                <a:lumMod val="50000"/>
              </a:schemeClr>
            </a:solidFill>
          </a:ln>
        </p:spPr>
      </p:pic>
      <p:pic>
        <p:nvPicPr>
          <p:cNvPr id="4098" name="Picture 2" descr="D:\Importante\Arquitectura\7º\PFG\Rambla de Poyo\Documentos\Fotos y Fichas\Fotos\21-04-12\DSC_024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43108" y="2071678"/>
            <a:ext cx="3071833" cy="2061886"/>
          </a:xfrm>
          <a:prstGeom prst="rect">
            <a:avLst/>
          </a:prstGeom>
          <a:noFill/>
          <a:ln>
            <a:solidFill>
              <a:schemeClr val="accent4">
                <a:lumMod val="50000"/>
              </a:schemeClr>
            </a:solidFill>
          </a:ln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8670"/>
          </a:xfr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/>
          <a:lstStyle/>
          <a:p>
            <a:r>
              <a:rPr lang="es-ES" dirty="0" smtClean="0"/>
              <a:t>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14614" y="642918"/>
            <a:ext cx="5929386" cy="357190"/>
          </a:xfrm>
        </p:spPr>
        <p:txBody>
          <a:bodyPr anchor="t">
            <a:normAutofit fontScale="47500" lnSpcReduction="20000"/>
          </a:bodyPr>
          <a:lstStyle/>
          <a:p>
            <a:pPr>
              <a:buNone/>
            </a:pPr>
            <a:r>
              <a:rPr lang="es-ES" sz="2500" b="1" cap="all" dirty="0" smtClean="0">
                <a:solidFill>
                  <a:schemeClr val="accent4">
                    <a:lumMod val="75000"/>
                  </a:schemeClr>
                </a:solidFill>
              </a:rPr>
              <a:t>[</a:t>
            </a:r>
            <a:r>
              <a:rPr lang="es-ES" sz="2500" dirty="0" smtClean="0">
                <a:solidFill>
                  <a:schemeClr val="accent4">
                    <a:lumMod val="50000"/>
                  </a:schemeClr>
                </a:solidFill>
              </a:rPr>
              <a:t>La Rambla del Poyo a su paso por la Huerta de Valencia: arquitectura rural y territorio</a:t>
            </a:r>
            <a:r>
              <a:rPr lang="es-ES" sz="2500" b="1" dirty="0" smtClean="0">
                <a:solidFill>
                  <a:schemeClr val="accent4">
                    <a:lumMod val="75000"/>
                  </a:schemeClr>
                </a:solidFill>
              </a:rPr>
              <a:t>]</a:t>
            </a:r>
            <a:endParaRPr lang="es-ES" sz="25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>
              <a:buNone/>
            </a:pPr>
            <a:endParaRPr lang="es-ES" dirty="0"/>
          </a:p>
        </p:txBody>
      </p:sp>
      <p:sp>
        <p:nvSpPr>
          <p:cNvPr id="4" name="2 Marcador de contenido"/>
          <p:cNvSpPr txBox="1">
            <a:spLocks/>
          </p:cNvSpPr>
          <p:nvPr/>
        </p:nvSpPr>
        <p:spPr>
          <a:xfrm>
            <a:off x="428596" y="428604"/>
            <a:ext cx="2143140" cy="571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ES" sz="3200" b="1" dirty="0" smtClean="0">
                <a:solidFill>
                  <a:schemeClr val="accent4">
                    <a:lumMod val="75000"/>
                  </a:schemeClr>
                </a:solidFill>
              </a:rPr>
              <a:t>METODOLOGIA</a:t>
            </a:r>
            <a:endParaRPr kumimoji="0" lang="es-ES" sz="3200" b="1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6" name="5 Conector recto"/>
          <p:cNvCxnSpPr/>
          <p:nvPr/>
        </p:nvCxnSpPr>
        <p:spPr>
          <a:xfrm>
            <a:off x="0" y="928670"/>
            <a:ext cx="9144000" cy="1588"/>
          </a:xfrm>
          <a:prstGeom prst="line">
            <a:avLst/>
          </a:prstGeom>
          <a:ln w="635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6 Diagrama"/>
          <p:cNvGraphicFramePr/>
          <p:nvPr/>
        </p:nvGraphicFramePr>
        <p:xfrm>
          <a:off x="214282" y="1142984"/>
          <a:ext cx="8572560" cy="4286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11" name="10 CuadroTexto"/>
          <p:cNvSpPr txBox="1"/>
          <p:nvPr/>
        </p:nvSpPr>
        <p:spPr>
          <a:xfrm>
            <a:off x="428596" y="1857364"/>
            <a:ext cx="1214446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Municipio</a:t>
            </a:r>
          </a:p>
        </p:txBody>
      </p:sp>
      <p:sp>
        <p:nvSpPr>
          <p:cNvPr id="13" name="12 CuadroTexto"/>
          <p:cNvSpPr txBox="1"/>
          <p:nvPr/>
        </p:nvSpPr>
        <p:spPr>
          <a:xfrm>
            <a:off x="428596" y="2285992"/>
            <a:ext cx="1214446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Entorno</a:t>
            </a:r>
          </a:p>
        </p:txBody>
      </p:sp>
      <p:sp>
        <p:nvSpPr>
          <p:cNvPr id="14" name="13 CuadroTexto"/>
          <p:cNvSpPr txBox="1"/>
          <p:nvPr/>
        </p:nvSpPr>
        <p:spPr>
          <a:xfrm>
            <a:off x="428596" y="2714620"/>
            <a:ext cx="1214446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Tipología</a:t>
            </a:r>
          </a:p>
        </p:txBody>
      </p:sp>
      <p:sp>
        <p:nvSpPr>
          <p:cNvPr id="15" name="14 CuadroTexto"/>
          <p:cNvSpPr txBox="1"/>
          <p:nvPr/>
        </p:nvSpPr>
        <p:spPr>
          <a:xfrm>
            <a:off x="428596" y="3143248"/>
            <a:ext cx="1214446" cy="36933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Función</a:t>
            </a:r>
          </a:p>
        </p:txBody>
      </p:sp>
      <p:sp>
        <p:nvSpPr>
          <p:cNvPr id="16" name="15 CuadroTexto"/>
          <p:cNvSpPr txBox="1"/>
          <p:nvPr/>
        </p:nvSpPr>
        <p:spPr>
          <a:xfrm>
            <a:off x="428596" y="3571876"/>
            <a:ext cx="1214446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Fecha</a:t>
            </a:r>
          </a:p>
        </p:txBody>
      </p:sp>
      <p:sp>
        <p:nvSpPr>
          <p:cNvPr id="17" name="16 CuadroTexto"/>
          <p:cNvSpPr txBox="1"/>
          <p:nvPr/>
        </p:nvSpPr>
        <p:spPr>
          <a:xfrm>
            <a:off x="428596" y="4000504"/>
            <a:ext cx="1214446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Alturas</a:t>
            </a:r>
          </a:p>
        </p:txBody>
      </p:sp>
      <p:sp>
        <p:nvSpPr>
          <p:cNvPr id="18" name="17 CuadroTexto"/>
          <p:cNvSpPr txBox="1"/>
          <p:nvPr/>
        </p:nvSpPr>
        <p:spPr>
          <a:xfrm>
            <a:off x="428596" y="4429132"/>
            <a:ext cx="1214446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Cubierta</a:t>
            </a:r>
          </a:p>
        </p:txBody>
      </p:sp>
      <p:sp>
        <p:nvSpPr>
          <p:cNvPr id="19" name="18 CuadroTexto"/>
          <p:cNvSpPr txBox="1"/>
          <p:nvPr/>
        </p:nvSpPr>
        <p:spPr>
          <a:xfrm>
            <a:off x="428596" y="4857760"/>
            <a:ext cx="1204922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Materiales</a:t>
            </a:r>
          </a:p>
        </p:txBody>
      </p:sp>
      <p:sp>
        <p:nvSpPr>
          <p:cNvPr id="20" name="19 CuadroTexto"/>
          <p:cNvSpPr txBox="1"/>
          <p:nvPr/>
        </p:nvSpPr>
        <p:spPr>
          <a:xfrm>
            <a:off x="428596" y="5286388"/>
            <a:ext cx="1204922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Estado</a:t>
            </a:r>
          </a:p>
        </p:txBody>
      </p:sp>
      <p:sp>
        <p:nvSpPr>
          <p:cNvPr id="21" name="20 CuadroTexto"/>
          <p:cNvSpPr txBox="1"/>
          <p:nvPr/>
        </p:nvSpPr>
        <p:spPr>
          <a:xfrm>
            <a:off x="428596" y="5715016"/>
            <a:ext cx="1204922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Reformas</a:t>
            </a:r>
          </a:p>
        </p:txBody>
      </p:sp>
      <p:sp>
        <p:nvSpPr>
          <p:cNvPr id="22" name="21 CuadroTexto"/>
          <p:cNvSpPr txBox="1"/>
          <p:nvPr/>
        </p:nvSpPr>
        <p:spPr>
          <a:xfrm>
            <a:off x="428596" y="6143644"/>
            <a:ext cx="1204922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Uso</a:t>
            </a:r>
          </a:p>
        </p:txBody>
      </p:sp>
      <p:sp>
        <p:nvSpPr>
          <p:cNvPr id="30" name="29 CuadroTexto"/>
          <p:cNvSpPr txBox="1"/>
          <p:nvPr/>
        </p:nvSpPr>
        <p:spPr>
          <a:xfrm>
            <a:off x="5357818" y="3786190"/>
            <a:ext cx="1643074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Agrícola</a:t>
            </a:r>
          </a:p>
        </p:txBody>
      </p:sp>
      <p:sp>
        <p:nvSpPr>
          <p:cNvPr id="35" name="34 CuadroTexto"/>
          <p:cNvSpPr txBox="1"/>
          <p:nvPr/>
        </p:nvSpPr>
        <p:spPr>
          <a:xfrm>
            <a:off x="2143108" y="3786190"/>
            <a:ext cx="1643074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Residencial</a:t>
            </a:r>
          </a:p>
        </p:txBody>
      </p:sp>
      <p:sp>
        <p:nvSpPr>
          <p:cNvPr id="36" name="35 CuadroTexto"/>
          <p:cNvSpPr txBox="1"/>
          <p:nvPr/>
        </p:nvSpPr>
        <p:spPr>
          <a:xfrm>
            <a:off x="3786182" y="4286256"/>
            <a:ext cx="1643074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Industrial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3" descr="D:\Importante\Arquitectura\7º\PFG\Rambla de Poyo\Documentos\Fotos y Fichas\Fotos\17-02-12\IMG_20120217_13421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57818" y="2071678"/>
            <a:ext cx="3071834" cy="2071702"/>
          </a:xfrm>
          <a:prstGeom prst="rect">
            <a:avLst/>
          </a:prstGeom>
          <a:noFill/>
          <a:ln>
            <a:solidFill>
              <a:schemeClr val="accent4">
                <a:lumMod val="50000"/>
              </a:schemeClr>
            </a:solidFill>
          </a:ln>
        </p:spPr>
      </p:pic>
      <p:pic>
        <p:nvPicPr>
          <p:cNvPr id="10242" name="Picture 2" descr="D:\Importante\Arquitectura\7º\PFG\Rambla de Poyo\Documentos\Fotos y Fichas\Fotos\21-04-12\DSC_015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3109" y="2071678"/>
            <a:ext cx="3086458" cy="2071702"/>
          </a:xfrm>
          <a:prstGeom prst="rect">
            <a:avLst/>
          </a:prstGeom>
          <a:noFill/>
          <a:ln>
            <a:solidFill>
              <a:schemeClr val="accent4">
                <a:lumMod val="50000"/>
              </a:schemeClr>
            </a:solidFill>
          </a:ln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8670"/>
          </a:xfr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/>
          <a:lstStyle/>
          <a:p>
            <a:r>
              <a:rPr lang="es-ES" dirty="0" smtClean="0"/>
              <a:t>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14614" y="642918"/>
            <a:ext cx="5929386" cy="357190"/>
          </a:xfrm>
        </p:spPr>
        <p:txBody>
          <a:bodyPr anchor="t">
            <a:normAutofit fontScale="47500" lnSpcReduction="20000"/>
          </a:bodyPr>
          <a:lstStyle/>
          <a:p>
            <a:pPr>
              <a:buNone/>
            </a:pPr>
            <a:r>
              <a:rPr lang="es-ES" sz="2500" b="1" cap="all" dirty="0" smtClean="0">
                <a:solidFill>
                  <a:schemeClr val="accent4">
                    <a:lumMod val="75000"/>
                  </a:schemeClr>
                </a:solidFill>
              </a:rPr>
              <a:t>[</a:t>
            </a:r>
            <a:r>
              <a:rPr lang="es-ES" sz="2500" dirty="0" smtClean="0">
                <a:solidFill>
                  <a:schemeClr val="accent4">
                    <a:lumMod val="50000"/>
                  </a:schemeClr>
                </a:solidFill>
              </a:rPr>
              <a:t>La Rambla del Poyo a su paso por la Huerta de Valencia: arquitectura rural y territorio</a:t>
            </a:r>
            <a:r>
              <a:rPr lang="es-ES" sz="2500" b="1" dirty="0" smtClean="0">
                <a:solidFill>
                  <a:schemeClr val="accent4">
                    <a:lumMod val="75000"/>
                  </a:schemeClr>
                </a:solidFill>
              </a:rPr>
              <a:t>]</a:t>
            </a:r>
            <a:endParaRPr lang="es-ES" sz="25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>
              <a:buNone/>
            </a:pPr>
            <a:endParaRPr lang="es-ES" dirty="0"/>
          </a:p>
        </p:txBody>
      </p:sp>
      <p:sp>
        <p:nvSpPr>
          <p:cNvPr id="4" name="2 Marcador de contenido"/>
          <p:cNvSpPr txBox="1">
            <a:spLocks/>
          </p:cNvSpPr>
          <p:nvPr/>
        </p:nvSpPr>
        <p:spPr>
          <a:xfrm>
            <a:off x="428596" y="428604"/>
            <a:ext cx="2143140" cy="571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ES" sz="3200" b="1" dirty="0" smtClean="0">
                <a:solidFill>
                  <a:schemeClr val="accent4">
                    <a:lumMod val="75000"/>
                  </a:schemeClr>
                </a:solidFill>
              </a:rPr>
              <a:t>METODOLOGIA</a:t>
            </a:r>
            <a:endParaRPr kumimoji="0" lang="es-ES" sz="3200" b="1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6" name="5 Conector recto"/>
          <p:cNvCxnSpPr/>
          <p:nvPr/>
        </p:nvCxnSpPr>
        <p:spPr>
          <a:xfrm>
            <a:off x="0" y="928670"/>
            <a:ext cx="9144000" cy="1588"/>
          </a:xfrm>
          <a:prstGeom prst="line">
            <a:avLst/>
          </a:prstGeom>
          <a:ln w="635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6 Diagrama"/>
          <p:cNvGraphicFramePr/>
          <p:nvPr/>
        </p:nvGraphicFramePr>
        <p:xfrm>
          <a:off x="214282" y="1142984"/>
          <a:ext cx="8572560" cy="4286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11" name="10 CuadroTexto"/>
          <p:cNvSpPr txBox="1"/>
          <p:nvPr/>
        </p:nvSpPr>
        <p:spPr>
          <a:xfrm>
            <a:off x="428596" y="1857364"/>
            <a:ext cx="1214446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Municipio</a:t>
            </a:r>
          </a:p>
        </p:txBody>
      </p:sp>
      <p:sp>
        <p:nvSpPr>
          <p:cNvPr id="13" name="12 CuadroTexto"/>
          <p:cNvSpPr txBox="1"/>
          <p:nvPr/>
        </p:nvSpPr>
        <p:spPr>
          <a:xfrm>
            <a:off x="428596" y="2285992"/>
            <a:ext cx="1214446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Entorno</a:t>
            </a:r>
          </a:p>
        </p:txBody>
      </p:sp>
      <p:sp>
        <p:nvSpPr>
          <p:cNvPr id="14" name="13 CuadroTexto"/>
          <p:cNvSpPr txBox="1"/>
          <p:nvPr/>
        </p:nvSpPr>
        <p:spPr>
          <a:xfrm>
            <a:off x="428596" y="2714620"/>
            <a:ext cx="1214446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Tipología</a:t>
            </a:r>
          </a:p>
        </p:txBody>
      </p:sp>
      <p:sp>
        <p:nvSpPr>
          <p:cNvPr id="15" name="14 CuadroTexto"/>
          <p:cNvSpPr txBox="1"/>
          <p:nvPr/>
        </p:nvSpPr>
        <p:spPr>
          <a:xfrm>
            <a:off x="428596" y="3143248"/>
            <a:ext cx="1214446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Función</a:t>
            </a:r>
          </a:p>
        </p:txBody>
      </p:sp>
      <p:sp>
        <p:nvSpPr>
          <p:cNvPr id="16" name="15 CuadroTexto"/>
          <p:cNvSpPr txBox="1"/>
          <p:nvPr/>
        </p:nvSpPr>
        <p:spPr>
          <a:xfrm>
            <a:off x="428596" y="3571876"/>
            <a:ext cx="1214446" cy="36933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Fecha</a:t>
            </a:r>
          </a:p>
        </p:txBody>
      </p:sp>
      <p:sp>
        <p:nvSpPr>
          <p:cNvPr id="17" name="16 CuadroTexto"/>
          <p:cNvSpPr txBox="1"/>
          <p:nvPr/>
        </p:nvSpPr>
        <p:spPr>
          <a:xfrm>
            <a:off x="428596" y="4000504"/>
            <a:ext cx="1214446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Alturas</a:t>
            </a:r>
          </a:p>
        </p:txBody>
      </p:sp>
      <p:sp>
        <p:nvSpPr>
          <p:cNvPr id="18" name="17 CuadroTexto"/>
          <p:cNvSpPr txBox="1"/>
          <p:nvPr/>
        </p:nvSpPr>
        <p:spPr>
          <a:xfrm>
            <a:off x="428596" y="4429132"/>
            <a:ext cx="1214446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Cubierta</a:t>
            </a:r>
          </a:p>
        </p:txBody>
      </p:sp>
      <p:sp>
        <p:nvSpPr>
          <p:cNvPr id="19" name="18 CuadroTexto"/>
          <p:cNvSpPr txBox="1"/>
          <p:nvPr/>
        </p:nvSpPr>
        <p:spPr>
          <a:xfrm>
            <a:off x="428596" y="4857760"/>
            <a:ext cx="1204922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Materiales</a:t>
            </a:r>
          </a:p>
        </p:txBody>
      </p:sp>
      <p:sp>
        <p:nvSpPr>
          <p:cNvPr id="20" name="19 CuadroTexto"/>
          <p:cNvSpPr txBox="1"/>
          <p:nvPr/>
        </p:nvSpPr>
        <p:spPr>
          <a:xfrm>
            <a:off x="428596" y="5286388"/>
            <a:ext cx="1204922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Estado</a:t>
            </a:r>
          </a:p>
        </p:txBody>
      </p:sp>
      <p:sp>
        <p:nvSpPr>
          <p:cNvPr id="21" name="20 CuadroTexto"/>
          <p:cNvSpPr txBox="1"/>
          <p:nvPr/>
        </p:nvSpPr>
        <p:spPr>
          <a:xfrm>
            <a:off x="428596" y="5715016"/>
            <a:ext cx="1204922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Reformas</a:t>
            </a:r>
          </a:p>
        </p:txBody>
      </p:sp>
      <p:sp>
        <p:nvSpPr>
          <p:cNvPr id="22" name="21 CuadroTexto"/>
          <p:cNvSpPr txBox="1"/>
          <p:nvPr/>
        </p:nvSpPr>
        <p:spPr>
          <a:xfrm>
            <a:off x="428596" y="6143644"/>
            <a:ext cx="1204922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Uso</a:t>
            </a:r>
          </a:p>
        </p:txBody>
      </p:sp>
      <p:sp>
        <p:nvSpPr>
          <p:cNvPr id="28" name="27 CuadroTexto"/>
          <p:cNvSpPr txBox="1"/>
          <p:nvPr/>
        </p:nvSpPr>
        <p:spPr>
          <a:xfrm>
            <a:off x="2143108" y="3786190"/>
            <a:ext cx="1643074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s. XVII</a:t>
            </a:r>
          </a:p>
        </p:txBody>
      </p:sp>
      <p:sp>
        <p:nvSpPr>
          <p:cNvPr id="29" name="28 CuadroTexto"/>
          <p:cNvSpPr txBox="1"/>
          <p:nvPr/>
        </p:nvSpPr>
        <p:spPr>
          <a:xfrm>
            <a:off x="5357818" y="3786190"/>
            <a:ext cx="1643074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s. XVIII</a:t>
            </a:r>
          </a:p>
        </p:txBody>
      </p:sp>
      <p:pic>
        <p:nvPicPr>
          <p:cNvPr id="10244" name="Picture 4" descr="D:\Importante\Arquitectura\7º\PFG\Rambla de Poyo\Documentos\Fotos y Fichas\Fotos\09-03-12\DSC_0055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143108" y="4286257"/>
            <a:ext cx="3071834" cy="2061886"/>
          </a:xfrm>
          <a:prstGeom prst="rect">
            <a:avLst/>
          </a:prstGeom>
          <a:noFill/>
          <a:ln>
            <a:solidFill>
              <a:schemeClr val="accent4">
                <a:lumMod val="50000"/>
              </a:schemeClr>
            </a:solidFill>
          </a:ln>
        </p:spPr>
      </p:pic>
      <p:sp>
        <p:nvSpPr>
          <p:cNvPr id="37" name="36 CuadroTexto"/>
          <p:cNvSpPr txBox="1"/>
          <p:nvPr/>
        </p:nvSpPr>
        <p:spPr>
          <a:xfrm>
            <a:off x="2143108" y="4286256"/>
            <a:ext cx="1643074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s. XIX</a:t>
            </a:r>
          </a:p>
        </p:txBody>
      </p:sp>
      <p:pic>
        <p:nvPicPr>
          <p:cNvPr id="10245" name="Picture 5" descr="D:\Importante\Arquitectura\7º\PFG\Rambla de Poyo\Documentos\Fotos y Fichas\Fotos\03-05-12\DSC_0084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357818" y="4286256"/>
            <a:ext cx="3071834" cy="2061886"/>
          </a:xfrm>
          <a:prstGeom prst="rect">
            <a:avLst/>
          </a:prstGeom>
          <a:noFill/>
          <a:ln>
            <a:solidFill>
              <a:schemeClr val="accent4">
                <a:lumMod val="50000"/>
              </a:schemeClr>
            </a:solidFill>
          </a:ln>
        </p:spPr>
      </p:pic>
      <p:sp>
        <p:nvSpPr>
          <p:cNvPr id="38" name="37 CuadroTexto"/>
          <p:cNvSpPr txBox="1"/>
          <p:nvPr/>
        </p:nvSpPr>
        <p:spPr>
          <a:xfrm>
            <a:off x="5357818" y="5929330"/>
            <a:ext cx="1643074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s. XX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D:\Importante\Arquitectura\7º\PFG\Rambla de Poyo\Documentos\Fotos y Fichas\Fotos\08-05-12\DSC_002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86182" y="4286257"/>
            <a:ext cx="3086458" cy="2071702"/>
          </a:xfrm>
          <a:prstGeom prst="rect">
            <a:avLst/>
          </a:prstGeom>
          <a:noFill/>
          <a:ln>
            <a:solidFill>
              <a:schemeClr val="accent4">
                <a:lumMod val="50000"/>
              </a:schemeClr>
            </a:solidFill>
          </a:ln>
        </p:spPr>
      </p:pic>
      <p:pic>
        <p:nvPicPr>
          <p:cNvPr id="7171" name="Picture 3" descr="D:\Importante\Arquitectura\7º\PFG\Rambla de Poyo\Documentos\Fotos y Fichas\Fotos\21-04-12\DSC_027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57818" y="2071678"/>
            <a:ext cx="3086459" cy="2071702"/>
          </a:xfrm>
          <a:prstGeom prst="rect">
            <a:avLst/>
          </a:prstGeom>
          <a:noFill/>
          <a:ln>
            <a:solidFill>
              <a:schemeClr val="accent4">
                <a:lumMod val="50000"/>
              </a:schemeClr>
            </a:solidFill>
          </a:ln>
        </p:spPr>
      </p:pic>
      <p:pic>
        <p:nvPicPr>
          <p:cNvPr id="7170" name="Picture 2" descr="D:\Importante\Arquitectura\7º\PFG\Rambla de Poyo\Documentos\Fotos y Fichas\Fotos\21-04-12\DSC_018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43108" y="2071678"/>
            <a:ext cx="3071834" cy="2061886"/>
          </a:xfrm>
          <a:prstGeom prst="rect">
            <a:avLst/>
          </a:prstGeom>
          <a:noFill/>
          <a:ln>
            <a:solidFill>
              <a:schemeClr val="accent4">
                <a:lumMod val="50000"/>
              </a:schemeClr>
            </a:solidFill>
          </a:ln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8670"/>
          </a:xfr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/>
          <a:lstStyle/>
          <a:p>
            <a:r>
              <a:rPr lang="es-ES" dirty="0" smtClean="0"/>
              <a:t>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14614" y="642918"/>
            <a:ext cx="5929386" cy="357190"/>
          </a:xfrm>
        </p:spPr>
        <p:txBody>
          <a:bodyPr anchor="t">
            <a:normAutofit fontScale="47500" lnSpcReduction="20000"/>
          </a:bodyPr>
          <a:lstStyle/>
          <a:p>
            <a:pPr>
              <a:buNone/>
            </a:pPr>
            <a:r>
              <a:rPr lang="es-ES" sz="2500" b="1" cap="all" dirty="0" smtClean="0">
                <a:solidFill>
                  <a:schemeClr val="accent4">
                    <a:lumMod val="75000"/>
                  </a:schemeClr>
                </a:solidFill>
              </a:rPr>
              <a:t>[</a:t>
            </a:r>
            <a:r>
              <a:rPr lang="es-ES" sz="2500" dirty="0" smtClean="0">
                <a:solidFill>
                  <a:schemeClr val="accent4">
                    <a:lumMod val="50000"/>
                  </a:schemeClr>
                </a:solidFill>
              </a:rPr>
              <a:t>La Rambla del Poyo a su paso por la Huerta de Valencia: arquitectura rural y territorio</a:t>
            </a:r>
            <a:r>
              <a:rPr lang="es-ES" sz="2500" b="1" dirty="0" smtClean="0">
                <a:solidFill>
                  <a:schemeClr val="accent4">
                    <a:lumMod val="75000"/>
                  </a:schemeClr>
                </a:solidFill>
              </a:rPr>
              <a:t>]</a:t>
            </a:r>
            <a:endParaRPr lang="es-ES" sz="25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>
              <a:buNone/>
            </a:pPr>
            <a:endParaRPr lang="es-ES" dirty="0"/>
          </a:p>
        </p:txBody>
      </p:sp>
      <p:sp>
        <p:nvSpPr>
          <p:cNvPr id="4" name="2 Marcador de contenido"/>
          <p:cNvSpPr txBox="1">
            <a:spLocks/>
          </p:cNvSpPr>
          <p:nvPr/>
        </p:nvSpPr>
        <p:spPr>
          <a:xfrm>
            <a:off x="428596" y="428604"/>
            <a:ext cx="2143140" cy="571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ES" sz="3200" b="1" dirty="0" smtClean="0">
                <a:solidFill>
                  <a:schemeClr val="accent4">
                    <a:lumMod val="75000"/>
                  </a:schemeClr>
                </a:solidFill>
              </a:rPr>
              <a:t>METODOLOGIA</a:t>
            </a:r>
            <a:endParaRPr kumimoji="0" lang="es-ES" sz="3200" b="1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6" name="5 Conector recto"/>
          <p:cNvCxnSpPr/>
          <p:nvPr/>
        </p:nvCxnSpPr>
        <p:spPr>
          <a:xfrm>
            <a:off x="0" y="928670"/>
            <a:ext cx="9144000" cy="1588"/>
          </a:xfrm>
          <a:prstGeom prst="line">
            <a:avLst/>
          </a:prstGeom>
          <a:ln w="635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6 Diagrama"/>
          <p:cNvGraphicFramePr/>
          <p:nvPr/>
        </p:nvGraphicFramePr>
        <p:xfrm>
          <a:off x="214282" y="1142984"/>
          <a:ext cx="8572560" cy="4286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11" name="10 CuadroTexto"/>
          <p:cNvSpPr txBox="1"/>
          <p:nvPr/>
        </p:nvSpPr>
        <p:spPr>
          <a:xfrm>
            <a:off x="428596" y="1857364"/>
            <a:ext cx="1214446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Municipio</a:t>
            </a:r>
          </a:p>
        </p:txBody>
      </p:sp>
      <p:sp>
        <p:nvSpPr>
          <p:cNvPr id="13" name="12 CuadroTexto"/>
          <p:cNvSpPr txBox="1"/>
          <p:nvPr/>
        </p:nvSpPr>
        <p:spPr>
          <a:xfrm>
            <a:off x="428596" y="2285992"/>
            <a:ext cx="1214446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Entorno</a:t>
            </a:r>
          </a:p>
        </p:txBody>
      </p:sp>
      <p:sp>
        <p:nvSpPr>
          <p:cNvPr id="14" name="13 CuadroTexto"/>
          <p:cNvSpPr txBox="1"/>
          <p:nvPr/>
        </p:nvSpPr>
        <p:spPr>
          <a:xfrm>
            <a:off x="428596" y="2714620"/>
            <a:ext cx="1214446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Tipología</a:t>
            </a:r>
          </a:p>
        </p:txBody>
      </p:sp>
      <p:sp>
        <p:nvSpPr>
          <p:cNvPr id="15" name="14 CuadroTexto"/>
          <p:cNvSpPr txBox="1"/>
          <p:nvPr/>
        </p:nvSpPr>
        <p:spPr>
          <a:xfrm>
            <a:off x="428596" y="3143248"/>
            <a:ext cx="1214446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Función</a:t>
            </a:r>
          </a:p>
        </p:txBody>
      </p:sp>
      <p:sp>
        <p:nvSpPr>
          <p:cNvPr id="16" name="15 CuadroTexto"/>
          <p:cNvSpPr txBox="1"/>
          <p:nvPr/>
        </p:nvSpPr>
        <p:spPr>
          <a:xfrm>
            <a:off x="428596" y="3571876"/>
            <a:ext cx="1214446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Fecha</a:t>
            </a:r>
          </a:p>
        </p:txBody>
      </p:sp>
      <p:sp>
        <p:nvSpPr>
          <p:cNvPr id="17" name="16 CuadroTexto"/>
          <p:cNvSpPr txBox="1"/>
          <p:nvPr/>
        </p:nvSpPr>
        <p:spPr>
          <a:xfrm>
            <a:off x="428596" y="4000504"/>
            <a:ext cx="1214446" cy="36933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Alturas</a:t>
            </a:r>
          </a:p>
        </p:txBody>
      </p:sp>
      <p:sp>
        <p:nvSpPr>
          <p:cNvPr id="18" name="17 CuadroTexto"/>
          <p:cNvSpPr txBox="1"/>
          <p:nvPr/>
        </p:nvSpPr>
        <p:spPr>
          <a:xfrm>
            <a:off x="428596" y="4429132"/>
            <a:ext cx="1214446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Cubierta</a:t>
            </a:r>
          </a:p>
        </p:txBody>
      </p:sp>
      <p:sp>
        <p:nvSpPr>
          <p:cNvPr id="19" name="18 CuadroTexto"/>
          <p:cNvSpPr txBox="1"/>
          <p:nvPr/>
        </p:nvSpPr>
        <p:spPr>
          <a:xfrm>
            <a:off x="428596" y="4857760"/>
            <a:ext cx="1204922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Materiales</a:t>
            </a:r>
          </a:p>
        </p:txBody>
      </p:sp>
      <p:sp>
        <p:nvSpPr>
          <p:cNvPr id="20" name="19 CuadroTexto"/>
          <p:cNvSpPr txBox="1"/>
          <p:nvPr/>
        </p:nvSpPr>
        <p:spPr>
          <a:xfrm>
            <a:off x="428596" y="5286388"/>
            <a:ext cx="1204922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Estado</a:t>
            </a:r>
          </a:p>
        </p:txBody>
      </p:sp>
      <p:sp>
        <p:nvSpPr>
          <p:cNvPr id="21" name="20 CuadroTexto"/>
          <p:cNvSpPr txBox="1"/>
          <p:nvPr/>
        </p:nvSpPr>
        <p:spPr>
          <a:xfrm>
            <a:off x="428596" y="5715016"/>
            <a:ext cx="1204922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Reformas</a:t>
            </a:r>
          </a:p>
        </p:txBody>
      </p:sp>
      <p:sp>
        <p:nvSpPr>
          <p:cNvPr id="22" name="21 CuadroTexto"/>
          <p:cNvSpPr txBox="1"/>
          <p:nvPr/>
        </p:nvSpPr>
        <p:spPr>
          <a:xfrm>
            <a:off x="428596" y="6143644"/>
            <a:ext cx="1204922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Uso</a:t>
            </a:r>
          </a:p>
        </p:txBody>
      </p:sp>
      <p:sp>
        <p:nvSpPr>
          <p:cNvPr id="26" name="25 CuadroTexto"/>
          <p:cNvSpPr txBox="1"/>
          <p:nvPr/>
        </p:nvSpPr>
        <p:spPr>
          <a:xfrm>
            <a:off x="5357818" y="3786190"/>
            <a:ext cx="1643074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2 Alturas</a:t>
            </a:r>
          </a:p>
        </p:txBody>
      </p:sp>
      <p:sp>
        <p:nvSpPr>
          <p:cNvPr id="27" name="26 CuadroTexto"/>
          <p:cNvSpPr txBox="1"/>
          <p:nvPr/>
        </p:nvSpPr>
        <p:spPr>
          <a:xfrm>
            <a:off x="2143108" y="3786190"/>
            <a:ext cx="1643074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1 Altura</a:t>
            </a:r>
          </a:p>
        </p:txBody>
      </p:sp>
      <p:sp>
        <p:nvSpPr>
          <p:cNvPr id="28" name="27 CuadroTexto"/>
          <p:cNvSpPr txBox="1"/>
          <p:nvPr/>
        </p:nvSpPr>
        <p:spPr>
          <a:xfrm>
            <a:off x="3786182" y="6000768"/>
            <a:ext cx="1643074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3 Alturas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9" name="Picture 5" descr="D:\Importante\Arquitectura\7º\PFG\Rambla de Poyo\Documentos\Fotos y Fichas\Fotos\21-04-12\DSC_019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3108" y="2071678"/>
            <a:ext cx="3086457" cy="2071701"/>
          </a:xfrm>
          <a:prstGeom prst="rect">
            <a:avLst/>
          </a:prstGeom>
          <a:noFill/>
          <a:ln>
            <a:solidFill>
              <a:schemeClr val="accent4">
                <a:lumMod val="50000"/>
              </a:schemeClr>
            </a:solidFill>
          </a:ln>
        </p:spPr>
      </p:pic>
      <p:pic>
        <p:nvPicPr>
          <p:cNvPr id="6148" name="Picture 4" descr="D:\Importante\Arquitectura\7º\PFG\Rambla de Poyo\Documentos\Fotos y Fichas\Fotos\21-04-12\DSC_009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57818" y="2071678"/>
            <a:ext cx="3079343" cy="2066926"/>
          </a:xfrm>
          <a:prstGeom prst="rect">
            <a:avLst/>
          </a:prstGeom>
          <a:noFill/>
          <a:ln>
            <a:solidFill>
              <a:schemeClr val="accent4">
                <a:lumMod val="50000"/>
              </a:schemeClr>
            </a:solidFill>
          </a:ln>
        </p:spPr>
      </p:pic>
      <p:pic>
        <p:nvPicPr>
          <p:cNvPr id="6146" name="Picture 2" descr="D:\Importante\Arquitectura\7º\PFG\Rambla de Poyo\Documentos\Fotos y Fichas\Fotos\03-05-12\DSC_009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86182" y="4286256"/>
            <a:ext cx="3086459" cy="2071702"/>
          </a:xfrm>
          <a:prstGeom prst="rect">
            <a:avLst/>
          </a:prstGeom>
          <a:noFill/>
          <a:ln>
            <a:solidFill>
              <a:schemeClr val="accent4">
                <a:lumMod val="50000"/>
              </a:schemeClr>
            </a:solidFill>
          </a:ln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8670"/>
          </a:xfr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/>
          <a:lstStyle/>
          <a:p>
            <a:r>
              <a:rPr lang="es-ES" dirty="0" smtClean="0"/>
              <a:t>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14614" y="642918"/>
            <a:ext cx="5929386" cy="357190"/>
          </a:xfrm>
        </p:spPr>
        <p:txBody>
          <a:bodyPr anchor="t">
            <a:normAutofit fontScale="47500" lnSpcReduction="20000"/>
          </a:bodyPr>
          <a:lstStyle/>
          <a:p>
            <a:pPr>
              <a:buNone/>
            </a:pPr>
            <a:r>
              <a:rPr lang="es-ES" sz="2500" b="1" cap="all" dirty="0" smtClean="0">
                <a:solidFill>
                  <a:schemeClr val="accent4">
                    <a:lumMod val="75000"/>
                  </a:schemeClr>
                </a:solidFill>
              </a:rPr>
              <a:t>[</a:t>
            </a:r>
            <a:r>
              <a:rPr lang="es-ES" sz="2500" dirty="0" smtClean="0">
                <a:solidFill>
                  <a:schemeClr val="accent4">
                    <a:lumMod val="50000"/>
                  </a:schemeClr>
                </a:solidFill>
              </a:rPr>
              <a:t>La Rambla del Poyo a su paso por la Huerta de Valencia: arquitectura rural y territorio</a:t>
            </a:r>
            <a:r>
              <a:rPr lang="es-ES" sz="2500" b="1" dirty="0" smtClean="0">
                <a:solidFill>
                  <a:schemeClr val="accent4">
                    <a:lumMod val="75000"/>
                  </a:schemeClr>
                </a:solidFill>
              </a:rPr>
              <a:t>]</a:t>
            </a:r>
            <a:endParaRPr lang="es-ES" sz="25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>
              <a:buNone/>
            </a:pPr>
            <a:endParaRPr lang="es-ES" dirty="0"/>
          </a:p>
        </p:txBody>
      </p:sp>
      <p:sp>
        <p:nvSpPr>
          <p:cNvPr id="4" name="2 Marcador de contenido"/>
          <p:cNvSpPr txBox="1">
            <a:spLocks/>
          </p:cNvSpPr>
          <p:nvPr/>
        </p:nvSpPr>
        <p:spPr>
          <a:xfrm>
            <a:off x="428596" y="428604"/>
            <a:ext cx="2143140" cy="571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ES" sz="3200" b="1" dirty="0" smtClean="0">
                <a:solidFill>
                  <a:schemeClr val="accent4">
                    <a:lumMod val="75000"/>
                  </a:schemeClr>
                </a:solidFill>
              </a:rPr>
              <a:t>METODOLOGIA</a:t>
            </a:r>
            <a:endParaRPr kumimoji="0" lang="es-ES" sz="3200" b="1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6" name="5 Conector recto"/>
          <p:cNvCxnSpPr/>
          <p:nvPr/>
        </p:nvCxnSpPr>
        <p:spPr>
          <a:xfrm>
            <a:off x="0" y="928670"/>
            <a:ext cx="9144000" cy="1588"/>
          </a:xfrm>
          <a:prstGeom prst="line">
            <a:avLst/>
          </a:prstGeom>
          <a:ln w="635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6 Diagrama"/>
          <p:cNvGraphicFramePr/>
          <p:nvPr/>
        </p:nvGraphicFramePr>
        <p:xfrm>
          <a:off x="214282" y="1142984"/>
          <a:ext cx="8572560" cy="4286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11" name="10 CuadroTexto"/>
          <p:cNvSpPr txBox="1"/>
          <p:nvPr/>
        </p:nvSpPr>
        <p:spPr>
          <a:xfrm>
            <a:off x="428596" y="1857364"/>
            <a:ext cx="1214446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Municipio</a:t>
            </a:r>
          </a:p>
        </p:txBody>
      </p:sp>
      <p:sp>
        <p:nvSpPr>
          <p:cNvPr id="13" name="12 CuadroTexto"/>
          <p:cNvSpPr txBox="1"/>
          <p:nvPr/>
        </p:nvSpPr>
        <p:spPr>
          <a:xfrm>
            <a:off x="428596" y="2285992"/>
            <a:ext cx="1214446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Entorno</a:t>
            </a:r>
          </a:p>
        </p:txBody>
      </p:sp>
      <p:sp>
        <p:nvSpPr>
          <p:cNvPr id="14" name="13 CuadroTexto"/>
          <p:cNvSpPr txBox="1"/>
          <p:nvPr/>
        </p:nvSpPr>
        <p:spPr>
          <a:xfrm>
            <a:off x="428596" y="2714620"/>
            <a:ext cx="1214446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Tipología</a:t>
            </a:r>
          </a:p>
        </p:txBody>
      </p:sp>
      <p:sp>
        <p:nvSpPr>
          <p:cNvPr id="15" name="14 CuadroTexto"/>
          <p:cNvSpPr txBox="1"/>
          <p:nvPr/>
        </p:nvSpPr>
        <p:spPr>
          <a:xfrm>
            <a:off x="428596" y="3143248"/>
            <a:ext cx="1214446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Función</a:t>
            </a:r>
          </a:p>
        </p:txBody>
      </p:sp>
      <p:sp>
        <p:nvSpPr>
          <p:cNvPr id="16" name="15 CuadroTexto"/>
          <p:cNvSpPr txBox="1"/>
          <p:nvPr/>
        </p:nvSpPr>
        <p:spPr>
          <a:xfrm>
            <a:off x="428596" y="3571876"/>
            <a:ext cx="1214446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Fecha</a:t>
            </a:r>
          </a:p>
        </p:txBody>
      </p:sp>
      <p:sp>
        <p:nvSpPr>
          <p:cNvPr id="17" name="16 CuadroTexto"/>
          <p:cNvSpPr txBox="1"/>
          <p:nvPr/>
        </p:nvSpPr>
        <p:spPr>
          <a:xfrm>
            <a:off x="428596" y="4000504"/>
            <a:ext cx="1214446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Alturas</a:t>
            </a:r>
          </a:p>
        </p:txBody>
      </p:sp>
      <p:sp>
        <p:nvSpPr>
          <p:cNvPr id="18" name="17 CuadroTexto"/>
          <p:cNvSpPr txBox="1"/>
          <p:nvPr/>
        </p:nvSpPr>
        <p:spPr>
          <a:xfrm>
            <a:off x="428596" y="4429132"/>
            <a:ext cx="1214446" cy="36933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Cubierta</a:t>
            </a:r>
          </a:p>
        </p:txBody>
      </p:sp>
      <p:sp>
        <p:nvSpPr>
          <p:cNvPr id="19" name="18 CuadroTexto"/>
          <p:cNvSpPr txBox="1"/>
          <p:nvPr/>
        </p:nvSpPr>
        <p:spPr>
          <a:xfrm>
            <a:off x="428596" y="4857760"/>
            <a:ext cx="1204922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Materiales</a:t>
            </a:r>
          </a:p>
        </p:txBody>
      </p:sp>
      <p:sp>
        <p:nvSpPr>
          <p:cNvPr id="20" name="19 CuadroTexto"/>
          <p:cNvSpPr txBox="1"/>
          <p:nvPr/>
        </p:nvSpPr>
        <p:spPr>
          <a:xfrm>
            <a:off x="428596" y="5286388"/>
            <a:ext cx="1204922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Estado</a:t>
            </a:r>
          </a:p>
        </p:txBody>
      </p:sp>
      <p:sp>
        <p:nvSpPr>
          <p:cNvPr id="21" name="20 CuadroTexto"/>
          <p:cNvSpPr txBox="1"/>
          <p:nvPr/>
        </p:nvSpPr>
        <p:spPr>
          <a:xfrm>
            <a:off x="428596" y="5715016"/>
            <a:ext cx="1204922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Reformas</a:t>
            </a:r>
          </a:p>
        </p:txBody>
      </p:sp>
      <p:sp>
        <p:nvSpPr>
          <p:cNvPr id="22" name="21 CuadroTexto"/>
          <p:cNvSpPr txBox="1"/>
          <p:nvPr/>
        </p:nvSpPr>
        <p:spPr>
          <a:xfrm>
            <a:off x="428596" y="6143644"/>
            <a:ext cx="1204922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Uso</a:t>
            </a:r>
          </a:p>
        </p:txBody>
      </p:sp>
      <p:sp>
        <p:nvSpPr>
          <p:cNvPr id="30" name="29 CuadroTexto"/>
          <p:cNvSpPr txBox="1"/>
          <p:nvPr/>
        </p:nvSpPr>
        <p:spPr>
          <a:xfrm>
            <a:off x="7643834" y="2071678"/>
            <a:ext cx="1643074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1 agua</a:t>
            </a:r>
          </a:p>
        </p:txBody>
      </p:sp>
      <p:sp>
        <p:nvSpPr>
          <p:cNvPr id="35" name="34 CuadroTexto"/>
          <p:cNvSpPr txBox="1"/>
          <p:nvPr/>
        </p:nvSpPr>
        <p:spPr>
          <a:xfrm>
            <a:off x="4357686" y="2071678"/>
            <a:ext cx="1643074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2 aguas</a:t>
            </a:r>
          </a:p>
        </p:txBody>
      </p:sp>
      <p:sp>
        <p:nvSpPr>
          <p:cNvPr id="36" name="35 CuadroTexto"/>
          <p:cNvSpPr txBox="1"/>
          <p:nvPr/>
        </p:nvSpPr>
        <p:spPr>
          <a:xfrm>
            <a:off x="6215074" y="4286256"/>
            <a:ext cx="1643074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Plana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8670"/>
          </a:xfr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/>
          <a:lstStyle/>
          <a:p>
            <a:r>
              <a:rPr lang="es-ES" dirty="0" smtClean="0"/>
              <a:t>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14614" y="642918"/>
            <a:ext cx="5929386" cy="357190"/>
          </a:xfrm>
        </p:spPr>
        <p:txBody>
          <a:bodyPr anchor="t">
            <a:normAutofit fontScale="47500" lnSpcReduction="20000"/>
          </a:bodyPr>
          <a:lstStyle/>
          <a:p>
            <a:pPr>
              <a:buNone/>
            </a:pPr>
            <a:r>
              <a:rPr lang="es-ES" sz="2500" b="1" cap="all" dirty="0" smtClean="0">
                <a:solidFill>
                  <a:schemeClr val="accent4">
                    <a:lumMod val="75000"/>
                  </a:schemeClr>
                </a:solidFill>
              </a:rPr>
              <a:t>[</a:t>
            </a:r>
            <a:r>
              <a:rPr lang="es-ES" sz="2500" dirty="0" smtClean="0">
                <a:solidFill>
                  <a:schemeClr val="accent4">
                    <a:lumMod val="50000"/>
                  </a:schemeClr>
                </a:solidFill>
              </a:rPr>
              <a:t>La Rambla del Poyo a su paso por la Huerta de Valencia: arquitectura rural y territorio</a:t>
            </a:r>
            <a:r>
              <a:rPr lang="es-ES" sz="2500" b="1" dirty="0" smtClean="0">
                <a:solidFill>
                  <a:schemeClr val="accent4">
                    <a:lumMod val="75000"/>
                  </a:schemeClr>
                </a:solidFill>
              </a:rPr>
              <a:t>]</a:t>
            </a:r>
            <a:endParaRPr lang="es-ES" sz="25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>
              <a:buNone/>
            </a:pPr>
            <a:endParaRPr lang="es-ES" dirty="0"/>
          </a:p>
        </p:txBody>
      </p:sp>
      <p:sp>
        <p:nvSpPr>
          <p:cNvPr id="4" name="2 Marcador de contenido"/>
          <p:cNvSpPr txBox="1">
            <a:spLocks/>
          </p:cNvSpPr>
          <p:nvPr/>
        </p:nvSpPr>
        <p:spPr>
          <a:xfrm>
            <a:off x="428596" y="428604"/>
            <a:ext cx="2143140" cy="571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ES" sz="3200" b="1" dirty="0" smtClean="0">
                <a:solidFill>
                  <a:schemeClr val="accent4">
                    <a:lumMod val="75000"/>
                  </a:schemeClr>
                </a:solidFill>
              </a:rPr>
              <a:t>METODOLOGIA</a:t>
            </a:r>
            <a:endParaRPr kumimoji="0" lang="es-ES" sz="3200" b="1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6" name="5 Conector recto"/>
          <p:cNvCxnSpPr/>
          <p:nvPr/>
        </p:nvCxnSpPr>
        <p:spPr>
          <a:xfrm>
            <a:off x="0" y="928670"/>
            <a:ext cx="9144000" cy="1588"/>
          </a:xfrm>
          <a:prstGeom prst="line">
            <a:avLst/>
          </a:prstGeom>
          <a:ln w="635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6 Diagrama"/>
          <p:cNvGraphicFramePr/>
          <p:nvPr/>
        </p:nvGraphicFramePr>
        <p:xfrm>
          <a:off x="214282" y="1142984"/>
          <a:ext cx="8572560" cy="4286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10 CuadroTexto"/>
          <p:cNvSpPr txBox="1"/>
          <p:nvPr/>
        </p:nvSpPr>
        <p:spPr>
          <a:xfrm>
            <a:off x="428596" y="1857364"/>
            <a:ext cx="1214446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Municipio</a:t>
            </a:r>
          </a:p>
        </p:txBody>
      </p:sp>
      <p:sp>
        <p:nvSpPr>
          <p:cNvPr id="13" name="12 CuadroTexto"/>
          <p:cNvSpPr txBox="1"/>
          <p:nvPr/>
        </p:nvSpPr>
        <p:spPr>
          <a:xfrm>
            <a:off x="428596" y="2285992"/>
            <a:ext cx="1214446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Entorno</a:t>
            </a:r>
          </a:p>
        </p:txBody>
      </p:sp>
      <p:sp>
        <p:nvSpPr>
          <p:cNvPr id="14" name="13 CuadroTexto"/>
          <p:cNvSpPr txBox="1"/>
          <p:nvPr/>
        </p:nvSpPr>
        <p:spPr>
          <a:xfrm>
            <a:off x="428596" y="2714620"/>
            <a:ext cx="1214446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Tipología</a:t>
            </a:r>
          </a:p>
        </p:txBody>
      </p:sp>
      <p:sp>
        <p:nvSpPr>
          <p:cNvPr id="15" name="14 CuadroTexto"/>
          <p:cNvSpPr txBox="1"/>
          <p:nvPr/>
        </p:nvSpPr>
        <p:spPr>
          <a:xfrm>
            <a:off x="428596" y="3143248"/>
            <a:ext cx="1214446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Función</a:t>
            </a:r>
          </a:p>
        </p:txBody>
      </p:sp>
      <p:sp>
        <p:nvSpPr>
          <p:cNvPr id="16" name="15 CuadroTexto"/>
          <p:cNvSpPr txBox="1"/>
          <p:nvPr/>
        </p:nvSpPr>
        <p:spPr>
          <a:xfrm>
            <a:off x="428596" y="3571876"/>
            <a:ext cx="1214446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Fecha</a:t>
            </a:r>
          </a:p>
        </p:txBody>
      </p:sp>
      <p:sp>
        <p:nvSpPr>
          <p:cNvPr id="17" name="16 CuadroTexto"/>
          <p:cNvSpPr txBox="1"/>
          <p:nvPr/>
        </p:nvSpPr>
        <p:spPr>
          <a:xfrm>
            <a:off x="428596" y="4000504"/>
            <a:ext cx="1214446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Alturas</a:t>
            </a:r>
          </a:p>
        </p:txBody>
      </p:sp>
      <p:sp>
        <p:nvSpPr>
          <p:cNvPr id="18" name="17 CuadroTexto"/>
          <p:cNvSpPr txBox="1"/>
          <p:nvPr/>
        </p:nvSpPr>
        <p:spPr>
          <a:xfrm>
            <a:off x="428596" y="4429132"/>
            <a:ext cx="1214446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Cubierta</a:t>
            </a:r>
          </a:p>
        </p:txBody>
      </p:sp>
      <p:sp>
        <p:nvSpPr>
          <p:cNvPr id="19" name="18 CuadroTexto"/>
          <p:cNvSpPr txBox="1"/>
          <p:nvPr/>
        </p:nvSpPr>
        <p:spPr>
          <a:xfrm>
            <a:off x="428596" y="4857760"/>
            <a:ext cx="1204922" cy="36933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Materiales</a:t>
            </a:r>
          </a:p>
        </p:txBody>
      </p:sp>
      <p:sp>
        <p:nvSpPr>
          <p:cNvPr id="20" name="19 CuadroTexto"/>
          <p:cNvSpPr txBox="1"/>
          <p:nvPr/>
        </p:nvSpPr>
        <p:spPr>
          <a:xfrm>
            <a:off x="428596" y="5286388"/>
            <a:ext cx="1204922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Estado</a:t>
            </a:r>
          </a:p>
        </p:txBody>
      </p:sp>
      <p:sp>
        <p:nvSpPr>
          <p:cNvPr id="21" name="20 CuadroTexto"/>
          <p:cNvSpPr txBox="1"/>
          <p:nvPr/>
        </p:nvSpPr>
        <p:spPr>
          <a:xfrm>
            <a:off x="428596" y="5715016"/>
            <a:ext cx="1204922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Reformas</a:t>
            </a:r>
          </a:p>
        </p:txBody>
      </p:sp>
      <p:sp>
        <p:nvSpPr>
          <p:cNvPr id="22" name="21 CuadroTexto"/>
          <p:cNvSpPr txBox="1"/>
          <p:nvPr/>
        </p:nvSpPr>
        <p:spPr>
          <a:xfrm>
            <a:off x="428596" y="6143644"/>
            <a:ext cx="1204922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Uso</a:t>
            </a:r>
          </a:p>
        </p:txBody>
      </p:sp>
      <p:sp>
        <p:nvSpPr>
          <p:cNvPr id="24" name="23 CuadroTexto"/>
          <p:cNvSpPr txBox="1"/>
          <p:nvPr/>
        </p:nvSpPr>
        <p:spPr>
          <a:xfrm>
            <a:off x="2071670" y="1714488"/>
            <a:ext cx="3071834" cy="5047536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es-ES" sz="1400" dirty="0" smtClean="0"/>
              <a:t>Teja árabe</a:t>
            </a:r>
          </a:p>
          <a:p>
            <a:pPr algn="just">
              <a:buFont typeface="Arial" pitchFamily="34" charset="0"/>
              <a:buChar char="•"/>
            </a:pPr>
            <a:endParaRPr lang="es-ES" sz="1400" dirty="0" smtClean="0"/>
          </a:p>
          <a:p>
            <a:pPr algn="just">
              <a:buFont typeface="Arial" pitchFamily="34" charset="0"/>
              <a:buChar char="•"/>
            </a:pPr>
            <a:endParaRPr lang="es-ES" sz="1400" dirty="0" smtClean="0"/>
          </a:p>
          <a:p>
            <a:pPr algn="just">
              <a:buFont typeface="Arial" pitchFamily="34" charset="0"/>
              <a:buChar char="•"/>
            </a:pPr>
            <a:endParaRPr lang="es-ES" sz="1400" dirty="0" smtClean="0"/>
          </a:p>
          <a:p>
            <a:pPr algn="just">
              <a:buFont typeface="Arial" pitchFamily="34" charset="0"/>
              <a:buChar char="•"/>
            </a:pPr>
            <a:endParaRPr lang="es-ES" sz="1400" dirty="0" smtClean="0"/>
          </a:p>
          <a:p>
            <a:pPr algn="just">
              <a:buFont typeface="Arial" pitchFamily="34" charset="0"/>
              <a:buChar char="•"/>
            </a:pPr>
            <a:endParaRPr lang="es-ES" sz="1400" dirty="0" smtClean="0"/>
          </a:p>
          <a:p>
            <a:pPr algn="just">
              <a:buFont typeface="Arial" pitchFamily="34" charset="0"/>
              <a:buChar char="•"/>
            </a:pPr>
            <a:endParaRPr lang="es-ES" sz="1400" dirty="0" smtClean="0"/>
          </a:p>
          <a:p>
            <a:pPr algn="just">
              <a:buFont typeface="Arial" pitchFamily="34" charset="0"/>
              <a:buChar char="•"/>
            </a:pPr>
            <a:endParaRPr lang="es-ES" sz="1400" dirty="0" smtClean="0"/>
          </a:p>
          <a:p>
            <a:pPr algn="just">
              <a:buFont typeface="Arial" pitchFamily="34" charset="0"/>
              <a:buChar char="•"/>
            </a:pPr>
            <a:r>
              <a:rPr lang="es-ES" sz="1400" dirty="0" smtClean="0"/>
              <a:t>Teja plana</a:t>
            </a:r>
          </a:p>
          <a:p>
            <a:pPr algn="just">
              <a:buFont typeface="Arial" pitchFamily="34" charset="0"/>
              <a:buChar char="•"/>
            </a:pPr>
            <a:endParaRPr lang="es-ES" sz="1400" dirty="0" smtClean="0"/>
          </a:p>
          <a:p>
            <a:pPr algn="just">
              <a:buFont typeface="Arial" pitchFamily="34" charset="0"/>
              <a:buChar char="•"/>
            </a:pPr>
            <a:endParaRPr lang="es-ES" sz="1400" dirty="0" smtClean="0"/>
          </a:p>
          <a:p>
            <a:pPr algn="just">
              <a:buFont typeface="Arial" pitchFamily="34" charset="0"/>
              <a:buChar char="•"/>
            </a:pPr>
            <a:endParaRPr lang="es-ES" sz="1400" dirty="0" smtClean="0"/>
          </a:p>
          <a:p>
            <a:pPr algn="just">
              <a:buFont typeface="Arial" pitchFamily="34" charset="0"/>
              <a:buChar char="•"/>
            </a:pPr>
            <a:endParaRPr lang="es-ES" sz="1400" dirty="0" smtClean="0"/>
          </a:p>
          <a:p>
            <a:pPr algn="just">
              <a:buFont typeface="Arial" pitchFamily="34" charset="0"/>
              <a:buChar char="•"/>
            </a:pPr>
            <a:endParaRPr lang="es-ES" sz="1400" dirty="0" smtClean="0"/>
          </a:p>
          <a:p>
            <a:pPr algn="just">
              <a:buFont typeface="Arial" pitchFamily="34" charset="0"/>
              <a:buChar char="•"/>
            </a:pPr>
            <a:endParaRPr lang="es-ES" sz="1400" dirty="0" smtClean="0"/>
          </a:p>
          <a:p>
            <a:pPr algn="just">
              <a:buFont typeface="Arial" pitchFamily="34" charset="0"/>
              <a:buChar char="•"/>
            </a:pPr>
            <a:endParaRPr lang="es-ES" sz="1400" dirty="0" smtClean="0"/>
          </a:p>
          <a:p>
            <a:pPr algn="just">
              <a:buFont typeface="Arial" pitchFamily="34" charset="0"/>
              <a:buChar char="•"/>
            </a:pPr>
            <a:r>
              <a:rPr lang="es-ES" sz="1400" dirty="0" smtClean="0"/>
              <a:t>Placa </a:t>
            </a:r>
          </a:p>
          <a:p>
            <a:pPr algn="just"/>
            <a:r>
              <a:rPr lang="es-ES" sz="1400" dirty="0" smtClean="0"/>
              <a:t>fibrocemento</a:t>
            </a:r>
          </a:p>
          <a:p>
            <a:pPr algn="just">
              <a:buFont typeface="Arial" pitchFamily="34" charset="0"/>
              <a:buChar char="•"/>
            </a:pPr>
            <a:endParaRPr lang="es-ES" sz="1400" dirty="0" smtClean="0"/>
          </a:p>
          <a:p>
            <a:pPr algn="just">
              <a:buFont typeface="Arial" pitchFamily="34" charset="0"/>
              <a:buChar char="•"/>
            </a:pPr>
            <a:endParaRPr lang="es-ES" sz="1400" dirty="0" smtClean="0"/>
          </a:p>
          <a:p>
            <a:pPr algn="just">
              <a:buFont typeface="Arial" pitchFamily="34" charset="0"/>
              <a:buChar char="•"/>
            </a:pPr>
            <a:endParaRPr lang="es-ES" sz="1400" dirty="0" smtClean="0"/>
          </a:p>
          <a:p>
            <a:pPr algn="just">
              <a:buFont typeface="Arial" pitchFamily="34" charset="0"/>
              <a:buChar char="•"/>
            </a:pPr>
            <a:endParaRPr lang="es-ES" sz="1400" dirty="0" smtClean="0"/>
          </a:p>
          <a:p>
            <a:pPr algn="just">
              <a:buFont typeface="Arial" pitchFamily="34" charset="0"/>
              <a:buChar char="•"/>
            </a:pPr>
            <a:endParaRPr lang="es-ES" sz="1400" dirty="0" smtClean="0"/>
          </a:p>
        </p:txBody>
      </p:sp>
      <p:sp>
        <p:nvSpPr>
          <p:cNvPr id="27" name="26 CuadroTexto"/>
          <p:cNvSpPr txBox="1"/>
          <p:nvPr/>
        </p:nvSpPr>
        <p:spPr>
          <a:xfrm>
            <a:off x="5286380" y="1714488"/>
            <a:ext cx="3357586" cy="4832092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es-ES" sz="1400" dirty="0" smtClean="0"/>
              <a:t>Ladrillo macizo</a:t>
            </a:r>
          </a:p>
          <a:p>
            <a:pPr algn="just">
              <a:buFont typeface="Arial" pitchFamily="34" charset="0"/>
              <a:buChar char="•"/>
            </a:pPr>
            <a:endParaRPr lang="es-ES" sz="1400" dirty="0" smtClean="0"/>
          </a:p>
          <a:p>
            <a:pPr algn="just">
              <a:buFont typeface="Arial" pitchFamily="34" charset="0"/>
              <a:buChar char="•"/>
            </a:pPr>
            <a:endParaRPr lang="es-ES" sz="1400" dirty="0" smtClean="0"/>
          </a:p>
          <a:p>
            <a:pPr algn="just">
              <a:buFont typeface="Arial" pitchFamily="34" charset="0"/>
              <a:buChar char="•"/>
            </a:pPr>
            <a:endParaRPr lang="es-ES" sz="1400" dirty="0" smtClean="0"/>
          </a:p>
          <a:p>
            <a:pPr algn="just">
              <a:buFont typeface="Arial" pitchFamily="34" charset="0"/>
              <a:buChar char="•"/>
            </a:pPr>
            <a:endParaRPr lang="es-ES" sz="1400" dirty="0" smtClean="0"/>
          </a:p>
          <a:p>
            <a:pPr algn="just">
              <a:buFont typeface="Arial" pitchFamily="34" charset="0"/>
              <a:buChar char="•"/>
            </a:pPr>
            <a:endParaRPr lang="es-ES" sz="1400" dirty="0" smtClean="0"/>
          </a:p>
          <a:p>
            <a:pPr algn="just">
              <a:buFont typeface="Arial" pitchFamily="34" charset="0"/>
              <a:buChar char="•"/>
            </a:pPr>
            <a:endParaRPr lang="es-ES" sz="1400" dirty="0" smtClean="0"/>
          </a:p>
          <a:p>
            <a:pPr algn="just">
              <a:buFont typeface="Arial" pitchFamily="34" charset="0"/>
              <a:buChar char="•"/>
            </a:pPr>
            <a:endParaRPr lang="es-ES" sz="1400" dirty="0" smtClean="0"/>
          </a:p>
          <a:p>
            <a:pPr algn="just">
              <a:buFont typeface="Arial" pitchFamily="34" charset="0"/>
              <a:buChar char="•"/>
            </a:pPr>
            <a:r>
              <a:rPr lang="es-ES" sz="1400" dirty="0" smtClean="0"/>
              <a:t>Ladrillo </a:t>
            </a:r>
            <a:r>
              <a:rPr lang="es-ES" sz="1400" dirty="0" err="1" smtClean="0"/>
              <a:t>caravista</a:t>
            </a:r>
            <a:endParaRPr lang="es-ES" sz="1400" dirty="0" smtClean="0"/>
          </a:p>
          <a:p>
            <a:pPr algn="just">
              <a:buFont typeface="Arial" pitchFamily="34" charset="0"/>
              <a:buChar char="•"/>
            </a:pPr>
            <a:endParaRPr lang="es-ES" sz="1400" dirty="0" smtClean="0"/>
          </a:p>
          <a:p>
            <a:pPr algn="just">
              <a:buFont typeface="Arial" pitchFamily="34" charset="0"/>
              <a:buChar char="•"/>
            </a:pPr>
            <a:endParaRPr lang="es-ES" sz="1400" dirty="0" smtClean="0"/>
          </a:p>
          <a:p>
            <a:pPr algn="just">
              <a:buFont typeface="Arial" pitchFamily="34" charset="0"/>
              <a:buChar char="•"/>
            </a:pPr>
            <a:endParaRPr lang="es-ES" sz="1400" dirty="0" smtClean="0"/>
          </a:p>
          <a:p>
            <a:pPr algn="just">
              <a:buFont typeface="Arial" pitchFamily="34" charset="0"/>
              <a:buChar char="•"/>
            </a:pPr>
            <a:endParaRPr lang="es-ES" sz="1400" dirty="0" smtClean="0"/>
          </a:p>
          <a:p>
            <a:pPr algn="just">
              <a:buFont typeface="Arial" pitchFamily="34" charset="0"/>
              <a:buChar char="•"/>
            </a:pPr>
            <a:endParaRPr lang="es-ES" sz="1400" dirty="0" smtClean="0"/>
          </a:p>
          <a:p>
            <a:pPr algn="just">
              <a:buFont typeface="Arial" pitchFamily="34" charset="0"/>
              <a:buChar char="•"/>
            </a:pPr>
            <a:endParaRPr lang="es-ES" sz="1400" dirty="0" smtClean="0"/>
          </a:p>
          <a:p>
            <a:pPr algn="just">
              <a:buFont typeface="Arial" pitchFamily="34" charset="0"/>
              <a:buChar char="•"/>
            </a:pPr>
            <a:endParaRPr lang="es-ES" sz="1400" dirty="0" smtClean="0"/>
          </a:p>
          <a:p>
            <a:pPr algn="just">
              <a:buFont typeface="Arial" pitchFamily="34" charset="0"/>
              <a:buChar char="•"/>
            </a:pPr>
            <a:r>
              <a:rPr lang="es-ES" sz="1400" dirty="0" smtClean="0"/>
              <a:t>Mampostería</a:t>
            </a:r>
          </a:p>
          <a:p>
            <a:pPr algn="just"/>
            <a:endParaRPr lang="es-ES" sz="1400" dirty="0" smtClean="0"/>
          </a:p>
          <a:p>
            <a:pPr algn="just">
              <a:buFont typeface="Arial" pitchFamily="34" charset="0"/>
              <a:buChar char="•"/>
            </a:pPr>
            <a:endParaRPr lang="es-ES" sz="1400" dirty="0" smtClean="0"/>
          </a:p>
          <a:p>
            <a:pPr algn="just">
              <a:buFont typeface="Arial" pitchFamily="34" charset="0"/>
              <a:buChar char="•"/>
            </a:pPr>
            <a:endParaRPr lang="es-ES" sz="1400" dirty="0" smtClean="0"/>
          </a:p>
          <a:p>
            <a:pPr algn="just">
              <a:buFont typeface="Arial" pitchFamily="34" charset="0"/>
              <a:buChar char="•"/>
            </a:pPr>
            <a:endParaRPr lang="es-ES" sz="1400" dirty="0" smtClean="0"/>
          </a:p>
          <a:p>
            <a:pPr algn="just">
              <a:buFont typeface="Arial" pitchFamily="34" charset="0"/>
              <a:buChar char="•"/>
            </a:pPr>
            <a:endParaRPr lang="es-ES" sz="1400" dirty="0" smtClean="0"/>
          </a:p>
        </p:txBody>
      </p:sp>
      <p:pic>
        <p:nvPicPr>
          <p:cNvPr id="11266" name="Picture 2" descr="C:\Users\Yomismo\Desktop\IMG_495214_G.jpg"/>
          <p:cNvPicPr>
            <a:picLocks noChangeAspect="1" noChangeArrowheads="1"/>
          </p:cNvPicPr>
          <p:nvPr/>
        </p:nvPicPr>
        <p:blipFill>
          <a:blip r:embed="rId7"/>
          <a:srcRect r="14858" b="21051"/>
          <a:stretch>
            <a:fillRect/>
          </a:stretch>
        </p:blipFill>
        <p:spPr bwMode="auto">
          <a:xfrm>
            <a:off x="3286116" y="1785926"/>
            <a:ext cx="1857388" cy="1428760"/>
          </a:xfrm>
          <a:prstGeom prst="rect">
            <a:avLst/>
          </a:prstGeom>
          <a:noFill/>
          <a:ln>
            <a:solidFill>
              <a:schemeClr val="accent4">
                <a:lumMod val="50000"/>
              </a:schemeClr>
            </a:solidFill>
          </a:ln>
        </p:spPr>
      </p:pic>
      <p:pic>
        <p:nvPicPr>
          <p:cNvPr id="11267" name="Picture 3" descr="C:\Users\Yomismo\Desktop\teja-ceramica-plana-551-1851945.jpg"/>
          <p:cNvPicPr>
            <a:picLocks noChangeAspect="1" noChangeArrowheads="1"/>
          </p:cNvPicPr>
          <p:nvPr/>
        </p:nvPicPr>
        <p:blipFill>
          <a:blip r:embed="rId8" cstate="print"/>
          <a:srcRect b="31035"/>
          <a:stretch>
            <a:fillRect/>
          </a:stretch>
        </p:blipFill>
        <p:spPr bwMode="auto">
          <a:xfrm>
            <a:off x="3286116" y="3500438"/>
            <a:ext cx="1857388" cy="1428760"/>
          </a:xfrm>
          <a:prstGeom prst="rect">
            <a:avLst/>
          </a:prstGeom>
          <a:noFill/>
          <a:ln>
            <a:solidFill>
              <a:schemeClr val="accent4">
                <a:lumMod val="50000"/>
              </a:schemeClr>
            </a:solidFill>
          </a:ln>
        </p:spPr>
      </p:pic>
      <p:pic>
        <p:nvPicPr>
          <p:cNvPr id="11268" name="Picture 4" descr="C:\Users\Yomismo\Desktop\fibrocemento.jpg"/>
          <p:cNvPicPr>
            <a:picLocks noChangeAspect="1" noChangeArrowheads="1"/>
          </p:cNvPicPr>
          <p:nvPr/>
        </p:nvPicPr>
        <p:blipFill>
          <a:blip r:embed="rId9"/>
          <a:srcRect r="19611" b="17500"/>
          <a:stretch>
            <a:fillRect/>
          </a:stretch>
        </p:blipFill>
        <p:spPr bwMode="auto">
          <a:xfrm>
            <a:off x="3286116" y="5214950"/>
            <a:ext cx="1857388" cy="1428760"/>
          </a:xfrm>
          <a:prstGeom prst="rect">
            <a:avLst/>
          </a:prstGeom>
          <a:noFill/>
          <a:ln>
            <a:solidFill>
              <a:schemeClr val="accent4">
                <a:lumMod val="50000"/>
              </a:schemeClr>
            </a:solidFill>
          </a:ln>
        </p:spPr>
      </p:pic>
      <p:pic>
        <p:nvPicPr>
          <p:cNvPr id="11269" name="Picture 5" descr="C:\Users\Yomismo\Desktop\ladrillos.jpg"/>
          <p:cNvPicPr>
            <a:picLocks noChangeAspect="1" noChangeArrowheads="1"/>
          </p:cNvPicPr>
          <p:nvPr/>
        </p:nvPicPr>
        <p:blipFill>
          <a:blip r:embed="rId10"/>
          <a:srcRect r="18170"/>
          <a:stretch>
            <a:fillRect/>
          </a:stretch>
        </p:blipFill>
        <p:spPr bwMode="auto">
          <a:xfrm>
            <a:off x="6858016" y="1785926"/>
            <a:ext cx="1857388" cy="1428760"/>
          </a:xfrm>
          <a:prstGeom prst="rect">
            <a:avLst/>
          </a:prstGeom>
          <a:noFill/>
          <a:ln>
            <a:solidFill>
              <a:schemeClr val="accent4">
                <a:lumMod val="50000"/>
              </a:schemeClr>
            </a:solidFill>
          </a:ln>
        </p:spPr>
      </p:pic>
      <p:pic>
        <p:nvPicPr>
          <p:cNvPr id="11270" name="Picture 6" descr="C:\Users\Yomismo\Desktop\5441280-detalle-de-un-ladrillo-macizo-hizo-banco.jpg"/>
          <p:cNvPicPr>
            <a:picLocks noChangeAspect="1" noChangeArrowheads="1"/>
          </p:cNvPicPr>
          <p:nvPr/>
        </p:nvPicPr>
        <p:blipFill>
          <a:blip r:embed="rId11" cstate="print"/>
          <a:srcRect r="16129"/>
          <a:stretch>
            <a:fillRect/>
          </a:stretch>
        </p:blipFill>
        <p:spPr bwMode="auto">
          <a:xfrm>
            <a:off x="6858016" y="3500438"/>
            <a:ext cx="1857388" cy="1450549"/>
          </a:xfrm>
          <a:prstGeom prst="rect">
            <a:avLst/>
          </a:prstGeom>
          <a:noFill/>
          <a:ln>
            <a:solidFill>
              <a:schemeClr val="accent4">
                <a:lumMod val="50000"/>
              </a:schemeClr>
            </a:solidFill>
          </a:ln>
        </p:spPr>
      </p:pic>
      <p:pic>
        <p:nvPicPr>
          <p:cNvPr id="11271" name="Picture 7" descr="C:\Users\Yomismo\Desktop\mamposteria_uncastillo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858016" y="5214950"/>
            <a:ext cx="1851006" cy="1428760"/>
          </a:xfrm>
          <a:prstGeom prst="rect">
            <a:avLst/>
          </a:prstGeom>
          <a:noFill/>
          <a:ln>
            <a:solidFill>
              <a:schemeClr val="accent4">
                <a:lumMod val="50000"/>
              </a:schemeClr>
            </a:solidFill>
          </a:ln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7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D:\Importante\Arquitectura\7º\PFG\Rambla de Poyo\Documentos\Fotos y Fichas\Fotos\10-05-12\DSC_012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3108" y="4286256"/>
            <a:ext cx="3086459" cy="2071702"/>
          </a:xfrm>
          <a:prstGeom prst="rect">
            <a:avLst/>
          </a:prstGeom>
          <a:noFill/>
          <a:ln>
            <a:solidFill>
              <a:schemeClr val="accent4">
                <a:lumMod val="50000"/>
              </a:schemeClr>
            </a:solidFill>
          </a:ln>
        </p:spPr>
      </p:pic>
      <p:pic>
        <p:nvPicPr>
          <p:cNvPr id="5125" name="Picture 5" descr="D:\Importante\Arquitectura\7º\PFG\Rambla de Poyo\Documentos\Fotos y Fichas\Fotos\09-03-12\DSC_001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3108" y="2071678"/>
            <a:ext cx="3086458" cy="2071702"/>
          </a:xfrm>
          <a:prstGeom prst="rect">
            <a:avLst/>
          </a:prstGeom>
          <a:noFill/>
          <a:ln>
            <a:solidFill>
              <a:schemeClr val="accent4">
                <a:lumMod val="50000"/>
              </a:schemeClr>
            </a:solidFill>
          </a:ln>
        </p:spPr>
      </p:pic>
      <p:pic>
        <p:nvPicPr>
          <p:cNvPr id="5124" name="Picture 4" descr="D:\Importante\Arquitectura\7º\PFG\Rambla de Poyo\Documentos\Fotos y Fichas\Fotos\21-04-12\DSC_000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40975" y="2071678"/>
            <a:ext cx="3088677" cy="2073191"/>
          </a:xfrm>
          <a:prstGeom prst="rect">
            <a:avLst/>
          </a:prstGeom>
          <a:noFill/>
          <a:ln>
            <a:solidFill>
              <a:schemeClr val="accent4">
                <a:lumMod val="50000"/>
              </a:schemeClr>
            </a:solidFill>
          </a:ln>
        </p:spPr>
      </p:pic>
      <p:pic>
        <p:nvPicPr>
          <p:cNvPr id="5122" name="Picture 2" descr="D:\Importante\Arquitectura\7º\PFG\Rambla de Poyo\Documentos\Fotos y Fichas\Fotos\21-04-12\DSC_003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57818" y="4286256"/>
            <a:ext cx="3071834" cy="2061886"/>
          </a:xfrm>
          <a:prstGeom prst="rect">
            <a:avLst/>
          </a:prstGeom>
          <a:noFill/>
          <a:ln>
            <a:solidFill>
              <a:schemeClr val="accent4">
                <a:lumMod val="50000"/>
              </a:schemeClr>
            </a:solidFill>
          </a:ln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8670"/>
          </a:xfr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/>
          <a:lstStyle/>
          <a:p>
            <a:r>
              <a:rPr lang="es-ES" dirty="0" smtClean="0"/>
              <a:t>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14614" y="642918"/>
            <a:ext cx="5929386" cy="357190"/>
          </a:xfrm>
        </p:spPr>
        <p:txBody>
          <a:bodyPr anchor="t">
            <a:normAutofit fontScale="47500" lnSpcReduction="20000"/>
          </a:bodyPr>
          <a:lstStyle/>
          <a:p>
            <a:pPr>
              <a:buNone/>
            </a:pPr>
            <a:r>
              <a:rPr lang="es-ES" sz="2500" b="1" cap="all" dirty="0" smtClean="0">
                <a:solidFill>
                  <a:schemeClr val="accent4">
                    <a:lumMod val="75000"/>
                  </a:schemeClr>
                </a:solidFill>
              </a:rPr>
              <a:t>[</a:t>
            </a:r>
            <a:r>
              <a:rPr lang="es-ES" sz="2500" dirty="0" smtClean="0">
                <a:solidFill>
                  <a:schemeClr val="accent4">
                    <a:lumMod val="50000"/>
                  </a:schemeClr>
                </a:solidFill>
              </a:rPr>
              <a:t>La Rambla del Poyo a su paso por la Huerta de Valencia: arquitectura rural y territorio</a:t>
            </a:r>
            <a:r>
              <a:rPr lang="es-ES" sz="2500" b="1" dirty="0" smtClean="0">
                <a:solidFill>
                  <a:schemeClr val="accent4">
                    <a:lumMod val="75000"/>
                  </a:schemeClr>
                </a:solidFill>
              </a:rPr>
              <a:t>]</a:t>
            </a:r>
            <a:endParaRPr lang="es-ES" sz="25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>
              <a:buNone/>
            </a:pPr>
            <a:endParaRPr lang="es-ES" dirty="0"/>
          </a:p>
        </p:txBody>
      </p:sp>
      <p:sp>
        <p:nvSpPr>
          <p:cNvPr id="4" name="2 Marcador de contenido"/>
          <p:cNvSpPr txBox="1">
            <a:spLocks/>
          </p:cNvSpPr>
          <p:nvPr/>
        </p:nvSpPr>
        <p:spPr>
          <a:xfrm>
            <a:off x="428596" y="428604"/>
            <a:ext cx="2143140" cy="571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ES" sz="3200" b="1" dirty="0" smtClean="0">
                <a:solidFill>
                  <a:schemeClr val="accent4">
                    <a:lumMod val="75000"/>
                  </a:schemeClr>
                </a:solidFill>
              </a:rPr>
              <a:t>METODOLOGIA</a:t>
            </a:r>
            <a:endParaRPr kumimoji="0" lang="es-ES" sz="3200" b="1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6" name="5 Conector recto"/>
          <p:cNvCxnSpPr/>
          <p:nvPr/>
        </p:nvCxnSpPr>
        <p:spPr>
          <a:xfrm>
            <a:off x="0" y="928670"/>
            <a:ext cx="9144000" cy="1588"/>
          </a:xfrm>
          <a:prstGeom prst="line">
            <a:avLst/>
          </a:prstGeom>
          <a:ln w="635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6 Diagrama"/>
          <p:cNvGraphicFramePr/>
          <p:nvPr/>
        </p:nvGraphicFramePr>
        <p:xfrm>
          <a:off x="214282" y="1142984"/>
          <a:ext cx="8572560" cy="4286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1" name="10 CuadroTexto"/>
          <p:cNvSpPr txBox="1"/>
          <p:nvPr/>
        </p:nvSpPr>
        <p:spPr>
          <a:xfrm>
            <a:off x="428596" y="1857364"/>
            <a:ext cx="1214446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Municipio</a:t>
            </a:r>
          </a:p>
        </p:txBody>
      </p:sp>
      <p:sp>
        <p:nvSpPr>
          <p:cNvPr id="13" name="12 CuadroTexto"/>
          <p:cNvSpPr txBox="1"/>
          <p:nvPr/>
        </p:nvSpPr>
        <p:spPr>
          <a:xfrm>
            <a:off x="428596" y="2285992"/>
            <a:ext cx="1214446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Entorno</a:t>
            </a:r>
          </a:p>
        </p:txBody>
      </p:sp>
      <p:sp>
        <p:nvSpPr>
          <p:cNvPr id="14" name="13 CuadroTexto"/>
          <p:cNvSpPr txBox="1"/>
          <p:nvPr/>
        </p:nvSpPr>
        <p:spPr>
          <a:xfrm>
            <a:off x="428596" y="2714620"/>
            <a:ext cx="1214446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Tipología</a:t>
            </a:r>
          </a:p>
        </p:txBody>
      </p:sp>
      <p:sp>
        <p:nvSpPr>
          <p:cNvPr id="15" name="14 CuadroTexto"/>
          <p:cNvSpPr txBox="1"/>
          <p:nvPr/>
        </p:nvSpPr>
        <p:spPr>
          <a:xfrm>
            <a:off x="428596" y="3143248"/>
            <a:ext cx="1214446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Función</a:t>
            </a:r>
          </a:p>
        </p:txBody>
      </p:sp>
      <p:sp>
        <p:nvSpPr>
          <p:cNvPr id="16" name="15 CuadroTexto"/>
          <p:cNvSpPr txBox="1"/>
          <p:nvPr/>
        </p:nvSpPr>
        <p:spPr>
          <a:xfrm>
            <a:off x="428596" y="3571876"/>
            <a:ext cx="1214446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Fecha</a:t>
            </a:r>
          </a:p>
        </p:txBody>
      </p:sp>
      <p:sp>
        <p:nvSpPr>
          <p:cNvPr id="17" name="16 CuadroTexto"/>
          <p:cNvSpPr txBox="1"/>
          <p:nvPr/>
        </p:nvSpPr>
        <p:spPr>
          <a:xfrm>
            <a:off x="428596" y="4000504"/>
            <a:ext cx="1214446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Alturas</a:t>
            </a:r>
          </a:p>
        </p:txBody>
      </p:sp>
      <p:sp>
        <p:nvSpPr>
          <p:cNvPr id="18" name="17 CuadroTexto"/>
          <p:cNvSpPr txBox="1"/>
          <p:nvPr/>
        </p:nvSpPr>
        <p:spPr>
          <a:xfrm>
            <a:off x="428596" y="4429132"/>
            <a:ext cx="1214446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Cubierta</a:t>
            </a:r>
          </a:p>
        </p:txBody>
      </p:sp>
      <p:sp>
        <p:nvSpPr>
          <p:cNvPr id="19" name="18 CuadroTexto"/>
          <p:cNvSpPr txBox="1"/>
          <p:nvPr/>
        </p:nvSpPr>
        <p:spPr>
          <a:xfrm>
            <a:off x="428596" y="4857760"/>
            <a:ext cx="1204922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Materiales</a:t>
            </a:r>
          </a:p>
        </p:txBody>
      </p:sp>
      <p:sp>
        <p:nvSpPr>
          <p:cNvPr id="20" name="19 CuadroTexto"/>
          <p:cNvSpPr txBox="1"/>
          <p:nvPr/>
        </p:nvSpPr>
        <p:spPr>
          <a:xfrm>
            <a:off x="428596" y="5286388"/>
            <a:ext cx="1204922" cy="36933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Estado</a:t>
            </a:r>
          </a:p>
        </p:txBody>
      </p:sp>
      <p:sp>
        <p:nvSpPr>
          <p:cNvPr id="21" name="20 CuadroTexto"/>
          <p:cNvSpPr txBox="1"/>
          <p:nvPr/>
        </p:nvSpPr>
        <p:spPr>
          <a:xfrm>
            <a:off x="428596" y="5715016"/>
            <a:ext cx="1204922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Reformas</a:t>
            </a:r>
          </a:p>
        </p:txBody>
      </p:sp>
      <p:sp>
        <p:nvSpPr>
          <p:cNvPr id="22" name="21 CuadroTexto"/>
          <p:cNvSpPr txBox="1"/>
          <p:nvPr/>
        </p:nvSpPr>
        <p:spPr>
          <a:xfrm>
            <a:off x="428596" y="6143644"/>
            <a:ext cx="1204922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Uso</a:t>
            </a:r>
          </a:p>
        </p:txBody>
      </p:sp>
      <p:sp>
        <p:nvSpPr>
          <p:cNvPr id="30" name="29 CuadroTexto"/>
          <p:cNvSpPr txBox="1"/>
          <p:nvPr/>
        </p:nvSpPr>
        <p:spPr>
          <a:xfrm>
            <a:off x="2143108" y="2071678"/>
            <a:ext cx="1643074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Bueno</a:t>
            </a:r>
          </a:p>
        </p:txBody>
      </p:sp>
      <p:sp>
        <p:nvSpPr>
          <p:cNvPr id="35" name="34 CuadroTexto"/>
          <p:cNvSpPr txBox="1"/>
          <p:nvPr/>
        </p:nvSpPr>
        <p:spPr>
          <a:xfrm>
            <a:off x="5357818" y="2071678"/>
            <a:ext cx="1643074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Malo</a:t>
            </a:r>
          </a:p>
        </p:txBody>
      </p:sp>
      <p:sp>
        <p:nvSpPr>
          <p:cNvPr id="36" name="35 CuadroTexto"/>
          <p:cNvSpPr txBox="1"/>
          <p:nvPr/>
        </p:nvSpPr>
        <p:spPr>
          <a:xfrm>
            <a:off x="2143108" y="4286256"/>
            <a:ext cx="1643074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Ruinoso</a:t>
            </a:r>
          </a:p>
        </p:txBody>
      </p:sp>
      <p:sp>
        <p:nvSpPr>
          <p:cNvPr id="37" name="36 CuadroTexto"/>
          <p:cNvSpPr txBox="1"/>
          <p:nvPr/>
        </p:nvSpPr>
        <p:spPr>
          <a:xfrm>
            <a:off x="5357818" y="4286256"/>
            <a:ext cx="928694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Ruinas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8670"/>
          </a:xfr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/>
          <a:lstStyle/>
          <a:p>
            <a:r>
              <a:rPr lang="es-ES" dirty="0" smtClean="0"/>
              <a:t>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14614" y="642918"/>
            <a:ext cx="5929386" cy="357190"/>
          </a:xfrm>
        </p:spPr>
        <p:txBody>
          <a:bodyPr anchor="t">
            <a:normAutofit fontScale="47500" lnSpcReduction="20000"/>
          </a:bodyPr>
          <a:lstStyle/>
          <a:p>
            <a:pPr>
              <a:buNone/>
            </a:pPr>
            <a:r>
              <a:rPr lang="es-ES" sz="2500" b="1" cap="all" dirty="0" smtClean="0">
                <a:solidFill>
                  <a:schemeClr val="accent4">
                    <a:lumMod val="75000"/>
                  </a:schemeClr>
                </a:solidFill>
              </a:rPr>
              <a:t>[</a:t>
            </a:r>
            <a:r>
              <a:rPr lang="es-ES" sz="2500" dirty="0" smtClean="0">
                <a:solidFill>
                  <a:schemeClr val="accent4">
                    <a:lumMod val="50000"/>
                  </a:schemeClr>
                </a:solidFill>
              </a:rPr>
              <a:t>La Rambla del Poyo a su paso por la Huerta de Valencia: arquitectura rural y territorio</a:t>
            </a:r>
            <a:r>
              <a:rPr lang="es-ES" sz="2500" b="1" dirty="0" smtClean="0">
                <a:solidFill>
                  <a:schemeClr val="accent4">
                    <a:lumMod val="75000"/>
                  </a:schemeClr>
                </a:solidFill>
              </a:rPr>
              <a:t>]</a:t>
            </a:r>
            <a:endParaRPr lang="es-ES" sz="25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>
              <a:buNone/>
            </a:pPr>
            <a:endParaRPr lang="es-ES" dirty="0"/>
          </a:p>
        </p:txBody>
      </p:sp>
      <p:sp>
        <p:nvSpPr>
          <p:cNvPr id="4" name="2 Marcador de contenido"/>
          <p:cNvSpPr txBox="1">
            <a:spLocks/>
          </p:cNvSpPr>
          <p:nvPr/>
        </p:nvSpPr>
        <p:spPr>
          <a:xfrm>
            <a:off x="428596" y="428604"/>
            <a:ext cx="2143140" cy="571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ES" sz="3200" b="1" dirty="0" smtClean="0">
                <a:solidFill>
                  <a:schemeClr val="accent4">
                    <a:lumMod val="75000"/>
                  </a:schemeClr>
                </a:solidFill>
              </a:rPr>
              <a:t>METODOLOGIA</a:t>
            </a:r>
            <a:endParaRPr kumimoji="0" lang="es-ES" sz="3200" b="1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6" name="5 Conector recto"/>
          <p:cNvCxnSpPr/>
          <p:nvPr/>
        </p:nvCxnSpPr>
        <p:spPr>
          <a:xfrm>
            <a:off x="0" y="928670"/>
            <a:ext cx="9144000" cy="1588"/>
          </a:xfrm>
          <a:prstGeom prst="line">
            <a:avLst/>
          </a:prstGeom>
          <a:ln w="635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6 Diagrama"/>
          <p:cNvGraphicFramePr/>
          <p:nvPr/>
        </p:nvGraphicFramePr>
        <p:xfrm>
          <a:off x="214282" y="1142984"/>
          <a:ext cx="8572560" cy="4286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10 CuadroTexto"/>
          <p:cNvSpPr txBox="1"/>
          <p:nvPr/>
        </p:nvSpPr>
        <p:spPr>
          <a:xfrm>
            <a:off x="428596" y="1857364"/>
            <a:ext cx="1214446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Municipio</a:t>
            </a:r>
          </a:p>
        </p:txBody>
      </p:sp>
      <p:sp>
        <p:nvSpPr>
          <p:cNvPr id="13" name="12 CuadroTexto"/>
          <p:cNvSpPr txBox="1"/>
          <p:nvPr/>
        </p:nvSpPr>
        <p:spPr>
          <a:xfrm>
            <a:off x="428596" y="2285992"/>
            <a:ext cx="1214446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Entorno</a:t>
            </a:r>
          </a:p>
        </p:txBody>
      </p:sp>
      <p:sp>
        <p:nvSpPr>
          <p:cNvPr id="14" name="13 CuadroTexto"/>
          <p:cNvSpPr txBox="1"/>
          <p:nvPr/>
        </p:nvSpPr>
        <p:spPr>
          <a:xfrm>
            <a:off x="428596" y="2714620"/>
            <a:ext cx="1214446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Tipología</a:t>
            </a:r>
          </a:p>
        </p:txBody>
      </p:sp>
      <p:sp>
        <p:nvSpPr>
          <p:cNvPr id="15" name="14 CuadroTexto"/>
          <p:cNvSpPr txBox="1"/>
          <p:nvPr/>
        </p:nvSpPr>
        <p:spPr>
          <a:xfrm>
            <a:off x="428596" y="3143248"/>
            <a:ext cx="1214446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Función</a:t>
            </a:r>
          </a:p>
        </p:txBody>
      </p:sp>
      <p:sp>
        <p:nvSpPr>
          <p:cNvPr id="16" name="15 CuadroTexto"/>
          <p:cNvSpPr txBox="1"/>
          <p:nvPr/>
        </p:nvSpPr>
        <p:spPr>
          <a:xfrm>
            <a:off x="428596" y="3571876"/>
            <a:ext cx="1214446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Fecha</a:t>
            </a:r>
          </a:p>
        </p:txBody>
      </p:sp>
      <p:sp>
        <p:nvSpPr>
          <p:cNvPr id="17" name="16 CuadroTexto"/>
          <p:cNvSpPr txBox="1"/>
          <p:nvPr/>
        </p:nvSpPr>
        <p:spPr>
          <a:xfrm>
            <a:off x="428596" y="4000504"/>
            <a:ext cx="1214446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Alturas</a:t>
            </a:r>
          </a:p>
        </p:txBody>
      </p:sp>
      <p:sp>
        <p:nvSpPr>
          <p:cNvPr id="18" name="17 CuadroTexto"/>
          <p:cNvSpPr txBox="1"/>
          <p:nvPr/>
        </p:nvSpPr>
        <p:spPr>
          <a:xfrm>
            <a:off x="428596" y="4429132"/>
            <a:ext cx="1214446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Cubierta</a:t>
            </a:r>
          </a:p>
        </p:txBody>
      </p:sp>
      <p:sp>
        <p:nvSpPr>
          <p:cNvPr id="19" name="18 CuadroTexto"/>
          <p:cNvSpPr txBox="1"/>
          <p:nvPr/>
        </p:nvSpPr>
        <p:spPr>
          <a:xfrm>
            <a:off x="428596" y="4857760"/>
            <a:ext cx="1204922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Materiales</a:t>
            </a:r>
          </a:p>
        </p:txBody>
      </p:sp>
      <p:sp>
        <p:nvSpPr>
          <p:cNvPr id="20" name="19 CuadroTexto"/>
          <p:cNvSpPr txBox="1"/>
          <p:nvPr/>
        </p:nvSpPr>
        <p:spPr>
          <a:xfrm>
            <a:off x="428596" y="5286388"/>
            <a:ext cx="1204922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Estado</a:t>
            </a:r>
          </a:p>
        </p:txBody>
      </p:sp>
      <p:sp>
        <p:nvSpPr>
          <p:cNvPr id="21" name="20 CuadroTexto"/>
          <p:cNvSpPr txBox="1"/>
          <p:nvPr/>
        </p:nvSpPr>
        <p:spPr>
          <a:xfrm>
            <a:off x="428596" y="5715016"/>
            <a:ext cx="1204922" cy="36933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Reformas</a:t>
            </a:r>
          </a:p>
        </p:txBody>
      </p:sp>
      <p:sp>
        <p:nvSpPr>
          <p:cNvPr id="22" name="21 CuadroTexto"/>
          <p:cNvSpPr txBox="1"/>
          <p:nvPr/>
        </p:nvSpPr>
        <p:spPr>
          <a:xfrm>
            <a:off x="428596" y="6143644"/>
            <a:ext cx="1204922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Uso</a:t>
            </a:r>
          </a:p>
        </p:txBody>
      </p:sp>
      <p:pic>
        <p:nvPicPr>
          <p:cNvPr id="9218" name="Picture 2" descr="D:\Importante\Arquitectura\7º\PFG\Rambla de Poyo\Documentos\Fotos y Fichas\Fotos\21-04-12\DSC_0198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143108" y="2857496"/>
            <a:ext cx="3214710" cy="2157788"/>
          </a:xfrm>
          <a:prstGeom prst="rect">
            <a:avLst/>
          </a:prstGeom>
          <a:noFill/>
          <a:ln>
            <a:solidFill>
              <a:schemeClr val="accent4">
                <a:lumMod val="50000"/>
              </a:schemeClr>
            </a:solidFill>
          </a:ln>
        </p:spPr>
      </p:pic>
      <p:pic>
        <p:nvPicPr>
          <p:cNvPr id="9219" name="Picture 3" descr="D:\Importante\Arquitectura\7º\PFG\Rambla de Poyo\Documentos\Fotos y Fichas\Fotos\21-04-12\DSC_0210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500694" y="2857496"/>
            <a:ext cx="3214709" cy="2157787"/>
          </a:xfrm>
          <a:prstGeom prst="rect">
            <a:avLst/>
          </a:prstGeom>
          <a:noFill/>
          <a:ln>
            <a:solidFill>
              <a:schemeClr val="accent4">
                <a:lumMod val="50000"/>
              </a:schemeClr>
            </a:solidFill>
          </a:ln>
        </p:spPr>
      </p:pic>
      <p:sp>
        <p:nvSpPr>
          <p:cNvPr id="23" name="22 CuadroTexto"/>
          <p:cNvSpPr txBox="1"/>
          <p:nvPr/>
        </p:nvSpPr>
        <p:spPr>
          <a:xfrm>
            <a:off x="2143108" y="2857496"/>
            <a:ext cx="1643074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Ampliación</a:t>
            </a:r>
          </a:p>
        </p:txBody>
      </p:sp>
      <p:sp>
        <p:nvSpPr>
          <p:cNvPr id="24" name="23 CuadroTexto"/>
          <p:cNvSpPr txBox="1"/>
          <p:nvPr/>
        </p:nvSpPr>
        <p:spPr>
          <a:xfrm>
            <a:off x="5500694" y="2857496"/>
            <a:ext cx="1643074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Sin reformas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8670"/>
          </a:xfr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/>
          <a:lstStyle/>
          <a:p>
            <a:r>
              <a:rPr lang="es-ES" dirty="0" smtClean="0"/>
              <a:t>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14614" y="642918"/>
            <a:ext cx="5929386" cy="357190"/>
          </a:xfrm>
        </p:spPr>
        <p:txBody>
          <a:bodyPr anchor="t">
            <a:normAutofit fontScale="47500" lnSpcReduction="20000"/>
          </a:bodyPr>
          <a:lstStyle/>
          <a:p>
            <a:pPr>
              <a:buNone/>
            </a:pPr>
            <a:r>
              <a:rPr lang="es-ES" sz="2500" b="1" cap="all" dirty="0" smtClean="0">
                <a:solidFill>
                  <a:schemeClr val="accent4">
                    <a:lumMod val="75000"/>
                  </a:schemeClr>
                </a:solidFill>
              </a:rPr>
              <a:t>[</a:t>
            </a:r>
            <a:r>
              <a:rPr lang="es-ES" sz="2500" dirty="0" smtClean="0">
                <a:solidFill>
                  <a:schemeClr val="accent4">
                    <a:lumMod val="50000"/>
                  </a:schemeClr>
                </a:solidFill>
              </a:rPr>
              <a:t>La Rambla del Poyo a su paso por la Huerta de Valencia: arquitectura rural y territorio</a:t>
            </a:r>
            <a:r>
              <a:rPr lang="es-ES" sz="2500" b="1" dirty="0" smtClean="0">
                <a:solidFill>
                  <a:schemeClr val="accent4">
                    <a:lumMod val="75000"/>
                  </a:schemeClr>
                </a:solidFill>
              </a:rPr>
              <a:t>]</a:t>
            </a:r>
            <a:endParaRPr lang="es-ES" sz="25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>
              <a:buNone/>
            </a:pPr>
            <a:endParaRPr lang="es-ES" dirty="0"/>
          </a:p>
        </p:txBody>
      </p:sp>
      <p:sp>
        <p:nvSpPr>
          <p:cNvPr id="4" name="2 Marcador de contenido"/>
          <p:cNvSpPr txBox="1">
            <a:spLocks/>
          </p:cNvSpPr>
          <p:nvPr/>
        </p:nvSpPr>
        <p:spPr>
          <a:xfrm>
            <a:off x="428596" y="428604"/>
            <a:ext cx="2143140" cy="571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ES" sz="3200" b="1" dirty="0" smtClean="0">
                <a:solidFill>
                  <a:schemeClr val="accent4">
                    <a:lumMod val="75000"/>
                  </a:schemeClr>
                </a:solidFill>
              </a:rPr>
              <a:t>METODOLOGIA</a:t>
            </a:r>
            <a:endParaRPr kumimoji="0" lang="es-ES" sz="3200" b="1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6" name="5 Conector recto"/>
          <p:cNvCxnSpPr/>
          <p:nvPr/>
        </p:nvCxnSpPr>
        <p:spPr>
          <a:xfrm>
            <a:off x="0" y="928670"/>
            <a:ext cx="9144000" cy="1588"/>
          </a:xfrm>
          <a:prstGeom prst="line">
            <a:avLst/>
          </a:prstGeom>
          <a:ln w="635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6 Diagrama"/>
          <p:cNvGraphicFramePr/>
          <p:nvPr/>
        </p:nvGraphicFramePr>
        <p:xfrm>
          <a:off x="214282" y="1142984"/>
          <a:ext cx="8572560" cy="4286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10 CuadroTexto"/>
          <p:cNvSpPr txBox="1"/>
          <p:nvPr/>
        </p:nvSpPr>
        <p:spPr>
          <a:xfrm>
            <a:off x="428596" y="1857364"/>
            <a:ext cx="1214446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Municipio</a:t>
            </a:r>
          </a:p>
        </p:txBody>
      </p:sp>
      <p:sp>
        <p:nvSpPr>
          <p:cNvPr id="13" name="12 CuadroTexto"/>
          <p:cNvSpPr txBox="1"/>
          <p:nvPr/>
        </p:nvSpPr>
        <p:spPr>
          <a:xfrm>
            <a:off x="428596" y="2285992"/>
            <a:ext cx="1214446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Entorno</a:t>
            </a:r>
          </a:p>
        </p:txBody>
      </p:sp>
      <p:sp>
        <p:nvSpPr>
          <p:cNvPr id="14" name="13 CuadroTexto"/>
          <p:cNvSpPr txBox="1"/>
          <p:nvPr/>
        </p:nvSpPr>
        <p:spPr>
          <a:xfrm>
            <a:off x="428596" y="2714620"/>
            <a:ext cx="1214446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Tipología</a:t>
            </a:r>
          </a:p>
        </p:txBody>
      </p:sp>
      <p:sp>
        <p:nvSpPr>
          <p:cNvPr id="15" name="14 CuadroTexto"/>
          <p:cNvSpPr txBox="1"/>
          <p:nvPr/>
        </p:nvSpPr>
        <p:spPr>
          <a:xfrm>
            <a:off x="428596" y="3143248"/>
            <a:ext cx="1214446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Función</a:t>
            </a:r>
          </a:p>
        </p:txBody>
      </p:sp>
      <p:sp>
        <p:nvSpPr>
          <p:cNvPr id="16" name="15 CuadroTexto"/>
          <p:cNvSpPr txBox="1"/>
          <p:nvPr/>
        </p:nvSpPr>
        <p:spPr>
          <a:xfrm>
            <a:off x="428596" y="3571876"/>
            <a:ext cx="1214446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Fecha</a:t>
            </a:r>
          </a:p>
        </p:txBody>
      </p:sp>
      <p:sp>
        <p:nvSpPr>
          <p:cNvPr id="17" name="16 CuadroTexto"/>
          <p:cNvSpPr txBox="1"/>
          <p:nvPr/>
        </p:nvSpPr>
        <p:spPr>
          <a:xfrm>
            <a:off x="428596" y="4000504"/>
            <a:ext cx="1214446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Alturas</a:t>
            </a:r>
          </a:p>
        </p:txBody>
      </p:sp>
      <p:sp>
        <p:nvSpPr>
          <p:cNvPr id="18" name="17 CuadroTexto"/>
          <p:cNvSpPr txBox="1"/>
          <p:nvPr/>
        </p:nvSpPr>
        <p:spPr>
          <a:xfrm>
            <a:off x="428596" y="4429132"/>
            <a:ext cx="1214446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Cubierta</a:t>
            </a:r>
          </a:p>
        </p:txBody>
      </p:sp>
      <p:sp>
        <p:nvSpPr>
          <p:cNvPr id="19" name="18 CuadroTexto"/>
          <p:cNvSpPr txBox="1"/>
          <p:nvPr/>
        </p:nvSpPr>
        <p:spPr>
          <a:xfrm>
            <a:off x="428596" y="4857760"/>
            <a:ext cx="1204922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Materiales</a:t>
            </a:r>
          </a:p>
        </p:txBody>
      </p:sp>
      <p:sp>
        <p:nvSpPr>
          <p:cNvPr id="20" name="19 CuadroTexto"/>
          <p:cNvSpPr txBox="1"/>
          <p:nvPr/>
        </p:nvSpPr>
        <p:spPr>
          <a:xfrm>
            <a:off x="428596" y="5286388"/>
            <a:ext cx="1204922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Estado</a:t>
            </a:r>
          </a:p>
        </p:txBody>
      </p:sp>
      <p:sp>
        <p:nvSpPr>
          <p:cNvPr id="21" name="20 CuadroTexto"/>
          <p:cNvSpPr txBox="1"/>
          <p:nvPr/>
        </p:nvSpPr>
        <p:spPr>
          <a:xfrm>
            <a:off x="428596" y="5715016"/>
            <a:ext cx="1204922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Reformas</a:t>
            </a:r>
          </a:p>
        </p:txBody>
      </p:sp>
      <p:sp>
        <p:nvSpPr>
          <p:cNvPr id="22" name="21 CuadroTexto"/>
          <p:cNvSpPr txBox="1"/>
          <p:nvPr/>
        </p:nvSpPr>
        <p:spPr>
          <a:xfrm>
            <a:off x="428596" y="6143644"/>
            <a:ext cx="1204922" cy="36933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Uso</a:t>
            </a:r>
          </a:p>
        </p:txBody>
      </p:sp>
      <p:pic>
        <p:nvPicPr>
          <p:cNvPr id="8194" name="Picture 2" descr="D:\Importante\Arquitectura\7º\PFG\Rambla de Poyo\Documentos\Fotos y Fichas\Fotos\21-04-12\DSC_0064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143108" y="2857496"/>
            <a:ext cx="3214710" cy="2157787"/>
          </a:xfrm>
          <a:prstGeom prst="rect">
            <a:avLst/>
          </a:prstGeom>
          <a:noFill/>
          <a:ln>
            <a:solidFill>
              <a:schemeClr val="accent4">
                <a:lumMod val="50000"/>
              </a:schemeClr>
            </a:solidFill>
          </a:ln>
        </p:spPr>
      </p:pic>
      <p:pic>
        <p:nvPicPr>
          <p:cNvPr id="8195" name="Picture 3" descr="D:\Importante\Arquitectura\7º\PFG\Rambla de Poyo\Documentos\Fotos y Fichas\Fotos\21-04-12\DSC_0161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500694" y="2857496"/>
            <a:ext cx="3192888" cy="2143140"/>
          </a:xfrm>
          <a:prstGeom prst="rect">
            <a:avLst/>
          </a:prstGeom>
          <a:noFill/>
          <a:ln>
            <a:solidFill>
              <a:schemeClr val="accent4">
                <a:lumMod val="50000"/>
              </a:schemeClr>
            </a:solidFill>
          </a:ln>
        </p:spPr>
      </p:pic>
      <p:sp>
        <p:nvSpPr>
          <p:cNvPr id="23" name="22 CuadroTexto"/>
          <p:cNvSpPr txBox="1"/>
          <p:nvPr/>
        </p:nvSpPr>
        <p:spPr>
          <a:xfrm>
            <a:off x="2143108" y="4643446"/>
            <a:ext cx="1643074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En uso</a:t>
            </a:r>
          </a:p>
        </p:txBody>
      </p:sp>
      <p:sp>
        <p:nvSpPr>
          <p:cNvPr id="24" name="23 CuadroTexto"/>
          <p:cNvSpPr txBox="1"/>
          <p:nvPr/>
        </p:nvSpPr>
        <p:spPr>
          <a:xfrm>
            <a:off x="5500694" y="4643446"/>
            <a:ext cx="1643074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Sin uso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8670"/>
          </a:xfr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/>
          <a:lstStyle/>
          <a:p>
            <a:r>
              <a:rPr lang="es-ES" dirty="0" smtClean="0"/>
              <a:t>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14614" y="642918"/>
            <a:ext cx="5929386" cy="357190"/>
          </a:xfrm>
        </p:spPr>
        <p:txBody>
          <a:bodyPr anchor="t">
            <a:normAutofit fontScale="47500" lnSpcReduction="20000"/>
          </a:bodyPr>
          <a:lstStyle/>
          <a:p>
            <a:pPr>
              <a:buNone/>
            </a:pPr>
            <a:r>
              <a:rPr lang="es-ES" sz="2500" b="1" cap="all" dirty="0" smtClean="0">
                <a:solidFill>
                  <a:schemeClr val="accent4">
                    <a:lumMod val="75000"/>
                  </a:schemeClr>
                </a:solidFill>
              </a:rPr>
              <a:t>[</a:t>
            </a:r>
            <a:r>
              <a:rPr lang="es-ES" sz="2500" dirty="0" smtClean="0">
                <a:solidFill>
                  <a:schemeClr val="accent4">
                    <a:lumMod val="50000"/>
                  </a:schemeClr>
                </a:solidFill>
              </a:rPr>
              <a:t>La Rambla del Poyo a su paso por la Huerta de Valencia: arquitectura rural y territorio</a:t>
            </a:r>
            <a:r>
              <a:rPr lang="es-ES" sz="2500" b="1" dirty="0" smtClean="0">
                <a:solidFill>
                  <a:schemeClr val="accent4">
                    <a:lumMod val="75000"/>
                  </a:schemeClr>
                </a:solidFill>
              </a:rPr>
              <a:t>]</a:t>
            </a:r>
            <a:endParaRPr lang="es-ES" sz="25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>
              <a:buNone/>
            </a:pPr>
            <a:endParaRPr lang="es-ES" dirty="0"/>
          </a:p>
        </p:txBody>
      </p:sp>
      <p:sp>
        <p:nvSpPr>
          <p:cNvPr id="4" name="2 Marcador de contenido"/>
          <p:cNvSpPr txBox="1">
            <a:spLocks/>
          </p:cNvSpPr>
          <p:nvPr/>
        </p:nvSpPr>
        <p:spPr>
          <a:xfrm>
            <a:off x="428596" y="428604"/>
            <a:ext cx="2143140" cy="571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ES" sz="3200" b="1" dirty="0" smtClean="0">
                <a:solidFill>
                  <a:schemeClr val="accent4">
                    <a:lumMod val="75000"/>
                  </a:schemeClr>
                </a:solidFill>
              </a:rPr>
              <a:t>METODOLOGIA</a:t>
            </a:r>
            <a:endParaRPr kumimoji="0" lang="es-ES" sz="3200" b="1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6" name="5 Conector recto"/>
          <p:cNvCxnSpPr/>
          <p:nvPr/>
        </p:nvCxnSpPr>
        <p:spPr>
          <a:xfrm>
            <a:off x="0" y="928670"/>
            <a:ext cx="9144000" cy="1588"/>
          </a:xfrm>
          <a:prstGeom prst="line">
            <a:avLst/>
          </a:prstGeom>
          <a:ln w="635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6 Diagrama"/>
          <p:cNvGraphicFramePr/>
          <p:nvPr/>
        </p:nvGraphicFramePr>
        <p:xfrm>
          <a:off x="214282" y="1142984"/>
          <a:ext cx="8572560" cy="4286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074" name="Picture 2" descr="D:\Importante\Arquitectura\7º\PFG\Exposicion\catalogacion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42845" y="2071678"/>
            <a:ext cx="8929750" cy="442915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8670"/>
          </a:xfr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/>
          <a:lstStyle/>
          <a:p>
            <a:r>
              <a:rPr lang="es-ES" dirty="0" smtClean="0"/>
              <a:t>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14614" y="642918"/>
            <a:ext cx="5929386" cy="357190"/>
          </a:xfrm>
        </p:spPr>
        <p:txBody>
          <a:bodyPr anchor="t">
            <a:normAutofit fontScale="47500" lnSpcReduction="20000"/>
          </a:bodyPr>
          <a:lstStyle/>
          <a:p>
            <a:pPr>
              <a:buNone/>
            </a:pPr>
            <a:r>
              <a:rPr lang="es-ES" sz="2500" b="1" cap="all" dirty="0" smtClean="0">
                <a:solidFill>
                  <a:schemeClr val="accent4">
                    <a:lumMod val="75000"/>
                  </a:schemeClr>
                </a:solidFill>
              </a:rPr>
              <a:t>[</a:t>
            </a:r>
            <a:r>
              <a:rPr lang="es-ES" sz="2500" dirty="0" smtClean="0">
                <a:solidFill>
                  <a:schemeClr val="accent4">
                    <a:lumMod val="50000"/>
                  </a:schemeClr>
                </a:solidFill>
              </a:rPr>
              <a:t>La Rambla del Poyo a su paso por la Huerta de Valencia: arquitectura rural y territorio</a:t>
            </a:r>
            <a:r>
              <a:rPr lang="es-ES" sz="2500" b="1" dirty="0" smtClean="0">
                <a:solidFill>
                  <a:schemeClr val="accent4">
                    <a:lumMod val="75000"/>
                  </a:schemeClr>
                </a:solidFill>
              </a:rPr>
              <a:t>]</a:t>
            </a:r>
            <a:endParaRPr lang="es-ES" sz="25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>
              <a:buNone/>
            </a:pPr>
            <a:endParaRPr lang="es-ES" dirty="0"/>
          </a:p>
        </p:txBody>
      </p:sp>
      <p:sp>
        <p:nvSpPr>
          <p:cNvPr id="4" name="2 Marcador de contenido"/>
          <p:cNvSpPr txBox="1">
            <a:spLocks/>
          </p:cNvSpPr>
          <p:nvPr/>
        </p:nvSpPr>
        <p:spPr>
          <a:xfrm>
            <a:off x="428596" y="428604"/>
            <a:ext cx="2143140" cy="571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ES" sz="3200" b="1" dirty="0" smtClean="0">
                <a:solidFill>
                  <a:schemeClr val="accent4">
                    <a:lumMod val="75000"/>
                  </a:schemeClr>
                </a:solidFill>
              </a:rPr>
              <a:t>METODOLOGIA</a:t>
            </a:r>
            <a:endParaRPr kumimoji="0" lang="es-ES" sz="3200" b="1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6" name="5 Conector recto"/>
          <p:cNvCxnSpPr/>
          <p:nvPr/>
        </p:nvCxnSpPr>
        <p:spPr>
          <a:xfrm>
            <a:off x="0" y="928670"/>
            <a:ext cx="9144000" cy="1588"/>
          </a:xfrm>
          <a:prstGeom prst="line">
            <a:avLst/>
          </a:prstGeom>
          <a:ln w="635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6 Diagrama"/>
          <p:cNvGraphicFramePr/>
          <p:nvPr/>
        </p:nvGraphicFramePr>
        <p:xfrm>
          <a:off x="214282" y="1142984"/>
          <a:ext cx="8572560" cy="4286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7 CuadroTexto"/>
          <p:cNvSpPr txBox="1"/>
          <p:nvPr/>
        </p:nvSpPr>
        <p:spPr>
          <a:xfrm>
            <a:off x="428596" y="1857364"/>
            <a:ext cx="1214446" cy="36933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Municipio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428596" y="2285992"/>
            <a:ext cx="1214446" cy="36933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Entorno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428596" y="2714620"/>
            <a:ext cx="1214446" cy="36933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Tipología</a:t>
            </a:r>
          </a:p>
        </p:txBody>
      </p:sp>
      <p:sp>
        <p:nvSpPr>
          <p:cNvPr id="11" name="10 CuadroTexto"/>
          <p:cNvSpPr txBox="1"/>
          <p:nvPr/>
        </p:nvSpPr>
        <p:spPr>
          <a:xfrm>
            <a:off x="428596" y="3143248"/>
            <a:ext cx="1214446" cy="36933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Función</a:t>
            </a:r>
          </a:p>
        </p:txBody>
      </p:sp>
      <p:sp>
        <p:nvSpPr>
          <p:cNvPr id="12" name="11 CuadroTexto"/>
          <p:cNvSpPr txBox="1"/>
          <p:nvPr/>
        </p:nvSpPr>
        <p:spPr>
          <a:xfrm>
            <a:off x="428596" y="3571876"/>
            <a:ext cx="1214446" cy="36933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Fecha</a:t>
            </a:r>
          </a:p>
        </p:txBody>
      </p:sp>
      <p:sp>
        <p:nvSpPr>
          <p:cNvPr id="13" name="12 CuadroTexto"/>
          <p:cNvSpPr txBox="1"/>
          <p:nvPr/>
        </p:nvSpPr>
        <p:spPr>
          <a:xfrm>
            <a:off x="428596" y="4000504"/>
            <a:ext cx="1214446" cy="36933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Alturas</a:t>
            </a:r>
          </a:p>
        </p:txBody>
      </p:sp>
      <p:sp>
        <p:nvSpPr>
          <p:cNvPr id="14" name="13 CuadroTexto"/>
          <p:cNvSpPr txBox="1"/>
          <p:nvPr/>
        </p:nvSpPr>
        <p:spPr>
          <a:xfrm>
            <a:off x="428596" y="4429132"/>
            <a:ext cx="1214446" cy="36933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Cubierta</a:t>
            </a:r>
          </a:p>
        </p:txBody>
      </p:sp>
      <p:sp>
        <p:nvSpPr>
          <p:cNvPr id="15" name="14 CuadroTexto"/>
          <p:cNvSpPr txBox="1"/>
          <p:nvPr/>
        </p:nvSpPr>
        <p:spPr>
          <a:xfrm>
            <a:off x="428596" y="4857760"/>
            <a:ext cx="1204922" cy="36933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Materiales</a:t>
            </a:r>
          </a:p>
        </p:txBody>
      </p:sp>
      <p:sp>
        <p:nvSpPr>
          <p:cNvPr id="16" name="15 CuadroTexto"/>
          <p:cNvSpPr txBox="1"/>
          <p:nvPr/>
        </p:nvSpPr>
        <p:spPr>
          <a:xfrm>
            <a:off x="428596" y="5286388"/>
            <a:ext cx="1204922" cy="36933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Estado</a:t>
            </a:r>
          </a:p>
        </p:txBody>
      </p:sp>
      <p:sp>
        <p:nvSpPr>
          <p:cNvPr id="17" name="16 CuadroTexto"/>
          <p:cNvSpPr txBox="1"/>
          <p:nvPr/>
        </p:nvSpPr>
        <p:spPr>
          <a:xfrm>
            <a:off x="428596" y="5715016"/>
            <a:ext cx="1204922" cy="36933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Reformas</a:t>
            </a:r>
          </a:p>
        </p:txBody>
      </p:sp>
      <p:sp>
        <p:nvSpPr>
          <p:cNvPr id="18" name="17 CuadroTexto"/>
          <p:cNvSpPr txBox="1"/>
          <p:nvPr/>
        </p:nvSpPr>
        <p:spPr>
          <a:xfrm>
            <a:off x="428596" y="6143644"/>
            <a:ext cx="1204922" cy="36933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</a:rPr>
              <a:t>Uso</a:t>
            </a:r>
          </a:p>
        </p:txBody>
      </p:sp>
      <p:cxnSp>
        <p:nvCxnSpPr>
          <p:cNvPr id="19" name="18 Conector recto"/>
          <p:cNvCxnSpPr/>
          <p:nvPr/>
        </p:nvCxnSpPr>
        <p:spPr>
          <a:xfrm>
            <a:off x="1643042" y="2071678"/>
            <a:ext cx="1428760" cy="6565"/>
          </a:xfrm>
          <a:prstGeom prst="line">
            <a:avLst/>
          </a:prstGeom>
          <a:ln w="28575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19 Conector recto"/>
          <p:cNvCxnSpPr/>
          <p:nvPr/>
        </p:nvCxnSpPr>
        <p:spPr>
          <a:xfrm>
            <a:off x="1643042" y="2500306"/>
            <a:ext cx="1428760" cy="6565"/>
          </a:xfrm>
          <a:prstGeom prst="line">
            <a:avLst/>
          </a:prstGeom>
          <a:ln w="28575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20 Conector recto"/>
          <p:cNvCxnSpPr/>
          <p:nvPr/>
        </p:nvCxnSpPr>
        <p:spPr>
          <a:xfrm>
            <a:off x="1643042" y="2928934"/>
            <a:ext cx="1428760" cy="6565"/>
          </a:xfrm>
          <a:prstGeom prst="line">
            <a:avLst/>
          </a:prstGeom>
          <a:ln w="28575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21 Conector recto"/>
          <p:cNvCxnSpPr/>
          <p:nvPr/>
        </p:nvCxnSpPr>
        <p:spPr>
          <a:xfrm>
            <a:off x="1643042" y="3357562"/>
            <a:ext cx="1428760" cy="6565"/>
          </a:xfrm>
          <a:prstGeom prst="line">
            <a:avLst/>
          </a:prstGeom>
          <a:ln w="28575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22 Conector recto"/>
          <p:cNvCxnSpPr/>
          <p:nvPr/>
        </p:nvCxnSpPr>
        <p:spPr>
          <a:xfrm>
            <a:off x="1643042" y="3786190"/>
            <a:ext cx="1428760" cy="6565"/>
          </a:xfrm>
          <a:prstGeom prst="line">
            <a:avLst/>
          </a:prstGeom>
          <a:ln w="28575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23 Conector recto"/>
          <p:cNvCxnSpPr/>
          <p:nvPr/>
        </p:nvCxnSpPr>
        <p:spPr>
          <a:xfrm>
            <a:off x="1643042" y="4214818"/>
            <a:ext cx="1428760" cy="6565"/>
          </a:xfrm>
          <a:prstGeom prst="line">
            <a:avLst/>
          </a:prstGeom>
          <a:ln w="28575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24 Conector recto"/>
          <p:cNvCxnSpPr/>
          <p:nvPr/>
        </p:nvCxnSpPr>
        <p:spPr>
          <a:xfrm>
            <a:off x="1643042" y="4643446"/>
            <a:ext cx="1428760" cy="6565"/>
          </a:xfrm>
          <a:prstGeom prst="line">
            <a:avLst/>
          </a:prstGeom>
          <a:ln w="28575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25 Conector recto"/>
          <p:cNvCxnSpPr/>
          <p:nvPr/>
        </p:nvCxnSpPr>
        <p:spPr>
          <a:xfrm>
            <a:off x="1643042" y="5072074"/>
            <a:ext cx="1428760" cy="6565"/>
          </a:xfrm>
          <a:prstGeom prst="line">
            <a:avLst/>
          </a:prstGeom>
          <a:ln w="28575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26 Conector recto"/>
          <p:cNvCxnSpPr/>
          <p:nvPr/>
        </p:nvCxnSpPr>
        <p:spPr>
          <a:xfrm>
            <a:off x="1643042" y="5500702"/>
            <a:ext cx="1428760" cy="6565"/>
          </a:xfrm>
          <a:prstGeom prst="line">
            <a:avLst/>
          </a:prstGeom>
          <a:ln w="28575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27 Conector recto"/>
          <p:cNvCxnSpPr/>
          <p:nvPr/>
        </p:nvCxnSpPr>
        <p:spPr>
          <a:xfrm>
            <a:off x="1643042" y="5929330"/>
            <a:ext cx="1428760" cy="6565"/>
          </a:xfrm>
          <a:prstGeom prst="line">
            <a:avLst/>
          </a:prstGeom>
          <a:ln w="28575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28 Conector recto"/>
          <p:cNvCxnSpPr/>
          <p:nvPr/>
        </p:nvCxnSpPr>
        <p:spPr>
          <a:xfrm>
            <a:off x="1643042" y="6357958"/>
            <a:ext cx="1428760" cy="6565"/>
          </a:xfrm>
          <a:prstGeom prst="line">
            <a:avLst/>
          </a:prstGeom>
          <a:ln w="28575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30 CuadroTexto"/>
          <p:cNvSpPr txBox="1"/>
          <p:nvPr/>
        </p:nvSpPr>
        <p:spPr>
          <a:xfrm>
            <a:off x="3143240" y="1857364"/>
            <a:ext cx="30003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err="1" smtClean="0"/>
              <a:t>Catarroja</a:t>
            </a:r>
            <a:endParaRPr lang="es-ES" dirty="0" smtClean="0"/>
          </a:p>
        </p:txBody>
      </p:sp>
      <p:sp>
        <p:nvSpPr>
          <p:cNvPr id="32" name="31 CuadroTexto"/>
          <p:cNvSpPr txBox="1"/>
          <p:nvPr/>
        </p:nvSpPr>
        <p:spPr>
          <a:xfrm>
            <a:off x="3143240" y="2285992"/>
            <a:ext cx="30003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Huerta</a:t>
            </a:r>
            <a:endParaRPr lang="es-ES" dirty="0" smtClean="0"/>
          </a:p>
        </p:txBody>
      </p:sp>
      <p:sp>
        <p:nvSpPr>
          <p:cNvPr id="33" name="32 CuadroTexto"/>
          <p:cNvSpPr txBox="1"/>
          <p:nvPr/>
        </p:nvSpPr>
        <p:spPr>
          <a:xfrm>
            <a:off x="3143240" y="2714620"/>
            <a:ext cx="30003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Motor de riego</a:t>
            </a:r>
            <a:endParaRPr lang="es-ES" dirty="0" smtClean="0"/>
          </a:p>
        </p:txBody>
      </p:sp>
      <p:sp>
        <p:nvSpPr>
          <p:cNvPr id="34" name="33 CuadroTexto"/>
          <p:cNvSpPr txBox="1"/>
          <p:nvPr/>
        </p:nvSpPr>
        <p:spPr>
          <a:xfrm>
            <a:off x="3143240" y="3143248"/>
            <a:ext cx="30003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Agrícola</a:t>
            </a:r>
            <a:endParaRPr lang="es-ES" dirty="0" smtClean="0"/>
          </a:p>
        </p:txBody>
      </p:sp>
      <p:sp>
        <p:nvSpPr>
          <p:cNvPr id="35" name="34 CuadroTexto"/>
          <p:cNvSpPr txBox="1"/>
          <p:nvPr/>
        </p:nvSpPr>
        <p:spPr>
          <a:xfrm>
            <a:off x="3143240" y="3571876"/>
            <a:ext cx="30003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Siglo XX</a:t>
            </a:r>
            <a:endParaRPr lang="es-ES" dirty="0" smtClean="0"/>
          </a:p>
        </p:txBody>
      </p:sp>
      <p:sp>
        <p:nvSpPr>
          <p:cNvPr id="36" name="35 CuadroTexto"/>
          <p:cNvSpPr txBox="1"/>
          <p:nvPr/>
        </p:nvSpPr>
        <p:spPr>
          <a:xfrm>
            <a:off x="3143240" y="4000504"/>
            <a:ext cx="30003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1 Altura</a:t>
            </a:r>
            <a:endParaRPr lang="es-ES" dirty="0" smtClean="0"/>
          </a:p>
        </p:txBody>
      </p:sp>
      <p:sp>
        <p:nvSpPr>
          <p:cNvPr id="37" name="36 CuadroTexto"/>
          <p:cNvSpPr txBox="1"/>
          <p:nvPr/>
        </p:nvSpPr>
        <p:spPr>
          <a:xfrm>
            <a:off x="3143240" y="4429132"/>
            <a:ext cx="30003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2 Aguas</a:t>
            </a:r>
            <a:endParaRPr lang="es-ES" dirty="0" smtClean="0"/>
          </a:p>
        </p:txBody>
      </p:sp>
      <p:sp>
        <p:nvSpPr>
          <p:cNvPr id="38" name="37 CuadroTexto"/>
          <p:cNvSpPr txBox="1"/>
          <p:nvPr/>
        </p:nvSpPr>
        <p:spPr>
          <a:xfrm>
            <a:off x="3143240" y="4857760"/>
            <a:ext cx="5429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Teja árabe y ladrillo macizo revestido de mortero de cal</a:t>
            </a:r>
            <a:endParaRPr lang="es-ES" dirty="0" smtClean="0"/>
          </a:p>
        </p:txBody>
      </p:sp>
      <p:sp>
        <p:nvSpPr>
          <p:cNvPr id="40" name="39 CuadroTexto"/>
          <p:cNvSpPr txBox="1"/>
          <p:nvPr/>
        </p:nvSpPr>
        <p:spPr>
          <a:xfrm>
            <a:off x="3143240" y="5715016"/>
            <a:ext cx="30003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Estructurales</a:t>
            </a:r>
            <a:endParaRPr lang="es-ES" dirty="0" smtClean="0"/>
          </a:p>
        </p:txBody>
      </p:sp>
      <p:sp>
        <p:nvSpPr>
          <p:cNvPr id="41" name="40 CuadroTexto"/>
          <p:cNvSpPr txBox="1"/>
          <p:nvPr/>
        </p:nvSpPr>
        <p:spPr>
          <a:xfrm>
            <a:off x="3143240" y="6143644"/>
            <a:ext cx="32147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50% En uso - 50% Abandonados</a:t>
            </a:r>
            <a:endParaRPr lang="es-ES" dirty="0" smtClean="0"/>
          </a:p>
        </p:txBody>
      </p:sp>
      <p:sp>
        <p:nvSpPr>
          <p:cNvPr id="42" name="41 CuadroTexto"/>
          <p:cNvSpPr txBox="1"/>
          <p:nvPr/>
        </p:nvSpPr>
        <p:spPr>
          <a:xfrm>
            <a:off x="3143240" y="5286388"/>
            <a:ext cx="4572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50% Buen estado – 50% Mal estado o ruinosos.</a:t>
            </a:r>
            <a:endParaRPr lang="es-ES" dirty="0" smtClean="0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8670"/>
          </a:xfr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/>
          <a:lstStyle/>
          <a:p>
            <a:r>
              <a:rPr lang="es-ES" dirty="0" smtClean="0"/>
              <a:t>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14614" y="642918"/>
            <a:ext cx="5929386" cy="357190"/>
          </a:xfrm>
        </p:spPr>
        <p:txBody>
          <a:bodyPr anchor="t">
            <a:normAutofit fontScale="47500" lnSpcReduction="20000"/>
          </a:bodyPr>
          <a:lstStyle/>
          <a:p>
            <a:pPr>
              <a:buNone/>
            </a:pPr>
            <a:r>
              <a:rPr lang="es-ES" sz="2500" b="1" cap="all" dirty="0" smtClean="0">
                <a:solidFill>
                  <a:schemeClr val="accent4">
                    <a:lumMod val="75000"/>
                  </a:schemeClr>
                </a:solidFill>
              </a:rPr>
              <a:t>[</a:t>
            </a:r>
            <a:r>
              <a:rPr lang="es-ES" sz="2500" dirty="0" smtClean="0">
                <a:solidFill>
                  <a:schemeClr val="accent4">
                    <a:lumMod val="50000"/>
                  </a:schemeClr>
                </a:solidFill>
              </a:rPr>
              <a:t>La Rambla del Poyo a su paso por la Huerta de Valencia: arquitectura rural y territorio</a:t>
            </a:r>
            <a:r>
              <a:rPr lang="es-ES" sz="2500" b="1" dirty="0" smtClean="0">
                <a:solidFill>
                  <a:schemeClr val="accent4">
                    <a:lumMod val="75000"/>
                  </a:schemeClr>
                </a:solidFill>
              </a:rPr>
              <a:t>]</a:t>
            </a:r>
            <a:endParaRPr lang="es-ES" sz="25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>
              <a:buNone/>
            </a:pPr>
            <a:endParaRPr lang="es-ES" dirty="0"/>
          </a:p>
        </p:txBody>
      </p:sp>
      <p:sp>
        <p:nvSpPr>
          <p:cNvPr id="4" name="2 Marcador de contenido"/>
          <p:cNvSpPr txBox="1">
            <a:spLocks/>
          </p:cNvSpPr>
          <p:nvPr/>
        </p:nvSpPr>
        <p:spPr>
          <a:xfrm>
            <a:off x="428596" y="428604"/>
            <a:ext cx="2143140" cy="571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ES" sz="3200" b="1" dirty="0" smtClean="0">
                <a:solidFill>
                  <a:schemeClr val="accent4">
                    <a:lumMod val="75000"/>
                  </a:schemeClr>
                </a:solidFill>
              </a:rPr>
              <a:t>METODOLOGIA</a:t>
            </a:r>
            <a:endParaRPr kumimoji="0" lang="es-ES" sz="3200" b="1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6" name="5 Conector recto"/>
          <p:cNvCxnSpPr/>
          <p:nvPr/>
        </p:nvCxnSpPr>
        <p:spPr>
          <a:xfrm>
            <a:off x="0" y="928670"/>
            <a:ext cx="9144000" cy="1588"/>
          </a:xfrm>
          <a:prstGeom prst="line">
            <a:avLst/>
          </a:prstGeom>
          <a:ln w="635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12 CuadroTexto"/>
          <p:cNvSpPr txBox="1"/>
          <p:nvPr/>
        </p:nvSpPr>
        <p:spPr>
          <a:xfrm>
            <a:off x="214282" y="1214422"/>
            <a:ext cx="2786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ESQUEMA DE TRABAJO</a:t>
            </a:r>
            <a:endParaRPr lang="es-ES" b="1" dirty="0"/>
          </a:p>
        </p:txBody>
      </p:sp>
      <p:sp>
        <p:nvSpPr>
          <p:cNvPr id="8" name="7 CuadroTexto"/>
          <p:cNvSpPr txBox="1"/>
          <p:nvPr/>
        </p:nvSpPr>
        <p:spPr>
          <a:xfrm>
            <a:off x="500035" y="1571612"/>
            <a:ext cx="81439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Tx/>
              <a:buChar char="-"/>
            </a:pPr>
            <a:r>
              <a:rPr lang="es-ES" dirty="0" smtClean="0"/>
              <a:t>Para la realización del estudio se ha seguido el siguiente </a:t>
            </a:r>
            <a:r>
              <a:rPr lang="es-ES" b="1" dirty="0" smtClean="0"/>
              <a:t>esquema de trabajo</a:t>
            </a:r>
            <a:r>
              <a:rPr lang="es-ES" dirty="0" smtClean="0"/>
              <a:t>:</a:t>
            </a:r>
          </a:p>
        </p:txBody>
      </p:sp>
      <p:graphicFrame>
        <p:nvGraphicFramePr>
          <p:cNvPr id="9" name="8 Diagrama"/>
          <p:cNvGraphicFramePr/>
          <p:nvPr/>
        </p:nvGraphicFramePr>
        <p:xfrm>
          <a:off x="357158" y="1785926"/>
          <a:ext cx="8501122" cy="12144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9 CuadroTexto"/>
          <p:cNvSpPr txBox="1"/>
          <p:nvPr/>
        </p:nvSpPr>
        <p:spPr>
          <a:xfrm>
            <a:off x="428596" y="2928934"/>
            <a:ext cx="15001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ES" sz="1200" dirty="0" smtClean="0"/>
              <a:t>Biblioteca UPV</a:t>
            </a:r>
          </a:p>
          <a:p>
            <a:pPr>
              <a:buFont typeface="Arial" pitchFamily="34" charset="0"/>
              <a:buChar char="•"/>
            </a:pPr>
            <a:r>
              <a:rPr lang="es-ES" sz="1200" dirty="0" smtClean="0"/>
              <a:t>Biblioteca ETSIC</a:t>
            </a:r>
          </a:p>
          <a:p>
            <a:pPr>
              <a:buFont typeface="Arial" pitchFamily="34" charset="0"/>
              <a:buChar char="•"/>
            </a:pPr>
            <a:r>
              <a:rPr lang="es-ES" sz="1200" dirty="0" smtClean="0"/>
              <a:t>Biblioteca ETSIE</a:t>
            </a:r>
          </a:p>
          <a:p>
            <a:pPr>
              <a:buFont typeface="Arial" pitchFamily="34" charset="0"/>
              <a:buChar char="•"/>
            </a:pPr>
            <a:r>
              <a:rPr lang="es-ES" sz="1200" dirty="0" smtClean="0"/>
              <a:t>Internet</a:t>
            </a:r>
          </a:p>
        </p:txBody>
      </p:sp>
      <p:sp>
        <p:nvSpPr>
          <p:cNvPr id="11" name="10 CuadroTexto"/>
          <p:cNvSpPr txBox="1"/>
          <p:nvPr/>
        </p:nvSpPr>
        <p:spPr>
          <a:xfrm>
            <a:off x="2071670" y="2928934"/>
            <a:ext cx="15001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es-ES" sz="1200" dirty="0" smtClean="0"/>
              <a:t>Google </a:t>
            </a:r>
            <a:r>
              <a:rPr lang="es-ES" sz="1200" dirty="0" err="1" smtClean="0"/>
              <a:t>Earth</a:t>
            </a:r>
            <a:endParaRPr lang="es-ES" sz="1200" dirty="0" smtClean="0"/>
          </a:p>
          <a:p>
            <a:pPr>
              <a:buFont typeface="Arial" pitchFamily="34" charset="0"/>
              <a:buChar char="•"/>
            </a:pPr>
            <a:r>
              <a:rPr lang="es-ES" sz="1200" dirty="0" smtClean="0"/>
              <a:t>Confederación Hidrográfica del Júcar</a:t>
            </a:r>
          </a:p>
          <a:p>
            <a:pPr>
              <a:buFont typeface="Arial" pitchFamily="34" charset="0"/>
              <a:buChar char="•"/>
            </a:pPr>
            <a:r>
              <a:rPr lang="es-ES" sz="1200" dirty="0" smtClean="0"/>
              <a:t>Trabajo de campo</a:t>
            </a:r>
          </a:p>
        </p:txBody>
      </p:sp>
      <p:sp>
        <p:nvSpPr>
          <p:cNvPr id="12" name="11 CuadroTexto"/>
          <p:cNvSpPr txBox="1"/>
          <p:nvPr/>
        </p:nvSpPr>
        <p:spPr>
          <a:xfrm>
            <a:off x="3786182" y="2928934"/>
            <a:ext cx="150019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ES" sz="1200" dirty="0" smtClean="0"/>
              <a:t>Trabajo de campo</a:t>
            </a:r>
          </a:p>
          <a:p>
            <a:pPr>
              <a:buFont typeface="Arial" pitchFamily="34" charset="0"/>
              <a:buChar char="•"/>
            </a:pPr>
            <a:r>
              <a:rPr lang="es-ES" sz="1200" dirty="0" smtClean="0"/>
              <a:t>Rutas de visita de los elementos</a:t>
            </a:r>
          </a:p>
          <a:p>
            <a:pPr>
              <a:buFont typeface="Arial" pitchFamily="34" charset="0"/>
              <a:buChar char="•"/>
            </a:pPr>
            <a:r>
              <a:rPr lang="es-ES" sz="1200" dirty="0" smtClean="0"/>
              <a:t>Google </a:t>
            </a:r>
            <a:r>
              <a:rPr lang="es-ES" sz="1200" dirty="0" err="1" smtClean="0"/>
              <a:t>Maps</a:t>
            </a:r>
            <a:r>
              <a:rPr lang="es-ES" sz="1200" dirty="0" smtClean="0"/>
              <a:t>/</a:t>
            </a:r>
            <a:r>
              <a:rPr lang="es-ES" sz="1200" dirty="0" err="1" smtClean="0"/>
              <a:t>Navigation</a:t>
            </a:r>
            <a:endParaRPr lang="es-ES" sz="1200" dirty="0" smtClean="0"/>
          </a:p>
          <a:p>
            <a:pPr>
              <a:buFont typeface="Arial" pitchFamily="34" charset="0"/>
              <a:buChar char="•"/>
            </a:pPr>
            <a:r>
              <a:rPr lang="es-ES" sz="1200" dirty="0" smtClean="0"/>
              <a:t>Toma de datos de los elementos</a:t>
            </a:r>
          </a:p>
        </p:txBody>
      </p:sp>
      <p:sp>
        <p:nvSpPr>
          <p:cNvPr id="14" name="13 CuadroTexto"/>
          <p:cNvSpPr txBox="1"/>
          <p:nvPr/>
        </p:nvSpPr>
        <p:spPr>
          <a:xfrm>
            <a:off x="5429256" y="2928934"/>
            <a:ext cx="150019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ES" sz="1200" dirty="0" smtClean="0"/>
              <a:t>Estudio de la arquitectura inventariada.</a:t>
            </a:r>
          </a:p>
          <a:p>
            <a:pPr>
              <a:buFont typeface="Arial" pitchFamily="34" charset="0"/>
              <a:buChar char="•"/>
            </a:pPr>
            <a:r>
              <a:rPr lang="es-ES" sz="1200" dirty="0" smtClean="0"/>
              <a:t>Elección de elemento.</a:t>
            </a:r>
          </a:p>
          <a:p>
            <a:pPr>
              <a:buFont typeface="Arial" pitchFamily="34" charset="0"/>
              <a:buChar char="•"/>
            </a:pPr>
            <a:r>
              <a:rPr lang="es-ES" sz="1200" dirty="0" smtClean="0"/>
              <a:t>Trabajo de campo para toma de datos y medidas.</a:t>
            </a:r>
          </a:p>
          <a:p>
            <a:pPr>
              <a:buFont typeface="Arial" pitchFamily="34" charset="0"/>
              <a:buChar char="•"/>
            </a:pPr>
            <a:r>
              <a:rPr lang="es-ES" sz="1200" dirty="0" smtClean="0"/>
              <a:t>Rectificación fotogramétrica del elemento.</a:t>
            </a:r>
          </a:p>
        </p:txBody>
      </p:sp>
      <p:sp>
        <p:nvSpPr>
          <p:cNvPr id="16" name="15 CuadroTexto"/>
          <p:cNvSpPr txBox="1"/>
          <p:nvPr/>
        </p:nvSpPr>
        <p:spPr>
          <a:xfrm>
            <a:off x="428596" y="4286256"/>
            <a:ext cx="15001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es-ES" sz="1200" dirty="0" smtClean="0"/>
              <a:t>Establecimiento de antecedentes.</a:t>
            </a:r>
          </a:p>
          <a:p>
            <a:pPr>
              <a:buFontTx/>
              <a:buChar char="-"/>
            </a:pPr>
            <a:endParaRPr lang="es-ES" sz="1200" dirty="0" smtClean="0"/>
          </a:p>
          <a:p>
            <a:pPr>
              <a:buFontTx/>
              <a:buChar char="-"/>
            </a:pPr>
            <a:r>
              <a:rPr lang="es-ES" sz="1200" dirty="0" smtClean="0"/>
              <a:t>Establecimiento de mapa base.</a:t>
            </a:r>
          </a:p>
        </p:txBody>
      </p:sp>
      <p:sp>
        <p:nvSpPr>
          <p:cNvPr id="17" name="16 CuadroTexto"/>
          <p:cNvSpPr txBox="1"/>
          <p:nvPr/>
        </p:nvSpPr>
        <p:spPr>
          <a:xfrm>
            <a:off x="2071670" y="4500570"/>
            <a:ext cx="15001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/>
              <a:t>-Listado de elementos.</a:t>
            </a:r>
          </a:p>
          <a:p>
            <a:pPr>
              <a:buFont typeface="Arial" pitchFamily="34" charset="0"/>
              <a:buChar char="•"/>
            </a:pPr>
            <a:endParaRPr lang="es-ES" sz="1200" dirty="0" smtClean="0"/>
          </a:p>
          <a:p>
            <a:r>
              <a:rPr lang="es-ES" sz="1200" dirty="0" smtClean="0"/>
              <a:t>-Realización de los mapas.</a:t>
            </a:r>
          </a:p>
        </p:txBody>
      </p:sp>
      <p:sp>
        <p:nvSpPr>
          <p:cNvPr id="18" name="17 CuadroTexto"/>
          <p:cNvSpPr txBox="1"/>
          <p:nvPr/>
        </p:nvSpPr>
        <p:spPr>
          <a:xfrm>
            <a:off x="3786182" y="4786322"/>
            <a:ext cx="15001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/>
              <a:t>-Elaboración de las fichas.</a:t>
            </a:r>
          </a:p>
          <a:p>
            <a:pPr>
              <a:buFont typeface="Arial" pitchFamily="34" charset="0"/>
              <a:buChar char="•"/>
            </a:pPr>
            <a:endParaRPr lang="es-ES" sz="1200" dirty="0" smtClean="0"/>
          </a:p>
          <a:p>
            <a:r>
              <a:rPr lang="es-ES" sz="1200" dirty="0" smtClean="0"/>
              <a:t>-Catalogación.</a:t>
            </a:r>
          </a:p>
        </p:txBody>
      </p:sp>
      <p:sp>
        <p:nvSpPr>
          <p:cNvPr id="19" name="18 CuadroTexto"/>
          <p:cNvSpPr txBox="1"/>
          <p:nvPr/>
        </p:nvSpPr>
        <p:spPr>
          <a:xfrm>
            <a:off x="5429256" y="5500702"/>
            <a:ext cx="21431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/>
              <a:t>-Elemento digitalizado en </a:t>
            </a:r>
            <a:r>
              <a:rPr lang="es-ES" sz="1200" dirty="0" err="1" smtClean="0"/>
              <a:t>Autocad</a:t>
            </a:r>
            <a:r>
              <a:rPr lang="es-ES" sz="1200" dirty="0" smtClean="0"/>
              <a:t>.</a:t>
            </a:r>
          </a:p>
          <a:p>
            <a:pPr>
              <a:buFont typeface="Arial" pitchFamily="34" charset="0"/>
              <a:buChar char="•"/>
            </a:pPr>
            <a:endParaRPr lang="es-ES" sz="1200" dirty="0" smtClean="0"/>
          </a:p>
          <a:p>
            <a:r>
              <a:rPr lang="es-ES" sz="1200" dirty="0" smtClean="0"/>
              <a:t>-Propuesta de rehabilitación.</a:t>
            </a:r>
          </a:p>
        </p:txBody>
      </p:sp>
      <p:sp>
        <p:nvSpPr>
          <p:cNvPr id="20" name="19 Flecha abajo"/>
          <p:cNvSpPr/>
          <p:nvPr/>
        </p:nvSpPr>
        <p:spPr>
          <a:xfrm>
            <a:off x="928662" y="3857628"/>
            <a:ext cx="285752" cy="335466"/>
          </a:xfrm>
          <a:prstGeom prst="downArrow">
            <a:avLst>
              <a:gd name="adj1" fmla="val 42889"/>
              <a:gd name="adj2" fmla="val 50000"/>
            </a:avLst>
          </a:prstGeom>
          <a:noFill/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n>
                <a:solidFill>
                  <a:schemeClr val="accent4">
                    <a:lumMod val="75000"/>
                  </a:schemeClr>
                </a:solidFill>
              </a:ln>
              <a:noFill/>
            </a:endParaRPr>
          </a:p>
        </p:txBody>
      </p:sp>
      <p:sp>
        <p:nvSpPr>
          <p:cNvPr id="21" name="20 Flecha abajo"/>
          <p:cNvSpPr/>
          <p:nvPr/>
        </p:nvSpPr>
        <p:spPr>
          <a:xfrm>
            <a:off x="2571736" y="4071942"/>
            <a:ext cx="285752" cy="335466"/>
          </a:xfrm>
          <a:prstGeom prst="downArrow">
            <a:avLst>
              <a:gd name="adj1" fmla="val 42889"/>
              <a:gd name="adj2" fmla="val 50000"/>
            </a:avLst>
          </a:prstGeom>
          <a:noFill/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n>
                <a:solidFill>
                  <a:schemeClr val="accent4">
                    <a:lumMod val="75000"/>
                  </a:schemeClr>
                </a:solidFill>
              </a:ln>
              <a:noFill/>
            </a:endParaRPr>
          </a:p>
        </p:txBody>
      </p:sp>
      <p:sp>
        <p:nvSpPr>
          <p:cNvPr id="22" name="21 Flecha abajo"/>
          <p:cNvSpPr/>
          <p:nvPr/>
        </p:nvSpPr>
        <p:spPr>
          <a:xfrm>
            <a:off x="4286248" y="4429132"/>
            <a:ext cx="285752" cy="335466"/>
          </a:xfrm>
          <a:prstGeom prst="downArrow">
            <a:avLst>
              <a:gd name="adj1" fmla="val 42889"/>
              <a:gd name="adj2" fmla="val 50000"/>
            </a:avLst>
          </a:prstGeom>
          <a:noFill/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n>
                <a:solidFill>
                  <a:schemeClr val="accent4">
                    <a:lumMod val="75000"/>
                  </a:schemeClr>
                </a:solidFill>
              </a:ln>
              <a:noFill/>
            </a:endParaRPr>
          </a:p>
        </p:txBody>
      </p:sp>
      <p:sp>
        <p:nvSpPr>
          <p:cNvPr id="23" name="22 Flecha abajo"/>
          <p:cNvSpPr/>
          <p:nvPr/>
        </p:nvSpPr>
        <p:spPr>
          <a:xfrm>
            <a:off x="6000760" y="5072074"/>
            <a:ext cx="285752" cy="335466"/>
          </a:xfrm>
          <a:prstGeom prst="downArrow">
            <a:avLst>
              <a:gd name="adj1" fmla="val 42889"/>
              <a:gd name="adj2" fmla="val 50000"/>
            </a:avLst>
          </a:prstGeom>
          <a:noFill/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n>
                <a:solidFill>
                  <a:schemeClr val="accent4">
                    <a:lumMod val="75000"/>
                  </a:schemeClr>
                </a:solidFill>
              </a:ln>
              <a:noFill/>
            </a:endParaRPr>
          </a:p>
        </p:txBody>
      </p:sp>
      <p:graphicFrame>
        <p:nvGraphicFramePr>
          <p:cNvPr id="24" name="23 Diagrama"/>
          <p:cNvGraphicFramePr/>
          <p:nvPr/>
        </p:nvGraphicFramePr>
        <p:xfrm>
          <a:off x="357158" y="1785926"/>
          <a:ext cx="8501122" cy="12144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9" grpId="0"/>
      <p:bldP spid="23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8670"/>
          </a:xfr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/>
          <a:lstStyle/>
          <a:p>
            <a:r>
              <a:rPr lang="es-ES" dirty="0" smtClean="0"/>
              <a:t>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14614" y="642918"/>
            <a:ext cx="5929386" cy="357190"/>
          </a:xfrm>
        </p:spPr>
        <p:txBody>
          <a:bodyPr anchor="t">
            <a:normAutofit fontScale="47500" lnSpcReduction="20000"/>
          </a:bodyPr>
          <a:lstStyle/>
          <a:p>
            <a:pPr>
              <a:buNone/>
            </a:pPr>
            <a:r>
              <a:rPr lang="es-ES" sz="2500" b="1" cap="all" dirty="0" smtClean="0">
                <a:solidFill>
                  <a:schemeClr val="accent4">
                    <a:lumMod val="75000"/>
                  </a:schemeClr>
                </a:solidFill>
              </a:rPr>
              <a:t>[</a:t>
            </a:r>
            <a:r>
              <a:rPr lang="es-ES" sz="2500" dirty="0" smtClean="0">
                <a:solidFill>
                  <a:schemeClr val="accent4">
                    <a:lumMod val="50000"/>
                  </a:schemeClr>
                </a:solidFill>
              </a:rPr>
              <a:t>La Rambla del Poyo a su paso por la Huerta de Valencia: arquitectura rural y territorio</a:t>
            </a:r>
            <a:r>
              <a:rPr lang="es-ES" sz="2500" b="1" dirty="0" smtClean="0">
                <a:solidFill>
                  <a:schemeClr val="accent4">
                    <a:lumMod val="75000"/>
                  </a:schemeClr>
                </a:solidFill>
              </a:rPr>
              <a:t>]</a:t>
            </a:r>
            <a:endParaRPr lang="es-ES" sz="25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>
              <a:buNone/>
            </a:pPr>
            <a:endParaRPr lang="es-ES" dirty="0"/>
          </a:p>
        </p:txBody>
      </p:sp>
      <p:sp>
        <p:nvSpPr>
          <p:cNvPr id="4" name="2 Marcador de contenido"/>
          <p:cNvSpPr txBox="1">
            <a:spLocks/>
          </p:cNvSpPr>
          <p:nvPr/>
        </p:nvSpPr>
        <p:spPr>
          <a:xfrm>
            <a:off x="428596" y="428604"/>
            <a:ext cx="2143140" cy="571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ES" sz="3200" b="1" dirty="0" smtClean="0">
                <a:solidFill>
                  <a:schemeClr val="accent4">
                    <a:lumMod val="75000"/>
                  </a:schemeClr>
                </a:solidFill>
              </a:rPr>
              <a:t>METODOLOGIA</a:t>
            </a:r>
            <a:endParaRPr kumimoji="0" lang="es-ES" sz="3200" b="1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6" name="5 Conector recto"/>
          <p:cNvCxnSpPr/>
          <p:nvPr/>
        </p:nvCxnSpPr>
        <p:spPr>
          <a:xfrm>
            <a:off x="0" y="928670"/>
            <a:ext cx="9144000" cy="1588"/>
          </a:xfrm>
          <a:prstGeom prst="line">
            <a:avLst/>
          </a:prstGeom>
          <a:ln w="635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7 Diagrama"/>
          <p:cNvGraphicFramePr/>
          <p:nvPr/>
        </p:nvGraphicFramePr>
        <p:xfrm>
          <a:off x="214282" y="1142984"/>
          <a:ext cx="8572560" cy="4286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6 CuadroTexto"/>
          <p:cNvSpPr txBox="1"/>
          <p:nvPr/>
        </p:nvSpPr>
        <p:spPr>
          <a:xfrm>
            <a:off x="428596" y="1714488"/>
            <a:ext cx="70723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400" b="1" dirty="0" smtClean="0"/>
              <a:t>Motor de San Vicente Ferrer</a:t>
            </a:r>
          </a:p>
        </p:txBody>
      </p:sp>
      <p:pic>
        <p:nvPicPr>
          <p:cNvPr id="1026" name="Picture 2" descr="D:\Importante\Arquitectura\7º\PFG\Rambla de Poyo\Documentos\Fotos y Fichas\Fotos\10-05-12\DSC_0121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786182" y="2285992"/>
            <a:ext cx="4789332" cy="3857652"/>
          </a:xfrm>
          <a:prstGeom prst="rect">
            <a:avLst/>
          </a:prstGeom>
          <a:noFill/>
          <a:ln>
            <a:solidFill>
              <a:schemeClr val="accent4">
                <a:lumMod val="50000"/>
              </a:schemeClr>
            </a:solidFill>
          </a:ln>
        </p:spPr>
      </p:pic>
      <p:sp>
        <p:nvSpPr>
          <p:cNvPr id="9" name="8 CuadroTexto"/>
          <p:cNvSpPr txBox="1"/>
          <p:nvPr/>
        </p:nvSpPr>
        <p:spPr>
          <a:xfrm>
            <a:off x="500034" y="2428868"/>
            <a:ext cx="300039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es-ES" dirty="0" smtClean="0"/>
              <a:t>Actualmente abandonado y sin uso.</a:t>
            </a:r>
          </a:p>
          <a:p>
            <a:pPr algn="just">
              <a:buFont typeface="Arial" pitchFamily="34" charset="0"/>
              <a:buChar char="•"/>
            </a:pPr>
            <a:endParaRPr lang="es-ES" dirty="0" smtClean="0"/>
          </a:p>
          <a:p>
            <a:pPr algn="just">
              <a:buFont typeface="Arial" pitchFamily="34" charset="0"/>
              <a:buChar char="•"/>
            </a:pPr>
            <a:r>
              <a:rPr lang="es-ES" dirty="0" smtClean="0"/>
              <a:t>A 20m de la Rambla del Poyo.</a:t>
            </a:r>
          </a:p>
          <a:p>
            <a:pPr algn="just">
              <a:buFont typeface="Arial" pitchFamily="34" charset="0"/>
              <a:buChar char="•"/>
            </a:pPr>
            <a:endParaRPr lang="es-ES" dirty="0" smtClean="0"/>
          </a:p>
          <a:p>
            <a:pPr algn="just">
              <a:buFont typeface="Arial" pitchFamily="34" charset="0"/>
              <a:buChar char="•"/>
            </a:pPr>
            <a:r>
              <a:rPr lang="es-ES" dirty="0" smtClean="0"/>
              <a:t>Antiguo motor de riego y vivienda.</a:t>
            </a:r>
          </a:p>
          <a:p>
            <a:pPr algn="just">
              <a:buFont typeface="Arial" pitchFamily="34" charset="0"/>
              <a:buChar char="•"/>
            </a:pPr>
            <a:endParaRPr lang="es-ES" dirty="0" smtClean="0"/>
          </a:p>
          <a:p>
            <a:pPr algn="just">
              <a:buFont typeface="Arial" pitchFamily="34" charset="0"/>
              <a:buChar char="•"/>
            </a:pPr>
            <a:r>
              <a:rPr lang="es-ES" dirty="0" smtClean="0"/>
              <a:t>El agua procedía de la Rambla del Poyo y de la red de acequias.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8670"/>
          </a:xfr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/>
          <a:lstStyle/>
          <a:p>
            <a:r>
              <a:rPr lang="es-ES" dirty="0" smtClean="0"/>
              <a:t>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14614" y="642918"/>
            <a:ext cx="5929386" cy="357190"/>
          </a:xfrm>
        </p:spPr>
        <p:txBody>
          <a:bodyPr anchor="t">
            <a:normAutofit fontScale="47500" lnSpcReduction="20000"/>
          </a:bodyPr>
          <a:lstStyle/>
          <a:p>
            <a:pPr>
              <a:buNone/>
            </a:pPr>
            <a:r>
              <a:rPr lang="es-ES" sz="2500" b="1" cap="all" dirty="0" smtClean="0">
                <a:solidFill>
                  <a:schemeClr val="accent4">
                    <a:lumMod val="75000"/>
                  </a:schemeClr>
                </a:solidFill>
              </a:rPr>
              <a:t>[</a:t>
            </a:r>
            <a:r>
              <a:rPr lang="es-ES" sz="2500" dirty="0" smtClean="0">
                <a:solidFill>
                  <a:schemeClr val="accent4">
                    <a:lumMod val="50000"/>
                  </a:schemeClr>
                </a:solidFill>
              </a:rPr>
              <a:t>La Rambla del Poyo a su paso por la Huerta de Valencia: arquitectura rural y territorio</a:t>
            </a:r>
            <a:r>
              <a:rPr lang="es-ES" sz="2500" b="1" dirty="0" smtClean="0">
                <a:solidFill>
                  <a:schemeClr val="accent4">
                    <a:lumMod val="75000"/>
                  </a:schemeClr>
                </a:solidFill>
              </a:rPr>
              <a:t>]</a:t>
            </a:r>
            <a:endParaRPr lang="es-ES" sz="25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>
              <a:buNone/>
            </a:pPr>
            <a:endParaRPr lang="es-ES" dirty="0"/>
          </a:p>
        </p:txBody>
      </p:sp>
      <p:sp>
        <p:nvSpPr>
          <p:cNvPr id="4" name="2 Marcador de contenido"/>
          <p:cNvSpPr txBox="1">
            <a:spLocks/>
          </p:cNvSpPr>
          <p:nvPr/>
        </p:nvSpPr>
        <p:spPr>
          <a:xfrm>
            <a:off x="428596" y="428604"/>
            <a:ext cx="2143140" cy="571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ES" sz="3200" b="1" dirty="0" smtClean="0">
                <a:solidFill>
                  <a:schemeClr val="accent4">
                    <a:lumMod val="75000"/>
                  </a:schemeClr>
                </a:solidFill>
              </a:rPr>
              <a:t>METODOLOGIA</a:t>
            </a:r>
            <a:endParaRPr kumimoji="0" lang="es-ES" sz="3200" b="1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6" name="5 Conector recto"/>
          <p:cNvCxnSpPr/>
          <p:nvPr/>
        </p:nvCxnSpPr>
        <p:spPr>
          <a:xfrm>
            <a:off x="0" y="928670"/>
            <a:ext cx="9144000" cy="1588"/>
          </a:xfrm>
          <a:prstGeom prst="line">
            <a:avLst/>
          </a:prstGeom>
          <a:ln w="635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7 Diagrama"/>
          <p:cNvGraphicFramePr/>
          <p:nvPr/>
        </p:nvGraphicFramePr>
        <p:xfrm>
          <a:off x="214282" y="1142984"/>
          <a:ext cx="8572560" cy="4286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6 CuadroTexto"/>
          <p:cNvSpPr txBox="1"/>
          <p:nvPr/>
        </p:nvSpPr>
        <p:spPr>
          <a:xfrm>
            <a:off x="428596" y="1714488"/>
            <a:ext cx="70723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400" b="1" dirty="0" smtClean="0"/>
              <a:t>Motor de San Vicente Ferrer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786182" y="2143116"/>
            <a:ext cx="4475804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143372" y="4286256"/>
            <a:ext cx="4114867" cy="2071702"/>
          </a:xfrm>
          <a:prstGeom prst="rect">
            <a:avLst/>
          </a:prstGeom>
          <a:noFill/>
          <a:ln w="9525">
            <a:solidFill>
              <a:schemeClr val="accent4">
                <a:lumMod val="50000"/>
              </a:schemeClr>
            </a:solidFill>
            <a:miter lim="800000"/>
            <a:headEnd/>
            <a:tailEnd/>
          </a:ln>
          <a:effectLst/>
        </p:spPr>
      </p:pic>
      <p:sp>
        <p:nvSpPr>
          <p:cNvPr id="12" name="11 CuadroTexto"/>
          <p:cNvSpPr txBox="1"/>
          <p:nvPr/>
        </p:nvSpPr>
        <p:spPr>
          <a:xfrm>
            <a:off x="500034" y="2428868"/>
            <a:ext cx="300039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es-ES" dirty="0" smtClean="0"/>
              <a:t>Actualmente abandonado y sin uso.</a:t>
            </a:r>
          </a:p>
          <a:p>
            <a:pPr algn="just">
              <a:buFont typeface="Arial" pitchFamily="34" charset="0"/>
              <a:buChar char="•"/>
            </a:pPr>
            <a:endParaRPr lang="es-ES" dirty="0" smtClean="0"/>
          </a:p>
          <a:p>
            <a:pPr algn="just">
              <a:buFont typeface="Arial" pitchFamily="34" charset="0"/>
              <a:buChar char="•"/>
            </a:pPr>
            <a:r>
              <a:rPr lang="es-ES" dirty="0" smtClean="0"/>
              <a:t>A 20m de la Rambla del Poyo.</a:t>
            </a:r>
          </a:p>
          <a:p>
            <a:pPr algn="just">
              <a:buFont typeface="Arial" pitchFamily="34" charset="0"/>
              <a:buChar char="•"/>
            </a:pPr>
            <a:endParaRPr lang="es-ES" dirty="0" smtClean="0"/>
          </a:p>
          <a:p>
            <a:pPr algn="just">
              <a:buFont typeface="Arial" pitchFamily="34" charset="0"/>
              <a:buChar char="•"/>
            </a:pPr>
            <a:r>
              <a:rPr lang="es-ES" dirty="0" smtClean="0"/>
              <a:t>Antiguo motor de riego y vivienda.</a:t>
            </a:r>
          </a:p>
          <a:p>
            <a:pPr algn="just">
              <a:buFont typeface="Arial" pitchFamily="34" charset="0"/>
              <a:buChar char="•"/>
            </a:pPr>
            <a:endParaRPr lang="es-ES" dirty="0" smtClean="0"/>
          </a:p>
          <a:p>
            <a:pPr algn="just">
              <a:buFont typeface="Arial" pitchFamily="34" charset="0"/>
              <a:buChar char="•"/>
            </a:pPr>
            <a:r>
              <a:rPr lang="es-ES" dirty="0" smtClean="0"/>
              <a:t>El agua procedía de la Rambla del Poyo y de la red de acequias.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D:\Importante\Arquitectura\7º\PFG\Rambla de Poyo\Documentos\Fotos y Fichas\Fotos\10-05-12\DSC_017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86183" y="2285992"/>
            <a:ext cx="4789332" cy="3857652"/>
          </a:xfrm>
          <a:prstGeom prst="rect">
            <a:avLst/>
          </a:prstGeom>
          <a:noFill/>
          <a:ln>
            <a:solidFill>
              <a:schemeClr val="accent4">
                <a:lumMod val="50000"/>
              </a:schemeClr>
            </a:solidFill>
          </a:ln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8670"/>
          </a:xfr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/>
          <a:lstStyle/>
          <a:p>
            <a:r>
              <a:rPr lang="es-ES" dirty="0" smtClean="0"/>
              <a:t>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14614" y="642918"/>
            <a:ext cx="5929386" cy="357190"/>
          </a:xfrm>
        </p:spPr>
        <p:txBody>
          <a:bodyPr anchor="t">
            <a:normAutofit fontScale="47500" lnSpcReduction="20000"/>
          </a:bodyPr>
          <a:lstStyle/>
          <a:p>
            <a:pPr>
              <a:buNone/>
            </a:pPr>
            <a:r>
              <a:rPr lang="es-ES" sz="2500" b="1" cap="all" dirty="0" smtClean="0">
                <a:solidFill>
                  <a:schemeClr val="accent4">
                    <a:lumMod val="75000"/>
                  </a:schemeClr>
                </a:solidFill>
              </a:rPr>
              <a:t>[</a:t>
            </a:r>
            <a:r>
              <a:rPr lang="es-ES" sz="2500" dirty="0" smtClean="0">
                <a:solidFill>
                  <a:schemeClr val="accent4">
                    <a:lumMod val="50000"/>
                  </a:schemeClr>
                </a:solidFill>
              </a:rPr>
              <a:t>La Rambla del Poyo a su paso por la Huerta de Valencia: arquitectura rural y territorio</a:t>
            </a:r>
            <a:r>
              <a:rPr lang="es-ES" sz="2500" b="1" dirty="0" smtClean="0">
                <a:solidFill>
                  <a:schemeClr val="accent4">
                    <a:lumMod val="75000"/>
                  </a:schemeClr>
                </a:solidFill>
              </a:rPr>
              <a:t>]</a:t>
            </a:r>
            <a:endParaRPr lang="es-ES" sz="25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>
              <a:buNone/>
            </a:pPr>
            <a:endParaRPr lang="es-ES" dirty="0"/>
          </a:p>
        </p:txBody>
      </p:sp>
      <p:sp>
        <p:nvSpPr>
          <p:cNvPr id="4" name="2 Marcador de contenido"/>
          <p:cNvSpPr txBox="1">
            <a:spLocks/>
          </p:cNvSpPr>
          <p:nvPr/>
        </p:nvSpPr>
        <p:spPr>
          <a:xfrm>
            <a:off x="428596" y="428604"/>
            <a:ext cx="2143140" cy="571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ES" sz="3200" b="1" dirty="0" smtClean="0">
                <a:solidFill>
                  <a:schemeClr val="accent4">
                    <a:lumMod val="75000"/>
                  </a:schemeClr>
                </a:solidFill>
              </a:rPr>
              <a:t>METODOLOGIA</a:t>
            </a:r>
            <a:endParaRPr kumimoji="0" lang="es-ES" sz="3200" b="1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6" name="5 Conector recto"/>
          <p:cNvCxnSpPr/>
          <p:nvPr/>
        </p:nvCxnSpPr>
        <p:spPr>
          <a:xfrm>
            <a:off x="0" y="928670"/>
            <a:ext cx="9144000" cy="1588"/>
          </a:xfrm>
          <a:prstGeom prst="line">
            <a:avLst/>
          </a:prstGeom>
          <a:ln w="635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7 Diagrama"/>
          <p:cNvGraphicFramePr/>
          <p:nvPr/>
        </p:nvGraphicFramePr>
        <p:xfrm>
          <a:off x="214282" y="1142984"/>
          <a:ext cx="8572560" cy="4286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7" name="6 CuadroTexto"/>
          <p:cNvSpPr txBox="1"/>
          <p:nvPr/>
        </p:nvSpPr>
        <p:spPr>
          <a:xfrm>
            <a:off x="428596" y="1714488"/>
            <a:ext cx="70723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400" b="1" dirty="0" smtClean="0"/>
              <a:t>Motor de San Vicente Ferrer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500034" y="2285992"/>
            <a:ext cx="300039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es-ES" dirty="0" smtClean="0"/>
              <a:t>Zona de huerta.</a:t>
            </a:r>
          </a:p>
          <a:p>
            <a:pPr algn="just">
              <a:buFont typeface="Arial" pitchFamily="34" charset="0"/>
              <a:buChar char="•"/>
            </a:pPr>
            <a:endParaRPr lang="es-ES" dirty="0" smtClean="0"/>
          </a:p>
          <a:p>
            <a:pPr algn="just">
              <a:buFont typeface="Arial" pitchFamily="34" charset="0"/>
              <a:buChar char="•"/>
            </a:pPr>
            <a:r>
              <a:rPr lang="es-ES" dirty="0" smtClean="0"/>
              <a:t>1 altura.</a:t>
            </a:r>
          </a:p>
          <a:p>
            <a:pPr algn="just">
              <a:buFont typeface="Arial" pitchFamily="34" charset="0"/>
              <a:buChar char="•"/>
            </a:pPr>
            <a:endParaRPr lang="es-ES" dirty="0" smtClean="0"/>
          </a:p>
          <a:p>
            <a:pPr algn="just">
              <a:buFont typeface="Arial" pitchFamily="34" charset="0"/>
              <a:buChar char="•"/>
            </a:pPr>
            <a:r>
              <a:rPr lang="es-ES" dirty="0" smtClean="0"/>
              <a:t>Cubierta a 1 y 2 aguas.</a:t>
            </a:r>
          </a:p>
          <a:p>
            <a:pPr algn="just">
              <a:buFont typeface="Arial" pitchFamily="34" charset="0"/>
              <a:buChar char="•"/>
            </a:pPr>
            <a:endParaRPr lang="es-ES" dirty="0" smtClean="0"/>
          </a:p>
          <a:p>
            <a:pPr algn="just">
              <a:buFont typeface="Arial" pitchFamily="34" charset="0"/>
              <a:buChar char="•"/>
            </a:pPr>
            <a:r>
              <a:rPr lang="es-ES" dirty="0" smtClean="0"/>
              <a:t>Estado ruinoso.</a:t>
            </a:r>
          </a:p>
          <a:p>
            <a:pPr algn="just">
              <a:buFont typeface="Arial" pitchFamily="34" charset="0"/>
              <a:buChar char="•"/>
            </a:pPr>
            <a:endParaRPr lang="es-ES" dirty="0" smtClean="0"/>
          </a:p>
          <a:p>
            <a:pPr algn="just">
              <a:buFont typeface="Arial" pitchFamily="34" charset="0"/>
              <a:buChar char="•"/>
            </a:pPr>
            <a:r>
              <a:rPr lang="es-ES" dirty="0" smtClean="0"/>
              <a:t>Año de construcción: 1944</a:t>
            </a:r>
          </a:p>
          <a:p>
            <a:pPr algn="just">
              <a:buFont typeface="Arial" pitchFamily="34" charset="0"/>
              <a:buChar char="•"/>
            </a:pPr>
            <a:endParaRPr lang="es-ES" dirty="0" smtClean="0"/>
          </a:p>
          <a:p>
            <a:pPr algn="just">
              <a:buFont typeface="Arial" pitchFamily="34" charset="0"/>
              <a:buChar char="•"/>
            </a:pPr>
            <a:r>
              <a:rPr lang="es-ES" dirty="0" smtClean="0"/>
              <a:t>Año de reconstrucción: 1958</a:t>
            </a:r>
          </a:p>
          <a:p>
            <a:pPr algn="just">
              <a:buFont typeface="Arial" pitchFamily="34" charset="0"/>
              <a:buChar char="•"/>
            </a:pPr>
            <a:endParaRPr lang="es-ES" dirty="0" smtClean="0"/>
          </a:p>
          <a:p>
            <a:pPr algn="just">
              <a:buFont typeface="Arial" pitchFamily="34" charset="0"/>
              <a:buChar char="•"/>
            </a:pPr>
            <a:r>
              <a:rPr lang="es-ES" dirty="0" smtClean="0"/>
              <a:t>Acceso por la CV-400 y camino rural.</a:t>
            </a:r>
          </a:p>
          <a:p>
            <a:pPr algn="just">
              <a:buFont typeface="Arial" pitchFamily="34" charset="0"/>
              <a:buChar char="•"/>
            </a:pPr>
            <a:endParaRPr lang="es-ES" dirty="0" smtClean="0"/>
          </a:p>
          <a:p>
            <a:pPr algn="just">
              <a:buFont typeface="Arial" pitchFamily="34" charset="0"/>
              <a:buChar char="•"/>
            </a:pPr>
            <a:endParaRPr lang="es-ES" dirty="0" smtClean="0"/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Importante\Arquitectura\7º\PFG\Rambla de Poyo\Documentos\Fotos y Fichas\Fotos\10-05-12\DSC_001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86182" y="2285992"/>
            <a:ext cx="4789332" cy="3857652"/>
          </a:xfrm>
          <a:prstGeom prst="rect">
            <a:avLst/>
          </a:prstGeom>
          <a:noFill/>
          <a:ln>
            <a:solidFill>
              <a:schemeClr val="accent4">
                <a:lumMod val="50000"/>
              </a:schemeClr>
            </a:solidFill>
          </a:ln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8670"/>
          </a:xfr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/>
          <a:lstStyle/>
          <a:p>
            <a:r>
              <a:rPr lang="es-ES" dirty="0" smtClean="0"/>
              <a:t>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14614" y="642918"/>
            <a:ext cx="5929386" cy="357190"/>
          </a:xfrm>
        </p:spPr>
        <p:txBody>
          <a:bodyPr anchor="t">
            <a:normAutofit fontScale="47500" lnSpcReduction="20000"/>
          </a:bodyPr>
          <a:lstStyle/>
          <a:p>
            <a:pPr>
              <a:buNone/>
            </a:pPr>
            <a:r>
              <a:rPr lang="es-ES" sz="2500" b="1" cap="all" dirty="0" smtClean="0">
                <a:solidFill>
                  <a:schemeClr val="accent4">
                    <a:lumMod val="75000"/>
                  </a:schemeClr>
                </a:solidFill>
              </a:rPr>
              <a:t>[</a:t>
            </a:r>
            <a:r>
              <a:rPr lang="es-ES" sz="2500" dirty="0" smtClean="0">
                <a:solidFill>
                  <a:schemeClr val="accent4">
                    <a:lumMod val="50000"/>
                  </a:schemeClr>
                </a:solidFill>
              </a:rPr>
              <a:t>La Rambla del Poyo a su paso por la Huerta de Valencia: arquitectura rural y territorio</a:t>
            </a:r>
            <a:r>
              <a:rPr lang="es-ES" sz="2500" b="1" dirty="0" smtClean="0">
                <a:solidFill>
                  <a:schemeClr val="accent4">
                    <a:lumMod val="75000"/>
                  </a:schemeClr>
                </a:solidFill>
              </a:rPr>
              <a:t>]</a:t>
            </a:r>
            <a:endParaRPr lang="es-ES" sz="25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>
              <a:buNone/>
            </a:pPr>
            <a:endParaRPr lang="es-ES" dirty="0"/>
          </a:p>
        </p:txBody>
      </p:sp>
      <p:sp>
        <p:nvSpPr>
          <p:cNvPr id="4" name="2 Marcador de contenido"/>
          <p:cNvSpPr txBox="1">
            <a:spLocks/>
          </p:cNvSpPr>
          <p:nvPr/>
        </p:nvSpPr>
        <p:spPr>
          <a:xfrm>
            <a:off x="428596" y="428604"/>
            <a:ext cx="2143140" cy="571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ES" sz="3200" b="1" dirty="0" smtClean="0">
                <a:solidFill>
                  <a:schemeClr val="accent4">
                    <a:lumMod val="75000"/>
                  </a:schemeClr>
                </a:solidFill>
              </a:rPr>
              <a:t>METODOLOGIA</a:t>
            </a:r>
            <a:endParaRPr kumimoji="0" lang="es-ES" sz="3200" b="1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6" name="5 Conector recto"/>
          <p:cNvCxnSpPr/>
          <p:nvPr/>
        </p:nvCxnSpPr>
        <p:spPr>
          <a:xfrm>
            <a:off x="0" y="928670"/>
            <a:ext cx="9144000" cy="1588"/>
          </a:xfrm>
          <a:prstGeom prst="line">
            <a:avLst/>
          </a:prstGeom>
          <a:ln w="635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7 Diagrama"/>
          <p:cNvGraphicFramePr/>
          <p:nvPr/>
        </p:nvGraphicFramePr>
        <p:xfrm>
          <a:off x="214282" y="1142984"/>
          <a:ext cx="8572560" cy="4286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7" name="6 CuadroTexto"/>
          <p:cNvSpPr txBox="1"/>
          <p:nvPr/>
        </p:nvSpPr>
        <p:spPr>
          <a:xfrm>
            <a:off x="428596" y="1714488"/>
            <a:ext cx="70723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400" b="1" dirty="0" smtClean="0"/>
              <a:t>Motor de San Vicente Ferrer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500034" y="2285992"/>
            <a:ext cx="300039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es-ES" dirty="0" smtClean="0"/>
              <a:t>Zona de huerta.</a:t>
            </a:r>
          </a:p>
          <a:p>
            <a:pPr algn="just">
              <a:buFont typeface="Arial" pitchFamily="34" charset="0"/>
              <a:buChar char="•"/>
            </a:pPr>
            <a:endParaRPr lang="es-ES" dirty="0" smtClean="0"/>
          </a:p>
          <a:p>
            <a:pPr algn="just">
              <a:buFont typeface="Arial" pitchFamily="34" charset="0"/>
              <a:buChar char="•"/>
            </a:pPr>
            <a:r>
              <a:rPr lang="es-ES" dirty="0" smtClean="0"/>
              <a:t>1 altura.</a:t>
            </a:r>
          </a:p>
          <a:p>
            <a:pPr algn="just">
              <a:buFont typeface="Arial" pitchFamily="34" charset="0"/>
              <a:buChar char="•"/>
            </a:pPr>
            <a:endParaRPr lang="es-ES" dirty="0" smtClean="0"/>
          </a:p>
          <a:p>
            <a:pPr algn="just">
              <a:buFont typeface="Arial" pitchFamily="34" charset="0"/>
              <a:buChar char="•"/>
            </a:pPr>
            <a:r>
              <a:rPr lang="es-ES" dirty="0" smtClean="0"/>
              <a:t>Cubierta a 1 y 2 aguas.</a:t>
            </a:r>
          </a:p>
          <a:p>
            <a:pPr algn="just">
              <a:buFont typeface="Arial" pitchFamily="34" charset="0"/>
              <a:buChar char="•"/>
            </a:pPr>
            <a:endParaRPr lang="es-ES" dirty="0" smtClean="0"/>
          </a:p>
          <a:p>
            <a:pPr algn="just">
              <a:buFont typeface="Arial" pitchFamily="34" charset="0"/>
              <a:buChar char="•"/>
            </a:pPr>
            <a:r>
              <a:rPr lang="es-ES" dirty="0" smtClean="0"/>
              <a:t>Estado ruinoso.</a:t>
            </a:r>
          </a:p>
          <a:p>
            <a:pPr algn="just">
              <a:buFont typeface="Arial" pitchFamily="34" charset="0"/>
              <a:buChar char="•"/>
            </a:pPr>
            <a:endParaRPr lang="es-ES" dirty="0" smtClean="0"/>
          </a:p>
          <a:p>
            <a:pPr algn="just">
              <a:buFont typeface="Arial" pitchFamily="34" charset="0"/>
              <a:buChar char="•"/>
            </a:pPr>
            <a:r>
              <a:rPr lang="es-ES" dirty="0" smtClean="0"/>
              <a:t>Año de construcción: 1944</a:t>
            </a:r>
          </a:p>
          <a:p>
            <a:pPr algn="just">
              <a:buFont typeface="Arial" pitchFamily="34" charset="0"/>
              <a:buChar char="•"/>
            </a:pPr>
            <a:endParaRPr lang="es-ES" dirty="0" smtClean="0"/>
          </a:p>
          <a:p>
            <a:pPr algn="just">
              <a:buFont typeface="Arial" pitchFamily="34" charset="0"/>
              <a:buChar char="•"/>
            </a:pPr>
            <a:r>
              <a:rPr lang="es-ES" dirty="0" smtClean="0"/>
              <a:t>Año de reconstrucción: 1958</a:t>
            </a:r>
          </a:p>
          <a:p>
            <a:pPr algn="just">
              <a:buFont typeface="Arial" pitchFamily="34" charset="0"/>
              <a:buChar char="•"/>
            </a:pPr>
            <a:endParaRPr lang="es-ES" dirty="0" smtClean="0"/>
          </a:p>
          <a:p>
            <a:pPr algn="just">
              <a:buFont typeface="Arial" pitchFamily="34" charset="0"/>
              <a:buChar char="•"/>
            </a:pPr>
            <a:r>
              <a:rPr lang="es-ES" dirty="0" smtClean="0"/>
              <a:t>Acceso por la CV-400 y camino rural.</a:t>
            </a:r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Importante\Arquitectura\7º\PFG\Rambla de Poyo\Documentos\Fotos y Fichas\Fotos\10-05-12\DSC_007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86183" y="2285992"/>
            <a:ext cx="4789332" cy="3857652"/>
          </a:xfrm>
          <a:prstGeom prst="rect">
            <a:avLst/>
          </a:prstGeom>
          <a:noFill/>
          <a:ln>
            <a:solidFill>
              <a:schemeClr val="accent4">
                <a:lumMod val="50000"/>
              </a:schemeClr>
            </a:solidFill>
          </a:ln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8670"/>
          </a:xfr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/>
          <a:lstStyle/>
          <a:p>
            <a:r>
              <a:rPr lang="es-ES" dirty="0" smtClean="0"/>
              <a:t>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14614" y="642918"/>
            <a:ext cx="5929386" cy="357190"/>
          </a:xfrm>
        </p:spPr>
        <p:txBody>
          <a:bodyPr anchor="t">
            <a:normAutofit fontScale="47500" lnSpcReduction="20000"/>
          </a:bodyPr>
          <a:lstStyle/>
          <a:p>
            <a:pPr>
              <a:buNone/>
            </a:pPr>
            <a:r>
              <a:rPr lang="es-ES" sz="2500" b="1" cap="all" dirty="0" smtClean="0">
                <a:solidFill>
                  <a:schemeClr val="accent4">
                    <a:lumMod val="75000"/>
                  </a:schemeClr>
                </a:solidFill>
              </a:rPr>
              <a:t>[</a:t>
            </a:r>
            <a:r>
              <a:rPr lang="es-ES" sz="2500" dirty="0" smtClean="0">
                <a:solidFill>
                  <a:schemeClr val="accent4">
                    <a:lumMod val="50000"/>
                  </a:schemeClr>
                </a:solidFill>
              </a:rPr>
              <a:t>La Rambla del Poyo a su paso por la Huerta de Valencia: arquitectura rural y territorio</a:t>
            </a:r>
            <a:r>
              <a:rPr lang="es-ES" sz="2500" b="1" dirty="0" smtClean="0">
                <a:solidFill>
                  <a:schemeClr val="accent4">
                    <a:lumMod val="75000"/>
                  </a:schemeClr>
                </a:solidFill>
              </a:rPr>
              <a:t>]</a:t>
            </a:r>
            <a:endParaRPr lang="es-ES" sz="25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>
              <a:buNone/>
            </a:pPr>
            <a:endParaRPr lang="es-ES" dirty="0"/>
          </a:p>
        </p:txBody>
      </p:sp>
      <p:sp>
        <p:nvSpPr>
          <p:cNvPr id="4" name="2 Marcador de contenido"/>
          <p:cNvSpPr txBox="1">
            <a:spLocks/>
          </p:cNvSpPr>
          <p:nvPr/>
        </p:nvSpPr>
        <p:spPr>
          <a:xfrm>
            <a:off x="428596" y="428604"/>
            <a:ext cx="2143140" cy="571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ES" sz="3200" b="1" dirty="0" smtClean="0">
                <a:solidFill>
                  <a:schemeClr val="accent4">
                    <a:lumMod val="75000"/>
                  </a:schemeClr>
                </a:solidFill>
              </a:rPr>
              <a:t>METODOLOGIA</a:t>
            </a:r>
            <a:endParaRPr kumimoji="0" lang="es-ES" sz="3200" b="1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6" name="5 Conector recto"/>
          <p:cNvCxnSpPr/>
          <p:nvPr/>
        </p:nvCxnSpPr>
        <p:spPr>
          <a:xfrm>
            <a:off x="0" y="928670"/>
            <a:ext cx="9144000" cy="1588"/>
          </a:xfrm>
          <a:prstGeom prst="line">
            <a:avLst/>
          </a:prstGeom>
          <a:ln w="635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7 Diagrama"/>
          <p:cNvGraphicFramePr/>
          <p:nvPr/>
        </p:nvGraphicFramePr>
        <p:xfrm>
          <a:off x="214282" y="1142984"/>
          <a:ext cx="8572560" cy="4286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7" name="6 CuadroTexto"/>
          <p:cNvSpPr txBox="1"/>
          <p:nvPr/>
        </p:nvSpPr>
        <p:spPr>
          <a:xfrm>
            <a:off x="428596" y="1714488"/>
            <a:ext cx="70723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400" b="1" dirty="0" smtClean="0"/>
              <a:t>Motor de San Vicente Ferrer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500034" y="2285992"/>
            <a:ext cx="300039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es-ES" dirty="0" smtClean="0"/>
              <a:t>Zona de huerta.</a:t>
            </a:r>
          </a:p>
          <a:p>
            <a:pPr algn="just">
              <a:buFont typeface="Arial" pitchFamily="34" charset="0"/>
              <a:buChar char="•"/>
            </a:pPr>
            <a:endParaRPr lang="es-ES" dirty="0" smtClean="0"/>
          </a:p>
          <a:p>
            <a:pPr algn="just">
              <a:buFont typeface="Arial" pitchFamily="34" charset="0"/>
              <a:buChar char="•"/>
            </a:pPr>
            <a:r>
              <a:rPr lang="es-ES" dirty="0" smtClean="0"/>
              <a:t>1 altura.</a:t>
            </a:r>
          </a:p>
          <a:p>
            <a:pPr algn="just">
              <a:buFont typeface="Arial" pitchFamily="34" charset="0"/>
              <a:buChar char="•"/>
            </a:pPr>
            <a:endParaRPr lang="es-ES" dirty="0" smtClean="0"/>
          </a:p>
          <a:p>
            <a:pPr algn="just">
              <a:buFont typeface="Arial" pitchFamily="34" charset="0"/>
              <a:buChar char="•"/>
            </a:pPr>
            <a:r>
              <a:rPr lang="es-ES" dirty="0" smtClean="0"/>
              <a:t>Cubierta a 1 y 2 aguas.</a:t>
            </a:r>
          </a:p>
          <a:p>
            <a:pPr algn="just">
              <a:buFont typeface="Arial" pitchFamily="34" charset="0"/>
              <a:buChar char="•"/>
            </a:pPr>
            <a:endParaRPr lang="es-ES" dirty="0" smtClean="0"/>
          </a:p>
          <a:p>
            <a:pPr algn="just">
              <a:buFont typeface="Arial" pitchFamily="34" charset="0"/>
              <a:buChar char="•"/>
            </a:pPr>
            <a:r>
              <a:rPr lang="es-ES" dirty="0" smtClean="0"/>
              <a:t>Estado ruinoso.</a:t>
            </a:r>
          </a:p>
          <a:p>
            <a:pPr algn="just">
              <a:buFont typeface="Arial" pitchFamily="34" charset="0"/>
              <a:buChar char="•"/>
            </a:pPr>
            <a:endParaRPr lang="es-ES" dirty="0" smtClean="0"/>
          </a:p>
          <a:p>
            <a:pPr algn="just">
              <a:buFont typeface="Arial" pitchFamily="34" charset="0"/>
              <a:buChar char="•"/>
            </a:pPr>
            <a:r>
              <a:rPr lang="es-ES" dirty="0" smtClean="0"/>
              <a:t>Año de construcción: 1944</a:t>
            </a:r>
          </a:p>
          <a:p>
            <a:pPr algn="just">
              <a:buFont typeface="Arial" pitchFamily="34" charset="0"/>
              <a:buChar char="•"/>
            </a:pPr>
            <a:endParaRPr lang="es-ES" dirty="0" smtClean="0"/>
          </a:p>
          <a:p>
            <a:pPr algn="just">
              <a:buFont typeface="Arial" pitchFamily="34" charset="0"/>
              <a:buChar char="•"/>
            </a:pPr>
            <a:r>
              <a:rPr lang="es-ES" dirty="0" smtClean="0"/>
              <a:t>Año de reconstrucción: 1958</a:t>
            </a:r>
          </a:p>
          <a:p>
            <a:pPr algn="just">
              <a:buFont typeface="Arial" pitchFamily="34" charset="0"/>
              <a:buChar char="•"/>
            </a:pPr>
            <a:endParaRPr lang="es-ES" dirty="0" smtClean="0"/>
          </a:p>
          <a:p>
            <a:pPr algn="just">
              <a:buFont typeface="Arial" pitchFamily="34" charset="0"/>
              <a:buChar char="•"/>
            </a:pPr>
            <a:r>
              <a:rPr lang="es-ES" dirty="0" smtClean="0"/>
              <a:t>Acceso por la CV-400 y camino rural.</a:t>
            </a:r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Importante\Arquitectura\7º\PFG\Rambla de Poyo\Documentos\Fotos y Fichas\Fotos\10-05-12\DSC_002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86182" y="2285992"/>
            <a:ext cx="4786346" cy="3857652"/>
          </a:xfrm>
          <a:prstGeom prst="rect">
            <a:avLst/>
          </a:prstGeom>
          <a:noFill/>
          <a:ln>
            <a:solidFill>
              <a:schemeClr val="accent4">
                <a:lumMod val="50000"/>
              </a:schemeClr>
            </a:solidFill>
          </a:ln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8670"/>
          </a:xfr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/>
          <a:lstStyle/>
          <a:p>
            <a:r>
              <a:rPr lang="es-ES" dirty="0" smtClean="0"/>
              <a:t>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14614" y="642918"/>
            <a:ext cx="5929386" cy="357190"/>
          </a:xfrm>
        </p:spPr>
        <p:txBody>
          <a:bodyPr anchor="t">
            <a:normAutofit fontScale="47500" lnSpcReduction="20000"/>
          </a:bodyPr>
          <a:lstStyle/>
          <a:p>
            <a:pPr>
              <a:buNone/>
            </a:pPr>
            <a:r>
              <a:rPr lang="es-ES" sz="2500" b="1" cap="all" dirty="0" smtClean="0">
                <a:solidFill>
                  <a:schemeClr val="accent4">
                    <a:lumMod val="75000"/>
                  </a:schemeClr>
                </a:solidFill>
              </a:rPr>
              <a:t>[</a:t>
            </a:r>
            <a:r>
              <a:rPr lang="es-ES" sz="2500" dirty="0" smtClean="0">
                <a:solidFill>
                  <a:schemeClr val="accent4">
                    <a:lumMod val="50000"/>
                  </a:schemeClr>
                </a:solidFill>
              </a:rPr>
              <a:t>La Rambla del Poyo a su paso por la Huerta de Valencia: arquitectura rural y territorio</a:t>
            </a:r>
            <a:r>
              <a:rPr lang="es-ES" sz="2500" b="1" dirty="0" smtClean="0">
                <a:solidFill>
                  <a:schemeClr val="accent4">
                    <a:lumMod val="75000"/>
                  </a:schemeClr>
                </a:solidFill>
              </a:rPr>
              <a:t>]</a:t>
            </a:r>
            <a:endParaRPr lang="es-ES" sz="25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>
              <a:buNone/>
            </a:pPr>
            <a:endParaRPr lang="es-ES" dirty="0"/>
          </a:p>
        </p:txBody>
      </p:sp>
      <p:sp>
        <p:nvSpPr>
          <p:cNvPr id="4" name="2 Marcador de contenido"/>
          <p:cNvSpPr txBox="1">
            <a:spLocks/>
          </p:cNvSpPr>
          <p:nvPr/>
        </p:nvSpPr>
        <p:spPr>
          <a:xfrm>
            <a:off x="428596" y="428604"/>
            <a:ext cx="2143140" cy="571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ES" sz="3200" b="1" dirty="0" smtClean="0">
                <a:solidFill>
                  <a:schemeClr val="accent4">
                    <a:lumMod val="75000"/>
                  </a:schemeClr>
                </a:solidFill>
              </a:rPr>
              <a:t>METODOLOGIA</a:t>
            </a:r>
            <a:endParaRPr kumimoji="0" lang="es-ES" sz="3200" b="1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6" name="5 Conector recto"/>
          <p:cNvCxnSpPr/>
          <p:nvPr/>
        </p:nvCxnSpPr>
        <p:spPr>
          <a:xfrm>
            <a:off x="0" y="928670"/>
            <a:ext cx="9144000" cy="1588"/>
          </a:xfrm>
          <a:prstGeom prst="line">
            <a:avLst/>
          </a:prstGeom>
          <a:ln w="635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7 Diagrama"/>
          <p:cNvGraphicFramePr/>
          <p:nvPr/>
        </p:nvGraphicFramePr>
        <p:xfrm>
          <a:off x="214282" y="1142984"/>
          <a:ext cx="8572560" cy="4286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7" name="6 CuadroTexto"/>
          <p:cNvSpPr txBox="1"/>
          <p:nvPr/>
        </p:nvSpPr>
        <p:spPr>
          <a:xfrm>
            <a:off x="428596" y="1714488"/>
            <a:ext cx="70723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400" b="1" dirty="0" smtClean="0"/>
              <a:t>Motor de San Vicente Ferrer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500034" y="2285992"/>
            <a:ext cx="300039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es-ES" dirty="0" smtClean="0"/>
              <a:t>Zona de huerta.</a:t>
            </a:r>
          </a:p>
          <a:p>
            <a:pPr algn="just">
              <a:buFont typeface="Arial" pitchFamily="34" charset="0"/>
              <a:buChar char="•"/>
            </a:pPr>
            <a:endParaRPr lang="es-ES" dirty="0" smtClean="0"/>
          </a:p>
          <a:p>
            <a:pPr algn="just">
              <a:buFont typeface="Arial" pitchFamily="34" charset="0"/>
              <a:buChar char="•"/>
            </a:pPr>
            <a:r>
              <a:rPr lang="es-ES" dirty="0" smtClean="0"/>
              <a:t>1 altura.</a:t>
            </a:r>
          </a:p>
          <a:p>
            <a:pPr algn="just">
              <a:buFont typeface="Arial" pitchFamily="34" charset="0"/>
              <a:buChar char="•"/>
            </a:pPr>
            <a:endParaRPr lang="es-ES" dirty="0" smtClean="0"/>
          </a:p>
          <a:p>
            <a:pPr algn="just">
              <a:buFont typeface="Arial" pitchFamily="34" charset="0"/>
              <a:buChar char="•"/>
            </a:pPr>
            <a:r>
              <a:rPr lang="es-ES" dirty="0" smtClean="0"/>
              <a:t>Cubierta a 1 y 2 aguas.</a:t>
            </a:r>
          </a:p>
          <a:p>
            <a:pPr algn="just">
              <a:buFont typeface="Arial" pitchFamily="34" charset="0"/>
              <a:buChar char="•"/>
            </a:pPr>
            <a:endParaRPr lang="es-ES" dirty="0" smtClean="0"/>
          </a:p>
          <a:p>
            <a:pPr algn="just">
              <a:buFont typeface="Arial" pitchFamily="34" charset="0"/>
              <a:buChar char="•"/>
            </a:pPr>
            <a:r>
              <a:rPr lang="es-ES" dirty="0" smtClean="0"/>
              <a:t>Estado ruinoso.</a:t>
            </a:r>
          </a:p>
          <a:p>
            <a:pPr algn="just">
              <a:buFont typeface="Arial" pitchFamily="34" charset="0"/>
              <a:buChar char="•"/>
            </a:pPr>
            <a:endParaRPr lang="es-ES" dirty="0" smtClean="0"/>
          </a:p>
          <a:p>
            <a:pPr algn="just">
              <a:buFont typeface="Arial" pitchFamily="34" charset="0"/>
              <a:buChar char="•"/>
            </a:pPr>
            <a:r>
              <a:rPr lang="es-ES" dirty="0" smtClean="0"/>
              <a:t>Año de construcción: 1944</a:t>
            </a:r>
          </a:p>
          <a:p>
            <a:pPr algn="just">
              <a:buFont typeface="Arial" pitchFamily="34" charset="0"/>
              <a:buChar char="•"/>
            </a:pPr>
            <a:endParaRPr lang="es-ES" dirty="0" smtClean="0"/>
          </a:p>
          <a:p>
            <a:pPr algn="just">
              <a:buFont typeface="Arial" pitchFamily="34" charset="0"/>
              <a:buChar char="•"/>
            </a:pPr>
            <a:r>
              <a:rPr lang="es-ES" dirty="0" smtClean="0"/>
              <a:t>Año de reconstrucción: 1958</a:t>
            </a:r>
          </a:p>
          <a:p>
            <a:pPr algn="just">
              <a:buFont typeface="Arial" pitchFamily="34" charset="0"/>
              <a:buChar char="•"/>
            </a:pPr>
            <a:endParaRPr lang="es-ES" dirty="0" smtClean="0"/>
          </a:p>
          <a:p>
            <a:pPr algn="just">
              <a:buFont typeface="Arial" pitchFamily="34" charset="0"/>
              <a:buChar char="•"/>
            </a:pPr>
            <a:r>
              <a:rPr lang="es-ES" dirty="0" smtClean="0"/>
              <a:t>Acceso por la CV-400 y camino rural.</a:t>
            </a:r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Importante\Arquitectura\7º\PFG\Rambla de Poyo\Documentos\Fotos y Fichas\Fotos\10-05-12\DSC_006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86182" y="2285992"/>
            <a:ext cx="4789332" cy="3857652"/>
          </a:xfrm>
          <a:prstGeom prst="rect">
            <a:avLst/>
          </a:prstGeom>
          <a:noFill/>
          <a:ln>
            <a:solidFill>
              <a:schemeClr val="accent4">
                <a:lumMod val="50000"/>
              </a:schemeClr>
            </a:solidFill>
          </a:ln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8670"/>
          </a:xfr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/>
          <a:lstStyle/>
          <a:p>
            <a:r>
              <a:rPr lang="es-ES" dirty="0" smtClean="0"/>
              <a:t>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14614" y="642918"/>
            <a:ext cx="5929386" cy="357190"/>
          </a:xfrm>
        </p:spPr>
        <p:txBody>
          <a:bodyPr anchor="t">
            <a:normAutofit fontScale="47500" lnSpcReduction="20000"/>
          </a:bodyPr>
          <a:lstStyle/>
          <a:p>
            <a:pPr>
              <a:buNone/>
            </a:pPr>
            <a:r>
              <a:rPr lang="es-ES" sz="2500" b="1" cap="all" dirty="0" smtClean="0">
                <a:solidFill>
                  <a:schemeClr val="accent4">
                    <a:lumMod val="75000"/>
                  </a:schemeClr>
                </a:solidFill>
              </a:rPr>
              <a:t>[</a:t>
            </a:r>
            <a:r>
              <a:rPr lang="es-ES" sz="2500" dirty="0" smtClean="0">
                <a:solidFill>
                  <a:schemeClr val="accent4">
                    <a:lumMod val="50000"/>
                  </a:schemeClr>
                </a:solidFill>
              </a:rPr>
              <a:t>La Rambla del Poyo a su paso por la Huerta de Valencia: arquitectura rural y territorio</a:t>
            </a:r>
            <a:r>
              <a:rPr lang="es-ES" sz="2500" b="1" dirty="0" smtClean="0">
                <a:solidFill>
                  <a:schemeClr val="accent4">
                    <a:lumMod val="75000"/>
                  </a:schemeClr>
                </a:solidFill>
              </a:rPr>
              <a:t>]</a:t>
            </a:r>
            <a:endParaRPr lang="es-ES" sz="25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>
              <a:buNone/>
            </a:pPr>
            <a:endParaRPr lang="es-ES" dirty="0"/>
          </a:p>
        </p:txBody>
      </p:sp>
      <p:sp>
        <p:nvSpPr>
          <p:cNvPr id="4" name="2 Marcador de contenido"/>
          <p:cNvSpPr txBox="1">
            <a:spLocks/>
          </p:cNvSpPr>
          <p:nvPr/>
        </p:nvSpPr>
        <p:spPr>
          <a:xfrm>
            <a:off x="428596" y="428604"/>
            <a:ext cx="2143140" cy="571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ES" sz="3200" b="1" dirty="0" smtClean="0">
                <a:solidFill>
                  <a:schemeClr val="accent4">
                    <a:lumMod val="75000"/>
                  </a:schemeClr>
                </a:solidFill>
              </a:rPr>
              <a:t>METODOLOGIA</a:t>
            </a:r>
            <a:endParaRPr kumimoji="0" lang="es-ES" sz="3200" b="1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6" name="5 Conector recto"/>
          <p:cNvCxnSpPr/>
          <p:nvPr/>
        </p:nvCxnSpPr>
        <p:spPr>
          <a:xfrm>
            <a:off x="0" y="928670"/>
            <a:ext cx="9144000" cy="1588"/>
          </a:xfrm>
          <a:prstGeom prst="line">
            <a:avLst/>
          </a:prstGeom>
          <a:ln w="635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7 Diagrama"/>
          <p:cNvGraphicFramePr/>
          <p:nvPr/>
        </p:nvGraphicFramePr>
        <p:xfrm>
          <a:off x="214282" y="1142984"/>
          <a:ext cx="8572560" cy="4286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7" name="6 CuadroTexto"/>
          <p:cNvSpPr txBox="1"/>
          <p:nvPr/>
        </p:nvSpPr>
        <p:spPr>
          <a:xfrm>
            <a:off x="428596" y="1714488"/>
            <a:ext cx="70723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400" b="1" dirty="0" smtClean="0"/>
              <a:t>Motor de San Vicente Ferrer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500034" y="2285992"/>
            <a:ext cx="300039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es-ES" dirty="0" smtClean="0"/>
              <a:t>Zona de huerta.</a:t>
            </a:r>
          </a:p>
          <a:p>
            <a:pPr algn="just">
              <a:buFont typeface="Arial" pitchFamily="34" charset="0"/>
              <a:buChar char="•"/>
            </a:pPr>
            <a:endParaRPr lang="es-ES" dirty="0" smtClean="0"/>
          </a:p>
          <a:p>
            <a:pPr algn="just">
              <a:buFont typeface="Arial" pitchFamily="34" charset="0"/>
              <a:buChar char="•"/>
            </a:pPr>
            <a:r>
              <a:rPr lang="es-ES" dirty="0" smtClean="0"/>
              <a:t>1 altura.</a:t>
            </a:r>
          </a:p>
          <a:p>
            <a:pPr algn="just">
              <a:buFont typeface="Arial" pitchFamily="34" charset="0"/>
              <a:buChar char="•"/>
            </a:pPr>
            <a:endParaRPr lang="es-ES" dirty="0" smtClean="0"/>
          </a:p>
          <a:p>
            <a:pPr algn="just">
              <a:buFont typeface="Arial" pitchFamily="34" charset="0"/>
              <a:buChar char="•"/>
            </a:pPr>
            <a:r>
              <a:rPr lang="es-ES" dirty="0" smtClean="0"/>
              <a:t>Cubierta a 1 y 2 aguas.</a:t>
            </a:r>
          </a:p>
          <a:p>
            <a:pPr algn="just">
              <a:buFont typeface="Arial" pitchFamily="34" charset="0"/>
              <a:buChar char="•"/>
            </a:pPr>
            <a:endParaRPr lang="es-ES" dirty="0" smtClean="0"/>
          </a:p>
          <a:p>
            <a:pPr algn="just">
              <a:buFont typeface="Arial" pitchFamily="34" charset="0"/>
              <a:buChar char="•"/>
            </a:pPr>
            <a:r>
              <a:rPr lang="es-ES" dirty="0" smtClean="0"/>
              <a:t>Estado ruinoso.</a:t>
            </a:r>
          </a:p>
          <a:p>
            <a:pPr algn="just">
              <a:buFont typeface="Arial" pitchFamily="34" charset="0"/>
              <a:buChar char="•"/>
            </a:pPr>
            <a:endParaRPr lang="es-ES" dirty="0" smtClean="0"/>
          </a:p>
          <a:p>
            <a:pPr algn="just">
              <a:buFont typeface="Arial" pitchFamily="34" charset="0"/>
              <a:buChar char="•"/>
            </a:pPr>
            <a:r>
              <a:rPr lang="es-ES" dirty="0" smtClean="0"/>
              <a:t>Año de construcción: 1944</a:t>
            </a:r>
          </a:p>
          <a:p>
            <a:pPr algn="just">
              <a:buFont typeface="Arial" pitchFamily="34" charset="0"/>
              <a:buChar char="•"/>
            </a:pPr>
            <a:endParaRPr lang="es-ES" dirty="0" smtClean="0"/>
          </a:p>
          <a:p>
            <a:pPr algn="just">
              <a:buFont typeface="Arial" pitchFamily="34" charset="0"/>
              <a:buChar char="•"/>
            </a:pPr>
            <a:r>
              <a:rPr lang="es-ES" dirty="0" smtClean="0"/>
              <a:t>Año de reconstrucción: 1958</a:t>
            </a:r>
          </a:p>
          <a:p>
            <a:pPr algn="just">
              <a:buFont typeface="Arial" pitchFamily="34" charset="0"/>
              <a:buChar char="•"/>
            </a:pPr>
            <a:endParaRPr lang="es-ES" dirty="0" smtClean="0"/>
          </a:p>
          <a:p>
            <a:pPr algn="just">
              <a:buFont typeface="Arial" pitchFamily="34" charset="0"/>
              <a:buChar char="•"/>
            </a:pPr>
            <a:r>
              <a:rPr lang="es-ES" dirty="0" smtClean="0"/>
              <a:t>Acceso por la CV-400 y camino rural.</a:t>
            </a:r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:\Importante\Arquitectura\7º\PFG\Rambla de Poyo\Documentos\Fotos y Fichas\Fotos\17-02-12\IMG_20120217_12401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86182" y="2285992"/>
            <a:ext cx="4786346" cy="3857652"/>
          </a:xfrm>
          <a:prstGeom prst="rect">
            <a:avLst/>
          </a:prstGeom>
          <a:noFill/>
          <a:ln>
            <a:solidFill>
              <a:schemeClr val="accent4">
                <a:lumMod val="50000"/>
              </a:schemeClr>
            </a:solidFill>
          </a:ln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8670"/>
          </a:xfr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/>
          <a:lstStyle/>
          <a:p>
            <a:r>
              <a:rPr lang="es-ES" dirty="0" smtClean="0"/>
              <a:t>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14614" y="642918"/>
            <a:ext cx="5929386" cy="357190"/>
          </a:xfrm>
        </p:spPr>
        <p:txBody>
          <a:bodyPr anchor="t">
            <a:normAutofit fontScale="47500" lnSpcReduction="20000"/>
          </a:bodyPr>
          <a:lstStyle/>
          <a:p>
            <a:pPr>
              <a:buNone/>
            </a:pPr>
            <a:r>
              <a:rPr lang="es-ES" sz="2500" b="1" cap="all" dirty="0" smtClean="0">
                <a:solidFill>
                  <a:schemeClr val="accent4">
                    <a:lumMod val="75000"/>
                  </a:schemeClr>
                </a:solidFill>
              </a:rPr>
              <a:t>[</a:t>
            </a:r>
            <a:r>
              <a:rPr lang="es-ES" sz="2500" dirty="0" smtClean="0">
                <a:solidFill>
                  <a:schemeClr val="accent4">
                    <a:lumMod val="50000"/>
                  </a:schemeClr>
                </a:solidFill>
              </a:rPr>
              <a:t>La Rambla del Poyo a su paso por la Huerta de Valencia: arquitectura rural y territorio</a:t>
            </a:r>
            <a:r>
              <a:rPr lang="es-ES" sz="2500" b="1" dirty="0" smtClean="0">
                <a:solidFill>
                  <a:schemeClr val="accent4">
                    <a:lumMod val="75000"/>
                  </a:schemeClr>
                </a:solidFill>
              </a:rPr>
              <a:t>]</a:t>
            </a:r>
            <a:endParaRPr lang="es-ES" sz="25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>
              <a:buNone/>
            </a:pPr>
            <a:endParaRPr lang="es-ES" dirty="0"/>
          </a:p>
        </p:txBody>
      </p:sp>
      <p:sp>
        <p:nvSpPr>
          <p:cNvPr id="4" name="2 Marcador de contenido"/>
          <p:cNvSpPr txBox="1">
            <a:spLocks/>
          </p:cNvSpPr>
          <p:nvPr/>
        </p:nvSpPr>
        <p:spPr>
          <a:xfrm>
            <a:off x="428596" y="428604"/>
            <a:ext cx="2143140" cy="571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ES" sz="3200" b="1" dirty="0" smtClean="0">
                <a:solidFill>
                  <a:schemeClr val="accent4">
                    <a:lumMod val="75000"/>
                  </a:schemeClr>
                </a:solidFill>
              </a:rPr>
              <a:t>METODOLOGIA</a:t>
            </a:r>
            <a:endParaRPr kumimoji="0" lang="es-ES" sz="3200" b="1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6" name="5 Conector recto"/>
          <p:cNvCxnSpPr/>
          <p:nvPr/>
        </p:nvCxnSpPr>
        <p:spPr>
          <a:xfrm>
            <a:off x="0" y="928670"/>
            <a:ext cx="9144000" cy="1588"/>
          </a:xfrm>
          <a:prstGeom prst="line">
            <a:avLst/>
          </a:prstGeom>
          <a:ln w="635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7 Diagrama"/>
          <p:cNvGraphicFramePr/>
          <p:nvPr/>
        </p:nvGraphicFramePr>
        <p:xfrm>
          <a:off x="214282" y="1142984"/>
          <a:ext cx="8572560" cy="4286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7" name="6 CuadroTexto"/>
          <p:cNvSpPr txBox="1"/>
          <p:nvPr/>
        </p:nvSpPr>
        <p:spPr>
          <a:xfrm>
            <a:off x="428596" y="1714488"/>
            <a:ext cx="70723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400" b="1" dirty="0" smtClean="0"/>
              <a:t>Motor de San Vicente Ferrer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500034" y="2285992"/>
            <a:ext cx="300039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es-ES" dirty="0" smtClean="0"/>
              <a:t>Zona de huerta.</a:t>
            </a:r>
          </a:p>
          <a:p>
            <a:pPr algn="just">
              <a:buFont typeface="Arial" pitchFamily="34" charset="0"/>
              <a:buChar char="•"/>
            </a:pPr>
            <a:endParaRPr lang="es-ES" dirty="0" smtClean="0"/>
          </a:p>
          <a:p>
            <a:pPr algn="just">
              <a:buFont typeface="Arial" pitchFamily="34" charset="0"/>
              <a:buChar char="•"/>
            </a:pPr>
            <a:r>
              <a:rPr lang="es-ES" dirty="0" smtClean="0"/>
              <a:t>1 altura.</a:t>
            </a:r>
          </a:p>
          <a:p>
            <a:pPr algn="just">
              <a:buFont typeface="Arial" pitchFamily="34" charset="0"/>
              <a:buChar char="•"/>
            </a:pPr>
            <a:endParaRPr lang="es-ES" dirty="0" smtClean="0"/>
          </a:p>
          <a:p>
            <a:pPr algn="just">
              <a:buFont typeface="Arial" pitchFamily="34" charset="0"/>
              <a:buChar char="•"/>
            </a:pPr>
            <a:r>
              <a:rPr lang="es-ES" dirty="0" smtClean="0"/>
              <a:t>Cubierta a 1 y 2 aguas.</a:t>
            </a:r>
          </a:p>
          <a:p>
            <a:pPr algn="just">
              <a:buFont typeface="Arial" pitchFamily="34" charset="0"/>
              <a:buChar char="•"/>
            </a:pPr>
            <a:endParaRPr lang="es-ES" dirty="0" smtClean="0"/>
          </a:p>
          <a:p>
            <a:pPr algn="just">
              <a:buFont typeface="Arial" pitchFamily="34" charset="0"/>
              <a:buChar char="•"/>
            </a:pPr>
            <a:r>
              <a:rPr lang="es-ES" dirty="0" smtClean="0"/>
              <a:t>Estado ruinoso.</a:t>
            </a:r>
          </a:p>
          <a:p>
            <a:pPr algn="just">
              <a:buFont typeface="Arial" pitchFamily="34" charset="0"/>
              <a:buChar char="•"/>
            </a:pPr>
            <a:endParaRPr lang="es-ES" dirty="0" smtClean="0"/>
          </a:p>
          <a:p>
            <a:pPr algn="just">
              <a:buFont typeface="Arial" pitchFamily="34" charset="0"/>
              <a:buChar char="•"/>
            </a:pPr>
            <a:r>
              <a:rPr lang="es-ES" dirty="0" smtClean="0"/>
              <a:t>Año de construcción: 1944</a:t>
            </a:r>
          </a:p>
          <a:p>
            <a:pPr algn="just">
              <a:buFont typeface="Arial" pitchFamily="34" charset="0"/>
              <a:buChar char="•"/>
            </a:pPr>
            <a:endParaRPr lang="es-ES" dirty="0" smtClean="0"/>
          </a:p>
          <a:p>
            <a:pPr algn="just">
              <a:buFont typeface="Arial" pitchFamily="34" charset="0"/>
              <a:buChar char="•"/>
            </a:pPr>
            <a:r>
              <a:rPr lang="es-ES" dirty="0" smtClean="0"/>
              <a:t>Año de reconstrucción: 1958</a:t>
            </a:r>
          </a:p>
          <a:p>
            <a:pPr algn="just">
              <a:buFont typeface="Arial" pitchFamily="34" charset="0"/>
              <a:buChar char="•"/>
            </a:pPr>
            <a:endParaRPr lang="es-ES" dirty="0" smtClean="0"/>
          </a:p>
          <a:p>
            <a:pPr algn="just">
              <a:buFont typeface="Arial" pitchFamily="34" charset="0"/>
              <a:buChar char="•"/>
            </a:pPr>
            <a:r>
              <a:rPr lang="es-ES" dirty="0" smtClean="0"/>
              <a:t>Acceso por la CV-400 y camino rural.</a:t>
            </a:r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8670"/>
          </a:xfr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/>
          <a:lstStyle/>
          <a:p>
            <a:r>
              <a:rPr lang="es-ES" dirty="0" smtClean="0"/>
              <a:t>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14614" y="642918"/>
            <a:ext cx="5929386" cy="357190"/>
          </a:xfrm>
        </p:spPr>
        <p:txBody>
          <a:bodyPr anchor="t">
            <a:normAutofit fontScale="47500" lnSpcReduction="20000"/>
          </a:bodyPr>
          <a:lstStyle/>
          <a:p>
            <a:pPr>
              <a:buNone/>
            </a:pPr>
            <a:r>
              <a:rPr lang="es-ES" sz="2500" b="1" cap="all" dirty="0" smtClean="0">
                <a:solidFill>
                  <a:schemeClr val="accent4">
                    <a:lumMod val="75000"/>
                  </a:schemeClr>
                </a:solidFill>
              </a:rPr>
              <a:t>[</a:t>
            </a:r>
            <a:r>
              <a:rPr lang="es-ES" sz="2500" dirty="0" smtClean="0">
                <a:solidFill>
                  <a:schemeClr val="accent4">
                    <a:lumMod val="50000"/>
                  </a:schemeClr>
                </a:solidFill>
              </a:rPr>
              <a:t>La Rambla del Poyo a su paso por la Huerta de Valencia: arquitectura rural y territorio</a:t>
            </a:r>
            <a:r>
              <a:rPr lang="es-ES" sz="2500" b="1" dirty="0" smtClean="0">
                <a:solidFill>
                  <a:schemeClr val="accent4">
                    <a:lumMod val="75000"/>
                  </a:schemeClr>
                </a:solidFill>
              </a:rPr>
              <a:t>]</a:t>
            </a:r>
            <a:endParaRPr lang="es-ES" sz="25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>
              <a:buNone/>
            </a:pPr>
            <a:endParaRPr lang="es-ES" dirty="0"/>
          </a:p>
        </p:txBody>
      </p:sp>
      <p:sp>
        <p:nvSpPr>
          <p:cNvPr id="4" name="2 Marcador de contenido"/>
          <p:cNvSpPr txBox="1">
            <a:spLocks/>
          </p:cNvSpPr>
          <p:nvPr/>
        </p:nvSpPr>
        <p:spPr>
          <a:xfrm>
            <a:off x="428596" y="428604"/>
            <a:ext cx="2143140" cy="571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ES" sz="3200" b="1" dirty="0" smtClean="0">
                <a:solidFill>
                  <a:schemeClr val="accent4">
                    <a:lumMod val="75000"/>
                  </a:schemeClr>
                </a:solidFill>
              </a:rPr>
              <a:t>METODOLOGIA</a:t>
            </a:r>
            <a:endParaRPr kumimoji="0" lang="es-ES" sz="3200" b="1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6" name="5 Conector recto"/>
          <p:cNvCxnSpPr/>
          <p:nvPr/>
        </p:nvCxnSpPr>
        <p:spPr>
          <a:xfrm>
            <a:off x="0" y="928670"/>
            <a:ext cx="9144000" cy="1588"/>
          </a:xfrm>
          <a:prstGeom prst="line">
            <a:avLst/>
          </a:prstGeom>
          <a:ln w="635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7 Diagrama"/>
          <p:cNvGraphicFramePr/>
          <p:nvPr/>
        </p:nvGraphicFramePr>
        <p:xfrm>
          <a:off x="214282" y="1142984"/>
          <a:ext cx="8572560" cy="4286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6 CuadroTexto"/>
          <p:cNvSpPr txBox="1"/>
          <p:nvPr/>
        </p:nvSpPr>
        <p:spPr>
          <a:xfrm>
            <a:off x="428596" y="1714488"/>
            <a:ext cx="70723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400" b="1" dirty="0" smtClean="0"/>
              <a:t>Motor de San Vicente Ferrer</a:t>
            </a:r>
          </a:p>
        </p:txBody>
      </p:sp>
      <p:pic>
        <p:nvPicPr>
          <p:cNvPr id="2050" name="Picture 2" descr="D:\Importante\Arquitectura\7º\PFG\Exposicion\acceso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786182" y="2285992"/>
            <a:ext cx="4855786" cy="3857652"/>
          </a:xfrm>
          <a:prstGeom prst="rect">
            <a:avLst/>
          </a:prstGeom>
          <a:noFill/>
          <a:ln>
            <a:solidFill>
              <a:schemeClr val="accent4">
                <a:lumMod val="50000"/>
              </a:schemeClr>
            </a:solidFill>
          </a:ln>
        </p:spPr>
      </p:pic>
      <p:sp>
        <p:nvSpPr>
          <p:cNvPr id="11" name="10 Rectángulo"/>
          <p:cNvSpPr/>
          <p:nvPr/>
        </p:nvSpPr>
        <p:spPr>
          <a:xfrm>
            <a:off x="4357686" y="3500438"/>
            <a:ext cx="357190" cy="357190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ln>
                <a:solidFill>
                  <a:srgbClr val="FF0000"/>
                </a:solidFill>
              </a:ln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500034" y="2285992"/>
            <a:ext cx="300039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es-ES" dirty="0" smtClean="0"/>
              <a:t>Zona de huerta.</a:t>
            </a:r>
          </a:p>
          <a:p>
            <a:pPr algn="just">
              <a:buFont typeface="Arial" pitchFamily="34" charset="0"/>
              <a:buChar char="•"/>
            </a:pPr>
            <a:endParaRPr lang="es-ES" dirty="0" smtClean="0"/>
          </a:p>
          <a:p>
            <a:pPr algn="just">
              <a:buFont typeface="Arial" pitchFamily="34" charset="0"/>
              <a:buChar char="•"/>
            </a:pPr>
            <a:r>
              <a:rPr lang="es-ES" dirty="0" smtClean="0"/>
              <a:t>1 altura.</a:t>
            </a:r>
          </a:p>
          <a:p>
            <a:pPr algn="just">
              <a:buFont typeface="Arial" pitchFamily="34" charset="0"/>
              <a:buChar char="•"/>
            </a:pPr>
            <a:endParaRPr lang="es-ES" dirty="0" smtClean="0"/>
          </a:p>
          <a:p>
            <a:pPr algn="just">
              <a:buFont typeface="Arial" pitchFamily="34" charset="0"/>
              <a:buChar char="•"/>
            </a:pPr>
            <a:r>
              <a:rPr lang="es-ES" dirty="0" smtClean="0"/>
              <a:t>Cubierta a 1 y 2 aguas.</a:t>
            </a:r>
          </a:p>
          <a:p>
            <a:pPr algn="just">
              <a:buFont typeface="Arial" pitchFamily="34" charset="0"/>
              <a:buChar char="•"/>
            </a:pPr>
            <a:endParaRPr lang="es-ES" dirty="0" smtClean="0"/>
          </a:p>
          <a:p>
            <a:pPr algn="just">
              <a:buFont typeface="Arial" pitchFamily="34" charset="0"/>
              <a:buChar char="•"/>
            </a:pPr>
            <a:r>
              <a:rPr lang="es-ES" dirty="0" smtClean="0"/>
              <a:t>Estado ruinoso.</a:t>
            </a:r>
          </a:p>
          <a:p>
            <a:pPr algn="just">
              <a:buFont typeface="Arial" pitchFamily="34" charset="0"/>
              <a:buChar char="•"/>
            </a:pPr>
            <a:endParaRPr lang="es-ES" dirty="0" smtClean="0"/>
          </a:p>
          <a:p>
            <a:pPr algn="just">
              <a:buFont typeface="Arial" pitchFamily="34" charset="0"/>
              <a:buChar char="•"/>
            </a:pPr>
            <a:r>
              <a:rPr lang="es-ES" dirty="0" smtClean="0"/>
              <a:t>Año de construcción: 1944</a:t>
            </a:r>
          </a:p>
          <a:p>
            <a:pPr algn="just">
              <a:buFont typeface="Arial" pitchFamily="34" charset="0"/>
              <a:buChar char="•"/>
            </a:pPr>
            <a:endParaRPr lang="es-ES" dirty="0" smtClean="0"/>
          </a:p>
          <a:p>
            <a:pPr algn="just">
              <a:buFont typeface="Arial" pitchFamily="34" charset="0"/>
              <a:buChar char="•"/>
            </a:pPr>
            <a:r>
              <a:rPr lang="es-ES" dirty="0" smtClean="0"/>
              <a:t>Año de reconstrucción: 1958</a:t>
            </a:r>
          </a:p>
          <a:p>
            <a:pPr algn="just">
              <a:buFont typeface="Arial" pitchFamily="34" charset="0"/>
              <a:buChar char="•"/>
            </a:pPr>
            <a:endParaRPr lang="es-ES" dirty="0" smtClean="0"/>
          </a:p>
          <a:p>
            <a:pPr algn="just">
              <a:buFont typeface="Arial" pitchFamily="34" charset="0"/>
              <a:buChar char="•"/>
            </a:pPr>
            <a:r>
              <a:rPr lang="es-ES" dirty="0" smtClean="0"/>
              <a:t>Acceso por la CV-400 y camino rural.</a:t>
            </a:r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10 Imagen" descr="C:\Users\Yomismo\Dropbox\pfgggg\Scan0002.jpg"/>
          <p:cNvPicPr/>
          <p:nvPr/>
        </p:nvPicPr>
        <p:blipFill>
          <a:blip r:embed="rId3" cstate="print">
            <a:lum bright="-20000"/>
          </a:blip>
          <a:srcRect l="38084" t="67269" r="26532" b="11989"/>
          <a:stretch>
            <a:fillRect/>
          </a:stretch>
        </p:blipFill>
        <p:spPr bwMode="auto">
          <a:xfrm rot="10981760">
            <a:off x="5639478" y="1864416"/>
            <a:ext cx="3039927" cy="2629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9 Imagen" descr="C:\Users\Yomismo\Dropbox\pfgggg\Scan0001.jpg"/>
          <p:cNvPicPr/>
          <p:nvPr/>
        </p:nvPicPr>
        <p:blipFill>
          <a:blip r:embed="rId4" cstate="print">
            <a:lum bright="-20000"/>
          </a:blip>
          <a:srcRect l="43558" t="46060" r="28492" b="39584"/>
          <a:stretch>
            <a:fillRect/>
          </a:stretch>
        </p:blipFill>
        <p:spPr bwMode="auto">
          <a:xfrm rot="10800000">
            <a:off x="4143372" y="4143380"/>
            <a:ext cx="3071834" cy="2470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8670"/>
          </a:xfr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/>
          <a:lstStyle/>
          <a:p>
            <a:r>
              <a:rPr lang="es-ES" dirty="0" smtClean="0"/>
              <a:t>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14614" y="642918"/>
            <a:ext cx="5929386" cy="357190"/>
          </a:xfrm>
        </p:spPr>
        <p:txBody>
          <a:bodyPr anchor="t">
            <a:normAutofit fontScale="47500" lnSpcReduction="20000"/>
          </a:bodyPr>
          <a:lstStyle/>
          <a:p>
            <a:pPr>
              <a:buNone/>
            </a:pPr>
            <a:r>
              <a:rPr lang="es-ES" sz="2500" b="1" cap="all" dirty="0" smtClean="0">
                <a:solidFill>
                  <a:schemeClr val="accent4">
                    <a:lumMod val="75000"/>
                  </a:schemeClr>
                </a:solidFill>
              </a:rPr>
              <a:t>[</a:t>
            </a:r>
            <a:r>
              <a:rPr lang="es-ES" sz="2500" dirty="0" smtClean="0">
                <a:solidFill>
                  <a:schemeClr val="accent4">
                    <a:lumMod val="50000"/>
                  </a:schemeClr>
                </a:solidFill>
              </a:rPr>
              <a:t>La Rambla del Poyo a su paso por la Huerta de Valencia: arquitectura rural y territorio</a:t>
            </a:r>
            <a:r>
              <a:rPr lang="es-ES" sz="2500" b="1" dirty="0" smtClean="0">
                <a:solidFill>
                  <a:schemeClr val="accent4">
                    <a:lumMod val="75000"/>
                  </a:schemeClr>
                </a:solidFill>
              </a:rPr>
              <a:t>]</a:t>
            </a:r>
            <a:endParaRPr lang="es-ES" sz="25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>
              <a:buNone/>
            </a:pPr>
            <a:endParaRPr lang="es-ES" dirty="0"/>
          </a:p>
        </p:txBody>
      </p:sp>
      <p:sp>
        <p:nvSpPr>
          <p:cNvPr id="4" name="2 Marcador de contenido"/>
          <p:cNvSpPr txBox="1">
            <a:spLocks/>
          </p:cNvSpPr>
          <p:nvPr/>
        </p:nvSpPr>
        <p:spPr>
          <a:xfrm>
            <a:off x="428596" y="428604"/>
            <a:ext cx="2143140" cy="571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ES" sz="3200" b="1" dirty="0" smtClean="0">
                <a:solidFill>
                  <a:schemeClr val="accent4">
                    <a:lumMod val="75000"/>
                  </a:schemeClr>
                </a:solidFill>
              </a:rPr>
              <a:t>METODOLOGIA</a:t>
            </a:r>
            <a:endParaRPr kumimoji="0" lang="es-ES" sz="3200" b="1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6" name="5 Conector recto"/>
          <p:cNvCxnSpPr/>
          <p:nvPr/>
        </p:nvCxnSpPr>
        <p:spPr>
          <a:xfrm>
            <a:off x="0" y="928670"/>
            <a:ext cx="9144000" cy="1588"/>
          </a:xfrm>
          <a:prstGeom prst="line">
            <a:avLst/>
          </a:prstGeom>
          <a:ln w="635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7 Diagrama"/>
          <p:cNvGraphicFramePr/>
          <p:nvPr/>
        </p:nvGraphicFramePr>
        <p:xfrm>
          <a:off x="214282" y="1142984"/>
          <a:ext cx="8572560" cy="4286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9" name="8 CuadroTexto"/>
          <p:cNvSpPr txBox="1"/>
          <p:nvPr/>
        </p:nvSpPr>
        <p:spPr>
          <a:xfrm>
            <a:off x="428596" y="1571612"/>
            <a:ext cx="36433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400" b="1" dirty="0" smtClean="0"/>
              <a:t>Proceso de levantamiento</a:t>
            </a:r>
          </a:p>
        </p:txBody>
      </p:sp>
      <p:sp>
        <p:nvSpPr>
          <p:cNvPr id="13" name="12 CuadroTexto"/>
          <p:cNvSpPr txBox="1"/>
          <p:nvPr/>
        </p:nvSpPr>
        <p:spPr>
          <a:xfrm>
            <a:off x="428596" y="2071678"/>
            <a:ext cx="36433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000" b="1" u="sng" dirty="0" smtClean="0"/>
              <a:t>1. Trabajo de campo</a:t>
            </a:r>
          </a:p>
        </p:txBody>
      </p:sp>
      <p:sp>
        <p:nvSpPr>
          <p:cNvPr id="16" name="15 CuadroTexto"/>
          <p:cNvSpPr txBox="1"/>
          <p:nvPr/>
        </p:nvSpPr>
        <p:spPr>
          <a:xfrm>
            <a:off x="428596" y="2571744"/>
            <a:ext cx="36433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- Croquis acotado.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8670"/>
          </a:xfr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/>
          <a:lstStyle/>
          <a:p>
            <a:r>
              <a:rPr lang="es-ES" dirty="0" smtClean="0"/>
              <a:t>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14614" y="642918"/>
            <a:ext cx="5929386" cy="357190"/>
          </a:xfrm>
        </p:spPr>
        <p:txBody>
          <a:bodyPr anchor="t">
            <a:normAutofit fontScale="47500" lnSpcReduction="20000"/>
          </a:bodyPr>
          <a:lstStyle/>
          <a:p>
            <a:pPr>
              <a:buNone/>
            </a:pPr>
            <a:r>
              <a:rPr lang="es-ES" sz="2500" b="1" cap="all" dirty="0" smtClean="0">
                <a:solidFill>
                  <a:schemeClr val="accent4">
                    <a:lumMod val="75000"/>
                  </a:schemeClr>
                </a:solidFill>
              </a:rPr>
              <a:t>[</a:t>
            </a:r>
            <a:r>
              <a:rPr lang="es-ES" sz="2500" dirty="0" smtClean="0">
                <a:solidFill>
                  <a:schemeClr val="accent4">
                    <a:lumMod val="50000"/>
                  </a:schemeClr>
                </a:solidFill>
              </a:rPr>
              <a:t>La Rambla del Poyo a su paso por la Huerta de Valencia: arquitectura rural y territorio</a:t>
            </a:r>
            <a:r>
              <a:rPr lang="es-ES" sz="2500" b="1" dirty="0" smtClean="0">
                <a:solidFill>
                  <a:schemeClr val="accent4">
                    <a:lumMod val="75000"/>
                  </a:schemeClr>
                </a:solidFill>
              </a:rPr>
              <a:t>]</a:t>
            </a:r>
            <a:endParaRPr lang="es-ES" sz="25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>
              <a:buNone/>
            </a:pPr>
            <a:endParaRPr lang="es-ES" dirty="0"/>
          </a:p>
        </p:txBody>
      </p:sp>
      <p:sp>
        <p:nvSpPr>
          <p:cNvPr id="4" name="2 Marcador de contenido"/>
          <p:cNvSpPr txBox="1">
            <a:spLocks/>
          </p:cNvSpPr>
          <p:nvPr/>
        </p:nvSpPr>
        <p:spPr>
          <a:xfrm>
            <a:off x="428596" y="428604"/>
            <a:ext cx="2143140" cy="571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ES" sz="3200" b="1" dirty="0" smtClean="0">
                <a:solidFill>
                  <a:schemeClr val="accent4">
                    <a:lumMod val="75000"/>
                  </a:schemeClr>
                </a:solidFill>
              </a:rPr>
              <a:t>METODOLOGIA</a:t>
            </a:r>
            <a:endParaRPr kumimoji="0" lang="es-ES" sz="3200" b="1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6" name="5 Conector recto"/>
          <p:cNvCxnSpPr/>
          <p:nvPr/>
        </p:nvCxnSpPr>
        <p:spPr>
          <a:xfrm>
            <a:off x="0" y="928670"/>
            <a:ext cx="9144000" cy="1588"/>
          </a:xfrm>
          <a:prstGeom prst="line">
            <a:avLst/>
          </a:prstGeom>
          <a:ln w="635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7 Diagrama"/>
          <p:cNvGraphicFramePr/>
          <p:nvPr/>
        </p:nvGraphicFramePr>
        <p:xfrm>
          <a:off x="214282" y="1142984"/>
          <a:ext cx="8572560" cy="4286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8 CuadroTexto"/>
          <p:cNvSpPr txBox="1"/>
          <p:nvPr/>
        </p:nvSpPr>
        <p:spPr>
          <a:xfrm>
            <a:off x="428596" y="1571612"/>
            <a:ext cx="36433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400" b="1" dirty="0" smtClean="0"/>
              <a:t>Proceso de levantamiento</a:t>
            </a:r>
          </a:p>
        </p:txBody>
      </p:sp>
      <p:sp>
        <p:nvSpPr>
          <p:cNvPr id="13" name="12 CuadroTexto"/>
          <p:cNvSpPr txBox="1"/>
          <p:nvPr/>
        </p:nvSpPr>
        <p:spPr>
          <a:xfrm>
            <a:off x="428596" y="2071678"/>
            <a:ext cx="36433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000" b="1" u="sng" dirty="0" smtClean="0"/>
              <a:t>1. Trabajo de campo</a:t>
            </a:r>
          </a:p>
        </p:txBody>
      </p:sp>
      <p:pic>
        <p:nvPicPr>
          <p:cNvPr id="16" name="15 Imagen" descr="C:\Users\Yomismo\Dropbox\pfgggg\Scan0001.jpg"/>
          <p:cNvPicPr/>
          <p:nvPr/>
        </p:nvPicPr>
        <p:blipFill>
          <a:blip r:embed="rId7"/>
          <a:srcRect l="14285" t="25785" r="67095" b="60989"/>
          <a:stretch>
            <a:fillRect/>
          </a:stretch>
        </p:blipFill>
        <p:spPr bwMode="auto">
          <a:xfrm rot="10800000">
            <a:off x="4286248" y="2214554"/>
            <a:ext cx="4071966" cy="350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21 CuadroTexto"/>
          <p:cNvSpPr txBox="1"/>
          <p:nvPr/>
        </p:nvSpPr>
        <p:spPr>
          <a:xfrm>
            <a:off x="428596" y="2571744"/>
            <a:ext cx="36433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- Croquis acotado.</a:t>
            </a:r>
          </a:p>
        </p:txBody>
      </p:sp>
      <p:sp>
        <p:nvSpPr>
          <p:cNvPr id="23" name="22 CuadroTexto"/>
          <p:cNvSpPr txBox="1"/>
          <p:nvPr/>
        </p:nvSpPr>
        <p:spPr>
          <a:xfrm>
            <a:off x="428596" y="3071810"/>
            <a:ext cx="335758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- Preparación de la rectificación fotogramétrica: marcado de las dianas en las fachadas a rectificar, dibujando un croquis donde se muestran su posición y la distancia entre ellas.</a:t>
            </a:r>
          </a:p>
          <a:p>
            <a:endParaRPr lang="es-ES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8670"/>
          </a:xfr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/>
          <a:lstStyle/>
          <a:p>
            <a:r>
              <a:rPr lang="es-ES" dirty="0" smtClean="0"/>
              <a:t>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14614" y="642918"/>
            <a:ext cx="5929386" cy="357190"/>
          </a:xfrm>
        </p:spPr>
        <p:txBody>
          <a:bodyPr anchor="t">
            <a:normAutofit fontScale="47500" lnSpcReduction="20000"/>
          </a:bodyPr>
          <a:lstStyle/>
          <a:p>
            <a:pPr>
              <a:buNone/>
            </a:pPr>
            <a:r>
              <a:rPr lang="es-ES" sz="2500" b="1" cap="all" dirty="0" smtClean="0">
                <a:solidFill>
                  <a:schemeClr val="accent4">
                    <a:lumMod val="75000"/>
                  </a:schemeClr>
                </a:solidFill>
              </a:rPr>
              <a:t>[</a:t>
            </a:r>
            <a:r>
              <a:rPr lang="es-ES" sz="2500" dirty="0" smtClean="0">
                <a:solidFill>
                  <a:schemeClr val="accent4">
                    <a:lumMod val="50000"/>
                  </a:schemeClr>
                </a:solidFill>
              </a:rPr>
              <a:t>La Rambla del Poyo a su paso por la Huerta de Valencia: arquitectura rural y territorio</a:t>
            </a:r>
            <a:r>
              <a:rPr lang="es-ES" sz="2500" b="1" dirty="0" smtClean="0">
                <a:solidFill>
                  <a:schemeClr val="accent4">
                    <a:lumMod val="75000"/>
                  </a:schemeClr>
                </a:solidFill>
              </a:rPr>
              <a:t>]</a:t>
            </a:r>
            <a:endParaRPr lang="es-ES" sz="25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>
              <a:buNone/>
            </a:pPr>
            <a:endParaRPr lang="es-ES" dirty="0"/>
          </a:p>
        </p:txBody>
      </p:sp>
      <p:sp>
        <p:nvSpPr>
          <p:cNvPr id="4" name="2 Marcador de contenido"/>
          <p:cNvSpPr txBox="1">
            <a:spLocks/>
          </p:cNvSpPr>
          <p:nvPr/>
        </p:nvSpPr>
        <p:spPr>
          <a:xfrm>
            <a:off x="428596" y="428604"/>
            <a:ext cx="2143140" cy="571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ES" sz="3200" b="1" dirty="0" smtClean="0">
                <a:solidFill>
                  <a:schemeClr val="accent4">
                    <a:lumMod val="75000"/>
                  </a:schemeClr>
                </a:solidFill>
              </a:rPr>
              <a:t>METODOLOGIA</a:t>
            </a:r>
            <a:endParaRPr kumimoji="0" lang="es-ES" sz="3200" b="1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6" name="5 Conector recto"/>
          <p:cNvCxnSpPr/>
          <p:nvPr/>
        </p:nvCxnSpPr>
        <p:spPr>
          <a:xfrm>
            <a:off x="0" y="928670"/>
            <a:ext cx="9144000" cy="1588"/>
          </a:xfrm>
          <a:prstGeom prst="line">
            <a:avLst/>
          </a:prstGeom>
          <a:ln w="635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7 Diagrama"/>
          <p:cNvGraphicFramePr/>
          <p:nvPr/>
        </p:nvGraphicFramePr>
        <p:xfrm>
          <a:off x="214282" y="1142984"/>
          <a:ext cx="8572560" cy="4286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8 CuadroTexto"/>
          <p:cNvSpPr txBox="1"/>
          <p:nvPr/>
        </p:nvSpPr>
        <p:spPr>
          <a:xfrm>
            <a:off x="428596" y="1571612"/>
            <a:ext cx="36433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400" b="1" dirty="0" smtClean="0"/>
              <a:t>Proceso de levantamiento</a:t>
            </a:r>
          </a:p>
        </p:txBody>
      </p:sp>
      <p:sp>
        <p:nvSpPr>
          <p:cNvPr id="13" name="12 CuadroTexto"/>
          <p:cNvSpPr txBox="1"/>
          <p:nvPr/>
        </p:nvSpPr>
        <p:spPr>
          <a:xfrm>
            <a:off x="428596" y="2071678"/>
            <a:ext cx="36433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000" b="1" u="sng" dirty="0" smtClean="0"/>
              <a:t>1. Trabajo de campo</a:t>
            </a:r>
          </a:p>
        </p:txBody>
      </p:sp>
      <p:pic>
        <p:nvPicPr>
          <p:cNvPr id="17" name="16 Imagen" descr="D:\Importante\Arquitectura\6º\PFG\Rambla de Poyo\Documentos\Imagenes\METODOLOGIA\DSC_0047_pt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000496" y="2428868"/>
            <a:ext cx="4429156" cy="2990309"/>
          </a:xfrm>
          <a:prstGeom prst="rect">
            <a:avLst/>
          </a:prstGeom>
          <a:noFill/>
          <a:ln w="9525">
            <a:solidFill>
              <a:schemeClr val="accent4">
                <a:lumMod val="50000"/>
              </a:schemeClr>
            </a:solidFill>
            <a:miter lim="800000"/>
            <a:headEnd/>
            <a:tailEnd/>
          </a:ln>
        </p:spPr>
      </p:pic>
      <p:sp>
        <p:nvSpPr>
          <p:cNvPr id="18" name="17 CuadroTexto"/>
          <p:cNvSpPr txBox="1"/>
          <p:nvPr/>
        </p:nvSpPr>
        <p:spPr>
          <a:xfrm>
            <a:off x="428596" y="2571744"/>
            <a:ext cx="36433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- Croquis acotado.</a:t>
            </a:r>
          </a:p>
        </p:txBody>
      </p:sp>
      <p:sp>
        <p:nvSpPr>
          <p:cNvPr id="19" name="18 CuadroTexto"/>
          <p:cNvSpPr txBox="1"/>
          <p:nvPr/>
        </p:nvSpPr>
        <p:spPr>
          <a:xfrm>
            <a:off x="428596" y="3071810"/>
            <a:ext cx="335758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- Preparación de la rectificación fotogramétrica: marcado de las dianas en las fachadas a rectificar, dibujando un croquis donde se muestran su posición y la distancia entre ellas.</a:t>
            </a:r>
          </a:p>
          <a:p>
            <a:endParaRPr lang="es-ES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8670"/>
          </a:xfr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/>
          <a:lstStyle/>
          <a:p>
            <a:r>
              <a:rPr lang="es-ES" dirty="0" smtClean="0"/>
              <a:t>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14614" y="642918"/>
            <a:ext cx="5929386" cy="357190"/>
          </a:xfrm>
        </p:spPr>
        <p:txBody>
          <a:bodyPr anchor="t">
            <a:normAutofit fontScale="47500" lnSpcReduction="20000"/>
          </a:bodyPr>
          <a:lstStyle/>
          <a:p>
            <a:pPr>
              <a:buNone/>
            </a:pPr>
            <a:r>
              <a:rPr lang="es-ES" sz="2500" b="1" cap="all" dirty="0" smtClean="0">
                <a:solidFill>
                  <a:schemeClr val="accent4">
                    <a:lumMod val="75000"/>
                  </a:schemeClr>
                </a:solidFill>
              </a:rPr>
              <a:t>[</a:t>
            </a:r>
            <a:r>
              <a:rPr lang="es-ES" sz="2500" dirty="0" smtClean="0">
                <a:solidFill>
                  <a:schemeClr val="accent4">
                    <a:lumMod val="50000"/>
                  </a:schemeClr>
                </a:solidFill>
              </a:rPr>
              <a:t>La Rambla del Poyo a su paso por la Huerta de Valencia: arquitectura rural y territorio</a:t>
            </a:r>
            <a:r>
              <a:rPr lang="es-ES" sz="2500" b="1" dirty="0" smtClean="0">
                <a:solidFill>
                  <a:schemeClr val="accent4">
                    <a:lumMod val="75000"/>
                  </a:schemeClr>
                </a:solidFill>
              </a:rPr>
              <a:t>]</a:t>
            </a:r>
            <a:endParaRPr lang="es-ES" sz="25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>
              <a:buNone/>
            </a:pPr>
            <a:endParaRPr lang="es-ES" dirty="0"/>
          </a:p>
        </p:txBody>
      </p:sp>
      <p:sp>
        <p:nvSpPr>
          <p:cNvPr id="4" name="2 Marcador de contenido"/>
          <p:cNvSpPr txBox="1">
            <a:spLocks/>
          </p:cNvSpPr>
          <p:nvPr/>
        </p:nvSpPr>
        <p:spPr>
          <a:xfrm>
            <a:off x="428596" y="428604"/>
            <a:ext cx="2143140" cy="571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ES" sz="3200" b="1" dirty="0" smtClean="0">
                <a:solidFill>
                  <a:schemeClr val="accent4">
                    <a:lumMod val="75000"/>
                  </a:schemeClr>
                </a:solidFill>
              </a:rPr>
              <a:t>METODOLOGIA</a:t>
            </a:r>
            <a:endParaRPr kumimoji="0" lang="es-ES" sz="3200" b="1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6" name="5 Conector recto"/>
          <p:cNvCxnSpPr/>
          <p:nvPr/>
        </p:nvCxnSpPr>
        <p:spPr>
          <a:xfrm>
            <a:off x="0" y="928670"/>
            <a:ext cx="9144000" cy="1588"/>
          </a:xfrm>
          <a:prstGeom prst="line">
            <a:avLst/>
          </a:prstGeom>
          <a:ln w="635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7 Diagrama"/>
          <p:cNvGraphicFramePr/>
          <p:nvPr/>
        </p:nvGraphicFramePr>
        <p:xfrm>
          <a:off x="214282" y="1142984"/>
          <a:ext cx="8572560" cy="4286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8 CuadroTexto"/>
          <p:cNvSpPr txBox="1"/>
          <p:nvPr/>
        </p:nvSpPr>
        <p:spPr>
          <a:xfrm>
            <a:off x="428596" y="1571612"/>
            <a:ext cx="36433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400" b="1" dirty="0" smtClean="0"/>
              <a:t>Proceso de levantamiento</a:t>
            </a:r>
          </a:p>
        </p:txBody>
      </p:sp>
      <p:sp>
        <p:nvSpPr>
          <p:cNvPr id="13" name="12 CuadroTexto"/>
          <p:cNvSpPr txBox="1"/>
          <p:nvPr/>
        </p:nvSpPr>
        <p:spPr>
          <a:xfrm>
            <a:off x="428596" y="2071678"/>
            <a:ext cx="36433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000" b="1" u="sng" dirty="0" smtClean="0"/>
              <a:t>2. Rectificación fotogramétrica</a:t>
            </a:r>
          </a:p>
        </p:txBody>
      </p:sp>
      <p:pic>
        <p:nvPicPr>
          <p:cNvPr id="18" name="17 Imagen"/>
          <p:cNvPicPr/>
          <p:nvPr/>
        </p:nvPicPr>
        <p:blipFill>
          <a:blip r:embed="rId7"/>
          <a:srcRect l="24334" t="19302" r="49921" b="50233"/>
          <a:stretch>
            <a:fillRect/>
          </a:stretch>
        </p:blipFill>
        <p:spPr bwMode="auto">
          <a:xfrm>
            <a:off x="3929058" y="2500306"/>
            <a:ext cx="4429156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18 CuadroTexto"/>
          <p:cNvSpPr txBox="1"/>
          <p:nvPr/>
        </p:nvSpPr>
        <p:spPr>
          <a:xfrm>
            <a:off x="428596" y="2571744"/>
            <a:ext cx="32861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- Corrección de las fotos de la fachada para quitar la esfericidad de la lente en la fotografía </a:t>
            </a:r>
            <a:r>
              <a:rPr lang="es-ES" b="1" dirty="0" smtClean="0"/>
              <a:t>(</a:t>
            </a:r>
            <a:r>
              <a:rPr lang="es-ES" b="1" dirty="0" err="1" smtClean="0"/>
              <a:t>Ptlens</a:t>
            </a:r>
            <a:r>
              <a:rPr lang="es-ES" b="1" dirty="0" smtClean="0"/>
              <a:t>).</a:t>
            </a:r>
            <a:endParaRPr lang="es-ES" dirty="0" smtClean="0"/>
          </a:p>
        </p:txBody>
      </p:sp>
      <p:pic>
        <p:nvPicPr>
          <p:cNvPr id="20" name="19 Imagen"/>
          <p:cNvPicPr/>
          <p:nvPr/>
        </p:nvPicPr>
        <p:blipFill>
          <a:blip r:embed="rId8"/>
          <a:srcRect l="39755" t="55814" r="44824" b="30465"/>
          <a:stretch>
            <a:fillRect/>
          </a:stretch>
        </p:blipFill>
        <p:spPr bwMode="auto">
          <a:xfrm>
            <a:off x="3929058" y="5572140"/>
            <a:ext cx="2143140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8670"/>
          </a:xfr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/>
          <a:lstStyle/>
          <a:p>
            <a:r>
              <a:rPr lang="es-ES" dirty="0" smtClean="0"/>
              <a:t>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14614" y="642918"/>
            <a:ext cx="5929386" cy="357190"/>
          </a:xfrm>
        </p:spPr>
        <p:txBody>
          <a:bodyPr anchor="t">
            <a:normAutofit fontScale="47500" lnSpcReduction="20000"/>
          </a:bodyPr>
          <a:lstStyle/>
          <a:p>
            <a:pPr>
              <a:buNone/>
            </a:pPr>
            <a:r>
              <a:rPr lang="es-ES" sz="2500" b="1" cap="all" dirty="0" smtClean="0">
                <a:solidFill>
                  <a:schemeClr val="accent4">
                    <a:lumMod val="75000"/>
                  </a:schemeClr>
                </a:solidFill>
              </a:rPr>
              <a:t>[</a:t>
            </a:r>
            <a:r>
              <a:rPr lang="es-ES" sz="2500" dirty="0" smtClean="0">
                <a:solidFill>
                  <a:schemeClr val="accent4">
                    <a:lumMod val="50000"/>
                  </a:schemeClr>
                </a:solidFill>
              </a:rPr>
              <a:t>La Rambla del Poyo a su paso por la Huerta de Valencia: arquitectura rural y territorio</a:t>
            </a:r>
            <a:r>
              <a:rPr lang="es-ES" sz="2500" b="1" dirty="0" smtClean="0">
                <a:solidFill>
                  <a:schemeClr val="accent4">
                    <a:lumMod val="75000"/>
                  </a:schemeClr>
                </a:solidFill>
              </a:rPr>
              <a:t>]</a:t>
            </a:r>
            <a:endParaRPr lang="es-ES" sz="25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>
              <a:buNone/>
            </a:pPr>
            <a:endParaRPr lang="es-ES" dirty="0"/>
          </a:p>
        </p:txBody>
      </p:sp>
      <p:sp>
        <p:nvSpPr>
          <p:cNvPr id="4" name="2 Marcador de contenido"/>
          <p:cNvSpPr txBox="1">
            <a:spLocks/>
          </p:cNvSpPr>
          <p:nvPr/>
        </p:nvSpPr>
        <p:spPr>
          <a:xfrm>
            <a:off x="428596" y="428604"/>
            <a:ext cx="2143140" cy="571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ES" sz="3200" b="1" dirty="0" smtClean="0">
                <a:solidFill>
                  <a:schemeClr val="accent4">
                    <a:lumMod val="75000"/>
                  </a:schemeClr>
                </a:solidFill>
              </a:rPr>
              <a:t>METODOLOGIA</a:t>
            </a:r>
            <a:endParaRPr kumimoji="0" lang="es-ES" sz="3200" b="1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6" name="5 Conector recto"/>
          <p:cNvCxnSpPr/>
          <p:nvPr/>
        </p:nvCxnSpPr>
        <p:spPr>
          <a:xfrm>
            <a:off x="0" y="928670"/>
            <a:ext cx="9144000" cy="1588"/>
          </a:xfrm>
          <a:prstGeom prst="line">
            <a:avLst/>
          </a:prstGeom>
          <a:ln w="635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7 Diagrama"/>
          <p:cNvGraphicFramePr/>
          <p:nvPr/>
        </p:nvGraphicFramePr>
        <p:xfrm>
          <a:off x="214282" y="1142984"/>
          <a:ext cx="8572560" cy="4286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8 CuadroTexto"/>
          <p:cNvSpPr txBox="1"/>
          <p:nvPr/>
        </p:nvSpPr>
        <p:spPr>
          <a:xfrm>
            <a:off x="428596" y="1571612"/>
            <a:ext cx="36433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400" b="1" dirty="0" smtClean="0"/>
              <a:t>Proceso de levantamiento</a:t>
            </a:r>
          </a:p>
        </p:txBody>
      </p:sp>
      <p:sp>
        <p:nvSpPr>
          <p:cNvPr id="13" name="12 CuadroTexto"/>
          <p:cNvSpPr txBox="1"/>
          <p:nvPr/>
        </p:nvSpPr>
        <p:spPr>
          <a:xfrm>
            <a:off x="428596" y="2071678"/>
            <a:ext cx="36433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000" b="1" u="sng" dirty="0" smtClean="0"/>
              <a:t>2. Rectificación fotogramétrica</a:t>
            </a:r>
          </a:p>
        </p:txBody>
      </p:sp>
      <p:pic>
        <p:nvPicPr>
          <p:cNvPr id="15" name="14 Imagen"/>
          <p:cNvPicPr/>
          <p:nvPr/>
        </p:nvPicPr>
        <p:blipFill>
          <a:blip r:embed="rId7" cstate="print">
            <a:lum bright="18000"/>
          </a:blip>
          <a:srcRect l="29300" t="18372" r="33586" b="32326"/>
          <a:stretch>
            <a:fillRect/>
          </a:stretch>
        </p:blipFill>
        <p:spPr bwMode="auto">
          <a:xfrm>
            <a:off x="4500562" y="2928934"/>
            <a:ext cx="3500462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15 CuadroTexto"/>
          <p:cNvSpPr txBox="1"/>
          <p:nvPr/>
        </p:nvSpPr>
        <p:spPr>
          <a:xfrm>
            <a:off x="428596" y="2571744"/>
            <a:ext cx="32861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- Corrección de las fotos de la fachada para quitar la esfericidad de la lente en la fotografía </a:t>
            </a:r>
            <a:r>
              <a:rPr lang="es-ES" b="1" dirty="0" smtClean="0"/>
              <a:t>(</a:t>
            </a:r>
            <a:r>
              <a:rPr lang="es-ES" b="1" dirty="0" err="1" smtClean="0"/>
              <a:t>Ptlens</a:t>
            </a:r>
            <a:r>
              <a:rPr lang="es-ES" b="1" dirty="0" smtClean="0"/>
              <a:t>).</a:t>
            </a:r>
            <a:endParaRPr lang="es-ES" dirty="0" smtClean="0"/>
          </a:p>
        </p:txBody>
      </p:sp>
      <p:sp>
        <p:nvSpPr>
          <p:cNvPr id="17" name="16 Rectángulo"/>
          <p:cNvSpPr/>
          <p:nvPr/>
        </p:nvSpPr>
        <p:spPr>
          <a:xfrm>
            <a:off x="428596" y="3857628"/>
            <a:ext cx="32861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dirty="0" smtClean="0"/>
              <a:t>- Elaboración de un  eje   de   coordenadas   ficticio </a:t>
            </a:r>
            <a:r>
              <a:rPr lang="es-ES" b="1" dirty="0" smtClean="0"/>
              <a:t>(</a:t>
            </a:r>
            <a:r>
              <a:rPr lang="es-ES" b="1" dirty="0" err="1" smtClean="0"/>
              <a:t>Autocad</a:t>
            </a:r>
            <a:r>
              <a:rPr lang="es-ES" b="1" dirty="0" smtClean="0"/>
              <a:t>). </a:t>
            </a:r>
            <a:endParaRPr lang="es-ES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8670"/>
          </a:xfr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/>
          <a:lstStyle/>
          <a:p>
            <a:r>
              <a:rPr lang="es-ES" dirty="0" smtClean="0"/>
              <a:t>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14614" y="642918"/>
            <a:ext cx="5929386" cy="357190"/>
          </a:xfrm>
        </p:spPr>
        <p:txBody>
          <a:bodyPr anchor="t">
            <a:normAutofit fontScale="47500" lnSpcReduction="20000"/>
          </a:bodyPr>
          <a:lstStyle/>
          <a:p>
            <a:pPr>
              <a:buNone/>
            </a:pPr>
            <a:r>
              <a:rPr lang="es-ES" sz="2500" b="1" cap="all" dirty="0" smtClean="0">
                <a:solidFill>
                  <a:schemeClr val="accent4">
                    <a:lumMod val="75000"/>
                  </a:schemeClr>
                </a:solidFill>
              </a:rPr>
              <a:t>[</a:t>
            </a:r>
            <a:r>
              <a:rPr lang="es-ES" sz="2500" dirty="0" smtClean="0">
                <a:solidFill>
                  <a:schemeClr val="accent4">
                    <a:lumMod val="50000"/>
                  </a:schemeClr>
                </a:solidFill>
              </a:rPr>
              <a:t>La Rambla del Poyo a su paso por la Huerta de Valencia: arquitectura rural y territorio</a:t>
            </a:r>
            <a:r>
              <a:rPr lang="es-ES" sz="2500" b="1" dirty="0" smtClean="0">
                <a:solidFill>
                  <a:schemeClr val="accent4">
                    <a:lumMod val="75000"/>
                  </a:schemeClr>
                </a:solidFill>
              </a:rPr>
              <a:t>]</a:t>
            </a:r>
            <a:endParaRPr lang="es-ES" sz="25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>
              <a:buNone/>
            </a:pPr>
            <a:endParaRPr lang="es-ES" dirty="0"/>
          </a:p>
        </p:txBody>
      </p:sp>
      <p:sp>
        <p:nvSpPr>
          <p:cNvPr id="4" name="2 Marcador de contenido"/>
          <p:cNvSpPr txBox="1">
            <a:spLocks/>
          </p:cNvSpPr>
          <p:nvPr/>
        </p:nvSpPr>
        <p:spPr>
          <a:xfrm>
            <a:off x="428596" y="428604"/>
            <a:ext cx="2143140" cy="571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ES" sz="3200" b="1" dirty="0" smtClean="0">
                <a:solidFill>
                  <a:schemeClr val="accent4">
                    <a:lumMod val="75000"/>
                  </a:schemeClr>
                </a:solidFill>
              </a:rPr>
              <a:t>METODOLOGIA</a:t>
            </a:r>
            <a:endParaRPr kumimoji="0" lang="es-ES" sz="3200" b="1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6" name="5 Conector recto"/>
          <p:cNvCxnSpPr/>
          <p:nvPr/>
        </p:nvCxnSpPr>
        <p:spPr>
          <a:xfrm>
            <a:off x="0" y="928670"/>
            <a:ext cx="9144000" cy="1588"/>
          </a:xfrm>
          <a:prstGeom prst="line">
            <a:avLst/>
          </a:prstGeom>
          <a:ln w="635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7 Diagrama"/>
          <p:cNvGraphicFramePr/>
          <p:nvPr/>
        </p:nvGraphicFramePr>
        <p:xfrm>
          <a:off x="214282" y="1142984"/>
          <a:ext cx="8572560" cy="4286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8 CuadroTexto"/>
          <p:cNvSpPr txBox="1"/>
          <p:nvPr/>
        </p:nvSpPr>
        <p:spPr>
          <a:xfrm>
            <a:off x="428596" y="1571612"/>
            <a:ext cx="36433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400" b="1" dirty="0" smtClean="0"/>
              <a:t>Proceso de levantamiento</a:t>
            </a:r>
          </a:p>
        </p:txBody>
      </p:sp>
      <p:sp>
        <p:nvSpPr>
          <p:cNvPr id="13" name="12 CuadroTexto"/>
          <p:cNvSpPr txBox="1"/>
          <p:nvPr/>
        </p:nvSpPr>
        <p:spPr>
          <a:xfrm>
            <a:off x="428596" y="2071678"/>
            <a:ext cx="36433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000" b="1" u="sng" dirty="0" smtClean="0"/>
              <a:t>2. Rectificación fotogramétrica</a:t>
            </a:r>
          </a:p>
        </p:txBody>
      </p:sp>
      <p:sp>
        <p:nvSpPr>
          <p:cNvPr id="19" name="18 CuadroTexto"/>
          <p:cNvSpPr txBox="1"/>
          <p:nvPr/>
        </p:nvSpPr>
        <p:spPr>
          <a:xfrm>
            <a:off x="428596" y="2571744"/>
            <a:ext cx="32861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- Corrección de las fotos de la fachada para quitar la esfericidad de la lente en la fotografía </a:t>
            </a:r>
            <a:r>
              <a:rPr lang="es-ES" b="1" dirty="0" smtClean="0"/>
              <a:t>(</a:t>
            </a:r>
            <a:r>
              <a:rPr lang="es-ES" b="1" dirty="0" err="1" smtClean="0"/>
              <a:t>Ptlens</a:t>
            </a:r>
            <a:r>
              <a:rPr lang="es-ES" b="1" dirty="0" smtClean="0"/>
              <a:t>).</a:t>
            </a:r>
            <a:endParaRPr lang="es-ES" dirty="0" smtClean="0"/>
          </a:p>
        </p:txBody>
      </p:sp>
      <p:sp>
        <p:nvSpPr>
          <p:cNvPr id="21" name="20 Rectángulo"/>
          <p:cNvSpPr/>
          <p:nvPr/>
        </p:nvSpPr>
        <p:spPr>
          <a:xfrm>
            <a:off x="428596" y="3857628"/>
            <a:ext cx="32861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dirty="0" smtClean="0"/>
              <a:t>- Elaboración de un  eje   de   coordenadas   ficticio </a:t>
            </a:r>
            <a:r>
              <a:rPr lang="es-ES" b="1" dirty="0" smtClean="0"/>
              <a:t>(</a:t>
            </a:r>
            <a:r>
              <a:rPr lang="es-ES" b="1" dirty="0" err="1" smtClean="0"/>
              <a:t>Autocad</a:t>
            </a:r>
            <a:r>
              <a:rPr lang="es-ES" b="1" dirty="0" smtClean="0"/>
              <a:t>). </a:t>
            </a:r>
            <a:endParaRPr lang="es-ES" dirty="0"/>
          </a:p>
        </p:txBody>
      </p:sp>
      <p:pic>
        <p:nvPicPr>
          <p:cNvPr id="11" name="10 Imagen"/>
          <p:cNvPicPr/>
          <p:nvPr/>
        </p:nvPicPr>
        <p:blipFill>
          <a:blip r:embed="rId7"/>
          <a:srcRect l="23243" t="27111" r="39562" b="15130"/>
          <a:stretch>
            <a:fillRect/>
          </a:stretch>
        </p:blipFill>
        <p:spPr bwMode="auto">
          <a:xfrm>
            <a:off x="3857620" y="2214554"/>
            <a:ext cx="4714908" cy="4015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13 Rectángulo"/>
          <p:cNvSpPr/>
          <p:nvPr/>
        </p:nvSpPr>
        <p:spPr>
          <a:xfrm>
            <a:off x="428596" y="4572008"/>
            <a:ext cx="328614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dirty="0" smtClean="0"/>
              <a:t>- Colocación de las dianas con sus respectivas coordenadas. Rectificación de la foto para conocer las medidas reales de la fachada </a:t>
            </a:r>
            <a:r>
              <a:rPr lang="es-ES" b="1" dirty="0" smtClean="0"/>
              <a:t>(</a:t>
            </a:r>
            <a:r>
              <a:rPr lang="es-ES" b="1" dirty="0" err="1" smtClean="0"/>
              <a:t>ASRix</a:t>
            </a:r>
            <a:r>
              <a:rPr lang="es-ES" b="1" dirty="0" smtClean="0"/>
              <a:t>).</a:t>
            </a:r>
            <a:endParaRPr lang="es-ES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8670"/>
          </a:xfr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/>
          <a:lstStyle/>
          <a:p>
            <a:r>
              <a:rPr lang="es-ES" dirty="0" smtClean="0"/>
              <a:t>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14614" y="642918"/>
            <a:ext cx="5929386" cy="357190"/>
          </a:xfrm>
        </p:spPr>
        <p:txBody>
          <a:bodyPr anchor="t">
            <a:normAutofit fontScale="47500" lnSpcReduction="20000"/>
          </a:bodyPr>
          <a:lstStyle/>
          <a:p>
            <a:pPr>
              <a:buNone/>
            </a:pPr>
            <a:r>
              <a:rPr lang="es-ES" sz="2500" b="1" cap="all" dirty="0" smtClean="0">
                <a:solidFill>
                  <a:schemeClr val="accent4">
                    <a:lumMod val="75000"/>
                  </a:schemeClr>
                </a:solidFill>
              </a:rPr>
              <a:t>[</a:t>
            </a:r>
            <a:r>
              <a:rPr lang="es-ES" sz="2500" dirty="0" smtClean="0">
                <a:solidFill>
                  <a:schemeClr val="accent4">
                    <a:lumMod val="50000"/>
                  </a:schemeClr>
                </a:solidFill>
              </a:rPr>
              <a:t>La Rambla del Poyo a su paso por la Huerta de Valencia: arquitectura rural y territorio</a:t>
            </a:r>
            <a:r>
              <a:rPr lang="es-ES" sz="2500" b="1" dirty="0" smtClean="0">
                <a:solidFill>
                  <a:schemeClr val="accent4">
                    <a:lumMod val="75000"/>
                  </a:schemeClr>
                </a:solidFill>
              </a:rPr>
              <a:t>]</a:t>
            </a:r>
            <a:endParaRPr lang="es-ES" sz="25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>
              <a:buNone/>
            </a:pPr>
            <a:endParaRPr lang="es-ES" dirty="0"/>
          </a:p>
        </p:txBody>
      </p:sp>
      <p:sp>
        <p:nvSpPr>
          <p:cNvPr id="4" name="2 Marcador de contenido"/>
          <p:cNvSpPr txBox="1">
            <a:spLocks/>
          </p:cNvSpPr>
          <p:nvPr/>
        </p:nvSpPr>
        <p:spPr>
          <a:xfrm>
            <a:off x="428596" y="428604"/>
            <a:ext cx="2143140" cy="571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ES" sz="3200" b="1" dirty="0" smtClean="0">
                <a:solidFill>
                  <a:schemeClr val="accent4">
                    <a:lumMod val="75000"/>
                  </a:schemeClr>
                </a:solidFill>
              </a:rPr>
              <a:t>METODOLOGIA</a:t>
            </a:r>
            <a:endParaRPr kumimoji="0" lang="es-ES" sz="3200" b="1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6" name="5 Conector recto"/>
          <p:cNvCxnSpPr/>
          <p:nvPr/>
        </p:nvCxnSpPr>
        <p:spPr>
          <a:xfrm>
            <a:off x="0" y="928670"/>
            <a:ext cx="9144000" cy="1588"/>
          </a:xfrm>
          <a:prstGeom prst="line">
            <a:avLst/>
          </a:prstGeom>
          <a:ln w="635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7 Diagrama"/>
          <p:cNvGraphicFramePr/>
          <p:nvPr/>
        </p:nvGraphicFramePr>
        <p:xfrm>
          <a:off x="214282" y="1142984"/>
          <a:ext cx="8572560" cy="4286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8 CuadroTexto"/>
          <p:cNvSpPr txBox="1"/>
          <p:nvPr/>
        </p:nvSpPr>
        <p:spPr>
          <a:xfrm>
            <a:off x="428596" y="1571612"/>
            <a:ext cx="36433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400" b="1" dirty="0" smtClean="0"/>
              <a:t>Proceso de levantamiento</a:t>
            </a:r>
          </a:p>
        </p:txBody>
      </p:sp>
      <p:sp>
        <p:nvSpPr>
          <p:cNvPr id="13" name="12 CuadroTexto"/>
          <p:cNvSpPr txBox="1"/>
          <p:nvPr/>
        </p:nvSpPr>
        <p:spPr>
          <a:xfrm>
            <a:off x="428596" y="2071678"/>
            <a:ext cx="36433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000" b="1" u="sng" dirty="0" smtClean="0"/>
              <a:t>2. Rectificación fotogramétrica</a:t>
            </a:r>
          </a:p>
        </p:txBody>
      </p:sp>
      <p:pic>
        <p:nvPicPr>
          <p:cNvPr id="12" name="11 Imagen"/>
          <p:cNvPicPr/>
          <p:nvPr/>
        </p:nvPicPr>
        <p:blipFill>
          <a:blip r:embed="rId7"/>
          <a:srcRect l="26128" t="19950" r="36410" b="35141"/>
          <a:stretch>
            <a:fillRect/>
          </a:stretch>
        </p:blipFill>
        <p:spPr bwMode="auto">
          <a:xfrm>
            <a:off x="3857620" y="2214554"/>
            <a:ext cx="4714908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13 CuadroTexto"/>
          <p:cNvSpPr txBox="1"/>
          <p:nvPr/>
        </p:nvSpPr>
        <p:spPr>
          <a:xfrm>
            <a:off x="428596" y="2571744"/>
            <a:ext cx="32861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- Corrección de las fotos de la fachada para quitar la esfericidad de la lente en la fotografía </a:t>
            </a:r>
            <a:r>
              <a:rPr lang="es-ES" b="1" dirty="0" smtClean="0"/>
              <a:t>(</a:t>
            </a:r>
            <a:r>
              <a:rPr lang="es-ES" b="1" dirty="0" err="1" smtClean="0"/>
              <a:t>Ptlens</a:t>
            </a:r>
            <a:r>
              <a:rPr lang="es-ES" b="1" dirty="0" smtClean="0"/>
              <a:t>).</a:t>
            </a:r>
            <a:endParaRPr lang="es-ES" dirty="0" smtClean="0"/>
          </a:p>
        </p:txBody>
      </p:sp>
      <p:sp>
        <p:nvSpPr>
          <p:cNvPr id="15" name="14 Rectángulo"/>
          <p:cNvSpPr/>
          <p:nvPr/>
        </p:nvSpPr>
        <p:spPr>
          <a:xfrm>
            <a:off x="428596" y="3857628"/>
            <a:ext cx="32861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dirty="0" smtClean="0"/>
              <a:t>- Elaboración de un  eje   de   coordenadas   ficticio </a:t>
            </a:r>
            <a:r>
              <a:rPr lang="es-ES" b="1" dirty="0" smtClean="0"/>
              <a:t>(</a:t>
            </a:r>
            <a:r>
              <a:rPr lang="es-ES" b="1" dirty="0" err="1" smtClean="0"/>
              <a:t>Autocad</a:t>
            </a:r>
            <a:r>
              <a:rPr lang="es-ES" b="1" dirty="0" smtClean="0"/>
              <a:t>). </a:t>
            </a:r>
            <a:endParaRPr lang="es-ES" dirty="0"/>
          </a:p>
        </p:txBody>
      </p:sp>
      <p:sp>
        <p:nvSpPr>
          <p:cNvPr id="16" name="15 Rectángulo"/>
          <p:cNvSpPr/>
          <p:nvPr/>
        </p:nvSpPr>
        <p:spPr>
          <a:xfrm>
            <a:off x="428596" y="4572008"/>
            <a:ext cx="328614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dirty="0" smtClean="0"/>
              <a:t>- Colocación de las dianas con sus respectivas coordenadas. Rectificación de la foto para conocer las medidas reales de la fachada </a:t>
            </a:r>
            <a:r>
              <a:rPr lang="es-ES" b="1" dirty="0" smtClean="0"/>
              <a:t>(</a:t>
            </a:r>
            <a:r>
              <a:rPr lang="es-ES" b="1" dirty="0" err="1" smtClean="0"/>
              <a:t>ASRix</a:t>
            </a:r>
            <a:r>
              <a:rPr lang="es-ES" b="1" dirty="0" smtClean="0"/>
              <a:t>).</a:t>
            </a:r>
            <a:endParaRPr lang="es-ES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8670"/>
          </a:xfr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/>
          <a:lstStyle/>
          <a:p>
            <a:r>
              <a:rPr lang="es-ES" dirty="0" smtClean="0"/>
              <a:t>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14614" y="642918"/>
            <a:ext cx="5929386" cy="357190"/>
          </a:xfrm>
        </p:spPr>
        <p:txBody>
          <a:bodyPr anchor="t">
            <a:normAutofit fontScale="47500" lnSpcReduction="20000"/>
          </a:bodyPr>
          <a:lstStyle/>
          <a:p>
            <a:pPr>
              <a:buNone/>
            </a:pPr>
            <a:r>
              <a:rPr lang="es-ES" sz="2500" b="1" cap="all" dirty="0" smtClean="0">
                <a:solidFill>
                  <a:schemeClr val="accent4">
                    <a:lumMod val="75000"/>
                  </a:schemeClr>
                </a:solidFill>
              </a:rPr>
              <a:t>[</a:t>
            </a:r>
            <a:r>
              <a:rPr lang="es-ES" sz="2500" dirty="0" smtClean="0">
                <a:solidFill>
                  <a:schemeClr val="accent4">
                    <a:lumMod val="50000"/>
                  </a:schemeClr>
                </a:solidFill>
              </a:rPr>
              <a:t>La Rambla del Poyo a su paso por la Huerta de Valencia: arquitectura rural y territorio</a:t>
            </a:r>
            <a:r>
              <a:rPr lang="es-ES" sz="2500" b="1" dirty="0" smtClean="0">
                <a:solidFill>
                  <a:schemeClr val="accent4">
                    <a:lumMod val="75000"/>
                  </a:schemeClr>
                </a:solidFill>
              </a:rPr>
              <a:t>]</a:t>
            </a:r>
            <a:endParaRPr lang="es-ES" sz="25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>
              <a:buNone/>
            </a:pPr>
            <a:endParaRPr lang="es-ES" dirty="0"/>
          </a:p>
        </p:txBody>
      </p:sp>
      <p:sp>
        <p:nvSpPr>
          <p:cNvPr id="4" name="2 Marcador de contenido"/>
          <p:cNvSpPr txBox="1">
            <a:spLocks/>
          </p:cNvSpPr>
          <p:nvPr/>
        </p:nvSpPr>
        <p:spPr>
          <a:xfrm>
            <a:off x="428596" y="428604"/>
            <a:ext cx="2143140" cy="571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ES" sz="3200" b="1" dirty="0" smtClean="0">
                <a:solidFill>
                  <a:schemeClr val="accent4">
                    <a:lumMod val="75000"/>
                  </a:schemeClr>
                </a:solidFill>
              </a:rPr>
              <a:t>METODOLOGIA</a:t>
            </a:r>
            <a:endParaRPr kumimoji="0" lang="es-ES" sz="3200" b="1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6" name="5 Conector recto"/>
          <p:cNvCxnSpPr/>
          <p:nvPr/>
        </p:nvCxnSpPr>
        <p:spPr>
          <a:xfrm>
            <a:off x="0" y="928670"/>
            <a:ext cx="9144000" cy="1588"/>
          </a:xfrm>
          <a:prstGeom prst="line">
            <a:avLst/>
          </a:prstGeom>
          <a:ln w="635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7 Diagrama"/>
          <p:cNvGraphicFramePr/>
          <p:nvPr/>
        </p:nvGraphicFramePr>
        <p:xfrm>
          <a:off x="214282" y="1142984"/>
          <a:ext cx="8572560" cy="4286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8 CuadroTexto"/>
          <p:cNvSpPr txBox="1"/>
          <p:nvPr/>
        </p:nvSpPr>
        <p:spPr>
          <a:xfrm>
            <a:off x="428596" y="1571612"/>
            <a:ext cx="36433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400" b="1" dirty="0" smtClean="0"/>
              <a:t>Proceso de levantamiento</a:t>
            </a:r>
          </a:p>
        </p:txBody>
      </p:sp>
      <p:sp>
        <p:nvSpPr>
          <p:cNvPr id="13" name="12 CuadroTexto"/>
          <p:cNvSpPr txBox="1"/>
          <p:nvPr/>
        </p:nvSpPr>
        <p:spPr>
          <a:xfrm>
            <a:off x="428596" y="2071678"/>
            <a:ext cx="36433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000" b="1" u="sng" dirty="0" smtClean="0"/>
              <a:t>3. Levantamiento</a:t>
            </a:r>
          </a:p>
        </p:txBody>
      </p:sp>
      <p:pic>
        <p:nvPicPr>
          <p:cNvPr id="17" name="16 Imagen"/>
          <p:cNvPicPr/>
          <p:nvPr/>
        </p:nvPicPr>
        <p:blipFill>
          <a:blip r:embed="rId7"/>
          <a:srcRect l="27685" t="30441" r="44451" b="25280"/>
          <a:stretch>
            <a:fillRect/>
          </a:stretch>
        </p:blipFill>
        <p:spPr bwMode="auto">
          <a:xfrm>
            <a:off x="4286248" y="2500306"/>
            <a:ext cx="3643338" cy="3357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19 CuadroTexto"/>
          <p:cNvSpPr txBox="1"/>
          <p:nvPr/>
        </p:nvSpPr>
        <p:spPr>
          <a:xfrm>
            <a:off x="428596" y="2571744"/>
            <a:ext cx="32861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- Eliminación de elementos no pertenecientes al plano de fachada </a:t>
            </a:r>
            <a:r>
              <a:rPr lang="es-ES" b="1" dirty="0" smtClean="0"/>
              <a:t>(</a:t>
            </a:r>
            <a:r>
              <a:rPr lang="es-ES" b="1" dirty="0" err="1" smtClean="0"/>
              <a:t>Photoshop</a:t>
            </a:r>
            <a:r>
              <a:rPr lang="es-ES" b="1" dirty="0" smtClean="0"/>
              <a:t>).</a:t>
            </a:r>
            <a:endParaRPr lang="es-ES" b="1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14 Imagen"/>
          <p:cNvPicPr/>
          <p:nvPr/>
        </p:nvPicPr>
        <p:blipFill>
          <a:blip r:embed="rId3"/>
          <a:srcRect l="33454" t="26434" r="40878" b="33835"/>
          <a:stretch>
            <a:fillRect/>
          </a:stretch>
        </p:blipFill>
        <p:spPr bwMode="auto">
          <a:xfrm>
            <a:off x="4214810" y="2500306"/>
            <a:ext cx="3714776" cy="3429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8670"/>
          </a:xfr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/>
          <a:lstStyle/>
          <a:p>
            <a:r>
              <a:rPr lang="es-ES" dirty="0" smtClean="0"/>
              <a:t>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14614" y="642918"/>
            <a:ext cx="5929386" cy="357190"/>
          </a:xfrm>
        </p:spPr>
        <p:txBody>
          <a:bodyPr anchor="t">
            <a:normAutofit fontScale="47500" lnSpcReduction="20000"/>
          </a:bodyPr>
          <a:lstStyle/>
          <a:p>
            <a:pPr>
              <a:buNone/>
            </a:pPr>
            <a:r>
              <a:rPr lang="es-ES" sz="2500" b="1" cap="all" dirty="0" smtClean="0">
                <a:solidFill>
                  <a:schemeClr val="accent4">
                    <a:lumMod val="75000"/>
                  </a:schemeClr>
                </a:solidFill>
              </a:rPr>
              <a:t>[</a:t>
            </a:r>
            <a:r>
              <a:rPr lang="es-ES" sz="2500" dirty="0" smtClean="0">
                <a:solidFill>
                  <a:schemeClr val="accent4">
                    <a:lumMod val="50000"/>
                  </a:schemeClr>
                </a:solidFill>
              </a:rPr>
              <a:t>La Rambla del Poyo a su paso por la Huerta de Valencia: arquitectura rural y territorio</a:t>
            </a:r>
            <a:r>
              <a:rPr lang="es-ES" sz="2500" b="1" dirty="0" smtClean="0">
                <a:solidFill>
                  <a:schemeClr val="accent4">
                    <a:lumMod val="75000"/>
                  </a:schemeClr>
                </a:solidFill>
              </a:rPr>
              <a:t>]</a:t>
            </a:r>
            <a:endParaRPr lang="es-ES" sz="25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>
              <a:buNone/>
            </a:pPr>
            <a:endParaRPr lang="es-ES" dirty="0"/>
          </a:p>
        </p:txBody>
      </p:sp>
      <p:sp>
        <p:nvSpPr>
          <p:cNvPr id="4" name="2 Marcador de contenido"/>
          <p:cNvSpPr txBox="1">
            <a:spLocks/>
          </p:cNvSpPr>
          <p:nvPr/>
        </p:nvSpPr>
        <p:spPr>
          <a:xfrm>
            <a:off x="428596" y="428604"/>
            <a:ext cx="2143140" cy="571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ES" sz="3200" b="1" dirty="0" smtClean="0">
                <a:solidFill>
                  <a:schemeClr val="accent4">
                    <a:lumMod val="75000"/>
                  </a:schemeClr>
                </a:solidFill>
              </a:rPr>
              <a:t>METODOLOGIA</a:t>
            </a:r>
            <a:endParaRPr kumimoji="0" lang="es-ES" sz="3200" b="1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6" name="5 Conector recto"/>
          <p:cNvCxnSpPr/>
          <p:nvPr/>
        </p:nvCxnSpPr>
        <p:spPr>
          <a:xfrm>
            <a:off x="0" y="928670"/>
            <a:ext cx="9144000" cy="1588"/>
          </a:xfrm>
          <a:prstGeom prst="line">
            <a:avLst/>
          </a:prstGeom>
          <a:ln w="635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7 Diagrama"/>
          <p:cNvGraphicFramePr/>
          <p:nvPr/>
        </p:nvGraphicFramePr>
        <p:xfrm>
          <a:off x="214282" y="1142984"/>
          <a:ext cx="8572560" cy="4286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9" name="8 CuadroTexto"/>
          <p:cNvSpPr txBox="1"/>
          <p:nvPr/>
        </p:nvSpPr>
        <p:spPr>
          <a:xfrm>
            <a:off x="428596" y="1571612"/>
            <a:ext cx="36433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400" b="1" dirty="0" smtClean="0"/>
              <a:t>Proceso de levantamiento</a:t>
            </a:r>
          </a:p>
        </p:txBody>
      </p:sp>
      <p:sp>
        <p:nvSpPr>
          <p:cNvPr id="13" name="12 CuadroTexto"/>
          <p:cNvSpPr txBox="1"/>
          <p:nvPr/>
        </p:nvSpPr>
        <p:spPr>
          <a:xfrm>
            <a:off x="428596" y="2071678"/>
            <a:ext cx="36433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000" b="1" u="sng" dirty="0" smtClean="0"/>
              <a:t>3. Levantamiento</a:t>
            </a:r>
          </a:p>
        </p:txBody>
      </p:sp>
      <p:sp>
        <p:nvSpPr>
          <p:cNvPr id="20" name="19 CuadroTexto"/>
          <p:cNvSpPr txBox="1"/>
          <p:nvPr/>
        </p:nvSpPr>
        <p:spPr>
          <a:xfrm>
            <a:off x="428596" y="2571744"/>
            <a:ext cx="32861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- Eliminación de elementos no pertenecientes al plano de fachada </a:t>
            </a:r>
            <a:r>
              <a:rPr lang="es-ES" b="1" dirty="0" smtClean="0"/>
              <a:t>(</a:t>
            </a:r>
            <a:r>
              <a:rPr lang="es-ES" b="1" dirty="0" err="1" smtClean="0"/>
              <a:t>Photoshop</a:t>
            </a:r>
            <a:r>
              <a:rPr lang="es-ES" b="1" dirty="0" smtClean="0"/>
              <a:t>).</a:t>
            </a:r>
            <a:endParaRPr lang="es-ES" b="1" dirty="0"/>
          </a:p>
        </p:txBody>
      </p:sp>
      <p:sp>
        <p:nvSpPr>
          <p:cNvPr id="21" name="20 CuadroTexto"/>
          <p:cNvSpPr txBox="1"/>
          <p:nvPr/>
        </p:nvSpPr>
        <p:spPr>
          <a:xfrm>
            <a:off x="428596" y="3500438"/>
            <a:ext cx="32861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- Dibujo de la fachada sobre la imagen rectificada y editada </a:t>
            </a:r>
            <a:r>
              <a:rPr lang="es-ES" b="1" dirty="0" smtClean="0"/>
              <a:t>(</a:t>
            </a:r>
            <a:r>
              <a:rPr lang="es-ES" b="1" dirty="0" err="1" smtClean="0"/>
              <a:t>Autocad</a:t>
            </a:r>
            <a:r>
              <a:rPr lang="es-ES" b="1" dirty="0" smtClean="0"/>
              <a:t>).</a:t>
            </a:r>
            <a:endParaRPr lang="es-ES" b="1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8670"/>
          </a:xfr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/>
          <a:lstStyle/>
          <a:p>
            <a:r>
              <a:rPr lang="es-ES" dirty="0" smtClean="0"/>
              <a:t>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14614" y="642918"/>
            <a:ext cx="5929386" cy="357190"/>
          </a:xfrm>
        </p:spPr>
        <p:txBody>
          <a:bodyPr anchor="t">
            <a:normAutofit fontScale="47500" lnSpcReduction="20000"/>
          </a:bodyPr>
          <a:lstStyle/>
          <a:p>
            <a:pPr>
              <a:buNone/>
            </a:pPr>
            <a:r>
              <a:rPr lang="es-ES" sz="2500" b="1" cap="all" dirty="0" smtClean="0">
                <a:solidFill>
                  <a:schemeClr val="accent4">
                    <a:lumMod val="75000"/>
                  </a:schemeClr>
                </a:solidFill>
              </a:rPr>
              <a:t>[</a:t>
            </a:r>
            <a:r>
              <a:rPr lang="es-ES" sz="2500" dirty="0" smtClean="0">
                <a:solidFill>
                  <a:schemeClr val="accent4">
                    <a:lumMod val="50000"/>
                  </a:schemeClr>
                </a:solidFill>
              </a:rPr>
              <a:t>La Rambla del Poyo a su paso por la Huerta de Valencia: arquitectura rural y territorio</a:t>
            </a:r>
            <a:r>
              <a:rPr lang="es-ES" sz="2500" b="1" dirty="0" smtClean="0">
                <a:solidFill>
                  <a:schemeClr val="accent4">
                    <a:lumMod val="75000"/>
                  </a:schemeClr>
                </a:solidFill>
              </a:rPr>
              <a:t>]</a:t>
            </a:r>
            <a:endParaRPr lang="es-ES" sz="25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>
              <a:buNone/>
            </a:pPr>
            <a:endParaRPr lang="es-ES" dirty="0"/>
          </a:p>
        </p:txBody>
      </p:sp>
      <p:sp>
        <p:nvSpPr>
          <p:cNvPr id="4" name="2 Marcador de contenido"/>
          <p:cNvSpPr txBox="1">
            <a:spLocks/>
          </p:cNvSpPr>
          <p:nvPr/>
        </p:nvSpPr>
        <p:spPr>
          <a:xfrm>
            <a:off x="428596" y="428604"/>
            <a:ext cx="2143140" cy="571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ES" sz="3200" b="1" dirty="0" smtClean="0">
                <a:solidFill>
                  <a:schemeClr val="accent4">
                    <a:lumMod val="75000"/>
                  </a:schemeClr>
                </a:solidFill>
              </a:rPr>
              <a:t>METODOLOGIA</a:t>
            </a:r>
            <a:endParaRPr kumimoji="0" lang="es-ES" sz="3200" b="1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6" name="5 Conector recto"/>
          <p:cNvCxnSpPr/>
          <p:nvPr/>
        </p:nvCxnSpPr>
        <p:spPr>
          <a:xfrm>
            <a:off x="0" y="928670"/>
            <a:ext cx="9144000" cy="1588"/>
          </a:xfrm>
          <a:prstGeom prst="line">
            <a:avLst/>
          </a:prstGeom>
          <a:ln w="635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7 Diagrama"/>
          <p:cNvGraphicFramePr/>
          <p:nvPr/>
        </p:nvGraphicFramePr>
        <p:xfrm>
          <a:off x="214282" y="1142984"/>
          <a:ext cx="8572560" cy="4286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8 CuadroTexto"/>
          <p:cNvSpPr txBox="1"/>
          <p:nvPr/>
        </p:nvSpPr>
        <p:spPr>
          <a:xfrm>
            <a:off x="428596" y="1571612"/>
            <a:ext cx="36433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400" b="1" dirty="0" smtClean="0"/>
              <a:t>Proceso de levantamiento</a:t>
            </a:r>
          </a:p>
        </p:txBody>
      </p:sp>
      <p:sp>
        <p:nvSpPr>
          <p:cNvPr id="13" name="12 CuadroTexto"/>
          <p:cNvSpPr txBox="1"/>
          <p:nvPr/>
        </p:nvSpPr>
        <p:spPr>
          <a:xfrm>
            <a:off x="428596" y="2071678"/>
            <a:ext cx="36433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000" b="1" u="sng" dirty="0" smtClean="0"/>
              <a:t>3. Levantamiento</a:t>
            </a:r>
          </a:p>
        </p:txBody>
      </p:sp>
      <p:sp>
        <p:nvSpPr>
          <p:cNvPr id="14" name="13 CuadroTexto"/>
          <p:cNvSpPr txBox="1"/>
          <p:nvPr/>
        </p:nvSpPr>
        <p:spPr>
          <a:xfrm>
            <a:off x="428596" y="4500570"/>
            <a:ext cx="32861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- Dibujo del resto de alzados y plantas </a:t>
            </a:r>
            <a:r>
              <a:rPr lang="es-ES" b="1" dirty="0" smtClean="0"/>
              <a:t>(</a:t>
            </a:r>
            <a:r>
              <a:rPr lang="es-ES" b="1" dirty="0" err="1" smtClean="0"/>
              <a:t>Autocad</a:t>
            </a:r>
            <a:r>
              <a:rPr lang="es-ES" b="1" dirty="0" smtClean="0"/>
              <a:t>).</a:t>
            </a:r>
            <a:endParaRPr lang="es-ES" b="1" dirty="0"/>
          </a:p>
        </p:txBody>
      </p:sp>
      <p:sp>
        <p:nvSpPr>
          <p:cNvPr id="20" name="19 CuadroTexto"/>
          <p:cNvSpPr txBox="1"/>
          <p:nvPr/>
        </p:nvSpPr>
        <p:spPr>
          <a:xfrm>
            <a:off x="428596" y="2571744"/>
            <a:ext cx="32861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- Eliminación de elementos no pertenecientes al plano de fachada </a:t>
            </a:r>
            <a:r>
              <a:rPr lang="es-ES" b="1" dirty="0" smtClean="0"/>
              <a:t>(</a:t>
            </a:r>
            <a:r>
              <a:rPr lang="es-ES" b="1" dirty="0" err="1" smtClean="0"/>
              <a:t>Photoshop</a:t>
            </a:r>
            <a:r>
              <a:rPr lang="es-ES" b="1" dirty="0" smtClean="0"/>
              <a:t>).</a:t>
            </a:r>
            <a:endParaRPr lang="es-ES" b="1" dirty="0"/>
          </a:p>
        </p:txBody>
      </p:sp>
      <p:sp>
        <p:nvSpPr>
          <p:cNvPr id="21" name="20 CuadroTexto"/>
          <p:cNvSpPr txBox="1"/>
          <p:nvPr/>
        </p:nvSpPr>
        <p:spPr>
          <a:xfrm>
            <a:off x="428596" y="3500438"/>
            <a:ext cx="32861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- Dibujo de la fachada sobre la imagen rectificada y editada </a:t>
            </a:r>
            <a:r>
              <a:rPr lang="es-ES" b="1" dirty="0" smtClean="0"/>
              <a:t>(</a:t>
            </a:r>
            <a:r>
              <a:rPr lang="es-ES" b="1" dirty="0" err="1" smtClean="0"/>
              <a:t>Autocad</a:t>
            </a:r>
            <a:r>
              <a:rPr lang="es-ES" b="1" dirty="0" smtClean="0"/>
              <a:t>).</a:t>
            </a:r>
            <a:endParaRPr lang="es-ES" b="1" dirty="0"/>
          </a:p>
        </p:txBody>
      </p:sp>
      <p:pic>
        <p:nvPicPr>
          <p:cNvPr id="16" name="15 Imagen"/>
          <p:cNvPicPr/>
          <p:nvPr/>
        </p:nvPicPr>
        <p:blipFill>
          <a:blip r:embed="rId7">
            <a:lum bright="15000"/>
          </a:blip>
          <a:srcRect l="19999" t="11222" r="28823" b="18454"/>
          <a:stretch>
            <a:fillRect/>
          </a:stretch>
        </p:blipFill>
        <p:spPr bwMode="auto">
          <a:xfrm>
            <a:off x="3500430" y="2214554"/>
            <a:ext cx="4998223" cy="38802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8670"/>
          </a:xfr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/>
          <a:lstStyle/>
          <a:p>
            <a:r>
              <a:rPr lang="es-ES" dirty="0" smtClean="0"/>
              <a:t>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14614" y="642918"/>
            <a:ext cx="5929386" cy="357190"/>
          </a:xfrm>
        </p:spPr>
        <p:txBody>
          <a:bodyPr anchor="t">
            <a:normAutofit fontScale="47500" lnSpcReduction="20000"/>
          </a:bodyPr>
          <a:lstStyle/>
          <a:p>
            <a:pPr>
              <a:buNone/>
            </a:pPr>
            <a:r>
              <a:rPr lang="es-ES" sz="2500" b="1" cap="all" dirty="0" smtClean="0">
                <a:solidFill>
                  <a:schemeClr val="accent4">
                    <a:lumMod val="75000"/>
                  </a:schemeClr>
                </a:solidFill>
              </a:rPr>
              <a:t>[</a:t>
            </a:r>
            <a:r>
              <a:rPr lang="es-ES" sz="2500" dirty="0" smtClean="0">
                <a:solidFill>
                  <a:schemeClr val="accent4">
                    <a:lumMod val="50000"/>
                  </a:schemeClr>
                </a:solidFill>
              </a:rPr>
              <a:t>La Rambla del Poyo a su paso por la Huerta de Valencia: arquitectura rural y territorio</a:t>
            </a:r>
            <a:r>
              <a:rPr lang="es-ES" sz="2500" b="1" dirty="0" smtClean="0">
                <a:solidFill>
                  <a:schemeClr val="accent4">
                    <a:lumMod val="75000"/>
                  </a:schemeClr>
                </a:solidFill>
              </a:rPr>
              <a:t>]</a:t>
            </a:r>
            <a:endParaRPr lang="es-ES" sz="25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>
              <a:buNone/>
            </a:pPr>
            <a:endParaRPr lang="es-ES" dirty="0"/>
          </a:p>
        </p:txBody>
      </p:sp>
      <p:sp>
        <p:nvSpPr>
          <p:cNvPr id="4" name="2 Marcador de contenido"/>
          <p:cNvSpPr txBox="1">
            <a:spLocks/>
          </p:cNvSpPr>
          <p:nvPr/>
        </p:nvSpPr>
        <p:spPr>
          <a:xfrm>
            <a:off x="428596" y="428604"/>
            <a:ext cx="2143140" cy="571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ES" sz="3200" b="1" dirty="0" smtClean="0">
                <a:solidFill>
                  <a:schemeClr val="accent4">
                    <a:lumMod val="75000"/>
                  </a:schemeClr>
                </a:solidFill>
              </a:rPr>
              <a:t>METODOLOGIA</a:t>
            </a:r>
            <a:endParaRPr kumimoji="0" lang="es-ES" sz="3200" b="1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6" name="5 Conector recto"/>
          <p:cNvCxnSpPr/>
          <p:nvPr/>
        </p:nvCxnSpPr>
        <p:spPr>
          <a:xfrm>
            <a:off x="0" y="928670"/>
            <a:ext cx="9144000" cy="1588"/>
          </a:xfrm>
          <a:prstGeom prst="line">
            <a:avLst/>
          </a:prstGeom>
          <a:ln w="635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7 Diagrama"/>
          <p:cNvGraphicFramePr/>
          <p:nvPr/>
        </p:nvGraphicFramePr>
        <p:xfrm>
          <a:off x="214282" y="1142984"/>
          <a:ext cx="8572560" cy="4286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000232" y="2143116"/>
            <a:ext cx="5160663" cy="37807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3" name="12 Conector recto de flecha"/>
          <p:cNvCxnSpPr/>
          <p:nvPr/>
        </p:nvCxnSpPr>
        <p:spPr>
          <a:xfrm>
            <a:off x="2928926" y="4000504"/>
            <a:ext cx="500066" cy="1588"/>
          </a:xfrm>
          <a:prstGeom prst="straightConnector1">
            <a:avLst/>
          </a:prstGeom>
          <a:ln w="38100">
            <a:solidFill>
              <a:schemeClr val="accent4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9 CuadroTexto"/>
          <p:cNvSpPr txBox="1"/>
          <p:nvPr/>
        </p:nvSpPr>
        <p:spPr>
          <a:xfrm>
            <a:off x="428596" y="1571612"/>
            <a:ext cx="70723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400" b="1" dirty="0" smtClean="0"/>
              <a:t>Planos</a:t>
            </a:r>
          </a:p>
        </p:txBody>
      </p:sp>
      <p:sp>
        <p:nvSpPr>
          <p:cNvPr id="11" name="10 CuadroTexto"/>
          <p:cNvSpPr txBox="1"/>
          <p:nvPr/>
        </p:nvSpPr>
        <p:spPr>
          <a:xfrm>
            <a:off x="4143372" y="6000768"/>
            <a:ext cx="11430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000" dirty="0" smtClean="0"/>
              <a:t>Planta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8670"/>
          </a:xfr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/>
          <a:lstStyle/>
          <a:p>
            <a:r>
              <a:rPr lang="es-ES" dirty="0" smtClean="0"/>
              <a:t>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14614" y="642918"/>
            <a:ext cx="5929386" cy="357190"/>
          </a:xfrm>
        </p:spPr>
        <p:txBody>
          <a:bodyPr anchor="t">
            <a:normAutofit fontScale="47500" lnSpcReduction="20000"/>
          </a:bodyPr>
          <a:lstStyle/>
          <a:p>
            <a:pPr>
              <a:buNone/>
            </a:pPr>
            <a:r>
              <a:rPr lang="es-ES" sz="2500" b="1" cap="all" dirty="0" smtClean="0">
                <a:solidFill>
                  <a:schemeClr val="accent4">
                    <a:lumMod val="75000"/>
                  </a:schemeClr>
                </a:solidFill>
              </a:rPr>
              <a:t>[</a:t>
            </a:r>
            <a:r>
              <a:rPr lang="es-ES" sz="2500" dirty="0" smtClean="0">
                <a:solidFill>
                  <a:schemeClr val="accent4">
                    <a:lumMod val="50000"/>
                  </a:schemeClr>
                </a:solidFill>
              </a:rPr>
              <a:t>La Rambla del Poyo a su paso por la Huerta de Valencia: arquitectura rural y territorio</a:t>
            </a:r>
            <a:r>
              <a:rPr lang="es-ES" sz="2500" b="1" dirty="0" smtClean="0">
                <a:solidFill>
                  <a:schemeClr val="accent4">
                    <a:lumMod val="75000"/>
                  </a:schemeClr>
                </a:solidFill>
              </a:rPr>
              <a:t>]</a:t>
            </a:r>
            <a:endParaRPr lang="es-ES" sz="25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>
              <a:buNone/>
            </a:pPr>
            <a:endParaRPr lang="es-ES" dirty="0"/>
          </a:p>
        </p:txBody>
      </p:sp>
      <p:sp>
        <p:nvSpPr>
          <p:cNvPr id="4" name="2 Marcador de contenido"/>
          <p:cNvSpPr txBox="1">
            <a:spLocks/>
          </p:cNvSpPr>
          <p:nvPr/>
        </p:nvSpPr>
        <p:spPr>
          <a:xfrm>
            <a:off x="428596" y="428604"/>
            <a:ext cx="2143140" cy="571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ES" sz="3200" b="1" dirty="0" smtClean="0">
                <a:solidFill>
                  <a:schemeClr val="accent4">
                    <a:lumMod val="75000"/>
                  </a:schemeClr>
                </a:solidFill>
              </a:rPr>
              <a:t>METODOLOGIA</a:t>
            </a:r>
            <a:endParaRPr kumimoji="0" lang="es-ES" sz="3200" b="1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6" name="5 Conector recto"/>
          <p:cNvCxnSpPr/>
          <p:nvPr/>
        </p:nvCxnSpPr>
        <p:spPr>
          <a:xfrm>
            <a:off x="0" y="928670"/>
            <a:ext cx="9144000" cy="1588"/>
          </a:xfrm>
          <a:prstGeom prst="line">
            <a:avLst/>
          </a:prstGeom>
          <a:ln w="635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7 Diagrama"/>
          <p:cNvGraphicFramePr/>
          <p:nvPr/>
        </p:nvGraphicFramePr>
        <p:xfrm>
          <a:off x="214282" y="1142984"/>
          <a:ext cx="8572560" cy="4286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122" name="Picture 2" descr="D:\Importante\Arquitectura\7º\PFG\Exposicion\Sin título-2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42844" y="2214554"/>
            <a:ext cx="3643338" cy="3600067"/>
          </a:xfrm>
          <a:prstGeom prst="rect">
            <a:avLst/>
          </a:prstGeom>
          <a:noFill/>
        </p:spPr>
      </p:pic>
      <p:pic>
        <p:nvPicPr>
          <p:cNvPr id="5123" name="Picture 3" descr="D:\Importante\Arquitectura\7º\PFG\Exposicion\Sin título-4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071934" y="2214554"/>
            <a:ext cx="4948134" cy="4143404"/>
          </a:xfrm>
          <a:prstGeom prst="rect">
            <a:avLst/>
          </a:prstGeom>
          <a:noFill/>
        </p:spPr>
      </p:pic>
      <p:sp>
        <p:nvSpPr>
          <p:cNvPr id="11" name="10 CuadroTexto"/>
          <p:cNvSpPr txBox="1"/>
          <p:nvPr/>
        </p:nvSpPr>
        <p:spPr>
          <a:xfrm>
            <a:off x="785786" y="6000768"/>
            <a:ext cx="25003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000" dirty="0" smtClean="0"/>
              <a:t>Fachada principal</a:t>
            </a:r>
          </a:p>
        </p:txBody>
      </p:sp>
      <p:sp>
        <p:nvSpPr>
          <p:cNvPr id="12" name="11 CuadroTexto"/>
          <p:cNvSpPr txBox="1"/>
          <p:nvPr/>
        </p:nvSpPr>
        <p:spPr>
          <a:xfrm>
            <a:off x="5072066" y="6000768"/>
            <a:ext cx="25003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000" dirty="0" smtClean="0"/>
              <a:t>Perfil Derecho</a:t>
            </a:r>
          </a:p>
        </p:txBody>
      </p:sp>
      <p:sp>
        <p:nvSpPr>
          <p:cNvPr id="13" name="12 CuadroTexto"/>
          <p:cNvSpPr txBox="1"/>
          <p:nvPr/>
        </p:nvSpPr>
        <p:spPr>
          <a:xfrm>
            <a:off x="428596" y="1571612"/>
            <a:ext cx="70723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400" b="1" dirty="0" smtClean="0"/>
              <a:t>Planos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8670"/>
          </a:xfr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/>
          <a:lstStyle/>
          <a:p>
            <a:r>
              <a:rPr lang="es-ES" dirty="0" smtClean="0"/>
              <a:t>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14614" y="642918"/>
            <a:ext cx="5929386" cy="357190"/>
          </a:xfrm>
        </p:spPr>
        <p:txBody>
          <a:bodyPr anchor="t">
            <a:normAutofit fontScale="47500" lnSpcReduction="20000"/>
          </a:bodyPr>
          <a:lstStyle/>
          <a:p>
            <a:pPr>
              <a:buNone/>
            </a:pPr>
            <a:r>
              <a:rPr lang="es-ES" sz="2500" b="1" cap="all" dirty="0" smtClean="0">
                <a:solidFill>
                  <a:schemeClr val="accent4">
                    <a:lumMod val="75000"/>
                  </a:schemeClr>
                </a:solidFill>
              </a:rPr>
              <a:t>[</a:t>
            </a:r>
            <a:r>
              <a:rPr lang="es-ES" sz="2500" dirty="0" smtClean="0">
                <a:solidFill>
                  <a:schemeClr val="accent4">
                    <a:lumMod val="50000"/>
                  </a:schemeClr>
                </a:solidFill>
              </a:rPr>
              <a:t>La Rambla del Poyo a su paso por la Huerta de Valencia: arquitectura rural y territorio</a:t>
            </a:r>
            <a:r>
              <a:rPr lang="es-ES" sz="2500" b="1" dirty="0" smtClean="0">
                <a:solidFill>
                  <a:schemeClr val="accent4">
                    <a:lumMod val="75000"/>
                  </a:schemeClr>
                </a:solidFill>
              </a:rPr>
              <a:t>]</a:t>
            </a:r>
            <a:endParaRPr lang="es-ES" sz="25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>
              <a:buNone/>
            </a:pPr>
            <a:endParaRPr lang="es-ES" dirty="0"/>
          </a:p>
        </p:txBody>
      </p:sp>
      <p:sp>
        <p:nvSpPr>
          <p:cNvPr id="4" name="2 Marcador de contenido"/>
          <p:cNvSpPr txBox="1">
            <a:spLocks/>
          </p:cNvSpPr>
          <p:nvPr/>
        </p:nvSpPr>
        <p:spPr>
          <a:xfrm>
            <a:off x="428596" y="428604"/>
            <a:ext cx="2143140" cy="571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ES" sz="3200" b="1" dirty="0" smtClean="0">
                <a:solidFill>
                  <a:schemeClr val="accent4">
                    <a:lumMod val="75000"/>
                  </a:schemeClr>
                </a:solidFill>
              </a:rPr>
              <a:t>METODOLOGIA</a:t>
            </a:r>
            <a:endParaRPr kumimoji="0" lang="es-ES" sz="3200" b="1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6" name="5 Conector recto"/>
          <p:cNvCxnSpPr/>
          <p:nvPr/>
        </p:nvCxnSpPr>
        <p:spPr>
          <a:xfrm>
            <a:off x="0" y="928670"/>
            <a:ext cx="9144000" cy="1588"/>
          </a:xfrm>
          <a:prstGeom prst="line">
            <a:avLst/>
          </a:prstGeom>
          <a:ln w="635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7 Diagrama"/>
          <p:cNvGraphicFramePr/>
          <p:nvPr/>
        </p:nvGraphicFramePr>
        <p:xfrm>
          <a:off x="214282" y="1142984"/>
          <a:ext cx="8572560" cy="4286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7"/>
          <a:srcRect l="5660" r="3774"/>
          <a:stretch>
            <a:fillRect/>
          </a:stretch>
        </p:blipFill>
        <p:spPr bwMode="auto">
          <a:xfrm>
            <a:off x="571472" y="2189582"/>
            <a:ext cx="3571900" cy="4196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7" name="Picture 3" descr="D:\Importante\Arquitectura\7º\PFG\Exposicion\Sin título-6.jpg"/>
          <p:cNvPicPr>
            <a:picLocks noChangeAspect="1" noChangeArrowheads="1"/>
          </p:cNvPicPr>
          <p:nvPr/>
        </p:nvPicPr>
        <p:blipFill>
          <a:blip r:embed="rId8"/>
          <a:srcRect l="7793" r="6493"/>
          <a:stretch>
            <a:fillRect/>
          </a:stretch>
        </p:blipFill>
        <p:spPr bwMode="auto">
          <a:xfrm>
            <a:off x="4214810" y="2214554"/>
            <a:ext cx="4714908" cy="4229835"/>
          </a:xfrm>
          <a:prstGeom prst="rect">
            <a:avLst/>
          </a:prstGeom>
          <a:noFill/>
        </p:spPr>
      </p:pic>
      <p:sp>
        <p:nvSpPr>
          <p:cNvPr id="10" name="9 CuadroTexto"/>
          <p:cNvSpPr txBox="1"/>
          <p:nvPr/>
        </p:nvSpPr>
        <p:spPr>
          <a:xfrm>
            <a:off x="785786" y="6357958"/>
            <a:ext cx="25003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000" dirty="0" smtClean="0"/>
              <a:t>Fachada posterior</a:t>
            </a:r>
          </a:p>
        </p:txBody>
      </p:sp>
      <p:sp>
        <p:nvSpPr>
          <p:cNvPr id="11" name="10 CuadroTexto"/>
          <p:cNvSpPr txBox="1"/>
          <p:nvPr/>
        </p:nvSpPr>
        <p:spPr>
          <a:xfrm>
            <a:off x="5072066" y="6357958"/>
            <a:ext cx="25003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000" dirty="0" smtClean="0"/>
              <a:t>Perfil Izquierdo</a:t>
            </a:r>
          </a:p>
        </p:txBody>
      </p:sp>
      <p:sp>
        <p:nvSpPr>
          <p:cNvPr id="12" name="11 CuadroTexto"/>
          <p:cNvSpPr txBox="1"/>
          <p:nvPr/>
        </p:nvSpPr>
        <p:spPr>
          <a:xfrm>
            <a:off x="428596" y="1571612"/>
            <a:ext cx="70723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400" b="1" dirty="0" smtClean="0"/>
              <a:t>Planos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8670"/>
          </a:xfr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/>
          <a:lstStyle/>
          <a:p>
            <a:r>
              <a:rPr lang="es-ES" dirty="0" smtClean="0"/>
              <a:t>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14614" y="642918"/>
            <a:ext cx="5929386" cy="357190"/>
          </a:xfrm>
        </p:spPr>
        <p:txBody>
          <a:bodyPr anchor="t">
            <a:normAutofit fontScale="47500" lnSpcReduction="20000"/>
          </a:bodyPr>
          <a:lstStyle/>
          <a:p>
            <a:pPr>
              <a:buNone/>
            </a:pPr>
            <a:r>
              <a:rPr lang="es-ES" sz="2500" b="1" cap="all" dirty="0" smtClean="0">
                <a:solidFill>
                  <a:schemeClr val="accent4">
                    <a:lumMod val="75000"/>
                  </a:schemeClr>
                </a:solidFill>
              </a:rPr>
              <a:t>[</a:t>
            </a:r>
            <a:r>
              <a:rPr lang="es-ES" sz="2500" dirty="0" smtClean="0">
                <a:solidFill>
                  <a:schemeClr val="accent4">
                    <a:lumMod val="50000"/>
                  </a:schemeClr>
                </a:solidFill>
              </a:rPr>
              <a:t>La Rambla del Poyo a su paso por la Huerta de Valencia: arquitectura rural y territorio</a:t>
            </a:r>
            <a:r>
              <a:rPr lang="es-ES" sz="2500" b="1" dirty="0" smtClean="0">
                <a:solidFill>
                  <a:schemeClr val="accent4">
                    <a:lumMod val="75000"/>
                  </a:schemeClr>
                </a:solidFill>
              </a:rPr>
              <a:t>]</a:t>
            </a:r>
            <a:endParaRPr lang="es-ES" sz="25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>
              <a:buNone/>
            </a:pPr>
            <a:endParaRPr lang="es-ES" dirty="0"/>
          </a:p>
        </p:txBody>
      </p:sp>
      <p:sp>
        <p:nvSpPr>
          <p:cNvPr id="4" name="2 Marcador de contenido"/>
          <p:cNvSpPr txBox="1">
            <a:spLocks/>
          </p:cNvSpPr>
          <p:nvPr/>
        </p:nvSpPr>
        <p:spPr>
          <a:xfrm>
            <a:off x="428596" y="428604"/>
            <a:ext cx="2143140" cy="571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ES" sz="3200" b="1" dirty="0" smtClean="0">
                <a:solidFill>
                  <a:schemeClr val="accent4">
                    <a:lumMod val="75000"/>
                  </a:schemeClr>
                </a:solidFill>
              </a:rPr>
              <a:t>METODOLOGIA</a:t>
            </a:r>
            <a:endParaRPr kumimoji="0" lang="es-ES" sz="3200" b="1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6" name="5 Conector recto"/>
          <p:cNvCxnSpPr/>
          <p:nvPr/>
        </p:nvCxnSpPr>
        <p:spPr>
          <a:xfrm>
            <a:off x="0" y="928670"/>
            <a:ext cx="9144000" cy="1588"/>
          </a:xfrm>
          <a:prstGeom prst="line">
            <a:avLst/>
          </a:prstGeom>
          <a:ln w="635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7 Diagrama"/>
          <p:cNvGraphicFramePr/>
          <p:nvPr/>
        </p:nvGraphicFramePr>
        <p:xfrm>
          <a:off x="214282" y="1142984"/>
          <a:ext cx="8572560" cy="4286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8 CuadroTexto"/>
          <p:cNvSpPr txBox="1"/>
          <p:nvPr/>
        </p:nvSpPr>
        <p:spPr>
          <a:xfrm>
            <a:off x="428596" y="1571612"/>
            <a:ext cx="39290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400" b="1" dirty="0" smtClean="0"/>
              <a:t>Propuesta de rehabilitación</a:t>
            </a:r>
          </a:p>
        </p:txBody>
      </p:sp>
      <p:pic>
        <p:nvPicPr>
          <p:cNvPr id="15" name="14 Imagen"/>
          <p:cNvPicPr/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357686" y="2214554"/>
            <a:ext cx="4253132" cy="39887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17 CuadroTexto"/>
          <p:cNvSpPr txBox="1"/>
          <p:nvPr/>
        </p:nvSpPr>
        <p:spPr>
          <a:xfrm>
            <a:off x="428596" y="2143116"/>
            <a:ext cx="32861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- Apuntalado de forjados.</a:t>
            </a:r>
            <a:endParaRPr lang="es-ES" b="1" dirty="0"/>
          </a:p>
        </p:txBody>
      </p:sp>
      <p:sp>
        <p:nvSpPr>
          <p:cNvPr id="19" name="18 CuadroTexto"/>
          <p:cNvSpPr txBox="1"/>
          <p:nvPr/>
        </p:nvSpPr>
        <p:spPr>
          <a:xfrm>
            <a:off x="428596" y="2643182"/>
            <a:ext cx="32861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- Refuerzo de pilares.</a:t>
            </a:r>
            <a:endParaRPr lang="es-ES" b="1" dirty="0"/>
          </a:p>
        </p:txBody>
      </p:sp>
      <p:sp>
        <p:nvSpPr>
          <p:cNvPr id="22" name="21 CuadroTexto"/>
          <p:cNvSpPr txBox="1"/>
          <p:nvPr/>
        </p:nvSpPr>
        <p:spPr>
          <a:xfrm>
            <a:off x="428596" y="3143248"/>
            <a:ext cx="32861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- Refuerzo de forjados.</a:t>
            </a:r>
            <a:endParaRPr lang="es-ES" b="1" dirty="0"/>
          </a:p>
        </p:txBody>
      </p:sp>
      <p:sp>
        <p:nvSpPr>
          <p:cNvPr id="23" name="22 CuadroTexto"/>
          <p:cNvSpPr txBox="1"/>
          <p:nvPr/>
        </p:nvSpPr>
        <p:spPr>
          <a:xfrm>
            <a:off x="428596" y="3643314"/>
            <a:ext cx="40719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- Rehabilitación de la cubierta y fachadas.</a:t>
            </a:r>
            <a:endParaRPr lang="es-ES" b="1" dirty="0"/>
          </a:p>
        </p:txBody>
      </p:sp>
      <p:sp>
        <p:nvSpPr>
          <p:cNvPr id="24" name="23 CuadroTexto"/>
          <p:cNvSpPr txBox="1"/>
          <p:nvPr/>
        </p:nvSpPr>
        <p:spPr>
          <a:xfrm>
            <a:off x="428596" y="4143380"/>
            <a:ext cx="3429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- Colocación del nuevo pavimento.</a:t>
            </a:r>
            <a:endParaRPr lang="es-ES" b="1" dirty="0"/>
          </a:p>
        </p:txBody>
      </p:sp>
      <p:sp>
        <p:nvSpPr>
          <p:cNvPr id="25" name="24 CuadroTexto"/>
          <p:cNvSpPr txBox="1"/>
          <p:nvPr/>
        </p:nvSpPr>
        <p:spPr>
          <a:xfrm>
            <a:off x="428596" y="4643446"/>
            <a:ext cx="3429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- Revestimientos interiores.</a:t>
            </a:r>
            <a:endParaRPr lang="es-ES" b="1" dirty="0"/>
          </a:p>
        </p:txBody>
      </p:sp>
      <p:sp>
        <p:nvSpPr>
          <p:cNvPr id="26" name="25 CuadroTexto"/>
          <p:cNvSpPr txBox="1"/>
          <p:nvPr/>
        </p:nvSpPr>
        <p:spPr>
          <a:xfrm>
            <a:off x="428596" y="5143512"/>
            <a:ext cx="3429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- Carpintería.</a:t>
            </a:r>
            <a:endParaRPr lang="es-ES" b="1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8670"/>
          </a:xfr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/>
          <a:lstStyle/>
          <a:p>
            <a:r>
              <a:rPr lang="es-ES" dirty="0" smtClean="0"/>
              <a:t>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14614" y="642918"/>
            <a:ext cx="5929386" cy="357190"/>
          </a:xfrm>
        </p:spPr>
        <p:txBody>
          <a:bodyPr anchor="t">
            <a:normAutofit fontScale="47500" lnSpcReduction="20000"/>
          </a:bodyPr>
          <a:lstStyle/>
          <a:p>
            <a:pPr>
              <a:buNone/>
            </a:pPr>
            <a:r>
              <a:rPr lang="es-ES" sz="2500" b="1" cap="all" dirty="0" smtClean="0">
                <a:solidFill>
                  <a:schemeClr val="accent4">
                    <a:lumMod val="75000"/>
                  </a:schemeClr>
                </a:solidFill>
              </a:rPr>
              <a:t>[</a:t>
            </a:r>
            <a:r>
              <a:rPr lang="es-ES" sz="2500" dirty="0" smtClean="0">
                <a:solidFill>
                  <a:schemeClr val="accent4">
                    <a:lumMod val="50000"/>
                  </a:schemeClr>
                </a:solidFill>
              </a:rPr>
              <a:t>La Rambla del Poyo a su paso por la Huerta de Valencia: arquitectura rural y territorio</a:t>
            </a:r>
            <a:r>
              <a:rPr lang="es-ES" sz="2500" b="1" dirty="0" smtClean="0">
                <a:solidFill>
                  <a:schemeClr val="accent4">
                    <a:lumMod val="75000"/>
                  </a:schemeClr>
                </a:solidFill>
              </a:rPr>
              <a:t>]</a:t>
            </a:r>
            <a:endParaRPr lang="es-ES" sz="25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>
              <a:buNone/>
            </a:pPr>
            <a:endParaRPr lang="es-ES" dirty="0"/>
          </a:p>
        </p:txBody>
      </p:sp>
      <p:sp>
        <p:nvSpPr>
          <p:cNvPr id="4" name="2 Marcador de contenido"/>
          <p:cNvSpPr txBox="1">
            <a:spLocks/>
          </p:cNvSpPr>
          <p:nvPr/>
        </p:nvSpPr>
        <p:spPr>
          <a:xfrm>
            <a:off x="428596" y="428604"/>
            <a:ext cx="2143140" cy="571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ES" sz="3200" b="1" dirty="0" smtClean="0">
                <a:solidFill>
                  <a:schemeClr val="accent4">
                    <a:lumMod val="75000"/>
                  </a:schemeClr>
                </a:solidFill>
              </a:rPr>
              <a:t>METODOLOGIA</a:t>
            </a:r>
            <a:endParaRPr kumimoji="0" lang="es-ES" sz="3200" b="1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6" name="5 Conector recto"/>
          <p:cNvCxnSpPr/>
          <p:nvPr/>
        </p:nvCxnSpPr>
        <p:spPr>
          <a:xfrm>
            <a:off x="0" y="928670"/>
            <a:ext cx="9144000" cy="1588"/>
          </a:xfrm>
          <a:prstGeom prst="line">
            <a:avLst/>
          </a:prstGeom>
          <a:ln w="635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7 Diagrama"/>
          <p:cNvGraphicFramePr/>
          <p:nvPr/>
        </p:nvGraphicFramePr>
        <p:xfrm>
          <a:off x="214282" y="1142984"/>
          <a:ext cx="8572560" cy="4286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8 CuadroTexto"/>
          <p:cNvSpPr txBox="1"/>
          <p:nvPr/>
        </p:nvSpPr>
        <p:spPr>
          <a:xfrm>
            <a:off x="428596" y="1571612"/>
            <a:ext cx="39290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400" b="1" dirty="0" smtClean="0"/>
              <a:t>Propuesta de rehabilitación</a:t>
            </a:r>
          </a:p>
        </p:txBody>
      </p:sp>
      <p:sp>
        <p:nvSpPr>
          <p:cNvPr id="20" name="19 CuadroTexto"/>
          <p:cNvSpPr txBox="1"/>
          <p:nvPr/>
        </p:nvSpPr>
        <p:spPr>
          <a:xfrm>
            <a:off x="428596" y="2143116"/>
            <a:ext cx="32861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- Apuntalado de forjados.</a:t>
            </a:r>
            <a:endParaRPr lang="es-ES" b="1" dirty="0"/>
          </a:p>
        </p:txBody>
      </p:sp>
      <p:pic>
        <p:nvPicPr>
          <p:cNvPr id="11" name="10 Imagen" descr="http://img42.imageshack.us/img42/7681/400pxrefuerzometlico320.jpg"/>
          <p:cNvPicPr/>
          <p:nvPr/>
        </p:nvPicPr>
        <p:blipFill>
          <a:blip r:embed="rId7"/>
          <a:srcRect l="3474" r="32252"/>
          <a:stretch>
            <a:fillRect/>
          </a:stretch>
        </p:blipFill>
        <p:spPr bwMode="auto">
          <a:xfrm>
            <a:off x="5143504" y="2143116"/>
            <a:ext cx="2643206" cy="4031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11 CuadroTexto"/>
          <p:cNvSpPr txBox="1"/>
          <p:nvPr/>
        </p:nvSpPr>
        <p:spPr>
          <a:xfrm>
            <a:off x="428596" y="2643182"/>
            <a:ext cx="32861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- Refuerzo de pilares.</a:t>
            </a:r>
            <a:endParaRPr lang="es-ES" b="1" dirty="0"/>
          </a:p>
        </p:txBody>
      </p:sp>
      <p:sp>
        <p:nvSpPr>
          <p:cNvPr id="13" name="12 CuadroTexto"/>
          <p:cNvSpPr txBox="1"/>
          <p:nvPr/>
        </p:nvSpPr>
        <p:spPr>
          <a:xfrm>
            <a:off x="428596" y="3143248"/>
            <a:ext cx="32861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- Refuerzo de forjados.</a:t>
            </a:r>
            <a:endParaRPr lang="es-ES" b="1" dirty="0"/>
          </a:p>
        </p:txBody>
      </p:sp>
      <p:sp>
        <p:nvSpPr>
          <p:cNvPr id="14" name="13 CuadroTexto"/>
          <p:cNvSpPr txBox="1"/>
          <p:nvPr/>
        </p:nvSpPr>
        <p:spPr>
          <a:xfrm>
            <a:off x="428596" y="3643314"/>
            <a:ext cx="40719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- Rehabilitación de la cubierta y fachadas.</a:t>
            </a:r>
            <a:endParaRPr lang="es-ES" b="1" dirty="0"/>
          </a:p>
        </p:txBody>
      </p:sp>
      <p:sp>
        <p:nvSpPr>
          <p:cNvPr id="16" name="15 CuadroTexto"/>
          <p:cNvSpPr txBox="1"/>
          <p:nvPr/>
        </p:nvSpPr>
        <p:spPr>
          <a:xfrm>
            <a:off x="428596" y="4143380"/>
            <a:ext cx="3429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- Colocación del nuevo pavimento.</a:t>
            </a:r>
            <a:endParaRPr lang="es-ES" b="1" dirty="0"/>
          </a:p>
        </p:txBody>
      </p:sp>
      <p:sp>
        <p:nvSpPr>
          <p:cNvPr id="17" name="16 CuadroTexto"/>
          <p:cNvSpPr txBox="1"/>
          <p:nvPr/>
        </p:nvSpPr>
        <p:spPr>
          <a:xfrm>
            <a:off x="428596" y="4643446"/>
            <a:ext cx="3429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- Revestimientos interiores.</a:t>
            </a:r>
            <a:endParaRPr lang="es-ES" b="1" dirty="0"/>
          </a:p>
        </p:txBody>
      </p:sp>
      <p:sp>
        <p:nvSpPr>
          <p:cNvPr id="18" name="17 CuadroTexto"/>
          <p:cNvSpPr txBox="1"/>
          <p:nvPr/>
        </p:nvSpPr>
        <p:spPr>
          <a:xfrm>
            <a:off x="428596" y="5143512"/>
            <a:ext cx="3429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- Carpintería.</a:t>
            </a:r>
            <a:endParaRPr lang="es-ES" b="1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8670"/>
          </a:xfr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/>
          <a:lstStyle/>
          <a:p>
            <a:r>
              <a:rPr lang="es-ES" dirty="0" smtClean="0"/>
              <a:t>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14614" y="642918"/>
            <a:ext cx="5929386" cy="357190"/>
          </a:xfrm>
        </p:spPr>
        <p:txBody>
          <a:bodyPr anchor="t">
            <a:normAutofit fontScale="47500" lnSpcReduction="20000"/>
          </a:bodyPr>
          <a:lstStyle/>
          <a:p>
            <a:pPr>
              <a:buNone/>
            </a:pPr>
            <a:r>
              <a:rPr lang="es-ES" sz="2500" b="1" cap="all" dirty="0" smtClean="0">
                <a:solidFill>
                  <a:schemeClr val="accent4">
                    <a:lumMod val="75000"/>
                  </a:schemeClr>
                </a:solidFill>
              </a:rPr>
              <a:t>[</a:t>
            </a:r>
            <a:r>
              <a:rPr lang="es-ES" sz="2500" dirty="0" smtClean="0">
                <a:solidFill>
                  <a:schemeClr val="accent4">
                    <a:lumMod val="50000"/>
                  </a:schemeClr>
                </a:solidFill>
              </a:rPr>
              <a:t>La Rambla del Poyo a su paso por la Huerta de Valencia: arquitectura rural y territorio</a:t>
            </a:r>
            <a:r>
              <a:rPr lang="es-ES" sz="2500" b="1" dirty="0" smtClean="0">
                <a:solidFill>
                  <a:schemeClr val="accent4">
                    <a:lumMod val="75000"/>
                  </a:schemeClr>
                </a:solidFill>
              </a:rPr>
              <a:t>]</a:t>
            </a:r>
            <a:endParaRPr lang="es-ES" sz="25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>
              <a:buNone/>
            </a:pPr>
            <a:endParaRPr lang="es-ES" dirty="0"/>
          </a:p>
        </p:txBody>
      </p:sp>
      <p:sp>
        <p:nvSpPr>
          <p:cNvPr id="4" name="2 Marcador de contenido"/>
          <p:cNvSpPr txBox="1">
            <a:spLocks/>
          </p:cNvSpPr>
          <p:nvPr/>
        </p:nvSpPr>
        <p:spPr>
          <a:xfrm>
            <a:off x="428596" y="428604"/>
            <a:ext cx="2143140" cy="571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ES" sz="3200" b="1" dirty="0" smtClean="0">
                <a:solidFill>
                  <a:schemeClr val="accent4">
                    <a:lumMod val="75000"/>
                  </a:schemeClr>
                </a:solidFill>
              </a:rPr>
              <a:t>METODOLOGIA</a:t>
            </a:r>
            <a:endParaRPr kumimoji="0" lang="es-ES" sz="3200" b="1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6" name="5 Conector recto"/>
          <p:cNvCxnSpPr/>
          <p:nvPr/>
        </p:nvCxnSpPr>
        <p:spPr>
          <a:xfrm>
            <a:off x="0" y="928670"/>
            <a:ext cx="9144000" cy="1588"/>
          </a:xfrm>
          <a:prstGeom prst="line">
            <a:avLst/>
          </a:prstGeom>
          <a:ln w="635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7 Diagrama"/>
          <p:cNvGraphicFramePr/>
          <p:nvPr/>
        </p:nvGraphicFramePr>
        <p:xfrm>
          <a:off x="214282" y="1142984"/>
          <a:ext cx="8572560" cy="4286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8 CuadroTexto"/>
          <p:cNvSpPr txBox="1"/>
          <p:nvPr/>
        </p:nvSpPr>
        <p:spPr>
          <a:xfrm>
            <a:off x="428596" y="1571612"/>
            <a:ext cx="39290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400" b="1" dirty="0" smtClean="0"/>
              <a:t>Propuesta de rehabilitación</a:t>
            </a:r>
          </a:p>
        </p:txBody>
      </p:sp>
      <p:pic>
        <p:nvPicPr>
          <p:cNvPr id="13" name="12 Imagen" descr="Terapia de forjados 8.jpg"/>
          <p:cNvPicPr/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143504" y="3857628"/>
            <a:ext cx="3071834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13 CuadroTexto"/>
          <p:cNvSpPr txBox="1"/>
          <p:nvPr/>
        </p:nvSpPr>
        <p:spPr>
          <a:xfrm>
            <a:off x="428596" y="2143116"/>
            <a:ext cx="32861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- Apuntalado de forjados.</a:t>
            </a:r>
            <a:endParaRPr lang="es-ES" b="1" dirty="0"/>
          </a:p>
        </p:txBody>
      </p:sp>
      <p:sp>
        <p:nvSpPr>
          <p:cNvPr id="16" name="15 CuadroTexto"/>
          <p:cNvSpPr txBox="1"/>
          <p:nvPr/>
        </p:nvSpPr>
        <p:spPr>
          <a:xfrm>
            <a:off x="428596" y="2643182"/>
            <a:ext cx="32861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- Refuerzo de pilares.</a:t>
            </a:r>
            <a:endParaRPr lang="es-ES" b="1" dirty="0"/>
          </a:p>
        </p:txBody>
      </p:sp>
      <p:sp>
        <p:nvSpPr>
          <p:cNvPr id="17" name="16 CuadroTexto"/>
          <p:cNvSpPr txBox="1"/>
          <p:nvPr/>
        </p:nvSpPr>
        <p:spPr>
          <a:xfrm>
            <a:off x="428596" y="3143248"/>
            <a:ext cx="32861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- Refuerzo de forjados.</a:t>
            </a:r>
            <a:endParaRPr lang="es-ES" b="1" dirty="0"/>
          </a:p>
        </p:txBody>
      </p:sp>
      <p:sp>
        <p:nvSpPr>
          <p:cNvPr id="18" name="17 CuadroTexto"/>
          <p:cNvSpPr txBox="1"/>
          <p:nvPr/>
        </p:nvSpPr>
        <p:spPr>
          <a:xfrm>
            <a:off x="428596" y="3643314"/>
            <a:ext cx="40719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- Rehabilitación de la cubierta y fachadas.</a:t>
            </a:r>
            <a:endParaRPr lang="es-ES" b="1" dirty="0"/>
          </a:p>
        </p:txBody>
      </p:sp>
      <p:sp>
        <p:nvSpPr>
          <p:cNvPr id="19" name="18 CuadroTexto"/>
          <p:cNvSpPr txBox="1"/>
          <p:nvPr/>
        </p:nvSpPr>
        <p:spPr>
          <a:xfrm>
            <a:off x="428596" y="4143380"/>
            <a:ext cx="3429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- Colocación del nuevo pavimento.</a:t>
            </a:r>
            <a:endParaRPr lang="es-ES" b="1" dirty="0"/>
          </a:p>
        </p:txBody>
      </p:sp>
      <p:sp>
        <p:nvSpPr>
          <p:cNvPr id="21" name="20 CuadroTexto"/>
          <p:cNvSpPr txBox="1"/>
          <p:nvPr/>
        </p:nvSpPr>
        <p:spPr>
          <a:xfrm>
            <a:off x="428596" y="4643446"/>
            <a:ext cx="3429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- Revestimientos interiores.</a:t>
            </a:r>
            <a:endParaRPr lang="es-ES" b="1" dirty="0"/>
          </a:p>
        </p:txBody>
      </p:sp>
      <p:sp>
        <p:nvSpPr>
          <p:cNvPr id="22" name="21 CuadroTexto"/>
          <p:cNvSpPr txBox="1"/>
          <p:nvPr/>
        </p:nvSpPr>
        <p:spPr>
          <a:xfrm>
            <a:off x="428596" y="5143512"/>
            <a:ext cx="3429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- Carpintería.</a:t>
            </a:r>
            <a:endParaRPr lang="es-ES" b="1" dirty="0"/>
          </a:p>
        </p:txBody>
      </p:sp>
      <p:pic>
        <p:nvPicPr>
          <p:cNvPr id="11" name="10 Imagen" descr="http://www.construmatica.com/construpedia/images/thumb/5/51/Terapia_de_forjados_5.jpg/350px-Terapia_de_forjados_5.jpg"/>
          <p:cNvPicPr/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929190" y="1571612"/>
            <a:ext cx="3071834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8670"/>
          </a:xfr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/>
          <a:lstStyle/>
          <a:p>
            <a:r>
              <a:rPr lang="es-ES" dirty="0" smtClean="0"/>
              <a:t>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14614" y="642918"/>
            <a:ext cx="5929386" cy="357190"/>
          </a:xfrm>
        </p:spPr>
        <p:txBody>
          <a:bodyPr anchor="t">
            <a:normAutofit fontScale="47500" lnSpcReduction="20000"/>
          </a:bodyPr>
          <a:lstStyle/>
          <a:p>
            <a:pPr>
              <a:buNone/>
            </a:pPr>
            <a:r>
              <a:rPr lang="es-ES" sz="2500" b="1" cap="all" dirty="0" smtClean="0">
                <a:solidFill>
                  <a:schemeClr val="accent4">
                    <a:lumMod val="75000"/>
                  </a:schemeClr>
                </a:solidFill>
              </a:rPr>
              <a:t>[</a:t>
            </a:r>
            <a:r>
              <a:rPr lang="es-ES" sz="2500" dirty="0" smtClean="0">
                <a:solidFill>
                  <a:schemeClr val="accent4">
                    <a:lumMod val="50000"/>
                  </a:schemeClr>
                </a:solidFill>
              </a:rPr>
              <a:t>La Rambla del Poyo a su paso por la Huerta de Valencia: arquitectura rural y territorio</a:t>
            </a:r>
            <a:r>
              <a:rPr lang="es-ES" sz="2500" b="1" dirty="0" smtClean="0">
                <a:solidFill>
                  <a:schemeClr val="accent4">
                    <a:lumMod val="75000"/>
                  </a:schemeClr>
                </a:solidFill>
              </a:rPr>
              <a:t>]</a:t>
            </a:r>
            <a:endParaRPr lang="es-ES" sz="25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>
              <a:buNone/>
            </a:pPr>
            <a:endParaRPr lang="es-ES" dirty="0"/>
          </a:p>
        </p:txBody>
      </p:sp>
      <p:sp>
        <p:nvSpPr>
          <p:cNvPr id="4" name="2 Marcador de contenido"/>
          <p:cNvSpPr txBox="1">
            <a:spLocks/>
          </p:cNvSpPr>
          <p:nvPr/>
        </p:nvSpPr>
        <p:spPr>
          <a:xfrm>
            <a:off x="428596" y="428604"/>
            <a:ext cx="2143140" cy="571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ES" sz="3200" b="1" dirty="0" smtClean="0">
                <a:solidFill>
                  <a:schemeClr val="accent4">
                    <a:lumMod val="75000"/>
                  </a:schemeClr>
                </a:solidFill>
              </a:rPr>
              <a:t>METODOLOGIA</a:t>
            </a:r>
            <a:endParaRPr kumimoji="0" lang="es-ES" sz="3200" b="1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6" name="5 Conector recto"/>
          <p:cNvCxnSpPr/>
          <p:nvPr/>
        </p:nvCxnSpPr>
        <p:spPr>
          <a:xfrm>
            <a:off x="0" y="928670"/>
            <a:ext cx="9144000" cy="1588"/>
          </a:xfrm>
          <a:prstGeom prst="line">
            <a:avLst/>
          </a:prstGeom>
          <a:ln w="635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7 Diagrama"/>
          <p:cNvGraphicFramePr/>
          <p:nvPr/>
        </p:nvGraphicFramePr>
        <p:xfrm>
          <a:off x="214282" y="1142984"/>
          <a:ext cx="8572560" cy="4286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8 CuadroTexto"/>
          <p:cNvSpPr txBox="1"/>
          <p:nvPr/>
        </p:nvSpPr>
        <p:spPr>
          <a:xfrm>
            <a:off x="428596" y="1571612"/>
            <a:ext cx="39290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400" b="1" dirty="0" smtClean="0"/>
              <a:t>Propuesta de rehabilitación</a:t>
            </a:r>
          </a:p>
        </p:txBody>
      </p:sp>
      <p:pic>
        <p:nvPicPr>
          <p:cNvPr id="14" name="13 Imagen" descr="D:\Importante\Arquitectura\6º\PFG\Rambla de Poyo\Documentos\Sin título-4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714876" y="2643182"/>
            <a:ext cx="3601269" cy="2191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14 CuadroTexto"/>
          <p:cNvSpPr txBox="1"/>
          <p:nvPr/>
        </p:nvSpPr>
        <p:spPr>
          <a:xfrm>
            <a:off x="428596" y="2143116"/>
            <a:ext cx="32861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- Apuntalado de forjados.</a:t>
            </a:r>
            <a:endParaRPr lang="es-ES" b="1" dirty="0"/>
          </a:p>
        </p:txBody>
      </p:sp>
      <p:sp>
        <p:nvSpPr>
          <p:cNvPr id="16" name="15 CuadroTexto"/>
          <p:cNvSpPr txBox="1"/>
          <p:nvPr/>
        </p:nvSpPr>
        <p:spPr>
          <a:xfrm>
            <a:off x="428596" y="2643182"/>
            <a:ext cx="32861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- Refuerzo de pilares.</a:t>
            </a:r>
            <a:endParaRPr lang="es-ES" b="1" dirty="0"/>
          </a:p>
        </p:txBody>
      </p:sp>
      <p:sp>
        <p:nvSpPr>
          <p:cNvPr id="17" name="16 CuadroTexto"/>
          <p:cNvSpPr txBox="1"/>
          <p:nvPr/>
        </p:nvSpPr>
        <p:spPr>
          <a:xfrm>
            <a:off x="428596" y="3143248"/>
            <a:ext cx="32861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- Refuerzo de forjados.</a:t>
            </a:r>
            <a:endParaRPr lang="es-ES" b="1" dirty="0"/>
          </a:p>
        </p:txBody>
      </p:sp>
      <p:sp>
        <p:nvSpPr>
          <p:cNvPr id="18" name="17 CuadroTexto"/>
          <p:cNvSpPr txBox="1"/>
          <p:nvPr/>
        </p:nvSpPr>
        <p:spPr>
          <a:xfrm>
            <a:off x="428596" y="3643314"/>
            <a:ext cx="40719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- Rehabilitación de la cubierta y fachadas.</a:t>
            </a:r>
            <a:endParaRPr lang="es-ES" b="1" dirty="0"/>
          </a:p>
        </p:txBody>
      </p:sp>
      <p:sp>
        <p:nvSpPr>
          <p:cNvPr id="19" name="18 CuadroTexto"/>
          <p:cNvSpPr txBox="1"/>
          <p:nvPr/>
        </p:nvSpPr>
        <p:spPr>
          <a:xfrm>
            <a:off x="428596" y="4143380"/>
            <a:ext cx="3429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- Colocación del nuevo pavimento.</a:t>
            </a:r>
            <a:endParaRPr lang="es-ES" b="1" dirty="0"/>
          </a:p>
        </p:txBody>
      </p:sp>
      <p:sp>
        <p:nvSpPr>
          <p:cNvPr id="20" name="19 CuadroTexto"/>
          <p:cNvSpPr txBox="1"/>
          <p:nvPr/>
        </p:nvSpPr>
        <p:spPr>
          <a:xfrm>
            <a:off x="428596" y="4643446"/>
            <a:ext cx="3429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- Revestimientos interiores.</a:t>
            </a:r>
            <a:endParaRPr lang="es-ES" b="1" dirty="0"/>
          </a:p>
        </p:txBody>
      </p:sp>
      <p:sp>
        <p:nvSpPr>
          <p:cNvPr id="21" name="20 CuadroTexto"/>
          <p:cNvSpPr txBox="1"/>
          <p:nvPr/>
        </p:nvSpPr>
        <p:spPr>
          <a:xfrm>
            <a:off x="428596" y="5143512"/>
            <a:ext cx="3429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- Carpintería.</a:t>
            </a:r>
            <a:endParaRPr lang="es-ES" b="1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8670"/>
          </a:xfr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/>
          <a:lstStyle/>
          <a:p>
            <a:r>
              <a:rPr lang="es-ES" dirty="0" smtClean="0"/>
              <a:t>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14614" y="642918"/>
            <a:ext cx="5929386" cy="357190"/>
          </a:xfrm>
        </p:spPr>
        <p:txBody>
          <a:bodyPr anchor="t">
            <a:normAutofit fontScale="47500" lnSpcReduction="20000"/>
          </a:bodyPr>
          <a:lstStyle/>
          <a:p>
            <a:pPr>
              <a:buNone/>
            </a:pPr>
            <a:r>
              <a:rPr lang="es-ES" sz="2500" b="1" cap="all" dirty="0" smtClean="0">
                <a:solidFill>
                  <a:schemeClr val="accent4">
                    <a:lumMod val="75000"/>
                  </a:schemeClr>
                </a:solidFill>
              </a:rPr>
              <a:t>[</a:t>
            </a:r>
            <a:r>
              <a:rPr lang="es-ES" sz="2500" dirty="0" smtClean="0">
                <a:solidFill>
                  <a:schemeClr val="accent4">
                    <a:lumMod val="50000"/>
                  </a:schemeClr>
                </a:solidFill>
              </a:rPr>
              <a:t>La Rambla del Poyo a su paso por la Huerta de Valencia: arquitectura rural y territorio</a:t>
            </a:r>
            <a:r>
              <a:rPr lang="es-ES" sz="2500" b="1" dirty="0" smtClean="0">
                <a:solidFill>
                  <a:schemeClr val="accent4">
                    <a:lumMod val="75000"/>
                  </a:schemeClr>
                </a:solidFill>
              </a:rPr>
              <a:t>]</a:t>
            </a:r>
            <a:endParaRPr lang="es-ES" sz="25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>
              <a:buNone/>
            </a:pPr>
            <a:endParaRPr lang="es-ES" dirty="0"/>
          </a:p>
        </p:txBody>
      </p:sp>
      <p:sp>
        <p:nvSpPr>
          <p:cNvPr id="4" name="2 Marcador de contenido"/>
          <p:cNvSpPr txBox="1">
            <a:spLocks/>
          </p:cNvSpPr>
          <p:nvPr/>
        </p:nvSpPr>
        <p:spPr>
          <a:xfrm>
            <a:off x="428596" y="428604"/>
            <a:ext cx="2143140" cy="571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ES" sz="3200" b="1" dirty="0" smtClean="0">
                <a:solidFill>
                  <a:schemeClr val="accent4">
                    <a:lumMod val="75000"/>
                  </a:schemeClr>
                </a:solidFill>
              </a:rPr>
              <a:t>METODOLOGIA</a:t>
            </a:r>
            <a:endParaRPr kumimoji="0" lang="es-ES" sz="3200" b="1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6" name="5 Conector recto"/>
          <p:cNvCxnSpPr/>
          <p:nvPr/>
        </p:nvCxnSpPr>
        <p:spPr>
          <a:xfrm>
            <a:off x="0" y="928670"/>
            <a:ext cx="9144000" cy="1588"/>
          </a:xfrm>
          <a:prstGeom prst="line">
            <a:avLst/>
          </a:prstGeom>
          <a:ln w="635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7 Diagrama"/>
          <p:cNvGraphicFramePr/>
          <p:nvPr/>
        </p:nvGraphicFramePr>
        <p:xfrm>
          <a:off x="214282" y="1142984"/>
          <a:ext cx="8572560" cy="4286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8 CuadroTexto"/>
          <p:cNvSpPr txBox="1"/>
          <p:nvPr/>
        </p:nvSpPr>
        <p:spPr>
          <a:xfrm>
            <a:off x="428596" y="1571612"/>
            <a:ext cx="39290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400" b="1" dirty="0" smtClean="0"/>
              <a:t>Propuesta de rehabilitación</a:t>
            </a:r>
          </a:p>
        </p:txBody>
      </p:sp>
      <p:pic>
        <p:nvPicPr>
          <p:cNvPr id="14" name="13 Imagen" descr="http://www.instaladoresonline.com/images/moquetas_estratos.jpg"/>
          <p:cNvPicPr/>
          <p:nvPr/>
        </p:nvPicPr>
        <p:blipFill>
          <a:blip r:embed="rId7"/>
          <a:srcRect t="16698"/>
          <a:stretch>
            <a:fillRect/>
          </a:stretch>
        </p:blipFill>
        <p:spPr bwMode="auto">
          <a:xfrm>
            <a:off x="4572000" y="2714620"/>
            <a:ext cx="3672591" cy="17333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14 CuadroTexto"/>
          <p:cNvSpPr txBox="1"/>
          <p:nvPr/>
        </p:nvSpPr>
        <p:spPr>
          <a:xfrm>
            <a:off x="428596" y="2143116"/>
            <a:ext cx="32861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- Apuntalado de forjados.</a:t>
            </a:r>
            <a:endParaRPr lang="es-ES" b="1" dirty="0"/>
          </a:p>
        </p:txBody>
      </p:sp>
      <p:sp>
        <p:nvSpPr>
          <p:cNvPr id="16" name="15 CuadroTexto"/>
          <p:cNvSpPr txBox="1"/>
          <p:nvPr/>
        </p:nvSpPr>
        <p:spPr>
          <a:xfrm>
            <a:off x="428596" y="2643182"/>
            <a:ext cx="32861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- Refuerzo de pilares.</a:t>
            </a:r>
            <a:endParaRPr lang="es-ES" b="1" dirty="0"/>
          </a:p>
        </p:txBody>
      </p:sp>
      <p:sp>
        <p:nvSpPr>
          <p:cNvPr id="17" name="16 CuadroTexto"/>
          <p:cNvSpPr txBox="1"/>
          <p:nvPr/>
        </p:nvSpPr>
        <p:spPr>
          <a:xfrm>
            <a:off x="428596" y="3143248"/>
            <a:ext cx="32861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- Refuerzo de forjados.</a:t>
            </a:r>
            <a:endParaRPr lang="es-ES" b="1" dirty="0"/>
          </a:p>
        </p:txBody>
      </p:sp>
      <p:sp>
        <p:nvSpPr>
          <p:cNvPr id="18" name="17 CuadroTexto"/>
          <p:cNvSpPr txBox="1"/>
          <p:nvPr/>
        </p:nvSpPr>
        <p:spPr>
          <a:xfrm>
            <a:off x="428596" y="3643314"/>
            <a:ext cx="40719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- Rehabilitación de la cubierta y fachadas.</a:t>
            </a:r>
            <a:endParaRPr lang="es-ES" b="1" dirty="0"/>
          </a:p>
        </p:txBody>
      </p:sp>
      <p:sp>
        <p:nvSpPr>
          <p:cNvPr id="19" name="18 CuadroTexto"/>
          <p:cNvSpPr txBox="1"/>
          <p:nvPr/>
        </p:nvSpPr>
        <p:spPr>
          <a:xfrm>
            <a:off x="428596" y="4143380"/>
            <a:ext cx="3429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- Colocación del nuevo pavimento.</a:t>
            </a:r>
            <a:endParaRPr lang="es-ES" b="1" dirty="0"/>
          </a:p>
        </p:txBody>
      </p:sp>
      <p:sp>
        <p:nvSpPr>
          <p:cNvPr id="20" name="19 CuadroTexto"/>
          <p:cNvSpPr txBox="1"/>
          <p:nvPr/>
        </p:nvSpPr>
        <p:spPr>
          <a:xfrm>
            <a:off x="428596" y="4643446"/>
            <a:ext cx="3429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- Revestimientos interiores.</a:t>
            </a:r>
            <a:endParaRPr lang="es-ES" b="1" dirty="0"/>
          </a:p>
        </p:txBody>
      </p:sp>
      <p:sp>
        <p:nvSpPr>
          <p:cNvPr id="21" name="20 CuadroTexto"/>
          <p:cNvSpPr txBox="1"/>
          <p:nvPr/>
        </p:nvSpPr>
        <p:spPr>
          <a:xfrm>
            <a:off x="428596" y="5143512"/>
            <a:ext cx="3429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- Carpintería.</a:t>
            </a:r>
            <a:endParaRPr lang="es-ES" b="1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8670"/>
          </a:xfr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/>
          <a:lstStyle/>
          <a:p>
            <a:r>
              <a:rPr lang="es-ES" dirty="0" smtClean="0"/>
              <a:t>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14614" y="642918"/>
            <a:ext cx="5929386" cy="357190"/>
          </a:xfrm>
        </p:spPr>
        <p:txBody>
          <a:bodyPr anchor="t">
            <a:normAutofit fontScale="47500" lnSpcReduction="20000"/>
          </a:bodyPr>
          <a:lstStyle/>
          <a:p>
            <a:pPr>
              <a:buNone/>
            </a:pPr>
            <a:r>
              <a:rPr lang="es-ES" sz="2500" b="1" cap="all" dirty="0" smtClean="0">
                <a:solidFill>
                  <a:schemeClr val="accent4">
                    <a:lumMod val="75000"/>
                  </a:schemeClr>
                </a:solidFill>
              </a:rPr>
              <a:t>[</a:t>
            </a:r>
            <a:r>
              <a:rPr lang="es-ES" sz="2500" dirty="0" smtClean="0">
                <a:solidFill>
                  <a:schemeClr val="accent4">
                    <a:lumMod val="50000"/>
                  </a:schemeClr>
                </a:solidFill>
              </a:rPr>
              <a:t>La Rambla del Poyo a su paso por la Huerta de Valencia: arquitectura rural y territorio</a:t>
            </a:r>
            <a:r>
              <a:rPr lang="es-ES" sz="2500" b="1" dirty="0" smtClean="0">
                <a:solidFill>
                  <a:schemeClr val="accent4">
                    <a:lumMod val="75000"/>
                  </a:schemeClr>
                </a:solidFill>
              </a:rPr>
              <a:t>]</a:t>
            </a:r>
            <a:endParaRPr lang="es-ES" sz="25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>
              <a:buNone/>
            </a:pPr>
            <a:endParaRPr lang="es-ES" dirty="0"/>
          </a:p>
        </p:txBody>
      </p:sp>
      <p:sp>
        <p:nvSpPr>
          <p:cNvPr id="4" name="2 Marcador de contenido"/>
          <p:cNvSpPr txBox="1">
            <a:spLocks/>
          </p:cNvSpPr>
          <p:nvPr/>
        </p:nvSpPr>
        <p:spPr>
          <a:xfrm>
            <a:off x="428596" y="428604"/>
            <a:ext cx="2143140" cy="571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ES" sz="3200" b="1" dirty="0" smtClean="0">
                <a:solidFill>
                  <a:schemeClr val="accent4">
                    <a:lumMod val="75000"/>
                  </a:schemeClr>
                </a:solidFill>
              </a:rPr>
              <a:t>METODOLOGIA</a:t>
            </a:r>
            <a:endParaRPr kumimoji="0" lang="es-ES" sz="3200" b="1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6" name="5 Conector recto"/>
          <p:cNvCxnSpPr/>
          <p:nvPr/>
        </p:nvCxnSpPr>
        <p:spPr>
          <a:xfrm>
            <a:off x="0" y="928670"/>
            <a:ext cx="9144000" cy="1588"/>
          </a:xfrm>
          <a:prstGeom prst="line">
            <a:avLst/>
          </a:prstGeom>
          <a:ln w="635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7 Diagrama"/>
          <p:cNvGraphicFramePr/>
          <p:nvPr/>
        </p:nvGraphicFramePr>
        <p:xfrm>
          <a:off x="214282" y="1142984"/>
          <a:ext cx="8572560" cy="4286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8 CuadroTexto"/>
          <p:cNvSpPr txBox="1"/>
          <p:nvPr/>
        </p:nvSpPr>
        <p:spPr>
          <a:xfrm>
            <a:off x="428596" y="1571612"/>
            <a:ext cx="39290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400" b="1" dirty="0" smtClean="0"/>
              <a:t>Propuesta de rehabilitación</a:t>
            </a:r>
          </a:p>
        </p:txBody>
      </p:sp>
      <p:pic>
        <p:nvPicPr>
          <p:cNvPr id="10" name="9 Imagen"/>
          <p:cNvPicPr/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214810" y="1643050"/>
            <a:ext cx="4537914" cy="37454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10 CuadroTexto"/>
          <p:cNvSpPr txBox="1"/>
          <p:nvPr/>
        </p:nvSpPr>
        <p:spPr>
          <a:xfrm>
            <a:off x="428596" y="2143116"/>
            <a:ext cx="32861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- Apuntalado de forjados.</a:t>
            </a:r>
            <a:endParaRPr lang="es-ES" b="1" dirty="0"/>
          </a:p>
        </p:txBody>
      </p:sp>
      <p:sp>
        <p:nvSpPr>
          <p:cNvPr id="12" name="11 CuadroTexto"/>
          <p:cNvSpPr txBox="1"/>
          <p:nvPr/>
        </p:nvSpPr>
        <p:spPr>
          <a:xfrm>
            <a:off x="428596" y="2643182"/>
            <a:ext cx="32861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- Refuerzo de pilares.</a:t>
            </a:r>
            <a:endParaRPr lang="es-ES" b="1" dirty="0"/>
          </a:p>
        </p:txBody>
      </p:sp>
      <p:sp>
        <p:nvSpPr>
          <p:cNvPr id="13" name="12 CuadroTexto"/>
          <p:cNvSpPr txBox="1"/>
          <p:nvPr/>
        </p:nvSpPr>
        <p:spPr>
          <a:xfrm>
            <a:off x="428596" y="3143248"/>
            <a:ext cx="32861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- Refuerzo de forjados.</a:t>
            </a:r>
            <a:endParaRPr lang="es-ES" b="1" dirty="0"/>
          </a:p>
        </p:txBody>
      </p:sp>
      <p:sp>
        <p:nvSpPr>
          <p:cNvPr id="15" name="14 CuadroTexto"/>
          <p:cNvSpPr txBox="1"/>
          <p:nvPr/>
        </p:nvSpPr>
        <p:spPr>
          <a:xfrm>
            <a:off x="428596" y="3643314"/>
            <a:ext cx="40719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- Rehabilitación de la cubierta y fachadas.</a:t>
            </a:r>
            <a:endParaRPr lang="es-ES" b="1" dirty="0"/>
          </a:p>
        </p:txBody>
      </p:sp>
      <p:sp>
        <p:nvSpPr>
          <p:cNvPr id="16" name="15 CuadroTexto"/>
          <p:cNvSpPr txBox="1"/>
          <p:nvPr/>
        </p:nvSpPr>
        <p:spPr>
          <a:xfrm>
            <a:off x="428596" y="4143380"/>
            <a:ext cx="3429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- Colocación del nuevo pavimento.</a:t>
            </a:r>
            <a:endParaRPr lang="es-ES" b="1" dirty="0"/>
          </a:p>
        </p:txBody>
      </p:sp>
      <p:sp>
        <p:nvSpPr>
          <p:cNvPr id="17" name="16 CuadroTexto"/>
          <p:cNvSpPr txBox="1"/>
          <p:nvPr/>
        </p:nvSpPr>
        <p:spPr>
          <a:xfrm>
            <a:off x="428596" y="4643446"/>
            <a:ext cx="3429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- Revestimientos interiores.</a:t>
            </a:r>
            <a:endParaRPr lang="es-ES" b="1" dirty="0"/>
          </a:p>
        </p:txBody>
      </p:sp>
      <p:sp>
        <p:nvSpPr>
          <p:cNvPr id="18" name="17 CuadroTexto"/>
          <p:cNvSpPr txBox="1"/>
          <p:nvPr/>
        </p:nvSpPr>
        <p:spPr>
          <a:xfrm>
            <a:off x="428596" y="5143512"/>
            <a:ext cx="3429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- Carpintería.</a:t>
            </a:r>
            <a:endParaRPr lang="es-ES" b="1" dirty="0"/>
          </a:p>
        </p:txBody>
      </p:sp>
      <p:pic>
        <p:nvPicPr>
          <p:cNvPr id="19" name="18 Imagen"/>
          <p:cNvPicPr/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500562" y="5357826"/>
            <a:ext cx="3967790" cy="914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8670"/>
          </a:xfr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/>
          <a:lstStyle/>
          <a:p>
            <a:r>
              <a:rPr lang="es-ES" dirty="0" smtClean="0"/>
              <a:t>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14614" y="642918"/>
            <a:ext cx="5929386" cy="357190"/>
          </a:xfrm>
        </p:spPr>
        <p:txBody>
          <a:bodyPr anchor="t">
            <a:normAutofit fontScale="47500" lnSpcReduction="20000"/>
          </a:bodyPr>
          <a:lstStyle/>
          <a:p>
            <a:pPr>
              <a:buNone/>
            </a:pPr>
            <a:r>
              <a:rPr lang="es-ES" sz="2500" b="1" cap="all" dirty="0" smtClean="0">
                <a:solidFill>
                  <a:schemeClr val="accent4">
                    <a:lumMod val="75000"/>
                  </a:schemeClr>
                </a:solidFill>
              </a:rPr>
              <a:t>[</a:t>
            </a:r>
            <a:r>
              <a:rPr lang="es-ES" sz="2500" dirty="0" smtClean="0">
                <a:solidFill>
                  <a:schemeClr val="accent4">
                    <a:lumMod val="50000"/>
                  </a:schemeClr>
                </a:solidFill>
              </a:rPr>
              <a:t>La Rambla del Poyo a su paso por la Huerta de Valencia: arquitectura rural y territorio</a:t>
            </a:r>
            <a:r>
              <a:rPr lang="es-ES" sz="2500" b="1" dirty="0" smtClean="0">
                <a:solidFill>
                  <a:schemeClr val="accent4">
                    <a:lumMod val="75000"/>
                  </a:schemeClr>
                </a:solidFill>
              </a:rPr>
              <a:t>]</a:t>
            </a:r>
            <a:endParaRPr lang="es-ES" sz="25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>
              <a:buNone/>
            </a:pPr>
            <a:endParaRPr lang="es-ES" dirty="0"/>
          </a:p>
        </p:txBody>
      </p:sp>
      <p:sp>
        <p:nvSpPr>
          <p:cNvPr id="4" name="2 Marcador de contenido"/>
          <p:cNvSpPr txBox="1">
            <a:spLocks/>
          </p:cNvSpPr>
          <p:nvPr/>
        </p:nvSpPr>
        <p:spPr>
          <a:xfrm>
            <a:off x="428596" y="428604"/>
            <a:ext cx="2143140" cy="571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ES" sz="3200" b="1" dirty="0" smtClean="0">
                <a:solidFill>
                  <a:schemeClr val="accent4">
                    <a:lumMod val="75000"/>
                  </a:schemeClr>
                </a:solidFill>
              </a:rPr>
              <a:t>METODOLOGIA</a:t>
            </a:r>
            <a:endParaRPr kumimoji="0" lang="es-ES" sz="3200" b="1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6" name="5 Conector recto"/>
          <p:cNvCxnSpPr/>
          <p:nvPr/>
        </p:nvCxnSpPr>
        <p:spPr>
          <a:xfrm>
            <a:off x="0" y="928670"/>
            <a:ext cx="9144000" cy="1588"/>
          </a:xfrm>
          <a:prstGeom prst="line">
            <a:avLst/>
          </a:prstGeom>
          <a:ln w="635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12 CuadroTexto"/>
          <p:cNvSpPr txBox="1"/>
          <p:nvPr/>
        </p:nvSpPr>
        <p:spPr>
          <a:xfrm>
            <a:off x="214282" y="1214422"/>
            <a:ext cx="2786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ESQUEMA DE TRABAJO</a:t>
            </a:r>
            <a:endParaRPr lang="es-ES" b="1" dirty="0"/>
          </a:p>
        </p:txBody>
      </p:sp>
      <p:sp>
        <p:nvSpPr>
          <p:cNvPr id="8" name="7 CuadroTexto"/>
          <p:cNvSpPr txBox="1"/>
          <p:nvPr/>
        </p:nvSpPr>
        <p:spPr>
          <a:xfrm>
            <a:off x="500035" y="1571612"/>
            <a:ext cx="81439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Tx/>
              <a:buChar char="-"/>
            </a:pPr>
            <a:r>
              <a:rPr lang="es-ES" dirty="0" smtClean="0"/>
              <a:t>Para la realización del estudio se ha seguido el siguiente </a:t>
            </a:r>
            <a:r>
              <a:rPr lang="es-ES" b="1" dirty="0" smtClean="0"/>
              <a:t>esquema de trabajo</a:t>
            </a:r>
            <a:r>
              <a:rPr lang="es-ES" dirty="0" smtClean="0"/>
              <a:t>:</a:t>
            </a:r>
          </a:p>
        </p:txBody>
      </p:sp>
      <p:graphicFrame>
        <p:nvGraphicFramePr>
          <p:cNvPr id="9" name="8 Diagrama"/>
          <p:cNvGraphicFramePr/>
          <p:nvPr/>
        </p:nvGraphicFramePr>
        <p:xfrm>
          <a:off x="357158" y="1785926"/>
          <a:ext cx="8501122" cy="12144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9 CuadroTexto"/>
          <p:cNvSpPr txBox="1"/>
          <p:nvPr/>
        </p:nvSpPr>
        <p:spPr>
          <a:xfrm>
            <a:off x="428596" y="2928934"/>
            <a:ext cx="15001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ES" sz="1200" dirty="0" smtClean="0"/>
              <a:t>Biblioteca UPV</a:t>
            </a:r>
          </a:p>
          <a:p>
            <a:pPr>
              <a:buFont typeface="Arial" pitchFamily="34" charset="0"/>
              <a:buChar char="•"/>
            </a:pPr>
            <a:r>
              <a:rPr lang="es-ES" sz="1200" dirty="0" smtClean="0"/>
              <a:t>Biblioteca ETSIC</a:t>
            </a:r>
          </a:p>
          <a:p>
            <a:pPr>
              <a:buFont typeface="Arial" pitchFamily="34" charset="0"/>
              <a:buChar char="•"/>
            </a:pPr>
            <a:r>
              <a:rPr lang="es-ES" sz="1200" dirty="0" smtClean="0"/>
              <a:t>Biblioteca ETSIE</a:t>
            </a:r>
          </a:p>
          <a:p>
            <a:pPr>
              <a:buFont typeface="Arial" pitchFamily="34" charset="0"/>
              <a:buChar char="•"/>
            </a:pPr>
            <a:r>
              <a:rPr lang="es-ES" sz="1200" dirty="0" smtClean="0"/>
              <a:t>Internet</a:t>
            </a:r>
          </a:p>
        </p:txBody>
      </p:sp>
      <p:sp>
        <p:nvSpPr>
          <p:cNvPr id="11" name="10 CuadroTexto"/>
          <p:cNvSpPr txBox="1"/>
          <p:nvPr/>
        </p:nvSpPr>
        <p:spPr>
          <a:xfrm>
            <a:off x="2071670" y="2928934"/>
            <a:ext cx="15001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es-ES" sz="1200" dirty="0" smtClean="0"/>
              <a:t>Google </a:t>
            </a:r>
            <a:r>
              <a:rPr lang="es-ES" sz="1200" dirty="0" err="1" smtClean="0"/>
              <a:t>Earth</a:t>
            </a:r>
            <a:endParaRPr lang="es-ES" sz="1200" dirty="0" smtClean="0"/>
          </a:p>
          <a:p>
            <a:pPr>
              <a:buFont typeface="Arial" pitchFamily="34" charset="0"/>
              <a:buChar char="•"/>
            </a:pPr>
            <a:r>
              <a:rPr lang="es-ES" sz="1200" dirty="0" smtClean="0"/>
              <a:t>Confederación Hidrográfica del Júcar</a:t>
            </a:r>
          </a:p>
          <a:p>
            <a:pPr>
              <a:buFont typeface="Arial" pitchFamily="34" charset="0"/>
              <a:buChar char="•"/>
            </a:pPr>
            <a:r>
              <a:rPr lang="es-ES" sz="1200" dirty="0" smtClean="0"/>
              <a:t>Trabajo de campo</a:t>
            </a:r>
          </a:p>
        </p:txBody>
      </p:sp>
      <p:sp>
        <p:nvSpPr>
          <p:cNvPr id="12" name="11 CuadroTexto"/>
          <p:cNvSpPr txBox="1"/>
          <p:nvPr/>
        </p:nvSpPr>
        <p:spPr>
          <a:xfrm>
            <a:off x="3786182" y="2928934"/>
            <a:ext cx="150019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ES" sz="1200" dirty="0" smtClean="0"/>
              <a:t>Trabajo de campo</a:t>
            </a:r>
          </a:p>
          <a:p>
            <a:pPr>
              <a:buFont typeface="Arial" pitchFamily="34" charset="0"/>
              <a:buChar char="•"/>
            </a:pPr>
            <a:r>
              <a:rPr lang="es-ES" sz="1200" dirty="0" smtClean="0"/>
              <a:t>Rutas de visita de los elementos</a:t>
            </a:r>
          </a:p>
          <a:p>
            <a:pPr>
              <a:buFont typeface="Arial" pitchFamily="34" charset="0"/>
              <a:buChar char="•"/>
            </a:pPr>
            <a:r>
              <a:rPr lang="es-ES" sz="1200" dirty="0" smtClean="0"/>
              <a:t>Google </a:t>
            </a:r>
            <a:r>
              <a:rPr lang="es-ES" sz="1200" dirty="0" err="1" smtClean="0"/>
              <a:t>Maps</a:t>
            </a:r>
            <a:r>
              <a:rPr lang="es-ES" sz="1200" dirty="0" smtClean="0"/>
              <a:t>/</a:t>
            </a:r>
            <a:r>
              <a:rPr lang="es-ES" sz="1200" dirty="0" err="1" smtClean="0"/>
              <a:t>Navigation</a:t>
            </a:r>
            <a:endParaRPr lang="es-ES" sz="1200" dirty="0" smtClean="0"/>
          </a:p>
          <a:p>
            <a:pPr>
              <a:buFont typeface="Arial" pitchFamily="34" charset="0"/>
              <a:buChar char="•"/>
            </a:pPr>
            <a:r>
              <a:rPr lang="es-ES" sz="1200" dirty="0" smtClean="0"/>
              <a:t>Toma de datos de los elementos</a:t>
            </a:r>
          </a:p>
        </p:txBody>
      </p:sp>
      <p:sp>
        <p:nvSpPr>
          <p:cNvPr id="14" name="13 CuadroTexto"/>
          <p:cNvSpPr txBox="1"/>
          <p:nvPr/>
        </p:nvSpPr>
        <p:spPr>
          <a:xfrm>
            <a:off x="5429256" y="2928934"/>
            <a:ext cx="150019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ES" sz="1200" dirty="0" smtClean="0"/>
              <a:t>Estudio de la arquitectura inventariada.</a:t>
            </a:r>
          </a:p>
          <a:p>
            <a:pPr>
              <a:buFont typeface="Arial" pitchFamily="34" charset="0"/>
              <a:buChar char="•"/>
            </a:pPr>
            <a:r>
              <a:rPr lang="es-ES" sz="1200" dirty="0" smtClean="0"/>
              <a:t>Elección de elemento.</a:t>
            </a:r>
          </a:p>
          <a:p>
            <a:pPr>
              <a:buFont typeface="Arial" pitchFamily="34" charset="0"/>
              <a:buChar char="•"/>
            </a:pPr>
            <a:r>
              <a:rPr lang="es-ES" sz="1200" dirty="0" smtClean="0"/>
              <a:t>Trabajo de campo para toma de datos y medidas.</a:t>
            </a:r>
          </a:p>
          <a:p>
            <a:pPr>
              <a:buFont typeface="Arial" pitchFamily="34" charset="0"/>
              <a:buChar char="•"/>
            </a:pPr>
            <a:r>
              <a:rPr lang="es-ES" sz="1200" dirty="0" smtClean="0"/>
              <a:t>Rectificación fotogramétrica del elemento.</a:t>
            </a:r>
          </a:p>
        </p:txBody>
      </p:sp>
      <p:sp>
        <p:nvSpPr>
          <p:cNvPr id="15" name="14 CuadroTexto"/>
          <p:cNvSpPr txBox="1"/>
          <p:nvPr/>
        </p:nvSpPr>
        <p:spPr>
          <a:xfrm>
            <a:off x="7072330" y="2928934"/>
            <a:ext cx="15001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Tx/>
              <a:buChar char="-"/>
            </a:pPr>
            <a:r>
              <a:rPr lang="es-ES" sz="1200" dirty="0" smtClean="0"/>
              <a:t>Obtención de las conclusiones tras el estudio realizado.</a:t>
            </a:r>
          </a:p>
        </p:txBody>
      </p:sp>
      <p:sp>
        <p:nvSpPr>
          <p:cNvPr id="16" name="15 CuadroTexto"/>
          <p:cNvSpPr txBox="1"/>
          <p:nvPr/>
        </p:nvSpPr>
        <p:spPr>
          <a:xfrm>
            <a:off x="428596" y="4286256"/>
            <a:ext cx="15001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es-ES" sz="1200" dirty="0" smtClean="0"/>
              <a:t>Establecimiento de antecedentes.</a:t>
            </a:r>
          </a:p>
          <a:p>
            <a:pPr>
              <a:buFontTx/>
              <a:buChar char="-"/>
            </a:pPr>
            <a:endParaRPr lang="es-ES" sz="1200" dirty="0" smtClean="0"/>
          </a:p>
          <a:p>
            <a:pPr>
              <a:buFontTx/>
              <a:buChar char="-"/>
            </a:pPr>
            <a:r>
              <a:rPr lang="es-ES" sz="1200" dirty="0" smtClean="0"/>
              <a:t>Establecimiento de mapa base.</a:t>
            </a:r>
          </a:p>
        </p:txBody>
      </p:sp>
      <p:sp>
        <p:nvSpPr>
          <p:cNvPr id="17" name="16 CuadroTexto"/>
          <p:cNvSpPr txBox="1"/>
          <p:nvPr/>
        </p:nvSpPr>
        <p:spPr>
          <a:xfrm>
            <a:off x="2071670" y="4500570"/>
            <a:ext cx="15001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/>
              <a:t>-Listado de elementos.</a:t>
            </a:r>
          </a:p>
          <a:p>
            <a:pPr>
              <a:buFont typeface="Arial" pitchFamily="34" charset="0"/>
              <a:buChar char="•"/>
            </a:pPr>
            <a:endParaRPr lang="es-ES" sz="1200" dirty="0" smtClean="0"/>
          </a:p>
          <a:p>
            <a:r>
              <a:rPr lang="es-ES" sz="1200" dirty="0" smtClean="0"/>
              <a:t>-Realización de los mapas.</a:t>
            </a:r>
          </a:p>
        </p:txBody>
      </p:sp>
      <p:sp>
        <p:nvSpPr>
          <p:cNvPr id="18" name="17 CuadroTexto"/>
          <p:cNvSpPr txBox="1"/>
          <p:nvPr/>
        </p:nvSpPr>
        <p:spPr>
          <a:xfrm>
            <a:off x="3786182" y="4786322"/>
            <a:ext cx="15001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/>
              <a:t>-Elaboración de las fichas.</a:t>
            </a:r>
          </a:p>
          <a:p>
            <a:pPr>
              <a:buFont typeface="Arial" pitchFamily="34" charset="0"/>
              <a:buChar char="•"/>
            </a:pPr>
            <a:endParaRPr lang="es-ES" sz="1200" dirty="0" smtClean="0"/>
          </a:p>
          <a:p>
            <a:r>
              <a:rPr lang="es-ES" sz="1200" dirty="0" smtClean="0"/>
              <a:t>-Catalogación.</a:t>
            </a:r>
          </a:p>
        </p:txBody>
      </p:sp>
      <p:sp>
        <p:nvSpPr>
          <p:cNvPr id="19" name="18 CuadroTexto"/>
          <p:cNvSpPr txBox="1"/>
          <p:nvPr/>
        </p:nvSpPr>
        <p:spPr>
          <a:xfrm>
            <a:off x="5429256" y="5500702"/>
            <a:ext cx="21431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/>
              <a:t>-Elemento digitalizado en </a:t>
            </a:r>
            <a:r>
              <a:rPr lang="es-ES" sz="1200" dirty="0" err="1" smtClean="0"/>
              <a:t>Autocad</a:t>
            </a:r>
            <a:r>
              <a:rPr lang="es-ES" sz="1200" dirty="0" smtClean="0"/>
              <a:t>.</a:t>
            </a:r>
          </a:p>
          <a:p>
            <a:pPr>
              <a:buFont typeface="Arial" pitchFamily="34" charset="0"/>
              <a:buChar char="•"/>
            </a:pPr>
            <a:endParaRPr lang="es-ES" sz="1200" dirty="0" smtClean="0"/>
          </a:p>
          <a:p>
            <a:r>
              <a:rPr lang="es-ES" sz="1200" dirty="0" smtClean="0"/>
              <a:t>-Propuesta de rehabilitación.</a:t>
            </a:r>
          </a:p>
        </p:txBody>
      </p:sp>
      <p:sp>
        <p:nvSpPr>
          <p:cNvPr id="20" name="19 Flecha abajo"/>
          <p:cNvSpPr/>
          <p:nvPr/>
        </p:nvSpPr>
        <p:spPr>
          <a:xfrm>
            <a:off x="928662" y="3857628"/>
            <a:ext cx="285752" cy="335466"/>
          </a:xfrm>
          <a:prstGeom prst="downArrow">
            <a:avLst>
              <a:gd name="adj1" fmla="val 42889"/>
              <a:gd name="adj2" fmla="val 50000"/>
            </a:avLst>
          </a:prstGeom>
          <a:noFill/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n>
                <a:solidFill>
                  <a:schemeClr val="accent4">
                    <a:lumMod val="75000"/>
                  </a:schemeClr>
                </a:solidFill>
              </a:ln>
              <a:noFill/>
            </a:endParaRPr>
          </a:p>
        </p:txBody>
      </p:sp>
      <p:sp>
        <p:nvSpPr>
          <p:cNvPr id="21" name="20 Flecha abajo"/>
          <p:cNvSpPr/>
          <p:nvPr/>
        </p:nvSpPr>
        <p:spPr>
          <a:xfrm>
            <a:off x="2571736" y="4071942"/>
            <a:ext cx="285752" cy="335466"/>
          </a:xfrm>
          <a:prstGeom prst="downArrow">
            <a:avLst>
              <a:gd name="adj1" fmla="val 42889"/>
              <a:gd name="adj2" fmla="val 50000"/>
            </a:avLst>
          </a:prstGeom>
          <a:noFill/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n>
                <a:solidFill>
                  <a:schemeClr val="accent4">
                    <a:lumMod val="75000"/>
                  </a:schemeClr>
                </a:solidFill>
              </a:ln>
              <a:noFill/>
            </a:endParaRPr>
          </a:p>
        </p:txBody>
      </p:sp>
      <p:sp>
        <p:nvSpPr>
          <p:cNvPr id="22" name="21 Flecha abajo"/>
          <p:cNvSpPr/>
          <p:nvPr/>
        </p:nvSpPr>
        <p:spPr>
          <a:xfrm>
            <a:off x="4286248" y="4429132"/>
            <a:ext cx="285752" cy="335466"/>
          </a:xfrm>
          <a:prstGeom prst="downArrow">
            <a:avLst>
              <a:gd name="adj1" fmla="val 42889"/>
              <a:gd name="adj2" fmla="val 50000"/>
            </a:avLst>
          </a:prstGeom>
          <a:noFill/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n>
                <a:solidFill>
                  <a:schemeClr val="accent4">
                    <a:lumMod val="75000"/>
                  </a:schemeClr>
                </a:solidFill>
              </a:ln>
              <a:noFill/>
            </a:endParaRPr>
          </a:p>
        </p:txBody>
      </p:sp>
      <p:sp>
        <p:nvSpPr>
          <p:cNvPr id="23" name="22 Flecha abajo"/>
          <p:cNvSpPr/>
          <p:nvPr/>
        </p:nvSpPr>
        <p:spPr>
          <a:xfrm>
            <a:off x="6000760" y="5072074"/>
            <a:ext cx="285752" cy="335466"/>
          </a:xfrm>
          <a:prstGeom prst="downArrow">
            <a:avLst>
              <a:gd name="adj1" fmla="val 42889"/>
              <a:gd name="adj2" fmla="val 50000"/>
            </a:avLst>
          </a:prstGeom>
          <a:noFill/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n>
                <a:solidFill>
                  <a:schemeClr val="accent4">
                    <a:lumMod val="75000"/>
                  </a:schemeClr>
                </a:solidFill>
              </a:ln>
              <a:noFill/>
            </a:endParaRPr>
          </a:p>
        </p:txBody>
      </p:sp>
      <p:graphicFrame>
        <p:nvGraphicFramePr>
          <p:cNvPr id="24" name="23 Diagrama"/>
          <p:cNvGraphicFramePr/>
          <p:nvPr/>
        </p:nvGraphicFramePr>
        <p:xfrm>
          <a:off x="357158" y="1785926"/>
          <a:ext cx="8501122" cy="12144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8670"/>
          </a:xfr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/>
          <a:lstStyle/>
          <a:p>
            <a:r>
              <a:rPr lang="es-ES" dirty="0" smtClean="0"/>
              <a:t>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14614" y="642918"/>
            <a:ext cx="5929386" cy="357190"/>
          </a:xfrm>
        </p:spPr>
        <p:txBody>
          <a:bodyPr anchor="t">
            <a:normAutofit fontScale="47500" lnSpcReduction="20000"/>
          </a:bodyPr>
          <a:lstStyle/>
          <a:p>
            <a:pPr>
              <a:buNone/>
            </a:pPr>
            <a:r>
              <a:rPr lang="es-ES" sz="2500" b="1" cap="all" dirty="0" smtClean="0">
                <a:solidFill>
                  <a:schemeClr val="accent4">
                    <a:lumMod val="75000"/>
                  </a:schemeClr>
                </a:solidFill>
              </a:rPr>
              <a:t>[</a:t>
            </a:r>
            <a:r>
              <a:rPr lang="es-ES" sz="2500" dirty="0" smtClean="0">
                <a:solidFill>
                  <a:schemeClr val="accent4">
                    <a:lumMod val="50000"/>
                  </a:schemeClr>
                </a:solidFill>
              </a:rPr>
              <a:t>La Rambla del Poyo a su paso por la Huerta de Valencia: arquitectura rural y territorio</a:t>
            </a:r>
            <a:r>
              <a:rPr lang="es-ES" sz="2500" b="1" dirty="0" smtClean="0">
                <a:solidFill>
                  <a:schemeClr val="accent4">
                    <a:lumMod val="75000"/>
                  </a:schemeClr>
                </a:solidFill>
              </a:rPr>
              <a:t>]</a:t>
            </a:r>
            <a:endParaRPr lang="es-ES" sz="25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>
              <a:buNone/>
            </a:pPr>
            <a:endParaRPr lang="es-ES" dirty="0"/>
          </a:p>
        </p:txBody>
      </p:sp>
      <p:sp>
        <p:nvSpPr>
          <p:cNvPr id="4" name="2 Marcador de contenido"/>
          <p:cNvSpPr txBox="1">
            <a:spLocks/>
          </p:cNvSpPr>
          <p:nvPr/>
        </p:nvSpPr>
        <p:spPr>
          <a:xfrm>
            <a:off x="428596" y="428604"/>
            <a:ext cx="2143140" cy="571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s-E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INDICE</a:t>
            </a:r>
            <a:endParaRPr kumimoji="0" lang="es-ES" sz="3200" b="1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6" name="5 Conector recto"/>
          <p:cNvCxnSpPr/>
          <p:nvPr/>
        </p:nvCxnSpPr>
        <p:spPr>
          <a:xfrm>
            <a:off x="0" y="928670"/>
            <a:ext cx="9144000" cy="1588"/>
          </a:xfrm>
          <a:prstGeom prst="line">
            <a:avLst/>
          </a:prstGeom>
          <a:ln w="635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9 Marcador de contenido"/>
          <p:cNvSpPr txBox="1">
            <a:spLocks/>
          </p:cNvSpPr>
          <p:nvPr/>
        </p:nvSpPr>
        <p:spPr>
          <a:xfrm>
            <a:off x="928662" y="1214422"/>
            <a:ext cx="6643735" cy="37862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2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2400" b="1" i="0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1. Introducción y justificación</a:t>
            </a:r>
          </a:p>
          <a:p>
            <a:pPr marL="457200" marR="0" lvl="0" indent="-457200" algn="l" defTabSz="914400" rtl="0" eaLnBrk="1" fontAlgn="auto" latinLnBrk="0" hangingPunct="1">
              <a:lnSpc>
                <a:spcPct val="2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2. Objetivos del proyecto </a:t>
            </a:r>
          </a:p>
          <a:p>
            <a:pPr marL="457200" marR="0" lvl="0" indent="-457200" algn="l" defTabSz="914400" rtl="0" eaLnBrk="1" fontAlgn="auto" latinLnBrk="0" hangingPunct="1">
              <a:lnSpc>
                <a:spcPct val="2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3. Metodología</a:t>
            </a:r>
          </a:p>
          <a:p>
            <a:pPr marL="457200" marR="0" lvl="0" indent="-457200" algn="l" defTabSz="914400" rtl="0" eaLnBrk="1" fontAlgn="auto" latinLnBrk="0" hangingPunct="1">
              <a:lnSpc>
                <a:spcPct val="2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2400" b="1" i="0" u="sng" strike="noStrike" kern="1200" cap="none" spc="0" normalizeH="0" baseline="0" noProof="0" dirty="0" smtClean="0">
                <a:ln>
                  <a:noFill/>
                </a:ln>
                <a:solidFill>
                  <a:srgbClr val="947CB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4. Conclusiones</a:t>
            </a:r>
          </a:p>
        </p:txBody>
      </p:sp>
      <p:pic>
        <p:nvPicPr>
          <p:cNvPr id="1027" name="Picture 3" descr="D:\Importante\Arquitectura\7º\PFG\Rambla de Poyo\Documentos\Fotos y Fichas\Fotos\21-04-12\DSC_0016.JPG"/>
          <p:cNvPicPr>
            <a:picLocks noChangeAspect="1" noChangeArrowheads="1"/>
          </p:cNvPicPr>
          <p:nvPr/>
        </p:nvPicPr>
        <p:blipFill>
          <a:blip r:embed="rId2" cstate="print"/>
          <a:srcRect t="679" r="20513"/>
          <a:stretch>
            <a:fillRect/>
          </a:stretch>
        </p:blipFill>
        <p:spPr bwMode="auto">
          <a:xfrm>
            <a:off x="0" y="5000636"/>
            <a:ext cx="2214546" cy="1857364"/>
          </a:xfrm>
          <a:prstGeom prst="rect">
            <a:avLst/>
          </a:prstGeom>
          <a:noFill/>
        </p:spPr>
      </p:pic>
      <p:pic>
        <p:nvPicPr>
          <p:cNvPr id="1028" name="Picture 4" descr="D:\Importante\Arquitectura\7º\PFG\Rambla de Poyo\Documentos\Fotos y Fichas\Fotos\21-04-12\DSC_0028.JPG"/>
          <p:cNvPicPr>
            <a:picLocks noChangeAspect="1" noChangeArrowheads="1"/>
          </p:cNvPicPr>
          <p:nvPr/>
        </p:nvPicPr>
        <p:blipFill>
          <a:blip r:embed="rId3" cstate="print"/>
          <a:srcRect r="26976"/>
          <a:stretch>
            <a:fillRect/>
          </a:stretch>
        </p:blipFill>
        <p:spPr bwMode="auto">
          <a:xfrm>
            <a:off x="4572000" y="5000636"/>
            <a:ext cx="2357454" cy="1857364"/>
          </a:xfrm>
          <a:prstGeom prst="rect">
            <a:avLst/>
          </a:prstGeom>
          <a:noFill/>
        </p:spPr>
      </p:pic>
      <p:pic>
        <p:nvPicPr>
          <p:cNvPr id="1029" name="Picture 5" descr="D:\Importante\Arquitectura\7º\PFG\Rambla de Poyo\Documentos\Fotos y Fichas\Fotos\21-04-12\DSC_0063.JPG"/>
          <p:cNvPicPr>
            <a:picLocks noChangeAspect="1" noChangeArrowheads="1"/>
          </p:cNvPicPr>
          <p:nvPr/>
        </p:nvPicPr>
        <p:blipFill>
          <a:blip r:embed="rId4" cstate="print"/>
          <a:srcRect l="5128" r="10256"/>
          <a:stretch>
            <a:fillRect/>
          </a:stretch>
        </p:blipFill>
        <p:spPr bwMode="auto">
          <a:xfrm>
            <a:off x="2214546" y="4987918"/>
            <a:ext cx="2357454" cy="1870082"/>
          </a:xfrm>
          <a:prstGeom prst="rect">
            <a:avLst/>
          </a:prstGeom>
          <a:noFill/>
        </p:spPr>
      </p:pic>
      <p:pic>
        <p:nvPicPr>
          <p:cNvPr id="1030" name="Picture 6" descr="D:\Importante\Arquitectura\7º\PFG\Rambla de Poyo\Documentos\Fotos y Fichas\Fotos\21-04-12\DSC_0150.JPG"/>
          <p:cNvPicPr>
            <a:picLocks noChangeAspect="1" noChangeArrowheads="1"/>
          </p:cNvPicPr>
          <p:nvPr/>
        </p:nvPicPr>
        <p:blipFill>
          <a:blip r:embed="rId5" cstate="print"/>
          <a:srcRect r="19970"/>
          <a:stretch>
            <a:fillRect/>
          </a:stretch>
        </p:blipFill>
        <p:spPr bwMode="auto">
          <a:xfrm>
            <a:off x="6929454" y="5000637"/>
            <a:ext cx="2214546" cy="1857364"/>
          </a:xfrm>
          <a:prstGeom prst="rect">
            <a:avLst/>
          </a:prstGeom>
          <a:noFill/>
        </p:spPr>
      </p:pic>
      <p:cxnSp>
        <p:nvCxnSpPr>
          <p:cNvPr id="8" name="7 Conector recto"/>
          <p:cNvCxnSpPr/>
          <p:nvPr/>
        </p:nvCxnSpPr>
        <p:spPr>
          <a:xfrm>
            <a:off x="0" y="5000636"/>
            <a:ext cx="9144000" cy="1588"/>
          </a:xfrm>
          <a:prstGeom prst="line">
            <a:avLst/>
          </a:prstGeom>
          <a:ln w="635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Importante\Arquitectura\7º\PFG\Rambla de Poyo\Documentos\Fotos y Fichas\Fotos\21-04-12\DSC_0213.JPG"/>
          <p:cNvPicPr>
            <a:picLocks noChangeAspect="1" noChangeArrowheads="1"/>
          </p:cNvPicPr>
          <p:nvPr/>
        </p:nvPicPr>
        <p:blipFill>
          <a:blip r:embed="rId3" cstate="print"/>
          <a:srcRect t="25607" b="38312"/>
          <a:stretch>
            <a:fillRect/>
          </a:stretch>
        </p:blipFill>
        <p:spPr bwMode="auto">
          <a:xfrm>
            <a:off x="0" y="4643470"/>
            <a:ext cx="9144000" cy="2214554"/>
          </a:xfrm>
          <a:prstGeom prst="rect">
            <a:avLst/>
          </a:prstGeom>
          <a:noFill/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8670"/>
          </a:xfr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/>
          <a:lstStyle/>
          <a:p>
            <a:r>
              <a:rPr lang="es-ES" dirty="0" smtClean="0"/>
              <a:t>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14614" y="642918"/>
            <a:ext cx="5929386" cy="357190"/>
          </a:xfrm>
        </p:spPr>
        <p:txBody>
          <a:bodyPr anchor="t">
            <a:normAutofit fontScale="47500" lnSpcReduction="20000"/>
          </a:bodyPr>
          <a:lstStyle/>
          <a:p>
            <a:pPr>
              <a:buNone/>
            </a:pPr>
            <a:r>
              <a:rPr lang="es-ES" sz="2500" b="1" cap="all" dirty="0" smtClean="0">
                <a:solidFill>
                  <a:schemeClr val="accent4">
                    <a:lumMod val="75000"/>
                  </a:schemeClr>
                </a:solidFill>
              </a:rPr>
              <a:t>[</a:t>
            </a:r>
            <a:r>
              <a:rPr lang="es-ES" sz="2500" dirty="0" smtClean="0">
                <a:solidFill>
                  <a:schemeClr val="accent4">
                    <a:lumMod val="50000"/>
                  </a:schemeClr>
                </a:solidFill>
              </a:rPr>
              <a:t>La Rambla del Poyo a su paso por la Huerta de Valencia: arquitectura rural y territorio</a:t>
            </a:r>
            <a:r>
              <a:rPr lang="es-ES" sz="2500" b="1" dirty="0" smtClean="0">
                <a:solidFill>
                  <a:schemeClr val="accent4">
                    <a:lumMod val="75000"/>
                  </a:schemeClr>
                </a:solidFill>
              </a:rPr>
              <a:t>]</a:t>
            </a:r>
            <a:endParaRPr lang="es-ES" sz="25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>
              <a:buNone/>
            </a:pPr>
            <a:endParaRPr lang="es-ES" dirty="0"/>
          </a:p>
        </p:txBody>
      </p:sp>
      <p:sp>
        <p:nvSpPr>
          <p:cNvPr id="4" name="2 Marcador de contenido"/>
          <p:cNvSpPr txBox="1">
            <a:spLocks/>
          </p:cNvSpPr>
          <p:nvPr/>
        </p:nvSpPr>
        <p:spPr>
          <a:xfrm>
            <a:off x="428596" y="428604"/>
            <a:ext cx="2143140" cy="571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ES" sz="3200" b="1" dirty="0" smtClean="0">
                <a:solidFill>
                  <a:schemeClr val="accent4">
                    <a:lumMod val="75000"/>
                  </a:schemeClr>
                </a:solidFill>
              </a:rPr>
              <a:t>METODOLOGIA</a:t>
            </a:r>
            <a:endParaRPr kumimoji="0" lang="es-ES" sz="3200" b="1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6" name="5 Conector recto"/>
          <p:cNvCxnSpPr/>
          <p:nvPr/>
        </p:nvCxnSpPr>
        <p:spPr>
          <a:xfrm>
            <a:off x="0" y="928670"/>
            <a:ext cx="9144000" cy="1588"/>
          </a:xfrm>
          <a:prstGeom prst="line">
            <a:avLst/>
          </a:prstGeom>
          <a:ln w="635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6 Diagrama"/>
          <p:cNvGraphicFramePr/>
          <p:nvPr/>
        </p:nvGraphicFramePr>
        <p:xfrm>
          <a:off x="214282" y="1142984"/>
          <a:ext cx="8572560" cy="4286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8" name="7 CuadroTexto"/>
          <p:cNvSpPr txBox="1"/>
          <p:nvPr/>
        </p:nvSpPr>
        <p:spPr>
          <a:xfrm>
            <a:off x="285720" y="1714488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CUMPLIMIENTO DE LOS OBJETIVOS PLANTEADOS</a:t>
            </a:r>
            <a:endParaRPr lang="es-ES" b="1" dirty="0"/>
          </a:p>
        </p:txBody>
      </p:sp>
      <p:sp>
        <p:nvSpPr>
          <p:cNvPr id="11" name="10 CuadroTexto"/>
          <p:cNvSpPr txBox="1"/>
          <p:nvPr/>
        </p:nvSpPr>
        <p:spPr>
          <a:xfrm>
            <a:off x="357158" y="2143116"/>
            <a:ext cx="828680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600" dirty="0" smtClean="0"/>
              <a:t>• </a:t>
            </a:r>
            <a:r>
              <a:rPr lang="es-ES" sz="1600" b="1" dirty="0" smtClean="0"/>
              <a:t>Estudio geográfico</a:t>
            </a:r>
            <a:r>
              <a:rPr lang="es-ES" sz="1600" dirty="0" smtClean="0"/>
              <a:t> </a:t>
            </a:r>
            <a:r>
              <a:rPr lang="es-ES" sz="1600" b="1" dirty="0" smtClean="0"/>
              <a:t>y paisajístico </a:t>
            </a:r>
            <a:r>
              <a:rPr lang="es-ES" sz="1600" dirty="0" smtClean="0"/>
              <a:t>de la zona de la comarca de la Huerta de Valencia atravesada por la </a:t>
            </a:r>
            <a:r>
              <a:rPr lang="es-ES" sz="1600" b="1" dirty="0" smtClean="0"/>
              <a:t>Rambla del Poyo</a:t>
            </a:r>
            <a:r>
              <a:rPr lang="es-ES" sz="1600" dirty="0" smtClean="0"/>
              <a:t>. </a:t>
            </a:r>
          </a:p>
          <a:p>
            <a:pPr algn="just"/>
            <a:endParaRPr lang="es-ES" sz="1600" dirty="0" smtClean="0"/>
          </a:p>
          <a:p>
            <a:pPr algn="just">
              <a:buFont typeface="Arial" pitchFamily="34" charset="0"/>
              <a:buChar char="•"/>
            </a:pPr>
            <a:r>
              <a:rPr lang="es-ES" sz="1600" dirty="0" smtClean="0"/>
              <a:t> </a:t>
            </a:r>
            <a:r>
              <a:rPr lang="es-ES" sz="1600" b="1" dirty="0" smtClean="0"/>
              <a:t>Inventario</a:t>
            </a:r>
            <a:r>
              <a:rPr lang="es-ES" sz="1600" dirty="0" smtClean="0"/>
              <a:t> </a:t>
            </a:r>
            <a:r>
              <a:rPr lang="es-ES" sz="1600" b="1" dirty="0" smtClean="0"/>
              <a:t>y catalogación </a:t>
            </a:r>
            <a:r>
              <a:rPr lang="es-ES" sz="1600" dirty="0" smtClean="0"/>
              <a:t>de la arquitectura presente en la zona de estudio.</a:t>
            </a:r>
          </a:p>
          <a:p>
            <a:pPr algn="just"/>
            <a:endParaRPr lang="es-ES" sz="1600" dirty="0" smtClean="0"/>
          </a:p>
          <a:p>
            <a:pPr algn="just">
              <a:buFont typeface="Arial" pitchFamily="34" charset="0"/>
              <a:buChar char="•"/>
            </a:pPr>
            <a:r>
              <a:rPr lang="es-ES" sz="1600" dirty="0" smtClean="0"/>
              <a:t> Estudio en profundidad de la arquitectura más representativa, los </a:t>
            </a:r>
            <a:r>
              <a:rPr lang="es-ES" sz="1600" b="1" dirty="0" smtClean="0"/>
              <a:t>motores de riego</a:t>
            </a:r>
            <a:r>
              <a:rPr lang="es-ES" sz="1600" dirty="0" smtClean="0"/>
              <a:t>.</a:t>
            </a:r>
          </a:p>
          <a:p>
            <a:pPr algn="just">
              <a:buFont typeface="Arial" pitchFamily="34" charset="0"/>
              <a:buChar char="•"/>
            </a:pPr>
            <a:endParaRPr lang="es-ES" sz="1600" dirty="0" smtClean="0"/>
          </a:p>
          <a:p>
            <a:pPr algn="just">
              <a:buFont typeface="Arial" pitchFamily="34" charset="0"/>
              <a:buChar char="•"/>
            </a:pPr>
            <a:r>
              <a:rPr lang="es-ES" sz="1600" dirty="0" smtClean="0"/>
              <a:t> Levantamiento arquitectónico del </a:t>
            </a:r>
            <a:r>
              <a:rPr lang="es-ES" sz="1600" b="1" dirty="0" smtClean="0"/>
              <a:t>Motor de San Vicente Ferrer </a:t>
            </a:r>
            <a:r>
              <a:rPr lang="es-ES" sz="1600" dirty="0" smtClean="0"/>
              <a:t>y propuesta para su rehabilitación.</a:t>
            </a:r>
          </a:p>
        </p:txBody>
      </p:sp>
      <p:cxnSp>
        <p:nvCxnSpPr>
          <p:cNvPr id="15" name="14 Conector recto"/>
          <p:cNvCxnSpPr/>
          <p:nvPr/>
        </p:nvCxnSpPr>
        <p:spPr>
          <a:xfrm>
            <a:off x="0" y="4643446"/>
            <a:ext cx="9144000" cy="1588"/>
          </a:xfrm>
          <a:prstGeom prst="line">
            <a:avLst/>
          </a:prstGeom>
          <a:ln w="635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" descr="D:\Importante\Arquitectura\7º\PFG\Rambla de Poyo\Documentos\Fotos y Fichas\Fotos\21-04-12\DSC_0213.JPG"/>
          <p:cNvPicPr>
            <a:picLocks noChangeAspect="1" noChangeArrowheads="1"/>
          </p:cNvPicPr>
          <p:nvPr/>
        </p:nvPicPr>
        <p:blipFill>
          <a:blip r:embed="rId3" cstate="print"/>
          <a:srcRect t="25607" b="38312"/>
          <a:stretch>
            <a:fillRect/>
          </a:stretch>
        </p:blipFill>
        <p:spPr bwMode="auto">
          <a:xfrm>
            <a:off x="0" y="4643470"/>
            <a:ext cx="9144000" cy="2214554"/>
          </a:xfrm>
          <a:prstGeom prst="rect">
            <a:avLst/>
          </a:prstGeom>
          <a:noFill/>
        </p:spPr>
      </p:pic>
      <p:pic>
        <p:nvPicPr>
          <p:cNvPr id="7169" name="Picture 1" descr="D:\Importante\Arquitectura\7º\PFG\Rambla de Poyo\Documentos\Fotos y Fichas\Fotos\21-04-12\DSC_0016.JPG"/>
          <p:cNvPicPr>
            <a:picLocks noChangeAspect="1" noChangeArrowheads="1"/>
          </p:cNvPicPr>
          <p:nvPr/>
        </p:nvPicPr>
        <p:blipFill>
          <a:blip r:embed="rId4" cstate="print"/>
          <a:srcRect t="29093" b="34833"/>
          <a:stretch>
            <a:fillRect/>
          </a:stretch>
        </p:blipFill>
        <p:spPr bwMode="auto">
          <a:xfrm>
            <a:off x="-1790" y="4643446"/>
            <a:ext cx="9145790" cy="2214554"/>
          </a:xfrm>
          <a:prstGeom prst="rect">
            <a:avLst/>
          </a:prstGeom>
          <a:noFill/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8670"/>
          </a:xfr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/>
          <a:lstStyle/>
          <a:p>
            <a:r>
              <a:rPr lang="es-ES" dirty="0" smtClean="0"/>
              <a:t>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14614" y="642918"/>
            <a:ext cx="5929386" cy="357190"/>
          </a:xfrm>
        </p:spPr>
        <p:txBody>
          <a:bodyPr anchor="t">
            <a:normAutofit fontScale="47500" lnSpcReduction="20000"/>
          </a:bodyPr>
          <a:lstStyle/>
          <a:p>
            <a:pPr>
              <a:buNone/>
            </a:pPr>
            <a:r>
              <a:rPr lang="es-ES" sz="2500" b="1" cap="all" dirty="0" smtClean="0">
                <a:solidFill>
                  <a:schemeClr val="accent4">
                    <a:lumMod val="75000"/>
                  </a:schemeClr>
                </a:solidFill>
              </a:rPr>
              <a:t>[</a:t>
            </a:r>
            <a:r>
              <a:rPr lang="es-ES" sz="2500" dirty="0" smtClean="0">
                <a:solidFill>
                  <a:schemeClr val="accent4">
                    <a:lumMod val="50000"/>
                  </a:schemeClr>
                </a:solidFill>
              </a:rPr>
              <a:t>La Rambla del Poyo a su paso por la Huerta de Valencia: arquitectura rural y territorio</a:t>
            </a:r>
            <a:r>
              <a:rPr lang="es-ES" sz="2500" b="1" dirty="0" smtClean="0">
                <a:solidFill>
                  <a:schemeClr val="accent4">
                    <a:lumMod val="75000"/>
                  </a:schemeClr>
                </a:solidFill>
              </a:rPr>
              <a:t>]</a:t>
            </a:r>
            <a:endParaRPr lang="es-ES" sz="25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>
              <a:buNone/>
            </a:pPr>
            <a:endParaRPr lang="es-ES" dirty="0"/>
          </a:p>
        </p:txBody>
      </p:sp>
      <p:sp>
        <p:nvSpPr>
          <p:cNvPr id="4" name="2 Marcador de contenido"/>
          <p:cNvSpPr txBox="1">
            <a:spLocks/>
          </p:cNvSpPr>
          <p:nvPr/>
        </p:nvSpPr>
        <p:spPr>
          <a:xfrm>
            <a:off x="428596" y="428604"/>
            <a:ext cx="2143140" cy="571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ES" sz="3200" b="1" dirty="0" smtClean="0">
                <a:solidFill>
                  <a:schemeClr val="accent4">
                    <a:lumMod val="75000"/>
                  </a:schemeClr>
                </a:solidFill>
              </a:rPr>
              <a:t>METODOLOGIA</a:t>
            </a:r>
            <a:endParaRPr kumimoji="0" lang="es-ES" sz="3200" b="1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6" name="5 Conector recto"/>
          <p:cNvCxnSpPr/>
          <p:nvPr/>
        </p:nvCxnSpPr>
        <p:spPr>
          <a:xfrm>
            <a:off x="0" y="928670"/>
            <a:ext cx="9144000" cy="1588"/>
          </a:xfrm>
          <a:prstGeom prst="line">
            <a:avLst/>
          </a:prstGeom>
          <a:ln w="635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6 Diagrama"/>
          <p:cNvGraphicFramePr/>
          <p:nvPr/>
        </p:nvGraphicFramePr>
        <p:xfrm>
          <a:off x="214282" y="1142984"/>
          <a:ext cx="8572560" cy="4286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11" name="10 CuadroTexto"/>
          <p:cNvSpPr txBox="1"/>
          <p:nvPr/>
        </p:nvSpPr>
        <p:spPr>
          <a:xfrm>
            <a:off x="285720" y="1714488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CONCLUSIONES FINALES</a:t>
            </a:r>
            <a:endParaRPr lang="es-ES" b="1" dirty="0"/>
          </a:p>
        </p:txBody>
      </p:sp>
      <p:sp>
        <p:nvSpPr>
          <p:cNvPr id="13" name="12 Rectángulo"/>
          <p:cNvSpPr/>
          <p:nvPr/>
        </p:nvSpPr>
        <p:spPr>
          <a:xfrm>
            <a:off x="357158" y="3643314"/>
            <a:ext cx="814393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ts val="3600"/>
              </a:spcAft>
              <a:buFont typeface="Arial" pitchFamily="34" charset="0"/>
              <a:buChar char="•"/>
            </a:pPr>
            <a:r>
              <a:rPr lang="es-ES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Viendo  estos datos queda patente la importancia  de realizar una serie de </a:t>
            </a:r>
            <a:r>
              <a:rPr lang="es-ES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propuestas de actuación</a:t>
            </a:r>
            <a:r>
              <a:rPr lang="es-ES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, para mejorar la situación y evitar la desaparición de los motores, molinos y alquerías de la zona.</a:t>
            </a:r>
            <a:endParaRPr lang="es-E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13 Rectángulo"/>
          <p:cNvSpPr/>
          <p:nvPr/>
        </p:nvSpPr>
        <p:spPr>
          <a:xfrm>
            <a:off x="1214414" y="2857496"/>
            <a:ext cx="28575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26 elementos inventariados</a:t>
            </a:r>
            <a:endParaRPr lang="es-ES" dirty="0"/>
          </a:p>
        </p:txBody>
      </p:sp>
      <p:sp>
        <p:nvSpPr>
          <p:cNvPr id="15" name="14 Rectángulo"/>
          <p:cNvSpPr/>
          <p:nvPr/>
        </p:nvSpPr>
        <p:spPr>
          <a:xfrm>
            <a:off x="4071934" y="3000372"/>
            <a:ext cx="17145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7 en ruinas</a:t>
            </a:r>
            <a:endParaRPr lang="es-ES" dirty="0"/>
          </a:p>
        </p:txBody>
      </p:sp>
      <p:sp>
        <p:nvSpPr>
          <p:cNvPr id="16" name="15 Abrir llave"/>
          <p:cNvSpPr/>
          <p:nvPr/>
        </p:nvSpPr>
        <p:spPr>
          <a:xfrm>
            <a:off x="4000496" y="2786058"/>
            <a:ext cx="71438" cy="571504"/>
          </a:xfrm>
          <a:prstGeom prst="leftBrace">
            <a:avLst/>
          </a:prstGeom>
          <a:ln w="1905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16 Rectángulo"/>
          <p:cNvSpPr/>
          <p:nvPr/>
        </p:nvSpPr>
        <p:spPr>
          <a:xfrm>
            <a:off x="4071934" y="2714620"/>
            <a:ext cx="18573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6 en mal estado</a:t>
            </a:r>
            <a:endParaRPr lang="es-ES" dirty="0"/>
          </a:p>
        </p:txBody>
      </p:sp>
      <p:sp>
        <p:nvSpPr>
          <p:cNvPr id="18" name="17 Rectángulo"/>
          <p:cNvSpPr/>
          <p:nvPr/>
        </p:nvSpPr>
        <p:spPr>
          <a:xfrm>
            <a:off x="6357950" y="2857496"/>
            <a:ext cx="14287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50% del total </a:t>
            </a:r>
            <a:endParaRPr lang="es-ES" dirty="0"/>
          </a:p>
        </p:txBody>
      </p:sp>
      <p:sp>
        <p:nvSpPr>
          <p:cNvPr id="19" name="18 CuadroTexto"/>
          <p:cNvSpPr txBox="1"/>
          <p:nvPr/>
        </p:nvSpPr>
        <p:spPr>
          <a:xfrm>
            <a:off x="357158" y="2143116"/>
            <a:ext cx="82868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600" dirty="0" smtClean="0"/>
              <a:t>• Estado de los elementos inventariados:</a:t>
            </a:r>
          </a:p>
        </p:txBody>
      </p:sp>
      <p:cxnSp>
        <p:nvCxnSpPr>
          <p:cNvPr id="23" name="22 Conector recto de flecha"/>
          <p:cNvCxnSpPr/>
          <p:nvPr/>
        </p:nvCxnSpPr>
        <p:spPr>
          <a:xfrm>
            <a:off x="5786446" y="3071810"/>
            <a:ext cx="500066" cy="1588"/>
          </a:xfrm>
          <a:prstGeom prst="straightConnector1">
            <a:avLst/>
          </a:prstGeom>
          <a:ln w="28575">
            <a:solidFill>
              <a:schemeClr val="accent4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24 Conector recto"/>
          <p:cNvCxnSpPr/>
          <p:nvPr/>
        </p:nvCxnSpPr>
        <p:spPr>
          <a:xfrm>
            <a:off x="0" y="4643446"/>
            <a:ext cx="9144000" cy="1588"/>
          </a:xfrm>
          <a:prstGeom prst="line">
            <a:avLst/>
          </a:prstGeom>
          <a:ln w="635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7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" descr="D:\Importante\Arquitectura\7º\PFG\Rambla de Poyo\Documentos\Fotos y Fichas\Fotos\21-04-12\DSC_0016.JPG"/>
          <p:cNvPicPr>
            <a:picLocks noChangeAspect="1" noChangeArrowheads="1"/>
          </p:cNvPicPr>
          <p:nvPr/>
        </p:nvPicPr>
        <p:blipFill>
          <a:blip r:embed="rId3" cstate="print"/>
          <a:srcRect t="29093" b="34833"/>
          <a:stretch>
            <a:fillRect/>
          </a:stretch>
        </p:blipFill>
        <p:spPr bwMode="auto">
          <a:xfrm>
            <a:off x="-1790" y="4643446"/>
            <a:ext cx="9145790" cy="2214554"/>
          </a:xfrm>
          <a:prstGeom prst="rect">
            <a:avLst/>
          </a:prstGeom>
          <a:noFill/>
        </p:spPr>
      </p:pic>
      <p:pic>
        <p:nvPicPr>
          <p:cNvPr id="4099" name="Picture 3" descr="D:\Importante\Arquitectura\7º\PFG\Rambla de Poyo\Documentos\Fotos y Fichas\Fotos\08-05-12\DSC_0060.JPG"/>
          <p:cNvPicPr>
            <a:picLocks noChangeAspect="1" noChangeArrowheads="1"/>
          </p:cNvPicPr>
          <p:nvPr/>
        </p:nvPicPr>
        <p:blipFill>
          <a:blip r:embed="rId4" cstate="print"/>
          <a:srcRect t="13948" b="49971"/>
          <a:stretch>
            <a:fillRect/>
          </a:stretch>
        </p:blipFill>
        <p:spPr bwMode="auto">
          <a:xfrm>
            <a:off x="0" y="4643446"/>
            <a:ext cx="9144000" cy="2214554"/>
          </a:xfrm>
          <a:prstGeom prst="rect">
            <a:avLst/>
          </a:prstGeom>
          <a:noFill/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8670"/>
          </a:xfr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/>
          <a:lstStyle/>
          <a:p>
            <a:r>
              <a:rPr lang="es-ES" dirty="0" smtClean="0"/>
              <a:t>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14614" y="642918"/>
            <a:ext cx="5929386" cy="357190"/>
          </a:xfrm>
        </p:spPr>
        <p:txBody>
          <a:bodyPr anchor="t">
            <a:normAutofit fontScale="47500" lnSpcReduction="20000"/>
          </a:bodyPr>
          <a:lstStyle/>
          <a:p>
            <a:pPr>
              <a:buNone/>
            </a:pPr>
            <a:r>
              <a:rPr lang="es-ES" sz="2500" b="1" cap="all" dirty="0" smtClean="0">
                <a:solidFill>
                  <a:schemeClr val="accent4">
                    <a:lumMod val="75000"/>
                  </a:schemeClr>
                </a:solidFill>
              </a:rPr>
              <a:t>[</a:t>
            </a:r>
            <a:r>
              <a:rPr lang="es-ES" sz="2500" dirty="0" smtClean="0">
                <a:solidFill>
                  <a:schemeClr val="accent4">
                    <a:lumMod val="50000"/>
                  </a:schemeClr>
                </a:solidFill>
              </a:rPr>
              <a:t>La Rambla del Poyo a su paso por la Huerta de Valencia: arquitectura rural y territorio</a:t>
            </a:r>
            <a:r>
              <a:rPr lang="es-ES" sz="2500" b="1" dirty="0" smtClean="0">
                <a:solidFill>
                  <a:schemeClr val="accent4">
                    <a:lumMod val="75000"/>
                  </a:schemeClr>
                </a:solidFill>
              </a:rPr>
              <a:t>]</a:t>
            </a:r>
            <a:endParaRPr lang="es-ES" sz="25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>
              <a:buNone/>
            </a:pPr>
            <a:endParaRPr lang="es-ES" dirty="0"/>
          </a:p>
        </p:txBody>
      </p:sp>
      <p:sp>
        <p:nvSpPr>
          <p:cNvPr id="4" name="2 Marcador de contenido"/>
          <p:cNvSpPr txBox="1">
            <a:spLocks/>
          </p:cNvSpPr>
          <p:nvPr/>
        </p:nvSpPr>
        <p:spPr>
          <a:xfrm>
            <a:off x="428596" y="428604"/>
            <a:ext cx="2143140" cy="571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ES" sz="3200" b="1" dirty="0" smtClean="0">
                <a:solidFill>
                  <a:schemeClr val="accent4">
                    <a:lumMod val="75000"/>
                  </a:schemeClr>
                </a:solidFill>
              </a:rPr>
              <a:t>METODOLOGIA</a:t>
            </a:r>
            <a:endParaRPr kumimoji="0" lang="es-ES" sz="3200" b="1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6" name="5 Conector recto"/>
          <p:cNvCxnSpPr/>
          <p:nvPr/>
        </p:nvCxnSpPr>
        <p:spPr>
          <a:xfrm>
            <a:off x="0" y="928670"/>
            <a:ext cx="9144000" cy="1588"/>
          </a:xfrm>
          <a:prstGeom prst="line">
            <a:avLst/>
          </a:prstGeom>
          <a:ln w="635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6 Diagrama"/>
          <p:cNvGraphicFramePr/>
          <p:nvPr/>
        </p:nvGraphicFramePr>
        <p:xfrm>
          <a:off x="214282" y="1142984"/>
          <a:ext cx="8572560" cy="4286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10" name="9 CuadroTexto"/>
          <p:cNvSpPr txBox="1"/>
          <p:nvPr/>
        </p:nvSpPr>
        <p:spPr>
          <a:xfrm>
            <a:off x="285720" y="1714488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CONCLUSIONES FINALES</a:t>
            </a:r>
            <a:endParaRPr lang="es-ES" b="1" dirty="0"/>
          </a:p>
        </p:txBody>
      </p:sp>
      <p:sp>
        <p:nvSpPr>
          <p:cNvPr id="14" name="13 Rectángulo"/>
          <p:cNvSpPr/>
          <p:nvPr/>
        </p:nvSpPr>
        <p:spPr>
          <a:xfrm>
            <a:off x="428596" y="2071678"/>
            <a:ext cx="7858180" cy="24724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588" indent="6350" algn="just" eaLnBrk="0" fontAlgn="base" hangingPunct="0">
              <a:lnSpc>
                <a:spcPts val="2560"/>
              </a:lnSpc>
              <a:spcBef>
                <a:spcPct val="0"/>
              </a:spcBef>
              <a:spcAft>
                <a:spcPts val="600"/>
              </a:spcAft>
            </a:pPr>
            <a:r>
              <a:rPr lang="es-ES" dirty="0" smtClean="0"/>
              <a:t>Con las conclusiones expuestas anteriormente, queda claro que aún queda por realizar </a:t>
            </a:r>
            <a:r>
              <a:rPr lang="es-ES" b="1" dirty="0" smtClean="0"/>
              <a:t>mucho trabajo </a:t>
            </a:r>
            <a:r>
              <a:rPr lang="es-ES" dirty="0" smtClean="0"/>
              <a:t>en toda la zona, tanto en lo que respecta al </a:t>
            </a:r>
            <a:r>
              <a:rPr lang="es-ES" b="1" dirty="0" smtClean="0"/>
              <a:t>estudio y análisis</a:t>
            </a:r>
            <a:r>
              <a:rPr lang="es-ES" dirty="0" smtClean="0"/>
              <a:t> de la arquitectura rural, como a las actuaciones en el ámbito </a:t>
            </a:r>
            <a:r>
              <a:rPr lang="es-ES" b="1" dirty="0" smtClean="0"/>
              <a:t>ambiental y natural</a:t>
            </a:r>
            <a:r>
              <a:rPr lang="es-ES" dirty="0" smtClean="0"/>
              <a:t>. Es de vital importancia que se siga con esta labor, con el fin de mantener intacto el patrimonio, la arquitectura rural y los espacios protegidos, además de  promover su difusión para lograr una mejora en su </a:t>
            </a:r>
            <a:r>
              <a:rPr lang="es-ES" b="1" dirty="0" smtClean="0"/>
              <a:t>protección y conservación</a:t>
            </a:r>
            <a:r>
              <a:rPr lang="es-ES" dirty="0" smtClean="0"/>
              <a:t>.</a:t>
            </a:r>
          </a:p>
          <a:p>
            <a:pPr marL="441325" lvl="0" indent="274638" algn="just" eaLnBrk="0" fontAlgn="base" hangingPunct="0">
              <a:lnSpc>
                <a:spcPts val="2560"/>
              </a:lnSpc>
              <a:spcBef>
                <a:spcPct val="0"/>
              </a:spcBef>
              <a:spcAft>
                <a:spcPts val="600"/>
              </a:spcAft>
            </a:pPr>
            <a:endParaRPr lang="es-ES" dirty="0" smtClean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6" name="15 Conector recto"/>
          <p:cNvCxnSpPr/>
          <p:nvPr/>
        </p:nvCxnSpPr>
        <p:spPr>
          <a:xfrm>
            <a:off x="0" y="4643446"/>
            <a:ext cx="9144000" cy="1588"/>
          </a:xfrm>
          <a:prstGeom prst="line">
            <a:avLst/>
          </a:prstGeom>
          <a:ln w="635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0" y="357166"/>
            <a:ext cx="3500430" cy="571480"/>
          </a:xfrm>
          <a:solidFill>
            <a:srgbClr val="8970A8"/>
          </a:solidFill>
        </p:spPr>
        <p:txBody>
          <a:bodyPr anchor="b">
            <a:normAutofit/>
          </a:bodyPr>
          <a:lstStyle/>
          <a:p>
            <a:pPr algn="l"/>
            <a:r>
              <a:rPr lang="es-ES" sz="2400" b="1" dirty="0" smtClean="0">
                <a:solidFill>
                  <a:schemeClr val="bg1"/>
                </a:solidFill>
              </a:rPr>
              <a:t>    Proyecto Final de Grado</a:t>
            </a:r>
            <a:endParaRPr lang="es-ES" sz="2400" b="1" dirty="0">
              <a:solidFill>
                <a:schemeClr val="bg1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0" y="4643446"/>
            <a:ext cx="9144000" cy="1109658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r>
              <a:rPr lang="es-ES" b="1" cap="all" dirty="0" smtClean="0">
                <a:solidFill>
                  <a:schemeClr val="accent4">
                    <a:lumMod val="75000"/>
                  </a:schemeClr>
                </a:solidFill>
              </a:rPr>
              <a:t>[</a:t>
            </a:r>
            <a:r>
              <a:rPr lang="es-ES" dirty="0" smtClean="0">
                <a:solidFill>
                  <a:schemeClr val="accent4">
                    <a:lumMod val="50000"/>
                  </a:schemeClr>
                </a:solidFill>
              </a:rPr>
              <a:t>La Rambla del Poyo a su paso por la Huerta de Valencia: arquitectura rural y territorio</a:t>
            </a:r>
            <a:r>
              <a:rPr lang="es-ES" b="1" dirty="0" smtClean="0">
                <a:solidFill>
                  <a:schemeClr val="accent4">
                    <a:lumMod val="75000"/>
                  </a:schemeClr>
                </a:solidFill>
              </a:rPr>
              <a:t>]</a:t>
            </a:r>
            <a:endParaRPr lang="es-ES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5" name="4 Imagen"/>
          <p:cNvPicPr/>
          <p:nvPr/>
        </p:nvPicPr>
        <p:blipFill>
          <a:blip r:embed="rId2" cstate="print"/>
          <a:srcRect t="13187" r="2674" b="13187"/>
          <a:stretch>
            <a:fillRect/>
          </a:stretch>
        </p:blipFill>
        <p:spPr bwMode="auto">
          <a:xfrm>
            <a:off x="357158" y="6000768"/>
            <a:ext cx="1826516" cy="5462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5 Imagen" descr="D:\Importante\Arquitectura\6º\PFG\Rambla de Poyo\Documentos\Maqueta\marca_UPV_principal_negro300.pn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28860" y="6000768"/>
            <a:ext cx="1840675" cy="6412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1 Título"/>
          <p:cNvSpPr txBox="1">
            <a:spLocks/>
          </p:cNvSpPr>
          <p:nvPr/>
        </p:nvSpPr>
        <p:spPr>
          <a:xfrm>
            <a:off x="0" y="0"/>
            <a:ext cx="9144000" cy="571480"/>
          </a:xfrm>
          <a:prstGeom prst="rect">
            <a:avLst/>
          </a:prstGeom>
          <a:solidFill>
            <a:srgbClr val="8970A8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1 Título"/>
          <p:cNvSpPr txBox="1">
            <a:spLocks/>
          </p:cNvSpPr>
          <p:nvPr/>
        </p:nvSpPr>
        <p:spPr>
          <a:xfrm>
            <a:off x="3500430" y="357166"/>
            <a:ext cx="5643570" cy="571480"/>
          </a:xfrm>
          <a:prstGeom prst="rect">
            <a:avLst/>
          </a:prstGeom>
          <a:solidFill>
            <a:srgbClr val="8970A8"/>
          </a:solidFill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                                                                                       </a:t>
            </a:r>
            <a:r>
              <a:rPr lang="es-ES" sz="1600" b="1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Julio </a:t>
            </a:r>
            <a:r>
              <a:rPr kumimoji="0" lang="es-E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2013  </a:t>
            </a:r>
            <a:endParaRPr kumimoji="0" lang="es-ES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26" name="Picture 2" descr="D:\Importante\Arquitectura\7º\PFG\Exposicion\Sin título-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928670"/>
            <a:ext cx="9144000" cy="3714776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</p:pic>
      <p:sp>
        <p:nvSpPr>
          <p:cNvPr id="11" name="2 Subtítulo"/>
          <p:cNvSpPr txBox="1">
            <a:spLocks/>
          </p:cNvSpPr>
          <p:nvPr/>
        </p:nvSpPr>
        <p:spPr>
          <a:xfrm>
            <a:off x="5072066" y="6072206"/>
            <a:ext cx="3857652" cy="642942"/>
          </a:xfrm>
          <a:prstGeom prst="rect">
            <a:avLst/>
          </a:prstGeom>
        </p:spPr>
        <p:txBody>
          <a:bodyPr vert="horz" lIns="91440" tIns="45720" rIns="91440" bIns="45720" rtlCol="0">
            <a:normAutofit fontScale="47500" lnSpcReduction="20000"/>
          </a:bodyPr>
          <a:lstStyle/>
          <a:p>
            <a:r>
              <a:rPr lang="es-ES" sz="2500" b="1" dirty="0" smtClean="0"/>
              <a:t>AUTOR: Rubén García Lozano</a:t>
            </a:r>
            <a:endParaRPr lang="es-ES" sz="2500" dirty="0" smtClean="0"/>
          </a:p>
          <a:p>
            <a:r>
              <a:rPr lang="es-ES" sz="2500" b="1" dirty="0" smtClean="0"/>
              <a:t>TUTORA: María Teresa Gil Piqueras</a:t>
            </a:r>
          </a:p>
          <a:p>
            <a:r>
              <a:rPr lang="es-ES" sz="2500" b="1" dirty="0" smtClean="0"/>
              <a:t>TALLER CIENTIFICO-TÉCNICO 13: Patrimonio y Territorio</a:t>
            </a:r>
            <a:endParaRPr lang="es-ES" sz="3200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ici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ci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ci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1915</TotalTime>
  <Words>6231</Words>
  <PresentationFormat>Presentación en pantalla (4:3)</PresentationFormat>
  <Paragraphs>1334</Paragraphs>
  <Slides>99</Slides>
  <Notes>78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99</vt:i4>
      </vt:variant>
    </vt:vector>
  </HeadingPairs>
  <TitlesOfParts>
    <vt:vector size="100" baseType="lpstr">
      <vt:lpstr>Tema de Office</vt:lpstr>
      <vt:lpstr>    Proyecto Final de Grado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   Proyecto Final de Grado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Proyecto Final de Grado</dc:title>
  <dc:creator>Yomismo</dc:creator>
  <cp:lastModifiedBy>Yomismo</cp:lastModifiedBy>
  <cp:revision>253</cp:revision>
  <dcterms:created xsi:type="dcterms:W3CDTF">2013-02-07T11:49:50Z</dcterms:created>
  <dcterms:modified xsi:type="dcterms:W3CDTF">2013-07-20T09:55:30Z</dcterms:modified>
</cp:coreProperties>
</file>