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75" r:id="rId2"/>
    <p:sldId id="279" r:id="rId3"/>
    <p:sldId id="264" r:id="rId4"/>
    <p:sldId id="282" r:id="rId5"/>
    <p:sldId id="267" r:id="rId6"/>
    <p:sldId id="274" r:id="rId7"/>
    <p:sldId id="286" r:id="rId8"/>
    <p:sldId id="285" r:id="rId9"/>
    <p:sldId id="268" r:id="rId10"/>
    <p:sldId id="283" r:id="rId11"/>
    <p:sldId id="270" r:id="rId12"/>
    <p:sldId id="271" r:id="rId13"/>
    <p:sldId id="266" r:id="rId14"/>
    <p:sldId id="281" r:id="rId15"/>
    <p:sldId id="260" r:id="rId16"/>
    <p:sldId id="284" r:id="rId17"/>
    <p:sldId id="273" r:id="rId18"/>
    <p:sldId id="276" r:id="rId19"/>
    <p:sldId id="278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rmarhe" initials="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93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ABC5B-B0A6-4B8C-A0F9-24CAF34DEAED}" type="datetimeFigureOut">
              <a:rPr lang="es-ES" smtClean="0"/>
              <a:t>12/07/2013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Proyecto Fin de Grado ETSIE UPV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17D78-304C-43B5-8A10-35FE3208B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297953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20B1F-8A1E-4C7D-8F5E-BCBC053AC235}" type="datetimeFigureOut">
              <a:rPr lang="es-ES" smtClean="0"/>
              <a:t>12/07/2013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Proyecto Fin de Grado ETSIE UPV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1C51A-C715-4AA6-8308-474354190F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859150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1C51A-C715-4AA6-8308-474354190F6B}" type="slidenum">
              <a:rPr lang="es-ES" smtClean="0"/>
              <a:t>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 Fin de Grado ETSIE UPV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2396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901EB-07AD-4FC8-87D5-23C9E2293689}" type="datetime1">
              <a:rPr lang="es-ES" smtClean="0"/>
              <a:t>12/07/2013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D1201-60F4-4891-A967-16C07B648CC5}" type="datetime1">
              <a:rPr lang="es-ES" smtClean="0"/>
              <a:t>12/07/2013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1651-6A25-4F1F-966C-F2AAB84A0FB3}" type="datetime1">
              <a:rPr lang="es-ES" smtClean="0"/>
              <a:t>12/07/2013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F2CE-AE97-443D-88A5-D4CE6F6595F0}" type="datetime1">
              <a:rPr lang="es-ES" smtClean="0"/>
              <a:t>12/07/2013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FD52C-80D7-40D9-8947-4E4CBA24DE2E}" type="datetime1">
              <a:rPr lang="es-ES" smtClean="0"/>
              <a:t>12/07/2013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867B-F95A-462E-AB29-2030A9104E5D}" type="datetime1">
              <a:rPr lang="es-ES" smtClean="0"/>
              <a:t>12/07/2013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FF44F-2B28-45EB-A90A-C9DCCF74F3B6}" type="datetime1">
              <a:rPr lang="es-ES" smtClean="0"/>
              <a:t>12/07/2013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421C-DE66-4B1E-B361-917ED713A766}" type="datetime1">
              <a:rPr lang="es-ES" smtClean="0"/>
              <a:t>12/07/2013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087E3-F5C1-472C-88BF-D1C097586B76}" type="datetime1">
              <a:rPr lang="es-ES" smtClean="0"/>
              <a:t>12/07/2013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BF019-B9AC-406F-8A0D-35889B7C50FB}" type="datetime1">
              <a:rPr lang="es-ES" smtClean="0"/>
              <a:t>12/07/2013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EB7B-1C3C-4EE8-926D-9F75F0C3EB2A}" type="datetime1">
              <a:rPr lang="es-ES" smtClean="0"/>
              <a:t>12/07/2013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DF0A450-5168-4145-9FBC-A20AE3FF78D6}" type="datetime1">
              <a:rPr lang="es-ES" smtClean="0"/>
              <a:t>12/07/2013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ype.es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13406" y="451859"/>
            <a:ext cx="6717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smtClean="0">
                <a:solidFill>
                  <a:schemeClr val="bg1"/>
                </a:solidFill>
              </a:rPr>
              <a:t>PROYECTO FIN DE GRADO</a:t>
            </a:r>
            <a:endParaRPr lang="es-ES" sz="3600" b="1" dirty="0">
              <a:solidFill>
                <a:schemeClr val="bg1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313406" y="1700808"/>
            <a:ext cx="6717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LAS REPONSABILIDADES DEL ARQUITECTO TÉCNICO EN MATERIA DE P.R.L. A PARTIR DE UN CASO REAL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483768" y="3212976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Carlos Martínez Hernández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85262" y="3878089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Junio 2013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707904" y="3878089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ETSIE   UPV                   Taller 38 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483768" y="5229200"/>
            <a:ext cx="4248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Director Académico : </a:t>
            </a:r>
          </a:p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Carlos García Gallego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979712" y="4581128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</a:rPr>
              <a:t>GRADO EN ARQUITECTURA TÉCNICA</a:t>
            </a:r>
            <a:endParaRPr lang="es-E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42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73704" y="502371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bg1"/>
                </a:solidFill>
              </a:rPr>
              <a:t>ANTE UN ACCIDENTE EN OBRA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61867" y="1137659"/>
            <a:ext cx="7264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Ø"/>
            </a:pPr>
            <a:r>
              <a:rPr lang="es-ES_tradnl" sz="2400" b="1" dirty="0" smtClean="0">
                <a:solidFill>
                  <a:schemeClr val="bg1"/>
                </a:solidFill>
              </a:rPr>
              <a:t>* </a:t>
            </a:r>
            <a:r>
              <a:rPr lang="es-ES_tradnl" b="1" dirty="0" smtClean="0">
                <a:solidFill>
                  <a:srgbClr val="002060"/>
                </a:solidFill>
              </a:rPr>
              <a:t>¿SUS CONSECUENCIAS, </a:t>
            </a:r>
            <a:r>
              <a:rPr lang="es-ES_tradnl" sz="1400" b="1" dirty="0" smtClean="0">
                <a:solidFill>
                  <a:srgbClr val="002060"/>
                </a:solidFill>
              </a:rPr>
              <a:t>REALMENTE</a:t>
            </a:r>
            <a:r>
              <a:rPr lang="es-ES_tradnl" b="1" dirty="0" smtClean="0">
                <a:solidFill>
                  <a:srgbClr val="002060"/>
                </a:solidFill>
              </a:rPr>
              <a:t>?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211853" y="1814738"/>
            <a:ext cx="7264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Ø"/>
            </a:pPr>
            <a:r>
              <a:rPr lang="es-ES_tradnl" sz="2400" b="1" dirty="0" smtClean="0">
                <a:solidFill>
                  <a:schemeClr val="bg1"/>
                </a:solidFill>
              </a:rPr>
              <a:t>* </a:t>
            </a:r>
            <a:r>
              <a:rPr lang="es-ES_tradnl" sz="2400" b="1" dirty="0" smtClean="0">
                <a:solidFill>
                  <a:srgbClr val="002060"/>
                </a:solidFill>
              </a:rPr>
              <a:t>¿</a:t>
            </a:r>
            <a:r>
              <a:rPr lang="es-ES_tradnl" b="1" dirty="0" smtClean="0">
                <a:solidFill>
                  <a:srgbClr val="002060"/>
                </a:solidFill>
              </a:rPr>
              <a:t>NUESTRAS RESPONSABILIDADES?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615561" y="2515332"/>
            <a:ext cx="7264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Ø"/>
            </a:pPr>
            <a:r>
              <a:rPr lang="es-ES_tradnl" sz="2400" b="1" dirty="0" smtClean="0">
                <a:solidFill>
                  <a:schemeClr val="bg1"/>
                </a:solidFill>
              </a:rPr>
              <a:t>* </a:t>
            </a:r>
            <a:r>
              <a:rPr lang="es-ES_tradnl" b="1" dirty="0" smtClean="0">
                <a:solidFill>
                  <a:srgbClr val="002060"/>
                </a:solidFill>
              </a:rPr>
              <a:t>¿NUESTRAS COMPETENCIAS, </a:t>
            </a:r>
            <a:r>
              <a:rPr lang="es-ES_tradnl" sz="1400" b="1" dirty="0" smtClean="0">
                <a:solidFill>
                  <a:srgbClr val="002060"/>
                </a:solidFill>
              </a:rPr>
              <a:t>EXACTAMENTE</a:t>
            </a:r>
            <a:r>
              <a:rPr lang="es-ES_tradnl" b="1" dirty="0" smtClean="0">
                <a:solidFill>
                  <a:srgbClr val="002060"/>
                </a:solidFill>
              </a:rPr>
              <a:t>?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148770" y="1759869"/>
            <a:ext cx="2025408" cy="5908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CONOCEMOS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10" name="9 Conector recto"/>
          <p:cNvCxnSpPr/>
          <p:nvPr/>
        </p:nvCxnSpPr>
        <p:spPr>
          <a:xfrm>
            <a:off x="2334640" y="1155205"/>
            <a:ext cx="0" cy="1800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12 Rectángulo redondeado"/>
          <p:cNvSpPr/>
          <p:nvPr/>
        </p:nvSpPr>
        <p:spPr>
          <a:xfrm>
            <a:off x="1211853" y="3140968"/>
            <a:ext cx="6480719" cy="5908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 smtClean="0">
                <a:solidFill>
                  <a:schemeClr val="bg1"/>
                </a:solidFill>
              </a:rPr>
              <a:t>ANÁLISIS DE UN CASO REAL 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6265475" y="3861048"/>
            <a:ext cx="2025408" cy="1144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ACCIDENTE LABORAL: RESULTADO DE MUERTE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57449" y="4253292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>
                <a:solidFill>
                  <a:srgbClr val="002060"/>
                </a:solidFill>
              </a:rPr>
              <a:t>A PARTIR DE</a:t>
            </a:r>
            <a:endParaRPr lang="es-ES" sz="1400" dirty="0">
              <a:solidFill>
                <a:srgbClr val="00206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326719" y="4194125"/>
            <a:ext cx="2043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>
                <a:solidFill>
                  <a:srgbClr val="002060"/>
                </a:solidFill>
              </a:rPr>
              <a:t>DEBIDO A UN </a:t>
            </a:r>
            <a:endParaRPr lang="es-ES" sz="1400" dirty="0">
              <a:solidFill>
                <a:srgbClr val="002060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1949591" y="3861048"/>
            <a:ext cx="2630104" cy="1144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SENTENCIA JUDICIAL DEL TRIBUNAL SUPREMO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4579695" y="4496069"/>
            <a:ext cx="1649910" cy="0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947196" y="5162883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s-ES_tradnl" b="1" dirty="0" smtClean="0">
                <a:solidFill>
                  <a:srgbClr val="002060"/>
                </a:solidFill>
              </a:rPr>
              <a:t>1. HECHOS                                                                                                                                                                     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1583428" y="5532663"/>
            <a:ext cx="726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s-ES_tradnl" b="1" dirty="0" smtClean="0">
                <a:solidFill>
                  <a:srgbClr val="002060"/>
                </a:solidFill>
              </a:rPr>
              <a:t>2. OBLIGACIONES Y MEDIDAS PREVENTIVAS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034158" y="5901995"/>
            <a:ext cx="601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s-ES_tradnl" b="1" dirty="0" smtClean="0">
                <a:solidFill>
                  <a:srgbClr val="002060"/>
                </a:solidFill>
              </a:rPr>
              <a:t>3. RESPONSABILIDADES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19070" y="6243816"/>
            <a:ext cx="6961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s-ES_tradnl" b="1" dirty="0" smtClean="0">
                <a:solidFill>
                  <a:srgbClr val="002060"/>
                </a:solidFill>
              </a:rPr>
              <a:t>4. CONCLUSIONES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23" name="22 Conector recto"/>
          <p:cNvCxnSpPr/>
          <p:nvPr/>
        </p:nvCxnSpPr>
        <p:spPr>
          <a:xfrm>
            <a:off x="2269598" y="5162883"/>
            <a:ext cx="0" cy="14382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51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7164288" y="2783793"/>
            <a:ext cx="1548780" cy="73122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Tribunal Supremo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2483768" y="2794940"/>
            <a:ext cx="165618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1ª Instancia e Instrucción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4860032" y="2794940"/>
            <a:ext cx="158417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Audiencia Provincial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87887" y="3010964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u="sng" dirty="0" smtClean="0">
                <a:solidFill>
                  <a:schemeClr val="bg1"/>
                </a:solidFill>
              </a:rPr>
              <a:t>JUZGADOS</a:t>
            </a:r>
            <a:endParaRPr lang="es-ES" sz="1600" u="sng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403648" y="3349518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solidFill>
                  <a:srgbClr val="002060"/>
                </a:solidFill>
              </a:rPr>
              <a:t>Hechos Procesables</a:t>
            </a:r>
            <a:endParaRPr lang="es-ES" sz="1600" dirty="0">
              <a:solidFill>
                <a:srgbClr val="00206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948411" y="3522575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 smtClean="0">
                <a:solidFill>
                  <a:srgbClr val="002060"/>
                </a:solidFill>
              </a:rPr>
              <a:t>FALLO</a:t>
            </a:r>
            <a:endParaRPr lang="es-ES" sz="1600" dirty="0">
              <a:solidFill>
                <a:srgbClr val="00206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316563" y="3452607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>
                <a:solidFill>
                  <a:srgbClr val="002060"/>
                </a:solidFill>
              </a:rPr>
              <a:t>C</a:t>
            </a:r>
            <a:r>
              <a:rPr lang="es-ES_tradnl" sz="1600" dirty="0" smtClean="0">
                <a:solidFill>
                  <a:srgbClr val="002060"/>
                </a:solidFill>
              </a:rPr>
              <a:t>asación</a:t>
            </a:r>
            <a:endParaRPr lang="es-ES" sz="1600" dirty="0">
              <a:solidFill>
                <a:srgbClr val="002060"/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451093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1403648" y="353977"/>
            <a:ext cx="669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bg1"/>
                </a:solidFill>
              </a:rPr>
              <a:t>1.1. NIVELES DE JUICIOS ESTATALES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2038529" y="6522721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>
                <a:solidFill>
                  <a:srgbClr val="002060"/>
                </a:solidFill>
              </a:rPr>
              <a:t>1.  HECHOS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18" name="17 Conector recto de flecha"/>
          <p:cNvCxnSpPr>
            <a:stCxn id="4" idx="3"/>
            <a:endCxn id="5" idx="1"/>
          </p:cNvCxnSpPr>
          <p:nvPr/>
        </p:nvCxnSpPr>
        <p:spPr>
          <a:xfrm>
            <a:off x="4139952" y="315498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17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264162" y="1427346"/>
            <a:ext cx="2422987" cy="7605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ANTECEDENTES DE HECHO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475656" y="353977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</a:rPr>
              <a:t>1</a:t>
            </a:r>
            <a:r>
              <a:rPr lang="es-ES" sz="2800" b="1" dirty="0" smtClean="0">
                <a:solidFill>
                  <a:schemeClr val="bg1"/>
                </a:solidFill>
              </a:rPr>
              <a:t>.2</a:t>
            </a:r>
            <a:r>
              <a:rPr lang="es-ES" sz="2800" b="1" dirty="0" smtClean="0">
                <a:solidFill>
                  <a:schemeClr val="bg1"/>
                </a:solidFill>
              </a:rPr>
              <a:t>. SENTENCIA JUDICIAL</a:t>
            </a:r>
            <a:endParaRPr lang="es-ES" sz="28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2038529" y="6522721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>
                <a:solidFill>
                  <a:srgbClr val="002060"/>
                </a:solidFill>
              </a:rPr>
              <a:t>1.  HECHOS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270540" y="3789040"/>
            <a:ext cx="2422987" cy="7605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FUNDAMENTOS DE DERECHO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70540" y="5003674"/>
            <a:ext cx="2422987" cy="7605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FALLO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2837509" y="1050957"/>
            <a:ext cx="0" cy="19459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2837509" y="3238511"/>
            <a:ext cx="6299" cy="32842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2991075" y="1058014"/>
            <a:ext cx="5112568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sz="1600" dirty="0" smtClean="0">
                <a:solidFill>
                  <a:schemeClr val="bg1"/>
                </a:solidFill>
              </a:rPr>
              <a:t>El día 8 de </a:t>
            </a:r>
            <a:r>
              <a:rPr lang="es-ES_tradnl" sz="1600" b="1" dirty="0" smtClean="0">
                <a:solidFill>
                  <a:schemeClr val="bg1"/>
                </a:solidFill>
              </a:rPr>
              <a:t>Mayo de 1997 </a:t>
            </a:r>
            <a:r>
              <a:rPr lang="es-ES_tradnl" sz="1600" dirty="0" smtClean="0">
                <a:solidFill>
                  <a:schemeClr val="bg1"/>
                </a:solidFill>
              </a:rPr>
              <a:t>el trabajador de </a:t>
            </a:r>
            <a:r>
              <a:rPr lang="es-ES_tradnl" sz="1600" dirty="0" err="1" smtClean="0">
                <a:solidFill>
                  <a:schemeClr val="bg1"/>
                </a:solidFill>
              </a:rPr>
              <a:t>Edificia</a:t>
            </a:r>
            <a:r>
              <a:rPr lang="es-ES_tradnl" sz="1600" dirty="0" smtClean="0">
                <a:solidFill>
                  <a:schemeClr val="bg1"/>
                </a:solidFill>
              </a:rPr>
              <a:t> Center S.L. (</a:t>
            </a:r>
            <a:r>
              <a:rPr lang="es-ES_tradnl" sz="1600" b="1" dirty="0" smtClean="0">
                <a:solidFill>
                  <a:schemeClr val="bg1"/>
                </a:solidFill>
              </a:rPr>
              <a:t>Contrata principal</a:t>
            </a:r>
            <a:r>
              <a:rPr lang="es-ES_tradnl" sz="1600" dirty="0" smtClean="0">
                <a:solidFill>
                  <a:schemeClr val="bg1"/>
                </a:solidFill>
              </a:rPr>
              <a:t>), José Emilio C.M. </a:t>
            </a:r>
            <a:r>
              <a:rPr lang="es-ES_tradnl" sz="1600" b="1" dirty="0" smtClean="0">
                <a:solidFill>
                  <a:schemeClr val="bg1"/>
                </a:solidFill>
              </a:rPr>
              <a:t>cayó al vacío</a:t>
            </a:r>
            <a:r>
              <a:rPr lang="es-ES_tradnl" sz="1600" dirty="0" smtClean="0">
                <a:solidFill>
                  <a:schemeClr val="bg1"/>
                </a:solidFill>
              </a:rPr>
              <a:t>, desde la última plataforma del andamio tubular </a:t>
            </a:r>
            <a:r>
              <a:rPr lang="es-ES_tradnl" sz="1600" b="1" dirty="0">
                <a:solidFill>
                  <a:schemeClr val="bg1"/>
                </a:solidFill>
              </a:rPr>
              <a:t>y </a:t>
            </a:r>
            <a:r>
              <a:rPr lang="es-ES_tradnl" sz="1600" b="1" dirty="0" smtClean="0">
                <a:solidFill>
                  <a:schemeClr val="bg1"/>
                </a:solidFill>
              </a:rPr>
              <a:t>falleció.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2991075" y="2135232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sz="1600" dirty="0" smtClean="0">
                <a:solidFill>
                  <a:schemeClr val="bg1"/>
                </a:solidFill>
              </a:rPr>
              <a:t>Que </a:t>
            </a:r>
            <a:r>
              <a:rPr lang="es-ES_tradnl" sz="1600" b="1" dirty="0" smtClean="0">
                <a:solidFill>
                  <a:schemeClr val="bg1"/>
                </a:solidFill>
              </a:rPr>
              <a:t>se desconoce exactamente el motivo de la caída</a:t>
            </a:r>
            <a:r>
              <a:rPr lang="es-ES_tradnl" sz="1600" dirty="0" smtClean="0">
                <a:solidFill>
                  <a:schemeClr val="bg1"/>
                </a:solidFill>
              </a:rPr>
              <a:t>, aunque, se sabe que estaba recogiendo material de albañilería desde el andamio. 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957152" y="3995038"/>
            <a:ext cx="5935328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sz="1600" b="1" i="1" dirty="0" smtClean="0">
                <a:solidFill>
                  <a:schemeClr val="bg1"/>
                </a:solidFill>
              </a:rPr>
              <a:t>RESPONSABILIDAD PENAL:</a:t>
            </a:r>
          </a:p>
          <a:p>
            <a:pPr marL="285750" indent="-285750">
              <a:buFontTx/>
              <a:buChar char="-"/>
            </a:pPr>
            <a:r>
              <a:rPr lang="es-ES_tradnl" sz="1600" b="1" dirty="0" smtClean="0">
                <a:solidFill>
                  <a:schemeClr val="bg1"/>
                </a:solidFill>
              </a:rPr>
              <a:t>Art. 316 Cód. </a:t>
            </a:r>
            <a:r>
              <a:rPr lang="es-ES_tradnl" sz="1600" b="1" dirty="0">
                <a:solidFill>
                  <a:schemeClr val="bg1"/>
                </a:solidFill>
              </a:rPr>
              <a:t>P</a:t>
            </a:r>
            <a:r>
              <a:rPr lang="es-ES_tradnl" sz="1600" b="1" dirty="0" smtClean="0">
                <a:solidFill>
                  <a:schemeClr val="bg1"/>
                </a:solidFill>
              </a:rPr>
              <a:t>enal</a:t>
            </a:r>
            <a:r>
              <a:rPr lang="es-ES_tradnl" sz="1600" dirty="0" smtClean="0">
                <a:solidFill>
                  <a:schemeClr val="bg1"/>
                </a:solidFill>
              </a:rPr>
              <a:t>: </a:t>
            </a:r>
            <a:r>
              <a:rPr lang="es-ES_tradnl" sz="1600" b="1" dirty="0" smtClean="0">
                <a:solidFill>
                  <a:schemeClr val="bg1"/>
                </a:solidFill>
              </a:rPr>
              <a:t>Delito contra los derechos de los trabajadores</a:t>
            </a:r>
            <a:r>
              <a:rPr lang="es-ES_tradnl" sz="1600" dirty="0" smtClean="0">
                <a:solidFill>
                  <a:schemeClr val="bg1"/>
                </a:solidFill>
              </a:rPr>
              <a:t>: Penas de 9 meses de prisión y 6 meses de cuotas de 2000 ptas.</a:t>
            </a:r>
          </a:p>
          <a:p>
            <a:pPr marL="285750" indent="-285750">
              <a:buFontTx/>
              <a:buChar char="-"/>
            </a:pPr>
            <a:r>
              <a:rPr lang="es-ES_tradnl" sz="1600" b="1" dirty="0" smtClean="0">
                <a:solidFill>
                  <a:schemeClr val="bg1"/>
                </a:solidFill>
              </a:rPr>
              <a:t>Art. 142 Cód. </a:t>
            </a:r>
            <a:r>
              <a:rPr lang="es-ES_tradnl" sz="1600" b="1" dirty="0">
                <a:solidFill>
                  <a:schemeClr val="bg1"/>
                </a:solidFill>
              </a:rPr>
              <a:t>P</a:t>
            </a:r>
            <a:r>
              <a:rPr lang="es-ES_tradnl" sz="1600" b="1" dirty="0" smtClean="0">
                <a:solidFill>
                  <a:schemeClr val="bg1"/>
                </a:solidFill>
              </a:rPr>
              <a:t>enal:</a:t>
            </a:r>
            <a:r>
              <a:rPr lang="es-ES_tradnl" sz="1600" dirty="0" smtClean="0">
                <a:solidFill>
                  <a:schemeClr val="bg1"/>
                </a:solidFill>
              </a:rPr>
              <a:t> </a:t>
            </a:r>
            <a:r>
              <a:rPr lang="es-ES_tradnl" sz="1600" b="1" dirty="0" smtClean="0">
                <a:solidFill>
                  <a:schemeClr val="bg1"/>
                </a:solidFill>
              </a:rPr>
              <a:t>Homicidio Imprudente.</a:t>
            </a:r>
            <a:r>
              <a:rPr lang="es-ES_tradnl" sz="1600" dirty="0" smtClean="0">
                <a:solidFill>
                  <a:schemeClr val="bg1"/>
                </a:solidFill>
              </a:rPr>
              <a:t>1 año de prisión e inhabilitación mientras dure la condena.</a:t>
            </a:r>
            <a:endParaRPr lang="es-ES_tradnl" sz="1600" dirty="0">
              <a:solidFill>
                <a:schemeClr val="bg1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987824" y="5635987"/>
            <a:ext cx="5904656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sz="1600" b="1" i="1" dirty="0" smtClean="0">
                <a:solidFill>
                  <a:schemeClr val="bg1"/>
                </a:solidFill>
              </a:rPr>
              <a:t>RESPONSABILIDAD CIVIL: </a:t>
            </a:r>
            <a:r>
              <a:rPr lang="es-ES_tradnl" sz="1600" dirty="0" smtClean="0">
                <a:solidFill>
                  <a:schemeClr val="bg1"/>
                </a:solidFill>
              </a:rPr>
              <a:t>Derivado del citado homicidio imprudente. 12 millones de pesetas. 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25" name="24 Rectángulo redondeado"/>
          <p:cNvSpPr/>
          <p:nvPr/>
        </p:nvSpPr>
        <p:spPr>
          <a:xfrm>
            <a:off x="2991075" y="3238511"/>
            <a:ext cx="5685381" cy="7147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600" b="1" dirty="0" smtClean="0">
                <a:solidFill>
                  <a:schemeClr val="bg1"/>
                </a:solidFill>
              </a:rPr>
              <a:t>CONDENADOS:  </a:t>
            </a:r>
            <a:r>
              <a:rPr lang="es-ES_tradnl" sz="1600" dirty="0" smtClean="0">
                <a:solidFill>
                  <a:schemeClr val="bg1"/>
                </a:solidFill>
              </a:rPr>
              <a:t>ARQUITECTO TÉCNICO Y EMPRESARIO DE LA CONTRATA PRINCIPAL</a:t>
            </a:r>
            <a:r>
              <a:rPr lang="es-ES_tradnl" dirty="0" smtClean="0">
                <a:solidFill>
                  <a:schemeClr val="bg1"/>
                </a:solidFill>
              </a:rPr>
              <a:t>.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42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348813" y="3244488"/>
            <a:ext cx="3973863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DIRECCIÓN FACULTATIVA </a:t>
            </a:r>
            <a:r>
              <a:rPr lang="es-ES_tradnl" dirty="0" smtClean="0">
                <a:solidFill>
                  <a:schemeClr val="bg1"/>
                </a:solidFill>
              </a:rPr>
              <a:t>(Arquitecto Técnico)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5163639" y="3244488"/>
            <a:ext cx="317320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CONTRATA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s-ES_tradnl" dirty="0" smtClean="0">
                <a:solidFill>
                  <a:schemeClr val="bg1"/>
                </a:solidFill>
              </a:rPr>
              <a:t>(</a:t>
            </a:r>
            <a:r>
              <a:rPr lang="es-ES_tradnl" dirty="0" err="1" smtClean="0">
                <a:solidFill>
                  <a:schemeClr val="bg1"/>
                </a:solidFill>
              </a:rPr>
              <a:t>Edificia</a:t>
            </a:r>
            <a:r>
              <a:rPr lang="es-ES_tradnl" dirty="0" smtClean="0">
                <a:solidFill>
                  <a:schemeClr val="bg1"/>
                </a:solidFill>
              </a:rPr>
              <a:t> Center S.L.)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6" name="5 Conector recto de flecha"/>
          <p:cNvCxnSpPr>
            <a:stCxn id="10" idx="2"/>
            <a:endCxn id="3" idx="0"/>
          </p:cNvCxnSpPr>
          <p:nvPr/>
        </p:nvCxnSpPr>
        <p:spPr>
          <a:xfrm flipH="1">
            <a:off x="2335745" y="2559742"/>
            <a:ext cx="2272259" cy="6847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>
            <a:stCxn id="10" idx="2"/>
            <a:endCxn id="4" idx="0"/>
          </p:cNvCxnSpPr>
          <p:nvPr/>
        </p:nvCxnSpPr>
        <p:spPr>
          <a:xfrm>
            <a:off x="4608004" y="2559742"/>
            <a:ext cx="2142237" cy="6847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>
            <a:stCxn id="4" idx="2"/>
          </p:cNvCxnSpPr>
          <p:nvPr/>
        </p:nvCxnSpPr>
        <p:spPr>
          <a:xfrm>
            <a:off x="6750241" y="4252600"/>
            <a:ext cx="0" cy="8876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8 Rectángulo redondeado"/>
          <p:cNvSpPr/>
          <p:nvPr/>
        </p:nvSpPr>
        <p:spPr>
          <a:xfrm>
            <a:off x="4953398" y="5140252"/>
            <a:ext cx="359368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SUBCONTRATA                      </a:t>
            </a:r>
            <a:r>
              <a:rPr lang="es-ES_tradnl" dirty="0" smtClean="0">
                <a:solidFill>
                  <a:schemeClr val="bg1"/>
                </a:solidFill>
              </a:rPr>
              <a:t>(</a:t>
            </a:r>
            <a:r>
              <a:rPr lang="es-ES_tradnl" dirty="0" err="1" smtClean="0">
                <a:solidFill>
                  <a:schemeClr val="bg1"/>
                </a:solidFill>
              </a:rPr>
              <a:t>Ulma</a:t>
            </a:r>
            <a:r>
              <a:rPr lang="es-ES_tradnl" dirty="0" smtClean="0">
                <a:solidFill>
                  <a:schemeClr val="bg1"/>
                </a:solidFill>
              </a:rPr>
              <a:t> – </a:t>
            </a:r>
            <a:r>
              <a:rPr lang="es-ES_tradnl" dirty="0" err="1" smtClean="0">
                <a:solidFill>
                  <a:schemeClr val="bg1"/>
                </a:solidFill>
              </a:rPr>
              <a:t>inst.</a:t>
            </a:r>
            <a:r>
              <a:rPr lang="es-ES_tradnl" dirty="0" smtClean="0">
                <a:solidFill>
                  <a:schemeClr val="bg1"/>
                </a:solidFill>
              </a:rPr>
              <a:t> andamio tubular)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891379" y="1551630"/>
            <a:ext cx="343325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PROMOTOR</a:t>
            </a:r>
          </a:p>
          <a:p>
            <a:pPr algn="ctr"/>
            <a:r>
              <a:rPr lang="es-ES_tradnl" sz="1600" dirty="0" smtClean="0">
                <a:solidFill>
                  <a:schemeClr val="bg1"/>
                </a:solidFill>
              </a:rPr>
              <a:t>CDAD DE PROPIETARIOS</a:t>
            </a:r>
            <a:endParaRPr lang="es-ES" sz="1600" dirty="0">
              <a:solidFill>
                <a:schemeClr val="bg1"/>
              </a:solidFill>
            </a:endParaRPr>
          </a:p>
        </p:txBody>
      </p:sp>
      <p:cxnSp>
        <p:nvCxnSpPr>
          <p:cNvPr id="11" name="10 Conector recto de flecha"/>
          <p:cNvCxnSpPr>
            <a:stCxn id="3" idx="2"/>
            <a:endCxn id="9" idx="1"/>
          </p:cNvCxnSpPr>
          <p:nvPr/>
        </p:nvCxnSpPr>
        <p:spPr>
          <a:xfrm>
            <a:off x="2335745" y="4252600"/>
            <a:ext cx="2617653" cy="139170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>
            <a:stCxn id="3" idx="3"/>
            <a:endCxn id="4" idx="1"/>
          </p:cNvCxnSpPr>
          <p:nvPr/>
        </p:nvCxnSpPr>
        <p:spPr>
          <a:xfrm>
            <a:off x="4322676" y="3748544"/>
            <a:ext cx="840963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1475656" y="353977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1.3. </a:t>
            </a:r>
            <a:r>
              <a:rPr lang="es-ES" sz="2400" b="1" dirty="0" smtClean="0">
                <a:solidFill>
                  <a:schemeClr val="bg1"/>
                </a:solidFill>
              </a:rPr>
              <a:t>RELACIÓN DE LOS DISTINTOS AGENTES INTERVINIENTES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2038529" y="6522721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olidFill>
                  <a:srgbClr val="002060"/>
                </a:solidFill>
              </a:rPr>
              <a:t>1</a:t>
            </a:r>
            <a:r>
              <a:rPr lang="es-ES_tradnl" b="1" dirty="0" smtClean="0">
                <a:solidFill>
                  <a:srgbClr val="002060"/>
                </a:solidFill>
              </a:rPr>
              <a:t>.   HECHOS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64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75656" y="353977"/>
            <a:ext cx="6264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>
                <a:solidFill>
                  <a:schemeClr val="bg1"/>
                </a:solidFill>
              </a:rPr>
              <a:t>1.4. Posible </a:t>
            </a:r>
            <a:r>
              <a:rPr lang="es-ES_tradnl" sz="3200" b="1" dirty="0" smtClean="0">
                <a:solidFill>
                  <a:schemeClr val="bg1"/>
                </a:solidFill>
              </a:rPr>
              <a:t>CAUSA DEL SINIESTRO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54306"/>
            <a:ext cx="4876800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Rectángulo redondeado"/>
          <p:cNvSpPr/>
          <p:nvPr/>
        </p:nvSpPr>
        <p:spPr>
          <a:xfrm>
            <a:off x="372728" y="2735923"/>
            <a:ext cx="2027791" cy="621069"/>
          </a:xfrm>
          <a:prstGeom prst="round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Voladizo del Ático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2400519" y="2438890"/>
            <a:ext cx="1019354" cy="5940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2038529" y="6522721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>
                <a:solidFill>
                  <a:srgbClr val="002060"/>
                </a:solidFill>
              </a:rPr>
              <a:t>1.  HECHOS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220072" y="6434733"/>
            <a:ext cx="1790328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600" b="1" i="1" dirty="0" smtClean="0">
                <a:solidFill>
                  <a:schemeClr val="bg1"/>
                </a:solidFill>
              </a:rPr>
              <a:t>Google </a:t>
            </a:r>
            <a:r>
              <a:rPr lang="es-ES_tradnl" sz="1600" b="1" i="1" dirty="0" err="1" smtClean="0">
                <a:solidFill>
                  <a:schemeClr val="bg1"/>
                </a:solidFill>
              </a:rPr>
              <a:t>Maps</a:t>
            </a:r>
            <a:endParaRPr lang="es-E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61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901" y="1268760"/>
            <a:ext cx="4542315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008836" y="451859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bg1"/>
                </a:solidFill>
              </a:rPr>
              <a:t>1.5. EJEMPLO </a:t>
            </a:r>
            <a:r>
              <a:rPr lang="es-ES_tradnl" sz="2800" b="1" dirty="0" smtClean="0">
                <a:solidFill>
                  <a:schemeClr val="bg1"/>
                </a:solidFill>
              </a:rPr>
              <a:t>DE ANDAMIO TUBULAR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085184"/>
            <a:ext cx="26289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5868144" y="5663619"/>
            <a:ext cx="1790328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hlinkClick r:id="rId6"/>
              </a:rPr>
              <a:t>© CYPE Ingenieros, S.A.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89907" y="6522721"/>
            <a:ext cx="7862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olidFill>
                  <a:srgbClr val="002060"/>
                </a:solidFill>
              </a:rPr>
              <a:t>1.  HECHOS</a:t>
            </a:r>
            <a:endParaRPr lang="es-ES" b="1" dirty="0">
              <a:solidFill>
                <a:srgbClr val="002060"/>
              </a:solidFill>
            </a:endParaRPr>
          </a:p>
          <a:p>
            <a:pPr algn="ctr"/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205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008836" y="451859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bg1"/>
                </a:solidFill>
              </a:rPr>
              <a:t>1.6. HIPÓTESIS </a:t>
            </a:r>
            <a:r>
              <a:rPr lang="es-ES_tradnl" sz="2800" b="1" dirty="0" smtClean="0">
                <a:solidFill>
                  <a:schemeClr val="bg1"/>
                </a:solidFill>
              </a:rPr>
              <a:t>DEL SINIESTRO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79" y="1268760"/>
            <a:ext cx="801697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2038529" y="6522721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>
                <a:solidFill>
                  <a:srgbClr val="002060"/>
                </a:solidFill>
              </a:rPr>
              <a:t>1.  HECHOS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24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359313" y="332656"/>
            <a:ext cx="6597064" cy="1143000"/>
          </a:xfrm>
          <a:prstGeom prst="rect">
            <a:avLst/>
          </a:prstGeom>
          <a:ln>
            <a:noFill/>
          </a:ln>
          <a:effectLst/>
        </p:spPr>
        <p:txBody>
          <a:bodyPr>
            <a:normAutofit lnSpcReduction="10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 smtClean="0">
                <a:solidFill>
                  <a:schemeClr val="bg1"/>
                </a:solidFill>
                <a:effectLst/>
                <a:latin typeface="+mn-lt"/>
              </a:rPr>
              <a:t>2.1. EVALUACION </a:t>
            </a:r>
            <a:r>
              <a:rPr lang="es-ES" sz="2400" dirty="0" smtClean="0">
                <a:solidFill>
                  <a:schemeClr val="bg1"/>
                </a:solidFill>
                <a:effectLst/>
                <a:latin typeface="+mn-lt"/>
              </a:rPr>
              <a:t>DE RIESGOS LABORALES Y PLANIFICACIÓN DE LA PREVENCIÓN </a:t>
            </a:r>
            <a:endParaRPr lang="es-ES" sz="2400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2354449" y="1710808"/>
            <a:ext cx="38164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Análisis:  Identificación  y valoración del riesgo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72230" y="200884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1er Paso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607" y="326122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2º Paso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72230" y="4559770"/>
            <a:ext cx="1203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3er Paso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62301" y="577461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4º Paso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18445" y="2941832"/>
            <a:ext cx="388843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Medidas Preventivas Colectivas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318445" y="4251262"/>
            <a:ext cx="38164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Equipos de Protección individual (EPI)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317212" y="5455224"/>
            <a:ext cx="379341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Formación e información a trabajadores.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530913" y="3630554"/>
            <a:ext cx="233187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Señalización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12" name="11 Conector recto"/>
          <p:cNvCxnSpPr>
            <a:stCxn id="8" idx="3"/>
            <a:endCxn id="11" idx="1"/>
          </p:cNvCxnSpPr>
          <p:nvPr/>
        </p:nvCxnSpPr>
        <p:spPr>
          <a:xfrm>
            <a:off x="6206877" y="3445888"/>
            <a:ext cx="324036" cy="688722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>
            <a:stCxn id="9" idx="3"/>
            <a:endCxn id="11" idx="1"/>
          </p:cNvCxnSpPr>
          <p:nvPr/>
        </p:nvCxnSpPr>
        <p:spPr>
          <a:xfrm flipV="1">
            <a:off x="6134869" y="4134610"/>
            <a:ext cx="396044" cy="62070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>
            <a:endCxn id="10" idx="1"/>
          </p:cNvCxnSpPr>
          <p:nvPr/>
        </p:nvCxnSpPr>
        <p:spPr>
          <a:xfrm>
            <a:off x="1751886" y="5959280"/>
            <a:ext cx="56532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>
            <a:endCxn id="9" idx="1"/>
          </p:cNvCxnSpPr>
          <p:nvPr/>
        </p:nvCxnSpPr>
        <p:spPr>
          <a:xfrm>
            <a:off x="1781092" y="4744436"/>
            <a:ext cx="537353" cy="10882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>
            <a:endCxn id="8" idx="1"/>
          </p:cNvCxnSpPr>
          <p:nvPr/>
        </p:nvCxnSpPr>
        <p:spPr>
          <a:xfrm>
            <a:off x="1751886" y="3445888"/>
            <a:ext cx="56655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>
            <a:endCxn id="3" idx="1"/>
          </p:cNvCxnSpPr>
          <p:nvPr/>
        </p:nvCxnSpPr>
        <p:spPr>
          <a:xfrm>
            <a:off x="1781092" y="2214864"/>
            <a:ext cx="573357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19 Rectángulo redondeado"/>
          <p:cNvSpPr/>
          <p:nvPr/>
        </p:nvSpPr>
        <p:spPr>
          <a:xfrm>
            <a:off x="6530912" y="2941832"/>
            <a:ext cx="2285975" cy="31939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>
                <a:solidFill>
                  <a:schemeClr val="bg1"/>
                </a:solidFill>
              </a:rPr>
              <a:t>*</a:t>
            </a:r>
            <a:r>
              <a:rPr lang="es-ES_tradnl" dirty="0" smtClean="0">
                <a:solidFill>
                  <a:schemeClr val="bg1"/>
                </a:solidFill>
              </a:rPr>
              <a:t>Impide el riesgo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1" name="20 Rectángulo redondeado"/>
          <p:cNvSpPr/>
          <p:nvPr/>
        </p:nvSpPr>
        <p:spPr>
          <a:xfrm>
            <a:off x="3254549" y="3943955"/>
            <a:ext cx="1944216" cy="30730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*Limita el riesgo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2" name="21 Flecha derecha"/>
          <p:cNvSpPr/>
          <p:nvPr/>
        </p:nvSpPr>
        <p:spPr>
          <a:xfrm>
            <a:off x="6062860" y="2987388"/>
            <a:ext cx="468052" cy="228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Flecha derecha"/>
          <p:cNvSpPr/>
          <p:nvPr/>
        </p:nvSpPr>
        <p:spPr>
          <a:xfrm rot="5400000">
            <a:off x="4079103" y="4335377"/>
            <a:ext cx="295107" cy="126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Flecha derecha"/>
          <p:cNvSpPr/>
          <p:nvPr/>
        </p:nvSpPr>
        <p:spPr>
          <a:xfrm rot="5400000">
            <a:off x="4066366" y="3702578"/>
            <a:ext cx="295107" cy="126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1043608" y="6522721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olidFill>
                  <a:srgbClr val="002060"/>
                </a:solidFill>
              </a:rPr>
              <a:t>2. OBLIGACIONES Y MEDIDAS PREVENTIVAS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61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442" y="1080509"/>
            <a:ext cx="6056917" cy="544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359313" y="240949"/>
            <a:ext cx="6597064" cy="571500"/>
          </a:xfrm>
          <a:prstGeom prst="rect">
            <a:avLst/>
          </a:prstGeom>
          <a:ln>
            <a:noFill/>
          </a:ln>
          <a:effectLst/>
        </p:spPr>
        <p:txBody>
          <a:bodyPr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 smtClean="0">
                <a:solidFill>
                  <a:schemeClr val="bg1"/>
                </a:solidFill>
                <a:effectLst/>
                <a:latin typeface="+mn-lt"/>
              </a:rPr>
              <a:t>2.2. CLASE </a:t>
            </a:r>
            <a:r>
              <a:rPr lang="es-ES" sz="2400" dirty="0" smtClean="0">
                <a:solidFill>
                  <a:schemeClr val="bg1"/>
                </a:solidFill>
                <a:effectLst/>
                <a:latin typeface="+mn-lt"/>
              </a:rPr>
              <a:t>DE ANDAMIO  TUBULAR PREFABRICADO</a:t>
            </a:r>
            <a:endParaRPr lang="es-ES" sz="2400" dirty="0">
              <a:solidFill>
                <a:schemeClr val="bg1"/>
              </a:solidFill>
              <a:effectLst/>
              <a:latin typeface="+mn-lt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043608" y="6522721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olidFill>
                  <a:srgbClr val="002060"/>
                </a:solidFill>
              </a:rPr>
              <a:t>2. OBLIGACIONES Y MEDIDAS PREVENTIVAS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4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475656" y="353977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>
                <a:solidFill>
                  <a:schemeClr val="bg1"/>
                </a:solidFill>
              </a:rPr>
              <a:t>2.3. CLASES </a:t>
            </a:r>
            <a:r>
              <a:rPr lang="es-ES_tradnl" sz="3200" b="1" dirty="0" smtClean="0">
                <a:solidFill>
                  <a:schemeClr val="bg1"/>
                </a:solidFill>
              </a:rPr>
              <a:t>DE ANDAMIOS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14" y="1268760"/>
            <a:ext cx="8340455" cy="542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39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86" y="1978334"/>
            <a:ext cx="6062930" cy="3970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75656" y="353977"/>
            <a:ext cx="6264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bg1"/>
                </a:solidFill>
              </a:rPr>
              <a:t>2.4.</a:t>
            </a:r>
            <a:r>
              <a:rPr lang="es-ES_tradnl" sz="2800" dirty="0" smtClean="0">
                <a:solidFill>
                  <a:schemeClr val="bg1"/>
                </a:solidFill>
              </a:rPr>
              <a:t> Dimensiones </a:t>
            </a:r>
            <a:r>
              <a:rPr lang="es-ES_tradnl" sz="2800" dirty="0" smtClean="0">
                <a:solidFill>
                  <a:schemeClr val="bg1"/>
                </a:solidFill>
              </a:rPr>
              <a:t>y Resistencias de la</a:t>
            </a:r>
          </a:p>
          <a:p>
            <a:pPr algn="ctr"/>
            <a:r>
              <a:rPr lang="es-ES_tradnl" sz="2800" b="1" dirty="0" smtClean="0">
                <a:solidFill>
                  <a:schemeClr val="bg1"/>
                </a:solidFill>
              </a:rPr>
              <a:t>BARANDILLA PERIMETRAL</a:t>
            </a:r>
            <a:endParaRPr lang="es-ES" sz="28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78334"/>
            <a:ext cx="2304256" cy="391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043608" y="6522721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olidFill>
                  <a:srgbClr val="002060"/>
                </a:solidFill>
              </a:rPr>
              <a:t>2. OBLIGACIONES Y MEDIDAS PREVENTIVAS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59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084697" y="435831"/>
            <a:ext cx="4143488" cy="544898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dirty="0" smtClean="0">
                <a:solidFill>
                  <a:schemeClr val="bg1"/>
                </a:solidFill>
                <a:effectLst/>
                <a:latin typeface="+mn-lt"/>
              </a:rPr>
              <a:t>2.5. </a:t>
            </a:r>
            <a:r>
              <a:rPr lang="es-ES_tradnl" sz="3600" dirty="0" smtClean="0">
                <a:solidFill>
                  <a:schemeClr val="bg1"/>
                </a:solidFill>
                <a:effectLst/>
                <a:latin typeface="+mn-lt"/>
              </a:rPr>
              <a:t>RD </a:t>
            </a:r>
            <a:r>
              <a:rPr lang="es-ES_tradnl" sz="3600" dirty="0" smtClean="0">
                <a:solidFill>
                  <a:schemeClr val="bg1"/>
                </a:solidFill>
                <a:effectLst/>
                <a:latin typeface="+mn-lt"/>
              </a:rPr>
              <a:t>2177/2004</a:t>
            </a:r>
            <a:endParaRPr lang="es-ES" sz="3600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437157" y="929159"/>
            <a:ext cx="6814541" cy="880232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000" dirty="0" smtClean="0">
                <a:solidFill>
                  <a:schemeClr val="bg1"/>
                </a:solidFill>
                <a:effectLst/>
                <a:latin typeface="+mn-lt"/>
              </a:rPr>
              <a:t>Disposiciones mínimas de seguridad y salud de los trabajadores en los equipos en trabajos en altura</a:t>
            </a:r>
            <a:endParaRPr lang="es-ES" sz="2000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611561" y="1844824"/>
            <a:ext cx="8424935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b="1" dirty="0" smtClean="0">
                <a:solidFill>
                  <a:schemeClr val="bg1"/>
                </a:solidFill>
              </a:rPr>
              <a:t>PROYECTO</a:t>
            </a:r>
            <a:r>
              <a:rPr lang="es-ES_tradnl" dirty="0" smtClean="0">
                <a:solidFill>
                  <a:schemeClr val="bg1"/>
                </a:solidFill>
              </a:rPr>
              <a:t>                                     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3635662" y="1994967"/>
            <a:ext cx="4162298" cy="106786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600" b="1" dirty="0" smtClean="0">
                <a:solidFill>
                  <a:schemeClr val="bg1"/>
                </a:solidFill>
              </a:rPr>
              <a:t>a) Nota de Cálculo </a:t>
            </a:r>
            <a:r>
              <a:rPr lang="es-ES_tradnl" sz="1600" dirty="0" smtClean="0">
                <a:solidFill>
                  <a:schemeClr val="bg1"/>
                </a:solidFill>
              </a:rPr>
              <a:t>o </a:t>
            </a:r>
          </a:p>
          <a:p>
            <a:r>
              <a:rPr lang="es-ES_tradnl" sz="1600" b="1" dirty="0" smtClean="0">
                <a:solidFill>
                  <a:schemeClr val="bg1"/>
                </a:solidFill>
              </a:rPr>
              <a:t>b) Cálculo de Resistencia y estabilidad </a:t>
            </a:r>
            <a:r>
              <a:rPr lang="es-ES_tradnl" sz="1600" dirty="0" smtClean="0">
                <a:solidFill>
                  <a:schemeClr val="bg1"/>
                </a:solidFill>
              </a:rPr>
              <a:t>o </a:t>
            </a:r>
            <a:r>
              <a:rPr lang="es-ES_tradnl" sz="1600" b="1" dirty="0" smtClean="0">
                <a:solidFill>
                  <a:schemeClr val="bg1"/>
                </a:solidFill>
              </a:rPr>
              <a:t>c) Montaje con una configuración tipo</a:t>
            </a:r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9" name="8 Flecha derecha"/>
          <p:cNvSpPr/>
          <p:nvPr/>
        </p:nvSpPr>
        <p:spPr>
          <a:xfrm>
            <a:off x="2318723" y="2382294"/>
            <a:ext cx="93610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631960" y="3494614"/>
            <a:ext cx="8424936" cy="13558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b="1" dirty="0" smtClean="0">
                <a:solidFill>
                  <a:schemeClr val="bg1"/>
                </a:solidFill>
              </a:rPr>
              <a:t>MONTAJE</a:t>
            </a:r>
            <a:r>
              <a:rPr lang="es-ES_tradnl" dirty="0" smtClean="0">
                <a:solidFill>
                  <a:schemeClr val="bg1"/>
                </a:solidFill>
              </a:rPr>
              <a:t>                                     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2727899" y="3665998"/>
            <a:ext cx="3213682" cy="97469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_tradnl" sz="1600" b="1" dirty="0" smtClean="0">
                <a:solidFill>
                  <a:schemeClr val="bg1"/>
                </a:solidFill>
              </a:rPr>
              <a:t>a) Plan de Montaje, utilización y Montaje </a:t>
            </a:r>
            <a:r>
              <a:rPr lang="es-ES_tradnl" sz="1600" dirty="0" smtClean="0">
                <a:solidFill>
                  <a:schemeClr val="bg1"/>
                </a:solidFill>
              </a:rPr>
              <a:t>(persona con formación universitaria)  o bien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2" name="11 Flecha derecha"/>
          <p:cNvSpPr/>
          <p:nvPr/>
        </p:nvSpPr>
        <p:spPr>
          <a:xfrm>
            <a:off x="2084697" y="3992810"/>
            <a:ext cx="468052" cy="228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623635" y="5113015"/>
            <a:ext cx="8424936" cy="16606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b="1" dirty="0" smtClean="0">
                <a:solidFill>
                  <a:schemeClr val="bg1"/>
                </a:solidFill>
              </a:rPr>
              <a:t>MANTENIMIENTO</a:t>
            </a:r>
            <a:r>
              <a:rPr lang="es-ES_tradnl" dirty="0" smtClean="0">
                <a:solidFill>
                  <a:schemeClr val="bg1"/>
                </a:solidFill>
              </a:rPr>
              <a:t>                                     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6065529" y="3703996"/>
            <a:ext cx="3011766" cy="93406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_tradnl" sz="1600" b="1" dirty="0" smtClean="0">
                <a:solidFill>
                  <a:schemeClr val="bg1"/>
                </a:solidFill>
              </a:rPr>
              <a:t>b) Andamio con marcado CE  </a:t>
            </a:r>
          </a:p>
          <a:p>
            <a:pPr algn="ctr"/>
            <a:r>
              <a:rPr lang="es-ES_tradnl" sz="1600" dirty="0" smtClean="0">
                <a:solidFill>
                  <a:schemeClr val="bg1"/>
                </a:solidFill>
              </a:rPr>
              <a:t>(persona con experiencia &gt;2 años + formación preventiva)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057205" y="5134753"/>
            <a:ext cx="2750702" cy="60148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_tradnl" sz="1600" b="1" dirty="0" smtClean="0">
                <a:solidFill>
                  <a:schemeClr val="bg1"/>
                </a:solidFill>
              </a:rPr>
              <a:t>a) Persona con formación universitaria  </a:t>
            </a:r>
            <a:r>
              <a:rPr lang="es-ES_tradnl" sz="1600" dirty="0" smtClean="0">
                <a:solidFill>
                  <a:schemeClr val="bg1"/>
                </a:solidFill>
              </a:rPr>
              <a:t>o bien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17 Flecha derecha"/>
          <p:cNvSpPr/>
          <p:nvPr/>
        </p:nvSpPr>
        <p:spPr>
          <a:xfrm>
            <a:off x="2447765" y="6052876"/>
            <a:ext cx="468052" cy="228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 redondeado"/>
          <p:cNvSpPr/>
          <p:nvPr/>
        </p:nvSpPr>
        <p:spPr>
          <a:xfrm>
            <a:off x="3051428" y="5134753"/>
            <a:ext cx="2799208" cy="166065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ES_tradnl" sz="1600" b="1" dirty="0" smtClean="0">
                <a:solidFill>
                  <a:schemeClr val="bg1"/>
                </a:solidFill>
              </a:rPr>
              <a:t>¿CUÁNDO?</a:t>
            </a:r>
          </a:p>
          <a:p>
            <a:r>
              <a:rPr lang="es-ES_tradnl" sz="1600" dirty="0" smtClean="0">
                <a:solidFill>
                  <a:schemeClr val="bg1"/>
                </a:solidFill>
              </a:rPr>
              <a:t>-Puesta en servicio</a:t>
            </a:r>
          </a:p>
          <a:p>
            <a:r>
              <a:rPr lang="es-ES_tradnl" sz="1600" dirty="0" smtClean="0">
                <a:solidFill>
                  <a:schemeClr val="bg1"/>
                </a:solidFill>
              </a:rPr>
              <a:t>-Diariamente</a:t>
            </a:r>
          </a:p>
          <a:p>
            <a:r>
              <a:rPr lang="es-ES_tradnl" sz="1600" dirty="0" smtClean="0">
                <a:solidFill>
                  <a:schemeClr val="bg1"/>
                </a:solidFill>
              </a:rPr>
              <a:t>-Tras modificaciones que afectan su estabilidad y resistencia</a:t>
            </a:r>
          </a:p>
          <a:p>
            <a:pPr algn="ctr"/>
            <a:endParaRPr lang="es-ES_tradnl" sz="1600" dirty="0" smtClean="0">
              <a:solidFill>
                <a:schemeClr val="bg1"/>
              </a:solidFill>
            </a:endParaRPr>
          </a:p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6004954" y="5802597"/>
            <a:ext cx="3011766" cy="93406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_tradnl" sz="1600" b="1" dirty="0" smtClean="0">
                <a:solidFill>
                  <a:schemeClr val="bg1"/>
                </a:solidFill>
              </a:rPr>
              <a:t>b) Andamio con marcado CE  </a:t>
            </a:r>
          </a:p>
          <a:p>
            <a:pPr algn="ctr"/>
            <a:r>
              <a:rPr lang="es-ES_tradnl" sz="1600" dirty="0" smtClean="0">
                <a:solidFill>
                  <a:schemeClr val="bg1"/>
                </a:solidFill>
              </a:rPr>
              <a:t>(persona con experiencia &gt;2 años + formación preventiva)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1" name="20 Rectángulo redondeado"/>
          <p:cNvSpPr/>
          <p:nvPr/>
        </p:nvSpPr>
        <p:spPr>
          <a:xfrm>
            <a:off x="-13931" y="1280074"/>
            <a:ext cx="1656184" cy="52931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ANDAMIOS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6107115" y="4656808"/>
            <a:ext cx="2959515" cy="38740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bg1"/>
                </a:solidFill>
              </a:rPr>
              <a:t>En andamios tubulares no existe marcado CE)</a:t>
            </a:r>
          </a:p>
        </p:txBody>
      </p:sp>
    </p:spTree>
    <p:extLst>
      <p:ext uri="{BB962C8B-B14F-4D97-AF65-F5344CB8AC3E}">
        <p14:creationId xmlns:p14="http://schemas.microsoft.com/office/powerpoint/2010/main" val="16454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475656" y="353977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>
                <a:solidFill>
                  <a:schemeClr val="bg1"/>
                </a:solidFill>
              </a:rPr>
              <a:t>3.1. </a:t>
            </a:r>
            <a:r>
              <a:rPr lang="es-ES_tradnl" sz="3200" b="1" dirty="0" smtClean="0">
                <a:solidFill>
                  <a:schemeClr val="bg1"/>
                </a:solidFill>
              </a:rPr>
              <a:t>APLICACIÓN JURÍDICA</a:t>
            </a:r>
            <a:endParaRPr lang="es-ES" sz="3200" b="1" dirty="0">
              <a:solidFill>
                <a:schemeClr val="bg1"/>
              </a:solidFill>
            </a:endParaRPr>
          </a:p>
        </p:txBody>
      </p:sp>
      <p:cxnSp>
        <p:nvCxnSpPr>
          <p:cNvPr id="6" name="5 Conector recto de flecha"/>
          <p:cNvCxnSpPr>
            <a:stCxn id="8" idx="3"/>
            <a:endCxn id="10" idx="1"/>
          </p:cNvCxnSpPr>
          <p:nvPr/>
        </p:nvCxnSpPr>
        <p:spPr>
          <a:xfrm>
            <a:off x="3552540" y="3579555"/>
            <a:ext cx="1192915" cy="1503203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>
            <a:stCxn id="8" idx="3"/>
            <a:endCxn id="9" idx="1"/>
          </p:cNvCxnSpPr>
          <p:nvPr/>
        </p:nvCxnSpPr>
        <p:spPr>
          <a:xfrm flipV="1">
            <a:off x="3552540" y="1916832"/>
            <a:ext cx="1235484" cy="1662723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Rectángulo redondeado"/>
          <p:cNvSpPr/>
          <p:nvPr/>
        </p:nvSpPr>
        <p:spPr>
          <a:xfrm>
            <a:off x="179512" y="3075499"/>
            <a:ext cx="33730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PUNTO DE VISTA DEL JUEZ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788024" y="1412776"/>
            <a:ext cx="2467739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HECHOS DEMOSTRABLES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4745455" y="4578702"/>
            <a:ext cx="370583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NORMATIVA JURÍDICA: FUENTES DEL DERECHO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4437124" y="2490724"/>
            <a:ext cx="4014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sz="1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CONSECUENCIAS EN LAS DISTINTAS RESPONSABILIDADES</a:t>
            </a:r>
            <a:endParaRPr lang="es-ES" sz="16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4437124" y="3253938"/>
            <a:ext cx="40141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sz="1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RESPONSABILIDAD PENAL:           SE HA DEMOSTRAR ESTOS HECHOS.                               </a:t>
            </a:r>
            <a:r>
              <a:rPr lang="es-ES_tradnl" sz="1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PRESUNCIÓN </a:t>
            </a:r>
            <a:r>
              <a:rPr lang="es-ES_tradnl" sz="1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DE INOCENCIA</a:t>
            </a:r>
            <a:endParaRPr lang="es-ES" sz="16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2038529" y="6522721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olidFill>
                  <a:srgbClr val="002060"/>
                </a:solidFill>
              </a:rPr>
              <a:t>3. RESPONSABILIDADES</a:t>
            </a: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434266" y="5594607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sz="1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L.P.R.L.;  Cód.. Civil y Penal;                          RD 1627/97;    RD 2177/2004; …</a:t>
            </a:r>
            <a:endParaRPr lang="es-ES" sz="16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21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2 Conector recto de flecha"/>
          <p:cNvCxnSpPr>
            <a:stCxn id="5" idx="3"/>
            <a:endCxn id="7" idx="1"/>
          </p:cNvCxnSpPr>
          <p:nvPr/>
        </p:nvCxnSpPr>
        <p:spPr>
          <a:xfrm>
            <a:off x="2752333" y="3966728"/>
            <a:ext cx="1192915" cy="1503203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3 Conector recto de flecha"/>
          <p:cNvCxnSpPr>
            <a:stCxn id="5" idx="3"/>
            <a:endCxn id="6" idx="1"/>
          </p:cNvCxnSpPr>
          <p:nvPr/>
        </p:nvCxnSpPr>
        <p:spPr>
          <a:xfrm flipV="1">
            <a:off x="2752333" y="2587970"/>
            <a:ext cx="1235484" cy="137875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Rectángulo redondeado"/>
          <p:cNvSpPr/>
          <p:nvPr/>
        </p:nvSpPr>
        <p:spPr>
          <a:xfrm>
            <a:off x="160045" y="3462672"/>
            <a:ext cx="259228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RESPONSABILIDAD CIVIL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987817" y="2083914"/>
            <a:ext cx="2467739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RESPONSABILIDAD PENAL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3945248" y="4965875"/>
            <a:ext cx="2611755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RESPONSABILIDAD ADMINISTRATIVA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26" name="25 Conector recto"/>
          <p:cNvCxnSpPr>
            <a:stCxn id="6" idx="2"/>
            <a:endCxn id="7" idx="0"/>
          </p:cNvCxnSpPr>
          <p:nvPr/>
        </p:nvCxnSpPr>
        <p:spPr>
          <a:xfrm>
            <a:off x="5221687" y="3092026"/>
            <a:ext cx="29439" cy="1873849"/>
          </a:xfrm>
          <a:prstGeom prst="line">
            <a:avLst/>
          </a:prstGeom>
          <a:ln w="28575">
            <a:solidFill>
              <a:srgbClr val="92D05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4897598" y="3752403"/>
            <a:ext cx="735985" cy="61606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 flipV="1">
            <a:off x="4848909" y="3752403"/>
            <a:ext cx="775707" cy="55309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CuadroTexto"/>
          <p:cNvSpPr txBox="1"/>
          <p:nvPr/>
        </p:nvSpPr>
        <p:spPr>
          <a:xfrm>
            <a:off x="2484119" y="309202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COMPATIBLE</a:t>
            </a:r>
            <a:endParaRPr lang="es-ES" dirty="0"/>
          </a:p>
        </p:txBody>
      </p:sp>
      <p:sp>
        <p:nvSpPr>
          <p:cNvPr id="51" name="50 CuadroTexto"/>
          <p:cNvSpPr txBox="1"/>
          <p:nvPr/>
        </p:nvSpPr>
        <p:spPr>
          <a:xfrm>
            <a:off x="2484119" y="450567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COMPATIBLE</a:t>
            </a:r>
            <a:endParaRPr lang="es-ES" dirty="0"/>
          </a:p>
        </p:txBody>
      </p:sp>
      <p:sp>
        <p:nvSpPr>
          <p:cNvPr id="55" name="54 CuadroTexto"/>
          <p:cNvSpPr txBox="1"/>
          <p:nvPr/>
        </p:nvSpPr>
        <p:spPr>
          <a:xfrm>
            <a:off x="6804247" y="1703708"/>
            <a:ext cx="1715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dirty="0" smtClean="0"/>
              <a:t>Privación de libertad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_tradnl" dirty="0" smtClean="0"/>
              <a:t>Sanción económica</a:t>
            </a:r>
            <a:endParaRPr lang="es-ES" dirty="0"/>
          </a:p>
        </p:txBody>
      </p:sp>
      <p:sp>
        <p:nvSpPr>
          <p:cNvPr id="56" name="55 CuadroTexto"/>
          <p:cNvSpPr txBox="1"/>
          <p:nvPr/>
        </p:nvSpPr>
        <p:spPr>
          <a:xfrm>
            <a:off x="6858010" y="4823600"/>
            <a:ext cx="160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dirty="0" smtClean="0"/>
              <a:t>Sanción</a:t>
            </a:r>
          </a:p>
          <a:p>
            <a:r>
              <a:rPr lang="es-ES_tradnl" dirty="0" smtClean="0"/>
              <a:t>     pública</a:t>
            </a:r>
            <a:endParaRPr lang="es-ES" dirty="0"/>
          </a:p>
        </p:txBody>
      </p:sp>
      <p:sp>
        <p:nvSpPr>
          <p:cNvPr id="33" name="32 Rectángulo redondeado"/>
          <p:cNvSpPr/>
          <p:nvPr/>
        </p:nvSpPr>
        <p:spPr>
          <a:xfrm>
            <a:off x="6804248" y="1309388"/>
            <a:ext cx="1715779" cy="394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 smtClean="0">
              <a:solidFill>
                <a:schemeClr val="bg1"/>
              </a:solidFill>
            </a:endParaRPr>
          </a:p>
          <a:p>
            <a:pPr algn="ctr"/>
            <a:r>
              <a:rPr lang="es-ES_tradnl" dirty="0" smtClean="0">
                <a:solidFill>
                  <a:schemeClr val="bg1"/>
                </a:solidFill>
              </a:rPr>
              <a:t>DELITO:</a:t>
            </a:r>
          </a:p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6" name="35 Rectángulo redondeado"/>
          <p:cNvSpPr/>
          <p:nvPr/>
        </p:nvSpPr>
        <p:spPr>
          <a:xfrm>
            <a:off x="6804248" y="2910299"/>
            <a:ext cx="1715779" cy="394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 smtClean="0">
              <a:solidFill>
                <a:schemeClr val="bg1"/>
              </a:solidFill>
            </a:endParaRPr>
          </a:p>
          <a:p>
            <a:pPr algn="ctr"/>
            <a:r>
              <a:rPr lang="es-ES_tradnl" dirty="0" smtClean="0">
                <a:solidFill>
                  <a:schemeClr val="bg1"/>
                </a:solidFill>
              </a:rPr>
              <a:t>FALTA:</a:t>
            </a:r>
          </a:p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7" name="36 Rectángulo redondeado"/>
          <p:cNvSpPr/>
          <p:nvPr/>
        </p:nvSpPr>
        <p:spPr>
          <a:xfrm>
            <a:off x="6804246" y="4470784"/>
            <a:ext cx="1715779" cy="394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 smtClean="0">
              <a:solidFill>
                <a:schemeClr val="bg1"/>
              </a:solidFill>
            </a:endParaRPr>
          </a:p>
          <a:p>
            <a:pPr algn="ctr"/>
            <a:r>
              <a:rPr lang="es-ES_tradnl" dirty="0" smtClean="0">
                <a:solidFill>
                  <a:schemeClr val="bg1"/>
                </a:solidFill>
              </a:rPr>
              <a:t>FALTA</a:t>
            </a:r>
          </a:p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6804248" y="3366267"/>
            <a:ext cx="160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dirty="0" smtClean="0"/>
              <a:t>Sanción</a:t>
            </a:r>
          </a:p>
          <a:p>
            <a:r>
              <a:rPr lang="es-ES_tradnl" dirty="0" smtClean="0"/>
              <a:t>     económica</a:t>
            </a:r>
            <a:endParaRPr lang="es-ES" dirty="0"/>
          </a:p>
        </p:txBody>
      </p:sp>
      <p:sp>
        <p:nvSpPr>
          <p:cNvPr id="53" name="52 CuadroTexto"/>
          <p:cNvSpPr txBox="1"/>
          <p:nvPr/>
        </p:nvSpPr>
        <p:spPr>
          <a:xfrm>
            <a:off x="214551" y="4551840"/>
            <a:ext cx="2269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dirty="0" smtClean="0"/>
              <a:t>Resarcir  daños ocasionados económicamente</a:t>
            </a:r>
            <a:endParaRPr lang="es-ES" dirty="0"/>
          </a:p>
        </p:txBody>
      </p:sp>
      <p:cxnSp>
        <p:nvCxnSpPr>
          <p:cNvPr id="57" name="56 Conector recto"/>
          <p:cNvCxnSpPr/>
          <p:nvPr/>
        </p:nvCxnSpPr>
        <p:spPr>
          <a:xfrm>
            <a:off x="6660232" y="1325802"/>
            <a:ext cx="0" cy="2640926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660232" y="4395407"/>
            <a:ext cx="0" cy="2052861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24 CuadroTexto"/>
          <p:cNvSpPr txBox="1"/>
          <p:nvPr/>
        </p:nvSpPr>
        <p:spPr>
          <a:xfrm>
            <a:off x="1475656" y="353977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>
                <a:solidFill>
                  <a:schemeClr val="bg1"/>
                </a:solidFill>
              </a:rPr>
              <a:t>3.</a:t>
            </a:r>
            <a:r>
              <a:rPr lang="es-ES_tradnl" sz="3200" b="1" dirty="0" smtClean="0">
                <a:solidFill>
                  <a:schemeClr val="bg1"/>
                </a:solidFill>
              </a:rPr>
              <a:t>2</a:t>
            </a:r>
            <a:r>
              <a:rPr lang="es-ES_tradnl" sz="3200" b="1" dirty="0" smtClean="0">
                <a:solidFill>
                  <a:schemeClr val="bg1"/>
                </a:solidFill>
              </a:rPr>
              <a:t>. RESPONSABILIDADES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2038529" y="6522721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olidFill>
                  <a:srgbClr val="002060"/>
                </a:solidFill>
              </a:rPr>
              <a:t>3. RESPONSABILIDADES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6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75656" y="353977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smtClean="0">
                <a:solidFill>
                  <a:schemeClr val="bg1"/>
                </a:solidFill>
              </a:rPr>
              <a:t>4.1. Posible </a:t>
            </a:r>
            <a:r>
              <a:rPr lang="es-ES_tradnl" sz="3600" b="1" dirty="0" smtClean="0">
                <a:solidFill>
                  <a:schemeClr val="bg1"/>
                </a:solidFill>
              </a:rPr>
              <a:t>CAUSA DEL SINIESTRO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00808"/>
            <a:ext cx="4876800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Rectángulo redondeado"/>
          <p:cNvSpPr/>
          <p:nvPr/>
        </p:nvSpPr>
        <p:spPr>
          <a:xfrm>
            <a:off x="372728" y="2834934"/>
            <a:ext cx="2027791" cy="792088"/>
          </a:xfrm>
          <a:prstGeom prst="round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chemeClr val="bg1"/>
                </a:solidFill>
              </a:rPr>
              <a:t>Voladizo del Ático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2430548" y="2537901"/>
            <a:ext cx="1019354" cy="5940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2038529" y="6522721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>
                <a:solidFill>
                  <a:srgbClr val="002060"/>
                </a:solidFill>
              </a:rPr>
              <a:t>4.   CONCLUSIONES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134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008836" y="451859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>
                <a:solidFill>
                  <a:schemeClr val="bg1"/>
                </a:solidFill>
              </a:rPr>
              <a:t>4.2 MEDIDAS PREVENTIVAS</a:t>
            </a:r>
            <a:endParaRPr lang="es-ES_tradnl" sz="3200" b="1" dirty="0" smtClean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3" y="1268760"/>
            <a:ext cx="903649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2038529" y="6522721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>
                <a:solidFill>
                  <a:srgbClr val="002060"/>
                </a:solidFill>
              </a:rPr>
              <a:t>4.   CONCLUSIONES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2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475656" y="196335"/>
            <a:ext cx="6264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</a:rPr>
              <a:t>4.3. Circunstancias del </a:t>
            </a:r>
            <a:r>
              <a:rPr lang="es-ES_tradnl" sz="2800" dirty="0" smtClean="0">
                <a:solidFill>
                  <a:schemeClr val="bg1"/>
                </a:solidFill>
              </a:rPr>
              <a:t>suceso de caída en altura desde el andamio </a:t>
            </a:r>
            <a:endParaRPr lang="es-ES" sz="28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586" y="1223963"/>
            <a:ext cx="6933805" cy="5517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59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835696" y="353977"/>
            <a:ext cx="5544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</a:rPr>
              <a:t>4.4. ANÁLISIS </a:t>
            </a:r>
            <a:r>
              <a:rPr lang="es-ES_tradnl" sz="2800" dirty="0" smtClean="0">
                <a:solidFill>
                  <a:schemeClr val="bg1"/>
                </a:solidFill>
              </a:rPr>
              <a:t>TÉCNICO: CONCLUSIONES (OPINIÓN)</a:t>
            </a:r>
            <a:endParaRPr lang="es-ES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6" y="451859"/>
            <a:ext cx="704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180692" y="2756630"/>
            <a:ext cx="259228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REPONSABILIDAD PENAL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213187" y="5289508"/>
            <a:ext cx="259228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bg1"/>
                </a:solidFill>
              </a:rPr>
              <a:t>REPONSABILIDAD </a:t>
            </a:r>
            <a:r>
              <a:rPr lang="es-ES_tradnl" b="1" dirty="0" smtClean="0">
                <a:solidFill>
                  <a:schemeClr val="bg1"/>
                </a:solidFill>
              </a:rPr>
              <a:t>CIVIL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973658" y="2501972"/>
            <a:ext cx="5670351" cy="57606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400" b="1" dirty="0" smtClean="0">
                <a:solidFill>
                  <a:schemeClr val="bg1"/>
                </a:solidFill>
              </a:rPr>
              <a:t> ¿ SE HA DEMOSTRADO  LA CAUSA DEL SINIESTRO ? </a:t>
            </a:r>
            <a:endParaRPr lang="es-ES" sz="1400" i="1" dirty="0">
              <a:solidFill>
                <a:schemeClr val="bg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987819" y="3227031"/>
            <a:ext cx="5670351" cy="79435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400" b="1" dirty="0" smtClean="0">
                <a:solidFill>
                  <a:schemeClr val="bg1"/>
                </a:solidFill>
              </a:rPr>
              <a:t>¿ ES POSIBLE QUE EXISTA OMISIÓN DE LAS MEDIDAS DE SEGURIDAD POR PARTE DEL ARQUITECTO TÉCNICO Y DEL EMPRESARIO ?</a:t>
            </a:r>
            <a:endParaRPr lang="es-ES" sz="1400" i="1" dirty="0">
              <a:solidFill>
                <a:schemeClr val="bg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2987821" y="4144726"/>
            <a:ext cx="5670351" cy="49970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400" b="1" dirty="0" smtClean="0">
                <a:solidFill>
                  <a:schemeClr val="bg1"/>
                </a:solidFill>
              </a:rPr>
              <a:t>PRINCIPIO DE PRESUNCIÓN DE INOCENCIA</a:t>
            </a:r>
            <a:endParaRPr lang="es-ES" sz="1400" dirty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9462"/>
            <a:ext cx="701799" cy="65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2038529" y="6522721"/>
            <a:ext cx="463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>
                <a:solidFill>
                  <a:srgbClr val="002060"/>
                </a:solidFill>
              </a:rPr>
              <a:t>4.   CONCLUSIONES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19" name="18 Conector recto"/>
          <p:cNvCxnSpPr/>
          <p:nvPr/>
        </p:nvCxnSpPr>
        <p:spPr>
          <a:xfrm>
            <a:off x="2849931" y="1460409"/>
            <a:ext cx="0" cy="32352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2849931" y="4941168"/>
            <a:ext cx="0" cy="16422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24 Rectángulo redondeado"/>
          <p:cNvSpPr/>
          <p:nvPr/>
        </p:nvSpPr>
        <p:spPr>
          <a:xfrm>
            <a:off x="3035270" y="5177199"/>
            <a:ext cx="5649682" cy="57606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400" b="1" dirty="0" smtClean="0">
                <a:solidFill>
                  <a:schemeClr val="bg1"/>
                </a:solidFill>
              </a:rPr>
              <a:t>¿DE ACUERDO CON LA SENTENCIA?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6" name="25 Rectángulo redondeado"/>
          <p:cNvSpPr/>
          <p:nvPr/>
        </p:nvSpPr>
        <p:spPr>
          <a:xfrm>
            <a:off x="3041380" y="5880288"/>
            <a:ext cx="5649682" cy="57606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400" b="1" dirty="0" smtClean="0">
                <a:solidFill>
                  <a:schemeClr val="bg1"/>
                </a:solidFill>
              </a:rPr>
              <a:t>DERECHO A LA VIDA &gt; RESARCIR ECONÓMICAMENTE POR LOS DAÑOS CAUSADOS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2987824" y="1460409"/>
            <a:ext cx="5904656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sz="1600" b="1" dirty="0">
                <a:solidFill>
                  <a:schemeClr val="bg1"/>
                </a:solidFill>
              </a:rPr>
              <a:t>Art. 316 Cód. Penal</a:t>
            </a:r>
            <a:r>
              <a:rPr lang="es-ES_tradnl" sz="1600" dirty="0">
                <a:solidFill>
                  <a:schemeClr val="bg1"/>
                </a:solidFill>
              </a:rPr>
              <a:t>: </a:t>
            </a:r>
            <a:r>
              <a:rPr lang="es-ES_tradnl" sz="1600" b="1" dirty="0" smtClean="0">
                <a:solidFill>
                  <a:schemeClr val="bg1"/>
                </a:solidFill>
              </a:rPr>
              <a:t>Delito </a:t>
            </a:r>
            <a:r>
              <a:rPr lang="es-ES_tradnl" sz="1600" b="1" dirty="0">
                <a:solidFill>
                  <a:schemeClr val="bg1"/>
                </a:solidFill>
              </a:rPr>
              <a:t>contra los derechos de los </a:t>
            </a:r>
            <a:r>
              <a:rPr lang="es-ES_tradnl" sz="1600" b="1" dirty="0" smtClean="0">
                <a:solidFill>
                  <a:schemeClr val="bg1"/>
                </a:solidFill>
              </a:rPr>
              <a:t>trabajadores</a:t>
            </a:r>
            <a:r>
              <a:rPr lang="es-ES_tradnl" sz="1600" dirty="0" smtClean="0">
                <a:solidFill>
                  <a:schemeClr val="bg1"/>
                </a:solidFill>
              </a:rPr>
              <a:t>.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973658" y="2083220"/>
            <a:ext cx="5904656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_tradnl" sz="1600" b="1" dirty="0">
                <a:solidFill>
                  <a:schemeClr val="bg1"/>
                </a:solidFill>
              </a:rPr>
              <a:t>Art. 142 Cód. Penal:</a:t>
            </a:r>
            <a:r>
              <a:rPr lang="es-ES_tradnl" sz="1600" dirty="0">
                <a:solidFill>
                  <a:schemeClr val="bg1"/>
                </a:solidFill>
              </a:rPr>
              <a:t> </a:t>
            </a:r>
            <a:r>
              <a:rPr lang="es-ES_tradnl" sz="1600" b="1" dirty="0">
                <a:solidFill>
                  <a:schemeClr val="bg1"/>
                </a:solidFill>
              </a:rPr>
              <a:t>Homicidio </a:t>
            </a:r>
            <a:r>
              <a:rPr lang="es-ES_tradnl" sz="1600" b="1" dirty="0" smtClean="0">
                <a:solidFill>
                  <a:schemeClr val="bg1"/>
                </a:solidFill>
              </a:rPr>
              <a:t>Imprudente</a:t>
            </a:r>
            <a:r>
              <a:rPr lang="es-ES_tradnl" sz="1600" dirty="0">
                <a:solidFill>
                  <a:schemeClr val="bg1"/>
                </a:solidFill>
              </a:rPr>
              <a:t>.</a:t>
            </a:r>
            <a:endParaRPr lang="es-E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10192</TotalTime>
  <Words>784</Words>
  <Application>Microsoft Office PowerPoint</Application>
  <PresentationFormat>Presentación en pantalla (4:3)</PresentationFormat>
  <Paragraphs>145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Vértice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carmarhe</dc:creator>
  <cp:lastModifiedBy>carmarhe</cp:lastModifiedBy>
  <cp:revision>291</cp:revision>
  <dcterms:created xsi:type="dcterms:W3CDTF">2013-05-26T18:41:47Z</dcterms:created>
  <dcterms:modified xsi:type="dcterms:W3CDTF">2013-07-12T11:16:17Z</dcterms:modified>
</cp:coreProperties>
</file>