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257" r:id="rId2"/>
    <p:sldId id="258" r:id="rId3"/>
    <p:sldId id="259" r:id="rId4"/>
    <p:sldId id="260" r:id="rId5"/>
    <p:sldId id="311" r:id="rId6"/>
    <p:sldId id="312" r:id="rId7"/>
    <p:sldId id="313" r:id="rId8"/>
    <p:sldId id="264" r:id="rId9"/>
    <p:sldId id="317" r:id="rId10"/>
    <p:sldId id="351" r:id="rId11"/>
    <p:sldId id="314" r:id="rId12"/>
    <p:sldId id="315" r:id="rId13"/>
    <p:sldId id="316" r:id="rId14"/>
    <p:sldId id="324" r:id="rId15"/>
    <p:sldId id="270" r:id="rId16"/>
    <p:sldId id="318" r:id="rId17"/>
    <p:sldId id="319" r:id="rId18"/>
    <p:sldId id="320" r:id="rId19"/>
    <p:sldId id="321" r:id="rId20"/>
    <p:sldId id="275" r:id="rId21"/>
    <p:sldId id="322" r:id="rId22"/>
    <p:sldId id="278" r:id="rId23"/>
    <p:sldId id="325" r:id="rId24"/>
    <p:sldId id="348" r:id="rId25"/>
    <p:sldId id="347" r:id="rId26"/>
    <p:sldId id="280" r:id="rId27"/>
    <p:sldId id="326" r:id="rId28"/>
    <p:sldId id="327" r:id="rId29"/>
    <p:sldId id="328" r:id="rId30"/>
    <p:sldId id="285" r:id="rId31"/>
    <p:sldId id="330" r:id="rId32"/>
    <p:sldId id="331" r:id="rId33"/>
    <p:sldId id="332" r:id="rId34"/>
    <p:sldId id="333" r:id="rId35"/>
    <p:sldId id="334" r:id="rId36"/>
    <p:sldId id="350" r:id="rId37"/>
    <p:sldId id="335" r:id="rId38"/>
    <p:sldId id="336" r:id="rId39"/>
    <p:sldId id="337" r:id="rId40"/>
    <p:sldId id="338" r:id="rId41"/>
    <p:sldId id="295" r:id="rId42"/>
    <p:sldId id="339" r:id="rId43"/>
    <p:sldId id="340" r:id="rId44"/>
    <p:sldId id="341" r:id="rId45"/>
    <p:sldId id="342" r:id="rId46"/>
    <p:sldId id="300" r:id="rId47"/>
    <p:sldId id="343" r:id="rId48"/>
    <p:sldId id="344" r:id="rId49"/>
    <p:sldId id="345" r:id="rId50"/>
    <p:sldId id="305" r:id="rId51"/>
    <p:sldId id="306" r:id="rId52"/>
    <p:sldId id="349" r:id="rId53"/>
    <p:sldId id="307" r:id="rId54"/>
    <p:sldId id="308" r:id="rId5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396" d="100"/>
          <a:sy n="396" d="100"/>
        </p:scale>
        <p:origin x="-80" y="74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notesMaster" Target="notesMasters/notesMaster1.xml"/><Relationship Id="rId57" Type="http://schemas.openxmlformats.org/officeDocument/2006/relationships/handoutMaster" Target="handoutMasters/handoutMaster1.xml"/><Relationship Id="rId58" Type="http://schemas.openxmlformats.org/officeDocument/2006/relationships/printerSettings" Target="printerSettings/printerSettings1.bin"/><Relationship Id="rId59" Type="http://schemas.openxmlformats.org/officeDocument/2006/relationships/presProps" Target="pres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viewProps" Target="viewProps.xml"/><Relationship Id="rId61" Type="http://schemas.openxmlformats.org/officeDocument/2006/relationships/theme" Target="theme/theme1.xml"/><Relationship Id="rId6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Macintosh%20HD:Users:jasperdegraeuwe:Documents:Erasmus:Thesis:Meetresultaten:Resultaten%20vergeleken%20met%20TRNSYS%20(1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Macintosh%20HD:Users:jasperdegraeuwe:Documents:Erasmus:Thesis:Meetresultaten:Resultaten%20vergeleken%20met%20TRNSYS%20(1)%20(with%20venitilation%20loss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oleObject" Target="Macintosh%20HD:Users:jasperdegraeuwe:Documents:Erasmus:Thesis:Meetresultaten:Resultaten%20vergeleken%20met%20TRNSYS%20(1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oleObject" Target="Macintosh%20HD:Users:jasperdegraeuwe:Documents:Erasmus:Thesis:Blower%20door%20test:Onze%20resultaten:Excel%20-%20shee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v>1m TRNSYS</c:v>
          </c:tx>
          <c:spPr>
            <a:ln w="28575"/>
          </c:spPr>
          <c:marker>
            <c:symbol val="none"/>
          </c:marker>
          <c:xVal>
            <c:numRef>
              <c:f>'Thermal Bouyancy (no crack) '!$F$2:$F$5</c:f>
              <c:numCache>
                <c:formatCode>General</c:formatCode>
                <c:ptCount val="4"/>
                <c:pt idx="0">
                  <c:v>6.83</c:v>
                </c:pt>
                <c:pt idx="1">
                  <c:v>13.05</c:v>
                </c:pt>
                <c:pt idx="2">
                  <c:v>18.17000000000001</c:v>
                </c:pt>
                <c:pt idx="3">
                  <c:v>23.57</c:v>
                </c:pt>
              </c:numCache>
            </c:numRef>
          </c:xVal>
          <c:yVal>
            <c:numRef>
              <c:f>'Thermal Bouyancy (no crack) '!$N$2:$N$5</c:f>
              <c:numCache>
                <c:formatCode>General</c:formatCode>
                <c:ptCount val="4"/>
                <c:pt idx="0">
                  <c:v>0.3771</c:v>
                </c:pt>
                <c:pt idx="1">
                  <c:v>0.5529</c:v>
                </c:pt>
                <c:pt idx="2">
                  <c:v>0.6929</c:v>
                </c:pt>
                <c:pt idx="3">
                  <c:v>0.738</c:v>
                </c:pt>
              </c:numCache>
            </c:numRef>
          </c:yVal>
          <c:smooth val="1"/>
        </c:ser>
        <c:ser>
          <c:idx val="1"/>
          <c:order val="1"/>
          <c:tx>
            <c:v>1m Manual</c:v>
          </c:tx>
          <c:spPr>
            <a:ln w="28575"/>
          </c:spPr>
          <c:marker>
            <c:symbol val="none"/>
          </c:marker>
          <c:xVal>
            <c:numRef>
              <c:f>'Thermal Bouyancy (no crack) '!$F$2:$F$5</c:f>
              <c:numCache>
                <c:formatCode>General</c:formatCode>
                <c:ptCount val="4"/>
                <c:pt idx="0">
                  <c:v>6.83</c:v>
                </c:pt>
                <c:pt idx="1">
                  <c:v>13.05</c:v>
                </c:pt>
                <c:pt idx="2">
                  <c:v>18.17000000000001</c:v>
                </c:pt>
                <c:pt idx="3">
                  <c:v>23.57</c:v>
                </c:pt>
              </c:numCache>
            </c:numRef>
          </c:xVal>
          <c:yVal>
            <c:numRef>
              <c:f>'Thermal Bouyancy (no crack) '!$O$2:$O$5</c:f>
              <c:numCache>
                <c:formatCode>General</c:formatCode>
                <c:ptCount val="4"/>
                <c:pt idx="0">
                  <c:v>0.417</c:v>
                </c:pt>
                <c:pt idx="1">
                  <c:v>0.616</c:v>
                </c:pt>
                <c:pt idx="2">
                  <c:v>0.693</c:v>
                </c:pt>
                <c:pt idx="3">
                  <c:v>0.73</c:v>
                </c:pt>
              </c:numCache>
            </c:numRef>
          </c:yVal>
          <c:smooth val="1"/>
        </c:ser>
        <c:ser>
          <c:idx val="2"/>
          <c:order val="2"/>
          <c:tx>
            <c:v>1m Bouyancy</c:v>
          </c:tx>
          <c:spPr>
            <a:ln w="28575"/>
          </c:spPr>
          <c:marker>
            <c:symbol val="none"/>
          </c:marker>
          <c:xVal>
            <c:numRef>
              <c:f>'Thermal Bouyancy (with crack)'!$F$2:$F$5</c:f>
              <c:numCache>
                <c:formatCode>General</c:formatCode>
                <c:ptCount val="4"/>
                <c:pt idx="0">
                  <c:v>6.83</c:v>
                </c:pt>
                <c:pt idx="1">
                  <c:v>13.05</c:v>
                </c:pt>
                <c:pt idx="2">
                  <c:v>18.17000000000001</c:v>
                </c:pt>
                <c:pt idx="3">
                  <c:v>23.57</c:v>
                </c:pt>
              </c:numCache>
            </c:numRef>
          </c:xVal>
          <c:yVal>
            <c:numRef>
              <c:f>'Thermal Bouyancy (no crack) '!$J$2:$J$5</c:f>
              <c:numCache>
                <c:formatCode>General</c:formatCode>
                <c:ptCount val="4"/>
                <c:pt idx="0">
                  <c:v>0.62803924441659</c:v>
                </c:pt>
                <c:pt idx="1">
                  <c:v>0.869617407416623</c:v>
                </c:pt>
                <c:pt idx="2">
                  <c:v>1.023571200808343</c:v>
                </c:pt>
                <c:pt idx="3">
                  <c:v>1.169726524811276</c:v>
                </c:pt>
              </c:numCache>
            </c:numRef>
          </c:yVal>
          <c:smooth val="1"/>
        </c:ser>
        <c:ser>
          <c:idx val="3"/>
          <c:order val="3"/>
          <c:tx>
            <c:v>2m TRNSYS</c:v>
          </c:tx>
          <c:spPr>
            <a:ln w="28575"/>
          </c:spPr>
          <c:marker>
            <c:symbol val="none"/>
          </c:marker>
          <c:xVal>
            <c:numRef>
              <c:f>'Thermal Bouyancy (with crack)'!$F$14:$F$17</c:f>
              <c:numCache>
                <c:formatCode>General</c:formatCode>
                <c:ptCount val="4"/>
                <c:pt idx="0">
                  <c:v>7.91</c:v>
                </c:pt>
                <c:pt idx="1">
                  <c:v>12.63</c:v>
                </c:pt>
                <c:pt idx="2">
                  <c:v>18.23999999999999</c:v>
                </c:pt>
                <c:pt idx="3">
                  <c:v>23.01</c:v>
                </c:pt>
              </c:numCache>
            </c:numRef>
          </c:xVal>
          <c:yVal>
            <c:numRef>
              <c:f>'Thermal Bouyancy (with crack)'!$L$14:$L$17</c:f>
              <c:numCache>
                <c:formatCode>General</c:formatCode>
                <c:ptCount val="4"/>
                <c:pt idx="0">
                  <c:v>0.4576</c:v>
                </c:pt>
                <c:pt idx="1">
                  <c:v>0.5613</c:v>
                </c:pt>
                <c:pt idx="2">
                  <c:v>0.7222</c:v>
                </c:pt>
                <c:pt idx="3">
                  <c:v>0.8303</c:v>
                </c:pt>
              </c:numCache>
            </c:numRef>
          </c:yVal>
          <c:smooth val="1"/>
        </c:ser>
        <c:ser>
          <c:idx val="4"/>
          <c:order val="4"/>
          <c:tx>
            <c:v>2m Manual</c:v>
          </c:tx>
          <c:spPr>
            <a:ln w="28575"/>
          </c:spPr>
          <c:marker>
            <c:symbol val="none"/>
          </c:marker>
          <c:xVal>
            <c:numRef>
              <c:f>'Thermal Bouyancy (with crack)'!$F$14:$F$17</c:f>
              <c:numCache>
                <c:formatCode>General</c:formatCode>
                <c:ptCount val="4"/>
                <c:pt idx="0">
                  <c:v>7.91</c:v>
                </c:pt>
                <c:pt idx="1">
                  <c:v>12.63</c:v>
                </c:pt>
                <c:pt idx="2">
                  <c:v>18.23999999999999</c:v>
                </c:pt>
                <c:pt idx="3">
                  <c:v>23.01</c:v>
                </c:pt>
              </c:numCache>
            </c:numRef>
          </c:xVal>
          <c:yVal>
            <c:numRef>
              <c:f>'Thermal Bouyancy (with crack)'!$M$14:$M$17</c:f>
              <c:numCache>
                <c:formatCode>General</c:formatCode>
                <c:ptCount val="4"/>
                <c:pt idx="0">
                  <c:v>0.453</c:v>
                </c:pt>
                <c:pt idx="1">
                  <c:v>0.568</c:v>
                </c:pt>
                <c:pt idx="2">
                  <c:v>0.711</c:v>
                </c:pt>
                <c:pt idx="3">
                  <c:v>0.844</c:v>
                </c:pt>
              </c:numCache>
            </c:numRef>
          </c:yVal>
          <c:smooth val="1"/>
        </c:ser>
        <c:ser>
          <c:idx val="5"/>
          <c:order val="5"/>
          <c:tx>
            <c:v>2m Bouyancy</c:v>
          </c:tx>
          <c:spPr>
            <a:ln w="28575"/>
          </c:spPr>
          <c:marker>
            <c:symbol val="none"/>
          </c:marker>
          <c:xVal>
            <c:numRef>
              <c:f>'Thermal Bouyancy (with crack)'!$F$14:$F$17</c:f>
              <c:numCache>
                <c:formatCode>General</c:formatCode>
                <c:ptCount val="4"/>
                <c:pt idx="0">
                  <c:v>7.91</c:v>
                </c:pt>
                <c:pt idx="1">
                  <c:v>12.63</c:v>
                </c:pt>
                <c:pt idx="2">
                  <c:v>18.23999999999999</c:v>
                </c:pt>
                <c:pt idx="3">
                  <c:v>23.01</c:v>
                </c:pt>
              </c:numCache>
            </c:numRef>
          </c:xVal>
          <c:yVal>
            <c:numRef>
              <c:f>'Thermal Bouyancy (no crack) '!$J$14:$J$17</c:f>
              <c:numCache>
                <c:formatCode>General</c:formatCode>
                <c:ptCount val="4"/>
                <c:pt idx="0">
                  <c:v>0.845496649831107</c:v>
                </c:pt>
                <c:pt idx="1">
                  <c:v>1.067873008068034</c:v>
                </c:pt>
                <c:pt idx="2">
                  <c:v>1.285503649327067</c:v>
                </c:pt>
                <c:pt idx="3">
                  <c:v>1.446961744620302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0060376"/>
        <c:axId val="652309336"/>
      </c:scatterChart>
      <c:valAx>
        <c:axId val="5000603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∆ Temperature (°C)</a:t>
                </a:r>
              </a:p>
            </c:rich>
          </c:tx>
          <c:layout>
            <c:manualLayout>
              <c:xMode val="edge"/>
              <c:yMode val="edge"/>
              <c:x val="0.389894577486282"/>
              <c:y val="0.899217547256654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652309336"/>
        <c:crosses val="autoZero"/>
        <c:crossBetween val="midCat"/>
      </c:valAx>
      <c:valAx>
        <c:axId val="65230933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Velocity (m/s)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500060376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v>1m TRNSYS</c:v>
          </c:tx>
          <c:spPr>
            <a:ln w="28575"/>
          </c:spPr>
          <c:marker>
            <c:symbol val="none"/>
          </c:marker>
          <c:xVal>
            <c:numRef>
              <c:f>'Thermal Bouyancy (no crack) '!$E$58:$E$61</c:f>
              <c:numCache>
                <c:formatCode>General</c:formatCode>
                <c:ptCount val="4"/>
                <c:pt idx="0">
                  <c:v>6.83</c:v>
                </c:pt>
                <c:pt idx="1">
                  <c:v>13.05</c:v>
                </c:pt>
                <c:pt idx="2">
                  <c:v>18.17000000000001</c:v>
                </c:pt>
                <c:pt idx="3">
                  <c:v>23.57</c:v>
                </c:pt>
              </c:numCache>
            </c:numRef>
          </c:xVal>
          <c:yVal>
            <c:numRef>
              <c:f>'Thermal Bouyancy (no crack) '!$G$2:$G$5</c:f>
              <c:numCache>
                <c:formatCode>General</c:formatCode>
                <c:ptCount val="4"/>
                <c:pt idx="0">
                  <c:v>0.3771</c:v>
                </c:pt>
                <c:pt idx="1">
                  <c:v>0.5529</c:v>
                </c:pt>
                <c:pt idx="2">
                  <c:v>0.6929</c:v>
                </c:pt>
                <c:pt idx="3">
                  <c:v>0.738</c:v>
                </c:pt>
              </c:numCache>
            </c:numRef>
          </c:yVal>
          <c:smooth val="1"/>
        </c:ser>
        <c:ser>
          <c:idx val="1"/>
          <c:order val="1"/>
          <c:tx>
            <c:v>1m Manual</c:v>
          </c:tx>
          <c:spPr>
            <a:ln w="28575"/>
          </c:spPr>
          <c:marker>
            <c:symbol val="none"/>
          </c:marker>
          <c:xVal>
            <c:numRef>
              <c:f>'Thermal Bouyancy (no crack) '!$E$58:$E$61</c:f>
              <c:numCache>
                <c:formatCode>General</c:formatCode>
                <c:ptCount val="4"/>
                <c:pt idx="0">
                  <c:v>6.83</c:v>
                </c:pt>
                <c:pt idx="1">
                  <c:v>13.05</c:v>
                </c:pt>
                <c:pt idx="2">
                  <c:v>18.17000000000001</c:v>
                </c:pt>
                <c:pt idx="3">
                  <c:v>23.57</c:v>
                </c:pt>
              </c:numCache>
            </c:numRef>
          </c:xVal>
          <c:yVal>
            <c:numRef>
              <c:f>'Thermal Bouyancy (no crack) '!$H$2:$H$5</c:f>
              <c:numCache>
                <c:formatCode>General</c:formatCode>
                <c:ptCount val="4"/>
                <c:pt idx="0">
                  <c:v>0.417</c:v>
                </c:pt>
                <c:pt idx="1">
                  <c:v>0.616</c:v>
                </c:pt>
                <c:pt idx="2">
                  <c:v>0.693</c:v>
                </c:pt>
                <c:pt idx="3">
                  <c:v>0.73</c:v>
                </c:pt>
              </c:numCache>
            </c:numRef>
          </c:yVal>
          <c:smooth val="1"/>
        </c:ser>
        <c:ser>
          <c:idx val="2"/>
          <c:order val="2"/>
          <c:tx>
            <c:v>1m Bouyancy</c:v>
          </c:tx>
          <c:spPr>
            <a:ln w="28575"/>
          </c:spPr>
          <c:marker>
            <c:symbol val="none"/>
          </c:marker>
          <c:xVal>
            <c:numRef>
              <c:f>'Thermal Bouyancy (with crack)'!$F$2:$F$5</c:f>
              <c:numCache>
                <c:formatCode>General</c:formatCode>
                <c:ptCount val="4"/>
                <c:pt idx="0">
                  <c:v>6.83</c:v>
                </c:pt>
                <c:pt idx="1">
                  <c:v>13.05</c:v>
                </c:pt>
                <c:pt idx="2">
                  <c:v>18.17000000000001</c:v>
                </c:pt>
                <c:pt idx="3">
                  <c:v>23.57</c:v>
                </c:pt>
              </c:numCache>
            </c:numRef>
          </c:xVal>
          <c:yVal>
            <c:numRef>
              <c:f>'Thermal Bouyancy (no crack) '!$F$2:$F$5</c:f>
              <c:numCache>
                <c:formatCode>General</c:formatCode>
                <c:ptCount val="4"/>
                <c:pt idx="0">
                  <c:v>0.356208652253861</c:v>
                </c:pt>
                <c:pt idx="1">
                  <c:v>0.493225936796554</c:v>
                </c:pt>
                <c:pt idx="2">
                  <c:v>0.58054480061115</c:v>
                </c:pt>
                <c:pt idx="3">
                  <c:v>0.663440561418539</c:v>
                </c:pt>
              </c:numCache>
            </c:numRef>
          </c:yVal>
          <c:smooth val="1"/>
        </c:ser>
        <c:ser>
          <c:idx val="3"/>
          <c:order val="3"/>
          <c:tx>
            <c:v>2m TRNSYS</c:v>
          </c:tx>
          <c:spPr>
            <a:ln w="28575"/>
          </c:spPr>
          <c:marker>
            <c:symbol val="none"/>
          </c:marker>
          <c:xVal>
            <c:numRef>
              <c:f>'Thermal Bouyancy (with crack)'!$F$14:$F$17</c:f>
              <c:numCache>
                <c:formatCode>General</c:formatCode>
                <c:ptCount val="4"/>
                <c:pt idx="0">
                  <c:v>7.91</c:v>
                </c:pt>
                <c:pt idx="1">
                  <c:v>12.63</c:v>
                </c:pt>
                <c:pt idx="2">
                  <c:v>18.23999999999999</c:v>
                </c:pt>
                <c:pt idx="3">
                  <c:v>23.01</c:v>
                </c:pt>
              </c:numCache>
            </c:numRef>
          </c:xVal>
          <c:yVal>
            <c:numRef>
              <c:f>'Thermal Bouyancy (with crack)'!$L$14:$L$17</c:f>
              <c:numCache>
                <c:formatCode>General</c:formatCode>
                <c:ptCount val="4"/>
                <c:pt idx="0">
                  <c:v>0.4576</c:v>
                </c:pt>
                <c:pt idx="1">
                  <c:v>0.5613</c:v>
                </c:pt>
                <c:pt idx="2">
                  <c:v>0.7222</c:v>
                </c:pt>
                <c:pt idx="3">
                  <c:v>0.8303</c:v>
                </c:pt>
              </c:numCache>
            </c:numRef>
          </c:yVal>
          <c:smooth val="1"/>
        </c:ser>
        <c:ser>
          <c:idx val="4"/>
          <c:order val="4"/>
          <c:tx>
            <c:v>2m Manual</c:v>
          </c:tx>
          <c:spPr>
            <a:ln w="28575"/>
          </c:spPr>
          <c:marker>
            <c:symbol val="none"/>
          </c:marker>
          <c:xVal>
            <c:numRef>
              <c:f>'Thermal Bouyancy (with crack)'!$F$14:$F$17</c:f>
              <c:numCache>
                <c:formatCode>General</c:formatCode>
                <c:ptCount val="4"/>
                <c:pt idx="0">
                  <c:v>7.91</c:v>
                </c:pt>
                <c:pt idx="1">
                  <c:v>12.63</c:v>
                </c:pt>
                <c:pt idx="2">
                  <c:v>18.23999999999999</c:v>
                </c:pt>
                <c:pt idx="3">
                  <c:v>23.01</c:v>
                </c:pt>
              </c:numCache>
            </c:numRef>
          </c:xVal>
          <c:yVal>
            <c:numRef>
              <c:f>'Thermal Bouyancy (with crack)'!$M$14:$M$17</c:f>
              <c:numCache>
                <c:formatCode>General</c:formatCode>
                <c:ptCount val="4"/>
                <c:pt idx="0">
                  <c:v>0.453</c:v>
                </c:pt>
                <c:pt idx="1">
                  <c:v>0.568</c:v>
                </c:pt>
                <c:pt idx="2">
                  <c:v>0.711</c:v>
                </c:pt>
                <c:pt idx="3">
                  <c:v>0.844</c:v>
                </c:pt>
              </c:numCache>
            </c:numRef>
          </c:yVal>
          <c:smooth val="1"/>
        </c:ser>
        <c:ser>
          <c:idx val="5"/>
          <c:order val="5"/>
          <c:tx>
            <c:v>2m Bouyancy</c:v>
          </c:tx>
          <c:spPr>
            <a:ln w="28575"/>
          </c:spPr>
          <c:marker>
            <c:symbol val="none"/>
          </c:marker>
          <c:xVal>
            <c:numRef>
              <c:f>'Thermal Bouyancy (with crack)'!$F$14:$F$17</c:f>
              <c:numCache>
                <c:formatCode>General</c:formatCode>
                <c:ptCount val="4"/>
                <c:pt idx="0">
                  <c:v>7.91</c:v>
                </c:pt>
                <c:pt idx="1">
                  <c:v>12.63</c:v>
                </c:pt>
                <c:pt idx="2">
                  <c:v>18.23999999999999</c:v>
                </c:pt>
                <c:pt idx="3">
                  <c:v>23.01</c:v>
                </c:pt>
              </c:numCache>
            </c:numRef>
          </c:xVal>
          <c:yVal>
            <c:numRef>
              <c:f>'Thermal Bouyancy (no crack) '!$F$14:$F$17</c:f>
              <c:numCache>
                <c:formatCode>General</c:formatCode>
                <c:ptCount val="4"/>
                <c:pt idx="0">
                  <c:v>0.479545227147811</c:v>
                </c:pt>
                <c:pt idx="1">
                  <c:v>0.605671712976386</c:v>
                </c:pt>
                <c:pt idx="2">
                  <c:v>0.729106543046657</c:v>
                </c:pt>
                <c:pt idx="3">
                  <c:v>0.820681665192575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0143640"/>
        <c:axId val="569320408"/>
      </c:scatterChart>
      <c:valAx>
        <c:axId val="5001436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∆ Temperature (°C)</a:t>
                </a:r>
              </a:p>
            </c:rich>
          </c:tx>
          <c:layout>
            <c:manualLayout>
              <c:xMode val="edge"/>
              <c:yMode val="edge"/>
              <c:x val="0.393768417265806"/>
              <c:y val="0.903169800305413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569320408"/>
        <c:crosses val="autoZero"/>
        <c:crossBetween val="midCat"/>
      </c:valAx>
      <c:valAx>
        <c:axId val="56932040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Velocity (m/s)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500143640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v>5m TRNSYS</c:v>
          </c:tx>
          <c:xVal>
            <c:numRef>
              <c:f>'Thermal Bouyancy (no crack) '!$F$26:$F$29</c:f>
              <c:numCache>
                <c:formatCode>General</c:formatCode>
                <c:ptCount val="4"/>
                <c:pt idx="0">
                  <c:v>6.83</c:v>
                </c:pt>
                <c:pt idx="1">
                  <c:v>13.05</c:v>
                </c:pt>
                <c:pt idx="2">
                  <c:v>18.17000000000001</c:v>
                </c:pt>
                <c:pt idx="3">
                  <c:v>23.57</c:v>
                </c:pt>
              </c:numCache>
            </c:numRef>
          </c:xVal>
          <c:yVal>
            <c:numRef>
              <c:f>'Thermal Bouyancy (no crack) '!$M$26:$M$29</c:f>
              <c:numCache>
                <c:formatCode>General</c:formatCode>
                <c:ptCount val="4"/>
                <c:pt idx="0">
                  <c:v>0.639414099371435</c:v>
                </c:pt>
                <c:pt idx="1">
                  <c:v>0.885367652267583</c:v>
                </c:pt>
                <c:pt idx="2">
                  <c:v>1.042109809738694</c:v>
                </c:pt>
                <c:pt idx="3">
                  <c:v>1.190912254325558</c:v>
                </c:pt>
              </c:numCache>
            </c:numRef>
          </c:yVal>
          <c:smooth val="1"/>
        </c:ser>
        <c:ser>
          <c:idx val="1"/>
          <c:order val="1"/>
          <c:tx>
            <c:v>5m Buoyancy</c:v>
          </c:tx>
          <c:xVal>
            <c:numRef>
              <c:f>'Thermal Bouyancy (no crack) '!$F$26:$F$29</c:f>
              <c:numCache>
                <c:formatCode>General</c:formatCode>
                <c:ptCount val="4"/>
                <c:pt idx="0">
                  <c:v>6.83</c:v>
                </c:pt>
                <c:pt idx="1">
                  <c:v>13.05</c:v>
                </c:pt>
                <c:pt idx="2">
                  <c:v>18.17000000000001</c:v>
                </c:pt>
                <c:pt idx="3">
                  <c:v>23.57</c:v>
                </c:pt>
              </c:numCache>
            </c:numRef>
          </c:xVal>
          <c:yVal>
            <c:numRef>
              <c:f>'Thermal Bouyancy (no crack) '!$N$26:$N$29</c:f>
              <c:numCache>
                <c:formatCode>General</c:formatCode>
                <c:ptCount val="4"/>
                <c:pt idx="0">
                  <c:v>0.6032</c:v>
                </c:pt>
                <c:pt idx="1">
                  <c:v>0.8163</c:v>
                </c:pt>
                <c:pt idx="2">
                  <c:v>0.9811</c:v>
                </c:pt>
                <c:pt idx="3">
                  <c:v>1.1353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7661320"/>
        <c:axId val="577619112"/>
      </c:scatterChart>
      <c:valAx>
        <c:axId val="5776613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∆ Temperature (°C)</a:t>
                </a:r>
              </a:p>
            </c:rich>
          </c:tx>
          <c:layout>
            <c:manualLayout>
              <c:xMode val="edge"/>
              <c:yMode val="edge"/>
              <c:x val="0.399529966015251"/>
              <c:y val="0.894460199237537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577619112"/>
        <c:crosses val="autoZero"/>
        <c:crossBetween val="midCat"/>
      </c:valAx>
      <c:valAx>
        <c:axId val="57761911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Velocity (m/s)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577661320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v>Overpressure</c:v>
          </c:tx>
          <c:xVal>
            <c:numRef>
              <c:f>Sheet4!$D$29:$D$31</c:f>
              <c:numCache>
                <c:formatCode>General</c:formatCode>
                <c:ptCount val="3"/>
                <c:pt idx="0">
                  <c:v>100.0</c:v>
                </c:pt>
                <c:pt idx="1">
                  <c:v>50.0</c:v>
                </c:pt>
                <c:pt idx="2">
                  <c:v>10.0</c:v>
                </c:pt>
              </c:numCache>
            </c:numRef>
          </c:xVal>
          <c:yVal>
            <c:numRef>
              <c:f>Sheet4!$C$29:$C$31</c:f>
              <c:numCache>
                <c:formatCode>General</c:formatCode>
                <c:ptCount val="3"/>
                <c:pt idx="0">
                  <c:v>191.0</c:v>
                </c:pt>
                <c:pt idx="1">
                  <c:v>105.0</c:v>
                </c:pt>
                <c:pt idx="2">
                  <c:v>36.3</c:v>
                </c:pt>
              </c:numCache>
            </c:numRef>
          </c:yVal>
          <c:smooth val="1"/>
        </c:ser>
        <c:ser>
          <c:idx val="1"/>
          <c:order val="1"/>
          <c:tx>
            <c:v>Under pressure</c:v>
          </c:tx>
          <c:xVal>
            <c:numRef>
              <c:f>Sheet4!$D$32:$D$34</c:f>
              <c:numCache>
                <c:formatCode>General</c:formatCode>
                <c:ptCount val="3"/>
                <c:pt idx="0">
                  <c:v>100.0</c:v>
                </c:pt>
                <c:pt idx="1">
                  <c:v>50.0</c:v>
                </c:pt>
                <c:pt idx="2">
                  <c:v>10.0</c:v>
                </c:pt>
              </c:numCache>
            </c:numRef>
          </c:xVal>
          <c:yVal>
            <c:numRef>
              <c:f>Sheet4!$C$32:$C$34</c:f>
              <c:numCache>
                <c:formatCode>General</c:formatCode>
                <c:ptCount val="3"/>
                <c:pt idx="0">
                  <c:v>217.0</c:v>
                </c:pt>
                <c:pt idx="1">
                  <c:v>123.05</c:v>
                </c:pt>
                <c:pt idx="2">
                  <c:v>44.2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05617080"/>
        <c:axId val="671226840"/>
      </c:scatterChart>
      <c:valAx>
        <c:axId val="6056170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Opening window</a:t>
                </a:r>
              </a:p>
            </c:rich>
          </c:tx>
          <c:layout>
            <c:manualLayout>
              <c:xMode val="edge"/>
              <c:yMode val="edge"/>
              <c:x val="0.430888795230703"/>
              <c:y val="0.906823770105208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671226840"/>
        <c:crosses val="autoZero"/>
        <c:crossBetween val="midCat"/>
      </c:valAx>
      <c:valAx>
        <c:axId val="67122684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Air change rate</a:t>
                </a:r>
                <a:r>
                  <a:rPr lang="en-US" baseline="0"/>
                  <a:t> at 50 Pa (/h)</a:t>
                </a:r>
                <a:endParaRPr lang="en-US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605617080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3E02B0-A149-C947-8A0A-410D02708CD2}" type="datetimeFigureOut">
              <a:rPr lang="en-US" smtClean="0"/>
              <a:t>20/06/13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EB628B-891F-D045-AB53-ADC9D92AB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400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39E7CF-0A34-2D41-82A1-C279F30B8624}" type="datetimeFigureOut">
              <a:rPr lang="en-US" smtClean="0"/>
              <a:t>20/06/13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2FDAE0-65C9-A24B-B8B0-054234789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762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4FCA5-CBF3-2F46-AB5F-5637D1EA4616}" type="datetime1">
              <a:rPr lang="nl-BE" smtClean="0"/>
              <a:t>20/06/13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559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9DF29-65F9-8C41-8540-7E8B0E0F431A}" type="datetime1">
              <a:rPr lang="nl-BE" smtClean="0"/>
              <a:t>20/06/13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951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B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6642C-F0D2-3F4C-A6ED-E84128E66340}" type="datetime1">
              <a:rPr lang="nl-BE" smtClean="0"/>
              <a:t>20/06/13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514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7CA58-D9FF-0B43-9305-41B3D69DFDB6}" type="datetime1">
              <a:rPr lang="nl-BE" smtClean="0"/>
              <a:t>20/06/13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794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2B36-09DC-FF48-B592-96ADDE897D90}" type="datetime1">
              <a:rPr lang="nl-BE" smtClean="0"/>
              <a:t>20/06/13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929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88F5-15C5-7344-893A-1343FC837136}" type="datetime1">
              <a:rPr lang="nl-BE" smtClean="0"/>
              <a:t>20/06/13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140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3EF83-6C39-C144-B88C-2CD132D8AC8D}" type="datetime1">
              <a:rPr lang="nl-BE" smtClean="0"/>
              <a:t>20/06/13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939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D5F99-2205-6648-A670-363ED4416C0B}" type="datetime1">
              <a:rPr lang="nl-BE" smtClean="0"/>
              <a:t>20/06/13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08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32E9E-46FD-914B-8645-CEECF1D398EB}" type="datetime1">
              <a:rPr lang="nl-BE" smtClean="0"/>
              <a:t>20/06/13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538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AD168-3BF1-1345-98E6-10547FB005A5}" type="datetime1">
              <a:rPr lang="nl-BE" smtClean="0"/>
              <a:t>20/06/13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1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6E38C-180B-B540-8E75-46FCFDC876B7}" type="datetime1">
              <a:rPr lang="nl-BE" smtClean="0"/>
              <a:t>20/06/13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781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B0432-DB99-2046-A2E9-148F699ADE8A}" type="datetime1">
              <a:rPr lang="nl-BE" smtClean="0"/>
              <a:t>20/06/13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FD720-BCE5-0540-94A6-845770D074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863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6.png"/><Relationship Id="rId5" Type="http://schemas.microsoft.com/office/2007/relationships/hdphoto" Target="../media/hdphoto1.wdp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8.png"/><Relationship Id="rId5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8.png"/><Relationship Id="rId5" Type="http://schemas.microsoft.com/office/2007/relationships/hdphoto" Target="../media/hdphoto2.wdp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8.png"/><Relationship Id="rId5" Type="http://schemas.microsoft.com/office/2007/relationships/hdphoto" Target="../media/hdphoto2.wdp"/><Relationship Id="rId6" Type="http://schemas.openxmlformats.org/officeDocument/2006/relationships/image" Target="../media/image11.png"/><Relationship Id="rId7" Type="http://schemas.microsoft.com/office/2007/relationships/hdphoto" Target="../media/hdphoto3.wdp"/><Relationship Id="rId8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13.png"/><Relationship Id="rId5" Type="http://schemas.microsoft.com/office/2007/relationships/hdphoto" Target="../media/hdphoto4.wdp"/><Relationship Id="rId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17.png"/><Relationship Id="rId5" Type="http://schemas.microsoft.com/office/2007/relationships/hdphoto" Target="../media/hdphoto5.wdp"/><Relationship Id="rId6" Type="http://schemas.openxmlformats.org/officeDocument/2006/relationships/image" Target="../media/image18.png"/><Relationship Id="rId7" Type="http://schemas.microsoft.com/office/2007/relationships/hdphoto" Target="../media/hdphoto6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24.png"/><Relationship Id="rId5" Type="http://schemas.microsoft.com/office/2007/relationships/hdphoto" Target="../media/hdphoto7.wdp"/><Relationship Id="rId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5.png"/><Relationship Id="rId5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7.png"/><Relationship Id="rId5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46.png"/><Relationship Id="rId5" Type="http://schemas.openxmlformats.org/officeDocument/2006/relationships/image" Target="../media/image47.jpeg"/><Relationship Id="rId6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chart" Target="../charts/chart4.xml"/><Relationship Id="rId5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521100" cy="432048"/>
          </a:xfrm>
        </p:spPr>
        <p:txBody>
          <a:bodyPr>
            <a:normAutofit/>
          </a:bodyPr>
          <a:lstStyle/>
          <a:p>
            <a:r>
              <a:rPr lang="en-US" sz="2000" u="sng" dirty="0">
                <a:latin typeface="+mn-lt"/>
              </a:rPr>
              <a:t>Master of Science in Engineering </a:t>
            </a:r>
            <a:r>
              <a:rPr lang="en-US" sz="2000" u="sng" dirty="0" smtClean="0">
                <a:latin typeface="+mn-lt"/>
              </a:rPr>
              <a:t>Technology: Construction 2012/2013</a:t>
            </a:r>
            <a:endParaRPr lang="es-ES_tradnl" u="sng" dirty="0">
              <a:latin typeface="+mn-lt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01150" y="2492896"/>
            <a:ext cx="7088832" cy="1054968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Measuring the effect of the heat flow through a chimney with different altitudes </a:t>
            </a:r>
            <a:r>
              <a:rPr lang="en-US" b="1" dirty="0" smtClean="0">
                <a:solidFill>
                  <a:schemeClr val="tx1"/>
                </a:solidFill>
              </a:rPr>
              <a:t>of a rescaled </a:t>
            </a:r>
            <a:r>
              <a:rPr lang="en-US" b="1" dirty="0">
                <a:solidFill>
                  <a:schemeClr val="tx1"/>
                </a:solidFill>
              </a:rPr>
              <a:t>model and validating the results with TRNSYS, a computer-simulated model.</a:t>
            </a:r>
            <a:endParaRPr lang="es-ES_tradnl" b="1" dirty="0">
              <a:solidFill>
                <a:schemeClr val="tx1"/>
              </a:solidFill>
            </a:endParaRPr>
          </a:p>
          <a:p>
            <a:endParaRPr lang="es-ES_tradnl" b="1" dirty="0">
              <a:solidFill>
                <a:schemeClr val="tx1"/>
              </a:soli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1" y="5378656"/>
            <a:ext cx="899261" cy="888664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53" y="5378656"/>
            <a:ext cx="636934" cy="888664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2494883" y="5130491"/>
            <a:ext cx="46085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/>
              <a:t>Promotor: </a:t>
            </a:r>
            <a:r>
              <a:rPr lang="es-ES_tradnl" sz="1400" dirty="0" smtClean="0"/>
              <a:t>		Dr</a:t>
            </a:r>
            <a:r>
              <a:rPr lang="es-ES_tradnl" sz="1400" dirty="0"/>
              <a:t>. Carolina Aparicio </a:t>
            </a:r>
            <a:r>
              <a:rPr lang="es-ES_tradnl" sz="1400" dirty="0" smtClean="0"/>
              <a:t>Fernández</a:t>
            </a:r>
          </a:p>
          <a:p>
            <a:r>
              <a:rPr lang="es-ES_tradnl" sz="1400" dirty="0" smtClean="0"/>
              <a:t>			Dr</a:t>
            </a:r>
            <a:r>
              <a:rPr lang="es-ES_tradnl" sz="1400" dirty="0"/>
              <a:t>. José Luis Vivancos </a:t>
            </a:r>
            <a:r>
              <a:rPr lang="es-ES_tradnl" sz="1400" dirty="0" smtClean="0"/>
              <a:t>Bono</a:t>
            </a:r>
          </a:p>
          <a:p>
            <a:endParaRPr lang="nl-BE" sz="1400" dirty="0" smtClean="0"/>
          </a:p>
          <a:p>
            <a:r>
              <a:rPr lang="nl-BE" sz="1400" dirty="0" err="1" smtClean="0"/>
              <a:t>Masterstudents</a:t>
            </a:r>
            <a:r>
              <a:rPr lang="nl-BE" sz="1400" dirty="0" smtClean="0"/>
              <a:t>:	Jasper </a:t>
            </a:r>
            <a:r>
              <a:rPr lang="nl-BE" sz="1400" dirty="0" err="1" smtClean="0"/>
              <a:t>Degraeuwe</a:t>
            </a:r>
            <a:endParaRPr lang="nl-BE" sz="1400" dirty="0" smtClean="0"/>
          </a:p>
          <a:p>
            <a:r>
              <a:rPr lang="nl-BE" sz="1400" dirty="0"/>
              <a:t>	</a:t>
            </a:r>
            <a:r>
              <a:rPr lang="nl-BE" sz="1400" dirty="0" smtClean="0"/>
              <a:t>		</a:t>
            </a:r>
            <a:r>
              <a:rPr lang="nl-BE" sz="1400" dirty="0" err="1" smtClean="0"/>
              <a:t>Bertie</a:t>
            </a:r>
            <a:r>
              <a:rPr lang="nl-BE" sz="1400" dirty="0" smtClean="0"/>
              <a:t> </a:t>
            </a:r>
            <a:r>
              <a:rPr lang="nl-BE" sz="1400" dirty="0" err="1" smtClean="0"/>
              <a:t>Vandendorpe</a:t>
            </a:r>
            <a:endParaRPr lang="es-ES_tradnl" sz="1400" dirty="0"/>
          </a:p>
          <a:p>
            <a:endParaRPr lang="es-ES_tradnl" sz="1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730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946195" y="1844823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solidFill>
                  <a:schemeClr val="tx1"/>
                </a:solidFill>
              </a:rPr>
              <a:t>Title meaning: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</a:t>
            </a:r>
            <a:endParaRPr lang="es-ES_tradnl" dirty="0"/>
          </a:p>
        </p:txBody>
      </p:sp>
      <p:sp>
        <p:nvSpPr>
          <p:cNvPr id="10" name="Tekstvak 9"/>
          <p:cNvSpPr txBox="1"/>
          <p:nvPr/>
        </p:nvSpPr>
        <p:spPr>
          <a:xfrm>
            <a:off x="3353962" y="943852"/>
            <a:ext cx="2601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600" u="sng" dirty="0" err="1" smtClean="0"/>
              <a:t>Introduction</a:t>
            </a:r>
            <a:endParaRPr lang="es-ES_tradnl" sz="3600" u="sng" dirty="0"/>
          </a:p>
        </p:txBody>
      </p:sp>
      <p:sp>
        <p:nvSpPr>
          <p:cNvPr id="11" name="Tekstvak 10"/>
          <p:cNvSpPr txBox="1"/>
          <p:nvPr/>
        </p:nvSpPr>
        <p:spPr>
          <a:xfrm>
            <a:off x="946195" y="3573016"/>
            <a:ext cx="74168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err="1" smtClean="0"/>
              <a:t>Importance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society?</a:t>
            </a:r>
          </a:p>
          <a:p>
            <a:pPr algn="ctr"/>
            <a:endParaRPr lang="nl-BE" dirty="0"/>
          </a:p>
          <a:p>
            <a:pPr algn="ctr"/>
            <a:r>
              <a:rPr lang="nl-BE" dirty="0" err="1" smtClean="0"/>
              <a:t>Our</a:t>
            </a:r>
            <a:r>
              <a:rPr lang="nl-BE" dirty="0" smtClean="0"/>
              <a:t> goals?</a:t>
            </a:r>
          </a:p>
          <a:p>
            <a:pPr algn="ctr"/>
            <a:endParaRPr lang="nl-BE" dirty="0"/>
          </a:p>
          <a:p>
            <a:pPr algn="ctr"/>
            <a:r>
              <a:rPr lang="nl-BE" dirty="0" err="1" smtClean="0"/>
              <a:t>Other</a:t>
            </a:r>
            <a:r>
              <a:rPr lang="nl-BE" dirty="0" smtClean="0"/>
              <a:t> tests?</a:t>
            </a:r>
          </a:p>
          <a:p>
            <a:pPr algn="ctr"/>
            <a:endParaRPr lang="nl-BE" dirty="0"/>
          </a:p>
          <a:p>
            <a:pPr algn="ctr"/>
            <a:r>
              <a:rPr lang="nl-BE" dirty="0" err="1" smtClean="0"/>
              <a:t>Other</a:t>
            </a:r>
            <a:r>
              <a:rPr lang="nl-BE" dirty="0" smtClean="0"/>
              <a:t> options?</a:t>
            </a:r>
            <a:endParaRPr lang="es-ES_tradnl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50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8291264" cy="415414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nl-BE" sz="2000" dirty="0" err="1"/>
              <a:t>R</a:t>
            </a:r>
            <a:r>
              <a:rPr lang="nl-BE" sz="2000" dirty="0" err="1" smtClean="0"/>
              <a:t>escaled</a:t>
            </a:r>
            <a:r>
              <a:rPr lang="nl-BE" sz="2000" dirty="0" smtClean="0"/>
              <a:t> model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smtClean="0"/>
              <a:t>TRNSYS- model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Computer </a:t>
            </a:r>
            <a:r>
              <a:rPr lang="nl-BE" sz="1600" dirty="0" err="1" smtClean="0"/>
              <a:t>simulation</a:t>
            </a:r>
            <a:r>
              <a:rPr lang="nl-BE" sz="1600" dirty="0" smtClean="0"/>
              <a:t> of </a:t>
            </a:r>
            <a:r>
              <a:rPr lang="nl-BE" sz="1600" dirty="0" err="1" smtClean="0"/>
              <a:t>rescaled</a:t>
            </a:r>
            <a:r>
              <a:rPr lang="nl-BE" sz="1600" dirty="0" smtClean="0"/>
              <a:t> model 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Computer </a:t>
            </a:r>
            <a:r>
              <a:rPr lang="nl-BE" sz="1600" dirty="0" err="1" smtClean="0"/>
              <a:t>simulation</a:t>
            </a:r>
            <a:r>
              <a:rPr lang="nl-BE" sz="1600" dirty="0" smtClean="0"/>
              <a:t> of </a:t>
            </a:r>
            <a:r>
              <a:rPr lang="nl-BE" sz="1600" dirty="0" err="1" smtClean="0"/>
              <a:t>apartment</a:t>
            </a:r>
            <a:r>
              <a:rPr lang="nl-BE" sz="1600" dirty="0" smtClean="0"/>
              <a:t> building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err="1" smtClean="0"/>
              <a:t>Results</a:t>
            </a:r>
            <a:endParaRPr lang="nl-BE" sz="18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Results</a:t>
            </a:r>
            <a:r>
              <a:rPr lang="nl-BE" sz="1600" dirty="0" smtClean="0"/>
              <a:t> of the </a:t>
            </a:r>
            <a:r>
              <a:rPr lang="nl-BE" sz="1600" dirty="0" err="1" smtClean="0"/>
              <a:t>measurements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Comparing</a:t>
            </a:r>
            <a:r>
              <a:rPr lang="nl-BE" sz="1600" dirty="0" smtClean="0"/>
              <a:t> TRNSYS </a:t>
            </a:r>
            <a:r>
              <a:rPr lang="nl-BE" sz="1600" dirty="0" err="1" smtClean="0"/>
              <a:t>outputs</a:t>
            </a:r>
            <a:r>
              <a:rPr lang="nl-BE" sz="1600" dirty="0" smtClean="0"/>
              <a:t> </a:t>
            </a:r>
            <a:r>
              <a:rPr lang="nl-BE" sz="1600" dirty="0" err="1" smtClean="0"/>
              <a:t>with</a:t>
            </a:r>
            <a:r>
              <a:rPr lang="nl-BE" sz="1600" dirty="0" smtClean="0"/>
              <a:t> the </a:t>
            </a:r>
            <a:r>
              <a:rPr lang="nl-BE" sz="1600" dirty="0" err="1" smtClean="0"/>
              <a:t>measurements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Results</a:t>
            </a:r>
            <a:r>
              <a:rPr lang="nl-BE" sz="1600" dirty="0" smtClean="0"/>
              <a:t> of the </a:t>
            </a:r>
            <a:r>
              <a:rPr lang="nl-BE" sz="1600" dirty="0" err="1" smtClean="0"/>
              <a:t>adjustments</a:t>
            </a:r>
            <a:r>
              <a:rPr lang="nl-BE" sz="1600" dirty="0" smtClean="0"/>
              <a:t> on the </a:t>
            </a:r>
            <a:r>
              <a:rPr lang="nl-BE" sz="1600" dirty="0" err="1" smtClean="0"/>
              <a:t>apartment</a:t>
            </a:r>
            <a:endParaRPr lang="nl-BE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nl-BE" sz="2000" dirty="0" smtClean="0"/>
              <a:t>Verifying the results of the measurements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Principle</a:t>
            </a:r>
            <a:r>
              <a:rPr lang="nl-BE" sz="1600" dirty="0" smtClean="0"/>
              <a:t> of </a:t>
            </a:r>
            <a:r>
              <a:rPr lang="nl-BE" sz="1600" dirty="0" err="1" smtClean="0"/>
              <a:t>natural</a:t>
            </a:r>
            <a:r>
              <a:rPr lang="nl-BE" sz="1600" dirty="0" smtClean="0"/>
              <a:t> </a:t>
            </a:r>
            <a:r>
              <a:rPr lang="nl-BE" sz="1600" dirty="0" err="1" smtClean="0"/>
              <a:t>ventilation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Thermal</a:t>
            </a:r>
            <a:r>
              <a:rPr lang="nl-BE" sz="1600" dirty="0" smtClean="0"/>
              <a:t> </a:t>
            </a:r>
            <a:r>
              <a:rPr lang="nl-BE" sz="1600" dirty="0"/>
              <a:t>B</a:t>
            </a:r>
            <a:r>
              <a:rPr lang="nl-BE" sz="1600" dirty="0" smtClean="0"/>
              <a:t>alance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Blower door test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err="1" smtClean="0"/>
              <a:t>Conclusion</a:t>
            </a:r>
            <a:endParaRPr lang="nl-BE" sz="1800" dirty="0" smtClean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467544" y="69269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1" u="sng" dirty="0" smtClean="0"/>
              <a:t>Summary of the </a:t>
            </a:r>
            <a:r>
              <a:rPr lang="nl-BE" sz="2400" b="1" u="sng" dirty="0" err="1" smtClean="0"/>
              <a:t>presentation</a:t>
            </a:r>
            <a:endParaRPr lang="es-ES_tradnl" sz="2400" b="1" u="sng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53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8291264" cy="415414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nl-BE" sz="2000" b="1" dirty="0" err="1"/>
              <a:t>R</a:t>
            </a:r>
            <a:r>
              <a:rPr lang="nl-BE" sz="2000" b="1" dirty="0" err="1" smtClean="0"/>
              <a:t>escaled</a:t>
            </a:r>
            <a:r>
              <a:rPr lang="nl-BE" sz="2000" b="1" dirty="0" smtClean="0"/>
              <a:t> model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smtClean="0"/>
              <a:t>TRNSYS- model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Computer </a:t>
            </a:r>
            <a:r>
              <a:rPr lang="nl-BE" sz="1600" dirty="0" err="1" smtClean="0"/>
              <a:t>simulation</a:t>
            </a:r>
            <a:r>
              <a:rPr lang="nl-BE" sz="1600" dirty="0" smtClean="0"/>
              <a:t> of </a:t>
            </a:r>
            <a:r>
              <a:rPr lang="nl-BE" sz="1600" dirty="0" err="1" smtClean="0"/>
              <a:t>rescaled</a:t>
            </a:r>
            <a:r>
              <a:rPr lang="nl-BE" sz="1600" dirty="0" smtClean="0"/>
              <a:t> model 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Computer </a:t>
            </a:r>
            <a:r>
              <a:rPr lang="nl-BE" sz="1600" dirty="0" err="1" smtClean="0"/>
              <a:t>simulation</a:t>
            </a:r>
            <a:r>
              <a:rPr lang="nl-BE" sz="1600" dirty="0" smtClean="0"/>
              <a:t> of </a:t>
            </a:r>
            <a:r>
              <a:rPr lang="nl-BE" sz="1600" dirty="0" err="1" smtClean="0"/>
              <a:t>apartment</a:t>
            </a:r>
            <a:r>
              <a:rPr lang="nl-BE" sz="1600" dirty="0" smtClean="0"/>
              <a:t> building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err="1" smtClean="0"/>
              <a:t>Results</a:t>
            </a:r>
            <a:endParaRPr lang="nl-BE" sz="18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Results</a:t>
            </a:r>
            <a:r>
              <a:rPr lang="nl-BE" sz="1600" dirty="0" smtClean="0"/>
              <a:t> of the </a:t>
            </a:r>
            <a:r>
              <a:rPr lang="nl-BE" sz="1600" dirty="0" err="1" smtClean="0"/>
              <a:t>measurements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Comparing</a:t>
            </a:r>
            <a:r>
              <a:rPr lang="nl-BE" sz="1600" dirty="0" smtClean="0"/>
              <a:t> TRNSYS </a:t>
            </a:r>
            <a:r>
              <a:rPr lang="nl-BE" sz="1600" dirty="0" err="1" smtClean="0"/>
              <a:t>outputs</a:t>
            </a:r>
            <a:r>
              <a:rPr lang="nl-BE" sz="1600" dirty="0" smtClean="0"/>
              <a:t> </a:t>
            </a:r>
            <a:r>
              <a:rPr lang="nl-BE" sz="1600" dirty="0" err="1" smtClean="0"/>
              <a:t>with</a:t>
            </a:r>
            <a:r>
              <a:rPr lang="nl-BE" sz="1600" dirty="0" smtClean="0"/>
              <a:t> the </a:t>
            </a:r>
            <a:r>
              <a:rPr lang="nl-BE" sz="1600" dirty="0" err="1" smtClean="0"/>
              <a:t>measurements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Results</a:t>
            </a:r>
            <a:r>
              <a:rPr lang="nl-BE" sz="1600" dirty="0" smtClean="0"/>
              <a:t> of the </a:t>
            </a:r>
            <a:r>
              <a:rPr lang="nl-BE" sz="1600" dirty="0" err="1" smtClean="0"/>
              <a:t>adjustments</a:t>
            </a:r>
            <a:r>
              <a:rPr lang="nl-BE" sz="1600" dirty="0" smtClean="0"/>
              <a:t> on the </a:t>
            </a:r>
            <a:r>
              <a:rPr lang="nl-BE" sz="1600" dirty="0" err="1" smtClean="0"/>
              <a:t>apartment</a:t>
            </a:r>
            <a:endParaRPr lang="nl-BE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nl-BE" sz="2000" dirty="0" smtClean="0"/>
              <a:t>Verifying the results of the measurements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Principle</a:t>
            </a:r>
            <a:r>
              <a:rPr lang="nl-BE" sz="1600" dirty="0" smtClean="0"/>
              <a:t> of </a:t>
            </a:r>
            <a:r>
              <a:rPr lang="nl-BE" sz="1600" dirty="0" err="1" smtClean="0"/>
              <a:t>natural</a:t>
            </a:r>
            <a:r>
              <a:rPr lang="nl-BE" sz="1600" dirty="0" smtClean="0"/>
              <a:t> </a:t>
            </a:r>
            <a:r>
              <a:rPr lang="nl-BE" sz="1600" dirty="0" err="1" smtClean="0"/>
              <a:t>ventilation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Thermal</a:t>
            </a:r>
            <a:r>
              <a:rPr lang="nl-BE" sz="1600" dirty="0" smtClean="0"/>
              <a:t> </a:t>
            </a:r>
            <a:r>
              <a:rPr lang="nl-BE" sz="1600" dirty="0"/>
              <a:t>B</a:t>
            </a:r>
            <a:r>
              <a:rPr lang="nl-BE" sz="1600" dirty="0" smtClean="0"/>
              <a:t>alance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Blower door test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err="1" smtClean="0"/>
              <a:t>Conclusion</a:t>
            </a:r>
            <a:endParaRPr lang="nl-BE" sz="1800" dirty="0" smtClean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467544" y="69269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1" u="sng" dirty="0" smtClean="0"/>
              <a:t>Summary of the </a:t>
            </a:r>
            <a:r>
              <a:rPr lang="nl-BE" sz="2400" b="1" u="sng" dirty="0" err="1" smtClean="0"/>
              <a:t>presentation</a:t>
            </a:r>
            <a:endParaRPr lang="es-ES_tradnl" sz="2400" b="1" u="sng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219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000" dirty="0" smtClean="0"/>
              <a:t>Rescaled model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/>
          <a:lstStyle/>
          <a:p>
            <a:r>
              <a:rPr lang="en-US" sz="2800" dirty="0" smtClean="0"/>
              <a:t>Location</a:t>
            </a:r>
            <a:endParaRPr lang="en-US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" t="22234" r="24377" b="12770"/>
          <a:stretch/>
        </p:blipFill>
        <p:spPr bwMode="auto">
          <a:xfrm>
            <a:off x="1591732" y="2099733"/>
            <a:ext cx="6587067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0" name="Rechte verbindingslijn met pijl 10"/>
          <p:cNvCxnSpPr/>
          <p:nvPr/>
        </p:nvCxnSpPr>
        <p:spPr>
          <a:xfrm>
            <a:off x="2455333" y="1608667"/>
            <a:ext cx="345244" cy="22914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al 8"/>
          <p:cNvSpPr/>
          <p:nvPr/>
        </p:nvSpPr>
        <p:spPr>
          <a:xfrm>
            <a:off x="2656561" y="3900098"/>
            <a:ext cx="288032" cy="27245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82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000" dirty="0" smtClean="0"/>
              <a:t>Rescaled model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/>
          <a:lstStyle/>
          <a:p>
            <a:r>
              <a:rPr lang="en-US" sz="2800" dirty="0" smtClean="0"/>
              <a:t>Specifications</a:t>
            </a:r>
            <a:endParaRPr lang="en-US" dirty="0" smtClean="0"/>
          </a:p>
          <a:p>
            <a:pPr lvl="1"/>
            <a:r>
              <a:rPr lang="en-US" sz="2400" dirty="0" smtClean="0"/>
              <a:t>MDF</a:t>
            </a:r>
          </a:p>
          <a:p>
            <a:pPr lvl="1"/>
            <a:r>
              <a:rPr lang="en-US" sz="2400" dirty="0" smtClean="0"/>
              <a:t>Rockwool</a:t>
            </a:r>
          </a:p>
          <a:p>
            <a:pPr lvl="1"/>
            <a:r>
              <a:rPr lang="en-US" sz="2400" dirty="0" smtClean="0"/>
              <a:t>PVC- Pipe</a:t>
            </a:r>
          </a:p>
          <a:p>
            <a:endParaRPr lang="en-US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181" y="2761608"/>
            <a:ext cx="1660752" cy="29524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000" dirty="0" smtClean="0"/>
              <a:t>Rescaled model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/>
          <a:lstStyle/>
          <a:p>
            <a:r>
              <a:rPr lang="en-US" sz="2800" dirty="0" smtClean="0"/>
              <a:t>Tests</a:t>
            </a:r>
            <a:endParaRPr lang="en-US" dirty="0" smtClean="0"/>
          </a:p>
          <a:p>
            <a:pPr lvl="1"/>
            <a:r>
              <a:rPr lang="en-US" sz="2400" dirty="0" smtClean="0"/>
              <a:t>Measurement equipment (TESTO 435 Equipment)</a:t>
            </a:r>
          </a:p>
          <a:p>
            <a:pPr lvl="1"/>
            <a:r>
              <a:rPr lang="en-US" sz="2400" dirty="0" smtClean="0"/>
              <a:t>General method</a:t>
            </a:r>
          </a:p>
          <a:p>
            <a:pPr lvl="1"/>
            <a:r>
              <a:rPr lang="en-US" sz="2400" dirty="0" smtClean="0"/>
              <a:t>Adjustments</a:t>
            </a:r>
          </a:p>
          <a:p>
            <a:pPr lvl="2"/>
            <a:r>
              <a:rPr lang="en-US" sz="2000" dirty="0" smtClean="0"/>
              <a:t>Window opening (10, 50 or 100 cm²)</a:t>
            </a:r>
          </a:p>
          <a:p>
            <a:pPr lvl="2"/>
            <a:r>
              <a:rPr lang="en-US" sz="2000" dirty="0" smtClean="0"/>
              <a:t>Pipe length (1 m or 2 m)</a:t>
            </a:r>
          </a:p>
          <a:p>
            <a:pPr lvl="2"/>
            <a:r>
              <a:rPr lang="en-US" sz="2000" dirty="0" smtClean="0"/>
              <a:t>Temperature difference (1, 2, 3 or 4 lamps)</a:t>
            </a:r>
          </a:p>
          <a:p>
            <a:pPr lvl="2"/>
            <a:r>
              <a:rPr lang="en-US" sz="2000" dirty="0" smtClean="0"/>
              <a:t>-&gt; 24 results</a:t>
            </a:r>
          </a:p>
          <a:p>
            <a:endParaRPr lang="en-US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8291264" cy="415414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nl-BE" sz="2000" dirty="0" err="1"/>
              <a:t>R</a:t>
            </a:r>
            <a:r>
              <a:rPr lang="nl-BE" sz="2000" dirty="0" err="1" smtClean="0"/>
              <a:t>escaled</a:t>
            </a:r>
            <a:r>
              <a:rPr lang="nl-BE" sz="2000" dirty="0" smtClean="0"/>
              <a:t> model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b="1" dirty="0" smtClean="0"/>
              <a:t>TRNSYS- model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b="1" dirty="0" smtClean="0"/>
              <a:t>Computer </a:t>
            </a:r>
            <a:r>
              <a:rPr lang="nl-BE" sz="1600" b="1" dirty="0" err="1" smtClean="0"/>
              <a:t>simulation</a:t>
            </a:r>
            <a:r>
              <a:rPr lang="nl-BE" sz="1600" b="1" dirty="0" smtClean="0"/>
              <a:t> of </a:t>
            </a:r>
            <a:r>
              <a:rPr lang="nl-BE" sz="1600" b="1" dirty="0" err="1" smtClean="0"/>
              <a:t>rescaled</a:t>
            </a:r>
            <a:r>
              <a:rPr lang="nl-BE" sz="1600" b="1" dirty="0" smtClean="0"/>
              <a:t> model 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Computer </a:t>
            </a:r>
            <a:r>
              <a:rPr lang="nl-BE" sz="1600" dirty="0" err="1" smtClean="0"/>
              <a:t>simulation</a:t>
            </a:r>
            <a:r>
              <a:rPr lang="nl-BE" sz="1600" dirty="0" smtClean="0"/>
              <a:t> of </a:t>
            </a:r>
            <a:r>
              <a:rPr lang="nl-BE" sz="1600" dirty="0" err="1" smtClean="0"/>
              <a:t>apartment</a:t>
            </a:r>
            <a:r>
              <a:rPr lang="nl-BE" sz="1600" dirty="0" smtClean="0"/>
              <a:t> building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err="1" smtClean="0"/>
              <a:t>Results</a:t>
            </a:r>
            <a:endParaRPr lang="nl-BE" sz="18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Results</a:t>
            </a:r>
            <a:r>
              <a:rPr lang="nl-BE" sz="1600" dirty="0" smtClean="0"/>
              <a:t> of the </a:t>
            </a:r>
            <a:r>
              <a:rPr lang="nl-BE" sz="1600" dirty="0" err="1" smtClean="0"/>
              <a:t>measurements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Comparing</a:t>
            </a:r>
            <a:r>
              <a:rPr lang="nl-BE" sz="1600" dirty="0" smtClean="0"/>
              <a:t> TRNSYS </a:t>
            </a:r>
            <a:r>
              <a:rPr lang="nl-BE" sz="1600" dirty="0" err="1" smtClean="0"/>
              <a:t>outputs</a:t>
            </a:r>
            <a:r>
              <a:rPr lang="nl-BE" sz="1600" dirty="0" smtClean="0"/>
              <a:t> </a:t>
            </a:r>
            <a:r>
              <a:rPr lang="nl-BE" sz="1600" dirty="0" err="1" smtClean="0"/>
              <a:t>with</a:t>
            </a:r>
            <a:r>
              <a:rPr lang="nl-BE" sz="1600" dirty="0" smtClean="0"/>
              <a:t> the </a:t>
            </a:r>
            <a:r>
              <a:rPr lang="nl-BE" sz="1600" dirty="0" err="1" smtClean="0"/>
              <a:t>measurements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Results</a:t>
            </a:r>
            <a:r>
              <a:rPr lang="nl-BE" sz="1600" dirty="0" smtClean="0"/>
              <a:t> of the </a:t>
            </a:r>
            <a:r>
              <a:rPr lang="nl-BE" sz="1600" dirty="0" err="1" smtClean="0"/>
              <a:t>adjustments</a:t>
            </a:r>
            <a:r>
              <a:rPr lang="nl-BE" sz="1600" dirty="0" smtClean="0"/>
              <a:t> on the </a:t>
            </a:r>
            <a:r>
              <a:rPr lang="nl-BE" sz="1600" dirty="0" err="1" smtClean="0"/>
              <a:t>apartment</a:t>
            </a:r>
            <a:endParaRPr lang="nl-BE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nl-BE" sz="2000" dirty="0" smtClean="0"/>
              <a:t>Verifying the results of the measurements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Principle</a:t>
            </a:r>
            <a:r>
              <a:rPr lang="nl-BE" sz="1600" dirty="0" smtClean="0"/>
              <a:t> of </a:t>
            </a:r>
            <a:r>
              <a:rPr lang="nl-BE" sz="1600" dirty="0" err="1" smtClean="0"/>
              <a:t>natural</a:t>
            </a:r>
            <a:r>
              <a:rPr lang="nl-BE" sz="1600" dirty="0" smtClean="0"/>
              <a:t> </a:t>
            </a:r>
            <a:r>
              <a:rPr lang="nl-BE" sz="1600" dirty="0" err="1" smtClean="0"/>
              <a:t>ventilation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Thermal</a:t>
            </a:r>
            <a:r>
              <a:rPr lang="nl-BE" sz="1600" dirty="0" smtClean="0"/>
              <a:t> </a:t>
            </a:r>
            <a:r>
              <a:rPr lang="nl-BE" sz="1600" dirty="0"/>
              <a:t>B</a:t>
            </a:r>
            <a:r>
              <a:rPr lang="nl-BE" sz="1600" dirty="0" smtClean="0"/>
              <a:t>alance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Blower door test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err="1" smtClean="0"/>
              <a:t>Conclusion</a:t>
            </a:r>
            <a:endParaRPr lang="nl-BE" sz="1800" dirty="0" smtClean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467544" y="69269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1" u="sng" dirty="0" smtClean="0"/>
              <a:t>Summary of the </a:t>
            </a:r>
            <a:r>
              <a:rPr lang="nl-BE" sz="2400" b="1" u="sng" dirty="0" err="1" smtClean="0"/>
              <a:t>presentation</a:t>
            </a:r>
            <a:endParaRPr lang="es-ES_tradnl" sz="2400" b="1" u="sng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908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87701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prstClr val="black"/>
                </a:solidFill>
              </a:rPr>
              <a:t>2.1	</a:t>
            </a:r>
            <a:r>
              <a:rPr lang="nl-BE" sz="3000" dirty="0">
                <a:solidFill>
                  <a:prstClr val="black"/>
                </a:solidFill>
              </a:rPr>
              <a:t>Computer simulation of rescaled model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/>
          <a:lstStyle/>
          <a:p>
            <a:r>
              <a:rPr lang="en-US" sz="2400" dirty="0" smtClean="0"/>
              <a:t>Making of</a:t>
            </a:r>
            <a:r>
              <a:rPr lang="en-US" dirty="0" smtClean="0"/>
              <a:t> </a:t>
            </a:r>
          </a:p>
          <a:p>
            <a:pPr lvl="1"/>
            <a:r>
              <a:rPr lang="en-GB" sz="2400" dirty="0" smtClean="0"/>
              <a:t>Sketch-Up</a:t>
            </a:r>
            <a:r>
              <a:rPr lang="en-GB" dirty="0" smtClean="0"/>
              <a:t> </a:t>
            </a:r>
            <a:r>
              <a:rPr lang="en-GB" baseline="30000" dirty="0" smtClean="0"/>
              <a:t>TM</a:t>
            </a:r>
            <a:r>
              <a:rPr lang="en-GB" dirty="0" smtClean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pic>
        <p:nvPicPr>
          <p:cNvPr id="9" name="Afbeelding 7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1" t="15602" r="36521" b="21074"/>
          <a:stretch/>
        </p:blipFill>
        <p:spPr bwMode="auto">
          <a:xfrm>
            <a:off x="4314092" y="2110154"/>
            <a:ext cx="3282461" cy="30961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87701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prstClr val="black"/>
                </a:solidFill>
              </a:rPr>
              <a:t>2.1	</a:t>
            </a:r>
            <a:r>
              <a:rPr lang="nl-BE" sz="3000" dirty="0">
                <a:solidFill>
                  <a:prstClr val="black"/>
                </a:solidFill>
              </a:rPr>
              <a:t>Computer simulation of rescaled model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/>
          <a:lstStyle/>
          <a:p>
            <a:r>
              <a:rPr lang="en-US" sz="2400" dirty="0" smtClean="0"/>
              <a:t>Making of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10</a:t>
            </a:fld>
            <a:endParaRPr lang="en-US"/>
          </a:p>
        </p:txBody>
      </p:sp>
      <p:pic>
        <p:nvPicPr>
          <p:cNvPr id="10" name="Afbeelding 9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69" t="20000" r="27024" b="24594"/>
          <a:stretch/>
        </p:blipFill>
        <p:spPr bwMode="auto">
          <a:xfrm>
            <a:off x="683568" y="2169419"/>
            <a:ext cx="3278832" cy="27542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Afbeelding 10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2" t="9730" r="49828" b="45946"/>
          <a:stretch/>
        </p:blipFill>
        <p:spPr bwMode="auto">
          <a:xfrm>
            <a:off x="4716016" y="2169419"/>
            <a:ext cx="3923597" cy="27542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7966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prstClr val="black"/>
                </a:solidFill>
              </a:rPr>
              <a:t>2.1	</a:t>
            </a:r>
            <a:r>
              <a:rPr lang="nl-BE" sz="3000" dirty="0">
                <a:solidFill>
                  <a:prstClr val="black"/>
                </a:solidFill>
              </a:rPr>
              <a:t>Computer simulation of rescaled model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/>
          <a:lstStyle/>
          <a:p>
            <a:r>
              <a:rPr lang="en-US" sz="2400" dirty="0" smtClean="0"/>
              <a:t>Making of</a:t>
            </a:r>
            <a:r>
              <a:rPr lang="en-US" dirty="0" smtClean="0"/>
              <a:t> </a:t>
            </a:r>
          </a:p>
          <a:p>
            <a:pPr lvl="1"/>
            <a:r>
              <a:rPr lang="en-US" sz="2400" dirty="0" smtClean="0"/>
              <a:t>TRNSYS-file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144"/>
          <a:stretch/>
        </p:blipFill>
        <p:spPr bwMode="auto">
          <a:xfrm>
            <a:off x="2760133" y="1270001"/>
            <a:ext cx="5673005" cy="3619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prstClr val="black"/>
                </a:solidFill>
              </a:rPr>
              <a:t>2.1	</a:t>
            </a:r>
            <a:r>
              <a:rPr lang="nl-BE" sz="3000" dirty="0">
                <a:solidFill>
                  <a:prstClr val="black"/>
                </a:solidFill>
              </a:rPr>
              <a:t>Computer simulation of rescaled model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06288"/>
            <a:ext cx="8229600" cy="4950506"/>
          </a:xfrm>
        </p:spPr>
        <p:txBody>
          <a:bodyPr/>
          <a:lstStyle/>
          <a:p>
            <a:r>
              <a:rPr lang="en-US" sz="2400" dirty="0" smtClean="0"/>
              <a:t>Making of</a:t>
            </a:r>
            <a:r>
              <a:rPr lang="en-US" sz="2800" dirty="0" smtClean="0"/>
              <a:t> </a:t>
            </a:r>
          </a:p>
          <a:p>
            <a:pPr lvl="1"/>
            <a:r>
              <a:rPr lang="en-US" sz="2400" dirty="0" smtClean="0"/>
              <a:t>TRNSYS Simulation Studio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502" y="2496922"/>
            <a:ext cx="6657563" cy="2959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prstClr val="black"/>
                </a:solidFill>
              </a:rPr>
              <a:t>2.1	</a:t>
            </a:r>
            <a:r>
              <a:rPr lang="nl-BE" sz="3000" dirty="0">
                <a:solidFill>
                  <a:prstClr val="black"/>
                </a:solidFill>
              </a:rPr>
              <a:t>Computer simulation of rescaled model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/>
          <a:lstStyle/>
          <a:p>
            <a:r>
              <a:rPr lang="en-US" sz="2400" dirty="0" smtClean="0"/>
              <a:t>Making of</a:t>
            </a:r>
            <a:r>
              <a:rPr lang="en-US" dirty="0" smtClean="0"/>
              <a:t> </a:t>
            </a:r>
          </a:p>
          <a:p>
            <a:pPr lvl="1"/>
            <a:r>
              <a:rPr lang="en-US" sz="2400" dirty="0" smtClean="0"/>
              <a:t>TRNBUILD</a:t>
            </a:r>
            <a:r>
              <a:rPr lang="en-US" dirty="0" smtClean="0"/>
              <a:t>:</a:t>
            </a:r>
          </a:p>
          <a:p>
            <a:pPr lvl="2"/>
            <a:r>
              <a:rPr lang="en-US" sz="2000" dirty="0" smtClean="0"/>
              <a:t>Walls</a:t>
            </a:r>
          </a:p>
          <a:p>
            <a:pPr lvl="2"/>
            <a:r>
              <a:rPr lang="en-US" sz="2000" dirty="0" smtClean="0"/>
              <a:t>Optional Equipment:</a:t>
            </a:r>
          </a:p>
          <a:p>
            <a:pPr lvl="3"/>
            <a:r>
              <a:rPr lang="en-US" sz="1600" dirty="0" smtClean="0"/>
              <a:t>Initial Values</a:t>
            </a:r>
          </a:p>
          <a:p>
            <a:pPr lvl="3"/>
            <a:r>
              <a:rPr lang="en-US" sz="1600" dirty="0"/>
              <a:t>Heating Type Manager</a:t>
            </a:r>
          </a:p>
          <a:p>
            <a:pPr marL="914400" lvl="2" indent="0">
              <a:buNone/>
            </a:pPr>
            <a:endParaRPr lang="en-US" sz="2000" dirty="0"/>
          </a:p>
          <a:p>
            <a:pPr lvl="2"/>
            <a:endParaRPr lang="en-US" sz="2000" dirty="0" smtClean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433" y="1535194"/>
            <a:ext cx="2271501" cy="1577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433" y="3429000"/>
            <a:ext cx="2143863" cy="209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prstClr val="black"/>
                </a:solidFill>
              </a:rPr>
              <a:t>2.1	</a:t>
            </a:r>
            <a:r>
              <a:rPr lang="nl-BE" sz="3000" dirty="0">
                <a:solidFill>
                  <a:prstClr val="black"/>
                </a:solidFill>
              </a:rPr>
              <a:t>Computer simulation of rescaled model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/>
          <a:lstStyle/>
          <a:p>
            <a:r>
              <a:rPr lang="en-US" sz="2400" dirty="0" smtClean="0"/>
              <a:t>Making of</a:t>
            </a:r>
            <a:r>
              <a:rPr lang="en-US" dirty="0" smtClean="0"/>
              <a:t> </a:t>
            </a:r>
          </a:p>
          <a:p>
            <a:pPr lvl="1"/>
            <a:r>
              <a:rPr lang="en-US" sz="2400" dirty="0" smtClean="0"/>
              <a:t>TRNFLOW</a:t>
            </a:r>
            <a:endParaRPr lang="en-US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795" y="1270000"/>
            <a:ext cx="2271501" cy="1577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659" t="11437" r="24775" b="11386"/>
          <a:stretch/>
        </p:blipFill>
        <p:spPr bwMode="auto">
          <a:xfrm>
            <a:off x="4964795" y="3206561"/>
            <a:ext cx="2942369" cy="2382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14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0" t="54600" r="38875" b="26651"/>
          <a:stretch/>
        </p:blipFill>
        <p:spPr bwMode="auto">
          <a:xfrm>
            <a:off x="683568" y="3206561"/>
            <a:ext cx="3446643" cy="8030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8291264" cy="415414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nl-BE" sz="2000" dirty="0" err="1" smtClean="0"/>
              <a:t>Rescaled</a:t>
            </a:r>
            <a:r>
              <a:rPr lang="nl-BE" sz="2000" dirty="0" smtClean="0"/>
              <a:t> model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b="1" dirty="0" smtClean="0"/>
              <a:t>TRNSYS- model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Computer </a:t>
            </a:r>
            <a:r>
              <a:rPr lang="nl-BE" sz="1600" dirty="0" err="1" smtClean="0"/>
              <a:t>simulation</a:t>
            </a:r>
            <a:r>
              <a:rPr lang="nl-BE" sz="1600" dirty="0" smtClean="0"/>
              <a:t> of </a:t>
            </a:r>
            <a:r>
              <a:rPr lang="nl-BE" sz="1600" dirty="0" err="1" smtClean="0"/>
              <a:t>rescaled</a:t>
            </a:r>
            <a:r>
              <a:rPr lang="nl-BE" sz="1600" dirty="0" smtClean="0"/>
              <a:t> model 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b="1" dirty="0" smtClean="0"/>
              <a:t>Computer </a:t>
            </a:r>
            <a:r>
              <a:rPr lang="nl-BE" sz="1600" b="1" dirty="0" err="1" smtClean="0"/>
              <a:t>simulation</a:t>
            </a:r>
            <a:r>
              <a:rPr lang="nl-BE" sz="1600" b="1" dirty="0" smtClean="0"/>
              <a:t> of </a:t>
            </a:r>
            <a:r>
              <a:rPr lang="nl-BE" sz="1600" b="1" dirty="0" err="1" smtClean="0"/>
              <a:t>apartment</a:t>
            </a:r>
            <a:r>
              <a:rPr lang="nl-BE" sz="1600" b="1" dirty="0" smtClean="0"/>
              <a:t> building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err="1" smtClean="0"/>
              <a:t>Results</a:t>
            </a:r>
            <a:endParaRPr lang="nl-BE" sz="18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Results</a:t>
            </a:r>
            <a:r>
              <a:rPr lang="nl-BE" sz="1600" dirty="0" smtClean="0"/>
              <a:t> of the </a:t>
            </a:r>
            <a:r>
              <a:rPr lang="nl-BE" sz="1600" dirty="0" err="1" smtClean="0"/>
              <a:t>measurements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Comparing</a:t>
            </a:r>
            <a:r>
              <a:rPr lang="nl-BE" sz="1600" dirty="0" smtClean="0"/>
              <a:t> TRNSYS </a:t>
            </a:r>
            <a:r>
              <a:rPr lang="nl-BE" sz="1600" dirty="0" err="1" smtClean="0"/>
              <a:t>outputs</a:t>
            </a:r>
            <a:r>
              <a:rPr lang="nl-BE" sz="1600" dirty="0" smtClean="0"/>
              <a:t> </a:t>
            </a:r>
            <a:r>
              <a:rPr lang="nl-BE" sz="1600" dirty="0" err="1" smtClean="0"/>
              <a:t>with</a:t>
            </a:r>
            <a:r>
              <a:rPr lang="nl-BE" sz="1600" dirty="0" smtClean="0"/>
              <a:t> the </a:t>
            </a:r>
            <a:r>
              <a:rPr lang="nl-BE" sz="1600" dirty="0" err="1" smtClean="0"/>
              <a:t>measurements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Results</a:t>
            </a:r>
            <a:r>
              <a:rPr lang="nl-BE" sz="1600" dirty="0" smtClean="0"/>
              <a:t> of the </a:t>
            </a:r>
            <a:r>
              <a:rPr lang="nl-BE" sz="1600" dirty="0" err="1" smtClean="0"/>
              <a:t>adjustments</a:t>
            </a:r>
            <a:r>
              <a:rPr lang="nl-BE" sz="1600" dirty="0" smtClean="0"/>
              <a:t> on the </a:t>
            </a:r>
            <a:r>
              <a:rPr lang="nl-BE" sz="1600" dirty="0" err="1" smtClean="0"/>
              <a:t>apartment</a:t>
            </a:r>
            <a:endParaRPr lang="nl-BE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nl-BE" sz="2000" dirty="0" smtClean="0"/>
              <a:t>Verifying the results of the measurements</a:t>
            </a:r>
            <a:endParaRPr lang="nl-BE" sz="18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Principle</a:t>
            </a:r>
            <a:r>
              <a:rPr lang="nl-BE" sz="1600" dirty="0" smtClean="0"/>
              <a:t> of </a:t>
            </a:r>
            <a:r>
              <a:rPr lang="nl-BE" sz="1600" dirty="0" err="1" smtClean="0"/>
              <a:t>natural</a:t>
            </a:r>
            <a:r>
              <a:rPr lang="nl-BE" sz="1600" dirty="0" smtClean="0"/>
              <a:t> </a:t>
            </a:r>
            <a:r>
              <a:rPr lang="nl-BE" sz="1600" dirty="0" err="1" smtClean="0"/>
              <a:t>ventilation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Thermal</a:t>
            </a:r>
            <a:r>
              <a:rPr lang="nl-BE" sz="1600" dirty="0" smtClean="0"/>
              <a:t> </a:t>
            </a:r>
            <a:r>
              <a:rPr lang="nl-BE" sz="1600" dirty="0"/>
              <a:t>B</a:t>
            </a:r>
            <a:r>
              <a:rPr lang="nl-BE" sz="1600" dirty="0" smtClean="0"/>
              <a:t>alance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Blower door test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err="1" smtClean="0"/>
              <a:t>Conclusion</a:t>
            </a:r>
            <a:endParaRPr lang="nl-BE" sz="1800" dirty="0" smtClean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467544" y="69269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1" u="sng" dirty="0" smtClean="0"/>
              <a:t>Summary of the </a:t>
            </a:r>
            <a:r>
              <a:rPr lang="nl-BE" sz="2400" b="1" u="sng" dirty="0" err="1" smtClean="0"/>
              <a:t>presentation</a:t>
            </a:r>
            <a:endParaRPr lang="es-ES_tradnl" sz="2400" b="1" u="sng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360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87701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kern="0" dirty="0">
                <a:solidFill>
                  <a:sysClr val="windowText" lastClr="000000"/>
                </a:solidFill>
              </a:rPr>
              <a:t>2.2	</a:t>
            </a:r>
            <a:r>
              <a:rPr lang="nl-BE" sz="3000" kern="0" dirty="0">
                <a:solidFill>
                  <a:sysClr val="windowText" lastClr="000000"/>
                </a:solidFill>
              </a:rPr>
              <a:t>Computer simulation of apartment model 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/>
          <a:lstStyle/>
          <a:p>
            <a:r>
              <a:rPr lang="en-US" sz="2800" dirty="0" smtClean="0"/>
              <a:t>Location</a:t>
            </a:r>
            <a:endParaRPr lang="en-US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74" t="24102" b="12494"/>
          <a:stretch/>
        </p:blipFill>
        <p:spPr bwMode="auto">
          <a:xfrm>
            <a:off x="457200" y="2016499"/>
            <a:ext cx="4896544" cy="27829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393" y="2016499"/>
            <a:ext cx="2707805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kern="0" dirty="0">
                <a:solidFill>
                  <a:sysClr val="windowText" lastClr="000000"/>
                </a:solidFill>
              </a:rPr>
              <a:t>2.2	</a:t>
            </a:r>
            <a:r>
              <a:rPr lang="nl-BE" sz="3000" kern="0" dirty="0">
                <a:solidFill>
                  <a:sysClr val="windowText" lastClr="000000"/>
                </a:solidFill>
              </a:rPr>
              <a:t>Computer simulation of apartment model 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/>
          <a:lstStyle/>
          <a:p>
            <a:r>
              <a:rPr lang="en-US" sz="2400" dirty="0" smtClean="0"/>
              <a:t>Making of</a:t>
            </a:r>
            <a:endParaRPr lang="en-US" dirty="0" smtClean="0"/>
          </a:p>
          <a:p>
            <a:pPr lvl="1"/>
            <a:r>
              <a:rPr lang="en-GB" sz="2400" dirty="0" smtClean="0"/>
              <a:t>Sketch-Up</a:t>
            </a:r>
            <a:r>
              <a:rPr lang="en-GB" dirty="0" smtClean="0"/>
              <a:t> </a:t>
            </a:r>
            <a:r>
              <a:rPr lang="en-GB" baseline="30000" dirty="0" smtClean="0"/>
              <a:t>TM</a:t>
            </a:r>
            <a:r>
              <a:rPr lang="en-GB" dirty="0" smtClean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27" t="20801" r="13873" b="47768"/>
          <a:stretch/>
        </p:blipFill>
        <p:spPr bwMode="auto">
          <a:xfrm>
            <a:off x="3131840" y="1896528"/>
            <a:ext cx="5507774" cy="369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kern="0" dirty="0">
                <a:solidFill>
                  <a:sysClr val="windowText" lastClr="000000"/>
                </a:solidFill>
              </a:rPr>
              <a:t>2.2	</a:t>
            </a:r>
            <a:r>
              <a:rPr lang="nl-BE" sz="3000" kern="0" dirty="0">
                <a:solidFill>
                  <a:sysClr val="windowText" lastClr="000000"/>
                </a:solidFill>
              </a:rPr>
              <a:t>Computer simulation of apartment model 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/>
          <a:lstStyle/>
          <a:p>
            <a:r>
              <a:rPr lang="en-US" sz="2400" dirty="0" smtClean="0"/>
              <a:t>Making of</a:t>
            </a:r>
            <a:r>
              <a:rPr lang="en-US" dirty="0" smtClean="0"/>
              <a:t> </a:t>
            </a:r>
          </a:p>
          <a:p>
            <a:pPr lvl="1"/>
            <a:r>
              <a:rPr lang="en-US" sz="2400" dirty="0" smtClean="0"/>
              <a:t>TRNSYS-file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29" t="12682" r="16704" b="21503"/>
          <a:stretch/>
        </p:blipFill>
        <p:spPr bwMode="auto">
          <a:xfrm>
            <a:off x="3415763" y="1581953"/>
            <a:ext cx="5003717" cy="3821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kern="0" dirty="0">
                <a:solidFill>
                  <a:sysClr val="windowText" lastClr="000000"/>
                </a:solidFill>
              </a:rPr>
              <a:t>2.2	</a:t>
            </a:r>
            <a:r>
              <a:rPr lang="nl-BE" sz="3000" kern="0" dirty="0">
                <a:solidFill>
                  <a:sysClr val="windowText" lastClr="000000"/>
                </a:solidFill>
              </a:rPr>
              <a:t>Computer simulation of apartment model 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/>
          <a:lstStyle/>
          <a:p>
            <a:r>
              <a:rPr lang="en-US" sz="2400" dirty="0" smtClean="0"/>
              <a:t>Adaptations</a:t>
            </a:r>
            <a:r>
              <a:rPr lang="en-US" dirty="0" smtClean="0"/>
              <a:t> </a:t>
            </a:r>
            <a:r>
              <a:rPr lang="en-US" sz="2400" dirty="0" smtClean="0"/>
              <a:t>in TRNSYS</a:t>
            </a:r>
          </a:p>
          <a:p>
            <a:pPr lvl="1"/>
            <a:r>
              <a:rPr lang="en-US" sz="2000" dirty="0" smtClean="0"/>
              <a:t>Adaptation of wind direction and </a:t>
            </a:r>
            <a:br>
              <a:rPr lang="en-US" sz="2000" dirty="0" smtClean="0"/>
            </a:br>
            <a:r>
              <a:rPr lang="en-US" sz="2000" dirty="0" smtClean="0"/>
              <a:t>wind velocity</a:t>
            </a:r>
          </a:p>
          <a:p>
            <a:pPr lvl="1"/>
            <a:r>
              <a:rPr lang="en-US" sz="2000" dirty="0" smtClean="0"/>
              <a:t>Adaptation of the window opening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29" t="12682" r="16704" b="21503"/>
          <a:stretch/>
        </p:blipFill>
        <p:spPr bwMode="auto">
          <a:xfrm>
            <a:off x="2687551" y="3115733"/>
            <a:ext cx="3239116" cy="247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8291264" cy="415414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nl-BE" sz="2000" dirty="0" err="1"/>
              <a:t>R</a:t>
            </a:r>
            <a:r>
              <a:rPr lang="nl-BE" sz="2000" dirty="0" err="1" smtClean="0"/>
              <a:t>escaled</a:t>
            </a:r>
            <a:r>
              <a:rPr lang="nl-BE" sz="2000" dirty="0" smtClean="0"/>
              <a:t> model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smtClean="0"/>
              <a:t>TRNSYS- model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Computer </a:t>
            </a:r>
            <a:r>
              <a:rPr lang="nl-BE" sz="1600" dirty="0" err="1" smtClean="0"/>
              <a:t>simulation</a:t>
            </a:r>
            <a:r>
              <a:rPr lang="nl-BE" sz="1600" dirty="0" smtClean="0"/>
              <a:t> of </a:t>
            </a:r>
            <a:r>
              <a:rPr lang="nl-BE" sz="1600" dirty="0" err="1" smtClean="0"/>
              <a:t>rescaled</a:t>
            </a:r>
            <a:r>
              <a:rPr lang="nl-BE" sz="1600" dirty="0" smtClean="0"/>
              <a:t> model 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Computer </a:t>
            </a:r>
            <a:r>
              <a:rPr lang="nl-BE" sz="1600" dirty="0" err="1" smtClean="0"/>
              <a:t>simulation</a:t>
            </a:r>
            <a:r>
              <a:rPr lang="nl-BE" sz="1600" dirty="0" smtClean="0"/>
              <a:t> of </a:t>
            </a:r>
            <a:r>
              <a:rPr lang="nl-BE" sz="1600" dirty="0" err="1" smtClean="0"/>
              <a:t>apartment</a:t>
            </a:r>
            <a:r>
              <a:rPr lang="nl-BE" sz="1600" dirty="0" smtClean="0"/>
              <a:t> building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b="1" dirty="0" err="1" smtClean="0"/>
              <a:t>Results</a:t>
            </a:r>
            <a:endParaRPr lang="nl-BE" sz="1800" b="1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b="1" dirty="0" err="1" smtClean="0"/>
              <a:t>Results</a:t>
            </a:r>
            <a:r>
              <a:rPr lang="nl-BE" sz="1600" b="1" dirty="0" smtClean="0"/>
              <a:t> of the </a:t>
            </a:r>
            <a:r>
              <a:rPr lang="nl-BE" sz="1600" b="1" dirty="0" err="1" smtClean="0"/>
              <a:t>measurements</a:t>
            </a:r>
            <a:endParaRPr lang="nl-BE" sz="1600" b="1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Comparing</a:t>
            </a:r>
            <a:r>
              <a:rPr lang="nl-BE" sz="1600" dirty="0" smtClean="0"/>
              <a:t> TRNSYS </a:t>
            </a:r>
            <a:r>
              <a:rPr lang="nl-BE" sz="1600" dirty="0" err="1" smtClean="0"/>
              <a:t>outputs</a:t>
            </a:r>
            <a:r>
              <a:rPr lang="nl-BE" sz="1600" dirty="0" smtClean="0"/>
              <a:t> </a:t>
            </a:r>
            <a:r>
              <a:rPr lang="nl-BE" sz="1600" dirty="0" err="1" smtClean="0"/>
              <a:t>with</a:t>
            </a:r>
            <a:r>
              <a:rPr lang="nl-BE" sz="1600" dirty="0" smtClean="0"/>
              <a:t> the </a:t>
            </a:r>
            <a:r>
              <a:rPr lang="nl-BE" sz="1600" dirty="0" err="1" smtClean="0"/>
              <a:t>measurements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Results</a:t>
            </a:r>
            <a:r>
              <a:rPr lang="nl-BE" sz="1600" dirty="0" smtClean="0"/>
              <a:t> of the </a:t>
            </a:r>
            <a:r>
              <a:rPr lang="nl-BE" sz="1600" dirty="0" err="1" smtClean="0"/>
              <a:t>adjustments</a:t>
            </a:r>
            <a:r>
              <a:rPr lang="nl-BE" sz="1600" dirty="0" smtClean="0"/>
              <a:t> on the </a:t>
            </a:r>
            <a:r>
              <a:rPr lang="nl-BE" sz="1600" dirty="0" err="1" smtClean="0"/>
              <a:t>apartment</a:t>
            </a:r>
            <a:endParaRPr lang="nl-BE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nl-BE" sz="2000" dirty="0" smtClean="0"/>
              <a:t>Verifying the results of the measurements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Principle</a:t>
            </a:r>
            <a:r>
              <a:rPr lang="nl-BE" sz="1600" dirty="0" smtClean="0"/>
              <a:t> of </a:t>
            </a:r>
            <a:r>
              <a:rPr lang="nl-BE" sz="1600" dirty="0" err="1" smtClean="0"/>
              <a:t>natural</a:t>
            </a:r>
            <a:r>
              <a:rPr lang="nl-BE" sz="1600" dirty="0" smtClean="0"/>
              <a:t> </a:t>
            </a:r>
            <a:r>
              <a:rPr lang="nl-BE" sz="1600" dirty="0" err="1" smtClean="0"/>
              <a:t>ventilation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Thermal</a:t>
            </a:r>
            <a:r>
              <a:rPr lang="nl-BE" sz="1600" dirty="0" smtClean="0"/>
              <a:t> </a:t>
            </a:r>
            <a:r>
              <a:rPr lang="nl-BE" sz="1600" dirty="0"/>
              <a:t>B</a:t>
            </a:r>
            <a:r>
              <a:rPr lang="nl-BE" sz="1600" dirty="0" smtClean="0"/>
              <a:t>alance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Blower door test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err="1" smtClean="0"/>
              <a:t>Conclusion</a:t>
            </a:r>
            <a:endParaRPr lang="nl-BE" sz="1800" dirty="0" smtClean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</a:rPr>
              <a:t>Measuring the effect of the heat flow through a chimney with different altitudes of a </a:t>
            </a:r>
            <a:r>
              <a:rPr lang="en-US" sz="1200" dirty="0" smtClean="0">
                <a:solidFill>
                  <a:prstClr val="black"/>
                </a:solidFill>
              </a:rPr>
              <a:t>rescaled </a:t>
            </a:r>
            <a:r>
              <a:rPr lang="en-US" sz="1200" dirty="0">
                <a:solidFill>
                  <a:prstClr val="black"/>
                </a:solidFill>
              </a:rPr>
              <a:t>model and validating the results with TRNSYS, a computer-simulated model.</a:t>
            </a:r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467544" y="69269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1" u="sng" dirty="0">
                <a:solidFill>
                  <a:prstClr val="black"/>
                </a:solidFill>
              </a:rPr>
              <a:t>Summary of the </a:t>
            </a:r>
            <a:r>
              <a:rPr lang="nl-BE" sz="2400" b="1" u="sng" dirty="0" err="1">
                <a:solidFill>
                  <a:prstClr val="black"/>
                </a:solidFill>
              </a:rPr>
              <a:t>presentation</a:t>
            </a:r>
            <a:endParaRPr lang="es-ES_tradnl" sz="2400" b="1" u="sng" dirty="0">
              <a:solidFill>
                <a:prstClr val="black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748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dirty="0"/>
              <a:t>3.1	Results of the measurements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Pipe length:	</a:t>
            </a:r>
          </a:p>
          <a:p>
            <a:pPr marL="0" indent="0">
              <a:buNone/>
            </a:pPr>
            <a:r>
              <a:rPr lang="en-US" sz="2800" dirty="0" smtClean="0"/>
              <a:t>			 1 m								      2 m</a:t>
            </a:r>
            <a:endParaRPr lang="en-US" sz="28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31" t="17984" r="56295" b="57208"/>
          <a:stretch/>
        </p:blipFill>
        <p:spPr bwMode="auto">
          <a:xfrm>
            <a:off x="287238" y="2489199"/>
            <a:ext cx="4404934" cy="2736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86" t="48312" r="56609" b="25192"/>
          <a:stretch/>
        </p:blipFill>
        <p:spPr bwMode="auto">
          <a:xfrm>
            <a:off x="4974407" y="2489199"/>
            <a:ext cx="4055892" cy="264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21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57200" y="3838909"/>
            <a:ext cx="158547" cy="34316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8291264" cy="415414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nl-BE" sz="2000" dirty="0" err="1" smtClean="0"/>
              <a:t>Rescaled</a:t>
            </a:r>
            <a:r>
              <a:rPr lang="nl-BE" sz="2000" dirty="0" smtClean="0"/>
              <a:t> model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smtClean="0"/>
              <a:t>TRNSYS- model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Computer </a:t>
            </a:r>
            <a:r>
              <a:rPr lang="nl-BE" sz="1600" dirty="0" err="1" smtClean="0"/>
              <a:t>simulation</a:t>
            </a:r>
            <a:r>
              <a:rPr lang="nl-BE" sz="1600" dirty="0" smtClean="0"/>
              <a:t> of </a:t>
            </a:r>
            <a:r>
              <a:rPr lang="nl-BE" sz="1600" dirty="0" err="1" smtClean="0"/>
              <a:t>rescaled</a:t>
            </a:r>
            <a:r>
              <a:rPr lang="nl-BE" sz="1600" dirty="0" smtClean="0"/>
              <a:t> model 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Computer </a:t>
            </a:r>
            <a:r>
              <a:rPr lang="nl-BE" sz="1600" dirty="0" err="1" smtClean="0"/>
              <a:t>simulation</a:t>
            </a:r>
            <a:r>
              <a:rPr lang="nl-BE" sz="1600" dirty="0" smtClean="0"/>
              <a:t> of </a:t>
            </a:r>
            <a:r>
              <a:rPr lang="nl-BE" sz="1600" dirty="0" err="1" smtClean="0"/>
              <a:t>apartment</a:t>
            </a:r>
            <a:r>
              <a:rPr lang="nl-BE" sz="1600" dirty="0" smtClean="0"/>
              <a:t> building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b="1" dirty="0" err="1" smtClean="0"/>
              <a:t>Results</a:t>
            </a:r>
            <a:endParaRPr lang="nl-BE" sz="1800" b="1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Results</a:t>
            </a:r>
            <a:r>
              <a:rPr lang="nl-BE" sz="1600" dirty="0" smtClean="0"/>
              <a:t> of the </a:t>
            </a:r>
            <a:r>
              <a:rPr lang="nl-BE" sz="1600" dirty="0" err="1" smtClean="0"/>
              <a:t>measurements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b="1" dirty="0" err="1" smtClean="0"/>
              <a:t>Comparing</a:t>
            </a:r>
            <a:r>
              <a:rPr lang="nl-BE" sz="1600" b="1" dirty="0" smtClean="0"/>
              <a:t> TRNSYS </a:t>
            </a:r>
            <a:r>
              <a:rPr lang="nl-BE" sz="1600" b="1" dirty="0" err="1" smtClean="0"/>
              <a:t>outputs</a:t>
            </a:r>
            <a:r>
              <a:rPr lang="nl-BE" sz="1600" b="1" dirty="0" smtClean="0"/>
              <a:t> </a:t>
            </a:r>
            <a:r>
              <a:rPr lang="nl-BE" sz="1600" b="1" dirty="0" err="1" smtClean="0"/>
              <a:t>with</a:t>
            </a:r>
            <a:r>
              <a:rPr lang="nl-BE" sz="1600" b="1" dirty="0" smtClean="0"/>
              <a:t> the </a:t>
            </a:r>
            <a:r>
              <a:rPr lang="nl-BE" sz="1600" b="1" dirty="0" err="1" smtClean="0"/>
              <a:t>measurements</a:t>
            </a:r>
            <a:endParaRPr lang="nl-BE" sz="1600" b="1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Results</a:t>
            </a:r>
            <a:r>
              <a:rPr lang="nl-BE" sz="1600" dirty="0" smtClean="0"/>
              <a:t> of the </a:t>
            </a:r>
            <a:r>
              <a:rPr lang="nl-BE" sz="1600" dirty="0" err="1" smtClean="0"/>
              <a:t>adjustments</a:t>
            </a:r>
            <a:r>
              <a:rPr lang="nl-BE" sz="1600" dirty="0" smtClean="0"/>
              <a:t> on the </a:t>
            </a:r>
            <a:r>
              <a:rPr lang="nl-BE" sz="1600" dirty="0" err="1" smtClean="0"/>
              <a:t>apartment</a:t>
            </a:r>
            <a:endParaRPr lang="nl-BE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nl-BE" sz="2000" dirty="0" smtClean="0"/>
              <a:t>Verifying the results of the measurements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Principle</a:t>
            </a:r>
            <a:r>
              <a:rPr lang="nl-BE" sz="1600" dirty="0" smtClean="0"/>
              <a:t> of </a:t>
            </a:r>
            <a:r>
              <a:rPr lang="nl-BE" sz="1600" dirty="0" err="1" smtClean="0"/>
              <a:t>natural</a:t>
            </a:r>
            <a:r>
              <a:rPr lang="nl-BE" sz="1600" dirty="0" smtClean="0"/>
              <a:t> </a:t>
            </a:r>
            <a:r>
              <a:rPr lang="nl-BE" sz="1600" dirty="0" err="1" smtClean="0"/>
              <a:t>ventilation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Thermal</a:t>
            </a:r>
            <a:r>
              <a:rPr lang="nl-BE" sz="1600" dirty="0" smtClean="0"/>
              <a:t> </a:t>
            </a:r>
            <a:r>
              <a:rPr lang="nl-BE" sz="1600" dirty="0"/>
              <a:t>B</a:t>
            </a:r>
            <a:r>
              <a:rPr lang="nl-BE" sz="1600" dirty="0" smtClean="0"/>
              <a:t>alance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Blower door test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err="1" smtClean="0"/>
              <a:t>Conclusion</a:t>
            </a:r>
            <a:endParaRPr lang="nl-BE" sz="1800" dirty="0" smtClean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</a:rPr>
              <a:t>Measuring the effect of the heat flow through a chimney with different altitudes of a </a:t>
            </a:r>
            <a:r>
              <a:rPr lang="en-US" sz="1200" dirty="0" smtClean="0">
                <a:solidFill>
                  <a:prstClr val="black"/>
                </a:solidFill>
              </a:rPr>
              <a:t>rescaled </a:t>
            </a:r>
            <a:r>
              <a:rPr lang="en-US" sz="1200" dirty="0">
                <a:solidFill>
                  <a:prstClr val="black"/>
                </a:solidFill>
              </a:rPr>
              <a:t>model and validating the results with TRNSYS, a computer-simulated model.</a:t>
            </a:r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467544" y="69269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1" u="sng" dirty="0">
                <a:solidFill>
                  <a:prstClr val="black"/>
                </a:solidFill>
              </a:rPr>
              <a:t>Summary of the </a:t>
            </a:r>
            <a:r>
              <a:rPr lang="nl-BE" sz="2400" b="1" u="sng" dirty="0" err="1">
                <a:solidFill>
                  <a:prstClr val="black"/>
                </a:solidFill>
              </a:rPr>
              <a:t>presentation</a:t>
            </a:r>
            <a:endParaRPr lang="es-ES_tradnl" sz="2400" b="1" u="sng" dirty="0">
              <a:solidFill>
                <a:prstClr val="black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325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 fontScale="90000"/>
          </a:bodyPr>
          <a:lstStyle/>
          <a:p>
            <a:r>
              <a:rPr lang="en-US" sz="3100" dirty="0" smtClean="0">
                <a:solidFill>
                  <a:prstClr val="black"/>
                </a:solidFill>
              </a:rPr>
              <a:t>3.2	</a:t>
            </a:r>
            <a:r>
              <a:rPr lang="en-US" sz="3100" dirty="0">
                <a:solidFill>
                  <a:prstClr val="black"/>
                </a:solidFill>
              </a:rPr>
              <a:t>	Comparing TRNSYS outputs with measurements</a:t>
            </a:r>
            <a:endParaRPr lang="en-US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2" name="Tabe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880319"/>
              </p:ext>
            </p:extLst>
          </p:nvPr>
        </p:nvGraphicFramePr>
        <p:xfrm>
          <a:off x="1640840" y="4108376"/>
          <a:ext cx="5862320" cy="11076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0910"/>
                <a:gridCol w="930910"/>
                <a:gridCol w="930275"/>
                <a:gridCol w="931545"/>
                <a:gridCol w="932815"/>
                <a:gridCol w="1205865"/>
              </a:tblGrid>
              <a:tr h="2044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s-ES_trad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 [m/s]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s-ES_trad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28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ΔT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TRNSYS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Manual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Mean/Difference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28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 meter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 lamps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23.57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0.738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0.73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0.734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44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 meter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 lamps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23.01</a:t>
                      </a:r>
                      <a:endParaRPr lang="es-ES_trad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0.8303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0.844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0.8375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13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u="sng" dirty="0">
                          <a:effectLst/>
                        </a:rPr>
                        <a:t>0.1035</a:t>
                      </a:r>
                      <a:endParaRPr lang="es-ES_trad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6" t="30857" r="32825" b="33143"/>
          <a:stretch/>
        </p:blipFill>
        <p:spPr bwMode="auto">
          <a:xfrm>
            <a:off x="1640840" y="1365176"/>
            <a:ext cx="5388726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23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82" t="50000" r="28750" b="42836"/>
          <a:stretch/>
        </p:blipFill>
        <p:spPr bwMode="auto">
          <a:xfrm>
            <a:off x="1640840" y="4343019"/>
            <a:ext cx="5128953" cy="545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87" t="35476" r="28695" b="25285"/>
          <a:stretch/>
        </p:blipFill>
        <p:spPr bwMode="auto">
          <a:xfrm>
            <a:off x="1510211" y="1365176"/>
            <a:ext cx="5627816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ijdelijke aanduiding voor inhoud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407154"/>
              </p:ext>
            </p:extLst>
          </p:nvPr>
        </p:nvGraphicFramePr>
        <p:xfrm>
          <a:off x="1608480" y="4168740"/>
          <a:ext cx="5859780" cy="1051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6841"/>
                <a:gridCol w="922755"/>
                <a:gridCol w="922755"/>
                <a:gridCol w="922755"/>
                <a:gridCol w="923390"/>
                <a:gridCol w="1421284"/>
              </a:tblGrid>
              <a:tr h="1733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s-ES_trad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s-ES_trad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 [m/s]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s-ES_trad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92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ΔT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TRNSYS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Manual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Mean/Difference</a:t>
                      </a:r>
                      <a:endParaRPr lang="es-ES_trad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733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 meter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 lamps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21.1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0.714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0.746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0.73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92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 meter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 lamps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21.77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0.8401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0.857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0.84855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92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u="sng" dirty="0">
                          <a:effectLst/>
                        </a:rPr>
                        <a:t>0.11855</a:t>
                      </a:r>
                      <a:endParaRPr lang="es-ES_trad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Title 3"/>
          <p:cNvSpPr txBox="1">
            <a:spLocks/>
          </p:cNvSpPr>
          <p:nvPr/>
        </p:nvSpPr>
        <p:spPr>
          <a:xfrm>
            <a:off x="457200" y="274638"/>
            <a:ext cx="8229600" cy="809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100" smtClean="0">
                <a:solidFill>
                  <a:prstClr val="black"/>
                </a:solidFill>
              </a:rPr>
              <a:t>3.2		Comparing TRNSYS outputs with measurements</a:t>
            </a:r>
            <a:endParaRPr lang="en-US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24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18" t="53916" r="28750" b="38472"/>
          <a:stretch/>
        </p:blipFill>
        <p:spPr bwMode="auto">
          <a:xfrm>
            <a:off x="1608480" y="4227873"/>
            <a:ext cx="5112327" cy="580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8841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07" t="34657" r="28147" b="27301"/>
          <a:stretch/>
        </p:blipFill>
        <p:spPr bwMode="auto">
          <a:xfrm>
            <a:off x="1527200" y="1417638"/>
            <a:ext cx="5506870" cy="2898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007931"/>
              </p:ext>
            </p:extLst>
          </p:nvPr>
        </p:nvGraphicFramePr>
        <p:xfrm>
          <a:off x="1647190" y="4489099"/>
          <a:ext cx="5849620" cy="6309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24810"/>
                <a:gridCol w="2924810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s-ES_trad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Correlation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 meter</a:t>
                      </a:r>
                      <a:endParaRPr lang="es-ES_trad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0.984686244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 meter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0.776237037</a:t>
                      </a:r>
                      <a:endParaRPr lang="es-ES_trad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Title 3"/>
          <p:cNvSpPr txBox="1">
            <a:spLocks/>
          </p:cNvSpPr>
          <p:nvPr/>
        </p:nvSpPr>
        <p:spPr>
          <a:xfrm>
            <a:off x="457200" y="274638"/>
            <a:ext cx="8229600" cy="809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100" smtClean="0">
                <a:solidFill>
                  <a:prstClr val="black"/>
                </a:solidFill>
              </a:rPr>
              <a:t>3.2		Comparing TRNSYS outputs with measurements</a:t>
            </a:r>
            <a:endParaRPr lang="en-US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961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8291264" cy="415414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nl-BE" sz="2000" dirty="0" err="1"/>
              <a:t>R</a:t>
            </a:r>
            <a:r>
              <a:rPr lang="nl-BE" sz="2000" dirty="0" err="1" smtClean="0"/>
              <a:t>escaled</a:t>
            </a:r>
            <a:r>
              <a:rPr lang="nl-BE" sz="2000" dirty="0" smtClean="0"/>
              <a:t> model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smtClean="0"/>
              <a:t>TRNSYS- model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Computer </a:t>
            </a:r>
            <a:r>
              <a:rPr lang="nl-BE" sz="1600" dirty="0" err="1" smtClean="0"/>
              <a:t>simulation</a:t>
            </a:r>
            <a:r>
              <a:rPr lang="nl-BE" sz="1600" dirty="0" smtClean="0"/>
              <a:t> of </a:t>
            </a:r>
            <a:r>
              <a:rPr lang="nl-BE" sz="1600" dirty="0" err="1" smtClean="0"/>
              <a:t>rescaled</a:t>
            </a:r>
            <a:r>
              <a:rPr lang="nl-BE" sz="1600" dirty="0" smtClean="0"/>
              <a:t> model 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Computer </a:t>
            </a:r>
            <a:r>
              <a:rPr lang="nl-BE" sz="1600" dirty="0" err="1" smtClean="0"/>
              <a:t>simulation</a:t>
            </a:r>
            <a:r>
              <a:rPr lang="nl-BE" sz="1600" dirty="0" smtClean="0"/>
              <a:t> of </a:t>
            </a:r>
            <a:r>
              <a:rPr lang="nl-BE" sz="1600" dirty="0" err="1" smtClean="0"/>
              <a:t>apartment</a:t>
            </a:r>
            <a:r>
              <a:rPr lang="nl-BE" sz="1600" dirty="0" smtClean="0"/>
              <a:t> building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b="1" dirty="0" err="1" smtClean="0"/>
              <a:t>Results</a:t>
            </a:r>
            <a:endParaRPr lang="nl-BE" sz="1800" b="1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Results</a:t>
            </a:r>
            <a:r>
              <a:rPr lang="nl-BE" sz="1600" dirty="0" smtClean="0"/>
              <a:t> of the </a:t>
            </a:r>
            <a:r>
              <a:rPr lang="nl-BE" sz="1600" dirty="0" err="1" smtClean="0"/>
              <a:t>measurements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Comparing</a:t>
            </a:r>
            <a:r>
              <a:rPr lang="nl-BE" sz="1600" dirty="0" smtClean="0"/>
              <a:t> TRNSYS </a:t>
            </a:r>
            <a:r>
              <a:rPr lang="nl-BE" sz="1600" dirty="0" err="1" smtClean="0"/>
              <a:t>outputs</a:t>
            </a:r>
            <a:r>
              <a:rPr lang="nl-BE" sz="1600" dirty="0" smtClean="0"/>
              <a:t> </a:t>
            </a:r>
            <a:r>
              <a:rPr lang="nl-BE" sz="1600" dirty="0" err="1" smtClean="0"/>
              <a:t>with</a:t>
            </a:r>
            <a:r>
              <a:rPr lang="nl-BE" sz="1600" dirty="0" smtClean="0"/>
              <a:t> the </a:t>
            </a:r>
            <a:r>
              <a:rPr lang="nl-BE" sz="1600" dirty="0" err="1" smtClean="0"/>
              <a:t>measurements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b="1" dirty="0" err="1" smtClean="0"/>
              <a:t>Results</a:t>
            </a:r>
            <a:r>
              <a:rPr lang="nl-BE" sz="1600" b="1" dirty="0" smtClean="0"/>
              <a:t> of the </a:t>
            </a:r>
            <a:r>
              <a:rPr lang="nl-BE" sz="1600" b="1" dirty="0" err="1" smtClean="0"/>
              <a:t>adjustments</a:t>
            </a:r>
            <a:r>
              <a:rPr lang="nl-BE" sz="1600" b="1" dirty="0" smtClean="0"/>
              <a:t> on the </a:t>
            </a:r>
            <a:r>
              <a:rPr lang="nl-BE" sz="1600" b="1" dirty="0" err="1" smtClean="0"/>
              <a:t>apartment</a:t>
            </a:r>
            <a:endParaRPr lang="nl-BE" sz="1600" b="1" dirty="0" smtClean="0"/>
          </a:p>
          <a:p>
            <a:pPr marL="342900" indent="-342900">
              <a:buFont typeface="+mj-lt"/>
              <a:buAutoNum type="arabicPeriod"/>
            </a:pPr>
            <a:r>
              <a:rPr lang="nl-BE" sz="2000" dirty="0" smtClean="0"/>
              <a:t>Verifying the results of the measurements</a:t>
            </a:r>
            <a:endParaRPr lang="nl-BE" sz="18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Principle</a:t>
            </a:r>
            <a:r>
              <a:rPr lang="nl-BE" sz="1600" dirty="0" smtClean="0"/>
              <a:t> of </a:t>
            </a:r>
            <a:r>
              <a:rPr lang="nl-BE" sz="1600" dirty="0" err="1" smtClean="0"/>
              <a:t>natural</a:t>
            </a:r>
            <a:r>
              <a:rPr lang="nl-BE" sz="1600" dirty="0" smtClean="0"/>
              <a:t> </a:t>
            </a:r>
            <a:r>
              <a:rPr lang="nl-BE" sz="1600" dirty="0" err="1" smtClean="0"/>
              <a:t>ventilation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Thermal</a:t>
            </a:r>
            <a:r>
              <a:rPr lang="nl-BE" sz="1600" dirty="0" smtClean="0"/>
              <a:t> </a:t>
            </a:r>
            <a:r>
              <a:rPr lang="nl-BE" sz="1600" dirty="0"/>
              <a:t>B</a:t>
            </a:r>
            <a:r>
              <a:rPr lang="nl-BE" sz="1600" dirty="0" smtClean="0"/>
              <a:t>alance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Blower door test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err="1" smtClean="0"/>
              <a:t>Conclusion</a:t>
            </a:r>
            <a:endParaRPr lang="nl-BE" sz="1800" dirty="0" smtClean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</a:rPr>
              <a:t>Measuring the effect of the heat flow through a chimney with different altitudes of a </a:t>
            </a:r>
            <a:r>
              <a:rPr lang="en-US" sz="1200" dirty="0" smtClean="0">
                <a:solidFill>
                  <a:prstClr val="black"/>
                </a:solidFill>
              </a:rPr>
              <a:t>rescaled </a:t>
            </a:r>
            <a:r>
              <a:rPr lang="en-US" sz="1200" dirty="0">
                <a:solidFill>
                  <a:prstClr val="black"/>
                </a:solidFill>
              </a:rPr>
              <a:t>model and validating the results with TRNSYS, a computer-simulated model.</a:t>
            </a:r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467544" y="69269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1" u="sng" dirty="0">
                <a:solidFill>
                  <a:prstClr val="black"/>
                </a:solidFill>
              </a:rPr>
              <a:t>Summary of the </a:t>
            </a:r>
            <a:r>
              <a:rPr lang="nl-BE" sz="2400" b="1" u="sng" dirty="0" err="1">
                <a:solidFill>
                  <a:prstClr val="black"/>
                </a:solidFill>
              </a:rPr>
              <a:t>presentation</a:t>
            </a:r>
            <a:endParaRPr lang="es-ES_tradnl" sz="2400" b="1" u="sng" dirty="0">
              <a:solidFill>
                <a:prstClr val="black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170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Autofit/>
          </a:bodyPr>
          <a:lstStyle/>
          <a:p>
            <a:r>
              <a:rPr lang="en-US" sz="3000" dirty="0">
                <a:solidFill>
                  <a:prstClr val="black"/>
                </a:solidFill>
              </a:rPr>
              <a:t>3.3	</a:t>
            </a:r>
            <a:r>
              <a:rPr lang="nl-BE" sz="3000" dirty="0">
                <a:solidFill>
                  <a:prstClr val="black"/>
                </a:solidFill>
              </a:rPr>
              <a:t> Results of the adjustments on the apartment</a:t>
            </a:r>
            <a:endParaRPr lang="en-US" sz="30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028" t="43245" r="13821" b="36604"/>
          <a:stretch/>
        </p:blipFill>
        <p:spPr bwMode="auto">
          <a:xfrm>
            <a:off x="1522128" y="1270000"/>
            <a:ext cx="5956998" cy="2573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81" t="68623" r="13774" b="25490"/>
          <a:stretch/>
        </p:blipFill>
        <p:spPr bwMode="auto">
          <a:xfrm>
            <a:off x="1320502" y="4244733"/>
            <a:ext cx="6308926" cy="6461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Autofit/>
          </a:bodyPr>
          <a:lstStyle/>
          <a:p>
            <a:r>
              <a:rPr lang="en-US" sz="3000" dirty="0">
                <a:solidFill>
                  <a:prstClr val="black"/>
                </a:solidFill>
              </a:rPr>
              <a:t>3.3	</a:t>
            </a:r>
            <a:r>
              <a:rPr lang="nl-BE" sz="3000" dirty="0">
                <a:solidFill>
                  <a:prstClr val="black"/>
                </a:solidFill>
              </a:rPr>
              <a:t> Results of the adjustments on the apartment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0 m/s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7" t="40987" r="57829" b="35623"/>
          <a:stretch/>
        </p:blipFill>
        <p:spPr bwMode="auto">
          <a:xfrm>
            <a:off x="2239459" y="2692401"/>
            <a:ext cx="5500893" cy="2655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28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8" t="45600" r="32824" b="42182"/>
          <a:stretch/>
        </p:blipFill>
        <p:spPr bwMode="auto">
          <a:xfrm>
            <a:off x="2458209" y="1512916"/>
            <a:ext cx="5187810" cy="117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732049" y="4002049"/>
            <a:ext cx="223024" cy="37790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prstClr val="black"/>
                </a:solidFill>
              </a:rPr>
              <a:t>3.3	</a:t>
            </a:r>
            <a:r>
              <a:rPr lang="nl-BE" sz="3000" dirty="0">
                <a:solidFill>
                  <a:prstClr val="black"/>
                </a:solidFill>
              </a:rPr>
              <a:t> Results of the adjustments on the apartment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3 m/s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5 m/s</a:t>
            </a:r>
            <a:endParaRPr lang="en-US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1" t="36433" r="27237" b="53473"/>
          <a:stretch/>
        </p:blipFill>
        <p:spPr bwMode="auto">
          <a:xfrm>
            <a:off x="683568" y="4428505"/>
            <a:ext cx="7544551" cy="802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29</a:t>
            </a:fld>
            <a:endParaRPr lang="en-US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7" t="71783" r="27454" b="19603"/>
          <a:stretch/>
        </p:blipFill>
        <p:spPr bwMode="auto">
          <a:xfrm>
            <a:off x="683568" y="2294312"/>
            <a:ext cx="7544551" cy="714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8291264" cy="415414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nl-BE" sz="2000" dirty="0" err="1"/>
              <a:t>R</a:t>
            </a:r>
            <a:r>
              <a:rPr lang="nl-BE" sz="2000" dirty="0" err="1" smtClean="0"/>
              <a:t>escaled</a:t>
            </a:r>
            <a:r>
              <a:rPr lang="nl-BE" sz="2000" dirty="0" smtClean="0"/>
              <a:t> model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smtClean="0"/>
              <a:t>TRNSYS- model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Computer </a:t>
            </a:r>
            <a:r>
              <a:rPr lang="nl-BE" sz="1600" dirty="0" err="1" smtClean="0"/>
              <a:t>simulation</a:t>
            </a:r>
            <a:r>
              <a:rPr lang="nl-BE" sz="1600" dirty="0" smtClean="0"/>
              <a:t> of </a:t>
            </a:r>
            <a:r>
              <a:rPr lang="nl-BE" sz="1600" dirty="0" err="1" smtClean="0"/>
              <a:t>rescaled</a:t>
            </a:r>
            <a:r>
              <a:rPr lang="nl-BE" sz="1600" dirty="0" smtClean="0"/>
              <a:t> model 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Computer </a:t>
            </a:r>
            <a:r>
              <a:rPr lang="nl-BE" sz="1600" dirty="0" err="1" smtClean="0"/>
              <a:t>simulation</a:t>
            </a:r>
            <a:r>
              <a:rPr lang="nl-BE" sz="1600" dirty="0" smtClean="0"/>
              <a:t> of </a:t>
            </a:r>
            <a:r>
              <a:rPr lang="nl-BE" sz="1600" dirty="0" err="1" smtClean="0"/>
              <a:t>apartment</a:t>
            </a:r>
            <a:r>
              <a:rPr lang="nl-BE" sz="1600" dirty="0" smtClean="0"/>
              <a:t> building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err="1" smtClean="0"/>
              <a:t>Results</a:t>
            </a:r>
            <a:endParaRPr lang="nl-BE" sz="18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Results</a:t>
            </a:r>
            <a:r>
              <a:rPr lang="nl-BE" sz="1600" dirty="0" smtClean="0"/>
              <a:t> of the </a:t>
            </a:r>
            <a:r>
              <a:rPr lang="nl-BE" sz="1600" dirty="0" err="1" smtClean="0"/>
              <a:t>measurements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Comparing</a:t>
            </a:r>
            <a:r>
              <a:rPr lang="nl-BE" sz="1600" dirty="0" smtClean="0"/>
              <a:t> TRNSYS </a:t>
            </a:r>
            <a:r>
              <a:rPr lang="nl-BE" sz="1600" dirty="0" err="1" smtClean="0"/>
              <a:t>outputs</a:t>
            </a:r>
            <a:r>
              <a:rPr lang="nl-BE" sz="1600" dirty="0" smtClean="0"/>
              <a:t> </a:t>
            </a:r>
            <a:r>
              <a:rPr lang="nl-BE" sz="1600" dirty="0" err="1" smtClean="0"/>
              <a:t>with</a:t>
            </a:r>
            <a:r>
              <a:rPr lang="nl-BE" sz="1600" dirty="0" smtClean="0"/>
              <a:t> the </a:t>
            </a:r>
            <a:r>
              <a:rPr lang="nl-BE" sz="1600" dirty="0" err="1" smtClean="0"/>
              <a:t>measurements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Results</a:t>
            </a:r>
            <a:r>
              <a:rPr lang="nl-BE" sz="1600" dirty="0" smtClean="0"/>
              <a:t> of the </a:t>
            </a:r>
            <a:r>
              <a:rPr lang="nl-BE" sz="1600" dirty="0" err="1" smtClean="0"/>
              <a:t>adjustments</a:t>
            </a:r>
            <a:r>
              <a:rPr lang="nl-BE" sz="1600" dirty="0" smtClean="0"/>
              <a:t> on the </a:t>
            </a:r>
            <a:r>
              <a:rPr lang="nl-BE" sz="1600" dirty="0" err="1" smtClean="0"/>
              <a:t>apartment</a:t>
            </a:r>
            <a:endParaRPr lang="nl-BE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nl-BE" sz="2000" b="1" dirty="0" smtClean="0"/>
              <a:t>Verifying the results of the measurements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b="1" dirty="0" smtClean="0"/>
              <a:t>Principle of natural ventilation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Thermal</a:t>
            </a:r>
            <a:r>
              <a:rPr lang="nl-BE" sz="1600" dirty="0" smtClean="0"/>
              <a:t> </a:t>
            </a:r>
            <a:r>
              <a:rPr lang="nl-BE" sz="1600" dirty="0"/>
              <a:t>B</a:t>
            </a:r>
            <a:r>
              <a:rPr lang="nl-BE" sz="1600" dirty="0" smtClean="0"/>
              <a:t>alance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Blower door test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err="1" smtClean="0"/>
              <a:t>Conclusion</a:t>
            </a:r>
            <a:endParaRPr lang="nl-BE" sz="1800" dirty="0" smtClean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</a:rPr>
              <a:t>Measuring the effect of the heat flow through a chimney with different altitudes of a </a:t>
            </a:r>
            <a:r>
              <a:rPr lang="en-US" sz="1200" dirty="0" smtClean="0">
                <a:solidFill>
                  <a:prstClr val="black"/>
                </a:solidFill>
              </a:rPr>
              <a:t>rescaled </a:t>
            </a:r>
            <a:r>
              <a:rPr lang="en-US" sz="1200" dirty="0">
                <a:solidFill>
                  <a:prstClr val="black"/>
                </a:solidFill>
              </a:rPr>
              <a:t>model and validating the results with TRNSYS, a computer-simulated model.</a:t>
            </a:r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467544" y="69269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1" u="sng" dirty="0">
                <a:solidFill>
                  <a:prstClr val="black"/>
                </a:solidFill>
              </a:rPr>
              <a:t>Summary of the </a:t>
            </a:r>
            <a:r>
              <a:rPr lang="nl-BE" sz="2400" b="1" u="sng" dirty="0" err="1">
                <a:solidFill>
                  <a:prstClr val="black"/>
                </a:solidFill>
              </a:rPr>
              <a:t>presentation</a:t>
            </a:r>
            <a:endParaRPr lang="es-ES_tradnl" sz="2400" b="1" u="sng" dirty="0">
              <a:solidFill>
                <a:prstClr val="black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08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dirty="0"/>
              <a:t>4.1 </a:t>
            </a:r>
            <a:r>
              <a:rPr lang="en-US" sz="3000" dirty="0" smtClean="0"/>
              <a:t>	Principle </a:t>
            </a:r>
            <a:r>
              <a:rPr lang="en-US" sz="3000" dirty="0"/>
              <a:t>of natural ventilation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Reynolds number</a:t>
            </a:r>
            <a:endParaRPr lang="en-US" sz="28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pic>
        <p:nvPicPr>
          <p:cNvPr id="9" name="Picture 8" descr="Schermafbeelding 2013-06-17 om 15.34.26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2" t="57216" r="72220" b="35857"/>
          <a:stretch/>
        </p:blipFill>
        <p:spPr>
          <a:xfrm>
            <a:off x="3243947" y="2003734"/>
            <a:ext cx="2267623" cy="755933"/>
          </a:xfrm>
          <a:prstGeom prst="rect">
            <a:avLst/>
          </a:prstGeom>
        </p:spPr>
      </p:pic>
      <p:pic>
        <p:nvPicPr>
          <p:cNvPr id="10" name="Picture 9" descr="Macintosh HD:Users:jasperdegraeuwe:Desktop:Schermafbeelding 2013-05-09 om 15.51.52.pn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01" t="32951" r="27952" b="53668"/>
          <a:stretch/>
        </p:blipFill>
        <p:spPr bwMode="auto">
          <a:xfrm>
            <a:off x="2195736" y="3271591"/>
            <a:ext cx="4799330" cy="1498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62649" y="2139661"/>
            <a:ext cx="58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(1)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dirty="0" smtClean="0"/>
              <a:t>4.1 	Principle of natural ventilation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/>
          <a:lstStyle/>
          <a:p>
            <a:r>
              <a:rPr lang="en-US" sz="2800" dirty="0" smtClean="0"/>
              <a:t>Operating forces natural ventilation</a:t>
            </a:r>
          </a:p>
          <a:p>
            <a:r>
              <a:rPr lang="en-US" sz="2800" dirty="0" smtClean="0"/>
              <a:t>Thermal Buoyancy</a:t>
            </a:r>
          </a:p>
          <a:p>
            <a:pPr lvl="1"/>
            <a:r>
              <a:rPr lang="en-US" dirty="0" smtClean="0"/>
              <a:t>Air exchange</a:t>
            </a:r>
          </a:p>
          <a:p>
            <a:pPr lvl="1"/>
            <a:r>
              <a:rPr lang="en-US" dirty="0" smtClean="0"/>
              <a:t>Different densities </a:t>
            </a:r>
          </a:p>
          <a:p>
            <a:pPr lvl="1"/>
            <a:r>
              <a:rPr lang="en-US" dirty="0" smtClean="0"/>
              <a:t>                                      (2)		</a:t>
            </a:r>
            <a:r>
              <a:rPr lang="en-GB" dirty="0" smtClean="0">
                <a:solidFill>
                  <a:srgbClr val="000000"/>
                </a:solidFill>
                <a:latin typeface="Cambria"/>
                <a:ea typeface="ＭＳ 明朝"/>
                <a:cs typeface="Arial Narrow"/>
              </a:rPr>
              <a:t>(</a:t>
            </a:r>
            <a:r>
              <a:rPr lang="en-GB" dirty="0" err="1" smtClean="0">
                <a:solidFill>
                  <a:srgbClr val="000000"/>
                </a:solidFill>
                <a:ea typeface="ＭＳ 明朝"/>
                <a:cs typeface="Arial Narrow"/>
              </a:rPr>
              <a:t>Zhigang</a:t>
            </a:r>
            <a:r>
              <a:rPr lang="en-GB" dirty="0" smtClean="0">
                <a:solidFill>
                  <a:srgbClr val="000000"/>
                </a:solidFill>
                <a:ea typeface="ＭＳ 明朝"/>
                <a:cs typeface="Arial Narrow"/>
              </a:rPr>
              <a:t> L., 2007)</a:t>
            </a:r>
            <a:r>
              <a:rPr lang="en-GB" dirty="0" smtClean="0"/>
              <a:t> 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 									 (3)</a:t>
            </a:r>
          </a:p>
          <a:p>
            <a:pPr lvl="1"/>
            <a:r>
              <a:rPr lang="en-US" dirty="0" smtClean="0"/>
              <a:t> 									(4)</a:t>
            </a:r>
          </a:p>
          <a:p>
            <a:pPr lvl="1"/>
            <a:r>
              <a:rPr lang="en-US" dirty="0" smtClean="0"/>
              <a:t> 					(5)										   (6)</a:t>
            </a:r>
          </a:p>
          <a:p>
            <a:endParaRPr lang="en-US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pic>
        <p:nvPicPr>
          <p:cNvPr id="9" name="Picture 8" descr="Schermafbeelding 2013-06-17 om 15.38.30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1" t="51557" r="67746" b="41664"/>
          <a:stretch/>
        </p:blipFill>
        <p:spPr>
          <a:xfrm>
            <a:off x="1320502" y="3284615"/>
            <a:ext cx="2880320" cy="582422"/>
          </a:xfrm>
          <a:prstGeom prst="rect">
            <a:avLst/>
          </a:prstGeom>
        </p:spPr>
      </p:pic>
      <p:pic>
        <p:nvPicPr>
          <p:cNvPr id="10" name="Picture 9" descr="Schermafbeelding 2013-06-17 om 15.41.58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6" t="64688" r="55974" b="28910"/>
          <a:stretch/>
        </p:blipFill>
        <p:spPr>
          <a:xfrm>
            <a:off x="1261326" y="3867037"/>
            <a:ext cx="3960440" cy="530033"/>
          </a:xfrm>
          <a:prstGeom prst="rect">
            <a:avLst/>
          </a:prstGeom>
        </p:spPr>
      </p:pic>
      <p:pic>
        <p:nvPicPr>
          <p:cNvPr id="11" name="Picture 10" descr="Schermafbeelding 2013-06-17 om 15.43.17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0" t="34610" r="61787" b="59741"/>
          <a:stretch/>
        </p:blipFill>
        <p:spPr>
          <a:xfrm>
            <a:off x="1261326" y="4397070"/>
            <a:ext cx="3651120" cy="478991"/>
          </a:xfrm>
          <a:prstGeom prst="rect">
            <a:avLst/>
          </a:prstGeom>
        </p:spPr>
      </p:pic>
      <p:pic>
        <p:nvPicPr>
          <p:cNvPr id="12" name="Picture 11" descr="Schermafbeelding 2013-06-17 om 15.43.17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1" t="52311" r="75515" b="40533"/>
          <a:stretch/>
        </p:blipFill>
        <p:spPr>
          <a:xfrm>
            <a:off x="1310650" y="4924645"/>
            <a:ext cx="1959187" cy="664595"/>
          </a:xfrm>
          <a:prstGeom prst="rect">
            <a:avLst/>
          </a:prstGeom>
        </p:spPr>
      </p:pic>
      <p:pic>
        <p:nvPicPr>
          <p:cNvPr id="13" name="Picture 12" descr="Schermafbeelding 2013-06-17 om 15.47.55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6" t="62855" r="57387" b="29612"/>
          <a:stretch/>
        </p:blipFill>
        <p:spPr>
          <a:xfrm>
            <a:off x="3877424" y="4924645"/>
            <a:ext cx="3921613" cy="6480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dirty="0" smtClean="0"/>
              <a:t>4.1 	Principle of natural ventilation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/>
          <a:lstStyle/>
          <a:p>
            <a:r>
              <a:rPr lang="en-US" sz="2800" dirty="0" smtClean="0"/>
              <a:t>Thermal Buoyancy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pic>
        <p:nvPicPr>
          <p:cNvPr id="9" name="Picture 8" descr="Macintosh HD:Users:jasperdegraeuwe:Desktop:Schermafbeelding 2013-06-14 om 11.28.06.pn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3" t="5862" r="53354" b="13665"/>
          <a:stretch/>
        </p:blipFill>
        <p:spPr bwMode="auto">
          <a:xfrm>
            <a:off x="3709397" y="2005385"/>
            <a:ext cx="2299877" cy="35838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dirty="0" smtClean="0"/>
              <a:t>4.1 	Principle of natural ventilation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/>
          <a:lstStyle/>
          <a:p>
            <a:r>
              <a:rPr lang="en-US" sz="2800" dirty="0" smtClean="0"/>
              <a:t>Thermal Buoyancy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   </a:t>
            </a:r>
            <a:r>
              <a:rPr lang="en-US" sz="2800" dirty="0" smtClean="0"/>
              <a:t>(7)										(6)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						  (8)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pic>
        <p:nvPicPr>
          <p:cNvPr id="9" name="Picture 8" descr="Schermafbeelding 2013-06-17 om 15.47.55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1" t="78246" r="52679" b="14598"/>
          <a:stretch/>
        </p:blipFill>
        <p:spPr>
          <a:xfrm>
            <a:off x="230131" y="2274968"/>
            <a:ext cx="4707975" cy="6480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Schermafbeelding 2013-06-17 om 15.47.55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6" t="62855" r="57387" b="29612"/>
          <a:stretch/>
        </p:blipFill>
        <p:spPr>
          <a:xfrm>
            <a:off x="5105424" y="2274968"/>
            <a:ext cx="3921613" cy="6480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 descr="Schermafbeelding 2013-06-17 om 15.55.47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6" t="53994" r="60683" b="39831"/>
          <a:stretch/>
        </p:blipFill>
        <p:spPr>
          <a:xfrm>
            <a:off x="1406918" y="4176789"/>
            <a:ext cx="6333434" cy="8798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dirty="0" smtClean="0"/>
              <a:t>4.1 	Principle of natural ventilation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/>
          <a:lstStyle/>
          <a:p>
            <a:r>
              <a:rPr lang="en-US" sz="2800" dirty="0" smtClean="0"/>
              <a:t>Thermal Buoyancy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                                       (9)  (</a:t>
            </a:r>
            <a:r>
              <a:rPr lang="en-GB" dirty="0" err="1" smtClean="0"/>
              <a:t>Heiselberg</a:t>
            </a:r>
            <a:r>
              <a:rPr lang="en-GB" dirty="0" smtClean="0"/>
              <a:t> P., 2003)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 							(10)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800" dirty="0" smtClean="0"/>
              <a:t>Final Formula (11):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pic>
        <p:nvPicPr>
          <p:cNvPr id="9" name="Picture 8" descr="Schermafbeelding 2013-06-17 om 16.03.40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7" t="40143" r="32475" b="49897"/>
          <a:stretch/>
        </p:blipFill>
        <p:spPr>
          <a:xfrm>
            <a:off x="818740" y="4392327"/>
            <a:ext cx="7993693" cy="9361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Schermafbeelding 2013-06-17 om 16.16.25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2" t="63649" r="61603" b="27528"/>
          <a:stretch/>
        </p:blipFill>
        <p:spPr>
          <a:xfrm>
            <a:off x="2570641" y="4436574"/>
            <a:ext cx="4112829" cy="8476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 descr="Schermafbeelding 2013-06-17 om 16.03.40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6" t="33103" r="66804" b="60871"/>
          <a:stretch/>
        </p:blipFill>
        <p:spPr>
          <a:xfrm>
            <a:off x="1320502" y="2805324"/>
            <a:ext cx="2757445" cy="544573"/>
          </a:xfrm>
          <a:prstGeom prst="rect">
            <a:avLst/>
          </a:prstGeom>
        </p:spPr>
      </p:pic>
      <p:pic>
        <p:nvPicPr>
          <p:cNvPr id="12" name="Picture 11" descr="Schermafbeelding 2013-06-17 om 15.57.59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5" t="32675" r="67511" b="56779"/>
          <a:stretch/>
        </p:blipFill>
        <p:spPr>
          <a:xfrm>
            <a:off x="1320502" y="1985737"/>
            <a:ext cx="3024336" cy="9512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36</a:t>
            </a:fld>
            <a:endParaRPr lang="en-US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457200" y="274638"/>
            <a:ext cx="8229600" cy="809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smtClean="0"/>
              <a:t>4.1 	Principle of natural ventilation</a:t>
            </a:r>
            <a:endParaRPr lang="en-US" sz="3000" dirty="0"/>
          </a:p>
        </p:txBody>
      </p:sp>
      <p:pic>
        <p:nvPicPr>
          <p:cNvPr id="7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8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9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457200" y="1270000"/>
            <a:ext cx="8229600" cy="4856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Thermal Buoyancy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								(8)</a:t>
            </a:r>
          </a:p>
          <a:p>
            <a:pPr marL="0" indent="0">
              <a:buFont typeface="Arial"/>
              <a:buNone/>
            </a:pPr>
            <a:endParaRPr lang="en-US" dirty="0" smtClean="0"/>
          </a:p>
          <a:p>
            <a:pPr marL="0" indent="0">
              <a:buFont typeface="Arial"/>
              <a:buNone/>
            </a:pPr>
            <a:endParaRPr lang="en-US" dirty="0" smtClean="0"/>
          </a:p>
          <a:p>
            <a:pPr marL="0" indent="0">
              <a:buFont typeface="Arial"/>
              <a:buNone/>
            </a:pPr>
            <a:r>
              <a:rPr lang="en-US" dirty="0"/>
              <a:t>	</a:t>
            </a:r>
            <a:r>
              <a:rPr lang="en-US" dirty="0" smtClean="0"/>
              <a:t>											(9)</a:t>
            </a:r>
            <a:endParaRPr lang="en-US" dirty="0"/>
          </a:p>
        </p:txBody>
      </p:sp>
      <p:pic>
        <p:nvPicPr>
          <p:cNvPr id="10" name="Picture 9" descr="Schermafbeelding 2013-06-17 om 15.55.47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6" t="53994" r="60683" b="39831"/>
          <a:stretch/>
        </p:blipFill>
        <p:spPr>
          <a:xfrm>
            <a:off x="1406918" y="2395168"/>
            <a:ext cx="5146282" cy="714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 descr="Schermafbeelding 2013-06-17 om 15.57.59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5" t="32675" r="67511" b="56779"/>
          <a:stretch/>
        </p:blipFill>
        <p:spPr>
          <a:xfrm>
            <a:off x="2832670" y="3840719"/>
            <a:ext cx="3024336" cy="9512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Rectangle 13"/>
          <p:cNvSpPr/>
          <p:nvPr/>
        </p:nvSpPr>
        <p:spPr>
          <a:xfrm>
            <a:off x="4861881" y="2713547"/>
            <a:ext cx="106301" cy="1902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759776" y="2615573"/>
            <a:ext cx="2489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Cambria"/>
                <a:cs typeface="Cambria"/>
              </a:rPr>
              <a:t>2</a:t>
            </a:r>
            <a:endParaRPr lang="en-US" sz="1600" b="1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647874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dirty="0" smtClean="0"/>
              <a:t>4.1 	Principle of natural ventilation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/>
          <a:lstStyle/>
          <a:p>
            <a:r>
              <a:rPr lang="en-US" sz="2800" dirty="0" smtClean="0"/>
              <a:t>Thermal Buoyancy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61326220"/>
              </p:ext>
            </p:extLst>
          </p:nvPr>
        </p:nvGraphicFramePr>
        <p:xfrm>
          <a:off x="1475656" y="2060848"/>
          <a:ext cx="6264696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dirty="0" smtClean="0"/>
              <a:t>4.1 	Principle of natural ventilation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/>
          <a:lstStyle/>
          <a:p>
            <a:r>
              <a:rPr lang="en-US" sz="2800" dirty="0" smtClean="0"/>
              <a:t>Thermal Buoyancy + ventilation losses of the curve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											</a:t>
            </a:r>
            <a:r>
              <a:rPr lang="en-US" sz="2800" dirty="0" smtClean="0"/>
              <a:t>(9)</a:t>
            </a:r>
            <a:endParaRPr lang="en-US" sz="2800" dirty="0"/>
          </a:p>
          <a:p>
            <a:pPr marL="0" indent="0">
              <a:buNone/>
            </a:pPr>
            <a:r>
              <a:rPr lang="en-US" dirty="0" smtClean="0"/>
              <a:t>							  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		and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										</a:t>
            </a:r>
            <a:r>
              <a:rPr lang="en-US" sz="2800" dirty="0" smtClean="0"/>
              <a:t>(12)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pic>
        <p:nvPicPr>
          <p:cNvPr id="9" name="Picture 8" descr="Schermafbeelding 2013-06-17 om 16.32.02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2" t="67074" r="64258" b="21632"/>
          <a:stretch/>
        </p:blipFill>
        <p:spPr>
          <a:xfrm>
            <a:off x="3118919" y="2192127"/>
            <a:ext cx="2718186" cy="896595"/>
          </a:xfrm>
          <a:prstGeom prst="rect">
            <a:avLst/>
          </a:prstGeom>
        </p:spPr>
      </p:pic>
      <p:pic>
        <p:nvPicPr>
          <p:cNvPr id="10" name="Picture 9" descr="Schermafbeelding 2013-06-17 om 16.30.24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2" t="40528" r="70177" b="51821"/>
          <a:stretch/>
        </p:blipFill>
        <p:spPr>
          <a:xfrm>
            <a:off x="3235882" y="4796213"/>
            <a:ext cx="2335668" cy="68136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dirty="0" smtClean="0"/>
              <a:t>4.1 	Principle of natural ventilation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/>
          <a:lstStyle/>
          <a:p>
            <a:r>
              <a:rPr lang="en-US" sz="2800" dirty="0" smtClean="0"/>
              <a:t>Thermal Buoyancy + ventilation losses of the curve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726409257"/>
              </p:ext>
            </p:extLst>
          </p:nvPr>
        </p:nvGraphicFramePr>
        <p:xfrm>
          <a:off x="1695857" y="1916832"/>
          <a:ext cx="6048672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dirty="0" smtClean="0"/>
              <a:t>4.1 	Principle of natural ventilation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Verifying</a:t>
            </a:r>
            <a:endParaRPr lang="en-US" sz="28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207404765"/>
              </p:ext>
            </p:extLst>
          </p:nvPr>
        </p:nvGraphicFramePr>
        <p:xfrm>
          <a:off x="1484839" y="2219895"/>
          <a:ext cx="6487616" cy="3369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8291264" cy="415414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nl-BE" sz="2000" dirty="0" err="1" smtClean="0"/>
              <a:t>Rescaled</a:t>
            </a:r>
            <a:r>
              <a:rPr lang="nl-BE" sz="2000" dirty="0" smtClean="0"/>
              <a:t> model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smtClean="0"/>
              <a:t>TRNSYS- model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Computer </a:t>
            </a:r>
            <a:r>
              <a:rPr lang="nl-BE" sz="1600" dirty="0" err="1" smtClean="0"/>
              <a:t>simulation</a:t>
            </a:r>
            <a:r>
              <a:rPr lang="nl-BE" sz="1600" dirty="0" smtClean="0"/>
              <a:t> of </a:t>
            </a:r>
            <a:r>
              <a:rPr lang="nl-BE" sz="1600" dirty="0" err="1" smtClean="0"/>
              <a:t>rescaled</a:t>
            </a:r>
            <a:r>
              <a:rPr lang="nl-BE" sz="1600" dirty="0" smtClean="0"/>
              <a:t> model 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Computer </a:t>
            </a:r>
            <a:r>
              <a:rPr lang="nl-BE" sz="1600" dirty="0" err="1" smtClean="0"/>
              <a:t>simulation</a:t>
            </a:r>
            <a:r>
              <a:rPr lang="nl-BE" sz="1600" dirty="0" smtClean="0"/>
              <a:t> of </a:t>
            </a:r>
            <a:r>
              <a:rPr lang="nl-BE" sz="1600" dirty="0" err="1" smtClean="0"/>
              <a:t>apartment</a:t>
            </a:r>
            <a:r>
              <a:rPr lang="nl-BE" sz="1600" dirty="0" smtClean="0"/>
              <a:t> building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err="1" smtClean="0"/>
              <a:t>Results</a:t>
            </a:r>
            <a:endParaRPr lang="nl-BE" sz="18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Results</a:t>
            </a:r>
            <a:r>
              <a:rPr lang="nl-BE" sz="1600" dirty="0" smtClean="0"/>
              <a:t> of the </a:t>
            </a:r>
            <a:r>
              <a:rPr lang="nl-BE" sz="1600" dirty="0" err="1" smtClean="0"/>
              <a:t>measurements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Comparing</a:t>
            </a:r>
            <a:r>
              <a:rPr lang="nl-BE" sz="1600" dirty="0" smtClean="0"/>
              <a:t> TRNSYS </a:t>
            </a:r>
            <a:r>
              <a:rPr lang="nl-BE" sz="1600" dirty="0" err="1" smtClean="0"/>
              <a:t>outputs</a:t>
            </a:r>
            <a:r>
              <a:rPr lang="nl-BE" sz="1600" dirty="0" smtClean="0"/>
              <a:t> </a:t>
            </a:r>
            <a:r>
              <a:rPr lang="nl-BE" sz="1600" dirty="0" err="1" smtClean="0"/>
              <a:t>with</a:t>
            </a:r>
            <a:r>
              <a:rPr lang="nl-BE" sz="1600" dirty="0" smtClean="0"/>
              <a:t> the </a:t>
            </a:r>
            <a:r>
              <a:rPr lang="nl-BE" sz="1600" dirty="0" err="1" smtClean="0"/>
              <a:t>measurements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Results</a:t>
            </a:r>
            <a:r>
              <a:rPr lang="nl-BE" sz="1600" dirty="0" smtClean="0"/>
              <a:t> of the </a:t>
            </a:r>
            <a:r>
              <a:rPr lang="nl-BE" sz="1600" dirty="0" err="1" smtClean="0"/>
              <a:t>adjustments</a:t>
            </a:r>
            <a:r>
              <a:rPr lang="nl-BE" sz="1600" dirty="0" smtClean="0"/>
              <a:t> on the </a:t>
            </a:r>
            <a:r>
              <a:rPr lang="nl-BE" sz="1600" dirty="0" err="1" smtClean="0"/>
              <a:t>apartment</a:t>
            </a:r>
            <a:endParaRPr lang="nl-BE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nl-BE" sz="2000" b="1" dirty="0" smtClean="0"/>
              <a:t>Verifying the results of the measurements</a:t>
            </a:r>
            <a:endParaRPr lang="nl-BE" sz="1800" b="1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Principle</a:t>
            </a:r>
            <a:r>
              <a:rPr lang="nl-BE" sz="1600" dirty="0" smtClean="0"/>
              <a:t> of </a:t>
            </a:r>
            <a:r>
              <a:rPr lang="nl-BE" sz="1600" dirty="0" err="1" smtClean="0"/>
              <a:t>natural</a:t>
            </a:r>
            <a:r>
              <a:rPr lang="nl-BE" sz="1600" dirty="0" smtClean="0"/>
              <a:t> </a:t>
            </a:r>
            <a:r>
              <a:rPr lang="nl-BE" sz="1600" dirty="0" err="1" smtClean="0"/>
              <a:t>ventilation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b="1" dirty="0" err="1" smtClean="0"/>
              <a:t>Thermal</a:t>
            </a:r>
            <a:r>
              <a:rPr lang="nl-BE" sz="1600" b="1" dirty="0" smtClean="0"/>
              <a:t> </a:t>
            </a:r>
            <a:r>
              <a:rPr lang="nl-BE" sz="1600" b="1" dirty="0"/>
              <a:t>B</a:t>
            </a:r>
            <a:r>
              <a:rPr lang="nl-BE" sz="1600" b="1" dirty="0" smtClean="0"/>
              <a:t>alance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Blower door test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err="1" smtClean="0"/>
              <a:t>Conclusion</a:t>
            </a:r>
            <a:endParaRPr lang="nl-BE" sz="1800" dirty="0" smtClean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</a:rPr>
              <a:t>Measuring the effect of the heat flow through a chimney with different altitudes of a </a:t>
            </a:r>
            <a:r>
              <a:rPr lang="en-US" sz="1200" dirty="0" smtClean="0">
                <a:solidFill>
                  <a:prstClr val="black"/>
                </a:solidFill>
              </a:rPr>
              <a:t>rescaled </a:t>
            </a:r>
            <a:r>
              <a:rPr lang="en-US" sz="1200" dirty="0">
                <a:solidFill>
                  <a:prstClr val="black"/>
                </a:solidFill>
              </a:rPr>
              <a:t>model and validating the results with TRNSYS, a computer-simulated model.</a:t>
            </a:r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467544" y="69269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1" u="sng" dirty="0">
                <a:solidFill>
                  <a:prstClr val="black"/>
                </a:solidFill>
              </a:rPr>
              <a:t>Summary of the </a:t>
            </a:r>
            <a:r>
              <a:rPr lang="nl-BE" sz="2400" b="1" u="sng" dirty="0" err="1">
                <a:solidFill>
                  <a:prstClr val="black"/>
                </a:solidFill>
              </a:rPr>
              <a:t>presentation</a:t>
            </a:r>
            <a:endParaRPr lang="es-ES_tradnl" sz="2400" b="1" u="sng" dirty="0">
              <a:solidFill>
                <a:prstClr val="black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241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dirty="0"/>
              <a:t>4.2 </a:t>
            </a:r>
            <a:r>
              <a:rPr lang="en-US" sz="3000" dirty="0" smtClean="0"/>
              <a:t>	Thermal </a:t>
            </a:r>
            <a:r>
              <a:rPr lang="en-US" sz="3000" dirty="0"/>
              <a:t>Balance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pic>
        <p:nvPicPr>
          <p:cNvPr id="9" name="Picture 8" descr="Schermafbeelding 2013-06-17 om 16.37.19 1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5" t="38619" r="24417" b="52637"/>
          <a:stretch/>
        </p:blipFill>
        <p:spPr>
          <a:xfrm>
            <a:off x="374003" y="1279903"/>
            <a:ext cx="8417308" cy="7200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Schermafbeelding 2013-06-17 om 16.39.45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0" t="34287" r="38110" b="58681"/>
          <a:stretch/>
        </p:blipFill>
        <p:spPr>
          <a:xfrm>
            <a:off x="1934166" y="4186731"/>
            <a:ext cx="5302130" cy="465032"/>
          </a:xfrm>
          <a:prstGeom prst="rect">
            <a:avLst/>
          </a:prstGeom>
        </p:spPr>
      </p:pic>
      <p:pic>
        <p:nvPicPr>
          <p:cNvPr id="11" name="Picture 10" descr="Schermafbeelding 2013-06-17 om 16.40.37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3" t="68040" r="47253" b="25772"/>
          <a:stretch/>
        </p:blipFill>
        <p:spPr>
          <a:xfrm>
            <a:off x="2195736" y="2871243"/>
            <a:ext cx="4635367" cy="432048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dirty="0" smtClean="0"/>
              <a:t>4.2 	Thermal Balance</a:t>
            </a:r>
            <a:endParaRPr lang="en-US" sz="30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pic>
        <p:nvPicPr>
          <p:cNvPr id="9" name="Content Placeholder 7" descr="Macintosh HD:Users:jasperdegraeuwe:Desktop:Schermafbeelding 2013-05-24 om 10.12.38.png"/>
          <p:cNvPicPr>
            <a:picLocks noGr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3" t="8020" r="63748" b="23848"/>
          <a:stretch/>
        </p:blipFill>
        <p:spPr bwMode="auto">
          <a:xfrm>
            <a:off x="340728" y="1270000"/>
            <a:ext cx="2520280" cy="36724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080220" y="1333490"/>
            <a:ext cx="34745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kern="1200" dirty="0" smtClean="0"/>
              <a:t>Parameters:</a:t>
            </a:r>
          </a:p>
          <a:p>
            <a:endParaRPr lang="en-US" kern="1200" dirty="0" smtClean="0"/>
          </a:p>
          <a:p>
            <a:pPr marL="285750" indent="-285750">
              <a:buFont typeface="Arial"/>
              <a:buChar char="•"/>
            </a:pPr>
            <a:r>
              <a:rPr lang="en-US" kern="1200" dirty="0" smtClean="0"/>
              <a:t>Heating source : 4 lamps, 480 W</a:t>
            </a:r>
          </a:p>
          <a:p>
            <a:pPr marL="285750" indent="-285750">
              <a:buFont typeface="Arial"/>
              <a:buChar char="•"/>
            </a:pPr>
            <a:r>
              <a:rPr lang="en-US" kern="1200" dirty="0" smtClean="0"/>
              <a:t>Opening: 100 cm</a:t>
            </a:r>
            <a:r>
              <a:rPr lang="en-US" kern="1200" baseline="30000" dirty="0" smtClean="0"/>
              <a:t>2</a:t>
            </a:r>
            <a:endParaRPr lang="en-US" kern="1200" dirty="0" smtClean="0"/>
          </a:p>
          <a:p>
            <a:pPr marL="285750" indent="-285750">
              <a:buFont typeface="Arial"/>
              <a:buChar char="•"/>
            </a:pPr>
            <a:r>
              <a:rPr lang="en-US" kern="1200" dirty="0" smtClean="0"/>
              <a:t>Length pipe: 1 m </a:t>
            </a:r>
            <a:endParaRPr lang="en-US" kern="1200" dirty="0"/>
          </a:p>
        </p:txBody>
      </p:sp>
      <p:pic>
        <p:nvPicPr>
          <p:cNvPr id="11" name="Picture 10" descr="Macintosh HD:Users:jasperdegraeuwe:Documents:Erasmus:Thesis:Fotos:DSC_045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904148" y="1832092"/>
            <a:ext cx="3672408" cy="23711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 descr="Schermafbeelding 2013-06-17 om 16.48.34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3" t="57943" r="63626" b="33900"/>
          <a:stretch/>
        </p:blipFill>
        <p:spPr>
          <a:xfrm>
            <a:off x="3080221" y="3845781"/>
            <a:ext cx="3298425" cy="100811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dirty="0" smtClean="0"/>
              <a:t>4.2 	Thermal Balance</a:t>
            </a:r>
            <a:endParaRPr lang="en-US" sz="30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pic>
        <p:nvPicPr>
          <p:cNvPr id="5" name="Content Placeholder 4" descr="Schermafbeelding 2013-06-19 om 11.37.37.png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18" t="28826" r="35509" b="36409"/>
          <a:stretch/>
        </p:blipFill>
        <p:spPr>
          <a:xfrm>
            <a:off x="683568" y="1083733"/>
            <a:ext cx="7637514" cy="4324544"/>
          </a:xfr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dirty="0" smtClean="0"/>
              <a:t>4.2 	Thermal Balance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/>
          <a:lstStyle/>
          <a:p>
            <a:pPr marL="0" lvl="0" indent="0">
              <a:buNone/>
            </a:pPr>
            <a:r>
              <a:rPr lang="en-GB" sz="2800" b="1" dirty="0" smtClean="0"/>
              <a:t>Thermal Balance</a:t>
            </a:r>
          </a:p>
          <a:p>
            <a:pPr marL="0" lvl="0" indent="0">
              <a:buNone/>
            </a:pPr>
            <a:endParaRPr lang="en-GB" sz="2800" i="1" dirty="0" smtClean="0"/>
          </a:p>
          <a:p>
            <a:pPr marL="0" indent="0">
              <a:buNone/>
            </a:pPr>
            <a:r>
              <a:rPr lang="en-GB" sz="2800" dirty="0" err="1" smtClean="0"/>
              <a:t>Q</a:t>
            </a:r>
            <a:r>
              <a:rPr lang="en-GB" sz="2800" baseline="-25000" dirty="0" err="1"/>
              <a:t>R</a:t>
            </a:r>
            <a:r>
              <a:rPr lang="en-GB" sz="2800" baseline="-25000" dirty="0" err="1" smtClean="0"/>
              <a:t>adiation</a:t>
            </a:r>
            <a:r>
              <a:rPr lang="en-GB" sz="2800" baseline="-25000" dirty="0" smtClean="0"/>
              <a:t>	</a:t>
            </a:r>
            <a:r>
              <a:rPr lang="en-GB" sz="2800" dirty="0" smtClean="0"/>
              <a:t>= 184,90 W  </a:t>
            </a:r>
          </a:p>
          <a:p>
            <a:pPr marL="0" indent="0">
              <a:buNone/>
            </a:pPr>
            <a:r>
              <a:rPr lang="en-GB" sz="2800" dirty="0" err="1" smtClean="0"/>
              <a:t>Q</a:t>
            </a:r>
            <a:r>
              <a:rPr lang="en-GB" sz="2800" baseline="-25000" dirty="0" err="1"/>
              <a:t>C</a:t>
            </a:r>
            <a:r>
              <a:rPr lang="en-GB" sz="2800" baseline="-25000" dirty="0" err="1" smtClean="0"/>
              <a:t>onvection</a:t>
            </a:r>
            <a:r>
              <a:rPr lang="en-GB" sz="2800" baseline="-25000" dirty="0" smtClean="0"/>
              <a:t>	</a:t>
            </a:r>
            <a:r>
              <a:rPr lang="en-GB" sz="2800" dirty="0" smtClean="0"/>
              <a:t>= 194,00 W </a:t>
            </a:r>
          </a:p>
          <a:p>
            <a:pPr marL="0" indent="0">
              <a:buNone/>
            </a:pPr>
            <a:r>
              <a:rPr lang="en-US" sz="2800" dirty="0" err="1" smtClean="0"/>
              <a:t>Q</a:t>
            </a:r>
            <a:r>
              <a:rPr lang="en-US" sz="2800" baseline="-25000" dirty="0" err="1"/>
              <a:t>H</a:t>
            </a:r>
            <a:r>
              <a:rPr lang="en-US" sz="2800" baseline="-25000" dirty="0" err="1" smtClean="0"/>
              <a:t>eating</a:t>
            </a:r>
            <a:r>
              <a:rPr lang="en-US" sz="2800" dirty="0" smtClean="0"/>
              <a:t>	= ( 1,18 × 0,0006628 × 1000 × 23,57)						      + 184,90 + 194,00 = </a:t>
            </a:r>
            <a:r>
              <a:rPr lang="en-US" sz="2800" b="1" dirty="0" smtClean="0"/>
              <a:t>396,34 Watt </a:t>
            </a:r>
            <a:endParaRPr lang="en-GB" sz="2800" b="1" dirty="0" smtClean="0"/>
          </a:p>
          <a:p>
            <a:endParaRPr lang="en-US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8291264" cy="415414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nl-BE" sz="2000" dirty="0" err="1"/>
              <a:t>R</a:t>
            </a:r>
            <a:r>
              <a:rPr lang="nl-BE" sz="2000" dirty="0" err="1" smtClean="0"/>
              <a:t>escaled</a:t>
            </a:r>
            <a:r>
              <a:rPr lang="nl-BE" sz="2000" dirty="0" smtClean="0"/>
              <a:t> model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smtClean="0"/>
              <a:t>TRNSYS- model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Computer </a:t>
            </a:r>
            <a:r>
              <a:rPr lang="nl-BE" sz="1600" dirty="0" err="1" smtClean="0"/>
              <a:t>simulation</a:t>
            </a:r>
            <a:r>
              <a:rPr lang="nl-BE" sz="1600" dirty="0" smtClean="0"/>
              <a:t> of </a:t>
            </a:r>
            <a:r>
              <a:rPr lang="nl-BE" sz="1600" dirty="0" err="1" smtClean="0"/>
              <a:t>rescaled</a:t>
            </a:r>
            <a:r>
              <a:rPr lang="nl-BE" sz="1600" dirty="0" smtClean="0"/>
              <a:t> model 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Computer </a:t>
            </a:r>
            <a:r>
              <a:rPr lang="nl-BE" sz="1600" dirty="0" err="1" smtClean="0"/>
              <a:t>simulation</a:t>
            </a:r>
            <a:r>
              <a:rPr lang="nl-BE" sz="1600" dirty="0" smtClean="0"/>
              <a:t> of </a:t>
            </a:r>
            <a:r>
              <a:rPr lang="nl-BE" sz="1600" dirty="0" err="1" smtClean="0"/>
              <a:t>apartment</a:t>
            </a:r>
            <a:r>
              <a:rPr lang="nl-BE" sz="1600" dirty="0" smtClean="0"/>
              <a:t> building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err="1" smtClean="0"/>
              <a:t>Results</a:t>
            </a:r>
            <a:endParaRPr lang="nl-BE" sz="18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Results</a:t>
            </a:r>
            <a:r>
              <a:rPr lang="nl-BE" sz="1600" dirty="0" smtClean="0"/>
              <a:t> of the </a:t>
            </a:r>
            <a:r>
              <a:rPr lang="nl-BE" sz="1600" dirty="0" err="1" smtClean="0"/>
              <a:t>measurements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Comparing</a:t>
            </a:r>
            <a:r>
              <a:rPr lang="nl-BE" sz="1600" dirty="0" smtClean="0"/>
              <a:t> TRNSYS </a:t>
            </a:r>
            <a:r>
              <a:rPr lang="nl-BE" sz="1600" dirty="0" err="1" smtClean="0"/>
              <a:t>outputs</a:t>
            </a:r>
            <a:r>
              <a:rPr lang="nl-BE" sz="1600" dirty="0" smtClean="0"/>
              <a:t> </a:t>
            </a:r>
            <a:r>
              <a:rPr lang="nl-BE" sz="1600" dirty="0" err="1" smtClean="0"/>
              <a:t>with</a:t>
            </a:r>
            <a:r>
              <a:rPr lang="nl-BE" sz="1600" dirty="0" smtClean="0"/>
              <a:t> the </a:t>
            </a:r>
            <a:r>
              <a:rPr lang="nl-BE" sz="1600" dirty="0" err="1" smtClean="0"/>
              <a:t>measurements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Results</a:t>
            </a:r>
            <a:r>
              <a:rPr lang="nl-BE" sz="1600" dirty="0" smtClean="0"/>
              <a:t> of the </a:t>
            </a:r>
            <a:r>
              <a:rPr lang="nl-BE" sz="1600" dirty="0" err="1" smtClean="0"/>
              <a:t>adjustments</a:t>
            </a:r>
            <a:r>
              <a:rPr lang="nl-BE" sz="1600" dirty="0" smtClean="0"/>
              <a:t> on the </a:t>
            </a:r>
            <a:r>
              <a:rPr lang="nl-BE" sz="1600" dirty="0" err="1" smtClean="0"/>
              <a:t>apartment</a:t>
            </a:r>
            <a:endParaRPr lang="nl-BE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nl-BE" sz="2000" b="1" dirty="0" smtClean="0"/>
              <a:t>Verifying the results of the measurements</a:t>
            </a:r>
            <a:endParaRPr lang="nl-BE" sz="1800" b="1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Principle</a:t>
            </a:r>
            <a:r>
              <a:rPr lang="nl-BE" sz="1600" dirty="0" smtClean="0"/>
              <a:t> of </a:t>
            </a:r>
            <a:r>
              <a:rPr lang="nl-BE" sz="1600" dirty="0" err="1" smtClean="0"/>
              <a:t>natural</a:t>
            </a:r>
            <a:r>
              <a:rPr lang="nl-BE" sz="1600" dirty="0" smtClean="0"/>
              <a:t> </a:t>
            </a:r>
            <a:r>
              <a:rPr lang="nl-BE" sz="1600" dirty="0" err="1" smtClean="0"/>
              <a:t>ventilation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Thermal</a:t>
            </a:r>
            <a:r>
              <a:rPr lang="nl-BE" sz="1600" dirty="0" smtClean="0"/>
              <a:t> </a:t>
            </a:r>
            <a:r>
              <a:rPr lang="nl-BE" sz="1600" dirty="0"/>
              <a:t>B</a:t>
            </a:r>
            <a:r>
              <a:rPr lang="nl-BE" sz="1600" dirty="0" smtClean="0"/>
              <a:t>alance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b="1" dirty="0" smtClean="0"/>
              <a:t>Blower door test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err="1" smtClean="0"/>
              <a:t>Conclusion</a:t>
            </a:r>
            <a:endParaRPr lang="nl-BE" sz="1800" dirty="0" smtClean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</a:rPr>
              <a:t>Measuring the effect of the heat flow through a chimney with different altitudes of a </a:t>
            </a:r>
            <a:r>
              <a:rPr lang="en-US" sz="1200" dirty="0" smtClean="0">
                <a:solidFill>
                  <a:prstClr val="black"/>
                </a:solidFill>
              </a:rPr>
              <a:t>rescaled </a:t>
            </a:r>
            <a:r>
              <a:rPr lang="en-US" sz="1200" dirty="0">
                <a:solidFill>
                  <a:prstClr val="black"/>
                </a:solidFill>
              </a:rPr>
              <a:t>model and validating the results with TRNSYS, a computer-simulated model.</a:t>
            </a:r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467544" y="69269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1" u="sng" dirty="0">
                <a:solidFill>
                  <a:prstClr val="black"/>
                </a:solidFill>
              </a:rPr>
              <a:t>Summary of the </a:t>
            </a:r>
            <a:r>
              <a:rPr lang="nl-BE" sz="2400" b="1" u="sng" dirty="0" err="1">
                <a:solidFill>
                  <a:prstClr val="black"/>
                </a:solidFill>
              </a:rPr>
              <a:t>presentation</a:t>
            </a:r>
            <a:endParaRPr lang="es-ES_tradnl" sz="2400" b="1" u="sng" dirty="0">
              <a:solidFill>
                <a:prstClr val="black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32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dirty="0"/>
              <a:t>4.3 </a:t>
            </a:r>
            <a:r>
              <a:rPr lang="en-US" sz="3000" dirty="0" smtClean="0"/>
              <a:t>	Blower </a:t>
            </a:r>
            <a:r>
              <a:rPr lang="en-US" sz="3000" dirty="0"/>
              <a:t>door test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Definition</a:t>
            </a:r>
          </a:p>
          <a:p>
            <a:pPr lvl="1"/>
            <a:r>
              <a:rPr lang="en-US" dirty="0" smtClean="0"/>
              <a:t>Overpressure and under pressure</a:t>
            </a:r>
          </a:p>
          <a:p>
            <a:pPr lvl="1"/>
            <a:r>
              <a:rPr lang="en-US" dirty="0" smtClean="0"/>
              <a:t>50 Pa</a:t>
            </a:r>
          </a:p>
          <a:p>
            <a:pPr lvl="1"/>
            <a:r>
              <a:rPr lang="en-US" dirty="0" smtClean="0"/>
              <a:t>Leakages, airtightness,…</a:t>
            </a:r>
          </a:p>
          <a:p>
            <a:pPr lvl="1"/>
            <a:r>
              <a:rPr lang="en-US" dirty="0" smtClean="0"/>
              <a:t>Moisture damage, </a:t>
            </a:r>
            <a:r>
              <a:rPr lang="en-US" dirty="0" err="1" smtClean="0"/>
              <a:t>mould</a:t>
            </a:r>
            <a:r>
              <a:rPr lang="en-US" dirty="0" smtClean="0"/>
              <a:t> formation,…</a:t>
            </a:r>
          </a:p>
          <a:p>
            <a:endParaRPr lang="en-US" sz="28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dirty="0" smtClean="0"/>
              <a:t>4.3 	Blower door test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>
            <a:normAutofit/>
          </a:bodyPr>
          <a:lstStyle/>
          <a:p>
            <a:r>
              <a:rPr lang="en-US" dirty="0" smtClean="0"/>
              <a:t>Range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pic>
        <p:nvPicPr>
          <p:cNvPr id="9" name="Picture 8" descr="Macintosh HD:Users:jasperdegraeuwe:Desktop:Schermafbeelding 2013-05-13 om 15.49.36.pn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67" t="13878" r="26051" b="50173"/>
          <a:stretch/>
        </p:blipFill>
        <p:spPr bwMode="auto">
          <a:xfrm>
            <a:off x="1827054" y="2071103"/>
            <a:ext cx="1884082" cy="22224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Macintosh HD:Users:jasperdegraeuwe:Desktop:Schermafbeelding 2013-05-13 om 15.51.14.pn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5" t="14234" r="59462" b="50177"/>
          <a:stretch/>
        </p:blipFill>
        <p:spPr bwMode="auto">
          <a:xfrm>
            <a:off x="5604100" y="2071103"/>
            <a:ext cx="1898200" cy="22224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48</a:t>
            </a:fld>
            <a:endParaRPr lang="en-US"/>
          </a:p>
        </p:txBody>
      </p:sp>
      <p:sp>
        <p:nvSpPr>
          <p:cNvPr id="3" name="Tekstvak 2"/>
          <p:cNvSpPr txBox="1"/>
          <p:nvPr/>
        </p:nvSpPr>
        <p:spPr>
          <a:xfrm>
            <a:off x="1863991" y="4530904"/>
            <a:ext cx="1810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100 cm² / 50 cm²</a:t>
            </a:r>
            <a:endParaRPr lang="en-US" dirty="0"/>
          </a:p>
        </p:txBody>
      </p:sp>
      <p:sp>
        <p:nvSpPr>
          <p:cNvPr id="11" name="Tekstvak 10"/>
          <p:cNvSpPr txBox="1"/>
          <p:nvPr/>
        </p:nvSpPr>
        <p:spPr>
          <a:xfrm>
            <a:off x="5685034" y="4530904"/>
            <a:ext cx="1736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</a:t>
            </a:r>
            <a:r>
              <a:rPr lang="en-US" dirty="0" smtClean="0"/>
              <a:t>0 cm²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9095"/>
          </a:xfrm>
        </p:spPr>
        <p:txBody>
          <a:bodyPr>
            <a:normAutofit/>
          </a:bodyPr>
          <a:lstStyle/>
          <a:p>
            <a:r>
              <a:rPr lang="en-US" sz="3000" dirty="0" smtClean="0"/>
              <a:t>4.3 	Blower door test</a:t>
            </a:r>
            <a:endParaRPr lang="en-US" sz="30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3334040942"/>
              </p:ext>
            </p:extLst>
          </p:nvPr>
        </p:nvGraphicFramePr>
        <p:xfrm>
          <a:off x="621956" y="1833492"/>
          <a:ext cx="7848872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1" name="Picture 10" descr="Macintosh HD:Users:jasperdegraeuwe:Desktop:Schermafbeelding 2013-06-14 om 11.23.02.pn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" t="19869" r="31762" b="45599"/>
          <a:stretch/>
        </p:blipFill>
        <p:spPr bwMode="auto">
          <a:xfrm>
            <a:off x="930888" y="2104255"/>
            <a:ext cx="7056784" cy="26642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Graphic spid="10" grpId="1">
        <p:bldAsOne/>
      </p:bldGraphic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8291264" cy="415414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nl-BE" sz="2000" dirty="0" err="1"/>
              <a:t>R</a:t>
            </a:r>
            <a:r>
              <a:rPr lang="nl-BE" sz="2000" dirty="0" err="1" smtClean="0"/>
              <a:t>escaled</a:t>
            </a:r>
            <a:r>
              <a:rPr lang="nl-BE" sz="2000" dirty="0" smtClean="0"/>
              <a:t> model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smtClean="0"/>
              <a:t>TRNSYS- model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Computer </a:t>
            </a:r>
            <a:r>
              <a:rPr lang="nl-BE" sz="1600" dirty="0" err="1" smtClean="0"/>
              <a:t>simulation</a:t>
            </a:r>
            <a:r>
              <a:rPr lang="nl-BE" sz="1600" dirty="0" smtClean="0"/>
              <a:t> of </a:t>
            </a:r>
            <a:r>
              <a:rPr lang="nl-BE" sz="1600" dirty="0" err="1" smtClean="0"/>
              <a:t>rescaled</a:t>
            </a:r>
            <a:r>
              <a:rPr lang="nl-BE" sz="1600" dirty="0" smtClean="0"/>
              <a:t> model 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Computer </a:t>
            </a:r>
            <a:r>
              <a:rPr lang="nl-BE" sz="1600" dirty="0" err="1" smtClean="0"/>
              <a:t>simulation</a:t>
            </a:r>
            <a:r>
              <a:rPr lang="nl-BE" sz="1600" dirty="0" smtClean="0"/>
              <a:t> of </a:t>
            </a:r>
            <a:r>
              <a:rPr lang="nl-BE" sz="1600" dirty="0" err="1" smtClean="0"/>
              <a:t>apartment</a:t>
            </a:r>
            <a:r>
              <a:rPr lang="nl-BE" sz="1600" dirty="0" smtClean="0"/>
              <a:t> building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dirty="0" err="1" smtClean="0"/>
              <a:t>Results</a:t>
            </a:r>
            <a:endParaRPr lang="nl-BE" sz="18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Results</a:t>
            </a:r>
            <a:r>
              <a:rPr lang="nl-BE" sz="1600" dirty="0" smtClean="0"/>
              <a:t> of the </a:t>
            </a:r>
            <a:r>
              <a:rPr lang="nl-BE" sz="1600" dirty="0" err="1" smtClean="0"/>
              <a:t>measurements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Comparing</a:t>
            </a:r>
            <a:r>
              <a:rPr lang="nl-BE" sz="1600" dirty="0" smtClean="0"/>
              <a:t> TRNSYS </a:t>
            </a:r>
            <a:r>
              <a:rPr lang="nl-BE" sz="1600" dirty="0" err="1" smtClean="0"/>
              <a:t>outputs</a:t>
            </a:r>
            <a:r>
              <a:rPr lang="nl-BE" sz="1600" dirty="0" smtClean="0"/>
              <a:t> </a:t>
            </a:r>
            <a:r>
              <a:rPr lang="nl-BE" sz="1600" dirty="0" err="1" smtClean="0"/>
              <a:t>with</a:t>
            </a:r>
            <a:r>
              <a:rPr lang="nl-BE" sz="1600" dirty="0" smtClean="0"/>
              <a:t> the </a:t>
            </a:r>
            <a:r>
              <a:rPr lang="nl-BE" sz="1600" dirty="0" err="1" smtClean="0"/>
              <a:t>measurements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Results</a:t>
            </a:r>
            <a:r>
              <a:rPr lang="nl-BE" sz="1600" dirty="0" smtClean="0"/>
              <a:t> of the </a:t>
            </a:r>
            <a:r>
              <a:rPr lang="nl-BE" sz="1600" dirty="0" err="1" smtClean="0"/>
              <a:t>adjustments</a:t>
            </a:r>
            <a:r>
              <a:rPr lang="nl-BE" sz="1600" dirty="0" smtClean="0"/>
              <a:t> on the </a:t>
            </a:r>
            <a:r>
              <a:rPr lang="nl-BE" sz="1600" dirty="0" err="1" smtClean="0"/>
              <a:t>apartment</a:t>
            </a:r>
            <a:endParaRPr lang="nl-BE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nl-BE" sz="2000" dirty="0" smtClean="0"/>
              <a:t>Verifying the results of the measurements</a:t>
            </a:r>
            <a:endParaRPr lang="nl-BE" sz="18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Principle</a:t>
            </a:r>
            <a:r>
              <a:rPr lang="nl-BE" sz="1600" dirty="0" smtClean="0"/>
              <a:t> of </a:t>
            </a:r>
            <a:r>
              <a:rPr lang="nl-BE" sz="1600" dirty="0" err="1" smtClean="0"/>
              <a:t>natural</a:t>
            </a:r>
            <a:r>
              <a:rPr lang="nl-BE" sz="1600" dirty="0" smtClean="0"/>
              <a:t> </a:t>
            </a:r>
            <a:r>
              <a:rPr lang="nl-BE" sz="1600" dirty="0" err="1" smtClean="0"/>
              <a:t>ventilation</a:t>
            </a:r>
            <a:endParaRPr lang="nl-BE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err="1" smtClean="0"/>
              <a:t>Thermal</a:t>
            </a:r>
            <a:r>
              <a:rPr lang="nl-BE" sz="1600" dirty="0" smtClean="0"/>
              <a:t> </a:t>
            </a:r>
            <a:r>
              <a:rPr lang="nl-BE" sz="1600" dirty="0"/>
              <a:t>B</a:t>
            </a:r>
            <a:r>
              <a:rPr lang="nl-BE" sz="1600" dirty="0" smtClean="0"/>
              <a:t>alance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BE" sz="1600" dirty="0" smtClean="0"/>
              <a:t>Blower door test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000" b="1" dirty="0" err="1" smtClean="0"/>
              <a:t>Conclusion</a:t>
            </a:r>
            <a:endParaRPr lang="nl-BE" sz="1800" b="1" dirty="0" smtClean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</a:rPr>
              <a:t>Measuring the effect of the heat flow through a chimney with different altitudes of a </a:t>
            </a:r>
            <a:r>
              <a:rPr lang="en-US" sz="1200" dirty="0" smtClean="0">
                <a:solidFill>
                  <a:prstClr val="black"/>
                </a:solidFill>
              </a:rPr>
              <a:t>rescaled </a:t>
            </a:r>
            <a:r>
              <a:rPr lang="en-US" sz="1200" dirty="0">
                <a:solidFill>
                  <a:prstClr val="black"/>
                </a:solidFill>
              </a:rPr>
              <a:t>model and validating the results with TRNSYS, a computer-simulated model.</a:t>
            </a:r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467544" y="69269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1" u="sng" dirty="0">
                <a:solidFill>
                  <a:prstClr val="black"/>
                </a:solidFill>
              </a:rPr>
              <a:t>Summary of the </a:t>
            </a:r>
            <a:r>
              <a:rPr lang="nl-BE" sz="2400" b="1" u="sng" dirty="0" err="1">
                <a:solidFill>
                  <a:prstClr val="black"/>
                </a:solidFill>
              </a:rPr>
              <a:t>presentation</a:t>
            </a:r>
            <a:endParaRPr lang="es-ES_tradnl" sz="2400" b="1" u="sng" dirty="0">
              <a:solidFill>
                <a:prstClr val="black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38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>
                <a:latin typeface="+mn-lt"/>
              </a:rPr>
              <a:t>5.		Conclusion</a:t>
            </a:r>
            <a:endParaRPr lang="en-US" sz="3000" dirty="0">
              <a:latin typeface="+mn-lt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199" y="1417638"/>
            <a:ext cx="8347753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Temperature rise </a:t>
            </a:r>
            <a:r>
              <a:rPr lang="en-US" sz="2400" dirty="0" smtClean="0">
                <a:sym typeface="Wingdings" pitchFamily="2" charset="2"/>
              </a:rPr>
              <a:t></a:t>
            </a:r>
            <a:r>
              <a:rPr lang="en-US" sz="2400" dirty="0" smtClean="0">
                <a:sym typeface="Wingdings"/>
              </a:rPr>
              <a:t> Density drop</a:t>
            </a:r>
          </a:p>
          <a:p>
            <a:r>
              <a:rPr lang="en-US" sz="2400" dirty="0" smtClean="0">
                <a:sym typeface="Wingdings"/>
              </a:rPr>
              <a:t>3 methods: Experimental, TRNSYS (Experimental + Apartment) and Thermal Buoyancy</a:t>
            </a:r>
          </a:p>
          <a:p>
            <a:r>
              <a:rPr lang="en-US" sz="2400" dirty="0" smtClean="0">
                <a:sym typeface="Wingdings"/>
              </a:rPr>
              <a:t>Verified </a:t>
            </a:r>
            <a:r>
              <a:rPr lang="en-US" sz="2400" dirty="0" smtClean="0">
                <a:sym typeface="Wingdings" pitchFamily="2" charset="2"/>
              </a:rPr>
              <a:t> Thermal Balance</a:t>
            </a:r>
            <a:endParaRPr lang="en-US" sz="2400" dirty="0" smtClean="0">
              <a:sym typeface="Wingdings"/>
            </a:endParaRPr>
          </a:p>
          <a:p>
            <a:r>
              <a:rPr lang="en-US" sz="2400" dirty="0"/>
              <a:t>4 parameters manipulated</a:t>
            </a:r>
          </a:p>
          <a:p>
            <a:pPr lvl="2">
              <a:buFont typeface="Wingdings" charset="2"/>
              <a:buChar char="§"/>
            </a:pPr>
            <a:r>
              <a:rPr lang="en-US" sz="2000" dirty="0"/>
              <a:t>Window opening</a:t>
            </a:r>
          </a:p>
          <a:p>
            <a:pPr lvl="2">
              <a:buFont typeface="Wingdings" charset="2"/>
              <a:buChar char="§"/>
            </a:pPr>
            <a:r>
              <a:rPr lang="en-US" sz="2000" dirty="0"/>
              <a:t>Temperature difference</a:t>
            </a:r>
          </a:p>
          <a:p>
            <a:pPr lvl="2">
              <a:buFont typeface="Wingdings" charset="2"/>
              <a:buChar char="§"/>
            </a:pPr>
            <a:r>
              <a:rPr lang="en-US" sz="2000" dirty="0"/>
              <a:t>Chimney height</a:t>
            </a:r>
          </a:p>
          <a:p>
            <a:pPr lvl="2">
              <a:buFont typeface="Wingdings" charset="2"/>
              <a:buChar char="§"/>
            </a:pPr>
            <a:r>
              <a:rPr lang="en-US" sz="2000" dirty="0"/>
              <a:t>Wind </a:t>
            </a:r>
            <a:r>
              <a:rPr lang="en-US" sz="2000" dirty="0" smtClean="0"/>
              <a:t>velocity</a:t>
            </a:r>
          </a:p>
          <a:p>
            <a:endParaRPr lang="en-US" sz="2400" dirty="0" smtClean="0">
              <a:sym typeface="Wingdings"/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04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>
                <a:latin typeface="+mn-lt"/>
              </a:rPr>
              <a:t>5.		Conclusion</a:t>
            </a:r>
            <a:endParaRPr lang="en-US" sz="3000" dirty="0">
              <a:latin typeface="+mn-lt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ym typeface="Wingdings"/>
              </a:rPr>
              <a:t>Future solutions</a:t>
            </a:r>
          </a:p>
          <a:p>
            <a:endParaRPr lang="en-US" sz="2400" dirty="0" smtClean="0">
              <a:sym typeface="Wingdings"/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457200" y="1270000"/>
            <a:ext cx="8229600" cy="4856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en-US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0" t="16754" r="50000" b="41623"/>
          <a:stretch/>
        </p:blipFill>
        <p:spPr bwMode="auto">
          <a:xfrm>
            <a:off x="3534852" y="1594614"/>
            <a:ext cx="3505711" cy="399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126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>
                <a:latin typeface="+mn-lt"/>
              </a:rPr>
              <a:t>Acknowledgements</a:t>
            </a:r>
            <a:endParaRPr lang="en-US" sz="30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Special thanks to:</a:t>
            </a:r>
          </a:p>
          <a:p>
            <a:pPr lvl="1"/>
            <a:r>
              <a:rPr lang="en-US" dirty="0" smtClean="0"/>
              <a:t>Javier </a:t>
            </a:r>
            <a:r>
              <a:rPr lang="en-US" dirty="0" err="1" smtClean="0"/>
              <a:t>Calvo</a:t>
            </a:r>
            <a:r>
              <a:rPr lang="en-US" dirty="0" smtClean="0"/>
              <a:t> Diaz</a:t>
            </a:r>
          </a:p>
          <a:p>
            <a:pPr lvl="1"/>
            <a:r>
              <a:rPr lang="en-US" dirty="0" smtClean="0"/>
              <a:t>Carolina Sabina </a:t>
            </a:r>
            <a:r>
              <a:rPr lang="en-US" dirty="0" err="1" smtClean="0"/>
              <a:t>Aparicio</a:t>
            </a:r>
            <a:r>
              <a:rPr lang="en-US" dirty="0" smtClean="0"/>
              <a:t> Fernandez</a:t>
            </a:r>
          </a:p>
          <a:p>
            <a:pPr lvl="1"/>
            <a:r>
              <a:rPr lang="en-US" dirty="0" smtClean="0"/>
              <a:t>José Luis </a:t>
            </a:r>
            <a:r>
              <a:rPr lang="en-US" dirty="0" err="1" smtClean="0"/>
              <a:t>Vivancos</a:t>
            </a:r>
            <a:r>
              <a:rPr lang="en-US" dirty="0" smtClean="0"/>
              <a:t> Bono</a:t>
            </a:r>
          </a:p>
          <a:p>
            <a:pPr lvl="1"/>
            <a:r>
              <a:rPr lang="en-US" dirty="0" smtClean="0"/>
              <a:t>Rafael </a:t>
            </a:r>
            <a:r>
              <a:rPr lang="en-US" dirty="0" err="1" smtClean="0"/>
              <a:t>Royo</a:t>
            </a:r>
            <a:r>
              <a:rPr lang="en-US" dirty="0" smtClean="0"/>
              <a:t> Pastor</a:t>
            </a:r>
          </a:p>
          <a:p>
            <a:pPr lvl="1"/>
            <a:r>
              <a:rPr lang="en-US" dirty="0" err="1" smtClean="0"/>
              <a:t>Javi</a:t>
            </a:r>
            <a:r>
              <a:rPr lang="en-US" dirty="0" smtClean="0"/>
              <a:t> </a:t>
            </a:r>
            <a:r>
              <a:rPr lang="en-US" dirty="0" err="1" smtClean="0"/>
              <a:t>Biscer</a:t>
            </a:r>
            <a:endParaRPr lang="en-US" dirty="0" smtClean="0"/>
          </a:p>
          <a:p>
            <a:pPr lvl="1"/>
            <a:r>
              <a:rPr lang="en-US" dirty="0" err="1" smtClean="0"/>
              <a:t>Pepe</a:t>
            </a:r>
            <a:r>
              <a:rPr lang="en-US" dirty="0" smtClean="0"/>
              <a:t> José Segovia</a:t>
            </a:r>
            <a:endParaRPr lang="en-US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856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Any questions?</a:t>
            </a:r>
            <a:endParaRPr lang="en-US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89240"/>
            <a:ext cx="899261" cy="888664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589240"/>
            <a:ext cx="636934" cy="888664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2195736" y="57332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Measuring the effect of the heat flow through a chimney with different altitudes of a rescaled model and validating the results with TRNSYS, a computer-simulated model.</a:t>
            </a:r>
            <a:endParaRPr lang="es-ES_tradnl" sz="1200" dirty="0" smtClean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D720-BCE5-0540-94A6-845770D07446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15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Kantoor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toor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toor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Kantoor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toor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toor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Kantoor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toor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toor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Kantoor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toor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toor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863</TotalTime>
  <Words>2770</Words>
  <Application>Microsoft Macintosh PowerPoint</Application>
  <PresentationFormat>On-screen Show (4:3)</PresentationFormat>
  <Paragraphs>514</Paragraphs>
  <Slides>54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Master of Science in Engineering Technology: Construction 2012/2013</vt:lpstr>
      <vt:lpstr>PowerPoint Presentation</vt:lpstr>
      <vt:lpstr>PowerPoint Presentation</vt:lpstr>
      <vt:lpstr>PowerPoint Presentation</vt:lpstr>
      <vt:lpstr>Rescaled model</vt:lpstr>
      <vt:lpstr>Rescaled model</vt:lpstr>
      <vt:lpstr>Rescaled model</vt:lpstr>
      <vt:lpstr>PowerPoint Presentation</vt:lpstr>
      <vt:lpstr>2.1 Computer simulation of rescaled model</vt:lpstr>
      <vt:lpstr>2.1 Computer simulation of rescaled model</vt:lpstr>
      <vt:lpstr>2.1 Computer simulation of rescaled model</vt:lpstr>
      <vt:lpstr>2.1 Computer simulation of rescaled model</vt:lpstr>
      <vt:lpstr>2.1 Computer simulation of rescaled model</vt:lpstr>
      <vt:lpstr>2.1 Computer simulation of rescaled model</vt:lpstr>
      <vt:lpstr>PowerPoint Presentation</vt:lpstr>
      <vt:lpstr>2.2 Computer simulation of apartment model </vt:lpstr>
      <vt:lpstr>2.2 Computer simulation of apartment model </vt:lpstr>
      <vt:lpstr>2.2 Computer simulation of apartment model </vt:lpstr>
      <vt:lpstr>2.2 Computer simulation of apartment model </vt:lpstr>
      <vt:lpstr>PowerPoint Presentation</vt:lpstr>
      <vt:lpstr>3.1 Results of the measurements</vt:lpstr>
      <vt:lpstr>PowerPoint Presentation</vt:lpstr>
      <vt:lpstr>3.2  Comparing TRNSYS outputs with measurements</vt:lpstr>
      <vt:lpstr>PowerPoint Presentation</vt:lpstr>
      <vt:lpstr>PowerPoint Presentation</vt:lpstr>
      <vt:lpstr>PowerPoint Presentation</vt:lpstr>
      <vt:lpstr>3.3  Results of the adjustments on the apartment</vt:lpstr>
      <vt:lpstr>3.3  Results of the adjustments on the apartment</vt:lpstr>
      <vt:lpstr>3.3  Results of the adjustments on the apartment</vt:lpstr>
      <vt:lpstr>PowerPoint Presentation</vt:lpstr>
      <vt:lpstr>4.1  Principle of natural ventilation</vt:lpstr>
      <vt:lpstr>4.1  Principle of natural ventilation</vt:lpstr>
      <vt:lpstr>4.1  Principle of natural ventilation</vt:lpstr>
      <vt:lpstr>4.1  Principle of natural ventilation</vt:lpstr>
      <vt:lpstr>4.1  Principle of natural ventilation</vt:lpstr>
      <vt:lpstr>PowerPoint Presentation</vt:lpstr>
      <vt:lpstr>4.1  Principle of natural ventilation</vt:lpstr>
      <vt:lpstr>4.1  Principle of natural ventilation</vt:lpstr>
      <vt:lpstr>4.1  Principle of natural ventilation</vt:lpstr>
      <vt:lpstr>4.1  Principle of natural ventilation</vt:lpstr>
      <vt:lpstr>PowerPoint Presentation</vt:lpstr>
      <vt:lpstr>4.2  Thermal Balance</vt:lpstr>
      <vt:lpstr>4.2  Thermal Balance</vt:lpstr>
      <vt:lpstr>4.2  Thermal Balance</vt:lpstr>
      <vt:lpstr>4.2  Thermal Balance</vt:lpstr>
      <vt:lpstr>PowerPoint Presentation</vt:lpstr>
      <vt:lpstr>4.3  Blower door test</vt:lpstr>
      <vt:lpstr>4.3  Blower door test</vt:lpstr>
      <vt:lpstr>4.3  Blower door test</vt:lpstr>
      <vt:lpstr>PowerPoint Presentation</vt:lpstr>
      <vt:lpstr>5.  Conclusion</vt:lpstr>
      <vt:lpstr>5.  Conclusion</vt:lpstr>
      <vt:lpstr>Acknowledgements</vt:lpstr>
      <vt:lpstr>PowerPoint Presentation</vt:lpstr>
    </vt:vector>
  </TitlesOfParts>
  <Company>Student Industrieel Ingenieur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of Science in Engineering Technology: Construction 2012/2013</dc:title>
  <dc:creator>Jasper Degraeuwe</dc:creator>
  <cp:lastModifiedBy>Jasper Degraeuwe</cp:lastModifiedBy>
  <cp:revision>39</cp:revision>
  <dcterms:created xsi:type="dcterms:W3CDTF">2013-06-17T17:37:50Z</dcterms:created>
  <dcterms:modified xsi:type="dcterms:W3CDTF">2013-06-20T06:33:48Z</dcterms:modified>
</cp:coreProperties>
</file>