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4"/>
  </p:notesMasterIdLst>
  <p:sldIdLst>
    <p:sldId id="274" r:id="rId2"/>
    <p:sldId id="257" r:id="rId3"/>
    <p:sldId id="284" r:id="rId4"/>
    <p:sldId id="283" r:id="rId5"/>
    <p:sldId id="286" r:id="rId6"/>
    <p:sldId id="258" r:id="rId7"/>
    <p:sldId id="287" r:id="rId8"/>
    <p:sldId id="259" r:id="rId9"/>
    <p:sldId id="288" r:id="rId10"/>
    <p:sldId id="260" r:id="rId11"/>
    <p:sldId id="289" r:id="rId12"/>
    <p:sldId id="261" r:id="rId13"/>
    <p:sldId id="290" r:id="rId14"/>
    <p:sldId id="269" r:id="rId15"/>
    <p:sldId id="291" r:id="rId16"/>
    <p:sldId id="282" r:id="rId17"/>
    <p:sldId id="270" r:id="rId18"/>
    <p:sldId id="271" r:id="rId19"/>
    <p:sldId id="272" r:id="rId20"/>
    <p:sldId id="273" r:id="rId21"/>
    <p:sldId id="275" r:id="rId22"/>
    <p:sldId id="292" r:id="rId23"/>
    <p:sldId id="276" r:id="rId24"/>
    <p:sldId id="277" r:id="rId25"/>
    <p:sldId id="278" r:id="rId26"/>
    <p:sldId id="279" r:id="rId27"/>
    <p:sldId id="280" r:id="rId28"/>
    <p:sldId id="295" r:id="rId29"/>
    <p:sldId id="264" r:id="rId30"/>
    <p:sldId id="293" r:id="rId31"/>
    <p:sldId id="294" r:id="rId32"/>
    <p:sldId id="296" r:id="rId3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93" autoAdjust="0"/>
    <p:restoredTop sz="94803" autoAdjust="0"/>
  </p:normalViewPr>
  <p:slideViewPr>
    <p:cSldViewPr>
      <p:cViewPr>
        <p:scale>
          <a:sx n="75" d="100"/>
          <a:sy n="75" d="100"/>
        </p:scale>
        <p:origin x="-1422"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Pc\Downloads\Consumos%20energeticos%20mensuales%20Anual_201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c\Desktop\Libro1%20b%20club%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Pc\Desktop\docus%20proyect%20fg\Mejora%20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style val="26"/>
  <c:chart>
    <c:plotArea>
      <c:layout>
        <c:manualLayout>
          <c:layoutTarget val="inner"/>
          <c:xMode val="edge"/>
          <c:yMode val="edge"/>
          <c:x val="0.30099057190115414"/>
          <c:y val="0.17893253265716944"/>
          <c:w val="0.51825931247333634"/>
          <c:h val="0.79361447788521189"/>
        </c:manualLayout>
      </c:layout>
      <c:pieChart>
        <c:varyColors val="1"/>
        <c:ser>
          <c:idx val="0"/>
          <c:order val="0"/>
          <c:dLbls>
            <c:dLbl>
              <c:idx val="0"/>
              <c:layout>
                <c:manualLayout>
                  <c:x val="0.10706953630796151"/>
                  <c:y val="5.948824298197296E-3"/>
                </c:manualLayout>
              </c:layout>
              <c:tx>
                <c:rich>
                  <a:bodyPr/>
                  <a:lstStyle/>
                  <a:p>
                    <a:pPr>
                      <a:defRPr sz="1200" b="1">
                        <a:solidFill>
                          <a:schemeClr val="accent2">
                            <a:lumMod val="40000"/>
                            <a:lumOff val="60000"/>
                          </a:schemeClr>
                        </a:solidFill>
                      </a:defRPr>
                    </a:pPr>
                    <a:r>
                      <a:rPr lang="es-ES" sz="1200" b="1" noProof="0" dirty="0" smtClean="0">
                        <a:solidFill>
                          <a:schemeClr val="accent2">
                            <a:lumMod val="40000"/>
                            <a:lumOff val="60000"/>
                          </a:schemeClr>
                        </a:solidFill>
                      </a:rPr>
                      <a:t>C</a:t>
                    </a:r>
                    <a:r>
                      <a:rPr lang="es-ES" noProof="0" dirty="0" smtClean="0">
                        <a:solidFill>
                          <a:schemeClr val="accent2">
                            <a:lumMod val="40000"/>
                            <a:lumOff val="60000"/>
                          </a:schemeClr>
                        </a:solidFill>
                      </a:rPr>
                      <a:t>arbón
1,</a:t>
                    </a:r>
                    <a:r>
                      <a:rPr lang="en-US" dirty="0" smtClean="0">
                        <a:solidFill>
                          <a:schemeClr val="accent2">
                            <a:lumMod val="40000"/>
                            <a:lumOff val="60000"/>
                          </a:schemeClr>
                        </a:solidFill>
                      </a:rPr>
                      <a:t>5</a:t>
                    </a:r>
                    <a:r>
                      <a:rPr lang="en-US" dirty="0">
                        <a:solidFill>
                          <a:schemeClr val="accent2">
                            <a:lumMod val="40000"/>
                            <a:lumOff val="60000"/>
                          </a:schemeClr>
                        </a:solidFill>
                      </a:rPr>
                      <a:t>%</a:t>
                    </a:r>
                  </a:p>
                </c:rich>
              </c:tx>
              <c:numFmt formatCode="0.0%" sourceLinked="0"/>
              <c:spPr/>
              <c:dLblPos val="bestFit"/>
              <c:showCatName val="1"/>
              <c:showPercent val="1"/>
            </c:dLbl>
            <c:dLbl>
              <c:idx val="1"/>
              <c:layout>
                <c:manualLayout>
                  <c:x val="-0.21193784776902996"/>
                  <c:y val="-4.7342168648671995E-2"/>
                </c:manualLayout>
              </c:layout>
              <c:numFmt formatCode="0.0%" sourceLinked="0"/>
              <c:spPr/>
              <c:txPr>
                <a:bodyPr/>
                <a:lstStyle/>
                <a:p>
                  <a:pPr>
                    <a:defRPr lang="es-ES" sz="1200" b="1" noProof="0">
                      <a:solidFill>
                        <a:schemeClr val="accent2">
                          <a:lumMod val="40000"/>
                          <a:lumOff val="60000"/>
                        </a:schemeClr>
                      </a:solidFill>
                    </a:defRPr>
                  </a:pPr>
                  <a:endParaRPr lang="es-ES"/>
                </a:p>
              </c:txPr>
              <c:dLblPos val="bestFit"/>
              <c:showCatName val="1"/>
              <c:showPercent val="1"/>
            </c:dLbl>
            <c:dLbl>
              <c:idx val="2"/>
              <c:layout>
                <c:manualLayout>
                  <c:x val="-3.4466491688538936E-2"/>
                  <c:y val="-1.8326474622770941E-2"/>
                </c:manualLayout>
              </c:layout>
              <c:numFmt formatCode="0.0%" sourceLinked="0"/>
              <c:spPr/>
              <c:txPr>
                <a:bodyPr/>
                <a:lstStyle/>
                <a:p>
                  <a:pPr>
                    <a:defRPr sz="1200" b="1">
                      <a:solidFill>
                        <a:schemeClr val="accent2">
                          <a:lumMod val="40000"/>
                          <a:lumOff val="60000"/>
                        </a:schemeClr>
                      </a:solidFill>
                    </a:defRPr>
                  </a:pPr>
                  <a:endParaRPr lang="es-ES"/>
                </a:p>
              </c:txPr>
              <c:dLblPos val="bestFit"/>
              <c:showCatName val="1"/>
              <c:showPercent val="1"/>
            </c:dLbl>
            <c:dLbl>
              <c:idx val="3"/>
              <c:layout>
                <c:manualLayout>
                  <c:x val="-3.7254383202099756E-2"/>
                  <c:y val="3.6596351382003241E-2"/>
                </c:manualLayout>
              </c:layout>
              <c:tx>
                <c:rich>
                  <a:bodyPr/>
                  <a:lstStyle/>
                  <a:p>
                    <a:pPr>
                      <a:defRPr lang="es-ES" sz="1200" b="1" noProof="0"/>
                    </a:pPr>
                    <a:r>
                      <a:rPr sz="1200" b="1" dirty="0" smtClean="0">
                        <a:solidFill>
                          <a:schemeClr val="accent2">
                            <a:lumMod val="40000"/>
                            <a:lumOff val="60000"/>
                          </a:schemeClr>
                        </a:solidFill>
                      </a:rPr>
                      <a:t>E</a:t>
                    </a:r>
                    <a:r>
                      <a:rPr sz="1200" dirty="0" smtClean="0">
                        <a:solidFill>
                          <a:schemeClr val="accent2">
                            <a:lumMod val="40000"/>
                            <a:lumOff val="60000"/>
                          </a:schemeClr>
                        </a:solidFill>
                      </a:rPr>
                      <a:t>lectric.</a:t>
                    </a:r>
                    <a:r>
                      <a:rPr sz="1200" baseline="0" dirty="0" smtClean="0">
                        <a:solidFill>
                          <a:schemeClr val="accent2">
                            <a:lumMod val="40000"/>
                            <a:lumOff val="60000"/>
                          </a:schemeClr>
                        </a:solidFill>
                      </a:rPr>
                      <a:t> </a:t>
                    </a:r>
                    <a:r>
                      <a:rPr sz="1200" dirty="0" smtClean="0">
                        <a:solidFill>
                          <a:schemeClr val="accent2">
                            <a:lumMod val="40000"/>
                            <a:lumOff val="60000"/>
                          </a:schemeClr>
                        </a:solidFill>
                      </a:rPr>
                      <a:t>no </a:t>
                    </a:r>
                    <a:r>
                      <a:rPr sz="1200" dirty="0" err="1">
                        <a:solidFill>
                          <a:schemeClr val="accent2">
                            <a:lumMod val="40000"/>
                            <a:lumOff val="60000"/>
                          </a:schemeClr>
                        </a:solidFill>
                      </a:rPr>
                      <a:t>renovable</a:t>
                    </a:r>
                    <a:r>
                      <a:rPr sz="1200" dirty="0">
                        <a:solidFill>
                          <a:schemeClr val="accent2">
                            <a:lumMod val="40000"/>
                            <a:lumOff val="60000"/>
                          </a:schemeClr>
                        </a:solidFill>
                      </a:rPr>
                      <a:t>
15,6%</a:t>
                    </a:r>
                    <a:endParaRPr dirty="0">
                      <a:solidFill>
                        <a:schemeClr val="accent2">
                          <a:lumMod val="40000"/>
                          <a:lumOff val="60000"/>
                        </a:schemeClr>
                      </a:solidFill>
                    </a:endParaRPr>
                  </a:p>
                </c:rich>
              </c:tx>
              <c:numFmt formatCode="0.0%" sourceLinked="0"/>
              <c:spPr/>
              <c:dLblPos val="bestFit"/>
              <c:showCatName val="1"/>
              <c:showPercent val="1"/>
            </c:dLbl>
            <c:dLbl>
              <c:idx val="4"/>
              <c:layout>
                <c:manualLayout>
                  <c:x val="-0.1461411694996852"/>
                  <c:y val="6.9492562050928908E-2"/>
                </c:manualLayout>
              </c:layout>
              <c:tx>
                <c:rich>
                  <a:bodyPr/>
                  <a:lstStyle/>
                  <a:p>
                    <a:r>
                      <a:rPr lang="en-US" b="1" dirty="0" smtClean="0">
                        <a:solidFill>
                          <a:schemeClr val="accent1">
                            <a:lumMod val="60000"/>
                            <a:lumOff val="40000"/>
                          </a:schemeClr>
                        </a:solidFill>
                      </a:rPr>
                      <a:t>E</a:t>
                    </a:r>
                    <a:r>
                      <a:rPr lang="en-US" dirty="0" smtClean="0">
                        <a:solidFill>
                          <a:schemeClr val="accent1">
                            <a:lumMod val="60000"/>
                            <a:lumOff val="40000"/>
                          </a:schemeClr>
                        </a:solidFill>
                      </a:rPr>
                      <a:t>lectric. </a:t>
                    </a:r>
                    <a:r>
                      <a:rPr lang="en-US" dirty="0" err="1">
                        <a:solidFill>
                          <a:schemeClr val="accent1">
                            <a:lumMod val="60000"/>
                            <a:lumOff val="40000"/>
                          </a:schemeClr>
                        </a:solidFill>
                      </a:rPr>
                      <a:t>renovable</a:t>
                    </a:r>
                    <a:r>
                      <a:rPr lang="en-US" dirty="0">
                        <a:solidFill>
                          <a:schemeClr val="accent1">
                            <a:lumMod val="60000"/>
                            <a:lumOff val="40000"/>
                          </a:schemeClr>
                        </a:solidFill>
                      </a:rPr>
                      <a:t>
7,3%</a:t>
                    </a:r>
                  </a:p>
                </c:rich>
              </c:tx>
              <c:dLblPos val="bestFit"/>
              <c:showCatName val="1"/>
              <c:showPercent val="1"/>
            </c:dLbl>
            <c:dLbl>
              <c:idx val="5"/>
              <c:layout>
                <c:manualLayout>
                  <c:x val="-4.2478530183727027E-2"/>
                  <c:y val="1.3717421124828581E-3"/>
                </c:manualLayout>
              </c:layout>
              <c:tx>
                <c:rich>
                  <a:bodyPr/>
                  <a:lstStyle/>
                  <a:p>
                    <a:r>
                      <a:rPr lang="en-US" b="1" dirty="0" err="1">
                        <a:solidFill>
                          <a:schemeClr val="accent1">
                            <a:lumMod val="60000"/>
                            <a:lumOff val="40000"/>
                          </a:schemeClr>
                        </a:solidFill>
                      </a:rPr>
                      <a:t>R</a:t>
                    </a:r>
                    <a:r>
                      <a:rPr lang="en-US" dirty="0" err="1">
                        <a:solidFill>
                          <a:schemeClr val="accent1">
                            <a:lumMod val="60000"/>
                            <a:lumOff val="40000"/>
                          </a:schemeClr>
                        </a:solidFill>
                      </a:rPr>
                      <a:t>enovables Térmicas
7,1%</a:t>
                    </a:r>
                    <a:endParaRPr lang="en-US" dirty="0">
                      <a:solidFill>
                        <a:schemeClr val="accent1">
                          <a:lumMod val="60000"/>
                          <a:lumOff val="40000"/>
                        </a:schemeClr>
                      </a:solidFill>
                    </a:endParaRPr>
                  </a:p>
                </c:rich>
              </c:tx>
              <c:dLblPos val="bestFit"/>
              <c:showCatName val="1"/>
              <c:showPercent val="1"/>
            </c:dLbl>
            <c:numFmt formatCode="0.0%" sourceLinked="0"/>
            <c:txPr>
              <a:bodyPr/>
              <a:lstStyle/>
              <a:p>
                <a:pPr>
                  <a:defRPr sz="1200" b="1"/>
                </a:pPr>
                <a:endParaRPr lang="es-ES"/>
              </a:p>
            </c:txPr>
            <c:showCatName val="1"/>
            <c:showPercent val="1"/>
            <c:showLeaderLines val="1"/>
          </c:dLbls>
          <c:cat>
            <c:strRef>
              <c:f>'Energía Final'!$B$26:$B$31</c:f>
              <c:strCache>
                <c:ptCount val="6"/>
                <c:pt idx="0">
                  <c:v>Carbón</c:v>
                </c:pt>
                <c:pt idx="1">
                  <c:v>Productos Petrolíferos</c:v>
                </c:pt>
                <c:pt idx="2">
                  <c:v>Gas Natural</c:v>
                </c:pt>
                <c:pt idx="3">
                  <c:v>Electricidad no renovable</c:v>
                </c:pt>
                <c:pt idx="4">
                  <c:v>Electricidad renovable</c:v>
                </c:pt>
                <c:pt idx="5">
                  <c:v>Renovables Térmicas</c:v>
                </c:pt>
              </c:strCache>
            </c:strRef>
          </c:cat>
          <c:val>
            <c:numRef>
              <c:f>'Energía Final'!$C$26:$C$31</c:f>
              <c:numCache>
                <c:formatCode>#,##0</c:formatCode>
                <c:ptCount val="6"/>
                <c:pt idx="0">
                  <c:v>1313.5573679006211</c:v>
                </c:pt>
                <c:pt idx="1">
                  <c:v>45633.510689435112</c:v>
                </c:pt>
                <c:pt idx="2">
                  <c:v>15550.604219693107</c:v>
                </c:pt>
                <c:pt idx="3">
                  <c:v>13891.641422355295</c:v>
                </c:pt>
                <c:pt idx="4">
                  <c:v>6535.3364539367885</c:v>
                </c:pt>
                <c:pt idx="5">
                  <c:v>6345.4012776414256</c:v>
                </c:pt>
              </c:numCache>
            </c:numRef>
          </c:val>
        </c:ser>
        <c:firstSliceAng val="0"/>
      </c:pieChart>
    </c:plotArea>
    <c:plotVisOnly val="1"/>
    <c:dispBlanksAs val="zero"/>
  </c:chart>
  <c:txPr>
    <a:bodyPr/>
    <a:lstStyle/>
    <a:p>
      <a:pPr>
        <a:defRPr sz="1800"/>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barChart>
        <c:barDir val="col"/>
        <c:grouping val="clustered"/>
        <c:ser>
          <c:idx val="0"/>
          <c:order val="0"/>
          <c:tx>
            <c:v>Edificio actual</c:v>
          </c:tx>
          <c:spPr>
            <a:solidFill>
              <a:schemeClr val="accent2">
                <a:lumMod val="50000"/>
              </a:schemeClr>
            </a:solidFill>
          </c:spPr>
          <c:val>
            <c:numRef>
              <c:f>Hoja1!$C$4:$C$6</c:f>
              <c:numCache>
                <c:formatCode>General</c:formatCode>
                <c:ptCount val="3"/>
                <c:pt idx="0">
                  <c:v>25.650000000000031</c:v>
                </c:pt>
                <c:pt idx="1">
                  <c:v>153.30000000000001</c:v>
                </c:pt>
                <c:pt idx="2">
                  <c:v>59.48</c:v>
                </c:pt>
              </c:numCache>
            </c:numRef>
          </c:val>
        </c:ser>
        <c:ser>
          <c:idx val="1"/>
          <c:order val="1"/>
          <c:tx>
            <c:v>Edificio mejorado</c:v>
          </c:tx>
          <c:spPr>
            <a:solidFill>
              <a:schemeClr val="accent1"/>
            </a:solidFill>
          </c:spPr>
          <c:val>
            <c:numRef>
              <c:f>Hoja1!$D$4:$D$6</c:f>
              <c:numCache>
                <c:formatCode>General</c:formatCode>
                <c:ptCount val="3"/>
                <c:pt idx="0">
                  <c:v>17.21</c:v>
                </c:pt>
                <c:pt idx="1">
                  <c:v>114.48</c:v>
                </c:pt>
                <c:pt idx="2">
                  <c:v>44.41</c:v>
                </c:pt>
              </c:numCache>
            </c:numRef>
          </c:val>
        </c:ser>
        <c:axId val="95120384"/>
        <c:axId val="95126656"/>
      </c:barChart>
      <c:catAx>
        <c:axId val="95120384"/>
        <c:scaling>
          <c:orientation val="minMax"/>
        </c:scaling>
        <c:delete val="1"/>
        <c:axPos val="b"/>
        <c:title>
          <c:tx>
            <c:rich>
              <a:bodyPr/>
              <a:lstStyle/>
              <a:p>
                <a:pPr>
                  <a:defRPr/>
                </a:pPr>
                <a:r>
                  <a:rPr lang="en-US" sz="1400" dirty="0"/>
                  <a:t>€</a:t>
                </a:r>
                <a:r>
                  <a:rPr lang="en-US" sz="1400" dirty="0" smtClean="0"/>
                  <a:t>/</a:t>
                </a:r>
                <a:r>
                  <a:rPr lang="en-US" sz="1200" dirty="0" err="1" smtClean="0"/>
                  <a:t>día</a:t>
                </a:r>
                <a:r>
                  <a:rPr lang="en-US" sz="1200" baseline="0" dirty="0" smtClean="0"/>
                  <a:t>                    kWh/</a:t>
                </a:r>
                <a:r>
                  <a:rPr lang="en-US" sz="1200" baseline="0" dirty="0" err="1" smtClean="0"/>
                  <a:t>día</a:t>
                </a:r>
                <a:r>
                  <a:rPr lang="en-US" sz="1200" baseline="0" dirty="0" smtClean="0"/>
                  <a:t>            </a:t>
                </a:r>
                <a:r>
                  <a:rPr lang="en-US" sz="1200" dirty="0" smtClean="0"/>
                  <a:t>kgCO2/</a:t>
                </a:r>
                <a:r>
                  <a:rPr lang="en-US" sz="1200" dirty="0" err="1" smtClean="0"/>
                  <a:t>día</a:t>
                </a:r>
                <a:endParaRPr lang="en-US" sz="1200" dirty="0"/>
              </a:p>
            </c:rich>
          </c:tx>
          <c:layout>
            <c:manualLayout>
              <c:xMode val="edge"/>
              <c:yMode val="edge"/>
              <c:x val="0.11768407406392105"/>
              <c:y val="0.80018151284165639"/>
            </c:manualLayout>
          </c:layout>
        </c:title>
        <c:numFmt formatCode="General" sourceLinked="1"/>
        <c:majorTickMark val="none"/>
        <c:tickLblPos val="none"/>
        <c:crossAx val="95126656"/>
        <c:crosses val="autoZero"/>
        <c:auto val="1"/>
        <c:lblAlgn val="ctr"/>
        <c:lblOffset val="100"/>
        <c:tickLblSkip val="2"/>
      </c:catAx>
      <c:valAx>
        <c:axId val="95126656"/>
        <c:scaling>
          <c:orientation val="minMax"/>
        </c:scaling>
        <c:axPos val="l"/>
        <c:majorGridlines/>
        <c:numFmt formatCode="General" sourceLinked="1"/>
        <c:minorTickMark val="out"/>
        <c:tickLblPos val="nextTo"/>
        <c:txPr>
          <a:bodyPr/>
          <a:lstStyle/>
          <a:p>
            <a:pPr>
              <a:defRPr sz="1400"/>
            </a:pPr>
            <a:endParaRPr lang="es-ES"/>
          </a:p>
        </c:txPr>
        <c:crossAx val="95120384"/>
        <c:crosses val="autoZero"/>
        <c:crossBetween val="between"/>
      </c:valAx>
    </c:plotArea>
    <c:legend>
      <c:legendPos val="r"/>
      <c:layout>
        <c:manualLayout>
          <c:xMode val="edge"/>
          <c:yMode val="edge"/>
          <c:x val="0.68600602819022971"/>
          <c:y val="6.269986524808431E-3"/>
          <c:w val="0.23010406251157278"/>
          <c:h val="0.55802276704008369"/>
        </c:manualLayout>
      </c:layout>
      <c:txPr>
        <a:bodyPr/>
        <a:lstStyle/>
        <a:p>
          <a:pPr>
            <a:defRPr sz="1200"/>
          </a:pPr>
          <a:endParaRPr lang="es-ES"/>
        </a:p>
      </c:txPr>
    </c:legend>
    <c:plotVisOnly val="1"/>
  </c:chart>
  <c:spPr>
    <a:noFill/>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barChart>
        <c:barDir val="col"/>
        <c:grouping val="clustered"/>
        <c:ser>
          <c:idx val="0"/>
          <c:order val="0"/>
          <c:tx>
            <c:v>Edificio actual</c:v>
          </c:tx>
          <c:spPr>
            <a:solidFill>
              <a:schemeClr val="accent2">
                <a:lumMod val="75000"/>
              </a:schemeClr>
            </a:solidFill>
            <a:ln>
              <a:solidFill>
                <a:schemeClr val="accent2">
                  <a:lumMod val="75000"/>
                </a:schemeClr>
              </a:solidFill>
            </a:ln>
          </c:spPr>
          <c:val>
            <c:numRef>
              <c:f>Hoja1!$C$4:$C$6</c:f>
              <c:numCache>
                <c:formatCode>General</c:formatCode>
                <c:ptCount val="3"/>
                <c:pt idx="0">
                  <c:v>43.8</c:v>
                </c:pt>
                <c:pt idx="1">
                  <c:v>145.80000000000001</c:v>
                </c:pt>
                <c:pt idx="2">
                  <c:v>42.7</c:v>
                </c:pt>
              </c:numCache>
            </c:numRef>
          </c:val>
        </c:ser>
        <c:ser>
          <c:idx val="1"/>
          <c:order val="1"/>
          <c:tx>
            <c:v>Edificio mejorado</c:v>
          </c:tx>
          <c:spPr>
            <a:solidFill>
              <a:srgbClr val="92D050"/>
            </a:solidFill>
          </c:spPr>
          <c:val>
            <c:numRef>
              <c:f>Hoja1!$D$4:$D$6</c:f>
              <c:numCache>
                <c:formatCode>General</c:formatCode>
                <c:ptCount val="3"/>
                <c:pt idx="0">
                  <c:v>24.9</c:v>
                </c:pt>
                <c:pt idx="1">
                  <c:v>82.4</c:v>
                </c:pt>
                <c:pt idx="2">
                  <c:v>24.1</c:v>
                </c:pt>
              </c:numCache>
            </c:numRef>
          </c:val>
        </c:ser>
        <c:axId val="96868992"/>
        <c:axId val="96871168"/>
      </c:barChart>
      <c:catAx>
        <c:axId val="96868992"/>
        <c:scaling>
          <c:orientation val="minMax"/>
        </c:scaling>
        <c:delete val="1"/>
        <c:axPos val="b"/>
        <c:title>
          <c:tx>
            <c:rich>
              <a:bodyPr/>
              <a:lstStyle/>
              <a:p>
                <a:pPr algn="l">
                  <a:defRPr sz="900"/>
                </a:pPr>
                <a:r>
                  <a:rPr lang="en-US" sz="900" dirty="0"/>
                  <a:t> </a:t>
                </a:r>
                <a:r>
                  <a:rPr lang="en-US" sz="1100" dirty="0" err="1"/>
                  <a:t>Energía</a:t>
                </a:r>
                <a:r>
                  <a:rPr lang="en-US" sz="1100" baseline="0" dirty="0"/>
                  <a:t>                     </a:t>
                </a:r>
                <a:r>
                  <a:rPr lang="en-US" sz="1100" baseline="0" dirty="0" err="1" smtClean="0"/>
                  <a:t>Energía</a:t>
                </a:r>
                <a:r>
                  <a:rPr lang="en-US" sz="1100" baseline="0" dirty="0" smtClean="0"/>
                  <a:t>                    </a:t>
                </a:r>
                <a:r>
                  <a:rPr lang="en-US" sz="1100" b="1" i="0" u="none" strike="noStrike" baseline="0" dirty="0" err="1" smtClean="0"/>
                  <a:t>Emisiones</a:t>
                </a:r>
                <a:endParaRPr lang="en-US" sz="1100" baseline="0" dirty="0"/>
              </a:p>
              <a:p>
                <a:pPr algn="l">
                  <a:defRPr sz="900"/>
                </a:pPr>
                <a:r>
                  <a:rPr lang="en-US" sz="1100" dirty="0"/>
                  <a:t>Final kWh/m2</a:t>
                </a:r>
                <a:r>
                  <a:rPr lang="en-US" sz="1100" baseline="0" dirty="0"/>
                  <a:t>        </a:t>
                </a:r>
                <a:r>
                  <a:rPr lang="en-US" sz="1100" baseline="0" dirty="0" smtClean="0"/>
                  <a:t> </a:t>
                </a:r>
                <a:r>
                  <a:rPr lang="en-US" sz="1100" baseline="0" dirty="0" err="1"/>
                  <a:t>Primaria</a:t>
                </a:r>
                <a:r>
                  <a:rPr lang="en-US" sz="1100" baseline="0" dirty="0"/>
                  <a:t> kWh/m2      </a:t>
                </a:r>
                <a:r>
                  <a:rPr lang="en-US" sz="1100" dirty="0" smtClean="0"/>
                  <a:t>kgCO2/m2</a:t>
                </a:r>
                <a:endParaRPr lang="en-US" sz="1100" dirty="0"/>
              </a:p>
            </c:rich>
          </c:tx>
          <c:layout>
            <c:manualLayout>
              <c:xMode val="edge"/>
              <c:yMode val="edge"/>
              <c:x val="7.0319455897701708E-2"/>
              <c:y val="0.79340466001861853"/>
            </c:manualLayout>
          </c:layout>
        </c:title>
        <c:numFmt formatCode="General" sourceLinked="1"/>
        <c:majorTickMark val="none"/>
        <c:tickLblPos val="none"/>
        <c:crossAx val="96871168"/>
        <c:crosses val="autoZero"/>
        <c:auto val="1"/>
        <c:lblAlgn val="ctr"/>
        <c:lblOffset val="100"/>
        <c:tickLblSkip val="2"/>
      </c:catAx>
      <c:valAx>
        <c:axId val="96871168"/>
        <c:scaling>
          <c:orientation val="minMax"/>
        </c:scaling>
        <c:axPos val="l"/>
        <c:majorGridlines/>
        <c:numFmt formatCode="General" sourceLinked="1"/>
        <c:minorTickMark val="out"/>
        <c:tickLblPos val="nextTo"/>
        <c:txPr>
          <a:bodyPr/>
          <a:lstStyle/>
          <a:p>
            <a:pPr>
              <a:defRPr sz="1100"/>
            </a:pPr>
            <a:endParaRPr lang="es-ES"/>
          </a:p>
        </c:txPr>
        <c:crossAx val="96868992"/>
        <c:crosses val="autoZero"/>
        <c:crossBetween val="between"/>
      </c:valAx>
    </c:plotArea>
    <c:legend>
      <c:legendPos val="r"/>
      <c:legendEntry>
        <c:idx val="0"/>
        <c:txPr>
          <a:bodyPr/>
          <a:lstStyle/>
          <a:p>
            <a:pPr>
              <a:defRPr sz="1000"/>
            </a:pPr>
            <a:endParaRPr lang="es-ES"/>
          </a:p>
        </c:txPr>
      </c:legendEntry>
      <c:legendEntry>
        <c:idx val="1"/>
        <c:txPr>
          <a:bodyPr/>
          <a:lstStyle/>
          <a:p>
            <a:pPr>
              <a:defRPr sz="1000"/>
            </a:pPr>
            <a:endParaRPr lang="es-ES"/>
          </a:p>
        </c:txPr>
      </c:legendEntry>
      <c:txPr>
        <a:bodyPr/>
        <a:lstStyle/>
        <a:p>
          <a:pPr>
            <a:defRPr sz="900"/>
          </a:pPr>
          <a:endParaRPr lang="es-E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DF3EA1-2AAE-4897-BEAC-4CC1C6F6292E}" type="datetimeFigureOut">
              <a:rPr lang="es-ES" smtClean="0"/>
              <a:pPr/>
              <a:t>12/07/2013</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9C4F7-78A5-4BF6-9B19-AD2E22B2EA82}" type="slidenum">
              <a:rPr lang="es-ES" smtClean="0"/>
              <a:pPr/>
              <a:t>‹Nº›</a:t>
            </a:fld>
            <a:endParaRPr lang="es-E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Hola buenos</a:t>
            </a:r>
            <a:r>
              <a:rPr lang="es-ES" baseline="0" dirty="0" smtClean="0"/>
              <a:t> días, soy Jose Vicente Ramada Domínguez y con el permiso del jurado voy a presentar mi proyecto final de grado que consiste en el estudio de eficiencia energética de un local multiusos ubicado en Benaguasil.</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a:t>
            </a:fld>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La</a:t>
            </a:r>
            <a:r>
              <a:rPr lang="es-ES" baseline="0" dirty="0" smtClean="0"/>
              <a:t> presentación seguirá el siguiente orden, una breve introducción a la eficiencia energética, los objetivos propuestos en el proyecto, breve presentación gráfica del edificio, estudio y resultados del edifico actual, propuestas de mejora detallando los sistemas activos y a posteriori los pasivos que se ven afectados y finalmente concluiré con los resultados del edificio mejorado.</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a:t>
            </a:fld>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Empezamos</a:t>
            </a:r>
            <a:r>
              <a:rPr lang="es-ES" baseline="0" dirty="0" smtClean="0"/>
              <a:t> con la introducción</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3</a:t>
            </a:fld>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La</a:t>
            </a:r>
            <a:r>
              <a:rPr lang="es-ES" baseline="0" dirty="0" smtClean="0"/>
              <a:t> motivación que me ha impulsado a realizar este proyecto viene dado por los siguientes puntos: se trata de un campo emergente de gran importancia en la edificación, la preocupación por </a:t>
            </a:r>
            <a:r>
              <a:rPr lang="es-ES" sz="1200" baseline="0" dirty="0" smtClean="0"/>
              <a:t>el creciente</a:t>
            </a:r>
            <a:r>
              <a:rPr lang="es-ES" sz="1200" dirty="0" smtClean="0"/>
              <a:t> consumo energético con modelos de producción que provocan problemas ambientales.</a:t>
            </a:r>
            <a:endParaRPr lang="es-E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Por otro lado el local multiusos de Benaguasil es un edificio público con más de 500 m2 de superficie útil, teniendo así la obligatoriedad según RD 235/2013 a la exhibición de la etiqueta energética. El</a:t>
            </a:r>
            <a:r>
              <a:rPr lang="es-ES" sz="1200" baseline="0" dirty="0" smtClean="0"/>
              <a:t> ayuntamiento es conocedor de mi trabajo y esta dispuesto a analizar mis propuestas. Y por último la gran oportunidad de conocer y abrir nuevos caminos como alternativa a la disminución de obra nueva en el país. </a:t>
            </a:r>
            <a:endParaRPr kumimoji="0" lang="es-ES" sz="1200" b="0" i="0" u="none" strike="noStrike" kern="1200" cap="none" spc="0" normalizeH="0" baseline="0" noProof="0" dirty="0" smtClean="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4</a:t>
            </a:fld>
            <a:endParaRPr 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Pasamos</a:t>
            </a:r>
            <a:r>
              <a:rPr lang="es-ES" baseline="0" dirty="0" smtClean="0"/>
              <a:t> a comentar brevemente la situación es España</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5</a:t>
            </a:fld>
            <a:endParaRPr lang="es-E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noProof="0" dirty="0" smtClean="0"/>
              <a:t>En</a:t>
            </a:r>
            <a:r>
              <a:rPr lang="es-ES" sz="1200" b="0" baseline="0" noProof="0" dirty="0" smtClean="0"/>
              <a:t> el 2010 se implantó el segundo Plan nacional de ahorro y eficiencia regulada por la Unión Europea donde se propone reducir en un 15 las emisiones y en un 20 el ahorro energético.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schemeClr val="tx1"/>
                </a:solidFill>
                <a:effectLst/>
                <a:uLnTx/>
                <a:uFillTx/>
                <a:latin typeface="+mn-lt"/>
                <a:ea typeface="+mn-ea"/>
                <a:cs typeface="+mn-cs"/>
              </a:rPr>
              <a:t>Actualmente  e</a:t>
            </a:r>
            <a:r>
              <a:rPr lang="es-ES" sz="1200" b="0" dirty="0" smtClean="0"/>
              <a:t>n España el sector de la edificación tiene gran relevancia</a:t>
            </a:r>
            <a:r>
              <a:rPr lang="es-ES" sz="1200" b="0" baseline="0" dirty="0" smtClean="0"/>
              <a:t> en cuanto al </a:t>
            </a:r>
            <a:r>
              <a:rPr lang="es-ES" sz="1200" b="0" dirty="0" smtClean="0"/>
              <a:t>consume de energía final </a:t>
            </a:r>
            <a:r>
              <a:rPr lang="es-ES" sz="1200" b="1" dirty="0" smtClean="0"/>
              <a:t>de ahí su gran repercusión que hace muy importante la implantación de nuevas energías no contaminantes para el desarrollo sostenible de nuestras actividades.</a:t>
            </a:r>
          </a:p>
          <a:p>
            <a:pPr algn="just"/>
            <a:r>
              <a:rPr lang="es-ES" sz="1200" b="1" kern="1200" baseline="0" dirty="0" smtClean="0">
                <a:solidFill>
                  <a:schemeClr val="tx1"/>
                </a:solidFill>
                <a:latin typeface="+mn-lt"/>
                <a:ea typeface="+mn-ea"/>
                <a:cs typeface="+mn-cs"/>
              </a:rPr>
              <a:t>Tenemos hoy por hoy una producción muy elevada </a:t>
            </a:r>
            <a:r>
              <a:rPr lang="es-ES" sz="1200" b="0" kern="1200" baseline="0" dirty="0" smtClean="0">
                <a:solidFill>
                  <a:schemeClr val="tx1"/>
                </a:solidFill>
                <a:latin typeface="+mn-lt"/>
                <a:ea typeface="+mn-ea"/>
                <a:cs typeface="+mn-cs"/>
              </a:rPr>
              <a:t>de productos petrolíferos y gas natural que son </a:t>
            </a:r>
            <a:r>
              <a:rPr lang="es-ES" sz="1200" b="1" kern="1200" baseline="0" dirty="0" smtClean="0">
                <a:solidFill>
                  <a:schemeClr val="tx1"/>
                </a:solidFill>
                <a:latin typeface="+mn-lt"/>
                <a:ea typeface="+mn-ea"/>
                <a:cs typeface="+mn-cs"/>
              </a:rPr>
              <a:t>combustibles fósiles contaminantes </a:t>
            </a:r>
            <a:r>
              <a:rPr lang="es-ES" sz="1200" b="0" kern="1200" baseline="0" dirty="0" smtClean="0">
                <a:solidFill>
                  <a:schemeClr val="tx1"/>
                </a:solidFill>
                <a:latin typeface="+mn-lt"/>
                <a:ea typeface="+mn-ea"/>
                <a:cs typeface="+mn-cs"/>
              </a:rPr>
              <a:t>además la mayor parte de la energía eléctrica proviene también de estos. Por ello </a:t>
            </a:r>
            <a:r>
              <a:rPr lang="es-ES" sz="1200" b="1" kern="1200" baseline="0" dirty="0" smtClean="0">
                <a:solidFill>
                  <a:schemeClr val="tx1"/>
                </a:solidFill>
                <a:latin typeface="+mn-lt"/>
                <a:ea typeface="+mn-ea"/>
                <a:cs typeface="+mn-cs"/>
              </a:rPr>
              <a:t>ante esta problemática debemos fomentar la utilización de energías renovables y </a:t>
            </a:r>
            <a:r>
              <a:rPr lang="es-ES" b="1" dirty="0" smtClean="0"/>
              <a:t>optimizar nuestros recursos</a:t>
            </a:r>
            <a:r>
              <a:rPr lang="es-ES" b="1" baseline="0" dirty="0" smtClean="0"/>
              <a:t> </a:t>
            </a:r>
            <a:r>
              <a:rPr lang="es-ES" b="1" dirty="0" smtClean="0"/>
              <a:t>siendo eficientes con las energía que utilizamos.</a:t>
            </a:r>
          </a:p>
          <a:p>
            <a:endParaRPr lang="es-ES" b="1"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6</a:t>
            </a:fld>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A continuación citaremos</a:t>
            </a:r>
            <a:r>
              <a:rPr lang="es-ES" baseline="0" dirty="0" smtClean="0"/>
              <a:t> los objetivos del proyecto</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7</a:t>
            </a:fld>
            <a:endParaRPr lang="es-E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Se investiga el proyecto del local para comprender las soluciones constructivas y sus equipos de aporte </a:t>
            </a:r>
            <a:r>
              <a:rPr lang="es-ES" sz="1200" dirty="0" err="1" smtClean="0"/>
              <a:t>energético.En</a:t>
            </a:r>
            <a:r>
              <a:rPr lang="es-ES" sz="1200" dirty="0" smtClean="0"/>
              <a:t> el estudio </a:t>
            </a:r>
            <a:r>
              <a:rPr lang="es-ES" sz="1200" b="1" dirty="0" smtClean="0"/>
              <a:t>se analiza la envolvente térmica </a:t>
            </a:r>
            <a:r>
              <a:rPr lang="es-ES" sz="1200" dirty="0" smtClean="0"/>
              <a:t>(cubierta, fachadas, ventanas, carpintería…) </a:t>
            </a:r>
            <a:r>
              <a:rPr lang="es-ES" sz="1200" b="1" dirty="0" smtClean="0"/>
              <a:t>y los sistemas activos</a:t>
            </a:r>
            <a:r>
              <a:rPr lang="es-ES" sz="1200" dirty="0" smtClean="0"/>
              <a:t>(climatización, caldera, iluminación...). Seguidamente se aportan mejoras en las partes que lo requieran para optimizar el consumo de energía y reducir la emisión de CO</a:t>
            </a:r>
            <a:r>
              <a:rPr lang="es-ES" sz="1200" baseline="-25000" dirty="0" smtClean="0"/>
              <a:t>2</a:t>
            </a:r>
            <a:r>
              <a:rPr lang="es-ES" sz="1200" dirty="0" smtClean="0"/>
              <a:t>. </a:t>
            </a:r>
            <a:r>
              <a:rPr lang="es-ES" sz="1200" b="1" dirty="0" smtClean="0"/>
              <a:t>Se propone mejorar las condiciones del edificio con un bajo coste</a:t>
            </a:r>
            <a:r>
              <a:rPr lang="es-ES" sz="1200" b="1" baseline="0" dirty="0" smtClean="0"/>
              <a:t> </a:t>
            </a:r>
            <a:r>
              <a:rPr lang="es-ES" sz="1200" b="0" baseline="0" dirty="0" smtClean="0"/>
              <a:t>ya que s</a:t>
            </a:r>
            <a:r>
              <a:rPr lang="es-ES" sz="1200" dirty="0" smtClean="0"/>
              <a:t>e trata de un edificio público, en la localidad de Benaguasil que no permite una inversión alta. Nuestra propuesta es conseguir con un bajo coste, un ahorro en consumo mínimo del 40%.Aplicaremos y cumpliremos el </a:t>
            </a:r>
            <a:r>
              <a:rPr lang="es-ES" sz="1200" b="1" dirty="0" smtClean="0"/>
              <a:t>CTE-DB-HE y los marcos normativos </a:t>
            </a:r>
            <a:r>
              <a:rPr lang="es-ES" sz="1200" dirty="0" smtClean="0"/>
              <a:t>existentes.</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smtClean="0"/>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8</a:t>
            </a:fld>
            <a:endParaRPr lang="es-E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Vamos</a:t>
            </a:r>
            <a:r>
              <a:rPr lang="es-ES" baseline="0" dirty="0" smtClean="0"/>
              <a:t> con la presentación del edificio</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9</a:t>
            </a:fld>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s-ES" sz="1200" dirty="0" smtClean="0"/>
              <a:t>Se estudia un edificio público de</a:t>
            </a:r>
            <a:r>
              <a:rPr lang="es-ES" sz="1200" baseline="0" dirty="0" smtClean="0"/>
              <a:t> </a:t>
            </a:r>
            <a:r>
              <a:rPr lang="es-ES" sz="1200" b="1" dirty="0" smtClean="0"/>
              <a:t>1.022,8 m2</a:t>
            </a:r>
            <a:r>
              <a:rPr lang="es-ES" sz="1200" dirty="0" smtClean="0"/>
              <a:t>, dedicado al entretenimiento y ocio situado en Benaguasil (Valencia).</a:t>
            </a:r>
          </a:p>
          <a:p>
            <a:pPr algn="just"/>
            <a:r>
              <a:rPr lang="es-ES" sz="1200" b="0" i="1" strike="noStrike" dirty="0" smtClean="0">
                <a:solidFill>
                  <a:schemeClr val="bg1"/>
                </a:solidFill>
              </a:rPr>
              <a:t>Los servicios generales del edificio  lo dotan de vestíbulos en semisótano, aseos y guardarropía, una sala multiusos con escenario y dos barras en planta baja, en planta primera un bar-cafetería </a:t>
            </a:r>
            <a:r>
              <a:rPr lang="es-ES" sz="1200" b="0" i="1" strike="sngStrike" dirty="0" smtClean="0">
                <a:solidFill>
                  <a:schemeClr val="bg1"/>
                </a:solidFill>
              </a:rPr>
              <a:t>con palco de platea por la que se ve la sala multiusos de la planta baja, </a:t>
            </a:r>
            <a:r>
              <a:rPr lang="es-ES" sz="1200" b="0" i="1" strike="noStrike" dirty="0" smtClean="0">
                <a:solidFill>
                  <a:schemeClr val="bg1"/>
                </a:solidFill>
              </a:rPr>
              <a:t>la sala de voz y datos, aseos tanto de señoras como de </a:t>
            </a:r>
            <a:r>
              <a:rPr lang="es-ES" sz="1200" strike="noStrike" dirty="0" smtClean="0"/>
              <a:t>caballeros y una terraza de verano en planta de cubierta.</a:t>
            </a:r>
          </a:p>
          <a:p>
            <a:pPr marL="0" marR="0" indent="0" algn="l" defTabSz="914400" rtl="0" eaLnBrk="1" fontAlgn="auto" latinLnBrk="0" hangingPunct="1">
              <a:lnSpc>
                <a:spcPct val="100000"/>
              </a:lnSpc>
              <a:spcBef>
                <a:spcPts val="0"/>
              </a:spcBef>
              <a:spcAft>
                <a:spcPts val="0"/>
              </a:spcAft>
              <a:buClrTx/>
              <a:buSzTx/>
              <a:buFontTx/>
              <a:buChar char="-"/>
              <a:tabLst/>
              <a:defRPr/>
            </a:pPr>
            <a:r>
              <a:rPr lang="es-ES" sz="1200" b="1" dirty="0" smtClean="0"/>
              <a:t>Materiales envolvente:</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 · Fachadas prefabricadas de HA+ XPS 15 cm      · Forjado </a:t>
            </a:r>
            <a:r>
              <a:rPr lang="es-ES" sz="1200" dirty="0" err="1" smtClean="0"/>
              <a:t>unidirec</a:t>
            </a:r>
            <a:r>
              <a:rPr lang="es-ES" sz="1200" dirty="0" smtClean="0"/>
              <a:t>. losa alveolar 50 cm  ·</a:t>
            </a:r>
            <a:r>
              <a:rPr lang="es-ES" sz="1200" baseline="0" dirty="0" smtClean="0"/>
              <a:t> huecos </a:t>
            </a:r>
            <a:r>
              <a:rPr lang="es-ES" sz="1200" baseline="0" dirty="0" err="1" smtClean="0"/>
              <a:t>importates</a:t>
            </a:r>
            <a:r>
              <a:rPr lang="es-ES" sz="1200" baseline="0" dirty="0" smtClean="0"/>
              <a:t>: muro cortina en planta primera en fachada principal</a:t>
            </a:r>
            <a:endParaRPr lang="es-E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 Cimentación losa HA 70 cm                                  · Pilares mixtos (HA+ metal)                                         Acristalamiento en planta de cubierta </a:t>
            </a:r>
          </a:p>
          <a:p>
            <a:r>
              <a:rPr lang="es-ES" sz="1200" dirty="0" smtClean="0"/>
              <a:t>· Cubierta transitable de losa alveolar + XPS        · Cub. panel </a:t>
            </a:r>
            <a:r>
              <a:rPr lang="es-ES" sz="1200" dirty="0" err="1" smtClean="0"/>
              <a:t>sandwich</a:t>
            </a:r>
            <a:r>
              <a:rPr lang="es-ES" sz="1200" dirty="0" smtClean="0"/>
              <a:t> (4 cm XPS)</a:t>
            </a:r>
          </a:p>
          <a:p>
            <a:pPr algn="just"/>
            <a:r>
              <a:rPr lang="es-ES" sz="1200" b="1" dirty="0" smtClean="0"/>
              <a:t>Instalaciones:</a:t>
            </a:r>
          </a:p>
          <a:p>
            <a:r>
              <a:rPr lang="es-ES" sz="1200" dirty="0" smtClean="0"/>
              <a:t>- Sistema centralizado, tipo aire-agua con bomba de calor. Potencia 75 </a:t>
            </a:r>
            <a:r>
              <a:rPr lang="es-ES" sz="1200" dirty="0" err="1" smtClean="0"/>
              <a:t>kW</a:t>
            </a:r>
            <a:r>
              <a:rPr lang="es-ES" sz="1200" dirty="0" smtClean="0"/>
              <a:t>. </a:t>
            </a:r>
          </a:p>
          <a:p>
            <a:pPr>
              <a:buFontTx/>
              <a:buChar char="-"/>
            </a:pPr>
            <a:r>
              <a:rPr lang="es-ES" sz="1200" dirty="0" smtClean="0"/>
              <a:t>Sistema de captación solar ACS contribución 80%. Caldera eléctrica. Potencia 24 </a:t>
            </a:r>
            <a:r>
              <a:rPr lang="es-ES" sz="1200" dirty="0" err="1" smtClean="0"/>
              <a:t>kW</a:t>
            </a:r>
            <a:r>
              <a:rPr lang="es-ES" sz="1200" dirty="0" smtClean="0"/>
              <a:t>.</a:t>
            </a:r>
          </a:p>
          <a:p>
            <a:r>
              <a:rPr lang="es-ES" sz="1200" dirty="0" smtClean="0"/>
              <a:t>- Sistema de iluminación general</a:t>
            </a:r>
            <a:r>
              <a:rPr lang="es-ES" sz="1200" baseline="0" dirty="0" smtClean="0"/>
              <a:t> de potencia 21 </a:t>
            </a:r>
            <a:r>
              <a:rPr lang="es-ES" sz="1200" baseline="0" dirty="0" err="1" smtClean="0"/>
              <a:t>kW</a:t>
            </a:r>
            <a:endParaRPr lang="es-ES" sz="1200" dirty="0" smtClean="0"/>
          </a:p>
          <a:p>
            <a:pPr algn="just"/>
            <a:endParaRPr lang="es-ES" sz="1200" dirty="0" smtClean="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Aquí</a:t>
            </a:r>
            <a:r>
              <a:rPr lang="es-ES" baseline="0" dirty="0" smtClean="0"/>
              <a:t> vamos a valorar energéticamente el edificio actual</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11</a:t>
            </a:fld>
            <a:endParaRPr lang="es-E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i="1" strike="noStrike" dirty="0" smtClean="0"/>
              <a:t>Para</a:t>
            </a:r>
            <a:r>
              <a:rPr lang="es-ES" i="1" strike="noStrike" baseline="0" dirty="0" smtClean="0"/>
              <a:t> tener una valoración inicial del edificio hemos introducido su geometría y materiales que lo forman en el programa informático </a:t>
            </a:r>
            <a:r>
              <a:rPr lang="es-ES" i="1" strike="noStrike" baseline="0" dirty="0" err="1" smtClean="0"/>
              <a:t>Lider</a:t>
            </a:r>
            <a:r>
              <a:rPr lang="es-ES" i="1" strike="noStrike" baseline="0" dirty="0" smtClean="0"/>
              <a:t>, y seguidamente hemos volcado las características de sus sistemas activos en el </a:t>
            </a:r>
            <a:r>
              <a:rPr lang="es-ES" i="1" strike="noStrike" baseline="0" dirty="0" err="1" smtClean="0"/>
              <a:t>Calener</a:t>
            </a:r>
            <a:r>
              <a:rPr lang="es-ES" i="1" strike="noStrike" baseline="0" dirty="0" smtClean="0"/>
              <a:t> para obtener finalmente la presente etiqueta energética.</a:t>
            </a:r>
          </a:p>
          <a:p>
            <a:r>
              <a:rPr lang="es-ES" baseline="0" dirty="0" smtClean="0"/>
              <a:t>Tenemos un edificio de una calificación C, buena calificación pero mejorable ya que  interesa reducir el consumo anual que hoy por hoy asciende a unos 18.000 €. Al mismo tiempo que reduciremos el consumo energético y las emisiones de CO2.</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12</a:t>
            </a:fld>
            <a:endParaRPr lang="es-E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En el siguiente punto</a:t>
            </a:r>
            <a:r>
              <a:rPr lang="es-ES" baseline="0" dirty="0" smtClean="0"/>
              <a:t> citaremos las partes del edificio que se propone intervenir para a posteriori analizarlas de forma individual</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13</a:t>
            </a:fld>
            <a:endParaRPr lang="es-E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dirty="0" smtClean="0"/>
              <a:t>Las</a:t>
            </a:r>
            <a:r>
              <a:rPr lang="es-ES" sz="1200" b="0" baseline="0" dirty="0" smtClean="0"/>
              <a:t> propuestas de mejora las clasificaremos en 2 grandes grupos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1" i="1" strike="noStrike" dirty="0" smtClean="0"/>
              <a:t>Sistemas Activos</a:t>
            </a:r>
            <a:r>
              <a:rPr lang="es-ES" sz="1200" i="1" strike="noStrike" dirty="0" smtClean="0"/>
              <a:t>: son los sistemas consumidores de energía tales como sistemas de acondicionamiento térmico, lumínico y de producción de ACS</a:t>
            </a:r>
            <a:endParaRPr lang="es-ES" sz="1200" b="0" i="1" strike="noStrike" dirty="0" smtClean="0"/>
          </a:p>
          <a:p>
            <a:r>
              <a:rPr lang="es-ES" sz="1200" b="1" i="1" strike="noStrike" dirty="0" smtClean="0"/>
              <a:t>Sistema Pasivo</a:t>
            </a:r>
            <a:r>
              <a:rPr lang="es-ES" sz="1200" i="1" strike="noStrike" dirty="0" smtClean="0"/>
              <a:t>: son los no consumidores de energía, afectan a los elementos constructivos del edificio tales como cerramientos, cubiertas, sistemas de paso y de distribución</a:t>
            </a:r>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14</a:t>
            </a:fld>
            <a:endParaRPr lang="es-E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Empezaremos</a:t>
            </a:r>
            <a:r>
              <a:rPr lang="es-ES" baseline="0" dirty="0" smtClean="0"/>
              <a:t> con las propuestas de mejora en los sistemas activos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15</a:t>
            </a:fld>
            <a:endParaRPr lang="es-E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Actualmente</a:t>
            </a:r>
            <a:r>
              <a:rPr lang="es-ES" baseline="0" dirty="0" smtClean="0"/>
              <a:t> existe un </a:t>
            </a:r>
            <a:r>
              <a:rPr lang="es-ES" b="1" baseline="0" dirty="0" smtClean="0"/>
              <a:t>único equipo de climatización </a:t>
            </a:r>
            <a:r>
              <a:rPr lang="es-ES" baseline="0" dirty="0" smtClean="0"/>
              <a:t>para abastecer todo el local. </a:t>
            </a:r>
            <a:r>
              <a:rPr lang="es-ES" sz="1200" kern="1200" baseline="0" dirty="0" smtClean="0">
                <a:solidFill>
                  <a:schemeClr val="tx1"/>
                </a:solidFill>
                <a:latin typeface="+mn-lt"/>
                <a:ea typeface="+mn-ea"/>
                <a:cs typeface="+mn-cs"/>
              </a:rPr>
              <a:t>Siendo que la utilización del recinto de cafetería y el de la sala central no es simultaneo en muchas ocasiones. Por ello se propone equipar de otro sistema de menor potencia a la cafetería. Así pues se podrá evitar encender el equipo de gran potencia siendo que el volumen que se acondiciona no lo requiere. La sala central tiene un volumen de 3.850 m3 altura libre media de 9m y aforo 500 personas mientras que el bar-</a:t>
            </a:r>
            <a:r>
              <a:rPr lang="es-ES" sz="1200" kern="1200" baseline="0" dirty="0" err="1" smtClean="0">
                <a:solidFill>
                  <a:schemeClr val="tx1"/>
                </a:solidFill>
                <a:latin typeface="+mn-lt"/>
                <a:ea typeface="+mn-ea"/>
                <a:cs typeface="+mn-cs"/>
              </a:rPr>
              <a:t>cafeteria</a:t>
            </a:r>
            <a:r>
              <a:rPr lang="es-ES" sz="1200" kern="1200" baseline="0" dirty="0" smtClean="0">
                <a:solidFill>
                  <a:schemeClr val="tx1"/>
                </a:solidFill>
                <a:latin typeface="+mn-lt"/>
                <a:ea typeface="+mn-ea"/>
                <a:cs typeface="+mn-cs"/>
              </a:rPr>
              <a:t> tiene un volumen de 860 m3 una altura libre de 3 metros y un aforo de 83 personas. </a:t>
            </a:r>
            <a:r>
              <a:rPr lang="es-ES" sz="1200" u="sng" kern="1200" baseline="0" dirty="0" smtClean="0">
                <a:solidFill>
                  <a:schemeClr val="tx1"/>
                </a:solidFill>
                <a:latin typeface="+mn-lt"/>
                <a:ea typeface="+mn-ea"/>
                <a:cs typeface="+mn-cs"/>
              </a:rPr>
              <a:t>El </a:t>
            </a:r>
            <a:r>
              <a:rPr lang="es-ES" sz="1200" b="1" u="sng" kern="1200" baseline="0" dirty="0" smtClean="0">
                <a:solidFill>
                  <a:schemeClr val="tx1"/>
                </a:solidFill>
                <a:latin typeface="+mn-lt"/>
                <a:ea typeface="+mn-ea"/>
                <a:cs typeface="+mn-cs"/>
              </a:rPr>
              <a:t>Hall que es una zona de paso</a:t>
            </a:r>
            <a:r>
              <a:rPr lang="es-ES" sz="1200" u="sng" kern="1200" baseline="0" dirty="0" smtClean="0">
                <a:solidFill>
                  <a:schemeClr val="tx1"/>
                </a:solidFill>
                <a:latin typeface="+mn-lt"/>
                <a:ea typeface="+mn-ea"/>
                <a:cs typeface="+mn-cs"/>
              </a:rPr>
              <a:t>, se abastecerá con el equipo de aquella zona que se vaya a hacer uso, utilizando </a:t>
            </a:r>
            <a:r>
              <a:rPr lang="es-ES" sz="1200" b="1" u="sng" kern="1200" baseline="0" dirty="0" smtClean="0">
                <a:solidFill>
                  <a:schemeClr val="tx1"/>
                </a:solidFill>
                <a:latin typeface="+mn-lt"/>
                <a:ea typeface="+mn-ea"/>
                <a:cs typeface="+mn-cs"/>
              </a:rPr>
              <a:t>en caso de simultaneidad el de la zona 2 que es de menor consumo</a:t>
            </a:r>
            <a:r>
              <a:rPr lang="es-ES" sz="1200" b="1" kern="1200" baseline="0" dirty="0" smtClean="0">
                <a:solidFill>
                  <a:schemeClr val="tx1"/>
                </a:solidFill>
                <a:latin typeface="+mn-lt"/>
                <a:ea typeface="+mn-ea"/>
                <a:cs typeface="+mn-cs"/>
              </a:rPr>
              <a:t>. </a:t>
            </a:r>
            <a:r>
              <a:rPr lang="es-ES" sz="1200" kern="1200" baseline="0" dirty="0" smtClean="0">
                <a:solidFill>
                  <a:schemeClr val="tx1"/>
                </a:solidFill>
                <a:latin typeface="+mn-lt"/>
                <a:ea typeface="+mn-ea"/>
                <a:cs typeface="+mn-cs"/>
              </a:rPr>
              <a:t>Para dimensionar el nuevo equipo se calculan los m3/h necesarios según RITE en la sala de Bar-</a:t>
            </a:r>
            <a:r>
              <a:rPr lang="es-ES" sz="1200" kern="1200" baseline="0" dirty="0" err="1" smtClean="0">
                <a:solidFill>
                  <a:schemeClr val="tx1"/>
                </a:solidFill>
                <a:latin typeface="+mn-lt"/>
                <a:ea typeface="+mn-ea"/>
                <a:cs typeface="+mn-cs"/>
              </a:rPr>
              <a:t>cafeteria</a:t>
            </a:r>
            <a:r>
              <a:rPr lang="es-ES" sz="1200" kern="1200" baseline="0" dirty="0" smtClean="0">
                <a:solidFill>
                  <a:schemeClr val="tx1"/>
                </a:solidFill>
                <a:latin typeface="+mn-lt"/>
                <a:ea typeface="+mn-ea"/>
                <a:cs typeface="+mn-cs"/>
              </a:rPr>
              <a:t> y se propone un aparato que pueda proporcionar este caudal con margen de seguridad. Reducimos la demanda un 25% con una inversión de 4.500 euros amortizables en 1,5 años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16</a:t>
            </a:fld>
            <a:endParaRPr lang="es-E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Las</a:t>
            </a:r>
            <a:r>
              <a:rPr lang="es-ES" baseline="0" dirty="0" smtClean="0"/>
              <a:t> siguiente propuesta afecta a climatización de la sala central del local. </a:t>
            </a:r>
            <a:r>
              <a:rPr lang="es-ES" sz="1200" kern="1200" dirty="0" smtClean="0">
                <a:solidFill>
                  <a:schemeClr val="tx1"/>
                </a:solidFill>
                <a:latin typeface="+mn-lt"/>
                <a:ea typeface="+mn-ea"/>
                <a:cs typeface="+mn-cs"/>
              </a:rPr>
              <a:t>En la </a:t>
            </a:r>
            <a:r>
              <a:rPr lang="es-ES" sz="1200" b="1" kern="1200" dirty="0" smtClean="0">
                <a:solidFill>
                  <a:schemeClr val="tx1"/>
                </a:solidFill>
                <a:latin typeface="+mn-lt"/>
                <a:ea typeface="+mn-ea"/>
                <a:cs typeface="+mn-cs"/>
              </a:rPr>
              <a:t>sala de actos</a:t>
            </a:r>
            <a:r>
              <a:rPr lang="es-ES" sz="1200" kern="1200" dirty="0" smtClean="0">
                <a:solidFill>
                  <a:schemeClr val="tx1"/>
                </a:solidFill>
                <a:latin typeface="+mn-lt"/>
                <a:ea typeface="+mn-ea"/>
                <a:cs typeface="+mn-cs"/>
              </a:rPr>
              <a:t> hay una altura libre media de 9 m lo que supone un problema a la hora de acondicionar el edifico </a:t>
            </a:r>
            <a:r>
              <a:rPr lang="es-ES" sz="1200" b="1" u="sng" kern="1200" dirty="0" smtClean="0">
                <a:solidFill>
                  <a:schemeClr val="tx1"/>
                </a:solidFill>
                <a:latin typeface="+mn-lt"/>
                <a:ea typeface="+mn-ea"/>
                <a:cs typeface="+mn-cs"/>
              </a:rPr>
              <a:t>en invierno</a:t>
            </a:r>
            <a:r>
              <a:rPr lang="es-ES" sz="1200" kern="1200" dirty="0" smtClean="0">
                <a:solidFill>
                  <a:schemeClr val="tx1"/>
                </a:solidFill>
                <a:latin typeface="+mn-lt"/>
                <a:ea typeface="+mn-ea"/>
                <a:cs typeface="+mn-cs"/>
              </a:rPr>
              <a:t> ya que como todos</a:t>
            </a:r>
            <a:r>
              <a:rPr lang="es-ES" sz="1200" kern="1200" baseline="0" dirty="0" smtClean="0">
                <a:solidFill>
                  <a:schemeClr val="tx1"/>
                </a:solidFill>
                <a:latin typeface="+mn-lt"/>
                <a:ea typeface="+mn-ea"/>
                <a:cs typeface="+mn-cs"/>
              </a:rPr>
              <a:t> sabemos </a:t>
            </a:r>
            <a:r>
              <a:rPr lang="es-ES" sz="1200" kern="1200" dirty="0" smtClean="0">
                <a:solidFill>
                  <a:schemeClr val="tx1"/>
                </a:solidFill>
                <a:latin typeface="+mn-lt"/>
                <a:ea typeface="+mn-ea"/>
                <a:cs typeface="+mn-cs"/>
              </a:rPr>
              <a:t>el aire caliente tiende a ocupar la parte más elevada,</a:t>
            </a:r>
            <a:r>
              <a:rPr lang="es-ES" sz="1200" kern="1200" baseline="0" dirty="0" smtClean="0">
                <a:solidFill>
                  <a:schemeClr val="tx1"/>
                </a:solidFill>
                <a:latin typeface="+mn-lt"/>
                <a:ea typeface="+mn-ea"/>
                <a:cs typeface="+mn-cs"/>
              </a:rPr>
              <a:t> por ello se propone instalar </a:t>
            </a:r>
            <a:r>
              <a:rPr lang="es-ES" sz="1200" dirty="0" smtClean="0"/>
              <a:t>conductos  que impulsen el aire frio de cotas más bajas a la máxima altura para que el caliente baje a cotas inferiores.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kern="1200" baseline="0" dirty="0" smtClean="0">
                <a:solidFill>
                  <a:schemeClr val="tx1"/>
                </a:solidFill>
                <a:latin typeface="+mn-lt"/>
                <a:ea typeface="+mn-ea"/>
                <a:cs typeface="+mn-cs"/>
              </a:rPr>
              <a:t>La funcionalidad de estos impulsores es únicamente para época de invierno</a:t>
            </a:r>
            <a:r>
              <a:rPr lang="es-ES" sz="1200" i="1" kern="1200" baseline="0" dirty="0" smtClean="0">
                <a:solidFill>
                  <a:schemeClr val="tx1"/>
                </a:solidFill>
                <a:latin typeface="+mn-lt"/>
                <a:ea typeface="+mn-ea"/>
                <a:cs typeface="+mn-cs"/>
              </a:rPr>
              <a:t>. </a:t>
            </a:r>
            <a:r>
              <a:rPr lang="es-ES" sz="1200" i="1" strike="noStrike" kern="1200" dirty="0" smtClean="0">
                <a:solidFill>
                  <a:schemeClr val="tx1"/>
                </a:solidFill>
                <a:latin typeface="+mn-lt"/>
                <a:ea typeface="+mn-ea"/>
                <a:cs typeface="+mn-cs"/>
              </a:rPr>
              <a:t>La propuesta de mejora consistirá en colocar 2 conductos de sección cuadrada 50 x 25  cm en  esquinas opuestas en la sala de usos múltiples, el aire por su interior circulara a una velocidad media de 10</a:t>
            </a:r>
            <a:r>
              <a:rPr lang="es-ES" sz="1200" i="1" strike="noStrike" kern="1200" baseline="0" dirty="0" smtClean="0">
                <a:solidFill>
                  <a:schemeClr val="tx1"/>
                </a:solidFill>
                <a:latin typeface="+mn-lt"/>
                <a:ea typeface="+mn-ea"/>
                <a:cs typeface="+mn-cs"/>
              </a:rPr>
              <a:t> </a:t>
            </a:r>
            <a:r>
              <a:rPr lang="es-ES" sz="1200" i="1" strike="noStrike" kern="1200" dirty="0" smtClean="0">
                <a:solidFill>
                  <a:schemeClr val="tx1"/>
                </a:solidFill>
                <a:latin typeface="+mn-lt"/>
                <a:ea typeface="+mn-ea"/>
                <a:cs typeface="+mn-cs"/>
              </a:rPr>
              <a:t>m/s. De</a:t>
            </a:r>
            <a:r>
              <a:rPr lang="es-ES" sz="1200" i="1" strike="noStrike" kern="1200" baseline="0" dirty="0" smtClean="0">
                <a:solidFill>
                  <a:schemeClr val="tx1"/>
                </a:solidFill>
                <a:latin typeface="+mn-lt"/>
                <a:ea typeface="+mn-ea"/>
                <a:cs typeface="+mn-cs"/>
              </a:rPr>
              <a:t> mínima potencia  pero suficiente para mover todo el aire de la sala</a:t>
            </a:r>
            <a:r>
              <a:rPr lang="es-ES" sz="1200" kern="1200" baseline="0" dirty="0" smtClean="0">
                <a:solidFill>
                  <a:schemeClr val="tx1"/>
                </a:solidFill>
                <a:latin typeface="+mn-lt"/>
                <a:ea typeface="+mn-ea"/>
                <a:cs typeface="+mn-cs"/>
              </a:rPr>
              <a:t>. En la </a:t>
            </a:r>
            <a:r>
              <a:rPr lang="es-ES" sz="1200" b="1" kern="1200" baseline="0" dirty="0" smtClean="0">
                <a:solidFill>
                  <a:schemeClr val="tx1"/>
                </a:solidFill>
                <a:latin typeface="+mn-lt"/>
                <a:ea typeface="+mn-ea"/>
                <a:cs typeface="+mn-cs"/>
              </a:rPr>
              <a:t>grafica de la izquierda se muestra el consumo para alcanzar una temperatura media de 21 grados en invierno. La reducción es de 24 a 16 </a:t>
            </a:r>
            <a:r>
              <a:rPr lang="es-ES" sz="1200" b="1" kern="1200" baseline="0" dirty="0" err="1" smtClean="0">
                <a:solidFill>
                  <a:schemeClr val="tx1"/>
                </a:solidFill>
                <a:latin typeface="+mn-lt"/>
                <a:ea typeface="+mn-ea"/>
                <a:cs typeface="+mn-cs"/>
              </a:rPr>
              <a:t>kWh</a:t>
            </a:r>
            <a:r>
              <a:rPr lang="es-ES" sz="1200" kern="1200" baseline="0" dirty="0" smtClean="0">
                <a:solidFill>
                  <a:schemeClr val="tx1"/>
                </a:solidFill>
                <a:latin typeface="+mn-lt"/>
                <a:ea typeface="+mn-ea"/>
                <a:cs typeface="+mn-cs"/>
              </a:rPr>
              <a:t> necesarios. La reducción es del 15% en demanda de climatización, la inversión es de 1.326,16 amortizable en menos de 1 año.</a:t>
            </a:r>
            <a:endParaRPr lang="es-E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17</a:t>
            </a:fld>
            <a:endParaRPr lang="es-E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Siguiendo en la climatización, la siguiente mejora consiste</a:t>
            </a:r>
            <a:r>
              <a:rPr lang="es-ES" baseline="0" dirty="0" smtClean="0"/>
              <a:t> en </a:t>
            </a:r>
            <a:r>
              <a:rPr lang="es-ES" dirty="0" smtClean="0"/>
              <a:t>colocar</a:t>
            </a:r>
            <a:r>
              <a:rPr lang="es-ES" baseline="0" dirty="0" smtClean="0"/>
              <a:t> </a:t>
            </a:r>
            <a:r>
              <a:rPr lang="es-ES" dirty="0" smtClean="0"/>
              <a:t>conductos de recogida</a:t>
            </a:r>
            <a:r>
              <a:rPr lang="es-ES" baseline="0" dirty="0" smtClean="0"/>
              <a:t> de aire interior. Se trata de </a:t>
            </a:r>
            <a:r>
              <a:rPr lang="es-ES" sz="1200" baseline="0" dirty="0" smtClean="0"/>
              <a:t>a</a:t>
            </a:r>
            <a:r>
              <a:rPr lang="es-ES" sz="1200" dirty="0" smtClean="0"/>
              <a:t>provechar el aire interior de la sala principal cuando no se utiliza para acondicionar la sala Bar-cafetería, pasando este aire por el equipo de climatización para adecuarlo a la temperatura que necesitamos. Como hemos dicho anteriormente </a:t>
            </a:r>
            <a:r>
              <a:rPr lang="es-ES" sz="1200" kern="1200" dirty="0" smtClean="0">
                <a:solidFill>
                  <a:schemeClr val="tx1"/>
                </a:solidFill>
                <a:latin typeface="+mn-lt"/>
                <a:ea typeface="+mn-ea"/>
                <a:cs typeface="+mn-cs"/>
              </a:rPr>
              <a:t>en muchas ocasiones la cafetería y la sala de usos múltiples no funcionan simultáneamente</a:t>
            </a:r>
            <a:r>
              <a:rPr lang="es-ES" sz="1200" i="1" strike="noStrike" kern="1200" dirty="0" smtClean="0">
                <a:solidFill>
                  <a:schemeClr val="tx1"/>
                </a:solidFill>
                <a:latin typeface="+mn-lt"/>
                <a:ea typeface="+mn-ea"/>
                <a:cs typeface="+mn-cs"/>
              </a:rPr>
              <a:t>. La sala cafetería-bar está abierta todos los días entre semana mientras que la sala de usos múltiples tiene un uso menos continuo dedicado sobre todo en fines de semana.</a:t>
            </a:r>
          </a:p>
          <a:p>
            <a:r>
              <a:rPr lang="es-ES" sz="1200" b="1" kern="1200" dirty="0" smtClean="0">
                <a:solidFill>
                  <a:schemeClr val="tx1"/>
                </a:solidFill>
                <a:latin typeface="+mn-lt"/>
                <a:ea typeface="+mn-ea"/>
                <a:cs typeface="+mn-cs"/>
              </a:rPr>
              <a:t>Se propone rectificar</a:t>
            </a:r>
            <a:r>
              <a:rPr lang="es-ES" sz="1200" b="1" kern="1200" baseline="0" dirty="0" smtClean="0">
                <a:solidFill>
                  <a:schemeClr val="tx1"/>
                </a:solidFill>
                <a:latin typeface="+mn-lt"/>
                <a:ea typeface="+mn-ea"/>
                <a:cs typeface="+mn-cs"/>
              </a:rPr>
              <a:t> conductos de aire existentes, aportando nuevos cuando sea necesario e instalar </a:t>
            </a:r>
            <a:r>
              <a:rPr lang="es-ES" sz="1200" b="1" kern="1200" dirty="0" smtClean="0">
                <a:solidFill>
                  <a:schemeClr val="tx1"/>
                </a:solidFill>
                <a:latin typeface="+mn-lt"/>
                <a:ea typeface="+mn-ea"/>
                <a:cs typeface="+mn-cs"/>
              </a:rPr>
              <a:t>un mecanismo electrónico automatizado que controlará la entrada de aire (exterior e interior) según se le programe.</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strike="noStrike" dirty="0" smtClean="0"/>
              <a:t>El volumen de la sala es de 860 m</a:t>
            </a:r>
            <a:r>
              <a:rPr lang="es-ES" sz="1200" i="1" strike="noStrike" baseline="30000" dirty="0" smtClean="0"/>
              <a:t>3</a:t>
            </a:r>
            <a:r>
              <a:rPr lang="es-ES" sz="1200" i="1" strike="noStrike" dirty="0" smtClean="0"/>
              <a:t>, </a:t>
            </a:r>
            <a:r>
              <a:rPr lang="es-ES" sz="1200" b="1" i="1" strike="noStrike" dirty="0" smtClean="0"/>
              <a:t>según RITE  </a:t>
            </a:r>
            <a:r>
              <a:rPr lang="es-ES" sz="1200" i="1" strike="noStrike" dirty="0" smtClean="0"/>
              <a:t>se necesitan 2.390,4 m</a:t>
            </a:r>
            <a:r>
              <a:rPr lang="es-ES" sz="1200" i="1" strike="noStrike" baseline="30000" dirty="0" smtClean="0"/>
              <a:t>3</a:t>
            </a:r>
            <a:r>
              <a:rPr lang="es-ES" sz="1200" i="1" strike="noStrike" dirty="0" smtClean="0"/>
              <a:t>/h siendo </a:t>
            </a:r>
            <a:r>
              <a:rPr lang="es-ES" sz="1200" b="1" i="1" strike="noStrike" dirty="0" smtClean="0"/>
              <a:t>el número de renovaciones para la sala de 2,78 por hora</a:t>
            </a:r>
            <a:r>
              <a:rPr lang="es-ES" sz="1200" b="1" i="1" dirty="0" smtClean="0"/>
              <a:t>. Cada 20 minutos </a:t>
            </a:r>
            <a:r>
              <a:rPr lang="es-ES" sz="1200" i="1" dirty="0" smtClean="0"/>
              <a:t>se introducirá aire del exterior y se extraerá el viciado, </a:t>
            </a:r>
            <a:r>
              <a:rPr lang="es-ES" sz="1200" b="1" i="1" dirty="0" smtClean="0"/>
              <a:t>tomando el resto del interior de la sala principal.</a:t>
            </a:r>
            <a:r>
              <a:rPr lang="es-ES" sz="1200" i="1"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t>En la grafica de la izquierda </a:t>
            </a:r>
            <a:r>
              <a:rPr lang="es-ES" sz="1200" i="0" kern="1200" baseline="0" dirty="0" smtClean="0">
                <a:solidFill>
                  <a:schemeClr val="tx1"/>
                </a:solidFill>
                <a:latin typeface="+mn-lt"/>
                <a:ea typeface="+mn-ea"/>
                <a:cs typeface="+mn-cs"/>
              </a:rPr>
              <a:t> se observa el c</a:t>
            </a:r>
            <a:r>
              <a:rPr lang="es-ES" sz="1200" kern="1200" dirty="0" smtClean="0">
                <a:solidFill>
                  <a:schemeClr val="tx1"/>
                </a:solidFill>
                <a:latin typeface="+mn-lt"/>
                <a:ea typeface="+mn-ea"/>
                <a:cs typeface="+mn-cs"/>
              </a:rPr>
              <a:t>onsumo al día a lo largo de las 6 horas de funcionamiento del equipo captando aire del exterior (equipo actual) y captando aire del exterior/interior( equipo con mejora).</a:t>
            </a:r>
            <a:endParaRPr lang="es-E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Reducción del 20%</a:t>
            </a:r>
            <a:r>
              <a:rPr lang="es-ES" sz="1200" baseline="0" dirty="0" smtClean="0"/>
              <a:t> en demanda con un ahorro anual de 2.500 € amortizable en medio año.</a:t>
            </a:r>
            <a:endParaRPr lang="es-E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smtClean="0"/>
          </a:p>
          <a:p>
            <a:endParaRPr lang="es-E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smtClean="0"/>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18</a:t>
            </a:fld>
            <a:endParaRPr lang="es-E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Finalmente la última</a:t>
            </a:r>
            <a:r>
              <a:rPr lang="es-ES" baseline="0" dirty="0" smtClean="0"/>
              <a:t> propuesta en los sistemas de climatización no va a suponer ninguna inversión sino que </a:t>
            </a:r>
            <a:r>
              <a:rPr lang="es-ES" b="1" baseline="0" dirty="0" smtClean="0"/>
              <a:t>va encarado a un uso eficiente </a:t>
            </a:r>
            <a:r>
              <a:rPr lang="es-ES" baseline="0" dirty="0" smtClean="0"/>
              <a:t>del aparato. Demostramos que manteniendo una temperatura a lo largo del año de 21ºC frente a una oscilación de 3-4 ºC puede reducir el consumo hasta un 10%. Tomando como hipótesis el incremento del 7% ante la oscilación de 1 grado respecto a la temperatura ambiental (según Instituto de diversificación y ahorro energético). Como se aprecia en la grafica tenemos incrementos mínimos que al final de año suponen aumentos importantes de consumo. Reducimos en un 10% la demanda ahorrándonos 1.800 € con una inversión 0.</a:t>
            </a:r>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19</a:t>
            </a:fld>
            <a:endParaRPr lang="es-E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Dentro de los sistemas</a:t>
            </a:r>
            <a:r>
              <a:rPr lang="es-ES" baseline="0" dirty="0" smtClean="0"/>
              <a:t> activos podemos clasificar a los colectores fotovoltaicos ,no como consumidores de energía sino como creadores de ella, de energía eléctrica.</a:t>
            </a:r>
          </a:p>
          <a:p>
            <a:r>
              <a:rPr lang="es-ES" baseline="0" dirty="0" smtClean="0"/>
              <a:t>En nuestra cubierta tenemos 130 m2 de cubierta metálica disponible para colocar nuestra instalación fotovoltaica, según cálculos obtenido nos abarca una instalación de 13 </a:t>
            </a:r>
            <a:r>
              <a:rPr lang="es-ES" baseline="0" dirty="0" err="1" smtClean="0"/>
              <a:t>kWp</a:t>
            </a:r>
            <a:r>
              <a:rPr lang="es-ES" baseline="0" dirty="0" smtClean="0"/>
              <a:t> que proporcionará un promedio de 18.200 </a:t>
            </a:r>
            <a:r>
              <a:rPr lang="es-ES" baseline="0" dirty="0" err="1" smtClean="0"/>
              <a:t>kWh</a:t>
            </a:r>
            <a:r>
              <a:rPr lang="es-ES" baseline="0" dirty="0" smtClean="0"/>
              <a:t>/año.</a:t>
            </a:r>
          </a:p>
          <a:p>
            <a:r>
              <a:rPr lang="es-ES" baseline="0" dirty="0" smtClean="0"/>
              <a:t>Tenemos hoy en día 2 posibles opciones para obtener un ahorro económico en nuestro edificio, el autoconsumo o la venta. </a:t>
            </a:r>
          </a:p>
          <a:p>
            <a:r>
              <a:rPr lang="es-ES" sz="1200" kern="1200" dirty="0" smtClean="0">
                <a:solidFill>
                  <a:schemeClr val="tx1"/>
                </a:solidFill>
                <a:latin typeface="+mn-lt"/>
                <a:ea typeface="+mn-ea"/>
                <a:cs typeface="+mn-cs"/>
              </a:rPr>
              <a:t>La opción  Autoconsumo, es la idónea para un futuro próximo y cercano, el RD 1699/2001 menciona aspectos técnicos a cerca del balance neto que</a:t>
            </a:r>
            <a:r>
              <a:rPr lang="es-ES" sz="1200" kern="1200" baseline="0" dirty="0" smtClean="0">
                <a:solidFill>
                  <a:schemeClr val="tx1"/>
                </a:solidFill>
                <a:latin typeface="+mn-lt"/>
                <a:ea typeface="+mn-ea"/>
                <a:cs typeface="+mn-cs"/>
              </a:rPr>
              <a:t> consiste en </a:t>
            </a:r>
            <a:r>
              <a:rPr lang="es-ES" sz="1200" kern="1200" dirty="0" smtClean="0">
                <a:solidFill>
                  <a:schemeClr val="tx1"/>
                </a:solidFill>
                <a:latin typeface="+mn-lt"/>
                <a:ea typeface="+mn-ea"/>
                <a:cs typeface="+mn-cs"/>
              </a:rPr>
              <a:t>exportar</a:t>
            </a:r>
            <a:r>
              <a:rPr lang="es-ES" sz="1200" kern="1200" baseline="0" dirty="0" smtClean="0">
                <a:solidFill>
                  <a:schemeClr val="tx1"/>
                </a:solidFill>
                <a:latin typeface="+mn-lt"/>
                <a:ea typeface="+mn-ea"/>
                <a:cs typeface="+mn-cs"/>
              </a:rPr>
              <a:t> los</a:t>
            </a:r>
            <a:r>
              <a:rPr lang="es-ES" sz="1200" kern="1200" dirty="0" smtClean="0">
                <a:solidFill>
                  <a:schemeClr val="tx1"/>
                </a:solidFill>
                <a:latin typeface="+mn-lt"/>
                <a:ea typeface="+mn-ea"/>
                <a:cs typeface="+mn-cs"/>
              </a:rPr>
              <a:t> excesos de energía a la red, pero aun no están</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claros</a:t>
            </a:r>
            <a:r>
              <a:rPr lang="es-ES" sz="1200" kern="1200" baseline="0" dirty="0" smtClean="0">
                <a:solidFill>
                  <a:schemeClr val="tx1"/>
                </a:solidFill>
                <a:latin typeface="+mn-lt"/>
                <a:ea typeface="+mn-ea"/>
                <a:cs typeface="+mn-cs"/>
              </a:rPr>
              <a:t> algunos aspectos técnicos </a:t>
            </a:r>
            <a:r>
              <a:rPr lang="es-ES" sz="1200" kern="1200" dirty="0" smtClean="0">
                <a:solidFill>
                  <a:schemeClr val="tx1"/>
                </a:solidFill>
                <a:latin typeface="+mn-lt"/>
                <a:ea typeface="+mn-ea"/>
                <a:cs typeface="+mn-cs"/>
              </a:rPr>
              <a:t>ni la forma de compensación,</a:t>
            </a:r>
            <a:r>
              <a:rPr lang="es-ES" sz="1200" kern="1200" baseline="0" dirty="0" smtClean="0">
                <a:solidFill>
                  <a:schemeClr val="tx1"/>
                </a:solidFill>
                <a:latin typeface="+mn-lt"/>
                <a:ea typeface="+mn-ea"/>
                <a:cs typeface="+mn-cs"/>
              </a:rPr>
              <a:t> esto genera </a:t>
            </a:r>
            <a:r>
              <a:rPr lang="es-ES" sz="1200" kern="1200" dirty="0" smtClean="0">
                <a:solidFill>
                  <a:schemeClr val="tx1"/>
                </a:solidFill>
                <a:latin typeface="+mn-lt"/>
                <a:ea typeface="+mn-ea"/>
                <a:cs typeface="+mn-cs"/>
              </a:rPr>
              <a:t>incertidumbre.</a:t>
            </a:r>
          </a:p>
          <a:p>
            <a:r>
              <a:rPr lang="es-ES" sz="1200" kern="1200" dirty="0" smtClean="0">
                <a:solidFill>
                  <a:schemeClr val="tx1"/>
                </a:solidFill>
                <a:latin typeface="+mn-lt"/>
                <a:ea typeface="+mn-ea"/>
                <a:cs typeface="+mn-cs"/>
              </a:rPr>
              <a:t>La</a:t>
            </a:r>
            <a:r>
              <a:rPr lang="es-ES" sz="1200" kern="1200" baseline="0" dirty="0" smtClean="0">
                <a:solidFill>
                  <a:schemeClr val="tx1"/>
                </a:solidFill>
                <a:latin typeface="+mn-lt"/>
                <a:ea typeface="+mn-ea"/>
                <a:cs typeface="+mn-cs"/>
              </a:rPr>
              <a:t> opción de Venta tiene hoy una tarifa de 34,00 c€/ </a:t>
            </a:r>
            <a:r>
              <a:rPr lang="es-ES" sz="1200" kern="1200" baseline="0" dirty="0" err="1" smtClean="0">
                <a:solidFill>
                  <a:schemeClr val="tx1"/>
                </a:solidFill>
                <a:latin typeface="+mn-lt"/>
                <a:ea typeface="+mn-ea"/>
                <a:cs typeface="+mn-cs"/>
              </a:rPr>
              <a:t>kWh</a:t>
            </a:r>
            <a:r>
              <a:rPr lang="es-ES" sz="1200" kern="1200" baseline="0" dirty="0" smtClean="0">
                <a:solidFill>
                  <a:schemeClr val="tx1"/>
                </a:solidFill>
                <a:latin typeface="+mn-lt"/>
                <a:ea typeface="+mn-ea"/>
                <a:cs typeface="+mn-cs"/>
              </a:rPr>
              <a:t>, impulsada por subvenciones del gobierno pero con tendencia a desaparecer en los </a:t>
            </a:r>
            <a:r>
              <a:rPr lang="es-ES" sz="1200" kern="1200" baseline="0" dirty="0" err="1" smtClean="0">
                <a:solidFill>
                  <a:schemeClr val="tx1"/>
                </a:solidFill>
                <a:latin typeface="+mn-lt"/>
                <a:ea typeface="+mn-ea"/>
                <a:cs typeface="+mn-cs"/>
              </a:rPr>
              <a:t>proximos</a:t>
            </a:r>
            <a:r>
              <a:rPr lang="es-ES" sz="1200" kern="1200" baseline="0" dirty="0" smtClean="0">
                <a:solidFill>
                  <a:schemeClr val="tx1"/>
                </a:solidFill>
                <a:latin typeface="+mn-lt"/>
                <a:ea typeface="+mn-ea"/>
                <a:cs typeface="+mn-cs"/>
              </a:rPr>
              <a:t> años.</a:t>
            </a:r>
          </a:p>
          <a:p>
            <a:r>
              <a:rPr lang="es-ES" sz="1200" kern="1200" baseline="0" dirty="0" smtClean="0">
                <a:solidFill>
                  <a:schemeClr val="tx1"/>
                </a:solidFill>
                <a:latin typeface="+mn-lt"/>
                <a:ea typeface="+mn-ea"/>
                <a:cs typeface="+mn-cs"/>
              </a:rPr>
              <a:t>Por otra parte el aumento de las tarifas de consumo eléctrico y las mejoras en colectores (menor precio y mayor rendimiento) hará que en pocos años la opción autoconsumo sea la más rentable y provechosa mientras que la venta quede en abandono o desuso. </a:t>
            </a:r>
            <a:endParaRPr lang="es-E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u="sng" kern="1200" dirty="0" smtClean="0">
                <a:solidFill>
                  <a:schemeClr val="tx1"/>
                </a:solidFill>
                <a:latin typeface="+mn-lt"/>
                <a:ea typeface="+mn-ea"/>
                <a:cs typeface="+mn-cs"/>
              </a:rPr>
              <a:t>Por tanto como propuesta inicial y de corto plazo la opción  Venta de toda la energía solar producida y cuando la legislación española publique la regulación del balance neto para autoconsumo se abrirá camino a la opción 1 Autoconsumo.</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20</a:t>
            </a:fld>
            <a:endParaRPr lang="es-E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Este</a:t>
            </a:r>
            <a:r>
              <a:rPr lang="es-ES" baseline="0" dirty="0" smtClean="0"/>
              <a:t> es el último sistema activo que se pretende modificar. Se trata de la caldera para ACS. Actualmente tenemos un captador solar térmico que proporciona el 80% de la demanda de ACS y una caldera eléctrica de apoyo con una potencia de 24 </a:t>
            </a:r>
            <a:r>
              <a:rPr lang="es-ES" baseline="0" dirty="0" err="1" smtClean="0"/>
              <a:t>kW</a:t>
            </a:r>
            <a:r>
              <a:rPr lang="es-ES" baseline="0" dirty="0" smtClean="0"/>
              <a:t>.</a:t>
            </a:r>
          </a:p>
          <a:p>
            <a:r>
              <a:rPr lang="es-ES" sz="1200" kern="1200" dirty="0" smtClean="0">
                <a:solidFill>
                  <a:schemeClr val="tx1"/>
                </a:solidFill>
                <a:latin typeface="+mn-lt"/>
                <a:ea typeface="+mn-ea"/>
                <a:cs typeface="+mn-cs"/>
              </a:rPr>
              <a:t>En el estudio se observa que la energía eléctrica como fuente de abastecimiento para la caldera resultar ser la más cara y la que más CO</a:t>
            </a:r>
            <a:r>
              <a:rPr lang="es-ES" sz="1200" kern="1200" baseline="-25000" dirty="0" smtClean="0">
                <a:solidFill>
                  <a:schemeClr val="tx1"/>
                </a:solidFill>
                <a:latin typeface="+mn-lt"/>
                <a:ea typeface="+mn-ea"/>
                <a:cs typeface="+mn-cs"/>
              </a:rPr>
              <a:t>2 </a:t>
            </a:r>
            <a:r>
              <a:rPr lang="es-ES" sz="1200" kern="1200" dirty="0" smtClean="0">
                <a:solidFill>
                  <a:schemeClr val="tx1"/>
                </a:solidFill>
                <a:latin typeface="+mn-lt"/>
                <a:ea typeface="+mn-ea"/>
                <a:cs typeface="+mn-cs"/>
              </a:rPr>
              <a:t>emite. El edificio no </a:t>
            </a:r>
            <a:r>
              <a:rPr lang="es-ES" sz="1200" dirty="0" smtClean="0"/>
              <a:t>tiene consumo importante de energía para ACS. La única caldera factible de amortizar es la de gas natural. </a:t>
            </a:r>
            <a:r>
              <a:rPr lang="es-ES" sz="1200" kern="1200" dirty="0" smtClean="0">
                <a:solidFill>
                  <a:schemeClr val="tx1"/>
                </a:solidFill>
                <a:latin typeface="+mn-lt"/>
                <a:ea typeface="+mn-ea"/>
                <a:cs typeface="+mn-cs"/>
              </a:rPr>
              <a:t>Además se debe valorar la gran diferencia en emisiones: 0,4 kg CO2/</a:t>
            </a:r>
            <a:r>
              <a:rPr lang="es-ES" sz="1200" kern="1200" dirty="0" err="1" smtClean="0">
                <a:solidFill>
                  <a:schemeClr val="tx1"/>
                </a:solidFill>
                <a:latin typeface="+mn-lt"/>
                <a:ea typeface="+mn-ea"/>
                <a:cs typeface="+mn-cs"/>
              </a:rPr>
              <a:t>kWh</a:t>
            </a:r>
            <a:r>
              <a:rPr lang="es-ES" sz="1200" kern="1200" dirty="0" smtClean="0">
                <a:solidFill>
                  <a:schemeClr val="tx1"/>
                </a:solidFill>
                <a:latin typeface="+mn-lt"/>
                <a:ea typeface="+mn-ea"/>
                <a:cs typeface="+mn-cs"/>
              </a:rPr>
              <a:t> en electricidad frente a 0,204 kg CO2/</a:t>
            </a:r>
            <a:r>
              <a:rPr lang="es-ES" sz="1200" kern="1200" dirty="0" err="1" smtClean="0">
                <a:solidFill>
                  <a:schemeClr val="tx1"/>
                </a:solidFill>
                <a:latin typeface="+mn-lt"/>
                <a:ea typeface="+mn-ea"/>
                <a:cs typeface="+mn-cs"/>
              </a:rPr>
              <a:t>kWh</a:t>
            </a:r>
            <a:r>
              <a:rPr lang="es-ES" sz="1200" kern="1200" dirty="0" smtClean="0">
                <a:solidFill>
                  <a:schemeClr val="tx1"/>
                </a:solidFill>
                <a:latin typeface="+mn-lt"/>
                <a:ea typeface="+mn-ea"/>
                <a:cs typeface="+mn-cs"/>
              </a:rPr>
              <a:t> en gas natural. Por tanto sí es recomendable cambiar la caldera eléctrica por la de gas natural.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cap="none" normalizeH="0" baseline="0" dirty="0" smtClean="0">
                <a:ln>
                  <a:noFill/>
                </a:ln>
                <a:solidFill>
                  <a:schemeClr val="tx1"/>
                </a:solidFill>
                <a:effectLst/>
                <a:ea typeface="Times New Roman" pitchFamily="18" charset="0"/>
                <a:cs typeface="Calibri" pitchFamily="34" charset="0"/>
              </a:rPr>
              <a:t>Existen sistemas </a:t>
            </a:r>
            <a:r>
              <a:rPr lang="es-ES" sz="1200" dirty="0" smtClean="0">
                <a:ea typeface="Times New Roman" pitchFamily="18" charset="0"/>
                <a:cs typeface="Calibri" pitchFamily="34" charset="0"/>
              </a:rPr>
              <a:t>de menor</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 consumo y menor emisión</a:t>
            </a:r>
            <a:r>
              <a:rPr kumimoji="0" lang="es-ES" sz="1200" b="0" i="0" u="none" strike="noStrike" cap="none" normalizeH="0" dirty="0" smtClean="0">
                <a:ln>
                  <a:noFill/>
                </a:ln>
                <a:solidFill>
                  <a:schemeClr val="tx1"/>
                </a:solidFill>
                <a:effectLst/>
                <a:ea typeface="Times New Roman" pitchFamily="18" charset="0"/>
                <a:cs typeface="Calibri" pitchFamily="34" charset="0"/>
              </a:rPr>
              <a:t> de </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CO</a:t>
            </a:r>
            <a:r>
              <a:rPr kumimoji="0" lang="es-ES" sz="1200" b="0" i="0" u="none" strike="noStrike" cap="none" normalizeH="0" baseline="-30000" dirty="0" smtClean="0">
                <a:ln>
                  <a:noFill/>
                </a:ln>
                <a:solidFill>
                  <a:schemeClr val="tx1"/>
                </a:solidFill>
                <a:effectLst/>
                <a:ea typeface="Times New Roman" pitchFamily="18" charset="0"/>
                <a:cs typeface="Calibri" pitchFamily="34" charset="0"/>
              </a:rPr>
              <a:t>2</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 como</a:t>
            </a:r>
            <a:r>
              <a:rPr kumimoji="0" lang="es-ES" sz="1200" b="0" i="0" u="none" strike="noStrike" cap="none" normalizeH="0" dirty="0" smtClean="0">
                <a:ln>
                  <a:noFill/>
                </a:ln>
                <a:solidFill>
                  <a:schemeClr val="tx1"/>
                </a:solidFill>
                <a:effectLst/>
                <a:ea typeface="Times New Roman" pitchFamily="18" charset="0"/>
                <a:cs typeface="Calibri" pitchFamily="34" charset="0"/>
              </a:rPr>
              <a:t> </a:t>
            </a:r>
            <a:r>
              <a:rPr lang="es-ES" sz="1200" dirty="0" smtClean="0">
                <a:ea typeface="Times New Roman" pitchFamily="18" charset="0"/>
                <a:cs typeface="Calibri" pitchFamily="34" charset="0"/>
              </a:rPr>
              <a:t>c</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alderas de biomasa o de condensación pero que son descartadas </a:t>
            </a:r>
            <a:r>
              <a:rPr lang="es-ES" sz="1200" dirty="0" smtClean="0">
                <a:ea typeface="Times New Roman" pitchFamily="18" charset="0"/>
                <a:cs typeface="Calibri" pitchFamily="34" charset="0"/>
              </a:rPr>
              <a:t>por la baja </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demanda de ACS en el ed. </a:t>
            </a:r>
            <a:r>
              <a:rPr kumimoji="0" lang="es-ES" sz="1200" b="0" i="0" u="none" strike="noStrike" cap="none" normalizeH="0" dirty="0" smtClean="0">
                <a:ln>
                  <a:noFill/>
                </a:ln>
                <a:solidFill>
                  <a:schemeClr val="tx1"/>
                </a:solidFill>
                <a:effectLst/>
                <a:ea typeface="Times New Roman" pitchFamily="18" charset="0"/>
                <a:cs typeface="Calibri" pitchFamily="34" charset="0"/>
              </a:rPr>
              <a:t> ya que </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la rentabilidad sería nula. Serían</a:t>
            </a:r>
            <a:r>
              <a:rPr kumimoji="0" lang="es-ES" sz="1200" b="0" i="0" u="none" strike="noStrike" cap="none" normalizeH="0" dirty="0" smtClean="0">
                <a:ln>
                  <a:noFill/>
                </a:ln>
                <a:solidFill>
                  <a:schemeClr val="tx1"/>
                </a:solidFill>
                <a:effectLst/>
                <a:ea typeface="Times New Roman" pitchFamily="18" charset="0"/>
                <a:cs typeface="Calibri" pitchFamily="34" charset="0"/>
              </a:rPr>
              <a:t> </a:t>
            </a:r>
            <a:r>
              <a:rPr kumimoji="0" lang="es-ES" sz="1200" b="0" i="0" u="none" strike="noStrike" cap="none" normalizeH="0" baseline="0" dirty="0" smtClean="0">
                <a:ln>
                  <a:noFill/>
                </a:ln>
                <a:solidFill>
                  <a:schemeClr val="tx1"/>
                </a:solidFill>
                <a:effectLst/>
                <a:ea typeface="Times New Roman" pitchFamily="18" charset="0"/>
                <a:cs typeface="Calibri" pitchFamily="34" charset="0"/>
              </a:rPr>
              <a:t>eficaces en edificios que utilicen sistemas de calefacción por radiación, por suelo radiante o  con mayor demanda de ACS.</a:t>
            </a:r>
            <a:endParaRPr kumimoji="0" lang="es-ES" sz="1200" b="0" i="0" u="none" strike="noStrike" cap="none" normalizeH="0" baseline="0" dirty="0" smtClean="0">
              <a:ln>
                <a:noFill/>
              </a:ln>
              <a:solidFill>
                <a:schemeClr val="tx1"/>
              </a:solidFill>
              <a:effectLst/>
              <a:cs typeface="Arial" pitchFamily="34" charset="0"/>
            </a:endParaRPr>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21</a:t>
            </a:fld>
            <a:endParaRPr lang="es-E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Pasamos ahora a las</a:t>
            </a:r>
            <a:r>
              <a:rPr lang="es-ES" baseline="0" dirty="0" smtClean="0"/>
              <a:t> propuestas de mejora en los sistemas pasivos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22</a:t>
            </a:fld>
            <a:endParaRPr lang="es-E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kern="1200" dirty="0" smtClean="0">
                <a:solidFill>
                  <a:schemeClr val="tx1"/>
                </a:solidFill>
                <a:latin typeface="+mn-lt"/>
                <a:ea typeface="+mn-ea"/>
                <a:cs typeface="+mn-cs"/>
              </a:rPr>
              <a:t>La cubierta metálica es una</a:t>
            </a:r>
            <a:r>
              <a:rPr lang="es-ES" sz="1200" kern="1200" baseline="0" dirty="0" smtClean="0">
                <a:solidFill>
                  <a:schemeClr val="tx1"/>
                </a:solidFill>
                <a:latin typeface="+mn-lt"/>
                <a:ea typeface="+mn-ea"/>
                <a:cs typeface="+mn-cs"/>
              </a:rPr>
              <a:t> de las zonas que ocasiona mayores perdidas de energía </a:t>
            </a:r>
            <a:r>
              <a:rPr lang="es-ES" sz="1200" kern="1200" dirty="0" smtClean="0">
                <a:solidFill>
                  <a:schemeClr val="tx1"/>
                </a:solidFill>
                <a:latin typeface="+mn-lt"/>
                <a:ea typeface="+mn-ea"/>
                <a:cs typeface="+mn-cs"/>
              </a:rPr>
              <a:t>. Se debe buscar una alternativa que implique un mayor aislamiento térmico. Nuestra propuesta</a:t>
            </a:r>
            <a:r>
              <a:rPr lang="es-ES" sz="1200" kern="1200" baseline="0" dirty="0" smtClean="0">
                <a:solidFill>
                  <a:schemeClr val="tx1"/>
                </a:solidFill>
                <a:latin typeface="+mn-lt"/>
                <a:ea typeface="+mn-ea"/>
                <a:cs typeface="+mn-cs"/>
              </a:rPr>
              <a:t> de intervención consiste en </a:t>
            </a:r>
            <a:r>
              <a:rPr lang="es-ES" sz="1200" kern="1200" dirty="0" smtClean="0">
                <a:solidFill>
                  <a:schemeClr val="tx1"/>
                </a:solidFill>
                <a:latin typeface="+mn-lt"/>
                <a:ea typeface="+mn-ea"/>
                <a:cs typeface="+mn-cs"/>
              </a:rPr>
              <a:t>doblar el espesor de su aislante térmico de poliestireno extruido de 4 a 8 cm disminuyendo su transmitancia térmica de 0,962 a 0,532 W/m</a:t>
            </a:r>
            <a:r>
              <a:rPr lang="es-ES" sz="1200" kern="1200" baseline="30000" dirty="0" smtClean="0">
                <a:solidFill>
                  <a:schemeClr val="tx1"/>
                </a:solidFill>
                <a:latin typeface="+mn-lt"/>
                <a:ea typeface="+mn-ea"/>
                <a:cs typeface="+mn-cs"/>
              </a:rPr>
              <a:t>2</a:t>
            </a:r>
            <a:r>
              <a:rPr lang="es-ES" sz="1200" kern="1200" dirty="0" smtClean="0">
                <a:solidFill>
                  <a:schemeClr val="tx1"/>
                </a:solidFill>
                <a:latin typeface="+mn-lt"/>
                <a:ea typeface="+mn-ea"/>
                <a:cs typeface="+mn-cs"/>
              </a:rPr>
              <a:t>k.</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En la primera tabla tenemos las características térmicas de los materiales de cubierta aplicando</a:t>
            </a:r>
            <a:r>
              <a:rPr lang="es-ES" sz="1200" kern="1200" baseline="0" dirty="0" smtClean="0">
                <a:solidFill>
                  <a:schemeClr val="tx1"/>
                </a:solidFill>
                <a:latin typeface="+mn-lt"/>
                <a:ea typeface="+mn-ea"/>
                <a:cs typeface="+mn-cs"/>
              </a:rPr>
              <a:t> la propuesta de mejora.</a:t>
            </a:r>
          </a:p>
          <a:p>
            <a:r>
              <a:rPr lang="es-ES" sz="1200" kern="1200" baseline="0" dirty="0" smtClean="0">
                <a:solidFill>
                  <a:schemeClr val="tx1"/>
                </a:solidFill>
                <a:latin typeface="+mn-lt"/>
                <a:ea typeface="+mn-ea"/>
                <a:cs typeface="+mn-cs"/>
              </a:rPr>
              <a:t>Se obtiene una reducción del 9% respecto a la demanda  total de climatización, la inversión es de  2.310.10 € amortizables en 2 años.</a:t>
            </a:r>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23</a:t>
            </a:fld>
            <a:endParaRPr lang="es-E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En este edificio no existen muchos huecos, de todos ellos cabe </a:t>
            </a:r>
            <a:r>
              <a:rPr lang="es-ES" sz="1200" b="1" kern="1200" dirty="0" smtClean="0">
                <a:solidFill>
                  <a:schemeClr val="tx1"/>
                </a:solidFill>
                <a:latin typeface="+mn-lt"/>
                <a:ea typeface="+mn-ea"/>
                <a:cs typeface="+mn-cs"/>
              </a:rPr>
              <a:t>destacar el cerramiento de la cubierta metálica</a:t>
            </a:r>
            <a:r>
              <a:rPr lang="es-ES" sz="1200" kern="1200" dirty="0" smtClean="0">
                <a:solidFill>
                  <a:schemeClr val="tx1"/>
                </a:solidFill>
                <a:latin typeface="+mn-lt"/>
                <a:ea typeface="+mn-ea"/>
                <a:cs typeface="+mn-cs"/>
              </a:rPr>
              <a:t> en la terraza de verano, que es un acristalado y </a:t>
            </a:r>
            <a:r>
              <a:rPr lang="es-ES" sz="1200" b="1" kern="1200" dirty="0" smtClean="0">
                <a:solidFill>
                  <a:schemeClr val="tx1"/>
                </a:solidFill>
                <a:latin typeface="+mn-lt"/>
                <a:ea typeface="+mn-ea"/>
                <a:cs typeface="+mn-cs"/>
              </a:rPr>
              <a:t>el muro cortina que se encuentra en primera planta </a:t>
            </a:r>
            <a:r>
              <a:rPr lang="es-ES" sz="1200" kern="1200" dirty="0" smtClean="0">
                <a:solidFill>
                  <a:schemeClr val="tx1"/>
                </a:solidFill>
                <a:latin typeface="+mn-lt"/>
                <a:ea typeface="+mn-ea"/>
                <a:cs typeface="+mn-cs"/>
              </a:rPr>
              <a:t>recayente al Bar-cafetería, los dos huecos orientados al sud-oeste. </a:t>
            </a:r>
            <a:r>
              <a:rPr lang="es-ES" sz="1200" kern="1200" baseline="0" dirty="0" smtClean="0">
                <a:solidFill>
                  <a:schemeClr val="tx1"/>
                </a:solidFill>
                <a:latin typeface="+mn-lt"/>
                <a:ea typeface="+mn-ea"/>
                <a:cs typeface="+mn-cs"/>
              </a:rPr>
              <a:t>El acristalado </a:t>
            </a:r>
            <a:r>
              <a:rPr lang="es-ES" sz="1200" kern="1200" dirty="0" smtClean="0">
                <a:solidFill>
                  <a:schemeClr val="tx1"/>
                </a:solidFill>
                <a:latin typeface="+mn-lt"/>
                <a:ea typeface="+mn-ea"/>
                <a:cs typeface="+mn-cs"/>
              </a:rPr>
              <a:t>que compone parte de cerramiento de la cubierta metálica y da a la sala de usos múltiples, </a:t>
            </a:r>
            <a:r>
              <a:rPr lang="es-ES" sz="1200" kern="1200" baseline="0" dirty="0" smtClean="0">
                <a:solidFill>
                  <a:schemeClr val="tx1"/>
                </a:solidFill>
                <a:latin typeface="+mn-lt"/>
                <a:ea typeface="+mn-ea"/>
                <a:cs typeface="+mn-cs"/>
              </a:rPr>
              <a:t>a </a:t>
            </a:r>
            <a:r>
              <a:rPr lang="es-ES" sz="1200" b="1" kern="1200" baseline="0" dirty="0" smtClean="0">
                <a:solidFill>
                  <a:schemeClr val="tx1"/>
                </a:solidFill>
                <a:latin typeface="+mn-lt"/>
                <a:ea typeface="+mn-ea"/>
                <a:cs typeface="+mn-cs"/>
              </a:rPr>
              <a:t>diferencia del hueco de fachada</a:t>
            </a:r>
            <a:r>
              <a:rPr lang="es-ES" sz="1200" kern="1200" baseline="0" dirty="0" smtClean="0">
                <a:solidFill>
                  <a:schemeClr val="tx1"/>
                </a:solidFill>
                <a:latin typeface="+mn-lt"/>
                <a:ea typeface="+mn-ea"/>
                <a:cs typeface="+mn-cs"/>
              </a:rPr>
              <a:t>,</a:t>
            </a:r>
            <a:r>
              <a:rPr lang="es-ES" sz="1200" kern="1200" dirty="0" smtClean="0">
                <a:solidFill>
                  <a:schemeClr val="tx1"/>
                </a:solidFill>
                <a:latin typeface="+mn-lt"/>
                <a:ea typeface="+mn-ea"/>
                <a:cs typeface="+mn-cs"/>
              </a:rPr>
              <a:t> no proporciona suficiente luz para la actividad que se realiza, siendo necesaria la luz artificial</a:t>
            </a:r>
            <a:r>
              <a:rPr lang="es-ES" sz="1200" b="1" kern="1200" baseline="0" dirty="0" smtClean="0">
                <a:solidFill>
                  <a:schemeClr val="tx1"/>
                </a:solidFill>
                <a:latin typeface="+mn-lt"/>
                <a:ea typeface="+mn-ea"/>
                <a:cs typeface="+mn-cs"/>
              </a:rPr>
              <a:t>, por ello no supone problema reducir el factor solar del vidrio para obtener mejoras térmicas</a:t>
            </a:r>
            <a:r>
              <a:rPr lang="es-ES" sz="1200" kern="1200" baseline="0" dirty="0" smtClean="0">
                <a:solidFill>
                  <a:schemeClr val="tx1"/>
                </a:solidFill>
                <a:latin typeface="+mn-lt"/>
                <a:ea typeface="+mn-ea"/>
                <a:cs typeface="+mn-cs"/>
              </a:rPr>
              <a:t>.</a:t>
            </a:r>
            <a:r>
              <a:rPr lang="es-ES" sz="1200" kern="1200" dirty="0" smtClean="0">
                <a:solidFill>
                  <a:schemeClr val="tx1"/>
                </a:solidFill>
                <a:latin typeface="+mn-lt"/>
                <a:ea typeface="+mn-ea"/>
                <a:cs typeface="+mn-cs"/>
              </a:rPr>
              <a:t> El acristalamiento existente, en invierno sobre todo, es un punto crítico ya que está en la zona más alta de la sala donde el calor producido por el aparato de climatización tiene fácil salida hacia el exterior.</a:t>
            </a:r>
          </a:p>
          <a:p>
            <a:r>
              <a:rPr lang="es-ES" sz="1200" kern="1200" baseline="0" dirty="0" smtClean="0">
                <a:solidFill>
                  <a:schemeClr val="tx1"/>
                </a:solidFill>
                <a:latin typeface="+mn-lt"/>
                <a:ea typeface="+mn-ea"/>
                <a:cs typeface="+mn-cs"/>
              </a:rPr>
              <a:t>Cabía la posibilidad de sustituir el vidrio por otro de baja emisividad, pero tratándose de un vidrio de buena calidad se propone finalmente aplicación de </a:t>
            </a:r>
            <a:r>
              <a:rPr lang="es-ES" sz="1200" kern="1200" baseline="0" dirty="0" err="1" smtClean="0">
                <a:solidFill>
                  <a:schemeClr val="tx1"/>
                </a:solidFill>
                <a:latin typeface="+mn-lt"/>
                <a:ea typeface="+mn-ea"/>
                <a:cs typeface="+mn-cs"/>
              </a:rPr>
              <a:t>Thermic</a:t>
            </a:r>
            <a:r>
              <a:rPr lang="es-ES" sz="1200" kern="1200" baseline="0" dirty="0" smtClean="0">
                <a:solidFill>
                  <a:schemeClr val="tx1"/>
                </a:solidFill>
                <a:latin typeface="+mn-lt"/>
                <a:ea typeface="+mn-ea"/>
                <a:cs typeface="+mn-cs"/>
              </a:rPr>
              <a:t> film. Reduciendo considerablemente el coste (según datos del Instituto Valenciano de la Edificación) y obteniendo resultados similares. Lamina térmica de la casa comercial 3M hace posible la obtención de un factor solar de 0.14 reducción del 8% de la demanda y amortización en menos de 1 año</a:t>
            </a:r>
          </a:p>
          <a:p>
            <a:endParaRPr lang="es-ES" sz="1200"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24</a:t>
            </a:fld>
            <a:endParaRPr lang="es-E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En fachada principal como hemos</a:t>
            </a:r>
            <a:r>
              <a:rPr lang="es-ES" baseline="0" dirty="0" smtClean="0"/>
              <a:t> </a:t>
            </a:r>
            <a:r>
              <a:rPr lang="es-ES" baseline="0" dirty="0" smtClean="0">
                <a:solidFill>
                  <a:srgbClr val="FF0000"/>
                </a:solidFill>
              </a:rPr>
              <a:t>dicho anteriormente sí s</a:t>
            </a:r>
            <a:r>
              <a:rPr lang="es-ES" baseline="0" dirty="0" smtClean="0"/>
              <a:t>e aprovecha la luz natural por ello debemos recurrir a elementos móviles de cubrición para reducir </a:t>
            </a:r>
            <a:r>
              <a:rPr lang="es-ES" sz="1200" kern="1200" baseline="0" dirty="0" smtClean="0">
                <a:solidFill>
                  <a:schemeClr val="tx1"/>
                </a:solidFill>
                <a:latin typeface="+mn-lt"/>
                <a:ea typeface="+mn-ea"/>
                <a:cs typeface="+mn-cs"/>
              </a:rPr>
              <a:t>e</a:t>
            </a:r>
            <a:r>
              <a:rPr lang="es-ES" sz="1200" kern="1200" dirty="0" smtClean="0">
                <a:solidFill>
                  <a:schemeClr val="tx1"/>
                </a:solidFill>
                <a:latin typeface="+mn-lt"/>
                <a:ea typeface="+mn-ea"/>
                <a:cs typeface="+mn-cs"/>
              </a:rPr>
              <a:t>n época de verano</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la radiación directa</a:t>
            </a:r>
            <a:r>
              <a:rPr lang="es-ES" sz="1200" kern="1200" baseline="0" dirty="0" smtClean="0">
                <a:solidFill>
                  <a:schemeClr val="tx1"/>
                </a:solidFill>
                <a:latin typeface="+mn-lt"/>
                <a:ea typeface="+mn-ea"/>
                <a:cs typeface="+mn-cs"/>
              </a:rPr>
              <a:t> del sol. Compuesto por vidrio monolítico incoloro transparente de 4mm de espesor, cámara de aire de 6mm y vidrio laminado compuesto por dos vidrios de 4 mm. </a:t>
            </a:r>
            <a:r>
              <a:rPr lang="es-ES" sz="1200" dirty="0" smtClean="0"/>
              <a:t>Las </a:t>
            </a:r>
            <a:r>
              <a:rPr lang="es-ES" sz="1200" b="1" dirty="0" smtClean="0"/>
              <a:t>cortinas se enrollan con un mecanismo </a:t>
            </a:r>
            <a:r>
              <a:rPr lang="es-ES" sz="1200" b="1" dirty="0" err="1" smtClean="0"/>
              <a:t>electrico</a:t>
            </a:r>
            <a:r>
              <a:rPr lang="es-ES" sz="1200" b="1" dirty="0" smtClean="0"/>
              <a:t> </a:t>
            </a:r>
            <a:r>
              <a:rPr lang="es-ES" sz="1200" dirty="0" smtClean="0"/>
              <a:t>de muy bajo consumo, el tejido tendrá una composición de 36% de fibra de vidrio y el 64% de PVC de color blanco proporcionado como máximo un 23% de paso a la radiación solar</a:t>
            </a:r>
          </a:p>
          <a:p>
            <a:r>
              <a:rPr lang="es-ES" sz="1200" dirty="0" smtClean="0"/>
              <a:t>Reducción de un 4% en demanda energética, amortizable en menos</a:t>
            </a:r>
            <a:r>
              <a:rPr lang="es-ES" sz="1200" baseline="0" dirty="0" smtClean="0"/>
              <a:t> de 4 años.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25</a:t>
            </a:fld>
            <a:endParaRPr lang="es-E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El siguiente sistema pasivo empleado</a:t>
            </a:r>
            <a:r>
              <a:rPr lang="es-ES" baseline="0" dirty="0" smtClean="0"/>
              <a:t> también es un sistema móvil de reducción de radiación solar. Estos son los toldos horizontales para cubierta. El material utilizado es lona acrílica  . Entendemos según AVEN (Agencia Valenciana de la Energía) </a:t>
            </a:r>
            <a:r>
              <a:rPr lang="es-ES" sz="1200" dirty="0" smtClean="0"/>
              <a:t>la radiación solar anual de verano y en sup. menor a 20º es de 4.244 MJ/m</a:t>
            </a:r>
            <a:r>
              <a:rPr lang="es-ES" sz="1200" baseline="30000" dirty="0" smtClean="0"/>
              <a:t>2</a:t>
            </a:r>
            <a:r>
              <a:rPr lang="es-ES" sz="1200" dirty="0" smtClean="0"/>
              <a:t> al año. Reduciendo</a:t>
            </a:r>
            <a:r>
              <a:rPr lang="es-ES" sz="1200" baseline="0" dirty="0" smtClean="0"/>
              <a:t> la superficie de radiación directa de unos 350 a 200 m2 disminuiremos este impacto directo de 1463,5 ·10</a:t>
            </a:r>
            <a:r>
              <a:rPr lang="es-ES" sz="1200" baseline="30000" dirty="0" smtClean="0"/>
              <a:t>3 </a:t>
            </a:r>
            <a:r>
              <a:rPr lang="es-ES" sz="1200" baseline="0" dirty="0" smtClean="0"/>
              <a:t>MJ a 890,50 · 10</a:t>
            </a:r>
            <a:r>
              <a:rPr lang="es-ES" sz="1200" baseline="30000" dirty="0" smtClean="0"/>
              <a:t>3 </a:t>
            </a:r>
            <a:r>
              <a:rPr lang="es-ES" sz="1200" baseline="0" dirty="0" smtClean="0"/>
              <a:t>MJ. Reduciendo favorablemente la demanda energética en un 4% </a:t>
            </a:r>
            <a:r>
              <a:rPr lang="es-ES" sz="1200" kern="1200" dirty="0" smtClean="0">
                <a:solidFill>
                  <a:schemeClr val="tx1"/>
                </a:solidFill>
                <a:latin typeface="+mn-lt"/>
                <a:ea typeface="+mn-ea"/>
                <a:cs typeface="+mn-cs"/>
              </a:rPr>
              <a:t>, no es un ahorro significativo pero también se debe tener en cuenta la doble función de esto toldos, proporcionar sombra a ocupantes y liberar de radiación directa al forjado de cubierta transitable. Estos toldos se pueden retirar en invierno.</a:t>
            </a:r>
            <a:endParaRPr lang="es-ES" baseline="0"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26</a:t>
            </a:fld>
            <a:endParaRPr lang="es-E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Finalmente como última</a:t>
            </a:r>
            <a:r>
              <a:rPr lang="es-ES" baseline="0" dirty="0" smtClean="0"/>
              <a:t> propuesta de mejora, hablaremos de la  pintura térmica en fachada. Propuesta que no resulto ser efectiva cuando en algunas ocasiones el sentido común si lo hacia parecer. Se trata de </a:t>
            </a:r>
            <a:r>
              <a:rPr lang="es-ES" sz="1200" dirty="0" smtClean="0"/>
              <a:t>aplicar  capa de pintura térmico en la fachada lateral Sud-este, al estar libre de obstáculos ,tiene pleno impacto de radiación solar suponiendo mayor paso de calor al interior del edificio.</a:t>
            </a:r>
          </a:p>
          <a:p>
            <a:r>
              <a:rPr lang="es-ES" sz="1200" dirty="0" smtClean="0"/>
              <a:t>Al introducir datos en </a:t>
            </a:r>
            <a:r>
              <a:rPr lang="es-ES" sz="1200" dirty="0" err="1" smtClean="0"/>
              <a:t>Lider</a:t>
            </a:r>
            <a:r>
              <a:rPr lang="es-ES" sz="1200" dirty="0" smtClean="0"/>
              <a:t> y </a:t>
            </a:r>
            <a:r>
              <a:rPr lang="es-ES" sz="1200" dirty="0" err="1" smtClean="0"/>
              <a:t>Calener</a:t>
            </a:r>
            <a:r>
              <a:rPr lang="es-ES" sz="1200" dirty="0" smtClean="0"/>
              <a:t> nos dimos cuenta</a:t>
            </a:r>
            <a:r>
              <a:rPr lang="es-ES" sz="1200" baseline="0" dirty="0" smtClean="0"/>
              <a:t> de lo siguiente: la modificación </a:t>
            </a:r>
            <a:r>
              <a:rPr lang="es-ES" sz="1200" dirty="0" smtClean="0"/>
              <a:t>resta demanda en refrigeración pero en menor proporción a la que suma en calefacción, </a:t>
            </a:r>
            <a:r>
              <a:rPr lang="es-ES" sz="1200" b="1" dirty="0" smtClean="0"/>
              <a:t>aumentando la demanda un total de 2.742,7 </a:t>
            </a:r>
            <a:r>
              <a:rPr lang="es-ES" sz="1200" b="1" dirty="0" err="1" smtClean="0"/>
              <a:t>kwh</a:t>
            </a:r>
            <a:r>
              <a:rPr lang="es-ES" sz="1200" b="1" dirty="0" smtClean="0"/>
              <a:t>/año.</a:t>
            </a:r>
          </a:p>
          <a:p>
            <a:r>
              <a:rPr lang="es-ES" sz="1200" b="0" dirty="0" smtClean="0"/>
              <a:t>Esto</a:t>
            </a:r>
            <a:r>
              <a:rPr lang="es-ES" sz="1200" b="0" baseline="0" dirty="0" smtClean="0"/>
              <a:t> se explica porque aunque en verano pueda ser efectivo ya que se impide en mayor grado el paso de la radiación solar en invierno perjudica ya que esta fachada </a:t>
            </a:r>
            <a:r>
              <a:rPr lang="es-ES" sz="1200" b="1" baseline="0" dirty="0" smtClean="0"/>
              <a:t>se beneficia de la radiación solar incidente en ella </a:t>
            </a:r>
            <a:r>
              <a:rPr lang="es-ES" sz="1200" b="0" i="1" strike="noStrike" baseline="0" dirty="0" smtClean="0"/>
              <a:t>actuando como acumulador de calor cediéndolo al interior con cierta amortización y retraso.</a:t>
            </a:r>
          </a:p>
          <a:p>
            <a:r>
              <a:rPr lang="es-ES" sz="1200" b="0" baseline="0" dirty="0" smtClean="0"/>
              <a:t>POR TANTO LA PROPUESTA QUEDA DESCARTADA</a:t>
            </a:r>
            <a:endParaRPr lang="es-ES" b="0"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27</a:t>
            </a:fld>
            <a:endParaRPr lang="es-E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Pasamos</a:t>
            </a:r>
            <a:r>
              <a:rPr lang="es-ES" baseline="0" dirty="0" smtClean="0"/>
              <a:t> ahora a compara para concluir, el consumo y las emisiones iniciales y aplicando las propuestas de mejora.</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28</a:t>
            </a:fld>
            <a:endParaRPr lang="es-E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En la grafica podemos observar en verde</a:t>
            </a:r>
            <a:r>
              <a:rPr lang="es-ES" baseline="0" dirty="0" smtClean="0"/>
              <a:t> el consumo energético y emisiones de CO2 del edificio mejorado frente a las barras magenta que representa al edificio en estado inicial y de forma numérica en la tabla central donde más abajo se ven los resultados finales. Como resultado final se consigue una reducción del 43,23 % de la demanda energética que supone una reducción de unos 50.000 </a:t>
            </a:r>
            <a:r>
              <a:rPr lang="es-ES" baseline="0" dirty="0" err="1" smtClean="0"/>
              <a:t>kWh</a:t>
            </a:r>
            <a:r>
              <a:rPr lang="es-ES" baseline="0" dirty="0" smtClean="0"/>
              <a:t> y 50.000 kgsCO2 anuales. Estos nos proporcionará un ahorro en el consumo de nuestro edificio de casi 8.000 € teniendo así una reducción de facturación de 18.000 a 10.000 euros anuales. Con una inversión total de 38.000 € amortizables  en 5 años.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29</a:t>
            </a:fld>
            <a:endParaRPr lang="es-E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Finalmente</a:t>
            </a:r>
            <a:r>
              <a:rPr lang="es-ES" baseline="0" dirty="0" smtClean="0"/>
              <a:t> obtenemos las siguientes conclusiones del edificio y de sus propuestas de mejora</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30</a:t>
            </a:fld>
            <a:endParaRPr lang="es-E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Se ha demostrado que el edificio presenta un buen estado energético según etiqueta de </a:t>
            </a:r>
            <a:r>
              <a:rPr lang="es-ES" sz="1200" b="1" kern="1200" dirty="0" smtClean="0">
                <a:solidFill>
                  <a:schemeClr val="tx1"/>
                </a:solidFill>
                <a:latin typeface="+mn-lt"/>
                <a:ea typeface="+mn-ea"/>
                <a:cs typeface="+mn-cs"/>
              </a:rPr>
              <a:t>calificación energética inicial</a:t>
            </a:r>
            <a:r>
              <a:rPr lang="es-ES" sz="1200" b="1" kern="1200" baseline="0" dirty="0" smtClean="0">
                <a:solidFill>
                  <a:schemeClr val="tx1"/>
                </a:solidFill>
                <a:latin typeface="+mn-lt"/>
                <a:ea typeface="+mn-ea"/>
                <a:cs typeface="+mn-cs"/>
              </a:rPr>
              <a:t> </a:t>
            </a:r>
            <a:r>
              <a:rPr lang="es-ES" sz="1200" b="1" kern="1200" dirty="0" smtClean="0">
                <a:solidFill>
                  <a:schemeClr val="tx1"/>
                </a:solidFill>
                <a:latin typeface="+mn-lt"/>
                <a:ea typeface="+mn-ea"/>
                <a:cs typeface="+mn-cs"/>
              </a:rPr>
              <a:t> </a:t>
            </a:r>
            <a:r>
              <a:rPr lang="es-ES" sz="1200" kern="1200" dirty="0" smtClean="0">
                <a:solidFill>
                  <a:schemeClr val="tx1"/>
                </a:solidFill>
                <a:latin typeface="+mn-lt"/>
                <a:ea typeface="+mn-ea"/>
                <a:cs typeface="+mn-cs"/>
              </a:rPr>
              <a:t>letra C, esto hizo pensar que se lograrían pocas mejorar. En cambio tras el estudio pormenorizado de su envolvente e instalaciones, se descubrió que existían diferentes factores que debilitaban al edificio y que en gran parte tenían fácil solución.</a:t>
            </a:r>
            <a:r>
              <a:rPr lang="es-ES" sz="1200" kern="1200" baseline="0" dirty="0" smtClean="0">
                <a:solidFill>
                  <a:schemeClr val="tx1"/>
                </a:solidFill>
                <a:latin typeface="+mn-lt"/>
                <a:ea typeface="+mn-ea"/>
                <a:cs typeface="+mn-cs"/>
              </a:rPr>
              <a:t> Así pues y cumpliendo con nuestros objetivos iniciales se extraen cuatro ideas culminantes: se trata de una inversión mínima con resultados óptimos, soluciones factibles y de corta amortización, gran disminución del consumo anual y ante todo respetuosos con el medioambiente.</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31</a:t>
            </a:fld>
            <a:endParaRPr lang="es-E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Esto</a:t>
            </a:r>
            <a:r>
              <a:rPr lang="es-ES" baseline="0" dirty="0" smtClean="0"/>
              <a:t> es todo, quedo a disposición de cualquier pregunta o aclaración.</a:t>
            </a:r>
          </a:p>
          <a:p>
            <a:endParaRPr lang="es-ES" baseline="0" dirty="0" smtClean="0"/>
          </a:p>
          <a:p>
            <a:r>
              <a:rPr lang="es-ES" baseline="0" dirty="0" smtClean="0"/>
              <a:t>MUCHAS GRACIAS</a:t>
            </a:r>
            <a:endParaRPr lang="es-ES" dirty="0"/>
          </a:p>
        </p:txBody>
      </p:sp>
      <p:sp>
        <p:nvSpPr>
          <p:cNvPr id="4" name="3 Marcador de número de diapositiva"/>
          <p:cNvSpPr>
            <a:spLocks noGrp="1"/>
          </p:cNvSpPr>
          <p:nvPr>
            <p:ph type="sldNum" sz="quarter" idx="10"/>
          </p:nvPr>
        </p:nvSpPr>
        <p:spPr/>
        <p:txBody>
          <a:bodyPr/>
          <a:lstStyle/>
          <a:p>
            <a:fld id="{1329C4F7-78A5-4BF6-9B19-AD2E22B2EA82}" type="slidenum">
              <a:rPr lang="es-ES" smtClean="0"/>
              <a:pPr/>
              <a:t>32</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CC10A43A-200E-4532-9CB1-FDBC88487DF8}" type="datetimeFigureOut">
              <a:rPr lang="es-ES" smtClean="0"/>
              <a:pPr/>
              <a:t>12/07/2013</a:t>
            </a:fld>
            <a:endParaRPr lang="es-ES" dirty="0"/>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ES" dirty="0"/>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84B21B6-38F5-4C32-91B4-8326F4EC7A0C}"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CC10A43A-200E-4532-9CB1-FDBC88487DF8}" type="datetimeFigureOut">
              <a:rPr lang="es-ES" smtClean="0"/>
              <a:pPr/>
              <a:t>12/07/2013</a:t>
            </a:fld>
            <a:endParaRPr lang="es-ES" dirty="0"/>
          </a:p>
        </p:txBody>
      </p:sp>
      <p:sp>
        <p:nvSpPr>
          <p:cNvPr id="5" name="4 Marcador de pie de página"/>
          <p:cNvSpPr>
            <a:spLocks noGrp="1"/>
          </p:cNvSpPr>
          <p:nvPr>
            <p:ph type="ftr" sz="quarter" idx="11"/>
          </p:nvPr>
        </p:nvSpPr>
        <p:spPr>
          <a:xfrm>
            <a:off x="457200" y="6480969"/>
            <a:ext cx="4260056" cy="300831"/>
          </a:xfrm>
        </p:spPr>
        <p:txBody>
          <a:bodyPr/>
          <a:lstStyle/>
          <a:p>
            <a:endParaRPr lang="es-ES" dirty="0"/>
          </a:p>
        </p:txBody>
      </p:sp>
      <p:sp>
        <p:nvSpPr>
          <p:cNvPr id="6" name="5 Marcador de número de diapositiva"/>
          <p:cNvSpPr>
            <a:spLocks noGrp="1"/>
          </p:cNvSpPr>
          <p:nvPr>
            <p:ph type="sldNum" sz="quarter" idx="12"/>
          </p:nvPr>
        </p:nvSpPr>
        <p:spPr/>
        <p:txBody>
          <a:bodyPr/>
          <a:lstStyle/>
          <a:p>
            <a:fld id="{B84B21B6-38F5-4C32-91B4-8326F4EC7A0C}"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arcador de fecha"/>
          <p:cNvSpPr>
            <a:spLocks noGrp="1"/>
          </p:cNvSpPr>
          <p:nvPr>
            <p:ph type="dt" sz="half" idx="10"/>
          </p:nvPr>
        </p:nvSpPr>
        <p:spPr>
          <a:xfrm>
            <a:off x="6955632" y="6477000"/>
            <a:ext cx="2133600" cy="304800"/>
          </a:xfrm>
        </p:spPr>
        <p:txBody>
          <a:bodyPr/>
          <a:lstStyle/>
          <a:p>
            <a:fld id="{CC10A43A-200E-4532-9CB1-FDBC88487DF8}" type="datetimeFigureOut">
              <a:rPr lang="es-ES" smtClean="0"/>
              <a:pPr/>
              <a:t>12/07/2013</a:t>
            </a:fld>
            <a:endParaRPr lang="es-ES" dirty="0"/>
          </a:p>
        </p:txBody>
      </p:sp>
      <p:sp>
        <p:nvSpPr>
          <p:cNvPr id="5" name="4 Marcador de pie de página"/>
          <p:cNvSpPr>
            <a:spLocks noGrp="1"/>
          </p:cNvSpPr>
          <p:nvPr>
            <p:ph type="ftr" sz="quarter" idx="11"/>
          </p:nvPr>
        </p:nvSpPr>
        <p:spPr>
          <a:xfrm>
            <a:off x="2619376" y="6480969"/>
            <a:ext cx="4260056" cy="300831"/>
          </a:xfrm>
        </p:spPr>
        <p:txBody>
          <a:bodyPr/>
          <a:lstStyle/>
          <a:p>
            <a:endParaRPr lang="es-ES" dirty="0"/>
          </a:p>
        </p:txBody>
      </p:sp>
      <p:sp>
        <p:nvSpPr>
          <p:cNvPr id="6" name="5 Marcador de número de diapositiva"/>
          <p:cNvSpPr>
            <a:spLocks noGrp="1"/>
          </p:cNvSpPr>
          <p:nvPr>
            <p:ph type="sldNum" sz="quarter" idx="12"/>
          </p:nvPr>
        </p:nvSpPr>
        <p:spPr>
          <a:xfrm>
            <a:off x="8451056" y="809624"/>
            <a:ext cx="502920" cy="300831"/>
          </a:xfrm>
        </p:spPr>
        <p:txBody>
          <a:bodyPr/>
          <a:lstStyle/>
          <a:p>
            <a:fld id="{B84B21B6-38F5-4C32-91B4-8326F4EC7A0C}" type="slidenum">
              <a:rPr lang="es-ES" smtClean="0"/>
              <a:pPr/>
              <a:t>‹Nº›</a:t>
            </a:fld>
            <a:endParaRPr lang="es-ES" dirty="0"/>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CC10A43A-200E-4532-9CB1-FDBC88487DF8}" type="datetimeFigureOut">
              <a:rPr lang="es-ES" smtClean="0"/>
              <a:pPr/>
              <a:t>12/07/2013</a:t>
            </a:fld>
            <a:endParaRPr lang="es-ES" dirty="0"/>
          </a:p>
        </p:txBody>
      </p:sp>
      <p:sp>
        <p:nvSpPr>
          <p:cNvPr id="6" name="5 Marcador de pie de página"/>
          <p:cNvSpPr>
            <a:spLocks noGrp="1"/>
          </p:cNvSpPr>
          <p:nvPr>
            <p:ph type="ftr" sz="quarter" idx="11"/>
          </p:nvPr>
        </p:nvSpPr>
        <p:spPr>
          <a:xfrm>
            <a:off x="457200" y="6480969"/>
            <a:ext cx="4260056" cy="301752"/>
          </a:xfrm>
        </p:spPr>
        <p:txBody>
          <a:bodyPr/>
          <a:lstStyle/>
          <a:p>
            <a:endParaRPr lang="es-ES" dirty="0"/>
          </a:p>
        </p:txBody>
      </p:sp>
      <p:sp>
        <p:nvSpPr>
          <p:cNvPr id="7" name="6 Marcador de número de diapositiva"/>
          <p:cNvSpPr>
            <a:spLocks noGrp="1"/>
          </p:cNvSpPr>
          <p:nvPr>
            <p:ph type="sldNum" sz="quarter" idx="12"/>
          </p:nvPr>
        </p:nvSpPr>
        <p:spPr>
          <a:xfrm>
            <a:off x="7589520" y="6480969"/>
            <a:ext cx="502920" cy="301752"/>
          </a:xfrm>
        </p:spPr>
        <p:txBody>
          <a:bodyPr/>
          <a:lstStyle/>
          <a:p>
            <a:fld id="{B84B21B6-38F5-4C32-91B4-8326F4EC7A0C}"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CC10A43A-200E-4532-9CB1-FDBC88487DF8}" type="datetimeFigureOut">
              <a:rPr lang="es-ES" smtClean="0"/>
              <a:pPr/>
              <a:t>12/07/2013</a:t>
            </a:fld>
            <a:endParaRPr lang="es-ES" dirty="0"/>
          </a:p>
        </p:txBody>
      </p:sp>
      <p:sp>
        <p:nvSpPr>
          <p:cNvPr id="8" name="7 Marcador de pie de página"/>
          <p:cNvSpPr>
            <a:spLocks noGrp="1"/>
          </p:cNvSpPr>
          <p:nvPr>
            <p:ph type="ftr" sz="quarter" idx="11"/>
          </p:nvPr>
        </p:nvSpPr>
        <p:spPr>
          <a:xfrm>
            <a:off x="457200" y="6480969"/>
            <a:ext cx="4261104" cy="301752"/>
          </a:xfrm>
        </p:spPr>
        <p:txBody>
          <a:bodyPr/>
          <a:lstStyle/>
          <a:p>
            <a:endParaRPr lang="es-ES" dirty="0"/>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B84B21B6-38F5-4C32-91B4-8326F4EC7A0C}" type="slidenum">
              <a:rPr lang="es-ES" smtClean="0"/>
              <a:pPr/>
              <a:t>‹Nº›</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CC10A43A-200E-4532-9CB1-FDBC88487DF8}" type="datetimeFigureOut">
              <a:rPr lang="es-ES" smtClean="0"/>
              <a:pPr/>
              <a:t>12/07/2013</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84B21B6-38F5-4C32-91B4-8326F4EC7A0C}"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CC10A43A-200E-4532-9CB1-FDBC88487DF8}" type="datetimeFigureOut">
              <a:rPr lang="es-ES" smtClean="0"/>
              <a:pPr/>
              <a:t>12/07/2013</a:t>
            </a:fld>
            <a:endParaRPr lang="es-ES" dirty="0"/>
          </a:p>
        </p:txBody>
      </p:sp>
      <p:sp>
        <p:nvSpPr>
          <p:cNvPr id="3" name="2 Marcador de pie de página"/>
          <p:cNvSpPr>
            <a:spLocks noGrp="1"/>
          </p:cNvSpPr>
          <p:nvPr>
            <p:ph type="ftr" sz="quarter" idx="11"/>
          </p:nvPr>
        </p:nvSpPr>
        <p:spPr>
          <a:xfrm>
            <a:off x="457200" y="6481890"/>
            <a:ext cx="4260056" cy="300831"/>
          </a:xfrm>
        </p:spPr>
        <p:txBody>
          <a:bodyPr/>
          <a:lstStyle/>
          <a:p>
            <a:endParaRPr lang="es-ES" dirty="0"/>
          </a:p>
        </p:txBody>
      </p:sp>
      <p:sp>
        <p:nvSpPr>
          <p:cNvPr id="4" name="3 Marcador de número de diapositiva"/>
          <p:cNvSpPr>
            <a:spLocks noGrp="1"/>
          </p:cNvSpPr>
          <p:nvPr>
            <p:ph type="sldNum" sz="quarter" idx="12"/>
          </p:nvPr>
        </p:nvSpPr>
        <p:spPr>
          <a:xfrm>
            <a:off x="7589520" y="6480969"/>
            <a:ext cx="502920" cy="301752"/>
          </a:xfrm>
        </p:spPr>
        <p:txBody>
          <a:bodyPr/>
          <a:lstStyle/>
          <a:p>
            <a:fld id="{B84B21B6-38F5-4C32-91B4-8326F4EC7A0C}"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CC10A43A-200E-4532-9CB1-FDBC88487DF8}" type="datetimeFigureOut">
              <a:rPr lang="es-ES" smtClean="0"/>
              <a:pPr/>
              <a:t>12/07/2013</a:t>
            </a:fld>
            <a:endParaRPr lang="es-ES" dirty="0"/>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ES" dirty="0"/>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B84B21B6-38F5-4C32-91B4-8326F4EC7A0C}" type="slidenum">
              <a:rPr lang="es-ES" smtClean="0"/>
              <a:pPr/>
              <a:t>‹Nº›</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CC10A43A-200E-4532-9CB1-FDBC88487DF8}" type="datetimeFigureOut">
              <a:rPr lang="es-ES" smtClean="0"/>
              <a:pPr/>
              <a:t>12/07/2013</a:t>
            </a:fld>
            <a:endParaRPr lang="es-ES" dirty="0"/>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ES" dirty="0"/>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B84B21B6-38F5-4C32-91B4-8326F4EC7A0C}" type="slidenum">
              <a:rPr lang="es-ES" smtClean="0"/>
              <a:pPr/>
              <a:t>‹Nº›</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C10A43A-200E-4532-9CB1-FDBC88487DF8}" type="datetimeFigureOut">
              <a:rPr lang="es-ES" smtClean="0"/>
              <a:pPr/>
              <a:t>12/07/2013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84B21B6-38F5-4C32-91B4-8326F4EC7A0C}"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C10A43A-200E-4532-9CB1-FDBC88487DF8}" type="datetimeFigureOut">
              <a:rPr lang="es-ES" smtClean="0"/>
              <a:pPr/>
              <a:t>12/07/2013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84B21B6-38F5-4C32-91B4-8326F4EC7A0C}"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C10A43A-200E-4532-9CB1-FDBC88487DF8}" type="datetimeFigureOut">
              <a:rPr lang="es-ES" smtClean="0"/>
              <a:pPr/>
              <a:t>12/07/2013</a:t>
            </a:fld>
            <a:endParaRPr lang="es-ES" dirty="0"/>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ES" dirty="0"/>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84B21B6-38F5-4C32-91B4-8326F4EC7A0C}" type="slidenum">
              <a:rPr lang="es-ES" smtClean="0"/>
              <a:pPr/>
              <a:t>‹Nº›</a:t>
            </a:fld>
            <a:endParaRPr lang="es-ES" dirty="0"/>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chart" Target="../charts/chart3.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5796136" y="1772816"/>
            <a:ext cx="3168352" cy="216024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S" dirty="0">
              <a:ln>
                <a:solidFill>
                  <a:schemeClr val="bg1"/>
                </a:solidFill>
              </a:ln>
              <a:solidFill>
                <a:schemeClr val="bg1"/>
              </a:solidFill>
            </a:endParaRPr>
          </a:p>
        </p:txBody>
      </p:sp>
      <p:sp>
        <p:nvSpPr>
          <p:cNvPr id="9" name="8 Rectángulo"/>
          <p:cNvSpPr/>
          <p:nvPr/>
        </p:nvSpPr>
        <p:spPr>
          <a:xfrm>
            <a:off x="539552" y="5547249"/>
            <a:ext cx="5256584" cy="7920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dirty="0"/>
          </a:p>
        </p:txBody>
      </p:sp>
      <p:sp>
        <p:nvSpPr>
          <p:cNvPr id="2" name="1 Título"/>
          <p:cNvSpPr>
            <a:spLocks noGrp="1"/>
          </p:cNvSpPr>
          <p:nvPr>
            <p:ph type="ctrTitle"/>
          </p:nvPr>
        </p:nvSpPr>
        <p:spPr>
          <a:xfrm>
            <a:off x="0" y="404664"/>
            <a:ext cx="9144000" cy="1283568"/>
          </a:xfrm>
        </p:spPr>
        <p:txBody>
          <a:bodyPr>
            <a:noAutofit/>
          </a:bodyPr>
          <a:lstStyle/>
          <a:p>
            <a:pPr algn="l"/>
            <a:r>
              <a:rPr lang="es-ES" sz="3200" dirty="0" smtClean="0">
                <a:effectLst>
                  <a:outerShdw blurRad="38100" dist="38100" dir="2700000" algn="tl">
                    <a:srgbClr val="000000">
                      <a:alpha val="43137"/>
                    </a:srgbClr>
                  </a:outerShdw>
                </a:effectLst>
              </a:rPr>
              <a:t>ESTUDIO DE EFICIENCIA ENERGÉTICA : LOCAL MULTIUSOS EN BENAGUASIL</a:t>
            </a:r>
            <a:endParaRPr lang="es-ES" sz="3200" dirty="0">
              <a:effectLst>
                <a:outerShdw blurRad="38100" dist="38100" dir="2700000" algn="tl">
                  <a:srgbClr val="000000">
                    <a:alpha val="43137"/>
                  </a:srgbClr>
                </a:outerShdw>
              </a:effectLst>
            </a:endParaRPr>
          </a:p>
        </p:txBody>
      </p:sp>
      <p:sp>
        <p:nvSpPr>
          <p:cNvPr id="6" name="5 CuadroTexto"/>
          <p:cNvSpPr txBox="1"/>
          <p:nvPr/>
        </p:nvSpPr>
        <p:spPr>
          <a:xfrm>
            <a:off x="5724128" y="1916832"/>
            <a:ext cx="3672408" cy="1815882"/>
          </a:xfrm>
          <a:prstGeom prst="rect">
            <a:avLst/>
          </a:prstGeom>
          <a:noFill/>
        </p:spPr>
        <p:txBody>
          <a:bodyPr wrap="square" rtlCol="0">
            <a:spAutoFit/>
          </a:bodyPr>
          <a:lstStyle/>
          <a:p>
            <a:r>
              <a:rPr lang="es-ES" sz="1400" dirty="0" smtClean="0"/>
              <a:t>Alumno:</a:t>
            </a:r>
          </a:p>
          <a:p>
            <a:r>
              <a:rPr lang="es-ES" sz="1400" dirty="0" smtClean="0"/>
              <a:t>Jose Vicente Ramada Domínguez</a:t>
            </a:r>
          </a:p>
          <a:p>
            <a:endParaRPr lang="es-ES" sz="1400" dirty="0" smtClean="0"/>
          </a:p>
          <a:p>
            <a:r>
              <a:rPr lang="es-ES" sz="1400" dirty="0" smtClean="0"/>
              <a:t>Tutor:</a:t>
            </a:r>
          </a:p>
          <a:p>
            <a:r>
              <a:rPr lang="es-ES" sz="1400" dirty="0" smtClean="0"/>
              <a:t> Amadeo Pascual Galán</a:t>
            </a:r>
          </a:p>
          <a:p>
            <a:endParaRPr lang="es-ES" sz="1400" dirty="0"/>
          </a:p>
          <a:p>
            <a:r>
              <a:rPr lang="es-ES" sz="1400" dirty="0" smtClean="0"/>
              <a:t>Taller 18:</a:t>
            </a:r>
            <a:endParaRPr lang="es-ES" sz="1400" dirty="0"/>
          </a:p>
          <a:p>
            <a:r>
              <a:rPr lang="es-ES" sz="1400" dirty="0" smtClean="0"/>
              <a:t>Eficiencia energética en edificación</a:t>
            </a:r>
            <a:endParaRPr lang="es-ES" sz="1400" dirty="0"/>
          </a:p>
        </p:txBody>
      </p:sp>
      <p:pic>
        <p:nvPicPr>
          <p:cNvPr id="8" name="7 Imagen" descr="D:\JOSE DOCU\upv\Logos\U0570918.png"/>
          <p:cNvPicPr/>
          <p:nvPr/>
        </p:nvPicPr>
        <p:blipFill>
          <a:blip r:embed="rId3" cstate="print"/>
          <a:srcRect/>
          <a:stretch>
            <a:fillRect/>
          </a:stretch>
        </p:blipFill>
        <p:spPr bwMode="auto">
          <a:xfrm>
            <a:off x="3203848" y="5475241"/>
            <a:ext cx="2219498" cy="906087"/>
          </a:xfrm>
          <a:prstGeom prst="rect">
            <a:avLst/>
          </a:prstGeom>
          <a:noFill/>
          <a:ln w="9525">
            <a:noFill/>
            <a:miter lim="800000"/>
            <a:headEnd/>
            <a:tailEnd/>
          </a:ln>
        </p:spPr>
      </p:pic>
      <p:pic>
        <p:nvPicPr>
          <p:cNvPr id="1029" name="Picture 5" descr="C:\Users\Pc\Desktop\docus proyect fg\pisos-necesitan-certificado-energetico.png"/>
          <p:cNvPicPr>
            <a:picLocks noChangeAspect="1" noChangeArrowheads="1"/>
          </p:cNvPicPr>
          <p:nvPr/>
        </p:nvPicPr>
        <p:blipFill>
          <a:blip r:embed="rId4" cstate="print"/>
          <a:srcRect l="23011" r="23298" b="4981"/>
          <a:stretch>
            <a:fillRect/>
          </a:stretch>
        </p:blipFill>
        <p:spPr bwMode="auto">
          <a:xfrm>
            <a:off x="8460432" y="5445223"/>
            <a:ext cx="683568" cy="864097"/>
          </a:xfrm>
          <a:prstGeom prst="ellipse">
            <a:avLst/>
          </a:prstGeom>
          <a:noFill/>
        </p:spPr>
      </p:pic>
      <p:pic>
        <p:nvPicPr>
          <p:cNvPr id="1031" name="Picture 7" descr="D:\JOSE DOCU\upv\2012-2013 CURSO 5\PFG\Fotos B-Club\Camara luz\DSC01616.JPG"/>
          <p:cNvPicPr>
            <a:picLocks noChangeAspect="1" noChangeArrowheads="1"/>
          </p:cNvPicPr>
          <p:nvPr/>
        </p:nvPicPr>
        <p:blipFill>
          <a:blip r:embed="rId5" cstate="print"/>
          <a:srcRect r="10836" b="7407"/>
          <a:stretch>
            <a:fillRect/>
          </a:stretch>
        </p:blipFill>
        <p:spPr bwMode="auto">
          <a:xfrm>
            <a:off x="539552" y="1772816"/>
            <a:ext cx="5209721" cy="3600400"/>
          </a:xfrm>
          <a:prstGeom prst="rect">
            <a:avLst/>
          </a:prstGeom>
          <a:noFill/>
          <a:ln w="28575">
            <a:solidFill>
              <a:schemeClr val="bg1"/>
            </a:solidFill>
          </a:ln>
        </p:spPr>
      </p:pic>
      <p:pic>
        <p:nvPicPr>
          <p:cNvPr id="12" name="11 Imagen" descr="C:\Users\Pc\Desktop\U0570914.png"/>
          <p:cNvPicPr/>
          <p:nvPr/>
        </p:nvPicPr>
        <p:blipFill>
          <a:blip r:embed="rId6" cstate="print"/>
          <a:srcRect/>
          <a:stretch>
            <a:fillRect/>
          </a:stretch>
        </p:blipFill>
        <p:spPr bwMode="auto">
          <a:xfrm>
            <a:off x="701824" y="5549628"/>
            <a:ext cx="2286000" cy="7897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r>
              <a:rPr lang="es-ES" sz="1600" b="1" dirty="0" smtClean="0"/>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t>SISTEMAS ACTIVOS</a:t>
            </a:r>
          </a:p>
          <a:p>
            <a:pPr>
              <a:buFontTx/>
              <a:buChar char="-"/>
            </a:pPr>
            <a:r>
              <a:rPr lang="es-ES" sz="1600" dirty="0" smtClean="0"/>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s-ES" sz="1600" b="1" dirty="0" smtClean="0"/>
              <a:t>CONCLUSIONES</a:t>
            </a: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t>CONSUMOS Y EMISIONES</a:t>
            </a:r>
          </a:p>
          <a:p>
            <a:pPr>
              <a:buFontTx/>
              <a:buChar char="-"/>
            </a:pPr>
            <a:r>
              <a:rPr lang="es-ES" sz="1600" dirty="0" smtClean="0"/>
              <a:t>ETIQUETA ENERGÉTICA</a:t>
            </a:r>
          </a:p>
          <a:p>
            <a:pPr>
              <a:buFontTx/>
              <a:buChar char="-"/>
            </a:pPr>
            <a:endParaRPr lang="es-ES" sz="1600" dirty="0" smtClean="0"/>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5" name="14 CuadroTexto"/>
          <p:cNvSpPr txBox="1"/>
          <p:nvPr/>
        </p:nvSpPr>
        <p:spPr>
          <a:xfrm>
            <a:off x="1259632" y="1628800"/>
            <a:ext cx="4176464" cy="615553"/>
          </a:xfrm>
          <a:prstGeom prst="rect">
            <a:avLst/>
          </a:prstGeom>
          <a:noFill/>
        </p:spPr>
        <p:txBody>
          <a:bodyPr wrap="square" rtlCol="0">
            <a:spAutoFit/>
          </a:bodyPr>
          <a:lstStyle/>
          <a:p>
            <a:pPr>
              <a:buFontTx/>
              <a:buChar char="-"/>
            </a:pPr>
            <a:r>
              <a:rPr lang="es-ES" sz="1600" dirty="0" smtClean="0"/>
              <a:t>SITUACIÓN ACTUAL EN ESPAÑA</a:t>
            </a:r>
          </a:p>
          <a:p>
            <a:pPr>
              <a:buFontTx/>
              <a:buChar char="-"/>
            </a:pP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r>
              <a:rPr lang="es-ES" sz="1600" b="1" dirty="0" smtClean="0"/>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LA EFICIENCIA ENERGÉTICA</a:t>
            </a:r>
            <a:endParaRPr lang="es-ES" sz="2800" dirty="0"/>
          </a:p>
        </p:txBody>
      </p:sp>
      <p:sp>
        <p:nvSpPr>
          <p:cNvPr id="3" name="2 Marcador de contenido"/>
          <p:cNvSpPr>
            <a:spLocks noGrp="1"/>
          </p:cNvSpPr>
          <p:nvPr>
            <p:ph idx="1"/>
          </p:nvPr>
        </p:nvSpPr>
        <p:spPr>
          <a:xfrm>
            <a:off x="539552" y="1340768"/>
            <a:ext cx="8229600" cy="2952328"/>
          </a:xfrm>
          <a:ln>
            <a:noFill/>
          </a:ln>
        </p:spPr>
        <p:txBody>
          <a:bodyPr>
            <a:normAutofit/>
          </a:bodyPr>
          <a:lstStyle/>
          <a:p>
            <a:pPr algn="ctr">
              <a:buNone/>
            </a:pPr>
            <a:r>
              <a:rPr lang="es-ES" sz="1600" dirty="0" smtClean="0"/>
              <a:t>JUSTIFICACIÓN DEL PROYECTO</a:t>
            </a:r>
          </a:p>
          <a:p>
            <a:pPr>
              <a:buNone/>
            </a:pPr>
            <a:endParaRPr lang="es-ES" sz="1600" dirty="0" smtClean="0"/>
          </a:p>
          <a:p>
            <a:pPr>
              <a:buNone/>
            </a:pPr>
            <a:endParaRPr lang="es-ES" sz="1600" dirty="0" smtClean="0"/>
          </a:p>
          <a:p>
            <a:pPr>
              <a:buNone/>
            </a:pPr>
            <a:r>
              <a:rPr lang="es-ES" sz="1600" dirty="0" smtClean="0"/>
              <a:t> </a:t>
            </a:r>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2 Marcador de contenido"/>
          <p:cNvSpPr txBox="1">
            <a:spLocks/>
          </p:cNvSpPr>
          <p:nvPr/>
        </p:nvSpPr>
        <p:spPr>
          <a:xfrm>
            <a:off x="914400" y="1772816"/>
            <a:ext cx="7978080" cy="475252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i="0" u="none" strike="noStrike" kern="1200" cap="none" spc="0" normalizeH="0" baseline="0" noProof="0" dirty="0" smtClean="0">
                <a:ln>
                  <a:noFill/>
                </a:ln>
                <a:solidFill>
                  <a:schemeClr val="tx1"/>
                </a:solidFill>
                <a:effectLst/>
                <a:uLnTx/>
                <a:uFillTx/>
                <a:latin typeface="+mn-lt"/>
                <a:ea typeface="+mn-ea"/>
                <a:cs typeface="+mn-cs"/>
              </a:rPr>
              <a:t>Campo</a:t>
            </a:r>
            <a:r>
              <a:rPr kumimoji="0" lang="es-ES" sz="1600" i="0" u="none" strike="noStrike" kern="1200" cap="none" spc="0" normalizeH="0" noProof="0" dirty="0" smtClean="0">
                <a:ln>
                  <a:noFill/>
                </a:ln>
                <a:solidFill>
                  <a:schemeClr val="tx1"/>
                </a:solidFill>
                <a:effectLst/>
                <a:uLnTx/>
                <a:uFillTx/>
                <a:latin typeface="+mn-lt"/>
                <a:ea typeface="+mn-ea"/>
                <a:cs typeface="+mn-cs"/>
              </a:rPr>
              <a:t> emergente de gran importancia en la edificación con buenas expectativas</a:t>
            </a:r>
            <a:r>
              <a:rPr lang="es-ES" sz="1600" dirty="0" smtClean="0"/>
              <a:t> de futuro.</a:t>
            </a:r>
            <a:endParaRPr kumimoji="0" lang="es-ES" sz="1600" i="0" u="none" strike="noStrike" kern="1200" cap="none" spc="0" normalizeH="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tabLst/>
              <a:defRPr/>
            </a:pPr>
            <a:endParaRPr kumimoji="0" lang="es-ES" sz="1600" i="0" u="none" strike="noStrike" kern="1200" cap="none" spc="0" normalizeH="0" noProof="0" dirty="0" smtClean="0">
              <a:ln>
                <a:noFill/>
              </a:ln>
              <a:solidFill>
                <a:schemeClr val="tx1"/>
              </a:solidFill>
              <a:effectLst/>
              <a:uLnTx/>
              <a:uFillTx/>
              <a:latin typeface="+mn-lt"/>
              <a:ea typeface="+mn-ea"/>
              <a:cs typeface="+mn-cs"/>
            </a:endParaRPr>
          </a:p>
          <a:p>
            <a:pPr marL="448056" lvl="0" indent="-384048">
              <a:spcBef>
                <a:spcPct val="20000"/>
              </a:spcBef>
              <a:buClr>
                <a:schemeClr val="accent1"/>
              </a:buClr>
              <a:buSzPct val="80000"/>
              <a:buFont typeface="Wingdings 2"/>
              <a:buChar char=""/>
            </a:pPr>
            <a:r>
              <a:rPr lang="es-ES" sz="1600" baseline="0" dirty="0" smtClean="0"/>
              <a:t>Creciente</a:t>
            </a:r>
            <a:r>
              <a:rPr lang="es-ES" sz="1600" dirty="0" smtClean="0"/>
              <a:t> consumo energético con modelos de producción que provocan problemas ambientales.</a:t>
            </a: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0" i="0" u="none" strike="noStrike" kern="1200" cap="none" spc="0" normalizeH="0" baseline="0" noProof="0" dirty="0" smtClean="0">
              <a:ln>
                <a:noFill/>
              </a:ln>
              <a:solidFill>
                <a:schemeClr val="tx1"/>
              </a:solidFill>
              <a:effectLst/>
              <a:uLnTx/>
              <a:uFillTx/>
              <a:latin typeface="+mn-lt"/>
              <a:ea typeface="+mn-ea"/>
              <a:cs typeface="+mn-cs"/>
            </a:endParaRPr>
          </a:p>
          <a:p>
            <a:pPr marL="448056" indent="-384048">
              <a:spcBef>
                <a:spcPct val="20000"/>
              </a:spcBef>
              <a:buClr>
                <a:schemeClr val="accent1"/>
              </a:buClr>
              <a:buSzPct val="80000"/>
              <a:buFont typeface="Wingdings 2"/>
              <a:buChar char=""/>
            </a:pPr>
            <a:r>
              <a:rPr lang="es-ES" sz="1600" dirty="0" smtClean="0"/>
              <a:t>El local multiusos de Benaguasil es un edificio público con más de 500 m2 de superficie útil, teniendo así la obligatoriedad según RD 235/2013 a la exhibición de la etiqueta energética. El ayuntamiento es conocedor de mi trabajo y esta dispuesto a analizar mis propuestas.</a:t>
            </a:r>
          </a:p>
          <a:p>
            <a:pPr marL="448056" lvl="0" indent="-384048">
              <a:spcBef>
                <a:spcPct val="20000"/>
              </a:spcBef>
              <a:buClr>
                <a:schemeClr val="accent1"/>
              </a:buClr>
              <a:buSzPct val="80000"/>
            </a:pPr>
            <a:endParaRPr lang="es-ES" sz="1600" dirty="0" smtClean="0"/>
          </a:p>
          <a:p>
            <a:pPr marL="448056" lvl="0" indent="-384048">
              <a:spcBef>
                <a:spcPct val="20000"/>
              </a:spcBef>
              <a:buClr>
                <a:schemeClr val="accent1"/>
              </a:buClr>
              <a:buSzPct val="80000"/>
              <a:buFont typeface="Wingdings 2"/>
              <a:buChar char=""/>
            </a:pPr>
            <a:r>
              <a:rPr kumimoji="0" lang="es-ES" sz="1600" b="0" i="0" u="none" strike="noStrike" kern="1200" cap="none" spc="0" normalizeH="0" baseline="0" noProof="0" dirty="0" smtClean="0">
                <a:ln>
                  <a:noFill/>
                </a:ln>
                <a:solidFill>
                  <a:schemeClr val="tx1"/>
                </a:solidFill>
                <a:effectLst/>
                <a:uLnTx/>
                <a:uFillTx/>
                <a:latin typeface="+mn-lt"/>
                <a:ea typeface="+mn-ea"/>
                <a:cs typeface="+mn-cs"/>
              </a:rPr>
              <a:t>Oportunidad</a:t>
            </a:r>
            <a:r>
              <a:rPr kumimoji="0" lang="es-ES" sz="1600" b="0" i="0" u="none" strike="noStrike" kern="1200" cap="none" spc="0" normalizeH="0" noProof="0" dirty="0" smtClean="0">
                <a:ln>
                  <a:noFill/>
                </a:ln>
                <a:solidFill>
                  <a:schemeClr val="tx1"/>
                </a:solidFill>
                <a:effectLst/>
                <a:uLnTx/>
                <a:uFillTx/>
                <a:latin typeface="+mn-lt"/>
                <a:ea typeface="+mn-ea"/>
                <a:cs typeface="+mn-cs"/>
              </a:rPr>
              <a:t> de conocer y abrir nuevos caminos como alternativa a la disminución de obra nueva en el </a:t>
            </a:r>
            <a:r>
              <a:rPr lang="es-ES" sz="1600" dirty="0" smtClean="0"/>
              <a:t>p</a:t>
            </a:r>
            <a:r>
              <a:rPr kumimoji="0" lang="es-ES" sz="1600" b="0" i="0" u="none" strike="noStrike" kern="1200" cap="none" spc="0" normalizeH="0" noProof="0" dirty="0" smtClean="0">
                <a:ln>
                  <a:noFill/>
                </a:ln>
                <a:solidFill>
                  <a:schemeClr val="tx1"/>
                </a:solidFill>
                <a:effectLst/>
                <a:uLnTx/>
                <a:uFillTx/>
                <a:latin typeface="+mn-lt"/>
                <a:ea typeface="+mn-ea"/>
                <a:cs typeface="+mn-cs"/>
              </a:rPr>
              <a:t>aís.</a:t>
            </a:r>
            <a:endParaRPr kumimoji="0" lang="es-ES" sz="1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b="1" dirty="0" smtClean="0"/>
              <a:t>SITUACIÓN ACTUAL EN ESPAÑA</a:t>
            </a:r>
          </a:p>
          <a:p>
            <a:pPr>
              <a:buFontTx/>
              <a:buChar char="-"/>
            </a:pP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smtClean="0"/>
              <a:t>SITUACIÓN ACTUAL DE ESPAÑA</a:t>
            </a:r>
            <a:endParaRPr lang="es-ES" sz="2800" dirty="0"/>
          </a:p>
        </p:txBody>
      </p:sp>
      <p:sp>
        <p:nvSpPr>
          <p:cNvPr id="3" name="2 Marcador de contenido"/>
          <p:cNvSpPr>
            <a:spLocks noGrp="1"/>
          </p:cNvSpPr>
          <p:nvPr>
            <p:ph idx="1"/>
          </p:nvPr>
        </p:nvSpPr>
        <p:spPr>
          <a:xfrm>
            <a:off x="251520" y="2636912"/>
            <a:ext cx="3888432" cy="1008112"/>
          </a:xfrm>
        </p:spPr>
        <p:txBody>
          <a:bodyPr>
            <a:normAutofit/>
          </a:bodyPr>
          <a:lstStyle/>
          <a:p>
            <a:pPr algn="just"/>
            <a:r>
              <a:rPr lang="es-ES" sz="1500" b="1" dirty="0" smtClean="0"/>
              <a:t>En España el sector de la edificación consume de energía final el 40% del total anual</a:t>
            </a:r>
            <a:r>
              <a:rPr lang="es-ES" sz="1500" dirty="0" smtClean="0"/>
              <a:t>.</a:t>
            </a:r>
            <a:endParaRPr lang="es-ES" sz="1500" dirty="0"/>
          </a:p>
        </p:txBody>
      </p:sp>
      <p:sp>
        <p:nvSpPr>
          <p:cNvPr id="8" name="7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graphicFrame>
        <p:nvGraphicFramePr>
          <p:cNvPr id="10" name="3 Gráfico"/>
          <p:cNvGraphicFramePr>
            <a:graphicFrameLocks/>
          </p:cNvGraphicFramePr>
          <p:nvPr/>
        </p:nvGraphicFramePr>
        <p:xfrm>
          <a:off x="4644008" y="2420888"/>
          <a:ext cx="4752528"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13" name="2 Marcador de contenido"/>
          <p:cNvSpPr txBox="1">
            <a:spLocks/>
          </p:cNvSpPr>
          <p:nvPr/>
        </p:nvSpPr>
        <p:spPr>
          <a:xfrm>
            <a:off x="251520" y="1556792"/>
            <a:ext cx="8064896" cy="1944216"/>
          </a:xfrm>
          <a:prstGeom prst="rect">
            <a:avLst/>
          </a:prstGeom>
        </p:spPr>
        <p:txBody>
          <a:bodyPr vert="horz" anchor="t">
            <a:normAutofit/>
          </a:bodyPr>
          <a:lstStyle/>
          <a:p>
            <a:pPr marL="448056" marR="0" lvl="0" indent="-384048" algn="just"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s-ES" sz="1500" b="1" noProof="0" dirty="0" smtClean="0"/>
              <a:t>Plan de Acción 2011-2020</a:t>
            </a:r>
            <a:r>
              <a:rPr lang="es-ES" sz="1500" noProof="0" dirty="0" smtClean="0"/>
              <a:t>, segundo </a:t>
            </a:r>
            <a:r>
              <a:rPr lang="es-ES" sz="1500" dirty="0" smtClean="0"/>
              <a:t>Plan</a:t>
            </a:r>
            <a:r>
              <a:rPr lang="es-ES" sz="1500" noProof="0" dirty="0" smtClean="0"/>
              <a:t> Nacional de ahorro y Eficiencia Energética regulado desde la UE, se propone una </a:t>
            </a:r>
            <a:r>
              <a:rPr lang="es-ES" sz="1500" b="1" noProof="0" dirty="0" smtClean="0"/>
              <a:t>reducción del 15% en emisiones de CO2 y del 20% en ahorro de energía primaria.</a:t>
            </a:r>
            <a:endParaRPr kumimoji="0" lang="es-ES" sz="1500" b="1"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5" descr="C:\Users\Pc\Desktop\docus proyect fg\pisos-necesitan-certificado-energetico.png"/>
          <p:cNvPicPr>
            <a:picLocks noChangeAspect="1" noChangeArrowheads="1"/>
          </p:cNvPicPr>
          <p:nvPr/>
        </p:nvPicPr>
        <p:blipFill>
          <a:blip r:embed="rId4"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9" name="2 Marcador de contenido"/>
          <p:cNvSpPr txBox="1">
            <a:spLocks/>
          </p:cNvSpPr>
          <p:nvPr/>
        </p:nvSpPr>
        <p:spPr>
          <a:xfrm>
            <a:off x="251520" y="3501008"/>
            <a:ext cx="4608512" cy="1368152"/>
          </a:xfrm>
          <a:prstGeom prst="rect">
            <a:avLst/>
          </a:prstGeom>
        </p:spPr>
        <p:txBody>
          <a:bodyPr vert="horz" anchor="t">
            <a:normAutofit/>
          </a:bodyPr>
          <a:lstStyle/>
          <a:p>
            <a:pPr marL="448056" indent="-384048" algn="just">
              <a:spcBef>
                <a:spcPct val="20000"/>
              </a:spcBef>
              <a:buClr>
                <a:schemeClr val="accent1"/>
              </a:buClr>
              <a:buSzPct val="80000"/>
              <a:buFont typeface="Wingdings 2"/>
              <a:buChar char=""/>
            </a:pPr>
            <a:r>
              <a:rPr lang="es-ES" sz="1600" dirty="0" smtClean="0"/>
              <a:t>Los productos petrolíferos, el gas natural y la mayor parte de la energía eléctrica proviene de la transformación  de los combustibles fósiles considerados  energías contaminantes.</a:t>
            </a:r>
          </a:p>
        </p:txBody>
      </p:sp>
      <p:sp>
        <p:nvSpPr>
          <p:cNvPr id="12" name="11 CuadroTexto"/>
          <p:cNvSpPr txBox="1"/>
          <p:nvPr/>
        </p:nvSpPr>
        <p:spPr>
          <a:xfrm>
            <a:off x="395536" y="5805264"/>
            <a:ext cx="5472608" cy="646331"/>
          </a:xfrm>
          <a:prstGeom prst="rect">
            <a:avLst/>
          </a:prstGeom>
          <a:noFill/>
        </p:spPr>
        <p:txBody>
          <a:bodyPr wrap="square" rtlCol="0">
            <a:spAutoFit/>
          </a:bodyPr>
          <a:lstStyle/>
          <a:p>
            <a:pPr algn="just"/>
            <a:r>
              <a:rPr lang="es-ES" b="1" dirty="0" smtClean="0"/>
              <a:t>Debemos optimizar nuestros recursos,</a:t>
            </a:r>
          </a:p>
          <a:p>
            <a:r>
              <a:rPr lang="es-ES" b="1" dirty="0" smtClean="0"/>
              <a:t>ser eficientes con las energía que utilizamos</a:t>
            </a:r>
            <a:endParaRPr lang="es-ES" b="1" dirty="0"/>
          </a:p>
        </p:txBody>
      </p:sp>
      <p:sp>
        <p:nvSpPr>
          <p:cNvPr id="17" name="2 Marcador de contenido"/>
          <p:cNvSpPr txBox="1">
            <a:spLocks/>
          </p:cNvSpPr>
          <p:nvPr/>
        </p:nvSpPr>
        <p:spPr>
          <a:xfrm>
            <a:off x="251520" y="4869160"/>
            <a:ext cx="4608512" cy="1368152"/>
          </a:xfrm>
          <a:prstGeom prst="rect">
            <a:avLst/>
          </a:prstGeom>
        </p:spPr>
        <p:txBody>
          <a:bodyPr vert="horz" anchor="t">
            <a:normAutofit/>
          </a:bodyPr>
          <a:lstStyle/>
          <a:p>
            <a:pPr marL="448056" indent="-384048" algn="just">
              <a:spcBef>
                <a:spcPct val="20000"/>
              </a:spcBef>
              <a:buClr>
                <a:schemeClr val="accent1"/>
              </a:buClr>
              <a:buSzPct val="80000"/>
              <a:buFont typeface="Wingdings 2"/>
              <a:buChar char=""/>
            </a:pPr>
            <a:r>
              <a:rPr lang="es-ES" sz="1600" dirty="0" smtClean="0"/>
              <a:t>La utilización de las energías renovables debe abrirse camino incrementado su utilización.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smtClean="0"/>
              <a:t>OBJETIVOS</a:t>
            </a:r>
            <a:endParaRPr lang="es-ES" sz="2800" dirty="0"/>
          </a:p>
        </p:txBody>
      </p:sp>
      <p:sp>
        <p:nvSpPr>
          <p:cNvPr id="3" name="2 Marcador de contenido"/>
          <p:cNvSpPr>
            <a:spLocks noGrp="1"/>
          </p:cNvSpPr>
          <p:nvPr>
            <p:ph idx="1"/>
          </p:nvPr>
        </p:nvSpPr>
        <p:spPr>
          <a:xfrm>
            <a:off x="374848" y="1340768"/>
            <a:ext cx="8229600" cy="3096344"/>
          </a:xfrm>
        </p:spPr>
        <p:txBody>
          <a:bodyPr>
            <a:normAutofit fontScale="92500" lnSpcReduction="10000"/>
          </a:bodyPr>
          <a:lstStyle/>
          <a:p>
            <a:pPr>
              <a:buNone/>
            </a:pPr>
            <a:endParaRPr lang="es-ES" sz="1500" dirty="0" smtClean="0"/>
          </a:p>
          <a:p>
            <a:r>
              <a:rPr lang="es-ES" sz="1500" b="1" dirty="0" smtClean="0"/>
              <a:t>Análisis del proyecto del edificio para estudiar su envolvente térmica </a:t>
            </a:r>
            <a:r>
              <a:rPr lang="es-ES" sz="1500" dirty="0" smtClean="0"/>
              <a:t>(cubierta, fachadas, ventanas, carpintería…) </a:t>
            </a:r>
            <a:r>
              <a:rPr lang="es-ES" sz="1500" b="1" dirty="0" smtClean="0"/>
              <a:t>y sus sistemas activos</a:t>
            </a:r>
            <a:r>
              <a:rPr lang="es-ES" sz="1500" dirty="0" smtClean="0"/>
              <a:t>(climatización, caldera, iluminación...). </a:t>
            </a:r>
          </a:p>
          <a:p>
            <a:endParaRPr lang="es-ES" sz="1500" dirty="0" smtClean="0"/>
          </a:p>
          <a:p>
            <a:r>
              <a:rPr lang="es-ES" sz="1500" b="1" dirty="0" smtClean="0"/>
              <a:t>Aportar mejoras en el edificio para optimizar el consumo de energía y reducir la emisión de CO</a:t>
            </a:r>
            <a:r>
              <a:rPr lang="es-ES" sz="1500" b="1" baseline="-25000" dirty="0" smtClean="0"/>
              <a:t>2</a:t>
            </a:r>
            <a:endParaRPr lang="es-ES" sz="1500" dirty="0" smtClean="0"/>
          </a:p>
          <a:p>
            <a:endParaRPr lang="es-ES" sz="1500" dirty="0" smtClean="0"/>
          </a:p>
          <a:p>
            <a:pPr algn="just"/>
            <a:r>
              <a:rPr lang="es-ES" sz="1500" b="1" dirty="0" smtClean="0"/>
              <a:t>Propuestas de mejora  factibles de realizar y con costes mínimos. </a:t>
            </a:r>
            <a:r>
              <a:rPr lang="es-ES" sz="1500" dirty="0" smtClean="0"/>
              <a:t>Se trata de un edificio público, en la localidad de Benaguasil que no permite una inversión alta. Nuestra propuesta es conseguir con un bajo coste, un ahorro en consumo mínimo del 40%.</a:t>
            </a:r>
            <a:endParaRPr lang="es-ES" sz="1500" b="1" dirty="0" smtClean="0"/>
          </a:p>
          <a:p>
            <a:pPr>
              <a:buNone/>
            </a:pPr>
            <a:endParaRPr lang="es-ES" sz="1500" dirty="0" smtClean="0"/>
          </a:p>
          <a:p>
            <a:r>
              <a:rPr lang="es-ES" sz="1500" dirty="0" smtClean="0"/>
              <a:t>Aplicación de </a:t>
            </a:r>
            <a:r>
              <a:rPr lang="es-ES" sz="1500" b="1" dirty="0" smtClean="0"/>
              <a:t>CTE-DB-HE y los marcos normativos </a:t>
            </a:r>
            <a:r>
              <a:rPr lang="es-ES" sz="1500" dirty="0" smtClean="0"/>
              <a:t>existentes.</a:t>
            </a:r>
            <a:endParaRPr lang="es-ES" sz="15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3076" name="Picture 4" descr="C:\Users\Pc\Desktop\docus proyect fg\eficiencia1.png"/>
          <p:cNvPicPr>
            <a:picLocks noChangeAspect="1" noChangeArrowheads="1"/>
          </p:cNvPicPr>
          <p:nvPr/>
        </p:nvPicPr>
        <p:blipFill>
          <a:blip r:embed="rId3" cstate="print"/>
          <a:srcRect t="28115"/>
          <a:stretch>
            <a:fillRect/>
          </a:stretch>
        </p:blipFill>
        <p:spPr bwMode="auto">
          <a:xfrm>
            <a:off x="827584" y="4509120"/>
            <a:ext cx="4680520" cy="2033861"/>
          </a:xfrm>
          <a:prstGeom prst="roundRect">
            <a:avLst/>
          </a:prstGeom>
          <a:noFill/>
        </p:spPr>
      </p:pic>
      <p:pic>
        <p:nvPicPr>
          <p:cNvPr id="9" name="Picture 5" descr="C:\Users\Pc\Desktop\docus proyect fg\pisos-necesitan-certificado-energetico.png"/>
          <p:cNvPicPr>
            <a:picLocks noChangeAspect="1" noChangeArrowheads="1"/>
          </p:cNvPicPr>
          <p:nvPr/>
        </p:nvPicPr>
        <p:blipFill>
          <a:blip r:embed="rId4"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857250"/>
          </a:xfrm>
        </p:spPr>
        <p:txBody>
          <a:bodyPr>
            <a:normAutofit/>
          </a:bodyPr>
          <a:lstStyle/>
          <a:p>
            <a:r>
              <a:rPr lang="es-ES" sz="2800" dirty="0" smtClean="0"/>
              <a:t>PRESENTACIÓN DEL EDIFICIO</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4101" name="Picture 5"/>
          <p:cNvPicPr>
            <a:picLocks noChangeAspect="1" noChangeArrowheads="1"/>
          </p:cNvPicPr>
          <p:nvPr/>
        </p:nvPicPr>
        <p:blipFill>
          <a:blip r:embed="rId3" cstate="print"/>
          <a:srcRect l="13956" t="8091" r="14733" b="10995"/>
          <a:stretch>
            <a:fillRect/>
          </a:stretch>
        </p:blipFill>
        <p:spPr bwMode="auto">
          <a:xfrm>
            <a:off x="323528" y="1052737"/>
            <a:ext cx="3047690" cy="1944216"/>
          </a:xfrm>
          <a:prstGeom prst="rect">
            <a:avLst/>
          </a:prstGeom>
          <a:noFill/>
          <a:ln w="38100">
            <a:solidFill>
              <a:srgbClr val="92D050"/>
            </a:solidFill>
            <a:miter lim="800000"/>
            <a:headEnd/>
            <a:tailEnd/>
          </a:ln>
        </p:spPr>
      </p:pic>
      <p:pic>
        <p:nvPicPr>
          <p:cNvPr id="4103" name="Picture 7"/>
          <p:cNvPicPr>
            <a:picLocks noChangeAspect="1" noChangeArrowheads="1"/>
          </p:cNvPicPr>
          <p:nvPr/>
        </p:nvPicPr>
        <p:blipFill>
          <a:blip r:embed="rId4" cstate="print"/>
          <a:srcRect l="14861" t="8984" r="13473" b="12411"/>
          <a:stretch>
            <a:fillRect/>
          </a:stretch>
        </p:blipFill>
        <p:spPr bwMode="auto">
          <a:xfrm>
            <a:off x="3563888" y="1052736"/>
            <a:ext cx="3168352" cy="1953817"/>
          </a:xfrm>
          <a:prstGeom prst="rect">
            <a:avLst/>
          </a:prstGeom>
          <a:noFill/>
          <a:ln w="38100">
            <a:solidFill>
              <a:srgbClr val="92D050"/>
            </a:solidFill>
            <a:miter lim="800000"/>
            <a:headEnd/>
            <a:tailEnd/>
          </a:ln>
        </p:spPr>
      </p:pic>
      <p:pic>
        <p:nvPicPr>
          <p:cNvPr id="4105" name="Picture 9"/>
          <p:cNvPicPr>
            <a:picLocks noChangeAspect="1" noChangeArrowheads="1"/>
          </p:cNvPicPr>
          <p:nvPr/>
        </p:nvPicPr>
        <p:blipFill>
          <a:blip r:embed="rId5" cstate="print"/>
          <a:srcRect l="7173" t="18500" r="2405" b="26375"/>
          <a:stretch>
            <a:fillRect/>
          </a:stretch>
        </p:blipFill>
        <p:spPr bwMode="auto">
          <a:xfrm>
            <a:off x="323528" y="4077072"/>
            <a:ext cx="4832020" cy="1656184"/>
          </a:xfrm>
          <a:prstGeom prst="rect">
            <a:avLst/>
          </a:prstGeom>
          <a:noFill/>
          <a:ln w="38100">
            <a:solidFill>
              <a:srgbClr val="92D050"/>
            </a:solidFill>
            <a:miter lim="800000"/>
            <a:headEnd/>
            <a:tailEnd/>
          </a:ln>
        </p:spPr>
      </p:pic>
      <p:sp>
        <p:nvSpPr>
          <p:cNvPr id="15" name="14 CuadroTexto"/>
          <p:cNvSpPr txBox="1"/>
          <p:nvPr/>
        </p:nvSpPr>
        <p:spPr>
          <a:xfrm>
            <a:off x="539552" y="2996952"/>
            <a:ext cx="3600400" cy="307777"/>
          </a:xfrm>
          <a:prstGeom prst="rect">
            <a:avLst/>
          </a:prstGeom>
          <a:noFill/>
        </p:spPr>
        <p:txBody>
          <a:bodyPr wrap="square" rtlCol="0">
            <a:spAutoFit/>
          </a:bodyPr>
          <a:lstStyle/>
          <a:p>
            <a:r>
              <a:rPr lang="es-ES" sz="1400" b="1" dirty="0" smtClean="0"/>
              <a:t>FACHADA PRINCIPAL</a:t>
            </a:r>
            <a:endParaRPr lang="es-ES" sz="1400" b="1" dirty="0"/>
          </a:p>
        </p:txBody>
      </p:sp>
      <p:sp>
        <p:nvSpPr>
          <p:cNvPr id="16" name="15 CuadroTexto"/>
          <p:cNvSpPr txBox="1"/>
          <p:nvPr/>
        </p:nvSpPr>
        <p:spPr>
          <a:xfrm>
            <a:off x="4067944" y="2996952"/>
            <a:ext cx="3600400" cy="307777"/>
          </a:xfrm>
          <a:prstGeom prst="rect">
            <a:avLst/>
          </a:prstGeom>
          <a:noFill/>
        </p:spPr>
        <p:txBody>
          <a:bodyPr wrap="square" rtlCol="0">
            <a:spAutoFit/>
          </a:bodyPr>
          <a:lstStyle/>
          <a:p>
            <a:r>
              <a:rPr lang="es-ES" sz="1400" b="1" dirty="0" smtClean="0"/>
              <a:t>SECCIÓN TRANSVERSAL</a:t>
            </a:r>
            <a:endParaRPr lang="es-ES" sz="1400" b="1" dirty="0"/>
          </a:p>
        </p:txBody>
      </p:sp>
      <p:sp>
        <p:nvSpPr>
          <p:cNvPr id="17" name="16 CuadroTexto"/>
          <p:cNvSpPr txBox="1"/>
          <p:nvPr/>
        </p:nvSpPr>
        <p:spPr>
          <a:xfrm>
            <a:off x="323528" y="5733256"/>
            <a:ext cx="3600400" cy="307777"/>
          </a:xfrm>
          <a:prstGeom prst="rect">
            <a:avLst/>
          </a:prstGeom>
          <a:noFill/>
        </p:spPr>
        <p:txBody>
          <a:bodyPr wrap="square" rtlCol="0">
            <a:spAutoFit/>
          </a:bodyPr>
          <a:lstStyle/>
          <a:p>
            <a:r>
              <a:rPr lang="es-ES" sz="1400" b="1" dirty="0" smtClean="0"/>
              <a:t>SECCIÓN LONGITUDINAL</a:t>
            </a:r>
            <a:endParaRPr lang="es-ES" sz="1400" b="1" dirty="0"/>
          </a:p>
        </p:txBody>
      </p:sp>
      <p:pic>
        <p:nvPicPr>
          <p:cNvPr id="21" name="Picture 8" descr="D:\JOSE DOCU\upv\2012-2013 CURSO 5\PFG\Fotos B-Club\Camara luz\DSC01611.JPG"/>
          <p:cNvPicPr>
            <a:picLocks noChangeAspect="1" noChangeArrowheads="1"/>
          </p:cNvPicPr>
          <p:nvPr/>
        </p:nvPicPr>
        <p:blipFill>
          <a:blip r:embed="rId6" cstate="print"/>
          <a:srcRect l="5798" r="13025" b="17230"/>
          <a:stretch>
            <a:fillRect/>
          </a:stretch>
        </p:blipFill>
        <p:spPr bwMode="auto">
          <a:xfrm>
            <a:off x="5292079" y="3356992"/>
            <a:ext cx="3706517" cy="2515136"/>
          </a:xfrm>
          <a:prstGeom prst="roundRect">
            <a:avLst/>
          </a:prstGeom>
          <a:noFill/>
        </p:spPr>
      </p:pic>
      <p:pic>
        <p:nvPicPr>
          <p:cNvPr id="18" name="Picture 5" descr="C:\Users\Pc\Desktop\docus proyect fg\pisos-necesitan-certificado-energetico.png"/>
          <p:cNvPicPr>
            <a:picLocks noChangeAspect="1" noChangeArrowheads="1"/>
          </p:cNvPicPr>
          <p:nvPr/>
        </p:nvPicPr>
        <p:blipFill>
          <a:blip r:embed="rId7"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12" name="11 CuadroTexto"/>
          <p:cNvSpPr txBox="1"/>
          <p:nvPr/>
        </p:nvSpPr>
        <p:spPr>
          <a:xfrm>
            <a:off x="6804248" y="908720"/>
            <a:ext cx="2592288" cy="2677656"/>
          </a:xfrm>
          <a:prstGeom prst="rect">
            <a:avLst/>
          </a:prstGeom>
          <a:noFill/>
        </p:spPr>
        <p:txBody>
          <a:bodyPr wrap="square" rtlCol="0">
            <a:spAutoFit/>
          </a:bodyPr>
          <a:lstStyle/>
          <a:p>
            <a:r>
              <a:rPr lang="es-ES" sz="1400" dirty="0" smtClean="0"/>
              <a:t>Local de sup. construida 1.022,8 m2 dedicado al entretenimiento y ocio.</a:t>
            </a:r>
          </a:p>
          <a:p>
            <a:endParaRPr lang="es-ES" sz="1400" dirty="0" smtClean="0"/>
          </a:p>
          <a:p>
            <a:pPr>
              <a:defRPr/>
            </a:pPr>
            <a:r>
              <a:rPr lang="es-ES" sz="1400" dirty="0" smtClean="0"/>
              <a:t>· Fachadas prefabricadas de HA+ XPS e:15 cm </a:t>
            </a:r>
          </a:p>
          <a:p>
            <a:pPr>
              <a:defRPr/>
            </a:pPr>
            <a:r>
              <a:rPr lang="es-ES" sz="1400" dirty="0" smtClean="0"/>
              <a:t> </a:t>
            </a:r>
          </a:p>
          <a:p>
            <a:pPr>
              <a:defRPr/>
            </a:pPr>
            <a:r>
              <a:rPr lang="es-ES" sz="1400" dirty="0" smtClean="0"/>
              <a:t>· Forjado </a:t>
            </a:r>
            <a:r>
              <a:rPr lang="es-ES" sz="1400" dirty="0" err="1" smtClean="0"/>
              <a:t>unidirec</a:t>
            </a:r>
            <a:r>
              <a:rPr lang="es-ES" sz="1400" dirty="0" smtClean="0"/>
              <a:t>. losa alveolar e:50 cm  </a:t>
            </a:r>
          </a:p>
          <a:p>
            <a:pPr>
              <a:defRPr/>
            </a:pPr>
            <a:endParaRPr lang="es-ES" sz="1400" dirty="0" smtClean="0"/>
          </a:p>
          <a:p>
            <a:endParaRPr lang="es-ES" sz="1400" dirty="0" smtClean="0"/>
          </a:p>
          <a:p>
            <a:r>
              <a:rPr lang="es-ES" sz="1400" dirty="0" smtClean="0"/>
              <a:t> </a:t>
            </a:r>
            <a:endParaRPr lang="es-ES" sz="1400" dirty="0"/>
          </a:p>
        </p:txBody>
      </p:sp>
      <p:sp>
        <p:nvSpPr>
          <p:cNvPr id="13" name="12 CuadroTexto"/>
          <p:cNvSpPr txBox="1"/>
          <p:nvPr/>
        </p:nvSpPr>
        <p:spPr>
          <a:xfrm>
            <a:off x="251520" y="6021288"/>
            <a:ext cx="7200800" cy="954107"/>
          </a:xfrm>
          <a:prstGeom prst="rect">
            <a:avLst/>
          </a:prstGeom>
          <a:noFill/>
        </p:spPr>
        <p:txBody>
          <a:bodyPr wrap="square" rtlCol="0">
            <a:spAutoFit/>
          </a:bodyPr>
          <a:lstStyle/>
          <a:p>
            <a:pPr>
              <a:defRPr/>
            </a:pPr>
            <a:r>
              <a:rPr lang="es-ES" sz="1400" dirty="0" smtClean="0"/>
              <a:t>· Cimentación losa HA e:70 cm                              · Pilares mixtos (HA+ perfil </a:t>
            </a:r>
            <a:r>
              <a:rPr lang="es-ES" sz="1400" dirty="0" err="1" smtClean="0"/>
              <a:t>met</a:t>
            </a:r>
            <a:r>
              <a:rPr lang="es-ES" sz="1400" dirty="0" smtClean="0"/>
              <a:t>)</a:t>
            </a:r>
          </a:p>
          <a:p>
            <a:r>
              <a:rPr lang="es-ES" sz="1400" dirty="0" smtClean="0"/>
              <a:t>· Cubierta transitable de losa alveolar + XPS        · Cub. panel </a:t>
            </a:r>
            <a:r>
              <a:rPr lang="es-ES" sz="1400" dirty="0" err="1" smtClean="0"/>
              <a:t>sandwich</a:t>
            </a:r>
            <a:r>
              <a:rPr lang="es-ES" sz="1400" dirty="0" smtClean="0"/>
              <a:t> (XPS)</a:t>
            </a:r>
          </a:p>
          <a:p>
            <a:r>
              <a:rPr lang="es-ES" sz="1400" dirty="0" smtClean="0"/>
              <a:t>· Muro cortina en P.1                                                · Acristalamiento </a:t>
            </a:r>
            <a:r>
              <a:rPr lang="es-ES" sz="1400" dirty="0" err="1" smtClean="0"/>
              <a:t>vert</a:t>
            </a:r>
            <a:r>
              <a:rPr lang="es-ES" sz="1400" dirty="0" smtClean="0"/>
              <a:t>. </a:t>
            </a:r>
            <a:r>
              <a:rPr lang="es-ES" sz="1400" dirty="0" err="1" smtClean="0"/>
              <a:t>cub</a:t>
            </a:r>
            <a:r>
              <a:rPr lang="es-ES" sz="1400" dirty="0" smtClean="0"/>
              <a:t>.</a:t>
            </a:r>
          </a:p>
          <a:p>
            <a:endParaRPr lang="es-ES" sz="1400" dirty="0"/>
          </a:p>
        </p:txBody>
      </p:sp>
      <p:sp>
        <p:nvSpPr>
          <p:cNvPr id="19" name="18 CuadroTexto"/>
          <p:cNvSpPr txBox="1"/>
          <p:nvPr/>
        </p:nvSpPr>
        <p:spPr>
          <a:xfrm>
            <a:off x="323528" y="3266981"/>
            <a:ext cx="7776864" cy="954107"/>
          </a:xfrm>
          <a:prstGeom prst="rect">
            <a:avLst/>
          </a:prstGeom>
          <a:noFill/>
        </p:spPr>
        <p:txBody>
          <a:bodyPr wrap="square" rtlCol="0">
            <a:spAutoFit/>
          </a:bodyPr>
          <a:lstStyle/>
          <a:p>
            <a:r>
              <a:rPr lang="es-ES" sz="1400" dirty="0" smtClean="0"/>
              <a:t>- Sistema centralizado con bomba de calor. </a:t>
            </a:r>
          </a:p>
          <a:p>
            <a:pPr>
              <a:buFontTx/>
              <a:buChar char="-"/>
            </a:pPr>
            <a:r>
              <a:rPr lang="es-ES" sz="1400" dirty="0" smtClean="0"/>
              <a:t>Sistema captación solar ACS. Caldera eléctrica</a:t>
            </a:r>
          </a:p>
          <a:p>
            <a:r>
              <a:rPr lang="es-ES" sz="1400" dirty="0" smtClean="0"/>
              <a:t>- Sistema de iluminación general de 21 </a:t>
            </a:r>
            <a:r>
              <a:rPr lang="es-ES" sz="1400" dirty="0" err="1" smtClean="0"/>
              <a:t>kW</a:t>
            </a:r>
            <a:endParaRPr lang="es-ES" sz="1400" dirty="0" smtClean="0"/>
          </a:p>
          <a:p>
            <a:endParaRPr lang="es-ES" sz="1400" dirty="0"/>
          </a:p>
        </p:txBody>
      </p:sp>
      <p:sp>
        <p:nvSpPr>
          <p:cNvPr id="22" name="21 Rectángulo"/>
          <p:cNvSpPr/>
          <p:nvPr/>
        </p:nvSpPr>
        <p:spPr>
          <a:xfrm>
            <a:off x="179512" y="6021288"/>
            <a:ext cx="6984776" cy="76470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75000"/>
                </a:schemeClr>
              </a:solidFill>
            </a:endParaRPr>
          </a:p>
        </p:txBody>
      </p:sp>
      <p:sp>
        <p:nvSpPr>
          <p:cNvPr id="23" name="22 Rectángulo"/>
          <p:cNvSpPr/>
          <p:nvPr/>
        </p:nvSpPr>
        <p:spPr>
          <a:xfrm>
            <a:off x="6804248" y="1700808"/>
            <a:ext cx="2339752" cy="1224136"/>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Rectángulo"/>
          <p:cNvSpPr/>
          <p:nvPr/>
        </p:nvSpPr>
        <p:spPr>
          <a:xfrm>
            <a:off x="251520" y="3284984"/>
            <a:ext cx="4896544"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399032"/>
          </a:xfrm>
        </p:spPr>
        <p:txBody>
          <a:bodyPr>
            <a:normAutofit/>
          </a:bodyPr>
          <a:lstStyle/>
          <a:p>
            <a:r>
              <a:rPr lang="es-ES" sz="2800" dirty="0" smtClean="0"/>
              <a:t>ESTUDIO INICIAL:</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5122" name="Picture 2"/>
          <p:cNvPicPr>
            <a:picLocks noGrp="1" noChangeAspect="1" noChangeArrowheads="1"/>
          </p:cNvPicPr>
          <p:nvPr>
            <p:ph idx="1"/>
          </p:nvPr>
        </p:nvPicPr>
        <p:blipFill>
          <a:blip r:embed="rId3" cstate="print"/>
          <a:srcRect l="14125" t="9525" r="16751" b="9548"/>
          <a:stretch>
            <a:fillRect/>
          </a:stretch>
        </p:blipFill>
        <p:spPr bwMode="auto">
          <a:xfrm>
            <a:off x="179512" y="1124744"/>
            <a:ext cx="6345012" cy="4176464"/>
          </a:xfrm>
          <a:prstGeom prst="rect">
            <a:avLst/>
          </a:prstGeom>
          <a:noFill/>
          <a:ln w="38100">
            <a:solidFill>
              <a:schemeClr val="accent1">
                <a:lumMod val="75000"/>
              </a:schemeClr>
            </a:solidFill>
            <a:miter lim="800000"/>
            <a:headEnd/>
            <a:tailEnd/>
          </a:ln>
        </p:spPr>
      </p:pic>
      <p:sp>
        <p:nvSpPr>
          <p:cNvPr id="12" name="2 Marcador de contenido"/>
          <p:cNvSpPr txBox="1">
            <a:spLocks/>
          </p:cNvSpPr>
          <p:nvPr/>
        </p:nvSpPr>
        <p:spPr>
          <a:xfrm>
            <a:off x="683568" y="5517232"/>
            <a:ext cx="6336704" cy="1152128"/>
          </a:xfrm>
          <a:prstGeom prst="rect">
            <a:avLst/>
          </a:prstGeom>
        </p:spPr>
        <p:txBody>
          <a:bodyPr vert="horz" anchor="t">
            <a:normAutofit/>
          </a:bodyPr>
          <a:lstStyle/>
          <a:p>
            <a:pPr marL="448056" indent="-384048">
              <a:spcBef>
                <a:spcPct val="20000"/>
              </a:spcBef>
              <a:buClr>
                <a:schemeClr val="accent1"/>
              </a:buClr>
              <a:buSzPct val="80000"/>
              <a:buFont typeface="Wingdings 2"/>
              <a:buChar char=""/>
            </a:pPr>
            <a:r>
              <a:rPr lang="es-ES" sz="1400" dirty="0" smtClean="0"/>
              <a:t>Se obtiene una </a:t>
            </a:r>
            <a:r>
              <a:rPr lang="es-ES" sz="1400" b="1" dirty="0" smtClean="0"/>
              <a:t>calificación C</a:t>
            </a:r>
          </a:p>
          <a:p>
            <a:pPr marL="448056" indent="-384048">
              <a:spcBef>
                <a:spcPct val="20000"/>
              </a:spcBef>
              <a:buClr>
                <a:schemeClr val="accent1"/>
              </a:buClr>
              <a:buSzPct val="80000"/>
              <a:buFont typeface="Wingdings 2"/>
              <a:buChar char=""/>
            </a:pPr>
            <a:r>
              <a:rPr lang="es-ES" sz="1400" b="1" dirty="0" smtClean="0"/>
              <a:t>En el edificio es necesario una alta demanda en calefacción.</a:t>
            </a:r>
            <a:endParaRPr kumimoji="0" lang="es-ES" sz="1400" b="0" i="0" u="none" strike="noStrike" kern="1200" cap="none" spc="0" normalizeH="0" baseline="0" noProof="0" dirty="0" smtClean="0">
              <a:ln>
                <a:noFill/>
              </a:ln>
              <a:solidFill>
                <a:schemeClr val="tx1"/>
              </a:solidFill>
              <a:effectLst/>
              <a:uLnTx/>
              <a:uFillTx/>
              <a:latin typeface="+mn-lt"/>
              <a:ea typeface="+mn-ea"/>
              <a:cs typeface="+mn-cs"/>
            </a:endParaRPr>
          </a:p>
          <a:p>
            <a:pPr marL="448056" indent="-384048">
              <a:spcBef>
                <a:spcPct val="20000"/>
              </a:spcBef>
              <a:buClr>
                <a:schemeClr val="accent1"/>
              </a:buClr>
              <a:buSzPct val="80000"/>
              <a:buFont typeface="Wingdings 2"/>
              <a:buChar char=""/>
            </a:pPr>
            <a:r>
              <a:rPr lang="es-ES" sz="1400" dirty="0" smtClean="0"/>
              <a:t>Por su uso y dimensiones ( 820,71 m2 útiles) tiene un </a:t>
            </a:r>
            <a:r>
              <a:rPr lang="es-ES" sz="1400" b="1" dirty="0" smtClean="0"/>
              <a:t>consumo elevado, alcanzando los 18.000 € anuales </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2 Marcador de contenido"/>
          <p:cNvSpPr txBox="1">
            <a:spLocks/>
          </p:cNvSpPr>
          <p:nvPr/>
        </p:nvSpPr>
        <p:spPr>
          <a:xfrm>
            <a:off x="6660232" y="1268760"/>
            <a:ext cx="2483768" cy="3240360"/>
          </a:xfrm>
          <a:prstGeom prst="rect">
            <a:avLst/>
          </a:prstGeom>
        </p:spPr>
        <p:txBody>
          <a:bodyPr vert="horz" anchor="t">
            <a:normAutofit/>
          </a:bodyPr>
          <a:lstStyle/>
          <a:p>
            <a:pPr marL="448056" indent="-384048">
              <a:spcBef>
                <a:spcPct val="20000"/>
              </a:spcBef>
              <a:buClr>
                <a:schemeClr val="accent1"/>
              </a:buClr>
              <a:buSzPct val="80000"/>
              <a:buFont typeface="Wingdings 2"/>
              <a:buChar char=""/>
            </a:pPr>
            <a:r>
              <a:rPr lang="es-ES" sz="1400" b="1" u="sng" dirty="0" smtClean="0"/>
              <a:t>Consumo de energía final:</a:t>
            </a:r>
            <a:endParaRPr lang="es-ES" sz="1400" b="1" dirty="0" smtClean="0"/>
          </a:p>
          <a:p>
            <a:pPr marL="448056" indent="-384048">
              <a:spcBef>
                <a:spcPct val="20000"/>
              </a:spcBef>
              <a:buClr>
                <a:schemeClr val="accent1"/>
              </a:buClr>
              <a:buSzPct val="80000"/>
            </a:pPr>
            <a:endParaRPr lang="es-ES" sz="1400" b="1" dirty="0" smtClean="0"/>
          </a:p>
          <a:p>
            <a:pPr marL="448056" indent="-384048">
              <a:spcBef>
                <a:spcPct val="20000"/>
              </a:spcBef>
              <a:buClr>
                <a:schemeClr val="accent1"/>
              </a:buClr>
              <a:buSzPct val="80000"/>
            </a:pPr>
            <a:r>
              <a:rPr lang="es-ES" sz="1400" b="1" dirty="0" smtClean="0"/>
              <a:t>      120.133,8 </a:t>
            </a:r>
            <a:r>
              <a:rPr lang="es-ES" sz="1400" b="1" dirty="0" err="1" smtClean="0"/>
              <a:t>kWh</a:t>
            </a:r>
            <a:r>
              <a:rPr lang="es-ES" sz="1400" b="1" dirty="0" smtClean="0"/>
              <a:t>/año</a:t>
            </a:r>
          </a:p>
          <a:p>
            <a:pPr marL="448056" marR="0" lvl="0" indent="-384048" defTabSz="914400" rtl="0" eaLnBrk="1" fontAlgn="auto" latinLnBrk="0" hangingPunct="1">
              <a:lnSpc>
                <a:spcPct val="100000"/>
              </a:lnSpc>
              <a:spcBef>
                <a:spcPct val="20000"/>
              </a:spcBef>
              <a:spcAft>
                <a:spcPts val="0"/>
              </a:spcAft>
              <a:buClr>
                <a:schemeClr val="accent1"/>
              </a:buClr>
              <a:buSzPct val="80000"/>
              <a:tabLst/>
              <a:defRPr/>
            </a:pPr>
            <a:endParaRPr kumimoji="0" lang="es-ES" sz="1400" b="1" i="0" u="none" strike="noStrike" kern="1200" cap="none" spc="0" normalizeH="0" baseline="0" noProof="0" dirty="0" smtClean="0">
              <a:ln>
                <a:noFill/>
              </a:ln>
              <a:solidFill>
                <a:schemeClr val="tx1"/>
              </a:solidFill>
              <a:effectLst/>
              <a:uLnTx/>
              <a:uFillTx/>
              <a:latin typeface="+mn-lt"/>
              <a:ea typeface="+mn-ea"/>
              <a:cs typeface="+mn-cs"/>
            </a:endParaRPr>
          </a:p>
          <a:p>
            <a:pPr marL="448056" indent="-384048">
              <a:spcBef>
                <a:spcPct val="20000"/>
              </a:spcBef>
              <a:buClr>
                <a:schemeClr val="accent1"/>
              </a:buClr>
              <a:buSzPct val="80000"/>
              <a:buFont typeface="Wingdings 2"/>
              <a:buChar char=""/>
            </a:pPr>
            <a:r>
              <a:rPr lang="es-ES" sz="1400" b="1" u="sng" dirty="0" smtClean="0"/>
              <a:t>Emisiones de CO2 totales</a:t>
            </a:r>
          </a:p>
          <a:p>
            <a:pPr marL="448056" indent="-384048">
              <a:spcBef>
                <a:spcPct val="20000"/>
              </a:spcBef>
              <a:buClr>
                <a:schemeClr val="accent1"/>
              </a:buClr>
              <a:buSzPct val="80000"/>
            </a:pPr>
            <a:endParaRPr lang="es-ES" sz="1400" b="1" dirty="0" smtClean="0"/>
          </a:p>
          <a:p>
            <a:pPr marL="448056" indent="-384048">
              <a:spcBef>
                <a:spcPct val="20000"/>
              </a:spcBef>
              <a:buClr>
                <a:schemeClr val="accent1"/>
              </a:buClr>
              <a:buSzPct val="80000"/>
            </a:pPr>
            <a:r>
              <a:rPr lang="es-ES" sz="1400" b="1" dirty="0" smtClean="0"/>
              <a:t>      117.224,8 kgCO2/año</a:t>
            </a:r>
          </a:p>
          <a:p>
            <a:pPr marL="448056" indent="-384048">
              <a:spcBef>
                <a:spcPct val="20000"/>
              </a:spcBef>
              <a:buClr>
                <a:schemeClr val="accent1"/>
              </a:buClr>
              <a:buSzPct val="80000"/>
              <a:buFont typeface="Wingdings 2"/>
              <a:buChar char=""/>
            </a:pPr>
            <a:endParaRPr lang="es-ES" sz="1400" dirty="0" smtClean="0"/>
          </a:p>
          <a:p>
            <a:pPr marL="1362456" lvl="2" indent="-384048">
              <a:spcBef>
                <a:spcPct val="20000"/>
              </a:spcBef>
              <a:buClr>
                <a:schemeClr val="accent1"/>
              </a:buClr>
              <a:buSzPct val="80000"/>
              <a:buFont typeface="Wingdings 2"/>
              <a:buChar char=""/>
            </a:pPr>
            <a:endParaRPr kumimoji="0" lang="es-ES" sz="14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7 Imagen" descr="D:\JOSE DOCU\upv\2012-2013 CURSO 5\PFG\TFG Jose Vicente Ramada Domínguez\Lider y calener\1.JPG"/>
          <p:cNvPicPr/>
          <p:nvPr/>
        </p:nvPicPr>
        <p:blipFill>
          <a:blip r:embed="rId4" cstate="print"/>
          <a:srcRect l="13676" r="34340"/>
          <a:stretch>
            <a:fillRect/>
          </a:stretch>
        </p:blipFill>
        <p:spPr bwMode="auto">
          <a:xfrm>
            <a:off x="6660232" y="3573016"/>
            <a:ext cx="2343479" cy="2062602"/>
          </a:xfrm>
          <a:prstGeom prst="roundRect">
            <a:avLst/>
          </a:prstGeom>
          <a:noFill/>
          <a:ln w="38100">
            <a:noFill/>
            <a:miter lim="800000"/>
            <a:headEnd/>
            <a:tailEnd/>
          </a:ln>
        </p:spPr>
      </p:pic>
      <p:pic>
        <p:nvPicPr>
          <p:cNvPr id="14" name="Picture 5" descr="C:\Users\Pc\Desktop\docus proyect fg\pisos-necesitan-certificado-energetico.png"/>
          <p:cNvPicPr>
            <a:picLocks noChangeAspect="1" noChangeArrowheads="1"/>
          </p:cNvPicPr>
          <p:nvPr/>
        </p:nvPicPr>
        <p:blipFill>
          <a:blip r:embed="rId5"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8229600" cy="1399032"/>
          </a:xfrm>
        </p:spPr>
        <p:txBody>
          <a:bodyPr>
            <a:normAutofit/>
          </a:bodyPr>
          <a:lstStyle/>
          <a:p>
            <a:r>
              <a:rPr lang="es-ES" sz="2800" dirty="0" smtClean="0"/>
              <a:t>PROPUESTAS DE MEJORA</a:t>
            </a:r>
            <a:br>
              <a:rPr lang="es-ES" sz="2800" dirty="0" smtClean="0"/>
            </a:b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11"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6" name="5 CuadroTexto"/>
          <p:cNvSpPr txBox="1"/>
          <p:nvPr/>
        </p:nvSpPr>
        <p:spPr>
          <a:xfrm>
            <a:off x="683568" y="966207"/>
            <a:ext cx="3744416" cy="2246769"/>
          </a:xfrm>
          <a:prstGeom prst="rect">
            <a:avLst/>
          </a:prstGeom>
          <a:noFill/>
        </p:spPr>
        <p:txBody>
          <a:bodyPr wrap="square" rtlCol="0">
            <a:spAutoFit/>
          </a:bodyPr>
          <a:lstStyle/>
          <a:p>
            <a:pPr algn="just"/>
            <a:r>
              <a:rPr lang="es-ES" sz="1400" b="1" dirty="0" smtClean="0"/>
              <a:t>SISTEMAS ACTIVOS</a:t>
            </a:r>
            <a:r>
              <a:rPr lang="es-ES" sz="1400" dirty="0" smtClean="0"/>
              <a:t>, actuación sobre:</a:t>
            </a:r>
          </a:p>
          <a:p>
            <a:pPr algn="just"/>
            <a:r>
              <a:rPr lang="es-ES" sz="1400" dirty="0" smtClean="0"/>
              <a:t> </a:t>
            </a:r>
          </a:p>
          <a:p>
            <a:pPr lvl="0" algn="just">
              <a:buClr>
                <a:schemeClr val="accent1">
                  <a:lumMod val="75000"/>
                </a:schemeClr>
              </a:buClr>
              <a:buFont typeface="Wingdings" pitchFamily="2" charset="2"/>
              <a:buChar char="§"/>
            </a:pPr>
            <a:r>
              <a:rPr lang="es-ES" sz="1400" dirty="0" smtClean="0"/>
              <a:t> </a:t>
            </a:r>
            <a:r>
              <a:rPr lang="es-ES" sz="1400" b="1" u="sng" dirty="0" smtClean="0"/>
              <a:t>Sistemas de climatización</a:t>
            </a:r>
            <a:r>
              <a:rPr lang="es-ES" sz="1400" b="1" dirty="0" smtClean="0"/>
              <a:t>:</a:t>
            </a:r>
          </a:p>
          <a:p>
            <a:pPr algn="just"/>
            <a:r>
              <a:rPr lang="es-ES" sz="1400" dirty="0" smtClean="0"/>
              <a:t> </a:t>
            </a:r>
          </a:p>
          <a:p>
            <a:pPr algn="just"/>
            <a:r>
              <a:rPr lang="es-ES" sz="1400" dirty="0" smtClean="0"/>
              <a:t>· Incorporación de nuevo equipo </a:t>
            </a:r>
          </a:p>
          <a:p>
            <a:pPr algn="just"/>
            <a:r>
              <a:rPr lang="es-ES" sz="1400" dirty="0" smtClean="0"/>
              <a:t>· Impulsores de recirculación en sala principal</a:t>
            </a:r>
          </a:p>
          <a:p>
            <a:pPr algn="just"/>
            <a:r>
              <a:rPr lang="pt-PT" sz="1400" dirty="0" smtClean="0"/>
              <a:t>· Sistema de </a:t>
            </a:r>
            <a:r>
              <a:rPr lang="es-ES" sz="1400" dirty="0" smtClean="0"/>
              <a:t>recogida</a:t>
            </a:r>
            <a:r>
              <a:rPr lang="pt-PT" sz="1400" dirty="0" smtClean="0"/>
              <a:t> de aire interior</a:t>
            </a:r>
            <a:endParaRPr lang="es-ES" sz="1400" dirty="0" smtClean="0"/>
          </a:p>
          <a:p>
            <a:pPr algn="just"/>
            <a:r>
              <a:rPr lang="es-ES" sz="1400" dirty="0" smtClean="0"/>
              <a:t>· Uso eficiente de los sistemas</a:t>
            </a:r>
          </a:p>
          <a:p>
            <a:pPr algn="just"/>
            <a:r>
              <a:rPr lang="es-ES" sz="1400" dirty="0" smtClean="0"/>
              <a:t> </a:t>
            </a:r>
            <a:endParaRPr lang="es-ES" sz="1400" b="1" dirty="0" smtClean="0"/>
          </a:p>
        </p:txBody>
      </p:sp>
      <p:sp>
        <p:nvSpPr>
          <p:cNvPr id="8" name="7 CuadroTexto"/>
          <p:cNvSpPr txBox="1"/>
          <p:nvPr/>
        </p:nvSpPr>
        <p:spPr>
          <a:xfrm>
            <a:off x="683568" y="4865092"/>
            <a:ext cx="3240360" cy="2308324"/>
          </a:xfrm>
          <a:prstGeom prst="rect">
            <a:avLst/>
          </a:prstGeom>
          <a:noFill/>
        </p:spPr>
        <p:txBody>
          <a:bodyPr wrap="square" rtlCol="0">
            <a:spAutoFit/>
          </a:bodyPr>
          <a:lstStyle/>
          <a:p>
            <a:pPr lvl="0" algn="just">
              <a:buClr>
                <a:schemeClr val="accent1">
                  <a:lumMod val="75000"/>
                </a:schemeClr>
              </a:buClr>
              <a:buFont typeface="Wingdings" pitchFamily="2" charset="2"/>
              <a:buChar char="§"/>
            </a:pPr>
            <a:r>
              <a:rPr lang="es-ES" sz="1400" b="1" u="sng" dirty="0" smtClean="0"/>
              <a:t>Implantación Colectores solares:</a:t>
            </a:r>
            <a:r>
              <a:rPr lang="es-ES" sz="1400" dirty="0" smtClean="0"/>
              <a:t> Instalación fotovoltaica</a:t>
            </a:r>
            <a:endParaRPr lang="es-ES" sz="1400" b="1" dirty="0" smtClean="0"/>
          </a:p>
          <a:p>
            <a:pPr lvl="0" algn="just">
              <a:buClr>
                <a:schemeClr val="accent1">
                  <a:lumMod val="75000"/>
                </a:schemeClr>
              </a:buClr>
              <a:buFont typeface="Wingdings" pitchFamily="2" charset="2"/>
              <a:buChar char="§"/>
            </a:pPr>
            <a:endParaRPr lang="es-ES" sz="1400" b="1" u="sng" dirty="0" smtClean="0"/>
          </a:p>
          <a:p>
            <a:pPr lvl="0" algn="just">
              <a:buClr>
                <a:schemeClr val="accent1">
                  <a:lumMod val="75000"/>
                </a:schemeClr>
              </a:buClr>
              <a:buFont typeface="Wingdings" pitchFamily="2" charset="2"/>
              <a:buChar char="§"/>
            </a:pPr>
            <a:endParaRPr lang="es-ES" sz="1400" b="1" u="sng" dirty="0" smtClean="0"/>
          </a:p>
          <a:p>
            <a:pPr lvl="0" algn="just">
              <a:buClr>
                <a:schemeClr val="accent1">
                  <a:lumMod val="75000"/>
                </a:schemeClr>
              </a:buClr>
              <a:buFont typeface="Wingdings" pitchFamily="2" charset="2"/>
              <a:buChar char="§"/>
            </a:pPr>
            <a:r>
              <a:rPr lang="es-ES" sz="1400" b="1" u="sng" dirty="0" smtClean="0"/>
              <a:t>Caldera de ACS</a:t>
            </a:r>
            <a:r>
              <a:rPr lang="es-ES" sz="1400" dirty="0" smtClean="0"/>
              <a:t>: sustitución de la caldera electrónica por una de gas natural</a:t>
            </a:r>
          </a:p>
          <a:p>
            <a:pPr algn="just"/>
            <a:r>
              <a:rPr lang="es-ES" sz="1400" dirty="0" smtClean="0"/>
              <a:t> </a:t>
            </a:r>
          </a:p>
          <a:p>
            <a:pPr algn="just"/>
            <a:endParaRPr lang="es-ES" sz="1400" dirty="0" smtClean="0"/>
          </a:p>
          <a:p>
            <a:endParaRPr lang="es-ES" dirty="0"/>
          </a:p>
        </p:txBody>
      </p:sp>
      <p:sp>
        <p:nvSpPr>
          <p:cNvPr id="9" name="8 CuadroTexto"/>
          <p:cNvSpPr txBox="1"/>
          <p:nvPr/>
        </p:nvSpPr>
        <p:spPr>
          <a:xfrm>
            <a:off x="4860032" y="980728"/>
            <a:ext cx="4032448" cy="3970318"/>
          </a:xfrm>
          <a:prstGeom prst="rect">
            <a:avLst/>
          </a:prstGeom>
          <a:noFill/>
        </p:spPr>
        <p:txBody>
          <a:bodyPr wrap="square" rtlCol="0">
            <a:spAutoFit/>
          </a:bodyPr>
          <a:lstStyle/>
          <a:p>
            <a:pPr algn="just"/>
            <a:r>
              <a:rPr lang="es-ES" sz="1400" b="1" dirty="0" smtClean="0"/>
              <a:t>SISTEMAS PASIVOS</a:t>
            </a:r>
            <a:r>
              <a:rPr lang="es-ES" sz="1400" dirty="0" smtClean="0"/>
              <a:t>, actuación sobre:</a:t>
            </a:r>
          </a:p>
          <a:p>
            <a:pPr algn="just"/>
            <a:endParaRPr lang="es-ES" sz="1400" dirty="0" smtClean="0"/>
          </a:p>
          <a:p>
            <a:pPr algn="just">
              <a:buClr>
                <a:schemeClr val="accent1">
                  <a:lumMod val="75000"/>
                </a:schemeClr>
              </a:buClr>
              <a:buFont typeface="Wingdings" pitchFamily="2" charset="2"/>
              <a:buChar char="§"/>
            </a:pPr>
            <a:r>
              <a:rPr lang="es-ES" sz="1400" b="1" u="sng" dirty="0" smtClean="0"/>
              <a:t>Cubierta metálica</a:t>
            </a:r>
            <a:r>
              <a:rPr lang="es-ES" sz="1400" dirty="0" smtClean="0"/>
              <a:t>: Doblar espesor del aislamiento reduciendo la transmitancia térmica.</a:t>
            </a:r>
          </a:p>
          <a:p>
            <a:pPr lvl="0" algn="just">
              <a:buClr>
                <a:schemeClr val="accent1">
                  <a:lumMod val="75000"/>
                </a:schemeClr>
              </a:buClr>
              <a:buFont typeface="Wingdings" pitchFamily="2" charset="2"/>
              <a:buChar char="§"/>
            </a:pPr>
            <a:endParaRPr lang="es-ES" sz="1400" dirty="0" smtClean="0"/>
          </a:p>
          <a:p>
            <a:pPr lvl="0" algn="just">
              <a:buClr>
                <a:schemeClr val="accent1">
                  <a:lumMod val="75000"/>
                </a:schemeClr>
              </a:buClr>
              <a:buFont typeface="Wingdings" pitchFamily="2" charset="2"/>
              <a:buChar char="§"/>
            </a:pPr>
            <a:r>
              <a:rPr lang="es-ES" sz="1400" dirty="0" smtClean="0"/>
              <a:t> </a:t>
            </a:r>
            <a:r>
              <a:rPr lang="es-ES" sz="1400" b="1" u="sng" dirty="0" smtClean="0"/>
              <a:t>Acristalamiento en azotea</a:t>
            </a:r>
            <a:r>
              <a:rPr lang="es-ES" sz="1400" dirty="0" smtClean="0"/>
              <a:t>: elementos de cubrición o mejora ante el paso de la radiación solar. Aplicación de láminas de baja emisividad.</a:t>
            </a:r>
          </a:p>
          <a:p>
            <a:pPr lvl="0" algn="just">
              <a:buClr>
                <a:schemeClr val="accent1">
                  <a:lumMod val="75000"/>
                </a:schemeClr>
              </a:buClr>
              <a:buFont typeface="Wingdings" pitchFamily="2" charset="2"/>
              <a:buChar char="§"/>
            </a:pPr>
            <a:endParaRPr lang="es-ES" sz="1400" dirty="0" smtClean="0"/>
          </a:p>
          <a:p>
            <a:pPr algn="just">
              <a:buClr>
                <a:schemeClr val="accent1">
                  <a:lumMod val="75000"/>
                </a:schemeClr>
              </a:buClr>
              <a:buFont typeface="Wingdings" pitchFamily="2" charset="2"/>
              <a:buChar char="§"/>
            </a:pPr>
            <a:r>
              <a:rPr lang="es-ES" sz="1400" dirty="0" smtClean="0"/>
              <a:t> </a:t>
            </a:r>
            <a:r>
              <a:rPr lang="es-ES" sz="1400" b="1" u="sng" dirty="0" smtClean="0"/>
              <a:t>Muro cortina de Bar-Cafetería</a:t>
            </a:r>
            <a:r>
              <a:rPr lang="es-ES" sz="1400" dirty="0" smtClean="0"/>
              <a:t>: cortina enrollable de lona acrílica por la parte exterior.</a:t>
            </a:r>
          </a:p>
          <a:p>
            <a:pPr algn="just">
              <a:buClr>
                <a:schemeClr val="accent1">
                  <a:lumMod val="75000"/>
                </a:schemeClr>
              </a:buClr>
              <a:buFont typeface="Wingdings" pitchFamily="2" charset="2"/>
              <a:buChar char="§"/>
            </a:pPr>
            <a:endParaRPr lang="es-ES" sz="1400" dirty="0" smtClean="0"/>
          </a:p>
          <a:p>
            <a:pPr lvl="0" algn="just">
              <a:buClr>
                <a:schemeClr val="accent1">
                  <a:lumMod val="75000"/>
                </a:schemeClr>
              </a:buClr>
              <a:buFont typeface="Wingdings" pitchFamily="2" charset="2"/>
              <a:buChar char="§"/>
            </a:pPr>
            <a:r>
              <a:rPr lang="es-ES" sz="1400" dirty="0" smtClean="0"/>
              <a:t> </a:t>
            </a:r>
            <a:r>
              <a:rPr lang="es-ES" sz="1400" b="1" u="sng" dirty="0" smtClean="0"/>
              <a:t>Cubierta transitable</a:t>
            </a:r>
            <a:r>
              <a:rPr lang="es-ES" sz="1400" dirty="0" smtClean="0"/>
              <a:t>: colocación de toldos para reducción del impacto directo de la radiación solar.</a:t>
            </a:r>
          </a:p>
        </p:txBody>
      </p:sp>
      <p:sp>
        <p:nvSpPr>
          <p:cNvPr id="12" name="11 CuadroTexto"/>
          <p:cNvSpPr txBox="1"/>
          <p:nvPr/>
        </p:nvSpPr>
        <p:spPr>
          <a:xfrm>
            <a:off x="9144000" y="2492896"/>
            <a:ext cx="3816424" cy="1023357"/>
          </a:xfrm>
          <a:prstGeom prst="rect">
            <a:avLst/>
          </a:prstGeom>
          <a:noFill/>
        </p:spPr>
        <p:txBody>
          <a:bodyPr wrap="square" rtlCol="0">
            <a:spAutoFit/>
          </a:bodyPr>
          <a:lstStyle/>
          <a:p>
            <a:pPr algn="just"/>
            <a:endParaRPr lang="es-ES" dirty="0" smtClean="0"/>
          </a:p>
          <a:p>
            <a:pPr lvl="0" algn="just">
              <a:buClr>
                <a:schemeClr val="accent1">
                  <a:lumMod val="75000"/>
                </a:schemeClr>
              </a:buClr>
              <a:buFont typeface="Wingdings" pitchFamily="2" charset="2"/>
              <a:buChar char="§"/>
            </a:pPr>
            <a:endParaRPr lang="es-ES" sz="1050" dirty="0" smtClean="0"/>
          </a:p>
          <a:p>
            <a:pPr algn="just"/>
            <a:r>
              <a:rPr lang="es-ES" sz="1400" dirty="0" smtClean="0"/>
              <a:t> </a:t>
            </a:r>
          </a:p>
          <a:p>
            <a:endParaRPr lang="es-ES" dirty="0"/>
          </a:p>
        </p:txBody>
      </p:sp>
      <p:pic>
        <p:nvPicPr>
          <p:cNvPr id="10" name="9 Imagen"/>
          <p:cNvPicPr/>
          <p:nvPr/>
        </p:nvPicPr>
        <p:blipFill>
          <a:blip r:embed="rId4" cstate="print"/>
          <a:srcRect l="36606" t="31664" r="36590" b="33931"/>
          <a:stretch>
            <a:fillRect/>
          </a:stretch>
        </p:blipFill>
        <p:spPr bwMode="auto">
          <a:xfrm>
            <a:off x="5146093" y="5040560"/>
            <a:ext cx="2162211" cy="1556792"/>
          </a:xfrm>
          <a:prstGeom prst="rect">
            <a:avLst/>
          </a:prstGeom>
          <a:noFill/>
          <a:ln w="38100">
            <a:solidFill>
              <a:srgbClr val="92D050"/>
            </a:solidFill>
            <a:miter lim="800000"/>
            <a:headEnd/>
            <a:tailEnd/>
          </a:ln>
          <a:effectLst>
            <a:softEdge rad="12700"/>
          </a:effectLst>
        </p:spPr>
      </p:pic>
      <p:pic>
        <p:nvPicPr>
          <p:cNvPr id="13" name="Picture 2" descr="C:\Users\Pc\Desktop\Fancoil.jpg"/>
          <p:cNvPicPr>
            <a:picLocks noChangeAspect="1" noChangeArrowheads="1"/>
          </p:cNvPicPr>
          <p:nvPr/>
        </p:nvPicPr>
        <p:blipFill>
          <a:blip r:embed="rId5" cstate="print"/>
          <a:srcRect/>
          <a:stretch>
            <a:fillRect/>
          </a:stretch>
        </p:blipFill>
        <p:spPr bwMode="auto">
          <a:xfrm>
            <a:off x="827584" y="3068960"/>
            <a:ext cx="2483374" cy="1584176"/>
          </a:xfrm>
          <a:prstGeom prst="rect">
            <a:avLst/>
          </a:prstGeom>
          <a:noFill/>
          <a:ln w="38100">
            <a:solidFill>
              <a:srgbClr val="92D050"/>
            </a:solidFill>
          </a:ln>
          <a:effectLst>
            <a:softEdge rad="127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b="1" dirty="0" smtClean="0">
                <a:solidFill>
                  <a:schemeClr val="tx1">
                    <a:lumMod val="95000"/>
                  </a:schemeClr>
                </a:solidFill>
              </a:rPr>
              <a:t>SISTEMAS ACTIVOS</a:t>
            </a:r>
          </a:p>
          <a:p>
            <a:pPr>
              <a:buFontTx/>
              <a:buChar char="-"/>
            </a:pPr>
            <a:r>
              <a:rPr lang="es-ES" sz="1600"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lumMod val="75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399032"/>
          </a:xfrm>
        </p:spPr>
        <p:txBody>
          <a:bodyPr>
            <a:normAutofit/>
          </a:bodyPr>
          <a:lstStyle/>
          <a:p>
            <a:r>
              <a:rPr lang="es-ES" sz="2800" dirty="0" smtClean="0"/>
              <a:t>PROPUESTAS DE MEJORA</a:t>
            </a:r>
            <a:br>
              <a:rPr lang="es-ES" sz="2800" dirty="0" smtClean="0"/>
            </a:br>
            <a:r>
              <a:rPr lang="es-ES" sz="2000" dirty="0" smtClean="0"/>
              <a:t>SISTEMAS ACTIVOS: Climatización</a:t>
            </a:r>
            <a:endParaRPr lang="es-ES" sz="2800" dirty="0"/>
          </a:p>
        </p:txBody>
      </p:sp>
      <p:sp>
        <p:nvSpPr>
          <p:cNvPr id="3" name="2 Marcador de contenido"/>
          <p:cNvSpPr>
            <a:spLocks noGrp="1"/>
          </p:cNvSpPr>
          <p:nvPr>
            <p:ph idx="1"/>
          </p:nvPr>
        </p:nvSpPr>
        <p:spPr>
          <a:xfrm>
            <a:off x="395536" y="1124744"/>
            <a:ext cx="8424936" cy="360040"/>
          </a:xfrm>
        </p:spPr>
        <p:txBody>
          <a:bodyPr>
            <a:normAutofit fontScale="77500" lnSpcReduction="20000"/>
          </a:bodyPr>
          <a:lstStyle/>
          <a:p>
            <a:pPr algn="just"/>
            <a:r>
              <a:rPr lang="es-ES" sz="2900" u="sng" dirty="0" smtClean="0"/>
              <a:t>2º Equipo de climatización para zona de Bar-cafetería</a:t>
            </a:r>
          </a:p>
          <a:p>
            <a:pPr>
              <a:buNone/>
            </a:pPr>
            <a:endParaRPr lang="es-ES" sz="1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6147" name="Picture 3"/>
          <p:cNvPicPr>
            <a:picLocks noChangeAspect="1" noChangeArrowheads="1"/>
          </p:cNvPicPr>
          <p:nvPr/>
        </p:nvPicPr>
        <p:blipFill>
          <a:blip r:embed="rId3" cstate="print"/>
          <a:srcRect/>
          <a:stretch>
            <a:fillRect/>
          </a:stretch>
        </p:blipFill>
        <p:spPr bwMode="auto">
          <a:xfrm>
            <a:off x="4103507" y="1556792"/>
            <a:ext cx="4860981" cy="1584176"/>
          </a:xfrm>
          <a:prstGeom prst="rect">
            <a:avLst/>
          </a:prstGeom>
          <a:noFill/>
          <a:ln w="38100">
            <a:solidFill>
              <a:srgbClr val="92D050"/>
            </a:solidFill>
            <a:miter lim="800000"/>
            <a:headEnd/>
            <a:tailEnd/>
          </a:ln>
          <a:effectLst>
            <a:outerShdw blurRad="50800" dist="38100" dir="2700000" algn="tl" rotWithShape="0">
              <a:prstClr val="black">
                <a:alpha val="40000"/>
              </a:prstClr>
            </a:outerShdw>
          </a:effectLst>
        </p:spPr>
      </p:pic>
      <p:sp>
        <p:nvSpPr>
          <p:cNvPr id="7" name="6 CuadroTexto"/>
          <p:cNvSpPr txBox="1"/>
          <p:nvPr/>
        </p:nvSpPr>
        <p:spPr>
          <a:xfrm>
            <a:off x="539552" y="1412776"/>
            <a:ext cx="3312368" cy="3754874"/>
          </a:xfrm>
          <a:prstGeom prst="rect">
            <a:avLst/>
          </a:prstGeom>
          <a:noFill/>
        </p:spPr>
        <p:txBody>
          <a:bodyPr wrap="square" rtlCol="0">
            <a:spAutoFit/>
          </a:bodyPr>
          <a:lstStyle/>
          <a:p>
            <a:pPr algn="just"/>
            <a:endParaRPr lang="es-ES" sz="1400" dirty="0" smtClean="0"/>
          </a:p>
          <a:p>
            <a:pPr algn="just">
              <a:buClr>
                <a:schemeClr val="accent1">
                  <a:lumMod val="75000"/>
                </a:schemeClr>
              </a:buClr>
              <a:buSzPct val="150000"/>
              <a:buFont typeface="Arial" pitchFamily="34" charset="0"/>
              <a:buChar char="•"/>
            </a:pPr>
            <a:r>
              <a:rPr lang="es-ES" sz="1400" dirty="0" smtClean="0"/>
              <a:t> Existe un único equipo, se trata de climatizar </a:t>
            </a:r>
            <a:r>
              <a:rPr lang="es-ES" sz="1400" dirty="0"/>
              <a:t>la zona de cafetería-bar con </a:t>
            </a:r>
            <a:r>
              <a:rPr lang="es-ES" sz="1400" dirty="0" smtClean="0"/>
              <a:t>otro aparato acorde </a:t>
            </a:r>
            <a:r>
              <a:rPr lang="es-ES" sz="1400" dirty="0"/>
              <a:t>a sus necesidades</a:t>
            </a:r>
            <a:r>
              <a:rPr lang="es-ES" sz="1400" dirty="0" smtClean="0"/>
              <a:t>.</a:t>
            </a:r>
          </a:p>
          <a:p>
            <a:pPr algn="just">
              <a:buClr>
                <a:schemeClr val="accent1">
                  <a:lumMod val="75000"/>
                </a:schemeClr>
              </a:buClr>
              <a:buSzPct val="150000"/>
              <a:buFont typeface="Arial" pitchFamily="34" charset="0"/>
              <a:buChar char="•"/>
            </a:pPr>
            <a:endParaRPr lang="es-ES" sz="1400" dirty="0" smtClean="0"/>
          </a:p>
          <a:p>
            <a:pPr algn="just">
              <a:buClr>
                <a:schemeClr val="accent1">
                  <a:lumMod val="75000"/>
                </a:schemeClr>
              </a:buClr>
              <a:buSzPct val="150000"/>
              <a:buFont typeface="Arial" pitchFamily="34" charset="0"/>
              <a:buChar char="•"/>
            </a:pPr>
            <a:r>
              <a:rPr lang="es-ES" sz="1400" dirty="0" smtClean="0"/>
              <a:t>Sala central      </a:t>
            </a:r>
            <a:r>
              <a:rPr lang="es-ES" sz="1400" dirty="0" err="1" smtClean="0"/>
              <a:t>vol</a:t>
            </a:r>
            <a:r>
              <a:rPr lang="es-ES" sz="1400" dirty="0" smtClean="0"/>
              <a:t>: 3.850 m</a:t>
            </a:r>
            <a:r>
              <a:rPr lang="es-ES" sz="1400" baseline="30000" dirty="0" smtClean="0"/>
              <a:t>3</a:t>
            </a:r>
            <a:r>
              <a:rPr lang="es-ES" sz="1400" dirty="0" smtClean="0"/>
              <a:t>  h: 9 m</a:t>
            </a:r>
          </a:p>
          <a:p>
            <a:pPr algn="just">
              <a:buClr>
                <a:schemeClr val="accent1">
                  <a:lumMod val="75000"/>
                </a:schemeClr>
              </a:buClr>
              <a:buSzPct val="150000"/>
              <a:buFont typeface="Arial" pitchFamily="34" charset="0"/>
              <a:buChar char="•"/>
            </a:pPr>
            <a:r>
              <a:rPr lang="es-ES" sz="1400" dirty="0" smtClean="0"/>
              <a:t>Bar-cafetería    </a:t>
            </a:r>
            <a:r>
              <a:rPr lang="es-ES" sz="1400" dirty="0" err="1" smtClean="0"/>
              <a:t>vol</a:t>
            </a:r>
            <a:r>
              <a:rPr lang="es-ES" sz="1400" dirty="0" smtClean="0"/>
              <a:t>: 860 m</a:t>
            </a:r>
            <a:r>
              <a:rPr lang="es-ES" sz="1400" baseline="30000" dirty="0" smtClean="0"/>
              <a:t>3</a:t>
            </a:r>
            <a:r>
              <a:rPr lang="es-ES" sz="1400" dirty="0" smtClean="0"/>
              <a:t>     h: 3m</a:t>
            </a:r>
          </a:p>
          <a:p>
            <a:pPr algn="just"/>
            <a:endParaRPr lang="es-ES" sz="1400" dirty="0"/>
          </a:p>
          <a:p>
            <a:pPr algn="just"/>
            <a:r>
              <a:rPr lang="es-ES" sz="1400" b="1" dirty="0" smtClean="0"/>
              <a:t>Equipo actual:</a:t>
            </a:r>
          </a:p>
          <a:p>
            <a:pPr algn="just"/>
            <a:r>
              <a:rPr lang="es-ES" sz="1400" dirty="0" smtClean="0"/>
              <a:t>CIATESA </a:t>
            </a:r>
            <a:r>
              <a:rPr lang="es-ES" sz="1400" dirty="0"/>
              <a:t>de la serie ESPACE </a:t>
            </a:r>
            <a:endParaRPr lang="es-ES" sz="1400" dirty="0" smtClean="0"/>
          </a:p>
          <a:p>
            <a:pPr algn="just"/>
            <a:r>
              <a:rPr lang="es-ES" sz="1400" dirty="0" smtClean="0"/>
              <a:t>Consumo: 25,5 </a:t>
            </a:r>
            <a:r>
              <a:rPr lang="es-ES" sz="1400" dirty="0" err="1" smtClean="0"/>
              <a:t>kW</a:t>
            </a:r>
            <a:endParaRPr lang="es-ES" sz="1400" dirty="0" smtClean="0"/>
          </a:p>
          <a:p>
            <a:pPr algn="just"/>
            <a:endParaRPr lang="es-ES" sz="1400" dirty="0"/>
          </a:p>
          <a:p>
            <a:pPr algn="just"/>
            <a:r>
              <a:rPr lang="es-ES" sz="1400" b="1" dirty="0" smtClean="0"/>
              <a:t>Nuevo equipo:</a:t>
            </a:r>
          </a:p>
          <a:p>
            <a:pPr algn="just"/>
            <a:r>
              <a:rPr lang="es-ES" sz="1400" dirty="0" smtClean="0"/>
              <a:t>MITSUBISHI </a:t>
            </a:r>
            <a:r>
              <a:rPr lang="es-ES" sz="1400" dirty="0"/>
              <a:t>modelo </a:t>
            </a:r>
            <a:r>
              <a:rPr lang="es-ES" sz="1400" dirty="0" smtClean="0"/>
              <a:t>SPEZ</a:t>
            </a:r>
          </a:p>
          <a:p>
            <a:pPr algn="just"/>
            <a:r>
              <a:rPr lang="es-ES" sz="1400" dirty="0" smtClean="0"/>
              <a:t>Consumo: 3,10 </a:t>
            </a:r>
            <a:r>
              <a:rPr lang="es-ES" sz="1400" dirty="0" err="1" smtClean="0"/>
              <a:t>kW</a:t>
            </a:r>
            <a:endParaRPr lang="es-ES" sz="1400" dirty="0" smtClean="0"/>
          </a:p>
          <a:p>
            <a:pPr algn="just"/>
            <a:endParaRPr lang="es-ES" sz="1400" dirty="0"/>
          </a:p>
        </p:txBody>
      </p:sp>
      <p:graphicFrame>
        <p:nvGraphicFramePr>
          <p:cNvPr id="8" name="7 Gráfico"/>
          <p:cNvGraphicFramePr/>
          <p:nvPr/>
        </p:nvGraphicFramePr>
        <p:xfrm>
          <a:off x="179512" y="4869160"/>
          <a:ext cx="5544616" cy="19888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8 Tabla"/>
          <p:cNvGraphicFramePr>
            <a:graphicFrameLocks noGrp="1"/>
          </p:cNvGraphicFramePr>
          <p:nvPr/>
        </p:nvGraphicFramePr>
        <p:xfrm>
          <a:off x="3059832" y="3501008"/>
          <a:ext cx="5904656" cy="1152128"/>
        </p:xfrm>
        <a:graphic>
          <a:graphicData uri="http://schemas.openxmlformats.org/drawingml/2006/table">
            <a:tbl>
              <a:tblPr>
                <a:tableStyleId>{3C2FFA5D-87B4-456A-9821-1D502468CF0F}</a:tableStyleId>
              </a:tblPr>
              <a:tblGrid>
                <a:gridCol w="685644"/>
                <a:gridCol w="928641"/>
                <a:gridCol w="1174025"/>
                <a:gridCol w="984109"/>
                <a:gridCol w="902100"/>
                <a:gridCol w="1230137"/>
              </a:tblGrid>
              <a:tr h="638529">
                <a:tc gridSpan="2">
                  <a:txBody>
                    <a:bodyPr/>
                    <a:lstStyle/>
                    <a:p>
                      <a:pPr algn="ctr">
                        <a:lnSpc>
                          <a:spcPct val="115000"/>
                        </a:lnSpc>
                        <a:spcAft>
                          <a:spcPts val="0"/>
                        </a:spcAft>
                      </a:pPr>
                      <a:r>
                        <a:rPr lang="es-ES" sz="1200" dirty="0"/>
                        <a:t>Reducción demanda </a:t>
                      </a:r>
                      <a:r>
                        <a:rPr lang="es-ES" sz="1200" dirty="0" smtClean="0"/>
                        <a:t> climatización</a:t>
                      </a:r>
                      <a:endParaRPr lang="es-ES" sz="1200" dirty="0">
                        <a:solidFill>
                          <a:schemeClr val="tx1"/>
                        </a:solidFill>
                        <a:latin typeface="Calibri"/>
                        <a:ea typeface="PMingLiU"/>
                        <a:cs typeface="Arial"/>
                      </a:endParaRPr>
                    </a:p>
                  </a:txBody>
                  <a:tcPr marL="44330" marR="44330" marT="0" marB="0" anchor="ctr" anchorCtr="1"/>
                </a:tc>
                <a:tc hMerge="1">
                  <a:txBody>
                    <a:bodyPr/>
                    <a:lstStyle/>
                    <a:p>
                      <a:endParaRPr lang="es-ES"/>
                    </a:p>
                  </a:txBody>
                  <a:tcPr/>
                </a:tc>
                <a:tc>
                  <a:txBody>
                    <a:bodyPr/>
                    <a:lstStyle/>
                    <a:p>
                      <a:pPr algn="just">
                        <a:lnSpc>
                          <a:spcPct val="115000"/>
                        </a:lnSpc>
                        <a:spcAft>
                          <a:spcPts val="0"/>
                        </a:spcAft>
                      </a:pPr>
                      <a:r>
                        <a:rPr lang="es-ES" sz="1200" dirty="0"/>
                        <a:t> Reducción emisiones CO2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Ahorro monetario </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Inversión </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Amortización </a:t>
                      </a:r>
                      <a:endParaRPr lang="es-ES" sz="1200" dirty="0">
                        <a:solidFill>
                          <a:schemeClr val="tx1"/>
                        </a:solidFill>
                        <a:latin typeface="Calibri"/>
                        <a:ea typeface="PMingLiU"/>
                        <a:cs typeface="Arial"/>
                      </a:endParaRPr>
                    </a:p>
                  </a:txBody>
                  <a:tcPr marL="44330" marR="44330" marT="0" marB="0" anchor="ctr"/>
                </a:tc>
              </a:tr>
              <a:tr h="297155">
                <a:tc>
                  <a:txBody>
                    <a:bodyPr/>
                    <a:lstStyle/>
                    <a:p>
                      <a:pPr algn="just">
                        <a:lnSpc>
                          <a:spcPct val="115000"/>
                        </a:lnSpc>
                        <a:spcAft>
                          <a:spcPts val="0"/>
                        </a:spcAft>
                      </a:pPr>
                      <a:r>
                        <a:rPr lang="es-ES" sz="1200"/>
                        <a:t>%</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KWh/año</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KgCO2/año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años</a:t>
                      </a:r>
                      <a:endParaRPr lang="es-ES" sz="1200">
                        <a:solidFill>
                          <a:schemeClr val="tx1"/>
                        </a:solidFill>
                        <a:latin typeface="Calibri"/>
                        <a:ea typeface="PMingLiU"/>
                        <a:cs typeface="Arial"/>
                      </a:endParaRPr>
                    </a:p>
                  </a:txBody>
                  <a:tcPr marL="44330" marR="44330" marT="0" marB="0" anchor="ctr"/>
                </a:tc>
              </a:tr>
              <a:tr h="216444">
                <a:tc>
                  <a:txBody>
                    <a:bodyPr/>
                    <a:lstStyle/>
                    <a:p>
                      <a:pPr algn="just">
                        <a:lnSpc>
                          <a:spcPct val="115000"/>
                        </a:lnSpc>
                        <a:spcAft>
                          <a:spcPts val="0"/>
                        </a:spcAft>
                      </a:pPr>
                      <a:r>
                        <a:rPr lang="es-ES" sz="1200" dirty="0"/>
                        <a:t>25</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19.267,92</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26.261,98</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3.080,60</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4.535,23</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1,5</a:t>
                      </a:r>
                      <a:endParaRPr lang="es-ES" sz="1200" dirty="0">
                        <a:solidFill>
                          <a:schemeClr val="tx1"/>
                        </a:solidFill>
                        <a:latin typeface="Calibri"/>
                        <a:ea typeface="PMingLiU"/>
                        <a:cs typeface="Arial"/>
                      </a:endParaRPr>
                    </a:p>
                  </a:txBody>
                  <a:tcPr marL="44330" marR="44330" marT="0" marB="0" anchor="ctr"/>
                </a:tc>
              </a:tr>
            </a:tbl>
          </a:graphicData>
        </a:graphic>
      </p:graphicFrame>
      <p:pic>
        <p:nvPicPr>
          <p:cNvPr id="11" name="Picture 5" descr="C:\Users\Pc\Desktop\docus proyect fg\pisos-necesitan-certificado-energetico.png"/>
          <p:cNvPicPr>
            <a:picLocks noChangeAspect="1" noChangeArrowheads="1"/>
          </p:cNvPicPr>
          <p:nvPr/>
        </p:nvPicPr>
        <p:blipFill>
          <a:blip r:embed="rId5"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4608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46085" name="Rectangle 5"/>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46086" name="Rectangle 6"/>
          <p:cNvSpPr>
            <a:spLocks noChangeArrowheads="1"/>
          </p:cNvSpPr>
          <p:nvPr/>
        </p:nvSpPr>
        <p:spPr bwMode="auto">
          <a:xfrm>
            <a:off x="0" y="681335"/>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chemeClr val="tx1"/>
                </a:solidFill>
                <a:effectLst/>
                <a:latin typeface="Arial" pitchFamily="34" charset="0"/>
                <a:cs typeface="Arial" pitchFamily="34" charset="0"/>
              </a:rPr>
              <a:t/>
            </a:r>
            <a:br>
              <a:rPr kumimoji="0" lang="es-ES" sz="1800" b="0" i="0" u="none" strike="noStrike" cap="none" normalizeH="0" baseline="0" dirty="0" smtClean="0">
                <a:ln>
                  <a:noFill/>
                </a:ln>
                <a:solidFill>
                  <a:schemeClr val="tx1"/>
                </a:solidFill>
                <a:effectLst/>
                <a:latin typeface="Arial" pitchFamily="34" charset="0"/>
                <a:cs typeface="Arial" pitchFamily="34" charset="0"/>
              </a:rPr>
            </a:b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19 CuadroTexto"/>
          <p:cNvSpPr txBox="1"/>
          <p:nvPr/>
        </p:nvSpPr>
        <p:spPr>
          <a:xfrm>
            <a:off x="5472608" y="4996914"/>
            <a:ext cx="3923928" cy="1600438"/>
          </a:xfrm>
          <a:prstGeom prst="rect">
            <a:avLst/>
          </a:prstGeom>
          <a:noFill/>
        </p:spPr>
        <p:txBody>
          <a:bodyPr wrap="square" rtlCol="0">
            <a:spAutoFit/>
          </a:bodyPr>
          <a:lstStyle/>
          <a:p>
            <a:r>
              <a:rPr lang="es-ES" sz="1400" b="1" dirty="0" smtClean="0"/>
              <a:t>· Aforo 83 </a:t>
            </a:r>
            <a:r>
              <a:rPr lang="es-ES" sz="1400" b="1" dirty="0" err="1" smtClean="0"/>
              <a:t>pers</a:t>
            </a:r>
            <a:r>
              <a:rPr lang="es-ES" sz="1400" b="1" dirty="0" smtClean="0"/>
              <a:t>. frente a 500 en p. central</a:t>
            </a:r>
          </a:p>
          <a:p>
            <a:endParaRPr lang="es-ES" sz="1400" b="1" dirty="0" smtClean="0"/>
          </a:p>
          <a:p>
            <a:r>
              <a:rPr lang="es-ES" sz="1400" b="1" dirty="0" smtClean="0"/>
              <a:t>· Caudal necesario según RITE</a:t>
            </a:r>
          </a:p>
          <a:p>
            <a:r>
              <a:rPr lang="es-ES" sz="1400" b="1" dirty="0" smtClean="0"/>
              <a:t>3.000 m3/h</a:t>
            </a:r>
          </a:p>
          <a:p>
            <a:endParaRPr lang="es-ES" sz="1400" b="1" dirty="0" smtClean="0"/>
          </a:p>
          <a:p>
            <a:r>
              <a:rPr lang="es-ES" sz="1400" b="1" dirty="0" smtClean="0"/>
              <a:t>· Equipo con caudal: </a:t>
            </a:r>
          </a:p>
          <a:p>
            <a:r>
              <a:rPr lang="es-ES" sz="1400" b="1" dirty="0" smtClean="0"/>
              <a:t>3.600 m3/h.</a:t>
            </a:r>
            <a:endParaRPr lang="es-ES" sz="1400" dirty="0"/>
          </a:p>
        </p:txBody>
      </p:sp>
      <p:cxnSp>
        <p:nvCxnSpPr>
          <p:cNvPr id="24" name="23 Conector recto"/>
          <p:cNvCxnSpPr/>
          <p:nvPr/>
        </p:nvCxnSpPr>
        <p:spPr>
          <a:xfrm flipH="1">
            <a:off x="5436096" y="4869160"/>
            <a:ext cx="864096" cy="0"/>
          </a:xfrm>
          <a:prstGeom prst="line">
            <a:avLst/>
          </a:prstGeom>
          <a:ln w="38100">
            <a:solidFill>
              <a:schemeClr val="accent1"/>
            </a:solidFill>
          </a:ln>
        </p:spPr>
        <p:style>
          <a:lnRef idx="1">
            <a:schemeClr val="accent2"/>
          </a:lnRef>
          <a:fillRef idx="0">
            <a:schemeClr val="accent2"/>
          </a:fillRef>
          <a:effectRef idx="0">
            <a:schemeClr val="accent2"/>
          </a:effectRef>
          <a:fontRef idx="minor">
            <a:schemeClr val="tx1"/>
          </a:fontRef>
        </p:style>
      </p:cxnSp>
      <p:cxnSp>
        <p:nvCxnSpPr>
          <p:cNvPr id="26" name="25 Conector recto"/>
          <p:cNvCxnSpPr/>
          <p:nvPr/>
        </p:nvCxnSpPr>
        <p:spPr>
          <a:xfrm>
            <a:off x="5436096" y="4869160"/>
            <a:ext cx="0" cy="165618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6300192" y="4653136"/>
            <a:ext cx="2088232" cy="307777"/>
          </a:xfrm>
          <a:prstGeom prst="rect">
            <a:avLst/>
          </a:prstGeom>
          <a:noFill/>
        </p:spPr>
        <p:txBody>
          <a:bodyPr wrap="square" rtlCol="0">
            <a:spAutoFit/>
          </a:bodyPr>
          <a:lstStyle/>
          <a:p>
            <a:r>
              <a:rPr lang="es-ES" sz="1400" b="1" u="sng" dirty="0" smtClean="0"/>
              <a:t>Dimensionamiento</a:t>
            </a:r>
            <a:endParaRPr lang="es-ES" sz="1400" b="1" u="sn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8229600" cy="1399032"/>
          </a:xfrm>
        </p:spPr>
        <p:txBody>
          <a:bodyPr>
            <a:normAutofit/>
          </a:bodyPr>
          <a:lstStyle/>
          <a:p>
            <a:r>
              <a:rPr lang="es-ES" sz="2800" dirty="0" smtClean="0"/>
              <a:t>PROPUESTAS DE MEJORA</a:t>
            </a:r>
            <a:br>
              <a:rPr lang="es-ES" sz="2800" dirty="0" smtClean="0"/>
            </a:br>
            <a:r>
              <a:rPr lang="es-ES" sz="2000" dirty="0" smtClean="0"/>
              <a:t>SISTEMAS ACTIVOS: Climatización</a:t>
            </a:r>
            <a:endParaRPr lang="es-ES" sz="2800" dirty="0"/>
          </a:p>
        </p:txBody>
      </p:sp>
      <p:sp>
        <p:nvSpPr>
          <p:cNvPr id="3" name="2 Marcador de contenido"/>
          <p:cNvSpPr>
            <a:spLocks noGrp="1"/>
          </p:cNvSpPr>
          <p:nvPr>
            <p:ph idx="1"/>
          </p:nvPr>
        </p:nvSpPr>
        <p:spPr>
          <a:xfrm>
            <a:off x="467544" y="1052736"/>
            <a:ext cx="8532440" cy="432048"/>
          </a:xfrm>
        </p:spPr>
        <p:txBody>
          <a:bodyPr>
            <a:noAutofit/>
          </a:bodyPr>
          <a:lstStyle/>
          <a:p>
            <a:r>
              <a:rPr lang="es-ES" sz="2200" u="sng" dirty="0" smtClean="0"/>
              <a:t>Impulsores de recirculación para invierno en sala central</a:t>
            </a:r>
            <a:endParaRPr lang="es-ES" sz="2200" dirty="0" smtClean="0"/>
          </a:p>
          <a:p>
            <a:pPr>
              <a:buNone/>
            </a:pPr>
            <a:endParaRPr lang="es-ES" sz="17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1" name="10 CuadroTexto"/>
          <p:cNvSpPr txBox="1"/>
          <p:nvPr/>
        </p:nvSpPr>
        <p:spPr>
          <a:xfrm>
            <a:off x="683568" y="1340768"/>
            <a:ext cx="8208912" cy="954107"/>
          </a:xfrm>
          <a:prstGeom prst="rect">
            <a:avLst/>
          </a:prstGeom>
          <a:noFill/>
        </p:spPr>
        <p:txBody>
          <a:bodyPr wrap="square" rtlCol="0">
            <a:spAutoFit/>
          </a:bodyPr>
          <a:lstStyle/>
          <a:p>
            <a:pPr algn="just"/>
            <a:endParaRPr lang="es-ES" sz="1400" dirty="0" smtClean="0"/>
          </a:p>
          <a:p>
            <a:pPr algn="just"/>
            <a:r>
              <a:rPr lang="es-ES" sz="1400" dirty="0"/>
              <a:t>En sala principal </a:t>
            </a:r>
            <a:r>
              <a:rPr lang="es-ES" sz="1400" dirty="0" smtClean="0"/>
              <a:t> de altura libre 9 m colocar conductos  </a:t>
            </a:r>
            <a:r>
              <a:rPr lang="es-ES" sz="1400" dirty="0"/>
              <a:t>que impulsen el aire frio de cotas más bajas a la máxima altura para que el caliente baje a cotas inferiores.</a:t>
            </a:r>
          </a:p>
          <a:p>
            <a:pPr algn="just"/>
            <a:endParaRPr lang="es-ES" sz="1400" dirty="0"/>
          </a:p>
        </p:txBody>
      </p:sp>
      <p:graphicFrame>
        <p:nvGraphicFramePr>
          <p:cNvPr id="13" name="12 Tabla"/>
          <p:cNvGraphicFramePr>
            <a:graphicFrameLocks noGrp="1"/>
          </p:cNvGraphicFramePr>
          <p:nvPr/>
        </p:nvGraphicFramePr>
        <p:xfrm>
          <a:off x="2627784" y="4869160"/>
          <a:ext cx="5832649" cy="1080120"/>
        </p:xfrm>
        <a:graphic>
          <a:graphicData uri="http://schemas.openxmlformats.org/drawingml/2006/table">
            <a:tbl>
              <a:tblPr>
                <a:tableStyleId>{3C2FFA5D-87B4-456A-9821-1D502468CF0F}</a:tableStyleId>
              </a:tblPr>
              <a:tblGrid>
                <a:gridCol w="744175"/>
                <a:gridCol w="1007915"/>
                <a:gridCol w="1274247"/>
                <a:gridCol w="1068119"/>
                <a:gridCol w="979109"/>
                <a:gridCol w="759084"/>
              </a:tblGrid>
              <a:tr h="566521">
                <a:tc gridSpan="2">
                  <a:txBody>
                    <a:bodyPr/>
                    <a:lstStyle/>
                    <a:p>
                      <a:pPr algn="ctr">
                        <a:lnSpc>
                          <a:spcPct val="115000"/>
                        </a:lnSpc>
                        <a:spcAft>
                          <a:spcPts val="0"/>
                        </a:spcAft>
                      </a:pPr>
                      <a:r>
                        <a:rPr lang="es-ES" sz="1200" dirty="0"/>
                        <a:t>Reducción </a:t>
                      </a:r>
                      <a:r>
                        <a:rPr lang="es-ES" sz="1200" dirty="0" smtClean="0"/>
                        <a:t>demanda climatización </a:t>
                      </a:r>
                      <a:endParaRPr lang="es-ES" sz="1200" dirty="0">
                        <a:solidFill>
                          <a:schemeClr val="tx1"/>
                        </a:solidFill>
                        <a:latin typeface="Calibri"/>
                        <a:ea typeface="PMingLiU"/>
                        <a:cs typeface="Arial"/>
                      </a:endParaRPr>
                    </a:p>
                  </a:txBody>
                  <a:tcPr marL="44330" marR="44330" marT="0" marB="0" anchor="ctr" anchorCtr="1"/>
                </a:tc>
                <a:tc hMerge="1">
                  <a:txBody>
                    <a:bodyPr/>
                    <a:lstStyle/>
                    <a:p>
                      <a:endParaRPr lang="es-ES"/>
                    </a:p>
                  </a:txBody>
                  <a:tcPr/>
                </a:tc>
                <a:tc>
                  <a:txBody>
                    <a:bodyPr/>
                    <a:lstStyle/>
                    <a:p>
                      <a:pPr algn="just">
                        <a:lnSpc>
                          <a:spcPct val="115000"/>
                        </a:lnSpc>
                        <a:spcAft>
                          <a:spcPts val="0"/>
                        </a:spcAft>
                      </a:pPr>
                      <a:r>
                        <a:rPr lang="es-ES" sz="1200" dirty="0"/>
                        <a:t> Reducción emisiones CO2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Ahorro monetario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Inversión </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err="1" smtClean="0"/>
                        <a:t>Amortiz</a:t>
                      </a:r>
                      <a:r>
                        <a:rPr lang="es-ES" sz="1200" dirty="0" smtClean="0"/>
                        <a:t>. </a:t>
                      </a:r>
                      <a:endParaRPr lang="es-ES" sz="1200" dirty="0">
                        <a:solidFill>
                          <a:schemeClr val="tx1"/>
                        </a:solidFill>
                        <a:latin typeface="Calibri"/>
                        <a:ea typeface="PMingLiU"/>
                        <a:cs typeface="Arial"/>
                      </a:endParaRPr>
                    </a:p>
                  </a:txBody>
                  <a:tcPr marL="44330" marR="44330" marT="0" marB="0" anchor="ctr"/>
                </a:tc>
              </a:tr>
              <a:tr h="297155">
                <a:tc>
                  <a:txBody>
                    <a:bodyPr/>
                    <a:lstStyle/>
                    <a:p>
                      <a:pPr algn="just">
                        <a:lnSpc>
                          <a:spcPct val="115000"/>
                        </a:lnSpc>
                        <a:spcAft>
                          <a:spcPts val="0"/>
                        </a:spcAft>
                      </a:pPr>
                      <a:r>
                        <a:rPr lang="es-ES" sz="1200" dirty="0"/>
                        <a:t>%</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err="1"/>
                        <a:t>KWh</a:t>
                      </a:r>
                      <a:r>
                        <a:rPr lang="es-ES" sz="1200" dirty="0"/>
                        <a:t>/año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KgCO2/año</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años</a:t>
                      </a:r>
                      <a:endParaRPr lang="es-ES" sz="1200" dirty="0">
                        <a:solidFill>
                          <a:schemeClr val="tx1"/>
                        </a:solidFill>
                        <a:latin typeface="Calibri"/>
                        <a:ea typeface="PMingLiU"/>
                        <a:cs typeface="Arial"/>
                      </a:endParaRPr>
                    </a:p>
                  </a:txBody>
                  <a:tcPr marL="44330" marR="44330" marT="0" marB="0" anchor="ctr"/>
                </a:tc>
              </a:tr>
              <a:tr h="216444">
                <a:tc>
                  <a:txBody>
                    <a:bodyPr/>
                    <a:lstStyle/>
                    <a:p>
                      <a:pPr algn="just">
                        <a:lnSpc>
                          <a:spcPct val="115000"/>
                        </a:lnSpc>
                        <a:spcAft>
                          <a:spcPts val="0"/>
                        </a:spcAft>
                      </a:pPr>
                      <a:r>
                        <a:rPr lang="es-ES" sz="1200">
                          <a:solidFill>
                            <a:srgbClr val="000000"/>
                          </a:solidFill>
                          <a:latin typeface="+mn-lt"/>
                          <a:ea typeface="Times New Roman"/>
                          <a:cs typeface="Calibri"/>
                        </a:rPr>
                        <a:t>15</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10.203,08</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15.757,19</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2.199,62</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1.326,16</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0,6</a:t>
                      </a:r>
                      <a:endParaRPr lang="es-ES" sz="1200" dirty="0">
                        <a:latin typeface="+mn-lt"/>
                        <a:ea typeface="PMingLiU"/>
                        <a:cs typeface="Arial"/>
                      </a:endParaRPr>
                    </a:p>
                  </a:txBody>
                  <a:tcPr marL="44450" marR="44450" marT="0" marB="0" anchor="ctr"/>
                </a:tc>
              </a:tr>
            </a:tbl>
          </a:graphicData>
        </a:graphic>
      </p:graphicFrame>
      <p:pic>
        <p:nvPicPr>
          <p:cNvPr id="14" name="13 Imagen"/>
          <p:cNvPicPr/>
          <p:nvPr/>
        </p:nvPicPr>
        <p:blipFill>
          <a:blip r:embed="rId3" cstate="print"/>
          <a:srcRect l="18871" t="8827" r="18695" b="11599"/>
          <a:stretch>
            <a:fillRect/>
          </a:stretch>
        </p:blipFill>
        <p:spPr bwMode="auto">
          <a:xfrm>
            <a:off x="251520" y="4869160"/>
            <a:ext cx="2160240" cy="1656184"/>
          </a:xfrm>
          <a:prstGeom prst="rect">
            <a:avLst/>
          </a:prstGeom>
          <a:noFill/>
          <a:ln w="38100">
            <a:solidFill>
              <a:srgbClr val="92D050"/>
            </a:solidFill>
            <a:miter lim="800000"/>
            <a:headEnd/>
            <a:tailEnd/>
          </a:ln>
        </p:spPr>
      </p:pic>
      <p:sp>
        <p:nvSpPr>
          <p:cNvPr id="15" name="14 CuadroTexto"/>
          <p:cNvSpPr txBox="1"/>
          <p:nvPr/>
        </p:nvSpPr>
        <p:spPr>
          <a:xfrm>
            <a:off x="107504" y="4592161"/>
            <a:ext cx="4104456" cy="276999"/>
          </a:xfrm>
          <a:prstGeom prst="rect">
            <a:avLst/>
          </a:prstGeom>
          <a:noFill/>
        </p:spPr>
        <p:txBody>
          <a:bodyPr wrap="square" rtlCol="0">
            <a:spAutoFit/>
          </a:bodyPr>
          <a:lstStyle/>
          <a:p>
            <a:r>
              <a:rPr lang="es-ES" sz="1200" b="1" dirty="0" smtClean="0"/>
              <a:t>Consumo  para alcanzar 21ºC </a:t>
            </a:r>
            <a:r>
              <a:rPr lang="es-ES" sz="1200" b="1" dirty="0" err="1" smtClean="0"/>
              <a:t>reduc</a:t>
            </a:r>
            <a:r>
              <a:rPr lang="es-ES" sz="1200" b="1" dirty="0" smtClean="0"/>
              <a:t>. de 24 a 16 </a:t>
            </a:r>
            <a:r>
              <a:rPr lang="es-ES" sz="1200" b="1" dirty="0" err="1" smtClean="0"/>
              <a:t>kWh</a:t>
            </a:r>
            <a:endParaRPr lang="es-ES" sz="1200" b="1" dirty="0"/>
          </a:p>
        </p:txBody>
      </p:sp>
      <p:pic>
        <p:nvPicPr>
          <p:cNvPr id="16" name="Picture 5" descr="C:\Users\Pc\Desktop\docus proyect fg\pisos-necesitan-certificado-energetico.png"/>
          <p:cNvPicPr>
            <a:picLocks noChangeAspect="1" noChangeArrowheads="1"/>
          </p:cNvPicPr>
          <p:nvPr/>
        </p:nvPicPr>
        <p:blipFill>
          <a:blip r:embed="rId4"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pic>
        <p:nvPicPr>
          <p:cNvPr id="18" name="17 Imagen"/>
          <p:cNvPicPr/>
          <p:nvPr/>
        </p:nvPicPr>
        <p:blipFill>
          <a:blip r:embed="rId5" cstate="print"/>
          <a:srcRect l="785" t="23596" r="2149" b="22679"/>
          <a:stretch>
            <a:fillRect/>
          </a:stretch>
        </p:blipFill>
        <p:spPr bwMode="auto">
          <a:xfrm>
            <a:off x="251520" y="2060848"/>
            <a:ext cx="8424936" cy="2520280"/>
          </a:xfrm>
          <a:prstGeom prst="rect">
            <a:avLst/>
          </a:prstGeom>
          <a:noFill/>
          <a:ln w="38100">
            <a:solidFill>
              <a:schemeClr val="accent1">
                <a:lumMod val="75000"/>
              </a:schemeClr>
            </a:solidFill>
            <a:miter lim="800000"/>
            <a:headEnd/>
            <a:tailEnd/>
          </a:ln>
        </p:spPr>
      </p:pic>
      <p:sp>
        <p:nvSpPr>
          <p:cNvPr id="17" name="16 CuadroTexto"/>
          <p:cNvSpPr txBox="1"/>
          <p:nvPr/>
        </p:nvSpPr>
        <p:spPr>
          <a:xfrm>
            <a:off x="2555776" y="5930696"/>
            <a:ext cx="4752528" cy="738664"/>
          </a:xfrm>
          <a:prstGeom prst="rect">
            <a:avLst/>
          </a:prstGeom>
          <a:noFill/>
        </p:spPr>
        <p:txBody>
          <a:bodyPr wrap="square" rtlCol="0">
            <a:spAutoFit/>
          </a:bodyPr>
          <a:lstStyle/>
          <a:p>
            <a:r>
              <a:rPr lang="es-ES" sz="1400" b="1" dirty="0" smtClean="0"/>
              <a:t>Colocar 2 ventiladores de impulsión con conductos de sección cuadrada 50 x 25 cm en  esquinas opuestas de la sala. Funcionalidad invernal.</a:t>
            </a:r>
            <a:endParaRPr lang="es-ES" sz="1400" b="1" dirty="0"/>
          </a:p>
        </p:txBody>
      </p:sp>
      <p:sp>
        <p:nvSpPr>
          <p:cNvPr id="23" name="22 Flecha curvada hacia la derecha"/>
          <p:cNvSpPr/>
          <p:nvPr/>
        </p:nvSpPr>
        <p:spPr>
          <a:xfrm flipV="1">
            <a:off x="5220072" y="2564904"/>
            <a:ext cx="432048" cy="1800200"/>
          </a:xfrm>
          <a:prstGeom prst="curvedRightArrow">
            <a:avLst>
              <a:gd name="adj1" fmla="val 17741"/>
              <a:gd name="adj2" fmla="val 50000"/>
              <a:gd name="adj3" fmla="val 25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solidFill>
                <a:schemeClr val="tx1"/>
              </a:solidFill>
            </a:endParaRPr>
          </a:p>
        </p:txBody>
      </p:sp>
      <p:sp>
        <p:nvSpPr>
          <p:cNvPr id="20" name="19 Flecha curvada hacia la derecha"/>
          <p:cNvSpPr/>
          <p:nvPr/>
        </p:nvSpPr>
        <p:spPr>
          <a:xfrm flipH="1">
            <a:off x="7884368" y="2564904"/>
            <a:ext cx="432048" cy="1872208"/>
          </a:xfrm>
          <a:prstGeom prst="curvedRightArrow">
            <a:avLst>
              <a:gd name="adj1" fmla="val 17741"/>
              <a:gd name="adj2" fmla="val 50000"/>
              <a:gd name="adj3" fmla="val 25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8229600" cy="1399032"/>
          </a:xfrm>
        </p:spPr>
        <p:txBody>
          <a:bodyPr>
            <a:normAutofit/>
          </a:bodyPr>
          <a:lstStyle/>
          <a:p>
            <a:r>
              <a:rPr lang="es-ES" sz="2800" dirty="0" smtClean="0"/>
              <a:t>PROPUESTAS DE MEJORA</a:t>
            </a:r>
            <a:br>
              <a:rPr lang="es-ES" sz="2800" dirty="0" smtClean="0"/>
            </a:br>
            <a:r>
              <a:rPr lang="es-ES" sz="2000" dirty="0" smtClean="0"/>
              <a:t>SISTEMAS ACTIVOS: Climatización</a:t>
            </a:r>
            <a:endParaRPr lang="es-ES" sz="2800" dirty="0"/>
          </a:p>
        </p:txBody>
      </p:sp>
      <p:sp>
        <p:nvSpPr>
          <p:cNvPr id="3" name="2 Marcador de contenido"/>
          <p:cNvSpPr>
            <a:spLocks noGrp="1"/>
          </p:cNvSpPr>
          <p:nvPr>
            <p:ph idx="1"/>
          </p:nvPr>
        </p:nvSpPr>
        <p:spPr>
          <a:xfrm>
            <a:off x="539552" y="1124744"/>
            <a:ext cx="7200800" cy="432048"/>
          </a:xfrm>
        </p:spPr>
        <p:txBody>
          <a:bodyPr>
            <a:noAutofit/>
          </a:bodyPr>
          <a:lstStyle/>
          <a:p>
            <a:r>
              <a:rPr lang="es-ES" sz="2200" u="sng" dirty="0" smtClean="0"/>
              <a:t>Conductos de recogida de aire interior</a:t>
            </a:r>
            <a:endParaRPr lang="es-ES" sz="2200" dirty="0" smtClean="0"/>
          </a:p>
          <a:p>
            <a:pPr>
              <a:buNone/>
            </a:pPr>
            <a:endParaRPr lang="es-ES" sz="17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1" name="10 CuadroTexto"/>
          <p:cNvSpPr txBox="1"/>
          <p:nvPr/>
        </p:nvSpPr>
        <p:spPr>
          <a:xfrm>
            <a:off x="179512" y="1323345"/>
            <a:ext cx="8784976" cy="1169551"/>
          </a:xfrm>
          <a:prstGeom prst="rect">
            <a:avLst/>
          </a:prstGeom>
          <a:noFill/>
        </p:spPr>
        <p:txBody>
          <a:bodyPr wrap="square" rtlCol="0">
            <a:spAutoFit/>
          </a:bodyPr>
          <a:lstStyle/>
          <a:p>
            <a:pPr algn="just"/>
            <a:endParaRPr lang="es-ES" sz="1400" dirty="0" smtClean="0"/>
          </a:p>
          <a:p>
            <a:pPr algn="just"/>
            <a:r>
              <a:rPr lang="es-ES" sz="1400" b="1" dirty="0"/>
              <a:t>Aprovechar el aire interior de la sala principal cuando no se utiliza </a:t>
            </a:r>
            <a:r>
              <a:rPr lang="es-ES" sz="1400" b="1" dirty="0" smtClean="0"/>
              <a:t>para acondicionar </a:t>
            </a:r>
            <a:r>
              <a:rPr lang="es-ES" sz="1400" b="1" dirty="0"/>
              <a:t>la sala Bar-cafetería</a:t>
            </a:r>
            <a:r>
              <a:rPr lang="es-ES" sz="1400" dirty="0"/>
              <a:t>, pasando este aire por el equipo de climatización para adecuarlo a la temperatura que </a:t>
            </a:r>
            <a:r>
              <a:rPr lang="es-ES" sz="1400" dirty="0" smtClean="0"/>
              <a:t>necesitamos. Esto es posible siempre que se respeten el número de renovaciones de aire.</a:t>
            </a:r>
          </a:p>
          <a:p>
            <a:pPr algn="just"/>
            <a:endParaRPr lang="es-ES" sz="1400" dirty="0"/>
          </a:p>
        </p:txBody>
      </p:sp>
      <p:graphicFrame>
        <p:nvGraphicFramePr>
          <p:cNvPr id="13" name="12 Tabla"/>
          <p:cNvGraphicFramePr>
            <a:graphicFrameLocks noGrp="1"/>
          </p:cNvGraphicFramePr>
          <p:nvPr/>
        </p:nvGraphicFramePr>
        <p:xfrm>
          <a:off x="251520" y="5517232"/>
          <a:ext cx="6408713" cy="1152128"/>
        </p:xfrm>
        <a:graphic>
          <a:graphicData uri="http://schemas.openxmlformats.org/drawingml/2006/table">
            <a:tbl>
              <a:tblPr>
                <a:tableStyleId>{3C2FFA5D-87B4-456A-9821-1D502468CF0F}</a:tableStyleId>
              </a:tblPr>
              <a:tblGrid>
                <a:gridCol w="744175"/>
                <a:gridCol w="1007915"/>
                <a:gridCol w="1274247"/>
                <a:gridCol w="1068119"/>
                <a:gridCol w="979109"/>
                <a:gridCol w="1335148"/>
              </a:tblGrid>
              <a:tr h="638529">
                <a:tc gridSpan="2">
                  <a:txBody>
                    <a:bodyPr/>
                    <a:lstStyle/>
                    <a:p>
                      <a:pPr algn="ctr">
                        <a:lnSpc>
                          <a:spcPct val="115000"/>
                        </a:lnSpc>
                        <a:spcAft>
                          <a:spcPts val="0"/>
                        </a:spcAft>
                      </a:pPr>
                      <a:r>
                        <a:rPr lang="es-ES" sz="1200" dirty="0"/>
                        <a:t>Reducción </a:t>
                      </a:r>
                      <a:r>
                        <a:rPr lang="es-ES" sz="1200" dirty="0" smtClean="0"/>
                        <a:t>demanda climatización </a:t>
                      </a:r>
                      <a:endParaRPr lang="es-ES" sz="1200" dirty="0">
                        <a:solidFill>
                          <a:schemeClr val="tx1"/>
                        </a:solidFill>
                        <a:latin typeface="Calibri"/>
                        <a:ea typeface="PMingLiU"/>
                        <a:cs typeface="Arial"/>
                      </a:endParaRPr>
                    </a:p>
                  </a:txBody>
                  <a:tcPr marL="44330" marR="44330" marT="0" marB="0" anchor="ctr" anchorCtr="1"/>
                </a:tc>
                <a:tc hMerge="1">
                  <a:txBody>
                    <a:bodyPr/>
                    <a:lstStyle/>
                    <a:p>
                      <a:endParaRPr lang="es-ES"/>
                    </a:p>
                  </a:txBody>
                  <a:tcPr/>
                </a:tc>
                <a:tc>
                  <a:txBody>
                    <a:bodyPr/>
                    <a:lstStyle/>
                    <a:p>
                      <a:pPr algn="just">
                        <a:lnSpc>
                          <a:spcPct val="115000"/>
                        </a:lnSpc>
                        <a:spcAft>
                          <a:spcPts val="0"/>
                        </a:spcAft>
                      </a:pPr>
                      <a:r>
                        <a:rPr lang="es-ES" sz="1200" dirty="0"/>
                        <a:t> Reducción emisiones CO2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Ahorro monetario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Inversión </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Amortización </a:t>
                      </a:r>
                      <a:endParaRPr lang="es-ES" sz="1200" dirty="0">
                        <a:solidFill>
                          <a:schemeClr val="tx1"/>
                        </a:solidFill>
                        <a:latin typeface="Calibri"/>
                        <a:ea typeface="PMingLiU"/>
                        <a:cs typeface="Arial"/>
                      </a:endParaRPr>
                    </a:p>
                  </a:txBody>
                  <a:tcPr marL="44330" marR="44330" marT="0" marB="0" anchor="ctr"/>
                </a:tc>
              </a:tr>
              <a:tr h="297155">
                <a:tc>
                  <a:txBody>
                    <a:bodyPr/>
                    <a:lstStyle/>
                    <a:p>
                      <a:pPr algn="just">
                        <a:lnSpc>
                          <a:spcPct val="115000"/>
                        </a:lnSpc>
                        <a:spcAft>
                          <a:spcPts val="0"/>
                        </a:spcAft>
                      </a:pPr>
                      <a:r>
                        <a:rPr lang="es-ES" sz="1200"/>
                        <a:t>%</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KWh/año</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KgCO2/año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a:t>€</a:t>
                      </a:r>
                      <a:endParaRPr lang="es-ES" sz="120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años</a:t>
                      </a:r>
                      <a:endParaRPr lang="es-ES" sz="1200" dirty="0">
                        <a:solidFill>
                          <a:schemeClr val="tx1"/>
                        </a:solidFill>
                        <a:latin typeface="Calibri"/>
                        <a:ea typeface="PMingLiU"/>
                        <a:cs typeface="Arial"/>
                      </a:endParaRPr>
                    </a:p>
                  </a:txBody>
                  <a:tcPr marL="44330" marR="44330" marT="0" marB="0" anchor="ctr"/>
                </a:tc>
              </a:tr>
              <a:tr h="216444">
                <a:tc>
                  <a:txBody>
                    <a:bodyPr/>
                    <a:lstStyle/>
                    <a:p>
                      <a:pPr algn="just">
                        <a:lnSpc>
                          <a:spcPct val="115000"/>
                        </a:lnSpc>
                        <a:spcAft>
                          <a:spcPts val="0"/>
                        </a:spcAft>
                      </a:pPr>
                      <a:r>
                        <a:rPr lang="es-ES" sz="1200" dirty="0">
                          <a:solidFill>
                            <a:srgbClr val="000000"/>
                          </a:solidFill>
                          <a:latin typeface="+mn-lt"/>
                          <a:ea typeface="Times New Roman"/>
                          <a:cs typeface="Calibri"/>
                        </a:rPr>
                        <a:t>20</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15414,34</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21.009,58</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2.435,29</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a:solidFill>
                            <a:srgbClr val="000000"/>
                          </a:solidFill>
                          <a:latin typeface="+mn-lt"/>
                          <a:ea typeface="Times New Roman"/>
                          <a:cs typeface="Calibri"/>
                        </a:rPr>
                        <a:t>1009,51</a:t>
                      </a:r>
                      <a:endParaRPr lang="es-ES" sz="120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smtClean="0">
                          <a:solidFill>
                            <a:schemeClr val="bg1"/>
                          </a:solidFill>
                          <a:latin typeface="+mn-lt"/>
                          <a:ea typeface="PMingLiU"/>
                          <a:cs typeface="Calibri"/>
                        </a:rPr>
                        <a:t>0,5</a:t>
                      </a:r>
                      <a:endParaRPr lang="es-ES" sz="1200" dirty="0">
                        <a:solidFill>
                          <a:schemeClr val="bg1"/>
                        </a:solidFill>
                        <a:latin typeface="+mn-lt"/>
                        <a:ea typeface="PMingLiU"/>
                        <a:cs typeface="Arial"/>
                      </a:endParaRPr>
                    </a:p>
                  </a:txBody>
                  <a:tcPr marL="44450" marR="44450" marT="0" marB="0" anchor="ctr"/>
                </a:tc>
              </a:tr>
            </a:tbl>
          </a:graphicData>
        </a:graphic>
      </p:graphicFrame>
      <p:sp>
        <p:nvSpPr>
          <p:cNvPr id="18" name="17 CuadroTexto"/>
          <p:cNvSpPr txBox="1"/>
          <p:nvPr/>
        </p:nvSpPr>
        <p:spPr>
          <a:xfrm>
            <a:off x="107504" y="4509120"/>
            <a:ext cx="6408712" cy="1138773"/>
          </a:xfrm>
          <a:prstGeom prst="rect">
            <a:avLst/>
          </a:prstGeom>
          <a:noFill/>
        </p:spPr>
        <p:txBody>
          <a:bodyPr wrap="square" rtlCol="0">
            <a:spAutoFit/>
          </a:bodyPr>
          <a:lstStyle/>
          <a:p>
            <a:pPr algn="just"/>
            <a:r>
              <a:rPr lang="es-ES" sz="1400" dirty="0" smtClean="0"/>
              <a:t>El volumen </a:t>
            </a:r>
            <a:r>
              <a:rPr lang="es-ES" sz="1400" dirty="0"/>
              <a:t>de la sala es de 860 m</a:t>
            </a:r>
            <a:r>
              <a:rPr lang="es-ES" sz="1400" baseline="30000" dirty="0"/>
              <a:t>3</a:t>
            </a:r>
            <a:r>
              <a:rPr lang="es-ES" sz="1400" dirty="0"/>
              <a:t>, según </a:t>
            </a:r>
            <a:r>
              <a:rPr lang="es-ES" sz="1400" dirty="0" smtClean="0"/>
              <a:t>RITE  se necesitan 2.390,4 </a:t>
            </a:r>
            <a:r>
              <a:rPr lang="es-ES" sz="1400" dirty="0"/>
              <a:t>m</a:t>
            </a:r>
            <a:r>
              <a:rPr lang="es-ES" sz="1400" baseline="30000" dirty="0"/>
              <a:t>3</a:t>
            </a:r>
            <a:r>
              <a:rPr lang="es-ES" sz="1400" dirty="0"/>
              <a:t>/h siendo el número de renovaciones para la sala de </a:t>
            </a:r>
            <a:r>
              <a:rPr lang="es-ES" sz="1400" dirty="0" smtClean="0"/>
              <a:t>2,78 por hora.</a:t>
            </a:r>
            <a:r>
              <a:rPr lang="es-ES" sz="1400" dirty="0"/>
              <a:t> </a:t>
            </a:r>
            <a:r>
              <a:rPr lang="es-ES" sz="1400" b="1" dirty="0" smtClean="0"/>
              <a:t>Cada </a:t>
            </a:r>
            <a:r>
              <a:rPr lang="es-ES" sz="1400" b="1" dirty="0"/>
              <a:t>20 minutos </a:t>
            </a:r>
            <a:r>
              <a:rPr lang="es-ES" sz="1400" b="1" dirty="0" smtClean="0"/>
              <a:t>se </a:t>
            </a:r>
            <a:r>
              <a:rPr lang="es-ES" sz="1400" b="1" dirty="0"/>
              <a:t>introducirá aire del exterior y se extraerá el </a:t>
            </a:r>
            <a:r>
              <a:rPr lang="es-ES" sz="1400" b="1" dirty="0" smtClean="0"/>
              <a:t>viciado, tomando el resto del </a:t>
            </a:r>
            <a:r>
              <a:rPr lang="es-ES" sz="1400" b="1" dirty="0"/>
              <a:t>interior de la sala principal.</a:t>
            </a:r>
          </a:p>
          <a:p>
            <a:endParaRPr lang="es-ES" sz="1200" dirty="0"/>
          </a:p>
        </p:txBody>
      </p:sp>
      <p:pic>
        <p:nvPicPr>
          <p:cNvPr id="19"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pic>
        <p:nvPicPr>
          <p:cNvPr id="12" name="11 Imagen"/>
          <p:cNvPicPr/>
          <p:nvPr/>
        </p:nvPicPr>
        <p:blipFill>
          <a:blip r:embed="rId4" cstate="print"/>
          <a:srcRect l="5115" t="8150" r="5996" b="11285"/>
          <a:stretch>
            <a:fillRect/>
          </a:stretch>
        </p:blipFill>
        <p:spPr bwMode="auto">
          <a:xfrm>
            <a:off x="6588224" y="2492896"/>
            <a:ext cx="2448272" cy="1920545"/>
          </a:xfrm>
          <a:prstGeom prst="rect">
            <a:avLst/>
          </a:prstGeom>
          <a:noFill/>
          <a:ln w="38100">
            <a:solidFill>
              <a:schemeClr val="accent1">
                <a:lumMod val="75000"/>
              </a:schemeClr>
            </a:solidFill>
            <a:miter lim="800000"/>
            <a:headEnd/>
            <a:tailEnd/>
          </a:ln>
        </p:spPr>
      </p:pic>
      <p:pic>
        <p:nvPicPr>
          <p:cNvPr id="14" name="13 Imagen"/>
          <p:cNvPicPr/>
          <p:nvPr/>
        </p:nvPicPr>
        <p:blipFill>
          <a:blip r:embed="rId5" cstate="print"/>
          <a:srcRect l="824" t="22775" r="2258" b="23298"/>
          <a:stretch>
            <a:fillRect/>
          </a:stretch>
        </p:blipFill>
        <p:spPr bwMode="auto">
          <a:xfrm>
            <a:off x="179512" y="2420888"/>
            <a:ext cx="6209588" cy="1944216"/>
          </a:xfrm>
          <a:prstGeom prst="rect">
            <a:avLst/>
          </a:prstGeom>
          <a:noFill/>
          <a:ln w="38100">
            <a:solidFill>
              <a:schemeClr val="accent1">
                <a:lumMod val="75000"/>
              </a:schemeClr>
            </a:solidFill>
            <a:miter lim="800000"/>
            <a:headEnd/>
            <a:tailEnd/>
          </a:ln>
        </p:spPr>
      </p:pic>
      <p:sp>
        <p:nvSpPr>
          <p:cNvPr id="20" name="19 CuadroTexto"/>
          <p:cNvSpPr txBox="1"/>
          <p:nvPr/>
        </p:nvSpPr>
        <p:spPr>
          <a:xfrm>
            <a:off x="6516216" y="4509120"/>
            <a:ext cx="2628800" cy="738664"/>
          </a:xfrm>
          <a:prstGeom prst="rect">
            <a:avLst/>
          </a:prstGeom>
          <a:noFill/>
        </p:spPr>
        <p:txBody>
          <a:bodyPr wrap="square" rtlCol="0">
            <a:spAutoFit/>
          </a:bodyPr>
          <a:lstStyle/>
          <a:p>
            <a:pPr algn="just"/>
            <a:r>
              <a:rPr lang="es-ES" sz="1400" dirty="0" smtClean="0"/>
              <a:t>Consumo al día durante 6 h de funcionamiento. </a:t>
            </a:r>
            <a:r>
              <a:rPr lang="es-ES" sz="1400" dirty="0" err="1" smtClean="0"/>
              <a:t>Reduc</a:t>
            </a:r>
            <a:r>
              <a:rPr lang="es-ES" sz="1400" dirty="0" smtClean="0"/>
              <a:t>. de 34,88 a 27,90 </a:t>
            </a:r>
            <a:r>
              <a:rPr lang="es-ES" sz="1400" dirty="0" err="1" smtClean="0"/>
              <a:t>kWh</a:t>
            </a:r>
            <a:r>
              <a:rPr lang="es-ES" sz="1400" dirty="0" smtClean="0"/>
              <a:t>.</a:t>
            </a:r>
            <a:endParaRPr lang="es-ES"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7384"/>
            <a:ext cx="8229600" cy="1399032"/>
          </a:xfrm>
        </p:spPr>
        <p:txBody>
          <a:bodyPr>
            <a:normAutofit/>
          </a:bodyPr>
          <a:lstStyle/>
          <a:p>
            <a:r>
              <a:rPr lang="es-ES" sz="2800" dirty="0" smtClean="0"/>
              <a:t>PROPUESTAS DE MEJORA</a:t>
            </a:r>
            <a:br>
              <a:rPr lang="es-ES" sz="2800" dirty="0" smtClean="0"/>
            </a:br>
            <a:r>
              <a:rPr lang="es-ES" sz="2000" dirty="0" smtClean="0"/>
              <a:t>SISTEMAS ACTIVOS: Climatización</a:t>
            </a:r>
            <a:endParaRPr lang="es-ES" sz="2800" dirty="0"/>
          </a:p>
        </p:txBody>
      </p:sp>
      <p:sp>
        <p:nvSpPr>
          <p:cNvPr id="3" name="2 Marcador de contenido"/>
          <p:cNvSpPr>
            <a:spLocks noGrp="1"/>
          </p:cNvSpPr>
          <p:nvPr>
            <p:ph idx="1"/>
          </p:nvPr>
        </p:nvSpPr>
        <p:spPr>
          <a:xfrm>
            <a:off x="179512" y="1052736"/>
            <a:ext cx="7416824" cy="432048"/>
          </a:xfrm>
        </p:spPr>
        <p:txBody>
          <a:bodyPr>
            <a:noAutofit/>
          </a:bodyPr>
          <a:lstStyle/>
          <a:p>
            <a:r>
              <a:rPr lang="es-ES" sz="2200" u="sng" dirty="0" smtClean="0"/>
              <a:t>Uso eficiente de nuestro aparato de climatización</a:t>
            </a:r>
            <a:endParaRPr lang="es-ES" sz="2200" u="sng"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graphicFrame>
        <p:nvGraphicFramePr>
          <p:cNvPr id="13" name="12 Tabla"/>
          <p:cNvGraphicFramePr>
            <a:graphicFrameLocks noGrp="1"/>
          </p:cNvGraphicFramePr>
          <p:nvPr/>
        </p:nvGraphicFramePr>
        <p:xfrm>
          <a:off x="323528" y="5589240"/>
          <a:ext cx="6408713" cy="1152128"/>
        </p:xfrm>
        <a:graphic>
          <a:graphicData uri="http://schemas.openxmlformats.org/drawingml/2006/table">
            <a:tbl>
              <a:tblPr>
                <a:tableStyleId>{3C2FFA5D-87B4-456A-9821-1D502468CF0F}</a:tableStyleId>
              </a:tblPr>
              <a:tblGrid>
                <a:gridCol w="744175"/>
                <a:gridCol w="1007915"/>
                <a:gridCol w="1274247"/>
                <a:gridCol w="1068119"/>
                <a:gridCol w="979109"/>
                <a:gridCol w="1335148"/>
              </a:tblGrid>
              <a:tr h="638529">
                <a:tc gridSpan="2">
                  <a:txBody>
                    <a:bodyPr/>
                    <a:lstStyle/>
                    <a:p>
                      <a:pPr algn="ctr">
                        <a:lnSpc>
                          <a:spcPct val="115000"/>
                        </a:lnSpc>
                        <a:spcAft>
                          <a:spcPts val="0"/>
                        </a:spcAft>
                      </a:pPr>
                      <a:r>
                        <a:rPr lang="es-ES" sz="1200" dirty="0"/>
                        <a:t>Reducción </a:t>
                      </a:r>
                      <a:r>
                        <a:rPr lang="es-ES" sz="1200" dirty="0" smtClean="0"/>
                        <a:t>demanda climatización </a:t>
                      </a:r>
                      <a:endParaRPr lang="es-ES" sz="1200" dirty="0">
                        <a:solidFill>
                          <a:schemeClr val="tx1"/>
                        </a:solidFill>
                        <a:latin typeface="Calibri"/>
                        <a:ea typeface="PMingLiU"/>
                        <a:cs typeface="Arial"/>
                      </a:endParaRPr>
                    </a:p>
                  </a:txBody>
                  <a:tcPr marL="44330" marR="44330" marT="0" marB="0" anchor="ctr" anchorCtr="1"/>
                </a:tc>
                <a:tc hMerge="1">
                  <a:txBody>
                    <a:bodyPr/>
                    <a:lstStyle/>
                    <a:p>
                      <a:endParaRPr lang="es-ES"/>
                    </a:p>
                  </a:txBody>
                  <a:tcPr/>
                </a:tc>
                <a:tc>
                  <a:txBody>
                    <a:bodyPr/>
                    <a:lstStyle/>
                    <a:p>
                      <a:pPr algn="just">
                        <a:lnSpc>
                          <a:spcPct val="115000"/>
                        </a:lnSpc>
                        <a:spcAft>
                          <a:spcPts val="0"/>
                        </a:spcAft>
                      </a:pPr>
                      <a:r>
                        <a:rPr lang="es-ES" sz="1200" dirty="0"/>
                        <a:t> Reducción emisiones CO2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Ahorro monetario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Inversión </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Amortización </a:t>
                      </a:r>
                      <a:endParaRPr lang="es-ES" sz="1200" dirty="0">
                        <a:solidFill>
                          <a:schemeClr val="tx1"/>
                        </a:solidFill>
                        <a:latin typeface="Calibri"/>
                        <a:ea typeface="PMingLiU"/>
                        <a:cs typeface="Arial"/>
                      </a:endParaRPr>
                    </a:p>
                  </a:txBody>
                  <a:tcPr marL="44330" marR="44330" marT="0" marB="0" anchor="ctr"/>
                </a:tc>
              </a:tr>
              <a:tr h="297155">
                <a:tc>
                  <a:txBody>
                    <a:bodyPr/>
                    <a:lstStyle/>
                    <a:p>
                      <a:pPr algn="just">
                        <a:lnSpc>
                          <a:spcPct val="115000"/>
                        </a:lnSpc>
                        <a:spcAft>
                          <a:spcPts val="0"/>
                        </a:spcAft>
                      </a:pPr>
                      <a:r>
                        <a:rPr lang="es-ES" sz="1200" dirty="0"/>
                        <a:t>%</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KWh/año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KgCO2/año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t>
                      </a:r>
                      <a:endParaRPr lang="es-ES" sz="1200" dirty="0">
                        <a:solidFill>
                          <a:schemeClr val="tx1"/>
                        </a:solidFill>
                        <a:latin typeface="Calibri"/>
                        <a:ea typeface="PMingLiU"/>
                        <a:cs typeface="Arial"/>
                      </a:endParaRPr>
                    </a:p>
                  </a:txBody>
                  <a:tcPr marL="44330" marR="44330" marT="0" marB="0" anchor="ctr"/>
                </a:tc>
                <a:tc>
                  <a:txBody>
                    <a:bodyPr/>
                    <a:lstStyle/>
                    <a:p>
                      <a:pPr algn="just">
                        <a:lnSpc>
                          <a:spcPct val="115000"/>
                        </a:lnSpc>
                        <a:spcAft>
                          <a:spcPts val="0"/>
                        </a:spcAft>
                      </a:pPr>
                      <a:r>
                        <a:rPr lang="es-ES" sz="1200" dirty="0"/>
                        <a:t>años</a:t>
                      </a:r>
                      <a:endParaRPr lang="es-ES" sz="1200" dirty="0">
                        <a:solidFill>
                          <a:schemeClr val="tx1"/>
                        </a:solidFill>
                        <a:latin typeface="Calibri"/>
                        <a:ea typeface="PMingLiU"/>
                        <a:cs typeface="Arial"/>
                      </a:endParaRPr>
                    </a:p>
                  </a:txBody>
                  <a:tcPr marL="44330" marR="44330" marT="0" marB="0" anchor="ctr"/>
                </a:tc>
              </a:tr>
              <a:tr h="216444">
                <a:tc>
                  <a:txBody>
                    <a:bodyPr/>
                    <a:lstStyle/>
                    <a:p>
                      <a:pPr algn="just">
                        <a:lnSpc>
                          <a:spcPct val="115000"/>
                        </a:lnSpc>
                        <a:spcAft>
                          <a:spcPts val="0"/>
                        </a:spcAft>
                      </a:pPr>
                      <a:r>
                        <a:rPr lang="es-ES" sz="1200" dirty="0">
                          <a:solidFill>
                            <a:srgbClr val="000000"/>
                          </a:solidFill>
                          <a:latin typeface="+mn-lt"/>
                          <a:ea typeface="Times New Roman"/>
                          <a:cs typeface="Calibri"/>
                        </a:rPr>
                        <a:t>10</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8.476,24</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9.128,19</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1.827,34</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0</a:t>
                      </a:r>
                      <a:endParaRPr lang="es-ES" sz="1200" dirty="0">
                        <a:latin typeface="+mn-lt"/>
                        <a:ea typeface="PMingLiU"/>
                        <a:cs typeface="Arial"/>
                      </a:endParaRPr>
                    </a:p>
                  </a:txBody>
                  <a:tcPr marL="44450" marR="44450" marT="0" marB="0" anchor="ctr"/>
                </a:tc>
                <a:tc>
                  <a:txBody>
                    <a:bodyPr/>
                    <a:lstStyle/>
                    <a:p>
                      <a:pPr algn="just">
                        <a:lnSpc>
                          <a:spcPct val="115000"/>
                        </a:lnSpc>
                        <a:spcAft>
                          <a:spcPts val="0"/>
                        </a:spcAft>
                      </a:pPr>
                      <a:r>
                        <a:rPr lang="es-ES" sz="1200" dirty="0">
                          <a:solidFill>
                            <a:srgbClr val="000000"/>
                          </a:solidFill>
                          <a:latin typeface="+mn-lt"/>
                          <a:ea typeface="Times New Roman"/>
                          <a:cs typeface="Calibri"/>
                        </a:rPr>
                        <a:t>0</a:t>
                      </a:r>
                      <a:endParaRPr lang="es-ES" sz="1200" dirty="0">
                        <a:latin typeface="+mn-lt"/>
                        <a:ea typeface="PMingLiU"/>
                        <a:cs typeface="Arial"/>
                      </a:endParaRPr>
                    </a:p>
                  </a:txBody>
                  <a:tcPr marL="44450" marR="44450" marT="0" marB="0" anchor="ctr"/>
                </a:tc>
              </a:tr>
            </a:tbl>
          </a:graphicData>
        </a:graphic>
      </p:graphicFrame>
      <p:sp>
        <p:nvSpPr>
          <p:cNvPr id="16" name="15 CuadroTexto"/>
          <p:cNvSpPr txBox="1"/>
          <p:nvPr/>
        </p:nvSpPr>
        <p:spPr>
          <a:xfrm>
            <a:off x="251520" y="1556792"/>
            <a:ext cx="4176464" cy="1785104"/>
          </a:xfrm>
          <a:prstGeom prst="rect">
            <a:avLst/>
          </a:prstGeom>
          <a:noFill/>
        </p:spPr>
        <p:txBody>
          <a:bodyPr wrap="square" rtlCol="0">
            <a:spAutoFit/>
          </a:bodyPr>
          <a:lstStyle/>
          <a:p>
            <a:pPr algn="just"/>
            <a:r>
              <a:rPr lang="es-ES" sz="1400" dirty="0"/>
              <a:t>Mantener el local a una temperatura de 21ºC, frente a oscilaciones de 19 a 22ºC</a:t>
            </a:r>
            <a:r>
              <a:rPr lang="es-ES" sz="1400" dirty="0" smtClean="0"/>
              <a:t>.</a:t>
            </a:r>
          </a:p>
          <a:p>
            <a:pPr algn="just"/>
            <a:endParaRPr lang="es-ES" sz="1400" dirty="0" smtClean="0"/>
          </a:p>
          <a:p>
            <a:pPr lvl="0" algn="just"/>
            <a:r>
              <a:rPr lang="es-ES" sz="1400" dirty="0" smtClean="0"/>
              <a:t>Hipótesis de trabajo: </a:t>
            </a:r>
            <a:r>
              <a:rPr lang="es-ES" sz="1400" dirty="0"/>
              <a:t>Incrementar o disminuir en 1 ºC la temperatura ambiental de un local supone un incremento energético del 7%. (Según </a:t>
            </a:r>
            <a:r>
              <a:rPr lang="es-ES" sz="1400" dirty="0" smtClean="0"/>
              <a:t>IDAE)</a:t>
            </a:r>
            <a:endParaRPr lang="es-ES" sz="1400" dirty="0"/>
          </a:p>
          <a:p>
            <a:pPr algn="just"/>
            <a:endParaRPr lang="es-ES" sz="1200" dirty="0"/>
          </a:p>
        </p:txBody>
      </p:sp>
      <p:sp>
        <p:nvSpPr>
          <p:cNvPr id="18" name="17 CuadroTexto"/>
          <p:cNvSpPr txBox="1"/>
          <p:nvPr/>
        </p:nvSpPr>
        <p:spPr>
          <a:xfrm>
            <a:off x="4355976" y="3140968"/>
            <a:ext cx="4608512" cy="2308324"/>
          </a:xfrm>
          <a:prstGeom prst="rect">
            <a:avLst/>
          </a:prstGeom>
          <a:noFill/>
        </p:spPr>
        <p:txBody>
          <a:bodyPr wrap="square" rtlCol="0">
            <a:spAutoFit/>
          </a:bodyPr>
          <a:lstStyle/>
          <a:p>
            <a:pPr algn="just"/>
            <a:r>
              <a:rPr lang="es-ES" sz="1200" b="1" dirty="0"/>
              <a:t>Evaluación económica y en términos de emisiones de </a:t>
            </a:r>
            <a:r>
              <a:rPr lang="es-ES" sz="1200" b="1" dirty="0" smtClean="0"/>
              <a:t>CO</a:t>
            </a:r>
            <a:r>
              <a:rPr lang="es-ES" sz="1200" b="1" baseline="-25000" dirty="0" smtClean="0"/>
              <a:t>2</a:t>
            </a:r>
          </a:p>
          <a:p>
            <a:pPr algn="just"/>
            <a:endParaRPr lang="es-ES" sz="1200" dirty="0"/>
          </a:p>
          <a:p>
            <a:pPr lvl="0" algn="just">
              <a:buClr>
                <a:schemeClr val="accent1">
                  <a:lumMod val="75000"/>
                </a:schemeClr>
              </a:buClr>
              <a:buSzPct val="150000"/>
              <a:buFont typeface="Arial" pitchFamily="34" charset="0"/>
              <a:buChar char="•"/>
            </a:pPr>
            <a:r>
              <a:rPr lang="es-ES" sz="1200" dirty="0" smtClean="0"/>
              <a:t> El </a:t>
            </a:r>
            <a:r>
              <a:rPr lang="es-ES" sz="1200" b="1" dirty="0"/>
              <a:t>coste</a:t>
            </a:r>
            <a:r>
              <a:rPr lang="es-ES" sz="1200" dirty="0"/>
              <a:t> del término de energía es de </a:t>
            </a:r>
            <a:r>
              <a:rPr lang="es-ES" sz="1200" b="1" dirty="0"/>
              <a:t>0.1513€/</a:t>
            </a:r>
            <a:r>
              <a:rPr lang="es-ES" sz="1200" b="1" dirty="0" smtClean="0"/>
              <a:t>kWh</a:t>
            </a:r>
          </a:p>
          <a:p>
            <a:pPr lvl="0" algn="just">
              <a:buFontTx/>
              <a:buChar char="-"/>
            </a:pPr>
            <a:endParaRPr lang="es-ES" sz="1200" dirty="0"/>
          </a:p>
          <a:p>
            <a:pPr lvl="0" algn="just">
              <a:buClr>
                <a:schemeClr val="accent1">
                  <a:lumMod val="75000"/>
                </a:schemeClr>
              </a:buClr>
              <a:buSzPct val="150000"/>
              <a:buFont typeface="Arial" pitchFamily="34" charset="0"/>
              <a:buChar char="•"/>
            </a:pPr>
            <a:r>
              <a:rPr lang="es-ES" sz="1200" dirty="0" smtClean="0"/>
              <a:t> La </a:t>
            </a:r>
            <a:r>
              <a:rPr lang="es-ES" sz="1200" b="1" dirty="0"/>
              <a:t>demanda</a:t>
            </a:r>
            <a:r>
              <a:rPr lang="es-ES" sz="1200" dirty="0"/>
              <a:t> media mensual de electricidad según cálculo en programa Calener:</a:t>
            </a:r>
          </a:p>
          <a:p>
            <a:pPr algn="just"/>
            <a:r>
              <a:rPr lang="es-ES" sz="1200" dirty="0"/>
              <a:t> </a:t>
            </a:r>
          </a:p>
          <a:p>
            <a:pPr algn="just"/>
            <a:r>
              <a:rPr lang="es-ES" sz="1200" b="1" dirty="0"/>
              <a:t>21,1 kWh/m2 para </a:t>
            </a:r>
            <a:r>
              <a:rPr lang="es-ES" sz="1200" b="1" dirty="0" smtClean="0"/>
              <a:t>calefac.   7.5 kWh/m2 para refrigeración</a:t>
            </a:r>
          </a:p>
          <a:p>
            <a:pPr lvl="0" algn="just"/>
            <a:endParaRPr lang="es-ES" sz="1200" dirty="0"/>
          </a:p>
          <a:p>
            <a:pPr algn="just"/>
            <a:r>
              <a:rPr lang="es-ES" sz="1200" dirty="0"/>
              <a:t> </a:t>
            </a:r>
            <a:r>
              <a:rPr lang="es-ES" sz="1200" dirty="0" smtClean="0"/>
              <a:t>Emisiones </a:t>
            </a:r>
            <a:r>
              <a:rPr lang="es-ES" sz="1200" dirty="0"/>
              <a:t>de CO</a:t>
            </a:r>
            <a:r>
              <a:rPr lang="es-ES" sz="1200" baseline="-25000" dirty="0"/>
              <a:t>2</a:t>
            </a:r>
            <a:r>
              <a:rPr lang="es-ES" sz="1200" dirty="0"/>
              <a:t> para </a:t>
            </a:r>
            <a:r>
              <a:rPr lang="es-ES" sz="1200" dirty="0" smtClean="0"/>
              <a:t>considerada </a:t>
            </a:r>
            <a:r>
              <a:rPr lang="es-ES" sz="1200" dirty="0"/>
              <a:t>como energía final en 388 g. CO</a:t>
            </a:r>
            <a:r>
              <a:rPr lang="es-ES" sz="1200" baseline="-25000" dirty="0"/>
              <a:t>2</a:t>
            </a:r>
            <a:r>
              <a:rPr lang="es-ES" sz="1200" dirty="0"/>
              <a:t> / kWh. </a:t>
            </a:r>
            <a:r>
              <a:rPr lang="es-ES" sz="1200" i="1" dirty="0" smtClean="0"/>
              <a:t>FUENTE</a:t>
            </a:r>
            <a:r>
              <a:rPr lang="es-ES" sz="1200" i="1" dirty="0"/>
              <a:t>: Anuario </a:t>
            </a:r>
            <a:r>
              <a:rPr lang="es-ES" sz="1200" i="1" dirty="0" smtClean="0"/>
              <a:t>ATECYR</a:t>
            </a:r>
            <a:endParaRPr lang="es-ES" sz="1200" dirty="0"/>
          </a:p>
          <a:p>
            <a:endParaRPr lang="es-ES" sz="1200" dirty="0"/>
          </a:p>
        </p:txBody>
      </p:sp>
      <p:graphicFrame>
        <p:nvGraphicFramePr>
          <p:cNvPr id="12" name="11 Tabla"/>
          <p:cNvGraphicFramePr>
            <a:graphicFrameLocks noGrp="1"/>
          </p:cNvGraphicFramePr>
          <p:nvPr/>
        </p:nvGraphicFramePr>
        <p:xfrm>
          <a:off x="4499992" y="1556792"/>
          <a:ext cx="4343400" cy="1388872"/>
        </p:xfrm>
        <a:graphic>
          <a:graphicData uri="http://schemas.openxmlformats.org/drawingml/2006/table">
            <a:tbl>
              <a:tblPr>
                <a:tableStyleId>{69CF1AB2-1976-4502-BF36-3FF5EA218861}</a:tableStyleId>
              </a:tblPr>
              <a:tblGrid>
                <a:gridCol w="1828800"/>
                <a:gridCol w="1267544"/>
                <a:gridCol w="1247056"/>
              </a:tblGrid>
              <a:tr h="0">
                <a:tc>
                  <a:txBody>
                    <a:bodyPr/>
                    <a:lstStyle/>
                    <a:p>
                      <a:pPr algn="ctr">
                        <a:lnSpc>
                          <a:spcPct val="115000"/>
                        </a:lnSpc>
                        <a:spcAft>
                          <a:spcPts val="1000"/>
                        </a:spcAft>
                      </a:pPr>
                      <a:r>
                        <a:rPr lang="es-ES" sz="1200" dirty="0"/>
                        <a:t>ÉPOCA DEL AÑO</a:t>
                      </a:r>
                      <a:endParaRPr lang="es-ES" sz="1200" dirty="0">
                        <a:latin typeface="Calibri"/>
                        <a:ea typeface="PMingLiU"/>
                        <a:cs typeface="Arial"/>
                      </a:endParaRPr>
                    </a:p>
                  </a:txBody>
                  <a:tcPr marL="0" marR="0" marT="0" marB="0" anchor="ctr"/>
                </a:tc>
                <a:tc>
                  <a:txBody>
                    <a:bodyPr/>
                    <a:lstStyle/>
                    <a:p>
                      <a:pPr algn="ctr">
                        <a:lnSpc>
                          <a:spcPct val="115000"/>
                        </a:lnSpc>
                        <a:spcAft>
                          <a:spcPts val="1000"/>
                        </a:spcAft>
                      </a:pPr>
                      <a:r>
                        <a:rPr lang="es-ES" sz="1200" dirty="0" smtClean="0"/>
                        <a:t>TEMPERATURA</a:t>
                      </a:r>
                    </a:p>
                    <a:p>
                      <a:pPr algn="ctr">
                        <a:lnSpc>
                          <a:spcPct val="115000"/>
                        </a:lnSpc>
                        <a:spcAft>
                          <a:spcPts val="1000"/>
                        </a:spcAft>
                      </a:pPr>
                      <a:r>
                        <a:rPr lang="es-ES" sz="1200" baseline="0" dirty="0" smtClean="0"/>
                        <a:t>Caso A</a:t>
                      </a:r>
                      <a:r>
                        <a:rPr lang="es-ES" sz="1200" dirty="0" smtClean="0"/>
                        <a:t> </a:t>
                      </a:r>
                      <a:endParaRPr lang="es-ES" sz="1200" dirty="0">
                        <a:latin typeface="Calibri"/>
                        <a:ea typeface="PMingLiU"/>
                        <a:cs typeface="Arial"/>
                      </a:endParaRPr>
                    </a:p>
                  </a:txBody>
                  <a:tcPr marL="0" marR="0" marT="0" marB="0" anchor="ctr"/>
                </a:tc>
                <a:tc>
                  <a:txBody>
                    <a:bodyPr/>
                    <a:lstStyle/>
                    <a:p>
                      <a:pPr algn="ctr">
                        <a:lnSpc>
                          <a:spcPct val="115000"/>
                        </a:lnSpc>
                        <a:spcAft>
                          <a:spcPts val="1000"/>
                        </a:spcAft>
                      </a:pPr>
                      <a:r>
                        <a:rPr lang="es-ES" sz="1200" dirty="0" smtClean="0"/>
                        <a:t>TEMPERATURA</a:t>
                      </a:r>
                    </a:p>
                    <a:p>
                      <a:pPr algn="ctr">
                        <a:lnSpc>
                          <a:spcPct val="115000"/>
                        </a:lnSpc>
                        <a:spcAft>
                          <a:spcPts val="1000"/>
                        </a:spcAft>
                      </a:pPr>
                      <a:r>
                        <a:rPr lang="es-ES" sz="1200" dirty="0" smtClean="0"/>
                        <a:t>Caso B </a:t>
                      </a:r>
                      <a:endParaRPr lang="es-ES" sz="1200" dirty="0">
                        <a:latin typeface="Calibri"/>
                        <a:ea typeface="PMingLiU"/>
                        <a:cs typeface="Arial"/>
                      </a:endParaRPr>
                    </a:p>
                  </a:txBody>
                  <a:tcPr marL="0" marR="0" marT="0" marB="0" anchor="ctr"/>
                </a:tc>
              </a:tr>
              <a:tr h="0">
                <a:tc>
                  <a:txBody>
                    <a:bodyPr/>
                    <a:lstStyle/>
                    <a:p>
                      <a:pPr algn="ctr">
                        <a:lnSpc>
                          <a:spcPct val="115000"/>
                        </a:lnSpc>
                        <a:spcAft>
                          <a:spcPts val="1000"/>
                        </a:spcAft>
                      </a:pPr>
                      <a:r>
                        <a:rPr lang="es-ES" sz="1200" dirty="0"/>
                        <a:t>Diciembre - Abril</a:t>
                      </a:r>
                      <a:endParaRPr lang="es-ES" sz="1200" dirty="0">
                        <a:latin typeface="Calibri"/>
                        <a:ea typeface="PMingLiU"/>
                        <a:cs typeface="Arial"/>
                      </a:endParaRPr>
                    </a:p>
                  </a:txBody>
                  <a:tcPr marL="0" marR="0" marT="0" marB="0"/>
                </a:tc>
                <a:tc>
                  <a:txBody>
                    <a:bodyPr/>
                    <a:lstStyle/>
                    <a:p>
                      <a:pPr algn="ctr">
                        <a:lnSpc>
                          <a:spcPct val="115000"/>
                        </a:lnSpc>
                        <a:spcAft>
                          <a:spcPts val="1000"/>
                        </a:spcAft>
                      </a:pPr>
                      <a:r>
                        <a:rPr lang="es-ES" sz="1200" dirty="0"/>
                        <a:t>22 ºC </a:t>
                      </a:r>
                      <a:endParaRPr lang="es-ES" sz="1200" dirty="0">
                        <a:latin typeface="Calibri"/>
                        <a:ea typeface="PMingLiU"/>
                        <a:cs typeface="Arial"/>
                      </a:endParaRPr>
                    </a:p>
                  </a:txBody>
                  <a:tcPr marL="0" marR="0" marT="0" marB="0"/>
                </a:tc>
                <a:tc rowSpan="4">
                  <a:txBody>
                    <a:bodyPr/>
                    <a:lstStyle/>
                    <a:p>
                      <a:pPr algn="ctr">
                        <a:lnSpc>
                          <a:spcPct val="115000"/>
                        </a:lnSpc>
                        <a:spcAft>
                          <a:spcPts val="1000"/>
                        </a:spcAft>
                      </a:pPr>
                      <a:r>
                        <a:rPr lang="es-ES" sz="1200" dirty="0"/>
                        <a:t>21 ºC </a:t>
                      </a:r>
                      <a:endParaRPr lang="es-ES" sz="1200" dirty="0">
                        <a:latin typeface="Calibri"/>
                        <a:ea typeface="PMingLiU"/>
                        <a:cs typeface="Arial"/>
                      </a:endParaRPr>
                    </a:p>
                  </a:txBody>
                  <a:tcPr marL="0" marR="0" marT="0" marB="0" anchor="ctr"/>
                </a:tc>
              </a:tr>
              <a:tr h="0">
                <a:tc>
                  <a:txBody>
                    <a:bodyPr/>
                    <a:lstStyle/>
                    <a:p>
                      <a:pPr algn="ctr">
                        <a:lnSpc>
                          <a:spcPct val="115000"/>
                        </a:lnSpc>
                        <a:spcAft>
                          <a:spcPts val="1000"/>
                        </a:spcAft>
                      </a:pPr>
                      <a:r>
                        <a:rPr lang="es-ES" sz="1200" dirty="0"/>
                        <a:t>Mayo – Junio</a:t>
                      </a:r>
                      <a:endParaRPr lang="es-ES" sz="1200" dirty="0">
                        <a:latin typeface="Calibri"/>
                        <a:ea typeface="PMingLiU"/>
                        <a:cs typeface="Arial"/>
                      </a:endParaRPr>
                    </a:p>
                  </a:txBody>
                  <a:tcPr marL="0" marR="0" marT="0" marB="0"/>
                </a:tc>
                <a:tc>
                  <a:txBody>
                    <a:bodyPr/>
                    <a:lstStyle/>
                    <a:p>
                      <a:pPr algn="ctr">
                        <a:lnSpc>
                          <a:spcPct val="115000"/>
                        </a:lnSpc>
                        <a:spcAft>
                          <a:spcPts val="1000"/>
                        </a:spcAft>
                      </a:pPr>
                      <a:r>
                        <a:rPr lang="es-ES" sz="1200" dirty="0"/>
                        <a:t>21 ºC </a:t>
                      </a:r>
                      <a:endParaRPr lang="es-ES" sz="1200" dirty="0">
                        <a:latin typeface="Calibri"/>
                        <a:ea typeface="PMingLiU"/>
                        <a:cs typeface="Arial"/>
                      </a:endParaRPr>
                    </a:p>
                  </a:txBody>
                  <a:tcPr marL="0" marR="0" marT="0" marB="0"/>
                </a:tc>
                <a:tc vMerge="1">
                  <a:txBody>
                    <a:bodyPr/>
                    <a:lstStyle/>
                    <a:p>
                      <a:endParaRPr lang="es-ES"/>
                    </a:p>
                  </a:txBody>
                  <a:tcPr/>
                </a:tc>
              </a:tr>
              <a:tr h="0">
                <a:tc>
                  <a:txBody>
                    <a:bodyPr/>
                    <a:lstStyle/>
                    <a:p>
                      <a:pPr algn="ctr">
                        <a:lnSpc>
                          <a:spcPct val="115000"/>
                        </a:lnSpc>
                        <a:spcAft>
                          <a:spcPts val="1000"/>
                        </a:spcAft>
                      </a:pPr>
                      <a:r>
                        <a:rPr lang="es-ES" sz="1200" dirty="0"/>
                        <a:t>Julio – Septiembre</a:t>
                      </a:r>
                      <a:endParaRPr lang="es-ES" sz="1200" dirty="0">
                        <a:latin typeface="Calibri"/>
                        <a:ea typeface="PMingLiU"/>
                        <a:cs typeface="Arial"/>
                      </a:endParaRPr>
                    </a:p>
                  </a:txBody>
                  <a:tcPr marL="0" marR="0" marT="0" marB="0"/>
                </a:tc>
                <a:tc>
                  <a:txBody>
                    <a:bodyPr/>
                    <a:lstStyle/>
                    <a:p>
                      <a:pPr algn="ctr">
                        <a:lnSpc>
                          <a:spcPct val="115000"/>
                        </a:lnSpc>
                        <a:spcAft>
                          <a:spcPts val="1000"/>
                        </a:spcAft>
                      </a:pPr>
                      <a:r>
                        <a:rPr lang="es-ES" sz="1200" dirty="0"/>
                        <a:t>19 ºC </a:t>
                      </a:r>
                      <a:endParaRPr lang="es-ES" sz="1200" dirty="0">
                        <a:latin typeface="Calibri"/>
                        <a:ea typeface="PMingLiU"/>
                        <a:cs typeface="Arial"/>
                      </a:endParaRPr>
                    </a:p>
                  </a:txBody>
                  <a:tcPr marL="0" marR="0" marT="0" marB="0"/>
                </a:tc>
                <a:tc vMerge="1">
                  <a:txBody>
                    <a:bodyPr/>
                    <a:lstStyle/>
                    <a:p>
                      <a:endParaRPr lang="es-ES"/>
                    </a:p>
                  </a:txBody>
                  <a:tcPr/>
                </a:tc>
              </a:tr>
              <a:tr h="0">
                <a:tc>
                  <a:txBody>
                    <a:bodyPr/>
                    <a:lstStyle/>
                    <a:p>
                      <a:pPr algn="ctr">
                        <a:lnSpc>
                          <a:spcPct val="115000"/>
                        </a:lnSpc>
                        <a:spcAft>
                          <a:spcPts val="1000"/>
                        </a:spcAft>
                      </a:pPr>
                      <a:r>
                        <a:rPr lang="es-ES" sz="1200" dirty="0"/>
                        <a:t>Octubre - Noviembre</a:t>
                      </a:r>
                      <a:endParaRPr lang="es-ES" sz="1200" dirty="0">
                        <a:latin typeface="Calibri"/>
                        <a:ea typeface="PMingLiU"/>
                        <a:cs typeface="Arial"/>
                      </a:endParaRPr>
                    </a:p>
                  </a:txBody>
                  <a:tcPr marL="0" marR="0" marT="0" marB="0"/>
                </a:tc>
                <a:tc>
                  <a:txBody>
                    <a:bodyPr/>
                    <a:lstStyle/>
                    <a:p>
                      <a:pPr algn="ctr">
                        <a:lnSpc>
                          <a:spcPct val="115000"/>
                        </a:lnSpc>
                        <a:spcAft>
                          <a:spcPts val="1000"/>
                        </a:spcAft>
                      </a:pPr>
                      <a:r>
                        <a:rPr lang="es-ES" sz="1200" dirty="0"/>
                        <a:t>21 ºC</a:t>
                      </a:r>
                      <a:endParaRPr lang="es-ES" sz="1200" dirty="0">
                        <a:latin typeface="Calibri"/>
                        <a:ea typeface="PMingLiU"/>
                        <a:cs typeface="Arial"/>
                      </a:endParaRPr>
                    </a:p>
                  </a:txBody>
                  <a:tcPr marL="0" marR="0" marT="0" marB="0"/>
                </a:tc>
                <a:tc vMerge="1">
                  <a:txBody>
                    <a:bodyPr/>
                    <a:lstStyle/>
                    <a:p>
                      <a:endParaRPr lang="es-ES"/>
                    </a:p>
                  </a:txBody>
                  <a:tcPr/>
                </a:tc>
              </a:tr>
            </a:tbl>
          </a:graphicData>
        </a:graphic>
      </p:graphicFrame>
      <p:pic>
        <p:nvPicPr>
          <p:cNvPr id="14" name="13 Imagen"/>
          <p:cNvPicPr/>
          <p:nvPr/>
        </p:nvPicPr>
        <p:blipFill>
          <a:blip r:embed="rId3" cstate="print">
            <a:duotone>
              <a:schemeClr val="accent5">
                <a:shade val="45000"/>
                <a:satMod val="135000"/>
              </a:schemeClr>
              <a:prstClr val="white"/>
            </a:duotone>
          </a:blip>
          <a:srcRect l="22978" t="14257" r="13748" b="11364"/>
          <a:stretch>
            <a:fillRect/>
          </a:stretch>
        </p:blipFill>
        <p:spPr bwMode="auto">
          <a:xfrm>
            <a:off x="323528" y="3212976"/>
            <a:ext cx="3960440" cy="2232248"/>
          </a:xfrm>
          <a:prstGeom prst="rect">
            <a:avLst/>
          </a:prstGeom>
          <a:noFill/>
          <a:ln w="38100">
            <a:solidFill>
              <a:schemeClr val="accent1"/>
            </a:solidFill>
            <a:miter lim="800000"/>
            <a:headEnd/>
            <a:tailEnd/>
          </a:ln>
        </p:spPr>
      </p:pic>
      <p:pic>
        <p:nvPicPr>
          <p:cNvPr id="15" name="Picture 5" descr="C:\Users\Pc\Desktop\docus proyect fg\pisos-necesitan-certificado-energetico.png"/>
          <p:cNvPicPr>
            <a:picLocks noChangeAspect="1" noChangeArrowheads="1"/>
          </p:cNvPicPr>
          <p:nvPr/>
        </p:nvPicPr>
        <p:blipFill>
          <a:blip r:embed="rId4"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9208" y="0"/>
            <a:ext cx="8229600" cy="1399032"/>
          </a:xfrm>
        </p:spPr>
        <p:txBody>
          <a:bodyPr>
            <a:normAutofit/>
          </a:bodyPr>
          <a:lstStyle/>
          <a:p>
            <a:r>
              <a:rPr lang="es-ES" sz="2800" dirty="0" smtClean="0"/>
              <a:t>PROPUESTAS DE MEJORA</a:t>
            </a:r>
            <a:br>
              <a:rPr lang="es-ES" sz="2800" dirty="0" smtClean="0"/>
            </a:br>
            <a:r>
              <a:rPr lang="es-ES" sz="2000" dirty="0" smtClean="0"/>
              <a:t>SISTEMAS ACTIVOS: Colectores solares fotovoltaicos</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graphicFrame>
        <p:nvGraphicFramePr>
          <p:cNvPr id="15" name="14 Tabla"/>
          <p:cNvGraphicFramePr>
            <a:graphicFrameLocks noGrp="1"/>
          </p:cNvGraphicFramePr>
          <p:nvPr/>
        </p:nvGraphicFramePr>
        <p:xfrm>
          <a:off x="251520" y="3356992"/>
          <a:ext cx="6247124" cy="1763184"/>
        </p:xfrm>
        <a:graphic>
          <a:graphicData uri="http://schemas.openxmlformats.org/drawingml/2006/table">
            <a:tbl>
              <a:tblPr>
                <a:tableStyleId>{3C2FFA5D-87B4-456A-9821-1D502468CF0F}</a:tableStyleId>
              </a:tblPr>
              <a:tblGrid>
                <a:gridCol w="1158097"/>
                <a:gridCol w="276223"/>
                <a:gridCol w="806204"/>
                <a:gridCol w="908753"/>
                <a:gridCol w="1020621"/>
                <a:gridCol w="1039224"/>
                <a:gridCol w="1038002"/>
              </a:tblGrid>
              <a:tr h="540545">
                <a:tc rowSpan="2">
                  <a:txBody>
                    <a:bodyPr/>
                    <a:lstStyle/>
                    <a:p>
                      <a:pPr algn="ctr">
                        <a:lnSpc>
                          <a:spcPct val="115000"/>
                        </a:lnSpc>
                        <a:spcAft>
                          <a:spcPts val="0"/>
                        </a:spcAft>
                      </a:pPr>
                      <a:r>
                        <a:rPr lang="es-ES" sz="1200" dirty="0" smtClean="0"/>
                        <a:t>Posibilidades</a:t>
                      </a:r>
                      <a:endParaRPr lang="es-ES" sz="1200" dirty="0">
                        <a:latin typeface="Calibri"/>
                        <a:ea typeface="PMingLiU"/>
                        <a:cs typeface="Arial"/>
                      </a:endParaRPr>
                    </a:p>
                  </a:txBody>
                  <a:tcPr marL="36198" marR="36198" marT="0" marB="0" anchor="ctr"/>
                </a:tc>
                <a:tc gridSpan="2">
                  <a:txBody>
                    <a:bodyPr/>
                    <a:lstStyle/>
                    <a:p>
                      <a:pPr algn="ctr">
                        <a:lnSpc>
                          <a:spcPct val="115000"/>
                        </a:lnSpc>
                        <a:spcAft>
                          <a:spcPts val="0"/>
                        </a:spcAft>
                      </a:pPr>
                      <a:r>
                        <a:rPr lang="es-ES" sz="1200" u="none" dirty="0"/>
                        <a:t>Reducción demanda </a:t>
                      </a:r>
                      <a:r>
                        <a:rPr lang="es-ES" sz="1200" u="none" dirty="0" smtClean="0"/>
                        <a:t> total</a:t>
                      </a:r>
                      <a:endParaRPr lang="es-ES" sz="1200" u="none" dirty="0">
                        <a:latin typeface="Calibri"/>
                        <a:ea typeface="PMingLiU"/>
                        <a:cs typeface="Arial"/>
                      </a:endParaRPr>
                    </a:p>
                  </a:txBody>
                  <a:tcPr marL="36198" marR="36198" marT="0" marB="0" anchor="ctr"/>
                </a:tc>
                <a:tc hMerge="1">
                  <a:txBody>
                    <a:bodyPr/>
                    <a:lstStyle/>
                    <a:p>
                      <a:endParaRPr lang="es-ES"/>
                    </a:p>
                  </a:txBody>
                  <a:tcPr/>
                </a:tc>
                <a:tc>
                  <a:txBody>
                    <a:bodyPr/>
                    <a:lstStyle/>
                    <a:p>
                      <a:pPr algn="ctr">
                        <a:lnSpc>
                          <a:spcPct val="115000"/>
                        </a:lnSpc>
                        <a:spcAft>
                          <a:spcPts val="0"/>
                        </a:spcAft>
                      </a:pPr>
                      <a:r>
                        <a:rPr lang="es-ES" sz="1200"/>
                        <a:t> Reducción emisiones CO2 </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Ahorro monetarío </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dirty="0"/>
                        <a:t>Inversión </a:t>
                      </a:r>
                      <a:endParaRPr lang="es-ES" sz="1200" dirty="0">
                        <a:latin typeface="Calibri"/>
                        <a:ea typeface="PMingLiU"/>
                        <a:cs typeface="Arial"/>
                      </a:endParaRPr>
                    </a:p>
                  </a:txBody>
                  <a:tcPr marL="36198" marR="36198" marT="0" marB="0" anchor="ctr"/>
                </a:tc>
                <a:tc>
                  <a:txBody>
                    <a:bodyPr/>
                    <a:lstStyle/>
                    <a:p>
                      <a:pPr algn="ctr">
                        <a:lnSpc>
                          <a:spcPct val="115000"/>
                        </a:lnSpc>
                        <a:spcAft>
                          <a:spcPts val="0"/>
                        </a:spcAft>
                      </a:pPr>
                      <a:r>
                        <a:rPr lang="es-ES" sz="1200" dirty="0" err="1" smtClean="0"/>
                        <a:t>Amortiz</a:t>
                      </a:r>
                      <a:r>
                        <a:rPr lang="es-ES" sz="1200" dirty="0" smtClean="0"/>
                        <a:t>.</a:t>
                      </a:r>
                      <a:endParaRPr lang="es-ES" sz="1200" dirty="0">
                        <a:latin typeface="Calibri"/>
                        <a:ea typeface="PMingLiU"/>
                        <a:cs typeface="Arial"/>
                      </a:endParaRPr>
                    </a:p>
                  </a:txBody>
                  <a:tcPr marL="36198" marR="36198" marT="0" marB="0" anchor="ctr"/>
                </a:tc>
              </a:tr>
              <a:tr h="270272">
                <a:tc vMerge="1">
                  <a:txBody>
                    <a:bodyPr/>
                    <a:lstStyle/>
                    <a:p>
                      <a:endParaRPr lang="es-ES"/>
                    </a:p>
                  </a:txBody>
                  <a:tcPr/>
                </a:tc>
                <a:tc>
                  <a:txBody>
                    <a:bodyPr/>
                    <a:lstStyle/>
                    <a:p>
                      <a:pPr algn="ctr">
                        <a:lnSpc>
                          <a:spcPct val="115000"/>
                        </a:lnSpc>
                        <a:spcAft>
                          <a:spcPts val="0"/>
                        </a:spcAft>
                      </a:pPr>
                      <a:r>
                        <a:rPr lang="es-ES" sz="1200"/>
                        <a:t>%</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dirty="0" err="1"/>
                        <a:t>KWh</a:t>
                      </a:r>
                      <a:r>
                        <a:rPr lang="es-ES" sz="1200" dirty="0"/>
                        <a:t>/año</a:t>
                      </a:r>
                      <a:endParaRPr lang="es-ES" sz="1200" dirty="0">
                        <a:latin typeface="Calibri"/>
                        <a:ea typeface="PMingLiU"/>
                        <a:cs typeface="Arial"/>
                      </a:endParaRPr>
                    </a:p>
                  </a:txBody>
                  <a:tcPr marL="36198" marR="36198" marT="0" marB="0" anchor="ctr"/>
                </a:tc>
                <a:tc>
                  <a:txBody>
                    <a:bodyPr/>
                    <a:lstStyle/>
                    <a:p>
                      <a:pPr algn="ctr">
                        <a:lnSpc>
                          <a:spcPct val="115000"/>
                        </a:lnSpc>
                        <a:spcAft>
                          <a:spcPts val="0"/>
                        </a:spcAft>
                      </a:pPr>
                      <a:r>
                        <a:rPr lang="es-ES" sz="1200" dirty="0"/>
                        <a:t>KgCO2/año</a:t>
                      </a:r>
                      <a:endParaRPr lang="es-ES" sz="1200" dirty="0">
                        <a:latin typeface="Calibri"/>
                        <a:ea typeface="PMingLiU"/>
                        <a:cs typeface="Arial"/>
                      </a:endParaRPr>
                    </a:p>
                  </a:txBody>
                  <a:tcPr marL="36198" marR="36198" marT="0" marB="0" anchor="ctr"/>
                </a:tc>
                <a:tc>
                  <a:txBody>
                    <a:bodyPr/>
                    <a:lstStyle/>
                    <a:p>
                      <a:pPr algn="ctr">
                        <a:lnSpc>
                          <a:spcPct val="115000"/>
                        </a:lnSpc>
                        <a:spcAft>
                          <a:spcPts val="0"/>
                        </a:spcAft>
                      </a:pPr>
                      <a:r>
                        <a:rPr lang="es-ES" sz="1200"/>
                        <a:t>€/año</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dirty="0"/>
                        <a:t>años</a:t>
                      </a:r>
                      <a:endParaRPr lang="es-ES" sz="1200" dirty="0">
                        <a:latin typeface="Calibri"/>
                        <a:ea typeface="PMingLiU"/>
                        <a:cs typeface="Arial"/>
                      </a:endParaRPr>
                    </a:p>
                  </a:txBody>
                  <a:tcPr marL="36198" marR="36198" marT="0" marB="0" anchor="ctr"/>
                </a:tc>
              </a:tr>
              <a:tr h="270272">
                <a:tc>
                  <a:txBody>
                    <a:bodyPr/>
                    <a:lstStyle/>
                    <a:p>
                      <a:pPr algn="ctr">
                        <a:lnSpc>
                          <a:spcPct val="115000"/>
                        </a:lnSpc>
                        <a:spcAft>
                          <a:spcPts val="0"/>
                        </a:spcAft>
                      </a:pPr>
                      <a:r>
                        <a:rPr lang="es-ES" sz="1200" dirty="0" smtClean="0"/>
                        <a:t>Autoconsumo</a:t>
                      </a:r>
                      <a:endParaRPr lang="es-ES" sz="1200" dirty="0">
                        <a:latin typeface="Calibri"/>
                        <a:ea typeface="PMingLiU"/>
                        <a:cs typeface="Arial"/>
                      </a:endParaRPr>
                    </a:p>
                  </a:txBody>
                  <a:tcPr marL="36198" marR="36198" marT="0" marB="0" anchor="ctr"/>
                </a:tc>
                <a:tc>
                  <a:txBody>
                    <a:bodyPr/>
                    <a:lstStyle/>
                    <a:p>
                      <a:pPr algn="ctr">
                        <a:lnSpc>
                          <a:spcPct val="115000"/>
                        </a:lnSpc>
                        <a:spcAft>
                          <a:spcPts val="0"/>
                        </a:spcAft>
                      </a:pPr>
                      <a:r>
                        <a:rPr lang="es-ES" sz="1200"/>
                        <a:t>15</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18.200</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17.649,71</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2.753,66</a:t>
                      </a:r>
                      <a:endParaRPr lang="es-ES" sz="1200">
                        <a:latin typeface="Calibri"/>
                        <a:ea typeface="PMingLiU"/>
                        <a:cs typeface="Arial"/>
                      </a:endParaRPr>
                    </a:p>
                  </a:txBody>
                  <a:tcPr marL="36198" marR="36198" marT="0" marB="0" anchor="ctr"/>
                </a:tc>
                <a:tc rowSpan="2">
                  <a:txBody>
                    <a:bodyPr/>
                    <a:lstStyle/>
                    <a:p>
                      <a:pPr algn="ctr">
                        <a:lnSpc>
                          <a:spcPct val="115000"/>
                        </a:lnSpc>
                        <a:spcAft>
                          <a:spcPts val="0"/>
                        </a:spcAft>
                      </a:pPr>
                      <a:r>
                        <a:rPr lang="es-ES" sz="1200"/>
                        <a:t>23.655,69</a:t>
                      </a:r>
                      <a:endParaRPr lang="es-ES" sz="1200">
                        <a:latin typeface="Calibri"/>
                        <a:ea typeface="PMingLiU"/>
                        <a:cs typeface="Arial"/>
                      </a:endParaRPr>
                    </a:p>
                  </a:txBody>
                  <a:tcPr marL="36198" marR="36198" marT="0" marB="0" anchor="ctr"/>
                </a:tc>
                <a:tc>
                  <a:txBody>
                    <a:bodyPr/>
                    <a:lstStyle/>
                    <a:p>
                      <a:pPr algn="ctr">
                        <a:lnSpc>
                          <a:spcPct val="115000"/>
                        </a:lnSpc>
                        <a:spcAft>
                          <a:spcPts val="0"/>
                        </a:spcAft>
                      </a:pPr>
                      <a:r>
                        <a:rPr lang="es-ES" sz="1200"/>
                        <a:t>8,6</a:t>
                      </a:r>
                      <a:endParaRPr lang="es-ES" sz="1200">
                        <a:latin typeface="Calibri"/>
                        <a:ea typeface="PMingLiU"/>
                        <a:cs typeface="Arial"/>
                      </a:endParaRPr>
                    </a:p>
                  </a:txBody>
                  <a:tcPr marL="36198" marR="36198" marT="0" marB="0" anchor="ctr"/>
                </a:tc>
              </a:tr>
              <a:tr h="231040">
                <a:tc>
                  <a:txBody>
                    <a:bodyPr/>
                    <a:lstStyle/>
                    <a:p>
                      <a:pPr algn="ctr">
                        <a:lnSpc>
                          <a:spcPct val="115000"/>
                        </a:lnSpc>
                        <a:spcAft>
                          <a:spcPts val="0"/>
                        </a:spcAft>
                      </a:pPr>
                      <a:r>
                        <a:rPr lang="es-ES" sz="1200" dirty="0" smtClean="0"/>
                        <a:t>Venta</a:t>
                      </a:r>
                      <a:endParaRPr lang="es-ES" sz="1200" dirty="0">
                        <a:latin typeface="Calibri"/>
                        <a:ea typeface="PMingLiU"/>
                        <a:cs typeface="Arial"/>
                      </a:endParaRPr>
                    </a:p>
                  </a:txBody>
                  <a:tcPr marL="36198" marR="36198" marT="0" marB="0" anchor="ctr"/>
                </a:tc>
                <a:tc gridSpan="3">
                  <a:txBody>
                    <a:bodyPr/>
                    <a:lstStyle/>
                    <a:p>
                      <a:pPr algn="ctr">
                        <a:lnSpc>
                          <a:spcPct val="115000"/>
                        </a:lnSpc>
                        <a:spcAft>
                          <a:spcPts val="0"/>
                        </a:spcAft>
                      </a:pPr>
                      <a:r>
                        <a:rPr lang="es-ES" sz="1200"/>
                        <a:t>0</a:t>
                      </a:r>
                      <a:endParaRPr lang="es-ES" sz="1200">
                        <a:latin typeface="Calibri"/>
                        <a:ea typeface="PMingLiU"/>
                        <a:cs typeface="Arial"/>
                      </a:endParaRPr>
                    </a:p>
                  </a:txBody>
                  <a:tcPr marL="36198" marR="36198" marT="0" marB="0" anchor="ctr"/>
                </a:tc>
                <a:tc hMerge="1">
                  <a:txBody>
                    <a:bodyPr/>
                    <a:lstStyle/>
                    <a:p>
                      <a:endParaRPr lang="es-ES"/>
                    </a:p>
                  </a:txBody>
                  <a:tcPr/>
                </a:tc>
                <a:tc hMerge="1">
                  <a:txBody>
                    <a:bodyPr/>
                    <a:lstStyle/>
                    <a:p>
                      <a:endParaRPr lang="es-ES"/>
                    </a:p>
                  </a:txBody>
                  <a:tcPr/>
                </a:tc>
                <a:tc>
                  <a:txBody>
                    <a:bodyPr/>
                    <a:lstStyle/>
                    <a:p>
                      <a:pPr algn="ctr">
                        <a:lnSpc>
                          <a:spcPct val="115000"/>
                        </a:lnSpc>
                        <a:spcAft>
                          <a:spcPts val="0"/>
                        </a:spcAft>
                      </a:pPr>
                      <a:r>
                        <a:rPr lang="es-ES" sz="1200"/>
                        <a:t>6.188</a:t>
                      </a:r>
                      <a:endParaRPr lang="es-ES" sz="1200">
                        <a:latin typeface="Calibri"/>
                        <a:ea typeface="PMingLiU"/>
                        <a:cs typeface="Arial"/>
                      </a:endParaRPr>
                    </a:p>
                  </a:txBody>
                  <a:tcPr marL="36198" marR="36198" marT="0" marB="0" anchor="ctr"/>
                </a:tc>
                <a:tc vMerge="1">
                  <a:txBody>
                    <a:bodyPr/>
                    <a:lstStyle/>
                    <a:p>
                      <a:endParaRPr lang="es-ES"/>
                    </a:p>
                  </a:txBody>
                  <a:tcPr/>
                </a:tc>
                <a:tc>
                  <a:txBody>
                    <a:bodyPr/>
                    <a:lstStyle/>
                    <a:p>
                      <a:pPr algn="ctr">
                        <a:lnSpc>
                          <a:spcPct val="115000"/>
                        </a:lnSpc>
                        <a:spcAft>
                          <a:spcPts val="0"/>
                        </a:spcAft>
                      </a:pPr>
                      <a:r>
                        <a:rPr lang="es-ES" sz="1200" dirty="0"/>
                        <a:t>4</a:t>
                      </a:r>
                      <a:endParaRPr lang="es-ES" sz="1200" dirty="0">
                        <a:latin typeface="Calibri"/>
                        <a:ea typeface="PMingLiU"/>
                        <a:cs typeface="Arial"/>
                      </a:endParaRPr>
                    </a:p>
                  </a:txBody>
                  <a:tcPr marL="36198" marR="36198" marT="0" marB="0" anchor="ctr"/>
                </a:tc>
              </a:tr>
            </a:tbl>
          </a:graphicData>
        </a:graphic>
      </p:graphicFrame>
      <p:pic>
        <p:nvPicPr>
          <p:cNvPr id="19" name="18 Imagen"/>
          <p:cNvPicPr/>
          <p:nvPr/>
        </p:nvPicPr>
        <p:blipFill>
          <a:blip r:embed="rId3" cstate="print"/>
          <a:srcRect l="911" t="27637" r="2102" b="14396"/>
          <a:stretch>
            <a:fillRect/>
          </a:stretch>
        </p:blipFill>
        <p:spPr bwMode="auto">
          <a:xfrm>
            <a:off x="3131840" y="1196752"/>
            <a:ext cx="5786563" cy="1944216"/>
          </a:xfrm>
          <a:prstGeom prst="rect">
            <a:avLst/>
          </a:prstGeom>
          <a:noFill/>
          <a:ln w="38100">
            <a:solidFill>
              <a:schemeClr val="accent1">
                <a:lumMod val="75000"/>
              </a:schemeClr>
            </a:solidFill>
            <a:miter lim="800000"/>
            <a:headEnd/>
            <a:tailEnd/>
          </a:ln>
        </p:spPr>
      </p:pic>
      <p:sp>
        <p:nvSpPr>
          <p:cNvPr id="20" name="19 CuadroTexto"/>
          <p:cNvSpPr txBox="1"/>
          <p:nvPr/>
        </p:nvSpPr>
        <p:spPr>
          <a:xfrm>
            <a:off x="323528" y="1268760"/>
            <a:ext cx="2520280" cy="1169551"/>
          </a:xfrm>
          <a:prstGeom prst="rect">
            <a:avLst/>
          </a:prstGeom>
          <a:noFill/>
        </p:spPr>
        <p:txBody>
          <a:bodyPr wrap="square" rtlCol="0">
            <a:spAutoFit/>
          </a:bodyPr>
          <a:lstStyle/>
          <a:p>
            <a:pPr algn="just"/>
            <a:r>
              <a:rPr lang="es-ES" sz="1400" dirty="0"/>
              <a:t>Instalación fotovoltaica de 13 </a:t>
            </a:r>
            <a:r>
              <a:rPr lang="es-ES" sz="1400" dirty="0" err="1"/>
              <a:t>KWp</a:t>
            </a:r>
            <a:r>
              <a:rPr lang="es-ES" sz="1400" dirty="0"/>
              <a:t> sobre superficie de cubierta metálica que nos producirá un promedio de 18.200 </a:t>
            </a:r>
            <a:r>
              <a:rPr lang="es-ES" sz="1400" dirty="0" err="1" smtClean="0"/>
              <a:t>kWh</a:t>
            </a:r>
            <a:r>
              <a:rPr lang="es-ES" sz="1400" dirty="0" smtClean="0"/>
              <a:t>/año.</a:t>
            </a:r>
            <a:endParaRPr lang="es-ES" sz="1400" dirty="0"/>
          </a:p>
        </p:txBody>
      </p:sp>
      <p:sp>
        <p:nvSpPr>
          <p:cNvPr id="21" name="20 CuadroTexto"/>
          <p:cNvSpPr txBox="1"/>
          <p:nvPr/>
        </p:nvSpPr>
        <p:spPr>
          <a:xfrm>
            <a:off x="251520" y="5157192"/>
            <a:ext cx="7200800" cy="1384995"/>
          </a:xfrm>
          <a:prstGeom prst="rect">
            <a:avLst/>
          </a:prstGeom>
          <a:noFill/>
        </p:spPr>
        <p:txBody>
          <a:bodyPr wrap="square" rtlCol="0">
            <a:spAutoFit/>
          </a:bodyPr>
          <a:lstStyle/>
          <a:p>
            <a:pPr>
              <a:buClr>
                <a:schemeClr val="accent1">
                  <a:lumMod val="75000"/>
                </a:schemeClr>
              </a:buClr>
              <a:buSzPct val="150000"/>
              <a:buFont typeface="Arial" pitchFamily="34" charset="0"/>
              <a:buChar char="•"/>
            </a:pPr>
            <a:r>
              <a:rPr lang="es-ES" sz="1400" dirty="0" smtClean="0"/>
              <a:t> </a:t>
            </a:r>
            <a:r>
              <a:rPr lang="es-ES" sz="1400" b="1" dirty="0" smtClean="0"/>
              <a:t>La tarifa </a:t>
            </a:r>
            <a:r>
              <a:rPr lang="es-ES" sz="1400" b="1" dirty="0"/>
              <a:t>de venta </a:t>
            </a:r>
            <a:r>
              <a:rPr lang="es-ES" sz="1400" b="1" dirty="0" smtClean="0"/>
              <a:t>es </a:t>
            </a:r>
            <a:r>
              <a:rPr lang="es-ES" sz="1400" b="1" dirty="0"/>
              <a:t>de 34,00 </a:t>
            </a:r>
            <a:r>
              <a:rPr lang="es-ES" sz="1400" b="1" dirty="0" smtClean="0"/>
              <a:t>c€</a:t>
            </a:r>
            <a:r>
              <a:rPr lang="es-ES" sz="1400" b="1" dirty="0"/>
              <a:t>/ kWh, </a:t>
            </a:r>
            <a:r>
              <a:rPr lang="es-ES" sz="1400" b="1" dirty="0" smtClean="0"/>
              <a:t>impulsada por subvenciones </a:t>
            </a:r>
            <a:r>
              <a:rPr lang="es-ES" sz="1400" dirty="0" smtClean="0"/>
              <a:t>del gobierno pero con tendencia a desaparecer en </a:t>
            </a:r>
            <a:r>
              <a:rPr lang="es-ES" sz="1400" dirty="0"/>
              <a:t>los próximos años</a:t>
            </a:r>
            <a:r>
              <a:rPr lang="es-ES" sz="1400" dirty="0" smtClean="0"/>
              <a:t>.</a:t>
            </a:r>
          </a:p>
          <a:p>
            <a:pPr>
              <a:buClr>
                <a:schemeClr val="accent1">
                  <a:lumMod val="75000"/>
                </a:schemeClr>
              </a:buClr>
              <a:buSzPct val="150000"/>
            </a:pPr>
            <a:r>
              <a:rPr lang="es-ES" sz="1400" dirty="0" smtClean="0"/>
              <a:t> </a:t>
            </a:r>
          </a:p>
          <a:p>
            <a:pPr>
              <a:buClr>
                <a:schemeClr val="accent1">
                  <a:lumMod val="75000"/>
                </a:schemeClr>
              </a:buClr>
              <a:buSzPct val="150000"/>
              <a:buFont typeface="Arial" pitchFamily="34" charset="0"/>
              <a:buChar char="•"/>
            </a:pPr>
            <a:r>
              <a:rPr lang="es-ES" sz="1400" dirty="0" smtClean="0"/>
              <a:t> El </a:t>
            </a:r>
            <a:r>
              <a:rPr lang="es-ES" sz="1400" b="1" dirty="0" smtClean="0"/>
              <a:t>aumento de las tarifas de consumo eléctrico y las mejoras en colectores </a:t>
            </a:r>
            <a:r>
              <a:rPr lang="es-ES" sz="1400" dirty="0" smtClean="0"/>
              <a:t>solares (menor precio y mayor rendimiento) implementará el autoconsumo.</a:t>
            </a:r>
          </a:p>
          <a:p>
            <a:pPr>
              <a:buClr>
                <a:schemeClr val="accent1">
                  <a:lumMod val="75000"/>
                </a:schemeClr>
              </a:buClr>
              <a:buSzPct val="150000"/>
              <a:buFont typeface="Arial" pitchFamily="34" charset="0"/>
              <a:buChar char="•"/>
            </a:pPr>
            <a:endParaRPr lang="es-ES" sz="1400" dirty="0" smtClean="0"/>
          </a:p>
        </p:txBody>
      </p:sp>
      <p:sp>
        <p:nvSpPr>
          <p:cNvPr id="22" name="21 CuadroTexto"/>
          <p:cNvSpPr txBox="1"/>
          <p:nvPr/>
        </p:nvSpPr>
        <p:spPr>
          <a:xfrm>
            <a:off x="6588224" y="3284984"/>
            <a:ext cx="2483768" cy="2031325"/>
          </a:xfrm>
          <a:prstGeom prst="rect">
            <a:avLst/>
          </a:prstGeom>
          <a:noFill/>
        </p:spPr>
        <p:txBody>
          <a:bodyPr wrap="square" rtlCol="0">
            <a:spAutoFit/>
          </a:bodyPr>
          <a:lstStyle/>
          <a:p>
            <a:pPr algn="just">
              <a:buClr>
                <a:schemeClr val="accent1">
                  <a:lumMod val="75000"/>
                </a:schemeClr>
              </a:buClr>
              <a:buSzPct val="150000"/>
              <a:buFont typeface="Arial" pitchFamily="34" charset="0"/>
              <a:buChar char="•"/>
            </a:pPr>
            <a:r>
              <a:rPr lang="es-ES" sz="1400" dirty="0" smtClean="0"/>
              <a:t> El Autoconsumo es la opción </a:t>
            </a:r>
            <a:r>
              <a:rPr lang="es-ES" sz="1400" dirty="0"/>
              <a:t>idónea para un futuro próximo y </a:t>
            </a:r>
            <a:r>
              <a:rPr lang="es-ES" sz="1400" dirty="0" smtClean="0"/>
              <a:t>cercano.</a:t>
            </a:r>
          </a:p>
          <a:p>
            <a:pPr algn="just">
              <a:buClr>
                <a:schemeClr val="accent1">
                  <a:lumMod val="75000"/>
                </a:schemeClr>
              </a:buClr>
              <a:buSzPct val="150000"/>
              <a:buFont typeface="Arial" pitchFamily="34" charset="0"/>
              <a:buChar char="•"/>
            </a:pPr>
            <a:endParaRPr lang="es-ES" sz="1400" dirty="0" smtClean="0"/>
          </a:p>
          <a:p>
            <a:pPr algn="just">
              <a:buClr>
                <a:schemeClr val="accent1">
                  <a:lumMod val="75000"/>
                </a:schemeClr>
              </a:buClr>
              <a:buSzPct val="150000"/>
              <a:buFont typeface="Arial" pitchFamily="34" charset="0"/>
              <a:buChar char="•"/>
            </a:pPr>
            <a:r>
              <a:rPr lang="es-ES" sz="1400" dirty="0" smtClean="0"/>
              <a:t> La legislación española aún no tiene clara la forma de compensación</a:t>
            </a:r>
          </a:p>
          <a:p>
            <a:pPr algn="just">
              <a:buClr>
                <a:schemeClr val="accent1">
                  <a:lumMod val="75000"/>
                </a:schemeClr>
              </a:buClr>
              <a:buSzPct val="150000"/>
              <a:buFont typeface="Arial" pitchFamily="34" charset="0"/>
              <a:buChar char="•"/>
            </a:pPr>
            <a:endParaRPr lang="es-ES" sz="1400" dirty="0" smtClean="0"/>
          </a:p>
          <a:p>
            <a:pPr algn="just">
              <a:buClr>
                <a:schemeClr val="accent1">
                  <a:lumMod val="75000"/>
                </a:schemeClr>
              </a:buClr>
              <a:buSzPct val="150000"/>
              <a:buFont typeface="Arial" pitchFamily="34" charset="0"/>
              <a:buChar char="•"/>
            </a:pPr>
            <a:endParaRPr lang="es-ES" sz="1400" dirty="0" smtClean="0"/>
          </a:p>
        </p:txBody>
      </p:sp>
      <p:sp>
        <p:nvSpPr>
          <p:cNvPr id="24" name="23 CuadroTexto"/>
          <p:cNvSpPr txBox="1"/>
          <p:nvPr/>
        </p:nvSpPr>
        <p:spPr>
          <a:xfrm>
            <a:off x="323528" y="2545740"/>
            <a:ext cx="2592288" cy="954107"/>
          </a:xfrm>
          <a:prstGeom prst="rect">
            <a:avLst/>
          </a:prstGeom>
          <a:noFill/>
        </p:spPr>
        <p:txBody>
          <a:bodyPr wrap="square" rtlCol="0">
            <a:spAutoFit/>
          </a:bodyPr>
          <a:lstStyle/>
          <a:p>
            <a:pPr>
              <a:buClr>
                <a:schemeClr val="accent1">
                  <a:lumMod val="75000"/>
                </a:schemeClr>
              </a:buClr>
              <a:buFont typeface="Wingdings" pitchFamily="2" charset="2"/>
              <a:buChar char="Ø"/>
            </a:pPr>
            <a:r>
              <a:rPr lang="es-ES" sz="1400" b="1" dirty="0" smtClean="0"/>
              <a:t>RD 1699/2001</a:t>
            </a:r>
          </a:p>
          <a:p>
            <a:pPr>
              <a:buClr>
                <a:schemeClr val="accent1">
                  <a:lumMod val="75000"/>
                </a:schemeClr>
              </a:buClr>
              <a:buFont typeface="Wingdings" pitchFamily="2" charset="2"/>
              <a:buChar char="Ø"/>
            </a:pPr>
            <a:endParaRPr lang="es-ES" sz="1400" b="1" dirty="0" smtClean="0"/>
          </a:p>
          <a:p>
            <a:pPr>
              <a:buClr>
                <a:schemeClr val="accent1">
                  <a:lumMod val="75000"/>
                </a:schemeClr>
              </a:buClr>
              <a:buFont typeface="Wingdings" pitchFamily="2" charset="2"/>
              <a:buChar char="Ø"/>
            </a:pPr>
            <a:r>
              <a:rPr lang="es-ES" sz="1400" b="1" dirty="0" smtClean="0"/>
              <a:t>Balance neto </a:t>
            </a:r>
          </a:p>
          <a:p>
            <a:pPr>
              <a:buClr>
                <a:schemeClr val="accent1">
                  <a:lumMod val="75000"/>
                </a:schemeClr>
              </a:buClr>
              <a:buFont typeface="Wingdings" pitchFamily="2" charset="2"/>
              <a:buChar char="Ø"/>
            </a:pPr>
            <a:endParaRPr lang="es-ES" sz="1400" b="1" dirty="0" smtClean="0"/>
          </a:p>
        </p:txBody>
      </p:sp>
      <p:pic>
        <p:nvPicPr>
          <p:cNvPr id="25" name="Picture 5" descr="C:\Users\Pc\Desktop\docus proyect fg\pisos-necesitan-certificado-energetico.png"/>
          <p:cNvPicPr>
            <a:picLocks noChangeAspect="1" noChangeArrowheads="1"/>
          </p:cNvPicPr>
          <p:nvPr/>
        </p:nvPicPr>
        <p:blipFill>
          <a:blip r:embed="rId4"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11" name="10 CuadroTexto"/>
          <p:cNvSpPr txBox="1"/>
          <p:nvPr/>
        </p:nvSpPr>
        <p:spPr>
          <a:xfrm>
            <a:off x="35496" y="6381328"/>
            <a:ext cx="7632848" cy="538609"/>
          </a:xfrm>
          <a:prstGeom prst="rect">
            <a:avLst/>
          </a:prstGeom>
          <a:noFill/>
        </p:spPr>
        <p:txBody>
          <a:bodyPr wrap="square" rtlCol="0">
            <a:spAutoFit/>
          </a:bodyPr>
          <a:lstStyle/>
          <a:p>
            <a:r>
              <a:rPr lang="es-ES" sz="1400" b="1" u="sng" dirty="0" smtClean="0"/>
              <a:t>Hoy  la venta es la opción más rentable, en pocos años lo será el </a:t>
            </a:r>
            <a:r>
              <a:rPr lang="es-ES" sz="1400" b="1" u="sng" dirty="0" err="1" smtClean="0"/>
              <a:t>autocosumo</a:t>
            </a:r>
            <a:r>
              <a:rPr lang="es-ES" sz="1400" b="1" u="sng" dirty="0" smtClean="0"/>
              <a:t>.</a:t>
            </a:r>
          </a:p>
          <a:p>
            <a:endParaRPr lang="es-ES" sz="1400" b="1" u="sng" dirty="0"/>
          </a:p>
        </p:txBody>
      </p:sp>
      <p:sp>
        <p:nvSpPr>
          <p:cNvPr id="13" name="12 Rectángulo redondeado"/>
          <p:cNvSpPr/>
          <p:nvPr/>
        </p:nvSpPr>
        <p:spPr>
          <a:xfrm>
            <a:off x="72008" y="6309320"/>
            <a:ext cx="7164288" cy="47667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520" y="-99392"/>
            <a:ext cx="8229600" cy="1399032"/>
          </a:xfrm>
        </p:spPr>
        <p:txBody>
          <a:bodyPr>
            <a:normAutofit/>
          </a:bodyPr>
          <a:lstStyle/>
          <a:p>
            <a:r>
              <a:rPr lang="es-ES" sz="2800" dirty="0" smtClean="0"/>
              <a:t>PROPUESTAS DE MEJORA</a:t>
            </a:r>
            <a:br>
              <a:rPr lang="es-ES" sz="2800" dirty="0" smtClean="0"/>
            </a:br>
            <a:r>
              <a:rPr lang="es-ES" sz="2000" dirty="0" smtClean="0"/>
              <a:t>SISTEMAS ACTIVOS: Caldera para ACS</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20" name="19 CuadroTexto"/>
          <p:cNvSpPr txBox="1"/>
          <p:nvPr/>
        </p:nvSpPr>
        <p:spPr>
          <a:xfrm>
            <a:off x="323528" y="1052736"/>
            <a:ext cx="8280920" cy="523220"/>
          </a:xfrm>
          <a:prstGeom prst="rect">
            <a:avLst/>
          </a:prstGeom>
          <a:noFill/>
        </p:spPr>
        <p:txBody>
          <a:bodyPr wrap="square" rtlCol="0">
            <a:spAutoFit/>
          </a:bodyPr>
          <a:lstStyle/>
          <a:p>
            <a:pPr algn="just"/>
            <a:r>
              <a:rPr lang="es-ES" sz="1400" dirty="0"/>
              <a:t>La caldera eléctrica y </a:t>
            </a:r>
            <a:r>
              <a:rPr lang="es-ES" sz="1400" dirty="0" smtClean="0"/>
              <a:t>el captador solar térmico ya </a:t>
            </a:r>
            <a:r>
              <a:rPr lang="es-ES" sz="1400" dirty="0"/>
              <a:t>existe en nuestro edificio por ello no las consideraremos en las amortizaciones</a:t>
            </a:r>
            <a:r>
              <a:rPr lang="es-ES" sz="1400" dirty="0" smtClean="0"/>
              <a:t>.</a:t>
            </a:r>
            <a:endParaRPr lang="es-ES" sz="1400" dirty="0"/>
          </a:p>
        </p:txBody>
      </p:sp>
      <p:sp>
        <p:nvSpPr>
          <p:cNvPr id="22" name="21 CuadroTexto"/>
          <p:cNvSpPr txBox="1"/>
          <p:nvPr/>
        </p:nvSpPr>
        <p:spPr>
          <a:xfrm>
            <a:off x="323528" y="1628800"/>
            <a:ext cx="8352928" cy="954107"/>
          </a:xfrm>
          <a:prstGeom prst="rect">
            <a:avLst/>
          </a:prstGeom>
          <a:noFill/>
        </p:spPr>
        <p:txBody>
          <a:bodyPr wrap="square" rtlCol="0">
            <a:spAutoFit/>
          </a:bodyPr>
          <a:lstStyle/>
          <a:p>
            <a:pPr algn="just"/>
            <a:r>
              <a:rPr lang="es-ES" sz="1400" b="1" dirty="0"/>
              <a:t>E</a:t>
            </a:r>
            <a:r>
              <a:rPr lang="es-ES" sz="1400" b="1" dirty="0" smtClean="0"/>
              <a:t>l </a:t>
            </a:r>
            <a:r>
              <a:rPr lang="es-ES" sz="1400" b="1" dirty="0"/>
              <a:t>edificio no </a:t>
            </a:r>
            <a:r>
              <a:rPr lang="es-ES" sz="1400" b="1" dirty="0" smtClean="0"/>
              <a:t>tiene </a:t>
            </a:r>
            <a:r>
              <a:rPr lang="es-ES" sz="1400" b="1" dirty="0"/>
              <a:t>consumo importante de energía para </a:t>
            </a:r>
            <a:r>
              <a:rPr lang="es-ES" sz="1400" b="1" dirty="0" smtClean="0"/>
              <a:t>ACS (60 litros al día). </a:t>
            </a:r>
            <a:r>
              <a:rPr lang="es-ES" sz="1400" dirty="0"/>
              <a:t>L</a:t>
            </a:r>
            <a:r>
              <a:rPr lang="es-ES" sz="1400" dirty="0" smtClean="0"/>
              <a:t>a </a:t>
            </a:r>
            <a:r>
              <a:rPr lang="es-ES" sz="1400" dirty="0"/>
              <a:t>única caldera factible de amortizar es la de gas natural</a:t>
            </a:r>
            <a:r>
              <a:rPr lang="es-ES" sz="1400" dirty="0" smtClean="0"/>
              <a:t>.</a:t>
            </a:r>
          </a:p>
          <a:p>
            <a:pPr algn="just"/>
            <a:endParaRPr lang="es-ES" sz="1400" dirty="0" smtClean="0"/>
          </a:p>
          <a:p>
            <a:pPr algn="just">
              <a:buClr>
                <a:schemeClr val="accent1">
                  <a:lumMod val="75000"/>
                </a:schemeClr>
              </a:buClr>
              <a:buFont typeface="Wingdings" pitchFamily="2" charset="2"/>
              <a:buChar char="§"/>
            </a:pPr>
            <a:r>
              <a:rPr lang="es-ES" sz="1400" dirty="0" smtClean="0"/>
              <a:t> </a:t>
            </a:r>
            <a:r>
              <a:rPr lang="es-ES" sz="1400" b="1" dirty="0" smtClean="0"/>
              <a:t>Emisiones</a:t>
            </a:r>
            <a:r>
              <a:rPr lang="es-ES" sz="1400" b="1" dirty="0"/>
              <a:t>: 0,4 kg CO2/kWh en electricidad  </a:t>
            </a:r>
            <a:r>
              <a:rPr lang="es-ES" sz="1400" b="1" dirty="0" smtClean="0"/>
              <a:t>frente </a:t>
            </a:r>
            <a:r>
              <a:rPr lang="es-ES" sz="1400" b="1" dirty="0"/>
              <a:t>a 0,204 kg CO2/kWh en gas </a:t>
            </a:r>
            <a:r>
              <a:rPr lang="es-ES" sz="1400" b="1" dirty="0" smtClean="0"/>
              <a:t>natural</a:t>
            </a:r>
            <a:endParaRPr lang="es-ES" sz="1400" b="1"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graphicFrame>
        <p:nvGraphicFramePr>
          <p:cNvPr id="12" name="11 Tabla"/>
          <p:cNvGraphicFramePr>
            <a:graphicFrameLocks noGrp="1"/>
          </p:cNvGraphicFramePr>
          <p:nvPr/>
        </p:nvGraphicFramePr>
        <p:xfrm>
          <a:off x="179512" y="2708920"/>
          <a:ext cx="6264696" cy="2664297"/>
        </p:xfrm>
        <a:graphic>
          <a:graphicData uri="http://schemas.openxmlformats.org/drawingml/2006/table">
            <a:tbl>
              <a:tblPr>
                <a:tableStyleId>{3C2FFA5D-87B4-456A-9821-1D502468CF0F}</a:tableStyleId>
              </a:tblPr>
              <a:tblGrid>
                <a:gridCol w="1003031"/>
                <a:gridCol w="248111"/>
                <a:gridCol w="837090"/>
                <a:gridCol w="936104"/>
                <a:gridCol w="792088"/>
                <a:gridCol w="1080120"/>
                <a:gridCol w="680563"/>
                <a:gridCol w="687589"/>
              </a:tblGrid>
              <a:tr h="1001292">
                <a:tc rowSpan="2">
                  <a:txBody>
                    <a:bodyPr/>
                    <a:lstStyle/>
                    <a:p>
                      <a:pPr>
                        <a:lnSpc>
                          <a:spcPct val="115000"/>
                        </a:lnSpc>
                        <a:spcAft>
                          <a:spcPts val="0"/>
                        </a:spcAft>
                      </a:pPr>
                      <a:r>
                        <a:rPr lang="es-ES" sz="1100" dirty="0" smtClean="0"/>
                        <a:t>Caldera </a:t>
                      </a:r>
                      <a:r>
                        <a:rPr lang="es-ES" sz="1100" dirty="0"/>
                        <a:t>ACS con captadores</a:t>
                      </a:r>
                      <a:endParaRPr lang="es-ES" sz="1100" dirty="0">
                        <a:latin typeface="Calibri"/>
                        <a:ea typeface="PMingLiU"/>
                        <a:cs typeface="Arial"/>
                      </a:endParaRPr>
                    </a:p>
                  </a:txBody>
                  <a:tcPr marL="38175" marR="38175" marT="0" marB="0" anchor="ctr"/>
                </a:tc>
                <a:tc gridSpan="2">
                  <a:txBody>
                    <a:bodyPr/>
                    <a:lstStyle/>
                    <a:p>
                      <a:pPr>
                        <a:lnSpc>
                          <a:spcPct val="115000"/>
                        </a:lnSpc>
                        <a:spcAft>
                          <a:spcPts val="0"/>
                        </a:spcAft>
                      </a:pPr>
                      <a:r>
                        <a:rPr lang="es-ES" sz="1100" dirty="0"/>
                        <a:t>Demanda calderas ACS</a:t>
                      </a:r>
                      <a:endParaRPr lang="es-ES" sz="1100" dirty="0">
                        <a:latin typeface="Calibri"/>
                        <a:ea typeface="PMingLiU"/>
                        <a:cs typeface="Arial"/>
                      </a:endParaRPr>
                    </a:p>
                  </a:txBody>
                  <a:tcPr marL="38175" marR="38175" marT="0" marB="0" anchor="ctr"/>
                </a:tc>
                <a:tc hMerge="1">
                  <a:txBody>
                    <a:bodyPr/>
                    <a:lstStyle/>
                    <a:p>
                      <a:endParaRPr lang="es-ES"/>
                    </a:p>
                  </a:txBody>
                  <a:tcPr/>
                </a:tc>
                <a:tc>
                  <a:txBody>
                    <a:bodyPr/>
                    <a:lstStyle/>
                    <a:p>
                      <a:pPr>
                        <a:lnSpc>
                          <a:spcPct val="115000"/>
                        </a:lnSpc>
                        <a:spcAft>
                          <a:spcPts val="0"/>
                        </a:spcAft>
                      </a:pPr>
                      <a:r>
                        <a:rPr lang="es-ES" sz="1100" dirty="0">
                          <a:solidFill>
                            <a:srgbClr val="000000"/>
                          </a:solidFill>
                          <a:latin typeface="+mn-lt"/>
                          <a:ea typeface="Times New Roman"/>
                          <a:cs typeface="Calibri"/>
                        </a:rPr>
                        <a:t>Emisiones CO2 </a:t>
                      </a:r>
                      <a:endParaRPr lang="es-ES" sz="1100" dirty="0">
                        <a:latin typeface="+mn-lt"/>
                        <a:ea typeface="PMingLiU"/>
                        <a:cs typeface="Arial"/>
                      </a:endParaRPr>
                    </a:p>
                  </a:txBody>
                  <a:tcPr marL="44450" marR="44450" marT="0" marB="0" anchor="ctr"/>
                </a:tc>
                <a:tc>
                  <a:txBody>
                    <a:bodyPr/>
                    <a:lstStyle/>
                    <a:p>
                      <a:pPr>
                        <a:lnSpc>
                          <a:spcPct val="115000"/>
                        </a:lnSpc>
                        <a:spcAft>
                          <a:spcPts val="0"/>
                        </a:spcAft>
                      </a:pPr>
                      <a:r>
                        <a:rPr lang="es-ES" sz="1100" dirty="0"/>
                        <a:t>Consumo anual</a:t>
                      </a:r>
                      <a:endParaRPr lang="es-ES" sz="1100" dirty="0">
                        <a:latin typeface="Calibri"/>
                        <a:ea typeface="PMingLiU"/>
                        <a:cs typeface="Arial"/>
                      </a:endParaRPr>
                    </a:p>
                  </a:txBody>
                  <a:tcPr marL="38175" marR="38175" marT="0" marB="0" anchor="ctr"/>
                </a:tc>
                <a:tc>
                  <a:txBody>
                    <a:bodyPr/>
                    <a:lstStyle/>
                    <a:p>
                      <a:pPr>
                        <a:lnSpc>
                          <a:spcPct val="115000"/>
                        </a:lnSpc>
                        <a:spcAft>
                          <a:spcPts val="0"/>
                        </a:spcAft>
                      </a:pPr>
                      <a:r>
                        <a:rPr lang="es-ES" sz="1100" dirty="0"/>
                        <a:t>Ahorro </a:t>
                      </a:r>
                      <a:r>
                        <a:rPr lang="es-ES" sz="1100" dirty="0" smtClean="0"/>
                        <a:t>respecto </a:t>
                      </a:r>
                      <a:r>
                        <a:rPr lang="es-ES" sz="1100" dirty="0"/>
                        <a:t>a la caldera actual</a:t>
                      </a:r>
                      <a:endParaRPr lang="es-ES" sz="1100" dirty="0">
                        <a:latin typeface="Calibri"/>
                        <a:ea typeface="PMingLiU"/>
                        <a:cs typeface="Arial"/>
                      </a:endParaRPr>
                    </a:p>
                  </a:txBody>
                  <a:tcPr marL="38175" marR="38175" marT="0" marB="0" anchor="ctr"/>
                </a:tc>
                <a:tc>
                  <a:txBody>
                    <a:bodyPr/>
                    <a:lstStyle/>
                    <a:p>
                      <a:pPr algn="ctr">
                        <a:lnSpc>
                          <a:spcPct val="115000"/>
                        </a:lnSpc>
                        <a:spcAft>
                          <a:spcPts val="0"/>
                        </a:spcAft>
                      </a:pPr>
                      <a:r>
                        <a:rPr lang="es-ES" sz="1100" dirty="0"/>
                        <a:t>Precio</a:t>
                      </a:r>
                      <a:endParaRPr lang="es-ES" sz="1100" dirty="0">
                        <a:latin typeface="Calibri"/>
                        <a:ea typeface="PMingLiU"/>
                        <a:cs typeface="Arial"/>
                      </a:endParaRPr>
                    </a:p>
                  </a:txBody>
                  <a:tcPr marL="38175" marR="38175" marT="0" marB="0" anchor="ctr"/>
                </a:tc>
                <a:tc>
                  <a:txBody>
                    <a:bodyPr/>
                    <a:lstStyle/>
                    <a:p>
                      <a:pPr>
                        <a:lnSpc>
                          <a:spcPct val="115000"/>
                        </a:lnSpc>
                        <a:spcAft>
                          <a:spcPts val="0"/>
                        </a:spcAft>
                      </a:pPr>
                      <a:r>
                        <a:rPr lang="es-ES" sz="1100" dirty="0" err="1" smtClean="0"/>
                        <a:t>Amortiz</a:t>
                      </a:r>
                      <a:r>
                        <a:rPr lang="es-ES" sz="1100" dirty="0" smtClean="0"/>
                        <a:t>.</a:t>
                      </a:r>
                      <a:endParaRPr lang="es-ES" sz="1100" dirty="0">
                        <a:latin typeface="Calibri"/>
                        <a:ea typeface="PMingLiU"/>
                        <a:cs typeface="Arial"/>
                      </a:endParaRPr>
                    </a:p>
                  </a:txBody>
                  <a:tcPr marL="38175" marR="38175" marT="0" marB="0" anchor="ctr"/>
                </a:tc>
              </a:tr>
              <a:tr h="400517">
                <a:tc vMerge="1">
                  <a:txBody>
                    <a:bodyPr/>
                    <a:lstStyle/>
                    <a:p>
                      <a:endParaRPr lang="es-ES"/>
                    </a:p>
                  </a:txBody>
                  <a:tcPr/>
                </a:tc>
                <a:tc>
                  <a:txBody>
                    <a:bodyPr/>
                    <a:lstStyle/>
                    <a:p>
                      <a:pPr>
                        <a:lnSpc>
                          <a:spcPct val="115000"/>
                        </a:lnSpc>
                        <a:spcAft>
                          <a:spcPts val="0"/>
                        </a:spcAft>
                      </a:pPr>
                      <a:r>
                        <a:rPr lang="es-ES" sz="1100"/>
                        <a:t>%</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err="1"/>
                        <a:t>KWh</a:t>
                      </a:r>
                      <a:r>
                        <a:rPr lang="es-ES" sz="1100" dirty="0"/>
                        <a:t>/año</a:t>
                      </a:r>
                      <a:endParaRPr lang="es-ES" sz="1100" dirty="0">
                        <a:latin typeface="Calibri"/>
                        <a:ea typeface="PMingLiU"/>
                        <a:cs typeface="Arial"/>
                      </a:endParaRPr>
                    </a:p>
                  </a:txBody>
                  <a:tcPr marL="38175" marR="38175" marT="0" marB="0" anchor="ctr"/>
                </a:tc>
                <a:tc>
                  <a:txBody>
                    <a:bodyPr/>
                    <a:lstStyle/>
                    <a:p>
                      <a:pPr>
                        <a:lnSpc>
                          <a:spcPct val="115000"/>
                        </a:lnSpc>
                        <a:spcAft>
                          <a:spcPts val="0"/>
                        </a:spcAft>
                      </a:pPr>
                      <a:r>
                        <a:rPr lang="es-ES" sz="1100" dirty="0">
                          <a:solidFill>
                            <a:srgbClr val="000000"/>
                          </a:solidFill>
                          <a:latin typeface="+mn-lt"/>
                          <a:ea typeface="Times New Roman"/>
                          <a:cs typeface="Calibri"/>
                        </a:rPr>
                        <a:t>KgCO2/</a:t>
                      </a:r>
                      <a:r>
                        <a:rPr lang="es-ES" sz="1100" dirty="0" err="1">
                          <a:solidFill>
                            <a:srgbClr val="000000"/>
                          </a:solidFill>
                          <a:latin typeface="+mn-lt"/>
                          <a:ea typeface="Times New Roman"/>
                          <a:cs typeface="Calibri"/>
                        </a:rPr>
                        <a:t>kWh</a:t>
                      </a:r>
                      <a:endParaRPr lang="es-ES" sz="1100" dirty="0">
                        <a:latin typeface="+mn-lt"/>
                        <a:ea typeface="PMingLiU"/>
                        <a:cs typeface="Arial"/>
                      </a:endParaRPr>
                    </a:p>
                  </a:txBody>
                  <a:tcPr marL="44450" marR="44450" marT="0" marB="0" anchor="ctr"/>
                </a:tc>
                <a:tc>
                  <a:txBody>
                    <a:bodyPr/>
                    <a:lstStyle/>
                    <a:p>
                      <a:pPr>
                        <a:lnSpc>
                          <a:spcPct val="115000"/>
                        </a:lnSpc>
                        <a:spcAft>
                          <a:spcPts val="0"/>
                        </a:spcAft>
                      </a:pPr>
                      <a:r>
                        <a:rPr lang="es-ES" sz="1100"/>
                        <a:t>€/año</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€/año</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t>años</a:t>
                      </a:r>
                      <a:endParaRPr lang="es-ES" sz="1100" dirty="0">
                        <a:latin typeface="Calibri"/>
                        <a:ea typeface="PMingLiU"/>
                        <a:cs typeface="Arial"/>
                      </a:endParaRPr>
                    </a:p>
                  </a:txBody>
                  <a:tcPr marL="38175" marR="38175" marT="0" marB="0" anchor="ctr"/>
                </a:tc>
              </a:tr>
              <a:tr h="400517">
                <a:tc>
                  <a:txBody>
                    <a:bodyPr/>
                    <a:lstStyle/>
                    <a:p>
                      <a:pPr>
                        <a:lnSpc>
                          <a:spcPct val="115000"/>
                        </a:lnSpc>
                        <a:spcAft>
                          <a:spcPts val="0"/>
                        </a:spcAft>
                      </a:pPr>
                      <a:r>
                        <a:rPr lang="es-ES" sz="1100" dirty="0" smtClean="0"/>
                        <a:t>Eléctrica (</a:t>
                      </a:r>
                      <a:r>
                        <a:rPr lang="es-ES" sz="1100" dirty="0"/>
                        <a:t>actual)</a:t>
                      </a:r>
                      <a:endParaRPr lang="es-ES" sz="1100" dirty="0">
                        <a:latin typeface="Calibri"/>
                        <a:ea typeface="PMingLiU"/>
                        <a:cs typeface="Arial"/>
                      </a:endParaRPr>
                    </a:p>
                  </a:txBody>
                  <a:tcPr marL="38175" marR="38175" marT="0" marB="0" anchor="ctr"/>
                </a:tc>
                <a:tc>
                  <a:txBody>
                    <a:bodyPr/>
                    <a:lstStyle/>
                    <a:p>
                      <a:pPr>
                        <a:lnSpc>
                          <a:spcPct val="115000"/>
                        </a:lnSpc>
                        <a:spcAft>
                          <a:spcPts val="0"/>
                        </a:spcAft>
                      </a:pPr>
                      <a:r>
                        <a:rPr lang="es-ES" sz="1100"/>
                        <a:t>20</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281,1</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solidFill>
                            <a:srgbClr val="000000"/>
                          </a:solidFill>
                          <a:latin typeface="+mn-lt"/>
                          <a:ea typeface="Times New Roman"/>
                          <a:cs typeface="Calibri"/>
                        </a:rPr>
                        <a:t>0,4</a:t>
                      </a:r>
                      <a:endParaRPr lang="es-ES" sz="1100" dirty="0">
                        <a:latin typeface="+mn-lt"/>
                        <a:ea typeface="PMingLiU"/>
                        <a:cs typeface="Arial"/>
                      </a:endParaRPr>
                    </a:p>
                  </a:txBody>
                  <a:tcPr marL="44450" marR="44450" marT="0" marB="0" anchor="ctr"/>
                </a:tc>
                <a:tc>
                  <a:txBody>
                    <a:bodyPr/>
                    <a:lstStyle/>
                    <a:p>
                      <a:pPr>
                        <a:lnSpc>
                          <a:spcPct val="115000"/>
                        </a:lnSpc>
                        <a:spcAft>
                          <a:spcPts val="0"/>
                        </a:spcAft>
                      </a:pPr>
                      <a:r>
                        <a:rPr lang="es-ES" sz="1100"/>
                        <a:t>42,53</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_</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_</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t>_</a:t>
                      </a:r>
                      <a:endParaRPr lang="es-ES" sz="1100" dirty="0">
                        <a:latin typeface="Calibri"/>
                        <a:ea typeface="PMingLiU"/>
                        <a:cs typeface="Arial"/>
                      </a:endParaRPr>
                    </a:p>
                  </a:txBody>
                  <a:tcPr marL="38175" marR="38175" marT="0" marB="0" anchor="ctr"/>
                </a:tc>
              </a:tr>
              <a:tr h="313444">
                <a:tc>
                  <a:txBody>
                    <a:bodyPr/>
                    <a:lstStyle/>
                    <a:p>
                      <a:pPr>
                        <a:lnSpc>
                          <a:spcPct val="115000"/>
                        </a:lnSpc>
                        <a:spcAft>
                          <a:spcPts val="0"/>
                        </a:spcAft>
                      </a:pPr>
                      <a:r>
                        <a:rPr lang="es-ES" sz="1100"/>
                        <a:t>Gas natural</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a:t>20</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a:t>320,75</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dirty="0">
                          <a:solidFill>
                            <a:srgbClr val="000000"/>
                          </a:solidFill>
                          <a:latin typeface="+mn-lt"/>
                          <a:ea typeface="Times New Roman"/>
                          <a:cs typeface="Calibri"/>
                        </a:rPr>
                        <a:t>0,204</a:t>
                      </a:r>
                      <a:endParaRPr lang="es-ES" sz="1100" dirty="0">
                        <a:latin typeface="+mn-lt"/>
                        <a:ea typeface="PMingLiU"/>
                        <a:cs typeface="Arial"/>
                      </a:endParaRPr>
                    </a:p>
                  </a:txBody>
                  <a:tcPr marL="44450" marR="44450" marT="0" marB="0" anchor="ctr">
                    <a:solidFill>
                      <a:srgbClr val="00B050"/>
                    </a:solidFill>
                  </a:tcPr>
                </a:tc>
                <a:tc>
                  <a:txBody>
                    <a:bodyPr/>
                    <a:lstStyle/>
                    <a:p>
                      <a:pPr>
                        <a:lnSpc>
                          <a:spcPct val="115000"/>
                        </a:lnSpc>
                        <a:spcAft>
                          <a:spcPts val="0"/>
                        </a:spcAft>
                      </a:pPr>
                      <a:r>
                        <a:rPr lang="es-ES" sz="1100"/>
                        <a:t>18,28</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a:t>24,25</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a:t>380</a:t>
                      </a:r>
                      <a:endParaRPr lang="es-ES" sz="1100">
                        <a:latin typeface="Calibri"/>
                        <a:ea typeface="PMingLiU"/>
                        <a:cs typeface="Arial"/>
                      </a:endParaRPr>
                    </a:p>
                  </a:txBody>
                  <a:tcPr marL="38175" marR="38175" marT="0" marB="0" anchor="ctr">
                    <a:solidFill>
                      <a:srgbClr val="00B050"/>
                    </a:solidFill>
                  </a:tcPr>
                </a:tc>
                <a:tc>
                  <a:txBody>
                    <a:bodyPr/>
                    <a:lstStyle/>
                    <a:p>
                      <a:pPr>
                        <a:lnSpc>
                          <a:spcPct val="115000"/>
                        </a:lnSpc>
                        <a:spcAft>
                          <a:spcPts val="0"/>
                        </a:spcAft>
                      </a:pPr>
                      <a:r>
                        <a:rPr lang="es-ES" sz="1100" dirty="0"/>
                        <a:t>15,6</a:t>
                      </a:r>
                      <a:endParaRPr lang="es-ES" sz="1100" dirty="0">
                        <a:latin typeface="Calibri"/>
                        <a:ea typeface="PMingLiU"/>
                        <a:cs typeface="Arial"/>
                      </a:endParaRPr>
                    </a:p>
                  </a:txBody>
                  <a:tcPr marL="38175" marR="38175" marT="0" marB="0" anchor="ctr">
                    <a:solidFill>
                      <a:srgbClr val="00B050"/>
                    </a:solidFill>
                  </a:tcPr>
                </a:tc>
              </a:tr>
              <a:tr h="313444">
                <a:tc>
                  <a:txBody>
                    <a:bodyPr/>
                    <a:lstStyle/>
                    <a:p>
                      <a:pPr>
                        <a:lnSpc>
                          <a:spcPct val="115000"/>
                        </a:lnSpc>
                        <a:spcAft>
                          <a:spcPts val="0"/>
                        </a:spcAft>
                      </a:pPr>
                      <a:r>
                        <a:rPr lang="es-ES" sz="1100"/>
                        <a:t>Butano</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20</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320,75</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solidFill>
                            <a:srgbClr val="000000"/>
                          </a:solidFill>
                          <a:latin typeface="+mn-lt"/>
                          <a:ea typeface="Times New Roman"/>
                          <a:cs typeface="Calibri"/>
                        </a:rPr>
                        <a:t>0,244</a:t>
                      </a:r>
                      <a:endParaRPr lang="es-ES" sz="1100" dirty="0">
                        <a:latin typeface="+mn-lt"/>
                        <a:ea typeface="PMingLiU"/>
                        <a:cs typeface="Arial"/>
                      </a:endParaRPr>
                    </a:p>
                  </a:txBody>
                  <a:tcPr marL="44450" marR="44450" marT="0" marB="0" anchor="ctr"/>
                </a:tc>
                <a:tc>
                  <a:txBody>
                    <a:bodyPr/>
                    <a:lstStyle/>
                    <a:p>
                      <a:pPr>
                        <a:lnSpc>
                          <a:spcPct val="115000"/>
                        </a:lnSpc>
                        <a:spcAft>
                          <a:spcPts val="0"/>
                        </a:spcAft>
                      </a:pPr>
                      <a:r>
                        <a:rPr lang="es-ES" sz="1100"/>
                        <a:t>35,28</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7,25</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499</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68,82</a:t>
                      </a:r>
                      <a:endParaRPr lang="es-ES" sz="1100">
                        <a:latin typeface="Calibri"/>
                        <a:ea typeface="PMingLiU"/>
                        <a:cs typeface="Arial"/>
                      </a:endParaRPr>
                    </a:p>
                  </a:txBody>
                  <a:tcPr marL="38175" marR="38175" marT="0" marB="0" anchor="ctr"/>
                </a:tc>
              </a:tr>
              <a:tr h="235083">
                <a:tc>
                  <a:txBody>
                    <a:bodyPr/>
                    <a:lstStyle/>
                    <a:p>
                      <a:pPr>
                        <a:lnSpc>
                          <a:spcPct val="115000"/>
                        </a:lnSpc>
                        <a:spcAft>
                          <a:spcPts val="0"/>
                        </a:spcAft>
                      </a:pPr>
                      <a:r>
                        <a:rPr lang="es-ES" sz="1100"/>
                        <a:t>Gasóleo C</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20</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273,93</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solidFill>
                            <a:srgbClr val="000000"/>
                          </a:solidFill>
                          <a:latin typeface="+mn-lt"/>
                          <a:ea typeface="Times New Roman"/>
                          <a:cs typeface="Calibri"/>
                        </a:rPr>
                        <a:t>0,287</a:t>
                      </a:r>
                      <a:endParaRPr lang="es-ES" sz="1100" dirty="0">
                        <a:latin typeface="+mn-lt"/>
                        <a:ea typeface="PMingLiU"/>
                        <a:cs typeface="Arial"/>
                      </a:endParaRPr>
                    </a:p>
                  </a:txBody>
                  <a:tcPr marL="44450" marR="44450" marT="0" marB="0" anchor="ctr"/>
                </a:tc>
                <a:tc>
                  <a:txBody>
                    <a:bodyPr/>
                    <a:lstStyle/>
                    <a:p>
                      <a:pPr>
                        <a:lnSpc>
                          <a:spcPct val="115000"/>
                        </a:lnSpc>
                        <a:spcAft>
                          <a:spcPts val="0"/>
                        </a:spcAft>
                      </a:pPr>
                      <a:r>
                        <a:rPr lang="es-ES" sz="1100"/>
                        <a:t>30,68</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11,85</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a:t>1.029,41</a:t>
                      </a:r>
                      <a:endParaRPr lang="es-ES" sz="1100">
                        <a:latin typeface="Calibri"/>
                        <a:ea typeface="PMingLiU"/>
                        <a:cs typeface="Arial"/>
                      </a:endParaRPr>
                    </a:p>
                  </a:txBody>
                  <a:tcPr marL="38175" marR="38175" marT="0" marB="0" anchor="ctr"/>
                </a:tc>
                <a:tc>
                  <a:txBody>
                    <a:bodyPr/>
                    <a:lstStyle/>
                    <a:p>
                      <a:pPr>
                        <a:lnSpc>
                          <a:spcPct val="115000"/>
                        </a:lnSpc>
                        <a:spcAft>
                          <a:spcPts val="0"/>
                        </a:spcAft>
                      </a:pPr>
                      <a:r>
                        <a:rPr lang="es-ES" sz="1100" dirty="0"/>
                        <a:t>86,87</a:t>
                      </a:r>
                      <a:endParaRPr lang="es-ES" sz="1100" dirty="0">
                        <a:latin typeface="Calibri"/>
                        <a:ea typeface="PMingLiU"/>
                        <a:cs typeface="Arial"/>
                      </a:endParaRPr>
                    </a:p>
                  </a:txBody>
                  <a:tcPr marL="38175" marR="38175" marT="0" marB="0" anchor="ctr"/>
                </a:tc>
              </a:tr>
            </a:tbl>
          </a:graphicData>
        </a:graphic>
      </p:graphicFrame>
      <p:sp>
        <p:nvSpPr>
          <p:cNvPr id="34817" name="Rectangle 1"/>
          <p:cNvSpPr>
            <a:spLocks noChangeArrowheads="1"/>
          </p:cNvSpPr>
          <p:nvPr/>
        </p:nvSpPr>
        <p:spPr bwMode="auto">
          <a:xfrm>
            <a:off x="251520" y="5427801"/>
            <a:ext cx="698477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s-ES" sz="1400" b="0" i="0" u="none" strike="noStrike" cap="none" normalizeH="0" baseline="0" dirty="0" smtClean="0">
                <a:ln>
                  <a:noFill/>
                </a:ln>
                <a:solidFill>
                  <a:schemeClr val="tx1"/>
                </a:solidFill>
                <a:effectLst/>
                <a:ea typeface="Times New Roman" pitchFamily="18" charset="0"/>
                <a:cs typeface="Calibri" pitchFamily="34" charset="0"/>
              </a:rPr>
              <a:t>Existen sistemas </a:t>
            </a:r>
            <a:r>
              <a:rPr lang="es-ES" sz="1400" dirty="0" smtClean="0">
                <a:ea typeface="Times New Roman" pitchFamily="18" charset="0"/>
                <a:cs typeface="Calibri" pitchFamily="34" charset="0"/>
              </a:rPr>
              <a:t>de menor</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 consumo y menor emisión</a:t>
            </a:r>
            <a:r>
              <a:rPr kumimoji="0" lang="es-ES" sz="1400" b="0" i="0" u="none" strike="noStrike" cap="none" normalizeH="0" dirty="0" smtClean="0">
                <a:ln>
                  <a:noFill/>
                </a:ln>
                <a:solidFill>
                  <a:schemeClr val="tx1"/>
                </a:solidFill>
                <a:effectLst/>
                <a:ea typeface="Times New Roman" pitchFamily="18" charset="0"/>
                <a:cs typeface="Calibri" pitchFamily="34" charset="0"/>
              </a:rPr>
              <a:t> de </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CO</a:t>
            </a:r>
            <a:r>
              <a:rPr kumimoji="0" lang="es-ES" sz="1400" b="0" i="0" u="none" strike="noStrike" cap="none" normalizeH="0" baseline="-30000" dirty="0" smtClean="0">
                <a:ln>
                  <a:noFill/>
                </a:ln>
                <a:solidFill>
                  <a:schemeClr val="tx1"/>
                </a:solidFill>
                <a:effectLst/>
                <a:ea typeface="Times New Roman" pitchFamily="18" charset="0"/>
                <a:cs typeface="Calibri" pitchFamily="34" charset="0"/>
              </a:rPr>
              <a:t>2</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 como</a:t>
            </a:r>
            <a:r>
              <a:rPr kumimoji="0" lang="es-ES" sz="1400" b="0" i="0" u="none" strike="noStrike" cap="none" normalizeH="0" dirty="0" smtClean="0">
                <a:ln>
                  <a:noFill/>
                </a:ln>
                <a:solidFill>
                  <a:schemeClr val="tx1"/>
                </a:solidFill>
                <a:effectLst/>
                <a:ea typeface="Times New Roman" pitchFamily="18" charset="0"/>
                <a:cs typeface="Calibri" pitchFamily="34" charset="0"/>
              </a:rPr>
              <a:t> </a:t>
            </a:r>
            <a:r>
              <a:rPr lang="es-ES" sz="1400" dirty="0" smtClean="0">
                <a:ea typeface="Times New Roman" pitchFamily="18" charset="0"/>
                <a:cs typeface="Calibri" pitchFamily="34" charset="0"/>
              </a:rPr>
              <a:t>c</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alderas de biomasa o de condensación pero que son descartadas </a:t>
            </a:r>
            <a:r>
              <a:rPr lang="es-ES" sz="1400" dirty="0" smtClean="0">
                <a:ea typeface="Times New Roman" pitchFamily="18" charset="0"/>
                <a:cs typeface="Calibri" pitchFamily="34" charset="0"/>
              </a:rPr>
              <a:t>por la baja </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demanda de ACS en el ed. </a:t>
            </a:r>
            <a:r>
              <a:rPr kumimoji="0" lang="es-ES" sz="1400" b="0" i="0" u="none" strike="noStrike" cap="none" normalizeH="0" dirty="0" smtClean="0">
                <a:ln>
                  <a:noFill/>
                </a:ln>
                <a:solidFill>
                  <a:schemeClr val="tx1"/>
                </a:solidFill>
                <a:effectLst/>
                <a:ea typeface="Times New Roman" pitchFamily="18" charset="0"/>
                <a:cs typeface="Calibri" pitchFamily="34" charset="0"/>
              </a:rPr>
              <a:t> ya que </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la rentabilidad sería nula. Serían</a:t>
            </a:r>
            <a:r>
              <a:rPr kumimoji="0" lang="es-ES" sz="1400" b="0" i="0" u="none" strike="noStrike" cap="none" normalizeH="0" dirty="0" smtClean="0">
                <a:ln>
                  <a:noFill/>
                </a:ln>
                <a:solidFill>
                  <a:schemeClr val="tx1"/>
                </a:solidFill>
                <a:effectLst/>
                <a:ea typeface="Times New Roman" pitchFamily="18" charset="0"/>
                <a:cs typeface="Calibri" pitchFamily="34" charset="0"/>
              </a:rPr>
              <a:t> </a:t>
            </a:r>
            <a:r>
              <a:rPr kumimoji="0" lang="es-ES" sz="1400" b="0" i="0" u="none" strike="noStrike" cap="none" normalizeH="0" baseline="0" dirty="0" smtClean="0">
                <a:ln>
                  <a:noFill/>
                </a:ln>
                <a:solidFill>
                  <a:schemeClr val="tx1"/>
                </a:solidFill>
                <a:effectLst/>
                <a:ea typeface="Times New Roman" pitchFamily="18" charset="0"/>
                <a:cs typeface="Calibri" pitchFamily="34" charset="0"/>
              </a:rPr>
              <a:t>eficaces en edificios que utilicen sistemas de calefacción por radiación, por suelo radiante o  con mayor demanda de ACS.</a:t>
            </a:r>
            <a:endParaRPr kumimoji="0" lang="es-ES" sz="1400" b="0" i="0" u="none" strike="noStrike" cap="none" normalizeH="0" baseline="0" dirty="0" smtClean="0">
              <a:ln>
                <a:noFill/>
              </a:ln>
              <a:solidFill>
                <a:schemeClr val="tx1"/>
              </a:solidFill>
              <a:effectLst/>
              <a:cs typeface="Arial" pitchFamily="34" charset="0"/>
            </a:endParaRPr>
          </a:p>
        </p:txBody>
      </p:sp>
      <p:pic>
        <p:nvPicPr>
          <p:cNvPr id="14" name="13 Imagen"/>
          <p:cNvPicPr/>
          <p:nvPr/>
        </p:nvPicPr>
        <p:blipFill>
          <a:blip r:embed="rId4" cstate="print"/>
          <a:srcRect l="2822" t="13480" r="11817" b="13480"/>
          <a:stretch>
            <a:fillRect/>
          </a:stretch>
        </p:blipFill>
        <p:spPr bwMode="auto">
          <a:xfrm>
            <a:off x="6588224" y="4149080"/>
            <a:ext cx="2376264" cy="1224136"/>
          </a:xfrm>
          <a:prstGeom prst="rect">
            <a:avLst/>
          </a:prstGeom>
          <a:noFill/>
          <a:ln w="38100">
            <a:solidFill>
              <a:schemeClr val="accent1">
                <a:lumMod val="75000"/>
              </a:schemeClr>
            </a:solidFill>
            <a:miter lim="800000"/>
            <a:headEnd/>
            <a:tailEnd/>
          </a:ln>
        </p:spPr>
      </p:pic>
      <p:pic>
        <p:nvPicPr>
          <p:cNvPr id="16" name="15 Imagen" descr="C:\Users\Pc\Desktop\Sin título.jpg"/>
          <p:cNvPicPr/>
          <p:nvPr/>
        </p:nvPicPr>
        <p:blipFill>
          <a:blip r:embed="rId5" cstate="print"/>
          <a:srcRect/>
          <a:stretch>
            <a:fillRect/>
          </a:stretch>
        </p:blipFill>
        <p:spPr bwMode="auto">
          <a:xfrm>
            <a:off x="6588224" y="2708920"/>
            <a:ext cx="2376264" cy="1368152"/>
          </a:xfrm>
          <a:prstGeom prst="rect">
            <a:avLst/>
          </a:prstGeom>
          <a:noFill/>
          <a:ln w="38100">
            <a:solidFill>
              <a:schemeClr val="accent1">
                <a:lumMod val="75000"/>
              </a:schemeClr>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b="1" dirty="0" smtClean="0"/>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lang="es-ES" sz="1600" dirty="0" smtClean="0">
                <a:solidFill>
                  <a:schemeClr val="tx1">
                    <a:lumMod val="50000"/>
                  </a:schemeClr>
                </a:solidFill>
              </a:rPr>
              <a:t>CONCLUSIONES</a:t>
            </a:r>
            <a:endPar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dirty="0" smtClean="0">
                <a:solidFill>
                  <a:schemeClr val="tx1">
                    <a:lumMod val="50000"/>
                  </a:schemeClr>
                </a:solidFill>
              </a:rPr>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ES" sz="1600" b="1" i="0" u="none" strike="noStrike" kern="1200" cap="none" spc="0" normalizeH="0" baseline="0" noProof="0" dirty="0" smtClean="0">
                <a:ln>
                  <a:noFill/>
                </a:ln>
                <a:solidFill>
                  <a:schemeClr val="tx1">
                    <a:lumMod val="75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512" y="0"/>
            <a:ext cx="8229600" cy="1399032"/>
          </a:xfrm>
        </p:spPr>
        <p:txBody>
          <a:bodyPr>
            <a:normAutofit/>
          </a:bodyPr>
          <a:lstStyle/>
          <a:p>
            <a:r>
              <a:rPr lang="es-ES" sz="2800" dirty="0" smtClean="0"/>
              <a:t>PROPUESTAS DE MEJORA</a:t>
            </a:r>
            <a:br>
              <a:rPr lang="es-ES" sz="2800" dirty="0" smtClean="0"/>
            </a:br>
            <a:r>
              <a:rPr lang="es-ES" sz="2000" dirty="0" smtClean="0"/>
              <a:t>SISTEMAS PASIVOS: XPS en cubierta metálica</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pic>
        <p:nvPicPr>
          <p:cNvPr id="40963" name="Picture 3"/>
          <p:cNvPicPr>
            <a:picLocks noChangeAspect="1" noChangeArrowheads="1"/>
          </p:cNvPicPr>
          <p:nvPr/>
        </p:nvPicPr>
        <p:blipFill>
          <a:blip r:embed="rId4" cstate="print"/>
          <a:srcRect l="191" t="18500" r="1851" b="22438"/>
          <a:stretch>
            <a:fillRect/>
          </a:stretch>
        </p:blipFill>
        <p:spPr bwMode="auto">
          <a:xfrm>
            <a:off x="3779912" y="1196752"/>
            <a:ext cx="5098165" cy="1728192"/>
          </a:xfrm>
          <a:prstGeom prst="rect">
            <a:avLst/>
          </a:prstGeom>
          <a:noFill/>
          <a:ln w="38100">
            <a:solidFill>
              <a:schemeClr val="accent1">
                <a:lumMod val="75000"/>
              </a:schemeClr>
            </a:solidFill>
            <a:miter lim="800000"/>
            <a:headEnd/>
            <a:tailEnd/>
          </a:ln>
        </p:spPr>
      </p:pic>
      <p:graphicFrame>
        <p:nvGraphicFramePr>
          <p:cNvPr id="15" name="14 Tabla"/>
          <p:cNvGraphicFramePr>
            <a:graphicFrameLocks noGrp="1"/>
          </p:cNvGraphicFramePr>
          <p:nvPr/>
        </p:nvGraphicFramePr>
        <p:xfrm>
          <a:off x="395536" y="5381250"/>
          <a:ext cx="5472609" cy="1254019"/>
        </p:xfrm>
        <a:graphic>
          <a:graphicData uri="http://schemas.openxmlformats.org/drawingml/2006/table">
            <a:tbl>
              <a:tblPr>
                <a:tableStyleId>{3C2FFA5D-87B4-456A-9821-1D502468CF0F}</a:tableStyleId>
              </a:tblPr>
              <a:tblGrid>
                <a:gridCol w="890954"/>
                <a:gridCol w="890954"/>
                <a:gridCol w="1026404"/>
                <a:gridCol w="936104"/>
                <a:gridCol w="864096"/>
                <a:gridCol w="864097"/>
              </a:tblGrid>
              <a:tr h="529046">
                <a:tc gridSpan="2">
                  <a:txBody>
                    <a:bodyPr/>
                    <a:lstStyle/>
                    <a:p>
                      <a:pPr algn="ctr">
                        <a:lnSpc>
                          <a:spcPct val="115000"/>
                        </a:lnSpc>
                        <a:spcAft>
                          <a:spcPts val="0"/>
                        </a:spcAft>
                      </a:pPr>
                      <a:r>
                        <a:rPr lang="es-ES" sz="1200" dirty="0"/>
                        <a:t>Reducción demanda total </a:t>
                      </a:r>
                      <a:r>
                        <a:rPr lang="es-ES" sz="1200" u="sng" dirty="0"/>
                        <a:t>calefacción y refrigeración</a:t>
                      </a:r>
                      <a:endParaRPr lang="es-ES" sz="1200" dirty="0">
                        <a:latin typeface="Calibri"/>
                        <a:ea typeface="PMingLiU"/>
                        <a:cs typeface="Arial"/>
                      </a:endParaRPr>
                    </a:p>
                  </a:txBody>
                  <a:tcPr marL="50800" marR="50800" marT="0" marB="0" anchor="ctr"/>
                </a:tc>
                <a:tc hMerge="1">
                  <a:txBody>
                    <a:bodyPr/>
                    <a:lstStyle/>
                    <a:p>
                      <a:endParaRPr lang="es-ES"/>
                    </a:p>
                  </a:txBody>
                  <a:tcPr/>
                </a:tc>
                <a:tc>
                  <a:txBody>
                    <a:bodyPr/>
                    <a:lstStyle/>
                    <a:p>
                      <a:pPr algn="ctr">
                        <a:lnSpc>
                          <a:spcPct val="115000"/>
                        </a:lnSpc>
                        <a:spcAft>
                          <a:spcPts val="0"/>
                        </a:spcAft>
                      </a:pPr>
                      <a:r>
                        <a:rPr lang="es-ES" sz="1200" dirty="0"/>
                        <a:t> </a:t>
                      </a:r>
                      <a:r>
                        <a:rPr lang="es-ES" sz="1200" dirty="0" err="1" smtClean="0"/>
                        <a:t>Reducc</a:t>
                      </a:r>
                      <a:r>
                        <a:rPr lang="es-ES" sz="1200" dirty="0" smtClean="0"/>
                        <a:t>. emisiones </a:t>
                      </a:r>
                      <a:r>
                        <a:rPr lang="es-ES" sz="1200" dirty="0"/>
                        <a:t>CO2 </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Ahorro monetarío </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Inversión </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err="1" smtClean="0"/>
                        <a:t>Amortiz</a:t>
                      </a:r>
                      <a:r>
                        <a:rPr lang="es-ES" sz="1200" dirty="0" smtClean="0"/>
                        <a:t>.</a:t>
                      </a:r>
                      <a:endParaRPr lang="es-ES" sz="1200" dirty="0">
                        <a:latin typeface="Calibri"/>
                        <a:ea typeface="PMingLiU"/>
                        <a:cs typeface="Arial"/>
                      </a:endParaRPr>
                    </a:p>
                  </a:txBody>
                  <a:tcPr marL="50800" marR="50800" marT="0" marB="0" anchor="ctr"/>
                </a:tc>
              </a:tr>
              <a:tr h="359229">
                <a:tc>
                  <a:txBody>
                    <a:bodyPr/>
                    <a:lstStyle/>
                    <a:p>
                      <a:pPr algn="ctr">
                        <a:lnSpc>
                          <a:spcPct val="115000"/>
                        </a:lnSpc>
                        <a:spcAft>
                          <a:spcPts val="0"/>
                        </a:spcAft>
                      </a:pPr>
                      <a:r>
                        <a:rPr lang="es-ES" sz="1200" dirty="0"/>
                        <a:t>%</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KWh/año</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KgCO2/año</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€/año</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años</a:t>
                      </a:r>
                      <a:endParaRPr lang="es-ES" sz="1200">
                        <a:latin typeface="Calibri"/>
                        <a:ea typeface="PMingLiU"/>
                        <a:cs typeface="Arial"/>
                      </a:endParaRPr>
                    </a:p>
                  </a:txBody>
                  <a:tcPr marL="50800" marR="50800" marT="0" marB="0" anchor="ctr"/>
                </a:tc>
              </a:tr>
              <a:tr h="263854">
                <a:tc>
                  <a:txBody>
                    <a:bodyPr/>
                    <a:lstStyle/>
                    <a:p>
                      <a:pPr algn="ctr">
                        <a:lnSpc>
                          <a:spcPct val="115000"/>
                        </a:lnSpc>
                        <a:spcAft>
                          <a:spcPts val="0"/>
                        </a:spcAft>
                      </a:pPr>
                      <a:r>
                        <a:rPr lang="es-ES" sz="1200" dirty="0" smtClean="0"/>
                        <a:t>9</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6.815,77</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8.929,07</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1.158,72</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2.310,10</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2</a:t>
                      </a:r>
                      <a:endParaRPr lang="es-ES" sz="1200" dirty="0">
                        <a:latin typeface="Calibri"/>
                        <a:ea typeface="PMingLiU"/>
                        <a:cs typeface="Arial"/>
                      </a:endParaRPr>
                    </a:p>
                  </a:txBody>
                  <a:tcPr marL="50800" marR="50800" marT="0" marB="0" anchor="ctr"/>
                </a:tc>
              </a:tr>
            </a:tbl>
          </a:graphicData>
        </a:graphic>
      </p:graphicFrame>
      <p:sp>
        <p:nvSpPr>
          <p:cNvPr id="40964" name="Rectangle 4"/>
          <p:cNvSpPr>
            <a:spLocks noChangeArrowheads="1"/>
          </p:cNvSpPr>
          <p:nvPr/>
        </p:nvSpPr>
        <p:spPr bwMode="auto">
          <a:xfrm>
            <a:off x="395536" y="1109643"/>
            <a:ext cx="345638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effectLst/>
                <a:ea typeface="Times New Roman" pitchFamily="18" charset="0"/>
                <a:cs typeface="Calibri" pitchFamily="34" charset="0"/>
              </a:rPr>
              <a:t>Al doblar el espesor de su aislante térmico de </a:t>
            </a:r>
            <a:r>
              <a:rPr kumimoji="0" lang="es-ES" sz="1400" b="0" i="0" u="none" strike="noStrike" cap="none" normalizeH="0" baseline="0" dirty="0" smtClean="0">
                <a:ln>
                  <a:noFill/>
                </a:ln>
                <a:effectLst/>
                <a:ea typeface="PMingLiU" pitchFamily="18" charset="-120"/>
                <a:cs typeface="Calibri" pitchFamily="34" charset="0"/>
              </a:rPr>
              <a:t>poliestireno extruido de 4 a 8 cm </a:t>
            </a:r>
            <a:r>
              <a:rPr kumimoji="0" lang="es-ES" sz="1400" b="1" i="0" u="none" strike="noStrike" cap="none" normalizeH="0" baseline="0" dirty="0" smtClean="0">
                <a:ln>
                  <a:noFill/>
                </a:ln>
                <a:effectLst/>
                <a:ea typeface="PMingLiU" pitchFamily="18" charset="-120"/>
                <a:cs typeface="Calibri" pitchFamily="34" charset="0"/>
              </a:rPr>
              <a:t>su transmitancia térmica disminuye de 0,962 a 0,532 W/m</a:t>
            </a:r>
            <a:r>
              <a:rPr kumimoji="0" lang="es-ES" sz="1400" b="1" i="0" u="none" strike="noStrike" cap="none" normalizeH="0" baseline="30000" dirty="0" smtClean="0">
                <a:ln>
                  <a:noFill/>
                </a:ln>
                <a:effectLst/>
                <a:ea typeface="PMingLiU" pitchFamily="18" charset="-120"/>
                <a:cs typeface="Calibri" pitchFamily="34" charset="0"/>
              </a:rPr>
              <a:t>2</a:t>
            </a:r>
            <a:r>
              <a:rPr kumimoji="0" lang="es-ES" sz="1400" b="1" i="0" u="none" strike="noStrike" cap="none" normalizeH="0" baseline="0" dirty="0" smtClean="0">
                <a:ln>
                  <a:noFill/>
                </a:ln>
                <a:effectLst/>
                <a:ea typeface="PMingLiU" pitchFamily="18" charset="-120"/>
                <a:cs typeface="Calibri" pitchFamily="34" charset="0"/>
              </a:rPr>
              <a:t>k</a:t>
            </a:r>
            <a:r>
              <a:rPr kumimoji="0" lang="es-ES" sz="1400" b="0" i="0" u="none" strike="noStrike" cap="none" normalizeH="0" baseline="0" dirty="0" smtClean="0">
                <a:ln>
                  <a:noFill/>
                </a:ln>
                <a:effectLst/>
                <a:ea typeface="PMingLiU" pitchFamily="18" charset="-120"/>
                <a:cs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400" b="0" i="0" u="none" strike="noStrike" cap="none" normalizeH="0" baseline="0" dirty="0" smtClean="0">
              <a:ln>
                <a:noFill/>
              </a:ln>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effectLst/>
                <a:ea typeface="PMingLiU" pitchFamily="18" charset="-120"/>
                <a:cs typeface="Calibri" pitchFamily="34" charset="0"/>
              </a:rPr>
              <a:t>Por tanto en la superficie de cubierta de 130 m</a:t>
            </a:r>
            <a:r>
              <a:rPr kumimoji="0" lang="es-ES" sz="1400" b="0" i="0" u="none" strike="noStrike" cap="none" normalizeH="0" baseline="30000" dirty="0" smtClean="0">
                <a:ln>
                  <a:noFill/>
                </a:ln>
                <a:effectLst/>
                <a:ea typeface="PMingLiU" pitchFamily="18" charset="-120"/>
                <a:cs typeface="Calibri" pitchFamily="34" charset="0"/>
              </a:rPr>
              <a:t>2 </a:t>
            </a:r>
            <a:r>
              <a:rPr kumimoji="0" lang="es-ES" sz="1400" b="0" i="0" u="none" strike="noStrike" cap="none" normalizeH="0" baseline="0" dirty="0" smtClean="0">
                <a:ln>
                  <a:noFill/>
                </a:ln>
                <a:effectLst/>
                <a:ea typeface="PMingLiU" pitchFamily="18" charset="-120"/>
                <a:cs typeface="Calibri" pitchFamily="34" charset="0"/>
              </a:rPr>
              <a:t>se transferirán 69,16 W/k cuando anteriormente se estaban transfiriendo 125,06 W/k. </a:t>
            </a:r>
            <a:endParaRPr kumimoji="0" lang="es-ES" sz="1400" b="0" i="0" u="none" strike="noStrike" cap="none" normalizeH="0" baseline="0" dirty="0" smtClean="0">
              <a:ln>
                <a:noFill/>
              </a:ln>
              <a:effectLst/>
              <a:cs typeface="Arial" pitchFamily="34" charset="0"/>
            </a:endParaRPr>
          </a:p>
        </p:txBody>
      </p:sp>
      <p:graphicFrame>
        <p:nvGraphicFramePr>
          <p:cNvPr id="17" name="16 Tabla"/>
          <p:cNvGraphicFramePr>
            <a:graphicFrameLocks noGrp="1"/>
          </p:cNvGraphicFramePr>
          <p:nvPr/>
        </p:nvGraphicFramePr>
        <p:xfrm>
          <a:off x="395536" y="3477111"/>
          <a:ext cx="5447927" cy="1680081"/>
        </p:xfrm>
        <a:graphic>
          <a:graphicData uri="http://schemas.openxmlformats.org/drawingml/2006/table">
            <a:tbl>
              <a:tblPr>
                <a:tableStyleId>{3C2FFA5D-87B4-456A-9821-1D502468CF0F}</a:tableStyleId>
              </a:tblPr>
              <a:tblGrid>
                <a:gridCol w="1513049"/>
                <a:gridCol w="265775"/>
                <a:gridCol w="470398"/>
                <a:gridCol w="546838"/>
                <a:gridCol w="572709"/>
                <a:gridCol w="522142"/>
                <a:gridCol w="778508"/>
                <a:gridCol w="778508"/>
              </a:tblGrid>
              <a:tr h="218270">
                <a:tc>
                  <a:txBody>
                    <a:bodyPr/>
                    <a:lstStyle/>
                    <a:p>
                      <a:pPr algn="ctr">
                        <a:lnSpc>
                          <a:spcPct val="115000"/>
                        </a:lnSpc>
                        <a:spcAft>
                          <a:spcPts val="0"/>
                        </a:spcAft>
                      </a:pPr>
                      <a:r>
                        <a:rPr lang="es-ES" sz="1200" dirty="0"/>
                        <a:t>Nombre</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e</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ro</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mu</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R</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U</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Pvap</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Psat</a:t>
                      </a:r>
                      <a:endParaRPr lang="es-ES" sz="1200">
                        <a:latin typeface="Calibri"/>
                        <a:ea typeface="PMingLiU"/>
                        <a:cs typeface="Arial"/>
                      </a:endParaRPr>
                    </a:p>
                  </a:txBody>
                  <a:tcPr marL="1270" marR="1270" marT="1270" marB="1270" anchor="ctr"/>
                </a:tc>
              </a:tr>
              <a:tr h="258092">
                <a:tc>
                  <a:txBody>
                    <a:bodyPr/>
                    <a:lstStyle/>
                    <a:p>
                      <a:pPr algn="ctr">
                        <a:lnSpc>
                          <a:spcPct val="115000"/>
                        </a:lnSpc>
                        <a:spcAft>
                          <a:spcPts val="0"/>
                        </a:spcAft>
                      </a:pPr>
                      <a:r>
                        <a:rPr lang="es-ES" sz="1200" dirty="0"/>
                        <a:t>Acero</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0,4</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50</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1·10</a:t>
                      </a:r>
                      <a:r>
                        <a:rPr lang="es-ES" sz="1200" baseline="30000"/>
                        <a:t>15</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0,0001</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12500</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891,214</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891,214</a:t>
                      </a:r>
                      <a:endParaRPr lang="es-ES" sz="1200">
                        <a:latin typeface="Calibri"/>
                        <a:ea typeface="PMingLiU"/>
                        <a:cs typeface="Arial"/>
                      </a:endParaRPr>
                    </a:p>
                  </a:txBody>
                  <a:tcPr marL="1270" marR="1270" marT="1270" marB="1270" anchor="ctr"/>
                </a:tc>
              </a:tr>
              <a:tr h="672723">
                <a:tc>
                  <a:txBody>
                    <a:bodyPr/>
                    <a:lstStyle/>
                    <a:p>
                      <a:pPr algn="ctr">
                        <a:lnSpc>
                          <a:spcPct val="115000"/>
                        </a:lnSpc>
                        <a:spcAft>
                          <a:spcPts val="0"/>
                        </a:spcAft>
                      </a:pPr>
                      <a:r>
                        <a:rPr lang="pt-PT" sz="1200" dirty="0"/>
                        <a:t>XPS</a:t>
                      </a:r>
                      <a:endParaRPr lang="es-ES" sz="1200" dirty="0"/>
                    </a:p>
                    <a:p>
                      <a:pPr algn="ctr">
                        <a:lnSpc>
                          <a:spcPct val="115000"/>
                        </a:lnSpc>
                        <a:spcAft>
                          <a:spcPts val="0"/>
                        </a:spcAft>
                      </a:pPr>
                      <a:r>
                        <a:rPr lang="pt-PT" sz="1200" dirty="0"/>
                        <a:t> Poliestireno </a:t>
                      </a:r>
                      <a:r>
                        <a:rPr lang="pt-PT" sz="1200" dirty="0" err="1"/>
                        <a:t>Extruido</a:t>
                      </a:r>
                      <a:endParaRPr lang="es-ES" sz="1200" dirty="0"/>
                    </a:p>
                    <a:p>
                      <a:pPr algn="ctr">
                        <a:lnSpc>
                          <a:spcPct val="115000"/>
                        </a:lnSpc>
                        <a:spcAft>
                          <a:spcPts val="0"/>
                        </a:spcAft>
                      </a:pPr>
                      <a:r>
                        <a:rPr lang="pt-PT" sz="1200" dirty="0"/>
                        <a:t> [ 0.046 W/[</a:t>
                      </a:r>
                      <a:r>
                        <a:rPr lang="pt-PT" sz="1200" dirty="0" err="1"/>
                        <a:t>mK</a:t>
                      </a:r>
                      <a:r>
                        <a:rPr lang="pt-PT" sz="1200" dirty="0"/>
                        <a:t>]]</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dirty="0"/>
                        <a:t>8</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dirty="0"/>
                        <a:t>0,046</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20</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1,7391</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dirty="0"/>
                        <a:t>0,575</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dirty="0"/>
                        <a:t>891,214</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2193,146</a:t>
                      </a:r>
                      <a:endParaRPr lang="es-ES" sz="1200">
                        <a:latin typeface="Calibri"/>
                        <a:ea typeface="PMingLiU"/>
                        <a:cs typeface="Arial"/>
                      </a:endParaRPr>
                    </a:p>
                  </a:txBody>
                  <a:tcPr marL="1270" marR="1270" marT="1270" marB="1270" anchor="ctr"/>
                </a:tc>
              </a:tr>
              <a:tr h="280038">
                <a:tc>
                  <a:txBody>
                    <a:bodyPr/>
                    <a:lstStyle/>
                    <a:p>
                      <a:pPr algn="ctr">
                        <a:lnSpc>
                          <a:spcPct val="115000"/>
                        </a:lnSpc>
                        <a:spcAft>
                          <a:spcPts val="0"/>
                        </a:spcAft>
                      </a:pPr>
                      <a:r>
                        <a:rPr lang="es-ES" sz="1200"/>
                        <a:t>Acero</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0,4</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50</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1·10</a:t>
                      </a:r>
                      <a:r>
                        <a:rPr lang="es-ES" sz="1200" baseline="30000"/>
                        <a:t>15</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0,0001</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12500</a:t>
                      </a:r>
                      <a:endParaRPr lang="es-ES" sz="1200">
                        <a:latin typeface="Calibri"/>
                        <a:ea typeface="PMingLiU"/>
                        <a:cs typeface="Arial"/>
                      </a:endParaRPr>
                    </a:p>
                  </a:txBody>
                  <a:tcPr marL="1270" marR="1270" marT="1270" marB="1270" anchor="ctr"/>
                </a:tc>
                <a:tc>
                  <a:txBody>
                    <a:bodyPr/>
                    <a:lstStyle/>
                    <a:p>
                      <a:pPr algn="ctr">
                        <a:lnSpc>
                          <a:spcPct val="115000"/>
                        </a:lnSpc>
                        <a:spcAft>
                          <a:spcPts val="0"/>
                        </a:spcAft>
                      </a:pPr>
                      <a:r>
                        <a:rPr lang="es-ES" sz="1200" dirty="0"/>
                        <a:t>1285,323</a:t>
                      </a:r>
                      <a:endParaRPr lang="es-ES" sz="1200"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a:t>2193,232</a:t>
                      </a:r>
                      <a:endParaRPr lang="es-ES" sz="1200">
                        <a:latin typeface="Calibri"/>
                        <a:ea typeface="PMingLiU"/>
                        <a:cs typeface="Arial"/>
                      </a:endParaRPr>
                    </a:p>
                  </a:txBody>
                  <a:tcPr marL="1270" marR="1270" marT="1270" marB="1270" anchor="ctr"/>
                </a:tc>
              </a:tr>
              <a:tr h="250958">
                <a:tc>
                  <a:txBody>
                    <a:bodyPr/>
                    <a:lstStyle/>
                    <a:p>
                      <a:pPr algn="ctr">
                        <a:lnSpc>
                          <a:spcPct val="115000"/>
                        </a:lnSpc>
                        <a:spcAft>
                          <a:spcPts val="0"/>
                        </a:spcAft>
                      </a:pPr>
                      <a:r>
                        <a:rPr lang="es-ES" sz="1200" b="1" dirty="0"/>
                        <a:t>TOTALES</a:t>
                      </a:r>
                      <a:endParaRPr lang="es-ES" sz="1200" b="1"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b="1"/>
                        <a:t>8,8</a:t>
                      </a:r>
                      <a:endParaRPr lang="es-ES" sz="1200" b="1">
                        <a:latin typeface="Calibri"/>
                        <a:ea typeface="PMingLiU"/>
                        <a:cs typeface="Arial"/>
                      </a:endParaRPr>
                    </a:p>
                  </a:txBody>
                  <a:tcPr marL="1270" marR="1270" marT="1270" marB="1270" anchor="ctr"/>
                </a:tc>
                <a:tc>
                  <a:txBody>
                    <a:bodyPr/>
                    <a:lstStyle/>
                    <a:p>
                      <a:pPr algn="ctr">
                        <a:lnSpc>
                          <a:spcPct val="115000"/>
                        </a:lnSpc>
                        <a:spcAft>
                          <a:spcPts val="0"/>
                        </a:spcAft>
                      </a:pPr>
                      <a:endParaRPr lang="es-ES" sz="1200" b="1">
                        <a:latin typeface="Calibri"/>
                        <a:ea typeface="PMingLiU"/>
                        <a:cs typeface="Arial"/>
                      </a:endParaRPr>
                    </a:p>
                  </a:txBody>
                  <a:tcPr marL="1270" marR="1270" marT="1270" marB="1270" anchor="ctr"/>
                </a:tc>
                <a:tc>
                  <a:txBody>
                    <a:bodyPr/>
                    <a:lstStyle/>
                    <a:p>
                      <a:pPr algn="ctr">
                        <a:lnSpc>
                          <a:spcPct val="115000"/>
                        </a:lnSpc>
                        <a:spcAft>
                          <a:spcPts val="0"/>
                        </a:spcAft>
                      </a:pPr>
                      <a:endParaRPr lang="es-ES" sz="1200" b="1" dirty="0">
                        <a:latin typeface="Calibri"/>
                        <a:ea typeface="PMingLiU"/>
                        <a:cs typeface="Arial"/>
                      </a:endParaRPr>
                    </a:p>
                  </a:txBody>
                  <a:tcPr marL="1270" marR="1270" marT="1270" marB="1270" anchor="ctr"/>
                </a:tc>
                <a:tc>
                  <a:txBody>
                    <a:bodyPr/>
                    <a:lstStyle/>
                    <a:p>
                      <a:pPr algn="ctr">
                        <a:lnSpc>
                          <a:spcPct val="115000"/>
                        </a:lnSpc>
                        <a:spcAft>
                          <a:spcPts val="0"/>
                        </a:spcAft>
                      </a:pPr>
                      <a:r>
                        <a:rPr lang="es-ES" sz="1200" b="1"/>
                        <a:t>1,879</a:t>
                      </a:r>
                      <a:endParaRPr lang="es-ES" sz="1200" b="1">
                        <a:latin typeface="Calibri"/>
                        <a:ea typeface="PMingLiU"/>
                        <a:cs typeface="Arial"/>
                      </a:endParaRPr>
                    </a:p>
                  </a:txBody>
                  <a:tcPr marL="1270" marR="1270" marT="1270" marB="1270" anchor="ctr"/>
                </a:tc>
                <a:tc>
                  <a:txBody>
                    <a:bodyPr/>
                    <a:lstStyle/>
                    <a:p>
                      <a:pPr algn="ctr">
                        <a:lnSpc>
                          <a:spcPct val="115000"/>
                        </a:lnSpc>
                        <a:spcAft>
                          <a:spcPts val="0"/>
                        </a:spcAft>
                      </a:pPr>
                      <a:r>
                        <a:rPr lang="es-ES" sz="1200" b="1" dirty="0"/>
                        <a:t>0,532</a:t>
                      </a:r>
                      <a:endParaRPr lang="es-ES" sz="1200" b="1" dirty="0">
                        <a:latin typeface="Calibri"/>
                        <a:ea typeface="PMingLiU"/>
                        <a:cs typeface="Arial"/>
                      </a:endParaRPr>
                    </a:p>
                  </a:txBody>
                  <a:tcPr marL="1270" marR="1270" marT="1270" marB="1270" anchor="ctr"/>
                </a:tc>
                <a:tc>
                  <a:txBody>
                    <a:bodyPr/>
                    <a:lstStyle/>
                    <a:p>
                      <a:pPr algn="ctr">
                        <a:lnSpc>
                          <a:spcPct val="115000"/>
                        </a:lnSpc>
                        <a:spcAft>
                          <a:spcPts val="0"/>
                        </a:spcAft>
                      </a:pPr>
                      <a:endParaRPr lang="es-ES" sz="1200">
                        <a:solidFill>
                          <a:srgbClr val="000000"/>
                        </a:solidFill>
                        <a:latin typeface="Arial"/>
                        <a:ea typeface="PMingLiU"/>
                        <a:cs typeface="Arial"/>
                      </a:endParaRPr>
                    </a:p>
                  </a:txBody>
                  <a:tcPr marL="1270" marR="1270" marT="1270" marB="1270" anchor="ctr"/>
                </a:tc>
                <a:tc>
                  <a:txBody>
                    <a:bodyPr/>
                    <a:lstStyle/>
                    <a:p>
                      <a:pPr algn="ctr">
                        <a:lnSpc>
                          <a:spcPct val="115000"/>
                        </a:lnSpc>
                        <a:spcAft>
                          <a:spcPts val="0"/>
                        </a:spcAft>
                      </a:pPr>
                      <a:endParaRPr lang="es-ES" sz="1200" dirty="0">
                        <a:solidFill>
                          <a:srgbClr val="000000"/>
                        </a:solidFill>
                        <a:latin typeface="Arial"/>
                        <a:ea typeface="PMingLiU"/>
                        <a:cs typeface="Arial"/>
                      </a:endParaRPr>
                    </a:p>
                  </a:txBody>
                  <a:tcPr marL="1270" marR="1270" marT="1270" marB="1270" anchor="ctr"/>
                </a:tc>
              </a:tr>
            </a:tbl>
          </a:graphicData>
        </a:graphic>
      </p:graphicFrame>
      <p:pic>
        <p:nvPicPr>
          <p:cNvPr id="40965" name="Picture 5" descr="C:\Users\Pc\Desktop\docus proyect fg\panel-sandwich_pxl_1bc2033c2d3ac46ccf170d68e8867493.jpeg"/>
          <p:cNvPicPr>
            <a:picLocks noChangeAspect="1" noChangeArrowheads="1"/>
          </p:cNvPicPr>
          <p:nvPr/>
        </p:nvPicPr>
        <p:blipFill>
          <a:blip r:embed="rId5" cstate="print"/>
          <a:srcRect/>
          <a:stretch>
            <a:fillRect/>
          </a:stretch>
        </p:blipFill>
        <p:spPr bwMode="auto">
          <a:xfrm>
            <a:off x="6084168" y="3501008"/>
            <a:ext cx="2750950" cy="1656184"/>
          </a:xfrm>
          <a:prstGeom prst="rect">
            <a:avLst/>
          </a:prstGeom>
          <a:noFill/>
          <a:ln w="38100">
            <a:solidFill>
              <a:schemeClr val="accent1">
                <a:lumMod val="75000"/>
              </a:schemeClr>
            </a:solid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2536" y="0"/>
            <a:ext cx="8568952" cy="1399032"/>
          </a:xfrm>
        </p:spPr>
        <p:txBody>
          <a:bodyPr>
            <a:normAutofit/>
          </a:bodyPr>
          <a:lstStyle/>
          <a:p>
            <a:r>
              <a:rPr lang="es-ES" sz="2800" dirty="0" smtClean="0"/>
              <a:t>PROPUESTAS DE MEJORA</a:t>
            </a:r>
            <a:br>
              <a:rPr lang="es-ES" sz="2800" dirty="0" smtClean="0"/>
            </a:br>
            <a:r>
              <a:rPr lang="es-ES" sz="2000" dirty="0" smtClean="0"/>
              <a:t>SISTEMAS PASIVOS: </a:t>
            </a:r>
            <a:r>
              <a:rPr lang="es-ES" sz="2000" dirty="0" err="1" smtClean="0"/>
              <a:t>Thermic</a:t>
            </a:r>
            <a:r>
              <a:rPr lang="es-ES" sz="2000" dirty="0" smtClean="0"/>
              <a:t> Film en acristalamiento de azotea</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40964" name="Rectangle 4"/>
          <p:cNvSpPr>
            <a:spLocks noChangeArrowheads="1"/>
          </p:cNvSpPr>
          <p:nvPr/>
        </p:nvSpPr>
        <p:spPr bwMode="auto">
          <a:xfrm>
            <a:off x="3923928" y="2889231"/>
            <a:ext cx="5220072"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S" sz="1400" dirty="0" smtClean="0"/>
              <a:t>Propuesta final </a:t>
            </a:r>
            <a:r>
              <a:rPr lang="es-ES" sz="1400" b="1" dirty="0" smtClean="0"/>
              <a:t>Aplicación </a:t>
            </a:r>
            <a:r>
              <a:rPr lang="es-ES" sz="1400" b="1" dirty="0"/>
              <a:t>de </a:t>
            </a:r>
            <a:r>
              <a:rPr lang="es-ES" sz="1400" b="1" dirty="0" err="1"/>
              <a:t>Thermic</a:t>
            </a:r>
            <a:r>
              <a:rPr lang="es-ES" sz="1400" b="1" dirty="0"/>
              <a:t> Film, lámina transparente que aplicada al exterior de las ventanas ejerce de barrera aislante</a:t>
            </a:r>
            <a:r>
              <a:rPr lang="es-ES" sz="1400" b="1" dirty="0" smtClean="0"/>
              <a:t>.</a:t>
            </a:r>
          </a:p>
          <a:p>
            <a:pPr lvl="0" fontAlgn="base">
              <a:spcBef>
                <a:spcPct val="0"/>
              </a:spcBef>
              <a:spcAft>
                <a:spcPct val="0"/>
              </a:spcAft>
            </a:pPr>
            <a:endParaRPr lang="es-ES" sz="1400" dirty="0" smtClean="0"/>
          </a:p>
          <a:p>
            <a:pPr algn="just" fontAlgn="base">
              <a:spcBef>
                <a:spcPct val="0"/>
              </a:spcBef>
              <a:spcAft>
                <a:spcPct val="0"/>
              </a:spcAft>
            </a:pPr>
            <a:r>
              <a:rPr lang="es-ES" sz="1400" u="sng" dirty="0" smtClean="0">
                <a:cs typeface="Arial" pitchFamily="34" charset="0"/>
              </a:rPr>
              <a:t>Coste 25 €/m2, </a:t>
            </a:r>
            <a:r>
              <a:rPr lang="es-ES" sz="1400" dirty="0" smtClean="0">
                <a:cs typeface="Arial" pitchFamily="34" charset="0"/>
              </a:rPr>
              <a:t>según catálogo </a:t>
            </a:r>
            <a:r>
              <a:rPr lang="es-ES" sz="1400" dirty="0" smtClean="0"/>
              <a:t>la casa comercial 3M </a:t>
            </a:r>
            <a:r>
              <a:rPr lang="es-ES" sz="1400" dirty="0" err="1" smtClean="0"/>
              <a:t>Renewable</a:t>
            </a:r>
            <a:r>
              <a:rPr lang="es-ES" sz="1400" dirty="0" smtClean="0"/>
              <a:t> </a:t>
            </a:r>
            <a:r>
              <a:rPr lang="es-ES" sz="1400" dirty="0" err="1" smtClean="0"/>
              <a:t>Energy</a:t>
            </a:r>
            <a:r>
              <a:rPr lang="es-ES" sz="1400" dirty="0" smtClean="0"/>
              <a:t>.</a:t>
            </a:r>
          </a:p>
          <a:p>
            <a:pPr lvl="0" fontAlgn="base">
              <a:spcBef>
                <a:spcPct val="0"/>
              </a:spcBef>
              <a:spcAft>
                <a:spcPct val="0"/>
              </a:spcAft>
            </a:pPr>
            <a:endParaRPr lang="es-ES" sz="1400" dirty="0" smtClean="0">
              <a:cs typeface="Arial" pitchFamily="34" charset="0"/>
            </a:endParaRPr>
          </a:p>
        </p:txBody>
      </p:sp>
      <p:pic>
        <p:nvPicPr>
          <p:cNvPr id="10" name="9 Imagen"/>
          <p:cNvPicPr/>
          <p:nvPr/>
        </p:nvPicPr>
        <p:blipFill>
          <a:blip r:embed="rId4" cstate="print"/>
          <a:srcRect l="50391" t="21319" r="2950" b="52286"/>
          <a:stretch>
            <a:fillRect/>
          </a:stretch>
        </p:blipFill>
        <p:spPr bwMode="auto">
          <a:xfrm>
            <a:off x="3923928" y="1268760"/>
            <a:ext cx="4968552" cy="1584176"/>
          </a:xfrm>
          <a:prstGeom prst="rect">
            <a:avLst/>
          </a:prstGeom>
          <a:noFill/>
          <a:ln w="38100">
            <a:solidFill>
              <a:schemeClr val="accent1">
                <a:lumMod val="75000"/>
              </a:schemeClr>
            </a:solidFill>
            <a:miter lim="800000"/>
            <a:headEnd/>
            <a:tailEnd/>
          </a:ln>
        </p:spPr>
      </p:pic>
      <p:graphicFrame>
        <p:nvGraphicFramePr>
          <p:cNvPr id="11" name="10 Tabla"/>
          <p:cNvGraphicFramePr>
            <a:graphicFrameLocks noGrp="1"/>
          </p:cNvGraphicFramePr>
          <p:nvPr/>
        </p:nvGraphicFramePr>
        <p:xfrm>
          <a:off x="179512" y="5445224"/>
          <a:ext cx="6264695" cy="1258048"/>
        </p:xfrm>
        <a:graphic>
          <a:graphicData uri="http://schemas.openxmlformats.org/drawingml/2006/table">
            <a:tbl>
              <a:tblPr>
                <a:tableStyleId>{3C2FFA5D-87B4-456A-9821-1D502468CF0F}</a:tableStyleId>
              </a:tblPr>
              <a:tblGrid>
                <a:gridCol w="1091259"/>
                <a:gridCol w="1091259"/>
                <a:gridCol w="1091259"/>
                <a:gridCol w="1091259"/>
                <a:gridCol w="1091259"/>
                <a:gridCol w="808400"/>
              </a:tblGrid>
              <a:tr h="381000">
                <a:tc gridSpan="2">
                  <a:txBody>
                    <a:bodyPr/>
                    <a:lstStyle/>
                    <a:p>
                      <a:pPr algn="just">
                        <a:lnSpc>
                          <a:spcPct val="115000"/>
                        </a:lnSpc>
                        <a:spcAft>
                          <a:spcPts val="0"/>
                        </a:spcAft>
                      </a:pPr>
                      <a:r>
                        <a:rPr lang="es-ES" sz="1200" dirty="0"/>
                        <a:t>Reducción demanda total </a:t>
                      </a:r>
                      <a:r>
                        <a:rPr lang="es-ES" sz="1200" u="sng" dirty="0"/>
                        <a:t>calefacción y refrigeración</a:t>
                      </a:r>
                      <a:endParaRPr lang="es-ES" sz="1200" dirty="0">
                        <a:latin typeface="Calibri"/>
                        <a:ea typeface="PMingLiU"/>
                        <a:cs typeface="Arial"/>
                      </a:endParaRPr>
                    </a:p>
                  </a:txBody>
                  <a:tcPr marL="44450" marR="44450" marT="0" marB="0" anchor="ctr"/>
                </a:tc>
                <a:tc hMerge="1">
                  <a:txBody>
                    <a:bodyPr/>
                    <a:lstStyle/>
                    <a:p>
                      <a:endParaRPr lang="es-ES"/>
                    </a:p>
                  </a:txBody>
                  <a:tcPr/>
                </a:tc>
                <a:tc>
                  <a:txBody>
                    <a:bodyPr/>
                    <a:lstStyle/>
                    <a:p>
                      <a:pPr algn="just">
                        <a:lnSpc>
                          <a:spcPct val="115000"/>
                        </a:lnSpc>
                        <a:spcAft>
                          <a:spcPts val="0"/>
                        </a:spcAft>
                      </a:pPr>
                      <a:r>
                        <a:rPr lang="es-ES" sz="1200"/>
                        <a:t> Reducción emisiones CO2 </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Ahorro monetarío </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Inversión </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dirty="0" err="1" smtClean="0"/>
                        <a:t>Amortiz</a:t>
                      </a:r>
                      <a:r>
                        <a:rPr lang="es-ES" sz="1200" dirty="0" smtClean="0"/>
                        <a:t>.</a:t>
                      </a:r>
                      <a:endParaRPr lang="es-ES" sz="1200" dirty="0">
                        <a:latin typeface="Calibri"/>
                        <a:ea typeface="PMingLiU"/>
                        <a:cs typeface="Arial"/>
                      </a:endParaRPr>
                    </a:p>
                  </a:txBody>
                  <a:tcPr marL="44450" marR="44450" marT="0" marB="0" anchor="ctr"/>
                </a:tc>
              </a:tr>
              <a:tr h="314325">
                <a:tc>
                  <a:txBody>
                    <a:bodyPr/>
                    <a:lstStyle/>
                    <a:p>
                      <a:pPr algn="just">
                        <a:lnSpc>
                          <a:spcPct val="115000"/>
                        </a:lnSpc>
                        <a:spcAft>
                          <a:spcPts val="0"/>
                        </a:spcAft>
                      </a:pPr>
                      <a:r>
                        <a:rPr lang="es-ES" sz="1200"/>
                        <a:t>%</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KWh/año</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KgCO2/año</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€/año</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años</a:t>
                      </a:r>
                      <a:endParaRPr lang="es-ES" sz="1200">
                        <a:latin typeface="Calibri"/>
                        <a:ea typeface="PMingLiU"/>
                        <a:cs typeface="Arial"/>
                      </a:endParaRPr>
                    </a:p>
                  </a:txBody>
                  <a:tcPr marL="44450" marR="44450" marT="0" marB="0" anchor="ctr"/>
                </a:tc>
              </a:tr>
              <a:tr h="312787">
                <a:tc>
                  <a:txBody>
                    <a:bodyPr/>
                    <a:lstStyle/>
                    <a:p>
                      <a:pPr algn="just">
                        <a:lnSpc>
                          <a:spcPct val="115000"/>
                        </a:lnSpc>
                        <a:spcAft>
                          <a:spcPts val="0"/>
                        </a:spcAft>
                      </a:pPr>
                      <a:r>
                        <a:rPr lang="es-ES" sz="1200" dirty="0"/>
                        <a:t>8%</a:t>
                      </a:r>
                      <a:endParaRPr lang="es-ES" sz="1200" dirty="0">
                        <a:latin typeface="Calibri"/>
                        <a:ea typeface="PMingLiU"/>
                        <a:cs typeface="Arial"/>
                      </a:endParaRPr>
                    </a:p>
                  </a:txBody>
                  <a:tcPr marL="44450" marR="44450" marT="0" marB="0" anchor="ctr"/>
                </a:tc>
                <a:tc>
                  <a:txBody>
                    <a:bodyPr/>
                    <a:lstStyle/>
                    <a:p>
                      <a:pPr algn="just">
                        <a:lnSpc>
                          <a:spcPct val="115000"/>
                        </a:lnSpc>
                        <a:spcAft>
                          <a:spcPts val="0"/>
                        </a:spcAft>
                      </a:pPr>
                      <a:r>
                        <a:rPr lang="es-ES" sz="1200"/>
                        <a:t>6.165,74</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8.403,83</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932,87</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a:t>750,00</a:t>
                      </a:r>
                      <a:endParaRPr lang="es-ES" sz="1200">
                        <a:latin typeface="Calibri"/>
                        <a:ea typeface="PMingLiU"/>
                        <a:cs typeface="Arial"/>
                      </a:endParaRPr>
                    </a:p>
                  </a:txBody>
                  <a:tcPr marL="44450" marR="44450" marT="0" marB="0" anchor="ctr"/>
                </a:tc>
                <a:tc>
                  <a:txBody>
                    <a:bodyPr/>
                    <a:lstStyle/>
                    <a:p>
                      <a:pPr algn="just">
                        <a:lnSpc>
                          <a:spcPct val="115000"/>
                        </a:lnSpc>
                        <a:spcAft>
                          <a:spcPts val="0"/>
                        </a:spcAft>
                      </a:pPr>
                      <a:r>
                        <a:rPr lang="es-ES" sz="1200" dirty="0"/>
                        <a:t>0,8</a:t>
                      </a:r>
                      <a:endParaRPr lang="es-ES" sz="1200" dirty="0">
                        <a:latin typeface="Calibri"/>
                        <a:ea typeface="PMingLiU"/>
                        <a:cs typeface="Arial"/>
                      </a:endParaRPr>
                    </a:p>
                  </a:txBody>
                  <a:tcPr marL="44450" marR="44450" marT="0" marB="0" anchor="ctr"/>
                </a:tc>
              </a:tr>
            </a:tbl>
          </a:graphicData>
        </a:graphic>
      </p:graphicFrame>
      <p:sp>
        <p:nvSpPr>
          <p:cNvPr id="12" name="11 CuadroTexto"/>
          <p:cNvSpPr txBox="1"/>
          <p:nvPr/>
        </p:nvSpPr>
        <p:spPr>
          <a:xfrm>
            <a:off x="144016" y="2336681"/>
            <a:ext cx="3563888" cy="3108543"/>
          </a:xfrm>
          <a:prstGeom prst="rect">
            <a:avLst/>
          </a:prstGeom>
          <a:noFill/>
        </p:spPr>
        <p:txBody>
          <a:bodyPr wrap="square" rtlCol="0">
            <a:spAutoFit/>
          </a:bodyPr>
          <a:lstStyle/>
          <a:p>
            <a:r>
              <a:rPr lang="es-ES" sz="1400" dirty="0" smtClean="0"/>
              <a:t>Propuesta inicial:</a:t>
            </a:r>
          </a:p>
          <a:p>
            <a:endParaRPr lang="es-ES" sz="1400" dirty="0" smtClean="0"/>
          </a:p>
          <a:p>
            <a:r>
              <a:rPr lang="es-ES" sz="1400" dirty="0" smtClean="0"/>
              <a:t>Sustitución por vidrio </a:t>
            </a:r>
            <a:r>
              <a:rPr lang="es-ES" sz="1400" dirty="0"/>
              <a:t>doble de baja emisividad.  </a:t>
            </a:r>
            <a:endParaRPr lang="es-ES" sz="1400" dirty="0" smtClean="0"/>
          </a:p>
          <a:p>
            <a:r>
              <a:rPr lang="es-ES" sz="1400" dirty="0"/>
              <a:t> </a:t>
            </a:r>
          </a:p>
          <a:p>
            <a:pPr lvl="0">
              <a:buClr>
                <a:schemeClr val="accent1">
                  <a:lumMod val="75000"/>
                </a:schemeClr>
              </a:buClr>
              <a:buFont typeface="Wingdings" pitchFamily="2" charset="2"/>
              <a:buChar char="§"/>
            </a:pPr>
            <a:r>
              <a:rPr lang="es-ES" sz="1400" dirty="0" smtClean="0"/>
              <a:t> Vidrio normal </a:t>
            </a:r>
            <a:r>
              <a:rPr lang="es-ES" sz="1400" dirty="0"/>
              <a:t>U=  </a:t>
            </a:r>
            <a:r>
              <a:rPr lang="es-ES" sz="1400" dirty="0" smtClean="0"/>
              <a:t>2,9 W/m2K</a:t>
            </a:r>
          </a:p>
          <a:p>
            <a:pPr lvl="0">
              <a:buClr>
                <a:schemeClr val="accent1">
                  <a:lumMod val="75000"/>
                </a:schemeClr>
              </a:buClr>
              <a:buFont typeface="Wingdings" pitchFamily="2" charset="2"/>
              <a:buChar char="§"/>
            </a:pPr>
            <a:endParaRPr lang="es-ES" sz="1400" dirty="0" smtClean="0"/>
          </a:p>
          <a:p>
            <a:pPr>
              <a:buClr>
                <a:schemeClr val="accent1">
                  <a:lumMod val="75000"/>
                </a:schemeClr>
              </a:buClr>
              <a:buFont typeface="Wingdings" pitchFamily="2" charset="2"/>
              <a:buChar char="§"/>
            </a:pPr>
            <a:r>
              <a:rPr lang="es-ES" sz="1400" dirty="0" smtClean="0"/>
              <a:t>Vidrio de Baja Emisividad U=1.8 W/m2K</a:t>
            </a:r>
          </a:p>
          <a:p>
            <a:pPr lvl="0"/>
            <a:endParaRPr lang="es-ES" sz="1400" dirty="0" smtClean="0"/>
          </a:p>
          <a:p>
            <a:pPr lvl="0"/>
            <a:r>
              <a:rPr lang="es-ES" sz="1400" u="sng" dirty="0" smtClean="0"/>
              <a:t>Coste 54,78€/m2, </a:t>
            </a:r>
            <a:r>
              <a:rPr lang="es-ES" sz="1400" dirty="0" smtClean="0"/>
              <a:t>según IVE</a:t>
            </a:r>
          </a:p>
          <a:p>
            <a:pPr lvl="0"/>
            <a:endParaRPr lang="es-ES" sz="1400" dirty="0" smtClean="0"/>
          </a:p>
          <a:p>
            <a:r>
              <a:rPr lang="es-ES" sz="1400" dirty="0" smtClean="0"/>
              <a:t>En contra: elevado coste y desaprovechamiento del vidrio actual.</a:t>
            </a:r>
            <a:endParaRPr lang="es-ES" sz="1400" dirty="0"/>
          </a:p>
        </p:txBody>
      </p:sp>
      <p:sp>
        <p:nvSpPr>
          <p:cNvPr id="9" name="8 CuadroTexto"/>
          <p:cNvSpPr txBox="1"/>
          <p:nvPr/>
        </p:nvSpPr>
        <p:spPr>
          <a:xfrm>
            <a:off x="144016" y="1322184"/>
            <a:ext cx="3707904" cy="954107"/>
          </a:xfrm>
          <a:prstGeom prst="rect">
            <a:avLst/>
          </a:prstGeom>
          <a:noFill/>
        </p:spPr>
        <p:txBody>
          <a:bodyPr wrap="square" rtlCol="0">
            <a:spAutoFit/>
          </a:bodyPr>
          <a:lstStyle/>
          <a:p>
            <a:pPr algn="just"/>
            <a:r>
              <a:rPr lang="es-ES" sz="1400" dirty="0" smtClean="0"/>
              <a:t>Actualmente, vidrio </a:t>
            </a:r>
            <a:r>
              <a:rPr lang="es-ES" sz="1400" dirty="0" err="1" smtClean="0"/>
              <a:t>Climalit</a:t>
            </a:r>
            <a:r>
              <a:rPr lang="es-ES" sz="1400" dirty="0" smtClean="0"/>
              <a:t>: </a:t>
            </a:r>
          </a:p>
          <a:p>
            <a:pPr algn="just"/>
            <a:endParaRPr lang="es-ES" sz="1400" dirty="0" smtClean="0"/>
          </a:p>
          <a:p>
            <a:pPr algn="just">
              <a:buClr>
                <a:schemeClr val="accent1">
                  <a:lumMod val="75000"/>
                </a:schemeClr>
              </a:buClr>
              <a:buFont typeface="Wingdings" pitchFamily="2" charset="2"/>
              <a:buChar char="§"/>
            </a:pPr>
            <a:r>
              <a:rPr lang="es-ES" sz="1400" dirty="0" smtClean="0"/>
              <a:t> Hoja doble PLANITHERM de 3+3 mm y 6 mm de cámara de aire.</a:t>
            </a:r>
            <a:endParaRPr lang="es-ES" sz="1400" dirty="0"/>
          </a:p>
        </p:txBody>
      </p:sp>
      <p:pic>
        <p:nvPicPr>
          <p:cNvPr id="1026" name="Picture 2"/>
          <p:cNvPicPr>
            <a:picLocks noChangeAspect="1" noChangeArrowheads="1"/>
          </p:cNvPicPr>
          <p:nvPr/>
        </p:nvPicPr>
        <p:blipFill>
          <a:blip r:embed="rId5" cstate="print"/>
          <a:srcRect l="15216" t="50202" r="2323" b="23220"/>
          <a:stretch>
            <a:fillRect/>
          </a:stretch>
        </p:blipFill>
        <p:spPr bwMode="auto">
          <a:xfrm>
            <a:off x="3779912" y="4365104"/>
            <a:ext cx="5165907" cy="936104"/>
          </a:xfrm>
          <a:prstGeom prst="rect">
            <a:avLst/>
          </a:prstGeom>
          <a:noFill/>
          <a:ln w="38100">
            <a:solidFill>
              <a:srgbClr val="92D050"/>
            </a:solidFill>
            <a:miter lim="800000"/>
            <a:headEnd/>
            <a:tailEnd/>
          </a:ln>
        </p:spPr>
      </p:pic>
      <p:sp>
        <p:nvSpPr>
          <p:cNvPr id="17" name="16 CuadroTexto"/>
          <p:cNvSpPr txBox="1"/>
          <p:nvPr/>
        </p:nvSpPr>
        <p:spPr>
          <a:xfrm>
            <a:off x="6516216" y="5373216"/>
            <a:ext cx="1800200" cy="523220"/>
          </a:xfrm>
          <a:prstGeom prst="rect">
            <a:avLst/>
          </a:prstGeom>
          <a:noFill/>
        </p:spPr>
        <p:txBody>
          <a:bodyPr wrap="square" rtlCol="0">
            <a:spAutoFit/>
          </a:bodyPr>
          <a:lstStyle/>
          <a:p>
            <a:r>
              <a:rPr lang="es-ES" sz="1400" dirty="0" smtClean="0"/>
              <a:t>Factor solar: 0.14</a:t>
            </a:r>
          </a:p>
          <a:p>
            <a:r>
              <a:rPr lang="es-ES" sz="1400" dirty="0" smtClean="0"/>
              <a:t>Red. Térmica: 79%</a:t>
            </a:r>
            <a:endParaRPr lang="es-ES"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30272"/>
            <a:ext cx="8229600" cy="1399032"/>
          </a:xfrm>
        </p:spPr>
        <p:txBody>
          <a:bodyPr>
            <a:normAutofit/>
          </a:bodyPr>
          <a:lstStyle/>
          <a:p>
            <a:r>
              <a:rPr lang="es-ES" sz="2800" dirty="0" smtClean="0"/>
              <a:t>PROPUESTAS DE MEJORA</a:t>
            </a:r>
            <a:br>
              <a:rPr lang="es-ES" sz="2800" dirty="0" smtClean="0"/>
            </a:br>
            <a:r>
              <a:rPr lang="es-ES" sz="2000" dirty="0" smtClean="0"/>
              <a:t>SISTEMAS PASIVOS: Estor en muro cortina </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graphicFrame>
        <p:nvGraphicFramePr>
          <p:cNvPr id="15" name="14 Tabla"/>
          <p:cNvGraphicFramePr>
            <a:graphicFrameLocks noGrp="1"/>
          </p:cNvGraphicFramePr>
          <p:nvPr/>
        </p:nvGraphicFramePr>
        <p:xfrm>
          <a:off x="251522" y="5445224"/>
          <a:ext cx="7056782" cy="1152129"/>
        </p:xfrm>
        <a:graphic>
          <a:graphicData uri="http://schemas.openxmlformats.org/drawingml/2006/table">
            <a:tbl>
              <a:tblPr>
                <a:tableStyleId>{3C2FFA5D-87B4-456A-9821-1D502468CF0F}</a:tableStyleId>
              </a:tblPr>
              <a:tblGrid>
                <a:gridCol w="1196075"/>
                <a:gridCol w="1196075"/>
                <a:gridCol w="1196075"/>
                <a:gridCol w="1196075"/>
                <a:gridCol w="1015795"/>
                <a:gridCol w="1256687"/>
              </a:tblGrid>
              <a:tr h="529046">
                <a:tc gridSpan="2">
                  <a:txBody>
                    <a:bodyPr/>
                    <a:lstStyle/>
                    <a:p>
                      <a:pPr algn="ctr">
                        <a:lnSpc>
                          <a:spcPct val="115000"/>
                        </a:lnSpc>
                        <a:spcAft>
                          <a:spcPts val="0"/>
                        </a:spcAft>
                      </a:pPr>
                      <a:r>
                        <a:rPr lang="es-ES" sz="1200" dirty="0"/>
                        <a:t>Reducción demanda </a:t>
                      </a:r>
                      <a:r>
                        <a:rPr lang="es-ES" sz="1200" dirty="0" smtClean="0"/>
                        <a:t>total</a:t>
                      </a:r>
                      <a:endParaRPr lang="es-ES" sz="1200" dirty="0">
                        <a:latin typeface="Calibri"/>
                        <a:ea typeface="PMingLiU"/>
                        <a:cs typeface="Arial"/>
                      </a:endParaRPr>
                    </a:p>
                  </a:txBody>
                  <a:tcPr marL="50800" marR="50800" marT="0" marB="0" anchor="ctr"/>
                </a:tc>
                <a:tc hMerge="1">
                  <a:txBody>
                    <a:bodyPr/>
                    <a:lstStyle/>
                    <a:p>
                      <a:endParaRPr lang="es-ES"/>
                    </a:p>
                  </a:txBody>
                  <a:tcPr/>
                </a:tc>
                <a:tc>
                  <a:txBody>
                    <a:bodyPr/>
                    <a:lstStyle/>
                    <a:p>
                      <a:pPr algn="ctr">
                        <a:lnSpc>
                          <a:spcPct val="115000"/>
                        </a:lnSpc>
                        <a:spcAft>
                          <a:spcPts val="0"/>
                        </a:spcAft>
                      </a:pPr>
                      <a:r>
                        <a:rPr lang="es-ES" sz="1200" dirty="0"/>
                        <a:t> Reducción emisiones CO2 </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Ahorro monetarío </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a:t>Inversión </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Amortización </a:t>
                      </a:r>
                      <a:endParaRPr lang="es-ES" sz="1200" dirty="0">
                        <a:latin typeface="Calibri"/>
                        <a:ea typeface="PMingLiU"/>
                        <a:cs typeface="Arial"/>
                      </a:endParaRPr>
                    </a:p>
                  </a:txBody>
                  <a:tcPr marL="50800" marR="50800" marT="0" marB="0" anchor="ctr"/>
                </a:tc>
              </a:tr>
              <a:tr h="359229">
                <a:tc>
                  <a:txBody>
                    <a:bodyPr/>
                    <a:lstStyle/>
                    <a:p>
                      <a:pPr algn="ctr">
                        <a:lnSpc>
                          <a:spcPct val="115000"/>
                        </a:lnSpc>
                        <a:spcAft>
                          <a:spcPts val="0"/>
                        </a:spcAft>
                      </a:pPr>
                      <a:r>
                        <a:rPr lang="es-ES" sz="1200"/>
                        <a:t>%</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err="1"/>
                        <a:t>KWh</a:t>
                      </a:r>
                      <a:r>
                        <a:rPr lang="es-ES" sz="1200" dirty="0"/>
                        <a:t>/año</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KgCO2/año</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€/año</a:t>
                      </a:r>
                      <a:endParaRPr lang="es-ES" sz="1200">
                        <a:latin typeface="Calibri"/>
                        <a:ea typeface="PMingLiU"/>
                        <a:cs typeface="Arial"/>
                      </a:endParaRPr>
                    </a:p>
                  </a:txBody>
                  <a:tcPr marL="50800" marR="50800" marT="0" marB="0" anchor="ctr"/>
                </a:tc>
                <a:tc>
                  <a:txBody>
                    <a:bodyPr/>
                    <a:lstStyle/>
                    <a:p>
                      <a:pPr algn="ctr">
                        <a:lnSpc>
                          <a:spcPct val="115000"/>
                        </a:lnSpc>
                        <a:spcAft>
                          <a:spcPts val="0"/>
                        </a:spcAft>
                      </a:pPr>
                      <a:r>
                        <a:rPr lang="es-ES" sz="1200" dirty="0"/>
                        <a:t>€</a:t>
                      </a:r>
                      <a:endParaRPr lang="es-ES" sz="1200" dirty="0">
                        <a:latin typeface="Calibri"/>
                        <a:ea typeface="PMingLiU"/>
                        <a:cs typeface="Arial"/>
                      </a:endParaRPr>
                    </a:p>
                  </a:txBody>
                  <a:tcPr marL="50800" marR="50800" marT="0" marB="0" anchor="ctr"/>
                </a:tc>
                <a:tc>
                  <a:txBody>
                    <a:bodyPr/>
                    <a:lstStyle/>
                    <a:p>
                      <a:pPr algn="ctr">
                        <a:lnSpc>
                          <a:spcPct val="115000"/>
                        </a:lnSpc>
                        <a:spcAft>
                          <a:spcPts val="0"/>
                        </a:spcAft>
                      </a:pPr>
                      <a:r>
                        <a:rPr lang="es-ES" sz="1200"/>
                        <a:t>años</a:t>
                      </a:r>
                      <a:endParaRPr lang="es-ES" sz="1200">
                        <a:latin typeface="Calibri"/>
                        <a:ea typeface="PMingLiU"/>
                        <a:cs typeface="Arial"/>
                      </a:endParaRPr>
                    </a:p>
                  </a:txBody>
                  <a:tcPr marL="50800" marR="50800" marT="0" marB="0" anchor="ctr"/>
                </a:tc>
              </a:tr>
              <a:tr h="263854">
                <a:tc>
                  <a:txBody>
                    <a:bodyPr/>
                    <a:lstStyle/>
                    <a:p>
                      <a:pPr algn="ctr">
                        <a:lnSpc>
                          <a:spcPct val="115000"/>
                        </a:lnSpc>
                        <a:spcAft>
                          <a:spcPts val="0"/>
                        </a:spcAft>
                      </a:pPr>
                      <a:r>
                        <a:rPr lang="es-ES" sz="1200">
                          <a:solidFill>
                            <a:srgbClr val="000000"/>
                          </a:solidFill>
                          <a:latin typeface="+mn-lt"/>
                          <a:ea typeface="Times New Roman"/>
                          <a:cs typeface="Calibri"/>
                        </a:rPr>
                        <a:t>4%</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2.057,07</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3.676,67</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426,17</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1.567,96</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dirty="0">
                          <a:solidFill>
                            <a:srgbClr val="000000"/>
                          </a:solidFill>
                          <a:latin typeface="+mn-lt"/>
                          <a:ea typeface="Times New Roman"/>
                          <a:cs typeface="Calibri"/>
                        </a:rPr>
                        <a:t>3,68</a:t>
                      </a:r>
                      <a:endParaRPr lang="es-ES" sz="1200" dirty="0">
                        <a:latin typeface="+mn-lt"/>
                        <a:ea typeface="PMingLiU"/>
                        <a:cs typeface="Arial"/>
                      </a:endParaRPr>
                    </a:p>
                  </a:txBody>
                  <a:tcPr marL="44450" marR="44450" marT="0" marB="0" anchor="ctr"/>
                </a:tc>
              </a:tr>
            </a:tbl>
          </a:graphicData>
        </a:graphic>
      </p:graphicFrame>
      <p:pic>
        <p:nvPicPr>
          <p:cNvPr id="10" name="9 Imagen"/>
          <p:cNvPicPr/>
          <p:nvPr/>
        </p:nvPicPr>
        <p:blipFill>
          <a:blip r:embed="rId4" cstate="print"/>
          <a:srcRect l="853" t="21319" r="53690" b="24105"/>
          <a:stretch>
            <a:fillRect/>
          </a:stretch>
        </p:blipFill>
        <p:spPr bwMode="auto">
          <a:xfrm>
            <a:off x="395536" y="1083575"/>
            <a:ext cx="4104456" cy="2777473"/>
          </a:xfrm>
          <a:prstGeom prst="rect">
            <a:avLst/>
          </a:prstGeom>
          <a:noFill/>
          <a:ln w="38100">
            <a:solidFill>
              <a:schemeClr val="accent1">
                <a:lumMod val="75000"/>
              </a:schemeClr>
            </a:solidFill>
            <a:miter lim="800000"/>
            <a:headEnd/>
            <a:tailEnd/>
          </a:ln>
        </p:spPr>
      </p:pic>
      <p:sp>
        <p:nvSpPr>
          <p:cNvPr id="11" name="10 CuadroTexto"/>
          <p:cNvSpPr txBox="1"/>
          <p:nvPr/>
        </p:nvSpPr>
        <p:spPr>
          <a:xfrm>
            <a:off x="4572000" y="980728"/>
            <a:ext cx="4572000" cy="954107"/>
          </a:xfrm>
          <a:prstGeom prst="rect">
            <a:avLst/>
          </a:prstGeom>
          <a:noFill/>
        </p:spPr>
        <p:txBody>
          <a:bodyPr wrap="square" rtlCol="0">
            <a:spAutoFit/>
          </a:bodyPr>
          <a:lstStyle/>
          <a:p>
            <a:r>
              <a:rPr lang="es-ES" sz="1400" dirty="0" smtClean="0"/>
              <a:t>Se propone colocación de cortinas enrollables por la parte exterior proporcionando así una gran reducción de la radiación solar incidente sobre el vidrio y sobre la superficie interior del local.</a:t>
            </a:r>
          </a:p>
        </p:txBody>
      </p:sp>
      <p:sp>
        <p:nvSpPr>
          <p:cNvPr id="13" name="12 CuadroTexto"/>
          <p:cNvSpPr txBox="1"/>
          <p:nvPr/>
        </p:nvSpPr>
        <p:spPr>
          <a:xfrm>
            <a:off x="323528" y="3861048"/>
            <a:ext cx="8712968" cy="1538883"/>
          </a:xfrm>
          <a:prstGeom prst="rect">
            <a:avLst/>
          </a:prstGeom>
          <a:noFill/>
        </p:spPr>
        <p:txBody>
          <a:bodyPr wrap="square" rtlCol="0">
            <a:spAutoFit/>
          </a:bodyPr>
          <a:lstStyle/>
          <a:p>
            <a:pPr algn="just"/>
            <a:r>
              <a:rPr lang="es-ES" sz="1400" dirty="0" smtClean="0"/>
              <a:t>Muro cortina compuesto por vidrio monolítico incoloro transparente de 4mm de espesor, cámara de aire de 6mm y vidrio laminado compuesto por dos vidrios de 4 mm.</a:t>
            </a:r>
          </a:p>
          <a:p>
            <a:pPr algn="just"/>
            <a:endParaRPr lang="es-ES" sz="1000" dirty="0" smtClean="0"/>
          </a:p>
          <a:p>
            <a:pPr algn="just"/>
            <a:r>
              <a:rPr lang="es-ES" sz="1400" dirty="0" smtClean="0"/>
              <a:t>Las </a:t>
            </a:r>
            <a:r>
              <a:rPr lang="es-ES" sz="1400" b="1" dirty="0" smtClean="0"/>
              <a:t>cortinas se enrollan con un mecanismo eléctrico </a:t>
            </a:r>
            <a:r>
              <a:rPr lang="es-ES" sz="1400" dirty="0" smtClean="0"/>
              <a:t>de muy bajo consumo, el tejido tendrá una composición de 36% de fibra de vidrio y el 64% de PVC de color blanco proporcionado como máximo un 23% de paso a la radiación solar.</a:t>
            </a:r>
          </a:p>
          <a:p>
            <a:pPr algn="just"/>
            <a:r>
              <a:rPr lang="es-ES" sz="1400" dirty="0" smtClean="0"/>
              <a:t> Según base de datos del IVE, tiene un coste de 82,06 €/m</a:t>
            </a:r>
            <a:r>
              <a:rPr lang="es-ES" sz="1400" baseline="30000" dirty="0" smtClean="0"/>
              <a:t>2</a:t>
            </a:r>
            <a:endParaRPr lang="es-ES" sz="1400" dirty="0"/>
          </a:p>
        </p:txBody>
      </p:sp>
      <p:pic>
        <p:nvPicPr>
          <p:cNvPr id="14" name="13 Imagen"/>
          <p:cNvPicPr/>
          <p:nvPr/>
        </p:nvPicPr>
        <p:blipFill>
          <a:blip r:embed="rId5" cstate="print"/>
          <a:srcRect l="22144" t="36553" r="28749" b="9213"/>
          <a:stretch>
            <a:fillRect/>
          </a:stretch>
        </p:blipFill>
        <p:spPr bwMode="auto">
          <a:xfrm>
            <a:off x="4653764" y="2060848"/>
            <a:ext cx="4310724" cy="1800200"/>
          </a:xfrm>
          <a:prstGeom prst="rect">
            <a:avLst/>
          </a:prstGeom>
          <a:noFill/>
          <a:ln w="38100">
            <a:solidFill>
              <a:schemeClr val="accent1">
                <a:lumMod val="75000"/>
              </a:schemeClr>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7384"/>
            <a:ext cx="8229600" cy="1399032"/>
          </a:xfrm>
        </p:spPr>
        <p:txBody>
          <a:bodyPr>
            <a:normAutofit/>
          </a:bodyPr>
          <a:lstStyle/>
          <a:p>
            <a:r>
              <a:rPr lang="es-ES" sz="2800" dirty="0" smtClean="0"/>
              <a:t>PROPUESTAS DE MEJORA</a:t>
            </a:r>
            <a:br>
              <a:rPr lang="es-ES" sz="2800" dirty="0" smtClean="0"/>
            </a:br>
            <a:r>
              <a:rPr lang="es-ES" sz="2000" dirty="0" smtClean="0"/>
              <a:t>SISTEMAS PASIVOS: Toldos en cubierta</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graphicFrame>
        <p:nvGraphicFramePr>
          <p:cNvPr id="15" name="14 Tabla"/>
          <p:cNvGraphicFramePr>
            <a:graphicFrameLocks noGrp="1"/>
          </p:cNvGraphicFramePr>
          <p:nvPr/>
        </p:nvGraphicFramePr>
        <p:xfrm>
          <a:off x="395536" y="5343333"/>
          <a:ext cx="6480720" cy="1254019"/>
        </p:xfrm>
        <a:graphic>
          <a:graphicData uri="http://schemas.openxmlformats.org/drawingml/2006/table">
            <a:tbl>
              <a:tblPr>
                <a:tableStyleId>{3C2FFA5D-87B4-456A-9821-1D502468CF0F}</a:tableStyleId>
              </a:tblPr>
              <a:tblGrid>
                <a:gridCol w="1055077"/>
                <a:gridCol w="1055077"/>
                <a:gridCol w="1055077"/>
                <a:gridCol w="1055077"/>
                <a:gridCol w="1055077"/>
                <a:gridCol w="1205335"/>
              </a:tblGrid>
              <a:tr h="529046">
                <a:tc gridSpan="2">
                  <a:txBody>
                    <a:bodyPr/>
                    <a:lstStyle/>
                    <a:p>
                      <a:pPr algn="ctr">
                        <a:lnSpc>
                          <a:spcPct val="115000"/>
                        </a:lnSpc>
                        <a:spcAft>
                          <a:spcPts val="0"/>
                        </a:spcAft>
                      </a:pPr>
                      <a:r>
                        <a:rPr lang="es-ES" sz="1200" dirty="0">
                          <a:latin typeface="+mn-lt"/>
                        </a:rPr>
                        <a:t>Reducción demanda </a:t>
                      </a:r>
                      <a:r>
                        <a:rPr lang="es-ES" sz="1200" dirty="0" smtClean="0">
                          <a:latin typeface="+mn-lt"/>
                        </a:rPr>
                        <a:t>total</a:t>
                      </a:r>
                      <a:endParaRPr lang="es-ES" sz="1200" dirty="0">
                        <a:latin typeface="+mn-lt"/>
                        <a:ea typeface="PMingLiU"/>
                        <a:cs typeface="Arial"/>
                      </a:endParaRPr>
                    </a:p>
                  </a:txBody>
                  <a:tcPr marL="50800" marR="50800" marT="0" marB="0" anchor="ctr"/>
                </a:tc>
                <a:tc hMerge="1">
                  <a:txBody>
                    <a:bodyPr/>
                    <a:lstStyle/>
                    <a:p>
                      <a:endParaRPr lang="es-ES"/>
                    </a:p>
                  </a:txBody>
                  <a:tcPr/>
                </a:tc>
                <a:tc>
                  <a:txBody>
                    <a:bodyPr/>
                    <a:lstStyle/>
                    <a:p>
                      <a:pPr algn="ctr">
                        <a:lnSpc>
                          <a:spcPct val="115000"/>
                        </a:lnSpc>
                        <a:spcAft>
                          <a:spcPts val="0"/>
                        </a:spcAft>
                      </a:pPr>
                      <a:r>
                        <a:rPr lang="es-ES" sz="1200">
                          <a:latin typeface="+mn-lt"/>
                        </a:rPr>
                        <a:t> Reducción emisiones CO2 </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Ahorro monetarío </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Inversión </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dirty="0" err="1" smtClean="0">
                          <a:latin typeface="+mn-lt"/>
                        </a:rPr>
                        <a:t>Amortiz</a:t>
                      </a:r>
                      <a:r>
                        <a:rPr lang="es-ES" sz="1200" dirty="0" smtClean="0">
                          <a:latin typeface="+mn-lt"/>
                        </a:rPr>
                        <a:t>.</a:t>
                      </a:r>
                      <a:endParaRPr lang="es-ES" sz="1200" dirty="0">
                        <a:latin typeface="+mn-lt"/>
                        <a:ea typeface="PMingLiU"/>
                        <a:cs typeface="Arial"/>
                      </a:endParaRPr>
                    </a:p>
                  </a:txBody>
                  <a:tcPr marL="50800" marR="50800" marT="0" marB="0" anchor="ctr"/>
                </a:tc>
              </a:tr>
              <a:tr h="359229">
                <a:tc>
                  <a:txBody>
                    <a:bodyPr/>
                    <a:lstStyle/>
                    <a:p>
                      <a:pPr algn="ctr">
                        <a:lnSpc>
                          <a:spcPct val="115000"/>
                        </a:lnSpc>
                        <a:spcAft>
                          <a:spcPts val="0"/>
                        </a:spcAft>
                      </a:pPr>
                      <a:r>
                        <a:rPr lang="es-ES" sz="1200">
                          <a:latin typeface="+mn-lt"/>
                        </a:rPr>
                        <a:t>%</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KWh/año</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dirty="0">
                          <a:latin typeface="+mn-lt"/>
                        </a:rPr>
                        <a:t>KgCO2/año</a:t>
                      </a:r>
                      <a:endParaRPr lang="es-ES" sz="1200" dirty="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€/año</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a:t>
                      </a:r>
                      <a:endParaRPr lang="es-ES" sz="1200">
                        <a:latin typeface="+mn-lt"/>
                        <a:ea typeface="PMingLiU"/>
                        <a:cs typeface="Arial"/>
                      </a:endParaRPr>
                    </a:p>
                  </a:txBody>
                  <a:tcPr marL="50800" marR="50800" marT="0" marB="0" anchor="ctr"/>
                </a:tc>
                <a:tc>
                  <a:txBody>
                    <a:bodyPr/>
                    <a:lstStyle/>
                    <a:p>
                      <a:pPr algn="ctr">
                        <a:lnSpc>
                          <a:spcPct val="115000"/>
                        </a:lnSpc>
                        <a:spcAft>
                          <a:spcPts val="0"/>
                        </a:spcAft>
                      </a:pPr>
                      <a:r>
                        <a:rPr lang="es-ES" sz="1200">
                          <a:latin typeface="+mn-lt"/>
                        </a:rPr>
                        <a:t>años</a:t>
                      </a:r>
                      <a:endParaRPr lang="es-ES" sz="1200">
                        <a:latin typeface="+mn-lt"/>
                        <a:ea typeface="PMingLiU"/>
                        <a:cs typeface="Arial"/>
                      </a:endParaRPr>
                    </a:p>
                  </a:txBody>
                  <a:tcPr marL="50800" marR="50800" marT="0" marB="0" anchor="ctr"/>
                </a:tc>
              </a:tr>
              <a:tr h="263854">
                <a:tc>
                  <a:txBody>
                    <a:bodyPr/>
                    <a:lstStyle/>
                    <a:p>
                      <a:pPr algn="ctr">
                        <a:lnSpc>
                          <a:spcPct val="115000"/>
                        </a:lnSpc>
                        <a:spcAft>
                          <a:spcPts val="0"/>
                        </a:spcAft>
                      </a:pPr>
                      <a:r>
                        <a:rPr lang="es-ES" sz="1200">
                          <a:solidFill>
                            <a:srgbClr val="000000"/>
                          </a:solidFill>
                          <a:latin typeface="+mn-lt"/>
                          <a:ea typeface="Times New Roman"/>
                          <a:cs typeface="Calibri"/>
                        </a:rPr>
                        <a:t>4%</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2.314,89</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4.201,91</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439,92</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a:solidFill>
                            <a:srgbClr val="000000"/>
                          </a:solidFill>
                          <a:latin typeface="+mn-lt"/>
                          <a:ea typeface="Times New Roman"/>
                          <a:cs typeface="Calibri"/>
                        </a:rPr>
                        <a:t>1.836</a:t>
                      </a:r>
                      <a:endParaRPr lang="es-ES" sz="1200">
                        <a:latin typeface="+mn-lt"/>
                        <a:ea typeface="PMingLiU"/>
                        <a:cs typeface="Arial"/>
                      </a:endParaRPr>
                    </a:p>
                  </a:txBody>
                  <a:tcPr marL="44450" marR="44450" marT="0" marB="0" anchor="ctr"/>
                </a:tc>
                <a:tc>
                  <a:txBody>
                    <a:bodyPr/>
                    <a:lstStyle/>
                    <a:p>
                      <a:pPr algn="ctr">
                        <a:lnSpc>
                          <a:spcPct val="115000"/>
                        </a:lnSpc>
                        <a:spcAft>
                          <a:spcPts val="0"/>
                        </a:spcAft>
                      </a:pPr>
                      <a:r>
                        <a:rPr lang="es-ES" sz="1200" dirty="0">
                          <a:solidFill>
                            <a:srgbClr val="000000"/>
                          </a:solidFill>
                          <a:latin typeface="+mn-lt"/>
                          <a:ea typeface="Times New Roman"/>
                          <a:cs typeface="Calibri"/>
                        </a:rPr>
                        <a:t>4,17</a:t>
                      </a:r>
                      <a:endParaRPr lang="es-ES" sz="1200" dirty="0">
                        <a:latin typeface="+mn-lt"/>
                        <a:ea typeface="PMingLiU"/>
                        <a:cs typeface="Arial"/>
                      </a:endParaRPr>
                    </a:p>
                  </a:txBody>
                  <a:tcPr marL="44450" marR="44450" marT="0" marB="0" anchor="ctr"/>
                </a:tc>
              </a:tr>
            </a:tbl>
          </a:graphicData>
        </a:graphic>
      </p:graphicFrame>
      <p:sp>
        <p:nvSpPr>
          <p:cNvPr id="7" name="6 CuadroTexto"/>
          <p:cNvSpPr txBox="1"/>
          <p:nvPr/>
        </p:nvSpPr>
        <p:spPr>
          <a:xfrm>
            <a:off x="251520" y="1196752"/>
            <a:ext cx="3168352" cy="2893100"/>
          </a:xfrm>
          <a:prstGeom prst="rect">
            <a:avLst/>
          </a:prstGeom>
          <a:noFill/>
        </p:spPr>
        <p:txBody>
          <a:bodyPr wrap="square" rtlCol="0">
            <a:spAutoFit/>
          </a:bodyPr>
          <a:lstStyle/>
          <a:p>
            <a:pPr algn="just"/>
            <a:r>
              <a:rPr lang="es-ES" sz="1400" b="1" dirty="0" smtClean="0"/>
              <a:t>Lona acrílica </a:t>
            </a:r>
            <a:r>
              <a:rPr lang="es-ES" sz="1400" dirty="0" smtClean="0"/>
              <a:t>de 300g/m2 para cubrición de zona de terraza en </a:t>
            </a:r>
            <a:r>
              <a:rPr lang="es-ES" sz="1400" smtClean="0"/>
              <a:t>periodo estival.</a:t>
            </a:r>
            <a:endParaRPr lang="es-ES" sz="1400" dirty="0" smtClean="0"/>
          </a:p>
          <a:p>
            <a:pPr algn="just"/>
            <a:endParaRPr lang="es-ES" sz="1400" dirty="0" smtClean="0"/>
          </a:p>
          <a:p>
            <a:pPr algn="just"/>
            <a:r>
              <a:rPr lang="es-ES" sz="1400" b="1" dirty="0" smtClean="0"/>
              <a:t>Doble función: </a:t>
            </a:r>
            <a:r>
              <a:rPr lang="es-ES" sz="1400" dirty="0" smtClean="0"/>
              <a:t>reducir radiación solar en superficie y proporcionar sombra a sus ocupantes.</a:t>
            </a:r>
          </a:p>
          <a:p>
            <a:pPr algn="just"/>
            <a:endParaRPr lang="es-ES" sz="1400" dirty="0" smtClean="0"/>
          </a:p>
          <a:p>
            <a:pPr algn="just"/>
            <a:r>
              <a:rPr lang="es-ES" sz="1400" dirty="0" smtClean="0"/>
              <a:t>Según AVEN la radiación solar anual de verano y en sup. menor a 20º es de 4.244 MJ/m</a:t>
            </a:r>
            <a:r>
              <a:rPr lang="es-ES" sz="1400" baseline="30000" dirty="0" smtClean="0"/>
              <a:t>2</a:t>
            </a:r>
            <a:r>
              <a:rPr lang="es-ES" sz="1400" dirty="0" smtClean="0"/>
              <a:t> al año.</a:t>
            </a:r>
          </a:p>
          <a:p>
            <a:pPr algn="just"/>
            <a:endParaRPr lang="es-ES" sz="1400" dirty="0" smtClean="0"/>
          </a:p>
          <a:p>
            <a:endParaRPr lang="es-ES" sz="1400" dirty="0"/>
          </a:p>
        </p:txBody>
      </p:sp>
      <p:pic>
        <p:nvPicPr>
          <p:cNvPr id="8" name="7 Imagen"/>
          <p:cNvPicPr/>
          <p:nvPr/>
        </p:nvPicPr>
        <p:blipFill>
          <a:blip r:embed="rId4" cstate="print"/>
          <a:srcRect l="485" t="22156" r="22731" b="25000"/>
          <a:stretch>
            <a:fillRect/>
          </a:stretch>
        </p:blipFill>
        <p:spPr bwMode="auto">
          <a:xfrm>
            <a:off x="3491880" y="1196752"/>
            <a:ext cx="5400600" cy="2237263"/>
          </a:xfrm>
          <a:prstGeom prst="rect">
            <a:avLst/>
          </a:prstGeom>
          <a:noFill/>
          <a:ln w="38100">
            <a:solidFill>
              <a:schemeClr val="accent1">
                <a:lumMod val="75000"/>
              </a:schemeClr>
            </a:solidFill>
            <a:miter lim="800000"/>
            <a:headEnd/>
            <a:tailEnd/>
          </a:ln>
        </p:spPr>
      </p:pic>
      <p:sp>
        <p:nvSpPr>
          <p:cNvPr id="9" name="8 CuadroTexto"/>
          <p:cNvSpPr txBox="1"/>
          <p:nvPr/>
        </p:nvSpPr>
        <p:spPr>
          <a:xfrm>
            <a:off x="251520" y="3700770"/>
            <a:ext cx="8748464" cy="1600438"/>
          </a:xfrm>
          <a:prstGeom prst="rect">
            <a:avLst/>
          </a:prstGeom>
          <a:noFill/>
        </p:spPr>
        <p:txBody>
          <a:bodyPr wrap="square" rtlCol="0">
            <a:spAutoFit/>
          </a:bodyPr>
          <a:lstStyle/>
          <a:p>
            <a:pPr algn="just">
              <a:buClr>
                <a:schemeClr val="accent1">
                  <a:lumMod val="75000"/>
                </a:schemeClr>
              </a:buClr>
              <a:buFont typeface="Wingdings" pitchFamily="2" charset="2"/>
              <a:buChar char="§"/>
            </a:pPr>
            <a:r>
              <a:rPr lang="es-ES" sz="1400" dirty="0" smtClean="0"/>
              <a:t> Cubierta transitable formada por forjado de losa alveolar con aislamiento de poliestireno extruido con un acabado superficial de entarimado de madera.</a:t>
            </a:r>
          </a:p>
          <a:p>
            <a:pPr algn="just">
              <a:buClr>
                <a:schemeClr val="accent1">
                  <a:lumMod val="75000"/>
                </a:schemeClr>
              </a:buClr>
              <a:buFont typeface="Wingdings" pitchFamily="2" charset="2"/>
              <a:buChar char="§"/>
            </a:pPr>
            <a:endParaRPr lang="es-ES" sz="1400" dirty="0" smtClean="0"/>
          </a:p>
          <a:p>
            <a:pPr algn="just">
              <a:buClr>
                <a:schemeClr val="accent1">
                  <a:lumMod val="75000"/>
                </a:schemeClr>
              </a:buClr>
              <a:buFont typeface="Wingdings" pitchFamily="2" charset="2"/>
              <a:buChar char="§"/>
            </a:pPr>
            <a:r>
              <a:rPr lang="es-ES" sz="1400" dirty="0" smtClean="0"/>
              <a:t>Sup. 344,84m</a:t>
            </a:r>
            <a:r>
              <a:rPr lang="es-ES" sz="1400" baseline="30000" dirty="0" smtClean="0"/>
              <a:t>2</a:t>
            </a:r>
            <a:r>
              <a:rPr lang="es-ES" sz="1400" dirty="0" smtClean="0"/>
              <a:t> que extendiendo 135 m</a:t>
            </a:r>
            <a:r>
              <a:rPr lang="es-ES" sz="1400" baseline="30000" dirty="0" smtClean="0"/>
              <a:t>2</a:t>
            </a:r>
            <a:r>
              <a:rPr lang="es-ES" sz="1400" dirty="0" smtClean="0"/>
              <a:t> de toldo restan 209,83 m</a:t>
            </a:r>
            <a:r>
              <a:rPr lang="es-ES" sz="1400" baseline="30000" dirty="0" smtClean="0"/>
              <a:t>2</a:t>
            </a:r>
            <a:r>
              <a:rPr lang="es-ES" sz="1400" dirty="0" smtClean="0"/>
              <a:t>  expuestos a radiación  directa.</a:t>
            </a:r>
          </a:p>
          <a:p>
            <a:pPr algn="just">
              <a:buClr>
                <a:schemeClr val="accent1">
                  <a:lumMod val="75000"/>
                </a:schemeClr>
              </a:buClr>
              <a:buFont typeface="Wingdings" pitchFamily="2" charset="2"/>
              <a:buChar char="§"/>
            </a:pPr>
            <a:endParaRPr lang="es-ES" sz="1400" dirty="0" smtClean="0"/>
          </a:p>
          <a:p>
            <a:pPr algn="just">
              <a:buClr>
                <a:schemeClr val="accent1">
                  <a:lumMod val="75000"/>
                </a:schemeClr>
              </a:buClr>
              <a:buFont typeface="Wingdings" pitchFamily="2" charset="2"/>
              <a:buChar char="§"/>
            </a:pPr>
            <a:r>
              <a:rPr lang="es-ES" sz="1400" dirty="0" smtClean="0"/>
              <a:t>La radiación solar directa sobre la superficie </a:t>
            </a:r>
            <a:r>
              <a:rPr lang="es-ES" sz="1400" b="1" dirty="0" smtClean="0"/>
              <a:t>sin toldos será de 1463,5 ·10</a:t>
            </a:r>
            <a:r>
              <a:rPr lang="es-ES" sz="1400" b="1" baseline="30000" dirty="0" smtClean="0"/>
              <a:t>3 </a:t>
            </a:r>
            <a:r>
              <a:rPr lang="es-ES" sz="1400" b="1" dirty="0" smtClean="0"/>
              <a:t>MJ frente a con colocación de toldos 890,518 · 10</a:t>
            </a:r>
            <a:r>
              <a:rPr lang="es-ES" sz="1400" b="1" baseline="30000" dirty="0" smtClean="0"/>
              <a:t>3</a:t>
            </a:r>
            <a:r>
              <a:rPr lang="es-ES" sz="1400" b="1" dirty="0" smtClean="0"/>
              <a:t> MJ. </a:t>
            </a:r>
          </a:p>
        </p:txBody>
      </p:sp>
      <p:sp>
        <p:nvSpPr>
          <p:cNvPr id="12" name="11 CuadroTexto"/>
          <p:cNvSpPr txBox="1"/>
          <p:nvPr/>
        </p:nvSpPr>
        <p:spPr>
          <a:xfrm>
            <a:off x="9396536" y="2924944"/>
            <a:ext cx="8856984" cy="584775"/>
          </a:xfrm>
          <a:prstGeom prst="rect">
            <a:avLst/>
          </a:prstGeom>
          <a:noFill/>
        </p:spPr>
        <p:txBody>
          <a:bodyPr wrap="square" rtlCol="0">
            <a:spAutoFit/>
          </a:bodyPr>
          <a:lstStyle/>
          <a:p>
            <a:r>
              <a:rPr lang="es-ES" sz="1400" dirty="0" smtClean="0"/>
              <a:t> </a:t>
            </a:r>
          </a:p>
          <a:p>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399032"/>
          </a:xfrm>
        </p:spPr>
        <p:txBody>
          <a:bodyPr>
            <a:normAutofit/>
          </a:bodyPr>
          <a:lstStyle/>
          <a:p>
            <a:r>
              <a:rPr lang="es-ES" sz="2800" dirty="0" smtClean="0"/>
              <a:t>PROPUESTAS DE MEJORA</a:t>
            </a:r>
            <a:br>
              <a:rPr lang="es-ES" sz="2800" dirty="0" smtClean="0"/>
            </a:br>
            <a:r>
              <a:rPr lang="es-ES" sz="2000" dirty="0" smtClean="0"/>
              <a:t>SISTEMAS PASIVOS: Pintura en fachada</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25"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pic>
        <p:nvPicPr>
          <p:cNvPr id="6" name="5 Imagen"/>
          <p:cNvPicPr/>
          <p:nvPr/>
        </p:nvPicPr>
        <p:blipFill>
          <a:blip r:embed="rId4" cstate="print"/>
          <a:srcRect l="2822" t="20063" r="2116" b="33229"/>
          <a:stretch>
            <a:fillRect/>
          </a:stretch>
        </p:blipFill>
        <p:spPr bwMode="auto">
          <a:xfrm>
            <a:off x="3635897" y="1340768"/>
            <a:ext cx="5328592" cy="1584176"/>
          </a:xfrm>
          <a:prstGeom prst="rect">
            <a:avLst/>
          </a:prstGeom>
          <a:noFill/>
          <a:ln w="38100">
            <a:solidFill>
              <a:schemeClr val="accent1">
                <a:lumMod val="75000"/>
              </a:schemeClr>
            </a:solidFill>
            <a:miter lim="800000"/>
            <a:headEnd/>
            <a:tailEnd/>
          </a:ln>
        </p:spPr>
      </p:pic>
      <p:pic>
        <p:nvPicPr>
          <p:cNvPr id="2049" name="Picture 1" descr="D:\JOSE DOCU\upv\2012-2013 CURSO 5\PFG\Fotos B-Club\Camara luz\DSC01611.JPG"/>
          <p:cNvPicPr>
            <a:picLocks noChangeAspect="1" noChangeArrowheads="1"/>
          </p:cNvPicPr>
          <p:nvPr/>
        </p:nvPicPr>
        <p:blipFill>
          <a:blip r:embed="rId5" cstate="print"/>
          <a:srcRect l="37400" t="5035" r="15351" b="26334"/>
          <a:stretch>
            <a:fillRect/>
          </a:stretch>
        </p:blipFill>
        <p:spPr bwMode="auto">
          <a:xfrm>
            <a:off x="539552" y="1124744"/>
            <a:ext cx="2736304" cy="1872208"/>
          </a:xfrm>
          <a:prstGeom prst="roundRect">
            <a:avLst>
              <a:gd name="adj" fmla="val 7849"/>
            </a:avLst>
          </a:prstGeom>
          <a:noFill/>
        </p:spPr>
      </p:pic>
      <p:sp>
        <p:nvSpPr>
          <p:cNvPr id="8" name="7 CuadroTexto"/>
          <p:cNvSpPr txBox="1"/>
          <p:nvPr/>
        </p:nvSpPr>
        <p:spPr>
          <a:xfrm>
            <a:off x="467544" y="3068960"/>
            <a:ext cx="8676456" cy="954107"/>
          </a:xfrm>
          <a:prstGeom prst="rect">
            <a:avLst/>
          </a:prstGeom>
          <a:noFill/>
        </p:spPr>
        <p:txBody>
          <a:bodyPr wrap="square" rtlCol="0">
            <a:spAutoFit/>
          </a:bodyPr>
          <a:lstStyle/>
          <a:p>
            <a:r>
              <a:rPr lang="es-ES" sz="1400" dirty="0" smtClean="0"/>
              <a:t>Se propone aplicar  capa de pintura térmico en la fachada lateral Sud-este, al estar libre de obstáculos ,tiene pleno impacto de radiación solar suponiendo mayor paso de calor al interior del edificio.</a:t>
            </a:r>
          </a:p>
          <a:p>
            <a:endParaRPr lang="es-ES" sz="1400" dirty="0" smtClean="0"/>
          </a:p>
        </p:txBody>
      </p:sp>
      <p:sp>
        <p:nvSpPr>
          <p:cNvPr id="9" name="8 CuadroTexto"/>
          <p:cNvSpPr txBox="1"/>
          <p:nvPr/>
        </p:nvSpPr>
        <p:spPr>
          <a:xfrm>
            <a:off x="395536" y="5877272"/>
            <a:ext cx="7056784" cy="1015663"/>
          </a:xfrm>
          <a:prstGeom prst="rect">
            <a:avLst/>
          </a:prstGeom>
          <a:noFill/>
        </p:spPr>
        <p:txBody>
          <a:bodyPr wrap="square" rtlCol="0">
            <a:spAutoFit/>
          </a:bodyPr>
          <a:lstStyle/>
          <a:p>
            <a:r>
              <a:rPr lang="es-ES" sz="1400" b="1" dirty="0" smtClean="0"/>
              <a:t>NO PROCEDE</a:t>
            </a:r>
            <a:r>
              <a:rPr lang="es-ES" sz="1400" dirty="0" smtClean="0"/>
              <a:t>, ESTA INTERVENCIÓN RESTA DEMANDA EN REFRIGERACIÓN PERO EN MENOR PROPORCIÓN A LA QUE SUMA EN CALEFACCIÓN, </a:t>
            </a:r>
            <a:r>
              <a:rPr lang="es-ES" sz="1400" b="1" dirty="0" smtClean="0"/>
              <a:t>AUMENTANDO LA DEMANDA UN TOTAL DE 2.742,7 KWH/AÑO</a:t>
            </a:r>
          </a:p>
          <a:p>
            <a:endParaRPr lang="es-ES" dirty="0"/>
          </a:p>
        </p:txBody>
      </p:sp>
      <p:sp>
        <p:nvSpPr>
          <p:cNvPr id="10" name="9 CuadroTexto"/>
          <p:cNvSpPr txBox="1"/>
          <p:nvPr/>
        </p:nvSpPr>
        <p:spPr>
          <a:xfrm>
            <a:off x="432048" y="3789040"/>
            <a:ext cx="8711952" cy="800219"/>
          </a:xfrm>
          <a:prstGeom prst="rect">
            <a:avLst/>
          </a:prstGeom>
          <a:noFill/>
        </p:spPr>
        <p:txBody>
          <a:bodyPr wrap="square" rtlCol="0">
            <a:spAutoFit/>
          </a:bodyPr>
          <a:lstStyle/>
          <a:p>
            <a:r>
              <a:rPr lang="es-ES" sz="1400" dirty="0" smtClean="0"/>
              <a:t>Se introducen datos en el </a:t>
            </a:r>
            <a:r>
              <a:rPr lang="es-ES" sz="1400" dirty="0" err="1" smtClean="0"/>
              <a:t>Lider</a:t>
            </a:r>
            <a:r>
              <a:rPr lang="es-ES" sz="1400" dirty="0" smtClean="0"/>
              <a:t> y </a:t>
            </a:r>
            <a:r>
              <a:rPr lang="es-ES" sz="1400" dirty="0" err="1" smtClean="0"/>
              <a:t>Calener</a:t>
            </a:r>
            <a:r>
              <a:rPr lang="es-ES" sz="1400" dirty="0" smtClean="0"/>
              <a:t> para comprobar si en términos globales la solución es buena:</a:t>
            </a:r>
          </a:p>
          <a:p>
            <a:endParaRPr lang="es-ES" dirty="0"/>
          </a:p>
        </p:txBody>
      </p:sp>
      <p:graphicFrame>
        <p:nvGraphicFramePr>
          <p:cNvPr id="11" name="10 Tabla"/>
          <p:cNvGraphicFramePr>
            <a:graphicFrameLocks noGrp="1"/>
          </p:cNvGraphicFramePr>
          <p:nvPr/>
        </p:nvGraphicFramePr>
        <p:xfrm>
          <a:off x="539552" y="4365104"/>
          <a:ext cx="7560840" cy="1440160"/>
        </p:xfrm>
        <a:graphic>
          <a:graphicData uri="http://schemas.openxmlformats.org/drawingml/2006/table">
            <a:tbl>
              <a:tblPr>
                <a:tableStyleId>{3C2FFA5D-87B4-456A-9821-1D502468CF0F}</a:tableStyleId>
              </a:tblPr>
              <a:tblGrid>
                <a:gridCol w="1593333"/>
                <a:gridCol w="1775817"/>
                <a:gridCol w="2140785"/>
                <a:gridCol w="2050905"/>
              </a:tblGrid>
              <a:tr h="648072">
                <a:tc>
                  <a:txBody>
                    <a:bodyPr/>
                    <a:lstStyle/>
                    <a:p>
                      <a:pPr algn="ctr">
                        <a:lnSpc>
                          <a:spcPct val="115000"/>
                        </a:lnSpc>
                        <a:spcAft>
                          <a:spcPts val="0"/>
                        </a:spcAft>
                      </a:pPr>
                      <a:r>
                        <a:rPr lang="es-ES" sz="1400" dirty="0" err="1"/>
                        <a:t>kWh</a:t>
                      </a:r>
                      <a:r>
                        <a:rPr lang="es-ES" sz="1400" dirty="0"/>
                        <a:t>/m</a:t>
                      </a:r>
                      <a:r>
                        <a:rPr lang="es-ES" sz="1400" baseline="30000" dirty="0"/>
                        <a:t>2</a:t>
                      </a:r>
                      <a:endParaRPr lang="es-ES" sz="1400" dirty="0">
                        <a:latin typeface="+mn-lt"/>
                        <a:ea typeface="PMingLiU"/>
                        <a:cs typeface="Arial"/>
                      </a:endParaRPr>
                    </a:p>
                  </a:txBody>
                  <a:tcPr marL="68580" marR="68580" marT="0" marB="0" anchor="ctr"/>
                </a:tc>
                <a:tc>
                  <a:txBody>
                    <a:bodyPr/>
                    <a:lstStyle/>
                    <a:p>
                      <a:pPr algn="ctr">
                        <a:lnSpc>
                          <a:spcPct val="115000"/>
                        </a:lnSpc>
                        <a:spcAft>
                          <a:spcPts val="0"/>
                        </a:spcAft>
                      </a:pPr>
                      <a:r>
                        <a:rPr lang="es-ES" sz="1400"/>
                        <a:t>Demanda calefacción </a:t>
                      </a:r>
                      <a:endParaRPr lang="es-ES" sz="1400">
                        <a:latin typeface="+mn-lt"/>
                        <a:ea typeface="PMingLiU"/>
                        <a:cs typeface="Arial"/>
                      </a:endParaRPr>
                    </a:p>
                  </a:txBody>
                  <a:tcPr marL="68580" marR="68580" marT="0" marB="0" anchor="ctr"/>
                </a:tc>
                <a:tc>
                  <a:txBody>
                    <a:bodyPr/>
                    <a:lstStyle/>
                    <a:p>
                      <a:pPr algn="ctr">
                        <a:lnSpc>
                          <a:spcPct val="115000"/>
                        </a:lnSpc>
                        <a:spcAft>
                          <a:spcPts val="0"/>
                        </a:spcAft>
                      </a:pPr>
                      <a:r>
                        <a:rPr lang="es-ES" sz="1400"/>
                        <a:t>Demanda refrigeración</a:t>
                      </a:r>
                      <a:endParaRPr lang="es-ES" sz="1400">
                        <a:latin typeface="+mn-lt"/>
                        <a:ea typeface="PMingLiU"/>
                        <a:cs typeface="Arial"/>
                      </a:endParaRPr>
                    </a:p>
                  </a:txBody>
                  <a:tcPr marL="68580" marR="68580" marT="0" marB="0" anchor="ctr"/>
                </a:tc>
                <a:tc>
                  <a:txBody>
                    <a:bodyPr/>
                    <a:lstStyle/>
                    <a:p>
                      <a:pPr algn="ctr">
                        <a:lnSpc>
                          <a:spcPct val="115000"/>
                        </a:lnSpc>
                        <a:spcAft>
                          <a:spcPts val="0"/>
                        </a:spcAft>
                      </a:pPr>
                      <a:r>
                        <a:rPr lang="es-ES" sz="1400"/>
                        <a:t>Demanda total</a:t>
                      </a:r>
                      <a:endParaRPr lang="es-ES" sz="1400">
                        <a:latin typeface="+mn-lt"/>
                        <a:ea typeface="PMingLiU"/>
                        <a:cs typeface="Arial"/>
                      </a:endParaRPr>
                    </a:p>
                  </a:txBody>
                  <a:tcPr marL="68580" marR="68580" marT="0" marB="0" anchor="ctr"/>
                </a:tc>
              </a:tr>
              <a:tr h="396044">
                <a:tc>
                  <a:txBody>
                    <a:bodyPr/>
                    <a:lstStyle/>
                    <a:p>
                      <a:pPr algn="ctr">
                        <a:lnSpc>
                          <a:spcPct val="115000"/>
                        </a:lnSpc>
                        <a:spcAft>
                          <a:spcPts val="0"/>
                        </a:spcAft>
                      </a:pPr>
                      <a:r>
                        <a:rPr lang="es-ES" sz="1400"/>
                        <a:t>Edificio Actual</a:t>
                      </a:r>
                      <a:endParaRPr lang="es-ES" sz="1400">
                        <a:latin typeface="+mn-lt"/>
                        <a:ea typeface="PMingLiU"/>
                        <a:cs typeface="Arial"/>
                      </a:endParaRPr>
                    </a:p>
                  </a:txBody>
                  <a:tcPr marL="68580" marR="68580" marT="0" marB="0" anchor="ctr"/>
                </a:tc>
                <a:tc>
                  <a:txBody>
                    <a:bodyPr/>
                    <a:lstStyle/>
                    <a:p>
                      <a:pPr algn="ctr">
                        <a:lnSpc>
                          <a:spcPct val="115000"/>
                        </a:lnSpc>
                        <a:spcAft>
                          <a:spcPts val="0"/>
                        </a:spcAft>
                      </a:pPr>
                      <a:r>
                        <a:rPr lang="es-ES" sz="1400"/>
                        <a:t>20,6 kWh/m</a:t>
                      </a:r>
                      <a:r>
                        <a:rPr lang="es-ES" sz="1400" baseline="30000"/>
                        <a:t>2</a:t>
                      </a:r>
                      <a:endParaRPr lang="es-ES" sz="1400">
                        <a:latin typeface="+mn-lt"/>
                        <a:ea typeface="PMingLiU"/>
                        <a:cs typeface="Arial"/>
                      </a:endParaRPr>
                    </a:p>
                  </a:txBody>
                  <a:tcPr marL="68580" marR="68580" marT="0" marB="0" anchor="ctr"/>
                </a:tc>
                <a:tc>
                  <a:txBody>
                    <a:bodyPr/>
                    <a:lstStyle/>
                    <a:p>
                      <a:pPr algn="ctr">
                        <a:lnSpc>
                          <a:spcPct val="115000"/>
                        </a:lnSpc>
                        <a:spcAft>
                          <a:spcPts val="0"/>
                        </a:spcAft>
                      </a:pPr>
                      <a:r>
                        <a:rPr lang="es-ES" sz="1400"/>
                        <a:t>7,0 kWh/m</a:t>
                      </a:r>
                      <a:r>
                        <a:rPr lang="es-ES" sz="1400" baseline="30000"/>
                        <a:t>2</a:t>
                      </a:r>
                      <a:endParaRPr lang="es-ES" sz="1400">
                        <a:latin typeface="+mn-lt"/>
                        <a:ea typeface="PMingLiU"/>
                        <a:cs typeface="Arial"/>
                      </a:endParaRPr>
                    </a:p>
                  </a:txBody>
                  <a:tcPr marL="68580" marR="68580" marT="0" marB="0" anchor="ctr"/>
                </a:tc>
                <a:tc>
                  <a:txBody>
                    <a:bodyPr/>
                    <a:lstStyle/>
                    <a:p>
                      <a:pPr algn="ctr">
                        <a:lnSpc>
                          <a:spcPct val="115000"/>
                        </a:lnSpc>
                        <a:spcAft>
                          <a:spcPts val="0"/>
                        </a:spcAft>
                      </a:pPr>
                      <a:r>
                        <a:rPr lang="es-ES" sz="1400"/>
                        <a:t>27,6 kWh/m</a:t>
                      </a:r>
                      <a:r>
                        <a:rPr lang="es-ES" sz="1400" baseline="30000"/>
                        <a:t>2</a:t>
                      </a:r>
                      <a:endParaRPr lang="es-ES" sz="1400">
                        <a:latin typeface="+mn-lt"/>
                        <a:ea typeface="PMingLiU"/>
                        <a:cs typeface="Arial"/>
                      </a:endParaRPr>
                    </a:p>
                  </a:txBody>
                  <a:tcPr marL="68580" marR="68580" marT="0" marB="0" anchor="ctr"/>
                </a:tc>
              </a:tr>
              <a:tr h="396044">
                <a:tc>
                  <a:txBody>
                    <a:bodyPr/>
                    <a:lstStyle/>
                    <a:p>
                      <a:pPr algn="ctr">
                        <a:lnSpc>
                          <a:spcPct val="115000"/>
                        </a:lnSpc>
                        <a:spcAft>
                          <a:spcPts val="0"/>
                        </a:spcAft>
                      </a:pPr>
                      <a:r>
                        <a:rPr lang="es-ES" sz="1400" b="1" dirty="0">
                          <a:solidFill>
                            <a:schemeClr val="bg1"/>
                          </a:solidFill>
                        </a:rPr>
                        <a:t>Ed. Con pintura</a:t>
                      </a:r>
                      <a:endParaRPr lang="es-ES" sz="1400" b="1" dirty="0">
                        <a:solidFill>
                          <a:schemeClr val="bg1"/>
                        </a:solidFill>
                        <a:latin typeface="+mn-lt"/>
                        <a:ea typeface="PMingLiU"/>
                        <a:cs typeface="Arial"/>
                      </a:endParaRPr>
                    </a:p>
                  </a:txBody>
                  <a:tcPr marL="68580" marR="68580" marT="0" marB="0" anchor="ctr">
                    <a:solidFill>
                      <a:schemeClr val="accent2">
                        <a:lumMod val="60000"/>
                        <a:lumOff val="40000"/>
                      </a:schemeClr>
                    </a:solidFill>
                  </a:tcPr>
                </a:tc>
                <a:tc>
                  <a:txBody>
                    <a:bodyPr/>
                    <a:lstStyle/>
                    <a:p>
                      <a:pPr algn="ctr">
                        <a:lnSpc>
                          <a:spcPct val="115000"/>
                        </a:lnSpc>
                        <a:spcAft>
                          <a:spcPts val="0"/>
                        </a:spcAft>
                      </a:pPr>
                      <a:r>
                        <a:rPr lang="es-ES" sz="1400" b="1" dirty="0">
                          <a:solidFill>
                            <a:schemeClr val="bg1"/>
                          </a:solidFill>
                        </a:rPr>
                        <a:t>22,6 </a:t>
                      </a:r>
                      <a:r>
                        <a:rPr lang="es-ES" sz="1400" b="1" dirty="0" err="1">
                          <a:solidFill>
                            <a:schemeClr val="bg1"/>
                          </a:solidFill>
                        </a:rPr>
                        <a:t>kWh</a:t>
                      </a:r>
                      <a:r>
                        <a:rPr lang="es-ES" sz="1400" b="1" dirty="0">
                          <a:solidFill>
                            <a:schemeClr val="bg1"/>
                          </a:solidFill>
                        </a:rPr>
                        <a:t>/m</a:t>
                      </a:r>
                      <a:r>
                        <a:rPr lang="es-ES" sz="1400" b="1" baseline="30000" dirty="0">
                          <a:solidFill>
                            <a:schemeClr val="bg1"/>
                          </a:solidFill>
                        </a:rPr>
                        <a:t>2</a:t>
                      </a:r>
                      <a:endParaRPr lang="es-ES" sz="1400" b="1" dirty="0">
                        <a:solidFill>
                          <a:schemeClr val="bg1"/>
                        </a:solidFill>
                        <a:latin typeface="+mn-lt"/>
                        <a:ea typeface="PMingLiU"/>
                        <a:cs typeface="Arial"/>
                      </a:endParaRPr>
                    </a:p>
                  </a:txBody>
                  <a:tcPr marL="68580" marR="68580" marT="0" marB="0" anchor="ctr">
                    <a:solidFill>
                      <a:schemeClr val="accent2">
                        <a:lumMod val="60000"/>
                        <a:lumOff val="40000"/>
                      </a:schemeClr>
                    </a:solidFill>
                  </a:tcPr>
                </a:tc>
                <a:tc>
                  <a:txBody>
                    <a:bodyPr/>
                    <a:lstStyle/>
                    <a:p>
                      <a:pPr algn="ctr">
                        <a:lnSpc>
                          <a:spcPct val="115000"/>
                        </a:lnSpc>
                        <a:spcAft>
                          <a:spcPts val="0"/>
                        </a:spcAft>
                      </a:pPr>
                      <a:r>
                        <a:rPr lang="es-ES" sz="1400" b="1" dirty="0">
                          <a:solidFill>
                            <a:schemeClr val="bg1"/>
                          </a:solidFill>
                        </a:rPr>
                        <a:t>6,0 </a:t>
                      </a:r>
                      <a:r>
                        <a:rPr lang="es-ES" sz="1400" b="1" dirty="0" err="1">
                          <a:solidFill>
                            <a:schemeClr val="bg1"/>
                          </a:solidFill>
                        </a:rPr>
                        <a:t>kWh</a:t>
                      </a:r>
                      <a:r>
                        <a:rPr lang="es-ES" sz="1400" b="1" dirty="0">
                          <a:solidFill>
                            <a:schemeClr val="bg1"/>
                          </a:solidFill>
                        </a:rPr>
                        <a:t>/m</a:t>
                      </a:r>
                      <a:r>
                        <a:rPr lang="es-ES" sz="1400" b="1" baseline="30000" dirty="0">
                          <a:solidFill>
                            <a:schemeClr val="bg1"/>
                          </a:solidFill>
                        </a:rPr>
                        <a:t>2</a:t>
                      </a:r>
                      <a:endParaRPr lang="es-ES" sz="1400" b="1" dirty="0">
                        <a:solidFill>
                          <a:schemeClr val="bg1"/>
                        </a:solidFill>
                        <a:latin typeface="+mn-lt"/>
                        <a:ea typeface="PMingLiU"/>
                        <a:cs typeface="Arial"/>
                      </a:endParaRPr>
                    </a:p>
                  </a:txBody>
                  <a:tcPr marL="68580" marR="68580" marT="0" marB="0" anchor="ctr">
                    <a:solidFill>
                      <a:schemeClr val="accent2">
                        <a:lumMod val="60000"/>
                        <a:lumOff val="40000"/>
                      </a:schemeClr>
                    </a:solidFill>
                  </a:tcPr>
                </a:tc>
                <a:tc>
                  <a:txBody>
                    <a:bodyPr/>
                    <a:lstStyle/>
                    <a:p>
                      <a:pPr algn="ctr">
                        <a:lnSpc>
                          <a:spcPct val="115000"/>
                        </a:lnSpc>
                        <a:spcAft>
                          <a:spcPts val="0"/>
                        </a:spcAft>
                      </a:pPr>
                      <a:r>
                        <a:rPr lang="es-ES" sz="1400" b="1" dirty="0">
                          <a:solidFill>
                            <a:schemeClr val="bg1"/>
                          </a:solidFill>
                        </a:rPr>
                        <a:t>28,6 </a:t>
                      </a:r>
                      <a:r>
                        <a:rPr lang="es-ES" sz="1400" b="1" dirty="0" err="1">
                          <a:solidFill>
                            <a:schemeClr val="bg1"/>
                          </a:solidFill>
                        </a:rPr>
                        <a:t>kWh</a:t>
                      </a:r>
                      <a:r>
                        <a:rPr lang="es-ES" sz="1400" b="1" dirty="0">
                          <a:solidFill>
                            <a:schemeClr val="bg1"/>
                          </a:solidFill>
                        </a:rPr>
                        <a:t>/m</a:t>
                      </a:r>
                      <a:r>
                        <a:rPr lang="es-ES" sz="1400" b="1" baseline="30000" dirty="0">
                          <a:solidFill>
                            <a:schemeClr val="bg1"/>
                          </a:solidFill>
                        </a:rPr>
                        <a:t>2</a:t>
                      </a:r>
                      <a:endParaRPr lang="es-ES" sz="1400" b="1" dirty="0">
                        <a:solidFill>
                          <a:schemeClr val="bg1"/>
                        </a:solidFill>
                        <a:latin typeface="+mn-lt"/>
                        <a:ea typeface="PMingLiU"/>
                        <a:cs typeface="Arial"/>
                      </a:endParaRPr>
                    </a:p>
                  </a:txBody>
                  <a:tcPr marL="68580" marR="68580" marT="0" marB="0" anchor="ctr">
                    <a:solidFill>
                      <a:schemeClr val="accent2">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b="1"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s-ES" sz="1600" b="1" dirty="0" smtClean="0"/>
              <a:t>CONCLUSIONES</a:t>
            </a:r>
            <a:endParaRPr kumimoji="0" lang="es-ES" sz="1600" b="1" i="0" u="none" strike="noStrike" kern="1200" cap="none" spc="0" normalizeH="0" baseline="0" noProof="0" dirty="0" smtClean="0">
              <a:ln>
                <a:noFill/>
              </a:ln>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b="1" dirty="0" smtClean="0"/>
              <a:t>CONSUMOS Y EMISIONES</a:t>
            </a:r>
          </a:p>
          <a:p>
            <a:pPr>
              <a:buFontTx/>
              <a:buChar char="-"/>
            </a:pPr>
            <a:r>
              <a:rPr lang="es-ES" sz="1600" dirty="0" smtClean="0">
                <a:solidFill>
                  <a:schemeClr val="tx1">
                    <a:lumMod val="50000"/>
                  </a:schemeClr>
                </a:solidFill>
              </a:rPr>
              <a:t>ETIQUETA ENERGÉTICA</a:t>
            </a:r>
          </a:p>
          <a:p>
            <a:pPr>
              <a:buFontTx/>
              <a:buChar char="-"/>
            </a:pPr>
            <a:endParaRPr lang="es-ES" sz="1600" b="1" dirty="0" smtClean="0"/>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b="1"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384"/>
            <a:ext cx="8229600" cy="1399032"/>
          </a:xfrm>
        </p:spPr>
        <p:txBody>
          <a:bodyPr>
            <a:normAutofit/>
          </a:bodyPr>
          <a:lstStyle/>
          <a:p>
            <a:r>
              <a:rPr lang="es-ES" sz="2800" dirty="0" smtClean="0"/>
              <a:t>CONCLUSIONES</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6"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graphicFrame>
        <p:nvGraphicFramePr>
          <p:cNvPr id="7" name="6 Marcador de contenido"/>
          <p:cNvGraphicFramePr>
            <a:graphicFrameLocks noGrp="1"/>
          </p:cNvGraphicFramePr>
          <p:nvPr>
            <p:ph idx="1"/>
          </p:nvPr>
        </p:nvGraphicFramePr>
        <p:xfrm>
          <a:off x="179512" y="1268760"/>
          <a:ext cx="5112568" cy="20882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7 Tabla"/>
          <p:cNvGraphicFramePr>
            <a:graphicFrameLocks noGrp="1"/>
          </p:cNvGraphicFramePr>
          <p:nvPr/>
        </p:nvGraphicFramePr>
        <p:xfrm>
          <a:off x="179512" y="3573016"/>
          <a:ext cx="5976664" cy="3112253"/>
        </p:xfrm>
        <a:graphic>
          <a:graphicData uri="http://schemas.openxmlformats.org/drawingml/2006/table">
            <a:tbl>
              <a:tblPr>
                <a:tableStyleId>{3C2FFA5D-87B4-456A-9821-1D502468CF0F}</a:tableStyleId>
              </a:tblPr>
              <a:tblGrid>
                <a:gridCol w="1106360"/>
                <a:gridCol w="909015"/>
                <a:gridCol w="1106360"/>
                <a:gridCol w="802673"/>
                <a:gridCol w="876294"/>
                <a:gridCol w="1175962"/>
              </a:tblGrid>
              <a:tr h="214545">
                <a:tc rowSpan="2" gridSpan="2">
                  <a:txBody>
                    <a:bodyPr/>
                    <a:lstStyle/>
                    <a:p>
                      <a:pPr algn="ctr">
                        <a:lnSpc>
                          <a:spcPct val="115000"/>
                        </a:lnSpc>
                        <a:spcAft>
                          <a:spcPts val="0"/>
                        </a:spcAft>
                      </a:pPr>
                      <a:r>
                        <a:rPr lang="es-ES" sz="1200" dirty="0"/>
                        <a:t>Datos del edificio</a:t>
                      </a:r>
                      <a:endParaRPr lang="es-ES" sz="1200" dirty="0">
                        <a:latin typeface="Calibri"/>
                        <a:ea typeface="PMingLiU"/>
                        <a:cs typeface="Arial"/>
                      </a:endParaRPr>
                    </a:p>
                  </a:txBody>
                  <a:tcPr marL="32297" marR="32297" marT="0" marB="0" anchor="ctr"/>
                </a:tc>
                <a:tc rowSpan="2" hMerge="1">
                  <a:txBody>
                    <a:bodyPr/>
                    <a:lstStyle/>
                    <a:p>
                      <a:endParaRPr lang="es-ES"/>
                    </a:p>
                  </a:txBody>
                  <a:tcPr/>
                </a:tc>
                <a:tc gridSpan="2">
                  <a:txBody>
                    <a:bodyPr/>
                    <a:lstStyle/>
                    <a:p>
                      <a:pPr algn="ctr">
                        <a:lnSpc>
                          <a:spcPct val="115000"/>
                        </a:lnSpc>
                        <a:spcAft>
                          <a:spcPts val="0"/>
                        </a:spcAft>
                      </a:pPr>
                      <a:r>
                        <a:rPr lang="es-ES" sz="1200"/>
                        <a:t>Edificio actual</a:t>
                      </a:r>
                      <a:endParaRPr lang="es-ES" sz="1200">
                        <a:latin typeface="Calibri"/>
                        <a:ea typeface="PMingLiU"/>
                        <a:cs typeface="Arial"/>
                      </a:endParaRPr>
                    </a:p>
                  </a:txBody>
                  <a:tcPr marL="32297" marR="32297" marT="0" marB="0" anchor="ctr"/>
                </a:tc>
                <a:tc hMerge="1">
                  <a:txBody>
                    <a:bodyPr/>
                    <a:lstStyle/>
                    <a:p>
                      <a:endParaRPr lang="es-ES"/>
                    </a:p>
                  </a:txBody>
                  <a:tcPr/>
                </a:tc>
                <a:tc gridSpan="2">
                  <a:txBody>
                    <a:bodyPr/>
                    <a:lstStyle/>
                    <a:p>
                      <a:pPr algn="ctr">
                        <a:lnSpc>
                          <a:spcPct val="115000"/>
                        </a:lnSpc>
                        <a:spcAft>
                          <a:spcPts val="0"/>
                        </a:spcAft>
                      </a:pPr>
                      <a:r>
                        <a:rPr lang="es-ES" sz="1200"/>
                        <a:t>Edificio mejorado</a:t>
                      </a:r>
                      <a:endParaRPr lang="es-ES" sz="1200">
                        <a:latin typeface="Calibri"/>
                        <a:ea typeface="PMingLiU"/>
                        <a:cs typeface="Arial"/>
                      </a:endParaRPr>
                    </a:p>
                  </a:txBody>
                  <a:tcPr marL="32297" marR="32297" marT="0" marB="0" anchor="ctr"/>
                </a:tc>
                <a:tc hMerge="1">
                  <a:txBody>
                    <a:bodyPr/>
                    <a:lstStyle/>
                    <a:p>
                      <a:endParaRPr lang="es-ES"/>
                    </a:p>
                  </a:txBody>
                  <a:tcPr/>
                </a:tc>
              </a:tr>
              <a:tr h="280154">
                <a:tc gridSpan="2" vMerge="1">
                  <a:txBody>
                    <a:bodyPr/>
                    <a:lstStyle/>
                    <a:p>
                      <a:endParaRPr lang="es-ES"/>
                    </a:p>
                  </a:txBody>
                  <a:tcPr/>
                </a:tc>
                <a:tc hMerge="1" vMerge="1">
                  <a:txBody>
                    <a:bodyPr/>
                    <a:lstStyle/>
                    <a:p>
                      <a:endParaRPr lang="es-ES"/>
                    </a:p>
                  </a:txBody>
                  <a:tcPr/>
                </a:tc>
                <a:tc>
                  <a:txBody>
                    <a:bodyPr/>
                    <a:lstStyle/>
                    <a:p>
                      <a:pPr algn="ctr">
                        <a:lnSpc>
                          <a:spcPct val="115000"/>
                        </a:lnSpc>
                        <a:spcAft>
                          <a:spcPts val="0"/>
                        </a:spcAft>
                      </a:pPr>
                      <a:r>
                        <a:rPr lang="es-ES" sz="1200"/>
                        <a:t>por m2</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anual</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por m2</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anual</a:t>
                      </a:r>
                      <a:endParaRPr lang="es-ES" sz="1200">
                        <a:latin typeface="Calibri"/>
                        <a:ea typeface="PMingLiU"/>
                        <a:cs typeface="Arial"/>
                      </a:endParaRPr>
                    </a:p>
                  </a:txBody>
                  <a:tcPr marL="32297" marR="32297" marT="0" marB="0" anchor="ctr"/>
                </a:tc>
              </a:tr>
              <a:tr h="420231">
                <a:tc gridSpan="2">
                  <a:txBody>
                    <a:bodyPr/>
                    <a:lstStyle/>
                    <a:p>
                      <a:pPr algn="ctr">
                        <a:lnSpc>
                          <a:spcPct val="115000"/>
                        </a:lnSpc>
                        <a:spcAft>
                          <a:spcPts val="0"/>
                        </a:spcAft>
                      </a:pPr>
                      <a:r>
                        <a:rPr lang="es-ES" sz="1200" dirty="0"/>
                        <a:t>Consumo energía final (</a:t>
                      </a:r>
                      <a:r>
                        <a:rPr lang="es-ES" sz="1200" dirty="0" err="1"/>
                        <a:t>kWh</a:t>
                      </a:r>
                      <a:r>
                        <a:rPr lang="es-ES" sz="1200" dirty="0"/>
                        <a:t>)</a:t>
                      </a:r>
                      <a:endParaRPr lang="es-ES" sz="1200" dirty="0">
                        <a:latin typeface="Calibri"/>
                        <a:ea typeface="PMingLiU"/>
                        <a:cs typeface="Arial"/>
                      </a:endParaRPr>
                    </a:p>
                  </a:txBody>
                  <a:tcPr marL="32297" marR="32297" marT="0" marB="0" anchor="ctr"/>
                </a:tc>
                <a:tc hMerge="1">
                  <a:txBody>
                    <a:bodyPr/>
                    <a:lstStyle/>
                    <a:p>
                      <a:endParaRPr lang="es-ES"/>
                    </a:p>
                  </a:txBody>
                  <a:tcPr/>
                </a:tc>
                <a:tc>
                  <a:txBody>
                    <a:bodyPr/>
                    <a:lstStyle/>
                    <a:p>
                      <a:pPr algn="ctr">
                        <a:lnSpc>
                          <a:spcPct val="115000"/>
                        </a:lnSpc>
                        <a:spcAft>
                          <a:spcPts val="0"/>
                        </a:spcAft>
                      </a:pPr>
                      <a:r>
                        <a:rPr lang="es-ES" sz="1200"/>
                        <a:t>43,8</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smtClean="0"/>
                        <a:t>120.133,8</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a:t>24,9</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68.206,80</a:t>
                      </a:r>
                      <a:endParaRPr lang="es-ES" sz="1200">
                        <a:latin typeface="Calibri"/>
                        <a:ea typeface="PMingLiU"/>
                        <a:cs typeface="Arial"/>
                      </a:endParaRPr>
                    </a:p>
                  </a:txBody>
                  <a:tcPr marL="32297" marR="32297" marT="0" marB="0" anchor="ctr"/>
                </a:tc>
              </a:tr>
              <a:tr h="420231">
                <a:tc gridSpan="2">
                  <a:txBody>
                    <a:bodyPr/>
                    <a:lstStyle/>
                    <a:p>
                      <a:pPr algn="ctr">
                        <a:lnSpc>
                          <a:spcPct val="115000"/>
                        </a:lnSpc>
                        <a:spcAft>
                          <a:spcPts val="0"/>
                        </a:spcAft>
                      </a:pPr>
                      <a:r>
                        <a:rPr lang="es-ES" sz="1200" dirty="0"/>
                        <a:t>Consumo energía </a:t>
                      </a:r>
                      <a:r>
                        <a:rPr lang="es-ES" sz="1200" dirty="0" smtClean="0"/>
                        <a:t>primaria        (</a:t>
                      </a:r>
                      <a:r>
                        <a:rPr lang="es-ES" sz="1200" dirty="0" err="1" smtClean="0"/>
                        <a:t>KWh</a:t>
                      </a:r>
                      <a:r>
                        <a:rPr lang="es-ES" sz="1200" dirty="0"/>
                        <a:t>)</a:t>
                      </a:r>
                      <a:endParaRPr lang="es-ES" sz="1200" dirty="0">
                        <a:latin typeface="Calibri"/>
                        <a:ea typeface="PMingLiU"/>
                        <a:cs typeface="Arial"/>
                      </a:endParaRPr>
                    </a:p>
                  </a:txBody>
                  <a:tcPr marL="32297" marR="32297" marT="0" marB="0" anchor="ctr"/>
                </a:tc>
                <a:tc hMerge="1">
                  <a:txBody>
                    <a:bodyPr/>
                    <a:lstStyle/>
                    <a:p>
                      <a:endParaRPr lang="es-ES"/>
                    </a:p>
                  </a:txBody>
                  <a:tcPr/>
                </a:tc>
                <a:tc>
                  <a:txBody>
                    <a:bodyPr/>
                    <a:lstStyle/>
                    <a:p>
                      <a:pPr algn="ctr">
                        <a:lnSpc>
                          <a:spcPct val="115000"/>
                        </a:lnSpc>
                        <a:spcAft>
                          <a:spcPts val="0"/>
                        </a:spcAft>
                      </a:pPr>
                      <a:r>
                        <a:rPr lang="es-ES" sz="1200" dirty="0"/>
                        <a:t>145,8</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smtClean="0"/>
                        <a:t>399.910,5</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a:t>82,4</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226.110,90</a:t>
                      </a:r>
                      <a:endParaRPr lang="es-ES" sz="1200">
                        <a:latin typeface="Calibri"/>
                        <a:ea typeface="PMingLiU"/>
                        <a:cs typeface="Arial"/>
                      </a:endParaRPr>
                    </a:p>
                  </a:txBody>
                  <a:tcPr marL="32297" marR="32297" marT="0" marB="0" anchor="ctr"/>
                </a:tc>
              </a:tr>
              <a:tr h="420231">
                <a:tc gridSpan="2">
                  <a:txBody>
                    <a:bodyPr/>
                    <a:lstStyle/>
                    <a:p>
                      <a:pPr algn="ctr">
                        <a:lnSpc>
                          <a:spcPct val="115000"/>
                        </a:lnSpc>
                        <a:spcAft>
                          <a:spcPts val="0"/>
                        </a:spcAft>
                      </a:pPr>
                      <a:r>
                        <a:rPr lang="es-ES" sz="1200" dirty="0"/>
                        <a:t>Emisiones CO2 (kg CO2)</a:t>
                      </a:r>
                      <a:endParaRPr lang="es-ES" sz="1200" dirty="0">
                        <a:latin typeface="Calibri"/>
                        <a:ea typeface="PMingLiU"/>
                        <a:cs typeface="Arial"/>
                      </a:endParaRPr>
                    </a:p>
                  </a:txBody>
                  <a:tcPr marL="32297" marR="32297" marT="0" marB="0" anchor="ctr"/>
                </a:tc>
                <a:tc hMerge="1">
                  <a:txBody>
                    <a:bodyPr/>
                    <a:lstStyle/>
                    <a:p>
                      <a:endParaRPr lang="es-ES"/>
                    </a:p>
                  </a:txBody>
                  <a:tcPr/>
                </a:tc>
                <a:tc>
                  <a:txBody>
                    <a:bodyPr/>
                    <a:lstStyle/>
                    <a:p>
                      <a:pPr algn="ctr">
                        <a:lnSpc>
                          <a:spcPct val="115000"/>
                        </a:lnSpc>
                        <a:spcAft>
                          <a:spcPts val="0"/>
                        </a:spcAft>
                      </a:pPr>
                      <a:r>
                        <a:rPr lang="es-ES" sz="1200"/>
                        <a:t>42,7</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smtClean="0"/>
                        <a:t>117.224,8</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a:t>24,1</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a:t>66.209,40</a:t>
                      </a:r>
                      <a:endParaRPr lang="es-ES" sz="1200" dirty="0">
                        <a:latin typeface="Calibri"/>
                        <a:ea typeface="PMingLiU"/>
                        <a:cs typeface="Arial"/>
                      </a:endParaRPr>
                    </a:p>
                  </a:txBody>
                  <a:tcPr marL="32297" marR="32297" marT="0" marB="0" anchor="ctr"/>
                </a:tc>
              </a:tr>
              <a:tr h="304515">
                <a:tc gridSpan="6">
                  <a:txBody>
                    <a:bodyPr/>
                    <a:lstStyle/>
                    <a:p>
                      <a:pPr algn="ctr">
                        <a:lnSpc>
                          <a:spcPct val="115000"/>
                        </a:lnSpc>
                        <a:spcAft>
                          <a:spcPts val="0"/>
                        </a:spcAft>
                      </a:pPr>
                      <a:r>
                        <a:rPr lang="es-ES" sz="1200" b="1" dirty="0"/>
                        <a:t> RESULTADO FINAL  DEL EDIFICIO</a:t>
                      </a:r>
                      <a:endParaRPr lang="es-ES" sz="1200" b="1" dirty="0">
                        <a:latin typeface="Calibri"/>
                        <a:ea typeface="PMingLiU"/>
                        <a:cs typeface="Arial"/>
                      </a:endParaRPr>
                    </a:p>
                  </a:txBody>
                  <a:tcPr marL="32297" marR="32297" marT="0"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420231">
                <a:tc gridSpan="2">
                  <a:txBody>
                    <a:bodyPr/>
                    <a:lstStyle/>
                    <a:p>
                      <a:pPr algn="ctr">
                        <a:lnSpc>
                          <a:spcPct val="115000"/>
                        </a:lnSpc>
                        <a:spcAft>
                          <a:spcPts val="0"/>
                        </a:spcAft>
                      </a:pPr>
                      <a:r>
                        <a:rPr lang="es-ES" sz="1200"/>
                        <a:t>Reducción demanda energética</a:t>
                      </a:r>
                      <a:endParaRPr lang="es-ES" sz="1200">
                        <a:latin typeface="Calibri"/>
                        <a:ea typeface="PMingLiU"/>
                        <a:cs typeface="Arial"/>
                      </a:endParaRPr>
                    </a:p>
                  </a:txBody>
                  <a:tcPr marL="32297" marR="32297" marT="0" marB="0" anchor="ctr"/>
                </a:tc>
                <a:tc hMerge="1">
                  <a:txBody>
                    <a:bodyPr/>
                    <a:lstStyle/>
                    <a:p>
                      <a:endParaRPr lang="es-ES"/>
                    </a:p>
                  </a:txBody>
                  <a:tcPr/>
                </a:tc>
                <a:tc>
                  <a:txBody>
                    <a:bodyPr/>
                    <a:lstStyle/>
                    <a:p>
                      <a:pPr algn="ctr">
                        <a:lnSpc>
                          <a:spcPct val="115000"/>
                        </a:lnSpc>
                        <a:spcAft>
                          <a:spcPts val="0"/>
                        </a:spcAft>
                      </a:pPr>
                      <a:r>
                        <a:rPr lang="es-ES" sz="1200"/>
                        <a:t> Reducción emisiones CO2 </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a:t>Ahorro </a:t>
                      </a:r>
                      <a:r>
                        <a:rPr lang="es-ES" sz="1200" dirty="0" err="1" smtClean="0"/>
                        <a:t>monetar</a:t>
                      </a:r>
                      <a:r>
                        <a:rPr lang="es-ES" sz="1200" dirty="0" smtClean="0"/>
                        <a:t>.</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a:t>Inversión </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Amortización </a:t>
                      </a:r>
                      <a:endParaRPr lang="es-ES" sz="1200">
                        <a:latin typeface="Calibri"/>
                        <a:ea typeface="PMingLiU"/>
                        <a:cs typeface="Arial"/>
                      </a:endParaRPr>
                    </a:p>
                  </a:txBody>
                  <a:tcPr marL="32297" marR="32297" marT="0" marB="0" anchor="ctr"/>
                </a:tc>
              </a:tr>
              <a:tr h="145337">
                <a:tc>
                  <a:txBody>
                    <a:bodyPr/>
                    <a:lstStyle/>
                    <a:p>
                      <a:pPr algn="ctr">
                        <a:lnSpc>
                          <a:spcPct val="115000"/>
                        </a:lnSpc>
                        <a:spcAft>
                          <a:spcPts val="0"/>
                        </a:spcAft>
                      </a:pPr>
                      <a:r>
                        <a:rPr lang="es-ES" sz="1200"/>
                        <a:t>%</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KWh/año</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KgCO2/año</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€/año</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años</a:t>
                      </a:r>
                      <a:endParaRPr lang="es-ES" sz="1200">
                        <a:latin typeface="Calibri"/>
                        <a:ea typeface="PMingLiU"/>
                        <a:cs typeface="Arial"/>
                      </a:endParaRPr>
                    </a:p>
                  </a:txBody>
                  <a:tcPr marL="32297" marR="32297" marT="0" marB="0" anchor="ctr"/>
                </a:tc>
              </a:tr>
              <a:tr h="145337">
                <a:tc>
                  <a:txBody>
                    <a:bodyPr/>
                    <a:lstStyle/>
                    <a:p>
                      <a:pPr algn="ctr">
                        <a:lnSpc>
                          <a:spcPct val="115000"/>
                        </a:lnSpc>
                        <a:spcAft>
                          <a:spcPts val="0"/>
                        </a:spcAft>
                      </a:pPr>
                      <a:r>
                        <a:rPr lang="es-ES" sz="1200"/>
                        <a:t>43,23</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51.927,00</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a:t>51.015,40</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a:t>7.856,55</a:t>
                      </a:r>
                      <a:endParaRPr lang="es-ES" sz="1200" dirty="0">
                        <a:latin typeface="Calibri"/>
                        <a:ea typeface="PMingLiU"/>
                        <a:cs typeface="Arial"/>
                      </a:endParaRPr>
                    </a:p>
                  </a:txBody>
                  <a:tcPr marL="32297" marR="32297" marT="0" marB="0" anchor="ctr"/>
                </a:tc>
                <a:tc>
                  <a:txBody>
                    <a:bodyPr/>
                    <a:lstStyle/>
                    <a:p>
                      <a:pPr algn="ctr">
                        <a:lnSpc>
                          <a:spcPct val="115000"/>
                        </a:lnSpc>
                        <a:spcAft>
                          <a:spcPts val="0"/>
                        </a:spcAft>
                      </a:pPr>
                      <a:r>
                        <a:rPr lang="es-ES" sz="1200"/>
                        <a:t>37.956,65</a:t>
                      </a:r>
                      <a:endParaRPr lang="es-ES" sz="1200">
                        <a:latin typeface="Calibri"/>
                        <a:ea typeface="PMingLiU"/>
                        <a:cs typeface="Arial"/>
                      </a:endParaRPr>
                    </a:p>
                  </a:txBody>
                  <a:tcPr marL="32297" marR="32297" marT="0" marB="0" anchor="ctr"/>
                </a:tc>
                <a:tc>
                  <a:txBody>
                    <a:bodyPr/>
                    <a:lstStyle/>
                    <a:p>
                      <a:pPr algn="ctr">
                        <a:lnSpc>
                          <a:spcPct val="115000"/>
                        </a:lnSpc>
                        <a:spcAft>
                          <a:spcPts val="0"/>
                        </a:spcAft>
                      </a:pPr>
                      <a:r>
                        <a:rPr lang="es-ES" sz="1200" dirty="0"/>
                        <a:t>4,8</a:t>
                      </a:r>
                      <a:endParaRPr lang="es-ES" sz="1200" dirty="0">
                        <a:latin typeface="Calibri"/>
                        <a:ea typeface="PMingLiU"/>
                        <a:cs typeface="Arial"/>
                      </a:endParaRPr>
                    </a:p>
                  </a:txBody>
                  <a:tcPr marL="32297" marR="32297" marT="0" marB="0" anchor="ctr"/>
                </a:tc>
              </a:tr>
            </a:tbl>
          </a:graphicData>
        </a:graphic>
      </p:graphicFrame>
      <p:pic>
        <p:nvPicPr>
          <p:cNvPr id="4097" name="Picture 1" descr="D:\JOSE DOCU\upv\2012-2013 CURSO 5\PFG\Fotos B-Club\Camara luz\DSC01610.JPG"/>
          <p:cNvPicPr>
            <a:picLocks noChangeAspect="1" noChangeArrowheads="1"/>
          </p:cNvPicPr>
          <p:nvPr/>
        </p:nvPicPr>
        <p:blipFill>
          <a:blip r:embed="rId5" cstate="print"/>
          <a:srcRect r="13333" b="19860"/>
          <a:stretch>
            <a:fillRect/>
          </a:stretch>
        </p:blipFill>
        <p:spPr bwMode="auto">
          <a:xfrm>
            <a:off x="5220072" y="1052736"/>
            <a:ext cx="3744415" cy="2304256"/>
          </a:xfrm>
          <a:prstGeom prst="rect">
            <a:avLst/>
          </a:prstGeom>
          <a:noFill/>
          <a:ln w="38100">
            <a:solidFill>
              <a:schemeClr val="accent1">
                <a:lumMod val="75000"/>
              </a:schemeClr>
            </a:solidFill>
          </a:ln>
        </p:spPr>
      </p:pic>
      <p:sp>
        <p:nvSpPr>
          <p:cNvPr id="9" name="8 CuadroTexto"/>
          <p:cNvSpPr txBox="1"/>
          <p:nvPr/>
        </p:nvSpPr>
        <p:spPr>
          <a:xfrm>
            <a:off x="755576" y="980728"/>
            <a:ext cx="3240360" cy="369332"/>
          </a:xfrm>
          <a:prstGeom prst="rect">
            <a:avLst/>
          </a:prstGeom>
          <a:noFill/>
        </p:spPr>
        <p:txBody>
          <a:bodyPr wrap="square" rtlCol="0">
            <a:spAutoFit/>
          </a:bodyPr>
          <a:lstStyle/>
          <a:p>
            <a:r>
              <a:rPr lang="es-ES" dirty="0" smtClean="0">
                <a:solidFill>
                  <a:schemeClr val="accent1"/>
                </a:solidFill>
              </a:rPr>
              <a:t>Consumos y emisiones m2 </a:t>
            </a:r>
            <a:endParaRPr lang="es-ES" dirty="0">
              <a:solidFill>
                <a:schemeClr val="accent1"/>
              </a:solidFill>
            </a:endParaRPr>
          </a:p>
        </p:txBody>
      </p:sp>
      <p:sp>
        <p:nvSpPr>
          <p:cNvPr id="11" name="10 CuadroTexto"/>
          <p:cNvSpPr txBox="1"/>
          <p:nvPr/>
        </p:nvSpPr>
        <p:spPr>
          <a:xfrm>
            <a:off x="6228184" y="3573016"/>
            <a:ext cx="2843808" cy="1877437"/>
          </a:xfrm>
          <a:prstGeom prst="rect">
            <a:avLst/>
          </a:prstGeom>
          <a:noFill/>
        </p:spPr>
        <p:txBody>
          <a:bodyPr wrap="square" rtlCol="0">
            <a:spAutoFit/>
          </a:bodyPr>
          <a:lstStyle/>
          <a:p>
            <a:pPr algn="just"/>
            <a:r>
              <a:rPr lang="es-ES" sz="1400" b="1" dirty="0" smtClean="0"/>
              <a:t>La inversión total de estas mejoras suma un coste de 37.956,65 € siendo posible una amortización aproximada en relación al consumo actual del edificio entorno a los 5 años.</a:t>
            </a:r>
          </a:p>
          <a:p>
            <a:endParaRPr lang="es-ES" dirty="0"/>
          </a:p>
        </p:txBody>
      </p:sp>
      <p:sp>
        <p:nvSpPr>
          <p:cNvPr id="10" name="9 CuadroTexto"/>
          <p:cNvSpPr txBox="1"/>
          <p:nvPr/>
        </p:nvSpPr>
        <p:spPr>
          <a:xfrm>
            <a:off x="6300192" y="5301208"/>
            <a:ext cx="2160240" cy="738664"/>
          </a:xfrm>
          <a:prstGeom prst="rect">
            <a:avLst/>
          </a:prstGeom>
          <a:noFill/>
        </p:spPr>
        <p:txBody>
          <a:bodyPr wrap="square" rtlCol="0">
            <a:spAutoFit/>
          </a:bodyPr>
          <a:lstStyle/>
          <a:p>
            <a:r>
              <a:rPr lang="es-ES" sz="1400" b="1" dirty="0" smtClean="0"/>
              <a:t>Reducción de la facturación anual </a:t>
            </a:r>
          </a:p>
          <a:p>
            <a:r>
              <a:rPr lang="es-ES" sz="1400" b="1" dirty="0" smtClean="0"/>
              <a:t>de 18.000 a 10.000 €.</a:t>
            </a:r>
            <a:endParaRPr lang="es-ES" sz="14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15" name="14 CuadroTexto"/>
          <p:cNvSpPr txBox="1"/>
          <p:nvPr/>
        </p:nvSpPr>
        <p:spPr>
          <a:xfrm>
            <a:off x="1259632" y="1628801"/>
            <a:ext cx="4176464" cy="615553"/>
          </a:xfrm>
          <a:prstGeom prst="rect">
            <a:avLst/>
          </a:prstGeom>
          <a:noFill/>
        </p:spPr>
        <p:txBody>
          <a:bodyPr wrap="square" rtlCol="0">
            <a:spAutoFit/>
          </a:bodyPr>
          <a:lstStyle/>
          <a:p>
            <a:pPr>
              <a:buFontTx/>
              <a:buChar char="-"/>
            </a:pPr>
            <a:r>
              <a:rPr lang="es-ES" sz="1600" dirty="0" smtClean="0">
                <a:solidFill>
                  <a:schemeClr val="tx1">
                    <a:lumMod val="50000"/>
                  </a:schemeClr>
                </a:solidFill>
              </a:rPr>
              <a:t>SITUACIÓN ACTUAL EN ESPAÑA</a:t>
            </a:r>
          </a:p>
          <a:p>
            <a:pPr>
              <a:buFontTx/>
              <a:buChar char="-"/>
            </a:pPr>
            <a:endParaRPr lang="es-ES" dirty="0"/>
          </a:p>
        </p:txBody>
      </p:sp>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457200" y="404664"/>
            <a:ext cx="8229600" cy="864096"/>
          </a:xfrm>
        </p:spPr>
        <p:txBody>
          <a:bodyPr>
            <a:normAutofit/>
          </a:bodyPr>
          <a:lstStyle/>
          <a:p>
            <a:r>
              <a:rPr lang="es-ES" sz="2800" dirty="0" smtClean="0"/>
              <a:t>INDICE</a:t>
            </a:r>
            <a:endParaRPr lang="es-ES" sz="2800" dirty="0"/>
          </a:p>
        </p:txBody>
      </p:sp>
      <p:sp>
        <p:nvSpPr>
          <p:cNvPr id="3" name="2 Marcador de contenido"/>
          <p:cNvSpPr>
            <a:spLocks noGrp="1"/>
          </p:cNvSpPr>
          <p:nvPr>
            <p:ph idx="1"/>
          </p:nvPr>
        </p:nvSpPr>
        <p:spPr>
          <a:xfrm>
            <a:off x="683568" y="1340768"/>
            <a:ext cx="8229600" cy="648072"/>
          </a:xfrm>
          <a:ln>
            <a:noFill/>
          </a:ln>
        </p:spPr>
        <p:txBody>
          <a:bodyPr>
            <a:normAutofit/>
          </a:bodyPr>
          <a:lstStyle/>
          <a:p>
            <a:pPr>
              <a:buClr>
                <a:schemeClr val="tx1">
                  <a:lumMod val="50000"/>
                </a:schemeClr>
              </a:buClr>
            </a:pPr>
            <a:r>
              <a:rPr lang="es-ES" sz="1600" dirty="0" smtClean="0">
                <a:solidFill>
                  <a:schemeClr val="tx1">
                    <a:lumMod val="50000"/>
                  </a:schemeClr>
                </a:solidFill>
              </a:rPr>
              <a:t>INTRODUCCIÓN</a:t>
            </a:r>
          </a:p>
          <a:p>
            <a:endParaRPr lang="es-ES" sz="1600" dirty="0" smtClean="0"/>
          </a:p>
          <a:p>
            <a:pPr>
              <a:buNone/>
            </a:pPr>
            <a:endParaRPr lang="es-ES" sz="1600" b="1" dirty="0" smtClean="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0" name="9 CuadroTexto"/>
          <p:cNvSpPr txBox="1"/>
          <p:nvPr/>
        </p:nvSpPr>
        <p:spPr>
          <a:xfrm>
            <a:off x="1259632" y="4149080"/>
            <a:ext cx="4176464" cy="861774"/>
          </a:xfrm>
          <a:prstGeom prst="rect">
            <a:avLst/>
          </a:prstGeom>
          <a:noFill/>
        </p:spPr>
        <p:txBody>
          <a:bodyPr wrap="square" rtlCol="0">
            <a:spAutoFit/>
          </a:bodyPr>
          <a:lstStyle/>
          <a:p>
            <a:pPr>
              <a:buFontTx/>
              <a:buChar char="-"/>
            </a:pPr>
            <a:r>
              <a:rPr lang="es-ES" sz="1600" dirty="0" smtClean="0">
                <a:solidFill>
                  <a:schemeClr val="tx1">
                    <a:lumMod val="50000"/>
                  </a:schemeClr>
                </a:solidFill>
              </a:rPr>
              <a:t>SISTEMAS ACTIVOS</a:t>
            </a:r>
          </a:p>
          <a:p>
            <a:pPr>
              <a:buFontTx/>
              <a:buChar char="-"/>
            </a:pPr>
            <a:r>
              <a:rPr lang="es-ES" sz="1600" b="1" dirty="0" smtClean="0">
                <a:solidFill>
                  <a:schemeClr val="tx1">
                    <a:lumMod val="50000"/>
                  </a:schemeClr>
                </a:solidFill>
              </a:rPr>
              <a:t>SISTEMAS PASIVOS</a:t>
            </a:r>
          </a:p>
          <a:p>
            <a:pPr>
              <a:buFontTx/>
              <a:buChar char="-"/>
            </a:pPr>
            <a:endParaRPr lang="es-ES" dirty="0"/>
          </a:p>
        </p:txBody>
      </p:sp>
      <p:sp>
        <p:nvSpPr>
          <p:cNvPr id="11" name="2 Marcador de contenido"/>
          <p:cNvSpPr txBox="1">
            <a:spLocks/>
          </p:cNvSpPr>
          <p:nvPr/>
        </p:nvSpPr>
        <p:spPr>
          <a:xfrm>
            <a:off x="683568" y="4797152"/>
            <a:ext cx="8229600" cy="432048"/>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s-ES" sz="1600" b="1" dirty="0" smtClean="0"/>
              <a:t>CONCLUSIONES</a:t>
            </a:r>
            <a:endParaRPr kumimoji="0" lang="es-ES" sz="1600" b="1" i="0" u="none" strike="noStrike" kern="1200" cap="none" spc="0" normalizeH="0" baseline="0" noProof="0" dirty="0" smtClean="0">
              <a:ln>
                <a:noFill/>
              </a:ln>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12 CuadroTexto"/>
          <p:cNvSpPr txBox="1"/>
          <p:nvPr/>
        </p:nvSpPr>
        <p:spPr>
          <a:xfrm>
            <a:off x="1259632" y="5231522"/>
            <a:ext cx="4176464" cy="1107996"/>
          </a:xfrm>
          <a:prstGeom prst="rect">
            <a:avLst/>
          </a:prstGeom>
          <a:noFill/>
        </p:spPr>
        <p:txBody>
          <a:bodyPr wrap="square" rtlCol="0">
            <a:spAutoFit/>
          </a:bodyPr>
          <a:lstStyle/>
          <a:p>
            <a:pPr>
              <a:buFontTx/>
              <a:buChar char="-"/>
            </a:pPr>
            <a:r>
              <a:rPr lang="es-ES" sz="1600" dirty="0" smtClean="0">
                <a:solidFill>
                  <a:schemeClr val="tx1">
                    <a:lumMod val="50000"/>
                  </a:schemeClr>
                </a:solidFill>
              </a:rPr>
              <a:t>CONSUMOS Y EMISIONES</a:t>
            </a:r>
          </a:p>
          <a:p>
            <a:pPr>
              <a:buFontTx/>
              <a:buChar char="-"/>
            </a:pPr>
            <a:r>
              <a:rPr lang="es-ES" sz="1600" b="1" dirty="0" smtClean="0"/>
              <a:t>ETIQUETA ENERGÉTICA</a:t>
            </a:r>
          </a:p>
          <a:p>
            <a:pPr>
              <a:buFontTx/>
              <a:buChar char="-"/>
            </a:pPr>
            <a:endParaRPr lang="es-ES" sz="1600" dirty="0" smtClean="0">
              <a:solidFill>
                <a:schemeClr val="tx1">
                  <a:lumMod val="50000"/>
                </a:schemeClr>
              </a:solidFill>
            </a:endParaRPr>
          </a:p>
          <a:p>
            <a:pPr>
              <a:buFontTx/>
              <a:buChar char="-"/>
            </a:pPr>
            <a:endParaRPr lang="es-ES" dirty="0"/>
          </a:p>
        </p:txBody>
      </p:sp>
      <p:sp>
        <p:nvSpPr>
          <p:cNvPr id="14" name="2 Marcador de contenido"/>
          <p:cNvSpPr txBox="1">
            <a:spLocks/>
          </p:cNvSpPr>
          <p:nvPr/>
        </p:nvSpPr>
        <p:spPr>
          <a:xfrm>
            <a:off x="683568" y="2060848"/>
            <a:ext cx="8229600" cy="2664296"/>
          </a:xfrm>
          <a:prstGeom prst="rect">
            <a:avLst/>
          </a:prstGeom>
          <a:ln>
            <a:noFill/>
          </a:ln>
        </p:spPr>
        <p:txBody>
          <a:bodyPr vert="horz" anchor="t">
            <a:normAutofit/>
          </a:bodyPr>
          <a:lstStyle/>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OBJETIVOS</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PRESENTACIÓN DEL EDIFICIO</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i="0" u="none" strike="noStrike" kern="1200" cap="none" spc="0" normalizeH="0" baseline="0" noProof="0" dirty="0" smtClean="0">
                <a:ln>
                  <a:noFill/>
                </a:ln>
                <a:solidFill>
                  <a:schemeClr val="tx1">
                    <a:lumMod val="50000"/>
                  </a:schemeClr>
                </a:solidFill>
                <a:effectLst/>
                <a:uLnTx/>
                <a:uFillTx/>
                <a:latin typeface="+mn-lt"/>
                <a:ea typeface="+mn-ea"/>
                <a:cs typeface="+mn-cs"/>
              </a:rPr>
              <a:t>ESTUDIO INICIAL DE EFICIENCIA ENERGÉTICA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a:p>
            <a:pPr marL="448056" marR="0" lvl="0" indent="-384048" algn="l" defTabSz="914400" rtl="0" eaLnBrk="1" fontAlgn="auto" latinLnBrk="0" hangingPunct="1">
              <a:lnSpc>
                <a:spcPct val="100000"/>
              </a:lnSpc>
              <a:spcBef>
                <a:spcPct val="20000"/>
              </a:spcBef>
              <a:spcAft>
                <a:spcPts val="0"/>
              </a:spcAft>
              <a:buClr>
                <a:schemeClr val="tx1">
                  <a:lumMod val="50000"/>
                </a:schemeClr>
              </a:buClr>
              <a:buSzPct val="80000"/>
              <a:buFont typeface="Wingdings 2"/>
              <a:buChar char=""/>
              <a:tabLst/>
              <a:defRPr/>
            </a:pPr>
            <a:r>
              <a:rPr kumimoji="0" lang="es-ES" sz="1600" b="1" i="0" u="none" strike="noStrike" kern="1200" cap="none" spc="0" normalizeH="0" baseline="0" noProof="0" dirty="0" smtClean="0">
                <a:ln>
                  <a:noFill/>
                </a:ln>
                <a:solidFill>
                  <a:schemeClr val="tx1">
                    <a:lumMod val="50000"/>
                  </a:schemeClr>
                </a:solidFill>
                <a:effectLst/>
                <a:uLnTx/>
                <a:uFillTx/>
                <a:latin typeface="+mn-lt"/>
                <a:ea typeface="+mn-ea"/>
                <a:cs typeface="+mn-cs"/>
              </a:rPr>
              <a:t>PROPUESTAS DE MEJORA</a:t>
            </a:r>
          </a:p>
          <a:p>
            <a:pPr marL="448056" marR="0" lvl="0" indent="-384048"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s-ES"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71400"/>
            <a:ext cx="8229600" cy="1399032"/>
          </a:xfrm>
        </p:spPr>
        <p:txBody>
          <a:bodyPr>
            <a:normAutofit/>
          </a:bodyPr>
          <a:lstStyle/>
          <a:p>
            <a:r>
              <a:rPr lang="es-ES" sz="2800" dirty="0" smtClean="0"/>
              <a:t>CONCLUSIONES</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pic>
        <p:nvPicPr>
          <p:cNvPr id="6"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9" name="8 CuadroTexto"/>
          <p:cNvSpPr txBox="1"/>
          <p:nvPr/>
        </p:nvSpPr>
        <p:spPr>
          <a:xfrm>
            <a:off x="611560" y="764704"/>
            <a:ext cx="6984776" cy="369332"/>
          </a:xfrm>
          <a:prstGeom prst="rect">
            <a:avLst/>
          </a:prstGeom>
          <a:noFill/>
        </p:spPr>
        <p:txBody>
          <a:bodyPr wrap="square" rtlCol="0">
            <a:spAutoFit/>
          </a:bodyPr>
          <a:lstStyle/>
          <a:p>
            <a:r>
              <a:rPr lang="es-ES" dirty="0" smtClean="0">
                <a:solidFill>
                  <a:schemeClr val="accent1"/>
                </a:solidFill>
              </a:rPr>
              <a:t>Etiqueta energética del edificio mejorado: </a:t>
            </a:r>
            <a:endParaRPr lang="es-ES" dirty="0">
              <a:solidFill>
                <a:schemeClr val="accent1"/>
              </a:solidFill>
            </a:endParaRPr>
          </a:p>
        </p:txBody>
      </p:sp>
      <p:pic>
        <p:nvPicPr>
          <p:cNvPr id="11" name="10 Marcador de contenido"/>
          <p:cNvPicPr>
            <a:picLocks noGrp="1"/>
          </p:cNvPicPr>
          <p:nvPr>
            <p:ph idx="1"/>
          </p:nvPr>
        </p:nvPicPr>
        <p:blipFill>
          <a:blip r:embed="rId4" cstate="print"/>
          <a:srcRect l="12609" t="5998" r="12609" b="5684"/>
          <a:stretch>
            <a:fillRect/>
          </a:stretch>
        </p:blipFill>
        <p:spPr bwMode="auto">
          <a:xfrm>
            <a:off x="251520" y="2204864"/>
            <a:ext cx="6408712" cy="4320480"/>
          </a:xfrm>
          <a:prstGeom prst="rect">
            <a:avLst/>
          </a:prstGeom>
          <a:noFill/>
          <a:ln w="38100">
            <a:solidFill>
              <a:schemeClr val="accent1">
                <a:lumMod val="75000"/>
              </a:schemeClr>
            </a:solidFill>
            <a:miter lim="800000"/>
            <a:headEnd/>
            <a:tailEnd/>
          </a:ln>
        </p:spPr>
      </p:pic>
      <p:sp>
        <p:nvSpPr>
          <p:cNvPr id="13" name="12 CuadroTexto"/>
          <p:cNvSpPr txBox="1"/>
          <p:nvPr/>
        </p:nvSpPr>
        <p:spPr>
          <a:xfrm>
            <a:off x="251520" y="1196752"/>
            <a:ext cx="8568952" cy="738664"/>
          </a:xfrm>
          <a:prstGeom prst="rect">
            <a:avLst/>
          </a:prstGeom>
          <a:noFill/>
        </p:spPr>
        <p:txBody>
          <a:bodyPr wrap="square" rtlCol="0">
            <a:spAutoFit/>
          </a:bodyPr>
          <a:lstStyle/>
          <a:p>
            <a:pPr algn="just"/>
            <a:r>
              <a:rPr lang="es-ES" sz="1400" dirty="0" smtClean="0"/>
              <a:t>Nuestro </a:t>
            </a:r>
            <a:r>
              <a:rPr lang="es-ES" sz="1400" b="1" dirty="0" smtClean="0"/>
              <a:t>consumo</a:t>
            </a:r>
            <a:r>
              <a:rPr lang="es-ES" sz="1400" dirty="0" smtClean="0"/>
              <a:t> pasará de 120.133,80 a </a:t>
            </a:r>
            <a:r>
              <a:rPr lang="es-ES" sz="1400" b="1" dirty="0" smtClean="0"/>
              <a:t>68.206,80 </a:t>
            </a:r>
            <a:r>
              <a:rPr lang="es-ES" sz="1400" b="1" dirty="0" err="1" smtClean="0"/>
              <a:t>kWh</a:t>
            </a:r>
            <a:r>
              <a:rPr lang="es-ES" sz="1400" b="1" dirty="0" smtClean="0"/>
              <a:t> </a:t>
            </a:r>
            <a:r>
              <a:rPr lang="es-ES" sz="1400" dirty="0" smtClean="0"/>
              <a:t>anuales y las </a:t>
            </a:r>
            <a:r>
              <a:rPr lang="es-ES" sz="1400" b="1" dirty="0" smtClean="0"/>
              <a:t>emisiones de CO</a:t>
            </a:r>
            <a:r>
              <a:rPr lang="es-ES" sz="1400" b="1" baseline="-25000" dirty="0" smtClean="0"/>
              <a:t>2</a:t>
            </a:r>
            <a:r>
              <a:rPr lang="es-ES" sz="1400" b="1" dirty="0" smtClean="0"/>
              <a:t> </a:t>
            </a:r>
            <a:r>
              <a:rPr lang="es-ES" sz="1400" dirty="0" smtClean="0"/>
              <a:t>disminuirán de 117.224,80 a </a:t>
            </a:r>
            <a:r>
              <a:rPr lang="es-ES" sz="1400" b="1" dirty="0" smtClean="0"/>
              <a:t>66.209,40 Kg CO</a:t>
            </a:r>
            <a:r>
              <a:rPr lang="es-ES" sz="1400" b="1" baseline="-25000" dirty="0" smtClean="0"/>
              <a:t>2 </a:t>
            </a:r>
            <a:r>
              <a:rPr lang="es-ES" sz="1400" b="1" dirty="0" smtClean="0"/>
              <a:t> </a:t>
            </a:r>
            <a:r>
              <a:rPr lang="es-ES" sz="1400" dirty="0" smtClean="0"/>
              <a:t>anuales mejorando su calificación energética a una letra B cerca de alcanzar la máxima calificación. </a:t>
            </a:r>
            <a:endParaRPr lang="es-ES" sz="1400" dirty="0"/>
          </a:p>
        </p:txBody>
      </p:sp>
      <p:sp>
        <p:nvSpPr>
          <p:cNvPr id="15" name="14 CuadroTexto"/>
          <p:cNvSpPr txBox="1"/>
          <p:nvPr/>
        </p:nvSpPr>
        <p:spPr>
          <a:xfrm>
            <a:off x="6732240" y="2276872"/>
            <a:ext cx="2267744" cy="738664"/>
          </a:xfrm>
          <a:prstGeom prst="rect">
            <a:avLst/>
          </a:prstGeom>
          <a:noFill/>
        </p:spPr>
        <p:txBody>
          <a:bodyPr wrap="square" rtlCol="0">
            <a:spAutoFit/>
          </a:bodyPr>
          <a:lstStyle/>
          <a:p>
            <a:pPr algn="just"/>
            <a:r>
              <a:rPr lang="es-ES" sz="1400" b="1" dirty="0" smtClean="0"/>
              <a:t>Se trata de una inversión mínima con resultados óptimos.</a:t>
            </a:r>
            <a:endParaRPr lang="es-ES" sz="1400" b="1" dirty="0"/>
          </a:p>
        </p:txBody>
      </p:sp>
      <p:sp>
        <p:nvSpPr>
          <p:cNvPr id="16" name="15 Rectángulo redondeado"/>
          <p:cNvSpPr/>
          <p:nvPr/>
        </p:nvSpPr>
        <p:spPr>
          <a:xfrm>
            <a:off x="6732240" y="2204864"/>
            <a:ext cx="2304256" cy="936104"/>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CuadroTexto"/>
          <p:cNvSpPr txBox="1"/>
          <p:nvPr/>
        </p:nvSpPr>
        <p:spPr>
          <a:xfrm>
            <a:off x="6804248" y="3356992"/>
            <a:ext cx="2160240" cy="523220"/>
          </a:xfrm>
          <a:prstGeom prst="rect">
            <a:avLst/>
          </a:prstGeom>
          <a:noFill/>
        </p:spPr>
        <p:txBody>
          <a:bodyPr wrap="square" rtlCol="0">
            <a:spAutoFit/>
          </a:bodyPr>
          <a:lstStyle/>
          <a:p>
            <a:pPr algn="just"/>
            <a:r>
              <a:rPr lang="es-ES" sz="1400" b="1" dirty="0" smtClean="0"/>
              <a:t>Soluciones factibles y de corta amortización.</a:t>
            </a:r>
            <a:endParaRPr lang="es-ES" sz="1400" b="1" dirty="0"/>
          </a:p>
        </p:txBody>
      </p:sp>
      <p:sp>
        <p:nvSpPr>
          <p:cNvPr id="18" name="17 Rectángulo redondeado"/>
          <p:cNvSpPr/>
          <p:nvPr/>
        </p:nvSpPr>
        <p:spPr>
          <a:xfrm>
            <a:off x="6732240" y="3284984"/>
            <a:ext cx="2304256" cy="64807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redondeado"/>
          <p:cNvSpPr/>
          <p:nvPr/>
        </p:nvSpPr>
        <p:spPr>
          <a:xfrm>
            <a:off x="6732240" y="4725144"/>
            <a:ext cx="2304256" cy="64807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6804248" y="4777988"/>
            <a:ext cx="2267744" cy="523220"/>
          </a:xfrm>
          <a:prstGeom prst="rect">
            <a:avLst/>
          </a:prstGeom>
          <a:noFill/>
        </p:spPr>
        <p:txBody>
          <a:bodyPr wrap="square" rtlCol="0">
            <a:spAutoFit/>
          </a:bodyPr>
          <a:lstStyle/>
          <a:p>
            <a:pPr algn="just"/>
            <a:r>
              <a:rPr lang="es-ES" sz="1400" b="1" dirty="0" smtClean="0"/>
              <a:t>Respetuosos con el medioambiente.</a:t>
            </a:r>
            <a:endParaRPr lang="es-ES" sz="1400" b="1" dirty="0"/>
          </a:p>
        </p:txBody>
      </p:sp>
      <p:sp>
        <p:nvSpPr>
          <p:cNvPr id="14" name="13 Rectángulo redondeado"/>
          <p:cNvSpPr/>
          <p:nvPr/>
        </p:nvSpPr>
        <p:spPr>
          <a:xfrm>
            <a:off x="6732240" y="4005064"/>
            <a:ext cx="2304256" cy="64807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CuadroTexto"/>
          <p:cNvSpPr txBox="1"/>
          <p:nvPr/>
        </p:nvSpPr>
        <p:spPr>
          <a:xfrm>
            <a:off x="6804248" y="4057908"/>
            <a:ext cx="2267744" cy="523220"/>
          </a:xfrm>
          <a:prstGeom prst="rect">
            <a:avLst/>
          </a:prstGeom>
          <a:noFill/>
        </p:spPr>
        <p:txBody>
          <a:bodyPr wrap="square" rtlCol="0">
            <a:spAutoFit/>
          </a:bodyPr>
          <a:lstStyle/>
          <a:p>
            <a:pPr algn="just"/>
            <a:r>
              <a:rPr lang="es-ES" sz="1400" b="1" dirty="0" smtClean="0"/>
              <a:t>Gran disminución del consumo anual</a:t>
            </a:r>
            <a:endParaRPr lang="es-ES" sz="1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2">
                <a:shade val="48000"/>
                <a:satMod val="230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12" name="Picture 5" descr="C:\Users\Pc\Desktop\docus proyect fg\pisos-necesitan-certificado-energetico.png"/>
          <p:cNvPicPr>
            <a:picLocks noChangeAspect="1" noChangeArrowheads="1"/>
          </p:cNvPicPr>
          <p:nvPr/>
        </p:nvPicPr>
        <p:blipFill>
          <a:blip r:embed="rId3" cstate="print">
            <a:duotone>
              <a:prstClr val="black"/>
              <a:schemeClr val="accent5">
                <a:tint val="45000"/>
                <a:satMod val="400000"/>
              </a:schemeClr>
            </a:duotone>
          </a:blip>
          <a:srcRect l="23011" r="23298" b="4981"/>
          <a:stretch>
            <a:fillRect/>
          </a:stretch>
        </p:blipFill>
        <p:spPr bwMode="auto">
          <a:xfrm>
            <a:off x="8460432" y="5445223"/>
            <a:ext cx="683568" cy="864097"/>
          </a:xfrm>
          <a:prstGeom prst="ellipse">
            <a:avLst/>
          </a:prstGeom>
          <a:noFill/>
        </p:spPr>
      </p:pic>
      <p:sp>
        <p:nvSpPr>
          <p:cNvPr id="2" name="1 Título"/>
          <p:cNvSpPr>
            <a:spLocks noGrp="1"/>
          </p:cNvSpPr>
          <p:nvPr>
            <p:ph type="title"/>
          </p:nvPr>
        </p:nvSpPr>
        <p:spPr>
          <a:xfrm>
            <a:off x="158824" y="692696"/>
            <a:ext cx="8229600" cy="864096"/>
          </a:xfrm>
        </p:spPr>
        <p:txBody>
          <a:bodyPr>
            <a:normAutofit/>
          </a:bodyPr>
          <a:lstStyle/>
          <a:p>
            <a:pPr algn="ctr"/>
            <a:r>
              <a:rPr lang="es-ES" sz="2800" dirty="0" smtClean="0"/>
              <a:t>PREGUNTAS Y ACLARACIONES</a:t>
            </a:r>
            <a:endParaRPr lang="es-ES" sz="2800" dirty="0"/>
          </a:p>
        </p:txBody>
      </p:sp>
      <p:sp>
        <p:nvSpPr>
          <p:cNvPr id="5" name="4 CuadroTexto"/>
          <p:cNvSpPr txBox="1"/>
          <p:nvPr/>
        </p:nvSpPr>
        <p:spPr>
          <a:xfrm>
            <a:off x="7164288" y="6211669"/>
            <a:ext cx="1979712" cy="646331"/>
          </a:xfrm>
          <a:prstGeom prst="rect">
            <a:avLst/>
          </a:prstGeom>
          <a:noFill/>
        </p:spPr>
        <p:txBody>
          <a:bodyPr wrap="square" rtlCol="0">
            <a:spAutoFit/>
          </a:bodyPr>
          <a:lstStyle/>
          <a:p>
            <a:pPr algn="r"/>
            <a:r>
              <a:rPr lang="es-ES" sz="1200" dirty="0" smtClean="0"/>
              <a:t>Estudio de eficiencia energética: local multiusos en </a:t>
            </a:r>
            <a:r>
              <a:rPr lang="es-ES" sz="1200" dirty="0"/>
              <a:t>B</a:t>
            </a:r>
            <a:r>
              <a:rPr lang="es-ES" sz="1200" dirty="0" smtClean="0"/>
              <a:t>enaguasil</a:t>
            </a:r>
            <a:endParaRPr lang="es-ES" sz="1200" dirty="0"/>
          </a:p>
        </p:txBody>
      </p:sp>
      <p:sp>
        <p:nvSpPr>
          <p:cNvPr id="13" name="12 CuadroTexto"/>
          <p:cNvSpPr txBox="1"/>
          <p:nvPr/>
        </p:nvSpPr>
        <p:spPr>
          <a:xfrm>
            <a:off x="2843808" y="5157192"/>
            <a:ext cx="6696744" cy="738664"/>
          </a:xfrm>
          <a:prstGeom prst="rect">
            <a:avLst/>
          </a:prstGeom>
          <a:noFill/>
        </p:spPr>
        <p:txBody>
          <a:bodyPr wrap="square" rtlCol="0">
            <a:spAutoFit/>
          </a:bodyPr>
          <a:lstStyle/>
          <a:p>
            <a:r>
              <a:rPr lang="es-ES" sz="2400" b="1" dirty="0" smtClean="0"/>
              <a:t>Gracias por su atención</a:t>
            </a:r>
          </a:p>
          <a:p>
            <a:pPr>
              <a:buFontTx/>
              <a:buChar char="-"/>
            </a:pPr>
            <a:endParaRPr lang="es-ES" dirty="0"/>
          </a:p>
        </p:txBody>
      </p:sp>
      <p:pic>
        <p:nvPicPr>
          <p:cNvPr id="1026" name="Picture 2" descr="C:\Users\Pc\Desktop\docus proyect fg\2_gr.jpg"/>
          <p:cNvPicPr>
            <a:picLocks noChangeAspect="1" noChangeArrowheads="1"/>
          </p:cNvPicPr>
          <p:nvPr/>
        </p:nvPicPr>
        <p:blipFill>
          <a:blip r:embed="rId4" cstate="print"/>
          <a:srcRect/>
          <a:stretch>
            <a:fillRect/>
          </a:stretch>
        </p:blipFill>
        <p:spPr bwMode="auto">
          <a:xfrm>
            <a:off x="3419872" y="1988840"/>
            <a:ext cx="2369840" cy="2369840"/>
          </a:xfrm>
          <a:prstGeom prst="ellipse">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0</TotalTime>
  <Words>6012</Words>
  <Application>Microsoft Office PowerPoint</Application>
  <PresentationFormat>Presentación en pantalla (4:3)</PresentationFormat>
  <Paragraphs>841</Paragraphs>
  <Slides>32</Slides>
  <Notes>32</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Brío</vt:lpstr>
      <vt:lpstr>ESTUDIO DE EFICIENCIA ENERGÉTICA : LOCAL MULTIUSOS EN BENAGUASIL</vt:lpstr>
      <vt:lpstr>INDICE</vt:lpstr>
      <vt:lpstr>INDICE</vt:lpstr>
      <vt:lpstr>LA EFICIENCIA ENERGÉTICA</vt:lpstr>
      <vt:lpstr>INDICE</vt:lpstr>
      <vt:lpstr>SITUACIÓN ACTUAL DE ESPAÑA</vt:lpstr>
      <vt:lpstr>INDICE</vt:lpstr>
      <vt:lpstr>OBJETIVOS</vt:lpstr>
      <vt:lpstr>INDICE</vt:lpstr>
      <vt:lpstr>PRESENTACIÓN DEL EDIFICIO</vt:lpstr>
      <vt:lpstr>INDICE</vt:lpstr>
      <vt:lpstr>ESTUDIO INICIAL:</vt:lpstr>
      <vt:lpstr>INDICE</vt:lpstr>
      <vt:lpstr>PROPUESTAS DE MEJORA </vt:lpstr>
      <vt:lpstr>INDICE</vt:lpstr>
      <vt:lpstr>PROPUESTAS DE MEJORA SISTEMAS ACTIVOS: Climatización</vt:lpstr>
      <vt:lpstr>PROPUESTAS DE MEJORA SISTEMAS ACTIVOS: Climatización</vt:lpstr>
      <vt:lpstr>PROPUESTAS DE MEJORA SISTEMAS ACTIVOS: Climatización</vt:lpstr>
      <vt:lpstr>PROPUESTAS DE MEJORA SISTEMAS ACTIVOS: Climatización</vt:lpstr>
      <vt:lpstr>PROPUESTAS DE MEJORA SISTEMAS ACTIVOS: Colectores solares fotovoltaicos</vt:lpstr>
      <vt:lpstr>PROPUESTAS DE MEJORA SISTEMAS ACTIVOS: Caldera para ACS</vt:lpstr>
      <vt:lpstr>INDICE</vt:lpstr>
      <vt:lpstr>PROPUESTAS DE MEJORA SISTEMAS PASIVOS: XPS en cubierta metálica</vt:lpstr>
      <vt:lpstr>PROPUESTAS DE MEJORA SISTEMAS PASIVOS: Thermic Film en acristalamiento de azotea</vt:lpstr>
      <vt:lpstr>PROPUESTAS DE MEJORA SISTEMAS PASIVOS: Estor en muro cortina </vt:lpstr>
      <vt:lpstr>PROPUESTAS DE MEJORA SISTEMAS PASIVOS: Toldos en cubierta</vt:lpstr>
      <vt:lpstr>PROPUESTAS DE MEJORA SISTEMAS PASIVOS: Pintura en fachada</vt:lpstr>
      <vt:lpstr>INDICE</vt:lpstr>
      <vt:lpstr>CONCLUSIONES</vt:lpstr>
      <vt:lpstr>INDICE</vt:lpstr>
      <vt:lpstr>CONCLUSIONES</vt:lpstr>
      <vt:lpstr>PREGUNTAS Y ACLARACIONES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 EFICIENCIA ENERGÉTICA : LOCAL MULTIUSOS EN BENAGUASIL</dc:title>
  <dc:creator>Usuario</dc:creator>
  <cp:lastModifiedBy>Usuario</cp:lastModifiedBy>
  <cp:revision>355</cp:revision>
  <dcterms:created xsi:type="dcterms:W3CDTF">2013-06-24T08:33:23Z</dcterms:created>
  <dcterms:modified xsi:type="dcterms:W3CDTF">2013-07-12T15:53:55Z</dcterms:modified>
</cp:coreProperties>
</file>