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rawing13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319" r:id="rId2"/>
    <p:sldId id="321" r:id="rId3"/>
    <p:sldId id="256" r:id="rId4"/>
    <p:sldId id="257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269" r:id="rId14"/>
    <p:sldId id="270" r:id="rId15"/>
    <p:sldId id="271" r:id="rId16"/>
    <p:sldId id="322" r:id="rId17"/>
    <p:sldId id="320" r:id="rId18"/>
    <p:sldId id="332" r:id="rId19"/>
    <p:sldId id="333" r:id="rId20"/>
    <p:sldId id="323" r:id="rId21"/>
    <p:sldId id="286" r:id="rId22"/>
    <p:sldId id="324" r:id="rId23"/>
    <p:sldId id="288" r:id="rId24"/>
    <p:sldId id="325" r:id="rId25"/>
    <p:sldId id="290" r:id="rId26"/>
    <p:sldId id="326" r:id="rId27"/>
    <p:sldId id="292" r:id="rId28"/>
    <p:sldId id="327" r:id="rId29"/>
    <p:sldId id="294" r:id="rId30"/>
    <p:sldId id="328" r:id="rId31"/>
    <p:sldId id="296" r:id="rId32"/>
    <p:sldId id="329" r:id="rId33"/>
    <p:sldId id="298" r:id="rId34"/>
    <p:sldId id="330" r:id="rId35"/>
    <p:sldId id="301" r:id="rId36"/>
    <p:sldId id="331" r:id="rId37"/>
    <p:sldId id="303" r:id="rId38"/>
    <p:sldId id="307" r:id="rId39"/>
    <p:sldId id="308" r:id="rId40"/>
    <p:sldId id="309" r:id="rId41"/>
    <p:sldId id="261" r:id="rId4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958" autoAdjust="0"/>
    <p:restoredTop sz="94660"/>
  </p:normalViewPr>
  <p:slideViewPr>
    <p:cSldViewPr snapToGrid="0">
      <p:cViewPr varScale="1">
        <p:scale>
          <a:sx n="60" d="100"/>
          <a:sy n="60" d="100"/>
        </p:scale>
        <p:origin x="-84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4"/>
  <c:chart>
    <c:autoTitleDeleted val="1"/>
    <c:plotArea>
      <c:layout>
        <c:manualLayout>
          <c:layoutTarget val="inner"/>
          <c:xMode val="edge"/>
          <c:yMode val="edge"/>
          <c:x val="2.2966625240170346E-2"/>
          <c:y val="3.4712815590261133E-2"/>
          <c:w val="0.94326323602965312"/>
          <c:h val="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Información</c:v>
                </c:pt>
              </c:strCache>
            </c:strRef>
          </c:tx>
          <c:explosion val="25"/>
          <c:dLbls>
            <c:delete val="1"/>
          </c:dLbls>
          <c:cat>
            <c:strRef>
              <c:f>Hoja1!$A$2:$A$3</c:f>
              <c:strCache>
                <c:ptCount val="2"/>
                <c:pt idx="0">
                  <c:v>Original</c:v>
                </c:pt>
                <c:pt idx="1">
                  <c:v>Copia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4"/>
  <c:chart>
    <c:autoTitleDeleted val="1"/>
    <c:plotArea>
      <c:layout>
        <c:manualLayout>
          <c:layoutTarget val="inner"/>
          <c:xMode val="edge"/>
          <c:yMode val="edge"/>
          <c:x val="2.2966625240170343E-2"/>
          <c:y val="3.4712815590261098E-2"/>
          <c:w val="0.94326323602965312"/>
          <c:h val="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Información</c:v>
                </c:pt>
              </c:strCache>
            </c:strRef>
          </c:tx>
          <c:explosion val="25"/>
          <c:dLbls>
            <c:delete val="1"/>
          </c:dLbls>
          <c:cat>
            <c:strRef>
              <c:f>Hoja1!$A$2:$A$3</c:f>
              <c:strCache>
                <c:ptCount val="2"/>
                <c:pt idx="0">
                  <c:v>Original</c:v>
                </c:pt>
                <c:pt idx="1">
                  <c:v>Copia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4"/>
  <c:chart>
    <c:autoTitleDeleted val="1"/>
    <c:plotArea>
      <c:layout>
        <c:manualLayout>
          <c:layoutTarget val="inner"/>
          <c:xMode val="edge"/>
          <c:yMode val="edge"/>
          <c:x val="2.2966625240170343E-2"/>
          <c:y val="3.4712815590261098E-2"/>
          <c:w val="0.94326323602965312"/>
          <c:h val="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Información</c:v>
                </c:pt>
              </c:strCache>
            </c:strRef>
          </c:tx>
          <c:explosion val="25"/>
          <c:dLbls>
            <c:delete val="1"/>
          </c:dLbls>
          <c:cat>
            <c:strRef>
              <c:f>Hoja1!$A$2:$A$4</c:f>
              <c:strCache>
                <c:ptCount val="3"/>
                <c:pt idx="0">
                  <c:v>1914</c:v>
                </c:pt>
                <c:pt idx="1">
                  <c:v>S XIX</c:v>
                </c:pt>
                <c:pt idx="2">
                  <c:v>Desconocido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55</c:v>
                </c:pt>
                <c:pt idx="1">
                  <c:v>36</c:v>
                </c:pt>
                <c:pt idx="2">
                  <c:v>9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4"/>
  <c:chart>
    <c:autoTitleDeleted val="1"/>
    <c:plotArea>
      <c:layout>
        <c:manualLayout>
          <c:layoutTarget val="inner"/>
          <c:xMode val="edge"/>
          <c:yMode val="edge"/>
          <c:x val="2.2966625240170343E-2"/>
          <c:y val="3.4712815590261098E-2"/>
          <c:w val="0.94326323602965312"/>
          <c:h val="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Información</c:v>
                </c:pt>
              </c:strCache>
            </c:strRef>
          </c:tx>
          <c:explosion val="25"/>
          <c:dLbls>
            <c:delete val="1"/>
          </c:dLbls>
          <c:cat>
            <c:strRef>
              <c:f>Hoja1!$A$2:$A$3</c:f>
              <c:strCache>
                <c:ptCount val="2"/>
                <c:pt idx="0">
                  <c:v>Original</c:v>
                </c:pt>
                <c:pt idx="1">
                  <c:v>Copia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4"/>
  <c:chart>
    <c:autoTitleDeleted val="1"/>
    <c:plotArea>
      <c:layout>
        <c:manualLayout>
          <c:layoutTarget val="inner"/>
          <c:xMode val="edge"/>
          <c:yMode val="edge"/>
          <c:x val="2.2966625240170343E-2"/>
          <c:y val="3.4712815590261098E-2"/>
          <c:w val="0.94326323602965312"/>
          <c:h val="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Información</c:v>
                </c:pt>
              </c:strCache>
            </c:strRef>
          </c:tx>
          <c:explosion val="25"/>
          <c:dLbls>
            <c:delete val="1"/>
          </c:dLbls>
          <c:cat>
            <c:strRef>
              <c:f>Hoja1!$A$2:$A$5</c:f>
              <c:strCache>
                <c:ptCount val="4"/>
                <c:pt idx="0">
                  <c:v>1893</c:v>
                </c:pt>
                <c:pt idx="1">
                  <c:v>Desconocido</c:v>
                </c:pt>
                <c:pt idx="2">
                  <c:v>1914</c:v>
                </c:pt>
                <c:pt idx="3">
                  <c:v>Finales XIX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20</c:v>
                </c:pt>
                <c:pt idx="1">
                  <c:v>20</c:v>
                </c:pt>
                <c:pt idx="2">
                  <c:v>40</c:v>
                </c:pt>
                <c:pt idx="3">
                  <c:v>20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4"/>
  <c:chart>
    <c:autoTitleDeleted val="1"/>
    <c:plotArea>
      <c:layout>
        <c:manualLayout>
          <c:layoutTarget val="inner"/>
          <c:xMode val="edge"/>
          <c:yMode val="edge"/>
          <c:x val="1.9745248773167298E-2"/>
          <c:y val="0"/>
          <c:w val="0.94326323602965312"/>
          <c:h val="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Información</c:v>
                </c:pt>
              </c:strCache>
            </c:strRef>
          </c:tx>
          <c:explosion val="27"/>
          <c:dLbls>
            <c:delete val="1"/>
          </c:dLbls>
          <c:cat>
            <c:strRef>
              <c:f>Hoja1!$A$2:$A$4</c:f>
              <c:strCache>
                <c:ptCount val="3"/>
                <c:pt idx="0">
                  <c:v>Original</c:v>
                </c:pt>
                <c:pt idx="1">
                  <c:v>jgjg</c:v>
                </c:pt>
                <c:pt idx="2">
                  <c:v>Copia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11.1</c:v>
                </c:pt>
                <c:pt idx="1">
                  <c:v>33.300000000000004</c:v>
                </c:pt>
                <c:pt idx="2">
                  <c:v>55.5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4EBE6D-FFEB-4A75-97F7-6FC889571058}" type="doc">
      <dgm:prSet loTypeId="urn:microsoft.com/office/officeart/2005/8/layout/vProcess5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AF748C34-46A9-4B3D-9271-A147C9EFDBDF}">
      <dgm:prSet phldrT="[Text]"/>
      <dgm:spPr/>
      <dgm:t>
        <a:bodyPr/>
        <a:lstStyle/>
        <a:p>
          <a:r>
            <a:rPr lang="es-ES" dirty="0" smtClean="0"/>
            <a:t>Estudio del edificio</a:t>
          </a:r>
          <a:endParaRPr lang="es-ES" dirty="0"/>
        </a:p>
      </dgm:t>
    </dgm:pt>
    <dgm:pt modelId="{907F978F-2FE3-427E-94F9-550F0B9B5312}" type="parTrans" cxnId="{C0662C16-A0EE-460F-910F-7624C3733762}">
      <dgm:prSet/>
      <dgm:spPr/>
      <dgm:t>
        <a:bodyPr/>
        <a:lstStyle/>
        <a:p>
          <a:endParaRPr lang="es-ES"/>
        </a:p>
      </dgm:t>
    </dgm:pt>
    <dgm:pt modelId="{4D83A40A-2831-4D00-B6E1-2D7068BCCE50}" type="sibTrans" cxnId="{C0662C16-A0EE-460F-910F-7624C3733762}">
      <dgm:prSet/>
      <dgm:spPr/>
      <dgm:t>
        <a:bodyPr/>
        <a:lstStyle/>
        <a:p>
          <a:endParaRPr lang="es-ES"/>
        </a:p>
      </dgm:t>
    </dgm:pt>
    <dgm:pt modelId="{BFC80F04-277A-4964-B930-A1674AF886A3}">
      <dgm:prSet phldrT="[Text]"/>
      <dgm:spPr/>
      <dgm:t>
        <a:bodyPr/>
        <a:lstStyle/>
        <a:p>
          <a:r>
            <a:rPr lang="es-ES" dirty="0" smtClean="0"/>
            <a:t>Levantamiento</a:t>
          </a:r>
          <a:endParaRPr lang="es-ES" dirty="0"/>
        </a:p>
      </dgm:t>
    </dgm:pt>
    <dgm:pt modelId="{CABE8AA1-BD7F-4D0F-AE16-170BEFDB8AE9}" type="parTrans" cxnId="{50A71FFF-3139-482E-8303-972C27996185}">
      <dgm:prSet/>
      <dgm:spPr/>
      <dgm:t>
        <a:bodyPr/>
        <a:lstStyle/>
        <a:p>
          <a:endParaRPr lang="es-ES"/>
        </a:p>
      </dgm:t>
    </dgm:pt>
    <dgm:pt modelId="{06A7EA3A-107B-40D2-8251-2AFE17DDB063}" type="sibTrans" cxnId="{50A71FFF-3139-482E-8303-972C27996185}">
      <dgm:prSet/>
      <dgm:spPr/>
      <dgm:t>
        <a:bodyPr/>
        <a:lstStyle/>
        <a:p>
          <a:endParaRPr lang="es-ES"/>
        </a:p>
      </dgm:t>
    </dgm:pt>
    <dgm:pt modelId="{65CF4912-0360-46C0-A413-D3D7FBCC8433}">
      <dgm:prSet phldrT="[Text]"/>
      <dgm:spPr/>
      <dgm:t>
        <a:bodyPr/>
        <a:lstStyle/>
        <a:p>
          <a:r>
            <a:rPr lang="es-ES" dirty="0" smtClean="0"/>
            <a:t>Propuesta de intervención</a:t>
          </a:r>
          <a:endParaRPr lang="es-ES" dirty="0"/>
        </a:p>
      </dgm:t>
    </dgm:pt>
    <dgm:pt modelId="{A4139787-1D21-4D66-8C2E-221CD4C4735F}" type="parTrans" cxnId="{135B8FD3-E194-4020-A2F3-9F46FCBD453C}">
      <dgm:prSet/>
      <dgm:spPr/>
      <dgm:t>
        <a:bodyPr/>
        <a:lstStyle/>
        <a:p>
          <a:endParaRPr lang="es-ES"/>
        </a:p>
      </dgm:t>
    </dgm:pt>
    <dgm:pt modelId="{1C90B279-4E19-4C64-AC9C-FDA977787111}" type="sibTrans" cxnId="{135B8FD3-E194-4020-A2F3-9F46FCBD453C}">
      <dgm:prSet/>
      <dgm:spPr/>
      <dgm:t>
        <a:bodyPr/>
        <a:lstStyle/>
        <a:p>
          <a:endParaRPr lang="es-ES"/>
        </a:p>
      </dgm:t>
    </dgm:pt>
    <dgm:pt modelId="{0B2EC511-BEFE-4A70-ACDC-4F34F0C43970}" type="pres">
      <dgm:prSet presAssocID="{994EBE6D-FFEB-4A75-97F7-6FC88957105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62B3090-18F7-4B93-B69A-88A3308B3DD6}" type="pres">
      <dgm:prSet presAssocID="{994EBE6D-FFEB-4A75-97F7-6FC889571058}" presName="dummyMaxCanvas" presStyleCnt="0">
        <dgm:presLayoutVars/>
      </dgm:prSet>
      <dgm:spPr/>
    </dgm:pt>
    <dgm:pt modelId="{C2DD19FA-B4BA-44E6-9271-7D1D694FBB2D}" type="pres">
      <dgm:prSet presAssocID="{994EBE6D-FFEB-4A75-97F7-6FC889571058}" presName="ThreeNodes_1" presStyleLbl="node1" presStyleIdx="0" presStyleCnt="3" custScaleX="786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8C4024-216B-4BE1-BDAC-E2C43E51D7CE}" type="pres">
      <dgm:prSet presAssocID="{994EBE6D-FFEB-4A75-97F7-6FC889571058}" presName="ThreeNodes_2" presStyleLbl="node1" presStyleIdx="1" presStyleCnt="3" custScaleX="748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BB73E7-2457-411B-A6AD-5DBC4D7B78D8}" type="pres">
      <dgm:prSet presAssocID="{994EBE6D-FFEB-4A75-97F7-6FC889571058}" presName="ThreeNodes_3" presStyleLbl="node1" presStyleIdx="2" presStyleCnt="3" custScaleX="733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7D4180-98F1-4E02-AF28-843584B1FB56}" type="pres">
      <dgm:prSet presAssocID="{994EBE6D-FFEB-4A75-97F7-6FC889571058}" presName="ThreeConn_1-2" presStyleLbl="fgAccFollowNode1" presStyleIdx="0" presStyleCnt="2" custLinFactNeighborX="-80188" custLinFactNeighborY="59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CD5CA2-24BD-4A6D-8DA9-A992390A5582}" type="pres">
      <dgm:prSet presAssocID="{994EBE6D-FFEB-4A75-97F7-6FC889571058}" presName="ThreeConn_2-3" presStyleLbl="fgAccFollowNode1" presStyleIdx="1" presStyleCnt="2" custLinFactNeighborX="-9503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052FAE-4295-4C6D-8FF3-441F0EC71A8B}" type="pres">
      <dgm:prSet presAssocID="{994EBE6D-FFEB-4A75-97F7-6FC88957105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85227C-10F2-41A7-A9DE-37ADCE6AFFA5}" type="pres">
      <dgm:prSet presAssocID="{994EBE6D-FFEB-4A75-97F7-6FC88957105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4FBF72-188D-4857-BD0B-3653F128885E}" type="pres">
      <dgm:prSet presAssocID="{994EBE6D-FFEB-4A75-97F7-6FC88957105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0662C16-A0EE-460F-910F-7624C3733762}" srcId="{994EBE6D-FFEB-4A75-97F7-6FC889571058}" destId="{AF748C34-46A9-4B3D-9271-A147C9EFDBDF}" srcOrd="0" destOrd="0" parTransId="{907F978F-2FE3-427E-94F9-550F0B9B5312}" sibTransId="{4D83A40A-2831-4D00-B6E1-2D7068BCCE50}"/>
    <dgm:cxn modelId="{E58859A9-8591-4B31-BC50-F964E742D4B3}" type="presOf" srcId="{4D83A40A-2831-4D00-B6E1-2D7068BCCE50}" destId="{8C7D4180-98F1-4E02-AF28-843584B1FB56}" srcOrd="0" destOrd="0" presId="urn:microsoft.com/office/officeart/2005/8/layout/vProcess5"/>
    <dgm:cxn modelId="{9CBF6EE4-4433-4AA7-8CC3-9D692D8C6D04}" type="presOf" srcId="{65CF4912-0360-46C0-A413-D3D7FBCC8433}" destId="{0B4FBF72-188D-4857-BD0B-3653F128885E}" srcOrd="1" destOrd="0" presId="urn:microsoft.com/office/officeart/2005/8/layout/vProcess5"/>
    <dgm:cxn modelId="{85D1CF1D-B588-486E-83EC-F90B843CFD9C}" type="presOf" srcId="{AF748C34-46A9-4B3D-9271-A147C9EFDBDF}" destId="{C2DD19FA-B4BA-44E6-9271-7D1D694FBB2D}" srcOrd="0" destOrd="0" presId="urn:microsoft.com/office/officeart/2005/8/layout/vProcess5"/>
    <dgm:cxn modelId="{07C8DA64-8735-4363-86BF-101DD32DE430}" type="presOf" srcId="{BFC80F04-277A-4964-B930-A1674AF886A3}" destId="{AF85227C-10F2-41A7-A9DE-37ADCE6AFFA5}" srcOrd="1" destOrd="0" presId="urn:microsoft.com/office/officeart/2005/8/layout/vProcess5"/>
    <dgm:cxn modelId="{272BF7C4-8AFE-4BB2-B4BD-343FC450CA83}" type="presOf" srcId="{06A7EA3A-107B-40D2-8251-2AFE17DDB063}" destId="{EBCD5CA2-24BD-4A6D-8DA9-A992390A5582}" srcOrd="0" destOrd="0" presId="urn:microsoft.com/office/officeart/2005/8/layout/vProcess5"/>
    <dgm:cxn modelId="{50A71FFF-3139-482E-8303-972C27996185}" srcId="{994EBE6D-FFEB-4A75-97F7-6FC889571058}" destId="{BFC80F04-277A-4964-B930-A1674AF886A3}" srcOrd="1" destOrd="0" parTransId="{CABE8AA1-BD7F-4D0F-AE16-170BEFDB8AE9}" sibTransId="{06A7EA3A-107B-40D2-8251-2AFE17DDB063}"/>
    <dgm:cxn modelId="{A5F437D8-0DBB-48A1-93E8-7F063F26D5B4}" type="presOf" srcId="{994EBE6D-FFEB-4A75-97F7-6FC889571058}" destId="{0B2EC511-BEFE-4A70-ACDC-4F34F0C43970}" srcOrd="0" destOrd="0" presId="urn:microsoft.com/office/officeart/2005/8/layout/vProcess5"/>
    <dgm:cxn modelId="{135B8FD3-E194-4020-A2F3-9F46FCBD453C}" srcId="{994EBE6D-FFEB-4A75-97F7-6FC889571058}" destId="{65CF4912-0360-46C0-A413-D3D7FBCC8433}" srcOrd="2" destOrd="0" parTransId="{A4139787-1D21-4D66-8C2E-221CD4C4735F}" sibTransId="{1C90B279-4E19-4C64-AC9C-FDA977787111}"/>
    <dgm:cxn modelId="{43CC1F35-1BF3-4CBD-BA47-C1BFE3C7167A}" type="presOf" srcId="{BFC80F04-277A-4964-B930-A1674AF886A3}" destId="{BB8C4024-216B-4BE1-BDAC-E2C43E51D7CE}" srcOrd="0" destOrd="0" presId="urn:microsoft.com/office/officeart/2005/8/layout/vProcess5"/>
    <dgm:cxn modelId="{00C0CB06-71C1-48CE-BD25-053816FD8727}" type="presOf" srcId="{65CF4912-0360-46C0-A413-D3D7FBCC8433}" destId="{2DBB73E7-2457-411B-A6AD-5DBC4D7B78D8}" srcOrd="0" destOrd="0" presId="urn:microsoft.com/office/officeart/2005/8/layout/vProcess5"/>
    <dgm:cxn modelId="{C56A2958-C522-4F39-AE73-B4C04FC9D008}" type="presOf" srcId="{AF748C34-46A9-4B3D-9271-A147C9EFDBDF}" destId="{17052FAE-4295-4C6D-8FF3-441F0EC71A8B}" srcOrd="1" destOrd="0" presId="urn:microsoft.com/office/officeart/2005/8/layout/vProcess5"/>
    <dgm:cxn modelId="{0CCE7DFA-5754-4CA1-99EB-4274A7578C95}" type="presParOf" srcId="{0B2EC511-BEFE-4A70-ACDC-4F34F0C43970}" destId="{A62B3090-18F7-4B93-B69A-88A3308B3DD6}" srcOrd="0" destOrd="0" presId="urn:microsoft.com/office/officeart/2005/8/layout/vProcess5"/>
    <dgm:cxn modelId="{F351C91D-F918-42A9-BF0D-1F74607153B1}" type="presParOf" srcId="{0B2EC511-BEFE-4A70-ACDC-4F34F0C43970}" destId="{C2DD19FA-B4BA-44E6-9271-7D1D694FBB2D}" srcOrd="1" destOrd="0" presId="urn:microsoft.com/office/officeart/2005/8/layout/vProcess5"/>
    <dgm:cxn modelId="{10562EC6-29CF-4A53-9523-25DC02AC2B3E}" type="presParOf" srcId="{0B2EC511-BEFE-4A70-ACDC-4F34F0C43970}" destId="{BB8C4024-216B-4BE1-BDAC-E2C43E51D7CE}" srcOrd="2" destOrd="0" presId="urn:microsoft.com/office/officeart/2005/8/layout/vProcess5"/>
    <dgm:cxn modelId="{E9735E5D-6E4A-405B-B1CC-FCC964F1572D}" type="presParOf" srcId="{0B2EC511-BEFE-4A70-ACDC-4F34F0C43970}" destId="{2DBB73E7-2457-411B-A6AD-5DBC4D7B78D8}" srcOrd="3" destOrd="0" presId="urn:microsoft.com/office/officeart/2005/8/layout/vProcess5"/>
    <dgm:cxn modelId="{23CA6A81-488F-4322-A18D-94DD8A6FC641}" type="presParOf" srcId="{0B2EC511-BEFE-4A70-ACDC-4F34F0C43970}" destId="{8C7D4180-98F1-4E02-AF28-843584B1FB56}" srcOrd="4" destOrd="0" presId="urn:microsoft.com/office/officeart/2005/8/layout/vProcess5"/>
    <dgm:cxn modelId="{1ADAB04D-7D01-48D0-AE0D-0732B8E0D978}" type="presParOf" srcId="{0B2EC511-BEFE-4A70-ACDC-4F34F0C43970}" destId="{EBCD5CA2-24BD-4A6D-8DA9-A992390A5582}" srcOrd="5" destOrd="0" presId="urn:microsoft.com/office/officeart/2005/8/layout/vProcess5"/>
    <dgm:cxn modelId="{04DF0E02-2A47-47DA-8342-C12C887CA68A}" type="presParOf" srcId="{0B2EC511-BEFE-4A70-ACDC-4F34F0C43970}" destId="{17052FAE-4295-4C6D-8FF3-441F0EC71A8B}" srcOrd="6" destOrd="0" presId="urn:microsoft.com/office/officeart/2005/8/layout/vProcess5"/>
    <dgm:cxn modelId="{03605025-4C1C-4F32-B1CE-80D3C14FB75C}" type="presParOf" srcId="{0B2EC511-BEFE-4A70-ACDC-4F34F0C43970}" destId="{AF85227C-10F2-41A7-A9DE-37ADCE6AFFA5}" srcOrd="7" destOrd="0" presId="urn:microsoft.com/office/officeart/2005/8/layout/vProcess5"/>
    <dgm:cxn modelId="{9C8070E6-8F12-4D50-859E-8B5C07CDE398}" type="presParOf" srcId="{0B2EC511-BEFE-4A70-ACDC-4F34F0C43970}" destId="{0B4FBF72-188D-4857-BD0B-3653F128885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48C576-7877-4D40-8FBF-DAA1FACE709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1621105-D3EB-4A72-8C49-15CDB81115F1}">
      <dgm:prSet phldrT="[Texto]"/>
      <dgm:spPr/>
      <dgm:t>
        <a:bodyPr/>
        <a:lstStyle/>
        <a:p>
          <a:endParaRPr lang="es-ES" dirty="0"/>
        </a:p>
      </dgm:t>
    </dgm:pt>
    <dgm:pt modelId="{2A7CE506-121F-49A6-BA47-C8BD5FE6956A}" type="parTrans" cxnId="{F9C10F8A-6889-489B-8342-0D8C12E66B2D}">
      <dgm:prSet/>
      <dgm:spPr/>
      <dgm:t>
        <a:bodyPr/>
        <a:lstStyle/>
        <a:p>
          <a:endParaRPr lang="es-ES"/>
        </a:p>
      </dgm:t>
    </dgm:pt>
    <dgm:pt modelId="{0E64B8D1-C2CC-458D-A1B6-023E447762DC}" type="sibTrans" cxnId="{F9C10F8A-6889-489B-8342-0D8C12E66B2D}">
      <dgm:prSet/>
      <dgm:spPr/>
      <dgm:t>
        <a:bodyPr/>
        <a:lstStyle/>
        <a:p>
          <a:endParaRPr lang="es-ES"/>
        </a:p>
      </dgm:t>
    </dgm:pt>
    <dgm:pt modelId="{AAC59F42-3651-4BFE-9624-C6DD72EE5340}" type="pres">
      <dgm:prSet presAssocID="{6D48C576-7877-4D40-8FBF-DAA1FACE709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40D25E7-31FA-4BCC-9D75-599598D9962C}" type="pres">
      <dgm:prSet presAssocID="{41621105-D3EB-4A72-8C49-15CDB81115F1}" presName="horFlow" presStyleCnt="0"/>
      <dgm:spPr/>
    </dgm:pt>
    <dgm:pt modelId="{4D45D6AC-A200-4E41-89D6-28CF03485ED7}" type="pres">
      <dgm:prSet presAssocID="{41621105-D3EB-4A72-8C49-15CDB81115F1}" presName="bigChev" presStyleLbl="node1" presStyleIdx="0" presStyleCnt="1" custScaleX="109558" custScaleY="97113" custLinFactNeighborX="-38615"/>
      <dgm:spPr/>
      <dgm:t>
        <a:bodyPr/>
        <a:lstStyle/>
        <a:p>
          <a:endParaRPr lang="es-ES"/>
        </a:p>
      </dgm:t>
    </dgm:pt>
  </dgm:ptLst>
  <dgm:cxnLst>
    <dgm:cxn modelId="{F9C10F8A-6889-489B-8342-0D8C12E66B2D}" srcId="{6D48C576-7877-4D40-8FBF-DAA1FACE7093}" destId="{41621105-D3EB-4A72-8C49-15CDB81115F1}" srcOrd="0" destOrd="0" parTransId="{2A7CE506-121F-49A6-BA47-C8BD5FE6956A}" sibTransId="{0E64B8D1-C2CC-458D-A1B6-023E447762DC}"/>
    <dgm:cxn modelId="{1B4EBD45-FBE5-4224-B9A9-0E5D6E949B08}" type="presOf" srcId="{6D48C576-7877-4D40-8FBF-DAA1FACE7093}" destId="{AAC59F42-3651-4BFE-9624-C6DD72EE5340}" srcOrd="0" destOrd="0" presId="urn:microsoft.com/office/officeart/2005/8/layout/lProcess3"/>
    <dgm:cxn modelId="{91D998E8-C7B6-4219-94EE-E9C56A6A473E}" type="presOf" srcId="{41621105-D3EB-4A72-8C49-15CDB81115F1}" destId="{4D45D6AC-A200-4E41-89D6-28CF03485ED7}" srcOrd="0" destOrd="0" presId="urn:microsoft.com/office/officeart/2005/8/layout/lProcess3"/>
    <dgm:cxn modelId="{8469EDD3-2D3B-4A3F-B529-25687DDACFB0}" type="presParOf" srcId="{AAC59F42-3651-4BFE-9624-C6DD72EE5340}" destId="{E40D25E7-31FA-4BCC-9D75-599598D9962C}" srcOrd="0" destOrd="0" presId="urn:microsoft.com/office/officeart/2005/8/layout/lProcess3"/>
    <dgm:cxn modelId="{92AF0CA3-FDA1-4A93-96DC-0B0B2290E2A7}" type="presParOf" srcId="{E40D25E7-31FA-4BCC-9D75-599598D9962C}" destId="{4D45D6AC-A200-4E41-89D6-28CF03485ED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EFBBBD-4686-4CB9-8DBC-9F1C7095CE8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D441C31-EE2A-4410-A90E-E5D1ADC5E72E}">
      <dgm:prSet phldrT="[Texto]"/>
      <dgm:spPr/>
      <dgm:t>
        <a:bodyPr/>
        <a:lstStyle/>
        <a:p>
          <a:r>
            <a:rPr lang="es-ES" dirty="0" smtClean="0"/>
            <a:t>Autor</a:t>
          </a:r>
          <a:endParaRPr lang="es-ES" dirty="0"/>
        </a:p>
      </dgm:t>
    </dgm:pt>
    <dgm:pt modelId="{279D964B-9A6E-4CE8-97B3-20BDA8A86F03}" type="parTrans" cxnId="{BD622372-86C3-4ECA-984E-243AF1B2BA3C}">
      <dgm:prSet/>
      <dgm:spPr/>
      <dgm:t>
        <a:bodyPr/>
        <a:lstStyle/>
        <a:p>
          <a:endParaRPr lang="es-ES"/>
        </a:p>
      </dgm:t>
    </dgm:pt>
    <dgm:pt modelId="{C842ED83-8440-45DE-931B-F688B2228BFC}" type="sibTrans" cxnId="{BD622372-86C3-4ECA-984E-243AF1B2BA3C}">
      <dgm:prSet/>
      <dgm:spPr/>
      <dgm:t>
        <a:bodyPr/>
        <a:lstStyle/>
        <a:p>
          <a:endParaRPr lang="es-ES"/>
        </a:p>
      </dgm:t>
    </dgm:pt>
    <dgm:pt modelId="{1B5445C0-429C-4A3D-80D3-C106D8E22A06}">
      <dgm:prSet phldrT="[Texto]"/>
      <dgm:spPr/>
      <dgm:t>
        <a:bodyPr/>
        <a:lstStyle/>
        <a:p>
          <a:r>
            <a:rPr lang="es-ES" dirty="0" smtClean="0"/>
            <a:t>J. M. Cortina</a:t>
          </a:r>
          <a:endParaRPr lang="es-ES" dirty="0"/>
        </a:p>
      </dgm:t>
    </dgm:pt>
    <dgm:pt modelId="{45AEA5A5-D095-46E0-998A-C4490AB10D91}" type="parTrans" cxnId="{65F8F800-5D50-4BC7-905D-50841B484F10}">
      <dgm:prSet/>
      <dgm:spPr/>
      <dgm:t>
        <a:bodyPr/>
        <a:lstStyle/>
        <a:p>
          <a:endParaRPr lang="es-ES"/>
        </a:p>
      </dgm:t>
    </dgm:pt>
    <dgm:pt modelId="{ABC939C5-1160-46F4-BF5E-9ABF5A6C5B56}" type="sibTrans" cxnId="{65F8F800-5D50-4BC7-905D-50841B484F10}">
      <dgm:prSet/>
      <dgm:spPr/>
      <dgm:t>
        <a:bodyPr/>
        <a:lstStyle/>
        <a:p>
          <a:endParaRPr lang="es-ES"/>
        </a:p>
      </dgm:t>
    </dgm:pt>
    <dgm:pt modelId="{39129089-3C28-4E78-80D6-4BAB769C9948}" type="pres">
      <dgm:prSet presAssocID="{30EFBBBD-4686-4CB9-8DBC-9F1C7095CE88}" presName="Name0" presStyleCnt="0">
        <dgm:presLayoutVars>
          <dgm:dir/>
          <dgm:resizeHandles val="exact"/>
        </dgm:presLayoutVars>
      </dgm:prSet>
      <dgm:spPr/>
    </dgm:pt>
    <dgm:pt modelId="{6CCCE5C9-D7A8-45C2-9FB9-46C4D36A46DF}" type="pres">
      <dgm:prSet presAssocID="{3D441C31-EE2A-4410-A90E-E5D1ADC5E72E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55CCA1-E5AE-49BC-8232-1BC68B119B33}" type="pres">
      <dgm:prSet presAssocID="{C842ED83-8440-45DE-931B-F688B2228BFC}" presName="sibTrans" presStyleLbl="sibTrans2D1" presStyleIdx="0" presStyleCnt="1" custScaleY="61617"/>
      <dgm:spPr/>
      <dgm:t>
        <a:bodyPr/>
        <a:lstStyle/>
        <a:p>
          <a:endParaRPr lang="es-ES"/>
        </a:p>
      </dgm:t>
    </dgm:pt>
    <dgm:pt modelId="{6915E98F-7EBC-4A2E-B4D1-88724FE4209E}" type="pres">
      <dgm:prSet presAssocID="{C842ED83-8440-45DE-931B-F688B2228BFC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52A2B2A6-FE05-4AD5-A05F-DD7C7D1AA12A}" type="pres">
      <dgm:prSet presAssocID="{1B5445C0-429C-4A3D-80D3-C106D8E22A0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4ABCAE8-328A-4DDC-A778-6C6893DAD1AA}" type="presOf" srcId="{30EFBBBD-4686-4CB9-8DBC-9F1C7095CE88}" destId="{39129089-3C28-4E78-80D6-4BAB769C9948}" srcOrd="0" destOrd="0" presId="urn:microsoft.com/office/officeart/2005/8/layout/process1"/>
    <dgm:cxn modelId="{325BE225-041D-4AEB-8F24-B15E7E12C702}" type="presOf" srcId="{1B5445C0-429C-4A3D-80D3-C106D8E22A06}" destId="{52A2B2A6-FE05-4AD5-A05F-DD7C7D1AA12A}" srcOrd="0" destOrd="0" presId="urn:microsoft.com/office/officeart/2005/8/layout/process1"/>
    <dgm:cxn modelId="{BEEBB865-9133-4586-9026-9FC9CDED0831}" type="presOf" srcId="{3D441C31-EE2A-4410-A90E-E5D1ADC5E72E}" destId="{6CCCE5C9-D7A8-45C2-9FB9-46C4D36A46DF}" srcOrd="0" destOrd="0" presId="urn:microsoft.com/office/officeart/2005/8/layout/process1"/>
    <dgm:cxn modelId="{BD622372-86C3-4ECA-984E-243AF1B2BA3C}" srcId="{30EFBBBD-4686-4CB9-8DBC-9F1C7095CE88}" destId="{3D441C31-EE2A-4410-A90E-E5D1ADC5E72E}" srcOrd="0" destOrd="0" parTransId="{279D964B-9A6E-4CE8-97B3-20BDA8A86F03}" sibTransId="{C842ED83-8440-45DE-931B-F688B2228BFC}"/>
    <dgm:cxn modelId="{9119B394-51EF-4CC4-B82A-9E444A445B48}" type="presOf" srcId="{C842ED83-8440-45DE-931B-F688B2228BFC}" destId="{A055CCA1-E5AE-49BC-8232-1BC68B119B33}" srcOrd="0" destOrd="0" presId="urn:microsoft.com/office/officeart/2005/8/layout/process1"/>
    <dgm:cxn modelId="{CD2CBBC5-6BC8-42C8-93E3-2CED7FE004CD}" type="presOf" srcId="{C842ED83-8440-45DE-931B-F688B2228BFC}" destId="{6915E98F-7EBC-4A2E-B4D1-88724FE4209E}" srcOrd="1" destOrd="0" presId="urn:microsoft.com/office/officeart/2005/8/layout/process1"/>
    <dgm:cxn modelId="{65F8F800-5D50-4BC7-905D-50841B484F10}" srcId="{30EFBBBD-4686-4CB9-8DBC-9F1C7095CE88}" destId="{1B5445C0-429C-4A3D-80D3-C106D8E22A06}" srcOrd="1" destOrd="0" parTransId="{45AEA5A5-D095-46E0-998A-C4490AB10D91}" sibTransId="{ABC939C5-1160-46F4-BF5E-9ABF5A6C5B56}"/>
    <dgm:cxn modelId="{C172A752-FDF0-4394-A42A-20AA8E047B14}" type="presParOf" srcId="{39129089-3C28-4E78-80D6-4BAB769C9948}" destId="{6CCCE5C9-D7A8-45C2-9FB9-46C4D36A46DF}" srcOrd="0" destOrd="0" presId="urn:microsoft.com/office/officeart/2005/8/layout/process1"/>
    <dgm:cxn modelId="{5364E861-CB55-4538-9E7A-36FD7DE2DCFE}" type="presParOf" srcId="{39129089-3C28-4E78-80D6-4BAB769C9948}" destId="{A055CCA1-E5AE-49BC-8232-1BC68B119B33}" srcOrd="1" destOrd="0" presId="urn:microsoft.com/office/officeart/2005/8/layout/process1"/>
    <dgm:cxn modelId="{DBC8F5CA-0D3D-40FB-A554-401EA13B3291}" type="presParOf" srcId="{A055CCA1-E5AE-49BC-8232-1BC68B119B33}" destId="{6915E98F-7EBC-4A2E-B4D1-88724FE4209E}" srcOrd="0" destOrd="0" presId="urn:microsoft.com/office/officeart/2005/8/layout/process1"/>
    <dgm:cxn modelId="{0F45393C-DE63-49F8-B632-A1609328EED7}" type="presParOf" srcId="{39129089-3C28-4E78-80D6-4BAB769C9948}" destId="{52A2B2A6-FE05-4AD5-A05F-DD7C7D1AA12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B9A86CCA-9B22-4C8E-9BB4-556A72804C7D}" type="presOf" srcId="{312BB303-BC43-410F-9BA0-86EEC1D945CF}" destId="{D70F5B4D-35A5-471B-81C7-3F2FD2B6B5E5}" srcOrd="0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1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E87386D9-06AA-459C-8297-DBE07CA4FD0A}" type="presOf" srcId="{312BB303-BC43-410F-9BA0-86EEC1D945CF}" destId="{D70F5B4D-35A5-471B-81C7-3F2FD2B6B5E5}" srcOrd="0" destOrd="0" presId="urn:microsoft.com/office/officeart/2005/8/layout/hProcess7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F0265D70-C6D0-4DED-B775-EF89423AF3FB}" type="presOf" srcId="{312BB303-BC43-410F-9BA0-86EEC1D945CF}" destId="{D70F5B4D-35A5-471B-81C7-3F2FD2B6B5E5}" srcOrd="0" destOrd="0" presId="urn:microsoft.com/office/officeart/2005/8/layout/hProcess7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AB93420B-8070-433E-B49C-B78507E9B89C}" type="presOf" srcId="{312BB303-BC43-410F-9BA0-86EEC1D945CF}" destId="{D70F5B4D-35A5-471B-81C7-3F2FD2B6B5E5}" srcOrd="0" destOrd="0" presId="urn:microsoft.com/office/officeart/2005/8/layout/hProcess7#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EB6EEEB1-FE2D-40E2-AB9A-A25A7A8CAB75}" type="presOf" srcId="{312BB303-BC43-410F-9BA0-86EEC1D945CF}" destId="{D70F5B4D-35A5-471B-81C7-3F2FD2B6B5E5}" srcOrd="0" destOrd="0" presId="urn:microsoft.com/office/officeart/2005/8/layout/hProcess7#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8416093F-A1F3-4E5B-B93E-BA09C2DB8D35}" type="presOf" srcId="{312BB303-BC43-410F-9BA0-86EEC1D945CF}" destId="{D70F5B4D-35A5-471B-81C7-3F2FD2B6B5E5}" srcOrd="0" destOrd="0" presId="urn:microsoft.com/office/officeart/2005/8/layout/hProcess7#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4CA4D2D1-47DA-433C-9CF5-01A0385E46EB}" type="presOf" srcId="{312BB303-BC43-410F-9BA0-86EEC1D945CF}" destId="{D70F5B4D-35A5-471B-81C7-3F2FD2B6B5E5}" srcOrd="0" destOrd="0" presId="urn:microsoft.com/office/officeart/2005/8/layout/hProcess7#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8EDE986B-7983-404D-8BD3-825F41FF3550}" type="presOf" srcId="{312BB303-BC43-410F-9BA0-86EEC1D945CF}" destId="{D70F5B4D-35A5-471B-81C7-3F2FD2B6B5E5}" srcOrd="0" destOrd="0" presId="urn:microsoft.com/office/officeart/2005/8/layout/hProcess7#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8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79E3A369-986E-4399-8352-38ED7AFBED00}" type="presOf" srcId="{312BB303-BC43-410F-9BA0-86EEC1D945CF}" destId="{D70F5B4D-35A5-471B-81C7-3F2FD2B6B5E5}" srcOrd="0" destOrd="0" presId="urn:microsoft.com/office/officeart/2005/8/layout/hProcess7#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CBAEA847-5F82-4EFB-9E0C-BE253632FD2B}" type="presOf" srcId="{312BB303-BC43-410F-9BA0-86EEC1D945CF}" destId="{D70F5B4D-35A5-471B-81C7-3F2FD2B6B5E5}" srcOrd="0" destOrd="0" presId="urn:microsoft.com/office/officeart/2005/8/layout/hProcess7#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12BB303-BC43-410F-9BA0-86EEC1D945CF}" type="doc">
      <dgm:prSet loTypeId="urn:microsoft.com/office/officeart/2005/8/layout/hProcess7#10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0F5B4D-35A5-471B-81C7-3F2FD2B6B5E5}" type="pres">
      <dgm:prSet presAssocID="{312BB303-BC43-410F-9BA0-86EEC1D945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6F2CD143-5A3F-4BD3-90E1-C2FA177BF277}" type="presOf" srcId="{312BB303-BC43-410F-9BA0-86EEC1D945CF}" destId="{D70F5B4D-35A5-471B-81C7-3F2FD2B6B5E5}" srcOrd="0" destOrd="0" presId="urn:microsoft.com/office/officeart/2005/8/layout/hProcess7#10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DD19FA-B4BA-44E6-9271-7D1D694FBB2D}">
      <dsp:nvSpPr>
        <dsp:cNvPr id="0" name=""/>
        <dsp:cNvSpPr/>
      </dsp:nvSpPr>
      <dsp:spPr>
        <a:xfrm>
          <a:off x="767997" y="0"/>
          <a:ext cx="5663753" cy="13342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500" kern="1200" dirty="0" smtClean="0"/>
            <a:t>Estudio del edificio</a:t>
          </a:r>
          <a:endParaRPr lang="es-ES" sz="3500" kern="1200" dirty="0"/>
        </a:p>
      </dsp:txBody>
      <dsp:txXfrm>
        <a:off x="807077" y="39080"/>
        <a:ext cx="4514440" cy="1256133"/>
      </dsp:txXfrm>
    </dsp:sp>
    <dsp:sp modelId="{BB8C4024-216B-4BE1-BDAC-E2C43E51D7CE}">
      <dsp:nvSpPr>
        <dsp:cNvPr id="0" name=""/>
        <dsp:cNvSpPr/>
      </dsp:nvSpPr>
      <dsp:spPr>
        <a:xfrm>
          <a:off x="1541936" y="1556675"/>
          <a:ext cx="5386418" cy="13342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500" kern="1200" dirty="0" smtClean="0"/>
            <a:t>Levantamiento</a:t>
          </a:r>
          <a:endParaRPr lang="es-ES" sz="3500" kern="1200" dirty="0"/>
        </a:p>
      </dsp:txBody>
      <dsp:txXfrm>
        <a:off x="1581016" y="1595755"/>
        <a:ext cx="4184131" cy="1256133"/>
      </dsp:txXfrm>
    </dsp:sp>
    <dsp:sp modelId="{2DBB73E7-2457-411B-A6AD-5DBC4D7B78D8}">
      <dsp:nvSpPr>
        <dsp:cNvPr id="0" name=""/>
        <dsp:cNvSpPr/>
      </dsp:nvSpPr>
      <dsp:spPr>
        <a:xfrm>
          <a:off x="2230917" y="3113351"/>
          <a:ext cx="5278998" cy="13342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500" kern="1200" dirty="0" smtClean="0"/>
            <a:t>Propuesta de intervención</a:t>
          </a:r>
          <a:endParaRPr lang="es-ES" sz="3500" kern="1200" dirty="0"/>
        </a:p>
      </dsp:txBody>
      <dsp:txXfrm>
        <a:off x="2269997" y="3152431"/>
        <a:ext cx="4099129" cy="1256133"/>
      </dsp:txXfrm>
    </dsp:sp>
    <dsp:sp modelId="{8C7D4180-98F1-4E02-AF28-843584B1FB56}">
      <dsp:nvSpPr>
        <dsp:cNvPr id="0" name=""/>
        <dsp:cNvSpPr/>
      </dsp:nvSpPr>
      <dsp:spPr>
        <a:xfrm>
          <a:off x="5636993" y="1063356"/>
          <a:ext cx="867290" cy="86729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>
        <a:off x="5832133" y="1063356"/>
        <a:ext cx="477010" cy="652636"/>
      </dsp:txXfrm>
    </dsp:sp>
    <dsp:sp modelId="{EBCD5CA2-24BD-4A6D-8DA9-A992390A5582}">
      <dsp:nvSpPr>
        <dsp:cNvPr id="0" name=""/>
        <dsp:cNvSpPr/>
      </dsp:nvSpPr>
      <dsp:spPr>
        <a:xfrm>
          <a:off x="6143481" y="2559619"/>
          <a:ext cx="867290" cy="86729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>
        <a:off x="6338621" y="2559619"/>
        <a:ext cx="477010" cy="6526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5D6AC-A200-4E41-89D6-28CF03485ED7}">
      <dsp:nvSpPr>
        <dsp:cNvPr id="0" name=""/>
        <dsp:cNvSpPr/>
      </dsp:nvSpPr>
      <dsp:spPr>
        <a:xfrm>
          <a:off x="38660" y="0"/>
          <a:ext cx="4722018" cy="16742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875786" y="0"/>
        <a:ext cx="3047766" cy="16742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CE5C9-D7A8-45C2-9FB9-46C4D36A46DF}">
      <dsp:nvSpPr>
        <dsp:cNvPr id="0" name=""/>
        <dsp:cNvSpPr/>
      </dsp:nvSpPr>
      <dsp:spPr>
        <a:xfrm>
          <a:off x="3733" y="0"/>
          <a:ext cx="2273348" cy="515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Autor</a:t>
          </a:r>
          <a:endParaRPr lang="es-ES" sz="2200" kern="1200" dirty="0"/>
        </a:p>
      </dsp:txBody>
      <dsp:txXfrm>
        <a:off x="18821" y="15088"/>
        <a:ext cx="2243172" cy="484977"/>
      </dsp:txXfrm>
    </dsp:sp>
    <dsp:sp modelId="{A055CCA1-E5AE-49BC-8232-1BC68B119B33}">
      <dsp:nvSpPr>
        <dsp:cNvPr id="0" name=""/>
        <dsp:cNvSpPr/>
      </dsp:nvSpPr>
      <dsp:spPr>
        <a:xfrm>
          <a:off x="2504417" y="98865"/>
          <a:ext cx="481949" cy="317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>
        <a:off x="2504417" y="162349"/>
        <a:ext cx="386723" cy="190453"/>
      </dsp:txXfrm>
    </dsp:sp>
    <dsp:sp modelId="{52A2B2A6-FE05-4AD5-A05F-DD7C7D1AA12A}">
      <dsp:nvSpPr>
        <dsp:cNvPr id="0" name=""/>
        <dsp:cNvSpPr/>
      </dsp:nvSpPr>
      <dsp:spPr>
        <a:xfrm>
          <a:off x="3186421" y="0"/>
          <a:ext cx="2273348" cy="515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J. M. Cortina</a:t>
          </a:r>
          <a:endParaRPr lang="es-ES" sz="2200" kern="1200" dirty="0"/>
        </a:p>
      </dsp:txBody>
      <dsp:txXfrm>
        <a:off x="3201509" y="15088"/>
        <a:ext cx="2243172" cy="4849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#1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7#2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#3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7#4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#5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7#6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7#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7#8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7#9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7#10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F609C56-695E-49AD-82E3-9F057B0ECC58}" type="datetimeFigureOut">
              <a:rPr lang="es-ES" smtClean="0"/>
              <a:pPr/>
              <a:t>13/07/2013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761763D-794D-4985-BECE-B98F560CF1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6984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937045"/>
            <a:ext cx="9144000" cy="2387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PROYECTO FINAL DE GRADO</a:t>
            </a:r>
            <a:endParaRPr kumimoji="0" lang="es-ES" sz="44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95209" y="5318974"/>
            <a:ext cx="9244884" cy="87862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48056" marR="0" lvl="0" indent="-384048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Alumno: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Kristian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Bebek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Herrero</a:t>
            </a:r>
          </a:p>
          <a:p>
            <a:pPr marL="448056" marR="0" lvl="0" indent="-384048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2000" b="1" dirty="0" smtClean="0">
                <a:solidFill>
                  <a:schemeClr val="bg1"/>
                </a:solidFill>
              </a:rPr>
              <a:t>DNI: 29206798H</a:t>
            </a:r>
            <a:endParaRPr kumimoji="0" lang="es-E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448056" marR="0" lvl="0" indent="-384048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Julio 2013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496093" y="3690326"/>
            <a:ext cx="9144000" cy="1718733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36576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Modalidad: Científico-Técnica</a:t>
            </a:r>
            <a:endParaRPr kumimoji="0" lang="es-ES" sz="3000" b="1" i="0" u="none" strike="noStrike" kern="1200" cap="none" spc="0" normalizeH="0" baseline="0" noProof="0" dirty="0">
              <a:ln>
                <a:solidFill>
                  <a:schemeClr val="bg2"/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 bright="-20000" contrast="-30000"/>
          </a:blip>
          <a:srcRect/>
          <a:stretch>
            <a:fillRect t="-58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37045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Análisis, Levantamiento e intervención en arquitectura reciente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5209" y="5318974"/>
            <a:ext cx="9244884" cy="878626"/>
          </a:xfrm>
        </p:spPr>
        <p:txBody>
          <a:bodyPr>
            <a:normAutofit fontScale="85000" lnSpcReduction="20000"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Alumno: </a:t>
            </a:r>
            <a:r>
              <a:rPr lang="es-ES" sz="2400" dirty="0" err="1" smtClean="0">
                <a:solidFill>
                  <a:schemeClr val="bg1"/>
                </a:solidFill>
              </a:rPr>
              <a:t>Kristian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Bebek</a:t>
            </a:r>
            <a:r>
              <a:rPr lang="es-ES" sz="2400" dirty="0" smtClean="0">
                <a:solidFill>
                  <a:schemeClr val="bg1"/>
                </a:solidFill>
              </a:rPr>
              <a:t> Herrero</a:t>
            </a:r>
          </a:p>
          <a:p>
            <a:r>
              <a:rPr lang="es-ES" sz="2400" dirty="0" smtClean="0">
                <a:solidFill>
                  <a:schemeClr val="bg1"/>
                </a:solidFill>
              </a:rPr>
              <a:t>Tutor: </a:t>
            </a:r>
            <a:r>
              <a:rPr lang="es-ES" sz="2400" dirty="0" err="1" smtClean="0">
                <a:solidFill>
                  <a:schemeClr val="bg1"/>
                </a:solidFill>
              </a:rPr>
              <a:t>D.Jorge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Girbés</a:t>
            </a:r>
            <a:r>
              <a:rPr lang="es-ES" sz="2400" dirty="0" smtClean="0">
                <a:solidFill>
                  <a:schemeClr val="bg1"/>
                </a:solidFill>
              </a:rPr>
              <a:t> Pérez</a:t>
            </a:r>
          </a:p>
          <a:p>
            <a:r>
              <a:rPr lang="es-ES" sz="2400" dirty="0" smtClean="0">
                <a:solidFill>
                  <a:schemeClr val="bg1"/>
                </a:solidFill>
              </a:rPr>
              <a:t>Julio 2013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496093" y="3690326"/>
            <a:ext cx="9144000" cy="1718733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36576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3000" b="0" i="0" u="none" strike="noStrike" kern="1200" cap="none" spc="0" normalizeH="0" baseline="0" noProof="0" dirty="0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Panteón de la familia </a:t>
            </a:r>
            <a:r>
              <a:rPr kumimoji="0" lang="es-ES" sz="3000" b="0" i="0" u="none" strike="noStrike" kern="1200" cap="none" spc="0" normalizeH="0" baseline="0" noProof="0" dirty="0" err="1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Puchol</a:t>
            </a:r>
            <a:r>
              <a:rPr kumimoji="0" lang="es-ES" sz="3000" b="0" i="0" u="none" strike="noStrike" kern="1200" cap="none" spc="0" normalizeH="0" baseline="0" noProof="0" dirty="0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</a:t>
            </a:r>
            <a:r>
              <a:rPr kumimoji="0" lang="es-ES" sz="3000" b="0" i="0" u="none" strike="noStrike" kern="1200" cap="none" spc="0" normalizeH="0" baseline="0" noProof="0" dirty="0" err="1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Sarthou</a:t>
            </a:r>
            <a:r>
              <a:rPr kumimoji="0" lang="es-ES" sz="3000" b="0" i="0" u="none" strike="noStrike" kern="1200" cap="none" spc="0" normalizeH="0" baseline="0" noProof="0" dirty="0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el Cementerio </a:t>
            </a:r>
            <a:r>
              <a:rPr lang="es-ES" sz="3000" dirty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</a:rPr>
              <a:t>G</a:t>
            </a:r>
            <a:r>
              <a:rPr kumimoji="0" lang="es-ES" sz="3000" b="0" i="0" u="none" strike="noStrike" kern="1200" cap="none" spc="0" normalizeH="0" baseline="0" noProof="0" dirty="0" err="1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eneral</a:t>
            </a:r>
            <a:r>
              <a:rPr kumimoji="0" lang="es-ES" sz="3000" b="0" i="0" u="none" strike="noStrike" kern="1200" cap="none" spc="0" normalizeH="0" baseline="0" noProof="0" dirty="0" smtClean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Valencia</a:t>
            </a:r>
            <a:endParaRPr kumimoji="0" lang="es-ES" sz="3000" b="0" i="0" u="none" strike="noStrike" kern="1200" cap="none" spc="0" normalizeH="0" baseline="0" noProof="0" dirty="0">
              <a:ln>
                <a:solidFill>
                  <a:schemeClr val="bg2"/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7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014127963"/>
              </p:ext>
            </p:extLst>
          </p:nvPr>
        </p:nvGraphicFramePr>
        <p:xfrm>
          <a:off x="-427769" y="1664930"/>
          <a:ext cx="8470291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curvada hacia la izquierda"/>
          <p:cNvSpPr/>
          <p:nvPr/>
        </p:nvSpPr>
        <p:spPr>
          <a:xfrm>
            <a:off x="6588642" y="1996227"/>
            <a:ext cx="1043371" cy="236676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7805167" y="2497100"/>
            <a:ext cx="4386832" cy="1334293"/>
            <a:chOff x="0" y="0"/>
            <a:chExt cx="5508071" cy="1334293"/>
          </a:xfrm>
        </p:grpSpPr>
        <p:sp>
          <p:nvSpPr>
            <p:cNvPr id="7" name="6 Rectángulo redondeado"/>
            <p:cNvSpPr/>
            <p:nvPr/>
          </p:nvSpPr>
          <p:spPr>
            <a:xfrm>
              <a:off x="0" y="0"/>
              <a:ext cx="5326584" cy="1334293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139274" y="39080"/>
              <a:ext cx="5368797" cy="12561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500" dirty="0" smtClean="0">
                  <a:solidFill>
                    <a:schemeClr val="accent6">
                      <a:lumMod val="50000"/>
                    </a:schemeClr>
                  </a:solidFill>
                </a:rPr>
                <a:t>T</a:t>
              </a:r>
              <a:r>
                <a:rPr lang="es-ES" sz="3500" kern="1200" dirty="0" smtClean="0">
                  <a:solidFill>
                    <a:schemeClr val="accent6">
                      <a:lumMod val="50000"/>
                    </a:schemeClr>
                  </a:solidFill>
                </a:rPr>
                <a:t>rabajos previos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1209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720726" y="570227"/>
            <a:ext cx="10754350" cy="1470025"/>
          </a:xfrm>
          <a:prstGeom prst="rect">
            <a:avLst/>
          </a:prstGeom>
        </p:spPr>
        <p:txBody>
          <a:bodyPr vert="horz" anchor="ctr">
            <a:normAutofit fontScale="825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ANÁLISIS DE LA VERJA DEL MUSEO DEL CORPUS CHRISTI</a:t>
            </a:r>
            <a:r>
              <a:rPr kumimoji="0" lang="es-ES" sz="4200" b="1" i="1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4200" b="1" i="1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694968" y="1700011"/>
            <a:ext cx="10750549" cy="1184856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Objetivo: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3000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Demostrar veracidad de la información</a:t>
            </a:r>
          </a:p>
          <a:p>
            <a:pPr marR="36576" lvl="0" algn="ctr" defTabSz="91440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Web</a:t>
            </a:r>
            <a:endParaRPr lang="es-ES" sz="3000" b="1" dirty="0">
              <a:ln>
                <a:solidFill>
                  <a:schemeClr val="bg2"/>
                </a:solidFill>
              </a:ln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6" name="5 Gráfico"/>
          <p:cNvGraphicFramePr/>
          <p:nvPr/>
        </p:nvGraphicFramePr>
        <p:xfrm>
          <a:off x="679724" y="2936386"/>
          <a:ext cx="3209701" cy="3253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772737" y="3065176"/>
            <a:ext cx="20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Información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1385" y="3606088"/>
            <a:ext cx="142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Original 25%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249255" y="5074280"/>
            <a:ext cx="157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Copia 75%</a:t>
            </a: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10" name="9 Gráfico"/>
          <p:cNvGraphicFramePr/>
          <p:nvPr/>
        </p:nvGraphicFramePr>
        <p:xfrm>
          <a:off x="4257904" y="2972875"/>
          <a:ext cx="3209701" cy="3253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350917" y="3140302"/>
            <a:ext cx="20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Autor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097901" y="3956513"/>
            <a:ext cx="186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Desconocido 40%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466827" y="5085013"/>
            <a:ext cx="157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J.M.M. 60%</a:t>
            </a: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14" name="13 Gráfico"/>
          <p:cNvGraphicFramePr/>
          <p:nvPr>
            <p:extLst>
              <p:ext uri="{D42A27DB-BD31-4B8C-83A1-F6EECF244321}">
                <p14:modId xmlns:p14="http://schemas.microsoft.com/office/powerpoint/2010/main" xmlns="" val="2670530698"/>
              </p:ext>
            </p:extLst>
          </p:nvPr>
        </p:nvGraphicFramePr>
        <p:xfrm>
          <a:off x="8072671" y="2972877"/>
          <a:ext cx="3209701" cy="3253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14 CuadroTexto"/>
          <p:cNvSpPr txBox="1"/>
          <p:nvPr/>
        </p:nvSpPr>
        <p:spPr>
          <a:xfrm>
            <a:off x="8132057" y="3127424"/>
            <a:ext cx="20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Año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9015452" y="3104290"/>
            <a:ext cx="185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Desconocido 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9%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372581" y="4539479"/>
            <a:ext cx="1571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S. XIX</a:t>
            </a:r>
          </a:p>
          <a:p>
            <a:r>
              <a:rPr lang="es-ES" dirty="0" smtClean="0"/>
              <a:t>36%</a:t>
            </a:r>
            <a:endParaRPr lang="es-ES" dirty="0"/>
          </a:p>
        </p:txBody>
      </p:sp>
      <p:sp>
        <p:nvSpPr>
          <p:cNvPr id="18" name="16 CuadroTexto"/>
          <p:cNvSpPr txBox="1"/>
          <p:nvPr/>
        </p:nvSpPr>
        <p:spPr>
          <a:xfrm>
            <a:off x="10086544" y="4515007"/>
            <a:ext cx="1571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1914 </a:t>
            </a:r>
          </a:p>
          <a:p>
            <a:r>
              <a:rPr lang="es-ES" dirty="0" smtClean="0"/>
              <a:t>55%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720726" y="776289"/>
            <a:ext cx="10754350" cy="1470025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ANÁLISIS DE LA VERJA DEL MUSEO DEL CORPUS CHRISTI</a:t>
            </a:r>
            <a:r>
              <a:rPr kumimoji="0" lang="es-ES" sz="4200" b="1" i="1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4200" b="1" i="1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720726" y="1670731"/>
            <a:ext cx="10750549" cy="673224"/>
          </a:xfrm>
          <a:prstGeom prst="rect">
            <a:avLst/>
          </a:prstGeom>
        </p:spPr>
        <p:txBody>
          <a:bodyPr/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Bibliografía parcial </a:t>
            </a:r>
            <a:endParaRPr lang="es-ES" sz="3000" b="1" dirty="0">
              <a:ln>
                <a:solidFill>
                  <a:schemeClr val="bg2"/>
                </a:solidFill>
              </a:ln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3 Gráfico"/>
          <p:cNvGraphicFramePr/>
          <p:nvPr/>
        </p:nvGraphicFramePr>
        <p:xfrm>
          <a:off x="1948431" y="2560747"/>
          <a:ext cx="3935058" cy="3917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625131" y="2612263"/>
            <a:ext cx="20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Autor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3556839" y="3230449"/>
            <a:ext cx="186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smtClean="0"/>
              <a:t>Desconocido 20%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828377" y="5029870"/>
            <a:ext cx="157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J.M.M. 80%</a:t>
            </a: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8" name="7 Gráfico"/>
          <p:cNvGraphicFramePr/>
          <p:nvPr/>
        </p:nvGraphicFramePr>
        <p:xfrm>
          <a:off x="6284890" y="2534991"/>
          <a:ext cx="3850783" cy="3917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6501672" y="2560748"/>
            <a:ext cx="20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Año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8459263" y="2921357"/>
            <a:ext cx="185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1893</a:t>
            </a:r>
          </a:p>
          <a:p>
            <a:r>
              <a:rPr lang="es-ES" dirty="0" smtClean="0"/>
              <a:t>20%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978191" y="5059250"/>
            <a:ext cx="1571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1914 </a:t>
            </a:r>
          </a:p>
          <a:p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40%</a:t>
            </a: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332103" y="3228302"/>
            <a:ext cx="185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                 20% Desconocido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740452" y="4490432"/>
            <a:ext cx="185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Finales XIX</a:t>
            </a:r>
          </a:p>
          <a:p>
            <a:r>
              <a:rPr lang="es-ES" dirty="0" smtClean="0"/>
              <a:t>20%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7418231" y="4082603"/>
            <a:ext cx="2112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/>
              <a:t>1911</a:t>
            </a:r>
            <a:endParaRPr lang="es-E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720726" y="776289"/>
            <a:ext cx="10754350" cy="1322967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ESPOLIO (FICTICIO)  EN LA VERJA DEL CORPUS CHRISTI</a:t>
            </a:r>
            <a:r>
              <a:rPr kumimoji="0" lang="es-ES" sz="4200" b="1" i="1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4200" b="1" i="1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720726" y="1554822"/>
            <a:ext cx="10750549" cy="1752600"/>
          </a:xfrm>
          <a:prstGeom prst="rect">
            <a:avLst/>
          </a:prstGeom>
        </p:spPr>
        <p:txBody>
          <a:bodyPr/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Objetivo: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3000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Verificar reconstrucción </a:t>
            </a:r>
          </a:p>
        </p:txBody>
      </p:sp>
      <p:graphicFrame>
        <p:nvGraphicFramePr>
          <p:cNvPr id="4" name="3 Diagrama"/>
          <p:cNvGraphicFramePr/>
          <p:nvPr/>
        </p:nvGraphicFramePr>
        <p:xfrm>
          <a:off x="437887" y="3554569"/>
          <a:ext cx="8128000" cy="1674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 redondeado"/>
          <p:cNvSpPr/>
          <p:nvPr/>
        </p:nvSpPr>
        <p:spPr>
          <a:xfrm>
            <a:off x="5293229" y="2343955"/>
            <a:ext cx="6297769" cy="39999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769747" y="2550014"/>
            <a:ext cx="560231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Instancia de solicitud para la obtención de licencia municipal.</a:t>
            </a:r>
          </a:p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Carta de pago del ingreso previo de la tasa por actuaciones urbanísticas.</a:t>
            </a:r>
          </a:p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Proyecto básico.</a:t>
            </a:r>
          </a:p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Estudio o Estudio Básico de Seguridad y Salud</a:t>
            </a:r>
          </a:p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Designación de un técnico responsable de la dirección de las obras.</a:t>
            </a:r>
          </a:p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Fotografía en color del estado actual.</a:t>
            </a:r>
          </a:p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Licencia de ocupación de vial .</a:t>
            </a:r>
          </a:p>
          <a:p>
            <a:pPr>
              <a:buFont typeface="Arial" pitchFamily="34" charset="0"/>
              <a:buChar char="•"/>
            </a:pPr>
            <a:r>
              <a:rPr lang="es-ES" sz="1900" dirty="0" smtClean="0">
                <a:solidFill>
                  <a:schemeClr val="bg1"/>
                </a:solidFill>
              </a:rPr>
              <a:t> Estudio de gestión de residuos.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506831" y="4121239"/>
            <a:ext cx="3142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Documentación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5035639" y="4752307"/>
            <a:ext cx="4842456" cy="17257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720726" y="776289"/>
            <a:ext cx="10754350" cy="1322967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ESPOLIO (FICTICIO)  EN LA VERJA DEL CORPUS CHRISTI</a:t>
            </a:r>
            <a:r>
              <a:rPr kumimoji="0" lang="es-ES" sz="4200" b="1" i="1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4200" b="1" i="1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720726" y="1554822"/>
            <a:ext cx="10750549" cy="1752600"/>
          </a:xfrm>
          <a:prstGeom prst="rect">
            <a:avLst/>
          </a:prstGeom>
        </p:spPr>
        <p:txBody>
          <a:bodyPr/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Visita artesanos </a:t>
            </a:r>
          </a:p>
        </p:txBody>
      </p:sp>
      <p:pic>
        <p:nvPicPr>
          <p:cNvPr id="5" name="4 Imagen" descr="C:\Users\MCarmen\Dropbox\PROYECTO FINAL DE GRADO\TRABAJO 3- Reja\CERRAJERÍAS\cerrajería Juan andrés García\DSC008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4767" y="1846999"/>
            <a:ext cx="3324595" cy="2494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5 Imagen" descr="C:\Users\MCarmen\Dropbox\PROYECTO FINAL DE GRADO\TRABAJO 3- Reja\CERRAJERÍAS\cerrajería Juan andrés García\DSC0079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6474" y="3111917"/>
            <a:ext cx="3455670" cy="25917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CuadroTexto"/>
          <p:cNvSpPr txBox="1"/>
          <p:nvPr/>
        </p:nvSpPr>
        <p:spPr>
          <a:xfrm>
            <a:off x="309093" y="2279561"/>
            <a:ext cx="5293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Cerrajerías Juan Andrés García y Olmos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252562" y="5227684"/>
            <a:ext cx="47672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Conclusiones: Precio desorbitado y dificultad de determinadas piezas</a:t>
            </a:r>
            <a:endParaRPr lang="es-E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5" t="29382" r="2788" b="6914"/>
          <a:stretch/>
        </p:blipFill>
        <p:spPr>
          <a:xfrm>
            <a:off x="9055687" y="1501757"/>
            <a:ext cx="2521336" cy="32203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694601" y="462780"/>
            <a:ext cx="10754350" cy="1470025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DIGITALIZACIÓN DEL MOSAICO CERÁMICO DE LA IGLESIA DE SAN LORENZO</a:t>
            </a: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360608" y="1858394"/>
            <a:ext cx="11831392" cy="1752600"/>
          </a:xfrm>
          <a:prstGeom prst="rect">
            <a:avLst/>
          </a:prstGeom>
        </p:spPr>
        <p:txBody>
          <a:bodyPr/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Objetivo: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3000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Digitalización mediante restitución fotogramétrica.</a:t>
            </a:r>
            <a:endParaRPr lang="es-ES" sz="3000" dirty="0">
              <a:ln>
                <a:solidFill>
                  <a:schemeClr val="bg2"/>
                </a:solidFill>
              </a:ln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563675" y="2446986"/>
            <a:ext cx="2588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/>
              <a:t>Ptlens</a:t>
            </a:r>
            <a:endParaRPr lang="es-ES" sz="2400" dirty="0"/>
          </a:p>
        </p:txBody>
      </p:sp>
      <p:pic>
        <p:nvPicPr>
          <p:cNvPr id="5" name="Picture 58" descr="D:\Users\Z\Documents\Dropbox\PROYECTO FINAL DE GRADO\TRABAJO 4-CERAMICA\DSC_077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8800" y="3103808"/>
            <a:ext cx="4443211" cy="3296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" t="14475" r="38743" b="35460"/>
          <a:stretch/>
        </p:blipFill>
        <p:spPr bwMode="auto">
          <a:xfrm>
            <a:off x="6619746" y="3129565"/>
            <a:ext cx="4533363" cy="3296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6 Flecha derecha"/>
          <p:cNvSpPr/>
          <p:nvPr/>
        </p:nvSpPr>
        <p:spPr>
          <a:xfrm>
            <a:off x="5718226" y="4597758"/>
            <a:ext cx="708338" cy="3477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694601" y="462780"/>
            <a:ext cx="10754350" cy="1470025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DIGITALIZACIÓN DEL MOSAICO CERÁMICO DE LA IGLESIA DE SAN LORENZO</a:t>
            </a: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360608" y="1858394"/>
            <a:ext cx="11831392" cy="1752600"/>
          </a:xfrm>
          <a:prstGeom prst="rect">
            <a:avLst/>
          </a:prstGeom>
        </p:spPr>
        <p:txBody>
          <a:bodyPr/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Objetivo: </a:t>
            </a:r>
            <a:r>
              <a:rPr lang="es-ES" sz="3000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Digitalización mediante restitución fotogramétrica.</a:t>
            </a:r>
            <a:endParaRPr lang="es-ES" sz="3000" dirty="0">
              <a:ln>
                <a:solidFill>
                  <a:schemeClr val="bg2"/>
                </a:solidFill>
              </a:ln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638806" y="2547868"/>
            <a:ext cx="2588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/>
              <a:t>Asrix</a:t>
            </a:r>
            <a:endParaRPr lang="es-ES" sz="2400" dirty="0"/>
          </a:p>
        </p:txBody>
      </p:sp>
      <p:pic>
        <p:nvPicPr>
          <p:cNvPr id="5" name="Picture 6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65" t="22716" r="17378" b="24819"/>
          <a:stretch/>
        </p:blipFill>
        <p:spPr bwMode="auto">
          <a:xfrm>
            <a:off x="6700935" y="3304647"/>
            <a:ext cx="4310507" cy="2967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6 Flecha derecha"/>
          <p:cNvSpPr/>
          <p:nvPr/>
        </p:nvSpPr>
        <p:spPr>
          <a:xfrm>
            <a:off x="5756863" y="4546243"/>
            <a:ext cx="708338" cy="3477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5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" t="14475" r="38743" b="35460"/>
          <a:stretch/>
        </p:blipFill>
        <p:spPr bwMode="auto">
          <a:xfrm>
            <a:off x="697678" y="3030845"/>
            <a:ext cx="4708471" cy="3514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694601" y="333990"/>
            <a:ext cx="10754350" cy="1470025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DIGITALIZACIÓN DEL MOSAICO CERÁMICO DE LA IGLESIA DE SAN LORENZO</a:t>
            </a: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360608" y="1639451"/>
            <a:ext cx="11831392" cy="1752600"/>
          </a:xfrm>
          <a:prstGeom prst="rect">
            <a:avLst/>
          </a:prstGeom>
        </p:spPr>
        <p:txBody>
          <a:bodyPr/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Objetivo: </a:t>
            </a:r>
            <a:r>
              <a:rPr lang="es-ES" sz="3000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Digitalización mediante restitución fotogramétrica.</a:t>
            </a:r>
            <a:endParaRPr lang="es-ES" sz="3000" dirty="0">
              <a:ln>
                <a:solidFill>
                  <a:schemeClr val="bg2"/>
                </a:solidFill>
              </a:ln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935030" y="2380443"/>
            <a:ext cx="2588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/>
              <a:t>Cad</a:t>
            </a:r>
            <a:endParaRPr lang="es-ES" sz="2400" dirty="0"/>
          </a:p>
        </p:txBody>
      </p:sp>
      <p:pic>
        <p:nvPicPr>
          <p:cNvPr id="5" name="Picture 65"/>
          <p:cNvPicPr/>
          <p:nvPr/>
        </p:nvPicPr>
        <p:blipFill rotWithShape="1">
          <a:blip r:embed="rId2" cstate="print"/>
          <a:srcRect l="1" t="826" r="481" b="3924"/>
          <a:stretch/>
        </p:blipFill>
        <p:spPr bwMode="auto">
          <a:xfrm>
            <a:off x="1310587" y="3065171"/>
            <a:ext cx="4549308" cy="3529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70"/>
          <p:cNvPicPr/>
          <p:nvPr/>
        </p:nvPicPr>
        <p:blipFill rotWithShape="1">
          <a:blip r:embed="rId3"/>
          <a:srcRect l="26728" t="14570" r="15542" b="15585"/>
          <a:stretch/>
        </p:blipFill>
        <p:spPr bwMode="auto">
          <a:xfrm>
            <a:off x="7495511" y="2331074"/>
            <a:ext cx="2240925" cy="2356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71"/>
          <p:cNvPicPr/>
          <p:nvPr/>
        </p:nvPicPr>
        <p:blipFill rotWithShape="1">
          <a:blip r:embed="rId4"/>
          <a:srcRect l="13856" t="16082" r="7748" b="17107"/>
          <a:stretch/>
        </p:blipFill>
        <p:spPr bwMode="auto">
          <a:xfrm>
            <a:off x="7173541" y="4816699"/>
            <a:ext cx="3078049" cy="1918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7 Flecha derecha"/>
          <p:cNvSpPr/>
          <p:nvPr/>
        </p:nvSpPr>
        <p:spPr>
          <a:xfrm>
            <a:off x="6207626" y="4597758"/>
            <a:ext cx="708338" cy="3477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694601" y="205200"/>
            <a:ext cx="10754350" cy="1470025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200" b="0" i="0" u="none" strike="noStrike" kern="120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Trabajos previos: DIGITALIZACIÓN DEL MOSAICO CERÁMICO DE LA IGLESIA DE SAN LORENZO</a:t>
            </a:r>
            <a:endParaRPr kumimoji="0" lang="es-ES" sz="4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360608" y="1472024"/>
            <a:ext cx="11831392" cy="1752600"/>
          </a:xfrm>
          <a:prstGeom prst="rect">
            <a:avLst/>
          </a:prstGeom>
        </p:spPr>
        <p:txBody>
          <a:bodyPr/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Objetivo: </a:t>
            </a:r>
            <a:r>
              <a:rPr lang="es-ES" sz="3000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Digitalización mediante restitución fotogramétrica.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s-ES" sz="3000" dirty="0">
              <a:ln>
                <a:solidFill>
                  <a:schemeClr val="bg2"/>
                </a:solidFill>
              </a:ln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636400" y="2125012"/>
            <a:ext cx="2781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Resultado final</a:t>
            </a:r>
            <a:endParaRPr lang="es-ES" sz="2400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786" y="94199"/>
            <a:ext cx="11016427" cy="6669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dirty="0" smtClean="0"/>
              <a:t>Análisis del panteón de la familia </a:t>
            </a:r>
            <a:br>
              <a:rPr lang="es-ES" sz="4000" dirty="0" smtClean="0"/>
            </a:br>
            <a:r>
              <a:rPr lang="es-ES" sz="4000" dirty="0" err="1" smtClean="0"/>
              <a:t>Puchol</a:t>
            </a:r>
            <a:r>
              <a:rPr lang="es-ES" sz="4000" dirty="0" smtClean="0"/>
              <a:t> y </a:t>
            </a:r>
            <a:r>
              <a:rPr lang="es-ES" sz="4000" dirty="0" err="1" smtClean="0"/>
              <a:t>Sarthou</a:t>
            </a:r>
            <a:endParaRPr lang="es-ES" sz="4000" dirty="0" smtClean="0"/>
          </a:p>
        </p:txBody>
      </p:sp>
      <p:sp>
        <p:nvSpPr>
          <p:cNvPr id="3" name="2 CuadroTexto"/>
          <p:cNvSpPr txBox="1"/>
          <p:nvPr/>
        </p:nvSpPr>
        <p:spPr>
          <a:xfrm>
            <a:off x="1313644" y="1712890"/>
            <a:ext cx="46492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 algn="ctr">
              <a:buClr>
                <a:schemeClr val="accent1"/>
              </a:buClr>
              <a:buSzPct val="80000"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Plano de situación</a:t>
            </a:r>
          </a:p>
        </p:txBody>
      </p:sp>
      <p:pic>
        <p:nvPicPr>
          <p:cNvPr id="4" name="Picture 73"/>
          <p:cNvPicPr/>
          <p:nvPr/>
        </p:nvPicPr>
        <p:blipFill rotWithShape="1">
          <a:blip r:embed="rId2"/>
          <a:srcRect l="4192" t="11108" r="5443" b="15746"/>
          <a:stretch/>
        </p:blipFill>
        <p:spPr bwMode="auto">
          <a:xfrm>
            <a:off x="1008677" y="2654167"/>
            <a:ext cx="5177642" cy="3352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4 Elipse"/>
          <p:cNvSpPr/>
          <p:nvPr/>
        </p:nvSpPr>
        <p:spPr>
          <a:xfrm>
            <a:off x="1957589" y="4790943"/>
            <a:ext cx="824248" cy="785611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Picture 7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494" t="21620" r="7096" b="8165"/>
          <a:stretch/>
        </p:blipFill>
        <p:spPr bwMode="auto">
          <a:xfrm>
            <a:off x="6618462" y="1957588"/>
            <a:ext cx="4676312" cy="45102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8120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dirty="0" smtClean="0"/>
              <a:t>Análisis del panteón de la familia </a:t>
            </a:r>
            <a:br>
              <a:rPr lang="es-ES" sz="4000" dirty="0" smtClean="0"/>
            </a:br>
            <a:r>
              <a:rPr lang="es-ES" sz="4000" dirty="0" err="1" smtClean="0"/>
              <a:t>Puchol</a:t>
            </a:r>
            <a:r>
              <a:rPr lang="es-ES" sz="4000" dirty="0" smtClean="0"/>
              <a:t> y </a:t>
            </a:r>
            <a:r>
              <a:rPr lang="es-ES" sz="4000" dirty="0" err="1" smtClean="0"/>
              <a:t>Sarthou</a:t>
            </a:r>
            <a:endParaRPr lang="es-ES" sz="4000" dirty="0" smtClean="0"/>
          </a:p>
        </p:txBody>
      </p:sp>
      <p:sp>
        <p:nvSpPr>
          <p:cNvPr id="3" name="2 CuadroTexto"/>
          <p:cNvSpPr txBox="1"/>
          <p:nvPr/>
        </p:nvSpPr>
        <p:spPr>
          <a:xfrm>
            <a:off x="1313644" y="1596980"/>
            <a:ext cx="46492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Información</a:t>
            </a:r>
          </a:p>
        </p:txBody>
      </p:sp>
      <p:graphicFrame>
        <p:nvGraphicFramePr>
          <p:cNvPr id="7" name="6 Diagrama"/>
          <p:cNvGraphicFramePr/>
          <p:nvPr/>
        </p:nvGraphicFramePr>
        <p:xfrm>
          <a:off x="3062310" y="2240926"/>
          <a:ext cx="5463504" cy="515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3777232" y="3348508"/>
          <a:ext cx="3795546" cy="3503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6158373" y="4904705"/>
            <a:ext cx="186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Desconocido 33,3%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884447" y="4913961"/>
            <a:ext cx="1571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1896</a:t>
            </a:r>
          </a:p>
          <a:p>
            <a:pPr algn="ctr"/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 55,5%</a:t>
            </a:r>
            <a:endParaRPr lang="es-E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5138796" y="3498761"/>
            <a:ext cx="186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1894</a:t>
            </a:r>
          </a:p>
          <a:p>
            <a:pPr algn="ctr"/>
            <a:r>
              <a:rPr lang="es-ES" dirty="0" smtClean="0"/>
              <a:t> 33,3%</a:t>
            </a:r>
            <a:endParaRPr lang="es-ES" dirty="0"/>
          </a:p>
        </p:txBody>
      </p:sp>
      <p:grpSp>
        <p:nvGrpSpPr>
          <p:cNvPr id="23" name="22 Grupo"/>
          <p:cNvGrpSpPr/>
          <p:nvPr/>
        </p:nvGrpSpPr>
        <p:grpSpPr>
          <a:xfrm>
            <a:off x="3066132" y="2978240"/>
            <a:ext cx="2273348" cy="515153"/>
            <a:chOff x="3733" y="0"/>
            <a:chExt cx="2273348" cy="515153"/>
          </a:xfrm>
        </p:grpSpPr>
        <p:sp>
          <p:nvSpPr>
            <p:cNvPr id="24" name="23 Rectángulo redondeado"/>
            <p:cNvSpPr/>
            <p:nvPr/>
          </p:nvSpPr>
          <p:spPr>
            <a:xfrm>
              <a:off x="3733" y="0"/>
              <a:ext cx="2273348" cy="5151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24 Rectángulo"/>
            <p:cNvSpPr/>
            <p:nvPr/>
          </p:nvSpPr>
          <p:spPr>
            <a:xfrm>
              <a:off x="18821" y="15088"/>
              <a:ext cx="2243172" cy="4849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200" kern="1200" dirty="0" smtClean="0"/>
                <a:t>Año</a:t>
              </a:r>
              <a:endParaRPr lang="es-ES" sz="2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8120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dirty="0" smtClean="0"/>
              <a:t>Análisis del panteón de la familia </a:t>
            </a:r>
            <a:br>
              <a:rPr lang="es-ES" sz="4000" dirty="0" smtClean="0"/>
            </a:br>
            <a:r>
              <a:rPr lang="es-ES" sz="4000" dirty="0" err="1" smtClean="0"/>
              <a:t>Puchol</a:t>
            </a:r>
            <a:r>
              <a:rPr lang="es-ES" sz="4000" dirty="0" smtClean="0"/>
              <a:t> y </a:t>
            </a:r>
            <a:r>
              <a:rPr lang="es-ES" sz="4000" dirty="0" err="1" smtClean="0"/>
              <a:t>Sarthou</a:t>
            </a:r>
            <a:endParaRPr lang="es-ES" sz="4000" dirty="0" smtClean="0"/>
          </a:p>
        </p:txBody>
      </p:sp>
      <p:sp>
        <p:nvSpPr>
          <p:cNvPr id="3" name="2 CuadroTexto"/>
          <p:cNvSpPr txBox="1"/>
          <p:nvPr/>
        </p:nvSpPr>
        <p:spPr>
          <a:xfrm>
            <a:off x="1313644" y="1596980"/>
            <a:ext cx="46492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0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Levantamiento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279" y="2304513"/>
            <a:ext cx="3333750" cy="4000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7603" y="2305318"/>
            <a:ext cx="3200399" cy="4015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36417" y="2306099"/>
            <a:ext cx="3550814" cy="40174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120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90220"/>
            <a:ext cx="109728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403795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1970467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Eflorescencias</a:t>
            </a:r>
            <a:endParaRPr lang="es-ES" sz="2400" dirty="0"/>
          </a:p>
        </p:txBody>
      </p:sp>
      <p:pic>
        <p:nvPicPr>
          <p:cNvPr id="8" name="Picture 89" descr="D:\Users\Z\Documents\Dropbox\PANTEÓN\FOTOS\Fotos Ramon\DSC076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3429" y="2601532"/>
            <a:ext cx="3243878" cy="3951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21" descr="D:\Users\Z\Documents\Dropbox\PANTEÓN\FOTOS\Fotos Ramon\DSC0788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4732" y="2678805"/>
            <a:ext cx="5692462" cy="37992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27993" t="17746" r="45281" b="10423"/>
          <a:stretch>
            <a:fillRect/>
          </a:stretch>
        </p:blipFill>
        <p:spPr bwMode="auto">
          <a:xfrm>
            <a:off x="4687914" y="1591280"/>
            <a:ext cx="3039415" cy="5105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Eflorescencias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1065010331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24 Rectángulo"/>
          <p:cNvSpPr/>
          <p:nvPr/>
        </p:nvSpPr>
        <p:spPr>
          <a:xfrm>
            <a:off x="2214251" y="2803780"/>
            <a:ext cx="2166219" cy="3489212"/>
          </a:xfrm>
          <a:prstGeom prst="rect">
            <a:avLst/>
          </a:pr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" name="10 Grupo"/>
          <p:cNvGrpSpPr/>
          <p:nvPr/>
        </p:nvGrpSpPr>
        <p:grpSpPr>
          <a:xfrm>
            <a:off x="3338297" y="2803780"/>
            <a:ext cx="2907677" cy="3489212"/>
            <a:chOff x="3010121" y="792531"/>
            <a:chExt cx="2907677" cy="3489212"/>
          </a:xfrm>
        </p:grpSpPr>
        <p:sp>
          <p:nvSpPr>
            <p:cNvPr id="23" name="22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23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3953699" y="2803780"/>
            <a:ext cx="2166219" cy="3489212"/>
            <a:chOff x="3591657" y="792531"/>
            <a:chExt cx="2166219" cy="3489212"/>
          </a:xfrm>
        </p:grpSpPr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21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Generadas por el agua y las sales solubles.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Agua: condensaciones, capilaridad o por filtraciones de lluvia. 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Sales: del terreno, o de los propios materiales</a:t>
              </a:r>
              <a:endParaRPr lang="es-ES" sz="1900" kern="1200" dirty="0"/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6347743" y="2803780"/>
            <a:ext cx="2907677" cy="3489212"/>
            <a:chOff x="6019567" y="792531"/>
            <a:chExt cx="2907677" cy="3489212"/>
          </a:xfrm>
        </p:grpSpPr>
        <p:sp>
          <p:nvSpPr>
            <p:cNvPr id="19" name="18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19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5" name="14 Extracto"/>
          <p:cNvSpPr/>
          <p:nvPr/>
        </p:nvSpPr>
        <p:spPr>
          <a:xfrm rot="5400000">
            <a:off x="6106035" y="5575255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" name="15 Grupo"/>
          <p:cNvGrpSpPr/>
          <p:nvPr/>
        </p:nvGrpSpPr>
        <p:grpSpPr>
          <a:xfrm>
            <a:off x="6963145" y="2803780"/>
            <a:ext cx="2166219" cy="3489212"/>
            <a:chOff x="6601103" y="792531"/>
            <a:chExt cx="2166219" cy="3489212"/>
          </a:xfrm>
        </p:grpSpPr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Se eliminarán con un cepillado suave, y se lavará la fábrica con agua a presión, con una solución de jabón sódico al 1% o con sosa cáustica.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Fisura en los arcos de la bóveda</a:t>
            </a:r>
            <a:endParaRPr lang="es-ES" sz="2400" dirty="0"/>
          </a:p>
        </p:txBody>
      </p:sp>
      <p:pic>
        <p:nvPicPr>
          <p:cNvPr id="8" name="Picture 127" descr="D:\Users\Z\Documents\Dropbox\PANTEÓN\FOTOS\Fotos panteon puchol jose\SAM_046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6613" y="2795161"/>
            <a:ext cx="2786617" cy="3714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22" descr="D:\Users\Z\Documents\Dropbox\PANTEÓN\FOTOS\Fotos Ramon\DSC079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7460" y="2813336"/>
            <a:ext cx="4890301" cy="3677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 l="28732" t="19775" r="44331" b="13127"/>
          <a:stretch>
            <a:fillRect/>
          </a:stretch>
        </p:blipFill>
        <p:spPr bwMode="auto">
          <a:xfrm>
            <a:off x="4662153" y="1622738"/>
            <a:ext cx="3284112" cy="5112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6590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Fisura en los arcos de la bóveda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/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53628" y="2803780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35164" y="2803780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Mal cálculo de la estructura 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Sobrecarga 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Asiento de la cimentación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63074" y="2803780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21366" y="5575255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44610" y="2803780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Inyección de  resina </a:t>
              </a:r>
              <a:r>
                <a:rPr lang="es-ES" sz="1900" kern="1200" dirty="0" err="1" smtClean="0"/>
                <a:t>epoxy</a:t>
              </a:r>
              <a:r>
                <a:rPr lang="es-ES" sz="1900" kern="1200" dirty="0" smtClean="0"/>
                <a:t>  </a:t>
              </a:r>
              <a:r>
                <a:rPr lang="es-ES" sz="1900" kern="1200" dirty="0" err="1" smtClean="0"/>
                <a:t>ultralíquida</a:t>
              </a:r>
              <a:endParaRPr lang="es-ES" sz="1900" kern="1200" dirty="0" smtClean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Cosido de la grieta</a:t>
              </a:r>
              <a:endParaRPr lang="es-ES" sz="1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7241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Rotura de peldaños en escalera</a:t>
            </a:r>
            <a:endParaRPr lang="es-ES" sz="2400" dirty="0"/>
          </a:p>
        </p:txBody>
      </p:sp>
      <p:pic>
        <p:nvPicPr>
          <p:cNvPr id="8" name="Picture 94" descr="D:\Users\Z\Documents\Dropbox\PANTEÓN\FOTOS\Fotos Ramon\DSC0791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745" y="3000778"/>
            <a:ext cx="4307720" cy="3245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95" descr="D:\Users\Z\Documents\Dropbox\PANTEÓN\FOTOS\Fotos Ramon\DSC0788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2163" y="3000776"/>
            <a:ext cx="4315063" cy="3245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l="27148" t="19099" r="35986" b="13296"/>
          <a:stretch>
            <a:fillRect/>
          </a:stretch>
        </p:blipFill>
        <p:spPr bwMode="auto">
          <a:xfrm>
            <a:off x="4095482" y="1635617"/>
            <a:ext cx="4382359" cy="50227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Rotura de peldaños en escalera</a:t>
            </a:r>
            <a:endParaRPr lang="es-ES" sz="2400" dirty="0"/>
          </a:p>
        </p:txBody>
      </p:sp>
      <p:graphicFrame>
        <p:nvGraphicFramePr>
          <p:cNvPr id="8" name="6 Diagrama"/>
          <p:cNvGraphicFramePr/>
          <p:nvPr/>
        </p:nvGraphicFramePr>
        <p:xfrm>
          <a:off x="1632040" y="2074312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24 Rectángulo"/>
          <p:cNvSpPr/>
          <p:nvPr/>
        </p:nvSpPr>
        <p:spPr>
          <a:xfrm>
            <a:off x="2214251" y="2819546"/>
            <a:ext cx="2166219" cy="3489212"/>
          </a:xfrm>
          <a:prstGeom prst="rect">
            <a:avLst/>
          </a:pr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" name="10 Grupo"/>
          <p:cNvGrpSpPr/>
          <p:nvPr/>
        </p:nvGrpSpPr>
        <p:grpSpPr>
          <a:xfrm>
            <a:off x="3253628" y="2819546"/>
            <a:ext cx="2907677" cy="3489212"/>
            <a:chOff x="3010121" y="792531"/>
            <a:chExt cx="2907677" cy="3489212"/>
          </a:xfrm>
        </p:grpSpPr>
        <p:sp>
          <p:nvSpPr>
            <p:cNvPr id="23" name="22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23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3835164" y="2819546"/>
            <a:ext cx="2166219" cy="3489212"/>
            <a:chOff x="3591657" y="792531"/>
            <a:chExt cx="2166219" cy="3489212"/>
          </a:xfrm>
        </p:grpSpPr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21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dirty="0"/>
                <a:t>G</a:t>
              </a:r>
              <a:r>
                <a:rPr lang="es-ES" sz="1900" kern="1200" dirty="0" smtClean="0"/>
                <a:t>rietas generadas por un asiento de la losa de la escalera</a:t>
              </a:r>
              <a:endParaRPr lang="es-ES" sz="19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/>
                <a:t>F</a:t>
              </a:r>
              <a:r>
                <a:rPr lang="es-ES" sz="1900" kern="1200" dirty="0" smtClean="0"/>
                <a:t>altas de sección </a:t>
              </a:r>
              <a:r>
                <a:rPr lang="es-ES" sz="1900" dirty="0" smtClean="0"/>
                <a:t>debidas</a:t>
              </a:r>
              <a:r>
                <a:rPr lang="es-ES" sz="1900" kern="1200" dirty="0" smtClean="0"/>
                <a:t> a golpes recibidos al bajar los ataúdes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600" kern="1200" dirty="0"/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6263074" y="2819546"/>
            <a:ext cx="2907677" cy="3489212"/>
            <a:chOff x="6019567" y="792531"/>
            <a:chExt cx="2907677" cy="3489212"/>
          </a:xfrm>
        </p:grpSpPr>
        <p:sp>
          <p:nvSpPr>
            <p:cNvPr id="19" name="18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19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5" name="14 Extracto"/>
          <p:cNvSpPr/>
          <p:nvPr/>
        </p:nvSpPr>
        <p:spPr>
          <a:xfrm rot="5400000">
            <a:off x="6021366" y="5591021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" name="15 Grupo"/>
          <p:cNvGrpSpPr/>
          <p:nvPr/>
        </p:nvGrpSpPr>
        <p:grpSpPr>
          <a:xfrm>
            <a:off x="6844610" y="2819546"/>
            <a:ext cx="2166219" cy="3489212"/>
            <a:chOff x="6601103" y="792531"/>
            <a:chExt cx="2166219" cy="3489212"/>
          </a:xfrm>
        </p:grpSpPr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17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Levantamiento de peldaños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Picado y reparación de la losa 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Reposición de las piezas de mármol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Humedades en </a:t>
            </a:r>
            <a:r>
              <a:rPr lang="es-ES" sz="2400" dirty="0" smtClean="0"/>
              <a:t>cubierta </a:t>
            </a:r>
            <a:r>
              <a:rPr lang="es-ES" sz="2400" dirty="0" smtClean="0"/>
              <a:t>planta superior</a:t>
            </a:r>
            <a:endParaRPr lang="es-ES" sz="2400" dirty="0"/>
          </a:p>
        </p:txBody>
      </p:sp>
      <p:pic>
        <p:nvPicPr>
          <p:cNvPr id="8" name="Picture 96" descr="D:\Users\Z\Documents\Dropbox\PANTEÓN\FOTOS\Fotos Ramon\DSC0788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0596" y="2657309"/>
            <a:ext cx="2918346" cy="3887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97" descr="D:\Users\Z\Documents\Dropbox\PANTEÓN\FOTOS\Fotos Ramon\DSC0786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1399" y="2717442"/>
            <a:ext cx="5088291" cy="37435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l="30000" t="19606" r="43275" b="14141"/>
          <a:stretch>
            <a:fillRect/>
          </a:stretch>
        </p:blipFill>
        <p:spPr bwMode="auto">
          <a:xfrm>
            <a:off x="4687910" y="1622738"/>
            <a:ext cx="3258355" cy="504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Humedades en </a:t>
            </a:r>
            <a:r>
              <a:rPr lang="es-ES" sz="2400" dirty="0" smtClean="0"/>
              <a:t>cubierta </a:t>
            </a:r>
            <a:r>
              <a:rPr lang="es-ES" sz="2400" dirty="0" smtClean="0"/>
              <a:t>planta superior</a:t>
            </a: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1755659162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87496" y="2819546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69032" y="2819546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Falta de impermeabiliza-</a:t>
              </a:r>
              <a:r>
                <a:rPr lang="es-ES" sz="1900" kern="1200" dirty="0" err="1" smtClean="0"/>
                <a:t>ción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Mal estado de las juntas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96942" y="2819546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55234" y="5591021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78478" y="2819546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Eliminación de los restos de la junta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Sellado de las juntas con adhesivo de poliuretano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Vegetación entre juntas</a:t>
            </a:r>
            <a:endParaRPr lang="es-ES" sz="2400" dirty="0"/>
          </a:p>
        </p:txBody>
      </p:sp>
      <p:pic>
        <p:nvPicPr>
          <p:cNvPr id="8" name="Picture 99" descr="D:\Users\Z\Documents\Dropbox\PANTEÓN\FOTOS\Fotos Ramon\DSC0802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9457" y="2756081"/>
            <a:ext cx="4636036" cy="3630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00" descr="D:\Users\Z\Documents\Dropbox\PANTEÓN\FOTOS\Fotos Ramon\DSC0805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0343" y="2730320"/>
            <a:ext cx="5112913" cy="3670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28416" t="26366" r="42007" b="19042"/>
          <a:stretch>
            <a:fillRect/>
          </a:stretch>
        </p:blipFill>
        <p:spPr bwMode="auto">
          <a:xfrm>
            <a:off x="4172755" y="1670480"/>
            <a:ext cx="4301544" cy="49621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Vegetación entre juntas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798704964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33191" y="2866844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14727" y="2866844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Es frecuente que las semillas se introduzcan en las juntas horizontales de ejecución entre losas de piedra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42637" y="2866844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00929" y="5638319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24173" y="2866844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Eliminación de la vegetación y de los restos de la junta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Sellado de las juntas con adhesivo de poliuretano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Aparición de líquenes</a:t>
            </a:r>
            <a:endParaRPr lang="es-ES" sz="2400" dirty="0"/>
          </a:p>
        </p:txBody>
      </p:sp>
      <p:pic>
        <p:nvPicPr>
          <p:cNvPr id="8" name="Picture 102" descr="D:\Users\Z\Documents\Dropbox\PANTEÓN\FOTOS\Fotos Ramon\DSC080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2131" y="2897747"/>
            <a:ext cx="4117474" cy="3225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91" descr="D:\Users\Z\Documents\Dropbox\PANTEÓN\FOTOS\Fotos Ramon\DSC080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5950" y="2910625"/>
            <a:ext cx="4417453" cy="3220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 l="27465" t="18930" r="44331" b="12958"/>
          <a:stretch>
            <a:fillRect/>
          </a:stretch>
        </p:blipFill>
        <p:spPr bwMode="auto">
          <a:xfrm>
            <a:off x="4597037" y="1667814"/>
            <a:ext cx="3323468" cy="5016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Aparición de líquenes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1986251524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53622" y="2851078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35158" y="2851078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Debida a la falta de soleamiento y por lo tanto exceso de humedad (orientación norte)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63068" y="2851078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21360" y="5622553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44604" y="2851078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Eliminación mediante agua a presión, con una solución de detergentes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Aclarado con abundante agua y aplicación de productos fungicidas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Suciedad en fachada</a:t>
            </a:r>
            <a:endParaRPr lang="es-ES" sz="2400" dirty="0"/>
          </a:p>
        </p:txBody>
      </p:sp>
      <p:pic>
        <p:nvPicPr>
          <p:cNvPr id="8" name="Picture 114" descr="D:\Users\Z\Documents\Dropbox\PANTEÓN\FOTOS\Fotos Ramon\DSC0798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4449" y="2846232"/>
            <a:ext cx="4729224" cy="3350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05" descr="D:\Users\Z\Documents\Dropbox\PANTEÓN\FOTOS\Fotos Ramon\DSC0802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2918" y="2846230"/>
            <a:ext cx="4726546" cy="33742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 l="27571" t="19099" r="44542" b="12451"/>
          <a:stretch>
            <a:fillRect/>
          </a:stretch>
        </p:blipFill>
        <p:spPr bwMode="auto">
          <a:xfrm>
            <a:off x="4675030" y="1661375"/>
            <a:ext cx="3257305" cy="4997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Suciedad en fachada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2983421084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36695" y="2819546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18231" y="2819546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Contaminación ambiental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Manchas por escorrentía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46141" y="2819546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04433" y="5591021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27677" y="2819546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Limpieza mediante chorro de arena de sílice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Aplicación de barniz hidrófugo 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Disgregación de la piedra</a:t>
            </a:r>
            <a:endParaRPr lang="es-ES" sz="2400" dirty="0"/>
          </a:p>
        </p:txBody>
      </p:sp>
      <p:pic>
        <p:nvPicPr>
          <p:cNvPr id="8" name="Picture 108" descr="D:\Users\Z\Documents\Dropbox\PANTEÓN\FOTOS\Fotos Ramon\DSC0803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608" y="2946656"/>
            <a:ext cx="3930791" cy="31064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09" descr="D:\Users\Z\Documents\Dropbox\PANTEÓN\FOTOS\Fotos Ramon\DSC080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0708" y="2949262"/>
            <a:ext cx="4164057" cy="30892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 l="25986" t="18254" r="39577" b="12113"/>
          <a:stretch>
            <a:fillRect/>
          </a:stretch>
        </p:blipFill>
        <p:spPr bwMode="auto">
          <a:xfrm>
            <a:off x="4314423" y="1642055"/>
            <a:ext cx="4035463" cy="51000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9 Elipse"/>
          <p:cNvSpPr/>
          <p:nvPr/>
        </p:nvSpPr>
        <p:spPr>
          <a:xfrm>
            <a:off x="5447762" y="4082602"/>
            <a:ext cx="309093" cy="334851"/>
          </a:xfrm>
          <a:prstGeom prst="ellipse">
            <a:avLst/>
          </a:prstGeom>
          <a:noFill/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Disgregación de la piedra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3970377306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36699" y="2835312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18235" y="2835312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err="1" smtClean="0"/>
                <a:t>Heladicidad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Micro fisuras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Oxidación desagüe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46145" y="2835312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04437" y="5606787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27681" y="2835312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Restauración de los elementos perdidos mediante morteros de resina </a:t>
              </a:r>
              <a:r>
                <a:rPr lang="es-ES" sz="1900" kern="1200" dirty="0" err="1" smtClean="0"/>
                <a:t>epoxy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Grieta en gárgola</a:t>
            </a:r>
            <a:endParaRPr lang="es-ES" sz="2400" dirty="0"/>
          </a:p>
        </p:txBody>
      </p:sp>
      <p:pic>
        <p:nvPicPr>
          <p:cNvPr id="8" name="Picture 1" descr="D:\Users\Z\Documents\Kristian Uni\PFG\Fotos Proyecto\CIMG269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4606" y="2756078"/>
            <a:ext cx="5148329" cy="3868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Grieta en gárgola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3048669654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70565" y="2835312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52101" y="2835312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Veta débil de la piedra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Micro fisura 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Oxidación o dilatación del desagüe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80011" y="2835312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38303" y="5606787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61547" y="2835312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Cosido de la grieta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Fisuras en fachadas</a:t>
            </a:r>
            <a:endParaRPr lang="es-ES" sz="2400" dirty="0"/>
          </a:p>
        </p:txBody>
      </p:sp>
      <p:pic>
        <p:nvPicPr>
          <p:cNvPr id="8" name="Picture 112" descr="D:\Users\Z\Documents\Dropbox\PANTEÓN\FOTOS\Fotos Ramon\DSC080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2683" y="3254213"/>
            <a:ext cx="3877261" cy="28537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13" descr="D:\Users\Z\Documents\Dropbox\PANTEÓN\FOTOS\Fotos Ramon\DSC0805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1855" y="2923504"/>
            <a:ext cx="4997930" cy="359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 l="25986" t="18592" r="39577" b="12113"/>
          <a:stretch>
            <a:fillRect/>
          </a:stretch>
        </p:blipFill>
        <p:spPr bwMode="auto">
          <a:xfrm>
            <a:off x="4300163" y="1635616"/>
            <a:ext cx="4024428" cy="50613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Fisuras en fachadas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274213824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36699" y="2803780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18235" y="2803780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Veta débil de la piedra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Antigüedad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46145" y="2803780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04437" y="5575255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27681" y="2803780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Limpieza</a:t>
              </a:r>
              <a:endParaRPr lang="es-ES" sz="1900" kern="1200" dirty="0"/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Se inyecta una resina </a:t>
              </a:r>
              <a:r>
                <a:rPr lang="es-ES" sz="1900" kern="1200" dirty="0" err="1" smtClean="0"/>
                <a:t>epoxy</a:t>
              </a:r>
              <a:r>
                <a:rPr lang="es-ES" sz="1900" kern="1200" dirty="0" smtClean="0"/>
                <a:t>  </a:t>
              </a:r>
              <a:r>
                <a:rPr lang="es-ES" sz="1900" kern="1200" dirty="0" err="1" smtClean="0"/>
                <a:t>ultralíquida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Oxidación/corrosión de verja y puertas</a:t>
            </a:r>
            <a:endParaRPr lang="es-ES" sz="2400" dirty="0"/>
          </a:p>
        </p:txBody>
      </p:sp>
      <p:pic>
        <p:nvPicPr>
          <p:cNvPr id="8" name="Picture 115" descr="D:\Users\Z\Documents\Dropbox\PANTEÓN\FOTOS\Fotos Ramon\DSC080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04245" y="3213461"/>
            <a:ext cx="3794078" cy="2852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19" descr="D:\Users\Z\Documents\Dropbox\PANTEÓN\FOTOS\Fotos Ramon\DSC0799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1701" y="2807594"/>
            <a:ext cx="4855335" cy="36833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25985" t="18254" r="39789" b="12113"/>
          <a:stretch>
            <a:fillRect/>
          </a:stretch>
        </p:blipFill>
        <p:spPr bwMode="auto">
          <a:xfrm>
            <a:off x="4353059" y="1648495"/>
            <a:ext cx="3937809" cy="5007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400" dirty="0" smtClean="0"/>
              <a:t>Análisis del panteón de la familia </a:t>
            </a:r>
            <a:br>
              <a:rPr lang="es-ES" sz="4400" dirty="0" smtClean="0"/>
            </a:br>
            <a:r>
              <a:rPr lang="es-ES" sz="4400" dirty="0" err="1" smtClean="0"/>
              <a:t>Puchol</a:t>
            </a:r>
            <a:r>
              <a:rPr lang="es-ES" sz="4400" dirty="0" smtClean="0"/>
              <a:t> y </a:t>
            </a:r>
            <a:r>
              <a:rPr lang="es-ES" sz="4400" dirty="0" err="1" smtClean="0"/>
              <a:t>Sarthou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49250" y="1596980"/>
            <a:ext cx="46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6576">
              <a:buClr>
                <a:schemeClr val="accent1"/>
              </a:buClr>
              <a:buSzPct val="80000"/>
            </a:pPr>
            <a:r>
              <a:rPr lang="es-ES" sz="3600" b="1" dirty="0" smtClean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Lesiones</a:t>
            </a: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88642" y="2150773"/>
            <a:ext cx="10912699" cy="4262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Oxidación/corrosión de verja y puertas</a:t>
            </a:r>
            <a:endParaRPr lang="es-ES" sz="2400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xmlns="" val="1629088357"/>
              </p:ext>
            </p:extLst>
          </p:nvPr>
        </p:nvGraphicFramePr>
        <p:xfrm>
          <a:off x="2031999" y="1996226"/>
          <a:ext cx="8927921" cy="50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36699" y="2866844"/>
            <a:ext cx="2907677" cy="3489212"/>
            <a:chOff x="3010121" y="792531"/>
            <a:chExt cx="2907677" cy="3489212"/>
          </a:xfrm>
        </p:grpSpPr>
        <p:sp>
          <p:nvSpPr>
            <p:cNvPr id="22" name="21 Rectángulo redondeado"/>
            <p:cNvSpPr/>
            <p:nvPr/>
          </p:nvSpPr>
          <p:spPr>
            <a:xfrm>
              <a:off x="3010121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 rot="16200000">
              <a:off x="1870312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Posibles causas</a:t>
              </a:r>
              <a:endParaRPr lang="es-ES" sz="2300" b="1" kern="1200" dirty="0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3818235" y="2866844"/>
            <a:ext cx="2166219" cy="3489212"/>
            <a:chOff x="3591657" y="792531"/>
            <a:chExt cx="2166219" cy="3489212"/>
          </a:xfrm>
        </p:grpSpPr>
        <p:sp>
          <p:nvSpPr>
            <p:cNvPr id="20" name="19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20 Rectángulo"/>
            <p:cNvSpPr/>
            <p:nvPr/>
          </p:nvSpPr>
          <p:spPr>
            <a:xfrm>
              <a:off x="3591657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Corrosión por la humedad</a:t>
              </a:r>
              <a:endParaRPr lang="es-ES" sz="1900" kern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246145" y="2866844"/>
            <a:ext cx="2907677" cy="3489212"/>
            <a:chOff x="6019567" y="792531"/>
            <a:chExt cx="2907677" cy="3489212"/>
          </a:xfrm>
        </p:grpSpPr>
        <p:sp>
          <p:nvSpPr>
            <p:cNvPr id="18" name="17 Rectángulo redondeado"/>
            <p:cNvSpPr/>
            <p:nvPr/>
          </p:nvSpPr>
          <p:spPr>
            <a:xfrm>
              <a:off x="6019567" y="792531"/>
              <a:ext cx="2907677" cy="3489212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 rot="16200000">
              <a:off x="4879758" y="1932341"/>
              <a:ext cx="2861154" cy="581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8867" rIns="102235" bIns="0" numCol="1" spcCol="1270" anchor="t" anchorCtr="0">
              <a:noAutofit/>
            </a:bodyPr>
            <a:lstStyle/>
            <a:p>
              <a:pPr lvl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300" b="1" kern="1200" dirty="0" smtClean="0"/>
                <a:t>Solución propuesta</a:t>
              </a:r>
              <a:endParaRPr lang="es-ES" sz="2300" b="1" kern="1200" dirty="0"/>
            </a:p>
          </p:txBody>
        </p:sp>
      </p:grpSp>
      <p:sp>
        <p:nvSpPr>
          <p:cNvPr id="14" name="13 Extracto"/>
          <p:cNvSpPr/>
          <p:nvPr/>
        </p:nvSpPr>
        <p:spPr>
          <a:xfrm rot="5400000">
            <a:off x="6004437" y="5638319"/>
            <a:ext cx="512494" cy="436151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14 Grupo"/>
          <p:cNvGrpSpPr/>
          <p:nvPr/>
        </p:nvGrpSpPr>
        <p:grpSpPr>
          <a:xfrm>
            <a:off x="6827681" y="2866844"/>
            <a:ext cx="2166219" cy="3489212"/>
            <a:chOff x="6601103" y="792531"/>
            <a:chExt cx="2166219" cy="3489212"/>
          </a:xfrm>
        </p:grpSpPr>
        <p:sp>
          <p:nvSpPr>
            <p:cNvPr id="16" name="15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6601103" y="792531"/>
              <a:ext cx="2166219" cy="34892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Limpieza mediante chorro de arena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Reposición de piezas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900" kern="1200" dirty="0" smtClean="0"/>
                <a:t>Imprimación de minio</a:t>
              </a:r>
              <a:endParaRPr lang="es-ES" sz="19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48551"/>
            <a:ext cx="10972800" cy="1399032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/>
              <a:t>Conclusiones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609600" y="1107580"/>
            <a:ext cx="10972800" cy="4986616"/>
          </a:xfrm>
        </p:spPr>
        <p:txBody>
          <a:bodyPr>
            <a:noAutofit/>
          </a:bodyPr>
          <a:lstStyle/>
          <a:p>
            <a:pPr>
              <a:buClr>
                <a:schemeClr val="accent3"/>
              </a:buClr>
            </a:pPr>
            <a:r>
              <a:rPr lang="es-ES_tradnl" sz="2300" dirty="0" smtClean="0"/>
              <a:t>Recalcar la importancia de los pasos a seguir a la hora de realizar el estudio de un edificio y a no confiar en la información encontrada tanto en la red como en bibliografías.</a:t>
            </a:r>
          </a:p>
          <a:p>
            <a:pPr>
              <a:buClr>
                <a:schemeClr val="accent3"/>
              </a:buClr>
              <a:buNone/>
            </a:pPr>
            <a:endParaRPr lang="es-ES" sz="2300" dirty="0" smtClean="0"/>
          </a:p>
          <a:p>
            <a:pPr>
              <a:buClr>
                <a:schemeClr val="accent3"/>
              </a:buClr>
            </a:pPr>
            <a:r>
              <a:rPr lang="es-ES_tradnl" sz="2300" dirty="0" smtClean="0"/>
              <a:t>Destacar el valor de lo aprendido en materia de rectificación fotogramétrica.</a:t>
            </a:r>
          </a:p>
          <a:p>
            <a:pPr>
              <a:buClr>
                <a:schemeClr val="accent3"/>
              </a:buClr>
              <a:buNone/>
            </a:pPr>
            <a:endParaRPr lang="es-ES" sz="2300" dirty="0" smtClean="0"/>
          </a:p>
          <a:p>
            <a:pPr>
              <a:buClr>
                <a:schemeClr val="accent3"/>
              </a:buClr>
            </a:pPr>
            <a:r>
              <a:rPr lang="es-ES_tradnl" sz="2300" dirty="0" smtClean="0"/>
              <a:t>Se han alcanzado los objetivos al realizar el levantamiento del panteón de la familia </a:t>
            </a:r>
            <a:r>
              <a:rPr lang="es-ES_tradnl" sz="2300" dirty="0" err="1" smtClean="0"/>
              <a:t>Puchol-Sarthou</a:t>
            </a:r>
            <a:r>
              <a:rPr lang="es-ES_tradnl" sz="2300" dirty="0" smtClean="0"/>
              <a:t> mediante la ayuda de programas.</a:t>
            </a:r>
          </a:p>
          <a:p>
            <a:pPr>
              <a:buClr>
                <a:schemeClr val="accent3"/>
              </a:buClr>
              <a:buNone/>
            </a:pPr>
            <a:endParaRPr lang="es-ES" sz="2300" dirty="0" smtClean="0"/>
          </a:p>
          <a:p>
            <a:pPr>
              <a:buClr>
                <a:schemeClr val="accent3"/>
              </a:buClr>
            </a:pPr>
            <a:r>
              <a:rPr lang="es-ES_tradnl" sz="2300" dirty="0" smtClean="0"/>
              <a:t>Se espera que el presente proyecto sirva a la propiedad para futuras intervenciones en el panteón familiar y el mantenimiento de esta gran obra de la arquitectura funeraria del arquitecto </a:t>
            </a:r>
            <a:r>
              <a:rPr lang="es-ES_tradnl" sz="2300" dirty="0" err="1" smtClean="0"/>
              <a:t>Jose</a:t>
            </a:r>
            <a:r>
              <a:rPr lang="es-ES_tradnl" sz="2300" dirty="0" smtClean="0"/>
              <a:t> María Manuel Cortina.</a:t>
            </a:r>
            <a:endParaRPr lang="es-ES" sz="2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 smtClean="0"/>
              <a:t>Bibliografía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609600" y="1619398"/>
            <a:ext cx="10972800" cy="4860230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accent3"/>
              </a:buClr>
            </a:pPr>
            <a:r>
              <a:rPr lang="es-ES" dirty="0" smtClean="0"/>
              <a:t>Fabular edificando: La obra de Cortina, </a:t>
            </a:r>
            <a:r>
              <a:rPr lang="es-ES" dirty="0" err="1" smtClean="0"/>
              <a:t>Joaquin</a:t>
            </a:r>
            <a:r>
              <a:rPr lang="es-ES" dirty="0" smtClean="0"/>
              <a:t> Arnau.</a:t>
            </a:r>
          </a:p>
          <a:p>
            <a:pPr>
              <a:buClr>
                <a:schemeClr val="accent3"/>
              </a:buClr>
            </a:pPr>
            <a:r>
              <a:rPr lang="es-ES" dirty="0" smtClean="0"/>
              <a:t>La arquitectura del colegio del patriarca y sus artífices, Fernando Benito.</a:t>
            </a:r>
          </a:p>
          <a:p>
            <a:pPr>
              <a:buClr>
                <a:schemeClr val="accent3"/>
              </a:buClr>
            </a:pPr>
            <a:r>
              <a:rPr lang="es-ES" dirty="0" smtClean="0"/>
              <a:t>La arquitectura del eclecticismo, Daniel Benito </a:t>
            </a:r>
            <a:r>
              <a:rPr lang="es-ES" dirty="0" err="1" smtClean="0"/>
              <a:t>Goerlich</a:t>
            </a:r>
            <a:r>
              <a:rPr lang="es-ES" dirty="0" smtClean="0"/>
              <a:t>.</a:t>
            </a:r>
          </a:p>
          <a:p>
            <a:pPr>
              <a:buClr>
                <a:schemeClr val="accent3"/>
              </a:buClr>
            </a:pPr>
            <a:r>
              <a:rPr lang="es-ES" dirty="0" smtClean="0"/>
              <a:t>Arquitectura Modernista Valenciana, Daniel Benito </a:t>
            </a:r>
            <a:r>
              <a:rPr lang="es-ES" dirty="0" err="1" smtClean="0"/>
              <a:t>Goerlich</a:t>
            </a:r>
            <a:r>
              <a:rPr lang="es-ES" dirty="0" smtClean="0"/>
              <a:t>.</a:t>
            </a:r>
          </a:p>
          <a:p>
            <a:pPr>
              <a:buClr>
                <a:schemeClr val="accent3"/>
              </a:buClr>
            </a:pPr>
            <a:r>
              <a:rPr lang="es-ES" dirty="0" smtClean="0"/>
              <a:t>Real Colegio y Museo del Patriarca, Fernando Benito.</a:t>
            </a:r>
          </a:p>
          <a:p>
            <a:pPr>
              <a:buClr>
                <a:schemeClr val="accent3"/>
              </a:buClr>
            </a:pPr>
            <a:r>
              <a:rPr lang="es-ES" dirty="0" smtClean="0"/>
              <a:t>Tesis Doctoral: “Arquitectura Ecléctico Funeraria de la Ciudad de Valencia. El Cementerio General de </a:t>
            </a:r>
            <a:r>
              <a:rPr lang="es-ES" dirty="0" err="1" smtClean="0"/>
              <a:t>Valencia”,Jorge</a:t>
            </a:r>
            <a:r>
              <a:rPr lang="es-ES" dirty="0" smtClean="0"/>
              <a:t> </a:t>
            </a:r>
            <a:r>
              <a:rPr lang="es-ES" dirty="0" err="1" smtClean="0"/>
              <a:t>Girbés</a:t>
            </a:r>
            <a:r>
              <a:rPr lang="es-ES" dirty="0" smtClean="0"/>
              <a:t> Pérez.</a:t>
            </a:r>
          </a:p>
          <a:p>
            <a:pPr>
              <a:buClr>
                <a:schemeClr val="accent3"/>
              </a:buClr>
            </a:pPr>
            <a:r>
              <a:rPr lang="es-ES" dirty="0" smtClean="0"/>
              <a:t>Proyecto Panteón familia </a:t>
            </a:r>
            <a:r>
              <a:rPr lang="es-ES" dirty="0" err="1" smtClean="0"/>
              <a:t>Puchol-Sarthou</a:t>
            </a:r>
            <a:r>
              <a:rPr lang="es-ES" dirty="0" smtClean="0"/>
              <a:t>, </a:t>
            </a:r>
            <a:r>
              <a:rPr lang="es-ES" dirty="0" err="1" smtClean="0"/>
              <a:t>Jose</a:t>
            </a:r>
            <a:r>
              <a:rPr lang="es-ES" dirty="0" smtClean="0"/>
              <a:t> María Manuel Cortina </a:t>
            </a:r>
            <a:r>
              <a:rPr lang="es-ES" dirty="0" err="1" smtClean="0"/>
              <a:t>Perez</a:t>
            </a:r>
            <a:r>
              <a:rPr lang="es-ES" dirty="0" smtClean="0"/>
              <a:t>.</a:t>
            </a:r>
          </a:p>
          <a:p>
            <a:pPr>
              <a:buClr>
                <a:schemeClr val="accent3"/>
              </a:buClr>
            </a:pPr>
            <a:r>
              <a:rPr lang="es-ES_tradnl" dirty="0" smtClean="0"/>
              <a:t>Todos los datos sobre la creación y primera construcción del cementerio han sido extraídos </a:t>
            </a:r>
            <a:r>
              <a:rPr lang="es-ES_tradnl" dirty="0" err="1" smtClean="0"/>
              <a:t>deLuis</a:t>
            </a:r>
            <a:r>
              <a:rPr lang="es-ES_tradnl" dirty="0" smtClean="0"/>
              <a:t> </a:t>
            </a:r>
            <a:r>
              <a:rPr lang="es-ES_tradnl" dirty="0" err="1" smtClean="0"/>
              <a:t>Tramoyeres</a:t>
            </a:r>
            <a:r>
              <a:rPr lang="es-ES_tradnl" dirty="0" smtClean="0"/>
              <a:t> Blasco.</a:t>
            </a:r>
            <a:endParaRPr lang="es-ES" dirty="0" smtClean="0"/>
          </a:p>
          <a:p>
            <a:pPr>
              <a:buClr>
                <a:schemeClr val="accent3"/>
              </a:buClr>
            </a:pPr>
            <a:r>
              <a:rPr lang="es-ES_tradnl" dirty="0" smtClean="0"/>
              <a:t>Apuntes históricos. El Cementerio General, Revista Edetana, José </a:t>
            </a:r>
            <a:r>
              <a:rPr lang="es-ES_tradnl" dirty="0" err="1" smtClean="0"/>
              <a:t>Orga</a:t>
            </a:r>
            <a:r>
              <a:rPr lang="es-ES_tradnl" dirty="0" smtClean="0"/>
              <a:t>.</a:t>
            </a:r>
            <a:endParaRPr lang="es-ES" dirty="0" smtClean="0"/>
          </a:p>
          <a:p>
            <a:pPr>
              <a:buClr>
                <a:schemeClr val="accent3"/>
              </a:buClr>
            </a:pPr>
            <a:r>
              <a:rPr lang="es-ES_tradnl" dirty="0" smtClean="0"/>
              <a:t>El cementerio español en los siglos XVIII y XIX, Alicia </a:t>
            </a:r>
            <a:r>
              <a:rPr lang="es-ES_tradnl" dirty="0" err="1" smtClean="0"/>
              <a:t>GonzalezDiaz</a:t>
            </a:r>
            <a:r>
              <a:rPr lang="es-ES_tradnl" dirty="0" smtClean="0"/>
              <a:t>.</a:t>
            </a:r>
            <a:endParaRPr lang="es-ES" dirty="0" smtClean="0"/>
          </a:p>
          <a:p>
            <a:pPr>
              <a:buClr>
                <a:schemeClr val="accent3"/>
              </a:buClr>
            </a:pPr>
            <a:r>
              <a:rPr lang="es-ES_tradnl" dirty="0" smtClean="0"/>
              <a:t>Arte español del siglo XIX, Juan Antonio Gaya Nuño.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 smtClean="0"/>
              <a:t>Bibliografía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283779" y="1918952"/>
            <a:ext cx="11908220" cy="4535856"/>
          </a:xfrm>
        </p:spPr>
        <p:txBody>
          <a:bodyPr numCol="2">
            <a:noAutofit/>
          </a:bodyPr>
          <a:lstStyle/>
          <a:p>
            <a:pPr>
              <a:buClr>
                <a:schemeClr val="accent3"/>
              </a:buClr>
            </a:pPr>
            <a:r>
              <a:rPr lang="ca-ES" sz="2000" dirty="0" smtClean="0"/>
              <a:t>http://www.jdiezarnal.com 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http://www.flickr.com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http://www.yamelose.com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http://www.valenciadelcid.com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http://archivoexvotos.revista-sanssoleil.com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http://www.uv.es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http://calleshistoricasdevalencia.blogspot.com.es	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http://everythingvalencia.com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http://es.wikipedia.org</a:t>
            </a:r>
          </a:p>
          <a:p>
            <a:pPr>
              <a:buClr>
                <a:schemeClr val="accent3"/>
              </a:buClr>
              <a:buNone/>
            </a:pPr>
            <a:endParaRPr lang="ca-ES" sz="2000" dirty="0" smtClean="0"/>
          </a:p>
          <a:p>
            <a:pPr>
              <a:buClr>
                <a:schemeClr val="accent3"/>
              </a:buClr>
            </a:pP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http://www.valencia.es</a:t>
            </a:r>
            <a:endParaRPr lang="ca-ES" sz="18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http://www.cult.gva.es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http://www.minube.com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http://www.esquelasyrecuerdos.com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http://www.cylex-espana.es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http://www.valenciaopinion.es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http://mnceramica.mcu.es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http://antiguaymedieval.blogspot.com.es</a:t>
            </a:r>
            <a:endParaRPr lang="es-ES" sz="2000" dirty="0" smtClean="0"/>
          </a:p>
          <a:p>
            <a:pPr>
              <a:buClr>
                <a:schemeClr val="accent3"/>
              </a:buClr>
            </a:pPr>
            <a:r>
              <a:rPr lang="ca-ES" sz="2000" dirty="0" smtClean="0"/>
              <a:t>http://www.ceutaturistica.com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 bright="-20000" contrast="-30000"/>
          </a:blip>
          <a:srcRect/>
          <a:stretch>
            <a:fillRect t="-58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6879" y="434774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Análisis, Levantamiento e intervención en arquitectura reciente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2200" y="2623530"/>
            <a:ext cx="9144000" cy="1718733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Panteón de la familia </a:t>
            </a:r>
            <a:r>
              <a:rPr lang="es-ES" dirty="0" err="1" smtClean="0">
                <a:solidFill>
                  <a:schemeClr val="bg1"/>
                </a:solidFill>
              </a:rPr>
              <a:t>Puchol</a:t>
            </a:r>
            <a:r>
              <a:rPr lang="es-ES" dirty="0" smtClean="0">
                <a:solidFill>
                  <a:schemeClr val="bg1"/>
                </a:solidFill>
              </a:rPr>
              <a:t> y </a:t>
            </a:r>
            <a:r>
              <a:rPr lang="es-ES" dirty="0" err="1" smtClean="0">
                <a:solidFill>
                  <a:schemeClr val="bg1"/>
                </a:solidFill>
              </a:rPr>
              <a:t>Sarthou</a:t>
            </a:r>
            <a:r>
              <a:rPr lang="es-ES" dirty="0" smtClean="0">
                <a:solidFill>
                  <a:schemeClr val="bg1"/>
                </a:solidFill>
              </a:rPr>
              <a:t> en el Cementerio </a:t>
            </a:r>
            <a:r>
              <a:rPr lang="es-ES" dirty="0">
                <a:solidFill>
                  <a:schemeClr val="bg1"/>
                </a:solidFill>
              </a:rPr>
              <a:t>G</a:t>
            </a:r>
            <a:r>
              <a:rPr lang="es-ES" dirty="0" smtClean="0">
                <a:solidFill>
                  <a:schemeClr val="bg1"/>
                </a:solidFill>
              </a:rPr>
              <a:t>eneral de Valencia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380158" y="3953813"/>
            <a:ext cx="7997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</a:rPr>
              <a:t>Gracias por la atención</a:t>
            </a:r>
            <a:endParaRPr lang="es-E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7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Personalizado 3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BE5702"/>
      </a:accent1>
      <a:accent2>
        <a:srgbClr val="FF6600"/>
      </a:accent2>
      <a:accent3>
        <a:srgbClr val="FF9933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786</TotalTime>
  <Words>1223</Words>
  <Application>Microsoft Office PowerPoint</Application>
  <PresentationFormat>Personalizado</PresentationFormat>
  <Paragraphs>262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Brío</vt:lpstr>
      <vt:lpstr>Diapositiva 1</vt:lpstr>
      <vt:lpstr>Diapositiva 2</vt:lpstr>
      <vt:lpstr>Análisis, Levantamiento e intervención en arquitectura reciente</vt:lpstr>
      <vt:lpstr>Objetivos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Análisis del panteón de la familia  Puchol y Sarthou</vt:lpstr>
      <vt:lpstr>Conclusiones</vt:lpstr>
      <vt:lpstr>Bibliografía</vt:lpstr>
      <vt:lpstr>Bibliografía</vt:lpstr>
      <vt:lpstr>Análisis, Levantamiento e intervención en arquitectura reciente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Análisis, Levantamiento e intervención en arquitectura reciente</dc:title>
  <dc:creator>Z</dc:creator>
  <cp:lastModifiedBy>Windows</cp:lastModifiedBy>
  <cp:revision>89</cp:revision>
  <dcterms:created xsi:type="dcterms:W3CDTF">2013-07-05T08:07:08Z</dcterms:created>
  <dcterms:modified xsi:type="dcterms:W3CDTF">2013-07-13T11:54:40Z</dcterms:modified>
</cp:coreProperties>
</file>