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78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9" r:id="rId30"/>
    <p:sldId id="287" r:id="rId31"/>
    <p:sldId id="288" r:id="rId32"/>
    <p:sldId id="290" r:id="rId33"/>
    <p:sldId id="297" r:id="rId34"/>
    <p:sldId id="291" r:id="rId35"/>
    <p:sldId id="292" r:id="rId36"/>
    <p:sldId id="293" r:id="rId37"/>
    <p:sldId id="294" r:id="rId38"/>
    <p:sldId id="295" r:id="rId39"/>
    <p:sldId id="298" r:id="rId40"/>
    <p:sldId id="296" r:id="rId41"/>
    <p:sldId id="286" r:id="rId4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1D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70" autoAdjust="0"/>
    <p:restoredTop sz="94638" autoAdjust="0"/>
  </p:normalViewPr>
  <p:slideViewPr>
    <p:cSldViewPr>
      <p:cViewPr varScale="1">
        <p:scale>
          <a:sx n="104" d="100"/>
          <a:sy n="104" d="100"/>
        </p:scale>
        <p:origin x="-63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23BCA6A-D22E-4B91-A9E4-FBBC834CA5D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1B9EBB3-D87C-4005-9A5A-6EFF51BCAA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Cris\Desktop\fotos efectos\VOLUMEN 4.jpg"/>
          <p:cNvPicPr>
            <a:picLocks noChangeAspect="1" noChangeArrowheads="1"/>
          </p:cNvPicPr>
          <p:nvPr/>
        </p:nvPicPr>
        <p:blipFill>
          <a:blip r:embed="rId2" cstate="print"/>
          <a:srcRect t="7563"/>
          <a:stretch>
            <a:fillRect/>
          </a:stretch>
        </p:blipFill>
        <p:spPr bwMode="auto">
          <a:xfrm>
            <a:off x="683568" y="742990"/>
            <a:ext cx="7494107" cy="487699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34965" t="34440" r="43773" b="30281"/>
          <a:stretch>
            <a:fillRect/>
          </a:stretch>
        </p:blipFill>
        <p:spPr bwMode="auto">
          <a:xfrm>
            <a:off x="8388424" y="5589240"/>
            <a:ext cx="570921" cy="53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03648" y="836712"/>
            <a:ext cx="6156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Lucida Handwriting" pitchFamily="66" charset="0"/>
                <a:ea typeface="Calibri" pitchFamily="34" charset="0"/>
                <a:cs typeface="ScriptS" pitchFamily="2" charset="0"/>
              </a:rPr>
              <a:t>PROYECTO FINAL DE CARRERA DE REHABILITACIÓN DEL MATADERO MUNICIPAL DE ALBORAYA</a:t>
            </a:r>
            <a:endParaRPr kumimoji="0" lang="es-ES_tradnl" sz="1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Lucida Handwriting" pitchFamily="66" charset="0"/>
              <a:cs typeface="ScriptS" pitchFamily="2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347864" y="5733256"/>
            <a:ext cx="48245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400" b="1" dirty="0">
                <a:latin typeface="Book Antiqua" pitchFamily="18" charset="0"/>
                <a:ea typeface="Calibri" pitchFamily="34" charset="0"/>
                <a:cs typeface="ScriptS" pitchFamily="2" charset="0"/>
              </a:rPr>
              <a:t>ALUMNA: PEÑALVER ORTEGA, CRISTINA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83568" y="5733256"/>
            <a:ext cx="24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Book Antiqua" pitchFamily="18" charset="0"/>
                <a:ea typeface="Calibri" pitchFamily="34" charset="0"/>
                <a:cs typeface="ScriptS" pitchFamily="2" charset="0"/>
              </a:rPr>
              <a:t>Julio 2013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452320" y="0"/>
            <a:ext cx="194421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es-ES" sz="900" b="1" dirty="0" smtClean="0">
              <a:latin typeface="Book Antiqua" pitchFamily="18" charset="0"/>
              <a:ea typeface="Calibri" pitchFamily="34" charset="0"/>
              <a:cs typeface="ScriptS" pitchFamily="2" charset="0"/>
            </a:endParaRPr>
          </a:p>
          <a:p>
            <a:pPr>
              <a:lnSpc>
                <a:spcPct val="80000"/>
              </a:lnSpc>
            </a:pPr>
            <a:r>
              <a:rPr lang="es-ES" sz="900" b="1" dirty="0" smtClean="0">
                <a:latin typeface="Book Antiqua" pitchFamily="18" charset="0"/>
                <a:ea typeface="Calibri" pitchFamily="34" charset="0"/>
                <a:cs typeface="ScriptS" pitchFamily="2" charset="0"/>
              </a:rPr>
              <a:t>TUTORES: CONCHA LÓPEZ </a:t>
            </a:r>
          </a:p>
          <a:p>
            <a:pPr>
              <a:lnSpc>
                <a:spcPct val="80000"/>
              </a:lnSpc>
            </a:pPr>
            <a:r>
              <a:rPr lang="es-ES" sz="900" b="1" dirty="0" smtClean="0">
                <a:latin typeface="Book Antiqua" pitchFamily="18" charset="0"/>
                <a:ea typeface="Calibri" pitchFamily="34" charset="0"/>
                <a:cs typeface="ScriptS" pitchFamily="2" charset="0"/>
              </a:rPr>
              <a:t>Mª LUISA NAVARRO </a:t>
            </a:r>
          </a:p>
          <a:p>
            <a:pPr>
              <a:lnSpc>
                <a:spcPct val="80000"/>
              </a:lnSpc>
            </a:pPr>
            <a:r>
              <a:rPr lang="es-ES" sz="900" b="1" dirty="0" smtClean="0">
                <a:latin typeface="Book Antiqua" pitchFamily="18" charset="0"/>
                <a:ea typeface="Calibri" pitchFamily="34" charset="0"/>
                <a:cs typeface="ScriptS" pitchFamily="2" charset="0"/>
              </a:rPr>
              <a:t>SIMEÓN COUTO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195736" y="116632"/>
            <a:ext cx="58326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1000" b="1" dirty="0" smtClean="0">
                <a:latin typeface="Book Antiqua" pitchFamily="18" charset="0"/>
                <a:ea typeface="Calibri" pitchFamily="34" charset="0"/>
                <a:cs typeface="ScriptS" pitchFamily="2" charset="0"/>
              </a:rPr>
              <a:t>	TALLER 21:  INTERVENCIÓN EN CONSTRUCCIONES HISTÓRICAS </a:t>
            </a: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-1" y="0"/>
            <a:ext cx="1586445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0"/>
            <a:ext cx="1586431" cy="620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13 Conector recto"/>
          <p:cNvCxnSpPr/>
          <p:nvPr/>
        </p:nvCxnSpPr>
        <p:spPr>
          <a:xfrm>
            <a:off x="3131840" y="0"/>
            <a:ext cx="0" cy="6206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7452320" y="0"/>
            <a:ext cx="0" cy="6206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0"/>
            <a:ext cx="2736304" cy="1021752"/>
          </a:xfrm>
        </p:spPr>
        <p:txBody>
          <a:bodyPr>
            <a:normAutofit/>
          </a:bodyPr>
          <a:lstStyle/>
          <a:p>
            <a:r>
              <a:rPr lang="es-ES" sz="4000" dirty="0" smtClean="0">
                <a:latin typeface="Book Antiqua" pitchFamily="18" charset="0"/>
              </a:rPr>
              <a:t>INDICE</a:t>
            </a:r>
            <a:endParaRPr lang="es-ES" sz="4000" dirty="0">
              <a:latin typeface="Book Antiqua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-180528" y="6165304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55576" y="6381328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416824" cy="524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899592" y="1196752"/>
            <a:ext cx="7560840" cy="4248472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>
                <a:latin typeface="Book Antiqua" pitchFamily="18" charset="0"/>
              </a:rPr>
              <a:t>1.Introducción</a:t>
            </a:r>
          </a:p>
          <a:p>
            <a:pPr lvl="1"/>
            <a:r>
              <a:rPr lang="es-ES" dirty="0" smtClean="0">
                <a:latin typeface="Book Antiqua" pitchFamily="18" charset="0"/>
              </a:rPr>
              <a:t>1.1 Objetivos</a:t>
            </a:r>
          </a:p>
          <a:p>
            <a:pPr lvl="1"/>
            <a:r>
              <a:rPr lang="es-ES" dirty="0" smtClean="0">
                <a:latin typeface="Book Antiqua" pitchFamily="18" charset="0"/>
              </a:rPr>
              <a:t>1.2 Metodología</a:t>
            </a:r>
          </a:p>
          <a:p>
            <a:pPr lvl="1"/>
            <a:endParaRPr lang="es-ES" dirty="0" smtClean="0">
              <a:latin typeface="Book Antiqua" pitchFamily="18" charset="0"/>
            </a:endParaRPr>
          </a:p>
          <a:p>
            <a:r>
              <a:rPr lang="es-ES" dirty="0" smtClean="0">
                <a:latin typeface="Book Antiqua" pitchFamily="18" charset="0"/>
              </a:rPr>
              <a:t>2.El antiguo matadero de </a:t>
            </a:r>
            <a:r>
              <a:rPr lang="es-ES" dirty="0" err="1" smtClean="0">
                <a:latin typeface="Book Antiqua" pitchFamily="18" charset="0"/>
              </a:rPr>
              <a:t>Alboraya</a:t>
            </a:r>
            <a:endParaRPr lang="es-ES" dirty="0" smtClean="0">
              <a:latin typeface="Book Antiqua" pitchFamily="18" charset="0"/>
            </a:endParaRPr>
          </a:p>
          <a:p>
            <a:pPr lvl="1"/>
            <a:r>
              <a:rPr lang="es-ES" dirty="0" smtClean="0">
                <a:latin typeface="Book Antiqua" pitchFamily="18" charset="0"/>
              </a:rPr>
              <a:t>2.1 Evolución histórica del Edificio</a:t>
            </a:r>
          </a:p>
          <a:p>
            <a:pPr lvl="1"/>
            <a:endParaRPr lang="es-ES" dirty="0" smtClean="0">
              <a:latin typeface="Book Antiqua" pitchFamily="18" charset="0"/>
            </a:endParaRPr>
          </a:p>
          <a:p>
            <a:r>
              <a:rPr lang="es-ES" dirty="0" smtClean="0">
                <a:latin typeface="Book Antiqua" pitchFamily="18" charset="0"/>
              </a:rPr>
              <a:t>3.Estado actual del Edificio</a:t>
            </a:r>
          </a:p>
          <a:p>
            <a:endParaRPr lang="es-ES" dirty="0" smtClean="0">
              <a:latin typeface="Book Antiqua" pitchFamily="18" charset="0"/>
            </a:endParaRPr>
          </a:p>
          <a:p>
            <a:r>
              <a:rPr lang="es-ES" dirty="0" smtClean="0">
                <a:latin typeface="Book Antiqua" pitchFamily="18" charset="0"/>
              </a:rPr>
              <a:t>4. Estudio de la Patología</a:t>
            </a:r>
          </a:p>
          <a:p>
            <a:pPr lvl="1"/>
            <a:r>
              <a:rPr lang="es-ES" dirty="0" smtClean="0">
                <a:latin typeface="Book Antiqua" pitchFamily="18" charset="0"/>
              </a:rPr>
              <a:t>4.2 Intervención </a:t>
            </a:r>
          </a:p>
          <a:p>
            <a:pPr lvl="1"/>
            <a:r>
              <a:rPr lang="es-ES" dirty="0" smtClean="0">
                <a:latin typeface="Book Antiqua" pitchFamily="18" charset="0"/>
              </a:rPr>
              <a:t>4.3 Conclusiones</a:t>
            </a:r>
          </a:p>
          <a:p>
            <a:pPr lvl="1"/>
            <a:endParaRPr lang="es-ES" dirty="0" smtClean="0">
              <a:latin typeface="Book Antiqua" pitchFamily="18" charset="0"/>
            </a:endParaRPr>
          </a:p>
          <a:p>
            <a:pPr lvl="1"/>
            <a:endParaRPr lang="es-ES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60648"/>
            <a:ext cx="7283152" cy="785242"/>
          </a:xfrm>
        </p:spPr>
        <p:txBody>
          <a:bodyPr>
            <a:normAutofit/>
          </a:bodyPr>
          <a:lstStyle/>
          <a:p>
            <a:r>
              <a:rPr lang="es-ES" sz="2800" dirty="0" smtClean="0">
                <a:latin typeface="Book Antiqua" pitchFamily="18" charset="0"/>
              </a:rPr>
              <a:t>1.INTRODUCCIÓN</a:t>
            </a:r>
            <a:endParaRPr lang="es-ES" sz="2800" dirty="0">
              <a:latin typeface="Book Antiqua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772816"/>
            <a:ext cx="7488832" cy="4320480"/>
          </a:xfrm>
        </p:spPr>
        <p:txBody>
          <a:bodyPr>
            <a:noAutofit/>
          </a:bodyPr>
          <a:lstStyle/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El presente proyecto tiene como objetivo el estudio histórico del entorno de la zona, tratándose en este caso de la huerta de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Alboraya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y el  estudio y análisis constructivo y patológico de la construcción en este caso el antiguo matadero de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Alboraya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.</a:t>
            </a:r>
          </a:p>
          <a:p>
            <a:pPr algn="just">
              <a:buNone/>
            </a:pP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algn="just">
              <a:buNone/>
            </a:pPr>
            <a:r>
              <a:rPr lang="es-ES" sz="20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  <a:ea typeface="+mj-ea"/>
                <a:cs typeface="+mj-cs"/>
              </a:rPr>
              <a:t>Metodología</a:t>
            </a:r>
          </a:p>
          <a:p>
            <a:pPr algn="just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Búsqueda  y recopilación de Información. (archivo, propietarios, catastro…)</a:t>
            </a:r>
          </a:p>
          <a:p>
            <a:pPr algn="just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Se analizan los materiales empleados y su estado de conservación,  así como las técnicas constructivas utilizadas.</a:t>
            </a:r>
          </a:p>
          <a:p>
            <a:pPr algn="just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Se realizan varias visitas al inmueble con el fin de tomar los datos necesarios para su estudio y levantamiento gráfico.</a:t>
            </a:r>
          </a:p>
          <a:p>
            <a:pPr algn="just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Una vez realizado el levantamiento del estado actual del edificio, se realizan  diferentes propuestas  para su  intervención.</a:t>
            </a:r>
          </a:p>
          <a:p>
            <a:endParaRPr lang="es-ES" sz="1400" dirty="0">
              <a:latin typeface="Book Antiqua" pitchFamily="18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467544" y="980728"/>
            <a:ext cx="7283152" cy="78524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Objetivos</a:t>
            </a:r>
            <a:endParaRPr kumimoji="0" lang="es-ES" sz="20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829814"/>
          </a:xfrm>
        </p:spPr>
        <p:txBody>
          <a:bodyPr>
            <a:normAutofit/>
          </a:bodyPr>
          <a:lstStyle/>
          <a:p>
            <a:r>
              <a:rPr lang="es-ES" sz="2800" dirty="0" smtClean="0">
                <a:latin typeface="Book Antiqua" pitchFamily="18" charset="0"/>
              </a:rPr>
              <a:t>2.EL ANTIGUO MATADERO DE ALBORAYA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395536" y="836712"/>
            <a:ext cx="4032448" cy="64122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Ubicación y emplazamiento</a:t>
            </a:r>
            <a:endParaRPr kumimoji="0" lang="es-ES" sz="20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879" t="10195" b="14206"/>
          <a:stretch>
            <a:fillRect/>
          </a:stretch>
        </p:blipFill>
        <p:spPr bwMode="auto">
          <a:xfrm>
            <a:off x="827584" y="1412776"/>
            <a:ext cx="7488832" cy="397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Forma libre"/>
          <p:cNvSpPr/>
          <p:nvPr/>
        </p:nvSpPr>
        <p:spPr>
          <a:xfrm>
            <a:off x="2981325" y="2605088"/>
            <a:ext cx="2505075" cy="1743075"/>
          </a:xfrm>
          <a:custGeom>
            <a:avLst/>
            <a:gdLst>
              <a:gd name="connsiteX0" fmla="*/ 2414588 w 2505075"/>
              <a:gd name="connsiteY0" fmla="*/ 1590675 h 1743075"/>
              <a:gd name="connsiteX1" fmla="*/ 2505075 w 2505075"/>
              <a:gd name="connsiteY1" fmla="*/ 1357312 h 1743075"/>
              <a:gd name="connsiteX2" fmla="*/ 2133600 w 2505075"/>
              <a:gd name="connsiteY2" fmla="*/ 942975 h 1743075"/>
              <a:gd name="connsiteX3" fmla="*/ 1643063 w 2505075"/>
              <a:gd name="connsiteY3" fmla="*/ 304800 h 1743075"/>
              <a:gd name="connsiteX4" fmla="*/ 1609725 w 2505075"/>
              <a:gd name="connsiteY4" fmla="*/ 333375 h 1743075"/>
              <a:gd name="connsiteX5" fmla="*/ 1466850 w 2505075"/>
              <a:gd name="connsiteY5" fmla="*/ 433387 h 1743075"/>
              <a:gd name="connsiteX6" fmla="*/ 1328738 w 2505075"/>
              <a:gd name="connsiteY6" fmla="*/ 280987 h 1743075"/>
              <a:gd name="connsiteX7" fmla="*/ 1300163 w 2505075"/>
              <a:gd name="connsiteY7" fmla="*/ 309562 h 1743075"/>
              <a:gd name="connsiteX8" fmla="*/ 1228725 w 2505075"/>
              <a:gd name="connsiteY8" fmla="*/ 252412 h 1743075"/>
              <a:gd name="connsiteX9" fmla="*/ 1123950 w 2505075"/>
              <a:gd name="connsiteY9" fmla="*/ 238125 h 1743075"/>
              <a:gd name="connsiteX10" fmla="*/ 1047750 w 2505075"/>
              <a:gd name="connsiteY10" fmla="*/ 276225 h 1743075"/>
              <a:gd name="connsiteX11" fmla="*/ 971550 w 2505075"/>
              <a:gd name="connsiteY11" fmla="*/ 195262 h 1743075"/>
              <a:gd name="connsiteX12" fmla="*/ 862013 w 2505075"/>
              <a:gd name="connsiteY12" fmla="*/ 280987 h 1743075"/>
              <a:gd name="connsiteX13" fmla="*/ 533400 w 2505075"/>
              <a:gd name="connsiteY13" fmla="*/ 0 h 1743075"/>
              <a:gd name="connsiteX14" fmla="*/ 338138 w 2505075"/>
              <a:gd name="connsiteY14" fmla="*/ 176212 h 1743075"/>
              <a:gd name="connsiteX15" fmla="*/ 314325 w 2505075"/>
              <a:gd name="connsiteY15" fmla="*/ 304800 h 1743075"/>
              <a:gd name="connsiteX16" fmla="*/ 0 w 2505075"/>
              <a:gd name="connsiteY16" fmla="*/ 552450 h 1743075"/>
              <a:gd name="connsiteX17" fmla="*/ 328613 w 2505075"/>
              <a:gd name="connsiteY17" fmla="*/ 995362 h 1743075"/>
              <a:gd name="connsiteX18" fmla="*/ 161925 w 2505075"/>
              <a:gd name="connsiteY18" fmla="*/ 1228725 h 1743075"/>
              <a:gd name="connsiteX19" fmla="*/ 214313 w 2505075"/>
              <a:gd name="connsiteY19" fmla="*/ 1247775 h 1743075"/>
              <a:gd name="connsiteX20" fmla="*/ 247650 w 2505075"/>
              <a:gd name="connsiteY20" fmla="*/ 1262062 h 1743075"/>
              <a:gd name="connsiteX21" fmla="*/ 700088 w 2505075"/>
              <a:gd name="connsiteY21" fmla="*/ 1743075 h 1743075"/>
              <a:gd name="connsiteX22" fmla="*/ 709613 w 2505075"/>
              <a:gd name="connsiteY22" fmla="*/ 1671637 h 1743075"/>
              <a:gd name="connsiteX23" fmla="*/ 1238250 w 2505075"/>
              <a:gd name="connsiteY23" fmla="*/ 900112 h 1743075"/>
              <a:gd name="connsiteX24" fmla="*/ 1290638 w 2505075"/>
              <a:gd name="connsiteY24" fmla="*/ 933450 h 1743075"/>
              <a:gd name="connsiteX25" fmla="*/ 1371600 w 2505075"/>
              <a:gd name="connsiteY25" fmla="*/ 890587 h 1743075"/>
              <a:gd name="connsiteX26" fmla="*/ 1509713 w 2505075"/>
              <a:gd name="connsiteY26" fmla="*/ 1038225 h 1743075"/>
              <a:gd name="connsiteX27" fmla="*/ 1557338 w 2505075"/>
              <a:gd name="connsiteY27" fmla="*/ 1004887 h 1743075"/>
              <a:gd name="connsiteX28" fmla="*/ 1757363 w 2505075"/>
              <a:gd name="connsiteY28" fmla="*/ 1214437 h 1743075"/>
              <a:gd name="connsiteX29" fmla="*/ 1847850 w 2505075"/>
              <a:gd name="connsiteY29" fmla="*/ 1147762 h 1743075"/>
              <a:gd name="connsiteX30" fmla="*/ 1938338 w 2505075"/>
              <a:gd name="connsiteY30" fmla="*/ 1243012 h 1743075"/>
              <a:gd name="connsiteX31" fmla="*/ 2238375 w 2505075"/>
              <a:gd name="connsiteY31" fmla="*/ 1433512 h 1743075"/>
              <a:gd name="connsiteX32" fmla="*/ 2414588 w 2505075"/>
              <a:gd name="connsiteY32" fmla="*/ 1590675 h 1743075"/>
              <a:gd name="connsiteX0" fmla="*/ 2414588 w 2505075"/>
              <a:gd name="connsiteY0" fmla="*/ 1590675 h 1743075"/>
              <a:gd name="connsiteX1" fmla="*/ 2505075 w 2505075"/>
              <a:gd name="connsiteY1" fmla="*/ 1357312 h 1743075"/>
              <a:gd name="connsiteX2" fmla="*/ 2133600 w 2505075"/>
              <a:gd name="connsiteY2" fmla="*/ 942975 h 1743075"/>
              <a:gd name="connsiteX3" fmla="*/ 1643063 w 2505075"/>
              <a:gd name="connsiteY3" fmla="*/ 304800 h 1743075"/>
              <a:gd name="connsiteX4" fmla="*/ 1609725 w 2505075"/>
              <a:gd name="connsiteY4" fmla="*/ 333375 h 1743075"/>
              <a:gd name="connsiteX5" fmla="*/ 1466850 w 2505075"/>
              <a:gd name="connsiteY5" fmla="*/ 433387 h 1743075"/>
              <a:gd name="connsiteX6" fmla="*/ 1328738 w 2505075"/>
              <a:gd name="connsiteY6" fmla="*/ 280987 h 1743075"/>
              <a:gd name="connsiteX7" fmla="*/ 1300163 w 2505075"/>
              <a:gd name="connsiteY7" fmla="*/ 309562 h 1743075"/>
              <a:gd name="connsiteX8" fmla="*/ 1228725 w 2505075"/>
              <a:gd name="connsiteY8" fmla="*/ 252412 h 1743075"/>
              <a:gd name="connsiteX9" fmla="*/ 1123950 w 2505075"/>
              <a:gd name="connsiteY9" fmla="*/ 238125 h 1743075"/>
              <a:gd name="connsiteX10" fmla="*/ 1047750 w 2505075"/>
              <a:gd name="connsiteY10" fmla="*/ 276225 h 1743075"/>
              <a:gd name="connsiteX11" fmla="*/ 971550 w 2505075"/>
              <a:gd name="connsiteY11" fmla="*/ 195262 h 1743075"/>
              <a:gd name="connsiteX12" fmla="*/ 862013 w 2505075"/>
              <a:gd name="connsiteY12" fmla="*/ 280987 h 1743075"/>
              <a:gd name="connsiteX13" fmla="*/ 533400 w 2505075"/>
              <a:gd name="connsiteY13" fmla="*/ 0 h 1743075"/>
              <a:gd name="connsiteX14" fmla="*/ 338138 w 2505075"/>
              <a:gd name="connsiteY14" fmla="*/ 176212 h 1743075"/>
              <a:gd name="connsiteX15" fmla="*/ 314325 w 2505075"/>
              <a:gd name="connsiteY15" fmla="*/ 304800 h 1743075"/>
              <a:gd name="connsiteX16" fmla="*/ 0 w 2505075"/>
              <a:gd name="connsiteY16" fmla="*/ 552450 h 1743075"/>
              <a:gd name="connsiteX17" fmla="*/ 328613 w 2505075"/>
              <a:gd name="connsiteY17" fmla="*/ 995362 h 1743075"/>
              <a:gd name="connsiteX18" fmla="*/ 161925 w 2505075"/>
              <a:gd name="connsiteY18" fmla="*/ 1228725 h 1743075"/>
              <a:gd name="connsiteX19" fmla="*/ 214313 w 2505075"/>
              <a:gd name="connsiteY19" fmla="*/ 1247775 h 1743075"/>
              <a:gd name="connsiteX20" fmla="*/ 247650 w 2505075"/>
              <a:gd name="connsiteY20" fmla="*/ 1262062 h 1743075"/>
              <a:gd name="connsiteX21" fmla="*/ 700088 w 2505075"/>
              <a:gd name="connsiteY21" fmla="*/ 1743075 h 1743075"/>
              <a:gd name="connsiteX22" fmla="*/ 726579 w 2505075"/>
              <a:gd name="connsiteY22" fmla="*/ 1688008 h 1743075"/>
              <a:gd name="connsiteX23" fmla="*/ 1238250 w 2505075"/>
              <a:gd name="connsiteY23" fmla="*/ 900112 h 1743075"/>
              <a:gd name="connsiteX24" fmla="*/ 1290638 w 2505075"/>
              <a:gd name="connsiteY24" fmla="*/ 933450 h 1743075"/>
              <a:gd name="connsiteX25" fmla="*/ 1371600 w 2505075"/>
              <a:gd name="connsiteY25" fmla="*/ 890587 h 1743075"/>
              <a:gd name="connsiteX26" fmla="*/ 1509713 w 2505075"/>
              <a:gd name="connsiteY26" fmla="*/ 1038225 h 1743075"/>
              <a:gd name="connsiteX27" fmla="*/ 1557338 w 2505075"/>
              <a:gd name="connsiteY27" fmla="*/ 1004887 h 1743075"/>
              <a:gd name="connsiteX28" fmla="*/ 1757363 w 2505075"/>
              <a:gd name="connsiteY28" fmla="*/ 1214437 h 1743075"/>
              <a:gd name="connsiteX29" fmla="*/ 1847850 w 2505075"/>
              <a:gd name="connsiteY29" fmla="*/ 1147762 h 1743075"/>
              <a:gd name="connsiteX30" fmla="*/ 1938338 w 2505075"/>
              <a:gd name="connsiteY30" fmla="*/ 1243012 h 1743075"/>
              <a:gd name="connsiteX31" fmla="*/ 2238375 w 2505075"/>
              <a:gd name="connsiteY31" fmla="*/ 1433512 h 1743075"/>
              <a:gd name="connsiteX32" fmla="*/ 2414588 w 2505075"/>
              <a:gd name="connsiteY32" fmla="*/ 1590675 h 1743075"/>
              <a:gd name="connsiteX0" fmla="*/ 2414588 w 2505075"/>
              <a:gd name="connsiteY0" fmla="*/ 1590675 h 1743075"/>
              <a:gd name="connsiteX1" fmla="*/ 2505075 w 2505075"/>
              <a:gd name="connsiteY1" fmla="*/ 1357312 h 1743075"/>
              <a:gd name="connsiteX2" fmla="*/ 2133600 w 2505075"/>
              <a:gd name="connsiteY2" fmla="*/ 942975 h 1743075"/>
              <a:gd name="connsiteX3" fmla="*/ 1643063 w 2505075"/>
              <a:gd name="connsiteY3" fmla="*/ 304800 h 1743075"/>
              <a:gd name="connsiteX4" fmla="*/ 1590675 w 2505075"/>
              <a:gd name="connsiteY4" fmla="*/ 247848 h 1743075"/>
              <a:gd name="connsiteX5" fmla="*/ 1466850 w 2505075"/>
              <a:gd name="connsiteY5" fmla="*/ 433387 h 1743075"/>
              <a:gd name="connsiteX6" fmla="*/ 1328738 w 2505075"/>
              <a:gd name="connsiteY6" fmla="*/ 280987 h 1743075"/>
              <a:gd name="connsiteX7" fmla="*/ 1300163 w 2505075"/>
              <a:gd name="connsiteY7" fmla="*/ 309562 h 1743075"/>
              <a:gd name="connsiteX8" fmla="*/ 1228725 w 2505075"/>
              <a:gd name="connsiteY8" fmla="*/ 252412 h 1743075"/>
              <a:gd name="connsiteX9" fmla="*/ 1123950 w 2505075"/>
              <a:gd name="connsiteY9" fmla="*/ 238125 h 1743075"/>
              <a:gd name="connsiteX10" fmla="*/ 1047750 w 2505075"/>
              <a:gd name="connsiteY10" fmla="*/ 276225 h 1743075"/>
              <a:gd name="connsiteX11" fmla="*/ 971550 w 2505075"/>
              <a:gd name="connsiteY11" fmla="*/ 195262 h 1743075"/>
              <a:gd name="connsiteX12" fmla="*/ 862013 w 2505075"/>
              <a:gd name="connsiteY12" fmla="*/ 280987 h 1743075"/>
              <a:gd name="connsiteX13" fmla="*/ 533400 w 2505075"/>
              <a:gd name="connsiteY13" fmla="*/ 0 h 1743075"/>
              <a:gd name="connsiteX14" fmla="*/ 338138 w 2505075"/>
              <a:gd name="connsiteY14" fmla="*/ 176212 h 1743075"/>
              <a:gd name="connsiteX15" fmla="*/ 314325 w 2505075"/>
              <a:gd name="connsiteY15" fmla="*/ 304800 h 1743075"/>
              <a:gd name="connsiteX16" fmla="*/ 0 w 2505075"/>
              <a:gd name="connsiteY16" fmla="*/ 552450 h 1743075"/>
              <a:gd name="connsiteX17" fmla="*/ 328613 w 2505075"/>
              <a:gd name="connsiteY17" fmla="*/ 995362 h 1743075"/>
              <a:gd name="connsiteX18" fmla="*/ 161925 w 2505075"/>
              <a:gd name="connsiteY18" fmla="*/ 1228725 h 1743075"/>
              <a:gd name="connsiteX19" fmla="*/ 214313 w 2505075"/>
              <a:gd name="connsiteY19" fmla="*/ 1247775 h 1743075"/>
              <a:gd name="connsiteX20" fmla="*/ 247650 w 2505075"/>
              <a:gd name="connsiteY20" fmla="*/ 1262062 h 1743075"/>
              <a:gd name="connsiteX21" fmla="*/ 700088 w 2505075"/>
              <a:gd name="connsiteY21" fmla="*/ 1743075 h 1743075"/>
              <a:gd name="connsiteX22" fmla="*/ 726579 w 2505075"/>
              <a:gd name="connsiteY22" fmla="*/ 1688008 h 1743075"/>
              <a:gd name="connsiteX23" fmla="*/ 1238250 w 2505075"/>
              <a:gd name="connsiteY23" fmla="*/ 900112 h 1743075"/>
              <a:gd name="connsiteX24" fmla="*/ 1290638 w 2505075"/>
              <a:gd name="connsiteY24" fmla="*/ 933450 h 1743075"/>
              <a:gd name="connsiteX25" fmla="*/ 1371600 w 2505075"/>
              <a:gd name="connsiteY25" fmla="*/ 890587 h 1743075"/>
              <a:gd name="connsiteX26" fmla="*/ 1509713 w 2505075"/>
              <a:gd name="connsiteY26" fmla="*/ 1038225 h 1743075"/>
              <a:gd name="connsiteX27" fmla="*/ 1557338 w 2505075"/>
              <a:gd name="connsiteY27" fmla="*/ 1004887 h 1743075"/>
              <a:gd name="connsiteX28" fmla="*/ 1757363 w 2505075"/>
              <a:gd name="connsiteY28" fmla="*/ 1214437 h 1743075"/>
              <a:gd name="connsiteX29" fmla="*/ 1847850 w 2505075"/>
              <a:gd name="connsiteY29" fmla="*/ 1147762 h 1743075"/>
              <a:gd name="connsiteX30" fmla="*/ 1938338 w 2505075"/>
              <a:gd name="connsiteY30" fmla="*/ 1243012 h 1743075"/>
              <a:gd name="connsiteX31" fmla="*/ 2238375 w 2505075"/>
              <a:gd name="connsiteY31" fmla="*/ 1433512 h 1743075"/>
              <a:gd name="connsiteX32" fmla="*/ 2414588 w 2505075"/>
              <a:gd name="connsiteY32" fmla="*/ 1590675 h 1743075"/>
              <a:gd name="connsiteX0" fmla="*/ 2414588 w 2505075"/>
              <a:gd name="connsiteY0" fmla="*/ 1590675 h 1743075"/>
              <a:gd name="connsiteX1" fmla="*/ 2505075 w 2505075"/>
              <a:gd name="connsiteY1" fmla="*/ 1357312 h 1743075"/>
              <a:gd name="connsiteX2" fmla="*/ 2133600 w 2505075"/>
              <a:gd name="connsiteY2" fmla="*/ 942975 h 1743075"/>
              <a:gd name="connsiteX3" fmla="*/ 1643063 w 2505075"/>
              <a:gd name="connsiteY3" fmla="*/ 304800 h 1743075"/>
              <a:gd name="connsiteX4" fmla="*/ 1590675 w 2505075"/>
              <a:gd name="connsiteY4" fmla="*/ 247848 h 1743075"/>
              <a:gd name="connsiteX5" fmla="*/ 1466850 w 2505075"/>
              <a:gd name="connsiteY5" fmla="*/ 433387 h 1743075"/>
              <a:gd name="connsiteX6" fmla="*/ 1328738 w 2505075"/>
              <a:gd name="connsiteY6" fmla="*/ 280987 h 1743075"/>
              <a:gd name="connsiteX7" fmla="*/ 1300163 w 2505075"/>
              <a:gd name="connsiteY7" fmla="*/ 309562 h 1743075"/>
              <a:gd name="connsiteX8" fmla="*/ 1228725 w 2505075"/>
              <a:gd name="connsiteY8" fmla="*/ 252412 h 1743075"/>
              <a:gd name="connsiteX9" fmla="*/ 1123950 w 2505075"/>
              <a:gd name="connsiteY9" fmla="*/ 238125 h 1743075"/>
              <a:gd name="connsiteX10" fmla="*/ 1047750 w 2505075"/>
              <a:gd name="connsiteY10" fmla="*/ 276225 h 1743075"/>
              <a:gd name="connsiteX11" fmla="*/ 971550 w 2505075"/>
              <a:gd name="connsiteY11" fmla="*/ 195262 h 1743075"/>
              <a:gd name="connsiteX12" fmla="*/ 862013 w 2505075"/>
              <a:gd name="connsiteY12" fmla="*/ 280987 h 1743075"/>
              <a:gd name="connsiteX13" fmla="*/ 533400 w 2505075"/>
              <a:gd name="connsiteY13" fmla="*/ 0 h 1743075"/>
              <a:gd name="connsiteX14" fmla="*/ 338138 w 2505075"/>
              <a:gd name="connsiteY14" fmla="*/ 176212 h 1743075"/>
              <a:gd name="connsiteX15" fmla="*/ 314325 w 2505075"/>
              <a:gd name="connsiteY15" fmla="*/ 304800 h 1743075"/>
              <a:gd name="connsiteX16" fmla="*/ 0 w 2505075"/>
              <a:gd name="connsiteY16" fmla="*/ 552450 h 1743075"/>
              <a:gd name="connsiteX17" fmla="*/ 328613 w 2505075"/>
              <a:gd name="connsiteY17" fmla="*/ 995362 h 1743075"/>
              <a:gd name="connsiteX18" fmla="*/ 161925 w 2505075"/>
              <a:gd name="connsiteY18" fmla="*/ 1228725 h 1743075"/>
              <a:gd name="connsiteX19" fmla="*/ 214313 w 2505075"/>
              <a:gd name="connsiteY19" fmla="*/ 1247775 h 1743075"/>
              <a:gd name="connsiteX20" fmla="*/ 247650 w 2505075"/>
              <a:gd name="connsiteY20" fmla="*/ 1262062 h 1743075"/>
              <a:gd name="connsiteX21" fmla="*/ 700088 w 2505075"/>
              <a:gd name="connsiteY21" fmla="*/ 1743075 h 1743075"/>
              <a:gd name="connsiteX22" fmla="*/ 726579 w 2505075"/>
              <a:gd name="connsiteY22" fmla="*/ 1688008 h 1743075"/>
              <a:gd name="connsiteX23" fmla="*/ 1238250 w 2505075"/>
              <a:gd name="connsiteY23" fmla="*/ 900112 h 1743075"/>
              <a:gd name="connsiteX24" fmla="*/ 1290638 w 2505075"/>
              <a:gd name="connsiteY24" fmla="*/ 933450 h 1743075"/>
              <a:gd name="connsiteX25" fmla="*/ 1371600 w 2505075"/>
              <a:gd name="connsiteY25" fmla="*/ 890587 h 1743075"/>
              <a:gd name="connsiteX26" fmla="*/ 1509713 w 2505075"/>
              <a:gd name="connsiteY26" fmla="*/ 1038225 h 1743075"/>
              <a:gd name="connsiteX27" fmla="*/ 1557338 w 2505075"/>
              <a:gd name="connsiteY27" fmla="*/ 1004887 h 1743075"/>
              <a:gd name="connsiteX28" fmla="*/ 1757363 w 2505075"/>
              <a:gd name="connsiteY28" fmla="*/ 1214437 h 1743075"/>
              <a:gd name="connsiteX29" fmla="*/ 1847850 w 2505075"/>
              <a:gd name="connsiteY29" fmla="*/ 1147762 h 1743075"/>
              <a:gd name="connsiteX30" fmla="*/ 1938338 w 2505075"/>
              <a:gd name="connsiteY30" fmla="*/ 1243012 h 1743075"/>
              <a:gd name="connsiteX31" fmla="*/ 2238375 w 2505075"/>
              <a:gd name="connsiteY31" fmla="*/ 1433512 h 1743075"/>
              <a:gd name="connsiteX32" fmla="*/ 2414588 w 2505075"/>
              <a:gd name="connsiteY32" fmla="*/ 1590675 h 174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505075" h="1743075">
                <a:moveTo>
                  <a:pt x="2414588" y="1590675"/>
                </a:moveTo>
                <a:lnTo>
                  <a:pt x="2505075" y="1357312"/>
                </a:lnTo>
                <a:lnTo>
                  <a:pt x="2133600" y="942975"/>
                </a:lnTo>
                <a:lnTo>
                  <a:pt x="1643063" y="304800"/>
                </a:lnTo>
                <a:lnTo>
                  <a:pt x="1590675" y="247848"/>
                </a:lnTo>
                <a:lnTo>
                  <a:pt x="1466850" y="433387"/>
                </a:lnTo>
                <a:lnTo>
                  <a:pt x="1328738" y="280987"/>
                </a:lnTo>
                <a:lnTo>
                  <a:pt x="1300163" y="309562"/>
                </a:lnTo>
                <a:lnTo>
                  <a:pt x="1228725" y="252412"/>
                </a:lnTo>
                <a:lnTo>
                  <a:pt x="1123950" y="238125"/>
                </a:lnTo>
                <a:lnTo>
                  <a:pt x="1047750" y="276225"/>
                </a:lnTo>
                <a:lnTo>
                  <a:pt x="971550" y="195262"/>
                </a:lnTo>
                <a:lnTo>
                  <a:pt x="862013" y="280987"/>
                </a:lnTo>
                <a:lnTo>
                  <a:pt x="533400" y="0"/>
                </a:lnTo>
                <a:lnTo>
                  <a:pt x="338138" y="176212"/>
                </a:lnTo>
                <a:lnTo>
                  <a:pt x="314325" y="304800"/>
                </a:lnTo>
                <a:lnTo>
                  <a:pt x="0" y="552450"/>
                </a:lnTo>
                <a:lnTo>
                  <a:pt x="328613" y="995362"/>
                </a:lnTo>
                <a:lnTo>
                  <a:pt x="161925" y="1228725"/>
                </a:lnTo>
                <a:cubicBezTo>
                  <a:pt x="179388" y="1235075"/>
                  <a:pt x="196995" y="1241040"/>
                  <a:pt x="214313" y="1247775"/>
                </a:cubicBezTo>
                <a:cubicBezTo>
                  <a:pt x="225581" y="1252157"/>
                  <a:pt x="247650" y="1262062"/>
                  <a:pt x="247650" y="1262062"/>
                </a:cubicBezTo>
                <a:lnTo>
                  <a:pt x="700088" y="1743075"/>
                </a:lnTo>
                <a:lnTo>
                  <a:pt x="726579" y="1688008"/>
                </a:lnTo>
                <a:lnTo>
                  <a:pt x="1238250" y="900112"/>
                </a:lnTo>
                <a:lnTo>
                  <a:pt x="1290638" y="933450"/>
                </a:lnTo>
                <a:lnTo>
                  <a:pt x="1371600" y="890587"/>
                </a:lnTo>
                <a:lnTo>
                  <a:pt x="1509713" y="1038225"/>
                </a:lnTo>
                <a:lnTo>
                  <a:pt x="1557338" y="1004887"/>
                </a:lnTo>
                <a:lnTo>
                  <a:pt x="1757363" y="1214437"/>
                </a:lnTo>
                <a:lnTo>
                  <a:pt x="1847850" y="1147762"/>
                </a:lnTo>
                <a:lnTo>
                  <a:pt x="1938338" y="1243012"/>
                </a:lnTo>
                <a:lnTo>
                  <a:pt x="2238375" y="1433512"/>
                </a:lnTo>
                <a:lnTo>
                  <a:pt x="2414588" y="1590675"/>
                </a:lnTo>
                <a:close/>
              </a:path>
            </a:pathLst>
          </a:custGeom>
          <a:solidFill>
            <a:srgbClr val="FF81DE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5043" t="18160" r="1488" b="8761"/>
          <a:stretch>
            <a:fillRect/>
          </a:stretch>
        </p:blipFill>
        <p:spPr bwMode="auto">
          <a:xfrm>
            <a:off x="467544" y="692696"/>
            <a:ext cx="8236679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Flecha abajo"/>
          <p:cNvSpPr/>
          <p:nvPr/>
        </p:nvSpPr>
        <p:spPr>
          <a:xfrm>
            <a:off x="5429256" y="-648072"/>
            <a:ext cx="432048" cy="648072"/>
          </a:xfrm>
          <a:prstGeom prst="downArrow">
            <a:avLst>
              <a:gd name="adj1" fmla="val 31640"/>
              <a:gd name="adj2" fmla="val 438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Elipse"/>
          <p:cNvSpPr/>
          <p:nvPr/>
        </p:nvSpPr>
        <p:spPr>
          <a:xfrm>
            <a:off x="5436096" y="1052736"/>
            <a:ext cx="432048" cy="432048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-0.29283 L 0.0007 0.137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22188" t="9080" r="28035" b="7240"/>
          <a:stretch>
            <a:fillRect/>
          </a:stretch>
        </p:blipFill>
        <p:spPr bwMode="auto">
          <a:xfrm>
            <a:off x="611560" y="404664"/>
            <a:ext cx="4987479" cy="471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67544" y="5352891"/>
            <a:ext cx="39604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200" dirty="0" smtClean="0">
                <a:latin typeface="Book Antiqua" pitchFamily="18" charset="0"/>
              </a:rPr>
              <a:t>CALLE MELIANA 28, PASEO DE ARAGÓN, ALBORAYA, VALENCIA</a:t>
            </a:r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5652120" y="692696"/>
            <a:ext cx="3240360" cy="2304256"/>
          </a:xfrm>
        </p:spPr>
        <p:txBody>
          <a:bodyPr>
            <a:noAutofit/>
          </a:bodyPr>
          <a:lstStyle/>
          <a:p>
            <a:pPr algn="just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El antiguo matadero está situado en el límite del casco urbano limitando al oeste con la huerta y al Este con el polígono industrial  de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Alboraya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, y la carretera que desemboca en la playa de la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Patacona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y atraviesa el barranco del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Carraixet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.</a:t>
            </a:r>
          </a:p>
          <a:p>
            <a:pPr algn="just"/>
            <a:endParaRPr lang="es-ES" sz="1400" dirty="0">
              <a:latin typeface="Book Antiqua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771800" y="2060848"/>
            <a:ext cx="936104" cy="3693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NORTE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699792" y="4725144"/>
            <a:ext cx="648072" cy="3693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SUR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139952" y="3212976"/>
            <a:ext cx="720080" cy="3693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ESTE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475656" y="3212976"/>
            <a:ext cx="864096" cy="3693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OESTE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18" name="Picture 2" descr="C:\Users\Cris\Desktop\PROYECTO grado\FOTOS PATOLOGÍAS\IMG_1319.JPG"/>
          <p:cNvPicPr>
            <a:picLocks noChangeAspect="1" noChangeArrowheads="1"/>
          </p:cNvPicPr>
          <p:nvPr/>
        </p:nvPicPr>
        <p:blipFill>
          <a:blip r:embed="rId3" cstate="print"/>
          <a:srcRect l="4023" t="16339" r="5467" b="6634"/>
          <a:stretch>
            <a:fillRect/>
          </a:stretch>
        </p:blipFill>
        <p:spPr bwMode="auto">
          <a:xfrm>
            <a:off x="5724128" y="3140968"/>
            <a:ext cx="3158880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 animBg="1"/>
      <p:bldP spid="14" grpId="1" animBg="1"/>
      <p:bldP spid="15" grpId="1" animBg="1"/>
      <p:bldP spid="1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332656"/>
            <a:ext cx="7402016" cy="613790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Book Antiqua" pitchFamily="18" charset="0"/>
              </a:rPr>
              <a:t>2.1 EVOLUCIÓN HISTÓRICA DEL EDIFICIO</a:t>
            </a:r>
            <a:endParaRPr lang="es-ES" sz="2400" dirty="0">
              <a:latin typeface="Book Antiqua" pitchFamily="18" charset="0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72000"/>
          </a:xfrm>
        </p:spPr>
        <p:txBody>
          <a:bodyPr>
            <a:normAutofit/>
          </a:bodyPr>
          <a:lstStyle/>
          <a:p>
            <a:r>
              <a:rPr lang="es-ES" sz="1400" dirty="0" smtClean="0">
                <a:latin typeface="Book Antiqua" pitchFamily="18" charset="0"/>
              </a:rPr>
              <a:t>PROYECTO 1928:</a:t>
            </a:r>
          </a:p>
          <a:p>
            <a:pPr lvl="1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El proyecto de 1928 queda aprobado pero no se realiza su construcción hasta 1933. con el objetivo primordial de dar trabajo y a la vez alimentar a las familias de muchos parados que había por entonces en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Alboraya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.</a:t>
            </a:r>
          </a:p>
          <a:p>
            <a:endParaRPr lang="es-ES" sz="1400" dirty="0">
              <a:latin typeface="Book Antiqua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99592" y="2132856"/>
            <a:ext cx="7488832" cy="307674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pPr algn="just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31605" t="19760" r="17838" b="24800"/>
          <a:stretch>
            <a:fillRect/>
          </a:stretch>
        </p:blipFill>
        <p:spPr bwMode="auto">
          <a:xfrm>
            <a:off x="467544" y="2276872"/>
            <a:ext cx="4319389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 cstate="print"/>
          <a:srcRect l="21178" t="18920" r="29682" b="18921"/>
          <a:stretch>
            <a:fillRect/>
          </a:stretch>
        </p:blipFill>
        <p:spPr bwMode="auto">
          <a:xfrm>
            <a:off x="5076056" y="2276872"/>
            <a:ext cx="3732738" cy="2655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72000"/>
          </a:xfrm>
        </p:spPr>
        <p:txBody>
          <a:bodyPr>
            <a:normAutofit/>
          </a:bodyPr>
          <a:lstStyle/>
          <a:p>
            <a:r>
              <a:rPr lang="es-ES" sz="1400" dirty="0" smtClean="0">
                <a:latin typeface="Book Antiqua" pitchFamily="18" charset="0"/>
              </a:rPr>
              <a:t>PROYECTO AMPLIACIÓN 1946:</a:t>
            </a:r>
          </a:p>
          <a:p>
            <a:pPr lvl="1"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Existe un </a:t>
            </a:r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Proyecto de ampliación del Matadero de 1946,</a:t>
            </a:r>
          </a:p>
          <a:p>
            <a:pPr lvl="1" algn="just">
              <a:buNone/>
            </a:pP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	pero deducimos que no llegó a ser realizada su construcción ya que en la actualidad no existen  indicios de ello</a:t>
            </a:r>
          </a:p>
          <a:p>
            <a:pPr lvl="1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endParaRPr lang="es-ES" sz="1400" dirty="0">
              <a:latin typeface="Book Antiqua" pitchFamily="18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 cstate="print"/>
          <a:srcRect l="23540" t="12201" r="20705" b="13880"/>
          <a:stretch>
            <a:fillRect/>
          </a:stretch>
        </p:blipFill>
        <p:spPr bwMode="auto">
          <a:xfrm>
            <a:off x="395536" y="1340768"/>
            <a:ext cx="405536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 l="22595" t="14720" r="19288" b="13881"/>
          <a:stretch>
            <a:fillRect/>
          </a:stretch>
        </p:blipFill>
        <p:spPr bwMode="auto">
          <a:xfrm>
            <a:off x="4571999" y="1340768"/>
            <a:ext cx="4376391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 cstate="print"/>
          <a:srcRect l="23068" t="34055" r="23540" b="28655"/>
          <a:stretch>
            <a:fillRect/>
          </a:stretch>
        </p:blipFill>
        <p:spPr bwMode="auto">
          <a:xfrm>
            <a:off x="2339752" y="4437112"/>
            <a:ext cx="458232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 txBox="1">
            <a:spLocks noGrp="1"/>
          </p:cNvSpPr>
          <p:nvPr>
            <p:ph idx="1"/>
          </p:nvPr>
        </p:nvSpPr>
        <p:spPr>
          <a:xfrm>
            <a:off x="467544" y="116632"/>
            <a:ext cx="8229600" cy="307674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Existe también un </a:t>
            </a:r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proyecto de ampliación de 1967 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 cargo del arquitecto Pablo Soler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Lluch</a:t>
            </a:r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, </a:t>
            </a: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8" name="Picture 2" descr="C:\Users\Cris\Desktop\PLANOS 1975\IMG_1335.JPG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 l="7156" t="6072" r="6321" b="17597"/>
          <a:stretch>
            <a:fillRect/>
          </a:stretch>
        </p:blipFill>
        <p:spPr bwMode="auto">
          <a:xfrm>
            <a:off x="1043608" y="404664"/>
            <a:ext cx="3591400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 descr="C:\Users\Cris\Desktop\PLANOS 1975\IMG_1339.JP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 l="11666" t="10065" r="13531" b="6668"/>
          <a:stretch>
            <a:fillRect/>
          </a:stretch>
        </p:blipFill>
        <p:spPr bwMode="auto">
          <a:xfrm>
            <a:off x="4716016" y="404664"/>
            <a:ext cx="2846297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4" descr="C:\Users\Cris\Desktop\PLANOS 1975\IMG_1337.JPG"/>
          <p:cNvPicPr>
            <a:picLocks noChangeAspect="1" noChangeArrowheads="1"/>
          </p:cNvPicPr>
          <p:nvPr/>
        </p:nvPicPr>
        <p:blipFill>
          <a:blip r:embed="rId4" cstate="print">
            <a:lum contrast="40000"/>
          </a:blip>
          <a:srcRect t="26041" b="18984"/>
          <a:stretch>
            <a:fillRect/>
          </a:stretch>
        </p:blipFill>
        <p:spPr bwMode="auto">
          <a:xfrm>
            <a:off x="1331640" y="2852936"/>
            <a:ext cx="3168352" cy="1306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7" descr="C:\Users\Cris\Desktop\PLANOS 1975\IMG_1342.JPG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 t="19047" b="15646"/>
          <a:stretch>
            <a:fillRect/>
          </a:stretch>
        </p:blipFill>
        <p:spPr bwMode="auto">
          <a:xfrm>
            <a:off x="4788024" y="2852936"/>
            <a:ext cx="2710704" cy="1327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Cris\Desktop\PROYECTO grado\FOTOS DOCUMENTACIÓN\RESTAURACIÓN MATADERO 1976-80\PLANOS 1976\IMG_13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4293096"/>
            <a:ext cx="3168352" cy="2376264"/>
          </a:xfrm>
          <a:prstGeom prst="rect">
            <a:avLst/>
          </a:prstGeom>
          <a:noFill/>
        </p:spPr>
      </p:pic>
      <p:pic>
        <p:nvPicPr>
          <p:cNvPr id="1027" name="Picture 3" descr="C:\Users\Cris\Desktop\PROYECTO grado\FOTOS DOCUMENTACIÓN\RESTAURACIÓN MATADERO 1976-80\PLANOS 1976\IMG_13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293096"/>
            <a:ext cx="3035829" cy="2276872"/>
          </a:xfrm>
          <a:prstGeom prst="rect">
            <a:avLst/>
          </a:prstGeom>
          <a:noFill/>
        </p:spPr>
      </p:pic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Marcador de contenido"/>
          <p:cNvSpPr txBox="1">
            <a:spLocks noGrp="1"/>
          </p:cNvSpPr>
          <p:nvPr>
            <p:ph idx="1"/>
          </p:nvPr>
        </p:nvSpPr>
        <p:spPr>
          <a:xfrm>
            <a:off x="395536" y="476673"/>
            <a:ext cx="8229600" cy="1040182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En el año 1980 consta una Restauración del matadero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, de la cual no existen planos , pero encontramos varios recibos  de obras de carpintería  y albañilería.</a:t>
            </a:r>
          </a:p>
          <a:p>
            <a:pPr algn="just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pPr algn="just">
              <a:buNone/>
            </a:pP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8" name="6 Marcador de contenido"/>
          <p:cNvSpPr txBox="1">
            <a:spLocks/>
          </p:cNvSpPr>
          <p:nvPr/>
        </p:nvSpPr>
        <p:spPr>
          <a:xfrm>
            <a:off x="467544" y="3789041"/>
            <a:ext cx="8229600" cy="1341803"/>
          </a:xfrm>
          <a:prstGeom prst="rect">
            <a:avLst/>
          </a:prstGeom>
          <a:noFill/>
        </p:spPr>
        <p:txBody>
          <a:bodyPr vert="horz" wrap="square" lIns="91339" tIns="45669" rIns="91339" bIns="45669" rtlCol="0" anchor="t">
            <a:spAutoFit/>
          </a:bodyPr>
          <a:lstStyle/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</a:t>
            </a: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	</a:t>
            </a:r>
          </a:p>
          <a:p>
            <a:pPr marL="82296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20" name="6 Marcador de contenido"/>
          <p:cNvSpPr txBox="1">
            <a:spLocks/>
          </p:cNvSpPr>
          <p:nvPr/>
        </p:nvSpPr>
        <p:spPr>
          <a:xfrm>
            <a:off x="467544" y="4149080"/>
            <a:ext cx="8229600" cy="1600335"/>
          </a:xfrm>
          <a:prstGeom prst="rect">
            <a:avLst/>
          </a:prstGeom>
          <a:noFill/>
        </p:spPr>
        <p:txBody>
          <a:bodyPr vert="horz" wrap="square" lIns="91339" tIns="45669" rIns="91339" bIns="45669" rtlCol="0" anchor="t">
            <a:spAutoFit/>
          </a:bodyPr>
          <a:lstStyle/>
          <a:p>
            <a:pPr marL="448056" indent="-384048" algn="just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endParaRPr lang="es-E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</a:t>
            </a: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	</a:t>
            </a:r>
          </a:p>
          <a:p>
            <a:pPr marL="82296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/>
          <a:srcRect t="3313" r="7962"/>
          <a:stretch>
            <a:fillRect/>
          </a:stretch>
        </p:blipFill>
        <p:spPr bwMode="auto">
          <a:xfrm>
            <a:off x="4211960" y="1196752"/>
            <a:ext cx="2232248" cy="312665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 l="8943" t="3725" r="9577" b="6184"/>
          <a:stretch>
            <a:fillRect/>
          </a:stretch>
        </p:blipFill>
        <p:spPr bwMode="auto">
          <a:xfrm rot="21369887">
            <a:off x="393871" y="4349180"/>
            <a:ext cx="2643081" cy="219182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4" cstate="print"/>
          <a:srcRect l="13525" t="6311" r="6679" b="15244"/>
          <a:stretch>
            <a:fillRect/>
          </a:stretch>
        </p:blipFill>
        <p:spPr bwMode="auto">
          <a:xfrm rot="215554">
            <a:off x="316740" y="1287004"/>
            <a:ext cx="2948825" cy="217413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 cstate="print"/>
          <a:srcRect l="14545" r="12906"/>
          <a:stretch>
            <a:fillRect/>
          </a:stretch>
        </p:blipFill>
        <p:spPr bwMode="auto">
          <a:xfrm rot="20606910">
            <a:off x="2184650" y="3117817"/>
            <a:ext cx="2188721" cy="226268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/>
          <a:srcRect r="12938" b="30039"/>
          <a:stretch>
            <a:fillRect/>
          </a:stretch>
        </p:blipFill>
        <p:spPr bwMode="auto">
          <a:xfrm>
            <a:off x="6444208" y="1628800"/>
            <a:ext cx="2486678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Picture 4" descr="C:\Users\Cris\Desktop\IMG_1169.JPG"/>
          <p:cNvPicPr>
            <a:picLocks noChangeAspect="1" noChangeArrowheads="1"/>
          </p:cNvPicPr>
          <p:nvPr/>
        </p:nvPicPr>
        <p:blipFill>
          <a:blip r:embed="rId7" cstate="print"/>
          <a:srcRect t="3982" r="26925"/>
          <a:stretch>
            <a:fillRect/>
          </a:stretch>
        </p:blipFill>
        <p:spPr bwMode="auto">
          <a:xfrm rot="4774988">
            <a:off x="5390449" y="4309896"/>
            <a:ext cx="2271034" cy="2238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 txBox="1">
            <a:spLocks noGrp="1"/>
          </p:cNvSpPr>
          <p:nvPr>
            <p:ph idx="1"/>
          </p:nvPr>
        </p:nvSpPr>
        <p:spPr>
          <a:xfrm>
            <a:off x="70992" y="116632"/>
            <a:ext cx="9073008" cy="1341803"/>
          </a:xfrm>
          <a:prstGeom prst="rect">
            <a:avLst/>
          </a:prstGeom>
          <a:noFill/>
        </p:spPr>
        <p:txBody>
          <a:bodyPr vert="horz" wrap="square" lIns="91339" tIns="45669" rIns="91339" bIns="45669" rtlCol="0" anchor="t">
            <a:spAutoFit/>
          </a:bodyPr>
          <a:lstStyle/>
          <a:p>
            <a:pPr algn="just"/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En 1990 se realiza un Proyecto de Rehabilitación del matadero 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 cargo el arquitecto Francisco Aguilar</a:t>
            </a:r>
          </a:p>
          <a:p>
            <a:pPr marL="342525" indent="-342525" algn="just">
              <a:buAutoNum type="alphaUcParenR"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ook Antiqua" pitchFamily="18" charset="0"/>
              </a:rPr>
              <a:t>	</a:t>
            </a:r>
          </a:p>
          <a:p>
            <a:pPr marL="82296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pic>
        <p:nvPicPr>
          <p:cNvPr id="8" name="Picture 3" descr="C:\Users\Cris\Desktop\fotos antiguas\IMG_1171.JPG"/>
          <p:cNvPicPr>
            <a:picLocks noChangeAspect="1" noChangeArrowheads="1"/>
          </p:cNvPicPr>
          <p:nvPr/>
        </p:nvPicPr>
        <p:blipFill>
          <a:blip r:embed="rId2" cstate="print"/>
          <a:srcRect t="15000" b="10000"/>
          <a:stretch>
            <a:fillRect/>
          </a:stretch>
        </p:blipFill>
        <p:spPr bwMode="auto">
          <a:xfrm>
            <a:off x="395536" y="476672"/>
            <a:ext cx="4032447" cy="2268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5" descr="C:\Users\Cris\Desktop\fotos antiguas\IMG_1173.JPG"/>
          <p:cNvPicPr>
            <a:picLocks noChangeAspect="1" noChangeArrowheads="1"/>
          </p:cNvPicPr>
          <p:nvPr/>
        </p:nvPicPr>
        <p:blipFill>
          <a:blip r:embed="rId3" cstate="print"/>
          <a:srcRect l="9912" t="21503" b="8016"/>
          <a:stretch>
            <a:fillRect/>
          </a:stretch>
        </p:blipFill>
        <p:spPr bwMode="auto">
          <a:xfrm>
            <a:off x="395536" y="2132856"/>
            <a:ext cx="4049770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 descr="C:\Users\Cris\Desktop\fotos antiguas\IMG_11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45024"/>
            <a:ext cx="2232248" cy="17299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7" name="6 Marcador de contenido"/>
          <p:cNvSpPr txBox="1">
            <a:spLocks/>
          </p:cNvSpPr>
          <p:nvPr/>
        </p:nvSpPr>
        <p:spPr>
          <a:xfrm>
            <a:off x="323528" y="5445224"/>
            <a:ext cx="8496944" cy="1557246"/>
          </a:xfrm>
          <a:prstGeom prst="rect">
            <a:avLst/>
          </a:prstGeom>
          <a:noFill/>
        </p:spPr>
        <p:txBody>
          <a:bodyPr vert="horz" wrap="square" lIns="91339" tIns="45669" rIns="91339" bIns="45669" rtlCol="0" anchor="t">
            <a:spAutoFit/>
          </a:bodyPr>
          <a:lstStyle/>
          <a:p>
            <a:pPr marL="448056" indent="-384048" algn="just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En 1996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: Se autoriza al grupo Scout San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Cristòfol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el uso de los locales del Matadero Municipal</a:t>
            </a:r>
          </a:p>
          <a:p>
            <a:pPr marL="448056" indent="-384048" algn="just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En 1998: 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Se redacta un convenio de autorización de uso de los locales del matadero municipal al grupo scout San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Cristòfol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.</a:t>
            </a: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82296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pic>
        <p:nvPicPr>
          <p:cNvPr id="11" name="Picture 7" descr="C:\Users\Cris\Desktop\fotos antiguas\IMG_1175.JPG"/>
          <p:cNvPicPr>
            <a:picLocks noChangeAspect="1" noChangeArrowheads="1"/>
          </p:cNvPicPr>
          <p:nvPr/>
        </p:nvPicPr>
        <p:blipFill>
          <a:blip r:embed="rId5" cstate="print"/>
          <a:srcRect b="9194"/>
          <a:stretch>
            <a:fillRect/>
          </a:stretch>
        </p:blipFill>
        <p:spPr bwMode="auto">
          <a:xfrm>
            <a:off x="2411760" y="3717032"/>
            <a:ext cx="2313377" cy="15755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6" cstate="print"/>
          <a:srcRect l="23068" t="8841" r="36298" b="13880"/>
          <a:stretch>
            <a:fillRect/>
          </a:stretch>
        </p:blipFill>
        <p:spPr bwMode="auto">
          <a:xfrm>
            <a:off x="4716016" y="764704"/>
            <a:ext cx="403870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rcRect l="21735" t="17361" r="30071" b="18800"/>
          <a:stretch>
            <a:fillRect/>
          </a:stretch>
        </p:blipFill>
        <p:spPr bwMode="auto">
          <a:xfrm>
            <a:off x="6084168" y="548680"/>
            <a:ext cx="270598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/>
          <a:srcRect l="21178" t="18920" r="29682" b="18921"/>
          <a:stretch>
            <a:fillRect/>
          </a:stretch>
        </p:blipFill>
        <p:spPr bwMode="auto">
          <a:xfrm>
            <a:off x="251520" y="2348880"/>
            <a:ext cx="263120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 cstate="print"/>
          <a:srcRect l="23068" t="8841" r="36298" b="13880"/>
          <a:stretch>
            <a:fillRect/>
          </a:stretch>
        </p:blipFill>
        <p:spPr bwMode="auto">
          <a:xfrm>
            <a:off x="6084168" y="2996952"/>
            <a:ext cx="275978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Marcador de contenido"/>
          <p:cNvSpPr txBox="1">
            <a:spLocks/>
          </p:cNvSpPr>
          <p:nvPr/>
        </p:nvSpPr>
        <p:spPr>
          <a:xfrm>
            <a:off x="251520" y="116633"/>
            <a:ext cx="8496944" cy="1083271"/>
          </a:xfrm>
          <a:prstGeom prst="rect">
            <a:avLst/>
          </a:prstGeom>
          <a:noFill/>
        </p:spPr>
        <p:txBody>
          <a:bodyPr vert="horz" wrap="square" lIns="91339" tIns="45669" rIns="91339" bIns="45669" rtlCol="0" anchor="t">
            <a:spAutoFit/>
          </a:bodyPr>
          <a:lstStyle/>
          <a:p>
            <a:pPr marL="448056" indent="-384048" algn="just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EVOLUCIÓN EN PLANTA DEL EDIFICIO</a:t>
            </a: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82296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</a:endParaRPr>
          </a:p>
          <a:p>
            <a:pPr marL="448056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79512" y="4293096"/>
            <a:ext cx="1224136" cy="292376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r>
              <a:rPr lang="es-ES" sz="1300" dirty="0" smtClean="0">
                <a:latin typeface="Cambria" pitchFamily="18" charset="0"/>
              </a:rPr>
              <a:t>FASE 1: 1933 </a:t>
            </a:r>
            <a:endParaRPr lang="es-ES" sz="1300" dirty="0">
              <a:latin typeface="Cambria" pitchFamily="18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915816" y="5301208"/>
            <a:ext cx="1440160" cy="292285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r>
              <a:rPr lang="es-ES" sz="1300" dirty="0" smtClean="0">
                <a:latin typeface="Cambria" pitchFamily="18" charset="0"/>
              </a:rPr>
              <a:t>FASE 2: 1942</a:t>
            </a:r>
            <a:endParaRPr lang="es-ES" sz="1300" dirty="0">
              <a:latin typeface="Cambria" pitchFamily="18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6228184" y="2564904"/>
            <a:ext cx="1224135" cy="292285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r>
              <a:rPr lang="es-ES" sz="1300" dirty="0" smtClean="0">
                <a:latin typeface="Cambria" pitchFamily="18" charset="0"/>
              </a:rPr>
              <a:t>FASE 3: 1990 </a:t>
            </a:r>
            <a:endParaRPr lang="es-ES" sz="1300" dirty="0">
              <a:latin typeface="Cambria" pitchFamily="18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6084168" y="6021288"/>
            <a:ext cx="1728192" cy="292285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r>
              <a:rPr lang="es-ES" sz="1300" dirty="0" smtClean="0">
                <a:latin typeface="Cambria" pitchFamily="18" charset="0"/>
              </a:rPr>
              <a:t>FASE 4: Actualidad </a:t>
            </a:r>
            <a:endParaRPr lang="es-ES" sz="1300" dirty="0">
              <a:latin typeface="Cambria" pitchFamily="18" charset="0"/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 cstate="print"/>
          <a:srcRect l="23540" t="12201" r="20705" b="13880"/>
          <a:stretch>
            <a:fillRect/>
          </a:stretch>
        </p:blipFill>
        <p:spPr bwMode="auto">
          <a:xfrm>
            <a:off x="2987824" y="836712"/>
            <a:ext cx="299324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6" cstate="print"/>
          <a:srcRect l="22595" t="14720" r="19288" b="13881"/>
          <a:stretch>
            <a:fillRect/>
          </a:stretch>
        </p:blipFill>
        <p:spPr bwMode="auto">
          <a:xfrm>
            <a:off x="2987824" y="3212976"/>
            <a:ext cx="2952328" cy="2040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-108520" y="0"/>
            <a:ext cx="7402016" cy="613790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Book Antiqua" pitchFamily="18" charset="0"/>
              </a:rPr>
              <a:t>3. ESTADO ACTUAL DEL EDIFICIO</a:t>
            </a:r>
            <a:endParaRPr lang="es-ES" sz="2400" dirty="0">
              <a:latin typeface="Book Antiqua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620688"/>
            <a:ext cx="223224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tx1"/>
                </a:solidFill>
                <a:latin typeface="Book Antiqua" pitchFamily="18" charset="0"/>
              </a:rPr>
              <a:t>PLANTA</a:t>
            </a:r>
            <a:endParaRPr lang="es-ES" sz="1400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24990" t="10080" r="33430" b="13481"/>
          <a:stretch>
            <a:fillRect/>
          </a:stretch>
        </p:blipFill>
        <p:spPr bwMode="auto">
          <a:xfrm>
            <a:off x="4572000" y="1052736"/>
            <a:ext cx="4317313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6220" t="8080" r="32200" b="12520"/>
          <a:stretch>
            <a:fillRect/>
          </a:stretch>
        </p:blipFill>
        <p:spPr bwMode="auto">
          <a:xfrm>
            <a:off x="251520" y="1052736"/>
            <a:ext cx="415633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4644008" y="620688"/>
            <a:ext cx="223224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tx1"/>
                </a:solidFill>
                <a:latin typeface="Book Antiqua" pitchFamily="18" charset="0"/>
              </a:rPr>
              <a:t>CUBIERTA</a:t>
            </a:r>
            <a:endParaRPr lang="es-ES" sz="14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467544" y="260648"/>
            <a:ext cx="223224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NORTE</a:t>
            </a:r>
            <a:endParaRPr lang="es-ES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1026" name="Picture 2" descr="C:\Users\Cris\Desktop\PROYECTO grado\FOTOS PATOLOGÍAS\IMG_12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80728"/>
            <a:ext cx="6144683" cy="4608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CuadroTexto"/>
          <p:cNvSpPr txBox="1"/>
          <p:nvPr/>
        </p:nvSpPr>
        <p:spPr>
          <a:xfrm>
            <a:off x="1115616" y="5661248"/>
            <a:ext cx="6480720" cy="523117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La fachada Norte: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comunica con una calle que es de propiedad privada y a la cual no hemos obtenido acceso</a:t>
            </a: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 cstate="print"/>
          <a:srcRect l="6142" t="26880" r="6919" b="37001"/>
          <a:stretch>
            <a:fillRect/>
          </a:stretch>
        </p:blipFill>
        <p:spPr bwMode="auto">
          <a:xfrm>
            <a:off x="251520" y="836712"/>
            <a:ext cx="862756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Cris\Desktop\PROYECTO grado\FOTOS PATOLOGÍAS\IMG_12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356992"/>
            <a:ext cx="374441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12 CuadroTexto"/>
          <p:cNvSpPr txBox="1"/>
          <p:nvPr/>
        </p:nvSpPr>
        <p:spPr>
          <a:xfrm>
            <a:off x="251520" y="188640"/>
            <a:ext cx="223224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NORTE</a:t>
            </a:r>
            <a:endParaRPr lang="es-E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251520" y="188640"/>
            <a:ext cx="194421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SUR</a:t>
            </a:r>
          </a:p>
        </p:txBody>
      </p:sp>
      <p:pic>
        <p:nvPicPr>
          <p:cNvPr id="10" name="Picture 5" descr="C:\Users\Cris\Desktop\PROYECTO grado\FOTOS PATOLOGÍAS\ultimas fotos\IMG_1334.JPG"/>
          <p:cNvPicPr>
            <a:picLocks noChangeAspect="1" noChangeArrowheads="1"/>
          </p:cNvPicPr>
          <p:nvPr/>
        </p:nvPicPr>
        <p:blipFill>
          <a:blip r:embed="rId2" cstate="print"/>
          <a:srcRect t="18380" b="18820"/>
          <a:stretch>
            <a:fillRect/>
          </a:stretch>
        </p:blipFill>
        <p:spPr bwMode="auto">
          <a:xfrm>
            <a:off x="395536" y="692696"/>
            <a:ext cx="7797120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10 CuadroTexto"/>
          <p:cNvSpPr txBox="1"/>
          <p:nvPr/>
        </p:nvSpPr>
        <p:spPr>
          <a:xfrm>
            <a:off x="827584" y="5013176"/>
            <a:ext cx="7272808" cy="738561"/>
          </a:xfrm>
          <a:prstGeom prst="rect">
            <a:avLst/>
          </a:prstGeom>
          <a:noFill/>
        </p:spPr>
        <p:txBody>
          <a:bodyPr wrap="square" lIns="91339" tIns="45669" rIns="91339" bIns="45669" rtlCol="0">
            <a:spAutoFit/>
          </a:bodyPr>
          <a:lstStyle/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La fachada Sur: es la que da acceso al edificio podemos observar la puerta metálica de acceso al recinto.</a:t>
            </a:r>
          </a:p>
          <a:p>
            <a:pPr algn="just"/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 l="3223" t="20600" r="4168" b="29000"/>
          <a:stretch>
            <a:fillRect/>
          </a:stretch>
        </p:blipFill>
        <p:spPr bwMode="auto">
          <a:xfrm>
            <a:off x="179512" y="764704"/>
            <a:ext cx="8640960" cy="264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179512" y="188640"/>
            <a:ext cx="194421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SUR</a:t>
            </a:r>
          </a:p>
        </p:txBody>
      </p:sp>
      <p:pic>
        <p:nvPicPr>
          <p:cNvPr id="10" name="Picture 5" descr="C:\Users\Cris\Desktop\PROYECTO grado\FOTOS PATOLOGÍAS\ultimas fotos\IMG_1334.JPG"/>
          <p:cNvPicPr>
            <a:picLocks noChangeAspect="1" noChangeArrowheads="1"/>
          </p:cNvPicPr>
          <p:nvPr/>
        </p:nvPicPr>
        <p:blipFill>
          <a:blip r:embed="rId3" cstate="print"/>
          <a:srcRect t="18380" b="18820"/>
          <a:stretch>
            <a:fillRect/>
          </a:stretch>
        </p:blipFill>
        <p:spPr bwMode="auto">
          <a:xfrm>
            <a:off x="1907704" y="3573016"/>
            <a:ext cx="5040560" cy="2374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23528" y="260648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ESTE</a:t>
            </a:r>
          </a:p>
        </p:txBody>
      </p:sp>
      <p:pic>
        <p:nvPicPr>
          <p:cNvPr id="10" name="Picture 3" descr="C:\Users\Cris\Desktop\PROYECTO grado\FOTOS PATOLOGÍAS\IMG_1305.JPG"/>
          <p:cNvPicPr>
            <a:picLocks noChangeAspect="1" noChangeArrowheads="1"/>
          </p:cNvPicPr>
          <p:nvPr/>
        </p:nvPicPr>
        <p:blipFill>
          <a:blip r:embed="rId2" cstate="print"/>
          <a:srcRect t="16873" b="21925"/>
          <a:stretch>
            <a:fillRect/>
          </a:stretch>
        </p:blipFill>
        <p:spPr bwMode="auto">
          <a:xfrm>
            <a:off x="611560" y="692696"/>
            <a:ext cx="7843729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10 Rectángulo"/>
          <p:cNvSpPr/>
          <p:nvPr/>
        </p:nvSpPr>
        <p:spPr>
          <a:xfrm>
            <a:off x="755576" y="4941168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La fachada Este: Carece de puertas de acceso y comunica con la acequia que antiguamente servía al matadero de canal de desagüe.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Cris\Desktop\PROYECTO grado\FOTOS PATOLOGÍAS\IMG_1305.JPG"/>
          <p:cNvPicPr>
            <a:picLocks noChangeAspect="1" noChangeArrowheads="1"/>
          </p:cNvPicPr>
          <p:nvPr/>
        </p:nvPicPr>
        <p:blipFill>
          <a:blip r:embed="rId2" cstate="print"/>
          <a:srcRect t="16873" b="21925"/>
          <a:stretch>
            <a:fillRect/>
          </a:stretch>
        </p:blipFill>
        <p:spPr bwMode="auto">
          <a:xfrm>
            <a:off x="1835696" y="3284984"/>
            <a:ext cx="5647484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10 CuadroTexto"/>
          <p:cNvSpPr txBox="1"/>
          <p:nvPr/>
        </p:nvSpPr>
        <p:spPr>
          <a:xfrm>
            <a:off x="323528" y="188640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ESTE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4958" t="25720" r="6686" b="37320"/>
          <a:stretch>
            <a:fillRect/>
          </a:stretch>
        </p:blipFill>
        <p:spPr bwMode="auto">
          <a:xfrm>
            <a:off x="251520" y="1052736"/>
            <a:ext cx="8604448" cy="202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95536" y="188640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OESTE</a:t>
            </a:r>
          </a:p>
        </p:txBody>
      </p:sp>
      <p:pic>
        <p:nvPicPr>
          <p:cNvPr id="10" name="9 Imagen" descr="IMG_1300.JPG"/>
          <p:cNvPicPr>
            <a:picLocks noChangeAspect="1"/>
          </p:cNvPicPr>
          <p:nvPr/>
        </p:nvPicPr>
        <p:blipFill>
          <a:blip r:embed="rId2" cstate="print"/>
          <a:srcRect t="21336" r="31535" b="36889"/>
          <a:stretch>
            <a:fillRect/>
          </a:stretch>
        </p:blipFill>
        <p:spPr>
          <a:xfrm>
            <a:off x="539552" y="764704"/>
            <a:ext cx="8182242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10 Rectángulo"/>
          <p:cNvSpPr/>
          <p:nvPr/>
        </p:nvSpPr>
        <p:spPr>
          <a:xfrm>
            <a:off x="611560" y="465313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La fachada Oeste: Comunica con la huerta de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alboraya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y el carril bici que lleva a la playa, es la fachada más deteriorada debido a ciertos actos de vandalismo como grafitis y pintadas, tampoco posee puertas de acceso, se pueden observar las instalaciones adosadas a fachada que afean la estética del edificio.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95536" y="188640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OESTE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3780" t="29080" r="4556" b="33960"/>
          <a:stretch>
            <a:fillRect/>
          </a:stretch>
        </p:blipFill>
        <p:spPr bwMode="auto">
          <a:xfrm>
            <a:off x="251520" y="1196752"/>
            <a:ext cx="8604448" cy="195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IMG_1300.JPG"/>
          <p:cNvPicPr>
            <a:picLocks noChangeAspect="1"/>
          </p:cNvPicPr>
          <p:nvPr/>
        </p:nvPicPr>
        <p:blipFill>
          <a:blip r:embed="rId3" cstate="print"/>
          <a:srcRect t="21336" r="31535" b="36889"/>
          <a:stretch>
            <a:fillRect/>
          </a:stretch>
        </p:blipFill>
        <p:spPr>
          <a:xfrm>
            <a:off x="1763688" y="3356992"/>
            <a:ext cx="5664629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3696" t="13881" r="3223" b="15560"/>
          <a:stretch>
            <a:fillRect/>
          </a:stretch>
        </p:blipFill>
        <p:spPr bwMode="auto">
          <a:xfrm>
            <a:off x="179512" y="2204864"/>
            <a:ext cx="8781547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251520" y="548680"/>
            <a:ext cx="194421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SUR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-324544" y="0"/>
            <a:ext cx="7402016" cy="613790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Book Antiqua" pitchFamily="18" charset="0"/>
              </a:rPr>
              <a:t>4. ESTUDIO DE LA PATOLOGÍA</a:t>
            </a:r>
            <a:endParaRPr lang="es-ES" sz="2400" dirty="0">
              <a:latin typeface="Book Antiqua" pitchFamily="18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/>
          <a:srcRect l="23540" t="20600" r="24013" b="11361"/>
          <a:stretch>
            <a:fillRect/>
          </a:stretch>
        </p:blipFill>
        <p:spPr bwMode="auto">
          <a:xfrm>
            <a:off x="5580112" y="188640"/>
            <a:ext cx="335504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/>
          <a:srcRect l="21875" t="21428" r="22768" b="24286"/>
          <a:stretch>
            <a:fillRect/>
          </a:stretch>
        </p:blipFill>
        <p:spPr bwMode="auto">
          <a:xfrm>
            <a:off x="2627784" y="548680"/>
            <a:ext cx="2638306" cy="161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 l="21875" t="25714" r="22321" b="18571"/>
          <a:stretch>
            <a:fillRect/>
          </a:stretch>
        </p:blipFill>
        <p:spPr bwMode="auto">
          <a:xfrm>
            <a:off x="5436096" y="5465077"/>
            <a:ext cx="2232248" cy="139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23528" y="188640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ESTE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 l="2123" t="11440" r="9521" b="14641"/>
          <a:stretch>
            <a:fillRect/>
          </a:stretch>
        </p:blipFill>
        <p:spPr bwMode="auto">
          <a:xfrm>
            <a:off x="395536" y="1916832"/>
            <a:ext cx="841593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 l="24107" t="21428" r="25000" b="20714"/>
          <a:stretch>
            <a:fillRect/>
          </a:stretch>
        </p:blipFill>
        <p:spPr bwMode="auto">
          <a:xfrm>
            <a:off x="6516216" y="4221088"/>
            <a:ext cx="2330924" cy="1656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 l="20536" t="20714" r="21428" b="10000"/>
          <a:stretch>
            <a:fillRect/>
          </a:stretch>
        </p:blipFill>
        <p:spPr bwMode="auto">
          <a:xfrm>
            <a:off x="2339752" y="188640"/>
            <a:ext cx="2304256" cy="171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5" cstate="print"/>
          <a:srcRect l="23661" t="22857" r="24553" b="17143"/>
          <a:stretch>
            <a:fillRect/>
          </a:stretch>
        </p:blipFill>
        <p:spPr bwMode="auto">
          <a:xfrm>
            <a:off x="5940152" y="260648"/>
            <a:ext cx="258543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6" cstate="print"/>
          <a:srcRect l="23068" t="20600" r="24013" b="20980"/>
          <a:stretch>
            <a:fillRect/>
          </a:stretch>
        </p:blipFill>
        <p:spPr bwMode="auto">
          <a:xfrm>
            <a:off x="3059832" y="3730968"/>
            <a:ext cx="3456384" cy="214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5536" y="188640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FACHADA OESTE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 l="5903" t="13120" r="15191" b="14641"/>
          <a:stretch>
            <a:fillRect/>
          </a:stretch>
        </p:blipFill>
        <p:spPr bwMode="auto">
          <a:xfrm>
            <a:off x="323528" y="1844824"/>
            <a:ext cx="8389769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20536" t="28198" r="21428" b="17621"/>
          <a:stretch>
            <a:fillRect/>
          </a:stretch>
        </p:blipFill>
        <p:spPr bwMode="auto">
          <a:xfrm>
            <a:off x="5292080" y="188640"/>
            <a:ext cx="3384376" cy="1974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20536" t="19090" r="21428" b="14285"/>
          <a:stretch>
            <a:fillRect/>
          </a:stretch>
        </p:blipFill>
        <p:spPr bwMode="auto">
          <a:xfrm>
            <a:off x="3059832" y="3645024"/>
            <a:ext cx="1656184" cy="1188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 l="21428" t="25714" r="22768" b="19286"/>
          <a:stretch>
            <a:fillRect/>
          </a:stretch>
        </p:blipFill>
        <p:spPr bwMode="auto">
          <a:xfrm>
            <a:off x="2555776" y="260648"/>
            <a:ext cx="2601641" cy="160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 l="20536" t="21428" r="21428" b="12857"/>
          <a:stretch>
            <a:fillRect/>
          </a:stretch>
        </p:blipFill>
        <p:spPr bwMode="auto">
          <a:xfrm>
            <a:off x="6012160" y="4293096"/>
            <a:ext cx="2736304" cy="1936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 l="22768" t="24286" r="23660" b="11428"/>
          <a:stretch>
            <a:fillRect/>
          </a:stretch>
        </p:blipFill>
        <p:spPr bwMode="auto">
          <a:xfrm>
            <a:off x="4067944" y="4869160"/>
            <a:ext cx="182420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595" t="8920" r="4796" b="14641"/>
          <a:stretch>
            <a:fillRect/>
          </a:stretch>
        </p:blipFill>
        <p:spPr bwMode="auto">
          <a:xfrm>
            <a:off x="251520" y="692696"/>
            <a:ext cx="8677472" cy="402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251520" y="188640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SECCIÓN A-A’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 l="24012" t="16400" r="26839" b="24111"/>
          <a:stretch>
            <a:fillRect/>
          </a:stretch>
        </p:blipFill>
        <p:spPr bwMode="auto">
          <a:xfrm>
            <a:off x="3203848" y="3212976"/>
            <a:ext cx="338437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37298" t="16400" r="24453" b="13881"/>
          <a:stretch>
            <a:fillRect/>
          </a:stretch>
        </p:blipFill>
        <p:spPr bwMode="auto">
          <a:xfrm>
            <a:off x="6732240" y="3212976"/>
            <a:ext cx="224738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3540" t="8920" r="5268" b="13801"/>
          <a:stretch>
            <a:fillRect/>
          </a:stretch>
        </p:blipFill>
        <p:spPr bwMode="auto">
          <a:xfrm>
            <a:off x="323528" y="836712"/>
            <a:ext cx="8496944" cy="4050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23528" y="188640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SECCIÓN B-B’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23100" t="34176" r="24453" b="7161"/>
          <a:stretch>
            <a:fillRect/>
          </a:stretch>
        </p:blipFill>
        <p:spPr bwMode="auto">
          <a:xfrm>
            <a:off x="3563888" y="2924944"/>
            <a:ext cx="5264637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5903" t="13960" r="12828" b="16321"/>
          <a:stretch>
            <a:fillRect/>
          </a:stretch>
        </p:blipFill>
        <p:spPr bwMode="auto">
          <a:xfrm>
            <a:off x="323527" y="836712"/>
            <a:ext cx="8574157" cy="413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323528" y="188640"/>
            <a:ext cx="216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SECCIÓN C-C’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 l="24325" t="22299" r="31231" b="11570"/>
          <a:stretch>
            <a:fillRect/>
          </a:stretch>
        </p:blipFill>
        <p:spPr bwMode="auto">
          <a:xfrm>
            <a:off x="3203848" y="2996952"/>
            <a:ext cx="3312368" cy="277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l="25032" t="30826" r="23929" b="10626"/>
          <a:stretch>
            <a:fillRect/>
          </a:stretch>
        </p:blipFill>
        <p:spPr bwMode="auto">
          <a:xfrm>
            <a:off x="6130922" y="4509120"/>
            <a:ext cx="301307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-324544" y="0"/>
            <a:ext cx="7402016" cy="613790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Book Antiqua" pitchFamily="18" charset="0"/>
              </a:rPr>
              <a:t>4.2  INTERVENCIÓN</a:t>
            </a:r>
            <a:endParaRPr lang="es-ES" sz="2400" dirty="0">
              <a:latin typeface="Book Antiqua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987824" y="548680"/>
            <a:ext cx="4680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ELEMENTO CONSTRUCTIVO AFECTADO: 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CIMENTACIÓN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55576" y="548680"/>
            <a:ext cx="18954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PATOLOGÍA: 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GRIETAS</a:t>
            </a:r>
          </a:p>
        </p:txBody>
      </p:sp>
      <p:pic>
        <p:nvPicPr>
          <p:cNvPr id="10" name="Picture 2" descr="C:\Users\Cris\Desktop\PROYECTO grado\FOTOS PATOLOGÍAS\IMG_12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3552395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3" descr="C:\Users\Cris\Desktop\PROYECTO grado\FOTOS PATOLOGÍAS\IMG_12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08720"/>
            <a:ext cx="3528393" cy="2646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4" descr="C:\Users\Cris\Desktop\PROYECTO grado\FOTOS PATOLOGÍAS\IMG_12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717032"/>
            <a:ext cx="3384376" cy="25382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5" descr="C:\Users\Cris\Desktop\PROYECTO grado\FOTOS PATOLOGÍAS\IMG_1249.JPG"/>
          <p:cNvPicPr>
            <a:picLocks noChangeAspect="1" noChangeArrowheads="1"/>
          </p:cNvPicPr>
          <p:nvPr/>
        </p:nvPicPr>
        <p:blipFill>
          <a:blip r:embed="rId5" cstate="print"/>
          <a:srcRect b="13137"/>
          <a:stretch>
            <a:fillRect/>
          </a:stretch>
        </p:blipFill>
        <p:spPr bwMode="auto">
          <a:xfrm>
            <a:off x="4572000" y="3717032"/>
            <a:ext cx="3868607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27584" y="188640"/>
            <a:ext cx="47563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TÉCNICA ELEGIDA INTERVENCIÓN: 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RESINAS EXPANSIVAS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26485" t="47293" r="39366" b="17574"/>
          <a:stretch>
            <a:fillRect/>
          </a:stretch>
        </p:blipFill>
        <p:spPr bwMode="auto">
          <a:xfrm>
            <a:off x="1259632" y="908720"/>
            <a:ext cx="3175288" cy="1901949"/>
          </a:xfrm>
          <a:prstGeom prst="round2DiagRect">
            <a:avLst>
              <a:gd name="adj1" fmla="val 16667"/>
              <a:gd name="adj2" fmla="val 0"/>
            </a:avLst>
          </a:prstGeom>
          <a:ln w="762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 l="26389" t="38795" r="37329" b="12196"/>
          <a:stretch>
            <a:fillRect/>
          </a:stretch>
        </p:blipFill>
        <p:spPr bwMode="auto">
          <a:xfrm>
            <a:off x="4788024" y="836712"/>
            <a:ext cx="2976532" cy="1915220"/>
          </a:xfrm>
          <a:prstGeom prst="round2DiagRect">
            <a:avLst>
              <a:gd name="adj1" fmla="val 16667"/>
              <a:gd name="adj2" fmla="val 0"/>
            </a:avLst>
          </a:prstGeom>
          <a:ln w="762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31035" t="28798" r="31489" b="6296"/>
          <a:stretch>
            <a:fillRect/>
          </a:stretch>
        </p:blipFill>
        <p:spPr bwMode="auto">
          <a:xfrm>
            <a:off x="1331640" y="3068960"/>
            <a:ext cx="1800200" cy="266429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 cstate="print"/>
          <a:srcRect l="30882" t="28406" r="32857" b="7419"/>
          <a:stretch>
            <a:fillRect/>
          </a:stretch>
        </p:blipFill>
        <p:spPr bwMode="auto">
          <a:xfrm>
            <a:off x="3347864" y="3068960"/>
            <a:ext cx="1728192" cy="266429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/>
          <a:srcRect l="31177" t="28798" r="32535" b="7800"/>
          <a:stretch>
            <a:fillRect/>
          </a:stretch>
        </p:blipFill>
        <p:spPr bwMode="auto">
          <a:xfrm>
            <a:off x="5436096" y="2996952"/>
            <a:ext cx="2096075" cy="27449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275856" y="5661248"/>
            <a:ext cx="2592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		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2-Colocación de tubos.	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331640" y="5877272"/>
            <a:ext cx="9989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1-Taladro.</a:t>
            </a:r>
            <a:endParaRPr lang="es-ES" sz="1400" dirty="0">
              <a:latin typeface="Book Antiqua" pitchFamily="18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436096" y="5877272"/>
            <a:ext cx="20559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3-Inyección</a:t>
            </a: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de la resina.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55776" y="260648"/>
            <a:ext cx="59766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ELEMENTO CONSTRUCTIVO AFECTADO: 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CUBIERTA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5536" y="260648"/>
            <a:ext cx="19603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PATOLOGÍA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ALABEOS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 cstate="print"/>
          <a:srcRect l="23068" t="20600" r="24013" b="21189"/>
          <a:stretch>
            <a:fillRect/>
          </a:stretch>
        </p:blipFill>
        <p:spPr bwMode="auto">
          <a:xfrm>
            <a:off x="539552" y="3645024"/>
            <a:ext cx="3840426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20536" t="25417" r="21428" b="17972"/>
          <a:stretch>
            <a:fillRect/>
          </a:stretch>
        </p:blipFill>
        <p:spPr bwMode="auto">
          <a:xfrm>
            <a:off x="4644009" y="764704"/>
            <a:ext cx="4133792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 l="24012" t="16400" r="24013" b="28746"/>
          <a:stretch>
            <a:fillRect/>
          </a:stretch>
        </p:blipFill>
        <p:spPr bwMode="auto">
          <a:xfrm>
            <a:off x="4716016" y="3645024"/>
            <a:ext cx="4002689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3"/>
          <p:cNvPicPr>
            <a:picLocks noChangeAspect="1" noChangeArrowheads="1"/>
          </p:cNvPicPr>
          <p:nvPr/>
        </p:nvPicPr>
        <p:blipFill>
          <a:blip r:embed="rId5" cstate="print"/>
          <a:srcRect l="23661" t="20714" r="12341" b="15288"/>
          <a:stretch>
            <a:fillRect/>
          </a:stretch>
        </p:blipFill>
        <p:spPr bwMode="auto">
          <a:xfrm>
            <a:off x="467545" y="764704"/>
            <a:ext cx="403244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7405" t="18080" r="22090" b="18921"/>
          <a:stretch>
            <a:fillRect/>
          </a:stretch>
        </p:blipFill>
        <p:spPr bwMode="auto">
          <a:xfrm>
            <a:off x="755575" y="548680"/>
            <a:ext cx="6362807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33075" t="28160" r="32485" b="30680"/>
          <a:stretch>
            <a:fillRect/>
          </a:stretch>
        </p:blipFill>
        <p:spPr bwMode="auto">
          <a:xfrm>
            <a:off x="5580112" y="3573016"/>
            <a:ext cx="310635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707904" y="188640"/>
            <a:ext cx="59766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ELEMENTO CONSTRUCTIVO AFECTADO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FACHADAS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67544" y="188640"/>
            <a:ext cx="30644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PATOLOGÍA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 GRAFITIS,HUMEDADES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23573" t="25476" r="24453" b="14626"/>
          <a:stretch>
            <a:fillRect/>
          </a:stretch>
        </p:blipFill>
        <p:spPr bwMode="auto">
          <a:xfrm>
            <a:off x="5148064" y="908720"/>
            <a:ext cx="3665615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 l="21429" t="26428" r="22321" b="22143"/>
          <a:stretch>
            <a:fillRect/>
          </a:stretch>
        </p:blipFill>
        <p:spPr bwMode="auto">
          <a:xfrm>
            <a:off x="5724128" y="4581128"/>
            <a:ext cx="2949473" cy="1685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/>
          <a:srcRect l="23068" t="32744" r="25898" b="18965"/>
          <a:stretch>
            <a:fillRect/>
          </a:stretch>
        </p:blipFill>
        <p:spPr bwMode="auto">
          <a:xfrm>
            <a:off x="539552" y="908720"/>
            <a:ext cx="4464496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/>
          <a:srcRect l="23540" t="20600" r="24013" b="11361"/>
          <a:stretch>
            <a:fillRect/>
          </a:stretch>
        </p:blipFill>
        <p:spPr bwMode="auto">
          <a:xfrm>
            <a:off x="539552" y="3645024"/>
            <a:ext cx="3453718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6" cstate="print"/>
          <a:srcRect l="23661" t="22857" r="24553" b="17143"/>
          <a:stretch>
            <a:fillRect/>
          </a:stretch>
        </p:blipFill>
        <p:spPr bwMode="auto">
          <a:xfrm>
            <a:off x="4355976" y="3645024"/>
            <a:ext cx="2485990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188640"/>
            <a:ext cx="52803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TÉCNICA ELEGIDA INTERVENCIÓN: 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Limpieza general de Fachada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692696"/>
            <a:ext cx="8352928" cy="141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Primero se eliminarán las manchas de humedad y los grafitis mediante chorro de agua caliente a presión con disolventes, respetando siempre el material base, en nuestro caso ladrillo cerámico rústico a cara vista.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23528" y="1556792"/>
            <a:ext cx="849694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HUMEDADES DE ESCORRENTIA DE CUBIERTA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Bastará con recoger las aguas de lluvia de los faldones de cubierta que vierten sobre los muros, en un canalón y conducirlos mediante bajantes al exterior. Al mismo tiempo, la coronación de dichos muros se resolverá mediante la colocación de una albardilla con goterón.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La limpieza de la fachada se realizará como se ha descrito en el apartado anterior.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23528" y="3140968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HUMEDADES DE ABSORCIÓN CAPILAR</a:t>
            </a:r>
            <a:endParaRPr lang="es-E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La humedad asciende desde el suelo por capilaridad y se manifiesta principalmente en los zócalos. 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 l="24588" t="35593" r="31024" b="34393"/>
          <a:stretch>
            <a:fillRect/>
          </a:stretch>
        </p:blipFill>
        <p:spPr bwMode="auto">
          <a:xfrm>
            <a:off x="1403648" y="4509120"/>
            <a:ext cx="1743075" cy="1209675"/>
          </a:xfrm>
          <a:prstGeom prst="rect">
            <a:avLst/>
          </a:prstGeom>
          <a:noFill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 l="24741" t="37805" r="36435" b="34009"/>
          <a:stretch>
            <a:fillRect/>
          </a:stretch>
        </p:blipFill>
        <p:spPr bwMode="auto">
          <a:xfrm>
            <a:off x="3403912" y="4580558"/>
            <a:ext cx="1724025" cy="1143000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 l="25482" t="38576" r="34189" b="34418"/>
          <a:stretch>
            <a:fillRect/>
          </a:stretch>
        </p:blipFill>
        <p:spPr bwMode="auto">
          <a:xfrm>
            <a:off x="5404176" y="4580558"/>
            <a:ext cx="1743075" cy="1143000"/>
          </a:xfrm>
          <a:prstGeom prst="rect">
            <a:avLst/>
          </a:prstGeom>
          <a:noFill/>
        </p:spPr>
      </p:pic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332210" y="5866442"/>
            <a:ext cx="59884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1.-</a:t>
            </a:r>
            <a:r>
              <a:rPr lang="es-ES_tradnl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Taladramos cada 12 cm.          2.-Inyección del producto        3.-Expansion del producto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899592" y="3573016"/>
            <a:ext cx="73813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Crear una barrera impermeable a la ascensión.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procedimiento lento y caro.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771800" y="188640"/>
            <a:ext cx="53578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ELEMENTO CONSTRUCTIVO AFECTADO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VERJA EXTERIOR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39552" y="188640"/>
            <a:ext cx="19106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PATOLOGÍA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 ALABEO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0536" t="32390" r="21428" b="10690"/>
          <a:stretch>
            <a:fillRect/>
          </a:stretch>
        </p:blipFill>
        <p:spPr bwMode="auto">
          <a:xfrm>
            <a:off x="611560" y="908720"/>
            <a:ext cx="3876626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l="20536" t="23571" r="29065" b="20000"/>
          <a:stretch>
            <a:fillRect/>
          </a:stretch>
        </p:blipFill>
        <p:spPr bwMode="auto">
          <a:xfrm>
            <a:off x="2771800" y="3645024"/>
            <a:ext cx="3395778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l="20536" t="28436" r="21428" b="12857"/>
          <a:stretch>
            <a:fillRect/>
          </a:stretch>
        </p:blipFill>
        <p:spPr bwMode="auto">
          <a:xfrm>
            <a:off x="4788024" y="908720"/>
            <a:ext cx="3816424" cy="24128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11560" y="188640"/>
            <a:ext cx="67364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TÉCNICA ELEGIDA INTERVENCIÓN:</a:t>
            </a: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nuevos angulares de apoyo con agujeros </a:t>
            </a:r>
            <a:r>
              <a:rPr lang="es-ES_tradnl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colisos</a:t>
            </a:r>
            <a:r>
              <a:rPr lang="es-ES_trad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</a:t>
            </a:r>
            <a:endParaRPr lang="es-ES" sz="1400" dirty="0" smtClean="0">
              <a:solidFill>
                <a:schemeClr val="tx1">
                  <a:tint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5" name="Picture 2" descr="C:\Users\Cris\Desktop\IMG_1251.JPG"/>
          <p:cNvPicPr>
            <a:picLocks noChangeAspect="1" noChangeArrowheads="1"/>
          </p:cNvPicPr>
          <p:nvPr/>
        </p:nvPicPr>
        <p:blipFill>
          <a:blip r:embed="rId2" cstate="print"/>
          <a:srcRect l="4274" t="7479" r="4557" b="4913"/>
          <a:stretch>
            <a:fillRect/>
          </a:stretch>
        </p:blipFill>
        <p:spPr bwMode="auto">
          <a:xfrm>
            <a:off x="2195736" y="548680"/>
            <a:ext cx="4680520" cy="5996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03848" y="188640"/>
            <a:ext cx="53578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ELEMENTO CONSTRUCTIVO AFECTADO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SOLADO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11560" y="188640"/>
            <a:ext cx="19336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PATOLOGÍA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 FISURAS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l="26339" t="25000" r="27232" b="22753"/>
          <a:stretch>
            <a:fillRect/>
          </a:stretch>
        </p:blipFill>
        <p:spPr bwMode="auto">
          <a:xfrm>
            <a:off x="683568" y="692696"/>
            <a:ext cx="3960440" cy="2785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C:\Users\Cris\Desktop\PROYECTO grado\FOTOS PATOLOGÍAS\ultimas fotos\IMG_13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284984"/>
            <a:ext cx="3851920" cy="2888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571836" y="142852"/>
            <a:ext cx="55721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ELEMENTO CONSTRUCTIVO AFECTADO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CARPINTERÍA DE MADERA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00034" y="142852"/>
            <a:ext cx="29474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PATOLOGÍA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 DETERIORO MADERA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 l="23661" t="19286" r="24107" b="12142"/>
          <a:stretch>
            <a:fillRect/>
          </a:stretch>
        </p:blipFill>
        <p:spPr bwMode="auto">
          <a:xfrm>
            <a:off x="827584" y="692696"/>
            <a:ext cx="2983831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21875" t="17143" r="26130" b="27857"/>
          <a:stretch>
            <a:fillRect/>
          </a:stretch>
        </p:blipFill>
        <p:spPr bwMode="auto">
          <a:xfrm>
            <a:off x="4499992" y="692696"/>
            <a:ext cx="3603116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 l="34480" t="26691" r="29410" b="22411"/>
          <a:stretch>
            <a:fillRect/>
          </a:stretch>
        </p:blipFill>
        <p:spPr bwMode="auto">
          <a:xfrm>
            <a:off x="755576" y="3501008"/>
            <a:ext cx="3024336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 l="20536" t="17233" r="21428" b="14285"/>
          <a:stretch>
            <a:fillRect/>
          </a:stretch>
        </p:blipFill>
        <p:spPr bwMode="auto">
          <a:xfrm>
            <a:off x="4499992" y="3501008"/>
            <a:ext cx="3600400" cy="2655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786150" y="188640"/>
            <a:ext cx="53578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ELEMENTO CONSTRUCTIVO AFECTADO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:JARDÍN EXTERIOR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5536" y="188640"/>
            <a:ext cx="3082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PATOLOGÍA</a:t>
            </a:r>
            <a:r>
              <a:rPr lang="es-ES" sz="14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:  MAL ESTADO GENERAL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24613" t="26428" r="24991" b="15714"/>
          <a:stretch>
            <a:fillRect/>
          </a:stretch>
        </p:blipFill>
        <p:spPr bwMode="auto">
          <a:xfrm>
            <a:off x="395536" y="908720"/>
            <a:ext cx="4524944" cy="2554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3" descr="C:\Users\Cris\Desktop\PROYECTO grado\FOTOS PATOLOGÍAS\IMG_1196.JPG"/>
          <p:cNvPicPr>
            <a:picLocks noChangeAspect="1" noChangeArrowheads="1"/>
          </p:cNvPicPr>
          <p:nvPr/>
        </p:nvPicPr>
        <p:blipFill>
          <a:blip r:embed="rId3" cstate="print"/>
          <a:srcRect t="2721"/>
          <a:stretch>
            <a:fillRect/>
          </a:stretch>
        </p:blipFill>
        <p:spPr bwMode="auto">
          <a:xfrm>
            <a:off x="4067944" y="3645024"/>
            <a:ext cx="4484466" cy="2574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72" y="142852"/>
            <a:ext cx="70911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TÉCNICA ELEGIDA INTERVENCIÓN: Creación jardín modelo de la huerta  de </a:t>
            </a:r>
            <a:r>
              <a:rPr lang="es-ES" sz="1400" b="1" dirty="0" err="1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</a:rPr>
              <a:t>Alboraya</a:t>
            </a:r>
            <a:endParaRPr lang="es-ES" sz="1400" dirty="0" smtClean="0">
              <a:solidFill>
                <a:schemeClr val="tx1">
                  <a:tint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031" name="Picture 7" descr="C:\Users\Cris\Desktop\IMG_13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7500990" cy="5016287"/>
          </a:xfrm>
          <a:prstGeom prst="rect">
            <a:avLst/>
          </a:prstGeom>
          <a:noFill/>
        </p:spPr>
      </p:pic>
      <p:pic>
        <p:nvPicPr>
          <p:cNvPr id="12" name="Picture 2" descr="C:\Users\Cris\Desktop\IMG_13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500042"/>
            <a:ext cx="2728339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 descr="C:\Users\Cris\Desktop\IMG_13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286256"/>
            <a:ext cx="2495298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3" descr="C:\Users\Cris\Desktop\IMG_132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00042"/>
            <a:ext cx="2893240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6" descr="C:\Users\Cris\Desktop\IMG_132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500042"/>
            <a:ext cx="2385408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5" descr="C:\Users\Cris\Desktop\IMG_132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29190" y="4071942"/>
            <a:ext cx="3857652" cy="2155008"/>
          </a:xfrm>
          <a:prstGeom prst="rect">
            <a:avLst/>
          </a:prstGeom>
          <a:noFill/>
        </p:spPr>
      </p:pic>
      <p:pic>
        <p:nvPicPr>
          <p:cNvPr id="1032" name="Picture 8" descr="C:\Users\Cris\Desktop\IMG_132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2428868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06336"/>
          </a:xfrm>
        </p:spPr>
        <p:txBody>
          <a:bodyPr>
            <a:normAutofit/>
          </a:bodyPr>
          <a:lstStyle/>
          <a:p>
            <a:r>
              <a:rPr lang="es-ES" sz="2800" dirty="0" smtClean="0">
                <a:latin typeface="Book Antiqua" pitchFamily="18" charset="0"/>
              </a:rPr>
              <a:t>CONCLUSIONES</a:t>
            </a:r>
            <a:endParaRPr lang="es-ES" sz="2800" dirty="0">
              <a:latin typeface="Book Antiqu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1605" t="19760" r="17838" b="24800"/>
          <a:stretch>
            <a:fillRect/>
          </a:stretch>
        </p:blipFill>
        <p:spPr bwMode="auto">
          <a:xfrm>
            <a:off x="2195736" y="620688"/>
            <a:ext cx="4824536" cy="2975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Cris\Desktop\PROYECTO grado\FOTOS PATOLOGÍAS\FOTO EFEC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717032"/>
            <a:ext cx="3611893" cy="2708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 descr="C:\Users\Cris\Desktop\PROYECTO grado\fotos efectos\IMG_12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755722"/>
            <a:ext cx="3528392" cy="2646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756592" y="6381328"/>
            <a:ext cx="8280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1000" dirty="0">
                <a:latin typeface="Book Antiqua" pitchFamily="18" charset="0"/>
              </a:rPr>
              <a:t>PROYECTO FINAL DE CARRERA DE REHABILITACIÓN DEL MATADERO MUNICIPAL DE ALBORAYA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79512" y="6611779"/>
            <a:ext cx="3960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Book Antiqua" pitchFamily="18" charset="0"/>
              </a:rPr>
              <a:t>ALUMNA: PEÑALVER ORTEGA, CRISTINA </a:t>
            </a:r>
            <a:endParaRPr lang="es-ES_tradnl" sz="1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ris\Desktop\PROYECTO grado\fotos efectos\1.JPG"/>
          <p:cNvPicPr>
            <a:picLocks noChangeAspect="1" noChangeArrowheads="1"/>
          </p:cNvPicPr>
          <p:nvPr/>
        </p:nvPicPr>
        <p:blipFill>
          <a:blip r:embed="rId2" cstate="print"/>
          <a:srcRect t="14304" r="5936" b="6682"/>
          <a:stretch>
            <a:fillRect/>
          </a:stretch>
        </p:blipFill>
        <p:spPr bwMode="auto">
          <a:xfrm>
            <a:off x="0" y="476672"/>
            <a:ext cx="9144000" cy="576072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123728" y="1916832"/>
            <a:ext cx="46085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Book Antiqua" pitchFamily="18" charset="0"/>
              </a:rPr>
              <a:t>GRACIAS POR SU ATENCIÓN</a:t>
            </a:r>
            <a:endParaRPr lang="es-ES" sz="6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Book Antiqua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Personalizado 4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4B98FF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1107</TotalTime>
  <Words>1532</Words>
  <Application>Microsoft Office PowerPoint</Application>
  <PresentationFormat>Presentación en pantalla (4:3)</PresentationFormat>
  <Paragraphs>207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Brío</vt:lpstr>
      <vt:lpstr>Diapositiva 1</vt:lpstr>
      <vt:lpstr>INDICE</vt:lpstr>
      <vt:lpstr>1.INTRODUCCIÓN</vt:lpstr>
      <vt:lpstr>2.EL ANTIGUO MATADERO DE ALBORAYA</vt:lpstr>
      <vt:lpstr>Diapositiva 5</vt:lpstr>
      <vt:lpstr>Diapositiva 6</vt:lpstr>
      <vt:lpstr>2.1 EVOLUCIÓN HISTÓRICA DEL EDIFICIO</vt:lpstr>
      <vt:lpstr>Diapositiva 8</vt:lpstr>
      <vt:lpstr>Diapositiva 9</vt:lpstr>
      <vt:lpstr>Diapositiva 10</vt:lpstr>
      <vt:lpstr>Diapositiva 11</vt:lpstr>
      <vt:lpstr>Diapositiva 12</vt:lpstr>
      <vt:lpstr>3. ESTADO ACTUAL DEL EDIFICIO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4. ESTUDIO DE LA PATOLOGÍA</vt:lpstr>
      <vt:lpstr>Diapositiva 23</vt:lpstr>
      <vt:lpstr>Diapositiva 24</vt:lpstr>
      <vt:lpstr>Diapositiva 25</vt:lpstr>
      <vt:lpstr>Diapositiva 26</vt:lpstr>
      <vt:lpstr>Diapositiva 27</vt:lpstr>
      <vt:lpstr>4.2  INTERVENCIÓN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CONCLUSIONES</vt:lpstr>
      <vt:lpstr>Diapositiva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</dc:creator>
  <cp:lastModifiedBy>Cris</cp:lastModifiedBy>
  <cp:revision>56</cp:revision>
  <dcterms:created xsi:type="dcterms:W3CDTF">2013-07-04T11:11:02Z</dcterms:created>
  <dcterms:modified xsi:type="dcterms:W3CDTF">2013-07-15T18:01:48Z</dcterms:modified>
</cp:coreProperties>
</file>