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9"/>
  </p:notesMasterIdLst>
  <p:sldIdLst>
    <p:sldId id="257" r:id="rId5"/>
    <p:sldId id="331" r:id="rId6"/>
    <p:sldId id="258" r:id="rId7"/>
    <p:sldId id="332" r:id="rId8"/>
    <p:sldId id="340" r:id="rId9"/>
    <p:sldId id="333" r:id="rId10"/>
    <p:sldId id="335" r:id="rId11"/>
    <p:sldId id="259" r:id="rId12"/>
    <p:sldId id="260" r:id="rId13"/>
    <p:sldId id="337" r:id="rId14"/>
    <p:sldId id="338" r:id="rId15"/>
    <p:sldId id="341" r:id="rId16"/>
    <p:sldId id="339" r:id="rId17"/>
    <p:sldId id="261" r:id="rId18"/>
    <p:sldId id="262" r:id="rId19"/>
    <p:sldId id="263" r:id="rId20"/>
    <p:sldId id="264" r:id="rId21"/>
    <p:sldId id="265" r:id="rId22"/>
    <p:sldId id="293" r:id="rId23"/>
    <p:sldId id="342"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343" r:id="rId37"/>
    <p:sldId id="280" r:id="rId38"/>
    <p:sldId id="281" r:id="rId39"/>
    <p:sldId id="282" r:id="rId40"/>
    <p:sldId id="385" r:id="rId41"/>
    <p:sldId id="311" r:id="rId42"/>
    <p:sldId id="303" r:id="rId43"/>
    <p:sldId id="301" r:id="rId44"/>
    <p:sldId id="302" r:id="rId45"/>
    <p:sldId id="308" r:id="rId46"/>
    <p:sldId id="384" r:id="rId47"/>
    <p:sldId id="313" r:id="rId48"/>
    <p:sldId id="314" r:id="rId49"/>
    <p:sldId id="283" r:id="rId50"/>
    <p:sldId id="286" r:id="rId51"/>
    <p:sldId id="285" r:id="rId52"/>
    <p:sldId id="354" r:id="rId53"/>
    <p:sldId id="344" r:id="rId54"/>
    <p:sldId id="309" r:id="rId55"/>
    <p:sldId id="352" r:id="rId56"/>
    <p:sldId id="351" r:id="rId57"/>
    <p:sldId id="355" r:id="rId58"/>
    <p:sldId id="298" r:id="rId59"/>
    <p:sldId id="290" r:id="rId60"/>
    <p:sldId id="287" r:id="rId61"/>
    <p:sldId id="386" r:id="rId62"/>
    <p:sldId id="288" r:id="rId63"/>
    <p:sldId id="387" r:id="rId64"/>
    <p:sldId id="345" r:id="rId65"/>
    <p:sldId id="346" r:id="rId66"/>
    <p:sldId id="356" r:id="rId67"/>
    <p:sldId id="357" r:id="rId68"/>
    <p:sldId id="358" r:id="rId69"/>
    <p:sldId id="360" r:id="rId70"/>
    <p:sldId id="362" r:id="rId71"/>
    <p:sldId id="363" r:id="rId72"/>
    <p:sldId id="364" r:id="rId73"/>
    <p:sldId id="365" r:id="rId74"/>
    <p:sldId id="366" r:id="rId75"/>
    <p:sldId id="367" r:id="rId76"/>
    <p:sldId id="368" r:id="rId77"/>
    <p:sldId id="369" r:id="rId78"/>
    <p:sldId id="391" r:id="rId79"/>
    <p:sldId id="393" r:id="rId80"/>
    <p:sldId id="370" r:id="rId81"/>
    <p:sldId id="371" r:id="rId82"/>
    <p:sldId id="330" r:id="rId83"/>
    <p:sldId id="295" r:id="rId84"/>
    <p:sldId id="312" r:id="rId85"/>
    <p:sldId id="372" r:id="rId86"/>
    <p:sldId id="380" r:id="rId87"/>
    <p:sldId id="379" r:id="rId88"/>
    <p:sldId id="382" r:id="rId89"/>
    <p:sldId id="383" r:id="rId90"/>
    <p:sldId id="319" r:id="rId91"/>
    <p:sldId id="324" r:id="rId92"/>
    <p:sldId id="322" r:id="rId93"/>
    <p:sldId id="325" r:id="rId94"/>
    <p:sldId id="323" r:id="rId95"/>
    <p:sldId id="388" r:id="rId96"/>
    <p:sldId id="389" r:id="rId97"/>
    <p:sldId id="328" r:id="rId98"/>
    <p:sldId id="329" r:id="rId99"/>
    <p:sldId id="390" r:id="rId100"/>
    <p:sldId id="326" r:id="rId101"/>
    <p:sldId id="327" r:id="rId102"/>
    <p:sldId id="394" r:id="rId103"/>
    <p:sldId id="376" r:id="rId104"/>
    <p:sldId id="378" r:id="rId105"/>
    <p:sldId id="377" r:id="rId106"/>
    <p:sldId id="375" r:id="rId107"/>
    <p:sldId id="289" r:id="rId108"/>
  </p:sldIdLst>
  <p:sldSz cx="9144000" cy="6858000" type="screen4x3"/>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578" autoAdjust="0"/>
  </p:normalViewPr>
  <p:slideViewPr>
    <p:cSldViewPr>
      <p:cViewPr>
        <p:scale>
          <a:sx n="80" d="100"/>
          <a:sy n="80" d="100"/>
        </p:scale>
        <p:origin x="-864" y="-546"/>
      </p:cViewPr>
      <p:guideLst>
        <p:guide orient="horz" pos="2160"/>
        <p:guide pos="2880"/>
      </p:guideLst>
    </p:cSldViewPr>
  </p:slideViewPr>
  <p:notesTextViewPr>
    <p:cViewPr>
      <p:scale>
        <a:sx n="1" d="1"/>
        <a:sy n="1" d="1"/>
      </p:scale>
      <p:origin x="0" y="0"/>
    </p:cViewPr>
  </p:notesTextViewPr>
  <p:sorterViewPr>
    <p:cViewPr>
      <p:scale>
        <a:sx n="90" d="100"/>
        <a:sy n="90" d="100"/>
      </p:scale>
      <p:origin x="0" y="1074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07" Type="http://schemas.openxmlformats.org/officeDocument/2006/relationships/slide" Target="slides/slide103.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slide" Target="slides/slide98.xml"/><Relationship Id="rId110"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notesMaster" Target="notesMasters/notesMaster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s>
</file>

<file path=ppt/charts/_rels/chart1.xml.rels><?xml version="1.0" encoding="UTF-8" standalone="yes"?>
<Relationships xmlns="http://schemas.openxmlformats.org/package/2006/relationships"><Relationship Id="rId2" Type="http://schemas.openxmlformats.org/officeDocument/2006/relationships/oleObject" Target="Libro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Evolución permisos</a:t>
            </a:r>
            <a:r>
              <a:rPr lang="en-US" baseline="0"/>
              <a:t> para depositar</a:t>
            </a:r>
            <a:endParaRPr lang="en-US"/>
          </a:p>
        </c:rich>
      </c:tx>
      <c:layout/>
      <c:overlay val="0"/>
    </c:title>
    <c:autoTitleDeleted val="0"/>
    <c:plotArea>
      <c:layout/>
      <c:barChart>
        <c:barDir val="col"/>
        <c:grouping val="clustered"/>
        <c:varyColors val="0"/>
        <c:ser>
          <c:idx val="0"/>
          <c:order val="0"/>
          <c:tx>
            <c:strRef>
              <c:f>Hoja1!$B$1</c:f>
              <c:strCache>
                <c:ptCount val="1"/>
                <c:pt idx="0">
                  <c:v>2012</c:v>
                </c:pt>
              </c:strCache>
            </c:strRef>
          </c:tx>
          <c:spPr>
            <a:solidFill>
              <a:srgbClr val="FF0000"/>
            </a:solidFill>
          </c:spPr>
          <c:invertIfNegative val="0"/>
          <c:cat>
            <c:strRef>
              <c:f>Hoja1!$A$2:$A$5</c:f>
              <c:strCache>
                <c:ptCount val="4"/>
                <c:pt idx="0">
                  <c:v>verde</c:v>
                </c:pt>
                <c:pt idx="1">
                  <c:v>azul</c:v>
                </c:pt>
                <c:pt idx="2">
                  <c:v>amarillo</c:v>
                </c:pt>
                <c:pt idx="3">
                  <c:v>blanco</c:v>
                </c:pt>
              </c:strCache>
            </c:strRef>
          </c:cat>
          <c:val>
            <c:numRef>
              <c:f>Hoja1!$B$2:$B$5</c:f>
              <c:numCache>
                <c:formatCode>0%</c:formatCode>
                <c:ptCount val="4"/>
                <c:pt idx="0">
                  <c:v>0.26</c:v>
                </c:pt>
                <c:pt idx="1">
                  <c:v>0.31</c:v>
                </c:pt>
                <c:pt idx="2">
                  <c:v>0.08</c:v>
                </c:pt>
                <c:pt idx="3">
                  <c:v>0.35</c:v>
                </c:pt>
              </c:numCache>
            </c:numRef>
          </c:val>
        </c:ser>
        <c:ser>
          <c:idx val="1"/>
          <c:order val="1"/>
          <c:tx>
            <c:strRef>
              <c:f>Hoja1!$C$1</c:f>
              <c:strCache>
                <c:ptCount val="1"/>
                <c:pt idx="0">
                  <c:v>2014</c:v>
                </c:pt>
              </c:strCache>
            </c:strRef>
          </c:tx>
          <c:spPr>
            <a:solidFill>
              <a:srgbClr val="00B050"/>
            </a:solidFill>
          </c:spPr>
          <c:invertIfNegative val="0"/>
          <c:cat>
            <c:strRef>
              <c:f>Hoja1!$A$2:$A$5</c:f>
              <c:strCache>
                <c:ptCount val="4"/>
                <c:pt idx="0">
                  <c:v>verde</c:v>
                </c:pt>
                <c:pt idx="1">
                  <c:v>azul</c:v>
                </c:pt>
                <c:pt idx="2">
                  <c:v>amarillo</c:v>
                </c:pt>
                <c:pt idx="3">
                  <c:v>blanco</c:v>
                </c:pt>
              </c:strCache>
            </c:strRef>
          </c:cat>
          <c:val>
            <c:numRef>
              <c:f>Hoja1!$C$2:$C$5</c:f>
              <c:numCache>
                <c:formatCode>0%</c:formatCode>
                <c:ptCount val="4"/>
                <c:pt idx="0">
                  <c:v>0.34</c:v>
                </c:pt>
                <c:pt idx="1">
                  <c:v>0.34</c:v>
                </c:pt>
                <c:pt idx="2">
                  <c:v>7.0000000000000007E-2</c:v>
                </c:pt>
                <c:pt idx="3">
                  <c:v>0.26</c:v>
                </c:pt>
              </c:numCache>
            </c:numRef>
          </c:val>
        </c:ser>
        <c:dLbls>
          <c:showLegendKey val="0"/>
          <c:showVal val="0"/>
          <c:showCatName val="0"/>
          <c:showSerName val="0"/>
          <c:showPercent val="0"/>
          <c:showBubbleSize val="0"/>
        </c:dLbls>
        <c:gapWidth val="150"/>
        <c:axId val="89964928"/>
        <c:axId val="89966464"/>
      </c:barChart>
      <c:catAx>
        <c:axId val="89964928"/>
        <c:scaling>
          <c:orientation val="minMax"/>
        </c:scaling>
        <c:delete val="0"/>
        <c:axPos val="b"/>
        <c:numFmt formatCode="General" sourceLinked="0"/>
        <c:majorTickMark val="none"/>
        <c:minorTickMark val="none"/>
        <c:tickLblPos val="nextTo"/>
        <c:crossAx val="89966464"/>
        <c:crosses val="autoZero"/>
        <c:auto val="1"/>
        <c:lblAlgn val="ctr"/>
        <c:lblOffset val="100"/>
        <c:noMultiLvlLbl val="0"/>
      </c:catAx>
      <c:valAx>
        <c:axId val="89966464"/>
        <c:scaling>
          <c:orientation val="minMax"/>
        </c:scaling>
        <c:delete val="0"/>
        <c:axPos val="l"/>
        <c:majorGridlines/>
        <c:numFmt formatCode="0%" sourceLinked="1"/>
        <c:majorTickMark val="none"/>
        <c:minorTickMark val="none"/>
        <c:tickLblPos val="nextTo"/>
        <c:crossAx val="89964928"/>
        <c:crosses val="autoZero"/>
        <c:crossBetween val="between"/>
      </c:valAx>
      <c:dTable>
        <c:showHorzBorder val="1"/>
        <c:showVertBorder val="1"/>
        <c:showOutline val="1"/>
        <c:showKeys val="1"/>
      </c:dTable>
    </c:plotArea>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934D56-9952-4227-8697-44D9F7B3AA4A}" type="datetimeFigureOut">
              <a:rPr lang="es-ES" smtClean="0"/>
              <a:t>19/02/2015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84077A-766A-4BC9-8B2D-8E451106FA7D}" type="slidenum">
              <a:rPr lang="es-ES" smtClean="0"/>
              <a:t>‹Nº›</a:t>
            </a:fld>
            <a:endParaRPr lang="es-ES"/>
          </a:p>
        </p:txBody>
      </p:sp>
    </p:spTree>
    <p:extLst>
      <p:ext uri="{BB962C8B-B14F-4D97-AF65-F5344CB8AC3E}">
        <p14:creationId xmlns:p14="http://schemas.microsoft.com/office/powerpoint/2010/main" val="4020226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2.lse.ac.uk/library/versions/VERSIONS_Toolkit_v1_final.pdf"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www.jisc.ac.uk/uploaded_documents/RIVER%20Final%20Report.pdf" TargetMode="External"/><Relationship Id="rId5" Type="http://schemas.openxmlformats.org/officeDocument/2006/relationships/hyperlink" Target="http://www.niso.org/publications/rp/RP-8-2008.pdf" TargetMode="External"/><Relationship Id="rId4" Type="http://schemas.openxmlformats.org/officeDocument/2006/relationships/hyperlink" Target="http://www.crossref.org/02publishers/glossary.html"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2.lse.ac.uk/library/versions/VERSIONS_Toolkit_v1_final.pdf" TargetMode="External"/><Relationship Id="rId2" Type="http://schemas.openxmlformats.org/officeDocument/2006/relationships/slide" Target="../slides/slide83.xml"/><Relationship Id="rId1" Type="http://schemas.openxmlformats.org/officeDocument/2006/relationships/notesMaster" Target="../notesMasters/notesMaster1.xml"/><Relationship Id="rId6" Type="http://schemas.openxmlformats.org/officeDocument/2006/relationships/hyperlink" Target="http://www.jisc.ac.uk/uploaded_documents/RIVER%20Final%20Report.pdf" TargetMode="External"/><Relationship Id="rId5" Type="http://schemas.openxmlformats.org/officeDocument/2006/relationships/hyperlink" Target="http://www.niso.org/publications/rp/RP-8-2008.pdf" TargetMode="External"/><Relationship Id="rId4" Type="http://schemas.openxmlformats.org/officeDocument/2006/relationships/hyperlink" Target="http://www.crossref.org/02publishers/glossary.html"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Correo enviado a la comunidad UPV por vicerrectorado en diciembre de 2012</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4</a:t>
            </a:fld>
            <a:endParaRPr lang="es-ES"/>
          </a:p>
        </p:txBody>
      </p:sp>
    </p:spTree>
    <p:extLst>
      <p:ext uri="{BB962C8B-B14F-4D97-AF65-F5344CB8AC3E}">
        <p14:creationId xmlns:p14="http://schemas.microsoft.com/office/powerpoint/2010/main" val="478444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2 Marcador de notas"/>
          <p:cNvSpPr>
            <a:spLocks noGrp="1"/>
          </p:cNvSpPr>
          <p:nvPr>
            <p:ph type="body" idx="1"/>
          </p:nvPr>
        </p:nvSpPr>
        <p:spPr bwMode="auto">
          <a:extLst/>
        </p:spPr>
        <p:txBody>
          <a:bodyPr wrap="square" numCol="1" anchor="t" anchorCtr="0" compatLnSpc="1">
            <a:prstTxWarp prst="textNoShape">
              <a:avLst/>
            </a:prstTxWarp>
          </a:bodyPr>
          <a:lstStyle/>
          <a:p>
            <a:pPr eaLnBrk="1" fontAlgn="auto" hangingPunct="1">
              <a:spcBef>
                <a:spcPts val="600"/>
              </a:spcBef>
              <a:spcAft>
                <a:spcPts val="0"/>
              </a:spcAft>
              <a:defRPr/>
            </a:pPr>
            <a:r>
              <a:rPr lang="es-ES" altLang="es-ES" dirty="0" smtClean="0"/>
              <a:t>Estados e instituciones apuestan por el Open Access de las publicaciones científicas, financiadas con fondos públicos. 2 opciones: Línea Dorada (revistas abiertas) o Línea Verde (repositorios) </a:t>
            </a:r>
          </a:p>
          <a:p>
            <a:pPr eaLnBrk="1" fontAlgn="auto" hangingPunct="1">
              <a:spcBef>
                <a:spcPts val="600"/>
              </a:spcBef>
              <a:spcAft>
                <a:spcPts val="0"/>
              </a:spcAft>
              <a:defRPr/>
            </a:pPr>
            <a:endParaRPr lang="es-ES" altLang="es-ES" dirty="0" smtClean="0"/>
          </a:p>
          <a:p>
            <a:pPr marL="171450" indent="-171450" eaLnBrk="1" fontAlgn="auto" hangingPunct="1">
              <a:spcBef>
                <a:spcPts val="600"/>
              </a:spcBef>
              <a:spcAft>
                <a:spcPts val="0"/>
              </a:spcAft>
              <a:buFont typeface="Arial" panose="020B0604020202020204" pitchFamily="34" charset="0"/>
              <a:buChar char="•"/>
              <a:defRPr/>
            </a:pPr>
            <a:r>
              <a:rPr lang="es-ES" altLang="es-ES" dirty="0" smtClean="0"/>
              <a:t>Real Decreto 99/2011, de 28 de enero, por el que se regulan las enseñanzas oficiales de doctorado (artículo 14.5) </a:t>
            </a:r>
          </a:p>
          <a:p>
            <a:pPr marL="171450" indent="-171450" eaLnBrk="1" fontAlgn="auto" hangingPunct="1">
              <a:spcBef>
                <a:spcPts val="600"/>
              </a:spcBef>
              <a:spcAft>
                <a:spcPts val="0"/>
              </a:spcAft>
              <a:buFont typeface="Arial" panose="020B0604020202020204" pitchFamily="34" charset="0"/>
              <a:buChar char="•"/>
              <a:defRPr/>
            </a:pPr>
            <a:r>
              <a:rPr lang="es-ES" altLang="es-ES" dirty="0" smtClean="0"/>
              <a:t>Ley 14/2011 de 1 de Junio, de la Ciencia, la Tecnología </a:t>
            </a:r>
          </a:p>
          <a:p>
            <a:pPr marL="171450" indent="-171450" eaLnBrk="1" fontAlgn="auto" hangingPunct="1">
              <a:spcBef>
                <a:spcPts val="600"/>
              </a:spcBef>
              <a:spcAft>
                <a:spcPts val="0"/>
              </a:spcAft>
              <a:buFont typeface="Arial" panose="020B0604020202020204" pitchFamily="34" charset="0"/>
              <a:buChar char="•"/>
              <a:defRPr/>
            </a:pPr>
            <a:endParaRPr lang="es-ES" altLang="es-ES" dirty="0" smtClean="0"/>
          </a:p>
          <a:p>
            <a:pPr marL="171450" indent="-171450" eaLnBrk="1" fontAlgn="auto" hangingPunct="1">
              <a:spcBef>
                <a:spcPts val="600"/>
              </a:spcBef>
              <a:spcAft>
                <a:spcPts val="0"/>
              </a:spcAft>
              <a:buFont typeface="Arial" panose="020B0604020202020204" pitchFamily="34" charset="0"/>
              <a:buChar char="•"/>
              <a:defRPr/>
            </a:pPr>
            <a:r>
              <a:rPr lang="es-ES" altLang="es-ES" dirty="0" smtClean="0"/>
              <a:t>Las </a:t>
            </a:r>
            <a:r>
              <a:rPr lang="es-ES" altLang="es-ES" b="1" dirty="0" smtClean="0"/>
              <a:t>investigaciones financiadas por la UE dentro del Séptimo Programa Marco (7º PM) y del Consejo Europeo de Investigación (CEI), deben ser depositadas en un repositorio institucional, en el marco del Proyecto </a:t>
            </a:r>
            <a:r>
              <a:rPr lang="es-ES" altLang="es-ES" b="1" dirty="0" err="1" smtClean="0"/>
              <a:t>OpenAIRE</a:t>
            </a:r>
            <a:r>
              <a:rPr lang="es-ES" altLang="es-ES" b="1" dirty="0" smtClean="0"/>
              <a:t> que promueve el acceso abierto en Europa </a:t>
            </a:r>
          </a:p>
        </p:txBody>
      </p:sp>
      <p:sp>
        <p:nvSpPr>
          <p:cNvPr id="60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1C2CB81-E048-49BD-8174-D954EAFC0BA8}" type="slidenum">
              <a:rPr lang="es-ES" altLang="es-ES" smtClean="0">
                <a:latin typeface="Arial" charset="0"/>
              </a:rPr>
              <a:pPr eaLnBrk="1" hangingPunct="1">
                <a:spcBef>
                  <a:spcPct val="0"/>
                </a:spcBef>
              </a:pPr>
              <a:t>5</a:t>
            </a:fld>
            <a:endParaRPr lang="es-ES" altLang="es-E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smtClean="0"/>
              <a:t>La Universitat Politècnica de València apoya la publicación en abierto de la producción científica, docente e institucional, apoyo que ha demostrado con varias acciones:</a:t>
            </a:r>
          </a:p>
          <a:p>
            <a:r>
              <a:rPr lang="es-ES" altLang="es-ES" sz="1100" dirty="0" smtClean="0"/>
              <a:t>Firma de la Declaración de Berlín en 2011</a:t>
            </a:r>
          </a:p>
        </p:txBody>
      </p:sp>
      <p:sp>
        <p:nvSpPr>
          <p:cNvPr id="59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FD77E87-0E8B-4324-8AB0-78452FA9B543}" type="slidenum">
              <a:rPr lang="es-ES" altLang="es-ES" smtClean="0">
                <a:latin typeface="Arial" charset="0"/>
              </a:rPr>
              <a:pPr eaLnBrk="1" hangingPunct="1">
                <a:spcBef>
                  <a:spcPct val="0"/>
                </a:spcBef>
              </a:pPr>
              <a:t>6</a:t>
            </a:fld>
            <a:endParaRPr lang="es-ES" altLang="es-E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7</a:t>
            </a:fld>
            <a:endParaRPr lang="es-ES"/>
          </a:p>
        </p:txBody>
      </p:sp>
    </p:spTree>
    <p:extLst>
      <p:ext uri="{BB962C8B-B14F-4D97-AF65-F5344CB8AC3E}">
        <p14:creationId xmlns:p14="http://schemas.microsoft.com/office/powerpoint/2010/main" val="1530621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9</a:t>
            </a:fld>
            <a:endParaRPr lang="es-ES"/>
          </a:p>
        </p:txBody>
      </p:sp>
    </p:spTree>
    <p:extLst>
      <p:ext uri="{BB962C8B-B14F-4D97-AF65-F5344CB8AC3E}">
        <p14:creationId xmlns:p14="http://schemas.microsoft.com/office/powerpoint/2010/main" val="2271256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Importante para facilitar</a:t>
            </a:r>
            <a:r>
              <a:rPr lang="es-ES" baseline="0" dirty="0" smtClean="0"/>
              <a:t> la recuperación tener una única forma de autor normalizada</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10</a:t>
            </a:fld>
            <a:endParaRPr lang="es-ES"/>
          </a:p>
        </p:txBody>
      </p:sp>
    </p:spTree>
    <p:extLst>
      <p:ext uri="{BB962C8B-B14F-4D97-AF65-F5344CB8AC3E}">
        <p14:creationId xmlns:p14="http://schemas.microsoft.com/office/powerpoint/2010/main" val="2792264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En la UPV a la</a:t>
            </a:r>
            <a:r>
              <a:rPr lang="es-ES" baseline="0" dirty="0" smtClean="0"/>
              <a:t> firma científica se le llama Nombre Bibliográfico Único</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11</a:t>
            </a:fld>
            <a:endParaRPr lang="es-ES"/>
          </a:p>
        </p:txBody>
      </p:sp>
    </p:spTree>
    <p:extLst>
      <p:ext uri="{BB962C8B-B14F-4D97-AF65-F5344CB8AC3E}">
        <p14:creationId xmlns:p14="http://schemas.microsoft.com/office/powerpoint/2010/main" val="2308363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Buscar en</a:t>
            </a:r>
            <a:r>
              <a:rPr lang="es-ES" baseline="0" dirty="0" smtClean="0"/>
              <a:t> “todos” busca en todos los registros de Senia</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16</a:t>
            </a:fld>
            <a:endParaRPr lang="es-ES"/>
          </a:p>
        </p:txBody>
      </p:sp>
    </p:spTree>
    <p:extLst>
      <p:ext uri="{BB962C8B-B14F-4D97-AF65-F5344CB8AC3E}">
        <p14:creationId xmlns:p14="http://schemas.microsoft.com/office/powerpoint/2010/main" val="154245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smtClean="0"/>
              <a:t>La información en RiuNet se organiza en comunidades, siendo las principales</a:t>
            </a:r>
          </a:p>
        </p:txBody>
      </p:sp>
      <p:sp>
        <p:nvSpPr>
          <p:cNvPr id="74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091ECB4-1AE2-4A75-B40E-A28978DDB92C}" type="slidenum">
              <a:rPr lang="es-ES" smtClean="0"/>
              <a:pPr eaLnBrk="1" hangingPunct="1"/>
              <a:t>42</a:t>
            </a:fld>
            <a:endParaRPr lang="es-E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altLang="es-ES" smtClean="0"/>
              <a:t>Otro de los problemas es el relativo al control de versiones. Las diferentes versiones por las que pasa un artículo desde su creación hasta su publicación es un tema que aún no está en absoluto normalizado. Existen propuestas como las recogidas en </a:t>
            </a:r>
            <a:r>
              <a:rPr lang="es-ES_tradnl" altLang="es-ES" u="sng" smtClean="0">
                <a:hlinkClick r:id="rId3"/>
              </a:rPr>
              <a:t>Versions Toolkit</a:t>
            </a:r>
            <a:r>
              <a:rPr lang="es-ES_tradnl" altLang="es-ES" smtClean="0"/>
              <a:t>, </a:t>
            </a:r>
            <a:r>
              <a:rPr lang="es-ES_tradnl" altLang="es-ES" u="sng" smtClean="0">
                <a:hlinkClick r:id="rId4"/>
              </a:rPr>
              <a:t>CrossRef</a:t>
            </a:r>
            <a:r>
              <a:rPr lang="es-ES_tradnl" altLang="es-ES" smtClean="0"/>
              <a:t>, </a:t>
            </a:r>
            <a:r>
              <a:rPr lang="es-ES_tradnl" altLang="es-ES" u="sng" smtClean="0">
                <a:hlinkClick r:id="rId5"/>
              </a:rPr>
              <a:t>NISO/ALPSP</a:t>
            </a:r>
            <a:r>
              <a:rPr lang="es-ES_tradnl" altLang="es-ES" smtClean="0"/>
              <a:t> o </a:t>
            </a:r>
            <a:r>
              <a:rPr lang="es-ES_tradnl" altLang="es-ES" u="sng" smtClean="0">
                <a:hlinkClick r:id="rId6"/>
              </a:rPr>
              <a:t>RIVER Project</a:t>
            </a:r>
            <a:r>
              <a:rPr lang="es-ES_tradnl" altLang="es-ES" smtClean="0"/>
              <a:t>  para intentar normalizar las diferentes versiones de los artículos de revistas. Este aspecto tiene importancia porque cuando se realiza una búsqueda puede que se recupere el mismo documento en sus diferentes versiones (con cambios mínimos entre ellas) y que no se sepa cómo o cual citar o enlazar. </a:t>
            </a:r>
            <a:endParaRPr lang="es-ES" altLang="es-ES" smtClean="0"/>
          </a:p>
          <a:p>
            <a:r>
              <a:rPr lang="es-ES" altLang="es-ES" smtClean="0"/>
              <a:t>Falta de normalización en las denominaciones. Cuando se busca un documento a veces se recuperan muchas versiones del mismo que difieren en detalles mínimos según sean pre-print, post-print (versión del autor, versión de la editorial, etc…) o acceso al documento depositado o en una web, etc…</a:t>
            </a:r>
          </a:p>
          <a:p>
            <a:r>
              <a:rPr lang="es-ES" altLang="es-ES" smtClean="0"/>
              <a:t>Como muchas veces el editor no permite el autoarchivo en repositorios de su versión, es importante que el autor conserve la versión definitiva de sus trabajos.</a:t>
            </a:r>
          </a:p>
          <a:p>
            <a:endParaRPr lang="es-ES" altLang="es-ES" smtClean="0"/>
          </a:p>
        </p:txBody>
      </p:sp>
      <p:sp>
        <p:nvSpPr>
          <p:cNvPr id="159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A6ECBD5-74A4-4D0B-8D55-009D13EE639F}" type="slidenum">
              <a:rPr lang="es-ES" altLang="es-ES" smtClean="0">
                <a:latin typeface="Arial" pitchFamily="34" charset="0"/>
              </a:rPr>
              <a:pPr>
                <a:spcBef>
                  <a:spcPct val="0"/>
                </a:spcBef>
              </a:pPr>
              <a:t>43</a:t>
            </a:fld>
            <a:endParaRPr lang="es-ES" altLang="es-ES" smtClean="0">
              <a:latin typeface="Arial" pitchFamily="34" charset="0"/>
            </a:endParaRPr>
          </a:p>
        </p:txBody>
      </p:sp>
      <p:sp>
        <p:nvSpPr>
          <p:cNvPr id="159749"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AD6C3E9-DB30-41BE-ACD0-F7BF8FF930AE}" type="datetime1">
              <a:rPr lang="es-ES" altLang="es-ES" smtClean="0">
                <a:latin typeface="Arial" pitchFamily="34" charset="0"/>
              </a:rPr>
              <a:pPr>
                <a:spcBef>
                  <a:spcPct val="0"/>
                </a:spcBef>
              </a:pPr>
              <a:t>19/02/2015</a:t>
            </a:fld>
            <a:endParaRPr lang="es-ES" altLang="es-E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smtClean="0"/>
          </a:p>
        </p:txBody>
      </p:sp>
      <p:sp>
        <p:nvSpPr>
          <p:cNvPr id="450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2B52506-8C6F-43D9-98C9-4B0D83CF830B}" type="slidenum">
              <a:rPr lang="es-ES" smtClean="0"/>
              <a:pPr eaLnBrk="1" hangingPunct="1"/>
              <a:t>51</a:t>
            </a:fld>
            <a:endParaRPr lang="es-E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141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EC61AAE-B59D-4C9E-A61F-38FAC1795F83}" type="slidenum">
              <a:rPr lang="es-ES" altLang="es-ES" smtClean="0">
                <a:latin typeface="Arial" pitchFamily="34" charset="0"/>
              </a:rPr>
              <a:pPr>
                <a:spcBef>
                  <a:spcPct val="0"/>
                </a:spcBef>
              </a:pPr>
              <a:t>52</a:t>
            </a:fld>
            <a:endParaRPr lang="es-ES" altLang="es-E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1392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F92EFE3-0BC3-49A0-8E58-E632471011C5}" type="slidenum">
              <a:rPr lang="es-ES" altLang="es-ES" smtClean="0">
                <a:latin typeface="Arial" pitchFamily="34" charset="0"/>
              </a:rPr>
              <a:pPr>
                <a:spcBef>
                  <a:spcPct val="0"/>
                </a:spcBef>
              </a:pPr>
              <a:t>54</a:t>
            </a:fld>
            <a:endParaRPr lang="es-ES" altLang="es-E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Peter Suber lo resume como la desaparición de las barreras económicas y de copyright</a:t>
            </a:r>
          </a:p>
          <a:p>
            <a:r>
              <a:rPr lang="es-ES" altLang="es-ES" smtClean="0"/>
              <a:t>Hay un amplio rango de modalidades para su uso, pero esencialmente se garantizan la autoría y la integridad de la obra</a:t>
            </a:r>
          </a:p>
        </p:txBody>
      </p:sp>
      <p:sp>
        <p:nvSpPr>
          <p:cNvPr id="1290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A175DE0-47C6-431D-AFCD-DBDDB7E17E27}" type="slidenum">
              <a:rPr lang="es-ES" altLang="es-ES" smtClean="0">
                <a:latin typeface="Arial" pitchFamily="34" charset="0"/>
              </a:rPr>
              <a:pPr>
                <a:spcBef>
                  <a:spcPct val="0"/>
                </a:spcBef>
              </a:pPr>
              <a:t>63</a:t>
            </a:fld>
            <a:endParaRPr lang="es-ES" altLang="es-E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2 Marcador de notas"/>
          <p:cNvSpPr>
            <a:spLocks noGrp="1"/>
          </p:cNvSpPr>
          <p:nvPr>
            <p:ph type="body" idx="1"/>
          </p:nvPr>
        </p:nvSpPr>
        <p:spPr/>
        <p:txBody>
          <a:bodyPr/>
          <a:lstStyle/>
          <a:p>
            <a:pPr eaLnBrk="1" fontAlgn="auto" hangingPunct="1">
              <a:spcBef>
                <a:spcPts val="0"/>
              </a:spcBef>
              <a:spcAft>
                <a:spcPts val="0"/>
              </a:spcAft>
              <a:defRPr/>
            </a:pPr>
            <a:r>
              <a:rPr lang="es-ES" dirty="0" smtClean="0"/>
              <a:t>Pero además de las razones económicas del doble pago (a los autores por investigar y a las editoriales por acceder a los resultados de estas investigaciones), existen una serie de razones, digamos, morales que están también detrás del movimiento por el acceso abierto.</a:t>
            </a:r>
          </a:p>
          <a:p>
            <a:pPr eaLnBrk="1" fontAlgn="auto" hangingPunct="1">
              <a:spcBef>
                <a:spcPts val="0"/>
              </a:spcBef>
              <a:spcAft>
                <a:spcPts val="0"/>
              </a:spcAft>
              <a:defRPr/>
            </a:pPr>
            <a:r>
              <a:rPr lang="es-ES" dirty="0" smtClean="0"/>
              <a:t>Todas estas razones son posibles por la evolución de las redes de comunicaciones y de Internet.</a:t>
            </a:r>
          </a:p>
          <a:p>
            <a:pPr marL="171090" indent="-171090">
              <a:buFont typeface="Arial" pitchFamily="34" charset="0"/>
              <a:buChar char="•"/>
              <a:defRPr/>
            </a:pPr>
            <a:r>
              <a:rPr lang="es-ES" dirty="0" smtClean="0"/>
              <a:t>Todo trabajo de investigación se fundamenta en trabajos previos. Ninguna institución puede sufragar el acceso a todas las publicaciones y eso repercute negativamente en la calidad de la producción científica de sus investigaciones. Con el acceso abierto se evita la realización de trabajos duplicados y se rentabilizan las inversiones. Además, los investigadores de los países en desarrollo o de las instituciones con bajo presupuesto pueden también progresar en sus investigaciones.</a:t>
            </a:r>
          </a:p>
          <a:p>
            <a:pPr marL="171090" indent="-171090">
              <a:buFont typeface="Arial" pitchFamily="34" charset="0"/>
              <a:buChar char="•"/>
              <a:defRPr/>
            </a:pPr>
            <a:r>
              <a:rPr lang="es-ES" dirty="0" smtClean="0"/>
              <a:t>Los autores generan el contenido y actúan como revisores sin beneficio económico. Deben, por tanto, retener el derecho de decidir el uso que se da a sus trabajos.</a:t>
            </a:r>
          </a:p>
          <a:p>
            <a:pPr marL="171090" indent="-171090">
              <a:buFont typeface="Arial" pitchFamily="34" charset="0"/>
              <a:buChar char="•"/>
              <a:defRPr/>
            </a:pPr>
            <a:r>
              <a:rPr lang="es-ES" dirty="0" smtClean="0"/>
              <a:t>El conocimiento es un bien público. La mayoría de las investigaciones se pagan con dinero público, procedente de los impuestos que pagan los ciudadanos y por lo tanto, cualquier persona debe tener derecho a acceder a los resultados. El beneficio del acceso abierto es especialmente manifiesto en el ámbito de la medicina.</a:t>
            </a:r>
          </a:p>
        </p:txBody>
      </p:sp>
      <p:sp>
        <p:nvSpPr>
          <p:cNvPr id="1310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2C1A9B7-B946-4086-96AC-D64CD9F15626}" type="slidenum">
              <a:rPr lang="es-ES" altLang="es-ES" smtClean="0">
                <a:latin typeface="Arial" pitchFamily="34" charset="0"/>
              </a:rPr>
              <a:pPr>
                <a:spcBef>
                  <a:spcPct val="0"/>
                </a:spcBef>
              </a:pPr>
              <a:t>64</a:t>
            </a:fld>
            <a:endParaRPr lang="es-ES" altLang="es-E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La Universitat Politècnica de València apoya la publicación en abierto de la producción científica, docente e institucional, apoyo que ha demostrado con varias acciones:</a:t>
            </a:r>
          </a:p>
          <a:p>
            <a:r>
              <a:rPr lang="es-ES" altLang="es-ES" sz="1100" smtClean="0"/>
              <a:t>Firma de la Declaración de Berlín en 2011</a:t>
            </a:r>
          </a:p>
        </p:txBody>
      </p:sp>
      <p:sp>
        <p:nvSpPr>
          <p:cNvPr id="59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FD77E87-0E8B-4324-8AB0-78452FA9B543}" type="slidenum">
              <a:rPr lang="es-ES" altLang="es-ES" smtClean="0">
                <a:latin typeface="Arial" charset="0"/>
              </a:rPr>
              <a:pPr eaLnBrk="1" hangingPunct="1">
                <a:spcBef>
                  <a:spcPct val="0"/>
                </a:spcBef>
              </a:pPr>
              <a:t>66</a:t>
            </a:fld>
            <a:endParaRPr lang="es-ES" altLang="es-ES"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1423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59868FA-E9D7-4B5E-A410-3478053AEDDC}" type="slidenum">
              <a:rPr lang="es-ES" altLang="es-ES" smtClean="0">
                <a:latin typeface="Arial" pitchFamily="34" charset="0"/>
              </a:rPr>
              <a:pPr>
                <a:spcBef>
                  <a:spcPct val="0"/>
                </a:spcBef>
              </a:pPr>
              <a:t>67</a:t>
            </a:fld>
            <a:endParaRPr lang="es-ES" altLang="es-E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
        <p:nvSpPr>
          <p:cNvPr id="1495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AFCC8D-EC58-406D-932D-AAAC1F10F841}" type="slidenum">
              <a:rPr lang="es-ES" altLang="es-ES" smtClean="0">
                <a:latin typeface="Arial" pitchFamily="34" charset="0"/>
              </a:rPr>
              <a:pPr>
                <a:spcBef>
                  <a:spcPct val="0"/>
                </a:spcBef>
              </a:pPr>
              <a:t>72</a:t>
            </a:fld>
            <a:endParaRPr lang="es-ES" altLang="es-ES"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b="1" smtClean="0"/>
              <a:t>Ruta platino</a:t>
            </a:r>
            <a:r>
              <a:rPr lang="es-ES" altLang="es-ES" smtClean="0"/>
              <a:t>: es la considerada como mejor alternativa (Haschack, 2007). En estas revistas los autores retienen los derechos de autor o los comparten con las editoriales. La financiación de este modelo proviene sobre todo de fondos públicos. </a:t>
            </a:r>
            <a:endParaRPr lang="es-ES" altLang="es-ES" b="1" smtClean="0"/>
          </a:p>
          <a:p>
            <a:r>
              <a:rPr lang="es-ES" altLang="es-ES" b="1" smtClean="0"/>
              <a:t>Author pays</a:t>
            </a:r>
            <a:r>
              <a:rPr lang="es-ES" altLang="es-ES" smtClean="0"/>
              <a:t>: BioMed Central, PloS One. Este modelo está suponiendo en ocasiones el cambio de distribución de presupuesto en algunas instituciones. Ya no se piensa tanto en pagar por las suscripciones a las revistas (pagar por el acceso a los contenidos) sino en el pago para que los autores publiquen sus artículos en acceso abierto (pago por publicación) y que de esta manera esté accesible para todo el mundo.</a:t>
            </a:r>
          </a:p>
          <a:p>
            <a:r>
              <a:rPr lang="es-ES" altLang="es-ES" b="1" smtClean="0"/>
              <a:t>Modelo híbrido</a:t>
            </a:r>
            <a:r>
              <a:rPr lang="es-ES" altLang="es-ES" smtClean="0"/>
              <a:t>: pago por suscripción con opción OA. Entre 500 y 3000 dólares. En muchos casos no se reajusta el precio de la suscripción. El Profesional de la Información también utiliza este modelo.</a:t>
            </a:r>
          </a:p>
          <a:p>
            <a:r>
              <a:rPr lang="es-ES" altLang="es-ES" b="1" smtClean="0"/>
              <a:t>Acceso gratuito</a:t>
            </a:r>
            <a:r>
              <a:rPr lang="es-ES" altLang="es-ES" smtClean="0"/>
              <a:t>: la única diferencia con el OA puro es que los derechos de autor los mantiene la editorial. Normalmente difunden los artículos en abierto tras un periodo de embargo.</a:t>
            </a:r>
          </a:p>
          <a:p>
            <a:endParaRPr lang="es-ES" altLang="es-ES" smtClean="0"/>
          </a:p>
          <a:p>
            <a:r>
              <a:rPr lang="es-ES" altLang="es-ES" smtClean="0"/>
              <a:t>El informe Finch. En Uk se financia la totalidad de la publicación científica</a:t>
            </a:r>
          </a:p>
          <a:p>
            <a:endParaRPr lang="es-ES" altLang="es-ES" smtClean="0"/>
          </a:p>
        </p:txBody>
      </p:sp>
      <p:sp>
        <p:nvSpPr>
          <p:cNvPr id="1341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EDB9D38-2364-4AA2-978D-4C4B4EA61D35}" type="slidenum">
              <a:rPr lang="es-ES" altLang="es-ES" smtClean="0">
                <a:latin typeface="Arial" pitchFamily="34" charset="0"/>
              </a:rPr>
              <a:pPr>
                <a:spcBef>
                  <a:spcPct val="0"/>
                </a:spcBef>
              </a:pPr>
              <a:t>82</a:t>
            </a:fld>
            <a:endParaRPr lang="es-ES" altLang="es-ES" smtClean="0">
              <a:latin typeface="Arial" pitchFamily="34" charset="0"/>
            </a:endParaRPr>
          </a:p>
        </p:txBody>
      </p:sp>
      <p:sp>
        <p:nvSpPr>
          <p:cNvPr id="134149"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6A73C33-B2B8-4FAA-B21D-27F91E7ED704}" type="datetime1">
              <a:rPr lang="es-ES" altLang="es-ES" smtClean="0">
                <a:latin typeface="Arial" pitchFamily="34" charset="0"/>
              </a:rPr>
              <a:pPr>
                <a:spcBef>
                  <a:spcPct val="0"/>
                </a:spcBef>
              </a:pPr>
              <a:t>19/02/2015</a:t>
            </a:fld>
            <a:endParaRPr lang="es-ES" altLang="es-ES"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dirty="0" smtClean="0"/>
              <a:t>Otro de los problemas es el relativo al control de versiones. Las diferentes versiones por las que pasa un artículo desde su creación hasta su publicación es un tema que aún no está en absoluto normalizado. Existen propuestas como las recogidas en </a:t>
            </a:r>
            <a:r>
              <a:rPr lang="es-ES_tradnl" u="sng" dirty="0" err="1" smtClean="0">
                <a:hlinkClick r:id="rId3"/>
              </a:rPr>
              <a:t>Versions</a:t>
            </a:r>
            <a:r>
              <a:rPr lang="es-ES_tradnl" u="sng" dirty="0" smtClean="0">
                <a:hlinkClick r:id="rId3"/>
              </a:rPr>
              <a:t> </a:t>
            </a:r>
            <a:r>
              <a:rPr lang="es-ES_tradnl" u="sng" dirty="0" err="1" smtClean="0">
                <a:hlinkClick r:id="rId3"/>
              </a:rPr>
              <a:t>Toolkit</a:t>
            </a:r>
            <a:r>
              <a:rPr lang="es-ES_tradnl" dirty="0" smtClean="0"/>
              <a:t>, </a:t>
            </a:r>
            <a:r>
              <a:rPr lang="es-ES_tradnl" u="sng" dirty="0" err="1" smtClean="0">
                <a:hlinkClick r:id="rId4"/>
              </a:rPr>
              <a:t>CrossRef</a:t>
            </a:r>
            <a:r>
              <a:rPr lang="es-ES_tradnl" dirty="0" smtClean="0"/>
              <a:t>, </a:t>
            </a:r>
            <a:r>
              <a:rPr lang="es-ES_tradnl" u="sng" dirty="0" smtClean="0">
                <a:hlinkClick r:id="rId5"/>
              </a:rPr>
              <a:t>NISO/ALPSP</a:t>
            </a:r>
            <a:r>
              <a:rPr lang="es-ES_tradnl" dirty="0" smtClean="0"/>
              <a:t> o </a:t>
            </a:r>
            <a:r>
              <a:rPr lang="es-ES_tradnl" u="sng" dirty="0" smtClean="0">
                <a:hlinkClick r:id="rId6"/>
              </a:rPr>
              <a:t>RIVER Project</a:t>
            </a:r>
            <a:r>
              <a:rPr lang="es-ES_tradnl" dirty="0" smtClean="0"/>
              <a:t>  para intentar normalizar las diferentes versiones de los artículos de revistas. Este aspecto tiene importancia porque cuando se realiza una búsqueda puede que se recupere el mismo documento en sus diferentes versiones (con cambios mínimos entre ellas) y que no se sepa cómo o cual citar o enlazar. </a:t>
            </a:r>
            <a:endParaRPr lang="es-ES" dirty="0" smtClean="0"/>
          </a:p>
          <a:p>
            <a:r>
              <a:rPr lang="es-ES" dirty="0" smtClean="0"/>
              <a:t>Falta de normalización en las denominaciones. Cuando se busca un documento a veces se recuperan muchas versiones del mismo que difieren en detalles mínimos según sean pre-</a:t>
            </a:r>
            <a:r>
              <a:rPr lang="es-ES" dirty="0" err="1" smtClean="0"/>
              <a:t>print</a:t>
            </a:r>
            <a:r>
              <a:rPr lang="es-ES" dirty="0" smtClean="0"/>
              <a:t>, post-</a:t>
            </a:r>
            <a:r>
              <a:rPr lang="es-ES" dirty="0" err="1" smtClean="0"/>
              <a:t>print</a:t>
            </a:r>
            <a:r>
              <a:rPr lang="es-ES" dirty="0" smtClean="0"/>
              <a:t> (versión del autor, versión de la editorial, etc…) o acceso al documento depositado o en una web, etc…</a:t>
            </a:r>
          </a:p>
          <a:p>
            <a:r>
              <a:rPr lang="es-ES" dirty="0" smtClean="0"/>
              <a:t>Como muchas veces el editor no permite el autoarchivo en repositorios de su versión, es importante que el autor conserve la versión definitiva de sus trabajos.</a:t>
            </a:r>
          </a:p>
          <a:p>
            <a:endParaRPr lang="es-ES" dirty="0" smtClean="0"/>
          </a:p>
        </p:txBody>
      </p:sp>
      <p:sp>
        <p:nvSpPr>
          <p:cNvPr id="1146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316CB7-EFC7-4F69-9668-875B99ABD9E7}" type="slidenum">
              <a:rPr lang="es-ES" smtClean="0"/>
              <a:pPr eaLnBrk="1" hangingPunct="1"/>
              <a:t>83</a:t>
            </a:fld>
            <a:endParaRPr lang="es-ES" smtClean="0"/>
          </a:p>
        </p:txBody>
      </p:sp>
      <p:sp>
        <p:nvSpPr>
          <p:cNvPr id="114693"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D77EA4-C570-4F62-B1F9-90345C7B0422}" type="datetime1">
              <a:rPr lang="es-ES" smtClean="0"/>
              <a:pPr eaLnBrk="1" hangingPunct="1"/>
              <a:t>19/02/2015</a:t>
            </a:fld>
            <a:endParaRPr lang="es-E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smtClean="0"/>
          </a:p>
        </p:txBody>
      </p:sp>
      <p:sp>
        <p:nvSpPr>
          <p:cNvPr id="1146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316CB7-EFC7-4F69-9668-875B99ABD9E7}" type="slidenum">
              <a:rPr lang="es-ES" smtClean="0"/>
              <a:pPr eaLnBrk="1" hangingPunct="1"/>
              <a:t>84</a:t>
            </a:fld>
            <a:endParaRPr lang="es-ES" smtClean="0"/>
          </a:p>
        </p:txBody>
      </p:sp>
      <p:sp>
        <p:nvSpPr>
          <p:cNvPr id="114693"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D77EA4-C570-4F62-B1F9-90345C7B0422}" type="datetime1">
              <a:rPr lang="es-ES" smtClean="0"/>
              <a:pPr eaLnBrk="1" hangingPunct="1"/>
              <a:t>19/02/2015</a:t>
            </a:fld>
            <a:endParaRPr lang="es-E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Sherpa RoMEO ahora es consultable en castellano.</a:t>
            </a:r>
          </a:p>
          <a:p>
            <a:r>
              <a:rPr lang="es-ES" altLang="es-ES" smtClean="0"/>
              <a:t>Ahora, la ventana de servicios de SFX muestra un nuevo enlace que lleva a la página de información de esa revista en el sitio Sherpa/RoMEO o en Dulcinea.</a:t>
            </a:r>
          </a:p>
          <a:p>
            <a:r>
              <a:rPr lang="es-ES" altLang="es-ES" smtClean="0"/>
              <a:t>Según Sherpa RoMeo, el 94 % de las revistas permite realizar algún tipo de autoarchivo. Depositar no es publicar, el acceso abierto es un complemento, no una sustitución de la publicación. Clasificación por colores según el nivel de permiso</a:t>
            </a:r>
          </a:p>
          <a:p>
            <a:r>
              <a:rPr lang="es-ES" altLang="es-ES" smtClean="0"/>
              <a:t>Dulcinea ha incorporado recientemente la herramienta Gráficos. Viene a completar la escasa presencia de revistas españolas en RoMEO.</a:t>
            </a:r>
          </a:p>
          <a:p>
            <a:endParaRPr lang="es-ES" altLang="es-ES" smtClean="0"/>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A30AFF0-25CC-498F-8C10-767AB11CD840}" type="slidenum">
              <a:rPr lang="es-ES" altLang="es-ES" smtClean="0">
                <a:latin typeface="Arial" pitchFamily="34" charset="0"/>
              </a:rPr>
              <a:pPr>
                <a:spcBef>
                  <a:spcPct val="0"/>
                </a:spcBef>
              </a:pPr>
              <a:t>86</a:t>
            </a:fld>
            <a:endParaRPr lang="es-ES" altLang="es-ES"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
        <p:nvSpPr>
          <p:cNvPr id="1658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3148863-0496-47D5-89F8-6AE0DEBAF6D4}" type="slidenum">
              <a:rPr lang="es-ES" altLang="es-ES" smtClean="0">
                <a:latin typeface="Arial" pitchFamily="34" charset="0"/>
              </a:rPr>
              <a:pPr>
                <a:spcBef>
                  <a:spcPct val="0"/>
                </a:spcBef>
              </a:pPr>
              <a:t>100</a:t>
            </a:fld>
            <a:endParaRPr lang="es-ES" altLang="es-E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hasCustomPrompt="1"/>
          </p:nvPr>
        </p:nvSpPr>
        <p:spPr>
          <a:xfrm>
            <a:off x="685800" y="2130425"/>
            <a:ext cx="7772400" cy="1470025"/>
          </a:xfrm>
        </p:spPr>
        <p:txBody>
          <a:bodyPr/>
          <a:lstStyle>
            <a:lvl1pPr>
              <a:defRPr>
                <a:latin typeface="Arial" pitchFamily="34" charset="0"/>
                <a:cs typeface="Arial" pitchFamily="34" charset="0"/>
              </a:defRPr>
            </a:lvl1pPr>
          </a:lstStyle>
          <a:p>
            <a:r>
              <a:rPr lang="es-ES" dirty="0" smtClean="0"/>
              <a:t>HAGA CLIC PARA MODIFICAR EL ESTILO DE TÍTULO DEL PATRÓN</a:t>
            </a:r>
            <a:endParaRPr lang="ca-ES" dirty="0"/>
          </a:p>
        </p:txBody>
      </p:sp>
      <p:sp>
        <p:nvSpPr>
          <p:cNvPr id="3" name="2 Subtítulo"/>
          <p:cNvSpPr>
            <a:spLocks noGrp="1"/>
          </p:cNvSpPr>
          <p:nvPr>
            <p:ph type="subTitle" idx="1"/>
          </p:nvPr>
        </p:nvSpPr>
        <p:spPr>
          <a:xfrm>
            <a:off x="1371600" y="3886200"/>
            <a:ext cx="6400800" cy="1752600"/>
          </a:xfrm>
        </p:spPr>
        <p:txBody>
          <a:bodyPr>
            <a:normAutofit/>
          </a:bodyPr>
          <a:lstStyle>
            <a:lvl1pPr marL="0" indent="0" algn="ctr">
              <a:buNone/>
              <a:defRPr sz="32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ca-ES" dirty="0"/>
          </a:p>
        </p:txBody>
      </p:sp>
      <p:pic>
        <p:nvPicPr>
          <p:cNvPr id="9" name="8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526526"/>
          </a:xfrm>
          <a:prstGeom prst="rect">
            <a:avLst/>
          </a:prstGeom>
        </p:spPr>
      </p:pic>
    </p:spTree>
    <p:extLst>
      <p:ext uri="{BB962C8B-B14F-4D97-AF65-F5344CB8AC3E}">
        <p14:creationId xmlns:p14="http://schemas.microsoft.com/office/powerpoint/2010/main" val="3747177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64704"/>
            <a:ext cx="8229600" cy="652934"/>
          </a:xfrm>
        </p:spPr>
        <p:txBody>
          <a:bodyPr>
            <a:noAutofit/>
          </a:bodyPr>
          <a:lstStyle>
            <a:lvl1pPr>
              <a:defRPr sz="3600">
                <a:latin typeface="Arial" pitchFamily="34" charset="0"/>
                <a:cs typeface="Arial" pitchFamily="34" charset="0"/>
              </a:defRPr>
            </a:lvl1pPr>
          </a:lstStyle>
          <a:p>
            <a:r>
              <a:rPr lang="es-ES" smtClean="0"/>
              <a:t>Haga clic para modificar el estilo de título del patrón</a:t>
            </a:r>
            <a:endParaRPr lang="ca-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52814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normAutofit/>
          </a:bodyPr>
          <a:lstStyle>
            <a:lvl1pPr algn="l">
              <a:defRPr sz="3600" b="1" cap="all">
                <a:latin typeface="Arial" pitchFamily="34" charset="0"/>
                <a:cs typeface="Arial" pitchFamily="34" charset="0"/>
              </a:defRPr>
            </a:lvl1pPr>
          </a:lstStyle>
          <a:p>
            <a:r>
              <a:rPr lang="es-ES" smtClean="0"/>
              <a:t>Haga clic para modificar el estilo de título del patrón</a:t>
            </a:r>
            <a:endParaRPr lang="ca-ES" dirty="0"/>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Tree>
    <p:extLst>
      <p:ext uri="{BB962C8B-B14F-4D97-AF65-F5344CB8AC3E}">
        <p14:creationId xmlns:p14="http://schemas.microsoft.com/office/powerpoint/2010/main" val="2967249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dirty="0"/>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2123306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ca-ES" dirty="0"/>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3238171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dirty="0"/>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555027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1B39AA11-5ECF-4096-BC18-37831E6B8451}" type="datetimeFigureOut">
              <a:rPr lang="ca-ES" smtClean="0"/>
              <a:t>19/02/2015</a:t>
            </a:fld>
            <a:endParaRPr lang="ca-ES" dirty="0"/>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ca-ES" dirty="0"/>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383403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ca-ES" dirty="0"/>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78519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ca-ES" dirty="0"/>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ca-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956579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dirty="0"/>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228836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ca-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1B39AA11-5ECF-4096-BC18-37831E6B8451}" type="datetimeFigureOut">
              <a:rPr lang="ca-ES" smtClean="0"/>
              <a:t>19/02/2015</a:t>
            </a:fld>
            <a:endParaRPr lang="ca-ES"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ca-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2316265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764704"/>
            <a:ext cx="8229600" cy="652934"/>
          </a:xfrm>
          <a:prstGeom prst="rect">
            <a:avLst/>
          </a:prstGeom>
        </p:spPr>
        <p:txBody>
          <a:bodyPr vert="horz" lIns="91440" tIns="45720" rIns="91440" bIns="45720" rtlCol="0" anchor="ctr">
            <a:noAutofit/>
          </a:bodyPr>
          <a:lstStyle/>
          <a:p>
            <a:r>
              <a:rPr lang="es-ES" dirty="0" smtClean="0"/>
              <a:t>Haga clic para modificar el estilo de título del patrón</a:t>
            </a:r>
            <a:endParaRPr lang="ca-ES" dirty="0"/>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ca-ES" dirty="0"/>
          </a:p>
        </p:txBody>
      </p:sp>
      <p:pic>
        <p:nvPicPr>
          <p:cNvPr id="7" name="6 Imagen"/>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526526"/>
          </a:xfrm>
          <a:prstGeom prst="rect">
            <a:avLst/>
          </a:prstGeom>
        </p:spPr>
      </p:pic>
      <p:pic>
        <p:nvPicPr>
          <p:cNvPr id="8" name="7 Imagen"/>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6800135"/>
            <a:ext cx="9158808" cy="57967"/>
          </a:xfrm>
          <a:prstGeom prst="rect">
            <a:avLst/>
          </a:prstGeom>
        </p:spPr>
      </p:pic>
    </p:spTree>
    <p:extLst>
      <p:ext uri="{BB962C8B-B14F-4D97-AF65-F5344CB8AC3E}">
        <p14:creationId xmlns:p14="http://schemas.microsoft.com/office/powerpoint/2010/main" val="3555938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riunet.upv.es/handle/10251/46634"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hdl.handle.net/10251/11342"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3" Type="http://schemas.openxmlformats.org/officeDocument/2006/relationships/hyperlink" Target="http://riunet.upv.es/" TargetMode="External"/><Relationship Id="rId7" Type="http://schemas.openxmlformats.org/officeDocument/2006/relationships/hyperlink" Target="http://ojs.upv.es/" TargetMode="External"/><Relationship Id="rId12" Type="http://schemas.openxmlformats.org/officeDocument/2006/relationships/hyperlink" Target="http://riunet.upv.es/bitstream/handle/10251/11342/Politica%20acceso%20abierto_UPV.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hyperlink" Target="http://www.upv.es/contenidos/OCW/info/824272solocontenidoc.html" TargetMode="External"/><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hyperlink" Target="http://poliscience.blogs.upv.e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poliscience.blogs.upv.es/riunet/depositar-trabajos-en-riunet/subir-publicaciones-a-senia/"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upv.es/pls/soarc/sic_prensa.GetFichero?p_id=485109&amp;p_html=0&amp;p_dossier=510344"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poliscience.blogs.upv.es/derechos-de-autor/version-del-autor-y-version-del-editor/" TargetMode="External"/><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riunet.upv.es/handle/10251/34848" TargetMode="External"/><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riunet.upv.es/handle/10251/34793"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poliscience.blogs.upv.es/riunet/depositar-trabajos-en-riunet/pasarela-senia-riunet/" TargetMode="External"/><Relationship Id="rId2" Type="http://schemas.openxmlformats.org/officeDocument/2006/relationships/image" Target="../media/image39.tmp"/><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riunet.upv.es/handle/10251/17458"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42.jpeg"/></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tmp"/><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tmp"/><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9.tmp"/><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riunet.upv.es/browse?value=Universitat+Polit%C3%A8cnica+de+Val%C3%A8ncia.+Instituto+de+Investigaci%C3%B3n+para+la+Gesti%C3%B3n+Integral+de+Zonas+Costeras+-+Institut++d'Investigaci%C3%B3+per+a+la+Gesti%C3%B3+Integral+de+Zones+Costaneres&amp;type=affiliation" TargetMode="External"/><Relationship Id="rId2" Type="http://schemas.openxmlformats.org/officeDocument/2006/relationships/image" Target="../media/image58.tmp"/><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1.tmp"/><Relationship Id="rId2" Type="http://schemas.openxmlformats.org/officeDocument/2006/relationships/hyperlink" Target="http://poliscience.blogs.upv.es/riunet/autores-en-riunet/" TargetMode="Externa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hyperlink" Target="http://eprints.soton.ac.uk/268516/2/Citation_advantage_paper.pdf"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www.necobelac.eu/en/index.php"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6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3" Type="http://schemas.openxmlformats.org/officeDocument/2006/relationships/hyperlink" Target="http://riunet.upv.es/" TargetMode="External"/><Relationship Id="rId7" Type="http://schemas.openxmlformats.org/officeDocument/2006/relationships/hyperlink" Target="http://ojs.upv.es/" TargetMode="External"/><Relationship Id="rId12" Type="http://schemas.openxmlformats.org/officeDocument/2006/relationships/hyperlink" Target="http://riunet.upv.es/bitstream/handle/10251/11342/Politica%20acceso%20abierto_UPV.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hyperlink" Target="http://www.upv.es/contenidos/OCW/info/824272solocontenidoc.html" TargetMode="External"/><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hyperlink" Target="http://poliscience.blogs.upv.es/" TargetMode="External"/><Relationship Id="rId14" Type="http://schemas.openxmlformats.org/officeDocument/2006/relationships/image" Target="../media/image4.png"/></Relationships>
</file>

<file path=ppt/slides/_rels/slide67.xml.rels><?xml version="1.0" encoding="UTF-8" standalone="yes"?>
<Relationships xmlns="http://schemas.openxmlformats.org/package/2006/relationships"><Relationship Id="rId3" Type="http://schemas.openxmlformats.org/officeDocument/2006/relationships/hyperlink" Target="http://roarmap.eprints.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8.xml.rels><?xml version="1.0" encoding="UTF-8" standalone="yes"?>
<Relationships xmlns="http://schemas.openxmlformats.org/package/2006/relationships"><Relationship Id="rId3" Type="http://schemas.openxmlformats.org/officeDocument/2006/relationships/hyperlink" Target="http://www.boe.es/boe/dias/2011/02/10/pdfs/BOE-A-2011-2541.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www.boe.es/boe/dias/2011/06/02/pdfs/BOE-A-2011-9617.pdf" TargetMode="External"/><Relationship Id="rId4" Type="http://schemas.openxmlformats.org/officeDocument/2006/relationships/hyperlink" Target="http://www.upv.es/entidades/EDOCTORADO/info/U0674883.pdf" TargetMode="Externa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www.boe.es/boe/dias/2013/11/06/pdfs/BOE-A-2013-11616.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ww.boe.es/boe/dias/2013/11/06/pdfs/BOE-A-2013-11617.pdf"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7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8.tmp"/><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hyperlink" Target="http://www.necobelac.eu/en/index.php" TargetMode="External"/><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hyperlink" Target="http://www.journalofelectronicpublishing.org/" TargetMode="External"/><Relationship Id="rId3" Type="http://schemas.openxmlformats.org/officeDocument/2006/relationships/hyperlink" Target="http://www.springeropen.com/" TargetMode="External"/><Relationship Id="rId7" Type="http://schemas.openxmlformats.org/officeDocument/2006/relationships/hyperlink" Target="http://www.biomedcentral.com/" TargetMode="External"/><Relationship Id="rId12" Type="http://schemas.openxmlformats.org/officeDocument/2006/relationships/image" Target="../media/image76.png"/><Relationship Id="rId2" Type="http://schemas.openxmlformats.org/officeDocument/2006/relationships/notesSlide" Target="../notesSlides/notesSlide25.xml"/><Relationship Id="rId16"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hyperlink" Target="http://www.elprofesionaldelainformacion.com/" TargetMode="External"/><Relationship Id="rId5" Type="http://schemas.openxmlformats.org/officeDocument/2006/relationships/hyperlink" Target="http://www.springer.com/open+access/open+choice?SGWID=0-40359-0-0-0" TargetMode="External"/><Relationship Id="rId15" Type="http://schemas.openxmlformats.org/officeDocument/2006/relationships/hyperlink" Target="http://www.cobdc.org/publica/item/sumaris.html" TargetMode="External"/><Relationship Id="rId10" Type="http://schemas.openxmlformats.org/officeDocument/2006/relationships/image" Target="../media/image75.png"/><Relationship Id="rId4" Type="http://schemas.openxmlformats.org/officeDocument/2006/relationships/image" Target="../media/image72.png"/><Relationship Id="rId9" Type="http://schemas.openxmlformats.org/officeDocument/2006/relationships/hyperlink" Target="http://firstmonday.org/htbin/cgiwrap/bin/ojs/index.php/fm/index" TargetMode="External"/><Relationship Id="rId14" Type="http://schemas.openxmlformats.org/officeDocument/2006/relationships/image" Target="../media/image77.png"/></Relationships>
</file>

<file path=ppt/slides/_rels/slide83.xml.rels><?xml version="1.0" encoding="UTF-8" standalone="yes"?>
<Relationships xmlns="http://schemas.openxmlformats.org/package/2006/relationships"><Relationship Id="rId3" Type="http://schemas.openxmlformats.org/officeDocument/2006/relationships/hyperlink" Target="http://www2.lse.ac.uk/library/versions/VERSIONS_Toolkit_v1_final.pdf"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84.xml.rels><?xml version="1.0" encoding="UTF-8" standalone="yes"?>
<Relationships xmlns="http://schemas.openxmlformats.org/package/2006/relationships"><Relationship Id="rId3" Type="http://schemas.openxmlformats.org/officeDocument/2006/relationships/hyperlink" Target="http://ec.europa.eu/research/sciencesociety/document_library/pdf_06/model-cover-letter-foramendment_en.zip"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ec.europa.eu/research/sciencesociety/document_library/pdf_06/model-amendment-topublishing-agreement_en.zip" TargetMode="External"/></Relationships>
</file>

<file path=ppt/slides/_rels/slide8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hyperlink" Target="http://www.accesoabierto.net/dulcinea/default.php" TargetMode="External"/><Relationship Id="rId7" Type="http://schemas.openxmlformats.org/officeDocument/2006/relationships/image" Target="../media/image8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hyperlink" Target="http://www.sherpa.ac.uk/romeo/index.php?la=es&amp;id=&amp;fIDnum=|&amp;mode=simple&amp;type=&amp;search=&amp;prule=&amp;jrule=" TargetMode="External"/><Relationship Id="rId4" Type="http://schemas.openxmlformats.org/officeDocument/2006/relationships/image" Target="../media/image81.png"/></Relationships>
</file>

<file path=ppt/slides/_rels/slide87.xml.rels><?xml version="1.0" encoding="UTF-8" standalone="yes"?>
<Relationships xmlns="http://schemas.openxmlformats.org/package/2006/relationships"><Relationship Id="rId3" Type="http://schemas.openxmlformats.org/officeDocument/2006/relationships/hyperlink" Target="http://riunet.upv.es/handle/10251/17458" TargetMode="External"/><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6.tmp"/><Relationship Id="rId2" Type="http://schemas.openxmlformats.org/officeDocument/2006/relationships/hyperlink" Target="http://www.sherpa.ac.uk/romeo/search.php" TargetMode="External"/><Relationship Id="rId1" Type="http://schemas.openxmlformats.org/officeDocument/2006/relationships/slideLayout" Target="../slideLayouts/slideLayout2.xml"/><Relationship Id="rId4" Type="http://schemas.openxmlformats.org/officeDocument/2006/relationships/hyperlink" Target="http://riunet.upv.es/handle/10251/17458" TargetMode="External"/></Relationships>
</file>

<file path=ppt/slides/_rels/slide8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7.tmp"/><Relationship Id="rId2" Type="http://schemas.openxmlformats.org/officeDocument/2006/relationships/hyperlink" Target="http://www.accesoabierto.net/dulcinea/default.php" TargetMode="Externa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8.tmp"/><Relationship Id="rId2" Type="http://schemas.openxmlformats.org/officeDocument/2006/relationships/hyperlink" Target="http://poliscience.blogs.upv.es/open-access/revista-acceso-abierto/" TargetMode="Externa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tmp"/><Relationship Id="rId2" Type="http://schemas.openxmlformats.org/officeDocument/2006/relationships/hyperlink" Target="http://science.thomsonreuters.com/cgi-bin/linksj/opensearch.cgi" TargetMode="Externa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90.tmp"/><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tmp"/><Relationship Id="rId2" Type="http://schemas.openxmlformats.org/officeDocument/2006/relationships/hyperlink" Target="http://www.doaj.org/search?source=%7b%22query%22:%7b%22filtered%22:%7b%22query%22:%7b%22query_string%22:%7b%22query%22:%22architecture%22,%22default_operator%22:%22AND%22%7d%7d,%22filter%22:%7b%22bool%22:%7b%22must%22:%5b%7b%22term%22:%7b%22_type%22:%22journal%22%7d%7d%5d%7d%7d%7d%7d%7d" TargetMode="External"/><Relationship Id="rId1" Type="http://schemas.openxmlformats.org/officeDocument/2006/relationships/slideLayout" Target="../slideLayouts/slideLayout7.xml"/><Relationship Id="rId4" Type="http://schemas.openxmlformats.org/officeDocument/2006/relationships/hyperlink" Target="http://riunet.upv.es/handle/10251/17458" TargetMode="External"/></Relationships>
</file>

<file path=ppt/slides/_rels/slide96.xml.rels><?xml version="1.0" encoding="UTF-8" standalone="yes"?>
<Relationships xmlns="http://schemas.openxmlformats.org/package/2006/relationships"><Relationship Id="rId3" Type="http://schemas.openxmlformats.org/officeDocument/2006/relationships/image" Target="../media/image92.tmp"/><Relationship Id="rId2" Type="http://schemas.openxmlformats.org/officeDocument/2006/relationships/hyperlink" Target="http://labs.biblioteca.uoc.edu/test/doaj/" TargetMode="Externa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tmp"/><Relationship Id="rId2" Type="http://schemas.openxmlformats.org/officeDocument/2006/relationships/hyperlink" Target="http://bibliotecnica.upc.edu/es/accesobert/revistes-amb-factor-dimpacte"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4.tmp"/><Relationship Id="rId2" Type="http://schemas.openxmlformats.org/officeDocument/2006/relationships/hyperlink" Target="http://cataleg.upc.edu/search~S1*cat/?searchtype=X&amp;searcharg=%22%C3%80rea+tem%C3%A0tica+UPC+arquitectura%22+(%22factor+jcr%22+or++%22scopus%22+or+%22indicador+scopus%22+or+%22indicador+MIAR%22+or+%22indicador+CARHUS%22+or+%22indicador+ERIH%22+or+%22indicador+EAAE%22)&amp;searchtype_aux=X&amp;searchscope=1&amp;SORT=D&amp;sortdropdown=-" TargetMode="Externa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5.tmp"/><Relationship Id="rId2" Type="http://schemas.openxmlformats.org/officeDocument/2006/relationships/hyperlink" Target="http://poliscience.blogs.upv.es/open-access/publicar/donde-no-publicar-editores-depredadores/" TargetMode="Externa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3" Type="http://schemas.openxmlformats.org/officeDocument/2006/relationships/hyperlink" Target="http://www.coar-repositories.org/files/Horizon_2020_Open_Data_Pilot_20130703_final.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s://explore.data.gov/" TargetMode="External"/><Relationship Id="rId2" Type="http://schemas.openxmlformats.org/officeDocument/2006/relationships/hyperlink" Target="http://datadryad.org/" TargetMode="External"/><Relationship Id="rId1" Type="http://schemas.openxmlformats.org/officeDocument/2006/relationships/slideLayout" Target="../slideLayouts/slideLayout2.xml"/><Relationship Id="rId4" Type="http://schemas.openxmlformats.org/officeDocument/2006/relationships/hyperlink" Target="http://www.ed.ac.uk/schools-departments/information-services/research-support/data-library/research-data-mgmt/how-to-share" TargetMode="External"/></Relationships>
</file>

<file path=ppt/slides/_rels/slide102.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riunet.upv.es/handle/10251/34292" TargetMode="External"/><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hyperlink" Target="mailto:riunet@bib.upv.e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683568" y="1340768"/>
            <a:ext cx="7920880" cy="4929413"/>
          </a:xfrm>
          <a:noFill/>
        </p:spPr>
        <p:txBody>
          <a:bodyPr>
            <a:normAutofit fontScale="70000" lnSpcReduction="20000"/>
          </a:bodyPr>
          <a:lstStyle/>
          <a:p>
            <a:pPr marL="0" lvl="0" indent="0" algn="ctr">
              <a:buNone/>
            </a:pPr>
            <a:r>
              <a:rPr lang="es-ES" sz="4400" dirty="0" smtClean="0"/>
              <a:t>Formación para investigadores </a:t>
            </a:r>
          </a:p>
          <a:p>
            <a:pPr marL="0" indent="0" algn="ctr">
              <a:buNone/>
            </a:pPr>
            <a:r>
              <a:rPr lang="es-ES" sz="4400" dirty="0"/>
              <a:t>IAIP-VAIP </a:t>
            </a:r>
            <a:r>
              <a:rPr lang="es-ES" sz="4400" dirty="0" smtClean="0"/>
              <a:t>2014</a:t>
            </a:r>
          </a:p>
          <a:p>
            <a:pPr marL="0" indent="0" algn="ctr">
              <a:buNone/>
            </a:pPr>
            <a:endParaRPr lang="es-ES" sz="4400" dirty="0" smtClean="0"/>
          </a:p>
          <a:p>
            <a:pPr marL="0" indent="0" algn="ctr">
              <a:buNone/>
            </a:pPr>
            <a:r>
              <a:rPr lang="es-ES" sz="4400" dirty="0" smtClean="0"/>
              <a:t>Material disponible en: </a:t>
            </a:r>
            <a:r>
              <a:rPr lang="es-ES" sz="4400" dirty="0" smtClean="0">
                <a:hlinkClick r:id="rId2"/>
              </a:rPr>
              <a:t>https</a:t>
            </a:r>
            <a:r>
              <a:rPr lang="es-ES" sz="4400" dirty="0">
                <a:hlinkClick r:id="rId2"/>
              </a:rPr>
              <a:t>://</a:t>
            </a:r>
            <a:r>
              <a:rPr lang="es-ES" sz="4400" dirty="0" smtClean="0">
                <a:hlinkClick r:id="rId2"/>
              </a:rPr>
              <a:t>riunet.upv.es/handle/10251/46634</a:t>
            </a:r>
            <a:r>
              <a:rPr lang="es-ES" sz="4400" dirty="0" smtClean="0"/>
              <a:t> </a:t>
            </a:r>
          </a:p>
          <a:p>
            <a:pPr marL="0" lvl="0" indent="0" algn="ctr">
              <a:buNone/>
            </a:pPr>
            <a:endParaRPr lang="es-ES" sz="4000" dirty="0" smtClean="0"/>
          </a:p>
          <a:p>
            <a:pPr marL="0" lvl="0" indent="0" algn="ctr">
              <a:buNone/>
            </a:pPr>
            <a:endParaRPr lang="es-ES" sz="4000" dirty="0"/>
          </a:p>
          <a:p>
            <a:pPr marL="0" lvl="0" indent="0" algn="ctr">
              <a:buNone/>
            </a:pPr>
            <a:endParaRPr lang="es-ES" sz="4000" dirty="0" smtClean="0"/>
          </a:p>
          <a:p>
            <a:pPr marL="0" lvl="0" indent="0" algn="ctr">
              <a:buNone/>
            </a:pPr>
            <a:endParaRPr lang="es-ES" sz="4000" dirty="0"/>
          </a:p>
          <a:p>
            <a:pPr marL="0" lvl="0" indent="0" algn="ctr">
              <a:buNone/>
            </a:pPr>
            <a:r>
              <a:rPr lang="es-ES" sz="4000" dirty="0" smtClean="0"/>
              <a:t>Industriales 19 de febrero 2015</a:t>
            </a:r>
            <a:endParaRPr lang="es-ES" sz="4000" dirty="0"/>
          </a:p>
        </p:txBody>
      </p:sp>
    </p:spTree>
    <p:extLst>
      <p:ext uri="{BB962C8B-B14F-4D97-AF65-F5344CB8AC3E}">
        <p14:creationId xmlns:p14="http://schemas.microsoft.com/office/powerpoint/2010/main" val="3747381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23528" y="1594678"/>
            <a:ext cx="8604448" cy="3277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457200" lvl="0" indent="-457200">
              <a:spcBef>
                <a:spcPts val="1200"/>
              </a:spcBef>
              <a:spcAft>
                <a:spcPts val="600"/>
              </a:spcAft>
              <a:buFont typeface="Arial" panose="020B0604020202020204" pitchFamily="34" charset="0"/>
              <a:buChar char="•"/>
            </a:pPr>
            <a:r>
              <a:rPr lang="es-ES" sz="3200" dirty="0"/>
              <a:t>IAIP-VAIP </a:t>
            </a:r>
            <a:r>
              <a:rPr lang="es-ES" sz="3200" dirty="0" smtClean="0"/>
              <a:t>2014. Recomendaciones </a:t>
            </a:r>
            <a:r>
              <a:rPr lang="es-ES" sz="3200" dirty="0"/>
              <a:t>para la introducción de datos en Senia </a:t>
            </a:r>
            <a:r>
              <a:rPr lang="es-ES" sz="3200" dirty="0" smtClean="0"/>
              <a:t>y </a:t>
            </a:r>
            <a:r>
              <a:rPr lang="es-ES" sz="3200" dirty="0"/>
              <a:t>su optima difusión en </a:t>
            </a:r>
            <a:r>
              <a:rPr lang="es-ES" sz="3200" dirty="0" smtClean="0"/>
              <a:t>RiuNet</a:t>
            </a:r>
          </a:p>
          <a:p>
            <a:pPr marL="457200" indent="-457200">
              <a:spcBef>
                <a:spcPts val="1200"/>
              </a:spcBef>
              <a:spcAft>
                <a:spcPts val="600"/>
              </a:spcAft>
              <a:buFont typeface="Arial" panose="020B0604020202020204" pitchFamily="34" charset="0"/>
              <a:buChar char="•"/>
            </a:pPr>
            <a:r>
              <a:rPr lang="es-ES" sz="3200" dirty="0"/>
              <a:t>“Cómo la UPV </a:t>
            </a:r>
            <a:r>
              <a:rPr lang="es-ES" sz="3200" dirty="0" smtClean="0"/>
              <a:t>ayuda </a:t>
            </a:r>
            <a:r>
              <a:rPr lang="es-ES" sz="3200" dirty="0"/>
              <a:t>a cumplir con los mandatos de la Ley de la ciencia y el Programa Horizonte 2020”  </a:t>
            </a:r>
          </a:p>
        </p:txBody>
      </p:sp>
    </p:spTree>
    <p:extLst>
      <p:ext uri="{BB962C8B-B14F-4D97-AF65-F5344CB8AC3E}">
        <p14:creationId xmlns:p14="http://schemas.microsoft.com/office/powerpoint/2010/main" val="11785591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51521" y="2276866"/>
            <a:ext cx="8496944"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457200" marR="0" lvl="0" indent="-457200" defTabSz="914400" rtl="0" eaLnBrk="1" fontAlgn="base" latinLnBrk="0" hangingPunct="1">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La pasarela Senia - RiuNet</a:t>
            </a:r>
            <a:endParaRPr kumimoji="0" lang="es-ES" altLang="es-ES" sz="2800" b="0" i="0" u="none" strike="noStrike" cap="none" normalizeH="0" baseline="0" dirty="0" smtClean="0">
              <a:ln>
                <a:noFill/>
              </a:ln>
              <a:effectLst/>
            </a:endParaRPr>
          </a:p>
          <a:p>
            <a:pPr marL="457200" marR="0" lvl="0" indent="-457200" defTabSz="914400" rtl="0" eaLnBrk="0" fontAlgn="base" latinLnBrk="0" hangingPunct="0">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Forma óptima de introducir un registro en Senia. </a:t>
            </a:r>
          </a:p>
          <a:p>
            <a:pPr marL="457200" lvl="0" indent="-457200" eaLnBrk="0" hangingPunct="0">
              <a:spcBef>
                <a:spcPts val="600"/>
              </a:spcBef>
              <a:spcAft>
                <a:spcPts val="600"/>
              </a:spcAft>
              <a:buFont typeface="Arial" panose="020B0604020202020204" pitchFamily="34" charset="0"/>
              <a:buChar char="•"/>
            </a:pPr>
            <a:r>
              <a:rPr lang="es-ES" altLang="es-ES" sz="2800" dirty="0" smtClean="0">
                <a:ea typeface="Times New Roman" pitchFamily="18" charset="0"/>
              </a:rPr>
              <a:t>Tipología de elementos</a:t>
            </a:r>
            <a:r>
              <a:rPr kumimoji="0" lang="es-ES" altLang="es-ES" sz="2800" b="0" i="0" u="none" strike="noStrike" cap="none" normalizeH="0" baseline="0" dirty="0" smtClean="0">
                <a:ln>
                  <a:noFill/>
                </a:ln>
                <a:effectLst/>
                <a:ea typeface="Times New Roman" pitchFamily="18" charset="0"/>
              </a:rPr>
              <a:t> digitales: </a:t>
            </a:r>
            <a:r>
              <a:rPr lang="es-ES" altLang="es-ES" sz="2800" dirty="0">
                <a:ea typeface="Times New Roman" pitchFamily="18" charset="0"/>
              </a:rPr>
              <a:t>Versión editorial, Versión editorial en acceso </a:t>
            </a:r>
            <a:r>
              <a:rPr lang="es-ES" altLang="es-ES" sz="2800" dirty="0" smtClean="0">
                <a:ea typeface="Times New Roman" pitchFamily="18" charset="0"/>
              </a:rPr>
              <a:t>abierto </a:t>
            </a:r>
            <a:r>
              <a:rPr kumimoji="0" lang="es-ES" altLang="es-ES" sz="2800" b="0" i="0" u="none" strike="noStrike" cap="none" normalizeH="0" baseline="0" dirty="0" smtClean="0">
                <a:ln>
                  <a:noFill/>
                </a:ln>
                <a:effectLst/>
                <a:ea typeface="Times New Roman" pitchFamily="18" charset="0"/>
              </a:rPr>
              <a:t>y versión de autor. </a:t>
            </a:r>
          </a:p>
          <a:p>
            <a:pPr marL="457200" marR="0" lvl="0" indent="-457200" defTabSz="914400" rtl="0" eaLnBrk="0" fontAlgn="base" latinLnBrk="0" hangingPunct="0">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Difusión a través RiuNet</a:t>
            </a:r>
          </a:p>
        </p:txBody>
      </p:sp>
      <p:sp>
        <p:nvSpPr>
          <p:cNvPr id="3" name="2 Rectángulo"/>
          <p:cNvSpPr/>
          <p:nvPr/>
        </p:nvSpPr>
        <p:spPr>
          <a:xfrm>
            <a:off x="2483768" y="188640"/>
            <a:ext cx="3347327" cy="707886"/>
          </a:xfrm>
          <a:prstGeom prst="rect">
            <a:avLst/>
          </a:prstGeom>
        </p:spPr>
        <p:txBody>
          <a:bodyPr wrap="none">
            <a:spAutoFit/>
          </a:bodyPr>
          <a:lstStyle/>
          <a:p>
            <a:r>
              <a:rPr lang="es-ES" sz="4000" b="1" dirty="0"/>
              <a:t>IAIP-VAIP 2014</a:t>
            </a:r>
            <a:endParaRPr lang="es-ES" sz="4000" dirty="0"/>
          </a:p>
        </p:txBody>
      </p:sp>
    </p:spTree>
    <p:extLst>
      <p:ext uri="{BB962C8B-B14F-4D97-AF65-F5344CB8AC3E}">
        <p14:creationId xmlns:p14="http://schemas.microsoft.com/office/powerpoint/2010/main" val="3659703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p:cNvPicPr>
            <a:picLocks noGrp="1" noChangeAspect="1"/>
          </p:cNvPicPr>
          <p:nvPr>
            <p:ph idx="1"/>
          </p:nvPr>
        </p:nvPicPr>
        <p:blipFill rotWithShape="1">
          <a:blip r:embed="rId3">
            <a:extLst>
              <a:ext uri="{28A0092B-C50C-407E-A947-70E740481C1C}">
                <a14:useLocalDpi xmlns:a14="http://schemas.microsoft.com/office/drawing/2010/main" val="0"/>
              </a:ext>
            </a:extLst>
          </a:blip>
          <a:srcRect l="11645" t="9315"/>
          <a:stretch/>
        </p:blipFill>
        <p:spPr>
          <a:xfrm>
            <a:off x="1475656" y="620688"/>
            <a:ext cx="5277150" cy="6085724"/>
          </a:xfrm>
        </p:spPr>
      </p:pic>
      <p:sp>
        <p:nvSpPr>
          <p:cNvPr id="5" name="4 Rectángulo"/>
          <p:cNvSpPr/>
          <p:nvPr/>
        </p:nvSpPr>
        <p:spPr>
          <a:xfrm>
            <a:off x="2051720" y="116632"/>
            <a:ext cx="4587090" cy="584775"/>
          </a:xfrm>
          <a:prstGeom prst="rect">
            <a:avLst/>
          </a:prstGeom>
        </p:spPr>
        <p:txBody>
          <a:bodyPr wrap="none">
            <a:spAutoFit/>
          </a:bodyPr>
          <a:lstStyle/>
          <a:p>
            <a:pPr lvl="0" fontAlgn="base">
              <a:spcBef>
                <a:spcPts val="600"/>
              </a:spcBef>
              <a:spcAft>
                <a:spcPts val="600"/>
              </a:spcAft>
            </a:pPr>
            <a:r>
              <a:rPr lang="es-ES" altLang="es-ES" sz="3200" b="1" dirty="0">
                <a:ea typeface="Times New Roman" pitchFamily="18" charset="0"/>
              </a:rPr>
              <a:t>La pasarela Senia - RiuNet</a:t>
            </a:r>
            <a:endParaRPr lang="es-ES" altLang="es-ES" sz="3200" b="1" dirty="0"/>
          </a:p>
        </p:txBody>
      </p:sp>
    </p:spTree>
    <p:extLst>
      <p:ext uri="{BB962C8B-B14F-4D97-AF65-F5344CB8AC3E}">
        <p14:creationId xmlns:p14="http://schemas.microsoft.com/office/powerpoint/2010/main" val="23664230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249" y="2060848"/>
            <a:ext cx="8807078"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1 Título"/>
          <p:cNvSpPr>
            <a:spLocks noGrp="1"/>
          </p:cNvSpPr>
          <p:nvPr>
            <p:ph type="title"/>
          </p:nvPr>
        </p:nvSpPr>
        <p:spPr>
          <a:xfrm>
            <a:off x="741003" y="404664"/>
            <a:ext cx="7647421" cy="1143000"/>
          </a:xfrm>
        </p:spPr>
        <p:txBody>
          <a:bodyPr/>
          <a:lstStyle/>
          <a:p>
            <a:r>
              <a:rPr lang="es-ES" altLang="es-ES" sz="3200" b="1" dirty="0">
                <a:solidFill>
                  <a:srgbClr val="FF9900"/>
                </a:solidFill>
                <a:latin typeface="Calibri" pitchFamily="34" charset="0"/>
                <a:cs typeface="Arial" charset="0"/>
                <a:hlinkClick r:id="rId4"/>
              </a:rPr>
              <a:t>Política institucional de la UPV sobre acceso abierto</a:t>
            </a:r>
            <a:endParaRPr lang="es-ES" altLang="es-ES" sz="3200" dirty="0">
              <a:solidFill>
                <a:srgbClr val="FF9900"/>
              </a:solidFill>
            </a:endParaRPr>
          </a:p>
        </p:txBody>
      </p:sp>
    </p:spTree>
    <p:extLst>
      <p:ext uri="{BB962C8B-B14F-4D97-AF65-F5344CB8AC3E}">
        <p14:creationId xmlns:p14="http://schemas.microsoft.com/office/powerpoint/2010/main" val="4168828984"/>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hlinkClick r:id="rId3"/>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58478" y="1340611"/>
            <a:ext cx="2946977" cy="864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a:hlinkClick r:id="rId5"/>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71172" y="2241385"/>
            <a:ext cx="1721715" cy="683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6">
            <a:hlinkClick r:id="rId7"/>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21921" y="3851915"/>
            <a:ext cx="2143125" cy="80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a:hlinkClick r:id="rId9"/>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75375" y="4909578"/>
            <a:ext cx="2717511" cy="733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1 Imagen"/>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348682" y="3212508"/>
            <a:ext cx="1399886" cy="64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1 Título"/>
          <p:cNvSpPr>
            <a:spLocks noGrp="1"/>
          </p:cNvSpPr>
          <p:nvPr>
            <p:ph type="title"/>
          </p:nvPr>
        </p:nvSpPr>
        <p:spPr>
          <a:xfrm>
            <a:off x="457489" y="67235"/>
            <a:ext cx="8229023" cy="801221"/>
          </a:xfrm>
        </p:spPr>
        <p:txBody>
          <a:bodyPr/>
          <a:lstStyle/>
          <a:p>
            <a:r>
              <a:rPr lang="es-ES" altLang="es-ES" sz="3200" b="1" dirty="0">
                <a:solidFill>
                  <a:srgbClr val="C00000"/>
                </a:solidFill>
              </a:rPr>
              <a:t>Acceso abierto en la UPV</a:t>
            </a:r>
          </a:p>
        </p:txBody>
      </p:sp>
      <p:pic>
        <p:nvPicPr>
          <p:cNvPr id="16392" name="Picture 9">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1520" y="1412776"/>
            <a:ext cx="5951255" cy="4230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29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467544" y="1556792"/>
            <a:ext cx="8057456" cy="4525963"/>
          </a:xfrm>
        </p:spPr>
        <p:txBody>
          <a:bodyPr>
            <a:normAutofit/>
          </a:bodyPr>
          <a:lstStyle/>
          <a:p>
            <a:pPr marL="0" indent="0">
              <a:buNone/>
            </a:pPr>
            <a:r>
              <a:rPr lang="es-ES" altLang="es-ES" sz="5400" dirty="0">
                <a:ea typeface="Times New Roman" pitchFamily="18" charset="0"/>
              </a:rPr>
              <a:t>La pasarela Senia RiuNet</a:t>
            </a:r>
            <a:endParaRPr lang="es-ES" altLang="es-ES" sz="5400" dirty="0"/>
          </a:p>
          <a:p>
            <a:pPr marL="0" lvl="0" indent="0" algn="ctr">
              <a:spcBef>
                <a:spcPts val="1800"/>
              </a:spcBef>
              <a:buNone/>
            </a:pPr>
            <a:r>
              <a:rPr lang="es-ES" dirty="0" smtClean="0"/>
              <a:t>Introducir una publicación</a:t>
            </a:r>
          </a:p>
          <a:p>
            <a:pPr marL="0" lvl="0" indent="0" algn="ctr">
              <a:spcBef>
                <a:spcPts val="1800"/>
              </a:spcBef>
              <a:buNone/>
            </a:pPr>
            <a:endParaRPr lang="es-ES" dirty="0" smtClean="0"/>
          </a:p>
          <a:p>
            <a:pPr marL="0" lvl="0" indent="0" algn="ctr">
              <a:spcBef>
                <a:spcPts val="1800"/>
              </a:spcBef>
              <a:buNone/>
            </a:pPr>
            <a:r>
              <a:rPr lang="es-ES" dirty="0" smtClean="0"/>
              <a:t>Guía rápida:</a:t>
            </a:r>
          </a:p>
          <a:p>
            <a:pPr marL="0" lvl="0" indent="0" algn="ctr">
              <a:spcBef>
                <a:spcPts val="1800"/>
              </a:spcBef>
              <a:buNone/>
            </a:pPr>
            <a:r>
              <a:rPr lang="es-ES" sz="2800" dirty="0">
                <a:hlinkClick r:id="rId3"/>
              </a:rPr>
              <a:t>http://poliscience.blogs.upv.es/riunet/depositar-trabajos-en-riunet/subir-publicaciones-a-senia</a:t>
            </a:r>
            <a:r>
              <a:rPr lang="es-ES" sz="2800" dirty="0" smtClean="0">
                <a:hlinkClick r:id="rId3"/>
              </a:rPr>
              <a:t>/</a:t>
            </a:r>
            <a:r>
              <a:rPr lang="es-ES" sz="2800" dirty="0" smtClean="0"/>
              <a:t> </a:t>
            </a:r>
            <a:endParaRPr lang="es-ES" sz="2800" dirty="0"/>
          </a:p>
        </p:txBody>
      </p:sp>
    </p:spTree>
    <p:extLst>
      <p:ext uri="{BB962C8B-B14F-4D97-AF65-F5344CB8AC3E}">
        <p14:creationId xmlns:p14="http://schemas.microsoft.com/office/powerpoint/2010/main" val="29724632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467544" y="1556792"/>
            <a:ext cx="8057456" cy="4525963"/>
          </a:xfrm>
        </p:spPr>
        <p:txBody>
          <a:bodyPr>
            <a:normAutofit/>
          </a:bodyPr>
          <a:lstStyle/>
          <a:p>
            <a:pPr marL="0" indent="0" algn="ctr">
              <a:buNone/>
            </a:pPr>
            <a:r>
              <a:rPr lang="es-ES" altLang="es-ES" sz="5400" dirty="0" smtClean="0">
                <a:ea typeface="Times New Roman" pitchFamily="18" charset="0"/>
              </a:rPr>
              <a:t>Senia</a:t>
            </a:r>
            <a:endParaRPr lang="es-ES" altLang="es-ES" sz="5400" dirty="0"/>
          </a:p>
          <a:p>
            <a:pPr marL="0" lvl="0" indent="0">
              <a:spcBef>
                <a:spcPts val="1800"/>
              </a:spcBef>
              <a:buNone/>
            </a:pPr>
            <a:r>
              <a:rPr lang="es-ES" dirty="0" smtClean="0"/>
              <a:t>Acceder a la plataforma para introducir una publicación</a:t>
            </a:r>
            <a:endParaRPr lang="es-ES" dirty="0"/>
          </a:p>
        </p:txBody>
      </p:sp>
    </p:spTree>
    <p:extLst>
      <p:ext uri="{BB962C8B-B14F-4D97-AF65-F5344CB8AC3E}">
        <p14:creationId xmlns:p14="http://schemas.microsoft.com/office/powerpoint/2010/main" val="36810511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endParaRPr lang="es-ES" dirty="0"/>
          </a:p>
        </p:txBody>
      </p:sp>
      <p:pic>
        <p:nvPicPr>
          <p:cNvPr id="4" name="3 Imagen"/>
          <p:cNvPicPr/>
          <p:nvPr/>
        </p:nvPicPr>
        <p:blipFill rotWithShape="1">
          <a:blip r:embed="rId3" cstate="print"/>
          <a:srcRect l="24123" t="23242" r="34176" b="22696"/>
          <a:stretch/>
        </p:blipFill>
        <p:spPr bwMode="auto">
          <a:xfrm>
            <a:off x="0" y="1"/>
            <a:ext cx="9144000" cy="6857999"/>
          </a:xfrm>
          <a:prstGeom prst="rect">
            <a:avLst/>
          </a:prstGeom>
          <a:ln>
            <a:noFill/>
          </a:ln>
          <a:extLst>
            <a:ext uri="{53640926-AAD7-44D8-BBD7-CCE9431645EC}">
              <a14:shadowObscured xmlns:a14="http://schemas.microsoft.com/office/drawing/2010/main"/>
            </a:ext>
          </a:extLst>
        </p:spPr>
      </p:pic>
      <p:sp>
        <p:nvSpPr>
          <p:cNvPr id="5" name="4 CuadroTexto"/>
          <p:cNvSpPr txBox="1"/>
          <p:nvPr/>
        </p:nvSpPr>
        <p:spPr>
          <a:xfrm>
            <a:off x="2051720" y="1"/>
            <a:ext cx="1296144" cy="461665"/>
          </a:xfrm>
          <a:prstGeom prst="rect">
            <a:avLst/>
          </a:prstGeom>
          <a:noFill/>
        </p:spPr>
        <p:txBody>
          <a:bodyPr wrap="square" rtlCol="0">
            <a:spAutoFit/>
          </a:bodyPr>
          <a:lstStyle/>
          <a:p>
            <a:r>
              <a:rPr lang="es-ES" sz="2400" b="1" dirty="0" smtClean="0">
                <a:solidFill>
                  <a:srgbClr val="FF0000"/>
                </a:solidFill>
                <a:latin typeface="Arial" pitchFamily="34" charset="0"/>
                <a:cs typeface="Arial" pitchFamily="34" charset="0"/>
              </a:rPr>
              <a:t>SENIA</a:t>
            </a:r>
            <a:endParaRPr lang="es-ES" sz="24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381444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rotWithShape="1">
          <a:blip r:embed="rId3">
            <a:extLst>
              <a:ext uri="{28A0092B-C50C-407E-A947-70E740481C1C}">
                <a14:useLocalDpi xmlns:a14="http://schemas.microsoft.com/office/drawing/2010/main" val="0"/>
              </a:ext>
            </a:extLst>
          </a:blip>
          <a:srcRect l="1609" t="3100" r="3105" b="16692"/>
          <a:stretch/>
        </p:blipFill>
        <p:spPr>
          <a:xfrm>
            <a:off x="37173" y="836712"/>
            <a:ext cx="9072701" cy="5727861"/>
          </a:xfrm>
        </p:spPr>
      </p:pic>
      <p:sp>
        <p:nvSpPr>
          <p:cNvPr id="3" name="2 Rectángulo"/>
          <p:cNvSpPr/>
          <p:nvPr/>
        </p:nvSpPr>
        <p:spPr>
          <a:xfrm>
            <a:off x="1066083" y="116632"/>
            <a:ext cx="6314229" cy="461665"/>
          </a:xfrm>
          <a:prstGeom prst="rect">
            <a:avLst/>
          </a:prstGeom>
        </p:spPr>
        <p:txBody>
          <a:bodyPr wrap="none">
            <a:spAutoFit/>
          </a:bodyPr>
          <a:lstStyle/>
          <a:p>
            <a:pPr algn="ctr"/>
            <a:r>
              <a:rPr lang="es-ES" sz="2400" b="1" dirty="0" smtClean="0"/>
              <a:t>Paso previo: Normalización </a:t>
            </a:r>
            <a:r>
              <a:rPr lang="es-ES" sz="2400" b="1" dirty="0"/>
              <a:t>de la firma científica</a:t>
            </a:r>
          </a:p>
        </p:txBody>
      </p:sp>
    </p:spTree>
    <p:extLst>
      <p:ext uri="{BB962C8B-B14F-4D97-AF65-F5344CB8AC3E}">
        <p14:creationId xmlns:p14="http://schemas.microsoft.com/office/powerpoint/2010/main" val="23524475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518864" y="620688"/>
            <a:ext cx="8229600" cy="6048672"/>
          </a:xfrm>
        </p:spPr>
        <p:txBody>
          <a:bodyPr>
            <a:normAutofit/>
          </a:bodyPr>
          <a:lstStyle/>
          <a:p>
            <a:pPr marL="0" indent="0">
              <a:buNone/>
            </a:pPr>
            <a:r>
              <a:rPr lang="es-ES" dirty="0"/>
              <a:t>Los autores UPV han de introducir su firma en </a:t>
            </a:r>
            <a:r>
              <a:rPr lang="es-ES" dirty="0" smtClean="0"/>
              <a:t>Senia. </a:t>
            </a:r>
            <a:r>
              <a:rPr lang="es-ES" dirty="0"/>
              <a:t>“</a:t>
            </a:r>
            <a:r>
              <a:rPr lang="es-ES" u="sng" dirty="0">
                <a:hlinkClick r:id="rId3"/>
              </a:rPr>
              <a:t>Normativa de publicación de los resultados científicos en la UPV</a:t>
            </a:r>
            <a:r>
              <a:rPr lang="es-ES" dirty="0"/>
              <a:t>” </a:t>
            </a:r>
            <a:endParaRPr lang="es-ES" dirty="0" smtClean="0"/>
          </a:p>
        </p:txBody>
      </p:sp>
      <p:pic>
        <p:nvPicPr>
          <p:cNvPr id="4" name="3 Imagen"/>
          <p:cNvPicPr/>
          <p:nvPr/>
        </p:nvPicPr>
        <p:blipFill>
          <a:blip r:embed="rId4">
            <a:extLst>
              <a:ext uri="{28A0092B-C50C-407E-A947-70E740481C1C}">
                <a14:useLocalDpi xmlns:a14="http://schemas.microsoft.com/office/drawing/2010/main" val="0"/>
              </a:ext>
            </a:extLst>
          </a:blip>
          <a:srcRect/>
          <a:stretch>
            <a:fillRect/>
          </a:stretch>
        </p:blipFill>
        <p:spPr bwMode="auto">
          <a:xfrm>
            <a:off x="611560" y="2204864"/>
            <a:ext cx="7200800" cy="4260572"/>
          </a:xfrm>
          <a:prstGeom prst="rect">
            <a:avLst/>
          </a:prstGeom>
          <a:noFill/>
          <a:ln>
            <a:noFill/>
          </a:ln>
        </p:spPr>
      </p:pic>
    </p:spTree>
    <p:extLst>
      <p:ext uri="{BB962C8B-B14F-4D97-AF65-F5344CB8AC3E}">
        <p14:creationId xmlns:p14="http://schemas.microsoft.com/office/powerpoint/2010/main" val="5671502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9552" y="908720"/>
            <a:ext cx="7776864" cy="2520280"/>
          </a:xfrm>
          <a:prstGeom prst="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5 Rectángulo"/>
          <p:cNvSpPr/>
          <p:nvPr/>
        </p:nvSpPr>
        <p:spPr>
          <a:xfrm>
            <a:off x="539552" y="2996952"/>
            <a:ext cx="8136904"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4 Marcador de contenido"/>
          <p:cNvSpPr>
            <a:spLocks noGrp="1"/>
          </p:cNvSpPr>
          <p:nvPr>
            <p:ph idx="1"/>
          </p:nvPr>
        </p:nvSpPr>
        <p:spPr>
          <a:xfrm>
            <a:off x="518864" y="980728"/>
            <a:ext cx="8229600" cy="5760640"/>
          </a:xfrm>
        </p:spPr>
        <p:txBody>
          <a:bodyPr>
            <a:normAutofit/>
          </a:bodyPr>
          <a:lstStyle/>
          <a:p>
            <a:pPr marL="0" indent="0">
              <a:spcBef>
                <a:spcPts val="1800"/>
              </a:spcBef>
              <a:buNone/>
            </a:pPr>
            <a:r>
              <a:rPr lang="es-ES" b="1" dirty="0" smtClean="0"/>
              <a:t>Formato recomendado</a:t>
            </a:r>
            <a:r>
              <a:rPr lang="es-ES" dirty="0" smtClean="0"/>
              <a:t>:</a:t>
            </a:r>
          </a:p>
          <a:p>
            <a:pPr marL="0" indent="0" algn="ctr">
              <a:buNone/>
            </a:pPr>
            <a:r>
              <a:rPr lang="es-ES" b="1" dirty="0" smtClean="0"/>
              <a:t>apellido1-apellido2, nombre</a:t>
            </a:r>
          </a:p>
          <a:p>
            <a:pPr marL="0" indent="0">
              <a:buNone/>
            </a:pPr>
            <a:r>
              <a:rPr lang="es-ES" dirty="0" smtClean="0"/>
              <a:t>En el caso de nombres compuestos (</a:t>
            </a:r>
            <a:r>
              <a:rPr lang="es-ES" dirty="0" err="1" smtClean="0"/>
              <a:t>nc</a:t>
            </a:r>
            <a:r>
              <a:rPr lang="es-ES" dirty="0" smtClean="0"/>
              <a:t>)</a:t>
            </a:r>
          </a:p>
          <a:p>
            <a:pPr marL="0" indent="0" algn="ctr">
              <a:buNone/>
            </a:pPr>
            <a:r>
              <a:rPr lang="es-ES" dirty="0" smtClean="0"/>
              <a:t>apellido1-apellido2, nc1-nc2</a:t>
            </a:r>
          </a:p>
          <a:p>
            <a:pPr marL="0" indent="0">
              <a:spcBef>
                <a:spcPts val="1800"/>
              </a:spcBef>
              <a:buNone/>
            </a:pPr>
            <a:endParaRPr lang="es-ES" sz="2000" dirty="0" smtClean="0"/>
          </a:p>
          <a:p>
            <a:pPr marL="0" indent="0">
              <a:spcBef>
                <a:spcPts val="1800"/>
              </a:spcBef>
              <a:buNone/>
            </a:pPr>
            <a:r>
              <a:rPr lang="es-ES" dirty="0" smtClean="0"/>
              <a:t>El resultado: dos cadenas de caracteres, una para el nombre y otra para los apellidos </a:t>
            </a:r>
          </a:p>
          <a:p>
            <a:pPr marL="0" indent="0">
              <a:spcBef>
                <a:spcPts val="1800"/>
              </a:spcBef>
              <a:buNone/>
            </a:pPr>
            <a:r>
              <a:rPr lang="es-ES" dirty="0" smtClean="0"/>
              <a:t>Es </a:t>
            </a:r>
            <a:r>
              <a:rPr lang="es-ES" dirty="0"/>
              <a:t>fundamental identificarnos correctamente para no perder </a:t>
            </a:r>
            <a:r>
              <a:rPr lang="es-ES" b="1" dirty="0" smtClean="0"/>
              <a:t>visibilidad</a:t>
            </a:r>
            <a:endParaRPr lang="es-ES" b="1" dirty="0"/>
          </a:p>
        </p:txBody>
      </p:sp>
    </p:spTree>
    <p:extLst>
      <p:ext uri="{BB962C8B-B14F-4D97-AF65-F5344CB8AC3E}">
        <p14:creationId xmlns:p14="http://schemas.microsoft.com/office/powerpoint/2010/main" val="24695677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6071"/>
          <a:stretch/>
        </p:blipFill>
        <p:spPr bwMode="auto">
          <a:xfrm>
            <a:off x="62543" y="980728"/>
            <a:ext cx="9018913" cy="5148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5375" y="4638519"/>
            <a:ext cx="6078793" cy="3977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3 Flecha doblada hacia arriba"/>
          <p:cNvSpPr/>
          <p:nvPr/>
        </p:nvSpPr>
        <p:spPr>
          <a:xfrm rot="8166877">
            <a:off x="1364089" y="5138056"/>
            <a:ext cx="566819" cy="254096"/>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62543" y="4638519"/>
            <a:ext cx="7965841" cy="338554"/>
          </a:xfrm>
          <a:prstGeom prst="rect">
            <a:avLst/>
          </a:prstGeom>
          <a:noFill/>
        </p:spPr>
        <p:txBody>
          <a:bodyPr wrap="square" rtlCol="0">
            <a:spAutoFit/>
          </a:bodyPr>
          <a:lstStyle/>
          <a:p>
            <a:r>
              <a:rPr lang="es-ES" sz="1600" b="1" dirty="0" smtClean="0">
                <a:solidFill>
                  <a:srgbClr val="FF0000"/>
                </a:solidFill>
                <a:latin typeface="Arial" pitchFamily="34" charset="0"/>
                <a:cs typeface="Arial" pitchFamily="34" charset="0"/>
              </a:rPr>
              <a:t>En los registros automáticamente aparecerán las 2 opciones</a:t>
            </a:r>
            <a:endParaRPr lang="es-ES" sz="1600" b="1" dirty="0">
              <a:solidFill>
                <a:srgbClr val="FF0000"/>
              </a:solidFill>
              <a:latin typeface="Arial" pitchFamily="34" charset="0"/>
              <a:cs typeface="Arial" pitchFamily="34" charset="0"/>
            </a:endParaRPr>
          </a:p>
        </p:txBody>
      </p:sp>
      <p:sp>
        <p:nvSpPr>
          <p:cNvPr id="3" name="2 Rectángulo"/>
          <p:cNvSpPr/>
          <p:nvPr/>
        </p:nvSpPr>
        <p:spPr>
          <a:xfrm>
            <a:off x="611560" y="5625144"/>
            <a:ext cx="648072" cy="216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Rectángulo"/>
          <p:cNvSpPr/>
          <p:nvPr/>
        </p:nvSpPr>
        <p:spPr>
          <a:xfrm>
            <a:off x="611560" y="5841168"/>
            <a:ext cx="648072" cy="216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7583299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360263"/>
            <a:ext cx="8229600" cy="1052513"/>
          </a:xfrm>
        </p:spPr>
        <p:txBody>
          <a:bodyPr>
            <a:normAutofit/>
          </a:bodyPr>
          <a:lstStyle/>
          <a:p>
            <a:r>
              <a:rPr lang="es-ES" dirty="0"/>
              <a:t>Paso </a:t>
            </a:r>
            <a:r>
              <a:rPr lang="es-ES" dirty="0" smtClean="0"/>
              <a:t>1</a:t>
            </a:r>
            <a:endParaRPr lang="es-ES" dirty="0"/>
          </a:p>
        </p:txBody>
      </p:sp>
      <p:sp>
        <p:nvSpPr>
          <p:cNvPr id="3" name="2 Marcador de contenido"/>
          <p:cNvSpPr>
            <a:spLocks noGrp="1"/>
          </p:cNvSpPr>
          <p:nvPr>
            <p:ph idx="4294967295"/>
          </p:nvPr>
        </p:nvSpPr>
        <p:spPr>
          <a:xfrm>
            <a:off x="835024" y="1639341"/>
            <a:ext cx="7473951" cy="4525963"/>
          </a:xfrm>
        </p:spPr>
        <p:txBody>
          <a:bodyPr>
            <a:normAutofit/>
          </a:bodyPr>
          <a:lstStyle/>
          <a:p>
            <a:pPr marL="0" lvl="0" indent="0">
              <a:buNone/>
            </a:pPr>
            <a:r>
              <a:rPr lang="es-ES" sz="5400" dirty="0" smtClean="0"/>
              <a:t>Registrar la publicación</a:t>
            </a:r>
          </a:p>
          <a:p>
            <a:pPr marL="0" indent="0">
              <a:buNone/>
            </a:pPr>
            <a:endParaRPr lang="es-ES" sz="4000" dirty="0" smtClean="0"/>
          </a:p>
          <a:p>
            <a:pPr lvl="1"/>
            <a:endParaRPr lang="es-ES" sz="3200" dirty="0"/>
          </a:p>
          <a:p>
            <a:pPr marL="0" lvl="0" indent="0">
              <a:buNone/>
            </a:pPr>
            <a:endParaRPr lang="es-ES" sz="5400" dirty="0" smtClean="0"/>
          </a:p>
        </p:txBody>
      </p:sp>
    </p:spTree>
    <p:extLst>
      <p:ext uri="{BB962C8B-B14F-4D97-AF65-F5344CB8AC3E}">
        <p14:creationId xmlns:p14="http://schemas.microsoft.com/office/powerpoint/2010/main" val="34472004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16247"/>
            <a:ext cx="8229600" cy="1052513"/>
          </a:xfrm>
        </p:spPr>
        <p:txBody>
          <a:bodyPr>
            <a:normAutofit/>
          </a:bodyPr>
          <a:lstStyle/>
          <a:p>
            <a:r>
              <a:rPr lang="es-ES" dirty="0">
                <a:solidFill>
                  <a:schemeClr val="bg1"/>
                </a:solidFill>
              </a:rPr>
              <a:t>Paso </a:t>
            </a:r>
            <a:r>
              <a:rPr lang="es-ES" dirty="0" smtClean="0">
                <a:solidFill>
                  <a:schemeClr val="bg1"/>
                </a:solidFill>
              </a:rPr>
              <a:t>1.a</a:t>
            </a:r>
            <a:endParaRPr lang="es-ES" dirty="0">
              <a:solidFill>
                <a:schemeClr val="bg1"/>
              </a:solidFill>
            </a:endParaRPr>
          </a:p>
        </p:txBody>
      </p:sp>
      <p:sp>
        <p:nvSpPr>
          <p:cNvPr id="3" name="2 Marcador de contenido"/>
          <p:cNvSpPr>
            <a:spLocks noGrp="1"/>
          </p:cNvSpPr>
          <p:nvPr>
            <p:ph idx="4294967295"/>
          </p:nvPr>
        </p:nvSpPr>
        <p:spPr>
          <a:xfrm>
            <a:off x="395536" y="1556792"/>
            <a:ext cx="8640960" cy="4525963"/>
          </a:xfrm>
        </p:spPr>
        <p:txBody>
          <a:bodyPr>
            <a:normAutofit/>
          </a:bodyPr>
          <a:lstStyle/>
          <a:p>
            <a:pPr marL="0" lvl="0" indent="0">
              <a:buNone/>
            </a:pPr>
            <a:r>
              <a:rPr lang="es-ES" sz="5400" dirty="0" smtClean="0"/>
              <a:t>Comprobar si ha sido introducida previamente.</a:t>
            </a:r>
          </a:p>
        </p:txBody>
      </p:sp>
    </p:spTree>
    <p:extLst>
      <p:ext uri="{BB962C8B-B14F-4D97-AF65-F5344CB8AC3E}">
        <p14:creationId xmlns:p14="http://schemas.microsoft.com/office/powerpoint/2010/main" val="22694058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5" name="4 Marcador de contenido"/>
          <p:cNvPicPr>
            <a:picLocks noGrp="1"/>
          </p:cNvPicPr>
          <p:nvPr>
            <p:ph idx="1"/>
          </p:nvPr>
        </p:nvPicPr>
        <p:blipFill rotWithShape="1">
          <a:blip r:embed="rId3" cstate="print"/>
          <a:srcRect l="24741" t="17086" r="22834" b="35346"/>
          <a:stretch/>
        </p:blipFill>
        <p:spPr bwMode="auto">
          <a:xfrm>
            <a:off x="1647645" y="4131291"/>
            <a:ext cx="5909096" cy="2610077"/>
          </a:xfrm>
          <a:prstGeom prst="rect">
            <a:avLst/>
          </a:prstGeom>
          <a:ln w="38100">
            <a:solidFill>
              <a:srgbClr val="FF0000"/>
            </a:solidFill>
          </a:ln>
          <a:extLst>
            <a:ext uri="{53640926-AAD7-44D8-BBD7-CCE9431645EC}">
              <a14:shadowObscured xmlns:a14="http://schemas.microsoft.com/office/drawing/2010/main"/>
            </a:ext>
          </a:extLst>
        </p:spPr>
      </p:pic>
      <p:pic>
        <p:nvPicPr>
          <p:cNvPr id="4" name="3 Imagen"/>
          <p:cNvPicPr/>
          <p:nvPr/>
        </p:nvPicPr>
        <p:blipFill rotWithShape="1">
          <a:blip r:embed="rId4" cstate="print"/>
          <a:srcRect l="26387" t="18645" r="24754" b="45382"/>
          <a:stretch/>
        </p:blipFill>
        <p:spPr bwMode="auto">
          <a:xfrm>
            <a:off x="205680" y="721399"/>
            <a:ext cx="8686800" cy="3284984"/>
          </a:xfrm>
          <a:prstGeom prst="rect">
            <a:avLst/>
          </a:prstGeom>
          <a:ln w="38100">
            <a:solidFill>
              <a:srgbClr val="FF0000"/>
            </a:solidFill>
          </a:ln>
          <a:extLst>
            <a:ext uri="{53640926-AAD7-44D8-BBD7-CCE9431645EC}">
              <a14:shadowObscured xmlns:a14="http://schemas.microsoft.com/office/drawing/2010/main"/>
            </a:ext>
          </a:extLst>
        </p:spPr>
      </p:pic>
      <p:sp>
        <p:nvSpPr>
          <p:cNvPr id="7" name="6 CuadroTexto"/>
          <p:cNvSpPr txBox="1"/>
          <p:nvPr/>
        </p:nvSpPr>
        <p:spPr>
          <a:xfrm>
            <a:off x="3275856" y="836712"/>
            <a:ext cx="5584664" cy="646331"/>
          </a:xfrm>
          <a:prstGeom prst="rect">
            <a:avLst/>
          </a:prstGeom>
          <a:noFill/>
        </p:spPr>
        <p:txBody>
          <a:bodyPr wrap="square" rtlCol="0">
            <a:spAutoFit/>
          </a:bodyPr>
          <a:lstStyle/>
          <a:p>
            <a:r>
              <a:rPr lang="es-ES" b="1" dirty="0" smtClean="0">
                <a:solidFill>
                  <a:srgbClr val="FF0000"/>
                </a:solidFill>
                <a:latin typeface="Arial" pitchFamily="34" charset="0"/>
                <a:cs typeface="Arial" pitchFamily="34" charset="0"/>
              </a:rPr>
              <a:t>Buscar en Senia para ver si ya esta introducido = evita duplicados y ahorro trabajo</a:t>
            </a:r>
            <a:endParaRPr lang="es-ES" b="1" dirty="0">
              <a:solidFill>
                <a:srgbClr val="FF0000"/>
              </a:solidFill>
              <a:latin typeface="Arial" pitchFamily="34" charset="0"/>
              <a:cs typeface="Arial" pitchFamily="34" charset="0"/>
            </a:endParaRPr>
          </a:p>
        </p:txBody>
      </p:sp>
      <p:sp>
        <p:nvSpPr>
          <p:cNvPr id="8" name="7 Rectángulo"/>
          <p:cNvSpPr/>
          <p:nvPr/>
        </p:nvSpPr>
        <p:spPr>
          <a:xfrm>
            <a:off x="4788024" y="1772816"/>
            <a:ext cx="410445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8 Flecha a la derecha con muesca"/>
          <p:cNvSpPr/>
          <p:nvPr/>
        </p:nvSpPr>
        <p:spPr>
          <a:xfrm rot="11105706">
            <a:off x="8756058" y="1939198"/>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96334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16247"/>
            <a:ext cx="8229600" cy="1052513"/>
          </a:xfrm>
        </p:spPr>
        <p:txBody>
          <a:bodyPr>
            <a:normAutofit/>
          </a:bodyPr>
          <a:lstStyle/>
          <a:p>
            <a:r>
              <a:rPr lang="es-ES" dirty="0">
                <a:solidFill>
                  <a:schemeClr val="bg1"/>
                </a:solidFill>
              </a:rPr>
              <a:t>Paso </a:t>
            </a:r>
            <a:r>
              <a:rPr lang="es-ES" dirty="0" smtClean="0">
                <a:solidFill>
                  <a:schemeClr val="bg1"/>
                </a:solidFill>
              </a:rPr>
              <a:t>1.a</a:t>
            </a:r>
            <a:endParaRPr lang="es-ES" dirty="0">
              <a:solidFill>
                <a:schemeClr val="bg1"/>
              </a:solidFill>
            </a:endParaRPr>
          </a:p>
        </p:txBody>
      </p:sp>
      <p:sp>
        <p:nvSpPr>
          <p:cNvPr id="3" name="2 Marcador de contenido"/>
          <p:cNvSpPr>
            <a:spLocks noGrp="1"/>
          </p:cNvSpPr>
          <p:nvPr>
            <p:ph idx="4294967295"/>
          </p:nvPr>
        </p:nvSpPr>
        <p:spPr>
          <a:xfrm>
            <a:off x="539552" y="1556792"/>
            <a:ext cx="8208912" cy="4525963"/>
          </a:xfrm>
        </p:spPr>
        <p:txBody>
          <a:bodyPr>
            <a:normAutofit/>
          </a:bodyPr>
          <a:lstStyle/>
          <a:p>
            <a:pPr marL="0" lvl="0" indent="0">
              <a:buNone/>
            </a:pPr>
            <a:r>
              <a:rPr lang="es-ES" sz="5400" dirty="0" smtClean="0">
                <a:solidFill>
                  <a:schemeClr val="bg1">
                    <a:lumMod val="65000"/>
                  </a:schemeClr>
                </a:solidFill>
              </a:rPr>
              <a:t>Si ha sido introducida previamente.</a:t>
            </a:r>
          </a:p>
          <a:p>
            <a:pPr marL="0" lvl="0" indent="0">
              <a:buNone/>
            </a:pPr>
            <a:r>
              <a:rPr lang="es-ES" sz="5400" dirty="0" smtClean="0"/>
              <a:t>Comprobar, que aparecemos como autor.</a:t>
            </a:r>
          </a:p>
        </p:txBody>
      </p:sp>
    </p:spTree>
    <p:extLst>
      <p:ext uri="{BB962C8B-B14F-4D97-AF65-F5344CB8AC3E}">
        <p14:creationId xmlns:p14="http://schemas.microsoft.com/office/powerpoint/2010/main" val="229547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6071"/>
          <a:stretch/>
        </p:blipFill>
        <p:spPr bwMode="auto">
          <a:xfrm>
            <a:off x="62543" y="1304863"/>
            <a:ext cx="9018913" cy="5148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5375" y="4962654"/>
            <a:ext cx="9076081" cy="3977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3 Flecha doblada hacia arriba"/>
          <p:cNvSpPr/>
          <p:nvPr/>
        </p:nvSpPr>
        <p:spPr>
          <a:xfrm rot="8166877">
            <a:off x="1364089" y="5462191"/>
            <a:ext cx="566819" cy="254096"/>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62543" y="4962654"/>
            <a:ext cx="7965841" cy="338554"/>
          </a:xfrm>
          <a:prstGeom prst="rect">
            <a:avLst/>
          </a:prstGeom>
          <a:noFill/>
        </p:spPr>
        <p:txBody>
          <a:bodyPr wrap="square" rtlCol="0">
            <a:spAutoFit/>
          </a:bodyPr>
          <a:lstStyle/>
          <a:p>
            <a:r>
              <a:rPr lang="es-ES" sz="1600" b="1" dirty="0" smtClean="0">
                <a:solidFill>
                  <a:srgbClr val="FF0000"/>
                </a:solidFill>
                <a:latin typeface="Arial" pitchFamily="34" charset="0"/>
                <a:cs typeface="Arial" pitchFamily="34" charset="0"/>
              </a:rPr>
              <a:t>En caso de no estar como autores, solicitarlo al autor que dio de alta el registro</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7473884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16247"/>
            <a:ext cx="8229600" cy="1052513"/>
          </a:xfrm>
        </p:spPr>
        <p:txBody>
          <a:bodyPr>
            <a:normAutofit/>
          </a:bodyPr>
          <a:lstStyle/>
          <a:p>
            <a:r>
              <a:rPr lang="es-ES" dirty="0">
                <a:solidFill>
                  <a:schemeClr val="bg1"/>
                </a:solidFill>
              </a:rPr>
              <a:t>Paso </a:t>
            </a:r>
            <a:r>
              <a:rPr lang="es-ES" dirty="0" smtClean="0">
                <a:solidFill>
                  <a:schemeClr val="bg1"/>
                </a:solidFill>
              </a:rPr>
              <a:t>1.b</a:t>
            </a:r>
            <a:endParaRPr lang="es-ES" dirty="0">
              <a:solidFill>
                <a:schemeClr val="bg1"/>
              </a:solidFill>
            </a:endParaRPr>
          </a:p>
        </p:txBody>
      </p:sp>
      <p:sp>
        <p:nvSpPr>
          <p:cNvPr id="3" name="2 Marcador de contenido"/>
          <p:cNvSpPr>
            <a:spLocks noGrp="1"/>
          </p:cNvSpPr>
          <p:nvPr>
            <p:ph idx="4294967295"/>
          </p:nvPr>
        </p:nvSpPr>
        <p:spPr>
          <a:xfrm>
            <a:off x="835024" y="1556792"/>
            <a:ext cx="7473951" cy="4525963"/>
          </a:xfrm>
        </p:spPr>
        <p:txBody>
          <a:bodyPr>
            <a:normAutofit/>
          </a:bodyPr>
          <a:lstStyle/>
          <a:p>
            <a:pPr marL="0" lvl="0" indent="0">
              <a:buNone/>
            </a:pPr>
            <a:r>
              <a:rPr lang="es-ES" sz="5400" dirty="0" smtClean="0">
                <a:solidFill>
                  <a:schemeClr val="bg1">
                    <a:lumMod val="65000"/>
                  </a:schemeClr>
                </a:solidFill>
              </a:rPr>
              <a:t>La publicación no está en Senia</a:t>
            </a:r>
          </a:p>
          <a:p>
            <a:pPr marL="0" lvl="0" indent="0">
              <a:buNone/>
            </a:pPr>
            <a:r>
              <a:rPr lang="es-ES" sz="5400" dirty="0" smtClean="0"/>
              <a:t>Importar datos de la Web of Science / Scopus</a:t>
            </a:r>
            <a:endParaRPr lang="es-ES" sz="5400" dirty="0"/>
          </a:p>
        </p:txBody>
      </p:sp>
    </p:spTree>
    <p:extLst>
      <p:ext uri="{BB962C8B-B14F-4D97-AF65-F5344CB8AC3E}">
        <p14:creationId xmlns:p14="http://schemas.microsoft.com/office/powerpoint/2010/main" val="574258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p:txBody>
          <a:bodyPr/>
          <a:lstStyle/>
          <a:p>
            <a:endParaRPr lang="en-US"/>
          </a:p>
        </p:txBody>
      </p:sp>
      <p:pic>
        <p:nvPicPr>
          <p:cNvPr id="5" name="4 Imagen"/>
          <p:cNvPicPr/>
          <p:nvPr/>
        </p:nvPicPr>
        <p:blipFill rotWithShape="1">
          <a:blip r:embed="rId2" cstate="print"/>
          <a:srcRect l="26387" t="18645" r="24754" b="45382"/>
          <a:stretch/>
        </p:blipFill>
        <p:spPr bwMode="auto">
          <a:xfrm>
            <a:off x="395536" y="534101"/>
            <a:ext cx="8064896" cy="3024336"/>
          </a:xfrm>
          <a:prstGeom prst="rect">
            <a:avLst/>
          </a:prstGeom>
          <a:noFill/>
          <a:ln w="3175">
            <a:solidFill>
              <a:schemeClr val="tx1"/>
            </a:solidFill>
          </a:ln>
          <a:extLst>
            <a:ext uri="{53640926-AAD7-44D8-BBD7-CCE9431645EC}">
              <a14:shadowObscured xmlns:a14="http://schemas.microsoft.com/office/drawing/2010/main"/>
            </a:ext>
          </a:extLst>
        </p:spPr>
      </p:pic>
      <p:sp>
        <p:nvSpPr>
          <p:cNvPr id="6" name="5 Rectángulo"/>
          <p:cNvSpPr/>
          <p:nvPr/>
        </p:nvSpPr>
        <p:spPr>
          <a:xfrm>
            <a:off x="539552" y="1959682"/>
            <a:ext cx="2304256" cy="3463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1 Grupo"/>
          <p:cNvGrpSpPr/>
          <p:nvPr/>
        </p:nvGrpSpPr>
        <p:grpSpPr>
          <a:xfrm>
            <a:off x="323528" y="2306030"/>
            <a:ext cx="8496944" cy="4263938"/>
            <a:chOff x="323528" y="2306030"/>
            <a:chExt cx="8496944" cy="4263938"/>
          </a:xfrm>
        </p:grpSpPr>
        <p:pic>
          <p:nvPicPr>
            <p:cNvPr id="7" name="6 Imagen"/>
            <p:cNvPicPr/>
            <p:nvPr/>
          </p:nvPicPr>
          <p:blipFill rotWithShape="1">
            <a:blip r:embed="rId3" cstate="print"/>
            <a:srcRect l="22503" t="18431" r="20354" b="45606"/>
            <a:stretch/>
          </p:blipFill>
          <p:spPr bwMode="auto">
            <a:xfrm>
              <a:off x="323528" y="3645024"/>
              <a:ext cx="8496944" cy="2924944"/>
            </a:xfrm>
            <a:prstGeom prst="rect">
              <a:avLst/>
            </a:prstGeom>
            <a:ln w="3175">
              <a:solidFill>
                <a:schemeClr val="tx1"/>
              </a:solidFill>
            </a:ln>
            <a:extLst>
              <a:ext uri="{53640926-AAD7-44D8-BBD7-CCE9431645EC}">
                <a14:shadowObscured xmlns:a14="http://schemas.microsoft.com/office/drawing/2010/main"/>
              </a:ext>
            </a:extLst>
          </p:spPr>
        </p:pic>
        <p:sp>
          <p:nvSpPr>
            <p:cNvPr id="8" name="7 Rectángulo"/>
            <p:cNvSpPr/>
            <p:nvPr/>
          </p:nvSpPr>
          <p:spPr>
            <a:xfrm>
              <a:off x="899592" y="5157192"/>
              <a:ext cx="2304256" cy="5040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9 Conector angular"/>
            <p:cNvCxnSpPr>
              <a:endCxn id="8" idx="0"/>
            </p:cNvCxnSpPr>
            <p:nvPr/>
          </p:nvCxnSpPr>
          <p:spPr>
            <a:xfrm rot="16200000" flipH="1">
              <a:off x="518127" y="3623599"/>
              <a:ext cx="2851162" cy="216024"/>
            </a:xfrm>
            <a:prstGeom prst="bentConnector3">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4" name="13 CuadroTexto"/>
          <p:cNvSpPr txBox="1"/>
          <p:nvPr/>
        </p:nvSpPr>
        <p:spPr>
          <a:xfrm>
            <a:off x="3419872" y="489446"/>
            <a:ext cx="5112568" cy="923330"/>
          </a:xfrm>
          <a:prstGeom prst="rect">
            <a:avLst/>
          </a:prstGeom>
          <a:noFill/>
        </p:spPr>
        <p:txBody>
          <a:bodyPr wrap="square" rtlCol="0">
            <a:spAutoFit/>
          </a:bodyPr>
          <a:lstStyle/>
          <a:p>
            <a:r>
              <a:rPr lang="es-ES" b="1" dirty="0" smtClean="0">
                <a:solidFill>
                  <a:srgbClr val="FF0000"/>
                </a:solidFill>
              </a:rPr>
              <a:t>La opción “</a:t>
            </a:r>
            <a:r>
              <a:rPr lang="es-ES" sz="1600" b="1" dirty="0" smtClean="0">
                <a:solidFill>
                  <a:srgbClr val="FF0000"/>
                </a:solidFill>
              </a:rPr>
              <a:t>IMPORTAR ARTÍCULOS</a:t>
            </a:r>
            <a:r>
              <a:rPr lang="es-ES" b="1" dirty="0" smtClean="0">
                <a:solidFill>
                  <a:srgbClr val="FF0000"/>
                </a:solidFill>
              </a:rPr>
              <a:t>” permite importar los datos bibliográficos de aquellos que están en Web of </a:t>
            </a:r>
            <a:r>
              <a:rPr lang="es-ES" b="1" dirty="0" err="1" smtClean="0">
                <a:solidFill>
                  <a:srgbClr val="FF0000"/>
                </a:solidFill>
              </a:rPr>
              <a:t>Science</a:t>
            </a:r>
            <a:r>
              <a:rPr lang="es-ES" b="1" dirty="0" smtClean="0">
                <a:solidFill>
                  <a:srgbClr val="FF0000"/>
                </a:solidFill>
              </a:rPr>
              <a:t> o en </a:t>
            </a:r>
            <a:r>
              <a:rPr lang="es-ES" b="1" dirty="0" err="1" smtClean="0">
                <a:solidFill>
                  <a:srgbClr val="FF0000"/>
                </a:solidFill>
              </a:rPr>
              <a:t>Scopus</a:t>
            </a:r>
            <a:r>
              <a:rPr lang="es-ES" b="1" dirty="0">
                <a:solidFill>
                  <a:srgbClr val="FF0000"/>
                </a:solidFill>
              </a:rPr>
              <a:t>.</a:t>
            </a:r>
            <a:endParaRPr lang="en-US" b="1" dirty="0">
              <a:solidFill>
                <a:srgbClr val="FF0000"/>
              </a:solidFill>
            </a:endParaRPr>
          </a:p>
        </p:txBody>
      </p:sp>
    </p:spTree>
    <p:extLst>
      <p:ext uri="{BB962C8B-B14F-4D97-AF65-F5344CB8AC3E}">
        <p14:creationId xmlns:p14="http://schemas.microsoft.com/office/powerpoint/2010/main" val="254724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5" name="4 Marcador de contenido"/>
          <p:cNvPicPr>
            <a:picLocks noGrp="1"/>
          </p:cNvPicPr>
          <p:nvPr>
            <p:ph idx="1"/>
          </p:nvPr>
        </p:nvPicPr>
        <p:blipFill rotWithShape="1">
          <a:blip r:embed="rId2" cstate="print"/>
          <a:srcRect l="36920" t="32955" r="36835" b="30200"/>
          <a:stretch/>
        </p:blipFill>
        <p:spPr bwMode="auto">
          <a:xfrm>
            <a:off x="0" y="3068961"/>
            <a:ext cx="4355976" cy="3789040"/>
          </a:xfrm>
          <a:prstGeom prst="rect">
            <a:avLst/>
          </a:prstGeom>
          <a:ln w="38100">
            <a:solidFill>
              <a:srgbClr val="FF0000"/>
            </a:solidFill>
          </a:ln>
          <a:extLst>
            <a:ext uri="{53640926-AAD7-44D8-BBD7-CCE9431645EC}">
              <a14:shadowObscured xmlns:a14="http://schemas.microsoft.com/office/drawing/2010/main"/>
            </a:ext>
          </a:extLst>
        </p:spPr>
      </p:pic>
      <p:pic>
        <p:nvPicPr>
          <p:cNvPr id="4" name="3 Imagen"/>
          <p:cNvPicPr/>
          <p:nvPr/>
        </p:nvPicPr>
        <p:blipFill rotWithShape="1">
          <a:blip r:embed="rId3" cstate="print"/>
          <a:srcRect l="22503" t="18431" r="20354" b="45606"/>
          <a:stretch/>
        </p:blipFill>
        <p:spPr bwMode="auto">
          <a:xfrm>
            <a:off x="0" y="1"/>
            <a:ext cx="9144000" cy="3284984"/>
          </a:xfrm>
          <a:prstGeom prst="rect">
            <a:avLst/>
          </a:prstGeom>
          <a:ln w="38100">
            <a:solidFill>
              <a:srgbClr val="FF0000"/>
            </a:solidFill>
          </a:ln>
          <a:extLst>
            <a:ext uri="{53640926-AAD7-44D8-BBD7-CCE9431645EC}">
              <a14:shadowObscured xmlns:a14="http://schemas.microsoft.com/office/drawing/2010/main"/>
            </a:ext>
          </a:extLst>
        </p:spPr>
      </p:pic>
      <p:pic>
        <p:nvPicPr>
          <p:cNvPr id="6" name="5 Imagen"/>
          <p:cNvPicPr/>
          <p:nvPr/>
        </p:nvPicPr>
        <p:blipFill rotWithShape="1">
          <a:blip r:embed="rId4" cstate="print"/>
          <a:srcRect l="37141" t="33112" r="37077" b="29994"/>
          <a:stretch/>
        </p:blipFill>
        <p:spPr bwMode="auto">
          <a:xfrm>
            <a:off x="4355976" y="3068961"/>
            <a:ext cx="4796155" cy="3789040"/>
          </a:xfrm>
          <a:prstGeom prst="rect">
            <a:avLst/>
          </a:prstGeom>
          <a:ln w="38100">
            <a:solidFill>
              <a:srgbClr val="FF0000"/>
            </a:solidFill>
          </a:ln>
          <a:extLst>
            <a:ext uri="{53640926-AAD7-44D8-BBD7-CCE9431645EC}">
              <a14:shadowObscured xmlns:a14="http://schemas.microsoft.com/office/drawing/2010/main"/>
            </a:ext>
          </a:extLst>
        </p:spPr>
      </p:pic>
      <p:sp>
        <p:nvSpPr>
          <p:cNvPr id="9" name="8 Rectángulo"/>
          <p:cNvSpPr/>
          <p:nvPr/>
        </p:nvSpPr>
        <p:spPr>
          <a:xfrm>
            <a:off x="847834" y="2015631"/>
            <a:ext cx="1851959" cy="3332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24 Flecha a la derecha con muesca"/>
          <p:cNvSpPr/>
          <p:nvPr/>
        </p:nvSpPr>
        <p:spPr>
          <a:xfrm rot="3788480" flipV="1">
            <a:off x="550175" y="3201135"/>
            <a:ext cx="558281" cy="216292"/>
          </a:xfrm>
          <a:prstGeom prst="notchedRightArrow">
            <a:avLst/>
          </a:prstGeom>
          <a:solidFill>
            <a:srgbClr val="002060"/>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6" name="25 Flecha a la derecha con muesca"/>
          <p:cNvSpPr/>
          <p:nvPr/>
        </p:nvSpPr>
        <p:spPr>
          <a:xfrm flipV="1">
            <a:off x="4367235" y="3414351"/>
            <a:ext cx="558281" cy="216292"/>
          </a:xfrm>
          <a:prstGeom prst="notchedRightArrow">
            <a:avLst/>
          </a:prstGeom>
          <a:solidFill>
            <a:srgbClr val="002060"/>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7" name="26 Flecha a la derecha con muesca"/>
          <p:cNvSpPr/>
          <p:nvPr/>
        </p:nvSpPr>
        <p:spPr>
          <a:xfrm rot="11105706">
            <a:off x="2707387" y="2151013"/>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84424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rotWithShape="1">
          <a:blip r:embed="rId2" cstate="print"/>
          <a:srcRect l="1643" t="17533" r="25790" b="10092"/>
          <a:stretch/>
        </p:blipFill>
        <p:spPr bwMode="auto">
          <a:xfrm>
            <a:off x="25409" y="0"/>
            <a:ext cx="9143999" cy="6858000"/>
          </a:xfrm>
          <a:prstGeom prst="rect">
            <a:avLst/>
          </a:prstGeom>
          <a:ln w="38100">
            <a:solidFill>
              <a:srgbClr val="FF0000"/>
            </a:solidFill>
          </a:ln>
          <a:extLst>
            <a:ext uri="{53640926-AAD7-44D8-BBD7-CCE9431645EC}">
              <a14:shadowObscured xmlns:a14="http://schemas.microsoft.com/office/drawing/2010/main"/>
            </a:ext>
          </a:extLst>
        </p:spPr>
      </p:pic>
      <p:sp>
        <p:nvSpPr>
          <p:cNvPr id="5" name="4 CuadroTexto"/>
          <p:cNvSpPr txBox="1"/>
          <p:nvPr/>
        </p:nvSpPr>
        <p:spPr>
          <a:xfrm>
            <a:off x="179512" y="1179349"/>
            <a:ext cx="2808312" cy="1477328"/>
          </a:xfrm>
          <a:prstGeom prst="rect">
            <a:avLst/>
          </a:prstGeom>
          <a:noFill/>
        </p:spPr>
        <p:txBody>
          <a:bodyPr wrap="square" rtlCol="0">
            <a:spAutoFit/>
          </a:bodyPr>
          <a:lstStyle/>
          <a:p>
            <a:r>
              <a:rPr lang="es-ES" b="1" dirty="0" smtClean="0">
                <a:solidFill>
                  <a:srgbClr val="FF0000"/>
                </a:solidFill>
                <a:latin typeface="Arial" pitchFamily="34" charset="0"/>
                <a:cs typeface="Arial" pitchFamily="34" charset="0"/>
              </a:rPr>
              <a:t>Si está en alguna de las dos bases de datos el artículo se autocompletará </a:t>
            </a:r>
            <a:r>
              <a:rPr lang="es-ES" b="1" dirty="0">
                <a:solidFill>
                  <a:srgbClr val="FF0000"/>
                </a:solidFill>
                <a:latin typeface="Arial" pitchFamily="34" charset="0"/>
                <a:cs typeface="Arial" pitchFamily="34" charset="0"/>
              </a:rPr>
              <a:t>de los </a:t>
            </a:r>
            <a:r>
              <a:rPr lang="es-ES" b="1" dirty="0" smtClean="0">
                <a:solidFill>
                  <a:srgbClr val="FF0000"/>
                </a:solidFill>
                <a:latin typeface="Arial" pitchFamily="34" charset="0"/>
                <a:cs typeface="Arial" pitchFamily="34" charset="0"/>
              </a:rPr>
              <a:t>metadatos disponibles</a:t>
            </a:r>
            <a:endParaRPr lang="es-ES" b="1" dirty="0">
              <a:solidFill>
                <a:srgbClr val="FF0000"/>
              </a:solidFill>
              <a:latin typeface="Arial" pitchFamily="34" charset="0"/>
              <a:cs typeface="Arial" pitchFamily="34" charset="0"/>
            </a:endParaRPr>
          </a:p>
        </p:txBody>
      </p:sp>
      <p:sp>
        <p:nvSpPr>
          <p:cNvPr id="12" name="11 Flecha doblada hacia arriba"/>
          <p:cNvSpPr/>
          <p:nvPr/>
        </p:nvSpPr>
        <p:spPr>
          <a:xfrm rot="5400000">
            <a:off x="1403648" y="3318643"/>
            <a:ext cx="1584176" cy="288032"/>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9947253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88255"/>
            <a:ext cx="8229600" cy="1052513"/>
          </a:xfrm>
        </p:spPr>
        <p:txBody>
          <a:bodyPr>
            <a:normAutofit/>
          </a:bodyPr>
          <a:lstStyle/>
          <a:p>
            <a:r>
              <a:rPr lang="es-ES" dirty="0">
                <a:solidFill>
                  <a:schemeClr val="bg1"/>
                </a:solidFill>
              </a:rPr>
              <a:t>Paso </a:t>
            </a:r>
            <a:r>
              <a:rPr lang="es-ES" dirty="0" smtClean="0">
                <a:solidFill>
                  <a:schemeClr val="bg1"/>
                </a:solidFill>
              </a:rPr>
              <a:t>1.c</a:t>
            </a:r>
            <a:endParaRPr lang="es-ES" dirty="0">
              <a:solidFill>
                <a:schemeClr val="bg1"/>
              </a:solidFill>
            </a:endParaRPr>
          </a:p>
        </p:txBody>
      </p:sp>
      <p:sp>
        <p:nvSpPr>
          <p:cNvPr id="3" name="2 Marcador de contenido"/>
          <p:cNvSpPr>
            <a:spLocks noGrp="1"/>
          </p:cNvSpPr>
          <p:nvPr>
            <p:ph idx="4294967295"/>
          </p:nvPr>
        </p:nvSpPr>
        <p:spPr>
          <a:xfrm>
            <a:off x="835024" y="1556792"/>
            <a:ext cx="7473951" cy="4525963"/>
          </a:xfrm>
        </p:spPr>
        <p:txBody>
          <a:bodyPr>
            <a:normAutofit/>
          </a:bodyPr>
          <a:lstStyle/>
          <a:p>
            <a:pPr marL="0" lvl="0" indent="0">
              <a:buNone/>
            </a:pPr>
            <a:r>
              <a:rPr lang="es-ES" sz="5400" dirty="0" smtClean="0">
                <a:solidFill>
                  <a:schemeClr val="bg1">
                    <a:lumMod val="65000"/>
                  </a:schemeClr>
                </a:solidFill>
              </a:rPr>
              <a:t>La publicación no está en Senia ni en la WoS</a:t>
            </a:r>
          </a:p>
          <a:p>
            <a:pPr marL="0" lvl="0" indent="0">
              <a:buNone/>
            </a:pPr>
            <a:r>
              <a:rPr lang="es-ES" sz="5400" dirty="0" smtClean="0"/>
              <a:t>Introducir manualmente</a:t>
            </a:r>
            <a:endParaRPr lang="es-ES" sz="5400" dirty="0"/>
          </a:p>
        </p:txBody>
      </p:sp>
    </p:spTree>
    <p:extLst>
      <p:ext uri="{BB962C8B-B14F-4D97-AF65-F5344CB8AC3E}">
        <p14:creationId xmlns:p14="http://schemas.microsoft.com/office/powerpoint/2010/main" val="3793953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rotWithShape="1">
          <a:blip r:embed="rId2" cstate="print"/>
          <a:srcRect l="26099" t="22184" r="26099" b="56176"/>
          <a:stretch/>
        </p:blipFill>
        <p:spPr bwMode="auto">
          <a:xfrm>
            <a:off x="0" y="4251"/>
            <a:ext cx="9144000" cy="2344630"/>
          </a:xfrm>
          <a:prstGeom prst="rect">
            <a:avLst/>
          </a:prstGeom>
          <a:ln w="38100">
            <a:solidFill>
              <a:srgbClr val="FF0000"/>
            </a:solidFill>
          </a:ln>
          <a:extLst>
            <a:ext uri="{53640926-AAD7-44D8-BBD7-CCE9431645EC}">
              <a14:shadowObscured xmlns:a14="http://schemas.microsoft.com/office/drawing/2010/main"/>
            </a:ext>
          </a:extLst>
        </p:spPr>
      </p:pic>
      <p:sp>
        <p:nvSpPr>
          <p:cNvPr id="6" name="5 CuadroTexto"/>
          <p:cNvSpPr txBox="1"/>
          <p:nvPr/>
        </p:nvSpPr>
        <p:spPr>
          <a:xfrm>
            <a:off x="3203848" y="107340"/>
            <a:ext cx="5832648" cy="369332"/>
          </a:xfrm>
          <a:prstGeom prst="rect">
            <a:avLst/>
          </a:prstGeom>
          <a:noFill/>
        </p:spPr>
        <p:txBody>
          <a:bodyPr wrap="square" rtlCol="0">
            <a:spAutoFit/>
          </a:bodyPr>
          <a:lstStyle/>
          <a:p>
            <a:pPr algn="ctr"/>
            <a:r>
              <a:rPr lang="es-ES" b="1" dirty="0">
                <a:solidFill>
                  <a:srgbClr val="FF0000"/>
                </a:solidFill>
                <a:latin typeface="Arial" pitchFamily="34" charset="0"/>
                <a:cs typeface="Arial" pitchFamily="34" charset="0"/>
              </a:rPr>
              <a:t>Nueva </a:t>
            </a:r>
            <a:r>
              <a:rPr lang="es-ES" b="1" dirty="0" smtClean="0">
                <a:solidFill>
                  <a:srgbClr val="FF0000"/>
                </a:solidFill>
                <a:latin typeface="Arial" pitchFamily="34" charset="0"/>
                <a:cs typeface="Arial" pitchFamily="34" charset="0"/>
              </a:rPr>
              <a:t>participación curricular. Inserción manual.</a:t>
            </a:r>
            <a:endParaRPr lang="es-ES" b="1" dirty="0">
              <a:solidFill>
                <a:srgbClr val="FF0000"/>
              </a:solidFill>
              <a:latin typeface="Arial" pitchFamily="34" charset="0"/>
              <a:cs typeface="Arial" pitchFamily="34" charset="0"/>
            </a:endParaRPr>
          </a:p>
        </p:txBody>
      </p:sp>
      <p:sp>
        <p:nvSpPr>
          <p:cNvPr id="2" name="1 Elipse"/>
          <p:cNvSpPr/>
          <p:nvPr/>
        </p:nvSpPr>
        <p:spPr>
          <a:xfrm>
            <a:off x="8846538" y="1257093"/>
            <a:ext cx="323528" cy="3082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11 Flecha a la derecha con muesca"/>
          <p:cNvSpPr/>
          <p:nvPr/>
        </p:nvSpPr>
        <p:spPr>
          <a:xfrm rot="19101014">
            <a:off x="8413418" y="1676365"/>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5" name="4 Grupo"/>
          <p:cNvGrpSpPr/>
          <p:nvPr/>
        </p:nvGrpSpPr>
        <p:grpSpPr>
          <a:xfrm>
            <a:off x="0" y="2348881"/>
            <a:ext cx="9345902" cy="4509119"/>
            <a:chOff x="0" y="2348881"/>
            <a:chExt cx="9345902" cy="4509119"/>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499" t="25857" r="15985" b="8652"/>
            <a:stretch/>
          </p:blipFill>
          <p:spPr bwMode="auto">
            <a:xfrm>
              <a:off x="0" y="2348881"/>
              <a:ext cx="9144000" cy="4509119"/>
            </a:xfrm>
            <a:prstGeom prst="rect">
              <a:avLst/>
            </a:prstGeom>
            <a:ln w="38100">
              <a:solidFill>
                <a:srgbClr val="FF0000"/>
              </a:solidFill>
            </a:ln>
            <a:extLst>
              <a:ext uri="{909E8E84-426E-40DD-AFC4-6F175D3DCCD1}">
                <a14:hiddenFill xmlns:a14="http://schemas.microsoft.com/office/drawing/2010/main">
                  <a:solidFill>
                    <a:schemeClr val="accent1"/>
                  </a:solidFill>
                </a14:hiddenFill>
              </a:ext>
            </a:extLst>
          </p:spPr>
        </p:pic>
        <p:sp>
          <p:nvSpPr>
            <p:cNvPr id="7" name="6 CuadroTexto"/>
            <p:cNvSpPr txBox="1"/>
            <p:nvPr/>
          </p:nvSpPr>
          <p:spPr>
            <a:xfrm>
              <a:off x="6549220" y="2420888"/>
              <a:ext cx="2448272" cy="369332"/>
            </a:xfrm>
            <a:prstGeom prst="rect">
              <a:avLst/>
            </a:prstGeom>
            <a:solidFill>
              <a:schemeClr val="bg1"/>
            </a:solidFill>
          </p:spPr>
          <p:txBody>
            <a:bodyPr wrap="square" rtlCol="0">
              <a:spAutoFit/>
            </a:bodyPr>
            <a:lstStyle/>
            <a:p>
              <a:pPr algn="ctr"/>
              <a:endParaRPr lang="es-ES" b="1" dirty="0">
                <a:solidFill>
                  <a:srgbClr val="FF0000"/>
                </a:solidFill>
                <a:latin typeface="Arial" pitchFamily="34" charset="0"/>
                <a:cs typeface="Arial" pitchFamily="34" charset="0"/>
              </a:endParaRPr>
            </a:p>
          </p:txBody>
        </p:sp>
        <p:sp>
          <p:nvSpPr>
            <p:cNvPr id="13" name="12 CuadroTexto"/>
            <p:cNvSpPr txBox="1"/>
            <p:nvPr/>
          </p:nvSpPr>
          <p:spPr>
            <a:xfrm>
              <a:off x="3456384" y="3495290"/>
              <a:ext cx="5580112" cy="923330"/>
            </a:xfrm>
            <a:prstGeom prst="rect">
              <a:avLst/>
            </a:prstGeom>
            <a:noFill/>
          </p:spPr>
          <p:txBody>
            <a:bodyPr wrap="square" rtlCol="0">
              <a:spAutoFit/>
            </a:bodyPr>
            <a:lstStyle/>
            <a:p>
              <a:pPr algn="ctr"/>
              <a:r>
                <a:rPr lang="es-ES" b="1" dirty="0">
                  <a:solidFill>
                    <a:srgbClr val="FF0000"/>
                  </a:solidFill>
                  <a:latin typeface="Arial" pitchFamily="34" charset="0"/>
                  <a:cs typeface="Arial" pitchFamily="34" charset="0"/>
                </a:rPr>
                <a:t>Completar todos los datos conocidos</a:t>
              </a:r>
              <a:r>
                <a:rPr lang="es-ES" b="1" dirty="0" smtClean="0">
                  <a:solidFill>
                    <a:srgbClr val="FF0000"/>
                  </a:solidFill>
                  <a:latin typeface="Arial" pitchFamily="34" charset="0"/>
                  <a:cs typeface="Arial" pitchFamily="34" charset="0"/>
                </a:rPr>
                <a:t>. Serán accesibles en abierto siempre, facilitando así la difusión del artículo.</a:t>
              </a:r>
              <a:endParaRPr lang="es-ES" b="1" dirty="0">
                <a:solidFill>
                  <a:srgbClr val="FF0000"/>
                </a:solidFill>
                <a:latin typeface="Arial" pitchFamily="34" charset="0"/>
                <a:cs typeface="Arial" pitchFamily="34" charset="0"/>
              </a:endParaRPr>
            </a:p>
          </p:txBody>
        </p:sp>
        <p:sp>
          <p:nvSpPr>
            <p:cNvPr id="10" name="9 Flecha a la derecha con muesca"/>
            <p:cNvSpPr/>
            <p:nvPr/>
          </p:nvSpPr>
          <p:spPr>
            <a:xfrm rot="10800000">
              <a:off x="4067943" y="4796483"/>
              <a:ext cx="641403" cy="193827"/>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2 Rectángulo"/>
            <p:cNvSpPr/>
            <p:nvPr/>
          </p:nvSpPr>
          <p:spPr>
            <a:xfrm>
              <a:off x="4767405" y="4667662"/>
              <a:ext cx="4578497" cy="523220"/>
            </a:xfrm>
            <a:prstGeom prst="rect">
              <a:avLst/>
            </a:prstGeom>
          </p:spPr>
          <p:txBody>
            <a:bodyPr wrap="none">
              <a:spAutoFit/>
            </a:bodyPr>
            <a:lstStyle/>
            <a:p>
              <a:r>
                <a:rPr lang="es-ES" sz="2800" b="1" dirty="0">
                  <a:solidFill>
                    <a:srgbClr val="FF0000"/>
                  </a:solidFill>
                  <a:latin typeface="Arial" pitchFamily="34" charset="0"/>
                  <a:cs typeface="Arial" pitchFamily="34" charset="0"/>
                </a:rPr>
                <a:t>Si no está solicitar el alta </a:t>
              </a:r>
              <a:endParaRPr lang="es-ES" sz="2800" dirty="0"/>
            </a:p>
          </p:txBody>
        </p:sp>
      </p:grpSp>
    </p:spTree>
    <p:extLst>
      <p:ext uri="{BB962C8B-B14F-4D97-AF65-F5344CB8AC3E}">
        <p14:creationId xmlns:p14="http://schemas.microsoft.com/office/powerpoint/2010/main" val="376317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20227" t="22028" r="20227" b="13239"/>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3059832" y="3717032"/>
            <a:ext cx="2808312" cy="923330"/>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Buscar la revista. Si no está solicitar el alta en la Biblioteca Responde</a:t>
            </a:r>
          </a:p>
        </p:txBody>
      </p:sp>
    </p:spTree>
    <p:extLst>
      <p:ext uri="{BB962C8B-B14F-4D97-AF65-F5344CB8AC3E}">
        <p14:creationId xmlns:p14="http://schemas.microsoft.com/office/powerpoint/2010/main" val="2669296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18458" t="11463" r="17951" b="15937"/>
          <a:stretch/>
        </p:blipFill>
        <p:spPr bwMode="auto">
          <a:xfrm>
            <a:off x="0" y="-2077"/>
            <a:ext cx="9144000" cy="6857999"/>
          </a:xfrm>
          <a:prstGeom prst="rect">
            <a:avLst/>
          </a:prstGeom>
          <a:ln>
            <a:noFill/>
          </a:ln>
          <a:extLst>
            <a:ext uri="{53640926-AAD7-44D8-BBD7-CCE9431645EC}">
              <a14:shadowObscured xmlns:a14="http://schemas.microsoft.com/office/drawing/2010/main"/>
            </a:ext>
          </a:extLst>
        </p:spPr>
      </p:pic>
      <p:sp>
        <p:nvSpPr>
          <p:cNvPr id="3" name="2 Flecha doblada hacia arriba"/>
          <p:cNvSpPr/>
          <p:nvPr/>
        </p:nvSpPr>
        <p:spPr>
          <a:xfrm rot="5400000">
            <a:off x="668696" y="4273507"/>
            <a:ext cx="536886" cy="288032"/>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3 Flecha doblada"/>
          <p:cNvSpPr/>
          <p:nvPr/>
        </p:nvSpPr>
        <p:spPr>
          <a:xfrm rot="16200000">
            <a:off x="3089924" y="1310677"/>
            <a:ext cx="299858" cy="1368152"/>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5" name="4 CuadroTexto"/>
          <p:cNvSpPr txBox="1"/>
          <p:nvPr/>
        </p:nvSpPr>
        <p:spPr>
          <a:xfrm>
            <a:off x="4067944" y="1628506"/>
            <a:ext cx="4392488" cy="923330"/>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Importancia del DOI en los procesos de normalización, evaluación y visibilidad de las publicaciones</a:t>
            </a:r>
            <a:endParaRPr lang="es-ES" b="1" dirty="0">
              <a:solidFill>
                <a:srgbClr val="FF0000"/>
              </a:solidFill>
              <a:latin typeface="Arial" pitchFamily="34" charset="0"/>
              <a:cs typeface="Arial" pitchFamily="34" charset="0"/>
            </a:endParaRPr>
          </a:p>
        </p:txBody>
      </p:sp>
      <p:sp>
        <p:nvSpPr>
          <p:cNvPr id="6" name="5 CuadroTexto"/>
          <p:cNvSpPr txBox="1"/>
          <p:nvPr/>
        </p:nvSpPr>
        <p:spPr>
          <a:xfrm>
            <a:off x="0" y="2276872"/>
            <a:ext cx="1403648" cy="1785104"/>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Palabras clave separadas por </a:t>
            </a:r>
            <a:r>
              <a:rPr lang="es-ES" sz="2000" b="1" dirty="0" smtClean="0">
                <a:solidFill>
                  <a:srgbClr val="FF0000"/>
                </a:solidFill>
                <a:latin typeface="Arial" pitchFamily="34" charset="0"/>
                <a:cs typeface="Arial" pitchFamily="34" charset="0"/>
              </a:rPr>
              <a:t>; </a:t>
            </a:r>
            <a:r>
              <a:rPr lang="es-ES" i="1" dirty="0" smtClean="0">
                <a:solidFill>
                  <a:srgbClr val="FF0000"/>
                </a:solidFill>
                <a:latin typeface="Arial" pitchFamily="34" charset="0"/>
                <a:cs typeface="Arial" pitchFamily="34" charset="0"/>
              </a:rPr>
              <a:t>(punto y coma)</a:t>
            </a:r>
            <a:endParaRPr lang="es-ES" sz="1600" i="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4765037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19974" t="18207" r="22124" b="16162"/>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320667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88255"/>
            <a:ext cx="8229600" cy="1052513"/>
          </a:xfrm>
        </p:spPr>
        <p:txBody>
          <a:bodyPr>
            <a:normAutofit/>
          </a:bodyPr>
          <a:lstStyle/>
          <a:p>
            <a:r>
              <a:rPr lang="es-ES" dirty="0"/>
              <a:t>Paso </a:t>
            </a:r>
            <a:r>
              <a:rPr lang="es-ES" dirty="0" smtClean="0"/>
              <a:t>2</a:t>
            </a:r>
            <a:endParaRPr lang="es-ES" dirty="0"/>
          </a:p>
        </p:txBody>
      </p:sp>
      <p:sp>
        <p:nvSpPr>
          <p:cNvPr id="3" name="2 Marcador de contenido"/>
          <p:cNvSpPr>
            <a:spLocks noGrp="1"/>
          </p:cNvSpPr>
          <p:nvPr>
            <p:ph idx="4294967295"/>
          </p:nvPr>
        </p:nvSpPr>
        <p:spPr>
          <a:xfrm>
            <a:off x="611560" y="1711349"/>
            <a:ext cx="8129464" cy="2221707"/>
          </a:xfrm>
        </p:spPr>
        <p:txBody>
          <a:bodyPr>
            <a:normAutofit/>
          </a:bodyPr>
          <a:lstStyle/>
          <a:p>
            <a:pPr marL="0" lvl="0" indent="0">
              <a:buNone/>
            </a:pPr>
            <a:r>
              <a:rPr lang="es-ES" sz="5400" dirty="0" smtClean="0"/>
              <a:t>Añadir autores al registro que acabamos de crear</a:t>
            </a:r>
            <a:endParaRPr lang="es-ES" sz="5400" dirty="0"/>
          </a:p>
        </p:txBody>
      </p:sp>
    </p:spTree>
    <p:extLst>
      <p:ext uri="{BB962C8B-B14F-4D97-AF65-F5344CB8AC3E}">
        <p14:creationId xmlns:p14="http://schemas.microsoft.com/office/powerpoint/2010/main" val="6009357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24146" t="67589" r="23965" b="12305"/>
          <a:stretch/>
        </p:blipFill>
        <p:spPr bwMode="auto">
          <a:xfrm>
            <a:off x="0" y="1"/>
            <a:ext cx="9144000" cy="1772816"/>
          </a:xfrm>
          <a:prstGeom prst="rect">
            <a:avLst/>
          </a:prstGeom>
          <a:ln w="38100">
            <a:solidFill>
              <a:srgbClr val="FF0000"/>
            </a:solidFill>
          </a:ln>
          <a:extLst>
            <a:ext uri="{53640926-AAD7-44D8-BBD7-CCE9431645EC}">
              <a14:shadowObscured xmlns:a14="http://schemas.microsoft.com/office/drawing/2010/main"/>
            </a:ext>
          </a:extLst>
        </p:spPr>
      </p:pic>
      <p:pic>
        <p:nvPicPr>
          <p:cNvPr id="3" name="2 Imagen"/>
          <p:cNvPicPr/>
          <p:nvPr/>
        </p:nvPicPr>
        <p:blipFill rotWithShape="1">
          <a:blip r:embed="rId3" cstate="print"/>
          <a:srcRect l="35672" t="9504" r="35672" b="9113"/>
          <a:stretch/>
        </p:blipFill>
        <p:spPr>
          <a:xfrm>
            <a:off x="0" y="1772817"/>
            <a:ext cx="2483768" cy="5085185"/>
          </a:xfrm>
          <a:prstGeom prst="rect">
            <a:avLst/>
          </a:prstGeom>
          <a:ln w="38100">
            <a:solidFill>
              <a:srgbClr val="FF0000"/>
            </a:solidFill>
          </a:ln>
        </p:spPr>
      </p:pic>
      <p:pic>
        <p:nvPicPr>
          <p:cNvPr id="4" name="3 Imagen"/>
          <p:cNvPicPr/>
          <p:nvPr/>
        </p:nvPicPr>
        <p:blipFill rotWithShape="1">
          <a:blip r:embed="rId4" cstate="print"/>
          <a:srcRect l="26043" t="22477" r="20101" b="16162"/>
          <a:stretch/>
        </p:blipFill>
        <p:spPr bwMode="auto">
          <a:xfrm>
            <a:off x="2483769" y="1772816"/>
            <a:ext cx="6660233" cy="5085185"/>
          </a:xfrm>
          <a:prstGeom prst="rect">
            <a:avLst/>
          </a:prstGeom>
          <a:ln w="38100">
            <a:solidFill>
              <a:srgbClr val="FF0000"/>
            </a:solidFill>
          </a:ln>
          <a:extLst>
            <a:ext uri="{53640926-AAD7-44D8-BBD7-CCE9431645EC}">
              <a14:shadowObscured xmlns:a14="http://schemas.microsoft.com/office/drawing/2010/main"/>
            </a:ext>
          </a:extLst>
        </p:spPr>
      </p:pic>
      <p:sp>
        <p:nvSpPr>
          <p:cNvPr id="6" name="5 CuadroTexto"/>
          <p:cNvSpPr txBox="1"/>
          <p:nvPr/>
        </p:nvSpPr>
        <p:spPr>
          <a:xfrm>
            <a:off x="6156176" y="4654877"/>
            <a:ext cx="2915815" cy="646331"/>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Dar de alta a los autores externos a la UPV</a:t>
            </a:r>
            <a:endParaRPr lang="es-ES" b="1" dirty="0">
              <a:solidFill>
                <a:srgbClr val="FF0000"/>
              </a:solidFill>
              <a:latin typeface="Arial" pitchFamily="34" charset="0"/>
              <a:cs typeface="Arial" pitchFamily="34" charset="0"/>
            </a:endParaRPr>
          </a:p>
        </p:txBody>
      </p:sp>
      <p:sp>
        <p:nvSpPr>
          <p:cNvPr id="7" name="6 Flecha a la derecha con muesca"/>
          <p:cNvSpPr/>
          <p:nvPr/>
        </p:nvSpPr>
        <p:spPr>
          <a:xfrm rot="1591224">
            <a:off x="7918175" y="259958"/>
            <a:ext cx="504056" cy="981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7 CuadroTexto"/>
          <p:cNvSpPr txBox="1"/>
          <p:nvPr/>
        </p:nvSpPr>
        <p:spPr>
          <a:xfrm>
            <a:off x="2282843" y="1"/>
            <a:ext cx="6120680" cy="369332"/>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Inserción de todos los autores del documento</a:t>
            </a:r>
            <a:endParaRPr lang="es-ES" b="1" dirty="0">
              <a:solidFill>
                <a:srgbClr val="FF0000"/>
              </a:solidFill>
              <a:latin typeface="Arial" pitchFamily="34" charset="0"/>
              <a:cs typeface="Arial" pitchFamily="34" charset="0"/>
            </a:endParaRPr>
          </a:p>
        </p:txBody>
      </p:sp>
      <p:sp>
        <p:nvSpPr>
          <p:cNvPr id="10" name="9 Flecha a la derecha con muesca"/>
          <p:cNvSpPr/>
          <p:nvPr/>
        </p:nvSpPr>
        <p:spPr>
          <a:xfrm rot="10800000">
            <a:off x="5557738" y="4899036"/>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2740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11631" t="20679" r="6700" b="33019"/>
          <a:stretch/>
        </p:blipFill>
        <p:spPr bwMode="auto">
          <a:xfrm>
            <a:off x="-19963" y="6618"/>
            <a:ext cx="9163963" cy="3638406"/>
          </a:xfrm>
          <a:prstGeom prst="rect">
            <a:avLst/>
          </a:prstGeom>
          <a:ln w="38100">
            <a:solidFill>
              <a:srgbClr val="FF0000"/>
            </a:solidFill>
          </a:ln>
          <a:extLst>
            <a:ext uri="{53640926-AAD7-44D8-BBD7-CCE9431645EC}">
              <a14:shadowObscured xmlns:a14="http://schemas.microsoft.com/office/drawing/2010/main"/>
            </a:ext>
          </a:extLst>
        </p:spPr>
      </p:pic>
      <p:pic>
        <p:nvPicPr>
          <p:cNvPr id="3" name="2 Imagen"/>
          <p:cNvPicPr/>
          <p:nvPr/>
        </p:nvPicPr>
        <p:blipFill rotWithShape="1">
          <a:blip r:embed="rId3" cstate="print"/>
          <a:srcRect l="9354" t="57990" r="9483" b="8969"/>
          <a:stretch/>
        </p:blipFill>
        <p:spPr bwMode="auto">
          <a:xfrm>
            <a:off x="-183" y="3645025"/>
            <a:ext cx="9180695" cy="3212977"/>
          </a:xfrm>
          <a:prstGeom prst="rect">
            <a:avLst/>
          </a:prstGeom>
          <a:ln w="38100">
            <a:solidFill>
              <a:srgbClr val="FF0000"/>
            </a:solidFill>
          </a:ln>
          <a:extLst>
            <a:ext uri="{53640926-AAD7-44D8-BBD7-CCE9431645EC}">
              <a14:shadowObscured xmlns:a14="http://schemas.microsoft.com/office/drawing/2010/main"/>
            </a:ext>
          </a:extLst>
        </p:spPr>
      </p:pic>
      <p:sp>
        <p:nvSpPr>
          <p:cNvPr id="4" name="3 CuadroTexto"/>
          <p:cNvSpPr txBox="1"/>
          <p:nvPr/>
        </p:nvSpPr>
        <p:spPr>
          <a:xfrm>
            <a:off x="539552" y="2670942"/>
            <a:ext cx="5544616" cy="646331"/>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Comprobar nuestra firma normalizada. Si no se pone nada se genera automáticamente</a:t>
            </a:r>
            <a:endParaRPr lang="es-ES" b="1" dirty="0">
              <a:solidFill>
                <a:srgbClr val="FF0000"/>
              </a:solidFill>
              <a:latin typeface="Arial" pitchFamily="34" charset="0"/>
              <a:cs typeface="Arial" pitchFamily="34" charset="0"/>
            </a:endParaRPr>
          </a:p>
        </p:txBody>
      </p:sp>
      <p:sp>
        <p:nvSpPr>
          <p:cNvPr id="7" name="6 CuadroTexto"/>
          <p:cNvSpPr txBox="1"/>
          <p:nvPr/>
        </p:nvSpPr>
        <p:spPr>
          <a:xfrm>
            <a:off x="0" y="4194954"/>
            <a:ext cx="2016224" cy="1754326"/>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La información se recupera tanto por la firma científica como por el nombre.</a:t>
            </a:r>
            <a:endParaRPr lang="es-ES" b="1" dirty="0">
              <a:solidFill>
                <a:srgbClr val="FF0000"/>
              </a:solidFill>
              <a:latin typeface="Arial" pitchFamily="34" charset="0"/>
              <a:cs typeface="Arial" pitchFamily="34" charset="0"/>
            </a:endParaRPr>
          </a:p>
        </p:txBody>
      </p:sp>
      <p:sp>
        <p:nvSpPr>
          <p:cNvPr id="9" name="8 Flecha a la derecha con muesca"/>
          <p:cNvSpPr/>
          <p:nvPr/>
        </p:nvSpPr>
        <p:spPr>
          <a:xfrm rot="10800000">
            <a:off x="4275731" y="2574029"/>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9458505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88255"/>
            <a:ext cx="8229600" cy="1052513"/>
          </a:xfrm>
        </p:spPr>
        <p:txBody>
          <a:bodyPr>
            <a:normAutofit/>
          </a:bodyPr>
          <a:lstStyle/>
          <a:p>
            <a:r>
              <a:rPr lang="es-ES" dirty="0"/>
              <a:t>Paso </a:t>
            </a:r>
            <a:r>
              <a:rPr lang="es-ES" dirty="0" smtClean="0"/>
              <a:t>3</a:t>
            </a:r>
            <a:endParaRPr lang="es-ES" dirty="0"/>
          </a:p>
        </p:txBody>
      </p:sp>
      <p:sp>
        <p:nvSpPr>
          <p:cNvPr id="3" name="2 Marcador de contenido"/>
          <p:cNvSpPr>
            <a:spLocks noGrp="1"/>
          </p:cNvSpPr>
          <p:nvPr>
            <p:ph idx="4294967295"/>
          </p:nvPr>
        </p:nvSpPr>
        <p:spPr>
          <a:xfrm>
            <a:off x="1339080" y="1700808"/>
            <a:ext cx="7049344" cy="2088232"/>
          </a:xfrm>
        </p:spPr>
        <p:txBody>
          <a:bodyPr>
            <a:normAutofit/>
          </a:bodyPr>
          <a:lstStyle/>
          <a:p>
            <a:pPr marL="0" lvl="0" indent="0">
              <a:buNone/>
            </a:pPr>
            <a:r>
              <a:rPr lang="es-ES" sz="5400" dirty="0" smtClean="0"/>
              <a:t>Añadir los elementos digitales (archivos)</a:t>
            </a:r>
            <a:endParaRPr lang="es-ES" sz="5400" dirty="0"/>
          </a:p>
        </p:txBody>
      </p:sp>
    </p:spTree>
    <p:extLst>
      <p:ext uri="{BB962C8B-B14F-4D97-AF65-F5344CB8AC3E}">
        <p14:creationId xmlns:p14="http://schemas.microsoft.com/office/powerpoint/2010/main" val="37308952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676" t="28889" r="25836" b="9060"/>
          <a:stretch/>
        </p:blipFill>
        <p:spPr bwMode="auto">
          <a:xfrm>
            <a:off x="0" y="16096"/>
            <a:ext cx="9141957" cy="6841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redondeado"/>
          <p:cNvSpPr/>
          <p:nvPr/>
        </p:nvSpPr>
        <p:spPr>
          <a:xfrm>
            <a:off x="107504" y="3437049"/>
            <a:ext cx="8928992" cy="2080184"/>
          </a:xfrm>
          <a:prstGeom prst="roundRect">
            <a:avLst/>
          </a:prstGeom>
          <a:noFill/>
          <a:ln w="635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Elipse"/>
          <p:cNvSpPr/>
          <p:nvPr/>
        </p:nvSpPr>
        <p:spPr>
          <a:xfrm>
            <a:off x="8630719" y="5733256"/>
            <a:ext cx="36004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6 Flecha a la derecha con muesca"/>
          <p:cNvSpPr/>
          <p:nvPr/>
        </p:nvSpPr>
        <p:spPr>
          <a:xfrm rot="2201133">
            <a:off x="7940976" y="5219016"/>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4" name="3 Conector recto"/>
          <p:cNvCxnSpPr/>
          <p:nvPr/>
        </p:nvCxnSpPr>
        <p:spPr>
          <a:xfrm>
            <a:off x="539552" y="4107438"/>
            <a:ext cx="6336704"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1870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479" t="28589" r="35571" b="23106"/>
          <a:stretch/>
        </p:blipFill>
        <p:spPr bwMode="auto">
          <a:xfrm>
            <a:off x="1" y="-21246"/>
            <a:ext cx="5535386" cy="3450246"/>
          </a:xfrm>
          <a:prstGeom prst="rect">
            <a:avLst/>
          </a:prstGeom>
          <a:noFill/>
          <a:ln w="3810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pic>
        <p:nvPicPr>
          <p:cNvPr id="3" name="2 Imagen"/>
          <p:cNvPicPr/>
          <p:nvPr/>
        </p:nvPicPr>
        <p:blipFill rotWithShape="1">
          <a:blip r:embed="rId3" cstate="print"/>
          <a:srcRect l="4551" t="22927" r="4173" b="20656"/>
          <a:stretch/>
        </p:blipFill>
        <p:spPr bwMode="auto">
          <a:xfrm>
            <a:off x="1" y="3429000"/>
            <a:ext cx="9169188" cy="3439906"/>
          </a:xfrm>
          <a:prstGeom prst="rect">
            <a:avLst/>
          </a:prstGeom>
          <a:ln w="38100">
            <a:solidFill>
              <a:srgbClr val="FF0000"/>
            </a:solidFill>
          </a:ln>
          <a:extLst>
            <a:ext uri="{53640926-AAD7-44D8-BBD7-CCE9431645EC}">
              <a14:shadowObscured xmlns:a14="http://schemas.microsoft.com/office/drawing/2010/main"/>
            </a:ext>
          </a:extLst>
        </p:spPr>
      </p:pic>
      <p:sp>
        <p:nvSpPr>
          <p:cNvPr id="4" name="3 CuadroTexto"/>
          <p:cNvSpPr txBox="1"/>
          <p:nvPr/>
        </p:nvSpPr>
        <p:spPr>
          <a:xfrm>
            <a:off x="5580113" y="1268759"/>
            <a:ext cx="3563888" cy="1477328"/>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Adición elementos digitales:</a:t>
            </a:r>
          </a:p>
          <a:p>
            <a:pPr marL="285750" indent="-285750">
              <a:buFont typeface="Arial" panose="020B0604020202020204" pitchFamily="34" charset="0"/>
              <a:buChar char="•"/>
            </a:pPr>
            <a:r>
              <a:rPr lang="es-ES" b="1" dirty="0">
                <a:solidFill>
                  <a:srgbClr val="FF0000"/>
                </a:solidFill>
                <a:latin typeface="Arial" pitchFamily="34" charset="0"/>
                <a:cs typeface="Arial" pitchFamily="34" charset="0"/>
              </a:rPr>
              <a:t>Versión editorial en </a:t>
            </a:r>
            <a:r>
              <a:rPr lang="es-ES" b="1" dirty="0" smtClean="0">
                <a:solidFill>
                  <a:srgbClr val="FF0000"/>
                </a:solidFill>
                <a:latin typeface="Arial" pitchFamily="34" charset="0"/>
                <a:cs typeface="Arial" pitchFamily="34" charset="0"/>
              </a:rPr>
              <a:t>abierto </a:t>
            </a:r>
          </a:p>
          <a:p>
            <a:pPr algn="ctr"/>
            <a:r>
              <a:rPr lang="es-ES" b="1" dirty="0" smtClean="0">
                <a:solidFill>
                  <a:srgbClr val="FF0000"/>
                </a:solidFill>
                <a:latin typeface="Arial" pitchFamily="34" charset="0"/>
                <a:cs typeface="Arial" pitchFamily="34" charset="0"/>
              </a:rPr>
              <a:t>o </a:t>
            </a:r>
            <a:endParaRPr lang="es-ES" b="1" dirty="0">
              <a:solidFill>
                <a:srgbClr val="FF0000"/>
              </a:solidFill>
              <a:latin typeface="Arial" pitchFamily="34" charset="0"/>
              <a:cs typeface="Arial" pitchFamily="34" charset="0"/>
            </a:endParaRPr>
          </a:p>
          <a:p>
            <a:pPr marL="285750" indent="-285750">
              <a:buFont typeface="Arial" panose="020B0604020202020204" pitchFamily="34" charset="0"/>
              <a:buChar char="•"/>
            </a:pPr>
            <a:r>
              <a:rPr lang="es-ES" b="1" dirty="0" smtClean="0">
                <a:solidFill>
                  <a:srgbClr val="FF0000"/>
                </a:solidFill>
                <a:latin typeface="Arial" pitchFamily="34" charset="0"/>
                <a:cs typeface="Arial" pitchFamily="34" charset="0"/>
              </a:rPr>
              <a:t>Versión del editor  y</a:t>
            </a:r>
          </a:p>
          <a:p>
            <a:pPr marL="285750" indent="-285750">
              <a:buFont typeface="Arial" panose="020B0604020202020204" pitchFamily="34" charset="0"/>
              <a:buChar char="•"/>
            </a:pPr>
            <a:r>
              <a:rPr lang="es-ES" b="1" dirty="0" smtClean="0">
                <a:solidFill>
                  <a:srgbClr val="FF0000"/>
                </a:solidFill>
                <a:latin typeface="Arial" pitchFamily="34" charset="0"/>
                <a:cs typeface="Arial" pitchFamily="34" charset="0"/>
              </a:rPr>
              <a:t>Versión del autor.</a:t>
            </a:r>
          </a:p>
        </p:txBody>
      </p:sp>
      <p:sp>
        <p:nvSpPr>
          <p:cNvPr id="5" name="4 CuadroTexto"/>
          <p:cNvSpPr txBox="1"/>
          <p:nvPr/>
        </p:nvSpPr>
        <p:spPr>
          <a:xfrm>
            <a:off x="5724128" y="4869160"/>
            <a:ext cx="3347864"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Elemento digital ya añadido</a:t>
            </a:r>
            <a:endParaRPr lang="es-ES" b="1" dirty="0">
              <a:solidFill>
                <a:srgbClr val="FF0000"/>
              </a:solidFill>
              <a:latin typeface="Arial" pitchFamily="34" charset="0"/>
              <a:cs typeface="Arial" pitchFamily="34" charset="0"/>
            </a:endParaRPr>
          </a:p>
        </p:txBody>
      </p:sp>
      <p:sp>
        <p:nvSpPr>
          <p:cNvPr id="8" name="7 Flecha a la derecha con muesca"/>
          <p:cNvSpPr/>
          <p:nvPr/>
        </p:nvSpPr>
        <p:spPr>
          <a:xfrm rot="11105706">
            <a:off x="4365129" y="5016536"/>
            <a:ext cx="724118" cy="264834"/>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6 Flecha doblada"/>
          <p:cNvSpPr/>
          <p:nvPr/>
        </p:nvSpPr>
        <p:spPr>
          <a:xfrm flipH="1">
            <a:off x="4139949" y="922494"/>
            <a:ext cx="3036931" cy="346265"/>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9035813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oliscience.blogs.upv.es/files/2013/05/Version-autor-edito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908720"/>
            <a:ext cx="8890730" cy="5616624"/>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899592" y="116632"/>
            <a:ext cx="7632848"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hlinkClick r:id="rId3"/>
              </a:rPr>
              <a:t>Versión editorial, versión editorial en abierto y versiones de autor</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38332897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n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637636"/>
            <a:ext cx="9048750" cy="622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611560" y="116632"/>
            <a:ext cx="7920880"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Versión editorial vs Versión de autor</a:t>
            </a:r>
          </a:p>
          <a:p>
            <a:pPr algn="ctr"/>
            <a:r>
              <a:rPr lang="es-ES" u="sng" dirty="0">
                <a:hlinkClick r:id="rId3"/>
              </a:rPr>
              <a:t>http://</a:t>
            </a:r>
            <a:r>
              <a:rPr lang="es-ES" u="sng" dirty="0" smtClean="0">
                <a:hlinkClick r:id="rId3"/>
              </a:rPr>
              <a:t>riunet.upv.es/handle/10251/34848</a:t>
            </a:r>
            <a:endParaRPr lang="es-ES" dirty="0"/>
          </a:p>
        </p:txBody>
      </p:sp>
    </p:spTree>
    <p:extLst>
      <p:ext uri="{BB962C8B-B14F-4D97-AF65-F5344CB8AC3E}">
        <p14:creationId xmlns:p14="http://schemas.microsoft.com/office/powerpoint/2010/main" val="40264595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11560" y="116632"/>
            <a:ext cx="7920880"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Versión editorial vs Versión de autor</a:t>
            </a:r>
          </a:p>
          <a:p>
            <a:pPr algn="ctr"/>
            <a:r>
              <a:rPr lang="es-ES" u="sng" dirty="0">
                <a:hlinkClick r:id="rId2"/>
              </a:rPr>
              <a:t>http://</a:t>
            </a:r>
            <a:r>
              <a:rPr lang="es-ES" u="sng" dirty="0" smtClean="0">
                <a:hlinkClick r:id="rId2"/>
              </a:rPr>
              <a:t>riunet.upv.es/handle/10251/34793</a:t>
            </a:r>
            <a:endParaRPr lang="es-ES" dirty="0"/>
          </a:p>
        </p:txBody>
      </p:sp>
      <p:pic>
        <p:nvPicPr>
          <p:cNvPr id="3074" name="Imagen 2" descr="image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266" y="678892"/>
            <a:ext cx="8725222" cy="6179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5084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a:extLst>
              <a:ext uri="{28A0092B-C50C-407E-A947-70E740481C1C}">
                <a14:useLocalDpi xmlns:a14="http://schemas.microsoft.com/office/drawing/2010/main" val="0"/>
              </a:ext>
            </a:extLst>
          </a:blip>
          <a:srcRect l="13103" t="15005" r="13989" b="4128"/>
          <a:stretch>
            <a:fillRect/>
          </a:stretch>
        </p:blipFill>
        <p:spPr bwMode="auto">
          <a:xfrm>
            <a:off x="1" y="537882"/>
            <a:ext cx="9193068" cy="6185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l="26207" t="8354" r="31033"/>
          <a:stretch>
            <a:fillRect/>
          </a:stretch>
        </p:blipFill>
        <p:spPr bwMode="auto">
          <a:xfrm>
            <a:off x="2216727" y="-77041"/>
            <a:ext cx="5334000" cy="6935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80146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052736"/>
            <a:ext cx="8229600" cy="5544616"/>
          </a:xfrm>
        </p:spPr>
        <p:txBody>
          <a:bodyPr>
            <a:noAutofit/>
          </a:bodyPr>
          <a:lstStyle/>
          <a:p>
            <a:r>
              <a:rPr lang="es-ES" sz="2400" dirty="0"/>
              <a:t>E</a:t>
            </a:r>
            <a:r>
              <a:rPr lang="es-ES" sz="2400" dirty="0" smtClean="0"/>
              <a:t>n </a:t>
            </a:r>
            <a:r>
              <a:rPr lang="es-ES" sz="2400" dirty="0"/>
              <a:t>muchos congresos las ponencias que son publicadas por el editor </a:t>
            </a:r>
            <a:r>
              <a:rPr lang="es-ES" sz="2400" b="1" dirty="0"/>
              <a:t>sólo existe una única versión final del editor</a:t>
            </a:r>
            <a:r>
              <a:rPr lang="es-ES" sz="2400" dirty="0"/>
              <a:t> (la exigida y validada a efectos curriculares) por lo que no ha lugar a la adicción a otra versión de autor. </a:t>
            </a:r>
            <a:endParaRPr lang="es-ES" sz="2400" dirty="0" smtClean="0"/>
          </a:p>
          <a:p>
            <a:pPr marL="0" indent="0">
              <a:buNone/>
            </a:pPr>
            <a:endParaRPr lang="es-ES" sz="1400" dirty="0" smtClean="0"/>
          </a:p>
          <a:p>
            <a:r>
              <a:rPr lang="es-ES" sz="2400" dirty="0"/>
              <a:t>En cambio otros congresos tienen a menudo una diseminación de las ponencias presentadas en los mismos a través de publicaciones seriadas monográficas y publicaciones periódicas después de pasar un proceso de revisión por pares que implica la </a:t>
            </a:r>
            <a:r>
              <a:rPr lang="es-ES" sz="2400" b="1" dirty="0"/>
              <a:t>existencia de versiones, del autor y del editor</a:t>
            </a:r>
            <a:r>
              <a:rPr lang="es-ES" sz="2400" dirty="0"/>
              <a:t>, y asimismo en el caso de algunos editores se le </a:t>
            </a:r>
            <a:r>
              <a:rPr lang="es-ES" sz="2400" dirty="0" smtClean="0"/>
              <a:t>da al </a:t>
            </a:r>
            <a:r>
              <a:rPr lang="es-ES" sz="2400" dirty="0"/>
              <a:t>autor la opción de </a:t>
            </a:r>
            <a:r>
              <a:rPr lang="es-ES" sz="2400" b="1" dirty="0"/>
              <a:t>publicación en abierto</a:t>
            </a:r>
            <a:r>
              <a:rPr lang="es-ES" sz="2400" dirty="0"/>
              <a:t> (con el consiguiente pago</a:t>
            </a:r>
            <a:r>
              <a:rPr lang="es-ES" sz="2400" dirty="0" smtClean="0"/>
              <a:t>).</a:t>
            </a:r>
            <a:endParaRPr lang="es-ES" sz="2400" b="1" dirty="0"/>
          </a:p>
          <a:p>
            <a:endParaRPr lang="es-ES" sz="2400" dirty="0"/>
          </a:p>
        </p:txBody>
      </p:sp>
      <p:sp>
        <p:nvSpPr>
          <p:cNvPr id="4" name="1 Título"/>
          <p:cNvSpPr>
            <a:spLocks noGrp="1"/>
          </p:cNvSpPr>
          <p:nvPr>
            <p:ph type="title"/>
          </p:nvPr>
        </p:nvSpPr>
        <p:spPr>
          <a:xfrm>
            <a:off x="2267744" y="116632"/>
            <a:ext cx="4536504" cy="508918"/>
          </a:xfrm>
        </p:spPr>
        <p:txBody>
          <a:bodyPr/>
          <a:lstStyle/>
          <a:p>
            <a:pPr algn="ctr"/>
            <a:r>
              <a:rPr lang="es-ES" sz="2200" b="1" dirty="0" smtClean="0">
                <a:solidFill>
                  <a:srgbClr val="FF0000"/>
                </a:solidFill>
              </a:rPr>
              <a:t>Versión del autor en congresos</a:t>
            </a:r>
            <a:endParaRPr lang="es-ES" sz="2200" b="1" dirty="0">
              <a:solidFill>
                <a:srgbClr val="FF0000"/>
              </a:solidFill>
            </a:endParaRPr>
          </a:p>
        </p:txBody>
      </p:sp>
    </p:spTree>
    <p:extLst>
      <p:ext uri="{BB962C8B-B14F-4D97-AF65-F5344CB8AC3E}">
        <p14:creationId xmlns:p14="http://schemas.microsoft.com/office/powerpoint/2010/main" val="5991179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Título"/>
          <p:cNvSpPr txBox="1">
            <a:spLocks/>
          </p:cNvSpPr>
          <p:nvPr/>
        </p:nvSpPr>
        <p:spPr>
          <a:xfrm>
            <a:off x="179512" y="2348880"/>
            <a:ext cx="8229600" cy="105251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s-ES" dirty="0" smtClean="0"/>
              <a:t>El proceso ha finalizado</a:t>
            </a:r>
            <a:endParaRPr lang="es-ES" dirty="0"/>
          </a:p>
        </p:txBody>
      </p:sp>
    </p:spTree>
    <p:extLst>
      <p:ext uri="{BB962C8B-B14F-4D97-AF65-F5344CB8AC3E}">
        <p14:creationId xmlns:p14="http://schemas.microsoft.com/office/powerpoint/2010/main" val="26297249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980728"/>
            <a:ext cx="8568952" cy="5256584"/>
          </a:xfrm>
        </p:spPr>
        <p:txBody>
          <a:bodyPr>
            <a:normAutofit lnSpcReduction="10000"/>
          </a:bodyPr>
          <a:lstStyle/>
          <a:p>
            <a:pPr lvl="1">
              <a:buFont typeface="Arial" pitchFamily="34" charset="0"/>
              <a:buChar char="•"/>
            </a:pPr>
            <a:r>
              <a:rPr lang="es-ES" sz="3000" dirty="0" smtClean="0"/>
              <a:t>El registro de Senia, una vez </a:t>
            </a:r>
            <a:r>
              <a:rPr lang="es-ES" sz="3000" b="1" dirty="0" smtClean="0"/>
              <a:t>validado</a:t>
            </a:r>
            <a:r>
              <a:rPr lang="es-ES" sz="3000" dirty="0" smtClean="0"/>
              <a:t> se integra en la </a:t>
            </a:r>
            <a:r>
              <a:rPr lang="es-ES" sz="3000" b="1" dirty="0" smtClean="0"/>
              <a:t>pasarela Senia-Riunet</a:t>
            </a:r>
          </a:p>
          <a:p>
            <a:pPr lvl="1">
              <a:buFont typeface="Arial" pitchFamily="34" charset="0"/>
              <a:buChar char="•"/>
            </a:pPr>
            <a:endParaRPr lang="es-ES" sz="1500" b="1" u="sng" dirty="0" smtClean="0"/>
          </a:p>
          <a:p>
            <a:pPr lvl="1">
              <a:buFont typeface="Arial" pitchFamily="34" charset="0"/>
              <a:buChar char="•"/>
            </a:pPr>
            <a:r>
              <a:rPr lang="es-ES" sz="3000" b="1" u="sng" dirty="0" smtClean="0"/>
              <a:t>Revisión por parte de biblioteca</a:t>
            </a:r>
            <a:r>
              <a:rPr lang="es-ES" sz="3000" dirty="0" smtClean="0"/>
              <a:t>:</a:t>
            </a:r>
          </a:p>
          <a:p>
            <a:pPr lvl="2"/>
            <a:r>
              <a:rPr lang="es-ES" sz="3000" dirty="0" smtClean="0"/>
              <a:t>Comprobación </a:t>
            </a:r>
            <a:r>
              <a:rPr lang="es-ES" sz="3000" dirty="0"/>
              <a:t>y completado de los datos (metadatos) que aparecen en el registro</a:t>
            </a:r>
            <a:r>
              <a:rPr lang="es-ES" sz="3000" dirty="0" smtClean="0"/>
              <a:t>.</a:t>
            </a:r>
          </a:p>
          <a:p>
            <a:pPr lvl="2"/>
            <a:r>
              <a:rPr lang="es-ES" sz="3000" b="1" dirty="0">
                <a:solidFill>
                  <a:srgbClr val="FF0000"/>
                </a:solidFill>
              </a:rPr>
              <a:t>Comprobación de las políticas de copyright y derechos de difusión permitidos por los editores de las revistas. </a:t>
            </a:r>
          </a:p>
          <a:p>
            <a:pPr lvl="2"/>
            <a:r>
              <a:rPr lang="es-ES" sz="3000" dirty="0" smtClean="0"/>
              <a:t>Difusión en el repositorio institucional: RiuNet</a:t>
            </a:r>
            <a:endParaRPr lang="es-ES" sz="3000" dirty="0"/>
          </a:p>
          <a:p>
            <a:pPr lvl="1">
              <a:buFont typeface="Arial" pitchFamily="34" charset="0"/>
              <a:buChar char="•"/>
            </a:pPr>
            <a:endParaRPr lang="es-ES" sz="2000" dirty="0"/>
          </a:p>
        </p:txBody>
      </p:sp>
      <p:sp>
        <p:nvSpPr>
          <p:cNvPr id="5" name="4 Rectángulo"/>
          <p:cNvSpPr/>
          <p:nvPr/>
        </p:nvSpPr>
        <p:spPr>
          <a:xfrm>
            <a:off x="1259632" y="116632"/>
            <a:ext cx="6354625" cy="461665"/>
          </a:xfrm>
          <a:prstGeom prst="rect">
            <a:avLst/>
          </a:prstGeom>
        </p:spPr>
        <p:txBody>
          <a:bodyPr wrap="none">
            <a:spAutoFit/>
          </a:bodyPr>
          <a:lstStyle/>
          <a:p>
            <a:pPr lvl="0"/>
            <a:r>
              <a:rPr lang="es-ES" sz="2400" b="1" dirty="0">
                <a:latin typeface="Arial" panose="020B0604020202020204" pitchFamily="34" charset="0"/>
                <a:cs typeface="Arial" panose="020B0604020202020204" pitchFamily="34" charset="0"/>
              </a:rPr>
              <a:t>¿Qué hace la Biblioteca en este proceso? </a:t>
            </a:r>
          </a:p>
        </p:txBody>
      </p:sp>
    </p:spTree>
    <p:extLst>
      <p:ext uri="{BB962C8B-B14F-4D97-AF65-F5344CB8AC3E}">
        <p14:creationId xmlns:p14="http://schemas.microsoft.com/office/powerpoint/2010/main" val="7263117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5790" y="548680"/>
            <a:ext cx="6578392" cy="6192688"/>
          </a:xfrm>
          <a:prstGeom prst="rect">
            <a:avLst/>
          </a:prstGeom>
        </p:spPr>
      </p:pic>
      <p:sp>
        <p:nvSpPr>
          <p:cNvPr id="4" name="3 Rectángulo"/>
          <p:cNvSpPr/>
          <p:nvPr/>
        </p:nvSpPr>
        <p:spPr>
          <a:xfrm>
            <a:off x="2654333" y="107340"/>
            <a:ext cx="2813592" cy="369332"/>
          </a:xfrm>
          <a:prstGeom prst="rect">
            <a:avLst/>
          </a:prstGeom>
        </p:spPr>
        <p:txBody>
          <a:bodyPr wrap="none">
            <a:spAutoFit/>
          </a:bodyPr>
          <a:lstStyle/>
          <a:p>
            <a:pPr algn="ctr"/>
            <a:r>
              <a:rPr lang="es-ES" b="1" dirty="0">
                <a:solidFill>
                  <a:srgbClr val="FF0000"/>
                </a:solidFill>
                <a:latin typeface="Arial" pitchFamily="34" charset="0"/>
                <a:cs typeface="Arial" pitchFamily="34" charset="0"/>
                <a:hlinkClick r:id="rId3"/>
              </a:rPr>
              <a:t>Pasarela Senia – RiuNet</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15840076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CuadroTexto"/>
          <p:cNvSpPr txBox="1">
            <a:spLocks noChangeArrowheads="1"/>
          </p:cNvSpPr>
          <p:nvPr/>
        </p:nvSpPr>
        <p:spPr bwMode="auto">
          <a:xfrm>
            <a:off x="1259632" y="152400"/>
            <a:ext cx="5826968" cy="461665"/>
          </a:xfrm>
          <a:prstGeom prst="rect">
            <a:avLst/>
          </a:prstGeom>
          <a:no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s-ES" sz="2400" b="1" spc="600" dirty="0" smtClean="0">
                <a:solidFill>
                  <a:srgbClr val="FF6600"/>
                </a:solidFill>
              </a:rPr>
              <a:t>Políticas editoriales</a:t>
            </a: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2250" t="8987" r="27183"/>
          <a:stretch/>
        </p:blipFill>
        <p:spPr bwMode="auto">
          <a:xfrm>
            <a:off x="1259632" y="-27384"/>
            <a:ext cx="6120680" cy="6885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14 Rectángulo">
            <a:hlinkClick r:id="rId4"/>
          </p:cNvPr>
          <p:cNvSpPr/>
          <p:nvPr/>
        </p:nvSpPr>
        <p:spPr>
          <a:xfrm>
            <a:off x="6228184" y="2276872"/>
            <a:ext cx="1152128" cy="936104"/>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31620110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contenido"/>
          <p:cNvSpPr>
            <a:spLocks noGrp="1"/>
          </p:cNvSpPr>
          <p:nvPr>
            <p:ph idx="1"/>
          </p:nvPr>
        </p:nvSpPr>
        <p:spPr>
          <a:xfrm>
            <a:off x="438727" y="620687"/>
            <a:ext cx="8451273" cy="5642001"/>
          </a:xfrm>
        </p:spPr>
        <p:txBody>
          <a:bodyPr>
            <a:normAutofit/>
          </a:bodyPr>
          <a:lstStyle/>
          <a:p>
            <a:pPr marL="0" indent="0">
              <a:buNone/>
            </a:pPr>
            <a:r>
              <a:rPr lang="es-ES" altLang="es-ES" sz="2800" b="1" dirty="0" smtClean="0"/>
              <a:t>La mayoría de editores permite el auto-archivo</a:t>
            </a:r>
          </a:p>
        </p:txBody>
      </p:sp>
      <p:pic>
        <p:nvPicPr>
          <p:cNvPr id="849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909" y="1210236"/>
            <a:ext cx="4486853" cy="2692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4996" name="4 Rectángulo"/>
          <p:cNvSpPr>
            <a:spLocks noChangeArrowheads="1"/>
          </p:cNvSpPr>
          <p:nvPr/>
        </p:nvSpPr>
        <p:spPr bwMode="auto">
          <a:xfrm>
            <a:off x="5541818" y="1613648"/>
            <a:ext cx="3136035"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t>Porcentaje de editores blancos en retroceso</a:t>
            </a:r>
          </a:p>
        </p:txBody>
      </p:sp>
      <p:pic>
        <p:nvPicPr>
          <p:cNvPr id="84998" name="Picture 2" descr="SHERPA/RoMEO Colours, excluding provisional polici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1694" y="3888441"/>
            <a:ext cx="4572000" cy="2662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Proceso alternativo"/>
          <p:cNvSpPr/>
          <p:nvPr/>
        </p:nvSpPr>
        <p:spPr>
          <a:xfrm>
            <a:off x="3486727" y="3697942"/>
            <a:ext cx="1485035" cy="222717"/>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sp>
        <p:nvSpPr>
          <p:cNvPr id="8" name="7 Proceso alternativo"/>
          <p:cNvSpPr/>
          <p:nvPr/>
        </p:nvSpPr>
        <p:spPr>
          <a:xfrm>
            <a:off x="7415068" y="6342530"/>
            <a:ext cx="1483591" cy="222717"/>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graphicFrame>
        <p:nvGraphicFramePr>
          <p:cNvPr id="9" name="5 Gráfico"/>
          <p:cNvGraphicFramePr>
            <a:graphicFrameLocks/>
          </p:cNvGraphicFramePr>
          <p:nvPr/>
        </p:nvGraphicFramePr>
        <p:xfrm>
          <a:off x="0" y="3902136"/>
          <a:ext cx="4541982" cy="262665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32254058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11464" r="4930" b="8969"/>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3059832" y="1124744"/>
            <a:ext cx="5400601" cy="923330"/>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Comprobación </a:t>
            </a:r>
            <a:r>
              <a:rPr lang="es-ES" b="1" dirty="0">
                <a:solidFill>
                  <a:srgbClr val="FF0000"/>
                </a:solidFill>
                <a:latin typeface="Arial" pitchFamily="34" charset="0"/>
                <a:cs typeface="Arial" pitchFamily="34" charset="0"/>
              </a:rPr>
              <a:t>de las políticas de copyright y derechos de difusión permitidos por los editores de las revistas</a:t>
            </a:r>
          </a:p>
        </p:txBody>
      </p:sp>
      <p:sp>
        <p:nvSpPr>
          <p:cNvPr id="4" name="3 CuadroTexto"/>
          <p:cNvSpPr txBox="1"/>
          <p:nvPr/>
        </p:nvSpPr>
        <p:spPr>
          <a:xfrm>
            <a:off x="323528" y="5301207"/>
            <a:ext cx="1656184" cy="646331"/>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a:t>Condiciones del depósito</a:t>
            </a:r>
          </a:p>
        </p:txBody>
      </p:sp>
      <p:sp>
        <p:nvSpPr>
          <p:cNvPr id="5" name="4 Flecha doblada"/>
          <p:cNvSpPr/>
          <p:nvPr/>
        </p:nvSpPr>
        <p:spPr>
          <a:xfrm>
            <a:off x="1151620" y="4653136"/>
            <a:ext cx="299858" cy="504056"/>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27303918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11239" r="12516" b="9644"/>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Flecha doblada"/>
          <p:cNvSpPr/>
          <p:nvPr/>
        </p:nvSpPr>
        <p:spPr>
          <a:xfrm rot="10800000">
            <a:off x="5580112" y="3501008"/>
            <a:ext cx="299860" cy="321735"/>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 name="3 CuadroTexto"/>
          <p:cNvSpPr txBox="1"/>
          <p:nvPr/>
        </p:nvSpPr>
        <p:spPr>
          <a:xfrm>
            <a:off x="4172649" y="2708919"/>
            <a:ext cx="3414645"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Licencia </a:t>
            </a:r>
            <a:r>
              <a:rPr lang="es-ES" b="1" dirty="0" err="1" smtClean="0">
                <a:solidFill>
                  <a:srgbClr val="FF0000"/>
                </a:solidFill>
                <a:latin typeface="Arial" pitchFamily="34" charset="0"/>
                <a:cs typeface="Arial" pitchFamily="34" charset="0"/>
              </a:rPr>
              <a:t>Creative</a:t>
            </a:r>
            <a:r>
              <a:rPr lang="es-ES" b="1" dirty="0" smtClean="0">
                <a:solidFill>
                  <a:srgbClr val="FF0000"/>
                </a:solidFill>
                <a:latin typeface="Arial" pitchFamily="34" charset="0"/>
                <a:cs typeface="Arial" pitchFamily="34" charset="0"/>
              </a:rPr>
              <a:t> </a:t>
            </a:r>
            <a:r>
              <a:rPr lang="es-ES" b="1" dirty="0" err="1" smtClean="0">
                <a:solidFill>
                  <a:srgbClr val="FF0000"/>
                </a:solidFill>
                <a:latin typeface="Arial" pitchFamily="34" charset="0"/>
                <a:cs typeface="Arial" pitchFamily="34" charset="0"/>
              </a:rPr>
              <a:t>Commons</a:t>
            </a:r>
            <a:r>
              <a:rPr lang="es-ES" b="1" dirty="0" smtClean="0">
                <a:solidFill>
                  <a:srgbClr val="FF0000"/>
                </a:solidFill>
                <a:latin typeface="Arial" pitchFamily="34" charset="0"/>
                <a:cs typeface="Arial" pitchFamily="34" charset="0"/>
              </a:rPr>
              <a:t> permitida por el editor</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6233946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755576" y="2852936"/>
            <a:ext cx="7473951" cy="1224136"/>
          </a:xfrm>
        </p:spPr>
        <p:txBody>
          <a:bodyPr>
            <a:normAutofit/>
          </a:bodyPr>
          <a:lstStyle/>
          <a:p>
            <a:pPr marL="0" lvl="0" indent="0">
              <a:spcAft>
                <a:spcPts val="600"/>
              </a:spcAft>
              <a:buNone/>
            </a:pPr>
            <a:r>
              <a:rPr lang="es-ES" sz="4000" dirty="0" smtClean="0"/>
              <a:t>Ejemplos de registros en RiuNet</a:t>
            </a:r>
          </a:p>
        </p:txBody>
      </p:sp>
    </p:spTree>
    <p:extLst>
      <p:ext uri="{BB962C8B-B14F-4D97-AF65-F5344CB8AC3E}">
        <p14:creationId xmlns:p14="http://schemas.microsoft.com/office/powerpoint/2010/main" val="4095302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420" y="0"/>
            <a:ext cx="8429160" cy="6858000"/>
          </a:xfrm>
          <a:prstGeom prst="rect">
            <a:avLst/>
          </a:prstGeom>
        </p:spPr>
      </p:pic>
      <p:sp>
        <p:nvSpPr>
          <p:cNvPr id="4" name="3 Rectángulo"/>
          <p:cNvSpPr/>
          <p:nvPr/>
        </p:nvSpPr>
        <p:spPr>
          <a:xfrm>
            <a:off x="1802987" y="1988840"/>
            <a:ext cx="1904917" cy="115212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8 CuadroTexto"/>
          <p:cNvSpPr txBox="1"/>
          <p:nvPr/>
        </p:nvSpPr>
        <p:spPr>
          <a:xfrm>
            <a:off x="1547664" y="260648"/>
            <a:ext cx="5400601"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1600" b="1" dirty="0" smtClean="0">
                <a:solidFill>
                  <a:srgbClr val="FF0000"/>
                </a:solidFill>
                <a:latin typeface="Arial" pitchFamily="34" charset="0"/>
                <a:cs typeface="Arial" pitchFamily="34" charset="0"/>
              </a:rPr>
              <a:t>Ejemplo de registro versión editorial abierta</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40577050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483" y="23792"/>
            <a:ext cx="8237593" cy="6834207"/>
          </a:xfrm>
          <a:prstGeom prst="rect">
            <a:avLst/>
          </a:prstGeom>
        </p:spPr>
      </p:pic>
      <p:sp>
        <p:nvSpPr>
          <p:cNvPr id="3" name="2 CuadroTexto"/>
          <p:cNvSpPr txBox="1"/>
          <p:nvPr/>
        </p:nvSpPr>
        <p:spPr>
          <a:xfrm>
            <a:off x="6805931" y="5229200"/>
            <a:ext cx="1800200" cy="1477328"/>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Datos en la pasarela de los registros procedentes de Senia</a:t>
            </a:r>
            <a:endParaRPr lang="es-ES" b="1" dirty="0">
              <a:solidFill>
                <a:srgbClr val="FF0000"/>
              </a:solidFill>
              <a:latin typeface="Arial" pitchFamily="34" charset="0"/>
              <a:cs typeface="Arial" pitchFamily="34" charset="0"/>
            </a:endParaRPr>
          </a:p>
        </p:txBody>
      </p:sp>
      <p:sp>
        <p:nvSpPr>
          <p:cNvPr id="6" name="5 Flecha doblada"/>
          <p:cNvSpPr/>
          <p:nvPr/>
        </p:nvSpPr>
        <p:spPr>
          <a:xfrm rot="10800000" flipV="1">
            <a:off x="6978347" y="4743453"/>
            <a:ext cx="299861" cy="500984"/>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8" name="7 CuadroTexto"/>
          <p:cNvSpPr txBox="1"/>
          <p:nvPr/>
        </p:nvSpPr>
        <p:spPr>
          <a:xfrm>
            <a:off x="2051720" y="260648"/>
            <a:ext cx="5184576"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1600" b="1" dirty="0" smtClean="0">
                <a:solidFill>
                  <a:srgbClr val="FF0000"/>
                </a:solidFill>
                <a:latin typeface="Arial" pitchFamily="34" charset="0"/>
                <a:cs typeface="Arial" pitchFamily="34" charset="0"/>
              </a:rPr>
              <a:t>Ejemplo de registro versión autor en abierto</a:t>
            </a:r>
            <a:endParaRPr lang="es-ES" sz="1600" b="1" dirty="0">
              <a:solidFill>
                <a:srgbClr val="FF0000"/>
              </a:solidFill>
              <a:latin typeface="Arial" pitchFamily="34" charset="0"/>
              <a:cs typeface="Arial" pitchFamily="34" charset="0"/>
            </a:endParaRPr>
          </a:p>
        </p:txBody>
      </p:sp>
      <p:sp>
        <p:nvSpPr>
          <p:cNvPr id="10" name="9 Rectángulo"/>
          <p:cNvSpPr/>
          <p:nvPr/>
        </p:nvSpPr>
        <p:spPr>
          <a:xfrm>
            <a:off x="4283968" y="1916831"/>
            <a:ext cx="2232248" cy="79208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10 Rectángulo"/>
          <p:cNvSpPr/>
          <p:nvPr/>
        </p:nvSpPr>
        <p:spPr>
          <a:xfrm>
            <a:off x="1979712" y="1917076"/>
            <a:ext cx="2160240" cy="79184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19701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a:xfrm>
            <a:off x="1524000" y="100853"/>
            <a:ext cx="7162512" cy="345982"/>
          </a:xfrm>
        </p:spPr>
        <p:txBody>
          <a:bodyPr/>
          <a:lstStyle/>
          <a:p>
            <a:pPr algn="l"/>
            <a:r>
              <a:rPr lang="es-ES" altLang="es-ES" sz="3200">
                <a:solidFill>
                  <a:srgbClr val="FFFFFF"/>
                </a:solidFill>
              </a:rPr>
              <a:t>Request copy</a:t>
            </a:r>
          </a:p>
        </p:txBody>
      </p:sp>
      <p:pic>
        <p:nvPicPr>
          <p:cNvPr id="39939" name="5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537883"/>
            <a:ext cx="8035636" cy="6283699"/>
          </a:xfrm>
        </p:spPr>
      </p:pic>
      <p:sp>
        <p:nvSpPr>
          <p:cNvPr id="9" name="8 Rectángulo"/>
          <p:cNvSpPr/>
          <p:nvPr/>
        </p:nvSpPr>
        <p:spPr>
          <a:xfrm>
            <a:off x="1524000" y="2286000"/>
            <a:ext cx="2216727" cy="80682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pic>
        <p:nvPicPr>
          <p:cNvPr id="122882" name="Picture 2"/>
          <p:cNvPicPr>
            <a:picLocks noChangeAspect="1" noChangeArrowheads="1"/>
          </p:cNvPicPr>
          <p:nvPr/>
        </p:nvPicPr>
        <p:blipFill>
          <a:blip r:embed="rId3">
            <a:extLst>
              <a:ext uri="{28A0092B-C50C-407E-A947-70E740481C1C}">
                <a14:useLocalDpi xmlns:a14="http://schemas.microsoft.com/office/drawing/2010/main" val="0"/>
              </a:ext>
            </a:extLst>
          </a:blip>
          <a:srcRect l="9375" t="12000" r="11250" b="3999"/>
          <a:stretch>
            <a:fillRect/>
          </a:stretch>
        </p:blipFill>
        <p:spPr bwMode="auto">
          <a:xfrm>
            <a:off x="0" y="605118"/>
            <a:ext cx="9144000" cy="5870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p:nvPr/>
        </p:nvSpPr>
        <p:spPr>
          <a:xfrm>
            <a:off x="1547664" y="188640"/>
            <a:ext cx="5400601"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1600" b="1" dirty="0" smtClean="0">
                <a:solidFill>
                  <a:srgbClr val="FF0000"/>
                </a:solidFill>
                <a:latin typeface="Arial" pitchFamily="34" charset="0"/>
                <a:cs typeface="Arial" pitchFamily="34" charset="0"/>
              </a:rPr>
              <a:t>Solicitar copia al autor</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31187321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22882"/>
                                        </p:tgtEl>
                                        <p:attrNameLst>
                                          <p:attrName>style.visibility</p:attrName>
                                        </p:attrNameLst>
                                      </p:cBhvr>
                                      <p:to>
                                        <p:strVal val="visible"/>
                                      </p:to>
                                    </p:set>
                                    <p:animEffect transition="in" filter="box(in)">
                                      <p:cBhvr>
                                        <p:cTn id="12" dur="500"/>
                                        <p:tgtEl>
                                          <p:spTgt spid="122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081" y="0"/>
            <a:ext cx="8311838" cy="6858000"/>
          </a:xfrm>
          <a:prstGeom prst="rect">
            <a:avLst/>
          </a:prstGeom>
        </p:spPr>
      </p:pic>
      <p:sp>
        <p:nvSpPr>
          <p:cNvPr id="4" name="3 Rectángulo"/>
          <p:cNvSpPr/>
          <p:nvPr/>
        </p:nvSpPr>
        <p:spPr>
          <a:xfrm>
            <a:off x="7164288" y="5085184"/>
            <a:ext cx="1563631" cy="79208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7 Rectángulo"/>
          <p:cNvSpPr/>
          <p:nvPr/>
        </p:nvSpPr>
        <p:spPr>
          <a:xfrm>
            <a:off x="7164288" y="1916832"/>
            <a:ext cx="1563631" cy="309634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5 CuadroTexto"/>
          <p:cNvSpPr txBox="1"/>
          <p:nvPr/>
        </p:nvSpPr>
        <p:spPr>
          <a:xfrm>
            <a:off x="1547664" y="260648"/>
            <a:ext cx="5400601"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Visibilidad e impacto</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3294376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p:cNvSpPr>
            <a:spLocks noChangeArrowheads="1"/>
          </p:cNvSpPr>
          <p:nvPr/>
        </p:nvSpPr>
        <p:spPr bwMode="auto">
          <a:xfrm>
            <a:off x="1475656" y="207963"/>
            <a:ext cx="5382344"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s-ES" sz="2800" b="1" dirty="0">
                <a:solidFill>
                  <a:srgbClr val="FF6600"/>
                </a:solidFill>
              </a:rPr>
              <a:t>RiuNet. </a:t>
            </a:r>
            <a:r>
              <a:rPr lang="es-ES" sz="2800" b="1" dirty="0" smtClean="0">
                <a:solidFill>
                  <a:srgbClr val="FF6600"/>
                </a:solidFill>
              </a:rPr>
              <a:t>Difusión</a:t>
            </a:r>
            <a:endParaRPr lang="es-ES" sz="2800" b="1" dirty="0">
              <a:solidFill>
                <a:srgbClr val="FF6600"/>
              </a:solidFill>
            </a:endParaRPr>
          </a:p>
        </p:txBody>
      </p:sp>
      <p:pic>
        <p:nvPicPr>
          <p:cNvPr id="2" name="1 Imagen" descr="Recorte de pantall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5066"/>
            <a:ext cx="8277906" cy="6858000"/>
          </a:xfrm>
          <a:prstGeom prst="rect">
            <a:avLst/>
          </a:prstGeom>
        </p:spPr>
      </p:pic>
      <p:pic>
        <p:nvPicPr>
          <p:cNvPr id="4" name="3 Imagen" descr="Recorte de pantall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568" y="0"/>
            <a:ext cx="8189089" cy="6858000"/>
          </a:xfrm>
          <a:prstGeom prst="rect">
            <a:avLst/>
          </a:prstGeom>
        </p:spPr>
      </p:pic>
      <p:sp>
        <p:nvSpPr>
          <p:cNvPr id="12" name="11 Rectángulo"/>
          <p:cNvSpPr/>
          <p:nvPr/>
        </p:nvSpPr>
        <p:spPr>
          <a:xfrm flipH="1">
            <a:off x="755576" y="5301208"/>
            <a:ext cx="1440160" cy="43204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363312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5 Marcador de contenido" descr="Recorte de pantalla"/>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39091" y="806824"/>
            <a:ext cx="7233227" cy="5656169"/>
          </a:xfrm>
        </p:spPr>
      </p:pic>
      <p:sp>
        <p:nvSpPr>
          <p:cNvPr id="37891" name="6 Rectángulo"/>
          <p:cNvSpPr>
            <a:spLocks noChangeArrowheads="1"/>
          </p:cNvSpPr>
          <p:nvPr/>
        </p:nvSpPr>
        <p:spPr bwMode="auto">
          <a:xfrm>
            <a:off x="1316182" y="1"/>
            <a:ext cx="5381625"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solidFill>
                  <a:schemeClr val="bg1"/>
                </a:solidFill>
                <a:latin typeface="+mj-lt"/>
              </a:rPr>
              <a:t>Impacto</a:t>
            </a:r>
          </a:p>
        </p:txBody>
      </p:sp>
      <p:sp>
        <p:nvSpPr>
          <p:cNvPr id="9" name="8 Rectángulo"/>
          <p:cNvSpPr/>
          <p:nvPr/>
        </p:nvSpPr>
        <p:spPr>
          <a:xfrm>
            <a:off x="6858000" y="2420470"/>
            <a:ext cx="1454727" cy="154641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pic>
        <p:nvPicPr>
          <p:cNvPr id="33799" name="Picture 7"/>
          <p:cNvPicPr>
            <a:picLocks noChangeAspect="1" noChangeArrowheads="1"/>
          </p:cNvPicPr>
          <p:nvPr/>
        </p:nvPicPr>
        <p:blipFill>
          <a:blip r:embed="rId4">
            <a:extLst>
              <a:ext uri="{28A0092B-C50C-407E-A947-70E740481C1C}">
                <a14:useLocalDpi xmlns:a14="http://schemas.microsoft.com/office/drawing/2010/main" val="0"/>
              </a:ext>
            </a:extLst>
          </a:blip>
          <a:srcRect t="15111" r="17778"/>
          <a:stretch>
            <a:fillRect/>
          </a:stretch>
        </p:blipFill>
        <p:spPr bwMode="auto">
          <a:xfrm>
            <a:off x="-73602" y="806823"/>
            <a:ext cx="9286875" cy="581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4788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16" fill="hold" nodeType="clickEffect">
                                  <p:stCondLst>
                                    <p:cond delay="0"/>
                                  </p:stCondLst>
                                  <p:childTnLst>
                                    <p:set>
                                      <p:cBhvr>
                                        <p:cTn id="10" dur="1" fill="hold">
                                          <p:stCondLst>
                                            <p:cond delay="0"/>
                                          </p:stCondLst>
                                        </p:cTn>
                                        <p:tgtEl>
                                          <p:spTgt spid="33799"/>
                                        </p:tgtEl>
                                        <p:attrNameLst>
                                          <p:attrName>style.visibility</p:attrName>
                                        </p:attrNameLst>
                                      </p:cBhvr>
                                      <p:to>
                                        <p:strVal val="visible"/>
                                      </p:to>
                                    </p:set>
                                    <p:animEffect transition="in" filter="box(in)">
                                      <p:cBhvr>
                                        <p:cTn id="11" dur="500"/>
                                        <p:tgtEl>
                                          <p:spTgt spid="337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a:xfrm>
            <a:off x="1316182" y="100853"/>
            <a:ext cx="7162512" cy="345982"/>
          </a:xfrm>
        </p:spPr>
        <p:txBody>
          <a:bodyPr/>
          <a:lstStyle/>
          <a:p>
            <a:pPr algn="l"/>
            <a:r>
              <a:rPr lang="es-ES" altLang="es-ES" sz="3200">
                <a:solidFill>
                  <a:srgbClr val="FFFFFF"/>
                </a:solidFill>
              </a:rPr>
              <a:t>Indicadores altmetricos</a:t>
            </a:r>
          </a:p>
        </p:txBody>
      </p:sp>
      <p:pic>
        <p:nvPicPr>
          <p:cNvPr id="37891" name="Picture 2"/>
          <p:cNvPicPr>
            <a:picLocks noChangeAspect="1" noChangeArrowheads="1"/>
          </p:cNvPicPr>
          <p:nvPr/>
        </p:nvPicPr>
        <p:blipFill>
          <a:blip r:embed="rId2">
            <a:extLst>
              <a:ext uri="{28A0092B-C50C-407E-A947-70E740481C1C}">
                <a14:useLocalDpi xmlns:a14="http://schemas.microsoft.com/office/drawing/2010/main" val="0"/>
              </a:ext>
            </a:extLst>
          </a:blip>
          <a:srcRect l="9375" t="10001" r="8125" b="3000"/>
          <a:stretch>
            <a:fillRect/>
          </a:stretch>
        </p:blipFill>
        <p:spPr bwMode="auto">
          <a:xfrm>
            <a:off x="0" y="605117"/>
            <a:ext cx="9144000" cy="5849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6996546" y="4437529"/>
            <a:ext cx="1939636" cy="201705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sp>
        <p:nvSpPr>
          <p:cNvPr id="7" name="6 Rectángulo"/>
          <p:cNvSpPr/>
          <p:nvPr/>
        </p:nvSpPr>
        <p:spPr>
          <a:xfrm>
            <a:off x="7135091" y="1680882"/>
            <a:ext cx="1939636" cy="87405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pic>
        <p:nvPicPr>
          <p:cNvPr id="121859" name="Picture 3"/>
          <p:cNvPicPr>
            <a:picLocks noChangeAspect="1" noChangeArrowheads="1"/>
          </p:cNvPicPr>
          <p:nvPr/>
        </p:nvPicPr>
        <p:blipFill>
          <a:blip r:embed="rId3">
            <a:extLst>
              <a:ext uri="{28A0092B-C50C-407E-A947-70E740481C1C}">
                <a14:useLocalDpi xmlns:a14="http://schemas.microsoft.com/office/drawing/2010/main" val="0"/>
              </a:ext>
            </a:extLst>
          </a:blip>
          <a:srcRect l="11250" t="17000" r="12500" b="3000"/>
          <a:stretch>
            <a:fillRect/>
          </a:stretch>
        </p:blipFill>
        <p:spPr bwMode="auto">
          <a:xfrm>
            <a:off x="0" y="672353"/>
            <a:ext cx="9144000" cy="5820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73628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21859"/>
                                        </p:tgtEl>
                                        <p:attrNameLst>
                                          <p:attrName>style.visibility</p:attrName>
                                        </p:attrNameLst>
                                      </p:cBhvr>
                                      <p:to>
                                        <p:strVal val="visible"/>
                                      </p:to>
                                    </p:set>
                                    <p:anim calcmode="lin" valueType="num">
                                      <p:cBhvr additive="base">
                                        <p:cTn id="17" dur="500" fill="hold"/>
                                        <p:tgtEl>
                                          <p:spTgt spid="121859"/>
                                        </p:tgtEl>
                                        <p:attrNameLst>
                                          <p:attrName>ppt_x</p:attrName>
                                        </p:attrNameLst>
                                      </p:cBhvr>
                                      <p:tavLst>
                                        <p:tav tm="0">
                                          <p:val>
                                            <p:strVal val="#ppt_x"/>
                                          </p:val>
                                        </p:tav>
                                        <p:tav tm="100000">
                                          <p:val>
                                            <p:strVal val="#ppt_x"/>
                                          </p:val>
                                        </p:tav>
                                      </p:tavLst>
                                    </p:anim>
                                    <p:anim calcmode="lin" valueType="num">
                                      <p:cBhvr additive="base">
                                        <p:cTn id="18" dur="500" fill="hold"/>
                                        <p:tgtEl>
                                          <p:spTgt spid="1218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8 Imagen" descr="Recorte de pantalla"/>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653243"/>
            <a:ext cx="9144000" cy="15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1 Rectángulo"/>
          <p:cNvSpPr>
            <a:spLocks noChangeArrowheads="1"/>
          </p:cNvSpPr>
          <p:nvPr/>
        </p:nvSpPr>
        <p:spPr bwMode="auto">
          <a:xfrm>
            <a:off x="643659" y="1550615"/>
            <a:ext cx="6768523" cy="240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2500"/>
              <a:t>Depositar los trabajos en RiuNet supone que sean difundidos además en otros recolectores y webs de trabajos científicos, esto hace que se puedan obtener más citaciones de otros compañeros, científicos, investigadores, dando una mayor visibilidad a éstos trabajos</a:t>
            </a:r>
          </a:p>
        </p:txBody>
      </p:sp>
      <p:sp>
        <p:nvSpPr>
          <p:cNvPr id="33796" name="6 Rectángulo"/>
          <p:cNvSpPr>
            <a:spLocks noChangeArrowheads="1"/>
          </p:cNvSpPr>
          <p:nvPr/>
        </p:nvSpPr>
        <p:spPr bwMode="auto">
          <a:xfrm>
            <a:off x="1428750" y="0"/>
            <a:ext cx="7689273" cy="47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sz="2500" b="1" dirty="0">
                <a:solidFill>
                  <a:srgbClr val="FFFFFF"/>
                </a:solidFill>
              </a:rPr>
              <a:t>Difusión: recolectores y buscadores </a:t>
            </a:r>
            <a:r>
              <a:rPr lang="es-ES" altLang="es-ES" sz="2500" b="1" dirty="0">
                <a:solidFill>
                  <a:srgbClr val="FFFFFF"/>
                </a:solidFill>
                <a:latin typeface="+mj-lt"/>
              </a:rPr>
              <a:t>científicos</a:t>
            </a:r>
          </a:p>
        </p:txBody>
      </p:sp>
      <p:grpSp>
        <p:nvGrpSpPr>
          <p:cNvPr id="34821" name="4 Grupo"/>
          <p:cNvGrpSpPr>
            <a:grpSpLocks/>
          </p:cNvGrpSpPr>
          <p:nvPr/>
        </p:nvGrpSpPr>
        <p:grpSpPr bwMode="auto">
          <a:xfrm>
            <a:off x="7344353" y="1143001"/>
            <a:ext cx="1591829" cy="1358713"/>
            <a:chOff x="3428998" y="1470076"/>
            <a:chExt cx="1591763" cy="1357788"/>
          </a:xfrm>
        </p:grpSpPr>
        <p:sp>
          <p:nvSpPr>
            <p:cNvPr id="6" name="5 Rectángulo redondeado"/>
            <p:cNvSpPr/>
            <p:nvPr/>
          </p:nvSpPr>
          <p:spPr>
            <a:xfrm>
              <a:off x="3428998" y="1470076"/>
              <a:ext cx="1591763" cy="1357788"/>
            </a:xfrm>
            <a:prstGeom prst="roundRect">
              <a:avLst/>
            </a:prstGeom>
            <a:solidFill>
              <a:srgbClr val="6699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6 Rectángulo"/>
            <p:cNvSpPr/>
            <p:nvPr/>
          </p:nvSpPr>
          <p:spPr>
            <a:xfrm>
              <a:off x="3495382" y="1535866"/>
              <a:ext cx="1458996" cy="1226209"/>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algn="ctr" defTabSz="1600013">
                <a:lnSpc>
                  <a:spcPct val="90000"/>
                </a:lnSpc>
                <a:spcAft>
                  <a:spcPct val="35000"/>
                </a:spcAft>
                <a:defRPr/>
              </a:pPr>
              <a:r>
                <a:rPr lang="es-ES" sz="3600" b="1" dirty="0">
                  <a:solidFill>
                    <a:schemeClr val="tx1"/>
                  </a:solidFill>
                </a:rPr>
                <a:t>OAI-PMH</a:t>
              </a:r>
            </a:p>
          </p:txBody>
        </p:sp>
      </p:grpSp>
      <p:pic>
        <p:nvPicPr>
          <p:cNvPr id="33800" name="Picture 8"/>
          <p:cNvPicPr>
            <a:picLocks noChangeAspect="1" noChangeArrowheads="1"/>
          </p:cNvPicPr>
          <p:nvPr/>
        </p:nvPicPr>
        <p:blipFill>
          <a:blip r:embed="rId4">
            <a:extLst>
              <a:ext uri="{28A0092B-C50C-407E-A947-70E740481C1C}">
                <a14:useLocalDpi xmlns:a14="http://schemas.microsoft.com/office/drawing/2010/main" val="0"/>
              </a:ext>
            </a:extLst>
          </a:blip>
          <a:srcRect l="21774" t="9616" r="23546"/>
          <a:stretch>
            <a:fillRect/>
          </a:stretch>
        </p:blipFill>
        <p:spPr bwMode="auto">
          <a:xfrm>
            <a:off x="914978" y="0"/>
            <a:ext cx="6843568" cy="6862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8578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8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3372" r="10746" b="4923"/>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6228184" y="1556792"/>
            <a:ext cx="2664296" cy="1754326"/>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smtClean="0"/>
              <a:t>Ejemplo de recolección de los metadatos de los registros procedentes de </a:t>
            </a:r>
            <a:r>
              <a:rPr lang="es-ES" dirty="0" err="1" smtClean="0"/>
              <a:t>Senia</a:t>
            </a:r>
            <a:r>
              <a:rPr lang="es-ES" dirty="0" smtClean="0"/>
              <a:t> en Google </a:t>
            </a:r>
            <a:r>
              <a:rPr lang="es-ES" dirty="0" err="1" smtClean="0"/>
              <a:t>Scholar</a:t>
            </a:r>
            <a:endParaRPr lang="es-ES" dirty="0"/>
          </a:p>
        </p:txBody>
      </p:sp>
      <p:sp>
        <p:nvSpPr>
          <p:cNvPr id="5" name="4 Flecha a la derecha con muesca"/>
          <p:cNvSpPr/>
          <p:nvPr/>
        </p:nvSpPr>
        <p:spPr>
          <a:xfrm rot="9061764">
            <a:off x="4972851" y="3523226"/>
            <a:ext cx="1316881" cy="86065"/>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uadroTexto"/>
          <p:cNvSpPr txBox="1"/>
          <p:nvPr/>
        </p:nvSpPr>
        <p:spPr>
          <a:xfrm>
            <a:off x="6368679" y="5789968"/>
            <a:ext cx="2520280" cy="923330"/>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smtClean="0"/>
              <a:t>Nuestro coautores también nos incluyen en sus repositorios</a:t>
            </a:r>
            <a:endParaRPr lang="es-ES" dirty="0"/>
          </a:p>
        </p:txBody>
      </p:sp>
      <p:sp>
        <p:nvSpPr>
          <p:cNvPr id="8" name="7 Flecha a la derecha con muesca"/>
          <p:cNvSpPr/>
          <p:nvPr/>
        </p:nvSpPr>
        <p:spPr>
          <a:xfrm rot="11585326">
            <a:off x="4972849" y="6017575"/>
            <a:ext cx="1316881" cy="86065"/>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5878405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
            <a:ext cx="8269727" cy="6813376"/>
          </a:xfrm>
          <a:prstGeom prst="rect">
            <a:avLst/>
          </a:prstGeom>
        </p:spPr>
      </p:pic>
      <p:sp>
        <p:nvSpPr>
          <p:cNvPr id="3" name="2 CuadroTexto"/>
          <p:cNvSpPr txBox="1"/>
          <p:nvPr/>
        </p:nvSpPr>
        <p:spPr>
          <a:xfrm>
            <a:off x="2051720" y="260648"/>
            <a:ext cx="4355976"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lvl="0"/>
            <a:r>
              <a:rPr lang="es-ES" sz="1600" b="1" dirty="0" smtClean="0">
                <a:solidFill>
                  <a:srgbClr val="FF0000"/>
                </a:solidFill>
                <a:latin typeface="Arial" pitchFamily="34" charset="0"/>
                <a:cs typeface="Arial" pitchFamily="34" charset="0"/>
                <a:hlinkClick r:id="rId3"/>
              </a:rPr>
              <a:t>Documentos en RiuNet con afiliación IGIC</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90079463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48" b="4591"/>
          <a:stretch/>
        </p:blipFill>
        <p:spPr bwMode="auto">
          <a:xfrm>
            <a:off x="-36512" y="476672"/>
            <a:ext cx="5616624" cy="6450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5864796" y="1642017"/>
            <a:ext cx="3199084" cy="2862322"/>
          </a:xfrm>
          <a:prstGeom prst="rect">
            <a:avLst/>
          </a:prstGeom>
          <a:noFill/>
          <a:effectLst>
            <a:outerShdw blurRad="50800" dist="50800" dir="5400000" algn="ctr" rotWithShape="0">
              <a:schemeClr val="bg1"/>
            </a:outerShdw>
          </a:effectLst>
        </p:spPr>
        <p:txBody>
          <a:bodyPr wrap="square" rtlCol="0">
            <a:spAutoFit/>
          </a:bodyPr>
          <a:lstStyle/>
          <a:p>
            <a:pPr algn="r"/>
            <a:r>
              <a:rPr lang="es-ES" b="1" dirty="0" smtClean="0">
                <a:solidFill>
                  <a:srgbClr val="C00000"/>
                </a:solidFill>
                <a:latin typeface="Arial" pitchFamily="34" charset="0"/>
                <a:cs typeface="Arial" pitchFamily="34" charset="0"/>
              </a:rPr>
              <a:t>La Biblioteca está incorporando las publicaciones desde 2011. </a:t>
            </a:r>
          </a:p>
          <a:p>
            <a:pPr algn="r"/>
            <a:endParaRPr lang="es-ES" b="1" dirty="0" smtClean="0">
              <a:solidFill>
                <a:srgbClr val="C00000"/>
              </a:solidFill>
              <a:latin typeface="Arial" pitchFamily="34" charset="0"/>
              <a:cs typeface="Arial" pitchFamily="34" charset="0"/>
            </a:endParaRPr>
          </a:p>
          <a:p>
            <a:pPr algn="r"/>
            <a:r>
              <a:rPr lang="es-ES" b="1" dirty="0" smtClean="0">
                <a:solidFill>
                  <a:srgbClr val="C00000"/>
                </a:solidFill>
                <a:latin typeface="Arial" pitchFamily="34" charset="0"/>
                <a:cs typeface="Arial" pitchFamily="34" charset="0"/>
              </a:rPr>
              <a:t>Paulatinamente se irán incorporando los anteriores, si estás interesado en darle prioridad puedes dirigirte a la Biblioteca Responde.</a:t>
            </a:r>
            <a:endParaRPr lang="es-ES" b="1" dirty="0">
              <a:solidFill>
                <a:srgbClr val="C00000"/>
              </a:solidFill>
              <a:latin typeface="Arial" pitchFamily="34" charset="0"/>
              <a:cs typeface="Arial" pitchFamily="34" charset="0"/>
            </a:endParaRPr>
          </a:p>
        </p:txBody>
      </p:sp>
      <p:sp>
        <p:nvSpPr>
          <p:cNvPr id="9" name="8 CuadroTexto"/>
          <p:cNvSpPr txBox="1"/>
          <p:nvPr/>
        </p:nvSpPr>
        <p:spPr>
          <a:xfrm>
            <a:off x="3779912" y="404664"/>
            <a:ext cx="5472608"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lvl="0"/>
            <a:r>
              <a:rPr lang="es-ES" b="1" dirty="0">
                <a:solidFill>
                  <a:srgbClr val="FF0000"/>
                </a:solidFill>
                <a:latin typeface="Arial" pitchFamily="34" charset="0"/>
                <a:cs typeface="Arial" pitchFamily="34" charset="0"/>
              </a:rPr>
              <a:t>Ejemplo de producción de un autor en RiuNet</a:t>
            </a:r>
          </a:p>
        </p:txBody>
      </p:sp>
    </p:spTree>
    <p:extLst>
      <p:ext uri="{BB962C8B-B14F-4D97-AF65-F5344CB8AC3E}">
        <p14:creationId xmlns:p14="http://schemas.microsoft.com/office/powerpoint/2010/main" val="2537205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980728"/>
            <a:ext cx="8229600" cy="4525963"/>
          </a:xfrm>
        </p:spPr>
        <p:txBody>
          <a:bodyPr/>
          <a:lstStyle/>
          <a:p>
            <a:pPr marL="0" lvl="1" indent="0">
              <a:buNone/>
            </a:pPr>
            <a:r>
              <a:rPr lang="es-ES" sz="2400" dirty="0" smtClean="0"/>
              <a:t>Los registros de </a:t>
            </a:r>
            <a:r>
              <a:rPr lang="es-ES" sz="2400" dirty="0" err="1" smtClean="0"/>
              <a:t>Senia</a:t>
            </a:r>
            <a:r>
              <a:rPr lang="es-ES" sz="2400" dirty="0" smtClean="0"/>
              <a:t> están </a:t>
            </a:r>
            <a:r>
              <a:rPr lang="es-ES" sz="2400" dirty="0"/>
              <a:t>dentro de un flujo de trabajo </a:t>
            </a:r>
            <a:r>
              <a:rPr lang="es-ES" sz="2400" dirty="0" smtClean="0"/>
              <a:t>normalizado </a:t>
            </a:r>
            <a:r>
              <a:rPr lang="es-ES" sz="2400" dirty="0"/>
              <a:t>en la </a:t>
            </a:r>
            <a:r>
              <a:rPr lang="es-ES" sz="2400" b="1" dirty="0"/>
              <a:t>pasarela </a:t>
            </a:r>
            <a:r>
              <a:rPr lang="es-ES" sz="2400" b="1" dirty="0" err="1"/>
              <a:t>Senia-Riunet</a:t>
            </a:r>
            <a:r>
              <a:rPr lang="es-ES" sz="2400" b="1" dirty="0"/>
              <a:t> </a:t>
            </a:r>
            <a:r>
              <a:rPr lang="es-ES" sz="2400" dirty="0" smtClean="0"/>
              <a:t>.</a:t>
            </a:r>
          </a:p>
          <a:p>
            <a:pPr marL="342900" lvl="1" indent="-342900">
              <a:buFont typeface="Arial" pitchFamily="34" charset="0"/>
              <a:buChar char="•"/>
            </a:pPr>
            <a:r>
              <a:rPr lang="es-ES" sz="2400" dirty="0" smtClean="0"/>
              <a:t>Cuando un investigador inserta </a:t>
            </a:r>
            <a:r>
              <a:rPr lang="es-ES" sz="2400" b="1" dirty="0" smtClean="0"/>
              <a:t>un nuevo elemento digital </a:t>
            </a:r>
            <a:r>
              <a:rPr lang="es-ES" sz="2400" dirty="0" smtClean="0"/>
              <a:t>que no hubiera añadido anteriormente (versión del autor, versión del editor) </a:t>
            </a:r>
            <a:r>
              <a:rPr lang="es-ES" sz="2400" dirty="0"/>
              <a:t>é</a:t>
            </a:r>
            <a:r>
              <a:rPr lang="es-ES" sz="2400" dirty="0" smtClean="0"/>
              <a:t>ste entra </a:t>
            </a:r>
            <a:r>
              <a:rPr lang="es-ES" sz="2400" dirty="0"/>
              <a:t>de </a:t>
            </a:r>
            <a:r>
              <a:rPr lang="es-ES" sz="2400" dirty="0" smtClean="0"/>
              <a:t>nuevo en el flujo del repositorio</a:t>
            </a:r>
            <a:endParaRPr lang="es-ES" sz="2400" dirty="0"/>
          </a:p>
          <a:p>
            <a:endParaRPr lang="es-ES" dirty="0"/>
          </a:p>
        </p:txBody>
      </p:sp>
      <p:pic>
        <p:nvPicPr>
          <p:cNvPr id="81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770" t="30427" r="48173" b="49856"/>
          <a:stretch/>
        </p:blipFill>
        <p:spPr bwMode="auto">
          <a:xfrm>
            <a:off x="1763688" y="3861048"/>
            <a:ext cx="5400600" cy="2298612"/>
          </a:xfrm>
          <a:prstGeom prst="rect">
            <a:avLst/>
          </a:prstGeom>
          <a:noFill/>
          <a:ln w="1270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021850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619672" y="116632"/>
            <a:ext cx="6055262"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hlinkClick r:id="rId2"/>
              </a:rPr>
              <a:t>Difusión en Poliscience</a:t>
            </a:r>
            <a:endParaRPr lang="es-ES" b="1" dirty="0">
              <a:solidFill>
                <a:srgbClr val="FF0000"/>
              </a:solidFill>
              <a:latin typeface="Arial" pitchFamily="34" charset="0"/>
              <a:cs typeface="Arial" pitchFamily="34" charset="0"/>
            </a:endParaRPr>
          </a:p>
        </p:txBody>
      </p:sp>
      <p:pic>
        <p:nvPicPr>
          <p:cNvPr id="3" name="2 Imagen"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4796"/>
            <a:ext cx="9144000" cy="6126572"/>
          </a:xfrm>
          <a:prstGeom prst="rect">
            <a:avLst/>
          </a:prstGeom>
        </p:spPr>
      </p:pic>
    </p:spTree>
    <p:extLst>
      <p:ext uri="{BB962C8B-B14F-4D97-AF65-F5344CB8AC3E}">
        <p14:creationId xmlns:p14="http://schemas.microsoft.com/office/powerpoint/2010/main" val="121935630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a:xfrm>
            <a:off x="1385455" y="100853"/>
            <a:ext cx="7827818" cy="345982"/>
          </a:xfrm>
        </p:spPr>
        <p:txBody>
          <a:bodyPr/>
          <a:lstStyle/>
          <a:p>
            <a:pPr algn="l"/>
            <a:r>
              <a:rPr lang="en-GB" altLang="es-ES" sz="3200">
                <a:solidFill>
                  <a:srgbClr val="FFFFFF"/>
                </a:solidFill>
              </a:rPr>
              <a:t>The Open Access citation advantage</a:t>
            </a:r>
            <a:endParaRPr lang="es-ES" altLang="es-ES" sz="3200">
              <a:solidFill>
                <a:srgbClr val="FFFFFF"/>
              </a:solidFill>
            </a:endParaRPr>
          </a:p>
        </p:txBody>
      </p:sp>
      <p:graphicFrame>
        <p:nvGraphicFramePr>
          <p:cNvPr id="4" name="3 Tabla"/>
          <p:cNvGraphicFramePr>
            <a:graphicFrameLocks noGrp="1"/>
          </p:cNvGraphicFramePr>
          <p:nvPr/>
        </p:nvGraphicFramePr>
        <p:xfrm>
          <a:off x="178955" y="885265"/>
          <a:ext cx="8928966" cy="4896970"/>
        </p:xfrm>
        <a:graphic>
          <a:graphicData uri="http://schemas.openxmlformats.org/drawingml/2006/table">
            <a:tbl>
              <a:tblPr firstRow="1" firstCol="1" bandRow="1" bandCol="1">
                <a:tableStyleId>{5C22544A-7EE6-4342-B048-85BDC9FD1C3A}</a:tableStyleId>
              </a:tblPr>
              <a:tblGrid>
                <a:gridCol w="7630890"/>
                <a:gridCol w="1298076"/>
              </a:tblGrid>
              <a:tr h="1399130">
                <a:tc>
                  <a:txBody>
                    <a:bodyPr/>
                    <a:lstStyle/>
                    <a:p>
                      <a:pPr>
                        <a:spcAft>
                          <a:spcPts val="0"/>
                        </a:spcAft>
                      </a:pPr>
                      <a:r>
                        <a:rPr lang="en-GB" sz="1600" dirty="0">
                          <a:effectLst/>
                        </a:rPr>
                        <a:t>Size of OA citation advantage when found (and where explicitly stated by discipline)</a:t>
                      </a:r>
                      <a:endParaRPr lang="es-ES" sz="1600" dirty="0">
                        <a:effectLst/>
                        <a:latin typeface="Calibri"/>
                        <a:ea typeface="Cambria"/>
                        <a:cs typeface="Times New Roman"/>
                      </a:endParaRPr>
                    </a:p>
                  </a:txBody>
                  <a:tcPr marL="68580" marR="68580" marT="0" marB="0">
                    <a:solidFill>
                      <a:srgbClr val="002060"/>
                    </a:solidFill>
                  </a:tcPr>
                </a:tc>
                <a:tc>
                  <a:txBody>
                    <a:bodyPr/>
                    <a:lstStyle/>
                    <a:p>
                      <a:pPr algn="ctr">
                        <a:spcAft>
                          <a:spcPts val="0"/>
                        </a:spcAft>
                      </a:pPr>
                      <a:r>
                        <a:rPr lang="en-GB" sz="1600" dirty="0">
                          <a:solidFill>
                            <a:schemeClr val="tx1"/>
                          </a:solidFill>
                          <a:effectLst/>
                        </a:rPr>
                        <a:t>% increase in citations with Open Access</a:t>
                      </a:r>
                      <a:endParaRPr lang="es-ES" sz="1600" dirty="0">
                        <a:solidFill>
                          <a:schemeClr val="tx1"/>
                        </a:solidFill>
                        <a:effectLst/>
                        <a:latin typeface="Calibri"/>
                        <a:ea typeface="Cambria"/>
                        <a:cs typeface="Times New Roman"/>
                      </a:endParaRPr>
                    </a:p>
                  </a:txBody>
                  <a:tcPr marL="68580" marR="68580" marT="0" marB="0"/>
                </a:tc>
              </a:tr>
              <a:tr h="349784">
                <a:tc>
                  <a:txBody>
                    <a:bodyPr/>
                    <a:lstStyle/>
                    <a:p>
                      <a:pPr algn="l" rtl="0" fontAlgn="ctr"/>
                      <a:r>
                        <a:rPr lang="es-ES" sz="1600" b="1" i="0" u="none" strike="noStrike">
                          <a:solidFill>
                            <a:srgbClr val="FFFFFF"/>
                          </a:solidFill>
                          <a:effectLst/>
                          <a:latin typeface="Arial"/>
                        </a:rPr>
                        <a:t>Medicine</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300 to 450</a:t>
                      </a:r>
                    </a:p>
                  </a:txBody>
                  <a:tcPr marL="8659" marR="8659" marT="8404" marB="0" anchor="ctr"/>
                </a:tc>
              </a:tr>
              <a:tr h="349784">
                <a:tc>
                  <a:txBody>
                    <a:bodyPr/>
                    <a:lstStyle/>
                    <a:p>
                      <a:pPr algn="l" rtl="0" fontAlgn="ctr"/>
                      <a:r>
                        <a:rPr lang="es-ES" sz="1600" b="1" i="0" u="none" strike="noStrike">
                          <a:solidFill>
                            <a:srgbClr val="FFFFFF"/>
                          </a:solidFill>
                          <a:effectLst/>
                          <a:latin typeface="Arial"/>
                        </a:rPr>
                        <a:t>Agricultural sciences</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200 to 600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Communications studies (IT)</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200,00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Physics/astronomy</a:t>
                      </a:r>
                    </a:p>
                  </a:txBody>
                  <a:tcPr marL="8659" marR="8659" marT="8404" marB="0" anchor="ctr">
                    <a:solidFill>
                      <a:srgbClr val="002060"/>
                    </a:solidFill>
                  </a:tcPr>
                </a:tc>
                <a:tc>
                  <a:txBody>
                    <a:bodyPr/>
                    <a:lstStyle/>
                    <a:p>
                      <a:pPr algn="ctr" rtl="0" fontAlgn="ctr"/>
                      <a:r>
                        <a:rPr lang="es-ES" sz="1600" b="1" i="0" u="none" strike="noStrike" dirty="0">
                          <a:solidFill>
                            <a:schemeClr val="tx1"/>
                          </a:solidFill>
                          <a:effectLst/>
                          <a:latin typeface="Arial"/>
                        </a:rPr>
                        <a:t>170 to 580</a:t>
                      </a:r>
                    </a:p>
                  </a:txBody>
                  <a:tcPr marL="8659" marR="8659" marT="8404" marB="0" anchor="ctr"/>
                </a:tc>
              </a:tr>
              <a:tr h="349784">
                <a:tc>
                  <a:txBody>
                    <a:bodyPr/>
                    <a:lstStyle/>
                    <a:p>
                      <a:pPr algn="l" rtl="0" fontAlgn="ctr"/>
                      <a:r>
                        <a:rPr lang="es-ES" sz="1600" b="1" i="0" u="none" strike="noStrike">
                          <a:solidFill>
                            <a:srgbClr val="FFFFFF"/>
                          </a:solidFill>
                          <a:effectLst/>
                          <a:latin typeface="Arial"/>
                        </a:rPr>
                        <a:t>Computer science</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157,00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Political science</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86,00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Electrical engineering</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51,00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Philosophy</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45,00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Mathematics</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35 to 91</a:t>
                      </a:r>
                    </a:p>
                  </a:txBody>
                  <a:tcPr marL="8659" marR="8659" marT="8404" marB="0" anchor="ctr"/>
                </a:tc>
              </a:tr>
              <a:tr h="349784">
                <a:tc>
                  <a:txBody>
                    <a:bodyPr/>
                    <a:lstStyle/>
                    <a:p>
                      <a:pPr algn="l" rtl="0" fontAlgn="ctr"/>
                      <a:r>
                        <a:rPr lang="es-ES" sz="1600" b="1" i="0" u="none" strike="noStrike">
                          <a:solidFill>
                            <a:srgbClr val="FFFFFF"/>
                          </a:solidFill>
                          <a:effectLst/>
                          <a:latin typeface="Arial"/>
                        </a:rPr>
                        <a:t>Biology</a:t>
                      </a:r>
                    </a:p>
                  </a:txBody>
                  <a:tcPr marL="8659" marR="8659" marT="8404" marB="0" anchor="ctr">
                    <a:solidFill>
                      <a:srgbClr val="002060"/>
                    </a:solidFill>
                  </a:tcPr>
                </a:tc>
                <a:tc>
                  <a:txBody>
                    <a:bodyPr/>
                    <a:lstStyle/>
                    <a:p>
                      <a:pPr algn="ctr" rtl="0" fontAlgn="ctr"/>
                      <a:r>
                        <a:rPr lang="es-ES" sz="1600" b="1" i="0" u="none" strike="noStrike" dirty="0">
                          <a:solidFill>
                            <a:srgbClr val="000000"/>
                          </a:solidFill>
                          <a:effectLst/>
                          <a:latin typeface="Arial"/>
                        </a:rPr>
                        <a:t>-5 to 36</a:t>
                      </a:r>
                    </a:p>
                  </a:txBody>
                  <a:tcPr marL="8659" marR="8659" marT="8404" marB="0" anchor="ctr"/>
                </a:tc>
              </a:tr>
            </a:tbl>
          </a:graphicData>
        </a:graphic>
      </p:graphicFrame>
      <p:sp>
        <p:nvSpPr>
          <p:cNvPr id="42025" name="4 Rectángulo"/>
          <p:cNvSpPr>
            <a:spLocks noChangeArrowheads="1"/>
          </p:cNvSpPr>
          <p:nvPr/>
        </p:nvSpPr>
        <p:spPr bwMode="auto">
          <a:xfrm>
            <a:off x="0" y="6185647"/>
            <a:ext cx="9144000" cy="46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s-ES" sz="1200"/>
              <a:t>Swan, A. (2010). The Open Access citation advantage: Studies and results to date. </a:t>
            </a:r>
            <a:r>
              <a:rPr lang="es-ES" altLang="es-ES" sz="1200">
                <a:solidFill>
                  <a:srgbClr val="000000"/>
                </a:solidFill>
                <a:cs typeface="Arial" pitchFamily="34" charset="0"/>
              </a:rPr>
              <a:t>Recuperado mayo 28, 2014, a partir de </a:t>
            </a:r>
            <a:r>
              <a:rPr lang="es-ES" altLang="es-ES" sz="1200">
                <a:solidFill>
                  <a:srgbClr val="000000"/>
                </a:solidFill>
                <a:cs typeface="Arial" pitchFamily="34" charset="0"/>
                <a:hlinkClick r:id="rId2"/>
              </a:rPr>
              <a:t>http://eprints.soton.ac.uk/268516/2/Citation_advantage_paper.pdf</a:t>
            </a:r>
            <a:r>
              <a:rPr lang="es-ES" altLang="es-ES" sz="1200">
                <a:solidFill>
                  <a:srgbClr val="000000"/>
                </a:solidFill>
                <a:cs typeface="Arial" pitchFamily="34" charset="0"/>
              </a:rPr>
              <a:t> </a:t>
            </a:r>
            <a:endParaRPr lang="en-US" altLang="es-ES" sz="1200"/>
          </a:p>
        </p:txBody>
      </p:sp>
    </p:spTree>
    <p:extLst>
      <p:ext uri="{BB962C8B-B14F-4D97-AF65-F5344CB8AC3E}">
        <p14:creationId xmlns:p14="http://schemas.microsoft.com/office/powerpoint/2010/main" val="423388074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755576" y="2448758"/>
            <a:ext cx="784887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spcBef>
                <a:spcPts val="1200"/>
              </a:spcBef>
              <a:spcAft>
                <a:spcPts val="600"/>
              </a:spcAft>
            </a:pPr>
            <a:r>
              <a:rPr lang="es-ES" sz="3200" dirty="0" smtClean="0"/>
              <a:t>“</a:t>
            </a:r>
            <a:r>
              <a:rPr lang="es-ES" sz="3200" dirty="0"/>
              <a:t>Cómo la UPV te ayuda a cumplir con los mandatos de la Ley de la ciencia y el Programa Horizonte </a:t>
            </a:r>
            <a:r>
              <a:rPr lang="es-ES" sz="3200" dirty="0" smtClean="0"/>
              <a:t>2020”</a:t>
            </a:r>
            <a:r>
              <a:rPr lang="es-ES" sz="3200" dirty="0"/>
              <a:t>  </a:t>
            </a:r>
          </a:p>
        </p:txBody>
      </p:sp>
    </p:spTree>
    <p:extLst>
      <p:ext uri="{BB962C8B-B14F-4D97-AF65-F5344CB8AC3E}">
        <p14:creationId xmlns:p14="http://schemas.microsoft.com/office/powerpoint/2010/main" val="373728702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23528" y="1707480"/>
            <a:ext cx="8788321"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457200" indent="-457200">
              <a:spcBef>
                <a:spcPts val="1200"/>
              </a:spcBef>
              <a:spcAft>
                <a:spcPts val="1200"/>
              </a:spcAft>
              <a:buFont typeface="Arial" panose="020B0604020202020204" pitchFamily="34" charset="0"/>
              <a:buChar char="•"/>
            </a:pPr>
            <a:r>
              <a:rPr lang="es-ES" altLang="es-ES" sz="3200" dirty="0"/>
              <a:t>El </a:t>
            </a:r>
            <a:r>
              <a:rPr lang="es-ES" altLang="es-ES" sz="3200" dirty="0" smtClean="0"/>
              <a:t>Acceso Abierto</a:t>
            </a:r>
          </a:p>
          <a:p>
            <a:pPr marL="457200" indent="-457200">
              <a:spcBef>
                <a:spcPts val="1200"/>
              </a:spcBef>
              <a:spcAft>
                <a:spcPts val="1200"/>
              </a:spcAft>
              <a:buFont typeface="Arial" panose="020B0604020202020204" pitchFamily="34" charset="0"/>
              <a:buChar char="•"/>
            </a:pPr>
            <a:r>
              <a:rPr lang="es-ES" altLang="es-ES" sz="3200" dirty="0" smtClean="0"/>
              <a:t>Los </a:t>
            </a:r>
            <a:r>
              <a:rPr lang="es-ES" altLang="es-ES" sz="3200" dirty="0"/>
              <a:t>mandatos de las agencias financiadoras </a:t>
            </a:r>
          </a:p>
          <a:p>
            <a:pPr marL="457200" indent="-457200">
              <a:spcBef>
                <a:spcPts val="1200"/>
              </a:spcBef>
              <a:spcAft>
                <a:spcPts val="1200"/>
              </a:spcAft>
              <a:buFont typeface="Arial" panose="020B0604020202020204" pitchFamily="34" charset="0"/>
              <a:buChar char="•"/>
            </a:pPr>
            <a:r>
              <a:rPr lang="es-ES" altLang="es-ES" sz="3200" dirty="0"/>
              <a:t>Tus publicaciones en editoriales de prestigio accesibles en RiuNet.</a:t>
            </a:r>
            <a:endParaRPr lang="es-ES" altLang="es-ES" sz="3200" dirty="0">
              <a:solidFill>
                <a:srgbClr val="FF0000"/>
              </a:solidFill>
            </a:endParaRPr>
          </a:p>
          <a:p>
            <a:pPr marL="457200" indent="-457200">
              <a:spcBef>
                <a:spcPts val="1200"/>
              </a:spcBef>
              <a:spcAft>
                <a:spcPts val="1200"/>
              </a:spcAft>
              <a:buFont typeface="Arial" panose="020B0604020202020204" pitchFamily="34" charset="0"/>
              <a:buChar char="•"/>
            </a:pPr>
            <a:r>
              <a:rPr lang="es-ES" altLang="es-ES" sz="3200" dirty="0"/>
              <a:t>Políticas editoriales y derechos de autor</a:t>
            </a:r>
          </a:p>
          <a:p>
            <a:pPr marL="457200" indent="-457200">
              <a:spcBef>
                <a:spcPts val="1200"/>
              </a:spcBef>
              <a:spcAft>
                <a:spcPts val="1200"/>
              </a:spcAft>
              <a:buFont typeface="Arial" panose="020B0604020202020204" pitchFamily="34" charset="0"/>
              <a:buChar char="•"/>
            </a:pPr>
            <a:r>
              <a:rPr lang="es-ES" altLang="es-ES" sz="3200" dirty="0"/>
              <a:t>Y ahora los </a:t>
            </a:r>
            <a:r>
              <a:rPr lang="es-ES" altLang="es-ES" sz="3200" dirty="0" err="1"/>
              <a:t>datasets</a:t>
            </a:r>
            <a:r>
              <a:rPr lang="es-ES" altLang="es-ES" sz="3200" dirty="0"/>
              <a:t>…</a:t>
            </a:r>
          </a:p>
        </p:txBody>
      </p:sp>
      <p:sp>
        <p:nvSpPr>
          <p:cNvPr id="3" name="2 Rectángulo"/>
          <p:cNvSpPr/>
          <p:nvPr/>
        </p:nvSpPr>
        <p:spPr>
          <a:xfrm>
            <a:off x="2483768" y="188640"/>
            <a:ext cx="2286075" cy="707886"/>
          </a:xfrm>
          <a:prstGeom prst="rect">
            <a:avLst/>
          </a:prstGeom>
        </p:spPr>
        <p:txBody>
          <a:bodyPr wrap="none">
            <a:spAutoFit/>
          </a:bodyPr>
          <a:lstStyle/>
          <a:p>
            <a:r>
              <a:rPr lang="es-ES" sz="4000" dirty="0" smtClean="0"/>
              <a:t>Mandatos</a:t>
            </a:r>
            <a:endParaRPr lang="es-ES" sz="4000" dirty="0"/>
          </a:p>
        </p:txBody>
      </p:sp>
    </p:spTree>
    <p:extLst>
      <p:ext uri="{BB962C8B-B14F-4D97-AF65-F5344CB8AC3E}">
        <p14:creationId xmlns:p14="http://schemas.microsoft.com/office/powerpoint/2010/main" val="234140537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1069398" y="5782236"/>
            <a:ext cx="6573693" cy="508467"/>
          </a:xfrm>
        </p:spPr>
        <p:txBody>
          <a:bodyPr/>
          <a:lstStyle/>
          <a:p>
            <a:r>
              <a:rPr lang="es-ES" altLang="es-ES" sz="2900">
                <a:solidFill>
                  <a:srgbClr val="339933"/>
                </a:solidFill>
              </a:rPr>
              <a:t>Declaración de Budapest (2002)</a:t>
            </a:r>
          </a:p>
        </p:txBody>
      </p:sp>
      <p:sp>
        <p:nvSpPr>
          <p:cNvPr id="19459" name="2 Marcador de contenido"/>
          <p:cNvSpPr>
            <a:spLocks noGrp="1"/>
          </p:cNvSpPr>
          <p:nvPr>
            <p:ph idx="1"/>
          </p:nvPr>
        </p:nvSpPr>
        <p:spPr>
          <a:xfrm>
            <a:off x="554182" y="1008529"/>
            <a:ext cx="8435398" cy="5240151"/>
          </a:xfrm>
        </p:spPr>
        <p:txBody>
          <a:bodyPr/>
          <a:lstStyle/>
          <a:p>
            <a:pPr marL="0" indent="0">
              <a:spcAft>
                <a:spcPts val="538"/>
              </a:spcAft>
              <a:buNone/>
            </a:pPr>
            <a:r>
              <a:rPr lang="es-ES" altLang="es-ES" sz="2500"/>
              <a:t>“Por </a:t>
            </a:r>
            <a:r>
              <a:rPr lang="es-ES" altLang="es-ES" sz="2500" b="1"/>
              <a:t>acceso abierto </a:t>
            </a:r>
            <a:r>
              <a:rPr lang="es-ES" altLang="es-ES" sz="2500"/>
              <a:t>nos referimos a su disponibilidad </a:t>
            </a:r>
            <a:r>
              <a:rPr lang="es-ES" altLang="es-ES" sz="2500" b="1">
                <a:solidFill>
                  <a:srgbClr val="FF6600"/>
                </a:solidFill>
              </a:rPr>
              <a:t>gratuita</a:t>
            </a:r>
            <a:r>
              <a:rPr lang="es-ES" altLang="es-ES" sz="2500"/>
              <a:t> en </a:t>
            </a:r>
            <a:r>
              <a:rPr lang="es-ES" altLang="es-ES" sz="2500" b="1">
                <a:solidFill>
                  <a:srgbClr val="FF6600"/>
                </a:solidFill>
              </a:rPr>
              <a:t>Internet</a:t>
            </a:r>
            <a:r>
              <a:rPr lang="es-ES" altLang="es-ES" sz="2500"/>
              <a:t>, permitiendo a </a:t>
            </a:r>
            <a:r>
              <a:rPr lang="es-ES" altLang="es-ES" sz="2500" b="1">
                <a:solidFill>
                  <a:srgbClr val="FF6600"/>
                </a:solidFill>
              </a:rPr>
              <a:t>cualquier usuario </a:t>
            </a:r>
            <a:r>
              <a:rPr lang="es-ES" altLang="es-ES" sz="2500">
                <a:solidFill>
                  <a:srgbClr val="FF6600"/>
                </a:solidFill>
              </a:rPr>
              <a:t>leer, descargar, copiar, distribuir, imprimir, buscar o usarla </a:t>
            </a:r>
            <a:r>
              <a:rPr lang="es-ES" altLang="es-ES" sz="2500"/>
              <a:t>con cualquier propósito legal, sin </a:t>
            </a:r>
            <a:r>
              <a:rPr lang="es-ES" altLang="es-ES" sz="2500">
                <a:solidFill>
                  <a:srgbClr val="FF6600"/>
                </a:solidFill>
              </a:rPr>
              <a:t>ninguna barrera financiera, legal o técnica</a:t>
            </a:r>
            <a:r>
              <a:rPr lang="es-ES" altLang="es-ES" sz="2500"/>
              <a:t>, fuera de las que implica acceder a Internet mismo. </a:t>
            </a:r>
          </a:p>
          <a:p>
            <a:pPr marL="0" indent="0">
              <a:spcBef>
                <a:spcPts val="1077"/>
              </a:spcBef>
              <a:buNone/>
            </a:pPr>
            <a:r>
              <a:rPr lang="es-ES" altLang="es-ES" sz="2500"/>
              <a:t>La única limitación en cuanto a reproducción y distribución y el único rol del copyright en este dominio, deberá ser dar a los </a:t>
            </a:r>
            <a:r>
              <a:rPr lang="es-ES" altLang="es-ES" sz="2500">
                <a:solidFill>
                  <a:srgbClr val="FF6600"/>
                </a:solidFill>
              </a:rPr>
              <a:t>autores</a:t>
            </a:r>
            <a:r>
              <a:rPr lang="es-ES" altLang="es-ES" sz="2500"/>
              <a:t> el control sobre la </a:t>
            </a:r>
            <a:r>
              <a:rPr lang="es-ES" altLang="es-ES" sz="2500">
                <a:solidFill>
                  <a:srgbClr val="FF6600"/>
                </a:solidFill>
              </a:rPr>
              <a:t>integridad</a:t>
            </a:r>
            <a:r>
              <a:rPr lang="es-ES" altLang="es-ES" sz="2500"/>
              <a:t> </a:t>
            </a:r>
            <a:r>
              <a:rPr lang="es-ES" altLang="es-ES" sz="2500">
                <a:solidFill>
                  <a:srgbClr val="FF6600"/>
                </a:solidFill>
              </a:rPr>
              <a:t>de sus trabajos </a:t>
            </a:r>
            <a:r>
              <a:rPr lang="es-ES" altLang="es-ES" sz="2500"/>
              <a:t>y el derecho de ser adecuadamente </a:t>
            </a:r>
            <a:r>
              <a:rPr lang="es-ES" altLang="es-ES" sz="2500">
                <a:solidFill>
                  <a:srgbClr val="FF6600"/>
                </a:solidFill>
              </a:rPr>
              <a:t>reconocidos y citados</a:t>
            </a:r>
            <a:r>
              <a:rPr lang="es-ES" altLang="es-ES" sz="2500"/>
              <a:t>”</a:t>
            </a:r>
          </a:p>
        </p:txBody>
      </p:sp>
      <p:sp>
        <p:nvSpPr>
          <p:cNvPr id="19460" name="1 Título"/>
          <p:cNvSpPr txBox="1">
            <a:spLocks/>
          </p:cNvSpPr>
          <p:nvPr/>
        </p:nvSpPr>
        <p:spPr bwMode="auto">
          <a:xfrm>
            <a:off x="1207944" y="0"/>
            <a:ext cx="6481329"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solidFill>
                  <a:schemeClr val="bg1"/>
                </a:solidFill>
                <a:latin typeface="+mj-lt"/>
                <a:cs typeface="Arial" pitchFamily="34" charset="0"/>
              </a:rPr>
              <a:t>Definición</a:t>
            </a:r>
          </a:p>
        </p:txBody>
      </p:sp>
      <p:sp>
        <p:nvSpPr>
          <p:cNvPr id="5" name="4 CuadroTexto"/>
          <p:cNvSpPr txBox="1"/>
          <p:nvPr/>
        </p:nvSpPr>
        <p:spPr>
          <a:xfrm>
            <a:off x="1547664" y="260648"/>
            <a:ext cx="5400601"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latin typeface="Arial" pitchFamily="34" charset="0"/>
                <a:cs typeface="Arial" pitchFamily="34" charset="0"/>
              </a:rPr>
              <a:t>Acceso Abierto</a:t>
            </a:r>
            <a:endParaRPr lang="es-ES" b="1" dirty="0">
              <a:latin typeface="Arial" pitchFamily="34" charset="0"/>
              <a:cs typeface="Arial" pitchFamily="34" charset="0"/>
            </a:endParaRPr>
          </a:p>
        </p:txBody>
      </p:sp>
    </p:spTree>
    <p:extLst>
      <p:ext uri="{BB962C8B-B14F-4D97-AF65-F5344CB8AC3E}">
        <p14:creationId xmlns:p14="http://schemas.microsoft.com/office/powerpoint/2010/main" val="290767254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Text Box 6"/>
          <p:cNvSpPr txBox="1">
            <a:spLocks noChangeArrowheads="1"/>
          </p:cNvSpPr>
          <p:nvPr/>
        </p:nvSpPr>
        <p:spPr bwMode="auto">
          <a:xfrm>
            <a:off x="604694" y="1713100"/>
            <a:ext cx="3596409" cy="1557618"/>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 altLang="es-ES" sz="2400"/>
              <a:t>Todo trabajo de investigación se fundamenta en trabajos previos</a:t>
            </a:r>
          </a:p>
        </p:txBody>
      </p:sp>
      <p:sp>
        <p:nvSpPr>
          <p:cNvPr id="21507" name="Text Box 8"/>
          <p:cNvSpPr txBox="1">
            <a:spLocks noChangeArrowheads="1"/>
          </p:cNvSpPr>
          <p:nvPr/>
        </p:nvSpPr>
        <p:spPr bwMode="auto">
          <a:xfrm>
            <a:off x="4918363" y="1637460"/>
            <a:ext cx="3671455" cy="3940268"/>
          </a:xfrm>
          <a:prstGeom prst="rect">
            <a:avLst/>
          </a:prstGeom>
          <a:noFill/>
          <a:ln w="76200">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s-ES" altLang="es-ES" sz="2400" b="1">
                <a:solidFill>
                  <a:srgbClr val="008000"/>
                </a:solidFill>
              </a:rPr>
              <a:t>Acceso Abierto</a:t>
            </a:r>
          </a:p>
          <a:p>
            <a:pPr algn="ctr" eaLnBrk="1" hangingPunct="1">
              <a:spcBef>
                <a:spcPct val="50000"/>
              </a:spcBef>
              <a:buFontTx/>
              <a:buNone/>
            </a:pPr>
            <a:r>
              <a:rPr lang="es-ES" altLang="es-ES" sz="2400"/>
              <a:t>No trabajos duplicados</a:t>
            </a:r>
            <a:br>
              <a:rPr lang="es-ES" altLang="es-ES" sz="2400"/>
            </a:br>
            <a:r>
              <a:rPr lang="es-ES" altLang="es-ES" sz="2400"/>
              <a:t>Rentabilidad de las inversiones</a:t>
            </a:r>
          </a:p>
          <a:p>
            <a:pPr algn="ctr" eaLnBrk="1" hangingPunct="1">
              <a:spcBef>
                <a:spcPct val="50000"/>
              </a:spcBef>
              <a:buFontTx/>
              <a:buNone/>
            </a:pPr>
            <a:r>
              <a:rPr lang="es-ES" altLang="es-ES" sz="2400"/>
              <a:t>Derecho a utilizar y compartir los trabajos</a:t>
            </a:r>
          </a:p>
          <a:p>
            <a:pPr algn="ctr" eaLnBrk="1" hangingPunct="1">
              <a:spcBef>
                <a:spcPct val="50000"/>
              </a:spcBef>
              <a:buFontTx/>
              <a:buNone/>
            </a:pPr>
            <a:r>
              <a:rPr lang="es-ES" altLang="es-ES" sz="2400"/>
              <a:t>Todo el mundo debe poder tener acceso al conocimiento</a:t>
            </a:r>
          </a:p>
        </p:txBody>
      </p:sp>
      <p:sp>
        <p:nvSpPr>
          <p:cNvPr id="21508" name="Text Box 10"/>
          <p:cNvSpPr txBox="1">
            <a:spLocks noChangeArrowheads="1"/>
          </p:cNvSpPr>
          <p:nvPr/>
        </p:nvSpPr>
        <p:spPr bwMode="auto">
          <a:xfrm>
            <a:off x="604694" y="3525651"/>
            <a:ext cx="3596409" cy="823632"/>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 altLang="es-ES" sz="2400"/>
              <a:t>Los autores crean el contenido y lo revisan</a:t>
            </a:r>
          </a:p>
        </p:txBody>
      </p:sp>
      <p:sp>
        <p:nvSpPr>
          <p:cNvPr id="21509" name="Text Box 12"/>
          <p:cNvSpPr txBox="1">
            <a:spLocks noChangeArrowheads="1"/>
          </p:cNvSpPr>
          <p:nvPr/>
        </p:nvSpPr>
        <p:spPr bwMode="auto">
          <a:xfrm>
            <a:off x="604694" y="4749894"/>
            <a:ext cx="3596409" cy="823632"/>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 altLang="es-ES" sz="2400"/>
              <a:t>El conocimiento es un bien público</a:t>
            </a:r>
          </a:p>
        </p:txBody>
      </p:sp>
      <p:sp>
        <p:nvSpPr>
          <p:cNvPr id="21510" name="AutoShape 13"/>
          <p:cNvSpPr>
            <a:spLocks noChangeArrowheads="1"/>
          </p:cNvSpPr>
          <p:nvPr/>
        </p:nvSpPr>
        <p:spPr bwMode="auto">
          <a:xfrm>
            <a:off x="4255943" y="2496110"/>
            <a:ext cx="523875" cy="229721"/>
          </a:xfrm>
          <a:prstGeom prst="rightArrow">
            <a:avLst>
              <a:gd name="adj1" fmla="val 50000"/>
              <a:gd name="adj2" fmla="val 58512"/>
            </a:avLst>
          </a:prstGeom>
          <a:solidFill>
            <a:srgbClr val="FF6600"/>
          </a:solidFill>
          <a:ln w="9525">
            <a:solidFill>
              <a:srgbClr val="FF6600"/>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21511" name="AutoShape 14"/>
          <p:cNvSpPr>
            <a:spLocks noChangeArrowheads="1"/>
          </p:cNvSpPr>
          <p:nvPr/>
        </p:nvSpPr>
        <p:spPr bwMode="auto">
          <a:xfrm>
            <a:off x="4255943" y="3646115"/>
            <a:ext cx="523875" cy="232522"/>
          </a:xfrm>
          <a:prstGeom prst="rightArrow">
            <a:avLst>
              <a:gd name="adj1" fmla="val 50000"/>
              <a:gd name="adj2" fmla="val 57807"/>
            </a:avLst>
          </a:prstGeom>
          <a:solidFill>
            <a:srgbClr val="FF6600"/>
          </a:solidFill>
          <a:ln w="9525">
            <a:solidFill>
              <a:srgbClr val="FF6600"/>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21512" name="AutoShape 14"/>
          <p:cNvSpPr>
            <a:spLocks noChangeArrowheads="1"/>
          </p:cNvSpPr>
          <p:nvPr/>
        </p:nvSpPr>
        <p:spPr bwMode="auto">
          <a:xfrm>
            <a:off x="4255943" y="5046850"/>
            <a:ext cx="523875" cy="229721"/>
          </a:xfrm>
          <a:prstGeom prst="rightArrow">
            <a:avLst>
              <a:gd name="adj1" fmla="val 50000"/>
              <a:gd name="adj2" fmla="val 58512"/>
            </a:avLst>
          </a:prstGeom>
          <a:solidFill>
            <a:srgbClr val="FF6600"/>
          </a:solidFill>
          <a:ln w="9525">
            <a:solidFill>
              <a:srgbClr val="FF6600"/>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21513" name="1 Título"/>
          <p:cNvSpPr>
            <a:spLocks noGrp="1"/>
          </p:cNvSpPr>
          <p:nvPr>
            <p:ph type="title"/>
          </p:nvPr>
        </p:nvSpPr>
        <p:spPr>
          <a:xfrm>
            <a:off x="1219489" y="0"/>
            <a:ext cx="7162511" cy="480453"/>
          </a:xfrm>
        </p:spPr>
        <p:txBody>
          <a:bodyPr/>
          <a:lstStyle/>
          <a:p>
            <a:pPr algn="l"/>
            <a:r>
              <a:rPr lang="es-ES" altLang="es-ES" sz="3200">
                <a:solidFill>
                  <a:schemeClr val="bg1"/>
                </a:solidFill>
              </a:rPr>
              <a:t>Razones</a:t>
            </a:r>
          </a:p>
        </p:txBody>
      </p:sp>
    </p:spTree>
    <p:extLst>
      <p:ext uri="{BB962C8B-B14F-4D97-AF65-F5344CB8AC3E}">
        <p14:creationId xmlns:p14="http://schemas.microsoft.com/office/powerpoint/2010/main" val="4110480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41978" y="6589059"/>
            <a:ext cx="8102023" cy="169277"/>
          </a:xfrm>
          <a:prstGeom prst="rect">
            <a:avLst/>
          </a:prstGeom>
        </p:spPr>
        <p:txBody>
          <a:bodyPr lIns="0" tIns="0" rIns="0" bIns="0">
            <a:spAutoFit/>
          </a:bodyPr>
          <a:lstStyle/>
          <a:p>
            <a:pPr marL="11397">
              <a:defRPr/>
            </a:pPr>
            <a:r>
              <a:rPr sz="1100" spc="-4" dirty="0">
                <a:latin typeface="Arial"/>
                <a:cs typeface="Arial"/>
              </a:rPr>
              <a:t>F</a:t>
            </a:r>
            <a:r>
              <a:rPr sz="1100" dirty="0">
                <a:latin typeface="Arial"/>
                <a:cs typeface="Arial"/>
              </a:rPr>
              <a:t>uente:</a:t>
            </a:r>
            <a:r>
              <a:rPr lang="es-ES" sz="1100" dirty="0">
                <a:latin typeface="Arial"/>
                <a:cs typeface="Arial"/>
              </a:rPr>
              <a:t> </a:t>
            </a:r>
            <a:r>
              <a:rPr sz="1100" spc="-4" dirty="0">
                <a:latin typeface="Arial"/>
                <a:cs typeface="Arial"/>
              </a:rPr>
              <a:t>N</a:t>
            </a:r>
            <a:r>
              <a:rPr sz="1100" dirty="0">
                <a:latin typeface="Arial"/>
                <a:cs typeface="Arial"/>
              </a:rPr>
              <a:t>E</a:t>
            </a:r>
            <a:r>
              <a:rPr sz="1100" spc="-4" dirty="0">
                <a:latin typeface="Arial"/>
                <a:cs typeface="Arial"/>
              </a:rPr>
              <a:t>C</a:t>
            </a:r>
            <a:r>
              <a:rPr sz="1100" dirty="0">
                <a:latin typeface="Arial"/>
                <a:cs typeface="Arial"/>
              </a:rPr>
              <a:t>OBELAC</a:t>
            </a:r>
            <a:r>
              <a:rPr sz="1100" spc="-22" dirty="0">
                <a:latin typeface="Arial"/>
                <a:cs typeface="Arial"/>
              </a:rPr>
              <a:t> </a:t>
            </a:r>
            <a:r>
              <a:rPr sz="1100" dirty="0">
                <a:latin typeface="Arial"/>
                <a:cs typeface="Arial"/>
              </a:rPr>
              <a:t>P</a:t>
            </a:r>
            <a:r>
              <a:rPr sz="1100" spc="-4" dirty="0">
                <a:latin typeface="Arial"/>
                <a:cs typeface="Arial"/>
              </a:rPr>
              <a:t>r</a:t>
            </a:r>
            <a:r>
              <a:rPr sz="1100" dirty="0">
                <a:latin typeface="Arial"/>
                <a:cs typeface="Arial"/>
              </a:rPr>
              <a:t>o</a:t>
            </a:r>
            <a:r>
              <a:rPr sz="1100" spc="-4" dirty="0">
                <a:latin typeface="Arial"/>
                <a:cs typeface="Arial"/>
              </a:rPr>
              <a:t>j</a:t>
            </a:r>
            <a:r>
              <a:rPr sz="1100" dirty="0">
                <a:latin typeface="Arial"/>
                <a:cs typeface="Arial"/>
              </a:rPr>
              <a:t>ect</a:t>
            </a:r>
            <a:r>
              <a:rPr sz="1100" spc="-18" dirty="0">
                <a:latin typeface="Arial"/>
                <a:cs typeface="Arial"/>
              </a:rPr>
              <a:t> </a:t>
            </a:r>
            <a:r>
              <a:rPr sz="1100" spc="-4" dirty="0">
                <a:latin typeface="Arial"/>
                <a:cs typeface="Arial"/>
              </a:rPr>
              <a:t>H</a:t>
            </a:r>
            <a:r>
              <a:rPr sz="1100" dirty="0">
                <a:latin typeface="Arial"/>
                <a:cs typeface="Arial"/>
              </a:rPr>
              <a:t>o</a:t>
            </a:r>
            <a:r>
              <a:rPr sz="1100" spc="4" dirty="0">
                <a:latin typeface="Arial"/>
                <a:cs typeface="Arial"/>
              </a:rPr>
              <a:t>m</a:t>
            </a:r>
            <a:r>
              <a:rPr sz="1100" dirty="0">
                <a:latin typeface="Arial"/>
                <a:cs typeface="Arial"/>
              </a:rPr>
              <a:t>e</a:t>
            </a:r>
            <a:r>
              <a:rPr sz="1100" spc="-18" dirty="0">
                <a:latin typeface="Arial"/>
                <a:cs typeface="Arial"/>
              </a:rPr>
              <a:t> </a:t>
            </a:r>
            <a:r>
              <a:rPr sz="1100" dirty="0">
                <a:latin typeface="Arial"/>
                <a:cs typeface="Arial"/>
              </a:rPr>
              <a:t>Pa</a:t>
            </a:r>
            <a:r>
              <a:rPr sz="1100" spc="-9" dirty="0">
                <a:latin typeface="Arial"/>
                <a:cs typeface="Arial"/>
              </a:rPr>
              <a:t>g</a:t>
            </a:r>
            <a:r>
              <a:rPr sz="1100" dirty="0">
                <a:latin typeface="Arial"/>
                <a:cs typeface="Arial"/>
              </a:rPr>
              <a:t>e.</a:t>
            </a:r>
            <a:r>
              <a:rPr sz="1100" spc="-9" dirty="0">
                <a:latin typeface="Arial"/>
                <a:cs typeface="Arial"/>
              </a:rPr>
              <a:t> </a:t>
            </a:r>
            <a:r>
              <a:rPr sz="1100" spc="-4" dirty="0">
                <a:latin typeface="Arial"/>
                <a:cs typeface="Arial"/>
              </a:rPr>
              <a:t>R</a:t>
            </a:r>
            <a:r>
              <a:rPr sz="1100" dirty="0">
                <a:latin typeface="Arial"/>
                <a:cs typeface="Arial"/>
              </a:rPr>
              <a:t>ecup</a:t>
            </a:r>
            <a:r>
              <a:rPr sz="1100" spc="-9" dirty="0">
                <a:latin typeface="Arial"/>
                <a:cs typeface="Arial"/>
              </a:rPr>
              <a:t>e</a:t>
            </a:r>
            <a:r>
              <a:rPr sz="1100" spc="-4" dirty="0">
                <a:latin typeface="Arial"/>
                <a:cs typeface="Arial"/>
              </a:rPr>
              <a:t>r</a:t>
            </a:r>
            <a:r>
              <a:rPr sz="1100" dirty="0">
                <a:latin typeface="Arial"/>
                <a:cs typeface="Arial"/>
              </a:rPr>
              <a:t>a</a:t>
            </a:r>
            <a:r>
              <a:rPr sz="1100" spc="-9" dirty="0">
                <a:latin typeface="Arial"/>
                <a:cs typeface="Arial"/>
              </a:rPr>
              <a:t>d</a:t>
            </a:r>
            <a:r>
              <a:rPr sz="1100" dirty="0">
                <a:latin typeface="Arial"/>
                <a:cs typeface="Arial"/>
              </a:rPr>
              <a:t>o</a:t>
            </a:r>
            <a:r>
              <a:rPr sz="1100" spc="-40" dirty="0">
                <a:latin typeface="Arial"/>
                <a:cs typeface="Arial"/>
              </a:rPr>
              <a:t> </a:t>
            </a:r>
            <a:r>
              <a:rPr sz="1100" dirty="0">
                <a:latin typeface="Arial"/>
                <a:cs typeface="Arial"/>
              </a:rPr>
              <a:t>a</a:t>
            </a:r>
            <a:r>
              <a:rPr sz="1100" spc="4" dirty="0">
                <a:latin typeface="Arial"/>
                <a:cs typeface="Arial"/>
              </a:rPr>
              <a:t> </a:t>
            </a:r>
            <a:r>
              <a:rPr sz="1100" dirty="0">
                <a:latin typeface="Arial"/>
                <a:cs typeface="Arial"/>
              </a:rPr>
              <a:t>pa</a:t>
            </a:r>
            <a:r>
              <a:rPr sz="1100" spc="-4" dirty="0">
                <a:latin typeface="Arial"/>
                <a:cs typeface="Arial"/>
              </a:rPr>
              <a:t>r</a:t>
            </a:r>
            <a:r>
              <a:rPr sz="1100" dirty="0">
                <a:latin typeface="Arial"/>
                <a:cs typeface="Arial"/>
              </a:rPr>
              <a:t>t</a:t>
            </a:r>
            <a:r>
              <a:rPr sz="1100" spc="-4" dirty="0">
                <a:latin typeface="Arial"/>
                <a:cs typeface="Arial"/>
              </a:rPr>
              <a:t>i</a:t>
            </a:r>
            <a:r>
              <a:rPr sz="1100" dirty="0">
                <a:latin typeface="Arial"/>
                <a:cs typeface="Arial"/>
              </a:rPr>
              <a:t>r</a:t>
            </a:r>
            <a:r>
              <a:rPr sz="1100" spc="-13" dirty="0">
                <a:latin typeface="Arial"/>
                <a:cs typeface="Arial"/>
              </a:rPr>
              <a:t> </a:t>
            </a:r>
            <a:r>
              <a:rPr sz="1100" dirty="0">
                <a:latin typeface="Arial"/>
                <a:cs typeface="Arial"/>
              </a:rPr>
              <a:t>de</a:t>
            </a:r>
            <a:r>
              <a:rPr sz="1100" spc="-18" dirty="0">
                <a:latin typeface="Arial"/>
                <a:cs typeface="Arial"/>
              </a:rPr>
              <a:t> </a:t>
            </a:r>
            <a:r>
              <a:rPr sz="1100" u="sng" dirty="0">
                <a:solidFill>
                  <a:srgbClr val="009999"/>
                </a:solidFill>
                <a:latin typeface="Arial"/>
                <a:cs typeface="Arial"/>
                <a:hlinkClick r:id="rId3"/>
              </a:rPr>
              <a:t>http://</a:t>
            </a:r>
            <a:r>
              <a:rPr sz="1100" u="sng" spc="-13" dirty="0">
                <a:solidFill>
                  <a:srgbClr val="009999"/>
                </a:solidFill>
                <a:latin typeface="Arial"/>
                <a:cs typeface="Arial"/>
                <a:hlinkClick r:id="rId3"/>
              </a:rPr>
              <a:t>ww</a:t>
            </a:r>
            <a:r>
              <a:rPr sz="1100" u="sng" spc="-67" dirty="0">
                <a:solidFill>
                  <a:srgbClr val="009999"/>
                </a:solidFill>
                <a:latin typeface="Arial"/>
                <a:cs typeface="Arial"/>
                <a:hlinkClick r:id="rId3"/>
              </a:rPr>
              <a:t>w</a:t>
            </a:r>
            <a:r>
              <a:rPr sz="1100" u="sng" dirty="0">
                <a:solidFill>
                  <a:srgbClr val="009999"/>
                </a:solidFill>
                <a:latin typeface="Arial"/>
                <a:cs typeface="Arial"/>
                <a:hlinkClick r:id="rId3"/>
              </a:rPr>
              <a:t>.necobe</a:t>
            </a:r>
            <a:r>
              <a:rPr sz="1100" u="sng" spc="-4" dirty="0">
                <a:solidFill>
                  <a:srgbClr val="009999"/>
                </a:solidFill>
                <a:latin typeface="Arial"/>
                <a:cs typeface="Arial"/>
                <a:hlinkClick r:id="rId3"/>
              </a:rPr>
              <a:t>l</a:t>
            </a:r>
            <a:r>
              <a:rPr sz="1100" u="sng" dirty="0">
                <a:solidFill>
                  <a:srgbClr val="009999"/>
                </a:solidFill>
                <a:latin typeface="Arial"/>
                <a:cs typeface="Arial"/>
                <a:hlinkClick r:id="rId3"/>
              </a:rPr>
              <a:t>ac.</a:t>
            </a:r>
            <a:r>
              <a:rPr sz="1100" u="sng" spc="-9" dirty="0">
                <a:solidFill>
                  <a:srgbClr val="009999"/>
                </a:solidFill>
                <a:latin typeface="Arial"/>
                <a:cs typeface="Arial"/>
                <a:hlinkClick r:id="rId3"/>
              </a:rPr>
              <a:t>eu</a:t>
            </a:r>
            <a:r>
              <a:rPr sz="1100" u="sng" dirty="0">
                <a:solidFill>
                  <a:srgbClr val="009999"/>
                </a:solidFill>
                <a:latin typeface="Arial"/>
                <a:cs typeface="Arial"/>
                <a:hlinkClick r:id="rId3"/>
              </a:rPr>
              <a:t>/e</a:t>
            </a:r>
            <a:r>
              <a:rPr sz="1100" u="sng" spc="-9" dirty="0">
                <a:solidFill>
                  <a:srgbClr val="009999"/>
                </a:solidFill>
                <a:latin typeface="Arial"/>
                <a:cs typeface="Arial"/>
                <a:hlinkClick r:id="rId3"/>
              </a:rPr>
              <a:t>n</a:t>
            </a:r>
            <a:r>
              <a:rPr sz="1100" u="sng" dirty="0">
                <a:solidFill>
                  <a:srgbClr val="009999"/>
                </a:solidFill>
                <a:latin typeface="Arial"/>
                <a:cs typeface="Arial"/>
                <a:hlinkClick r:id="rId3"/>
              </a:rPr>
              <a:t>/</a:t>
            </a:r>
            <a:r>
              <a:rPr sz="1100" u="sng" spc="-4" dirty="0">
                <a:solidFill>
                  <a:srgbClr val="009999"/>
                </a:solidFill>
                <a:latin typeface="Arial"/>
                <a:cs typeface="Arial"/>
                <a:hlinkClick r:id="rId3"/>
              </a:rPr>
              <a:t>i</a:t>
            </a:r>
            <a:r>
              <a:rPr sz="1100" u="sng" spc="-9" dirty="0">
                <a:solidFill>
                  <a:srgbClr val="009999"/>
                </a:solidFill>
                <a:latin typeface="Arial"/>
                <a:cs typeface="Arial"/>
                <a:hlinkClick r:id="rId3"/>
              </a:rPr>
              <a:t>nd</a:t>
            </a:r>
            <a:r>
              <a:rPr sz="1100" u="sng" dirty="0">
                <a:solidFill>
                  <a:srgbClr val="009999"/>
                </a:solidFill>
                <a:latin typeface="Arial"/>
                <a:cs typeface="Arial"/>
                <a:hlinkClick r:id="rId3"/>
              </a:rPr>
              <a:t>e</a:t>
            </a:r>
            <a:r>
              <a:rPr sz="1100" u="sng" spc="-13" dirty="0">
                <a:solidFill>
                  <a:srgbClr val="009999"/>
                </a:solidFill>
                <a:latin typeface="Arial"/>
                <a:cs typeface="Arial"/>
                <a:hlinkClick r:id="rId3"/>
              </a:rPr>
              <a:t>x</a:t>
            </a:r>
            <a:r>
              <a:rPr sz="1100" u="sng" dirty="0">
                <a:solidFill>
                  <a:srgbClr val="009999"/>
                </a:solidFill>
                <a:latin typeface="Arial"/>
                <a:cs typeface="Arial"/>
                <a:hlinkClick r:id="rId3"/>
              </a:rPr>
              <a:t>.p</a:t>
            </a:r>
            <a:r>
              <a:rPr sz="1100" u="sng" spc="-9" dirty="0">
                <a:solidFill>
                  <a:srgbClr val="009999"/>
                </a:solidFill>
                <a:latin typeface="Arial"/>
                <a:cs typeface="Arial"/>
                <a:hlinkClick r:id="rId3"/>
              </a:rPr>
              <a:t>h</a:t>
            </a:r>
            <a:r>
              <a:rPr sz="1100" u="sng" dirty="0">
                <a:solidFill>
                  <a:srgbClr val="009999"/>
                </a:solidFill>
                <a:latin typeface="Arial"/>
                <a:cs typeface="Arial"/>
                <a:hlinkClick r:id="rId3"/>
              </a:rPr>
              <a:t>p</a:t>
            </a:r>
            <a:endParaRPr sz="1100" dirty="0">
              <a:latin typeface="Arial"/>
              <a:cs typeface="Arial"/>
            </a:endParaRPr>
          </a:p>
        </p:txBody>
      </p:sp>
      <p:pic>
        <p:nvPicPr>
          <p:cNvPr id="2253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7454" y="833438"/>
            <a:ext cx="4918364" cy="5553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6 Título"/>
          <p:cNvSpPr>
            <a:spLocks noGrp="1"/>
          </p:cNvSpPr>
          <p:nvPr>
            <p:ph type="title"/>
          </p:nvPr>
        </p:nvSpPr>
        <p:spPr>
          <a:xfrm>
            <a:off x="1524000" y="100853"/>
            <a:ext cx="7162512" cy="345982"/>
          </a:xfrm>
        </p:spPr>
        <p:txBody>
          <a:bodyPr/>
          <a:lstStyle/>
          <a:p>
            <a:pPr algn="l"/>
            <a:r>
              <a:rPr lang="es-ES" altLang="es-ES" sz="3200">
                <a:solidFill>
                  <a:schemeClr val="bg1"/>
                </a:solidFill>
              </a:rPr>
              <a:t>Ventajas</a:t>
            </a:r>
          </a:p>
        </p:txBody>
      </p:sp>
      <p:sp>
        <p:nvSpPr>
          <p:cNvPr id="5" name="4 CuadroTexto"/>
          <p:cNvSpPr txBox="1"/>
          <p:nvPr/>
        </p:nvSpPr>
        <p:spPr>
          <a:xfrm>
            <a:off x="1547664" y="260648"/>
            <a:ext cx="5400601"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latin typeface="Arial" pitchFamily="34" charset="0"/>
                <a:cs typeface="Arial" pitchFamily="34" charset="0"/>
              </a:rPr>
              <a:t>Ventajas del Acceso Abierto</a:t>
            </a:r>
            <a:endParaRPr lang="es-ES" b="1" dirty="0">
              <a:latin typeface="Arial" pitchFamily="34" charset="0"/>
              <a:cs typeface="Arial" pitchFamily="34" charset="0"/>
            </a:endParaRPr>
          </a:p>
        </p:txBody>
      </p:sp>
    </p:spTree>
    <p:extLst>
      <p:ext uri="{BB962C8B-B14F-4D97-AF65-F5344CB8AC3E}">
        <p14:creationId xmlns:p14="http://schemas.microsoft.com/office/powerpoint/2010/main" val="243272035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hlinkClick r:id="rId3"/>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58478" y="1018336"/>
            <a:ext cx="2946977" cy="864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a:hlinkClick r:id="rId5"/>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71172" y="1970835"/>
            <a:ext cx="1721715" cy="683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6">
            <a:hlinkClick r:id="rId7"/>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21921" y="3779907"/>
            <a:ext cx="2143125" cy="80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a:hlinkClick r:id="rId9"/>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75375" y="4909578"/>
            <a:ext cx="2717511" cy="733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1 Imagen"/>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348682" y="2906526"/>
            <a:ext cx="1399886" cy="64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1 Título"/>
          <p:cNvSpPr>
            <a:spLocks noGrp="1"/>
          </p:cNvSpPr>
          <p:nvPr>
            <p:ph type="title"/>
          </p:nvPr>
        </p:nvSpPr>
        <p:spPr>
          <a:xfrm>
            <a:off x="457489" y="67235"/>
            <a:ext cx="8229023" cy="801221"/>
          </a:xfrm>
        </p:spPr>
        <p:txBody>
          <a:bodyPr/>
          <a:lstStyle/>
          <a:p>
            <a:r>
              <a:rPr lang="es-ES" altLang="es-ES" sz="3200" b="1" dirty="0">
                <a:solidFill>
                  <a:srgbClr val="C00000"/>
                </a:solidFill>
              </a:rPr>
              <a:t>Acceso abierto en la UPV</a:t>
            </a:r>
          </a:p>
        </p:txBody>
      </p:sp>
      <p:pic>
        <p:nvPicPr>
          <p:cNvPr id="16392" name="Picture 9">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1520" y="1412776"/>
            <a:ext cx="5951255" cy="4230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7968" y="2564904"/>
            <a:ext cx="8807078"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1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idx="1"/>
          </p:nvPr>
        </p:nvSpPr>
        <p:spPr>
          <a:xfrm>
            <a:off x="457489" y="1371320"/>
            <a:ext cx="8229023" cy="4374496"/>
          </a:xfrm>
        </p:spPr>
        <p:txBody>
          <a:bodyPr/>
          <a:lstStyle/>
          <a:p>
            <a:pPr marL="0" indent="0">
              <a:buNone/>
            </a:pPr>
            <a:r>
              <a:rPr lang="es-ES" altLang="es-ES" sz="2800"/>
              <a:t>de depósito a los investigadores que realizan sus trabajos con fondos públicos</a:t>
            </a:r>
          </a:p>
          <a:p>
            <a:pPr marL="0" indent="0">
              <a:buNone/>
            </a:pPr>
            <a:endParaRPr lang="es-ES" altLang="es-ES" smtClean="0"/>
          </a:p>
        </p:txBody>
      </p:sp>
      <p:pic>
        <p:nvPicPr>
          <p:cNvPr id="43011"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432" y="2972360"/>
            <a:ext cx="8194386" cy="2589960"/>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sp>
        <p:nvSpPr>
          <p:cNvPr id="9" name="1 CuadroTexto"/>
          <p:cNvSpPr txBox="1">
            <a:spLocks noChangeArrowheads="1"/>
          </p:cNvSpPr>
          <p:nvPr/>
        </p:nvSpPr>
        <p:spPr bwMode="auto">
          <a:xfrm>
            <a:off x="1385455" y="87027"/>
            <a:ext cx="2394457" cy="584763"/>
          </a:xfrm>
          <a:prstGeom prst="rect">
            <a:avLst/>
          </a:prstGeom>
          <a:noFill/>
          <a:ln>
            <a:noFill/>
          </a:ln>
          <a:extLst/>
        </p:spPr>
        <p:txBody>
          <a:bodyPr wrap="square" lIns="91429" tIns="45714" rIns="91429" bIns="4571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s-ES" sz="3200" b="1" dirty="0" smtClean="0">
                <a:latin typeface="+mj-lt"/>
              </a:rPr>
              <a:t>Mandatos </a:t>
            </a:r>
            <a:endParaRPr lang="es-ES" sz="3200" b="1" dirty="0">
              <a:solidFill>
                <a:srgbClr val="FF0000"/>
              </a:solidFill>
              <a:latin typeface="+mj-lt"/>
            </a:endParaRPr>
          </a:p>
        </p:txBody>
      </p:sp>
    </p:spTree>
    <p:extLst>
      <p:ext uri="{BB962C8B-B14F-4D97-AF65-F5344CB8AC3E}">
        <p14:creationId xmlns:p14="http://schemas.microsoft.com/office/powerpoint/2010/main" val="325341751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238985" y="59823"/>
            <a:ext cx="1892855" cy="488857"/>
          </a:xfrm>
          <a:prstGeom prst="rect">
            <a:avLst/>
          </a:prstGeom>
          <a:noFill/>
        </p:spPr>
        <p:txBody>
          <a:bodyPr wrap="square" lIns="0" tIns="0" rIns="0" bIns="0">
            <a:spAutoFit/>
          </a:bodyPr>
          <a:lstStyle/>
          <a:p>
            <a:pPr marL="0" lvl="1">
              <a:defRPr/>
            </a:pPr>
            <a:r>
              <a:rPr lang="es-ES" sz="3200" b="1" dirty="0" smtClean="0">
                <a:latin typeface="+mj-lt"/>
              </a:rPr>
              <a:t>en </a:t>
            </a:r>
            <a:r>
              <a:rPr lang="es-ES" sz="3200" b="1" dirty="0">
                <a:latin typeface="+mj-lt"/>
              </a:rPr>
              <a:t>España</a:t>
            </a:r>
          </a:p>
        </p:txBody>
      </p:sp>
      <p:sp>
        <p:nvSpPr>
          <p:cNvPr id="10" name="3 Marcador de contenido"/>
          <p:cNvSpPr txBox="1">
            <a:spLocks/>
          </p:cNvSpPr>
          <p:nvPr/>
        </p:nvSpPr>
        <p:spPr>
          <a:xfrm>
            <a:off x="287194" y="672353"/>
            <a:ext cx="8713932" cy="1143000"/>
          </a:xfrm>
          <a:prstGeom prst="roundRect">
            <a:avLst/>
          </a:prstGeom>
          <a:noFill/>
          <a:ln w="28575" cap="flat" cmpd="sng" algn="ctr">
            <a:solidFill>
              <a:srgbClr val="FF6600"/>
            </a:solidFill>
            <a:prstDash val="solid"/>
          </a:ln>
          <a:extLst/>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lvl1pPr marL="514350" indent="-514350" algn="l" defTabSz="914400" rtl="0" eaLnBrk="1" latinLnBrk="0" hangingPunct="1">
              <a:spcBef>
                <a:spcPct val="20000"/>
              </a:spcBef>
              <a:buFont typeface="+mj-lt"/>
              <a:buAutoNum type="arabicPeriod"/>
              <a:defRPr sz="3200" kern="1200">
                <a:solidFill>
                  <a:schemeClr val="lt1"/>
                </a:solidFill>
                <a:latin typeface="+mn-lt"/>
                <a:ea typeface="+mn-ea"/>
                <a:cs typeface="+mn-cs"/>
              </a:defRPr>
            </a:lvl1pPr>
            <a:lvl2pPr marL="971550" indent="-514350" algn="l" defTabSz="914400" rtl="0" eaLnBrk="1" latinLnBrk="0" hangingPunct="1">
              <a:spcBef>
                <a:spcPct val="20000"/>
              </a:spcBef>
              <a:buFont typeface="+mj-lt"/>
              <a:buAutoNum type="alphaLcPeriod"/>
              <a:defRPr sz="2800" kern="1200">
                <a:solidFill>
                  <a:schemeClr val="lt1"/>
                </a:solidFill>
                <a:latin typeface="+mn-lt"/>
                <a:ea typeface="+mn-ea"/>
                <a:cs typeface="+mn-cs"/>
              </a:defRPr>
            </a:lvl2pPr>
            <a:lvl3pPr marL="1371600" indent="-457200" algn="l" defTabSz="914400" rtl="0" eaLnBrk="1" latinLnBrk="0" hangingPunct="1">
              <a:spcBef>
                <a:spcPct val="20000"/>
              </a:spcBef>
              <a:buFont typeface="+mj-lt"/>
              <a:buAutoNum type="romanLcPeriod"/>
              <a:defRPr sz="2400" kern="1200">
                <a:solidFill>
                  <a:schemeClr val="lt1"/>
                </a:solidFill>
                <a:latin typeface="+mn-lt"/>
                <a:ea typeface="+mn-ea"/>
                <a:cs typeface="+mn-cs"/>
              </a:defRPr>
            </a:lvl3pPr>
            <a:lvl4pPr marL="18288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4pPr>
            <a:lvl5pPr marL="22860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buNone/>
              <a:defRPr/>
            </a:pPr>
            <a:r>
              <a:rPr lang="es-ES" sz="2200" b="1" dirty="0">
                <a:hlinkClick r:id="rId3"/>
              </a:rPr>
              <a:t>Real Decreto 99/2011, </a:t>
            </a:r>
            <a:r>
              <a:rPr lang="es-ES" sz="2200" b="1" dirty="0">
                <a:solidFill>
                  <a:schemeClr val="tx1"/>
                </a:solidFill>
                <a:hlinkClick r:id="rId3"/>
              </a:rPr>
              <a:t>de 28 de enero, por el que se regulan las enseñanzas oficiales de doctorado</a:t>
            </a:r>
            <a:r>
              <a:rPr lang="es-ES" sz="2200" b="1" dirty="0">
                <a:solidFill>
                  <a:schemeClr val="tx1"/>
                </a:solidFill>
              </a:rPr>
              <a:t>. </a:t>
            </a:r>
            <a:r>
              <a:rPr lang="es-ES" sz="1800" dirty="0">
                <a:solidFill>
                  <a:schemeClr val="tx1"/>
                </a:solidFill>
              </a:rPr>
              <a:t>Artículo 14.5. Archivo de las </a:t>
            </a:r>
            <a:r>
              <a:rPr lang="es-ES" sz="1800" b="1" dirty="0">
                <a:solidFill>
                  <a:schemeClr val="tx1"/>
                </a:solidFill>
              </a:rPr>
              <a:t>tesis</a:t>
            </a:r>
            <a:r>
              <a:rPr lang="es-ES" sz="1800" dirty="0">
                <a:solidFill>
                  <a:schemeClr val="tx1"/>
                </a:solidFill>
              </a:rPr>
              <a:t> en formato electrónico en un </a:t>
            </a:r>
            <a:r>
              <a:rPr lang="es-ES" sz="1800" b="1" dirty="0" smtClean="0">
                <a:solidFill>
                  <a:schemeClr val="tx1"/>
                </a:solidFill>
              </a:rPr>
              <a:t>repositorio. </a:t>
            </a:r>
            <a:r>
              <a:rPr lang="es-ES" sz="1800" b="1" dirty="0" smtClean="0">
                <a:solidFill>
                  <a:srgbClr val="C00000"/>
                </a:solidFill>
                <a:hlinkClick r:id="rId4"/>
              </a:rPr>
              <a:t>Y las tesis por compendio?</a:t>
            </a:r>
            <a:endParaRPr lang="es-ES" sz="1800" b="1" dirty="0">
              <a:solidFill>
                <a:srgbClr val="C00000"/>
              </a:solidFill>
            </a:endParaRPr>
          </a:p>
        </p:txBody>
      </p:sp>
      <p:sp>
        <p:nvSpPr>
          <p:cNvPr id="11" name="3 Marcador de contenido"/>
          <p:cNvSpPr txBox="1">
            <a:spLocks/>
          </p:cNvSpPr>
          <p:nvPr/>
        </p:nvSpPr>
        <p:spPr>
          <a:xfrm>
            <a:off x="277091" y="1949824"/>
            <a:ext cx="8713932" cy="4639235"/>
          </a:xfrm>
          <a:prstGeom prst="roundRect">
            <a:avLst/>
          </a:prstGeom>
          <a:noFill/>
          <a:ln w="28575" cap="flat" cmpd="sng" algn="ctr">
            <a:solidFill>
              <a:srgbClr val="FF6600"/>
            </a:solidFill>
            <a:prstDash val="solid"/>
          </a:ln>
          <a:extLst/>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lvl1pPr marL="514350" indent="-514350" algn="l" defTabSz="914400" rtl="0" eaLnBrk="1" latinLnBrk="0" hangingPunct="1">
              <a:spcBef>
                <a:spcPct val="20000"/>
              </a:spcBef>
              <a:buFont typeface="+mj-lt"/>
              <a:buAutoNum type="arabicPeriod"/>
              <a:defRPr sz="3200" kern="1200">
                <a:solidFill>
                  <a:schemeClr val="lt1"/>
                </a:solidFill>
                <a:latin typeface="+mn-lt"/>
                <a:ea typeface="+mn-ea"/>
                <a:cs typeface="+mn-cs"/>
              </a:defRPr>
            </a:lvl1pPr>
            <a:lvl2pPr marL="971550" indent="-514350" algn="l" defTabSz="914400" rtl="0" eaLnBrk="1" latinLnBrk="0" hangingPunct="1">
              <a:spcBef>
                <a:spcPct val="20000"/>
              </a:spcBef>
              <a:buFont typeface="+mj-lt"/>
              <a:buAutoNum type="alphaLcPeriod"/>
              <a:defRPr sz="2800" kern="1200">
                <a:solidFill>
                  <a:schemeClr val="lt1"/>
                </a:solidFill>
                <a:latin typeface="+mn-lt"/>
                <a:ea typeface="+mn-ea"/>
                <a:cs typeface="+mn-cs"/>
              </a:defRPr>
            </a:lvl2pPr>
            <a:lvl3pPr marL="1371600" indent="-457200" algn="l" defTabSz="914400" rtl="0" eaLnBrk="1" latinLnBrk="0" hangingPunct="1">
              <a:spcBef>
                <a:spcPct val="20000"/>
              </a:spcBef>
              <a:buFont typeface="+mj-lt"/>
              <a:buAutoNum type="romanLcPeriod"/>
              <a:defRPr sz="2400" kern="1200">
                <a:solidFill>
                  <a:schemeClr val="lt1"/>
                </a:solidFill>
                <a:latin typeface="+mn-lt"/>
                <a:ea typeface="+mn-ea"/>
                <a:cs typeface="+mn-cs"/>
              </a:defRPr>
            </a:lvl3pPr>
            <a:lvl4pPr marL="18288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4pPr>
            <a:lvl5pPr marL="22860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11397">
              <a:spcBef>
                <a:spcPts val="0"/>
              </a:spcBef>
              <a:buNone/>
              <a:defRPr/>
            </a:pPr>
            <a:r>
              <a:rPr lang="es-ES" sz="2200" b="1" spc="-49" dirty="0">
                <a:solidFill>
                  <a:schemeClr val="tx1"/>
                </a:solidFill>
                <a:cs typeface="Arial"/>
              </a:rPr>
              <a:t>Le</a:t>
            </a:r>
            <a:r>
              <a:rPr lang="es-ES" sz="2200" b="1" spc="-22" dirty="0">
                <a:solidFill>
                  <a:schemeClr val="tx1"/>
                </a:solidFill>
                <a:cs typeface="Arial"/>
              </a:rPr>
              <a:t>y</a:t>
            </a:r>
            <a:r>
              <a:rPr lang="es-ES" sz="2200" b="1" spc="-31" dirty="0">
                <a:solidFill>
                  <a:schemeClr val="tx1"/>
                </a:solidFill>
                <a:cs typeface="Arial"/>
              </a:rPr>
              <a:t> </a:t>
            </a:r>
            <a:r>
              <a:rPr lang="es-ES" sz="2200" b="1" spc="-49" dirty="0">
                <a:solidFill>
                  <a:schemeClr val="tx1"/>
                </a:solidFill>
                <a:cs typeface="Arial"/>
              </a:rPr>
              <a:t>d</a:t>
            </a:r>
            <a:r>
              <a:rPr lang="es-ES" sz="2200" b="1" spc="-22" dirty="0">
                <a:solidFill>
                  <a:schemeClr val="tx1"/>
                </a:solidFill>
                <a:cs typeface="Arial"/>
              </a:rPr>
              <a:t>e</a:t>
            </a:r>
            <a:r>
              <a:rPr lang="es-ES" sz="2200" b="1" spc="-31" dirty="0">
                <a:solidFill>
                  <a:schemeClr val="tx1"/>
                </a:solidFill>
                <a:cs typeface="Arial"/>
              </a:rPr>
              <a:t> </a:t>
            </a:r>
            <a:r>
              <a:rPr lang="es-ES" sz="2200" b="1" spc="-27" dirty="0">
                <a:solidFill>
                  <a:schemeClr val="tx1"/>
                </a:solidFill>
                <a:cs typeface="Arial"/>
              </a:rPr>
              <a:t>l</a:t>
            </a:r>
            <a:r>
              <a:rPr lang="es-ES" sz="2200" b="1" spc="-22" dirty="0">
                <a:solidFill>
                  <a:schemeClr val="tx1"/>
                </a:solidFill>
                <a:cs typeface="Arial"/>
              </a:rPr>
              <a:t>a</a:t>
            </a:r>
            <a:r>
              <a:rPr lang="es-ES" sz="2200" b="1" spc="-45" dirty="0">
                <a:solidFill>
                  <a:schemeClr val="tx1"/>
                </a:solidFill>
                <a:cs typeface="Arial"/>
              </a:rPr>
              <a:t> </a:t>
            </a:r>
            <a:r>
              <a:rPr lang="es-ES" sz="2200" b="1" spc="-40" dirty="0">
                <a:solidFill>
                  <a:schemeClr val="tx1"/>
                </a:solidFill>
                <a:cs typeface="Arial"/>
              </a:rPr>
              <a:t>Ci</a:t>
            </a:r>
            <a:r>
              <a:rPr lang="es-ES" sz="2200" b="1" spc="-49" dirty="0">
                <a:solidFill>
                  <a:schemeClr val="tx1"/>
                </a:solidFill>
                <a:cs typeface="Arial"/>
              </a:rPr>
              <a:t>enc</a:t>
            </a:r>
            <a:r>
              <a:rPr lang="es-ES" sz="2200" b="1" spc="-27" dirty="0">
                <a:solidFill>
                  <a:schemeClr val="tx1"/>
                </a:solidFill>
                <a:cs typeface="Arial"/>
              </a:rPr>
              <a:t>i</a:t>
            </a:r>
            <a:r>
              <a:rPr lang="es-ES" sz="2200" b="1" spc="-22" dirty="0">
                <a:solidFill>
                  <a:schemeClr val="tx1"/>
                </a:solidFill>
                <a:cs typeface="Arial"/>
              </a:rPr>
              <a:t>a</a:t>
            </a:r>
            <a:r>
              <a:rPr lang="es-ES" sz="1600" spc="-22" dirty="0">
                <a:solidFill>
                  <a:schemeClr val="tx1"/>
                </a:solidFill>
                <a:cs typeface="Arial"/>
              </a:rPr>
              <a:t>: e</a:t>
            </a:r>
            <a:r>
              <a:rPr lang="es-ES" altLang="es-ES" sz="1600" dirty="0">
                <a:solidFill>
                  <a:schemeClr val="tx1"/>
                </a:solidFill>
                <a:cs typeface="Arial" pitchFamily="34" charset="0"/>
              </a:rPr>
              <a:t>n vigor desde 3 diciembre 2011 Artículo </a:t>
            </a:r>
            <a:r>
              <a:rPr lang="es-ES" altLang="es-ES" sz="1600" b="1" u="sng" dirty="0">
                <a:solidFill>
                  <a:schemeClr val="tx1"/>
                </a:solidFill>
                <a:cs typeface="Arial" pitchFamily="34" charset="0"/>
                <a:hlinkClick r:id="rId5"/>
              </a:rPr>
              <a:t>37. Difusión en acceso abierto.</a:t>
            </a:r>
            <a:endParaRPr lang="es-ES" altLang="es-ES" sz="1600" dirty="0">
              <a:solidFill>
                <a:schemeClr val="tx1"/>
              </a:solidFill>
              <a:cs typeface="Arial" pitchFamily="34" charset="0"/>
            </a:endParaRPr>
          </a:p>
          <a:p>
            <a:pPr marL="11397">
              <a:spcBef>
                <a:spcPts val="538"/>
              </a:spcBef>
              <a:buClr>
                <a:srgbClr val="CC9A00"/>
              </a:buClr>
              <a:buSzPct val="65000"/>
              <a:buNone/>
              <a:defRPr/>
            </a:pPr>
            <a:r>
              <a:rPr lang="es-ES" altLang="es-ES" sz="1600" dirty="0">
                <a:solidFill>
                  <a:schemeClr val="tx1"/>
                </a:solidFill>
                <a:cs typeface="Arial" pitchFamily="34" charset="0"/>
              </a:rPr>
              <a:t>1. Los agentes públicos del Sistema Español de Ciencia, Tecnología e Innovación impulsarán el desarrollo de repositorios, propios o compartidos, de acceso abierto a las publicaciones de su personal de investigación, y establecerán sistemas que permitan conectarlos con iniciativas similares de ámbito nacional e internacional.</a:t>
            </a:r>
          </a:p>
          <a:p>
            <a:pPr marL="11397">
              <a:spcBef>
                <a:spcPts val="538"/>
              </a:spcBef>
              <a:buClr>
                <a:srgbClr val="CC9A00"/>
              </a:buClr>
              <a:buSzPct val="65000"/>
              <a:buNone/>
              <a:defRPr/>
            </a:pPr>
            <a:r>
              <a:rPr lang="es-ES" altLang="es-ES" sz="1600" dirty="0">
                <a:solidFill>
                  <a:schemeClr val="tx1"/>
                </a:solidFill>
                <a:cs typeface="Arial" pitchFamily="34" charset="0"/>
              </a:rPr>
              <a:t>2. El personal de investigación cuya actividad investigadora esté financiada mayoritariamente con fondos de los Presupuestos Generales del Estado </a:t>
            </a:r>
            <a:r>
              <a:rPr lang="es-ES" altLang="es-ES" sz="1600" b="1" dirty="0">
                <a:solidFill>
                  <a:srgbClr val="FF6600"/>
                </a:solidFill>
              </a:rPr>
              <a:t>hará pública una versión digital de la versión final de los contenidos que le hayan sido aceptados para publicación en publicaciones de investigación seriadas o periódicas, tan pronto como resulte posible, pero no más tarde de doce meses después de la fecha oficial de publicación. (…)</a:t>
            </a:r>
          </a:p>
          <a:p>
            <a:pPr marL="11397">
              <a:spcBef>
                <a:spcPts val="538"/>
              </a:spcBef>
              <a:buClr>
                <a:srgbClr val="CC9A00"/>
              </a:buClr>
              <a:buSzPct val="65000"/>
              <a:buNone/>
              <a:defRPr/>
            </a:pPr>
            <a:r>
              <a:rPr lang="es-ES" altLang="es-ES" sz="1600" dirty="0">
                <a:solidFill>
                  <a:schemeClr val="tx1"/>
                </a:solidFill>
                <a:cs typeface="Arial" pitchFamily="34" charset="0"/>
              </a:rPr>
              <a:t>6. Lo anterior se entiende sin perjuicio de los </a:t>
            </a:r>
            <a:r>
              <a:rPr lang="es-ES" altLang="es-ES" sz="1600" b="1" dirty="0">
                <a:solidFill>
                  <a:schemeClr val="tx1"/>
                </a:solidFill>
                <a:cs typeface="Arial" pitchFamily="34" charset="0"/>
              </a:rPr>
              <a:t>acuerdos </a:t>
            </a:r>
            <a:r>
              <a:rPr lang="es-ES" altLang="es-ES" sz="1600" dirty="0">
                <a:solidFill>
                  <a:schemeClr val="tx1"/>
                </a:solidFill>
                <a:cs typeface="Arial" pitchFamily="34" charset="0"/>
              </a:rPr>
              <a:t>en virtud de los cuales se hayan podido atribuir o transferir a terceros los derechos sobre las publicaciones, y no será de aplicación cuando los derechos sobre los resultados de la actividad de investigación, desarrollo e innovación sean </a:t>
            </a:r>
            <a:r>
              <a:rPr lang="es-ES" altLang="es-ES" sz="1600" b="1" dirty="0">
                <a:solidFill>
                  <a:schemeClr val="tx1"/>
                </a:solidFill>
                <a:cs typeface="Arial" pitchFamily="34" charset="0"/>
              </a:rPr>
              <a:t>susceptibles de protección</a:t>
            </a:r>
            <a:r>
              <a:rPr lang="es-ES" altLang="es-ES" sz="1600" dirty="0">
                <a:solidFill>
                  <a:schemeClr val="tx1"/>
                </a:solidFill>
                <a:cs typeface="Arial" pitchFamily="34" charset="0"/>
              </a:rPr>
              <a:t>.</a:t>
            </a:r>
          </a:p>
        </p:txBody>
      </p:sp>
    </p:spTree>
    <p:extLst>
      <p:ext uri="{BB962C8B-B14F-4D97-AF65-F5344CB8AC3E}">
        <p14:creationId xmlns:p14="http://schemas.microsoft.com/office/powerpoint/2010/main" val="364677435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object 2"/>
          <p:cNvSpPr txBox="1">
            <a:spLocks noChangeArrowheads="1"/>
          </p:cNvSpPr>
          <p:nvPr/>
        </p:nvSpPr>
        <p:spPr bwMode="auto">
          <a:xfrm>
            <a:off x="692727" y="1235449"/>
            <a:ext cx="8104909"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606"/>
              </a:spcBef>
              <a:buNone/>
            </a:pPr>
            <a:r>
              <a:rPr lang="es-ES" altLang="es-ES" dirty="0">
                <a:cs typeface="Arial" pitchFamily="34" charset="0"/>
              </a:rPr>
              <a:t>La Secretaría de Estado de </a:t>
            </a:r>
            <a:r>
              <a:rPr lang="es-ES" altLang="es-ES" dirty="0" err="1">
                <a:cs typeface="Arial" pitchFamily="34" charset="0"/>
              </a:rPr>
              <a:t>I+D+i</a:t>
            </a:r>
            <a:r>
              <a:rPr lang="es-ES" altLang="es-ES" dirty="0">
                <a:cs typeface="Arial" pitchFamily="34" charset="0"/>
              </a:rPr>
              <a:t> publicó (</a:t>
            </a:r>
            <a:r>
              <a:rPr lang="es-ES" altLang="es-ES" b="1" u="sng" dirty="0">
                <a:solidFill>
                  <a:srgbClr val="009999"/>
                </a:solidFill>
                <a:cs typeface="Arial" pitchFamily="34" charset="0"/>
              </a:rPr>
              <a:t>BOE Núm. 266</a:t>
            </a:r>
            <a:r>
              <a:rPr lang="es-ES" altLang="es-ES" dirty="0">
                <a:cs typeface="Arial" pitchFamily="34" charset="0"/>
              </a:rPr>
              <a:t>) en el marco </a:t>
            </a:r>
            <a:r>
              <a:rPr lang="es-ES" altLang="es-ES" dirty="0" smtClean="0">
                <a:cs typeface="Arial" pitchFamily="34" charset="0"/>
              </a:rPr>
              <a:t>de </a:t>
            </a:r>
            <a:r>
              <a:rPr lang="es-ES" altLang="es-ES" dirty="0">
                <a:cs typeface="Arial" pitchFamily="34" charset="0"/>
              </a:rPr>
              <a:t>las convocatorias de ayudas de investigación. </a:t>
            </a:r>
            <a:endParaRPr lang="es-ES" altLang="es-ES" dirty="0" smtClean="0">
              <a:cs typeface="Arial" pitchFamily="34" charset="0"/>
            </a:endParaRPr>
          </a:p>
          <a:p>
            <a:pPr>
              <a:spcBef>
                <a:spcPts val="606"/>
              </a:spcBef>
              <a:buNone/>
            </a:pPr>
            <a:endParaRPr lang="es-ES" altLang="es-ES" dirty="0">
              <a:cs typeface="Arial" pitchFamily="34" charset="0"/>
            </a:endParaRPr>
          </a:p>
          <a:p>
            <a:pPr>
              <a:spcBef>
                <a:spcPts val="606"/>
              </a:spcBef>
              <a:buNone/>
            </a:pPr>
            <a:r>
              <a:rPr lang="es-ES" altLang="es-ES" dirty="0" smtClean="0">
                <a:cs typeface="Arial" pitchFamily="34" charset="0"/>
              </a:rPr>
              <a:t>Recuerda el </a:t>
            </a:r>
            <a:r>
              <a:rPr lang="es-ES" altLang="es-ES" dirty="0">
                <a:cs typeface="Arial" pitchFamily="34" charset="0"/>
              </a:rPr>
              <a:t>cumplimiento del artículo 37 de la Ley de la Ciencia </a:t>
            </a:r>
            <a:r>
              <a:rPr lang="es-ES" altLang="es-ES" b="1" dirty="0">
                <a:solidFill>
                  <a:srgbClr val="C00000"/>
                </a:solidFill>
                <a:cs typeface="Arial" pitchFamily="34" charset="0"/>
              </a:rPr>
              <a:t>promoviendo que las publicaciones científicas resultantes de la financiación otorgada estén disponibles en acceso abierto</a:t>
            </a:r>
            <a:r>
              <a:rPr lang="es-ES" altLang="es-ES" dirty="0">
                <a:solidFill>
                  <a:srgbClr val="C00000"/>
                </a:solidFill>
                <a:cs typeface="Arial" pitchFamily="34" charset="0"/>
              </a:rPr>
              <a:t>.</a:t>
            </a:r>
          </a:p>
        </p:txBody>
      </p:sp>
      <p:sp>
        <p:nvSpPr>
          <p:cNvPr id="46083" name="object 4"/>
          <p:cNvSpPr>
            <a:spLocks noGrp="1"/>
          </p:cNvSpPr>
          <p:nvPr>
            <p:ph type="title"/>
          </p:nvPr>
        </p:nvSpPr>
        <p:spPr>
          <a:xfrm>
            <a:off x="1259632" y="138698"/>
            <a:ext cx="6048672" cy="553998"/>
          </a:xfrm>
        </p:spPr>
        <p:txBody>
          <a:bodyPr wrap="square" lIns="0" tIns="0" rIns="0" bIns="0">
            <a:spAutoFit/>
          </a:bodyPr>
          <a:lstStyle/>
          <a:p>
            <a:pPr lvl="1" algn="l">
              <a:defRPr/>
            </a:pPr>
            <a:r>
              <a:rPr lang="es-ES" altLang="es-ES" b="1" kern="1200" dirty="0">
                <a:solidFill>
                  <a:schemeClr val="tx1"/>
                </a:solidFill>
                <a:latin typeface="+mj-lt"/>
                <a:ea typeface="+mn-ea"/>
                <a:cs typeface="+mn-cs"/>
              </a:rPr>
              <a:t>Plan Estatal de Investigación Científica y Técnica y de Innovación 2013-2016</a:t>
            </a:r>
          </a:p>
        </p:txBody>
      </p:sp>
    </p:spTree>
    <p:extLst>
      <p:ext uri="{BB962C8B-B14F-4D97-AF65-F5344CB8AC3E}">
        <p14:creationId xmlns:p14="http://schemas.microsoft.com/office/powerpoint/2010/main" val="369452574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object 3"/>
          <p:cNvSpPr txBox="1">
            <a:spLocks noChangeArrowheads="1"/>
          </p:cNvSpPr>
          <p:nvPr/>
        </p:nvSpPr>
        <p:spPr bwMode="auto">
          <a:xfrm>
            <a:off x="529649" y="2070287"/>
            <a:ext cx="8050068" cy="423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51435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38"/>
              </a:spcBef>
              <a:spcAft>
                <a:spcPts val="538"/>
              </a:spcAft>
              <a:buNone/>
            </a:pPr>
            <a:r>
              <a:rPr lang="es-ES" altLang="es-ES" sz="2500" i="1" dirty="0">
                <a:cs typeface="Arial" pitchFamily="34" charset="0"/>
              </a:rPr>
              <a:t>3. De acuerdo con el artículo 37 de la Ley 14/2011, de 1 de junio, de la Ciencia, la Tecnología y la Innovación, </a:t>
            </a:r>
            <a:r>
              <a:rPr lang="es-ES" altLang="es-ES" sz="2500" i="1" dirty="0">
                <a:solidFill>
                  <a:srgbClr val="FF6600"/>
                </a:solidFill>
                <a:cs typeface="Arial" pitchFamily="34" charset="0"/>
              </a:rPr>
              <a:t>las publicaciones científicas resultantes, total o parcialmente, de la financiación otorgada al amparo de la presente convocatoria deberán estar disponibles en acceso abierto</a:t>
            </a:r>
            <a:r>
              <a:rPr lang="es-ES" altLang="es-ES" sz="2500" i="1" dirty="0">
                <a:solidFill>
                  <a:srgbClr val="FFC000"/>
                </a:solidFill>
                <a:cs typeface="Arial" pitchFamily="34" charset="0"/>
              </a:rPr>
              <a:t>. </a:t>
            </a:r>
            <a:r>
              <a:rPr lang="es-ES" altLang="es-ES" sz="2500" i="1" dirty="0">
                <a:cs typeface="Arial" pitchFamily="34" charset="0"/>
              </a:rPr>
              <a:t>Para ello</a:t>
            </a:r>
            <a:r>
              <a:rPr lang="es-ES" altLang="es-ES" sz="2500" i="1" dirty="0">
                <a:solidFill>
                  <a:srgbClr val="FF6600"/>
                </a:solidFill>
                <a:cs typeface="Arial" pitchFamily="34" charset="0"/>
              </a:rPr>
              <a:t>, </a:t>
            </a:r>
            <a:r>
              <a:rPr lang="es-ES" altLang="es-ES" sz="2500" b="1" dirty="0">
                <a:solidFill>
                  <a:srgbClr val="FF6600"/>
                </a:solidFill>
                <a:cs typeface="Arial" pitchFamily="34" charset="0"/>
              </a:rPr>
              <a:t>los autores podrán optar por publicar en revistas de acceso abierto, o bien por autoarchivar en repositorios institucionales o temáticos de acceso abierto</a:t>
            </a:r>
            <a:r>
              <a:rPr lang="es-ES" altLang="es-ES" sz="2500" b="1" dirty="0">
                <a:cs typeface="Arial" pitchFamily="34" charset="0"/>
              </a:rPr>
              <a:t>,</a:t>
            </a:r>
            <a:r>
              <a:rPr lang="es-ES" altLang="es-ES" sz="2500" i="1" dirty="0">
                <a:cs typeface="Arial" pitchFamily="34" charset="0"/>
              </a:rPr>
              <a:t> los trabajos científicos que hayan sido aceptados para su publicación en publicaciones seriadas o periódicas.</a:t>
            </a:r>
            <a:endParaRPr lang="es-ES" altLang="es-ES" sz="2500" dirty="0">
              <a:cs typeface="Arial" pitchFamily="34" charset="0"/>
            </a:endParaRPr>
          </a:p>
        </p:txBody>
      </p:sp>
      <p:sp>
        <p:nvSpPr>
          <p:cNvPr id="48131" name="object 5"/>
          <p:cNvSpPr txBox="1">
            <a:spLocks noChangeArrowheads="1"/>
          </p:cNvSpPr>
          <p:nvPr/>
        </p:nvSpPr>
        <p:spPr bwMode="auto">
          <a:xfrm>
            <a:off x="623454" y="859939"/>
            <a:ext cx="817418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51435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dirty="0">
                <a:cs typeface="Arial" pitchFamily="34" charset="0"/>
              </a:rPr>
              <a:t>Artículo 6. Obligaciones y responsabilidades de los beneficiarios</a:t>
            </a:r>
          </a:p>
        </p:txBody>
      </p:sp>
      <p:sp>
        <p:nvSpPr>
          <p:cNvPr id="48132" name="4 Rectángulo"/>
          <p:cNvSpPr>
            <a:spLocks noChangeArrowheads="1"/>
          </p:cNvSpPr>
          <p:nvPr/>
        </p:nvSpPr>
        <p:spPr bwMode="auto">
          <a:xfrm>
            <a:off x="1331641" y="122596"/>
            <a:ext cx="6048672" cy="821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spAutoFit/>
          </a:bodyPr>
          <a:lstStyle>
            <a:lvl1pPr indent="-51435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a:spcBef>
                <a:spcPts val="538"/>
              </a:spcBef>
              <a:spcAft>
                <a:spcPts val="538"/>
              </a:spcAft>
              <a:buNone/>
            </a:pPr>
            <a:r>
              <a:rPr lang="es-ES" altLang="es-ES" sz="1600" u="sng">
                <a:solidFill>
                  <a:srgbClr val="FFFFFF"/>
                </a:solidFill>
                <a:cs typeface="Arial" pitchFamily="34" charset="0"/>
                <a:hlinkClick r:id="rId3"/>
              </a:rPr>
              <a:t>Programa Estatal de Fomento de la Investigación</a:t>
            </a:r>
            <a:r>
              <a:rPr lang="es-ES" altLang="es-ES" sz="1600">
                <a:solidFill>
                  <a:srgbClr val="FFFFFF"/>
                </a:solidFill>
                <a:cs typeface="Arial" pitchFamily="34" charset="0"/>
              </a:rPr>
              <a:t> </a:t>
            </a:r>
            <a:r>
              <a:rPr lang="es-ES" altLang="es-ES" sz="1600" u="sng">
                <a:solidFill>
                  <a:srgbClr val="FFFFFF"/>
                </a:solidFill>
                <a:cs typeface="Arial" pitchFamily="34" charset="0"/>
                <a:hlinkClick r:id="rId3"/>
              </a:rPr>
              <a:t>Científica y Técnica de Excelencia, Subprograma</a:t>
            </a:r>
            <a:r>
              <a:rPr lang="es-ES" altLang="es-ES" sz="1600">
                <a:solidFill>
                  <a:srgbClr val="FFFFFF"/>
                </a:solidFill>
                <a:cs typeface="Arial" pitchFamily="34" charset="0"/>
              </a:rPr>
              <a:t> </a:t>
            </a:r>
            <a:r>
              <a:rPr lang="es-ES" altLang="es-ES" sz="1600" u="sng">
                <a:solidFill>
                  <a:srgbClr val="FFFFFF"/>
                </a:solidFill>
                <a:cs typeface="Arial" pitchFamily="34" charset="0"/>
                <a:hlinkClick r:id="rId3"/>
              </a:rPr>
              <a:t>Estatal de Generación de Conocimiento</a:t>
            </a:r>
            <a:r>
              <a:rPr lang="es-ES" altLang="es-ES" sz="1600">
                <a:solidFill>
                  <a:srgbClr val="FFFFFF"/>
                </a:solidFill>
                <a:cs typeface="Arial" pitchFamily="34" charset="0"/>
              </a:rPr>
              <a:t>.</a:t>
            </a:r>
          </a:p>
        </p:txBody>
      </p:sp>
    </p:spTree>
    <p:extLst>
      <p:ext uri="{BB962C8B-B14F-4D97-AF65-F5344CB8AC3E}">
        <p14:creationId xmlns:p14="http://schemas.microsoft.com/office/powerpoint/2010/main" val="27084974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object 3"/>
          <p:cNvSpPr txBox="1">
            <a:spLocks noChangeArrowheads="1"/>
          </p:cNvSpPr>
          <p:nvPr/>
        </p:nvSpPr>
        <p:spPr bwMode="auto">
          <a:xfrm>
            <a:off x="831273" y="1239651"/>
            <a:ext cx="7513205" cy="445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514350">
              <a:spcBef>
                <a:spcPct val="20000"/>
              </a:spcBef>
              <a:buChar char="•"/>
              <a:tabLst>
                <a:tab pos="527050" algn="l"/>
              </a:tabLst>
              <a:defRPr sz="3200">
                <a:solidFill>
                  <a:schemeClr val="tx1"/>
                </a:solidFill>
                <a:latin typeface="Arial" pitchFamily="34" charset="0"/>
              </a:defRPr>
            </a:lvl1pPr>
            <a:lvl2pPr marL="742950" indent="-285750">
              <a:spcBef>
                <a:spcPct val="20000"/>
              </a:spcBef>
              <a:buChar char="–"/>
              <a:tabLst>
                <a:tab pos="527050" algn="l"/>
              </a:tabLst>
              <a:defRPr sz="2800">
                <a:solidFill>
                  <a:schemeClr val="tx1"/>
                </a:solidFill>
                <a:latin typeface="Arial" pitchFamily="34" charset="0"/>
              </a:defRPr>
            </a:lvl2pPr>
            <a:lvl3pPr marL="1143000" indent="-228600">
              <a:spcBef>
                <a:spcPct val="20000"/>
              </a:spcBef>
              <a:buChar char="•"/>
              <a:tabLst>
                <a:tab pos="527050" algn="l"/>
              </a:tabLst>
              <a:defRPr sz="2500">
                <a:solidFill>
                  <a:schemeClr val="tx1"/>
                </a:solidFill>
                <a:latin typeface="Arial" pitchFamily="34" charset="0"/>
              </a:defRPr>
            </a:lvl3pPr>
            <a:lvl4pPr marL="1600200" indent="-228600">
              <a:spcBef>
                <a:spcPct val="20000"/>
              </a:spcBef>
              <a:buChar char="–"/>
              <a:tabLst>
                <a:tab pos="527050" algn="l"/>
              </a:tabLst>
              <a:defRPr sz="2000">
                <a:solidFill>
                  <a:schemeClr val="tx1"/>
                </a:solidFill>
                <a:latin typeface="Arial" pitchFamily="34" charset="0"/>
              </a:defRPr>
            </a:lvl4pPr>
            <a:lvl5pPr marL="2057400" indent="-228600">
              <a:spcBef>
                <a:spcPct val="20000"/>
              </a:spcBef>
              <a:buChar char="»"/>
              <a:tabLst>
                <a:tab pos="527050"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527050"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527050"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527050"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527050" algn="l"/>
              </a:tabLst>
              <a:defRPr sz="2000">
                <a:solidFill>
                  <a:schemeClr val="tx1"/>
                </a:solidFill>
                <a:latin typeface="Arial" pitchFamily="34" charset="0"/>
              </a:defRPr>
            </a:lvl9pPr>
          </a:lstStyle>
          <a:p>
            <a:pPr>
              <a:spcBef>
                <a:spcPts val="538"/>
              </a:spcBef>
              <a:spcAft>
                <a:spcPts val="538"/>
              </a:spcAft>
              <a:buFontTx/>
              <a:buAutoNum type="arabicPeriod"/>
            </a:pPr>
            <a:r>
              <a:rPr lang="es-ES" altLang="es-ES" sz="2500" u="sng">
                <a:solidFill>
                  <a:srgbClr val="009999"/>
                </a:solidFill>
                <a:cs typeface="Arial" pitchFamily="34" charset="0"/>
                <a:hlinkClick r:id="rId3"/>
              </a:rPr>
              <a:t>Programa Estatal de Investigación, Desarrollo e</a:t>
            </a:r>
            <a:r>
              <a:rPr lang="es-ES" altLang="es-ES" sz="2500">
                <a:solidFill>
                  <a:srgbClr val="009999"/>
                </a:solidFill>
                <a:cs typeface="Arial" pitchFamily="34" charset="0"/>
              </a:rPr>
              <a:t> </a:t>
            </a:r>
            <a:r>
              <a:rPr lang="es-ES" altLang="es-ES" sz="2500" u="sng">
                <a:solidFill>
                  <a:srgbClr val="009999"/>
                </a:solidFill>
                <a:cs typeface="Arial" pitchFamily="34" charset="0"/>
                <a:hlinkClick r:id="rId3"/>
              </a:rPr>
              <a:t>Innovación Orientada a los Retos de la Sociedad</a:t>
            </a:r>
            <a:r>
              <a:rPr lang="es-ES" altLang="es-ES" sz="2500">
                <a:cs typeface="Arial" pitchFamily="34" charset="0"/>
              </a:rPr>
              <a:t>.</a:t>
            </a:r>
          </a:p>
          <a:p>
            <a:pPr>
              <a:spcBef>
                <a:spcPts val="538"/>
              </a:spcBef>
              <a:spcAft>
                <a:spcPts val="538"/>
              </a:spcAft>
              <a:buNone/>
            </a:pPr>
            <a:endParaRPr lang="es-ES" altLang="es-ES" sz="1600">
              <a:cs typeface="Arial" pitchFamily="34" charset="0"/>
            </a:endParaRPr>
          </a:p>
          <a:p>
            <a:pPr>
              <a:spcBef>
                <a:spcPts val="538"/>
              </a:spcBef>
              <a:spcAft>
                <a:spcPts val="538"/>
              </a:spcAft>
              <a:buNone/>
            </a:pPr>
            <a:r>
              <a:rPr lang="es-ES" altLang="es-ES" sz="2500">
                <a:cs typeface="Arial" pitchFamily="34" charset="0"/>
              </a:rPr>
              <a:t>Apartado 7 g) </a:t>
            </a:r>
            <a:r>
              <a:rPr lang="es-ES" altLang="es-ES" sz="2500" b="1">
                <a:solidFill>
                  <a:srgbClr val="FF6600"/>
                </a:solidFill>
                <a:cs typeface="Arial" pitchFamily="34" charset="0"/>
              </a:rPr>
              <a:t>Gastos de publicación y difusión de resultados incluidos aquellos que pudieran derivarse de la publicación en revistas de acceso abierto</a:t>
            </a:r>
            <a:r>
              <a:rPr lang="es-ES" altLang="es-ES" sz="2500">
                <a:solidFill>
                  <a:srgbClr val="FFC000"/>
                </a:solidFill>
                <a:cs typeface="Arial" pitchFamily="34" charset="0"/>
              </a:rPr>
              <a:t>. </a:t>
            </a:r>
            <a:r>
              <a:rPr lang="es-ES" altLang="es-ES" sz="2500">
                <a:cs typeface="Arial" pitchFamily="34" charset="0"/>
              </a:rPr>
              <a:t>Gastos de inscripción a congresos y jornadas técnicas. Gastos derivados de la internacionalización de la actividad y otros gastos relacionados con actividades de colaboración con otros grupos nacionales e internacionales.</a:t>
            </a:r>
          </a:p>
        </p:txBody>
      </p:sp>
      <p:sp>
        <p:nvSpPr>
          <p:cNvPr id="48131" name="5 Rectángulo"/>
          <p:cNvSpPr>
            <a:spLocks noChangeArrowheads="1"/>
          </p:cNvSpPr>
          <p:nvPr/>
        </p:nvSpPr>
        <p:spPr bwMode="auto">
          <a:xfrm>
            <a:off x="1316182" y="67236"/>
            <a:ext cx="5756736" cy="575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solidFill>
                  <a:srgbClr val="FFFFFF"/>
                </a:solidFill>
                <a:latin typeface="+mj-lt"/>
              </a:rPr>
              <a:t>Conceptos susceptibles de ayuda</a:t>
            </a:r>
          </a:p>
        </p:txBody>
      </p:sp>
    </p:spTree>
    <p:extLst>
      <p:ext uri="{BB962C8B-B14F-4D97-AF65-F5344CB8AC3E}">
        <p14:creationId xmlns:p14="http://schemas.microsoft.com/office/powerpoint/2010/main" val="416753031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s://encrypted-tbn3.gstatic.com/images?q=tbn:ANd9GcTA92347grQKbChvRiwCtQUIhz8ygpYe5YtNu1uyqdjH6cyHRG4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0182" y="84044"/>
            <a:ext cx="2371148" cy="1933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1 Imagen" descr="Recorte de pantalla"/>
          <p:cNvPicPr>
            <a:picLocks noChangeAspect="1"/>
          </p:cNvPicPr>
          <p:nvPr/>
        </p:nvPicPr>
        <p:blipFill>
          <a:blip r:embed="rId4">
            <a:extLst>
              <a:ext uri="{28A0092B-C50C-407E-A947-70E740481C1C}">
                <a14:useLocalDpi xmlns:a14="http://schemas.microsoft.com/office/drawing/2010/main" val="0"/>
              </a:ext>
            </a:extLst>
          </a:blip>
          <a:srcRect b="19334"/>
          <a:stretch>
            <a:fillRect/>
          </a:stretch>
        </p:blipFill>
        <p:spPr bwMode="auto">
          <a:xfrm>
            <a:off x="392546" y="806824"/>
            <a:ext cx="6537614"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ject 3"/>
          <p:cNvSpPr txBox="1"/>
          <p:nvPr/>
        </p:nvSpPr>
        <p:spPr>
          <a:xfrm>
            <a:off x="1316182" y="67235"/>
            <a:ext cx="7689273" cy="488857"/>
          </a:xfrm>
          <a:prstGeom prst="rect">
            <a:avLst/>
          </a:prstGeom>
        </p:spPr>
        <p:txBody>
          <a:bodyPr lIns="0" tIns="0" rIns="0" bIns="0">
            <a:spAutoFit/>
          </a:bodyPr>
          <a:lstStyle/>
          <a:p>
            <a:pPr marL="11397">
              <a:defRPr/>
            </a:pPr>
            <a:r>
              <a:rPr sz="3200" b="1" dirty="0" err="1">
                <a:latin typeface="+mj-lt"/>
              </a:rPr>
              <a:t>Políticas</a:t>
            </a:r>
            <a:r>
              <a:rPr sz="3200" b="1" dirty="0">
                <a:latin typeface="+mj-lt"/>
              </a:rPr>
              <a:t> de la UE</a:t>
            </a:r>
          </a:p>
        </p:txBody>
      </p:sp>
    </p:spTree>
    <p:extLst>
      <p:ext uri="{BB962C8B-B14F-4D97-AF65-F5344CB8AC3E}">
        <p14:creationId xmlns:p14="http://schemas.microsoft.com/office/powerpoint/2010/main" val="311102684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descr="C:\Users\framarg2\Documents\My Cmaps\jpg\Mandatos_cumplimiento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0796" y="0"/>
            <a:ext cx="6474114" cy="6807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81783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object 3"/>
          <p:cNvSpPr txBox="1">
            <a:spLocks noChangeArrowheads="1"/>
          </p:cNvSpPr>
          <p:nvPr/>
        </p:nvSpPr>
        <p:spPr bwMode="auto">
          <a:xfrm>
            <a:off x="529648" y="1075765"/>
            <a:ext cx="7983682" cy="480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2300" b="1" dirty="0">
                <a:solidFill>
                  <a:srgbClr val="FF9933"/>
                </a:solidFill>
                <a:cs typeface="Arial" pitchFamily="34" charset="0"/>
              </a:rPr>
              <a:t>Vía dorada</a:t>
            </a:r>
            <a:r>
              <a:rPr lang="es-ES" altLang="es-ES" sz="2300" dirty="0">
                <a:cs typeface="Arial" pitchFamily="34" charset="0"/>
              </a:rPr>
              <a:t>. Son objeto de financiación los gastos de publicación y difusión de resultados incluidos aquellos que pudieran derivarse de la publicación en revistas de acceso abierto</a:t>
            </a:r>
          </a:p>
          <a:p>
            <a:pPr>
              <a:spcBef>
                <a:spcPts val="561"/>
              </a:spcBef>
              <a:buNone/>
            </a:pPr>
            <a:r>
              <a:rPr lang="es-ES" altLang="es-ES" sz="2300" b="1" dirty="0">
                <a:solidFill>
                  <a:srgbClr val="008A3E"/>
                </a:solidFill>
                <a:cs typeface="Arial" pitchFamily="34" charset="0"/>
              </a:rPr>
              <a:t>Vía verde</a:t>
            </a:r>
            <a:r>
              <a:rPr lang="es-ES" altLang="es-ES" sz="2300" dirty="0">
                <a:cs typeface="Arial" pitchFamily="34" charset="0"/>
              </a:rPr>
              <a:t>: publicación en revistas y difusión en repositorios</a:t>
            </a:r>
          </a:p>
          <a:p>
            <a:pPr>
              <a:spcBef>
                <a:spcPts val="561"/>
              </a:spcBef>
              <a:buClr>
                <a:srgbClr val="FF0000"/>
              </a:buClr>
            </a:pPr>
            <a:r>
              <a:rPr lang="es-ES" altLang="es-ES" sz="2300" b="1" dirty="0">
                <a:solidFill>
                  <a:srgbClr val="FF0000"/>
                </a:solidFill>
                <a:cs typeface="Arial" pitchFamily="34" charset="0"/>
              </a:rPr>
              <a:t>No se especifica un período de embargo obligatorio </a:t>
            </a:r>
            <a:r>
              <a:rPr lang="es-ES" altLang="es-ES" sz="2300" dirty="0">
                <a:cs typeface="Arial" pitchFamily="34" charset="0"/>
              </a:rPr>
              <a:t>para los contenidos publicados en revistas de pago </a:t>
            </a:r>
            <a:r>
              <a:rPr lang="es-ES" altLang="es-ES" sz="2300" b="1" dirty="0">
                <a:solidFill>
                  <a:srgbClr val="FF0000"/>
                </a:solidFill>
                <a:cs typeface="Arial" pitchFamily="34" charset="0"/>
              </a:rPr>
              <a:t>en contraposición con el nuevo mandato del programa marco Horizonte 2020 de la Comisión Europea:</a:t>
            </a:r>
            <a:endParaRPr lang="es-ES" altLang="es-ES" sz="2300" dirty="0">
              <a:cs typeface="Arial" pitchFamily="34" charset="0"/>
            </a:endParaRPr>
          </a:p>
          <a:p>
            <a:pPr>
              <a:spcBef>
                <a:spcPts val="528"/>
              </a:spcBef>
              <a:buNone/>
            </a:pPr>
            <a:r>
              <a:rPr lang="es-ES" altLang="es-ES" sz="2200" dirty="0">
                <a:solidFill>
                  <a:srgbClr val="7030A0"/>
                </a:solidFill>
                <a:cs typeface="Arial" pitchFamily="34" charset="0"/>
              </a:rPr>
              <a:t>– </a:t>
            </a:r>
            <a:r>
              <a:rPr lang="es-ES" altLang="es-ES" sz="2200" b="1" dirty="0">
                <a:solidFill>
                  <a:srgbClr val="7030A0"/>
                </a:solidFill>
                <a:cs typeface="Arial" pitchFamily="34" charset="0"/>
              </a:rPr>
              <a:t>6 meses </a:t>
            </a:r>
            <a:r>
              <a:rPr lang="es-ES" altLang="es-ES" sz="2200" b="1" dirty="0">
                <a:cs typeface="Arial" pitchFamily="34" charset="0"/>
              </a:rPr>
              <a:t>después de la publicación oficial para las investigaciones en </a:t>
            </a:r>
            <a:r>
              <a:rPr lang="es-ES" altLang="es-ES" sz="2200" b="1" dirty="0">
                <a:solidFill>
                  <a:srgbClr val="7030A0"/>
                </a:solidFill>
                <a:cs typeface="Arial" pitchFamily="34" charset="0"/>
              </a:rPr>
              <a:t>áreas científicas</a:t>
            </a:r>
            <a:endParaRPr lang="es-ES" altLang="es-ES" sz="2200" dirty="0">
              <a:cs typeface="Arial" pitchFamily="34" charset="0"/>
            </a:endParaRPr>
          </a:p>
          <a:p>
            <a:pPr>
              <a:spcBef>
                <a:spcPts val="438"/>
              </a:spcBef>
              <a:buNone/>
            </a:pPr>
            <a:r>
              <a:rPr lang="es-ES" altLang="es-ES" sz="2200" dirty="0">
                <a:solidFill>
                  <a:srgbClr val="7030A0"/>
                </a:solidFill>
                <a:cs typeface="Arial" pitchFamily="34" charset="0"/>
              </a:rPr>
              <a:t>– </a:t>
            </a:r>
            <a:r>
              <a:rPr lang="es-ES" altLang="es-ES" sz="2200" b="1" dirty="0">
                <a:solidFill>
                  <a:srgbClr val="7030A0"/>
                </a:solidFill>
                <a:cs typeface="Arial" pitchFamily="34" charset="0"/>
              </a:rPr>
              <a:t>12 meses </a:t>
            </a:r>
            <a:r>
              <a:rPr lang="es-ES" altLang="es-ES" sz="2200" b="1" dirty="0">
                <a:cs typeface="Arial" pitchFamily="34" charset="0"/>
              </a:rPr>
              <a:t>después de la publicación oficial para las investigaciones en </a:t>
            </a:r>
            <a:r>
              <a:rPr lang="es-ES" altLang="es-ES" sz="2200" b="1" dirty="0">
                <a:solidFill>
                  <a:srgbClr val="7030A0"/>
                </a:solidFill>
                <a:cs typeface="Arial" pitchFamily="34" charset="0"/>
              </a:rPr>
              <a:t>Ciencias Humanas y Sociales</a:t>
            </a:r>
            <a:endParaRPr lang="es-ES" altLang="es-ES" sz="2200" dirty="0">
              <a:cs typeface="Arial" pitchFamily="34" charset="0"/>
            </a:endParaRPr>
          </a:p>
        </p:txBody>
      </p:sp>
      <p:sp>
        <p:nvSpPr>
          <p:cNvPr id="5" name="object 5"/>
          <p:cNvSpPr txBox="1"/>
          <p:nvPr/>
        </p:nvSpPr>
        <p:spPr>
          <a:xfrm>
            <a:off x="1684194" y="154081"/>
            <a:ext cx="7022523" cy="396904"/>
          </a:xfrm>
          <a:prstGeom prst="rect">
            <a:avLst/>
          </a:prstGeom>
        </p:spPr>
        <p:txBody>
          <a:bodyPr lIns="0" tIns="0" rIns="0" bIns="0">
            <a:spAutoFit/>
          </a:bodyPr>
          <a:lstStyle/>
          <a:p>
            <a:pPr marL="11397">
              <a:lnSpc>
                <a:spcPts val="2987"/>
              </a:lnSpc>
              <a:defRPr/>
            </a:pPr>
            <a:r>
              <a:rPr lang="es-ES" sz="3200" b="1" dirty="0">
                <a:latin typeface="+mj-lt"/>
              </a:rPr>
              <a:t>Resumen</a:t>
            </a:r>
          </a:p>
        </p:txBody>
      </p:sp>
    </p:spTree>
    <p:extLst>
      <p:ext uri="{BB962C8B-B14F-4D97-AF65-F5344CB8AC3E}">
        <p14:creationId xmlns:p14="http://schemas.microsoft.com/office/powerpoint/2010/main" val="9913364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946" t="7619" r="50878"/>
          <a:stretch/>
        </p:blipFill>
        <p:spPr bwMode="auto">
          <a:xfrm>
            <a:off x="179512" y="73584"/>
            <a:ext cx="8784976" cy="6667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56182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636528"/>
            <a:ext cx="8507302" cy="6104840"/>
          </a:xfrm>
        </p:spPr>
      </p:pic>
    </p:spTree>
    <p:extLst>
      <p:ext uri="{BB962C8B-B14F-4D97-AF65-F5344CB8AC3E}">
        <p14:creationId xmlns:p14="http://schemas.microsoft.com/office/powerpoint/2010/main" val="5849822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a:xfrm>
            <a:off x="1524000" y="100853"/>
            <a:ext cx="7162512" cy="345982"/>
          </a:xfrm>
        </p:spPr>
        <p:txBody>
          <a:bodyPr/>
          <a:lstStyle/>
          <a:p>
            <a:pPr algn="l"/>
            <a:r>
              <a:rPr lang="es-ES" altLang="es-ES" sz="3200" dirty="0"/>
              <a:t>Recomendaciones FECYT</a:t>
            </a:r>
          </a:p>
        </p:txBody>
      </p:sp>
      <p:pic>
        <p:nvPicPr>
          <p:cNvPr id="56323" name="3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477944" y="672353"/>
            <a:ext cx="4726420" cy="6080592"/>
          </a:xfrm>
        </p:spPr>
      </p:pic>
    </p:spTree>
    <p:extLst>
      <p:ext uri="{BB962C8B-B14F-4D97-AF65-F5344CB8AC3E}">
        <p14:creationId xmlns:p14="http://schemas.microsoft.com/office/powerpoint/2010/main" val="45417823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a:xfrm>
            <a:off x="1524000" y="100853"/>
            <a:ext cx="7162512" cy="345982"/>
          </a:xfrm>
        </p:spPr>
        <p:txBody>
          <a:bodyPr/>
          <a:lstStyle/>
          <a:p>
            <a:pPr algn="l"/>
            <a:r>
              <a:rPr lang="es-ES" altLang="es-ES" sz="3200" dirty="0"/>
              <a:t>UPC</a:t>
            </a:r>
          </a:p>
        </p:txBody>
      </p:sp>
      <p:pic>
        <p:nvPicPr>
          <p:cNvPr id="57347" name="3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rcRect l="6233" t="4436" r="4465"/>
          <a:stretch>
            <a:fillRect/>
          </a:stretch>
        </p:blipFill>
        <p:spPr>
          <a:xfrm>
            <a:off x="2147455" y="537883"/>
            <a:ext cx="5862205" cy="6161835"/>
          </a:xfrm>
        </p:spPr>
      </p:pic>
    </p:spTree>
    <p:extLst>
      <p:ext uri="{BB962C8B-B14F-4D97-AF65-F5344CB8AC3E}">
        <p14:creationId xmlns:p14="http://schemas.microsoft.com/office/powerpoint/2010/main" val="361589175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403648" y="2264678"/>
            <a:ext cx="6480720" cy="707886"/>
          </a:xfrm>
          <a:prstGeom prst="rect">
            <a:avLst/>
          </a:prstGeom>
        </p:spPr>
        <p:txBody>
          <a:bodyPr wrap="square">
            <a:spAutoFit/>
          </a:bodyPr>
          <a:lstStyle/>
          <a:p>
            <a:pPr lvl="0" algn="ctr" eaLnBrk="0" fontAlgn="base" hangingPunct="0">
              <a:spcBef>
                <a:spcPts val="600"/>
              </a:spcBef>
              <a:spcAft>
                <a:spcPts val="600"/>
              </a:spcAft>
            </a:pPr>
            <a:r>
              <a:rPr lang="es-ES" altLang="es-ES" sz="4000" dirty="0"/>
              <a:t>Derechos de </a:t>
            </a:r>
            <a:r>
              <a:rPr lang="es-ES" altLang="es-ES" sz="4000" dirty="0" smtClean="0"/>
              <a:t>autor</a:t>
            </a:r>
          </a:p>
        </p:txBody>
      </p:sp>
    </p:spTree>
    <p:extLst>
      <p:ext uri="{BB962C8B-B14F-4D97-AF65-F5344CB8AC3E}">
        <p14:creationId xmlns:p14="http://schemas.microsoft.com/office/powerpoint/2010/main" val="85976514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27584" y="1330890"/>
            <a:ext cx="7416824" cy="4401205"/>
          </a:xfrm>
          <a:prstGeom prst="rect">
            <a:avLst/>
          </a:prstGeom>
        </p:spPr>
        <p:txBody>
          <a:bodyPr wrap="square">
            <a:spAutoFit/>
          </a:bodyPr>
          <a:lstStyle/>
          <a:p>
            <a:r>
              <a:rPr lang="es-ES" sz="2800" dirty="0" smtClean="0"/>
              <a:t>Una </a:t>
            </a:r>
            <a:r>
              <a:rPr lang="es-ES" sz="2800" dirty="0"/>
              <a:t>de las principales preocupaciones de los autores a la hora de auto-archivar sus publicaciones en un repositorio  es la relativa a los derechos de autor y de si tienen permiso o no para poner en abierto sus artículos. </a:t>
            </a:r>
            <a:endParaRPr lang="es-ES" sz="2800" dirty="0" smtClean="0"/>
          </a:p>
          <a:p>
            <a:endParaRPr lang="es-ES" sz="2800" dirty="0"/>
          </a:p>
          <a:p>
            <a:r>
              <a:rPr lang="es-ES" sz="2800" dirty="0" smtClean="0"/>
              <a:t>Es </a:t>
            </a:r>
            <a:r>
              <a:rPr lang="es-ES" sz="2800" dirty="0"/>
              <a:t>muy importante que los autores mantengan sus derechos y que analicen muy bien el tipo de contrato o cesión de derechos que firman con la editorial. </a:t>
            </a:r>
          </a:p>
        </p:txBody>
      </p:sp>
    </p:spTree>
    <p:extLst>
      <p:ext uri="{BB962C8B-B14F-4D97-AF65-F5344CB8AC3E}">
        <p14:creationId xmlns:p14="http://schemas.microsoft.com/office/powerpoint/2010/main" val="96306580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64765" y="332656"/>
            <a:ext cx="6143539" cy="5794915"/>
          </a:xfrm>
        </p:spPr>
      </p:pic>
      <p:sp>
        <p:nvSpPr>
          <p:cNvPr id="6" name="5 CuadroTexto"/>
          <p:cNvSpPr txBox="1"/>
          <p:nvPr/>
        </p:nvSpPr>
        <p:spPr>
          <a:xfrm>
            <a:off x="323528" y="6392361"/>
            <a:ext cx="8640960" cy="276999"/>
          </a:xfrm>
          <a:prstGeom prst="rect">
            <a:avLst/>
          </a:prstGeom>
          <a:noFill/>
        </p:spPr>
        <p:txBody>
          <a:bodyPr wrap="square" rtlCol="0">
            <a:spAutoFit/>
          </a:bodyPr>
          <a:lstStyle/>
          <a:p>
            <a:r>
              <a:rPr lang="es-ES" sz="1200" dirty="0" smtClean="0">
                <a:latin typeface="Arial" pitchFamily="34" charset="0"/>
                <a:cs typeface="Arial" pitchFamily="34" charset="0"/>
              </a:rPr>
              <a:t>Fuente: NECOBELAC Project Home Page. Recuperado enero 23, 2013, a partir de  </a:t>
            </a:r>
            <a:r>
              <a:rPr lang="es-ES" sz="1200" dirty="0" smtClean="0">
                <a:latin typeface="Arial" pitchFamily="34" charset="0"/>
                <a:cs typeface="Arial" pitchFamily="34" charset="0"/>
                <a:hlinkClick r:id="rId3"/>
              </a:rPr>
              <a:t>http://www.necobelac.eu/en/index.php</a:t>
            </a:r>
            <a:r>
              <a:rPr lang="es-ES" sz="1200" dirty="0" smtClean="0">
                <a:latin typeface="Arial" pitchFamily="34" charset="0"/>
                <a:cs typeface="Arial" pitchFamily="34" charset="0"/>
              </a:rPr>
              <a:t> </a:t>
            </a:r>
            <a:endParaRPr lang="es-ES" sz="1200" dirty="0">
              <a:latin typeface="Arial" pitchFamily="34" charset="0"/>
              <a:cs typeface="Arial" pitchFamily="34" charset="0"/>
            </a:endParaRPr>
          </a:p>
        </p:txBody>
      </p:sp>
    </p:spTree>
    <p:extLst>
      <p:ext uri="{BB962C8B-B14F-4D97-AF65-F5344CB8AC3E}">
        <p14:creationId xmlns:p14="http://schemas.microsoft.com/office/powerpoint/2010/main" val="225515163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11910" y="3429000"/>
            <a:ext cx="7959148" cy="1277471"/>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Modelo híbrido: artículos en acceso </a:t>
            </a:r>
          </a:p>
          <a:p>
            <a:pPr>
              <a:defRPr/>
            </a:pPr>
            <a:r>
              <a:rPr lang="es-ES" sz="2200" dirty="0">
                <a:solidFill>
                  <a:schemeClr val="tx1"/>
                </a:solidFill>
              </a:rPr>
              <a:t>Abierto junto a otros de acceso bajo</a:t>
            </a:r>
          </a:p>
          <a:p>
            <a:pPr>
              <a:defRPr/>
            </a:pPr>
            <a:r>
              <a:rPr lang="es-ES" sz="2200" dirty="0">
                <a:solidFill>
                  <a:schemeClr val="tx1"/>
                </a:solidFill>
              </a:rPr>
              <a:t>suscripción</a:t>
            </a:r>
          </a:p>
        </p:txBody>
      </p:sp>
      <p:sp>
        <p:nvSpPr>
          <p:cNvPr id="5" name="4 Rectángulo"/>
          <p:cNvSpPr/>
          <p:nvPr/>
        </p:nvSpPr>
        <p:spPr>
          <a:xfrm>
            <a:off x="600364" y="4972611"/>
            <a:ext cx="7970694" cy="944096"/>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Acceso gratuito, normalmente tras un periodo</a:t>
            </a:r>
          </a:p>
          <a:p>
            <a:pPr>
              <a:defRPr/>
            </a:pPr>
            <a:r>
              <a:rPr lang="es-ES" sz="2200" dirty="0">
                <a:solidFill>
                  <a:schemeClr val="tx1"/>
                </a:solidFill>
              </a:rPr>
              <a:t>de embargo</a:t>
            </a:r>
          </a:p>
        </p:txBody>
      </p:sp>
      <p:sp>
        <p:nvSpPr>
          <p:cNvPr id="3" name="2 Rectángulo"/>
          <p:cNvSpPr/>
          <p:nvPr/>
        </p:nvSpPr>
        <p:spPr>
          <a:xfrm>
            <a:off x="611910" y="2353235"/>
            <a:ext cx="7959148" cy="819431"/>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Pago por publicación</a:t>
            </a:r>
          </a:p>
          <a:p>
            <a:pPr>
              <a:defRPr/>
            </a:pPr>
            <a:r>
              <a:rPr lang="es-ES" sz="2200" dirty="0">
                <a:solidFill>
                  <a:schemeClr val="tx1"/>
                </a:solidFill>
              </a:rPr>
              <a:t>(</a:t>
            </a:r>
            <a:r>
              <a:rPr lang="es-ES" sz="2200" i="1" dirty="0" err="1">
                <a:solidFill>
                  <a:schemeClr val="tx1"/>
                </a:solidFill>
              </a:rPr>
              <a:t>author</a:t>
            </a:r>
            <a:r>
              <a:rPr lang="es-ES" sz="2200" i="1" dirty="0">
                <a:solidFill>
                  <a:schemeClr val="tx1"/>
                </a:solidFill>
              </a:rPr>
              <a:t> </a:t>
            </a:r>
            <a:r>
              <a:rPr lang="es-ES" sz="2200" i="1" dirty="0" err="1">
                <a:solidFill>
                  <a:schemeClr val="tx1"/>
                </a:solidFill>
              </a:rPr>
              <a:t>pays</a:t>
            </a:r>
            <a:r>
              <a:rPr lang="es-ES" sz="2200" i="1" dirty="0">
                <a:solidFill>
                  <a:schemeClr val="tx1"/>
                </a:solidFill>
              </a:rPr>
              <a:t>)</a:t>
            </a:r>
            <a:endParaRPr lang="es-ES" sz="2200" dirty="0">
              <a:solidFill>
                <a:schemeClr val="tx1"/>
              </a:solidFill>
            </a:endParaRPr>
          </a:p>
        </p:txBody>
      </p:sp>
      <p:sp>
        <p:nvSpPr>
          <p:cNvPr id="2" name="1 Rectángulo"/>
          <p:cNvSpPr/>
          <p:nvPr/>
        </p:nvSpPr>
        <p:spPr>
          <a:xfrm>
            <a:off x="611910" y="941294"/>
            <a:ext cx="7959148" cy="1277471"/>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Gratuitas para lectores y autores</a:t>
            </a:r>
          </a:p>
          <a:p>
            <a:pPr>
              <a:defRPr/>
            </a:pPr>
            <a:r>
              <a:rPr lang="es-ES" sz="2200" dirty="0">
                <a:solidFill>
                  <a:schemeClr val="tx1"/>
                </a:solidFill>
              </a:rPr>
              <a:t>(ruta platino). El autor retiene el ©</a:t>
            </a:r>
          </a:p>
        </p:txBody>
      </p:sp>
      <p:sp>
        <p:nvSpPr>
          <p:cNvPr id="25606" name="1 Título"/>
          <p:cNvSpPr>
            <a:spLocks noGrp="1"/>
          </p:cNvSpPr>
          <p:nvPr>
            <p:ph type="title"/>
          </p:nvPr>
        </p:nvSpPr>
        <p:spPr>
          <a:xfrm>
            <a:off x="1454728" y="0"/>
            <a:ext cx="8229023" cy="652743"/>
          </a:xfrm>
        </p:spPr>
        <p:txBody>
          <a:bodyPr/>
          <a:lstStyle/>
          <a:p>
            <a:pPr algn="l"/>
            <a:r>
              <a:rPr lang="es-ES" altLang="es-ES" sz="3200" dirty="0"/>
              <a:t>Vía dorada. Tipos de revistas</a:t>
            </a:r>
          </a:p>
        </p:txBody>
      </p:sp>
      <p:pic>
        <p:nvPicPr>
          <p:cNvPr id="25607"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0" y="2536733"/>
            <a:ext cx="1743364" cy="37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4">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5455" y="3697941"/>
            <a:ext cx="1459057" cy="65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5">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15546" y="2543735"/>
            <a:ext cx="1788103" cy="41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6">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01045" y="1305485"/>
            <a:ext cx="1887682" cy="50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Picture 7">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88727" y="3765177"/>
            <a:ext cx="1675535" cy="60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2" name="Picture 9">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73876" y="1292879"/>
            <a:ext cx="1577397" cy="455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3" name="Picture 10">
            <a:hlinkClick r:id="rId15"/>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641523" y="5052453"/>
            <a:ext cx="1601932" cy="72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4" name="5 Rectángulo"/>
          <p:cNvSpPr>
            <a:spLocks noChangeArrowheads="1"/>
          </p:cNvSpPr>
          <p:nvPr/>
        </p:nvSpPr>
        <p:spPr bwMode="auto">
          <a:xfrm>
            <a:off x="2258581" y="6185647"/>
            <a:ext cx="4298399" cy="43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2200"/>
              <a:t>Informe Finch (UK) Abril de 2013</a:t>
            </a:r>
          </a:p>
        </p:txBody>
      </p:sp>
    </p:spTree>
    <p:extLst>
      <p:ext uri="{BB962C8B-B14F-4D97-AF65-F5344CB8AC3E}">
        <p14:creationId xmlns:p14="http://schemas.microsoft.com/office/powerpoint/2010/main" val="3436548438"/>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124744"/>
            <a:ext cx="8229600" cy="3960440"/>
          </a:xfrm>
        </p:spPr>
        <p:txBody>
          <a:bodyPr>
            <a:normAutofit/>
          </a:bodyPr>
          <a:lstStyle/>
          <a:p>
            <a:pPr marL="0" indent="0">
              <a:buFontTx/>
              <a:buNone/>
              <a:defRPr/>
            </a:pPr>
            <a:r>
              <a:rPr lang="es-ES" sz="2800" dirty="0" smtClean="0"/>
              <a:t>Entonces ¿qué tengo que hacer para asegurarme que mi trabajo estará accesible en RiuNet?</a:t>
            </a:r>
          </a:p>
          <a:p>
            <a:pPr marL="0" indent="0">
              <a:buFontTx/>
              <a:buNone/>
              <a:defRPr/>
            </a:pPr>
            <a:r>
              <a:rPr lang="es-ES" sz="2600" dirty="0" smtClean="0"/>
              <a:t>Conservar una copia de la versión definitiva de sus trabajos</a:t>
            </a:r>
            <a:r>
              <a:rPr lang="es-ES" sz="2600" i="1" dirty="0" smtClean="0"/>
              <a:t>:</a:t>
            </a:r>
            <a:endParaRPr lang="es-ES" sz="2600" i="1" dirty="0"/>
          </a:p>
          <a:p>
            <a:pPr>
              <a:defRPr/>
            </a:pPr>
            <a:r>
              <a:rPr lang="es-ES" sz="2600" dirty="0"/>
              <a:t>Pre-</a:t>
            </a:r>
            <a:r>
              <a:rPr lang="es-ES" sz="2600" dirty="0" err="1"/>
              <a:t>print</a:t>
            </a:r>
            <a:r>
              <a:rPr lang="es-ES" sz="2600" dirty="0"/>
              <a:t>: primera versión del trabajo, antes de su aceptación para la publicación.</a:t>
            </a:r>
          </a:p>
          <a:p>
            <a:pPr>
              <a:defRPr/>
            </a:pPr>
            <a:r>
              <a:rPr lang="es-ES" sz="2600" dirty="0"/>
              <a:t>Post-</a:t>
            </a:r>
            <a:r>
              <a:rPr lang="es-ES" sz="2600" dirty="0" err="1"/>
              <a:t>print</a:t>
            </a:r>
            <a:r>
              <a:rPr lang="es-ES" sz="2600" dirty="0"/>
              <a:t>: versión definitiva, después de la revisión,  aceptada para su publicación.</a:t>
            </a:r>
          </a:p>
          <a:p>
            <a:pPr>
              <a:defRPr/>
            </a:pPr>
            <a:endParaRPr lang="es-ES" dirty="0"/>
          </a:p>
          <a:p>
            <a:pPr>
              <a:defRPr/>
            </a:pPr>
            <a:endParaRPr lang="es-ES" dirty="0"/>
          </a:p>
          <a:p>
            <a:pPr>
              <a:defRPr/>
            </a:pPr>
            <a:endParaRPr lang="es-ES" dirty="0"/>
          </a:p>
        </p:txBody>
      </p:sp>
      <p:pic>
        <p:nvPicPr>
          <p:cNvPr id="59396"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36663" y="5586561"/>
            <a:ext cx="6689725"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1 Título"/>
          <p:cNvSpPr txBox="1">
            <a:spLocks/>
          </p:cNvSpPr>
          <p:nvPr/>
        </p:nvSpPr>
        <p:spPr>
          <a:xfrm>
            <a:off x="1115616" y="116632"/>
            <a:ext cx="6192688" cy="508918"/>
          </a:xfrm>
          <a:prstGeom prst="rect">
            <a:avLst/>
          </a:prstGeom>
          <a:ln w="12700">
            <a:noFill/>
          </a:ln>
        </p:spPr>
        <p:txBody>
          <a:bodyPr vert="horz" wrap="none" lIns="91440" tIns="45720" rIns="91440" bIns="45720" rtlCol="0" anchor="ctr">
            <a:noAutofit/>
          </a:bodyPr>
          <a:lstStyle>
            <a:lvl1pPr algn="l" defTabSz="914400" rtl="0" eaLnBrk="1" latinLnBrk="0" hangingPunct="1">
              <a:spcBef>
                <a:spcPct val="0"/>
              </a:spcBef>
              <a:buNone/>
              <a:defRPr lang="ca-ES" sz="2400" b="1" kern="1200" dirty="0">
                <a:solidFill>
                  <a:schemeClr val="tx1"/>
                </a:solidFill>
                <a:latin typeface="Arial" pitchFamily="34" charset="0"/>
                <a:ea typeface="+mj-ea"/>
                <a:cs typeface="Arial" pitchFamily="34" charset="0"/>
              </a:defRPr>
            </a:lvl1pPr>
          </a:lstStyle>
          <a:p>
            <a:r>
              <a:rPr lang="es-ES" dirty="0" smtClean="0"/>
              <a:t>Control y gestión de los derechos de autor</a:t>
            </a:r>
          </a:p>
        </p:txBody>
      </p:sp>
    </p:spTree>
    <p:extLst>
      <p:ext uri="{BB962C8B-B14F-4D97-AF65-F5344CB8AC3E}">
        <p14:creationId xmlns:p14="http://schemas.microsoft.com/office/powerpoint/2010/main" val="403997864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544616"/>
          </a:xfrm>
        </p:spPr>
        <p:txBody>
          <a:bodyPr>
            <a:normAutofit fontScale="85000" lnSpcReduction="20000"/>
          </a:bodyPr>
          <a:lstStyle/>
          <a:p>
            <a:pPr marL="0" indent="0">
              <a:buNone/>
            </a:pPr>
            <a:r>
              <a:rPr lang="es-ES" b="1" dirty="0"/>
              <a:t>Cómo actuar</a:t>
            </a:r>
          </a:p>
          <a:p>
            <a:r>
              <a:rPr lang="es-ES" dirty="0"/>
              <a:t>Si su artículo ha sido aceptado para publicación y el editor le pide </a:t>
            </a:r>
            <a:r>
              <a:rPr lang="es-ES" dirty="0" smtClean="0"/>
              <a:t>la transferencia </a:t>
            </a:r>
            <a:r>
              <a:rPr lang="es-ES" dirty="0"/>
              <a:t>de copyright debe:</a:t>
            </a:r>
          </a:p>
          <a:p>
            <a:pPr marL="400050" lvl="1" indent="0">
              <a:buNone/>
            </a:pPr>
            <a:r>
              <a:rPr lang="es-ES" dirty="0"/>
              <a:t>1. Comprobar si los permisos editoriales le dejan cumplir con </a:t>
            </a:r>
            <a:r>
              <a:rPr lang="es-ES" dirty="0" smtClean="0"/>
              <a:t>esta política </a:t>
            </a:r>
            <a:r>
              <a:rPr lang="es-ES" dirty="0"/>
              <a:t>de acceso abierto (</a:t>
            </a:r>
            <a:r>
              <a:rPr lang="es-ES" dirty="0" smtClean="0"/>
              <a:t>consulta </a:t>
            </a:r>
            <a:r>
              <a:rPr lang="es-ES" dirty="0"/>
              <a:t>SHERPA-Romeo, si el editor </a:t>
            </a:r>
            <a:r>
              <a:rPr lang="es-ES" dirty="0" smtClean="0"/>
              <a:t>es verde </a:t>
            </a:r>
            <a:r>
              <a:rPr lang="es-ES" dirty="0"/>
              <a:t>o azul, no hay problemas y no necesita pasar al punto 2)</a:t>
            </a:r>
          </a:p>
          <a:p>
            <a:pPr marL="400050" lvl="1" indent="0">
              <a:buNone/>
            </a:pPr>
            <a:r>
              <a:rPr lang="es-ES" dirty="0"/>
              <a:t>2. Si la editorial no le deja:</a:t>
            </a:r>
          </a:p>
          <a:p>
            <a:pPr marL="1257300" lvl="2" indent="-457200">
              <a:buAutoNum type="alphaLcParenR"/>
            </a:pPr>
            <a:r>
              <a:rPr lang="es-ES" dirty="0" smtClean="0"/>
              <a:t>Mande </a:t>
            </a:r>
            <a:r>
              <a:rPr lang="es-ES" dirty="0"/>
              <a:t>en lugar del Copyright Transfer </a:t>
            </a:r>
            <a:r>
              <a:rPr lang="es-ES" dirty="0" err="1"/>
              <a:t>Agreement</a:t>
            </a:r>
            <a:r>
              <a:rPr lang="es-ES" dirty="0"/>
              <a:t> una </a:t>
            </a:r>
            <a:r>
              <a:rPr lang="es-ES" dirty="0" smtClean="0"/>
              <a:t>licencia para </a:t>
            </a:r>
            <a:r>
              <a:rPr lang="es-ES" dirty="0"/>
              <a:t>publicar </a:t>
            </a:r>
            <a:r>
              <a:rPr lang="es-ES" dirty="0" smtClean="0"/>
              <a:t>o</a:t>
            </a:r>
          </a:p>
          <a:p>
            <a:pPr marL="1257300" lvl="2" indent="-457200">
              <a:buAutoNum type="alphaLcParenR"/>
            </a:pPr>
            <a:r>
              <a:rPr lang="es-ES" dirty="0" smtClean="0"/>
              <a:t>Firme</a:t>
            </a:r>
            <a:r>
              <a:rPr lang="es-ES" dirty="0"/>
              <a:t>, añadiendo un </a:t>
            </a:r>
            <a:r>
              <a:rPr lang="es-ES" dirty="0" err="1"/>
              <a:t>addendum</a:t>
            </a:r>
            <a:r>
              <a:rPr lang="es-ES" dirty="0"/>
              <a:t> al contrato</a:t>
            </a:r>
          </a:p>
          <a:p>
            <a:r>
              <a:rPr lang="it-IT" dirty="0"/>
              <a:t>Model cover letter: </a:t>
            </a:r>
            <a:r>
              <a:rPr lang="it-IT" sz="2000" dirty="0">
                <a:hlinkClick r:id="rId3"/>
              </a:rPr>
              <a:t>http://</a:t>
            </a:r>
            <a:r>
              <a:rPr lang="it-IT" sz="2000" dirty="0" smtClean="0">
                <a:hlinkClick r:id="rId3"/>
              </a:rPr>
              <a:t>ec.europa.eu/research/sciencesociety/</a:t>
            </a:r>
            <a:r>
              <a:rPr lang="es-ES" sz="2000" dirty="0" err="1" smtClean="0">
                <a:hlinkClick r:id="rId3"/>
              </a:rPr>
              <a:t>document_library</a:t>
            </a:r>
            <a:r>
              <a:rPr lang="es-ES" sz="2000" dirty="0" smtClean="0">
                <a:hlinkClick r:id="rId3"/>
              </a:rPr>
              <a:t>/pdf_06/model-cover-letter-foramendment_en.zip</a:t>
            </a:r>
            <a:r>
              <a:rPr lang="es-ES" sz="2000" dirty="0" smtClean="0"/>
              <a:t> </a:t>
            </a:r>
            <a:endParaRPr lang="es-ES" sz="2000" dirty="0"/>
          </a:p>
          <a:p>
            <a:r>
              <a:rPr lang="es-ES" dirty="0" err="1"/>
              <a:t>Model</a:t>
            </a:r>
            <a:r>
              <a:rPr lang="es-ES" dirty="0"/>
              <a:t> </a:t>
            </a:r>
            <a:r>
              <a:rPr lang="es-ES" dirty="0" err="1"/>
              <a:t>addendum</a:t>
            </a:r>
            <a:r>
              <a:rPr lang="es-ES" dirty="0"/>
              <a:t>: </a:t>
            </a:r>
            <a:r>
              <a:rPr lang="es-ES" sz="2200" dirty="0">
                <a:hlinkClick r:id="rId4"/>
              </a:rPr>
              <a:t>http://</a:t>
            </a:r>
            <a:r>
              <a:rPr lang="es-ES" sz="2200" dirty="0" smtClean="0">
                <a:hlinkClick r:id="rId4"/>
              </a:rPr>
              <a:t>ec.europa.eu/research/sciencesociety/document_library/pdf_06/model-amendment-topublishing-agreement_en.zip</a:t>
            </a:r>
            <a:r>
              <a:rPr lang="es-ES" sz="2200" dirty="0" smtClean="0"/>
              <a:t> </a:t>
            </a:r>
            <a:endParaRPr lang="es-ES" sz="2200" dirty="0"/>
          </a:p>
          <a:p>
            <a:endParaRPr lang="es-ES" dirty="0"/>
          </a:p>
        </p:txBody>
      </p:sp>
    </p:spTree>
    <p:extLst>
      <p:ext uri="{BB962C8B-B14F-4D97-AF65-F5344CB8AC3E}">
        <p14:creationId xmlns:p14="http://schemas.microsoft.com/office/powerpoint/2010/main" val="18666278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idx="1"/>
          </p:nvPr>
        </p:nvSpPr>
        <p:spPr>
          <a:xfrm>
            <a:off x="457489" y="1700492"/>
            <a:ext cx="3908136" cy="4426324"/>
          </a:xfrm>
        </p:spPr>
        <p:txBody>
          <a:bodyPr/>
          <a:lstStyle/>
          <a:p>
            <a:pPr marL="0" indent="0">
              <a:buNone/>
            </a:pPr>
            <a:r>
              <a:rPr lang="es-ES" altLang="es-ES" smtClean="0"/>
              <a:t>La información en las webs editoriales no es fácil de encontrar</a:t>
            </a:r>
          </a:p>
        </p:txBody>
      </p:sp>
      <p:pic>
        <p:nvPicPr>
          <p:cNvPr id="819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5626" y="1484780"/>
            <a:ext cx="4180897" cy="4535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4" name="1 CuadroTexto"/>
          <p:cNvSpPr txBox="1">
            <a:spLocks noChangeArrowheads="1"/>
          </p:cNvSpPr>
          <p:nvPr/>
        </p:nvSpPr>
        <p:spPr bwMode="auto">
          <a:xfrm>
            <a:off x="1801092" y="134471"/>
            <a:ext cx="6539057" cy="39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es-ES" altLang="es-ES" b="1" dirty="0" smtClean="0">
                <a:solidFill>
                  <a:schemeClr val="bg1"/>
                </a:solidFill>
                <a:latin typeface="+mj-lt"/>
                <a:ea typeface="+mj-ea"/>
                <a:cs typeface="+mj-cs"/>
              </a:rPr>
              <a:t>Políticas editoriales</a:t>
            </a:r>
          </a:p>
        </p:txBody>
      </p:sp>
    </p:spTree>
    <p:extLst>
      <p:ext uri="{BB962C8B-B14F-4D97-AF65-F5344CB8AC3E}">
        <p14:creationId xmlns:p14="http://schemas.microsoft.com/office/powerpoint/2010/main" val="79940970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5">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3633508"/>
            <a:ext cx="5453785" cy="1970835"/>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pic>
        <p:nvPicPr>
          <p:cNvPr id="83971" name="Picture 3">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489" y="1413343"/>
            <a:ext cx="7259205" cy="1599640"/>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pic>
        <p:nvPicPr>
          <p:cNvPr id="8397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35012" y="2498912"/>
            <a:ext cx="5651500" cy="1200431"/>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pic>
        <p:nvPicPr>
          <p:cNvPr id="8397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26955" y="4905376"/>
            <a:ext cx="5430694" cy="1460967"/>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sp>
        <p:nvSpPr>
          <p:cNvPr id="22534" name="1 CuadroTexto"/>
          <p:cNvSpPr txBox="1">
            <a:spLocks noChangeArrowheads="1"/>
          </p:cNvSpPr>
          <p:nvPr/>
        </p:nvSpPr>
        <p:spPr bwMode="auto">
          <a:xfrm>
            <a:off x="2323523" y="142875"/>
            <a:ext cx="5827568" cy="39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es-ES" altLang="es-ES" b="1" dirty="0" smtClean="0">
                <a:solidFill>
                  <a:schemeClr val="bg1"/>
                </a:solidFill>
                <a:latin typeface="+mj-lt"/>
                <a:ea typeface="+mj-ea"/>
                <a:cs typeface="+mj-cs"/>
              </a:rPr>
              <a:t>Políticas editoriales</a:t>
            </a:r>
          </a:p>
        </p:txBody>
      </p:sp>
    </p:spTree>
    <p:extLst>
      <p:ext uri="{BB962C8B-B14F-4D97-AF65-F5344CB8AC3E}">
        <p14:creationId xmlns:p14="http://schemas.microsoft.com/office/powerpoint/2010/main" val="150214329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Recorte de pantalla"/>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9535" y="476672"/>
            <a:ext cx="7474753" cy="6336704"/>
          </a:xfrm>
          <a:prstGeom prst="rect">
            <a:avLst/>
          </a:prstGeom>
        </p:spPr>
      </p:pic>
      <p:sp>
        <p:nvSpPr>
          <p:cNvPr id="5" name="4 Rectángulo">
            <a:hlinkClick r:id="rId3"/>
          </p:cNvPr>
          <p:cNvSpPr/>
          <p:nvPr/>
        </p:nvSpPr>
        <p:spPr>
          <a:xfrm>
            <a:off x="7164288" y="3501008"/>
            <a:ext cx="1224136" cy="1152128"/>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342969549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Revistas internacionales</a:t>
            </a:r>
            <a:endParaRPr lang="es-ES" dirty="0"/>
          </a:p>
        </p:txBody>
      </p:sp>
      <p:pic>
        <p:nvPicPr>
          <p:cNvPr id="4" name="3 Marcador de contenido" descr="Recorte de pantalla">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496" y="2267063"/>
            <a:ext cx="9108504" cy="2911316"/>
          </a:xfrm>
        </p:spPr>
      </p:pic>
      <p:sp>
        <p:nvSpPr>
          <p:cNvPr id="5" name="4 Rectángulo">
            <a:hlinkClick r:id="rId4"/>
          </p:cNvPr>
          <p:cNvSpPr/>
          <p:nvPr/>
        </p:nvSpPr>
        <p:spPr>
          <a:xfrm>
            <a:off x="3275856" y="2924944"/>
            <a:ext cx="3168352" cy="1152128"/>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24431690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11464" r="4930" b="8969"/>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3059832" y="1124744"/>
            <a:ext cx="5400601" cy="923330"/>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Comprobación </a:t>
            </a:r>
            <a:r>
              <a:rPr lang="es-ES" b="1" dirty="0">
                <a:solidFill>
                  <a:srgbClr val="FF0000"/>
                </a:solidFill>
                <a:latin typeface="Arial" pitchFamily="34" charset="0"/>
                <a:cs typeface="Arial" pitchFamily="34" charset="0"/>
              </a:rPr>
              <a:t>de las políticas de copyright y derechos de difusión permitidos por los editores de las revistas</a:t>
            </a:r>
          </a:p>
        </p:txBody>
      </p:sp>
      <p:sp>
        <p:nvSpPr>
          <p:cNvPr id="4" name="3 CuadroTexto"/>
          <p:cNvSpPr txBox="1"/>
          <p:nvPr/>
        </p:nvSpPr>
        <p:spPr>
          <a:xfrm>
            <a:off x="323528" y="5301207"/>
            <a:ext cx="1656184" cy="646331"/>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a:t>Condiciones del depósito</a:t>
            </a:r>
          </a:p>
        </p:txBody>
      </p:sp>
      <p:sp>
        <p:nvSpPr>
          <p:cNvPr id="5" name="4 Flecha doblada"/>
          <p:cNvSpPr/>
          <p:nvPr/>
        </p:nvSpPr>
        <p:spPr>
          <a:xfrm>
            <a:off x="1151620" y="4653136"/>
            <a:ext cx="299858" cy="504056"/>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197564465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4986"/>
            <a:ext cx="9144000" cy="3148028"/>
          </a:xfrm>
          <a:prstGeom prst="rect">
            <a:avLst/>
          </a:prstGeom>
        </p:spPr>
      </p:pic>
      <p:sp>
        <p:nvSpPr>
          <p:cNvPr id="3" name="1 Título"/>
          <p:cNvSpPr txBox="1">
            <a:spLocks/>
          </p:cNvSpPr>
          <p:nvPr/>
        </p:nvSpPr>
        <p:spPr>
          <a:xfrm>
            <a:off x="457200" y="764704"/>
            <a:ext cx="8229600"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s-ES" dirty="0" smtClean="0"/>
              <a:t>Revistas nacionales</a:t>
            </a:r>
            <a:endParaRPr lang="es-ES" dirty="0"/>
          </a:p>
        </p:txBody>
      </p:sp>
    </p:spTree>
    <p:extLst>
      <p:ext uri="{BB962C8B-B14F-4D97-AF65-F5344CB8AC3E}">
        <p14:creationId xmlns:p14="http://schemas.microsoft.com/office/powerpoint/2010/main" val="125998394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11239" r="12516" b="9644"/>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Flecha doblada"/>
          <p:cNvSpPr/>
          <p:nvPr/>
        </p:nvSpPr>
        <p:spPr>
          <a:xfrm rot="10800000">
            <a:off x="5580112" y="3501008"/>
            <a:ext cx="299860" cy="321735"/>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 name="3 CuadroTexto"/>
          <p:cNvSpPr txBox="1"/>
          <p:nvPr/>
        </p:nvSpPr>
        <p:spPr>
          <a:xfrm>
            <a:off x="4172649" y="2708919"/>
            <a:ext cx="3414645"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Licencia </a:t>
            </a:r>
            <a:r>
              <a:rPr lang="es-ES" b="1" dirty="0" err="1" smtClean="0">
                <a:solidFill>
                  <a:srgbClr val="FF0000"/>
                </a:solidFill>
                <a:latin typeface="Arial" pitchFamily="34" charset="0"/>
                <a:cs typeface="Arial" pitchFamily="34" charset="0"/>
              </a:rPr>
              <a:t>Creative</a:t>
            </a:r>
            <a:r>
              <a:rPr lang="es-ES" b="1" dirty="0" smtClean="0">
                <a:solidFill>
                  <a:srgbClr val="FF0000"/>
                </a:solidFill>
                <a:latin typeface="Arial" pitchFamily="34" charset="0"/>
                <a:cs typeface="Arial" pitchFamily="34" charset="0"/>
              </a:rPr>
              <a:t> </a:t>
            </a:r>
            <a:r>
              <a:rPr lang="es-ES" b="1" dirty="0" err="1" smtClean="0">
                <a:solidFill>
                  <a:srgbClr val="FF0000"/>
                </a:solidFill>
                <a:latin typeface="Arial" pitchFamily="34" charset="0"/>
                <a:cs typeface="Arial" pitchFamily="34" charset="0"/>
              </a:rPr>
              <a:t>Commons</a:t>
            </a:r>
            <a:r>
              <a:rPr lang="es-ES" b="1" dirty="0" smtClean="0">
                <a:solidFill>
                  <a:srgbClr val="FF0000"/>
                </a:solidFill>
                <a:latin typeface="Arial" pitchFamily="34" charset="0"/>
                <a:cs typeface="Arial" pitchFamily="34" charset="0"/>
              </a:rPr>
              <a:t> permitida por el editor</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160758640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6545"/>
            <a:ext cx="9144000" cy="6524910"/>
          </a:xfrm>
          <a:prstGeom prst="rect">
            <a:avLst/>
          </a:prstGeom>
        </p:spPr>
      </p:pic>
    </p:spTree>
    <p:extLst>
      <p:ext uri="{BB962C8B-B14F-4D97-AF65-F5344CB8AC3E}">
        <p14:creationId xmlns:p14="http://schemas.microsoft.com/office/powerpoint/2010/main" val="283106970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735" y="0"/>
            <a:ext cx="8812530" cy="6858000"/>
          </a:xfrm>
          <a:prstGeom prst="rect">
            <a:avLst/>
          </a:prstGeom>
        </p:spPr>
      </p:pic>
    </p:spTree>
    <p:extLst>
      <p:ext uri="{BB962C8B-B14F-4D97-AF65-F5344CB8AC3E}">
        <p14:creationId xmlns:p14="http://schemas.microsoft.com/office/powerpoint/2010/main" val="237479372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8209"/>
            <a:ext cx="9144000" cy="5901151"/>
          </a:xfrm>
          <a:prstGeom prst="rect">
            <a:avLst/>
          </a:prstGeom>
        </p:spPr>
      </p:pic>
      <p:sp>
        <p:nvSpPr>
          <p:cNvPr id="4" name="1 Título"/>
          <p:cNvSpPr txBox="1">
            <a:spLocks/>
          </p:cNvSpPr>
          <p:nvPr/>
        </p:nvSpPr>
        <p:spPr>
          <a:xfrm>
            <a:off x="-108520" y="39762"/>
            <a:ext cx="8784976"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fr-FR" sz="3000" b="1" dirty="0" smtClean="0"/>
              <a:t>DOAJ: revistas en acceso abierto</a:t>
            </a:r>
            <a:endParaRPr lang="es-ES" sz="3000" dirty="0"/>
          </a:p>
        </p:txBody>
      </p:sp>
    </p:spTree>
    <p:extLst>
      <p:ext uri="{BB962C8B-B14F-4D97-AF65-F5344CB8AC3E}">
        <p14:creationId xmlns:p14="http://schemas.microsoft.com/office/powerpoint/2010/main" val="264281724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07504" y="471810"/>
            <a:ext cx="8784976"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fr-FR" sz="3000" b="1" dirty="0" smtClean="0"/>
              <a:t>Revistes DOAJ: con </a:t>
            </a:r>
            <a:r>
              <a:rPr lang="fr-FR" sz="3000" b="1" dirty="0" err="1" smtClean="0"/>
              <a:t>materia</a:t>
            </a:r>
            <a:r>
              <a:rPr lang="fr-FR" sz="3000" b="1" dirty="0" smtClean="0"/>
              <a:t> Arquitectura</a:t>
            </a:r>
            <a:endParaRPr lang="es-ES" sz="3000" dirty="0"/>
          </a:p>
        </p:txBody>
      </p:sp>
      <p:pic>
        <p:nvPicPr>
          <p:cNvPr id="3" name="2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040" y="983399"/>
            <a:ext cx="8748464" cy="5901985"/>
          </a:xfrm>
          <a:prstGeom prst="rect">
            <a:avLst/>
          </a:prstGeom>
        </p:spPr>
      </p:pic>
      <p:sp>
        <p:nvSpPr>
          <p:cNvPr id="5" name="4 Rectángulo">
            <a:hlinkClick r:id="rId4"/>
          </p:cNvPr>
          <p:cNvSpPr/>
          <p:nvPr/>
        </p:nvSpPr>
        <p:spPr>
          <a:xfrm>
            <a:off x="1043608" y="5949280"/>
            <a:ext cx="864096" cy="288032"/>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6" name="5 Rectángulo">
            <a:hlinkClick r:id="rId4"/>
          </p:cNvPr>
          <p:cNvSpPr/>
          <p:nvPr/>
        </p:nvSpPr>
        <p:spPr>
          <a:xfrm>
            <a:off x="1043608" y="2636912"/>
            <a:ext cx="1440160" cy="1728192"/>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18161938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614" y="0"/>
            <a:ext cx="8516771" cy="6858000"/>
          </a:xfrm>
          <a:prstGeom prst="rect">
            <a:avLst/>
          </a:prstGeom>
        </p:spPr>
      </p:pic>
    </p:spTree>
    <p:extLst>
      <p:ext uri="{BB962C8B-B14F-4D97-AF65-F5344CB8AC3E}">
        <p14:creationId xmlns:p14="http://schemas.microsoft.com/office/powerpoint/2010/main" val="386096836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620688"/>
            <a:ext cx="8784976" cy="652934"/>
          </a:xfrm>
        </p:spPr>
        <p:txBody>
          <a:bodyPr/>
          <a:lstStyle/>
          <a:p>
            <a:r>
              <a:rPr lang="fr-FR" sz="3000" b="1" dirty="0" smtClean="0"/>
              <a:t>Revistes </a:t>
            </a:r>
            <a:r>
              <a:rPr lang="fr-FR" sz="3000" b="1" dirty="0" err="1"/>
              <a:t>amb</a:t>
            </a:r>
            <a:r>
              <a:rPr lang="fr-FR" sz="3000" b="1" dirty="0"/>
              <a:t> factor d'impacte i en </a:t>
            </a:r>
            <a:r>
              <a:rPr lang="fr-FR" sz="3000" b="1" dirty="0" err="1"/>
              <a:t>accés</a:t>
            </a:r>
            <a:r>
              <a:rPr lang="fr-FR" sz="3000" b="1" dirty="0"/>
              <a:t> </a:t>
            </a:r>
            <a:r>
              <a:rPr lang="fr-FR" sz="3000" b="1" dirty="0" err="1" smtClean="0"/>
              <a:t>obert</a:t>
            </a:r>
            <a:endParaRPr lang="es-ES" sz="3000" dirty="0"/>
          </a:p>
        </p:txBody>
      </p:sp>
      <p:pic>
        <p:nvPicPr>
          <p:cNvPr id="5" name="4 Marcador de contenido" descr="Recorte de pantalla">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9593" y="1235893"/>
            <a:ext cx="7196016" cy="5445459"/>
          </a:xfrm>
        </p:spPr>
      </p:pic>
      <p:sp>
        <p:nvSpPr>
          <p:cNvPr id="4" name="3 Rectángulo"/>
          <p:cNvSpPr/>
          <p:nvPr/>
        </p:nvSpPr>
        <p:spPr>
          <a:xfrm>
            <a:off x="1187624" y="35089"/>
            <a:ext cx="6120680" cy="954107"/>
          </a:xfrm>
          <a:prstGeom prst="rect">
            <a:avLst/>
          </a:prstGeom>
        </p:spPr>
        <p:txBody>
          <a:bodyPr wrap="square">
            <a:spAutoFit/>
          </a:bodyPr>
          <a:lstStyle/>
          <a:p>
            <a:r>
              <a:rPr lang="es-ES" sz="2800" dirty="0"/>
              <a:t>Y si las revista no permite autoarchivo?</a:t>
            </a:r>
            <a:br>
              <a:rPr lang="es-ES" sz="2800" dirty="0"/>
            </a:br>
            <a:endParaRPr lang="es-ES" sz="2800" dirty="0"/>
          </a:p>
        </p:txBody>
      </p:sp>
    </p:spTree>
    <p:extLst>
      <p:ext uri="{BB962C8B-B14F-4D97-AF65-F5344CB8AC3E}">
        <p14:creationId xmlns:p14="http://schemas.microsoft.com/office/powerpoint/2010/main" val="124645622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107504" y="579775"/>
            <a:ext cx="8784976"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fr-FR" sz="3000" b="1" dirty="0" smtClean="0"/>
              <a:t>Revistes </a:t>
            </a:r>
            <a:r>
              <a:rPr lang="fr-FR" sz="3000" b="1" dirty="0" err="1" smtClean="0"/>
              <a:t>amb</a:t>
            </a:r>
            <a:r>
              <a:rPr lang="fr-FR" sz="3000" b="1" dirty="0" smtClean="0"/>
              <a:t> factor d'impacte i en </a:t>
            </a:r>
            <a:r>
              <a:rPr lang="fr-FR" sz="3000" b="1" dirty="0" err="1" smtClean="0"/>
              <a:t>accés</a:t>
            </a:r>
            <a:r>
              <a:rPr lang="fr-FR" sz="3000" b="1" dirty="0" smtClean="0"/>
              <a:t> </a:t>
            </a:r>
            <a:r>
              <a:rPr lang="fr-FR" sz="3000" b="1" dirty="0" err="1" smtClean="0"/>
              <a:t>obert</a:t>
            </a:r>
            <a:r>
              <a:rPr lang="fr-FR" sz="3000" b="1" dirty="0" smtClean="0"/>
              <a:t>:</a:t>
            </a:r>
          </a:p>
          <a:p>
            <a:r>
              <a:rPr lang="fr-FR" sz="3000" b="1" dirty="0" smtClean="0"/>
              <a:t>Arquitectura</a:t>
            </a:r>
            <a:endParaRPr lang="es-ES" sz="3000" dirty="0"/>
          </a:p>
        </p:txBody>
      </p:sp>
      <p:pic>
        <p:nvPicPr>
          <p:cNvPr id="4" name="3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67724"/>
            <a:ext cx="9144000" cy="5273644"/>
          </a:xfrm>
          <a:prstGeom prst="rect">
            <a:avLst/>
          </a:prstGeom>
        </p:spPr>
      </p:pic>
    </p:spTree>
    <p:extLst>
      <p:ext uri="{BB962C8B-B14F-4D97-AF65-F5344CB8AC3E}">
        <p14:creationId xmlns:p14="http://schemas.microsoft.com/office/powerpoint/2010/main" val="367501979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18" y="116632"/>
            <a:ext cx="9057686" cy="6688472"/>
          </a:xfrm>
          <a:prstGeom prst="rect">
            <a:avLst/>
          </a:prstGeom>
        </p:spPr>
      </p:pic>
    </p:spTree>
    <p:extLst>
      <p:ext uri="{BB962C8B-B14F-4D97-AF65-F5344CB8AC3E}">
        <p14:creationId xmlns:p14="http://schemas.microsoft.com/office/powerpoint/2010/main" val="19499898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489" y="1269067"/>
            <a:ext cx="8229023" cy="4916581"/>
          </a:xfrm>
        </p:spPr>
        <p:txBody>
          <a:bodyPr>
            <a:normAutofit lnSpcReduction="10000"/>
          </a:bodyPr>
          <a:lstStyle/>
          <a:p>
            <a:pPr>
              <a:defRPr/>
            </a:pPr>
            <a:r>
              <a:rPr lang="es-ES" sz="2200" dirty="0"/>
              <a:t>El plan piloto desarrollado por la Comisión analizará los datos de investigación financiados bajo el marco de Horizonte 2020, con el objetivo de estimular la </a:t>
            </a:r>
            <a:r>
              <a:rPr lang="es-ES" sz="2200" b="1" dirty="0">
                <a:solidFill>
                  <a:srgbClr val="0070C0"/>
                </a:solidFill>
              </a:rPr>
              <a:t>cultura de intercambio de datos entre los investigadores</a:t>
            </a:r>
            <a:r>
              <a:rPr lang="es-ES" sz="2200" dirty="0"/>
              <a:t> y </a:t>
            </a:r>
            <a:r>
              <a:rPr lang="es-ES" sz="2200" b="1" dirty="0">
                <a:solidFill>
                  <a:srgbClr val="FF0000"/>
                </a:solidFill>
              </a:rPr>
              <a:t>facilitar la reutilización de la información y la ciencia basada en datos.</a:t>
            </a:r>
          </a:p>
          <a:p>
            <a:pPr>
              <a:defRPr/>
            </a:pPr>
            <a:r>
              <a:rPr lang="es-ES" sz="2200" dirty="0"/>
              <a:t>La Comisión Europea cuenta con la participación de los principales actores en el acceso abierto: </a:t>
            </a:r>
            <a:r>
              <a:rPr lang="es-ES" sz="2200" b="1" dirty="0" err="1">
                <a:solidFill>
                  <a:srgbClr val="7030A0"/>
                </a:solidFill>
              </a:rPr>
              <a:t>OpenAIRE</a:t>
            </a:r>
            <a:r>
              <a:rPr lang="es-ES" sz="2200" b="1" dirty="0">
                <a:solidFill>
                  <a:srgbClr val="7030A0"/>
                </a:solidFill>
              </a:rPr>
              <a:t>, LIBER y COAR.</a:t>
            </a:r>
          </a:p>
          <a:p>
            <a:pPr>
              <a:defRPr/>
            </a:pPr>
            <a:r>
              <a:rPr lang="es-ES" sz="2200" dirty="0"/>
              <a:t>El plan tiene una cierta dificultad inherente, ya que implica más que datos que simplemente almacenan en un repositorio. El sistema debe garantizar algunas aplicaciones, tales como </a:t>
            </a:r>
            <a:r>
              <a:rPr lang="es-ES" sz="2200" b="1" dirty="0">
                <a:solidFill>
                  <a:srgbClr val="0070C0"/>
                </a:solidFill>
              </a:rPr>
              <a:t>datos de reutilización</a:t>
            </a:r>
            <a:r>
              <a:rPr lang="es-ES" sz="2200" dirty="0"/>
              <a:t>, ya que la naturaleza de los </a:t>
            </a:r>
            <a:r>
              <a:rPr lang="es-ES" sz="2200" b="1" dirty="0">
                <a:solidFill>
                  <a:srgbClr val="FF0000"/>
                </a:solidFill>
              </a:rPr>
              <a:t>datos</a:t>
            </a:r>
            <a:r>
              <a:rPr lang="es-ES" sz="2200" dirty="0">
                <a:solidFill>
                  <a:srgbClr val="FF0000"/>
                </a:solidFill>
              </a:rPr>
              <a:t> </a:t>
            </a:r>
            <a:r>
              <a:rPr lang="es-ES" sz="2200" dirty="0"/>
              <a:t>y la información varía dependiendo de la zona o de la </a:t>
            </a:r>
            <a:r>
              <a:rPr lang="es-ES" sz="2200" b="1" dirty="0">
                <a:solidFill>
                  <a:srgbClr val="FF0000"/>
                </a:solidFill>
              </a:rPr>
              <a:t>disciplina</a:t>
            </a:r>
            <a:r>
              <a:rPr lang="es-ES" sz="2200" dirty="0">
                <a:solidFill>
                  <a:srgbClr val="FF0000"/>
                </a:solidFill>
              </a:rPr>
              <a:t> </a:t>
            </a:r>
            <a:r>
              <a:rPr lang="es-ES" sz="2200" dirty="0"/>
              <a:t>a la que pertenecen.</a:t>
            </a:r>
          </a:p>
          <a:p>
            <a:pPr>
              <a:defRPr/>
            </a:pPr>
            <a:endParaRPr lang="es-ES" sz="2200" dirty="0"/>
          </a:p>
        </p:txBody>
      </p:sp>
      <p:sp>
        <p:nvSpPr>
          <p:cNvPr id="99331" name="5 CuadroTexto"/>
          <p:cNvSpPr txBox="1">
            <a:spLocks noChangeArrowheads="1"/>
          </p:cNvSpPr>
          <p:nvPr/>
        </p:nvSpPr>
        <p:spPr bwMode="auto">
          <a:xfrm>
            <a:off x="163080" y="6164636"/>
            <a:ext cx="8773102" cy="586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941" tIns="40970" rIns="81941" bIns="40970">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100">
                <a:cs typeface="Arial" pitchFamily="34" charset="0"/>
              </a:rPr>
              <a:t>Fuente:</a:t>
            </a:r>
          </a:p>
          <a:p>
            <a:pPr eaLnBrk="1" hangingPunct="1">
              <a:spcBef>
                <a:spcPct val="0"/>
              </a:spcBef>
              <a:buFontTx/>
              <a:buNone/>
            </a:pPr>
            <a:r>
              <a:rPr lang="es-ES" altLang="es-ES" sz="1100">
                <a:cs typeface="Arial" pitchFamily="34" charset="0"/>
              </a:rPr>
              <a:t>COAR.. </a:t>
            </a:r>
            <a:r>
              <a:rPr lang="es-ES" altLang="es-ES" sz="1100"/>
              <a:t>Horizon 2020 – Outline of a Pilot for Open Research Data..</a:t>
            </a:r>
            <a:r>
              <a:rPr lang="es-ES" altLang="es-ES" sz="1100">
                <a:cs typeface="Arial" pitchFamily="34" charset="0"/>
              </a:rPr>
              <a:t> Recuperado octubre 16, 2013, a partir  de </a:t>
            </a:r>
            <a:r>
              <a:rPr lang="es-ES" altLang="es-ES" sz="1100">
                <a:hlinkClick r:id="rId3"/>
              </a:rPr>
              <a:t>http://www.coar-repositories.org/files/Horizon_2020_Open_Data_Pilot_20130703_final.pdf</a:t>
            </a:r>
            <a:r>
              <a:rPr lang="es-ES" altLang="es-ES" sz="1100"/>
              <a:t> </a:t>
            </a:r>
            <a:endParaRPr lang="es-ES" altLang="es-ES" sz="1100">
              <a:cs typeface="Arial" pitchFamily="34" charset="0"/>
            </a:endParaRPr>
          </a:p>
        </p:txBody>
      </p:sp>
      <p:sp>
        <p:nvSpPr>
          <p:cNvPr id="37892" name="3 Título"/>
          <p:cNvSpPr>
            <a:spLocks noGrp="1"/>
          </p:cNvSpPr>
          <p:nvPr>
            <p:ph type="title"/>
          </p:nvPr>
        </p:nvSpPr>
        <p:spPr>
          <a:xfrm>
            <a:off x="755576" y="112221"/>
            <a:ext cx="7031854" cy="508467"/>
          </a:xfrm>
        </p:spPr>
        <p:txBody>
          <a:bodyPr/>
          <a:lstStyle/>
          <a:p>
            <a:pPr>
              <a:defRPr/>
            </a:pPr>
            <a:r>
              <a:rPr lang="es-ES" altLang="es-ES" sz="2400" dirty="0" smtClean="0"/>
              <a:t>Y ahora los datos…</a:t>
            </a:r>
            <a:endParaRPr lang="es-ES" altLang="es-ES" sz="2400" dirty="0"/>
          </a:p>
        </p:txBody>
      </p:sp>
    </p:spTree>
    <p:extLst>
      <p:ext uri="{BB962C8B-B14F-4D97-AF65-F5344CB8AC3E}">
        <p14:creationId xmlns:p14="http://schemas.microsoft.com/office/powerpoint/2010/main" val="415625227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idx="1"/>
          </p:nvPr>
        </p:nvSpPr>
        <p:spPr>
          <a:xfrm>
            <a:off x="457489" y="1124791"/>
            <a:ext cx="8229023" cy="5002025"/>
          </a:xfrm>
        </p:spPr>
        <p:txBody>
          <a:bodyPr/>
          <a:lstStyle/>
          <a:p>
            <a:pPr lvl="1"/>
            <a:endParaRPr lang="es-ES" altLang="es-ES" sz="2000"/>
          </a:p>
          <a:p>
            <a:pPr lvl="1"/>
            <a:endParaRPr lang="es-ES" altLang="es-ES" sz="2000"/>
          </a:p>
        </p:txBody>
      </p:sp>
      <p:sp>
        <p:nvSpPr>
          <p:cNvPr id="103427" name="1 Título"/>
          <p:cNvSpPr txBox="1">
            <a:spLocks/>
          </p:cNvSpPr>
          <p:nvPr/>
        </p:nvSpPr>
        <p:spPr bwMode="auto">
          <a:xfrm>
            <a:off x="813954" y="188640"/>
            <a:ext cx="6769965"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b="1" dirty="0" smtClean="0">
                <a:cs typeface="Arial" pitchFamily="34" charset="0"/>
              </a:rPr>
              <a:t>Como compartir tus datos</a:t>
            </a:r>
            <a:endParaRPr lang="es-ES" altLang="es-ES" b="1" dirty="0">
              <a:cs typeface="Arial" pitchFamily="34" charset="0"/>
            </a:endParaRPr>
          </a:p>
        </p:txBody>
      </p:sp>
      <p:sp>
        <p:nvSpPr>
          <p:cNvPr id="103429" name="2 Marcador de contenido"/>
          <p:cNvSpPr txBox="1">
            <a:spLocks/>
          </p:cNvSpPr>
          <p:nvPr/>
        </p:nvSpPr>
        <p:spPr bwMode="auto">
          <a:xfrm>
            <a:off x="323273" y="1067361"/>
            <a:ext cx="8497455" cy="5170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lstStyle>
            <a:lvl1pPr>
              <a:spcBef>
                <a:spcPct val="20000"/>
              </a:spcBef>
              <a:buChar char="•"/>
              <a:defRPr sz="3200">
                <a:solidFill>
                  <a:schemeClr val="tx1"/>
                </a:solidFill>
                <a:latin typeface="Arial" pitchFamily="34" charset="0"/>
              </a:defRPr>
            </a:lvl1pPr>
            <a:lvl2pPr marL="952500" indent="-50800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90000"/>
              </a:lnSpc>
              <a:buFontTx/>
              <a:buNone/>
            </a:pPr>
            <a:r>
              <a:rPr lang="es-ES" altLang="es-ES" sz="2600">
                <a:cs typeface="Arial" pitchFamily="34" charset="0"/>
              </a:rPr>
              <a:t>Mediante el </a:t>
            </a:r>
            <a:r>
              <a:rPr lang="es-ES" altLang="es-ES" sz="2600" b="1">
                <a:solidFill>
                  <a:srgbClr val="FF0000"/>
                </a:solidFill>
                <a:cs typeface="Arial" pitchFamily="34" charset="0"/>
              </a:rPr>
              <a:t>depósito de los datos procedentes de la investigación en un repositorio </a:t>
            </a:r>
            <a:r>
              <a:rPr lang="es-ES" altLang="es-ES" sz="2600">
                <a:cs typeface="Arial" pitchFamily="34" charset="0"/>
              </a:rPr>
              <a:t>o archivo los hacemos accesibles - incluso para nuestro uso futuro.</a:t>
            </a:r>
          </a:p>
          <a:p>
            <a:pPr eaLnBrk="1" hangingPunct="1">
              <a:lnSpc>
                <a:spcPct val="90000"/>
              </a:lnSpc>
              <a:buFontTx/>
              <a:buAutoNum type="arabicPeriod"/>
            </a:pPr>
            <a:r>
              <a:rPr lang="es-ES" altLang="es-ES" sz="2300" b="1">
                <a:solidFill>
                  <a:srgbClr val="008A3E"/>
                </a:solidFill>
                <a:cs typeface="Arial" pitchFamily="34" charset="0"/>
              </a:rPr>
              <a:t>Repositorio institucionales de datos (ej.: Universidad)</a:t>
            </a:r>
          </a:p>
          <a:p>
            <a:pPr eaLnBrk="1" hangingPunct="1">
              <a:lnSpc>
                <a:spcPct val="90000"/>
              </a:lnSpc>
              <a:buFontTx/>
              <a:buAutoNum type="arabicPeriod"/>
            </a:pPr>
            <a:r>
              <a:rPr lang="es-ES" altLang="es-ES" sz="2300" b="1">
                <a:solidFill>
                  <a:srgbClr val="008A3E"/>
                </a:solidFill>
                <a:cs typeface="Arial" pitchFamily="34" charset="0"/>
              </a:rPr>
              <a:t>Servicios de datos de la entidades financiadoras de la investigación (</a:t>
            </a:r>
            <a:r>
              <a:rPr lang="es-ES" altLang="es-ES" sz="2300" b="1" i="1">
                <a:solidFill>
                  <a:srgbClr val="008A3E"/>
                </a:solidFill>
                <a:cs typeface="Arial" pitchFamily="34" charset="0"/>
              </a:rPr>
              <a:t>Research Funders</a:t>
            </a:r>
            <a:r>
              <a:rPr lang="es-ES" altLang="es-ES" sz="2300" b="1">
                <a:solidFill>
                  <a:srgbClr val="008A3E"/>
                </a:solidFill>
                <a:cs typeface="Arial" pitchFamily="34" charset="0"/>
              </a:rPr>
              <a:t>)</a:t>
            </a:r>
          </a:p>
          <a:p>
            <a:pPr eaLnBrk="1" hangingPunct="1">
              <a:lnSpc>
                <a:spcPct val="90000"/>
              </a:lnSpc>
              <a:buFontTx/>
              <a:buAutoNum type="arabicPeriod"/>
            </a:pPr>
            <a:r>
              <a:rPr lang="es-ES" altLang="es-ES" sz="2300" b="1">
                <a:solidFill>
                  <a:srgbClr val="008A3E"/>
                </a:solidFill>
                <a:cs typeface="Arial" pitchFamily="34" charset="0"/>
              </a:rPr>
              <a:t>Repositorios de datos disciplinares / temáticos:</a:t>
            </a:r>
          </a:p>
          <a:p>
            <a:pPr lvl="1" eaLnBrk="1" hangingPunct="1">
              <a:lnSpc>
                <a:spcPct val="90000"/>
              </a:lnSpc>
            </a:pPr>
            <a:r>
              <a:rPr lang="es-ES" altLang="es-ES" sz="2100" b="1">
                <a:cs typeface="Arial" pitchFamily="34" charset="0"/>
                <a:hlinkClick r:id="rId2"/>
              </a:rPr>
              <a:t>DRYAD</a:t>
            </a:r>
            <a:r>
              <a:rPr lang="es-ES" altLang="es-ES" sz="2100">
                <a:cs typeface="Arial" pitchFamily="34" charset="0"/>
              </a:rPr>
              <a:t>: es un repositorio de datos subyacentes de literatura peer-reviewed médica y científica, particularmente datos para los cuales no existe ningún repositorio internacional especializado. Todo el material </a:t>
            </a:r>
            <a:r>
              <a:rPr lang="es-ES" altLang="es-ES" sz="2100" b="1">
                <a:solidFill>
                  <a:srgbClr val="FF0000"/>
                </a:solidFill>
                <a:cs typeface="Arial" pitchFamily="34" charset="0"/>
              </a:rPr>
              <a:t>se asocia a una publicación académica</a:t>
            </a:r>
          </a:p>
          <a:p>
            <a:pPr lvl="1" eaLnBrk="1" hangingPunct="1">
              <a:lnSpc>
                <a:spcPct val="90000"/>
              </a:lnSpc>
            </a:pPr>
            <a:r>
              <a:rPr lang="es-ES" altLang="es-ES" sz="2100" b="1">
                <a:cs typeface="Arial" pitchFamily="34" charset="0"/>
                <a:hlinkClick r:id="rId3"/>
              </a:rPr>
              <a:t>Data.gov</a:t>
            </a:r>
            <a:r>
              <a:rPr lang="es-ES" altLang="es-ES" sz="2100">
                <a:cs typeface="Arial" pitchFamily="34" charset="0"/>
              </a:rPr>
              <a:t>: es parte de la iniciativa del gobierno abierto y permite al público a encontrar, descargar y usar los conjuntos de datos generados por el gobierno federal (USA).</a:t>
            </a:r>
            <a:endParaRPr lang="es-ES" altLang="es-ES" sz="2100" b="1">
              <a:cs typeface="Arial" pitchFamily="34" charset="0"/>
            </a:endParaRPr>
          </a:p>
        </p:txBody>
      </p:sp>
      <p:sp>
        <p:nvSpPr>
          <p:cNvPr id="103430" name="7 CuadroTexto"/>
          <p:cNvSpPr txBox="1">
            <a:spLocks noChangeArrowheads="1"/>
          </p:cNvSpPr>
          <p:nvPr/>
        </p:nvSpPr>
        <p:spPr bwMode="auto">
          <a:xfrm>
            <a:off x="288637" y="6188449"/>
            <a:ext cx="8963603" cy="646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8" tIns="45654" rIns="91308" bIns="4565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200">
                <a:cs typeface="Arial" pitchFamily="34" charset="0"/>
              </a:rPr>
              <a:t>Fuente:</a:t>
            </a:r>
          </a:p>
          <a:p>
            <a:pPr eaLnBrk="1" hangingPunct="1">
              <a:spcBef>
                <a:spcPct val="0"/>
              </a:spcBef>
              <a:buFontTx/>
              <a:buNone/>
            </a:pPr>
            <a:r>
              <a:rPr lang="es-ES" altLang="es-ES" sz="1200"/>
              <a:t>University of Edinburgh </a:t>
            </a:r>
            <a:r>
              <a:rPr lang="es-ES" altLang="es-ES" sz="1200">
                <a:cs typeface="Arial" pitchFamily="34" charset="0"/>
              </a:rPr>
              <a:t>. Research  data management  guidance. Recuperado octubre 16, 2013, a partir de </a:t>
            </a:r>
            <a:r>
              <a:rPr lang="es-ES" altLang="es-ES" sz="1200">
                <a:cs typeface="Arial" pitchFamily="34" charset="0"/>
                <a:hlinkClick r:id="rId4"/>
              </a:rPr>
              <a:t>http://www.ed.ac.uk/schools-departments/information-services/research-support/data-library/research-data-mgmt/how-to-share</a:t>
            </a:r>
            <a:r>
              <a:rPr lang="es-ES" altLang="es-ES" sz="1200">
                <a:cs typeface="Arial" pitchFamily="34" charset="0"/>
              </a:rPr>
              <a:t> </a:t>
            </a:r>
          </a:p>
        </p:txBody>
      </p:sp>
    </p:spTree>
    <p:extLst>
      <p:ext uri="{BB962C8B-B14F-4D97-AF65-F5344CB8AC3E}">
        <p14:creationId xmlns:p14="http://schemas.microsoft.com/office/powerpoint/2010/main" val="118050905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idx="1"/>
          </p:nvPr>
        </p:nvSpPr>
        <p:spPr>
          <a:xfrm>
            <a:off x="457489" y="1124791"/>
            <a:ext cx="8229023" cy="5002025"/>
          </a:xfrm>
        </p:spPr>
        <p:txBody>
          <a:bodyPr/>
          <a:lstStyle/>
          <a:p>
            <a:pPr lvl="1"/>
            <a:endParaRPr lang="es-ES" altLang="es-ES" sz="2000"/>
          </a:p>
          <a:p>
            <a:pPr lvl="1"/>
            <a:endParaRPr lang="es-ES" altLang="es-ES" sz="2000"/>
          </a:p>
        </p:txBody>
      </p:sp>
      <p:sp>
        <p:nvSpPr>
          <p:cNvPr id="100355" name="1 Título"/>
          <p:cNvSpPr txBox="1">
            <a:spLocks/>
          </p:cNvSpPr>
          <p:nvPr/>
        </p:nvSpPr>
        <p:spPr bwMode="auto">
          <a:xfrm>
            <a:off x="826944" y="0"/>
            <a:ext cx="6769965"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2000" b="1">
              <a:cs typeface="Arial" pitchFamily="34" charset="0"/>
            </a:endParaRPr>
          </a:p>
        </p:txBody>
      </p:sp>
      <p:sp>
        <p:nvSpPr>
          <p:cNvPr id="100356" name="3 Título"/>
          <p:cNvSpPr>
            <a:spLocks noGrp="1"/>
          </p:cNvSpPr>
          <p:nvPr>
            <p:ph type="title"/>
          </p:nvPr>
        </p:nvSpPr>
        <p:spPr>
          <a:xfrm>
            <a:off x="457489" y="260537"/>
            <a:ext cx="8229023" cy="508467"/>
          </a:xfrm>
        </p:spPr>
        <p:txBody>
          <a:bodyPr/>
          <a:lstStyle/>
          <a:p>
            <a:r>
              <a:rPr lang="ca-ES" altLang="es-ES" sz="2200"/>
              <a:t>Tus publicaciones en Senia accessibles en RiuNet</a:t>
            </a:r>
            <a:endParaRPr lang="es-ES" altLang="es-ES" sz="2200"/>
          </a:p>
        </p:txBody>
      </p:sp>
      <p:pic>
        <p:nvPicPr>
          <p:cNvPr id="100357" name="Picture 2" descr="G:\__COLABORACION CIENTIFICA\Objetos digita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02"/>
            <a:ext cx="9144000" cy="6855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76568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ítulo 1"/>
          <p:cNvSpPr>
            <a:spLocks noGrp="1"/>
          </p:cNvSpPr>
          <p:nvPr>
            <p:ph type="title"/>
          </p:nvPr>
        </p:nvSpPr>
        <p:spPr>
          <a:xfrm>
            <a:off x="1177637" y="100853"/>
            <a:ext cx="6130668" cy="345982"/>
          </a:xfrm>
        </p:spPr>
        <p:txBody>
          <a:bodyPr/>
          <a:lstStyle/>
          <a:p>
            <a:pPr>
              <a:defRPr/>
            </a:pPr>
            <a:r>
              <a:rPr lang="es-ES" altLang="es-ES" sz="1800" kern="1200" dirty="0"/>
              <a:t>¿Puedo añadir los datos de mis publicaciones en </a:t>
            </a:r>
            <a:r>
              <a:rPr lang="es-ES" altLang="es-ES" sz="1800" kern="1200" dirty="0" smtClean="0"/>
              <a:t>RiuNet</a:t>
            </a:r>
            <a:r>
              <a:rPr lang="es-ES" altLang="es-ES" sz="1800" kern="1200" dirty="0"/>
              <a:t>?</a:t>
            </a:r>
          </a:p>
        </p:txBody>
      </p:sp>
      <p:pic>
        <p:nvPicPr>
          <p:cNvPr id="109571" name="Picture 4"/>
          <p:cNvPicPr>
            <a:picLocks noChangeAspect="1" noChangeArrowheads="1"/>
          </p:cNvPicPr>
          <p:nvPr/>
        </p:nvPicPr>
        <p:blipFill>
          <a:blip r:embed="rId2">
            <a:extLst>
              <a:ext uri="{28A0092B-C50C-407E-A947-70E740481C1C}">
                <a14:useLocalDpi xmlns:a14="http://schemas.microsoft.com/office/drawing/2010/main" val="0"/>
              </a:ext>
            </a:extLst>
          </a:blip>
          <a:srcRect l="25917" t="30817" r="13914" b="6033"/>
          <a:stretch>
            <a:fillRect/>
          </a:stretch>
        </p:blipFill>
        <p:spPr bwMode="auto">
          <a:xfrm>
            <a:off x="0" y="605118"/>
            <a:ext cx="9144000" cy="5647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9572" name="2 Rectángulo"/>
          <p:cNvSpPr>
            <a:spLocks noChangeArrowheads="1"/>
          </p:cNvSpPr>
          <p:nvPr/>
        </p:nvSpPr>
        <p:spPr bwMode="auto">
          <a:xfrm>
            <a:off x="3245717" y="6510618"/>
            <a:ext cx="2685639" cy="25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ES" altLang="es-ES_tradnl" sz="1100">
                <a:hlinkClick r:id="rId3"/>
              </a:rPr>
              <a:t>http://riunet.upv.es/handle/10251/34292</a:t>
            </a:r>
            <a:r>
              <a:rPr lang="es-ES" altLang="es-ES_tradnl" sz="1100"/>
              <a:t> </a:t>
            </a:r>
          </a:p>
        </p:txBody>
      </p:sp>
    </p:spTree>
    <p:extLst>
      <p:ext uri="{BB962C8B-B14F-4D97-AF65-F5344CB8AC3E}">
        <p14:creationId xmlns:p14="http://schemas.microsoft.com/office/powerpoint/2010/main" val="285688344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899592" y="1639247"/>
            <a:ext cx="7776864" cy="3877985"/>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4000" b="1" dirty="0" smtClean="0">
                <a:latin typeface="Arial" pitchFamily="34" charset="0"/>
                <a:cs typeface="Arial" pitchFamily="34" charset="0"/>
              </a:rPr>
              <a:t>Gracias por vuestra atención. Vuestro turno</a:t>
            </a:r>
          </a:p>
          <a:p>
            <a:pPr algn="ctr"/>
            <a:endParaRPr lang="es-ES" sz="4000" b="1" dirty="0">
              <a:latin typeface="Arial" pitchFamily="34" charset="0"/>
              <a:cs typeface="Arial" pitchFamily="34" charset="0"/>
            </a:endParaRPr>
          </a:p>
          <a:p>
            <a:pPr algn="ctr"/>
            <a:r>
              <a:rPr lang="es-ES" b="1" dirty="0" smtClean="0">
                <a:latin typeface="Arial" pitchFamily="34" charset="0"/>
                <a:cs typeface="Arial" pitchFamily="34" charset="0"/>
              </a:rPr>
              <a:t>Paco Martínez Galindo</a:t>
            </a:r>
          </a:p>
          <a:p>
            <a:pPr algn="ctr"/>
            <a:r>
              <a:rPr lang="es-ES" b="1" dirty="0" smtClean="0">
                <a:latin typeface="Arial" pitchFamily="34" charset="0"/>
                <a:cs typeface="Arial" pitchFamily="34" charset="0"/>
              </a:rPr>
              <a:t>Vicente Pardo Gómez</a:t>
            </a:r>
            <a:endParaRPr lang="es-ES" b="1" dirty="0">
              <a:latin typeface="Arial" pitchFamily="34" charset="0"/>
              <a:cs typeface="Arial" pitchFamily="34" charset="0"/>
            </a:endParaRPr>
          </a:p>
          <a:p>
            <a:pPr algn="ctr"/>
            <a:endParaRPr lang="es-ES" b="1" dirty="0">
              <a:latin typeface="Arial" pitchFamily="34" charset="0"/>
              <a:cs typeface="Arial" pitchFamily="34" charset="0"/>
            </a:endParaRPr>
          </a:p>
          <a:p>
            <a:pPr algn="ctr"/>
            <a:endParaRPr lang="es-ES" b="1" dirty="0" smtClean="0">
              <a:latin typeface="Arial" pitchFamily="34" charset="0"/>
              <a:cs typeface="Arial" pitchFamily="34" charset="0"/>
            </a:endParaRPr>
          </a:p>
          <a:p>
            <a:pPr algn="ctr"/>
            <a:r>
              <a:rPr lang="es-ES" b="1" dirty="0" smtClean="0">
                <a:latin typeface="Arial" pitchFamily="34" charset="0"/>
                <a:cs typeface="Arial" pitchFamily="34" charset="0"/>
              </a:rPr>
              <a:t>Contacto:</a:t>
            </a:r>
          </a:p>
          <a:p>
            <a:pPr algn="ctr"/>
            <a:r>
              <a:rPr lang="es-ES" b="1" dirty="0" smtClean="0">
                <a:solidFill>
                  <a:srgbClr val="FF0000"/>
                </a:solidFill>
                <a:latin typeface="Arial" pitchFamily="34" charset="0"/>
                <a:cs typeface="Arial" pitchFamily="34" charset="0"/>
                <a:hlinkClick r:id="rId2"/>
              </a:rPr>
              <a:t>riunet@bib.upv.es</a:t>
            </a:r>
            <a:endParaRPr lang="es-ES" b="1" dirty="0" smtClean="0">
              <a:solidFill>
                <a:srgbClr val="FF0000"/>
              </a:solidFill>
              <a:latin typeface="Arial" pitchFamily="34" charset="0"/>
              <a:cs typeface="Arial" pitchFamily="34" charset="0"/>
            </a:endParaRPr>
          </a:p>
          <a:p>
            <a:pPr algn="ctr"/>
            <a:r>
              <a:rPr lang="es-ES" b="1" dirty="0" smtClean="0">
                <a:latin typeface="Arial" pitchFamily="34" charset="0"/>
                <a:cs typeface="Arial" pitchFamily="34" charset="0"/>
              </a:rPr>
              <a:t>Ext:78854</a:t>
            </a:r>
          </a:p>
        </p:txBody>
      </p:sp>
    </p:spTree>
    <p:extLst>
      <p:ext uri="{BB962C8B-B14F-4D97-AF65-F5344CB8AC3E}">
        <p14:creationId xmlns:p14="http://schemas.microsoft.com/office/powerpoint/2010/main" val="1825977599"/>
      </p:ext>
    </p:extLst>
  </p:cSld>
  <p:clrMapOvr>
    <a:masterClrMapping/>
  </p:clrMapOvr>
  <p:timing>
    <p:tnLst>
      <p:par>
        <p:cTn id="1" dur="indefinite" restart="never" nodeType="tmRoot"/>
      </p:par>
    </p:tnLst>
  </p:timing>
</p:sld>
</file>

<file path=ppt/theme/theme1.xml><?xml version="1.0" encoding="utf-8"?>
<a:theme xmlns:a="http://schemas.openxmlformats.org/drawingml/2006/main" name="Plantilla biblioteca13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A1ECE6C36ED997468AA50F30CB060655" ma:contentTypeVersion="0" ma:contentTypeDescription="Crear nuevo documento." ma:contentTypeScope="" ma:versionID="b1ef7d50663cfa20c9ceb01f028c359f">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72C27CE2-6909-400F-BE29-63D680E7D73A}">
  <ds:schemaRefs>
    <ds:schemaRef ds:uri="http://purl.org/dc/dcmitype/"/>
    <ds:schemaRef ds:uri="http://purl.org/dc/terms/"/>
    <ds:schemaRef ds:uri="http://schemas.microsoft.com/office/2006/metadata/properties"/>
    <ds:schemaRef ds:uri="http://purl.org/dc/elements/1.1/"/>
    <ds:schemaRef ds:uri="http://schemas.microsoft.com/office/2006/documentManagement/types"/>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F88B5B82-54CB-47AC-938B-1823F2EA36FA}">
  <ds:schemaRefs>
    <ds:schemaRef ds:uri="http://schemas.microsoft.com/sharepoint/v3/contenttype/forms"/>
  </ds:schemaRefs>
</ds:datastoreItem>
</file>

<file path=customXml/itemProps3.xml><?xml version="1.0" encoding="utf-8"?>
<ds:datastoreItem xmlns:ds="http://schemas.openxmlformats.org/officeDocument/2006/customXml" ds:itemID="{A798B8E5-8D7F-41DD-A96C-5F4C718F28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Plantilla%20biblioteca1301</Template>
  <TotalTime>813</TotalTime>
  <Words>3838</Words>
  <Application>Microsoft Office PowerPoint</Application>
  <PresentationFormat>Presentación en pantalla (4:3)</PresentationFormat>
  <Paragraphs>335</Paragraphs>
  <Slides>104</Slides>
  <Notes>29</Notes>
  <HiddenSlides>1</HiddenSlides>
  <MMClips>0</MMClips>
  <ScaleCrop>false</ScaleCrop>
  <HeadingPairs>
    <vt:vector size="4" baseType="variant">
      <vt:variant>
        <vt:lpstr>Tema</vt:lpstr>
      </vt:variant>
      <vt:variant>
        <vt:i4>1</vt:i4>
      </vt:variant>
      <vt:variant>
        <vt:lpstr>Títulos de diapositiva</vt:lpstr>
      </vt:variant>
      <vt:variant>
        <vt:i4>104</vt:i4>
      </vt:variant>
    </vt:vector>
  </HeadingPairs>
  <TitlesOfParts>
    <vt:vector size="105" baseType="lpstr">
      <vt:lpstr>Plantilla biblioteca1301</vt:lpstr>
      <vt:lpstr>Presentación de PowerPoint</vt:lpstr>
      <vt:lpstr>Presentación de PowerPoint</vt:lpstr>
      <vt:lpstr>Presentación de PowerPoint</vt:lpstr>
      <vt:lpstr>Presentación de PowerPoint</vt:lpstr>
      <vt:lpstr>Política institucional de la UPV sobre acceso abierto</vt:lpstr>
      <vt:lpstr>Acceso abierto en la UPV</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Paso 1</vt:lpstr>
      <vt:lpstr>Paso 1.a</vt:lpstr>
      <vt:lpstr>Presentación de PowerPoint</vt:lpstr>
      <vt:lpstr>Paso 1.a</vt:lpstr>
      <vt:lpstr>Presentación de PowerPoint</vt:lpstr>
      <vt:lpstr>Paso 1.b</vt:lpstr>
      <vt:lpstr>Presentación de PowerPoint</vt:lpstr>
      <vt:lpstr>Presentación de PowerPoint</vt:lpstr>
      <vt:lpstr>Presentación de PowerPoint</vt:lpstr>
      <vt:lpstr>Paso 1.c</vt:lpstr>
      <vt:lpstr>Presentación de PowerPoint</vt:lpstr>
      <vt:lpstr>Presentación de PowerPoint</vt:lpstr>
      <vt:lpstr>Presentación de PowerPoint</vt:lpstr>
      <vt:lpstr>Presentación de PowerPoint</vt:lpstr>
      <vt:lpstr>Paso 2</vt:lpstr>
      <vt:lpstr>Presentación de PowerPoint</vt:lpstr>
      <vt:lpstr>Presentación de PowerPoint</vt:lpstr>
      <vt:lpstr>Paso 3</vt:lpstr>
      <vt:lpstr>Presentación de PowerPoint</vt:lpstr>
      <vt:lpstr>Presentación de PowerPoint</vt:lpstr>
      <vt:lpstr>Presentación de PowerPoint</vt:lpstr>
      <vt:lpstr>Presentación de PowerPoint</vt:lpstr>
      <vt:lpstr>Presentación de PowerPoint</vt:lpstr>
      <vt:lpstr>Presentación de PowerPoint</vt:lpstr>
      <vt:lpstr>Versión del autor en congresos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Request copy</vt:lpstr>
      <vt:lpstr>Presentación de PowerPoint</vt:lpstr>
      <vt:lpstr>Presentación de PowerPoint</vt:lpstr>
      <vt:lpstr>Presentación de PowerPoint</vt:lpstr>
      <vt:lpstr>Indicadores altmetricos</vt:lpstr>
      <vt:lpstr>Presentación de PowerPoint</vt:lpstr>
      <vt:lpstr>Presentación de PowerPoint</vt:lpstr>
      <vt:lpstr>Presentación de PowerPoint</vt:lpstr>
      <vt:lpstr>Presentación de PowerPoint</vt:lpstr>
      <vt:lpstr>Presentación de PowerPoint</vt:lpstr>
      <vt:lpstr>Presentación de PowerPoint</vt:lpstr>
      <vt:lpstr>The Open Access citation advantage</vt:lpstr>
      <vt:lpstr>Presentación de PowerPoint</vt:lpstr>
      <vt:lpstr>Presentación de PowerPoint</vt:lpstr>
      <vt:lpstr>Declaración de Budapest (2002)</vt:lpstr>
      <vt:lpstr>Razones</vt:lpstr>
      <vt:lpstr>Ventajas</vt:lpstr>
      <vt:lpstr>Acceso abierto en la UPV</vt:lpstr>
      <vt:lpstr>Presentación de PowerPoint</vt:lpstr>
      <vt:lpstr>Presentación de PowerPoint</vt:lpstr>
      <vt:lpstr>Plan Estatal de Investigación Científica y Técnica y de Innovación 2013-2016</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Recomendaciones FECYT</vt:lpstr>
      <vt:lpstr>UPC</vt:lpstr>
      <vt:lpstr>Presentación de PowerPoint</vt:lpstr>
      <vt:lpstr>Presentación de PowerPoint</vt:lpstr>
      <vt:lpstr>Presentación de PowerPoint</vt:lpstr>
      <vt:lpstr>Vía dorada. Tipos de revistas</vt:lpstr>
      <vt:lpstr>Presentación de PowerPoint</vt:lpstr>
      <vt:lpstr>Presentación de PowerPoint</vt:lpstr>
      <vt:lpstr>Presentación de PowerPoint</vt:lpstr>
      <vt:lpstr>Presentación de PowerPoint</vt:lpstr>
      <vt:lpstr>Presentación de PowerPoint</vt:lpstr>
      <vt:lpstr>Revistas internacionales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Revistes amb factor d'impacte i en accés obert</vt:lpstr>
      <vt:lpstr>Presentación de PowerPoint</vt:lpstr>
      <vt:lpstr>Presentación de PowerPoint</vt:lpstr>
      <vt:lpstr>Y ahora los datos…</vt:lpstr>
      <vt:lpstr>Presentación de PowerPoint</vt:lpstr>
      <vt:lpstr>Tus publicaciones en Senia accessibles en RiuNet</vt:lpstr>
      <vt:lpstr>¿Puedo añadir los datos de mis publicaciones en RiuNet?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Paco Martínez</dc:creator>
  <cp:lastModifiedBy>Paco Martínez</cp:lastModifiedBy>
  <cp:revision>153</cp:revision>
  <dcterms:created xsi:type="dcterms:W3CDTF">2014-01-17T13:08:15Z</dcterms:created>
  <dcterms:modified xsi:type="dcterms:W3CDTF">2015-02-19T10:39:23Z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0x010100A1ECE6C36ED997468AA50F30CB060655</vt:lpwstr>
  </property>
</Properties>
</file>