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drawings/drawing4.xml" ContentType="application/vnd.openxmlformats-officedocument.drawingml.chartshape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rawings/drawing2.xml" ContentType="application/vnd.openxmlformats-officedocument.drawingml.chartshapes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drawings/drawing3.xml" ContentType="application/vnd.openxmlformats-officedocument.drawingml.chartshapes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rawings/drawing1.xml" ContentType="application/vnd.openxmlformats-officedocument.drawingml.chartshapes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sldIdLst>
    <p:sldId id="256" r:id="rId2"/>
    <p:sldId id="257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74" r:id="rId13"/>
    <p:sldId id="272" r:id="rId14"/>
    <p:sldId id="268" r:id="rId15"/>
    <p:sldId id="269" r:id="rId16"/>
    <p:sldId id="273" r:id="rId17"/>
    <p:sldId id="275" r:id="rId18"/>
    <p:sldId id="271" r:id="rId19"/>
  </p:sldIdLst>
  <p:sldSz cx="9906000" cy="6858000" type="A4"/>
  <p:notesSz cx="6858000" cy="9144000"/>
  <p:defaultTextStyle>
    <a:defPPr>
      <a:defRPr lang="es-ES"/>
    </a:defPPr>
    <a:lvl1pPr marL="0" algn="l" defTabSz="91429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145" algn="l" defTabSz="91429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290" algn="l" defTabSz="91429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435" algn="l" defTabSz="91429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581" algn="l" defTabSz="91429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726" algn="l" defTabSz="91429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2871" algn="l" defTabSz="91429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016" algn="l" defTabSz="91429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161" algn="l" defTabSz="91429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0B031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107" d="100"/>
          <a:sy n="107" d="100"/>
        </p:scale>
        <p:origin x="-1446" y="-264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92" d="100"/>
          <a:sy n="92" d="100"/>
        </p:scale>
        <p:origin x="-3732" y="-102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file:///C:\Users\Alberto\AppData\Roaming\Microsoft\Excel\Resumen%20datos%20(version%202).xlsb" TargetMode="Externa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oleObject" Target="file:///C:\Users\Alberto\AppData\Roaming\Microsoft\Excel\Resumen%20datos%20(version%202).xlsb" TargetMode="External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3.xml"/><Relationship Id="rId1" Type="http://schemas.openxmlformats.org/officeDocument/2006/relationships/oleObject" Target="file:///C:\Users\Alberto\AppData\Roaming\Microsoft\Excel\Resumen%20datos%20(version%202).xlsb" TargetMode="External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4.xml"/><Relationship Id="rId1" Type="http://schemas.openxmlformats.org/officeDocument/2006/relationships/oleObject" Target="file:///C:\Users\Alberto\AppData\Roaming\Microsoft\Excel\Resumen%20datos%20(version%202).xlsb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s-ES"/>
  <c:chart>
    <c:title>
      <c:tx>
        <c:rich>
          <a:bodyPr/>
          <a:lstStyle/>
          <a:p>
            <a:pPr>
              <a:defRPr/>
            </a:pPr>
            <a:r>
              <a:rPr lang="en-US" sz="1400" b="1" i="0" baseline="0"/>
              <a:t>Emision Global y Parcial en las distintas viviendas (kgCO</a:t>
            </a:r>
            <a:r>
              <a:rPr lang="en-US" sz="1400" b="1" i="0" baseline="-25000"/>
              <a:t>2</a:t>
            </a:r>
            <a:r>
              <a:rPr lang="en-US" sz="1400" b="1" i="0" baseline="0"/>
              <a:t>/m</a:t>
            </a:r>
            <a:r>
              <a:rPr lang="en-US" sz="1400" b="1" i="0" baseline="30000"/>
              <a:t>2</a:t>
            </a:r>
            <a:r>
              <a:rPr lang="en-US" sz="1400" b="1" i="0" baseline="0"/>
              <a:t>año)</a:t>
            </a:r>
            <a:endParaRPr lang="es-ES" sz="1400"/>
          </a:p>
        </c:rich>
      </c:tx>
      <c:layout/>
      <c:overlay val="1"/>
    </c:title>
    <c:plotArea>
      <c:layout>
        <c:manualLayout>
          <c:layoutTarget val="inner"/>
          <c:xMode val="edge"/>
          <c:yMode val="edge"/>
          <c:x val="0.12981592859726701"/>
          <c:y val="0.21745774974190599"/>
          <c:w val="0.84630275947202649"/>
          <c:h val="0.68502357767256195"/>
        </c:manualLayout>
      </c:layout>
      <c:barChart>
        <c:barDir val="col"/>
        <c:grouping val="clustered"/>
        <c:ser>
          <c:idx val="0"/>
          <c:order val="0"/>
          <c:tx>
            <c:strRef>
              <c:f>Hoja1!$J$43</c:f>
              <c:strCache>
                <c:ptCount val="1"/>
                <c:pt idx="0">
                  <c:v>Emisiones Globales Actual</c:v>
                </c:pt>
              </c:strCache>
            </c:strRef>
          </c:tx>
          <c:spPr>
            <a:solidFill>
              <a:srgbClr val="FF0000"/>
            </a:solidFill>
            <a:ln>
              <a:solidFill>
                <a:srgbClr val="FF0000"/>
              </a:solidFill>
            </a:ln>
          </c:spPr>
          <c:cat>
            <c:strRef>
              <c:f>Hoja1!$A$45:$A$55</c:f>
              <c:strCache>
                <c:ptCount val="11"/>
                <c:pt idx="0">
                  <c:v>T3-P2</c:v>
                </c:pt>
                <c:pt idx="1">
                  <c:v>T4-P2</c:v>
                </c:pt>
                <c:pt idx="2">
                  <c:v>T5-P3</c:v>
                </c:pt>
                <c:pt idx="3">
                  <c:v>T5-P4 y 5</c:v>
                </c:pt>
                <c:pt idx="4">
                  <c:v>T6-P3 y 4</c:v>
                </c:pt>
                <c:pt idx="5">
                  <c:v>T6-P5</c:v>
                </c:pt>
                <c:pt idx="6">
                  <c:v>T7-P3,4 y 5</c:v>
                </c:pt>
                <c:pt idx="7">
                  <c:v>T10a-P6</c:v>
                </c:pt>
                <c:pt idx="8">
                  <c:v>T10b-P6</c:v>
                </c:pt>
                <c:pt idx="9">
                  <c:v>T8-P7</c:v>
                </c:pt>
                <c:pt idx="10">
                  <c:v>T9-P7</c:v>
                </c:pt>
              </c:strCache>
            </c:strRef>
          </c:cat>
          <c:val>
            <c:numRef>
              <c:f>Hoja1!$J$45:$J$55</c:f>
              <c:numCache>
                <c:formatCode>General</c:formatCode>
                <c:ptCount val="11"/>
                <c:pt idx="0">
                  <c:v>27</c:v>
                </c:pt>
                <c:pt idx="1">
                  <c:v>19.399999999999999</c:v>
                </c:pt>
                <c:pt idx="2">
                  <c:v>17.7</c:v>
                </c:pt>
                <c:pt idx="3">
                  <c:v>19.399999999999999</c:v>
                </c:pt>
                <c:pt idx="4">
                  <c:v>48.3</c:v>
                </c:pt>
                <c:pt idx="5">
                  <c:v>49.4</c:v>
                </c:pt>
                <c:pt idx="6">
                  <c:v>20</c:v>
                </c:pt>
                <c:pt idx="7">
                  <c:v>27</c:v>
                </c:pt>
                <c:pt idx="8">
                  <c:v>21.3</c:v>
                </c:pt>
                <c:pt idx="9">
                  <c:v>19</c:v>
                </c:pt>
                <c:pt idx="10">
                  <c:v>25.9</c:v>
                </c:pt>
              </c:numCache>
            </c:numRef>
          </c:val>
        </c:ser>
        <c:ser>
          <c:idx val="2"/>
          <c:order val="1"/>
          <c:tx>
            <c:strRef>
              <c:f>Hoja1!$M$44</c:f>
              <c:strCache>
                <c:ptCount val="1"/>
                <c:pt idx="0">
                  <c:v>Calefacción</c:v>
                </c:pt>
              </c:strCache>
            </c:strRef>
          </c:tx>
          <c:spPr>
            <a:solidFill>
              <a:srgbClr val="FF9900"/>
            </a:solidFill>
            <a:ln>
              <a:solidFill>
                <a:srgbClr val="FF0000"/>
              </a:solidFill>
            </a:ln>
          </c:spPr>
          <c:cat>
            <c:strRef>
              <c:f>Hoja1!$A$45:$A$55</c:f>
              <c:strCache>
                <c:ptCount val="11"/>
                <c:pt idx="0">
                  <c:v>T3-P2</c:v>
                </c:pt>
                <c:pt idx="1">
                  <c:v>T4-P2</c:v>
                </c:pt>
                <c:pt idx="2">
                  <c:v>T5-P3</c:v>
                </c:pt>
                <c:pt idx="3">
                  <c:v>T5-P4 y 5</c:v>
                </c:pt>
                <c:pt idx="4">
                  <c:v>T6-P3 y 4</c:v>
                </c:pt>
                <c:pt idx="5">
                  <c:v>T6-P5</c:v>
                </c:pt>
                <c:pt idx="6">
                  <c:v>T7-P3,4 y 5</c:v>
                </c:pt>
                <c:pt idx="7">
                  <c:v>T10a-P6</c:v>
                </c:pt>
                <c:pt idx="8">
                  <c:v>T10b-P6</c:v>
                </c:pt>
                <c:pt idx="9">
                  <c:v>T8-P7</c:v>
                </c:pt>
                <c:pt idx="10">
                  <c:v>T9-P7</c:v>
                </c:pt>
              </c:strCache>
            </c:strRef>
          </c:cat>
          <c:val>
            <c:numRef>
              <c:f>Hoja1!$M$45:$M$55</c:f>
              <c:numCache>
                <c:formatCode>#,##0.00</c:formatCode>
                <c:ptCount val="11"/>
                <c:pt idx="0">
                  <c:v>5</c:v>
                </c:pt>
                <c:pt idx="1">
                  <c:v>1.3</c:v>
                </c:pt>
                <c:pt idx="2">
                  <c:v>3.1</c:v>
                </c:pt>
                <c:pt idx="3">
                  <c:v>4.8</c:v>
                </c:pt>
                <c:pt idx="4">
                  <c:v>2.9</c:v>
                </c:pt>
                <c:pt idx="5">
                  <c:v>3.5</c:v>
                </c:pt>
                <c:pt idx="6">
                  <c:v>1.5</c:v>
                </c:pt>
                <c:pt idx="7">
                  <c:v>7.7</c:v>
                </c:pt>
                <c:pt idx="8">
                  <c:v>2.2000000000000002</c:v>
                </c:pt>
                <c:pt idx="9">
                  <c:v>3.7</c:v>
                </c:pt>
                <c:pt idx="10">
                  <c:v>5.4</c:v>
                </c:pt>
              </c:numCache>
            </c:numRef>
          </c:val>
        </c:ser>
        <c:ser>
          <c:idx val="1"/>
          <c:order val="2"/>
          <c:tx>
            <c:strRef>
              <c:f>Hoja1!$N$44</c:f>
              <c:strCache>
                <c:ptCount val="1"/>
                <c:pt idx="0">
                  <c:v>Refrigeración</c:v>
                </c:pt>
              </c:strCache>
            </c:strRef>
          </c:tx>
          <c:spPr>
            <a:solidFill>
              <a:srgbClr val="0070C0"/>
            </a:solidFill>
            <a:ln>
              <a:solidFill>
                <a:srgbClr val="0070C0"/>
              </a:solidFill>
            </a:ln>
          </c:spPr>
          <c:cat>
            <c:strRef>
              <c:f>Hoja1!$A$45:$A$55</c:f>
              <c:strCache>
                <c:ptCount val="11"/>
                <c:pt idx="0">
                  <c:v>T3-P2</c:v>
                </c:pt>
                <c:pt idx="1">
                  <c:v>T4-P2</c:v>
                </c:pt>
                <c:pt idx="2">
                  <c:v>T5-P3</c:v>
                </c:pt>
                <c:pt idx="3">
                  <c:v>T5-P4 y 5</c:v>
                </c:pt>
                <c:pt idx="4">
                  <c:v>T6-P3 y 4</c:v>
                </c:pt>
                <c:pt idx="5">
                  <c:v>T6-P5</c:v>
                </c:pt>
                <c:pt idx="6">
                  <c:v>T7-P3,4 y 5</c:v>
                </c:pt>
                <c:pt idx="7">
                  <c:v>T10a-P6</c:v>
                </c:pt>
                <c:pt idx="8">
                  <c:v>T10b-P6</c:v>
                </c:pt>
                <c:pt idx="9">
                  <c:v>T8-P7</c:v>
                </c:pt>
                <c:pt idx="10">
                  <c:v>T9-P7</c:v>
                </c:pt>
              </c:strCache>
            </c:strRef>
          </c:cat>
          <c:val>
            <c:numRef>
              <c:f>Hoja1!$N$45:$N$55</c:f>
              <c:numCache>
                <c:formatCode>General</c:formatCode>
                <c:ptCount val="11"/>
                <c:pt idx="0">
                  <c:v>18.5</c:v>
                </c:pt>
                <c:pt idx="1">
                  <c:v>14.6</c:v>
                </c:pt>
                <c:pt idx="2">
                  <c:v>11.1</c:v>
                </c:pt>
                <c:pt idx="3">
                  <c:v>11.2</c:v>
                </c:pt>
                <c:pt idx="4">
                  <c:v>30.8</c:v>
                </c:pt>
                <c:pt idx="5">
                  <c:v>31.3</c:v>
                </c:pt>
                <c:pt idx="6">
                  <c:v>15.1</c:v>
                </c:pt>
                <c:pt idx="7">
                  <c:v>15.9</c:v>
                </c:pt>
                <c:pt idx="8">
                  <c:v>15.6</c:v>
                </c:pt>
                <c:pt idx="9">
                  <c:v>11.8</c:v>
                </c:pt>
                <c:pt idx="10">
                  <c:v>17.100000000000001</c:v>
                </c:pt>
              </c:numCache>
            </c:numRef>
          </c:val>
        </c:ser>
        <c:ser>
          <c:idx val="3"/>
          <c:order val="3"/>
          <c:tx>
            <c:strRef>
              <c:f>Hoja1!$O$44</c:f>
              <c:strCache>
                <c:ptCount val="1"/>
                <c:pt idx="0">
                  <c:v>ACS</c:v>
                </c:pt>
              </c:strCache>
            </c:strRef>
          </c:tx>
          <c:spPr>
            <a:solidFill>
              <a:srgbClr val="7030A0"/>
            </a:solidFill>
            <a:ln>
              <a:solidFill>
                <a:srgbClr val="0070C0"/>
              </a:solidFill>
            </a:ln>
          </c:spPr>
          <c:cat>
            <c:strRef>
              <c:f>Hoja1!$A$45:$A$55</c:f>
              <c:strCache>
                <c:ptCount val="11"/>
                <c:pt idx="0">
                  <c:v>T3-P2</c:v>
                </c:pt>
                <c:pt idx="1">
                  <c:v>T4-P2</c:v>
                </c:pt>
                <c:pt idx="2">
                  <c:v>T5-P3</c:v>
                </c:pt>
                <c:pt idx="3">
                  <c:v>T5-P4 y 5</c:v>
                </c:pt>
                <c:pt idx="4">
                  <c:v>T6-P3 y 4</c:v>
                </c:pt>
                <c:pt idx="5">
                  <c:v>T6-P5</c:v>
                </c:pt>
                <c:pt idx="6">
                  <c:v>T7-P3,4 y 5</c:v>
                </c:pt>
                <c:pt idx="7">
                  <c:v>T10a-P6</c:v>
                </c:pt>
                <c:pt idx="8">
                  <c:v>T10b-P6</c:v>
                </c:pt>
                <c:pt idx="9">
                  <c:v>T8-P7</c:v>
                </c:pt>
                <c:pt idx="10">
                  <c:v>T9-P7</c:v>
                </c:pt>
              </c:strCache>
            </c:strRef>
          </c:cat>
          <c:val>
            <c:numRef>
              <c:f>Hoja1!$O$45:$O$55</c:f>
              <c:numCache>
                <c:formatCode>General</c:formatCode>
                <c:ptCount val="11"/>
                <c:pt idx="0">
                  <c:v>3.5</c:v>
                </c:pt>
                <c:pt idx="1">
                  <c:v>3.5</c:v>
                </c:pt>
                <c:pt idx="2">
                  <c:v>3.5</c:v>
                </c:pt>
                <c:pt idx="3">
                  <c:v>3.5</c:v>
                </c:pt>
                <c:pt idx="4">
                  <c:v>14.5</c:v>
                </c:pt>
                <c:pt idx="5">
                  <c:v>14.5</c:v>
                </c:pt>
                <c:pt idx="6">
                  <c:v>3.5</c:v>
                </c:pt>
                <c:pt idx="7">
                  <c:v>3.5</c:v>
                </c:pt>
                <c:pt idx="8">
                  <c:v>3.5</c:v>
                </c:pt>
                <c:pt idx="9">
                  <c:v>3.5</c:v>
                </c:pt>
                <c:pt idx="10">
                  <c:v>3.5</c:v>
                </c:pt>
              </c:numCache>
            </c:numRef>
          </c:val>
        </c:ser>
        <c:axId val="80754176"/>
        <c:axId val="80755712"/>
      </c:barChart>
      <c:catAx>
        <c:axId val="80754176"/>
        <c:scaling>
          <c:orientation val="minMax"/>
        </c:scaling>
        <c:axPos val="b"/>
        <c:tickLblPos val="nextTo"/>
        <c:txPr>
          <a:bodyPr/>
          <a:lstStyle/>
          <a:p>
            <a:pPr>
              <a:defRPr sz="800"/>
            </a:pPr>
            <a:endParaRPr lang="es-ES"/>
          </a:p>
        </c:txPr>
        <c:crossAx val="80755712"/>
        <c:crosses val="autoZero"/>
        <c:auto val="1"/>
        <c:lblAlgn val="ctr"/>
        <c:lblOffset val="100"/>
      </c:catAx>
      <c:valAx>
        <c:axId val="80755712"/>
        <c:scaling>
          <c:orientation val="minMax"/>
        </c:scaling>
        <c:axPos val="l"/>
        <c:majorGridlines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Emision</a:t>
                </a:r>
                <a:r>
                  <a:rPr lang="en-US" baseline="0"/>
                  <a:t> </a:t>
                </a:r>
                <a:r>
                  <a:rPr lang="en-US"/>
                  <a:t> kgCO</a:t>
                </a:r>
                <a:r>
                  <a:rPr lang="en-US" baseline="-25000"/>
                  <a:t>2</a:t>
                </a:r>
                <a:r>
                  <a:rPr lang="en-US"/>
                  <a:t>/m</a:t>
                </a:r>
                <a:r>
                  <a:rPr lang="en-US" baseline="30000"/>
                  <a:t>2</a:t>
                </a:r>
                <a:r>
                  <a:rPr lang="en-US"/>
                  <a:t>año</a:t>
                </a:r>
              </a:p>
            </c:rich>
          </c:tx>
          <c:layout>
            <c:manualLayout>
              <c:xMode val="edge"/>
              <c:yMode val="edge"/>
              <c:x val="3.9348260266443696E-2"/>
              <c:y val="0.30184158591079407"/>
            </c:manualLayout>
          </c:layout>
        </c:title>
        <c:numFmt formatCode="General" sourceLinked="1"/>
        <c:tickLblPos val="nextTo"/>
        <c:crossAx val="80754176"/>
        <c:crosses val="autoZero"/>
        <c:crossBetween val="between"/>
      </c:valAx>
      <c:spPr>
        <a:noFill/>
        <a:ln w="25400">
          <a:noFill/>
        </a:ln>
      </c:spPr>
    </c:plotArea>
    <c:legend>
      <c:legendPos val="r"/>
      <c:layout>
        <c:manualLayout>
          <c:xMode val="edge"/>
          <c:yMode val="edge"/>
          <c:x val="0.1511793127890223"/>
          <c:y val="0.13135841535574905"/>
          <c:w val="0.69899219467890794"/>
          <c:h val="5.5590435650183283E-2"/>
        </c:manualLayout>
      </c:layout>
    </c:legend>
    <c:plotVisOnly val="1"/>
    <c:dispBlanksAs val="gap"/>
  </c:chart>
  <c:externalData r:id="rId1"/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s-ES"/>
  <c:chart>
    <c:title>
      <c:tx>
        <c:rich>
          <a:bodyPr/>
          <a:lstStyle/>
          <a:p>
            <a:pPr>
              <a:defRPr/>
            </a:pPr>
            <a:r>
              <a:rPr lang="en-US" sz="1400" b="1" i="0" baseline="0"/>
              <a:t>Consumo Energía Primaria en las distintas viviendas (kWh/m</a:t>
            </a:r>
            <a:r>
              <a:rPr lang="en-US" sz="1400" b="1" i="0" baseline="30000"/>
              <a:t>2 </a:t>
            </a:r>
            <a:r>
              <a:rPr lang="en-US" sz="1400" b="1" i="0" baseline="0"/>
              <a:t>año)</a:t>
            </a:r>
            <a:endParaRPr lang="es-ES" sz="1400"/>
          </a:p>
        </c:rich>
      </c:tx>
      <c:layout/>
      <c:overlay val="1"/>
    </c:title>
    <c:plotArea>
      <c:layout>
        <c:manualLayout>
          <c:layoutTarget val="inner"/>
          <c:xMode val="edge"/>
          <c:yMode val="edge"/>
          <c:x val="0.12981592859726704"/>
          <c:y val="0.21745774974190601"/>
          <c:w val="0.84630275947202649"/>
          <c:h val="0.68502357767256161"/>
        </c:manualLayout>
      </c:layout>
      <c:barChart>
        <c:barDir val="col"/>
        <c:grouping val="clustered"/>
        <c:ser>
          <c:idx val="0"/>
          <c:order val="0"/>
          <c:tx>
            <c:strRef>
              <c:f>Hoja1!$F$43</c:f>
              <c:strCache>
                <c:ptCount val="1"/>
                <c:pt idx="0">
                  <c:v>Consumo Global</c:v>
                </c:pt>
              </c:strCache>
            </c:strRef>
          </c:tx>
          <c:spPr>
            <a:solidFill>
              <a:srgbClr val="FF0000"/>
            </a:solidFill>
            <a:ln>
              <a:solidFill>
                <a:srgbClr val="FF0000"/>
              </a:solidFill>
            </a:ln>
          </c:spPr>
          <c:cat>
            <c:strRef>
              <c:f>Hoja1!$A$45:$A$55</c:f>
              <c:strCache>
                <c:ptCount val="11"/>
                <c:pt idx="0">
                  <c:v>T3-P2</c:v>
                </c:pt>
                <c:pt idx="1">
                  <c:v>T4-P2</c:v>
                </c:pt>
                <c:pt idx="2">
                  <c:v>T5-P3</c:v>
                </c:pt>
                <c:pt idx="3">
                  <c:v>T5-P4 y 5</c:v>
                </c:pt>
                <c:pt idx="4">
                  <c:v>T6-P3 y 4</c:v>
                </c:pt>
                <c:pt idx="5">
                  <c:v>T6-P5</c:v>
                </c:pt>
                <c:pt idx="6">
                  <c:v>T7-P3,4 y 5</c:v>
                </c:pt>
                <c:pt idx="7">
                  <c:v>T10a-P6</c:v>
                </c:pt>
                <c:pt idx="8">
                  <c:v>T10b-P6</c:v>
                </c:pt>
                <c:pt idx="9">
                  <c:v>T8-P7</c:v>
                </c:pt>
                <c:pt idx="10">
                  <c:v>T9-P7</c:v>
                </c:pt>
              </c:strCache>
            </c:strRef>
          </c:cat>
          <c:val>
            <c:numRef>
              <c:f>Hoja1!$F$45:$F$55</c:f>
              <c:numCache>
                <c:formatCode>General</c:formatCode>
                <c:ptCount val="11"/>
                <c:pt idx="0">
                  <c:v>111.63</c:v>
                </c:pt>
                <c:pt idx="1">
                  <c:v>81.16</c:v>
                </c:pt>
                <c:pt idx="2">
                  <c:v>74.36999999999999</c:v>
                </c:pt>
                <c:pt idx="3">
                  <c:v>81.31</c:v>
                </c:pt>
                <c:pt idx="4">
                  <c:v>194.23999999999998</c:v>
                </c:pt>
                <c:pt idx="5">
                  <c:v>198.68</c:v>
                </c:pt>
                <c:pt idx="6">
                  <c:v>83.84</c:v>
                </c:pt>
                <c:pt idx="7">
                  <c:v>111.83</c:v>
                </c:pt>
                <c:pt idx="8">
                  <c:v>88.710000000000022</c:v>
                </c:pt>
                <c:pt idx="9">
                  <c:v>79.59</c:v>
                </c:pt>
                <c:pt idx="10">
                  <c:v>107.31</c:v>
                </c:pt>
              </c:numCache>
            </c:numRef>
          </c:val>
        </c:ser>
        <c:ser>
          <c:idx val="2"/>
          <c:order val="1"/>
          <c:tx>
            <c:strRef>
              <c:f>Hoja1!$G$44</c:f>
              <c:strCache>
                <c:ptCount val="1"/>
                <c:pt idx="0">
                  <c:v>Calefacción</c:v>
                </c:pt>
              </c:strCache>
            </c:strRef>
          </c:tx>
          <c:spPr>
            <a:solidFill>
              <a:srgbClr val="FF9900"/>
            </a:solidFill>
            <a:ln>
              <a:solidFill>
                <a:srgbClr val="FF0000"/>
              </a:solidFill>
            </a:ln>
          </c:spPr>
          <c:cat>
            <c:strRef>
              <c:f>Hoja1!$A$45:$A$55</c:f>
              <c:strCache>
                <c:ptCount val="11"/>
                <c:pt idx="0">
                  <c:v>T3-P2</c:v>
                </c:pt>
                <c:pt idx="1">
                  <c:v>T4-P2</c:v>
                </c:pt>
                <c:pt idx="2">
                  <c:v>T5-P3</c:v>
                </c:pt>
                <c:pt idx="3">
                  <c:v>T5-P4 y 5</c:v>
                </c:pt>
                <c:pt idx="4">
                  <c:v>T6-P3 y 4</c:v>
                </c:pt>
                <c:pt idx="5">
                  <c:v>T6-P5</c:v>
                </c:pt>
                <c:pt idx="6">
                  <c:v>T7-P3,4 y 5</c:v>
                </c:pt>
                <c:pt idx="7">
                  <c:v>T10a-P6</c:v>
                </c:pt>
                <c:pt idx="8">
                  <c:v>T10b-P6</c:v>
                </c:pt>
                <c:pt idx="9">
                  <c:v>T8-P7</c:v>
                </c:pt>
                <c:pt idx="10">
                  <c:v>T9-P7</c:v>
                </c:pt>
              </c:strCache>
            </c:strRef>
          </c:cat>
          <c:val>
            <c:numRef>
              <c:f>Hoja1!$G$45:$G$55</c:f>
              <c:numCache>
                <c:formatCode>#,##0.00</c:formatCode>
                <c:ptCount val="11"/>
                <c:pt idx="0">
                  <c:v>19.95999999999999</c:v>
                </c:pt>
                <c:pt idx="1">
                  <c:v>5.39</c:v>
                </c:pt>
                <c:pt idx="2">
                  <c:v>12.51</c:v>
                </c:pt>
                <c:pt idx="3">
                  <c:v>19.260000000000002</c:v>
                </c:pt>
                <c:pt idx="4">
                  <c:v>11.79</c:v>
                </c:pt>
                <c:pt idx="5">
                  <c:v>14.229999999999999</c:v>
                </c:pt>
                <c:pt idx="6">
                  <c:v>5.8599999999999985</c:v>
                </c:pt>
                <c:pt idx="7" formatCode="General">
                  <c:v>30.84</c:v>
                </c:pt>
                <c:pt idx="8" formatCode="General">
                  <c:v>8.7000000000000011</c:v>
                </c:pt>
                <c:pt idx="9" formatCode="General">
                  <c:v>15.05</c:v>
                </c:pt>
                <c:pt idx="10">
                  <c:v>21.53</c:v>
                </c:pt>
              </c:numCache>
            </c:numRef>
          </c:val>
        </c:ser>
        <c:ser>
          <c:idx val="1"/>
          <c:order val="2"/>
          <c:tx>
            <c:strRef>
              <c:f>Hoja1!$H$44</c:f>
              <c:strCache>
                <c:ptCount val="1"/>
                <c:pt idx="0">
                  <c:v>Refrigeración</c:v>
                </c:pt>
              </c:strCache>
            </c:strRef>
          </c:tx>
          <c:spPr>
            <a:solidFill>
              <a:srgbClr val="0070C0"/>
            </a:solidFill>
            <a:ln>
              <a:solidFill>
                <a:srgbClr val="0070C0"/>
              </a:solidFill>
            </a:ln>
          </c:spPr>
          <c:cat>
            <c:strRef>
              <c:f>Hoja1!$A$45:$A$55</c:f>
              <c:strCache>
                <c:ptCount val="11"/>
                <c:pt idx="0">
                  <c:v>T3-P2</c:v>
                </c:pt>
                <c:pt idx="1">
                  <c:v>T4-P2</c:v>
                </c:pt>
                <c:pt idx="2">
                  <c:v>T5-P3</c:v>
                </c:pt>
                <c:pt idx="3">
                  <c:v>T5-P4 y 5</c:v>
                </c:pt>
                <c:pt idx="4">
                  <c:v>T6-P3 y 4</c:v>
                </c:pt>
                <c:pt idx="5">
                  <c:v>T6-P5</c:v>
                </c:pt>
                <c:pt idx="6">
                  <c:v>T7-P3,4 y 5</c:v>
                </c:pt>
                <c:pt idx="7">
                  <c:v>T10a-P6</c:v>
                </c:pt>
                <c:pt idx="8">
                  <c:v>T10b-P6</c:v>
                </c:pt>
                <c:pt idx="9">
                  <c:v>T8-P7</c:v>
                </c:pt>
                <c:pt idx="10">
                  <c:v>T9-P7</c:v>
                </c:pt>
              </c:strCache>
            </c:strRef>
          </c:cat>
          <c:val>
            <c:numRef>
              <c:f>Hoja1!$H$45:$H$55</c:f>
              <c:numCache>
                <c:formatCode>#,##0.00</c:formatCode>
                <c:ptCount val="11"/>
                <c:pt idx="0">
                  <c:v>74.5</c:v>
                </c:pt>
                <c:pt idx="1">
                  <c:v>58.59</c:v>
                </c:pt>
                <c:pt idx="2">
                  <c:v>44.68</c:v>
                </c:pt>
                <c:pt idx="3">
                  <c:v>44.879999999999995</c:v>
                </c:pt>
                <c:pt idx="4">
                  <c:v>123.98</c:v>
                </c:pt>
                <c:pt idx="5">
                  <c:v>125.97</c:v>
                </c:pt>
                <c:pt idx="6">
                  <c:v>60.809999999999995</c:v>
                </c:pt>
                <c:pt idx="7">
                  <c:v>63.82</c:v>
                </c:pt>
                <c:pt idx="8">
                  <c:v>62.839999999999996</c:v>
                </c:pt>
                <c:pt idx="9">
                  <c:v>47.37</c:v>
                </c:pt>
                <c:pt idx="10">
                  <c:v>68.61</c:v>
                </c:pt>
              </c:numCache>
            </c:numRef>
          </c:val>
        </c:ser>
        <c:ser>
          <c:idx val="3"/>
          <c:order val="3"/>
          <c:tx>
            <c:strRef>
              <c:f>Hoja1!$I$44</c:f>
              <c:strCache>
                <c:ptCount val="1"/>
                <c:pt idx="0">
                  <c:v>ACS</c:v>
                </c:pt>
              </c:strCache>
            </c:strRef>
          </c:tx>
          <c:spPr>
            <a:solidFill>
              <a:srgbClr val="7030A0"/>
            </a:solidFill>
            <a:ln>
              <a:solidFill>
                <a:srgbClr val="0070C0"/>
              </a:solidFill>
            </a:ln>
          </c:spPr>
          <c:cat>
            <c:strRef>
              <c:f>Hoja1!$A$45:$A$55</c:f>
              <c:strCache>
                <c:ptCount val="11"/>
                <c:pt idx="0">
                  <c:v>T3-P2</c:v>
                </c:pt>
                <c:pt idx="1">
                  <c:v>T4-P2</c:v>
                </c:pt>
                <c:pt idx="2">
                  <c:v>T5-P3</c:v>
                </c:pt>
                <c:pt idx="3">
                  <c:v>T5-P4 y 5</c:v>
                </c:pt>
                <c:pt idx="4">
                  <c:v>T6-P3 y 4</c:v>
                </c:pt>
                <c:pt idx="5">
                  <c:v>T6-P5</c:v>
                </c:pt>
                <c:pt idx="6">
                  <c:v>T7-P3,4 y 5</c:v>
                </c:pt>
                <c:pt idx="7">
                  <c:v>T10a-P6</c:v>
                </c:pt>
                <c:pt idx="8">
                  <c:v>T10b-P6</c:v>
                </c:pt>
                <c:pt idx="9">
                  <c:v>T8-P7</c:v>
                </c:pt>
                <c:pt idx="10">
                  <c:v>T9-P7</c:v>
                </c:pt>
              </c:strCache>
            </c:strRef>
          </c:cat>
          <c:val>
            <c:numRef>
              <c:f>Hoja1!$I$45:$I$55</c:f>
              <c:numCache>
                <c:formatCode>General</c:formatCode>
                <c:ptCount val="11"/>
                <c:pt idx="0">
                  <c:v>17.170000000000005</c:v>
                </c:pt>
                <c:pt idx="1">
                  <c:v>17.170000000000005</c:v>
                </c:pt>
                <c:pt idx="2">
                  <c:v>17.170000000000005</c:v>
                </c:pt>
                <c:pt idx="3">
                  <c:v>17.170000000000005</c:v>
                </c:pt>
                <c:pt idx="4" formatCode="#,##0.00">
                  <c:v>58.48</c:v>
                </c:pt>
                <c:pt idx="5" formatCode="#,##0.00">
                  <c:v>58.48</c:v>
                </c:pt>
                <c:pt idx="6">
                  <c:v>17.170000000000005</c:v>
                </c:pt>
                <c:pt idx="7">
                  <c:v>17.170000000000005</c:v>
                </c:pt>
                <c:pt idx="8">
                  <c:v>17.170000000000005</c:v>
                </c:pt>
                <c:pt idx="9">
                  <c:v>17.170000000000005</c:v>
                </c:pt>
                <c:pt idx="10">
                  <c:v>17.170000000000005</c:v>
                </c:pt>
              </c:numCache>
            </c:numRef>
          </c:val>
        </c:ser>
        <c:axId val="80722560"/>
        <c:axId val="80732544"/>
      </c:barChart>
      <c:catAx>
        <c:axId val="80722560"/>
        <c:scaling>
          <c:orientation val="minMax"/>
        </c:scaling>
        <c:axPos val="b"/>
        <c:tickLblPos val="nextTo"/>
        <c:txPr>
          <a:bodyPr/>
          <a:lstStyle/>
          <a:p>
            <a:pPr>
              <a:defRPr sz="800"/>
            </a:pPr>
            <a:endParaRPr lang="es-ES"/>
          </a:p>
        </c:txPr>
        <c:crossAx val="80732544"/>
        <c:crosses val="autoZero"/>
        <c:auto val="1"/>
        <c:lblAlgn val="ctr"/>
        <c:lblOffset val="100"/>
      </c:catAx>
      <c:valAx>
        <c:axId val="80732544"/>
        <c:scaling>
          <c:orientation val="minMax"/>
        </c:scaling>
        <c:axPos val="l"/>
        <c:majorGridlines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Consumo Energía Primaria</a:t>
                </a:r>
                <a:r>
                  <a:rPr lang="en-US" baseline="0"/>
                  <a:t> </a:t>
                </a:r>
                <a:r>
                  <a:rPr lang="en-US"/>
                  <a:t>kWh/m</a:t>
                </a:r>
                <a:r>
                  <a:rPr lang="en-US" baseline="30000"/>
                  <a:t>2</a:t>
                </a:r>
                <a:r>
                  <a:rPr lang="en-US"/>
                  <a:t>año</a:t>
                </a:r>
              </a:p>
            </c:rich>
          </c:tx>
          <c:layout>
            <c:manualLayout>
              <c:xMode val="edge"/>
              <c:yMode val="edge"/>
              <c:x val="4.1154224356198733E-2"/>
              <c:y val="0.20992513447797964"/>
            </c:manualLayout>
          </c:layout>
        </c:title>
        <c:numFmt formatCode="General" sourceLinked="1"/>
        <c:tickLblPos val="nextTo"/>
        <c:crossAx val="80722560"/>
        <c:crosses val="autoZero"/>
        <c:crossBetween val="between"/>
      </c:valAx>
      <c:spPr>
        <a:noFill/>
        <a:ln w="25400">
          <a:noFill/>
        </a:ln>
      </c:spPr>
    </c:plotArea>
    <c:legend>
      <c:legendPos val="r"/>
      <c:layout>
        <c:manualLayout>
          <c:xMode val="edge"/>
          <c:yMode val="edge"/>
          <c:x val="0.15117931278902233"/>
          <c:y val="0.13135841535574905"/>
          <c:w val="0.69899219467890761"/>
          <c:h val="5.5590435650183297E-2"/>
        </c:manualLayout>
      </c:layout>
    </c:legend>
    <c:plotVisOnly val="1"/>
    <c:dispBlanksAs val="gap"/>
  </c:chart>
  <c:externalData r:id="rId1"/>
  <c:userShapes r:id="rId2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s-ES"/>
  <c:chart>
    <c:title>
      <c:tx>
        <c:rich>
          <a:bodyPr/>
          <a:lstStyle/>
          <a:p>
            <a:pPr>
              <a:defRPr sz="1600"/>
            </a:pPr>
            <a:r>
              <a:rPr lang="en-US" sz="1600"/>
              <a:t>Demanda Energética en las distintas viviendas (kWh/m</a:t>
            </a:r>
            <a:r>
              <a:rPr lang="en-US" sz="1600" baseline="30000"/>
              <a:t>2</a:t>
            </a:r>
            <a:r>
              <a:rPr lang="en-US" sz="1600"/>
              <a:t>año)</a:t>
            </a:r>
          </a:p>
        </c:rich>
      </c:tx>
      <c:layout/>
      <c:overlay val="1"/>
    </c:title>
    <c:plotArea>
      <c:layout>
        <c:manualLayout>
          <c:layoutTarget val="inner"/>
          <c:xMode val="edge"/>
          <c:yMode val="edge"/>
          <c:x val="0.12981592859726693"/>
          <c:y val="0.21745774974190588"/>
          <c:w val="0.84630275947202649"/>
          <c:h val="0.68502357767256161"/>
        </c:manualLayout>
      </c:layout>
      <c:barChart>
        <c:barDir val="col"/>
        <c:grouping val="clustered"/>
        <c:ser>
          <c:idx val="0"/>
          <c:order val="0"/>
          <c:tx>
            <c:strRef>
              <c:f>Hoja1!$D$44</c:f>
              <c:strCache>
                <c:ptCount val="1"/>
                <c:pt idx="0">
                  <c:v>Mej Calefacción</c:v>
                </c:pt>
              </c:strCache>
            </c:strRef>
          </c:tx>
          <c:spPr>
            <a:solidFill>
              <a:srgbClr val="FF0000"/>
            </a:solidFill>
            <a:ln>
              <a:solidFill>
                <a:srgbClr val="FF0000"/>
              </a:solidFill>
            </a:ln>
          </c:spPr>
          <c:cat>
            <c:strRef>
              <c:f>Hoja1!$A$45:$A$55</c:f>
              <c:strCache>
                <c:ptCount val="11"/>
                <c:pt idx="0">
                  <c:v>T3-P2</c:v>
                </c:pt>
                <c:pt idx="1">
                  <c:v>T4-P2</c:v>
                </c:pt>
                <c:pt idx="2">
                  <c:v>T5-P3</c:v>
                </c:pt>
                <c:pt idx="3">
                  <c:v>T5-P4 y 5</c:v>
                </c:pt>
                <c:pt idx="4">
                  <c:v>T6-P3 y 4</c:v>
                </c:pt>
                <c:pt idx="5">
                  <c:v>T6-P5</c:v>
                </c:pt>
                <c:pt idx="6">
                  <c:v>T7-P3,4 y 5</c:v>
                </c:pt>
                <c:pt idx="7">
                  <c:v>T10a-P6</c:v>
                </c:pt>
                <c:pt idx="8">
                  <c:v>T10b-P6</c:v>
                </c:pt>
                <c:pt idx="9">
                  <c:v>T8-P7</c:v>
                </c:pt>
                <c:pt idx="10">
                  <c:v>T9-P7</c:v>
                </c:pt>
              </c:strCache>
            </c:strRef>
          </c:cat>
          <c:val>
            <c:numRef>
              <c:f>Hoja1!$D$45:$D$55</c:f>
              <c:numCache>
                <c:formatCode>#,##0.00</c:formatCode>
                <c:ptCount val="11"/>
                <c:pt idx="0">
                  <c:v>4.5999999999999996</c:v>
                </c:pt>
                <c:pt idx="1">
                  <c:v>0</c:v>
                </c:pt>
                <c:pt idx="2">
                  <c:v>1.22</c:v>
                </c:pt>
                <c:pt idx="3">
                  <c:v>11.46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 formatCode="General">
                  <c:v>21.5</c:v>
                </c:pt>
                <c:pt idx="8" formatCode="General">
                  <c:v>0</c:v>
                </c:pt>
                <c:pt idx="9" formatCode="General">
                  <c:v>12.6</c:v>
                </c:pt>
                <c:pt idx="10">
                  <c:v>12.12</c:v>
                </c:pt>
              </c:numCache>
            </c:numRef>
          </c:val>
        </c:ser>
        <c:ser>
          <c:idx val="2"/>
          <c:order val="1"/>
          <c:tx>
            <c:strRef>
              <c:f>Hoja1!$K$44</c:f>
              <c:strCache>
                <c:ptCount val="1"/>
                <c:pt idx="0">
                  <c:v>Act Calefacción</c:v>
                </c:pt>
              </c:strCache>
            </c:strRef>
          </c:tx>
          <c:spPr>
            <a:solidFill>
              <a:srgbClr val="FF9900"/>
            </a:solidFill>
            <a:ln>
              <a:solidFill>
                <a:srgbClr val="FF0000"/>
              </a:solidFill>
            </a:ln>
          </c:spPr>
          <c:cat>
            <c:strRef>
              <c:f>Hoja1!$A$45:$A$55</c:f>
              <c:strCache>
                <c:ptCount val="11"/>
                <c:pt idx="0">
                  <c:v>T3-P2</c:v>
                </c:pt>
                <c:pt idx="1">
                  <c:v>T4-P2</c:v>
                </c:pt>
                <c:pt idx="2">
                  <c:v>T5-P3</c:v>
                </c:pt>
                <c:pt idx="3">
                  <c:v>T5-P4 y 5</c:v>
                </c:pt>
                <c:pt idx="4">
                  <c:v>T6-P3 y 4</c:v>
                </c:pt>
                <c:pt idx="5">
                  <c:v>T6-P5</c:v>
                </c:pt>
                <c:pt idx="6">
                  <c:v>T7-P3,4 y 5</c:v>
                </c:pt>
                <c:pt idx="7">
                  <c:v>T10a-P6</c:v>
                </c:pt>
                <c:pt idx="8">
                  <c:v>T10b-P6</c:v>
                </c:pt>
                <c:pt idx="9">
                  <c:v>T8-P7</c:v>
                </c:pt>
                <c:pt idx="10">
                  <c:v>T9-P7</c:v>
                </c:pt>
              </c:strCache>
            </c:strRef>
          </c:cat>
          <c:val>
            <c:numRef>
              <c:f>Hoja1!$K$45:$K$55</c:f>
              <c:numCache>
                <c:formatCode>#,##0.00</c:formatCode>
                <c:ptCount val="11"/>
                <c:pt idx="0" formatCode="General">
                  <c:v>21.8</c:v>
                </c:pt>
                <c:pt idx="1">
                  <c:v>5.9</c:v>
                </c:pt>
                <c:pt idx="2">
                  <c:v>13.5</c:v>
                </c:pt>
                <c:pt idx="3" formatCode="General">
                  <c:v>20.8</c:v>
                </c:pt>
                <c:pt idx="4">
                  <c:v>11.8</c:v>
                </c:pt>
                <c:pt idx="5">
                  <c:v>14.2</c:v>
                </c:pt>
                <c:pt idx="6">
                  <c:v>6.4</c:v>
                </c:pt>
                <c:pt idx="7" formatCode="General">
                  <c:v>33.200000000000003</c:v>
                </c:pt>
                <c:pt idx="8" formatCode="General">
                  <c:v>9.5</c:v>
                </c:pt>
                <c:pt idx="9">
                  <c:v>15</c:v>
                </c:pt>
                <c:pt idx="10" formatCode="General">
                  <c:v>21.5</c:v>
                </c:pt>
              </c:numCache>
            </c:numRef>
          </c:val>
        </c:ser>
        <c:ser>
          <c:idx val="1"/>
          <c:order val="2"/>
          <c:tx>
            <c:strRef>
              <c:f>Hoja1!$E$44</c:f>
              <c:strCache>
                <c:ptCount val="1"/>
                <c:pt idx="0">
                  <c:v>Mej Refrigeración</c:v>
                </c:pt>
              </c:strCache>
            </c:strRef>
          </c:tx>
          <c:spPr>
            <a:solidFill>
              <a:srgbClr val="0070C0"/>
            </a:solidFill>
            <a:ln>
              <a:solidFill>
                <a:srgbClr val="0070C0"/>
              </a:solidFill>
            </a:ln>
          </c:spPr>
          <c:cat>
            <c:strRef>
              <c:f>Hoja1!$A$45:$A$55</c:f>
              <c:strCache>
                <c:ptCount val="11"/>
                <c:pt idx="0">
                  <c:v>T3-P2</c:v>
                </c:pt>
                <c:pt idx="1">
                  <c:v>T4-P2</c:v>
                </c:pt>
                <c:pt idx="2">
                  <c:v>T5-P3</c:v>
                </c:pt>
                <c:pt idx="3">
                  <c:v>T5-P4 y 5</c:v>
                </c:pt>
                <c:pt idx="4">
                  <c:v>T6-P3 y 4</c:v>
                </c:pt>
                <c:pt idx="5">
                  <c:v>T6-P5</c:v>
                </c:pt>
                <c:pt idx="6">
                  <c:v>T7-P3,4 y 5</c:v>
                </c:pt>
                <c:pt idx="7">
                  <c:v>T10a-P6</c:v>
                </c:pt>
                <c:pt idx="8">
                  <c:v>T10b-P6</c:v>
                </c:pt>
                <c:pt idx="9">
                  <c:v>T8-P7</c:v>
                </c:pt>
                <c:pt idx="10">
                  <c:v>T9-P7</c:v>
                </c:pt>
              </c:strCache>
            </c:strRef>
          </c:cat>
          <c:val>
            <c:numRef>
              <c:f>Hoja1!$E$45:$E$55</c:f>
              <c:numCache>
                <c:formatCode>#,##0.00</c:formatCode>
                <c:ptCount val="11"/>
                <c:pt idx="0">
                  <c:v>30.62</c:v>
                </c:pt>
                <c:pt idx="1">
                  <c:v>24.84</c:v>
                </c:pt>
                <c:pt idx="2" formatCode="General">
                  <c:v>20.14</c:v>
                </c:pt>
                <c:pt idx="3">
                  <c:v>17.13000000000001</c:v>
                </c:pt>
                <c:pt idx="4">
                  <c:v>47.05</c:v>
                </c:pt>
                <c:pt idx="5">
                  <c:v>45.949999999999996</c:v>
                </c:pt>
                <c:pt idx="6">
                  <c:v>26.24</c:v>
                </c:pt>
                <c:pt idx="7">
                  <c:v>25.09</c:v>
                </c:pt>
                <c:pt idx="8">
                  <c:v>24.52</c:v>
                </c:pt>
                <c:pt idx="9" formatCode="General">
                  <c:v>20.810000000000009</c:v>
                </c:pt>
                <c:pt idx="10">
                  <c:v>32.61</c:v>
                </c:pt>
              </c:numCache>
            </c:numRef>
          </c:val>
        </c:ser>
        <c:ser>
          <c:idx val="3"/>
          <c:order val="3"/>
          <c:tx>
            <c:strRef>
              <c:f>Hoja1!$L$44</c:f>
              <c:strCache>
                <c:ptCount val="1"/>
                <c:pt idx="0">
                  <c:v>Act Refrigeración</c:v>
                </c:pt>
              </c:strCache>
            </c:strRef>
          </c:tx>
          <c:spPr>
            <a:solidFill>
              <a:srgbClr val="7030A0"/>
            </a:solidFill>
            <a:ln>
              <a:solidFill>
                <a:srgbClr val="0070C0"/>
              </a:solidFill>
            </a:ln>
          </c:spPr>
          <c:cat>
            <c:strRef>
              <c:f>Hoja1!$A$45:$A$55</c:f>
              <c:strCache>
                <c:ptCount val="11"/>
                <c:pt idx="0">
                  <c:v>T3-P2</c:v>
                </c:pt>
                <c:pt idx="1">
                  <c:v>T4-P2</c:v>
                </c:pt>
                <c:pt idx="2">
                  <c:v>T5-P3</c:v>
                </c:pt>
                <c:pt idx="3">
                  <c:v>T5-P4 y 5</c:v>
                </c:pt>
                <c:pt idx="4">
                  <c:v>T6-P3 y 4</c:v>
                </c:pt>
                <c:pt idx="5">
                  <c:v>T6-P5</c:v>
                </c:pt>
                <c:pt idx="6">
                  <c:v>T7-P3,4 y 5</c:v>
                </c:pt>
                <c:pt idx="7">
                  <c:v>T10a-P6</c:v>
                </c:pt>
                <c:pt idx="8">
                  <c:v>T10b-P6</c:v>
                </c:pt>
                <c:pt idx="9">
                  <c:v>T8-P7</c:v>
                </c:pt>
                <c:pt idx="10">
                  <c:v>T9-P7</c:v>
                </c:pt>
              </c:strCache>
            </c:strRef>
          </c:cat>
          <c:val>
            <c:numRef>
              <c:f>Hoja1!$L$45:$L$55</c:f>
              <c:numCache>
                <c:formatCode>#,##0.00</c:formatCode>
                <c:ptCount val="11"/>
                <c:pt idx="0">
                  <c:v>44.9</c:v>
                </c:pt>
                <c:pt idx="1">
                  <c:v>35.300000000000004</c:v>
                </c:pt>
                <c:pt idx="2">
                  <c:v>27.7</c:v>
                </c:pt>
                <c:pt idx="3">
                  <c:v>27.8</c:v>
                </c:pt>
                <c:pt idx="4">
                  <c:v>72.400000000000006</c:v>
                </c:pt>
                <c:pt idx="5">
                  <c:v>73.599999999999994</c:v>
                </c:pt>
                <c:pt idx="6">
                  <c:v>37.5</c:v>
                </c:pt>
                <c:pt idx="7">
                  <c:v>39.5</c:v>
                </c:pt>
                <c:pt idx="8">
                  <c:v>37.9</c:v>
                </c:pt>
                <c:pt idx="9">
                  <c:v>27.7</c:v>
                </c:pt>
                <c:pt idx="10">
                  <c:v>40.1</c:v>
                </c:pt>
              </c:numCache>
            </c:numRef>
          </c:val>
        </c:ser>
        <c:axId val="81264640"/>
        <c:axId val="81266176"/>
      </c:barChart>
      <c:catAx>
        <c:axId val="81264640"/>
        <c:scaling>
          <c:orientation val="minMax"/>
        </c:scaling>
        <c:axPos val="b"/>
        <c:tickLblPos val="nextTo"/>
        <c:txPr>
          <a:bodyPr/>
          <a:lstStyle/>
          <a:p>
            <a:pPr>
              <a:defRPr sz="800"/>
            </a:pPr>
            <a:endParaRPr lang="es-ES"/>
          </a:p>
        </c:txPr>
        <c:crossAx val="81266176"/>
        <c:crosses val="autoZero"/>
        <c:auto val="1"/>
        <c:lblAlgn val="ctr"/>
        <c:lblOffset val="100"/>
      </c:catAx>
      <c:valAx>
        <c:axId val="81266176"/>
        <c:scaling>
          <c:orientation val="minMax"/>
        </c:scaling>
        <c:axPos val="l"/>
        <c:majorGridlines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Demanda Energética kWh/m</a:t>
                </a:r>
                <a:r>
                  <a:rPr lang="en-US" baseline="30000"/>
                  <a:t>2</a:t>
                </a:r>
                <a:r>
                  <a:rPr lang="en-US"/>
                  <a:t>año</a:t>
                </a:r>
              </a:p>
            </c:rich>
          </c:tx>
          <c:layout>
            <c:manualLayout>
              <c:xMode val="edge"/>
              <c:yMode val="edge"/>
              <c:x val="2.6706468340126747E-2"/>
              <c:y val="0.26006124800193858"/>
            </c:manualLayout>
          </c:layout>
        </c:title>
        <c:numFmt formatCode="#,##0.00" sourceLinked="1"/>
        <c:tickLblPos val="nextTo"/>
        <c:crossAx val="81264640"/>
        <c:crosses val="autoZero"/>
        <c:crossBetween val="between"/>
      </c:valAx>
      <c:spPr>
        <a:noFill/>
        <a:ln>
          <a:noFill/>
        </a:ln>
      </c:spPr>
    </c:plotArea>
    <c:legend>
      <c:legendPos val="r"/>
      <c:layout>
        <c:manualLayout>
          <c:xMode val="edge"/>
          <c:yMode val="edge"/>
          <c:x val="0.15117931278902222"/>
          <c:y val="0.13135841535574905"/>
          <c:w val="0.69899219467890761"/>
          <c:h val="5.5590435650183227E-2"/>
        </c:manualLayout>
      </c:layout>
    </c:legend>
    <c:plotVisOnly val="1"/>
    <c:dispBlanksAs val="gap"/>
  </c:chart>
  <c:externalData r:id="rId1"/>
  <c:userShapes r:id="rId2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s-ES"/>
  <c:chart>
    <c:title>
      <c:tx>
        <c:rich>
          <a:bodyPr/>
          <a:lstStyle/>
          <a:p>
            <a:pPr>
              <a:defRPr/>
            </a:pPr>
            <a:r>
              <a:rPr lang="en-US" sz="1400" b="1" i="0" baseline="0"/>
              <a:t>Emisiones Globales en las distintas viviendas (kgCO</a:t>
            </a:r>
            <a:r>
              <a:rPr lang="en-US" sz="1400" b="1" i="0" baseline="-25000"/>
              <a:t>2</a:t>
            </a:r>
            <a:r>
              <a:rPr lang="en-US" sz="1400" b="1" i="0" baseline="0"/>
              <a:t>/m</a:t>
            </a:r>
            <a:r>
              <a:rPr lang="en-US" sz="1400" b="1" i="0" baseline="30000"/>
              <a:t>2 </a:t>
            </a:r>
            <a:r>
              <a:rPr lang="en-US" sz="1400" b="1" i="0" baseline="0"/>
              <a:t>año)</a:t>
            </a:r>
            <a:endParaRPr lang="es-ES" sz="1400"/>
          </a:p>
        </c:rich>
      </c:tx>
      <c:layout>
        <c:manualLayout>
          <c:xMode val="edge"/>
          <c:yMode val="edge"/>
          <c:x val="0.17283650266966311"/>
          <c:y val="2.5009706851445296E-2"/>
        </c:manualLayout>
      </c:layout>
      <c:overlay val="1"/>
    </c:title>
    <c:plotArea>
      <c:layout>
        <c:manualLayout>
          <c:layoutTarget val="inner"/>
          <c:xMode val="edge"/>
          <c:yMode val="edge"/>
          <c:x val="0.12981592859726704"/>
          <c:y val="0.21745774974190601"/>
          <c:w val="0.84630275947202649"/>
          <c:h val="0.68502357767256161"/>
        </c:manualLayout>
      </c:layout>
      <c:barChart>
        <c:barDir val="col"/>
        <c:grouping val="clustered"/>
        <c:ser>
          <c:idx val="0"/>
          <c:order val="0"/>
          <c:tx>
            <c:strRef>
              <c:f>Hoja1!$J$43</c:f>
              <c:strCache>
                <c:ptCount val="1"/>
                <c:pt idx="0">
                  <c:v>Emisiones Globales Actual</c:v>
                </c:pt>
              </c:strCache>
            </c:strRef>
          </c:tx>
          <c:spPr>
            <a:solidFill>
              <a:srgbClr val="FF0000"/>
            </a:solidFill>
            <a:ln>
              <a:solidFill>
                <a:srgbClr val="FF0000"/>
              </a:solidFill>
            </a:ln>
          </c:spPr>
          <c:cat>
            <c:strRef>
              <c:f>Hoja1!$A$45:$A$55</c:f>
              <c:strCache>
                <c:ptCount val="11"/>
                <c:pt idx="0">
                  <c:v>T3-P2</c:v>
                </c:pt>
                <c:pt idx="1">
                  <c:v>T4-P2</c:v>
                </c:pt>
                <c:pt idx="2">
                  <c:v>T5-P3</c:v>
                </c:pt>
                <c:pt idx="3">
                  <c:v>T5-P4 y 5</c:v>
                </c:pt>
                <c:pt idx="4">
                  <c:v>T6-P3 y 4</c:v>
                </c:pt>
                <c:pt idx="5">
                  <c:v>T6-P5</c:v>
                </c:pt>
                <c:pt idx="6">
                  <c:v>T7-P3,4 y 5</c:v>
                </c:pt>
                <c:pt idx="7">
                  <c:v>T10a-P6</c:v>
                </c:pt>
                <c:pt idx="8">
                  <c:v>T10b-P6</c:v>
                </c:pt>
                <c:pt idx="9">
                  <c:v>T8-P7</c:v>
                </c:pt>
                <c:pt idx="10">
                  <c:v>T9-P7</c:v>
                </c:pt>
              </c:strCache>
            </c:strRef>
          </c:cat>
          <c:val>
            <c:numRef>
              <c:f>Hoja1!$J$45:$J$55</c:f>
              <c:numCache>
                <c:formatCode>General</c:formatCode>
                <c:ptCount val="11"/>
                <c:pt idx="0">
                  <c:v>27</c:v>
                </c:pt>
                <c:pt idx="1">
                  <c:v>19.399999999999999</c:v>
                </c:pt>
                <c:pt idx="2">
                  <c:v>17.7</c:v>
                </c:pt>
                <c:pt idx="3">
                  <c:v>19.399999999999999</c:v>
                </c:pt>
                <c:pt idx="4">
                  <c:v>48.3</c:v>
                </c:pt>
                <c:pt idx="5">
                  <c:v>49.4</c:v>
                </c:pt>
                <c:pt idx="6">
                  <c:v>20</c:v>
                </c:pt>
                <c:pt idx="7">
                  <c:v>27</c:v>
                </c:pt>
                <c:pt idx="8">
                  <c:v>21.3</c:v>
                </c:pt>
                <c:pt idx="9">
                  <c:v>19</c:v>
                </c:pt>
                <c:pt idx="10">
                  <c:v>25.9</c:v>
                </c:pt>
              </c:numCache>
            </c:numRef>
          </c:val>
        </c:ser>
        <c:ser>
          <c:idx val="2"/>
          <c:order val="1"/>
          <c:tx>
            <c:strRef>
              <c:f>Hoja1!$C$43</c:f>
              <c:strCache>
                <c:ptCount val="1"/>
                <c:pt idx="0">
                  <c:v>Emisiones Globales Mejora</c:v>
                </c:pt>
              </c:strCache>
            </c:strRef>
          </c:tx>
          <c:spPr>
            <a:solidFill>
              <a:srgbClr val="00B050"/>
            </a:solidFill>
            <a:ln>
              <a:solidFill>
                <a:srgbClr val="FF0000"/>
              </a:solidFill>
            </a:ln>
          </c:spPr>
          <c:cat>
            <c:strRef>
              <c:f>Hoja1!$A$45:$A$55</c:f>
              <c:strCache>
                <c:ptCount val="11"/>
                <c:pt idx="0">
                  <c:v>T3-P2</c:v>
                </c:pt>
                <c:pt idx="1">
                  <c:v>T4-P2</c:v>
                </c:pt>
                <c:pt idx="2">
                  <c:v>T5-P3</c:v>
                </c:pt>
                <c:pt idx="3">
                  <c:v>T5-P4 y 5</c:v>
                </c:pt>
                <c:pt idx="4">
                  <c:v>T6-P3 y 4</c:v>
                </c:pt>
                <c:pt idx="5">
                  <c:v>T6-P5</c:v>
                </c:pt>
                <c:pt idx="6">
                  <c:v>T7-P3,4 y 5</c:v>
                </c:pt>
                <c:pt idx="7">
                  <c:v>T10a-P6</c:v>
                </c:pt>
                <c:pt idx="8">
                  <c:v>T10b-P6</c:v>
                </c:pt>
                <c:pt idx="9">
                  <c:v>T8-P7</c:v>
                </c:pt>
                <c:pt idx="10">
                  <c:v>T9-P7</c:v>
                </c:pt>
              </c:strCache>
            </c:strRef>
          </c:cat>
          <c:val>
            <c:numRef>
              <c:f>Hoja1!$C$45:$C$55</c:f>
              <c:numCache>
                <c:formatCode>#,##0.00</c:formatCode>
                <c:ptCount val="11"/>
                <c:pt idx="0">
                  <c:v>9.48</c:v>
                </c:pt>
                <c:pt idx="1">
                  <c:v>7.5</c:v>
                </c:pt>
                <c:pt idx="2">
                  <c:v>7.02</c:v>
                </c:pt>
                <c:pt idx="3" formatCode="General">
                  <c:v>8.89</c:v>
                </c:pt>
                <c:pt idx="4" formatCode="General">
                  <c:v>22.18</c:v>
                </c:pt>
                <c:pt idx="5" formatCode="General">
                  <c:v>22</c:v>
                </c:pt>
                <c:pt idx="6" formatCode="General">
                  <c:v>7.73</c:v>
                </c:pt>
                <c:pt idx="7" formatCode="General">
                  <c:v>12.5</c:v>
                </c:pt>
                <c:pt idx="8" formatCode="General">
                  <c:v>7.45</c:v>
                </c:pt>
                <c:pt idx="9" formatCode="General">
                  <c:v>9.98</c:v>
                </c:pt>
                <c:pt idx="10" formatCode="General">
                  <c:v>11.77</c:v>
                </c:pt>
              </c:numCache>
            </c:numRef>
          </c:val>
        </c:ser>
        <c:axId val="83788544"/>
        <c:axId val="83790080"/>
      </c:barChart>
      <c:catAx>
        <c:axId val="83788544"/>
        <c:scaling>
          <c:orientation val="minMax"/>
        </c:scaling>
        <c:axPos val="b"/>
        <c:tickLblPos val="nextTo"/>
        <c:txPr>
          <a:bodyPr/>
          <a:lstStyle/>
          <a:p>
            <a:pPr>
              <a:defRPr sz="800"/>
            </a:pPr>
            <a:endParaRPr lang="es-ES"/>
          </a:p>
        </c:txPr>
        <c:crossAx val="83790080"/>
        <c:crosses val="autoZero"/>
        <c:auto val="1"/>
        <c:lblAlgn val="ctr"/>
        <c:lblOffset val="100"/>
      </c:catAx>
      <c:valAx>
        <c:axId val="83790080"/>
        <c:scaling>
          <c:orientation val="minMax"/>
        </c:scaling>
        <c:axPos val="l"/>
        <c:majorGridlines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Emision</a:t>
                </a:r>
                <a:r>
                  <a:rPr lang="en-US" baseline="0"/>
                  <a:t> </a:t>
                </a:r>
                <a:r>
                  <a:rPr lang="en-US"/>
                  <a:t> kgCO</a:t>
                </a:r>
                <a:r>
                  <a:rPr lang="en-US" baseline="-25000"/>
                  <a:t>2</a:t>
                </a:r>
                <a:r>
                  <a:rPr lang="en-US"/>
                  <a:t>/m</a:t>
                </a:r>
                <a:r>
                  <a:rPr lang="en-US" baseline="30000"/>
                  <a:t>2</a:t>
                </a:r>
                <a:r>
                  <a:rPr lang="en-US"/>
                  <a:t>año</a:t>
                </a:r>
              </a:p>
            </c:rich>
          </c:tx>
          <c:layout>
            <c:manualLayout>
              <c:xMode val="edge"/>
              <c:yMode val="edge"/>
              <c:x val="3.9348260266443696E-2"/>
              <c:y val="0.30184158591079413"/>
            </c:manualLayout>
          </c:layout>
        </c:title>
        <c:numFmt formatCode="General" sourceLinked="1"/>
        <c:tickLblPos val="nextTo"/>
        <c:crossAx val="83788544"/>
        <c:crosses val="autoZero"/>
        <c:crossBetween val="between"/>
      </c:valAx>
      <c:spPr>
        <a:noFill/>
        <a:ln w="25400">
          <a:noFill/>
        </a:ln>
      </c:spPr>
    </c:plotArea>
    <c:legend>
      <c:legendPos val="r"/>
      <c:layout>
        <c:manualLayout>
          <c:xMode val="edge"/>
          <c:yMode val="edge"/>
          <c:x val="0.15117931278902233"/>
          <c:y val="0.13135841535574905"/>
          <c:w val="0.69899219467890761"/>
          <c:h val="5.5590435650183297E-2"/>
        </c:manualLayout>
      </c:layout>
    </c:legend>
    <c:plotVisOnly val="1"/>
    <c:dispBlanksAs val="gap"/>
  </c:chart>
  <c:externalData r:id="rId1"/>
  <c:userShapes r:id="rId2"/>
</c:chartSpace>
</file>

<file path=ppt/drawings/_rels/drawing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image" Target="../media/image33.png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0.86737</cdr:x>
      <cdr:y>0.671</cdr:y>
    </cdr:from>
    <cdr:to>
      <cdr:x>0.99734</cdr:x>
      <cdr:y>1</cdr:y>
    </cdr:to>
    <cdr:sp macro="" textlink="">
      <cdr:nvSpPr>
        <cdr:cNvPr id="3" name="2 CuadroTexto"/>
        <cdr:cNvSpPr txBox="1"/>
      </cdr:nvSpPr>
      <cdr:spPr>
        <a:xfrm xmlns:a="http://schemas.openxmlformats.org/drawingml/2006/main">
          <a:off x="6102458" y="2367851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es-ES" sz="1100"/>
        </a:p>
      </cdr:txBody>
    </cdr:sp>
  </cdr:relSizeAnchor>
  <cdr:relSizeAnchor xmlns:cdr="http://schemas.openxmlformats.org/drawingml/2006/chartDrawing">
    <cdr:from>
      <cdr:x>0.86737</cdr:x>
      <cdr:y>0.671</cdr:y>
    </cdr:from>
    <cdr:to>
      <cdr:x>0.99734</cdr:x>
      <cdr:y>1</cdr:y>
    </cdr:to>
    <cdr:sp macro="" textlink="">
      <cdr:nvSpPr>
        <cdr:cNvPr id="12" name="2 CuadroTexto"/>
        <cdr:cNvSpPr txBox="1"/>
      </cdr:nvSpPr>
      <cdr:spPr>
        <a:xfrm xmlns:a="http://schemas.openxmlformats.org/drawingml/2006/main">
          <a:off x="6102458" y="2367851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es-ES" sz="1100"/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0.86737</cdr:x>
      <cdr:y>0.671</cdr:y>
    </cdr:from>
    <cdr:to>
      <cdr:x>0.99734</cdr:x>
      <cdr:y>1</cdr:y>
    </cdr:to>
    <cdr:sp macro="" textlink="">
      <cdr:nvSpPr>
        <cdr:cNvPr id="3" name="2 CuadroTexto"/>
        <cdr:cNvSpPr txBox="1"/>
      </cdr:nvSpPr>
      <cdr:spPr>
        <a:xfrm xmlns:a="http://schemas.openxmlformats.org/drawingml/2006/main">
          <a:off x="6102458" y="2367851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es-ES" sz="1100"/>
        </a:p>
      </cdr:txBody>
    </cdr:sp>
  </cdr:relSizeAnchor>
  <cdr:relSizeAnchor xmlns:cdr="http://schemas.openxmlformats.org/drawingml/2006/chartDrawing">
    <cdr:from>
      <cdr:x>0.86737</cdr:x>
      <cdr:y>0.671</cdr:y>
    </cdr:from>
    <cdr:to>
      <cdr:x>0.99734</cdr:x>
      <cdr:y>1</cdr:y>
    </cdr:to>
    <cdr:sp macro="" textlink="">
      <cdr:nvSpPr>
        <cdr:cNvPr id="12" name="2 CuadroTexto"/>
        <cdr:cNvSpPr txBox="1"/>
      </cdr:nvSpPr>
      <cdr:spPr>
        <a:xfrm xmlns:a="http://schemas.openxmlformats.org/drawingml/2006/main">
          <a:off x="6102458" y="2367851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es-ES" sz="1100"/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0.86737</cdr:x>
      <cdr:y>0.671</cdr:y>
    </cdr:from>
    <cdr:to>
      <cdr:x>0.99734</cdr:x>
      <cdr:y>1</cdr:y>
    </cdr:to>
    <cdr:sp macro="" textlink="">
      <cdr:nvSpPr>
        <cdr:cNvPr id="3" name="2 CuadroTexto"/>
        <cdr:cNvSpPr txBox="1"/>
      </cdr:nvSpPr>
      <cdr:spPr>
        <a:xfrm xmlns:a="http://schemas.openxmlformats.org/drawingml/2006/main">
          <a:off x="6102458" y="2367851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es-ES" sz="1100"/>
        </a:p>
      </cdr:txBody>
    </cdr:sp>
  </cdr:relSizeAnchor>
  <cdr:relSizeAnchor xmlns:cdr="http://schemas.openxmlformats.org/drawingml/2006/chartDrawing">
    <cdr:from>
      <cdr:x>0.86737</cdr:x>
      <cdr:y>0.671</cdr:y>
    </cdr:from>
    <cdr:to>
      <cdr:x>0.99734</cdr:x>
      <cdr:y>1</cdr:y>
    </cdr:to>
    <cdr:sp macro="" textlink="">
      <cdr:nvSpPr>
        <cdr:cNvPr id="12" name="2 CuadroTexto"/>
        <cdr:cNvSpPr txBox="1"/>
      </cdr:nvSpPr>
      <cdr:spPr>
        <a:xfrm xmlns:a="http://schemas.openxmlformats.org/drawingml/2006/main">
          <a:off x="6102458" y="2367851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es-ES" sz="1100"/>
        </a:p>
      </cdr:txBody>
    </cdr:sp>
  </cdr:relSizeAnchor>
  <cdr:relSizeAnchor xmlns:cdr="http://schemas.openxmlformats.org/drawingml/2006/chartDrawing">
    <cdr:from>
      <cdr:x>0.29839</cdr:x>
      <cdr:y>0.21277</cdr:y>
    </cdr:from>
    <cdr:to>
      <cdr:x>0.43143</cdr:x>
      <cdr:y>0.56602</cdr:y>
    </cdr:to>
    <cdr:pic>
      <cdr:nvPicPr>
        <cdr:cNvPr id="20" name="chart"/>
        <cdr:cNvPicPr>
          <a:picLocks xmlns:a="http://schemas.openxmlformats.org/drawingml/2006/main" noChangeAspect="1"/>
        </cdr:cNvPicPr>
      </cdr:nvPicPr>
      <cdr:blipFill>
        <a:blip xmlns:a="http://schemas.openxmlformats.org/drawingml/2006/main" xmlns:r="http://schemas.openxmlformats.org/officeDocument/2006/relationships" r:embed="rId1"/>
        <a:stretch xmlns:a="http://schemas.openxmlformats.org/drawingml/2006/main">
          <a:fillRect/>
        </a:stretch>
      </cdr:blipFill>
      <cdr:spPr>
        <a:xfrm xmlns:a="http://schemas.openxmlformats.org/drawingml/2006/main">
          <a:off x="2571768" y="714380"/>
          <a:ext cx="1146609" cy="1186073"/>
        </a:xfrm>
        <a:prstGeom xmlns:a="http://schemas.openxmlformats.org/drawingml/2006/main" prst="rect">
          <a:avLst/>
        </a:prstGeom>
      </cdr:spPr>
    </cdr:pic>
  </cdr:relSizeAnchor>
  <cdr:relSizeAnchor xmlns:cdr="http://schemas.openxmlformats.org/drawingml/2006/chartDrawing">
    <cdr:from>
      <cdr:x>0.73769</cdr:x>
      <cdr:y>0.21277</cdr:y>
    </cdr:from>
    <cdr:to>
      <cdr:x>0.87834</cdr:x>
      <cdr:y>0.57447</cdr:y>
    </cdr:to>
    <cdr:pic>
      <cdr:nvPicPr>
        <cdr:cNvPr id="21" name="chart"/>
        <cdr:cNvPicPr>
          <a:picLocks xmlns:a="http://schemas.openxmlformats.org/drawingml/2006/main" noChangeAspect="1"/>
        </cdr:cNvPicPr>
      </cdr:nvPicPr>
      <cdr:blipFill>
        <a:blip xmlns:a="http://schemas.openxmlformats.org/drawingml/2006/main" xmlns:r="http://schemas.openxmlformats.org/officeDocument/2006/relationships" r:embed="rId2"/>
        <a:stretch xmlns:a="http://schemas.openxmlformats.org/drawingml/2006/main">
          <a:fillRect/>
        </a:stretch>
      </cdr:blipFill>
      <cdr:spPr>
        <a:xfrm xmlns:a="http://schemas.openxmlformats.org/drawingml/2006/main">
          <a:off x="6357982" y="714380"/>
          <a:ext cx="1212200" cy="1214446"/>
        </a:xfrm>
        <a:prstGeom xmlns:a="http://schemas.openxmlformats.org/drawingml/2006/main" prst="rect">
          <a:avLst/>
        </a:prstGeom>
      </cdr:spPr>
    </cdr:pic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0.86737</cdr:x>
      <cdr:y>0.671</cdr:y>
    </cdr:from>
    <cdr:to>
      <cdr:x>0.99734</cdr:x>
      <cdr:y>1</cdr:y>
    </cdr:to>
    <cdr:sp macro="" textlink="">
      <cdr:nvSpPr>
        <cdr:cNvPr id="3" name="2 CuadroTexto"/>
        <cdr:cNvSpPr txBox="1"/>
      </cdr:nvSpPr>
      <cdr:spPr>
        <a:xfrm xmlns:a="http://schemas.openxmlformats.org/drawingml/2006/main">
          <a:off x="6102458" y="2367851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es-ES" sz="1100"/>
        </a:p>
      </cdr:txBody>
    </cdr:sp>
  </cdr:relSizeAnchor>
  <cdr:relSizeAnchor xmlns:cdr="http://schemas.openxmlformats.org/drawingml/2006/chartDrawing">
    <cdr:from>
      <cdr:x>0.86737</cdr:x>
      <cdr:y>0.671</cdr:y>
    </cdr:from>
    <cdr:to>
      <cdr:x>0.99734</cdr:x>
      <cdr:y>1</cdr:y>
    </cdr:to>
    <cdr:sp macro="" textlink="">
      <cdr:nvSpPr>
        <cdr:cNvPr id="12" name="2 CuadroTexto"/>
        <cdr:cNvSpPr txBox="1"/>
      </cdr:nvSpPr>
      <cdr:spPr>
        <a:xfrm xmlns:a="http://schemas.openxmlformats.org/drawingml/2006/main">
          <a:off x="6102458" y="2367851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es-ES" sz="1100"/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9DBA290-61FA-488A-A593-262832FE2BA1}" type="datetimeFigureOut">
              <a:rPr lang="es-ES" smtClean="0"/>
              <a:pPr/>
              <a:t>08/07/2014</a:t>
            </a:fld>
            <a:endParaRPr lang="es-ES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E795924-E9A3-41E6-9BAA-2AA4480D4E0A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653064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26532" algn="l" defTabSz="653064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53064" algn="l" defTabSz="653064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979597" algn="l" defTabSz="653064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06129" algn="l" defTabSz="653064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632661" algn="l" defTabSz="653064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1959193" algn="l" defTabSz="653064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285726" algn="l" defTabSz="653064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612258" algn="l" defTabSz="653064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952500" y="685800"/>
            <a:ext cx="4953000" cy="3429000"/>
          </a:xfrm>
        </p:spPr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795924-E9A3-41E6-9BAA-2AA4480D4E0A}" type="slidenum">
              <a:rPr lang="es-ES" smtClean="0"/>
              <a:pPr/>
              <a:t>2</a:t>
            </a:fld>
            <a:endParaRPr lang="es-E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952500" y="685800"/>
            <a:ext cx="4953000" cy="3429000"/>
          </a:xfrm>
        </p:spPr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795924-E9A3-41E6-9BAA-2AA4480D4E0A}" type="slidenum">
              <a:rPr lang="es-ES" smtClean="0"/>
              <a:pPr/>
              <a:t>3</a:t>
            </a:fld>
            <a:endParaRPr lang="es-E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952500" y="685800"/>
            <a:ext cx="4953000" cy="3429000"/>
          </a:xfrm>
        </p:spPr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795924-E9A3-41E6-9BAA-2AA4480D4E0A}" type="slidenum">
              <a:rPr lang="es-ES" smtClean="0"/>
              <a:pPr/>
              <a:t>4</a:t>
            </a:fld>
            <a:endParaRPr lang="es-E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952500" y="685800"/>
            <a:ext cx="4953000" cy="3429000"/>
          </a:xfrm>
        </p:spPr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795924-E9A3-41E6-9BAA-2AA4480D4E0A}" type="slidenum">
              <a:rPr lang="es-ES" smtClean="0"/>
              <a:pPr/>
              <a:t>5</a:t>
            </a:fld>
            <a:endParaRPr lang="es-E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952500" y="685800"/>
            <a:ext cx="4953000" cy="3429000"/>
          </a:xfrm>
        </p:spPr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795924-E9A3-41E6-9BAA-2AA4480D4E0A}" type="slidenum">
              <a:rPr lang="es-ES" smtClean="0"/>
              <a:pPr/>
              <a:t>6</a:t>
            </a:fld>
            <a:endParaRPr lang="es-E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952500" y="685800"/>
            <a:ext cx="4953000" cy="3429000"/>
          </a:xfrm>
        </p:spPr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795924-E9A3-41E6-9BAA-2AA4480D4E0A}" type="slidenum">
              <a:rPr lang="es-ES" smtClean="0"/>
              <a:pPr/>
              <a:t>7</a:t>
            </a:fld>
            <a:endParaRPr lang="es-E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952500" y="685800"/>
            <a:ext cx="4953000" cy="3429000"/>
          </a:xfrm>
        </p:spPr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795924-E9A3-41E6-9BAA-2AA4480D4E0A}" type="slidenum">
              <a:rPr lang="es-ES" smtClean="0"/>
              <a:pPr/>
              <a:t>8</a:t>
            </a:fld>
            <a:endParaRPr lang="es-E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952500" y="685800"/>
            <a:ext cx="4953000" cy="3429000"/>
          </a:xfrm>
        </p:spPr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795924-E9A3-41E6-9BAA-2AA4480D4E0A}" type="slidenum">
              <a:rPr lang="es-ES" smtClean="0"/>
              <a:pPr/>
              <a:t>9</a:t>
            </a:fld>
            <a:endParaRPr lang="es-E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952500" y="685800"/>
            <a:ext cx="4953000" cy="3429000"/>
          </a:xfrm>
        </p:spPr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795924-E9A3-41E6-9BAA-2AA4480D4E0A}" type="slidenum">
              <a:rPr lang="es-ES" smtClean="0"/>
              <a:pPr/>
              <a:t>10</a:t>
            </a:fld>
            <a:endParaRPr lang="es-E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952500" y="685800"/>
            <a:ext cx="4953000" cy="3429000"/>
          </a:xfrm>
        </p:spPr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795924-E9A3-41E6-9BAA-2AA4480D4E0A}" type="slidenum">
              <a:rPr lang="es-ES" smtClean="0"/>
              <a:pPr/>
              <a:t>11</a:t>
            </a:fld>
            <a:endParaRPr lang="es-E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952500" y="685800"/>
            <a:ext cx="4953000" cy="3429000"/>
          </a:xfrm>
        </p:spPr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795924-E9A3-41E6-9BAA-2AA4480D4E0A}" type="slidenum">
              <a:rPr lang="es-ES" smtClean="0"/>
              <a:pPr/>
              <a:t>12</a:t>
            </a:fld>
            <a:endParaRPr lang="es-E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952500" y="685800"/>
            <a:ext cx="4953000" cy="3429000"/>
          </a:xfrm>
        </p:spPr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795924-E9A3-41E6-9BAA-2AA4480D4E0A}" type="slidenum">
              <a:rPr lang="es-ES" smtClean="0"/>
              <a:pPr/>
              <a:t>13</a:t>
            </a:fld>
            <a:endParaRPr lang="es-E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952500" y="685800"/>
            <a:ext cx="4953000" cy="3429000"/>
          </a:xfrm>
        </p:spPr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795924-E9A3-41E6-9BAA-2AA4480D4E0A}" type="slidenum">
              <a:rPr lang="es-ES" smtClean="0"/>
              <a:pPr/>
              <a:t>14</a:t>
            </a:fld>
            <a:endParaRPr lang="es-E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952500" y="685800"/>
            <a:ext cx="4953000" cy="3429000"/>
          </a:xfrm>
        </p:spPr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795924-E9A3-41E6-9BAA-2AA4480D4E0A}" type="slidenum">
              <a:rPr lang="es-ES" smtClean="0"/>
              <a:pPr/>
              <a:t>15</a:t>
            </a:fld>
            <a:endParaRPr lang="es-E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952500" y="685800"/>
            <a:ext cx="4953000" cy="3429000"/>
          </a:xfrm>
        </p:spPr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795924-E9A3-41E6-9BAA-2AA4480D4E0A}" type="slidenum">
              <a:rPr lang="es-ES" smtClean="0"/>
              <a:pPr/>
              <a:t>16</a:t>
            </a:fld>
            <a:endParaRPr lang="es-E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952500" y="685800"/>
            <a:ext cx="4953000" cy="3429000"/>
          </a:xfrm>
        </p:spPr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795924-E9A3-41E6-9BAA-2AA4480D4E0A}" type="slidenum">
              <a:rPr lang="es-ES" smtClean="0"/>
              <a:pPr/>
              <a:t>17</a:t>
            </a:fld>
            <a:endParaRPr lang="es-E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952500" y="685800"/>
            <a:ext cx="4953000" cy="3429000"/>
          </a:xfrm>
        </p:spPr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795924-E9A3-41E6-9BAA-2AA4480D4E0A}" type="slidenum">
              <a:rPr lang="es-ES" smtClean="0"/>
              <a:pPr/>
              <a:t>18</a:t>
            </a:fld>
            <a:endParaRPr lang="es-E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742950" y="2130427"/>
            <a:ext cx="84201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2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4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58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72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87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01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1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6CD385-4224-4098-B088-986B10D780ED}" type="datetime1">
              <a:rPr lang="es-ES" smtClean="0"/>
              <a:pPr/>
              <a:t>08/07/2014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4317FC-78CD-4B09-8F91-8962A1D75DA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72CDE2-23C3-4B9E-882F-87056A35489A}" type="datetime1">
              <a:rPr lang="es-ES" smtClean="0"/>
              <a:pPr/>
              <a:t>08/07/2014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4317FC-78CD-4B09-8F91-8962A1D75DA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82506" y="4406902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82506" y="2906715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145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29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43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58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72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87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01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16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C42225-AA56-4BE3-B7B5-B88AB238B3E0}" type="datetime1">
              <a:rPr lang="es-ES" smtClean="0"/>
              <a:pPr/>
              <a:t>08/07/2014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4317FC-78CD-4B09-8F91-8962A1D75DA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693078" y="2239963"/>
            <a:ext cx="6158573" cy="63373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7016750" y="2239963"/>
            <a:ext cx="6158575" cy="63373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D624D2-AB16-447E-92AF-DFB24EC156DB}" type="datetime1">
              <a:rPr lang="es-ES" smtClean="0"/>
              <a:pPr/>
              <a:t>08/07/2014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4317FC-78CD-4B09-8F91-8962A1D75DA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45" indent="0">
              <a:buNone/>
              <a:defRPr sz="2000" b="1"/>
            </a:lvl2pPr>
            <a:lvl3pPr marL="914290" indent="0">
              <a:buNone/>
              <a:defRPr sz="1800" b="1"/>
            </a:lvl3pPr>
            <a:lvl4pPr marL="1371435" indent="0">
              <a:buNone/>
              <a:defRPr sz="1600" b="1"/>
            </a:lvl4pPr>
            <a:lvl5pPr marL="1828581" indent="0">
              <a:buNone/>
              <a:defRPr sz="1600" b="1"/>
            </a:lvl5pPr>
            <a:lvl6pPr marL="2285726" indent="0">
              <a:buNone/>
              <a:defRPr sz="1600" b="1"/>
            </a:lvl6pPr>
            <a:lvl7pPr marL="2742871" indent="0">
              <a:buNone/>
              <a:defRPr sz="1600" b="1"/>
            </a:lvl7pPr>
            <a:lvl8pPr marL="3200016" indent="0">
              <a:buNone/>
              <a:defRPr sz="1600" b="1"/>
            </a:lvl8pPr>
            <a:lvl9pPr marL="3657161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5032112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45" indent="0">
              <a:buNone/>
              <a:defRPr sz="2000" b="1"/>
            </a:lvl2pPr>
            <a:lvl3pPr marL="914290" indent="0">
              <a:buNone/>
              <a:defRPr sz="1800" b="1"/>
            </a:lvl3pPr>
            <a:lvl4pPr marL="1371435" indent="0">
              <a:buNone/>
              <a:defRPr sz="1600" b="1"/>
            </a:lvl4pPr>
            <a:lvl5pPr marL="1828581" indent="0">
              <a:buNone/>
              <a:defRPr sz="1600" b="1"/>
            </a:lvl5pPr>
            <a:lvl6pPr marL="2285726" indent="0">
              <a:buNone/>
              <a:defRPr sz="1600" b="1"/>
            </a:lvl6pPr>
            <a:lvl7pPr marL="2742871" indent="0">
              <a:buNone/>
              <a:defRPr sz="1600" b="1"/>
            </a:lvl7pPr>
            <a:lvl8pPr marL="3200016" indent="0">
              <a:buNone/>
              <a:defRPr sz="1600" b="1"/>
            </a:lvl8pPr>
            <a:lvl9pPr marL="3657161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5032112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4DA3C9-7EFB-413F-9403-EB4E278C614B}" type="datetime1">
              <a:rPr lang="es-ES" smtClean="0"/>
              <a:pPr/>
              <a:t>08/07/2014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4317FC-78CD-4B09-8F91-8962A1D75DA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079EFC-F649-46A8-B563-592A05E5C49D}" type="datetime1">
              <a:rPr lang="es-ES" smtClean="0"/>
              <a:pPr/>
              <a:t>08/07/2014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4317FC-78CD-4B09-8F91-8962A1D75DA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F49E7E-3776-417C-90F6-8CEEFF942B93}" type="datetime1">
              <a:rPr lang="es-ES" smtClean="0"/>
              <a:pPr/>
              <a:t>08/07/2014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4317FC-78CD-4B09-8F91-8962A1D75DA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95302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872971" y="273052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95302" y="1435102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45" indent="0">
              <a:buNone/>
              <a:defRPr sz="1200"/>
            </a:lvl2pPr>
            <a:lvl3pPr marL="914290" indent="0">
              <a:buNone/>
              <a:defRPr sz="1000"/>
            </a:lvl3pPr>
            <a:lvl4pPr marL="1371435" indent="0">
              <a:buNone/>
              <a:defRPr sz="900"/>
            </a:lvl4pPr>
            <a:lvl5pPr marL="1828581" indent="0">
              <a:buNone/>
              <a:defRPr sz="900"/>
            </a:lvl5pPr>
            <a:lvl6pPr marL="2285726" indent="0">
              <a:buNone/>
              <a:defRPr sz="900"/>
            </a:lvl6pPr>
            <a:lvl7pPr marL="2742871" indent="0">
              <a:buNone/>
              <a:defRPr sz="900"/>
            </a:lvl7pPr>
            <a:lvl8pPr marL="3200016" indent="0">
              <a:buNone/>
              <a:defRPr sz="900"/>
            </a:lvl8pPr>
            <a:lvl9pPr marL="3657161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1A1821-0EB1-47AD-8BB4-F55904223009}" type="datetime1">
              <a:rPr lang="es-ES" smtClean="0"/>
              <a:pPr/>
              <a:t>08/07/2014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4317FC-78CD-4B09-8F91-8962A1D75DA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45" indent="0">
              <a:buNone/>
              <a:defRPr sz="2800"/>
            </a:lvl2pPr>
            <a:lvl3pPr marL="914290" indent="0">
              <a:buNone/>
              <a:defRPr sz="2400"/>
            </a:lvl3pPr>
            <a:lvl4pPr marL="1371435" indent="0">
              <a:buNone/>
              <a:defRPr sz="2000"/>
            </a:lvl4pPr>
            <a:lvl5pPr marL="1828581" indent="0">
              <a:buNone/>
              <a:defRPr sz="2000"/>
            </a:lvl5pPr>
            <a:lvl6pPr marL="2285726" indent="0">
              <a:buNone/>
              <a:defRPr sz="2000"/>
            </a:lvl6pPr>
            <a:lvl7pPr marL="2742871" indent="0">
              <a:buNone/>
              <a:defRPr sz="2000"/>
            </a:lvl7pPr>
            <a:lvl8pPr marL="3200016" indent="0">
              <a:buNone/>
              <a:defRPr sz="2000"/>
            </a:lvl8pPr>
            <a:lvl9pPr marL="3657161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145" indent="0">
              <a:buNone/>
              <a:defRPr sz="1200"/>
            </a:lvl2pPr>
            <a:lvl3pPr marL="914290" indent="0">
              <a:buNone/>
              <a:defRPr sz="1000"/>
            </a:lvl3pPr>
            <a:lvl4pPr marL="1371435" indent="0">
              <a:buNone/>
              <a:defRPr sz="900"/>
            </a:lvl4pPr>
            <a:lvl5pPr marL="1828581" indent="0">
              <a:buNone/>
              <a:defRPr sz="900"/>
            </a:lvl5pPr>
            <a:lvl6pPr marL="2285726" indent="0">
              <a:buNone/>
              <a:defRPr sz="900"/>
            </a:lvl6pPr>
            <a:lvl7pPr marL="2742871" indent="0">
              <a:buNone/>
              <a:defRPr sz="900"/>
            </a:lvl7pPr>
            <a:lvl8pPr marL="3200016" indent="0">
              <a:buNone/>
              <a:defRPr sz="900"/>
            </a:lvl8pPr>
            <a:lvl9pPr marL="3657161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8CA6E-9CEB-49FF-B184-420A92449AB1}" type="datetime1">
              <a:rPr lang="es-ES" smtClean="0"/>
              <a:pPr/>
              <a:t>08/07/2014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4317FC-78CD-4B09-8F91-8962A1D75DA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67083-7137-4F2D-9B1F-B634D6A575A1}" type="datetime1">
              <a:rPr lang="es-ES" smtClean="0"/>
              <a:pPr/>
              <a:t>08/07/2014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4317FC-78CD-4B09-8F91-8962A1D75DA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10055624" y="384175"/>
            <a:ext cx="3119702" cy="819308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693077" y="384175"/>
            <a:ext cx="9197446" cy="819308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176411-0823-4AEF-938B-49F57B913595}" type="datetime1">
              <a:rPr lang="es-ES" smtClean="0"/>
              <a:pPr/>
              <a:t>08/07/2014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4317FC-78CD-4B09-8F91-8962A1D75DA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 vert="horz" lIns="91429" tIns="45715" rIns="91429" bIns="45715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95300" y="1600202"/>
            <a:ext cx="8915400" cy="4525963"/>
          </a:xfrm>
          <a:prstGeom prst="rect">
            <a:avLst/>
          </a:prstGeom>
        </p:spPr>
        <p:txBody>
          <a:bodyPr vert="horz" lIns="91429" tIns="45715" rIns="91429" bIns="45715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95300" y="6356352"/>
            <a:ext cx="2311400" cy="365125"/>
          </a:xfrm>
          <a:prstGeom prst="rect">
            <a:avLst/>
          </a:prstGeom>
        </p:spPr>
        <p:txBody>
          <a:bodyPr vert="horz" lIns="91429" tIns="45715" rIns="91429" bIns="45715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61FA25-6D97-442E-B6F6-E41808F4C417}" type="datetime1">
              <a:rPr lang="es-ES" smtClean="0"/>
              <a:pPr/>
              <a:t>08/07/2014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384550" y="6356352"/>
            <a:ext cx="3136900" cy="365125"/>
          </a:xfrm>
          <a:prstGeom prst="rect">
            <a:avLst/>
          </a:prstGeom>
        </p:spPr>
        <p:txBody>
          <a:bodyPr vert="horz" lIns="91429" tIns="45715" rIns="91429" bIns="45715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7099300" y="6356352"/>
            <a:ext cx="2311400" cy="365125"/>
          </a:xfrm>
          <a:prstGeom prst="rect">
            <a:avLst/>
          </a:prstGeom>
        </p:spPr>
        <p:txBody>
          <a:bodyPr vert="horz" lIns="91429" tIns="45715" rIns="91429" bIns="45715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4317FC-78CD-4B09-8F91-8962A1D75DA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29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859" indent="-342859" algn="l" defTabSz="91429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861" indent="-285716" algn="l" defTabSz="91429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863" indent="-228573" algn="l" defTabSz="91429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008" indent="-228573" algn="l" defTabSz="91429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153" indent="-228573" algn="l" defTabSz="91429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298" indent="-228573" algn="l" defTabSz="91429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443" indent="-228573" algn="l" defTabSz="91429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589" indent="-228573" algn="l" defTabSz="91429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734" indent="-228573" algn="l" defTabSz="91429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29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45" algn="l" defTabSz="91429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90" algn="l" defTabSz="91429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35" algn="l" defTabSz="91429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581" algn="l" defTabSz="91429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726" algn="l" defTabSz="91429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871" algn="l" defTabSz="91429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16" algn="l" defTabSz="91429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161" algn="l" defTabSz="91429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1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1.jpeg"/><Relationship Id="rId7" Type="http://schemas.openxmlformats.org/officeDocument/2006/relationships/image" Target="../media/image2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5" Type="http://schemas.openxmlformats.org/officeDocument/2006/relationships/chart" Target="../charts/chart1.xml"/><Relationship Id="rId4" Type="http://schemas.openxmlformats.org/officeDocument/2006/relationships/image" Target="../media/image2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8.png"/><Relationship Id="rId4" Type="http://schemas.openxmlformats.org/officeDocument/2006/relationships/chart" Target="../charts/char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3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7.png"/><Relationship Id="rId4" Type="http://schemas.openxmlformats.org/officeDocument/2006/relationships/chart" Target="../charts/char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 descr="imagen presentacion TFG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906000" cy="6858000"/>
          </a:xfrm>
          <a:prstGeom prst="rect">
            <a:avLst/>
          </a:prstGeom>
        </p:spPr>
      </p:pic>
      <p:sp>
        <p:nvSpPr>
          <p:cNvPr id="5" name="4 CuadroTexto"/>
          <p:cNvSpPr txBox="1"/>
          <p:nvPr/>
        </p:nvSpPr>
        <p:spPr>
          <a:xfrm>
            <a:off x="3349898" y="367373"/>
            <a:ext cx="3261484" cy="773830"/>
          </a:xfrm>
          <a:prstGeom prst="rect">
            <a:avLst/>
          </a:prstGeom>
          <a:solidFill>
            <a:schemeClr val="bg1"/>
          </a:solidFill>
        </p:spPr>
        <p:txBody>
          <a:bodyPr wrap="square" lIns="65306" tIns="32653" rIns="65306" bIns="32653" rtlCol="0">
            <a:spAutoFit/>
          </a:bodyPr>
          <a:lstStyle/>
          <a:p>
            <a:pPr algn="ctr"/>
            <a:r>
              <a:rPr lang="es-ES" sz="2300" dirty="0" smtClean="0"/>
              <a:t>TRABAJO FIN DE GRADO </a:t>
            </a:r>
          </a:p>
          <a:p>
            <a:pPr algn="ctr"/>
            <a:r>
              <a:rPr lang="es-ES" sz="2300" dirty="0" smtClean="0"/>
              <a:t>CURSO 2013 - 2014</a:t>
            </a:r>
            <a:endParaRPr lang="es-ES" sz="2300" dirty="0"/>
          </a:p>
        </p:txBody>
      </p:sp>
      <p:sp>
        <p:nvSpPr>
          <p:cNvPr id="6" name="5 CuadroTexto"/>
          <p:cNvSpPr txBox="1"/>
          <p:nvPr/>
        </p:nvSpPr>
        <p:spPr>
          <a:xfrm>
            <a:off x="2631266" y="1569132"/>
            <a:ext cx="4864588" cy="896940"/>
          </a:xfrm>
          <a:prstGeom prst="rect">
            <a:avLst/>
          </a:prstGeom>
          <a:noFill/>
        </p:spPr>
        <p:txBody>
          <a:bodyPr wrap="square" lIns="65306" tIns="32653" rIns="65306" bIns="32653" rtlCol="0">
            <a:spAutoFit/>
          </a:bodyPr>
          <a:lstStyle/>
          <a:p>
            <a:r>
              <a:rPr lang="es-ES" dirty="0" smtClean="0"/>
              <a:t>Autor: JOSE ALBERTO PÉREZ GONZÁLEZ</a:t>
            </a:r>
          </a:p>
          <a:p>
            <a:endParaRPr lang="es-ES" dirty="0"/>
          </a:p>
          <a:p>
            <a:r>
              <a:rPr lang="es-ES" dirty="0" smtClean="0"/>
              <a:t>Tutora Académica: Carolina Aparicio Fernandez</a:t>
            </a:r>
            <a:endParaRPr lang="es-ES" dirty="0"/>
          </a:p>
        </p:txBody>
      </p:sp>
      <p:pic>
        <p:nvPicPr>
          <p:cNvPr id="7" name="6 Imagen" descr="logo-upv21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304560" y="2677440"/>
            <a:ext cx="1603103" cy="1479787"/>
          </a:xfrm>
          <a:prstGeom prst="rect">
            <a:avLst/>
          </a:prstGeom>
        </p:spPr>
      </p:pic>
      <p:pic>
        <p:nvPicPr>
          <p:cNvPr id="8" name="7 Imagen" descr="logo ETSI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53619" y="2639677"/>
            <a:ext cx="1548028" cy="1578649"/>
          </a:xfrm>
          <a:prstGeom prst="rect">
            <a:avLst/>
          </a:prstGeom>
        </p:spPr>
      </p:pic>
      <p:sp>
        <p:nvSpPr>
          <p:cNvPr id="9" name="8 CuadroTexto"/>
          <p:cNvSpPr txBox="1"/>
          <p:nvPr/>
        </p:nvSpPr>
        <p:spPr>
          <a:xfrm>
            <a:off x="1967912" y="4245435"/>
            <a:ext cx="6025456" cy="615553"/>
          </a:xfrm>
          <a:prstGeom prst="rect">
            <a:avLst/>
          </a:prstGeom>
          <a:noFill/>
        </p:spPr>
        <p:txBody>
          <a:bodyPr wrap="square" lIns="65306" tIns="32653" rIns="65306" bIns="32653" rtlCol="0">
            <a:spAutoFit/>
          </a:bodyPr>
          <a:lstStyle/>
          <a:p>
            <a:pPr algn="ctr"/>
            <a:r>
              <a:rPr lang="es-ES" dirty="0" smtClean="0"/>
              <a:t>“CALIFICACIÓN ENERGÉTICA DE 15 VIVIENDAS EN BLOQUE EN VALENCIA”</a:t>
            </a:r>
            <a:endParaRPr lang="es-ES" dirty="0"/>
          </a:p>
        </p:txBody>
      </p:sp>
      <p:sp>
        <p:nvSpPr>
          <p:cNvPr id="10" name="9 CuadroTexto"/>
          <p:cNvSpPr txBox="1"/>
          <p:nvPr/>
        </p:nvSpPr>
        <p:spPr>
          <a:xfrm>
            <a:off x="3239338" y="5572141"/>
            <a:ext cx="3372044" cy="615553"/>
          </a:xfrm>
          <a:prstGeom prst="rect">
            <a:avLst/>
          </a:prstGeom>
          <a:noFill/>
        </p:spPr>
        <p:txBody>
          <a:bodyPr wrap="square" lIns="65306" tIns="32653" rIns="65306" bIns="32653" rtlCol="0">
            <a:spAutoFit/>
          </a:bodyPr>
          <a:lstStyle/>
          <a:p>
            <a:pPr algn="ctr"/>
            <a:r>
              <a:rPr lang="es-ES" dirty="0" smtClean="0"/>
              <a:t>Grado en Arquitectura Técnica</a:t>
            </a:r>
          </a:p>
          <a:p>
            <a:pPr algn="ctr"/>
            <a:r>
              <a:rPr lang="es-ES" dirty="0" smtClean="0"/>
              <a:t>ETSIE/UPV</a:t>
            </a:r>
            <a:endParaRPr lang="es-ES" dirty="0"/>
          </a:p>
        </p:txBody>
      </p:sp>
      <p:sp>
        <p:nvSpPr>
          <p:cNvPr id="11" name="10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4317FC-78CD-4B09-8F91-8962A1D75DA7}" type="slidenum">
              <a:rPr lang="es-ES" smtClean="0"/>
              <a:pPr/>
              <a:t>1</a:t>
            </a:fld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 descr="imagen presentacion TFG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906000" cy="6858000"/>
          </a:xfrm>
          <a:prstGeom prst="rect">
            <a:avLst/>
          </a:prstGeom>
        </p:spPr>
      </p:pic>
      <p:sp>
        <p:nvSpPr>
          <p:cNvPr id="9" name="8 CuadroTexto"/>
          <p:cNvSpPr txBox="1"/>
          <p:nvPr/>
        </p:nvSpPr>
        <p:spPr>
          <a:xfrm>
            <a:off x="3405177" y="979698"/>
            <a:ext cx="2487573" cy="549601"/>
          </a:xfrm>
          <a:prstGeom prst="rect">
            <a:avLst/>
          </a:prstGeom>
          <a:solidFill>
            <a:schemeClr val="bg1"/>
          </a:solidFill>
        </p:spPr>
        <p:txBody>
          <a:bodyPr wrap="square" lIns="65306" tIns="32653" rIns="65306" bIns="32653" rtlCol="0">
            <a:spAutoFit/>
          </a:bodyPr>
          <a:lstStyle/>
          <a:p>
            <a:r>
              <a:rPr lang="es-ES" sz="3100" dirty="0" smtClean="0"/>
              <a:t>CONTENIDO</a:t>
            </a:r>
            <a:endParaRPr lang="es-ES" sz="3100" dirty="0"/>
          </a:p>
        </p:txBody>
      </p:sp>
      <p:sp>
        <p:nvSpPr>
          <p:cNvPr id="12" name="11 CuadroTexto"/>
          <p:cNvSpPr txBox="1"/>
          <p:nvPr/>
        </p:nvSpPr>
        <p:spPr>
          <a:xfrm>
            <a:off x="1309662" y="2000240"/>
            <a:ext cx="7517999" cy="2743600"/>
          </a:xfrm>
          <a:prstGeom prst="rect">
            <a:avLst/>
          </a:prstGeom>
          <a:noFill/>
        </p:spPr>
        <p:txBody>
          <a:bodyPr wrap="square" lIns="65306" tIns="32653" rIns="65306" bIns="32653" rtlCol="0">
            <a:spAutoFit/>
          </a:bodyPr>
          <a:lstStyle/>
          <a:p>
            <a:pPr marL="326532" indent="-326532">
              <a:buAutoNum type="arabicPeriod"/>
            </a:pPr>
            <a:r>
              <a:rPr lang="es-ES" sz="2900" dirty="0" smtClean="0"/>
              <a:t>Introducción</a:t>
            </a:r>
          </a:p>
          <a:p>
            <a:pPr marL="326532" indent="-326532">
              <a:buAutoNum type="arabicPeriod"/>
            </a:pPr>
            <a:r>
              <a:rPr lang="es-ES" sz="2900" dirty="0" smtClean="0"/>
              <a:t>Análisis del Edificio</a:t>
            </a:r>
          </a:p>
          <a:p>
            <a:pPr marL="326532" indent="-326532">
              <a:buAutoNum type="arabicPeriod"/>
            </a:pPr>
            <a:r>
              <a:rPr lang="es-ES" sz="2900" dirty="0" smtClean="0"/>
              <a:t>Calificación energética de las viviendas</a:t>
            </a:r>
          </a:p>
          <a:p>
            <a:pPr marL="326532" indent="-326532">
              <a:buAutoNum type="arabicPeriod"/>
            </a:pPr>
            <a:r>
              <a:rPr lang="es-ES" sz="2900" dirty="0" smtClean="0"/>
              <a:t>Medidas de mejora y valoración económica</a:t>
            </a:r>
          </a:p>
          <a:p>
            <a:pPr marL="326532" indent="-326532">
              <a:buAutoNum type="arabicPeriod"/>
            </a:pPr>
            <a:r>
              <a:rPr lang="es-ES" sz="2900" dirty="0" smtClean="0"/>
              <a:t>Calificación energética con mejora</a:t>
            </a:r>
          </a:p>
          <a:p>
            <a:pPr marL="326532" indent="-326532">
              <a:buAutoNum type="arabicPeriod"/>
            </a:pPr>
            <a:r>
              <a:rPr lang="es-ES" sz="2900" dirty="0" smtClean="0"/>
              <a:t>Conclusiones</a:t>
            </a:r>
            <a:endParaRPr lang="es-ES" sz="2900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4317FC-78CD-4B09-8F91-8962A1D75DA7}" type="slidenum">
              <a:rPr lang="es-ES" smtClean="0"/>
              <a:pPr/>
              <a:t>2</a:t>
            </a:fld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 descr="imagen presentacion TFG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906000" cy="6858000"/>
          </a:xfrm>
          <a:prstGeom prst="rect">
            <a:avLst/>
          </a:prstGeom>
        </p:spPr>
      </p:pic>
      <p:sp>
        <p:nvSpPr>
          <p:cNvPr id="11" name="10 Rectángulo"/>
          <p:cNvSpPr/>
          <p:nvPr/>
        </p:nvSpPr>
        <p:spPr>
          <a:xfrm rot="16200000">
            <a:off x="4733601" y="1685599"/>
            <a:ext cx="438801" cy="9906000"/>
          </a:xfrm>
          <a:prstGeom prst="rect">
            <a:avLst/>
          </a:prstGeom>
          <a:gradFill flip="none" rotWithShape="1">
            <a:gsLst>
              <a:gs pos="31000">
                <a:schemeClr val="dk1">
                  <a:tint val="50000"/>
                  <a:satMod val="300000"/>
                </a:schemeClr>
              </a:gs>
              <a:gs pos="35000">
                <a:schemeClr val="dk1">
                  <a:tint val="37000"/>
                  <a:satMod val="300000"/>
                </a:schemeClr>
              </a:gs>
              <a:gs pos="100000">
                <a:schemeClr val="dk1">
                  <a:tint val="15000"/>
                  <a:satMod val="350000"/>
                </a:schemeClr>
              </a:gs>
            </a:gsLst>
            <a:lin ang="5400000" scaled="1"/>
            <a:tileRect/>
          </a:gra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lIns="65306" tIns="32653" rIns="65306" bIns="32653" rtlCol="0" anchor="ctr"/>
          <a:lstStyle/>
          <a:p>
            <a:pPr algn="ctr"/>
            <a:endParaRPr lang="es-ES"/>
          </a:p>
        </p:txBody>
      </p:sp>
      <p:sp>
        <p:nvSpPr>
          <p:cNvPr id="13" name="12 CuadroTexto"/>
          <p:cNvSpPr txBox="1"/>
          <p:nvPr/>
        </p:nvSpPr>
        <p:spPr>
          <a:xfrm>
            <a:off x="309530" y="6439602"/>
            <a:ext cx="6688808" cy="373729"/>
          </a:xfrm>
          <a:prstGeom prst="rect">
            <a:avLst/>
          </a:prstGeom>
          <a:noFill/>
        </p:spPr>
        <p:txBody>
          <a:bodyPr wrap="square" lIns="65306" tIns="32653" rIns="65306" bIns="32653" rtlCol="0">
            <a:spAutoFit/>
          </a:bodyPr>
          <a:lstStyle/>
          <a:p>
            <a:r>
              <a:rPr lang="es-ES" sz="2000" b="1" dirty="0" smtClean="0">
                <a:solidFill>
                  <a:schemeClr val="bg1"/>
                </a:solidFill>
              </a:rPr>
              <a:t>1- INTRODUCCIÓN</a:t>
            </a:r>
            <a:endParaRPr lang="es-ES" sz="2000" b="1" dirty="0">
              <a:solidFill>
                <a:schemeClr val="bg1"/>
              </a:solidFill>
            </a:endParaRPr>
          </a:p>
        </p:txBody>
      </p:sp>
      <p:sp>
        <p:nvSpPr>
          <p:cNvPr id="7" name="6 CuadroTexto"/>
          <p:cNvSpPr txBox="1"/>
          <p:nvPr/>
        </p:nvSpPr>
        <p:spPr>
          <a:xfrm>
            <a:off x="972884" y="316344"/>
            <a:ext cx="8181352" cy="512220"/>
          </a:xfrm>
          <a:prstGeom prst="rect">
            <a:avLst/>
          </a:prstGeom>
          <a:solidFill>
            <a:schemeClr val="bg1"/>
          </a:solidFill>
        </p:spPr>
        <p:txBody>
          <a:bodyPr wrap="square" lIns="65306" tIns="32653" rIns="65306" bIns="32653" rtlCol="0">
            <a:spAutoFit/>
          </a:bodyPr>
          <a:lstStyle/>
          <a:p>
            <a:pPr algn="ctr"/>
            <a:r>
              <a:rPr lang="es-ES" sz="2900" dirty="0" smtClean="0"/>
              <a:t>¿Que entendemos por Calificación Energética? </a:t>
            </a:r>
            <a:endParaRPr lang="es-ES" sz="2900" dirty="0"/>
          </a:p>
        </p:txBody>
      </p:sp>
      <p:pic>
        <p:nvPicPr>
          <p:cNvPr id="14" name="13 Imagen" descr="casaeficiente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46755" y="1030724"/>
            <a:ext cx="3537882" cy="2342044"/>
          </a:xfrm>
          <a:prstGeom prst="rect">
            <a:avLst/>
          </a:prstGeom>
        </p:spPr>
      </p:pic>
      <p:sp>
        <p:nvSpPr>
          <p:cNvPr id="15" name="14 CuadroTexto"/>
          <p:cNvSpPr txBox="1"/>
          <p:nvPr/>
        </p:nvSpPr>
        <p:spPr>
          <a:xfrm>
            <a:off x="3184058" y="3527828"/>
            <a:ext cx="5840907" cy="804608"/>
          </a:xfrm>
          <a:prstGeom prst="rect">
            <a:avLst/>
          </a:prstGeom>
          <a:noFill/>
        </p:spPr>
        <p:txBody>
          <a:bodyPr wrap="square" lIns="65306" tIns="32653" rIns="65306" bIns="32653" rtlCol="0">
            <a:spAutoFit/>
          </a:bodyPr>
          <a:lstStyle/>
          <a:p>
            <a:r>
              <a:rPr lang="es-ES" sz="2400" dirty="0" smtClean="0"/>
              <a:t>&lt; Consumo de energía = Vivienda + eficiente</a:t>
            </a:r>
          </a:p>
          <a:p>
            <a:r>
              <a:rPr lang="es-ES" sz="2400" dirty="0" smtClean="0"/>
              <a:t>&gt; Consumo de energía = Vivienda - eficiente</a:t>
            </a:r>
            <a:endParaRPr lang="es-ES" sz="2400" dirty="0"/>
          </a:p>
        </p:txBody>
      </p:sp>
      <p:sp>
        <p:nvSpPr>
          <p:cNvPr id="16" name="15 CuadroTexto"/>
          <p:cNvSpPr txBox="1"/>
          <p:nvPr/>
        </p:nvSpPr>
        <p:spPr>
          <a:xfrm>
            <a:off x="1238224" y="3659751"/>
            <a:ext cx="1216147" cy="342943"/>
          </a:xfrm>
          <a:prstGeom prst="rect">
            <a:avLst/>
          </a:prstGeom>
          <a:noFill/>
        </p:spPr>
        <p:txBody>
          <a:bodyPr wrap="square" lIns="65306" tIns="32653" rIns="65306" bIns="32653" rtlCol="0">
            <a:spAutoFit/>
          </a:bodyPr>
          <a:lstStyle/>
          <a:p>
            <a:r>
              <a:rPr lang="es-ES" dirty="0" smtClean="0"/>
              <a:t>RESULTADO</a:t>
            </a:r>
          </a:p>
        </p:txBody>
      </p:sp>
      <p:sp>
        <p:nvSpPr>
          <p:cNvPr id="17" name="16 CuadroTexto"/>
          <p:cNvSpPr txBox="1"/>
          <p:nvPr/>
        </p:nvSpPr>
        <p:spPr>
          <a:xfrm>
            <a:off x="2023192" y="4897695"/>
            <a:ext cx="5527940" cy="727663"/>
          </a:xfrm>
          <a:prstGeom prst="rect">
            <a:avLst/>
          </a:prstGeom>
          <a:noFill/>
        </p:spPr>
        <p:txBody>
          <a:bodyPr wrap="square" lIns="65306" tIns="32653" rIns="65306" bIns="32653" rtlCol="0">
            <a:spAutoFit/>
          </a:bodyPr>
          <a:lstStyle/>
          <a:p>
            <a:r>
              <a:rPr lang="es-ES" sz="4300" dirty="0" smtClean="0"/>
              <a:t>E</a:t>
            </a:r>
            <a:r>
              <a:rPr lang="es-ES" sz="2300" dirty="0" smtClean="0"/>
              <a:t>ficiencia</a:t>
            </a:r>
            <a:r>
              <a:rPr lang="es-ES" dirty="0" smtClean="0"/>
              <a:t> </a:t>
            </a:r>
            <a:r>
              <a:rPr lang="es-ES" sz="4300" dirty="0" smtClean="0"/>
              <a:t>E</a:t>
            </a:r>
            <a:r>
              <a:rPr lang="es-ES" sz="2300" dirty="0" smtClean="0"/>
              <a:t>nergética</a:t>
            </a:r>
            <a:r>
              <a:rPr lang="es-ES" dirty="0" smtClean="0"/>
              <a:t> = </a:t>
            </a:r>
            <a:endParaRPr lang="es-ES" dirty="0"/>
          </a:p>
        </p:txBody>
      </p:sp>
      <p:cxnSp>
        <p:nvCxnSpPr>
          <p:cNvPr id="18" name="17 Conector recto"/>
          <p:cNvCxnSpPr/>
          <p:nvPr/>
        </p:nvCxnSpPr>
        <p:spPr>
          <a:xfrm>
            <a:off x="5229397" y="5356938"/>
            <a:ext cx="2985088" cy="113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18 CuadroTexto"/>
          <p:cNvSpPr txBox="1"/>
          <p:nvPr/>
        </p:nvSpPr>
        <p:spPr>
          <a:xfrm>
            <a:off x="5395235" y="4540505"/>
            <a:ext cx="2819249" cy="727663"/>
          </a:xfrm>
          <a:prstGeom prst="rect">
            <a:avLst/>
          </a:prstGeom>
          <a:noFill/>
        </p:spPr>
        <p:txBody>
          <a:bodyPr wrap="square" lIns="65306" tIns="32653" rIns="65306" bIns="32653" rtlCol="0">
            <a:spAutoFit/>
          </a:bodyPr>
          <a:lstStyle/>
          <a:p>
            <a:r>
              <a:rPr lang="es-ES" sz="4300" dirty="0" smtClean="0"/>
              <a:t>M</a:t>
            </a:r>
            <a:r>
              <a:rPr lang="es-ES" sz="2300" dirty="0" smtClean="0"/>
              <a:t>áximo </a:t>
            </a:r>
            <a:r>
              <a:rPr lang="es-ES" sz="4300" dirty="0" smtClean="0"/>
              <a:t>C</a:t>
            </a:r>
            <a:r>
              <a:rPr lang="es-ES" sz="2300" dirty="0" smtClean="0"/>
              <a:t>onfort</a:t>
            </a:r>
            <a:endParaRPr lang="es-ES" sz="2300" dirty="0"/>
          </a:p>
        </p:txBody>
      </p:sp>
      <p:sp>
        <p:nvSpPr>
          <p:cNvPr id="20" name="19 CuadroTexto"/>
          <p:cNvSpPr txBox="1"/>
          <p:nvPr/>
        </p:nvSpPr>
        <p:spPr>
          <a:xfrm>
            <a:off x="5395235" y="5407966"/>
            <a:ext cx="2819249" cy="727663"/>
          </a:xfrm>
          <a:prstGeom prst="rect">
            <a:avLst/>
          </a:prstGeom>
          <a:noFill/>
        </p:spPr>
        <p:txBody>
          <a:bodyPr wrap="square" lIns="65306" tIns="32653" rIns="65306" bIns="32653" rtlCol="0">
            <a:spAutoFit/>
          </a:bodyPr>
          <a:lstStyle/>
          <a:p>
            <a:r>
              <a:rPr lang="es-ES" sz="4300" dirty="0" smtClean="0"/>
              <a:t>M</a:t>
            </a:r>
            <a:r>
              <a:rPr lang="es-ES" sz="2300" dirty="0" smtClean="0"/>
              <a:t>ínimo </a:t>
            </a:r>
            <a:r>
              <a:rPr lang="es-ES" sz="4300" dirty="0" smtClean="0"/>
              <a:t>C</a:t>
            </a:r>
            <a:r>
              <a:rPr lang="es-ES" sz="2300" dirty="0" smtClean="0"/>
              <a:t>onsumo</a:t>
            </a:r>
            <a:endParaRPr lang="es-ES" sz="2300" dirty="0"/>
          </a:p>
        </p:txBody>
      </p:sp>
      <p:pic>
        <p:nvPicPr>
          <p:cNvPr id="22" name="21 Imagen" descr="Sin título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84636" y="1030724"/>
            <a:ext cx="2911768" cy="2330434"/>
          </a:xfrm>
          <a:prstGeom prst="rect">
            <a:avLst/>
          </a:prstGeom>
        </p:spPr>
      </p:pic>
      <p:sp>
        <p:nvSpPr>
          <p:cNvPr id="21" name="20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4317FC-78CD-4B09-8F91-8962A1D75DA7}" type="slidenum">
              <a:rPr lang="es-ES" smtClean="0"/>
              <a:pPr/>
              <a:t>3</a:t>
            </a:fld>
            <a:endParaRPr lang="es-E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972214" y="1000108"/>
            <a:ext cx="1674457" cy="23764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9" grpId="0"/>
      <p:bldP spid="2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 descr="imagen presentacion TFG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906000" cy="6858000"/>
          </a:xfrm>
          <a:prstGeom prst="rect">
            <a:avLst/>
          </a:prstGeom>
        </p:spPr>
      </p:pic>
      <p:sp>
        <p:nvSpPr>
          <p:cNvPr id="11" name="10 Rectángulo"/>
          <p:cNvSpPr/>
          <p:nvPr/>
        </p:nvSpPr>
        <p:spPr>
          <a:xfrm rot="16200000">
            <a:off x="4733601" y="1685599"/>
            <a:ext cx="438801" cy="9906000"/>
          </a:xfrm>
          <a:prstGeom prst="rect">
            <a:avLst/>
          </a:prstGeom>
          <a:gradFill flip="none" rotWithShape="1">
            <a:gsLst>
              <a:gs pos="31000">
                <a:schemeClr val="dk1">
                  <a:tint val="50000"/>
                  <a:satMod val="300000"/>
                </a:schemeClr>
              </a:gs>
              <a:gs pos="35000">
                <a:schemeClr val="dk1">
                  <a:tint val="37000"/>
                  <a:satMod val="300000"/>
                </a:schemeClr>
              </a:gs>
              <a:gs pos="100000">
                <a:schemeClr val="dk1">
                  <a:tint val="15000"/>
                  <a:satMod val="350000"/>
                </a:schemeClr>
              </a:gs>
            </a:gsLst>
            <a:lin ang="5400000" scaled="1"/>
            <a:tileRect/>
          </a:gra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lIns="65306" tIns="32653" rIns="65306" bIns="32653" rtlCol="0" anchor="ctr"/>
          <a:lstStyle/>
          <a:p>
            <a:pPr algn="ctr"/>
            <a:endParaRPr lang="es-ES"/>
          </a:p>
        </p:txBody>
      </p:sp>
      <p:sp>
        <p:nvSpPr>
          <p:cNvPr id="13" name="12 CuadroTexto"/>
          <p:cNvSpPr txBox="1"/>
          <p:nvPr/>
        </p:nvSpPr>
        <p:spPr>
          <a:xfrm>
            <a:off x="309530" y="6439602"/>
            <a:ext cx="6688808" cy="373729"/>
          </a:xfrm>
          <a:prstGeom prst="rect">
            <a:avLst/>
          </a:prstGeom>
          <a:noFill/>
        </p:spPr>
        <p:txBody>
          <a:bodyPr wrap="square" lIns="65306" tIns="32653" rIns="65306" bIns="32653" rtlCol="0">
            <a:spAutoFit/>
          </a:bodyPr>
          <a:lstStyle/>
          <a:p>
            <a:r>
              <a:rPr lang="es-ES" sz="2000" b="1" dirty="0" smtClean="0">
                <a:solidFill>
                  <a:schemeClr val="bg1"/>
                </a:solidFill>
              </a:rPr>
              <a:t>1- INTRODUCCIÓN</a:t>
            </a:r>
            <a:endParaRPr lang="es-ES" sz="2000" b="1" dirty="0">
              <a:solidFill>
                <a:schemeClr val="bg1"/>
              </a:solidFill>
            </a:endParaRPr>
          </a:p>
        </p:txBody>
      </p:sp>
      <p:sp>
        <p:nvSpPr>
          <p:cNvPr id="7" name="6 CuadroTexto"/>
          <p:cNvSpPr txBox="1"/>
          <p:nvPr/>
        </p:nvSpPr>
        <p:spPr>
          <a:xfrm>
            <a:off x="2078472" y="571480"/>
            <a:ext cx="5859617" cy="512220"/>
          </a:xfrm>
          <a:prstGeom prst="rect">
            <a:avLst/>
          </a:prstGeom>
          <a:solidFill>
            <a:schemeClr val="bg1"/>
          </a:solidFill>
        </p:spPr>
        <p:txBody>
          <a:bodyPr wrap="square" lIns="65306" tIns="32653" rIns="65306" bIns="32653" rtlCol="0">
            <a:spAutoFit/>
          </a:bodyPr>
          <a:lstStyle/>
          <a:p>
            <a:pPr algn="ctr"/>
            <a:r>
              <a:rPr lang="es-ES" sz="2900" dirty="0" smtClean="0"/>
              <a:t>Aspectos de Eficiencia Energética</a:t>
            </a:r>
            <a:endParaRPr lang="es-ES" sz="2900" dirty="0"/>
          </a:p>
        </p:txBody>
      </p:sp>
      <p:sp>
        <p:nvSpPr>
          <p:cNvPr id="26" name="25 Flecha derecha"/>
          <p:cNvSpPr/>
          <p:nvPr/>
        </p:nvSpPr>
        <p:spPr>
          <a:xfrm rot="8120979">
            <a:off x="3060494" y="1585313"/>
            <a:ext cx="1442149" cy="459244"/>
          </a:xfrm>
          <a:prstGeom prst="rightArrow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306" tIns="32653" rIns="65306" bIns="32653" rtlCol="0" anchor="ctr"/>
          <a:lstStyle/>
          <a:p>
            <a:pPr algn="ctr"/>
            <a:endParaRPr lang="es-ES"/>
          </a:p>
        </p:txBody>
      </p:sp>
      <p:sp>
        <p:nvSpPr>
          <p:cNvPr id="27" name="26 Flecha derecha"/>
          <p:cNvSpPr/>
          <p:nvPr/>
        </p:nvSpPr>
        <p:spPr>
          <a:xfrm rot="2570279">
            <a:off x="5358261" y="1575125"/>
            <a:ext cx="1442149" cy="459244"/>
          </a:xfrm>
          <a:prstGeom prst="rightArrow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306" tIns="32653" rIns="65306" bIns="32653" rtlCol="0" anchor="ctr"/>
          <a:lstStyle/>
          <a:p>
            <a:pPr algn="ctr"/>
            <a:endParaRPr lang="es-ES"/>
          </a:p>
        </p:txBody>
      </p:sp>
      <p:sp>
        <p:nvSpPr>
          <p:cNvPr id="28" name="27 CuadroTexto"/>
          <p:cNvSpPr txBox="1"/>
          <p:nvPr/>
        </p:nvSpPr>
        <p:spPr>
          <a:xfrm>
            <a:off x="1802074" y="2459486"/>
            <a:ext cx="2819249" cy="461665"/>
          </a:xfrm>
          <a:prstGeom prst="rect">
            <a:avLst/>
          </a:prstGeom>
          <a:solidFill>
            <a:schemeClr val="bg1"/>
          </a:solidFill>
        </p:spPr>
        <p:txBody>
          <a:bodyPr wrap="square" lIns="65306" tIns="32653" rIns="65306" bIns="32653" rtlCol="0">
            <a:spAutoFit/>
          </a:bodyPr>
          <a:lstStyle/>
          <a:p>
            <a:pPr algn="ctr"/>
            <a:r>
              <a:rPr lang="es-ES" sz="2600" dirty="0" smtClean="0"/>
              <a:t>Eficiencia Activa</a:t>
            </a:r>
            <a:endParaRPr lang="es-ES" sz="2600" dirty="0"/>
          </a:p>
        </p:txBody>
      </p:sp>
      <p:sp>
        <p:nvSpPr>
          <p:cNvPr id="29" name="28 CuadroTexto"/>
          <p:cNvSpPr txBox="1"/>
          <p:nvPr/>
        </p:nvSpPr>
        <p:spPr>
          <a:xfrm>
            <a:off x="5174118" y="2459486"/>
            <a:ext cx="2819249" cy="461665"/>
          </a:xfrm>
          <a:prstGeom prst="rect">
            <a:avLst/>
          </a:prstGeom>
          <a:solidFill>
            <a:schemeClr val="bg1"/>
          </a:solidFill>
        </p:spPr>
        <p:txBody>
          <a:bodyPr wrap="square" lIns="65306" tIns="32653" rIns="65306" bIns="32653" rtlCol="0">
            <a:spAutoFit/>
          </a:bodyPr>
          <a:lstStyle/>
          <a:p>
            <a:pPr algn="ctr"/>
            <a:r>
              <a:rPr lang="es-ES" sz="2600" dirty="0" smtClean="0"/>
              <a:t>Eficiencia Pasiva</a:t>
            </a:r>
            <a:endParaRPr lang="es-ES" sz="2600" dirty="0"/>
          </a:p>
        </p:txBody>
      </p:sp>
      <p:sp>
        <p:nvSpPr>
          <p:cNvPr id="30" name="29 CuadroTexto"/>
          <p:cNvSpPr txBox="1"/>
          <p:nvPr/>
        </p:nvSpPr>
        <p:spPr>
          <a:xfrm>
            <a:off x="1802074" y="3417806"/>
            <a:ext cx="2819249" cy="1439954"/>
          </a:xfrm>
          <a:prstGeom prst="rect">
            <a:avLst/>
          </a:prstGeom>
          <a:solidFill>
            <a:schemeClr val="bg1"/>
          </a:solidFill>
        </p:spPr>
        <p:txBody>
          <a:bodyPr wrap="square" lIns="65306" tIns="32653" rIns="65306" bIns="32653" rtlCol="0">
            <a:spAutoFit/>
          </a:bodyPr>
          <a:lstStyle/>
          <a:p>
            <a:pPr>
              <a:buFontTx/>
              <a:buChar char="-"/>
            </a:pPr>
            <a:r>
              <a:rPr lang="es-ES" dirty="0" smtClean="0"/>
              <a:t> Biomasa</a:t>
            </a:r>
          </a:p>
          <a:p>
            <a:pPr>
              <a:buFontTx/>
              <a:buChar char="-"/>
            </a:pPr>
            <a:r>
              <a:rPr lang="es-ES" dirty="0" smtClean="0"/>
              <a:t> Solar</a:t>
            </a:r>
          </a:p>
          <a:p>
            <a:pPr>
              <a:buFontTx/>
              <a:buChar char="-"/>
            </a:pPr>
            <a:r>
              <a:rPr lang="es-ES" dirty="0" smtClean="0"/>
              <a:t> Geotérmica</a:t>
            </a:r>
          </a:p>
          <a:p>
            <a:pPr>
              <a:buFontTx/>
              <a:buChar char="-"/>
            </a:pPr>
            <a:r>
              <a:rPr lang="es-ES" dirty="0" smtClean="0"/>
              <a:t> Eólica</a:t>
            </a:r>
          </a:p>
          <a:p>
            <a:pPr>
              <a:buFontTx/>
              <a:buChar char="-"/>
            </a:pPr>
            <a:r>
              <a:rPr lang="es-ES" dirty="0" smtClean="0"/>
              <a:t> Hidráulica</a:t>
            </a:r>
            <a:endParaRPr lang="es-ES" dirty="0"/>
          </a:p>
        </p:txBody>
      </p:sp>
      <p:sp>
        <p:nvSpPr>
          <p:cNvPr id="31" name="30 CuadroTexto"/>
          <p:cNvSpPr txBox="1"/>
          <p:nvPr/>
        </p:nvSpPr>
        <p:spPr>
          <a:xfrm>
            <a:off x="5229398" y="3417806"/>
            <a:ext cx="2819249" cy="1439954"/>
          </a:xfrm>
          <a:prstGeom prst="rect">
            <a:avLst/>
          </a:prstGeom>
          <a:solidFill>
            <a:schemeClr val="bg1"/>
          </a:solidFill>
        </p:spPr>
        <p:txBody>
          <a:bodyPr wrap="square" lIns="65306" tIns="32653" rIns="65306" bIns="32653" rtlCol="0">
            <a:spAutoFit/>
          </a:bodyPr>
          <a:lstStyle/>
          <a:p>
            <a:pPr>
              <a:buFontTx/>
              <a:buChar char="-"/>
            </a:pPr>
            <a:r>
              <a:rPr lang="es-ES" dirty="0" smtClean="0"/>
              <a:t> Situación y orientación</a:t>
            </a:r>
          </a:p>
          <a:p>
            <a:pPr>
              <a:buFontTx/>
              <a:buChar char="-"/>
            </a:pPr>
            <a:r>
              <a:rPr lang="es-ES" dirty="0" smtClean="0"/>
              <a:t> Envolvente Fachadas</a:t>
            </a:r>
          </a:p>
          <a:p>
            <a:pPr>
              <a:buFontTx/>
              <a:buChar char="-"/>
            </a:pPr>
            <a:r>
              <a:rPr lang="es-ES" dirty="0" smtClean="0"/>
              <a:t> Envolvente Cubiertas</a:t>
            </a:r>
          </a:p>
          <a:p>
            <a:pPr>
              <a:buFontTx/>
              <a:buChar char="-"/>
            </a:pPr>
            <a:r>
              <a:rPr lang="es-ES" dirty="0" smtClean="0"/>
              <a:t> Envolvente Suelos</a:t>
            </a:r>
          </a:p>
          <a:p>
            <a:pPr>
              <a:buFontTx/>
              <a:buChar char="-"/>
            </a:pPr>
            <a:r>
              <a:rPr lang="es-ES" dirty="0" smtClean="0"/>
              <a:t> Huecos</a:t>
            </a:r>
            <a:endParaRPr lang="es-ES" dirty="0"/>
          </a:p>
        </p:txBody>
      </p:sp>
      <p:sp>
        <p:nvSpPr>
          <p:cNvPr id="12" name="11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4317FC-78CD-4B09-8F91-8962A1D75DA7}" type="slidenum">
              <a:rPr lang="es-ES" smtClean="0"/>
              <a:pPr/>
              <a:t>4</a:t>
            </a:fld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 descr="imagen presentacion TFG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906000" cy="6858000"/>
          </a:xfrm>
          <a:prstGeom prst="rect">
            <a:avLst/>
          </a:prstGeom>
        </p:spPr>
      </p:pic>
      <p:sp>
        <p:nvSpPr>
          <p:cNvPr id="11" name="10 Rectángulo"/>
          <p:cNvSpPr/>
          <p:nvPr/>
        </p:nvSpPr>
        <p:spPr>
          <a:xfrm rot="16200000">
            <a:off x="4733601" y="1685599"/>
            <a:ext cx="438801" cy="9906000"/>
          </a:xfrm>
          <a:prstGeom prst="rect">
            <a:avLst/>
          </a:prstGeom>
          <a:gradFill flip="none" rotWithShape="1">
            <a:gsLst>
              <a:gs pos="31000">
                <a:schemeClr val="dk1">
                  <a:tint val="50000"/>
                  <a:satMod val="300000"/>
                </a:schemeClr>
              </a:gs>
              <a:gs pos="35000">
                <a:schemeClr val="dk1">
                  <a:tint val="37000"/>
                  <a:satMod val="300000"/>
                </a:schemeClr>
              </a:gs>
              <a:gs pos="100000">
                <a:schemeClr val="dk1">
                  <a:tint val="15000"/>
                  <a:satMod val="350000"/>
                </a:schemeClr>
              </a:gs>
            </a:gsLst>
            <a:lin ang="5400000" scaled="1"/>
            <a:tileRect/>
          </a:gra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lIns="65306" tIns="32653" rIns="65306" bIns="32653" rtlCol="0" anchor="ctr"/>
          <a:lstStyle/>
          <a:p>
            <a:pPr algn="ctr"/>
            <a:endParaRPr lang="es-ES"/>
          </a:p>
        </p:txBody>
      </p:sp>
      <p:sp>
        <p:nvSpPr>
          <p:cNvPr id="13" name="12 CuadroTexto"/>
          <p:cNvSpPr txBox="1"/>
          <p:nvPr/>
        </p:nvSpPr>
        <p:spPr>
          <a:xfrm>
            <a:off x="309530" y="6439602"/>
            <a:ext cx="6688808" cy="373729"/>
          </a:xfrm>
          <a:prstGeom prst="rect">
            <a:avLst/>
          </a:prstGeom>
          <a:noFill/>
        </p:spPr>
        <p:txBody>
          <a:bodyPr wrap="square" lIns="65306" tIns="32653" rIns="65306" bIns="32653" rtlCol="0">
            <a:spAutoFit/>
          </a:bodyPr>
          <a:lstStyle/>
          <a:p>
            <a:r>
              <a:rPr lang="es-ES" sz="2000" b="1" dirty="0" smtClean="0">
                <a:solidFill>
                  <a:schemeClr val="bg1"/>
                </a:solidFill>
              </a:rPr>
              <a:t>2- ANALISIS DEL EDIFICIO</a:t>
            </a:r>
            <a:endParaRPr lang="es-ES" sz="2000" b="1" dirty="0">
              <a:solidFill>
                <a:schemeClr val="bg1"/>
              </a:solidFill>
            </a:endParaRPr>
          </a:p>
        </p:txBody>
      </p:sp>
      <p:sp>
        <p:nvSpPr>
          <p:cNvPr id="15" name="14 Flecha derecha"/>
          <p:cNvSpPr/>
          <p:nvPr/>
        </p:nvSpPr>
        <p:spPr>
          <a:xfrm>
            <a:off x="4123809" y="1132780"/>
            <a:ext cx="276397" cy="153081"/>
          </a:xfrm>
          <a:prstGeom prst="rightArrow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306" tIns="32653" rIns="65306" bIns="32653" rtlCol="0" anchor="ctr"/>
          <a:lstStyle/>
          <a:p>
            <a:pPr algn="ctr"/>
            <a:endParaRPr lang="es-ES"/>
          </a:p>
        </p:txBody>
      </p:sp>
      <p:sp>
        <p:nvSpPr>
          <p:cNvPr id="16" name="15 Flecha derecha"/>
          <p:cNvSpPr/>
          <p:nvPr/>
        </p:nvSpPr>
        <p:spPr>
          <a:xfrm>
            <a:off x="4123809" y="2357431"/>
            <a:ext cx="276397" cy="153081"/>
          </a:xfrm>
          <a:prstGeom prst="rightArrow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306" tIns="32653" rIns="65306" bIns="32653" rtlCol="0" anchor="ctr"/>
          <a:lstStyle/>
          <a:p>
            <a:pPr algn="ctr"/>
            <a:endParaRPr lang="es-ES"/>
          </a:p>
        </p:txBody>
      </p:sp>
      <p:sp>
        <p:nvSpPr>
          <p:cNvPr id="17" name="16 Flecha derecha"/>
          <p:cNvSpPr/>
          <p:nvPr/>
        </p:nvSpPr>
        <p:spPr>
          <a:xfrm>
            <a:off x="1802074" y="4959816"/>
            <a:ext cx="276397" cy="153081"/>
          </a:xfrm>
          <a:prstGeom prst="rightArrow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306" tIns="32653" rIns="65306" bIns="32653" rtlCol="0" anchor="ctr"/>
          <a:lstStyle/>
          <a:p>
            <a:pPr algn="ctr"/>
            <a:endParaRPr lang="es-E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810256" y="3135960"/>
            <a:ext cx="3760393" cy="299745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2" name="11 Imagen" descr="ribera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4809" y="1006337"/>
            <a:ext cx="3593161" cy="334115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4" name="13 CuadroTexto"/>
          <p:cNvSpPr txBox="1"/>
          <p:nvPr/>
        </p:nvSpPr>
        <p:spPr>
          <a:xfrm>
            <a:off x="4566045" y="924936"/>
            <a:ext cx="4311793" cy="4187960"/>
          </a:xfrm>
          <a:prstGeom prst="rect">
            <a:avLst/>
          </a:prstGeom>
          <a:noFill/>
        </p:spPr>
        <p:txBody>
          <a:bodyPr wrap="square" lIns="65306" tIns="32653" rIns="65306" bIns="32653" rtlCol="0">
            <a:spAutoFit/>
          </a:bodyPr>
          <a:lstStyle/>
          <a:p>
            <a:r>
              <a:rPr lang="es-ES" dirty="0" smtClean="0"/>
              <a:t>Edificio situado en la Calle Ribera esquina Calle Convento Santa Clara, de Valencia.</a:t>
            </a:r>
          </a:p>
          <a:p>
            <a:endParaRPr lang="es-ES" dirty="0" smtClean="0"/>
          </a:p>
          <a:p>
            <a:endParaRPr lang="es-ES" dirty="0" smtClean="0"/>
          </a:p>
          <a:p>
            <a:endParaRPr lang="es-ES" dirty="0" smtClean="0"/>
          </a:p>
          <a:p>
            <a:r>
              <a:rPr lang="es-ES" dirty="0" smtClean="0"/>
              <a:t>Rehabilitado en el año 2005-2007</a:t>
            </a:r>
          </a:p>
          <a:p>
            <a:endParaRPr lang="es-ES" dirty="0" smtClean="0"/>
          </a:p>
          <a:p>
            <a:endParaRPr lang="es-ES" dirty="0" smtClean="0"/>
          </a:p>
          <a:p>
            <a:endParaRPr lang="es-ES" dirty="0" smtClean="0"/>
          </a:p>
          <a:p>
            <a:endParaRPr lang="es-ES" dirty="0" smtClean="0"/>
          </a:p>
          <a:p>
            <a:endParaRPr lang="es-ES" dirty="0" smtClean="0"/>
          </a:p>
          <a:p>
            <a:endParaRPr lang="es-ES" dirty="0" smtClean="0"/>
          </a:p>
          <a:p>
            <a:endParaRPr lang="es-ES" dirty="0" smtClean="0"/>
          </a:p>
          <a:p>
            <a:endParaRPr lang="es-ES" dirty="0" smtClean="0"/>
          </a:p>
          <a:p>
            <a:endParaRPr lang="es-ES" dirty="0"/>
          </a:p>
        </p:txBody>
      </p:sp>
      <p:sp>
        <p:nvSpPr>
          <p:cNvPr id="18" name="17 Rectángulo"/>
          <p:cNvSpPr/>
          <p:nvPr/>
        </p:nvSpPr>
        <p:spPr>
          <a:xfrm>
            <a:off x="2189030" y="4602624"/>
            <a:ext cx="3095647" cy="890354"/>
          </a:xfrm>
          <a:prstGeom prst="rect">
            <a:avLst/>
          </a:prstGeom>
        </p:spPr>
        <p:txBody>
          <a:bodyPr wrap="square" lIns="65306" tIns="32653" rIns="65306" bIns="32653">
            <a:spAutoFit/>
          </a:bodyPr>
          <a:lstStyle/>
          <a:p>
            <a:r>
              <a:rPr lang="es-ES" dirty="0" smtClean="0"/>
              <a:t>CT DB-HE1</a:t>
            </a:r>
          </a:p>
          <a:p>
            <a:endParaRPr lang="es-ES" dirty="0" smtClean="0"/>
          </a:p>
          <a:p>
            <a:r>
              <a:rPr lang="es-ES" dirty="0" smtClean="0"/>
              <a:t>Tabla D.1 Zona Climática : </a:t>
            </a:r>
            <a:r>
              <a:rPr lang="es-ES" b="1" dirty="0" smtClean="0"/>
              <a:t>B3</a:t>
            </a:r>
          </a:p>
        </p:txBody>
      </p:sp>
      <p:sp>
        <p:nvSpPr>
          <p:cNvPr id="19" name="18 CuadroTexto"/>
          <p:cNvSpPr txBox="1"/>
          <p:nvPr/>
        </p:nvSpPr>
        <p:spPr>
          <a:xfrm>
            <a:off x="1194001" y="265318"/>
            <a:ext cx="7296882" cy="373729"/>
          </a:xfrm>
          <a:prstGeom prst="rect">
            <a:avLst/>
          </a:prstGeom>
          <a:solidFill>
            <a:schemeClr val="bg1"/>
          </a:solidFill>
        </p:spPr>
        <p:txBody>
          <a:bodyPr wrap="square" lIns="65306" tIns="32653" rIns="65306" bIns="32653" rtlCol="0">
            <a:spAutoFit/>
          </a:bodyPr>
          <a:lstStyle/>
          <a:p>
            <a:pPr algn="ctr"/>
            <a:r>
              <a:rPr lang="es-ES" sz="2000" dirty="0" smtClean="0"/>
              <a:t>ANALISIS DEL EDIFICIO: EMPLAZAMIENTO Y SITUACIÓN</a:t>
            </a:r>
            <a:endParaRPr lang="es-ES" sz="2000" dirty="0"/>
          </a:p>
        </p:txBody>
      </p:sp>
      <p:sp>
        <p:nvSpPr>
          <p:cNvPr id="20" name="19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4317FC-78CD-4B09-8F91-8962A1D75DA7}" type="slidenum">
              <a:rPr lang="es-ES" smtClean="0"/>
              <a:pPr/>
              <a:t>5</a:t>
            </a:fld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 descr="imagen presentacion TFG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906000" cy="6858000"/>
          </a:xfrm>
          <a:prstGeom prst="rect">
            <a:avLst/>
          </a:prstGeom>
        </p:spPr>
      </p:pic>
      <p:sp>
        <p:nvSpPr>
          <p:cNvPr id="11" name="10 Rectángulo"/>
          <p:cNvSpPr/>
          <p:nvPr/>
        </p:nvSpPr>
        <p:spPr>
          <a:xfrm rot="16200000">
            <a:off x="4733601" y="1685599"/>
            <a:ext cx="438801" cy="9906000"/>
          </a:xfrm>
          <a:prstGeom prst="rect">
            <a:avLst/>
          </a:prstGeom>
          <a:gradFill flip="none" rotWithShape="1">
            <a:gsLst>
              <a:gs pos="31000">
                <a:schemeClr val="dk1">
                  <a:tint val="50000"/>
                  <a:satMod val="300000"/>
                </a:schemeClr>
              </a:gs>
              <a:gs pos="35000">
                <a:schemeClr val="dk1">
                  <a:tint val="37000"/>
                  <a:satMod val="300000"/>
                </a:schemeClr>
              </a:gs>
              <a:gs pos="100000">
                <a:schemeClr val="dk1">
                  <a:tint val="15000"/>
                  <a:satMod val="350000"/>
                </a:schemeClr>
              </a:gs>
            </a:gsLst>
            <a:lin ang="5400000" scaled="1"/>
            <a:tileRect/>
          </a:gra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lIns="65306" tIns="32653" rIns="65306" bIns="32653" rtlCol="0" anchor="ctr"/>
          <a:lstStyle/>
          <a:p>
            <a:pPr algn="ctr"/>
            <a:endParaRPr lang="es-ES"/>
          </a:p>
        </p:txBody>
      </p:sp>
      <p:sp>
        <p:nvSpPr>
          <p:cNvPr id="13" name="12 CuadroTexto"/>
          <p:cNvSpPr txBox="1"/>
          <p:nvPr/>
        </p:nvSpPr>
        <p:spPr>
          <a:xfrm>
            <a:off x="309530" y="6439602"/>
            <a:ext cx="6688808" cy="373729"/>
          </a:xfrm>
          <a:prstGeom prst="rect">
            <a:avLst/>
          </a:prstGeom>
          <a:noFill/>
        </p:spPr>
        <p:txBody>
          <a:bodyPr wrap="square" lIns="65306" tIns="32653" rIns="65306" bIns="32653" rtlCol="0">
            <a:spAutoFit/>
          </a:bodyPr>
          <a:lstStyle/>
          <a:p>
            <a:r>
              <a:rPr lang="es-ES" sz="2000" b="1" dirty="0" smtClean="0">
                <a:solidFill>
                  <a:schemeClr val="bg1"/>
                </a:solidFill>
              </a:rPr>
              <a:t>2- ANALISIS DEL EDIFICIO</a:t>
            </a:r>
            <a:endParaRPr lang="es-ES" sz="2000" b="1" dirty="0">
              <a:solidFill>
                <a:schemeClr val="bg1"/>
              </a:solidFill>
            </a:endParaRPr>
          </a:p>
        </p:txBody>
      </p:sp>
      <p:pic>
        <p:nvPicPr>
          <p:cNvPr id="10" name="9 Imagen" descr="2014-06-09 11.23.54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530262" y="663353"/>
            <a:ext cx="2804724" cy="460262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8" name="17 Imagen" descr="2014-06-09 11.27.53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19702" y="673535"/>
            <a:ext cx="2798520" cy="459244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9" name="18 Imagen" descr="2014-06-09 11.25.43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6832500" y="673535"/>
            <a:ext cx="2798520" cy="459244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0" name="19 CuadroTexto"/>
          <p:cNvSpPr txBox="1"/>
          <p:nvPr/>
        </p:nvSpPr>
        <p:spPr>
          <a:xfrm>
            <a:off x="254251" y="5456654"/>
            <a:ext cx="2985088" cy="615553"/>
          </a:xfrm>
          <a:prstGeom prst="rect">
            <a:avLst/>
          </a:prstGeom>
          <a:noFill/>
        </p:spPr>
        <p:txBody>
          <a:bodyPr wrap="square" lIns="65306" tIns="32653" rIns="65306" bIns="32653" rtlCol="0">
            <a:spAutoFit/>
          </a:bodyPr>
          <a:lstStyle/>
          <a:p>
            <a:r>
              <a:rPr lang="es-ES" dirty="0" smtClean="0"/>
              <a:t>Medianera Exterior NORTE</a:t>
            </a:r>
          </a:p>
          <a:p>
            <a:r>
              <a:rPr lang="es-ES" dirty="0" smtClean="0"/>
              <a:t>Fachada C/Ribera SUR</a:t>
            </a:r>
            <a:endParaRPr lang="es-ES" dirty="0"/>
          </a:p>
        </p:txBody>
      </p:sp>
      <p:sp>
        <p:nvSpPr>
          <p:cNvPr id="21" name="20 CuadroTexto"/>
          <p:cNvSpPr txBox="1"/>
          <p:nvPr/>
        </p:nvSpPr>
        <p:spPr>
          <a:xfrm>
            <a:off x="3405176" y="5429265"/>
            <a:ext cx="3018256" cy="342943"/>
          </a:xfrm>
          <a:prstGeom prst="rect">
            <a:avLst/>
          </a:prstGeom>
          <a:noFill/>
        </p:spPr>
        <p:txBody>
          <a:bodyPr wrap="square" lIns="65306" tIns="32653" rIns="65306" bIns="32653" rtlCol="0">
            <a:spAutoFit/>
          </a:bodyPr>
          <a:lstStyle/>
          <a:p>
            <a:r>
              <a:rPr lang="es-ES" dirty="0" smtClean="0"/>
              <a:t>Fachada Chaflán SUR-OESTE</a:t>
            </a:r>
            <a:endParaRPr lang="es-ES" dirty="0"/>
          </a:p>
        </p:txBody>
      </p:sp>
      <p:sp>
        <p:nvSpPr>
          <p:cNvPr id="22" name="21 CuadroTexto"/>
          <p:cNvSpPr txBox="1"/>
          <p:nvPr/>
        </p:nvSpPr>
        <p:spPr>
          <a:xfrm>
            <a:off x="1028163" y="163264"/>
            <a:ext cx="7296882" cy="373729"/>
          </a:xfrm>
          <a:prstGeom prst="rect">
            <a:avLst/>
          </a:prstGeom>
          <a:solidFill>
            <a:schemeClr val="bg1"/>
          </a:solidFill>
        </p:spPr>
        <p:txBody>
          <a:bodyPr wrap="square" lIns="65306" tIns="32653" rIns="65306" bIns="32653" rtlCol="0">
            <a:spAutoFit/>
          </a:bodyPr>
          <a:lstStyle/>
          <a:p>
            <a:pPr algn="ctr"/>
            <a:r>
              <a:rPr lang="es-ES" sz="2000" dirty="0" smtClean="0"/>
              <a:t>ANALISIS DEL EDIFICIO: ORIENTACIÓN DE LAS FACHADAS</a:t>
            </a:r>
            <a:endParaRPr lang="es-ES" sz="2000" dirty="0"/>
          </a:p>
        </p:txBody>
      </p:sp>
      <p:sp>
        <p:nvSpPr>
          <p:cNvPr id="23" name="22 CuadroTexto"/>
          <p:cNvSpPr txBox="1"/>
          <p:nvPr/>
        </p:nvSpPr>
        <p:spPr>
          <a:xfrm>
            <a:off x="6832500" y="5445702"/>
            <a:ext cx="2874529" cy="340753"/>
          </a:xfrm>
          <a:prstGeom prst="rect">
            <a:avLst/>
          </a:prstGeom>
          <a:noFill/>
        </p:spPr>
        <p:txBody>
          <a:bodyPr wrap="square" lIns="65306" tIns="32653" rIns="65306" bIns="32653" rtlCol="0">
            <a:spAutoFit/>
          </a:bodyPr>
          <a:lstStyle/>
          <a:p>
            <a:r>
              <a:rPr lang="es-ES" dirty="0" smtClean="0"/>
              <a:t>Fachada C/Santa Clara SUR</a:t>
            </a:r>
            <a:endParaRPr lang="es-ES" dirty="0"/>
          </a:p>
        </p:txBody>
      </p:sp>
      <p:sp>
        <p:nvSpPr>
          <p:cNvPr id="17" name="16 Flecha derecha"/>
          <p:cNvSpPr/>
          <p:nvPr/>
        </p:nvSpPr>
        <p:spPr>
          <a:xfrm rot="16200000">
            <a:off x="1370470" y="6025007"/>
            <a:ext cx="255136" cy="165838"/>
          </a:xfrm>
          <a:prstGeom prst="rightArrow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306" tIns="32653" rIns="65306" bIns="32653" rtlCol="0" anchor="ctr"/>
          <a:lstStyle/>
          <a:p>
            <a:pPr algn="ctr"/>
            <a:endParaRPr lang="es-ES"/>
          </a:p>
        </p:txBody>
      </p:sp>
      <p:sp>
        <p:nvSpPr>
          <p:cNvPr id="24" name="23 Flecha derecha"/>
          <p:cNvSpPr/>
          <p:nvPr/>
        </p:nvSpPr>
        <p:spPr>
          <a:xfrm rot="16200000">
            <a:off x="4797792" y="6025007"/>
            <a:ext cx="255136" cy="165838"/>
          </a:xfrm>
          <a:prstGeom prst="rightArrow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306" tIns="32653" rIns="65306" bIns="32653" rtlCol="0" anchor="ctr"/>
          <a:lstStyle/>
          <a:p>
            <a:pPr algn="ctr"/>
            <a:endParaRPr lang="es-ES"/>
          </a:p>
        </p:txBody>
      </p:sp>
      <p:sp>
        <p:nvSpPr>
          <p:cNvPr id="25" name="24 Flecha derecha"/>
          <p:cNvSpPr/>
          <p:nvPr/>
        </p:nvSpPr>
        <p:spPr>
          <a:xfrm rot="16200000">
            <a:off x="8003998" y="6025007"/>
            <a:ext cx="255136" cy="165838"/>
          </a:xfrm>
          <a:prstGeom prst="rightArrow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306" tIns="32653" rIns="65306" bIns="32653" rtlCol="0" anchor="ctr"/>
          <a:lstStyle/>
          <a:p>
            <a:pPr algn="ctr"/>
            <a:endParaRPr lang="es-ES"/>
          </a:p>
        </p:txBody>
      </p:sp>
      <p:sp>
        <p:nvSpPr>
          <p:cNvPr id="15" name="1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4317FC-78CD-4B09-8F91-8962A1D75DA7}" type="slidenum">
              <a:rPr lang="es-ES" smtClean="0"/>
              <a:pPr/>
              <a:t>6</a:t>
            </a:fld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 descr="imagen presentacion TFG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906000" cy="6858000"/>
          </a:xfrm>
          <a:prstGeom prst="rect">
            <a:avLst/>
          </a:prstGeom>
        </p:spPr>
      </p:pic>
      <p:sp>
        <p:nvSpPr>
          <p:cNvPr id="11" name="10 Rectángulo"/>
          <p:cNvSpPr/>
          <p:nvPr/>
        </p:nvSpPr>
        <p:spPr>
          <a:xfrm rot="16200000">
            <a:off x="4733601" y="1685599"/>
            <a:ext cx="438801" cy="9906000"/>
          </a:xfrm>
          <a:prstGeom prst="rect">
            <a:avLst/>
          </a:prstGeom>
          <a:gradFill flip="none" rotWithShape="1">
            <a:gsLst>
              <a:gs pos="31000">
                <a:schemeClr val="dk1">
                  <a:tint val="50000"/>
                  <a:satMod val="300000"/>
                </a:schemeClr>
              </a:gs>
              <a:gs pos="35000">
                <a:schemeClr val="dk1">
                  <a:tint val="37000"/>
                  <a:satMod val="300000"/>
                </a:schemeClr>
              </a:gs>
              <a:gs pos="100000">
                <a:schemeClr val="dk1">
                  <a:tint val="15000"/>
                  <a:satMod val="350000"/>
                </a:schemeClr>
              </a:gs>
            </a:gsLst>
            <a:lin ang="5400000" scaled="1"/>
            <a:tileRect/>
          </a:gra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lIns="65306" tIns="32653" rIns="65306" bIns="32653" rtlCol="0" anchor="ctr"/>
          <a:lstStyle/>
          <a:p>
            <a:pPr algn="ctr"/>
            <a:endParaRPr lang="es-ES"/>
          </a:p>
        </p:txBody>
      </p:sp>
      <p:sp>
        <p:nvSpPr>
          <p:cNvPr id="13" name="12 CuadroTexto"/>
          <p:cNvSpPr txBox="1"/>
          <p:nvPr/>
        </p:nvSpPr>
        <p:spPr>
          <a:xfrm>
            <a:off x="309530" y="6439602"/>
            <a:ext cx="6688808" cy="373729"/>
          </a:xfrm>
          <a:prstGeom prst="rect">
            <a:avLst/>
          </a:prstGeom>
          <a:noFill/>
        </p:spPr>
        <p:txBody>
          <a:bodyPr wrap="square" lIns="65306" tIns="32653" rIns="65306" bIns="32653" rtlCol="0">
            <a:spAutoFit/>
          </a:bodyPr>
          <a:lstStyle/>
          <a:p>
            <a:r>
              <a:rPr lang="es-ES" sz="2000" b="1" dirty="0" smtClean="0">
                <a:solidFill>
                  <a:schemeClr val="bg1"/>
                </a:solidFill>
              </a:rPr>
              <a:t>2- ANALISIS DEL EDIFICIO</a:t>
            </a:r>
            <a:endParaRPr lang="es-ES" sz="2000" b="1" dirty="0">
              <a:solidFill>
                <a:schemeClr val="bg1"/>
              </a:solidFill>
            </a:endParaRPr>
          </a:p>
        </p:txBody>
      </p:sp>
      <p:sp>
        <p:nvSpPr>
          <p:cNvPr id="22" name="21 CuadroTexto"/>
          <p:cNvSpPr txBox="1"/>
          <p:nvPr/>
        </p:nvSpPr>
        <p:spPr>
          <a:xfrm>
            <a:off x="1746795" y="214291"/>
            <a:ext cx="6246573" cy="681505"/>
          </a:xfrm>
          <a:prstGeom prst="rect">
            <a:avLst/>
          </a:prstGeom>
          <a:solidFill>
            <a:schemeClr val="bg1"/>
          </a:solidFill>
        </p:spPr>
        <p:txBody>
          <a:bodyPr wrap="square" lIns="65306" tIns="32653" rIns="65306" bIns="32653" rtlCol="0">
            <a:spAutoFit/>
          </a:bodyPr>
          <a:lstStyle/>
          <a:p>
            <a:pPr algn="ctr"/>
            <a:r>
              <a:rPr lang="es-ES" sz="2000" dirty="0" smtClean="0"/>
              <a:t>ANALISIS DEL EDIFICIO: TRANSMITANCIA TÉRMICA DE LA ENVOLVENTE DEL EDIFICIO</a:t>
            </a:r>
            <a:endParaRPr lang="es-ES" sz="2000" dirty="0"/>
          </a:p>
        </p:txBody>
      </p:sp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43692" y="3735163"/>
            <a:ext cx="5030426" cy="21749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43692" y="1030725"/>
            <a:ext cx="4754029" cy="18310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6" name="Picture 8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284677" y="1030726"/>
            <a:ext cx="4477632" cy="17916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" name="27 CuadroTexto"/>
          <p:cNvSpPr txBox="1"/>
          <p:nvPr/>
        </p:nvSpPr>
        <p:spPr>
          <a:xfrm>
            <a:off x="2354869" y="2918729"/>
            <a:ext cx="5970175" cy="890354"/>
          </a:xfrm>
          <a:prstGeom prst="rect">
            <a:avLst/>
          </a:prstGeom>
          <a:noFill/>
        </p:spPr>
        <p:txBody>
          <a:bodyPr wrap="square" lIns="65306" tIns="32653" rIns="65306" bIns="32653" rtlCol="0">
            <a:spAutoFit/>
          </a:bodyPr>
          <a:lstStyle/>
          <a:p>
            <a:r>
              <a:rPr lang="es-ES" b="1" dirty="0" smtClean="0"/>
              <a:t>U = 1/ RT     (Transmitancia Térmica)</a:t>
            </a:r>
          </a:p>
          <a:p>
            <a:r>
              <a:rPr lang="es-ES" b="1" dirty="0" smtClean="0"/>
              <a:t>RT = Rsi + R1 + R2 + ... + Rn + Rse     (Resistencia Térmica)</a:t>
            </a:r>
            <a:endParaRPr lang="es-ES" dirty="0" smtClean="0"/>
          </a:p>
          <a:p>
            <a:endParaRPr lang="es-ES" dirty="0"/>
          </a:p>
        </p:txBody>
      </p:sp>
      <p:sp>
        <p:nvSpPr>
          <p:cNvPr id="2060" name="Rectangle 12"/>
          <p:cNvSpPr>
            <a:spLocks noChangeArrowheads="1"/>
          </p:cNvSpPr>
          <p:nvPr/>
        </p:nvSpPr>
        <p:spPr bwMode="auto">
          <a:xfrm>
            <a:off x="0" y="1"/>
            <a:ext cx="131952" cy="3429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65306" tIns="32653" rIns="65306" bIns="32653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ES"/>
          </a:p>
        </p:txBody>
      </p:sp>
      <p:pic>
        <p:nvPicPr>
          <p:cNvPr id="2061" name="Picture 13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5174119" y="3735163"/>
            <a:ext cx="4665549" cy="25037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2" name="11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4317FC-78CD-4B09-8F91-8962A1D75DA7}" type="slidenum">
              <a:rPr lang="es-ES" smtClean="0"/>
              <a:pPr/>
              <a:t>7</a:t>
            </a:fld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 descr="imagen presentacion TFG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906000" cy="6858000"/>
          </a:xfrm>
          <a:prstGeom prst="rect">
            <a:avLst/>
          </a:prstGeom>
        </p:spPr>
      </p:pic>
      <p:sp>
        <p:nvSpPr>
          <p:cNvPr id="11" name="10 Rectángulo"/>
          <p:cNvSpPr/>
          <p:nvPr/>
        </p:nvSpPr>
        <p:spPr>
          <a:xfrm rot="16200000">
            <a:off x="4733601" y="1685599"/>
            <a:ext cx="438801" cy="9906000"/>
          </a:xfrm>
          <a:prstGeom prst="rect">
            <a:avLst/>
          </a:prstGeom>
          <a:gradFill flip="none" rotWithShape="1">
            <a:gsLst>
              <a:gs pos="31000">
                <a:schemeClr val="dk1">
                  <a:tint val="50000"/>
                  <a:satMod val="300000"/>
                </a:schemeClr>
              </a:gs>
              <a:gs pos="35000">
                <a:schemeClr val="dk1">
                  <a:tint val="37000"/>
                  <a:satMod val="300000"/>
                </a:schemeClr>
              </a:gs>
              <a:gs pos="100000">
                <a:schemeClr val="dk1">
                  <a:tint val="15000"/>
                  <a:satMod val="350000"/>
                </a:schemeClr>
              </a:gs>
            </a:gsLst>
            <a:lin ang="5400000" scaled="1"/>
            <a:tileRect/>
          </a:gra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lIns="65306" tIns="32653" rIns="65306" bIns="32653" rtlCol="0" anchor="ctr"/>
          <a:lstStyle/>
          <a:p>
            <a:pPr algn="ctr"/>
            <a:endParaRPr lang="es-ES"/>
          </a:p>
        </p:txBody>
      </p:sp>
      <p:sp>
        <p:nvSpPr>
          <p:cNvPr id="13" name="12 CuadroTexto"/>
          <p:cNvSpPr txBox="1"/>
          <p:nvPr/>
        </p:nvSpPr>
        <p:spPr>
          <a:xfrm>
            <a:off x="309530" y="6439602"/>
            <a:ext cx="6688808" cy="373729"/>
          </a:xfrm>
          <a:prstGeom prst="rect">
            <a:avLst/>
          </a:prstGeom>
          <a:noFill/>
        </p:spPr>
        <p:txBody>
          <a:bodyPr wrap="square" lIns="65306" tIns="32653" rIns="65306" bIns="32653" rtlCol="0">
            <a:spAutoFit/>
          </a:bodyPr>
          <a:lstStyle/>
          <a:p>
            <a:r>
              <a:rPr lang="es-ES" sz="2000" b="1" dirty="0" smtClean="0">
                <a:solidFill>
                  <a:schemeClr val="bg1"/>
                </a:solidFill>
              </a:rPr>
              <a:t>2- ANALISIS DEL EDIFICIO</a:t>
            </a:r>
            <a:endParaRPr lang="es-ES" sz="2000" b="1" dirty="0">
              <a:solidFill>
                <a:schemeClr val="bg1"/>
              </a:solidFill>
            </a:endParaRPr>
          </a:p>
        </p:txBody>
      </p:sp>
      <p:sp>
        <p:nvSpPr>
          <p:cNvPr id="22" name="21 CuadroTexto"/>
          <p:cNvSpPr txBox="1"/>
          <p:nvPr/>
        </p:nvSpPr>
        <p:spPr>
          <a:xfrm>
            <a:off x="1802074" y="145111"/>
            <a:ext cx="6301852" cy="681505"/>
          </a:xfrm>
          <a:prstGeom prst="rect">
            <a:avLst/>
          </a:prstGeom>
          <a:solidFill>
            <a:schemeClr val="bg1"/>
          </a:solidFill>
        </p:spPr>
        <p:txBody>
          <a:bodyPr wrap="square" lIns="65306" tIns="32653" rIns="65306" bIns="32653" rtlCol="0">
            <a:spAutoFit/>
          </a:bodyPr>
          <a:lstStyle/>
          <a:p>
            <a:pPr algn="ctr"/>
            <a:r>
              <a:rPr lang="es-ES" sz="2000" dirty="0" smtClean="0"/>
              <a:t>ANALISIS DEL EDIFICIO: TRANSMITANCIA TÉRMICA DE LA ENVOLVENTE DEL EDIFICIO</a:t>
            </a:r>
            <a:endParaRPr lang="es-ES" sz="2000" dirty="0"/>
          </a:p>
        </p:txBody>
      </p:sp>
      <p:sp>
        <p:nvSpPr>
          <p:cNvPr id="2060" name="Rectangle 12"/>
          <p:cNvSpPr>
            <a:spLocks noChangeArrowheads="1"/>
          </p:cNvSpPr>
          <p:nvPr/>
        </p:nvSpPr>
        <p:spPr bwMode="auto">
          <a:xfrm>
            <a:off x="0" y="1"/>
            <a:ext cx="131952" cy="3429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65306" tIns="32653" rIns="65306" bIns="32653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ES"/>
          </a:p>
        </p:txBody>
      </p:sp>
      <p:pic>
        <p:nvPicPr>
          <p:cNvPr id="26626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952999" y="979698"/>
            <a:ext cx="4807155" cy="15818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6627" name="Picture 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008279" y="3554881"/>
            <a:ext cx="4746625" cy="20682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6628" name="Picture 4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43693" y="3531055"/>
            <a:ext cx="4803544" cy="2704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629" name="Picture 5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143693" y="979697"/>
            <a:ext cx="4782714" cy="23982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11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4317FC-78CD-4B09-8F91-8962A1D75DA7}" type="slidenum">
              <a:rPr lang="es-ES" smtClean="0"/>
              <a:pPr/>
              <a:t>8</a:t>
            </a:fld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 descr="imagen presentacion TFG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906000" cy="6858000"/>
          </a:xfrm>
          <a:prstGeom prst="rect">
            <a:avLst/>
          </a:prstGeom>
        </p:spPr>
      </p:pic>
      <p:sp>
        <p:nvSpPr>
          <p:cNvPr id="11" name="10 Rectángulo"/>
          <p:cNvSpPr/>
          <p:nvPr/>
        </p:nvSpPr>
        <p:spPr>
          <a:xfrm rot="16200000">
            <a:off x="4733601" y="1685599"/>
            <a:ext cx="438801" cy="9906000"/>
          </a:xfrm>
          <a:prstGeom prst="rect">
            <a:avLst/>
          </a:prstGeom>
          <a:gradFill flip="none" rotWithShape="1">
            <a:gsLst>
              <a:gs pos="31000">
                <a:schemeClr val="dk1">
                  <a:tint val="50000"/>
                  <a:satMod val="300000"/>
                </a:schemeClr>
              </a:gs>
              <a:gs pos="35000">
                <a:schemeClr val="dk1">
                  <a:tint val="37000"/>
                  <a:satMod val="300000"/>
                </a:schemeClr>
              </a:gs>
              <a:gs pos="100000">
                <a:schemeClr val="dk1">
                  <a:tint val="15000"/>
                  <a:satMod val="350000"/>
                </a:schemeClr>
              </a:gs>
            </a:gsLst>
            <a:lin ang="5400000" scaled="1"/>
            <a:tileRect/>
          </a:gra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lIns="65306" tIns="32653" rIns="65306" bIns="32653" rtlCol="0" anchor="ctr"/>
          <a:lstStyle/>
          <a:p>
            <a:pPr algn="ctr"/>
            <a:endParaRPr lang="es-ES"/>
          </a:p>
        </p:txBody>
      </p:sp>
      <p:sp>
        <p:nvSpPr>
          <p:cNvPr id="13" name="12 CuadroTexto"/>
          <p:cNvSpPr txBox="1"/>
          <p:nvPr/>
        </p:nvSpPr>
        <p:spPr>
          <a:xfrm>
            <a:off x="309530" y="6439602"/>
            <a:ext cx="6688808" cy="373729"/>
          </a:xfrm>
          <a:prstGeom prst="rect">
            <a:avLst/>
          </a:prstGeom>
          <a:noFill/>
        </p:spPr>
        <p:txBody>
          <a:bodyPr wrap="square" lIns="65306" tIns="32653" rIns="65306" bIns="32653" rtlCol="0">
            <a:spAutoFit/>
          </a:bodyPr>
          <a:lstStyle/>
          <a:p>
            <a:r>
              <a:rPr lang="es-ES" sz="2000" b="1" dirty="0" smtClean="0">
                <a:solidFill>
                  <a:schemeClr val="bg1"/>
                </a:solidFill>
              </a:rPr>
              <a:t>2- ANALISIS DEL EDIFICIO</a:t>
            </a:r>
            <a:endParaRPr lang="es-ES" sz="2000" b="1" dirty="0">
              <a:solidFill>
                <a:schemeClr val="bg1"/>
              </a:solidFill>
            </a:endParaRPr>
          </a:p>
        </p:txBody>
      </p:sp>
      <p:sp>
        <p:nvSpPr>
          <p:cNvPr id="22" name="21 CuadroTexto"/>
          <p:cNvSpPr txBox="1"/>
          <p:nvPr/>
        </p:nvSpPr>
        <p:spPr>
          <a:xfrm>
            <a:off x="2741824" y="281756"/>
            <a:ext cx="4698749" cy="681505"/>
          </a:xfrm>
          <a:prstGeom prst="rect">
            <a:avLst/>
          </a:prstGeom>
          <a:solidFill>
            <a:schemeClr val="bg1"/>
          </a:solidFill>
        </p:spPr>
        <p:txBody>
          <a:bodyPr wrap="square" lIns="65306" tIns="32653" rIns="65306" bIns="32653" rtlCol="0">
            <a:spAutoFit/>
          </a:bodyPr>
          <a:lstStyle/>
          <a:p>
            <a:pPr algn="ctr"/>
            <a:r>
              <a:rPr lang="es-ES" sz="2000" dirty="0" smtClean="0"/>
              <a:t>ANALISIS DEL EDIFICIO: CARACTERISTICAS DE LOS HUECOS</a:t>
            </a:r>
            <a:endParaRPr lang="es-ES" sz="2000" dirty="0"/>
          </a:p>
        </p:txBody>
      </p:sp>
      <p:sp>
        <p:nvSpPr>
          <p:cNvPr id="2060" name="Rectangle 12"/>
          <p:cNvSpPr>
            <a:spLocks noChangeArrowheads="1"/>
          </p:cNvSpPr>
          <p:nvPr/>
        </p:nvSpPr>
        <p:spPr bwMode="auto">
          <a:xfrm>
            <a:off x="0" y="1"/>
            <a:ext cx="131952" cy="3429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65306" tIns="32653" rIns="65306" bIns="32653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ES"/>
          </a:p>
        </p:txBody>
      </p:sp>
      <p:pic>
        <p:nvPicPr>
          <p:cNvPr id="27651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691516" y="3224892"/>
            <a:ext cx="6384955" cy="16328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14 CuadroTexto"/>
          <p:cNvSpPr txBox="1"/>
          <p:nvPr/>
        </p:nvSpPr>
        <p:spPr>
          <a:xfrm>
            <a:off x="1470398" y="1387914"/>
            <a:ext cx="7517999" cy="1165154"/>
          </a:xfrm>
          <a:prstGeom prst="rect">
            <a:avLst/>
          </a:prstGeom>
          <a:noFill/>
        </p:spPr>
        <p:txBody>
          <a:bodyPr wrap="square" lIns="65306" tIns="32653" rIns="65306" bIns="32653" rtlCol="0">
            <a:spAutoFit/>
          </a:bodyPr>
          <a:lstStyle/>
          <a:p>
            <a:r>
              <a:rPr lang="es-ES" dirty="0" smtClean="0"/>
              <a:t>Carpintería de aluminio de hojas abatibles, sin rotura de puente térmico, color azul oscuro.</a:t>
            </a:r>
          </a:p>
          <a:p>
            <a:endParaRPr lang="es-ES" dirty="0" smtClean="0"/>
          </a:p>
          <a:p>
            <a:r>
              <a:rPr lang="es-ES" dirty="0" smtClean="0"/>
              <a:t>Doble acristalamiento con vidrios de seguridad .</a:t>
            </a:r>
            <a:endParaRPr lang="es-ES" dirty="0"/>
          </a:p>
        </p:txBody>
      </p:sp>
      <p:sp>
        <p:nvSpPr>
          <p:cNvPr id="16" name="15 Flecha derecha"/>
          <p:cNvSpPr/>
          <p:nvPr/>
        </p:nvSpPr>
        <p:spPr>
          <a:xfrm>
            <a:off x="917603" y="1489970"/>
            <a:ext cx="276397" cy="153081"/>
          </a:xfrm>
          <a:prstGeom prst="rightArrow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306" tIns="32653" rIns="65306" bIns="32653" rtlCol="0" anchor="ctr"/>
          <a:lstStyle/>
          <a:p>
            <a:pPr algn="ctr"/>
            <a:endParaRPr lang="es-ES"/>
          </a:p>
        </p:txBody>
      </p:sp>
      <p:sp>
        <p:nvSpPr>
          <p:cNvPr id="17" name="16 Flecha derecha"/>
          <p:cNvSpPr/>
          <p:nvPr/>
        </p:nvSpPr>
        <p:spPr>
          <a:xfrm>
            <a:off x="917603" y="2306404"/>
            <a:ext cx="276397" cy="153081"/>
          </a:xfrm>
          <a:prstGeom prst="rightArrow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306" tIns="32653" rIns="65306" bIns="32653" rtlCol="0" anchor="ctr"/>
          <a:lstStyle/>
          <a:p>
            <a:pPr algn="ctr"/>
            <a:endParaRPr lang="es-ES"/>
          </a:p>
        </p:txBody>
      </p:sp>
      <p:sp>
        <p:nvSpPr>
          <p:cNvPr id="12" name="11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4317FC-78CD-4B09-8F91-8962A1D75DA7}" type="slidenum">
              <a:rPr lang="es-ES" smtClean="0"/>
              <a:pPr/>
              <a:t>9</a:t>
            </a:fld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 descr="imagen presentacion TFG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906000" cy="6858000"/>
          </a:xfrm>
          <a:prstGeom prst="rect">
            <a:avLst/>
          </a:prstGeom>
        </p:spPr>
      </p:pic>
      <p:sp>
        <p:nvSpPr>
          <p:cNvPr id="11" name="10 Rectángulo"/>
          <p:cNvSpPr/>
          <p:nvPr/>
        </p:nvSpPr>
        <p:spPr>
          <a:xfrm rot="16200000">
            <a:off x="4733601" y="1685599"/>
            <a:ext cx="438801" cy="9906000"/>
          </a:xfrm>
          <a:prstGeom prst="rect">
            <a:avLst/>
          </a:prstGeom>
          <a:gradFill flip="none" rotWithShape="1">
            <a:gsLst>
              <a:gs pos="31000">
                <a:schemeClr val="dk1">
                  <a:tint val="50000"/>
                  <a:satMod val="300000"/>
                </a:schemeClr>
              </a:gs>
              <a:gs pos="35000">
                <a:schemeClr val="dk1">
                  <a:tint val="37000"/>
                  <a:satMod val="300000"/>
                </a:schemeClr>
              </a:gs>
              <a:gs pos="100000">
                <a:schemeClr val="dk1">
                  <a:tint val="15000"/>
                  <a:satMod val="350000"/>
                </a:schemeClr>
              </a:gs>
            </a:gsLst>
            <a:lin ang="5400000" scaled="1"/>
            <a:tileRect/>
          </a:gra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lIns="65306" tIns="32653" rIns="65306" bIns="32653" rtlCol="0" anchor="ctr"/>
          <a:lstStyle/>
          <a:p>
            <a:pPr algn="ctr"/>
            <a:endParaRPr lang="es-ES"/>
          </a:p>
        </p:txBody>
      </p:sp>
      <p:sp>
        <p:nvSpPr>
          <p:cNvPr id="13" name="12 CuadroTexto"/>
          <p:cNvSpPr txBox="1"/>
          <p:nvPr/>
        </p:nvSpPr>
        <p:spPr>
          <a:xfrm>
            <a:off x="309530" y="6439602"/>
            <a:ext cx="6688808" cy="373729"/>
          </a:xfrm>
          <a:prstGeom prst="rect">
            <a:avLst/>
          </a:prstGeom>
          <a:noFill/>
        </p:spPr>
        <p:txBody>
          <a:bodyPr wrap="square" lIns="65306" tIns="32653" rIns="65306" bIns="32653" rtlCol="0">
            <a:spAutoFit/>
          </a:bodyPr>
          <a:lstStyle/>
          <a:p>
            <a:r>
              <a:rPr lang="es-ES" sz="2000" b="1" dirty="0" smtClean="0">
                <a:solidFill>
                  <a:schemeClr val="bg1"/>
                </a:solidFill>
              </a:rPr>
              <a:t>2- ANALISIS DEL EDIFICIO</a:t>
            </a:r>
            <a:endParaRPr lang="es-ES" sz="2000" b="1" dirty="0">
              <a:solidFill>
                <a:schemeClr val="bg1"/>
              </a:solidFill>
            </a:endParaRPr>
          </a:p>
        </p:txBody>
      </p:sp>
      <p:sp>
        <p:nvSpPr>
          <p:cNvPr id="22" name="21 CuadroTexto"/>
          <p:cNvSpPr txBox="1"/>
          <p:nvPr/>
        </p:nvSpPr>
        <p:spPr>
          <a:xfrm>
            <a:off x="1525677" y="434836"/>
            <a:ext cx="7241602" cy="417696"/>
          </a:xfrm>
          <a:prstGeom prst="rect">
            <a:avLst/>
          </a:prstGeom>
          <a:solidFill>
            <a:schemeClr val="bg1"/>
          </a:solidFill>
        </p:spPr>
        <p:txBody>
          <a:bodyPr wrap="square" lIns="65306" tIns="32653" rIns="65306" bIns="32653" rtlCol="0">
            <a:spAutoFit/>
          </a:bodyPr>
          <a:lstStyle/>
          <a:p>
            <a:pPr algn="ctr"/>
            <a:r>
              <a:rPr lang="es-ES" sz="2300" dirty="0" smtClean="0"/>
              <a:t>ANALISIS DEL EDIFICIO : INSTALACIONES EXISTENTES</a:t>
            </a:r>
            <a:endParaRPr lang="es-ES" sz="2300" dirty="0"/>
          </a:p>
        </p:txBody>
      </p:sp>
      <p:sp>
        <p:nvSpPr>
          <p:cNvPr id="2060" name="Rectangle 12"/>
          <p:cNvSpPr>
            <a:spLocks noChangeArrowheads="1"/>
          </p:cNvSpPr>
          <p:nvPr/>
        </p:nvSpPr>
        <p:spPr bwMode="auto">
          <a:xfrm>
            <a:off x="0" y="1"/>
            <a:ext cx="131952" cy="3429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65306" tIns="32653" rIns="65306" bIns="32653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ES"/>
          </a:p>
        </p:txBody>
      </p:sp>
      <p:sp>
        <p:nvSpPr>
          <p:cNvPr id="15" name="14 CuadroTexto"/>
          <p:cNvSpPr txBox="1"/>
          <p:nvPr/>
        </p:nvSpPr>
        <p:spPr>
          <a:xfrm>
            <a:off x="1470398" y="1141249"/>
            <a:ext cx="7517999" cy="1439954"/>
          </a:xfrm>
          <a:prstGeom prst="rect">
            <a:avLst/>
          </a:prstGeom>
          <a:noFill/>
        </p:spPr>
        <p:txBody>
          <a:bodyPr wrap="square" lIns="65306" tIns="32653" rIns="65306" bIns="32653" rtlCol="0">
            <a:spAutoFit/>
          </a:bodyPr>
          <a:lstStyle/>
          <a:p>
            <a:r>
              <a:rPr lang="es-ES" dirty="0" smtClean="0"/>
              <a:t>ACS por medio de calentador a Gas en 12 viviendas y acumulador eléctrico en 3 viviendas restantes.</a:t>
            </a:r>
          </a:p>
          <a:p>
            <a:endParaRPr lang="es-ES" dirty="0" smtClean="0"/>
          </a:p>
          <a:p>
            <a:r>
              <a:rPr lang="es-ES" dirty="0" smtClean="0"/>
              <a:t>Sistema de Climatización por medio de equipos de A.A por conductos. </a:t>
            </a:r>
          </a:p>
          <a:p>
            <a:endParaRPr lang="es-ES" dirty="0" smtClean="0"/>
          </a:p>
        </p:txBody>
      </p:sp>
      <p:sp>
        <p:nvSpPr>
          <p:cNvPr id="16" name="15 Flecha derecha"/>
          <p:cNvSpPr/>
          <p:nvPr/>
        </p:nvSpPr>
        <p:spPr>
          <a:xfrm>
            <a:off x="917603" y="1243304"/>
            <a:ext cx="276397" cy="153081"/>
          </a:xfrm>
          <a:prstGeom prst="rightArrow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306" tIns="32653" rIns="65306" bIns="32653" rtlCol="0" anchor="ctr"/>
          <a:lstStyle/>
          <a:p>
            <a:pPr algn="ctr"/>
            <a:endParaRPr lang="es-ES"/>
          </a:p>
        </p:txBody>
      </p:sp>
      <p:sp>
        <p:nvSpPr>
          <p:cNvPr id="17" name="16 Flecha derecha"/>
          <p:cNvSpPr/>
          <p:nvPr/>
        </p:nvSpPr>
        <p:spPr>
          <a:xfrm>
            <a:off x="917603" y="2059738"/>
            <a:ext cx="276397" cy="153081"/>
          </a:xfrm>
          <a:prstGeom prst="rightArrow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306" tIns="32653" rIns="65306" bIns="32653" rtlCol="0" anchor="ctr"/>
          <a:lstStyle/>
          <a:p>
            <a:pPr algn="ctr"/>
            <a:endParaRPr lang="es-ES"/>
          </a:p>
        </p:txBody>
      </p:sp>
      <p:pic>
        <p:nvPicPr>
          <p:cNvPr id="28674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07044" y="2663594"/>
            <a:ext cx="8361204" cy="30106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11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4317FC-78CD-4B09-8F91-8962A1D75DA7}" type="slidenum">
              <a:rPr lang="es-ES" smtClean="0"/>
              <a:pPr/>
              <a:t>10</a:t>
            </a:fld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 descr="imagen presentacion TFG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-142900"/>
            <a:ext cx="9906000" cy="7000900"/>
          </a:xfrm>
          <a:prstGeom prst="rect">
            <a:avLst/>
          </a:prstGeom>
        </p:spPr>
      </p:pic>
      <p:sp>
        <p:nvSpPr>
          <p:cNvPr id="11" name="10 Rectángulo"/>
          <p:cNvSpPr/>
          <p:nvPr/>
        </p:nvSpPr>
        <p:spPr>
          <a:xfrm rot="16200000">
            <a:off x="4733601" y="1685598"/>
            <a:ext cx="438801" cy="9906001"/>
          </a:xfrm>
          <a:prstGeom prst="rect">
            <a:avLst/>
          </a:prstGeom>
          <a:gradFill flip="none" rotWithShape="1">
            <a:gsLst>
              <a:gs pos="31000">
                <a:schemeClr val="dk1">
                  <a:tint val="50000"/>
                  <a:satMod val="300000"/>
                </a:schemeClr>
              </a:gs>
              <a:gs pos="35000">
                <a:schemeClr val="dk1">
                  <a:tint val="37000"/>
                  <a:satMod val="300000"/>
                </a:schemeClr>
              </a:gs>
              <a:gs pos="100000">
                <a:schemeClr val="dk1">
                  <a:tint val="15000"/>
                  <a:satMod val="350000"/>
                </a:schemeClr>
              </a:gs>
            </a:gsLst>
            <a:lin ang="5400000" scaled="1"/>
            <a:tileRect/>
          </a:gra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lIns="65306" tIns="32653" rIns="65306" bIns="32653" rtlCol="0" anchor="ctr"/>
          <a:lstStyle/>
          <a:p>
            <a:pPr algn="ctr"/>
            <a:endParaRPr lang="es-ES"/>
          </a:p>
        </p:txBody>
      </p:sp>
      <p:sp>
        <p:nvSpPr>
          <p:cNvPr id="13" name="12 CuadroTexto"/>
          <p:cNvSpPr txBox="1"/>
          <p:nvPr/>
        </p:nvSpPr>
        <p:spPr>
          <a:xfrm>
            <a:off x="309530" y="6439602"/>
            <a:ext cx="6688808" cy="373729"/>
          </a:xfrm>
          <a:prstGeom prst="rect">
            <a:avLst/>
          </a:prstGeom>
          <a:noFill/>
        </p:spPr>
        <p:txBody>
          <a:bodyPr wrap="square" lIns="65306" tIns="32653" rIns="65306" bIns="32653" rtlCol="0">
            <a:spAutoFit/>
          </a:bodyPr>
          <a:lstStyle/>
          <a:p>
            <a:r>
              <a:rPr lang="es-ES" sz="2000" b="1" dirty="0" smtClean="0">
                <a:solidFill>
                  <a:schemeClr val="bg1"/>
                </a:solidFill>
              </a:rPr>
              <a:t>3- CALIFICACIÓN ENERGÉTICA</a:t>
            </a:r>
            <a:endParaRPr lang="es-ES" sz="2000" b="1" dirty="0">
              <a:solidFill>
                <a:schemeClr val="bg1"/>
              </a:solidFill>
            </a:endParaRPr>
          </a:p>
        </p:txBody>
      </p:sp>
      <p:sp>
        <p:nvSpPr>
          <p:cNvPr id="22" name="21 CuadroTexto"/>
          <p:cNvSpPr txBox="1"/>
          <p:nvPr/>
        </p:nvSpPr>
        <p:spPr>
          <a:xfrm>
            <a:off x="1470397" y="71414"/>
            <a:ext cx="6688808" cy="419887"/>
          </a:xfrm>
          <a:prstGeom prst="rect">
            <a:avLst/>
          </a:prstGeom>
          <a:solidFill>
            <a:schemeClr val="bg1"/>
          </a:solidFill>
        </p:spPr>
        <p:txBody>
          <a:bodyPr wrap="square" lIns="65306" tIns="32653" rIns="65306" bIns="32653" rtlCol="0">
            <a:spAutoFit/>
          </a:bodyPr>
          <a:lstStyle/>
          <a:p>
            <a:pPr algn="ctr"/>
            <a:r>
              <a:rPr lang="es-ES" sz="2300" dirty="0" smtClean="0"/>
              <a:t>TIPOS DE VIVIENDAS POR PLANTA</a:t>
            </a:r>
            <a:endParaRPr lang="es-ES" sz="2300" dirty="0"/>
          </a:p>
        </p:txBody>
      </p:sp>
      <p:sp>
        <p:nvSpPr>
          <p:cNvPr id="2060" name="Rectangle 12"/>
          <p:cNvSpPr>
            <a:spLocks noChangeArrowheads="1"/>
          </p:cNvSpPr>
          <p:nvPr/>
        </p:nvSpPr>
        <p:spPr bwMode="auto">
          <a:xfrm>
            <a:off x="0" y="1"/>
            <a:ext cx="131952" cy="3429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65306" tIns="32653" rIns="65306" bIns="32653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4317FC-78CD-4B09-8F91-8962A1D75DA7}" type="slidenum">
              <a:rPr lang="es-ES" smtClean="0"/>
              <a:pPr/>
              <a:t>11</a:t>
            </a:fld>
            <a:endParaRPr lang="es-ES"/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38158" y="642918"/>
            <a:ext cx="3214710" cy="26241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7" name="16 CuadroTexto"/>
          <p:cNvSpPr txBox="1"/>
          <p:nvPr/>
        </p:nvSpPr>
        <p:spPr>
          <a:xfrm>
            <a:off x="3738554" y="642918"/>
            <a:ext cx="1000132" cy="30777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1400" dirty="0" smtClean="0"/>
              <a:t>PLANTA 2</a:t>
            </a:r>
            <a:endParaRPr lang="es-ES" sz="1400" dirty="0"/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381628" y="642918"/>
            <a:ext cx="3238407" cy="26432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9" name="18 CuadroTexto"/>
          <p:cNvSpPr txBox="1"/>
          <p:nvPr/>
        </p:nvSpPr>
        <p:spPr>
          <a:xfrm>
            <a:off x="1166786" y="1500174"/>
            <a:ext cx="7143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b="1" dirty="0" smtClean="0">
                <a:solidFill>
                  <a:srgbClr val="FF0000"/>
                </a:solidFill>
              </a:rPr>
              <a:t>TIPO 3</a:t>
            </a:r>
            <a:endParaRPr lang="es-ES" sz="1400" b="1" dirty="0">
              <a:solidFill>
                <a:srgbClr val="FF0000"/>
              </a:solidFill>
            </a:endParaRPr>
          </a:p>
        </p:txBody>
      </p:sp>
      <p:sp>
        <p:nvSpPr>
          <p:cNvPr id="20" name="19 CuadroTexto"/>
          <p:cNvSpPr txBox="1"/>
          <p:nvPr/>
        </p:nvSpPr>
        <p:spPr>
          <a:xfrm>
            <a:off x="1881166" y="2049653"/>
            <a:ext cx="7143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b="1" dirty="0" smtClean="0">
                <a:solidFill>
                  <a:srgbClr val="FF0000"/>
                </a:solidFill>
              </a:rPr>
              <a:t>TIPO 4</a:t>
            </a:r>
            <a:endParaRPr lang="es-ES" sz="1400" b="1" dirty="0">
              <a:solidFill>
                <a:srgbClr val="FF0000"/>
              </a:solidFill>
            </a:endParaRPr>
          </a:p>
        </p:txBody>
      </p:sp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66720" y="3714752"/>
            <a:ext cx="3214710" cy="26307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4" name="23 CuadroTexto"/>
          <p:cNvSpPr txBox="1"/>
          <p:nvPr/>
        </p:nvSpPr>
        <p:spPr>
          <a:xfrm>
            <a:off x="8310586" y="642918"/>
            <a:ext cx="1500198" cy="30777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1400" dirty="0" smtClean="0"/>
              <a:t>PLANTA 3,4 y 5</a:t>
            </a:r>
            <a:endParaRPr lang="es-ES" sz="1400" dirty="0"/>
          </a:p>
        </p:txBody>
      </p:sp>
      <p:sp>
        <p:nvSpPr>
          <p:cNvPr id="25" name="24 CuadroTexto"/>
          <p:cNvSpPr txBox="1"/>
          <p:nvPr/>
        </p:nvSpPr>
        <p:spPr>
          <a:xfrm>
            <a:off x="3738554" y="3714752"/>
            <a:ext cx="1000132" cy="30777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1400" dirty="0" smtClean="0"/>
              <a:t>PLANTA 6</a:t>
            </a:r>
            <a:endParaRPr lang="es-ES" sz="1400" dirty="0"/>
          </a:p>
        </p:txBody>
      </p:sp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5413838" y="3714752"/>
            <a:ext cx="3182500" cy="26432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6" name="25 CuadroTexto"/>
          <p:cNvSpPr txBox="1"/>
          <p:nvPr/>
        </p:nvSpPr>
        <p:spPr>
          <a:xfrm>
            <a:off x="8310586" y="3714752"/>
            <a:ext cx="1500198" cy="30777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1400" dirty="0" smtClean="0"/>
              <a:t>PLANTA 7 Ático</a:t>
            </a:r>
            <a:endParaRPr lang="es-ES" sz="1400" dirty="0"/>
          </a:p>
        </p:txBody>
      </p:sp>
      <p:sp>
        <p:nvSpPr>
          <p:cNvPr id="27" name="26 CuadroTexto"/>
          <p:cNvSpPr txBox="1"/>
          <p:nvPr/>
        </p:nvSpPr>
        <p:spPr>
          <a:xfrm>
            <a:off x="6096008" y="1049521"/>
            <a:ext cx="7143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b="1" dirty="0" smtClean="0">
                <a:solidFill>
                  <a:srgbClr val="FF0000"/>
                </a:solidFill>
              </a:rPr>
              <a:t>TIPO 5</a:t>
            </a:r>
            <a:endParaRPr lang="es-ES" sz="1400" b="1" dirty="0">
              <a:solidFill>
                <a:srgbClr val="FF0000"/>
              </a:solidFill>
            </a:endParaRPr>
          </a:p>
        </p:txBody>
      </p:sp>
      <p:sp>
        <p:nvSpPr>
          <p:cNvPr id="28" name="27 CuadroTexto"/>
          <p:cNvSpPr txBox="1"/>
          <p:nvPr/>
        </p:nvSpPr>
        <p:spPr>
          <a:xfrm>
            <a:off x="5667380" y="1906777"/>
            <a:ext cx="7143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b="1" dirty="0" smtClean="0">
                <a:solidFill>
                  <a:srgbClr val="FF0000"/>
                </a:solidFill>
              </a:rPr>
              <a:t>TIPO 6</a:t>
            </a:r>
            <a:endParaRPr lang="es-ES" sz="1400" b="1" dirty="0">
              <a:solidFill>
                <a:srgbClr val="FF0000"/>
              </a:solidFill>
            </a:endParaRPr>
          </a:p>
        </p:txBody>
      </p:sp>
      <p:sp>
        <p:nvSpPr>
          <p:cNvPr id="29" name="28 CuadroTexto"/>
          <p:cNvSpPr txBox="1"/>
          <p:nvPr/>
        </p:nvSpPr>
        <p:spPr>
          <a:xfrm>
            <a:off x="6524636" y="2071678"/>
            <a:ext cx="7143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b="1" dirty="0" smtClean="0">
                <a:solidFill>
                  <a:srgbClr val="FF0000"/>
                </a:solidFill>
              </a:rPr>
              <a:t>TIPO 7</a:t>
            </a:r>
            <a:endParaRPr lang="es-ES" sz="1400" b="1" dirty="0">
              <a:solidFill>
                <a:srgbClr val="FF0000"/>
              </a:solidFill>
            </a:endParaRPr>
          </a:p>
        </p:txBody>
      </p:sp>
      <p:sp>
        <p:nvSpPr>
          <p:cNvPr id="30" name="29 CuadroTexto"/>
          <p:cNvSpPr txBox="1"/>
          <p:nvPr/>
        </p:nvSpPr>
        <p:spPr>
          <a:xfrm>
            <a:off x="1381100" y="4214818"/>
            <a:ext cx="7143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b="1" dirty="0" smtClean="0">
                <a:solidFill>
                  <a:srgbClr val="FF0000"/>
                </a:solidFill>
              </a:rPr>
              <a:t>TIPO 8</a:t>
            </a:r>
            <a:endParaRPr lang="es-ES" sz="1400" b="1" dirty="0">
              <a:solidFill>
                <a:srgbClr val="FF0000"/>
              </a:solidFill>
            </a:endParaRPr>
          </a:p>
        </p:txBody>
      </p:sp>
      <p:sp>
        <p:nvSpPr>
          <p:cNvPr id="31" name="30 CuadroTexto"/>
          <p:cNvSpPr txBox="1"/>
          <p:nvPr/>
        </p:nvSpPr>
        <p:spPr>
          <a:xfrm>
            <a:off x="1809728" y="5121487"/>
            <a:ext cx="7143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b="1" dirty="0" smtClean="0">
                <a:solidFill>
                  <a:srgbClr val="FF0000"/>
                </a:solidFill>
              </a:rPr>
              <a:t>TIPO 9</a:t>
            </a:r>
            <a:endParaRPr lang="es-ES" sz="1400" b="1" dirty="0">
              <a:solidFill>
                <a:srgbClr val="FF0000"/>
              </a:solidFill>
            </a:endParaRPr>
          </a:p>
        </p:txBody>
      </p:sp>
      <p:sp>
        <p:nvSpPr>
          <p:cNvPr id="32" name="31 CuadroTexto"/>
          <p:cNvSpPr txBox="1"/>
          <p:nvPr/>
        </p:nvSpPr>
        <p:spPr>
          <a:xfrm>
            <a:off x="6453198" y="4049917"/>
            <a:ext cx="8572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b="1" dirty="0" smtClean="0">
                <a:solidFill>
                  <a:srgbClr val="FF0000"/>
                </a:solidFill>
              </a:rPr>
              <a:t>TIPO 10a</a:t>
            </a:r>
            <a:endParaRPr lang="es-ES" sz="1400" b="1" dirty="0">
              <a:solidFill>
                <a:srgbClr val="FF0000"/>
              </a:solidFill>
            </a:endParaRPr>
          </a:p>
        </p:txBody>
      </p:sp>
      <p:sp>
        <p:nvSpPr>
          <p:cNvPr id="33" name="32 CuadroTexto"/>
          <p:cNvSpPr txBox="1"/>
          <p:nvPr/>
        </p:nvSpPr>
        <p:spPr>
          <a:xfrm>
            <a:off x="7096140" y="4335669"/>
            <a:ext cx="8572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b="1" dirty="0" smtClean="0">
                <a:solidFill>
                  <a:srgbClr val="FF0000"/>
                </a:solidFill>
              </a:rPr>
              <a:t>TIPO 10b</a:t>
            </a:r>
            <a:endParaRPr lang="es-ES" sz="1400" b="1" dirty="0">
              <a:solidFill>
                <a:srgbClr val="FF0000"/>
              </a:solidFill>
            </a:endParaRPr>
          </a:p>
        </p:txBody>
      </p:sp>
      <p:sp>
        <p:nvSpPr>
          <p:cNvPr id="34" name="33 CuadroTexto"/>
          <p:cNvSpPr txBox="1"/>
          <p:nvPr/>
        </p:nvSpPr>
        <p:spPr>
          <a:xfrm rot="-5400000">
            <a:off x="29849" y="2882202"/>
            <a:ext cx="1071570" cy="307777"/>
          </a:xfrm>
          <a:prstGeom prst="rect">
            <a:avLst/>
          </a:prstGeom>
          <a:solidFill>
            <a:schemeClr val="bg1">
              <a:lumMod val="85000"/>
              <a:alpha val="89000"/>
            </a:schemeClr>
          </a:solidFill>
        </p:spPr>
        <p:txBody>
          <a:bodyPr wrap="square" rtlCol="0">
            <a:spAutoFit/>
          </a:bodyPr>
          <a:lstStyle/>
          <a:p>
            <a:r>
              <a:rPr lang="es-ES" sz="1400" dirty="0" smtClean="0">
                <a:solidFill>
                  <a:schemeClr val="bg1"/>
                </a:solidFill>
                <a:latin typeface="Calibri" pitchFamily="34" charset="0"/>
                <a:ea typeface="Adobe Heiti Std R" pitchFamily="34" charset="-128"/>
              </a:rPr>
              <a:t>C/ Ribera</a:t>
            </a:r>
            <a:endParaRPr lang="es-ES" sz="1400" dirty="0">
              <a:solidFill>
                <a:schemeClr val="bg1"/>
              </a:solidFill>
              <a:latin typeface="Calibri" pitchFamily="34" charset="0"/>
              <a:ea typeface="Adobe Heiti Std R" pitchFamily="34" charset="-128"/>
            </a:endParaRPr>
          </a:p>
        </p:txBody>
      </p:sp>
      <p:sp>
        <p:nvSpPr>
          <p:cNvPr id="35" name="34 CuadroTexto"/>
          <p:cNvSpPr txBox="1"/>
          <p:nvPr/>
        </p:nvSpPr>
        <p:spPr>
          <a:xfrm>
            <a:off x="666720" y="3264099"/>
            <a:ext cx="2500330" cy="30777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vert="horz" wrap="square" rtlCol="0">
            <a:spAutoFit/>
          </a:bodyPr>
          <a:lstStyle/>
          <a:p>
            <a:r>
              <a:rPr lang="es-ES" sz="1400" dirty="0" smtClean="0">
                <a:solidFill>
                  <a:schemeClr val="bg1"/>
                </a:solidFill>
                <a:latin typeface="Calibri" pitchFamily="34" charset="0"/>
                <a:ea typeface="Adobe Heiti Std R" pitchFamily="34" charset="-128"/>
              </a:rPr>
              <a:t>C/Convento Santa Clara</a:t>
            </a:r>
            <a:endParaRPr lang="es-ES" sz="1400" dirty="0">
              <a:solidFill>
                <a:schemeClr val="bg1"/>
              </a:solidFill>
              <a:latin typeface="Calibri" pitchFamily="34" charset="0"/>
              <a:ea typeface="Adobe Heiti Std R" pitchFamily="34" charset="-128"/>
            </a:endParaRPr>
          </a:p>
        </p:txBody>
      </p:sp>
      <p:pic>
        <p:nvPicPr>
          <p:cNvPr id="41" name="40 Imagen" descr="estrella-cardinal-nort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667116" y="1571612"/>
            <a:ext cx="1928826" cy="192882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 descr="imagen presentacion TFG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-24"/>
            <a:ext cx="9906000" cy="6858000"/>
          </a:xfrm>
          <a:prstGeom prst="rect">
            <a:avLst/>
          </a:prstGeom>
        </p:spPr>
      </p:pic>
      <p:sp>
        <p:nvSpPr>
          <p:cNvPr id="11" name="10 Rectángulo"/>
          <p:cNvSpPr/>
          <p:nvPr/>
        </p:nvSpPr>
        <p:spPr>
          <a:xfrm rot="16200000">
            <a:off x="4733601" y="1685599"/>
            <a:ext cx="438801" cy="9906000"/>
          </a:xfrm>
          <a:prstGeom prst="rect">
            <a:avLst/>
          </a:prstGeom>
          <a:gradFill flip="none" rotWithShape="1">
            <a:gsLst>
              <a:gs pos="31000">
                <a:schemeClr val="dk1">
                  <a:tint val="50000"/>
                  <a:satMod val="300000"/>
                </a:schemeClr>
              </a:gs>
              <a:gs pos="35000">
                <a:schemeClr val="dk1">
                  <a:tint val="37000"/>
                  <a:satMod val="300000"/>
                </a:schemeClr>
              </a:gs>
              <a:gs pos="100000">
                <a:schemeClr val="dk1">
                  <a:tint val="15000"/>
                  <a:satMod val="350000"/>
                </a:schemeClr>
              </a:gs>
            </a:gsLst>
            <a:lin ang="5400000" scaled="1"/>
            <a:tileRect/>
          </a:gra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lIns="65306" tIns="32653" rIns="65306" bIns="32653" rtlCol="0" anchor="ctr"/>
          <a:lstStyle/>
          <a:p>
            <a:pPr algn="ctr"/>
            <a:endParaRPr lang="es-ES"/>
          </a:p>
        </p:txBody>
      </p:sp>
      <p:sp>
        <p:nvSpPr>
          <p:cNvPr id="13" name="12 CuadroTexto"/>
          <p:cNvSpPr txBox="1"/>
          <p:nvPr/>
        </p:nvSpPr>
        <p:spPr>
          <a:xfrm>
            <a:off x="309530" y="6439602"/>
            <a:ext cx="6688808" cy="373729"/>
          </a:xfrm>
          <a:prstGeom prst="rect">
            <a:avLst/>
          </a:prstGeom>
          <a:noFill/>
        </p:spPr>
        <p:txBody>
          <a:bodyPr wrap="square" lIns="65306" tIns="32653" rIns="65306" bIns="32653" rtlCol="0">
            <a:spAutoFit/>
          </a:bodyPr>
          <a:lstStyle/>
          <a:p>
            <a:r>
              <a:rPr lang="es-ES" sz="2000" b="1" dirty="0" smtClean="0">
                <a:solidFill>
                  <a:schemeClr val="bg1"/>
                </a:solidFill>
              </a:rPr>
              <a:t>3- CALIFICACIÓN ENERGÉTICA</a:t>
            </a:r>
            <a:endParaRPr lang="es-ES" sz="2000" b="1" dirty="0">
              <a:solidFill>
                <a:schemeClr val="bg1"/>
              </a:solidFill>
            </a:endParaRPr>
          </a:p>
        </p:txBody>
      </p:sp>
      <p:sp>
        <p:nvSpPr>
          <p:cNvPr id="22" name="21 CuadroTexto"/>
          <p:cNvSpPr txBox="1"/>
          <p:nvPr/>
        </p:nvSpPr>
        <p:spPr>
          <a:xfrm>
            <a:off x="1470397" y="265317"/>
            <a:ext cx="6688808" cy="773830"/>
          </a:xfrm>
          <a:prstGeom prst="rect">
            <a:avLst/>
          </a:prstGeom>
          <a:solidFill>
            <a:schemeClr val="bg1"/>
          </a:solidFill>
        </p:spPr>
        <p:txBody>
          <a:bodyPr wrap="square" lIns="65306" tIns="32653" rIns="65306" bIns="32653" rtlCol="0">
            <a:spAutoFit/>
          </a:bodyPr>
          <a:lstStyle/>
          <a:p>
            <a:pPr algn="ctr"/>
            <a:r>
              <a:rPr lang="es-ES" sz="2300" dirty="0" smtClean="0"/>
              <a:t>CALIFICACIÓN ENERGÉTICA DE LAS VIVIENDAS (Software   CE</a:t>
            </a:r>
            <a:r>
              <a:rPr lang="es-ES" sz="2300" baseline="30000" dirty="0" smtClean="0"/>
              <a:t>3</a:t>
            </a:r>
            <a:r>
              <a:rPr lang="es-ES" sz="2300" dirty="0" smtClean="0"/>
              <a:t>X v1.1)</a:t>
            </a:r>
            <a:endParaRPr lang="es-ES" sz="2300" dirty="0"/>
          </a:p>
        </p:txBody>
      </p:sp>
      <p:sp>
        <p:nvSpPr>
          <p:cNvPr id="2060" name="Rectangle 12"/>
          <p:cNvSpPr>
            <a:spLocks noChangeArrowheads="1"/>
          </p:cNvSpPr>
          <p:nvPr/>
        </p:nvSpPr>
        <p:spPr bwMode="auto">
          <a:xfrm>
            <a:off x="0" y="1"/>
            <a:ext cx="131952" cy="3429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65306" tIns="32653" rIns="65306" bIns="32653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4317FC-78CD-4B09-8F91-8962A1D75DA7}" type="slidenum">
              <a:rPr lang="es-ES" smtClean="0"/>
              <a:pPr/>
              <a:t>12</a:t>
            </a:fld>
            <a:endParaRPr lang="es-ES"/>
          </a:p>
        </p:txBody>
      </p:sp>
      <p:pic>
        <p:nvPicPr>
          <p:cNvPr id="12" name="11 Imagen" descr="Emisiones CO2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24768" y="2428868"/>
            <a:ext cx="2166997" cy="2143140"/>
          </a:xfrm>
          <a:prstGeom prst="rect">
            <a:avLst/>
          </a:prstGeom>
        </p:spPr>
      </p:pic>
      <p:graphicFrame>
        <p:nvGraphicFramePr>
          <p:cNvPr id="14" name="29 Gráfico"/>
          <p:cNvGraphicFramePr/>
          <p:nvPr/>
        </p:nvGraphicFramePr>
        <p:xfrm>
          <a:off x="523844" y="1785926"/>
          <a:ext cx="7032255" cy="303971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cxnSp>
        <p:nvCxnSpPr>
          <p:cNvPr id="16" name="15 Conector recto"/>
          <p:cNvCxnSpPr/>
          <p:nvPr/>
        </p:nvCxnSpPr>
        <p:spPr>
          <a:xfrm>
            <a:off x="1238224" y="4357694"/>
            <a:ext cx="6215106" cy="1588"/>
          </a:xfrm>
          <a:prstGeom prst="line">
            <a:avLst/>
          </a:prstGeom>
          <a:ln w="19050">
            <a:solidFill>
              <a:srgbClr val="00B05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 descr="imagen presentacion TFG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906000" cy="6858000"/>
          </a:xfrm>
          <a:prstGeom prst="rect">
            <a:avLst/>
          </a:prstGeom>
        </p:spPr>
      </p:pic>
      <p:sp>
        <p:nvSpPr>
          <p:cNvPr id="11" name="10 Rectángulo"/>
          <p:cNvSpPr/>
          <p:nvPr/>
        </p:nvSpPr>
        <p:spPr>
          <a:xfrm rot="16200000">
            <a:off x="4733601" y="1685599"/>
            <a:ext cx="438801" cy="9906000"/>
          </a:xfrm>
          <a:prstGeom prst="rect">
            <a:avLst/>
          </a:prstGeom>
          <a:gradFill flip="none" rotWithShape="1">
            <a:gsLst>
              <a:gs pos="31000">
                <a:schemeClr val="dk1">
                  <a:tint val="50000"/>
                  <a:satMod val="300000"/>
                </a:schemeClr>
              </a:gs>
              <a:gs pos="35000">
                <a:schemeClr val="dk1">
                  <a:tint val="37000"/>
                  <a:satMod val="300000"/>
                </a:schemeClr>
              </a:gs>
              <a:gs pos="100000">
                <a:schemeClr val="dk1">
                  <a:tint val="15000"/>
                  <a:satMod val="350000"/>
                </a:schemeClr>
              </a:gs>
            </a:gsLst>
            <a:lin ang="5400000" scaled="1"/>
            <a:tileRect/>
          </a:gra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lIns="65306" tIns="32653" rIns="65306" bIns="32653" rtlCol="0" anchor="ctr"/>
          <a:lstStyle/>
          <a:p>
            <a:pPr algn="ctr"/>
            <a:endParaRPr lang="es-ES"/>
          </a:p>
        </p:txBody>
      </p:sp>
      <p:sp>
        <p:nvSpPr>
          <p:cNvPr id="13" name="12 CuadroTexto"/>
          <p:cNvSpPr txBox="1"/>
          <p:nvPr/>
        </p:nvSpPr>
        <p:spPr>
          <a:xfrm>
            <a:off x="309530" y="6439602"/>
            <a:ext cx="6688808" cy="373729"/>
          </a:xfrm>
          <a:prstGeom prst="rect">
            <a:avLst/>
          </a:prstGeom>
          <a:noFill/>
        </p:spPr>
        <p:txBody>
          <a:bodyPr wrap="square" lIns="65306" tIns="32653" rIns="65306" bIns="32653" rtlCol="0">
            <a:spAutoFit/>
          </a:bodyPr>
          <a:lstStyle/>
          <a:p>
            <a:r>
              <a:rPr lang="es-ES" sz="2000" b="1" dirty="0" smtClean="0">
                <a:solidFill>
                  <a:schemeClr val="bg1"/>
                </a:solidFill>
              </a:rPr>
              <a:t>3- CALIFICACIÓN ENERGÉTICA</a:t>
            </a:r>
            <a:endParaRPr lang="es-ES" sz="2000" b="1" dirty="0">
              <a:solidFill>
                <a:schemeClr val="bg1"/>
              </a:solidFill>
            </a:endParaRPr>
          </a:p>
        </p:txBody>
      </p:sp>
      <p:sp>
        <p:nvSpPr>
          <p:cNvPr id="22" name="21 CuadroTexto"/>
          <p:cNvSpPr txBox="1"/>
          <p:nvPr/>
        </p:nvSpPr>
        <p:spPr>
          <a:xfrm>
            <a:off x="1470397" y="265317"/>
            <a:ext cx="6688808" cy="773830"/>
          </a:xfrm>
          <a:prstGeom prst="rect">
            <a:avLst/>
          </a:prstGeom>
          <a:solidFill>
            <a:schemeClr val="bg1"/>
          </a:solidFill>
        </p:spPr>
        <p:txBody>
          <a:bodyPr wrap="square" lIns="65306" tIns="32653" rIns="65306" bIns="32653" rtlCol="0">
            <a:spAutoFit/>
          </a:bodyPr>
          <a:lstStyle/>
          <a:p>
            <a:pPr algn="ctr"/>
            <a:r>
              <a:rPr lang="es-ES" sz="2300" dirty="0" smtClean="0"/>
              <a:t>CALIFICACIÓN ENERGÉTICA DE LAS VIVIENDAS (Software   CE</a:t>
            </a:r>
            <a:r>
              <a:rPr lang="es-ES" sz="2300" baseline="30000" dirty="0" smtClean="0"/>
              <a:t>3</a:t>
            </a:r>
            <a:r>
              <a:rPr lang="es-ES" sz="2300" dirty="0" smtClean="0"/>
              <a:t>X v1.1)</a:t>
            </a:r>
            <a:endParaRPr lang="es-ES" sz="2300" dirty="0"/>
          </a:p>
        </p:txBody>
      </p:sp>
      <p:sp>
        <p:nvSpPr>
          <p:cNvPr id="2060" name="Rectangle 12"/>
          <p:cNvSpPr>
            <a:spLocks noChangeArrowheads="1"/>
          </p:cNvSpPr>
          <p:nvPr/>
        </p:nvSpPr>
        <p:spPr bwMode="auto">
          <a:xfrm>
            <a:off x="0" y="1"/>
            <a:ext cx="131952" cy="3429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65306" tIns="32653" rIns="65306" bIns="32653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4317FC-78CD-4B09-8F91-8962A1D75DA7}" type="slidenum">
              <a:rPr lang="es-ES" smtClean="0"/>
              <a:pPr/>
              <a:t>13</a:t>
            </a:fld>
            <a:endParaRPr lang="es-ES"/>
          </a:p>
        </p:txBody>
      </p:sp>
      <p:graphicFrame>
        <p:nvGraphicFramePr>
          <p:cNvPr id="10" name="13 Gráfico"/>
          <p:cNvGraphicFramePr/>
          <p:nvPr/>
        </p:nvGraphicFramePr>
        <p:xfrm>
          <a:off x="380968" y="1714488"/>
          <a:ext cx="7032255" cy="303971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12" name="11 Imagen" descr="Consumo energia primaria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31104" y="2357430"/>
            <a:ext cx="2165366" cy="2214578"/>
          </a:xfrm>
          <a:prstGeom prst="rect">
            <a:avLst/>
          </a:prstGeom>
        </p:spPr>
      </p:pic>
      <p:cxnSp>
        <p:nvCxnSpPr>
          <p:cNvPr id="15" name="14 Conector recto"/>
          <p:cNvCxnSpPr/>
          <p:nvPr/>
        </p:nvCxnSpPr>
        <p:spPr>
          <a:xfrm>
            <a:off x="1095348" y="4213230"/>
            <a:ext cx="6143668" cy="1588"/>
          </a:xfrm>
          <a:prstGeom prst="line">
            <a:avLst/>
          </a:prstGeom>
          <a:ln w="19050" cmpd="sng">
            <a:solidFill>
              <a:srgbClr val="00B05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 descr="imagen presentacion TFG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906000" cy="6858000"/>
          </a:xfrm>
          <a:prstGeom prst="rect">
            <a:avLst/>
          </a:prstGeom>
        </p:spPr>
      </p:pic>
      <p:sp>
        <p:nvSpPr>
          <p:cNvPr id="11" name="10 Rectángulo"/>
          <p:cNvSpPr/>
          <p:nvPr/>
        </p:nvSpPr>
        <p:spPr>
          <a:xfrm rot="16200000">
            <a:off x="4733601" y="1685599"/>
            <a:ext cx="438801" cy="9906000"/>
          </a:xfrm>
          <a:prstGeom prst="rect">
            <a:avLst/>
          </a:prstGeom>
          <a:gradFill flip="none" rotWithShape="1">
            <a:gsLst>
              <a:gs pos="31000">
                <a:schemeClr val="dk1">
                  <a:tint val="50000"/>
                  <a:satMod val="300000"/>
                </a:schemeClr>
              </a:gs>
              <a:gs pos="35000">
                <a:schemeClr val="dk1">
                  <a:tint val="37000"/>
                  <a:satMod val="300000"/>
                </a:schemeClr>
              </a:gs>
              <a:gs pos="100000">
                <a:schemeClr val="dk1">
                  <a:tint val="15000"/>
                  <a:satMod val="350000"/>
                </a:schemeClr>
              </a:gs>
            </a:gsLst>
            <a:lin ang="5400000" scaled="1"/>
            <a:tileRect/>
          </a:gra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lIns="65306" tIns="32653" rIns="65306" bIns="32653" rtlCol="0" anchor="ctr"/>
          <a:lstStyle/>
          <a:p>
            <a:pPr algn="ctr"/>
            <a:endParaRPr lang="es-ES"/>
          </a:p>
        </p:txBody>
      </p:sp>
      <p:sp>
        <p:nvSpPr>
          <p:cNvPr id="13" name="12 CuadroTexto"/>
          <p:cNvSpPr txBox="1"/>
          <p:nvPr/>
        </p:nvSpPr>
        <p:spPr>
          <a:xfrm>
            <a:off x="309530" y="6439602"/>
            <a:ext cx="6688808" cy="373729"/>
          </a:xfrm>
          <a:prstGeom prst="rect">
            <a:avLst/>
          </a:prstGeom>
          <a:noFill/>
        </p:spPr>
        <p:txBody>
          <a:bodyPr wrap="square" lIns="65306" tIns="32653" rIns="65306" bIns="32653" rtlCol="0">
            <a:spAutoFit/>
          </a:bodyPr>
          <a:lstStyle/>
          <a:p>
            <a:r>
              <a:rPr lang="es-ES" sz="2000" b="1" dirty="0" smtClean="0">
                <a:solidFill>
                  <a:schemeClr val="bg1"/>
                </a:solidFill>
              </a:rPr>
              <a:t>4- MEDIDAS DE MEJORA Y VALORACIÓN ECONÓMICA</a:t>
            </a:r>
            <a:endParaRPr lang="es-ES" sz="2000" b="1" dirty="0">
              <a:solidFill>
                <a:schemeClr val="bg1"/>
              </a:solidFill>
            </a:endParaRPr>
          </a:p>
        </p:txBody>
      </p:sp>
      <p:sp>
        <p:nvSpPr>
          <p:cNvPr id="22" name="21 CuadroTexto"/>
          <p:cNvSpPr txBox="1"/>
          <p:nvPr/>
        </p:nvSpPr>
        <p:spPr>
          <a:xfrm>
            <a:off x="1857354" y="210257"/>
            <a:ext cx="5970175" cy="769441"/>
          </a:xfrm>
          <a:prstGeom prst="rect">
            <a:avLst/>
          </a:prstGeom>
          <a:solidFill>
            <a:schemeClr val="bg1"/>
          </a:solidFill>
        </p:spPr>
        <p:txBody>
          <a:bodyPr wrap="square" lIns="65306" tIns="32653" rIns="65306" bIns="32653" rtlCol="0">
            <a:spAutoFit/>
          </a:bodyPr>
          <a:lstStyle/>
          <a:p>
            <a:pPr algn="ctr"/>
            <a:r>
              <a:rPr lang="es-ES" sz="2300" dirty="0" smtClean="0"/>
              <a:t>MEDIDAS DE MEJORA Y VALORACIÓN ECONÓMICA</a:t>
            </a:r>
            <a:endParaRPr lang="es-ES" sz="2300" dirty="0"/>
          </a:p>
        </p:txBody>
      </p:sp>
      <p:sp>
        <p:nvSpPr>
          <p:cNvPr id="2060" name="Rectangle 12"/>
          <p:cNvSpPr>
            <a:spLocks noChangeArrowheads="1"/>
          </p:cNvSpPr>
          <p:nvPr/>
        </p:nvSpPr>
        <p:spPr bwMode="auto">
          <a:xfrm>
            <a:off x="0" y="1"/>
            <a:ext cx="131952" cy="3429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65306" tIns="32653" rIns="65306" bIns="32653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ES"/>
          </a:p>
        </p:txBody>
      </p:sp>
      <p:pic>
        <p:nvPicPr>
          <p:cNvPr id="31747" name="Picture 3" descr="1367572137_1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738818" y="1197306"/>
            <a:ext cx="3143272" cy="194820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2" name="11 Flecha derecha"/>
          <p:cNvSpPr/>
          <p:nvPr/>
        </p:nvSpPr>
        <p:spPr>
          <a:xfrm rot="5400000">
            <a:off x="2089101" y="3473649"/>
            <a:ext cx="255136" cy="165838"/>
          </a:xfrm>
          <a:prstGeom prst="rightArrow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306" tIns="32653" rIns="65306" bIns="32653" rtlCol="0" anchor="ctr"/>
          <a:lstStyle/>
          <a:p>
            <a:pPr algn="ctr"/>
            <a:endParaRPr lang="es-ES"/>
          </a:p>
        </p:txBody>
      </p:sp>
      <p:sp>
        <p:nvSpPr>
          <p:cNvPr id="14" name="13 Flecha derecha"/>
          <p:cNvSpPr/>
          <p:nvPr/>
        </p:nvSpPr>
        <p:spPr>
          <a:xfrm rot="5400000">
            <a:off x="7340645" y="3432827"/>
            <a:ext cx="255136" cy="165838"/>
          </a:xfrm>
          <a:prstGeom prst="rightArrow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306" tIns="32653" rIns="65306" bIns="32653" rtlCol="0" anchor="ctr"/>
          <a:lstStyle/>
          <a:p>
            <a:pPr algn="ctr"/>
            <a:endParaRPr lang="es-ES"/>
          </a:p>
        </p:txBody>
      </p:sp>
      <p:sp>
        <p:nvSpPr>
          <p:cNvPr id="15" name="14 CuadroTexto"/>
          <p:cNvSpPr txBox="1"/>
          <p:nvPr/>
        </p:nvSpPr>
        <p:spPr>
          <a:xfrm>
            <a:off x="530647" y="3735163"/>
            <a:ext cx="4145956" cy="890354"/>
          </a:xfrm>
          <a:prstGeom prst="rect">
            <a:avLst/>
          </a:prstGeom>
          <a:noFill/>
        </p:spPr>
        <p:txBody>
          <a:bodyPr wrap="square" lIns="65306" tIns="32653" rIns="65306" bIns="32653" rtlCol="0">
            <a:spAutoFit/>
          </a:bodyPr>
          <a:lstStyle/>
          <a:p>
            <a:r>
              <a:rPr lang="es-ES" dirty="0" smtClean="0"/>
              <a:t>Sustitución de los equipos de climatización por unos equipos nuevos de alta eficiencia energética.</a:t>
            </a:r>
            <a:endParaRPr lang="es-ES" dirty="0"/>
          </a:p>
        </p:txBody>
      </p:sp>
      <p:sp>
        <p:nvSpPr>
          <p:cNvPr id="16" name="15 CuadroTexto"/>
          <p:cNvSpPr txBox="1"/>
          <p:nvPr/>
        </p:nvSpPr>
        <p:spPr>
          <a:xfrm>
            <a:off x="5339956" y="3681654"/>
            <a:ext cx="4145956" cy="890354"/>
          </a:xfrm>
          <a:prstGeom prst="rect">
            <a:avLst/>
          </a:prstGeom>
          <a:noFill/>
        </p:spPr>
        <p:txBody>
          <a:bodyPr wrap="square" lIns="65306" tIns="32653" rIns="65306" bIns="32653" rtlCol="0">
            <a:spAutoFit/>
          </a:bodyPr>
          <a:lstStyle/>
          <a:p>
            <a:r>
              <a:rPr lang="es-ES" dirty="0" smtClean="0"/>
              <a:t>Aislamiento en fachada EPS de 6cm, con esta medida se reducen los efectos negativos de los puentes térmicos.</a:t>
            </a:r>
            <a:endParaRPr lang="es-ES" dirty="0"/>
          </a:p>
        </p:txBody>
      </p:sp>
      <p:pic>
        <p:nvPicPr>
          <p:cNvPr id="31748" name="Picture 4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75993" y="4755706"/>
            <a:ext cx="5319829" cy="15308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749" name="Picture 5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671632" y="4755706"/>
            <a:ext cx="3959772" cy="15308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1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4317FC-78CD-4B09-8F91-8962A1D75DA7}" type="slidenum">
              <a:rPr lang="es-ES" smtClean="0"/>
              <a:pPr/>
              <a:t>14</a:t>
            </a:fld>
            <a:endParaRPr lang="es-ES"/>
          </a:p>
        </p:txBody>
      </p:sp>
      <p:pic>
        <p:nvPicPr>
          <p:cNvPr id="1026" name="Picture 2" descr="E:\Users\Alberto\Desktop\Grado en Arquitectura tecnica\TFG\Guia TFG\SERR&amp;SCOP.pn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952471" y="1152650"/>
            <a:ext cx="2786083" cy="206203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 descr="imagen presentacion TFG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906000" cy="6858000"/>
          </a:xfrm>
          <a:prstGeom prst="rect">
            <a:avLst/>
          </a:prstGeom>
        </p:spPr>
      </p:pic>
      <p:sp>
        <p:nvSpPr>
          <p:cNvPr id="11" name="10 Rectángulo"/>
          <p:cNvSpPr/>
          <p:nvPr/>
        </p:nvSpPr>
        <p:spPr>
          <a:xfrm rot="16200000">
            <a:off x="4733601" y="1685599"/>
            <a:ext cx="438801" cy="9906000"/>
          </a:xfrm>
          <a:prstGeom prst="rect">
            <a:avLst/>
          </a:prstGeom>
          <a:gradFill flip="none" rotWithShape="1">
            <a:gsLst>
              <a:gs pos="31000">
                <a:schemeClr val="dk1">
                  <a:tint val="50000"/>
                  <a:satMod val="300000"/>
                </a:schemeClr>
              </a:gs>
              <a:gs pos="35000">
                <a:schemeClr val="dk1">
                  <a:tint val="37000"/>
                  <a:satMod val="300000"/>
                </a:schemeClr>
              </a:gs>
              <a:gs pos="100000">
                <a:schemeClr val="dk1">
                  <a:tint val="15000"/>
                  <a:satMod val="350000"/>
                </a:schemeClr>
              </a:gs>
            </a:gsLst>
            <a:lin ang="5400000" scaled="1"/>
            <a:tileRect/>
          </a:gra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lIns="65306" tIns="32653" rIns="65306" bIns="32653" rtlCol="0" anchor="ctr"/>
          <a:lstStyle/>
          <a:p>
            <a:pPr algn="ctr"/>
            <a:endParaRPr lang="es-ES"/>
          </a:p>
        </p:txBody>
      </p:sp>
      <p:sp>
        <p:nvSpPr>
          <p:cNvPr id="13" name="12 CuadroTexto"/>
          <p:cNvSpPr txBox="1"/>
          <p:nvPr/>
        </p:nvSpPr>
        <p:spPr>
          <a:xfrm>
            <a:off x="309530" y="6439602"/>
            <a:ext cx="6688808" cy="373729"/>
          </a:xfrm>
          <a:prstGeom prst="rect">
            <a:avLst/>
          </a:prstGeom>
          <a:noFill/>
        </p:spPr>
        <p:txBody>
          <a:bodyPr wrap="square" lIns="65306" tIns="32653" rIns="65306" bIns="32653" rtlCol="0">
            <a:spAutoFit/>
          </a:bodyPr>
          <a:lstStyle/>
          <a:p>
            <a:r>
              <a:rPr lang="es-ES" sz="2000" b="1" dirty="0" smtClean="0">
                <a:solidFill>
                  <a:schemeClr val="bg1"/>
                </a:solidFill>
              </a:rPr>
              <a:t>5- CALIFICACIÓN ENERGETICA CON MEJORA</a:t>
            </a:r>
            <a:endParaRPr lang="es-ES" sz="2000" b="1" dirty="0">
              <a:solidFill>
                <a:schemeClr val="bg1"/>
              </a:solidFill>
            </a:endParaRPr>
          </a:p>
        </p:txBody>
      </p:sp>
      <p:sp>
        <p:nvSpPr>
          <p:cNvPr id="22" name="21 CuadroTexto"/>
          <p:cNvSpPr txBox="1"/>
          <p:nvPr/>
        </p:nvSpPr>
        <p:spPr>
          <a:xfrm>
            <a:off x="1023910" y="428604"/>
            <a:ext cx="7683837" cy="417696"/>
          </a:xfrm>
          <a:prstGeom prst="rect">
            <a:avLst/>
          </a:prstGeom>
          <a:solidFill>
            <a:schemeClr val="bg1"/>
          </a:solidFill>
        </p:spPr>
        <p:txBody>
          <a:bodyPr wrap="square" lIns="65306" tIns="32653" rIns="65306" bIns="32653" rtlCol="0">
            <a:spAutoFit/>
          </a:bodyPr>
          <a:lstStyle/>
          <a:p>
            <a:pPr algn="ctr"/>
            <a:r>
              <a:rPr lang="es-ES" sz="2300" dirty="0" smtClean="0"/>
              <a:t>COMPARATIVA DEMANDA DE ENERGIA</a:t>
            </a:r>
            <a:endParaRPr lang="es-ES" sz="2300" dirty="0"/>
          </a:p>
        </p:txBody>
      </p:sp>
      <p:sp>
        <p:nvSpPr>
          <p:cNvPr id="2060" name="Rectangle 12"/>
          <p:cNvSpPr>
            <a:spLocks noChangeArrowheads="1"/>
          </p:cNvSpPr>
          <p:nvPr/>
        </p:nvSpPr>
        <p:spPr bwMode="auto">
          <a:xfrm>
            <a:off x="0" y="1"/>
            <a:ext cx="131952" cy="3429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65306" tIns="32653" rIns="65306" bIns="32653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4317FC-78CD-4B09-8F91-8962A1D75DA7}" type="slidenum">
              <a:rPr lang="es-ES" smtClean="0"/>
              <a:pPr/>
              <a:t>15</a:t>
            </a:fld>
            <a:endParaRPr lang="es-ES"/>
          </a:p>
        </p:txBody>
      </p:sp>
      <p:graphicFrame>
        <p:nvGraphicFramePr>
          <p:cNvPr id="10" name="2 Gráfico"/>
          <p:cNvGraphicFramePr/>
          <p:nvPr/>
        </p:nvGraphicFramePr>
        <p:xfrm>
          <a:off x="452406" y="1428736"/>
          <a:ext cx="8618726" cy="335758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cxnSp>
        <p:nvCxnSpPr>
          <p:cNvPr id="12" name="4 Conector recto"/>
          <p:cNvCxnSpPr/>
          <p:nvPr/>
        </p:nvCxnSpPr>
        <p:spPr>
          <a:xfrm>
            <a:off x="1238224" y="4286256"/>
            <a:ext cx="7786742" cy="1588"/>
          </a:xfrm>
          <a:prstGeom prst="line">
            <a:avLst/>
          </a:prstGeom>
          <a:ln w="19050">
            <a:solidFill>
              <a:srgbClr val="00B05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8 Flecha curvada hacia la derecha"/>
          <p:cNvSpPr/>
          <p:nvPr/>
        </p:nvSpPr>
        <p:spPr>
          <a:xfrm rot="19165456">
            <a:off x="2288049" y="2259058"/>
            <a:ext cx="317976" cy="489999"/>
          </a:xfrm>
          <a:prstGeom prst="curvedRightArrow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s-ES" sz="1100">
              <a:solidFill>
                <a:schemeClr val="tx1"/>
              </a:solidFill>
            </a:endParaRPr>
          </a:p>
        </p:txBody>
      </p:sp>
      <p:sp>
        <p:nvSpPr>
          <p:cNvPr id="16" name="9 Flecha curvada hacia la derecha"/>
          <p:cNvSpPr/>
          <p:nvPr/>
        </p:nvSpPr>
        <p:spPr>
          <a:xfrm rot="19165456">
            <a:off x="6002526" y="2259169"/>
            <a:ext cx="317977" cy="489078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s-ES" sz="110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 descr="imagen presentacion TFG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906000" cy="6858000"/>
          </a:xfrm>
          <a:prstGeom prst="rect">
            <a:avLst/>
          </a:prstGeom>
        </p:spPr>
      </p:pic>
      <p:sp>
        <p:nvSpPr>
          <p:cNvPr id="11" name="10 Rectángulo"/>
          <p:cNvSpPr/>
          <p:nvPr/>
        </p:nvSpPr>
        <p:spPr>
          <a:xfrm rot="16200000">
            <a:off x="4733601" y="1685599"/>
            <a:ext cx="438801" cy="9906000"/>
          </a:xfrm>
          <a:prstGeom prst="rect">
            <a:avLst/>
          </a:prstGeom>
          <a:gradFill flip="none" rotWithShape="1">
            <a:gsLst>
              <a:gs pos="31000">
                <a:schemeClr val="dk1">
                  <a:tint val="50000"/>
                  <a:satMod val="300000"/>
                </a:schemeClr>
              </a:gs>
              <a:gs pos="35000">
                <a:schemeClr val="dk1">
                  <a:tint val="37000"/>
                  <a:satMod val="300000"/>
                </a:schemeClr>
              </a:gs>
              <a:gs pos="100000">
                <a:schemeClr val="dk1">
                  <a:tint val="15000"/>
                  <a:satMod val="350000"/>
                </a:schemeClr>
              </a:gs>
            </a:gsLst>
            <a:lin ang="5400000" scaled="1"/>
            <a:tileRect/>
          </a:gra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lIns="65306" tIns="32653" rIns="65306" bIns="32653" rtlCol="0" anchor="ctr"/>
          <a:lstStyle/>
          <a:p>
            <a:pPr algn="ctr"/>
            <a:endParaRPr lang="es-ES"/>
          </a:p>
        </p:txBody>
      </p:sp>
      <p:sp>
        <p:nvSpPr>
          <p:cNvPr id="13" name="12 CuadroTexto"/>
          <p:cNvSpPr txBox="1"/>
          <p:nvPr/>
        </p:nvSpPr>
        <p:spPr>
          <a:xfrm>
            <a:off x="309530" y="6439602"/>
            <a:ext cx="6688808" cy="373729"/>
          </a:xfrm>
          <a:prstGeom prst="rect">
            <a:avLst/>
          </a:prstGeom>
          <a:noFill/>
        </p:spPr>
        <p:txBody>
          <a:bodyPr wrap="square" lIns="65306" tIns="32653" rIns="65306" bIns="32653" rtlCol="0">
            <a:spAutoFit/>
          </a:bodyPr>
          <a:lstStyle/>
          <a:p>
            <a:r>
              <a:rPr lang="es-ES" sz="2000" b="1" dirty="0" smtClean="0">
                <a:solidFill>
                  <a:schemeClr val="bg1"/>
                </a:solidFill>
              </a:rPr>
              <a:t>5- CALIFICACIÓN ENERGETICA CON MEJORA</a:t>
            </a:r>
            <a:endParaRPr lang="es-ES" sz="2000" b="1" dirty="0">
              <a:solidFill>
                <a:schemeClr val="bg1"/>
              </a:solidFill>
            </a:endParaRPr>
          </a:p>
        </p:txBody>
      </p:sp>
      <p:sp>
        <p:nvSpPr>
          <p:cNvPr id="22" name="21 CuadroTexto"/>
          <p:cNvSpPr txBox="1"/>
          <p:nvPr/>
        </p:nvSpPr>
        <p:spPr>
          <a:xfrm>
            <a:off x="1028163" y="418399"/>
            <a:ext cx="7683837" cy="417696"/>
          </a:xfrm>
          <a:prstGeom prst="rect">
            <a:avLst/>
          </a:prstGeom>
          <a:solidFill>
            <a:schemeClr val="bg1"/>
          </a:solidFill>
        </p:spPr>
        <p:txBody>
          <a:bodyPr wrap="square" lIns="65306" tIns="32653" rIns="65306" bIns="32653" rtlCol="0">
            <a:spAutoFit/>
          </a:bodyPr>
          <a:lstStyle/>
          <a:p>
            <a:pPr algn="ctr"/>
            <a:r>
              <a:rPr lang="es-ES" sz="2300" dirty="0" smtClean="0"/>
              <a:t>COMPARATIVA EMISIONES GLOBALES</a:t>
            </a:r>
            <a:endParaRPr lang="es-ES" sz="2300" dirty="0"/>
          </a:p>
        </p:txBody>
      </p:sp>
      <p:sp>
        <p:nvSpPr>
          <p:cNvPr id="2060" name="Rectangle 12"/>
          <p:cNvSpPr>
            <a:spLocks noChangeArrowheads="1"/>
          </p:cNvSpPr>
          <p:nvPr/>
        </p:nvSpPr>
        <p:spPr bwMode="auto">
          <a:xfrm>
            <a:off x="0" y="1"/>
            <a:ext cx="131952" cy="3429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65306" tIns="32653" rIns="65306" bIns="32653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4317FC-78CD-4B09-8F91-8962A1D75DA7}" type="slidenum">
              <a:rPr lang="es-ES" smtClean="0"/>
              <a:pPr/>
              <a:t>16</a:t>
            </a:fld>
            <a:endParaRPr lang="es-ES"/>
          </a:p>
        </p:txBody>
      </p:sp>
      <p:graphicFrame>
        <p:nvGraphicFramePr>
          <p:cNvPr id="14" name="15 Gráfico"/>
          <p:cNvGraphicFramePr/>
          <p:nvPr/>
        </p:nvGraphicFramePr>
        <p:xfrm>
          <a:off x="309530" y="1714488"/>
          <a:ext cx="7045271" cy="304681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17" name="16 Imagen" descr="Emisiones CO2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81892" y="2361852"/>
            <a:ext cx="2234759" cy="2210156"/>
          </a:xfrm>
          <a:prstGeom prst="rect">
            <a:avLst/>
          </a:prstGeom>
        </p:spPr>
      </p:pic>
      <p:cxnSp>
        <p:nvCxnSpPr>
          <p:cNvPr id="12" name="4 Conector recto"/>
          <p:cNvCxnSpPr/>
          <p:nvPr/>
        </p:nvCxnSpPr>
        <p:spPr>
          <a:xfrm>
            <a:off x="1166786" y="4286256"/>
            <a:ext cx="6215106" cy="1588"/>
          </a:xfrm>
          <a:prstGeom prst="line">
            <a:avLst/>
          </a:prstGeom>
          <a:ln w="19050">
            <a:solidFill>
              <a:srgbClr val="00B05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 descr="imagen presentacion TFG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906000" cy="6858000"/>
          </a:xfrm>
          <a:prstGeom prst="rect">
            <a:avLst/>
          </a:prstGeom>
        </p:spPr>
      </p:pic>
      <p:sp>
        <p:nvSpPr>
          <p:cNvPr id="11" name="10 Rectángulo"/>
          <p:cNvSpPr/>
          <p:nvPr/>
        </p:nvSpPr>
        <p:spPr>
          <a:xfrm rot="16200000">
            <a:off x="4733601" y="1685599"/>
            <a:ext cx="438801" cy="9906000"/>
          </a:xfrm>
          <a:prstGeom prst="rect">
            <a:avLst/>
          </a:prstGeom>
          <a:gradFill flip="none" rotWithShape="1">
            <a:gsLst>
              <a:gs pos="31000">
                <a:schemeClr val="dk1">
                  <a:tint val="50000"/>
                  <a:satMod val="300000"/>
                </a:schemeClr>
              </a:gs>
              <a:gs pos="35000">
                <a:schemeClr val="dk1">
                  <a:tint val="37000"/>
                  <a:satMod val="300000"/>
                </a:schemeClr>
              </a:gs>
              <a:gs pos="100000">
                <a:schemeClr val="dk1">
                  <a:tint val="15000"/>
                  <a:satMod val="350000"/>
                </a:schemeClr>
              </a:gs>
            </a:gsLst>
            <a:lin ang="5400000" scaled="1"/>
            <a:tileRect/>
          </a:gra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lIns="65306" tIns="32653" rIns="65306" bIns="32653" rtlCol="0" anchor="ctr"/>
          <a:lstStyle/>
          <a:p>
            <a:pPr algn="ctr"/>
            <a:endParaRPr lang="es-ES"/>
          </a:p>
        </p:txBody>
      </p:sp>
      <p:sp>
        <p:nvSpPr>
          <p:cNvPr id="13" name="12 CuadroTexto"/>
          <p:cNvSpPr txBox="1"/>
          <p:nvPr/>
        </p:nvSpPr>
        <p:spPr>
          <a:xfrm>
            <a:off x="309530" y="6439602"/>
            <a:ext cx="6688808" cy="373729"/>
          </a:xfrm>
          <a:prstGeom prst="rect">
            <a:avLst/>
          </a:prstGeom>
          <a:noFill/>
        </p:spPr>
        <p:txBody>
          <a:bodyPr wrap="square" lIns="65306" tIns="32653" rIns="65306" bIns="32653" rtlCol="0">
            <a:spAutoFit/>
          </a:bodyPr>
          <a:lstStyle/>
          <a:p>
            <a:r>
              <a:rPr lang="es-ES" sz="2000" b="1" dirty="0" smtClean="0">
                <a:solidFill>
                  <a:schemeClr val="bg1"/>
                </a:solidFill>
              </a:rPr>
              <a:t>6- CONCLUSIONES</a:t>
            </a:r>
            <a:endParaRPr lang="es-ES" sz="2000" b="1" dirty="0">
              <a:solidFill>
                <a:schemeClr val="bg1"/>
              </a:solidFill>
            </a:endParaRPr>
          </a:p>
        </p:txBody>
      </p:sp>
      <p:sp>
        <p:nvSpPr>
          <p:cNvPr id="22" name="21 CuadroTexto"/>
          <p:cNvSpPr txBox="1"/>
          <p:nvPr/>
        </p:nvSpPr>
        <p:spPr>
          <a:xfrm>
            <a:off x="3571016" y="316346"/>
            <a:ext cx="2874529" cy="461665"/>
          </a:xfrm>
          <a:prstGeom prst="rect">
            <a:avLst/>
          </a:prstGeom>
          <a:solidFill>
            <a:schemeClr val="bg1"/>
          </a:solidFill>
        </p:spPr>
        <p:txBody>
          <a:bodyPr wrap="square" lIns="65306" tIns="32653" rIns="65306" bIns="32653" rtlCol="0">
            <a:spAutoFit/>
          </a:bodyPr>
          <a:lstStyle/>
          <a:p>
            <a:pPr algn="ctr"/>
            <a:r>
              <a:rPr lang="es-ES" sz="2600" dirty="0" smtClean="0"/>
              <a:t>CONCLUSIONES</a:t>
            </a:r>
            <a:endParaRPr lang="es-ES" sz="2600" dirty="0"/>
          </a:p>
        </p:txBody>
      </p:sp>
      <p:sp>
        <p:nvSpPr>
          <p:cNvPr id="2060" name="Rectangle 12"/>
          <p:cNvSpPr>
            <a:spLocks noChangeArrowheads="1"/>
          </p:cNvSpPr>
          <p:nvPr/>
        </p:nvSpPr>
        <p:spPr bwMode="auto">
          <a:xfrm>
            <a:off x="0" y="1"/>
            <a:ext cx="131952" cy="3429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65306" tIns="32653" rIns="65306" bIns="32653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ES"/>
          </a:p>
        </p:txBody>
      </p:sp>
      <p:sp>
        <p:nvSpPr>
          <p:cNvPr id="9" name="8 Flecha derecha"/>
          <p:cNvSpPr/>
          <p:nvPr/>
        </p:nvSpPr>
        <p:spPr>
          <a:xfrm>
            <a:off x="420089" y="1081753"/>
            <a:ext cx="276397" cy="153081"/>
          </a:xfrm>
          <a:prstGeom prst="rightArrow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306" tIns="32653" rIns="65306" bIns="32653" rtlCol="0" anchor="ctr"/>
          <a:lstStyle/>
          <a:p>
            <a:pPr algn="ctr"/>
            <a:endParaRPr lang="es-ES"/>
          </a:p>
        </p:txBody>
      </p:sp>
      <p:sp>
        <p:nvSpPr>
          <p:cNvPr id="10" name="9 CuadroTexto"/>
          <p:cNvSpPr txBox="1"/>
          <p:nvPr/>
        </p:nvSpPr>
        <p:spPr>
          <a:xfrm>
            <a:off x="862324" y="928670"/>
            <a:ext cx="8457749" cy="890354"/>
          </a:xfrm>
          <a:prstGeom prst="rect">
            <a:avLst/>
          </a:prstGeom>
          <a:noFill/>
        </p:spPr>
        <p:txBody>
          <a:bodyPr wrap="square" lIns="65306" tIns="32653" rIns="65306" bIns="32653" rtlCol="0">
            <a:spAutoFit/>
          </a:bodyPr>
          <a:lstStyle/>
          <a:p>
            <a:pPr algn="just"/>
            <a:r>
              <a:rPr lang="es-ES" dirty="0" smtClean="0"/>
              <a:t>Cual ha sido el RESULTADO: Aún estamos muy lejos de conseguir que nuestras viviendas tengan un máximo confort  con un mínimo consumo de energía. Falta adquirir cultura energética para llegar a esos niveles de eficiencia.</a:t>
            </a:r>
          </a:p>
        </p:txBody>
      </p:sp>
      <p:sp>
        <p:nvSpPr>
          <p:cNvPr id="12" name="11 Flecha derecha"/>
          <p:cNvSpPr/>
          <p:nvPr/>
        </p:nvSpPr>
        <p:spPr>
          <a:xfrm>
            <a:off x="420089" y="2153323"/>
            <a:ext cx="276397" cy="153081"/>
          </a:xfrm>
          <a:prstGeom prst="rightArrow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306" tIns="32653" rIns="65306" bIns="32653" rtlCol="0" anchor="ctr"/>
          <a:lstStyle/>
          <a:p>
            <a:pPr algn="ctr"/>
            <a:endParaRPr lang="es-ES"/>
          </a:p>
        </p:txBody>
      </p:sp>
      <p:sp>
        <p:nvSpPr>
          <p:cNvPr id="14" name="13 CuadroTexto"/>
          <p:cNvSpPr txBox="1"/>
          <p:nvPr/>
        </p:nvSpPr>
        <p:spPr>
          <a:xfrm>
            <a:off x="862324" y="2051267"/>
            <a:ext cx="8457749" cy="1165154"/>
          </a:xfrm>
          <a:prstGeom prst="rect">
            <a:avLst/>
          </a:prstGeom>
          <a:noFill/>
        </p:spPr>
        <p:txBody>
          <a:bodyPr wrap="square" lIns="65306" tIns="32653" rIns="65306" bIns="32653" rtlCol="0">
            <a:spAutoFit/>
          </a:bodyPr>
          <a:lstStyle/>
          <a:p>
            <a:pPr algn="just"/>
            <a:r>
              <a:rPr lang="es-ES" dirty="0" smtClean="0"/>
              <a:t>Cual sería el OBJETIVO: Para que una vivienda sea lo mas eficiente posible, hay que tener en cuenta variables como, la situación, orientación, envolvente térmica, iluminación, ventilación, estanqueidad, recuperación de calor y sobre todo instalaciones que usen exclusivamente energías renovables.</a:t>
            </a:r>
          </a:p>
        </p:txBody>
      </p:sp>
      <p:sp>
        <p:nvSpPr>
          <p:cNvPr id="15" name="14 Flecha derecha"/>
          <p:cNvSpPr/>
          <p:nvPr/>
        </p:nvSpPr>
        <p:spPr>
          <a:xfrm>
            <a:off x="420089" y="3531056"/>
            <a:ext cx="276397" cy="153081"/>
          </a:xfrm>
          <a:prstGeom prst="rightArrow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306" tIns="32653" rIns="65306" bIns="32653" rtlCol="0" anchor="ctr"/>
          <a:lstStyle/>
          <a:p>
            <a:pPr algn="ctr"/>
            <a:endParaRPr lang="es-ES"/>
          </a:p>
        </p:txBody>
      </p:sp>
      <p:sp>
        <p:nvSpPr>
          <p:cNvPr id="16" name="15 CuadroTexto"/>
          <p:cNvSpPr txBox="1"/>
          <p:nvPr/>
        </p:nvSpPr>
        <p:spPr>
          <a:xfrm>
            <a:off x="862324" y="3429000"/>
            <a:ext cx="8457749" cy="890354"/>
          </a:xfrm>
          <a:prstGeom prst="rect">
            <a:avLst/>
          </a:prstGeom>
          <a:noFill/>
        </p:spPr>
        <p:txBody>
          <a:bodyPr wrap="square" lIns="65306" tIns="32653" rIns="65306" bIns="32653" rtlCol="0">
            <a:spAutoFit/>
          </a:bodyPr>
          <a:lstStyle/>
          <a:p>
            <a:pPr algn="just"/>
            <a:r>
              <a:rPr lang="es-ES" dirty="0" smtClean="0"/>
              <a:t>Cual es la POSICIÓN </a:t>
            </a:r>
            <a:r>
              <a:rPr lang="es-ES" dirty="0" smtClean="0"/>
              <a:t>ACTUAL: Hasta </a:t>
            </a:r>
            <a:r>
              <a:rPr lang="es-ES" dirty="0" smtClean="0"/>
              <a:t>que España no adquiera esa cultura de eficiencia energética en edificación y rehabilitación, seguiremos estando a años luz de países como Dinamarca y muy lejos de países como Alemania.</a:t>
            </a:r>
          </a:p>
        </p:txBody>
      </p:sp>
      <p:sp>
        <p:nvSpPr>
          <p:cNvPr id="17" name="1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4317FC-78CD-4B09-8F91-8962A1D75DA7}" type="slidenum">
              <a:rPr lang="es-ES" smtClean="0"/>
              <a:pPr/>
              <a:t>17</a:t>
            </a:fld>
            <a:endParaRPr lang="es-ES"/>
          </a:p>
        </p:txBody>
      </p:sp>
      <p:pic>
        <p:nvPicPr>
          <p:cNvPr id="18" name="17 Imagen" descr="Dependencia energética1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52604" y="4357694"/>
            <a:ext cx="6000792" cy="192882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 descr="imagen presentacion TFG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906000" cy="6858000"/>
          </a:xfrm>
          <a:prstGeom prst="rect">
            <a:avLst/>
          </a:prstGeom>
        </p:spPr>
      </p:pic>
      <p:sp>
        <p:nvSpPr>
          <p:cNvPr id="13" name="12 CuadroTexto"/>
          <p:cNvSpPr txBox="1"/>
          <p:nvPr/>
        </p:nvSpPr>
        <p:spPr>
          <a:xfrm>
            <a:off x="309530" y="6439602"/>
            <a:ext cx="6688808" cy="373729"/>
          </a:xfrm>
          <a:prstGeom prst="rect">
            <a:avLst/>
          </a:prstGeom>
          <a:noFill/>
        </p:spPr>
        <p:txBody>
          <a:bodyPr wrap="square" lIns="65306" tIns="32653" rIns="65306" bIns="32653" rtlCol="0">
            <a:spAutoFit/>
          </a:bodyPr>
          <a:lstStyle/>
          <a:p>
            <a:r>
              <a:rPr lang="es-ES" sz="2000" b="1" dirty="0" smtClean="0">
                <a:solidFill>
                  <a:schemeClr val="bg1"/>
                </a:solidFill>
              </a:rPr>
              <a:t>6- CONCLUSIONES</a:t>
            </a:r>
            <a:endParaRPr lang="es-ES" sz="2000" b="1" dirty="0">
              <a:solidFill>
                <a:schemeClr val="bg1"/>
              </a:solidFill>
            </a:endParaRPr>
          </a:p>
        </p:txBody>
      </p:sp>
      <p:sp>
        <p:nvSpPr>
          <p:cNvPr id="2060" name="Rectangle 12"/>
          <p:cNvSpPr>
            <a:spLocks noChangeArrowheads="1"/>
          </p:cNvSpPr>
          <p:nvPr/>
        </p:nvSpPr>
        <p:spPr bwMode="auto">
          <a:xfrm>
            <a:off x="0" y="1"/>
            <a:ext cx="131952" cy="3429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65306" tIns="32653" rIns="65306" bIns="32653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ES"/>
          </a:p>
        </p:txBody>
      </p:sp>
      <p:sp>
        <p:nvSpPr>
          <p:cNvPr id="17" name="16 CuadroTexto"/>
          <p:cNvSpPr txBox="1"/>
          <p:nvPr/>
        </p:nvSpPr>
        <p:spPr>
          <a:xfrm>
            <a:off x="2354868" y="1656967"/>
            <a:ext cx="5362102" cy="1516899"/>
          </a:xfrm>
          <a:prstGeom prst="rect">
            <a:avLst/>
          </a:prstGeom>
          <a:solidFill>
            <a:schemeClr val="bg1"/>
          </a:solidFill>
        </p:spPr>
        <p:txBody>
          <a:bodyPr wrap="square" lIns="65306" tIns="32653" rIns="65306" bIns="32653" rtlCol="0">
            <a:spAutoFit/>
          </a:bodyPr>
          <a:lstStyle/>
          <a:p>
            <a:pPr algn="ctr"/>
            <a:r>
              <a:rPr lang="es-ES" sz="4700" i="1" dirty="0" smtClean="0"/>
              <a:t>MUCHAS GRACIAS POR SU ATENCIÓN</a:t>
            </a:r>
            <a:endParaRPr lang="es-ES" sz="4700" i="1" dirty="0"/>
          </a:p>
        </p:txBody>
      </p:sp>
      <p:sp>
        <p:nvSpPr>
          <p:cNvPr id="18" name="17 CuadroTexto"/>
          <p:cNvSpPr txBox="1"/>
          <p:nvPr/>
        </p:nvSpPr>
        <p:spPr>
          <a:xfrm>
            <a:off x="2907662" y="4245435"/>
            <a:ext cx="4145956" cy="615553"/>
          </a:xfrm>
          <a:prstGeom prst="rect">
            <a:avLst/>
          </a:prstGeom>
          <a:noFill/>
        </p:spPr>
        <p:txBody>
          <a:bodyPr wrap="square" lIns="65306" tIns="32653" rIns="65306" bIns="32653" rtlCol="0">
            <a:spAutoFit/>
          </a:bodyPr>
          <a:lstStyle/>
          <a:p>
            <a:r>
              <a:rPr lang="es-ES" dirty="0" smtClean="0"/>
              <a:t>Autor: JOSE ALBERTO PÉREZ GONZÁLEZ</a:t>
            </a:r>
          </a:p>
          <a:p>
            <a:endParaRPr lang="es-E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4317FC-78CD-4B09-8F91-8962A1D75DA7}" type="slidenum">
              <a:rPr lang="es-ES" smtClean="0"/>
              <a:pPr/>
              <a:t>18</a:t>
            </a:fld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868</TotalTime>
  <Words>684</Words>
  <Application>Microsoft Office PowerPoint</Application>
  <PresentationFormat>A4 (210 x 297 mm)</PresentationFormat>
  <Paragraphs>156</Paragraphs>
  <Slides>18</Slides>
  <Notes>17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18</vt:i4>
      </vt:variant>
    </vt:vector>
  </HeadingPairs>
  <TitlesOfParts>
    <vt:vector size="19" baseType="lpstr">
      <vt:lpstr>Tema de Office</vt:lpstr>
      <vt:lpstr>Diapositiva 1</vt:lpstr>
      <vt:lpstr>Diapositiva 2</vt:lpstr>
      <vt:lpstr>Diapositiva 3</vt:lpstr>
      <vt:lpstr>Diapositiva 4</vt:lpstr>
      <vt:lpstr>Diapositiva 5</vt:lpstr>
      <vt:lpstr>Diapositiva 6</vt:lpstr>
      <vt:lpstr>Diapositiva 7</vt:lpstr>
      <vt:lpstr>Diapositiva 8</vt:lpstr>
      <vt:lpstr>Diapositiva 9</vt:lpstr>
      <vt:lpstr>Diapositiva 10</vt:lpstr>
      <vt:lpstr>Diapositiva 11</vt:lpstr>
      <vt:lpstr>Diapositiva 12</vt:lpstr>
      <vt:lpstr>Diapositiva 13</vt:lpstr>
      <vt:lpstr>Diapositiva 14</vt:lpstr>
      <vt:lpstr>Diapositiva 15</vt:lpstr>
      <vt:lpstr>Diapositiva 16</vt:lpstr>
      <vt:lpstr>Diapositiva 17</vt:lpstr>
      <vt:lpstr>Diapositiva 18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Alberto</dc:creator>
  <cp:lastModifiedBy>Alberto</cp:lastModifiedBy>
  <cp:revision>100</cp:revision>
  <dcterms:created xsi:type="dcterms:W3CDTF">2014-06-18T15:41:05Z</dcterms:created>
  <dcterms:modified xsi:type="dcterms:W3CDTF">2014-07-08T08:00:26Z</dcterms:modified>
</cp:coreProperties>
</file>