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32" r:id="rId1"/>
  </p:sldMasterIdLst>
  <p:sldIdLst>
    <p:sldId id="256" r:id="rId2"/>
    <p:sldId id="257" r:id="rId3"/>
    <p:sldId id="322" r:id="rId4"/>
    <p:sldId id="320" r:id="rId5"/>
    <p:sldId id="259" r:id="rId6"/>
    <p:sldId id="323" r:id="rId7"/>
    <p:sldId id="260" r:id="rId8"/>
    <p:sldId id="261" r:id="rId9"/>
    <p:sldId id="268" r:id="rId10"/>
    <p:sldId id="269" r:id="rId11"/>
    <p:sldId id="271" r:id="rId12"/>
    <p:sldId id="273" r:id="rId13"/>
    <p:sldId id="275" r:id="rId14"/>
    <p:sldId id="277" r:id="rId15"/>
    <p:sldId id="278" r:id="rId16"/>
    <p:sldId id="280" r:id="rId17"/>
    <p:sldId id="281" r:id="rId18"/>
    <p:sldId id="284" r:id="rId19"/>
    <p:sldId id="288" r:id="rId20"/>
    <p:sldId id="286" r:id="rId21"/>
    <p:sldId id="289" r:id="rId22"/>
    <p:sldId id="291" r:id="rId23"/>
    <p:sldId id="292" r:id="rId24"/>
    <p:sldId id="295" r:id="rId25"/>
    <p:sldId id="297" r:id="rId26"/>
    <p:sldId id="299" r:id="rId27"/>
    <p:sldId id="300" r:id="rId28"/>
    <p:sldId id="301" r:id="rId29"/>
    <p:sldId id="302" r:id="rId30"/>
    <p:sldId id="318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24" r:id="rId4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5656973-8AE5-4125-A2BF-A93970E6ACA7}" type="datetimeFigureOut">
              <a:rPr lang="es-ES" smtClean="0"/>
              <a:t>25/09/2014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06E0947-3CC3-4B04-B6CF-11CE1AFDA05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ALTERNATIVAS ENERGÉTICAS EN LA CLIMATIZACIÓN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72000" y="4437112"/>
            <a:ext cx="3744416" cy="1584176"/>
          </a:xfrm>
        </p:spPr>
        <p:txBody>
          <a:bodyPr/>
          <a:lstStyle/>
          <a:p>
            <a:r>
              <a:rPr lang="es-ES" b="1" dirty="0" smtClean="0"/>
              <a:t>De Val Marín, Marc</a:t>
            </a:r>
          </a:p>
          <a:p>
            <a:endParaRPr lang="es-ES" sz="1600" dirty="0" smtClean="0"/>
          </a:p>
          <a:p>
            <a:pPr>
              <a:spcAft>
                <a:spcPts val="1200"/>
              </a:spcAft>
            </a:pPr>
            <a:r>
              <a:rPr lang="es-ES" sz="1600" dirty="0" smtClean="0"/>
              <a:t>Tutor: </a:t>
            </a:r>
            <a:r>
              <a:rPr lang="es-ES" sz="1600" dirty="0" err="1" smtClean="0"/>
              <a:t>Fco</a:t>
            </a:r>
            <a:r>
              <a:rPr lang="es-ES" sz="1600" dirty="0" smtClean="0"/>
              <a:t> Javier Cárcel Carrasco</a:t>
            </a:r>
          </a:p>
          <a:p>
            <a:pPr>
              <a:spcAft>
                <a:spcPts val="1200"/>
              </a:spcAft>
            </a:pPr>
            <a:r>
              <a:rPr lang="es-ES" sz="1600" dirty="0" smtClean="0"/>
              <a:t>Septiembre 2014</a:t>
            </a:r>
            <a:endParaRPr lang="es-ES" sz="1600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4572000" y="188640"/>
            <a:ext cx="3672408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MÁSTER EN EDIFICACIÓN  TECNOLOGÍA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5" name="4 Imagen" descr="C:\Users\Natalia\Documents\PFG\Portada CD\UPV 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21288"/>
            <a:ext cx="1533525" cy="543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707" y="6021288"/>
            <a:ext cx="1695450" cy="5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60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ANTECEDENTES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s-ES" sz="1800" u="sng" dirty="0" smtClean="0"/>
              <a:t>Consumos según servicios en sector residencial 2011:</a:t>
            </a:r>
            <a:endParaRPr lang="es-ES" sz="1800" u="sng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36912"/>
            <a:ext cx="5941085" cy="323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ANTECEDENTES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s-ES" sz="1800" u="sng" dirty="0" smtClean="0"/>
              <a:t>Consumo según fuente de energía para calefacción y refrigeración en sector residencial 2011:</a:t>
            </a:r>
            <a:endParaRPr lang="es-ES" sz="1800" u="sng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35052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17474"/>
            <a:ext cx="34004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76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ALTERNATIVAS ENERGÉTICAS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s-ES" dirty="0" smtClean="0"/>
              <a:t>Energía solar térmica</a:t>
            </a:r>
          </a:p>
          <a:p>
            <a:pPr>
              <a:spcAft>
                <a:spcPts val="1800"/>
              </a:spcAft>
            </a:pPr>
            <a:r>
              <a:rPr lang="es-ES" dirty="0" smtClean="0"/>
              <a:t>Geotermia</a:t>
            </a:r>
          </a:p>
          <a:p>
            <a:pPr>
              <a:spcAft>
                <a:spcPts val="1800"/>
              </a:spcAft>
            </a:pPr>
            <a:r>
              <a:rPr lang="es-ES" dirty="0" smtClean="0"/>
              <a:t>Biomasa </a:t>
            </a:r>
          </a:p>
          <a:p>
            <a:pPr>
              <a:spcAft>
                <a:spcPts val="1800"/>
              </a:spcAft>
            </a:pPr>
            <a:r>
              <a:rPr lang="es-ES" dirty="0" smtClean="0"/>
              <a:t>Cogeneración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476" y="1688767"/>
            <a:ext cx="3295650" cy="4648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362" y="3230082"/>
            <a:ext cx="2035175" cy="1528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06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ENERGÍA SOLAR TÉRMICA</a:t>
            </a:r>
            <a:endParaRPr lang="es-ES" sz="32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745273"/>
            <a:ext cx="17907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/>
          <a:lstStyle/>
          <a:p>
            <a:pPr marL="68580" indent="0">
              <a:buNone/>
            </a:pPr>
            <a:endParaRPr lang="es-ES" dirty="0" smtClean="0"/>
          </a:p>
          <a:p>
            <a:pPr>
              <a:spcAft>
                <a:spcPts val="1000"/>
              </a:spcAft>
            </a:pPr>
            <a:r>
              <a:rPr lang="es-ES" sz="2000" dirty="0" smtClean="0"/>
              <a:t>Aprovechamiento de la radiación solar para generar calor.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Uso de colectores o paneles solares.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Normalmente se emplea agua como transporte de energía.</a:t>
            </a:r>
            <a:endParaRPr lang="es-ES" sz="2000" dirty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33443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ENERGÍA SOLAR TÉRMICA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/>
          <a:lstStyle/>
          <a:p>
            <a:pPr marL="68580" indent="0">
              <a:buNone/>
            </a:pPr>
            <a:r>
              <a:rPr lang="es-ES" u="sng" dirty="0" smtClean="0"/>
              <a:t>Captadores</a:t>
            </a:r>
          </a:p>
          <a:p>
            <a:pPr marL="68580" indent="0">
              <a:buNone/>
            </a:pPr>
            <a:endParaRPr lang="es-ES" dirty="0" smtClean="0"/>
          </a:p>
          <a:p>
            <a:pPr>
              <a:spcAft>
                <a:spcPts val="1000"/>
              </a:spcAft>
            </a:pPr>
            <a:r>
              <a:rPr lang="es-ES" sz="2000" dirty="0" smtClean="0"/>
              <a:t>De placa plana</a:t>
            </a:r>
            <a:endParaRPr lang="es-ES" sz="2000" dirty="0"/>
          </a:p>
          <a:p>
            <a:pPr>
              <a:spcAft>
                <a:spcPts val="1000"/>
              </a:spcAft>
            </a:pPr>
            <a:r>
              <a:rPr lang="es-ES" sz="2000" dirty="0" smtClean="0"/>
              <a:t>Sin cubierta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De aire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De tubo de vacío</a:t>
            </a:r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568" y="3861048"/>
            <a:ext cx="2376264" cy="1782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766" y="1844824"/>
            <a:ext cx="2295711" cy="1733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51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ENERGÍA SOLAR TÉRMICA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844824"/>
            <a:ext cx="7992888" cy="446449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Ventajas</a:t>
            </a:r>
          </a:p>
          <a:p>
            <a:pPr marL="68580" indent="0">
              <a:buNone/>
            </a:pPr>
            <a:endParaRPr lang="es-ES" dirty="0" smtClean="0"/>
          </a:p>
          <a:p>
            <a:pPr>
              <a:spcAft>
                <a:spcPts val="1000"/>
              </a:spcAft>
            </a:pPr>
            <a:r>
              <a:rPr lang="es-ES" sz="2000" dirty="0" smtClean="0"/>
              <a:t>Recurso renovable.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Reducción de emisiones CO</a:t>
            </a:r>
            <a:r>
              <a:rPr lang="es-ES" sz="2000" dirty="0" smtClean="0">
                <a:latin typeface="Calibri"/>
              </a:rPr>
              <a:t>₂.</a:t>
            </a:r>
            <a:endParaRPr lang="es-ES" sz="2000" dirty="0"/>
          </a:p>
          <a:p>
            <a:pPr>
              <a:spcAft>
                <a:spcPts val="1000"/>
              </a:spcAft>
            </a:pPr>
            <a:r>
              <a:rPr lang="es-ES" sz="2000" dirty="0" smtClean="0"/>
              <a:t>Distribuida por todo el mundo.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Impacto ambiental bajo.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Menor dependencia de las compañías suministradoras.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Instalación silenciosa.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Larga vida útil, 20 – 30 años.</a:t>
            </a:r>
            <a:endParaRPr lang="es-ES" sz="2000" dirty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02237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ENERGÍA SOLAR TÉRMICA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/>
          <a:lstStyle/>
          <a:p>
            <a:pPr marL="68580" indent="0">
              <a:buNone/>
            </a:pPr>
            <a:r>
              <a:rPr lang="es-ES" u="sng" dirty="0" smtClean="0"/>
              <a:t>Desventajas</a:t>
            </a:r>
          </a:p>
          <a:p>
            <a:pPr marL="68580" indent="0">
              <a:buNone/>
            </a:pPr>
            <a:endParaRPr lang="es-ES" dirty="0" smtClean="0"/>
          </a:p>
          <a:p>
            <a:pPr>
              <a:spcAft>
                <a:spcPts val="1000"/>
              </a:spcAft>
            </a:pPr>
            <a:r>
              <a:rPr lang="es-ES" sz="2000" dirty="0" smtClean="0"/>
              <a:t>Coste inicial elevado.</a:t>
            </a:r>
            <a:endParaRPr lang="es-ES" sz="2000" dirty="0"/>
          </a:p>
          <a:p>
            <a:pPr>
              <a:spcAft>
                <a:spcPts val="1000"/>
              </a:spcAft>
            </a:pPr>
            <a:r>
              <a:rPr lang="es-ES" sz="2000" dirty="0" smtClean="0"/>
              <a:t>Dependencia del clima.</a:t>
            </a:r>
            <a:endParaRPr lang="es-ES" sz="2000" dirty="0"/>
          </a:p>
          <a:p>
            <a:pPr>
              <a:spcAft>
                <a:spcPts val="1000"/>
              </a:spcAft>
            </a:pPr>
            <a:r>
              <a:rPr lang="es-ES" sz="2000" dirty="0"/>
              <a:t>Impacto visual </a:t>
            </a:r>
            <a:r>
              <a:rPr lang="es-ES" sz="2000" dirty="0" smtClean="0"/>
              <a:t>negativo.</a:t>
            </a:r>
            <a:endParaRPr lang="es-ES" sz="2000" dirty="0"/>
          </a:p>
          <a:p>
            <a:pPr>
              <a:spcAft>
                <a:spcPts val="1000"/>
              </a:spcAft>
            </a:pPr>
            <a:r>
              <a:rPr lang="es-ES" sz="2000" dirty="0" smtClean="0"/>
              <a:t>Puede afectar a ecosistemas por la extensión que ocupan los captadores.</a:t>
            </a:r>
            <a:endParaRPr lang="es-ES" sz="2000" dirty="0"/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20887"/>
            <a:ext cx="2913112" cy="15803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941168"/>
            <a:ext cx="4205227" cy="1423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89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ENERGÍA GEOTÉRMICA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2564904"/>
            <a:ext cx="7560956" cy="326772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s-ES" dirty="0" smtClean="0"/>
              <a:t>Energía almacenada en el interior de la tierra.</a:t>
            </a:r>
          </a:p>
          <a:p>
            <a:pPr>
              <a:spcAft>
                <a:spcPts val="1200"/>
              </a:spcAft>
            </a:pPr>
            <a:r>
              <a:rPr lang="es-ES" dirty="0" smtClean="0"/>
              <a:t>Extracción de la energía mediante un fluido.</a:t>
            </a:r>
          </a:p>
          <a:p>
            <a:pPr>
              <a:spcAft>
                <a:spcPts val="1200"/>
              </a:spcAft>
            </a:pPr>
            <a:r>
              <a:rPr lang="es-ES" dirty="0" smtClean="0"/>
              <a:t>El calor de la tierra es ilimitado a escala humana.</a:t>
            </a:r>
          </a:p>
          <a:p>
            <a:pPr>
              <a:spcAft>
                <a:spcPts val="1200"/>
              </a:spcAft>
            </a:pPr>
            <a:r>
              <a:rPr lang="es-ES" dirty="0" smtClean="0"/>
              <a:t>Uso de bomba de calor geotérmica.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64704"/>
            <a:ext cx="17049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82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Tipos de energía geotérmica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/>
              <a:t>Alta entalpía: más de 150 ˚C</a:t>
            </a:r>
          </a:p>
          <a:p>
            <a:pPr lvl="0">
              <a:spcAft>
                <a:spcPts val="1000"/>
              </a:spcAft>
            </a:pPr>
            <a:r>
              <a:rPr lang="es-ES" sz="2000" dirty="0"/>
              <a:t>Media entalpía: entre 90 y 150 ˚C</a:t>
            </a:r>
          </a:p>
          <a:p>
            <a:pPr lvl="0">
              <a:spcAft>
                <a:spcPts val="1000"/>
              </a:spcAft>
            </a:pPr>
            <a:r>
              <a:rPr lang="es-ES" sz="2000" dirty="0"/>
              <a:t>Baja entalpía: entre 30 y 90 ˚C</a:t>
            </a:r>
          </a:p>
          <a:p>
            <a:pPr lvl="0">
              <a:spcAft>
                <a:spcPts val="1000"/>
              </a:spcAft>
            </a:pPr>
            <a:r>
              <a:rPr lang="es-ES" sz="2000" b="1" dirty="0"/>
              <a:t>Muy baja entalpía: menos de 30 ˚C</a:t>
            </a:r>
          </a:p>
          <a:p>
            <a:pPr marL="68580" indent="0">
              <a:buNone/>
            </a:pPr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16543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Geotermia de muy baja entalpia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Extendido por todo el territorio.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Temperatura constante a partir de 10 m.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Salto térmico menor.</a:t>
            </a:r>
            <a:endParaRPr lang="es-ES" sz="2000" dirty="0"/>
          </a:p>
          <a:p>
            <a:pPr marL="68580" indent="0">
              <a:buNone/>
            </a:pPr>
            <a:endParaRPr lang="es-ES" dirty="0" smtClean="0"/>
          </a:p>
          <a:p>
            <a:endParaRPr lang="es-ES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3168352" cy="2429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53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221088"/>
            <a:ext cx="2974806" cy="223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fontScale="92500" lnSpcReduction="10000"/>
          </a:bodyPr>
          <a:lstStyle/>
          <a:p>
            <a:pPr marL="68580" indent="0">
              <a:spcAft>
                <a:spcPts val="600"/>
              </a:spcAft>
              <a:buNone/>
            </a:pPr>
            <a:r>
              <a:rPr lang="es-ES" u="sng" dirty="0"/>
              <a:t>Tipos de </a:t>
            </a:r>
            <a:r>
              <a:rPr lang="es-ES" u="sng" dirty="0" smtClean="0"/>
              <a:t>instalaciones</a:t>
            </a:r>
            <a:endParaRPr lang="es-ES" u="sng" dirty="0" smtClean="0"/>
          </a:p>
          <a:p>
            <a:pPr marL="68580" indent="0">
              <a:spcAft>
                <a:spcPts val="600"/>
              </a:spcAft>
              <a:buNone/>
            </a:pPr>
            <a:r>
              <a:rPr lang="es-ES" u="sng" dirty="0" smtClean="0"/>
              <a:t>Colectores horizontales enterrados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Tubos de polietileno enterrados a poca profundidad.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Influenciado por el clima.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Requiere de una superficie elevada.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Ejecución sencilla.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Problemas con plantaciones y </a:t>
            </a:r>
          </a:p>
          <a:p>
            <a:pPr marL="68580" lvl="0" indent="0">
              <a:spcAft>
                <a:spcPts val="1000"/>
              </a:spcAft>
              <a:buNone/>
            </a:pPr>
            <a:r>
              <a:rPr lang="es-ES" sz="2000" dirty="0" smtClean="0"/>
              <a:t>otras instalaciones.</a:t>
            </a:r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91759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33056"/>
            <a:ext cx="3312368" cy="248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/>
              <a:t>Tipos de </a:t>
            </a:r>
            <a:r>
              <a:rPr lang="es-ES" u="sng" dirty="0" smtClean="0"/>
              <a:t>instalaciones: Sondas geotérmicas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Colectores verticales en el interiores de sondeos.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Requiere de poca superficie.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Mayor rendimiento que colectores horizontales.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Coste elevado.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50777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/>
          </a:bodyPr>
          <a:lstStyle/>
          <a:p>
            <a:pPr marL="68580" indent="0">
              <a:spcAft>
                <a:spcPts val="600"/>
              </a:spcAft>
              <a:buNone/>
            </a:pPr>
            <a:r>
              <a:rPr lang="es-ES" u="sng" dirty="0"/>
              <a:t>Tipos de instalaciones:</a:t>
            </a:r>
          </a:p>
          <a:p>
            <a:pPr marL="68580" indent="0">
              <a:spcAft>
                <a:spcPts val="600"/>
              </a:spcAft>
              <a:buNone/>
            </a:pPr>
            <a:r>
              <a:rPr lang="es-ES" u="sng" dirty="0" smtClean="0"/>
              <a:t>Sondeos de captación de agua someros</a:t>
            </a: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Explotación de la capa freática.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Ejecución de dos sondeos.</a:t>
            </a:r>
            <a:endParaRPr lang="es-ES" dirty="0" smtClean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103" y="3645024"/>
            <a:ext cx="4864735" cy="2771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21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12976"/>
            <a:ext cx="2952328" cy="2155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/>
              <a:t>Tipos de </a:t>
            </a:r>
            <a:r>
              <a:rPr lang="es-ES" u="sng" dirty="0" smtClean="0"/>
              <a:t>instalaciones: Cimientos geotérmicos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Introducción de una red de tubos en cimentaciones profundas.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Ahorro de espacio y trabajo.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No </a:t>
            </a:r>
            <a:r>
              <a:rPr lang="es-ES" sz="2000" dirty="0"/>
              <a:t>se pueden realizar </a:t>
            </a:r>
            <a:endParaRPr lang="es-ES" sz="2000" dirty="0" smtClean="0"/>
          </a:p>
          <a:p>
            <a:pPr marL="68580" indent="0">
              <a:spcAft>
                <a:spcPts val="1000"/>
              </a:spcAft>
              <a:buNone/>
            </a:pPr>
            <a:r>
              <a:rPr lang="es-ES" sz="2000" dirty="0" smtClean="0"/>
              <a:t>reparaciones.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Solo apto para nuevas construcciones.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95330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Ventajas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Fuente de energía constante.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No </a:t>
            </a:r>
            <a:r>
              <a:rPr lang="es-ES" sz="2000" dirty="0"/>
              <a:t>emite CO</a:t>
            </a:r>
            <a:r>
              <a:rPr lang="es-ES" sz="2000" dirty="0" smtClean="0">
                <a:latin typeface="Calibri"/>
              </a:rPr>
              <a:t>₂.</a:t>
            </a:r>
            <a:endParaRPr lang="es-ES" sz="2000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Reducción dependencia compañías suministradoras.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No depende del clima.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Larga vida útil de la instalación, 25-50 años.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31830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/>
              <a:t>ENERGÍA GEOTÉRMICA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Desventajas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Coste inicial elevado.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Falta de espacio para la ejecución.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Posible contaminación térmica y de aguas.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Deterioro del paisaje.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37438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BIOMASA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s-ES" sz="2000" dirty="0" smtClean="0"/>
              <a:t>Uso de productos obtenidos a partir de materia orgánica para producir energía.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Caldera de biomasa.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Biomasa para usos térmicos: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Industria agrícola: huesos de aceituna y cascaras de frutos secos.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Industria forestal: astillas y virutas.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Cultivos leñosos: podas y piñas.</a:t>
            </a:r>
            <a:endParaRPr lang="es-ES" sz="1800" dirty="0"/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64704"/>
            <a:ext cx="15621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55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BIOMASA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Materias primas</a:t>
            </a:r>
          </a:p>
          <a:p>
            <a:pPr marL="68580" indent="0">
              <a:buNone/>
            </a:pPr>
            <a:endParaRPr lang="es-ES" dirty="0" smtClean="0"/>
          </a:p>
          <a:p>
            <a:pPr marL="68580" indent="0">
              <a:buNone/>
            </a:pPr>
            <a:endParaRPr lang="es-ES" dirty="0" smtClean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986" y="2636912"/>
            <a:ext cx="3024000" cy="2337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053" y="3678629"/>
            <a:ext cx="3458845" cy="2591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460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BIOMASA</a:t>
            </a:r>
            <a:endParaRPr lang="es-ES" sz="32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38834"/>
            <a:ext cx="4608512" cy="47870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17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BIOMASA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Almacenamiento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Contenedor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Silo textil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Silo de obra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Depósito subterráneo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Almacenamiento integrado</a:t>
            </a:r>
          </a:p>
          <a:p>
            <a:pPr marL="68580" lvl="0" indent="0">
              <a:spcAft>
                <a:spcPts val="1000"/>
              </a:spcAft>
              <a:buNone/>
            </a:pPr>
            <a:endParaRPr lang="es-E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94" y="1237483"/>
            <a:ext cx="252771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648" y="2708920"/>
            <a:ext cx="2795903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93096"/>
            <a:ext cx="3620244" cy="1973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93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BIOMASA</a:t>
            </a:r>
            <a:endParaRPr lang="es-ES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764704"/>
            <a:ext cx="3312368" cy="228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056900" cy="3987805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s-ES" u="sng" dirty="0" smtClean="0"/>
              <a:t>Ventajas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Emisiones </a:t>
            </a:r>
            <a:r>
              <a:rPr lang="es-ES" sz="2000" dirty="0" smtClean="0"/>
              <a:t>de CO</a:t>
            </a:r>
            <a:r>
              <a:rPr lang="es-ES" sz="2000" dirty="0" smtClean="0">
                <a:latin typeface="Calibri"/>
              </a:rPr>
              <a:t>₂ </a:t>
            </a:r>
            <a:r>
              <a:rPr lang="es-ES" sz="2000" dirty="0" smtClean="0"/>
              <a:t>equilibrada</a:t>
            </a:r>
            <a:r>
              <a:rPr lang="es-ES" sz="2000" dirty="0" smtClean="0"/>
              <a:t>.</a:t>
            </a:r>
            <a:endParaRPr lang="es-ES" sz="2000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Menor coste de combustible e independencias de las fluctuaciones del precio del mismo.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Contribuye a la disminución de residuos y al reciclaje.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Ayuda a la limpieza de montes.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Mantenimiento sencillo.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Se puede combinar con sistemas solares.</a:t>
            </a:r>
          </a:p>
          <a:p>
            <a:pPr lvl="0">
              <a:spcAft>
                <a:spcPts val="1000"/>
              </a:spcAft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52208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BIOMASA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056900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Desventajas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Mayor coste inicial.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Requiere espacio de almacenaje.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Menor rendimiento que en calderas de combustible fósil.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Mayor cantidad de combustible para conseguir la misma energía.</a:t>
            </a:r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endParaRPr lang="es-ES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78118"/>
            <a:ext cx="2592288" cy="1924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00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COGENERACIÓN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s-ES" sz="2000" dirty="0" smtClean="0"/>
              <a:t>Obtención simultanea de electricidad y calor a partir de una energía primaria.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Sistema muy eficiente.</a:t>
            </a:r>
          </a:p>
          <a:p>
            <a:pPr>
              <a:spcAft>
                <a:spcPts val="1000"/>
              </a:spcAft>
            </a:pPr>
            <a:r>
              <a:rPr lang="es-ES" sz="2000" dirty="0" smtClean="0"/>
              <a:t>Combustible habitual de tipo fósil.</a:t>
            </a:r>
            <a:endParaRPr lang="es-ES" sz="1800" dirty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02939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COGENERACIÓN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056900" cy="39878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Tipos de cogeneración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Micro-cogeneración: &lt;50kW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Cogeneración a pequeña escala: &lt;1MW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Cogeneración: &gt;1MW</a:t>
            </a:r>
            <a:endParaRPr lang="es-ES" sz="1800" dirty="0" smtClean="0"/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91636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COGENERACIÓN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err="1" smtClean="0"/>
              <a:t>Trigeneración</a:t>
            </a:r>
            <a:endParaRPr lang="es-ES" u="sng" dirty="0" smtClean="0"/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Generación simultanea de electricidad, calor y refrigeración.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Necesidad de máquina de </a:t>
            </a:r>
            <a:r>
              <a:rPr lang="es-ES" sz="2000" dirty="0" smtClean="0"/>
              <a:t>absorción.</a:t>
            </a:r>
            <a:endParaRPr lang="es-ES" sz="2000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Alarga periodo de uso.</a:t>
            </a:r>
            <a:endParaRPr lang="es-ES" sz="1800" dirty="0" smtClean="0"/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31759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COGENERACIÓN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Ventajas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Obtención simultanea de dos tipos de energía.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Disminución del consumo de energía primaria.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Reducción de la emisiones de CO</a:t>
            </a:r>
            <a:r>
              <a:rPr lang="es-ES" sz="2000" dirty="0" smtClean="0">
                <a:latin typeface="Calibri"/>
              </a:rPr>
              <a:t>₂.</a:t>
            </a:r>
            <a:endParaRPr lang="es-ES" sz="1800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Alta eficiencia energética.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Menor dependencia de la red eléctrica.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Ocupa poco espacio.</a:t>
            </a:r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44658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COGENERACIÓN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Desventajas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Coste inicial elevado.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No es una energía renovable.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Se sigue dependiendo de una energía primaria.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Coste de combustible elevado.</a:t>
            </a:r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Funcionamiento mínimo de 4500h/año para ser rentable.</a:t>
            </a:r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2805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ATERNATIVAS ENERGÉTICAS</a:t>
            </a:r>
            <a:endParaRPr lang="es-ES" sz="3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082" y="4355429"/>
            <a:ext cx="2582366" cy="1936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Aplicaciones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Calefacción: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Recomendable sistemas radiantes.</a:t>
            </a:r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Refrigeración: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Necesidad </a:t>
            </a:r>
            <a:r>
              <a:rPr lang="es-ES" sz="1800" dirty="0" smtClean="0"/>
              <a:t>de </a:t>
            </a:r>
            <a:r>
              <a:rPr lang="es-ES" sz="1800" dirty="0" smtClean="0"/>
              <a:t>máquina </a:t>
            </a:r>
            <a:r>
              <a:rPr lang="es-ES" sz="1800" dirty="0" smtClean="0"/>
              <a:t>de </a:t>
            </a:r>
            <a:r>
              <a:rPr lang="es-ES" sz="1800" dirty="0" smtClean="0"/>
              <a:t>absorción.</a:t>
            </a:r>
            <a:endParaRPr lang="es-ES" sz="1800" dirty="0" smtClean="0"/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Climatización de </a:t>
            </a:r>
            <a:r>
              <a:rPr lang="es-ES" sz="2000" dirty="0" smtClean="0"/>
              <a:t>piscinas.</a:t>
            </a:r>
            <a:endParaRPr lang="es-ES" sz="2000" dirty="0" smtClean="0"/>
          </a:p>
          <a:p>
            <a:pPr lvl="0">
              <a:spcAft>
                <a:spcPts val="1000"/>
              </a:spcAft>
            </a:pPr>
            <a:endParaRPr lang="es-ES" sz="2000" dirty="0" smtClean="0"/>
          </a:p>
          <a:p>
            <a:pPr lvl="0">
              <a:spcAft>
                <a:spcPts val="1000"/>
              </a:spcAft>
            </a:pPr>
            <a:endParaRPr lang="es-E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4824"/>
            <a:ext cx="2590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28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ESTUDIO DE CASO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Energía Solar Térmica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Edificio de oficinas: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Ubicación: Madrid.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Superficie de la instalación: 72 m</a:t>
            </a:r>
            <a:r>
              <a:rPr lang="es-ES" sz="1800" dirty="0" smtClean="0">
                <a:latin typeface="Calibri"/>
              </a:rPr>
              <a:t>².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Aplicación: ACS, calefacción y refrigeración.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Fuente auxiliar: gas natural.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energético: 57.481 </a:t>
            </a:r>
            <a:r>
              <a:rPr lang="es-ES" sz="1800" dirty="0" err="1" smtClean="0"/>
              <a:t>kWh</a:t>
            </a:r>
            <a:r>
              <a:rPr lang="es-ES" sz="1800" dirty="0" smtClean="0"/>
              <a:t>/año, 44%.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emisiones CO</a:t>
            </a:r>
            <a:r>
              <a:rPr lang="es-ES" sz="1800" dirty="0" smtClean="0">
                <a:latin typeface="Calibri"/>
              </a:rPr>
              <a:t>₂ :</a:t>
            </a:r>
            <a:r>
              <a:rPr lang="es-ES" sz="1800" dirty="0" smtClean="0"/>
              <a:t> 15 t/año.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económico:  2.967 €/año.</a:t>
            </a:r>
          </a:p>
        </p:txBody>
      </p:sp>
    </p:spTree>
    <p:extLst>
      <p:ext uri="{BB962C8B-B14F-4D97-AF65-F5344CB8AC3E}">
        <p14:creationId xmlns:p14="http://schemas.microsoft.com/office/powerpoint/2010/main" val="244801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ESTUDIO DE CASO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s-ES" u="sng" dirty="0" smtClean="0"/>
              <a:t>Geotermia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Vivienda unifamiliar: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Ubicación: Valladolid.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Superficie a climatizar: 225 m</a:t>
            </a:r>
            <a:r>
              <a:rPr lang="es-ES" sz="1800" dirty="0" smtClean="0">
                <a:latin typeface="Calibri"/>
              </a:rPr>
              <a:t>².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Instalación: Bomba de calor geotérmica y 3 perforaciones de 80 m con sondas de PE.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Aplicación: ACS, apoyo calefacción por suelo radiante.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Instalación anterior: Caldera de gasóleo.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energético:  hasta el 72%.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emisiones CO</a:t>
            </a:r>
            <a:r>
              <a:rPr lang="es-ES" sz="1800" dirty="0" smtClean="0">
                <a:latin typeface="Calibri"/>
              </a:rPr>
              <a:t>₂ :</a:t>
            </a:r>
            <a:r>
              <a:rPr lang="es-ES" sz="1800" dirty="0" smtClean="0"/>
              <a:t> 10’9  t/año.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Amortización:  5 años.</a:t>
            </a:r>
          </a:p>
        </p:txBody>
      </p:sp>
    </p:spTree>
    <p:extLst>
      <p:ext uri="{BB962C8B-B14F-4D97-AF65-F5344CB8AC3E}">
        <p14:creationId xmlns:p14="http://schemas.microsoft.com/office/powerpoint/2010/main" val="23116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ESTUDIO DE CASO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s-ES" u="sng" dirty="0" smtClean="0"/>
              <a:t>Biomasa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Edificio de viviendas: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Ubicación: Zaragoza.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Superficie a climatizar: 88 viviendas.</a:t>
            </a:r>
            <a:endParaRPr lang="es-ES" sz="1800" dirty="0" smtClean="0">
              <a:latin typeface="Calibri"/>
            </a:endParaRP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Instalación: Caldera de biomasa de 400 kW para biomasa sólida, principalmente cascara de almendra.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Aplicación: ACS y calefacción.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Instalación anterior: Caldera de carbón.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emisiones CO</a:t>
            </a:r>
            <a:r>
              <a:rPr lang="es-ES" sz="1800" dirty="0" smtClean="0">
                <a:latin typeface="Calibri"/>
              </a:rPr>
              <a:t>₂ :</a:t>
            </a:r>
            <a:r>
              <a:rPr lang="es-ES" sz="1800" dirty="0" smtClean="0"/>
              <a:t> quedan equilibradas.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económico:  30%.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Amortización: 3-4 años.</a:t>
            </a:r>
          </a:p>
        </p:txBody>
      </p:sp>
    </p:spTree>
    <p:extLst>
      <p:ext uri="{BB962C8B-B14F-4D97-AF65-F5344CB8AC3E}">
        <p14:creationId xmlns:p14="http://schemas.microsoft.com/office/powerpoint/2010/main" val="268328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ESTUDIO DE CASO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752528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es-ES" u="sng" dirty="0" smtClean="0"/>
              <a:t>Cogeneración</a:t>
            </a:r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000"/>
              </a:spcAft>
            </a:pPr>
            <a:r>
              <a:rPr lang="es-ES" sz="2000" dirty="0" smtClean="0"/>
              <a:t>Edificio de viviendas: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Ubicación: Madrid.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Superficie a climatizar: 94 viviendas.</a:t>
            </a:r>
            <a:endParaRPr lang="es-ES" sz="1800" dirty="0" smtClean="0">
              <a:latin typeface="Calibri"/>
            </a:endParaRP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Instalación: Micro-turbina 65 kW eléctricos y 120 kW térmicos, calderas 980 W térmicos.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Fuente de energía: Gas natural.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Tiempo de funcionamiento: 7200 h/año.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Aplicación: ACS y calefacción.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energético: 143.000 </a:t>
            </a:r>
            <a:r>
              <a:rPr lang="es-ES" sz="1800" dirty="0" err="1" smtClean="0"/>
              <a:t>kWh</a:t>
            </a:r>
            <a:r>
              <a:rPr lang="es-ES" sz="1800" dirty="0" smtClean="0"/>
              <a:t>/año.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emisiones CO</a:t>
            </a:r>
            <a:r>
              <a:rPr lang="es-ES" sz="1800" dirty="0" smtClean="0">
                <a:latin typeface="Calibri"/>
              </a:rPr>
              <a:t>₂ :</a:t>
            </a:r>
            <a:r>
              <a:rPr lang="es-ES" sz="1800" dirty="0" smtClean="0"/>
              <a:t> 29 t/año.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Ahorro económico:  30.900 €/año.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Coste de la instalación: 191.300 €.</a:t>
            </a: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" sz="1800" dirty="0" smtClean="0"/>
              <a:t>Amortización: 6 años.</a:t>
            </a:r>
          </a:p>
        </p:txBody>
      </p:sp>
    </p:spTree>
    <p:extLst>
      <p:ext uri="{BB962C8B-B14F-4D97-AF65-F5344CB8AC3E}">
        <p14:creationId xmlns:p14="http://schemas.microsoft.com/office/powerpoint/2010/main" val="234017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s-ES" u="sng" dirty="0" smtClean="0"/>
          </a:p>
          <a:p>
            <a:pPr marL="68580" indent="0">
              <a:buNone/>
            </a:pPr>
            <a:endParaRPr lang="es-ES" dirty="0" smtClean="0"/>
          </a:p>
          <a:p>
            <a:pPr lvl="0">
              <a:spcAft>
                <a:spcPts val="1800"/>
              </a:spcAft>
            </a:pPr>
            <a:r>
              <a:rPr lang="es-ES" sz="2000" dirty="0" smtClean="0"/>
              <a:t>Tendencias según clima</a:t>
            </a:r>
          </a:p>
          <a:p>
            <a:pPr lvl="0">
              <a:spcAft>
                <a:spcPts val="1800"/>
              </a:spcAft>
            </a:pPr>
            <a:r>
              <a:rPr lang="es-ES" sz="2000" dirty="0" smtClean="0"/>
              <a:t>Tendencias según el sector</a:t>
            </a:r>
          </a:p>
          <a:p>
            <a:pPr lvl="0">
              <a:spcAft>
                <a:spcPts val="1800"/>
              </a:spcAft>
            </a:pPr>
            <a:r>
              <a:rPr lang="es-ES" sz="2000" dirty="0" smtClean="0"/>
              <a:t>Tendencias según el estado del edificio</a:t>
            </a:r>
          </a:p>
          <a:p>
            <a:pPr lvl="0">
              <a:spcAft>
                <a:spcPts val="1800"/>
              </a:spcAft>
            </a:pPr>
            <a:r>
              <a:rPr lang="es-ES" sz="2000" dirty="0" smtClean="0"/>
              <a:t>Tendencias según el tipo de demanda</a:t>
            </a:r>
          </a:p>
        </p:txBody>
      </p:sp>
    </p:spTree>
    <p:extLst>
      <p:ext uri="{BB962C8B-B14F-4D97-AF65-F5344CB8AC3E}">
        <p14:creationId xmlns:p14="http://schemas.microsoft.com/office/powerpoint/2010/main" val="87958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Tendencias según clima</a:t>
            </a:r>
          </a:p>
          <a:p>
            <a:pPr marL="68580" indent="0">
              <a:buNone/>
            </a:pPr>
            <a:endParaRPr lang="es-ES" dirty="0" smtClean="0"/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347412"/>
              </p:ext>
            </p:extLst>
          </p:nvPr>
        </p:nvGraphicFramePr>
        <p:xfrm>
          <a:off x="755576" y="2492896"/>
          <a:ext cx="7696664" cy="36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ocumento" r:id="rId3" imgW="5561714" imgH="2665859" progId="Word.Document.12">
                  <p:embed/>
                </p:oleObj>
              </mc:Choice>
              <mc:Fallback>
                <p:oleObj name="Documento" r:id="rId3" imgW="5561714" imgH="26658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576" y="2492896"/>
                        <a:ext cx="7696664" cy="3689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657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5919429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Tendencias según el sector</a:t>
            </a:r>
          </a:p>
          <a:p>
            <a:pPr marL="6858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50595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3"/>
            <a:ext cx="6552728" cy="454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Tendencias según el estado del edificio</a:t>
            </a:r>
          </a:p>
          <a:p>
            <a:pPr marL="6858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0727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7560956" cy="460851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u="sng" dirty="0" smtClean="0"/>
              <a:t>Tendencias según el tipo de demanda</a:t>
            </a:r>
          </a:p>
          <a:p>
            <a:pPr marL="68580" indent="0">
              <a:buNone/>
            </a:pPr>
            <a:endParaRPr lang="es-ES" dirty="0" smtClean="0"/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449839"/>
              </p:ext>
            </p:extLst>
          </p:nvPr>
        </p:nvGraphicFramePr>
        <p:xfrm>
          <a:off x="1115616" y="2204864"/>
          <a:ext cx="6591195" cy="4536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Documento" r:id="rId3" imgW="5561714" imgH="3828167" progId="Word.Document.12">
                  <p:embed/>
                </p:oleObj>
              </mc:Choice>
              <mc:Fallback>
                <p:oleObj name="Documento" r:id="rId3" imgW="5561714" imgH="38281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2204864"/>
                        <a:ext cx="6591195" cy="4536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868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84784"/>
            <a:ext cx="3943385" cy="5088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7024744" cy="673144"/>
          </a:xfrm>
        </p:spPr>
        <p:txBody>
          <a:bodyPr>
            <a:noAutofit/>
          </a:bodyPr>
          <a:lstStyle/>
          <a:p>
            <a:r>
              <a:rPr lang="es-ES" sz="4400" i="1" dirty="0" smtClean="0"/>
              <a:t>Gracias</a:t>
            </a:r>
            <a:endParaRPr lang="es-ES" sz="4400" i="1" dirty="0"/>
          </a:p>
        </p:txBody>
      </p:sp>
    </p:spTree>
    <p:extLst>
      <p:ext uri="{BB962C8B-B14F-4D97-AF65-F5344CB8AC3E}">
        <p14:creationId xmlns:p14="http://schemas.microsoft.com/office/powerpoint/2010/main" val="229059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5496</TotalTime>
  <Words>1090</Words>
  <Application>Microsoft Office PowerPoint</Application>
  <PresentationFormat>Presentación en pantalla (4:3)</PresentationFormat>
  <Paragraphs>251</Paragraphs>
  <Slides>39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1" baseType="lpstr">
      <vt:lpstr>Austin</vt:lpstr>
      <vt:lpstr>Documento</vt:lpstr>
      <vt:lpstr>ALTERNATIVAS ENERGÉTICAS EN LA CLIMATIZACIÓN</vt:lpstr>
      <vt:lpstr>ANTECEDENTES</vt:lpstr>
      <vt:lpstr>ANTECEDENTES</vt:lpstr>
      <vt:lpstr>ALTERNATIVAS ENERGÉTICAS</vt:lpstr>
      <vt:lpstr>ENERGÍA SOLAR TÉRMICA</vt:lpstr>
      <vt:lpstr>ENERGÍA SOLAR TÉRMICA</vt:lpstr>
      <vt:lpstr>ENERGÍA SOLAR TÉRMICA</vt:lpstr>
      <vt:lpstr>ENERGÍA SOLAR TÉRMICA</vt:lpstr>
      <vt:lpstr>ENERGÍA GEOTÉRMICA</vt:lpstr>
      <vt:lpstr>ENERGÍA GEOTÉRMICA</vt:lpstr>
      <vt:lpstr>ENERGÍA GEOTÉRMICA</vt:lpstr>
      <vt:lpstr>ENERGÍA GEOTÉRMICA</vt:lpstr>
      <vt:lpstr>ENERGÍA GEOTÉRMICA</vt:lpstr>
      <vt:lpstr>ENERGÍA GEOTÉRMICA</vt:lpstr>
      <vt:lpstr>ENERGÍA GEOTÉRMICA</vt:lpstr>
      <vt:lpstr>ENERGÍA GEOTÉRMICA</vt:lpstr>
      <vt:lpstr>ENERGÍA GEOTÉRMICA</vt:lpstr>
      <vt:lpstr>BIOMASA</vt:lpstr>
      <vt:lpstr>BIOMASA</vt:lpstr>
      <vt:lpstr>BIOMASA</vt:lpstr>
      <vt:lpstr>BIOMASA</vt:lpstr>
      <vt:lpstr>BIOMASA</vt:lpstr>
      <vt:lpstr>BIOMASA</vt:lpstr>
      <vt:lpstr>COGENERACIÓN</vt:lpstr>
      <vt:lpstr>COGENERACIÓN</vt:lpstr>
      <vt:lpstr>COGENERACIÓN</vt:lpstr>
      <vt:lpstr>COGENERACIÓN</vt:lpstr>
      <vt:lpstr>COGENERACIÓN</vt:lpstr>
      <vt:lpstr>ATERNATIVAS ENERGÉTICAS</vt:lpstr>
      <vt:lpstr>ESTUDIO DE CASO</vt:lpstr>
      <vt:lpstr>ESTUDIO DE CASO</vt:lpstr>
      <vt:lpstr>ESTUDIO DE CASO</vt:lpstr>
      <vt:lpstr>ESTUDIO DE CASO</vt:lpstr>
      <vt:lpstr>CONCLUSIONES</vt:lpstr>
      <vt:lpstr>CONCLUSIONES</vt:lpstr>
      <vt:lpstr>CONCLUSIONES</vt:lpstr>
      <vt:lpstr>CONCLUSIONES</vt:lpstr>
      <vt:lpstr>CONCLUSIONES</vt:lpstr>
      <vt:lpstr>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</dc:creator>
  <cp:lastModifiedBy>MARC</cp:lastModifiedBy>
  <cp:revision>132</cp:revision>
  <dcterms:created xsi:type="dcterms:W3CDTF">2014-09-15T16:38:24Z</dcterms:created>
  <dcterms:modified xsi:type="dcterms:W3CDTF">2014-09-25T22:13:22Z</dcterms:modified>
</cp:coreProperties>
</file>