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9" r:id="rId1"/>
  </p:sldMasterIdLst>
  <p:sldIdLst>
    <p:sldId id="258" r:id="rId2"/>
    <p:sldId id="261" r:id="rId3"/>
    <p:sldId id="269" r:id="rId4"/>
    <p:sldId id="270" r:id="rId5"/>
    <p:sldId id="271" r:id="rId6"/>
    <p:sldId id="272" r:id="rId7"/>
    <p:sldId id="280" r:id="rId8"/>
    <p:sldId id="276" r:id="rId9"/>
    <p:sldId id="273" r:id="rId10"/>
    <p:sldId id="281" r:id="rId11"/>
    <p:sldId id="282" r:id="rId12"/>
    <p:sldId id="277" r:id="rId13"/>
    <p:sldId id="278" r:id="rId14"/>
    <p:sldId id="274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24" y="72"/>
      </p:cViewPr>
      <p:guideLst>
        <p:guide pos="2880"/>
        <p:guide orient="horz" pos="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284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29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6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279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3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55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920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1A48-F18A-45B3-BC05-1E27DA3F88AF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439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81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45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4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6/25/2014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205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6.png"/><Relationship Id="rId5" Type="http://schemas.openxmlformats.org/officeDocument/2006/relationships/image" Target="../media/image17.png"/><Relationship Id="rId10" Type="http://schemas.openxmlformats.org/officeDocument/2006/relationships/image" Target="../media/image21.gif"/><Relationship Id="rId4" Type="http://schemas.openxmlformats.org/officeDocument/2006/relationships/image" Target="../media/image5.png"/><Relationship Id="rId9" Type="http://schemas.openxmlformats.org/officeDocument/2006/relationships/image" Target="../media/image20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17.png"/><Relationship Id="rId5" Type="http://schemas.openxmlformats.org/officeDocument/2006/relationships/image" Target="../media/image26.png"/><Relationship Id="rId10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31.png"/><Relationship Id="rId1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272" y="0"/>
            <a:ext cx="5621456" cy="5953121"/>
          </a:xfrm>
          <a:prstGeom prst="rect">
            <a:avLst/>
          </a:prstGeom>
          <a:blipFill dpi="0" rotWithShape="1">
            <a:blip r:embed="rId4">
              <a:alphaModFix amt="45000"/>
            </a:blip>
            <a:srcRect/>
            <a:stretch>
              <a:fillRect/>
            </a:stretch>
          </a:blipFill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66181" y="1048513"/>
            <a:ext cx="7011638" cy="212365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Estudio del Flujo en la Tobera del Motor Cohete J-2S Mediante Técnicas CFD</a:t>
            </a:r>
            <a:endParaRPr lang="es-E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72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21920" y="4220684"/>
            <a:ext cx="7522464" cy="138499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Autor: </a:t>
            </a:r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Pedro José Cases Sánchez</a:t>
            </a:r>
          </a:p>
          <a:p>
            <a:r>
              <a:rPr lang="es-ES_tradnl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Director: </a:t>
            </a:r>
            <a:r>
              <a:rPr lang="es-ES_tradnl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Antonio Gil </a:t>
            </a:r>
            <a:r>
              <a:rPr lang="es-ES_tradnl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Megías</a:t>
            </a:r>
            <a:endParaRPr lang="es-ES_tradnl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72000"/>
                  </a:srgbClr>
                </a:outerShdw>
              </a:effectLst>
              <a:latin typeface="+mj-lt"/>
            </a:endParaRPr>
          </a:p>
          <a:p>
            <a:r>
              <a:rPr lang="es-ES_tradnl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Codirector: </a:t>
            </a:r>
            <a:r>
              <a:rPr lang="es-ES_tradnl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Sergio Hoyas Calvo</a:t>
            </a:r>
          </a:p>
          <a:p>
            <a:r>
              <a:rPr lang="es-ES_tradn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Julio 2014</a:t>
            </a:r>
            <a:endParaRPr lang="es-ES_tradn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72000"/>
                  </a:srgbClr>
                </a:outerShdw>
              </a:effectLst>
              <a:latin typeface="+mj-lt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8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 smtClean="0"/>
              <a:t>Índice general</a:t>
            </a:r>
            <a:endParaRPr lang="es-ES" sz="4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245" y="1726542"/>
            <a:ext cx="5503926" cy="4351338"/>
          </a:xfrm>
        </p:spPr>
        <p:txBody>
          <a:bodyPr>
            <a:normAutofit/>
          </a:bodyPr>
          <a:lstStyle/>
          <a:p>
            <a:r>
              <a:rPr lang="es-ES_tradnl" sz="2400" dirty="0" smtClean="0"/>
              <a:t>1. Introducción</a:t>
            </a:r>
          </a:p>
          <a:p>
            <a:r>
              <a:rPr lang="es-ES_tradnl" sz="2400" dirty="0" smtClean="0"/>
              <a:t>2. Objetivos</a:t>
            </a:r>
          </a:p>
          <a:p>
            <a:r>
              <a:rPr lang="es-ES_tradnl" sz="2400" dirty="0" smtClean="0"/>
              <a:t>3. Metodología</a:t>
            </a:r>
          </a:p>
          <a:p>
            <a:r>
              <a:rPr lang="es-ES_tradnl" sz="2400" dirty="0" smtClean="0"/>
              <a:t>4. </a:t>
            </a:r>
            <a:r>
              <a:rPr lang="es-ES_tradnl" sz="2400" dirty="0" err="1" smtClean="0"/>
              <a:t>Preprocesado</a:t>
            </a:r>
            <a:endParaRPr lang="es-ES_tradnl" sz="2400" dirty="0" smtClean="0"/>
          </a:p>
          <a:p>
            <a:r>
              <a:rPr lang="es-ES_tradnl" sz="2400" dirty="0"/>
              <a:t>5</a:t>
            </a:r>
            <a:r>
              <a:rPr lang="es-ES_tradnl" sz="2400" dirty="0" smtClean="0"/>
              <a:t>. Casos de estudio</a:t>
            </a:r>
          </a:p>
          <a:p>
            <a:r>
              <a:rPr lang="es-ES_tradnl" sz="2400" dirty="0"/>
              <a:t>6</a:t>
            </a:r>
            <a:r>
              <a:rPr lang="es-ES_tradnl" sz="2400" dirty="0" smtClean="0"/>
              <a:t>. Resultados</a:t>
            </a:r>
          </a:p>
          <a:p>
            <a:r>
              <a:rPr lang="es-ES_tradnl" sz="2400" dirty="0" smtClean="0"/>
              <a:t>7. Conclusiones</a:t>
            </a:r>
            <a:endParaRPr lang="es-ES" sz="2400" dirty="0"/>
          </a:p>
        </p:txBody>
      </p:sp>
      <p:sp>
        <p:nvSpPr>
          <p:cNvPr id="4" name="CuadroTexto 3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1/11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3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933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 smtClean="0"/>
              <a:t>1. Introducción</a:t>
            </a:r>
            <a:endParaRPr lang="es-ES" sz="40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593419" y="1170431"/>
            <a:ext cx="3943350" cy="4943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400" b="1" dirty="0" smtClean="0">
                <a:solidFill>
                  <a:schemeClr val="accent5"/>
                </a:solidFill>
              </a:rPr>
              <a:t>Tobera J-2S</a:t>
            </a:r>
            <a:r>
              <a:rPr lang="es-ES_tradnl" b="1" dirty="0" smtClean="0">
                <a:solidFill>
                  <a:schemeClr val="accent5"/>
                </a:solidFill>
              </a:rPr>
              <a:t>		</a:t>
            </a:r>
          </a:p>
          <a:p>
            <a:pPr marL="0" indent="0">
              <a:buNone/>
            </a:pPr>
            <a:r>
              <a:rPr lang="es-ES_tradnl" sz="2000" dirty="0" err="1" smtClean="0"/>
              <a:t>Thrust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Optimized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Contour</a:t>
            </a:r>
            <a:r>
              <a:rPr lang="es-ES_tradnl" sz="2000" dirty="0" smtClean="0"/>
              <a:t> (TOC) </a:t>
            </a:r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sz="1000" dirty="0"/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r>
              <a:rPr lang="es-ES_tradnl" sz="2000" b="1" dirty="0" smtClean="0"/>
              <a:t>Flujo real </a:t>
            </a:r>
            <a:r>
              <a:rPr lang="es-ES_tradnl" sz="2000" dirty="0" smtClean="0">
                <a:sym typeface="Wingdings" panose="05000000000000000000" pitchFamily="2" charset="2"/>
              </a:rPr>
              <a:t> combustión LOX/LH2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010" y="2118540"/>
            <a:ext cx="1749859" cy="2731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arcador de contenido 3"/>
              <p:cNvSpPr txBox="1">
                <a:spLocks/>
              </p:cNvSpPr>
              <p:nvPr/>
            </p:nvSpPr>
            <p:spPr>
              <a:xfrm>
                <a:off x="4607230" y="1097280"/>
                <a:ext cx="4317313" cy="447075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s-ES_tradnl" sz="2400" b="1" dirty="0" smtClean="0">
                    <a:solidFill>
                      <a:schemeClr val="accent5"/>
                    </a:solidFill>
                  </a:rPr>
                  <a:t>Estructuras de ondas de choque</a:t>
                </a:r>
                <a:r>
                  <a:rPr lang="es-ES_tradnl" sz="2800" b="1" dirty="0" smtClean="0">
                    <a:solidFill>
                      <a:schemeClr val="accent5"/>
                    </a:solidFill>
                  </a:rPr>
                  <a:t>	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s-ES_tradnl" sz="2000" dirty="0" smtClean="0"/>
                  <a:t>Según </a:t>
                </a:r>
                <a14:m>
                  <m:oMath xmlns:m="http://schemas.openxmlformats.org/officeDocument/2006/math">
                    <m:r>
                      <a:rPr lang="es-ES_tradnl" sz="2000" b="1" i="0" smtClean="0">
                        <a:latin typeface="Cambria Math" panose="02040503050406030204" pitchFamily="18" charset="0"/>
                      </a:rPr>
                      <m:t>𝐍𝐏𝐑</m:t>
                    </m:r>
                    <m:r>
                      <a:rPr lang="es-ES_tradnl" sz="20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_tradnl" sz="2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_tradnl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_tradnl" sz="2000" b="1" i="0" smtClean="0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es-ES_tradnl" sz="20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ES_tradnl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_tradnl" sz="2000" b="1" i="0" smtClean="0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es-ES_tradnl" sz="2000" b="1" i="0" smtClean="0">
                                <a:latin typeface="Cambria Math" panose="02040503050406030204" pitchFamily="18" charset="0"/>
                              </a:rPr>
                              <m:t>𝐚</m:t>
                            </m:r>
                          </m:sub>
                        </m:sSub>
                      </m:den>
                    </m:f>
                  </m:oMath>
                </a14:m>
                <a:r>
                  <a:rPr lang="es-ES_tradnl" sz="2000" baseline="-25000" dirty="0" smtClean="0"/>
                  <a:t> </a:t>
                </a:r>
                <a:r>
                  <a:rPr lang="es-ES_tradnl" sz="2000" dirty="0" smtClean="0"/>
                  <a:t> y tipo de operación:</a:t>
                </a:r>
              </a:p>
              <a:p>
                <a:pPr>
                  <a:spcBef>
                    <a:spcPts val="0"/>
                  </a:spcBef>
                  <a:buFontTx/>
                  <a:buChar char="-"/>
                </a:pPr>
                <a:r>
                  <a:rPr lang="es-ES_tradnl" sz="2000" u="sng" dirty="0" smtClean="0"/>
                  <a:t>Arranque</a:t>
                </a:r>
                <a:endParaRPr lang="es-ES_tradnl" u="sng" dirty="0" smtClean="0"/>
              </a:p>
              <a:p>
                <a:pPr>
                  <a:buFontTx/>
                  <a:buChar char="-"/>
                </a:pPr>
                <a:endParaRPr lang="es-ES_tradnl" dirty="0"/>
              </a:p>
              <a:p>
                <a:pPr>
                  <a:buFontTx/>
                  <a:buChar char="-"/>
                </a:pPr>
                <a:endParaRPr lang="es-ES_tradnl" dirty="0" smtClean="0"/>
              </a:p>
              <a:p>
                <a:pPr>
                  <a:buFontTx/>
                  <a:buChar char="-"/>
                </a:pPr>
                <a:endParaRPr lang="es-ES_tradnl" dirty="0"/>
              </a:p>
              <a:p>
                <a:pPr>
                  <a:buFontTx/>
                  <a:buChar char="-"/>
                </a:pPr>
                <a:endParaRPr lang="es-ES_tradnl" dirty="0" smtClean="0"/>
              </a:p>
              <a:p>
                <a:pPr>
                  <a:buFontTx/>
                  <a:buChar char="-"/>
                </a:pPr>
                <a:r>
                  <a:rPr lang="es-ES_tradnl" sz="2000" u="sng" dirty="0" smtClean="0"/>
                  <a:t>Ascenso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s-ES_tradnl" baseline="-25000" dirty="0" smtClean="0"/>
              </a:p>
            </p:txBody>
          </p:sp>
        </mc:Choice>
        <mc:Fallback xmlns="">
          <p:sp>
            <p:nvSpPr>
              <p:cNvPr id="11" name="Marcador de contenid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230" y="1097280"/>
                <a:ext cx="4317313" cy="4470750"/>
              </a:xfrm>
              <a:prstGeom prst="rect">
                <a:avLst/>
              </a:prstGeom>
              <a:blipFill rotWithShape="0">
                <a:blip r:embed="rId7"/>
                <a:stretch>
                  <a:fillRect l="-2260" t="-9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0" t="16207" r="10429" b="16016"/>
          <a:stretch/>
        </p:blipFill>
        <p:spPr>
          <a:xfrm>
            <a:off x="4939082" y="4320408"/>
            <a:ext cx="3290518" cy="154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2" t="11253" b="13534"/>
          <a:stretch/>
        </p:blipFill>
        <p:spPr>
          <a:xfrm>
            <a:off x="4949952" y="2376795"/>
            <a:ext cx="3279648" cy="1609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uadroTexto 13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2/11</a:t>
            </a:r>
            <a:endParaRPr lang="es-ES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5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2</a:t>
            </a:r>
            <a:r>
              <a:rPr lang="es-ES_tradnl" sz="4000" b="1" dirty="0" smtClean="0"/>
              <a:t>. Objetivos</a:t>
            </a:r>
            <a:endParaRPr lang="es-ES" sz="40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sz="2000" b="1" dirty="0" smtClean="0">
                <a:solidFill>
                  <a:schemeClr val="accent5"/>
                </a:solidFill>
              </a:rPr>
              <a:t>CF</a:t>
            </a:r>
            <a:r>
              <a:rPr lang="es-ES_tradnl" sz="2000" b="1" dirty="0">
                <a:solidFill>
                  <a:schemeClr val="accent5"/>
                </a:solidFill>
              </a:rPr>
              <a:t>D: </a:t>
            </a:r>
            <a:r>
              <a:rPr lang="es-ES_tradnl" sz="2000" dirty="0" smtClean="0"/>
              <a:t>Aprendizaje por parte del autor de esta herramienta de trabajo, básica en el entorno aeroespacial, a través de un </a:t>
            </a:r>
            <a:r>
              <a:rPr lang="es-ES_tradnl" sz="2000" i="1" dirty="0" smtClean="0"/>
              <a:t>software</a:t>
            </a:r>
            <a:r>
              <a:rPr lang="es-ES_tradnl" sz="2000" dirty="0" smtClean="0"/>
              <a:t> reconocido en la industria.</a:t>
            </a:r>
          </a:p>
          <a:p>
            <a:endParaRPr lang="es-ES_tradnl" dirty="0" smtClean="0"/>
          </a:p>
          <a:p>
            <a:r>
              <a:rPr lang="es-ES_tradnl" sz="2000" b="1" dirty="0" smtClean="0">
                <a:solidFill>
                  <a:schemeClr val="accent5"/>
                </a:solidFill>
              </a:rPr>
              <a:t>Toberas TO</a:t>
            </a:r>
            <a:r>
              <a:rPr lang="es-ES_tradnl" sz="2000" b="1" dirty="0">
                <a:solidFill>
                  <a:schemeClr val="accent5"/>
                </a:solidFill>
              </a:rPr>
              <a:t>C: </a:t>
            </a:r>
            <a:r>
              <a:rPr lang="es-ES_tradnl" sz="2000" dirty="0" smtClean="0"/>
              <a:t>Estudio del flujo real presente en este tipo de toberas para observar y entender la fenomenología asociada a las mismas por parte del autor.</a:t>
            </a:r>
          </a:p>
          <a:p>
            <a:endParaRPr lang="es-ES_tradnl" sz="2000" dirty="0" smtClean="0"/>
          </a:p>
          <a:p>
            <a:r>
              <a:rPr lang="es-ES_tradnl" sz="2000" b="1" dirty="0">
                <a:solidFill>
                  <a:schemeClr val="accent5"/>
                </a:solidFill>
              </a:rPr>
              <a:t>Motores cohete: </a:t>
            </a:r>
            <a:r>
              <a:rPr lang="es-ES_tradnl" sz="2000" dirty="0" smtClean="0"/>
              <a:t>Aprendizaje de los fenómenos más importantes de la propulsión cohete.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3/11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0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3</a:t>
            </a:r>
            <a:r>
              <a:rPr lang="es-ES_tradnl" sz="4000" b="1" dirty="0" smtClean="0"/>
              <a:t>. Metodología</a:t>
            </a:r>
            <a:endParaRPr lang="es-ES" sz="40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3110527" y="1246144"/>
            <a:ext cx="1682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1.1 Geometría</a:t>
            </a:r>
            <a:endParaRPr lang="es-ES" sz="20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107543" y="1855841"/>
            <a:ext cx="146065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1.2 Dominio</a:t>
            </a:r>
            <a:endParaRPr lang="es-ES" sz="20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107543" y="2465538"/>
            <a:ext cx="1420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1.3 Mallado</a:t>
            </a:r>
            <a:endParaRPr lang="es-ES" sz="20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165666" y="3191127"/>
            <a:ext cx="114339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2.1</a:t>
            </a:r>
            <a:r>
              <a:rPr lang="es-ES_tradnl" sz="2000" i="1" dirty="0" smtClean="0"/>
              <a:t> </a:t>
            </a:r>
            <a:r>
              <a:rPr lang="es-ES_tradnl" sz="2000" i="1" dirty="0" err="1" smtClean="0"/>
              <a:t>Setup</a:t>
            </a:r>
            <a:endParaRPr lang="es-ES" sz="2000" i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115396" y="3788364"/>
            <a:ext cx="1209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2.2 </a:t>
            </a:r>
            <a:r>
              <a:rPr lang="es-ES_tradnl" sz="2000" i="1" dirty="0" err="1" smtClean="0"/>
              <a:t>Solver</a:t>
            </a:r>
            <a:endParaRPr lang="es-ES" sz="2000" i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930854" y="4799994"/>
            <a:ext cx="2005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/>
              <a:t>3. </a:t>
            </a:r>
            <a:r>
              <a:rPr lang="es-ES_tradnl" sz="2000" b="1" dirty="0" err="1" smtClean="0">
                <a:solidFill>
                  <a:schemeClr val="accent5"/>
                </a:solidFill>
              </a:rPr>
              <a:t>Postprocesado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930855" y="1837908"/>
            <a:ext cx="1901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/>
              <a:t>1. </a:t>
            </a:r>
            <a:r>
              <a:rPr lang="es-ES_tradnl" sz="2000" b="1" dirty="0" err="1" smtClean="0">
                <a:solidFill>
                  <a:schemeClr val="accent5"/>
                </a:solidFill>
              </a:rPr>
              <a:t>Preprocesado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1006602" y="3451479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 b="1"/>
            </a:lvl1pPr>
          </a:lstStyle>
          <a:p>
            <a:r>
              <a:rPr lang="es-ES_tradnl" dirty="0" smtClean="0"/>
              <a:t>2. </a:t>
            </a:r>
            <a:r>
              <a:rPr lang="es-ES_tradnl" dirty="0" smtClean="0">
                <a:solidFill>
                  <a:schemeClr val="accent5"/>
                </a:solidFill>
              </a:rPr>
              <a:t>Cálculo</a:t>
            </a:r>
            <a:endParaRPr lang="es-ES" dirty="0">
              <a:solidFill>
                <a:schemeClr val="accent5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930857" y="1153089"/>
            <a:ext cx="7237783" cy="1772991"/>
          </a:xfrm>
          <a:prstGeom prst="rect">
            <a:avLst/>
          </a:prstGeom>
          <a:noFill/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930857" y="2923483"/>
            <a:ext cx="7237784" cy="1453506"/>
          </a:xfrm>
          <a:prstGeom prst="rect">
            <a:avLst/>
          </a:prstGeom>
          <a:noFill/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/>
          <p:cNvSpPr/>
          <p:nvPr/>
        </p:nvSpPr>
        <p:spPr>
          <a:xfrm>
            <a:off x="930855" y="4379103"/>
            <a:ext cx="7237785" cy="1241892"/>
          </a:xfrm>
          <a:prstGeom prst="rect">
            <a:avLst/>
          </a:prstGeom>
          <a:noFill/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CuadroTexto 20"/>
          <p:cNvSpPr txBox="1"/>
          <p:nvPr/>
        </p:nvSpPr>
        <p:spPr>
          <a:xfrm>
            <a:off x="5363111" y="1241702"/>
            <a:ext cx="2300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Autodesk AutoCAD®</a:t>
            </a:r>
            <a:endParaRPr lang="es-ES" sz="20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5363110" y="1855841"/>
            <a:ext cx="2639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ANSYS </a:t>
            </a:r>
            <a:r>
              <a:rPr lang="es-ES_tradnl" sz="2000" dirty="0" err="1" smtClean="0"/>
              <a:t>DesignModeler</a:t>
            </a:r>
            <a:r>
              <a:rPr lang="es-ES_tradnl" sz="2000" dirty="0" smtClean="0"/>
              <a:t>®</a:t>
            </a:r>
            <a:endParaRPr lang="es-ES" sz="2000" dirty="0"/>
          </a:p>
        </p:txBody>
      </p:sp>
      <p:sp>
        <p:nvSpPr>
          <p:cNvPr id="23" name="CuadroTexto 22"/>
          <p:cNvSpPr txBox="1"/>
          <p:nvPr/>
        </p:nvSpPr>
        <p:spPr>
          <a:xfrm>
            <a:off x="5363110" y="2461096"/>
            <a:ext cx="1845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ANSYS </a:t>
            </a:r>
            <a:r>
              <a:rPr lang="es-ES_tradnl" sz="2000" dirty="0" err="1" smtClean="0"/>
              <a:t>Mesher</a:t>
            </a:r>
            <a:r>
              <a:rPr lang="es-ES_tradnl" sz="2000" dirty="0" smtClean="0"/>
              <a:t>®</a:t>
            </a:r>
            <a:endParaRPr lang="es-ES" sz="20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5363110" y="3493157"/>
            <a:ext cx="1703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ANSYS </a:t>
            </a:r>
            <a:r>
              <a:rPr lang="es-ES_tradnl" sz="2000" dirty="0" err="1" smtClean="0"/>
              <a:t>Fluent</a:t>
            </a:r>
            <a:r>
              <a:rPr lang="es-ES_tradnl" sz="2000" dirty="0" smtClean="0"/>
              <a:t>®</a:t>
            </a:r>
            <a:endParaRPr lang="es-ES" sz="20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5363110" y="4799994"/>
            <a:ext cx="1703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ANSYS </a:t>
            </a:r>
            <a:r>
              <a:rPr lang="es-ES_tradnl" sz="2000" dirty="0" err="1" smtClean="0"/>
              <a:t>Fluent</a:t>
            </a:r>
            <a:r>
              <a:rPr lang="es-ES_tradnl" sz="2000" dirty="0" smtClean="0"/>
              <a:t>®</a:t>
            </a:r>
            <a:endParaRPr lang="es-ES" sz="2000" dirty="0"/>
          </a:p>
        </p:txBody>
      </p:sp>
      <p:cxnSp>
        <p:nvCxnSpPr>
          <p:cNvPr id="30" name="Conector recto de flecha 29"/>
          <p:cNvCxnSpPr>
            <a:stCxn id="3" idx="3"/>
            <a:endCxn id="21" idx="1"/>
          </p:cNvCxnSpPr>
          <p:nvPr/>
        </p:nvCxnSpPr>
        <p:spPr>
          <a:xfrm flipV="1">
            <a:off x="4792654" y="1441757"/>
            <a:ext cx="57045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>
            <a:stCxn id="8" idx="3"/>
            <a:endCxn id="22" idx="1"/>
          </p:cNvCxnSpPr>
          <p:nvPr/>
        </p:nvCxnSpPr>
        <p:spPr>
          <a:xfrm flipV="1">
            <a:off x="4568199" y="2055896"/>
            <a:ext cx="794911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stCxn id="11" idx="3"/>
            <a:endCxn id="23" idx="1"/>
          </p:cNvCxnSpPr>
          <p:nvPr/>
        </p:nvCxnSpPr>
        <p:spPr>
          <a:xfrm flipV="1">
            <a:off x="4528125" y="2661151"/>
            <a:ext cx="834985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7" name="Conector angular 36"/>
          <p:cNvCxnSpPr>
            <a:stCxn id="13" idx="3"/>
            <a:endCxn id="24" idx="1"/>
          </p:cNvCxnSpPr>
          <p:nvPr/>
        </p:nvCxnSpPr>
        <p:spPr>
          <a:xfrm>
            <a:off x="4309056" y="3398876"/>
            <a:ext cx="1054054" cy="294336"/>
          </a:xfrm>
          <a:prstGeom prst="bentConnector3">
            <a:avLst/>
          </a:prstGeom>
          <a:ln w="254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9" name="Conector angular 38"/>
          <p:cNvCxnSpPr>
            <a:stCxn id="14" idx="3"/>
            <a:endCxn id="24" idx="1"/>
          </p:cNvCxnSpPr>
          <p:nvPr/>
        </p:nvCxnSpPr>
        <p:spPr>
          <a:xfrm flipV="1">
            <a:off x="4325086" y="3693212"/>
            <a:ext cx="1038024" cy="295207"/>
          </a:xfrm>
          <a:prstGeom prst="bentConnector3">
            <a:avLst>
              <a:gd name="adj1" fmla="val 49306"/>
            </a:avLst>
          </a:prstGeom>
          <a:ln w="254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1" name="Conector recto de flecha 40"/>
          <p:cNvCxnSpPr>
            <a:stCxn id="15" idx="3"/>
            <a:endCxn id="25" idx="1"/>
          </p:cNvCxnSpPr>
          <p:nvPr/>
        </p:nvCxnSpPr>
        <p:spPr>
          <a:xfrm>
            <a:off x="2936018" y="5000049"/>
            <a:ext cx="2427092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CuadroTexto 27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4/11</a:t>
            </a:r>
            <a:endParaRPr lang="es-ES" dirty="0"/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1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1" grpId="0"/>
      <p:bldP spid="13" grpId="0"/>
      <p:bldP spid="14" grpId="0"/>
      <p:bldP spid="15" grpId="0"/>
      <p:bldP spid="16" grpId="0"/>
      <p:bldP spid="17" grpId="0"/>
      <p:bldP spid="5" grpId="0" animBg="1"/>
      <p:bldP spid="18" grpId="0" animBg="1"/>
      <p:bldP spid="19" grpId="0" animBg="1"/>
      <p:bldP spid="21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050" y="1047516"/>
            <a:ext cx="5143786" cy="2436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725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4</a:t>
            </a:r>
            <a:r>
              <a:rPr lang="es-ES_tradnl" sz="4000" b="1" dirty="0" smtClean="0"/>
              <a:t>. </a:t>
            </a:r>
            <a:r>
              <a:rPr lang="es-ES_tradnl" sz="4000" b="1" dirty="0" err="1" smtClean="0"/>
              <a:t>Preprocesado</a:t>
            </a:r>
            <a:endParaRPr lang="es-ES" sz="4000" b="1" dirty="0"/>
          </a:p>
        </p:txBody>
      </p:sp>
      <p:sp>
        <p:nvSpPr>
          <p:cNvPr id="14" name="Marcador de contenido 3"/>
          <p:cNvSpPr>
            <a:spLocks noGrp="1"/>
          </p:cNvSpPr>
          <p:nvPr>
            <p:ph idx="1"/>
          </p:nvPr>
        </p:nvSpPr>
        <p:spPr>
          <a:xfrm>
            <a:off x="628650" y="1124179"/>
            <a:ext cx="2882646" cy="23064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000" b="1" dirty="0" smtClean="0">
                <a:solidFill>
                  <a:schemeClr val="accent5"/>
                </a:solidFill>
              </a:rPr>
              <a:t>Geometría</a:t>
            </a:r>
          </a:p>
          <a:p>
            <a:pPr>
              <a:buFontTx/>
              <a:buChar char="-"/>
            </a:pPr>
            <a:r>
              <a:rPr lang="es-ES_tradnl" sz="2000" dirty="0" smtClean="0"/>
              <a:t>Tobera de contorno óptimo parabólico (TOC)</a:t>
            </a:r>
          </a:p>
          <a:p>
            <a:pPr marL="0" indent="0">
              <a:buNone/>
            </a:pPr>
            <a:r>
              <a:rPr lang="es-ES_tradnl" sz="2000" b="1" dirty="0" smtClean="0">
                <a:solidFill>
                  <a:schemeClr val="accent5"/>
                </a:solidFill>
              </a:rPr>
              <a:t>Dominio</a:t>
            </a:r>
          </a:p>
          <a:p>
            <a:pPr>
              <a:buFont typeface="Calibri" panose="020F0502020204030204" pitchFamily="34" charset="0"/>
              <a:buChar char="‐"/>
            </a:pPr>
            <a:r>
              <a:rPr lang="es-ES_tradnl" sz="2000" dirty="0" smtClean="0"/>
              <a:t>Tramo rectangular y circunferencial</a:t>
            </a:r>
          </a:p>
          <a:p>
            <a:pPr marL="0" indent="0">
              <a:buNone/>
            </a:pPr>
            <a:endParaRPr lang="es-ES_tradnl" dirty="0" smtClean="0"/>
          </a:p>
        </p:txBody>
      </p:sp>
      <p:sp>
        <p:nvSpPr>
          <p:cNvPr id="15" name="Marcador de contenido 3"/>
          <p:cNvSpPr txBox="1">
            <a:spLocks/>
          </p:cNvSpPr>
          <p:nvPr/>
        </p:nvSpPr>
        <p:spPr>
          <a:xfrm>
            <a:off x="628650" y="3488179"/>
            <a:ext cx="2882646" cy="23064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_tradnl" sz="2000" b="1" dirty="0" smtClean="0">
                <a:solidFill>
                  <a:schemeClr val="accent5"/>
                </a:solidFill>
              </a:rPr>
              <a:t>Mallado</a:t>
            </a:r>
          </a:p>
          <a:p>
            <a:pPr>
              <a:buFont typeface="Calibri" panose="020F0502020204030204" pitchFamily="34" charset="0"/>
              <a:buChar char="‐"/>
            </a:pPr>
            <a:r>
              <a:rPr lang="es-ES_tradnl" sz="2000" dirty="0" smtClean="0"/>
              <a:t>Estructurado </a:t>
            </a:r>
            <a:r>
              <a:rPr lang="es-ES_tradnl" sz="2000" dirty="0" err="1" smtClean="0"/>
              <a:t>multibloque</a:t>
            </a:r>
            <a:r>
              <a:rPr lang="es-ES_tradnl" sz="2000" dirty="0" smtClean="0"/>
              <a:t>: 18 bloques</a:t>
            </a:r>
          </a:p>
          <a:p>
            <a:pPr>
              <a:buFont typeface="Calibri" panose="020F0502020204030204" pitchFamily="34" charset="0"/>
              <a:buChar char="‐"/>
            </a:pPr>
            <a:r>
              <a:rPr lang="es-ES_tradnl" sz="2000" dirty="0" smtClean="0"/>
              <a:t>Elementos cuadrados</a:t>
            </a:r>
          </a:p>
          <a:p>
            <a:pPr>
              <a:buFont typeface="Calibri" panose="020F0502020204030204" pitchFamily="34" charset="0"/>
              <a:buChar char="‐"/>
            </a:pPr>
            <a:r>
              <a:rPr lang="es-ES_tradnl" sz="2000" i="1" dirty="0" err="1" smtClean="0"/>
              <a:t>Edge</a:t>
            </a:r>
            <a:r>
              <a:rPr lang="es-ES_tradnl" sz="2000" i="1" dirty="0" smtClean="0"/>
              <a:t> </a:t>
            </a:r>
            <a:r>
              <a:rPr lang="es-ES_tradnl" sz="2000" i="1" dirty="0" err="1" smtClean="0"/>
              <a:t>sizing</a:t>
            </a:r>
            <a:r>
              <a:rPr lang="es-ES_tradnl" sz="2000" i="1" dirty="0" smtClean="0"/>
              <a:t> </a:t>
            </a:r>
            <a:r>
              <a:rPr lang="es-ES_tradnl" sz="2000" dirty="0" smtClean="0"/>
              <a:t>con </a:t>
            </a:r>
            <a:r>
              <a:rPr lang="es-ES_tradnl" sz="2000" i="1" dirty="0" err="1" smtClean="0"/>
              <a:t>bias</a:t>
            </a:r>
            <a:r>
              <a:rPr lang="es-ES_tradnl" sz="2000" i="1" dirty="0" smtClean="0"/>
              <a:t> factor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_tradnl" dirty="0" smtClean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5" y="3502141"/>
            <a:ext cx="5177877" cy="2414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Conector recto 3"/>
          <p:cNvCxnSpPr/>
          <p:nvPr/>
        </p:nvCxnSpPr>
        <p:spPr>
          <a:xfrm flipH="1" flipV="1">
            <a:off x="3637503" y="1105055"/>
            <a:ext cx="5024" cy="20501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3637503" y="1105055"/>
            <a:ext cx="298436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o 7"/>
          <p:cNvSpPr/>
          <p:nvPr/>
        </p:nvSpPr>
        <p:spPr>
          <a:xfrm>
            <a:off x="4250453" y="1105055"/>
            <a:ext cx="4427981" cy="4567240"/>
          </a:xfrm>
          <a:prstGeom prst="arc">
            <a:avLst>
              <a:gd name="adj1" fmla="val 16200000"/>
              <a:gd name="adj2" fmla="val 21587295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" name="Conector recto 17"/>
          <p:cNvCxnSpPr/>
          <p:nvPr/>
        </p:nvCxnSpPr>
        <p:spPr>
          <a:xfrm>
            <a:off x="3752850" y="3384550"/>
            <a:ext cx="4925584" cy="509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 flipV="1">
            <a:off x="3746500" y="3318537"/>
            <a:ext cx="0" cy="763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rma libre 26"/>
          <p:cNvSpPr/>
          <p:nvPr/>
        </p:nvSpPr>
        <p:spPr>
          <a:xfrm>
            <a:off x="3910013" y="3152775"/>
            <a:ext cx="547687" cy="196272"/>
          </a:xfrm>
          <a:custGeom>
            <a:avLst/>
            <a:gdLst>
              <a:gd name="connsiteX0" fmla="*/ 0 w 547687"/>
              <a:gd name="connsiteY0" fmla="*/ 166688 h 196272"/>
              <a:gd name="connsiteX1" fmla="*/ 57150 w 547687"/>
              <a:gd name="connsiteY1" fmla="*/ 195263 h 196272"/>
              <a:gd name="connsiteX2" fmla="*/ 69056 w 547687"/>
              <a:gd name="connsiteY2" fmla="*/ 188119 h 196272"/>
              <a:gd name="connsiteX3" fmla="*/ 88106 w 547687"/>
              <a:gd name="connsiteY3" fmla="*/ 171450 h 196272"/>
              <a:gd name="connsiteX4" fmla="*/ 157162 w 547687"/>
              <a:gd name="connsiteY4" fmla="*/ 133350 h 196272"/>
              <a:gd name="connsiteX5" fmla="*/ 254793 w 547687"/>
              <a:gd name="connsiteY5" fmla="*/ 85725 h 196272"/>
              <a:gd name="connsiteX6" fmla="*/ 383381 w 547687"/>
              <a:gd name="connsiteY6" fmla="*/ 40481 h 196272"/>
              <a:gd name="connsiteX7" fmla="*/ 547687 w 547687"/>
              <a:gd name="connsiteY7" fmla="*/ 0 h 19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7687" h="196272">
                <a:moveTo>
                  <a:pt x="0" y="166688"/>
                </a:moveTo>
                <a:cubicBezTo>
                  <a:pt x="22820" y="179189"/>
                  <a:pt x="45641" y="191691"/>
                  <a:pt x="57150" y="195263"/>
                </a:cubicBezTo>
                <a:cubicBezTo>
                  <a:pt x="68659" y="198835"/>
                  <a:pt x="63897" y="192088"/>
                  <a:pt x="69056" y="188119"/>
                </a:cubicBezTo>
                <a:cubicBezTo>
                  <a:pt x="74215" y="184150"/>
                  <a:pt x="73422" y="180578"/>
                  <a:pt x="88106" y="171450"/>
                </a:cubicBezTo>
                <a:cubicBezTo>
                  <a:pt x="102790" y="162322"/>
                  <a:pt x="129381" y="147637"/>
                  <a:pt x="157162" y="133350"/>
                </a:cubicBezTo>
                <a:cubicBezTo>
                  <a:pt x="184943" y="119063"/>
                  <a:pt x="217090" y="101203"/>
                  <a:pt x="254793" y="85725"/>
                </a:cubicBezTo>
                <a:cubicBezTo>
                  <a:pt x="292496" y="70247"/>
                  <a:pt x="334565" y="54768"/>
                  <a:pt x="383381" y="40481"/>
                </a:cubicBezTo>
                <a:cubicBezTo>
                  <a:pt x="432197" y="26193"/>
                  <a:pt x="489942" y="13096"/>
                  <a:pt x="547687" y="0"/>
                </a:cubicBezTo>
              </a:path>
            </a:pathLst>
          </a:cu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9" name="Conector recto 28"/>
          <p:cNvCxnSpPr>
            <a:endCxn id="27" idx="7"/>
          </p:cNvCxnSpPr>
          <p:nvPr/>
        </p:nvCxnSpPr>
        <p:spPr>
          <a:xfrm flipV="1">
            <a:off x="3640015" y="3152775"/>
            <a:ext cx="817685" cy="240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>
            <a:off x="3752850" y="3318537"/>
            <a:ext cx="15716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5/11</a:t>
            </a:r>
            <a:endParaRPr lang="es-ES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15" grpId="0"/>
      <p:bldP spid="8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n 6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3874886" y="3297294"/>
            <a:ext cx="5065200" cy="23044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725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4</a:t>
            </a:r>
            <a:r>
              <a:rPr lang="es-ES_tradnl" sz="4000" b="1" dirty="0" smtClean="0"/>
              <a:t>. </a:t>
            </a:r>
            <a:r>
              <a:rPr lang="es-ES_tradnl" sz="4000" b="1" dirty="0" err="1" smtClean="0"/>
              <a:t>Preprocesado</a:t>
            </a:r>
            <a:endParaRPr lang="es-ES" sz="4000" b="1" dirty="0"/>
          </a:p>
        </p:txBody>
      </p:sp>
      <p:sp>
        <p:nvSpPr>
          <p:cNvPr id="30" name="Marcador de contenido 3"/>
          <p:cNvSpPr>
            <a:spLocks noGrp="1"/>
          </p:cNvSpPr>
          <p:nvPr>
            <p:ph idx="1"/>
          </p:nvPr>
        </p:nvSpPr>
        <p:spPr>
          <a:xfrm>
            <a:off x="5528452" y="1557197"/>
            <a:ext cx="2100033" cy="1522329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  <a:r>
              <a:rPr lang="es-ES_tradnl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s-ES_tradnl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inlet</a:t>
            </a:r>
            <a:endParaRPr lang="es-ES_tradnl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s-ES_tradnl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  <a:r>
              <a:rPr lang="es-ES_tradnl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s-ES_tradnl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outlet</a:t>
            </a:r>
            <a:endParaRPr lang="es-ES_tradnl" sz="20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s-ES_tradnl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Wall</a:t>
            </a:r>
            <a:endParaRPr lang="es-ES_tradnl" sz="20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s-ES_tradnl" sz="2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Axis</a:t>
            </a:r>
          </a:p>
        </p:txBody>
      </p:sp>
      <p:sp>
        <p:nvSpPr>
          <p:cNvPr id="48" name="Marcador de contenido 3"/>
          <p:cNvSpPr txBox="1">
            <a:spLocks/>
          </p:cNvSpPr>
          <p:nvPr/>
        </p:nvSpPr>
        <p:spPr>
          <a:xfrm>
            <a:off x="489848" y="1173926"/>
            <a:ext cx="3712137" cy="1846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_tradnl" sz="2000" b="1" dirty="0" smtClean="0">
                <a:solidFill>
                  <a:schemeClr val="accent5"/>
                </a:solidFill>
              </a:rPr>
              <a:t>Material </a:t>
            </a:r>
          </a:p>
          <a:p>
            <a:pPr>
              <a:buFontTx/>
              <a:buChar char="-"/>
            </a:pPr>
            <a:r>
              <a:rPr lang="es-ES_tradnl" sz="2000" dirty="0" smtClean="0"/>
              <a:t>Mezcla (</a:t>
            </a:r>
            <a:r>
              <a:rPr lang="es-ES_tradnl" sz="2000" i="1" dirty="0" smtClean="0"/>
              <a:t>mixture</a:t>
            </a:r>
            <a:r>
              <a:rPr lang="es-ES_tradnl" sz="2000" dirty="0" smtClean="0"/>
              <a:t>):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51811" y="1661174"/>
            <a:ext cx="157163" cy="1398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Rectángulo 48"/>
          <p:cNvSpPr/>
          <p:nvPr/>
        </p:nvSpPr>
        <p:spPr>
          <a:xfrm>
            <a:off x="5361059" y="2021554"/>
            <a:ext cx="157163" cy="13985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 49"/>
          <p:cNvSpPr/>
          <p:nvPr/>
        </p:nvSpPr>
        <p:spPr>
          <a:xfrm>
            <a:off x="5371289" y="2777577"/>
            <a:ext cx="157163" cy="13985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Rectángulo 50"/>
          <p:cNvSpPr/>
          <p:nvPr/>
        </p:nvSpPr>
        <p:spPr>
          <a:xfrm>
            <a:off x="5366305" y="2411761"/>
            <a:ext cx="157163" cy="13985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Marcador de contenido 3"/>
          <p:cNvSpPr txBox="1">
            <a:spLocks/>
          </p:cNvSpPr>
          <p:nvPr/>
        </p:nvSpPr>
        <p:spPr>
          <a:xfrm>
            <a:off x="917414" y="4016163"/>
            <a:ext cx="2132470" cy="1177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9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</a:t>
            </a:r>
            <a:endParaRPr lang="es-ES_tradnl" sz="19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es-ES_tradnl" sz="2000" dirty="0"/>
              <a:t>Gas ideal</a:t>
            </a:r>
          </a:p>
          <a:p>
            <a:pPr>
              <a:buFontTx/>
              <a:buChar char="-"/>
            </a:pPr>
            <a:r>
              <a:rPr lang="el-GR" sz="2000" dirty="0" smtClean="0"/>
              <a:t>γ</a:t>
            </a:r>
            <a:r>
              <a:rPr lang="es-ES_tradnl" sz="2000" baseline="-25000" dirty="0" smtClean="0"/>
              <a:t>air</a:t>
            </a:r>
            <a:r>
              <a:rPr lang="es-ES_tradnl" sz="2000" dirty="0" smtClean="0"/>
              <a:t> </a:t>
            </a:r>
            <a:r>
              <a:rPr lang="es-ES_tradnl" sz="2000" dirty="0"/>
              <a:t>= </a:t>
            </a:r>
            <a:r>
              <a:rPr lang="es-ES_tradnl" sz="2000" dirty="0" smtClean="0"/>
              <a:t>1,4</a:t>
            </a:r>
            <a:endParaRPr lang="es-ES_tradnl" sz="2000" b="1" dirty="0" smtClean="0">
              <a:solidFill>
                <a:schemeClr val="accent5"/>
              </a:solidFill>
            </a:endParaRPr>
          </a:p>
        </p:txBody>
      </p:sp>
      <p:cxnSp>
        <p:nvCxnSpPr>
          <p:cNvPr id="71" name="Conector recto de flecha 70"/>
          <p:cNvCxnSpPr/>
          <p:nvPr/>
        </p:nvCxnSpPr>
        <p:spPr>
          <a:xfrm>
            <a:off x="3093543" y="1297814"/>
            <a:ext cx="614063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de flecha 72"/>
          <p:cNvCxnSpPr/>
          <p:nvPr/>
        </p:nvCxnSpPr>
        <p:spPr>
          <a:xfrm>
            <a:off x="3093543" y="1731101"/>
            <a:ext cx="614063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de flecha 73"/>
          <p:cNvCxnSpPr/>
          <p:nvPr/>
        </p:nvCxnSpPr>
        <p:spPr>
          <a:xfrm>
            <a:off x="3093543" y="2136391"/>
            <a:ext cx="614063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de flecha 74"/>
          <p:cNvCxnSpPr/>
          <p:nvPr/>
        </p:nvCxnSpPr>
        <p:spPr>
          <a:xfrm>
            <a:off x="3093542" y="2551616"/>
            <a:ext cx="614063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de flecha 75"/>
          <p:cNvCxnSpPr/>
          <p:nvPr/>
        </p:nvCxnSpPr>
        <p:spPr>
          <a:xfrm>
            <a:off x="3073879" y="3912998"/>
            <a:ext cx="614063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de flecha 76"/>
          <p:cNvCxnSpPr/>
          <p:nvPr/>
        </p:nvCxnSpPr>
        <p:spPr>
          <a:xfrm>
            <a:off x="3073879" y="4346285"/>
            <a:ext cx="614063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de flecha 77"/>
          <p:cNvCxnSpPr/>
          <p:nvPr/>
        </p:nvCxnSpPr>
        <p:spPr>
          <a:xfrm>
            <a:off x="3073879" y="4751575"/>
            <a:ext cx="614063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de flecha 78"/>
          <p:cNvCxnSpPr/>
          <p:nvPr/>
        </p:nvCxnSpPr>
        <p:spPr>
          <a:xfrm>
            <a:off x="3073878" y="5166800"/>
            <a:ext cx="614063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Marcador de contenido 3"/>
          <p:cNvSpPr txBox="1">
            <a:spLocks/>
          </p:cNvSpPr>
          <p:nvPr/>
        </p:nvSpPr>
        <p:spPr>
          <a:xfrm>
            <a:off x="916665" y="2021555"/>
            <a:ext cx="2133219" cy="1891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9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s-ES_tradnl" sz="19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C. LOX/LH2</a:t>
            </a:r>
            <a:endParaRPr lang="es-ES_tradnl" sz="20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es-ES_tradnl" sz="2000" dirty="0" smtClean="0"/>
              <a:t>Gas ideal</a:t>
            </a:r>
          </a:p>
          <a:p>
            <a:pPr>
              <a:buFontTx/>
              <a:buChar char="-"/>
            </a:pPr>
            <a:r>
              <a:rPr lang="es-ES_tradnl" sz="2000" dirty="0" err="1" smtClean="0"/>
              <a:t>W</a:t>
            </a:r>
            <a:r>
              <a:rPr lang="es-ES_tradnl" sz="2000" baseline="-25000" dirty="0" err="1" smtClean="0"/>
              <a:t>o</a:t>
            </a:r>
            <a:r>
              <a:rPr lang="es-ES_tradnl" sz="2000" dirty="0" smtClean="0"/>
              <a:t>/</a:t>
            </a:r>
            <a:r>
              <a:rPr lang="es-ES_tradnl" sz="2000" dirty="0" err="1" smtClean="0"/>
              <a:t>W</a:t>
            </a:r>
            <a:r>
              <a:rPr lang="es-ES_tradnl" sz="2000" baseline="-25000" dirty="0" err="1" smtClean="0"/>
              <a:t>f</a:t>
            </a:r>
            <a:r>
              <a:rPr lang="es-ES_tradnl" sz="2000" dirty="0" smtClean="0"/>
              <a:t> = 5,5</a:t>
            </a:r>
          </a:p>
          <a:p>
            <a:pPr>
              <a:buFontTx/>
              <a:buChar char="-"/>
            </a:pPr>
            <a:r>
              <a:rPr lang="el-GR" sz="2000" dirty="0" smtClean="0"/>
              <a:t>γ</a:t>
            </a:r>
            <a:r>
              <a:rPr lang="es-ES_tradnl" sz="2000" baseline="-25000" dirty="0" smtClean="0"/>
              <a:t>LOX/LH2</a:t>
            </a:r>
            <a:r>
              <a:rPr lang="es-ES_tradnl" sz="2000" dirty="0" smtClean="0"/>
              <a:t> = 1,21</a:t>
            </a:r>
          </a:p>
          <a:p>
            <a:pPr>
              <a:buFontTx/>
              <a:buChar char="-"/>
            </a:pPr>
            <a:r>
              <a:rPr lang="es-ES_tradnl" sz="2000" dirty="0" smtClean="0"/>
              <a:t>M = 12 g/mol</a:t>
            </a:r>
          </a:p>
        </p:txBody>
      </p:sp>
      <p:sp>
        <p:nvSpPr>
          <p:cNvPr id="83" name="Flecha derecha 82"/>
          <p:cNvSpPr/>
          <p:nvPr/>
        </p:nvSpPr>
        <p:spPr>
          <a:xfrm>
            <a:off x="3073878" y="3079526"/>
            <a:ext cx="801008" cy="44396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CuadroTexto 83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6/11</a:t>
            </a:r>
            <a:endParaRPr lang="es-ES" dirty="0"/>
          </a:p>
        </p:txBody>
      </p:sp>
      <p:cxnSp>
        <p:nvCxnSpPr>
          <p:cNvPr id="26" name="Conector recto 25"/>
          <p:cNvCxnSpPr/>
          <p:nvPr/>
        </p:nvCxnSpPr>
        <p:spPr>
          <a:xfrm flipH="1" flipV="1">
            <a:off x="3884014" y="1028714"/>
            <a:ext cx="5024" cy="20501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>
            <a:off x="3884014" y="1028714"/>
            <a:ext cx="298436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o 27"/>
          <p:cNvSpPr/>
          <p:nvPr/>
        </p:nvSpPr>
        <p:spPr>
          <a:xfrm>
            <a:off x="4496964" y="1028714"/>
            <a:ext cx="4427981" cy="4567240"/>
          </a:xfrm>
          <a:prstGeom prst="arc">
            <a:avLst>
              <a:gd name="adj1" fmla="val 16200000"/>
              <a:gd name="adj2" fmla="val 21587295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1" name="Conector recto 30"/>
          <p:cNvCxnSpPr/>
          <p:nvPr/>
        </p:nvCxnSpPr>
        <p:spPr>
          <a:xfrm flipV="1">
            <a:off x="3993011" y="3242196"/>
            <a:ext cx="0" cy="763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orma libre 31"/>
          <p:cNvSpPr/>
          <p:nvPr/>
        </p:nvSpPr>
        <p:spPr>
          <a:xfrm>
            <a:off x="4156524" y="3076434"/>
            <a:ext cx="547687" cy="196272"/>
          </a:xfrm>
          <a:custGeom>
            <a:avLst/>
            <a:gdLst>
              <a:gd name="connsiteX0" fmla="*/ 0 w 547687"/>
              <a:gd name="connsiteY0" fmla="*/ 166688 h 196272"/>
              <a:gd name="connsiteX1" fmla="*/ 57150 w 547687"/>
              <a:gd name="connsiteY1" fmla="*/ 195263 h 196272"/>
              <a:gd name="connsiteX2" fmla="*/ 69056 w 547687"/>
              <a:gd name="connsiteY2" fmla="*/ 188119 h 196272"/>
              <a:gd name="connsiteX3" fmla="*/ 88106 w 547687"/>
              <a:gd name="connsiteY3" fmla="*/ 171450 h 196272"/>
              <a:gd name="connsiteX4" fmla="*/ 157162 w 547687"/>
              <a:gd name="connsiteY4" fmla="*/ 133350 h 196272"/>
              <a:gd name="connsiteX5" fmla="*/ 254793 w 547687"/>
              <a:gd name="connsiteY5" fmla="*/ 85725 h 196272"/>
              <a:gd name="connsiteX6" fmla="*/ 383381 w 547687"/>
              <a:gd name="connsiteY6" fmla="*/ 40481 h 196272"/>
              <a:gd name="connsiteX7" fmla="*/ 547687 w 547687"/>
              <a:gd name="connsiteY7" fmla="*/ 0 h 19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7687" h="196272">
                <a:moveTo>
                  <a:pt x="0" y="166688"/>
                </a:moveTo>
                <a:cubicBezTo>
                  <a:pt x="22820" y="179189"/>
                  <a:pt x="45641" y="191691"/>
                  <a:pt x="57150" y="195263"/>
                </a:cubicBezTo>
                <a:cubicBezTo>
                  <a:pt x="68659" y="198835"/>
                  <a:pt x="63897" y="192088"/>
                  <a:pt x="69056" y="188119"/>
                </a:cubicBezTo>
                <a:cubicBezTo>
                  <a:pt x="74215" y="184150"/>
                  <a:pt x="73422" y="180578"/>
                  <a:pt x="88106" y="171450"/>
                </a:cubicBezTo>
                <a:cubicBezTo>
                  <a:pt x="102790" y="162322"/>
                  <a:pt x="129381" y="147637"/>
                  <a:pt x="157162" y="133350"/>
                </a:cubicBezTo>
                <a:cubicBezTo>
                  <a:pt x="184943" y="119063"/>
                  <a:pt x="217090" y="101203"/>
                  <a:pt x="254793" y="85725"/>
                </a:cubicBezTo>
                <a:cubicBezTo>
                  <a:pt x="292496" y="70247"/>
                  <a:pt x="334565" y="54768"/>
                  <a:pt x="383381" y="40481"/>
                </a:cubicBezTo>
                <a:cubicBezTo>
                  <a:pt x="432197" y="26193"/>
                  <a:pt x="489942" y="13096"/>
                  <a:pt x="547687" y="0"/>
                </a:cubicBezTo>
              </a:path>
            </a:pathLst>
          </a:cu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3" name="Conector recto 32"/>
          <p:cNvCxnSpPr>
            <a:endCxn id="32" idx="7"/>
          </p:cNvCxnSpPr>
          <p:nvPr/>
        </p:nvCxnSpPr>
        <p:spPr>
          <a:xfrm flipV="1">
            <a:off x="3886526" y="3076434"/>
            <a:ext cx="817685" cy="240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>
            <a:off x="3999361" y="3242196"/>
            <a:ext cx="15716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/>
          <p:nvPr/>
        </p:nvCxnSpPr>
        <p:spPr>
          <a:xfrm>
            <a:off x="3999361" y="3308209"/>
            <a:ext cx="4925584" cy="509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n 3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1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  <p:bldP spid="48" grpId="0"/>
      <p:bldP spid="11" grpId="0" animBg="1"/>
      <p:bldP spid="49" grpId="0" animBg="1"/>
      <p:bldP spid="50" grpId="0" animBg="1"/>
      <p:bldP spid="51" grpId="0" animBg="1"/>
      <p:bldP spid="59" grpId="0"/>
      <p:bldP spid="82" grpId="0"/>
      <p:bldP spid="83" grpId="0" animBg="1"/>
      <p:bldP spid="28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725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5</a:t>
            </a:r>
            <a:r>
              <a:rPr lang="es-ES_tradnl" sz="4000" b="1" dirty="0" smtClean="0"/>
              <a:t>. Casos de estudio</a:t>
            </a:r>
            <a:endParaRPr lang="es-ES" sz="40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16458" y="1228217"/>
            <a:ext cx="3943350" cy="17209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_tradnl" sz="2000" b="1" dirty="0" smtClean="0">
                <a:solidFill>
                  <a:schemeClr val="accent5"/>
                </a:solidFill>
              </a:rPr>
              <a:t>Arranque </a:t>
            </a:r>
          </a:p>
          <a:p>
            <a:pPr>
              <a:buFont typeface="Calibri" panose="020F0502020204030204" pitchFamily="34" charset="0"/>
              <a:buChar char="‐"/>
            </a:pPr>
            <a:r>
              <a:rPr lang="es-ES_tradnl" sz="2000" dirty="0" smtClean="0"/>
              <a:t>Etapa </a:t>
            </a:r>
            <a:r>
              <a:rPr lang="es-ES_tradnl" sz="2000" dirty="0"/>
              <a:t>de </a:t>
            </a:r>
            <a:r>
              <a:rPr lang="el-GR" sz="2000" dirty="0"/>
              <a:t>Δ</a:t>
            </a:r>
            <a:r>
              <a:rPr lang="es-ES_tradnl" sz="2000" dirty="0"/>
              <a:t>NPR &gt; 0 y </a:t>
            </a:r>
            <a:r>
              <a:rPr lang="es-ES_tradnl" sz="2000" dirty="0" err="1"/>
              <a:t>p</a:t>
            </a:r>
            <a:r>
              <a:rPr lang="es-ES_tradnl" sz="2000" baseline="-25000" dirty="0" err="1"/>
              <a:t>a</a:t>
            </a:r>
            <a:r>
              <a:rPr lang="es-ES_tradnl" sz="2000" dirty="0"/>
              <a:t> constante</a:t>
            </a:r>
          </a:p>
          <a:p>
            <a:pPr>
              <a:buFont typeface="Calibri" panose="020F0502020204030204" pitchFamily="34" charset="0"/>
              <a:buChar char="‐"/>
            </a:pPr>
            <a:r>
              <a:rPr lang="es-ES_tradnl" sz="2000" dirty="0"/>
              <a:t>Condiciones finales: </a:t>
            </a:r>
          </a:p>
          <a:p>
            <a:pPr lvl="1"/>
            <a:r>
              <a:rPr lang="es-ES_tradnl" sz="2000" dirty="0"/>
              <a:t>p</a:t>
            </a:r>
            <a:r>
              <a:rPr lang="es-ES_tradnl" sz="2000" baseline="-25000" dirty="0"/>
              <a:t>c</a:t>
            </a:r>
            <a:r>
              <a:rPr lang="es-ES_tradnl" sz="2000" dirty="0"/>
              <a:t> = 53 bar</a:t>
            </a:r>
          </a:p>
          <a:p>
            <a:pPr lvl="1"/>
            <a:r>
              <a:rPr lang="es-ES_tradnl" sz="2000" dirty="0"/>
              <a:t>T</a:t>
            </a:r>
            <a:r>
              <a:rPr lang="es-ES_tradnl" sz="2000" baseline="-25000" dirty="0"/>
              <a:t>c</a:t>
            </a:r>
            <a:r>
              <a:rPr lang="es-ES_tradnl" sz="2000" dirty="0"/>
              <a:t> = 3450 K</a:t>
            </a:r>
          </a:p>
        </p:txBody>
      </p:sp>
      <p:sp>
        <p:nvSpPr>
          <p:cNvPr id="7" name="Marcador de contenido 3"/>
          <p:cNvSpPr txBox="1">
            <a:spLocks/>
          </p:cNvSpPr>
          <p:nvPr/>
        </p:nvSpPr>
        <p:spPr>
          <a:xfrm>
            <a:off x="4572000" y="1228216"/>
            <a:ext cx="3992118" cy="17344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_tradnl" sz="2000" b="1" dirty="0" smtClean="0">
                <a:solidFill>
                  <a:schemeClr val="accent5"/>
                </a:solidFill>
              </a:rPr>
              <a:t>Ascenso y adaptación de la tobera</a:t>
            </a:r>
          </a:p>
          <a:p>
            <a:pPr lvl="0">
              <a:buFont typeface="Calibri" panose="020F0502020204030204" pitchFamily="34" charset="0"/>
              <a:buChar char="‐"/>
            </a:pPr>
            <a:r>
              <a:rPr lang="es-ES_tradnl" sz="2000" dirty="0" smtClean="0">
                <a:solidFill>
                  <a:prstClr val="black"/>
                </a:solidFill>
              </a:rPr>
              <a:t>Etapa </a:t>
            </a:r>
            <a:r>
              <a:rPr lang="es-ES_tradnl" sz="2000" dirty="0">
                <a:solidFill>
                  <a:prstClr val="black"/>
                </a:solidFill>
              </a:rPr>
              <a:t>de </a:t>
            </a:r>
            <a:r>
              <a:rPr lang="el-GR" sz="2000" dirty="0">
                <a:solidFill>
                  <a:prstClr val="black"/>
                </a:solidFill>
              </a:rPr>
              <a:t>Δ</a:t>
            </a:r>
            <a:r>
              <a:rPr lang="es-ES_tradnl" sz="2000" dirty="0">
                <a:solidFill>
                  <a:prstClr val="black"/>
                </a:solidFill>
              </a:rPr>
              <a:t>NPR &gt; 0 y </a:t>
            </a:r>
            <a:r>
              <a:rPr lang="es-ES_tradnl" sz="2000" dirty="0" smtClean="0">
                <a:solidFill>
                  <a:prstClr val="black"/>
                </a:solidFill>
              </a:rPr>
              <a:t>p</a:t>
            </a:r>
            <a:r>
              <a:rPr lang="es-ES_tradnl" sz="2000" baseline="-25000" dirty="0" smtClean="0">
                <a:solidFill>
                  <a:prstClr val="black"/>
                </a:solidFill>
              </a:rPr>
              <a:t>c</a:t>
            </a:r>
            <a:r>
              <a:rPr lang="es-ES_tradnl" sz="2000" dirty="0" smtClean="0">
                <a:solidFill>
                  <a:prstClr val="black"/>
                </a:solidFill>
              </a:rPr>
              <a:t> </a:t>
            </a:r>
            <a:r>
              <a:rPr lang="es-ES_tradnl" sz="2000" dirty="0">
                <a:solidFill>
                  <a:prstClr val="black"/>
                </a:solidFill>
              </a:rPr>
              <a:t>constante</a:t>
            </a:r>
            <a:endParaRPr lang="es-ES" sz="2000" dirty="0">
              <a:solidFill>
                <a:prstClr val="black"/>
              </a:solidFill>
            </a:endParaRPr>
          </a:p>
          <a:p>
            <a:pPr>
              <a:buFont typeface="Calibri" panose="020F0502020204030204" pitchFamily="34" charset="0"/>
              <a:buChar char="‐"/>
            </a:pPr>
            <a:r>
              <a:rPr lang="es-ES_tradnl" sz="2000" dirty="0" smtClean="0"/>
              <a:t>Condiciones </a:t>
            </a:r>
            <a:r>
              <a:rPr lang="es-ES_tradnl" sz="2000" dirty="0"/>
              <a:t>finales</a:t>
            </a:r>
            <a:r>
              <a:rPr lang="es-ES_tradnl" sz="2000" dirty="0" smtClean="0"/>
              <a:t>:</a:t>
            </a:r>
          </a:p>
          <a:p>
            <a:pPr lvl="1"/>
            <a:r>
              <a:rPr lang="es-ES_tradnl" sz="2000" dirty="0" err="1" smtClean="0"/>
              <a:t>p</a:t>
            </a:r>
            <a:r>
              <a:rPr lang="es-ES_tradnl" sz="2000" baseline="-25000" dirty="0" err="1" smtClean="0"/>
              <a:t>a</a:t>
            </a:r>
            <a:r>
              <a:rPr lang="es-ES_tradnl" sz="2000" dirty="0" smtClean="0"/>
              <a:t> </a:t>
            </a:r>
            <a:r>
              <a:rPr lang="es-ES_tradnl" sz="2000" dirty="0"/>
              <a:t>= </a:t>
            </a:r>
            <a:r>
              <a:rPr lang="es-ES_tradnl" sz="2000" dirty="0" smtClean="0"/>
              <a:t>0,107 bar </a:t>
            </a:r>
            <a:r>
              <a:rPr lang="es-ES_tradnl" sz="2000" dirty="0" smtClean="0">
                <a:sym typeface="Wingdings" panose="05000000000000000000" pitchFamily="2" charset="2"/>
              </a:rPr>
              <a:t> 15600 m (ISA)</a:t>
            </a:r>
            <a:endParaRPr lang="es-ES_tradnl" sz="2000" dirty="0" smtClean="0"/>
          </a:p>
          <a:p>
            <a:pPr lvl="1"/>
            <a:r>
              <a:rPr lang="es-ES_tradnl" sz="2000" dirty="0" smtClean="0"/>
              <a:t>T</a:t>
            </a:r>
            <a:r>
              <a:rPr lang="es-ES_tradnl" sz="2000" baseline="-25000" dirty="0" smtClean="0"/>
              <a:t>a</a:t>
            </a:r>
            <a:r>
              <a:rPr lang="es-ES_tradnl" sz="2000" dirty="0" smtClean="0"/>
              <a:t> </a:t>
            </a:r>
            <a:r>
              <a:rPr lang="es-ES_tradnl" sz="2000" dirty="0"/>
              <a:t>= </a:t>
            </a:r>
            <a:r>
              <a:rPr lang="es-ES_tradnl" sz="2000" dirty="0" smtClean="0"/>
              <a:t>220 K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630725" y="2939083"/>
            <a:ext cx="2828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>
                <a:solidFill>
                  <a:schemeClr val="accent5"/>
                </a:solidFill>
              </a:rPr>
              <a:t>Condiciones de contorno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graphicFrame>
        <p:nvGraphicFramePr>
          <p:cNvPr id="29" name="Tabl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895043"/>
              </p:ext>
            </p:extLst>
          </p:nvPr>
        </p:nvGraphicFramePr>
        <p:xfrm>
          <a:off x="1316737" y="3047382"/>
          <a:ext cx="6161640" cy="1973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6047"/>
                <a:gridCol w="987552"/>
                <a:gridCol w="1075618"/>
                <a:gridCol w="1804717"/>
                <a:gridCol w="1147706"/>
              </a:tblGrid>
              <a:tr h="580894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106">
                <a:tc rowSpan="2">
                  <a:txBody>
                    <a:bodyPr/>
                    <a:lstStyle/>
                    <a:p>
                      <a:pPr algn="ctr"/>
                      <a:r>
                        <a:rPr lang="es-ES_tradnl" b="1" i="0" dirty="0" smtClean="0"/>
                        <a:t>Condicione</a:t>
                      </a:r>
                      <a:r>
                        <a:rPr lang="es-ES_tradnl" b="1" i="0" baseline="0" dirty="0" smtClean="0"/>
                        <a:t>s en cámara</a:t>
                      </a:r>
                      <a:endParaRPr lang="es-ES" b="1" i="0" dirty="0"/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aseline="0" dirty="0" smtClean="0"/>
                        <a:t>p (bar)</a:t>
                      </a:r>
                      <a:endParaRPr lang="es-E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1,1</a:t>
                      </a:r>
                      <a:endParaRPr lang="es-E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53</a:t>
                      </a:r>
                      <a:endParaRPr lang="es-ES" dirty="0"/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53</a:t>
                      </a:r>
                      <a:endParaRPr lang="es-ES" dirty="0"/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4810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T (K)</a:t>
                      </a:r>
                      <a:endParaRPr lang="es-E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300</a:t>
                      </a:r>
                      <a:endParaRPr lang="es-E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3450</a:t>
                      </a:r>
                      <a:endParaRPr lang="es-ES" dirty="0"/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3450</a:t>
                      </a:r>
                      <a:endParaRPr lang="es-ES" dirty="0"/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106">
                <a:tc rowSpan="2">
                  <a:txBody>
                    <a:bodyPr/>
                    <a:lstStyle/>
                    <a:p>
                      <a:pPr algn="ctr"/>
                      <a:r>
                        <a:rPr lang="es-ES_tradnl" b="1" i="0" dirty="0" smtClean="0"/>
                        <a:t>Condiciones</a:t>
                      </a:r>
                      <a:r>
                        <a:rPr lang="es-ES_tradnl" b="1" i="0" baseline="0" dirty="0" smtClean="0"/>
                        <a:t> atmosféricas</a:t>
                      </a:r>
                      <a:endParaRPr lang="es-ES" b="1" i="0" dirty="0"/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p (bar)</a:t>
                      </a:r>
                      <a:endParaRPr lang="es-E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</a:t>
                      </a:r>
                      <a:endParaRPr lang="es-E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</a:t>
                      </a:r>
                      <a:endParaRPr lang="es-ES" dirty="0"/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0,107</a:t>
                      </a:r>
                      <a:endParaRPr lang="es-ES" dirty="0"/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4810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T (K)</a:t>
                      </a:r>
                      <a:endParaRPr lang="es-E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293</a:t>
                      </a:r>
                      <a:endParaRPr lang="es-E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293</a:t>
                      </a:r>
                      <a:endParaRPr lang="es-ES" dirty="0"/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200</a:t>
                      </a:r>
                      <a:endParaRPr lang="es-ES" dirty="0"/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1" name="Conector recto de flecha 30"/>
          <p:cNvCxnSpPr/>
          <p:nvPr/>
        </p:nvCxnSpPr>
        <p:spPr>
          <a:xfrm flipV="1">
            <a:off x="3707606" y="5648688"/>
            <a:ext cx="3510058" cy="0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/>
          <p:cNvSpPr txBox="1"/>
          <p:nvPr/>
        </p:nvSpPr>
        <p:spPr>
          <a:xfrm>
            <a:off x="3305556" y="5338310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 smtClean="0"/>
              <a:t>-</a:t>
            </a:r>
            <a:endParaRPr lang="es-ES" sz="2800" dirty="0"/>
          </a:p>
        </p:txBody>
      </p:sp>
      <p:sp>
        <p:nvSpPr>
          <p:cNvPr id="33" name="CuadroTexto 32"/>
          <p:cNvSpPr txBox="1"/>
          <p:nvPr/>
        </p:nvSpPr>
        <p:spPr>
          <a:xfrm>
            <a:off x="7298926" y="536269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/>
              <a:t>+</a:t>
            </a:r>
            <a:endParaRPr lang="es-ES" sz="2800" dirty="0"/>
          </a:p>
        </p:txBody>
      </p:sp>
      <p:sp>
        <p:nvSpPr>
          <p:cNvPr id="34" name="CuadroTexto 33"/>
          <p:cNvSpPr txBox="1"/>
          <p:nvPr/>
        </p:nvSpPr>
        <p:spPr>
          <a:xfrm>
            <a:off x="5215987" y="5314146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/>
              <a:t>NPR</a:t>
            </a:r>
            <a:endParaRPr lang="es-ES" b="1" dirty="0"/>
          </a:p>
        </p:txBody>
      </p:sp>
      <p:sp>
        <p:nvSpPr>
          <p:cNvPr id="37" name="Rectángulo 36"/>
          <p:cNvSpPr/>
          <p:nvPr/>
        </p:nvSpPr>
        <p:spPr>
          <a:xfrm>
            <a:off x="5109235" y="4387759"/>
            <a:ext cx="2236745" cy="57220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/>
          <p:cNvSpPr/>
          <p:nvPr/>
        </p:nvSpPr>
        <p:spPr>
          <a:xfrm>
            <a:off x="3550232" y="3692111"/>
            <a:ext cx="2489342" cy="57220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 38"/>
          <p:cNvSpPr/>
          <p:nvPr/>
        </p:nvSpPr>
        <p:spPr>
          <a:xfrm>
            <a:off x="616458" y="1177443"/>
            <a:ext cx="7935467" cy="1748637"/>
          </a:xfrm>
          <a:prstGeom prst="rect">
            <a:avLst/>
          </a:prstGeom>
          <a:noFill/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Rectángulo 39"/>
          <p:cNvSpPr/>
          <p:nvPr/>
        </p:nvSpPr>
        <p:spPr>
          <a:xfrm>
            <a:off x="623010" y="2926080"/>
            <a:ext cx="7935467" cy="2911066"/>
          </a:xfrm>
          <a:prstGeom prst="rect">
            <a:avLst/>
          </a:prstGeom>
          <a:noFill/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3635637" y="3263156"/>
            <a:ext cx="2391683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_tradn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  R   </a:t>
            </a:r>
            <a:r>
              <a:rPr lang="es-ES_tradnl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s-ES_tradn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A   N   Q   U  E</a:t>
            </a:r>
            <a:endParaRPr lang="es-E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5065180" y="5005774"/>
            <a:ext cx="239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   S    C    E    N    S    O</a:t>
            </a:r>
            <a:endParaRPr lang="es-E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7/11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655109" y="5228802"/>
                <a:ext cx="1059521" cy="5763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_tradnl" b="1" i="0" smtClean="0">
                          <a:latin typeface="Cambria Math" panose="02040503050406030204" pitchFamily="18" charset="0"/>
                        </a:rPr>
                        <m:t>𝐍𝐏𝐑</m:t>
                      </m:r>
                      <m:r>
                        <a:rPr lang="es-ES_tradnl" b="1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_tradnl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_tradnl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_tradnl" b="1" i="0" smtClean="0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a:rPr lang="es-ES_tradnl" b="1" i="0" smtClean="0"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_tradnl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_tradnl" b="1" i="0" smtClean="0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a:rPr lang="es-ES_tradnl" b="1" i="0" smtClean="0"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b="1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109" y="5228802"/>
                <a:ext cx="1059521" cy="57637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Imagen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3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  <p:bldP spid="17" grpId="0"/>
      <p:bldP spid="32" grpId="0"/>
      <p:bldP spid="33" grpId="0"/>
      <p:bldP spid="34" grpId="0"/>
      <p:bldP spid="37" grpId="0" animBg="1"/>
      <p:bldP spid="38" grpId="0" animBg="1"/>
      <p:bldP spid="39" grpId="0" animBg="1"/>
      <p:bldP spid="40" grpId="0" animBg="1"/>
      <p:bldP spid="13" grpId="0"/>
      <p:bldP spid="2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6</a:t>
            </a:r>
            <a:r>
              <a:rPr lang="es-ES_tradnl" sz="4000" b="1" dirty="0" smtClean="0"/>
              <a:t>. Resultados</a:t>
            </a:r>
            <a:endParaRPr lang="es-ES" sz="40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535215" y="1173182"/>
            <a:ext cx="1187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>
                <a:solidFill>
                  <a:schemeClr val="accent5"/>
                </a:solidFill>
              </a:rPr>
              <a:t>Arranque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480860" y="1173182"/>
            <a:ext cx="2481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>
                <a:solidFill>
                  <a:schemeClr val="accent5"/>
                </a:solidFill>
              </a:rPr>
              <a:t>Ascenso y adaptación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8/11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307806" y="5094148"/>
            <a:ext cx="8648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smtClean="0"/>
              <a:t>Contornos del Nº de Mach y líneas de corriente coloreadas según Nº de Mach, para las fases de arranque y ascenso.</a:t>
            </a:r>
            <a:endParaRPr lang="es-ES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8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6</a:t>
            </a:r>
            <a:r>
              <a:rPr lang="es-ES_tradnl" sz="4000" b="1" dirty="0" smtClean="0"/>
              <a:t>. Resultados</a:t>
            </a:r>
            <a:endParaRPr lang="es-ES" sz="40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535215" y="1173182"/>
            <a:ext cx="1187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>
                <a:solidFill>
                  <a:schemeClr val="accent5"/>
                </a:solidFill>
              </a:rPr>
              <a:t>Arranque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480860" y="1173182"/>
            <a:ext cx="2481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>
                <a:solidFill>
                  <a:schemeClr val="accent5"/>
                </a:solidFill>
              </a:rPr>
              <a:t>Ascenso y adaptación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8/11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307806" y="5094148"/>
            <a:ext cx="8648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smtClean="0"/>
              <a:t>Contornos del Nº de Mach y líneas de corriente coloreadas según Nº de Mach, para las fases de arranque y ascenso.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68" y="1668329"/>
            <a:ext cx="4037273" cy="14361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67" y="3119264"/>
            <a:ext cx="4037273" cy="149410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" t="16400" r="933" b="12739"/>
          <a:stretch/>
        </p:blipFill>
        <p:spPr>
          <a:xfrm>
            <a:off x="168968" y="4584876"/>
            <a:ext cx="4037272" cy="33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0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6</a:t>
            </a:r>
            <a:r>
              <a:rPr lang="es-ES_tradnl" sz="4000" b="1" dirty="0" smtClean="0"/>
              <a:t>. Resultados</a:t>
            </a:r>
            <a:endParaRPr lang="es-ES" sz="40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535215" y="1173182"/>
            <a:ext cx="1187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>
                <a:solidFill>
                  <a:schemeClr val="accent5"/>
                </a:solidFill>
              </a:rPr>
              <a:t>Arranque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480860" y="1173182"/>
            <a:ext cx="2481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>
                <a:solidFill>
                  <a:schemeClr val="accent5"/>
                </a:solidFill>
              </a:rPr>
              <a:t>Ascenso y adaptación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8/11</a:t>
            </a:r>
            <a:endParaRPr lang="es-ES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052" r="-243" b="17303"/>
          <a:stretch/>
        </p:blipFill>
        <p:spPr>
          <a:xfrm>
            <a:off x="4506081" y="4537491"/>
            <a:ext cx="4456909" cy="35940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" t="16400" r="933" b="12739"/>
          <a:stretch/>
        </p:blipFill>
        <p:spPr>
          <a:xfrm>
            <a:off x="168968" y="4584876"/>
            <a:ext cx="4037272" cy="33700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7"/>
          <p:cNvSpPr txBox="1"/>
          <p:nvPr/>
        </p:nvSpPr>
        <p:spPr>
          <a:xfrm>
            <a:off x="307806" y="5094148"/>
            <a:ext cx="8648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smtClean="0"/>
              <a:t>Contornos del Nº de Mach y líneas de corriente coloreadas según Nº de Mach, para las fases de arranque y ascenso.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68" y="3104512"/>
            <a:ext cx="4037272" cy="14941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68" y="1668329"/>
            <a:ext cx="4037272" cy="143618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81" y="1692581"/>
            <a:ext cx="4450433" cy="13568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81" y="3049420"/>
            <a:ext cx="4450433" cy="14880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426070" y="977008"/>
            <a:ext cx="4060586" cy="4898362"/>
          </a:xfrm>
          <a:prstGeom prst="rect">
            <a:avLst/>
          </a:prstGeom>
          <a:solidFill>
            <a:schemeClr val="bg1"/>
          </a:solidFill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6</a:t>
            </a:r>
            <a:r>
              <a:rPr lang="es-ES_tradnl" sz="4000" b="1" dirty="0" smtClean="0"/>
              <a:t>. Resultados</a:t>
            </a:r>
            <a:endParaRPr lang="es-ES" sz="40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97" y="1271009"/>
            <a:ext cx="3587129" cy="204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97" y="3666802"/>
            <a:ext cx="3587129" cy="1850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4" t="14417" b="16720"/>
          <a:stretch/>
        </p:blipFill>
        <p:spPr>
          <a:xfrm>
            <a:off x="5714386" y="954319"/>
            <a:ext cx="3227684" cy="1452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9" t="14141" b="16372"/>
          <a:stretch/>
        </p:blipFill>
        <p:spPr>
          <a:xfrm>
            <a:off x="5714386" y="4312117"/>
            <a:ext cx="3227684" cy="146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9" t="14123" r="-186" b="16703"/>
          <a:stretch/>
        </p:blipFill>
        <p:spPr>
          <a:xfrm>
            <a:off x="5714386" y="2594958"/>
            <a:ext cx="3228108" cy="1459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uadroTexto 13"/>
          <p:cNvSpPr txBox="1"/>
          <p:nvPr/>
        </p:nvSpPr>
        <p:spPr>
          <a:xfrm>
            <a:off x="4556141" y="1423111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NPR 10</a:t>
            </a:r>
            <a:endParaRPr lang="es-ES" sz="2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556141" y="3115962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NPR 30</a:t>
            </a:r>
            <a:endParaRPr lang="es-ES" sz="2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556141" y="4808813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NPR 53</a:t>
            </a:r>
            <a:endParaRPr lang="es-ES" sz="24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760157" y="908782"/>
            <a:ext cx="1187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>
                <a:solidFill>
                  <a:schemeClr val="accent5"/>
                </a:solidFill>
              </a:rPr>
              <a:t>Arranque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" t="16400" r="933" b="12739"/>
          <a:stretch/>
        </p:blipFill>
        <p:spPr>
          <a:xfrm>
            <a:off x="5714386" y="670985"/>
            <a:ext cx="3224784" cy="26918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CuadroTexto 22"/>
          <p:cNvSpPr txBox="1"/>
          <p:nvPr/>
        </p:nvSpPr>
        <p:spPr>
          <a:xfrm>
            <a:off x="4571720" y="1903375"/>
            <a:ext cx="1120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T</a:t>
            </a:r>
            <a:r>
              <a:rPr lang="es-ES_tradnl" baseline="-25000" dirty="0" smtClean="0"/>
              <a:t>c</a:t>
            </a:r>
            <a:r>
              <a:rPr lang="es-ES_tradnl" dirty="0" smtClean="0"/>
              <a:t> = 840 K</a:t>
            </a:r>
            <a:endParaRPr lang="es-ES" dirty="0"/>
          </a:p>
        </p:txBody>
      </p:sp>
      <p:sp>
        <p:nvSpPr>
          <p:cNvPr id="24" name="CuadroTexto 23"/>
          <p:cNvSpPr txBox="1"/>
          <p:nvPr/>
        </p:nvSpPr>
        <p:spPr>
          <a:xfrm>
            <a:off x="4503887" y="3509076"/>
            <a:ext cx="1237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T</a:t>
            </a:r>
            <a:r>
              <a:rPr lang="es-ES_tradnl" baseline="-25000" dirty="0" smtClean="0"/>
              <a:t>c</a:t>
            </a:r>
            <a:r>
              <a:rPr lang="es-ES_tradnl" dirty="0" smtClean="0"/>
              <a:t> = 2054 K</a:t>
            </a:r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4498567" y="5176085"/>
            <a:ext cx="1237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T</a:t>
            </a:r>
            <a:r>
              <a:rPr lang="es-ES_tradnl" baseline="-25000" dirty="0" smtClean="0"/>
              <a:t>c</a:t>
            </a:r>
            <a:r>
              <a:rPr lang="es-ES_tradnl" dirty="0" smtClean="0"/>
              <a:t> = 3450 K</a:t>
            </a:r>
            <a:endParaRPr lang="es-ES" dirty="0"/>
          </a:p>
        </p:txBody>
      </p:sp>
      <p:sp>
        <p:nvSpPr>
          <p:cNvPr id="26" name="CuadroTexto 25"/>
          <p:cNvSpPr txBox="1"/>
          <p:nvPr/>
        </p:nvSpPr>
        <p:spPr>
          <a:xfrm>
            <a:off x="8515350" y="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9/11</a:t>
            </a:r>
            <a:endParaRPr lang="es-ES" dirty="0"/>
          </a:p>
        </p:txBody>
      </p:sp>
      <p:sp>
        <p:nvSpPr>
          <p:cNvPr id="21" name="CuadroTexto 20"/>
          <p:cNvSpPr txBox="1"/>
          <p:nvPr/>
        </p:nvSpPr>
        <p:spPr>
          <a:xfrm>
            <a:off x="1258904" y="3246636"/>
            <a:ext cx="2374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600" dirty="0" smtClean="0"/>
              <a:t>Presión estática en el eje x</a:t>
            </a:r>
            <a:endParaRPr lang="es-E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uadroTexto 26"/>
              <p:cNvSpPr txBox="1"/>
              <p:nvPr/>
            </p:nvSpPr>
            <p:spPr>
              <a:xfrm>
                <a:off x="551571" y="5416299"/>
                <a:ext cx="3769476" cy="495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sz="1600" dirty="0" smtClean="0"/>
                  <a:t>Coeficientes de empuje y eficiencia </a:t>
                </a:r>
                <a14:m>
                  <m:oMath xmlns:m="http://schemas.openxmlformats.org/officeDocument/2006/math">
                    <m:r>
                      <a:rPr lang="es-ES_tradnl" sz="1600" b="1" i="0" smtClean="0">
                        <a:latin typeface="Cambria Math" panose="02040503050406030204" pitchFamily="18" charset="0"/>
                      </a:rPr>
                      <m:t>𝛈</m:t>
                    </m:r>
                    <m:r>
                      <a:rPr lang="es-ES_tradnl" sz="16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_tradnl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_tradnl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ES_tradnl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𝐓</m:t>
                            </m:r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𝐢</m:t>
                            </m:r>
                          </m:sub>
                        </m:sSub>
                      </m:den>
                    </m:f>
                  </m:oMath>
                </a14:m>
                <a:endParaRPr lang="es-ES" sz="1600" b="1" dirty="0"/>
              </a:p>
            </p:txBody>
          </p:sp>
        </mc:Choice>
        <mc:Fallback xmlns="">
          <p:sp>
            <p:nvSpPr>
              <p:cNvPr id="27" name="Cuadro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71" y="5416299"/>
                <a:ext cx="3769476" cy="495841"/>
              </a:xfrm>
              <a:prstGeom prst="rect">
                <a:avLst/>
              </a:prstGeom>
              <a:blipFill rotWithShape="0">
                <a:blip r:embed="rId12"/>
                <a:stretch>
                  <a:fillRect l="-8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uadroTexto 27"/>
          <p:cNvSpPr txBox="1"/>
          <p:nvPr/>
        </p:nvSpPr>
        <p:spPr>
          <a:xfrm>
            <a:off x="5936755" y="313470"/>
            <a:ext cx="278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smtClean="0"/>
              <a:t>Contornos del Nº de Mach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3865572" y="1803347"/>
            <a:ext cx="409446" cy="22444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 28"/>
          <p:cNvSpPr/>
          <p:nvPr/>
        </p:nvSpPr>
        <p:spPr>
          <a:xfrm>
            <a:off x="3859336" y="2149819"/>
            <a:ext cx="409446" cy="22444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1"/>
              </a:solidFill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3877624" y="2485099"/>
            <a:ext cx="409446" cy="22444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1" name="Conector angular 30"/>
          <p:cNvCxnSpPr>
            <a:stCxn id="4" idx="3"/>
            <a:endCxn id="14" idx="1"/>
          </p:cNvCxnSpPr>
          <p:nvPr/>
        </p:nvCxnSpPr>
        <p:spPr>
          <a:xfrm flipV="1">
            <a:off x="4275018" y="1653944"/>
            <a:ext cx="281123" cy="261623"/>
          </a:xfrm>
          <a:prstGeom prst="bentConnector3">
            <a:avLst>
              <a:gd name="adj1" fmla="val 28316"/>
            </a:avLst>
          </a:prstGeom>
          <a:ln w="444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angular 33"/>
          <p:cNvCxnSpPr>
            <a:stCxn id="29" idx="3"/>
            <a:endCxn id="15" idx="1"/>
          </p:cNvCxnSpPr>
          <p:nvPr/>
        </p:nvCxnSpPr>
        <p:spPr>
          <a:xfrm>
            <a:off x="4268782" y="2262039"/>
            <a:ext cx="287359" cy="1084756"/>
          </a:xfrm>
          <a:prstGeom prst="bentConnector3">
            <a:avLst>
              <a:gd name="adj1" fmla="val 34090"/>
            </a:avLst>
          </a:prstGeom>
          <a:ln w="444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angular 38"/>
          <p:cNvCxnSpPr>
            <a:stCxn id="30" idx="3"/>
            <a:endCxn id="16" idx="1"/>
          </p:cNvCxnSpPr>
          <p:nvPr/>
        </p:nvCxnSpPr>
        <p:spPr>
          <a:xfrm>
            <a:off x="4287070" y="2597319"/>
            <a:ext cx="269071" cy="2442327"/>
          </a:xfrm>
          <a:prstGeom prst="bentConnector3">
            <a:avLst>
              <a:gd name="adj1" fmla="val 22813"/>
            </a:avLst>
          </a:prstGeom>
          <a:ln w="444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a libre 16"/>
          <p:cNvSpPr/>
          <p:nvPr/>
        </p:nvSpPr>
        <p:spPr>
          <a:xfrm>
            <a:off x="1129352" y="1361751"/>
            <a:ext cx="2668138" cy="842763"/>
          </a:xfrm>
          <a:custGeom>
            <a:avLst/>
            <a:gdLst>
              <a:gd name="connsiteX0" fmla="*/ 0 w 2668138"/>
              <a:gd name="connsiteY0" fmla="*/ 9849 h 842763"/>
              <a:gd name="connsiteX1" fmla="*/ 81887 w 2668138"/>
              <a:gd name="connsiteY1" fmla="*/ 9849 h 842763"/>
              <a:gd name="connsiteX2" fmla="*/ 109182 w 2668138"/>
              <a:gd name="connsiteY2" fmla="*/ 112207 h 842763"/>
              <a:gd name="connsiteX3" fmla="*/ 146714 w 2668138"/>
              <a:gd name="connsiteY3" fmla="*/ 449989 h 842763"/>
              <a:gd name="connsiteX4" fmla="*/ 204717 w 2668138"/>
              <a:gd name="connsiteY4" fmla="*/ 842362 h 842763"/>
              <a:gd name="connsiteX5" fmla="*/ 201305 w 2668138"/>
              <a:gd name="connsiteY5" fmla="*/ 374927 h 842763"/>
              <a:gd name="connsiteX6" fmla="*/ 317311 w 2668138"/>
              <a:gd name="connsiteY6" fmla="*/ 409046 h 842763"/>
              <a:gd name="connsiteX7" fmla="*/ 904164 w 2668138"/>
              <a:gd name="connsiteY7" fmla="*/ 405634 h 842763"/>
              <a:gd name="connsiteX8" fmla="*/ 2668138 w 2668138"/>
              <a:gd name="connsiteY8" fmla="*/ 405634 h 84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8138" h="842763">
                <a:moveTo>
                  <a:pt x="0" y="9849"/>
                </a:moveTo>
                <a:cubicBezTo>
                  <a:pt x="31845" y="1319"/>
                  <a:pt x="63690" y="-7211"/>
                  <a:pt x="81887" y="9849"/>
                </a:cubicBezTo>
                <a:cubicBezTo>
                  <a:pt x="100084" y="26909"/>
                  <a:pt x="98378" y="38850"/>
                  <a:pt x="109182" y="112207"/>
                </a:cubicBezTo>
                <a:cubicBezTo>
                  <a:pt x="119987" y="185564"/>
                  <a:pt x="130792" y="328297"/>
                  <a:pt x="146714" y="449989"/>
                </a:cubicBezTo>
                <a:cubicBezTo>
                  <a:pt x="162636" y="571681"/>
                  <a:pt x="195619" y="854872"/>
                  <a:pt x="204717" y="842362"/>
                </a:cubicBezTo>
                <a:cubicBezTo>
                  <a:pt x="213815" y="829852"/>
                  <a:pt x="182539" y="447146"/>
                  <a:pt x="201305" y="374927"/>
                </a:cubicBezTo>
                <a:cubicBezTo>
                  <a:pt x="220071" y="302708"/>
                  <a:pt x="200168" y="403928"/>
                  <a:pt x="317311" y="409046"/>
                </a:cubicBezTo>
                <a:cubicBezTo>
                  <a:pt x="434454" y="414164"/>
                  <a:pt x="904164" y="405634"/>
                  <a:pt x="904164" y="405634"/>
                </a:cubicBezTo>
                <a:cubicBezTo>
                  <a:pt x="1295968" y="405065"/>
                  <a:pt x="2373005" y="428949"/>
                  <a:pt x="2668138" y="405634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orma libre 18"/>
          <p:cNvSpPr/>
          <p:nvPr/>
        </p:nvSpPr>
        <p:spPr>
          <a:xfrm>
            <a:off x="1144083" y="1348365"/>
            <a:ext cx="2660861" cy="1153574"/>
          </a:xfrm>
          <a:custGeom>
            <a:avLst/>
            <a:gdLst>
              <a:gd name="connsiteX0" fmla="*/ 0 w 2660861"/>
              <a:gd name="connsiteY0" fmla="*/ 16735 h 1153574"/>
              <a:gd name="connsiteX1" fmla="*/ 69339 w 2660861"/>
              <a:gd name="connsiteY1" fmla="*/ 21068 h 1153574"/>
              <a:gd name="connsiteX2" fmla="*/ 104008 w 2660861"/>
              <a:gd name="connsiteY2" fmla="*/ 224750 h 1153574"/>
              <a:gd name="connsiteX3" fmla="*/ 160345 w 2660861"/>
              <a:gd name="connsiteY3" fmla="*/ 640780 h 1153574"/>
              <a:gd name="connsiteX4" fmla="*/ 199348 w 2660861"/>
              <a:gd name="connsiteY4" fmla="*/ 900799 h 1153574"/>
              <a:gd name="connsiteX5" fmla="*/ 281688 w 2660861"/>
              <a:gd name="connsiteY5" fmla="*/ 1147817 h 1153574"/>
              <a:gd name="connsiteX6" fmla="*/ 290355 w 2660861"/>
              <a:gd name="connsiteY6" fmla="*/ 645114 h 1153574"/>
              <a:gd name="connsiteX7" fmla="*/ 528706 w 2660861"/>
              <a:gd name="connsiteY7" fmla="*/ 614778 h 1153574"/>
              <a:gd name="connsiteX8" fmla="*/ 632713 w 2660861"/>
              <a:gd name="connsiteY8" fmla="*/ 606111 h 1153574"/>
              <a:gd name="connsiteX9" fmla="*/ 728053 w 2660861"/>
              <a:gd name="connsiteY9" fmla="*/ 610444 h 1153574"/>
              <a:gd name="connsiteX10" fmla="*/ 1079079 w 2660861"/>
              <a:gd name="connsiteY10" fmla="*/ 610444 h 1153574"/>
              <a:gd name="connsiteX11" fmla="*/ 1547113 w 2660861"/>
              <a:gd name="connsiteY11" fmla="*/ 610444 h 1153574"/>
              <a:gd name="connsiteX12" fmla="*/ 2002146 w 2660861"/>
              <a:gd name="connsiteY12" fmla="*/ 610444 h 1153574"/>
              <a:gd name="connsiteX13" fmla="*/ 2660861 w 2660861"/>
              <a:gd name="connsiteY13" fmla="*/ 614778 h 115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60861" h="1153574">
                <a:moveTo>
                  <a:pt x="0" y="16735"/>
                </a:moveTo>
                <a:cubicBezTo>
                  <a:pt x="26002" y="1567"/>
                  <a:pt x="52004" y="-13601"/>
                  <a:pt x="69339" y="21068"/>
                </a:cubicBezTo>
                <a:cubicBezTo>
                  <a:pt x="86674" y="55737"/>
                  <a:pt x="88840" y="121465"/>
                  <a:pt x="104008" y="224750"/>
                </a:cubicBezTo>
                <a:cubicBezTo>
                  <a:pt x="119176" y="328035"/>
                  <a:pt x="144455" y="528105"/>
                  <a:pt x="160345" y="640780"/>
                </a:cubicBezTo>
                <a:cubicBezTo>
                  <a:pt x="176235" y="753455"/>
                  <a:pt x="179124" y="816293"/>
                  <a:pt x="199348" y="900799"/>
                </a:cubicBezTo>
                <a:cubicBezTo>
                  <a:pt x="219572" y="985305"/>
                  <a:pt x="266520" y="1190431"/>
                  <a:pt x="281688" y="1147817"/>
                </a:cubicBezTo>
                <a:cubicBezTo>
                  <a:pt x="296856" y="1105203"/>
                  <a:pt x="249185" y="733954"/>
                  <a:pt x="290355" y="645114"/>
                </a:cubicBezTo>
                <a:cubicBezTo>
                  <a:pt x="331525" y="556274"/>
                  <a:pt x="471647" y="621278"/>
                  <a:pt x="528706" y="614778"/>
                </a:cubicBezTo>
                <a:cubicBezTo>
                  <a:pt x="585765" y="608278"/>
                  <a:pt x="599489" y="606833"/>
                  <a:pt x="632713" y="606111"/>
                </a:cubicBezTo>
                <a:cubicBezTo>
                  <a:pt x="665937" y="605389"/>
                  <a:pt x="728053" y="610444"/>
                  <a:pt x="728053" y="610444"/>
                </a:cubicBezTo>
                <a:lnTo>
                  <a:pt x="1079079" y="610444"/>
                </a:lnTo>
                <a:lnTo>
                  <a:pt x="1547113" y="610444"/>
                </a:lnTo>
                <a:lnTo>
                  <a:pt x="2002146" y="610444"/>
                </a:lnTo>
                <a:lnTo>
                  <a:pt x="2660861" y="614778"/>
                </a:lnTo>
              </a:path>
            </a:pathLst>
          </a:cu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orma libre 19"/>
          <p:cNvSpPr/>
          <p:nvPr/>
        </p:nvSpPr>
        <p:spPr>
          <a:xfrm>
            <a:off x="1139750" y="1343874"/>
            <a:ext cx="2660860" cy="1276630"/>
          </a:xfrm>
          <a:custGeom>
            <a:avLst/>
            <a:gdLst>
              <a:gd name="connsiteX0" fmla="*/ 0 w 2660860"/>
              <a:gd name="connsiteY0" fmla="*/ 29893 h 1276630"/>
              <a:gd name="connsiteX1" fmla="*/ 65005 w 2660860"/>
              <a:gd name="connsiteY1" fmla="*/ 21226 h 1276630"/>
              <a:gd name="connsiteX2" fmla="*/ 91006 w 2660860"/>
              <a:gd name="connsiteY2" fmla="*/ 81897 h 1276630"/>
              <a:gd name="connsiteX3" fmla="*/ 199348 w 2660860"/>
              <a:gd name="connsiteY3" fmla="*/ 887955 h 1276630"/>
              <a:gd name="connsiteX4" fmla="*/ 286021 w 2660860"/>
              <a:gd name="connsiteY4" fmla="*/ 1160975 h 1276630"/>
              <a:gd name="connsiteX5" fmla="*/ 359693 w 2660860"/>
              <a:gd name="connsiteY5" fmla="*/ 1251982 h 1276630"/>
              <a:gd name="connsiteX6" fmla="*/ 398695 w 2660860"/>
              <a:gd name="connsiteY6" fmla="*/ 1269317 h 1276630"/>
              <a:gd name="connsiteX7" fmla="*/ 403029 w 2660860"/>
              <a:gd name="connsiteY7" fmla="*/ 1147974 h 1276630"/>
              <a:gd name="connsiteX8" fmla="*/ 403029 w 2660860"/>
              <a:gd name="connsiteY8" fmla="*/ 835952 h 1276630"/>
              <a:gd name="connsiteX9" fmla="*/ 411696 w 2660860"/>
              <a:gd name="connsiteY9" fmla="*/ 714609 h 1276630"/>
              <a:gd name="connsiteX10" fmla="*/ 498369 w 2660860"/>
              <a:gd name="connsiteY10" fmla="*/ 705942 h 1276630"/>
              <a:gd name="connsiteX11" fmla="*/ 611044 w 2660860"/>
              <a:gd name="connsiteY11" fmla="*/ 701608 h 1276630"/>
              <a:gd name="connsiteX12" fmla="*/ 719386 w 2660860"/>
              <a:gd name="connsiteY12" fmla="*/ 718943 h 1276630"/>
              <a:gd name="connsiteX13" fmla="*/ 944735 w 2660860"/>
              <a:gd name="connsiteY13" fmla="*/ 718943 h 1276630"/>
              <a:gd name="connsiteX14" fmla="*/ 1399768 w 2660860"/>
              <a:gd name="connsiteY14" fmla="*/ 723277 h 1276630"/>
              <a:gd name="connsiteX15" fmla="*/ 2192826 w 2660860"/>
              <a:gd name="connsiteY15" fmla="*/ 718943 h 1276630"/>
              <a:gd name="connsiteX16" fmla="*/ 2660860 w 2660860"/>
              <a:gd name="connsiteY16" fmla="*/ 718943 h 1276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60860" h="1276630">
                <a:moveTo>
                  <a:pt x="0" y="29893"/>
                </a:moveTo>
                <a:cubicBezTo>
                  <a:pt x="24918" y="21226"/>
                  <a:pt x="49837" y="12559"/>
                  <a:pt x="65005" y="21226"/>
                </a:cubicBezTo>
                <a:cubicBezTo>
                  <a:pt x="80173" y="29893"/>
                  <a:pt x="68616" y="-62558"/>
                  <a:pt x="91006" y="81897"/>
                </a:cubicBezTo>
                <a:cubicBezTo>
                  <a:pt x="113396" y="226352"/>
                  <a:pt x="166846" y="708109"/>
                  <a:pt x="199348" y="887955"/>
                </a:cubicBezTo>
                <a:cubicBezTo>
                  <a:pt x="231851" y="1067801"/>
                  <a:pt x="259297" y="1100304"/>
                  <a:pt x="286021" y="1160975"/>
                </a:cubicBezTo>
                <a:cubicBezTo>
                  <a:pt x="312745" y="1221646"/>
                  <a:pt x="340914" y="1233925"/>
                  <a:pt x="359693" y="1251982"/>
                </a:cubicBezTo>
                <a:cubicBezTo>
                  <a:pt x="378472" y="1270039"/>
                  <a:pt x="391472" y="1286652"/>
                  <a:pt x="398695" y="1269317"/>
                </a:cubicBezTo>
                <a:cubicBezTo>
                  <a:pt x="405918" y="1251982"/>
                  <a:pt x="402307" y="1220201"/>
                  <a:pt x="403029" y="1147974"/>
                </a:cubicBezTo>
                <a:cubicBezTo>
                  <a:pt x="403751" y="1075747"/>
                  <a:pt x="401585" y="908179"/>
                  <a:pt x="403029" y="835952"/>
                </a:cubicBezTo>
                <a:cubicBezTo>
                  <a:pt x="404473" y="763725"/>
                  <a:pt x="395806" y="736277"/>
                  <a:pt x="411696" y="714609"/>
                </a:cubicBezTo>
                <a:cubicBezTo>
                  <a:pt x="427586" y="692941"/>
                  <a:pt x="465144" y="708109"/>
                  <a:pt x="498369" y="705942"/>
                </a:cubicBezTo>
                <a:cubicBezTo>
                  <a:pt x="531594" y="703775"/>
                  <a:pt x="574208" y="699441"/>
                  <a:pt x="611044" y="701608"/>
                </a:cubicBezTo>
                <a:cubicBezTo>
                  <a:pt x="647880" y="703775"/>
                  <a:pt x="663771" y="716054"/>
                  <a:pt x="719386" y="718943"/>
                </a:cubicBezTo>
                <a:cubicBezTo>
                  <a:pt x="775001" y="721832"/>
                  <a:pt x="944735" y="718943"/>
                  <a:pt x="944735" y="718943"/>
                </a:cubicBezTo>
                <a:lnTo>
                  <a:pt x="1399768" y="723277"/>
                </a:lnTo>
                <a:lnTo>
                  <a:pt x="2192826" y="718943"/>
                </a:lnTo>
                <a:lnTo>
                  <a:pt x="2660860" y="718943"/>
                </a:lnTo>
              </a:path>
            </a:pathLst>
          </a:custGeom>
          <a:noFill/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Elipse 31"/>
          <p:cNvSpPr/>
          <p:nvPr/>
        </p:nvSpPr>
        <p:spPr>
          <a:xfrm>
            <a:off x="1365833" y="4310041"/>
            <a:ext cx="95534" cy="955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Elipse 34"/>
          <p:cNvSpPr/>
          <p:nvPr/>
        </p:nvSpPr>
        <p:spPr>
          <a:xfrm>
            <a:off x="2213269" y="4372617"/>
            <a:ext cx="95534" cy="9553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Elipse 35"/>
          <p:cNvSpPr/>
          <p:nvPr/>
        </p:nvSpPr>
        <p:spPr>
          <a:xfrm>
            <a:off x="3164190" y="4450658"/>
            <a:ext cx="95534" cy="95534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CuadroTexto 32"/>
          <p:cNvSpPr txBox="1"/>
          <p:nvPr/>
        </p:nvSpPr>
        <p:spPr>
          <a:xfrm>
            <a:off x="5840697" y="1023697"/>
            <a:ext cx="505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/>
              <a:t>FSS</a:t>
            </a:r>
            <a:endParaRPr lang="es-ES" b="1" dirty="0"/>
          </a:p>
        </p:txBody>
      </p:sp>
      <p:sp>
        <p:nvSpPr>
          <p:cNvPr id="38" name="CuadroTexto 37"/>
          <p:cNvSpPr txBox="1"/>
          <p:nvPr/>
        </p:nvSpPr>
        <p:spPr>
          <a:xfrm>
            <a:off x="5861681" y="4384809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/>
              <a:t>SSR</a:t>
            </a:r>
            <a:endParaRPr lang="es-ES" b="1" dirty="0"/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5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/>
      <p:bldP spid="16" grpId="0"/>
      <p:bldP spid="18" grpId="0"/>
      <p:bldP spid="23" grpId="0"/>
      <p:bldP spid="24" grpId="0"/>
      <p:bldP spid="25" grpId="0"/>
      <p:bldP spid="21" grpId="0"/>
      <p:bldP spid="27" grpId="0"/>
      <p:bldP spid="28" grpId="0"/>
      <p:bldP spid="4" grpId="0" animBg="1"/>
      <p:bldP spid="4" grpId="1" animBg="1"/>
      <p:bldP spid="29" grpId="0" animBg="1"/>
      <p:bldP spid="29" grpId="1" animBg="1"/>
      <p:bldP spid="30" grpId="0" animBg="1"/>
      <p:bldP spid="17" grpId="0" animBg="1"/>
      <p:bldP spid="17" grpId="1" animBg="1"/>
      <p:bldP spid="19" grpId="0" animBg="1"/>
      <p:bldP spid="19" grpId="1" animBg="1"/>
      <p:bldP spid="20" grpId="0" animBg="1"/>
      <p:bldP spid="32" grpId="0" animBg="1"/>
      <p:bldP spid="35" grpId="0" animBg="1"/>
      <p:bldP spid="36" grpId="0" animBg="1"/>
      <p:bldP spid="33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6</a:t>
            </a:r>
            <a:r>
              <a:rPr lang="es-ES_tradnl" sz="4000" b="1" dirty="0" smtClean="0"/>
              <a:t>. Resultados</a:t>
            </a:r>
            <a:endParaRPr lang="es-ES" sz="4000" b="1" dirty="0"/>
          </a:p>
        </p:txBody>
      </p:sp>
      <p:sp>
        <p:nvSpPr>
          <p:cNvPr id="6" name="Rectángulo 5"/>
          <p:cNvSpPr/>
          <p:nvPr/>
        </p:nvSpPr>
        <p:spPr>
          <a:xfrm>
            <a:off x="426070" y="1001392"/>
            <a:ext cx="4060586" cy="4898362"/>
          </a:xfrm>
          <a:prstGeom prst="rect">
            <a:avLst/>
          </a:prstGeom>
          <a:solidFill>
            <a:schemeClr val="bg1"/>
          </a:solidFill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1215638" y="920463"/>
            <a:ext cx="2481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 smtClean="0">
                <a:solidFill>
                  <a:schemeClr val="accent5"/>
                </a:solidFill>
              </a:rPr>
              <a:t>Ascenso y adaptación</a:t>
            </a:r>
            <a:endParaRPr lang="es-ES" sz="2000" b="1" dirty="0">
              <a:solidFill>
                <a:schemeClr val="accent5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296189"/>
            <a:ext cx="3643563" cy="2068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3627739"/>
            <a:ext cx="3643563" cy="1879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8" t="22609" b="21809"/>
          <a:stretch/>
        </p:blipFill>
        <p:spPr>
          <a:xfrm>
            <a:off x="5677821" y="1027965"/>
            <a:ext cx="3293274" cy="1110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8" t="23541" b="22448"/>
          <a:stretch/>
        </p:blipFill>
        <p:spPr>
          <a:xfrm>
            <a:off x="5677821" y="2177337"/>
            <a:ext cx="3293274" cy="1078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9" t="21515" r="301" b="21961"/>
          <a:stretch/>
        </p:blipFill>
        <p:spPr>
          <a:xfrm>
            <a:off x="5677821" y="3307537"/>
            <a:ext cx="3293274" cy="1133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8" t="16979" b="17705"/>
          <a:stretch/>
        </p:blipFill>
        <p:spPr>
          <a:xfrm>
            <a:off x="5677821" y="4500371"/>
            <a:ext cx="3293274" cy="1304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052" r="-243" b="17303"/>
          <a:stretch/>
        </p:blipFill>
        <p:spPr>
          <a:xfrm>
            <a:off x="5677821" y="749086"/>
            <a:ext cx="3293274" cy="265572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4685335" y="1324410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km</a:t>
            </a:r>
            <a:endParaRPr lang="es-ES" sz="2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685335" y="2419140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km</a:t>
            </a:r>
            <a:endParaRPr lang="es-E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4559808" y="360668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15.6 km</a:t>
            </a:r>
            <a:endParaRPr lang="es-ES" sz="2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4607589" y="4885256"/>
            <a:ext cx="949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km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4582742" y="1728243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NPR = 87</a:t>
            </a:r>
            <a:endParaRPr lang="es-ES" dirty="0"/>
          </a:p>
        </p:txBody>
      </p:sp>
      <p:sp>
        <p:nvSpPr>
          <p:cNvPr id="24" name="CuadroTexto 23"/>
          <p:cNvSpPr txBox="1"/>
          <p:nvPr/>
        </p:nvSpPr>
        <p:spPr>
          <a:xfrm>
            <a:off x="4507401" y="2841912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NPR = 151</a:t>
            </a:r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4500702" y="4067199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NPR = 496</a:t>
            </a:r>
            <a:endParaRPr lang="es-ES" dirty="0"/>
          </a:p>
        </p:txBody>
      </p:sp>
      <p:sp>
        <p:nvSpPr>
          <p:cNvPr id="26" name="CuadroTexto 25"/>
          <p:cNvSpPr txBox="1"/>
          <p:nvPr/>
        </p:nvSpPr>
        <p:spPr>
          <a:xfrm>
            <a:off x="4528147" y="5254624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NPR = 815</a:t>
            </a:r>
            <a:endParaRPr lang="es-ES" dirty="0"/>
          </a:p>
        </p:txBody>
      </p:sp>
      <p:sp>
        <p:nvSpPr>
          <p:cNvPr id="27" name="CuadroTexto 26"/>
          <p:cNvSpPr txBox="1"/>
          <p:nvPr/>
        </p:nvSpPr>
        <p:spPr>
          <a:xfrm>
            <a:off x="8401489" y="0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10/11</a:t>
            </a:r>
            <a:endParaRPr lang="es-ES" dirty="0"/>
          </a:p>
        </p:txBody>
      </p:sp>
      <p:sp>
        <p:nvSpPr>
          <p:cNvPr id="28" name="CuadroTexto 27"/>
          <p:cNvSpPr txBox="1"/>
          <p:nvPr/>
        </p:nvSpPr>
        <p:spPr>
          <a:xfrm>
            <a:off x="1122020" y="3268133"/>
            <a:ext cx="2389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600" dirty="0" smtClean="0"/>
              <a:t>Presión estática en el eje x</a:t>
            </a:r>
            <a:endParaRPr lang="es-ES" sz="1600" dirty="0"/>
          </a:p>
        </p:txBody>
      </p:sp>
      <p:sp>
        <p:nvSpPr>
          <p:cNvPr id="30" name="CuadroTexto 29"/>
          <p:cNvSpPr txBox="1"/>
          <p:nvPr/>
        </p:nvSpPr>
        <p:spPr>
          <a:xfrm>
            <a:off x="5933983" y="382474"/>
            <a:ext cx="278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smtClean="0"/>
              <a:t>Contornos del Nº de Mach</a:t>
            </a:r>
            <a:endParaRPr lang="es-ES" dirty="0"/>
          </a:p>
        </p:txBody>
      </p:sp>
      <p:sp>
        <p:nvSpPr>
          <p:cNvPr id="31" name="Rectángulo 30"/>
          <p:cNvSpPr/>
          <p:nvPr/>
        </p:nvSpPr>
        <p:spPr>
          <a:xfrm>
            <a:off x="3572964" y="1742387"/>
            <a:ext cx="695818" cy="23537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 31"/>
          <p:cNvSpPr/>
          <p:nvPr/>
        </p:nvSpPr>
        <p:spPr>
          <a:xfrm>
            <a:off x="3566620" y="1916619"/>
            <a:ext cx="696066" cy="2363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1"/>
              </a:solidFill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3561719" y="2265169"/>
            <a:ext cx="731239" cy="22368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4" name="Conector angular 33"/>
          <p:cNvCxnSpPr>
            <a:stCxn id="31" idx="3"/>
            <a:endCxn id="15" idx="1"/>
          </p:cNvCxnSpPr>
          <p:nvPr/>
        </p:nvCxnSpPr>
        <p:spPr>
          <a:xfrm flipV="1">
            <a:off x="4268782" y="1555243"/>
            <a:ext cx="416553" cy="304832"/>
          </a:xfrm>
          <a:prstGeom prst="bentConnector3">
            <a:avLst>
              <a:gd name="adj1" fmla="val 50000"/>
            </a:avLst>
          </a:prstGeom>
          <a:ln w="444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angular 34"/>
          <p:cNvCxnSpPr>
            <a:stCxn id="32" idx="3"/>
            <a:endCxn id="16" idx="1"/>
          </p:cNvCxnSpPr>
          <p:nvPr/>
        </p:nvCxnSpPr>
        <p:spPr>
          <a:xfrm>
            <a:off x="4262686" y="2034786"/>
            <a:ext cx="422649" cy="615187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angular 35"/>
          <p:cNvCxnSpPr>
            <a:stCxn id="33" idx="3"/>
            <a:endCxn id="17" idx="1"/>
          </p:cNvCxnSpPr>
          <p:nvPr/>
        </p:nvCxnSpPr>
        <p:spPr>
          <a:xfrm>
            <a:off x="4292958" y="2377010"/>
            <a:ext cx="266850" cy="1460510"/>
          </a:xfrm>
          <a:prstGeom prst="bentConnector3">
            <a:avLst>
              <a:gd name="adj1" fmla="val 27156"/>
            </a:avLst>
          </a:prstGeom>
          <a:ln w="444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3566862" y="2600692"/>
            <a:ext cx="741859" cy="24898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4" name="Conector angular 53"/>
          <p:cNvCxnSpPr>
            <a:stCxn id="53" idx="3"/>
            <a:endCxn id="18" idx="1"/>
          </p:cNvCxnSpPr>
          <p:nvPr/>
        </p:nvCxnSpPr>
        <p:spPr>
          <a:xfrm>
            <a:off x="4308721" y="2725183"/>
            <a:ext cx="298868" cy="2390906"/>
          </a:xfrm>
          <a:prstGeom prst="bentConnector3">
            <a:avLst>
              <a:gd name="adj1" fmla="val 21444"/>
            </a:avLst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rma libre 18"/>
          <p:cNvSpPr/>
          <p:nvPr/>
        </p:nvSpPr>
        <p:spPr>
          <a:xfrm>
            <a:off x="1096413" y="1383015"/>
            <a:ext cx="2422510" cy="1336560"/>
          </a:xfrm>
          <a:custGeom>
            <a:avLst/>
            <a:gdLst>
              <a:gd name="connsiteX0" fmla="*/ 0 w 2422510"/>
              <a:gd name="connsiteY0" fmla="*/ 3753 h 1336560"/>
              <a:gd name="connsiteX1" fmla="*/ 56338 w 2422510"/>
              <a:gd name="connsiteY1" fmla="*/ 3753 h 1336560"/>
              <a:gd name="connsiteX2" fmla="*/ 86673 w 2422510"/>
              <a:gd name="connsiteY2" fmla="*/ 42756 h 1336560"/>
              <a:gd name="connsiteX3" fmla="*/ 125676 w 2422510"/>
              <a:gd name="connsiteY3" fmla="*/ 398115 h 1336560"/>
              <a:gd name="connsiteX4" fmla="*/ 182014 w 2422510"/>
              <a:gd name="connsiteY4" fmla="*/ 844481 h 1336560"/>
              <a:gd name="connsiteX5" fmla="*/ 238351 w 2422510"/>
              <a:gd name="connsiteY5" fmla="*/ 1069830 h 1336560"/>
              <a:gd name="connsiteX6" fmla="*/ 307689 w 2422510"/>
              <a:gd name="connsiteY6" fmla="*/ 1234509 h 1336560"/>
              <a:gd name="connsiteX7" fmla="*/ 368360 w 2422510"/>
              <a:gd name="connsiteY7" fmla="*/ 1273512 h 1336560"/>
              <a:gd name="connsiteX8" fmla="*/ 433365 w 2422510"/>
              <a:gd name="connsiteY8" fmla="*/ 1329849 h 1336560"/>
              <a:gd name="connsiteX9" fmla="*/ 437699 w 2422510"/>
              <a:gd name="connsiteY9" fmla="*/ 1104500 h 1336560"/>
              <a:gd name="connsiteX10" fmla="*/ 437699 w 2422510"/>
              <a:gd name="connsiteY10" fmla="*/ 874816 h 1336560"/>
              <a:gd name="connsiteX11" fmla="*/ 446366 w 2422510"/>
              <a:gd name="connsiteY11" fmla="*/ 757808 h 1336560"/>
              <a:gd name="connsiteX12" fmla="*/ 498370 w 2422510"/>
              <a:gd name="connsiteY12" fmla="*/ 744807 h 1336560"/>
              <a:gd name="connsiteX13" fmla="*/ 537373 w 2422510"/>
              <a:gd name="connsiteY13" fmla="*/ 744807 h 1336560"/>
              <a:gd name="connsiteX14" fmla="*/ 563375 w 2422510"/>
              <a:gd name="connsiteY14" fmla="*/ 718805 h 1336560"/>
              <a:gd name="connsiteX15" fmla="*/ 598044 w 2422510"/>
              <a:gd name="connsiteY15" fmla="*/ 714471 h 1336560"/>
              <a:gd name="connsiteX16" fmla="*/ 676050 w 2422510"/>
              <a:gd name="connsiteY16" fmla="*/ 766475 h 1336560"/>
              <a:gd name="connsiteX17" fmla="*/ 762723 w 2422510"/>
              <a:gd name="connsiteY17" fmla="*/ 818479 h 1336560"/>
              <a:gd name="connsiteX18" fmla="*/ 836395 w 2422510"/>
              <a:gd name="connsiteY18" fmla="*/ 844481 h 1336560"/>
              <a:gd name="connsiteX19" fmla="*/ 871064 w 2422510"/>
              <a:gd name="connsiteY19" fmla="*/ 827146 h 1336560"/>
              <a:gd name="connsiteX20" fmla="*/ 966404 w 2422510"/>
              <a:gd name="connsiteY20" fmla="*/ 779476 h 1336560"/>
              <a:gd name="connsiteX21" fmla="*/ 1057411 w 2422510"/>
              <a:gd name="connsiteY21" fmla="*/ 783810 h 1336560"/>
              <a:gd name="connsiteX22" fmla="*/ 1100747 w 2422510"/>
              <a:gd name="connsiteY22" fmla="*/ 796811 h 1336560"/>
              <a:gd name="connsiteX23" fmla="*/ 1187420 w 2422510"/>
              <a:gd name="connsiteY23" fmla="*/ 814145 h 1336560"/>
              <a:gd name="connsiteX24" fmla="*/ 1265426 w 2422510"/>
              <a:gd name="connsiteY24" fmla="*/ 809812 h 1336560"/>
              <a:gd name="connsiteX25" fmla="*/ 1343432 w 2422510"/>
              <a:gd name="connsiteY25" fmla="*/ 796811 h 1336560"/>
              <a:gd name="connsiteX26" fmla="*/ 1464774 w 2422510"/>
              <a:gd name="connsiteY26" fmla="*/ 801144 h 1336560"/>
              <a:gd name="connsiteX27" fmla="*/ 1716125 w 2422510"/>
              <a:gd name="connsiteY27" fmla="*/ 796811 h 1336560"/>
              <a:gd name="connsiteX28" fmla="*/ 1911140 w 2422510"/>
              <a:gd name="connsiteY28" fmla="*/ 801144 h 1336560"/>
              <a:gd name="connsiteX29" fmla="*/ 2188493 w 2422510"/>
              <a:gd name="connsiteY29" fmla="*/ 796811 h 1336560"/>
              <a:gd name="connsiteX30" fmla="*/ 2422510 w 2422510"/>
              <a:gd name="connsiteY30" fmla="*/ 801144 h 133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422510" h="1336560">
                <a:moveTo>
                  <a:pt x="0" y="3753"/>
                </a:moveTo>
                <a:cubicBezTo>
                  <a:pt x="20946" y="502"/>
                  <a:pt x="41892" y="-2748"/>
                  <a:pt x="56338" y="3753"/>
                </a:cubicBezTo>
                <a:cubicBezTo>
                  <a:pt x="70784" y="10254"/>
                  <a:pt x="75117" y="-22971"/>
                  <a:pt x="86673" y="42756"/>
                </a:cubicBezTo>
                <a:cubicBezTo>
                  <a:pt x="98229" y="108483"/>
                  <a:pt x="109786" y="264494"/>
                  <a:pt x="125676" y="398115"/>
                </a:cubicBezTo>
                <a:cubicBezTo>
                  <a:pt x="141566" y="531736"/>
                  <a:pt x="163235" y="732529"/>
                  <a:pt x="182014" y="844481"/>
                </a:cubicBezTo>
                <a:cubicBezTo>
                  <a:pt x="200793" y="956433"/>
                  <a:pt x="217405" y="1004825"/>
                  <a:pt x="238351" y="1069830"/>
                </a:cubicBezTo>
                <a:cubicBezTo>
                  <a:pt x="259297" y="1134835"/>
                  <a:pt x="286021" y="1200562"/>
                  <a:pt x="307689" y="1234509"/>
                </a:cubicBezTo>
                <a:cubicBezTo>
                  <a:pt x="329357" y="1268456"/>
                  <a:pt x="347414" y="1257622"/>
                  <a:pt x="368360" y="1273512"/>
                </a:cubicBezTo>
                <a:cubicBezTo>
                  <a:pt x="389306" y="1289402"/>
                  <a:pt x="421809" y="1358018"/>
                  <a:pt x="433365" y="1329849"/>
                </a:cubicBezTo>
                <a:cubicBezTo>
                  <a:pt x="444921" y="1301680"/>
                  <a:pt x="436977" y="1180339"/>
                  <a:pt x="437699" y="1104500"/>
                </a:cubicBezTo>
                <a:cubicBezTo>
                  <a:pt x="438421" y="1028661"/>
                  <a:pt x="436255" y="932598"/>
                  <a:pt x="437699" y="874816"/>
                </a:cubicBezTo>
                <a:cubicBezTo>
                  <a:pt x="439144" y="817034"/>
                  <a:pt x="436254" y="779476"/>
                  <a:pt x="446366" y="757808"/>
                </a:cubicBezTo>
                <a:cubicBezTo>
                  <a:pt x="456478" y="736140"/>
                  <a:pt x="483202" y="746974"/>
                  <a:pt x="498370" y="744807"/>
                </a:cubicBezTo>
                <a:cubicBezTo>
                  <a:pt x="513538" y="742640"/>
                  <a:pt x="526539" y="749141"/>
                  <a:pt x="537373" y="744807"/>
                </a:cubicBezTo>
                <a:cubicBezTo>
                  <a:pt x="548207" y="740473"/>
                  <a:pt x="553263" y="723861"/>
                  <a:pt x="563375" y="718805"/>
                </a:cubicBezTo>
                <a:cubicBezTo>
                  <a:pt x="573487" y="713749"/>
                  <a:pt x="579265" y="706526"/>
                  <a:pt x="598044" y="714471"/>
                </a:cubicBezTo>
                <a:cubicBezTo>
                  <a:pt x="616823" y="722416"/>
                  <a:pt x="648604" y="749140"/>
                  <a:pt x="676050" y="766475"/>
                </a:cubicBezTo>
                <a:cubicBezTo>
                  <a:pt x="703496" y="783810"/>
                  <a:pt x="735999" y="805478"/>
                  <a:pt x="762723" y="818479"/>
                </a:cubicBezTo>
                <a:cubicBezTo>
                  <a:pt x="789447" y="831480"/>
                  <a:pt x="818338" y="843037"/>
                  <a:pt x="836395" y="844481"/>
                </a:cubicBezTo>
                <a:cubicBezTo>
                  <a:pt x="854452" y="845925"/>
                  <a:pt x="871064" y="827146"/>
                  <a:pt x="871064" y="827146"/>
                </a:cubicBezTo>
                <a:cubicBezTo>
                  <a:pt x="892732" y="816312"/>
                  <a:pt x="935346" y="786699"/>
                  <a:pt x="966404" y="779476"/>
                </a:cubicBezTo>
                <a:cubicBezTo>
                  <a:pt x="997462" y="772253"/>
                  <a:pt x="1035021" y="780921"/>
                  <a:pt x="1057411" y="783810"/>
                </a:cubicBezTo>
                <a:cubicBezTo>
                  <a:pt x="1079802" y="786699"/>
                  <a:pt x="1079079" y="791755"/>
                  <a:pt x="1100747" y="796811"/>
                </a:cubicBezTo>
                <a:cubicBezTo>
                  <a:pt x="1122415" y="801867"/>
                  <a:pt x="1159974" y="811978"/>
                  <a:pt x="1187420" y="814145"/>
                </a:cubicBezTo>
                <a:cubicBezTo>
                  <a:pt x="1214866" y="816312"/>
                  <a:pt x="1239424" y="812701"/>
                  <a:pt x="1265426" y="809812"/>
                </a:cubicBezTo>
                <a:cubicBezTo>
                  <a:pt x="1291428" y="806923"/>
                  <a:pt x="1310207" y="798256"/>
                  <a:pt x="1343432" y="796811"/>
                </a:cubicBezTo>
                <a:cubicBezTo>
                  <a:pt x="1376657" y="795366"/>
                  <a:pt x="1402659" y="801144"/>
                  <a:pt x="1464774" y="801144"/>
                </a:cubicBezTo>
                <a:cubicBezTo>
                  <a:pt x="1526889" y="801144"/>
                  <a:pt x="1641731" y="796811"/>
                  <a:pt x="1716125" y="796811"/>
                </a:cubicBezTo>
                <a:cubicBezTo>
                  <a:pt x="1790519" y="796811"/>
                  <a:pt x="1832412" y="801144"/>
                  <a:pt x="1911140" y="801144"/>
                </a:cubicBezTo>
                <a:cubicBezTo>
                  <a:pt x="1989868" y="801144"/>
                  <a:pt x="2103265" y="796811"/>
                  <a:pt x="2188493" y="796811"/>
                </a:cubicBezTo>
                <a:cubicBezTo>
                  <a:pt x="2273721" y="796811"/>
                  <a:pt x="2346671" y="827146"/>
                  <a:pt x="2422510" y="801144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orma libre 19"/>
          <p:cNvSpPr/>
          <p:nvPr/>
        </p:nvSpPr>
        <p:spPr>
          <a:xfrm>
            <a:off x="1096413" y="1382434"/>
            <a:ext cx="2426844" cy="1465304"/>
          </a:xfrm>
          <a:custGeom>
            <a:avLst/>
            <a:gdLst>
              <a:gd name="connsiteX0" fmla="*/ 0 w 2426844"/>
              <a:gd name="connsiteY0" fmla="*/ 0 h 1465304"/>
              <a:gd name="connsiteX1" fmla="*/ 73672 w 2426844"/>
              <a:gd name="connsiteY1" fmla="*/ 8667 h 1465304"/>
              <a:gd name="connsiteX2" fmla="*/ 91007 w 2426844"/>
              <a:gd name="connsiteY2" fmla="*/ 47670 h 1465304"/>
              <a:gd name="connsiteX3" fmla="*/ 108342 w 2426844"/>
              <a:gd name="connsiteY3" fmla="*/ 117009 h 1465304"/>
              <a:gd name="connsiteX4" fmla="*/ 104008 w 2426844"/>
              <a:gd name="connsiteY4" fmla="*/ 229684 h 1465304"/>
              <a:gd name="connsiteX5" fmla="*/ 117009 w 2426844"/>
              <a:gd name="connsiteY5" fmla="*/ 333691 h 1465304"/>
              <a:gd name="connsiteX6" fmla="*/ 156012 w 2426844"/>
              <a:gd name="connsiteY6" fmla="*/ 632713 h 1465304"/>
              <a:gd name="connsiteX7" fmla="*/ 173346 w 2426844"/>
              <a:gd name="connsiteY7" fmla="*/ 806059 h 1465304"/>
              <a:gd name="connsiteX8" fmla="*/ 221016 w 2426844"/>
              <a:gd name="connsiteY8" fmla="*/ 1009740 h 1465304"/>
              <a:gd name="connsiteX9" fmla="*/ 281687 w 2426844"/>
              <a:gd name="connsiteY9" fmla="*/ 1178753 h 1465304"/>
              <a:gd name="connsiteX10" fmla="*/ 333691 w 2426844"/>
              <a:gd name="connsiteY10" fmla="*/ 1261092 h 1465304"/>
              <a:gd name="connsiteX11" fmla="*/ 368360 w 2426844"/>
              <a:gd name="connsiteY11" fmla="*/ 1278427 h 1465304"/>
              <a:gd name="connsiteX12" fmla="*/ 394362 w 2426844"/>
              <a:gd name="connsiteY12" fmla="*/ 1300095 h 1465304"/>
              <a:gd name="connsiteX13" fmla="*/ 437699 w 2426844"/>
              <a:gd name="connsiteY13" fmla="*/ 1339098 h 1465304"/>
              <a:gd name="connsiteX14" fmla="*/ 472368 w 2426844"/>
              <a:gd name="connsiteY14" fmla="*/ 1382434 h 1465304"/>
              <a:gd name="connsiteX15" fmla="*/ 563375 w 2426844"/>
              <a:gd name="connsiteY15" fmla="*/ 1464774 h 1465304"/>
              <a:gd name="connsiteX16" fmla="*/ 572042 w 2426844"/>
              <a:gd name="connsiteY16" fmla="*/ 1339098 h 1465304"/>
              <a:gd name="connsiteX17" fmla="*/ 572042 w 2426844"/>
              <a:gd name="connsiteY17" fmla="*/ 1122415 h 1465304"/>
              <a:gd name="connsiteX18" fmla="*/ 585043 w 2426844"/>
              <a:gd name="connsiteY18" fmla="*/ 1053077 h 1465304"/>
              <a:gd name="connsiteX19" fmla="*/ 593710 w 2426844"/>
              <a:gd name="connsiteY19" fmla="*/ 962070 h 1465304"/>
              <a:gd name="connsiteX20" fmla="*/ 598044 w 2426844"/>
              <a:gd name="connsiteY20" fmla="*/ 888398 h 1465304"/>
              <a:gd name="connsiteX21" fmla="*/ 598044 w 2426844"/>
              <a:gd name="connsiteY21" fmla="*/ 797392 h 1465304"/>
              <a:gd name="connsiteX22" fmla="*/ 628379 w 2426844"/>
              <a:gd name="connsiteY22" fmla="*/ 637047 h 1465304"/>
              <a:gd name="connsiteX23" fmla="*/ 658715 w 2426844"/>
              <a:gd name="connsiteY23" fmla="*/ 611045 h 1465304"/>
              <a:gd name="connsiteX24" fmla="*/ 728053 w 2426844"/>
              <a:gd name="connsiteY24" fmla="*/ 671716 h 1465304"/>
              <a:gd name="connsiteX25" fmla="*/ 801725 w 2426844"/>
              <a:gd name="connsiteY25" fmla="*/ 806059 h 1465304"/>
              <a:gd name="connsiteX26" fmla="*/ 936069 w 2426844"/>
              <a:gd name="connsiteY26" fmla="*/ 1027075 h 1465304"/>
              <a:gd name="connsiteX27" fmla="*/ 1009741 w 2426844"/>
              <a:gd name="connsiteY27" fmla="*/ 1109414 h 1465304"/>
              <a:gd name="connsiteX28" fmla="*/ 1066078 w 2426844"/>
              <a:gd name="connsiteY28" fmla="*/ 1170085 h 1465304"/>
              <a:gd name="connsiteX29" fmla="*/ 1122415 w 2426844"/>
              <a:gd name="connsiteY29" fmla="*/ 1079079 h 1465304"/>
              <a:gd name="connsiteX30" fmla="*/ 1157085 w 2426844"/>
              <a:gd name="connsiteY30" fmla="*/ 927401 h 1465304"/>
              <a:gd name="connsiteX31" fmla="*/ 1200421 w 2426844"/>
              <a:gd name="connsiteY31" fmla="*/ 810393 h 1465304"/>
              <a:gd name="connsiteX32" fmla="*/ 1278427 w 2426844"/>
              <a:gd name="connsiteY32" fmla="*/ 788724 h 1465304"/>
              <a:gd name="connsiteX33" fmla="*/ 1382434 w 2426844"/>
              <a:gd name="connsiteY33" fmla="*/ 853729 h 1465304"/>
              <a:gd name="connsiteX34" fmla="*/ 1460440 w 2426844"/>
              <a:gd name="connsiteY34" fmla="*/ 914400 h 1465304"/>
              <a:gd name="connsiteX35" fmla="*/ 1560114 w 2426844"/>
              <a:gd name="connsiteY35" fmla="*/ 966404 h 1465304"/>
              <a:gd name="connsiteX36" fmla="*/ 1698791 w 2426844"/>
              <a:gd name="connsiteY36" fmla="*/ 923067 h 1465304"/>
              <a:gd name="connsiteX37" fmla="*/ 1763796 w 2426844"/>
              <a:gd name="connsiteY37" fmla="*/ 879731 h 1465304"/>
              <a:gd name="connsiteX38" fmla="*/ 1846135 w 2426844"/>
              <a:gd name="connsiteY38" fmla="*/ 866730 h 1465304"/>
              <a:gd name="connsiteX39" fmla="*/ 1950142 w 2426844"/>
              <a:gd name="connsiteY39" fmla="*/ 892732 h 1465304"/>
              <a:gd name="connsiteX40" fmla="*/ 2101820 w 2426844"/>
              <a:gd name="connsiteY40" fmla="*/ 910066 h 1465304"/>
              <a:gd name="connsiteX41" fmla="*/ 2227496 w 2426844"/>
              <a:gd name="connsiteY41" fmla="*/ 905733 h 1465304"/>
              <a:gd name="connsiteX42" fmla="*/ 2357505 w 2426844"/>
              <a:gd name="connsiteY42" fmla="*/ 897066 h 1465304"/>
              <a:gd name="connsiteX43" fmla="*/ 2426844 w 2426844"/>
              <a:gd name="connsiteY43" fmla="*/ 901399 h 14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426844" h="1465304">
                <a:moveTo>
                  <a:pt x="0" y="0"/>
                </a:moveTo>
                <a:cubicBezTo>
                  <a:pt x="29252" y="361"/>
                  <a:pt x="58504" y="722"/>
                  <a:pt x="73672" y="8667"/>
                </a:cubicBezTo>
                <a:cubicBezTo>
                  <a:pt x="88840" y="16612"/>
                  <a:pt x="85229" y="29613"/>
                  <a:pt x="91007" y="47670"/>
                </a:cubicBezTo>
                <a:cubicBezTo>
                  <a:pt x="96785" y="65727"/>
                  <a:pt x="106175" y="86673"/>
                  <a:pt x="108342" y="117009"/>
                </a:cubicBezTo>
                <a:cubicBezTo>
                  <a:pt x="110509" y="147345"/>
                  <a:pt x="102564" y="193570"/>
                  <a:pt x="104008" y="229684"/>
                </a:cubicBezTo>
                <a:cubicBezTo>
                  <a:pt x="105452" y="265798"/>
                  <a:pt x="108342" y="266520"/>
                  <a:pt x="117009" y="333691"/>
                </a:cubicBezTo>
                <a:cubicBezTo>
                  <a:pt x="125676" y="400862"/>
                  <a:pt x="146623" y="553985"/>
                  <a:pt x="156012" y="632713"/>
                </a:cubicBezTo>
                <a:cubicBezTo>
                  <a:pt x="165402" y="711441"/>
                  <a:pt x="162512" y="743221"/>
                  <a:pt x="173346" y="806059"/>
                </a:cubicBezTo>
                <a:cubicBezTo>
                  <a:pt x="184180" y="868897"/>
                  <a:pt x="202959" y="947624"/>
                  <a:pt x="221016" y="1009740"/>
                </a:cubicBezTo>
                <a:cubicBezTo>
                  <a:pt x="239073" y="1071856"/>
                  <a:pt x="262908" y="1136861"/>
                  <a:pt x="281687" y="1178753"/>
                </a:cubicBezTo>
                <a:cubicBezTo>
                  <a:pt x="300466" y="1220645"/>
                  <a:pt x="319246" y="1244480"/>
                  <a:pt x="333691" y="1261092"/>
                </a:cubicBezTo>
                <a:cubicBezTo>
                  <a:pt x="348137" y="1277704"/>
                  <a:pt x="358248" y="1271927"/>
                  <a:pt x="368360" y="1278427"/>
                </a:cubicBezTo>
                <a:cubicBezTo>
                  <a:pt x="378472" y="1284928"/>
                  <a:pt x="382806" y="1289983"/>
                  <a:pt x="394362" y="1300095"/>
                </a:cubicBezTo>
                <a:cubicBezTo>
                  <a:pt x="405918" y="1310207"/>
                  <a:pt x="424698" y="1325375"/>
                  <a:pt x="437699" y="1339098"/>
                </a:cubicBezTo>
                <a:cubicBezTo>
                  <a:pt x="450700" y="1352821"/>
                  <a:pt x="451422" y="1361488"/>
                  <a:pt x="472368" y="1382434"/>
                </a:cubicBezTo>
                <a:cubicBezTo>
                  <a:pt x="493314" y="1403380"/>
                  <a:pt x="546763" y="1471997"/>
                  <a:pt x="563375" y="1464774"/>
                </a:cubicBezTo>
                <a:cubicBezTo>
                  <a:pt x="579987" y="1457551"/>
                  <a:pt x="570598" y="1396158"/>
                  <a:pt x="572042" y="1339098"/>
                </a:cubicBezTo>
                <a:cubicBezTo>
                  <a:pt x="573486" y="1282038"/>
                  <a:pt x="569875" y="1170085"/>
                  <a:pt x="572042" y="1122415"/>
                </a:cubicBezTo>
                <a:cubicBezTo>
                  <a:pt x="574209" y="1074745"/>
                  <a:pt x="581432" y="1079801"/>
                  <a:pt x="585043" y="1053077"/>
                </a:cubicBezTo>
                <a:cubicBezTo>
                  <a:pt x="588654" y="1026353"/>
                  <a:pt x="591543" y="989516"/>
                  <a:pt x="593710" y="962070"/>
                </a:cubicBezTo>
                <a:cubicBezTo>
                  <a:pt x="595877" y="934624"/>
                  <a:pt x="597322" y="915844"/>
                  <a:pt x="598044" y="888398"/>
                </a:cubicBezTo>
                <a:cubicBezTo>
                  <a:pt x="598766" y="860952"/>
                  <a:pt x="592988" y="839284"/>
                  <a:pt x="598044" y="797392"/>
                </a:cubicBezTo>
                <a:cubicBezTo>
                  <a:pt x="603100" y="755500"/>
                  <a:pt x="618267" y="668105"/>
                  <a:pt x="628379" y="637047"/>
                </a:cubicBezTo>
                <a:cubicBezTo>
                  <a:pt x="638491" y="605989"/>
                  <a:pt x="642103" y="605267"/>
                  <a:pt x="658715" y="611045"/>
                </a:cubicBezTo>
                <a:cubicBezTo>
                  <a:pt x="675327" y="616823"/>
                  <a:pt x="704218" y="639214"/>
                  <a:pt x="728053" y="671716"/>
                </a:cubicBezTo>
                <a:cubicBezTo>
                  <a:pt x="751888" y="704218"/>
                  <a:pt x="767056" y="746833"/>
                  <a:pt x="801725" y="806059"/>
                </a:cubicBezTo>
                <a:cubicBezTo>
                  <a:pt x="836394" y="865286"/>
                  <a:pt x="901400" y="976516"/>
                  <a:pt x="936069" y="1027075"/>
                </a:cubicBezTo>
                <a:cubicBezTo>
                  <a:pt x="970738" y="1077634"/>
                  <a:pt x="988073" y="1085579"/>
                  <a:pt x="1009741" y="1109414"/>
                </a:cubicBezTo>
                <a:cubicBezTo>
                  <a:pt x="1031409" y="1133249"/>
                  <a:pt x="1047299" y="1175141"/>
                  <a:pt x="1066078" y="1170085"/>
                </a:cubicBezTo>
                <a:cubicBezTo>
                  <a:pt x="1084857" y="1165029"/>
                  <a:pt x="1107247" y="1119526"/>
                  <a:pt x="1122415" y="1079079"/>
                </a:cubicBezTo>
                <a:cubicBezTo>
                  <a:pt x="1137583" y="1038632"/>
                  <a:pt x="1144084" y="972182"/>
                  <a:pt x="1157085" y="927401"/>
                </a:cubicBezTo>
                <a:cubicBezTo>
                  <a:pt x="1170086" y="882620"/>
                  <a:pt x="1180197" y="833506"/>
                  <a:pt x="1200421" y="810393"/>
                </a:cubicBezTo>
                <a:cubicBezTo>
                  <a:pt x="1220645" y="787280"/>
                  <a:pt x="1248092" y="781501"/>
                  <a:pt x="1278427" y="788724"/>
                </a:cubicBezTo>
                <a:cubicBezTo>
                  <a:pt x="1308762" y="795947"/>
                  <a:pt x="1352099" y="832783"/>
                  <a:pt x="1382434" y="853729"/>
                </a:cubicBezTo>
                <a:cubicBezTo>
                  <a:pt x="1412770" y="874675"/>
                  <a:pt x="1430827" y="895621"/>
                  <a:pt x="1460440" y="914400"/>
                </a:cubicBezTo>
                <a:cubicBezTo>
                  <a:pt x="1490053" y="933179"/>
                  <a:pt x="1520389" y="964960"/>
                  <a:pt x="1560114" y="966404"/>
                </a:cubicBezTo>
                <a:cubicBezTo>
                  <a:pt x="1599839" y="967848"/>
                  <a:pt x="1664844" y="937512"/>
                  <a:pt x="1698791" y="923067"/>
                </a:cubicBezTo>
                <a:cubicBezTo>
                  <a:pt x="1732738" y="908622"/>
                  <a:pt x="1739239" y="889121"/>
                  <a:pt x="1763796" y="879731"/>
                </a:cubicBezTo>
                <a:cubicBezTo>
                  <a:pt x="1788353" y="870342"/>
                  <a:pt x="1815077" y="864563"/>
                  <a:pt x="1846135" y="866730"/>
                </a:cubicBezTo>
                <a:cubicBezTo>
                  <a:pt x="1877193" y="868897"/>
                  <a:pt x="1907528" y="885509"/>
                  <a:pt x="1950142" y="892732"/>
                </a:cubicBezTo>
                <a:cubicBezTo>
                  <a:pt x="1992756" y="899955"/>
                  <a:pt x="2055594" y="907899"/>
                  <a:pt x="2101820" y="910066"/>
                </a:cubicBezTo>
                <a:cubicBezTo>
                  <a:pt x="2148046" y="912233"/>
                  <a:pt x="2184882" y="907900"/>
                  <a:pt x="2227496" y="905733"/>
                </a:cubicBezTo>
                <a:cubicBezTo>
                  <a:pt x="2270110" y="903566"/>
                  <a:pt x="2324280" y="897788"/>
                  <a:pt x="2357505" y="897066"/>
                </a:cubicBezTo>
                <a:cubicBezTo>
                  <a:pt x="2390730" y="896344"/>
                  <a:pt x="2417454" y="902121"/>
                  <a:pt x="2426844" y="901399"/>
                </a:cubicBezTo>
              </a:path>
            </a:pathLst>
          </a:cu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orma libre 20"/>
          <p:cNvSpPr/>
          <p:nvPr/>
        </p:nvSpPr>
        <p:spPr>
          <a:xfrm>
            <a:off x="1096413" y="1378264"/>
            <a:ext cx="2426503" cy="1585048"/>
          </a:xfrm>
          <a:custGeom>
            <a:avLst/>
            <a:gdLst>
              <a:gd name="connsiteX0" fmla="*/ 0 w 2426503"/>
              <a:gd name="connsiteY0" fmla="*/ 4170 h 1585048"/>
              <a:gd name="connsiteX1" fmla="*/ 52004 w 2426503"/>
              <a:gd name="connsiteY1" fmla="*/ 4170 h 1585048"/>
              <a:gd name="connsiteX2" fmla="*/ 82340 w 2426503"/>
              <a:gd name="connsiteY2" fmla="*/ 47507 h 1585048"/>
              <a:gd name="connsiteX3" fmla="*/ 104008 w 2426503"/>
              <a:gd name="connsiteY3" fmla="*/ 125512 h 1585048"/>
              <a:gd name="connsiteX4" fmla="*/ 108342 w 2426503"/>
              <a:gd name="connsiteY4" fmla="*/ 233854 h 1585048"/>
              <a:gd name="connsiteX5" fmla="*/ 151678 w 2426503"/>
              <a:gd name="connsiteY5" fmla="*/ 597880 h 1585048"/>
              <a:gd name="connsiteX6" fmla="*/ 186347 w 2426503"/>
              <a:gd name="connsiteY6" fmla="*/ 879567 h 1585048"/>
              <a:gd name="connsiteX7" fmla="*/ 303356 w 2426503"/>
              <a:gd name="connsiteY7" fmla="*/ 1243594 h 1585048"/>
              <a:gd name="connsiteX8" fmla="*/ 364027 w 2426503"/>
              <a:gd name="connsiteY8" fmla="*/ 1273929 h 1585048"/>
              <a:gd name="connsiteX9" fmla="*/ 411697 w 2426503"/>
              <a:gd name="connsiteY9" fmla="*/ 1312932 h 1585048"/>
              <a:gd name="connsiteX10" fmla="*/ 472368 w 2426503"/>
              <a:gd name="connsiteY10" fmla="*/ 1386604 h 1585048"/>
              <a:gd name="connsiteX11" fmla="*/ 524372 w 2426503"/>
              <a:gd name="connsiteY11" fmla="*/ 1429941 h 1585048"/>
              <a:gd name="connsiteX12" fmla="*/ 563375 w 2426503"/>
              <a:gd name="connsiteY12" fmla="*/ 1468944 h 1585048"/>
              <a:gd name="connsiteX13" fmla="*/ 615378 w 2426503"/>
              <a:gd name="connsiteY13" fmla="*/ 1481945 h 1585048"/>
              <a:gd name="connsiteX14" fmla="*/ 637047 w 2426503"/>
              <a:gd name="connsiteY14" fmla="*/ 1403939 h 1585048"/>
              <a:gd name="connsiteX15" fmla="*/ 654381 w 2426503"/>
              <a:gd name="connsiteY15" fmla="*/ 1278263 h 1585048"/>
              <a:gd name="connsiteX16" fmla="*/ 671716 w 2426503"/>
              <a:gd name="connsiteY16" fmla="*/ 1135253 h 1585048"/>
              <a:gd name="connsiteX17" fmla="*/ 702051 w 2426503"/>
              <a:gd name="connsiteY17" fmla="*/ 1091916 h 1585048"/>
              <a:gd name="connsiteX18" fmla="*/ 767056 w 2426503"/>
              <a:gd name="connsiteY18" fmla="*/ 1161254 h 1585048"/>
              <a:gd name="connsiteX19" fmla="*/ 845062 w 2426503"/>
              <a:gd name="connsiteY19" fmla="*/ 1260928 h 1585048"/>
              <a:gd name="connsiteX20" fmla="*/ 1005407 w 2426503"/>
              <a:gd name="connsiteY20" fmla="*/ 1429941 h 1585048"/>
              <a:gd name="connsiteX21" fmla="*/ 1122415 w 2426503"/>
              <a:gd name="connsiteY21" fmla="*/ 1520947 h 1585048"/>
              <a:gd name="connsiteX22" fmla="*/ 1230757 w 2426503"/>
              <a:gd name="connsiteY22" fmla="*/ 1581618 h 1585048"/>
              <a:gd name="connsiteX23" fmla="*/ 1269760 w 2426503"/>
              <a:gd name="connsiteY23" fmla="*/ 1416940 h 1585048"/>
              <a:gd name="connsiteX24" fmla="*/ 1313096 w 2426503"/>
              <a:gd name="connsiteY24" fmla="*/ 1169922 h 1585048"/>
              <a:gd name="connsiteX25" fmla="*/ 1365100 w 2426503"/>
              <a:gd name="connsiteY25" fmla="*/ 1026911 h 1585048"/>
              <a:gd name="connsiteX26" fmla="*/ 1456106 w 2426503"/>
              <a:gd name="connsiteY26" fmla="*/ 1000909 h 1585048"/>
              <a:gd name="connsiteX27" fmla="*/ 1625119 w 2426503"/>
              <a:gd name="connsiteY27" fmla="*/ 1061581 h 1585048"/>
              <a:gd name="connsiteX28" fmla="*/ 1811466 w 2426503"/>
              <a:gd name="connsiteY28" fmla="*/ 1161254 h 1585048"/>
              <a:gd name="connsiteX29" fmla="*/ 2335837 w 2426503"/>
              <a:gd name="connsiteY29" fmla="*/ 1312932 h 1585048"/>
              <a:gd name="connsiteX30" fmla="*/ 2422510 w 2426503"/>
              <a:gd name="connsiteY30" fmla="*/ 1317266 h 158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426503" h="1585048">
                <a:moveTo>
                  <a:pt x="0" y="4170"/>
                </a:moveTo>
                <a:cubicBezTo>
                  <a:pt x="19140" y="558"/>
                  <a:pt x="38281" y="-3053"/>
                  <a:pt x="52004" y="4170"/>
                </a:cubicBezTo>
                <a:cubicBezTo>
                  <a:pt x="65727" y="11393"/>
                  <a:pt x="73673" y="27283"/>
                  <a:pt x="82340" y="47507"/>
                </a:cubicBezTo>
                <a:cubicBezTo>
                  <a:pt x="91007" y="67731"/>
                  <a:pt x="99674" y="94454"/>
                  <a:pt x="104008" y="125512"/>
                </a:cubicBezTo>
                <a:cubicBezTo>
                  <a:pt x="108342" y="156570"/>
                  <a:pt x="100397" y="155126"/>
                  <a:pt x="108342" y="233854"/>
                </a:cubicBezTo>
                <a:cubicBezTo>
                  <a:pt x="116287" y="312582"/>
                  <a:pt x="138677" y="490261"/>
                  <a:pt x="151678" y="597880"/>
                </a:cubicBezTo>
                <a:cubicBezTo>
                  <a:pt x="164679" y="705499"/>
                  <a:pt x="161067" y="771948"/>
                  <a:pt x="186347" y="879567"/>
                </a:cubicBezTo>
                <a:cubicBezTo>
                  <a:pt x="211627" y="987186"/>
                  <a:pt x="273743" y="1177867"/>
                  <a:pt x="303356" y="1243594"/>
                </a:cubicBezTo>
                <a:cubicBezTo>
                  <a:pt x="332969" y="1309321"/>
                  <a:pt x="345970" y="1262373"/>
                  <a:pt x="364027" y="1273929"/>
                </a:cubicBezTo>
                <a:cubicBezTo>
                  <a:pt x="382084" y="1285485"/>
                  <a:pt x="393640" y="1294153"/>
                  <a:pt x="411697" y="1312932"/>
                </a:cubicBezTo>
                <a:cubicBezTo>
                  <a:pt x="429754" y="1331711"/>
                  <a:pt x="453589" y="1367103"/>
                  <a:pt x="472368" y="1386604"/>
                </a:cubicBezTo>
                <a:cubicBezTo>
                  <a:pt x="491147" y="1406105"/>
                  <a:pt x="509204" y="1416218"/>
                  <a:pt x="524372" y="1429941"/>
                </a:cubicBezTo>
                <a:cubicBezTo>
                  <a:pt x="539540" y="1443664"/>
                  <a:pt x="548207" y="1460277"/>
                  <a:pt x="563375" y="1468944"/>
                </a:cubicBezTo>
                <a:cubicBezTo>
                  <a:pt x="578543" y="1477611"/>
                  <a:pt x="603099" y="1492779"/>
                  <a:pt x="615378" y="1481945"/>
                </a:cubicBezTo>
                <a:cubicBezTo>
                  <a:pt x="627657" y="1471111"/>
                  <a:pt x="630547" y="1437886"/>
                  <a:pt x="637047" y="1403939"/>
                </a:cubicBezTo>
                <a:cubicBezTo>
                  <a:pt x="643547" y="1369992"/>
                  <a:pt x="648603" y="1323044"/>
                  <a:pt x="654381" y="1278263"/>
                </a:cubicBezTo>
                <a:cubicBezTo>
                  <a:pt x="660159" y="1233482"/>
                  <a:pt x="663771" y="1166311"/>
                  <a:pt x="671716" y="1135253"/>
                </a:cubicBezTo>
                <a:cubicBezTo>
                  <a:pt x="679661" y="1104195"/>
                  <a:pt x="686161" y="1087583"/>
                  <a:pt x="702051" y="1091916"/>
                </a:cubicBezTo>
                <a:cubicBezTo>
                  <a:pt x="717941" y="1096250"/>
                  <a:pt x="743221" y="1133085"/>
                  <a:pt x="767056" y="1161254"/>
                </a:cubicBezTo>
                <a:cubicBezTo>
                  <a:pt x="790891" y="1189423"/>
                  <a:pt x="805337" y="1216147"/>
                  <a:pt x="845062" y="1260928"/>
                </a:cubicBezTo>
                <a:cubicBezTo>
                  <a:pt x="884787" y="1305709"/>
                  <a:pt x="959181" y="1386604"/>
                  <a:pt x="1005407" y="1429941"/>
                </a:cubicBezTo>
                <a:cubicBezTo>
                  <a:pt x="1051633" y="1473278"/>
                  <a:pt x="1084857" y="1495668"/>
                  <a:pt x="1122415" y="1520947"/>
                </a:cubicBezTo>
                <a:cubicBezTo>
                  <a:pt x="1159973" y="1546227"/>
                  <a:pt x="1206200" y="1598953"/>
                  <a:pt x="1230757" y="1581618"/>
                </a:cubicBezTo>
                <a:cubicBezTo>
                  <a:pt x="1255315" y="1564284"/>
                  <a:pt x="1256037" y="1485556"/>
                  <a:pt x="1269760" y="1416940"/>
                </a:cubicBezTo>
                <a:cubicBezTo>
                  <a:pt x="1283483" y="1348324"/>
                  <a:pt x="1297206" y="1234927"/>
                  <a:pt x="1313096" y="1169922"/>
                </a:cubicBezTo>
                <a:cubicBezTo>
                  <a:pt x="1328986" y="1104917"/>
                  <a:pt x="1341265" y="1055080"/>
                  <a:pt x="1365100" y="1026911"/>
                </a:cubicBezTo>
                <a:cubicBezTo>
                  <a:pt x="1388935" y="998742"/>
                  <a:pt x="1412770" y="995131"/>
                  <a:pt x="1456106" y="1000909"/>
                </a:cubicBezTo>
                <a:cubicBezTo>
                  <a:pt x="1499442" y="1006687"/>
                  <a:pt x="1565892" y="1034857"/>
                  <a:pt x="1625119" y="1061581"/>
                </a:cubicBezTo>
                <a:cubicBezTo>
                  <a:pt x="1684346" y="1088305"/>
                  <a:pt x="1693013" y="1119362"/>
                  <a:pt x="1811466" y="1161254"/>
                </a:cubicBezTo>
                <a:cubicBezTo>
                  <a:pt x="1929919" y="1203146"/>
                  <a:pt x="2233996" y="1286930"/>
                  <a:pt x="2335837" y="1312932"/>
                </a:cubicBezTo>
                <a:cubicBezTo>
                  <a:pt x="2437678" y="1338934"/>
                  <a:pt x="2430094" y="1328100"/>
                  <a:pt x="2422510" y="1317266"/>
                </a:cubicBez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orma libre 21"/>
          <p:cNvSpPr/>
          <p:nvPr/>
        </p:nvSpPr>
        <p:spPr>
          <a:xfrm>
            <a:off x="1100747" y="1378100"/>
            <a:ext cx="2413843" cy="1482695"/>
          </a:xfrm>
          <a:custGeom>
            <a:avLst/>
            <a:gdLst>
              <a:gd name="connsiteX0" fmla="*/ 0 w 2413843"/>
              <a:gd name="connsiteY0" fmla="*/ 0 h 1482695"/>
              <a:gd name="connsiteX1" fmla="*/ 60671 w 2413843"/>
              <a:gd name="connsiteY1" fmla="*/ 8668 h 1482695"/>
              <a:gd name="connsiteX2" fmla="*/ 86673 w 2413843"/>
              <a:gd name="connsiteY2" fmla="*/ 47671 h 1482695"/>
              <a:gd name="connsiteX3" fmla="*/ 99674 w 2413843"/>
              <a:gd name="connsiteY3" fmla="*/ 177680 h 1482695"/>
              <a:gd name="connsiteX4" fmla="*/ 125676 w 2413843"/>
              <a:gd name="connsiteY4" fmla="*/ 424698 h 1482695"/>
              <a:gd name="connsiteX5" fmla="*/ 151678 w 2413843"/>
              <a:gd name="connsiteY5" fmla="*/ 706385 h 1482695"/>
              <a:gd name="connsiteX6" fmla="*/ 190680 w 2413843"/>
              <a:gd name="connsiteY6" fmla="*/ 923068 h 1482695"/>
              <a:gd name="connsiteX7" fmla="*/ 247018 w 2413843"/>
              <a:gd name="connsiteY7" fmla="*/ 1092080 h 1482695"/>
              <a:gd name="connsiteX8" fmla="*/ 303355 w 2413843"/>
              <a:gd name="connsiteY8" fmla="*/ 1261092 h 1482695"/>
              <a:gd name="connsiteX9" fmla="*/ 351026 w 2413843"/>
              <a:gd name="connsiteY9" fmla="*/ 1282761 h 1482695"/>
              <a:gd name="connsiteX10" fmla="*/ 407363 w 2413843"/>
              <a:gd name="connsiteY10" fmla="*/ 1313096 h 1482695"/>
              <a:gd name="connsiteX11" fmla="*/ 476701 w 2413843"/>
              <a:gd name="connsiteY11" fmla="*/ 1399769 h 1482695"/>
              <a:gd name="connsiteX12" fmla="*/ 598044 w 2413843"/>
              <a:gd name="connsiteY12" fmla="*/ 1482109 h 1482695"/>
              <a:gd name="connsiteX13" fmla="*/ 637046 w 2413843"/>
              <a:gd name="connsiteY13" fmla="*/ 1356433 h 1482695"/>
              <a:gd name="connsiteX14" fmla="*/ 658715 w 2413843"/>
              <a:gd name="connsiteY14" fmla="*/ 1174419 h 1482695"/>
              <a:gd name="connsiteX15" fmla="*/ 689050 w 2413843"/>
              <a:gd name="connsiteY15" fmla="*/ 1105081 h 1482695"/>
              <a:gd name="connsiteX16" fmla="*/ 797391 w 2413843"/>
              <a:gd name="connsiteY16" fmla="*/ 1213422 h 1482695"/>
              <a:gd name="connsiteX17" fmla="*/ 931735 w 2413843"/>
              <a:gd name="connsiteY17" fmla="*/ 1356433 h 1482695"/>
              <a:gd name="connsiteX18" fmla="*/ 979405 w 2413843"/>
              <a:gd name="connsiteY18" fmla="*/ 1278427 h 1482695"/>
              <a:gd name="connsiteX19" fmla="*/ 1018408 w 2413843"/>
              <a:gd name="connsiteY19" fmla="*/ 1061745 h 1482695"/>
              <a:gd name="connsiteX20" fmla="*/ 1053077 w 2413843"/>
              <a:gd name="connsiteY20" fmla="*/ 940402 h 1482695"/>
              <a:gd name="connsiteX21" fmla="*/ 1096413 w 2413843"/>
              <a:gd name="connsiteY21" fmla="*/ 910067 h 1482695"/>
              <a:gd name="connsiteX22" fmla="*/ 1183086 w 2413843"/>
              <a:gd name="connsiteY22" fmla="*/ 931735 h 1482695"/>
              <a:gd name="connsiteX23" fmla="*/ 1295761 w 2413843"/>
              <a:gd name="connsiteY23" fmla="*/ 983739 h 1482695"/>
              <a:gd name="connsiteX24" fmla="*/ 1464773 w 2413843"/>
              <a:gd name="connsiteY24" fmla="*/ 1118082 h 1482695"/>
              <a:gd name="connsiteX25" fmla="*/ 1646787 w 2413843"/>
              <a:gd name="connsiteY25" fmla="*/ 1209089 h 1482695"/>
              <a:gd name="connsiteX26" fmla="*/ 1815799 w 2413843"/>
              <a:gd name="connsiteY26" fmla="*/ 1265426 h 1482695"/>
              <a:gd name="connsiteX27" fmla="*/ 1967477 w 2413843"/>
              <a:gd name="connsiteY27" fmla="*/ 1213422 h 1482695"/>
              <a:gd name="connsiteX28" fmla="*/ 2036815 w 2413843"/>
              <a:gd name="connsiteY28" fmla="*/ 1122416 h 1482695"/>
              <a:gd name="connsiteX29" fmla="*/ 2101820 w 2413843"/>
              <a:gd name="connsiteY29" fmla="*/ 1070412 h 1482695"/>
              <a:gd name="connsiteX30" fmla="*/ 2275166 w 2413843"/>
              <a:gd name="connsiteY30" fmla="*/ 1035743 h 1482695"/>
              <a:gd name="connsiteX31" fmla="*/ 2413843 w 2413843"/>
              <a:gd name="connsiteY31" fmla="*/ 1061745 h 148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413843" h="1482695">
                <a:moveTo>
                  <a:pt x="0" y="0"/>
                </a:moveTo>
                <a:cubicBezTo>
                  <a:pt x="23113" y="361"/>
                  <a:pt x="46226" y="723"/>
                  <a:pt x="60671" y="8668"/>
                </a:cubicBezTo>
                <a:cubicBezTo>
                  <a:pt x="75116" y="16613"/>
                  <a:pt x="80173" y="19502"/>
                  <a:pt x="86673" y="47671"/>
                </a:cubicBezTo>
                <a:cubicBezTo>
                  <a:pt x="93173" y="75840"/>
                  <a:pt x="93174" y="114842"/>
                  <a:pt x="99674" y="177680"/>
                </a:cubicBezTo>
                <a:cubicBezTo>
                  <a:pt x="106174" y="240518"/>
                  <a:pt x="117009" y="336581"/>
                  <a:pt x="125676" y="424698"/>
                </a:cubicBezTo>
                <a:cubicBezTo>
                  <a:pt x="134343" y="512815"/>
                  <a:pt x="140844" y="623324"/>
                  <a:pt x="151678" y="706385"/>
                </a:cubicBezTo>
                <a:cubicBezTo>
                  <a:pt x="162512" y="789446"/>
                  <a:pt x="174790" y="858786"/>
                  <a:pt x="190680" y="923068"/>
                </a:cubicBezTo>
                <a:cubicBezTo>
                  <a:pt x="206570" y="987350"/>
                  <a:pt x="247018" y="1092080"/>
                  <a:pt x="247018" y="1092080"/>
                </a:cubicBezTo>
                <a:cubicBezTo>
                  <a:pt x="265797" y="1148417"/>
                  <a:pt x="286020" y="1229312"/>
                  <a:pt x="303355" y="1261092"/>
                </a:cubicBezTo>
                <a:cubicBezTo>
                  <a:pt x="320690" y="1292872"/>
                  <a:pt x="333691" y="1274094"/>
                  <a:pt x="351026" y="1282761"/>
                </a:cubicBezTo>
                <a:cubicBezTo>
                  <a:pt x="368361" y="1291428"/>
                  <a:pt x="386417" y="1293595"/>
                  <a:pt x="407363" y="1313096"/>
                </a:cubicBezTo>
                <a:cubicBezTo>
                  <a:pt x="428309" y="1332597"/>
                  <a:pt x="444921" y="1371600"/>
                  <a:pt x="476701" y="1399769"/>
                </a:cubicBezTo>
                <a:cubicBezTo>
                  <a:pt x="508481" y="1427938"/>
                  <a:pt x="571320" y="1489332"/>
                  <a:pt x="598044" y="1482109"/>
                </a:cubicBezTo>
                <a:cubicBezTo>
                  <a:pt x="624768" y="1474886"/>
                  <a:pt x="626934" y="1407715"/>
                  <a:pt x="637046" y="1356433"/>
                </a:cubicBezTo>
                <a:cubicBezTo>
                  <a:pt x="647158" y="1305151"/>
                  <a:pt x="650048" y="1216311"/>
                  <a:pt x="658715" y="1174419"/>
                </a:cubicBezTo>
                <a:cubicBezTo>
                  <a:pt x="667382" y="1132527"/>
                  <a:pt x="665937" y="1098581"/>
                  <a:pt x="689050" y="1105081"/>
                </a:cubicBezTo>
                <a:cubicBezTo>
                  <a:pt x="712163" y="1111582"/>
                  <a:pt x="756944" y="1171530"/>
                  <a:pt x="797391" y="1213422"/>
                </a:cubicBezTo>
                <a:cubicBezTo>
                  <a:pt x="837838" y="1255314"/>
                  <a:pt x="901399" y="1345599"/>
                  <a:pt x="931735" y="1356433"/>
                </a:cubicBezTo>
                <a:cubicBezTo>
                  <a:pt x="962071" y="1367267"/>
                  <a:pt x="964960" y="1327542"/>
                  <a:pt x="979405" y="1278427"/>
                </a:cubicBezTo>
                <a:cubicBezTo>
                  <a:pt x="993850" y="1229312"/>
                  <a:pt x="1006129" y="1118083"/>
                  <a:pt x="1018408" y="1061745"/>
                </a:cubicBezTo>
                <a:cubicBezTo>
                  <a:pt x="1030687" y="1005408"/>
                  <a:pt x="1040076" y="965682"/>
                  <a:pt x="1053077" y="940402"/>
                </a:cubicBezTo>
                <a:cubicBezTo>
                  <a:pt x="1066078" y="915122"/>
                  <a:pt x="1074745" y="911512"/>
                  <a:pt x="1096413" y="910067"/>
                </a:cubicBezTo>
                <a:cubicBezTo>
                  <a:pt x="1118081" y="908623"/>
                  <a:pt x="1149861" y="919456"/>
                  <a:pt x="1183086" y="931735"/>
                </a:cubicBezTo>
                <a:cubicBezTo>
                  <a:pt x="1216311" y="944014"/>
                  <a:pt x="1248813" y="952681"/>
                  <a:pt x="1295761" y="983739"/>
                </a:cubicBezTo>
                <a:cubicBezTo>
                  <a:pt x="1342709" y="1014797"/>
                  <a:pt x="1406269" y="1080524"/>
                  <a:pt x="1464773" y="1118082"/>
                </a:cubicBezTo>
                <a:cubicBezTo>
                  <a:pt x="1523277" y="1155640"/>
                  <a:pt x="1588283" y="1184532"/>
                  <a:pt x="1646787" y="1209089"/>
                </a:cubicBezTo>
                <a:cubicBezTo>
                  <a:pt x="1705291" y="1233646"/>
                  <a:pt x="1762351" y="1264704"/>
                  <a:pt x="1815799" y="1265426"/>
                </a:cubicBezTo>
                <a:cubicBezTo>
                  <a:pt x="1869247" y="1266148"/>
                  <a:pt x="1930641" y="1237257"/>
                  <a:pt x="1967477" y="1213422"/>
                </a:cubicBezTo>
                <a:cubicBezTo>
                  <a:pt x="2004313" y="1189587"/>
                  <a:pt x="2014425" y="1146251"/>
                  <a:pt x="2036815" y="1122416"/>
                </a:cubicBezTo>
                <a:cubicBezTo>
                  <a:pt x="2059206" y="1098581"/>
                  <a:pt x="2062095" y="1084857"/>
                  <a:pt x="2101820" y="1070412"/>
                </a:cubicBezTo>
                <a:cubicBezTo>
                  <a:pt x="2141545" y="1055967"/>
                  <a:pt x="2223162" y="1037187"/>
                  <a:pt x="2275166" y="1035743"/>
                </a:cubicBezTo>
                <a:cubicBezTo>
                  <a:pt x="2327170" y="1034299"/>
                  <a:pt x="2385674" y="1058134"/>
                  <a:pt x="2413843" y="1061745"/>
                </a:cubicBezTo>
              </a:path>
            </a:pathLst>
          </a:custGeom>
          <a:noFill/>
          <a:ln w="31750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CuadroTexto 36"/>
          <p:cNvSpPr txBox="1"/>
          <p:nvPr/>
        </p:nvSpPr>
        <p:spPr>
          <a:xfrm>
            <a:off x="5657075" y="1001392"/>
            <a:ext cx="1576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chemeClr val="bg1"/>
                </a:solidFill>
              </a:rPr>
              <a:t>Disco de Mach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5650376" y="4505701"/>
            <a:ext cx="1207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chemeClr val="bg1"/>
                </a:solidFill>
              </a:rPr>
              <a:t>Diamantes</a:t>
            </a:r>
            <a:endParaRPr lang="es-E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uadroTexto 40"/>
              <p:cNvSpPr txBox="1"/>
              <p:nvPr/>
            </p:nvSpPr>
            <p:spPr>
              <a:xfrm>
                <a:off x="551571" y="5428491"/>
                <a:ext cx="3769476" cy="495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sz="1600" dirty="0" smtClean="0"/>
                  <a:t>Coeficientes de empuje y eficiencia </a:t>
                </a:r>
                <a14:m>
                  <m:oMath xmlns:m="http://schemas.openxmlformats.org/officeDocument/2006/math">
                    <m:r>
                      <a:rPr lang="es-ES_tradnl" sz="1600" b="1" i="0" smtClean="0">
                        <a:latin typeface="Cambria Math" panose="02040503050406030204" pitchFamily="18" charset="0"/>
                      </a:rPr>
                      <m:t>𝛈</m:t>
                    </m:r>
                    <m:r>
                      <a:rPr lang="es-ES_tradnl" sz="16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_tradnl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_tradnl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ES_tradnl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𝐓</m:t>
                            </m:r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s-ES_tradnl" sz="1600" b="1" i="0" smtClean="0">
                                <a:latin typeface="Cambria Math" panose="02040503050406030204" pitchFamily="18" charset="0"/>
                              </a:rPr>
                              <m:t>𝐢</m:t>
                            </m:r>
                          </m:sub>
                        </m:sSub>
                      </m:den>
                    </m:f>
                  </m:oMath>
                </a14:m>
                <a:endParaRPr lang="es-ES" sz="1600" b="1" dirty="0"/>
              </a:p>
            </p:txBody>
          </p:sp>
        </mc:Choice>
        <mc:Fallback xmlns="">
          <p:sp>
            <p:nvSpPr>
              <p:cNvPr id="41" name="Cuadro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71" y="5428491"/>
                <a:ext cx="3769476" cy="495841"/>
              </a:xfrm>
              <a:prstGeom prst="rect">
                <a:avLst/>
              </a:prstGeom>
              <a:blipFill rotWithShape="0">
                <a:blip r:embed="rId13"/>
                <a:stretch>
                  <a:fillRect l="-8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Elipse 41"/>
          <p:cNvSpPr/>
          <p:nvPr/>
        </p:nvSpPr>
        <p:spPr>
          <a:xfrm>
            <a:off x="1147399" y="4894548"/>
            <a:ext cx="95534" cy="955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Elipse 42"/>
          <p:cNvSpPr/>
          <p:nvPr/>
        </p:nvSpPr>
        <p:spPr>
          <a:xfrm>
            <a:off x="1363866" y="4973984"/>
            <a:ext cx="95534" cy="9553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Elipse 43"/>
          <p:cNvSpPr/>
          <p:nvPr/>
        </p:nvSpPr>
        <p:spPr>
          <a:xfrm>
            <a:off x="2332767" y="5082876"/>
            <a:ext cx="95534" cy="9553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Elipse 44"/>
          <p:cNvSpPr/>
          <p:nvPr/>
        </p:nvSpPr>
        <p:spPr>
          <a:xfrm>
            <a:off x="3204519" y="5108971"/>
            <a:ext cx="95534" cy="9553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6" name="Imagen 4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5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5" grpId="0"/>
      <p:bldP spid="16" grpId="0"/>
      <p:bldP spid="17" grpId="0"/>
      <p:bldP spid="18" grpId="0"/>
      <p:bldP spid="23" grpId="0"/>
      <p:bldP spid="24" grpId="0"/>
      <p:bldP spid="25" grpId="0"/>
      <p:bldP spid="26" grpId="0"/>
      <p:bldP spid="28" grpId="0"/>
      <p:bldP spid="30" grpId="0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53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2" grpId="1" animBg="1"/>
      <p:bldP spid="37" grpId="0"/>
      <p:bldP spid="38" grpId="0"/>
      <p:bldP spid="41" grpId="0"/>
      <p:bldP spid="42" grpId="0" animBg="1"/>
      <p:bldP spid="43" grpId="0" animBg="1"/>
      <p:bldP spid="44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s-ES_tradnl" sz="4000" b="1" dirty="0"/>
              <a:t>7</a:t>
            </a:r>
            <a:r>
              <a:rPr lang="es-ES_tradnl" sz="4000" b="1" dirty="0" smtClean="0"/>
              <a:t>. Conclusiones</a:t>
            </a:r>
            <a:endParaRPr lang="es-ES" sz="40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28650" y="1325563"/>
            <a:ext cx="78867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_tradnl" dirty="0" smtClean="0"/>
              <a:t>Desarrollo del Trabajo Fin de Grado en un grupo de trabajo, similar a unas prácticas en empresa.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s-ES_tradnl" sz="1400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_tradnl" dirty="0" smtClean="0"/>
              <a:t>Aprendizaje de herramientas CFD, en concreto la suite de ANSYS, muy utilizadas en la industria aeroespacial.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s-ES_tradnl" sz="1400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_tradnl" dirty="0" smtClean="0"/>
              <a:t>Desarrollo de una metodología y análisis de un problema real.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s-ES_tradnl" sz="1400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_tradnl" dirty="0" smtClean="0"/>
              <a:t>Ampliación de conocimientos sobre la propulsión en motores cohete.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s-ES_tradnl" sz="1400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_tradnl" dirty="0" smtClean="0"/>
              <a:t>Caracterización de las estructuras del flujo y modos de separación de una tobera TOC en operaciones habituales y con flujo real.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8401490" y="0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11/11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7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272" y="0"/>
            <a:ext cx="5621456" cy="5953121"/>
          </a:xfrm>
          <a:prstGeom prst="rect">
            <a:avLst/>
          </a:prstGeom>
          <a:blipFill dpi="0" rotWithShape="1">
            <a:blip r:embed="rId4">
              <a:alphaModFix amt="45000"/>
            </a:blip>
            <a:srcRect/>
            <a:stretch>
              <a:fillRect/>
            </a:stretch>
          </a:blipFill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134203"/>
            <a:ext cx="2610655" cy="666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25" y="5953121"/>
            <a:ext cx="2732576" cy="96583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96950" y="1499232"/>
            <a:ext cx="7150100" cy="1477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es-E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Gracias </a:t>
            </a:r>
          </a:p>
          <a:p>
            <a:pPr lvl="0" algn="ctr"/>
            <a:r>
              <a:rPr lang="es-E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+mj-lt"/>
              </a:rPr>
              <a:t>por su atención</a:t>
            </a:r>
            <a:endParaRPr lang="es-E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72000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06" y="6113733"/>
            <a:ext cx="1728787" cy="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3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948</TotalTime>
  <Words>646</Words>
  <Application>Microsoft Office PowerPoint</Application>
  <PresentationFormat>Presentación en pantalla (4:3)</PresentationFormat>
  <Paragraphs>178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Wingdings</vt:lpstr>
      <vt:lpstr>Tema de Office</vt:lpstr>
      <vt:lpstr>Presentación de PowerPoint</vt:lpstr>
      <vt:lpstr>Índice general</vt:lpstr>
      <vt:lpstr>1. Introducción</vt:lpstr>
      <vt:lpstr>2. Objetivos</vt:lpstr>
      <vt:lpstr>3. Metodología</vt:lpstr>
      <vt:lpstr>4. Preprocesado</vt:lpstr>
      <vt:lpstr>4. Preprocesado</vt:lpstr>
      <vt:lpstr>5. Casos de estudio</vt:lpstr>
      <vt:lpstr>6. Resultados</vt:lpstr>
      <vt:lpstr>6. Resultados</vt:lpstr>
      <vt:lpstr>6. Resultados</vt:lpstr>
      <vt:lpstr>6. Resultados</vt:lpstr>
      <vt:lpstr>6. Resultados</vt:lpstr>
      <vt:lpstr>7. Conclusiones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Pedro José Cases Sánchez</dc:creator>
  <cp:lastModifiedBy>Pedro José Cases Sánchez</cp:lastModifiedBy>
  <cp:revision>107</cp:revision>
  <dcterms:created xsi:type="dcterms:W3CDTF">2014-06-12T07:54:00Z</dcterms:created>
  <dcterms:modified xsi:type="dcterms:W3CDTF">2014-06-25T08:15:50Z</dcterms:modified>
</cp:coreProperties>
</file>