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9" r:id="rId3"/>
    <p:sldId id="261" r:id="rId4"/>
    <p:sldId id="260" r:id="rId5"/>
    <p:sldId id="264" r:id="rId6"/>
    <p:sldId id="265" r:id="rId7"/>
    <p:sldId id="263" r:id="rId8"/>
    <p:sldId id="270" r:id="rId9"/>
    <p:sldId id="262" r:id="rId10"/>
    <p:sldId id="267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63B67-6D6A-4E7B-A907-DB11644D81E5}" type="datetimeFigureOut">
              <a:rPr lang="es-ES" smtClean="0"/>
              <a:pPr/>
              <a:t>16/12/2011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03769-DCD1-4D2E-A36E-DF76A11914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9685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84C14-9C73-48B7-9148-AAE04F99B00A}" type="datetimeFigureOut">
              <a:rPr lang="es-ES" smtClean="0"/>
              <a:pPr/>
              <a:t>16/12/2011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34EA-B597-474B-8B97-6597B6C6437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4358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34EA-B597-474B-8B97-6597B6C6437B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5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CB2D0-9565-46EF-958D-22109B29F136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34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DC9-1B35-444D-A830-8B5DDAB56D7A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93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2C4A-F5DD-4DD1-9190-4702AF65E028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68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E812-209B-487D-9301-DA1B469706DD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91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4E7F-A2D2-45F1-90F6-C4C995C07E53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72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61C2-98DE-4F3D-B2D5-D0A59E8C9BEE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65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46BF-3389-4ED8-961E-4ABED8C44211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624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4FC5-09CD-4CE8-80B6-936FE2FB328F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23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D438-E44B-473A-9D08-7D2319F006B1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80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18D01-F7F7-4454-9783-63CF1188D1FB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41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D9998-EF72-413F-9003-883E7DCCD020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74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DBDA-A303-4C10-AEBE-468ADE64A796}" type="datetime1">
              <a:rPr lang="es-ES" smtClean="0"/>
              <a:pPr/>
              <a:t>16/12/2011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49748-AC9B-4673-8A00-6736C955D72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50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emf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PROYECTO FIN DE CARRERA</a:t>
            </a:r>
            <a:b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Autor: José Arocas Pérez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Director: Ramón Blasco Giménez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Valencia, Diciembre 2011</a:t>
            </a: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467161" y="6492875"/>
            <a:ext cx="2674640" cy="365125"/>
          </a:xfrm>
          <a:ln>
            <a:noFill/>
          </a:ln>
        </p:spPr>
        <p:txBody>
          <a:bodyPr/>
          <a:lstStyle/>
          <a:p>
            <a:r>
              <a:rPr lang="es-ES" sz="800" dirty="0" smtClean="0">
                <a:solidFill>
                  <a:schemeClr val="accent1">
                    <a:lumMod val="50000"/>
                  </a:schemeClr>
                </a:solidFill>
              </a:rPr>
              <a:t>Imagen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800" dirty="0" smtClean="0">
                <a:solidFill>
                  <a:schemeClr val="accent1">
                    <a:lumMod val="50000"/>
                  </a:schemeClr>
                </a:solidFill>
              </a:rPr>
              <a:t>http</a:t>
            </a:r>
            <a:r>
              <a:rPr lang="es-ES" sz="800" dirty="0">
                <a:solidFill>
                  <a:schemeClr val="accent1">
                    <a:lumMod val="50000"/>
                  </a:schemeClr>
                </a:solidFill>
              </a:rPr>
              <a:t>://www.mega4up.com.ar/eolica.html</a:t>
            </a:r>
            <a:fld id="{A1D49748-AC9B-4673-8A00-6736C955D72A}" type="slidenum">
              <a:rPr lang="es-ES" sz="800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s-ES" sz="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8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Índice de contenidos</a:t>
            </a: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Visión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global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Problema</a:t>
            </a:r>
            <a:endParaRPr lang="es-E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Objetivos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Alternativas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Descripción del sistema y dispositivos físicos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Descripción del modelo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Análisis de resultados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Conclusiones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Presupuesto</a:t>
            </a:r>
          </a:p>
          <a:p>
            <a:pPr marL="0" indent="0" algn="ctr">
              <a:buNone/>
            </a:pP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99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108012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s-ES" sz="2000" b="1" dirty="0">
                <a:solidFill>
                  <a:srgbClr val="4BACC6">
                    <a:lumMod val="50000"/>
                  </a:srgbClr>
                </a:solidFill>
                <a:ea typeface="+mn-ea"/>
                <a:cs typeface="+mn-cs"/>
              </a:rPr>
              <a:t>Equipo experimental a utilizar para el proyecto ”control de grandes parques eólicos off-shore conectados mediante enlaces HVDC multipunto con rectificadores no controlados”(DPI2010-16714) Ministerio De Ciencia e Innovación de España</a:t>
            </a:r>
            <a:br>
              <a:rPr lang="es-ES" sz="2000" b="1" dirty="0">
                <a:solidFill>
                  <a:srgbClr val="4BACC6">
                    <a:lumMod val="50000"/>
                  </a:srgbClr>
                </a:solidFill>
                <a:ea typeface="+mn-ea"/>
                <a:cs typeface="+mn-cs"/>
              </a:rPr>
            </a:br>
            <a:endParaRPr lang="es-ES" sz="2000" b="1" dirty="0">
              <a:solidFill>
                <a:srgbClr val="4BACC6">
                  <a:lumMod val="50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3</a:t>
            </a:fld>
            <a:endParaRPr lang="es-ES" dirty="0"/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492896"/>
            <a:ext cx="5821433" cy="3792529"/>
          </a:xfrm>
          <a:prstGeom prst="rect">
            <a:avLst/>
          </a:prstGeom>
        </p:spPr>
      </p:pic>
      <p:sp>
        <p:nvSpPr>
          <p:cNvPr id="39" name="3 Título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Visión Global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Problema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Emulación de turbinas eólicas actuales, para validación de sistemas electrónicos y de control</a:t>
            </a:r>
          </a:p>
          <a:p>
            <a:pPr marL="0" indent="0" algn="ctr">
              <a:buNone/>
            </a:pPr>
            <a:endParaRPr lang="es-E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4</a:t>
            </a:fld>
            <a:endParaRPr lang="es-ES" dirty="0"/>
          </a:p>
        </p:txBody>
      </p:sp>
      <p:grpSp>
        <p:nvGrpSpPr>
          <p:cNvPr id="9" name="Group 335"/>
          <p:cNvGrpSpPr>
            <a:grpSpLocks/>
          </p:cNvGrpSpPr>
          <p:nvPr/>
        </p:nvGrpSpPr>
        <p:grpSpPr bwMode="auto">
          <a:xfrm>
            <a:off x="2514889" y="2458280"/>
            <a:ext cx="4581525" cy="3300730"/>
            <a:chOff x="-1070" y="3113"/>
            <a:chExt cx="7215" cy="5198"/>
          </a:xfrm>
        </p:grpSpPr>
        <p:sp>
          <p:nvSpPr>
            <p:cNvPr id="10" name="Rectangle 336"/>
            <p:cNvSpPr>
              <a:spLocks noChangeArrowheads="1"/>
            </p:cNvSpPr>
            <p:nvPr/>
          </p:nvSpPr>
          <p:spPr bwMode="auto">
            <a:xfrm>
              <a:off x="1765" y="3113"/>
              <a:ext cx="1725" cy="134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B w="12700"/>
            </a:sp3d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800" dirty="0">
                  <a:effectLst/>
                  <a:latin typeface="Calibri"/>
                  <a:ea typeface="Calibri"/>
                  <a:cs typeface="Times New Roman"/>
                </a:rPr>
                <a:t> 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/>
                  <a:ea typeface="Calibri"/>
                  <a:cs typeface="Times New Roman"/>
                </a:rPr>
                <a:t>Sistema </a:t>
              </a:r>
              <a:r>
                <a:rPr lang="es-ES" sz="1200" b="1" dirty="0" smtClean="0">
                  <a:solidFill>
                    <a:schemeClr val="accent1">
                      <a:lumMod val="50000"/>
                    </a:schemeClr>
                  </a:solidFill>
                  <a:effectLst/>
                  <a:latin typeface="Calibri"/>
                  <a:ea typeface="Calibri"/>
                  <a:cs typeface="Times New Roman"/>
                </a:rPr>
                <a:t>Informático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 smtClean="0">
                  <a:solidFill>
                    <a:schemeClr val="accent1">
                      <a:lumMod val="50000"/>
                    </a:schemeClr>
                  </a:solidFill>
                  <a:latin typeface="Calibri"/>
                  <a:ea typeface="Calibri"/>
                  <a:cs typeface="Times New Roman"/>
                </a:rPr>
                <a:t>Simulación</a:t>
              </a:r>
              <a:endParaRPr lang="es-ES" sz="1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7" name="87 Rectángulo"/>
            <p:cNvSpPr>
              <a:spLocks/>
            </p:cNvSpPr>
            <p:nvPr/>
          </p:nvSpPr>
          <p:spPr bwMode="auto">
            <a:xfrm>
              <a:off x="-1070" y="3488"/>
              <a:ext cx="1320" cy="690"/>
            </a:xfrm>
            <a:prstGeom prst="rect">
              <a:avLst/>
            </a:prstGeom>
            <a:solidFill>
              <a:schemeClr val="accent1">
                <a:lumMod val="100000"/>
                <a:lumOff val="0"/>
              </a:schemeClr>
            </a:solidFill>
            <a:ln w="25400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dirty="0">
                  <a:effectLst/>
                  <a:latin typeface="Calibri"/>
                  <a:ea typeface="Calibri"/>
                  <a:cs typeface="Times New Roman"/>
                </a:rPr>
                <a:t>Velocidad Viento</a:t>
              </a:r>
            </a:p>
          </p:txBody>
        </p:sp>
        <p:sp>
          <p:nvSpPr>
            <p:cNvPr id="18" name="88 Flecha arriba y abajo"/>
            <p:cNvSpPr>
              <a:spLocks/>
            </p:cNvSpPr>
            <p:nvPr/>
          </p:nvSpPr>
          <p:spPr bwMode="auto">
            <a:xfrm rot="5400000">
              <a:off x="845" y="3247"/>
              <a:ext cx="351" cy="1004"/>
            </a:xfrm>
            <a:prstGeom prst="upDownArrow">
              <a:avLst>
                <a:gd name="adj1" fmla="val 50000"/>
                <a:gd name="adj2" fmla="val 49996"/>
              </a:avLst>
            </a:prstGeom>
            <a:solidFill>
              <a:schemeClr val="accent1">
                <a:lumMod val="100000"/>
                <a:lumOff val="0"/>
              </a:schemeClr>
            </a:solidFill>
            <a:ln w="25400">
              <a:solidFill>
                <a:schemeClr val="accent1">
                  <a:lumMod val="5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s-ES" dirty="0"/>
            </a:p>
          </p:txBody>
        </p:sp>
        <p:grpSp>
          <p:nvGrpSpPr>
            <p:cNvPr id="20" name="78 Grupo"/>
            <p:cNvGrpSpPr>
              <a:grpSpLocks/>
            </p:cNvGrpSpPr>
            <p:nvPr/>
          </p:nvGrpSpPr>
          <p:grpSpPr bwMode="auto">
            <a:xfrm>
              <a:off x="1858" y="3113"/>
              <a:ext cx="4287" cy="5198"/>
              <a:chOff x="-3602" y="-3968"/>
              <a:chExt cx="34438" cy="49437"/>
            </a:xfrm>
          </p:grpSpPr>
          <p:sp>
            <p:nvSpPr>
              <p:cNvPr id="22" name="56 Rectángulo"/>
              <p:cNvSpPr>
                <a:spLocks noChangeArrowheads="1"/>
              </p:cNvSpPr>
              <p:nvPr/>
            </p:nvSpPr>
            <p:spPr bwMode="auto">
              <a:xfrm>
                <a:off x="16743" y="-3968"/>
                <a:ext cx="11406" cy="977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s-ES" sz="1200" b="1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/>
                    <a:ea typeface="Calibri"/>
                    <a:cs typeface="Times New Roman"/>
                  </a:rPr>
                  <a:t>Adaptador de señales</a:t>
                </a:r>
              </a:p>
            </p:txBody>
          </p:sp>
          <p:sp>
            <p:nvSpPr>
              <p:cNvPr id="23" name="58 Rectángulo"/>
              <p:cNvSpPr>
                <a:spLocks noChangeArrowheads="1"/>
              </p:cNvSpPr>
              <p:nvPr/>
            </p:nvSpPr>
            <p:spPr bwMode="auto">
              <a:xfrm>
                <a:off x="16748" y="12192"/>
                <a:ext cx="11401" cy="924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s-ES" sz="1200" b="1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/>
                    <a:ea typeface="Calibri"/>
                    <a:cs typeface="Times New Roman"/>
                  </a:rPr>
                  <a:t>Sistema </a:t>
                </a:r>
                <a:r>
                  <a:rPr lang="es-ES" sz="1200" b="1" dirty="0" smtClean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/>
                    <a:ea typeface="Calibri"/>
                    <a:cs typeface="Times New Roman"/>
                  </a:rPr>
                  <a:t>Electrónico de </a:t>
                </a:r>
                <a:r>
                  <a:rPr lang="es-ES" sz="1200" b="1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/>
                    <a:ea typeface="Calibri"/>
                    <a:cs typeface="Times New Roman"/>
                  </a:rPr>
                  <a:t>Control</a:t>
                </a:r>
              </a:p>
            </p:txBody>
          </p:sp>
          <p:sp>
            <p:nvSpPr>
              <p:cNvPr id="24" name="59 Cilindro"/>
              <p:cNvSpPr>
                <a:spLocks noChangeArrowheads="1"/>
              </p:cNvSpPr>
              <p:nvPr/>
            </p:nvSpPr>
            <p:spPr bwMode="auto">
              <a:xfrm rot="5400000">
                <a:off x="-2094" y="26361"/>
                <a:ext cx="9144" cy="12160"/>
              </a:xfrm>
              <a:prstGeom prst="can">
                <a:avLst>
                  <a:gd name="adj" fmla="val 2500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  <a:lumOff val="0"/>
                  </a:schemeClr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s-ES" dirty="0"/>
              </a:p>
            </p:txBody>
          </p:sp>
          <p:sp>
            <p:nvSpPr>
              <p:cNvPr id="33" name="72 Cuadro de texto"/>
              <p:cNvSpPr txBox="1">
                <a:spLocks noChangeArrowheads="1"/>
              </p:cNvSpPr>
              <p:nvPr/>
            </p:nvSpPr>
            <p:spPr bwMode="auto">
              <a:xfrm>
                <a:off x="-3602" y="38565"/>
                <a:ext cx="12154" cy="690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s-ES" sz="1200" b="1" dirty="0" smtClean="0">
                    <a:solidFill>
                      <a:schemeClr val="accent1">
                        <a:lumMod val="50000"/>
                      </a:schemeClr>
                    </a:solidFill>
                    <a:latin typeface="Calibri"/>
                    <a:ea typeface="Calibri"/>
                    <a:cs typeface="Times New Roman"/>
                  </a:rPr>
                  <a:t>Motor de Inducción</a:t>
                </a:r>
                <a:endParaRPr lang="es-ES" sz="1200" b="1" dirty="0" smtClean="0">
                  <a:solidFill>
                    <a:schemeClr val="accent1">
                      <a:lumMod val="50000"/>
                    </a:schemeClr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</a:pPr>
                <a:endParaRPr lang="es-ES" sz="1200" b="1" dirty="0">
                  <a:solidFill>
                    <a:schemeClr val="accent1">
                      <a:lumMod val="50000"/>
                    </a:schemeClr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</a:pPr>
                <a:endParaRPr lang="es-ES" sz="900" b="1" dirty="0">
                  <a:solidFill>
                    <a:srgbClr val="4F81BD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34" name="73 Flecha izquierda y arriba"/>
              <p:cNvSpPr>
                <a:spLocks/>
              </p:cNvSpPr>
              <p:nvPr/>
            </p:nvSpPr>
            <p:spPr bwMode="auto">
              <a:xfrm rot="10800000">
                <a:off x="-2007" y="14819"/>
                <a:ext cx="18217" cy="12399"/>
              </a:xfrm>
              <a:custGeom>
                <a:avLst/>
                <a:gdLst>
                  <a:gd name="T0" fmla="*/ 0 w 1213143"/>
                  <a:gd name="T1" fmla="*/ 889160 h 1185546"/>
                  <a:gd name="T2" fmla="*/ 296387 w 1213143"/>
                  <a:gd name="T3" fmla="*/ 592773 h 1185546"/>
                  <a:gd name="T4" fmla="*/ 296387 w 1213143"/>
                  <a:gd name="T5" fmla="*/ 740966 h 1185546"/>
                  <a:gd name="T6" fmla="*/ 768563 w 1213143"/>
                  <a:gd name="T7" fmla="*/ 740966 h 1185546"/>
                  <a:gd name="T8" fmla="*/ 768563 w 1213143"/>
                  <a:gd name="T9" fmla="*/ 296387 h 1185546"/>
                  <a:gd name="T10" fmla="*/ 620370 w 1213143"/>
                  <a:gd name="T11" fmla="*/ 296387 h 1185546"/>
                  <a:gd name="T12" fmla="*/ 916757 w 1213143"/>
                  <a:gd name="T13" fmla="*/ 0 h 1185546"/>
                  <a:gd name="T14" fmla="*/ 1213143 w 1213143"/>
                  <a:gd name="T15" fmla="*/ 296387 h 1185546"/>
                  <a:gd name="T16" fmla="*/ 1064950 w 1213143"/>
                  <a:gd name="T17" fmla="*/ 296387 h 1185546"/>
                  <a:gd name="T18" fmla="*/ 1064950 w 1213143"/>
                  <a:gd name="T19" fmla="*/ 1037353 h 1185546"/>
                  <a:gd name="T20" fmla="*/ 296387 w 1213143"/>
                  <a:gd name="T21" fmla="*/ 1037353 h 1185546"/>
                  <a:gd name="T22" fmla="*/ 296387 w 1213143"/>
                  <a:gd name="T23" fmla="*/ 1185546 h 1185546"/>
                  <a:gd name="T24" fmla="*/ 0 w 1213143"/>
                  <a:gd name="T25" fmla="*/ 889160 h 11855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13143" h="1185546">
                    <a:moveTo>
                      <a:pt x="0" y="889160"/>
                    </a:moveTo>
                    <a:lnTo>
                      <a:pt x="296387" y="592773"/>
                    </a:lnTo>
                    <a:lnTo>
                      <a:pt x="296387" y="740966"/>
                    </a:lnTo>
                    <a:lnTo>
                      <a:pt x="768563" y="740966"/>
                    </a:lnTo>
                    <a:lnTo>
                      <a:pt x="768563" y="296387"/>
                    </a:lnTo>
                    <a:lnTo>
                      <a:pt x="620370" y="296387"/>
                    </a:lnTo>
                    <a:lnTo>
                      <a:pt x="916757" y="0"/>
                    </a:lnTo>
                    <a:lnTo>
                      <a:pt x="1213143" y="296387"/>
                    </a:lnTo>
                    <a:lnTo>
                      <a:pt x="1064950" y="296387"/>
                    </a:lnTo>
                    <a:lnTo>
                      <a:pt x="1064950" y="1037353"/>
                    </a:lnTo>
                    <a:lnTo>
                      <a:pt x="296387" y="1037353"/>
                    </a:lnTo>
                    <a:lnTo>
                      <a:pt x="296387" y="1185546"/>
                    </a:lnTo>
                    <a:lnTo>
                      <a:pt x="0" y="889160"/>
                    </a:lnTo>
                    <a:close/>
                  </a:path>
                </a:pathLst>
              </a:custGeom>
              <a:noFill/>
              <a:ln w="25400">
                <a:solidFill>
                  <a:schemeClr val="accent1">
                    <a:lumMod val="5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s-ES" dirty="0"/>
              </a:p>
            </p:txBody>
          </p:sp>
          <p:sp>
            <p:nvSpPr>
              <p:cNvPr id="35" name="74 Flecha izquierda y derecha"/>
              <p:cNvSpPr>
                <a:spLocks noChangeArrowheads="1"/>
              </p:cNvSpPr>
              <p:nvPr/>
            </p:nvSpPr>
            <p:spPr bwMode="auto">
              <a:xfrm>
                <a:off x="10144" y="414"/>
                <a:ext cx="5703" cy="3338"/>
              </a:xfrm>
              <a:prstGeom prst="leftRightArrow">
                <a:avLst>
                  <a:gd name="adj1" fmla="val 50000"/>
                  <a:gd name="adj2" fmla="val 50017"/>
                </a:avLst>
              </a:prstGeom>
              <a:noFill/>
              <a:ln w="25400">
                <a:solidFill>
                  <a:schemeClr val="accent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s-ES" dirty="0"/>
              </a:p>
            </p:txBody>
          </p:sp>
          <p:sp>
            <p:nvSpPr>
              <p:cNvPr id="36" name="76 Flecha izquierda y derecha"/>
              <p:cNvSpPr>
                <a:spLocks noChangeArrowheads="1"/>
              </p:cNvSpPr>
              <p:nvPr/>
            </p:nvSpPr>
            <p:spPr bwMode="auto">
              <a:xfrm rot="5400000">
                <a:off x="19667" y="7482"/>
                <a:ext cx="5562" cy="2769"/>
              </a:xfrm>
              <a:prstGeom prst="leftRightArrow">
                <a:avLst>
                  <a:gd name="adj1" fmla="val 50000"/>
                  <a:gd name="adj2" fmla="val 49984"/>
                </a:avLst>
              </a:prstGeom>
              <a:noFill/>
              <a:ln w="25400">
                <a:solidFill>
                  <a:srgbClr val="385D8A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s-ES" dirty="0"/>
              </a:p>
            </p:txBody>
          </p:sp>
          <p:sp>
            <p:nvSpPr>
              <p:cNvPr id="30" name="68 Cuadro de texto"/>
              <p:cNvSpPr txBox="1">
                <a:spLocks noChangeArrowheads="1"/>
              </p:cNvSpPr>
              <p:nvPr/>
            </p:nvSpPr>
            <p:spPr bwMode="auto">
              <a:xfrm>
                <a:off x="19807" y="29555"/>
                <a:ext cx="11029" cy="66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es-ES" sz="1200" b="1" dirty="0" smtClean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/>
                    <a:ea typeface="Calibri"/>
                    <a:cs typeface="Times New Roman"/>
                  </a:rPr>
                  <a:t>Movimiento </a:t>
                </a:r>
                <a:r>
                  <a:rPr lang="es-ES" sz="1200" b="1" dirty="0" smtClean="0">
                    <a:solidFill>
                      <a:schemeClr val="accent1">
                        <a:lumMod val="50000"/>
                      </a:schemeClr>
                    </a:solidFill>
                    <a:latin typeface="Calibri"/>
                    <a:ea typeface="Calibri"/>
                    <a:cs typeface="Times New Roman"/>
                  </a:rPr>
                  <a:t>Rotacional</a:t>
                </a:r>
                <a:endParaRPr lang="es-ES" sz="12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5" name="61 Cilindro"/>
              <p:cNvSpPr>
                <a:spLocks noChangeArrowheads="1"/>
              </p:cNvSpPr>
              <p:nvPr/>
            </p:nvSpPr>
            <p:spPr bwMode="auto">
              <a:xfrm rot="5400000">
                <a:off x="10003" y="28932"/>
                <a:ext cx="2464" cy="7163"/>
              </a:xfrm>
              <a:prstGeom prst="can">
                <a:avLst>
                  <a:gd name="adj" fmla="val 24993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  <a:lumOff val="0"/>
                  </a:schemeClr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s-ES" dirty="0"/>
              </a:p>
            </p:txBody>
          </p:sp>
        </p:grpSp>
      </p:grpSp>
      <p:sp>
        <p:nvSpPr>
          <p:cNvPr id="39" name="38 Flecha curvada hacia la derecha"/>
          <p:cNvSpPr/>
          <p:nvPr/>
        </p:nvSpPr>
        <p:spPr>
          <a:xfrm rot="5400000">
            <a:off x="5533275" y="4620531"/>
            <a:ext cx="486954" cy="53729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Objetivos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Diseño de un modelo general de turbina y simularlo con los datos de una turbina real (General Electric 1.5 MW SLE)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Diseño y montaje del sistema físico del emulador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Análisis de resultados</a:t>
            </a: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1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Alternativas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6</a:t>
            </a:fld>
            <a:endParaRPr lang="es-ES" dirty="0"/>
          </a:p>
        </p:txBody>
      </p:sp>
      <p:grpSp>
        <p:nvGrpSpPr>
          <p:cNvPr id="9" name="Group 370"/>
          <p:cNvGrpSpPr>
            <a:grpSpLocks/>
          </p:cNvGrpSpPr>
          <p:nvPr/>
        </p:nvGrpSpPr>
        <p:grpSpPr bwMode="auto">
          <a:xfrm>
            <a:off x="1026078" y="1484785"/>
            <a:ext cx="7344816" cy="4208234"/>
            <a:chOff x="1705" y="6578"/>
            <a:chExt cx="8380" cy="4546"/>
          </a:xfrm>
        </p:grpSpPr>
        <p:sp>
          <p:nvSpPr>
            <p:cNvPr id="10" name="Text Box 367"/>
            <p:cNvSpPr txBox="1">
              <a:spLocks noChangeArrowheads="1"/>
            </p:cNvSpPr>
            <p:nvPr/>
          </p:nvSpPr>
          <p:spPr bwMode="auto">
            <a:xfrm>
              <a:off x="2393" y="10597"/>
              <a:ext cx="590" cy="52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s-ES" sz="1600" b="1" dirty="0">
                  <a:effectLst/>
                  <a:latin typeface="Calibri"/>
                  <a:ea typeface="Calibri"/>
                  <a:cs typeface="Times New Roman"/>
                </a:rPr>
                <a:t>(1)</a:t>
              </a:r>
              <a:endParaRPr lang="es-ES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1" name="Text Box 368"/>
            <p:cNvSpPr txBox="1">
              <a:spLocks noChangeArrowheads="1"/>
            </p:cNvSpPr>
            <p:nvPr/>
          </p:nvSpPr>
          <p:spPr bwMode="auto">
            <a:xfrm>
              <a:off x="5481" y="10597"/>
              <a:ext cx="590" cy="52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s-ES" sz="1600" b="1" dirty="0">
                  <a:effectLst/>
                  <a:latin typeface="Calibri"/>
                  <a:ea typeface="Calibri"/>
                  <a:cs typeface="Times New Roman"/>
                </a:rPr>
                <a:t>(2)</a:t>
              </a:r>
              <a:endParaRPr lang="es-ES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2" name="Text Box 369"/>
            <p:cNvSpPr txBox="1">
              <a:spLocks noChangeArrowheads="1"/>
            </p:cNvSpPr>
            <p:nvPr/>
          </p:nvSpPr>
          <p:spPr bwMode="auto">
            <a:xfrm>
              <a:off x="8713" y="10597"/>
              <a:ext cx="590" cy="52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s-ES" sz="1600" b="1" dirty="0">
                  <a:effectLst/>
                  <a:latin typeface="Calibri"/>
                  <a:ea typeface="Calibri"/>
                  <a:cs typeface="Times New Roman"/>
                </a:rPr>
                <a:t>(3)</a:t>
              </a:r>
              <a:endParaRPr lang="es-ES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AutoShape 138"/>
                <p:cNvSpPr>
                  <a:spLocks noChangeArrowheads="1"/>
                </p:cNvSpPr>
                <p:nvPr/>
              </p:nvSpPr>
              <p:spPr bwMode="auto">
                <a:xfrm>
                  <a:off x="1716" y="6578"/>
                  <a:ext cx="2010" cy="552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ln w="12700">
                  <a:solidFill>
                    <a:schemeClr val="accent3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effectLst>
                  <a:outerShdw dist="28398" dir="3806097" algn="ctr" rotWithShape="0">
                    <a:schemeClr val="accent3">
                      <a:lumMod val="50000"/>
                      <a:lumOff val="0"/>
                      <a:alpha val="50000"/>
                    </a:schemeClr>
                  </a:outerShdw>
                </a:effectLst>
              </p:spPr>
              <p:txBody>
                <a:bodyPr rot="0" vert="horz" wrap="square" lIns="91440" tIns="45720" rIns="91440" bIns="45720" anchor="t" anchorCtr="0" upright="1">
                  <a:sp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s-ES" sz="1200" b="1" dirty="0">
                      <a:effectLst/>
                      <a:latin typeface="Calibri"/>
                      <a:ea typeface="Calibri"/>
                      <a:cs typeface="Times New Roman"/>
                    </a:rPr>
                    <a:t>Sistema Embebido</a:t>
                  </a:r>
                </a:p>
                <a:p>
                  <a:pPr algn="ctr">
                    <a:spcAft>
                      <a:spcPts val="0"/>
                    </a:spcAft>
                  </a:pPr>
                  <a:r>
                    <a:rPr lang="es-ES" sz="1200" b="1" dirty="0">
                      <a:effectLst/>
                      <a:latin typeface="Calibri"/>
                      <a:ea typeface="Calibri"/>
                      <a:cs typeface="Times New Roman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es-ES" sz="12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𝝁</m:t>
                      </m:r>
                      <m:r>
                        <a:rPr lang="es-ES" sz="12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𝑪</m:t>
                      </m:r>
                      <m:r>
                        <a:rPr lang="es-ES" sz="1200" b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/</m:t>
                      </m:r>
                      <m:r>
                        <a:rPr lang="es-ES" sz="12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𝑫𝑺𝑷</m:t>
                      </m:r>
                    </m:oMath>
                  </a14:m>
                  <a:r>
                    <a:rPr lang="es-ES" sz="1200" b="1" dirty="0">
                      <a:effectLst/>
                      <a:latin typeface="Calibri"/>
                      <a:ea typeface="Times New Roman"/>
                      <a:cs typeface="Times New Roman"/>
                    </a:rPr>
                    <a:t>)</a:t>
                  </a:r>
                  <a:endParaRPr lang="es-ES" sz="1200" b="1" dirty="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</mc:Choice>
          <mc:Fallback>
            <p:sp>
              <p:nvSpPr>
                <p:cNvPr id="13" name="AutoShap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16" y="6578"/>
                  <a:ext cx="2010" cy="552"/>
                </a:xfrm>
                <a:prstGeom prst="roundRect">
                  <a:avLst>
                    <a:gd name="adj" fmla="val 16667"/>
                  </a:avLst>
                </a:prstGeom>
                <a:blipFill rotWithShape="1">
                  <a:blip r:embed="rId4"/>
                  <a:stretch>
                    <a:fillRect/>
                  </a:stretch>
                </a:blipFill>
                <a:ln w="12700">
                  <a:solidFill>
                    <a:schemeClr val="accent3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effectLst>
                  <a:outerShdw dist="28398" dir="3806097" algn="ctr" rotWithShape="0">
                    <a:schemeClr val="accent3">
                      <a:lumMod val="50000"/>
                      <a:lumOff val="0"/>
                      <a:alpha val="50000"/>
                    </a:schemeClr>
                  </a:outerShdw>
                </a:effectLst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AutoShape 139"/>
            <p:cNvSpPr>
              <a:spLocks noChangeArrowheads="1"/>
            </p:cNvSpPr>
            <p:nvPr/>
          </p:nvSpPr>
          <p:spPr bwMode="auto">
            <a:xfrm>
              <a:off x="1716" y="8272"/>
              <a:ext cx="2042" cy="5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Variador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velocidad</a:t>
              </a:r>
            </a:p>
          </p:txBody>
        </p:sp>
        <p:sp>
          <p:nvSpPr>
            <p:cNvPr id="15" name="AutoShape 140"/>
            <p:cNvSpPr>
              <a:spLocks noChangeArrowheads="1"/>
            </p:cNvSpPr>
            <p:nvPr/>
          </p:nvSpPr>
          <p:spPr bwMode="auto">
            <a:xfrm>
              <a:off x="1705" y="9891"/>
              <a:ext cx="2049" cy="33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Motor asíncrono</a:t>
              </a:r>
            </a:p>
          </p:txBody>
        </p:sp>
        <p:sp>
          <p:nvSpPr>
            <p:cNvPr id="16" name="AutoShape 147"/>
            <p:cNvSpPr>
              <a:spLocks noChangeArrowheads="1"/>
            </p:cNvSpPr>
            <p:nvPr/>
          </p:nvSpPr>
          <p:spPr bwMode="auto">
            <a:xfrm>
              <a:off x="4766" y="6586"/>
              <a:ext cx="2029" cy="77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Computadora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Personal </a:t>
              </a:r>
              <a:r>
                <a:rPr lang="es-ES" sz="1200" b="1" dirty="0" err="1">
                  <a:effectLst/>
                  <a:latin typeface="Calibri"/>
                  <a:ea typeface="Calibri"/>
                  <a:cs typeface="Times New Roman"/>
                </a:rPr>
                <a:t>Modbus</a:t>
              </a: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/</a:t>
              </a:r>
              <a:r>
                <a:rPr lang="es-ES" sz="1200" b="1" dirty="0" err="1">
                  <a:effectLst/>
                  <a:latin typeface="Calibri"/>
                  <a:ea typeface="Calibri"/>
                  <a:cs typeface="Times New Roman"/>
                </a:rPr>
                <a:t>CanOpen</a:t>
              </a:r>
              <a:endParaRPr lang="es-ES" sz="1200" b="1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7" name="AutoShape 148"/>
            <p:cNvSpPr>
              <a:spLocks noChangeArrowheads="1"/>
            </p:cNvSpPr>
            <p:nvPr/>
          </p:nvSpPr>
          <p:spPr bwMode="auto">
            <a:xfrm>
              <a:off x="4759" y="8357"/>
              <a:ext cx="2042" cy="5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Variador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velocidad</a:t>
              </a:r>
            </a:p>
          </p:txBody>
        </p:sp>
        <p:sp>
          <p:nvSpPr>
            <p:cNvPr id="18" name="AutoShape 149"/>
            <p:cNvSpPr>
              <a:spLocks noChangeArrowheads="1"/>
            </p:cNvSpPr>
            <p:nvPr/>
          </p:nvSpPr>
          <p:spPr bwMode="auto">
            <a:xfrm>
              <a:off x="4765" y="9891"/>
              <a:ext cx="2049" cy="33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Motor asíncrono</a:t>
              </a:r>
            </a:p>
          </p:txBody>
        </p:sp>
        <p:sp>
          <p:nvSpPr>
            <p:cNvPr id="19" name="AutoShape 150"/>
            <p:cNvSpPr>
              <a:spLocks noChangeArrowheads="1"/>
            </p:cNvSpPr>
            <p:nvPr/>
          </p:nvSpPr>
          <p:spPr bwMode="auto">
            <a:xfrm>
              <a:off x="2624" y="7276"/>
              <a:ext cx="180" cy="804"/>
            </a:xfrm>
            <a:prstGeom prst="upDownArrow">
              <a:avLst>
                <a:gd name="adj1" fmla="val 50000"/>
                <a:gd name="adj2" fmla="val 89333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0" name="AutoShape 151"/>
            <p:cNvSpPr>
              <a:spLocks noChangeArrowheads="1"/>
            </p:cNvSpPr>
            <p:nvPr/>
          </p:nvSpPr>
          <p:spPr bwMode="auto">
            <a:xfrm>
              <a:off x="2601" y="9108"/>
              <a:ext cx="180" cy="698"/>
            </a:xfrm>
            <a:prstGeom prst="upDownArrow">
              <a:avLst>
                <a:gd name="adj1" fmla="val 50000"/>
                <a:gd name="adj2" fmla="val 77556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1" name="AutoShape 155"/>
            <p:cNvSpPr>
              <a:spLocks noChangeArrowheads="1"/>
            </p:cNvSpPr>
            <p:nvPr/>
          </p:nvSpPr>
          <p:spPr bwMode="auto">
            <a:xfrm>
              <a:off x="5661" y="7608"/>
              <a:ext cx="180" cy="521"/>
            </a:xfrm>
            <a:prstGeom prst="upDownArrow">
              <a:avLst>
                <a:gd name="adj1" fmla="val 50000"/>
                <a:gd name="adj2" fmla="val 57889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2" name="AutoShape 156"/>
            <p:cNvSpPr>
              <a:spLocks noChangeArrowheads="1"/>
            </p:cNvSpPr>
            <p:nvPr/>
          </p:nvSpPr>
          <p:spPr bwMode="auto">
            <a:xfrm>
              <a:off x="5661" y="9073"/>
              <a:ext cx="180" cy="601"/>
            </a:xfrm>
            <a:prstGeom prst="upDownArrow">
              <a:avLst>
                <a:gd name="adj1" fmla="val 50000"/>
                <a:gd name="adj2" fmla="val 66778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3" name="AutoShape 141"/>
            <p:cNvSpPr>
              <a:spLocks noChangeArrowheads="1"/>
            </p:cNvSpPr>
            <p:nvPr/>
          </p:nvSpPr>
          <p:spPr bwMode="auto">
            <a:xfrm>
              <a:off x="8023" y="6578"/>
              <a:ext cx="2036" cy="5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Computadora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Personal</a:t>
              </a:r>
            </a:p>
          </p:txBody>
        </p:sp>
        <p:sp>
          <p:nvSpPr>
            <p:cNvPr id="24" name="AutoShape 142"/>
            <p:cNvSpPr>
              <a:spLocks noChangeArrowheads="1"/>
            </p:cNvSpPr>
            <p:nvPr/>
          </p:nvSpPr>
          <p:spPr bwMode="auto">
            <a:xfrm>
              <a:off x="8036" y="7806"/>
              <a:ext cx="2049" cy="33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Tarjeta DAQ</a:t>
              </a:r>
            </a:p>
          </p:txBody>
        </p:sp>
        <p:sp>
          <p:nvSpPr>
            <p:cNvPr id="25" name="AutoShape 145"/>
            <p:cNvSpPr>
              <a:spLocks noChangeArrowheads="1"/>
            </p:cNvSpPr>
            <p:nvPr/>
          </p:nvSpPr>
          <p:spPr bwMode="auto">
            <a:xfrm>
              <a:off x="8020" y="8688"/>
              <a:ext cx="2038" cy="5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Variador</a:t>
              </a:r>
            </a:p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velocidad</a:t>
              </a:r>
            </a:p>
          </p:txBody>
        </p:sp>
        <p:sp>
          <p:nvSpPr>
            <p:cNvPr id="26" name="AutoShape 146"/>
            <p:cNvSpPr>
              <a:spLocks noChangeArrowheads="1"/>
            </p:cNvSpPr>
            <p:nvPr/>
          </p:nvSpPr>
          <p:spPr bwMode="auto">
            <a:xfrm>
              <a:off x="8016" y="9891"/>
              <a:ext cx="2049" cy="33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1200" b="1" dirty="0">
                  <a:effectLst/>
                  <a:latin typeface="Calibri"/>
                  <a:ea typeface="Calibri"/>
                  <a:cs typeface="Times New Roman"/>
                </a:rPr>
                <a:t>Motor asíncrono</a:t>
              </a:r>
            </a:p>
          </p:txBody>
        </p:sp>
        <p:sp>
          <p:nvSpPr>
            <p:cNvPr id="27" name="AutoShape 152"/>
            <p:cNvSpPr>
              <a:spLocks noChangeArrowheads="1"/>
            </p:cNvSpPr>
            <p:nvPr/>
          </p:nvSpPr>
          <p:spPr bwMode="auto">
            <a:xfrm>
              <a:off x="8901" y="7358"/>
              <a:ext cx="180" cy="300"/>
            </a:xfrm>
            <a:prstGeom prst="upDownArrow">
              <a:avLst>
                <a:gd name="adj1" fmla="val 50000"/>
                <a:gd name="adj2" fmla="val 33333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8" name="AutoShape 153"/>
            <p:cNvSpPr>
              <a:spLocks noChangeArrowheads="1"/>
            </p:cNvSpPr>
            <p:nvPr/>
          </p:nvSpPr>
          <p:spPr bwMode="auto">
            <a:xfrm>
              <a:off x="8901" y="8355"/>
              <a:ext cx="180" cy="242"/>
            </a:xfrm>
            <a:prstGeom prst="upDownArrow">
              <a:avLst>
                <a:gd name="adj1" fmla="val 50000"/>
                <a:gd name="adj2" fmla="val 26889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  <p:sp>
          <p:nvSpPr>
            <p:cNvPr id="29" name="AutoShape 154"/>
            <p:cNvSpPr>
              <a:spLocks noChangeArrowheads="1"/>
            </p:cNvSpPr>
            <p:nvPr/>
          </p:nvSpPr>
          <p:spPr bwMode="auto">
            <a:xfrm>
              <a:off x="8880" y="9481"/>
              <a:ext cx="180" cy="296"/>
            </a:xfrm>
            <a:prstGeom prst="upDownArrow">
              <a:avLst>
                <a:gd name="adj1" fmla="val 50000"/>
                <a:gd name="adj2" fmla="val 32889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66597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6768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Descripción del sistema y dispositivos físicos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1 Marcador de contenido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3408441" cy="4525963"/>
          </a:xfrm>
        </p:spPr>
      </p:pic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7</a:t>
            </a:fld>
            <a:endParaRPr lang="es-ES" dirty="0"/>
          </a:p>
        </p:txBody>
      </p:sp>
      <p:grpSp>
        <p:nvGrpSpPr>
          <p:cNvPr id="16385" name="Group 423"/>
          <p:cNvGrpSpPr>
            <a:grpSpLocks/>
          </p:cNvGrpSpPr>
          <p:nvPr/>
        </p:nvGrpSpPr>
        <p:grpSpPr bwMode="auto">
          <a:xfrm>
            <a:off x="3851781" y="1597621"/>
            <a:ext cx="5113020" cy="3498003"/>
            <a:chOff x="1674" y="10006"/>
            <a:chExt cx="8052" cy="3177"/>
          </a:xfrm>
        </p:grpSpPr>
        <p:sp>
          <p:nvSpPr>
            <p:cNvPr id="66" name="AutoShape 424"/>
            <p:cNvSpPr>
              <a:spLocks noChangeArrowheads="1"/>
            </p:cNvSpPr>
            <p:nvPr/>
          </p:nvSpPr>
          <p:spPr bwMode="auto">
            <a:xfrm>
              <a:off x="1674" y="10069"/>
              <a:ext cx="1845" cy="4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Computadora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personal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7" name="AutoShape 425"/>
            <p:cNvSpPr>
              <a:spLocks noChangeArrowheads="1"/>
            </p:cNvSpPr>
            <p:nvPr/>
          </p:nvSpPr>
          <p:spPr bwMode="auto">
            <a:xfrm>
              <a:off x="4677" y="10006"/>
              <a:ext cx="1810" cy="6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PCI </a:t>
              </a:r>
              <a:r>
                <a:rPr kumimoji="0" lang="es-E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Card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Advantech</a:t>
              </a: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1711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8" name="AutoShape 426"/>
            <p:cNvSpPr>
              <a:spLocks noChangeArrowheads="1"/>
            </p:cNvSpPr>
            <p:nvPr/>
          </p:nvSpPr>
          <p:spPr bwMode="auto">
            <a:xfrm>
              <a:off x="7675" y="10054"/>
              <a:ext cx="2051" cy="64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Terminal de conexiones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PCLD 8710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9" name="AutoShape 427"/>
            <p:cNvSpPr>
              <a:spLocks noChangeArrowheads="1"/>
            </p:cNvSpPr>
            <p:nvPr/>
          </p:nvSpPr>
          <p:spPr bwMode="auto">
            <a:xfrm>
              <a:off x="7798" y="11613"/>
              <a:ext cx="1928" cy="4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Variador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Altivar</a:t>
              </a: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71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0" name="AutoShape 428"/>
            <p:cNvSpPr>
              <a:spLocks noChangeArrowheads="1"/>
            </p:cNvSpPr>
            <p:nvPr/>
          </p:nvSpPr>
          <p:spPr bwMode="auto">
            <a:xfrm>
              <a:off x="7925" y="12719"/>
              <a:ext cx="1673" cy="4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Motor Eléctrico</a:t>
              </a:r>
              <a:endPara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22" name="2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816757"/>
              </p:ext>
            </p:extLst>
          </p:nvPr>
        </p:nvGraphicFramePr>
        <p:xfrm>
          <a:off x="3995936" y="4159605"/>
          <a:ext cx="2960494" cy="1706880"/>
        </p:xfrm>
        <a:graphic>
          <a:graphicData uri="http://schemas.openxmlformats.org/drawingml/2006/table">
            <a:tbl>
              <a:tblPr/>
              <a:tblGrid>
                <a:gridCol w="2960494"/>
              </a:tblGrid>
              <a:tr h="3878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mbria Math"/>
                          <a:ea typeface="Calibri"/>
                          <a:cs typeface="Times New Roman"/>
                        </a:rPr>
                        <a:t>Microsoft Windows XP 32–bit or Microsoft Windows Vista 32–bit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mbria Math"/>
                          <a:ea typeface="Calibri"/>
                          <a:cs typeface="Times New Roman"/>
                        </a:rPr>
                        <a:t>MATLAB 7.9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mbria Math"/>
                          <a:ea typeface="Calibri"/>
                          <a:cs typeface="Times New Roman"/>
                        </a:rPr>
                        <a:t>MATLAB Coder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mbria Math"/>
                          <a:ea typeface="Calibri"/>
                          <a:cs typeface="Times New Roman"/>
                        </a:rPr>
                        <a:t>Simulink 7.4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mbria Math"/>
                          <a:ea typeface="Calibri"/>
                          <a:cs typeface="Times New Roman"/>
                        </a:rPr>
                        <a:t>Simulink Coder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mbria Math"/>
                          <a:ea typeface="Calibri"/>
                          <a:cs typeface="Times New Roman"/>
                        </a:rPr>
                        <a:t>Real-Time Workshop 7.4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mbria Math"/>
                          <a:ea typeface="Calibri"/>
                          <a:cs typeface="Times New Roman"/>
                        </a:rPr>
                        <a:t>Real-Time Windows Target 3.4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22 Rectángulo"/>
          <p:cNvSpPr/>
          <p:nvPr/>
        </p:nvSpPr>
        <p:spPr>
          <a:xfrm>
            <a:off x="4865364" y="3642055"/>
            <a:ext cx="1048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Software</a:t>
            </a:r>
            <a:endParaRPr lang="es-ES" b="1" dirty="0"/>
          </a:p>
        </p:txBody>
      </p:sp>
      <p:sp>
        <p:nvSpPr>
          <p:cNvPr id="24" name="23 Rectángulo"/>
          <p:cNvSpPr/>
          <p:nvPr/>
        </p:nvSpPr>
        <p:spPr>
          <a:xfrm>
            <a:off x="5729461" y="1045780"/>
            <a:ext cx="1515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Equipamiento</a:t>
            </a:r>
            <a:endParaRPr lang="es-ES" b="1" dirty="0"/>
          </a:p>
        </p:txBody>
      </p:sp>
      <p:sp>
        <p:nvSpPr>
          <p:cNvPr id="3" name="2 Flecha arriba"/>
          <p:cNvSpPr/>
          <p:nvPr/>
        </p:nvSpPr>
        <p:spPr>
          <a:xfrm>
            <a:off x="7924290" y="2564904"/>
            <a:ext cx="242316" cy="6617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abajo"/>
          <p:cNvSpPr/>
          <p:nvPr/>
        </p:nvSpPr>
        <p:spPr>
          <a:xfrm>
            <a:off x="8442782" y="2564904"/>
            <a:ext cx="242316" cy="6617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rriba y abajo"/>
          <p:cNvSpPr/>
          <p:nvPr/>
        </p:nvSpPr>
        <p:spPr>
          <a:xfrm>
            <a:off x="8145617" y="3916460"/>
            <a:ext cx="418323" cy="66828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izquierda y derecha"/>
          <p:cNvSpPr/>
          <p:nvPr/>
        </p:nvSpPr>
        <p:spPr>
          <a:xfrm>
            <a:off x="5052581" y="1773258"/>
            <a:ext cx="706105" cy="39192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izquierda y derecha"/>
          <p:cNvSpPr/>
          <p:nvPr/>
        </p:nvSpPr>
        <p:spPr>
          <a:xfrm>
            <a:off x="6910205" y="1824444"/>
            <a:ext cx="732951" cy="2886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5080184" y="1824444"/>
            <a:ext cx="861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accent1">
                    <a:lumMod val="50000"/>
                  </a:schemeClr>
                </a:solidFill>
              </a:rPr>
              <a:t>Bus PCI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6848729" y="1836112"/>
            <a:ext cx="861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accent1">
                    <a:lumMod val="50000"/>
                  </a:schemeClr>
                </a:solidFill>
              </a:rPr>
              <a:t>PCL-10168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7387431" y="2664941"/>
            <a:ext cx="645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 smtClean="0">
                <a:solidFill>
                  <a:schemeClr val="accent1">
                    <a:lumMod val="50000"/>
                  </a:schemeClr>
                </a:solidFill>
              </a:rPr>
              <a:t>Wg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200" b="1" dirty="0" smtClean="0">
                <a:solidFill>
                  <a:schemeClr val="accent1">
                    <a:lumMod val="50000"/>
                  </a:schemeClr>
                </a:solidFill>
              </a:rPr>
              <a:t>motor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8603682" y="2572608"/>
            <a:ext cx="861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 smtClean="0">
                <a:solidFill>
                  <a:schemeClr val="accent1">
                    <a:lumMod val="50000"/>
                  </a:schemeClr>
                </a:solidFill>
              </a:rPr>
              <a:t>Wg</a:t>
            </a:r>
            <a:endParaRPr lang="es-ES" sz="1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200" b="1" dirty="0" err="1" smtClean="0">
                <a:solidFill>
                  <a:schemeClr val="accent1">
                    <a:lumMod val="50000"/>
                  </a:schemeClr>
                </a:solidFill>
              </a:rPr>
              <a:t>model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4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22699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Descripción del modelo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042058"/>
            <a:ext cx="2133600" cy="365125"/>
          </a:xfrm>
        </p:spPr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8</a:t>
            </a:fld>
            <a:endParaRPr lang="es-ES"/>
          </a:p>
        </p:txBody>
      </p:sp>
      <p:pic>
        <p:nvPicPr>
          <p:cNvPr id="9" name="0 Imagen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6" t="2162" r="4474" b="4054"/>
          <a:stretch>
            <a:fillRect/>
          </a:stretch>
        </p:blipFill>
        <p:spPr>
          <a:xfrm>
            <a:off x="467544" y="1278548"/>
            <a:ext cx="3960441" cy="2235224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433" y="2176777"/>
            <a:ext cx="2809875" cy="419100"/>
          </a:xfrm>
          <a:prstGeom prst="rect">
            <a:avLst/>
          </a:prstGeom>
          <a:noFill/>
        </p:spPr>
      </p:pic>
      <p:pic>
        <p:nvPicPr>
          <p:cNvPr id="10" name="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5" t="2432" r="4982" b="3981"/>
          <a:stretch>
            <a:fillRect/>
          </a:stretch>
        </p:blipFill>
        <p:spPr>
          <a:xfrm>
            <a:off x="467545" y="3754893"/>
            <a:ext cx="3960440" cy="2255581"/>
          </a:xfrm>
          <a:prstGeom prst="rect">
            <a:avLst/>
          </a:prstGeom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519199"/>
            <a:ext cx="1514475" cy="561975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1095451"/>
            <a:ext cx="1352550" cy="390525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44591" y="1491225"/>
            <a:ext cx="1323975" cy="390525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44591" y="1918526"/>
            <a:ext cx="933450" cy="238125"/>
          </a:xfrm>
          <a:prstGeom prst="rect">
            <a:avLst/>
          </a:prstGeom>
          <a:noFill/>
        </p:spPr>
      </p:pic>
      <p:sp>
        <p:nvSpPr>
          <p:cNvPr id="19" name="18 Rectángulo"/>
          <p:cNvSpPr/>
          <p:nvPr/>
        </p:nvSpPr>
        <p:spPr>
          <a:xfrm>
            <a:off x="1337428" y="905036"/>
            <a:ext cx="2291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Modelo aerodinámico</a:t>
            </a:r>
            <a:endParaRPr lang="es-ES" b="1" dirty="0"/>
          </a:p>
        </p:txBody>
      </p:sp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91391" y="423002"/>
            <a:ext cx="1511263" cy="70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91391" y="1274368"/>
            <a:ext cx="1511263" cy="78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32 Imagen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t="6175" r="12152" b="13722"/>
          <a:stretch/>
        </p:blipFill>
        <p:spPr bwMode="auto">
          <a:xfrm>
            <a:off x="4427985" y="2386328"/>
            <a:ext cx="4707163" cy="41658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21 Rectángulo"/>
          <p:cNvSpPr/>
          <p:nvPr/>
        </p:nvSpPr>
        <p:spPr>
          <a:xfrm>
            <a:off x="7201538" y="38033"/>
            <a:ext cx="1890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Modelo </a:t>
            </a:r>
            <a:r>
              <a:rPr lang="es-ES" b="1" dirty="0" smtClean="0"/>
              <a:t>mecánico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6229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marL="0" indent="0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Análisis de resultados</a:t>
            </a: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251520" y="4653136"/>
            <a:ext cx="33843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/>
              <a:t>desviación típica </a:t>
            </a:r>
            <a:r>
              <a:rPr lang="es-ES" dirty="0"/>
              <a:t>= 0.010199</a:t>
            </a:r>
          </a:p>
          <a:p>
            <a:pPr lvl="0"/>
            <a:r>
              <a:rPr lang="es-ES" dirty="0"/>
              <a:t>error medio = 0.000104</a:t>
            </a:r>
          </a:p>
          <a:p>
            <a:pPr lvl="0"/>
            <a:r>
              <a:rPr lang="es-ES" dirty="0"/>
              <a:t>error medio acumulado = 0.62403</a:t>
            </a:r>
          </a:p>
          <a:p>
            <a:pPr lvl="0"/>
            <a:r>
              <a:rPr lang="es-ES" dirty="0"/>
              <a:t>número de muestras = 6000</a:t>
            </a:r>
          </a:p>
          <a:p>
            <a:pPr lvl="0"/>
            <a:r>
              <a:rPr lang="es-ES" dirty="0"/>
              <a:t>valor medio x = 1.1463</a:t>
            </a:r>
          </a:p>
          <a:p>
            <a:pPr lvl="0"/>
            <a:r>
              <a:rPr lang="es-ES" dirty="0"/>
              <a:t>valor medio y = 1.1453</a:t>
            </a:r>
          </a:p>
        </p:txBody>
      </p:sp>
      <p:pic>
        <p:nvPicPr>
          <p:cNvPr id="9" name="8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6" t="2715" r="8592" b="4255"/>
          <a:stretch/>
        </p:blipFill>
        <p:spPr bwMode="auto">
          <a:xfrm>
            <a:off x="3773590" y="3654461"/>
            <a:ext cx="5370410" cy="3203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9 Imagen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9" t="4299" r="6922" b="4029"/>
          <a:stretch/>
        </p:blipFill>
        <p:spPr bwMode="auto">
          <a:xfrm>
            <a:off x="-14659" y="908720"/>
            <a:ext cx="5522764" cy="27457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794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Comparación de </a:t>
            </a:r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modelos mecánicos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10</a:t>
            </a:fld>
            <a:endParaRPr lang="es-ES"/>
          </a:p>
        </p:txBody>
      </p:sp>
      <p:pic>
        <p:nvPicPr>
          <p:cNvPr id="9" name="8 Marcador de contenido"/>
          <p:cNvPicPr>
            <a:picLocks noGrp="1"/>
          </p:cNvPicPr>
          <p:nvPr>
            <p:ph idx="1"/>
          </p:nvPr>
        </p:nvPicPr>
        <p:blipFill>
          <a:blip r:embed="rId4" cstate="print"/>
          <a:srcRect l="8250" t="3774" r="8250" b="4582"/>
          <a:stretch>
            <a:fillRect/>
          </a:stretch>
        </p:blipFill>
        <p:spPr bwMode="auto">
          <a:xfrm>
            <a:off x="1835696" y="2132856"/>
            <a:ext cx="5779410" cy="320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423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Conclusiones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Visión general sobre el modelado y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simulación de WTG</a:t>
            </a:r>
            <a:endParaRPr lang="es-ES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Fenómenos físicos que repercuten en el diseño de WTG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Diferentes aproximaciones a los modelos aerodinámicos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Datos reales GE 1.5 SLE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Comparación diferentes modelos mecánicos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Planteamiento de posibles soluciones a la emulación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Requisitos tiempo real</a:t>
            </a: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Solución y validación</a:t>
            </a:r>
          </a:p>
          <a:p>
            <a:pPr marL="0" indent="0" algn="ctr">
              <a:buNone/>
            </a:pPr>
            <a:endParaRPr lang="es-E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9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es-ES" sz="6000" b="1" dirty="0" smtClean="0">
                <a:solidFill>
                  <a:schemeClr val="accent5">
                    <a:lumMod val="50000"/>
                  </a:schemeClr>
                </a:solidFill>
              </a:rPr>
              <a:t>Turno de preguntas</a:t>
            </a:r>
            <a:endParaRPr lang="es-ES" sz="6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Gracias por su atención</a:t>
            </a: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9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</a:rPr>
              <a:t>Presupuesto</a:t>
            </a:r>
            <a:endParaRPr lang="es-E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79F7-9E0C-46C3-A930-2A201A84E2FF}" type="datetime1">
              <a:rPr lang="es-ES" sz="1400" smtClean="0">
                <a:solidFill>
                  <a:schemeClr val="accent5">
                    <a:lumMod val="50000"/>
                  </a:schemeClr>
                </a:solidFill>
              </a:rPr>
              <a:pPr/>
              <a:t>16/12/2011</a:t>
            </a:fld>
            <a:endParaRPr lang="es-E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</a:rPr>
              <a:t>Emulador de Turbinas Eólicas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49748-AC9B-4673-8A00-6736C955D72A}" type="slidenum">
              <a:rPr lang="es-ES" smtClean="0"/>
              <a:pPr/>
              <a:t>13</a:t>
            </a:fld>
            <a:endParaRPr lang="es-ES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403648" y="1340768"/>
          <a:ext cx="6408712" cy="4464493"/>
        </p:xfrm>
        <a:graphic>
          <a:graphicData uri="http://schemas.openxmlformats.org/drawingml/2006/table">
            <a:tbl>
              <a:tblPr/>
              <a:tblGrid>
                <a:gridCol w="5085094"/>
                <a:gridCol w="1323618"/>
              </a:tblGrid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PRESUPUESTO EQUIPOS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2.716,00 €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PRESUPUESTO MATERIAL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490,59 €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PRESUPUESTO SOFTWARE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2.500,00 €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 PRESUPUESTO RECURSOS AUXILIARES E INSTRUMENTACIÓN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529,00 €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5. PRESUPUESTO MANO DE OBRA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13.600,00 €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PRESUPUESTO DE EJECUCIÓN MATERIAL (P.E.M.)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19.835,59 €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BENEFICIO INDUSTRIAL (6% DEL P.E.M.)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1.190,14 €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GASTOS GENERALES (15% DEL P.E.M.) 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2.975,34 €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PRESUPUESTO DE EJECUCIÓN CONTRATO (P.E.C.)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24.001,06 €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IVA (18%)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4.320,19 €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PRESUPUESTO DE LICITACIÓN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28.321,25 €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505</Words>
  <Application>Microsoft Office PowerPoint</Application>
  <PresentationFormat>Presentación en pantalla (4:3)</PresentationFormat>
  <Paragraphs>172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PROYECTO FIN DE CARRERA EMULADOR DE TURBINAS EÓLICAS</vt:lpstr>
      <vt:lpstr>Índice de contenidos</vt:lpstr>
      <vt:lpstr>Equipo experimental a utilizar para el proyecto ”control de grandes parques eólicos off-shore conectados mediante enlaces HVDC multipunto con rectificadores no controlados”(DPI2010-16714) Ministerio De Ciencia e Innovación de España </vt:lpstr>
      <vt:lpstr>Problema</vt:lpstr>
      <vt:lpstr>Objetivos</vt:lpstr>
      <vt:lpstr>Alternativas</vt:lpstr>
      <vt:lpstr>Descripción del sistema y dispositivos físicos</vt:lpstr>
      <vt:lpstr>Descripción del modelo</vt:lpstr>
      <vt:lpstr>Análisis de resultados</vt:lpstr>
      <vt:lpstr>Comparación de modelos mecánicos</vt:lpstr>
      <vt:lpstr>Conclusiones</vt:lpstr>
      <vt:lpstr>Turno de preguntas</vt:lpstr>
      <vt:lpstr>Presupuesto</vt:lpstr>
    </vt:vector>
  </TitlesOfParts>
  <Company>UPV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FIN DE CARRERA EMULADOR DE TURBINAS EÓLICAS</dc:title>
  <dc:creator>Jose Arocas Perez</dc:creator>
  <cp:lastModifiedBy>Jose Arocas Perez</cp:lastModifiedBy>
  <cp:revision>27</cp:revision>
  <dcterms:created xsi:type="dcterms:W3CDTF">2011-12-15T17:14:41Z</dcterms:created>
  <dcterms:modified xsi:type="dcterms:W3CDTF">2011-12-16T08:20:29Z</dcterms:modified>
</cp:coreProperties>
</file>