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852" r:id="rId1"/>
  </p:sldMasterIdLst>
  <p:notesMasterIdLst>
    <p:notesMasterId r:id="rId46"/>
  </p:notesMasterIdLst>
  <p:sldIdLst>
    <p:sldId id="256" r:id="rId2"/>
    <p:sldId id="317" r:id="rId3"/>
    <p:sldId id="318" r:id="rId4"/>
    <p:sldId id="320" r:id="rId5"/>
    <p:sldId id="322" r:id="rId6"/>
    <p:sldId id="321" r:id="rId7"/>
    <p:sldId id="327" r:id="rId8"/>
    <p:sldId id="329" r:id="rId9"/>
    <p:sldId id="332" r:id="rId10"/>
    <p:sldId id="328" r:id="rId11"/>
    <p:sldId id="336" r:id="rId12"/>
    <p:sldId id="337" r:id="rId13"/>
    <p:sldId id="338" r:id="rId14"/>
    <p:sldId id="335" r:id="rId15"/>
    <p:sldId id="339" r:id="rId16"/>
    <p:sldId id="341" r:id="rId17"/>
    <p:sldId id="340" r:id="rId18"/>
    <p:sldId id="342" r:id="rId19"/>
    <p:sldId id="356" r:id="rId20"/>
    <p:sldId id="344" r:id="rId21"/>
    <p:sldId id="347" r:id="rId22"/>
    <p:sldId id="348" r:id="rId23"/>
    <p:sldId id="346" r:id="rId24"/>
    <p:sldId id="350" r:id="rId25"/>
    <p:sldId id="351" r:id="rId26"/>
    <p:sldId id="349" r:id="rId27"/>
    <p:sldId id="352" r:id="rId28"/>
    <p:sldId id="353" r:id="rId29"/>
    <p:sldId id="354" r:id="rId30"/>
    <p:sldId id="355" r:id="rId31"/>
    <p:sldId id="363" r:id="rId32"/>
    <p:sldId id="364" r:id="rId33"/>
    <p:sldId id="361" r:id="rId34"/>
    <p:sldId id="362" r:id="rId35"/>
    <p:sldId id="325" r:id="rId36"/>
    <p:sldId id="316" r:id="rId37"/>
    <p:sldId id="330" r:id="rId38"/>
    <p:sldId id="331" r:id="rId39"/>
    <p:sldId id="345" r:id="rId40"/>
    <p:sldId id="333" r:id="rId41"/>
    <p:sldId id="358" r:id="rId42"/>
    <p:sldId id="357" r:id="rId43"/>
    <p:sldId id="359" r:id="rId44"/>
    <p:sldId id="360" r:id="rId45"/>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4" autoAdjust="0"/>
    <p:restoredTop sz="94671" autoAdjust="0"/>
  </p:normalViewPr>
  <p:slideViewPr>
    <p:cSldViewPr>
      <p:cViewPr>
        <p:scale>
          <a:sx n="75" d="100"/>
          <a:sy n="75" d="100"/>
        </p:scale>
        <p:origin x="-1224" y="-84"/>
      </p:cViewPr>
      <p:guideLst>
        <p:guide orient="horz" pos="2160"/>
        <p:guide pos="2880"/>
      </p:guideLst>
    </p:cSldViewPr>
  </p:slideViewPr>
  <p:outlineViewPr>
    <p:cViewPr>
      <p:scale>
        <a:sx n="33" d="100"/>
        <a:sy n="33" d="100"/>
      </p:scale>
      <p:origin x="0" y="6414"/>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charts/_rels/chart1.xml.rels><?xml version="1.0" encoding="UTF-8" standalone="yes"?>
<Relationships xmlns="http://schemas.openxmlformats.org/package/2006/relationships"><Relationship Id="rId1" Type="http://schemas.openxmlformats.org/officeDocument/2006/relationships/oleObject" Target="file:///C:\Users\Marco\Desktop\c&#225;lculo%20factor%20I%20para%20pfc.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Marco\Desktop\c&#225;lculo%20factor%20I%20para%20pfc.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Marco\Desktop\c&#225;lculo%20factor%20I%20para%20pfc.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1"/>
          <c:order val="1"/>
          <c:tx>
            <c:v>Error relativo</c:v>
          </c:tx>
          <c:marker>
            <c:symbol val="square"/>
            <c:size val="10"/>
          </c:marker>
          <c:cat>
            <c:numRef>
              <c:f>(carro!$D$9;carro!$D$13;carro!$D$17;carro!$D$21;carro!$D$25;carro!$D$28;carro!$D$32;carro!$D$36;carro!$D$41;carro!$D$45;carro!$D$50)</c:f>
              <c:numCache>
                <c:formatCode>General</c:formatCode>
                <c:ptCount val="11"/>
                <c:pt idx="0">
                  <c:v>0</c:v>
                </c:pt>
                <c:pt idx="1">
                  <c:v>0.01</c:v>
                </c:pt>
                <c:pt idx="2">
                  <c:v>0.02</c:v>
                </c:pt>
                <c:pt idx="3">
                  <c:v>0.03</c:v>
                </c:pt>
                <c:pt idx="4">
                  <c:v>0.06</c:v>
                </c:pt>
                <c:pt idx="5">
                  <c:v>0.08</c:v>
                </c:pt>
                <c:pt idx="6">
                  <c:v>0.1</c:v>
                </c:pt>
                <c:pt idx="7">
                  <c:v>0.15</c:v>
                </c:pt>
                <c:pt idx="8">
                  <c:v>0.2</c:v>
                </c:pt>
                <c:pt idx="9">
                  <c:v>0.25</c:v>
                </c:pt>
                <c:pt idx="10">
                  <c:v>0.3</c:v>
                </c:pt>
              </c:numCache>
            </c:numRef>
          </c:cat>
          <c:val>
            <c:numRef>
              <c:f>(carro!$J$8;carro!$J$12;carro!$J$16;carro!$J$20;carro!$J$24;carro!$J$28;carro!$J$32;carro!$J$36;carro!$J$40;carro!$J$44;carro!$J$48)</c:f>
              <c:numCache>
                <c:formatCode>General</c:formatCode>
                <c:ptCount val="11"/>
                <c:pt idx="0">
                  <c:v>1</c:v>
                </c:pt>
                <c:pt idx="1">
                  <c:v>0.97891994315490283</c:v>
                </c:pt>
                <c:pt idx="2">
                  <c:v>0.97661061108479397</c:v>
                </c:pt>
                <c:pt idx="3">
                  <c:v>0.9928351492183799</c:v>
                </c:pt>
                <c:pt idx="4">
                  <c:v>0.99129559450497406</c:v>
                </c:pt>
                <c:pt idx="5">
                  <c:v>1.0023685457129323</c:v>
                </c:pt>
                <c:pt idx="6">
                  <c:v>1.0235670298436761</c:v>
                </c:pt>
                <c:pt idx="7">
                  <c:v>1.0261724301279016</c:v>
                </c:pt>
                <c:pt idx="8">
                  <c:v>1.0899455234486026</c:v>
                </c:pt>
                <c:pt idx="9">
                  <c:v>1.0990644244433918</c:v>
                </c:pt>
                <c:pt idx="10">
                  <c:v>1.183503079109427</c:v>
                </c:pt>
              </c:numCache>
            </c:numRef>
          </c:val>
          <c:smooth val="0"/>
        </c:ser>
        <c:dLbls>
          <c:showLegendKey val="0"/>
          <c:showVal val="0"/>
          <c:showCatName val="0"/>
          <c:showSerName val="0"/>
          <c:showPercent val="0"/>
          <c:showBubbleSize val="0"/>
        </c:dLbls>
        <c:dropLines/>
        <c:marker val="1"/>
        <c:smooth val="0"/>
        <c:axId val="106251776"/>
        <c:axId val="73464000"/>
      </c:lineChart>
      <c:lineChart>
        <c:grouping val="standard"/>
        <c:varyColors val="0"/>
        <c:ser>
          <c:idx val="0"/>
          <c:order val="0"/>
          <c:tx>
            <c:v>BW relativo</c:v>
          </c:tx>
          <c:marker>
            <c:symbol val="square"/>
            <c:size val="10"/>
          </c:marker>
          <c:cat>
            <c:numRef>
              <c:f>(carro!$D$8;carro!$D$12;carro!$D$16;carro!$D$22;carro!$D$25;carro!$D$29;carro!$D$32;carro!$D$37;carro!$D$41;carro!$D$46;carro!$D$49)</c:f>
              <c:numCache>
                <c:formatCode>General</c:formatCode>
                <c:ptCount val="11"/>
                <c:pt idx="0">
                  <c:v>0</c:v>
                </c:pt>
                <c:pt idx="1">
                  <c:v>0.01</c:v>
                </c:pt>
                <c:pt idx="2">
                  <c:v>0.02</c:v>
                </c:pt>
                <c:pt idx="3">
                  <c:v>0.03</c:v>
                </c:pt>
                <c:pt idx="4">
                  <c:v>0.06</c:v>
                </c:pt>
                <c:pt idx="5">
                  <c:v>0.08</c:v>
                </c:pt>
                <c:pt idx="6">
                  <c:v>0.1</c:v>
                </c:pt>
                <c:pt idx="7">
                  <c:v>0.15</c:v>
                </c:pt>
                <c:pt idx="8">
                  <c:v>0.2</c:v>
                </c:pt>
                <c:pt idx="9">
                  <c:v>0.25</c:v>
                </c:pt>
                <c:pt idx="10">
                  <c:v>0.3</c:v>
                </c:pt>
              </c:numCache>
            </c:numRef>
          </c:cat>
          <c:val>
            <c:numRef>
              <c:f>(carro!$Q$8;carro!$Q$12;carro!$Q$16;carro!$Q$20;carro!$Q$24;carro!$Q$28;carro!$Q$32;carro!$Q$36;carro!$Q$40;carro!$Q$44;carro!$Q$48)</c:f>
              <c:numCache>
                <c:formatCode>General</c:formatCode>
                <c:ptCount val="11"/>
                <c:pt idx="0">
                  <c:v>1</c:v>
                </c:pt>
                <c:pt idx="1">
                  <c:v>0.6022333333333334</c:v>
                </c:pt>
                <c:pt idx="2">
                  <c:v>0.38909999999999995</c:v>
                </c:pt>
                <c:pt idx="3">
                  <c:v>0.35246666666666671</c:v>
                </c:pt>
                <c:pt idx="4">
                  <c:v>0.29783333333333334</c:v>
                </c:pt>
                <c:pt idx="5">
                  <c:v>0.24646666666666664</c:v>
                </c:pt>
                <c:pt idx="6">
                  <c:v>0.26243333333333335</c:v>
                </c:pt>
                <c:pt idx="7">
                  <c:v>0.17726666666666666</c:v>
                </c:pt>
                <c:pt idx="8">
                  <c:v>0.15266666666666664</c:v>
                </c:pt>
                <c:pt idx="9">
                  <c:v>0.12119999999999999</c:v>
                </c:pt>
                <c:pt idx="10">
                  <c:v>0.10979999999999998</c:v>
                </c:pt>
              </c:numCache>
            </c:numRef>
          </c:val>
          <c:smooth val="0"/>
        </c:ser>
        <c:dLbls>
          <c:showLegendKey val="0"/>
          <c:showVal val="0"/>
          <c:showCatName val="0"/>
          <c:showSerName val="0"/>
          <c:showPercent val="0"/>
          <c:showBubbleSize val="0"/>
        </c:dLbls>
        <c:dropLines/>
        <c:marker val="1"/>
        <c:smooth val="0"/>
        <c:axId val="106253824"/>
        <c:axId val="73464576"/>
      </c:lineChart>
      <c:catAx>
        <c:axId val="106251776"/>
        <c:scaling>
          <c:orientation val="minMax"/>
        </c:scaling>
        <c:delete val="0"/>
        <c:axPos val="b"/>
        <c:title>
          <c:tx>
            <c:rich>
              <a:bodyPr/>
              <a:lstStyle/>
              <a:p>
                <a:pPr>
                  <a:defRPr/>
                </a:pPr>
                <a:r>
                  <a:rPr lang="es-ES"/>
                  <a:t>Umbral</a:t>
                </a:r>
              </a:p>
            </c:rich>
          </c:tx>
          <c:layout/>
          <c:overlay val="0"/>
        </c:title>
        <c:numFmt formatCode="General" sourceLinked="1"/>
        <c:majorTickMark val="none"/>
        <c:minorTickMark val="none"/>
        <c:tickLblPos val="nextTo"/>
        <c:crossAx val="73464000"/>
        <c:crosses val="autoZero"/>
        <c:auto val="1"/>
        <c:lblAlgn val="ctr"/>
        <c:lblOffset val="100"/>
        <c:noMultiLvlLbl val="0"/>
      </c:catAx>
      <c:valAx>
        <c:axId val="73464000"/>
        <c:scaling>
          <c:orientation val="minMax"/>
          <c:min val="0.95000000000000062"/>
        </c:scaling>
        <c:delete val="0"/>
        <c:axPos val="l"/>
        <c:majorGridlines/>
        <c:title>
          <c:tx>
            <c:rich>
              <a:bodyPr/>
              <a:lstStyle/>
              <a:p>
                <a:pPr>
                  <a:defRPr/>
                </a:pPr>
                <a:r>
                  <a:rPr lang="es-ES"/>
                  <a:t>Error</a:t>
                </a:r>
                <a:r>
                  <a:rPr lang="es-ES" baseline="0"/>
                  <a:t> </a:t>
                </a:r>
                <a:r>
                  <a:rPr lang="es-ES"/>
                  <a:t>relativo</a:t>
                </a:r>
              </a:p>
            </c:rich>
          </c:tx>
          <c:layout/>
          <c:overlay val="0"/>
        </c:title>
        <c:numFmt formatCode="General" sourceLinked="1"/>
        <c:majorTickMark val="out"/>
        <c:minorTickMark val="none"/>
        <c:tickLblPos val="nextTo"/>
        <c:crossAx val="106251776"/>
        <c:crosses val="autoZero"/>
        <c:crossBetween val="between"/>
      </c:valAx>
      <c:valAx>
        <c:axId val="73464576"/>
        <c:scaling>
          <c:orientation val="minMax"/>
          <c:max val="1"/>
          <c:min val="0.1"/>
        </c:scaling>
        <c:delete val="0"/>
        <c:axPos val="r"/>
        <c:title>
          <c:tx>
            <c:rich>
              <a:bodyPr rot="-5400000" vert="horz"/>
              <a:lstStyle/>
              <a:p>
                <a:pPr>
                  <a:defRPr/>
                </a:pPr>
                <a:r>
                  <a:rPr lang="es-ES"/>
                  <a:t>BW relativo</a:t>
                </a:r>
              </a:p>
            </c:rich>
          </c:tx>
          <c:layout/>
          <c:overlay val="0"/>
        </c:title>
        <c:numFmt formatCode="General" sourceLinked="1"/>
        <c:majorTickMark val="out"/>
        <c:minorTickMark val="none"/>
        <c:tickLblPos val="nextTo"/>
        <c:crossAx val="106253824"/>
        <c:crosses val="max"/>
        <c:crossBetween val="between"/>
      </c:valAx>
      <c:catAx>
        <c:axId val="106253824"/>
        <c:scaling>
          <c:orientation val="minMax"/>
        </c:scaling>
        <c:delete val="1"/>
        <c:axPos val="b"/>
        <c:numFmt formatCode="General" sourceLinked="1"/>
        <c:majorTickMark val="out"/>
        <c:minorTickMark val="none"/>
        <c:tickLblPos val="none"/>
        <c:crossAx val="73464576"/>
        <c:crosses val="autoZero"/>
        <c:auto val="1"/>
        <c:lblAlgn val="ctr"/>
        <c:lblOffset val="100"/>
        <c:noMultiLvlLbl val="0"/>
      </c:catAx>
      <c:spPr>
        <a:pattFill prst="zigZag">
          <a:fgClr>
            <a:schemeClr val="accent3">
              <a:lumMod val="40000"/>
              <a:lumOff val="60000"/>
            </a:schemeClr>
          </a:fgClr>
          <a:bgClr>
            <a:schemeClr val="bg1"/>
          </a:bgClr>
        </a:pattFill>
      </c:spPr>
    </c:plotArea>
    <c:legend>
      <c:legendPos val="l"/>
      <c:layout>
        <c:manualLayout>
          <c:xMode val="edge"/>
          <c:yMode val="edge"/>
          <c:x val="0.45983769652638679"/>
          <c:y val="7.3952750217549712E-2"/>
          <c:w val="0.14585877423216836"/>
          <c:h val="7.0653624400517354E-2"/>
        </c:manualLayout>
      </c:layout>
      <c:overlay val="1"/>
    </c:legend>
    <c:plotVisOnly val="1"/>
    <c:dispBlanksAs val="gap"/>
    <c:showDLblsOverMax val="0"/>
  </c:chart>
  <c:spPr>
    <a:gradFill>
      <a:gsLst>
        <a:gs pos="0">
          <a:srgbClr val="DDEBCF"/>
        </a:gs>
        <a:gs pos="50000">
          <a:srgbClr val="9CB86E"/>
        </a:gs>
        <a:gs pos="100000">
          <a:srgbClr val="156B13"/>
        </a:gs>
      </a:gsLst>
      <a:lin ang="5400000" scaled="0"/>
    </a:gradFill>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1"/>
          <c:order val="1"/>
          <c:tx>
            <c:v>Error relativo</c:v>
          </c:tx>
          <c:marker>
            <c:symbol val="square"/>
            <c:size val="10"/>
          </c:marker>
          <c:cat>
            <c:numRef>
              <c:f>(pendulo!$D$9;pendulo!$D$13;pendulo!$D$17;pendulo!$D$21;pendulo!$D$25;pendulo!$D$28;pendulo!$D$32;pendulo!$D$36;pendulo!$D$41;pendulo!$D$45;pendulo!$D$50)</c:f>
              <c:numCache>
                <c:formatCode>General</c:formatCode>
                <c:ptCount val="11"/>
                <c:pt idx="0">
                  <c:v>0</c:v>
                </c:pt>
                <c:pt idx="1">
                  <c:v>0.01</c:v>
                </c:pt>
                <c:pt idx="2">
                  <c:v>0.02</c:v>
                </c:pt>
                <c:pt idx="3">
                  <c:v>0.03</c:v>
                </c:pt>
                <c:pt idx="4">
                  <c:v>0.06</c:v>
                </c:pt>
                <c:pt idx="5">
                  <c:v>0.08</c:v>
                </c:pt>
                <c:pt idx="6">
                  <c:v>0.1</c:v>
                </c:pt>
                <c:pt idx="7">
                  <c:v>0.15</c:v>
                </c:pt>
                <c:pt idx="8">
                  <c:v>0.2</c:v>
                </c:pt>
                <c:pt idx="9">
                  <c:v>0.25</c:v>
                </c:pt>
                <c:pt idx="10">
                  <c:v>0.3</c:v>
                </c:pt>
              </c:numCache>
            </c:numRef>
          </c:cat>
          <c:val>
            <c:numRef>
              <c:f>(pendulo!$J$8;pendulo!$J$12;pendulo!$J$16;pendulo!$J$20;pendulo!$J$24;pendulo!$J$28;pendulo!$J$32;pendulo!$J$36;pendulo!$J$40;pendulo!$J$44;pendulo!$J$48)</c:f>
              <c:numCache>
                <c:formatCode>General</c:formatCode>
                <c:ptCount val="11"/>
                <c:pt idx="0">
                  <c:v>1</c:v>
                </c:pt>
                <c:pt idx="1">
                  <c:v>0.96341515112976384</c:v>
                </c:pt>
                <c:pt idx="2">
                  <c:v>0.94798422993768294</c:v>
                </c:pt>
                <c:pt idx="3">
                  <c:v>0.96884140913137473</c:v>
                </c:pt>
                <c:pt idx="4">
                  <c:v>0.99749883420238261</c:v>
                </c:pt>
                <c:pt idx="5">
                  <c:v>0.94154054856076985</c:v>
                </c:pt>
                <c:pt idx="6">
                  <c:v>1.0074187121115776</c:v>
                </c:pt>
                <c:pt idx="7">
                  <c:v>0.99219975412268435</c:v>
                </c:pt>
                <c:pt idx="8">
                  <c:v>1.0317944804781891</c:v>
                </c:pt>
                <c:pt idx="9">
                  <c:v>0.95926067234728052</c:v>
                </c:pt>
                <c:pt idx="10">
                  <c:v>1.0734664462249355</c:v>
                </c:pt>
              </c:numCache>
            </c:numRef>
          </c:val>
          <c:smooth val="0"/>
        </c:ser>
        <c:dLbls>
          <c:showLegendKey val="0"/>
          <c:showVal val="0"/>
          <c:showCatName val="0"/>
          <c:showSerName val="0"/>
          <c:showPercent val="0"/>
          <c:showBubbleSize val="0"/>
        </c:dLbls>
        <c:dropLines/>
        <c:marker val="1"/>
        <c:smooth val="0"/>
        <c:axId val="55905792"/>
        <c:axId val="55846016"/>
      </c:lineChart>
      <c:lineChart>
        <c:grouping val="standard"/>
        <c:varyColors val="0"/>
        <c:ser>
          <c:idx val="0"/>
          <c:order val="0"/>
          <c:tx>
            <c:v>BW relativo</c:v>
          </c:tx>
          <c:marker>
            <c:symbol val="square"/>
            <c:size val="10"/>
          </c:marker>
          <c:cat>
            <c:numRef>
              <c:f>(pendulo!$D$8;pendulo!$D$12;pendulo!$D$16;pendulo!$D$22;pendulo!$D$25;pendulo!$D$29;pendulo!$D$32;pendulo!$D$37;pendulo!$D$41;pendulo!$D$46;pendulo!$D$49)</c:f>
              <c:numCache>
                <c:formatCode>General</c:formatCode>
                <c:ptCount val="11"/>
                <c:pt idx="0">
                  <c:v>0</c:v>
                </c:pt>
                <c:pt idx="1">
                  <c:v>0.01</c:v>
                </c:pt>
                <c:pt idx="2">
                  <c:v>0.02</c:v>
                </c:pt>
                <c:pt idx="3">
                  <c:v>0.03</c:v>
                </c:pt>
                <c:pt idx="4">
                  <c:v>0.06</c:v>
                </c:pt>
                <c:pt idx="5">
                  <c:v>0.08</c:v>
                </c:pt>
                <c:pt idx="6">
                  <c:v>0.1</c:v>
                </c:pt>
                <c:pt idx="7">
                  <c:v>0.15</c:v>
                </c:pt>
                <c:pt idx="8">
                  <c:v>0.2</c:v>
                </c:pt>
                <c:pt idx="9">
                  <c:v>0.25</c:v>
                </c:pt>
                <c:pt idx="10">
                  <c:v>0.3</c:v>
                </c:pt>
              </c:numCache>
            </c:numRef>
          </c:cat>
          <c:val>
            <c:numRef>
              <c:f>(pendulo!$Q$8;pendulo!$Q$12;pendulo!$Q$16;pendulo!$Q$20;pendulo!$Q$24;pendulo!$Q$28;pendulo!$Q$32;pendulo!$Q$36;pendulo!$Q$40;pendulo!$Q$44;pendulo!$Q$48)</c:f>
              <c:numCache>
                <c:formatCode>General</c:formatCode>
                <c:ptCount val="11"/>
                <c:pt idx="0">
                  <c:v>1</c:v>
                </c:pt>
                <c:pt idx="1">
                  <c:v>0.64989999999999992</c:v>
                </c:pt>
                <c:pt idx="2">
                  <c:v>0.43406666666666671</c:v>
                </c:pt>
                <c:pt idx="3">
                  <c:v>0.31823333333333337</c:v>
                </c:pt>
                <c:pt idx="4">
                  <c:v>0.15416666666666667</c:v>
                </c:pt>
                <c:pt idx="5">
                  <c:v>0.10556666666666667</c:v>
                </c:pt>
                <c:pt idx="6">
                  <c:v>7.7899999999999997E-2</c:v>
                </c:pt>
                <c:pt idx="7">
                  <c:v>4.4800000000000006E-2</c:v>
                </c:pt>
                <c:pt idx="8">
                  <c:v>2.75E-2</c:v>
                </c:pt>
                <c:pt idx="9">
                  <c:v>1.8633333333333332E-2</c:v>
                </c:pt>
                <c:pt idx="10">
                  <c:v>1.4000000000000002E-2</c:v>
                </c:pt>
              </c:numCache>
            </c:numRef>
          </c:val>
          <c:smooth val="0"/>
        </c:ser>
        <c:dLbls>
          <c:showLegendKey val="0"/>
          <c:showVal val="0"/>
          <c:showCatName val="0"/>
          <c:showSerName val="0"/>
          <c:showPercent val="0"/>
          <c:showBubbleSize val="0"/>
        </c:dLbls>
        <c:dropLines/>
        <c:marker val="1"/>
        <c:smooth val="0"/>
        <c:axId val="56087552"/>
        <c:axId val="55846592"/>
      </c:lineChart>
      <c:catAx>
        <c:axId val="55905792"/>
        <c:scaling>
          <c:orientation val="minMax"/>
        </c:scaling>
        <c:delete val="0"/>
        <c:axPos val="b"/>
        <c:title>
          <c:tx>
            <c:rich>
              <a:bodyPr/>
              <a:lstStyle/>
              <a:p>
                <a:pPr>
                  <a:defRPr/>
                </a:pPr>
                <a:r>
                  <a:rPr lang="es-ES"/>
                  <a:t>Umbral</a:t>
                </a:r>
              </a:p>
            </c:rich>
          </c:tx>
          <c:layout/>
          <c:overlay val="0"/>
        </c:title>
        <c:numFmt formatCode="General" sourceLinked="1"/>
        <c:majorTickMark val="none"/>
        <c:minorTickMark val="none"/>
        <c:tickLblPos val="nextTo"/>
        <c:crossAx val="55846016"/>
        <c:crosses val="autoZero"/>
        <c:auto val="1"/>
        <c:lblAlgn val="ctr"/>
        <c:lblOffset val="100"/>
        <c:noMultiLvlLbl val="0"/>
      </c:catAx>
      <c:valAx>
        <c:axId val="55846016"/>
        <c:scaling>
          <c:orientation val="minMax"/>
          <c:max val="1.25"/>
          <c:min val="0.9"/>
        </c:scaling>
        <c:delete val="0"/>
        <c:axPos val="l"/>
        <c:majorGridlines/>
        <c:title>
          <c:tx>
            <c:rich>
              <a:bodyPr/>
              <a:lstStyle/>
              <a:p>
                <a:pPr>
                  <a:defRPr/>
                </a:pPr>
                <a:r>
                  <a:rPr lang="es-ES"/>
                  <a:t>Error relativo</a:t>
                </a:r>
              </a:p>
            </c:rich>
          </c:tx>
          <c:layout/>
          <c:overlay val="0"/>
        </c:title>
        <c:numFmt formatCode="General" sourceLinked="1"/>
        <c:majorTickMark val="out"/>
        <c:minorTickMark val="none"/>
        <c:tickLblPos val="nextTo"/>
        <c:crossAx val="55905792"/>
        <c:crosses val="autoZero"/>
        <c:crossBetween val="between"/>
      </c:valAx>
      <c:valAx>
        <c:axId val="55846592"/>
        <c:scaling>
          <c:orientation val="minMax"/>
          <c:max val="1"/>
        </c:scaling>
        <c:delete val="0"/>
        <c:axPos val="r"/>
        <c:majorGridlines>
          <c:spPr>
            <a:ln>
              <a:noFill/>
            </a:ln>
          </c:spPr>
        </c:majorGridlines>
        <c:title>
          <c:tx>
            <c:rich>
              <a:bodyPr rot="-5400000" vert="horz"/>
              <a:lstStyle/>
              <a:p>
                <a:pPr>
                  <a:defRPr/>
                </a:pPr>
                <a:r>
                  <a:rPr lang="es-ES"/>
                  <a:t>BW</a:t>
                </a:r>
                <a:r>
                  <a:rPr lang="es-ES" baseline="0"/>
                  <a:t> relativo</a:t>
                </a:r>
                <a:endParaRPr lang="es-ES"/>
              </a:p>
            </c:rich>
          </c:tx>
          <c:layout/>
          <c:overlay val="0"/>
        </c:title>
        <c:numFmt formatCode="General" sourceLinked="1"/>
        <c:majorTickMark val="out"/>
        <c:minorTickMark val="none"/>
        <c:tickLblPos val="nextTo"/>
        <c:crossAx val="56087552"/>
        <c:crosses val="max"/>
        <c:crossBetween val="between"/>
      </c:valAx>
      <c:catAx>
        <c:axId val="56087552"/>
        <c:scaling>
          <c:orientation val="minMax"/>
        </c:scaling>
        <c:delete val="1"/>
        <c:axPos val="b"/>
        <c:numFmt formatCode="General" sourceLinked="1"/>
        <c:majorTickMark val="out"/>
        <c:minorTickMark val="none"/>
        <c:tickLblPos val="none"/>
        <c:crossAx val="55846592"/>
        <c:crosses val="autoZero"/>
        <c:auto val="1"/>
        <c:lblAlgn val="ctr"/>
        <c:lblOffset val="100"/>
        <c:noMultiLvlLbl val="0"/>
      </c:catAx>
      <c:spPr>
        <a:pattFill prst="zigZag">
          <a:fgClr>
            <a:schemeClr val="accent3">
              <a:lumMod val="40000"/>
              <a:lumOff val="60000"/>
            </a:schemeClr>
          </a:fgClr>
          <a:bgClr>
            <a:schemeClr val="bg1"/>
          </a:bgClr>
        </a:pattFill>
      </c:spPr>
    </c:plotArea>
    <c:legend>
      <c:legendPos val="l"/>
      <c:layout>
        <c:manualLayout>
          <c:xMode val="edge"/>
          <c:yMode val="edge"/>
          <c:x val="0.46967593789149292"/>
          <c:y val="5.2463130380769302E-2"/>
          <c:w val="0.11963089957071994"/>
          <c:h val="7.0653624400517354E-2"/>
        </c:manualLayout>
      </c:layout>
      <c:overlay val="1"/>
    </c:legend>
    <c:plotVisOnly val="1"/>
    <c:dispBlanksAs val="gap"/>
    <c:showDLblsOverMax val="0"/>
  </c:chart>
  <c:spPr>
    <a:gradFill flip="none" rotWithShape="1">
      <a:gsLst>
        <a:gs pos="0">
          <a:srgbClr val="DDEBCF"/>
        </a:gs>
        <a:gs pos="50000">
          <a:srgbClr val="9CB86E"/>
        </a:gs>
        <a:gs pos="100000">
          <a:srgbClr val="156B13"/>
        </a:gs>
      </a:gsLst>
      <a:lin ang="5400000" scaled="1"/>
      <a:tileRect/>
    </a:gradFill>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0844309197856073E-2"/>
          <c:y val="4.0957913581190074E-2"/>
          <c:w val="0.84923184518302963"/>
          <c:h val="0.82239912354362588"/>
        </c:manualLayout>
      </c:layout>
      <c:lineChart>
        <c:grouping val="standard"/>
        <c:varyColors val="0"/>
        <c:ser>
          <c:idx val="0"/>
          <c:order val="0"/>
          <c:tx>
            <c:v>error relativo ángulo del pendulo</c:v>
          </c:tx>
          <c:marker>
            <c:symbol val="square"/>
            <c:size val="5"/>
          </c:marker>
          <c:cat>
            <c:strRef>
              <c:f>(combinados!$D$11;combinados!$D$14;combinados!$D$17;combinados!$D$20;combinados!$D$23;combinados!$D$26;combinados!$D$29;combinados!$D$32;combinados!$D$35;combinados!$D$38;combinados!$D$41;combinados!$D$44)</c:f>
              <c:strCache>
                <c:ptCount val="12"/>
                <c:pt idx="0">
                  <c:v>0.06 / 0.03</c:v>
                </c:pt>
                <c:pt idx="1">
                  <c:v>0.06 / 0.06</c:v>
                </c:pt>
                <c:pt idx="2">
                  <c:v>0.06 / 0.08</c:v>
                </c:pt>
                <c:pt idx="3">
                  <c:v>0.06 / 0.1</c:v>
                </c:pt>
                <c:pt idx="4">
                  <c:v>0.07 / 0.03</c:v>
                </c:pt>
                <c:pt idx="5">
                  <c:v>0.07 / 0.06</c:v>
                </c:pt>
                <c:pt idx="6">
                  <c:v>0.07 / 0.08</c:v>
                </c:pt>
                <c:pt idx="7">
                  <c:v>0.07 / 0.1</c:v>
                </c:pt>
                <c:pt idx="8">
                  <c:v>0.08 / 0.03</c:v>
                </c:pt>
                <c:pt idx="9">
                  <c:v>0.08 / 0.06</c:v>
                </c:pt>
                <c:pt idx="10">
                  <c:v>0.08 / 0.08</c:v>
                </c:pt>
                <c:pt idx="11">
                  <c:v>0.08 / 0.1</c:v>
                </c:pt>
              </c:strCache>
            </c:strRef>
          </c:cat>
          <c:val>
            <c:numRef>
              <c:f>(combinados!$K$12;combinados!$K$15;combinados!$K$18;combinados!$K$20;combinados!$K$24;combinados!$K$27;combinados!$K$30;combinados!$K$32;combinados!$K$36;combinados!$K$39;combinados!$K$41;combinados!$K$45)</c:f>
              <c:numCache>
                <c:formatCode>General</c:formatCode>
                <c:ptCount val="12"/>
                <c:pt idx="0">
                  <c:v>1.1082284115477554</c:v>
                </c:pt>
                <c:pt idx="1">
                  <c:v>1.0866081648225869</c:v>
                </c:pt>
                <c:pt idx="2">
                  <c:v>1.0483276103268473</c:v>
                </c:pt>
                <c:pt idx="3">
                  <c:v>1.1130611725804402</c:v>
                </c:pt>
                <c:pt idx="4">
                  <c:v>1.1096273686887956</c:v>
                </c:pt>
                <c:pt idx="5">
                  <c:v>1.1522319725295691</c:v>
                </c:pt>
                <c:pt idx="6">
                  <c:v>1.1241256517868499</c:v>
                </c:pt>
                <c:pt idx="7">
                  <c:v>1.1294671245071857</c:v>
                </c:pt>
                <c:pt idx="8">
                  <c:v>1.1307389037263131</c:v>
                </c:pt>
                <c:pt idx="9">
                  <c:v>1.1152231972529569</c:v>
                </c:pt>
                <c:pt idx="10">
                  <c:v>1.1976344906524228</c:v>
                </c:pt>
                <c:pt idx="11">
                  <c:v>1.226631056848531</c:v>
                </c:pt>
              </c:numCache>
            </c:numRef>
          </c:val>
          <c:smooth val="0"/>
        </c:ser>
        <c:ser>
          <c:idx val="1"/>
          <c:order val="1"/>
          <c:tx>
            <c:v>error relativo posición del carro</c:v>
          </c:tx>
          <c:cat>
            <c:strRef>
              <c:f>(combinados!$D$11;combinados!$D$14;combinados!$D$17;combinados!$D$20;combinados!$D$23;combinados!$D$26;combinados!$D$29;combinados!$D$32;combinados!$D$35;combinados!$D$38;combinados!$D$41;combinados!$D$44)</c:f>
              <c:strCache>
                <c:ptCount val="12"/>
                <c:pt idx="0">
                  <c:v>0.06 / 0.03</c:v>
                </c:pt>
                <c:pt idx="1">
                  <c:v>0.06 / 0.06</c:v>
                </c:pt>
                <c:pt idx="2">
                  <c:v>0.06 / 0.08</c:v>
                </c:pt>
                <c:pt idx="3">
                  <c:v>0.06 / 0.1</c:v>
                </c:pt>
                <c:pt idx="4">
                  <c:v>0.07 / 0.03</c:v>
                </c:pt>
                <c:pt idx="5">
                  <c:v>0.07 / 0.06</c:v>
                </c:pt>
                <c:pt idx="6">
                  <c:v>0.07 / 0.08</c:v>
                </c:pt>
                <c:pt idx="7">
                  <c:v>0.07 / 0.1</c:v>
                </c:pt>
                <c:pt idx="8">
                  <c:v>0.08 / 0.03</c:v>
                </c:pt>
                <c:pt idx="9">
                  <c:v>0.08 / 0.06</c:v>
                </c:pt>
                <c:pt idx="10">
                  <c:v>0.08 / 0.08</c:v>
                </c:pt>
                <c:pt idx="11">
                  <c:v>0.08 / 0.1</c:v>
                </c:pt>
              </c:strCache>
            </c:strRef>
          </c:cat>
          <c:val>
            <c:numRef>
              <c:f>(combinados!$J$12;combinados!$J$15;combinados!$J$18;combinados!$J$20;combinados!$J$24;combinados!$J$27;combinados!$J$30;combinados!$J$32;combinados!$J$36;combinados!$J$39;combinados!$J$41;combinados!$J$45)</c:f>
              <c:numCache>
                <c:formatCode>General</c:formatCode>
                <c:ptCount val="12"/>
                <c:pt idx="0">
                  <c:v>1.0276527711984842</c:v>
                </c:pt>
                <c:pt idx="1">
                  <c:v>0.9919469445760305</c:v>
                </c:pt>
                <c:pt idx="2">
                  <c:v>1.0304950260540029</c:v>
                </c:pt>
                <c:pt idx="3">
                  <c:v>1.045949786830886</c:v>
                </c:pt>
                <c:pt idx="4">
                  <c:v>0.99976314542870681</c:v>
                </c:pt>
                <c:pt idx="5">
                  <c:v>1.0534107058266224</c:v>
                </c:pt>
                <c:pt idx="6">
                  <c:v>1.0324490762671721</c:v>
                </c:pt>
                <c:pt idx="7">
                  <c:v>1.039021790620559</c:v>
                </c:pt>
                <c:pt idx="8">
                  <c:v>1.028363334912364</c:v>
                </c:pt>
                <c:pt idx="9">
                  <c:v>1.0145073424917102</c:v>
                </c:pt>
                <c:pt idx="10">
                  <c:v>1.0317385125532923</c:v>
                </c:pt>
                <c:pt idx="11">
                  <c:v>1.0260540028422549</c:v>
                </c:pt>
              </c:numCache>
            </c:numRef>
          </c:val>
          <c:smooth val="0"/>
        </c:ser>
        <c:dLbls>
          <c:showLegendKey val="0"/>
          <c:showVal val="0"/>
          <c:showCatName val="0"/>
          <c:showSerName val="0"/>
          <c:showPercent val="0"/>
          <c:showBubbleSize val="0"/>
        </c:dLbls>
        <c:dropLines/>
        <c:marker val="1"/>
        <c:smooth val="0"/>
        <c:axId val="56090112"/>
        <c:axId val="55848896"/>
      </c:lineChart>
      <c:lineChart>
        <c:grouping val="standard"/>
        <c:varyColors val="0"/>
        <c:ser>
          <c:idx val="3"/>
          <c:order val="2"/>
          <c:tx>
            <c:v>BW relativo total</c:v>
          </c:tx>
          <c:spPr>
            <a:ln>
              <a:solidFill>
                <a:schemeClr val="accent3">
                  <a:lumMod val="75000"/>
                </a:schemeClr>
              </a:solidFill>
            </a:ln>
          </c:spPr>
          <c:marker>
            <c:symbol val="diamond"/>
            <c:size val="7"/>
            <c:spPr>
              <a:solidFill>
                <a:schemeClr val="accent3">
                  <a:lumMod val="75000"/>
                </a:schemeClr>
              </a:solidFill>
              <a:ln>
                <a:solidFill>
                  <a:schemeClr val="accent3">
                    <a:lumMod val="75000"/>
                  </a:schemeClr>
                </a:solidFill>
              </a:ln>
            </c:spPr>
          </c:marker>
          <c:val>
            <c:numRef>
              <c:f>(combinados!$S$12;combinados!$S$15;combinados!$S$18;combinados!$S$20;combinados!$S$24;combinados!$S$27;combinados!$S$30;combinados!$S$32;combinados!$S$36;combinados!$S$38;combinados!$S$42;combinados!$S$45)</c:f>
              <c:numCache>
                <c:formatCode>General</c:formatCode>
                <c:ptCount val="12"/>
                <c:pt idx="0">
                  <c:v>0.39491666666666669</c:v>
                </c:pt>
                <c:pt idx="1">
                  <c:v>0.28183333333333332</c:v>
                </c:pt>
                <c:pt idx="2">
                  <c:v>0.23666666666666669</c:v>
                </c:pt>
                <c:pt idx="3">
                  <c:v>0.24883333333333332</c:v>
                </c:pt>
                <c:pt idx="4">
                  <c:v>0.36658333333333332</c:v>
                </c:pt>
                <c:pt idx="5">
                  <c:v>0.28683333333333333</c:v>
                </c:pt>
                <c:pt idx="6">
                  <c:v>0.24516666666666664</c:v>
                </c:pt>
                <c:pt idx="7">
                  <c:v>0.23558333333333334</c:v>
                </c:pt>
                <c:pt idx="8">
                  <c:v>0.35666666666666663</c:v>
                </c:pt>
                <c:pt idx="9">
                  <c:v>0.26641666666666663</c:v>
                </c:pt>
                <c:pt idx="10">
                  <c:v>0.26800000000000002</c:v>
                </c:pt>
                <c:pt idx="11">
                  <c:v>0.22733333333333333</c:v>
                </c:pt>
              </c:numCache>
            </c:numRef>
          </c:val>
          <c:smooth val="0"/>
        </c:ser>
        <c:dLbls>
          <c:showLegendKey val="0"/>
          <c:showVal val="0"/>
          <c:showCatName val="0"/>
          <c:showSerName val="0"/>
          <c:showPercent val="0"/>
          <c:showBubbleSize val="0"/>
        </c:dLbls>
        <c:dropLines/>
        <c:marker val="1"/>
        <c:smooth val="0"/>
        <c:axId val="56419328"/>
        <c:axId val="55849472"/>
      </c:lineChart>
      <c:catAx>
        <c:axId val="56090112"/>
        <c:scaling>
          <c:orientation val="minMax"/>
        </c:scaling>
        <c:delete val="0"/>
        <c:axPos val="b"/>
        <c:majorTickMark val="none"/>
        <c:minorTickMark val="none"/>
        <c:tickLblPos val="nextTo"/>
        <c:txPr>
          <a:bodyPr rot="-3900000" vert="horz"/>
          <a:lstStyle/>
          <a:p>
            <a:pPr>
              <a:defRPr/>
            </a:pPr>
            <a:endParaRPr lang="es-ES"/>
          </a:p>
        </c:txPr>
        <c:crossAx val="55848896"/>
        <c:crosses val="autoZero"/>
        <c:auto val="1"/>
        <c:lblAlgn val="ctr"/>
        <c:lblOffset val="100"/>
        <c:noMultiLvlLbl val="0"/>
      </c:catAx>
      <c:valAx>
        <c:axId val="55848896"/>
        <c:scaling>
          <c:orientation val="minMax"/>
          <c:max val="1.25"/>
          <c:min val="0.95000000000000007"/>
        </c:scaling>
        <c:delete val="0"/>
        <c:axPos val="l"/>
        <c:majorGridlines/>
        <c:title>
          <c:tx>
            <c:rich>
              <a:bodyPr/>
              <a:lstStyle/>
              <a:p>
                <a:pPr>
                  <a:defRPr/>
                </a:pPr>
                <a:r>
                  <a:rPr lang="es-ES"/>
                  <a:t>Error relativo</a:t>
                </a:r>
              </a:p>
            </c:rich>
          </c:tx>
          <c:layout/>
          <c:overlay val="0"/>
        </c:title>
        <c:numFmt formatCode="General" sourceLinked="1"/>
        <c:majorTickMark val="none"/>
        <c:minorTickMark val="none"/>
        <c:tickLblPos val="nextTo"/>
        <c:crossAx val="56090112"/>
        <c:crosses val="autoZero"/>
        <c:crossBetween val="between"/>
      </c:valAx>
      <c:valAx>
        <c:axId val="55849472"/>
        <c:scaling>
          <c:orientation val="minMax"/>
          <c:max val="0.4"/>
          <c:min val="0.2"/>
        </c:scaling>
        <c:delete val="0"/>
        <c:axPos val="r"/>
        <c:majorGridlines/>
        <c:title>
          <c:tx>
            <c:rich>
              <a:bodyPr rot="-5400000" vert="horz"/>
              <a:lstStyle/>
              <a:p>
                <a:pPr>
                  <a:defRPr/>
                </a:pPr>
                <a:r>
                  <a:rPr lang="es-ES"/>
                  <a:t>BW</a:t>
                </a:r>
                <a:r>
                  <a:rPr lang="es-ES" baseline="0"/>
                  <a:t> relativo total</a:t>
                </a:r>
                <a:endParaRPr lang="es-ES"/>
              </a:p>
            </c:rich>
          </c:tx>
          <c:layout/>
          <c:overlay val="0"/>
        </c:title>
        <c:numFmt formatCode="General" sourceLinked="1"/>
        <c:majorTickMark val="out"/>
        <c:minorTickMark val="none"/>
        <c:tickLblPos val="nextTo"/>
        <c:crossAx val="56419328"/>
        <c:crosses val="max"/>
        <c:crossBetween val="between"/>
        <c:majorUnit val="5.000000000000001E-2"/>
      </c:valAx>
      <c:catAx>
        <c:axId val="56419328"/>
        <c:scaling>
          <c:orientation val="minMax"/>
        </c:scaling>
        <c:delete val="1"/>
        <c:axPos val="b"/>
        <c:majorTickMark val="out"/>
        <c:minorTickMark val="none"/>
        <c:tickLblPos val="none"/>
        <c:crossAx val="55849472"/>
        <c:crosses val="autoZero"/>
        <c:auto val="1"/>
        <c:lblAlgn val="ctr"/>
        <c:lblOffset val="100"/>
        <c:noMultiLvlLbl val="0"/>
      </c:catAx>
      <c:spPr>
        <a:pattFill prst="zigZag">
          <a:fgClr>
            <a:schemeClr val="accent1">
              <a:lumMod val="20000"/>
              <a:lumOff val="80000"/>
            </a:schemeClr>
          </a:fgClr>
          <a:bgClr>
            <a:schemeClr val="bg1"/>
          </a:bgClr>
        </a:pattFill>
      </c:spPr>
    </c:plotArea>
    <c:legend>
      <c:legendPos val="r"/>
      <c:layout>
        <c:manualLayout>
          <c:xMode val="edge"/>
          <c:yMode val="edge"/>
          <c:x val="0.40941250026370651"/>
          <c:y val="5.0356000828949622E-2"/>
          <c:w val="0.2919347586896418"/>
          <c:h val="0.13163640282219258"/>
        </c:manualLayout>
      </c:layout>
      <c:overlay val="0"/>
    </c:legend>
    <c:plotVisOnly val="1"/>
    <c:dispBlanksAs val="gap"/>
    <c:showDLblsOverMax val="0"/>
  </c:chart>
  <c:sp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6200000" scaled="1"/>
      <a:tileRect/>
    </a:gradFill>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6C0388B-3F14-458C-B6A9-32302A2AD4AE}" type="datetimeFigureOut">
              <a:rPr lang="es-ES" smtClean="0"/>
              <a:t>08/09/2015</a:t>
            </a:fld>
            <a:endParaRPr lang="es-ES"/>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18C1F2F-5FD5-4AF2-A128-A9161A5769CD}" type="slidenum">
              <a:rPr lang="es-ES" smtClean="0"/>
              <a:t>‹Nº›</a:t>
            </a:fld>
            <a:endParaRPr lang="es-ES"/>
          </a:p>
        </p:txBody>
      </p:sp>
    </p:spTree>
    <p:extLst>
      <p:ext uri="{BB962C8B-B14F-4D97-AF65-F5344CB8AC3E}">
        <p14:creationId xmlns:p14="http://schemas.microsoft.com/office/powerpoint/2010/main" val="21444862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718C1F2F-5FD5-4AF2-A128-A9161A5769CD}" type="slidenum">
              <a:rPr lang="es-ES" smtClean="0"/>
              <a:t>16</a:t>
            </a:fld>
            <a:endParaRPr lang="es-ES"/>
          </a:p>
        </p:txBody>
      </p:sp>
    </p:spTree>
    <p:extLst>
      <p:ext uri="{BB962C8B-B14F-4D97-AF65-F5344CB8AC3E}">
        <p14:creationId xmlns:p14="http://schemas.microsoft.com/office/powerpoint/2010/main" val="3414039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7" name="6 Conector recto"/>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9" name="28 Título"/>
          <p:cNvSpPr>
            <a:spLocks noGrp="1"/>
          </p:cNvSpPr>
          <p:nvPr>
            <p:ph type="ctrTitle"/>
          </p:nvPr>
        </p:nvSpPr>
        <p:spPr>
          <a:xfrm>
            <a:off x="381000" y="4853411"/>
            <a:ext cx="8458200" cy="1222375"/>
          </a:xfrm>
        </p:spPr>
        <p:txBody>
          <a:bodyPr anchor="t"/>
          <a:lstStyle/>
          <a:p>
            <a:r>
              <a:rPr kumimoji="0" lang="es-ES" smtClean="0"/>
              <a:t>Haga clic para modificar el estilo de título del patrón</a:t>
            </a:r>
            <a:endParaRPr kumimoji="0" lang="en-US"/>
          </a:p>
        </p:txBody>
      </p:sp>
      <p:sp>
        <p:nvSpPr>
          <p:cNvPr id="9" name="8 Subtítulo"/>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smtClean="0"/>
              <a:t>Haga clic para modificar el estilo de subtítulo del patrón</a:t>
            </a:r>
            <a:endParaRPr kumimoji="0" lang="en-US"/>
          </a:p>
        </p:txBody>
      </p:sp>
      <p:sp>
        <p:nvSpPr>
          <p:cNvPr id="16" name="15 Marcador de fecha"/>
          <p:cNvSpPr>
            <a:spLocks noGrp="1"/>
          </p:cNvSpPr>
          <p:nvPr>
            <p:ph type="dt" sz="half" idx="10"/>
          </p:nvPr>
        </p:nvSpPr>
        <p:spPr/>
        <p:txBody>
          <a:bodyPr/>
          <a:lstStyle/>
          <a:p>
            <a:fld id="{4945F89C-51F6-4B83-9B4F-400735B0F27C}" type="datetimeFigureOut">
              <a:rPr lang="es-ES" smtClean="0"/>
              <a:pPr/>
              <a:t>08/09/2015</a:t>
            </a:fld>
            <a:endParaRPr lang="es-ES" dirty="0"/>
          </a:p>
        </p:txBody>
      </p:sp>
      <p:sp>
        <p:nvSpPr>
          <p:cNvPr id="2" name="1 Marcador de pie de página"/>
          <p:cNvSpPr>
            <a:spLocks noGrp="1"/>
          </p:cNvSpPr>
          <p:nvPr>
            <p:ph type="ftr" sz="quarter" idx="11"/>
          </p:nvPr>
        </p:nvSpPr>
        <p:spPr/>
        <p:txBody>
          <a:bodyPr/>
          <a:lstStyle/>
          <a:p>
            <a:endParaRPr lang="es-ES" dirty="0"/>
          </a:p>
        </p:txBody>
      </p:sp>
      <p:sp>
        <p:nvSpPr>
          <p:cNvPr id="15" name="14 Marcador de número de diapositiva"/>
          <p:cNvSpPr>
            <a:spLocks noGrp="1"/>
          </p:cNvSpPr>
          <p:nvPr>
            <p:ph type="sldNum" sz="quarter" idx="12"/>
          </p:nvPr>
        </p:nvSpPr>
        <p:spPr>
          <a:xfrm>
            <a:off x="8229600" y="6473952"/>
            <a:ext cx="758952" cy="246888"/>
          </a:xfrm>
        </p:spPr>
        <p:txBody>
          <a:bodyPr/>
          <a:lstStyle/>
          <a:p>
            <a:fld id="{546F7181-E4FE-4A40-A80D-BBD45DF1EB19}" type="slidenum">
              <a:rPr lang="es-ES" smtClean="0"/>
              <a:pPr/>
              <a:t>‹Nº›</a:t>
            </a:fld>
            <a:endParaRPr lang="es-E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2" name="2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27" name="26 Marcador de contenido"/>
          <p:cNvSpPr>
            <a:spLocks noGrp="1"/>
          </p:cNvSpPr>
          <p:nvPr>
            <p:ph idx="1"/>
          </p:nvPr>
        </p:nvSpPr>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25" name="24 Marcador de fecha"/>
          <p:cNvSpPr>
            <a:spLocks noGrp="1"/>
          </p:cNvSpPr>
          <p:nvPr>
            <p:ph type="dt" sz="half" idx="10"/>
          </p:nvPr>
        </p:nvSpPr>
        <p:spPr/>
        <p:txBody>
          <a:bodyPr/>
          <a:lstStyle/>
          <a:p>
            <a:fld id="{4945F89C-51F6-4B83-9B4F-400735B0F27C}" type="datetimeFigureOut">
              <a:rPr lang="es-ES" smtClean="0"/>
              <a:pPr/>
              <a:t>08/09/2015</a:t>
            </a:fld>
            <a:endParaRPr lang="es-ES" dirty="0"/>
          </a:p>
        </p:txBody>
      </p:sp>
      <p:sp>
        <p:nvSpPr>
          <p:cNvPr id="19" name="18 Marcador de pie de página"/>
          <p:cNvSpPr>
            <a:spLocks noGrp="1"/>
          </p:cNvSpPr>
          <p:nvPr>
            <p:ph type="ftr" sz="quarter" idx="11"/>
          </p:nvPr>
        </p:nvSpPr>
        <p:spPr>
          <a:xfrm>
            <a:off x="3581400" y="76200"/>
            <a:ext cx="2895600" cy="288925"/>
          </a:xfrm>
        </p:spPr>
        <p:txBody>
          <a:bodyPr/>
          <a:lstStyle/>
          <a:p>
            <a:endParaRPr lang="es-ES" dirty="0"/>
          </a:p>
        </p:txBody>
      </p:sp>
      <p:sp>
        <p:nvSpPr>
          <p:cNvPr id="16" name="15 Marcador de número de diapositiva"/>
          <p:cNvSpPr>
            <a:spLocks noGrp="1"/>
          </p:cNvSpPr>
          <p:nvPr>
            <p:ph type="sldNum" sz="quarter" idx="12"/>
          </p:nvPr>
        </p:nvSpPr>
        <p:spPr>
          <a:xfrm>
            <a:off x="8229600" y="6473952"/>
            <a:ext cx="758952" cy="246888"/>
          </a:xfrm>
        </p:spPr>
        <p:txBody>
          <a:bodyPr/>
          <a:lstStyle/>
          <a:p>
            <a:fld id="{546F7181-E4FE-4A40-A80D-BBD45DF1EB19}" type="slidenum">
              <a:rPr lang="es-ES" smtClean="0"/>
              <a:pPr/>
              <a:t>‹Nº›</a:t>
            </a:fld>
            <a:endParaRPr lang="es-E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7" name="6 Conector recto"/>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texto"/>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smtClean="0"/>
              <a:t>Haga clic para modificar el estilo de texto del patrón</a:t>
            </a:r>
          </a:p>
        </p:txBody>
      </p:sp>
      <p:sp>
        <p:nvSpPr>
          <p:cNvPr id="19" name="18 Marcador de fecha"/>
          <p:cNvSpPr>
            <a:spLocks noGrp="1"/>
          </p:cNvSpPr>
          <p:nvPr>
            <p:ph type="dt" sz="half" idx="10"/>
          </p:nvPr>
        </p:nvSpPr>
        <p:spPr/>
        <p:txBody>
          <a:bodyPr/>
          <a:lstStyle/>
          <a:p>
            <a:fld id="{4945F89C-51F6-4B83-9B4F-400735B0F27C}" type="datetimeFigureOut">
              <a:rPr lang="es-ES" smtClean="0"/>
              <a:pPr/>
              <a:t>08/09/2015</a:t>
            </a:fld>
            <a:endParaRPr lang="es-ES" dirty="0"/>
          </a:p>
        </p:txBody>
      </p:sp>
      <p:sp>
        <p:nvSpPr>
          <p:cNvPr id="11" name="10 Marcador de pie de página"/>
          <p:cNvSpPr>
            <a:spLocks noGrp="1"/>
          </p:cNvSpPr>
          <p:nvPr>
            <p:ph type="ftr" sz="quarter" idx="11"/>
          </p:nvPr>
        </p:nvSpPr>
        <p:spPr/>
        <p:txBody>
          <a:bodyPr/>
          <a:lstStyle/>
          <a:p>
            <a:endParaRPr lang="es-ES" dirty="0"/>
          </a:p>
        </p:txBody>
      </p:sp>
      <p:sp>
        <p:nvSpPr>
          <p:cNvPr id="16" name="15 Marcador de número de diapositiva"/>
          <p:cNvSpPr>
            <a:spLocks noGrp="1"/>
          </p:cNvSpPr>
          <p:nvPr>
            <p:ph type="sldNum" sz="quarter" idx="12"/>
          </p:nvPr>
        </p:nvSpPr>
        <p:spPr/>
        <p:txBody>
          <a:bodyPr/>
          <a:lstStyle/>
          <a:p>
            <a:fld id="{546F7181-E4FE-4A40-A80D-BBD45DF1EB19}" type="slidenum">
              <a:rPr lang="es-ES" smtClean="0"/>
              <a:pPr/>
              <a:t>‹Nº›</a:t>
            </a:fld>
            <a:endParaRPr lang="es-ES" dirty="0"/>
          </a:p>
        </p:txBody>
      </p:sp>
      <p:sp>
        <p:nvSpPr>
          <p:cNvPr id="8" name="7 Título"/>
          <p:cNvSpPr>
            <a:spLocks noGrp="1"/>
          </p:cNvSpPr>
          <p:nvPr>
            <p:ph type="title"/>
          </p:nvPr>
        </p:nvSpPr>
        <p:spPr>
          <a:xfrm>
            <a:off x="180475" y="2947085"/>
            <a:ext cx="8686800" cy="1184825"/>
          </a:xfrm>
        </p:spPr>
        <p:txBody>
          <a:bodyPr rtlCol="0" anchor="t"/>
          <a:lstStyle>
            <a:lvl1pPr algn="r">
              <a:defRPr/>
            </a:lvl1pPr>
          </a:lstStyle>
          <a:p>
            <a:r>
              <a:rPr kumimoji="0" lang="es-ES" smtClean="0"/>
              <a:t>Haga clic para modificar el estilo de título del patrón</a:t>
            </a:r>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0" name="19 Título"/>
          <p:cNvSpPr>
            <a:spLocks noGrp="1"/>
          </p:cNvSpPr>
          <p:nvPr>
            <p:ph type="title"/>
          </p:nvPr>
        </p:nvSpPr>
        <p:spPr>
          <a:xfrm>
            <a:off x="301752" y="457200"/>
            <a:ext cx="8686800" cy="841248"/>
          </a:xfrm>
        </p:spPr>
        <p:txBody>
          <a:bodyPr/>
          <a:lstStyle/>
          <a:p>
            <a:r>
              <a:rPr kumimoji="0" lang="es-ES" smtClean="0"/>
              <a:t>Haga clic para modificar el estilo de título del patrón</a:t>
            </a:r>
            <a:endParaRPr kumimoji="0" lang="en-US"/>
          </a:p>
        </p:txBody>
      </p:sp>
      <p:sp>
        <p:nvSpPr>
          <p:cNvPr id="14" name="13 Marcador de contenido"/>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13" name="12 Marcador de contenido"/>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21" name="20 Marcador de fecha"/>
          <p:cNvSpPr>
            <a:spLocks noGrp="1"/>
          </p:cNvSpPr>
          <p:nvPr>
            <p:ph type="dt" sz="half" idx="10"/>
          </p:nvPr>
        </p:nvSpPr>
        <p:spPr/>
        <p:txBody>
          <a:bodyPr/>
          <a:lstStyle/>
          <a:p>
            <a:fld id="{4945F89C-51F6-4B83-9B4F-400735B0F27C}" type="datetimeFigureOut">
              <a:rPr lang="es-ES" smtClean="0"/>
              <a:pPr/>
              <a:t>08/09/2015</a:t>
            </a:fld>
            <a:endParaRPr lang="es-ES" dirty="0"/>
          </a:p>
        </p:txBody>
      </p:sp>
      <p:sp>
        <p:nvSpPr>
          <p:cNvPr id="10" name="9 Marcador de pie de página"/>
          <p:cNvSpPr>
            <a:spLocks noGrp="1"/>
          </p:cNvSpPr>
          <p:nvPr>
            <p:ph type="ftr" sz="quarter" idx="11"/>
          </p:nvPr>
        </p:nvSpPr>
        <p:spPr/>
        <p:txBody>
          <a:bodyPr/>
          <a:lstStyle/>
          <a:p>
            <a:endParaRPr lang="es-ES" dirty="0"/>
          </a:p>
        </p:txBody>
      </p:sp>
      <p:sp>
        <p:nvSpPr>
          <p:cNvPr id="31" name="30 Marcador de número de diapositiva"/>
          <p:cNvSpPr>
            <a:spLocks noGrp="1"/>
          </p:cNvSpPr>
          <p:nvPr>
            <p:ph type="sldNum" sz="quarter" idx="12"/>
          </p:nvPr>
        </p:nvSpPr>
        <p:spPr/>
        <p:txBody>
          <a:bodyPr/>
          <a:lstStyle/>
          <a:p>
            <a:fld id="{546F7181-E4FE-4A40-A80D-BBD45DF1EB19}" type="slidenum">
              <a:rPr lang="es-ES" smtClean="0"/>
              <a:pPr/>
              <a:t>‹Nº›</a:t>
            </a:fld>
            <a:endParaRPr lang="es-E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spTree>
      <p:nvGrpSpPr>
        <p:cNvPr id="1" name=""/>
        <p:cNvGrpSpPr/>
        <p:nvPr/>
      </p:nvGrpSpPr>
      <p:grpSpPr>
        <a:xfrm>
          <a:off x="0" y="0"/>
          <a:ext cx="0" cy="0"/>
          <a:chOff x="0" y="0"/>
          <a:chExt cx="0" cy="0"/>
        </a:xfrm>
      </p:grpSpPr>
      <p:sp>
        <p:nvSpPr>
          <p:cNvPr id="29" name="28 Título"/>
          <p:cNvSpPr>
            <a:spLocks noGrp="1"/>
          </p:cNvSpPr>
          <p:nvPr>
            <p:ph type="title"/>
          </p:nvPr>
        </p:nvSpPr>
        <p:spPr>
          <a:xfrm>
            <a:off x="304800" y="5410200"/>
            <a:ext cx="8610600" cy="882650"/>
          </a:xfrm>
        </p:spPr>
        <p:txBody>
          <a:bodyPr anchor="ctr"/>
          <a:lstStyle>
            <a:lvl1pPr>
              <a:defRPr/>
            </a:lvl1pPr>
          </a:lstStyle>
          <a:p>
            <a:r>
              <a:rPr kumimoji="0" lang="es-ES" smtClean="0"/>
              <a:t>Haga clic para modificar el estilo de título del patrón</a:t>
            </a:r>
            <a:endParaRPr kumimoji="0" lang="en-US"/>
          </a:p>
        </p:txBody>
      </p:sp>
      <p:sp>
        <p:nvSpPr>
          <p:cNvPr id="13" name="12 Marcador de texto"/>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25" name="24 Marcador de texto"/>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4" name="3 Marcador de contenido"/>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28" name="27 Marcador de contenido"/>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10" name="9 Marcador de fecha"/>
          <p:cNvSpPr>
            <a:spLocks noGrp="1"/>
          </p:cNvSpPr>
          <p:nvPr>
            <p:ph type="dt" sz="half" idx="10"/>
          </p:nvPr>
        </p:nvSpPr>
        <p:spPr/>
        <p:txBody>
          <a:bodyPr/>
          <a:lstStyle/>
          <a:p>
            <a:fld id="{4945F89C-51F6-4B83-9B4F-400735B0F27C}" type="datetimeFigureOut">
              <a:rPr lang="es-ES" smtClean="0"/>
              <a:pPr/>
              <a:t>08/09/2015</a:t>
            </a:fld>
            <a:endParaRPr lang="es-ES" dirty="0"/>
          </a:p>
        </p:txBody>
      </p:sp>
      <p:sp>
        <p:nvSpPr>
          <p:cNvPr id="6" name="5 Marcador de pie de página"/>
          <p:cNvSpPr>
            <a:spLocks noGrp="1"/>
          </p:cNvSpPr>
          <p:nvPr>
            <p:ph type="ftr" sz="quarter" idx="11"/>
          </p:nvPr>
        </p:nvSpPr>
        <p:spPr/>
        <p:txBody>
          <a:bodyPr/>
          <a:lstStyle/>
          <a:p>
            <a:endParaRPr lang="es-ES" dirty="0"/>
          </a:p>
        </p:txBody>
      </p:sp>
      <p:sp>
        <p:nvSpPr>
          <p:cNvPr id="7" name="6 Marcador de número de diapositiva"/>
          <p:cNvSpPr>
            <a:spLocks noGrp="1"/>
          </p:cNvSpPr>
          <p:nvPr>
            <p:ph type="sldNum" sz="quarter" idx="12"/>
          </p:nvPr>
        </p:nvSpPr>
        <p:spPr>
          <a:xfrm>
            <a:off x="8229600" y="6477000"/>
            <a:ext cx="762000" cy="246888"/>
          </a:xfrm>
        </p:spPr>
        <p:txBody>
          <a:bodyPr/>
          <a:lstStyle/>
          <a:p>
            <a:fld id="{546F7181-E4FE-4A40-A80D-BBD45DF1EB19}" type="slidenum">
              <a:rPr lang="es-ES" smtClean="0"/>
              <a:pPr/>
              <a:t>‹Nº›</a:t>
            </a:fld>
            <a:endParaRPr lang="es-ES" dirty="0"/>
          </a:p>
        </p:txBody>
      </p:sp>
      <p:sp>
        <p:nvSpPr>
          <p:cNvPr id="11" name="10 Conector recto"/>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30" name="29 Título"/>
          <p:cNvSpPr>
            <a:spLocks noGrp="1"/>
          </p:cNvSpPr>
          <p:nvPr>
            <p:ph type="title"/>
          </p:nvPr>
        </p:nvSpPr>
        <p:spPr>
          <a:xfrm>
            <a:off x="301752" y="457200"/>
            <a:ext cx="8686800" cy="841248"/>
          </a:xfrm>
        </p:spPr>
        <p:txBody>
          <a:bodyPr/>
          <a:lstStyle/>
          <a:p>
            <a:r>
              <a:rPr kumimoji="0" lang="es-ES" smtClean="0"/>
              <a:t>Haga clic para modificar el estilo de título del patrón</a:t>
            </a:r>
            <a:endParaRPr kumimoji="0" lang="en-US"/>
          </a:p>
        </p:txBody>
      </p:sp>
      <p:sp>
        <p:nvSpPr>
          <p:cNvPr id="12" name="11 Marcador de fecha"/>
          <p:cNvSpPr>
            <a:spLocks noGrp="1"/>
          </p:cNvSpPr>
          <p:nvPr>
            <p:ph type="dt" sz="half" idx="10"/>
          </p:nvPr>
        </p:nvSpPr>
        <p:spPr/>
        <p:txBody>
          <a:bodyPr/>
          <a:lstStyle/>
          <a:p>
            <a:fld id="{4945F89C-51F6-4B83-9B4F-400735B0F27C}" type="datetimeFigureOut">
              <a:rPr lang="es-ES" smtClean="0"/>
              <a:pPr/>
              <a:t>08/09/2015</a:t>
            </a:fld>
            <a:endParaRPr lang="es-ES" dirty="0"/>
          </a:p>
        </p:txBody>
      </p:sp>
      <p:sp>
        <p:nvSpPr>
          <p:cNvPr id="21" name="20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546F7181-E4FE-4A40-A80D-BBD45DF1EB19}" type="slidenum">
              <a:rPr lang="es-ES" smtClean="0"/>
              <a:pPr/>
              <a:t>‹Nº›</a:t>
            </a:fld>
            <a:endParaRPr lang="es-E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3" name="2 Marcador de fecha"/>
          <p:cNvSpPr>
            <a:spLocks noGrp="1"/>
          </p:cNvSpPr>
          <p:nvPr>
            <p:ph type="dt" sz="half" idx="10"/>
          </p:nvPr>
        </p:nvSpPr>
        <p:spPr/>
        <p:txBody>
          <a:bodyPr/>
          <a:lstStyle/>
          <a:p>
            <a:fld id="{4945F89C-51F6-4B83-9B4F-400735B0F27C}" type="datetimeFigureOut">
              <a:rPr lang="es-ES" smtClean="0"/>
              <a:pPr/>
              <a:t>08/09/2015</a:t>
            </a:fld>
            <a:endParaRPr lang="es-ES" dirty="0"/>
          </a:p>
        </p:txBody>
      </p:sp>
      <p:sp>
        <p:nvSpPr>
          <p:cNvPr id="24" name="23 Marcador de pie de página"/>
          <p:cNvSpPr>
            <a:spLocks noGrp="1"/>
          </p:cNvSpPr>
          <p:nvPr>
            <p:ph type="ftr" sz="quarter" idx="11"/>
          </p:nvPr>
        </p:nvSpPr>
        <p:spPr/>
        <p:txBody>
          <a:bodyPr/>
          <a:lstStyle/>
          <a:p>
            <a:endParaRPr lang="es-ES" dirty="0"/>
          </a:p>
        </p:txBody>
      </p:sp>
      <p:sp>
        <p:nvSpPr>
          <p:cNvPr id="7" name="6 Marcador de número de diapositiva"/>
          <p:cNvSpPr>
            <a:spLocks noGrp="1"/>
          </p:cNvSpPr>
          <p:nvPr>
            <p:ph type="sldNum" sz="quarter" idx="12"/>
          </p:nvPr>
        </p:nvSpPr>
        <p:spPr/>
        <p:txBody>
          <a:bodyPr/>
          <a:lstStyle/>
          <a:p>
            <a:fld id="{546F7181-E4FE-4A40-A80D-BBD45DF1EB19}" type="slidenum">
              <a:rPr lang="es-ES" smtClean="0"/>
              <a:pPr/>
              <a:t>‹Nº›</a:t>
            </a:fld>
            <a:endParaRPr lang="es-E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8" name="7 Conector recto"/>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Título"/>
          <p:cNvSpPr>
            <a:spLocks noGrp="1"/>
          </p:cNvSpPr>
          <p:nvPr>
            <p:ph type="title"/>
          </p:nvPr>
        </p:nvSpPr>
        <p:spPr>
          <a:xfrm>
            <a:off x="457200" y="5486400"/>
            <a:ext cx="8458200" cy="520700"/>
          </a:xfrm>
        </p:spPr>
        <p:txBody>
          <a:bodyPr anchor="ctr"/>
          <a:lstStyle>
            <a:lvl1pPr algn="l">
              <a:buNone/>
              <a:defRPr sz="2000" b="1"/>
            </a:lvl1pPr>
          </a:lstStyle>
          <a:p>
            <a:r>
              <a:rPr kumimoji="0" lang="es-ES" smtClean="0"/>
              <a:t>Haga clic para modificar el estilo de título del patrón</a:t>
            </a:r>
            <a:endParaRPr kumimoji="0" lang="en-US"/>
          </a:p>
        </p:txBody>
      </p:sp>
      <p:sp>
        <p:nvSpPr>
          <p:cNvPr id="26" name="25 Marcador de texto"/>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s-ES" smtClean="0"/>
              <a:t>Haga clic para modificar el estilo de texto del patrón</a:t>
            </a:r>
          </a:p>
        </p:txBody>
      </p:sp>
      <p:sp>
        <p:nvSpPr>
          <p:cNvPr id="14" name="13 Marcador de contenido"/>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25" name="24 Marcador de fecha"/>
          <p:cNvSpPr>
            <a:spLocks noGrp="1"/>
          </p:cNvSpPr>
          <p:nvPr>
            <p:ph type="dt" sz="half" idx="10"/>
          </p:nvPr>
        </p:nvSpPr>
        <p:spPr/>
        <p:txBody>
          <a:bodyPr/>
          <a:lstStyle/>
          <a:p>
            <a:fld id="{4945F89C-51F6-4B83-9B4F-400735B0F27C}" type="datetimeFigureOut">
              <a:rPr lang="es-ES" smtClean="0"/>
              <a:pPr/>
              <a:t>08/09/2015</a:t>
            </a:fld>
            <a:endParaRPr lang="es-ES" dirty="0"/>
          </a:p>
        </p:txBody>
      </p:sp>
      <p:sp>
        <p:nvSpPr>
          <p:cNvPr id="29" name="28 Marcador de pie de página"/>
          <p:cNvSpPr>
            <a:spLocks noGrp="1"/>
          </p:cNvSpPr>
          <p:nvPr>
            <p:ph type="ftr" sz="quarter" idx="11"/>
          </p:nvPr>
        </p:nvSpPr>
        <p:spPr/>
        <p:txBody>
          <a:bodyPr/>
          <a:lstStyle/>
          <a:p>
            <a:endParaRPr lang="es-ES" dirty="0"/>
          </a:p>
        </p:txBody>
      </p:sp>
      <p:sp>
        <p:nvSpPr>
          <p:cNvPr id="7" name="6 Marcador de número de diapositiva"/>
          <p:cNvSpPr>
            <a:spLocks noGrp="1"/>
          </p:cNvSpPr>
          <p:nvPr>
            <p:ph type="sldNum" sz="quarter" idx="12"/>
          </p:nvPr>
        </p:nvSpPr>
        <p:spPr/>
        <p:txBody>
          <a:bodyPr/>
          <a:lstStyle/>
          <a:p>
            <a:fld id="{546F7181-E4FE-4A40-A80D-BBD45DF1EB19}" type="slidenum">
              <a:rPr lang="es-ES" smtClean="0"/>
              <a:pPr/>
              <a:t>‹Nº›</a:t>
            </a:fld>
            <a:endParaRPr lang="es-E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13" name="12 Marcador de posición de imagen"/>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es-ES" dirty="0" smtClean="0"/>
              <a:t>Haga clic en el icono para agregar una imagen</a:t>
            </a:r>
            <a:endParaRPr kumimoji="0" lang="en-US" dirty="0"/>
          </a:p>
        </p:txBody>
      </p:sp>
      <p:sp>
        <p:nvSpPr>
          <p:cNvPr id="7" name="6 Marcador de fecha"/>
          <p:cNvSpPr>
            <a:spLocks noGrp="1"/>
          </p:cNvSpPr>
          <p:nvPr>
            <p:ph type="dt" sz="half" idx="10"/>
          </p:nvPr>
        </p:nvSpPr>
        <p:spPr/>
        <p:txBody>
          <a:bodyPr/>
          <a:lstStyle/>
          <a:p>
            <a:fld id="{4945F89C-51F6-4B83-9B4F-400735B0F27C}" type="datetimeFigureOut">
              <a:rPr lang="es-ES" smtClean="0"/>
              <a:pPr/>
              <a:t>08/09/2015</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31" name="30 Marcador de número de diapositiva"/>
          <p:cNvSpPr>
            <a:spLocks noGrp="1"/>
          </p:cNvSpPr>
          <p:nvPr>
            <p:ph type="sldNum" sz="quarter" idx="12"/>
          </p:nvPr>
        </p:nvSpPr>
        <p:spPr/>
        <p:txBody>
          <a:bodyPr/>
          <a:lstStyle/>
          <a:p>
            <a:fld id="{546F7181-E4FE-4A40-A80D-BBD45DF1EB19}" type="slidenum">
              <a:rPr lang="es-ES" smtClean="0"/>
              <a:pPr/>
              <a:t>‹Nº›</a:t>
            </a:fld>
            <a:endParaRPr lang="es-ES" dirty="0"/>
          </a:p>
        </p:txBody>
      </p:sp>
      <p:sp>
        <p:nvSpPr>
          <p:cNvPr id="17" name="16 Título"/>
          <p:cNvSpPr>
            <a:spLocks noGrp="1"/>
          </p:cNvSpPr>
          <p:nvPr>
            <p:ph type="title"/>
          </p:nvPr>
        </p:nvSpPr>
        <p:spPr>
          <a:xfrm>
            <a:off x="381000" y="4993760"/>
            <a:ext cx="5867400" cy="522288"/>
          </a:xfrm>
        </p:spPr>
        <p:txBody>
          <a:bodyPr anchor="ctr"/>
          <a:lstStyle>
            <a:lvl1pPr algn="l">
              <a:buNone/>
              <a:defRPr sz="2000" b="1"/>
            </a:lvl1pPr>
          </a:lstStyle>
          <a:p>
            <a:r>
              <a:rPr kumimoji="0" lang="es-ES" smtClean="0"/>
              <a:t>Haga clic para modificar el estilo de título del patrón</a:t>
            </a:r>
            <a:endParaRPr kumimoji="0" lang="en-US"/>
          </a:p>
        </p:txBody>
      </p:sp>
      <p:sp>
        <p:nvSpPr>
          <p:cNvPr id="26" name="25 Marcador de texto"/>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es-ES" smtClean="0"/>
              <a:t>Haga clic para modificar el estilo de texto del patrón</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4945F89C-51F6-4B83-9B4F-400735B0F27C}" type="datetimeFigureOut">
              <a:rPr lang="es-ES" smtClean="0"/>
              <a:pPr/>
              <a:t>08/09/2015</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546F7181-E4FE-4A40-A80D-BBD45DF1EB19}" type="slidenum">
              <a:rPr lang="es-ES" smtClean="0"/>
              <a:pPr/>
              <a:t>‹Nº›</a:t>
            </a:fld>
            <a:endParaRPr lang="es-E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858000" y="549276"/>
            <a:ext cx="1828800" cy="5851525"/>
          </a:xfrm>
        </p:spPr>
        <p:txBody>
          <a:bodyPr vert="eaVer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457200" y="549276"/>
            <a:ext cx="6248400" cy="5851525"/>
          </a:xfrm>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4945F89C-51F6-4B83-9B4F-400735B0F27C}" type="datetimeFigureOut">
              <a:rPr lang="es-ES" smtClean="0"/>
              <a:pPr/>
              <a:t>08/09/2015</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546F7181-E4FE-4A40-A80D-BBD45DF1EB19}" type="slidenum">
              <a:rPr lang="es-ES" smtClean="0"/>
              <a:pPr/>
              <a:t>‹Nº›</a:t>
            </a:fld>
            <a:endParaRPr lang="es-E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6 Conector recto"/>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8" name="7 Marcador de texto"/>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11" name="10 Marcador de fecha"/>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4945F89C-51F6-4B83-9B4F-400735B0F27C}" type="datetimeFigureOut">
              <a:rPr lang="es-ES" smtClean="0"/>
              <a:pPr/>
              <a:t>08/09/2015</a:t>
            </a:fld>
            <a:endParaRPr lang="es-ES" dirty="0"/>
          </a:p>
        </p:txBody>
      </p:sp>
      <p:sp>
        <p:nvSpPr>
          <p:cNvPr id="28" name="27 Marcador de pie de página"/>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es-ES" dirty="0"/>
          </a:p>
        </p:txBody>
      </p:sp>
      <p:sp>
        <p:nvSpPr>
          <p:cNvPr id="5" name="4 Marcador de número de diapositiva"/>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546F7181-E4FE-4A40-A80D-BBD45DF1EB19}" type="slidenum">
              <a:rPr lang="es-ES" smtClean="0"/>
              <a:pPr/>
              <a:t>‹Nº›</a:t>
            </a:fld>
            <a:endParaRPr lang="es-ES" dirty="0"/>
          </a:p>
        </p:txBody>
      </p:sp>
      <p:sp>
        <p:nvSpPr>
          <p:cNvPr id="10" name="9 Marcador de título"/>
          <p:cNvSpPr>
            <a:spLocks noGrp="1"/>
          </p:cNvSpPr>
          <p:nvPr>
            <p:ph type="title"/>
          </p:nvPr>
        </p:nvSpPr>
        <p:spPr>
          <a:xfrm>
            <a:off x="304800" y="457200"/>
            <a:ext cx="8686800" cy="838200"/>
          </a:xfrm>
          <a:prstGeom prst="rect">
            <a:avLst/>
          </a:prstGeom>
        </p:spPr>
        <p:txBody>
          <a:bodyPr vert="horz" anchor="ctr">
            <a:normAutofit/>
          </a:bodyPr>
          <a:lstStyle/>
          <a:p>
            <a:r>
              <a:rPr kumimoji="0" lang="es-ES" smtClean="0"/>
              <a:t>Haga clic para modificar el estilo de título del patrón</a:t>
            </a:r>
            <a:endParaRPr kumimoji="0" lang="en-US"/>
          </a:p>
        </p:txBody>
      </p:sp>
      <p:sp>
        <p:nvSpPr>
          <p:cNvPr id="9" name="8 Conector recto"/>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Conector recto"/>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Tree>
  </p:cSld>
  <p:clrMap bg1="lt1" tx1="dk1" bg2="lt2" tx2="dk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 id="2147483863"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image" Target="../media/image19.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2.emf"/></Relationships>
</file>

<file path=ppt/slides/_rels/slide17.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image" Target="../media/image23.e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image" Target="../media/image25.e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image" Target="../media/image30.emf"/><Relationship Id="rId1" Type="http://schemas.openxmlformats.org/officeDocument/2006/relationships/slideLayout" Target="../slideLayouts/slideLayout2.xml"/><Relationship Id="rId5" Type="http://schemas.openxmlformats.org/officeDocument/2006/relationships/image" Target="../media/image33.emf"/><Relationship Id="rId4" Type="http://schemas.openxmlformats.org/officeDocument/2006/relationships/image" Target="../media/image32.emf"/></Relationships>
</file>

<file path=ppt/slides/_rels/slide22.x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image" Target="../media/image34.emf"/><Relationship Id="rId1" Type="http://schemas.openxmlformats.org/officeDocument/2006/relationships/slideLayout" Target="../slideLayouts/slideLayout2.xml"/><Relationship Id="rId5" Type="http://schemas.openxmlformats.org/officeDocument/2006/relationships/image" Target="../media/image37.emf"/><Relationship Id="rId4" Type="http://schemas.openxmlformats.org/officeDocument/2006/relationships/image" Target="../media/image36.emf"/></Relationships>
</file>

<file path=ppt/slides/_rels/slide2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9.emf"/><Relationship Id="rId2" Type="http://schemas.openxmlformats.org/officeDocument/2006/relationships/image" Target="../media/image38.emf"/><Relationship Id="rId1" Type="http://schemas.openxmlformats.org/officeDocument/2006/relationships/slideLayout" Target="../slideLayouts/slideLayout2.xml"/><Relationship Id="rId5" Type="http://schemas.openxmlformats.org/officeDocument/2006/relationships/image" Target="../media/image41.emf"/><Relationship Id="rId4" Type="http://schemas.openxmlformats.org/officeDocument/2006/relationships/image" Target="../media/image40.emf"/></Relationships>
</file>

<file path=ppt/slides/_rels/slide25.x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image" Target="../media/image42.emf"/><Relationship Id="rId1" Type="http://schemas.openxmlformats.org/officeDocument/2006/relationships/slideLayout" Target="../slideLayouts/slideLayout2.xml"/><Relationship Id="rId5" Type="http://schemas.openxmlformats.org/officeDocument/2006/relationships/image" Target="../media/image45.emf"/><Relationship Id="rId4" Type="http://schemas.openxmlformats.org/officeDocument/2006/relationships/image" Target="../media/image44.emf"/></Relationships>
</file>

<file path=ppt/slides/_rels/slide2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6.em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7.em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8.em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49.em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50.em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51.emf"/><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52.emf"/><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57.emf"/><Relationship Id="rId2" Type="http://schemas.openxmlformats.org/officeDocument/2006/relationships/image" Target="../media/image56.emf"/><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58.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60.jp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0" y="1988840"/>
            <a:ext cx="9144000" cy="2232248"/>
          </a:xfrm>
        </p:spPr>
        <p:txBody>
          <a:bodyPr>
            <a:normAutofit fontScale="90000"/>
          </a:bodyPr>
          <a:lstStyle/>
          <a:p>
            <a:pPr algn="ctr">
              <a:lnSpc>
                <a:spcPct val="150000"/>
              </a:lnSpc>
            </a:pPr>
            <a:r>
              <a:rPr lang="es-ES" sz="1600" dirty="0" smtClean="0">
                <a:solidFill>
                  <a:schemeClr val="tx1"/>
                </a:solidFill>
                <a:effectLst/>
                <a:latin typeface="Arial" pitchFamily="34" charset="0"/>
                <a:cs typeface="Arial" pitchFamily="34" charset="0"/>
              </a:rPr>
              <a:t/>
            </a:r>
            <a:br>
              <a:rPr lang="es-ES" sz="1600" dirty="0" smtClean="0">
                <a:solidFill>
                  <a:schemeClr val="tx1"/>
                </a:solidFill>
                <a:effectLst/>
                <a:latin typeface="Arial" pitchFamily="34" charset="0"/>
                <a:cs typeface="Arial" pitchFamily="34" charset="0"/>
              </a:rPr>
            </a:br>
            <a:r>
              <a:rPr lang="es-ES" sz="1600" dirty="0" smtClean="0">
                <a:effectLst/>
                <a:latin typeface="Arial" pitchFamily="34" charset="0"/>
                <a:cs typeface="Arial" pitchFamily="34" charset="0"/>
              </a:rPr>
              <a:t>PROYECTO FINAL DE CARRERA</a:t>
            </a:r>
            <a:br>
              <a:rPr lang="es-ES" sz="1600" dirty="0" smtClean="0">
                <a:effectLst/>
                <a:latin typeface="Arial" pitchFamily="34" charset="0"/>
                <a:cs typeface="Arial" pitchFamily="34" charset="0"/>
              </a:rPr>
            </a:br>
            <a:r>
              <a:rPr lang="es-ES" sz="1600" dirty="0" smtClean="0">
                <a:effectLst/>
                <a:latin typeface="Arial" pitchFamily="34" charset="0"/>
                <a:cs typeface="Arial" pitchFamily="34" charset="0"/>
              </a:rPr>
              <a:t>Ingeniería TÉCNICA INDUSTRIAL, ESP. EN Electrónica Industrial</a:t>
            </a:r>
            <a:br>
              <a:rPr lang="es-ES" sz="1600" dirty="0" smtClean="0">
                <a:effectLst/>
                <a:latin typeface="Arial" pitchFamily="34" charset="0"/>
                <a:cs typeface="Arial" pitchFamily="34" charset="0"/>
              </a:rPr>
            </a:br>
            <a:r>
              <a:rPr lang="es-ES" sz="1600" dirty="0" smtClean="0">
                <a:effectLst/>
                <a:latin typeface="Arial" pitchFamily="34" charset="0"/>
                <a:cs typeface="Arial" pitchFamily="34" charset="0"/>
              </a:rPr>
              <a:t/>
            </a:r>
            <a:br>
              <a:rPr lang="es-ES" sz="1600" dirty="0" smtClean="0">
                <a:effectLst/>
                <a:latin typeface="Arial" pitchFamily="34" charset="0"/>
                <a:cs typeface="Arial" pitchFamily="34" charset="0"/>
              </a:rPr>
            </a:br>
            <a:r>
              <a:rPr lang="es-ES" sz="1600" dirty="0" smtClean="0">
                <a:effectLst/>
                <a:latin typeface="Arial" pitchFamily="34" charset="0"/>
                <a:cs typeface="Arial" pitchFamily="34" charset="0"/>
              </a:rPr>
              <a:t>AUTOR: MARCO CONTRERAS GALLARDO</a:t>
            </a:r>
            <a:br>
              <a:rPr lang="es-ES" sz="1600" dirty="0" smtClean="0">
                <a:effectLst/>
                <a:latin typeface="Arial" pitchFamily="34" charset="0"/>
                <a:cs typeface="Arial" pitchFamily="34" charset="0"/>
              </a:rPr>
            </a:br>
            <a:r>
              <a:rPr lang="es-ES" sz="1600" dirty="0" smtClean="0">
                <a:effectLst/>
                <a:latin typeface="Arial" pitchFamily="34" charset="0"/>
                <a:cs typeface="Arial" pitchFamily="34" charset="0"/>
              </a:rPr>
              <a:t> Director: Vicente Casanova  Calvo </a:t>
            </a:r>
            <a:r>
              <a:rPr lang="es-ES" sz="1600" dirty="0" smtClean="0">
                <a:latin typeface="Arial" pitchFamily="34" charset="0"/>
                <a:cs typeface="Arial" pitchFamily="34" charset="0"/>
              </a:rPr>
              <a:t> </a:t>
            </a:r>
            <a:endParaRPr lang="es-ES" sz="1600" dirty="0">
              <a:latin typeface="Arial" pitchFamily="34" charset="0"/>
              <a:cs typeface="Arial" pitchFamily="34" charset="0"/>
            </a:endParaRPr>
          </a:p>
        </p:txBody>
      </p:sp>
      <p:sp>
        <p:nvSpPr>
          <p:cNvPr id="3" name="2 Subtítulo"/>
          <p:cNvSpPr>
            <a:spLocks noGrp="1"/>
          </p:cNvSpPr>
          <p:nvPr>
            <p:ph type="subTitle" idx="1"/>
          </p:nvPr>
        </p:nvSpPr>
        <p:spPr>
          <a:xfrm>
            <a:off x="685800" y="4221089"/>
            <a:ext cx="7772400" cy="1152128"/>
          </a:xfrm>
        </p:spPr>
        <p:txBody>
          <a:bodyPr>
            <a:normAutofit fontScale="92500" lnSpcReduction="20000"/>
          </a:bodyPr>
          <a:lstStyle/>
          <a:p>
            <a:pPr algn="ctr"/>
            <a:endParaRPr lang="es-ES" sz="2800" b="1" dirty="0" smtClean="0">
              <a:solidFill>
                <a:schemeClr val="tx1"/>
              </a:solidFill>
              <a:latin typeface="Arial" pitchFamily="34" charset="0"/>
              <a:cs typeface="Arial" pitchFamily="34" charset="0"/>
            </a:endParaRPr>
          </a:p>
          <a:p>
            <a:pPr algn="ctr"/>
            <a:r>
              <a:rPr lang="es-ES" sz="2800" b="1" dirty="0" smtClean="0">
                <a:solidFill>
                  <a:schemeClr val="tx2"/>
                </a:solidFill>
                <a:latin typeface="Arial" pitchFamily="34" charset="0"/>
                <a:cs typeface="Arial" pitchFamily="34" charset="0"/>
              </a:rPr>
              <a:t>CONTROL POR EVENTOS PARA LA ESTABILIZACIÓN DEL PÉNDULO LINEAL</a:t>
            </a:r>
            <a:endParaRPr lang="es-ES" sz="2800" b="1" dirty="0">
              <a:solidFill>
                <a:schemeClr val="tx2"/>
              </a:solidFill>
              <a:latin typeface="Arial" pitchFamily="34" charset="0"/>
              <a:cs typeface="Arial" pitchFamily="34" charset="0"/>
            </a:endParaRPr>
          </a:p>
        </p:txBody>
      </p:sp>
      <p:pic>
        <p:nvPicPr>
          <p:cNvPr id="4" name="3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3528" y="465155"/>
            <a:ext cx="3903393" cy="1379669"/>
          </a:xfrm>
          <a:prstGeom prst="rect">
            <a:avLst/>
          </a:prstGeom>
        </p:spPr>
      </p:pic>
      <p:pic>
        <p:nvPicPr>
          <p:cNvPr id="5" name="4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04048" y="714261"/>
            <a:ext cx="3455308" cy="881456"/>
          </a:xfrm>
          <a:prstGeom prst="rect">
            <a:avLst/>
          </a:prstGeom>
        </p:spPr>
      </p:pic>
    </p:spTree>
    <p:extLst>
      <p:ext uri="{BB962C8B-B14F-4D97-AF65-F5344CB8AC3E}">
        <p14:creationId xmlns:p14="http://schemas.microsoft.com/office/powerpoint/2010/main" val="240160463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ES" sz="2800" b="1" dirty="0" smtClean="0">
                <a:latin typeface="Arial" panose="020B0604020202020204" pitchFamily="34" charset="0"/>
                <a:cs typeface="Arial" panose="020B0604020202020204" pitchFamily="34" charset="0"/>
              </a:rPr>
              <a:t>introducción</a:t>
            </a:r>
            <a:endParaRPr lang="es-ES" sz="2800" b="1" dirty="0">
              <a:latin typeface="Arial" panose="020B0604020202020204" pitchFamily="34" charset="0"/>
              <a:cs typeface="Arial" panose="020B0604020202020204" pitchFamily="34" charset="0"/>
            </a:endParaRPr>
          </a:p>
        </p:txBody>
      </p:sp>
      <p:sp>
        <p:nvSpPr>
          <p:cNvPr id="3" name="2 Marcador de contenido"/>
          <p:cNvSpPr>
            <a:spLocks noGrp="1"/>
          </p:cNvSpPr>
          <p:nvPr>
            <p:ph idx="1"/>
          </p:nvPr>
        </p:nvSpPr>
        <p:spPr>
          <a:xfrm>
            <a:off x="304800" y="1554162"/>
            <a:ext cx="8686800" cy="5115198"/>
          </a:xfrm>
        </p:spPr>
        <p:txBody>
          <a:bodyPr>
            <a:normAutofit fontScale="62500" lnSpcReduction="20000"/>
          </a:bodyPr>
          <a:lstStyle/>
          <a:p>
            <a:pPr algn="just">
              <a:lnSpc>
                <a:spcPct val="120000"/>
              </a:lnSpc>
              <a:spcBef>
                <a:spcPts val="600"/>
              </a:spcBef>
              <a:spcAft>
                <a:spcPts val="1200"/>
              </a:spcAft>
            </a:pPr>
            <a:r>
              <a:rPr lang="es-ES" dirty="0" smtClean="0">
                <a:latin typeface="Arial" panose="020B0604020202020204" pitchFamily="34" charset="0"/>
                <a:cs typeface="Arial" panose="020B0604020202020204" pitchFamily="34" charset="0"/>
              </a:rPr>
              <a:t>Sistemas de control basados en eventos:</a:t>
            </a:r>
          </a:p>
          <a:p>
            <a:pPr lvl="1" algn="just">
              <a:lnSpc>
                <a:spcPct val="120000"/>
              </a:lnSpc>
              <a:spcBef>
                <a:spcPts val="600"/>
              </a:spcBef>
              <a:spcAft>
                <a:spcPts val="1200"/>
              </a:spcAft>
            </a:pPr>
            <a:r>
              <a:rPr lang="es-ES" dirty="0" smtClean="0">
                <a:latin typeface="Arial" panose="020B0604020202020204" pitchFamily="34" charset="0"/>
                <a:cs typeface="Arial" panose="020B0604020202020204" pitchFamily="34" charset="0"/>
              </a:rPr>
              <a:t>Se toman acciones de control cuando ocurre cierto evento, en nuestro caso cuando se supera un umbral.</a:t>
            </a:r>
          </a:p>
          <a:p>
            <a:pPr lvl="1" algn="just">
              <a:lnSpc>
                <a:spcPct val="120000"/>
              </a:lnSpc>
              <a:spcBef>
                <a:spcPts val="600"/>
              </a:spcBef>
              <a:spcAft>
                <a:spcPts val="1200"/>
              </a:spcAft>
            </a:pPr>
            <a:r>
              <a:rPr lang="es-ES" dirty="0">
                <a:latin typeface="Arial" panose="020B0604020202020204" pitchFamily="34" charset="0"/>
                <a:cs typeface="Arial" panose="020B0604020202020204" pitchFamily="34" charset="0"/>
              </a:rPr>
              <a:t>Alternativa a los sistemas de control periódicos cuando se trabaja con </a:t>
            </a:r>
            <a:r>
              <a:rPr lang="es-ES" dirty="0" smtClean="0">
                <a:latin typeface="Arial" panose="020B0604020202020204" pitchFamily="34" charset="0"/>
                <a:cs typeface="Arial" panose="020B0604020202020204" pitchFamily="34" charset="0"/>
              </a:rPr>
              <a:t>sistemas </a:t>
            </a:r>
            <a:r>
              <a:rPr lang="es-ES" dirty="0">
                <a:latin typeface="Arial" panose="020B0604020202020204" pitchFamily="34" charset="0"/>
                <a:cs typeface="Arial" panose="020B0604020202020204" pitchFamily="34" charset="0"/>
              </a:rPr>
              <a:t>de capacidad limitada de </a:t>
            </a:r>
            <a:r>
              <a:rPr lang="es-ES" dirty="0" smtClean="0">
                <a:latin typeface="Arial" panose="020B0604020202020204" pitchFamily="34" charset="0"/>
                <a:cs typeface="Arial" panose="020B0604020202020204" pitchFamily="34" charset="0"/>
              </a:rPr>
              <a:t>computación </a:t>
            </a:r>
            <a:r>
              <a:rPr lang="es-ES" dirty="0">
                <a:latin typeface="Arial" panose="020B0604020202020204" pitchFamily="34" charset="0"/>
                <a:cs typeface="Arial" panose="020B0604020202020204" pitchFamily="34" charset="0"/>
              </a:rPr>
              <a:t>y comunicación.</a:t>
            </a:r>
          </a:p>
          <a:p>
            <a:pPr lvl="1" algn="just">
              <a:lnSpc>
                <a:spcPct val="120000"/>
              </a:lnSpc>
              <a:spcBef>
                <a:spcPts val="600"/>
              </a:spcBef>
              <a:spcAft>
                <a:spcPts val="1200"/>
              </a:spcAft>
            </a:pPr>
            <a:r>
              <a:rPr lang="es-ES" dirty="0" smtClean="0">
                <a:latin typeface="Arial" panose="020B0604020202020204" pitchFamily="34" charset="0"/>
                <a:cs typeface="Arial" panose="020B0604020202020204" pitchFamily="34" charset="0"/>
              </a:rPr>
              <a:t>Ventajas en nuestro proyecto:</a:t>
            </a:r>
          </a:p>
          <a:p>
            <a:pPr lvl="2" algn="just">
              <a:lnSpc>
                <a:spcPct val="120000"/>
              </a:lnSpc>
              <a:spcBef>
                <a:spcPts val="600"/>
              </a:spcBef>
              <a:spcAft>
                <a:spcPts val="1200"/>
              </a:spcAft>
            </a:pPr>
            <a:r>
              <a:rPr lang="es-ES" dirty="0" smtClean="0">
                <a:latin typeface="Arial" panose="020B0604020202020204" pitchFamily="34" charset="0"/>
                <a:cs typeface="Arial" panose="020B0604020202020204" pitchFamily="34" charset="0"/>
              </a:rPr>
              <a:t>Disminución del ancho de banda consumido.</a:t>
            </a:r>
          </a:p>
          <a:p>
            <a:pPr lvl="2" algn="just">
              <a:lnSpc>
                <a:spcPct val="120000"/>
              </a:lnSpc>
              <a:spcBef>
                <a:spcPts val="600"/>
              </a:spcBef>
              <a:spcAft>
                <a:spcPts val="1200"/>
              </a:spcAft>
            </a:pPr>
            <a:r>
              <a:rPr lang="es-ES" dirty="0" smtClean="0">
                <a:latin typeface="Arial" panose="020B0604020202020204" pitchFamily="34" charset="0"/>
                <a:cs typeface="Arial" panose="020B0604020202020204" pitchFamily="34" charset="0"/>
              </a:rPr>
              <a:t>Utilización optimizada de los recursos de cálculo.</a:t>
            </a:r>
          </a:p>
          <a:p>
            <a:pPr lvl="1" algn="just">
              <a:lnSpc>
                <a:spcPct val="120000"/>
              </a:lnSpc>
              <a:spcBef>
                <a:spcPts val="600"/>
              </a:spcBef>
              <a:spcAft>
                <a:spcPts val="1200"/>
              </a:spcAft>
            </a:pPr>
            <a:r>
              <a:rPr lang="es-ES" dirty="0" smtClean="0">
                <a:latin typeface="Arial" panose="020B0604020202020204" pitchFamily="34" charset="0"/>
                <a:cs typeface="Arial" panose="020B0604020202020204" pitchFamily="34" charset="0"/>
              </a:rPr>
              <a:t>Utilidad:</a:t>
            </a:r>
          </a:p>
          <a:p>
            <a:pPr lvl="2" algn="just">
              <a:lnSpc>
                <a:spcPct val="120000"/>
              </a:lnSpc>
              <a:spcBef>
                <a:spcPts val="600"/>
              </a:spcBef>
              <a:spcAft>
                <a:spcPts val="1200"/>
              </a:spcAft>
            </a:pPr>
            <a:r>
              <a:rPr lang="es-ES" dirty="0" smtClean="0">
                <a:latin typeface="Arial" panose="020B0604020202020204" pitchFamily="34" charset="0"/>
                <a:cs typeface="Arial" panose="020B0604020202020204" pitchFamily="34" charset="0"/>
              </a:rPr>
              <a:t>En los sistemas de control basados en red.</a:t>
            </a:r>
          </a:p>
          <a:p>
            <a:pPr lvl="2" algn="just">
              <a:lnSpc>
                <a:spcPct val="120000"/>
              </a:lnSpc>
              <a:spcBef>
                <a:spcPts val="600"/>
              </a:spcBef>
              <a:spcAft>
                <a:spcPts val="1200"/>
              </a:spcAft>
            </a:pPr>
            <a:r>
              <a:rPr lang="es-ES" dirty="0" smtClean="0">
                <a:latin typeface="Arial" panose="020B0604020202020204" pitchFamily="34" charset="0"/>
                <a:cs typeface="Arial" panose="020B0604020202020204" pitchFamily="34" charset="0"/>
              </a:rPr>
              <a:t>En las transmisiones inalámbricas en una red de sensores alimentados por baterías.</a:t>
            </a:r>
          </a:p>
        </p:txBody>
      </p:sp>
    </p:spTree>
    <p:extLst>
      <p:ext uri="{BB962C8B-B14F-4D97-AF65-F5344CB8AC3E}">
        <p14:creationId xmlns:p14="http://schemas.microsoft.com/office/powerpoint/2010/main" val="174152538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ES" sz="2800" b="1" dirty="0" smtClean="0">
                <a:latin typeface="Arial" panose="020B0604020202020204" pitchFamily="34" charset="0"/>
                <a:cs typeface="Arial" panose="020B0604020202020204" pitchFamily="34" charset="0"/>
              </a:rPr>
              <a:t>Objetivo</a:t>
            </a:r>
            <a:endParaRPr lang="es-ES" sz="2800" b="1" dirty="0">
              <a:latin typeface="Arial" panose="020B0604020202020204" pitchFamily="34" charset="0"/>
              <a:cs typeface="Arial" panose="020B0604020202020204" pitchFamily="34" charset="0"/>
            </a:endParaRPr>
          </a:p>
        </p:txBody>
      </p:sp>
      <p:sp>
        <p:nvSpPr>
          <p:cNvPr id="3" name="2 Marcador de contenido"/>
          <p:cNvSpPr>
            <a:spLocks noGrp="1"/>
          </p:cNvSpPr>
          <p:nvPr>
            <p:ph idx="1"/>
          </p:nvPr>
        </p:nvSpPr>
        <p:spPr>
          <a:xfrm>
            <a:off x="304800" y="1554162"/>
            <a:ext cx="8686800" cy="5115198"/>
          </a:xfrm>
        </p:spPr>
        <p:txBody>
          <a:bodyPr>
            <a:normAutofit fontScale="55000" lnSpcReduction="20000"/>
          </a:bodyPr>
          <a:lstStyle/>
          <a:p>
            <a:pPr algn="just">
              <a:lnSpc>
                <a:spcPct val="120000"/>
              </a:lnSpc>
              <a:spcBef>
                <a:spcPts val="600"/>
              </a:spcBef>
              <a:spcAft>
                <a:spcPts val="1200"/>
              </a:spcAft>
            </a:pPr>
            <a:r>
              <a:rPr lang="es-ES" dirty="0" smtClean="0">
                <a:latin typeface="Arial" panose="020B0604020202020204" pitchFamily="34" charset="0"/>
                <a:cs typeface="Arial" panose="020B0604020202020204" pitchFamily="34" charset="0"/>
              </a:rPr>
              <a:t>Diseñar una estrategia de control </a:t>
            </a:r>
            <a:r>
              <a:rPr lang="es-ES" dirty="0">
                <a:latin typeface="Arial" panose="020B0604020202020204" pitchFamily="34" charset="0"/>
                <a:cs typeface="Arial" panose="020B0604020202020204" pitchFamily="34" charset="0"/>
              </a:rPr>
              <a:t>que minimice el ancho de banda consumido </a:t>
            </a:r>
            <a:r>
              <a:rPr lang="es-ES" dirty="0" smtClean="0">
                <a:latin typeface="Arial" panose="020B0604020202020204" pitchFamily="34" charset="0"/>
                <a:cs typeface="Arial" panose="020B0604020202020204" pitchFamily="34" charset="0"/>
              </a:rPr>
              <a:t>sin diferir en </a:t>
            </a:r>
            <a:r>
              <a:rPr lang="es-ES" dirty="0">
                <a:latin typeface="Arial" panose="020B0604020202020204" pitchFamily="34" charset="0"/>
                <a:cs typeface="Arial" panose="020B0604020202020204" pitchFamily="34" charset="0"/>
              </a:rPr>
              <a:t>prestaciones de un control </a:t>
            </a:r>
            <a:r>
              <a:rPr lang="es-ES" dirty="0" smtClean="0">
                <a:latin typeface="Arial" panose="020B0604020202020204" pitchFamily="34" charset="0"/>
                <a:cs typeface="Arial" panose="020B0604020202020204" pitchFamily="34" charset="0"/>
              </a:rPr>
              <a:t>convencional:</a:t>
            </a:r>
          </a:p>
          <a:p>
            <a:pPr lvl="1" algn="just">
              <a:lnSpc>
                <a:spcPct val="120000"/>
              </a:lnSpc>
              <a:spcBef>
                <a:spcPts val="600"/>
              </a:spcBef>
              <a:spcAft>
                <a:spcPts val="1200"/>
              </a:spcAft>
            </a:pPr>
            <a:r>
              <a:rPr lang="es-ES" dirty="0" smtClean="0">
                <a:latin typeface="Arial" panose="020B0604020202020204" pitchFamily="34" charset="0"/>
                <a:cs typeface="Arial" panose="020B0604020202020204" pitchFamily="34" charset="0"/>
              </a:rPr>
              <a:t>Control </a:t>
            </a:r>
            <a:r>
              <a:rPr lang="es-ES" dirty="0">
                <a:latin typeface="Arial" panose="020B0604020202020204" pitchFamily="34" charset="0"/>
                <a:cs typeface="Arial" panose="020B0604020202020204" pitchFamily="34" charset="0"/>
              </a:rPr>
              <a:t>simultáneo de la posición del carro y del balanceo del </a:t>
            </a:r>
            <a:r>
              <a:rPr lang="es-ES" dirty="0" smtClean="0">
                <a:latin typeface="Arial" panose="020B0604020202020204" pitchFamily="34" charset="0"/>
                <a:cs typeface="Arial" panose="020B0604020202020204" pitchFamily="34" charset="0"/>
              </a:rPr>
              <a:t>péndulo </a:t>
            </a:r>
            <a:r>
              <a:rPr lang="es-ES" dirty="0">
                <a:latin typeface="Arial" panose="020B0604020202020204" pitchFamily="34" charset="0"/>
                <a:cs typeface="Arial" panose="020B0604020202020204" pitchFamily="34" charset="0"/>
              </a:rPr>
              <a:t>a través de una trayectoria </a:t>
            </a:r>
            <a:r>
              <a:rPr lang="es-ES" dirty="0" smtClean="0">
                <a:latin typeface="Arial" panose="020B0604020202020204" pitchFamily="34" charset="0"/>
                <a:cs typeface="Arial" panose="020B0604020202020204" pitchFamily="34" charset="0"/>
              </a:rPr>
              <a:t>deseada.</a:t>
            </a:r>
          </a:p>
          <a:p>
            <a:pPr lvl="2" algn="just">
              <a:lnSpc>
                <a:spcPct val="120000"/>
              </a:lnSpc>
              <a:spcBef>
                <a:spcPts val="600"/>
              </a:spcBef>
              <a:spcAft>
                <a:spcPts val="1200"/>
              </a:spcAft>
            </a:pPr>
            <a:r>
              <a:rPr lang="es-ES" dirty="0" smtClean="0">
                <a:latin typeface="Arial" panose="020B0604020202020204" pitchFamily="34" charset="0"/>
                <a:cs typeface="Arial" panose="020B0604020202020204" pitchFamily="34" charset="0"/>
              </a:rPr>
              <a:t>Desplazamiento </a:t>
            </a:r>
            <a:r>
              <a:rPr lang="es-ES" dirty="0">
                <a:latin typeface="Arial" panose="020B0604020202020204" pitchFamily="34" charset="0"/>
                <a:cs typeface="Arial" panose="020B0604020202020204" pitchFamily="34" charset="0"/>
              </a:rPr>
              <a:t>lo más aproximado posible a la referencia de </a:t>
            </a:r>
            <a:r>
              <a:rPr lang="es-ES" dirty="0" smtClean="0">
                <a:latin typeface="Arial" panose="020B0604020202020204" pitchFamily="34" charset="0"/>
                <a:cs typeface="Arial" panose="020B0604020202020204" pitchFamily="34" charset="0"/>
              </a:rPr>
              <a:t>entrada.</a:t>
            </a:r>
          </a:p>
          <a:p>
            <a:pPr lvl="2" algn="just">
              <a:lnSpc>
                <a:spcPct val="120000"/>
              </a:lnSpc>
              <a:spcBef>
                <a:spcPts val="600"/>
              </a:spcBef>
              <a:spcAft>
                <a:spcPts val="1200"/>
              </a:spcAft>
            </a:pPr>
            <a:r>
              <a:rPr lang="es-ES" dirty="0" smtClean="0">
                <a:latin typeface="Arial" panose="020B0604020202020204" pitchFamily="34" charset="0"/>
                <a:cs typeface="Arial" panose="020B0604020202020204" pitchFamily="34" charset="0"/>
              </a:rPr>
              <a:t>Reducir también </a:t>
            </a:r>
            <a:r>
              <a:rPr lang="es-ES" dirty="0">
                <a:latin typeface="Arial" panose="020B0604020202020204" pitchFamily="34" charset="0"/>
                <a:cs typeface="Arial" panose="020B0604020202020204" pitchFamily="34" charset="0"/>
              </a:rPr>
              <a:t>en lo posible el balanceo del péndulo que va unido al </a:t>
            </a:r>
            <a:r>
              <a:rPr lang="es-ES" dirty="0" smtClean="0">
                <a:latin typeface="Arial" panose="020B0604020202020204" pitchFamily="34" charset="0"/>
                <a:cs typeface="Arial" panose="020B0604020202020204" pitchFamily="34" charset="0"/>
              </a:rPr>
              <a:t>carro.</a:t>
            </a:r>
          </a:p>
          <a:p>
            <a:pPr lvl="1" algn="just">
              <a:lnSpc>
                <a:spcPct val="120000"/>
              </a:lnSpc>
              <a:spcBef>
                <a:spcPts val="600"/>
              </a:spcBef>
              <a:spcAft>
                <a:spcPts val="1200"/>
              </a:spcAft>
            </a:pPr>
            <a:r>
              <a:rPr lang="es-ES" dirty="0" smtClean="0">
                <a:latin typeface="Arial" panose="020B0604020202020204" pitchFamily="34" charset="0"/>
                <a:cs typeface="Arial" panose="020B0604020202020204" pitchFamily="34" charset="0"/>
              </a:rPr>
              <a:t>Control por eventos en </a:t>
            </a:r>
            <a:r>
              <a:rPr lang="es-ES" dirty="0">
                <a:latin typeface="Arial" panose="020B0604020202020204" pitchFamily="34" charset="0"/>
                <a:cs typeface="Arial" panose="020B0604020202020204" pitchFamily="34" charset="0"/>
              </a:rPr>
              <a:t>el que se decide cuándo enviar o no los nuevos datos de </a:t>
            </a:r>
            <a:r>
              <a:rPr lang="es-ES" dirty="0" smtClean="0">
                <a:latin typeface="Arial" panose="020B0604020202020204" pitchFamily="34" charset="0"/>
                <a:cs typeface="Arial" panose="020B0604020202020204" pitchFamily="34" charset="0"/>
              </a:rPr>
              <a:t>lectura </a:t>
            </a:r>
            <a:r>
              <a:rPr lang="es-ES" dirty="0">
                <a:latin typeface="Arial" panose="020B0604020202020204" pitchFamily="34" charset="0"/>
                <a:cs typeface="Arial" panose="020B0604020202020204" pitchFamily="34" charset="0"/>
              </a:rPr>
              <a:t>según difieran respecto a instantes anteriores cierto umbral </a:t>
            </a:r>
            <a:r>
              <a:rPr lang="es-ES" dirty="0" smtClean="0">
                <a:latin typeface="Arial" panose="020B0604020202020204" pitchFamily="34" charset="0"/>
                <a:cs typeface="Arial" panose="020B0604020202020204" pitchFamily="34" charset="0"/>
              </a:rPr>
              <a:t>establecido.</a:t>
            </a:r>
          </a:p>
          <a:p>
            <a:pPr lvl="2" algn="just">
              <a:lnSpc>
                <a:spcPct val="120000"/>
              </a:lnSpc>
              <a:spcBef>
                <a:spcPts val="600"/>
              </a:spcBef>
              <a:spcAft>
                <a:spcPts val="1200"/>
              </a:spcAft>
            </a:pPr>
            <a:r>
              <a:rPr lang="es-ES" dirty="0">
                <a:latin typeface="Arial" panose="020B0604020202020204" pitchFamily="34" charset="0"/>
                <a:cs typeface="Arial" panose="020B0604020202020204" pitchFamily="34" charset="0"/>
              </a:rPr>
              <a:t>Toda la información se muestrea </a:t>
            </a:r>
            <a:r>
              <a:rPr lang="es-ES" dirty="0" smtClean="0">
                <a:latin typeface="Arial" panose="020B0604020202020204" pitchFamily="34" charset="0"/>
                <a:cs typeface="Arial" panose="020B0604020202020204" pitchFamily="34" charset="0"/>
              </a:rPr>
              <a:t>cada </a:t>
            </a:r>
            <a:r>
              <a:rPr lang="es-ES" dirty="0">
                <a:latin typeface="Arial" panose="020B0604020202020204" pitchFamily="34" charset="0"/>
                <a:cs typeface="Arial" panose="020B0604020202020204" pitchFamily="34" charset="0"/>
              </a:rPr>
              <a:t>T </a:t>
            </a:r>
            <a:r>
              <a:rPr lang="es-ES" dirty="0" smtClean="0">
                <a:latin typeface="Arial" panose="020B0604020202020204" pitchFamily="34" charset="0"/>
                <a:cs typeface="Arial" panose="020B0604020202020204" pitchFamily="34" charset="0"/>
              </a:rPr>
              <a:t>segundos (0,01 segundos).</a:t>
            </a:r>
          </a:p>
          <a:p>
            <a:pPr lvl="2" algn="just">
              <a:lnSpc>
                <a:spcPct val="120000"/>
              </a:lnSpc>
              <a:spcBef>
                <a:spcPts val="600"/>
              </a:spcBef>
              <a:spcAft>
                <a:spcPts val="1200"/>
              </a:spcAft>
            </a:pPr>
            <a:r>
              <a:rPr lang="es-ES" dirty="0" smtClean="0">
                <a:latin typeface="Arial" panose="020B0604020202020204" pitchFamily="34" charset="0"/>
                <a:cs typeface="Arial" panose="020B0604020202020204" pitchFamily="34" charset="0"/>
              </a:rPr>
              <a:t>Umbral: diferencia entre valores de información leídos en dos instantes consecutivos.</a:t>
            </a:r>
          </a:p>
          <a:p>
            <a:pPr lvl="2" algn="just">
              <a:lnSpc>
                <a:spcPct val="120000"/>
              </a:lnSpc>
              <a:spcBef>
                <a:spcPts val="600"/>
              </a:spcBef>
              <a:spcAft>
                <a:spcPts val="1200"/>
              </a:spcAft>
            </a:pPr>
            <a:r>
              <a:rPr lang="es-ES" dirty="0" smtClean="0">
                <a:latin typeface="Arial" panose="020B0604020202020204" pitchFamily="34" charset="0"/>
                <a:cs typeface="Arial" panose="020B0604020202020204" pitchFamily="34" charset="0"/>
              </a:rPr>
              <a:t>Se produce un evento cuando esta diferencia es igual o mayor que el umbral, pues consideramos un cambio significativo en la señal que justifica la </a:t>
            </a:r>
            <a:r>
              <a:rPr lang="es-ES" dirty="0">
                <a:latin typeface="Arial" panose="020B0604020202020204" pitchFamily="34" charset="0"/>
                <a:cs typeface="Arial" panose="020B0604020202020204" pitchFamily="34" charset="0"/>
              </a:rPr>
              <a:t>transmisión de una nueva </a:t>
            </a:r>
            <a:r>
              <a:rPr lang="es-ES" dirty="0" smtClean="0">
                <a:latin typeface="Arial" panose="020B0604020202020204" pitchFamily="34" charset="0"/>
                <a:cs typeface="Arial" panose="020B0604020202020204" pitchFamily="34" charset="0"/>
              </a:rPr>
              <a:t>muestra.</a:t>
            </a:r>
          </a:p>
          <a:p>
            <a:pPr lvl="2" algn="just">
              <a:lnSpc>
                <a:spcPct val="120000"/>
              </a:lnSpc>
              <a:spcBef>
                <a:spcPts val="600"/>
              </a:spcBef>
              <a:spcAft>
                <a:spcPts val="1200"/>
              </a:spcAft>
            </a:pPr>
            <a:r>
              <a:rPr lang="es-ES" dirty="0" smtClean="0">
                <a:latin typeface="Arial" panose="020B0604020202020204" pitchFamily="34" charset="0"/>
                <a:cs typeface="Arial" panose="020B0604020202020204" pitchFamily="34" charset="0"/>
              </a:rPr>
              <a:t>En </a:t>
            </a:r>
            <a:r>
              <a:rPr lang="es-ES" dirty="0">
                <a:latin typeface="Arial" panose="020B0604020202020204" pitchFamily="34" charset="0"/>
                <a:cs typeface="Arial" panose="020B0604020202020204" pitchFamily="34" charset="0"/>
              </a:rPr>
              <a:t>el caso contrario no se transmite </a:t>
            </a:r>
            <a:r>
              <a:rPr lang="es-ES" dirty="0" smtClean="0">
                <a:latin typeface="Arial" panose="020B0604020202020204" pitchFamily="34" charset="0"/>
                <a:cs typeface="Arial" panose="020B0604020202020204" pitchFamily="34" charset="0"/>
              </a:rPr>
              <a:t>el nuevo dato de lectura, </a:t>
            </a:r>
            <a:r>
              <a:rPr lang="es-ES" dirty="0">
                <a:latin typeface="Arial" panose="020B0604020202020204" pitchFamily="34" charset="0"/>
                <a:cs typeface="Arial" panose="020B0604020202020204" pitchFamily="34" charset="0"/>
              </a:rPr>
              <a:t>ahorrando así ancho de </a:t>
            </a:r>
            <a:r>
              <a:rPr lang="es-ES" dirty="0" smtClean="0">
                <a:latin typeface="Arial" panose="020B0604020202020204" pitchFamily="34" charset="0"/>
                <a:cs typeface="Arial" panose="020B0604020202020204" pitchFamily="34" charset="0"/>
              </a:rPr>
              <a:t>banda.</a:t>
            </a:r>
          </a:p>
          <a:p>
            <a:pPr lvl="2" algn="just">
              <a:spcAft>
                <a:spcPts val="1200"/>
              </a:spcAft>
            </a:pPr>
            <a:endParaRPr lang="es-ES"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948451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ES" sz="2800" b="1" dirty="0" smtClean="0">
                <a:latin typeface="Arial" panose="020B0604020202020204" pitchFamily="34" charset="0"/>
                <a:cs typeface="Arial" panose="020B0604020202020204" pitchFamily="34" charset="0"/>
              </a:rPr>
              <a:t>OBJETO DE ESTUDIO Y Material utilizado</a:t>
            </a:r>
            <a:endParaRPr lang="es-ES" sz="2800" b="1" dirty="0">
              <a:latin typeface="Arial" panose="020B0604020202020204" pitchFamily="34" charset="0"/>
              <a:cs typeface="Arial" panose="020B0604020202020204" pitchFamily="34" charset="0"/>
            </a:endParaRPr>
          </a:p>
        </p:txBody>
      </p:sp>
      <p:pic>
        <p:nvPicPr>
          <p:cNvPr id="6" name="5 Marcador de contenido"/>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23158" y="1554163"/>
            <a:ext cx="8050083" cy="4525962"/>
          </a:xfrm>
        </p:spPr>
      </p:pic>
    </p:spTree>
    <p:extLst>
      <p:ext uri="{BB962C8B-B14F-4D97-AF65-F5344CB8AC3E}">
        <p14:creationId xmlns:p14="http://schemas.microsoft.com/office/powerpoint/2010/main" val="37014180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ES" sz="2800" b="1" dirty="0" smtClean="0">
                <a:latin typeface="Arial" panose="020B0604020202020204" pitchFamily="34" charset="0"/>
                <a:cs typeface="Arial" panose="020B0604020202020204" pitchFamily="34" charset="0"/>
              </a:rPr>
              <a:t>OBJETO DE ESTUDIO Y Material utilizado</a:t>
            </a:r>
            <a:endParaRPr lang="es-ES" sz="2800" b="1" dirty="0">
              <a:latin typeface="Arial" panose="020B0604020202020204" pitchFamily="34" charset="0"/>
              <a:cs typeface="Arial" panose="020B0604020202020204" pitchFamily="34" charset="0"/>
            </a:endParaRPr>
          </a:p>
        </p:txBody>
      </p:sp>
      <p:pic>
        <p:nvPicPr>
          <p:cNvPr id="4" name="3 Marcador de contenido"/>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630892" y="1554163"/>
            <a:ext cx="6034616" cy="4525962"/>
          </a:xfrm>
        </p:spPr>
      </p:pic>
    </p:spTree>
    <p:extLst>
      <p:ext uri="{BB962C8B-B14F-4D97-AF65-F5344CB8AC3E}">
        <p14:creationId xmlns:p14="http://schemas.microsoft.com/office/powerpoint/2010/main" val="1973464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ES" sz="2800" b="1" dirty="0" smtClean="0">
                <a:latin typeface="Arial" panose="020B0604020202020204" pitchFamily="34" charset="0"/>
                <a:cs typeface="Arial" panose="020B0604020202020204" pitchFamily="34" charset="0"/>
              </a:rPr>
              <a:t>OBJETO DE ESTUDIO Y Material utilizado</a:t>
            </a:r>
            <a:endParaRPr lang="es-ES" sz="2800" b="1" dirty="0">
              <a:latin typeface="Arial" panose="020B0604020202020204" pitchFamily="34" charset="0"/>
              <a:cs typeface="Arial" panose="020B0604020202020204" pitchFamily="34" charset="0"/>
            </a:endParaRPr>
          </a:p>
        </p:txBody>
      </p:sp>
      <p:pic>
        <p:nvPicPr>
          <p:cNvPr id="5" name="4 Marcador de contenido"/>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630892" y="1554163"/>
            <a:ext cx="6034616" cy="4525962"/>
          </a:xfrm>
        </p:spPr>
      </p:pic>
    </p:spTree>
    <p:extLst>
      <p:ext uri="{BB962C8B-B14F-4D97-AF65-F5344CB8AC3E}">
        <p14:creationId xmlns:p14="http://schemas.microsoft.com/office/powerpoint/2010/main" val="359319502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ES" sz="2800" b="1" dirty="0" smtClean="0">
                <a:latin typeface="Arial" panose="020B0604020202020204" pitchFamily="34" charset="0"/>
                <a:cs typeface="Arial" panose="020B0604020202020204" pitchFamily="34" charset="0"/>
              </a:rPr>
              <a:t>Soluciones alternativas</a:t>
            </a:r>
            <a:endParaRPr lang="es-ES" sz="2800" b="1" dirty="0">
              <a:latin typeface="Arial" panose="020B0604020202020204" pitchFamily="34" charset="0"/>
              <a:cs typeface="Arial" panose="020B0604020202020204" pitchFamily="34" charset="0"/>
            </a:endParaRPr>
          </a:p>
        </p:txBody>
      </p:sp>
      <p:sp>
        <p:nvSpPr>
          <p:cNvPr id="3" name="2 Marcador de contenido"/>
          <p:cNvSpPr>
            <a:spLocks noGrp="1"/>
          </p:cNvSpPr>
          <p:nvPr>
            <p:ph idx="1"/>
          </p:nvPr>
        </p:nvSpPr>
        <p:spPr>
          <a:xfrm>
            <a:off x="304800" y="1554162"/>
            <a:ext cx="8686800" cy="5115198"/>
          </a:xfrm>
        </p:spPr>
        <p:txBody>
          <a:bodyPr>
            <a:normAutofit fontScale="62500" lnSpcReduction="20000"/>
          </a:bodyPr>
          <a:lstStyle/>
          <a:p>
            <a:pPr lvl="0" algn="just">
              <a:lnSpc>
                <a:spcPct val="120000"/>
              </a:lnSpc>
              <a:spcBef>
                <a:spcPts val="600"/>
              </a:spcBef>
              <a:spcAft>
                <a:spcPts val="1200"/>
              </a:spcAft>
            </a:pPr>
            <a:r>
              <a:rPr lang="es-ES" dirty="0" smtClean="0">
                <a:latin typeface="Arial" panose="020B0604020202020204" pitchFamily="34" charset="0"/>
                <a:cs typeface="Arial" panose="020B0604020202020204" pitchFamily="34" charset="0"/>
              </a:rPr>
              <a:t>La solución más sencilla es trabajar con referencias de bajas frecuencias, por lo que de esta manera el sistema realizaría un trayecto lento donde no aparecerían oscilaciones del péndulo, evitando así aplicar el control adicional al sistema destinado a la reducción de este balanceo y, por lo tanto, consumiendo menos ancho de banda puesto que no se envía la información sobre el ángulo del péndulo.</a:t>
            </a:r>
          </a:p>
          <a:p>
            <a:pPr algn="just">
              <a:lnSpc>
                <a:spcPct val="120000"/>
              </a:lnSpc>
              <a:spcBef>
                <a:spcPts val="600"/>
              </a:spcBef>
              <a:spcAft>
                <a:spcPts val="1200"/>
              </a:spcAft>
            </a:pPr>
            <a:r>
              <a:rPr lang="es-ES" dirty="0">
                <a:latin typeface="Arial" panose="020B0604020202020204" pitchFamily="34" charset="0"/>
                <a:cs typeface="Arial" panose="020B0604020202020204" pitchFamily="34" charset="0"/>
              </a:rPr>
              <a:t>También </a:t>
            </a:r>
            <a:r>
              <a:rPr lang="es-ES" dirty="0" smtClean="0">
                <a:latin typeface="Arial" panose="020B0604020202020204" pitchFamily="34" charset="0"/>
                <a:cs typeface="Arial" panose="020B0604020202020204" pitchFamily="34" charset="0"/>
              </a:rPr>
              <a:t>podemos reducir </a:t>
            </a:r>
            <a:r>
              <a:rPr lang="es-ES" dirty="0">
                <a:latin typeface="Arial" panose="020B0604020202020204" pitchFamily="34" charset="0"/>
                <a:cs typeface="Arial" panose="020B0604020202020204" pitchFamily="34" charset="0"/>
              </a:rPr>
              <a:t>la longitud del </a:t>
            </a:r>
            <a:r>
              <a:rPr lang="es-ES" dirty="0" smtClean="0">
                <a:latin typeface="Arial" panose="020B0604020202020204" pitchFamily="34" charset="0"/>
                <a:cs typeface="Arial" panose="020B0604020202020204" pitchFamily="34" charset="0"/>
              </a:rPr>
              <a:t>péndulo, provocando </a:t>
            </a:r>
            <a:r>
              <a:rPr lang="es-ES" dirty="0">
                <a:latin typeface="Arial" panose="020B0604020202020204" pitchFamily="34" charset="0"/>
                <a:cs typeface="Arial" panose="020B0604020202020204" pitchFamily="34" charset="0"/>
              </a:rPr>
              <a:t>oscilaciones de menor amplitud, pero </a:t>
            </a:r>
            <a:r>
              <a:rPr lang="es-ES" dirty="0" smtClean="0">
                <a:latin typeface="Arial" panose="020B0604020202020204" pitchFamily="34" charset="0"/>
                <a:cs typeface="Arial" panose="020B0604020202020204" pitchFamily="34" charset="0"/>
              </a:rPr>
              <a:t>queremos </a:t>
            </a:r>
            <a:r>
              <a:rPr lang="es-ES" dirty="0">
                <a:latin typeface="Arial" panose="020B0604020202020204" pitchFamily="34" charset="0"/>
                <a:cs typeface="Arial" panose="020B0604020202020204" pitchFamily="34" charset="0"/>
              </a:rPr>
              <a:t>trabajar con una longitud media</a:t>
            </a:r>
            <a:r>
              <a:rPr lang="es-ES" dirty="0" smtClean="0">
                <a:latin typeface="Arial" panose="020B0604020202020204" pitchFamily="34" charset="0"/>
                <a:cs typeface="Arial" panose="020B0604020202020204" pitchFamily="34" charset="0"/>
              </a:rPr>
              <a:t>.</a:t>
            </a:r>
          </a:p>
          <a:p>
            <a:pPr lvl="0" algn="just">
              <a:lnSpc>
                <a:spcPct val="120000"/>
              </a:lnSpc>
              <a:spcBef>
                <a:spcPts val="600"/>
              </a:spcBef>
              <a:spcAft>
                <a:spcPts val="1200"/>
              </a:spcAft>
            </a:pPr>
            <a:r>
              <a:rPr lang="es-ES" dirty="0">
                <a:latin typeface="Arial" panose="020B0604020202020204" pitchFamily="34" charset="0"/>
                <a:cs typeface="Arial" panose="020B0604020202020204" pitchFamily="34" charset="0"/>
              </a:rPr>
              <a:t>Otra posible solución para reducir el consumo de ancho de banda es la de aumentar el periodo de muestreo T, pero </a:t>
            </a:r>
            <a:r>
              <a:rPr lang="es-ES" dirty="0" smtClean="0">
                <a:latin typeface="Arial" panose="020B0604020202020204" pitchFamily="34" charset="0"/>
                <a:cs typeface="Arial" panose="020B0604020202020204" pitchFamily="34" charset="0"/>
              </a:rPr>
              <a:t>esta </a:t>
            </a:r>
            <a:r>
              <a:rPr lang="es-ES" dirty="0">
                <a:latin typeface="Arial" panose="020B0604020202020204" pitchFamily="34" charset="0"/>
                <a:cs typeface="Arial" panose="020B0604020202020204" pitchFamily="34" charset="0"/>
              </a:rPr>
              <a:t>opción la descartamos ya que los errores aumentan e incluso se puede llegar a un mal funcionamiento del sistema.</a:t>
            </a:r>
          </a:p>
          <a:p>
            <a:endParaRPr lang="es-ES" dirty="0" smtClean="0">
              <a:latin typeface="Arial" panose="020B0604020202020204" pitchFamily="34" charset="0"/>
              <a:cs typeface="Arial" panose="020B0604020202020204" pitchFamily="34" charset="0"/>
            </a:endParaRPr>
          </a:p>
          <a:p>
            <a:endParaRPr lang="es-ES" dirty="0" smtClean="0">
              <a:latin typeface="Arial" panose="020B0604020202020204" pitchFamily="34" charset="0"/>
              <a:cs typeface="Arial" panose="020B0604020202020204" pitchFamily="34" charset="0"/>
            </a:endParaRPr>
          </a:p>
          <a:p>
            <a:pPr lvl="0"/>
            <a:endParaRPr lang="es-ES" dirty="0">
              <a:latin typeface="Arial" panose="020B0604020202020204" pitchFamily="34" charset="0"/>
              <a:cs typeface="Arial" panose="020B0604020202020204" pitchFamily="34" charset="0"/>
            </a:endParaRPr>
          </a:p>
          <a:p>
            <a:pPr algn="just">
              <a:spcAft>
                <a:spcPts val="1200"/>
              </a:spcAft>
            </a:pPr>
            <a:endParaRPr lang="es-ES"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5849533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pPr algn="ctr"/>
            <a:r>
              <a:rPr lang="es-ES" sz="2800" b="1" dirty="0" smtClean="0">
                <a:latin typeface="Arial" panose="020B0604020202020204" pitchFamily="34" charset="0"/>
                <a:cs typeface="Arial" panose="020B0604020202020204" pitchFamily="34" charset="0"/>
              </a:rPr>
              <a:t>Obtención del periodo de muestreo (T)</a:t>
            </a:r>
            <a:endParaRPr lang="es-ES" sz="2800" b="1" dirty="0">
              <a:latin typeface="Arial" panose="020B0604020202020204" pitchFamily="34" charset="0"/>
              <a:cs typeface="Arial" panose="020B0604020202020204" pitchFamily="34" charset="0"/>
            </a:endParaRPr>
          </a:p>
        </p:txBody>
      </p:sp>
      <p:pic>
        <p:nvPicPr>
          <p:cNvPr id="6" name="5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2065784"/>
            <a:ext cx="4490081" cy="3362897"/>
          </a:xfrm>
          <a:prstGeom prst="rect">
            <a:avLst/>
          </a:prstGeom>
          <a:noFill/>
          <a:ln>
            <a:noFill/>
          </a:ln>
        </p:spPr>
      </p:pic>
      <p:pic>
        <p:nvPicPr>
          <p:cNvPr id="5" name="4 Imagen"/>
          <p:cNvPicPr/>
          <p:nvPr/>
        </p:nvPicPr>
        <p:blipFill>
          <a:blip r:embed="rId3">
            <a:extLst>
              <a:ext uri="{28A0092B-C50C-407E-A947-70E740481C1C}">
                <a14:useLocalDpi xmlns:a14="http://schemas.microsoft.com/office/drawing/2010/main" val="0"/>
              </a:ext>
            </a:extLst>
          </a:blip>
          <a:srcRect/>
          <a:stretch>
            <a:fillRect/>
          </a:stretch>
        </p:blipFill>
        <p:spPr bwMode="auto">
          <a:xfrm>
            <a:off x="4591372" y="2065785"/>
            <a:ext cx="4552628" cy="3362896"/>
          </a:xfrm>
          <a:prstGeom prst="rect">
            <a:avLst/>
          </a:prstGeom>
          <a:noFill/>
          <a:ln>
            <a:noFill/>
          </a:ln>
        </p:spPr>
      </p:pic>
      <p:sp>
        <p:nvSpPr>
          <p:cNvPr id="12" name="11 CuadroTexto"/>
          <p:cNvSpPr txBox="1"/>
          <p:nvPr/>
        </p:nvSpPr>
        <p:spPr>
          <a:xfrm>
            <a:off x="61044" y="5589240"/>
            <a:ext cx="4367991" cy="984885"/>
          </a:xfrm>
          <a:prstGeom prst="rect">
            <a:avLst/>
          </a:prstGeom>
          <a:noFill/>
        </p:spPr>
        <p:txBody>
          <a:bodyPr wrap="none" rtlCol="0">
            <a:spAutoFit/>
          </a:bodyPr>
          <a:lstStyle/>
          <a:p>
            <a:pPr algn="ctr"/>
            <a:r>
              <a:rPr lang="es-ES" sz="2000" dirty="0">
                <a:latin typeface="Arial" panose="020B0604020202020204" pitchFamily="34" charset="0"/>
                <a:cs typeface="Arial" panose="020B0604020202020204" pitchFamily="34" charset="0"/>
              </a:rPr>
              <a:t>Respuesta de la posición del carro </a:t>
            </a:r>
          </a:p>
          <a:p>
            <a:pPr algn="ctr"/>
            <a:r>
              <a:rPr lang="es-ES" sz="2000" dirty="0">
                <a:latin typeface="Arial" panose="020B0604020202020204" pitchFamily="34" charset="0"/>
                <a:cs typeface="Arial" panose="020B0604020202020204" pitchFamily="34" charset="0"/>
              </a:rPr>
              <a:t>con T = 0.01 segundos</a:t>
            </a:r>
          </a:p>
          <a:p>
            <a:endParaRPr lang="es-ES" dirty="0"/>
          </a:p>
        </p:txBody>
      </p:sp>
      <p:sp>
        <p:nvSpPr>
          <p:cNvPr id="15" name="14 CuadroTexto"/>
          <p:cNvSpPr txBox="1"/>
          <p:nvPr/>
        </p:nvSpPr>
        <p:spPr>
          <a:xfrm>
            <a:off x="4777500" y="5589239"/>
            <a:ext cx="4180375" cy="984885"/>
          </a:xfrm>
          <a:prstGeom prst="rect">
            <a:avLst/>
          </a:prstGeom>
          <a:noFill/>
        </p:spPr>
        <p:txBody>
          <a:bodyPr wrap="none" rtlCol="0">
            <a:spAutoFit/>
          </a:bodyPr>
          <a:lstStyle/>
          <a:p>
            <a:pPr algn="ctr"/>
            <a:r>
              <a:rPr lang="es-ES" sz="2000" dirty="0">
                <a:latin typeface="Arial" panose="020B0604020202020204" pitchFamily="34" charset="0"/>
                <a:cs typeface="Arial" panose="020B0604020202020204" pitchFamily="34" charset="0"/>
              </a:rPr>
              <a:t>Respuesta del ángulo del péndulo</a:t>
            </a:r>
          </a:p>
          <a:p>
            <a:pPr algn="ctr"/>
            <a:r>
              <a:rPr lang="es-ES" sz="2000" dirty="0">
                <a:latin typeface="Arial" panose="020B0604020202020204" pitchFamily="34" charset="0"/>
                <a:cs typeface="Arial" panose="020B0604020202020204" pitchFamily="34" charset="0"/>
              </a:rPr>
              <a:t>con T = 0.01 segundos</a:t>
            </a:r>
          </a:p>
          <a:p>
            <a:endParaRPr lang="es-ES" dirty="0"/>
          </a:p>
        </p:txBody>
      </p:sp>
    </p:spTree>
    <p:extLst>
      <p:ext uri="{BB962C8B-B14F-4D97-AF65-F5344CB8AC3E}">
        <p14:creationId xmlns:p14="http://schemas.microsoft.com/office/powerpoint/2010/main" val="25601631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ES" sz="2800" b="1" dirty="0">
                <a:latin typeface="Arial" panose="020B0604020202020204" pitchFamily="34" charset="0"/>
                <a:cs typeface="Arial" panose="020B0604020202020204" pitchFamily="34" charset="0"/>
              </a:rPr>
              <a:t>Obtención del periodo de muestreo (T)</a:t>
            </a:r>
          </a:p>
        </p:txBody>
      </p:sp>
      <p:sp>
        <p:nvSpPr>
          <p:cNvPr id="12" name="11 CuadroTexto"/>
          <p:cNvSpPr txBox="1"/>
          <p:nvPr/>
        </p:nvSpPr>
        <p:spPr>
          <a:xfrm>
            <a:off x="155769" y="5589240"/>
            <a:ext cx="4188454" cy="984885"/>
          </a:xfrm>
          <a:prstGeom prst="rect">
            <a:avLst/>
          </a:prstGeom>
          <a:noFill/>
        </p:spPr>
        <p:txBody>
          <a:bodyPr wrap="none" rtlCol="0">
            <a:spAutoFit/>
          </a:bodyPr>
          <a:lstStyle/>
          <a:p>
            <a:pPr algn="ctr"/>
            <a:r>
              <a:rPr lang="es-ES" sz="2000" dirty="0">
                <a:latin typeface="Arial" panose="020B0604020202020204" pitchFamily="34" charset="0"/>
                <a:cs typeface="Arial" panose="020B0604020202020204" pitchFamily="34" charset="0"/>
              </a:rPr>
              <a:t>Respuesta de la posición del carro </a:t>
            </a:r>
            <a:endParaRPr lang="es-ES" sz="2000" dirty="0" smtClean="0">
              <a:latin typeface="Arial" panose="020B0604020202020204" pitchFamily="34" charset="0"/>
              <a:cs typeface="Arial" panose="020B0604020202020204" pitchFamily="34" charset="0"/>
            </a:endParaRPr>
          </a:p>
          <a:p>
            <a:pPr algn="ctr"/>
            <a:r>
              <a:rPr lang="es-ES" sz="2000" dirty="0" smtClean="0">
                <a:latin typeface="Arial" panose="020B0604020202020204" pitchFamily="34" charset="0"/>
                <a:cs typeface="Arial" panose="020B0604020202020204" pitchFamily="34" charset="0"/>
              </a:rPr>
              <a:t>con </a:t>
            </a:r>
            <a:r>
              <a:rPr lang="es-ES" sz="2000" dirty="0">
                <a:latin typeface="Arial" panose="020B0604020202020204" pitchFamily="34" charset="0"/>
                <a:cs typeface="Arial" panose="020B0604020202020204" pitchFamily="34" charset="0"/>
              </a:rPr>
              <a:t>T = </a:t>
            </a:r>
            <a:r>
              <a:rPr lang="es-ES" sz="2000" dirty="0" smtClean="0">
                <a:latin typeface="Arial" panose="020B0604020202020204" pitchFamily="34" charset="0"/>
                <a:cs typeface="Arial" panose="020B0604020202020204" pitchFamily="34" charset="0"/>
              </a:rPr>
              <a:t>0.02 segundos</a:t>
            </a:r>
          </a:p>
          <a:p>
            <a:endParaRPr lang="es-ES" dirty="0"/>
          </a:p>
        </p:txBody>
      </p:sp>
      <p:sp>
        <p:nvSpPr>
          <p:cNvPr id="15" name="14 CuadroTexto"/>
          <p:cNvSpPr txBox="1"/>
          <p:nvPr/>
        </p:nvSpPr>
        <p:spPr>
          <a:xfrm>
            <a:off x="4767812" y="5589239"/>
            <a:ext cx="4180375" cy="984885"/>
          </a:xfrm>
          <a:prstGeom prst="rect">
            <a:avLst/>
          </a:prstGeom>
          <a:noFill/>
        </p:spPr>
        <p:txBody>
          <a:bodyPr wrap="none" rtlCol="0">
            <a:spAutoFit/>
          </a:bodyPr>
          <a:lstStyle/>
          <a:p>
            <a:pPr algn="ctr"/>
            <a:r>
              <a:rPr lang="es-ES" sz="2000" dirty="0">
                <a:latin typeface="Arial" panose="020B0604020202020204" pitchFamily="34" charset="0"/>
                <a:cs typeface="Arial" panose="020B0604020202020204" pitchFamily="34" charset="0"/>
              </a:rPr>
              <a:t>Respuesta </a:t>
            </a:r>
            <a:r>
              <a:rPr lang="es-ES" sz="2000" dirty="0" smtClean="0">
                <a:latin typeface="Arial" panose="020B0604020202020204" pitchFamily="34" charset="0"/>
                <a:cs typeface="Arial" panose="020B0604020202020204" pitchFamily="34" charset="0"/>
              </a:rPr>
              <a:t>del ángulo del péndulo</a:t>
            </a:r>
          </a:p>
          <a:p>
            <a:pPr algn="ctr"/>
            <a:r>
              <a:rPr lang="es-ES" sz="2000" dirty="0" smtClean="0">
                <a:latin typeface="Arial" panose="020B0604020202020204" pitchFamily="34" charset="0"/>
                <a:cs typeface="Arial" panose="020B0604020202020204" pitchFamily="34" charset="0"/>
              </a:rPr>
              <a:t>con </a:t>
            </a:r>
            <a:r>
              <a:rPr lang="es-ES" sz="2000" dirty="0">
                <a:latin typeface="Arial" panose="020B0604020202020204" pitchFamily="34" charset="0"/>
                <a:cs typeface="Arial" panose="020B0604020202020204" pitchFamily="34" charset="0"/>
              </a:rPr>
              <a:t>T = </a:t>
            </a:r>
            <a:r>
              <a:rPr lang="es-ES" sz="2000" dirty="0" smtClean="0">
                <a:latin typeface="Arial" panose="020B0604020202020204" pitchFamily="34" charset="0"/>
                <a:cs typeface="Arial" panose="020B0604020202020204" pitchFamily="34" charset="0"/>
              </a:rPr>
              <a:t>0.02 segundos</a:t>
            </a:r>
          </a:p>
          <a:p>
            <a:endParaRPr lang="es-ES" dirty="0"/>
          </a:p>
        </p:txBody>
      </p:sp>
      <p:pic>
        <p:nvPicPr>
          <p:cNvPr id="9" name="8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2065785"/>
            <a:ext cx="4499992" cy="3362896"/>
          </a:xfrm>
          <a:prstGeom prst="rect">
            <a:avLst/>
          </a:prstGeom>
          <a:noFill/>
          <a:ln>
            <a:noFill/>
          </a:ln>
        </p:spPr>
      </p:pic>
      <p:pic>
        <p:nvPicPr>
          <p:cNvPr id="10" name="9 Imagen"/>
          <p:cNvPicPr/>
          <p:nvPr/>
        </p:nvPicPr>
        <p:blipFill>
          <a:blip r:embed="rId3">
            <a:extLst>
              <a:ext uri="{28A0092B-C50C-407E-A947-70E740481C1C}">
                <a14:useLocalDpi xmlns:a14="http://schemas.microsoft.com/office/drawing/2010/main" val="0"/>
              </a:ext>
            </a:extLst>
          </a:blip>
          <a:srcRect/>
          <a:stretch>
            <a:fillRect/>
          </a:stretch>
        </p:blipFill>
        <p:spPr bwMode="auto">
          <a:xfrm>
            <a:off x="4572000" y="2065785"/>
            <a:ext cx="4572000" cy="3362896"/>
          </a:xfrm>
          <a:prstGeom prst="rect">
            <a:avLst/>
          </a:prstGeom>
          <a:noFill/>
          <a:ln>
            <a:noFill/>
          </a:ln>
        </p:spPr>
      </p:pic>
    </p:spTree>
    <p:extLst>
      <p:ext uri="{BB962C8B-B14F-4D97-AF65-F5344CB8AC3E}">
        <p14:creationId xmlns:p14="http://schemas.microsoft.com/office/powerpoint/2010/main" val="4326159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ES" sz="2800" b="1" dirty="0" smtClean="0">
                <a:latin typeface="Arial" panose="020B0604020202020204" pitchFamily="34" charset="0"/>
                <a:cs typeface="Arial" panose="020B0604020202020204" pitchFamily="34" charset="0"/>
              </a:rPr>
              <a:t>Solución adoptada (I)</a:t>
            </a:r>
            <a:endParaRPr lang="es-ES" sz="2800" b="1" dirty="0">
              <a:latin typeface="Arial" panose="020B0604020202020204" pitchFamily="34" charset="0"/>
              <a:cs typeface="Arial" panose="020B0604020202020204" pitchFamily="34" charset="0"/>
            </a:endParaRPr>
          </a:p>
        </p:txBody>
      </p:sp>
      <p:sp>
        <p:nvSpPr>
          <p:cNvPr id="5" name="4 Marcador de contenido"/>
          <p:cNvSpPr>
            <a:spLocks noGrp="1"/>
          </p:cNvSpPr>
          <p:nvPr>
            <p:ph idx="1"/>
          </p:nvPr>
        </p:nvSpPr>
        <p:spPr>
          <a:xfrm>
            <a:off x="304800" y="1554162"/>
            <a:ext cx="8686800" cy="5132760"/>
          </a:xfrm>
        </p:spPr>
        <p:txBody>
          <a:bodyPr>
            <a:normAutofit/>
          </a:bodyPr>
          <a:lstStyle/>
          <a:p>
            <a:pPr algn="just"/>
            <a:r>
              <a:rPr lang="es-ES" sz="2800" dirty="0">
                <a:latin typeface="Arial" pitchFamily="34" charset="0"/>
                <a:cs typeface="Arial" pitchFamily="34" charset="0"/>
              </a:rPr>
              <a:t>Inicialmente diseñamos un </a:t>
            </a:r>
            <a:r>
              <a:rPr lang="es-ES" sz="2800" dirty="0" smtClean="0">
                <a:latin typeface="Arial" pitchFamily="34" charset="0"/>
                <a:cs typeface="Arial" pitchFamily="34" charset="0"/>
              </a:rPr>
              <a:t>controlador PID </a:t>
            </a:r>
            <a:r>
              <a:rPr lang="es-ES" sz="2800" dirty="0">
                <a:latin typeface="Arial" pitchFamily="34" charset="0"/>
                <a:cs typeface="Arial" pitchFamily="34" charset="0"/>
              </a:rPr>
              <a:t>realimentado </a:t>
            </a:r>
            <a:r>
              <a:rPr lang="es-ES" sz="2800" dirty="0" smtClean="0">
                <a:latin typeface="Arial" pitchFamily="34" charset="0"/>
                <a:cs typeface="Arial" pitchFamily="34" charset="0"/>
              </a:rPr>
              <a:t>de seguimiento </a:t>
            </a:r>
            <a:r>
              <a:rPr lang="es-ES" sz="2800" dirty="0">
                <a:latin typeface="Arial" pitchFamily="34" charset="0"/>
                <a:cs typeface="Arial" pitchFamily="34" charset="0"/>
              </a:rPr>
              <a:t>de </a:t>
            </a:r>
            <a:r>
              <a:rPr lang="es-ES" sz="2800" dirty="0" smtClean="0">
                <a:latin typeface="Arial" pitchFamily="34" charset="0"/>
                <a:cs typeface="Arial" pitchFamily="34" charset="0"/>
              </a:rPr>
              <a:t>trayectoria </a:t>
            </a:r>
            <a:r>
              <a:rPr lang="es-ES" sz="2800" dirty="0">
                <a:latin typeface="Arial" pitchFamily="34" charset="0"/>
                <a:cs typeface="Arial" pitchFamily="34" charset="0"/>
              </a:rPr>
              <a:t>para conseguir que el </a:t>
            </a:r>
            <a:r>
              <a:rPr lang="es-ES" sz="2800" dirty="0" smtClean="0">
                <a:latin typeface="Arial" pitchFamily="34" charset="0"/>
                <a:cs typeface="Arial" pitchFamily="34" charset="0"/>
              </a:rPr>
              <a:t>sistema se </a:t>
            </a:r>
            <a:r>
              <a:rPr lang="es-ES" sz="2800" dirty="0">
                <a:latin typeface="Arial" pitchFamily="34" charset="0"/>
                <a:cs typeface="Arial" pitchFamily="34" charset="0"/>
              </a:rPr>
              <a:t>desplace siguiendo el recorrido deseado y a una velocidad adecuada.</a:t>
            </a:r>
          </a:p>
          <a:p>
            <a:endParaRPr lang="es-ES" dirty="0"/>
          </a:p>
        </p:txBody>
      </p:sp>
      <p:pic>
        <p:nvPicPr>
          <p:cNvPr id="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3608" y="3645024"/>
            <a:ext cx="7219950" cy="2609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073910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ES" sz="2800" b="1" dirty="0" smtClean="0">
                <a:latin typeface="Arial" panose="020B0604020202020204" pitchFamily="34" charset="0"/>
                <a:cs typeface="Arial" panose="020B0604020202020204" pitchFamily="34" charset="0"/>
              </a:rPr>
              <a:t>Solución </a:t>
            </a:r>
            <a:r>
              <a:rPr lang="es-ES" sz="2800" b="1" dirty="0">
                <a:latin typeface="Arial" panose="020B0604020202020204" pitchFamily="34" charset="0"/>
                <a:cs typeface="Arial" panose="020B0604020202020204" pitchFamily="34" charset="0"/>
              </a:rPr>
              <a:t>adoptada (I)</a:t>
            </a:r>
          </a:p>
        </p:txBody>
      </p:sp>
      <p:pic>
        <p:nvPicPr>
          <p:cNvPr id="4" name="3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1560" y="1214140"/>
            <a:ext cx="8071609" cy="5503495"/>
          </a:xfrm>
          <a:prstGeom prst="rect">
            <a:avLst/>
          </a:prstGeom>
          <a:noFill/>
          <a:ln>
            <a:noFill/>
          </a:ln>
        </p:spPr>
      </p:pic>
    </p:spTree>
    <p:extLst>
      <p:ext uri="{BB962C8B-B14F-4D97-AF65-F5344CB8AC3E}">
        <p14:creationId xmlns:p14="http://schemas.microsoft.com/office/powerpoint/2010/main" val="388784635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ES" sz="2800" b="1" dirty="0" smtClean="0">
                <a:latin typeface="Arial" panose="020B0604020202020204" pitchFamily="34" charset="0"/>
                <a:cs typeface="Arial" panose="020B0604020202020204" pitchFamily="34" charset="0"/>
              </a:rPr>
              <a:t>Solución </a:t>
            </a:r>
            <a:r>
              <a:rPr lang="es-ES" sz="2800" b="1" dirty="0">
                <a:latin typeface="Arial" panose="020B0604020202020204" pitchFamily="34" charset="0"/>
                <a:cs typeface="Arial" panose="020B0604020202020204" pitchFamily="34" charset="0"/>
              </a:rPr>
              <a:t>adoptada (I)</a:t>
            </a:r>
          </a:p>
        </p:txBody>
      </p:sp>
      <p:sp>
        <p:nvSpPr>
          <p:cNvPr id="5" name="4 Marcador de contenido"/>
          <p:cNvSpPr>
            <a:spLocks noGrp="1"/>
          </p:cNvSpPr>
          <p:nvPr>
            <p:ph idx="1"/>
          </p:nvPr>
        </p:nvSpPr>
        <p:spPr>
          <a:xfrm>
            <a:off x="304800" y="1554161"/>
            <a:ext cx="8686800" cy="3278001"/>
          </a:xfrm>
        </p:spPr>
        <p:txBody>
          <a:bodyPr>
            <a:normAutofit/>
          </a:bodyPr>
          <a:lstStyle/>
          <a:p>
            <a:pPr algn="just"/>
            <a:r>
              <a:rPr lang="es-ES" sz="2000" dirty="0" smtClean="0">
                <a:latin typeface="Arial" panose="020B0604020202020204" pitchFamily="34" charset="0"/>
                <a:cs typeface="Arial" panose="020B0604020202020204" pitchFamily="34" charset="0"/>
              </a:rPr>
              <a:t>Las ganancias </a:t>
            </a:r>
            <a:r>
              <a:rPr lang="es-ES" sz="2000" dirty="0">
                <a:latin typeface="Arial" panose="020B0604020202020204" pitchFamily="34" charset="0"/>
                <a:cs typeface="Arial" panose="020B0604020202020204" pitchFamily="34" charset="0"/>
              </a:rPr>
              <a:t>Kp, Ki y Kd han sido obtenidas después de probar varios tantos de valores para cada una hasta dar con la combinación que mejor se ajustaba por parte del sistema péndulo-carro al seguimiento de la trayectoria.</a:t>
            </a:r>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0413" t="30408" r="29177" b="12527"/>
          <a:stretch/>
        </p:blipFill>
        <p:spPr bwMode="auto">
          <a:xfrm>
            <a:off x="53256" y="3068960"/>
            <a:ext cx="4441676" cy="35264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31333" t="31957" r="29771" b="13117"/>
          <a:stretch/>
        </p:blipFill>
        <p:spPr bwMode="auto">
          <a:xfrm>
            <a:off x="4577184" y="3068960"/>
            <a:ext cx="4441676" cy="35264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432800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ES" sz="2800" b="1" dirty="0" smtClean="0">
                <a:latin typeface="Arial" panose="020B0604020202020204" pitchFamily="34" charset="0"/>
                <a:cs typeface="Arial" panose="020B0604020202020204" pitchFamily="34" charset="0"/>
              </a:rPr>
              <a:t>Solución </a:t>
            </a:r>
            <a:r>
              <a:rPr lang="es-ES" sz="2800" b="1" dirty="0">
                <a:latin typeface="Arial" panose="020B0604020202020204" pitchFamily="34" charset="0"/>
                <a:cs typeface="Arial" panose="020B0604020202020204" pitchFamily="34" charset="0"/>
              </a:rPr>
              <a:t>adoptada (I)</a:t>
            </a:r>
          </a:p>
        </p:txBody>
      </p:sp>
      <p:pic>
        <p:nvPicPr>
          <p:cNvPr id="8" name="Picture 4"/>
          <p:cNvPicPr>
            <a:picLocks noChangeAspect="1" noChangeArrowheads="1"/>
          </p:cNvPicPr>
          <p:nvPr/>
        </p:nvPicPr>
        <p:blipFill rotWithShape="1">
          <a:blip r:embed="rId2">
            <a:extLst>
              <a:ext uri="{28A0092B-C50C-407E-A947-70E740481C1C}">
                <a14:useLocalDpi xmlns:a14="http://schemas.microsoft.com/office/drawing/2010/main" val="0"/>
              </a:ext>
            </a:extLst>
          </a:blip>
          <a:srcRect l="30903" t="29166" r="29273" b="13939"/>
          <a:stretch/>
        </p:blipFill>
        <p:spPr bwMode="auto">
          <a:xfrm>
            <a:off x="130056" y="1963936"/>
            <a:ext cx="4390400" cy="35264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30942" t="30209" r="29184" b="14493"/>
          <a:stretch/>
        </p:blipFill>
        <p:spPr bwMode="auto">
          <a:xfrm>
            <a:off x="4539456" y="1963936"/>
            <a:ext cx="4522595" cy="35264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552078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ES" sz="2800" b="1" dirty="0" smtClean="0">
                <a:latin typeface="Arial" panose="020B0604020202020204" pitchFamily="34" charset="0"/>
                <a:cs typeface="Arial" panose="020B0604020202020204" pitchFamily="34" charset="0"/>
              </a:rPr>
              <a:t>Solución </a:t>
            </a:r>
            <a:r>
              <a:rPr lang="es-ES" sz="2800" b="1" dirty="0">
                <a:latin typeface="Arial" panose="020B0604020202020204" pitchFamily="34" charset="0"/>
                <a:cs typeface="Arial" panose="020B0604020202020204" pitchFamily="34" charset="0"/>
              </a:rPr>
              <a:t>adoptada (I)</a:t>
            </a:r>
          </a:p>
        </p:txBody>
      </p:sp>
      <p:sp>
        <p:nvSpPr>
          <p:cNvPr id="5" name="4 Marcador de contenido"/>
          <p:cNvSpPr>
            <a:spLocks noGrp="1"/>
          </p:cNvSpPr>
          <p:nvPr>
            <p:ph idx="1"/>
          </p:nvPr>
        </p:nvSpPr>
        <p:spPr>
          <a:xfrm>
            <a:off x="304800" y="1554162"/>
            <a:ext cx="8686800" cy="5043190"/>
          </a:xfrm>
        </p:spPr>
        <p:txBody>
          <a:bodyPr/>
          <a:lstStyle/>
          <a:p>
            <a:pPr algn="just"/>
            <a:r>
              <a:rPr lang="es-ES" sz="2800" dirty="0">
                <a:latin typeface="Arial" panose="020B0604020202020204" pitchFamily="34" charset="0"/>
                <a:cs typeface="Arial" panose="020B0604020202020204" pitchFamily="34" charset="0"/>
              </a:rPr>
              <a:t>A continuación diseñamos un controlador proporcional realimentado del </a:t>
            </a:r>
            <a:r>
              <a:rPr lang="es-ES" sz="2800" dirty="0" smtClean="0">
                <a:latin typeface="Arial" panose="020B0604020202020204" pitchFamily="34" charset="0"/>
                <a:cs typeface="Arial" panose="020B0604020202020204" pitchFamily="34" charset="0"/>
              </a:rPr>
              <a:t>balanceo del péndulo </a:t>
            </a:r>
            <a:r>
              <a:rPr lang="es-ES" sz="2800" dirty="0">
                <a:latin typeface="Arial" panose="020B0604020202020204" pitchFamily="34" charset="0"/>
                <a:cs typeface="Arial" panose="020B0604020202020204" pitchFamily="34" charset="0"/>
              </a:rPr>
              <a:t>obtenido </a:t>
            </a:r>
            <a:r>
              <a:rPr lang="es-ES" sz="2800" dirty="0" smtClean="0">
                <a:latin typeface="Arial" panose="020B0604020202020204" pitchFamily="34" charset="0"/>
                <a:cs typeface="Arial" panose="020B0604020202020204" pitchFamily="34" charset="0"/>
              </a:rPr>
              <a:t>a partir del encoder que </a:t>
            </a:r>
            <a:r>
              <a:rPr lang="es-ES" sz="2800" dirty="0">
                <a:latin typeface="Arial" panose="020B0604020202020204" pitchFamily="34" charset="0"/>
                <a:cs typeface="Arial" panose="020B0604020202020204" pitchFamily="34" charset="0"/>
              </a:rPr>
              <a:t>dispone el sistema. Este regulador hará que el carro anule o reduzca considerablemente estas oscilaciones.</a:t>
            </a:r>
          </a:p>
          <a:p>
            <a:endParaRPr lang="es-ES" dirty="0"/>
          </a:p>
        </p:txBody>
      </p:sp>
      <p:pic>
        <p:nvPicPr>
          <p:cNvPr id="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616" y="3789040"/>
            <a:ext cx="7023943" cy="29374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312710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ES" sz="2800" b="1" dirty="0" smtClean="0">
                <a:latin typeface="Arial" panose="020B0604020202020204" pitchFamily="34" charset="0"/>
                <a:cs typeface="Arial" panose="020B0604020202020204" pitchFamily="34" charset="0"/>
              </a:rPr>
              <a:t>Solución </a:t>
            </a:r>
            <a:r>
              <a:rPr lang="es-ES" sz="2800" b="1" dirty="0">
                <a:latin typeface="Arial" panose="020B0604020202020204" pitchFamily="34" charset="0"/>
                <a:cs typeface="Arial" panose="020B0604020202020204" pitchFamily="34" charset="0"/>
              </a:rPr>
              <a:t>adoptada (I)</a:t>
            </a:r>
          </a:p>
        </p:txBody>
      </p:sp>
      <p:pic>
        <p:nvPicPr>
          <p:cNvPr id="7" name="6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988840"/>
            <a:ext cx="4499947" cy="3103876"/>
          </a:xfrm>
          <a:prstGeom prst="rect">
            <a:avLst/>
          </a:prstGeom>
          <a:noFill/>
          <a:ln>
            <a:noFill/>
          </a:ln>
        </p:spPr>
      </p:pic>
      <p:pic>
        <p:nvPicPr>
          <p:cNvPr id="9" name="8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44628" y="1988840"/>
            <a:ext cx="4499992" cy="3103906"/>
          </a:xfrm>
          <a:prstGeom prst="rect">
            <a:avLst/>
          </a:prstGeom>
          <a:noFill/>
          <a:ln>
            <a:noFill/>
          </a:ln>
        </p:spPr>
      </p:pic>
      <p:sp>
        <p:nvSpPr>
          <p:cNvPr id="13" name="4 Marcador de contenido"/>
          <p:cNvSpPr>
            <a:spLocks noGrp="1"/>
          </p:cNvSpPr>
          <p:nvPr>
            <p:ph idx="1"/>
          </p:nvPr>
        </p:nvSpPr>
        <p:spPr>
          <a:xfrm>
            <a:off x="156547" y="5373216"/>
            <a:ext cx="8686800" cy="1130126"/>
          </a:xfrm>
        </p:spPr>
        <p:txBody>
          <a:bodyPr>
            <a:normAutofit lnSpcReduction="10000"/>
          </a:bodyPr>
          <a:lstStyle/>
          <a:p>
            <a:pPr marL="0" indent="0" algn="ctr">
              <a:buNone/>
            </a:pPr>
            <a:r>
              <a:rPr lang="es-ES" dirty="0" smtClean="0">
                <a:latin typeface="Arial" panose="020B0604020202020204" pitchFamily="34" charset="0"/>
                <a:cs typeface="Arial" panose="020B0604020202020204" pitchFamily="34" charset="0"/>
              </a:rPr>
              <a:t>Realimentación de la posición del carro</a:t>
            </a:r>
          </a:p>
          <a:p>
            <a:pPr marL="0" indent="0" algn="ctr">
              <a:buNone/>
            </a:pPr>
            <a:r>
              <a:rPr lang="es-ES" dirty="0" smtClean="0">
                <a:latin typeface="Arial" panose="020B0604020202020204" pitchFamily="34" charset="0"/>
                <a:cs typeface="Arial" panose="020B0604020202020204" pitchFamily="34" charset="0"/>
              </a:rPr>
              <a:t>T</a:t>
            </a:r>
            <a:r>
              <a:rPr lang="es-ES" baseline="-25000" dirty="0" smtClean="0">
                <a:latin typeface="Arial" panose="020B0604020202020204" pitchFamily="34" charset="0"/>
                <a:cs typeface="Arial" panose="020B0604020202020204" pitchFamily="34" charset="0"/>
              </a:rPr>
              <a:t>ref </a:t>
            </a:r>
            <a:r>
              <a:rPr lang="es-ES" dirty="0" smtClean="0">
                <a:latin typeface="Arial" panose="020B0604020202020204" pitchFamily="34" charset="0"/>
                <a:cs typeface="Arial" panose="020B0604020202020204" pitchFamily="34" charset="0"/>
              </a:rPr>
              <a:t>= 10 seg.</a:t>
            </a:r>
            <a:endParaRPr lang="es-E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2115975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ES" sz="2800" b="1" dirty="0" smtClean="0">
                <a:latin typeface="Arial" panose="020B0604020202020204" pitchFamily="34" charset="0"/>
                <a:cs typeface="Arial" panose="020B0604020202020204" pitchFamily="34" charset="0"/>
              </a:rPr>
              <a:t>Solución </a:t>
            </a:r>
            <a:r>
              <a:rPr lang="es-ES" sz="2800" b="1" dirty="0">
                <a:latin typeface="Arial" panose="020B0604020202020204" pitchFamily="34" charset="0"/>
                <a:cs typeface="Arial" panose="020B0604020202020204" pitchFamily="34" charset="0"/>
              </a:rPr>
              <a:t>adoptada (I)</a:t>
            </a:r>
          </a:p>
        </p:txBody>
      </p:sp>
      <p:pic>
        <p:nvPicPr>
          <p:cNvPr id="5" name="4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988840"/>
            <a:ext cx="4499992" cy="3103907"/>
          </a:xfrm>
          <a:prstGeom prst="rect">
            <a:avLst/>
          </a:prstGeom>
          <a:noFill/>
          <a:ln>
            <a:noFill/>
          </a:ln>
        </p:spPr>
      </p:pic>
      <p:pic>
        <p:nvPicPr>
          <p:cNvPr id="6" name="5 Imagen"/>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657700" y="1988839"/>
            <a:ext cx="4499992" cy="3103907"/>
          </a:xfrm>
          <a:prstGeom prst="rect">
            <a:avLst/>
          </a:prstGeom>
          <a:noFill/>
          <a:ln>
            <a:noFill/>
          </a:ln>
        </p:spPr>
      </p:pic>
      <p:sp>
        <p:nvSpPr>
          <p:cNvPr id="10" name="4 Marcador de contenido"/>
          <p:cNvSpPr>
            <a:spLocks noGrp="1"/>
          </p:cNvSpPr>
          <p:nvPr>
            <p:ph idx="1"/>
          </p:nvPr>
        </p:nvSpPr>
        <p:spPr>
          <a:xfrm>
            <a:off x="156592" y="5373216"/>
            <a:ext cx="8686800" cy="1130126"/>
          </a:xfrm>
        </p:spPr>
        <p:txBody>
          <a:bodyPr>
            <a:normAutofit lnSpcReduction="10000"/>
          </a:bodyPr>
          <a:lstStyle/>
          <a:p>
            <a:pPr marL="0" indent="0" algn="ctr">
              <a:buNone/>
            </a:pPr>
            <a:r>
              <a:rPr lang="es-ES" dirty="0" smtClean="0">
                <a:latin typeface="Arial" panose="020B0604020202020204" pitchFamily="34" charset="0"/>
                <a:cs typeface="Arial" panose="020B0604020202020204" pitchFamily="34" charset="0"/>
              </a:rPr>
              <a:t>Controlando además el balanceo del péndulo</a:t>
            </a:r>
          </a:p>
          <a:p>
            <a:pPr marL="0" indent="0" algn="ctr">
              <a:buNone/>
            </a:pPr>
            <a:r>
              <a:rPr lang="es-ES" dirty="0">
                <a:latin typeface="Arial" panose="020B0604020202020204" pitchFamily="34" charset="0"/>
                <a:cs typeface="Arial" panose="020B0604020202020204" pitchFamily="34" charset="0"/>
              </a:rPr>
              <a:t>T</a:t>
            </a:r>
            <a:r>
              <a:rPr lang="es-ES" baseline="-25000" dirty="0">
                <a:latin typeface="Arial" panose="020B0604020202020204" pitchFamily="34" charset="0"/>
                <a:cs typeface="Arial" panose="020B0604020202020204" pitchFamily="34" charset="0"/>
              </a:rPr>
              <a:t>ref </a:t>
            </a:r>
            <a:r>
              <a:rPr lang="es-ES" dirty="0">
                <a:latin typeface="Arial" panose="020B0604020202020204" pitchFamily="34" charset="0"/>
                <a:cs typeface="Arial" panose="020B0604020202020204" pitchFamily="34" charset="0"/>
              </a:rPr>
              <a:t>= </a:t>
            </a:r>
            <a:r>
              <a:rPr lang="es-ES" dirty="0" smtClean="0">
                <a:latin typeface="Arial" panose="020B0604020202020204" pitchFamily="34" charset="0"/>
                <a:cs typeface="Arial" panose="020B0604020202020204" pitchFamily="34" charset="0"/>
              </a:rPr>
              <a:t>10 </a:t>
            </a:r>
            <a:r>
              <a:rPr lang="es-ES" dirty="0">
                <a:latin typeface="Arial" panose="020B0604020202020204" pitchFamily="34" charset="0"/>
                <a:cs typeface="Arial" panose="020B0604020202020204" pitchFamily="34" charset="0"/>
              </a:rPr>
              <a:t>seg</a:t>
            </a:r>
            <a:r>
              <a:rPr lang="es-ES" dirty="0" smtClean="0">
                <a:latin typeface="Arial" panose="020B0604020202020204" pitchFamily="34" charset="0"/>
                <a:cs typeface="Arial" panose="020B0604020202020204" pitchFamily="34" charset="0"/>
              </a:rPr>
              <a:t>.</a:t>
            </a:r>
            <a:endParaRPr lang="es-E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002197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ES" sz="2800" b="1" dirty="0" smtClean="0">
                <a:latin typeface="Arial" panose="020B0604020202020204" pitchFamily="34" charset="0"/>
                <a:cs typeface="Arial" panose="020B0604020202020204" pitchFamily="34" charset="0"/>
              </a:rPr>
              <a:t>Solución </a:t>
            </a:r>
            <a:r>
              <a:rPr lang="es-ES" sz="2800" b="1" dirty="0">
                <a:latin typeface="Arial" panose="020B0604020202020204" pitchFamily="34" charset="0"/>
                <a:cs typeface="Arial" panose="020B0604020202020204" pitchFamily="34" charset="0"/>
              </a:rPr>
              <a:t>adoptada (I)</a:t>
            </a:r>
          </a:p>
        </p:txBody>
      </p:sp>
      <p:pic>
        <p:nvPicPr>
          <p:cNvPr id="5" name="4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060" y="2022213"/>
            <a:ext cx="4518583" cy="3116730"/>
          </a:xfrm>
          <a:prstGeom prst="rect">
            <a:avLst/>
          </a:prstGeom>
          <a:noFill/>
          <a:ln>
            <a:noFill/>
          </a:ln>
        </p:spPr>
      </p:pic>
      <p:pic>
        <p:nvPicPr>
          <p:cNvPr id="6" name="5 Imagen"/>
          <p:cNvPicPr/>
          <p:nvPr/>
        </p:nvPicPr>
        <p:blipFill>
          <a:blip r:embed="rId3">
            <a:extLst>
              <a:ext uri="{28A0092B-C50C-407E-A947-70E740481C1C}">
                <a14:useLocalDpi xmlns:a14="http://schemas.microsoft.com/office/drawing/2010/main" val="0"/>
              </a:ext>
            </a:extLst>
          </a:blip>
          <a:srcRect/>
          <a:stretch>
            <a:fillRect/>
          </a:stretch>
        </p:blipFill>
        <p:spPr bwMode="auto">
          <a:xfrm>
            <a:off x="4644008" y="2022213"/>
            <a:ext cx="4499991" cy="3116730"/>
          </a:xfrm>
          <a:prstGeom prst="rect">
            <a:avLst/>
          </a:prstGeom>
          <a:noFill/>
          <a:ln>
            <a:noFill/>
          </a:ln>
        </p:spPr>
      </p:pic>
      <p:sp>
        <p:nvSpPr>
          <p:cNvPr id="12" name="4 Marcador de contenido"/>
          <p:cNvSpPr>
            <a:spLocks noGrp="1"/>
          </p:cNvSpPr>
          <p:nvPr>
            <p:ph idx="1"/>
          </p:nvPr>
        </p:nvSpPr>
        <p:spPr>
          <a:xfrm>
            <a:off x="170123" y="5373216"/>
            <a:ext cx="8686800" cy="1130126"/>
          </a:xfrm>
        </p:spPr>
        <p:txBody>
          <a:bodyPr>
            <a:normAutofit lnSpcReduction="10000"/>
          </a:bodyPr>
          <a:lstStyle/>
          <a:p>
            <a:pPr marL="0" indent="0" algn="ctr">
              <a:buNone/>
            </a:pPr>
            <a:r>
              <a:rPr lang="es-ES" dirty="0" smtClean="0">
                <a:latin typeface="Arial" panose="020B0604020202020204" pitchFamily="34" charset="0"/>
                <a:cs typeface="Arial" panose="020B0604020202020204" pitchFamily="34" charset="0"/>
              </a:rPr>
              <a:t>Realimentación de la posición del carro</a:t>
            </a:r>
          </a:p>
          <a:p>
            <a:pPr marL="0" indent="0" algn="ctr">
              <a:buNone/>
            </a:pPr>
            <a:r>
              <a:rPr lang="es-ES" dirty="0">
                <a:latin typeface="Arial" panose="020B0604020202020204" pitchFamily="34" charset="0"/>
                <a:cs typeface="Arial" panose="020B0604020202020204" pitchFamily="34" charset="0"/>
              </a:rPr>
              <a:t>T</a:t>
            </a:r>
            <a:r>
              <a:rPr lang="es-ES" baseline="-25000" dirty="0">
                <a:latin typeface="Arial" panose="020B0604020202020204" pitchFamily="34" charset="0"/>
                <a:cs typeface="Arial" panose="020B0604020202020204" pitchFamily="34" charset="0"/>
              </a:rPr>
              <a:t>ref </a:t>
            </a:r>
            <a:r>
              <a:rPr lang="es-ES" dirty="0">
                <a:latin typeface="Arial" panose="020B0604020202020204" pitchFamily="34" charset="0"/>
                <a:cs typeface="Arial" panose="020B0604020202020204" pitchFamily="34" charset="0"/>
              </a:rPr>
              <a:t>= </a:t>
            </a:r>
            <a:r>
              <a:rPr lang="es-ES" dirty="0" smtClean="0">
                <a:latin typeface="Arial" panose="020B0604020202020204" pitchFamily="34" charset="0"/>
                <a:cs typeface="Arial" panose="020B0604020202020204" pitchFamily="34" charset="0"/>
              </a:rPr>
              <a:t>20 </a:t>
            </a:r>
            <a:r>
              <a:rPr lang="es-ES" dirty="0">
                <a:latin typeface="Arial" panose="020B0604020202020204" pitchFamily="34" charset="0"/>
                <a:cs typeface="Arial" panose="020B0604020202020204" pitchFamily="34" charset="0"/>
              </a:rPr>
              <a:t>seg</a:t>
            </a:r>
            <a:r>
              <a:rPr lang="es-ES" dirty="0" smtClean="0">
                <a:latin typeface="Arial" panose="020B0604020202020204" pitchFamily="34" charset="0"/>
                <a:cs typeface="Arial" panose="020B0604020202020204" pitchFamily="34" charset="0"/>
              </a:rPr>
              <a:t>.</a:t>
            </a:r>
            <a:endParaRPr lang="es-E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986875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ES" sz="2800" b="1" dirty="0" smtClean="0">
                <a:latin typeface="Arial" panose="020B0604020202020204" pitchFamily="34" charset="0"/>
                <a:cs typeface="Arial" panose="020B0604020202020204" pitchFamily="34" charset="0"/>
              </a:rPr>
              <a:t>Solución </a:t>
            </a:r>
            <a:r>
              <a:rPr lang="es-ES" sz="2800" b="1" dirty="0">
                <a:latin typeface="Arial" panose="020B0604020202020204" pitchFamily="34" charset="0"/>
                <a:cs typeface="Arial" panose="020B0604020202020204" pitchFamily="34" charset="0"/>
              </a:rPr>
              <a:t>adoptada (I)</a:t>
            </a:r>
          </a:p>
        </p:txBody>
      </p:sp>
      <p:sp>
        <p:nvSpPr>
          <p:cNvPr id="7" name="4 Marcador de contenido"/>
          <p:cNvSpPr>
            <a:spLocks noGrp="1"/>
          </p:cNvSpPr>
          <p:nvPr>
            <p:ph idx="1"/>
          </p:nvPr>
        </p:nvSpPr>
        <p:spPr>
          <a:xfrm>
            <a:off x="175181" y="5373216"/>
            <a:ext cx="8686800" cy="1130126"/>
          </a:xfrm>
        </p:spPr>
        <p:txBody>
          <a:bodyPr>
            <a:normAutofit lnSpcReduction="10000"/>
          </a:bodyPr>
          <a:lstStyle/>
          <a:p>
            <a:pPr marL="0" indent="0" algn="ctr">
              <a:buNone/>
            </a:pPr>
            <a:r>
              <a:rPr lang="es-ES" dirty="0" smtClean="0">
                <a:latin typeface="Arial" panose="020B0604020202020204" pitchFamily="34" charset="0"/>
                <a:cs typeface="Arial" panose="020B0604020202020204" pitchFamily="34" charset="0"/>
              </a:rPr>
              <a:t>Controlando además el balanceo del péndulo</a:t>
            </a:r>
          </a:p>
          <a:p>
            <a:pPr marL="0" indent="0" algn="ctr">
              <a:buNone/>
            </a:pPr>
            <a:r>
              <a:rPr lang="es-ES" dirty="0">
                <a:latin typeface="Arial" panose="020B0604020202020204" pitchFamily="34" charset="0"/>
                <a:cs typeface="Arial" panose="020B0604020202020204" pitchFamily="34" charset="0"/>
              </a:rPr>
              <a:t>T</a:t>
            </a:r>
            <a:r>
              <a:rPr lang="es-ES" baseline="-25000" dirty="0">
                <a:latin typeface="Arial" panose="020B0604020202020204" pitchFamily="34" charset="0"/>
                <a:cs typeface="Arial" panose="020B0604020202020204" pitchFamily="34" charset="0"/>
              </a:rPr>
              <a:t>ref </a:t>
            </a:r>
            <a:r>
              <a:rPr lang="es-ES" dirty="0">
                <a:latin typeface="Arial" panose="020B0604020202020204" pitchFamily="34" charset="0"/>
                <a:cs typeface="Arial" panose="020B0604020202020204" pitchFamily="34" charset="0"/>
              </a:rPr>
              <a:t>= </a:t>
            </a:r>
            <a:r>
              <a:rPr lang="es-ES" dirty="0" smtClean="0">
                <a:latin typeface="Arial" panose="020B0604020202020204" pitchFamily="34" charset="0"/>
                <a:cs typeface="Arial" panose="020B0604020202020204" pitchFamily="34" charset="0"/>
              </a:rPr>
              <a:t>20 </a:t>
            </a:r>
            <a:r>
              <a:rPr lang="es-ES" dirty="0">
                <a:latin typeface="Arial" panose="020B0604020202020204" pitchFamily="34" charset="0"/>
                <a:cs typeface="Arial" panose="020B0604020202020204" pitchFamily="34" charset="0"/>
              </a:rPr>
              <a:t>seg</a:t>
            </a:r>
            <a:r>
              <a:rPr lang="es-ES" dirty="0" smtClean="0">
                <a:latin typeface="Arial" panose="020B0604020202020204" pitchFamily="34" charset="0"/>
                <a:cs typeface="Arial" panose="020B0604020202020204" pitchFamily="34" charset="0"/>
              </a:rPr>
              <a:t>.</a:t>
            </a:r>
            <a:endParaRPr lang="es-ES" dirty="0">
              <a:latin typeface="Arial" panose="020B0604020202020204" pitchFamily="34" charset="0"/>
              <a:cs typeface="Arial" panose="020B0604020202020204" pitchFamily="34" charset="0"/>
            </a:endParaRPr>
          </a:p>
        </p:txBody>
      </p:sp>
      <p:pic>
        <p:nvPicPr>
          <p:cNvPr id="8" name="7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971577"/>
            <a:ext cx="4518581" cy="3116729"/>
          </a:xfrm>
          <a:prstGeom prst="rect">
            <a:avLst/>
          </a:prstGeom>
          <a:noFill/>
          <a:ln>
            <a:noFill/>
          </a:ln>
        </p:spPr>
      </p:pic>
      <p:pic>
        <p:nvPicPr>
          <p:cNvPr id="9" name="8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01201" y="1954188"/>
            <a:ext cx="4543791" cy="3134118"/>
          </a:xfrm>
          <a:prstGeom prst="rect">
            <a:avLst/>
          </a:prstGeom>
          <a:noFill/>
          <a:ln>
            <a:noFill/>
          </a:ln>
        </p:spPr>
      </p:pic>
    </p:spTree>
    <p:extLst>
      <p:ext uri="{BB962C8B-B14F-4D97-AF65-F5344CB8AC3E}">
        <p14:creationId xmlns:p14="http://schemas.microsoft.com/office/powerpoint/2010/main" val="232292641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ES" sz="2800" b="1" dirty="0" smtClean="0">
                <a:latin typeface="Arial" panose="020B0604020202020204" pitchFamily="34" charset="0"/>
                <a:cs typeface="Arial" panose="020B0604020202020204" pitchFamily="34" charset="0"/>
              </a:rPr>
              <a:t>Solución </a:t>
            </a:r>
            <a:r>
              <a:rPr lang="es-ES" sz="2800" b="1" dirty="0">
                <a:latin typeface="Arial" panose="020B0604020202020204" pitchFamily="34" charset="0"/>
                <a:cs typeface="Arial" panose="020B0604020202020204" pitchFamily="34" charset="0"/>
              </a:rPr>
              <a:t>adoptada (</a:t>
            </a:r>
            <a:r>
              <a:rPr lang="es-ES" sz="2800" b="1" dirty="0" smtClean="0">
                <a:latin typeface="Arial" panose="020B0604020202020204" pitchFamily="34" charset="0"/>
                <a:cs typeface="Arial" panose="020B0604020202020204" pitchFamily="34" charset="0"/>
              </a:rPr>
              <a:t>II)</a:t>
            </a:r>
            <a:endParaRPr lang="es-ES" sz="2800" b="1" dirty="0">
              <a:latin typeface="Arial" panose="020B0604020202020204" pitchFamily="34" charset="0"/>
              <a:cs typeface="Arial" panose="020B0604020202020204" pitchFamily="34" charset="0"/>
            </a:endParaRPr>
          </a:p>
        </p:txBody>
      </p:sp>
      <p:sp>
        <p:nvSpPr>
          <p:cNvPr id="5" name="4 Marcador de contenido"/>
          <p:cNvSpPr>
            <a:spLocks noGrp="1"/>
          </p:cNvSpPr>
          <p:nvPr>
            <p:ph idx="1"/>
          </p:nvPr>
        </p:nvSpPr>
        <p:spPr>
          <a:xfrm>
            <a:off x="304800" y="1554162"/>
            <a:ext cx="8686800" cy="4755158"/>
          </a:xfrm>
        </p:spPr>
        <p:txBody>
          <a:bodyPr/>
          <a:lstStyle/>
          <a:p>
            <a:pPr marL="342900" lvl="1" indent="-342900" algn="just">
              <a:buFont typeface="Wingdings 2"/>
              <a:buChar char=""/>
            </a:pPr>
            <a:r>
              <a:rPr lang="es-ES" sz="2300" dirty="0">
                <a:latin typeface="Arial" panose="020B0604020202020204" pitchFamily="34" charset="0"/>
                <a:cs typeface="Arial" panose="020B0604020202020204" pitchFamily="34" charset="0"/>
              </a:rPr>
              <a:t>Como solución a este proyecto se optó por el uso de un control basado en eventos mediante un umbral constante, que consiste en transmitir información solo cuando haya cambios significativos, es decir, mayores que el umbral fijado. Solución que ha dado buenos resultados y permitido un ahorro en el ancho de banda consumido.</a:t>
            </a:r>
          </a:p>
          <a:p>
            <a:endParaRPr lang="es-ES" dirty="0"/>
          </a:p>
        </p:txBody>
      </p:sp>
      <p:pic>
        <p:nvPicPr>
          <p:cNvPr id="7" name="6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7984" y="3645024"/>
            <a:ext cx="8555022" cy="2960337"/>
          </a:xfrm>
          <a:prstGeom prst="rect">
            <a:avLst/>
          </a:prstGeom>
        </p:spPr>
      </p:pic>
    </p:spTree>
    <p:extLst>
      <p:ext uri="{BB962C8B-B14F-4D97-AF65-F5344CB8AC3E}">
        <p14:creationId xmlns:p14="http://schemas.microsoft.com/office/powerpoint/2010/main" val="329427077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ES" sz="2800" b="1" dirty="0" smtClean="0">
                <a:latin typeface="Arial" panose="020B0604020202020204" pitchFamily="34" charset="0"/>
                <a:cs typeface="Arial" panose="020B0604020202020204" pitchFamily="34" charset="0"/>
              </a:rPr>
              <a:t>Solución </a:t>
            </a:r>
            <a:r>
              <a:rPr lang="es-ES" sz="2800" b="1" dirty="0">
                <a:latin typeface="Arial" panose="020B0604020202020204" pitchFamily="34" charset="0"/>
                <a:cs typeface="Arial" panose="020B0604020202020204" pitchFamily="34" charset="0"/>
              </a:rPr>
              <a:t>adoptada (II)</a:t>
            </a:r>
          </a:p>
        </p:txBody>
      </p:sp>
      <p:sp>
        <p:nvSpPr>
          <p:cNvPr id="3" name="2 Marcador de contenido"/>
          <p:cNvSpPr>
            <a:spLocks noGrp="1"/>
          </p:cNvSpPr>
          <p:nvPr>
            <p:ph idx="1"/>
          </p:nvPr>
        </p:nvSpPr>
        <p:spPr>
          <a:xfrm>
            <a:off x="304800" y="1554162"/>
            <a:ext cx="8686800" cy="4827166"/>
          </a:xfrm>
        </p:spPr>
        <p:txBody>
          <a:bodyPr>
            <a:normAutofit/>
          </a:bodyPr>
          <a:lstStyle/>
          <a:p>
            <a:pPr algn="just"/>
            <a:r>
              <a:rPr lang="es-ES" dirty="0">
                <a:latin typeface="Arial" panose="020B0604020202020204" pitchFamily="34" charset="0"/>
                <a:cs typeface="Arial" panose="020B0604020202020204" pitchFamily="34" charset="0"/>
              </a:rPr>
              <a:t>Un dato importante para el análisis del sistema y la viabilidad de la solución adoptada es el error total acumulado en la realimentación. La relación que existe entre éste y el ancho de banda utilizado es crucial para extraer las conclusiones del estudio.</a:t>
            </a:r>
          </a:p>
          <a:p>
            <a:pPr lvl="1" algn="just">
              <a:spcAft>
                <a:spcPts val="1200"/>
              </a:spcAft>
            </a:pPr>
            <a:endParaRPr lang="es-ES" dirty="0" smtClean="0">
              <a:latin typeface="Arial" panose="020B0604020202020204" pitchFamily="34" charset="0"/>
              <a:cs typeface="Arial" panose="020B0604020202020204" pitchFamily="34" charset="0"/>
            </a:endParaRPr>
          </a:p>
        </p:txBody>
      </p:sp>
      <p:pic>
        <p:nvPicPr>
          <p:cNvPr id="5" name="4 Imagen"/>
          <p:cNvPicPr/>
          <p:nvPr/>
        </p:nvPicPr>
        <p:blipFill>
          <a:blip r:embed="rId2">
            <a:extLst>
              <a:ext uri="{28A0092B-C50C-407E-A947-70E740481C1C}">
                <a14:useLocalDpi xmlns:a14="http://schemas.microsoft.com/office/drawing/2010/main" val="0"/>
              </a:ext>
            </a:extLst>
          </a:blip>
          <a:srcRect/>
          <a:stretch>
            <a:fillRect/>
          </a:stretch>
        </p:blipFill>
        <p:spPr bwMode="auto">
          <a:xfrm>
            <a:off x="43136" y="4653136"/>
            <a:ext cx="5419725" cy="1809750"/>
          </a:xfrm>
          <a:prstGeom prst="rect">
            <a:avLst/>
          </a:prstGeom>
          <a:noFill/>
          <a:ln>
            <a:noFill/>
          </a:ln>
        </p:spPr>
      </p:pic>
      <p:pic>
        <p:nvPicPr>
          <p:cNvPr id="7" name="6 Imagen"/>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95764" y="4686558"/>
            <a:ext cx="3528392" cy="1742905"/>
          </a:xfrm>
          <a:prstGeom prst="rect">
            <a:avLst/>
          </a:prstGeom>
          <a:noFill/>
          <a:ln>
            <a:noFill/>
          </a:ln>
        </p:spPr>
      </p:pic>
    </p:spTree>
    <p:extLst>
      <p:ext uri="{BB962C8B-B14F-4D97-AF65-F5344CB8AC3E}">
        <p14:creationId xmlns:p14="http://schemas.microsoft.com/office/powerpoint/2010/main" val="19888086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pPr algn="ctr"/>
            <a:r>
              <a:rPr lang="es-ES" sz="2000" b="1" dirty="0">
                <a:latin typeface="Arial" panose="020B0604020202020204" pitchFamily="34" charset="0"/>
                <a:cs typeface="Arial" panose="020B0604020202020204" pitchFamily="34" charset="0"/>
              </a:rPr>
              <a:t>Resultados realimentación de la posición del carro</a:t>
            </a:r>
          </a:p>
        </p:txBody>
      </p:sp>
      <p:pic>
        <p:nvPicPr>
          <p:cNvPr id="7" name="6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37203" y="1216654"/>
            <a:ext cx="3951329" cy="2729761"/>
          </a:xfrm>
          <a:prstGeom prst="rect">
            <a:avLst/>
          </a:prstGeom>
          <a:noFill/>
          <a:ln>
            <a:noFill/>
          </a:ln>
        </p:spPr>
      </p:pic>
      <p:pic>
        <p:nvPicPr>
          <p:cNvPr id="8" name="7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076056" y="1274479"/>
            <a:ext cx="3867627" cy="2671936"/>
          </a:xfrm>
          <a:prstGeom prst="rect">
            <a:avLst/>
          </a:prstGeom>
          <a:noFill/>
          <a:ln>
            <a:noFill/>
          </a:ln>
        </p:spPr>
      </p:pic>
      <p:pic>
        <p:nvPicPr>
          <p:cNvPr id="9" name="8 Imagen"/>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16615" y="4077071"/>
            <a:ext cx="3951329" cy="2729761"/>
          </a:xfrm>
          <a:prstGeom prst="rect">
            <a:avLst/>
          </a:prstGeom>
          <a:noFill/>
          <a:ln>
            <a:noFill/>
          </a:ln>
        </p:spPr>
      </p:pic>
      <p:pic>
        <p:nvPicPr>
          <p:cNvPr id="10" name="9 Imagen"/>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076056" y="4105983"/>
            <a:ext cx="3867627" cy="2671936"/>
          </a:xfrm>
          <a:prstGeom prst="rect">
            <a:avLst/>
          </a:prstGeom>
          <a:noFill/>
          <a:ln>
            <a:noFill/>
          </a:ln>
        </p:spPr>
      </p:pic>
      <p:sp>
        <p:nvSpPr>
          <p:cNvPr id="4" name="3 CuadroTexto"/>
          <p:cNvSpPr txBox="1"/>
          <p:nvPr/>
        </p:nvSpPr>
        <p:spPr>
          <a:xfrm>
            <a:off x="4211960" y="2581534"/>
            <a:ext cx="694421" cy="369332"/>
          </a:xfrm>
          <a:prstGeom prst="rect">
            <a:avLst/>
          </a:prstGeom>
          <a:noFill/>
        </p:spPr>
        <p:txBody>
          <a:bodyPr wrap="none" rtlCol="0">
            <a:spAutoFit/>
          </a:bodyPr>
          <a:lstStyle/>
          <a:p>
            <a:pPr algn="just"/>
            <a:r>
              <a:rPr lang="es-ES" dirty="0"/>
              <a:t>u = 0</a:t>
            </a:r>
          </a:p>
        </p:txBody>
      </p:sp>
      <p:sp>
        <p:nvSpPr>
          <p:cNvPr id="11" name="10 CuadroTexto"/>
          <p:cNvSpPr txBox="1"/>
          <p:nvPr/>
        </p:nvSpPr>
        <p:spPr>
          <a:xfrm>
            <a:off x="4048453" y="5257285"/>
            <a:ext cx="1021433" cy="369332"/>
          </a:xfrm>
          <a:prstGeom prst="rect">
            <a:avLst/>
          </a:prstGeom>
          <a:noFill/>
        </p:spPr>
        <p:txBody>
          <a:bodyPr wrap="none" rtlCol="0">
            <a:spAutoFit/>
          </a:bodyPr>
          <a:lstStyle/>
          <a:p>
            <a:pPr algn="just"/>
            <a:r>
              <a:rPr lang="es-ES" dirty="0"/>
              <a:t>u = </a:t>
            </a:r>
            <a:r>
              <a:rPr lang="es-ES" dirty="0" smtClean="0"/>
              <a:t>0,03</a:t>
            </a:r>
            <a:endParaRPr lang="es-ES" dirty="0"/>
          </a:p>
        </p:txBody>
      </p:sp>
    </p:spTree>
    <p:extLst>
      <p:ext uri="{BB962C8B-B14F-4D97-AF65-F5344CB8AC3E}">
        <p14:creationId xmlns:p14="http://schemas.microsoft.com/office/powerpoint/2010/main" val="41055890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pPr algn="ctr"/>
            <a:r>
              <a:rPr lang="es-ES" sz="2000" b="1" dirty="0">
                <a:latin typeface="Arial" panose="020B0604020202020204" pitchFamily="34" charset="0"/>
                <a:cs typeface="Arial" panose="020B0604020202020204" pitchFamily="34" charset="0"/>
              </a:rPr>
              <a:t>Resultados realimentación de la posición del carro</a:t>
            </a:r>
          </a:p>
        </p:txBody>
      </p:sp>
      <p:sp>
        <p:nvSpPr>
          <p:cNvPr id="4" name="3 CuadroTexto"/>
          <p:cNvSpPr txBox="1"/>
          <p:nvPr/>
        </p:nvSpPr>
        <p:spPr>
          <a:xfrm>
            <a:off x="4048454" y="2581534"/>
            <a:ext cx="1021433" cy="369332"/>
          </a:xfrm>
          <a:prstGeom prst="rect">
            <a:avLst/>
          </a:prstGeom>
          <a:noFill/>
        </p:spPr>
        <p:txBody>
          <a:bodyPr wrap="none" rtlCol="0">
            <a:spAutoFit/>
          </a:bodyPr>
          <a:lstStyle/>
          <a:p>
            <a:pPr algn="just"/>
            <a:r>
              <a:rPr lang="es-ES" dirty="0"/>
              <a:t>u = </a:t>
            </a:r>
            <a:r>
              <a:rPr lang="es-ES" dirty="0" smtClean="0"/>
              <a:t>0,08</a:t>
            </a:r>
            <a:endParaRPr lang="es-ES" dirty="0"/>
          </a:p>
        </p:txBody>
      </p:sp>
      <p:sp>
        <p:nvSpPr>
          <p:cNvPr id="11" name="10 CuadroTexto"/>
          <p:cNvSpPr txBox="1"/>
          <p:nvPr/>
        </p:nvSpPr>
        <p:spPr>
          <a:xfrm>
            <a:off x="4120299" y="5257285"/>
            <a:ext cx="877741" cy="369332"/>
          </a:xfrm>
          <a:prstGeom prst="rect">
            <a:avLst/>
          </a:prstGeom>
          <a:noFill/>
        </p:spPr>
        <p:txBody>
          <a:bodyPr wrap="none" rtlCol="0">
            <a:spAutoFit/>
          </a:bodyPr>
          <a:lstStyle/>
          <a:p>
            <a:pPr algn="just"/>
            <a:r>
              <a:rPr lang="es-ES" dirty="0"/>
              <a:t>u = </a:t>
            </a:r>
            <a:r>
              <a:rPr lang="es-ES" dirty="0" smtClean="0"/>
              <a:t>0,1</a:t>
            </a:r>
            <a:endParaRPr lang="es-ES" dirty="0"/>
          </a:p>
        </p:txBody>
      </p:sp>
      <p:pic>
        <p:nvPicPr>
          <p:cNvPr id="12" name="11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6615" y="1259410"/>
            <a:ext cx="3911250" cy="2702073"/>
          </a:xfrm>
          <a:prstGeom prst="rect">
            <a:avLst/>
          </a:prstGeom>
          <a:noFill/>
          <a:ln>
            <a:noFill/>
          </a:ln>
        </p:spPr>
      </p:pic>
      <p:pic>
        <p:nvPicPr>
          <p:cNvPr id="13" name="12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069886" y="1301419"/>
            <a:ext cx="3873797" cy="2676198"/>
          </a:xfrm>
          <a:prstGeom prst="rect">
            <a:avLst/>
          </a:prstGeom>
          <a:noFill/>
          <a:ln>
            <a:noFill/>
          </a:ln>
        </p:spPr>
      </p:pic>
      <p:pic>
        <p:nvPicPr>
          <p:cNvPr id="14" name="13 Imagen"/>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16616" y="4075845"/>
            <a:ext cx="3911250" cy="2702073"/>
          </a:xfrm>
          <a:prstGeom prst="rect">
            <a:avLst/>
          </a:prstGeom>
          <a:noFill/>
          <a:ln>
            <a:noFill/>
          </a:ln>
        </p:spPr>
      </p:pic>
      <p:pic>
        <p:nvPicPr>
          <p:cNvPr id="16" name="15 Imagen"/>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058798" y="4111167"/>
            <a:ext cx="3867627" cy="2671936"/>
          </a:xfrm>
          <a:prstGeom prst="rect">
            <a:avLst/>
          </a:prstGeom>
          <a:noFill/>
          <a:ln>
            <a:noFill/>
          </a:ln>
        </p:spPr>
      </p:pic>
    </p:spTree>
    <p:extLst>
      <p:ext uri="{BB962C8B-B14F-4D97-AF65-F5344CB8AC3E}">
        <p14:creationId xmlns:p14="http://schemas.microsoft.com/office/powerpoint/2010/main" val="232401717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pPr algn="ctr"/>
            <a:r>
              <a:rPr lang="es-ES" sz="2000" b="1" dirty="0" smtClean="0">
                <a:latin typeface="Arial" panose="020B0604020202020204" pitchFamily="34" charset="0"/>
                <a:cs typeface="Arial" panose="020B0604020202020204" pitchFamily="34" charset="0"/>
              </a:rPr>
              <a:t>Resultados realimentación de la posición del carro</a:t>
            </a:r>
            <a:endParaRPr lang="es-ES" sz="2000" b="1" dirty="0">
              <a:latin typeface="Arial" panose="020B0604020202020204" pitchFamily="34" charset="0"/>
              <a:cs typeface="Arial" panose="020B0604020202020204" pitchFamily="34" charset="0"/>
            </a:endParaRPr>
          </a:p>
        </p:txBody>
      </p:sp>
      <p:graphicFrame>
        <p:nvGraphicFramePr>
          <p:cNvPr id="6" name="3 Gráfico"/>
          <p:cNvGraphicFramePr>
            <a:graphicFrameLocks noGrp="1" noChangeAspect="1"/>
          </p:cNvGraphicFramePr>
          <p:nvPr>
            <p:ph idx="1"/>
            <p:extLst>
              <p:ext uri="{D42A27DB-BD31-4B8C-83A1-F6EECF244321}">
                <p14:modId xmlns:p14="http://schemas.microsoft.com/office/powerpoint/2010/main" val="740430376"/>
              </p:ext>
            </p:extLst>
          </p:nvPr>
        </p:nvGraphicFramePr>
        <p:xfrm>
          <a:off x="138832" y="1268760"/>
          <a:ext cx="8991600" cy="4996976"/>
        </p:xfrm>
        <a:graphic>
          <a:graphicData uri="http://schemas.openxmlformats.org/drawingml/2006/chart">
            <c:chart xmlns:c="http://schemas.openxmlformats.org/drawingml/2006/chart" xmlns:r="http://schemas.openxmlformats.org/officeDocument/2006/relationships" r:id="rId2"/>
          </a:graphicData>
        </a:graphic>
      </p:graphicFrame>
      <p:sp>
        <p:nvSpPr>
          <p:cNvPr id="8" name="7 CuadroTexto"/>
          <p:cNvSpPr txBox="1"/>
          <p:nvPr/>
        </p:nvSpPr>
        <p:spPr>
          <a:xfrm>
            <a:off x="0" y="6374403"/>
            <a:ext cx="9144000" cy="307777"/>
          </a:xfrm>
          <a:prstGeom prst="rect">
            <a:avLst/>
          </a:prstGeom>
          <a:noFill/>
        </p:spPr>
        <p:txBody>
          <a:bodyPr wrap="square" rtlCol="0">
            <a:spAutoFit/>
          </a:bodyPr>
          <a:lstStyle/>
          <a:p>
            <a:pPr algn="ctr"/>
            <a:r>
              <a:rPr lang="es-ES" sz="1400" b="1" dirty="0">
                <a:latin typeface="Arial" panose="020B0604020202020204" pitchFamily="34" charset="0"/>
                <a:cs typeface="Arial" panose="020B0604020202020204" pitchFamily="34" charset="0"/>
              </a:rPr>
              <a:t>Error relativo frente al ancho de banda consumido en la posición del carro usando el control por eventos</a:t>
            </a:r>
          </a:p>
        </p:txBody>
      </p:sp>
    </p:spTree>
    <p:extLst>
      <p:ext uri="{BB962C8B-B14F-4D97-AF65-F5344CB8AC3E}">
        <p14:creationId xmlns:p14="http://schemas.microsoft.com/office/powerpoint/2010/main" val="40378764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pPr algn="ctr"/>
            <a:r>
              <a:rPr lang="es-ES" sz="2000" b="1" dirty="0">
                <a:latin typeface="Arial" panose="020B0604020202020204" pitchFamily="34" charset="0"/>
                <a:cs typeface="Arial" panose="020B0604020202020204" pitchFamily="34" charset="0"/>
              </a:rPr>
              <a:t>Resultados realimentación del ángulo del péndulo</a:t>
            </a:r>
          </a:p>
        </p:txBody>
      </p:sp>
      <p:sp>
        <p:nvSpPr>
          <p:cNvPr id="4" name="3 CuadroTexto"/>
          <p:cNvSpPr txBox="1"/>
          <p:nvPr/>
        </p:nvSpPr>
        <p:spPr>
          <a:xfrm>
            <a:off x="4048454" y="2581534"/>
            <a:ext cx="1021433" cy="369332"/>
          </a:xfrm>
          <a:prstGeom prst="rect">
            <a:avLst/>
          </a:prstGeom>
          <a:noFill/>
        </p:spPr>
        <p:txBody>
          <a:bodyPr wrap="none" rtlCol="0">
            <a:spAutoFit/>
          </a:bodyPr>
          <a:lstStyle/>
          <a:p>
            <a:pPr algn="just"/>
            <a:r>
              <a:rPr lang="es-ES" dirty="0"/>
              <a:t>u = </a:t>
            </a:r>
            <a:r>
              <a:rPr lang="es-ES" dirty="0" smtClean="0"/>
              <a:t>0,06</a:t>
            </a:r>
            <a:endParaRPr lang="es-ES" dirty="0"/>
          </a:p>
        </p:txBody>
      </p:sp>
      <p:sp>
        <p:nvSpPr>
          <p:cNvPr id="11" name="10 CuadroTexto"/>
          <p:cNvSpPr txBox="1"/>
          <p:nvPr/>
        </p:nvSpPr>
        <p:spPr>
          <a:xfrm>
            <a:off x="4120299" y="5257285"/>
            <a:ext cx="877741" cy="369332"/>
          </a:xfrm>
          <a:prstGeom prst="rect">
            <a:avLst/>
          </a:prstGeom>
          <a:noFill/>
        </p:spPr>
        <p:txBody>
          <a:bodyPr wrap="none" rtlCol="0">
            <a:spAutoFit/>
          </a:bodyPr>
          <a:lstStyle/>
          <a:p>
            <a:pPr algn="just"/>
            <a:r>
              <a:rPr lang="es-ES" dirty="0"/>
              <a:t>u = </a:t>
            </a:r>
            <a:r>
              <a:rPr lang="es-ES" dirty="0" smtClean="0"/>
              <a:t>0,1</a:t>
            </a:r>
            <a:endParaRPr lang="es-ES" dirty="0"/>
          </a:p>
        </p:txBody>
      </p:sp>
      <p:pic>
        <p:nvPicPr>
          <p:cNvPr id="12" name="11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0723" y="1216653"/>
            <a:ext cx="3947730" cy="2729761"/>
          </a:xfrm>
          <a:prstGeom prst="rect">
            <a:avLst/>
          </a:prstGeom>
          <a:noFill/>
          <a:ln>
            <a:noFill/>
          </a:ln>
        </p:spPr>
      </p:pic>
      <p:pic>
        <p:nvPicPr>
          <p:cNvPr id="13" name="12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069886" y="1267776"/>
            <a:ext cx="3873797" cy="2678638"/>
          </a:xfrm>
          <a:prstGeom prst="rect">
            <a:avLst/>
          </a:prstGeom>
          <a:noFill/>
          <a:ln>
            <a:noFill/>
          </a:ln>
        </p:spPr>
      </p:pic>
      <p:pic>
        <p:nvPicPr>
          <p:cNvPr id="14" name="13 Imagen"/>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0723" y="4077070"/>
            <a:ext cx="3931336" cy="2718425"/>
          </a:xfrm>
          <a:prstGeom prst="rect">
            <a:avLst/>
          </a:prstGeom>
          <a:noFill/>
          <a:ln>
            <a:noFill/>
          </a:ln>
        </p:spPr>
      </p:pic>
      <p:pic>
        <p:nvPicPr>
          <p:cNvPr id="15" name="14 Imagen"/>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069888" y="4116857"/>
            <a:ext cx="3873796" cy="2678637"/>
          </a:xfrm>
          <a:prstGeom prst="rect">
            <a:avLst/>
          </a:prstGeom>
          <a:noFill/>
          <a:ln>
            <a:noFill/>
          </a:ln>
        </p:spPr>
      </p:pic>
    </p:spTree>
    <p:extLst>
      <p:ext uri="{BB962C8B-B14F-4D97-AF65-F5344CB8AC3E}">
        <p14:creationId xmlns:p14="http://schemas.microsoft.com/office/powerpoint/2010/main" val="37830602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pPr algn="ctr"/>
            <a:r>
              <a:rPr lang="es-ES" sz="2000" b="1" dirty="0">
                <a:latin typeface="Arial" panose="020B0604020202020204" pitchFamily="34" charset="0"/>
                <a:cs typeface="Arial" panose="020B0604020202020204" pitchFamily="34" charset="0"/>
              </a:rPr>
              <a:t>Resultados realimentación del ángulo del péndulo</a:t>
            </a:r>
          </a:p>
        </p:txBody>
      </p:sp>
      <p:sp>
        <p:nvSpPr>
          <p:cNvPr id="4" name="3 CuadroTexto"/>
          <p:cNvSpPr txBox="1"/>
          <p:nvPr/>
        </p:nvSpPr>
        <p:spPr>
          <a:xfrm>
            <a:off x="4115780" y="2581534"/>
            <a:ext cx="886781" cy="369332"/>
          </a:xfrm>
          <a:prstGeom prst="rect">
            <a:avLst/>
          </a:prstGeom>
          <a:noFill/>
        </p:spPr>
        <p:txBody>
          <a:bodyPr wrap="none" rtlCol="0">
            <a:spAutoFit/>
          </a:bodyPr>
          <a:lstStyle/>
          <a:p>
            <a:pPr algn="just"/>
            <a:r>
              <a:rPr lang="es-ES" dirty="0"/>
              <a:t>u = </a:t>
            </a:r>
            <a:r>
              <a:rPr lang="es-ES" dirty="0" smtClean="0"/>
              <a:t>0,2</a:t>
            </a:r>
            <a:endParaRPr lang="es-ES" dirty="0"/>
          </a:p>
        </p:txBody>
      </p:sp>
      <p:sp>
        <p:nvSpPr>
          <p:cNvPr id="11" name="10 CuadroTexto"/>
          <p:cNvSpPr txBox="1"/>
          <p:nvPr/>
        </p:nvSpPr>
        <p:spPr>
          <a:xfrm>
            <a:off x="4115779" y="5257285"/>
            <a:ext cx="886781" cy="369332"/>
          </a:xfrm>
          <a:prstGeom prst="rect">
            <a:avLst/>
          </a:prstGeom>
          <a:noFill/>
        </p:spPr>
        <p:txBody>
          <a:bodyPr wrap="none" rtlCol="0">
            <a:spAutoFit/>
          </a:bodyPr>
          <a:lstStyle/>
          <a:p>
            <a:pPr algn="just"/>
            <a:r>
              <a:rPr lang="es-ES" dirty="0"/>
              <a:t>u = </a:t>
            </a:r>
            <a:r>
              <a:rPr lang="es-ES" dirty="0" smtClean="0"/>
              <a:t>0,3</a:t>
            </a:r>
            <a:endParaRPr lang="es-ES" dirty="0"/>
          </a:p>
        </p:txBody>
      </p:sp>
      <p:pic>
        <p:nvPicPr>
          <p:cNvPr id="9" name="8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0724" y="1227988"/>
            <a:ext cx="3931336" cy="2718425"/>
          </a:xfrm>
          <a:prstGeom prst="rect">
            <a:avLst/>
          </a:prstGeom>
          <a:noFill/>
          <a:ln>
            <a:noFill/>
          </a:ln>
        </p:spPr>
      </p:pic>
      <p:pic>
        <p:nvPicPr>
          <p:cNvPr id="10" name="9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069889" y="1267775"/>
            <a:ext cx="3873796" cy="2678637"/>
          </a:xfrm>
          <a:prstGeom prst="rect">
            <a:avLst/>
          </a:prstGeom>
          <a:noFill/>
          <a:ln>
            <a:noFill/>
          </a:ln>
        </p:spPr>
      </p:pic>
      <p:pic>
        <p:nvPicPr>
          <p:cNvPr id="16" name="15 Imagen"/>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0725" y="4077068"/>
            <a:ext cx="3931336" cy="2718425"/>
          </a:xfrm>
          <a:prstGeom prst="rect">
            <a:avLst/>
          </a:prstGeom>
          <a:noFill/>
          <a:ln>
            <a:noFill/>
          </a:ln>
        </p:spPr>
      </p:pic>
      <p:pic>
        <p:nvPicPr>
          <p:cNvPr id="17" name="16 Imagen"/>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069890" y="4130488"/>
            <a:ext cx="3873796" cy="2678637"/>
          </a:xfrm>
          <a:prstGeom prst="rect">
            <a:avLst/>
          </a:prstGeom>
          <a:noFill/>
          <a:ln>
            <a:noFill/>
          </a:ln>
        </p:spPr>
      </p:pic>
    </p:spTree>
    <p:extLst>
      <p:ext uri="{BB962C8B-B14F-4D97-AF65-F5344CB8AC3E}">
        <p14:creationId xmlns:p14="http://schemas.microsoft.com/office/powerpoint/2010/main" val="26269531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pPr algn="ctr"/>
            <a:r>
              <a:rPr lang="es-ES" sz="2000" b="1" dirty="0">
                <a:latin typeface="Arial" panose="020B0604020202020204" pitchFamily="34" charset="0"/>
                <a:cs typeface="Arial" panose="020B0604020202020204" pitchFamily="34" charset="0"/>
              </a:rPr>
              <a:t>Resultados realimentación del ángulo del péndulo</a:t>
            </a:r>
          </a:p>
        </p:txBody>
      </p:sp>
      <p:graphicFrame>
        <p:nvGraphicFramePr>
          <p:cNvPr id="5" name="3 Gráfico"/>
          <p:cNvGraphicFramePr>
            <a:graphicFrameLocks noChangeAspect="1"/>
          </p:cNvGraphicFramePr>
          <p:nvPr>
            <p:extLst>
              <p:ext uri="{D42A27DB-BD31-4B8C-83A1-F6EECF244321}">
                <p14:modId xmlns:p14="http://schemas.microsoft.com/office/powerpoint/2010/main" val="2801863266"/>
              </p:ext>
            </p:extLst>
          </p:nvPr>
        </p:nvGraphicFramePr>
        <p:xfrm>
          <a:off x="69505" y="1268760"/>
          <a:ext cx="9074495" cy="4906589"/>
        </p:xfrm>
        <a:graphic>
          <a:graphicData uri="http://schemas.openxmlformats.org/drawingml/2006/chart">
            <c:chart xmlns:c="http://schemas.openxmlformats.org/drawingml/2006/chart" xmlns:r="http://schemas.openxmlformats.org/officeDocument/2006/relationships" r:id="rId2"/>
          </a:graphicData>
        </a:graphic>
      </p:graphicFrame>
      <p:sp>
        <p:nvSpPr>
          <p:cNvPr id="7" name="6 CuadroTexto"/>
          <p:cNvSpPr txBox="1"/>
          <p:nvPr/>
        </p:nvSpPr>
        <p:spPr>
          <a:xfrm>
            <a:off x="0" y="6374403"/>
            <a:ext cx="9144000" cy="307777"/>
          </a:xfrm>
          <a:prstGeom prst="rect">
            <a:avLst/>
          </a:prstGeom>
          <a:noFill/>
        </p:spPr>
        <p:txBody>
          <a:bodyPr wrap="square" rtlCol="0">
            <a:spAutoFit/>
          </a:bodyPr>
          <a:lstStyle/>
          <a:p>
            <a:pPr algn="ctr"/>
            <a:r>
              <a:rPr lang="es-ES" sz="1400" b="1" dirty="0">
                <a:latin typeface="Arial" panose="020B0604020202020204" pitchFamily="34" charset="0"/>
                <a:cs typeface="Arial" panose="020B0604020202020204" pitchFamily="34" charset="0"/>
              </a:rPr>
              <a:t>Error relativo frente al ancho de banda consumido en </a:t>
            </a:r>
            <a:r>
              <a:rPr lang="es-ES" sz="1400" b="1" dirty="0" smtClean="0">
                <a:latin typeface="Arial" panose="020B0604020202020204" pitchFamily="34" charset="0"/>
                <a:cs typeface="Arial" panose="020B0604020202020204" pitchFamily="34" charset="0"/>
              </a:rPr>
              <a:t>el ángulo del péndulo usando </a:t>
            </a:r>
            <a:r>
              <a:rPr lang="es-ES" sz="1400" b="1" dirty="0">
                <a:latin typeface="Arial" panose="020B0604020202020204" pitchFamily="34" charset="0"/>
                <a:cs typeface="Arial" panose="020B0604020202020204" pitchFamily="34" charset="0"/>
              </a:rPr>
              <a:t>el control por eventos</a:t>
            </a:r>
          </a:p>
        </p:txBody>
      </p:sp>
    </p:spTree>
    <p:extLst>
      <p:ext uri="{BB962C8B-B14F-4D97-AF65-F5344CB8AC3E}">
        <p14:creationId xmlns:p14="http://schemas.microsoft.com/office/powerpoint/2010/main" val="233730153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pPr algn="ctr"/>
            <a:r>
              <a:rPr lang="es-ES" sz="2000" b="1" dirty="0" smtClean="0">
                <a:latin typeface="Arial" panose="020B0604020202020204" pitchFamily="34" charset="0"/>
                <a:cs typeface="Arial" panose="020B0604020202020204" pitchFamily="34" charset="0"/>
              </a:rPr>
              <a:t>Análisis de los umbrales combinados</a:t>
            </a:r>
            <a:endParaRPr lang="es-ES" sz="2000" b="1" dirty="0">
              <a:latin typeface="Arial" panose="020B0604020202020204" pitchFamily="34" charset="0"/>
              <a:cs typeface="Arial" panose="020B0604020202020204" pitchFamily="34" charset="0"/>
            </a:endParaRPr>
          </a:p>
        </p:txBody>
      </p:sp>
      <p:graphicFrame>
        <p:nvGraphicFramePr>
          <p:cNvPr id="4" name="6 Gráfico"/>
          <p:cNvGraphicFramePr>
            <a:graphicFrameLocks noChangeAspect="1"/>
          </p:cNvGraphicFramePr>
          <p:nvPr>
            <p:extLst>
              <p:ext uri="{D42A27DB-BD31-4B8C-83A1-F6EECF244321}">
                <p14:modId xmlns:p14="http://schemas.microsoft.com/office/powerpoint/2010/main" val="2630756947"/>
              </p:ext>
            </p:extLst>
          </p:nvPr>
        </p:nvGraphicFramePr>
        <p:xfrm>
          <a:off x="162287" y="1142170"/>
          <a:ext cx="8987741" cy="5400600"/>
        </p:xfrm>
        <a:graphic>
          <a:graphicData uri="http://schemas.openxmlformats.org/drawingml/2006/chart">
            <c:chart xmlns:c="http://schemas.openxmlformats.org/drawingml/2006/chart" xmlns:r="http://schemas.openxmlformats.org/officeDocument/2006/relationships" r:id="rId2"/>
          </a:graphicData>
        </a:graphic>
      </p:graphicFrame>
      <p:sp>
        <p:nvSpPr>
          <p:cNvPr id="6" name="5 CuadroTexto"/>
          <p:cNvSpPr txBox="1"/>
          <p:nvPr/>
        </p:nvSpPr>
        <p:spPr>
          <a:xfrm>
            <a:off x="0" y="6542770"/>
            <a:ext cx="9144000" cy="276999"/>
          </a:xfrm>
          <a:prstGeom prst="rect">
            <a:avLst/>
          </a:prstGeom>
          <a:noFill/>
        </p:spPr>
        <p:txBody>
          <a:bodyPr wrap="square" rtlCol="0">
            <a:spAutoFit/>
          </a:bodyPr>
          <a:lstStyle/>
          <a:p>
            <a:pPr algn="ctr"/>
            <a:r>
              <a:rPr lang="es-ES" sz="1200" b="1" dirty="0">
                <a:latin typeface="Arial" panose="020B0604020202020204" pitchFamily="34" charset="0"/>
                <a:cs typeface="Arial" panose="020B0604020202020204" pitchFamily="34" charset="0"/>
              </a:rPr>
              <a:t>Error relativo frente al ancho de banda consumido usando el control por eventos mediante umbrales combinados</a:t>
            </a:r>
          </a:p>
        </p:txBody>
      </p:sp>
    </p:spTree>
    <p:extLst>
      <p:ext uri="{BB962C8B-B14F-4D97-AF65-F5344CB8AC3E}">
        <p14:creationId xmlns:p14="http://schemas.microsoft.com/office/powerpoint/2010/main" val="4449879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ES" sz="2800" b="1" dirty="0">
                <a:latin typeface="Arial" panose="020B0604020202020204" pitchFamily="34" charset="0"/>
                <a:cs typeface="Arial" panose="020B0604020202020204" pitchFamily="34" charset="0"/>
              </a:rPr>
              <a:t>Análisis de los umbrales combinados</a:t>
            </a:r>
          </a:p>
        </p:txBody>
      </p:sp>
      <p:pic>
        <p:nvPicPr>
          <p:cNvPr id="512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3608" y="1196752"/>
            <a:ext cx="6912768" cy="51845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CuadroTexto"/>
          <p:cNvSpPr txBox="1"/>
          <p:nvPr/>
        </p:nvSpPr>
        <p:spPr>
          <a:xfrm>
            <a:off x="0" y="6404271"/>
            <a:ext cx="9144000" cy="369332"/>
          </a:xfrm>
          <a:prstGeom prst="rect">
            <a:avLst/>
          </a:prstGeom>
          <a:noFill/>
        </p:spPr>
        <p:txBody>
          <a:bodyPr wrap="square" rtlCol="0">
            <a:spAutoFit/>
          </a:bodyPr>
          <a:lstStyle/>
          <a:p>
            <a:pPr algn="ctr"/>
            <a:r>
              <a:rPr lang="es-ES" dirty="0">
                <a:latin typeface="Arial" panose="020B0604020202020204" pitchFamily="34" charset="0"/>
                <a:cs typeface="Arial" panose="020B0604020202020204" pitchFamily="34" charset="0"/>
              </a:rPr>
              <a:t>Trayectoria del carro frente a la referencia con </a:t>
            </a:r>
            <a:r>
              <a:rPr lang="es-ES" i="1" dirty="0">
                <a:latin typeface="Arial" panose="020B0604020202020204" pitchFamily="34" charset="0"/>
                <a:cs typeface="Arial" panose="020B0604020202020204" pitchFamily="34" charset="0"/>
              </a:rPr>
              <a:t>combinación de</a:t>
            </a:r>
            <a:r>
              <a:rPr lang="es-ES" dirty="0">
                <a:latin typeface="Arial" panose="020B0604020202020204" pitchFamily="34" charset="0"/>
                <a:cs typeface="Arial" panose="020B0604020202020204" pitchFamily="34" charset="0"/>
              </a:rPr>
              <a:t> </a:t>
            </a:r>
            <a:r>
              <a:rPr lang="es-ES" i="1" dirty="0" smtClean="0">
                <a:latin typeface="Arial" panose="020B0604020202020204" pitchFamily="34" charset="0"/>
                <a:cs typeface="Arial" panose="020B0604020202020204" pitchFamily="34" charset="0"/>
              </a:rPr>
              <a:t>umbrales = </a:t>
            </a:r>
            <a:r>
              <a:rPr lang="es-ES" i="1" dirty="0">
                <a:latin typeface="Arial" panose="020B0604020202020204" pitchFamily="34" charset="0"/>
                <a:cs typeface="Arial" panose="020B0604020202020204" pitchFamily="34" charset="0"/>
              </a:rPr>
              <a:t>0.06 / 0.08</a:t>
            </a:r>
            <a:endParaRPr lang="es-E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2031944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ES" sz="2800" b="1" dirty="0">
                <a:latin typeface="Arial" panose="020B0604020202020204" pitchFamily="34" charset="0"/>
                <a:cs typeface="Arial" panose="020B0604020202020204" pitchFamily="34" charset="0"/>
              </a:rPr>
              <a:t>Análisis de los umbrales combinados</a:t>
            </a:r>
          </a:p>
        </p:txBody>
      </p:sp>
      <p:sp>
        <p:nvSpPr>
          <p:cNvPr id="4" name="3 CuadroTexto"/>
          <p:cNvSpPr txBox="1"/>
          <p:nvPr/>
        </p:nvSpPr>
        <p:spPr>
          <a:xfrm>
            <a:off x="0" y="6399957"/>
            <a:ext cx="9144000" cy="307777"/>
          </a:xfrm>
          <a:prstGeom prst="rect">
            <a:avLst/>
          </a:prstGeom>
          <a:noFill/>
        </p:spPr>
        <p:txBody>
          <a:bodyPr wrap="square" rtlCol="0">
            <a:spAutoFit/>
          </a:bodyPr>
          <a:lstStyle/>
          <a:p>
            <a:pPr algn="ctr"/>
            <a:r>
              <a:rPr lang="es-ES" sz="1400" b="1" dirty="0">
                <a:latin typeface="Arial" panose="020B0604020202020204" pitchFamily="34" charset="0"/>
                <a:cs typeface="Arial" panose="020B0604020202020204" pitchFamily="34" charset="0"/>
              </a:rPr>
              <a:t>Muestras enviadas frente a las totales en el ángulo del péndulo con </a:t>
            </a:r>
            <a:r>
              <a:rPr lang="es-ES" sz="1400" b="1" i="1" dirty="0">
                <a:latin typeface="Arial" panose="020B0604020202020204" pitchFamily="34" charset="0"/>
                <a:cs typeface="Arial" panose="020B0604020202020204" pitchFamily="34" charset="0"/>
              </a:rPr>
              <a:t>combinación de</a:t>
            </a:r>
            <a:r>
              <a:rPr lang="es-ES" sz="1400" b="1" dirty="0">
                <a:latin typeface="Arial" panose="020B0604020202020204" pitchFamily="34" charset="0"/>
                <a:cs typeface="Arial" panose="020B0604020202020204" pitchFamily="34" charset="0"/>
              </a:rPr>
              <a:t> </a:t>
            </a:r>
            <a:r>
              <a:rPr lang="es-ES" sz="1400" b="1" i="1" dirty="0">
                <a:latin typeface="Arial" panose="020B0604020202020204" pitchFamily="34" charset="0"/>
                <a:cs typeface="Arial" panose="020B0604020202020204" pitchFamily="34" charset="0"/>
              </a:rPr>
              <a:t>umbrales = 0.06 / 0.08</a:t>
            </a:r>
            <a:endParaRPr lang="es-ES" sz="1400" b="1" dirty="0">
              <a:latin typeface="Arial" panose="020B0604020202020204" pitchFamily="34" charset="0"/>
              <a:cs typeface="Arial" panose="020B0604020202020204" pitchFamily="34" charset="0"/>
            </a:endParaRPr>
          </a:p>
        </p:txBody>
      </p:sp>
      <p:pic>
        <p:nvPicPr>
          <p:cNvPr id="614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3608" y="1196752"/>
            <a:ext cx="6912768" cy="51845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664702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ES" sz="2800" b="1" dirty="0">
                <a:latin typeface="Arial" panose="020B0604020202020204" pitchFamily="34" charset="0"/>
                <a:cs typeface="Arial" panose="020B0604020202020204" pitchFamily="34" charset="0"/>
              </a:rPr>
              <a:t>Análisis de los umbrales combinados</a:t>
            </a:r>
          </a:p>
        </p:txBody>
      </p:sp>
      <p:sp>
        <p:nvSpPr>
          <p:cNvPr id="4" name="3 CuadroTexto"/>
          <p:cNvSpPr txBox="1"/>
          <p:nvPr/>
        </p:nvSpPr>
        <p:spPr>
          <a:xfrm>
            <a:off x="0" y="6404271"/>
            <a:ext cx="9144000" cy="307777"/>
          </a:xfrm>
          <a:prstGeom prst="rect">
            <a:avLst/>
          </a:prstGeom>
          <a:noFill/>
        </p:spPr>
        <p:txBody>
          <a:bodyPr wrap="square" rtlCol="0">
            <a:spAutoFit/>
          </a:bodyPr>
          <a:lstStyle/>
          <a:p>
            <a:pPr algn="ctr"/>
            <a:r>
              <a:rPr lang="es-ES" sz="1400" b="1" dirty="0">
                <a:latin typeface="Arial" panose="020B0604020202020204" pitchFamily="34" charset="0"/>
                <a:cs typeface="Arial" panose="020B0604020202020204" pitchFamily="34" charset="0"/>
              </a:rPr>
              <a:t>Muestras enviadas frente a las totales en el ángulo del péndulo con </a:t>
            </a:r>
            <a:r>
              <a:rPr lang="es-ES" sz="1400" b="1" i="1" dirty="0">
                <a:latin typeface="Arial" panose="020B0604020202020204" pitchFamily="34" charset="0"/>
                <a:cs typeface="Arial" panose="020B0604020202020204" pitchFamily="34" charset="0"/>
              </a:rPr>
              <a:t>combinación de</a:t>
            </a:r>
            <a:r>
              <a:rPr lang="es-ES" sz="1400" b="1" dirty="0">
                <a:latin typeface="Arial" panose="020B0604020202020204" pitchFamily="34" charset="0"/>
                <a:cs typeface="Arial" panose="020B0604020202020204" pitchFamily="34" charset="0"/>
              </a:rPr>
              <a:t> </a:t>
            </a:r>
            <a:r>
              <a:rPr lang="es-ES" sz="1400" b="1" i="1" dirty="0">
                <a:latin typeface="Arial" panose="020B0604020202020204" pitchFamily="34" charset="0"/>
                <a:cs typeface="Arial" panose="020B0604020202020204" pitchFamily="34" charset="0"/>
              </a:rPr>
              <a:t>umbrales = 0.06 / 0.08</a:t>
            </a:r>
            <a:endParaRPr lang="es-ES" sz="1400" b="1" dirty="0">
              <a:latin typeface="Arial" panose="020B0604020202020204" pitchFamily="34" charset="0"/>
              <a:cs typeface="Arial" panose="020B0604020202020204" pitchFamily="34" charset="0"/>
            </a:endParaRPr>
          </a:p>
        </p:txBody>
      </p:sp>
      <p:pic>
        <p:nvPicPr>
          <p:cNvPr id="5" name="4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43608" y="1219695"/>
            <a:ext cx="6912768" cy="5184576"/>
          </a:xfrm>
          <a:prstGeom prst="rect">
            <a:avLst/>
          </a:prstGeom>
          <a:noFill/>
          <a:ln>
            <a:noFill/>
          </a:ln>
        </p:spPr>
      </p:pic>
    </p:spTree>
    <p:extLst>
      <p:ext uri="{BB962C8B-B14F-4D97-AF65-F5344CB8AC3E}">
        <p14:creationId xmlns:p14="http://schemas.microsoft.com/office/powerpoint/2010/main" val="303638518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ES" sz="2800" b="1" dirty="0">
                <a:latin typeface="Arial" panose="020B0604020202020204" pitchFamily="34" charset="0"/>
                <a:cs typeface="Arial" panose="020B0604020202020204" pitchFamily="34" charset="0"/>
              </a:rPr>
              <a:t>Análisis de los umbrales combinados</a:t>
            </a:r>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1221532"/>
            <a:ext cx="7488832" cy="56166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6124727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ES" sz="2800" b="1" dirty="0">
                <a:latin typeface="Arial" panose="020B0604020202020204" pitchFamily="34" charset="0"/>
                <a:cs typeface="Arial" panose="020B0604020202020204" pitchFamily="34" charset="0"/>
              </a:rPr>
              <a:t>Análisis de los umbrales combinados</a:t>
            </a:r>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1221532"/>
            <a:ext cx="7488832" cy="56166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6124727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ES" sz="2800" b="1" dirty="0">
                <a:latin typeface="Arial" panose="020B0604020202020204" pitchFamily="34" charset="0"/>
                <a:cs typeface="Arial" panose="020B0604020202020204" pitchFamily="34" charset="0"/>
              </a:rPr>
              <a:t>Análisis de los umbrales combinados</a:t>
            </a: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1221532"/>
            <a:ext cx="7488832" cy="56166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7626484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ES" sz="2800" b="1" dirty="0">
                <a:latin typeface="Arial" panose="020B0604020202020204" pitchFamily="34" charset="0"/>
                <a:cs typeface="Arial" panose="020B0604020202020204" pitchFamily="34" charset="0"/>
              </a:rPr>
              <a:t>Análisis de los umbrales combinados</a:t>
            </a: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1221532"/>
            <a:ext cx="7462086" cy="56166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5136061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ES" sz="2800" b="1" dirty="0" smtClean="0">
                <a:latin typeface="Arial" panose="020B0604020202020204" pitchFamily="34" charset="0"/>
                <a:cs typeface="Arial" panose="020B0604020202020204" pitchFamily="34" charset="0"/>
              </a:rPr>
              <a:t>conclusiones</a:t>
            </a:r>
            <a:endParaRPr lang="es-ES" sz="2800" b="1" dirty="0">
              <a:latin typeface="Arial" panose="020B0604020202020204" pitchFamily="34" charset="0"/>
              <a:cs typeface="Arial" panose="020B0604020202020204" pitchFamily="34" charset="0"/>
            </a:endParaRPr>
          </a:p>
        </p:txBody>
      </p:sp>
      <p:sp>
        <p:nvSpPr>
          <p:cNvPr id="5" name="4 Marcador de contenido"/>
          <p:cNvSpPr>
            <a:spLocks noGrp="1"/>
          </p:cNvSpPr>
          <p:nvPr>
            <p:ph idx="1"/>
          </p:nvPr>
        </p:nvSpPr>
        <p:spPr>
          <a:xfrm>
            <a:off x="304800" y="1554162"/>
            <a:ext cx="8686800" cy="5187206"/>
          </a:xfrm>
        </p:spPr>
        <p:txBody>
          <a:bodyPr>
            <a:normAutofit fontScale="77500" lnSpcReduction="20000"/>
          </a:bodyPr>
          <a:lstStyle/>
          <a:p>
            <a:pPr algn="just"/>
            <a:r>
              <a:rPr lang="es-ES" sz="3400" dirty="0" smtClean="0">
                <a:latin typeface="Arial" panose="020B0604020202020204" pitchFamily="34" charset="0"/>
                <a:cs typeface="Arial" panose="020B0604020202020204" pitchFamily="34" charset="0"/>
              </a:rPr>
              <a:t>Conseguimos </a:t>
            </a:r>
            <a:r>
              <a:rPr lang="es-ES" sz="3400" dirty="0">
                <a:latin typeface="Arial" panose="020B0604020202020204" pitchFamily="34" charset="0"/>
                <a:cs typeface="Arial" panose="020B0604020202020204" pitchFamily="34" charset="0"/>
              </a:rPr>
              <a:t>un control simultáneo de la posición del carro y del balanceo del péndulo</a:t>
            </a:r>
            <a:r>
              <a:rPr lang="es-ES" sz="3400" dirty="0" smtClean="0">
                <a:latin typeface="Arial" panose="020B0604020202020204" pitchFamily="34" charset="0"/>
                <a:cs typeface="Arial" panose="020B0604020202020204" pitchFamily="34" charset="0"/>
              </a:rPr>
              <a:t>.</a:t>
            </a:r>
          </a:p>
          <a:p>
            <a:pPr marL="342900" lvl="1" indent="-342900" algn="just">
              <a:buFont typeface="Wingdings 2"/>
              <a:buChar char=""/>
            </a:pPr>
            <a:r>
              <a:rPr lang="es-ES" sz="3400" dirty="0">
                <a:latin typeface="Arial" panose="020B0604020202020204" pitchFamily="34" charset="0"/>
                <a:cs typeface="Arial" panose="020B0604020202020204" pitchFamily="34" charset="0"/>
              </a:rPr>
              <a:t>Hemos demostrado que la estrategia de un control basado en umbrales </a:t>
            </a:r>
            <a:r>
              <a:rPr lang="es-ES" sz="3400" dirty="0" smtClean="0">
                <a:latin typeface="Arial" panose="020B0604020202020204" pitchFamily="34" charset="0"/>
                <a:cs typeface="Arial" panose="020B0604020202020204" pitchFamily="34" charset="0"/>
              </a:rPr>
              <a:t>se </a:t>
            </a:r>
            <a:r>
              <a:rPr lang="es-ES" sz="3400" dirty="0">
                <a:latin typeface="Arial" panose="020B0604020202020204" pitchFamily="34" charset="0"/>
                <a:cs typeface="Arial" panose="020B0604020202020204" pitchFamily="34" charset="0"/>
              </a:rPr>
              <a:t>puede aplicar a una planta real con un ahorro significativo en el consumo del ancho de </a:t>
            </a:r>
            <a:r>
              <a:rPr lang="es-ES" sz="3400" dirty="0" smtClean="0">
                <a:latin typeface="Arial" panose="020B0604020202020204" pitchFamily="34" charset="0"/>
                <a:cs typeface="Arial" panose="020B0604020202020204" pitchFamily="34" charset="0"/>
              </a:rPr>
              <a:t>banda, y </a:t>
            </a:r>
            <a:r>
              <a:rPr lang="es-ES" sz="3400" dirty="0">
                <a:latin typeface="Arial" panose="020B0604020202020204" pitchFamily="34" charset="0"/>
                <a:cs typeface="Arial" panose="020B0604020202020204" pitchFamily="34" charset="0"/>
              </a:rPr>
              <a:t>sin que la calidad </a:t>
            </a:r>
            <a:r>
              <a:rPr lang="es-ES" sz="3400" dirty="0" smtClean="0">
                <a:latin typeface="Arial" panose="020B0604020202020204" pitchFamily="34" charset="0"/>
                <a:cs typeface="Arial" panose="020B0604020202020204" pitchFamily="34" charset="0"/>
              </a:rPr>
              <a:t>de dicho control sufra </a:t>
            </a:r>
            <a:r>
              <a:rPr lang="es-ES" sz="3400" dirty="0">
                <a:latin typeface="Arial" panose="020B0604020202020204" pitchFamily="34" charset="0"/>
                <a:cs typeface="Arial" panose="020B0604020202020204" pitchFamily="34" charset="0"/>
              </a:rPr>
              <a:t>un degeneramiento </a:t>
            </a:r>
            <a:r>
              <a:rPr lang="es-ES" sz="3400" dirty="0" smtClean="0">
                <a:latin typeface="Arial" panose="020B0604020202020204" pitchFamily="34" charset="0"/>
                <a:cs typeface="Arial" panose="020B0604020202020204" pitchFamily="34" charset="0"/>
              </a:rPr>
              <a:t>considerable</a:t>
            </a:r>
            <a:r>
              <a:rPr lang="es-ES" sz="3400" dirty="0">
                <a:latin typeface="Arial" panose="020B0604020202020204" pitchFamily="34" charset="0"/>
                <a:cs typeface="Arial" panose="020B0604020202020204" pitchFamily="34" charset="0"/>
              </a:rPr>
              <a:t>:</a:t>
            </a:r>
            <a:endParaRPr lang="es-ES" sz="3400" dirty="0" smtClean="0">
              <a:latin typeface="Arial" panose="020B0604020202020204" pitchFamily="34" charset="0"/>
              <a:cs typeface="Arial" panose="020B0604020202020204" pitchFamily="34" charset="0"/>
            </a:endParaRPr>
          </a:p>
          <a:p>
            <a:pPr marL="742950" lvl="2" indent="-342900" algn="just">
              <a:buFont typeface="Wingdings 2"/>
              <a:buChar char=""/>
            </a:pPr>
            <a:r>
              <a:rPr lang="es-ES" sz="2600" dirty="0" smtClean="0">
                <a:latin typeface="Arial" panose="020B0604020202020204" pitchFamily="34" charset="0"/>
                <a:cs typeface="Arial" panose="020B0604020202020204" pitchFamily="34" charset="0"/>
              </a:rPr>
              <a:t>Ahorramos </a:t>
            </a:r>
            <a:r>
              <a:rPr lang="es-ES" sz="2600" dirty="0">
                <a:latin typeface="Arial" panose="020B0604020202020204" pitchFamily="34" charset="0"/>
                <a:cs typeface="Arial" panose="020B0604020202020204" pitchFamily="34" charset="0"/>
              </a:rPr>
              <a:t>un 63% </a:t>
            </a:r>
            <a:r>
              <a:rPr lang="es-ES" sz="2600" dirty="0" smtClean="0">
                <a:latin typeface="Arial" panose="020B0604020202020204" pitchFamily="34" charset="0"/>
                <a:cs typeface="Arial" panose="020B0604020202020204" pitchFamily="34" charset="0"/>
              </a:rPr>
              <a:t>en </a:t>
            </a:r>
            <a:r>
              <a:rPr lang="es-ES" sz="2600" dirty="0">
                <a:latin typeface="Arial" panose="020B0604020202020204" pitchFamily="34" charset="0"/>
                <a:cs typeface="Arial" panose="020B0604020202020204" pitchFamily="34" charset="0"/>
              </a:rPr>
              <a:t>la realimentación de la posición del </a:t>
            </a:r>
            <a:r>
              <a:rPr lang="es-ES" sz="2600" dirty="0" smtClean="0">
                <a:latin typeface="Arial" panose="020B0604020202020204" pitchFamily="34" charset="0"/>
                <a:cs typeface="Arial" panose="020B0604020202020204" pitchFamily="34" charset="0"/>
              </a:rPr>
              <a:t>carro.</a:t>
            </a:r>
          </a:p>
          <a:p>
            <a:pPr marL="742950" lvl="2" indent="-342900" algn="just">
              <a:buFont typeface="Wingdings 2"/>
              <a:buChar char=""/>
            </a:pPr>
            <a:r>
              <a:rPr lang="es-ES" sz="2600" dirty="0">
                <a:latin typeface="Arial" panose="020B0604020202020204" pitchFamily="34" charset="0"/>
                <a:cs typeface="Arial" panose="020B0604020202020204" pitchFamily="34" charset="0"/>
              </a:rPr>
              <a:t>Ahorramos un </a:t>
            </a:r>
            <a:r>
              <a:rPr lang="es-ES" sz="2600" dirty="0" smtClean="0">
                <a:latin typeface="Arial" panose="020B0604020202020204" pitchFamily="34" charset="0"/>
                <a:cs typeface="Arial" panose="020B0604020202020204" pitchFamily="34" charset="0"/>
              </a:rPr>
              <a:t>87% en </a:t>
            </a:r>
            <a:r>
              <a:rPr lang="es-ES" sz="2600" dirty="0">
                <a:latin typeface="Arial" panose="020B0604020202020204" pitchFamily="34" charset="0"/>
                <a:cs typeface="Arial" panose="020B0604020202020204" pitchFamily="34" charset="0"/>
              </a:rPr>
              <a:t>la realimentación del ángulo del péndulo</a:t>
            </a:r>
            <a:r>
              <a:rPr lang="es-ES" sz="2600" dirty="0" smtClean="0">
                <a:latin typeface="Arial" panose="020B0604020202020204" pitchFamily="34" charset="0"/>
                <a:cs typeface="Arial" panose="020B0604020202020204" pitchFamily="34" charset="0"/>
              </a:rPr>
              <a:t>.</a:t>
            </a:r>
            <a:endParaRPr lang="es-ES" sz="2600" dirty="0">
              <a:latin typeface="Arial" panose="020B0604020202020204" pitchFamily="34" charset="0"/>
              <a:cs typeface="Arial" panose="020B0604020202020204" pitchFamily="34" charset="0"/>
            </a:endParaRPr>
          </a:p>
          <a:p>
            <a:pPr marL="742950" lvl="2" indent="-342900" algn="just">
              <a:buFont typeface="Wingdings 2"/>
              <a:buChar char=""/>
            </a:pPr>
            <a:r>
              <a:rPr lang="es-ES" sz="2600" dirty="0" smtClean="0">
                <a:latin typeface="Arial" panose="020B0604020202020204" pitchFamily="34" charset="0"/>
                <a:cs typeface="Arial" panose="020B0604020202020204" pitchFamily="34" charset="0"/>
              </a:rPr>
              <a:t>Supone un </a:t>
            </a:r>
            <a:r>
              <a:rPr lang="es-ES" sz="2600" dirty="0">
                <a:latin typeface="Arial" panose="020B0604020202020204" pitchFamily="34" charset="0"/>
                <a:cs typeface="Arial" panose="020B0604020202020204" pitchFamily="34" charset="0"/>
              </a:rPr>
              <a:t>ahorro del 75% en cuanto al uso total del ancho de banda del </a:t>
            </a:r>
            <a:r>
              <a:rPr lang="es-ES" sz="2600" dirty="0" smtClean="0">
                <a:latin typeface="Arial" panose="020B0604020202020204" pitchFamily="34" charset="0"/>
                <a:cs typeface="Arial" panose="020B0604020202020204" pitchFamily="34" charset="0"/>
              </a:rPr>
              <a:t>sistema.</a:t>
            </a:r>
          </a:p>
          <a:p>
            <a:pPr marL="342900" lvl="1" indent="-342900" algn="just">
              <a:buFont typeface="Wingdings 2"/>
              <a:buChar char=""/>
            </a:pPr>
            <a:r>
              <a:rPr lang="es-ES" sz="3400" dirty="0" smtClean="0">
                <a:latin typeface="Arial" panose="020B0604020202020204" pitchFamily="34" charset="0"/>
                <a:cs typeface="Arial" panose="020B0604020202020204" pitchFamily="34" charset="0"/>
              </a:rPr>
              <a:t>Apenas </a:t>
            </a:r>
            <a:r>
              <a:rPr lang="es-ES" sz="3400" dirty="0">
                <a:latin typeface="Arial" panose="020B0604020202020204" pitchFamily="34" charset="0"/>
                <a:cs typeface="Arial" panose="020B0604020202020204" pitchFamily="34" charset="0"/>
              </a:rPr>
              <a:t>afectó al error producido, pues este ahorro no ha supuesto una subida significativa de los errores, cuyos valores varían entre el 3% y el 5%, y que no han afectado a </a:t>
            </a:r>
            <a:r>
              <a:rPr lang="es-ES" sz="3400" dirty="0" smtClean="0">
                <a:latin typeface="Arial" panose="020B0604020202020204" pitchFamily="34" charset="0"/>
                <a:cs typeface="Arial" panose="020B0604020202020204" pitchFamily="34" charset="0"/>
              </a:rPr>
              <a:t>su estabilidad.</a:t>
            </a:r>
            <a:endParaRPr lang="es-ES" sz="3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9155382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txBox="1">
            <a:spLocks/>
          </p:cNvSpPr>
          <p:nvPr/>
        </p:nvSpPr>
        <p:spPr>
          <a:xfrm>
            <a:off x="251520" y="2492896"/>
            <a:ext cx="8686800" cy="838200"/>
          </a:xfrm>
          <a:prstGeom prst="rect">
            <a:avLst/>
          </a:prstGeom>
        </p:spPr>
        <p:txBody>
          <a:bodyP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ES" sz="6000" b="1" i="0" u="none" strike="noStrike" kern="1200" cap="all" spc="0" normalizeH="0" baseline="0" noProof="0" dirty="0" smtClean="0">
                <a:ln>
                  <a:noFill/>
                </a:ln>
                <a:solidFill>
                  <a:schemeClr val="tx2"/>
                </a:solidFill>
                <a:effectLst>
                  <a:reflection blurRad="12700" stA="48000" endA="300" endPos="55000" dir="5400000" sy="-90000" algn="bl" rotWithShape="0"/>
                </a:effectLst>
                <a:uLnTx/>
                <a:uFillTx/>
                <a:latin typeface="Arial" pitchFamily="34" charset="0"/>
                <a:ea typeface="+mj-ea"/>
                <a:cs typeface="Arial" pitchFamily="34" charset="0"/>
              </a:rPr>
              <a:t>GRACIAS</a:t>
            </a:r>
            <a:endParaRPr kumimoji="0" lang="es-ES" sz="6000" b="1" i="0" u="none" strike="noStrike" kern="1200" cap="all" spc="0" normalizeH="0" baseline="0" noProof="0" dirty="0">
              <a:ln>
                <a:noFill/>
              </a:ln>
              <a:solidFill>
                <a:schemeClr val="tx2"/>
              </a:solidFill>
              <a:effectLst>
                <a:reflection blurRad="12700" stA="48000" endA="300" endPos="55000" dir="5400000" sy="-90000" algn="bl" rotWithShape="0"/>
              </a:effectLst>
              <a:uLnTx/>
              <a:uFillTx/>
              <a:latin typeface="Arial" pitchFamily="34" charset="0"/>
              <a:ea typeface="+mj-ea"/>
              <a:cs typeface="Arial" pitchFamily="34" charset="0"/>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ES" sz="2800" b="1" dirty="0" smtClean="0">
                <a:latin typeface="Arial" panose="020B0604020202020204" pitchFamily="34" charset="0"/>
                <a:cs typeface="Arial" panose="020B0604020202020204" pitchFamily="34" charset="0"/>
              </a:rPr>
              <a:t>Esquema general del sistema en simulink</a:t>
            </a:r>
            <a:endParaRPr lang="es-ES" sz="2800" b="1" dirty="0">
              <a:latin typeface="Arial" panose="020B0604020202020204" pitchFamily="34" charset="0"/>
              <a:cs typeface="Arial" panose="020B0604020202020204" pitchFamily="34" charset="0"/>
            </a:endParaRPr>
          </a:p>
        </p:txBody>
      </p:sp>
      <p:sp>
        <p:nvSpPr>
          <p:cNvPr id="3" name="2 Marcador de contenido"/>
          <p:cNvSpPr>
            <a:spLocks noGrp="1"/>
          </p:cNvSpPr>
          <p:nvPr>
            <p:ph idx="1"/>
          </p:nvPr>
        </p:nvSpPr>
        <p:spPr>
          <a:xfrm>
            <a:off x="304800" y="1554162"/>
            <a:ext cx="8686800" cy="5115198"/>
          </a:xfrm>
        </p:spPr>
        <p:txBody>
          <a:bodyPr>
            <a:normAutofit/>
          </a:bodyPr>
          <a:lstStyle/>
          <a:p>
            <a:endParaRPr lang="es-ES" dirty="0" smtClean="0">
              <a:latin typeface="Arial" panose="020B0604020202020204" pitchFamily="34" charset="0"/>
              <a:cs typeface="Arial" panose="020B0604020202020204" pitchFamily="34" charset="0"/>
            </a:endParaRPr>
          </a:p>
          <a:p>
            <a:endParaRPr lang="es-ES" dirty="0" smtClean="0">
              <a:latin typeface="Arial" panose="020B0604020202020204" pitchFamily="34" charset="0"/>
              <a:cs typeface="Arial" panose="020B0604020202020204" pitchFamily="34" charset="0"/>
            </a:endParaRPr>
          </a:p>
          <a:p>
            <a:pPr lvl="0"/>
            <a:endParaRPr lang="es-ES" dirty="0">
              <a:latin typeface="Arial" panose="020B0604020202020204" pitchFamily="34" charset="0"/>
              <a:cs typeface="Arial" panose="020B0604020202020204" pitchFamily="34" charset="0"/>
            </a:endParaRPr>
          </a:p>
          <a:p>
            <a:pPr algn="just">
              <a:spcAft>
                <a:spcPts val="1200"/>
              </a:spcAft>
            </a:pPr>
            <a:endParaRPr lang="es-ES" dirty="0" smtClean="0">
              <a:latin typeface="Arial" panose="020B0604020202020204" pitchFamily="34" charset="0"/>
              <a:cs typeface="Arial" panose="020B0604020202020204" pitchFamily="34" charset="0"/>
            </a:endParaRPr>
          </a:p>
        </p:txBody>
      </p:sp>
      <p:pic>
        <p:nvPicPr>
          <p:cNvPr id="5" name="4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3528" y="1124744"/>
            <a:ext cx="8555254" cy="5733256"/>
          </a:xfrm>
          <a:prstGeom prst="rect">
            <a:avLst/>
          </a:prstGeom>
        </p:spPr>
      </p:pic>
    </p:spTree>
    <p:extLst>
      <p:ext uri="{BB962C8B-B14F-4D97-AF65-F5344CB8AC3E}">
        <p14:creationId xmlns:p14="http://schemas.microsoft.com/office/powerpoint/2010/main" val="64339449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ES" sz="2800" b="1" dirty="0" smtClean="0">
                <a:latin typeface="Arial" panose="020B0604020202020204" pitchFamily="34" charset="0"/>
                <a:cs typeface="Arial" panose="020B0604020202020204" pitchFamily="34" charset="0"/>
              </a:rPr>
              <a:t>Esquema general del sistema en simulink</a:t>
            </a:r>
            <a:endParaRPr lang="es-ES" sz="2800" b="1" dirty="0">
              <a:latin typeface="Arial" panose="020B0604020202020204" pitchFamily="34" charset="0"/>
              <a:cs typeface="Arial" panose="020B0604020202020204" pitchFamily="34" charset="0"/>
            </a:endParaRPr>
          </a:p>
        </p:txBody>
      </p:sp>
      <p:sp>
        <p:nvSpPr>
          <p:cNvPr id="3" name="2 Marcador de contenido"/>
          <p:cNvSpPr>
            <a:spLocks noGrp="1"/>
          </p:cNvSpPr>
          <p:nvPr>
            <p:ph idx="1"/>
          </p:nvPr>
        </p:nvSpPr>
        <p:spPr>
          <a:xfrm>
            <a:off x="304800" y="1554162"/>
            <a:ext cx="8686800" cy="5115198"/>
          </a:xfrm>
        </p:spPr>
        <p:txBody>
          <a:bodyPr>
            <a:normAutofit/>
          </a:bodyPr>
          <a:lstStyle/>
          <a:p>
            <a:endParaRPr lang="es-ES" dirty="0" smtClean="0">
              <a:latin typeface="Arial" panose="020B0604020202020204" pitchFamily="34" charset="0"/>
              <a:cs typeface="Arial" panose="020B0604020202020204" pitchFamily="34" charset="0"/>
            </a:endParaRPr>
          </a:p>
          <a:p>
            <a:endParaRPr lang="es-ES" dirty="0" smtClean="0">
              <a:latin typeface="Arial" panose="020B0604020202020204" pitchFamily="34" charset="0"/>
              <a:cs typeface="Arial" panose="020B0604020202020204" pitchFamily="34" charset="0"/>
            </a:endParaRPr>
          </a:p>
          <a:p>
            <a:pPr lvl="0"/>
            <a:endParaRPr lang="es-ES" dirty="0">
              <a:latin typeface="Arial" panose="020B0604020202020204" pitchFamily="34" charset="0"/>
              <a:cs typeface="Arial" panose="020B0604020202020204" pitchFamily="34" charset="0"/>
            </a:endParaRPr>
          </a:p>
          <a:p>
            <a:pPr algn="just">
              <a:spcAft>
                <a:spcPts val="1200"/>
              </a:spcAft>
            </a:pPr>
            <a:endParaRPr lang="es-ES" dirty="0" smtClean="0">
              <a:latin typeface="Arial" panose="020B0604020202020204" pitchFamily="34" charset="0"/>
              <a:cs typeface="Arial" panose="020B0604020202020204" pitchFamily="34" charset="0"/>
            </a:endParaRPr>
          </a:p>
        </p:txBody>
      </p:sp>
      <p:pic>
        <p:nvPicPr>
          <p:cNvPr id="3074" name="Picture 2" descr="C:\Users\Marco\Desktop\PFC\matlab pendulo\vcasanovpendulo\fotos para los apartados 3 y 5 del pfc\BucleC_16abril_umbral (bueno) 2.bm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1124744"/>
            <a:ext cx="8586102" cy="57332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709390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pPr algn="ctr"/>
            <a:r>
              <a:rPr lang="es-ES" sz="2400" b="1" dirty="0" smtClean="0">
                <a:latin typeface="Arial" panose="020B0604020202020204" pitchFamily="34" charset="0"/>
                <a:cs typeface="Arial" panose="020B0604020202020204" pitchFamily="34" charset="0"/>
              </a:rPr>
              <a:t>Control del umbral en las Realimentaciones</a:t>
            </a:r>
            <a:endParaRPr lang="es-ES" sz="2400" b="1" dirty="0">
              <a:latin typeface="Arial" panose="020B0604020202020204" pitchFamily="34" charset="0"/>
              <a:cs typeface="Arial" panose="020B0604020202020204" pitchFamily="34" charset="0"/>
            </a:endParaRPr>
          </a:p>
        </p:txBody>
      </p:sp>
      <p:pic>
        <p:nvPicPr>
          <p:cNvPr id="4" name="3 Marcador de contenido"/>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95536" y="1168028"/>
            <a:ext cx="8478263" cy="5661248"/>
          </a:xfrm>
        </p:spPr>
      </p:pic>
    </p:spTree>
    <p:extLst>
      <p:ext uri="{BB962C8B-B14F-4D97-AF65-F5344CB8AC3E}">
        <p14:creationId xmlns:p14="http://schemas.microsoft.com/office/powerpoint/2010/main" val="245746470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ES" sz="2800" b="1" dirty="0" smtClean="0">
                <a:latin typeface="Arial" panose="020B0604020202020204" pitchFamily="34" charset="0"/>
                <a:cs typeface="Arial" panose="020B0604020202020204" pitchFamily="34" charset="0"/>
              </a:rPr>
              <a:t>Parada de emergencia</a:t>
            </a:r>
            <a:endParaRPr lang="es-ES" sz="2800" b="1" dirty="0">
              <a:latin typeface="Arial" panose="020B0604020202020204" pitchFamily="34" charset="0"/>
              <a:cs typeface="Arial" panose="020B0604020202020204" pitchFamily="34" charset="0"/>
            </a:endParaRPr>
          </a:p>
        </p:txBody>
      </p:sp>
      <p:sp>
        <p:nvSpPr>
          <p:cNvPr id="12" name="11 CuadroTexto"/>
          <p:cNvSpPr txBox="1"/>
          <p:nvPr/>
        </p:nvSpPr>
        <p:spPr>
          <a:xfrm>
            <a:off x="383076" y="5589240"/>
            <a:ext cx="3733843" cy="1015663"/>
          </a:xfrm>
          <a:prstGeom prst="rect">
            <a:avLst/>
          </a:prstGeom>
          <a:noFill/>
        </p:spPr>
        <p:txBody>
          <a:bodyPr wrap="none" rtlCol="0">
            <a:spAutoFit/>
          </a:bodyPr>
          <a:lstStyle/>
          <a:p>
            <a:pPr algn="ctr"/>
            <a:r>
              <a:rPr lang="es-ES" sz="2000" dirty="0">
                <a:latin typeface="Arial" panose="020B0604020202020204" pitchFamily="34" charset="0"/>
                <a:cs typeface="Arial" panose="020B0604020202020204" pitchFamily="34" charset="0"/>
              </a:rPr>
              <a:t>Trayectoria del carro frente a </a:t>
            </a:r>
            <a:r>
              <a:rPr lang="es-ES" sz="2000" dirty="0" smtClean="0">
                <a:latin typeface="Arial" panose="020B0604020202020204" pitchFamily="34" charset="0"/>
                <a:cs typeface="Arial" panose="020B0604020202020204" pitchFamily="34" charset="0"/>
              </a:rPr>
              <a:t>la</a:t>
            </a:r>
          </a:p>
          <a:p>
            <a:pPr algn="ctr"/>
            <a:r>
              <a:rPr lang="es-ES" sz="2000" dirty="0" smtClean="0">
                <a:latin typeface="Arial" panose="020B0604020202020204" pitchFamily="34" charset="0"/>
                <a:cs typeface="Arial" panose="020B0604020202020204" pitchFamily="34" charset="0"/>
              </a:rPr>
              <a:t>referencia cuando activamos</a:t>
            </a:r>
          </a:p>
          <a:p>
            <a:pPr algn="ctr"/>
            <a:r>
              <a:rPr lang="es-ES" sz="2000" dirty="0" smtClean="0">
                <a:latin typeface="Arial" panose="020B0604020202020204" pitchFamily="34" charset="0"/>
                <a:cs typeface="Arial" panose="020B0604020202020204" pitchFamily="34" charset="0"/>
              </a:rPr>
              <a:t>el pulsador de </a:t>
            </a:r>
            <a:r>
              <a:rPr lang="es-ES" sz="2000" dirty="0">
                <a:latin typeface="Arial" panose="020B0604020202020204" pitchFamily="34" charset="0"/>
                <a:cs typeface="Arial" panose="020B0604020202020204" pitchFamily="34" charset="0"/>
              </a:rPr>
              <a:t>parada</a:t>
            </a:r>
            <a:endParaRPr lang="es-ES" dirty="0">
              <a:latin typeface="Arial" panose="020B0604020202020204" pitchFamily="34" charset="0"/>
              <a:cs typeface="Arial" panose="020B0604020202020204" pitchFamily="34" charset="0"/>
            </a:endParaRPr>
          </a:p>
        </p:txBody>
      </p:sp>
      <p:sp>
        <p:nvSpPr>
          <p:cNvPr id="15" name="14 CuadroTexto"/>
          <p:cNvSpPr txBox="1"/>
          <p:nvPr/>
        </p:nvSpPr>
        <p:spPr>
          <a:xfrm>
            <a:off x="4847675" y="5589239"/>
            <a:ext cx="4020651" cy="707886"/>
          </a:xfrm>
          <a:prstGeom prst="rect">
            <a:avLst/>
          </a:prstGeom>
          <a:noFill/>
        </p:spPr>
        <p:txBody>
          <a:bodyPr wrap="none" rtlCol="0">
            <a:spAutoFit/>
          </a:bodyPr>
          <a:lstStyle/>
          <a:p>
            <a:pPr algn="ctr"/>
            <a:r>
              <a:rPr lang="es-ES" sz="2000" dirty="0">
                <a:latin typeface="Arial" panose="020B0604020202020204" pitchFamily="34" charset="0"/>
                <a:cs typeface="Arial" panose="020B0604020202020204" pitchFamily="34" charset="0"/>
              </a:rPr>
              <a:t>Control del ángulo del péndulo </a:t>
            </a:r>
            <a:r>
              <a:rPr lang="es-ES" sz="2000" dirty="0" smtClean="0">
                <a:latin typeface="Arial" panose="020B0604020202020204" pitchFamily="34" charset="0"/>
                <a:cs typeface="Arial" panose="020B0604020202020204" pitchFamily="34" charset="0"/>
              </a:rPr>
              <a:t>en</a:t>
            </a:r>
          </a:p>
          <a:p>
            <a:pPr algn="ctr"/>
            <a:r>
              <a:rPr lang="es-ES" sz="2000" dirty="0" smtClean="0">
                <a:latin typeface="Arial" panose="020B0604020202020204" pitchFamily="34" charset="0"/>
                <a:cs typeface="Arial" panose="020B0604020202020204" pitchFamily="34" charset="0"/>
              </a:rPr>
              <a:t>el modo </a:t>
            </a:r>
            <a:r>
              <a:rPr lang="es-ES" sz="2000" dirty="0">
                <a:latin typeface="Arial" panose="020B0604020202020204" pitchFamily="34" charset="0"/>
                <a:cs typeface="Arial" panose="020B0604020202020204" pitchFamily="34" charset="0"/>
              </a:rPr>
              <a:t>parada de emergencia</a:t>
            </a:r>
            <a:endParaRPr lang="es-ES" dirty="0">
              <a:latin typeface="Arial" panose="020B0604020202020204" pitchFamily="34" charset="0"/>
              <a:cs typeface="Arial" panose="020B0604020202020204" pitchFamily="34" charset="0"/>
            </a:endParaRPr>
          </a:p>
        </p:txBody>
      </p:sp>
      <p:pic>
        <p:nvPicPr>
          <p:cNvPr id="8" name="7 Imagen"/>
          <p:cNvPicPr/>
          <p:nvPr/>
        </p:nvPicPr>
        <p:blipFill>
          <a:blip r:embed="rId2">
            <a:extLst>
              <a:ext uri="{28A0092B-C50C-407E-A947-70E740481C1C}">
                <a14:useLocalDpi xmlns:a14="http://schemas.microsoft.com/office/drawing/2010/main" val="0"/>
              </a:ext>
            </a:extLst>
          </a:blip>
          <a:srcRect/>
          <a:stretch>
            <a:fillRect/>
          </a:stretch>
        </p:blipFill>
        <p:spPr bwMode="auto">
          <a:xfrm>
            <a:off x="1" y="2065785"/>
            <a:ext cx="4499991" cy="3362896"/>
          </a:xfrm>
          <a:prstGeom prst="rect">
            <a:avLst/>
          </a:prstGeom>
          <a:noFill/>
          <a:ln>
            <a:noFill/>
          </a:ln>
        </p:spPr>
      </p:pic>
      <p:pic>
        <p:nvPicPr>
          <p:cNvPr id="14" name="13 Imagen"/>
          <p:cNvPicPr/>
          <p:nvPr/>
        </p:nvPicPr>
        <p:blipFill>
          <a:blip r:embed="rId3">
            <a:extLst>
              <a:ext uri="{28A0092B-C50C-407E-A947-70E740481C1C}">
                <a14:useLocalDpi xmlns:a14="http://schemas.microsoft.com/office/drawing/2010/main" val="0"/>
              </a:ext>
            </a:extLst>
          </a:blip>
          <a:srcRect/>
          <a:stretch>
            <a:fillRect/>
          </a:stretch>
        </p:blipFill>
        <p:spPr bwMode="auto">
          <a:xfrm>
            <a:off x="4572000" y="2065785"/>
            <a:ext cx="4572000" cy="3362896"/>
          </a:xfrm>
          <a:prstGeom prst="rect">
            <a:avLst/>
          </a:prstGeom>
          <a:noFill/>
          <a:ln>
            <a:noFill/>
          </a:ln>
        </p:spPr>
      </p:pic>
    </p:spTree>
    <p:extLst>
      <p:ext uri="{BB962C8B-B14F-4D97-AF65-F5344CB8AC3E}">
        <p14:creationId xmlns:p14="http://schemas.microsoft.com/office/powerpoint/2010/main" val="166122504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ES" sz="2800" b="1" dirty="0" smtClean="0">
                <a:latin typeface="Arial" panose="020B0604020202020204" pitchFamily="34" charset="0"/>
                <a:cs typeface="Arial" panose="020B0604020202020204" pitchFamily="34" charset="0"/>
              </a:rPr>
              <a:t>Posible aplicación industrial</a:t>
            </a:r>
            <a:endParaRPr lang="es-ES" sz="2800" b="1" dirty="0">
              <a:latin typeface="Arial" panose="020B0604020202020204" pitchFamily="34" charset="0"/>
              <a:cs typeface="Arial" panose="020B0604020202020204" pitchFamily="34" charset="0"/>
            </a:endParaRPr>
          </a:p>
        </p:txBody>
      </p:sp>
      <p:pic>
        <p:nvPicPr>
          <p:cNvPr id="5" name="4 Marcador de contenido"/>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30892" y="1554163"/>
            <a:ext cx="6034616" cy="4525962"/>
          </a:xfrm>
        </p:spPr>
      </p:pic>
    </p:spTree>
    <p:extLst>
      <p:ext uri="{BB962C8B-B14F-4D97-AF65-F5344CB8AC3E}">
        <p14:creationId xmlns:p14="http://schemas.microsoft.com/office/powerpoint/2010/main" val="92468257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ES" sz="2800" b="1" dirty="0" smtClean="0">
                <a:latin typeface="Arial" panose="020B0604020202020204" pitchFamily="34" charset="0"/>
                <a:cs typeface="Arial" panose="020B0604020202020204" pitchFamily="34" charset="0"/>
              </a:rPr>
              <a:t>Posible aplicación industrial</a:t>
            </a:r>
            <a:endParaRPr lang="es-ES" sz="2800" b="1" dirty="0">
              <a:latin typeface="Arial" panose="020B0604020202020204" pitchFamily="34" charset="0"/>
              <a:cs typeface="Arial" panose="020B0604020202020204" pitchFamily="34" charset="0"/>
            </a:endParaRPr>
          </a:p>
        </p:txBody>
      </p:sp>
      <p:pic>
        <p:nvPicPr>
          <p:cNvPr id="4" name="3 Marcador de contenido"/>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631383" y="1554163"/>
            <a:ext cx="6033634" cy="4525962"/>
          </a:xfrm>
        </p:spPr>
      </p:pic>
    </p:spTree>
    <p:extLst>
      <p:ext uri="{BB962C8B-B14F-4D97-AF65-F5344CB8AC3E}">
        <p14:creationId xmlns:p14="http://schemas.microsoft.com/office/powerpoint/2010/main" val="396558725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ES" sz="2800" b="1" dirty="0" smtClean="0">
                <a:latin typeface="Arial" panose="020B0604020202020204" pitchFamily="34" charset="0"/>
                <a:cs typeface="Arial" panose="020B0604020202020204" pitchFamily="34" charset="0"/>
              </a:rPr>
              <a:t>Posible aplicación industrial</a:t>
            </a:r>
            <a:endParaRPr lang="es-ES" sz="2800" b="1" dirty="0">
              <a:latin typeface="Arial" panose="020B0604020202020204" pitchFamily="34" charset="0"/>
              <a:cs typeface="Arial" panose="020B0604020202020204" pitchFamily="34" charset="0"/>
            </a:endParaRPr>
          </a:p>
        </p:txBody>
      </p:sp>
      <p:pic>
        <p:nvPicPr>
          <p:cNvPr id="8" name="7 Marcador de contenido"/>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30892" y="1554163"/>
            <a:ext cx="6034616" cy="4525962"/>
          </a:xfrm>
        </p:spPr>
      </p:pic>
    </p:spTree>
    <p:extLst>
      <p:ext uri="{BB962C8B-B14F-4D97-AF65-F5344CB8AC3E}">
        <p14:creationId xmlns:p14="http://schemas.microsoft.com/office/powerpoint/2010/main" val="268677430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ES" sz="2800" b="1" dirty="0">
                <a:latin typeface="Arial" panose="020B0604020202020204" pitchFamily="34" charset="0"/>
                <a:cs typeface="Arial" panose="020B0604020202020204" pitchFamily="34" charset="0"/>
              </a:rPr>
              <a:t>Trabajo futuro</a:t>
            </a:r>
          </a:p>
        </p:txBody>
      </p:sp>
      <p:sp>
        <p:nvSpPr>
          <p:cNvPr id="3" name="2 Marcador de contenido"/>
          <p:cNvSpPr>
            <a:spLocks noGrp="1"/>
          </p:cNvSpPr>
          <p:nvPr>
            <p:ph idx="1"/>
          </p:nvPr>
        </p:nvSpPr>
        <p:spPr/>
        <p:txBody>
          <a:bodyPr>
            <a:normAutofit/>
          </a:bodyPr>
          <a:lstStyle/>
          <a:p>
            <a:pPr algn="just"/>
            <a:r>
              <a:rPr lang="es-ES" sz="2000" dirty="0">
                <a:latin typeface="Arial" panose="020B0604020202020204" pitchFamily="34" charset="0"/>
                <a:cs typeface="Arial" panose="020B0604020202020204" pitchFamily="34" charset="0"/>
              </a:rPr>
              <a:t>Como trabajo futuro proponemos el diseñar un control, también basado en eventos, pero usando un umbral variable que pueda adaptarse a los posibles cambios que se pueden inferir en los valores de error y ancho de banda del sistema, tales como perturbaciones o cambios en la referencia</a:t>
            </a:r>
            <a:r>
              <a:rPr lang="es-ES" sz="2000" dirty="0" smtClean="0">
                <a:latin typeface="Arial" panose="020B0604020202020204" pitchFamily="34" charset="0"/>
                <a:cs typeface="Arial" panose="020B0604020202020204" pitchFamily="34" charset="0"/>
              </a:rPr>
              <a:t>.</a:t>
            </a:r>
          </a:p>
          <a:p>
            <a:pPr algn="just"/>
            <a:r>
              <a:rPr lang="es-ES" sz="2000" dirty="0">
                <a:latin typeface="Arial" panose="020B0604020202020204" pitchFamily="34" charset="0"/>
                <a:cs typeface="Arial" panose="020B0604020202020204" pitchFamily="34" charset="0"/>
              </a:rPr>
              <a:t>Mediante este dinamismo del sistema de control se podría disminuir aún más el ancho de banda consumido, quedando optimizado hasta su mínima expresión.</a:t>
            </a:r>
          </a:p>
          <a:p>
            <a:pPr algn="just"/>
            <a:endParaRPr lang="es-ES" dirty="0">
              <a:latin typeface="Arial" panose="020B0604020202020204" pitchFamily="34" charset="0"/>
              <a:cs typeface="Arial" panose="020B0604020202020204" pitchFamily="34" charset="0"/>
            </a:endParaRPr>
          </a:p>
          <a:p>
            <a:endParaRPr lang="es-ES" dirty="0"/>
          </a:p>
        </p:txBody>
      </p:sp>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4149080"/>
            <a:ext cx="7883323" cy="27089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664892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Viaje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Viajes">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Viajes">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7465</TotalTime>
  <Words>1284</Words>
  <Application>Microsoft Office PowerPoint</Application>
  <PresentationFormat>Presentación en pantalla (4:3)</PresentationFormat>
  <Paragraphs>130</Paragraphs>
  <Slides>44</Slides>
  <Notes>1</Notes>
  <HiddenSlides>8</HiddenSlides>
  <MMClips>0</MMClips>
  <ScaleCrop>false</ScaleCrop>
  <HeadingPairs>
    <vt:vector size="4" baseType="variant">
      <vt:variant>
        <vt:lpstr>Tema</vt:lpstr>
      </vt:variant>
      <vt:variant>
        <vt:i4>1</vt:i4>
      </vt:variant>
      <vt:variant>
        <vt:lpstr>Títulos de diapositiva</vt:lpstr>
      </vt:variant>
      <vt:variant>
        <vt:i4>44</vt:i4>
      </vt:variant>
    </vt:vector>
  </HeadingPairs>
  <TitlesOfParts>
    <vt:vector size="45" baseType="lpstr">
      <vt:lpstr>Viajes</vt:lpstr>
      <vt:lpstr> PROYECTO FINAL DE CARRERA Ingeniería TÉCNICA INDUSTRIAL, ESP. EN Electrónica Industrial  AUTOR: MARCO CONTRERAS GALLARDO  Director: Vicente Casanova  Calvo  </vt:lpstr>
      <vt:lpstr>introducción</vt:lpstr>
      <vt:lpstr>Objetivo</vt:lpstr>
      <vt:lpstr>OBJETO DE ESTUDIO Y Material utilizado</vt:lpstr>
      <vt:lpstr>OBJETO DE ESTUDIO Y Material utilizado</vt:lpstr>
      <vt:lpstr>OBJETO DE ESTUDIO Y Material utilizado</vt:lpstr>
      <vt:lpstr>Soluciones alternativas</vt:lpstr>
      <vt:lpstr>Obtención del periodo de muestreo (T)</vt:lpstr>
      <vt:lpstr>Obtención del periodo de muestreo (T)</vt:lpstr>
      <vt:lpstr>Solución adoptada (I)</vt:lpstr>
      <vt:lpstr>Solución adoptada (I)</vt:lpstr>
      <vt:lpstr>Solución adoptada (I)</vt:lpstr>
      <vt:lpstr>Solución adoptada (I)</vt:lpstr>
      <vt:lpstr>Solución adoptada (I)</vt:lpstr>
      <vt:lpstr>Solución adoptada (I)</vt:lpstr>
      <vt:lpstr>Solución adoptada (I)</vt:lpstr>
      <vt:lpstr>Solución adoptada (I)</vt:lpstr>
      <vt:lpstr>Solución adoptada (I)</vt:lpstr>
      <vt:lpstr>Solución adoptada (II)</vt:lpstr>
      <vt:lpstr>Solución adoptada (II)</vt:lpstr>
      <vt:lpstr>Resultados realimentación de la posición del carro</vt:lpstr>
      <vt:lpstr>Resultados realimentación de la posición del carro</vt:lpstr>
      <vt:lpstr>Resultados realimentación de la posición del carro</vt:lpstr>
      <vt:lpstr>Resultados realimentación del ángulo del péndulo</vt:lpstr>
      <vt:lpstr>Resultados realimentación del ángulo del péndulo</vt:lpstr>
      <vt:lpstr>Resultados realimentación del ángulo del péndulo</vt:lpstr>
      <vt:lpstr>Análisis de los umbrales combinados</vt:lpstr>
      <vt:lpstr>Análisis de los umbrales combinados</vt:lpstr>
      <vt:lpstr>Análisis de los umbrales combinados</vt:lpstr>
      <vt:lpstr>Análisis de los umbrales combinados</vt:lpstr>
      <vt:lpstr>Análisis de los umbrales combinados</vt:lpstr>
      <vt:lpstr>Análisis de los umbrales combinados</vt:lpstr>
      <vt:lpstr>Análisis de los umbrales combinados</vt:lpstr>
      <vt:lpstr>Análisis de los umbrales combinados</vt:lpstr>
      <vt:lpstr>conclusiones</vt:lpstr>
      <vt:lpstr>Presentación de PowerPoint</vt:lpstr>
      <vt:lpstr>Esquema general del sistema en simulink</vt:lpstr>
      <vt:lpstr>Esquema general del sistema en simulink</vt:lpstr>
      <vt:lpstr>Control del umbral en las Realimentaciones</vt:lpstr>
      <vt:lpstr>Parada de emergencia</vt:lpstr>
      <vt:lpstr>Posible aplicación industrial</vt:lpstr>
      <vt:lpstr>Posible aplicación industrial</vt:lpstr>
      <vt:lpstr>Posible aplicación industrial</vt:lpstr>
      <vt:lpstr>Trabajo futuro</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Control por eventos para la estabilización del péndulo lineal</dc:title>
  <dc:creator>Marco Contreras Gallardo</dc:creator>
  <cp:lastModifiedBy>Marco Contreras Gallardo</cp:lastModifiedBy>
  <cp:revision>232</cp:revision>
  <dcterms:created xsi:type="dcterms:W3CDTF">2013-07-08T22:49:49Z</dcterms:created>
  <dcterms:modified xsi:type="dcterms:W3CDTF">2015-09-08T11:40:11Z</dcterms:modified>
</cp:coreProperties>
</file>