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60" r:id="rId4"/>
    <p:sldId id="261" r:id="rId5"/>
    <p:sldId id="263" r:id="rId6"/>
    <p:sldId id="273" r:id="rId7"/>
    <p:sldId id="262" r:id="rId8"/>
    <p:sldId id="264" r:id="rId9"/>
    <p:sldId id="268" r:id="rId10"/>
    <p:sldId id="269" r:id="rId11"/>
    <p:sldId id="275" r:id="rId12"/>
    <p:sldId id="279" r:id="rId13"/>
    <p:sldId id="280" r:id="rId14"/>
    <p:sldId id="281" r:id="rId15"/>
    <p:sldId id="277" r:id="rId16"/>
    <p:sldId id="282" r:id="rId17"/>
    <p:sldId id="283" r:id="rId18"/>
    <p:sldId id="278" r:id="rId19"/>
    <p:sldId id="270" r:id="rId20"/>
    <p:sldId id="271" r:id="rId21"/>
    <p:sldId id="292" r:id="rId22"/>
    <p:sldId id="291" r:id="rId23"/>
    <p:sldId id="293" r:id="rId24"/>
    <p:sldId id="288" r:id="rId25"/>
    <p:sldId id="289" r:id="rId26"/>
    <p:sldId id="290" r:id="rId27"/>
    <p:sldId id="285" r:id="rId28"/>
    <p:sldId id="286" r:id="rId29"/>
    <p:sldId id="287" r:id="rId30"/>
    <p:sldId id="295" r:id="rId31"/>
    <p:sldId id="294" r:id="rId3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076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89F989F-0EDC-48E1-B66A-59DD4FF4E335}" type="datetimeFigureOut">
              <a:rPr lang="es-MX" smtClean="0"/>
              <a:pPr/>
              <a:t>09/07/2010</a:t>
            </a:fld>
            <a:endParaRPr lang="es-MX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E39BB6D-40E4-49E7-A9D6-26C7ACB7A24B}" type="slidenum">
              <a:rPr lang="es-MX" smtClean="0"/>
              <a:pPr/>
              <a:t>‹Nº›</a:t>
            </a:fld>
            <a:endParaRPr lang="es-MX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9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wmf"/><Relationship Id="rId7" Type="http://schemas.openxmlformats.org/officeDocument/2006/relationships/image" Target="../media/image17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DIEGO\Contacts\Documents\MASTER\TESINA-PROMETEO\videos\auv_concept_wm320.wmv" TargetMode="External"/><Relationship Id="rId6" Type="http://schemas.openxmlformats.org/officeDocument/2006/relationships/image" Target="../media/image8.jpeg"/><Relationship Id="rId5" Type="http://schemas.openxmlformats.org/officeDocument/2006/relationships/image" Target="../media/image27.png"/><Relationship Id="rId4" Type="http://schemas.openxmlformats.org/officeDocument/2006/relationships/image" Target="../media/image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273424"/>
          </a:xfrm>
        </p:spPr>
        <p:txBody>
          <a:bodyPr>
            <a:normAutofit/>
          </a:bodyPr>
          <a:lstStyle/>
          <a:p>
            <a:r>
              <a:rPr lang="es-MX" sz="6000" dirty="0" smtClean="0">
                <a:latin typeface="Calibri" pitchFamily="34" charset="0"/>
              </a:rPr>
              <a:t>ESTADO DEL ARTE EN ROBOTICA SUBMARINA</a:t>
            </a:r>
            <a:endParaRPr lang="es-MX" sz="6000" dirty="0">
              <a:latin typeface="Calibri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140968"/>
            <a:ext cx="7854696" cy="3168352"/>
          </a:xfrm>
        </p:spPr>
        <p:txBody>
          <a:bodyPr>
            <a:normAutofit lnSpcReduction="10000"/>
          </a:bodyPr>
          <a:lstStyle/>
          <a:p>
            <a:endParaRPr lang="es-MX" dirty="0" smtClean="0"/>
          </a:p>
          <a:p>
            <a:endParaRPr lang="es-MX" dirty="0" smtClean="0">
              <a:latin typeface="+mj-lt"/>
            </a:endParaRPr>
          </a:p>
          <a:p>
            <a:r>
              <a:rPr lang="es-MX" sz="3000" b="1" dirty="0" smtClean="0">
                <a:latin typeface="+mj-lt"/>
              </a:rPr>
              <a:t>DIEGO VALDES RUIZ</a:t>
            </a:r>
          </a:p>
          <a:p>
            <a:r>
              <a:rPr lang="es-MX" b="1" dirty="0" smtClean="0">
                <a:latin typeface="+mj-lt"/>
              </a:rPr>
              <a:t>DIRECTOR: JOSEP TORNERO MONSERRAT</a:t>
            </a:r>
          </a:p>
          <a:p>
            <a:r>
              <a:rPr lang="es-MX" dirty="0" smtClean="0">
                <a:latin typeface="+mj-lt"/>
              </a:rPr>
              <a:t>MASTER EN DISEÑO Y FABRICACION INTEGRADA ASISTIDOS POR ORDENADOR.</a:t>
            </a:r>
          </a:p>
          <a:p>
            <a:r>
              <a:rPr lang="es-MX" dirty="0" smtClean="0">
                <a:latin typeface="+mj-lt"/>
              </a:rPr>
              <a:t>2009-2010</a:t>
            </a:r>
            <a:endParaRPr lang="es-MX" dirty="0">
              <a:latin typeface="+mj-lt"/>
            </a:endParaRPr>
          </a:p>
        </p:txBody>
      </p:sp>
      <p:pic>
        <p:nvPicPr>
          <p:cNvPr id="8" name="7 Imagen" descr="logo UPV INV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32656"/>
            <a:ext cx="3314908" cy="1100655"/>
          </a:xfrm>
          <a:prstGeom prst="rect">
            <a:avLst/>
          </a:prstGeom>
        </p:spPr>
      </p:pic>
      <p:pic>
        <p:nvPicPr>
          <p:cNvPr id="9" name="8 Imagen" descr="LOGO IDF.wmf"/>
          <p:cNvPicPr>
            <a:picLocks noChangeAspect="1"/>
          </p:cNvPicPr>
          <p:nvPr/>
        </p:nvPicPr>
        <p:blipFill>
          <a:blip r:embed="rId3" cstate="print">
            <a:biLevel thresh="50000"/>
          </a:blip>
          <a:stretch>
            <a:fillRect/>
          </a:stretch>
        </p:blipFill>
        <p:spPr>
          <a:xfrm>
            <a:off x="7380312" y="188640"/>
            <a:ext cx="864096" cy="118335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917848"/>
            <a:ext cx="7931224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ESTADO DEL ARTE EN ROBÓTICA SUBMARINA 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78904" y="2492896"/>
            <a:ext cx="8229600" cy="4101088"/>
          </a:xfrm>
        </p:spPr>
        <p:txBody>
          <a:bodyPr>
            <a:normAutofit/>
          </a:bodyPr>
          <a:lstStyle/>
          <a:p>
            <a:r>
              <a:rPr lang="es-MX" sz="4400" dirty="0" smtClean="0">
                <a:latin typeface="+mj-lt"/>
              </a:rPr>
              <a:t>¿Por qué?</a:t>
            </a:r>
          </a:p>
          <a:p>
            <a:r>
              <a:rPr lang="es-MX" sz="4400" dirty="0" smtClean="0">
                <a:latin typeface="+mj-lt"/>
              </a:rPr>
              <a:t>¿Qué se logro?</a:t>
            </a:r>
          </a:p>
          <a:p>
            <a:r>
              <a:rPr lang="es-MX" sz="4400" dirty="0" smtClean="0">
                <a:latin typeface="+mj-lt"/>
              </a:rPr>
              <a:t>¿Cómo se logro?</a:t>
            </a:r>
            <a:endParaRPr lang="es-MX" sz="4400" dirty="0"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8864" y="989856"/>
            <a:ext cx="8229600" cy="1143000"/>
          </a:xfrm>
        </p:spPr>
        <p:txBody>
          <a:bodyPr>
            <a:noAutofit/>
          </a:bodyPr>
          <a:lstStyle/>
          <a:p>
            <a:r>
              <a:rPr lang="es-MX" sz="4400" b="1" dirty="0" smtClean="0"/>
              <a:t>TIPOS DE VEHICULOS SUBMARINOS DE INVESTIGACION</a:t>
            </a:r>
            <a:endParaRPr lang="es-MX" sz="4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50912" y="1628800"/>
            <a:ext cx="8229600" cy="4695800"/>
          </a:xfrm>
        </p:spPr>
        <p:txBody>
          <a:bodyPr/>
          <a:lstStyle/>
          <a:p>
            <a:pPr lvl="0">
              <a:lnSpc>
                <a:spcPct val="150000"/>
              </a:lnSpc>
              <a:buNone/>
            </a:pPr>
            <a:endParaRPr lang="es-MX" b="1" dirty="0" smtClean="0">
              <a:latin typeface="+mj-lt"/>
            </a:endParaRPr>
          </a:p>
          <a:p>
            <a:pPr lvl="0">
              <a:lnSpc>
                <a:spcPct val="150000"/>
              </a:lnSpc>
              <a:buNone/>
            </a:pPr>
            <a:r>
              <a:rPr lang="es-MX" b="1" dirty="0" smtClean="0">
                <a:latin typeface="+mj-lt"/>
              </a:rPr>
              <a:t> UV -</a:t>
            </a:r>
            <a:r>
              <a:rPr lang="es-MX" dirty="0" smtClean="0">
                <a:latin typeface="+mj-lt"/>
              </a:rPr>
              <a:t> </a:t>
            </a:r>
            <a:r>
              <a:rPr lang="es-MX" b="1" dirty="0" smtClean="0">
                <a:latin typeface="+mj-lt"/>
              </a:rPr>
              <a:t>Underwater Vehicle</a:t>
            </a:r>
            <a:r>
              <a:rPr lang="es-MX" dirty="0" smtClean="0">
                <a:latin typeface="+mj-lt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en-US" b="1" dirty="0" smtClean="0">
                <a:latin typeface="+mj-lt"/>
              </a:rPr>
              <a:t>ROV</a:t>
            </a:r>
            <a:r>
              <a:rPr lang="en-US" dirty="0" smtClean="0">
                <a:latin typeface="+mj-lt"/>
              </a:rPr>
              <a:t> - Remote Operated Underwater Vehicle </a:t>
            </a:r>
            <a:endParaRPr lang="es-MX" dirty="0" smtClean="0">
              <a:latin typeface="+mj-lt"/>
            </a:endParaRPr>
          </a:p>
          <a:p>
            <a:pPr lvl="0">
              <a:lnSpc>
                <a:spcPct val="150000"/>
              </a:lnSpc>
            </a:pPr>
            <a:r>
              <a:rPr lang="es-MX" b="1" dirty="0" smtClean="0">
                <a:latin typeface="+mj-lt"/>
              </a:rPr>
              <a:t>AUV -  </a:t>
            </a:r>
            <a:r>
              <a:rPr lang="es-MX" dirty="0" smtClean="0">
                <a:latin typeface="+mj-lt"/>
              </a:rPr>
              <a:t>Autonomous Underwater Vehicle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+mj-lt"/>
              </a:rPr>
              <a:t>UUV - </a:t>
            </a:r>
            <a:r>
              <a:rPr lang="en-US" dirty="0" smtClean="0">
                <a:latin typeface="+mj-lt"/>
              </a:rPr>
              <a:t>Unmanned Underwater Vehicle</a:t>
            </a:r>
            <a:endParaRPr lang="es-MX" dirty="0" smtClean="0">
              <a:latin typeface="+mj-lt"/>
            </a:endParaRPr>
          </a:p>
          <a:p>
            <a:pPr lvl="0">
              <a:buNone/>
            </a:pPr>
            <a:endParaRPr lang="es-MX" b="1" dirty="0" smtClean="0">
              <a:latin typeface="+mj-lt"/>
            </a:endParaRP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8" name="7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9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 smtClean="0"/>
              <a:t>ROV</a:t>
            </a:r>
            <a:endParaRPr lang="es-MX" sz="6000" b="1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8" name="7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9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1" name="7 Imagen" descr="H300ROV.jpg"/>
          <p:cNvPicPr>
            <a:picLocks noGrp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827584" y="1340768"/>
            <a:ext cx="4138935" cy="4014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11 Imagen" descr="bpr13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2348880"/>
            <a:ext cx="3930603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>
            <a:normAutofit/>
          </a:bodyPr>
          <a:lstStyle/>
          <a:p>
            <a:pPr algn="ctr"/>
            <a:r>
              <a:rPr lang="es-MX" sz="6000" b="1" dirty="0" smtClean="0"/>
              <a:t>AUV</a:t>
            </a:r>
            <a:endParaRPr lang="es-MX" sz="6000" b="1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8" name="7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9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124744"/>
            <a:ext cx="7560840" cy="26905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4005064"/>
            <a:ext cx="2376264" cy="1972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12 Marcador de contenido" descr="C:\Users\DIEGO\Contacts\Documents\MASTER\TESINA-PROMETEO\auv_concept_hires.jpg"/>
          <p:cNvPicPr>
            <a:picLocks noGrp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4005064"/>
            <a:ext cx="2376264" cy="1947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5" y="4005064"/>
            <a:ext cx="2592287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6882282" cy="3081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323528" y="0"/>
            <a:ext cx="8229600" cy="98072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UUV</a:t>
            </a:r>
            <a:endParaRPr kumimoji="0" lang="es-MX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509120"/>
            <a:ext cx="2016224" cy="1816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4509120"/>
            <a:ext cx="1224136" cy="1855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4509120"/>
            <a:ext cx="2592288" cy="1885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980728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 smtClean="0"/>
              <a:t>UUV</a:t>
            </a:r>
            <a:endParaRPr lang="es-MX" sz="6000" b="1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8" name="7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9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980728"/>
            <a:ext cx="3583019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046970"/>
            <a:ext cx="3600400" cy="1979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4005064"/>
            <a:ext cx="3744416" cy="2021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908720"/>
            <a:ext cx="3744416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1800" y="2636912"/>
            <a:ext cx="3312368" cy="1695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50912" y="404664"/>
            <a:ext cx="8229600" cy="1143000"/>
          </a:xfrm>
        </p:spPr>
        <p:txBody>
          <a:bodyPr/>
          <a:lstStyle/>
          <a:p>
            <a:r>
              <a:rPr lang="es-MX" b="1" dirty="0" smtClean="0"/>
              <a:t>HISTORIA DE LOS AUV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MX" sz="2400" b="1" dirty="0" smtClean="0">
                <a:latin typeface="+mj-lt"/>
              </a:rPr>
              <a:t>Antes de 1970</a:t>
            </a:r>
            <a:r>
              <a:rPr lang="es-MX" sz="2400" dirty="0" smtClean="0">
                <a:latin typeface="+mj-lt"/>
              </a:rPr>
              <a:t>- Investigaciones iniciales sobre la utilidad de los sistemas AUV. </a:t>
            </a:r>
          </a:p>
          <a:p>
            <a:pPr>
              <a:lnSpc>
                <a:spcPct val="150000"/>
              </a:lnSpc>
            </a:pPr>
            <a:r>
              <a:rPr lang="es-MX" sz="2400" b="1" dirty="0" smtClean="0">
                <a:latin typeface="+mj-lt"/>
              </a:rPr>
              <a:t>1970-1980 -</a:t>
            </a:r>
            <a:r>
              <a:rPr lang="es-MX" sz="2400" dirty="0" smtClean="0">
                <a:latin typeface="+mj-lt"/>
              </a:rPr>
              <a:t> Exploración del potencial de los AUVs</a:t>
            </a:r>
          </a:p>
          <a:p>
            <a:pPr>
              <a:lnSpc>
                <a:spcPct val="150000"/>
              </a:lnSpc>
            </a:pPr>
            <a:r>
              <a:rPr lang="es-MX" sz="2400" b="1" dirty="0" smtClean="0">
                <a:latin typeface="+mj-lt"/>
              </a:rPr>
              <a:t>1980-1990</a:t>
            </a:r>
            <a:r>
              <a:rPr lang="es-MX" sz="2400" dirty="0" smtClean="0">
                <a:latin typeface="+mj-lt"/>
              </a:rPr>
              <a:t> - Experimentación con prototipos.</a:t>
            </a:r>
          </a:p>
          <a:p>
            <a:pPr>
              <a:lnSpc>
                <a:spcPct val="150000"/>
              </a:lnSpc>
            </a:pPr>
            <a:r>
              <a:rPr lang="es-MX" sz="2400" b="1" dirty="0" smtClean="0">
                <a:latin typeface="+mj-lt"/>
              </a:rPr>
              <a:t>1990-2000 - </a:t>
            </a:r>
            <a:r>
              <a:rPr lang="es-MX" sz="2400" dirty="0" smtClean="0">
                <a:latin typeface="+mj-lt"/>
              </a:rPr>
              <a:t>Década del crecimiento de los AUV .</a:t>
            </a:r>
          </a:p>
          <a:p>
            <a:pPr>
              <a:lnSpc>
                <a:spcPct val="150000"/>
              </a:lnSpc>
            </a:pPr>
            <a:r>
              <a:rPr lang="es-MX" sz="2400" b="1" dirty="0" smtClean="0">
                <a:latin typeface="+mj-lt"/>
              </a:rPr>
              <a:t>2000-2010 - </a:t>
            </a:r>
            <a:r>
              <a:rPr lang="es-MX" sz="2400" dirty="0" smtClean="0">
                <a:latin typeface="+mj-lt"/>
              </a:rPr>
              <a:t>Crecimiento de mercados comerciales.</a:t>
            </a:r>
          </a:p>
          <a:p>
            <a:pPr>
              <a:buNone/>
            </a:pPr>
            <a:endParaRPr lang="es-MX" dirty="0" smtClean="0"/>
          </a:p>
          <a:p>
            <a:endParaRPr lang="es-MX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8" name="7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9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629816"/>
            <a:ext cx="7643192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BÚSQUEDA DE UV´s EXISTENTES </a:t>
            </a:r>
            <a:r>
              <a:rPr lang="es-MX" sz="2700" b="1" dirty="0" smtClean="0"/>
              <a:t>Bases de Datos 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204864"/>
            <a:ext cx="7725544" cy="3096344"/>
          </a:xfrm>
        </p:spPr>
        <p:txBody>
          <a:bodyPr/>
          <a:lstStyle/>
          <a:p>
            <a:r>
              <a:rPr lang="es-MX" sz="3600" dirty="0" smtClean="0">
                <a:latin typeface="+mj-lt"/>
              </a:rPr>
              <a:t>EurOcean_UV</a:t>
            </a:r>
          </a:p>
          <a:p>
            <a:pPr>
              <a:buNone/>
            </a:pPr>
            <a:r>
              <a:rPr lang="es-MX" dirty="0" smtClean="0">
                <a:latin typeface="+mj-lt"/>
              </a:rPr>
              <a:t>   European Underwater Vehicles Infobase.</a:t>
            </a:r>
          </a:p>
          <a:p>
            <a:pPr>
              <a:buNone/>
            </a:pPr>
            <a:endParaRPr lang="es-MX" dirty="0" smtClean="0">
              <a:latin typeface="+mj-lt"/>
            </a:endParaRPr>
          </a:p>
          <a:p>
            <a:r>
              <a:rPr lang="es-MX" sz="3600" dirty="0" smtClean="0">
                <a:latin typeface="+mj-lt"/>
              </a:rPr>
              <a:t>AUVAC</a:t>
            </a:r>
          </a:p>
          <a:p>
            <a:pPr>
              <a:buNone/>
            </a:pPr>
            <a:r>
              <a:rPr lang="es-MX" dirty="0" smtClean="0">
                <a:latin typeface="+mj-lt"/>
              </a:rPr>
              <a:t>	Autonomous Underwater Vehicle Aplicación Center.</a:t>
            </a:r>
            <a:endParaRPr lang="es-MX" dirty="0">
              <a:latin typeface="+mj-lt"/>
            </a:endParaRPr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704088"/>
            <a:ext cx="7859216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SELECCIÓN DE DATOS PARA EL ESTUDIO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935480"/>
            <a:ext cx="7715200" cy="4389120"/>
          </a:xfrm>
        </p:spPr>
        <p:txBody>
          <a:bodyPr/>
          <a:lstStyle/>
          <a:p>
            <a:pPr>
              <a:buNone/>
            </a:pPr>
            <a:r>
              <a:rPr lang="es-MX" sz="3000" b="1" dirty="0" smtClean="0">
                <a:latin typeface="+mj-lt"/>
              </a:rPr>
              <a:t>Características de clasificación</a:t>
            </a:r>
          </a:p>
          <a:p>
            <a:pPr lvl="1"/>
            <a:r>
              <a:rPr lang="es-MX" sz="2800" dirty="0" smtClean="0">
                <a:latin typeface="+mj-lt"/>
              </a:rPr>
              <a:t>Tipo de Vehículo Submarino.</a:t>
            </a:r>
          </a:p>
          <a:p>
            <a:pPr lvl="1"/>
            <a:r>
              <a:rPr lang="es-MX" sz="2800" dirty="0" smtClean="0">
                <a:latin typeface="+mj-lt"/>
              </a:rPr>
              <a:t>Forma</a:t>
            </a:r>
          </a:p>
          <a:p>
            <a:pPr lvl="1"/>
            <a:r>
              <a:rPr lang="es-MX" sz="2800" dirty="0" smtClean="0">
                <a:latin typeface="+mj-lt"/>
              </a:rPr>
              <a:t>Material</a:t>
            </a:r>
          </a:p>
          <a:p>
            <a:pPr lvl="1"/>
            <a:r>
              <a:rPr lang="es-MX" sz="2800" dirty="0" smtClean="0">
                <a:latin typeface="+mj-lt"/>
              </a:rPr>
              <a:t>Profundidad</a:t>
            </a:r>
          </a:p>
          <a:p>
            <a:pPr lvl="1"/>
            <a:r>
              <a:rPr lang="es-MX" sz="2800" dirty="0" smtClean="0">
                <a:latin typeface="+mj-lt"/>
              </a:rPr>
              <a:t>Tipo de Misión </a:t>
            </a:r>
          </a:p>
          <a:p>
            <a:pPr lvl="1"/>
            <a:r>
              <a:rPr lang="es-MX" sz="2800" dirty="0" smtClean="0">
                <a:latin typeface="+mj-lt"/>
              </a:rPr>
              <a:t>Velocidad</a:t>
            </a:r>
          </a:p>
          <a:p>
            <a:pPr lvl="1"/>
            <a:r>
              <a:rPr lang="es-MX" sz="2800" dirty="0" smtClean="0">
                <a:latin typeface="+mj-lt"/>
              </a:rPr>
              <a:t>Tamaño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866360"/>
          </a:xfrm>
        </p:spPr>
        <p:txBody>
          <a:bodyPr/>
          <a:lstStyle/>
          <a:p>
            <a:r>
              <a:rPr lang="es-MX" dirty="0" smtClean="0"/>
              <a:t>FORMA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r>
              <a:rPr lang="es-MX" dirty="0" smtClean="0">
                <a:latin typeface="+mj-lt"/>
              </a:rPr>
              <a:t>Torpedo</a:t>
            </a:r>
          </a:p>
          <a:p>
            <a:endParaRPr lang="es-MX" dirty="0" smtClean="0">
              <a:latin typeface="+mj-lt"/>
            </a:endParaRPr>
          </a:p>
          <a:p>
            <a:pPr>
              <a:buNone/>
            </a:pPr>
            <a:endParaRPr lang="es-MX" dirty="0" smtClean="0">
              <a:latin typeface="+mj-lt"/>
            </a:endParaRPr>
          </a:p>
          <a:p>
            <a:pPr>
              <a:buNone/>
            </a:pPr>
            <a:endParaRPr lang="es-MX" dirty="0" smtClean="0">
              <a:latin typeface="+mj-lt"/>
            </a:endParaRPr>
          </a:p>
          <a:p>
            <a:r>
              <a:rPr lang="es-MX" dirty="0" smtClean="0">
                <a:latin typeface="+mj-lt"/>
              </a:rPr>
              <a:t>Ovalada</a:t>
            </a:r>
          </a:p>
          <a:p>
            <a:endParaRPr lang="es-MX" dirty="0" smtClean="0">
              <a:latin typeface="+mj-lt"/>
            </a:endParaRPr>
          </a:p>
          <a:p>
            <a:pPr>
              <a:buNone/>
            </a:pPr>
            <a:endParaRPr lang="es-MX" dirty="0" smtClean="0">
              <a:latin typeface="+mj-lt"/>
            </a:endParaRPr>
          </a:p>
          <a:p>
            <a:pPr>
              <a:buNone/>
            </a:pPr>
            <a:endParaRPr lang="es-MX" dirty="0" smtClean="0">
              <a:latin typeface="+mj-lt"/>
            </a:endParaRPr>
          </a:p>
          <a:p>
            <a:r>
              <a:rPr lang="es-MX" dirty="0" smtClean="0">
                <a:latin typeface="+mj-lt"/>
              </a:rPr>
              <a:t>Lágrima   </a:t>
            </a:r>
          </a:p>
          <a:p>
            <a:endParaRPr lang="es-MX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0" name="479 Imagen" descr="lauv_portrait_298x198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88024" y="1124744"/>
            <a:ext cx="3298082" cy="1516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487 Imagen" descr="irobot_seaglider_portrait.jpe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4008" y="3789040"/>
            <a:ext cx="3888432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16 Imagen" descr="odyssey-I-AUV.jpe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11760" y="2420888"/>
            <a:ext cx="3308324" cy="2227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/>
          <a:lstStyle/>
          <a:p>
            <a:r>
              <a:rPr lang="es-MX" dirty="0" smtClean="0">
                <a:latin typeface="+mj-lt"/>
              </a:rPr>
              <a:t>Estructura abierta</a:t>
            </a: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pPr>
              <a:buNone/>
            </a:pPr>
            <a:endParaRPr lang="es-MX" dirty="0" smtClean="0">
              <a:latin typeface="+mj-lt"/>
            </a:endParaRPr>
          </a:p>
          <a:p>
            <a:r>
              <a:rPr lang="es-MX" dirty="0" smtClean="0">
                <a:latin typeface="+mj-lt"/>
              </a:rPr>
              <a:t>Torpedo con alas</a:t>
            </a: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r>
              <a:rPr lang="es-MX" dirty="0" smtClean="0">
                <a:latin typeface="+mj-lt"/>
              </a:rPr>
              <a:t>Biomimétrico</a:t>
            </a:r>
          </a:p>
          <a:p>
            <a:pPr>
              <a:buNone/>
            </a:pPr>
            <a:r>
              <a:rPr lang="es-MX" dirty="0" smtClean="0">
                <a:latin typeface="+mj-lt"/>
              </a:rPr>
              <a:t> </a:t>
            </a:r>
          </a:p>
          <a:p>
            <a:pPr>
              <a:buNone/>
            </a:pPr>
            <a:endParaRPr lang="es-MX" dirty="0" smtClean="0">
              <a:latin typeface="+mj-lt"/>
            </a:endParaRPr>
          </a:p>
          <a:p>
            <a:pPr>
              <a:buNone/>
            </a:pPr>
            <a:endParaRPr lang="es-MX" dirty="0">
              <a:latin typeface="+mj-lt"/>
            </a:endParaRPr>
          </a:p>
        </p:txBody>
      </p:sp>
      <p:pic>
        <p:nvPicPr>
          <p:cNvPr id="4" name="481 Imagen" descr="tsand.jpg"/>
          <p:cNvPicPr/>
          <p:nvPr/>
        </p:nvPicPr>
        <p:blipFill>
          <a:blip r:embed="rId2" cstate="print"/>
          <a:srcRect l="18828" t="21463" r="11076" b="7795"/>
          <a:stretch>
            <a:fillRect/>
          </a:stretch>
        </p:blipFill>
        <p:spPr>
          <a:xfrm>
            <a:off x="3923928" y="188640"/>
            <a:ext cx="2899248" cy="2375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483 Imagen" descr="evologics_subsea_glider_portrait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31840" y="4869160"/>
            <a:ext cx="4138246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480 Imagen" descr="spray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95936" y="2708920"/>
            <a:ext cx="4115523" cy="2033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r>
              <a:rPr lang="es-MX" dirty="0" smtClean="0">
                <a:latin typeface="+mj-lt"/>
              </a:rPr>
              <a:t>Platillo</a:t>
            </a: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r>
              <a:rPr lang="es-MX" dirty="0" smtClean="0">
                <a:latin typeface="+mj-lt"/>
              </a:rPr>
              <a:t>Rectangular</a:t>
            </a: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endParaRPr lang="es-MX" dirty="0" smtClean="0">
              <a:latin typeface="+mj-lt"/>
            </a:endParaRPr>
          </a:p>
          <a:p>
            <a:pPr>
              <a:buNone/>
            </a:pPr>
            <a:endParaRPr lang="es-MX" dirty="0">
              <a:latin typeface="+mj-lt"/>
            </a:endParaRPr>
          </a:p>
        </p:txBody>
      </p:sp>
      <p:pic>
        <p:nvPicPr>
          <p:cNvPr id="4" name="484 Imagen" descr="infant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7904" y="3429000"/>
            <a:ext cx="3888432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5 Imagen" descr="6.jpg"/>
          <p:cNvPicPr>
            <a:picLocks noChangeAspect="1"/>
          </p:cNvPicPr>
          <p:nvPr/>
        </p:nvPicPr>
        <p:blipFill>
          <a:blip r:embed="rId3" cstate="print"/>
          <a:srcRect l="7476" t="38660" r="43385" b="11728"/>
          <a:stretch>
            <a:fillRect/>
          </a:stretch>
        </p:blipFill>
        <p:spPr>
          <a:xfrm>
            <a:off x="2627784" y="692696"/>
            <a:ext cx="3384376" cy="2277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es-MX" dirty="0" smtClean="0"/>
              <a:t>  </a:t>
            </a:r>
            <a:r>
              <a:rPr lang="es-MX" b="1" dirty="0" smtClean="0"/>
              <a:t>MISIONES DE LOS UV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75656" y="1935480"/>
            <a:ext cx="7211144" cy="4389120"/>
          </a:xfrm>
        </p:spPr>
        <p:txBody>
          <a:bodyPr/>
          <a:lstStyle/>
          <a:p>
            <a:pPr lvl="0"/>
            <a:endParaRPr lang="es-MX" sz="4000" dirty="0" smtClean="0">
              <a:latin typeface="+mj-lt"/>
            </a:endParaRPr>
          </a:p>
          <a:p>
            <a:pPr lvl="0"/>
            <a:r>
              <a:rPr lang="es-MX" sz="4000" dirty="0" smtClean="0">
                <a:latin typeface="+mj-lt"/>
              </a:rPr>
              <a:t>Investigación</a:t>
            </a:r>
          </a:p>
          <a:p>
            <a:pPr lvl="0"/>
            <a:r>
              <a:rPr lang="es-MX" sz="4000" dirty="0" smtClean="0">
                <a:latin typeface="+mj-lt"/>
              </a:rPr>
              <a:t>Comercial </a:t>
            </a:r>
          </a:p>
          <a:p>
            <a:pPr lvl="0"/>
            <a:r>
              <a:rPr lang="es-MX" sz="4000" dirty="0" smtClean="0">
                <a:latin typeface="+mj-lt"/>
              </a:rPr>
              <a:t>Militar</a:t>
            </a:r>
          </a:p>
          <a:p>
            <a:endParaRPr lang="es-MX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es-MX" sz="4000" dirty="0" smtClean="0"/>
              <a:t>INVESTIGACION CIENTIFICA</a:t>
            </a:r>
            <a:endParaRPr lang="es-MX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680520"/>
          </a:xfrm>
        </p:spPr>
        <p:txBody>
          <a:bodyPr>
            <a:normAutofit/>
          </a:bodyPr>
          <a:lstStyle/>
          <a:p>
            <a:pPr lvl="0"/>
            <a:endParaRPr lang="es-MX" sz="1600" dirty="0" smtClean="0">
              <a:latin typeface="+mj-lt"/>
            </a:endParaRPr>
          </a:p>
          <a:p>
            <a:pPr lvl="0"/>
            <a:r>
              <a:rPr lang="es-MX" sz="1600" dirty="0" smtClean="0">
                <a:latin typeface="+mj-lt"/>
              </a:rPr>
              <a:t>Muestreo de aguas y sedimentos </a:t>
            </a:r>
          </a:p>
          <a:p>
            <a:pPr lvl="0"/>
            <a:r>
              <a:rPr lang="es-MX" sz="1600" dirty="0" smtClean="0">
                <a:latin typeface="+mj-lt"/>
              </a:rPr>
              <a:t>Muestreo de especies marinas.</a:t>
            </a:r>
          </a:p>
          <a:p>
            <a:pPr lvl="0"/>
            <a:r>
              <a:rPr lang="es-MX" sz="1600" dirty="0" smtClean="0">
                <a:latin typeface="+mj-lt"/>
              </a:rPr>
              <a:t>Evaluación ambiental de sitios de descarte de desechos críticos ambientales</a:t>
            </a:r>
          </a:p>
          <a:p>
            <a:pPr lvl="0"/>
            <a:r>
              <a:rPr lang="es-MX" sz="1600" b="1" dirty="0" smtClean="0">
                <a:latin typeface="+mj-lt"/>
              </a:rPr>
              <a:t>Mapeo de precisión del fondo oceánico </a:t>
            </a:r>
          </a:p>
          <a:p>
            <a:pPr lvl="0"/>
            <a:r>
              <a:rPr lang="es-MX" sz="1600" dirty="0" smtClean="0">
                <a:latin typeface="+mj-lt"/>
              </a:rPr>
              <a:t>Fotografía submarina y video grabación.</a:t>
            </a:r>
          </a:p>
          <a:p>
            <a:pPr lvl="0"/>
            <a:r>
              <a:rPr lang="es-MX" sz="1600" dirty="0" smtClean="0">
                <a:latin typeface="+mj-lt"/>
              </a:rPr>
              <a:t>Monitoreo medioambiental</a:t>
            </a:r>
          </a:p>
          <a:p>
            <a:pPr lvl="0"/>
            <a:r>
              <a:rPr lang="es-MX" sz="1600" dirty="0" smtClean="0">
                <a:latin typeface="+mj-lt"/>
              </a:rPr>
              <a:t>Mapeo de glaseares</a:t>
            </a:r>
          </a:p>
          <a:p>
            <a:pPr lvl="0"/>
            <a:endParaRPr lang="es-MX" sz="1600" dirty="0" smtClean="0">
              <a:latin typeface="+mj-lt"/>
            </a:endParaRPr>
          </a:p>
          <a:p>
            <a:endParaRPr lang="es-MX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0" name="auv_concept_wm320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259964" y="2636912"/>
            <a:ext cx="4128459" cy="3096344"/>
          </a:xfrm>
          <a:prstGeom prst="rect">
            <a:avLst/>
          </a:prstGeom>
        </p:spPr>
      </p:pic>
      <p:pic>
        <p:nvPicPr>
          <p:cNvPr id="11" name="12 Marcador de contenido" descr="C:\Users\DIEGO\Contacts\Documents\MASTER\TESINA-PROMETEO\auv_concept_hires.jpg"/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3645024"/>
            <a:ext cx="2808312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es-MX" dirty="0" smtClean="0"/>
              <a:t>COMERCIAL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es-MX" sz="1600" dirty="0" smtClean="0">
                <a:latin typeface="+mj-lt"/>
              </a:rPr>
              <a:t>Inspecciones de tuberías y cables submarinos (Eléctricos y de comunicaciones). </a:t>
            </a:r>
          </a:p>
          <a:p>
            <a:pPr lvl="0"/>
            <a:r>
              <a:rPr lang="es-MX" sz="1600" dirty="0" smtClean="0">
                <a:latin typeface="+mj-lt"/>
              </a:rPr>
              <a:t>Preparación fílmica de documentales para cine y televisión. </a:t>
            </a:r>
          </a:p>
          <a:p>
            <a:pPr lvl="0"/>
            <a:r>
              <a:rPr lang="es-MX" sz="1600" dirty="0" smtClean="0">
                <a:latin typeface="+mj-lt"/>
              </a:rPr>
              <a:t>Inspección y reparación de estructuras sumergidas. </a:t>
            </a:r>
          </a:p>
          <a:p>
            <a:pPr lvl="0"/>
            <a:r>
              <a:rPr lang="es-MX" sz="1600" dirty="0" smtClean="0">
                <a:latin typeface="+mj-lt"/>
              </a:rPr>
              <a:t>Inspección de redes de pesca.</a:t>
            </a:r>
          </a:p>
          <a:p>
            <a:pPr lvl="0"/>
            <a:r>
              <a:rPr lang="es-MX" sz="1600" dirty="0" smtClean="0">
                <a:latin typeface="+mj-lt"/>
              </a:rPr>
              <a:t>Localizar  bancos o la cueva ideal para la pesca. </a:t>
            </a:r>
          </a:p>
          <a:p>
            <a:pPr lvl="0"/>
            <a:r>
              <a:rPr lang="es-MX" sz="1600" dirty="0" smtClean="0">
                <a:latin typeface="+mj-lt"/>
              </a:rPr>
              <a:t>Ver el estado de la hélice.</a:t>
            </a:r>
          </a:p>
          <a:p>
            <a:pPr lvl="0"/>
            <a:r>
              <a:rPr lang="es-MX" sz="1600" dirty="0" smtClean="0">
                <a:latin typeface="+mj-lt"/>
              </a:rPr>
              <a:t>Operaciones de pesca.</a:t>
            </a:r>
          </a:p>
          <a:p>
            <a:endParaRPr lang="es-MX" sz="1600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2" name="11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077072"/>
            <a:ext cx="4269527" cy="18821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10 Image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212977"/>
            <a:ext cx="4032448" cy="18001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es-MX" dirty="0" smtClean="0"/>
              <a:t>MILITARES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44136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es-MX" sz="2000" dirty="0" smtClean="0">
                <a:latin typeface="+mj-lt"/>
              </a:rPr>
              <a:t>Preparación y ejecución de actividades de rescate y salvamento. </a:t>
            </a:r>
          </a:p>
          <a:p>
            <a:pPr lvl="0"/>
            <a:r>
              <a:rPr lang="es-MX" sz="2000" dirty="0" smtClean="0">
                <a:latin typeface="+mj-lt"/>
              </a:rPr>
              <a:t>Actividades de seguridad y protección de instalaciones costeras y submarinas.</a:t>
            </a:r>
          </a:p>
          <a:p>
            <a:pPr lvl="0"/>
            <a:r>
              <a:rPr lang="es-MX" sz="2000" dirty="0" smtClean="0">
                <a:latin typeface="+mj-lt"/>
              </a:rPr>
              <a:t>Rastreo de minas. </a:t>
            </a:r>
          </a:p>
          <a:p>
            <a:pPr lvl="0"/>
            <a:r>
              <a:rPr lang="es-MX" sz="2000" dirty="0" smtClean="0">
                <a:latin typeface="+mj-lt"/>
              </a:rPr>
              <a:t>Rastreo de naves.</a:t>
            </a:r>
          </a:p>
          <a:p>
            <a:pPr lvl="0"/>
            <a:r>
              <a:rPr lang="es-MX" sz="2000" dirty="0" smtClean="0">
                <a:latin typeface="+mj-lt"/>
              </a:rPr>
              <a:t>Mapeo de campos de escombros.</a:t>
            </a:r>
          </a:p>
          <a:p>
            <a:endParaRPr lang="es-MX" sz="1800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1" name="10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9" y="3573016"/>
            <a:ext cx="3744416" cy="2403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70992" y="764704"/>
            <a:ext cx="8229600" cy="5400600"/>
          </a:xfrm>
        </p:spPr>
        <p:txBody>
          <a:bodyPr numCol="1">
            <a:normAutofit fontScale="92500" lnSpcReduction="10000"/>
          </a:bodyPr>
          <a:lstStyle/>
          <a:p>
            <a:pPr>
              <a:buNone/>
            </a:pPr>
            <a:r>
              <a:rPr lang="es-MX" sz="44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MATERIAL</a:t>
            </a:r>
          </a:p>
          <a:p>
            <a:r>
              <a:rPr lang="es-MX" sz="2200" dirty="0" smtClean="0">
                <a:latin typeface="+mj-lt"/>
              </a:rPr>
              <a:t>ALUMINIO</a:t>
            </a:r>
          </a:p>
          <a:p>
            <a:r>
              <a:rPr lang="es-MX" sz="2200" dirty="0" smtClean="0">
                <a:latin typeface="+mj-lt"/>
              </a:rPr>
              <a:t>FIBRA DE VIDRIO </a:t>
            </a:r>
          </a:p>
          <a:p>
            <a:r>
              <a:rPr lang="es-MX" sz="2200" dirty="0" smtClean="0">
                <a:latin typeface="+mj-lt"/>
              </a:rPr>
              <a:t>FIBRA DE CARBONO</a:t>
            </a:r>
          </a:p>
          <a:p>
            <a:r>
              <a:rPr lang="es-MX" sz="2200" dirty="0" smtClean="0">
                <a:latin typeface="+mj-lt"/>
              </a:rPr>
              <a:t>ABS</a:t>
            </a:r>
          </a:p>
          <a:p>
            <a:pPr>
              <a:buNone/>
            </a:pPr>
            <a:r>
              <a:rPr lang="es-MX" sz="44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PROFUNDIDAD</a:t>
            </a:r>
            <a:endParaRPr lang="es-MX" sz="8500" dirty="0" smtClean="0">
              <a:latin typeface="+mj-lt"/>
            </a:endParaRPr>
          </a:p>
          <a:p>
            <a:r>
              <a:rPr lang="es-MX" sz="2400" dirty="0" smtClean="0">
                <a:latin typeface="+mj-lt"/>
              </a:rPr>
              <a:t>hasta los 6000 m de profundidad.</a:t>
            </a:r>
            <a:endParaRPr lang="es-MX" sz="2800" dirty="0" smtClean="0">
              <a:latin typeface="+mj-lt"/>
            </a:endParaRPr>
          </a:p>
          <a:p>
            <a:pPr>
              <a:buNone/>
            </a:pPr>
            <a:r>
              <a:rPr lang="es-MX" sz="44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VELOCIDAD </a:t>
            </a:r>
          </a:p>
          <a:p>
            <a:r>
              <a:rPr lang="es-MX" sz="2200" dirty="0" smtClean="0">
                <a:latin typeface="+mj-lt"/>
              </a:rPr>
              <a:t>pueden desarrollar hasta los 6.5 m/s.</a:t>
            </a:r>
          </a:p>
          <a:p>
            <a:pPr>
              <a:buNone/>
            </a:pPr>
            <a:r>
              <a:rPr lang="es-MX" sz="44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TAMAÑO</a:t>
            </a:r>
          </a:p>
          <a:p>
            <a:r>
              <a:rPr lang="es-MX" sz="2000" dirty="0" smtClean="0">
                <a:latin typeface="+mj-lt"/>
              </a:rPr>
              <a:t>Hasta los 23 m</a:t>
            </a:r>
            <a:r>
              <a:rPr lang="es-MX" sz="1900" baseline="30000" dirty="0" smtClean="0">
                <a:latin typeface="+mj-lt"/>
              </a:rPr>
              <a:t>3.</a:t>
            </a:r>
            <a:endParaRPr lang="es-MX" sz="2000" baseline="30000" dirty="0" smtClean="0">
              <a:latin typeface="+mj-lt"/>
            </a:endParaRPr>
          </a:p>
          <a:p>
            <a:pPr>
              <a:buNone/>
            </a:pPr>
            <a:endParaRPr lang="es-MX" sz="2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4928" y="269776"/>
            <a:ext cx="8229600" cy="1143000"/>
          </a:xfrm>
        </p:spPr>
        <p:txBody>
          <a:bodyPr/>
          <a:lstStyle/>
          <a:p>
            <a:r>
              <a:rPr lang="es-MX" b="1" dirty="0" smtClean="0"/>
              <a:t>ANÁLISIS Y RESULTADOS</a:t>
            </a:r>
            <a:endParaRPr lang="es-MX" b="1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391767"/>
            <a:ext cx="6480720" cy="45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1196752"/>
            <a:ext cx="4822861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9263" y="3140968"/>
            <a:ext cx="3984737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19 Imagen" descr="logo UPV INV.wmf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21" name="20 Imagen" descr="LOGO IDF.wmf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22" name="21 Imagen" descr="LOGO IDF.wmf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23" name="22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4" name="23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5" name="24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6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s-MX" dirty="0" smtClean="0"/>
              <a:t>Tipo de Vehículo</a:t>
            </a:r>
            <a:endParaRPr lang="es-MX" dirty="0"/>
          </a:p>
        </p:txBody>
      </p:sp>
      <p:sp>
        <p:nvSpPr>
          <p:cNvPr id="11" name="10 Elipse"/>
          <p:cNvSpPr/>
          <p:nvPr/>
        </p:nvSpPr>
        <p:spPr>
          <a:xfrm>
            <a:off x="2267744" y="4725144"/>
            <a:ext cx="129614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Elipse"/>
          <p:cNvSpPr/>
          <p:nvPr/>
        </p:nvSpPr>
        <p:spPr>
          <a:xfrm>
            <a:off x="7847856" y="3933056"/>
            <a:ext cx="129614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s-MX" dirty="0" smtClean="0"/>
              <a:t>Profundidad</a:t>
            </a:r>
            <a:endParaRPr lang="es-MX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075" y="1484784"/>
            <a:ext cx="8103389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Elipse"/>
          <p:cNvSpPr/>
          <p:nvPr/>
        </p:nvSpPr>
        <p:spPr>
          <a:xfrm>
            <a:off x="5004048" y="2060848"/>
            <a:ext cx="129614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/>
          <a:lstStyle/>
          <a:p>
            <a:r>
              <a:rPr lang="es-MX" dirty="0" smtClean="0"/>
              <a:t>Forma </a:t>
            </a:r>
            <a:endParaRPr lang="es-MX" dirty="0"/>
          </a:p>
        </p:txBody>
      </p:sp>
      <p:pic>
        <p:nvPicPr>
          <p:cNvPr id="5" name="4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7" name="6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8" name="7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9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268760"/>
            <a:ext cx="7416824" cy="443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Elipse"/>
          <p:cNvSpPr/>
          <p:nvPr/>
        </p:nvSpPr>
        <p:spPr>
          <a:xfrm rot="18956174">
            <a:off x="5594928" y="4189083"/>
            <a:ext cx="129614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/>
          <a:p>
            <a:r>
              <a:rPr lang="es-MX" dirty="0" smtClean="0"/>
              <a:t>Velocidad</a:t>
            </a:r>
            <a:endParaRPr lang="es-MX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911" y="1700809"/>
            <a:ext cx="7703521" cy="4288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logo UPV INV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7" name="6 Imagen" descr="LOGO IDF.wmf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8" name="7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9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539849"/>
            <a:ext cx="6912769" cy="4337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s-MX" dirty="0" smtClean="0"/>
              <a:t>Misión </a:t>
            </a:r>
            <a:endParaRPr lang="es-MX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052736"/>
            <a:ext cx="6936771" cy="475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s-MX" dirty="0" smtClean="0"/>
              <a:t>Tamaño</a:t>
            </a:r>
            <a:endParaRPr lang="es-MX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46416"/>
            <a:ext cx="8229600" cy="722344"/>
          </a:xfrm>
        </p:spPr>
        <p:txBody>
          <a:bodyPr>
            <a:normAutofit/>
          </a:bodyPr>
          <a:lstStyle/>
          <a:p>
            <a:r>
              <a:rPr lang="es-MX" sz="3600" dirty="0" smtClean="0"/>
              <a:t>Material </a:t>
            </a:r>
            <a:endParaRPr lang="es-MX" sz="3600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268760"/>
            <a:ext cx="6984776" cy="46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853994"/>
            <a:ext cx="7128792" cy="499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796753"/>
            <a:ext cx="7056784" cy="5058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/>
          <a:lstStyle/>
          <a:p>
            <a:r>
              <a:rPr lang="es-MX" dirty="0" smtClean="0"/>
              <a:t>Tamaño</a:t>
            </a:r>
            <a:endParaRPr lang="es-MX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80728"/>
            <a:ext cx="3995936" cy="4064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340768"/>
            <a:ext cx="516319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704088"/>
            <a:ext cx="8003232" cy="1143000"/>
          </a:xfrm>
        </p:spPr>
        <p:txBody>
          <a:bodyPr>
            <a:normAutofit/>
          </a:bodyPr>
          <a:lstStyle/>
          <a:p>
            <a:r>
              <a:rPr lang="es-MX" sz="6000" b="1" dirty="0" smtClean="0"/>
              <a:t>MÚLTIPLES ESCENARIOS</a:t>
            </a:r>
            <a:endParaRPr lang="es-MX" sz="6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/>
          <a:lstStyle/>
          <a:p>
            <a:r>
              <a:rPr lang="es-MX" sz="4000" dirty="0" smtClean="0">
                <a:latin typeface="+mj-lt"/>
              </a:rPr>
              <a:t>Establecimiento de Criterios de Diseño y Fabricación. </a:t>
            </a:r>
          </a:p>
          <a:p>
            <a:endParaRPr lang="es-MX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620688"/>
            <a:ext cx="6048672" cy="4032448"/>
          </a:xfrm>
        </p:spPr>
        <p:txBody>
          <a:bodyPr>
            <a:noAutofit/>
          </a:bodyPr>
          <a:lstStyle/>
          <a:p>
            <a:r>
              <a:rPr lang="es-MX" sz="13800" dirty="0" smtClean="0"/>
              <a:t>Gracias </a:t>
            </a:r>
            <a:endParaRPr lang="es-MX" sz="13800" dirty="0"/>
          </a:p>
        </p:txBody>
      </p:sp>
      <p:pic>
        <p:nvPicPr>
          <p:cNvPr id="4" name="3 Imagen" descr="logo UPV INV.wmf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55000" contrast="-44000"/>
          </a:blip>
          <a:stretch>
            <a:fillRect/>
          </a:stretch>
        </p:blipFill>
        <p:spPr>
          <a:xfrm>
            <a:off x="467544" y="6093296"/>
            <a:ext cx="1440160" cy="478179"/>
          </a:xfrm>
          <a:prstGeom prst="rect">
            <a:avLst/>
          </a:prstGeom>
        </p:spPr>
      </p:pic>
      <p:pic>
        <p:nvPicPr>
          <p:cNvPr id="5" name="4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42424"/>
          <a:stretch>
            <a:fillRect/>
          </a:stretch>
        </p:blipFill>
        <p:spPr>
          <a:xfrm>
            <a:off x="7092280" y="6093296"/>
            <a:ext cx="648072" cy="510997"/>
          </a:xfrm>
          <a:prstGeom prst="rect">
            <a:avLst/>
          </a:prstGeom>
        </p:spPr>
      </p:pic>
      <p:pic>
        <p:nvPicPr>
          <p:cNvPr id="6" name="5 Imagen" descr="LOGO IDF.wm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60851"/>
          <a:stretch>
            <a:fillRect/>
          </a:stretch>
        </p:blipFill>
        <p:spPr>
          <a:xfrm>
            <a:off x="7668344" y="6093296"/>
            <a:ext cx="864096" cy="463275"/>
          </a:xfrm>
          <a:prstGeom prst="rect">
            <a:avLst/>
          </a:prstGeom>
        </p:spPr>
      </p:pic>
      <p:sp>
        <p:nvSpPr>
          <p:cNvPr id="7" name="6 Forma libre"/>
          <p:cNvSpPr/>
          <p:nvPr/>
        </p:nvSpPr>
        <p:spPr>
          <a:xfrm>
            <a:off x="2022764" y="6172200"/>
            <a:ext cx="4987636" cy="353291"/>
          </a:xfrm>
          <a:custGeom>
            <a:avLst/>
            <a:gdLst>
              <a:gd name="connsiteX0" fmla="*/ 0 w 4987636"/>
              <a:gd name="connsiteY0" fmla="*/ 353291 h 353291"/>
              <a:gd name="connsiteX1" fmla="*/ 1939636 w 4987636"/>
              <a:gd name="connsiteY1" fmla="*/ 6927 h 353291"/>
              <a:gd name="connsiteX2" fmla="*/ 4405745 w 4987636"/>
              <a:gd name="connsiteY2" fmla="*/ 311727 h 353291"/>
              <a:gd name="connsiteX3" fmla="*/ 4987636 w 4987636"/>
              <a:gd name="connsiteY3" fmla="*/ 187036 h 35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636" h="353291">
                <a:moveTo>
                  <a:pt x="0" y="353291"/>
                </a:moveTo>
                <a:cubicBezTo>
                  <a:pt x="602672" y="183572"/>
                  <a:pt x="1205345" y="13854"/>
                  <a:pt x="1939636" y="6927"/>
                </a:cubicBezTo>
                <a:cubicBezTo>
                  <a:pt x="2673927" y="0"/>
                  <a:pt x="3897745" y="281709"/>
                  <a:pt x="4405745" y="311727"/>
                </a:cubicBezTo>
                <a:cubicBezTo>
                  <a:pt x="4913745" y="341745"/>
                  <a:pt x="4879109" y="233218"/>
                  <a:pt x="4987636" y="187036"/>
                </a:cubicBezTo>
              </a:path>
            </a:pathLst>
          </a:custGeom>
          <a:ln w="762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7 Forma libre"/>
          <p:cNvSpPr/>
          <p:nvPr/>
        </p:nvSpPr>
        <p:spPr>
          <a:xfrm>
            <a:off x="2161309" y="6262255"/>
            <a:ext cx="4724400" cy="286326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8 Forma libre"/>
          <p:cNvSpPr/>
          <p:nvPr/>
        </p:nvSpPr>
        <p:spPr>
          <a:xfrm>
            <a:off x="2123728" y="6381328"/>
            <a:ext cx="4724400" cy="214318"/>
          </a:xfrm>
          <a:custGeom>
            <a:avLst/>
            <a:gdLst>
              <a:gd name="connsiteX0" fmla="*/ 0 w 4724400"/>
              <a:gd name="connsiteY0" fmla="*/ 277090 h 286326"/>
              <a:gd name="connsiteX1" fmla="*/ 1551709 w 4724400"/>
              <a:gd name="connsiteY1" fmla="*/ 55418 h 286326"/>
              <a:gd name="connsiteX2" fmla="*/ 3837709 w 4724400"/>
              <a:gd name="connsiteY2" fmla="*/ 277090 h 286326"/>
              <a:gd name="connsiteX3" fmla="*/ 4724400 w 4724400"/>
              <a:gd name="connsiteY3" fmla="*/ 0 h 28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400" h="286326">
                <a:moveTo>
                  <a:pt x="0" y="277090"/>
                </a:moveTo>
                <a:cubicBezTo>
                  <a:pt x="456045" y="166254"/>
                  <a:pt x="912091" y="55418"/>
                  <a:pt x="1551709" y="55418"/>
                </a:cubicBezTo>
                <a:cubicBezTo>
                  <a:pt x="2191327" y="55418"/>
                  <a:pt x="3308927" y="286326"/>
                  <a:pt x="3837709" y="277090"/>
                </a:cubicBezTo>
                <a:cubicBezTo>
                  <a:pt x="4366491" y="267854"/>
                  <a:pt x="4685146" y="43873"/>
                  <a:pt x="4724400" y="0"/>
                </a:cubicBezTo>
              </a:path>
            </a:pathLst>
          </a:cu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909</TotalTime>
  <Words>367</Words>
  <Application>Microsoft Office PowerPoint</Application>
  <PresentationFormat>Presentación en pantalla (4:3)</PresentationFormat>
  <Paragraphs>124</Paragraphs>
  <Slides>31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Flujo</vt:lpstr>
      <vt:lpstr>ESTADO DEL ARTE EN ROBOTICA SUBMARINA</vt:lpstr>
      <vt:lpstr>ESTADO DEL ARTE EN ROBÓTICA SUBMARINA </vt:lpstr>
      <vt:lpstr>TIPOS DE VEHICULOS SUBMARINOS DE INVESTIGACION</vt:lpstr>
      <vt:lpstr>ROV</vt:lpstr>
      <vt:lpstr>AUV</vt:lpstr>
      <vt:lpstr>Diapositiva 6</vt:lpstr>
      <vt:lpstr>UUV</vt:lpstr>
      <vt:lpstr>HISTORIA DE LOS AUV</vt:lpstr>
      <vt:lpstr>BÚSQUEDA DE UV´s EXISTENTES Bases de Datos </vt:lpstr>
      <vt:lpstr>SELECCIÓN DE DATOS PARA EL ESTUDIO</vt:lpstr>
      <vt:lpstr>FORMA</vt:lpstr>
      <vt:lpstr>Diapositiva 12</vt:lpstr>
      <vt:lpstr>Diapositiva 13</vt:lpstr>
      <vt:lpstr>  MISIONES DE LOS UV</vt:lpstr>
      <vt:lpstr>INVESTIGACION CIENTIFICA</vt:lpstr>
      <vt:lpstr>COMERCIAL</vt:lpstr>
      <vt:lpstr>MILITARES</vt:lpstr>
      <vt:lpstr>Diapositiva 18</vt:lpstr>
      <vt:lpstr>ANÁLISIS Y RESULTADOS</vt:lpstr>
      <vt:lpstr>Tipo de Vehículo</vt:lpstr>
      <vt:lpstr>Profundidad</vt:lpstr>
      <vt:lpstr>Forma </vt:lpstr>
      <vt:lpstr>Velocidad</vt:lpstr>
      <vt:lpstr>Misión </vt:lpstr>
      <vt:lpstr>Tamaño</vt:lpstr>
      <vt:lpstr>Material </vt:lpstr>
      <vt:lpstr>Diapositiva 27</vt:lpstr>
      <vt:lpstr>Diapositiva 28</vt:lpstr>
      <vt:lpstr>Tamaño</vt:lpstr>
      <vt:lpstr>MÚLTIPLES ESCENARIOS</vt:lpstr>
      <vt:lpstr>Gracias </vt:lpstr>
    </vt:vector>
  </TitlesOfParts>
  <Company>itesm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 DEL ARTE DE LA ROBOTICA SUBMARINA</dc:title>
  <dc:creator>DIEGO</dc:creator>
  <cp:lastModifiedBy>DIEGO</cp:lastModifiedBy>
  <cp:revision>9</cp:revision>
  <dcterms:created xsi:type="dcterms:W3CDTF">2010-07-08T12:01:10Z</dcterms:created>
  <dcterms:modified xsi:type="dcterms:W3CDTF">2010-07-09T08:34:10Z</dcterms:modified>
</cp:coreProperties>
</file>