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0275213" cy="21383625"/>
  <p:notesSz cx="6858000" cy="9144000"/>
  <p:defaultTextStyle>
    <a:defPPr>
      <a:defRPr lang="es-ES_tradnl"/>
    </a:defPPr>
    <a:lvl1pPr marL="0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1pPr>
    <a:lvl2pPr marL="1239789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2pPr>
    <a:lvl3pPr marL="2479578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3pPr>
    <a:lvl4pPr marL="3719368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4pPr>
    <a:lvl5pPr marL="4959157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5pPr>
    <a:lvl6pPr marL="6198946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6pPr>
    <a:lvl7pPr marL="7438735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7pPr>
    <a:lvl8pPr marL="8678525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8pPr>
    <a:lvl9pPr marL="9918314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621"/>
  </p:normalViewPr>
  <p:slideViewPr>
    <p:cSldViewPr snapToGrid="0" snapToObjects="1">
      <p:cViewPr>
        <p:scale>
          <a:sx n="32" d="100"/>
          <a:sy n="32" d="100"/>
        </p:scale>
        <p:origin x="240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1682275391851"/>
          <c:y val="0.138367298048226"/>
          <c:w val="0.712204523336524"/>
          <c:h val="0.814884076990376"/>
        </c:manualLayout>
      </c:layout>
      <c:barChart>
        <c:barDir val="col"/>
        <c:grouping val="clustered"/>
        <c:varyColors val="0"/>
        <c:ser>
          <c:idx val="0"/>
          <c:order val="0"/>
          <c:tx>
            <c:v>1999</c:v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</c:f>
              <c:numCache>
                <c:formatCode>General</c:formatCode>
                <c:ptCount val="1"/>
                <c:pt idx="0">
                  <c:v>97.6</c:v>
                </c:pt>
              </c:numCache>
            </c:numRef>
          </c:val>
        </c:ser>
        <c:ser>
          <c:idx val="1"/>
          <c:order val="1"/>
          <c:tx>
            <c:v>2000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Hoja1!$B$2</c:f>
              <c:numCache>
                <c:formatCode>General</c:formatCode>
                <c:ptCount val="1"/>
                <c:pt idx="0">
                  <c:v>780.7</c:v>
                </c:pt>
              </c:numCache>
            </c:numRef>
          </c:val>
        </c:ser>
        <c:ser>
          <c:idx val="2"/>
          <c:order val="2"/>
          <c:tx>
            <c:v>2001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Hoja1!$B$3</c:f>
              <c:numCache>
                <c:formatCode>General</c:formatCode>
                <c:ptCount val="1"/>
                <c:pt idx="0">
                  <c:v>487.6</c:v>
                </c:pt>
              </c:numCache>
            </c:numRef>
          </c:val>
        </c:ser>
        <c:ser>
          <c:idx val="3"/>
          <c:order val="3"/>
          <c:tx>
            <c:v>2002</c:v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Hoja1!$B$4</c:f>
              <c:numCache>
                <c:formatCode>General</c:formatCode>
                <c:ptCount val="1"/>
                <c:pt idx="0">
                  <c:v>528.4</c:v>
                </c:pt>
              </c:numCache>
            </c:numRef>
          </c:val>
        </c:ser>
        <c:ser>
          <c:idx val="4"/>
          <c:order val="4"/>
          <c:tx>
            <c:v>2003</c:v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Hoja1!$B$5</c:f>
              <c:numCache>
                <c:formatCode>General</c:formatCode>
                <c:ptCount val="1"/>
                <c:pt idx="0">
                  <c:v>747.4599999999995</c:v>
                </c:pt>
              </c:numCache>
            </c:numRef>
          </c:val>
        </c:ser>
        <c:ser>
          <c:idx val="5"/>
          <c:order val="5"/>
          <c:tx>
            <c:v>2004</c:v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Hoja1!$B$6</c:f>
              <c:numCache>
                <c:formatCode>General</c:formatCode>
                <c:ptCount val="1"/>
                <c:pt idx="0">
                  <c:v>1310.0</c:v>
                </c:pt>
              </c:numCache>
            </c:numRef>
          </c:val>
        </c:ser>
        <c:ser>
          <c:idx val="6"/>
          <c:order val="6"/>
          <c:tx>
            <c:v>2005</c:v>
          </c:tx>
          <c:spPr>
            <a:gradFill rotWithShape="1">
              <a:gsLst>
                <a:gs pos="0">
                  <a:schemeClr val="accent1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Hoja1!$B$7</c:f>
              <c:numCache>
                <c:formatCode>General</c:formatCode>
                <c:ptCount val="1"/>
                <c:pt idx="0">
                  <c:v>1014.16</c:v>
                </c:pt>
              </c:numCache>
            </c:numRef>
          </c:val>
        </c:ser>
        <c:ser>
          <c:idx val="7"/>
          <c:order val="7"/>
          <c:tx>
            <c:v>2006</c:v>
          </c:tx>
          <c:spPr>
            <a:gradFill rotWithShape="1">
              <a:gsLst>
                <a:gs pos="0">
                  <a:schemeClr val="accent2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Hoja1!$B$8</c:f>
              <c:numCache>
                <c:formatCode>General</c:formatCode>
                <c:ptCount val="1"/>
                <c:pt idx="0">
                  <c:v>527.0</c:v>
                </c:pt>
              </c:numCache>
            </c:numRef>
          </c:val>
        </c:ser>
        <c:ser>
          <c:idx val="8"/>
          <c:order val="8"/>
          <c:tx>
            <c:v>2007</c:v>
          </c:tx>
          <c:spPr>
            <a:gradFill rotWithShape="1">
              <a:gsLst>
                <a:gs pos="0">
                  <a:schemeClr val="accent3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Hoja1!$B$9</c:f>
              <c:numCache>
                <c:formatCode>General</c:formatCode>
                <c:ptCount val="1"/>
                <c:pt idx="0">
                  <c:v>722.0</c:v>
                </c:pt>
              </c:numCache>
            </c:numRef>
          </c:val>
        </c:ser>
        <c:ser>
          <c:idx val="9"/>
          <c:order val="9"/>
          <c:tx>
            <c:v>2008</c:v>
          </c:tx>
          <c:spPr>
            <a:gradFill rotWithShape="1">
              <a:gsLst>
                <a:gs pos="0">
                  <a:schemeClr val="accent4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Hoja1!$B$10</c:f>
              <c:numCache>
                <c:formatCode>General</c:formatCode>
                <c:ptCount val="1"/>
                <c:pt idx="0">
                  <c:v>1339.2</c:v>
                </c:pt>
              </c:numCache>
            </c:numRef>
          </c:val>
        </c:ser>
        <c:ser>
          <c:idx val="10"/>
          <c:order val="10"/>
          <c:tx>
            <c:v>2009</c:v>
          </c:tx>
          <c:spPr>
            <a:gradFill rotWithShape="1">
              <a:gsLst>
                <a:gs pos="0">
                  <a:schemeClr val="accent5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Hoja1!$B$11</c:f>
              <c:numCache>
                <c:formatCode>General</c:formatCode>
                <c:ptCount val="1"/>
                <c:pt idx="0">
                  <c:v>712.0</c:v>
                </c:pt>
              </c:numCache>
            </c:numRef>
          </c:val>
        </c:ser>
        <c:ser>
          <c:idx val="11"/>
          <c:order val="11"/>
          <c:tx>
            <c:v>2010</c:v>
          </c:tx>
          <c:spPr>
            <a:gradFill rotWithShape="1">
              <a:gsLst>
                <a:gs pos="0">
                  <a:schemeClr val="accent6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Hoja1!$B$12</c:f>
              <c:numCache>
                <c:formatCode>General</c:formatCode>
                <c:ptCount val="1"/>
                <c:pt idx="0">
                  <c:v>1065.0</c:v>
                </c:pt>
              </c:numCache>
            </c:numRef>
          </c:val>
        </c:ser>
        <c:ser>
          <c:idx val="12"/>
          <c:order val="12"/>
          <c:tx>
            <c:v>2011</c:v>
          </c:tx>
          <c:spPr>
            <a:gradFill rotWithShape="1">
              <a:gsLst>
                <a:gs pos="0">
                  <a:schemeClr val="accent1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Hoja1!$B$13</c:f>
              <c:numCache>
                <c:formatCode>General</c:formatCode>
                <c:ptCount val="1"/>
                <c:pt idx="0">
                  <c:v>508.2</c:v>
                </c:pt>
              </c:numCache>
            </c:numRef>
          </c:val>
        </c:ser>
        <c:ser>
          <c:idx val="13"/>
          <c:order val="13"/>
          <c:tx>
            <c:v>2012</c:v>
          </c:tx>
          <c:spPr>
            <a:gradFill rotWithShape="1">
              <a:gsLst>
                <a:gs pos="0">
                  <a:schemeClr val="accent2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Hoja1!$B$14</c:f>
              <c:numCache>
                <c:formatCode>General</c:formatCode>
                <c:ptCount val="1"/>
                <c:pt idx="0">
                  <c:v>733.0</c:v>
                </c:pt>
              </c:numCache>
            </c:numRef>
          </c:val>
        </c:ser>
        <c:ser>
          <c:idx val="14"/>
          <c:order val="14"/>
          <c:tx>
            <c:v>2013</c:v>
          </c:tx>
          <c:spPr>
            <a:gradFill rotWithShape="1">
              <a:gsLst>
                <a:gs pos="0">
                  <a:schemeClr val="accent3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Hoja1!$B$15</c:f>
              <c:numCache>
                <c:formatCode>General</c:formatCode>
                <c:ptCount val="1"/>
                <c:pt idx="0">
                  <c:v>1089.0</c:v>
                </c:pt>
              </c:numCache>
            </c:numRef>
          </c:val>
        </c:ser>
        <c:ser>
          <c:idx val="15"/>
          <c:order val="15"/>
          <c:tx>
            <c:v>2014</c:v>
          </c:tx>
          <c:spPr>
            <a:gradFill rotWithShape="1">
              <a:gsLst>
                <a:gs pos="0">
                  <a:schemeClr val="accent4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Hoja1!$B$16</c:f>
              <c:numCache>
                <c:formatCode>General</c:formatCode>
                <c:ptCount val="1"/>
                <c:pt idx="0">
                  <c:v>250.97</c:v>
                </c:pt>
              </c:numCache>
            </c:numRef>
          </c:val>
        </c:ser>
        <c:ser>
          <c:idx val="16"/>
          <c:order val="16"/>
          <c:tx>
            <c:v>2015</c:v>
          </c:tx>
          <c:spPr>
            <a:gradFill rotWithShape="1">
              <a:gsLst>
                <a:gs pos="0">
                  <a:schemeClr val="accent5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val>
            <c:numRef>
              <c:f>Hoja1!$B$17</c:f>
              <c:numCache>
                <c:formatCode>General</c:formatCode>
                <c:ptCount val="1"/>
                <c:pt idx="0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2044871888"/>
        <c:axId val="2044934976"/>
      </c:barChart>
      <c:catAx>
        <c:axId val="2044871888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/>
                  <a:t>Años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ES_tradnl"/>
            </a:p>
          </c:txPr>
        </c:title>
        <c:numFmt formatCode="General" sourceLinked="0"/>
        <c:majorTickMark val="none"/>
        <c:minorTickMark val="none"/>
        <c:tickLblPos val="nextTo"/>
        <c:crossAx val="2044934976"/>
        <c:crosses val="autoZero"/>
        <c:auto val="1"/>
        <c:lblAlgn val="ctr"/>
        <c:lblOffset val="100"/>
        <c:noMultiLvlLbl val="0"/>
      </c:catAx>
      <c:valAx>
        <c:axId val="2044934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/>
                  <a:t>Precipitación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ES_trad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204487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3499590"/>
            <a:ext cx="25733931" cy="7444669"/>
          </a:xfrm>
        </p:spPr>
        <p:txBody>
          <a:bodyPr anchor="b"/>
          <a:lstStyle>
            <a:lvl1pPr algn="ctr">
              <a:defRPr sz="18709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11231355"/>
            <a:ext cx="22706410" cy="5162758"/>
          </a:xfrm>
        </p:spPr>
        <p:txBody>
          <a:bodyPr/>
          <a:lstStyle>
            <a:lvl1pPr marL="0" indent="0" algn="ctr">
              <a:buNone/>
              <a:defRPr sz="7483"/>
            </a:lvl1pPr>
            <a:lvl2pPr marL="1425595" indent="0" algn="ctr">
              <a:buNone/>
              <a:defRPr sz="6236"/>
            </a:lvl2pPr>
            <a:lvl3pPr marL="2851191" indent="0" algn="ctr">
              <a:buNone/>
              <a:defRPr sz="5613"/>
            </a:lvl3pPr>
            <a:lvl4pPr marL="4276786" indent="0" algn="ctr">
              <a:buNone/>
              <a:defRPr sz="4989"/>
            </a:lvl4pPr>
            <a:lvl5pPr marL="5702381" indent="0" algn="ctr">
              <a:buNone/>
              <a:defRPr sz="4989"/>
            </a:lvl5pPr>
            <a:lvl6pPr marL="7127977" indent="0" algn="ctr">
              <a:buNone/>
              <a:defRPr sz="4989"/>
            </a:lvl6pPr>
            <a:lvl7pPr marL="8553572" indent="0" algn="ctr">
              <a:buNone/>
              <a:defRPr sz="4989"/>
            </a:lvl7pPr>
            <a:lvl8pPr marL="9979167" indent="0" algn="ctr">
              <a:buNone/>
              <a:defRPr sz="4989"/>
            </a:lvl8pPr>
            <a:lvl9pPr marL="11404763" indent="0" algn="ctr">
              <a:buNone/>
              <a:defRPr sz="4989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203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1151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1138480"/>
            <a:ext cx="6528093" cy="18121634"/>
          </a:xfrm>
        </p:spPr>
        <p:txBody>
          <a:bodyPr vert="eaVert"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1138480"/>
            <a:ext cx="19205838" cy="1812163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4544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4705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5331063"/>
            <a:ext cx="26112371" cy="8894992"/>
          </a:xfrm>
        </p:spPr>
        <p:txBody>
          <a:bodyPr anchor="b"/>
          <a:lstStyle>
            <a:lvl1pPr>
              <a:defRPr sz="18709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14310205"/>
            <a:ext cx="26112371" cy="4677666"/>
          </a:xfrm>
        </p:spPr>
        <p:txBody>
          <a:bodyPr/>
          <a:lstStyle>
            <a:lvl1pPr marL="0" indent="0">
              <a:buNone/>
              <a:defRPr sz="7483">
                <a:solidFill>
                  <a:schemeClr val="tx1"/>
                </a:solidFill>
              </a:defRPr>
            </a:lvl1pPr>
            <a:lvl2pPr marL="1425595" indent="0">
              <a:buNone/>
              <a:defRPr sz="6236">
                <a:solidFill>
                  <a:schemeClr val="tx1">
                    <a:tint val="75000"/>
                  </a:schemeClr>
                </a:solidFill>
              </a:defRPr>
            </a:lvl2pPr>
            <a:lvl3pPr marL="2851191" indent="0">
              <a:buNone/>
              <a:defRPr sz="5613">
                <a:solidFill>
                  <a:schemeClr val="tx1">
                    <a:tint val="75000"/>
                  </a:schemeClr>
                </a:solidFill>
              </a:defRPr>
            </a:lvl3pPr>
            <a:lvl4pPr marL="4276786" indent="0">
              <a:buNone/>
              <a:defRPr sz="4989">
                <a:solidFill>
                  <a:schemeClr val="tx1">
                    <a:tint val="75000"/>
                  </a:schemeClr>
                </a:solidFill>
              </a:defRPr>
            </a:lvl4pPr>
            <a:lvl5pPr marL="5702381" indent="0">
              <a:buNone/>
              <a:defRPr sz="4989">
                <a:solidFill>
                  <a:schemeClr val="tx1">
                    <a:tint val="75000"/>
                  </a:schemeClr>
                </a:solidFill>
              </a:defRPr>
            </a:lvl5pPr>
            <a:lvl6pPr marL="7127977" indent="0">
              <a:buNone/>
              <a:defRPr sz="4989">
                <a:solidFill>
                  <a:schemeClr val="tx1">
                    <a:tint val="75000"/>
                  </a:schemeClr>
                </a:solidFill>
              </a:defRPr>
            </a:lvl6pPr>
            <a:lvl7pPr marL="8553572" indent="0">
              <a:buNone/>
              <a:defRPr sz="4989">
                <a:solidFill>
                  <a:schemeClr val="tx1">
                    <a:tint val="75000"/>
                  </a:schemeClr>
                </a:solidFill>
              </a:defRPr>
            </a:lvl7pPr>
            <a:lvl8pPr marL="9979167" indent="0">
              <a:buNone/>
              <a:defRPr sz="4989">
                <a:solidFill>
                  <a:schemeClr val="tx1">
                    <a:tint val="75000"/>
                  </a:schemeClr>
                </a:solidFill>
              </a:defRPr>
            </a:lvl8pPr>
            <a:lvl9pPr marL="11404763" indent="0">
              <a:buNone/>
              <a:defRPr sz="49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16989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5692400"/>
            <a:ext cx="12866966" cy="1356771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5692400"/>
            <a:ext cx="12866966" cy="1356771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9323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1138485"/>
            <a:ext cx="26112371" cy="4133179"/>
          </a:xfrm>
        </p:spPr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5241960"/>
            <a:ext cx="12807832" cy="2569003"/>
          </a:xfrm>
        </p:spPr>
        <p:txBody>
          <a:bodyPr anchor="b"/>
          <a:lstStyle>
            <a:lvl1pPr marL="0" indent="0">
              <a:buNone/>
              <a:defRPr sz="7483" b="1"/>
            </a:lvl1pPr>
            <a:lvl2pPr marL="1425595" indent="0">
              <a:buNone/>
              <a:defRPr sz="6236" b="1"/>
            </a:lvl2pPr>
            <a:lvl3pPr marL="2851191" indent="0">
              <a:buNone/>
              <a:defRPr sz="5613" b="1"/>
            </a:lvl3pPr>
            <a:lvl4pPr marL="4276786" indent="0">
              <a:buNone/>
              <a:defRPr sz="4989" b="1"/>
            </a:lvl4pPr>
            <a:lvl5pPr marL="5702381" indent="0">
              <a:buNone/>
              <a:defRPr sz="4989" b="1"/>
            </a:lvl5pPr>
            <a:lvl6pPr marL="7127977" indent="0">
              <a:buNone/>
              <a:defRPr sz="4989" b="1"/>
            </a:lvl6pPr>
            <a:lvl7pPr marL="8553572" indent="0">
              <a:buNone/>
              <a:defRPr sz="4989" b="1"/>
            </a:lvl7pPr>
            <a:lvl8pPr marL="9979167" indent="0">
              <a:buNone/>
              <a:defRPr sz="4989" b="1"/>
            </a:lvl8pPr>
            <a:lvl9pPr marL="11404763" indent="0">
              <a:buNone/>
              <a:defRPr sz="4989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7810963"/>
            <a:ext cx="12807832" cy="114887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5241960"/>
            <a:ext cx="12870909" cy="2569003"/>
          </a:xfrm>
        </p:spPr>
        <p:txBody>
          <a:bodyPr anchor="b"/>
          <a:lstStyle>
            <a:lvl1pPr marL="0" indent="0">
              <a:buNone/>
              <a:defRPr sz="7483" b="1"/>
            </a:lvl1pPr>
            <a:lvl2pPr marL="1425595" indent="0">
              <a:buNone/>
              <a:defRPr sz="6236" b="1"/>
            </a:lvl2pPr>
            <a:lvl3pPr marL="2851191" indent="0">
              <a:buNone/>
              <a:defRPr sz="5613" b="1"/>
            </a:lvl3pPr>
            <a:lvl4pPr marL="4276786" indent="0">
              <a:buNone/>
              <a:defRPr sz="4989" b="1"/>
            </a:lvl4pPr>
            <a:lvl5pPr marL="5702381" indent="0">
              <a:buNone/>
              <a:defRPr sz="4989" b="1"/>
            </a:lvl5pPr>
            <a:lvl6pPr marL="7127977" indent="0">
              <a:buNone/>
              <a:defRPr sz="4989" b="1"/>
            </a:lvl6pPr>
            <a:lvl7pPr marL="8553572" indent="0">
              <a:buNone/>
              <a:defRPr sz="4989" b="1"/>
            </a:lvl7pPr>
            <a:lvl8pPr marL="9979167" indent="0">
              <a:buNone/>
              <a:defRPr sz="4989" b="1"/>
            </a:lvl8pPr>
            <a:lvl9pPr marL="11404763" indent="0">
              <a:buNone/>
              <a:defRPr sz="4989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7810963"/>
            <a:ext cx="12870909" cy="114887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38057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531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05856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1425575"/>
            <a:ext cx="9764544" cy="4989513"/>
          </a:xfrm>
        </p:spPr>
        <p:txBody>
          <a:bodyPr anchor="b"/>
          <a:lstStyle>
            <a:lvl1pPr>
              <a:defRPr sz="9978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3078850"/>
            <a:ext cx="15326827" cy="15196234"/>
          </a:xfrm>
        </p:spPr>
        <p:txBody>
          <a:bodyPr/>
          <a:lstStyle>
            <a:lvl1pPr>
              <a:defRPr sz="9978"/>
            </a:lvl1pPr>
            <a:lvl2pPr>
              <a:defRPr sz="8731"/>
            </a:lvl2pPr>
            <a:lvl3pPr>
              <a:defRPr sz="7483"/>
            </a:lvl3pPr>
            <a:lvl4pPr>
              <a:defRPr sz="6236"/>
            </a:lvl4pPr>
            <a:lvl5pPr>
              <a:defRPr sz="6236"/>
            </a:lvl5pPr>
            <a:lvl6pPr>
              <a:defRPr sz="6236"/>
            </a:lvl6pPr>
            <a:lvl7pPr>
              <a:defRPr sz="6236"/>
            </a:lvl7pPr>
            <a:lvl8pPr>
              <a:defRPr sz="6236"/>
            </a:lvl8pPr>
            <a:lvl9pPr>
              <a:defRPr sz="6236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6415088"/>
            <a:ext cx="9764544" cy="11884743"/>
          </a:xfrm>
        </p:spPr>
        <p:txBody>
          <a:bodyPr/>
          <a:lstStyle>
            <a:lvl1pPr marL="0" indent="0">
              <a:buNone/>
              <a:defRPr sz="4989"/>
            </a:lvl1pPr>
            <a:lvl2pPr marL="1425595" indent="0">
              <a:buNone/>
              <a:defRPr sz="4365"/>
            </a:lvl2pPr>
            <a:lvl3pPr marL="2851191" indent="0">
              <a:buNone/>
              <a:defRPr sz="3742"/>
            </a:lvl3pPr>
            <a:lvl4pPr marL="4276786" indent="0">
              <a:buNone/>
              <a:defRPr sz="3118"/>
            </a:lvl4pPr>
            <a:lvl5pPr marL="5702381" indent="0">
              <a:buNone/>
              <a:defRPr sz="3118"/>
            </a:lvl5pPr>
            <a:lvl6pPr marL="7127977" indent="0">
              <a:buNone/>
              <a:defRPr sz="3118"/>
            </a:lvl6pPr>
            <a:lvl7pPr marL="8553572" indent="0">
              <a:buNone/>
              <a:defRPr sz="3118"/>
            </a:lvl7pPr>
            <a:lvl8pPr marL="9979167" indent="0">
              <a:buNone/>
              <a:defRPr sz="3118"/>
            </a:lvl8pPr>
            <a:lvl9pPr marL="11404763" indent="0">
              <a:buNone/>
              <a:defRPr sz="3118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4647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1425575"/>
            <a:ext cx="9764544" cy="4989513"/>
          </a:xfrm>
        </p:spPr>
        <p:txBody>
          <a:bodyPr anchor="b"/>
          <a:lstStyle>
            <a:lvl1pPr>
              <a:defRPr sz="9978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3078850"/>
            <a:ext cx="15326827" cy="15196234"/>
          </a:xfrm>
        </p:spPr>
        <p:txBody>
          <a:bodyPr anchor="t"/>
          <a:lstStyle>
            <a:lvl1pPr marL="0" indent="0">
              <a:buNone/>
              <a:defRPr sz="9978"/>
            </a:lvl1pPr>
            <a:lvl2pPr marL="1425595" indent="0">
              <a:buNone/>
              <a:defRPr sz="8731"/>
            </a:lvl2pPr>
            <a:lvl3pPr marL="2851191" indent="0">
              <a:buNone/>
              <a:defRPr sz="7483"/>
            </a:lvl3pPr>
            <a:lvl4pPr marL="4276786" indent="0">
              <a:buNone/>
              <a:defRPr sz="6236"/>
            </a:lvl4pPr>
            <a:lvl5pPr marL="5702381" indent="0">
              <a:buNone/>
              <a:defRPr sz="6236"/>
            </a:lvl5pPr>
            <a:lvl6pPr marL="7127977" indent="0">
              <a:buNone/>
              <a:defRPr sz="6236"/>
            </a:lvl6pPr>
            <a:lvl7pPr marL="8553572" indent="0">
              <a:buNone/>
              <a:defRPr sz="6236"/>
            </a:lvl7pPr>
            <a:lvl8pPr marL="9979167" indent="0">
              <a:buNone/>
              <a:defRPr sz="6236"/>
            </a:lvl8pPr>
            <a:lvl9pPr marL="11404763" indent="0">
              <a:buNone/>
              <a:defRPr sz="6236"/>
            </a:lvl9pPr>
          </a:lstStyle>
          <a:p>
            <a:r>
              <a:rPr lang="es-ES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6415088"/>
            <a:ext cx="9764544" cy="11884743"/>
          </a:xfrm>
        </p:spPr>
        <p:txBody>
          <a:bodyPr/>
          <a:lstStyle>
            <a:lvl1pPr marL="0" indent="0">
              <a:buNone/>
              <a:defRPr sz="4989"/>
            </a:lvl1pPr>
            <a:lvl2pPr marL="1425595" indent="0">
              <a:buNone/>
              <a:defRPr sz="4365"/>
            </a:lvl2pPr>
            <a:lvl3pPr marL="2851191" indent="0">
              <a:buNone/>
              <a:defRPr sz="3742"/>
            </a:lvl3pPr>
            <a:lvl4pPr marL="4276786" indent="0">
              <a:buNone/>
              <a:defRPr sz="3118"/>
            </a:lvl4pPr>
            <a:lvl5pPr marL="5702381" indent="0">
              <a:buNone/>
              <a:defRPr sz="3118"/>
            </a:lvl5pPr>
            <a:lvl6pPr marL="7127977" indent="0">
              <a:buNone/>
              <a:defRPr sz="3118"/>
            </a:lvl6pPr>
            <a:lvl7pPr marL="8553572" indent="0">
              <a:buNone/>
              <a:defRPr sz="3118"/>
            </a:lvl7pPr>
            <a:lvl8pPr marL="9979167" indent="0">
              <a:buNone/>
              <a:defRPr sz="3118"/>
            </a:lvl8pPr>
            <a:lvl9pPr marL="11404763" indent="0">
              <a:buNone/>
              <a:defRPr sz="3118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966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5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1138485"/>
            <a:ext cx="26112371" cy="413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5692400"/>
            <a:ext cx="26112371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19819457"/>
            <a:ext cx="6811923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847A2-65F7-8C44-9C99-45B6466AEF75}" type="datetimeFigureOut">
              <a:rPr lang="es-ES_tradnl" smtClean="0"/>
              <a:t>19/11/15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19819457"/>
            <a:ext cx="1021788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19819457"/>
            <a:ext cx="6811923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3385A-1D3C-9F48-9919-6089886036B9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6966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51191" rtl="0" eaLnBrk="1" latinLnBrk="0" hangingPunct="1">
        <a:lnSpc>
          <a:spcPct val="90000"/>
        </a:lnSpc>
        <a:spcBef>
          <a:spcPct val="0"/>
        </a:spcBef>
        <a:buNone/>
        <a:defRPr sz="137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2798" indent="-712798" algn="l" defTabSz="2851191" rtl="0" eaLnBrk="1" latinLnBrk="0" hangingPunct="1">
        <a:lnSpc>
          <a:spcPct val="90000"/>
        </a:lnSpc>
        <a:spcBef>
          <a:spcPts val="3118"/>
        </a:spcBef>
        <a:buFont typeface="Arial" panose="020B0604020202020204" pitchFamily="34" charset="0"/>
        <a:buChar char="•"/>
        <a:defRPr sz="8731" kern="1200">
          <a:solidFill>
            <a:schemeClr val="tx1"/>
          </a:solidFill>
          <a:latin typeface="+mn-lt"/>
          <a:ea typeface="+mn-ea"/>
          <a:cs typeface="+mn-cs"/>
        </a:defRPr>
      </a:lvl1pPr>
      <a:lvl2pPr marL="2138393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7483" kern="1200">
          <a:solidFill>
            <a:schemeClr val="tx1"/>
          </a:solidFill>
          <a:latin typeface="+mn-lt"/>
          <a:ea typeface="+mn-ea"/>
          <a:cs typeface="+mn-cs"/>
        </a:defRPr>
      </a:lvl2pPr>
      <a:lvl3pPr marL="3563988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6236" kern="1200">
          <a:solidFill>
            <a:schemeClr val="tx1"/>
          </a:solidFill>
          <a:latin typeface="+mn-lt"/>
          <a:ea typeface="+mn-ea"/>
          <a:cs typeface="+mn-cs"/>
        </a:defRPr>
      </a:lvl3pPr>
      <a:lvl4pPr marL="4989584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5613" kern="1200">
          <a:solidFill>
            <a:schemeClr val="tx1"/>
          </a:solidFill>
          <a:latin typeface="+mn-lt"/>
          <a:ea typeface="+mn-ea"/>
          <a:cs typeface="+mn-cs"/>
        </a:defRPr>
      </a:lvl4pPr>
      <a:lvl5pPr marL="6415179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5613" kern="1200">
          <a:solidFill>
            <a:schemeClr val="tx1"/>
          </a:solidFill>
          <a:latin typeface="+mn-lt"/>
          <a:ea typeface="+mn-ea"/>
          <a:cs typeface="+mn-cs"/>
        </a:defRPr>
      </a:lvl5pPr>
      <a:lvl6pPr marL="7840774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5613" kern="1200">
          <a:solidFill>
            <a:schemeClr val="tx1"/>
          </a:solidFill>
          <a:latin typeface="+mn-lt"/>
          <a:ea typeface="+mn-ea"/>
          <a:cs typeface="+mn-cs"/>
        </a:defRPr>
      </a:lvl6pPr>
      <a:lvl7pPr marL="9266370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5613" kern="1200">
          <a:solidFill>
            <a:schemeClr val="tx1"/>
          </a:solidFill>
          <a:latin typeface="+mn-lt"/>
          <a:ea typeface="+mn-ea"/>
          <a:cs typeface="+mn-cs"/>
        </a:defRPr>
      </a:lvl7pPr>
      <a:lvl8pPr marL="10691965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5613" kern="1200">
          <a:solidFill>
            <a:schemeClr val="tx1"/>
          </a:solidFill>
          <a:latin typeface="+mn-lt"/>
          <a:ea typeface="+mn-ea"/>
          <a:cs typeface="+mn-cs"/>
        </a:defRPr>
      </a:lvl8pPr>
      <a:lvl9pPr marL="12117560" indent="-712798" algn="l" defTabSz="2851191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56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1pPr>
      <a:lvl2pPr marL="1425595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2pPr>
      <a:lvl3pPr marL="2851191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3pPr>
      <a:lvl4pPr marL="4276786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4pPr>
      <a:lvl5pPr marL="5702381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5pPr>
      <a:lvl6pPr marL="7127977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6pPr>
      <a:lvl7pPr marL="8553572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7pPr>
      <a:lvl8pPr marL="9979167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8pPr>
      <a:lvl9pPr marL="11404763" algn="l" defTabSz="2851191" rtl="0" eaLnBrk="1" latinLnBrk="0" hangingPunct="1">
        <a:defRPr sz="56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emf"/><Relationship Id="rId8" Type="http://schemas.openxmlformats.org/officeDocument/2006/relationships/chart" Target="../charts/chart1.xml"/><Relationship Id="rId9" Type="http://schemas.openxmlformats.org/officeDocument/2006/relationships/image" Target="../media/image8.tiff"/><Relationship Id="rId10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0" y="0"/>
            <a:ext cx="30275213" cy="2552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accent2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00600" cy="16891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4307" y="40982"/>
            <a:ext cx="5210906" cy="1814512"/>
          </a:xfrm>
          <a:prstGeom prst="rect">
            <a:avLst/>
          </a:prstGeom>
        </p:spPr>
      </p:pic>
      <p:sp>
        <p:nvSpPr>
          <p:cNvPr id="9" name="Redondear rectángulo de esquina diagonal 8"/>
          <p:cNvSpPr/>
          <p:nvPr/>
        </p:nvSpPr>
        <p:spPr>
          <a:xfrm>
            <a:off x="5559853" y="214312"/>
            <a:ext cx="18745200" cy="692944"/>
          </a:xfrm>
          <a:prstGeom prst="round2DiagRect">
            <a:avLst/>
          </a:prstGeom>
          <a:solidFill>
            <a:schemeClr val="bg1"/>
          </a:solidFill>
          <a:ln w="50800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b="1" dirty="0" smtClean="0">
                <a:solidFill>
                  <a:schemeClr val="accent2"/>
                </a:solidFill>
              </a:rPr>
              <a:t>      UNIVERSIDAD POLIT</a:t>
            </a:r>
            <a:r>
              <a:rPr lang="es-ES" sz="2800" b="1" dirty="0" smtClean="0">
                <a:solidFill>
                  <a:schemeClr val="accent2"/>
                </a:solidFill>
              </a:rPr>
              <a:t>ÉCNICA DE VALENCIA,ESCUELA TÉCNICA SUPERIOR DE INGENIEROS DE CAMINOS CANALES Y PUERTOS</a:t>
            </a:r>
            <a:endParaRPr lang="es-ES_tradnl" sz="2800" b="1" dirty="0"/>
          </a:p>
        </p:txBody>
      </p:sp>
      <p:sp>
        <p:nvSpPr>
          <p:cNvPr id="10" name="Rectángulo 9"/>
          <p:cNvSpPr/>
          <p:nvPr/>
        </p:nvSpPr>
        <p:spPr>
          <a:xfrm>
            <a:off x="5559853" y="948238"/>
            <a:ext cx="18745200" cy="17325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ESTUDIO DE IMPACTO AMBIENTAL DE LA RESTAURACI</a:t>
            </a:r>
            <a:r>
              <a:rPr lang="es-ES" b="1" dirty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O</a:t>
            </a:r>
            <a:r>
              <a:rPr lang="es-ES" b="1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N Y PROTECCION FRENTE AVENIDAS DEL BARRANCO DE SAN JUAN,DENIA(ALICANTE)</a:t>
            </a:r>
            <a:endParaRPr lang="es-ES_tradnl" b="1" dirty="0">
              <a:ln>
                <a:solidFill>
                  <a:srgbClr val="00206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tángulo redondeado 11"/>
          <p:cNvSpPr/>
          <p:nvPr/>
        </p:nvSpPr>
        <p:spPr>
          <a:xfrm>
            <a:off x="509224" y="3222171"/>
            <a:ext cx="10158776" cy="648788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21000"/>
                  <a:lumMod val="73000"/>
                  <a:lumOff val="2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3637442" y="2766911"/>
            <a:ext cx="3962400" cy="976814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UBICACI</a:t>
            </a:r>
            <a:r>
              <a:rPr lang="es-ES" dirty="0" smtClean="0"/>
              <a:t>ÓN</a:t>
            </a:r>
            <a:endParaRPr lang="es-ES_tradnl" dirty="0"/>
          </a:p>
        </p:txBody>
      </p:sp>
      <p:sp>
        <p:nvSpPr>
          <p:cNvPr id="15" name="Rectángulo redondeado 14"/>
          <p:cNvSpPr/>
          <p:nvPr/>
        </p:nvSpPr>
        <p:spPr>
          <a:xfrm>
            <a:off x="11059885" y="2985585"/>
            <a:ext cx="8186057" cy="1274968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4380569" y="16583369"/>
            <a:ext cx="14831090" cy="48002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21000"/>
                  <a:lumMod val="73000"/>
                  <a:lumOff val="2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s-ES_tradnl" sz="2800" dirty="0"/>
              <a:t>Se han obtenido </a:t>
            </a:r>
            <a:r>
              <a:rPr lang="es-ES_tradnl" sz="2800" dirty="0" smtClean="0"/>
              <a:t>datos del </a:t>
            </a:r>
            <a:r>
              <a:rPr lang="es-ES_tradnl" sz="2800" dirty="0"/>
              <a:t>medio </a:t>
            </a:r>
            <a:r>
              <a:rPr lang="es-ES_tradnl" sz="2800" dirty="0" smtClean="0"/>
              <a:t>natural y del medio socio-</a:t>
            </a:r>
            <a:r>
              <a:rPr lang="es-ES_tradnl" sz="2800" dirty="0" err="1" smtClean="0"/>
              <a:t>econ</a:t>
            </a:r>
            <a:r>
              <a:rPr lang="es-ES" sz="2800" dirty="0" err="1" smtClean="0"/>
              <a:t>ómico</a:t>
            </a:r>
            <a:r>
              <a:rPr lang="es-ES_tradnl" sz="2800" dirty="0" smtClean="0"/>
              <a:t> , haciendo </a:t>
            </a:r>
            <a:r>
              <a:rPr lang="es-ES" sz="2800" dirty="0" smtClean="0"/>
              <a:t>mayor referencia a los datos pluviométricos </a:t>
            </a:r>
            <a:r>
              <a:rPr lang="es-ES_tradnl" sz="2800" dirty="0" smtClean="0"/>
              <a:t>que </a:t>
            </a:r>
            <a:r>
              <a:rPr lang="es-ES_tradnl" sz="2800" dirty="0"/>
              <a:t>son relevantes para nuestra propuesta. </a:t>
            </a:r>
            <a:r>
              <a:rPr lang="es-ES_tradnl" sz="2800" dirty="0" smtClean="0"/>
              <a:t>                                         </a:t>
            </a:r>
          </a:p>
          <a:p>
            <a:r>
              <a:rPr lang="es-ES_tradnl" sz="2800" dirty="0"/>
              <a:t> </a:t>
            </a:r>
            <a:r>
              <a:rPr lang="es-ES_tradnl" sz="2800" dirty="0" smtClean="0"/>
              <a:t>                                                                                                                      </a:t>
            </a:r>
          </a:p>
          <a:p>
            <a:r>
              <a:rPr lang="es-ES_tradnl" sz="2800" dirty="0"/>
              <a:t> </a:t>
            </a:r>
            <a:r>
              <a:rPr lang="es-ES_tradnl" sz="2800" dirty="0" smtClean="0"/>
              <a:t>                                                                                                                   PRECIPITACION MEDIA ANUAL</a:t>
            </a:r>
          </a:p>
          <a:p>
            <a:pPr algn="ctr"/>
            <a:endParaRPr lang="es-ES_tradnl" dirty="0"/>
          </a:p>
        </p:txBody>
      </p:sp>
      <p:sp>
        <p:nvSpPr>
          <p:cNvPr id="17" name="Rectángulo redondeado 16"/>
          <p:cNvSpPr/>
          <p:nvPr/>
        </p:nvSpPr>
        <p:spPr>
          <a:xfrm>
            <a:off x="19637827" y="10014857"/>
            <a:ext cx="10194423" cy="648788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21000"/>
                  <a:lumMod val="73000"/>
                  <a:lumOff val="2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8" name="Rectángulo redondeado 17"/>
          <p:cNvSpPr/>
          <p:nvPr/>
        </p:nvSpPr>
        <p:spPr>
          <a:xfrm>
            <a:off x="509224" y="10014857"/>
            <a:ext cx="10158775" cy="6487886"/>
          </a:xfrm>
          <a:prstGeom prst="roundRect">
            <a:avLst>
              <a:gd name="adj" fmla="val 17338"/>
            </a:avLst>
          </a:prstGeom>
          <a:gradFill flip="none" rotWithShape="1">
            <a:gsLst>
              <a:gs pos="0">
                <a:schemeClr val="accent1">
                  <a:alpha val="21000"/>
                  <a:lumMod val="73000"/>
                  <a:lumOff val="2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t"/>
          <a:lstStyle/>
          <a:p>
            <a:pPr marL="685800" indent="-685800">
              <a:buFont typeface="Arial" charset="0"/>
              <a:buChar char="•"/>
            </a:pPr>
            <a:r>
              <a:rPr lang="es-ES_tradnl" sz="2800" dirty="0" smtClean="0">
                <a:solidFill>
                  <a:schemeClr val="bg2">
                    <a:lumMod val="25000"/>
                  </a:schemeClr>
                </a:solidFill>
              </a:rPr>
              <a:t>FASE EJECUCION</a:t>
            </a:r>
            <a:r>
              <a:rPr lang="es-ES_tradnl" sz="2800" dirty="0" smtClean="0">
                <a:solidFill>
                  <a:schemeClr val="bg2">
                    <a:lumMod val="90000"/>
                  </a:schemeClr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s-ES_tradnl" sz="2800" dirty="0">
                <a:solidFill>
                  <a:schemeClr val="bg1"/>
                </a:solidFill>
              </a:rPr>
              <a:t>M</a:t>
            </a:r>
            <a:r>
              <a:rPr lang="es-ES_tradnl" sz="2800" dirty="0" smtClean="0">
                <a:solidFill>
                  <a:schemeClr val="bg1"/>
                </a:solidFill>
              </a:rPr>
              <a:t>ovimiento de tierras.</a:t>
            </a:r>
          </a:p>
          <a:p>
            <a:pPr>
              <a:lnSpc>
                <a:spcPct val="150000"/>
              </a:lnSpc>
            </a:pPr>
            <a:r>
              <a:rPr lang="es-ES_tradnl" sz="2800" dirty="0" smtClean="0">
                <a:solidFill>
                  <a:schemeClr val="bg1"/>
                </a:solidFill>
              </a:rPr>
              <a:t>Transporte de material.</a:t>
            </a:r>
          </a:p>
          <a:p>
            <a:pPr>
              <a:lnSpc>
                <a:spcPct val="150000"/>
              </a:lnSpc>
            </a:pPr>
            <a:r>
              <a:rPr lang="es-ES_tradnl" sz="2800" dirty="0" err="1" smtClean="0">
                <a:solidFill>
                  <a:schemeClr val="bg1"/>
                </a:solidFill>
              </a:rPr>
              <a:t>Tr</a:t>
            </a:r>
            <a:r>
              <a:rPr lang="es-ES" sz="2800" dirty="0" err="1" smtClean="0">
                <a:solidFill>
                  <a:schemeClr val="bg1"/>
                </a:solidFill>
              </a:rPr>
              <a:t>ánsito</a:t>
            </a:r>
            <a:r>
              <a:rPr lang="es-ES" sz="2800" dirty="0" smtClean="0">
                <a:solidFill>
                  <a:schemeClr val="bg1"/>
                </a:solidFill>
              </a:rPr>
              <a:t> de vehículos.</a:t>
            </a:r>
          </a:p>
          <a:p>
            <a:pPr>
              <a:lnSpc>
                <a:spcPct val="150000"/>
              </a:lnSpc>
            </a:pPr>
            <a:r>
              <a:rPr lang="es-ES" sz="2800" dirty="0" smtClean="0">
                <a:solidFill>
                  <a:schemeClr val="bg1"/>
                </a:solidFill>
              </a:rPr>
              <a:t>Acopio de material.</a:t>
            </a:r>
          </a:p>
          <a:p>
            <a:pPr>
              <a:lnSpc>
                <a:spcPct val="150000"/>
              </a:lnSpc>
            </a:pPr>
            <a:r>
              <a:rPr lang="es-ES" sz="2800" dirty="0" smtClean="0">
                <a:solidFill>
                  <a:schemeClr val="bg1"/>
                </a:solidFill>
              </a:rPr>
              <a:t>Construcción de canal de mampostería.</a:t>
            </a:r>
          </a:p>
          <a:p>
            <a:pPr>
              <a:lnSpc>
                <a:spcPct val="150000"/>
              </a:lnSpc>
            </a:pPr>
            <a:r>
              <a:rPr lang="es-ES" sz="2800" dirty="0" smtClean="0">
                <a:solidFill>
                  <a:schemeClr val="bg1"/>
                </a:solidFill>
              </a:rPr>
              <a:t>Construcción del andén.</a:t>
            </a:r>
          </a:p>
          <a:p>
            <a:pPr>
              <a:lnSpc>
                <a:spcPct val="150000"/>
              </a:lnSpc>
            </a:pPr>
            <a:endParaRPr lang="es-ES" sz="2800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buFont typeface="Arial" charset="0"/>
              <a:buChar char="•"/>
            </a:pPr>
            <a:r>
              <a:rPr lang="es-ES" sz="2800" dirty="0" smtClean="0">
                <a:solidFill>
                  <a:schemeClr val="bg2">
                    <a:lumMod val="25000"/>
                  </a:schemeClr>
                </a:solidFill>
              </a:rPr>
              <a:t>FASE FUNCIONAMIENTO</a:t>
            </a:r>
            <a:r>
              <a:rPr lang="es-ES" sz="28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s-ES" sz="2800" dirty="0">
                <a:solidFill>
                  <a:schemeClr val="bg1"/>
                </a:solidFill>
              </a:rPr>
              <a:t>A</a:t>
            </a:r>
            <a:r>
              <a:rPr lang="es-ES" sz="2800" dirty="0" smtClean="0">
                <a:solidFill>
                  <a:schemeClr val="bg1"/>
                </a:solidFill>
              </a:rPr>
              <a:t>decuación del cauce.</a:t>
            </a:r>
          </a:p>
          <a:p>
            <a:pPr>
              <a:lnSpc>
                <a:spcPct val="150000"/>
              </a:lnSpc>
            </a:pPr>
            <a:r>
              <a:rPr lang="es-ES" sz="2800" dirty="0">
                <a:solidFill>
                  <a:schemeClr val="bg1"/>
                </a:solidFill>
              </a:rPr>
              <a:t>R</a:t>
            </a:r>
            <a:r>
              <a:rPr lang="es-ES" sz="2800" dirty="0" smtClean="0">
                <a:solidFill>
                  <a:schemeClr val="bg1"/>
                </a:solidFill>
              </a:rPr>
              <a:t>estauración zonas desprendidas.</a:t>
            </a:r>
          </a:p>
          <a:p>
            <a:pPr>
              <a:lnSpc>
                <a:spcPct val="150000"/>
              </a:lnSpc>
            </a:pPr>
            <a:r>
              <a:rPr lang="es-ES" sz="2800" dirty="0" smtClean="0">
                <a:solidFill>
                  <a:schemeClr val="bg1"/>
                </a:solidFill>
              </a:rPr>
              <a:t>Mejora accesibilidad de la zona.</a:t>
            </a:r>
          </a:p>
          <a:p>
            <a:pPr>
              <a:lnSpc>
                <a:spcPct val="150000"/>
              </a:lnSpc>
            </a:pPr>
            <a:r>
              <a:rPr lang="es-ES" sz="2800" dirty="0">
                <a:solidFill>
                  <a:schemeClr val="bg1"/>
                </a:solidFill>
              </a:rPr>
              <a:t>C</a:t>
            </a:r>
            <a:r>
              <a:rPr lang="es-ES" sz="2800" dirty="0" smtClean="0">
                <a:solidFill>
                  <a:schemeClr val="bg1"/>
                </a:solidFill>
              </a:rPr>
              <a:t>ontrol avenidas.</a:t>
            </a:r>
          </a:p>
          <a:p>
            <a:pPr>
              <a:lnSpc>
                <a:spcPct val="150000"/>
              </a:lnSpc>
            </a:pPr>
            <a:r>
              <a:rPr lang="es-ES" sz="2800" dirty="0" smtClean="0">
                <a:solidFill>
                  <a:schemeClr val="bg1"/>
                </a:solidFill>
              </a:rPr>
              <a:t>Implantación farolas solares.</a:t>
            </a:r>
            <a:endParaRPr lang="es-ES_tradnl" sz="2800" dirty="0" smtClean="0">
              <a:solidFill>
                <a:schemeClr val="bg1"/>
              </a:solidFill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19637827" y="3182226"/>
            <a:ext cx="10194423" cy="648788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1">
                  <a:alpha val="21000"/>
                  <a:lumMod val="73000"/>
                  <a:lumOff val="2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charset="0"/>
              <a:buChar char="•"/>
            </a:pPr>
            <a:endParaRPr lang="es-ES_tradnl" sz="3000" dirty="0" smtClean="0"/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r>
              <a:rPr lang="es-ES_tradnl" sz="3000" dirty="0" smtClean="0"/>
              <a:t>Mejora del </a:t>
            </a:r>
            <a:r>
              <a:rPr lang="es-ES_tradnl" sz="3000" dirty="0"/>
              <a:t>estado del barranco de San </a:t>
            </a:r>
            <a:r>
              <a:rPr lang="es-ES_tradnl" sz="3000" dirty="0" smtClean="0"/>
              <a:t>Juan, restaurando </a:t>
            </a:r>
            <a:r>
              <a:rPr lang="es-ES_tradnl" sz="3000" dirty="0"/>
              <a:t>zonas con </a:t>
            </a:r>
            <a:r>
              <a:rPr lang="es-ES_tradnl" sz="3000" dirty="0" smtClean="0"/>
              <a:t>desprendimientos</a:t>
            </a:r>
            <a:r>
              <a:rPr lang="es-ES_tradnl" sz="3000" i="1" baseline="30000" dirty="0" smtClean="0"/>
              <a:t>.</a:t>
            </a:r>
            <a:endParaRPr lang="es-ES_tradnl" sz="3000" i="1" baseline="30000" dirty="0"/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r>
              <a:rPr lang="es-ES_tradnl" sz="3000" dirty="0" smtClean="0"/>
              <a:t>Construcción </a:t>
            </a:r>
            <a:r>
              <a:rPr lang="es-ES_tradnl" sz="3000" dirty="0"/>
              <a:t>de un sistema de </a:t>
            </a:r>
            <a:r>
              <a:rPr lang="es-ES_tradnl" sz="3000" dirty="0" smtClean="0"/>
              <a:t>drenaje .</a:t>
            </a:r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r>
              <a:rPr lang="es-ES_tradnl" sz="3000" dirty="0" smtClean="0"/>
              <a:t>Mejora </a:t>
            </a:r>
            <a:r>
              <a:rPr lang="es-ES_tradnl" sz="3000" dirty="0"/>
              <a:t>de la accesibilidad </a:t>
            </a:r>
            <a:r>
              <a:rPr lang="es-ES_tradnl" sz="3000" dirty="0" smtClean="0"/>
              <a:t>de la zona .</a:t>
            </a:r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r>
              <a:rPr lang="es-ES_tradnl" sz="3000" dirty="0" smtClean="0"/>
              <a:t>Limpieza </a:t>
            </a:r>
            <a:r>
              <a:rPr lang="es-ES_tradnl" sz="3000" dirty="0"/>
              <a:t>de cubierta vegetal y de residuos </a:t>
            </a:r>
            <a:r>
              <a:rPr lang="es-ES_tradnl" sz="3000" dirty="0" smtClean="0"/>
              <a:t>sólidos.</a:t>
            </a:r>
            <a:endParaRPr lang="es-ES_tradnl" sz="3000" dirty="0"/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r>
              <a:rPr lang="es-ES_tradnl" sz="3000" dirty="0"/>
              <a:t>Potenciar la visita al Parque Natural del  </a:t>
            </a:r>
            <a:r>
              <a:rPr lang="es-ES_tradnl" sz="3000" dirty="0" smtClean="0"/>
              <a:t>Montgó </a:t>
            </a:r>
            <a:r>
              <a:rPr lang="es-ES_tradnl" sz="3000" dirty="0"/>
              <a:t>y sus </a:t>
            </a:r>
            <a:r>
              <a:rPr lang="es-ES_tradnl" sz="3000" dirty="0" smtClean="0"/>
              <a:t>alrededores.</a:t>
            </a:r>
            <a:endParaRPr lang="es-ES_tradnl" sz="3000" dirty="0"/>
          </a:p>
          <a:p>
            <a:pPr algn="ctr">
              <a:lnSpc>
                <a:spcPct val="150000"/>
              </a:lnSpc>
            </a:pPr>
            <a:endParaRPr lang="es-ES_tradnl" sz="3200" dirty="0"/>
          </a:p>
        </p:txBody>
      </p:sp>
      <p:sp>
        <p:nvSpPr>
          <p:cNvPr id="20" name="Rectángulo redondeado 19"/>
          <p:cNvSpPr/>
          <p:nvPr/>
        </p:nvSpPr>
        <p:spPr>
          <a:xfrm>
            <a:off x="19401532" y="16543793"/>
            <a:ext cx="10667012" cy="48002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21000"/>
                  <a:lumMod val="73000"/>
                  <a:lumOff val="27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_tradnl" sz="1800" dirty="0" smtClean="0"/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r>
              <a:rPr lang="es-ES_tradnl" sz="3200" dirty="0" err="1" smtClean="0"/>
              <a:t>Regulaci</a:t>
            </a:r>
            <a:r>
              <a:rPr lang="es-ES" sz="3200" dirty="0" err="1" smtClean="0"/>
              <a:t>ón</a:t>
            </a:r>
            <a:r>
              <a:rPr lang="es-ES" sz="3200" dirty="0" smtClean="0"/>
              <a:t> de los niveles sonoros y de la contaminación.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/>
              <a:t>R</a:t>
            </a:r>
            <a:r>
              <a:rPr lang="es-ES" sz="3200" dirty="0" smtClean="0"/>
              <a:t>egulación de la contaminación atmosférica.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/>
              <a:t>P</a:t>
            </a:r>
            <a:r>
              <a:rPr lang="es-ES" sz="3200" dirty="0" smtClean="0"/>
              <a:t>rotección de la contaminación de aguas subterráneas.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/>
              <a:t>P</a:t>
            </a:r>
            <a:r>
              <a:rPr lang="es-ES" sz="3200" dirty="0" smtClean="0"/>
              <a:t>revención de incendios.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/>
              <a:t>R</a:t>
            </a:r>
            <a:r>
              <a:rPr lang="es-ES" sz="3200" dirty="0" smtClean="0"/>
              <a:t>etirada de cobertura vegetal 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 smtClean="0"/>
              <a:t> </a:t>
            </a:r>
            <a:r>
              <a:rPr lang="es-ES" sz="3200" dirty="0"/>
              <a:t>C</a:t>
            </a:r>
            <a:r>
              <a:rPr lang="es-ES" sz="3200" dirty="0" smtClean="0"/>
              <a:t>ontrol de los procesos erosivos.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/>
              <a:t>G</a:t>
            </a:r>
            <a:r>
              <a:rPr lang="es-ES" sz="3200" dirty="0" smtClean="0"/>
              <a:t>estión de residuos.</a:t>
            </a:r>
          </a:p>
          <a:p>
            <a:pPr marL="457200" indent="-457200">
              <a:buFont typeface="Arial" charset="0"/>
              <a:buChar char="•"/>
            </a:pPr>
            <a:r>
              <a:rPr lang="es-ES" sz="3200" dirty="0"/>
              <a:t>P</a:t>
            </a:r>
            <a:r>
              <a:rPr lang="es-ES" sz="3200" dirty="0" smtClean="0"/>
              <a:t>lan de vigilancia</a:t>
            </a:r>
            <a:r>
              <a:rPr lang="es-ES" sz="2400" dirty="0" smtClean="0"/>
              <a:t>.</a:t>
            </a:r>
            <a:endParaRPr lang="es-ES_tradnl" sz="2400" dirty="0"/>
          </a:p>
        </p:txBody>
      </p:sp>
      <p:sp>
        <p:nvSpPr>
          <p:cNvPr id="21" name="Rectángulo redondeado 20"/>
          <p:cNvSpPr/>
          <p:nvPr/>
        </p:nvSpPr>
        <p:spPr>
          <a:xfrm>
            <a:off x="19326302" y="15927370"/>
            <a:ext cx="10817472" cy="976814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MEDIDAS PROTECTORAS Y CORRECTORAS</a:t>
            </a:r>
            <a:endParaRPr lang="es-ES_tradnl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7997148" y="15897003"/>
            <a:ext cx="7597931" cy="1002284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INVENTARIO AMBIENTAL</a:t>
            </a:r>
            <a:endParaRPr lang="es-ES_tradnl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1264357" y="9104787"/>
            <a:ext cx="8708571" cy="1120917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IDENTIFICACIÓN DE IMPACTOS</a:t>
            </a:r>
            <a:endParaRPr lang="es-ES_tradnl" dirty="0"/>
          </a:p>
        </p:txBody>
      </p:sp>
      <p:sp>
        <p:nvSpPr>
          <p:cNvPr id="24" name="Rectángulo redondeado 23"/>
          <p:cNvSpPr/>
          <p:nvPr/>
        </p:nvSpPr>
        <p:spPr>
          <a:xfrm>
            <a:off x="12291829" y="2721768"/>
            <a:ext cx="5722167" cy="1031294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SITUACI</a:t>
            </a:r>
            <a:r>
              <a:rPr lang="es-ES" dirty="0" smtClean="0"/>
              <a:t>ÓN ACTUAL</a:t>
            </a:r>
            <a:endParaRPr lang="es-ES_tradnl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23003555" y="2735266"/>
            <a:ext cx="3962400" cy="976814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OBJETIVOS</a:t>
            </a:r>
            <a:endParaRPr lang="es-ES_tradnl" dirty="0"/>
          </a:p>
        </p:txBody>
      </p:sp>
      <p:sp>
        <p:nvSpPr>
          <p:cNvPr id="26" name="Rectángulo redondeado 25"/>
          <p:cNvSpPr/>
          <p:nvPr/>
        </p:nvSpPr>
        <p:spPr>
          <a:xfrm>
            <a:off x="21610183" y="9190007"/>
            <a:ext cx="6749143" cy="1457360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EVALUACIÓN DE IMPACTOS</a:t>
            </a:r>
            <a:endParaRPr lang="es-ES_tradnl" dirty="0"/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9856" y="907256"/>
            <a:ext cx="8464915" cy="11534932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  <a:effectLst>
            <a:softEdge rad="241300"/>
          </a:effectLst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224" y="3564154"/>
            <a:ext cx="4146862" cy="6063525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64916" y="3803987"/>
            <a:ext cx="6545380" cy="6137718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28068" y="9710057"/>
            <a:ext cx="6219619" cy="6056052"/>
          </a:xfrm>
          <a:prstGeom prst="rect">
            <a:avLst/>
          </a:prstGeom>
        </p:spPr>
      </p:pic>
      <p:graphicFrame>
        <p:nvGraphicFramePr>
          <p:cNvPr id="38" name="Gráfico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8418050"/>
              </p:ext>
            </p:extLst>
          </p:nvPr>
        </p:nvGraphicFramePr>
        <p:xfrm>
          <a:off x="5755715" y="17656633"/>
          <a:ext cx="9397197" cy="3546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40" name="Imagen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39397" y="18692186"/>
            <a:ext cx="4270899" cy="1475236"/>
          </a:xfrm>
          <a:prstGeom prst="rect">
            <a:avLst/>
          </a:prstGeom>
        </p:spPr>
      </p:pic>
      <p:sp>
        <p:nvSpPr>
          <p:cNvPr id="29" name="Rectángulo 28"/>
          <p:cNvSpPr/>
          <p:nvPr/>
        </p:nvSpPr>
        <p:spPr>
          <a:xfrm>
            <a:off x="76218" y="16660793"/>
            <a:ext cx="4114477" cy="4728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s-ES_tradnl" sz="2000" b="1" dirty="0" smtClean="0">
                <a:solidFill>
                  <a:schemeClr val="bg1"/>
                </a:solidFill>
              </a:rPr>
              <a:t>Titulación</a:t>
            </a:r>
            <a:r>
              <a:rPr lang="es-ES" sz="2000" b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es-ES" sz="2000" b="1" dirty="0" smtClean="0">
                <a:solidFill>
                  <a:schemeClr val="bg1"/>
                </a:solidFill>
              </a:rPr>
              <a:t>Grado de Ingeniería de Obras Públicas</a:t>
            </a:r>
          </a:p>
          <a:p>
            <a:endParaRPr lang="es-ES" sz="2000" b="1" dirty="0" smtClean="0">
              <a:solidFill>
                <a:schemeClr val="bg1"/>
              </a:solidFill>
            </a:endParaRPr>
          </a:p>
          <a:p>
            <a:r>
              <a:rPr lang="es-ES" sz="2000" b="1" dirty="0" smtClean="0">
                <a:solidFill>
                  <a:schemeClr val="bg1"/>
                </a:solidFill>
              </a:rPr>
              <a:t>Especialidad:</a:t>
            </a:r>
          </a:p>
          <a:p>
            <a:r>
              <a:rPr lang="es-ES" sz="2000" b="1" dirty="0" smtClean="0">
                <a:solidFill>
                  <a:schemeClr val="bg1"/>
                </a:solidFill>
              </a:rPr>
              <a:t>Hidráulica y Medio Ambiente</a:t>
            </a:r>
          </a:p>
          <a:p>
            <a:endParaRPr lang="es-ES" sz="2000" b="1" dirty="0">
              <a:solidFill>
                <a:schemeClr val="bg1"/>
              </a:solidFill>
            </a:endParaRPr>
          </a:p>
          <a:p>
            <a:r>
              <a:rPr lang="es-ES" sz="2000" b="1" dirty="0" smtClean="0">
                <a:solidFill>
                  <a:schemeClr val="bg1"/>
                </a:solidFill>
              </a:rPr>
              <a:t>Alumno:</a:t>
            </a:r>
          </a:p>
          <a:p>
            <a:r>
              <a:rPr lang="es-ES" sz="2000" b="1" dirty="0" smtClean="0">
                <a:solidFill>
                  <a:schemeClr val="bg1"/>
                </a:solidFill>
              </a:rPr>
              <a:t>Christian Díaz Ardila</a:t>
            </a:r>
          </a:p>
          <a:p>
            <a:endParaRPr lang="es-ES" sz="2000" b="1" dirty="0">
              <a:solidFill>
                <a:schemeClr val="bg1"/>
              </a:solidFill>
            </a:endParaRPr>
          </a:p>
          <a:p>
            <a:r>
              <a:rPr lang="es-ES" sz="2000" b="1" dirty="0" smtClean="0">
                <a:solidFill>
                  <a:schemeClr val="bg1"/>
                </a:solidFill>
              </a:rPr>
              <a:t>Tutora:</a:t>
            </a:r>
          </a:p>
          <a:p>
            <a:r>
              <a:rPr lang="es-ES" sz="2000" b="1" dirty="0" smtClean="0">
                <a:solidFill>
                  <a:schemeClr val="bg1"/>
                </a:solidFill>
              </a:rPr>
              <a:t>Inmaculada Romero Gil</a:t>
            </a:r>
          </a:p>
          <a:p>
            <a:endParaRPr lang="es-ES" sz="2000" b="1" dirty="0">
              <a:solidFill>
                <a:schemeClr val="bg1"/>
              </a:solidFill>
            </a:endParaRPr>
          </a:p>
          <a:p>
            <a:r>
              <a:rPr lang="es-ES" sz="2000" b="1" dirty="0" smtClean="0">
                <a:solidFill>
                  <a:schemeClr val="bg1"/>
                </a:solidFill>
              </a:rPr>
              <a:t>Curso 2014-2015</a:t>
            </a:r>
            <a:endParaRPr lang="es-ES_tradnl" sz="2000" b="1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14125" y="10706700"/>
            <a:ext cx="8927405" cy="516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5702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263</Words>
  <Application>Microsoft Macintosh PowerPoint</Application>
  <PresentationFormat>Personalizado</PresentationFormat>
  <Paragraphs>56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YAEL CARBONELL VICIANO</dc:creator>
  <cp:lastModifiedBy>YAEL CARBONELL VICIANO</cp:lastModifiedBy>
  <cp:revision>19</cp:revision>
  <dcterms:created xsi:type="dcterms:W3CDTF">2015-11-11T09:40:29Z</dcterms:created>
  <dcterms:modified xsi:type="dcterms:W3CDTF">2015-11-19T12:48:54Z</dcterms:modified>
</cp:coreProperties>
</file>