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8" r:id="rId11"/>
    <p:sldId id="269" r:id="rId12"/>
    <p:sldId id="270" r:id="rId13"/>
    <p:sldId id="271" r:id="rId14"/>
    <p:sldId id="272" r:id="rId15"/>
    <p:sldId id="265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ED65-E084-4CDB-8C01-91994F1FBDEE}" type="datetimeFigureOut">
              <a:rPr lang="en-US" smtClean="0"/>
              <a:t>7/14/2016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E9CBF-00F4-4A12-9CA3-E13F155798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28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E9CBF-00F4-4A12-9CA3-E13F155798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7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E9CBF-00F4-4A12-9CA3-E13F155798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68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E9CBF-00F4-4A12-9CA3-E13F155798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73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pPr/>
              <a:t>‹Nº›</a:t>
            </a:fld>
            <a:r>
              <a:rPr lang="en-US" dirty="0" smtClean="0"/>
              <a:t>/17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82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s-ES_tradnl" smtClean="0"/>
              <a:t>Javier Soñes Bori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>
            <a:lvl1pPr>
              <a:defRPr sz="1600"/>
            </a:lvl1pPr>
          </a:lstStyle>
          <a:p>
            <a:fld id="{C75E4B95-6838-45AB-815F-9BF4FF955B63}" type="slidenum">
              <a:rPr lang="en-US" smtClean="0"/>
              <a:pPr/>
              <a:t>‹Nº›</a:t>
            </a:fld>
            <a:r>
              <a:rPr lang="en-US" dirty="0" smtClean="0"/>
              <a:t>/17</a:t>
            </a:r>
          </a:p>
        </p:txBody>
      </p:sp>
    </p:spTree>
    <p:extLst>
      <p:ext uri="{BB962C8B-B14F-4D97-AF65-F5344CB8AC3E}">
        <p14:creationId xmlns:p14="http://schemas.microsoft.com/office/powerpoint/2010/main" val="3271269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6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7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9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7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6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7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Trabajo Fin de Grado</a:t>
            </a: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Javier Soñes Bori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4B95-6838-45AB-815F-9BF4FF955B6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4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jpe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6.png"/><Relationship Id="rId10" Type="http://schemas.openxmlformats.org/officeDocument/2006/relationships/image" Target="../media/image17.png"/><Relationship Id="rId4" Type="http://schemas.microsoft.com/office/2007/relationships/hdphoto" Target="../media/hdphoto5.wdp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jpe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microsoft.com/office/2007/relationships/hdphoto" Target="../media/hdphoto8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27.png"/><Relationship Id="rId4" Type="http://schemas.openxmlformats.org/officeDocument/2006/relationships/image" Target="../media/image3.jpeg"/><Relationship Id="rId9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28742" y="2248419"/>
            <a:ext cx="8784976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3200" b="1" dirty="0" smtClean="0"/>
              <a:t>Uso de un Nuevo Modelo CFD para la Simulación de Inyectores y Chorros en Condiciones de Motor. Mejora y Puesta en Marcha</a:t>
            </a:r>
            <a:endParaRPr lang="en-US" sz="3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2781352" y="1484784"/>
            <a:ext cx="3735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u="sng" dirty="0" smtClean="0"/>
              <a:t>TRABAJO FIN DE GRADO</a:t>
            </a:r>
            <a:endParaRPr lang="en-US" sz="2800" u="sng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493521" y="5846927"/>
            <a:ext cx="329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dirty="0" smtClean="0"/>
              <a:t>Grado en Ingeniería Aeroespacial</a:t>
            </a:r>
            <a:endParaRPr lang="en-US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554697" y="4553203"/>
            <a:ext cx="2670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/>
              <a:t>Autor:</a:t>
            </a:r>
            <a:r>
              <a:rPr lang="es-ES_tradnl" sz="2000" dirty="0" smtClean="0"/>
              <a:t> Javier Soñes Bori</a:t>
            </a:r>
            <a:endParaRPr lang="en-US" sz="20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539664" y="5195632"/>
            <a:ext cx="360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/>
              <a:t>Tutor: </a:t>
            </a:r>
            <a:r>
              <a:rPr lang="es-ES_tradnl" dirty="0" smtClean="0"/>
              <a:t>Pedro Martí Gómez-</a:t>
            </a:r>
            <a:r>
              <a:rPr lang="es-ES_tradnl" dirty="0" err="1" smtClean="0"/>
              <a:t>Aldaraví</a:t>
            </a:r>
            <a:endParaRPr lang="en-US" dirty="0"/>
          </a:p>
        </p:txBody>
      </p:sp>
      <p:pic>
        <p:nvPicPr>
          <p:cNvPr id="2051" name="Picture 3" descr="C:\Users\Javi\Documents\TFG\Pictures\logoaeroespaci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1909909" cy="226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82207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2207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85089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0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784761" y="1268760"/>
            <a:ext cx="3761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b="1" u="sng" dirty="0" smtClean="0"/>
              <a:t>ÍNDICE DE CONTENIDOS</a:t>
            </a:r>
            <a:endParaRPr lang="en-US" sz="2800" b="1" u="sng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30676" y="1904300"/>
            <a:ext cx="77461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_tradnl" sz="2400" dirty="0" smtClean="0"/>
              <a:t>INTRODUCCIÓN …………………………………………………………….	3</a:t>
            </a:r>
          </a:p>
          <a:p>
            <a:pPr marL="342900" indent="-342900">
              <a:buAutoNum type="arabicPeriod"/>
            </a:pPr>
            <a:r>
              <a:rPr lang="es-ES_tradnl" sz="2400" dirty="0" smtClean="0"/>
              <a:t>DESCRIPCIÓN DEL PROBLEMA ………………………………………	4</a:t>
            </a:r>
          </a:p>
          <a:p>
            <a:pPr marL="342900" indent="-342900">
              <a:buAutoNum type="arabicPeriod"/>
            </a:pPr>
            <a:r>
              <a:rPr lang="es-ES_tradnl" sz="2400" dirty="0" smtClean="0"/>
              <a:t>METODOLOGÍA …………………………………………………………….	5</a:t>
            </a:r>
          </a:p>
          <a:p>
            <a:pPr marL="800100" lvl="1" indent="-342900">
              <a:buAutoNum type="arabicPeriod"/>
            </a:pPr>
            <a:r>
              <a:rPr lang="es-ES_tradnl" sz="2000" dirty="0" smtClean="0"/>
              <a:t>Geometría</a:t>
            </a:r>
          </a:p>
          <a:p>
            <a:pPr marL="800100" lvl="1" indent="-342900">
              <a:buAutoNum type="arabicPeriod"/>
            </a:pPr>
            <a:r>
              <a:rPr lang="es-ES_tradnl" sz="2000" dirty="0" smtClean="0"/>
              <a:t>CFD</a:t>
            </a:r>
          </a:p>
          <a:p>
            <a:pPr marL="800100" lvl="1" indent="-342900">
              <a:buAutoNum type="arabicPeriod"/>
            </a:pPr>
            <a:r>
              <a:rPr lang="es-ES_tradnl" sz="2000" dirty="0" smtClean="0"/>
              <a:t>Mallado</a:t>
            </a:r>
          </a:p>
          <a:p>
            <a:pPr marL="800100" lvl="1" indent="-342900">
              <a:buAutoNum type="arabicPeriod"/>
            </a:pPr>
            <a:r>
              <a:rPr lang="es-ES_tradnl" sz="2000" dirty="0" smtClean="0"/>
              <a:t>Caso de estudio</a:t>
            </a:r>
          </a:p>
          <a:p>
            <a:pPr marL="342900" indent="-342900">
              <a:buAutoNum type="arabicPeriod"/>
            </a:pPr>
            <a:r>
              <a:rPr lang="es-ES_tradnl" sz="2400" dirty="0" smtClean="0"/>
              <a:t>RESULTADOS ………………………………………………………………..	9</a:t>
            </a:r>
          </a:p>
          <a:p>
            <a:pPr marL="800100" lvl="1" indent="-342900">
              <a:buAutoNum type="arabicPeriod"/>
            </a:pPr>
            <a:r>
              <a:rPr lang="es-ES_tradnl" sz="2000" dirty="0" smtClean="0"/>
              <a:t>Spray </a:t>
            </a:r>
            <a:r>
              <a:rPr lang="es-ES_tradnl" sz="2000" dirty="0"/>
              <a:t>D</a:t>
            </a:r>
            <a:endParaRPr lang="es-ES_tradnl" sz="2000" dirty="0" smtClean="0"/>
          </a:p>
          <a:p>
            <a:pPr marL="800100" lvl="1" indent="-342900">
              <a:buAutoNum type="arabicPeriod"/>
            </a:pPr>
            <a:r>
              <a:rPr lang="es-ES_tradnl" sz="2000" smtClean="0"/>
              <a:t>Spray </a:t>
            </a:r>
            <a:r>
              <a:rPr lang="es-ES_tradnl" sz="2000" smtClean="0"/>
              <a:t>C</a:t>
            </a:r>
            <a:endParaRPr lang="es-ES_tradnl" sz="2000" dirty="0" smtClean="0"/>
          </a:p>
          <a:p>
            <a:pPr marL="800100" lvl="1" indent="-342900">
              <a:buAutoNum type="arabicPeriod"/>
            </a:pPr>
            <a:r>
              <a:rPr lang="es-ES_tradnl" sz="2000" dirty="0" smtClean="0"/>
              <a:t>Spray C vs. Spray D</a:t>
            </a:r>
          </a:p>
          <a:p>
            <a:pPr marL="342900" indent="-342900">
              <a:buAutoNum type="arabicPeriod"/>
            </a:pPr>
            <a:r>
              <a:rPr lang="es-ES_tradnl" sz="2400" dirty="0" smtClean="0"/>
              <a:t>CONCLUSIONES …………………………………………………………. 14</a:t>
            </a:r>
          </a:p>
          <a:p>
            <a:pPr marL="342900" indent="-342900">
              <a:buAutoNum type="arabicPeriod"/>
            </a:pPr>
            <a:r>
              <a:rPr lang="es-ES_tradnl" sz="2400" dirty="0" smtClean="0"/>
              <a:t>PRESUPUESTO …………………………………………………………… 15   </a:t>
            </a:r>
          </a:p>
          <a:p>
            <a:pPr marL="342900" indent="-342900">
              <a:buAutoNum type="arabicPeriod"/>
            </a:pPr>
            <a:endParaRPr lang="es-ES_tradnl" dirty="0" smtClean="0"/>
          </a:p>
          <a:p>
            <a:pPr marL="800100" lvl="1" indent="-342900">
              <a:buAutoNum type="arabicPeriod"/>
            </a:pPr>
            <a:endParaRPr lang="en-US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2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7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40649" y="1318612"/>
            <a:ext cx="221265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400" b="1" dirty="0" smtClean="0"/>
              <a:t>INTRODUCCIÓN</a:t>
            </a:r>
            <a:endParaRPr lang="en-US" b="1" dirty="0"/>
          </a:p>
        </p:txBody>
      </p:sp>
      <p:pic>
        <p:nvPicPr>
          <p:cNvPr id="3076" name="Picture 4" descr="http://img.directindustry.es/images_di/photo-g/54988-33944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24" y="2048806"/>
            <a:ext cx="2839915" cy="283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Javi\Documents\TFG\Pictures\sprayD\esa\esa_Yall1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8434" y1="47176" x2="95904" y2="87375"/>
                        <a14:foregroundMark x1="84578" y1="88040" x2="33735" y2="3322"/>
                        <a14:foregroundMark x1="19036" y1="51163" x2="16627" y2="52492"/>
                        <a14:backgroundMark x1="21928" y1="20598" x2="11084" y2="14950"/>
                        <a14:backgroundMark x1="16386" y1="74086" x2="0" y2="92359"/>
                        <a14:backgroundMark x1="9880" y1="88040" x2="13494" y2="67442"/>
                        <a14:backgroundMark x1="7470" y1="47841" x2="4578" y2="48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403" y="1946068"/>
            <a:ext cx="4073748" cy="295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27583" y="4995726"/>
            <a:ext cx="283991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/>
              <a:t>Inyección Diésel</a:t>
            </a:r>
            <a:endParaRPr lang="en-US" sz="20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827584" y="5585090"/>
            <a:ext cx="283991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_tradnl" sz="2000" b="1" dirty="0" smtClean="0"/>
              <a:t>Consumo y emisiones</a:t>
            </a:r>
            <a:endParaRPr lang="en-US" sz="2000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ES_tradnl" sz="2000" b="1" dirty="0" smtClean="0"/>
              <a:t>Difícil medida</a:t>
            </a: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851920" y="5195781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5724127" y="4995726"/>
            <a:ext cx="295902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/>
              <a:t>Estudio CFD</a:t>
            </a:r>
            <a:endParaRPr lang="en-US" sz="20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724127" y="5585090"/>
            <a:ext cx="2959023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_tradnl" sz="2000" b="1" dirty="0" smtClean="0"/>
              <a:t>Económico y rápido</a:t>
            </a:r>
            <a:endParaRPr lang="en-US" sz="2000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ES_tradnl" sz="2000" b="1" dirty="0" smtClean="0"/>
              <a:t>Buena precisión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3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8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79153" y="1293331"/>
            <a:ext cx="397294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400" b="1" dirty="0" smtClean="0"/>
              <a:t>DESCRIPCIÓN DEL PROBLEMA</a:t>
            </a:r>
            <a:endParaRPr lang="en-US" sz="24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4512" y="2768154"/>
            <a:ext cx="93365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400" b="1" dirty="0" smtClean="0"/>
              <a:t>FASES</a:t>
            </a:r>
            <a:endParaRPr lang="en-US" sz="24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304380" y="3229819"/>
            <a:ext cx="173898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/>
              <a:t>Aire</a:t>
            </a:r>
            <a:endParaRPr lang="en-U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278872" y="2306489"/>
            <a:ext cx="179222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400" b="1" dirty="0" smtClean="0"/>
              <a:t>Combustible</a:t>
            </a:r>
            <a:endParaRPr lang="en-US" sz="20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686483" y="1844824"/>
            <a:ext cx="169110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Fase líquida</a:t>
            </a:r>
            <a:endParaRPr lang="en-US" sz="20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719264" y="2841859"/>
            <a:ext cx="158719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Fase vapor</a:t>
            </a:r>
            <a:endParaRPr lang="en-US" sz="24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918731" y="2841859"/>
            <a:ext cx="17489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CAVITACIÓN</a:t>
            </a:r>
            <a:endParaRPr lang="en-US" b="1" dirty="0"/>
          </a:p>
        </p:txBody>
      </p:sp>
      <p:cxnSp>
        <p:nvCxnSpPr>
          <p:cNvPr id="4" name="3 Conector recto de flecha"/>
          <p:cNvCxnSpPr>
            <a:stCxn id="10" idx="3"/>
            <a:endCxn id="13" idx="1"/>
          </p:cNvCxnSpPr>
          <p:nvPr/>
        </p:nvCxnSpPr>
        <p:spPr>
          <a:xfrm flipV="1">
            <a:off x="1568166" y="2537322"/>
            <a:ext cx="710706" cy="4616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10" idx="3"/>
            <a:endCxn id="12" idx="1"/>
          </p:cNvCxnSpPr>
          <p:nvPr/>
        </p:nvCxnSpPr>
        <p:spPr>
          <a:xfrm>
            <a:off x="1568166" y="2998987"/>
            <a:ext cx="736214" cy="4616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stCxn id="13" idx="3"/>
            <a:endCxn id="15" idx="1"/>
          </p:cNvCxnSpPr>
          <p:nvPr/>
        </p:nvCxnSpPr>
        <p:spPr>
          <a:xfrm>
            <a:off x="4071094" y="2537322"/>
            <a:ext cx="648170" cy="5353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>
            <a:stCxn id="13" idx="3"/>
            <a:endCxn id="14" idx="1"/>
          </p:cNvCxnSpPr>
          <p:nvPr/>
        </p:nvCxnSpPr>
        <p:spPr>
          <a:xfrm flipV="1">
            <a:off x="4071094" y="2075657"/>
            <a:ext cx="615389" cy="4616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>
            <a:stCxn id="15" idx="3"/>
            <a:endCxn id="16" idx="1"/>
          </p:cNvCxnSpPr>
          <p:nvPr/>
        </p:nvCxnSpPr>
        <p:spPr>
          <a:xfrm>
            <a:off x="6306462" y="3072692"/>
            <a:ext cx="61226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vid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8973" y="3829141"/>
            <a:ext cx="2928233" cy="2695526"/>
          </a:xfrm>
          <a:prstGeom prst="rect">
            <a:avLst/>
          </a:prstGeom>
        </p:spPr>
      </p:pic>
      <p:pic>
        <p:nvPicPr>
          <p:cNvPr id="3" name="Picture 2" descr="C:\Users\Javi\Documents\TFG\PARA LA PRESENTACION\toberaimagen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7004" y1="47165" x2="98917" y2="14175"/>
                        <a14:foregroundMark x1="97292" y1="26289" x2="91877" y2="258"/>
                        <a14:foregroundMark x1="95668" y1="62371" x2="96751" y2="97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811" y="3879862"/>
            <a:ext cx="3411524" cy="238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4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7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92037" y="1318612"/>
            <a:ext cx="2200988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METODOLOGÍA</a:t>
            </a:r>
            <a:endParaRPr lang="en-US" sz="2400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576400" y="1968771"/>
            <a:ext cx="816356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400" dirty="0" smtClean="0"/>
              <a:t>Dos inyectores reales del ECN (</a:t>
            </a:r>
            <a:r>
              <a:rPr lang="es-ES_tradnl" sz="2400" i="1" dirty="0" smtClean="0"/>
              <a:t>Engine Combustion Network</a:t>
            </a:r>
            <a:r>
              <a:rPr lang="es-ES_tradnl" sz="2400" dirty="0" smtClean="0"/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400" dirty="0" smtClean="0"/>
              <a:t>Mismo flujo hidráulico nominal.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142" y="5093816"/>
            <a:ext cx="519205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687" y="5246972"/>
            <a:ext cx="2504276" cy="8458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C:\Users\Javi\Documents\TFG\Pictures\sprayC\cavC\cavC_epsiloninyec5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72530" y="2016216"/>
            <a:ext cx="2040991" cy="400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Javi\Documents\TFG\Pictures\sprayD\cavD\cavD_Yinyec2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886089" y="2070530"/>
            <a:ext cx="1980333" cy="383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699792" y="3076065"/>
            <a:ext cx="112444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/>
              <a:t>Spray C</a:t>
            </a:r>
            <a:endParaRPr lang="en-US" sz="2400" b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6912079" y="3076421"/>
            <a:ext cx="1196096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/>
              <a:t>Spray D</a:t>
            </a:r>
            <a:endParaRPr lang="en-US" sz="2400" b="1" dirty="0"/>
          </a:p>
        </p:txBody>
      </p:sp>
      <p:sp>
        <p:nvSpPr>
          <p:cNvPr id="28" name="27 CuadroTexto"/>
          <p:cNvSpPr txBox="1"/>
          <p:nvPr/>
        </p:nvSpPr>
        <p:spPr>
          <a:xfrm>
            <a:off x="2915816" y="1318612"/>
            <a:ext cx="154830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Geometría</a:t>
            </a:r>
            <a:endParaRPr lang="en-US" sz="2400" b="1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5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6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CuadroTexto"/>
          <p:cNvSpPr txBox="1"/>
          <p:nvPr/>
        </p:nvSpPr>
        <p:spPr>
          <a:xfrm>
            <a:off x="194203" y="3775530"/>
            <a:ext cx="2227847" cy="476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b="1" i="1" dirty="0"/>
          </a:p>
        </p:txBody>
      </p:sp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openfoam.com/img/OpenFOAMtran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15" y="3808098"/>
            <a:ext cx="195262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23 CuadroTexto"/>
          <p:cNvSpPr txBox="1"/>
          <p:nvPr/>
        </p:nvSpPr>
        <p:spPr>
          <a:xfrm>
            <a:off x="2860148" y="2317087"/>
            <a:ext cx="3231451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i="1" dirty="0" smtClean="0"/>
              <a:t>cavitatingFoam</a:t>
            </a:r>
            <a:endParaRPr lang="en-US" sz="2000" b="1" i="1" dirty="0"/>
          </a:p>
        </p:txBody>
      </p:sp>
      <p:sp>
        <p:nvSpPr>
          <p:cNvPr id="26" name="25 CuadroTexto"/>
          <p:cNvSpPr txBox="1"/>
          <p:nvPr/>
        </p:nvSpPr>
        <p:spPr>
          <a:xfrm>
            <a:off x="2951441" y="5483529"/>
            <a:ext cx="3140159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i="1" dirty="0" err="1" smtClean="0"/>
              <a:t>esaFoam</a:t>
            </a:r>
            <a:endParaRPr lang="en-US" sz="2000" b="1" i="1" dirty="0"/>
          </a:p>
        </p:txBody>
      </p:sp>
      <p:sp>
        <p:nvSpPr>
          <p:cNvPr id="27" name="26 CuadroTexto"/>
          <p:cNvSpPr txBox="1"/>
          <p:nvPr/>
        </p:nvSpPr>
        <p:spPr>
          <a:xfrm>
            <a:off x="2871427" y="3900307"/>
            <a:ext cx="3208892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400" b="1" i="1" dirty="0" smtClean="0"/>
              <a:t>interPhaseChangeFoam</a:t>
            </a:r>
            <a:endParaRPr lang="en-US" sz="2000" b="1" i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6303666" y="1886199"/>
            <a:ext cx="2541698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Combustible líquido y vapor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Modelo HEM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Spray C y Spray D</a:t>
            </a:r>
            <a:endParaRPr lang="en-US" sz="2000" b="1" dirty="0"/>
          </a:p>
        </p:txBody>
      </p:sp>
      <p:sp>
        <p:nvSpPr>
          <p:cNvPr id="29" name="28 CuadroTexto"/>
          <p:cNvSpPr txBox="1"/>
          <p:nvPr/>
        </p:nvSpPr>
        <p:spPr>
          <a:xfrm>
            <a:off x="6303666" y="3526554"/>
            <a:ext cx="2541698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Combustible líquido y vapor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Modelo VOF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Spray C</a:t>
            </a:r>
            <a:endParaRPr lang="en-US" sz="2000" b="1" dirty="0" smtClean="0"/>
          </a:p>
        </p:txBody>
      </p:sp>
      <p:sp>
        <p:nvSpPr>
          <p:cNvPr id="31" name="30 CuadroTexto"/>
          <p:cNvSpPr txBox="1"/>
          <p:nvPr/>
        </p:nvSpPr>
        <p:spPr>
          <a:xfrm>
            <a:off x="6338248" y="5228501"/>
            <a:ext cx="2507115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Combustible líquido y aire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_tradnl" sz="2000" b="1" dirty="0" smtClean="0"/>
              <a:t>Spray 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94203" y="4365104"/>
            <a:ext cx="2228497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000" b="1" dirty="0" smtClean="0"/>
              <a:t>-Software libre</a:t>
            </a:r>
          </a:p>
          <a:p>
            <a:r>
              <a:rPr lang="es-ES_tradnl" sz="2000" b="1" dirty="0" smtClean="0"/>
              <a:t>-Gratuito</a:t>
            </a:r>
          </a:p>
        </p:txBody>
      </p:sp>
      <p:sp>
        <p:nvSpPr>
          <p:cNvPr id="18" name="17 Abrir llave"/>
          <p:cNvSpPr/>
          <p:nvPr/>
        </p:nvSpPr>
        <p:spPr>
          <a:xfrm>
            <a:off x="2481807" y="2317087"/>
            <a:ext cx="292433" cy="362810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6 CuadroTexto"/>
          <p:cNvSpPr txBox="1"/>
          <p:nvPr/>
        </p:nvSpPr>
        <p:spPr>
          <a:xfrm>
            <a:off x="592037" y="1318612"/>
            <a:ext cx="21555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/>
              <a:t>METODOLOGÍA</a:t>
            </a:r>
            <a:endParaRPr lang="en-US" sz="2400" b="1" dirty="0"/>
          </a:p>
        </p:txBody>
      </p:sp>
      <p:sp>
        <p:nvSpPr>
          <p:cNvPr id="38" name="37 CuadroTexto"/>
          <p:cNvSpPr txBox="1"/>
          <p:nvPr/>
        </p:nvSpPr>
        <p:spPr>
          <a:xfrm>
            <a:off x="2860148" y="1318611"/>
            <a:ext cx="6832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CFD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6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5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4" grpId="0" animBg="1"/>
      <p:bldP spid="26" grpId="0" animBg="1"/>
      <p:bldP spid="27" grpId="0" animBg="1"/>
      <p:bldP spid="3" grpId="0" animBg="1"/>
      <p:bldP spid="29" grpId="0" animBg="1"/>
      <p:bldP spid="31" grpId="0" animBg="1"/>
      <p:bldP spid="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Javi\Documents\TFG\PARA LA PRESENTACION\sprayC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00" y="3970860"/>
            <a:ext cx="3325468" cy="14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Javi\Documents\TFG\PARA LA PRESENTACION\sprayC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613" y1="90043" x2="16613" y2="90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10" y="2421170"/>
            <a:ext cx="4234072" cy="15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avi\Documents\TFG\PARA LA PRESENTACION\sprayD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2116" y1="65886" x2="21325" y2="95987"/>
                        <a14:foregroundMark x1="30695" y1="89967" x2="96607" y2="916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38" t="9763" r="638" b="718"/>
          <a:stretch/>
        </p:blipFill>
        <p:spPr bwMode="auto">
          <a:xfrm>
            <a:off x="5289518" y="3934475"/>
            <a:ext cx="3425007" cy="148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Javi\Documents\TFG\Pictures\mallaD2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289" y="2436547"/>
            <a:ext cx="3988684" cy="1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2440521" y="1862566"/>
            <a:ext cx="112444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/>
              <a:t>Spray C</a:t>
            </a:r>
            <a:endParaRPr lang="en-US" sz="2400" b="1" dirty="0"/>
          </a:p>
        </p:txBody>
      </p:sp>
      <p:sp>
        <p:nvSpPr>
          <p:cNvPr id="27" name="26 CuadroTexto"/>
          <p:cNvSpPr txBox="1"/>
          <p:nvPr/>
        </p:nvSpPr>
        <p:spPr>
          <a:xfrm>
            <a:off x="6660232" y="1881735"/>
            <a:ext cx="1262119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/>
              <a:t>Spray D</a:t>
            </a:r>
            <a:endParaRPr lang="en-US" sz="2400" b="1" dirty="0"/>
          </a:p>
        </p:txBody>
      </p:sp>
      <p:sp>
        <p:nvSpPr>
          <p:cNvPr id="29" name="28 Rectángulo"/>
          <p:cNvSpPr/>
          <p:nvPr/>
        </p:nvSpPr>
        <p:spPr>
          <a:xfrm>
            <a:off x="5559593" y="3652616"/>
            <a:ext cx="452567" cy="30267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29 Rectángulo"/>
          <p:cNvSpPr/>
          <p:nvPr/>
        </p:nvSpPr>
        <p:spPr>
          <a:xfrm>
            <a:off x="1158388" y="3716147"/>
            <a:ext cx="452567" cy="30267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30 Rectángulo"/>
          <p:cNvSpPr/>
          <p:nvPr/>
        </p:nvSpPr>
        <p:spPr>
          <a:xfrm>
            <a:off x="3673382" y="5150058"/>
            <a:ext cx="452567" cy="30267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31 Rectángulo"/>
          <p:cNvSpPr/>
          <p:nvPr/>
        </p:nvSpPr>
        <p:spPr>
          <a:xfrm>
            <a:off x="7928205" y="5150058"/>
            <a:ext cx="452567" cy="30267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CuadroTexto"/>
          <p:cNvSpPr txBox="1"/>
          <p:nvPr/>
        </p:nvSpPr>
        <p:spPr>
          <a:xfrm>
            <a:off x="1044700" y="5548597"/>
            <a:ext cx="3325468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000" b="1" dirty="0" smtClean="0"/>
              <a:t>Número de celdas:</a:t>
            </a:r>
            <a:r>
              <a:rPr lang="es-ES_tradnl" sz="2000" dirty="0" smtClean="0"/>
              <a:t> 51565</a:t>
            </a:r>
          </a:p>
          <a:p>
            <a:r>
              <a:rPr lang="es-ES_tradnl" sz="2000" b="1" dirty="0" smtClean="0"/>
              <a:t>Celda más pequeña:</a:t>
            </a:r>
            <a:r>
              <a:rPr lang="es-ES_tradnl" sz="2000" dirty="0" smtClean="0"/>
              <a:t> 2.01 </a:t>
            </a:r>
            <a:r>
              <a:rPr lang="el-GR" sz="2000" dirty="0" smtClean="0">
                <a:latin typeface="Calibri"/>
              </a:rPr>
              <a:t>μ</a:t>
            </a:r>
            <a:r>
              <a:rPr lang="es-ES_tradnl" sz="2000" dirty="0" smtClean="0">
                <a:latin typeface="Calibri"/>
              </a:rPr>
              <a:t>m</a:t>
            </a:r>
            <a:r>
              <a:rPr lang="es-ES_tradnl" sz="2000" dirty="0" smtClean="0"/>
              <a:t> </a:t>
            </a:r>
            <a:endParaRPr lang="en-US" sz="20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289518" y="5530907"/>
            <a:ext cx="342500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000" b="1" dirty="0" smtClean="0"/>
              <a:t>Número de celdas: </a:t>
            </a:r>
            <a:r>
              <a:rPr lang="es-ES_tradnl" sz="2000" dirty="0" smtClean="0"/>
              <a:t>33902</a:t>
            </a:r>
          </a:p>
          <a:p>
            <a:r>
              <a:rPr lang="es-ES_tradnl" sz="2000" b="1" dirty="0" smtClean="0"/>
              <a:t>Celda más pequeña: </a:t>
            </a:r>
            <a:r>
              <a:rPr lang="es-ES_tradnl" sz="2000" dirty="0" smtClean="0"/>
              <a:t>2.09 </a:t>
            </a:r>
            <a:r>
              <a:rPr lang="el-GR" sz="2000" dirty="0"/>
              <a:t>μ</a:t>
            </a:r>
            <a:r>
              <a:rPr lang="es-ES_tradnl" sz="2000" dirty="0"/>
              <a:t>m</a:t>
            </a:r>
            <a:endParaRPr lang="en-US" sz="20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92037" y="1196753"/>
            <a:ext cx="21555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/>
              <a:t>METODOLOGÍA</a:t>
            </a:r>
            <a:endParaRPr lang="en-US" sz="2400" b="1" dirty="0"/>
          </a:p>
        </p:txBody>
      </p:sp>
      <p:sp>
        <p:nvSpPr>
          <p:cNvPr id="35" name="34 CuadroTexto"/>
          <p:cNvSpPr txBox="1"/>
          <p:nvPr/>
        </p:nvSpPr>
        <p:spPr>
          <a:xfrm>
            <a:off x="2827397" y="1193422"/>
            <a:ext cx="123944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Mallado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7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6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6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" r="1689"/>
          <a:stretch/>
        </p:blipFill>
        <p:spPr bwMode="auto">
          <a:xfrm>
            <a:off x="1835695" y="2678771"/>
            <a:ext cx="4968553" cy="229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775791" y="1774806"/>
                <a:ext cx="7488832" cy="83099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§"/>
                </a:pPr>
                <a:r>
                  <a:rPr lang="es-ES_tradnl" sz="2400" b="1" dirty="0" smtClean="0"/>
                  <a:t>Combustible: </a:t>
                </a:r>
                <a:r>
                  <a:rPr lang="es-ES_tradnl" sz="2400" dirty="0" smtClean="0"/>
                  <a:t>Dodecano  (</a:t>
                </a:r>
                <a14:m>
                  <m:oMath xmlns:m="http://schemas.openxmlformats.org/officeDocument/2006/math">
                    <m:r>
                      <a:rPr lang="es-ES_tradnl" sz="240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s-ES_tradnl" sz="2400" b="0" i="1" smtClean="0">
                        <a:latin typeface="Cambria Math"/>
                        <a:ea typeface="Cambria Math"/>
                      </a:rPr>
                      <m:t>=741 </m:t>
                    </m:r>
                    <m:r>
                      <a:rPr lang="es-ES_tradnl" sz="2400" b="0" i="1" smtClean="0">
                        <a:latin typeface="Cambria Math"/>
                        <a:ea typeface="Cambria Math"/>
                      </a:rPr>
                      <m:t>𝑘𝑔</m:t>
                    </m:r>
                    <m:r>
                      <a:rPr lang="es-ES_tradnl" sz="2400" b="0" i="1" smtClean="0">
                        <a:latin typeface="Cambria Math"/>
                        <a:ea typeface="Cambria Math"/>
                      </a:rPr>
                      <m:t>/</m:t>
                    </m:r>
                    <m:sSup>
                      <m:sSupPr>
                        <m:ctrlPr>
                          <a:rPr lang="es-ES_tradnl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s-ES_tradnl" sz="24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s-ES_tradnl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_tradnl" sz="2400" dirty="0" smtClean="0"/>
                  <a:t>)</a:t>
                </a:r>
              </a:p>
              <a:p>
                <a:pPr marL="342900" indent="-342900">
                  <a:buFont typeface="Wingdings" pitchFamily="2" charset="2"/>
                  <a:buChar char="§"/>
                </a:pPr>
                <a:r>
                  <a:rPr lang="es-ES_tradnl" sz="2400" b="1" dirty="0" smtClean="0"/>
                  <a:t>Condiciones de inyección:</a:t>
                </a:r>
                <a:r>
                  <a:rPr lang="es-ES_tradnl" sz="2400" dirty="0" smtClean="0"/>
                  <a:t> 6 casos.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91" y="1774806"/>
                <a:ext cx="7488832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892" t="-428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775791" y="5024489"/>
                <a:ext cx="7488832" cy="120032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§"/>
                </a:pPr>
                <a:r>
                  <a:rPr lang="es-ES_tradnl" sz="2400" b="1" dirty="0" smtClean="0"/>
                  <a:t>Modelo de turbulencia:</a:t>
                </a:r>
              </a:p>
              <a:p>
                <a:pPr marL="800100" lvl="1" indent="-342900">
                  <a:buFont typeface="Wingdings" pitchFamily="2" charset="2"/>
                  <a:buChar char="§"/>
                </a:pPr>
                <a:r>
                  <a:rPr lang="es-ES_tradnl" sz="2400" dirty="0" smtClean="0"/>
                  <a:t>Spray C: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_tradnl" sz="2400" b="0" i="0" smtClean="0">
                        <a:latin typeface="Cambria Math"/>
                      </a:rPr>
                      <m:t>k</m:t>
                    </m:r>
                    <m:r>
                      <a:rPr lang="es-ES_tradnl" sz="2400" b="0" i="0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s-ES_tradnl" sz="2400" b="0" i="0" smtClean="0">
                        <a:latin typeface="Cambria Math"/>
                      </a:rPr>
                      <m:t>ϵ</m:t>
                    </m:r>
                  </m:oMath>
                </a14:m>
                <a:endParaRPr lang="es-ES_tradnl" sz="2400" dirty="0" smtClean="0"/>
              </a:p>
              <a:p>
                <a:pPr marL="800100" lvl="1" indent="-342900">
                  <a:buFont typeface="Wingdings" pitchFamily="2" charset="2"/>
                  <a:buChar char="§"/>
                </a:pPr>
                <a:r>
                  <a:rPr lang="es-ES_tradnl" sz="2400" dirty="0" smtClean="0"/>
                  <a:t>Spray D: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_tradnl" sz="2400" b="0" i="0" smtClean="0">
                        <a:latin typeface="Cambria Math"/>
                      </a:rPr>
                      <m:t>SST</m:t>
                    </m:r>
                    <m:r>
                      <a:rPr lang="es-ES_tradnl" sz="24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_tradnl" sz="2400" b="0" i="0" smtClean="0">
                        <a:latin typeface="Cambria Math"/>
                      </a:rPr>
                      <m:t>k</m:t>
                    </m:r>
                    <m:r>
                      <a:rPr lang="es-ES_tradnl" sz="2400" b="0" i="0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s-ES_tradnl" sz="2400" b="0" i="0" smtClean="0">
                        <a:latin typeface="Cambria Math"/>
                      </a:rPr>
                      <m:t>ω</m:t>
                    </m:r>
                  </m:oMath>
                </a14:m>
                <a:endParaRPr lang="es-ES_tradnl" sz="2400" dirty="0" smtClean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91" y="5024489"/>
                <a:ext cx="7488832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892" t="-2985" b="-9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15 CuadroTexto"/>
          <p:cNvSpPr txBox="1"/>
          <p:nvPr/>
        </p:nvSpPr>
        <p:spPr>
          <a:xfrm>
            <a:off x="592036" y="1176586"/>
            <a:ext cx="21555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METODOLOGÍA</a:t>
            </a:r>
            <a:endParaRPr lang="en-US" sz="2400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821057" y="1175535"/>
            <a:ext cx="220098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sz="2400" b="1" dirty="0" smtClean="0"/>
              <a:t>Caso de estudio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07684" y="6319814"/>
            <a:ext cx="2133600" cy="365125"/>
          </a:xfrm>
        </p:spPr>
        <p:txBody>
          <a:bodyPr/>
          <a:lstStyle/>
          <a:p>
            <a:fld id="{C75E4B95-6838-45AB-815F-9BF4FF955B63}" type="slidenum">
              <a:rPr lang="en-US" smtClean="0"/>
              <a:t>8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6685" y="6309320"/>
            <a:ext cx="2133600" cy="365125"/>
          </a:xfrm>
        </p:spPr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73685" y="6309320"/>
            <a:ext cx="2895600" cy="365125"/>
          </a:xfrm>
        </p:spPr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9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92037" y="1307188"/>
            <a:ext cx="18153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RESULTADOS</a:t>
            </a:r>
            <a:endParaRPr lang="en-U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37838" y="1307187"/>
            <a:ext cx="124207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Spray D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9</a:t>
            </a:fld>
            <a:r>
              <a:rPr lang="en-US" dirty="0" smtClean="0"/>
              <a:t>/16</a:t>
            </a:r>
            <a:endParaRPr lang="en-US" dirty="0"/>
          </a:p>
        </p:txBody>
      </p:sp>
      <p:pic>
        <p:nvPicPr>
          <p:cNvPr id="3074" name="Picture 2" descr="C:\Users\Javi\Documents\TFG\Pictures\sprayD\D_mTas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625" y="1954382"/>
            <a:ext cx="7386587" cy="434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9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92037" y="1307188"/>
            <a:ext cx="18153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RESULTADOS</a:t>
            </a:r>
            <a:endParaRPr lang="en-U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37838" y="1307187"/>
            <a:ext cx="124207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Spray C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10</a:t>
            </a:fld>
            <a:r>
              <a:rPr lang="en-US" dirty="0" smtClean="0"/>
              <a:t>/16</a:t>
            </a:r>
            <a:endParaRPr lang="en-US" dirty="0"/>
          </a:p>
        </p:txBody>
      </p:sp>
      <p:pic>
        <p:nvPicPr>
          <p:cNvPr id="4098" name="Picture 2" descr="C:\Users\Javi\Documents\TFG\Pictures\sprayC\C_mTas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54" y="1979712"/>
            <a:ext cx="7473707" cy="439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9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Javi\Documents\TFG\Pictures\sprayC\C_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46071"/>
            <a:ext cx="7319149" cy="43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92037" y="1307188"/>
            <a:ext cx="18153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RESULTADOS</a:t>
            </a:r>
            <a:endParaRPr lang="en-U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37838" y="1307187"/>
            <a:ext cx="124207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Spray C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11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3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Javi\Documents\TFG\Pictures\CD_pax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03" y="1816073"/>
            <a:ext cx="7358022" cy="458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Javi\Documents\TFG\Pictures\sprayC\cavC\cavC_pinyec1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62" y="2462260"/>
            <a:ext cx="1686361" cy="329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Javi\Documents\TFG\Pictures\sprayD\esa\esa_pinyec1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874" y="2454191"/>
            <a:ext cx="1710947" cy="329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Javi\Documents\TFG\Pictures\sprayD\esa\esa_pescal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79394"/>
            <a:ext cx="1400504" cy="248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592037" y="1307188"/>
            <a:ext cx="18153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RESULTADOS</a:t>
            </a:r>
            <a:endParaRPr lang="en-US" sz="24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537838" y="1307187"/>
            <a:ext cx="268223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Spray C vs. Spray D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12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7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Javi\Documents\TFG\Pictures\CD_cd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1" y="2079145"/>
            <a:ext cx="7725067" cy="425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592037" y="1307188"/>
            <a:ext cx="18153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RESULTADOS</a:t>
            </a:r>
            <a:endParaRPr lang="en-US" sz="24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2537838" y="1307187"/>
            <a:ext cx="268223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Spray C vs. Spray D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13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68867" b="-1"/>
          <a:stretch/>
        </p:blipFill>
        <p:spPr bwMode="auto">
          <a:xfrm>
            <a:off x="5652121" y="1272964"/>
            <a:ext cx="1224136" cy="67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4"/>
          <a:stretch/>
        </p:blipFill>
        <p:spPr bwMode="auto">
          <a:xfrm>
            <a:off x="6876256" y="1266415"/>
            <a:ext cx="1605217" cy="67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54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63143" y="3156359"/>
            <a:ext cx="8084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400" dirty="0" smtClean="0"/>
              <a:t>Para el Spray D, el </a:t>
            </a:r>
            <a:r>
              <a:rPr lang="es-ES_tradnl" sz="2400" i="1" dirty="0" err="1" smtClean="0"/>
              <a:t>solver</a:t>
            </a:r>
            <a:r>
              <a:rPr lang="es-ES_tradnl" sz="2400" dirty="0" smtClean="0"/>
              <a:t> </a:t>
            </a:r>
            <a:r>
              <a:rPr lang="es-ES_tradnl" sz="2400" b="1" i="1" dirty="0" err="1" smtClean="0"/>
              <a:t>esaFoam</a:t>
            </a:r>
            <a:r>
              <a:rPr lang="es-ES_tradnl" sz="2400" dirty="0" smtClean="0"/>
              <a:t> produce mejores resultados que </a:t>
            </a:r>
            <a:r>
              <a:rPr lang="es-ES_tradnl" sz="2400" b="1" i="1" dirty="0" smtClean="0"/>
              <a:t>cavitatingFoam</a:t>
            </a:r>
            <a:r>
              <a:rPr lang="es-ES_tradnl" sz="2400" dirty="0" smtClean="0"/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33314" y="4050345"/>
            <a:ext cx="8285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400" dirty="0" smtClean="0"/>
              <a:t>El modelo HEM de </a:t>
            </a:r>
            <a:r>
              <a:rPr lang="es-ES_tradnl" sz="2400" b="1" i="1" dirty="0" smtClean="0"/>
              <a:t>cavitatingFoam</a:t>
            </a:r>
            <a:r>
              <a:rPr lang="es-ES_tradnl" sz="2400" dirty="0" smtClean="0"/>
              <a:t> captura mejor la cavitación que el modelo VOF de </a:t>
            </a:r>
            <a:r>
              <a:rPr lang="es-ES_tradnl" sz="2400" b="1" i="1" dirty="0" smtClean="0"/>
              <a:t>interPhaseChangeFoam</a:t>
            </a:r>
            <a:r>
              <a:rPr lang="es-ES_tradnl" sz="2400" i="1" dirty="0" smtClean="0"/>
              <a:t>.</a:t>
            </a:r>
          </a:p>
          <a:p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433314" y="1890898"/>
            <a:ext cx="8421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/>
              <a:t>Se ha conseguido modelar con éxito el flujo en el interior de las toberas, optimizando la configuración numérica, por ejemplo, encontrando el mejor modelo de turbulencia para cada caso.</a:t>
            </a:r>
            <a:endParaRPr lang="en-US" sz="2400" dirty="0"/>
          </a:p>
        </p:txBody>
      </p:sp>
      <p:sp>
        <p:nvSpPr>
          <p:cNvPr id="7" name="6 Rectángulo"/>
          <p:cNvSpPr/>
          <p:nvPr/>
        </p:nvSpPr>
        <p:spPr>
          <a:xfrm>
            <a:off x="421482" y="5013176"/>
            <a:ext cx="82591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_tradnl" sz="2400" dirty="0" smtClean="0"/>
              <a:t>Limitación de los </a:t>
            </a:r>
            <a:r>
              <a:rPr lang="es-ES_tradnl" sz="2400" i="1" dirty="0" err="1" smtClean="0"/>
              <a:t>solvers</a:t>
            </a:r>
            <a:r>
              <a:rPr lang="es-ES_tradnl" sz="2400" dirty="0" smtClean="0"/>
              <a:t> de cavitación para describir el </a:t>
            </a:r>
            <a:r>
              <a:rPr lang="es-ES_tradnl" sz="2400" b="1" dirty="0" smtClean="0"/>
              <a:t>chorro</a:t>
            </a:r>
            <a:r>
              <a:rPr lang="es-ES_tradnl" sz="2400" dirty="0" smtClean="0"/>
              <a:t> al no modelar el aire.</a:t>
            </a:r>
            <a:endParaRPr lang="en-US" sz="2400" dirty="0" smtClean="0"/>
          </a:p>
        </p:txBody>
      </p:sp>
      <p:sp>
        <p:nvSpPr>
          <p:cNvPr id="14" name="13 CuadroTexto"/>
          <p:cNvSpPr txBox="1"/>
          <p:nvPr/>
        </p:nvSpPr>
        <p:spPr>
          <a:xfrm>
            <a:off x="592036" y="1307188"/>
            <a:ext cx="225177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CONCLUSIONES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14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92716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4018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554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592036" y="1181559"/>
            <a:ext cx="225177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 smtClean="0"/>
              <a:t>PRESUPUESTO</a:t>
            </a:r>
            <a:endParaRPr lang="en-US" sz="2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4B95-6838-45AB-815F-9BF4FF955B63}" type="slidenum">
              <a:rPr lang="en-US" smtClean="0"/>
              <a:t>15</a:t>
            </a:fld>
            <a:r>
              <a:rPr lang="en-US" dirty="0" smtClean="0"/>
              <a:t>/16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Trabajo Fin de Grado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Javier Soñes Bori</a:t>
            </a:r>
            <a:endParaRPr lang="en-U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254426"/>
              </p:ext>
            </p:extLst>
          </p:nvPr>
        </p:nvGraphicFramePr>
        <p:xfrm>
          <a:off x="1949446" y="2132856"/>
          <a:ext cx="4896544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6393"/>
                <a:gridCol w="1900151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sz="2000" b="1" dirty="0" smtClean="0"/>
                        <a:t>CONCEPTO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 smtClean="0"/>
                        <a:t>Importe bruto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000" i="1" dirty="0" smtClean="0"/>
                        <a:t>Equipos</a:t>
                      </a:r>
                      <a:r>
                        <a:rPr lang="es-ES_tradnl" sz="2000" i="1" baseline="0" dirty="0" smtClean="0"/>
                        <a:t> y software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2000" dirty="0" smtClean="0"/>
                        <a:t>125.72 €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000" i="1" dirty="0" smtClean="0"/>
                        <a:t>Personal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dirty="0" smtClean="0"/>
                        <a:t>1515.87 €</a:t>
                      </a: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000" i="1" dirty="0" smtClean="0"/>
                        <a:t>Oficina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2000" dirty="0" smtClean="0"/>
                        <a:t>203.50 €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78445"/>
              </p:ext>
            </p:extLst>
          </p:nvPr>
        </p:nvGraphicFramePr>
        <p:xfrm>
          <a:off x="2627784" y="4221088"/>
          <a:ext cx="338437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209"/>
                <a:gridCol w="1512169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sz="2000" b="1" dirty="0" smtClean="0"/>
                        <a:t>TOTAL</a:t>
                      </a:r>
                      <a:r>
                        <a:rPr lang="es-ES_tradnl" sz="2000" b="1" baseline="0" dirty="0" smtClean="0"/>
                        <a:t> BRUTO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2000" dirty="0" smtClean="0"/>
                        <a:t>1845.09 €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000" b="1" dirty="0" smtClean="0"/>
                        <a:t>IVA (21 %)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2000" dirty="0" smtClean="0"/>
                        <a:t>387.47 €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000" b="1" dirty="0" smtClean="0"/>
                        <a:t>TOTAL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2000" dirty="0" smtClean="0"/>
                        <a:t>2232.56 €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04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28742" y="2248419"/>
            <a:ext cx="8784976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3200" b="1" dirty="0" smtClean="0"/>
              <a:t>Uso de un Nuevo Modelo CFD para la Simulación de Inyectores y Chorros en Condiciones de Motor. Mejora y Puesta en Marcha</a:t>
            </a:r>
            <a:endParaRPr lang="en-US" sz="32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491880" y="4649125"/>
            <a:ext cx="4892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i="1" dirty="0" smtClean="0">
                <a:solidFill>
                  <a:schemeClr val="accent1"/>
                </a:solidFill>
                <a:latin typeface="Calibri" pitchFamily="34" charset="0"/>
              </a:rPr>
              <a:t>GRACIAS POR SU ATENCIÓN</a:t>
            </a:r>
            <a:endParaRPr lang="en-US" b="1" i="1" dirty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2051" name="Picture 3" descr="C:\Users\Javi\Documents\TFG\Pictures\logoaeroespaci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1909909" cy="226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Javi\Documents\TFG\Pictures\logou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82207"/>
            <a:ext cx="1944216" cy="61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Javi\Documents\TFG\Pictures\logoetsi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2207"/>
            <a:ext cx="2448272" cy="6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Javi\Documents\TFG\Pictures\logocm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85089"/>
            <a:ext cx="1697484" cy="63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5937998" y="5697701"/>
            <a:ext cx="227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Javier Soñes Bori</a:t>
            </a:r>
            <a:endParaRPr lang="en-US" sz="2400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658198" y="6342314"/>
            <a:ext cx="2133600" cy="365125"/>
          </a:xfrm>
        </p:spPr>
        <p:txBody>
          <a:bodyPr/>
          <a:lstStyle/>
          <a:p>
            <a:fld id="{C75E4B95-6838-45AB-815F-9BF4FF955B63}" type="slidenum">
              <a:rPr lang="en-US" sz="1600" smtClean="0"/>
              <a:t>16</a:t>
            </a:fld>
            <a:r>
              <a:rPr lang="en-US" sz="1600" dirty="0" smtClean="0"/>
              <a:t>/16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7331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476</Words>
  <Application>Microsoft Office PowerPoint</Application>
  <PresentationFormat>Presentación en pantalla (4:3)</PresentationFormat>
  <Paragraphs>148</Paragraphs>
  <Slides>16</Slides>
  <Notes>3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</dc:creator>
  <cp:lastModifiedBy>Javi</cp:lastModifiedBy>
  <cp:revision>57</cp:revision>
  <dcterms:created xsi:type="dcterms:W3CDTF">2016-07-11T10:53:42Z</dcterms:created>
  <dcterms:modified xsi:type="dcterms:W3CDTF">2016-07-14T08:24:11Z</dcterms:modified>
</cp:coreProperties>
</file>