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7" r:id="rId4"/>
    <p:sldId id="260" r:id="rId5"/>
    <p:sldId id="261" r:id="rId6"/>
    <p:sldId id="263" r:id="rId7"/>
    <p:sldId id="271" r:id="rId8"/>
    <p:sldId id="287" r:id="rId9"/>
    <p:sldId id="288" r:id="rId10"/>
    <p:sldId id="277" r:id="rId11"/>
    <p:sldId id="274" r:id="rId12"/>
    <p:sldId id="275" r:id="rId13"/>
    <p:sldId id="279" r:id="rId14"/>
    <p:sldId id="265" r:id="rId15"/>
    <p:sldId id="266" r:id="rId16"/>
    <p:sldId id="264" r:id="rId17"/>
    <p:sldId id="268" r:id="rId18"/>
    <p:sldId id="278" r:id="rId19"/>
    <p:sldId id="280" r:id="rId20"/>
    <p:sldId id="281" r:id="rId21"/>
    <p:sldId id="286" r:id="rId22"/>
    <p:sldId id="294" r:id="rId23"/>
    <p:sldId id="282" r:id="rId24"/>
    <p:sldId id="284" r:id="rId25"/>
    <p:sldId id="285" r:id="rId26"/>
    <p:sldId id="289" r:id="rId27"/>
    <p:sldId id="291" r:id="rId28"/>
    <p:sldId id="293" r:id="rId29"/>
    <p:sldId id="290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2215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9879" autoAdjust="0"/>
  </p:normalViewPr>
  <p:slideViewPr>
    <p:cSldViewPr>
      <p:cViewPr varScale="1">
        <p:scale>
          <a:sx n="85" d="100"/>
          <a:sy n="85" d="100"/>
        </p:scale>
        <p:origin x="-1344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05A56-BF1D-4157-B6CE-3E4E2C6D5219}" type="datetimeFigureOut">
              <a:rPr lang="es-ES" smtClean="0"/>
              <a:t>01/09/2016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F82DE-83B1-45B6-AAFE-3294740EF0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96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F82DE-83B1-45B6-AAFE-3294740EF08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16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F8B3E-B2D9-451B-B1DE-847572FED32B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D3FD6-81D5-4630-A709-A094C915AAF7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F5BD-C0C9-4E5E-BF6D-2155B55CC3A3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92D5D-9699-4708-9C36-EB2B10AF250C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414CA-E157-4C50-A0A3-5EF369DCA110}" type="datetime1">
              <a:rPr lang="es-ES" smtClean="0"/>
              <a:t>01/09/2016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C96-DF3A-453D-B526-3564807B1C38}" type="datetime1">
              <a:rPr lang="es-ES" smtClean="0"/>
              <a:t>01/09/2016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235D-ADF6-40F2-94FD-9D00A285587B}" type="datetime1">
              <a:rPr lang="es-ES" smtClean="0"/>
              <a:t>01/09/2016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48898-9F36-43E2-9320-80D54A31348C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6106A-2279-474D-A099-579A73B94F4B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B75E-90D6-4184-BB27-87651C2C960E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86EA-7EED-4C81-9B48-AE6B6ADDA554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FF411-49CC-433E-8FF6-2C4E49200724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g"/><Relationship Id="rId5" Type="http://schemas.openxmlformats.org/officeDocument/2006/relationships/image" Target="../media/image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632848" cy="1152128"/>
          </a:xfrm>
        </p:spPr>
        <p:txBody>
          <a:bodyPr>
            <a:noAutofit/>
          </a:bodyPr>
          <a:lstStyle/>
          <a:p>
            <a:r>
              <a:rPr lang="es-ES" sz="5600" dirty="0" smtClean="0">
                <a:latin typeface="Bookman Old Style" panose="02050604050505020204" pitchFamily="18" charset="0"/>
              </a:rPr>
              <a:t>Trabajo Fin de Grado</a:t>
            </a:r>
            <a:endParaRPr lang="es-ES" sz="5600" dirty="0">
              <a:latin typeface="Bookman Old Style" panose="02050604050505020204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6552728" cy="648072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Grado en Ingeniería Aeroespacial</a:t>
            </a:r>
            <a:endParaRPr lang="es-ES" sz="2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567516" y="5060615"/>
            <a:ext cx="6624736" cy="670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2800" dirty="0" smtClean="0">
                <a:solidFill>
                  <a:schemeClr val="tx1"/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Samuel </a:t>
            </a:r>
            <a:r>
              <a:rPr lang="es-ES" sz="2800" dirty="0">
                <a:solidFill>
                  <a:schemeClr val="tx1"/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Francesc López </a:t>
            </a:r>
            <a:r>
              <a:rPr lang="es-ES" sz="2800" dirty="0" err="1" smtClean="0">
                <a:solidFill>
                  <a:schemeClr val="tx1"/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Canós</a:t>
            </a:r>
            <a:endParaRPr lang="es-ES" sz="2400" dirty="0" smtClean="0">
              <a:solidFill>
                <a:schemeClr val="tx1"/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24" y="762281"/>
            <a:ext cx="3464727" cy="883709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3301413" cy="116689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6156176" y="580526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Septiembre 2016</a:t>
            </a:r>
            <a:endParaRPr lang="es-ES" sz="2000" dirty="0"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2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1043608" y="1397094"/>
            <a:ext cx="7200800" cy="1815882"/>
          </a:xfrm>
          <a:prstGeom prst="rect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Bookman Old Style" panose="02050604050505020204" pitchFamily="18" charset="0"/>
              </a:rPr>
              <a:t>ANÁLISIS ESTRUCTURAL MEDIANTE </a:t>
            </a:r>
            <a:endParaRPr lang="es-ES" sz="2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es-ES" sz="2800" dirty="0" smtClean="0">
                <a:latin typeface="Bookman Old Style" panose="02050604050505020204" pitchFamily="18" charset="0"/>
              </a:rPr>
              <a:t>EL </a:t>
            </a:r>
            <a:r>
              <a:rPr lang="es-ES" sz="2800" dirty="0">
                <a:latin typeface="Bookman Old Style" panose="02050604050505020204" pitchFamily="18" charset="0"/>
              </a:rPr>
              <a:t>CÓDIGO DE ELEMENTOS FINITOS "ABAQUS" DE UN DISPOSITIVO </a:t>
            </a:r>
            <a:endParaRPr lang="es-ES" sz="2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es-ES" sz="2800" dirty="0" smtClean="0">
                <a:latin typeface="Bookman Old Style" panose="02050604050505020204" pitchFamily="18" charset="0"/>
              </a:rPr>
              <a:t>DE </a:t>
            </a:r>
            <a:r>
              <a:rPr lang="es-ES" sz="2800" dirty="0">
                <a:latin typeface="Bookman Old Style" panose="02050604050505020204" pitchFamily="18" charset="0"/>
              </a:rPr>
              <a:t>PUNTA ALAR "WINGLET"</a:t>
            </a:r>
          </a:p>
        </p:txBody>
      </p:sp>
      <p:grpSp>
        <p:nvGrpSpPr>
          <p:cNvPr id="16" name="15 Grupo"/>
          <p:cNvGrpSpPr/>
          <p:nvPr/>
        </p:nvGrpSpPr>
        <p:grpSpPr>
          <a:xfrm>
            <a:off x="2649284" y="4221088"/>
            <a:ext cx="5235084" cy="904166"/>
            <a:chOff x="928851" y="3645024"/>
            <a:chExt cx="4653408" cy="904166"/>
          </a:xfrm>
        </p:grpSpPr>
        <p:sp>
          <p:nvSpPr>
            <p:cNvPr id="13" name="12 CuadroTexto"/>
            <p:cNvSpPr txBox="1"/>
            <p:nvPr/>
          </p:nvSpPr>
          <p:spPr>
            <a:xfrm>
              <a:off x="928851" y="3645024"/>
              <a:ext cx="4608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000" dirty="0" smtClean="0">
                  <a:latin typeface="LM Roman Caps 10" pitchFamily="50" charset="0"/>
                  <a:ea typeface="Verdana" panose="020B0604030504040204" pitchFamily="34" charset="0"/>
                  <a:cs typeface="Verdana" panose="020B0604030504040204" pitchFamily="34" charset="0"/>
                </a:rPr>
                <a:t>Autor: Samuel Francesc López </a:t>
              </a:r>
              <a:r>
                <a:rPr lang="es-ES" sz="2000" dirty="0" err="1" smtClean="0">
                  <a:latin typeface="LM Roman Caps 10" pitchFamily="50" charset="0"/>
                  <a:ea typeface="Verdana" panose="020B0604030504040204" pitchFamily="34" charset="0"/>
                  <a:cs typeface="Verdana" panose="020B0604030504040204" pitchFamily="34" charset="0"/>
                </a:rPr>
                <a:t>Canós</a:t>
              </a:r>
              <a:endParaRPr lang="es-ES" sz="2000" dirty="0"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973747" y="4149080"/>
              <a:ext cx="4608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000" dirty="0" smtClean="0">
                  <a:latin typeface="LM Roman Caps 10" pitchFamily="50" charset="0"/>
                  <a:ea typeface="Verdana" panose="020B0604030504040204" pitchFamily="34" charset="0"/>
                  <a:cs typeface="Verdana" panose="020B0604030504040204" pitchFamily="34" charset="0"/>
                </a:rPr>
                <a:t>Director: Eugenio Giner Maravilla</a:t>
              </a:r>
              <a:endParaRPr lang="es-ES" sz="2000" dirty="0"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1331640" y="5589240"/>
            <a:ext cx="6379705" cy="769357"/>
            <a:chOff x="2371980" y="5279703"/>
            <a:chExt cx="6379705" cy="769357"/>
          </a:xfrm>
        </p:grpSpPr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1980" y="5479428"/>
              <a:ext cx="1872208" cy="477524"/>
            </a:xfrm>
            <a:prstGeom prst="rect">
              <a:avLst/>
            </a:prstGeom>
          </p:spPr>
        </p:pic>
        <p:pic>
          <p:nvPicPr>
            <p:cNvPr id="8" name="7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227" y="5387320"/>
              <a:ext cx="1872209" cy="661740"/>
            </a:xfrm>
            <a:prstGeom prst="rect">
              <a:avLst/>
            </a:prstGeom>
          </p:spPr>
        </p:pic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248" y="5279703"/>
              <a:ext cx="1947437" cy="731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93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43608" y="1338148"/>
            <a:ext cx="6912768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r>
              <a:rPr lang="es-ES" sz="2000" dirty="0" smtClean="0">
                <a:latin typeface="LM Roman Caps 10" pitchFamily="50" charset="0"/>
              </a:rPr>
              <a:t>Teoría del </a:t>
            </a:r>
            <a:r>
              <a:rPr lang="es-ES" sz="2000" i="1" dirty="0" err="1" smtClean="0">
                <a:latin typeface="LM Roman Caps 10" pitchFamily="50" charset="0"/>
              </a:rPr>
              <a:t>winglet</a:t>
            </a:r>
            <a:r>
              <a:rPr lang="es-ES" sz="2000" dirty="0" smtClean="0">
                <a:latin typeface="LM Roman Caps 10" pitchFamily="50" charset="0"/>
              </a:rPr>
              <a:t> y sus efectos</a:t>
            </a:r>
          </a:p>
          <a:p>
            <a:pPr marL="342900" indent="-342900">
              <a:buAutoNum type="arabicPeriod"/>
            </a:pPr>
            <a:endParaRPr lang="es-ES" sz="700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r>
              <a:rPr lang="es-ES" sz="2000" dirty="0" smtClean="0">
                <a:latin typeface="LM Roman Caps 10" pitchFamily="50" charset="0"/>
              </a:rPr>
              <a:t>Modelado del </a:t>
            </a:r>
            <a:r>
              <a:rPr lang="es-ES" sz="2000" i="1" dirty="0" err="1" smtClean="0">
                <a:latin typeface="LM Roman Caps 10" pitchFamily="50" charset="0"/>
              </a:rPr>
              <a:t>blended</a:t>
            </a:r>
            <a:r>
              <a:rPr lang="es-ES" sz="2000" i="1" dirty="0" smtClean="0">
                <a:latin typeface="LM Roman Caps 10" pitchFamily="50" charset="0"/>
              </a:rPr>
              <a:t> </a:t>
            </a:r>
            <a:r>
              <a:rPr lang="es-ES" sz="2000" i="1" dirty="0" err="1" smtClean="0">
                <a:latin typeface="LM Roman Caps 10" pitchFamily="50" charset="0"/>
              </a:rPr>
              <a:t>winglet</a:t>
            </a:r>
            <a:endParaRPr lang="es-ES" sz="2000" i="1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endParaRPr lang="es-ES" sz="700" i="1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r>
              <a:rPr lang="es-ES" sz="2000" dirty="0" smtClean="0">
                <a:latin typeface="LM Roman Caps 10" pitchFamily="50" charset="0"/>
              </a:rPr>
              <a:t>Cálculo de </a:t>
            </a:r>
            <a:r>
              <a:rPr lang="es-ES" sz="2000" dirty="0" smtClean="0">
                <a:latin typeface="LM Roman Caps 10" pitchFamily="50" charset="0"/>
              </a:rPr>
              <a:t>cargas</a:t>
            </a:r>
            <a:endParaRPr lang="es-ES" sz="2000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endParaRPr lang="es-ES" sz="500" dirty="0" smtClean="0">
              <a:latin typeface="LM Roman Caps 10" pitchFamily="50" charset="0"/>
            </a:endParaRPr>
          </a:p>
          <a:p>
            <a:pPr lvl="1"/>
            <a:r>
              <a:rPr lang="es-ES" sz="2000" dirty="0" smtClean="0">
                <a:latin typeface="LM Roman Caps 10" pitchFamily="50" charset="0"/>
              </a:rPr>
              <a:t>3.1 </a:t>
            </a:r>
            <a:r>
              <a:rPr lang="es-ES" sz="2000" dirty="0" smtClean="0">
                <a:latin typeface="LM Roman Caps 10" pitchFamily="50" charset="0"/>
              </a:rPr>
              <a:t>Análisis de trayectorias</a:t>
            </a:r>
          </a:p>
          <a:p>
            <a:pPr lvl="1"/>
            <a:r>
              <a:rPr lang="es-ES" sz="2000" dirty="0" smtClean="0">
                <a:latin typeface="LM Roman Caps 10" pitchFamily="50" charset="0"/>
              </a:rPr>
              <a:t>3.2 </a:t>
            </a:r>
            <a:r>
              <a:rPr lang="es-ES" sz="2000" dirty="0">
                <a:latin typeface="LM Roman Caps 10" pitchFamily="50" charset="0"/>
              </a:rPr>
              <a:t>Cargas </a:t>
            </a:r>
            <a:r>
              <a:rPr lang="es-ES" sz="2000" dirty="0" smtClean="0">
                <a:latin typeface="LM Roman Caps 10" pitchFamily="50" charset="0"/>
              </a:rPr>
              <a:t>inerciales</a:t>
            </a:r>
            <a:endParaRPr lang="es-ES" sz="2000" dirty="0" smtClean="0">
              <a:latin typeface="LM Roman Caps 10" pitchFamily="50" charset="0"/>
            </a:endParaRPr>
          </a:p>
          <a:p>
            <a:pPr lvl="1"/>
            <a:r>
              <a:rPr lang="es-ES" sz="2000" dirty="0" smtClean="0">
                <a:latin typeface="LM Roman Caps 10" pitchFamily="50" charset="0"/>
              </a:rPr>
              <a:t>3.3 </a:t>
            </a:r>
            <a:r>
              <a:rPr lang="es-ES" sz="2000" dirty="0" smtClean="0">
                <a:latin typeface="LM Roman Caps 10" pitchFamily="50" charset="0"/>
              </a:rPr>
              <a:t>Cargas aerodinámicas</a:t>
            </a:r>
          </a:p>
          <a:p>
            <a:pPr lvl="1"/>
            <a:endParaRPr lang="es-ES" sz="700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r>
              <a:rPr lang="es-ES" sz="2000" dirty="0" smtClean="0">
                <a:latin typeface="LM Roman Caps 10" pitchFamily="50" charset="0"/>
              </a:rPr>
              <a:t>Análisis estructural</a:t>
            </a:r>
          </a:p>
          <a:p>
            <a:pPr marL="342900" indent="-342900">
              <a:buAutoNum type="arabicPeriod"/>
            </a:pPr>
            <a:endParaRPr lang="es-ES" sz="500" dirty="0" smtClean="0">
              <a:latin typeface="LM Roman Caps 10" pitchFamily="50" charset="0"/>
            </a:endParaRPr>
          </a:p>
          <a:p>
            <a:pPr lvl="1"/>
            <a:r>
              <a:rPr lang="es-ES" sz="2000" dirty="0" smtClean="0">
                <a:latin typeface="LM Roman Caps 10" pitchFamily="50" charset="0"/>
              </a:rPr>
              <a:t>4.1 Tensiones</a:t>
            </a:r>
            <a:endParaRPr lang="es-ES" sz="2000" dirty="0">
              <a:latin typeface="LM Roman Caps 10" pitchFamily="50" charset="0"/>
            </a:endParaRPr>
          </a:p>
          <a:p>
            <a:pPr lvl="1"/>
            <a:r>
              <a:rPr lang="es-ES" sz="2000" dirty="0" smtClean="0">
                <a:latin typeface="LM Roman Caps 10" pitchFamily="50" charset="0"/>
              </a:rPr>
              <a:t>4.2 Desplazamientos</a:t>
            </a:r>
          </a:p>
          <a:p>
            <a:pPr lvl="1"/>
            <a:r>
              <a:rPr lang="es-ES" sz="2000" dirty="0" smtClean="0">
                <a:latin typeface="LM Roman Caps 10" pitchFamily="50" charset="0"/>
              </a:rPr>
              <a:t>4.3 Reacciones</a:t>
            </a:r>
          </a:p>
          <a:p>
            <a:pPr lvl="1"/>
            <a:r>
              <a:rPr lang="es-ES" sz="2000" dirty="0" smtClean="0">
                <a:latin typeface="LM Roman Caps 10" pitchFamily="50" charset="0"/>
              </a:rPr>
              <a:t>4.4 Propuesta de mejoras</a:t>
            </a:r>
          </a:p>
          <a:p>
            <a:pPr marL="342900" indent="-342900">
              <a:buAutoNum type="arabicPeriod"/>
            </a:pPr>
            <a:endParaRPr lang="es-ES" sz="700" dirty="0" smtClean="0">
              <a:latin typeface="LM Roman Caps 10" pitchFamily="50" charset="0"/>
            </a:endParaRPr>
          </a:p>
          <a:p>
            <a:pPr marL="342900" indent="-342900">
              <a:buAutoNum type="arabicPeriod"/>
            </a:pPr>
            <a:r>
              <a:rPr lang="es-ES" sz="2000" dirty="0" smtClean="0">
                <a:latin typeface="LM Roman Caps 10" pitchFamily="50" charset="0"/>
              </a:rPr>
              <a:t>Conclusiones</a:t>
            </a:r>
            <a:endParaRPr lang="es-ES" sz="2000" dirty="0">
              <a:latin typeface="LM Roman Caps 10" pitchFamily="50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LM Roman Caps 10" pitchFamily="50" charset="0"/>
              </a:rPr>
              <a:t>Índice General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1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1. Teoría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y sus efectos</a:t>
            </a:r>
            <a:endParaRPr lang="es-ES" sz="2800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15616" y="177281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 smtClean="0">
                <a:latin typeface="LM Roman 10" pitchFamily="50" charset="0"/>
              </a:rPr>
              <a:t>Objetivo principal</a:t>
            </a:r>
            <a:r>
              <a:rPr lang="es-ES" dirty="0" smtClean="0">
                <a:latin typeface="LM Roman 10" pitchFamily="50" charset="0"/>
              </a:rPr>
              <a:t>: reducir la resistencia inducida.</a:t>
            </a:r>
            <a:endParaRPr lang="es-ES" dirty="0">
              <a:latin typeface="LM Roman 10" pitchFamily="50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45" y="2812269"/>
            <a:ext cx="1447123" cy="78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547664" y="2378306"/>
            <a:ext cx="2041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LM Roman 10" pitchFamily="50" charset="0"/>
              </a:rPr>
              <a:t>Teoría de </a:t>
            </a:r>
            <a:r>
              <a:rPr lang="es-ES" dirty="0" err="1" smtClean="0">
                <a:latin typeface="LM Roman 10" pitchFamily="50" charset="0"/>
              </a:rPr>
              <a:t>Prandtl</a:t>
            </a:r>
            <a:r>
              <a:rPr lang="es-ES" dirty="0" smtClean="0">
                <a:latin typeface="LM Roman 10" pitchFamily="50" charset="0"/>
              </a:rPr>
              <a:t>:</a:t>
            </a:r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2051720" y="3801814"/>
            <a:ext cx="5832648" cy="832738"/>
            <a:chOff x="1691680" y="3801814"/>
            <a:chExt cx="5832648" cy="832738"/>
          </a:xfrm>
        </p:grpSpPr>
        <p:sp>
          <p:nvSpPr>
            <p:cNvPr id="18" name="17 CuadroTexto"/>
            <p:cNvSpPr txBox="1"/>
            <p:nvPr/>
          </p:nvSpPr>
          <p:spPr>
            <a:xfrm>
              <a:off x="1691680" y="3801814"/>
              <a:ext cx="58326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>
                <a:buFont typeface="+mj-lt"/>
                <a:buAutoNum type="romanUcPeriod"/>
              </a:pPr>
              <a:r>
                <a:rPr lang="es-ES" dirty="0" smtClean="0">
                  <a:latin typeface="LM Roman 10" pitchFamily="50" charset="0"/>
                </a:rPr>
                <a:t>Aumentar la envergadura del ala.</a:t>
              </a:r>
              <a:endParaRPr lang="es-ES" dirty="0">
                <a:latin typeface="LM Roman 10" pitchFamily="50" charset="0"/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1691680" y="4265220"/>
              <a:ext cx="58326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LM Roman 10" pitchFamily="50" charset="0"/>
                </a:rPr>
                <a:t>II.  Equipar la aeronave con </a:t>
              </a:r>
              <a:r>
                <a:rPr lang="es-ES" i="1" dirty="0" err="1" smtClean="0">
                  <a:latin typeface="LM Roman 10" pitchFamily="50" charset="0"/>
                </a:rPr>
                <a:t>winglets</a:t>
              </a:r>
              <a:r>
                <a:rPr lang="es-ES" dirty="0" smtClean="0">
                  <a:latin typeface="LM Roman 10" pitchFamily="50" charset="0"/>
                </a:rPr>
                <a:t>.</a:t>
              </a:r>
              <a:endParaRPr lang="es-ES" dirty="0">
                <a:latin typeface="LM Roman 10" pitchFamily="50" charset="0"/>
              </a:endParaRPr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89" y="2915618"/>
            <a:ext cx="141987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1043608" y="4869160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b="1" dirty="0" smtClean="0">
                <a:latin typeface="LM Roman 10" pitchFamily="50" charset="0"/>
              </a:rPr>
              <a:t>Otros objetivos</a:t>
            </a:r>
            <a:r>
              <a:rPr lang="es-ES" dirty="0" smtClean="0">
                <a:latin typeface="LM Roman 10" pitchFamily="50" charset="0"/>
              </a:rPr>
              <a:t>: aumentar sustentación en punta de ala, disminuir el nivel de ruido o mejorar la estabilidad longitudinal y lateral-direccional.</a:t>
            </a:r>
            <a:endParaRPr lang="es-ES" dirty="0">
              <a:latin typeface="LM Roman 10" pitchFamily="50" charset="0"/>
            </a:endParaRPr>
          </a:p>
        </p:txBody>
      </p:sp>
      <p:graphicFrame>
        <p:nvGraphicFramePr>
          <p:cNvPr id="25" name="2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47389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6" name="2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27" name="2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17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1907704" y="3120590"/>
            <a:ext cx="5650910" cy="2088231"/>
            <a:chOff x="2156481" y="623324"/>
            <a:chExt cx="6013572" cy="2346325"/>
          </a:xfrm>
        </p:grpSpPr>
        <p:pic>
          <p:nvPicPr>
            <p:cNvPr id="17" name="Picture 3" descr="C:\Users\Samuel\Desktop\Macro\Cap2\vortex_modificatio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9634" y="775268"/>
              <a:ext cx="3770419" cy="2088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C:\Users\Samuel\Desktop\Macro\Cap2\CAP2_IMAGEN_FUERZAS_AERODINAMICA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481" y="623324"/>
              <a:ext cx="1981200" cy="2346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1. Teoría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y sus efectos</a:t>
            </a:r>
            <a:endParaRPr lang="es-ES" sz="2800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547664" y="2350621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LM Roman 10" pitchFamily="50" charset="0"/>
              </a:rPr>
              <a:t>Principal reducción</a:t>
            </a:r>
            <a:r>
              <a:rPr lang="es-ES" dirty="0" smtClean="0">
                <a:latin typeface="LM Roman 10" pitchFamily="50" charset="0"/>
              </a:rPr>
              <a:t>: disminución del tamaño y la intensidad del vórtice producido en punta de ala.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547664" y="56612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LM Roman 10" pitchFamily="50" charset="0"/>
              </a:rPr>
              <a:t>Otros beneficios</a:t>
            </a:r>
            <a:r>
              <a:rPr lang="es-ES" dirty="0" smtClean="0">
                <a:latin typeface="LM Roman 10" pitchFamily="50" charset="0"/>
              </a:rPr>
              <a:t>: generación de una componente de tracción en la dirección del empuje.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115616" y="1772816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 smtClean="0">
                <a:latin typeface="LM Roman 10" pitchFamily="50" charset="0"/>
              </a:rPr>
              <a:t>Efectos físicos </a:t>
            </a:r>
            <a:r>
              <a:rPr lang="es-ES" dirty="0" smtClean="0">
                <a:latin typeface="LM Roman 10" pitchFamily="50" charset="0"/>
              </a:rPr>
              <a:t>por los que se reduce la resistencia inducida: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995936" y="5229817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1: Beneficios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winglets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9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727849"/>
              </p:ext>
            </p:extLst>
          </p:nvPr>
        </p:nvGraphicFramePr>
        <p:xfrm>
          <a:off x="1331640" y="1739893"/>
          <a:ext cx="3168352" cy="39814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40160"/>
                <a:gridCol w="1728192"/>
              </a:tblGrid>
              <a:tr h="79129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Caps 10" pitchFamily="50" charset="0"/>
                        </a:rPr>
                        <a:t>Parámetros</a:t>
                      </a:r>
                      <a:endParaRPr lang="es-ES" sz="3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ller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8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Masa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85 kg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09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Perfil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0" i="0" u="none" strike="noStrike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M Roman 10" pitchFamily="50" charset="0"/>
                          <a:ea typeface="+mn-ea"/>
                          <a:cs typeface="+mn-cs"/>
                        </a:rPr>
                        <a:t>B737D-BAC442</a:t>
                      </a:r>
                      <a:endParaRPr lang="es-E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Altura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2,44 m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3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s-ES" sz="1800" kern="1200" baseline="-25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root</a:t>
                      </a:r>
                      <a:endParaRPr lang="es-ES" sz="1800" kern="1200" baseline="-25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1,25 m</a:t>
                      </a:r>
                      <a:endParaRPr lang="es-ES" sz="1600" kern="1200" baseline="30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s-ES" sz="1800" baseline="-25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tip</a:t>
                      </a:r>
                      <a:endParaRPr lang="es-ES" sz="1800" baseline="-25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0,61 m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es-ES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es-ES" sz="1600" baseline="-25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w</a:t>
                      </a:r>
                      <a:endParaRPr lang="es-ES" sz="1600" baseline="-25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1,05 m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2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Flecha TE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24,70º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21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Flecha LE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10,90º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91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Curvatura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78,13º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Cant</a:t>
                      </a:r>
                      <a:r>
                        <a:rPr lang="es-ES" sz="16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60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angle</a:t>
                      </a:r>
                      <a:endParaRPr lang="es-ES" sz="160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11,08º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52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Toe </a:t>
                      </a:r>
                      <a:r>
                        <a:rPr lang="es-ES" sz="160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angle</a:t>
                      </a:r>
                      <a:endParaRPr lang="es-ES" sz="160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0º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5" name="Picture 3" descr="C:\Users\Samuel\Desktop\Macro\Cap2\B737-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91" y="3954132"/>
            <a:ext cx="2492769" cy="19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Samuel\Desktop\Macro\Cap2\Blended_Wingl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2520280" cy="177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26 CuadroTexto"/>
          <p:cNvSpPr txBox="1"/>
          <p:nvPr/>
        </p:nvSpPr>
        <p:spPr>
          <a:xfrm>
            <a:off x="1043608" y="580526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1: Parámetros de diseño.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5323565" y="3480171"/>
            <a:ext cx="256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2: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1400" i="1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5436096" y="587245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3: B737-800.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62147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794" y="1865213"/>
            <a:ext cx="3098365" cy="396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804887" y="602128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4: Revestimiento.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2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713177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283968" y="5229200"/>
            <a:ext cx="3644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5: Última costilla del ala.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1701188" y="2980967"/>
            <a:ext cx="6111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dirty="0" smtClean="0">
                <a:latin typeface="LM Roman 10" pitchFamily="50" charset="0"/>
              </a:rPr>
              <a:t>Sobre ella va montado el mecanismo de unión entre ala y </a:t>
            </a:r>
            <a:r>
              <a:rPr lang="es-ES" i="1" dirty="0" err="1" smtClean="0">
                <a:latin typeface="LM Roman 10" pitchFamily="50" charset="0"/>
              </a:rPr>
              <a:t>winglet</a:t>
            </a:r>
            <a:r>
              <a:rPr lang="es-ES" dirty="0" smtClean="0">
                <a:latin typeface="LM Roman 10" pitchFamily="50" charset="0"/>
              </a:rPr>
              <a:t> correspondiente al ala.</a:t>
            </a:r>
            <a:endParaRPr lang="es-ES" dirty="0">
              <a:latin typeface="LM Roman 10" pitchFamily="50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19" y="3861049"/>
            <a:ext cx="6402941" cy="131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84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61546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21 CuadroTexto"/>
          <p:cNvSpPr txBox="1"/>
          <p:nvPr/>
        </p:nvSpPr>
        <p:spPr>
          <a:xfrm>
            <a:off x="4239688" y="5641503"/>
            <a:ext cx="3644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6: Costilla principal del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1701188" y="3358733"/>
            <a:ext cx="6111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dirty="0" smtClean="0">
                <a:latin typeface="LM Roman 10" pitchFamily="50" charset="0"/>
              </a:rPr>
              <a:t>Sobre ella va montado el mecanismo de unión entre ala y </a:t>
            </a:r>
            <a:r>
              <a:rPr lang="es-ES" i="1" dirty="0" err="1" smtClean="0">
                <a:latin typeface="LM Roman 10" pitchFamily="50" charset="0"/>
              </a:rPr>
              <a:t>winglet</a:t>
            </a:r>
            <a:r>
              <a:rPr lang="es-ES" dirty="0" smtClean="0">
                <a:latin typeface="LM Roman 10" pitchFamily="50" charset="0"/>
              </a:rPr>
              <a:t> correspondiente al </a:t>
            </a:r>
            <a:r>
              <a:rPr lang="es-ES" i="1" dirty="0" err="1" smtClean="0">
                <a:latin typeface="LM Roman 10" pitchFamily="50" charset="0"/>
              </a:rPr>
              <a:t>winglet</a:t>
            </a:r>
            <a:r>
              <a:rPr lang="es-ES" dirty="0" smtClean="0">
                <a:latin typeface="LM Roman 10" pitchFamily="50" charset="0"/>
              </a:rPr>
              <a:t>.</a:t>
            </a:r>
            <a:endParaRPr lang="es-ES" dirty="0">
              <a:latin typeface="LM Roman 10" pitchFamily="50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000" y="4149080"/>
            <a:ext cx="6393359" cy="136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989565" y="289532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III. Costilla del </a:t>
            </a:r>
            <a:r>
              <a:rPr lang="es-ES" sz="2400" i="1" dirty="0" err="1" smtClean="0">
                <a:latin typeface="LM Roman 10" pitchFamily="50" charset="0"/>
              </a:rPr>
              <a:t>winglet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60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0609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10</a:t>
            </a:fld>
            <a:endParaRPr lang="es-ES"/>
          </a:p>
        </p:txBody>
      </p:sp>
      <p:sp>
        <p:nvSpPr>
          <p:cNvPr id="22" name="21 CuadroTexto"/>
          <p:cNvSpPr txBox="1"/>
          <p:nvPr/>
        </p:nvSpPr>
        <p:spPr>
          <a:xfrm>
            <a:off x="971600" y="3399383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IV. </a:t>
            </a:r>
            <a:r>
              <a:rPr lang="es-ES" sz="2400" dirty="0" smtClean="0">
                <a:latin typeface="LM Roman 10" pitchFamily="50" charset="0"/>
              </a:rPr>
              <a:t>Pasador </a:t>
            </a:r>
            <a:r>
              <a:rPr lang="es-ES" sz="2000" dirty="0" smtClean="0">
                <a:latin typeface="LM Roman 10" pitchFamily="50" charset="0"/>
              </a:rPr>
              <a:t>(x2)</a:t>
            </a:r>
            <a:endParaRPr lang="es-ES" sz="2000" dirty="0">
              <a:latin typeface="LM Roman 10" pitchFamily="50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989565" y="289532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III. Costilla del </a:t>
            </a:r>
            <a:r>
              <a:rPr lang="es-ES" sz="2400" i="1" dirty="0" err="1" smtClean="0">
                <a:latin typeface="LM Roman 10" pitchFamily="50" charset="0"/>
              </a:rPr>
              <a:t>winglet</a:t>
            </a:r>
            <a:endParaRPr lang="es-ES" sz="2400" i="1" dirty="0">
              <a:latin typeface="LM Roman 10" pitchFamily="50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006" y="2636911"/>
            <a:ext cx="3961425" cy="175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26 CuadroTexto"/>
          <p:cNvSpPr txBox="1"/>
          <p:nvPr/>
        </p:nvSpPr>
        <p:spPr>
          <a:xfrm>
            <a:off x="5652120" y="4509120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7: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Pasador.</a:t>
            </a:r>
          </a:p>
        </p:txBody>
      </p:sp>
    </p:spTree>
    <p:extLst>
      <p:ext uri="{BB962C8B-B14F-4D97-AF65-F5344CB8AC3E}">
        <p14:creationId xmlns:p14="http://schemas.microsoft.com/office/powerpoint/2010/main" val="38781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56606"/>
            <a:ext cx="3724649" cy="188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70420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22 CuadroTexto"/>
          <p:cNvSpPr txBox="1"/>
          <p:nvPr/>
        </p:nvSpPr>
        <p:spPr>
          <a:xfrm>
            <a:off x="5645092" y="4705399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8: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Tornilllo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11</a:t>
            </a:fld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971600" y="3399383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IV. </a:t>
            </a:r>
            <a:r>
              <a:rPr lang="es-ES" sz="2400" dirty="0" smtClean="0">
                <a:latin typeface="LM Roman 10" pitchFamily="50" charset="0"/>
              </a:rPr>
              <a:t>Pasador </a:t>
            </a:r>
            <a:r>
              <a:rPr lang="es-ES" sz="2000" dirty="0" smtClean="0">
                <a:latin typeface="LM Roman 10" pitchFamily="50" charset="0"/>
              </a:rPr>
              <a:t>(x2)</a:t>
            </a:r>
            <a:endParaRPr lang="es-ES" sz="2000" dirty="0">
              <a:latin typeface="LM Roman 10" pitchFamily="50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989565" y="289532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III. Costilla del </a:t>
            </a:r>
            <a:r>
              <a:rPr lang="es-ES" sz="2400" i="1" dirty="0" err="1" smtClean="0">
                <a:latin typeface="LM Roman 10" pitchFamily="50" charset="0"/>
              </a:rPr>
              <a:t>winglet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971600" y="3861048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V. Tornillo </a:t>
            </a:r>
            <a:r>
              <a:rPr lang="es-ES" sz="2000" dirty="0" smtClean="0">
                <a:latin typeface="LM Roman 10" pitchFamily="50" charset="0"/>
              </a:rPr>
              <a:t>(</a:t>
            </a:r>
            <a:r>
              <a:rPr lang="es-ES" sz="2000" dirty="0" smtClean="0">
                <a:latin typeface="LM Roman 10" pitchFamily="50" charset="0"/>
              </a:rPr>
              <a:t>x6)</a:t>
            </a:r>
            <a:endParaRPr lang="es-ES" sz="2000" dirty="0">
              <a:latin typeface="LM Roman 1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6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895" y="1916832"/>
            <a:ext cx="1821730" cy="389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70420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32 CuadroTexto"/>
          <p:cNvSpPr txBox="1"/>
          <p:nvPr/>
        </p:nvSpPr>
        <p:spPr>
          <a:xfrm>
            <a:off x="971600" y="433548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VI. </a:t>
            </a:r>
            <a:r>
              <a:rPr lang="es-ES" sz="2400" dirty="0" smtClean="0">
                <a:latin typeface="LM Roman 10" pitchFamily="50" charset="0"/>
              </a:rPr>
              <a:t>Estructura interna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12</a:t>
            </a:fld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64015" y="5981072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9: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Estructura interna.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77" y="1916832"/>
            <a:ext cx="2075426" cy="389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971600" y="3399383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IV. </a:t>
            </a:r>
            <a:r>
              <a:rPr lang="es-ES" sz="2400" dirty="0" smtClean="0">
                <a:latin typeface="LM Roman 10" pitchFamily="50" charset="0"/>
              </a:rPr>
              <a:t>Pasador </a:t>
            </a:r>
            <a:r>
              <a:rPr lang="es-ES" sz="2000" dirty="0" smtClean="0">
                <a:latin typeface="LM Roman 10" pitchFamily="50" charset="0"/>
              </a:rPr>
              <a:t>(x2)</a:t>
            </a:r>
            <a:endParaRPr lang="es-ES" sz="2000" dirty="0">
              <a:latin typeface="LM Roman 10" pitchFamily="50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989565" y="289532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III. Costilla del </a:t>
            </a:r>
            <a:r>
              <a:rPr lang="es-ES" sz="2400" i="1" dirty="0" err="1" smtClean="0">
                <a:latin typeface="LM Roman 10" pitchFamily="50" charset="0"/>
              </a:rPr>
              <a:t>winglet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971600" y="3861048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V. Tornillo </a:t>
            </a:r>
            <a:r>
              <a:rPr lang="es-ES" sz="2000" dirty="0" smtClean="0">
                <a:latin typeface="LM Roman 10" pitchFamily="50" charset="0"/>
              </a:rPr>
              <a:t>(</a:t>
            </a:r>
            <a:r>
              <a:rPr lang="es-ES" sz="2000" dirty="0" smtClean="0">
                <a:latin typeface="LM Roman 10" pitchFamily="50" charset="0"/>
              </a:rPr>
              <a:t>x6)</a:t>
            </a:r>
            <a:endParaRPr lang="es-ES" sz="2000" dirty="0">
              <a:latin typeface="LM Roman 1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6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2. Modelado del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blended</a:t>
            </a:r>
            <a:r>
              <a:rPr lang="es-E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437066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971600" y="4911551"/>
            <a:ext cx="362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LM Roman 10" pitchFamily="50" charset="0"/>
              </a:rPr>
              <a:t>Estructura completa</a:t>
            </a:r>
          </a:p>
        </p:txBody>
      </p:sp>
      <p:pic>
        <p:nvPicPr>
          <p:cNvPr id="7171" name="Picture 3" descr="C:\Users\Samuel\Desktop\Macro\Cap3\ENSAMBLAJE_COMPLE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987" y="1870231"/>
            <a:ext cx="2159999" cy="41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4743745" y="6093296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10: Ensamblaje completo.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13</a:t>
            </a:fld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971600" y="433548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VI. </a:t>
            </a:r>
            <a:r>
              <a:rPr lang="es-ES" sz="2400" dirty="0" smtClean="0">
                <a:latin typeface="LM Roman 10" pitchFamily="50" charset="0"/>
              </a:rPr>
              <a:t>Estructura interna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971600" y="3399383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IV. </a:t>
            </a:r>
            <a:r>
              <a:rPr lang="es-ES" sz="2400" dirty="0" smtClean="0">
                <a:latin typeface="LM Roman 10" pitchFamily="50" charset="0"/>
              </a:rPr>
              <a:t>Pasador </a:t>
            </a:r>
            <a:r>
              <a:rPr lang="es-ES" sz="2000" dirty="0" smtClean="0">
                <a:latin typeface="LM Roman 10" pitchFamily="50" charset="0"/>
              </a:rPr>
              <a:t>(x2)</a:t>
            </a:r>
            <a:endParaRPr lang="es-ES" sz="2000" dirty="0">
              <a:latin typeface="LM Roman 10" pitchFamily="50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989566" y="1870232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I. Revestimiento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989565" y="236690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II. Costilla del ala</a:t>
            </a:r>
            <a:endParaRPr lang="es-ES" sz="2400" dirty="0">
              <a:latin typeface="LM Roman 10" pitchFamily="50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989565" y="2895327"/>
            <a:ext cx="360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III. Costilla del </a:t>
            </a:r>
            <a:r>
              <a:rPr lang="es-ES" sz="2400" i="1" dirty="0" err="1" smtClean="0">
                <a:latin typeface="LM Roman 10" pitchFamily="50" charset="0"/>
              </a:rPr>
              <a:t>winglet</a:t>
            </a:r>
            <a:endParaRPr lang="es-ES" sz="2400" i="1" dirty="0">
              <a:latin typeface="LM Roman 10" pitchFamily="50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971600" y="3861048"/>
            <a:ext cx="3240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M Roman 10" pitchFamily="50" charset="0"/>
              </a:rPr>
              <a:t>V. Tornillo </a:t>
            </a:r>
            <a:r>
              <a:rPr lang="es-ES" sz="2000" dirty="0" smtClean="0">
                <a:latin typeface="LM Roman 10" pitchFamily="50" charset="0"/>
              </a:rPr>
              <a:t>(</a:t>
            </a:r>
            <a:r>
              <a:rPr lang="es-ES" sz="2000" dirty="0" smtClean="0">
                <a:latin typeface="LM Roman 10" pitchFamily="50" charset="0"/>
              </a:rPr>
              <a:t>x6)</a:t>
            </a:r>
            <a:endParaRPr lang="es-ES" sz="2000" dirty="0">
              <a:latin typeface="LM Roman 1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6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amuel\Desktop\Macro\Cap3\trayectoria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4890789"/>
            <a:ext cx="5256585" cy="11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amuel\Desktop\Macro\Cap3\trayectori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2708920"/>
            <a:ext cx="5025623" cy="131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 Cálculo de cargas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3.1 Análisis de trayectorias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95736" y="212356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Trayectoria 1: evitación de una colisión.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195736" y="4366845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Trayectoria 2: intercepción de un NDB ante una ráfaga de 15 m/s.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483768" y="19888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527721" y="4029470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11: Trayectoria 1.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44008" y="6040301"/>
            <a:ext cx="285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12: Trayectoria 2.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747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amuel\Desktop\Macro\Cap3\az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2" y="4509120"/>
            <a:ext cx="282551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amuel\Desktop\Macro\Cap3\ax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2" y="836712"/>
            <a:ext cx="270973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amuel\Desktop\Macro\Cap3\ay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638" y="2636912"/>
            <a:ext cx="273812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566295"/>
              </p:ext>
            </p:extLst>
          </p:nvPr>
        </p:nvGraphicFramePr>
        <p:xfrm>
          <a:off x="1691680" y="2204864"/>
          <a:ext cx="3384376" cy="34550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69063"/>
                <a:gridCol w="1015313"/>
              </a:tblGrid>
              <a:tr h="72008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Caps 10" pitchFamily="50" charset="0"/>
                        </a:rPr>
                        <a:t>Condiciones</a:t>
                      </a:r>
                      <a:endParaRPr lang="es-ES" sz="3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ller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5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Trayectoria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elegida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5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Tiempo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de simulación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240 s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4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Altura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7000 m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5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Velocidad de vuelo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190 m/s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Instante elegido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25,3 s</a:t>
                      </a:r>
                      <a:endParaRPr lang="es-ES" sz="1600" kern="1200" baseline="30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Aceleración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eje X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0,471 (-)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Aceleración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eje Y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1,243</a:t>
                      </a: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 (-)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Aceleración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eje Z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1,367</a:t>
                      </a: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 (-)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547664" y="5713511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2: Condiciones de la simulación.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 Cálculo de cargas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3.2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Cargas inerciales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436096" y="6237312"/>
            <a:ext cx="2979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13: Aceleraciones inerciales.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03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783618"/>
              </p:ext>
            </p:extLst>
          </p:nvPr>
        </p:nvGraphicFramePr>
        <p:xfrm>
          <a:off x="1691680" y="2204864"/>
          <a:ext cx="3402995" cy="36652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18648"/>
                <a:gridCol w="1284347"/>
              </a:tblGrid>
              <a:tr h="72008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Caps 10" pitchFamily="50" charset="0"/>
                        </a:rPr>
                        <a:t>Condiciones</a:t>
                      </a:r>
                      <a:endParaRPr lang="es-ES" sz="3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ller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Altura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7000 m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56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Densidad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0,589 kg/m</a:t>
                      </a:r>
                      <a:r>
                        <a:rPr lang="es-ES" sz="1600" kern="1200" baseline="30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3</a:t>
                      </a:r>
                      <a:endParaRPr lang="es-ES" sz="1600" kern="1200" baseline="30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4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Velocidad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de vuelo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190 m/s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5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Mach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0,608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Ángulo</a:t>
                      </a: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 de ataque</a:t>
                      </a:r>
                      <a:endParaRPr lang="es-E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2,5º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Presión estática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41037,85 </a:t>
                      </a:r>
                      <a:r>
                        <a:rPr lang="es-ES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Pa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Presión total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52687,51 </a:t>
                      </a:r>
                      <a:r>
                        <a:rPr lang="es-ES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Pa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0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Temperatura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estática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246,63 K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0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Temperatura total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264,88 K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619672" y="6001543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3: Condiciones de la simulación.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 Cálculo de cargas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3.3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Cargas aerodinámicas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292080" y="6217567"/>
            <a:ext cx="3098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14: Distribución de presiones.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47700" y="6353435"/>
            <a:ext cx="2133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16</a:t>
            </a:fld>
            <a:endParaRPr lang="es-ES" dirty="0"/>
          </a:p>
        </p:txBody>
      </p:sp>
      <p:pic>
        <p:nvPicPr>
          <p:cNvPr id="15" name="Picture 2" descr="G:\Presion_B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133" y="977454"/>
            <a:ext cx="2160240" cy="265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G:\Presion_BW_intrad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133" y="3717032"/>
            <a:ext cx="2160240" cy="24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7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079969"/>
              </p:ext>
            </p:extLst>
          </p:nvPr>
        </p:nvGraphicFramePr>
        <p:xfrm>
          <a:off x="1441421" y="2204864"/>
          <a:ext cx="6082907" cy="170591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06443"/>
                <a:gridCol w="1411504"/>
                <a:gridCol w="1451603"/>
                <a:gridCol w="1313357"/>
              </a:tblGrid>
              <a:tr h="64807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i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Caps 10" pitchFamily="50" charset="0"/>
                        </a:rPr>
                        <a:t>Efecto global</a:t>
                      </a:r>
                      <a:endParaRPr lang="es-ES" sz="320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360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5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Sustentación</a:t>
                      </a:r>
                      <a:endParaRPr lang="es-E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Resistencia</a:t>
                      </a:r>
                      <a:endParaRPr lang="es-E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Eficiencia</a:t>
                      </a:r>
                      <a:endParaRPr lang="es-E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0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Modelo</a:t>
                      </a: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ala-</a:t>
                      </a:r>
                      <a:r>
                        <a:rPr lang="es-ES" sz="1600" i="1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winglet</a:t>
                      </a:r>
                      <a:endParaRPr lang="es-ES" sz="1600" i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235144,39 N</a:t>
                      </a:r>
                    </a:p>
                  </a:txBody>
                  <a:tcPr marL="51435" marR="51435" marT="0" marB="0" anchor="b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16313,75</a:t>
                      </a: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 N</a:t>
                      </a:r>
                      <a:endParaRPr lang="es-ES" sz="1600" kern="1200" baseline="30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14,41 (-)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89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Modelo sólo ala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224117,55 N</a:t>
                      </a:r>
                    </a:p>
                  </a:txBody>
                  <a:tcPr marL="51435" marR="51435" marT="0" marB="0" anchor="b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17621,34 N</a:t>
                      </a:r>
                      <a:endParaRPr lang="es-ES" sz="1600" kern="1200" baseline="30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12,72 (-)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4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Mejora</a:t>
                      </a:r>
                      <a:endParaRPr lang="es-E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4,92%</a:t>
                      </a:r>
                    </a:p>
                  </a:txBody>
                  <a:tcPr marL="51435" marR="51435" marT="0" marB="0" anchor="b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8,02%</a:t>
                      </a:r>
                      <a:endParaRPr lang="es-ES" sz="1600" b="1" kern="1200" baseline="30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11,81%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2" name="11 Grupo"/>
          <p:cNvGrpSpPr/>
          <p:nvPr/>
        </p:nvGrpSpPr>
        <p:grpSpPr>
          <a:xfrm>
            <a:off x="1907704" y="4293096"/>
            <a:ext cx="5256584" cy="1963961"/>
            <a:chOff x="1358269" y="3861047"/>
            <a:chExt cx="5383816" cy="1976236"/>
          </a:xfrm>
        </p:grpSpPr>
        <p:pic>
          <p:nvPicPr>
            <p:cNvPr id="13" name="Picture 2" descr="C:\Users\Samuel\Desktop\Macro\Cap2\vortex_bw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67" y="3861047"/>
              <a:ext cx="2581018" cy="1976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C:\Users\Samuel\Desktop\Macro\Cap2\vortex_al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269" y="3861047"/>
              <a:ext cx="2581005" cy="1976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15 CuadroTexto"/>
          <p:cNvSpPr txBox="1"/>
          <p:nvPr/>
        </p:nvSpPr>
        <p:spPr>
          <a:xfrm>
            <a:off x="4007260" y="3885127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4: Comparación entre modelos.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4031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 Cálculo de cargas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3.3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Cargas aerodinámicas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75656" y="6289575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15: Comparación del tamaño de los vórtices 35 m aguas abajo.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12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257767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663830"/>
              </p:ext>
            </p:extLst>
          </p:nvPr>
        </p:nvGraphicFramePr>
        <p:xfrm>
          <a:off x="4932041" y="3789040"/>
          <a:ext cx="3528391" cy="161543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28191"/>
                <a:gridCol w="1080120"/>
                <a:gridCol w="720080"/>
              </a:tblGrid>
              <a:tr h="68471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Caps 10" pitchFamily="50" charset="0"/>
                        </a:rPr>
                        <a:t>Variables </a:t>
                      </a:r>
                      <a:endParaRPr lang="es-ES" sz="3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ller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3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Tensiones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Von Mises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MPa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5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Desplazamientos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Magnitud</a:t>
                      </a:r>
                      <a:endParaRPr lang="es-ES" sz="160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mm</a:t>
                      </a:r>
                      <a:endParaRPr lang="es-ES" sz="160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70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Reacciones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Magnitud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N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4860032" y="5445224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6: Variables de estudio en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Abaqus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115617" y="206084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Material: </a:t>
            </a:r>
            <a:r>
              <a:rPr lang="es-ES" b="1" dirty="0" smtClean="0">
                <a:latin typeface="LM Roman 10" pitchFamily="50" charset="0"/>
              </a:rPr>
              <a:t>AA7075-T6</a:t>
            </a:r>
            <a:r>
              <a:rPr lang="es-ES" dirty="0" smtClean="0">
                <a:latin typeface="LM Roman 10" pitchFamily="50" charset="0"/>
              </a:rPr>
              <a:t>. Comportamiento isótropo. </a:t>
            </a:r>
            <a:endParaRPr lang="es-ES" b="1" dirty="0">
              <a:latin typeface="LM Roman 10" pitchFamily="50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115615" y="1628800"/>
            <a:ext cx="7488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Método de los Elementos Finitos (MEF). </a:t>
            </a:r>
            <a:r>
              <a:rPr lang="es-ES" dirty="0" err="1" smtClean="0">
                <a:latin typeface="LM Roman 10" pitchFamily="50" charset="0"/>
              </a:rPr>
              <a:t>Discretización</a:t>
            </a:r>
            <a:r>
              <a:rPr lang="es-ES" dirty="0" smtClean="0">
                <a:latin typeface="LM Roman 10" pitchFamily="50" charset="0"/>
              </a:rPr>
              <a:t> del dominio. </a:t>
            </a:r>
            <a:endParaRPr lang="es-ES" b="1" dirty="0">
              <a:latin typeface="LM Roman 10" pitchFamily="50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128030" y="2492896"/>
            <a:ext cx="690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Análisis estático no lineal de grandes desplazamientos.</a:t>
            </a:r>
            <a:endParaRPr lang="es-ES" b="1" dirty="0">
              <a:latin typeface="LM Roman 10" pitchFamily="50" charset="0"/>
            </a:endParaRPr>
          </a:p>
        </p:txBody>
      </p:sp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157206"/>
              </p:ext>
            </p:extLst>
          </p:nvPr>
        </p:nvGraphicFramePr>
        <p:xfrm>
          <a:off x="954319" y="3789040"/>
          <a:ext cx="3761697" cy="22095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582699"/>
                <a:gridCol w="1178998"/>
              </a:tblGrid>
              <a:tr h="68471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</a:rPr>
                        <a:t>AA7075-T6</a:t>
                      </a:r>
                      <a:endParaRPr lang="es-ES" sz="36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Caps 10" pitchFamily="50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C4D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ller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Densidad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2810 kg/m</a:t>
                      </a:r>
                      <a:r>
                        <a:rPr lang="es-ES" sz="1600" kern="1200" baseline="30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3</a:t>
                      </a:r>
                      <a:endParaRPr lang="es-ES" sz="1600" kern="1200" baseline="30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5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Tensión última de rotura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572 </a:t>
                      </a:r>
                      <a:r>
                        <a:rPr lang="es-ES" sz="160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MPa</a:t>
                      </a:r>
                      <a:endParaRPr lang="es-ES" sz="160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70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Tensión de fluencia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503 </a:t>
                      </a:r>
                      <a:r>
                        <a:rPr lang="es-ES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MPa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70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Módulo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de elasticidad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71,7 </a:t>
                      </a:r>
                      <a:r>
                        <a:rPr lang="es-ES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GPa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70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Coeficiente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 de </a:t>
                      </a:r>
                      <a:r>
                        <a:rPr lang="es-ES" sz="16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Calibri"/>
                          <a:cs typeface="Times New Roman"/>
                        </a:rPr>
                        <a:t>Poisson</a:t>
                      </a:r>
                      <a:endParaRPr lang="es-E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M Roman 10" pitchFamily="50" charset="0"/>
                          <a:ea typeface="+mn-ea"/>
                          <a:cs typeface="+mn-cs"/>
                        </a:rPr>
                        <a:t>0,33 (-)</a:t>
                      </a:r>
                      <a:endParaRPr lang="es-E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M Roman 10" pitchFamily="50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4" name="23 CuadroTexto"/>
          <p:cNvSpPr txBox="1"/>
          <p:nvPr/>
        </p:nvSpPr>
        <p:spPr>
          <a:xfrm>
            <a:off x="1115616" y="6041033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Tabla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5: Propiedades AA7075-T6.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LM Roman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128029" y="2924944"/>
            <a:ext cx="7188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Solución única: condición de contorno “encastre” impuesta sobre la parte posterior de la costilla del ala.</a:t>
            </a:r>
            <a:endParaRPr lang="es-ES" b="1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97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7444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4.1 Tensiones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44" name="Picture 4" descr="C:\Users\Samuel\Desktop\Macro\Cap4\Cargas_tota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370" y="2852936"/>
            <a:ext cx="3831832" cy="34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1115615" y="2051556"/>
            <a:ext cx="72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La tensión máxima (756 </a:t>
            </a:r>
            <a:r>
              <a:rPr lang="es-ES" dirty="0" err="1" smtClean="0">
                <a:latin typeface="LM Roman 10" pitchFamily="50" charset="0"/>
              </a:rPr>
              <a:t>MPa</a:t>
            </a:r>
            <a:r>
              <a:rPr lang="es-ES" dirty="0" smtClean="0">
                <a:latin typeface="LM Roman 10" pitchFamily="50" charset="0"/>
              </a:rPr>
              <a:t>) supera el límite de rotura. Se debe proponer una solución para estas zonas.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3491880" y="6289575"/>
            <a:ext cx="321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16: Tensiones de Von Mises.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49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199429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4.1 Tensiones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266" name="Picture 2" descr="C:\Users\Samuel\Desktop\Macro\Cap4\detalle_cargas_wingl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2481497"/>
            <a:ext cx="5364596" cy="217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amuel\Desktop\Macro\Cap4\carga_maxima_detal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725144"/>
            <a:ext cx="2398422" cy="163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amuel\Desktop\Macro\Cap4\detalle_carga_max_avi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25144"/>
            <a:ext cx="2660488" cy="163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115616" y="205155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Situaciones máximas de tensión: contornos de agujeros. 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283968" y="6381328"/>
            <a:ext cx="321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17: Tensiones máximas.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12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296321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4.1 Tensiones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115616" y="205155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Costilla </a:t>
            </a:r>
            <a:r>
              <a:rPr lang="es-ES" i="1" dirty="0" err="1" smtClean="0">
                <a:latin typeface="LM Roman 10" pitchFamily="50" charset="0"/>
              </a:rPr>
              <a:t>winglet</a:t>
            </a:r>
            <a:r>
              <a:rPr lang="es-ES" dirty="0" smtClean="0">
                <a:latin typeface="LM Roman 10" pitchFamily="50" charset="0"/>
              </a:rPr>
              <a:t>. </a:t>
            </a:r>
            <a:endParaRPr lang="es-ES" dirty="0">
              <a:latin typeface="LM Roman 10" pitchFamily="50" charset="0"/>
            </a:endParaRPr>
          </a:p>
        </p:txBody>
      </p:sp>
      <p:pic>
        <p:nvPicPr>
          <p:cNvPr id="1026" name="Picture 2" descr="C:\Users\Samuel\Desktop\Macro\Cap4\cargas_wingl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51556"/>
            <a:ext cx="4824536" cy="186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muel\Desktop\Macro\Cap4\cargas_av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68093"/>
            <a:ext cx="4824536" cy="19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27 CuadroTexto"/>
          <p:cNvSpPr txBox="1"/>
          <p:nvPr/>
        </p:nvSpPr>
        <p:spPr>
          <a:xfrm>
            <a:off x="1115616" y="42838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Costilla ala. 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4499992" y="3953961"/>
            <a:ext cx="38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18: Tensiones en la costilla del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winglet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4502351" y="6309320"/>
            <a:ext cx="38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19: Tensiones en la costilla del ala.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33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234506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4.1 Tensiones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290" name="Picture 2" descr="C:\Users\Samuel\Desktop\Macro\Cap4\cargas_tornillo_pasado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38" y="2586390"/>
            <a:ext cx="696480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434915" y="5399511"/>
            <a:ext cx="383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20: Tensiones en tornillos y pasadores.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115616" y="205155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Tornillos y pasadores. 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16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926991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4.1 Tensiones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291" name="Picture 3" descr="C:\Users\Samuel\Desktop\Macro\Cap4\cargas_larguer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57" y="2564904"/>
            <a:ext cx="3128446" cy="34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827584" y="6073551"/>
            <a:ext cx="3583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21: Tensiones estructura interna.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389783" y="6073551"/>
            <a:ext cx="321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22: Tensiones revestimiento.</a:t>
            </a:r>
          </a:p>
        </p:txBody>
      </p:sp>
      <p:pic>
        <p:nvPicPr>
          <p:cNvPr id="12293" name="Picture 5" descr="C:\Users\Samuel\Desktop\Macro\Cap4\cargas_revestimiento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79" y="2564904"/>
            <a:ext cx="3843461" cy="34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1115616" y="205155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Estructura interna. 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4572000" y="20608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Revestimiento.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2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38160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4.2 Desplazamientos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115615" y="2051556"/>
            <a:ext cx="7056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El desplazamiento máximo es de 59,93 mm y se da en el extremo </a:t>
            </a:r>
            <a:r>
              <a:rPr lang="es-ES" dirty="0" smtClean="0">
                <a:latin typeface="LM Roman 10" pitchFamily="50" charset="0"/>
              </a:rPr>
              <a:t>superior </a:t>
            </a:r>
            <a:r>
              <a:rPr lang="es-ES" dirty="0" smtClean="0">
                <a:latin typeface="LM Roman 10" pitchFamily="50" charset="0"/>
              </a:rPr>
              <a:t>del </a:t>
            </a:r>
            <a:r>
              <a:rPr lang="es-ES" i="1" dirty="0" err="1" smtClean="0">
                <a:latin typeface="LM Roman 10" pitchFamily="50" charset="0"/>
              </a:rPr>
              <a:t>winglet</a:t>
            </a:r>
            <a:r>
              <a:rPr lang="es-ES" dirty="0" smtClean="0">
                <a:latin typeface="LM Roman 10" pitchFamily="50" charset="0"/>
              </a:rPr>
              <a:t>.</a:t>
            </a:r>
            <a:endParaRPr lang="es-ES" dirty="0">
              <a:latin typeface="LM Roman 10" pitchFamily="50" charset="0"/>
            </a:endParaRPr>
          </a:p>
        </p:txBody>
      </p:sp>
      <p:pic>
        <p:nvPicPr>
          <p:cNvPr id="16" name="Picture 3" descr="C:\Users\Samuel\Desktop\Macro\Cap4\despl_tota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82" y="2829599"/>
            <a:ext cx="3556122" cy="333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Samuel\Desktop\Macro\Cap4\vectores_desplazamient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32805"/>
            <a:ext cx="2738942" cy="332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1389036" y="6167137"/>
            <a:ext cx="3579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23: Desplazamientos.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665374" y="6165304"/>
            <a:ext cx="3579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24: Deformada.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29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519071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4.3 Reacciones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343" name="Picture 7" descr="C:\Users\Samuel\Desktop\Macro\Cap4\reacciones_tota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64" y="3501008"/>
            <a:ext cx="6747373" cy="227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4386934" y="5805264"/>
            <a:ext cx="383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25: Reacciones.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115615" y="2051556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El elemento mas restringido soporta una fuerza de 2087 N.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115617" y="2483604"/>
            <a:ext cx="7134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Condición de contorno mas restrictiva que la real. La distribución de reacciones se ve alterada. Pérdida de funcionalidad de este apartado.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0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80257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4. Análisis estructural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8191" y="1527175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	4.4 Propuesta de mejoras</a:t>
            </a: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76090" y="6289575"/>
            <a:ext cx="383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26: Anillo de refuerzo.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115615" y="2051556"/>
            <a:ext cx="7200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latin typeface="LM Roman 10" pitchFamily="50" charset="0"/>
              </a:rPr>
              <a:t>La deflexión de los tornillos y pasadores provoca la concentración de tensiones en las zonas de intersección de superficies de los agujeros.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115617" y="3020759"/>
            <a:ext cx="7200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b="1" dirty="0" smtClean="0">
                <a:latin typeface="LM Roman 10" pitchFamily="50" charset="0"/>
              </a:rPr>
              <a:t>Solución obligatoria</a:t>
            </a:r>
            <a:r>
              <a:rPr lang="es-ES" dirty="0" smtClean="0">
                <a:latin typeface="LM Roman 10" pitchFamily="50" charset="0"/>
              </a:rPr>
              <a:t>. Se han de reforzar las zonas interiores de los agujeros con un anillo de refuerzo o una camisa elástica hecha de un material mas resistente que el aluminio tratado. Se propone la </a:t>
            </a:r>
            <a:r>
              <a:rPr lang="es-ES" dirty="0" err="1" smtClean="0">
                <a:latin typeface="LM Roman 10" pitchFamily="50" charset="0"/>
              </a:rPr>
              <a:t>superaleación</a:t>
            </a:r>
            <a:r>
              <a:rPr lang="es-ES" dirty="0" smtClean="0">
                <a:latin typeface="LM Roman 10" pitchFamily="50" charset="0"/>
              </a:rPr>
              <a:t> STELLITE </a:t>
            </a:r>
            <a:r>
              <a:rPr lang="es-ES" dirty="0">
                <a:latin typeface="LM Roman 10" pitchFamily="50" charset="0"/>
              </a:rPr>
              <a:t>6 </a:t>
            </a:r>
            <a:r>
              <a:rPr lang="es-ES" dirty="0" smtClean="0">
                <a:latin typeface="LM Roman 10" pitchFamily="50" charset="0"/>
              </a:rPr>
              <a:t>ALLOY.</a:t>
            </a:r>
            <a:endParaRPr lang="es-ES" dirty="0">
              <a:latin typeface="LM Roman 10" pitchFamily="50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26</a:t>
            </a:fld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3707904" y="6288086"/>
            <a:ext cx="383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pPr algn="r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  <a:latin typeface="LM Roman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Figura 27: Camisa elástica.</a:t>
            </a:r>
          </a:p>
        </p:txBody>
      </p:sp>
      <p:pic>
        <p:nvPicPr>
          <p:cNvPr id="5122" name="Picture 2" descr="C:\Users\Samuel\Desktop\Macro\Cap4\CAMI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867" y="4223753"/>
            <a:ext cx="1632682" cy="196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amuel\Desktop\Macro\Cap4\bush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66" y="4239437"/>
            <a:ext cx="2071626" cy="20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2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282368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5. Conclusiones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27</a:t>
            </a:fld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970402" y="1779781"/>
            <a:ext cx="71287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M Roman 10" pitchFamily="50" charset="0"/>
              </a:rPr>
              <a:t>I.  </a:t>
            </a:r>
            <a:r>
              <a:rPr lang="es-ES" dirty="0" smtClean="0">
                <a:latin typeface="LM Roman 10" pitchFamily="50" charset="0"/>
              </a:rPr>
              <a:t>Reducción </a:t>
            </a:r>
            <a:r>
              <a:rPr lang="es-ES" dirty="0">
                <a:latin typeface="LM Roman 10" pitchFamily="50" charset="0"/>
              </a:rPr>
              <a:t>de </a:t>
            </a:r>
            <a:r>
              <a:rPr lang="es-ES" dirty="0" smtClean="0">
                <a:latin typeface="LM Roman 10" pitchFamily="50" charset="0"/>
              </a:rPr>
              <a:t>la resistencia </a:t>
            </a:r>
            <a:r>
              <a:rPr lang="es-ES" dirty="0">
                <a:latin typeface="LM Roman 10" pitchFamily="50" charset="0"/>
              </a:rPr>
              <a:t>total de la aeronave en un </a:t>
            </a:r>
            <a:r>
              <a:rPr lang="es-ES" dirty="0" smtClean="0">
                <a:latin typeface="LM Roman 10" pitchFamily="50" charset="0"/>
              </a:rPr>
              <a:t>8,02</a:t>
            </a:r>
            <a:r>
              <a:rPr lang="es-ES" dirty="0">
                <a:latin typeface="LM Roman 10" pitchFamily="50" charset="0"/>
              </a:rPr>
              <a:t>% </a:t>
            </a:r>
            <a:r>
              <a:rPr lang="es-ES" dirty="0" smtClean="0">
                <a:latin typeface="LM Roman 10" pitchFamily="50" charset="0"/>
              </a:rPr>
              <a:t>y aumento </a:t>
            </a:r>
            <a:r>
              <a:rPr lang="es-ES" dirty="0">
                <a:latin typeface="LM Roman 10" pitchFamily="50" charset="0"/>
              </a:rPr>
              <a:t>de la sustentación de un </a:t>
            </a:r>
            <a:r>
              <a:rPr lang="es-ES" dirty="0" smtClean="0">
                <a:latin typeface="LM Roman 10" pitchFamily="50" charset="0"/>
              </a:rPr>
              <a:t>4,92%, </a:t>
            </a:r>
            <a:r>
              <a:rPr lang="es-ES" dirty="0">
                <a:latin typeface="LM Roman 10" pitchFamily="50" charset="0"/>
              </a:rPr>
              <a:t>lo que lleva a </a:t>
            </a:r>
            <a:r>
              <a:rPr lang="es-ES" dirty="0" smtClean="0">
                <a:latin typeface="LM Roman 10" pitchFamily="50" charset="0"/>
              </a:rPr>
              <a:t>la eficiencia </a:t>
            </a:r>
            <a:r>
              <a:rPr lang="es-ES" dirty="0">
                <a:latin typeface="LM Roman 10" pitchFamily="50" charset="0"/>
              </a:rPr>
              <a:t>aerodinámica a aumentar en un </a:t>
            </a:r>
            <a:r>
              <a:rPr lang="es-ES" dirty="0" smtClean="0">
                <a:latin typeface="LM Roman 10" pitchFamily="50" charset="0"/>
              </a:rPr>
              <a:t>11,81%.</a:t>
            </a:r>
          </a:p>
          <a:p>
            <a:endParaRPr lang="es-ES" sz="1400" dirty="0" smtClean="0">
              <a:latin typeface="LM Roman 10" pitchFamily="50" charset="0"/>
            </a:endParaRPr>
          </a:p>
          <a:p>
            <a:endParaRPr lang="es-ES" dirty="0">
              <a:latin typeface="LM Roman 10" pitchFamily="50" charset="0"/>
            </a:endParaRPr>
          </a:p>
          <a:p>
            <a:pPr algn="just"/>
            <a:r>
              <a:rPr lang="es-ES" b="1" dirty="0" smtClean="0">
                <a:latin typeface="LM Roman 10" pitchFamily="50" charset="0"/>
              </a:rPr>
              <a:t>II.  </a:t>
            </a:r>
            <a:r>
              <a:rPr lang="es-ES" dirty="0" smtClean="0">
                <a:latin typeface="LM Roman 10" pitchFamily="50" charset="0"/>
              </a:rPr>
              <a:t>El revestimiento y </a:t>
            </a:r>
            <a:r>
              <a:rPr lang="es-ES" dirty="0">
                <a:latin typeface="LM Roman 10" pitchFamily="50" charset="0"/>
              </a:rPr>
              <a:t>la estructura interna trabajan claramente a </a:t>
            </a:r>
            <a:r>
              <a:rPr lang="es-ES" dirty="0" smtClean="0">
                <a:latin typeface="LM Roman 10" pitchFamily="50" charset="0"/>
              </a:rPr>
              <a:t>flexión. Los </a:t>
            </a:r>
            <a:r>
              <a:rPr lang="es-ES" dirty="0">
                <a:latin typeface="LM Roman 10" pitchFamily="50" charset="0"/>
              </a:rPr>
              <a:t>tornillos del enganche superior también trabajan a </a:t>
            </a:r>
            <a:r>
              <a:rPr lang="es-ES" dirty="0" smtClean="0">
                <a:latin typeface="LM Roman 10" pitchFamily="50" charset="0"/>
              </a:rPr>
              <a:t>flexión </a:t>
            </a:r>
            <a:r>
              <a:rPr lang="es-ES" dirty="0">
                <a:latin typeface="LM Roman 10" pitchFamily="50" charset="0"/>
              </a:rPr>
              <a:t>mientras que los </a:t>
            </a:r>
            <a:r>
              <a:rPr lang="es-ES" dirty="0" smtClean="0">
                <a:latin typeface="LM Roman 10" pitchFamily="50" charset="0"/>
              </a:rPr>
              <a:t>pasadores del </a:t>
            </a:r>
            <a:r>
              <a:rPr lang="es-ES" dirty="0">
                <a:latin typeface="LM Roman 10" pitchFamily="50" charset="0"/>
              </a:rPr>
              <a:t>enganche inferior están sometidos a esfuerzos de cortadura</a:t>
            </a:r>
            <a:r>
              <a:rPr lang="es-ES" dirty="0" smtClean="0">
                <a:latin typeface="LM Roman 10" pitchFamily="50" charset="0"/>
              </a:rPr>
              <a:t>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971600" y="4737918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M Roman 10" pitchFamily="50" charset="0"/>
              </a:rPr>
              <a:t>III.  </a:t>
            </a:r>
            <a:r>
              <a:rPr lang="es-ES" dirty="0" smtClean="0">
                <a:latin typeface="LM Roman 10" pitchFamily="50" charset="0"/>
              </a:rPr>
              <a:t>Los </a:t>
            </a:r>
            <a:r>
              <a:rPr lang="es-ES" dirty="0">
                <a:latin typeface="LM Roman 10" pitchFamily="50" charset="0"/>
              </a:rPr>
              <a:t>espesores utilizados para los largueros, el revestimiento y las almas de </a:t>
            </a:r>
            <a:r>
              <a:rPr lang="es-ES" dirty="0" smtClean="0">
                <a:latin typeface="LM Roman 10" pitchFamily="50" charset="0"/>
              </a:rPr>
              <a:t>las costillas </a:t>
            </a:r>
            <a:r>
              <a:rPr lang="es-ES" dirty="0" smtClean="0">
                <a:latin typeface="LM Roman 10" pitchFamily="50" charset="0"/>
              </a:rPr>
              <a:t>son </a:t>
            </a:r>
            <a:r>
              <a:rPr lang="es-ES" dirty="0">
                <a:latin typeface="LM Roman 10" pitchFamily="50" charset="0"/>
              </a:rPr>
              <a:t>adecuados y </a:t>
            </a:r>
            <a:r>
              <a:rPr lang="es-ES" dirty="0" smtClean="0">
                <a:latin typeface="LM Roman 10" pitchFamily="50" charset="0"/>
              </a:rPr>
              <a:t>no es necesario </a:t>
            </a:r>
            <a:r>
              <a:rPr lang="es-ES" dirty="0" smtClean="0">
                <a:latin typeface="LM Roman 10" pitchFamily="50" charset="0"/>
              </a:rPr>
              <a:t>someterlos </a:t>
            </a:r>
            <a:r>
              <a:rPr lang="es-ES" dirty="0">
                <a:latin typeface="LM Roman 10" pitchFamily="50" charset="0"/>
              </a:rPr>
              <a:t>a un proceso de optimización dado </a:t>
            </a:r>
            <a:r>
              <a:rPr lang="es-ES" dirty="0" smtClean="0">
                <a:latin typeface="LM Roman 10" pitchFamily="50" charset="0"/>
              </a:rPr>
              <a:t>que ya </a:t>
            </a:r>
            <a:r>
              <a:rPr lang="es-ES" dirty="0">
                <a:latin typeface="LM Roman 10" pitchFamily="50" charset="0"/>
              </a:rPr>
              <a:t>parten de un valor ajustado.</a:t>
            </a:r>
            <a:endParaRPr lang="es-ES" dirty="0" smtClean="0">
              <a:latin typeface="LM Roman 1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2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245597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1" y="969641"/>
            <a:ext cx="734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M Roman Caps 1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5. Conclusiones</a:t>
            </a:r>
            <a:endParaRPr lang="es-ES" sz="2800" i="1" dirty="0">
              <a:solidFill>
                <a:schemeClr val="tx1">
                  <a:lumMod val="95000"/>
                  <a:lumOff val="5000"/>
                </a:schemeClr>
              </a:solidFill>
              <a:latin typeface="LM Roman Caps 1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28</a:t>
            </a:fld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971600" y="1628800"/>
            <a:ext cx="71287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M Roman 10" pitchFamily="50" charset="0"/>
              </a:rPr>
              <a:t>IV.  </a:t>
            </a:r>
            <a:r>
              <a:rPr lang="es-ES" dirty="0" smtClean="0">
                <a:latin typeface="LM Roman 10" pitchFamily="50" charset="0"/>
              </a:rPr>
              <a:t>La concentración de tensiones en las zonas de intersección de superficies de los agujeros provoca que se supere el límite de rotura del material. </a:t>
            </a:r>
            <a:r>
              <a:rPr lang="es-ES" dirty="0">
                <a:latin typeface="LM Roman 10" pitchFamily="50" charset="0"/>
              </a:rPr>
              <a:t>Esto </a:t>
            </a:r>
            <a:r>
              <a:rPr lang="es-ES" dirty="0" smtClean="0">
                <a:latin typeface="LM Roman 10" pitchFamily="50" charset="0"/>
              </a:rPr>
              <a:t>ocurre debido </a:t>
            </a:r>
            <a:r>
              <a:rPr lang="es-ES" dirty="0">
                <a:latin typeface="LM Roman 10" pitchFamily="50" charset="0"/>
              </a:rPr>
              <a:t>a </a:t>
            </a:r>
            <a:r>
              <a:rPr lang="es-ES" dirty="0" smtClean="0">
                <a:latin typeface="LM Roman 10" pitchFamily="50" charset="0"/>
              </a:rPr>
              <a:t>la </a:t>
            </a:r>
            <a:r>
              <a:rPr lang="es-ES" dirty="0">
                <a:latin typeface="LM Roman 10" pitchFamily="50" charset="0"/>
              </a:rPr>
              <a:t>excesiva </a:t>
            </a:r>
            <a:r>
              <a:rPr lang="es-ES" dirty="0" smtClean="0">
                <a:latin typeface="LM Roman 10" pitchFamily="50" charset="0"/>
              </a:rPr>
              <a:t>deflexión </a:t>
            </a:r>
            <a:r>
              <a:rPr lang="es-ES" dirty="0">
                <a:latin typeface="LM Roman 10" pitchFamily="50" charset="0"/>
              </a:rPr>
              <a:t>a la que están sometidos </a:t>
            </a:r>
            <a:r>
              <a:rPr lang="es-ES" dirty="0" smtClean="0">
                <a:latin typeface="LM Roman 10" pitchFamily="50" charset="0"/>
              </a:rPr>
              <a:t>los tornillos.</a:t>
            </a:r>
            <a:endParaRPr lang="es-ES" dirty="0" smtClean="0">
              <a:latin typeface="LM Roman 10" pitchFamily="50" charset="0"/>
            </a:endParaRPr>
          </a:p>
          <a:p>
            <a:endParaRPr lang="es-ES" sz="1600" dirty="0" smtClean="0">
              <a:latin typeface="LM Roman 10" pitchFamily="50" charset="0"/>
            </a:endParaRPr>
          </a:p>
          <a:p>
            <a:endParaRPr lang="es-ES" sz="1600" dirty="0" smtClean="0">
              <a:latin typeface="LM Roman 10" pitchFamily="50" charset="0"/>
            </a:endParaRPr>
          </a:p>
          <a:p>
            <a:pPr algn="just"/>
            <a:r>
              <a:rPr lang="es-ES" b="1" dirty="0" smtClean="0">
                <a:latin typeface="LM Roman 10" pitchFamily="50" charset="0"/>
              </a:rPr>
              <a:t>V.  </a:t>
            </a:r>
            <a:r>
              <a:rPr lang="es-ES" dirty="0" smtClean="0">
                <a:latin typeface="LM Roman 10" pitchFamily="50" charset="0"/>
              </a:rPr>
              <a:t>Problema no </a:t>
            </a:r>
            <a:r>
              <a:rPr lang="es-ES" dirty="0" smtClean="0">
                <a:latin typeface="LM Roman 10" pitchFamily="50" charset="0"/>
              </a:rPr>
              <a:t>lineal y grandes desplazamientos. Sin embargo, </a:t>
            </a:r>
            <a:r>
              <a:rPr lang="es-ES" dirty="0" smtClean="0">
                <a:latin typeface="LM Roman 10" pitchFamily="50" charset="0"/>
              </a:rPr>
              <a:t>si </a:t>
            </a:r>
            <a:r>
              <a:rPr lang="es-ES" dirty="0" smtClean="0">
                <a:latin typeface="LM Roman 10" pitchFamily="50" charset="0"/>
              </a:rPr>
              <a:t>se implementa la solución explicada, </a:t>
            </a:r>
            <a:r>
              <a:rPr lang="es-ES" dirty="0" smtClean="0">
                <a:latin typeface="LM Roman 10" pitchFamily="50" charset="0"/>
              </a:rPr>
              <a:t>las tensiones en los contornos de los agujeros quedarían dentro del rango permitido y se </a:t>
            </a:r>
            <a:r>
              <a:rPr lang="es-ES" dirty="0" smtClean="0">
                <a:latin typeface="LM Roman 10" pitchFamily="50" charset="0"/>
              </a:rPr>
              <a:t>podría calificar el problema de elástico lineal.</a:t>
            </a:r>
          </a:p>
        </p:txBody>
      </p:sp>
    </p:spTree>
    <p:extLst>
      <p:ext uri="{BB962C8B-B14F-4D97-AF65-F5344CB8AC3E}">
        <p14:creationId xmlns:p14="http://schemas.microsoft.com/office/powerpoint/2010/main" val="327676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4988" y="1628800"/>
            <a:ext cx="8229600" cy="2520280"/>
          </a:xfrm>
        </p:spPr>
        <p:txBody>
          <a:bodyPr>
            <a:noAutofit/>
          </a:bodyPr>
          <a:lstStyle/>
          <a:p>
            <a:r>
              <a:rPr lang="es-ES" sz="6000" dirty="0" smtClean="0">
                <a:latin typeface="LM Roman Caps 10" pitchFamily="50" charset="0"/>
              </a:rPr>
              <a:t>Fin de la presentación</a:t>
            </a:r>
            <a:endParaRPr lang="es-ES" sz="6000" dirty="0">
              <a:latin typeface="LM Roman Caps 10" pitchFamily="50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29</a:t>
            </a:fld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2915816" y="4941168"/>
            <a:ext cx="56886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200" dirty="0" smtClean="0">
                <a:latin typeface="LM Roman Caps 10" pitchFamily="50" charset="0"/>
              </a:rPr>
              <a:t>Gracias por la atención</a:t>
            </a:r>
            <a:endParaRPr lang="es-ES" sz="3200" dirty="0">
              <a:latin typeface="LM Roman Caps 10" pitchFamily="50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269731"/>
              </p:ext>
            </p:extLst>
          </p:nvPr>
        </p:nvGraphicFramePr>
        <p:xfrm>
          <a:off x="467544" y="116633"/>
          <a:ext cx="8280920" cy="5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920"/>
              </a:tblGrid>
              <a:tr h="268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Presentación TFG, Septiembre 2016</a:t>
                      </a: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Samuel Francesc</a:t>
                      </a:r>
                      <a:r>
                        <a:rPr lang="es-E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López </a:t>
                      </a:r>
                      <a:r>
                        <a:rPr lang="es-E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M Roman 10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Canós</a:t>
                      </a:r>
                      <a:endParaRPr lang="es-E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M Roman 10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440159" cy="50903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97" y="116632"/>
            <a:ext cx="1521207" cy="38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1562</Words>
  <Application>Microsoft Office PowerPoint</Application>
  <PresentationFormat>Presentación en pantalla (4:3)</PresentationFormat>
  <Paragraphs>344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Trabajo Fin de Grado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 de la presentación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Fin de Grado</dc:title>
  <dc:creator>Samuel Lopez Canos</dc:creator>
  <cp:lastModifiedBy>Samuel</cp:lastModifiedBy>
  <cp:revision>112</cp:revision>
  <dcterms:created xsi:type="dcterms:W3CDTF">2016-08-21T22:56:41Z</dcterms:created>
  <dcterms:modified xsi:type="dcterms:W3CDTF">2016-09-01T01:37:12Z</dcterms:modified>
</cp:coreProperties>
</file>