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8" r:id="rId3"/>
    <p:sldId id="259" r:id="rId4"/>
    <p:sldId id="268" r:id="rId5"/>
    <p:sldId id="260" r:id="rId6"/>
    <p:sldId id="269" r:id="rId7"/>
    <p:sldId id="270" r:id="rId8"/>
    <p:sldId id="261" r:id="rId9"/>
    <p:sldId id="262" r:id="rId10"/>
    <p:sldId id="273" r:id="rId11"/>
    <p:sldId id="274" r:id="rId12"/>
    <p:sldId id="275" r:id="rId13"/>
    <p:sldId id="276" r:id="rId14"/>
    <p:sldId id="263" r:id="rId15"/>
    <p:sldId id="271" r:id="rId16"/>
    <p:sldId id="272" r:id="rId17"/>
    <p:sldId id="267" r:id="rId18"/>
    <p:sldId id="278" r:id="rId19"/>
    <p:sldId id="279" r:id="rId20"/>
    <p:sldId id="280" r:id="rId21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9" d="100"/>
          <a:sy n="89" d="100"/>
        </p:scale>
        <p:origin x="46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orge\Dropbox\Jorge%20Mota\Copia%20de%20seguridad%20del%20trabajo\TFG_matlab\Departing_or_Arriving_Airport_LEAL_0000_2400_1506_400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orge\Dropbox\Jorge%20Mota\Copia%20de%20seguridad%20del%20trabajo\TFG_matlab\Departing_or_Arriving_Airport_LEAL_0000_2400_1507_401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/>
              <a:t>MOVIMIENTOS en ALC -1506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Data!$A$32</c:f>
              <c:strCache>
                <c:ptCount val="1"/>
                <c:pt idx="0">
                  <c:v>MEDIA DIARIA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110000"/>
                    <a:satMod val="105000"/>
                    <a:tint val="67000"/>
                  </a:schemeClr>
                </a:gs>
                <a:gs pos="50000">
                  <a:schemeClr val="accent1">
                    <a:lumMod val="105000"/>
                    <a:satMod val="103000"/>
                    <a:tint val="73000"/>
                  </a:schemeClr>
                </a:gs>
                <a:gs pos="100000">
                  <a:schemeClr val="accent1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Data!$F$2:$AC$2</c:f>
              <c:strCache>
                <c:ptCount val="24"/>
                <c:pt idx="0">
                  <c:v>0:00-1:00</c:v>
                </c:pt>
                <c:pt idx="1">
                  <c:v>1:00-2:00</c:v>
                </c:pt>
                <c:pt idx="2">
                  <c:v>2:00-3:00</c:v>
                </c:pt>
                <c:pt idx="3">
                  <c:v>3:00-4:00</c:v>
                </c:pt>
                <c:pt idx="4">
                  <c:v>4:00-5:00</c:v>
                </c:pt>
                <c:pt idx="5">
                  <c:v>5:00-6:00</c:v>
                </c:pt>
                <c:pt idx="6">
                  <c:v>6:00-7:00</c:v>
                </c:pt>
                <c:pt idx="7">
                  <c:v>7:00-8:00</c:v>
                </c:pt>
                <c:pt idx="8">
                  <c:v>8:00-9:00</c:v>
                </c:pt>
                <c:pt idx="9">
                  <c:v>9:00-10:00</c:v>
                </c:pt>
                <c:pt idx="10">
                  <c:v>10:00-11:00</c:v>
                </c:pt>
                <c:pt idx="11">
                  <c:v>11:00-12:00</c:v>
                </c:pt>
                <c:pt idx="12">
                  <c:v>12:00-13:00</c:v>
                </c:pt>
                <c:pt idx="13">
                  <c:v>13:00-14:00</c:v>
                </c:pt>
                <c:pt idx="14">
                  <c:v>14:00-15:00</c:v>
                </c:pt>
                <c:pt idx="15">
                  <c:v>15:00-16:00</c:v>
                </c:pt>
                <c:pt idx="16">
                  <c:v>16:00-17:00</c:v>
                </c:pt>
                <c:pt idx="17">
                  <c:v>17:00-18:00</c:v>
                </c:pt>
                <c:pt idx="18">
                  <c:v>18:00-19:00</c:v>
                </c:pt>
                <c:pt idx="19">
                  <c:v>19:00-20:00</c:v>
                </c:pt>
                <c:pt idx="20">
                  <c:v>20:00-21:00</c:v>
                </c:pt>
                <c:pt idx="21">
                  <c:v>21:00-22:00</c:v>
                </c:pt>
                <c:pt idx="22">
                  <c:v>22:00-23:00</c:v>
                </c:pt>
                <c:pt idx="23">
                  <c:v>23:00-0:00</c:v>
                </c:pt>
              </c:strCache>
            </c:strRef>
          </c:cat>
          <c:val>
            <c:numRef>
              <c:f>Data!$F$32:$AC$32</c:f>
              <c:numCache>
                <c:formatCode>0</c:formatCode>
                <c:ptCount val="24"/>
                <c:pt idx="0">
                  <c:v>0.5357142857142857</c:v>
                </c:pt>
                <c:pt idx="1">
                  <c:v>0.32142857142857145</c:v>
                </c:pt>
                <c:pt idx="2">
                  <c:v>0.10714285714285714</c:v>
                </c:pt>
                <c:pt idx="3">
                  <c:v>7.1428571428571425E-2</c:v>
                </c:pt>
                <c:pt idx="4">
                  <c:v>2.5357142857142856</c:v>
                </c:pt>
                <c:pt idx="5">
                  <c:v>7.3214285714285712</c:v>
                </c:pt>
                <c:pt idx="6">
                  <c:v>12.464285714285714</c:v>
                </c:pt>
                <c:pt idx="7">
                  <c:v>19.142857142857142</c:v>
                </c:pt>
                <c:pt idx="8">
                  <c:v>23.107142857142858</c:v>
                </c:pt>
                <c:pt idx="9">
                  <c:v>19.357142857142858</c:v>
                </c:pt>
                <c:pt idx="10">
                  <c:v>16</c:v>
                </c:pt>
                <c:pt idx="11">
                  <c:v>12.392857142857142</c:v>
                </c:pt>
                <c:pt idx="12">
                  <c:v>14.428571428571429</c:v>
                </c:pt>
                <c:pt idx="13">
                  <c:v>10.178571428571429</c:v>
                </c:pt>
                <c:pt idx="14">
                  <c:v>12.571428571428571</c:v>
                </c:pt>
                <c:pt idx="15">
                  <c:v>13.357142857142858</c:v>
                </c:pt>
                <c:pt idx="16">
                  <c:v>11.857142857142858</c:v>
                </c:pt>
                <c:pt idx="17">
                  <c:v>12.928571428571429</c:v>
                </c:pt>
                <c:pt idx="18">
                  <c:v>13.928571428571429</c:v>
                </c:pt>
                <c:pt idx="19">
                  <c:v>12.142857142857142</c:v>
                </c:pt>
                <c:pt idx="20">
                  <c:v>9.9642857142857135</c:v>
                </c:pt>
                <c:pt idx="21">
                  <c:v>11.607142857142858</c:v>
                </c:pt>
                <c:pt idx="22">
                  <c:v>4.9642857142857144</c:v>
                </c:pt>
                <c:pt idx="23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159-4694-90A0-51DEC77EE8E0}"/>
            </c:ext>
          </c:extLst>
        </c:ser>
        <c:ser>
          <c:idx val="1"/>
          <c:order val="1"/>
          <c:tx>
            <c:strRef>
              <c:f>Data!$A$33</c:f>
              <c:strCache>
                <c:ptCount val="1"/>
                <c:pt idx="0">
                  <c:v>MAXIMO DIARIO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110000"/>
                    <a:satMod val="105000"/>
                    <a:tint val="67000"/>
                  </a:schemeClr>
                </a:gs>
                <a:gs pos="50000">
                  <a:schemeClr val="accent2">
                    <a:lumMod val="105000"/>
                    <a:satMod val="103000"/>
                    <a:tint val="73000"/>
                  </a:schemeClr>
                </a:gs>
                <a:gs pos="100000">
                  <a:schemeClr val="accent2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Data!$F$2:$AC$2</c:f>
              <c:strCache>
                <c:ptCount val="24"/>
                <c:pt idx="0">
                  <c:v>0:00-1:00</c:v>
                </c:pt>
                <c:pt idx="1">
                  <c:v>1:00-2:00</c:v>
                </c:pt>
                <c:pt idx="2">
                  <c:v>2:00-3:00</c:v>
                </c:pt>
                <c:pt idx="3">
                  <c:v>3:00-4:00</c:v>
                </c:pt>
                <c:pt idx="4">
                  <c:v>4:00-5:00</c:v>
                </c:pt>
                <c:pt idx="5">
                  <c:v>5:00-6:00</c:v>
                </c:pt>
                <c:pt idx="6">
                  <c:v>6:00-7:00</c:v>
                </c:pt>
                <c:pt idx="7">
                  <c:v>7:00-8:00</c:v>
                </c:pt>
                <c:pt idx="8">
                  <c:v>8:00-9:00</c:v>
                </c:pt>
                <c:pt idx="9">
                  <c:v>9:00-10:00</c:v>
                </c:pt>
                <c:pt idx="10">
                  <c:v>10:00-11:00</c:v>
                </c:pt>
                <c:pt idx="11">
                  <c:v>11:00-12:00</c:v>
                </c:pt>
                <c:pt idx="12">
                  <c:v>12:00-13:00</c:v>
                </c:pt>
                <c:pt idx="13">
                  <c:v>13:00-14:00</c:v>
                </c:pt>
                <c:pt idx="14">
                  <c:v>14:00-15:00</c:v>
                </c:pt>
                <c:pt idx="15">
                  <c:v>15:00-16:00</c:v>
                </c:pt>
                <c:pt idx="16">
                  <c:v>16:00-17:00</c:v>
                </c:pt>
                <c:pt idx="17">
                  <c:v>17:00-18:00</c:v>
                </c:pt>
                <c:pt idx="18">
                  <c:v>18:00-19:00</c:v>
                </c:pt>
                <c:pt idx="19">
                  <c:v>19:00-20:00</c:v>
                </c:pt>
                <c:pt idx="20">
                  <c:v>20:00-21:00</c:v>
                </c:pt>
                <c:pt idx="21">
                  <c:v>21:00-22:00</c:v>
                </c:pt>
                <c:pt idx="22">
                  <c:v>22:00-23:00</c:v>
                </c:pt>
                <c:pt idx="23">
                  <c:v>23:00-0:00</c:v>
                </c:pt>
              </c:strCache>
            </c:strRef>
          </c:cat>
          <c:val>
            <c:numRef>
              <c:f>Data!$F$33:$AC$33</c:f>
              <c:numCache>
                <c:formatCode>0</c:formatCode>
                <c:ptCount val="24"/>
                <c:pt idx="0">
                  <c:v>3</c:v>
                </c:pt>
                <c:pt idx="1">
                  <c:v>3</c:v>
                </c:pt>
                <c:pt idx="2">
                  <c:v>2</c:v>
                </c:pt>
                <c:pt idx="3">
                  <c:v>1</c:v>
                </c:pt>
                <c:pt idx="4">
                  <c:v>5</c:v>
                </c:pt>
                <c:pt idx="5">
                  <c:v>10</c:v>
                </c:pt>
                <c:pt idx="6">
                  <c:v>17</c:v>
                </c:pt>
                <c:pt idx="7">
                  <c:v>27</c:v>
                </c:pt>
                <c:pt idx="8">
                  <c:v>32</c:v>
                </c:pt>
                <c:pt idx="9">
                  <c:v>28</c:v>
                </c:pt>
                <c:pt idx="10">
                  <c:v>25</c:v>
                </c:pt>
                <c:pt idx="11">
                  <c:v>17</c:v>
                </c:pt>
                <c:pt idx="12">
                  <c:v>21</c:v>
                </c:pt>
                <c:pt idx="13">
                  <c:v>16</c:v>
                </c:pt>
                <c:pt idx="14">
                  <c:v>17</c:v>
                </c:pt>
                <c:pt idx="15">
                  <c:v>17</c:v>
                </c:pt>
                <c:pt idx="16">
                  <c:v>25</c:v>
                </c:pt>
                <c:pt idx="17">
                  <c:v>19</c:v>
                </c:pt>
                <c:pt idx="18">
                  <c:v>17</c:v>
                </c:pt>
                <c:pt idx="19">
                  <c:v>16</c:v>
                </c:pt>
                <c:pt idx="20">
                  <c:v>15</c:v>
                </c:pt>
                <c:pt idx="21">
                  <c:v>16</c:v>
                </c:pt>
                <c:pt idx="22">
                  <c:v>9</c:v>
                </c:pt>
                <c:pt idx="23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159-4694-90A0-51DEC77EE8E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-56390064"/>
        <c:axId val="-56387888"/>
      </c:barChart>
      <c:catAx>
        <c:axId val="-5639006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-56387888"/>
        <c:crosses val="autoZero"/>
        <c:auto val="1"/>
        <c:lblAlgn val="ctr"/>
        <c:lblOffset val="100"/>
        <c:noMultiLvlLbl val="0"/>
      </c:catAx>
      <c:valAx>
        <c:axId val="-56387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-56390064"/>
        <c:crossesAt val="1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/>
              <a:t>MOVIMIENTOS en ALC - 1507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MEDIA DIARIA</c:v>
          </c:tx>
          <c:spPr>
            <a:gradFill rotWithShape="1">
              <a:gsLst>
                <a:gs pos="0">
                  <a:schemeClr val="accent1">
                    <a:lumMod val="110000"/>
                    <a:satMod val="105000"/>
                    <a:tint val="67000"/>
                  </a:schemeClr>
                </a:gs>
                <a:gs pos="50000">
                  <a:schemeClr val="accent1">
                    <a:lumMod val="105000"/>
                    <a:satMod val="103000"/>
                    <a:tint val="73000"/>
                  </a:schemeClr>
                </a:gs>
                <a:gs pos="100000">
                  <a:schemeClr val="accent1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Data!$F$34:$AC$34</c:f>
              <c:strCache>
                <c:ptCount val="24"/>
                <c:pt idx="0">
                  <c:v>00:00-1:00</c:v>
                </c:pt>
                <c:pt idx="1">
                  <c:v>1:00-2:00</c:v>
                </c:pt>
                <c:pt idx="2">
                  <c:v>02:00-3:00</c:v>
                </c:pt>
                <c:pt idx="3">
                  <c:v>3:00-4:00</c:v>
                </c:pt>
                <c:pt idx="4">
                  <c:v>4:00-5:00</c:v>
                </c:pt>
                <c:pt idx="5">
                  <c:v>5:00-6:00</c:v>
                </c:pt>
                <c:pt idx="6">
                  <c:v>6:00-7:00</c:v>
                </c:pt>
                <c:pt idx="7">
                  <c:v>7:00-8:00</c:v>
                </c:pt>
                <c:pt idx="8">
                  <c:v>8:00-9:00</c:v>
                </c:pt>
                <c:pt idx="9">
                  <c:v>9:00-10:00</c:v>
                </c:pt>
                <c:pt idx="10">
                  <c:v>10:00-11:00</c:v>
                </c:pt>
                <c:pt idx="11">
                  <c:v>11:0-12:00</c:v>
                </c:pt>
                <c:pt idx="12">
                  <c:v>12:00-13.00</c:v>
                </c:pt>
                <c:pt idx="13">
                  <c:v>13:00-14:00</c:v>
                </c:pt>
                <c:pt idx="14">
                  <c:v>14:00-15:00</c:v>
                </c:pt>
                <c:pt idx="15">
                  <c:v>15:00-16:00</c:v>
                </c:pt>
                <c:pt idx="16">
                  <c:v>16:00-17:00</c:v>
                </c:pt>
                <c:pt idx="17">
                  <c:v>17:00-18:00</c:v>
                </c:pt>
                <c:pt idx="18">
                  <c:v>18:00-19:00</c:v>
                </c:pt>
                <c:pt idx="19">
                  <c:v>19:00-20:00</c:v>
                </c:pt>
                <c:pt idx="20">
                  <c:v>20:00-21:00</c:v>
                </c:pt>
                <c:pt idx="21">
                  <c:v>21:00-22:00</c:v>
                </c:pt>
                <c:pt idx="22">
                  <c:v>22:00-23:00</c:v>
                </c:pt>
                <c:pt idx="23">
                  <c:v>23:00-00:00</c:v>
                </c:pt>
              </c:strCache>
            </c:strRef>
          </c:cat>
          <c:val>
            <c:numRef>
              <c:f>Data!$F$32:$AC$32</c:f>
              <c:numCache>
                <c:formatCode>0</c:formatCode>
                <c:ptCount val="24"/>
                <c:pt idx="0">
                  <c:v>0.5</c:v>
                </c:pt>
                <c:pt idx="1">
                  <c:v>0.17857142857142858</c:v>
                </c:pt>
                <c:pt idx="2">
                  <c:v>0.14285714285714285</c:v>
                </c:pt>
                <c:pt idx="3">
                  <c:v>0.14285714285714285</c:v>
                </c:pt>
                <c:pt idx="4">
                  <c:v>3.25</c:v>
                </c:pt>
                <c:pt idx="5">
                  <c:v>8.3214285714285712</c:v>
                </c:pt>
                <c:pt idx="6">
                  <c:v>12.464285714285714</c:v>
                </c:pt>
                <c:pt idx="7">
                  <c:v>19.035714285714285</c:v>
                </c:pt>
                <c:pt idx="8">
                  <c:v>23.035714285714285</c:v>
                </c:pt>
                <c:pt idx="9">
                  <c:v>22.857142857142858</c:v>
                </c:pt>
                <c:pt idx="10">
                  <c:v>19</c:v>
                </c:pt>
                <c:pt idx="11">
                  <c:v>13</c:v>
                </c:pt>
                <c:pt idx="12">
                  <c:v>13.607142857142858</c:v>
                </c:pt>
                <c:pt idx="13">
                  <c:v>12.25</c:v>
                </c:pt>
                <c:pt idx="14">
                  <c:v>12.75</c:v>
                </c:pt>
                <c:pt idx="15">
                  <c:v>14.392857142857142</c:v>
                </c:pt>
                <c:pt idx="16">
                  <c:v>14.071428571428571</c:v>
                </c:pt>
                <c:pt idx="17">
                  <c:v>15.892857142857142</c:v>
                </c:pt>
                <c:pt idx="18">
                  <c:v>16.357142857142858</c:v>
                </c:pt>
                <c:pt idx="19">
                  <c:v>14.214285714285714</c:v>
                </c:pt>
                <c:pt idx="20">
                  <c:v>12.464285714285714</c:v>
                </c:pt>
                <c:pt idx="21">
                  <c:v>12.107142857142858</c:v>
                </c:pt>
                <c:pt idx="22">
                  <c:v>5.5714285714285712</c:v>
                </c:pt>
                <c:pt idx="23">
                  <c:v>1.4285714285714286</c:v>
                </c:pt>
              </c:numCache>
            </c:numRef>
          </c:val>
        </c:ser>
        <c:ser>
          <c:idx val="1"/>
          <c:order val="1"/>
          <c:tx>
            <c:v>MÁXIMO DIARIO</c:v>
          </c:tx>
          <c:spPr>
            <a:gradFill rotWithShape="1">
              <a:gsLst>
                <a:gs pos="0">
                  <a:schemeClr val="accent2">
                    <a:lumMod val="110000"/>
                    <a:satMod val="105000"/>
                    <a:tint val="67000"/>
                  </a:schemeClr>
                </a:gs>
                <a:gs pos="50000">
                  <a:schemeClr val="accent2">
                    <a:lumMod val="105000"/>
                    <a:satMod val="103000"/>
                    <a:tint val="73000"/>
                  </a:schemeClr>
                </a:gs>
                <a:gs pos="100000">
                  <a:schemeClr val="accent2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Data!$F$34:$AC$34</c:f>
              <c:strCache>
                <c:ptCount val="24"/>
                <c:pt idx="0">
                  <c:v>00:00-1:00</c:v>
                </c:pt>
                <c:pt idx="1">
                  <c:v>1:00-2:00</c:v>
                </c:pt>
                <c:pt idx="2">
                  <c:v>02:00-3:00</c:v>
                </c:pt>
                <c:pt idx="3">
                  <c:v>3:00-4:00</c:v>
                </c:pt>
                <c:pt idx="4">
                  <c:v>4:00-5:00</c:v>
                </c:pt>
                <c:pt idx="5">
                  <c:v>5:00-6:00</c:v>
                </c:pt>
                <c:pt idx="6">
                  <c:v>6:00-7:00</c:v>
                </c:pt>
                <c:pt idx="7">
                  <c:v>7:00-8:00</c:v>
                </c:pt>
                <c:pt idx="8">
                  <c:v>8:00-9:00</c:v>
                </c:pt>
                <c:pt idx="9">
                  <c:v>9:00-10:00</c:v>
                </c:pt>
                <c:pt idx="10">
                  <c:v>10:00-11:00</c:v>
                </c:pt>
                <c:pt idx="11">
                  <c:v>11:0-12:00</c:v>
                </c:pt>
                <c:pt idx="12">
                  <c:v>12:00-13.00</c:v>
                </c:pt>
                <c:pt idx="13">
                  <c:v>13:00-14:00</c:v>
                </c:pt>
                <c:pt idx="14">
                  <c:v>14:00-15:00</c:v>
                </c:pt>
                <c:pt idx="15">
                  <c:v>15:00-16:00</c:v>
                </c:pt>
                <c:pt idx="16">
                  <c:v>16:00-17:00</c:v>
                </c:pt>
                <c:pt idx="17">
                  <c:v>17:00-18:00</c:v>
                </c:pt>
                <c:pt idx="18">
                  <c:v>18:00-19:00</c:v>
                </c:pt>
                <c:pt idx="19">
                  <c:v>19:00-20:00</c:v>
                </c:pt>
                <c:pt idx="20">
                  <c:v>20:00-21:00</c:v>
                </c:pt>
                <c:pt idx="21">
                  <c:v>21:00-22:00</c:v>
                </c:pt>
                <c:pt idx="22">
                  <c:v>22:00-23:00</c:v>
                </c:pt>
                <c:pt idx="23">
                  <c:v>23:00-00:00</c:v>
                </c:pt>
              </c:strCache>
            </c:strRef>
          </c:cat>
          <c:val>
            <c:numRef>
              <c:f>Data!$F$33:$AC$33</c:f>
              <c:numCache>
                <c:formatCode>0</c:formatCode>
                <c:ptCount val="24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7</c:v>
                </c:pt>
                <c:pt idx="5">
                  <c:v>10</c:v>
                </c:pt>
                <c:pt idx="6">
                  <c:v>15</c:v>
                </c:pt>
                <c:pt idx="7">
                  <c:v>25</c:v>
                </c:pt>
                <c:pt idx="8">
                  <c:v>29</c:v>
                </c:pt>
                <c:pt idx="9">
                  <c:v>30</c:v>
                </c:pt>
                <c:pt idx="10">
                  <c:v>26</c:v>
                </c:pt>
                <c:pt idx="11">
                  <c:v>18</c:v>
                </c:pt>
                <c:pt idx="12">
                  <c:v>18</c:v>
                </c:pt>
                <c:pt idx="13">
                  <c:v>15</c:v>
                </c:pt>
                <c:pt idx="14">
                  <c:v>21</c:v>
                </c:pt>
                <c:pt idx="15">
                  <c:v>21</c:v>
                </c:pt>
                <c:pt idx="16">
                  <c:v>26</c:v>
                </c:pt>
                <c:pt idx="17">
                  <c:v>24</c:v>
                </c:pt>
                <c:pt idx="18">
                  <c:v>23</c:v>
                </c:pt>
                <c:pt idx="19">
                  <c:v>20</c:v>
                </c:pt>
                <c:pt idx="20">
                  <c:v>17</c:v>
                </c:pt>
                <c:pt idx="21">
                  <c:v>16</c:v>
                </c:pt>
                <c:pt idx="22">
                  <c:v>8</c:v>
                </c:pt>
                <c:pt idx="23">
                  <c:v>4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-56381904"/>
        <c:axId val="-56379728"/>
      </c:barChart>
      <c:catAx>
        <c:axId val="-56381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-56379728"/>
        <c:crosses val="autoZero"/>
        <c:auto val="1"/>
        <c:lblAlgn val="ctr"/>
        <c:lblOffset val="100"/>
        <c:noMultiLvlLbl val="0"/>
      </c:catAx>
      <c:valAx>
        <c:axId val="-56379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-56381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6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6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9A38A0-C2DD-4733-9FD9-C5725D3CD4CA}" type="datetimeFigureOut">
              <a:rPr lang="es-ES" smtClean="0"/>
              <a:t>01/09/2016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B24209-06C0-4090-A2F0-E670372D271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988422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B24209-06C0-4090-A2F0-E670372D2713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518458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/>
          <p:cNvPicPr>
            <a:picLocks noChangeAspect="1"/>
          </p:cNvPicPr>
          <p:nvPr userDrawn="1"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7782" y="1647174"/>
            <a:ext cx="3296436" cy="3909727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06E83-7266-4D20-9A01-C604BBE0989F}" type="datetime1">
              <a:rPr lang="es-ES" smtClean="0"/>
              <a:t>01/09/2016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Trabajo fin de grado</a:t>
            </a: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500" b="1"/>
            </a:lvl1pPr>
          </a:lstStyle>
          <a:p>
            <a:fld id="{4A94355A-51BB-4E15-B2AB-036E4BD7421D}" type="slidenum">
              <a:rPr lang="es-ES" smtClean="0"/>
              <a:pPr/>
              <a:t>‹Nº›</a:t>
            </a:fld>
            <a:endParaRPr lang="es-ES" dirty="0"/>
          </a:p>
        </p:txBody>
      </p:sp>
      <p:pic>
        <p:nvPicPr>
          <p:cNvPr id="9" name="Imagen 8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66398"/>
            <a:ext cx="3004777" cy="955965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500" y="166398"/>
            <a:ext cx="3297500" cy="955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9004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16B69-74AD-408E-8B96-5B0FB96B1DFD}" type="datetime1">
              <a:rPr lang="es-ES" smtClean="0"/>
              <a:t>01/09/2016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Trabajo fin de grado</a:t>
            </a: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355A-51BB-4E15-B2AB-036E4BD7421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997252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 userDrawn="1"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1432" y="1982114"/>
            <a:ext cx="3296436" cy="3909727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443040"/>
            <a:ext cx="10515600" cy="145256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3162302"/>
            <a:ext cx="10515600" cy="2927349"/>
          </a:xfrm>
        </p:spPr>
        <p:txBody>
          <a:bodyPr>
            <a:normAutofit/>
          </a:bodyPr>
          <a:lstStyle>
            <a:lvl1pPr marL="0" indent="0">
              <a:buNone/>
              <a:defRPr sz="3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B15A3-A9D4-4BD1-A4EB-46FD707FAA57}" type="datetime1">
              <a:rPr lang="es-ES" smtClean="0"/>
              <a:t>01/09/2016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Trabajo fin de grado</a:t>
            </a: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500" b="1"/>
            </a:lvl1pPr>
          </a:lstStyle>
          <a:p>
            <a:fld id="{4A94355A-51BB-4E15-B2AB-036E4BD7421D}" type="slidenum">
              <a:rPr lang="es-ES" smtClean="0"/>
              <a:pPr/>
              <a:t>‹Nº›</a:t>
            </a:fld>
            <a:endParaRPr lang="es-ES" dirty="0"/>
          </a:p>
        </p:txBody>
      </p:sp>
      <p:pic>
        <p:nvPicPr>
          <p:cNvPr id="7" name="Imagen 6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2786" y="142442"/>
            <a:ext cx="3004777" cy="955965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4274" y="142442"/>
            <a:ext cx="3297500" cy="955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267119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4CFE9-A2EF-470D-BE2D-35F1A6E5CD8E}" type="datetime1">
              <a:rPr lang="es-ES" smtClean="0"/>
              <a:t>01/09/2016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Trabajo fin de grado</a:t>
            </a:r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355A-51BB-4E15-B2AB-036E4BD7421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104957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C7211-5CB9-48A5-8CD8-0795ED780847}" type="datetime1">
              <a:rPr lang="es-ES" smtClean="0"/>
              <a:t>01/09/2016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Trabajo fin de grado</a:t>
            </a:r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355A-51BB-4E15-B2AB-036E4BD7421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074224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AFB6-B7F7-428B-8932-076616B2B9A8}" type="datetime1">
              <a:rPr lang="es-ES" smtClean="0"/>
              <a:t>01/09/2016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Trabajo fin de grado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355A-51BB-4E15-B2AB-036E4BD7421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536478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7A67-E281-4E1D-B487-1C3DDEDD09D6}" type="datetime1">
              <a:rPr lang="es-ES" smtClean="0"/>
              <a:t>01/09/2016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Trabajo fin de grado</a:t>
            </a:r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355A-51BB-4E15-B2AB-036E4BD7421D}" type="slidenum">
              <a:rPr lang="es-ES" smtClean="0"/>
              <a:t>‹Nº›</a:t>
            </a:fld>
            <a:endParaRPr lang="es-ES"/>
          </a:p>
        </p:txBody>
      </p:sp>
      <p:pic>
        <p:nvPicPr>
          <p:cNvPr id="5" name="Imagen 4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3611" y="166398"/>
            <a:ext cx="3004777" cy="95596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 userDrawn="1"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7781" y="1619805"/>
            <a:ext cx="3296436" cy="3909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7598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2D5CB-3FD5-4EE2-B718-5802216A61C7}" type="datetime1">
              <a:rPr lang="es-ES" smtClean="0"/>
              <a:t>01/09/2016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Trabajo fin de grado</a:t>
            </a:r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355A-51BB-4E15-B2AB-036E4BD7421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77398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6FBAA-61FF-4D40-B131-5828E26407E0}" type="datetime1">
              <a:rPr lang="es-ES" smtClean="0"/>
              <a:t>01/09/2016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Trabajo fin de grado</a:t>
            </a:r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355A-51BB-4E15-B2AB-036E4BD7421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19493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5223D-677F-4558-88E2-D3F73B3ED301}" type="datetime1">
              <a:rPr lang="es-ES" smtClean="0"/>
              <a:t>01/09/2016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Trabajo fin de grado</a:t>
            </a: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355A-51BB-4E15-B2AB-036E4BD7421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6987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285CB-0A81-4E7E-BB50-13048CDB95CF}" type="datetime1">
              <a:rPr lang="es-ES" smtClean="0"/>
              <a:t>01/09/2016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Trabajo fin de grado</a:t>
            </a: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355A-51BB-4E15-B2AB-036E4BD7421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573161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3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E49FC2-48E6-4AFE-8554-3D9186BD50DF}" type="datetime1">
              <a:rPr lang="es-ES" smtClean="0"/>
              <a:t>01/09/2016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 smtClean="0"/>
              <a:t>Trabajo fin de grado</a:t>
            </a: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94355A-51BB-4E15-B2AB-036E4BD7421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7383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ptyuste@disca.upv.es" TargetMode="External"/><Relationship Id="rId5" Type="http://schemas.openxmlformats.org/officeDocument/2006/relationships/hyperlink" Target="mailto:jormomad@etsid.upv.es" TargetMode="Externa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6535" y="972458"/>
            <a:ext cx="4278930" cy="5075010"/>
          </a:xfrm>
          <a:prstGeom prst="rect">
            <a:avLst/>
          </a:prstGeom>
          <a:noFill/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noFill/>
        </p:spPr>
        <p:txBody>
          <a:bodyPr>
            <a:normAutofit/>
          </a:bodyPr>
          <a:lstStyle/>
          <a:p>
            <a:r>
              <a:rPr lang="es-ES" b="1" dirty="0" smtClean="0">
                <a:latin typeface="Book Antiqua" panose="0204060205030503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TRABAJO</a:t>
            </a:r>
            <a:br>
              <a:rPr lang="es-ES" b="1" dirty="0" smtClean="0">
                <a:latin typeface="Book Antiqua" panose="02040602050305030304" pitchFamily="18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s-ES" b="1" dirty="0" smtClean="0">
                <a:latin typeface="Book Antiqua" panose="0204060205030503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FIN DE GRADO</a:t>
            </a:r>
            <a:endParaRPr lang="es-ES" b="1" dirty="0">
              <a:latin typeface="Book Antiqua" panose="02040602050305030304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458701"/>
            <a:ext cx="9144000" cy="1655762"/>
          </a:xfrm>
        </p:spPr>
        <p:txBody>
          <a:bodyPr/>
          <a:lstStyle/>
          <a:p>
            <a:endParaRPr lang="es-ES" dirty="0" smtClean="0">
              <a:latin typeface="Book Antiqua" panose="02040602050305030304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s-ES" b="1" dirty="0" smtClean="0">
                <a:latin typeface="Sitka Text" panose="02000505000000020004" pitchFamily="2" charset="0"/>
                <a:ea typeface="Verdana" panose="020B0604030504040204" pitchFamily="34" charset="0"/>
                <a:cs typeface="Verdana" panose="020B0604030504040204" pitchFamily="34" charset="0"/>
              </a:rPr>
              <a:t>ESTUDIO DE LA INTRODUCCIÓN DE PROCEDIMIENTOS POINT MERGE EN UN TMA COMPLEJO</a:t>
            </a:r>
            <a:endParaRPr lang="es-ES" b="1" dirty="0">
              <a:latin typeface="Sitka Text" panose="02000505000000020004" pitchFamily="2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3473551" y="5257800"/>
            <a:ext cx="54152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>
                <a:latin typeface="Book Antiqua" panose="02040602050305030304" pitchFamily="18" charset="0"/>
              </a:rPr>
              <a:t>Autor: Jorge Mota Madrid	</a:t>
            </a:r>
            <a:r>
              <a:rPr lang="es-ES" dirty="0" smtClean="0">
                <a:latin typeface="Book Antiqua" panose="02040602050305030304" pitchFamily="18" charset="0"/>
                <a:hlinkClick r:id="rId5"/>
              </a:rPr>
              <a:t>jormomad@etsid.upv.es</a:t>
            </a:r>
            <a:endParaRPr lang="es-ES" dirty="0" smtClean="0">
              <a:latin typeface="Book Antiqua" panose="02040602050305030304" pitchFamily="18" charset="0"/>
            </a:endParaRPr>
          </a:p>
          <a:p>
            <a:r>
              <a:rPr lang="es-ES" dirty="0" smtClean="0">
                <a:latin typeface="Book Antiqua" panose="02040602050305030304" pitchFamily="18" charset="0"/>
              </a:rPr>
              <a:t>Tutor: Pedro Yuste Pérez	</a:t>
            </a:r>
            <a:r>
              <a:rPr lang="es-ES" dirty="0" smtClean="0">
                <a:latin typeface="Book Antiqua" panose="02040602050305030304" pitchFamily="18" charset="0"/>
                <a:hlinkClick r:id="rId6"/>
              </a:rPr>
              <a:t>pyuste@disca.upv.es</a:t>
            </a:r>
            <a:r>
              <a:rPr lang="es-ES" dirty="0" smtClean="0">
                <a:latin typeface="Book Antiqua" panose="02040602050305030304" pitchFamily="18" charset="0"/>
              </a:rPr>
              <a:t> </a:t>
            </a:r>
            <a:endParaRPr lang="es-ES" dirty="0">
              <a:latin typeface="Book Antiqua" panose="02040602050305030304" pitchFamily="18" charset="0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355A-51BB-4E15-B2AB-036E4BD7421D}" type="slidenum">
              <a:rPr lang="es-ES" sz="1500" b="1" smtClean="0"/>
              <a:t>1</a:t>
            </a:fld>
            <a:endParaRPr lang="es-ES" sz="1500" b="1" dirty="0"/>
          </a:p>
        </p:txBody>
      </p:sp>
    </p:spTree>
    <p:extLst>
      <p:ext uri="{BB962C8B-B14F-4D97-AF65-F5344CB8AC3E}">
        <p14:creationId xmlns:p14="http://schemas.microsoft.com/office/powerpoint/2010/main" val="1899917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1361873"/>
            <a:ext cx="10515600" cy="4727778"/>
          </a:xfrm>
        </p:spPr>
        <p:txBody>
          <a:bodyPr/>
          <a:lstStyle/>
          <a:p>
            <a:r>
              <a:rPr lang="es-ES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Índice:</a:t>
            </a:r>
          </a:p>
          <a:p>
            <a:pPr marL="457200" indent="-457200">
              <a:buAutoNum type="arabicPeriod"/>
            </a:pPr>
            <a:r>
              <a:rPr lang="es-ES" dirty="0">
                <a:solidFill>
                  <a:schemeClr val="tx1"/>
                </a:solidFill>
                <a:latin typeface="Book Antiqua" panose="02040602050305030304" pitchFamily="18" charset="0"/>
              </a:rPr>
              <a:t>Objetivo del </a:t>
            </a:r>
            <a:r>
              <a:rPr lang="es-ES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trabajo</a:t>
            </a:r>
          </a:p>
          <a:p>
            <a:pPr marL="457200" indent="-457200">
              <a:buAutoNum type="arabicPeriod"/>
            </a:pPr>
            <a:r>
              <a:rPr lang="es-ES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Descripción de las condiciones: TMA y procedimiento Point Merge</a:t>
            </a:r>
            <a:endParaRPr lang="es-ES" dirty="0">
              <a:solidFill>
                <a:schemeClr val="tx1"/>
              </a:solidFill>
              <a:latin typeface="Book Antiqua" panose="02040602050305030304" pitchFamily="18" charset="0"/>
            </a:endParaRPr>
          </a:p>
          <a:p>
            <a:pPr marL="457200" indent="-457200">
              <a:buAutoNum type="arabicPeriod"/>
            </a:pPr>
            <a:r>
              <a:rPr lang="es-ES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Teoría de colas y procesos estocásticos</a:t>
            </a:r>
          </a:p>
          <a:p>
            <a:pPr marL="457200" indent="-457200">
              <a:buAutoNum type="arabicPeriod"/>
            </a:pPr>
            <a:r>
              <a:rPr lang="es-ES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Propuesta de procedimiento</a:t>
            </a:r>
          </a:p>
          <a:p>
            <a:pPr marL="457200" indent="-457200">
              <a:buAutoNum type="arabicPeriod"/>
            </a:pPr>
            <a:r>
              <a:rPr lang="es-ES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Franqueamiento de obstáculos del </a:t>
            </a:r>
            <a:r>
              <a:rPr lang="es-ES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procedimiento</a:t>
            </a:r>
          </a:p>
          <a:p>
            <a:pPr marL="457200" indent="-457200">
              <a:buAutoNum type="arabicPeriod"/>
            </a:pPr>
            <a:r>
              <a:rPr lang="es-ES" dirty="0" smtClean="0">
                <a:latin typeface="Book Antiqua" panose="02040602050305030304" pitchFamily="18" charset="0"/>
              </a:rPr>
              <a:t>Turno de preguntas</a:t>
            </a:r>
            <a:endParaRPr lang="es-ES" dirty="0" smtClean="0">
              <a:solidFill>
                <a:schemeClr val="tx1"/>
              </a:solidFill>
              <a:latin typeface="Book Antiqua" panose="02040602050305030304" pitchFamily="18" charset="0"/>
            </a:endParaRPr>
          </a:p>
        </p:txBody>
      </p:sp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Trabajo fin de grado</a:t>
            </a:r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355A-51BB-4E15-B2AB-036E4BD7421D}" type="slidenum">
              <a:rPr lang="es-ES" smtClean="0"/>
              <a:t>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60481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1443040"/>
            <a:ext cx="10515600" cy="1719262"/>
          </a:xfrm>
        </p:spPr>
        <p:txBody>
          <a:bodyPr/>
          <a:lstStyle/>
          <a:p>
            <a:r>
              <a:rPr lang="es-ES" dirty="0" smtClean="0"/>
              <a:t>Objetivo del trabajo</a:t>
            </a:r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Trabajo fin de grado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355A-51BB-4E15-B2AB-036E4BD7421D}" type="slidenum">
              <a:rPr lang="es-ES" smtClean="0"/>
              <a:t>3</a:t>
            </a:fld>
            <a:endParaRPr lang="es-ES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3429001"/>
            <a:ext cx="10515600" cy="266065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s-ES" b="1" dirty="0" smtClean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3000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¿En que consiste este trabajo?</a:t>
            </a:r>
          </a:p>
          <a:p>
            <a:endParaRPr lang="es-ES" sz="3000" dirty="0" smtClean="0">
              <a:solidFill>
                <a:schemeClr val="tx1"/>
              </a:solidFill>
              <a:latin typeface="Book Antiqua" panose="0204060205030503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3000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¿Cómo lo hemos realizado</a:t>
            </a:r>
            <a:r>
              <a:rPr lang="es-ES" sz="30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?</a:t>
            </a:r>
            <a:endParaRPr lang="es-ES" sz="3000" dirty="0" smtClean="0">
              <a:solidFill>
                <a:schemeClr val="tx1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6" name="AutoShape 2" descr="data:image/jpeg;base64,/9j/4AAQSkZJRgABAQAAAQABAAD/2wCEAAkGBxQTEhQUEhQVFhQWGBgYGRgUFxYZGhcZGBgYGBcaHBcYHiggGBomHRUYIjEhJSkrLi4uGR8zODMsNygtLiwBCgoKDg0OGxAQGywmICY1NCw0LSwsLCwsLTQuNCw2MiwtLCwsLCwsLCwsLDQvLCwsLCwsLCwsLCwsLCwsNCwsLP/AABEIAL8BCAMBIgACEQEDEQH/xAAbAAACAwEBAQAAAAAAAAAAAAAABAIDBQEGB//EAD4QAAIBAgQCBwUFCAMAAwEAAAECEQADBBIhMUFRBRMiYXGBkQYyQqGxFFLB0fAjYnKCkqLh8TNTskPCwwf/xAAYAQADAQEAAAAAAAAAAAAAAAAAAQIDBP/EACwRAAICAQMDAgUEAwAAAAAAAAABAhEhAxIxQVHwgZEiYXGh0TKx4fETI0L/2gAMAwEAAhEDEQA/APr9BFFFSBCykCD5eHCp0UUN2JKlR4v2u6XxVrEWrIs3blq5cV1bC5DcyW1BuW3t3JBl8hz6ABuBGvqLt1mRSylCdSpIJUxsSpIMdxrqIGvM0CUXIDGozQ7ie+LfpXcadh+uVGk1KV+YFrYjXmSWCXQnn+H+6YqNtYAFSpyduwgqVBRRRSKCiiigAqrEXMo03NW1C9bzCKcavJMrrBzDpC851rtzgOZ+Q19NvWlrd0ocp1H0q9ye1Hco8THf3inNNMUGmqI4f3mP3oP1AO/ICr6odoYcogk+oq5Tp+VJjidooopFCl26QMrbmRPPlUcPejSJ1pt0kQaTvWiCANZH0raDjJUYTUoux6iuKK7WJuFFFFAC2M1KJzaT/Cmp+eUedM15PojAYv7ffuu9trCfsrbOh61knrSoKsFgNdKZ2k/sttSx9ZUpZbKbwkFK3bZzgjj+jTVFXGVGco7gooqFx48TPl3n5UiiF069w8Nf9R86KiB+vrRSGc+xKPcLJ/AdP6TK/Kj9qv3XHmh9dQflTNFR/jS4x9PxwV/kfXP18sXGMAgOGQnTtDST+8sr86YJqN22GBU7EEHwNI3LpNsoffkWz3z8Xmna9alzcOc+cFKKlx58xjo8dgMd2lj/ADGR8oHlXMaugNMgVC6JBgTpW2l8FIx1fisLTyAanVeHt5RBqynKrwEbrIUUUUhhRRRQAUUVxlnjG21AC+ItnMCO75HjXLVztKCCN211nu2/eP8ATV10aQdZ029efCagyTJG4Ok92n1JpuVpIlRptltxZBFFtpAI5VIVXb0JHmPPf5/WjoDwyyiiikUFFFcoA7RRRQAVXfu5VZjwBPpVlLYvtMiczmPgkH/0VqJuo4KgreSeEtFUUHUxqebHVj6k1dRRTiklSE3bsKKKKoQVVe3Hn+f4VbUL23Hfh6fjPlSAqooooGMUUUUxBST2gb6niqSfMkJ/+nrTtLYMyXfmxA8E7P1DHzrLUSbS+d+38mkHSb9PcZorNxTXEZTbUMWuKpBkDLlYkzrl1A1g1jW/aTFbfY2JVVLH9oJPUm40DId2XKACdTqQdDqZnq6K8uPaHFat9kYKMwyHrM5IXMuoQjUjJpIkg5uFN9F9N3rl4W3wz21OaWOeARJG6AQY577xoCAbtFFFABRRRQAVF7YMTw76lRQB4r2m9sVwuLZWLlbWHMItt2W5iLpm0jOqkW2ypAn/ALu6tzpLF3FbDWlZLTXQ5Z7i5wCiqSigssuZJknZG05Z74NboTRgL+IGJfKAMy2Mptq3MHq7feQK9Bibdu6DbuItxTqVdAy6GRIYQdaBJ2eZw/tBfdrZz2hbGXrGRVYN+3uWs+U3Q6W7i2wUKi5BJmQNd/onEm9YtXCRnKqxjaSNRHAUxcwNpmR2t2y1v3GKKSn8JIlfKo4Po2zaLG1atWy/vG2iqWiSMxUCdzvzNFjasZRpAPOu1UGy6HbgfwPKrQabQkwooopDCiiigApKzdm6xgn4ARt2dW/uaP5aZxF3IrNyBPj3VVZwgCAH3o1I3k6kz4kms3mSXbPn39i1iLfoM0UCitCAooqjFCYHEnT8acVboUnSsvBqF0aGY247VXh7ZUGYqHSeGF206EkBliV+WmzDmpkHYggkUNU8BF2skqKhZtBVCiYAgZmZj5sxJJ7zRUlDdFFQv3QqljsP0AO80N0rYJW6F8de+AGC25HwrxPjwHee41DCX4OQAmAIAHuiDueG1LXbhUFm1Y7gHjsqDwmPGTTOD7FuZBYkk95mPSI8hUxi39X9l09X5whOS9F9319F51GbOIDAkaRoQdCDyIqOHulieXD9elL3GzKO0Qw5cQYkRtrFXYFtIYFWnUHy2PEbVf6VUuSb3O48DNFeev8ASGIS5pDoRh4AXK037htmbmoyplzHs7MNok5S+195icmHcDJmBeQoOZtGPVyJQAxlEQ0nQAhR7aivL4H2luXHRThryKz5czMmgzIoOVUMGX1VspGVt9K9LZMqpO8D6UATooomgApDpu8VssF954ReOrafSafry3tjjriFWtCz+wVrzHEOyIsCAeyDmIMdnScw1oFLg1OjLQ65yvu2lSyu+kCX8/d1rT6sTm4xFeW//n2KvNhD9otst4nrixOZbovTcRlYaaA5Su4yjuJ9ShkbRQCVEqKKKBkLrwJ/RNcw6kCDw5VGwswx1PDuq1R503jBKzk7RRRSKCiiigBbFdpkTvznwSCP7ivzpmlsN2nduRyDwXf+4kfy0zWcM3Lv5/PqXPFIKKKK0IColNQeU/OpUUBRF1BEGqNR2eG4PdvVpsjNm/U86hcMk92m3mdfT0p3iiat2coooqSxisq7jUe81tXUtZyllBBIZpjMvCAJE/e7q1GWRB2OleQ6B6N+zPiL+IxbGx1hCC86ZQqKLfauN2mICZRJ+GTJJNFJtWK2k65Na2pdi2pCyB47Mx+Y9auqn2dKYjDWr+pF1esAze5nmQMpgHUzyM8qcudHn4HI20btCAI396TzJNaaU6WeX5/BhqQbeOEXYRdJ47eAqy9YDRO4MgjQg9xpCxiXQ5bibkap2hJ0ngY24U9YxCv7rA6THGJjUHUag70tVW8l6U1WORLE5URhcAWeyrLxzbQNwRy9KbtWBEsJY6mTtPDy28qlicOrgBtRIJHAxtPnB8qra4UkuZSdDGqzMzHwjTX12msb288d/wAm9buOS37OvKpqsCBsK7NRtvIkVoQSNQyzE76HwNec6Rw+K69+rL5HYFf2mULFoqsLm9wPDMCAT+8NKp+wY2GBe4JUgHrR2T1cXGOuzvqn3B93agD1YYGvLXbnWZipE3rqoCDrktmSRPHVQQPuk1X0/j8ThcAWHVNdjIzXrkQSIDdlSHY6QOyNvCpezKXLnVi+HW5Ztw4Yq03CTmMjeZmeUbUESPU2woChQAoACgCAABoAOAgVOiuM0AnlQWCsDtVVxiTAGmk+u0/WuLcJkAQZ3MacT51ciwIp8E8nQKKKKRQUUUUAcZo1O1V37+VCw1gSI4nh86m40M8qTxL/APEqgsPeOWNlGm5A94r6VnqS2xbLgrkM4W1lRVOpA1PM7k+ZJNW0t1tw7Io/jbX0UH60dVcO9wD+BAPmxb6UlKlUU/PrQ3G3ba8+ljNQuXlX3mA8SB9apODB95nbxdgPRYHyqy3hkX3VUeAH1p3N9F553FUe/nnyMu97T4dcQtgOrN1b3bjBlyWraaZnaYktpG+5MAVsgztWFjvZTD3cR17W0JNprTqUUq6scwPNXBntDgxHIjUfBWtyiacco/Cqe7oJV1LrlyNPi4D9cKqArPt9EILpujMGIiA7QOG5MxEdn3QZIEkmnDbbg3qAefgeI48KVvsFLuWUVAluQPnHOPw+dFG4NrGblwLqf1x/CvL9NdEi7hStxLbMQTbuXLYui0973oTSCJ0adzrtB3cWS1q437jRz2M+dWYyMq/dz2/TMsfhUTbTddF+/wDRUY2l9fP3MzoLC4XCWytpktq0OyhsqBtLbMqOZQFhttPeTLWN6ew9pkV7iy9wWtCDldgxUNBlZywO8gca0LjAAltgJPHQd1eU6atYDEGy9+2WU/t1BssOtK2wwJ7MuFQyV23kEiK2MlZ6bF25E8vpR1SuoLAE6eOhnfxE1ipjMIctq0oBLKFCoyqPdVG0AAU5gFOxnuqdvpLDL2RceRkXstciSvWKBJicpk8Y8DVX8NEU93BqNYdR2H8rnaEkzvo3dvyryvTvtbdsYrD2WssvWX29yLpfDLbZWcpbm4pDkMIWMq7zIrTxXStjKx666AoJJKkgCOsDdpDoVBynY7b0Wbin9rYdSLgnOEXMViAuYAGBFSPgbu9IBSxttmnhI0bcwDqDHw1C3iTzPHTxHLzrKxtqSuZrfWSMmYMCW47Hz8qZxzZUJTL1oXtFjC6kAd3OJqdjjx7fj8DjqqTafTr+Ru3eIYE6x31ZfxLPAjyHGsu3ijC5mshjlEZ/ibYeY2H+6f6MvFmOR7JJGkNm3mNBvsZ14GqaoNyZR0ne7YVwYkOQI2HPkIBHnUcHdcW7j5MzOW0A94gkgad51OpjwAruOEyZMvxygmCYWBwWBrMxmPfW7hMOERVgCANufH50CSyeUwPtDiilvNbUMVtkqbV4EE2esKdpt3aFB2WYIY6U1gOl8TcvW0e0gtmCzZbikE2w8AGQcrdgzueW1buNTY+RqzD8zuRPlwHlV0ktyFud7WXVC5eVfeYCeZA+tTrI9oejevQprMoQe2IyuC2qa6oWHnUGho/a7f30/qX86Ptdv/sT+pfzry+O6OxjDJbxCque5uHLKpd3sqF6vUIgs7nUqwJIOo/RuP7WTEBc2Y6h2hjbRRGazooYNp4HiRQB6q3fVvdZT4EH6VzD3w+aPhYr5rv89PKlOjrTjJ1hzMq3AXgiQbgKTKjXKBOm4Nc6C0tmSJa5efT7r3rjJ/aVpAaDDSlOj01c8Acg8FJk/wBRb0q/E3cqMw3AJHjw+ddw9rKqryA15nifWoeZJds+fctYi33x59iyiqbSnMxJMTAFdu4hFUszAKoLEzoANz4VoQW0UVxmA1NAAzgb/wC6pLk9w004+f64VySdTvy4DwopAFFFFAwooooAvZZBB2OnrSDScN+8E/uT/K1oUtgvjXk7ejQ//wBqy1Fbrumi4OlfZpjCtMEcday29ncOd1bRVUftLuiqhQAdrQZWYab5mn3jLvR3/GgO6jKfFeyfpV1y4F94gePHw5mtIS3RTIktraM1PZ+wGzKpVgZBDvodMuhJUhSoKqRlUjQVGx7PWVUKc7HKFZi7KXGVUbMEIXtBFzAAAwNNBTi4hm9xCBp2n0kEcF96RpoctdXCzBuMXIg8lkcQo8eJPCqJu+DIvYDDKDkR2nQ5blzLDKUEy2UqoBhROWdAJowmEIWCckHQKZO5JBdtxrsAIrcfKqwYUaAbADlFZOQtOYECdp3/AIvy9auDzjnzlmWpFtK3jz3KfsyE9gEZdA7anjMMdSQSdTprXcbgxdtlDpqjTG7IyuCQIkSoB125U9bt5jFX44bHhtWiVSSeWRXwtpUjyp9nAoUdYxACrqNSo3J198n4hGgGnGtDBezAtHrS4N0ACSoAhbdy2Ndx2XH9PfppvbASTuTpHgf904XzBd+1Hd3n6VnqVuwbad7cmTcwjs2UqA0gqdSqle0AYMwco3031MVq4e/mkbMN1O+5Ex90wYPGp2+J5n5DT6z60r0r0eLyFZKtGjKSD4NBGZDxXj86gqsl+L939bUkmJCsJYcgJEx3D9bVRiXyraQKGe4QSt92J0gNBbQsM22nhpVMPbZi5UDMYDJlC2xoO2JXfaTP0D0ptqsZ8+Rlq7Yy64NgYtSJUM2w7Knjrx0I76mLjSOwYjckad0a60thsU+UTbJ2Eoykf3ZdANatOOQe9mXj2lYDQxvEb1DjJPL8+5qtSLV17+IXwauxd+wpLFRALaL2WOsblFH8vfTfUmQS7acBAB9BPzqVq4p0UqYMQpGhG4gcaspbEXv7FAwiRBGYSD2yW1H8RPOq7GCC20ELnRAoYAaELHp3U3SuItuZIJAHAbnvo2RrgN8u4nj79tcMbtxiqlQSWdoGaNN+ZitDDnVxJgNpO8FVbc67k15/2g6Na9gAEu3LTrbGU22gGQBlZTKsCY3EjhFanR2AFsMisz5WHausWZjlUlmY65t+7kBS08pN80hzw3H5sZzZoJ8R+B141TjMIl1SjiQfIqRqGVhqrAgEEaggGr6KskhasqoCqoCiIAEARtA2HlUgP1w9K7RQAUUUUAFFFFABRRRQBeG0mkhiFF06yHAiPvCdPMf+aeNUNhVKFdfHiDuCD3GKmabWOUOLSeeBVsULZIEEMZQEgdokZlJO2pzevdTVjDBdWOZ9JY8YkaDZdztzpPEKLltluQHBgsAOy26uBy0B9RXnvZv2pXFAC2LsqcrEI5tC4ACVW7EMNZG0ggxrS0+MceY9A1F8WfPme0qu5eAIXdjsBy5nkO+kbeKbNE6GZbSFOu3Mzw2p6xaCiJJ7yZJJ3M1Urul7kxaq37ELVk6M8FhJGmizEgceG5138KVuntN41o0jih2vGPy/CtdBKLoz122rJ4JNS3kPxq3FjsmjCHsjz+tdxQ7DeH+qbf8AsEl/r9AnsTHwjTy1qIIGo2CwN9Z8u4bTV00vZZTABmSW4acvw9KzZohhFgADhXaKKBmfdwy5yBAua3EYqDlOgYDmCdSP3qua7nt7QToVMSDxBidRVmKkAMIGUgmY934tTtpr5CqMQ3VkuIyvo3ugBuDniSdF9KnTw6Fqcbu/IngLlpi6I+S5ncaHLmbIpYhTpcIBUkwYrRJuL91xrt2W0GmnusSf4RrWBieiGLZrRYgQerDm2oPaJKldAzFtTBbcqQYq/oPpliqJfDZoVc5Qp2uqLsGzmSQEYkgcJgAqW0mqkZ6aW3BpvctPAuKA2wFxQDLLqAToTEgwTtVQvWBeFlbhF2A/VozGFAgEqJCrEbwDpuYrQZQZBAI4g6791eT6K9i1sYnEXbbtaW5ctOq2mKrkRdbTWwcuXMJEAaNHOpL2o9KtlxEXJ299QeOp7OXUjTlUbly6oJItkBSZzMux5QdMvGd+FSDXFjMA+0lOyd9TlbSIjjz0qu/dFwIq6hzJ3HZXVpB74WD96onLbGxwipOhR8M/2cdZHZUQgGk9nKSTrmB5RvWlZ965/EP/AAtVYpwXUH3VHWN4LOX5yf5aswZ7P7xJLAzIJ1jXlt5VOmqbrpS9v7NJ8fW37/0SurrPP9eVQqd4bHxG/Pu4nT5moVoQFFFFAwooooAKKKKACiiigBiilMPcKnKf9f4puqlGmRGW5CuMwmeYbKSpQ96nn3jgeGtZ2G6Et2rwydlGtC11allQJajLoDBbtRm3gAVt0u//ACr3I3zZAPoawnFfdeextCT+zMbF9E3jduNbYoCy5T1hyi31aIVFogoGzBmBj6xSZw2PWT1qqZcqB1ZBGTsgzb4OAOBg89vW1Ti1lfDWumEunQ55x/6XJgJZx5MreQoTxVJAyWyABkHxm4DPwhYM605h7N9ZN9s5kQQF0GVZHZUCMxaJ1iNa0cFsfH8BTBFF7JBW+Ajh7kGOZ9I3+Qp1WBEjakcTbykZdNuPfFPAU9TLTQtLFpnHWQRzqFu0AxMRt9OA4f4rt23PEjnB4fnVlZmoUUUUAcInQ0hfBNi6gQsUV1Czq8LKQTGpEazud9K0KofRwZ0YZY133UjgPinyqJYaZSymjz3sI+IC3bWLuZ7toqM2QKrqRKsh3YcCSPeDb1tY/o0XGDLlVognIDnA1VWOhKhgpidYg6Vy5YZTnHw67mCs9oQJJIEx3gU5ZvKwlTIP461rPkyg3VM8iuLu4Nz1ikqWdmhiwYFS5IuORJk5YA+DXVxXq8JiluLmQyPAjcAjQ9xB7wQRoaMZhEuoUuKGUgiCOYI0PAwTqNayOi+hOrxD3C7ExoCx1zTMzuBpHfwhUCnKHwzdpDBIDcvPwzZRvuqqHOu2oA0+7WB7V/bC1u3gb123f13Wy1gBZabpZC4ZgIEaE1p9EsThMOkOty5aQuHJLrmAN0uT8Us3max1GlnsaQTY3ZGbX/tbNr/1rGX17On75qbgm8I7p8K6byqHutoiiAQCYVN9B3ztuAtdsYtbiK6fENJB+o0I7wYPA1UI7Y0EnbstuPO3Pj3Go0ARRTEFFFFABRRRQAUUUUAFFFFAHcTZnUb/AFqVq7sDM94PnVtQuJI3iNZq07VMz207R244UEkwBqSeFUYZSSbhESAAvEKCSCe8ztw0qCftSG/+MHsj75Hxfwjhz35U1cJgxvFYR+N306fP5/j37G0vgVdSVcaq7N4N48qMSOya2rNMy3fDaK8B7v65CmaowawviZ/D8Kvp6n6mLT/ShTHLsfEUzbOg8BSeKvBojlNOWxoPAVUlUVZMGnN0SooorM1CiiigAqq+oIjSdwDzGoOmu4FW1SmHAbNJPDXWk1apjTp2TsvKgkEEgGDoR3VRZGRysdlpZYzGGmXBJ0EkyNuNSswrssntS4nhsGA89f5q5iirBlJAKwQT8LDVT5VMXjITjnAzVGJvRAUAudgeHMnko/Kl8PjmuCEWCNy+gG4kKDLAxI2EcayPajpz7ALT5Tee7dyuAJfILb9pVGyq/VzoQAx4kTO5yxH3/HlfsUkll+358s13PVEAdp33k6s3M8lHyEd1VM+WfeaTFy4o3I+AEe6o1E7DUTmkhXCZ3to7srOwXrHtElBxC2y0EbzrqJ1rZuKAukACO4ADf5VS08Jv0Xb+fO9y55a8/rz6Yd7pkI4Rp1UMCtt2QKbjIJZCVTQTLROwk1Vh/aSy05XlVGmS2zZspKsFCkzljhw12rTbo9TOvvTMrbOhYtGqkkZmJg1Tb6EsqIVEA10FqwB2gQ2gt8QzA88x51QCQ9prRdVDg5nRAVRiJuKzW9QYMlCNJjjTXR3S63mIQyoW08lCsi6XCxJ5W5843BAtToi2Ngo22t2RsCB8HAEjzNWYbo5LZlIXaQqWlmCSAcqAwCzHzPM0AN1C/OUxv3a/r0PganRQAnca5l0mezrAnUgEbH947cqAbk7kjSAQP3ZnQEcf8U5RQAmGuSJLRO8CT7uh7OnH86coooAKKKKAGKTdutJUf8Y0Yj4j9wHkOPpzrM9qsA+KVbFpmQ5hnu27jo1ldDK5CA7mBo2gBmDsdHoLBtZw1m0xBa3bRWKiAWCgMQIG5k+dS0p46eeP2KXw5HgKKKKsgRv2spEE/lUXukiCdKZxdotEHY0mVI3EV0QluWeTl1I7XjgYtYmAARtyqu5iCe4d351XRVbFdi3yqrOU3hbhIAgQNJnu5elLImYgc6Zwh1bx/X676nUqh6VqQzRRRXOdQUUUUAFQuTuOHDmKnRQhMTxl0wnVgFydAY2iWk8BttxiqENrMTcdWK6yYCgzBAWdCDG+vaGtVDEZFN4IXzOttQCBo7hA3aOxdh5AVC/07hiyqWcOfdi3czE5igCnL2jMwusjWI1rDZubkuPM+dOxspbUk+fMDWJOeCBkAIhzmDEjYKo1O50bnsalhcJGq5lndmJa63ixnKPn/DWZY9qMJOYOzDq2drhV+wq9TIbMJWeuQgARueU6uB6TS8zqmYhQrZipUMGLr2cwBYTbOo010NaKNZeTNtdFQz1QClQOB9Tx8Z1mjDmVHp6aVZUESCeR18+NaXiiGs2VDv8A1Gk0V24IPDXXvnb8q5UlhRRRQAUUUUAFFFFABRRRQAUUUUAWWLIQQNeZO5J3J76soooSSVIG7dsKKKKYgqm9h8xB251dRTTayhNJ4ZnYlchHgT86gp0pvHpK+BFKV0abbWTm1EovBMMVGYQeH+flU8C27E8PnJNUmnDhFgxpNRqfMrTd8BbJLSTwmOXLz3qd29CyN+H+uVVnCwNDrx3g0sWJjwjy8aFFSdg5OKo0LYgCdalVeHPZH62qysnybrgKoxb9mPvafnV5NZnSeDTEqbT5hbYENlOUsAQSJGoBiDEGNopxV5Jm6wiPQHSVnE2EKMj5coZQUbI6EaEAnKQVBHkavxHRFh5LWrckAFgqhoVswGaJjNrG2prI9k/Zy1hmvFbVhW624Fa1byMLbkXAjNJzgZtNgAAI0r0tZxqsGsrvIhb6EwwUKLFnKFCAG2h7IiASRrsDrypnDYO3bnq7aJm3yKqzExMDXc+pq6iqJCiiigCu9w/X+tqrq28ungQaqpAFFFFAwooooAKKKKACiiigAoooo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7" name="AutoShape 4" descr="data:image/jpeg;base64,/9j/4AAQSkZJRgABAQAAAQABAAD/2wCEAAkGBxQTEhQUEhQVFhQWGBgYGRgUFxYZGhcZGBgYGBcaHBcYHiggGBomHRUYIjEhJSkrLi4uGR8zODMsNygtLiwBCgoKDg0OGxAQGywmICY1NCw0LSwsLCwsLTQuNCw2MiwtLCwsLCwsLCwsLDQvLCwsLCwsLCwsLCwsLCwsNCwsLP/AABEIAL8BCAMBIgACEQEDEQH/xAAbAAACAwEBAQAAAAAAAAAAAAAABAIDBQEGB//EAD4QAAIBAgQCBwUFCAMAAwEAAAECEQADBBIhMUFRBRMiYXGBkQYyQqGxFFLB0fAjYnKCkqLh8TNTskPCwwf/xAAYAQADAQEAAAAAAAAAAAAAAAAAAQIDBP/EACwRAAICAQMDAgUEAwAAAAAAAAABAhEhAxIxQVHwgZEiYXGh0TKx4fETI0L/2gAMAwEAAhEDEQA/APr9BFFFSBCykCD5eHCp0UUN2JKlR4v2u6XxVrEWrIs3blq5cV1bC5DcyW1BuW3t3JBl8hz6ABuBGvqLt1mRSylCdSpIJUxsSpIMdxrqIGvM0CUXIDGozQ7ie+LfpXcadh+uVGk1KV+YFrYjXmSWCXQnn+H+6YqNtYAFSpyduwgqVBRRRSKCiiigAqrEXMo03NW1C9bzCKcavJMrrBzDpC851rtzgOZ+Q19NvWlrd0ocp1H0q9ye1Hco8THf3inNNMUGmqI4f3mP3oP1AO/ICr6odoYcogk+oq5Tp+VJjidooopFCl26QMrbmRPPlUcPejSJ1pt0kQaTvWiCANZH0raDjJUYTUoux6iuKK7WJuFFFFAC2M1KJzaT/Cmp+eUedM15PojAYv7ffuu9trCfsrbOh61knrSoKsFgNdKZ2k/sttSx9ZUpZbKbwkFK3bZzgjj+jTVFXGVGco7gooqFx48TPl3n5UiiF069w8Nf9R86KiB+vrRSGc+xKPcLJ/AdP6TK/Kj9qv3XHmh9dQflTNFR/jS4x9PxwV/kfXP18sXGMAgOGQnTtDST+8sr86YJqN22GBU7EEHwNI3LpNsoffkWz3z8Xmna9alzcOc+cFKKlx58xjo8dgMd2lj/ADGR8oHlXMaugNMgVC6JBgTpW2l8FIx1fisLTyAanVeHt5RBqynKrwEbrIUUUUhhRRRQAUUVxlnjG21AC+ItnMCO75HjXLVztKCCN211nu2/eP8ATV10aQdZ029efCagyTJG4Ok92n1JpuVpIlRptltxZBFFtpAI5VIVXb0JHmPPf5/WjoDwyyiiikUFFFcoA7RRRQAVXfu5VZjwBPpVlLYvtMiczmPgkH/0VqJuo4KgreSeEtFUUHUxqebHVj6k1dRRTiklSE3bsKKKKoQVVe3Hn+f4VbUL23Hfh6fjPlSAqooooGMUUUUxBST2gb6niqSfMkJ/+nrTtLYMyXfmxA8E7P1DHzrLUSbS+d+38mkHSb9PcZorNxTXEZTbUMWuKpBkDLlYkzrl1A1g1jW/aTFbfY2JVVLH9oJPUm40DId2XKACdTqQdDqZnq6K8uPaHFat9kYKMwyHrM5IXMuoQjUjJpIkg5uFN9F9N3rl4W3wz21OaWOeARJG6AQY577xoCAbtFFFABRRRQAVF7YMTw76lRQB4r2m9sVwuLZWLlbWHMItt2W5iLpm0jOqkW2ypAn/ALu6tzpLF3FbDWlZLTXQ5Z7i5wCiqSigssuZJknZG05Z74NboTRgL+IGJfKAMy2Mptq3MHq7feQK9Bibdu6DbuItxTqVdAy6GRIYQdaBJ2eZw/tBfdrZz2hbGXrGRVYN+3uWs+U3Q6W7i2wUKi5BJmQNd/onEm9YtXCRnKqxjaSNRHAUxcwNpmR2t2y1v3GKKSn8JIlfKo4Po2zaLG1atWy/vG2iqWiSMxUCdzvzNFjasZRpAPOu1UGy6HbgfwPKrQabQkwooopDCiiigApKzdm6xgn4ARt2dW/uaP5aZxF3IrNyBPj3VVZwgCAH3o1I3k6kz4kms3mSXbPn39i1iLfoM0UCitCAooqjFCYHEnT8acVboUnSsvBqF0aGY247VXh7ZUGYqHSeGF206EkBliV+WmzDmpkHYggkUNU8BF2skqKhZtBVCiYAgZmZj5sxJJ7zRUlDdFFQv3QqljsP0AO80N0rYJW6F8de+AGC25HwrxPjwHee41DCX4OQAmAIAHuiDueG1LXbhUFm1Y7gHjsqDwmPGTTOD7FuZBYkk95mPSI8hUxi39X9l09X5whOS9F9319F51GbOIDAkaRoQdCDyIqOHulieXD9elL3GzKO0Qw5cQYkRtrFXYFtIYFWnUHy2PEbVf6VUuSb3O48DNFeev8ASGIS5pDoRh4AXK037htmbmoyplzHs7MNok5S+195icmHcDJmBeQoOZtGPVyJQAxlEQ0nQAhR7aivL4H2luXHRThryKz5czMmgzIoOVUMGX1VspGVt9K9LZMqpO8D6UATooomgApDpu8VssF954ReOrafSafry3tjjriFWtCz+wVrzHEOyIsCAeyDmIMdnScw1oFLg1OjLQ65yvu2lSyu+kCX8/d1rT6sTm4xFeW//n2KvNhD9otst4nrixOZbovTcRlYaaA5Su4yjuJ9ShkbRQCVEqKKKBkLrwJ/RNcw6kCDw5VGwswx1PDuq1R503jBKzk7RRRSKCiiigBbFdpkTvznwSCP7ivzpmlsN2nduRyDwXf+4kfy0zWcM3Lv5/PqXPFIKKKK0IColNQeU/OpUUBRF1BEGqNR2eG4PdvVpsjNm/U86hcMk92m3mdfT0p3iiat2coooqSxisq7jUe81tXUtZyllBBIZpjMvCAJE/e7q1GWRB2OleQ6B6N+zPiL+IxbGx1hCC86ZQqKLfauN2mICZRJ+GTJJNFJtWK2k65Na2pdi2pCyB47Mx+Y9auqn2dKYjDWr+pF1esAze5nmQMpgHUzyM8qcudHn4HI20btCAI396TzJNaaU6WeX5/BhqQbeOEXYRdJ47eAqy9YDRO4MgjQg9xpCxiXQ5bibkap2hJ0ngY24U9YxCv7rA6THGJjUHUag70tVW8l6U1WORLE5URhcAWeyrLxzbQNwRy9KbtWBEsJY6mTtPDy28qlicOrgBtRIJHAxtPnB8qra4UkuZSdDGqzMzHwjTX12msb288d/wAm9buOS37OvKpqsCBsK7NRtvIkVoQSNQyzE76HwNec6Rw+K69+rL5HYFf2mULFoqsLm9wPDMCAT+8NKp+wY2GBe4JUgHrR2T1cXGOuzvqn3B93agD1YYGvLXbnWZipE3rqoCDrktmSRPHVQQPuk1X0/j8ThcAWHVNdjIzXrkQSIDdlSHY6QOyNvCpezKXLnVi+HW5Ztw4Yq03CTmMjeZmeUbUESPU2woChQAoACgCAABoAOAgVOiuM0AnlQWCsDtVVxiTAGmk+u0/WuLcJkAQZ3MacT51ciwIp8E8nQKKKKRQUUUUAcZo1O1V37+VCw1gSI4nh86m40M8qTxL/APEqgsPeOWNlGm5A94r6VnqS2xbLgrkM4W1lRVOpA1PM7k+ZJNW0t1tw7Io/jbX0UH60dVcO9wD+BAPmxb6UlKlUU/PrQ3G3ba8+ljNQuXlX3mA8SB9apODB95nbxdgPRYHyqy3hkX3VUeAH1p3N9F553FUe/nnyMu97T4dcQtgOrN1b3bjBlyWraaZnaYktpG+5MAVsgztWFjvZTD3cR17W0JNprTqUUq6scwPNXBntDgxHIjUfBWtyiacco/Cqe7oJV1LrlyNPi4D9cKqArPt9EILpujMGIiA7QOG5MxEdn3QZIEkmnDbbg3qAefgeI48KVvsFLuWUVAluQPnHOPw+dFG4NrGblwLqf1x/CvL9NdEi7hStxLbMQTbuXLYui0973oTSCJ0adzrtB3cWS1q437jRz2M+dWYyMq/dz2/TMsfhUTbTddF+/wDRUY2l9fP3MzoLC4XCWytpktq0OyhsqBtLbMqOZQFhttPeTLWN6ew9pkV7iy9wWtCDldgxUNBlZywO8gca0LjAAltgJPHQd1eU6atYDEGy9+2WU/t1BssOtK2wwJ7MuFQyV23kEiK2MlZ6bF25E8vpR1SuoLAE6eOhnfxE1ipjMIctq0oBLKFCoyqPdVG0AAU5gFOxnuqdvpLDL2RceRkXstciSvWKBJicpk8Y8DVX8NEU93BqNYdR2H8rnaEkzvo3dvyryvTvtbdsYrD2WssvWX29yLpfDLbZWcpbm4pDkMIWMq7zIrTxXStjKx666AoJJKkgCOsDdpDoVBynY7b0Wbin9rYdSLgnOEXMViAuYAGBFSPgbu9IBSxttmnhI0bcwDqDHw1C3iTzPHTxHLzrKxtqSuZrfWSMmYMCW47Hz8qZxzZUJTL1oXtFjC6kAd3OJqdjjx7fj8DjqqTafTr+Ru3eIYE6x31ZfxLPAjyHGsu3ijC5mshjlEZ/ibYeY2H+6f6MvFmOR7JJGkNm3mNBvsZ14GqaoNyZR0ne7YVwYkOQI2HPkIBHnUcHdcW7j5MzOW0A94gkgad51OpjwAruOEyZMvxygmCYWBwWBrMxmPfW7hMOERVgCANufH50CSyeUwPtDiilvNbUMVtkqbV4EE2esKdpt3aFB2WYIY6U1gOl8TcvW0e0gtmCzZbikE2w8AGQcrdgzueW1buNTY+RqzD8zuRPlwHlV0ktyFud7WXVC5eVfeYCeZA+tTrI9oejevQprMoQe2IyuC2qa6oWHnUGho/a7f30/qX86Ptdv/sT+pfzry+O6OxjDJbxCque5uHLKpd3sqF6vUIgs7nUqwJIOo/RuP7WTEBc2Y6h2hjbRRGazooYNp4HiRQB6q3fVvdZT4EH6VzD3w+aPhYr5rv89PKlOjrTjJ1hzMq3AXgiQbgKTKjXKBOm4Nc6C0tmSJa5efT7r3rjJ/aVpAaDDSlOj01c8Acg8FJk/wBRb0q/E3cqMw3AJHjw+ddw9rKqryA15nifWoeZJds+fctYi33x59iyiqbSnMxJMTAFdu4hFUszAKoLEzoANz4VoQW0UVxmA1NAAzgb/wC6pLk9w004+f64VySdTvy4DwopAFFFFAwooooAvZZBB2OnrSDScN+8E/uT/K1oUtgvjXk7ejQ//wBqy1Fbrumi4OlfZpjCtMEcday29ncOd1bRVUftLuiqhQAdrQZWYab5mn3jLvR3/GgO6jKfFeyfpV1y4F94gePHw5mtIS3RTIktraM1PZ+wGzKpVgZBDvodMuhJUhSoKqRlUjQVGx7PWVUKc7HKFZi7KXGVUbMEIXtBFzAAAwNNBTi4hm9xCBp2n0kEcF96RpoctdXCzBuMXIg8lkcQo8eJPCqJu+DIvYDDKDkR2nQ5blzLDKUEy2UqoBhROWdAJowmEIWCckHQKZO5JBdtxrsAIrcfKqwYUaAbADlFZOQtOYECdp3/AIvy9auDzjnzlmWpFtK3jz3KfsyE9gEZdA7anjMMdSQSdTprXcbgxdtlDpqjTG7IyuCQIkSoB125U9bt5jFX44bHhtWiVSSeWRXwtpUjyp9nAoUdYxACrqNSo3J198n4hGgGnGtDBezAtHrS4N0ACSoAhbdy2Ndx2XH9PfppvbASTuTpHgf904XzBd+1Hd3n6VnqVuwbad7cmTcwjs2UqA0gqdSqle0AYMwco3031MVq4e/mkbMN1O+5Ex90wYPGp2+J5n5DT6z60r0r0eLyFZKtGjKSD4NBGZDxXj86gqsl+L939bUkmJCsJYcgJEx3D9bVRiXyraQKGe4QSt92J0gNBbQsM22nhpVMPbZi5UDMYDJlC2xoO2JXfaTP0D0ptqsZ8+Rlq7Yy64NgYtSJUM2w7Knjrx0I76mLjSOwYjckad0a60thsU+UTbJ2Eoykf3ZdANatOOQe9mXj2lYDQxvEb1DjJPL8+5qtSLV17+IXwauxd+wpLFRALaL2WOsblFH8vfTfUmQS7acBAB9BPzqVq4p0UqYMQpGhG4gcaspbEXv7FAwiRBGYSD2yW1H8RPOq7GCC20ELnRAoYAaELHp3U3SuItuZIJAHAbnvo2RrgN8u4nj79tcMbtxiqlQSWdoGaNN+ZitDDnVxJgNpO8FVbc67k15/2g6Na9gAEu3LTrbGU22gGQBlZTKsCY3EjhFanR2AFsMisz5WHausWZjlUlmY65t+7kBS08pN80hzw3H5sZzZoJ8R+B141TjMIl1SjiQfIqRqGVhqrAgEEaggGr6KskhasqoCqoCiIAEARtA2HlUgP1w9K7RQAUUUUAFFFFABRRRQBeG0mkhiFF06yHAiPvCdPMf+aeNUNhVKFdfHiDuCD3GKmabWOUOLSeeBVsULZIEEMZQEgdokZlJO2pzevdTVjDBdWOZ9JY8YkaDZdztzpPEKLltluQHBgsAOy26uBy0B9RXnvZv2pXFAC2LsqcrEI5tC4ACVW7EMNZG0ggxrS0+MceY9A1F8WfPme0qu5eAIXdjsBy5nkO+kbeKbNE6GZbSFOu3Mzw2p6xaCiJJ7yZJJ3M1Urul7kxaq37ELVk6M8FhJGmizEgceG5138KVuntN41o0jih2vGPy/CtdBKLoz122rJ4JNS3kPxq3FjsmjCHsjz+tdxQ7DeH+qbf8AsEl/r9AnsTHwjTy1qIIGo2CwN9Z8u4bTV00vZZTABmSW4acvw9KzZohhFgADhXaKKBmfdwy5yBAua3EYqDlOgYDmCdSP3qua7nt7QToVMSDxBidRVmKkAMIGUgmY934tTtpr5CqMQ3VkuIyvo3ugBuDniSdF9KnTw6Fqcbu/IngLlpi6I+S5ncaHLmbIpYhTpcIBUkwYrRJuL91xrt2W0GmnusSf4RrWBieiGLZrRYgQerDm2oPaJKldAzFtTBbcqQYq/oPpliqJfDZoVc5Qp2uqLsGzmSQEYkgcJgAqW0mqkZ6aW3BpvctPAuKA2wFxQDLLqAToTEgwTtVQvWBeFlbhF2A/VozGFAgEqJCrEbwDpuYrQZQZBAI4g6791eT6K9i1sYnEXbbtaW5ctOq2mKrkRdbTWwcuXMJEAaNHOpL2o9KtlxEXJ299QeOp7OXUjTlUbly6oJItkBSZzMux5QdMvGd+FSDXFjMA+0lOyd9TlbSIjjz0qu/dFwIq6hzJ3HZXVpB74WD96onLbGxwipOhR8M/2cdZHZUQgGk9nKSTrmB5RvWlZ965/EP/AAtVYpwXUH3VHWN4LOX5yf5aswZ7P7xJLAzIJ1jXlt5VOmqbrpS9v7NJ8fW37/0SurrPP9eVQqd4bHxG/Pu4nT5moVoQFFFFAwooooAKKKKACiiigBiilMPcKnKf9f4puqlGmRGW5CuMwmeYbKSpQ96nn3jgeGtZ2G6Et2rwydlGtC11allQJajLoDBbtRm3gAVt0u//ACr3I3zZAPoawnFfdeextCT+zMbF9E3jduNbYoCy5T1hyi31aIVFogoGzBmBj6xSZw2PWT1qqZcqB1ZBGTsgzb4OAOBg89vW1Ti1lfDWumEunQ55x/6XJgJZx5MreQoTxVJAyWyABkHxm4DPwhYM605h7N9ZN9s5kQQF0GVZHZUCMxaJ1iNa0cFsfH8BTBFF7JBW+Ajh7kGOZ9I3+Qp1WBEjakcTbykZdNuPfFPAU9TLTQtLFpnHWQRzqFu0AxMRt9OA4f4rt23PEjnB4fnVlZmoUUUUAcInQ0hfBNi6gQsUV1Czq8LKQTGpEazud9K0KofRwZ0YZY133UjgPinyqJYaZSymjz3sI+IC3bWLuZ7toqM2QKrqRKsh3YcCSPeDb1tY/o0XGDLlVognIDnA1VWOhKhgpidYg6Vy5YZTnHw67mCs9oQJJIEx3gU5ZvKwlTIP461rPkyg3VM8iuLu4Nz1ikqWdmhiwYFS5IuORJk5YA+DXVxXq8JiluLmQyPAjcAjQ9xB7wQRoaMZhEuoUuKGUgiCOYI0PAwTqNayOi+hOrxD3C7ExoCx1zTMzuBpHfwhUCnKHwzdpDBIDcvPwzZRvuqqHOu2oA0+7WB7V/bC1u3gb123f13Wy1gBZabpZC4ZgIEaE1p9EsThMOkOty5aQuHJLrmAN0uT8Us3max1GlnsaQTY3ZGbX/tbNr/1rGX17On75qbgm8I7p8K6byqHutoiiAQCYVN9B3ztuAtdsYtbiK6fENJB+o0I7wYPA1UI7Y0EnbstuPO3Pj3Go0ARRTEFFFFABRRRQAUUUUAFFFFAHcTZnUb/AFqVq7sDM94PnVtQuJI3iNZq07VMz207R244UEkwBqSeFUYZSSbhESAAvEKCSCe8ztw0qCftSG/+MHsj75Hxfwjhz35U1cJgxvFYR+N306fP5/j37G0vgVdSVcaq7N4N48qMSOya2rNMy3fDaK8B7v65CmaowawviZ/D8Kvp6n6mLT/ShTHLsfEUzbOg8BSeKvBojlNOWxoPAVUlUVZMGnN0SooorM1CiiigAqq+oIjSdwDzGoOmu4FW1SmHAbNJPDXWk1apjTp2TsvKgkEEgGDoR3VRZGRysdlpZYzGGmXBJ0EkyNuNSswrssntS4nhsGA89f5q5iirBlJAKwQT8LDVT5VMXjITjnAzVGJvRAUAudgeHMnko/Kl8PjmuCEWCNy+gG4kKDLAxI2EcayPajpz7ALT5Tee7dyuAJfILb9pVGyq/VzoQAx4kTO5yxH3/HlfsUkll+358s13PVEAdp33k6s3M8lHyEd1VM+WfeaTFy4o3I+AEe6o1E7DUTmkhXCZ3to7srOwXrHtElBxC2y0EbzrqJ1rZuKAukACO4ADf5VS08Jv0Xb+fO9y55a8/rz6Yd7pkI4Rp1UMCtt2QKbjIJZCVTQTLROwk1Vh/aSy05XlVGmS2zZspKsFCkzljhw12rTbo9TOvvTMrbOhYtGqkkZmJg1Tb6EsqIVEA10FqwB2gQ2gt8QzA88x51QCQ9prRdVDg5nRAVRiJuKzW9QYMlCNJjjTXR3S63mIQyoW08lCsi6XCxJ5W5843BAtToi2Ngo22t2RsCB8HAEjzNWYbo5LZlIXaQqWlmCSAcqAwCzHzPM0AN1C/OUxv3a/r0PganRQAnca5l0mezrAnUgEbH947cqAbk7kjSAQP3ZnQEcf8U5RQAmGuSJLRO8CT7uh7OnH86coooAKKKKAGKTdutJUf8Y0Yj4j9wHkOPpzrM9qsA+KVbFpmQ5hnu27jo1ldDK5CA7mBo2gBmDsdHoLBtZw1m0xBa3bRWKiAWCgMQIG5k+dS0p46eeP2KXw5HgKKKKsgRv2spEE/lUXukiCdKZxdotEHY0mVI3EV0QluWeTl1I7XjgYtYmAARtyqu5iCe4d351XRVbFdi3yqrOU3hbhIAgQNJnu5elLImYgc6Zwh1bx/X676nUqh6VqQzRRRXOdQUUUUAFQuTuOHDmKnRQhMTxl0wnVgFydAY2iWk8BttxiqENrMTcdWK6yYCgzBAWdCDG+vaGtVDEZFN4IXzOttQCBo7hA3aOxdh5AVC/07hiyqWcOfdi3czE5igCnL2jMwusjWI1rDZubkuPM+dOxspbUk+fMDWJOeCBkAIhzmDEjYKo1O50bnsalhcJGq5lndmJa63ixnKPn/DWZY9qMJOYOzDq2drhV+wq9TIbMJWeuQgARueU6uB6TS8zqmYhQrZipUMGLr2cwBYTbOo010NaKNZeTNtdFQz1QClQOB9Tx8Z1mjDmVHp6aVZUESCeR18+NaXiiGs2VDv8A1Gk0V24IPDXXvnb8q5UlhRRRQAUUUUAFFFFABRRRQAUUUUAWWLIQQNeZO5J3J76soooSSVIG7dsKKKKYgqm9h8xB251dRTTayhNJ4ZnYlchHgT86gp0pvHpK+BFKV0abbWTm1EovBMMVGYQeH+flU8C27E8PnJNUmnDhFgxpNRqfMrTd8BbJLSTwmOXLz3qd29CyN+H+uVVnCwNDrx3g0sWJjwjy8aFFSdg5OKo0LYgCdalVeHPZH62qysnybrgKoxb9mPvafnV5NZnSeDTEqbT5hbYENlOUsAQSJGoBiDEGNopxV5Jm6wiPQHSVnE2EKMj5coZQUbI6EaEAnKQVBHkavxHRFh5LWrckAFgqhoVswGaJjNrG2prI9k/Zy1hmvFbVhW624Fa1byMLbkXAjNJzgZtNgAAI0r0tZxqsGsrvIhb6EwwUKLFnKFCAG2h7IiASRrsDrypnDYO3bnq7aJm3yKqzExMDXc+pq6iqJCiiigCu9w/X+tqrq28ungQaqpAFFFFAwooooAKKKKACiiigAooooA//2Q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27981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269554"/>
            <a:ext cx="10515600" cy="1719262"/>
          </a:xfrm>
        </p:spPr>
        <p:txBody>
          <a:bodyPr/>
          <a:lstStyle/>
          <a:p>
            <a:r>
              <a:rPr lang="es-ES" dirty="0" smtClean="0"/>
              <a:t>Objetivo del trabajo</a:t>
            </a:r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Trabajo fin de grado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355A-51BB-4E15-B2AB-036E4BD7421D}" type="slidenum">
              <a:rPr lang="es-ES" smtClean="0"/>
              <a:t>4</a:t>
            </a:fld>
            <a:endParaRPr lang="es-ES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3429001"/>
            <a:ext cx="10515600" cy="2660650"/>
          </a:xfrm>
        </p:spPr>
        <p:txBody>
          <a:bodyPr/>
          <a:lstStyle/>
          <a:p>
            <a:endParaRPr lang="es-ES" b="1" dirty="0" smtClean="0">
              <a:solidFill>
                <a:schemeClr val="tx1"/>
              </a:solidFill>
            </a:endParaRPr>
          </a:p>
        </p:txBody>
      </p:sp>
      <p:sp>
        <p:nvSpPr>
          <p:cNvPr id="6" name="AutoShape 2" descr="data:image/jpeg;base64,/9j/4AAQSkZJRgABAQAAAQABAAD/2wCEAAkGBxQTEhQUEhQVFhQWGBgYGRgUFxYZGhcZGBgYGBcaHBcYHiggGBomHRUYIjEhJSkrLi4uGR8zODMsNygtLiwBCgoKDg0OGxAQGywmICY1NCw0LSwsLCwsLTQuNCw2MiwtLCwsLCwsLCwsLDQvLCwsLCwsLCwsLCwsLCwsNCwsLP/AABEIAL8BCAMBIgACEQEDEQH/xAAbAAACAwEBAQAAAAAAAAAAAAAABAIDBQEGB//EAD4QAAIBAgQCBwUFCAMAAwEAAAECEQADBBIhMUFRBRMiYXGBkQYyQqGxFFLB0fAjYnKCkqLh8TNTskPCwwf/xAAYAQADAQEAAAAAAAAAAAAAAAAAAQIDBP/EACwRAAICAQMDAgUEAwAAAAAAAAABAhEhAxIxQVHwgZEiYXGh0TKx4fETI0L/2gAMAwEAAhEDEQA/APr9BFFFSBCykCD5eHCp0UUN2JKlR4v2u6XxVrEWrIs3blq5cV1bC5DcyW1BuW3t3JBl8hz6ABuBGvqLt1mRSylCdSpIJUxsSpIMdxrqIGvM0CUXIDGozQ7ie+LfpXcadh+uVGk1KV+YFrYjXmSWCXQnn+H+6YqNtYAFSpyduwgqVBRRRSKCiiigAqrEXMo03NW1C9bzCKcavJMrrBzDpC851rtzgOZ+Q19NvWlrd0ocp1H0q9ye1Hco8THf3inNNMUGmqI4f3mP3oP1AO/ICr6odoYcogk+oq5Tp+VJjidooopFCl26QMrbmRPPlUcPejSJ1pt0kQaTvWiCANZH0raDjJUYTUoux6iuKK7WJuFFFFAC2M1KJzaT/Cmp+eUedM15PojAYv7ffuu9trCfsrbOh61knrSoKsFgNdKZ2k/sttSx9ZUpZbKbwkFK3bZzgjj+jTVFXGVGco7gooqFx48TPl3n5UiiF069w8Nf9R86KiB+vrRSGc+xKPcLJ/AdP6TK/Kj9qv3XHmh9dQflTNFR/jS4x9PxwV/kfXP18sXGMAgOGQnTtDST+8sr86YJqN22GBU7EEHwNI3LpNsoffkWz3z8Xmna9alzcOc+cFKKlx58xjo8dgMd2lj/ADGR8oHlXMaugNMgVC6JBgTpW2l8FIx1fisLTyAanVeHt5RBqynKrwEbrIUUUUhhRRRQAUUVxlnjG21AC+ItnMCO75HjXLVztKCCN211nu2/eP8ATV10aQdZ029efCagyTJG4Ok92n1JpuVpIlRptltxZBFFtpAI5VIVXb0JHmPPf5/WjoDwyyiiikUFFFcoA7RRRQAVXfu5VZjwBPpVlLYvtMiczmPgkH/0VqJuo4KgreSeEtFUUHUxqebHVj6k1dRRTiklSE3bsKKKKoQVVe3Hn+f4VbUL23Hfh6fjPlSAqooooGMUUUUxBST2gb6niqSfMkJ/+nrTtLYMyXfmxA8E7P1DHzrLUSbS+d+38mkHSb9PcZorNxTXEZTbUMWuKpBkDLlYkzrl1A1g1jW/aTFbfY2JVVLH9oJPUm40DId2XKACdTqQdDqZnq6K8uPaHFat9kYKMwyHrM5IXMuoQjUjJpIkg5uFN9F9N3rl4W3wz21OaWOeARJG6AQY577xoCAbtFFFABRRRQAVF7YMTw76lRQB4r2m9sVwuLZWLlbWHMItt2W5iLpm0jOqkW2ypAn/ALu6tzpLF3FbDWlZLTXQ5Z7i5wCiqSigssuZJknZG05Z74NboTRgL+IGJfKAMy2Mptq3MHq7feQK9Bibdu6DbuItxTqVdAy6GRIYQdaBJ2eZw/tBfdrZz2hbGXrGRVYN+3uWs+U3Q6W7i2wUKi5BJmQNd/onEm9YtXCRnKqxjaSNRHAUxcwNpmR2t2y1v3GKKSn8JIlfKo4Po2zaLG1atWy/vG2iqWiSMxUCdzvzNFjasZRpAPOu1UGy6HbgfwPKrQabQkwooopDCiiigApKzdm6xgn4ARt2dW/uaP5aZxF3IrNyBPj3VVZwgCAH3o1I3k6kz4kms3mSXbPn39i1iLfoM0UCitCAooqjFCYHEnT8acVboUnSsvBqF0aGY247VXh7ZUGYqHSeGF206EkBliV+WmzDmpkHYggkUNU8BF2skqKhZtBVCiYAgZmZj5sxJJ7zRUlDdFFQv3QqljsP0AO80N0rYJW6F8de+AGC25HwrxPjwHee41DCX4OQAmAIAHuiDueG1LXbhUFm1Y7gHjsqDwmPGTTOD7FuZBYkk95mPSI8hUxi39X9l09X5whOS9F9319F51GbOIDAkaRoQdCDyIqOHulieXD9elL3GzKO0Qw5cQYkRtrFXYFtIYFWnUHy2PEbVf6VUuSb3O48DNFeev8ASGIS5pDoRh4AXK037htmbmoyplzHs7MNok5S+195icmHcDJmBeQoOZtGPVyJQAxlEQ0nQAhR7aivL4H2luXHRThryKz5czMmgzIoOVUMGX1VspGVt9K9LZMqpO8D6UATooomgApDpu8VssF954ReOrafSafry3tjjriFWtCz+wVrzHEOyIsCAeyDmIMdnScw1oFLg1OjLQ65yvu2lSyu+kCX8/d1rT6sTm4xFeW//n2KvNhD9otst4nrixOZbovTcRlYaaA5Su4yjuJ9ShkbRQCVEqKKKBkLrwJ/RNcw6kCDw5VGwswx1PDuq1R503jBKzk7RRRSKCiiigBbFdpkTvznwSCP7ivzpmlsN2nduRyDwXf+4kfy0zWcM3Lv5/PqXPFIKKKK0IColNQeU/OpUUBRF1BEGqNR2eG4PdvVpsjNm/U86hcMk92m3mdfT0p3iiat2coooqSxisq7jUe81tXUtZyllBBIZpjMvCAJE/e7q1GWRB2OleQ6B6N+zPiL+IxbGx1hCC86ZQqKLfauN2mICZRJ+GTJJNFJtWK2k65Na2pdi2pCyB47Mx+Y9auqn2dKYjDWr+pF1esAze5nmQMpgHUzyM8qcudHn4HI20btCAI396TzJNaaU6WeX5/BhqQbeOEXYRdJ47eAqy9YDRO4MgjQg9xpCxiXQ5bibkap2hJ0ngY24U9YxCv7rA6THGJjUHUag70tVW8l6U1WORLE5URhcAWeyrLxzbQNwRy9KbtWBEsJY6mTtPDy28qlicOrgBtRIJHAxtPnB8qra4UkuZSdDGqzMzHwjTX12msb288d/wAm9buOS37OvKpqsCBsK7NRtvIkVoQSNQyzE76HwNec6Rw+K69+rL5HYFf2mULFoqsLm9wPDMCAT+8NKp+wY2GBe4JUgHrR2T1cXGOuzvqn3B93agD1YYGvLXbnWZipE3rqoCDrktmSRPHVQQPuk1X0/j8ThcAWHVNdjIzXrkQSIDdlSHY6QOyNvCpezKXLnVi+HW5Ztw4Yq03CTmMjeZmeUbUESPU2woChQAoACgCAABoAOAgVOiuM0AnlQWCsDtVVxiTAGmk+u0/WuLcJkAQZ3MacT51ciwIp8E8nQKKKKRQUUUUAcZo1O1V37+VCw1gSI4nh86m40M8qTxL/APEqgsPeOWNlGm5A94r6VnqS2xbLgrkM4W1lRVOpA1PM7k+ZJNW0t1tw7Io/jbX0UH60dVcO9wD+BAPmxb6UlKlUU/PrQ3G3ba8+ljNQuXlX3mA8SB9apODB95nbxdgPRYHyqy3hkX3VUeAH1p3N9F553FUe/nnyMu97T4dcQtgOrN1b3bjBlyWraaZnaYktpG+5MAVsgztWFjvZTD3cR17W0JNprTqUUq6scwPNXBntDgxHIjUfBWtyiacco/Cqe7oJV1LrlyNPi4D9cKqArPt9EILpujMGIiA7QOG5MxEdn3QZIEkmnDbbg3qAefgeI48KVvsFLuWUVAluQPnHOPw+dFG4NrGblwLqf1x/CvL9NdEi7hStxLbMQTbuXLYui0973oTSCJ0adzrtB3cWS1q437jRz2M+dWYyMq/dz2/TMsfhUTbTddF+/wDRUY2l9fP3MzoLC4XCWytpktq0OyhsqBtLbMqOZQFhttPeTLWN6ew9pkV7iy9wWtCDldgxUNBlZywO8gca0LjAAltgJPHQd1eU6atYDEGy9+2WU/t1BssOtK2wwJ7MuFQyV23kEiK2MlZ6bF25E8vpR1SuoLAE6eOhnfxE1ipjMIctq0oBLKFCoyqPdVG0AAU5gFOxnuqdvpLDL2RceRkXstciSvWKBJicpk8Y8DVX8NEU93BqNYdR2H8rnaEkzvo3dvyryvTvtbdsYrD2WssvWX29yLpfDLbZWcpbm4pDkMIWMq7zIrTxXStjKx666AoJJKkgCOsDdpDoVBynY7b0Wbin9rYdSLgnOEXMViAuYAGBFSPgbu9IBSxttmnhI0bcwDqDHw1C3iTzPHTxHLzrKxtqSuZrfWSMmYMCW47Hz8qZxzZUJTL1oXtFjC6kAd3OJqdjjx7fj8DjqqTafTr+Ru3eIYE6x31ZfxLPAjyHGsu3ijC5mshjlEZ/ibYeY2H+6f6MvFmOR7JJGkNm3mNBvsZ14GqaoNyZR0ne7YVwYkOQI2HPkIBHnUcHdcW7j5MzOW0A94gkgad51OpjwAruOEyZMvxygmCYWBwWBrMxmPfW7hMOERVgCANufH50CSyeUwPtDiilvNbUMVtkqbV4EE2esKdpt3aFB2WYIY6U1gOl8TcvW0e0gtmCzZbikE2w8AGQcrdgzueW1buNTY+RqzD8zuRPlwHlV0ktyFud7WXVC5eVfeYCeZA+tTrI9oejevQprMoQe2IyuC2qa6oWHnUGho/a7f30/qX86Ptdv/sT+pfzry+O6OxjDJbxCque5uHLKpd3sqF6vUIgs7nUqwJIOo/RuP7WTEBc2Y6h2hjbRRGazooYNp4HiRQB6q3fVvdZT4EH6VzD3w+aPhYr5rv89PKlOjrTjJ1hzMq3AXgiQbgKTKjXKBOm4Nc6C0tmSJa5efT7r3rjJ/aVpAaDDSlOj01c8Acg8FJk/wBRb0q/E3cqMw3AJHjw+ddw9rKqryA15nifWoeZJds+fctYi33x59iyiqbSnMxJMTAFdu4hFUszAKoLEzoANz4VoQW0UVxmA1NAAzgb/wC6pLk9w004+f64VySdTvy4DwopAFFFFAwooooAvZZBB2OnrSDScN+8E/uT/K1oUtgvjXk7ejQ//wBqy1Fbrumi4OlfZpjCtMEcday29ncOd1bRVUftLuiqhQAdrQZWYab5mn3jLvR3/GgO6jKfFeyfpV1y4F94gePHw5mtIS3RTIktraM1PZ+wGzKpVgZBDvodMuhJUhSoKqRlUjQVGx7PWVUKc7HKFZi7KXGVUbMEIXtBFzAAAwNNBTi4hm9xCBp2n0kEcF96RpoctdXCzBuMXIg8lkcQo8eJPCqJu+DIvYDDKDkR2nQ5blzLDKUEy2UqoBhROWdAJowmEIWCckHQKZO5JBdtxrsAIrcfKqwYUaAbADlFZOQtOYECdp3/AIvy9auDzjnzlmWpFtK3jz3KfsyE9gEZdA7anjMMdSQSdTprXcbgxdtlDpqjTG7IyuCQIkSoB125U9bt5jFX44bHhtWiVSSeWRXwtpUjyp9nAoUdYxACrqNSo3J198n4hGgGnGtDBezAtHrS4N0ACSoAhbdy2Ndx2XH9PfppvbASTuTpHgf904XzBd+1Hd3n6VnqVuwbad7cmTcwjs2UqA0gqdSqle0AYMwco3031MVq4e/mkbMN1O+5Ex90wYPGp2+J5n5DT6z60r0r0eLyFZKtGjKSD4NBGZDxXj86gqsl+L939bUkmJCsJYcgJEx3D9bVRiXyraQKGe4QSt92J0gNBbQsM22nhpVMPbZi5UDMYDJlC2xoO2JXfaTP0D0ptqsZ8+Rlq7Yy64NgYtSJUM2w7Knjrx0I76mLjSOwYjckad0a60thsU+UTbJ2Eoykf3ZdANatOOQe9mXj2lYDQxvEb1DjJPL8+5qtSLV17+IXwauxd+wpLFRALaL2WOsblFH8vfTfUmQS7acBAB9BPzqVq4p0UqYMQpGhG4gcaspbEXv7FAwiRBGYSD2yW1H8RPOq7GCC20ELnRAoYAaELHp3U3SuItuZIJAHAbnvo2RrgN8u4nj79tcMbtxiqlQSWdoGaNN+ZitDDnVxJgNpO8FVbc67k15/2g6Na9gAEu3LTrbGU22gGQBlZTKsCY3EjhFanR2AFsMisz5WHausWZjlUlmY65t+7kBS08pN80hzw3H5sZzZoJ8R+B141TjMIl1SjiQfIqRqGVhqrAgEEaggGr6KskhasqoCqoCiIAEARtA2HlUgP1w9K7RQAUUUUAFFFFABRRRQBeG0mkhiFF06yHAiPvCdPMf+aeNUNhVKFdfHiDuCD3GKmabWOUOLSeeBVsULZIEEMZQEgdokZlJO2pzevdTVjDBdWOZ9JY8YkaDZdztzpPEKLltluQHBgsAOy26uBy0B9RXnvZv2pXFAC2LsqcrEI5tC4ACVW7EMNZG0ggxrS0+MceY9A1F8WfPme0qu5eAIXdjsBy5nkO+kbeKbNE6GZbSFOu3Mzw2p6xaCiJJ7yZJJ3M1Urul7kxaq37ELVk6M8FhJGmizEgceG5138KVuntN41o0jih2vGPy/CtdBKLoz122rJ4JNS3kPxq3FjsmjCHsjz+tdxQ7DeH+qbf8AsEl/r9AnsTHwjTy1qIIGo2CwN9Z8u4bTV00vZZTABmSW4acvw9KzZohhFgADhXaKKBmfdwy5yBAua3EYqDlOgYDmCdSP3qua7nt7QToVMSDxBidRVmKkAMIGUgmY934tTtpr5CqMQ3VkuIyvo3ugBuDniSdF9KnTw6Fqcbu/IngLlpi6I+S5ncaHLmbIpYhTpcIBUkwYrRJuL91xrt2W0GmnusSf4RrWBieiGLZrRYgQerDm2oPaJKldAzFtTBbcqQYq/oPpliqJfDZoVc5Qp2uqLsGzmSQEYkgcJgAqW0mqkZ6aW3BpvctPAuKA2wFxQDLLqAToTEgwTtVQvWBeFlbhF2A/VozGFAgEqJCrEbwDpuYrQZQZBAI4g6791eT6K9i1sYnEXbbtaW5ctOq2mKrkRdbTWwcuXMJEAaNHOpL2o9KtlxEXJ299QeOp7OXUjTlUbly6oJItkBSZzMux5QdMvGd+FSDXFjMA+0lOyd9TlbSIjjz0qu/dFwIq6hzJ3HZXVpB74WD96onLbGxwipOhR8M/2cdZHZUQgGk9nKSTrmB5RvWlZ965/EP/AAtVYpwXUH3VHWN4LOX5yf5aswZ7P7xJLAzIJ1jXlt5VOmqbrpS9v7NJ8fW37/0SurrPP9eVQqd4bHxG/Pu4nT5moVoQFFFFAwooooAKKKKACiiigBiilMPcKnKf9f4puqlGmRGW5CuMwmeYbKSpQ96nn3jgeGtZ2G6Et2rwydlGtC11allQJajLoDBbtRm3gAVt0u//ACr3I3zZAPoawnFfdeextCT+zMbF9E3jduNbYoCy5T1hyi31aIVFogoGzBmBj6xSZw2PWT1qqZcqB1ZBGTsgzb4OAOBg89vW1Ti1lfDWumEunQ55x/6XJgJZx5MreQoTxVJAyWyABkHxm4DPwhYM605h7N9ZN9s5kQQF0GVZHZUCMxaJ1iNa0cFsfH8BTBFF7JBW+Ajh7kGOZ9I3+Qp1WBEjakcTbykZdNuPfFPAU9TLTQtLFpnHWQRzqFu0AxMRt9OA4f4rt23PEjnB4fnVlZmoUUUUAcInQ0hfBNi6gQsUV1Czq8LKQTGpEazud9K0KofRwZ0YZY133UjgPinyqJYaZSymjz3sI+IC3bWLuZ7toqM2QKrqRKsh3YcCSPeDb1tY/o0XGDLlVognIDnA1VWOhKhgpidYg6Vy5YZTnHw67mCs9oQJJIEx3gU5ZvKwlTIP461rPkyg3VM8iuLu4Nz1ikqWdmhiwYFS5IuORJk5YA+DXVxXq8JiluLmQyPAjcAjQ9xB7wQRoaMZhEuoUuKGUgiCOYI0PAwTqNayOi+hOrxD3C7ExoCx1zTMzuBpHfwhUCnKHwzdpDBIDcvPwzZRvuqqHOu2oA0+7WB7V/bC1u3gb123f13Wy1gBZabpZC4ZgIEaE1p9EsThMOkOty5aQuHJLrmAN0uT8Us3max1GlnsaQTY3ZGbX/tbNr/1rGX17On75qbgm8I7p8K6byqHutoiiAQCYVN9B3ztuAtdsYtbiK6fENJB+o0I7wYPA1UI7Y0EnbstuPO3Pj3Go0ARRTEFFFFABRRRQAUUUUAFFFFAHcTZnUb/AFqVq7sDM94PnVtQuJI3iNZq07VMz207R244UEkwBqSeFUYZSSbhESAAvEKCSCe8ztw0qCftSG/+MHsj75Hxfwjhz35U1cJgxvFYR+N306fP5/j37G0vgVdSVcaq7N4N48qMSOya2rNMy3fDaK8B7v65CmaowawviZ/D8Kvp6n6mLT/ShTHLsfEUzbOg8BSeKvBojlNOWxoPAVUlUVZMGnN0SooorM1CiiigAqq+oIjSdwDzGoOmu4FW1SmHAbNJPDXWk1apjTp2TsvKgkEEgGDoR3VRZGRysdlpZYzGGmXBJ0EkyNuNSswrssntS4nhsGA89f5q5iirBlJAKwQT8LDVT5VMXjITjnAzVGJvRAUAudgeHMnko/Kl8PjmuCEWCNy+gG4kKDLAxI2EcayPajpz7ALT5Tee7dyuAJfILb9pVGyq/VzoQAx4kTO5yxH3/HlfsUkll+358s13PVEAdp33k6s3M8lHyEd1VM+WfeaTFy4o3I+AEe6o1E7DUTmkhXCZ3to7srOwXrHtElBxC2y0EbzrqJ1rZuKAukACO4ADf5VS08Jv0Xb+fO9y55a8/rz6Yd7pkI4Rp1UMCtt2QKbjIJZCVTQTLROwk1Vh/aSy05XlVGmS2zZspKsFCkzljhw12rTbo9TOvvTMrbOhYtGqkkZmJg1Tb6EsqIVEA10FqwB2gQ2gt8QzA88x51QCQ9prRdVDg5nRAVRiJuKzW9QYMlCNJjjTXR3S63mIQyoW08lCsi6XCxJ5W5843BAtToi2Ngo22t2RsCB8HAEjzNWYbo5LZlIXaQqWlmCSAcqAwCzHzPM0AN1C/OUxv3a/r0PganRQAnca5l0mezrAnUgEbH947cqAbk7kjSAQP3ZnQEcf8U5RQAmGuSJLRO8CT7uh7OnH86coooAKKKKAGKTdutJUf8Y0Yj4j9wHkOPpzrM9qsA+KVbFpmQ5hnu27jo1ldDK5CA7mBo2gBmDsdHoLBtZw1m0xBa3bRWKiAWCgMQIG5k+dS0p46eeP2KXw5HgKKKKsgRv2spEE/lUXukiCdKZxdotEHY0mVI3EV0QluWeTl1I7XjgYtYmAARtyqu5iCe4d351XRVbFdi3yqrOU3hbhIAgQNJnu5elLImYgc6Zwh1bx/X676nUqh6VqQzRRRXOdQUUUUAFQuTuOHDmKnRQhMTxl0wnVgFydAY2iWk8BttxiqENrMTcdWK6yYCgzBAWdCDG+vaGtVDEZFN4IXzOttQCBo7hA3aOxdh5AVC/07hiyqWcOfdi3czE5igCnL2jMwusjWI1rDZubkuPM+dOxspbUk+fMDWJOeCBkAIhzmDEjYKo1O50bnsalhcJGq5lndmJa63ixnKPn/DWZY9qMJOYOzDq2drhV+wq9TIbMJWeuQgARueU6uB6TS8zqmYhQrZipUMGLr2cwBYTbOo010NaKNZeTNtdFQz1QClQOB9Tx8Z1mjDmVHp6aVZUESCeR18+NaXiiGs2VDv8A1Gk0V24IPDXXvnb8q5UlhRRRQAUUUUAFFFFABRRRQAUUUUAWWLIQQNeZO5J3J76soooSSVIG7dsKKKKYgqm9h8xB251dRTTayhNJ4ZnYlchHgT86gp0pvHpK+BFKV0abbWTm1EovBMMVGYQeH+flU8C27E8PnJNUmnDhFgxpNRqfMrTd8BbJLSTwmOXLz3qd29CyN+H+uVVnCwNDrx3g0sWJjwjy8aFFSdg5OKo0LYgCdalVeHPZH62qysnybrgKoxb9mPvafnV5NZnSeDTEqbT5hbYENlOUsAQSJGoBiDEGNopxV5Jm6wiPQHSVnE2EKMj5coZQUbI6EaEAnKQVBHkavxHRFh5LWrckAFgqhoVswGaJjNrG2prI9k/Zy1hmvFbVhW624Fa1byMLbkXAjNJzgZtNgAAI0r0tZxqsGsrvIhb6EwwUKLFnKFCAG2h7IiASRrsDrypnDYO3bnq7aJm3yKqzExMDXc+pq6iqJCiiigCu9w/X+tqrq28ungQaqpAFFFFAwooooAKKKKACiiigAoooo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7" name="AutoShape 4" descr="data:image/jpeg;base64,/9j/4AAQSkZJRgABAQAAAQABAAD/2wCEAAkGBxQTEhQUEhQVFhQWGBgYGRgUFxYZGhcZGBgYGBcaHBcYHiggGBomHRUYIjEhJSkrLi4uGR8zODMsNygtLiwBCgoKDg0OGxAQGywmICY1NCw0LSwsLCwsLTQuNCw2MiwtLCwsLCwsLCwsLDQvLCwsLCwsLCwsLCwsLCwsNCwsLP/AABEIAL8BCAMBIgACEQEDEQH/xAAbAAACAwEBAQAAAAAAAAAAAAAABAIDBQEGB//EAD4QAAIBAgQCBwUFCAMAAwEAAAECEQADBBIhMUFRBRMiYXGBkQYyQqGxFFLB0fAjYnKCkqLh8TNTskPCwwf/xAAYAQADAQEAAAAAAAAAAAAAAAAAAQIDBP/EACwRAAICAQMDAgUEAwAAAAAAAAABAhEhAxIxQVHwgZEiYXGh0TKx4fETI0L/2gAMAwEAAhEDEQA/APr9BFFFSBCykCD5eHCp0UUN2JKlR4v2u6XxVrEWrIs3blq5cV1bC5DcyW1BuW3t3JBl8hz6ABuBGvqLt1mRSylCdSpIJUxsSpIMdxrqIGvM0CUXIDGozQ7ie+LfpXcadh+uVGk1KV+YFrYjXmSWCXQnn+H+6YqNtYAFSpyduwgqVBRRRSKCiiigAqrEXMo03NW1C9bzCKcavJMrrBzDpC851rtzgOZ+Q19NvWlrd0ocp1H0q9ye1Hco8THf3inNNMUGmqI4f3mP3oP1AO/ICr6odoYcogk+oq5Tp+VJjidooopFCl26QMrbmRPPlUcPejSJ1pt0kQaTvWiCANZH0raDjJUYTUoux6iuKK7WJuFFFFAC2M1KJzaT/Cmp+eUedM15PojAYv7ffuu9trCfsrbOh61knrSoKsFgNdKZ2k/sttSx9ZUpZbKbwkFK3bZzgjj+jTVFXGVGco7gooqFx48TPl3n5UiiF069w8Nf9R86KiB+vrRSGc+xKPcLJ/AdP6TK/Kj9qv3XHmh9dQflTNFR/jS4x9PxwV/kfXP18sXGMAgOGQnTtDST+8sr86YJqN22GBU7EEHwNI3LpNsoffkWz3z8Xmna9alzcOc+cFKKlx58xjo8dgMd2lj/ADGR8oHlXMaugNMgVC6JBgTpW2l8FIx1fisLTyAanVeHt5RBqynKrwEbrIUUUUhhRRRQAUUVxlnjG21AC+ItnMCO75HjXLVztKCCN211nu2/eP8ATV10aQdZ029efCagyTJG4Ok92n1JpuVpIlRptltxZBFFtpAI5VIVXb0JHmPPf5/WjoDwyyiiikUFFFcoA7RRRQAVXfu5VZjwBPpVlLYvtMiczmPgkH/0VqJuo4KgreSeEtFUUHUxqebHVj6k1dRRTiklSE3bsKKKKoQVVe3Hn+f4VbUL23Hfh6fjPlSAqooooGMUUUUxBST2gb6niqSfMkJ/+nrTtLYMyXfmxA8E7P1DHzrLUSbS+d+38mkHSb9PcZorNxTXEZTbUMWuKpBkDLlYkzrl1A1g1jW/aTFbfY2JVVLH9oJPUm40DId2XKACdTqQdDqZnq6K8uPaHFat9kYKMwyHrM5IXMuoQjUjJpIkg5uFN9F9N3rl4W3wz21OaWOeARJG6AQY577xoCAbtFFFABRRRQAVF7YMTw76lRQB4r2m9sVwuLZWLlbWHMItt2W5iLpm0jOqkW2ypAn/ALu6tzpLF3FbDWlZLTXQ5Z7i5wCiqSigssuZJknZG05Z74NboTRgL+IGJfKAMy2Mptq3MHq7feQK9Bibdu6DbuItxTqVdAy6GRIYQdaBJ2eZw/tBfdrZz2hbGXrGRVYN+3uWs+U3Q6W7i2wUKi5BJmQNd/onEm9YtXCRnKqxjaSNRHAUxcwNpmR2t2y1v3GKKSn8JIlfKo4Po2zaLG1atWy/vG2iqWiSMxUCdzvzNFjasZRpAPOu1UGy6HbgfwPKrQabQkwooopDCiiigApKzdm6xgn4ARt2dW/uaP5aZxF3IrNyBPj3VVZwgCAH3o1I3k6kz4kms3mSXbPn39i1iLfoM0UCitCAooqjFCYHEnT8acVboUnSsvBqF0aGY247VXh7ZUGYqHSeGF206EkBliV+WmzDmpkHYggkUNU8BF2skqKhZtBVCiYAgZmZj5sxJJ7zRUlDdFFQv3QqljsP0AO80N0rYJW6F8de+AGC25HwrxPjwHee41DCX4OQAmAIAHuiDueG1LXbhUFm1Y7gHjsqDwmPGTTOD7FuZBYkk95mPSI8hUxi39X9l09X5whOS9F9319F51GbOIDAkaRoQdCDyIqOHulieXD9elL3GzKO0Qw5cQYkRtrFXYFtIYFWnUHy2PEbVf6VUuSb3O48DNFeev8ASGIS5pDoRh4AXK037htmbmoyplzHs7MNok5S+195icmHcDJmBeQoOZtGPVyJQAxlEQ0nQAhR7aivL4H2luXHRThryKz5czMmgzIoOVUMGX1VspGVt9K9LZMqpO8D6UATooomgApDpu8VssF954ReOrafSafry3tjjriFWtCz+wVrzHEOyIsCAeyDmIMdnScw1oFLg1OjLQ65yvu2lSyu+kCX8/d1rT6sTm4xFeW//n2KvNhD9otst4nrixOZbovTcRlYaaA5Su4yjuJ9ShkbRQCVEqKKKBkLrwJ/RNcw6kCDw5VGwswx1PDuq1R503jBKzk7RRRSKCiiigBbFdpkTvznwSCP7ivzpmlsN2nduRyDwXf+4kfy0zWcM3Lv5/PqXPFIKKKK0IColNQeU/OpUUBRF1BEGqNR2eG4PdvVpsjNm/U86hcMk92m3mdfT0p3iiat2coooqSxisq7jUe81tXUtZyllBBIZpjMvCAJE/e7q1GWRB2OleQ6B6N+zPiL+IxbGx1hCC86ZQqKLfauN2mICZRJ+GTJJNFJtWK2k65Na2pdi2pCyB47Mx+Y9auqn2dKYjDWr+pF1esAze5nmQMpgHUzyM8qcudHn4HI20btCAI396TzJNaaU6WeX5/BhqQbeOEXYRdJ47eAqy9YDRO4MgjQg9xpCxiXQ5bibkap2hJ0ngY24U9YxCv7rA6THGJjUHUag70tVW8l6U1WORLE5URhcAWeyrLxzbQNwRy9KbtWBEsJY6mTtPDy28qlicOrgBtRIJHAxtPnB8qra4UkuZSdDGqzMzHwjTX12msb288d/wAm9buOS37OvKpqsCBsK7NRtvIkVoQSNQyzE76HwNec6Rw+K69+rL5HYFf2mULFoqsLm9wPDMCAT+8NKp+wY2GBe4JUgHrR2T1cXGOuzvqn3B93agD1YYGvLXbnWZipE3rqoCDrktmSRPHVQQPuk1X0/j8ThcAWHVNdjIzXrkQSIDdlSHY6QOyNvCpezKXLnVi+HW5Ztw4Yq03CTmMjeZmeUbUESPU2woChQAoACgCAABoAOAgVOiuM0AnlQWCsDtVVxiTAGmk+u0/WuLcJkAQZ3MacT51ciwIp8E8nQKKKKRQUUUUAcZo1O1V37+VCw1gSI4nh86m40M8qTxL/APEqgsPeOWNlGm5A94r6VnqS2xbLgrkM4W1lRVOpA1PM7k+ZJNW0t1tw7Io/jbX0UH60dVcO9wD+BAPmxb6UlKlUU/PrQ3G3ba8+ljNQuXlX3mA8SB9apODB95nbxdgPRYHyqy3hkX3VUeAH1p3N9F553FUe/nnyMu97T4dcQtgOrN1b3bjBlyWraaZnaYktpG+5MAVsgztWFjvZTD3cR17W0JNprTqUUq6scwPNXBntDgxHIjUfBWtyiacco/Cqe7oJV1LrlyNPi4D9cKqArPt9EILpujMGIiA7QOG5MxEdn3QZIEkmnDbbg3qAefgeI48KVvsFLuWUVAluQPnHOPw+dFG4NrGblwLqf1x/CvL9NdEi7hStxLbMQTbuXLYui0973oTSCJ0adzrtB3cWS1q437jRz2M+dWYyMq/dz2/TMsfhUTbTddF+/wDRUY2l9fP3MzoLC4XCWytpktq0OyhsqBtLbMqOZQFhttPeTLWN6ew9pkV7iy9wWtCDldgxUNBlZywO8gca0LjAAltgJPHQd1eU6atYDEGy9+2WU/t1BssOtK2wwJ7MuFQyV23kEiK2MlZ6bF25E8vpR1SuoLAE6eOhnfxE1ipjMIctq0oBLKFCoyqPdVG0AAU5gFOxnuqdvpLDL2RceRkXstciSvWKBJicpk8Y8DVX8NEU93BqNYdR2H8rnaEkzvo3dvyryvTvtbdsYrD2WssvWX29yLpfDLbZWcpbm4pDkMIWMq7zIrTxXStjKx666AoJJKkgCOsDdpDoVBynY7b0Wbin9rYdSLgnOEXMViAuYAGBFSPgbu9IBSxttmnhI0bcwDqDHw1C3iTzPHTxHLzrKxtqSuZrfWSMmYMCW47Hz8qZxzZUJTL1oXtFjC6kAd3OJqdjjx7fj8DjqqTafTr+Ru3eIYE6x31ZfxLPAjyHGsu3ijC5mshjlEZ/ibYeY2H+6f6MvFmOR7JJGkNm3mNBvsZ14GqaoNyZR0ne7YVwYkOQI2HPkIBHnUcHdcW7j5MzOW0A94gkgad51OpjwAruOEyZMvxygmCYWBwWBrMxmPfW7hMOERVgCANufH50CSyeUwPtDiilvNbUMVtkqbV4EE2esKdpt3aFB2WYIY6U1gOl8TcvW0e0gtmCzZbikE2w8AGQcrdgzueW1buNTY+RqzD8zuRPlwHlV0ktyFud7WXVC5eVfeYCeZA+tTrI9oejevQprMoQe2IyuC2qa6oWHnUGho/a7f30/qX86Ptdv/sT+pfzry+O6OxjDJbxCque5uHLKpd3sqF6vUIgs7nUqwJIOo/RuP7WTEBc2Y6h2hjbRRGazooYNp4HiRQB6q3fVvdZT4EH6VzD3w+aPhYr5rv89PKlOjrTjJ1hzMq3AXgiQbgKTKjXKBOm4Nc6C0tmSJa5efT7r3rjJ/aVpAaDDSlOj01c8Acg8FJk/wBRb0q/E3cqMw3AJHjw+ddw9rKqryA15nifWoeZJds+fctYi33x59iyiqbSnMxJMTAFdu4hFUszAKoLEzoANz4VoQW0UVxmA1NAAzgb/wC6pLk9w004+f64VySdTvy4DwopAFFFFAwooooAvZZBB2OnrSDScN+8E/uT/K1oUtgvjXk7ejQ//wBqy1Fbrumi4OlfZpjCtMEcday29ncOd1bRVUftLuiqhQAdrQZWYab5mn3jLvR3/GgO6jKfFeyfpV1y4F94gePHw5mtIS3RTIktraM1PZ+wGzKpVgZBDvodMuhJUhSoKqRlUjQVGx7PWVUKc7HKFZi7KXGVUbMEIXtBFzAAAwNNBTi4hm9xCBp2n0kEcF96RpoctdXCzBuMXIg8lkcQo8eJPCqJu+DIvYDDKDkR2nQ5blzLDKUEy2UqoBhROWdAJowmEIWCckHQKZO5JBdtxrsAIrcfKqwYUaAbADlFZOQtOYECdp3/AIvy9auDzjnzlmWpFtK3jz3KfsyE9gEZdA7anjMMdSQSdTprXcbgxdtlDpqjTG7IyuCQIkSoB125U9bt5jFX44bHhtWiVSSeWRXwtpUjyp9nAoUdYxACrqNSo3J198n4hGgGnGtDBezAtHrS4N0ACSoAhbdy2Ndx2XH9PfppvbASTuTpHgf904XzBd+1Hd3n6VnqVuwbad7cmTcwjs2UqA0gqdSqle0AYMwco3031MVq4e/mkbMN1O+5Ex90wYPGp2+J5n5DT6z60r0r0eLyFZKtGjKSD4NBGZDxXj86gqsl+L939bUkmJCsJYcgJEx3D9bVRiXyraQKGe4QSt92J0gNBbQsM22nhpVMPbZi5UDMYDJlC2xoO2JXfaTP0D0ptqsZ8+Rlq7Yy64NgYtSJUM2w7Knjrx0I76mLjSOwYjckad0a60thsU+UTbJ2Eoykf3ZdANatOOQe9mXj2lYDQxvEb1DjJPL8+5qtSLV17+IXwauxd+wpLFRALaL2WOsblFH8vfTfUmQS7acBAB9BPzqVq4p0UqYMQpGhG4gcaspbEXv7FAwiRBGYSD2yW1H8RPOq7GCC20ELnRAoYAaELHp3U3SuItuZIJAHAbnvo2RrgN8u4nj79tcMbtxiqlQSWdoGaNN+ZitDDnVxJgNpO8FVbc67k15/2g6Na9gAEu3LTrbGU22gGQBlZTKsCY3EjhFanR2AFsMisz5WHausWZjlUlmY65t+7kBS08pN80hzw3H5sZzZoJ8R+B141TjMIl1SjiQfIqRqGVhqrAgEEaggGr6KskhasqoCqoCiIAEARtA2HlUgP1w9K7RQAUUUUAFFFFABRRRQBeG0mkhiFF06yHAiPvCdPMf+aeNUNhVKFdfHiDuCD3GKmabWOUOLSeeBVsULZIEEMZQEgdokZlJO2pzevdTVjDBdWOZ9JY8YkaDZdztzpPEKLltluQHBgsAOy26uBy0B9RXnvZv2pXFAC2LsqcrEI5tC4ACVW7EMNZG0ggxrS0+MceY9A1F8WfPme0qu5eAIXdjsBy5nkO+kbeKbNE6GZbSFOu3Mzw2p6xaCiJJ7yZJJ3M1Urul7kxaq37ELVk6M8FhJGmizEgceG5138KVuntN41o0jih2vGPy/CtdBKLoz122rJ4JNS3kPxq3FjsmjCHsjz+tdxQ7DeH+qbf8AsEl/r9AnsTHwjTy1qIIGo2CwN9Z8u4bTV00vZZTABmSW4acvw9KzZohhFgADhXaKKBmfdwy5yBAua3EYqDlOgYDmCdSP3qua7nt7QToVMSDxBidRVmKkAMIGUgmY934tTtpr5CqMQ3VkuIyvo3ugBuDniSdF9KnTw6Fqcbu/IngLlpi6I+S5ncaHLmbIpYhTpcIBUkwYrRJuL91xrt2W0GmnusSf4RrWBieiGLZrRYgQerDm2oPaJKldAzFtTBbcqQYq/oPpliqJfDZoVc5Qp2uqLsGzmSQEYkgcJgAqW0mqkZ6aW3BpvctPAuKA2wFxQDLLqAToTEgwTtVQvWBeFlbhF2A/VozGFAgEqJCrEbwDpuYrQZQZBAI4g6791eT6K9i1sYnEXbbtaW5ctOq2mKrkRdbTWwcuXMJEAaNHOpL2o9KtlxEXJ299QeOp7OXUjTlUbly6oJItkBSZzMux5QdMvGd+FSDXFjMA+0lOyd9TlbSIjjz0qu/dFwIq6hzJ3HZXVpB74WD96onLbGxwipOhR8M/2cdZHZUQgGk9nKSTrmB5RvWlZ965/EP/AAtVYpwXUH3VHWN4LOX5yf5aswZ7P7xJLAzIJ1jXlt5VOmqbrpS9v7NJ8fW37/0SurrPP9eVQqd4bHxG/Pu4nT5moVoQFFFFAwooooAKKKKACiiigBiilMPcKnKf9f4puqlGmRGW5CuMwmeYbKSpQ96nn3jgeGtZ2G6Et2rwydlGtC11allQJajLoDBbtRm3gAVt0u//ACr3I3zZAPoawnFfdeextCT+zMbF9E3jduNbYoCy5T1hyi31aIVFogoGzBmBj6xSZw2PWT1qqZcqB1ZBGTsgzb4OAOBg89vW1Ti1lfDWumEunQ55x/6XJgJZx5MreQoTxVJAyWyABkHxm4DPwhYM605h7N9ZN9s5kQQF0GVZHZUCMxaJ1iNa0cFsfH8BTBFF7JBW+Ajh7kGOZ9I3+Qp1WBEjakcTbykZdNuPfFPAU9TLTQtLFpnHWQRzqFu0AxMRt9OA4f4rt23PEjnB4fnVlZmoUUUUAcInQ0hfBNi6gQsUV1Czq8LKQTGpEazud9K0KofRwZ0YZY133UjgPinyqJYaZSymjz3sI+IC3bWLuZ7toqM2QKrqRKsh3YcCSPeDb1tY/o0XGDLlVognIDnA1VWOhKhgpidYg6Vy5YZTnHw67mCs9oQJJIEx3gU5ZvKwlTIP461rPkyg3VM8iuLu4Nz1ikqWdmhiwYFS5IuORJk5YA+DXVxXq8JiluLmQyPAjcAjQ9xB7wQRoaMZhEuoUuKGUgiCOYI0PAwTqNayOi+hOrxD3C7ExoCx1zTMzuBpHfwhUCnKHwzdpDBIDcvPwzZRvuqqHOu2oA0+7WB7V/bC1u3gb123f13Wy1gBZabpZC4ZgIEaE1p9EsThMOkOty5aQuHJLrmAN0uT8Us3max1GlnsaQTY3ZGbX/tbNr/1rGX17On75qbgm8I7p8K6byqHutoiiAQCYVN9B3ztuAtdsYtbiK6fENJB+o0I7wYPA1UI7Y0EnbstuPO3Pj3Go0ARRTEFFFFABRRRQAUUUUAFFFFAHcTZnUb/AFqVq7sDM94PnVtQuJI3iNZq07VMz207R244UEkwBqSeFUYZSSbhESAAvEKCSCe8ztw0qCftSG/+MHsj75Hxfwjhz35U1cJgxvFYR+N306fP5/j37G0vgVdSVcaq7N4N48qMSOya2rNMy3fDaK8B7v65CmaowawviZ/D8Kvp6n6mLT/ShTHLsfEUzbOg8BSeKvBojlNOWxoPAVUlUVZMGnN0SooorM1CiiigAqq+oIjSdwDzGoOmu4FW1SmHAbNJPDXWk1apjTp2TsvKgkEEgGDoR3VRZGRysdlpZYzGGmXBJ0EkyNuNSswrssntS4nhsGA89f5q5iirBlJAKwQT8LDVT5VMXjITjnAzVGJvRAUAudgeHMnko/Kl8PjmuCEWCNy+gG4kKDLAxI2EcayPajpz7ALT5Tee7dyuAJfILb9pVGyq/VzoQAx4kTO5yxH3/HlfsUkll+358s13PVEAdp33k6s3M8lHyEd1VM+WfeaTFy4o3I+AEe6o1E7DUTmkhXCZ3to7srOwXrHtElBxC2y0EbzrqJ1rZuKAukACO4ADf5VS08Jv0Xb+fO9y55a8/rz6Yd7pkI4Rp1UMCtt2QKbjIJZCVTQTLROwk1Vh/aSy05XlVGmS2zZspKsFCkzljhw12rTbo9TOvvTMrbOhYtGqkkZmJg1Tb6EsqIVEA10FqwB2gQ2gt8QzA88x51QCQ9prRdVDg5nRAVRiJuKzW9QYMlCNJjjTXR3S63mIQyoW08lCsi6XCxJ5W5843BAtToi2Ngo22t2RsCB8HAEjzNWYbo5LZlIXaQqWlmCSAcqAwCzHzPM0AN1C/OUxv3a/r0PganRQAnca5l0mezrAnUgEbH947cqAbk7kjSAQP3ZnQEcf8U5RQAmGuSJLRO8CT7uh7OnH86coooAKKKKAGKTdutJUf8Y0Yj4j9wHkOPpzrM9qsA+KVbFpmQ5hnu27jo1ldDK5CA7mBo2gBmDsdHoLBtZw1m0xBa3bRWKiAWCgMQIG5k+dS0p46eeP2KXw5HgKKKKsgRv2spEE/lUXukiCdKZxdotEHY0mVI3EV0QluWeTl1I7XjgYtYmAARtyqu5iCe4d351XRVbFdi3yqrOU3hbhIAgQNJnu5elLImYgc6Zwh1bx/X676nUqh6VqQzRRRXOdQUUUUAFQuTuOHDmKnRQhMTxl0wnVgFydAY2iWk8BttxiqENrMTcdWK6yYCgzBAWdCDG+vaGtVDEZFN4IXzOttQCBo7hA3aOxdh5AVC/07hiyqWcOfdi3czE5igCnL2jMwusjWI1rDZubkuPM+dOxspbUk+fMDWJOeCBkAIhzmDEjYKo1O50bnsalhcJGq5lndmJa63ixnKPn/DWZY9qMJOYOzDq2drhV+wq9TIbMJWeuQgARueU6uB6TS8zqmYhQrZipUMGLr2cwBYTbOo010NaKNZeTNtdFQz1QClQOB9Tx8Z1mjDmVHp6aVZUESCeR18+NaXiiGs2VDv8A1Gk0V24IPDXXvnb8q5UlhRRRQAUUUUAFFFFABRRRQAUUUUAWWLIQQNeZO5J3J76soooSSVIG7dsKKKKYgqm9h8xB251dRTTayhNJ4ZnYlchHgT86gp0pvHpK+BFKV0abbWTm1EovBMMVGYQeH+flU8C27E8PnJNUmnDhFgxpNRqfMrTd8BbJLSTwmOXLz3qd29CyN+H+uVVnCwNDrx3g0sWJjwjy8aFFSdg5OKo0LYgCdalVeHPZH62qysnybrgKoxb9mPvafnV5NZnSeDTEqbT5hbYENlOUsAQSJGoBiDEGNopxV5Jm6wiPQHSVnE2EKMj5coZQUbI6EaEAnKQVBHkavxHRFh5LWrckAFgqhoVswGaJjNrG2prI9k/Zy1hmvFbVhW624Fa1byMLbkXAjNJzgZtNgAAI0r0tZxqsGsrvIhb6EwwUKLFnKFCAG2h7IiASRrsDrypnDYO3bnq7aJm3yKqzExMDXc+pq6iqJCiiigCu9w/X+tqrq28ungQaqpAFFFFAwooooAKKKKACiiigAooooA//2Q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2"/>
          <a:srcRect b="19602"/>
          <a:stretch/>
        </p:blipFill>
        <p:spPr>
          <a:xfrm>
            <a:off x="2319490" y="2988816"/>
            <a:ext cx="7553019" cy="296748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346549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443040"/>
            <a:ext cx="10515600" cy="1719262"/>
          </a:xfrm>
        </p:spPr>
        <p:txBody>
          <a:bodyPr/>
          <a:lstStyle/>
          <a:p>
            <a:r>
              <a:rPr lang="es-ES" dirty="0" smtClean="0"/>
              <a:t>Condiciones del trabajo: TMA</a:t>
            </a:r>
            <a:endParaRPr lang="es-ES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3429001"/>
            <a:ext cx="10515600" cy="266065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dirty="0" smtClean="0">
                <a:latin typeface="Book Antiqua" panose="02040602050305030304" pitchFamily="18" charset="0"/>
              </a:rPr>
              <a:t>Regulación del espacio aéreo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dirty="0" smtClean="0">
                <a:latin typeface="Book Antiqua" panose="02040602050305030304" pitchFamily="18" charset="0"/>
              </a:rPr>
              <a:t>El aeropuerto de Alicante</a:t>
            </a:r>
            <a:endParaRPr lang="es-ES" dirty="0" smtClean="0">
              <a:latin typeface="Book Antiqua" panose="0204060205030503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dirty="0" smtClean="0">
                <a:latin typeface="Book Antiqua" panose="02040602050305030304" pitchFamily="18" charset="0"/>
              </a:rPr>
              <a:t>Aproximaciones al aeropuerto</a:t>
            </a:r>
            <a:endParaRPr lang="es-ES" dirty="0">
              <a:latin typeface="Book Antiqua" panose="02040602050305030304" pitchFamily="18" charset="0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Trabajo fin de grado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355A-51BB-4E15-B2AB-036E4BD7421D}" type="slidenum">
              <a:rPr lang="es-ES" smtClean="0"/>
              <a:t>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35972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443040"/>
            <a:ext cx="10515600" cy="1719262"/>
          </a:xfrm>
        </p:spPr>
        <p:txBody>
          <a:bodyPr/>
          <a:lstStyle/>
          <a:p>
            <a:r>
              <a:rPr lang="es-ES" dirty="0" smtClean="0"/>
              <a:t>Condiciones del trabajo: TMA</a:t>
            </a:r>
            <a:endParaRPr lang="es-ES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3429001"/>
            <a:ext cx="10515600" cy="266065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es-ES" dirty="0">
              <a:latin typeface="Book Antiqua" panose="02040602050305030304" pitchFamily="18" charset="0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Trabajo fin de grado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355A-51BB-4E15-B2AB-036E4BD7421D}" type="slidenum">
              <a:rPr lang="es-ES" smtClean="0"/>
              <a:t>6</a:t>
            </a:fld>
            <a:endParaRPr lang="es-ES" dirty="0"/>
          </a:p>
        </p:txBody>
      </p:sp>
      <p:pic>
        <p:nvPicPr>
          <p:cNvPr id="2050" name="Picture 2" descr="http://www.takeoffbriefing.com/wp-content/uploads/2013/01/tm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798" y="3095057"/>
            <a:ext cx="5400135" cy="369366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Resultado de imagen de aeropuerto de alican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5191" y="3162302"/>
            <a:ext cx="4972259" cy="332853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973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443040"/>
            <a:ext cx="10515600" cy="1719262"/>
          </a:xfrm>
        </p:spPr>
        <p:txBody>
          <a:bodyPr/>
          <a:lstStyle/>
          <a:p>
            <a:r>
              <a:rPr lang="es-ES" dirty="0" smtClean="0"/>
              <a:t>Condiciones del trabajo: TMA</a:t>
            </a:r>
            <a:endParaRPr lang="es-ES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3429001"/>
            <a:ext cx="10515600" cy="266065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es-ES" dirty="0">
              <a:latin typeface="Book Antiqua" panose="02040602050305030304" pitchFamily="18" charset="0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Trabajo fin de grado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355A-51BB-4E15-B2AB-036E4BD7421D}" type="slidenum">
              <a:rPr lang="es-ES" smtClean="0"/>
              <a:t>7</a:t>
            </a:fld>
            <a:endParaRPr lang="es-ES" dirty="0"/>
          </a:p>
        </p:txBody>
      </p:sp>
      <p:pic>
        <p:nvPicPr>
          <p:cNvPr id="8" name="Imagen 7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650" y="59049"/>
            <a:ext cx="4679950" cy="6622415"/>
          </a:xfrm>
          <a:prstGeom prst="rect">
            <a:avLst/>
          </a:prstGeom>
        </p:spPr>
      </p:pic>
      <p:pic>
        <p:nvPicPr>
          <p:cNvPr id="9" name="Imagen 8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96388"/>
            <a:ext cx="4679950" cy="6622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818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443040"/>
            <a:ext cx="10515600" cy="1719262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Condiciones del trabajo: Point Merge</a:t>
            </a:r>
            <a:endParaRPr lang="es-ES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3429001"/>
            <a:ext cx="10515600" cy="266065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dirty="0" smtClean="0">
                <a:latin typeface="Book Antiqua" panose="02040602050305030304" pitchFamily="18" charset="0"/>
              </a:rPr>
              <a:t>Características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dirty="0" smtClean="0">
                <a:latin typeface="Book Antiqua" panose="02040602050305030304" pitchFamily="18" charset="0"/>
              </a:rPr>
              <a:t>Ventajas</a:t>
            </a:r>
            <a:endParaRPr lang="es-ES" dirty="0" smtClean="0">
              <a:latin typeface="Book Antiqua" panose="02040602050305030304" pitchFamily="18" charset="0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Trabajo fin de grado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355A-51BB-4E15-B2AB-036E4BD7421D}" type="slidenum">
              <a:rPr lang="es-ES" smtClean="0"/>
              <a:t>8</a:t>
            </a:fld>
            <a:endParaRPr lang="es-ES" dirty="0"/>
          </a:p>
        </p:txBody>
      </p:sp>
      <p:pic>
        <p:nvPicPr>
          <p:cNvPr id="6" name="Imagen 5" descr="https://www.dfs.de/dfs_homepage/en/Air%20navigation%20services/R%20&amp;%20D/Tasks%20&amp;%20results/Simulations%20for%20the%20validation%20of%20novel%20procedures/point_merge_en_02.jpg?&amp;resize=450x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5151" y="3117851"/>
            <a:ext cx="4390774" cy="33088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83768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443039"/>
            <a:ext cx="10515600" cy="1719262"/>
          </a:xfrm>
        </p:spPr>
        <p:txBody>
          <a:bodyPr/>
          <a:lstStyle/>
          <a:p>
            <a:r>
              <a:rPr lang="es-ES" dirty="0" smtClean="0"/>
              <a:t>Teoría de colas</a:t>
            </a:r>
            <a:endParaRPr lang="es-ES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3429001"/>
            <a:ext cx="10515600" cy="2660649"/>
          </a:xfrm>
        </p:spPr>
        <p:txBody>
          <a:bodyPr/>
          <a:lstStyle/>
          <a:p>
            <a:r>
              <a:rPr lang="es-ES" dirty="0" smtClean="0"/>
              <a:t>*Explicar los distintos modelos, y por qué elegimos el M/1/1</a:t>
            </a:r>
          </a:p>
          <a:p>
            <a:r>
              <a:rPr lang="es-ES" dirty="0" smtClean="0"/>
              <a:t>*Explicar el estudio que he hecho (fórmulas y datos)</a:t>
            </a:r>
          </a:p>
          <a:p>
            <a:r>
              <a:rPr lang="es-ES" dirty="0" smtClean="0"/>
              <a:t>*Explicar los resultados obtenidos</a:t>
            </a: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Trabajo fin de grado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355A-51BB-4E15-B2AB-036E4BD7421D}" type="slidenum">
              <a:rPr lang="es-ES" smtClean="0"/>
              <a:t>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4946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443039"/>
            <a:ext cx="10515600" cy="1719262"/>
          </a:xfrm>
        </p:spPr>
        <p:txBody>
          <a:bodyPr/>
          <a:lstStyle/>
          <a:p>
            <a:r>
              <a:rPr lang="es-ES" dirty="0" smtClean="0"/>
              <a:t>Teoría de colas</a:t>
            </a:r>
            <a:endParaRPr lang="es-ES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3429001"/>
            <a:ext cx="10515600" cy="2660649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dirty="0" smtClean="0">
                <a:latin typeface="Book Antiqua" panose="02040602050305030304" pitchFamily="18" charset="0"/>
              </a:rPr>
              <a:t>Obtención de los datos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dirty="0" smtClean="0">
                <a:latin typeface="Book Antiqua" panose="02040602050305030304" pitchFamily="18" charset="0"/>
              </a:rPr>
              <a:t>Estudio realizado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dirty="0" smtClean="0">
                <a:latin typeface="Book Antiqua" panose="02040602050305030304" pitchFamily="18" charset="0"/>
              </a:rPr>
              <a:t>Resultados</a:t>
            </a:r>
            <a:endParaRPr lang="es-ES" dirty="0" smtClean="0">
              <a:latin typeface="Book Antiqua" panose="02040602050305030304" pitchFamily="18" charset="0"/>
            </a:endParaRP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Trabajo fin de grado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355A-51BB-4E15-B2AB-036E4BD7421D}" type="slidenum">
              <a:rPr lang="es-ES" smtClean="0"/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90898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443039"/>
            <a:ext cx="10515600" cy="1719262"/>
          </a:xfrm>
        </p:spPr>
        <p:txBody>
          <a:bodyPr/>
          <a:lstStyle/>
          <a:p>
            <a:r>
              <a:rPr lang="es-ES" dirty="0" smtClean="0"/>
              <a:t>Teoría de colas</a:t>
            </a:r>
            <a:endParaRPr lang="es-ES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3429001"/>
            <a:ext cx="10515600" cy="2660649"/>
          </a:xfrm>
        </p:spPr>
        <p:txBody>
          <a:bodyPr/>
          <a:lstStyle/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Trabajo fin de grado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355A-51BB-4E15-B2AB-036E4BD7421D}" type="slidenum">
              <a:rPr lang="es-ES" smtClean="0"/>
              <a:t>11</a:t>
            </a:fld>
            <a:endParaRPr lang="es-ES" dirty="0"/>
          </a:p>
        </p:txBody>
      </p:sp>
      <p:pic>
        <p:nvPicPr>
          <p:cNvPr id="7" name="Imagen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276" y="1443039"/>
            <a:ext cx="7336107" cy="4495884"/>
          </a:xfrm>
          <a:prstGeom prst="rect">
            <a:avLst/>
          </a:prstGeom>
        </p:spPr>
      </p:pic>
      <p:graphicFrame>
        <p:nvGraphicFramePr>
          <p:cNvPr id="8" name="Gráfico 7">
            <a:extLst>
              <a:ext uri="{FF2B5EF4-FFF2-40B4-BE49-F238E27FC236}">
                <a16:creationId xmlns:wpc="http://schemas.microsoft.com/office/word/2010/wordprocessingCanvas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="" xmlns:a16="http://schemas.microsoft.com/office/drawing/2014/main" xmlns:xdr="http://schemas.openxmlformats.org/drawingml/2006/spreadsheetDrawing" xmlns:w="http://schemas.openxmlformats.org/wordprocessingml/2006/main" xmlns:w10="urn:schemas-microsoft-com:office:word" xmlns:v="urn:schemas-microsoft-com:vml" xmlns:o="urn:schemas-microsoft-com:office:office" xmlns:lc="http://schemas.openxmlformats.org/drawingml/2006/lockedCanvas" id="{00000000-0008-0000-0000-0000060000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74824168"/>
              </p:ext>
            </p:extLst>
          </p:nvPr>
        </p:nvGraphicFramePr>
        <p:xfrm>
          <a:off x="7491383" y="1443039"/>
          <a:ext cx="3937359" cy="24621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Gráfico 8"/>
          <p:cNvGraphicFramePr/>
          <p:nvPr>
            <p:extLst>
              <p:ext uri="{D42A27DB-BD31-4B8C-83A1-F6EECF244321}">
                <p14:modId xmlns:p14="http://schemas.microsoft.com/office/powerpoint/2010/main" val="3280518132"/>
              </p:ext>
            </p:extLst>
          </p:nvPr>
        </p:nvGraphicFramePr>
        <p:xfrm>
          <a:off x="7464935" y="3854601"/>
          <a:ext cx="3882515" cy="25017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637342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443039"/>
            <a:ext cx="10515600" cy="1719262"/>
          </a:xfrm>
        </p:spPr>
        <p:txBody>
          <a:bodyPr/>
          <a:lstStyle/>
          <a:p>
            <a:r>
              <a:rPr lang="es-ES" dirty="0" smtClean="0"/>
              <a:t>Teoría de colas</a:t>
            </a:r>
            <a:endParaRPr lang="es-ES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3429001"/>
            <a:ext cx="5160633" cy="2660649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dirty="0" smtClean="0">
                <a:latin typeface="Book Antiqua" panose="02040602050305030304" pitchFamily="18" charset="0"/>
              </a:rPr>
              <a:t>Distribución exponencial de Poisson, con un servidor y una única cola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dirty="0" smtClean="0">
                <a:latin typeface="Book Antiqua" panose="02040602050305030304" pitchFamily="18" charset="0"/>
              </a:rPr>
              <a:t>M/1/1</a:t>
            </a:r>
            <a:endParaRPr lang="es-ES" dirty="0">
              <a:latin typeface="Book Antiqua" panose="02040602050305030304" pitchFamily="18" charset="0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Trabajo fin de grado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355A-51BB-4E15-B2AB-036E4BD7421D}" type="slidenum">
              <a:rPr lang="es-ES" smtClean="0"/>
              <a:t>12</a:t>
            </a:fld>
            <a:endParaRPr lang="es-ES" dirty="0"/>
          </a:p>
        </p:txBody>
      </p:sp>
      <p:pic>
        <p:nvPicPr>
          <p:cNvPr id="6" name="Imagen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2483" y="2270945"/>
            <a:ext cx="5745192" cy="3677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681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443039"/>
            <a:ext cx="10515600" cy="1719262"/>
          </a:xfrm>
        </p:spPr>
        <p:txBody>
          <a:bodyPr/>
          <a:lstStyle/>
          <a:p>
            <a:r>
              <a:rPr lang="es-ES" dirty="0" smtClean="0"/>
              <a:t>Teoría de colas</a:t>
            </a:r>
            <a:endParaRPr lang="es-ES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3429001"/>
            <a:ext cx="5160633" cy="2660649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dirty="0">
                <a:latin typeface="Book Antiqua" panose="02040602050305030304" pitchFamily="18" charset="0"/>
              </a:rPr>
              <a:t>Tiempo en la cola variable a lo largo del </a:t>
            </a:r>
            <a:r>
              <a:rPr lang="es-ES" dirty="0" smtClean="0">
                <a:latin typeface="Book Antiqua" panose="02040602050305030304" pitchFamily="18" charset="0"/>
              </a:rPr>
              <a:t>día</a:t>
            </a:r>
            <a:endParaRPr lang="es-ES" dirty="0" smtClean="0">
              <a:latin typeface="Book Antiqua" panose="0204060205030503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dirty="0" smtClean="0">
                <a:latin typeface="Book Antiqua" panose="02040602050305030304" pitchFamily="18" charset="0"/>
              </a:rPr>
              <a:t>Resumen: espera máxima de 10 minutos, espera mínima de 2 minutos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Trabajo fin de grado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355A-51BB-4E15-B2AB-036E4BD7421D}" type="slidenum">
              <a:rPr lang="es-ES" smtClean="0"/>
              <a:t>13</a:t>
            </a:fld>
            <a:endParaRPr lang="es-ES" dirty="0"/>
          </a:p>
        </p:txBody>
      </p:sp>
      <p:pic>
        <p:nvPicPr>
          <p:cNvPr id="7" name="Imagen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8052" y="1382438"/>
            <a:ext cx="4787661" cy="4973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037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1709739"/>
            <a:ext cx="10515600" cy="1452563"/>
          </a:xfrm>
        </p:spPr>
        <p:txBody>
          <a:bodyPr/>
          <a:lstStyle/>
          <a:p>
            <a:r>
              <a:rPr lang="es-ES" dirty="0" smtClean="0"/>
              <a:t>Propuesta de procedimiento</a:t>
            </a:r>
            <a:endParaRPr lang="es-ES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3429001"/>
            <a:ext cx="10515600" cy="2927349"/>
          </a:xfrm>
        </p:spPr>
        <p:txBody>
          <a:bodyPr/>
          <a:lstStyle/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Trabajo fin de grado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355A-51BB-4E15-B2AB-036E4BD7421D}" type="slidenum">
              <a:rPr lang="es-ES" smtClean="0"/>
              <a:t>14</a:t>
            </a:fld>
            <a:endParaRPr lang="es-ES" dirty="0"/>
          </a:p>
        </p:txBody>
      </p:sp>
      <p:pic>
        <p:nvPicPr>
          <p:cNvPr id="6" name="Imagen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00" y="3167381"/>
            <a:ext cx="4679950" cy="2922270"/>
          </a:xfrm>
          <a:prstGeom prst="rect">
            <a:avLst/>
          </a:prstGeom>
        </p:spPr>
      </p:pic>
      <p:pic>
        <p:nvPicPr>
          <p:cNvPr id="7" name="Imagen 6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8745" y="3164523"/>
            <a:ext cx="4679950" cy="2927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251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1709739"/>
            <a:ext cx="10515600" cy="1452563"/>
          </a:xfrm>
        </p:spPr>
        <p:txBody>
          <a:bodyPr/>
          <a:lstStyle/>
          <a:p>
            <a:r>
              <a:rPr lang="es-ES" dirty="0" smtClean="0"/>
              <a:t>Propuesta de procedimiento</a:t>
            </a:r>
            <a:endParaRPr lang="es-ES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3429001"/>
            <a:ext cx="10515600" cy="2927349"/>
          </a:xfrm>
        </p:spPr>
        <p:txBody>
          <a:bodyPr/>
          <a:lstStyle/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Trabajo fin de grado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355A-51BB-4E15-B2AB-036E4BD7421D}" type="slidenum">
              <a:rPr lang="es-ES" smtClean="0"/>
              <a:t>15</a:t>
            </a:fld>
            <a:endParaRPr lang="es-ES" dirty="0"/>
          </a:p>
        </p:txBody>
      </p:sp>
      <p:pic>
        <p:nvPicPr>
          <p:cNvPr id="8" name="Imagen 7"/>
          <p:cNvPicPr/>
          <p:nvPr/>
        </p:nvPicPr>
        <p:blipFill>
          <a:blip r:embed="rId2"/>
          <a:stretch>
            <a:fillRect/>
          </a:stretch>
        </p:blipFill>
        <p:spPr>
          <a:xfrm>
            <a:off x="6667500" y="3170556"/>
            <a:ext cx="4679950" cy="2919095"/>
          </a:xfrm>
          <a:prstGeom prst="rect">
            <a:avLst/>
          </a:prstGeom>
        </p:spPr>
      </p:pic>
      <p:pic>
        <p:nvPicPr>
          <p:cNvPr id="9" name="Imagen 8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00" y="3157221"/>
            <a:ext cx="4679950" cy="2932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273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011" y="1709739"/>
            <a:ext cx="10515600" cy="1452563"/>
          </a:xfrm>
        </p:spPr>
        <p:txBody>
          <a:bodyPr/>
          <a:lstStyle/>
          <a:p>
            <a:r>
              <a:rPr lang="es-ES" dirty="0" smtClean="0"/>
              <a:t>Franqueamiento de obstáculos</a:t>
            </a:r>
            <a:endParaRPr lang="es-ES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011" y="3429001"/>
            <a:ext cx="10515600" cy="2927349"/>
          </a:xfrm>
        </p:spPr>
        <p:txBody>
          <a:bodyPr/>
          <a:lstStyle/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Trabajo fin de grado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355A-51BB-4E15-B2AB-036E4BD7421D}" type="slidenum">
              <a:rPr lang="es-ES" smtClean="0"/>
              <a:t>16</a:t>
            </a:fld>
            <a:endParaRPr lang="es-ES" dirty="0"/>
          </a:p>
        </p:txBody>
      </p:sp>
      <p:pic>
        <p:nvPicPr>
          <p:cNvPr id="6" name="Imagen 5"/>
          <p:cNvPicPr/>
          <p:nvPr/>
        </p:nvPicPr>
        <p:blipFill>
          <a:blip r:embed="rId2"/>
          <a:stretch>
            <a:fillRect/>
          </a:stretch>
        </p:blipFill>
        <p:spPr>
          <a:xfrm>
            <a:off x="6673850" y="3290571"/>
            <a:ext cx="4679950" cy="2937510"/>
          </a:xfrm>
          <a:prstGeom prst="rect">
            <a:avLst/>
          </a:prstGeom>
        </p:spPr>
      </p:pic>
      <p:pic>
        <p:nvPicPr>
          <p:cNvPr id="7" name="Imagen 6"/>
          <p:cNvPicPr/>
          <p:nvPr/>
        </p:nvPicPr>
        <p:blipFill>
          <a:blip r:embed="rId3"/>
          <a:stretch>
            <a:fillRect/>
          </a:stretch>
        </p:blipFill>
        <p:spPr>
          <a:xfrm>
            <a:off x="831011" y="3300732"/>
            <a:ext cx="4679950" cy="293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64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>
                <a:latin typeface="Book Antiqua" panose="02040602050305030304" pitchFamily="18" charset="0"/>
              </a:rPr>
              <a:t>FIN</a:t>
            </a:r>
            <a:endParaRPr lang="es-ES" dirty="0">
              <a:latin typeface="Book Antiqua" panose="02040602050305030304" pitchFamily="18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smtClean="0">
                <a:latin typeface="Book Antiqua" panose="02040602050305030304" pitchFamily="18" charset="0"/>
              </a:rPr>
              <a:t>Gracias por vuestra atención</a:t>
            </a:r>
            <a:endParaRPr lang="es-ES" dirty="0">
              <a:latin typeface="Book Antiqua" panose="02040602050305030304" pitchFamily="18" charset="0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Trabajo fin de grado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355A-51BB-4E15-B2AB-036E4BD7421D}" type="slidenum">
              <a:rPr lang="es-ES" smtClean="0"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4206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Trabajo fin de grado</a:t>
            </a:r>
            <a:endParaRPr lang="es-ES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355A-51BB-4E15-B2AB-036E4BD7421D}" type="slidenum">
              <a:rPr lang="es-ES" smtClean="0"/>
              <a:t>18</a:t>
            </a:fld>
            <a:endParaRPr lang="es-ES"/>
          </a:p>
        </p:txBody>
      </p:sp>
      <p:pic>
        <p:nvPicPr>
          <p:cNvPr id="5" name="Imagen 4"/>
          <p:cNvPicPr/>
          <p:nvPr/>
        </p:nvPicPr>
        <p:blipFill>
          <a:blip r:embed="rId2"/>
          <a:stretch>
            <a:fillRect/>
          </a:stretch>
        </p:blipFill>
        <p:spPr>
          <a:xfrm>
            <a:off x="6673850" y="1584340"/>
            <a:ext cx="4679950" cy="4125595"/>
          </a:xfrm>
          <a:prstGeom prst="rect">
            <a:avLst/>
          </a:prstGeom>
        </p:spPr>
      </p:pic>
      <p:pic>
        <p:nvPicPr>
          <p:cNvPr id="6" name="Imagen 5"/>
          <p:cNvPicPr/>
          <p:nvPr/>
        </p:nvPicPr>
        <p:blipFill>
          <a:blip r:embed="rId3"/>
          <a:stretch>
            <a:fillRect/>
          </a:stretch>
        </p:blipFill>
        <p:spPr>
          <a:xfrm>
            <a:off x="926561" y="1584340"/>
            <a:ext cx="4679950" cy="4240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083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Trabajo fin de grado</a:t>
            </a:r>
            <a:endParaRPr lang="es-ES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355A-51BB-4E15-B2AB-036E4BD7421D}" type="slidenum">
              <a:rPr lang="es-ES" smtClean="0"/>
              <a:t>19</a:t>
            </a:fld>
            <a:endParaRPr lang="es-ES"/>
          </a:p>
        </p:txBody>
      </p:sp>
      <p:pic>
        <p:nvPicPr>
          <p:cNvPr id="4" name="Imagen 3"/>
          <p:cNvPicPr/>
          <p:nvPr/>
        </p:nvPicPr>
        <p:blipFill>
          <a:blip r:embed="rId2"/>
          <a:stretch>
            <a:fillRect/>
          </a:stretch>
        </p:blipFill>
        <p:spPr>
          <a:xfrm>
            <a:off x="2801368" y="1380227"/>
            <a:ext cx="6371386" cy="4632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809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Trabajo fin de grado</a:t>
            </a:r>
            <a:endParaRPr lang="es-ES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355A-51BB-4E15-B2AB-036E4BD7421D}" type="slidenum">
              <a:rPr lang="es-ES" smtClean="0"/>
              <a:t>20</a:t>
            </a:fld>
            <a:endParaRPr lang="es-ES"/>
          </a:p>
        </p:txBody>
      </p:sp>
      <p:pic>
        <p:nvPicPr>
          <p:cNvPr id="42" name="Imagen 4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055" y="1184335"/>
            <a:ext cx="5657491" cy="4051339"/>
          </a:xfrm>
          <a:prstGeom prst="rect">
            <a:avLst/>
          </a:prstGeom>
        </p:spPr>
      </p:pic>
      <p:pic>
        <p:nvPicPr>
          <p:cNvPr id="43" name="Imagen 4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041" y="1184334"/>
            <a:ext cx="5539734" cy="4051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438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854</TotalTime>
  <Words>311</Words>
  <Application>Microsoft Office PowerPoint</Application>
  <PresentationFormat>Panorámica</PresentationFormat>
  <Paragraphs>89</Paragraphs>
  <Slides>20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8" baseType="lpstr">
      <vt:lpstr>Arial</vt:lpstr>
      <vt:lpstr>Book Antiqua</vt:lpstr>
      <vt:lpstr>Bookman Old Style</vt:lpstr>
      <vt:lpstr>Calibri</vt:lpstr>
      <vt:lpstr>Calibri Light</vt:lpstr>
      <vt:lpstr>Sitka Text</vt:lpstr>
      <vt:lpstr>Verdana</vt:lpstr>
      <vt:lpstr>Tema de Office</vt:lpstr>
      <vt:lpstr>TRABAJO FIN DE GRADO</vt:lpstr>
      <vt:lpstr>Presentación de PowerPoint</vt:lpstr>
      <vt:lpstr>Objetivo del trabajo</vt:lpstr>
      <vt:lpstr>Objetivo del trabajo</vt:lpstr>
      <vt:lpstr>Condiciones del trabajo: TMA</vt:lpstr>
      <vt:lpstr>Condiciones del trabajo: TMA</vt:lpstr>
      <vt:lpstr>Condiciones del trabajo: TMA</vt:lpstr>
      <vt:lpstr>Condiciones del trabajo: Point Merge</vt:lpstr>
      <vt:lpstr>Teoría de colas</vt:lpstr>
      <vt:lpstr>Teoría de colas</vt:lpstr>
      <vt:lpstr>Teoría de colas</vt:lpstr>
      <vt:lpstr>Teoría de colas</vt:lpstr>
      <vt:lpstr>Teoría de colas</vt:lpstr>
      <vt:lpstr>Propuesta de procedimiento</vt:lpstr>
      <vt:lpstr>Propuesta de procedimiento</vt:lpstr>
      <vt:lpstr>Franqueamiento de obstáculos</vt:lpstr>
      <vt:lpstr>FIN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TRABAJO DE FIN DE GRADO</dc:title>
  <dc:creator>Jorge Mota Madrid</dc:creator>
  <cp:lastModifiedBy>Jorge Mota Madrid</cp:lastModifiedBy>
  <cp:revision>21</cp:revision>
  <dcterms:created xsi:type="dcterms:W3CDTF">2016-08-24T18:05:49Z</dcterms:created>
  <dcterms:modified xsi:type="dcterms:W3CDTF">2016-09-01T18:11:59Z</dcterms:modified>
</cp:coreProperties>
</file>