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72" r:id="rId1"/>
  </p:sldMasterIdLst>
  <p:notesMasterIdLst>
    <p:notesMasterId r:id="rId49"/>
  </p:notesMasterIdLst>
  <p:handoutMasterIdLst>
    <p:handoutMasterId r:id="rId50"/>
  </p:handoutMasterIdLst>
  <p:sldIdLst>
    <p:sldId id="313" r:id="rId2"/>
    <p:sldId id="257" r:id="rId3"/>
    <p:sldId id="258" r:id="rId4"/>
    <p:sldId id="261" r:id="rId5"/>
    <p:sldId id="260" r:id="rId6"/>
    <p:sldId id="262" r:id="rId7"/>
    <p:sldId id="274" r:id="rId8"/>
    <p:sldId id="273" r:id="rId9"/>
    <p:sldId id="259" r:id="rId10"/>
    <p:sldId id="284" r:id="rId11"/>
    <p:sldId id="265" r:id="rId12"/>
    <p:sldId id="279" r:id="rId13"/>
    <p:sldId id="278" r:id="rId14"/>
    <p:sldId id="283" r:id="rId15"/>
    <p:sldId id="264" r:id="rId16"/>
    <p:sldId id="263" r:id="rId17"/>
    <p:sldId id="266" r:id="rId18"/>
    <p:sldId id="268" r:id="rId19"/>
    <p:sldId id="294" r:id="rId20"/>
    <p:sldId id="295" r:id="rId21"/>
    <p:sldId id="315" r:id="rId22"/>
    <p:sldId id="297" r:id="rId23"/>
    <p:sldId id="287" r:id="rId24"/>
    <p:sldId id="300" r:id="rId25"/>
    <p:sldId id="316" r:id="rId26"/>
    <p:sldId id="288" r:id="rId27"/>
    <p:sldId id="301" r:id="rId28"/>
    <p:sldId id="289" r:id="rId29"/>
    <p:sldId id="302" r:id="rId30"/>
    <p:sldId id="290" r:id="rId31"/>
    <p:sldId id="303" r:id="rId32"/>
    <p:sldId id="291" r:id="rId33"/>
    <p:sldId id="304" r:id="rId34"/>
    <p:sldId id="292" r:id="rId35"/>
    <p:sldId id="305" r:id="rId36"/>
    <p:sldId id="306" r:id="rId37"/>
    <p:sldId id="307" r:id="rId38"/>
    <p:sldId id="293" r:id="rId39"/>
    <p:sldId id="308" r:id="rId40"/>
    <p:sldId id="317" r:id="rId41"/>
    <p:sldId id="267" r:id="rId42"/>
    <p:sldId id="310" r:id="rId43"/>
    <p:sldId id="314" r:id="rId44"/>
    <p:sldId id="275" r:id="rId45"/>
    <p:sldId id="276" r:id="rId46"/>
    <p:sldId id="277" r:id="rId47"/>
    <p:sldId id="312" r:id="rId48"/>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F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p:restoredTop sz="86728" autoAdjust="0"/>
  </p:normalViewPr>
  <p:slideViewPr>
    <p:cSldViewPr snapToGrid="0" snapToObjects="1">
      <p:cViewPr>
        <p:scale>
          <a:sx n="100" d="100"/>
          <a:sy n="100" d="100"/>
        </p:scale>
        <p:origin x="-94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4A09C0-544E-5C48-A042-0BC35A427B6F}" type="datetimeFigureOut">
              <a:rPr lang="es-ES_tradnl" smtClean="0"/>
              <a:t>31/08/2016</a:t>
            </a:fld>
            <a:endParaRPr lang="es-ES_tradnl"/>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9E7919-DBC5-BD44-A9AB-F682EF97B44B}" type="slidenum">
              <a:rPr lang="es-ES_tradnl" smtClean="0"/>
              <a:t>‹Nº›</a:t>
            </a:fld>
            <a:endParaRPr lang="es-ES_tradnl"/>
          </a:p>
        </p:txBody>
      </p:sp>
    </p:spTree>
    <p:extLst>
      <p:ext uri="{BB962C8B-B14F-4D97-AF65-F5344CB8AC3E}">
        <p14:creationId xmlns:p14="http://schemas.microsoft.com/office/powerpoint/2010/main" val="389527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5730A2-5CB5-9848-B7E8-4BBDD2F62803}" type="datetimeFigureOut">
              <a:rPr lang="es-ES_tradnl" smtClean="0"/>
              <a:t>31/08/2016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46DC8-56A2-EA42-A40C-907DE0FD6311}" type="slidenum">
              <a:rPr lang="es-ES_tradnl" smtClean="0"/>
              <a:t>‹Nº›</a:t>
            </a:fld>
            <a:endParaRPr lang="es-ES_tradnl"/>
          </a:p>
        </p:txBody>
      </p:sp>
    </p:spTree>
    <p:extLst>
      <p:ext uri="{BB962C8B-B14F-4D97-AF65-F5344CB8AC3E}">
        <p14:creationId xmlns:p14="http://schemas.microsoft.com/office/powerpoint/2010/main" val="1701000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Buenos días, soy Jorge Jiménez </a:t>
            </a:r>
            <a:r>
              <a:rPr lang="es-ES_tradnl" dirty="0" err="1" smtClean="0"/>
              <a:t>Mocholí</a:t>
            </a:r>
            <a:r>
              <a:rPr lang="es-ES_tradnl" dirty="0" smtClean="0"/>
              <a:t> y voy</a:t>
            </a:r>
            <a:r>
              <a:rPr lang="es-ES_tradnl" baseline="0" dirty="0" smtClean="0"/>
              <a:t> a presentar mi trabajo de fin de grado, el cual se titula control dimensional de piezas aeroespaciales con sistemas láser escáner: avión </a:t>
            </a:r>
            <a:r>
              <a:rPr lang="es-ES_tradnl" baseline="0" dirty="0" err="1" smtClean="0"/>
              <a:t>mirage</a:t>
            </a:r>
            <a:r>
              <a:rPr lang="es-ES_tradnl" baseline="0" dirty="0" smtClean="0"/>
              <a:t> f1.</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0</a:t>
            </a:fld>
            <a:endParaRPr lang="es-ES_tradnl"/>
          </a:p>
        </p:txBody>
      </p:sp>
    </p:spTree>
    <p:extLst>
      <p:ext uri="{BB962C8B-B14F-4D97-AF65-F5344CB8AC3E}">
        <p14:creationId xmlns:p14="http://schemas.microsoft.com/office/powerpoint/2010/main" val="1802196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primer lugar comenzaré</a:t>
            </a:r>
            <a:r>
              <a:rPr lang="es-ES_tradnl" baseline="0" dirty="0" smtClean="0"/>
              <a:t> describiendo brevemente </a:t>
            </a:r>
            <a:r>
              <a:rPr lang="es-ES_tradnl" baseline="0" dirty="0" smtClean="0"/>
              <a:t>los </a:t>
            </a:r>
            <a:r>
              <a:rPr lang="es-ES_tradnl" baseline="0" dirty="0" smtClean="0"/>
              <a:t>objetivos </a:t>
            </a:r>
            <a:r>
              <a:rPr lang="es-ES_tradnl" baseline="0" dirty="0" smtClean="0"/>
              <a:t>de </a:t>
            </a:r>
            <a:r>
              <a:rPr lang="es-ES_tradnl" baseline="0" dirty="0" smtClean="0"/>
              <a:t>este proyecto, y </a:t>
            </a:r>
            <a:r>
              <a:rPr lang="es-ES_tradnl" baseline="0" dirty="0" smtClean="0"/>
              <a:t>los </a:t>
            </a:r>
            <a:r>
              <a:rPr lang="es-ES_tradnl" baseline="0" dirty="0" smtClean="0"/>
              <a:t>procedimientos llevados a cabo para la obtención de </a:t>
            </a:r>
            <a:r>
              <a:rPr lang="es-ES_tradnl" baseline="0" dirty="0" smtClean="0"/>
              <a:t>éstos. Describiré algunas </a:t>
            </a:r>
            <a:r>
              <a:rPr lang="es-ES_tradnl" baseline="0" dirty="0" smtClean="0"/>
              <a:t>de sus </a:t>
            </a:r>
            <a:r>
              <a:rPr lang="es-ES_tradnl" baseline="0" dirty="0" smtClean="0"/>
              <a:t>características del elemento de estudio. </a:t>
            </a:r>
            <a:r>
              <a:rPr lang="es-ES_tradnl" baseline="0" dirty="0" smtClean="0"/>
              <a:t>Seguidamente, </a:t>
            </a:r>
            <a:r>
              <a:rPr lang="es-ES_tradnl" baseline="0" dirty="0" smtClean="0"/>
              <a:t>enunciaré cual ha sido el </a:t>
            </a:r>
            <a:r>
              <a:rPr lang="es-ES_tradnl" baseline="0" dirty="0" smtClean="0"/>
              <a:t>equipamiento </a:t>
            </a:r>
            <a:r>
              <a:rPr lang="es-ES_tradnl" baseline="0" dirty="0" smtClean="0"/>
              <a:t>utilizado, </a:t>
            </a:r>
            <a:r>
              <a:rPr lang="es-ES_tradnl" baseline="0" dirty="0" smtClean="0"/>
              <a:t>así como una </a:t>
            </a:r>
            <a:r>
              <a:rPr lang="es-ES_tradnl" baseline="0" dirty="0" smtClean="0"/>
              <a:t>pequeña </a:t>
            </a:r>
            <a:r>
              <a:rPr lang="es-ES_tradnl" baseline="0" dirty="0" smtClean="0"/>
              <a:t>explicación de </a:t>
            </a:r>
            <a:r>
              <a:rPr lang="es-ES_tradnl" baseline="0" dirty="0" smtClean="0"/>
              <a:t>la </a:t>
            </a:r>
            <a:r>
              <a:rPr lang="es-ES_tradnl" baseline="0" dirty="0" smtClean="0"/>
              <a:t>tecnología </a:t>
            </a:r>
            <a:r>
              <a:rPr lang="es-ES_tradnl" baseline="0" dirty="0" smtClean="0"/>
              <a:t>que utilizan. Más tarde expondré cual </a:t>
            </a:r>
            <a:r>
              <a:rPr lang="es-ES_tradnl" baseline="0" dirty="0" smtClean="0"/>
              <a:t>ha </a:t>
            </a:r>
            <a:r>
              <a:rPr lang="es-ES_tradnl" baseline="0" dirty="0" smtClean="0"/>
              <a:t>sido </a:t>
            </a:r>
            <a:r>
              <a:rPr lang="es-ES_tradnl" baseline="0" dirty="0" smtClean="0"/>
              <a:t>el trabajo desempeñado a lo largo del proyecto, y por último las conclusiones que </a:t>
            </a:r>
            <a:r>
              <a:rPr lang="es-ES_tradnl" baseline="0" dirty="0" smtClean="0"/>
              <a:t>se han extraído de éste.</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a:t>
            </a:fld>
            <a:endParaRPr lang="es-ES_tradnl"/>
          </a:p>
        </p:txBody>
      </p:sp>
    </p:spTree>
    <p:extLst>
      <p:ext uri="{BB962C8B-B14F-4D97-AF65-F5344CB8AC3E}">
        <p14:creationId xmlns:p14="http://schemas.microsoft.com/office/powerpoint/2010/main" val="1445833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Objetivos y estructura</a:t>
            </a:r>
            <a:r>
              <a:rPr lang="es-ES_tradnl" baseline="0" dirty="0" smtClean="0"/>
              <a:t> del trabajo</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a:t>
            </a:fld>
            <a:endParaRPr lang="es-ES_tradnl"/>
          </a:p>
        </p:txBody>
      </p:sp>
    </p:spTree>
    <p:extLst>
      <p:ext uri="{BB962C8B-B14F-4D97-AF65-F5344CB8AC3E}">
        <p14:creationId xmlns:p14="http://schemas.microsoft.com/office/powerpoint/2010/main" val="141948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El principal </a:t>
            </a:r>
            <a:r>
              <a:rPr lang="es-ES_tradnl" dirty="0" smtClean="0"/>
              <a:t>propósito </a:t>
            </a:r>
            <a:r>
              <a:rPr lang="es-ES_tradnl" dirty="0" smtClean="0"/>
              <a:t>del proyecto es </a:t>
            </a:r>
            <a:r>
              <a:rPr lang="es-ES_tradnl" dirty="0" smtClean="0"/>
              <a:t>la adquisición de un modelo tridimensional</a:t>
            </a:r>
            <a:r>
              <a:rPr lang="es-ES_tradnl" baseline="0" dirty="0" smtClean="0"/>
              <a:t> del avión militar </a:t>
            </a:r>
            <a:r>
              <a:rPr lang="es-ES_tradnl" baseline="0" dirty="0" err="1" smtClean="0"/>
              <a:t>Mirage</a:t>
            </a:r>
            <a:r>
              <a:rPr lang="es-ES_tradnl" baseline="0" dirty="0" smtClean="0"/>
              <a:t> </a:t>
            </a:r>
            <a:r>
              <a:rPr lang="es-ES_tradnl" baseline="0" dirty="0" smtClean="0"/>
              <a:t>F1. Para </a:t>
            </a:r>
            <a:r>
              <a:rPr lang="es-ES_tradnl" baseline="0" dirty="0" smtClean="0"/>
              <a:t>ello </a:t>
            </a:r>
            <a:r>
              <a:rPr lang="es-ES_tradnl" baseline="0" dirty="0" smtClean="0"/>
              <a:t>se han empleado dos </a:t>
            </a:r>
            <a:r>
              <a:rPr lang="es-ES_tradnl" baseline="0" dirty="0" smtClean="0"/>
              <a:t>equipos </a:t>
            </a:r>
            <a:r>
              <a:rPr lang="es-ES_tradnl" baseline="0" dirty="0" smtClean="0"/>
              <a:t>escáner </a:t>
            </a:r>
            <a:r>
              <a:rPr lang="es-ES_tradnl" baseline="0" dirty="0" smtClean="0"/>
              <a:t>láser diferentes, el </a:t>
            </a:r>
            <a:r>
              <a:rPr lang="es-ES_tradnl" baseline="0" dirty="0" err="1" smtClean="0"/>
              <a:t>ScanStation</a:t>
            </a:r>
            <a:r>
              <a:rPr lang="es-ES_tradnl" baseline="0" dirty="0" smtClean="0"/>
              <a:t> 2 y el </a:t>
            </a:r>
            <a:r>
              <a:rPr lang="es-ES_tradnl" baseline="0" dirty="0" err="1" smtClean="0"/>
              <a:t>ScanStation</a:t>
            </a:r>
            <a:r>
              <a:rPr lang="es-ES_tradnl" baseline="0" dirty="0" smtClean="0"/>
              <a:t> P40</a:t>
            </a:r>
            <a:r>
              <a:rPr lang="es-ES_tradnl" baseline="0" dirty="0" smtClean="0"/>
              <a:t>, ambos fabricados por la empresa </a:t>
            </a:r>
            <a:r>
              <a:rPr lang="es-ES_tradnl" baseline="0" dirty="0" err="1" smtClean="0"/>
              <a:t>Leica</a:t>
            </a:r>
            <a:r>
              <a:rPr lang="es-ES_tradnl" baseline="0" dirty="0" smtClean="0"/>
              <a:t> </a:t>
            </a:r>
            <a:r>
              <a:rPr lang="es-ES_tradnl" baseline="0" dirty="0" err="1" smtClean="0"/>
              <a:t>Geosystems</a:t>
            </a:r>
            <a:r>
              <a:rPr lang="es-ES_tradnl" baseline="0" dirty="0" smtClean="0"/>
              <a:t>. </a:t>
            </a:r>
            <a:r>
              <a:rPr lang="es-ES_tradnl" baseline="0" dirty="0" smtClean="0"/>
              <a:t>Estos permiten lograr una nube de puntos de la superficie de la aeronave, la cual será </a:t>
            </a:r>
            <a:r>
              <a:rPr lang="es-ES_tradnl" baseline="0" dirty="0" smtClean="0"/>
              <a:t>manipulada mediante dos programas </a:t>
            </a:r>
            <a:r>
              <a:rPr lang="es-ES_tradnl" baseline="0" dirty="0" smtClean="0"/>
              <a:t>el </a:t>
            </a:r>
            <a:r>
              <a:rPr lang="es-ES_tradnl" baseline="0" dirty="0" err="1" smtClean="0"/>
              <a:t>Cyclone</a:t>
            </a:r>
            <a:r>
              <a:rPr lang="es-ES_tradnl" baseline="0" dirty="0" smtClean="0"/>
              <a:t>, </a:t>
            </a:r>
            <a:r>
              <a:rPr lang="es-ES_tradnl" baseline="0" dirty="0" smtClean="0"/>
              <a:t>utilizado para unir y limpiar los </a:t>
            </a:r>
            <a:r>
              <a:rPr lang="es-ES_tradnl" baseline="0" dirty="0" smtClean="0"/>
              <a:t>distintos escaneados </a:t>
            </a:r>
            <a:r>
              <a:rPr lang="es-ES_tradnl" baseline="0" dirty="0" smtClean="0"/>
              <a:t>realizados. Y </a:t>
            </a:r>
            <a:r>
              <a:rPr lang="es-ES_tradnl" baseline="0" dirty="0" smtClean="0"/>
              <a:t>el </a:t>
            </a:r>
            <a:r>
              <a:rPr lang="es-ES_tradnl" baseline="0" dirty="0" smtClean="0"/>
              <a:t>3DReshaper </a:t>
            </a:r>
            <a:r>
              <a:rPr lang="es-ES_tradnl" baseline="0" dirty="0" smtClean="0"/>
              <a:t>encargado de realizar el modelado de la nube de </a:t>
            </a:r>
            <a:r>
              <a:rPr lang="es-ES_tradnl" baseline="0" dirty="0" smtClean="0"/>
              <a:t>puntos. Dado </a:t>
            </a:r>
            <a:r>
              <a:rPr lang="es-ES_tradnl" baseline="0" dirty="0" smtClean="0"/>
              <a:t>que se ha obtenido el modelo </a:t>
            </a:r>
            <a:r>
              <a:rPr lang="es-ES_tradnl" baseline="0" dirty="0" smtClean="0"/>
              <a:t>3D con </a:t>
            </a:r>
            <a:r>
              <a:rPr lang="es-ES_tradnl" baseline="0" dirty="0" smtClean="0"/>
              <a:t>ambos equipos, se ha realizado una comparación del rendimiento de </a:t>
            </a:r>
            <a:r>
              <a:rPr lang="es-ES_tradnl" baseline="0" dirty="0" smtClean="0"/>
              <a:t>ambos.</a:t>
            </a:r>
            <a:endParaRPr lang="es-ES_tradnl" baseline="0" dirty="0" smtClean="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a:t>
            </a:fld>
            <a:endParaRPr lang="es-ES_tradnl"/>
          </a:p>
        </p:txBody>
      </p:sp>
    </p:spTree>
    <p:extLst>
      <p:ext uri="{BB962C8B-B14F-4D97-AF65-F5344CB8AC3E}">
        <p14:creationId xmlns:p14="http://schemas.microsoft.com/office/powerpoint/2010/main" val="1758601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a:t>
            </a:fld>
            <a:endParaRPr lang="es-ES_tradnl"/>
          </a:p>
        </p:txBody>
      </p:sp>
    </p:spTree>
    <p:extLst>
      <p:ext uri="{BB962C8B-B14F-4D97-AF65-F5344CB8AC3E}">
        <p14:creationId xmlns:p14="http://schemas.microsoft.com/office/powerpoint/2010/main" val="99421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cuanto al elemento</a:t>
            </a:r>
            <a:r>
              <a:rPr lang="es-ES_tradnl" baseline="0" dirty="0" smtClean="0"/>
              <a:t> de estudio, como ya se ha indicado, es el avión situado en el hangar de la </a:t>
            </a:r>
            <a:r>
              <a:rPr lang="es-ES_tradnl" baseline="0" dirty="0" err="1" smtClean="0"/>
              <a:t>etsid</a:t>
            </a:r>
            <a:r>
              <a:rPr lang="es-ES_tradnl" baseline="0" dirty="0" smtClean="0"/>
              <a:t>. Éste es un </a:t>
            </a:r>
            <a:r>
              <a:rPr lang="es-ES_tradnl" baseline="0" dirty="0" err="1" smtClean="0"/>
              <a:t>Mirage</a:t>
            </a:r>
            <a:r>
              <a:rPr lang="es-ES_tradnl" baseline="0" dirty="0" smtClean="0"/>
              <a:t> F1 fabricado por la empresa francesa </a:t>
            </a:r>
            <a:r>
              <a:rPr lang="es-ES_tradnl" baseline="0" dirty="0" err="1" smtClean="0"/>
              <a:t>Dassault</a:t>
            </a:r>
            <a:r>
              <a:rPr lang="es-ES_tradnl" baseline="0" dirty="0" smtClean="0"/>
              <a:t> </a:t>
            </a:r>
            <a:r>
              <a:rPr lang="es-ES_tradnl" baseline="0" dirty="0" err="1" smtClean="0"/>
              <a:t>Aviation</a:t>
            </a:r>
            <a:r>
              <a:rPr lang="es-ES_tradnl" baseline="0" dirty="0" smtClean="0"/>
              <a:t>. Es </a:t>
            </a:r>
            <a:r>
              <a:rPr lang="es-ES_tradnl" baseline="0" dirty="0" smtClean="0"/>
              <a:t>un caza de superioridad aérea de tercera </a:t>
            </a:r>
            <a:r>
              <a:rPr lang="es-ES_tradnl" baseline="0" dirty="0" smtClean="0"/>
              <a:t>generación e </a:t>
            </a:r>
            <a:r>
              <a:rPr lang="es-ES_tradnl" baseline="0" dirty="0" smtClean="0"/>
              <a:t>introducido por el ejercito del aire francés en 1973.</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5</a:t>
            </a:fld>
            <a:endParaRPr lang="es-ES_tradnl"/>
          </a:p>
        </p:txBody>
      </p:sp>
    </p:spTree>
    <p:extLst>
      <p:ext uri="{BB962C8B-B14F-4D97-AF65-F5344CB8AC3E}">
        <p14:creationId xmlns:p14="http://schemas.microsoft.com/office/powerpoint/2010/main" val="2045818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baseline="0" dirty="0" smtClean="0"/>
              <a:t>Estas </a:t>
            </a:r>
            <a:r>
              <a:rPr lang="es-ES" baseline="0" dirty="0" smtClean="0"/>
              <a:t>son las dimensiones de la </a:t>
            </a:r>
            <a:r>
              <a:rPr lang="es-ES" baseline="0" dirty="0" smtClean="0"/>
              <a:t>aeronave, una </a:t>
            </a:r>
            <a:r>
              <a:rPr lang="es-ES" baseline="0" dirty="0" smtClean="0"/>
              <a:t>longitud de 15,3 metros, una envergadura de 8,4 metros, una altura de 4,5 metros, y una superficie alar de 25 metros cuadrados, lo cual hacen de éste un elemento de estudio de un gran </a:t>
            </a:r>
            <a:r>
              <a:rPr lang="es-ES" baseline="0" dirty="0" smtClean="0"/>
              <a:t>tamaño.</a:t>
            </a:r>
            <a:endParaRPr lang="es-ES" dirty="0"/>
          </a:p>
        </p:txBody>
      </p:sp>
      <p:sp>
        <p:nvSpPr>
          <p:cNvPr id="4" name="3 Marcador de número de diapositiva"/>
          <p:cNvSpPr>
            <a:spLocks noGrp="1"/>
          </p:cNvSpPr>
          <p:nvPr>
            <p:ph type="sldNum" sz="quarter" idx="10"/>
          </p:nvPr>
        </p:nvSpPr>
        <p:spPr/>
        <p:txBody>
          <a:bodyPr/>
          <a:lstStyle/>
          <a:p>
            <a:fld id="{1FD46DC8-56A2-EA42-A40C-907DE0FD6311}" type="slidenum">
              <a:rPr lang="es-ES_tradnl" smtClean="0"/>
              <a:t>6</a:t>
            </a:fld>
            <a:endParaRPr lang="es-ES_tradnl"/>
          </a:p>
        </p:txBody>
      </p:sp>
    </p:spTree>
    <p:extLst>
      <p:ext uri="{BB962C8B-B14F-4D97-AF65-F5344CB8AC3E}">
        <p14:creationId xmlns:p14="http://schemas.microsoft.com/office/powerpoint/2010/main" val="4103343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s-ES_tradnl" baseline="0" dirty="0" smtClean="0"/>
              <a:t>Se </a:t>
            </a:r>
            <a:r>
              <a:rPr lang="es-ES_tradnl" baseline="0" dirty="0" smtClean="0"/>
              <a:t>trata de un avión ligero, propulsado por un solo turborreactor, el cual posee postcombustión, lo cual confiere </a:t>
            </a:r>
            <a:r>
              <a:rPr lang="es-ES_tradnl" baseline="0" dirty="0" smtClean="0"/>
              <a:t>un gran. </a:t>
            </a:r>
            <a:r>
              <a:rPr lang="es-ES_tradnl" baseline="0" dirty="0" smtClean="0"/>
              <a:t>Este avión es pilotado por un solo piloto, y posee un ala </a:t>
            </a:r>
            <a:r>
              <a:rPr lang="es-ES_tradnl" baseline="0" dirty="0" smtClean="0"/>
              <a:t>en flecha con </a:t>
            </a:r>
            <a:r>
              <a:rPr lang="es-ES_tradnl" baseline="0" dirty="0" err="1" smtClean="0"/>
              <a:t>flaps</a:t>
            </a:r>
            <a:r>
              <a:rPr lang="es-ES_tradnl" baseline="0" dirty="0" smtClean="0"/>
              <a:t> </a:t>
            </a:r>
            <a:r>
              <a:rPr lang="es-ES_tradnl" baseline="0" dirty="0" smtClean="0"/>
              <a:t>y </a:t>
            </a:r>
            <a:r>
              <a:rPr lang="es-ES_tradnl" baseline="0" dirty="0" err="1" smtClean="0"/>
              <a:t>slats</a:t>
            </a:r>
            <a:r>
              <a:rPr lang="es-ES_tradnl" baseline="0" dirty="0" smtClean="0"/>
              <a:t>, los cuales proporcionan </a:t>
            </a:r>
            <a:r>
              <a:rPr lang="es-ES_tradnl" baseline="0" dirty="0" smtClean="0"/>
              <a:t>al caza </a:t>
            </a:r>
            <a:r>
              <a:rPr lang="es-ES_tradnl" baseline="0" dirty="0" smtClean="0"/>
              <a:t>una menor velocidad de aterrizaje y una mayor maniobrabilidad que su </a:t>
            </a:r>
            <a:r>
              <a:rPr lang="es-ES_tradnl" baseline="0" dirty="0" smtClean="0"/>
              <a:t>predecesor. También posee </a:t>
            </a:r>
            <a:r>
              <a:rPr lang="es-ES_tradnl" sz="1200" baseline="0" dirty="0" smtClean="0">
                <a:solidFill>
                  <a:schemeClr val="bg1"/>
                </a:solidFill>
              </a:rPr>
              <a:t>e</a:t>
            </a:r>
            <a:r>
              <a:rPr lang="es-ES_tradnl" sz="1200" dirty="0" smtClean="0">
                <a:solidFill>
                  <a:schemeClr val="bg1"/>
                </a:solidFill>
              </a:rPr>
              <a:t>stabilizadores horizontales Bajos, </a:t>
            </a:r>
            <a:r>
              <a:rPr lang="es-ES_tradnl" sz="1200" dirty="0" err="1" smtClean="0">
                <a:solidFill>
                  <a:schemeClr val="bg1"/>
                </a:solidFill>
              </a:rPr>
              <a:t>tim</a:t>
            </a:r>
            <a:r>
              <a:rPr lang="es-ES" sz="1200" dirty="0" err="1" smtClean="0">
                <a:solidFill>
                  <a:schemeClr val="bg1"/>
                </a:solidFill>
              </a:rPr>
              <a:t>ón</a:t>
            </a:r>
            <a:r>
              <a:rPr lang="es-ES" sz="1200" dirty="0" smtClean="0">
                <a:solidFill>
                  <a:schemeClr val="bg1"/>
                </a:solidFill>
              </a:rPr>
              <a:t> de </a:t>
            </a:r>
            <a:r>
              <a:rPr lang="es-ES" sz="1200" dirty="0" err="1" smtClean="0">
                <a:solidFill>
                  <a:schemeClr val="bg1"/>
                </a:solidFill>
              </a:rPr>
              <a:t>rofundidad</a:t>
            </a:r>
            <a:r>
              <a:rPr lang="es-ES" sz="1200" dirty="0" smtClean="0">
                <a:solidFill>
                  <a:schemeClr val="bg1"/>
                </a:solidFill>
              </a:rPr>
              <a:t> y dos estabilizadores bajo el fuselaje central.</a:t>
            </a:r>
          </a:p>
          <a:p>
            <a:pPr marL="0" marR="0" indent="0" algn="l" defTabSz="914400" rtl="0" eaLnBrk="1" fontAlgn="auto" latinLnBrk="0" hangingPunct="1">
              <a:lnSpc>
                <a:spcPct val="150000"/>
              </a:lnSpc>
              <a:spcBef>
                <a:spcPts val="0"/>
              </a:spcBef>
              <a:spcAft>
                <a:spcPts val="0"/>
              </a:spcAft>
              <a:buClrTx/>
              <a:buSzTx/>
              <a:buFontTx/>
              <a:buNone/>
              <a:tabLst/>
              <a:defRPr/>
            </a:pPr>
            <a:endParaRPr lang="es-ES" sz="1200" dirty="0" smtClean="0">
              <a:solidFill>
                <a:schemeClr val="bg1"/>
              </a:solidFill>
            </a:endParaRPr>
          </a:p>
          <a:p>
            <a:pPr>
              <a:lnSpc>
                <a:spcPct val="150000"/>
              </a:lnSpc>
            </a:pPr>
            <a:endParaRPr lang="es-ES_tradnl" sz="1200" dirty="0" smtClean="0">
              <a:solidFill>
                <a:schemeClr val="bg1"/>
              </a:solidFill>
            </a:endParaRPr>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7</a:t>
            </a:fld>
            <a:endParaRPr lang="es-ES_tradnl"/>
          </a:p>
        </p:txBody>
      </p:sp>
    </p:spTree>
    <p:extLst>
      <p:ext uri="{BB962C8B-B14F-4D97-AF65-F5344CB8AC3E}">
        <p14:creationId xmlns:p14="http://schemas.microsoft.com/office/powerpoint/2010/main" val="1817426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8</a:t>
            </a:fld>
            <a:endParaRPr lang="es-ES_tradnl"/>
          </a:p>
        </p:txBody>
      </p:sp>
    </p:spTree>
    <p:extLst>
      <p:ext uri="{BB962C8B-B14F-4D97-AF65-F5344CB8AC3E}">
        <p14:creationId xmlns:p14="http://schemas.microsoft.com/office/powerpoint/2010/main" val="231063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En cuanto al</a:t>
            </a:r>
            <a:r>
              <a:rPr lang="es-ES" baseline="0" dirty="0" smtClean="0"/>
              <a:t> equipo empleado, como ya se ha expresado. Se han utilizado el </a:t>
            </a:r>
            <a:r>
              <a:rPr lang="es-ES" baseline="0" dirty="0" err="1" smtClean="0"/>
              <a:t>ScanStation</a:t>
            </a:r>
            <a:r>
              <a:rPr lang="es-ES" baseline="0" dirty="0" smtClean="0"/>
              <a:t> 2 y el P40.</a:t>
            </a:r>
            <a:endParaRPr lang="es-ES" dirty="0"/>
          </a:p>
        </p:txBody>
      </p:sp>
      <p:sp>
        <p:nvSpPr>
          <p:cNvPr id="4" name="3 Marcador de número de diapositiva"/>
          <p:cNvSpPr>
            <a:spLocks noGrp="1"/>
          </p:cNvSpPr>
          <p:nvPr>
            <p:ph type="sldNum" sz="quarter" idx="10"/>
          </p:nvPr>
        </p:nvSpPr>
        <p:spPr/>
        <p:txBody>
          <a:bodyPr/>
          <a:lstStyle/>
          <a:p>
            <a:fld id="{1FD46DC8-56A2-EA42-A40C-907DE0FD6311}" type="slidenum">
              <a:rPr lang="es-ES_tradnl" smtClean="0"/>
              <a:t>9</a:t>
            </a:fld>
            <a:endParaRPr lang="es-ES_tradnl"/>
          </a:p>
        </p:txBody>
      </p:sp>
    </p:spTree>
    <p:extLst>
      <p:ext uri="{BB962C8B-B14F-4D97-AF65-F5344CB8AC3E}">
        <p14:creationId xmlns:p14="http://schemas.microsoft.com/office/powerpoint/2010/main" val="1472318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Estos dos son equipos que realizan la medición de superficies</a:t>
            </a:r>
            <a:r>
              <a:rPr lang="es-ES_tradnl" baseline="0" dirty="0" smtClean="0"/>
              <a:t> a partir de la tecnología láser escáner. El </a:t>
            </a:r>
            <a:r>
              <a:rPr lang="es-ES_tradnl" baseline="0" dirty="0" err="1" smtClean="0"/>
              <a:t>ScanStation</a:t>
            </a:r>
            <a:r>
              <a:rPr lang="es-ES_tradnl" baseline="0" dirty="0" smtClean="0"/>
              <a:t> 2, es el más antiguo de los dos, siendo este introducido en 2007. Por lo tanto, poseerá unas características inferiores comparados con los equipos actuales. Además resulta ser menos manejable que éstos, dado su gran peso y grandes dimensiones.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10</a:t>
            </a:fld>
            <a:endParaRPr lang="es-ES_tradnl"/>
          </a:p>
        </p:txBody>
      </p:sp>
    </p:spTree>
    <p:extLst>
      <p:ext uri="{BB962C8B-B14F-4D97-AF65-F5344CB8AC3E}">
        <p14:creationId xmlns:p14="http://schemas.microsoft.com/office/powerpoint/2010/main" val="1983713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El </a:t>
            </a:r>
            <a:r>
              <a:rPr lang="es-ES_tradnl" dirty="0" err="1" smtClean="0"/>
              <a:t>ScanStation</a:t>
            </a:r>
            <a:r>
              <a:rPr lang="es-ES_tradnl" baseline="0" dirty="0" smtClean="0"/>
              <a:t> </a:t>
            </a:r>
            <a:r>
              <a:rPr lang="es-ES_tradnl" baseline="0" dirty="0" smtClean="0"/>
              <a:t>2 </a:t>
            </a:r>
            <a:r>
              <a:rPr lang="es-ES_tradnl" baseline="0" dirty="0" smtClean="0"/>
              <a:t>puede </a:t>
            </a:r>
            <a:r>
              <a:rPr lang="es-ES_tradnl" baseline="0" dirty="0" smtClean="0"/>
              <a:t>llegar </a:t>
            </a:r>
            <a:r>
              <a:rPr lang="es-ES_tradnl" baseline="0" dirty="0" smtClean="0"/>
              <a:t>a </a:t>
            </a:r>
            <a:r>
              <a:rPr lang="es-ES_tradnl" baseline="0" dirty="0" smtClean="0"/>
              <a:t>obtener una cantidad máxima de 50.000 puntos por </a:t>
            </a:r>
            <a:r>
              <a:rPr lang="es-ES_tradnl" baseline="0" dirty="0" smtClean="0"/>
              <a:t>segundo. El </a:t>
            </a:r>
            <a:r>
              <a:rPr lang="es-ES_tradnl" baseline="0" dirty="0" smtClean="0"/>
              <a:t>campo de visión del equipo, es horizontalmente entero, de 360º, sin embargo verticalmente es de 270º, ya que </a:t>
            </a:r>
            <a:r>
              <a:rPr lang="es-ES_tradnl" baseline="0" dirty="0" smtClean="0"/>
              <a:t>existe </a:t>
            </a:r>
            <a:r>
              <a:rPr lang="es-ES_tradnl" baseline="0" dirty="0" smtClean="0"/>
              <a:t>un circulo negro donde se sitúa el </a:t>
            </a:r>
            <a:r>
              <a:rPr lang="es-ES_tradnl" baseline="0" dirty="0" smtClean="0"/>
              <a:t>trípode, tal como se observa en la imagen. </a:t>
            </a:r>
            <a:r>
              <a:rPr lang="es-ES_tradnl" baseline="0" dirty="0" smtClean="0"/>
              <a:t>En cuanto a su alcance, </a:t>
            </a:r>
            <a:r>
              <a:rPr lang="es-ES_tradnl" baseline="0" dirty="0" smtClean="0"/>
              <a:t>el sistema llega </a:t>
            </a:r>
            <a:r>
              <a:rPr lang="es-ES_tradnl" baseline="0" dirty="0" smtClean="0"/>
              <a:t>a los 300 </a:t>
            </a:r>
            <a:r>
              <a:rPr lang="es-ES_tradnl" baseline="0" dirty="0" smtClean="0"/>
              <a:t>metros. El </a:t>
            </a:r>
            <a:r>
              <a:rPr lang="es-ES_tradnl" baseline="0" dirty="0" smtClean="0"/>
              <a:t>equipo </a:t>
            </a:r>
            <a:r>
              <a:rPr lang="es-ES_tradnl" baseline="0" dirty="0" smtClean="0"/>
              <a:t>es </a:t>
            </a:r>
            <a:r>
              <a:rPr lang="es-ES_tradnl" baseline="0" dirty="0" smtClean="0"/>
              <a:t>controlado a través de un ordenador </a:t>
            </a:r>
            <a:r>
              <a:rPr lang="es-ES_tradnl" baseline="0" dirty="0" err="1" smtClean="0"/>
              <a:t>portatil</a:t>
            </a:r>
            <a:r>
              <a:rPr lang="es-ES_tradnl" baseline="0" dirty="0" smtClean="0"/>
              <a:t> y posee </a:t>
            </a:r>
            <a:r>
              <a:rPr lang="es-ES_tradnl" baseline="0" dirty="0" smtClean="0"/>
              <a:t>una cámara integrada, </a:t>
            </a:r>
            <a:r>
              <a:rPr lang="es-ES_tradnl" baseline="0" dirty="0" smtClean="0"/>
              <a:t>para realizar </a:t>
            </a:r>
            <a:r>
              <a:rPr lang="es-ES_tradnl" baseline="0" dirty="0" smtClean="0"/>
              <a:t>una imagen </a:t>
            </a:r>
            <a:r>
              <a:rPr lang="es-ES_tradnl" baseline="0" dirty="0" smtClean="0"/>
              <a:t>del </a:t>
            </a:r>
            <a:r>
              <a:rPr lang="es-ES_tradnl" baseline="0" dirty="0" smtClean="0"/>
              <a:t>campo de visión y así seleccionar la ventana que se desea escanear. En cuanto a la </a:t>
            </a:r>
            <a:r>
              <a:rPr lang="es-ES_tradnl" baseline="0" dirty="0" smtClean="0"/>
              <a:t>precisión, es </a:t>
            </a:r>
            <a:r>
              <a:rPr lang="es-ES_tradnl" baseline="0" dirty="0" smtClean="0"/>
              <a:t>de 4 mm a 50 metros, con una densidad máxima de 1 </a:t>
            </a:r>
            <a:r>
              <a:rPr lang="es-ES_tradnl" baseline="0" dirty="0" err="1" smtClean="0"/>
              <a:t>mm.</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11</a:t>
            </a:fld>
            <a:endParaRPr lang="es-ES_tradnl"/>
          </a:p>
        </p:txBody>
      </p:sp>
    </p:spTree>
    <p:extLst>
      <p:ext uri="{BB962C8B-B14F-4D97-AF65-F5344CB8AC3E}">
        <p14:creationId xmlns:p14="http://schemas.microsoft.com/office/powerpoint/2010/main" val="1817426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baseline="0" dirty="0" smtClean="0"/>
              <a:t>El </a:t>
            </a:r>
            <a:r>
              <a:rPr lang="es-ES_tradnl" baseline="0" dirty="0" err="1" smtClean="0"/>
              <a:t>ScanStation</a:t>
            </a:r>
            <a:r>
              <a:rPr lang="es-ES_tradnl" baseline="0" dirty="0" smtClean="0"/>
              <a:t> P40, es el más nuevo de los dos aparatos, siendo este el modelo más reciente lanzado al mercado por la </a:t>
            </a:r>
            <a:r>
              <a:rPr lang="es-ES_tradnl" baseline="0" dirty="0" err="1" smtClean="0"/>
              <a:t>compañia</a:t>
            </a:r>
            <a:r>
              <a:rPr lang="es-ES_tradnl" baseline="0" dirty="0" smtClean="0"/>
              <a:t>. Por lo tanto, poseerá unas características muy superiores </a:t>
            </a:r>
            <a:r>
              <a:rPr lang="es-ES_tradnl" baseline="0" dirty="0" smtClean="0"/>
              <a:t>respecto al equipo anterior.</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12</a:t>
            </a:fld>
            <a:endParaRPr lang="es-ES_tradnl"/>
          </a:p>
        </p:txBody>
      </p:sp>
    </p:spTree>
    <p:extLst>
      <p:ext uri="{BB962C8B-B14F-4D97-AF65-F5344CB8AC3E}">
        <p14:creationId xmlns:p14="http://schemas.microsoft.com/office/powerpoint/2010/main" val="1983713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dirty="0" smtClean="0"/>
              <a:t>El </a:t>
            </a:r>
            <a:r>
              <a:rPr lang="es-ES_tradnl" dirty="0" err="1" smtClean="0"/>
              <a:t>ScanStation</a:t>
            </a:r>
            <a:r>
              <a:rPr lang="es-ES_tradnl" baseline="0" dirty="0" smtClean="0"/>
              <a:t> </a:t>
            </a:r>
            <a:r>
              <a:rPr lang="es-ES_tradnl" baseline="0" dirty="0" smtClean="0"/>
              <a:t>P40 </a:t>
            </a:r>
            <a:r>
              <a:rPr lang="es-ES_tradnl" baseline="0" dirty="0" smtClean="0"/>
              <a:t>puede </a:t>
            </a:r>
            <a:r>
              <a:rPr lang="es-ES_tradnl" baseline="0" dirty="0" smtClean="0"/>
              <a:t>llegar este a obtener una cantidad máxima de 1.000.000  puntos por </a:t>
            </a:r>
            <a:r>
              <a:rPr lang="es-ES_tradnl" baseline="0" dirty="0" smtClean="0"/>
              <a:t>segundo. El </a:t>
            </a:r>
            <a:r>
              <a:rPr lang="es-ES_tradnl" baseline="0" dirty="0" smtClean="0"/>
              <a:t>campo de visión del equipo, es horizontalmente entero, de 360º, sin embargo verticalmente es de 290º, reduciendo </a:t>
            </a:r>
            <a:r>
              <a:rPr lang="es-ES_tradnl" baseline="0" dirty="0" smtClean="0"/>
              <a:t>el </a:t>
            </a:r>
            <a:r>
              <a:rPr lang="es-ES_tradnl" baseline="0" dirty="0" smtClean="0"/>
              <a:t>circulo negro formado por el trípode, con respecto al anterior equipo. En cuanto a su alcance, el sistema llega a los 270 </a:t>
            </a:r>
            <a:r>
              <a:rPr lang="es-ES_tradnl" baseline="0" dirty="0" smtClean="0"/>
              <a:t>metros. El </a:t>
            </a:r>
            <a:r>
              <a:rPr lang="es-ES_tradnl" baseline="0" dirty="0" smtClean="0"/>
              <a:t>equipo será controlado a través de una pantalla </a:t>
            </a:r>
            <a:r>
              <a:rPr lang="es-ES_tradnl" baseline="0" dirty="0" err="1" smtClean="0"/>
              <a:t>tactil</a:t>
            </a:r>
            <a:r>
              <a:rPr lang="es-ES_tradnl" baseline="0" dirty="0" smtClean="0"/>
              <a:t> integrada </a:t>
            </a:r>
            <a:r>
              <a:rPr lang="es-ES_tradnl" baseline="0" dirty="0" smtClean="0"/>
              <a:t>en el equipo. Además posee </a:t>
            </a:r>
            <a:r>
              <a:rPr lang="es-ES_tradnl" baseline="0" dirty="0" smtClean="0"/>
              <a:t>una cámara integrada de alta resolución, </a:t>
            </a:r>
            <a:r>
              <a:rPr lang="es-ES_tradnl" baseline="0" dirty="0" smtClean="0"/>
              <a:t>y dos baterías internas. </a:t>
            </a:r>
            <a:r>
              <a:rPr lang="es-ES_tradnl" baseline="0" dirty="0" smtClean="0"/>
              <a:t>En cuanto a la </a:t>
            </a:r>
            <a:r>
              <a:rPr lang="es-ES_tradnl" baseline="0" dirty="0" smtClean="0"/>
              <a:t>precisión, es </a:t>
            </a:r>
            <a:r>
              <a:rPr lang="es-ES_tradnl" baseline="0" dirty="0" smtClean="0"/>
              <a:t>de 3 mm a 50 metros.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13</a:t>
            </a:fld>
            <a:endParaRPr lang="es-ES_tradnl"/>
          </a:p>
        </p:txBody>
      </p:sp>
    </p:spTree>
    <p:extLst>
      <p:ext uri="{BB962C8B-B14F-4D97-AF65-F5344CB8AC3E}">
        <p14:creationId xmlns:p14="http://schemas.microsoft.com/office/powerpoint/2010/main" val="1817426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cuanto a la tecnología utilizada</a:t>
            </a:r>
            <a:r>
              <a:rPr lang="es-ES_tradnl" baseline="0" dirty="0" smtClean="0"/>
              <a:t> por estos sistemas, ésta se denomina medición láser escáner.</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14</a:t>
            </a:fld>
            <a:endParaRPr lang="es-ES_tradnl"/>
          </a:p>
        </p:txBody>
      </p:sp>
    </p:spTree>
    <p:extLst>
      <p:ext uri="{BB962C8B-B14F-4D97-AF65-F5344CB8AC3E}">
        <p14:creationId xmlns:p14="http://schemas.microsoft.com/office/powerpoint/2010/main" val="1778787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dirty="0" smtClean="0"/>
              <a:t>Esta tecnología </a:t>
            </a:r>
            <a:r>
              <a:rPr lang="es-ES_tradnl" dirty="0" smtClean="0"/>
              <a:t>obtiene un</a:t>
            </a:r>
            <a:r>
              <a:rPr lang="es-ES_tradnl" baseline="0" dirty="0" smtClean="0"/>
              <a:t> </a:t>
            </a:r>
            <a:r>
              <a:rPr lang="es-ES_tradnl" baseline="0" dirty="0" smtClean="0"/>
              <a:t>muestreo de cualquier superficie, logrando </a:t>
            </a:r>
            <a:r>
              <a:rPr lang="es-ES_tradnl" baseline="0" dirty="0" smtClean="0"/>
              <a:t>un </a:t>
            </a:r>
            <a:r>
              <a:rPr lang="es-ES_tradnl" baseline="0" dirty="0" smtClean="0"/>
              <a:t>gran número de puntos con una alta </a:t>
            </a:r>
            <a:r>
              <a:rPr lang="es-ES_tradnl" baseline="0" dirty="0" smtClean="0"/>
              <a:t>precisión, formando una </a:t>
            </a:r>
            <a:r>
              <a:rPr lang="es-ES_tradnl" baseline="0" dirty="0" smtClean="0"/>
              <a:t>nube de puntos que define el área del objeto escaneada. </a:t>
            </a:r>
            <a:r>
              <a:rPr lang="es-ES_tradnl" baseline="0" dirty="0" smtClean="0"/>
              <a:t>El método </a:t>
            </a:r>
            <a:r>
              <a:rPr lang="es-ES_tradnl" baseline="0" dirty="0" smtClean="0"/>
              <a:t>de medición </a:t>
            </a:r>
            <a:r>
              <a:rPr lang="es-ES_tradnl" baseline="0" dirty="0" smtClean="0"/>
              <a:t>utilizado ha sido </a:t>
            </a:r>
            <a:r>
              <a:rPr lang="es-ES_tradnl" baseline="0" dirty="0" smtClean="0"/>
              <a:t>el estático, en el cual el equipo permanece </a:t>
            </a:r>
            <a:r>
              <a:rPr lang="es-ES_tradnl" baseline="0" dirty="0" smtClean="0"/>
              <a:t>inamovible durante el </a:t>
            </a:r>
            <a:r>
              <a:rPr lang="es-ES_tradnl" baseline="0" dirty="0" smtClean="0"/>
              <a:t>proceso de medida, consiguiendo </a:t>
            </a:r>
            <a:r>
              <a:rPr lang="es-ES_tradnl" baseline="0" dirty="0" smtClean="0"/>
              <a:t>mayor </a:t>
            </a:r>
            <a:r>
              <a:rPr lang="es-ES_tradnl" baseline="0" dirty="0" smtClean="0"/>
              <a:t>densidad de </a:t>
            </a:r>
            <a:r>
              <a:rPr lang="es-ES_tradnl" baseline="0" dirty="0" smtClean="0"/>
              <a:t>puntos. </a:t>
            </a:r>
            <a:r>
              <a:rPr lang="es-ES_tradnl" baseline="0" dirty="0" smtClean="0"/>
              <a:t>Este sistema se basa en la </a:t>
            </a:r>
            <a:r>
              <a:rPr lang="es-ES_tradnl" baseline="0" dirty="0" err="1" smtClean="0"/>
              <a:t>tecnologia</a:t>
            </a:r>
            <a:r>
              <a:rPr lang="es-ES_tradnl" baseline="0" dirty="0" smtClean="0"/>
              <a:t> </a:t>
            </a:r>
            <a:r>
              <a:rPr lang="es-ES_tradnl" baseline="0" dirty="0" err="1" smtClean="0"/>
              <a:t>Lidar</a:t>
            </a:r>
            <a:r>
              <a:rPr lang="es-ES_tradnl" baseline="0" dirty="0" smtClean="0"/>
              <a:t>, </a:t>
            </a:r>
            <a:r>
              <a:rPr lang="es-ES" dirty="0" smtClean="0">
                <a:solidFill>
                  <a:schemeClr val="bg1"/>
                </a:solidFill>
              </a:rPr>
              <a:t>existen </a:t>
            </a:r>
            <a:r>
              <a:rPr lang="es-ES" dirty="0" smtClean="0">
                <a:solidFill>
                  <a:schemeClr val="bg1"/>
                </a:solidFill>
              </a:rPr>
              <a:t>tres </a:t>
            </a:r>
            <a:r>
              <a:rPr lang="es-ES" dirty="0" smtClean="0">
                <a:solidFill>
                  <a:schemeClr val="bg1"/>
                </a:solidFill>
              </a:rPr>
              <a:t>tipos</a:t>
            </a:r>
            <a:r>
              <a:rPr lang="es-ES" dirty="0" smtClean="0">
                <a:solidFill>
                  <a:schemeClr val="bg1"/>
                </a:solidFill>
              </a:rPr>
              <a:t>. El utilizado en este</a:t>
            </a:r>
            <a:r>
              <a:rPr lang="es-ES" baseline="0" dirty="0" smtClean="0">
                <a:solidFill>
                  <a:schemeClr val="bg1"/>
                </a:solidFill>
              </a:rPr>
              <a:t> trabajo es </a:t>
            </a:r>
            <a:r>
              <a:rPr lang="es-ES" baseline="0" dirty="0" smtClean="0">
                <a:solidFill>
                  <a:schemeClr val="bg1"/>
                </a:solidFill>
              </a:rPr>
              <a:t>terrestre</a:t>
            </a:r>
            <a:r>
              <a:rPr lang="es-ES" baseline="0" dirty="0" smtClean="0">
                <a:solidFill>
                  <a:schemeClr val="bg1"/>
                </a:solidFill>
              </a:rPr>
              <a:t>, ya </a:t>
            </a:r>
            <a:r>
              <a:rPr lang="es-ES" baseline="0" dirty="0" smtClean="0">
                <a:solidFill>
                  <a:schemeClr val="bg1"/>
                </a:solidFill>
              </a:rPr>
              <a:t>que es </a:t>
            </a:r>
            <a:r>
              <a:rPr lang="es-ES" baseline="0" dirty="0" smtClean="0">
                <a:solidFill>
                  <a:schemeClr val="bg1"/>
                </a:solidFill>
              </a:rPr>
              <a:t>el utilizado para </a:t>
            </a:r>
            <a:r>
              <a:rPr lang="es-ES" baseline="0" dirty="0" smtClean="0">
                <a:solidFill>
                  <a:schemeClr val="bg1"/>
                </a:solidFill>
              </a:rPr>
              <a:t>objetos y </a:t>
            </a:r>
            <a:r>
              <a:rPr lang="es-ES" baseline="0" dirty="0" smtClean="0">
                <a:solidFill>
                  <a:schemeClr val="bg1"/>
                </a:solidFill>
              </a:rPr>
              <a:t>no </a:t>
            </a:r>
            <a:r>
              <a:rPr lang="es-ES" baseline="0" dirty="0" smtClean="0">
                <a:solidFill>
                  <a:schemeClr val="bg1"/>
                </a:solidFill>
              </a:rPr>
              <a:t>grandes superficies. Para realizar la se utiliza un láser </a:t>
            </a:r>
            <a:r>
              <a:rPr lang="es-ES" baseline="0" dirty="0" smtClean="0">
                <a:solidFill>
                  <a:schemeClr val="bg1"/>
                </a:solidFill>
              </a:rPr>
              <a:t>escáner </a:t>
            </a:r>
            <a:r>
              <a:rPr lang="es-ES" baseline="0" dirty="0" smtClean="0">
                <a:solidFill>
                  <a:schemeClr val="bg1"/>
                </a:solidFill>
              </a:rPr>
              <a:t>aerotransportado, así emitiendo pulsos se puede obtener la distancia que separa al elemento.</a:t>
            </a:r>
            <a:endParaRPr lang="es-ES" dirty="0" smtClean="0">
              <a:solidFill>
                <a:schemeClr val="bg1"/>
              </a:solidFill>
            </a:endParaRPr>
          </a:p>
          <a:p>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15</a:t>
            </a:fld>
            <a:endParaRPr lang="es-ES_tradnl"/>
          </a:p>
        </p:txBody>
      </p:sp>
    </p:spTree>
    <p:extLst>
      <p:ext uri="{BB962C8B-B14F-4D97-AF65-F5344CB8AC3E}">
        <p14:creationId xmlns:p14="http://schemas.microsoft.com/office/powerpoint/2010/main" val="1602184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Los pasos</a:t>
            </a:r>
            <a:r>
              <a:rPr lang="es-ES" baseline="0" dirty="0" smtClean="0"/>
              <a:t> </a:t>
            </a:r>
            <a:r>
              <a:rPr lang="es-ES" baseline="0" dirty="0" smtClean="0"/>
              <a:t>que se han llegado a cabo para conseguir el modelo </a:t>
            </a:r>
            <a:r>
              <a:rPr lang="es-ES" baseline="0" dirty="0" smtClean="0"/>
              <a:t>3D.</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16</a:t>
            </a:fld>
            <a:endParaRPr lang="es-ES_tradnl"/>
          </a:p>
        </p:txBody>
      </p:sp>
    </p:spTree>
    <p:extLst>
      <p:ext uri="{BB962C8B-B14F-4D97-AF65-F5344CB8AC3E}">
        <p14:creationId xmlns:p14="http://schemas.microsoft.com/office/powerpoint/2010/main" val="941477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primer lugar, se deben definir los distintos emplazamientos del equipo</a:t>
            </a:r>
            <a:r>
              <a:rPr lang="es-ES_tradnl" baseline="0" dirty="0" smtClean="0"/>
              <a:t> </a:t>
            </a:r>
            <a:r>
              <a:rPr lang="es-ES_tradnl" baseline="0" dirty="0" err="1" smtClean="0"/>
              <a:t>esc</a:t>
            </a:r>
            <a:r>
              <a:rPr lang="es-ES" baseline="0" dirty="0" err="1" smtClean="0"/>
              <a:t>áner</a:t>
            </a:r>
            <a:r>
              <a:rPr lang="es-ES" baseline="0" dirty="0" smtClean="0"/>
              <a:t> láser.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17</a:t>
            </a:fld>
            <a:endParaRPr lang="es-ES_tradnl"/>
          </a:p>
        </p:txBody>
      </p:sp>
    </p:spTree>
    <p:extLst>
      <p:ext uri="{BB962C8B-B14F-4D97-AF65-F5344CB8AC3E}">
        <p14:creationId xmlns:p14="http://schemas.microsoft.com/office/powerpoint/2010/main" val="25165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Se </a:t>
            </a:r>
            <a:r>
              <a:rPr lang="es-ES_tradnl" baseline="0" dirty="0" smtClean="0"/>
              <a:t>deben </a:t>
            </a:r>
            <a:r>
              <a:rPr lang="es-ES_tradnl" baseline="0" dirty="0" smtClean="0"/>
              <a:t>escoger </a:t>
            </a:r>
            <a:r>
              <a:rPr lang="es-ES_tradnl" baseline="0" dirty="0" smtClean="0"/>
              <a:t>las posiciones </a:t>
            </a:r>
            <a:r>
              <a:rPr lang="es-ES_tradnl" baseline="0" dirty="0" smtClean="0"/>
              <a:t>en las que se va a situar el equipo </a:t>
            </a:r>
            <a:r>
              <a:rPr lang="es-ES" baseline="0" dirty="0" smtClean="0"/>
              <a:t>y </a:t>
            </a:r>
            <a:r>
              <a:rPr lang="es-ES" baseline="0" dirty="0" smtClean="0"/>
              <a:t>desde las cuales se debe visualizar todo el elemento. De esta forma, </a:t>
            </a:r>
            <a:r>
              <a:rPr lang="es-ES" baseline="0" dirty="0" smtClean="0"/>
              <a:t>para el </a:t>
            </a:r>
            <a:r>
              <a:rPr lang="es-ES" baseline="0" dirty="0" err="1" smtClean="0"/>
              <a:t>ScanStation</a:t>
            </a:r>
            <a:r>
              <a:rPr lang="es-ES" baseline="0" dirty="0" smtClean="0"/>
              <a:t> </a:t>
            </a:r>
            <a:r>
              <a:rPr lang="es-ES" baseline="0" dirty="0" smtClean="0"/>
              <a:t>2 se han definido nueve distintos emplazamientos, mientras que para el </a:t>
            </a:r>
            <a:r>
              <a:rPr lang="es-ES" baseline="0" dirty="0" err="1" smtClean="0"/>
              <a:t>ScanStation</a:t>
            </a:r>
            <a:r>
              <a:rPr lang="es-ES" baseline="0" dirty="0" smtClean="0"/>
              <a:t> P40, </a:t>
            </a:r>
            <a:r>
              <a:rPr lang="es-ES" baseline="0" dirty="0" smtClean="0"/>
              <a:t>solo ocho</a:t>
            </a:r>
            <a:r>
              <a:rPr lang="es-ES" baseline="0" dirty="0" smtClean="0"/>
              <a:t>. Este proceso se debe llevar a cabo antes de realizar los escaneados </a:t>
            </a:r>
            <a:r>
              <a:rPr lang="es-ES" baseline="0" dirty="0" smtClean="0"/>
              <a:t>y </a:t>
            </a:r>
            <a:r>
              <a:rPr lang="es-ES" baseline="0" dirty="0" smtClean="0"/>
              <a:t>una vez concluido se </a:t>
            </a:r>
            <a:r>
              <a:rPr lang="es-ES" baseline="0" dirty="0" smtClean="0"/>
              <a:t>debe comprobar </a:t>
            </a:r>
            <a:r>
              <a:rPr lang="es-ES" baseline="0" dirty="0" smtClean="0"/>
              <a:t>que </a:t>
            </a:r>
            <a:r>
              <a:rPr lang="es-ES" baseline="0" dirty="0" smtClean="0"/>
              <a:t>desde estos puntos de vista se </a:t>
            </a:r>
            <a:r>
              <a:rPr lang="es-ES" baseline="0" dirty="0" smtClean="0"/>
              <a:t>abarque todo el área de la aeronave.</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18</a:t>
            </a:fld>
            <a:endParaRPr lang="es-ES_tradnl"/>
          </a:p>
        </p:txBody>
      </p:sp>
    </p:spTree>
    <p:extLst>
      <p:ext uri="{BB962C8B-B14F-4D97-AF65-F5344CB8AC3E}">
        <p14:creationId xmlns:p14="http://schemas.microsoft.com/office/powerpoint/2010/main" val="187555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Aquí se pueden observar</a:t>
            </a:r>
            <a:r>
              <a:rPr lang="es-ES_tradnl" baseline="0" dirty="0" smtClean="0"/>
              <a:t> los distintos escaneado l</a:t>
            </a:r>
            <a:r>
              <a:rPr lang="es-ES" baseline="0" dirty="0" err="1" smtClean="0"/>
              <a:t>áser</a:t>
            </a:r>
            <a:r>
              <a:rPr lang="es-ES" baseline="0" dirty="0" smtClean="0"/>
              <a:t> realizados mediante el </a:t>
            </a:r>
            <a:r>
              <a:rPr lang="es-ES" baseline="0" dirty="0" err="1" smtClean="0"/>
              <a:t>ScanStation</a:t>
            </a:r>
            <a:r>
              <a:rPr lang="es-ES" baseline="0" dirty="0" smtClean="0"/>
              <a:t> </a:t>
            </a:r>
            <a:r>
              <a:rPr lang="es-ES" baseline="0" dirty="0" smtClean="0"/>
              <a:t>2, </a:t>
            </a:r>
            <a:r>
              <a:rPr lang="es-ES" baseline="0" dirty="0" smtClean="0"/>
              <a:t>desde los emplazamientos determinados anteriormente.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19</a:t>
            </a:fld>
            <a:endParaRPr lang="es-ES_tradnl"/>
          </a:p>
        </p:txBody>
      </p:sp>
    </p:spTree>
    <p:extLst>
      <p:ext uri="{BB962C8B-B14F-4D97-AF65-F5344CB8AC3E}">
        <p14:creationId xmlns:p14="http://schemas.microsoft.com/office/powerpoint/2010/main" val="1667146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20</a:t>
            </a:fld>
            <a:endParaRPr lang="es-ES_tradnl"/>
          </a:p>
        </p:txBody>
      </p:sp>
    </p:spTree>
    <p:extLst>
      <p:ext uri="{BB962C8B-B14F-4D97-AF65-F5344CB8AC3E}">
        <p14:creationId xmlns:p14="http://schemas.microsoft.com/office/powerpoint/2010/main" val="1875558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Y estos ser</a:t>
            </a:r>
            <a:r>
              <a:rPr lang="es-ES" dirty="0" err="1" smtClean="0"/>
              <a:t>án</a:t>
            </a:r>
            <a:r>
              <a:rPr lang="es-ES" dirty="0" smtClean="0"/>
              <a:t> los escaneados realizados mediante</a:t>
            </a:r>
            <a:r>
              <a:rPr lang="es-ES" baseline="0" dirty="0" smtClean="0"/>
              <a:t> el </a:t>
            </a:r>
            <a:r>
              <a:rPr lang="es-ES" baseline="0" dirty="0" err="1" smtClean="0"/>
              <a:t>ScanStation</a:t>
            </a:r>
            <a:r>
              <a:rPr lang="es-ES" baseline="0" dirty="0" smtClean="0"/>
              <a:t> P40.</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21</a:t>
            </a:fld>
            <a:endParaRPr lang="es-ES_tradnl"/>
          </a:p>
        </p:txBody>
      </p:sp>
    </p:spTree>
    <p:extLst>
      <p:ext uri="{BB962C8B-B14F-4D97-AF65-F5344CB8AC3E}">
        <p14:creationId xmlns:p14="http://schemas.microsoft.com/office/powerpoint/2010/main" val="2037637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Lo segundo</a:t>
            </a:r>
            <a:r>
              <a:rPr lang="es-ES_tradnl" baseline="0" dirty="0" smtClean="0"/>
              <a:t> ser</a:t>
            </a:r>
            <a:r>
              <a:rPr lang="es-ES" baseline="0" dirty="0" smtClean="0"/>
              <a:t>á definir la posición de las dianas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22</a:t>
            </a:fld>
            <a:endParaRPr lang="es-ES_tradnl"/>
          </a:p>
        </p:txBody>
      </p:sp>
    </p:spTree>
    <p:extLst>
      <p:ext uri="{BB962C8B-B14F-4D97-AF65-F5344CB8AC3E}">
        <p14:creationId xmlns:p14="http://schemas.microsoft.com/office/powerpoint/2010/main" val="734942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Las dianas son puntos de referencia </a:t>
            </a:r>
            <a:r>
              <a:rPr lang="es-ES_tradnl" dirty="0" smtClean="0"/>
              <a:t>utilizados para </a:t>
            </a:r>
            <a:r>
              <a:rPr lang="es-ES_tradnl" dirty="0" smtClean="0"/>
              <a:t>unir los</a:t>
            </a:r>
            <a:r>
              <a:rPr lang="es-ES_tradnl" baseline="0" dirty="0" smtClean="0"/>
              <a:t> distintos </a:t>
            </a:r>
            <a:r>
              <a:rPr lang="es-ES_tradnl" baseline="0" dirty="0" smtClean="0"/>
              <a:t>escaneados, </a:t>
            </a:r>
            <a:r>
              <a:rPr lang="es-ES_tradnl" baseline="0" dirty="0" smtClean="0"/>
              <a:t>para el </a:t>
            </a:r>
            <a:r>
              <a:rPr lang="es-ES_tradnl" baseline="0" dirty="0" err="1" smtClean="0"/>
              <a:t>SacnStation</a:t>
            </a:r>
            <a:r>
              <a:rPr lang="es-ES_tradnl" baseline="0" dirty="0" smtClean="0"/>
              <a:t> 2 se han utilizado 23 dianas, divididas en 15 rectangulares, 2 rectangulares con </a:t>
            </a:r>
            <a:r>
              <a:rPr lang="es-ES_tradnl" baseline="0" dirty="0" smtClean="0"/>
              <a:t>apoyo, </a:t>
            </a:r>
            <a:r>
              <a:rPr lang="es-ES_tradnl" baseline="0" dirty="0" smtClean="0"/>
              <a:t>2 circulares con </a:t>
            </a:r>
            <a:r>
              <a:rPr lang="es-ES_tradnl" baseline="0" dirty="0" smtClean="0"/>
              <a:t>apoyo </a:t>
            </a:r>
            <a:r>
              <a:rPr lang="es-ES_tradnl" baseline="0" dirty="0" smtClean="0"/>
              <a:t>y otras 4 que ya estaban pintadas sobre el </a:t>
            </a:r>
            <a:r>
              <a:rPr lang="es-ES_tradnl" baseline="0" dirty="0" err="1" smtClean="0"/>
              <a:t>avi</a:t>
            </a:r>
            <a:r>
              <a:rPr lang="es-ES" baseline="0" dirty="0" err="1" smtClean="0"/>
              <a:t>ón</a:t>
            </a:r>
            <a:r>
              <a:rPr lang="es-ES" baseline="0" dirty="0" smtClean="0"/>
              <a:t>. Sin embargo, para el </a:t>
            </a:r>
            <a:r>
              <a:rPr lang="es-ES" baseline="0" dirty="0" err="1" smtClean="0"/>
              <a:t>Scanstation</a:t>
            </a:r>
            <a:r>
              <a:rPr lang="es-ES" baseline="0" dirty="0" smtClean="0"/>
              <a:t> </a:t>
            </a:r>
            <a:r>
              <a:rPr lang="es-ES" baseline="0" dirty="0" smtClean="0"/>
              <a:t>P40 debido al avance de estos equipos, </a:t>
            </a:r>
            <a:r>
              <a:rPr lang="es-ES" baseline="0" dirty="0" smtClean="0"/>
              <a:t>solo </a:t>
            </a:r>
            <a:r>
              <a:rPr lang="es-ES" baseline="0" dirty="0" smtClean="0"/>
              <a:t>se han </a:t>
            </a:r>
            <a:r>
              <a:rPr lang="es-ES" baseline="0" dirty="0" smtClean="0"/>
              <a:t>necesitado la utilización de tres dianas, </a:t>
            </a:r>
            <a:r>
              <a:rPr lang="es-ES" baseline="0" dirty="0" smtClean="0"/>
              <a:t>todas éstas </a:t>
            </a:r>
            <a:r>
              <a:rPr lang="es-ES" baseline="0" dirty="0" smtClean="0"/>
              <a:t>circulares en blanco y </a:t>
            </a:r>
            <a:r>
              <a:rPr lang="es-ES" baseline="0" dirty="0" smtClean="0"/>
              <a:t>negro. </a:t>
            </a:r>
            <a:r>
              <a:rPr lang="es-ES" baseline="0" dirty="0" smtClean="0"/>
              <a:t>Este proceso se </a:t>
            </a:r>
            <a:r>
              <a:rPr lang="es-ES" baseline="0" dirty="0" smtClean="0"/>
              <a:t>llevará </a:t>
            </a:r>
            <a:r>
              <a:rPr lang="es-ES" baseline="0" dirty="0" smtClean="0"/>
              <a:t>a cabo antes de realizar los </a:t>
            </a:r>
            <a:r>
              <a:rPr lang="es-ES" baseline="0" dirty="0" smtClean="0"/>
              <a:t>escaneados, </a:t>
            </a:r>
            <a:r>
              <a:rPr lang="es-ES" baseline="0" dirty="0" smtClean="0"/>
              <a:t>y una vez concluido se </a:t>
            </a:r>
            <a:r>
              <a:rPr lang="es-ES" baseline="0" dirty="0" smtClean="0"/>
              <a:t>comprobará </a:t>
            </a:r>
            <a:r>
              <a:rPr lang="es-ES" baseline="0" dirty="0" smtClean="0"/>
              <a:t>que las dianas son vistas desde los emplazamientos anteriormente escogidos.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23</a:t>
            </a:fld>
            <a:endParaRPr lang="es-ES_tradnl"/>
          </a:p>
        </p:txBody>
      </p:sp>
    </p:spTree>
    <p:extLst>
      <p:ext uri="{BB962C8B-B14F-4D97-AF65-F5344CB8AC3E}">
        <p14:creationId xmlns:p14="http://schemas.microsoft.com/office/powerpoint/2010/main" val="484933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24</a:t>
            </a:fld>
            <a:endParaRPr lang="es-ES_tradnl"/>
          </a:p>
        </p:txBody>
      </p:sp>
    </p:spTree>
    <p:extLst>
      <p:ext uri="{BB962C8B-B14F-4D97-AF65-F5344CB8AC3E}">
        <p14:creationId xmlns:p14="http://schemas.microsoft.com/office/powerpoint/2010/main" val="484933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tercer se realiza la inicialización</a:t>
            </a:r>
            <a:r>
              <a:rPr lang="es-ES" dirty="0" smtClean="0"/>
              <a:t> del equipo.</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25</a:t>
            </a:fld>
            <a:endParaRPr lang="es-ES_tradnl"/>
          </a:p>
        </p:txBody>
      </p:sp>
    </p:spTree>
    <p:extLst>
      <p:ext uri="{BB962C8B-B14F-4D97-AF65-F5344CB8AC3E}">
        <p14:creationId xmlns:p14="http://schemas.microsoft.com/office/powerpoint/2010/main" val="1462286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Para </a:t>
            </a:r>
            <a:r>
              <a:rPr lang="es-ES_tradnl" dirty="0" smtClean="0"/>
              <a:t>ello se colocar</a:t>
            </a:r>
            <a:r>
              <a:rPr lang="es-ES" dirty="0" smtClean="0"/>
              <a:t>á el trípode en la primera posición y el equipo</a:t>
            </a:r>
            <a:r>
              <a:rPr lang="es-ES" baseline="0" dirty="0" smtClean="0"/>
              <a:t> sobre éste, </a:t>
            </a:r>
            <a:r>
              <a:rPr lang="es-ES" baseline="0" dirty="0" err="1" smtClean="0"/>
              <a:t>colocandolo</a:t>
            </a:r>
            <a:r>
              <a:rPr lang="es-ES" baseline="0" dirty="0" smtClean="0"/>
              <a:t> </a:t>
            </a:r>
            <a:r>
              <a:rPr lang="es-ES" baseline="0" dirty="0" smtClean="0"/>
              <a:t>a la altura apropiada para el escaneado. Se deberá colocar el aparato totalmente horizontal, lo cual se hará con el indicador de </a:t>
            </a:r>
            <a:r>
              <a:rPr lang="es-ES" baseline="0" dirty="0" smtClean="0"/>
              <a:t>nivel, que es este elemento que se ve en la imagen.  </a:t>
            </a:r>
            <a:r>
              <a:rPr lang="es-ES" baseline="0" dirty="0" smtClean="0"/>
              <a:t>El siguiente paso será activar el equipo conectándolo a la corriente, </a:t>
            </a:r>
            <a:r>
              <a:rPr lang="es-ES" baseline="0" dirty="0" smtClean="0"/>
              <a:t>iniciando así la calibración </a:t>
            </a:r>
            <a:r>
              <a:rPr lang="es-ES" baseline="0" dirty="0" smtClean="0"/>
              <a:t>automático, y mientras </a:t>
            </a:r>
            <a:r>
              <a:rPr lang="es-ES" baseline="0" dirty="0" smtClean="0"/>
              <a:t>se conectará al </a:t>
            </a:r>
            <a:r>
              <a:rPr lang="es-ES" baseline="0" dirty="0" smtClean="0"/>
              <a:t>portátil, iniciando el programa </a:t>
            </a:r>
            <a:r>
              <a:rPr lang="es-ES" baseline="0" dirty="0" err="1" smtClean="0"/>
              <a:t>Cyclone</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26</a:t>
            </a:fld>
            <a:endParaRPr lang="es-ES_tradnl"/>
          </a:p>
        </p:txBody>
      </p:sp>
    </p:spTree>
    <p:extLst>
      <p:ext uri="{BB962C8B-B14F-4D97-AF65-F5344CB8AC3E}">
        <p14:creationId xmlns:p14="http://schemas.microsoft.com/office/powerpoint/2010/main" val="1321476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Dentro de este programa se deber</a:t>
            </a:r>
            <a:r>
              <a:rPr lang="es-ES" dirty="0" err="1" smtClean="0"/>
              <a:t>án</a:t>
            </a:r>
            <a:r>
              <a:rPr lang="es-ES" dirty="0" smtClean="0"/>
              <a:t> introducir una serie de parámetros.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27</a:t>
            </a:fld>
            <a:endParaRPr lang="es-ES_tradnl"/>
          </a:p>
        </p:txBody>
      </p:sp>
    </p:spTree>
    <p:extLst>
      <p:ext uri="{BB962C8B-B14F-4D97-AF65-F5344CB8AC3E}">
        <p14:creationId xmlns:p14="http://schemas.microsoft.com/office/powerpoint/2010/main" val="1551575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 primer lugar, la ventana que se desea</a:t>
            </a:r>
            <a:r>
              <a:rPr lang="es-ES_tradnl" baseline="0" dirty="0" smtClean="0"/>
              <a:t> escanear, la cual ser</a:t>
            </a:r>
            <a:r>
              <a:rPr lang="es-ES" baseline="0" dirty="0" smtClean="0"/>
              <a:t>á determinada con la </a:t>
            </a:r>
            <a:r>
              <a:rPr lang="es-ES" baseline="0" dirty="0" smtClean="0"/>
              <a:t>imagen del campo de visión </a:t>
            </a:r>
            <a:r>
              <a:rPr lang="es-ES" baseline="0" dirty="0" smtClean="0"/>
              <a:t>realizada por el </a:t>
            </a:r>
            <a:r>
              <a:rPr lang="es-ES" baseline="0" dirty="0" smtClean="0"/>
              <a:t>equipo. </a:t>
            </a:r>
            <a:r>
              <a:rPr lang="es-ES" baseline="0" dirty="0" smtClean="0"/>
              <a:t>También se </a:t>
            </a:r>
            <a:r>
              <a:rPr lang="es-ES" baseline="0" dirty="0" smtClean="0"/>
              <a:t>definirá </a:t>
            </a:r>
            <a:r>
              <a:rPr lang="es-ES" baseline="0" dirty="0" smtClean="0"/>
              <a:t>la precisión deseada, </a:t>
            </a:r>
            <a:r>
              <a:rPr lang="es-ES" baseline="0" dirty="0" smtClean="0"/>
              <a:t>de </a:t>
            </a:r>
            <a:r>
              <a:rPr lang="es-ES" baseline="0" dirty="0" smtClean="0"/>
              <a:t>2 mm para el primer equipo, y de 1 para el segundo. Y por último el alcance, el cual ha sido determinado dependiendo de la </a:t>
            </a:r>
            <a:r>
              <a:rPr lang="es-ES" baseline="0" dirty="0" smtClean="0"/>
              <a:t>distancia entre el </a:t>
            </a:r>
            <a:r>
              <a:rPr lang="es-ES" baseline="0" dirty="0" smtClean="0"/>
              <a:t>elemento </a:t>
            </a:r>
            <a:r>
              <a:rPr lang="es-ES" baseline="0" dirty="0" smtClean="0"/>
              <a:t>y el equipo</a:t>
            </a:r>
            <a:r>
              <a:rPr lang="es-ES" baseline="0" dirty="0" smtClean="0"/>
              <a:t>.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28</a:t>
            </a:fld>
            <a:endParaRPr lang="es-ES_tradnl"/>
          </a:p>
        </p:txBody>
      </p:sp>
    </p:spTree>
    <p:extLst>
      <p:ext uri="{BB962C8B-B14F-4D97-AF65-F5344CB8AC3E}">
        <p14:creationId xmlns:p14="http://schemas.microsoft.com/office/powerpoint/2010/main" val="108785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Font typeface="+mj-lt"/>
              <a:buNone/>
            </a:pPr>
            <a:r>
              <a:rPr lang="es-ES" sz="1200" dirty="0" smtClean="0">
                <a:solidFill>
                  <a:schemeClr val="bg1"/>
                </a:solidFill>
              </a:rPr>
              <a:t>Escaneado 3D</a:t>
            </a:r>
          </a:p>
          <a:p>
            <a:pPr marL="0" indent="0">
              <a:buNone/>
            </a:pPr>
            <a:endParaRPr lang="es-ES" sz="1200" dirty="0" smtClean="0">
              <a:solidFill>
                <a:schemeClr val="bg1"/>
              </a:solidFill>
            </a:endParaRPr>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29</a:t>
            </a:fld>
            <a:endParaRPr lang="es-ES_tradnl"/>
          </a:p>
        </p:txBody>
      </p:sp>
    </p:spTree>
    <p:extLst>
      <p:ext uri="{BB962C8B-B14F-4D97-AF65-F5344CB8AC3E}">
        <p14:creationId xmlns:p14="http://schemas.microsoft.com/office/powerpoint/2010/main" val="860230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dirty="0" smtClean="0"/>
              <a:t>Una vez realizado todo esto, se llevar</a:t>
            </a:r>
            <a:r>
              <a:rPr lang="es-ES" dirty="0" err="1" smtClean="0"/>
              <a:t>án</a:t>
            </a:r>
            <a:r>
              <a:rPr lang="es-ES" dirty="0" smtClean="0"/>
              <a:t> a cabo</a:t>
            </a:r>
            <a:r>
              <a:rPr lang="es-ES" baseline="0" dirty="0" smtClean="0"/>
              <a:t> los escaneados, </a:t>
            </a:r>
            <a:r>
              <a:rPr lang="es-ES_tradnl" baseline="0" dirty="0" smtClean="0"/>
              <a:t>realizando uno por cada emplazamiento definido, siendo 9 en el primer caso, y 8 en el segundo. El tiempo medio que tarda cada escaneado se ve enormemente modificado dependiendo del equipo, variando de 30 minutos a tan solo minuto y medio.</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30</a:t>
            </a:fld>
            <a:endParaRPr lang="es-ES_tradnl"/>
          </a:p>
        </p:txBody>
      </p:sp>
    </p:spTree>
    <p:extLst>
      <p:ext uri="{BB962C8B-B14F-4D97-AF65-F5344CB8AC3E}">
        <p14:creationId xmlns:p14="http://schemas.microsoft.com/office/powerpoint/2010/main" val="1149300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Realizados</a:t>
            </a:r>
            <a:r>
              <a:rPr lang="es-ES_tradnl" baseline="0" dirty="0" smtClean="0"/>
              <a:t> los escaneados, </a:t>
            </a:r>
            <a:r>
              <a:rPr lang="es-ES" baseline="0" dirty="0" smtClean="0"/>
              <a:t>éstos deberán ser unidos entre sí.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31</a:t>
            </a:fld>
            <a:endParaRPr lang="es-ES_tradnl"/>
          </a:p>
        </p:txBody>
      </p:sp>
    </p:spTree>
    <p:extLst>
      <p:ext uri="{BB962C8B-B14F-4D97-AF65-F5344CB8AC3E}">
        <p14:creationId xmlns:p14="http://schemas.microsoft.com/office/powerpoint/2010/main" val="577468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Para ello se </a:t>
            </a:r>
            <a:r>
              <a:rPr lang="es-ES_tradnl" dirty="0" smtClean="0"/>
              <a:t>utiliza</a:t>
            </a:r>
            <a:r>
              <a:rPr lang="es-ES" dirty="0" smtClean="0"/>
              <a:t>n </a:t>
            </a:r>
            <a:r>
              <a:rPr lang="es-ES" baseline="0" dirty="0" smtClean="0"/>
              <a:t>las </a:t>
            </a:r>
            <a:r>
              <a:rPr lang="es-ES" baseline="0" dirty="0" smtClean="0"/>
              <a:t>dianas, </a:t>
            </a:r>
            <a:r>
              <a:rPr lang="es-ES" baseline="0" dirty="0" smtClean="0"/>
              <a:t>identificando dentro de </a:t>
            </a:r>
            <a:r>
              <a:rPr lang="es-ES" baseline="0" dirty="0" err="1" smtClean="0"/>
              <a:t>Cyclone</a:t>
            </a:r>
            <a:r>
              <a:rPr lang="es-ES" baseline="0" dirty="0" smtClean="0"/>
              <a:t> cada una con </a:t>
            </a:r>
            <a:r>
              <a:rPr lang="es-ES" baseline="0" dirty="0" smtClean="0"/>
              <a:t>un </a:t>
            </a:r>
            <a:r>
              <a:rPr lang="es-ES" baseline="0" dirty="0" smtClean="0"/>
              <a:t>número, </a:t>
            </a:r>
            <a:r>
              <a:rPr lang="es-ES" baseline="0" dirty="0" smtClean="0"/>
              <a:t>correlacionando de este forma los distintos escaneados. Así se obtendrá un único modelo 3D de toda la superficie de la aeronave.</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32</a:t>
            </a:fld>
            <a:endParaRPr lang="es-ES_tradnl"/>
          </a:p>
        </p:txBody>
      </p:sp>
    </p:spTree>
    <p:extLst>
      <p:ext uri="{BB962C8B-B14F-4D97-AF65-F5344CB8AC3E}">
        <p14:creationId xmlns:p14="http://schemas.microsoft.com/office/powerpoint/2010/main" val="391746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Éste para </a:t>
            </a:r>
            <a:r>
              <a:rPr lang="es-ES_tradnl" dirty="0" smtClean="0"/>
              <a:t>poder ser modelado se </a:t>
            </a:r>
            <a:r>
              <a:rPr lang="es-ES_tradnl" dirty="0" err="1" smtClean="0"/>
              <a:t>tendr</a:t>
            </a:r>
            <a:r>
              <a:rPr lang="es-ES" dirty="0" smtClean="0"/>
              <a:t>á que limpiar y exportar.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33</a:t>
            </a:fld>
            <a:endParaRPr lang="es-ES_tradnl"/>
          </a:p>
        </p:txBody>
      </p:sp>
    </p:spTree>
    <p:extLst>
      <p:ext uri="{BB962C8B-B14F-4D97-AF65-F5344CB8AC3E}">
        <p14:creationId xmlns:p14="http://schemas.microsoft.com/office/powerpoint/2010/main" val="1700779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Limpiarlo</a:t>
            </a:r>
            <a:r>
              <a:rPr lang="es-ES_tradnl" baseline="0" dirty="0" smtClean="0"/>
              <a:t> quiere decir eliminar todas aquellas zonas que no definan la </a:t>
            </a:r>
            <a:r>
              <a:rPr lang="es-ES_tradnl" baseline="0" dirty="0" err="1" smtClean="0"/>
              <a:t>geometr</a:t>
            </a:r>
            <a:r>
              <a:rPr lang="es-ES" baseline="0" dirty="0" err="1" smtClean="0"/>
              <a:t>ía</a:t>
            </a:r>
            <a:r>
              <a:rPr lang="es-ES" baseline="0" dirty="0" smtClean="0"/>
              <a:t> del avión, es decir, todo su entorno. Para ello se utilizará </a:t>
            </a:r>
            <a:r>
              <a:rPr lang="es-ES" baseline="0" dirty="0" err="1" smtClean="0"/>
              <a:t>Cyclone</a:t>
            </a:r>
            <a:r>
              <a:rPr lang="es-ES" baseline="0" dirty="0" smtClean="0"/>
              <a:t>. Así </a:t>
            </a:r>
            <a:r>
              <a:rPr lang="es-ES" baseline="0" dirty="0" smtClean="0"/>
              <a:t>se </a:t>
            </a:r>
            <a:r>
              <a:rPr lang="es-ES" baseline="0" dirty="0" smtClean="0"/>
              <a:t>obtiene una </a:t>
            </a:r>
            <a:r>
              <a:rPr lang="es-ES" baseline="0" dirty="0" smtClean="0"/>
              <a:t>nube de puntos de tan solo el elemento de estudio, la cual será </a:t>
            </a:r>
            <a:r>
              <a:rPr lang="es-ES" baseline="0" dirty="0" smtClean="0"/>
              <a:t>exportada </a:t>
            </a:r>
            <a:r>
              <a:rPr lang="es-ES" baseline="0" dirty="0" smtClean="0"/>
              <a:t>al programa 3DReshaper para ser modelada.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34</a:t>
            </a:fld>
            <a:endParaRPr lang="es-ES_tradnl"/>
          </a:p>
        </p:txBody>
      </p:sp>
    </p:spTree>
    <p:extLst>
      <p:ext uri="{BB962C8B-B14F-4D97-AF65-F5344CB8AC3E}">
        <p14:creationId xmlns:p14="http://schemas.microsoft.com/office/powerpoint/2010/main" val="17898387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As</a:t>
            </a:r>
            <a:r>
              <a:rPr lang="es-ES" dirty="0" smtClean="0"/>
              <a:t>í es como queda el </a:t>
            </a:r>
            <a:r>
              <a:rPr lang="es-ES" dirty="0" err="1" smtClean="0"/>
              <a:t>modleo</a:t>
            </a:r>
            <a:r>
              <a:rPr lang="es-ES" dirty="0" smtClean="0"/>
              <a:t> 3D una vez limpiado, siendo éste el correspondiente</a:t>
            </a:r>
            <a:r>
              <a:rPr lang="es-ES" baseline="0" dirty="0" smtClean="0"/>
              <a:t> al primer equipo.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35</a:t>
            </a:fld>
            <a:endParaRPr lang="es-ES_tradnl"/>
          </a:p>
        </p:txBody>
      </p:sp>
    </p:spTree>
    <p:extLst>
      <p:ext uri="{BB962C8B-B14F-4D97-AF65-F5344CB8AC3E}">
        <p14:creationId xmlns:p14="http://schemas.microsoft.com/office/powerpoint/2010/main" val="9211091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Y </a:t>
            </a:r>
            <a:r>
              <a:rPr lang="es-ES" dirty="0" smtClean="0"/>
              <a:t>éste al segundo.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36</a:t>
            </a:fld>
            <a:endParaRPr lang="es-ES_tradnl"/>
          </a:p>
        </p:txBody>
      </p:sp>
    </p:spTree>
    <p:extLst>
      <p:ext uri="{BB962C8B-B14F-4D97-AF65-F5344CB8AC3E}">
        <p14:creationId xmlns:p14="http://schemas.microsoft.com/office/powerpoint/2010/main" val="2106006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Por lo tanto, el</a:t>
            </a:r>
            <a:r>
              <a:rPr lang="es-ES_tradnl" baseline="0" dirty="0" smtClean="0"/>
              <a:t> </a:t>
            </a:r>
            <a:r>
              <a:rPr lang="es-ES" baseline="0" dirty="0" smtClean="0"/>
              <a:t>último paso será el </a:t>
            </a:r>
            <a:r>
              <a:rPr lang="es-ES" baseline="0" dirty="0" smtClean="0"/>
              <a:t>modelado.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37</a:t>
            </a:fld>
            <a:endParaRPr lang="es-ES_tradnl"/>
          </a:p>
        </p:txBody>
      </p:sp>
    </p:spTree>
    <p:extLst>
      <p:ext uri="{BB962C8B-B14F-4D97-AF65-F5344CB8AC3E}">
        <p14:creationId xmlns:p14="http://schemas.microsoft.com/office/powerpoint/2010/main" val="2041592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En</a:t>
            </a:r>
            <a:r>
              <a:rPr lang="es-ES_tradnl" baseline="0" dirty="0" smtClean="0"/>
              <a:t> este se realizar</a:t>
            </a:r>
            <a:r>
              <a:rPr lang="es-ES" baseline="0" dirty="0" smtClean="0"/>
              <a:t>á el mallado 3D de la nube de </a:t>
            </a:r>
            <a:r>
              <a:rPr lang="es-ES" baseline="0" dirty="0" smtClean="0"/>
              <a:t>puntos, </a:t>
            </a:r>
            <a:r>
              <a:rPr lang="es-ES" baseline="0" dirty="0" smtClean="0"/>
              <a:t>consiguiendo </a:t>
            </a:r>
            <a:r>
              <a:rPr lang="es-ES" baseline="0" dirty="0" smtClean="0"/>
              <a:t>así un </a:t>
            </a:r>
            <a:r>
              <a:rPr lang="es-ES" baseline="0" dirty="0" smtClean="0"/>
              <a:t>modelo </a:t>
            </a:r>
            <a:r>
              <a:rPr lang="es-ES" baseline="0" dirty="0" smtClean="0"/>
              <a:t>3D del </a:t>
            </a:r>
            <a:r>
              <a:rPr lang="es-ES" baseline="0" dirty="0" err="1" smtClean="0"/>
              <a:t>Mirage</a:t>
            </a:r>
            <a:r>
              <a:rPr lang="es-ES" baseline="0" dirty="0" smtClean="0"/>
              <a:t> F1 con el que poder trabajar. Esta malla será una primera aproximación, ya que existen distintos procesos para mejorarla, se </a:t>
            </a:r>
            <a:r>
              <a:rPr lang="es-ES" baseline="0" dirty="0" smtClean="0"/>
              <a:t>realizará </a:t>
            </a:r>
            <a:r>
              <a:rPr lang="es-ES" baseline="0" dirty="0" smtClean="0"/>
              <a:t>un suavizado de la malla, </a:t>
            </a:r>
            <a:r>
              <a:rPr lang="es-ES" baseline="0" dirty="0" smtClean="0"/>
              <a:t>un relleno de los orificios dentro de ésta y </a:t>
            </a:r>
            <a:r>
              <a:rPr lang="es-ES" baseline="0" dirty="0" smtClean="0"/>
              <a:t>por último un refinamiento. Consiguiendo de esta forma </a:t>
            </a:r>
            <a:r>
              <a:rPr lang="es-ES" baseline="0" dirty="0" smtClean="0"/>
              <a:t>el </a:t>
            </a:r>
            <a:r>
              <a:rPr lang="es-ES" baseline="0" dirty="0" smtClean="0"/>
              <a:t>modelo tridimensional definitivo de la aeronave.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38</a:t>
            </a:fld>
            <a:endParaRPr lang="es-ES_tradnl"/>
          </a:p>
        </p:txBody>
      </p:sp>
    </p:spTree>
    <p:extLst>
      <p:ext uri="{BB962C8B-B14F-4D97-AF65-F5344CB8AC3E}">
        <p14:creationId xmlns:p14="http://schemas.microsoft.com/office/powerpoint/2010/main" val="7376687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Este modelo se puede ver </a:t>
            </a:r>
            <a:r>
              <a:rPr lang="es-ES_tradnl" dirty="0" smtClean="0"/>
              <a:t>aquí</a:t>
            </a:r>
            <a:r>
              <a:rPr lang="es-ES_tradnl" baseline="0" dirty="0" smtClean="0"/>
              <a:t>, </a:t>
            </a:r>
            <a:r>
              <a:rPr lang="es-ES_tradnl" baseline="0" dirty="0" smtClean="0"/>
              <a:t>siendo el de la izquierda el obtenido por el </a:t>
            </a:r>
            <a:r>
              <a:rPr lang="es-ES_tradnl" baseline="0" dirty="0" err="1" smtClean="0"/>
              <a:t>ScanStation</a:t>
            </a:r>
            <a:r>
              <a:rPr lang="es-ES_tradnl" baseline="0" dirty="0" smtClean="0"/>
              <a:t> 2, y el de la derecha el del </a:t>
            </a:r>
            <a:r>
              <a:rPr lang="es-ES_tradnl" baseline="0" dirty="0" smtClean="0"/>
              <a:t>P40</a:t>
            </a:r>
            <a:r>
              <a:rPr lang="es-ES_tradnl" baseline="0" dirty="0" smtClean="0"/>
              <a:t>. </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39</a:t>
            </a:fld>
            <a:endParaRPr lang="es-ES_tradnl"/>
          </a:p>
        </p:txBody>
      </p:sp>
    </p:spTree>
    <p:extLst>
      <p:ext uri="{BB962C8B-B14F-4D97-AF65-F5344CB8AC3E}">
        <p14:creationId xmlns:p14="http://schemas.microsoft.com/office/powerpoint/2010/main" val="20967532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Por </a:t>
            </a:r>
            <a:r>
              <a:rPr lang="es-ES" dirty="0" smtClean="0"/>
              <a:t>último las conclusiones.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40</a:t>
            </a:fld>
            <a:endParaRPr lang="es-ES_tradnl"/>
          </a:p>
        </p:txBody>
      </p:sp>
    </p:spTree>
    <p:extLst>
      <p:ext uri="{BB962C8B-B14F-4D97-AF65-F5344CB8AC3E}">
        <p14:creationId xmlns:p14="http://schemas.microsoft.com/office/powerpoint/2010/main" val="1188956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solidFill>
                  <a:schemeClr val="bg1"/>
                </a:solidFill>
              </a:rPr>
              <a:t>Se puede advertir el</a:t>
            </a:r>
            <a:r>
              <a:rPr lang="es-ES" baseline="0" dirty="0" smtClean="0">
                <a:solidFill>
                  <a:schemeClr val="bg1"/>
                </a:solidFill>
              </a:rPr>
              <a:t> gran avance que se </a:t>
            </a:r>
            <a:r>
              <a:rPr lang="es-ES" baseline="0" dirty="0" smtClean="0">
                <a:solidFill>
                  <a:schemeClr val="bg1"/>
                </a:solidFill>
              </a:rPr>
              <a:t>dado en </a:t>
            </a:r>
            <a:r>
              <a:rPr lang="es-ES" baseline="0" dirty="0" smtClean="0">
                <a:solidFill>
                  <a:schemeClr val="bg1"/>
                </a:solidFill>
              </a:rPr>
              <a:t>los equipos de medición láser escáner. </a:t>
            </a:r>
            <a:r>
              <a:rPr lang="es-ES" dirty="0" smtClean="0">
                <a:solidFill>
                  <a:schemeClr val="bg1"/>
                </a:solidFill>
              </a:rPr>
              <a:t>Comparando ambos equipos, el </a:t>
            </a:r>
            <a:r>
              <a:rPr lang="es-ES" b="1" dirty="0" err="1" smtClean="0">
                <a:solidFill>
                  <a:schemeClr val="bg1"/>
                </a:solidFill>
              </a:rPr>
              <a:t>ScanStation</a:t>
            </a:r>
            <a:r>
              <a:rPr lang="es-ES" b="1" dirty="0" smtClean="0">
                <a:solidFill>
                  <a:schemeClr val="bg1"/>
                </a:solidFill>
              </a:rPr>
              <a:t> P40</a:t>
            </a:r>
            <a:r>
              <a:rPr lang="es-ES" dirty="0" smtClean="0">
                <a:solidFill>
                  <a:schemeClr val="bg1"/>
                </a:solidFill>
              </a:rPr>
              <a:t> muestra una </a:t>
            </a:r>
            <a:r>
              <a:rPr lang="es-ES" b="1" dirty="0" smtClean="0">
                <a:solidFill>
                  <a:schemeClr val="bg1"/>
                </a:solidFill>
              </a:rPr>
              <a:t>mayor precisión </a:t>
            </a:r>
            <a:r>
              <a:rPr lang="es-ES" dirty="0" smtClean="0">
                <a:solidFill>
                  <a:schemeClr val="bg1"/>
                </a:solidFill>
              </a:rPr>
              <a:t>en un </a:t>
            </a:r>
            <a:r>
              <a:rPr lang="es-ES" b="1" dirty="0" smtClean="0">
                <a:solidFill>
                  <a:schemeClr val="bg1"/>
                </a:solidFill>
              </a:rPr>
              <a:t>tiempo de actuación </a:t>
            </a:r>
            <a:r>
              <a:rPr lang="es-ES" dirty="0" smtClean="0">
                <a:solidFill>
                  <a:schemeClr val="bg1"/>
                </a:solidFill>
              </a:rPr>
              <a:t>mucho </a:t>
            </a:r>
            <a:r>
              <a:rPr lang="es-ES" b="1" dirty="0" smtClean="0">
                <a:solidFill>
                  <a:schemeClr val="bg1"/>
                </a:solidFill>
              </a:rPr>
              <a:t>menor</a:t>
            </a:r>
            <a:r>
              <a:rPr lang="es-ES" dirty="0" smtClean="0">
                <a:solidFill>
                  <a:schemeClr val="bg1"/>
                </a:solidFill>
              </a:rPr>
              <a:t>, además de ser </a:t>
            </a:r>
            <a:r>
              <a:rPr lang="es-ES" b="1" dirty="0" smtClean="0">
                <a:solidFill>
                  <a:schemeClr val="bg1"/>
                </a:solidFill>
              </a:rPr>
              <a:t>más </a:t>
            </a:r>
            <a:r>
              <a:rPr lang="es-ES" b="1" dirty="0" smtClean="0">
                <a:solidFill>
                  <a:schemeClr val="bg1"/>
                </a:solidFill>
              </a:rPr>
              <a:t>manejable</a:t>
            </a:r>
            <a:r>
              <a:rPr lang="es-ES" dirty="0" smtClean="0">
                <a:solidFill>
                  <a:schemeClr val="bg1"/>
                </a:solidFill>
              </a:rPr>
              <a:t> debido a la incorporación de una pantalla táctil</a:t>
            </a:r>
            <a:r>
              <a:rPr lang="es-ES" dirty="0" smtClean="0">
                <a:solidFill>
                  <a:schemeClr val="bg1"/>
                </a:solidFill>
              </a:rPr>
              <a:t>,</a:t>
            </a:r>
            <a:r>
              <a:rPr lang="es-ES" baseline="0" dirty="0" smtClean="0">
                <a:solidFill>
                  <a:schemeClr val="bg1"/>
                </a:solidFill>
              </a:rPr>
              <a:t> </a:t>
            </a:r>
            <a:r>
              <a:rPr lang="es-ES" dirty="0" smtClean="0">
                <a:solidFill>
                  <a:schemeClr val="bg1"/>
                </a:solidFill>
              </a:rPr>
              <a:t>su </a:t>
            </a:r>
            <a:r>
              <a:rPr lang="es-ES" dirty="0" smtClean="0">
                <a:solidFill>
                  <a:schemeClr val="bg1"/>
                </a:solidFill>
              </a:rPr>
              <a:t>menor peso y </a:t>
            </a:r>
            <a:r>
              <a:rPr lang="es-ES" dirty="0" smtClean="0">
                <a:solidFill>
                  <a:schemeClr val="bg1"/>
                </a:solidFill>
              </a:rPr>
              <a:t>su </a:t>
            </a:r>
            <a:r>
              <a:rPr lang="es-ES" dirty="0" smtClean="0">
                <a:solidFill>
                  <a:schemeClr val="bg1"/>
                </a:solidFill>
              </a:rPr>
              <a:t>batería </a:t>
            </a:r>
            <a:r>
              <a:rPr lang="es-ES" dirty="0" smtClean="0">
                <a:solidFill>
                  <a:schemeClr val="bg1"/>
                </a:solidFill>
              </a:rPr>
              <a:t>interna.</a:t>
            </a:r>
            <a:r>
              <a:rPr lang="es-ES" baseline="0" dirty="0" smtClean="0">
                <a:solidFill>
                  <a:schemeClr val="bg1"/>
                </a:solidFill>
              </a:rPr>
              <a:t> </a:t>
            </a:r>
            <a:r>
              <a:rPr lang="es-ES" baseline="0" dirty="0" smtClean="0">
                <a:solidFill>
                  <a:schemeClr val="bg1"/>
                </a:solidFill>
              </a:rPr>
              <a:t>Además a simple vista se puede observar que el modelo 3D </a:t>
            </a:r>
            <a:r>
              <a:rPr lang="es-ES" baseline="0" dirty="0" smtClean="0">
                <a:solidFill>
                  <a:schemeClr val="bg1"/>
                </a:solidFill>
              </a:rPr>
              <a:t>obtenido </a:t>
            </a:r>
            <a:r>
              <a:rPr lang="es-ES" baseline="0" dirty="0" smtClean="0">
                <a:solidFill>
                  <a:schemeClr val="bg1"/>
                </a:solidFill>
              </a:rPr>
              <a:t>mediante el segundo equipo resulta mucho más preciso a la geometría del </a:t>
            </a:r>
            <a:r>
              <a:rPr lang="es-ES" baseline="0" dirty="0" err="1" smtClean="0">
                <a:solidFill>
                  <a:schemeClr val="bg1"/>
                </a:solidFill>
              </a:rPr>
              <a:t>Mirage</a:t>
            </a:r>
            <a:r>
              <a:rPr lang="es-ES" baseline="0" dirty="0" smtClean="0">
                <a:solidFill>
                  <a:schemeClr val="bg1"/>
                </a:solidFill>
              </a:rPr>
              <a:t> F1, que el conseguido mediante el </a:t>
            </a:r>
            <a:r>
              <a:rPr lang="es-ES" baseline="0" dirty="0" smtClean="0">
                <a:solidFill>
                  <a:schemeClr val="bg1"/>
                </a:solidFill>
              </a:rPr>
              <a:t>primero. </a:t>
            </a:r>
            <a:endParaRPr lang="es-ES" b="1" dirty="0" smtClean="0">
              <a:solidFill>
                <a:schemeClr val="bg1"/>
              </a:solidFill>
            </a:endParaRPr>
          </a:p>
          <a:p>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41</a:t>
            </a:fld>
            <a:endParaRPr lang="es-ES_tradnl"/>
          </a:p>
        </p:txBody>
      </p:sp>
    </p:spTree>
    <p:extLst>
      <p:ext uri="{BB962C8B-B14F-4D97-AF65-F5344CB8AC3E}">
        <p14:creationId xmlns:p14="http://schemas.microsoft.com/office/powerpoint/2010/main" val="9753310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err="1" smtClean="0"/>
              <a:t>Aqu</a:t>
            </a:r>
            <a:r>
              <a:rPr lang="es-ES" dirty="0" smtClean="0"/>
              <a:t>í se puede ver el avión real frente al modelo </a:t>
            </a:r>
            <a:r>
              <a:rPr lang="es-ES" dirty="0" err="1" smtClean="0"/>
              <a:t>obtendio</a:t>
            </a:r>
            <a:r>
              <a:rPr lang="es-ES" dirty="0" smtClean="0"/>
              <a:t> por el </a:t>
            </a:r>
            <a:r>
              <a:rPr lang="es-ES" dirty="0" err="1" smtClean="0"/>
              <a:t>ScanStation</a:t>
            </a:r>
            <a:r>
              <a:rPr lang="es-ES" dirty="0" smtClean="0"/>
              <a:t> 2 y por le </a:t>
            </a:r>
            <a:r>
              <a:rPr lang="es-ES" dirty="0" err="1" smtClean="0"/>
              <a:t>ScanSation</a:t>
            </a:r>
            <a:r>
              <a:rPr lang="es-ES" dirty="0" smtClean="0"/>
              <a:t> P40.</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42</a:t>
            </a:fld>
            <a:endParaRPr lang="es-ES_tradnl"/>
          </a:p>
        </p:txBody>
      </p:sp>
    </p:spTree>
    <p:extLst>
      <p:ext uri="{BB962C8B-B14F-4D97-AF65-F5344CB8AC3E}">
        <p14:creationId xmlns:p14="http://schemas.microsoft.com/office/powerpoint/2010/main" val="14007784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Por</a:t>
            </a:r>
            <a:r>
              <a:rPr lang="es-ES_tradnl" baseline="0" dirty="0" smtClean="0"/>
              <a:t> último, e</a:t>
            </a:r>
            <a:r>
              <a:rPr lang="es-ES_tradnl" dirty="0" smtClean="0"/>
              <a:t>n </a:t>
            </a:r>
            <a:r>
              <a:rPr lang="es-ES_tradnl" dirty="0" smtClean="0"/>
              <a:t>cuanto a las dimensiones,</a:t>
            </a:r>
            <a:r>
              <a:rPr lang="es-ES_tradnl" baseline="0" dirty="0" smtClean="0"/>
              <a:t> tendiendo en cuenta que estos son los valores reales.</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43</a:t>
            </a:fld>
            <a:endParaRPr lang="es-ES_tradnl"/>
          </a:p>
        </p:txBody>
      </p:sp>
    </p:spTree>
    <p:extLst>
      <p:ext uri="{BB962C8B-B14F-4D97-AF65-F5344CB8AC3E}">
        <p14:creationId xmlns:p14="http://schemas.microsoft.com/office/powerpoint/2010/main" val="15381462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Tanto</a:t>
            </a:r>
            <a:r>
              <a:rPr lang="es-ES_tradnl" baseline="0" dirty="0" smtClean="0"/>
              <a:t> el primer modelo,</a:t>
            </a:r>
            <a:endParaRPr lang="es-ES_tradnl" dirty="0" smtClean="0"/>
          </a:p>
          <a:p>
            <a:endParaRPr lang="es-ES_tradnl" dirty="0" smtClean="0"/>
          </a:p>
          <a:p>
            <a:endParaRPr lang="es-ES_tradnl" dirty="0" smtClean="0"/>
          </a:p>
          <a:p>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44</a:t>
            </a:fld>
            <a:endParaRPr lang="es-ES_tradnl"/>
          </a:p>
        </p:txBody>
      </p:sp>
    </p:spTree>
    <p:extLst>
      <p:ext uri="{BB962C8B-B14F-4D97-AF65-F5344CB8AC3E}">
        <p14:creationId xmlns:p14="http://schemas.microsoft.com/office/powerpoint/2010/main" val="1653684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como el segundo poseen unos valores muy parecidos, siendo curiosamente m</a:t>
            </a:r>
            <a:r>
              <a:rPr lang="es-ES" dirty="0" err="1" smtClean="0"/>
              <a:t>ás</a:t>
            </a:r>
            <a:r>
              <a:rPr lang="es-ES" dirty="0" smtClean="0"/>
              <a:t> exactas</a:t>
            </a:r>
            <a:r>
              <a:rPr lang="es-ES" baseline="0" dirty="0" smtClean="0"/>
              <a:t> las dimensiones del primero, aunque el segundo modelo resulte visualmente mucho más exacto.</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45</a:t>
            </a:fld>
            <a:endParaRPr lang="es-ES_tradnl"/>
          </a:p>
        </p:txBody>
      </p:sp>
    </p:spTree>
    <p:extLst>
      <p:ext uri="{BB962C8B-B14F-4D97-AF65-F5344CB8AC3E}">
        <p14:creationId xmlns:p14="http://schemas.microsoft.com/office/powerpoint/2010/main" val="12942304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Y esto</a:t>
            </a:r>
            <a:r>
              <a:rPr lang="es-ES_tradnl" baseline="0" dirty="0" smtClean="0"/>
              <a:t> es todo. Muchas gracias por su atención</a:t>
            </a:r>
            <a:r>
              <a:rPr lang="es-ES" baseline="0" dirty="0" smtClean="0"/>
              <a:t>. </a:t>
            </a:r>
            <a:r>
              <a:rPr lang="es-ES" baseline="0" dirty="0" smtClean="0"/>
              <a:t>¿Alguna </a:t>
            </a:r>
            <a:r>
              <a:rPr lang="es-ES" baseline="0" dirty="0" smtClean="0"/>
              <a:t>pregunta?</a:t>
            </a:r>
            <a:endParaRPr lang="es-ES_tradnl" dirty="0"/>
          </a:p>
        </p:txBody>
      </p:sp>
      <p:sp>
        <p:nvSpPr>
          <p:cNvPr id="4" name="Marcador de número de diapositiva 3"/>
          <p:cNvSpPr>
            <a:spLocks noGrp="1"/>
          </p:cNvSpPr>
          <p:nvPr>
            <p:ph type="sldNum" sz="quarter" idx="10"/>
          </p:nvPr>
        </p:nvSpPr>
        <p:spPr/>
        <p:txBody>
          <a:bodyPr/>
          <a:lstStyle/>
          <a:p>
            <a:fld id="{1FD46DC8-56A2-EA42-A40C-907DE0FD6311}" type="slidenum">
              <a:rPr lang="es-ES_tradnl" smtClean="0"/>
              <a:t>46</a:t>
            </a:fld>
            <a:endParaRPr lang="es-ES_tradnl"/>
          </a:p>
        </p:txBody>
      </p:sp>
    </p:spTree>
    <p:extLst>
      <p:ext uri="{BB962C8B-B14F-4D97-AF65-F5344CB8AC3E}">
        <p14:creationId xmlns:p14="http://schemas.microsoft.com/office/powerpoint/2010/main" val="2142563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smtClean="0"/>
              <a:t>Clic para editar título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CE34F54-A8FF-DB40-98EF-374003A8A46B}" type="datetime1">
              <a:rPr lang="es-ES" smtClean="0"/>
              <a:t>31/08/2016</a:t>
            </a:fld>
            <a:endParaRPr lang="es-ES_tradnl"/>
          </a:p>
        </p:txBody>
      </p:sp>
      <p:sp>
        <p:nvSpPr>
          <p:cNvPr id="5" name="Footer Placeholder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950276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97406D-F36E-A043-A61F-9BE5F95F57CD}" type="datetime1">
              <a:rPr lang="es-ES" smtClean="0"/>
              <a:t>31/08/2016</a:t>
            </a:fld>
            <a:endParaRPr lang="es-ES_tradnl"/>
          </a:p>
        </p:txBody>
      </p:sp>
      <p:sp>
        <p:nvSpPr>
          <p:cNvPr id="5" name="Footer Placeholder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25917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smtClean="0"/>
              <a:t>Clic para editar título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47FD680-B69E-6345-A6C8-5577F6A8D618}" type="datetime1">
              <a:rPr lang="es-ES" smtClean="0"/>
              <a:t>31/08/2016</a:t>
            </a:fld>
            <a:endParaRPr lang="es-ES_tradnl"/>
          </a:p>
        </p:txBody>
      </p:sp>
      <p:sp>
        <p:nvSpPr>
          <p:cNvPr id="5" name="Footer Placeholder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609980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F451838-6E80-1B4A-AFF4-C386FAF9A0D1}" type="datetime1">
              <a:rPr lang="es-ES" smtClean="0"/>
              <a:t>31/08/2016</a:t>
            </a:fld>
            <a:endParaRPr lang="es-ES_tradnl"/>
          </a:p>
        </p:txBody>
      </p:sp>
      <p:sp>
        <p:nvSpPr>
          <p:cNvPr id="6" name="Footer Placeholder 5"/>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Slide Number Placeholder 6"/>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643958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smtClean="0"/>
              <a:t>Clic para editar título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EA73E52-12EA-E146-B7AA-15A9B0C3B69D}" type="datetime1">
              <a:rPr lang="es-ES" smtClean="0"/>
              <a:t>31/08/2016</a:t>
            </a:fld>
            <a:endParaRPr lang="es-ES_tradnl"/>
          </a:p>
        </p:txBody>
      </p:sp>
      <p:sp>
        <p:nvSpPr>
          <p:cNvPr id="8" name="Footer Placeholder 7"/>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9" name="Slide Number Placeholder 8"/>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83683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Date Placeholder 2"/>
          <p:cNvSpPr>
            <a:spLocks noGrp="1"/>
          </p:cNvSpPr>
          <p:nvPr>
            <p:ph type="dt" sz="half" idx="10"/>
          </p:nvPr>
        </p:nvSpPr>
        <p:spPr/>
        <p:txBody>
          <a:bodyPr/>
          <a:lstStyle/>
          <a:p>
            <a:fld id="{D2620FE2-657F-0743-944A-7B251AB4106D}" type="datetime1">
              <a:rPr lang="es-ES" smtClean="0"/>
              <a:t>31/08/2016</a:t>
            </a:fld>
            <a:endParaRPr lang="es-ES_tradnl"/>
          </a:p>
        </p:txBody>
      </p:sp>
      <p:sp>
        <p:nvSpPr>
          <p:cNvPr id="4" name="Footer Placeholder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Slide Number Placeholder 4"/>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564317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6D6701-745F-674B-998D-84252CC80AC0}" type="datetime1">
              <a:rPr lang="es-ES" smtClean="0"/>
              <a:t>31/08/2016</a:t>
            </a:fld>
            <a:endParaRPr lang="es-ES_tradnl"/>
          </a:p>
        </p:txBody>
      </p:sp>
      <p:sp>
        <p:nvSpPr>
          <p:cNvPr id="3" name="Footer Placeholder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Slide Number Placeholder 3"/>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994575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9277F87-DBD4-E248-9981-1FD5E82239B9}" type="datetime1">
              <a:rPr lang="es-ES" smtClean="0"/>
              <a:t>31/08/2016</a:t>
            </a:fld>
            <a:endParaRPr lang="es-ES_tradnl"/>
          </a:p>
        </p:txBody>
      </p:sp>
      <p:sp>
        <p:nvSpPr>
          <p:cNvPr id="6" name="Footer Placeholder 5"/>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Slide Number Placeholder 6"/>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61364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7988FBC-BD56-304D-98BA-A4DB5AE44D93}" type="datetime1">
              <a:rPr lang="es-ES" smtClean="0"/>
              <a:t>31/08/2016</a:t>
            </a:fld>
            <a:endParaRPr lang="es-ES_tradnl"/>
          </a:p>
        </p:txBody>
      </p:sp>
      <p:sp>
        <p:nvSpPr>
          <p:cNvPr id="6" name="Footer Placeholder 5"/>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Slide Number Placeholder 6"/>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231931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04740D4-4D3A-DF4F-BAAE-943FA2A87BB7}" type="datetime1">
              <a:rPr lang="es-ES" smtClean="0"/>
              <a:t>31/08/2016</a:t>
            </a:fld>
            <a:endParaRPr lang="es-ES_tradnl"/>
          </a:p>
        </p:txBody>
      </p:sp>
      <p:sp>
        <p:nvSpPr>
          <p:cNvPr id="5" name="Footer Placeholder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182728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smtClean="0"/>
              <a:t>Clic para editar título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6E4212F-EEDF-CB45-9F06-8FCB92793299}" type="datetime1">
              <a:rPr lang="es-ES" smtClean="0"/>
              <a:t>31/08/2016</a:t>
            </a:fld>
            <a:endParaRPr lang="es-ES_tradnl"/>
          </a:p>
        </p:txBody>
      </p:sp>
      <p:sp>
        <p:nvSpPr>
          <p:cNvPr id="5" name="Footer Placeholder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12"/>
          </p:nvPr>
        </p:nvSpPr>
        <p:spPr/>
        <p:txBody>
          <a:body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009430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000">
              <a:srgbClr val="383838"/>
            </a:gs>
            <a:gs pos="95000">
              <a:schemeClr val="tx1">
                <a:lumMod val="95000"/>
                <a:lumOff val="5000"/>
              </a:schemeClr>
            </a:gs>
            <a:gs pos="10000">
              <a:schemeClr val="accent3">
                <a:lumMod val="6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Clic para editar título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F2DB4-6384-0E4D-A96A-489BAE0B9E78}" type="datetime1">
              <a:rPr lang="es-ES" smtClean="0"/>
              <a:t>31/08/2016</a:t>
            </a:fld>
            <a:endParaRPr lang="es-ES_trad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Grado en Ingeniería Aeroespacial             Jorge Jiménez Mocholí</a:t>
            </a:r>
            <a:endParaRPr lang="es-ES_trad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FB83E9-D00A-5E4A-833D-087AFD3A0780}" type="slidenum">
              <a:rPr lang="es-ES_tradnl" smtClean="0"/>
              <a:t>‹Nº›</a:t>
            </a:fld>
            <a:endParaRPr lang="es-ES_tradnl"/>
          </a:p>
        </p:txBody>
      </p:sp>
    </p:spTree>
    <p:extLst>
      <p:ext uri="{BB962C8B-B14F-4D97-AF65-F5344CB8AC3E}">
        <p14:creationId xmlns:p14="http://schemas.microsoft.com/office/powerpoint/2010/main" val="19798335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6.gi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8.jp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3">
            <a:alphaModFix/>
            <a:extLst>
              <a:ext uri="{28A0092B-C50C-407E-A947-70E740481C1C}">
                <a14:useLocalDpi xmlns:a14="http://schemas.microsoft.com/office/drawing/2010/main" val="0"/>
              </a:ext>
            </a:extLst>
          </a:blip>
          <a:srcRect l="-541" t="11300" r="-42" b="4533"/>
          <a:stretch/>
        </p:blipFill>
        <p:spPr>
          <a:xfrm>
            <a:off x="-139700" y="0"/>
            <a:ext cx="12331700" cy="6858000"/>
          </a:xfrm>
          <a:prstGeom prst="rect">
            <a:avLst/>
          </a:prstGeom>
        </p:spPr>
      </p:pic>
      <p:sp>
        <p:nvSpPr>
          <p:cNvPr id="2" name="Título 1"/>
          <p:cNvSpPr>
            <a:spLocks noGrp="1"/>
          </p:cNvSpPr>
          <p:nvPr>
            <p:ph type="ctrTitle"/>
          </p:nvPr>
        </p:nvSpPr>
        <p:spPr>
          <a:xfrm>
            <a:off x="63500" y="3510846"/>
            <a:ext cx="11925300" cy="1439068"/>
          </a:xfrm>
        </p:spPr>
        <p:txBody>
          <a:bodyPr>
            <a:normAutofit/>
          </a:bodyPr>
          <a:lstStyle/>
          <a:p>
            <a:pPr algn="l"/>
            <a:r>
              <a:rPr lang="es-ES_tradnl" sz="4400" b="1" dirty="0">
                <a:ln w="12700">
                  <a:solidFill>
                    <a:schemeClr val="tx1"/>
                  </a:solidFill>
                </a:ln>
                <a:solidFill>
                  <a:schemeClr val="bg1"/>
                </a:solidFill>
                <a:effectLst>
                  <a:outerShdw blurRad="50800" dist="76200" dir="8100000" algn="tr" rotWithShape="0">
                    <a:prstClr val="black">
                      <a:alpha val="40000"/>
                    </a:prstClr>
                  </a:outerShdw>
                </a:effectLst>
                <a:latin typeface="+mn-lt"/>
                <a:ea typeface="Times New Roman" charset="0"/>
                <a:cs typeface="Times New Roman" charset="0"/>
              </a:rPr>
              <a:t>Control Dimensional de Piezas Aeroespaciales con Sistemas L</a:t>
            </a:r>
            <a:r>
              <a:rPr lang="es-ES" sz="4400" b="1" dirty="0">
                <a:ln w="12700">
                  <a:solidFill>
                    <a:schemeClr val="tx1"/>
                  </a:solidFill>
                </a:ln>
                <a:solidFill>
                  <a:schemeClr val="bg1"/>
                </a:solidFill>
                <a:effectLst>
                  <a:outerShdw blurRad="50800" dist="76200" dir="8100000" algn="tr" rotWithShape="0">
                    <a:prstClr val="black">
                      <a:alpha val="40000"/>
                    </a:prstClr>
                  </a:outerShdw>
                </a:effectLst>
                <a:latin typeface="+mn-lt"/>
                <a:ea typeface="Times New Roman" charset="0"/>
                <a:cs typeface="Times New Roman" charset="0"/>
              </a:rPr>
              <a:t>áser Escáner: Avión Mirage F1</a:t>
            </a:r>
            <a:endParaRPr lang="es-ES_tradnl" sz="4400" b="1" dirty="0">
              <a:ln w="12700">
                <a:solidFill>
                  <a:schemeClr val="tx1"/>
                </a:solidFill>
              </a:ln>
              <a:solidFill>
                <a:schemeClr val="bg1"/>
              </a:solidFill>
              <a:effectLst>
                <a:outerShdw blurRad="50800" dist="76200" dir="8100000" algn="tr" rotWithShape="0">
                  <a:prstClr val="black">
                    <a:alpha val="40000"/>
                  </a:prstClr>
                </a:outerShdw>
              </a:effectLst>
              <a:latin typeface="+mn-lt"/>
              <a:ea typeface="Times New Roman" charset="0"/>
              <a:cs typeface="Times New Roman" charset="0"/>
            </a:endParaRPr>
          </a:p>
        </p:txBody>
      </p:sp>
      <p:sp>
        <p:nvSpPr>
          <p:cNvPr id="3" name="Subtítulo 2"/>
          <p:cNvSpPr>
            <a:spLocks noGrp="1"/>
          </p:cNvSpPr>
          <p:nvPr>
            <p:ph type="subTitle" idx="1"/>
          </p:nvPr>
        </p:nvSpPr>
        <p:spPr>
          <a:xfrm>
            <a:off x="63500" y="3198739"/>
            <a:ext cx="5429250" cy="500062"/>
          </a:xfrm>
        </p:spPr>
        <p:txBody>
          <a:bodyPr>
            <a:noAutofit/>
          </a:bodyPr>
          <a:lstStyle/>
          <a:p>
            <a:pPr algn="l"/>
            <a:r>
              <a:rPr lang="es-ES_tradnl" sz="2800" b="1" dirty="0" smtClean="0">
                <a:ln w="6350">
                  <a:solidFill>
                    <a:schemeClr val="tx1"/>
                  </a:solidFill>
                </a:ln>
                <a:solidFill>
                  <a:schemeClr val="bg1"/>
                </a:solidFill>
                <a:effectLst>
                  <a:outerShdw blurRad="50800" dist="76200" dir="8100000" algn="tr" rotWithShape="0">
                    <a:prstClr val="black">
                      <a:alpha val="40000"/>
                    </a:prstClr>
                  </a:outerShdw>
                </a:effectLst>
              </a:rPr>
              <a:t>Grado en Ingenier</a:t>
            </a:r>
            <a:r>
              <a:rPr lang="es-ES" sz="2800" b="1" dirty="0" err="1" smtClean="0">
                <a:ln w="6350">
                  <a:solidFill>
                    <a:schemeClr val="tx1"/>
                  </a:solidFill>
                </a:ln>
                <a:solidFill>
                  <a:schemeClr val="bg1"/>
                </a:solidFill>
                <a:effectLst>
                  <a:outerShdw blurRad="50800" dist="76200" dir="8100000" algn="tr" rotWithShape="0">
                    <a:prstClr val="black">
                      <a:alpha val="40000"/>
                    </a:prstClr>
                  </a:outerShdw>
                </a:effectLst>
              </a:rPr>
              <a:t>ía</a:t>
            </a:r>
            <a:r>
              <a:rPr lang="es-ES" sz="2800" b="1" dirty="0" smtClean="0">
                <a:ln w="6350">
                  <a:solidFill>
                    <a:schemeClr val="tx1"/>
                  </a:solidFill>
                </a:ln>
                <a:solidFill>
                  <a:schemeClr val="bg1"/>
                </a:solidFill>
                <a:effectLst>
                  <a:outerShdw blurRad="50800" dist="76200" dir="8100000" algn="tr" rotWithShape="0">
                    <a:prstClr val="black">
                      <a:alpha val="40000"/>
                    </a:prstClr>
                  </a:outerShdw>
                </a:effectLst>
              </a:rPr>
              <a:t> Aeroespacial </a:t>
            </a:r>
            <a:endParaRPr lang="es-ES_tradnl" sz="2800" b="1" dirty="0">
              <a:ln w="6350">
                <a:solidFill>
                  <a:schemeClr val="tx1"/>
                </a:solidFill>
              </a:ln>
              <a:solidFill>
                <a:schemeClr val="bg1"/>
              </a:solidFill>
              <a:effectLst>
                <a:outerShdw blurRad="50800" dist="76200" dir="8100000" algn="tr" rotWithShape="0">
                  <a:prstClr val="black">
                    <a:alpha val="40000"/>
                  </a:prstClr>
                </a:outerShdw>
              </a:effectLst>
            </a:endParaRPr>
          </a:p>
        </p:txBody>
      </p:sp>
      <p:sp>
        <p:nvSpPr>
          <p:cNvPr id="4" name="Rectángulo 3"/>
          <p:cNvSpPr/>
          <p:nvPr/>
        </p:nvSpPr>
        <p:spPr>
          <a:xfrm>
            <a:off x="5605041" y="5572648"/>
            <a:ext cx="6159500" cy="954107"/>
          </a:xfrm>
          <a:prstGeom prst="rect">
            <a:avLst/>
          </a:prstGeom>
        </p:spPr>
        <p:txBody>
          <a:bodyPr wrap="square">
            <a:spAutoFit/>
          </a:bodyPr>
          <a:lstStyle/>
          <a:p>
            <a:r>
              <a:rPr lang="es-ES_tradnl" sz="2800" b="1" dirty="0">
                <a:ln>
                  <a:solidFill>
                    <a:schemeClr val="tx1"/>
                  </a:solidFill>
                </a:ln>
                <a:solidFill>
                  <a:schemeClr val="bg1"/>
                </a:solidFill>
                <a:effectLst>
                  <a:outerShdw blurRad="50800" dist="76200" dir="8100000" algn="tr" rotWithShape="0">
                    <a:prstClr val="black">
                      <a:alpha val="40000"/>
                    </a:prstClr>
                  </a:outerShdw>
                </a:effectLst>
              </a:rPr>
              <a:t>Autor: </a:t>
            </a:r>
            <a:r>
              <a:rPr lang="es-ES_tradnl" sz="2800" dirty="0">
                <a:ln>
                  <a:solidFill>
                    <a:schemeClr val="bg1"/>
                  </a:solidFill>
                </a:ln>
                <a:solidFill>
                  <a:schemeClr val="bg1"/>
                </a:solidFill>
              </a:rPr>
              <a:t>Jorge </a:t>
            </a:r>
            <a:r>
              <a:rPr lang="es-ES_tradnl" sz="2800" dirty="0" err="1">
                <a:ln>
                  <a:solidFill>
                    <a:schemeClr val="bg1"/>
                  </a:solidFill>
                </a:ln>
                <a:solidFill>
                  <a:schemeClr val="bg1"/>
                </a:solidFill>
              </a:rPr>
              <a:t>Jim</a:t>
            </a:r>
            <a:r>
              <a:rPr lang="es-ES" sz="2800" dirty="0" err="1">
                <a:ln>
                  <a:solidFill>
                    <a:schemeClr val="bg1"/>
                  </a:solidFill>
                </a:ln>
                <a:solidFill>
                  <a:schemeClr val="bg1"/>
                </a:solidFill>
              </a:rPr>
              <a:t>énez</a:t>
            </a:r>
            <a:r>
              <a:rPr lang="es-ES" sz="2800" dirty="0">
                <a:ln>
                  <a:solidFill>
                    <a:schemeClr val="bg1"/>
                  </a:solidFill>
                </a:ln>
                <a:solidFill>
                  <a:schemeClr val="bg1"/>
                </a:solidFill>
              </a:rPr>
              <a:t> </a:t>
            </a:r>
            <a:r>
              <a:rPr lang="es-ES" sz="2800" dirty="0" err="1">
                <a:ln>
                  <a:solidFill>
                    <a:schemeClr val="bg1"/>
                  </a:solidFill>
                </a:ln>
                <a:solidFill>
                  <a:schemeClr val="bg1"/>
                </a:solidFill>
              </a:rPr>
              <a:t>Mocholí</a:t>
            </a:r>
            <a:r>
              <a:rPr lang="es-ES_tradnl" sz="2800" dirty="0">
                <a:ln>
                  <a:solidFill>
                    <a:schemeClr val="bg1"/>
                  </a:solidFill>
                </a:ln>
                <a:solidFill>
                  <a:schemeClr val="bg1"/>
                </a:solidFill>
              </a:rPr>
              <a:t> </a:t>
            </a:r>
          </a:p>
          <a:p>
            <a:r>
              <a:rPr lang="es-ES_tradnl" sz="2800" b="1" dirty="0">
                <a:ln>
                  <a:solidFill>
                    <a:schemeClr val="tx1"/>
                  </a:solidFill>
                </a:ln>
                <a:solidFill>
                  <a:schemeClr val="bg1"/>
                </a:solidFill>
                <a:effectLst>
                  <a:outerShdw blurRad="50800" dist="76200" dir="8100000" algn="tr" rotWithShape="0">
                    <a:prstClr val="black">
                      <a:alpha val="40000"/>
                    </a:prstClr>
                  </a:outerShdw>
                </a:effectLst>
              </a:rPr>
              <a:t>Tutor: </a:t>
            </a:r>
            <a:r>
              <a:rPr lang="es-ES_tradnl" sz="2800" dirty="0" err="1" smtClean="0">
                <a:ln w="3175">
                  <a:solidFill>
                    <a:schemeClr val="bg1"/>
                  </a:solidFill>
                </a:ln>
                <a:solidFill>
                  <a:schemeClr val="bg1"/>
                </a:solidFill>
              </a:rPr>
              <a:t>Jose</a:t>
            </a:r>
            <a:r>
              <a:rPr lang="es-ES_tradnl" sz="2800" dirty="0" smtClean="0">
                <a:ln w="3175">
                  <a:solidFill>
                    <a:schemeClr val="bg1"/>
                  </a:solidFill>
                </a:ln>
                <a:solidFill>
                  <a:schemeClr val="bg1"/>
                </a:solidFill>
              </a:rPr>
              <a:t> </a:t>
            </a:r>
            <a:r>
              <a:rPr lang="es-ES_tradnl" sz="2800" dirty="0">
                <a:ln w="3175">
                  <a:solidFill>
                    <a:schemeClr val="bg1"/>
                  </a:solidFill>
                </a:ln>
                <a:solidFill>
                  <a:schemeClr val="bg1"/>
                </a:solidFill>
              </a:rPr>
              <a:t>Enrique Priego</a:t>
            </a:r>
            <a:r>
              <a:rPr lang="es-ES" sz="2800" dirty="0">
                <a:ln w="3175">
                  <a:solidFill>
                    <a:schemeClr val="bg1"/>
                  </a:solidFill>
                </a:ln>
                <a:solidFill>
                  <a:schemeClr val="bg1"/>
                </a:solidFill>
              </a:rPr>
              <a:t> de Los Santos</a:t>
            </a:r>
            <a:endParaRPr lang="es-ES_tradnl" sz="2800" dirty="0">
              <a:ln w="3175">
                <a:solidFill>
                  <a:schemeClr val="bg1"/>
                </a:solidFill>
              </a:ln>
              <a:solidFill>
                <a:schemeClr val="bg1"/>
              </a:solidFill>
            </a:endParaRPr>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0" y="4940509"/>
            <a:ext cx="2675936" cy="945819"/>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712" y="5955292"/>
            <a:ext cx="2131512" cy="727439"/>
          </a:xfrm>
          <a:prstGeom prst="rect">
            <a:avLst/>
          </a:prstGeom>
        </p:spPr>
      </p:pic>
    </p:spTree>
    <p:extLst>
      <p:ext uri="{BB962C8B-B14F-4D97-AF65-F5344CB8AC3E}">
        <p14:creationId xmlns:p14="http://schemas.microsoft.com/office/powerpoint/2010/main" val="948950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alphaModFix/>
            <a:extLst>
              <a:ext uri="{28A0092B-C50C-407E-A947-70E740481C1C}">
                <a14:useLocalDpi xmlns:a14="http://schemas.microsoft.com/office/drawing/2010/main" val="0"/>
              </a:ext>
            </a:extLst>
          </a:blip>
          <a:srcRect t="3308" b="21976"/>
          <a:stretch/>
        </p:blipFill>
        <p:spPr>
          <a:xfrm>
            <a:off x="571500" y="2939377"/>
            <a:ext cx="10782300" cy="3054985"/>
          </a:xfrm>
          <a:prstGeom prst="rect">
            <a:avLst/>
          </a:prstGeom>
          <a:effectLst>
            <a:softEdge rad="101600"/>
          </a:effectLst>
        </p:spPr>
      </p:pic>
      <p:sp>
        <p:nvSpPr>
          <p:cNvPr id="3" name="Marcador de contenido 2"/>
          <p:cNvSpPr>
            <a:spLocks noGrp="1"/>
          </p:cNvSpPr>
          <p:nvPr>
            <p:ph idx="1"/>
          </p:nvPr>
        </p:nvSpPr>
        <p:spPr>
          <a:xfrm>
            <a:off x="758405" y="1100138"/>
            <a:ext cx="5372100" cy="1636712"/>
          </a:xfrm>
        </p:spPr>
        <p:txBody>
          <a:bodyPr>
            <a:normAutofit/>
          </a:bodyPr>
          <a:lstStyle/>
          <a:p>
            <a:r>
              <a:rPr lang="es-ES_tradnl" dirty="0" smtClean="0">
                <a:solidFill>
                  <a:schemeClr val="bg1"/>
                </a:solidFill>
              </a:rPr>
              <a:t>Objetivos y Estructura del Trabajo</a:t>
            </a:r>
          </a:p>
          <a:p>
            <a:r>
              <a:rPr lang="es-ES" dirty="0" smtClean="0">
                <a:solidFill>
                  <a:schemeClr val="bg1"/>
                </a:solidFill>
              </a:rPr>
              <a:t>Elemento </a:t>
            </a:r>
            <a:r>
              <a:rPr lang="es-ES" dirty="0">
                <a:solidFill>
                  <a:schemeClr val="bg1"/>
                </a:solidFill>
              </a:rPr>
              <a:t>de Estudio</a:t>
            </a:r>
          </a:p>
          <a:p>
            <a:r>
              <a:rPr lang="es-ES_tradnl" dirty="0">
                <a:solidFill>
                  <a:schemeClr val="bg1"/>
                </a:solidFill>
              </a:rPr>
              <a:t>Instrumentalización</a:t>
            </a:r>
            <a:r>
              <a:rPr lang="es-ES" dirty="0">
                <a:solidFill>
                  <a:schemeClr val="bg1"/>
                </a:solidFill>
              </a:rPr>
              <a:t> Utilizada</a:t>
            </a:r>
            <a:endParaRPr lang="es-ES_tradnl" dirty="0">
              <a:solidFill>
                <a:schemeClr val="bg1"/>
              </a:solidFill>
            </a:endParaRPr>
          </a:p>
          <a:p>
            <a:pPr marL="0" indent="0">
              <a:buNone/>
            </a:pPr>
            <a:endParaRPr lang="es-ES_tradnl" dirty="0" smtClean="0">
              <a:solidFill>
                <a:schemeClr val="bg1"/>
              </a:solidFill>
            </a:endParaRPr>
          </a:p>
        </p:txBody>
      </p:sp>
      <p:sp>
        <p:nvSpPr>
          <p:cNvPr id="7" name="Marcador de contenido 2"/>
          <p:cNvSpPr txBox="1">
            <a:spLocks/>
          </p:cNvSpPr>
          <p:nvPr/>
        </p:nvSpPr>
        <p:spPr>
          <a:xfrm>
            <a:off x="7609964" y="1100138"/>
            <a:ext cx="3743836" cy="1636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dirty="0">
                <a:solidFill>
                  <a:schemeClr val="bg1"/>
                </a:solidFill>
              </a:rPr>
              <a:t>Sistemas L</a:t>
            </a:r>
            <a:r>
              <a:rPr lang="es-ES" dirty="0">
                <a:solidFill>
                  <a:schemeClr val="bg1"/>
                </a:solidFill>
              </a:rPr>
              <a:t>áser Escáner</a:t>
            </a:r>
          </a:p>
          <a:p>
            <a:r>
              <a:rPr lang="es-ES" dirty="0" smtClean="0">
                <a:solidFill>
                  <a:schemeClr val="bg1"/>
                </a:solidFill>
              </a:rPr>
              <a:t>Proceso de Trabajo</a:t>
            </a:r>
            <a:endParaRPr lang="es-ES_tradnl" dirty="0" smtClean="0">
              <a:solidFill>
                <a:schemeClr val="bg1"/>
              </a:solidFill>
            </a:endParaRPr>
          </a:p>
          <a:p>
            <a:r>
              <a:rPr lang="es-ES" dirty="0" smtClean="0">
                <a:solidFill>
                  <a:schemeClr val="bg1"/>
                </a:solidFill>
              </a:rPr>
              <a:t>Conclusiones</a:t>
            </a:r>
          </a:p>
          <a:p>
            <a:pPr marL="0" indent="0">
              <a:buNone/>
            </a:pPr>
            <a:endParaRPr lang="es-ES" dirty="0" smtClean="0">
              <a:solidFill>
                <a:schemeClr val="bg1"/>
              </a:solidFill>
            </a:endParaRPr>
          </a:p>
        </p:txBody>
      </p:sp>
      <p:sp>
        <p:nvSpPr>
          <p:cNvPr id="11" name="Rectángulo 19"/>
          <p:cNvSpPr/>
          <p:nvPr/>
        </p:nvSpPr>
        <p:spPr>
          <a:xfrm>
            <a:off x="228528" y="83779"/>
            <a:ext cx="4592605" cy="671851"/>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Índice</a:t>
            </a:r>
          </a:p>
        </p:txBody>
      </p:sp>
      <p:sp>
        <p:nvSpPr>
          <p:cNvPr id="12" name="Cerrar llave 17"/>
          <p:cNvSpPr/>
          <p:nvPr/>
        </p:nvSpPr>
        <p:spPr>
          <a:xfrm flipH="1">
            <a:off x="686517" y="1190444"/>
            <a:ext cx="79794" cy="1314121"/>
          </a:xfrm>
          <a:prstGeom prst="rightBrace">
            <a:avLst>
              <a:gd name="adj1" fmla="val 85159"/>
              <a:gd name="adj2" fmla="val 4874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Cerrar llave 17"/>
          <p:cNvSpPr/>
          <p:nvPr/>
        </p:nvSpPr>
        <p:spPr>
          <a:xfrm flipH="1">
            <a:off x="7570067" y="1203112"/>
            <a:ext cx="55609" cy="1314121"/>
          </a:xfrm>
          <a:prstGeom prst="rightBrace">
            <a:avLst>
              <a:gd name="adj1" fmla="val 85159"/>
              <a:gd name="adj2" fmla="val 4874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E2EDA3A5-8D59-2C43-8808-B124F2E3D6EE}" type="datetime1">
              <a:rPr lang="es-ES" smtClean="0"/>
              <a:t>31/08/2016</a:t>
            </a:fld>
            <a:endParaRPr lang="es-ES_tradnl"/>
          </a:p>
        </p:txBody>
      </p:sp>
      <p:sp>
        <p:nvSpPr>
          <p:cNvPr id="5" name="Marcador de pie de página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1</a:t>
            </a:fld>
            <a:endParaRPr lang="es-ES_tradnl"/>
          </a:p>
        </p:txBody>
      </p:sp>
    </p:spTree>
    <p:extLst>
      <p:ext uri="{BB962C8B-B14F-4D97-AF65-F5344CB8AC3E}">
        <p14:creationId xmlns:p14="http://schemas.microsoft.com/office/powerpoint/2010/main" val="1266869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1276350" y="1714500"/>
            <a:ext cx="9639300" cy="2463799"/>
          </a:xfrm>
        </p:spPr>
        <p:txBody>
          <a:bodyPr>
            <a:noAutofit/>
          </a:bodyPr>
          <a:lstStyle/>
          <a:p>
            <a:pPr algn="ctr"/>
            <a:r>
              <a:rPr lang="es-ES" sz="6000" b="1" dirty="0" smtClean="0">
                <a:solidFill>
                  <a:schemeClr val="bg1"/>
                </a:solidFill>
              </a:rPr>
              <a:t>Objetivos y Estructura del Trabajo</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4B3E4994-D2D8-9742-9138-20A9AC726E82}"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2</a:t>
            </a:fld>
            <a:endParaRPr lang="es-ES_tradnl"/>
          </a:p>
        </p:txBody>
      </p:sp>
    </p:spTree>
    <p:extLst>
      <p:ext uri="{BB962C8B-B14F-4D97-AF65-F5344CB8AC3E}">
        <p14:creationId xmlns:p14="http://schemas.microsoft.com/office/powerpoint/2010/main" val="1245386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0"/>
          <p:cNvSpPr txBox="1">
            <a:spLocks/>
          </p:cNvSpPr>
          <p:nvPr/>
        </p:nvSpPr>
        <p:spPr>
          <a:xfrm>
            <a:off x="307028" y="811482"/>
            <a:ext cx="11267655" cy="57532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_tradnl" b="1" dirty="0" smtClean="0">
                <a:solidFill>
                  <a:schemeClr val="bg1"/>
                </a:solidFill>
              </a:rPr>
              <a:t>Objetivo principal </a:t>
            </a:r>
            <a:r>
              <a:rPr lang="es-ES_tradnl" dirty="0" smtClean="0">
                <a:solidFill>
                  <a:schemeClr val="bg1"/>
                </a:solidFill>
              </a:rPr>
              <a:t>del proyecto</a:t>
            </a:r>
            <a:r>
              <a:rPr lang="es-ES" dirty="0" smtClean="0">
                <a:solidFill>
                  <a:schemeClr val="bg1"/>
                </a:solidFill>
              </a:rPr>
              <a:t>	</a:t>
            </a:r>
          </a:p>
          <a:p>
            <a:pPr marL="0" indent="0">
              <a:buFont typeface="Arial" panose="020B0604020202020204" pitchFamily="34" charset="0"/>
              <a:buNone/>
            </a:pPr>
            <a:endParaRPr lang="es-ES" dirty="0">
              <a:solidFill>
                <a:schemeClr val="bg1"/>
              </a:solidFill>
            </a:endParaRPr>
          </a:p>
          <a:p>
            <a:pPr marL="0" indent="0">
              <a:buFont typeface="Arial" panose="020B0604020202020204" pitchFamily="34" charset="0"/>
              <a:buNone/>
            </a:pPr>
            <a:r>
              <a:rPr lang="es-ES" dirty="0" smtClean="0">
                <a:solidFill>
                  <a:schemeClr val="bg1"/>
                </a:solidFill>
              </a:rPr>
              <a:t>Modelo Tridimensional obtenido mediante </a:t>
            </a:r>
          </a:p>
          <a:p>
            <a:pPr marL="0" indent="0">
              <a:spcBef>
                <a:spcPts val="0"/>
              </a:spcBef>
              <a:buFont typeface="Arial" panose="020B0604020202020204" pitchFamily="34" charset="0"/>
              <a:buNone/>
            </a:pPr>
            <a:r>
              <a:rPr lang="es-ES" dirty="0" smtClean="0">
                <a:solidFill>
                  <a:schemeClr val="bg1"/>
                </a:solidFill>
              </a:rPr>
              <a:t>la utilización de dos </a:t>
            </a:r>
            <a:r>
              <a:rPr lang="es-ES" b="1" dirty="0" smtClean="0">
                <a:solidFill>
                  <a:schemeClr val="bg1"/>
                </a:solidFill>
              </a:rPr>
              <a:t>equipos escáner láser</a:t>
            </a:r>
          </a:p>
          <a:p>
            <a:pPr marL="0" indent="0">
              <a:spcBef>
                <a:spcPts val="0"/>
              </a:spcBef>
              <a:buFont typeface="Arial" panose="020B0604020202020204" pitchFamily="34" charset="0"/>
              <a:buNone/>
            </a:pPr>
            <a:endParaRPr lang="es-ES" dirty="0">
              <a:solidFill>
                <a:schemeClr val="bg1"/>
              </a:solidFill>
            </a:endParaRPr>
          </a:p>
          <a:p>
            <a:pPr marL="0" indent="0">
              <a:spcBef>
                <a:spcPts val="0"/>
              </a:spcBef>
              <a:buFont typeface="Arial" panose="020B0604020202020204" pitchFamily="34" charset="0"/>
              <a:buNone/>
            </a:pPr>
            <a:r>
              <a:rPr lang="es-ES_tradnl" dirty="0" smtClean="0">
                <a:solidFill>
                  <a:schemeClr val="bg1"/>
                </a:solidFill>
              </a:rPr>
              <a:t>La </a:t>
            </a:r>
            <a:r>
              <a:rPr lang="es-ES_tradnl" b="1" dirty="0" smtClean="0">
                <a:solidFill>
                  <a:schemeClr val="bg1"/>
                </a:solidFill>
              </a:rPr>
              <a:t>nube de puntos </a:t>
            </a:r>
            <a:r>
              <a:rPr lang="es-ES_tradnl" dirty="0" smtClean="0">
                <a:solidFill>
                  <a:schemeClr val="bg1"/>
                </a:solidFill>
              </a:rPr>
              <a:t>adquirida por estos </a:t>
            </a:r>
          </a:p>
          <a:p>
            <a:pPr marL="0" indent="0">
              <a:spcBef>
                <a:spcPts val="0"/>
              </a:spcBef>
              <a:buNone/>
            </a:pPr>
            <a:r>
              <a:rPr lang="es-ES_tradnl" dirty="0" smtClean="0">
                <a:solidFill>
                  <a:schemeClr val="bg1"/>
                </a:solidFill>
              </a:rPr>
              <a:t>equipos de </a:t>
            </a:r>
            <a:r>
              <a:rPr lang="es-ES_tradnl" dirty="0" err="1" smtClean="0">
                <a:solidFill>
                  <a:schemeClr val="bg1"/>
                </a:solidFill>
              </a:rPr>
              <a:t>medici</a:t>
            </a:r>
            <a:r>
              <a:rPr lang="es-ES" dirty="0" err="1" smtClean="0">
                <a:solidFill>
                  <a:schemeClr val="bg1"/>
                </a:solidFill>
              </a:rPr>
              <a:t>ón</a:t>
            </a:r>
            <a:r>
              <a:rPr lang="es-ES" dirty="0" smtClean="0">
                <a:solidFill>
                  <a:schemeClr val="bg1"/>
                </a:solidFill>
              </a:rPr>
              <a:t> láser </a:t>
            </a:r>
            <a:r>
              <a:rPr lang="es-ES" dirty="0">
                <a:solidFill>
                  <a:schemeClr val="bg1"/>
                </a:solidFill>
              </a:rPr>
              <a:t>escáner </a:t>
            </a:r>
            <a:r>
              <a:rPr lang="es-ES" dirty="0" smtClean="0">
                <a:solidFill>
                  <a:schemeClr val="bg1"/>
                </a:solidFill>
              </a:rPr>
              <a:t>será </a:t>
            </a:r>
          </a:p>
          <a:p>
            <a:pPr marL="0" indent="0">
              <a:spcBef>
                <a:spcPts val="0"/>
              </a:spcBef>
              <a:buFont typeface="Arial" panose="020B0604020202020204" pitchFamily="34" charset="0"/>
              <a:buNone/>
            </a:pPr>
            <a:r>
              <a:rPr lang="es-ES" b="1" dirty="0">
                <a:solidFill>
                  <a:schemeClr val="bg1"/>
                </a:solidFill>
              </a:rPr>
              <a:t>m</a:t>
            </a:r>
            <a:r>
              <a:rPr lang="es-ES" b="1" dirty="0" smtClean="0">
                <a:solidFill>
                  <a:schemeClr val="bg1"/>
                </a:solidFill>
              </a:rPr>
              <a:t>odelizada</a:t>
            </a:r>
            <a:r>
              <a:rPr lang="es-ES" dirty="0" smtClean="0">
                <a:solidFill>
                  <a:schemeClr val="bg1"/>
                </a:solidFill>
              </a:rPr>
              <a:t> a través de dos softwares</a:t>
            </a:r>
          </a:p>
          <a:p>
            <a:pPr marL="0" indent="0">
              <a:spcBef>
                <a:spcPts val="0"/>
              </a:spcBef>
              <a:buFont typeface="Arial" panose="020B0604020202020204" pitchFamily="34" charset="0"/>
              <a:buNone/>
            </a:pPr>
            <a:endParaRPr lang="es-ES" dirty="0">
              <a:solidFill>
                <a:schemeClr val="bg1"/>
              </a:solidFill>
            </a:endParaRPr>
          </a:p>
          <a:p>
            <a:pPr marL="0" indent="0">
              <a:spcBef>
                <a:spcPts val="1200"/>
              </a:spcBef>
              <a:buFont typeface="Arial" panose="020B0604020202020204" pitchFamily="34" charset="0"/>
              <a:buNone/>
            </a:pPr>
            <a:r>
              <a:rPr lang="es-ES" dirty="0" smtClean="0">
                <a:solidFill>
                  <a:schemeClr val="bg1"/>
                </a:solidFill>
              </a:rPr>
              <a:t>Examen del </a:t>
            </a:r>
            <a:r>
              <a:rPr lang="es-ES" b="1" dirty="0" smtClean="0">
                <a:solidFill>
                  <a:schemeClr val="bg1"/>
                </a:solidFill>
              </a:rPr>
              <a:t>rendimiento </a:t>
            </a:r>
            <a:r>
              <a:rPr lang="es-ES" dirty="0" smtClean="0">
                <a:solidFill>
                  <a:schemeClr val="bg1"/>
                </a:solidFill>
              </a:rPr>
              <a:t>de los dos </a:t>
            </a:r>
          </a:p>
          <a:p>
            <a:pPr marL="0" indent="0">
              <a:spcBef>
                <a:spcPts val="0"/>
              </a:spcBef>
              <a:buFont typeface="Arial" panose="020B0604020202020204" pitchFamily="34" charset="0"/>
              <a:buNone/>
            </a:pPr>
            <a:r>
              <a:rPr lang="es-ES" dirty="0">
                <a:solidFill>
                  <a:schemeClr val="bg1"/>
                </a:solidFill>
              </a:rPr>
              <a:t>e</a:t>
            </a:r>
            <a:r>
              <a:rPr lang="es-ES" dirty="0" smtClean="0">
                <a:solidFill>
                  <a:schemeClr val="bg1"/>
                </a:solidFill>
              </a:rPr>
              <a:t>quipos escáner láser utilizados</a:t>
            </a:r>
            <a:r>
              <a:rPr lang="es-ES" b="1" dirty="0" smtClean="0">
                <a:solidFill>
                  <a:schemeClr val="bg1"/>
                </a:solidFill>
              </a:rPr>
              <a:t> </a:t>
            </a:r>
            <a:endParaRPr lang="es-ES" dirty="0" smtClean="0">
              <a:solidFill>
                <a:schemeClr val="bg1"/>
              </a:solidFill>
            </a:endParaRPr>
          </a:p>
          <a:p>
            <a:pPr marL="0" indent="0">
              <a:spcBef>
                <a:spcPts val="0"/>
              </a:spcBef>
              <a:buFont typeface="Arial" panose="020B0604020202020204" pitchFamily="34" charset="0"/>
              <a:buNone/>
            </a:pPr>
            <a:endParaRPr lang="es-ES" b="1" dirty="0">
              <a:solidFill>
                <a:schemeClr val="bg1"/>
              </a:solidFill>
            </a:endParaRPr>
          </a:p>
          <a:p>
            <a:pPr marL="0" indent="0">
              <a:spcBef>
                <a:spcPts val="1200"/>
              </a:spcBef>
              <a:buFont typeface="Arial" panose="020B0604020202020204" pitchFamily="34" charset="0"/>
              <a:buNone/>
            </a:pPr>
            <a:endParaRPr lang="es-ES" b="1" dirty="0" smtClean="0">
              <a:solidFill>
                <a:schemeClr val="bg1"/>
              </a:solidFill>
            </a:endParaRPr>
          </a:p>
        </p:txBody>
      </p:sp>
      <p:sp>
        <p:nvSpPr>
          <p:cNvPr id="7" name="Flecha derecha 6"/>
          <p:cNvSpPr/>
          <p:nvPr/>
        </p:nvSpPr>
        <p:spPr>
          <a:xfrm>
            <a:off x="5044624" y="938483"/>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Marcador de contenido 10"/>
          <p:cNvSpPr txBox="1">
            <a:spLocks/>
          </p:cNvSpPr>
          <p:nvPr/>
        </p:nvSpPr>
        <p:spPr>
          <a:xfrm>
            <a:off x="8486451" y="3328976"/>
            <a:ext cx="3088231" cy="4863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Unión </a:t>
            </a:r>
            <a:r>
              <a:rPr lang="es-ES" sz="2400" smtClean="0">
                <a:solidFill>
                  <a:schemeClr val="bg1"/>
                </a:solidFill>
              </a:rPr>
              <a:t>y Limpieza</a:t>
            </a:r>
            <a:endParaRPr lang="es-ES" sz="2400" dirty="0" smtClean="0">
              <a:solidFill>
                <a:schemeClr val="bg1"/>
              </a:solidFill>
            </a:endParaRPr>
          </a:p>
        </p:txBody>
      </p:sp>
      <p:sp>
        <p:nvSpPr>
          <p:cNvPr id="13" name="Cerrar llave 12"/>
          <p:cNvSpPr/>
          <p:nvPr/>
        </p:nvSpPr>
        <p:spPr>
          <a:xfrm flipH="1">
            <a:off x="6013172" y="672577"/>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4" name="Flecha derecha 13"/>
          <p:cNvSpPr/>
          <p:nvPr/>
        </p:nvSpPr>
        <p:spPr>
          <a:xfrm>
            <a:off x="6748111" y="2178538"/>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errar llave 15"/>
          <p:cNvSpPr/>
          <p:nvPr/>
        </p:nvSpPr>
        <p:spPr>
          <a:xfrm flipH="1">
            <a:off x="7650866" y="1956120"/>
            <a:ext cx="243236" cy="750211"/>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7" name="Marcador de contenido 10"/>
          <p:cNvSpPr txBox="1">
            <a:spLocks/>
          </p:cNvSpPr>
          <p:nvPr/>
        </p:nvSpPr>
        <p:spPr>
          <a:xfrm>
            <a:off x="7847165" y="1847567"/>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Leica</a:t>
            </a:r>
            <a:r>
              <a:rPr lang="es-ES" sz="2400" dirty="0" smtClean="0">
                <a:solidFill>
                  <a:schemeClr val="bg1"/>
                </a:solidFill>
              </a:rPr>
              <a:t> </a:t>
            </a: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smtClean="0">
                <a:solidFill>
                  <a:schemeClr val="bg1"/>
                </a:solidFill>
              </a:rPr>
              <a:t>Leica</a:t>
            </a:r>
            <a:r>
              <a:rPr lang="es-ES" sz="2400" dirty="0" smtClean="0">
                <a:solidFill>
                  <a:schemeClr val="bg1"/>
                </a:solidFill>
              </a:rPr>
              <a:t> </a:t>
            </a:r>
            <a:r>
              <a:rPr lang="es-ES" sz="2400" dirty="0" err="1" smtClean="0">
                <a:solidFill>
                  <a:schemeClr val="bg1"/>
                </a:solidFill>
              </a:rPr>
              <a:t>ScanStation</a:t>
            </a:r>
            <a:r>
              <a:rPr lang="es-ES" sz="2400" dirty="0" smtClean="0">
                <a:solidFill>
                  <a:schemeClr val="bg1"/>
                </a:solidFill>
              </a:rPr>
              <a:t> P40</a:t>
            </a:r>
            <a:endParaRPr lang="es-ES_tradnl" sz="2400" b="1" dirty="0" smtClean="0">
              <a:solidFill>
                <a:schemeClr val="bg1"/>
              </a:solidFill>
            </a:endParaRPr>
          </a:p>
        </p:txBody>
      </p:sp>
      <p:sp>
        <p:nvSpPr>
          <p:cNvPr id="18" name="Flecha derecha 17"/>
          <p:cNvSpPr/>
          <p:nvPr/>
        </p:nvSpPr>
        <p:spPr>
          <a:xfrm>
            <a:off x="5940855" y="3901769"/>
            <a:ext cx="674827" cy="21954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Cerrar llave 18"/>
          <p:cNvSpPr/>
          <p:nvPr/>
        </p:nvSpPr>
        <p:spPr>
          <a:xfrm flipH="1">
            <a:off x="6782364" y="3367765"/>
            <a:ext cx="243068" cy="895208"/>
          </a:xfrm>
          <a:prstGeom prst="rightBrace">
            <a:avLst>
              <a:gd name="adj1" fmla="val 25000"/>
              <a:gd name="adj2" fmla="val 73894"/>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0" name="Marcador de contenido 10"/>
          <p:cNvSpPr txBox="1">
            <a:spLocks/>
          </p:cNvSpPr>
          <p:nvPr/>
        </p:nvSpPr>
        <p:spPr>
          <a:xfrm>
            <a:off x="6929949" y="3319462"/>
            <a:ext cx="1722693" cy="9918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err="1" smtClean="0">
                <a:solidFill>
                  <a:schemeClr val="bg1"/>
                </a:solidFill>
              </a:rPr>
              <a:t>Cyclone</a:t>
            </a:r>
            <a:endParaRPr lang="es-ES" sz="2400" b="1" dirty="0" smtClean="0">
              <a:solidFill>
                <a:schemeClr val="bg1"/>
              </a:solidFill>
            </a:endParaRPr>
          </a:p>
          <a:p>
            <a:pPr marL="0" indent="0">
              <a:lnSpc>
                <a:spcPct val="110000"/>
              </a:lnSpc>
              <a:buFont typeface="Arial" panose="020B0604020202020204" pitchFamily="34" charset="0"/>
              <a:buNone/>
            </a:pPr>
            <a:r>
              <a:rPr lang="es-ES" sz="2400" b="1" dirty="0" smtClean="0">
                <a:solidFill>
                  <a:schemeClr val="bg1"/>
                </a:solidFill>
              </a:rPr>
              <a:t>3DReshaper</a:t>
            </a:r>
            <a:endParaRPr lang="es-ES_tradnl" sz="2400" b="1" dirty="0" smtClean="0">
              <a:solidFill>
                <a:schemeClr val="bg1"/>
              </a:solidFill>
            </a:endParaRPr>
          </a:p>
        </p:txBody>
      </p:sp>
      <p:sp>
        <p:nvSpPr>
          <p:cNvPr id="21" name="Flecha derecha 20"/>
          <p:cNvSpPr/>
          <p:nvPr/>
        </p:nvSpPr>
        <p:spPr>
          <a:xfrm>
            <a:off x="8149038" y="3468543"/>
            <a:ext cx="337414" cy="19766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Flecha derecha 21"/>
          <p:cNvSpPr/>
          <p:nvPr/>
        </p:nvSpPr>
        <p:spPr>
          <a:xfrm>
            <a:off x="8652642" y="3990923"/>
            <a:ext cx="337414" cy="19766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3" name="Marcador de contenido 10"/>
          <p:cNvSpPr txBox="1">
            <a:spLocks/>
          </p:cNvSpPr>
          <p:nvPr/>
        </p:nvSpPr>
        <p:spPr>
          <a:xfrm>
            <a:off x="6220409" y="592471"/>
            <a:ext cx="4532083" cy="10360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Obtención de un </a:t>
            </a:r>
            <a:r>
              <a:rPr lang="es-ES" sz="2400" b="1" dirty="0" smtClean="0">
                <a:solidFill>
                  <a:schemeClr val="bg1"/>
                </a:solidFill>
              </a:rPr>
              <a:t>modelo 3D </a:t>
            </a:r>
            <a:r>
              <a:rPr lang="es-ES" sz="2400" dirty="0" smtClean="0">
                <a:solidFill>
                  <a:schemeClr val="bg1"/>
                </a:solidFill>
              </a:rPr>
              <a:t>del avión militar </a:t>
            </a:r>
            <a:r>
              <a:rPr lang="es-ES" sz="2400" dirty="0" err="1" smtClean="0">
                <a:solidFill>
                  <a:schemeClr val="bg1"/>
                </a:solidFill>
              </a:rPr>
              <a:t>Dassault</a:t>
            </a:r>
            <a:r>
              <a:rPr lang="es-ES" sz="2400" dirty="0" smtClean="0">
                <a:solidFill>
                  <a:schemeClr val="bg1"/>
                </a:solidFill>
              </a:rPr>
              <a:t> </a:t>
            </a:r>
            <a:r>
              <a:rPr lang="es-ES" sz="2400" dirty="0" err="1" smtClean="0">
                <a:solidFill>
                  <a:schemeClr val="bg1"/>
                </a:solidFill>
              </a:rPr>
              <a:t>Mirage</a:t>
            </a:r>
            <a:r>
              <a:rPr lang="es-ES" sz="2400" dirty="0" smtClean="0">
                <a:solidFill>
                  <a:schemeClr val="bg1"/>
                </a:solidFill>
              </a:rPr>
              <a:t> F1 </a:t>
            </a:r>
            <a:endParaRPr lang="es-ES_tradnl" sz="2400" b="1" dirty="0" smtClean="0">
              <a:solidFill>
                <a:schemeClr val="bg1"/>
              </a:solidFill>
            </a:endParaRPr>
          </a:p>
        </p:txBody>
      </p:sp>
      <p:sp>
        <p:nvSpPr>
          <p:cNvPr id="24" name="Marcador de contenido 10"/>
          <p:cNvSpPr txBox="1">
            <a:spLocks/>
          </p:cNvSpPr>
          <p:nvPr/>
        </p:nvSpPr>
        <p:spPr>
          <a:xfrm>
            <a:off x="8990056" y="3846559"/>
            <a:ext cx="2034458" cy="4863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Mallado 3D</a:t>
            </a:r>
          </a:p>
        </p:txBody>
      </p:sp>
      <p:sp>
        <p:nvSpPr>
          <p:cNvPr id="25" name="Flecha derecha 24"/>
          <p:cNvSpPr/>
          <p:nvPr/>
        </p:nvSpPr>
        <p:spPr>
          <a:xfrm>
            <a:off x="5158219" y="5216002"/>
            <a:ext cx="669041" cy="270397"/>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Marcador de contenido 10"/>
          <p:cNvSpPr txBox="1">
            <a:spLocks/>
          </p:cNvSpPr>
          <p:nvPr/>
        </p:nvSpPr>
        <p:spPr>
          <a:xfrm>
            <a:off x="6003403" y="4941575"/>
            <a:ext cx="6086231" cy="14363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Comparación</a:t>
            </a:r>
            <a:r>
              <a:rPr lang="es-ES" sz="2400" dirty="0" smtClean="0">
                <a:solidFill>
                  <a:schemeClr val="bg1"/>
                </a:solidFill>
              </a:rPr>
              <a:t> de los </a:t>
            </a:r>
            <a:r>
              <a:rPr lang="es-ES" sz="2400" b="1" dirty="0" smtClean="0">
                <a:solidFill>
                  <a:schemeClr val="bg1"/>
                </a:solidFill>
              </a:rPr>
              <a:t>modelos</a:t>
            </a:r>
            <a:r>
              <a:rPr lang="es-ES" sz="2400" dirty="0">
                <a:solidFill>
                  <a:schemeClr val="bg1"/>
                </a:solidFill>
              </a:rPr>
              <a:t> </a:t>
            </a:r>
            <a:r>
              <a:rPr lang="es-ES" sz="2400" b="1" dirty="0" smtClean="0">
                <a:solidFill>
                  <a:schemeClr val="bg1"/>
                </a:solidFill>
              </a:rPr>
              <a:t>tridimensionales </a:t>
            </a:r>
            <a:r>
              <a:rPr lang="es-ES" sz="2400" dirty="0" smtClean="0">
                <a:solidFill>
                  <a:schemeClr val="bg1"/>
                </a:solidFill>
              </a:rPr>
              <a:t>obtenidos por ambos sistemas</a:t>
            </a:r>
            <a:endParaRPr lang="es-ES" sz="2400" b="1" dirty="0" smtClean="0">
              <a:solidFill>
                <a:schemeClr val="bg1"/>
              </a:solidFill>
            </a:endParaRPr>
          </a:p>
        </p:txBody>
      </p:sp>
      <p:sp>
        <p:nvSpPr>
          <p:cNvPr id="27" name="Cerrar llave 26"/>
          <p:cNvSpPr/>
          <p:nvPr/>
        </p:nvSpPr>
        <p:spPr>
          <a:xfrm flipH="1">
            <a:off x="5903092" y="5009013"/>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467B6736-2320-2444-A222-4B1B6721A960}"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3</a:t>
            </a:fld>
            <a:endParaRPr lang="es-ES_tradnl"/>
          </a:p>
        </p:txBody>
      </p:sp>
    </p:spTree>
    <p:extLst>
      <p:ext uri="{BB962C8B-B14F-4D97-AF65-F5344CB8AC3E}">
        <p14:creationId xmlns:p14="http://schemas.microsoft.com/office/powerpoint/2010/main" val="41575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animBg="1"/>
      <p:bldP spid="14" grpId="0" animBg="1"/>
      <p:bldP spid="16" grpId="0" animBg="1"/>
      <p:bldP spid="17" grpId="0"/>
      <p:bldP spid="18" grpId="0" animBg="1"/>
      <p:bldP spid="19" grpId="0" animBg="1"/>
      <p:bldP spid="20" grpId="0"/>
      <p:bldP spid="21" grpId="0" animBg="1"/>
      <p:bldP spid="22" grpId="0" animBg="1"/>
      <p:bldP spid="23" grpId="0"/>
      <p:bldP spid="24" grpId="0"/>
      <p:bldP spid="25" grpId="0" animBg="1"/>
      <p:bldP spid="26" grpId="0"/>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Elemento de Estudio</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3FA085F0-A89D-454D-8AB3-B017CB377C9C}"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4</a:t>
            </a:fld>
            <a:endParaRPr lang="es-ES_tradnl"/>
          </a:p>
        </p:txBody>
      </p:sp>
    </p:spTree>
    <p:extLst>
      <p:ext uri="{BB962C8B-B14F-4D97-AF65-F5344CB8AC3E}">
        <p14:creationId xmlns:p14="http://schemas.microsoft.com/office/powerpoint/2010/main" val="1689731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17500" y="568324"/>
            <a:ext cx="4787900" cy="5654675"/>
          </a:xfrm>
        </p:spPr>
        <p:txBody>
          <a:bodyPr/>
          <a:lstStyle/>
          <a:p>
            <a:pPr marL="0" indent="0">
              <a:lnSpc>
                <a:spcPct val="150000"/>
              </a:lnSpc>
              <a:buNone/>
            </a:pPr>
            <a:r>
              <a:rPr lang="es-ES_tradnl" b="1" dirty="0" smtClean="0">
                <a:solidFill>
                  <a:schemeClr val="bg1"/>
                </a:solidFill>
              </a:rPr>
              <a:t>Fabricante:</a:t>
            </a:r>
            <a:r>
              <a:rPr lang="es-ES_tradnl" dirty="0" smtClean="0">
                <a:solidFill>
                  <a:schemeClr val="bg1"/>
                </a:solidFill>
              </a:rPr>
              <a:t> </a:t>
            </a:r>
            <a:r>
              <a:rPr lang="es-ES_tradnl" dirty="0" err="1" smtClean="0">
                <a:solidFill>
                  <a:schemeClr val="bg1"/>
                </a:solidFill>
              </a:rPr>
              <a:t>Dassault</a:t>
            </a:r>
            <a:r>
              <a:rPr lang="es-ES_tradnl" dirty="0" smtClean="0">
                <a:solidFill>
                  <a:schemeClr val="bg1"/>
                </a:solidFill>
              </a:rPr>
              <a:t> </a:t>
            </a:r>
            <a:r>
              <a:rPr lang="es-ES_tradnl" dirty="0" err="1" smtClean="0">
                <a:solidFill>
                  <a:schemeClr val="bg1"/>
                </a:solidFill>
              </a:rPr>
              <a:t>Aviation</a:t>
            </a:r>
            <a:endParaRPr lang="es-ES_tradnl" dirty="0" smtClean="0">
              <a:solidFill>
                <a:schemeClr val="bg1"/>
              </a:solidFill>
            </a:endParaRPr>
          </a:p>
          <a:p>
            <a:pPr marL="0" indent="0">
              <a:lnSpc>
                <a:spcPct val="150000"/>
              </a:lnSpc>
              <a:buNone/>
            </a:pPr>
            <a:r>
              <a:rPr lang="es-ES_tradnl" b="1" dirty="0" smtClean="0">
                <a:solidFill>
                  <a:schemeClr val="bg1"/>
                </a:solidFill>
              </a:rPr>
              <a:t>Modelo: </a:t>
            </a:r>
            <a:r>
              <a:rPr lang="es-ES_tradnl" dirty="0" err="1" smtClean="0">
                <a:solidFill>
                  <a:schemeClr val="bg1"/>
                </a:solidFill>
              </a:rPr>
              <a:t>Mirage</a:t>
            </a:r>
            <a:r>
              <a:rPr lang="es-ES_tradnl" dirty="0" smtClean="0">
                <a:solidFill>
                  <a:schemeClr val="bg1"/>
                </a:solidFill>
              </a:rPr>
              <a:t> F1</a:t>
            </a:r>
          </a:p>
          <a:p>
            <a:pPr marL="0" indent="0">
              <a:lnSpc>
                <a:spcPct val="150000"/>
              </a:lnSpc>
              <a:buNone/>
            </a:pPr>
            <a:r>
              <a:rPr lang="es-ES_tradnl" b="1" dirty="0" smtClean="0">
                <a:solidFill>
                  <a:schemeClr val="bg1"/>
                </a:solidFill>
              </a:rPr>
              <a:t>Tipo de </a:t>
            </a:r>
            <a:r>
              <a:rPr lang="es-ES_tradnl" b="1" dirty="0" err="1" smtClean="0">
                <a:solidFill>
                  <a:schemeClr val="bg1"/>
                </a:solidFill>
              </a:rPr>
              <a:t>Avi</a:t>
            </a:r>
            <a:r>
              <a:rPr lang="es-ES" b="1" dirty="0" err="1" smtClean="0">
                <a:solidFill>
                  <a:schemeClr val="bg1"/>
                </a:solidFill>
              </a:rPr>
              <a:t>ón</a:t>
            </a:r>
            <a:r>
              <a:rPr lang="es-ES" b="1" dirty="0" smtClean="0">
                <a:solidFill>
                  <a:schemeClr val="bg1"/>
                </a:solidFill>
              </a:rPr>
              <a:t> Militar: </a:t>
            </a:r>
            <a:r>
              <a:rPr lang="es-ES_tradnl" dirty="0" smtClean="0">
                <a:solidFill>
                  <a:schemeClr val="bg1"/>
                </a:solidFill>
              </a:rPr>
              <a:t>Caza de Superioridad A</a:t>
            </a:r>
            <a:r>
              <a:rPr lang="es-ES" dirty="0" err="1" smtClean="0">
                <a:solidFill>
                  <a:schemeClr val="bg1"/>
                </a:solidFill>
              </a:rPr>
              <a:t>érea</a:t>
            </a:r>
            <a:endParaRPr lang="es-ES" dirty="0" smtClean="0">
              <a:solidFill>
                <a:schemeClr val="bg1"/>
              </a:solidFill>
            </a:endParaRPr>
          </a:p>
          <a:p>
            <a:pPr marL="0" indent="0">
              <a:lnSpc>
                <a:spcPct val="150000"/>
              </a:lnSpc>
              <a:buNone/>
            </a:pPr>
            <a:r>
              <a:rPr lang="es-ES" b="1" dirty="0" smtClean="0">
                <a:solidFill>
                  <a:schemeClr val="bg1"/>
                </a:solidFill>
              </a:rPr>
              <a:t>Familia:</a:t>
            </a:r>
            <a:r>
              <a:rPr lang="es-ES" dirty="0" smtClean="0">
                <a:solidFill>
                  <a:schemeClr val="bg1"/>
                </a:solidFill>
              </a:rPr>
              <a:t> Avión de Ataque de Tercera Generación</a:t>
            </a:r>
          </a:p>
          <a:p>
            <a:pPr marL="0" indent="0">
              <a:lnSpc>
                <a:spcPct val="150000"/>
              </a:lnSpc>
              <a:buNone/>
            </a:pPr>
            <a:r>
              <a:rPr lang="es-ES" b="1" dirty="0" smtClean="0">
                <a:solidFill>
                  <a:schemeClr val="bg1"/>
                </a:solidFill>
              </a:rPr>
              <a:t>Año de Introducción: </a:t>
            </a:r>
            <a:r>
              <a:rPr lang="es-ES" dirty="0" smtClean="0">
                <a:solidFill>
                  <a:schemeClr val="bg1"/>
                </a:solidFill>
              </a:rPr>
              <a:t>1973</a:t>
            </a:r>
            <a:endParaRPr lang="es-ES_tradnl" dirty="0" smtClean="0">
              <a:solidFill>
                <a:schemeClr val="bg1"/>
              </a:solidFill>
            </a:endParaRPr>
          </a:p>
        </p:txBody>
      </p:sp>
      <p:pic>
        <p:nvPicPr>
          <p:cNvPr id="4" name="Imagen 3"/>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485900" y="-1320799"/>
            <a:ext cx="14071600" cy="8797468"/>
          </a:xfrm>
          <a:prstGeom prst="rect">
            <a:avLst/>
          </a:prstGeom>
        </p:spPr>
      </p:pic>
      <p:sp>
        <p:nvSpPr>
          <p:cNvPr id="2" name="Marcador de fecha 1"/>
          <p:cNvSpPr>
            <a:spLocks noGrp="1"/>
          </p:cNvSpPr>
          <p:nvPr>
            <p:ph type="dt" sz="half" idx="10"/>
          </p:nvPr>
        </p:nvSpPr>
        <p:spPr/>
        <p:txBody>
          <a:bodyPr/>
          <a:lstStyle/>
          <a:p>
            <a:fld id="{21C075C9-2D23-114A-BA91-9D06173E99E3}"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5</a:t>
            </a:fld>
            <a:endParaRPr lang="es-ES_tradnl"/>
          </a:p>
        </p:txBody>
      </p:sp>
    </p:spTree>
    <p:extLst>
      <p:ext uri="{BB962C8B-B14F-4D97-AF65-F5344CB8AC3E}">
        <p14:creationId xmlns:p14="http://schemas.microsoft.com/office/powerpoint/2010/main" val="14454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17507" y="-20123"/>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Dimensiones</a:t>
            </a:r>
          </a:p>
        </p:txBody>
      </p:sp>
      <p:pic>
        <p:nvPicPr>
          <p:cNvPr id="8" name="Imagen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459" t="680" r="25500" b="2099"/>
          <a:stretch/>
        </p:blipFill>
        <p:spPr>
          <a:xfrm>
            <a:off x="898466" y="369331"/>
            <a:ext cx="3455253" cy="5870575"/>
          </a:xfrm>
          <a:prstGeom prst="rect">
            <a:avLst/>
          </a:prstGeom>
          <a:effectLst>
            <a:softEdge rad="12700"/>
          </a:effectLst>
        </p:spPr>
      </p:pic>
      <p:pic>
        <p:nvPicPr>
          <p:cNvPr id="10" name="Imagen 9"/>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110" t="25895" r="5066" b="36513"/>
          <a:stretch/>
        </p:blipFill>
        <p:spPr>
          <a:xfrm>
            <a:off x="4484291" y="3410450"/>
            <a:ext cx="6502400" cy="2291645"/>
          </a:xfrm>
          <a:prstGeom prst="rect">
            <a:avLst/>
          </a:prstGeom>
          <a:effectLst>
            <a:softEdge rad="12700"/>
          </a:effectLst>
        </p:spPr>
      </p:pic>
      <p:cxnSp>
        <p:nvCxnSpPr>
          <p:cNvPr id="12" name="Conector recto de flecha 11"/>
          <p:cNvCxnSpPr/>
          <p:nvPr/>
        </p:nvCxnSpPr>
        <p:spPr>
          <a:xfrm>
            <a:off x="4353719" y="369331"/>
            <a:ext cx="12700" cy="5870575"/>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14" name="Conector recto de flecha 13"/>
          <p:cNvCxnSpPr/>
          <p:nvPr/>
        </p:nvCxnSpPr>
        <p:spPr>
          <a:xfrm flipV="1">
            <a:off x="11009908" y="3530598"/>
            <a:ext cx="10518" cy="2171497"/>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5" name="CuadroTexto 24"/>
          <p:cNvSpPr txBox="1"/>
          <p:nvPr/>
        </p:nvSpPr>
        <p:spPr>
          <a:xfrm>
            <a:off x="11083926" y="4303064"/>
            <a:ext cx="1254938" cy="461665"/>
          </a:xfrm>
          <a:prstGeom prst="rect">
            <a:avLst/>
          </a:prstGeom>
          <a:noFill/>
        </p:spPr>
        <p:txBody>
          <a:bodyPr wrap="square" rtlCol="0">
            <a:spAutoFit/>
          </a:bodyPr>
          <a:lstStyle/>
          <a:p>
            <a:r>
              <a:rPr lang="es-ES_tradnl" sz="2400" smtClean="0">
                <a:solidFill>
                  <a:schemeClr val="bg1"/>
                </a:solidFill>
              </a:rPr>
              <a:t>4.5 </a:t>
            </a:r>
            <a:r>
              <a:rPr lang="es-ES_tradnl" sz="2400" dirty="0" smtClean="0">
                <a:solidFill>
                  <a:schemeClr val="bg1"/>
                </a:solidFill>
              </a:rPr>
              <a:t>m</a:t>
            </a:r>
            <a:endParaRPr lang="es-ES_tradnl" sz="2400" dirty="0">
              <a:solidFill>
                <a:schemeClr val="bg1"/>
              </a:solidFill>
            </a:endParaRPr>
          </a:p>
        </p:txBody>
      </p:sp>
      <p:sp>
        <p:nvSpPr>
          <p:cNvPr id="26" name="CuadroTexto 25"/>
          <p:cNvSpPr txBox="1"/>
          <p:nvPr/>
        </p:nvSpPr>
        <p:spPr>
          <a:xfrm>
            <a:off x="4564856" y="3064171"/>
            <a:ext cx="1254938" cy="461665"/>
          </a:xfrm>
          <a:prstGeom prst="rect">
            <a:avLst/>
          </a:prstGeom>
          <a:noFill/>
        </p:spPr>
        <p:txBody>
          <a:bodyPr wrap="square" rtlCol="0">
            <a:spAutoFit/>
          </a:bodyPr>
          <a:lstStyle/>
          <a:p>
            <a:r>
              <a:rPr lang="es-ES_tradnl" sz="2400" dirty="0" smtClean="0">
                <a:solidFill>
                  <a:schemeClr val="bg1"/>
                </a:solidFill>
              </a:rPr>
              <a:t>15.3 m</a:t>
            </a:r>
            <a:endParaRPr lang="es-ES_tradnl" sz="2400" dirty="0">
              <a:solidFill>
                <a:schemeClr val="bg1"/>
              </a:solidFill>
            </a:endParaRPr>
          </a:p>
        </p:txBody>
      </p:sp>
      <p:cxnSp>
        <p:nvCxnSpPr>
          <p:cNvPr id="28" name="Conector recto de flecha 27"/>
          <p:cNvCxnSpPr/>
          <p:nvPr/>
        </p:nvCxnSpPr>
        <p:spPr>
          <a:xfrm flipH="1" flipV="1">
            <a:off x="6375400" y="2756195"/>
            <a:ext cx="4004573" cy="1"/>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33" name="CuadroTexto 32"/>
          <p:cNvSpPr txBox="1"/>
          <p:nvPr/>
        </p:nvSpPr>
        <p:spPr>
          <a:xfrm>
            <a:off x="7983131" y="2775645"/>
            <a:ext cx="1254938" cy="461665"/>
          </a:xfrm>
          <a:prstGeom prst="rect">
            <a:avLst/>
          </a:prstGeom>
          <a:noFill/>
        </p:spPr>
        <p:txBody>
          <a:bodyPr wrap="square" rtlCol="0">
            <a:spAutoFit/>
          </a:bodyPr>
          <a:lstStyle/>
          <a:p>
            <a:r>
              <a:rPr lang="es-ES_tradnl" sz="2400" dirty="0" smtClean="0">
                <a:solidFill>
                  <a:schemeClr val="bg1"/>
                </a:solidFill>
              </a:rPr>
              <a:t>8.4 m</a:t>
            </a:r>
            <a:endParaRPr lang="es-ES_tradnl" sz="2400" dirty="0">
              <a:solidFill>
                <a:schemeClr val="bg1"/>
              </a:solidFill>
            </a:endParaRPr>
          </a:p>
        </p:txBody>
      </p:sp>
      <p:cxnSp>
        <p:nvCxnSpPr>
          <p:cNvPr id="37" name="Conector recto 36"/>
          <p:cNvCxnSpPr/>
          <p:nvPr/>
        </p:nvCxnSpPr>
        <p:spPr>
          <a:xfrm flipH="1" flipV="1">
            <a:off x="1029457" y="4559889"/>
            <a:ext cx="12111" cy="47839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1029457" y="4556272"/>
            <a:ext cx="1619852" cy="4820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a:off x="2649309" y="4556272"/>
            <a:ext cx="1573174" cy="45455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H="1" flipV="1">
            <a:off x="4210372" y="4548997"/>
            <a:ext cx="12111" cy="47839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2643040" y="2840090"/>
            <a:ext cx="1573815" cy="17125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H="1">
            <a:off x="1025547" y="2840090"/>
            <a:ext cx="1630031" cy="17179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H="1" flipV="1">
            <a:off x="2647585" y="2847198"/>
            <a:ext cx="8287" cy="170907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270997" y="3534320"/>
            <a:ext cx="1254938" cy="461665"/>
          </a:xfrm>
          <a:prstGeom prst="rect">
            <a:avLst/>
          </a:prstGeom>
          <a:noFill/>
        </p:spPr>
        <p:txBody>
          <a:bodyPr wrap="square" rtlCol="0">
            <a:spAutoFit/>
          </a:bodyPr>
          <a:lstStyle/>
          <a:p>
            <a:r>
              <a:rPr lang="es-ES_tradnl" sz="2400" dirty="0" smtClean="0">
                <a:solidFill>
                  <a:schemeClr val="bg1"/>
                </a:solidFill>
              </a:rPr>
              <a:t>25.0 m</a:t>
            </a:r>
            <a:r>
              <a:rPr lang="es-ES_tradnl" sz="2400" baseline="30000" dirty="0" smtClean="0">
                <a:solidFill>
                  <a:schemeClr val="bg1"/>
                </a:solidFill>
              </a:rPr>
              <a:t>2</a:t>
            </a:r>
            <a:endParaRPr lang="es-ES_tradnl" sz="2400" dirty="0">
              <a:solidFill>
                <a:schemeClr val="bg1"/>
              </a:solidFill>
            </a:endParaRPr>
          </a:p>
        </p:txBody>
      </p:sp>
      <p:pic>
        <p:nvPicPr>
          <p:cNvPr id="23" name="Imagen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75400" y="369331"/>
            <a:ext cx="4036925" cy="2350946"/>
          </a:xfrm>
          <a:prstGeom prst="rect">
            <a:avLst/>
          </a:prstGeom>
          <a:effectLst>
            <a:softEdge rad="12700"/>
          </a:effectLst>
        </p:spPr>
      </p:pic>
      <p:sp>
        <p:nvSpPr>
          <p:cNvPr id="2" name="Marcador de fecha 1"/>
          <p:cNvSpPr>
            <a:spLocks noGrp="1"/>
          </p:cNvSpPr>
          <p:nvPr>
            <p:ph type="dt" sz="half" idx="10"/>
          </p:nvPr>
        </p:nvSpPr>
        <p:spPr/>
        <p:txBody>
          <a:bodyPr/>
          <a:lstStyle/>
          <a:p>
            <a:fld id="{D4C3E2FE-13AD-DD4F-91FF-8D3ACA34E7A3}"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9" name="Marcador de número de diapositiva 8"/>
          <p:cNvSpPr>
            <a:spLocks noGrp="1"/>
          </p:cNvSpPr>
          <p:nvPr>
            <p:ph type="sldNum" sz="quarter" idx="12"/>
          </p:nvPr>
        </p:nvSpPr>
        <p:spPr/>
        <p:txBody>
          <a:bodyPr/>
          <a:lstStyle/>
          <a:p>
            <a:fld id="{36FB83E9-D00A-5E4A-833D-087AFD3A0780}" type="slidenum">
              <a:rPr lang="es-ES_tradnl" smtClean="0"/>
              <a:t>6</a:t>
            </a:fld>
            <a:endParaRPr lang="es-ES_tradnl"/>
          </a:p>
        </p:txBody>
      </p:sp>
    </p:spTree>
    <p:extLst>
      <p:ext uri="{BB962C8B-B14F-4D97-AF65-F5344CB8AC3E}">
        <p14:creationId xmlns:p14="http://schemas.microsoft.com/office/powerpoint/2010/main" val="86380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dissolve">
                                      <p:cBhvr>
                                        <p:cTn id="14" dur="500"/>
                                        <p:tgtEl>
                                          <p:spTgt spid="1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dissolv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par>
                                <p:cTn id="56" presetID="9" presetClass="entr" presetSubtype="0"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dissolve">
                                      <p:cBhvr>
                                        <p:cTn id="58" dur="500"/>
                                        <p:tgtEl>
                                          <p:spTgt spid="49"/>
                                        </p:tgtEl>
                                      </p:cBhvr>
                                    </p:animEffect>
                                  </p:childTnLst>
                                </p:cTn>
                              </p:par>
                              <p:par>
                                <p:cTn id="59" presetID="9"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dissolve">
                                      <p:cBhvr>
                                        <p:cTn id="61" dur="500"/>
                                        <p:tgtEl>
                                          <p:spTgt spid="37"/>
                                        </p:tgtEl>
                                      </p:cBhvr>
                                    </p:animEffect>
                                  </p:childTnLst>
                                </p:cTn>
                              </p:par>
                              <p:par>
                                <p:cTn id="62" presetID="9"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dissolve">
                                      <p:cBhvr>
                                        <p:cTn id="64" dur="500"/>
                                        <p:tgtEl>
                                          <p:spTgt spid="38"/>
                                        </p:tgtEl>
                                      </p:cBhvr>
                                    </p:animEffect>
                                  </p:childTnLst>
                                </p:cTn>
                              </p:par>
                              <p:par>
                                <p:cTn id="65" presetID="9"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par>
                                <p:cTn id="68" presetID="9" presetClass="entr" presetSubtype="0" fill="hold"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dissolve">
                                      <p:cBhvr>
                                        <p:cTn id="70" dur="500"/>
                                        <p:tgtEl>
                                          <p:spTgt spid="45"/>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dissolv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3"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p:cNvSpPr txBox="1"/>
          <p:nvPr/>
        </p:nvSpPr>
        <p:spPr>
          <a:xfrm>
            <a:off x="528943" y="854670"/>
            <a:ext cx="6517178" cy="5539978"/>
          </a:xfrm>
          <a:prstGeom prst="rect">
            <a:avLst/>
          </a:prstGeom>
          <a:noFill/>
        </p:spPr>
        <p:txBody>
          <a:bodyPr wrap="square" rtlCol="0">
            <a:spAutoFit/>
          </a:bodyPr>
          <a:lstStyle/>
          <a:p>
            <a:pPr>
              <a:lnSpc>
                <a:spcPct val="150000"/>
              </a:lnSpc>
            </a:pPr>
            <a:r>
              <a:rPr lang="es-ES_tradnl" sz="2800" dirty="0" smtClean="0">
                <a:solidFill>
                  <a:schemeClr val="bg1"/>
                </a:solidFill>
              </a:rPr>
              <a:t>Caza Ligero</a:t>
            </a:r>
          </a:p>
          <a:p>
            <a:pPr>
              <a:lnSpc>
                <a:spcPct val="150000"/>
              </a:lnSpc>
            </a:pPr>
            <a:r>
              <a:rPr lang="es-ES_tradnl" sz="2800" dirty="0" smtClean="0">
                <a:solidFill>
                  <a:schemeClr val="bg1"/>
                </a:solidFill>
              </a:rPr>
              <a:t>Monomotor</a:t>
            </a:r>
          </a:p>
          <a:p>
            <a:pPr>
              <a:lnSpc>
                <a:spcPct val="150000"/>
              </a:lnSpc>
            </a:pPr>
            <a:r>
              <a:rPr lang="es-ES_tradnl" sz="2800" dirty="0" smtClean="0">
                <a:solidFill>
                  <a:schemeClr val="bg1"/>
                </a:solidFill>
              </a:rPr>
              <a:t>Cabina Monoplaza</a:t>
            </a:r>
          </a:p>
          <a:p>
            <a:pPr>
              <a:lnSpc>
                <a:spcPct val="150000"/>
              </a:lnSpc>
            </a:pPr>
            <a:r>
              <a:rPr lang="es-ES_tradnl" sz="2800" dirty="0" smtClean="0">
                <a:solidFill>
                  <a:schemeClr val="bg1"/>
                </a:solidFill>
              </a:rPr>
              <a:t>Ala alta en Flecha con Elementos Hipersustentadores</a:t>
            </a:r>
          </a:p>
          <a:p>
            <a:pPr>
              <a:lnSpc>
                <a:spcPct val="150000"/>
              </a:lnSpc>
            </a:pPr>
            <a:r>
              <a:rPr lang="es-ES_tradnl" sz="2800" dirty="0" smtClean="0">
                <a:solidFill>
                  <a:schemeClr val="bg1"/>
                </a:solidFill>
              </a:rPr>
              <a:t>Estabilizadores Horizontales Bajos</a:t>
            </a:r>
          </a:p>
          <a:p>
            <a:pPr>
              <a:lnSpc>
                <a:spcPct val="150000"/>
              </a:lnSpc>
            </a:pPr>
            <a:r>
              <a:rPr lang="es-ES_tradnl" sz="2800" dirty="0" smtClean="0">
                <a:solidFill>
                  <a:schemeClr val="bg1"/>
                </a:solidFill>
              </a:rPr>
              <a:t>Tim</a:t>
            </a:r>
            <a:r>
              <a:rPr lang="es-ES" sz="2800" dirty="0" err="1" smtClean="0">
                <a:solidFill>
                  <a:schemeClr val="bg1"/>
                </a:solidFill>
              </a:rPr>
              <a:t>ón</a:t>
            </a:r>
            <a:r>
              <a:rPr lang="es-ES" sz="2800" dirty="0" smtClean="0">
                <a:solidFill>
                  <a:schemeClr val="bg1"/>
                </a:solidFill>
              </a:rPr>
              <a:t> Vertical de Profundidad</a:t>
            </a:r>
          </a:p>
          <a:p>
            <a:pPr>
              <a:lnSpc>
                <a:spcPct val="150000"/>
              </a:lnSpc>
            </a:pPr>
            <a:r>
              <a:rPr lang="es-ES" sz="2800" dirty="0" smtClean="0">
                <a:solidFill>
                  <a:schemeClr val="bg1"/>
                </a:solidFill>
              </a:rPr>
              <a:t>Dos estabilizadores bajo el Fuselaje Central</a:t>
            </a:r>
          </a:p>
          <a:p>
            <a:endParaRPr lang="es-ES_tradnl" dirty="0">
              <a:solidFill>
                <a:schemeClr val="bg1"/>
              </a:solidFill>
            </a:endParaRPr>
          </a:p>
        </p:txBody>
      </p:sp>
      <p:sp>
        <p:nvSpPr>
          <p:cNvPr id="22" name="Rectángulo 21"/>
          <p:cNvSpPr/>
          <p:nvPr/>
        </p:nvSpPr>
        <p:spPr>
          <a:xfrm>
            <a:off x="9859733" y="1589742"/>
            <a:ext cx="1612591" cy="748645"/>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11" name="Marcador de contenido 10"/>
          <p:cNvSpPr>
            <a:spLocks noGrp="1"/>
          </p:cNvSpPr>
          <p:nvPr>
            <p:ph idx="1"/>
          </p:nvPr>
        </p:nvSpPr>
        <p:spPr>
          <a:xfrm>
            <a:off x="3942864" y="1443106"/>
            <a:ext cx="3885893" cy="1097458"/>
          </a:xfrm>
        </p:spPr>
        <p:txBody>
          <a:bodyPr>
            <a:normAutofit/>
          </a:bodyPr>
          <a:lstStyle/>
          <a:p>
            <a:pPr marL="0" indent="0">
              <a:lnSpc>
                <a:spcPct val="100000"/>
              </a:lnSpc>
              <a:buNone/>
            </a:pPr>
            <a:r>
              <a:rPr lang="es-ES" dirty="0" smtClean="0">
                <a:solidFill>
                  <a:schemeClr val="bg1"/>
                </a:solidFill>
              </a:rPr>
              <a:t>1xTurborreactor </a:t>
            </a:r>
            <a:r>
              <a:rPr lang="es-ES" dirty="0" err="1" smtClean="0">
                <a:solidFill>
                  <a:schemeClr val="bg1"/>
                </a:solidFill>
              </a:rPr>
              <a:t>Snecma</a:t>
            </a:r>
            <a:r>
              <a:rPr lang="es-ES" dirty="0" smtClean="0">
                <a:solidFill>
                  <a:schemeClr val="bg1"/>
                </a:solidFill>
              </a:rPr>
              <a:t> Atar con Postcombustión</a:t>
            </a:r>
            <a:endParaRPr lang="es-ES_tradnl" dirty="0" smtClean="0">
              <a:solidFill>
                <a:schemeClr val="bg1"/>
              </a:solidFill>
            </a:endParaRPr>
          </a:p>
          <a:p>
            <a:pPr marL="0" indent="0">
              <a:lnSpc>
                <a:spcPct val="150000"/>
              </a:lnSpc>
              <a:buNone/>
            </a:pPr>
            <a:endParaRPr lang="es-ES_tradnl" dirty="0">
              <a:solidFill>
                <a:schemeClr val="bg1"/>
              </a:solidFill>
            </a:endParaRPr>
          </a:p>
          <a:p>
            <a:pPr marL="0" indent="0">
              <a:lnSpc>
                <a:spcPct val="150000"/>
              </a:lnSpc>
              <a:buNone/>
            </a:pPr>
            <a:endParaRPr lang="es-ES_tradnl" dirty="0" smtClean="0">
              <a:solidFill>
                <a:schemeClr val="bg1"/>
              </a:solidFill>
            </a:endParaRPr>
          </a:p>
        </p:txBody>
      </p:sp>
      <p:sp>
        <p:nvSpPr>
          <p:cNvPr id="2" name="Flecha derecha 1"/>
          <p:cNvSpPr/>
          <p:nvPr/>
        </p:nvSpPr>
        <p:spPr>
          <a:xfrm>
            <a:off x="2524830" y="1837531"/>
            <a:ext cx="1056570" cy="21590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Marcador de contenido 10"/>
          <p:cNvSpPr txBox="1">
            <a:spLocks/>
          </p:cNvSpPr>
          <p:nvPr/>
        </p:nvSpPr>
        <p:spPr>
          <a:xfrm>
            <a:off x="8528845" y="1661635"/>
            <a:ext cx="1733550" cy="66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600"/>
              </a:spcBef>
              <a:buFont typeface="Arial" panose="020B0604020202020204" pitchFamily="34" charset="0"/>
              <a:buNone/>
            </a:pPr>
            <a:r>
              <a:rPr lang="es-ES" dirty="0" smtClean="0">
                <a:solidFill>
                  <a:schemeClr val="bg1"/>
                </a:solidFill>
              </a:rPr>
              <a:t>Empuje</a:t>
            </a:r>
          </a:p>
          <a:p>
            <a:pPr marL="0" indent="0">
              <a:lnSpc>
                <a:spcPct val="150000"/>
              </a:lnSpc>
              <a:buFont typeface="Arial" panose="020B0604020202020204" pitchFamily="34" charset="0"/>
              <a:buNone/>
            </a:pPr>
            <a:endParaRPr lang="es-ES_tradnl" dirty="0" smtClean="0">
              <a:solidFill>
                <a:schemeClr val="bg1"/>
              </a:solidFill>
            </a:endParaRPr>
          </a:p>
        </p:txBody>
      </p:sp>
      <p:sp>
        <p:nvSpPr>
          <p:cNvPr id="4" name="Cerrar llave 3"/>
          <p:cNvSpPr/>
          <p:nvPr/>
        </p:nvSpPr>
        <p:spPr>
          <a:xfrm flipH="1">
            <a:off x="3757497" y="1552575"/>
            <a:ext cx="222544" cy="785812"/>
          </a:xfrm>
          <a:prstGeom prst="rightBrace">
            <a:avLst>
              <a:gd name="adj1" fmla="val 25000"/>
              <a:gd name="adj2" fmla="val 5000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Marcador de contenido 10"/>
          <p:cNvSpPr txBox="1">
            <a:spLocks/>
          </p:cNvSpPr>
          <p:nvPr/>
        </p:nvSpPr>
        <p:spPr>
          <a:xfrm>
            <a:off x="10058400" y="1591984"/>
            <a:ext cx="1733550" cy="6604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s-ES_tradnl" b="1" dirty="0" smtClean="0">
                <a:solidFill>
                  <a:schemeClr val="bg1"/>
                </a:solidFill>
              </a:rPr>
              <a:t>70.6 </a:t>
            </a:r>
            <a:r>
              <a:rPr lang="es-ES_tradnl" b="1" dirty="0" err="1" smtClean="0">
                <a:solidFill>
                  <a:schemeClr val="bg1"/>
                </a:solidFill>
              </a:rPr>
              <a:t>kN</a:t>
            </a:r>
            <a:endParaRPr lang="es-ES_tradnl" b="1" dirty="0" smtClean="0">
              <a:solidFill>
                <a:schemeClr val="bg1"/>
              </a:solidFill>
            </a:endParaRPr>
          </a:p>
        </p:txBody>
      </p:sp>
      <p:sp>
        <p:nvSpPr>
          <p:cNvPr id="14" name="Flecha derecha 13"/>
          <p:cNvSpPr/>
          <p:nvPr/>
        </p:nvSpPr>
        <p:spPr>
          <a:xfrm>
            <a:off x="5463383" y="3077933"/>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 name="Marcador de contenido 10"/>
          <p:cNvSpPr txBox="1">
            <a:spLocks/>
          </p:cNvSpPr>
          <p:nvPr/>
        </p:nvSpPr>
        <p:spPr>
          <a:xfrm>
            <a:off x="6657182" y="2722333"/>
            <a:ext cx="3743326" cy="10241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s-ES" b="1" dirty="0" smtClean="0">
                <a:solidFill>
                  <a:schemeClr val="bg1"/>
                </a:solidFill>
              </a:rPr>
              <a:t>Menor Vel. Aterrizaje</a:t>
            </a:r>
          </a:p>
          <a:p>
            <a:pPr marL="0" indent="0">
              <a:lnSpc>
                <a:spcPct val="100000"/>
              </a:lnSpc>
              <a:spcBef>
                <a:spcPts val="0"/>
              </a:spcBef>
              <a:buFont typeface="Arial" panose="020B0604020202020204" pitchFamily="34" charset="0"/>
              <a:buNone/>
            </a:pPr>
            <a:r>
              <a:rPr lang="es-ES" b="1" dirty="0" smtClean="0">
                <a:solidFill>
                  <a:schemeClr val="bg1"/>
                </a:solidFill>
              </a:rPr>
              <a:t>Mayor Maniobrabilidad</a:t>
            </a:r>
          </a:p>
          <a:p>
            <a:pPr marL="0" indent="0">
              <a:lnSpc>
                <a:spcPct val="150000"/>
              </a:lnSpc>
              <a:buFont typeface="Arial" panose="020B0604020202020204" pitchFamily="34" charset="0"/>
              <a:buNone/>
            </a:pPr>
            <a:endParaRPr lang="es-ES_tradnl" dirty="0" smtClean="0">
              <a:solidFill>
                <a:schemeClr val="bg1"/>
              </a:solidFill>
            </a:endParaRPr>
          </a:p>
        </p:txBody>
      </p:sp>
      <p:sp>
        <p:nvSpPr>
          <p:cNvPr id="17" name="Cerrar llave 16"/>
          <p:cNvSpPr/>
          <p:nvPr/>
        </p:nvSpPr>
        <p:spPr>
          <a:xfrm flipH="1">
            <a:off x="6355557" y="2829886"/>
            <a:ext cx="301625" cy="785812"/>
          </a:xfrm>
          <a:prstGeom prst="rightBrace">
            <a:avLst>
              <a:gd name="adj1" fmla="val 25000"/>
              <a:gd name="adj2" fmla="val 5000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8" name="Cerrar llave 17"/>
          <p:cNvSpPr/>
          <p:nvPr/>
        </p:nvSpPr>
        <p:spPr>
          <a:xfrm flipH="1">
            <a:off x="228528" y="1054100"/>
            <a:ext cx="381751" cy="4938989"/>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0" name="Rectángulo 19"/>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Características de Diseño</a:t>
            </a:r>
          </a:p>
        </p:txBody>
      </p:sp>
      <p:sp>
        <p:nvSpPr>
          <p:cNvPr id="21" name="Flecha derecha 20"/>
          <p:cNvSpPr/>
          <p:nvPr/>
        </p:nvSpPr>
        <p:spPr>
          <a:xfrm>
            <a:off x="7729950" y="1818481"/>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Marcador de fecha 2"/>
          <p:cNvSpPr>
            <a:spLocks noGrp="1"/>
          </p:cNvSpPr>
          <p:nvPr>
            <p:ph type="dt" sz="half" idx="10"/>
          </p:nvPr>
        </p:nvSpPr>
        <p:spPr/>
        <p:txBody>
          <a:bodyPr/>
          <a:lstStyle/>
          <a:p>
            <a:fld id="{F930BDEE-94A5-DD4A-B83B-76CD17FA58DA}" type="datetime1">
              <a:rPr lang="es-ES" smtClean="0"/>
              <a:t>31/08/2016</a:t>
            </a:fld>
            <a:endParaRPr lang="es-ES_tradnl"/>
          </a:p>
        </p:txBody>
      </p:sp>
      <p:sp>
        <p:nvSpPr>
          <p:cNvPr id="5" name="Marcador de pie de página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7</a:t>
            </a:fld>
            <a:endParaRPr lang="es-ES_tradnl"/>
          </a:p>
        </p:txBody>
      </p:sp>
    </p:spTree>
    <p:extLst>
      <p:ext uri="{BB962C8B-B14F-4D97-AF65-F5344CB8AC3E}">
        <p14:creationId xmlns:p14="http://schemas.microsoft.com/office/powerpoint/2010/main" val="159701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build="p"/>
      <p:bldP spid="2" grpId="0" animBg="1"/>
      <p:bldP spid="12" grpId="0"/>
      <p:bldP spid="4" grpId="0" animBg="1"/>
      <p:bldP spid="13" grpId="0"/>
      <p:bldP spid="14" grpId="0" animBg="1"/>
      <p:bldP spid="15" grpId="0"/>
      <p:bldP spid="17"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Instrumentalización Utilizada</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704C78B3-0681-604C-A040-E060957B5FC2}"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8</a:t>
            </a:fld>
            <a:endParaRPr lang="es-ES_tradnl"/>
          </a:p>
        </p:txBody>
      </p:sp>
    </p:spTree>
    <p:extLst>
      <p:ext uri="{BB962C8B-B14F-4D97-AF65-F5344CB8AC3E}">
        <p14:creationId xmlns:p14="http://schemas.microsoft.com/office/powerpoint/2010/main" val="1116112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17 Imagen"/>
          <p:cNvPicPr>
            <a:picLocks noChangeAspect="1"/>
          </p:cNvPicPr>
          <p:nvPr/>
        </p:nvPicPr>
        <p:blipFill>
          <a:blip r:embed="rId3">
            <a:extLst>
              <a:ext uri="{BEBA8EAE-BF5A-486C-A8C5-ECC9F3942E4B}">
                <a14:imgProps xmlns:a14="http://schemas.microsoft.com/office/drawing/2010/main">
                  <a14:imgLayer r:embed="rId4">
                    <a14:imgEffect>
                      <a14:backgroundRemoval t="0" b="99720" l="0" r="99042"/>
                    </a14:imgEffect>
                  </a14:imgLayer>
                </a14:imgProps>
              </a:ext>
              <a:ext uri="{28A0092B-C50C-407E-A947-70E740481C1C}">
                <a14:useLocalDpi xmlns:a14="http://schemas.microsoft.com/office/drawing/2010/main" val="0"/>
              </a:ext>
            </a:extLst>
          </a:blip>
          <a:stretch>
            <a:fillRect/>
          </a:stretch>
        </p:blipFill>
        <p:spPr>
          <a:xfrm flipH="1">
            <a:off x="6171925" y="2518910"/>
            <a:ext cx="3089457" cy="3523757"/>
          </a:xfrm>
          <a:prstGeom prst="rect">
            <a:avLst/>
          </a:prstGeom>
        </p:spPr>
      </p:pic>
      <p:pic>
        <p:nvPicPr>
          <p:cNvPr id="19" name="18 Imagen"/>
          <p:cNvPicPr>
            <a:picLocks noChangeAspect="1"/>
          </p:cNvPicPr>
          <p:nvPr/>
        </p:nvPicPr>
        <p:blipFill>
          <a:blip r:embed="rId5">
            <a:extLst>
              <a:ext uri="{BEBA8EAE-BF5A-486C-A8C5-ECC9F3942E4B}">
                <a14:imgProps xmlns:a14="http://schemas.microsoft.com/office/drawing/2010/main">
                  <a14:imgLayer r:embed="rId6">
                    <a14:imgEffect>
                      <a14:backgroundRemoval t="2215" b="98637" l="3390" r="95763"/>
                    </a14:imgEffect>
                  </a14:imgLayer>
                </a14:imgProps>
              </a:ext>
              <a:ext uri="{28A0092B-C50C-407E-A947-70E740481C1C}">
                <a14:useLocalDpi xmlns:a14="http://schemas.microsoft.com/office/drawing/2010/main" val="0"/>
              </a:ext>
            </a:extLst>
          </a:blip>
          <a:stretch>
            <a:fillRect/>
          </a:stretch>
        </p:blipFill>
        <p:spPr>
          <a:xfrm>
            <a:off x="2924355" y="587325"/>
            <a:ext cx="3411474" cy="5656879"/>
          </a:xfrm>
          <a:prstGeom prst="rect">
            <a:avLst/>
          </a:prstGeom>
        </p:spPr>
      </p:pic>
      <p:sp>
        <p:nvSpPr>
          <p:cNvPr id="9" name="Rectángulo 19"/>
          <p:cNvSpPr/>
          <p:nvPr/>
        </p:nvSpPr>
        <p:spPr>
          <a:xfrm>
            <a:off x="258792" y="3803736"/>
            <a:ext cx="2830902" cy="954107"/>
          </a:xfrm>
          <a:prstGeom prst="rect">
            <a:avLst/>
          </a:prstGeom>
        </p:spPr>
        <p:txBody>
          <a:bodyPr wrap="square">
            <a:spAutoFit/>
          </a:bodyPr>
          <a:lstStyle/>
          <a:p>
            <a:pPr algn="r"/>
            <a:r>
              <a:rPr lang="es-ES" sz="2800" b="1" dirty="0" err="1" smtClean="0">
                <a:ln>
                  <a:solidFill>
                    <a:schemeClr val="bg1"/>
                  </a:solidFill>
                </a:ln>
                <a:solidFill>
                  <a:schemeClr val="bg1"/>
                </a:solidFill>
                <a:effectLst>
                  <a:reflection blurRad="6350" stA="27000" endPos="53000" dist="29997" dir="5400000" sy="-100000" algn="bl" rotWithShape="0"/>
                </a:effectLst>
              </a:rPr>
              <a:t>Leica</a:t>
            </a:r>
            <a:endParaRPr lang="es-ES" sz="2800" b="1" dirty="0">
              <a:ln>
                <a:solidFill>
                  <a:schemeClr val="bg1"/>
                </a:solidFill>
              </a:ln>
              <a:solidFill>
                <a:schemeClr val="bg1"/>
              </a:solidFill>
              <a:effectLst>
                <a:reflection blurRad="6350" stA="27000" endPos="53000" dist="29997" dir="5400000" sy="-100000" algn="bl" rotWithShape="0"/>
              </a:effectLst>
            </a:endParaRPr>
          </a:p>
          <a:p>
            <a:pPr algn="r"/>
            <a:r>
              <a:rPr lang="es-ES" sz="2800" b="1" dirty="0" err="1" smtClean="0">
                <a:ln>
                  <a:solidFill>
                    <a:schemeClr val="bg1"/>
                  </a:solidFill>
                </a:ln>
                <a:solidFill>
                  <a:schemeClr val="bg1"/>
                </a:solidFill>
                <a:effectLst>
                  <a:reflection blurRad="6350" stA="27000" endPos="53000" dist="29997" dir="5400000" sy="-100000" algn="bl" rotWithShape="0"/>
                </a:effectLst>
              </a:rPr>
              <a:t>ScanStation</a:t>
            </a:r>
            <a:r>
              <a:rPr lang="es-ES" sz="2800" b="1" dirty="0" smtClean="0">
                <a:ln>
                  <a:solidFill>
                    <a:schemeClr val="bg1"/>
                  </a:solidFill>
                </a:ln>
                <a:solidFill>
                  <a:schemeClr val="bg1"/>
                </a:solidFill>
                <a:effectLst>
                  <a:reflection blurRad="6350" stA="27000" endPos="53000" dist="29997" dir="5400000" sy="-100000" algn="bl" rotWithShape="0"/>
                </a:effectLst>
              </a:rPr>
              <a:t> 2</a:t>
            </a:r>
          </a:p>
        </p:txBody>
      </p:sp>
      <p:sp>
        <p:nvSpPr>
          <p:cNvPr id="10" name="Rectángulo 19"/>
          <p:cNvSpPr/>
          <p:nvPr/>
        </p:nvSpPr>
        <p:spPr>
          <a:xfrm>
            <a:off x="9261383" y="4385223"/>
            <a:ext cx="2830902" cy="954107"/>
          </a:xfrm>
          <a:prstGeom prst="rect">
            <a:avLst/>
          </a:prstGeom>
        </p:spPr>
        <p:txBody>
          <a:bodyPr wrap="square">
            <a:spAutoFit/>
          </a:bodyPr>
          <a:lstStyle/>
          <a:p>
            <a:r>
              <a:rPr lang="es-ES" sz="2800" b="1" dirty="0" err="1" smtClean="0">
                <a:ln>
                  <a:solidFill>
                    <a:schemeClr val="bg1"/>
                  </a:solidFill>
                </a:ln>
                <a:solidFill>
                  <a:schemeClr val="bg1"/>
                </a:solidFill>
                <a:effectLst>
                  <a:reflection blurRad="6350" stA="27000" endPos="53000" dist="29997" dir="5400000" sy="-100000" algn="bl" rotWithShape="0"/>
                </a:effectLst>
              </a:rPr>
              <a:t>Leica</a:t>
            </a:r>
            <a:endParaRPr lang="es-ES" sz="2800" b="1" dirty="0">
              <a:ln>
                <a:solidFill>
                  <a:schemeClr val="bg1"/>
                </a:solidFill>
              </a:ln>
              <a:solidFill>
                <a:schemeClr val="bg1"/>
              </a:solidFill>
              <a:effectLst>
                <a:reflection blurRad="6350" stA="27000" endPos="53000" dist="29997" dir="5400000" sy="-100000" algn="bl" rotWithShape="0"/>
              </a:effectLst>
            </a:endParaRPr>
          </a:p>
          <a:p>
            <a:r>
              <a:rPr lang="es-ES" sz="2800" b="1" dirty="0" err="1" smtClean="0">
                <a:ln>
                  <a:solidFill>
                    <a:schemeClr val="bg1"/>
                  </a:solidFill>
                </a:ln>
                <a:solidFill>
                  <a:schemeClr val="bg1"/>
                </a:solidFill>
                <a:effectLst>
                  <a:reflection blurRad="6350" stA="27000" endPos="53000" dist="29997" dir="5400000" sy="-100000" algn="bl" rotWithShape="0"/>
                </a:effectLst>
              </a:rPr>
              <a:t>ScanStation</a:t>
            </a:r>
            <a:r>
              <a:rPr lang="es-ES" sz="2800" b="1" dirty="0" smtClean="0">
                <a:ln>
                  <a:solidFill>
                    <a:schemeClr val="bg1"/>
                  </a:solidFill>
                </a:ln>
                <a:solidFill>
                  <a:schemeClr val="bg1"/>
                </a:solidFill>
                <a:effectLst>
                  <a:reflection blurRad="6350" stA="27000" endPos="53000" dist="29997" dir="5400000" sy="-100000" algn="bl" rotWithShape="0"/>
                </a:effectLst>
              </a:rPr>
              <a:t> P40</a:t>
            </a:r>
          </a:p>
        </p:txBody>
      </p:sp>
      <p:sp>
        <p:nvSpPr>
          <p:cNvPr id="2" name="Marcador de fecha 1"/>
          <p:cNvSpPr>
            <a:spLocks noGrp="1"/>
          </p:cNvSpPr>
          <p:nvPr>
            <p:ph type="dt" sz="half" idx="10"/>
          </p:nvPr>
        </p:nvSpPr>
        <p:spPr/>
        <p:txBody>
          <a:bodyPr/>
          <a:lstStyle/>
          <a:p>
            <a:fld id="{9365A66F-F6DA-0F43-BF8B-4B3A21510169}"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9</a:t>
            </a:fld>
            <a:endParaRPr lang="es-ES_tradnl"/>
          </a:p>
        </p:txBody>
      </p:sp>
    </p:spTree>
    <p:extLst>
      <p:ext uri="{BB962C8B-B14F-4D97-AF65-F5344CB8AC3E}">
        <p14:creationId xmlns:p14="http://schemas.microsoft.com/office/powerpoint/2010/main" val="234371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46980" y="701675"/>
            <a:ext cx="4943271" cy="5654675"/>
          </a:xfrm>
        </p:spPr>
        <p:txBody>
          <a:bodyPr>
            <a:normAutofit/>
          </a:bodyPr>
          <a:lstStyle/>
          <a:p>
            <a:pPr marL="0" indent="0">
              <a:lnSpc>
                <a:spcPct val="150000"/>
              </a:lnSpc>
              <a:buNone/>
            </a:pPr>
            <a:r>
              <a:rPr lang="es-ES_tradnl" b="1" dirty="0">
                <a:solidFill>
                  <a:schemeClr val="bg1"/>
                </a:solidFill>
              </a:rPr>
              <a:t>Fabricante: </a:t>
            </a:r>
            <a:r>
              <a:rPr lang="es-ES_tradnl" dirty="0" err="1" smtClean="0">
                <a:solidFill>
                  <a:schemeClr val="bg1"/>
                </a:solidFill>
              </a:rPr>
              <a:t>Leica</a:t>
            </a:r>
            <a:endParaRPr lang="es-ES_tradnl" b="1" dirty="0" smtClean="0">
              <a:solidFill>
                <a:schemeClr val="bg1"/>
              </a:solidFill>
            </a:endParaRPr>
          </a:p>
          <a:p>
            <a:pPr marL="0" indent="0">
              <a:lnSpc>
                <a:spcPct val="150000"/>
              </a:lnSpc>
              <a:buNone/>
            </a:pPr>
            <a:r>
              <a:rPr lang="es-ES_tradnl" b="1" dirty="0" smtClean="0">
                <a:solidFill>
                  <a:schemeClr val="bg1"/>
                </a:solidFill>
              </a:rPr>
              <a:t>Modelo: </a:t>
            </a:r>
            <a:r>
              <a:rPr lang="es-ES_tradnl" dirty="0" err="1" smtClean="0">
                <a:solidFill>
                  <a:schemeClr val="bg1"/>
                </a:solidFill>
              </a:rPr>
              <a:t>ScanStation</a:t>
            </a:r>
            <a:r>
              <a:rPr lang="es-ES_tradnl" dirty="0" smtClean="0">
                <a:solidFill>
                  <a:schemeClr val="bg1"/>
                </a:solidFill>
              </a:rPr>
              <a:t> 2</a:t>
            </a:r>
          </a:p>
          <a:p>
            <a:pPr marL="0" indent="0">
              <a:lnSpc>
                <a:spcPct val="150000"/>
              </a:lnSpc>
              <a:buNone/>
            </a:pPr>
            <a:r>
              <a:rPr lang="es-ES_tradnl" b="1" dirty="0" smtClean="0">
                <a:solidFill>
                  <a:schemeClr val="bg1"/>
                </a:solidFill>
              </a:rPr>
              <a:t>Tipo de Dispositivo: </a:t>
            </a:r>
            <a:r>
              <a:rPr lang="es-ES_tradnl" dirty="0" smtClean="0">
                <a:solidFill>
                  <a:schemeClr val="bg1"/>
                </a:solidFill>
              </a:rPr>
              <a:t>Equipo de Medición Láser-Escáner</a:t>
            </a:r>
            <a:r>
              <a:rPr lang="es-ES_tradnl" b="1" dirty="0" smtClean="0">
                <a:solidFill>
                  <a:schemeClr val="bg1"/>
                </a:solidFill>
              </a:rPr>
              <a:t> </a:t>
            </a:r>
          </a:p>
          <a:p>
            <a:pPr marL="0" indent="0">
              <a:lnSpc>
                <a:spcPct val="150000"/>
              </a:lnSpc>
              <a:buNone/>
            </a:pPr>
            <a:r>
              <a:rPr lang="es-ES_tradnl" b="1" dirty="0" smtClean="0">
                <a:solidFill>
                  <a:schemeClr val="bg1"/>
                </a:solidFill>
              </a:rPr>
              <a:t>Predecesor: </a:t>
            </a:r>
            <a:r>
              <a:rPr lang="es-ES_tradnl" dirty="0" smtClean="0">
                <a:solidFill>
                  <a:schemeClr val="bg1"/>
                </a:solidFill>
              </a:rPr>
              <a:t>Gama </a:t>
            </a:r>
            <a:r>
              <a:rPr lang="es-ES_tradnl" dirty="0" err="1" smtClean="0">
                <a:solidFill>
                  <a:schemeClr val="bg1"/>
                </a:solidFill>
              </a:rPr>
              <a:t>ScanStation</a:t>
            </a:r>
            <a:r>
              <a:rPr lang="es-ES_tradnl" dirty="0" smtClean="0">
                <a:solidFill>
                  <a:schemeClr val="bg1"/>
                </a:solidFill>
              </a:rPr>
              <a:t> </a:t>
            </a:r>
          </a:p>
          <a:p>
            <a:pPr marL="0" indent="0">
              <a:lnSpc>
                <a:spcPct val="150000"/>
              </a:lnSpc>
              <a:buNone/>
            </a:pPr>
            <a:r>
              <a:rPr lang="es-ES_tradnl" b="1" dirty="0">
                <a:solidFill>
                  <a:schemeClr val="bg1"/>
                </a:solidFill>
              </a:rPr>
              <a:t>Familia: </a:t>
            </a:r>
            <a:r>
              <a:rPr lang="es-ES_tradnl" dirty="0" smtClean="0">
                <a:solidFill>
                  <a:schemeClr val="bg1"/>
                </a:solidFill>
              </a:rPr>
              <a:t>2ª Generación</a:t>
            </a:r>
          </a:p>
          <a:p>
            <a:pPr marL="0" indent="0">
              <a:lnSpc>
                <a:spcPct val="150000"/>
              </a:lnSpc>
              <a:buNone/>
            </a:pPr>
            <a:r>
              <a:rPr lang="es-ES_tradnl" b="1" dirty="0" smtClean="0">
                <a:solidFill>
                  <a:schemeClr val="bg1"/>
                </a:solidFill>
              </a:rPr>
              <a:t>Año de Introducción: </a:t>
            </a:r>
            <a:r>
              <a:rPr lang="es-ES_tradnl" dirty="0" smtClean="0">
                <a:solidFill>
                  <a:schemeClr val="bg1"/>
                </a:solidFill>
              </a:rPr>
              <a:t>2007</a:t>
            </a:r>
          </a:p>
          <a:p>
            <a:pPr marL="0" indent="0">
              <a:lnSpc>
                <a:spcPct val="100000"/>
              </a:lnSpc>
              <a:buNone/>
            </a:pPr>
            <a:endParaRPr lang="es-ES_tradnl" dirty="0" smtClean="0">
              <a:solidFill>
                <a:schemeClr val="bg1"/>
              </a:solidFill>
            </a:endParaRPr>
          </a:p>
          <a:p>
            <a:pPr marL="0" indent="0">
              <a:lnSpc>
                <a:spcPct val="100000"/>
              </a:lnSpc>
              <a:buNone/>
            </a:pPr>
            <a:endParaRPr lang="es-ES_tradnl" b="1" dirty="0" smtClean="0">
              <a:solidFill>
                <a:schemeClr val="bg1"/>
              </a:solidFill>
            </a:endParaRPr>
          </a:p>
          <a:p>
            <a:pPr marL="0" indent="0">
              <a:buNone/>
            </a:pPr>
            <a:endParaRPr lang="es-ES_tradnl" b="1" dirty="0" smtClean="0">
              <a:solidFill>
                <a:schemeClr val="bg1"/>
              </a:solidFill>
            </a:endParaRPr>
          </a:p>
          <a:p>
            <a:pPr marL="0" indent="0">
              <a:buNone/>
            </a:pPr>
            <a:endParaRPr lang="es-ES_tradnl" b="1" dirty="0">
              <a:solidFill>
                <a:schemeClr val="bg1"/>
              </a:solidFill>
            </a:endParaRPr>
          </a:p>
        </p:txBody>
      </p:sp>
      <p:pic>
        <p:nvPicPr>
          <p:cNvPr id="4" name="3 Imagen"/>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0385" t="3112" r="3561"/>
          <a:stretch/>
        </p:blipFill>
        <p:spPr>
          <a:xfrm>
            <a:off x="6435827" y="1335624"/>
            <a:ext cx="2528391" cy="3795623"/>
          </a:xfrm>
          <a:prstGeom prst="rect">
            <a:avLst/>
          </a:prstGeom>
          <a:effectLst>
            <a:softEdge rad="12700"/>
          </a:effectLst>
        </p:spPr>
      </p:pic>
      <p:cxnSp>
        <p:nvCxnSpPr>
          <p:cNvPr id="12" name="Conector recto de flecha 27"/>
          <p:cNvCxnSpPr/>
          <p:nvPr/>
        </p:nvCxnSpPr>
        <p:spPr>
          <a:xfrm flipV="1">
            <a:off x="10814961" y="1397479"/>
            <a:ext cx="0" cy="3733769"/>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13" name="CuadroTexto 25"/>
          <p:cNvSpPr txBox="1"/>
          <p:nvPr/>
        </p:nvSpPr>
        <p:spPr>
          <a:xfrm>
            <a:off x="10814961" y="3075742"/>
            <a:ext cx="1254938" cy="461665"/>
          </a:xfrm>
          <a:prstGeom prst="rect">
            <a:avLst/>
          </a:prstGeom>
          <a:noFill/>
        </p:spPr>
        <p:txBody>
          <a:bodyPr wrap="square" rtlCol="0">
            <a:spAutoFit/>
          </a:bodyPr>
          <a:lstStyle/>
          <a:p>
            <a:r>
              <a:rPr lang="es-ES_tradnl" sz="2400" dirty="0" smtClean="0">
                <a:solidFill>
                  <a:schemeClr val="bg1"/>
                </a:solidFill>
              </a:rPr>
              <a:t>510 mm</a:t>
            </a:r>
            <a:endParaRPr lang="es-ES_tradnl" sz="2400" dirty="0">
              <a:solidFill>
                <a:schemeClr val="bg1"/>
              </a:solidFill>
            </a:endParaRPr>
          </a:p>
        </p:txBody>
      </p:sp>
      <p:cxnSp>
        <p:nvCxnSpPr>
          <p:cNvPr id="14" name="Conector recto de flecha 27"/>
          <p:cNvCxnSpPr/>
          <p:nvPr/>
        </p:nvCxnSpPr>
        <p:spPr>
          <a:xfrm flipH="1">
            <a:off x="8988594" y="5277527"/>
            <a:ext cx="1650172" cy="0"/>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15" name="CuadroTexto 25"/>
          <p:cNvSpPr txBox="1"/>
          <p:nvPr/>
        </p:nvSpPr>
        <p:spPr>
          <a:xfrm>
            <a:off x="9186211" y="5270834"/>
            <a:ext cx="1254938" cy="461665"/>
          </a:xfrm>
          <a:prstGeom prst="rect">
            <a:avLst/>
          </a:prstGeom>
          <a:noFill/>
        </p:spPr>
        <p:txBody>
          <a:bodyPr wrap="square" rtlCol="0">
            <a:spAutoFit/>
          </a:bodyPr>
          <a:lstStyle/>
          <a:p>
            <a:r>
              <a:rPr lang="es-ES_tradnl" sz="2400" dirty="0" smtClean="0">
                <a:solidFill>
                  <a:schemeClr val="bg1"/>
                </a:solidFill>
              </a:rPr>
              <a:t>370 mm</a:t>
            </a:r>
            <a:endParaRPr lang="es-ES_tradnl" sz="2400" dirty="0">
              <a:solidFill>
                <a:schemeClr val="bg1"/>
              </a:solidFill>
            </a:endParaRPr>
          </a:p>
        </p:txBody>
      </p:sp>
      <p:cxnSp>
        <p:nvCxnSpPr>
          <p:cNvPr id="16" name="Conector recto de flecha 27"/>
          <p:cNvCxnSpPr/>
          <p:nvPr/>
        </p:nvCxnSpPr>
        <p:spPr>
          <a:xfrm>
            <a:off x="6518046" y="5277527"/>
            <a:ext cx="2268749" cy="0"/>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17" name="CuadroTexto 25"/>
          <p:cNvSpPr txBox="1"/>
          <p:nvPr/>
        </p:nvSpPr>
        <p:spPr>
          <a:xfrm>
            <a:off x="7072553" y="5277527"/>
            <a:ext cx="1254938" cy="461665"/>
          </a:xfrm>
          <a:prstGeom prst="rect">
            <a:avLst/>
          </a:prstGeom>
          <a:noFill/>
        </p:spPr>
        <p:txBody>
          <a:bodyPr wrap="square" rtlCol="0">
            <a:spAutoFit/>
          </a:bodyPr>
          <a:lstStyle/>
          <a:p>
            <a:r>
              <a:rPr lang="es-ES_tradnl" sz="2400" dirty="0" smtClean="0">
                <a:solidFill>
                  <a:schemeClr val="bg1"/>
                </a:solidFill>
              </a:rPr>
              <a:t>265 mm</a:t>
            </a:r>
            <a:endParaRPr lang="es-ES_tradnl" sz="2400" dirty="0">
              <a:solidFill>
                <a:schemeClr val="bg1"/>
              </a:solidFill>
            </a:endParaRPr>
          </a:p>
        </p:txBody>
      </p:sp>
      <p:pic>
        <p:nvPicPr>
          <p:cNvPr id="7" name="6 Imagen"/>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4717" t="1609" r="22317" b="3497"/>
          <a:stretch/>
        </p:blipFill>
        <p:spPr>
          <a:xfrm>
            <a:off x="8988594" y="1335624"/>
            <a:ext cx="1650172" cy="3941903"/>
          </a:xfrm>
          <a:prstGeom prst="rect">
            <a:avLst/>
          </a:prstGeom>
          <a:effectLst>
            <a:softEdge rad="12700"/>
          </a:effectLst>
        </p:spPr>
      </p:pic>
      <p:sp>
        <p:nvSpPr>
          <p:cNvPr id="2" name="Marcador de fecha 1"/>
          <p:cNvSpPr>
            <a:spLocks noGrp="1"/>
          </p:cNvSpPr>
          <p:nvPr>
            <p:ph type="dt" sz="half" idx="10"/>
          </p:nvPr>
        </p:nvSpPr>
        <p:spPr/>
        <p:txBody>
          <a:bodyPr/>
          <a:lstStyle/>
          <a:p>
            <a:fld id="{19708530-2A3F-6D4D-8507-34D6598EA780}"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10</a:t>
            </a:fld>
            <a:endParaRPr lang="es-ES_tradnl"/>
          </a:p>
        </p:txBody>
      </p:sp>
    </p:spTree>
    <p:extLst>
      <p:ext uri="{BB962C8B-B14F-4D97-AF65-F5344CB8AC3E}">
        <p14:creationId xmlns:p14="http://schemas.microsoft.com/office/powerpoint/2010/main" val="202263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500"/>
                                        <p:tgtEl>
                                          <p:spTgt spid="1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fade">
                                      <p:cBhvr>
                                        <p:cTn id="29" dur="500"/>
                                        <p:tgtEl>
                                          <p:spTgt spid="1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xEl>
                                              <p:pRg st="3" end="3"/>
                                            </p:txEl>
                                          </p:spTgt>
                                        </p:tgtEl>
                                        <p:attrNameLst>
                                          <p:attrName>style.visibility</p:attrName>
                                        </p:attrNameLst>
                                      </p:cBhvr>
                                      <p:to>
                                        <p:strVal val="visible"/>
                                      </p:to>
                                    </p:set>
                                    <p:animEffect transition="in" filter="fade">
                                      <p:cBhvr>
                                        <p:cTn id="34" dur="500"/>
                                        <p:tgtEl>
                                          <p:spTgt spid="1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fade">
                                      <p:cBhvr>
                                        <p:cTn id="39" dur="500"/>
                                        <p:tgtEl>
                                          <p:spTgt spid="1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xEl>
                                              <p:pRg st="5" end="5"/>
                                            </p:txEl>
                                          </p:spTgt>
                                        </p:tgtEl>
                                        <p:attrNameLst>
                                          <p:attrName>style.visibility</p:attrName>
                                        </p:attrNameLst>
                                      </p:cBhvr>
                                      <p:to>
                                        <p:strVal val="visible"/>
                                      </p:to>
                                    </p:set>
                                    <p:animEffect transition="in" filter="fade">
                                      <p:cBhvr>
                                        <p:cTn id="44" dur="5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dissolve">
                                      <p:cBhvr>
                                        <p:cTn id="49" dur="500"/>
                                        <p:tgtEl>
                                          <p:spTgt spid="1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dissolv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dissolve">
                                      <p:cBhvr>
                                        <p:cTn id="57" dur="500"/>
                                        <p:tgtEl>
                                          <p:spTgt spid="14"/>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dissolv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dissolve">
                                      <p:cBhvr>
                                        <p:cTn id="65" dur="500"/>
                                        <p:tgtEl>
                                          <p:spTgt spid="16"/>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dissolv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0 Imagen"/>
          <p:cNvPicPr>
            <a:picLocks noChangeAspect="1"/>
          </p:cNvPicPr>
          <p:nvPr/>
        </p:nvPicPr>
        <p:blipFill rotWithShape="1">
          <a:blip r:embed="rId3">
            <a:extLst>
              <a:ext uri="{28A0092B-C50C-407E-A947-70E740481C1C}">
                <a14:useLocalDpi xmlns:a14="http://schemas.microsoft.com/office/drawing/2010/main" val="0"/>
              </a:ext>
            </a:extLst>
          </a:blip>
          <a:srcRect l="8552" t="10644" r="9937" b="16354"/>
          <a:stretch/>
        </p:blipFill>
        <p:spPr bwMode="auto">
          <a:xfrm>
            <a:off x="7082339" y="3957554"/>
            <a:ext cx="4843008" cy="2438924"/>
          </a:xfrm>
          <a:prstGeom prst="rect">
            <a:avLst/>
          </a:prstGeom>
          <a:ln>
            <a:noFill/>
          </a:ln>
          <a:extLst>
            <a:ext uri="{53640926-AAD7-44D8-BBD7-CCE9431645EC}">
              <a14:shadowObscured xmlns:a14="http://schemas.microsoft.com/office/drawing/2010/main"/>
            </a:ext>
          </a:extLst>
        </p:spPr>
      </p:pic>
      <p:sp>
        <p:nvSpPr>
          <p:cNvPr id="29" name="Rectángulo 21"/>
          <p:cNvSpPr/>
          <p:nvPr/>
        </p:nvSpPr>
        <p:spPr>
          <a:xfrm>
            <a:off x="7030580" y="4665407"/>
            <a:ext cx="1416393" cy="495314"/>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19" name="CuadroTexto 18"/>
          <p:cNvSpPr txBox="1"/>
          <p:nvPr/>
        </p:nvSpPr>
        <p:spPr>
          <a:xfrm>
            <a:off x="528942" y="877172"/>
            <a:ext cx="7830054" cy="5309146"/>
          </a:xfrm>
          <a:prstGeom prst="rect">
            <a:avLst/>
          </a:prstGeom>
          <a:noFill/>
        </p:spPr>
        <p:txBody>
          <a:bodyPr wrap="square" rtlCol="0">
            <a:spAutoFit/>
          </a:bodyPr>
          <a:lstStyle/>
          <a:p>
            <a:pPr>
              <a:lnSpc>
                <a:spcPct val="150000"/>
              </a:lnSpc>
            </a:pPr>
            <a:r>
              <a:rPr lang="es-ES_tradnl" sz="2800" dirty="0" smtClean="0">
                <a:solidFill>
                  <a:schemeClr val="bg1"/>
                </a:solidFill>
              </a:rPr>
              <a:t>Velocidad de Escaneado 10 veces mayor</a:t>
            </a:r>
          </a:p>
          <a:p>
            <a:pPr>
              <a:spcBef>
                <a:spcPts val="1800"/>
              </a:spcBef>
            </a:pPr>
            <a:r>
              <a:rPr lang="es-ES_tradnl" sz="2800" dirty="0" smtClean="0">
                <a:solidFill>
                  <a:schemeClr val="bg1"/>
                </a:solidFill>
              </a:rPr>
              <a:t>Campo de Visión</a:t>
            </a:r>
          </a:p>
          <a:p>
            <a:endParaRPr lang="es-ES_tradnl" sz="2800" dirty="0" smtClean="0">
              <a:solidFill>
                <a:schemeClr val="bg1"/>
              </a:solidFill>
            </a:endParaRPr>
          </a:p>
          <a:p>
            <a:r>
              <a:rPr lang="es-ES_tradnl" sz="2800" dirty="0" smtClean="0">
                <a:solidFill>
                  <a:schemeClr val="bg1"/>
                </a:solidFill>
              </a:rPr>
              <a:t>Elevado Rango de Alcance</a:t>
            </a:r>
          </a:p>
          <a:p>
            <a:pPr>
              <a:lnSpc>
                <a:spcPct val="150000"/>
              </a:lnSpc>
              <a:spcBef>
                <a:spcPts val="1800"/>
              </a:spcBef>
            </a:pPr>
            <a:r>
              <a:rPr lang="es-ES_tradnl" sz="2800" dirty="0" smtClean="0">
                <a:solidFill>
                  <a:schemeClr val="bg1"/>
                </a:solidFill>
              </a:rPr>
              <a:t>Equipo controlado a través de un </a:t>
            </a:r>
            <a:r>
              <a:rPr lang="es-ES_tradnl" sz="2800" b="1" dirty="0" smtClean="0">
                <a:solidFill>
                  <a:schemeClr val="bg1"/>
                </a:solidFill>
              </a:rPr>
              <a:t>ordenador portátil</a:t>
            </a:r>
          </a:p>
          <a:p>
            <a:pPr>
              <a:spcBef>
                <a:spcPts val="600"/>
              </a:spcBef>
            </a:pPr>
            <a:r>
              <a:rPr lang="es-ES_tradnl" sz="2800" b="1" dirty="0" smtClean="0">
                <a:solidFill>
                  <a:schemeClr val="bg1"/>
                </a:solidFill>
              </a:rPr>
              <a:t>Cámara Integrada </a:t>
            </a:r>
          </a:p>
          <a:p>
            <a:pPr>
              <a:spcBef>
                <a:spcPts val="600"/>
              </a:spcBef>
            </a:pPr>
            <a:r>
              <a:rPr lang="es-ES_tradnl" sz="2800" dirty="0" smtClean="0">
                <a:solidFill>
                  <a:schemeClr val="bg1"/>
                </a:solidFill>
              </a:rPr>
              <a:t>Resolución de Escaneo</a:t>
            </a:r>
          </a:p>
          <a:p>
            <a:pPr>
              <a:lnSpc>
                <a:spcPct val="150000"/>
              </a:lnSpc>
              <a:spcBef>
                <a:spcPts val="1800"/>
              </a:spcBef>
            </a:pPr>
            <a:r>
              <a:rPr lang="es-ES_tradnl" sz="2800" dirty="0" smtClean="0">
                <a:solidFill>
                  <a:schemeClr val="bg1"/>
                </a:solidFill>
              </a:rPr>
              <a:t>Densidad de Escaneo</a:t>
            </a:r>
            <a:endParaRPr lang="es-ES_tradnl" sz="2800" b="1" dirty="0" smtClean="0">
              <a:solidFill>
                <a:schemeClr val="bg1"/>
              </a:solidFill>
            </a:endParaRPr>
          </a:p>
          <a:p>
            <a:endParaRPr lang="es-ES_tradnl" dirty="0">
              <a:solidFill>
                <a:schemeClr val="bg1"/>
              </a:solidFill>
            </a:endParaRPr>
          </a:p>
        </p:txBody>
      </p:sp>
      <p:sp>
        <p:nvSpPr>
          <p:cNvPr id="22" name="Rectángulo 21"/>
          <p:cNvSpPr/>
          <p:nvPr/>
        </p:nvSpPr>
        <p:spPr>
          <a:xfrm>
            <a:off x="7427084" y="919526"/>
            <a:ext cx="4071928" cy="748645"/>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11" name="Marcador de contenido 10"/>
          <p:cNvSpPr>
            <a:spLocks noGrp="1"/>
          </p:cNvSpPr>
          <p:nvPr>
            <p:ph idx="1"/>
          </p:nvPr>
        </p:nvSpPr>
        <p:spPr>
          <a:xfrm>
            <a:off x="3461687" y="1534107"/>
            <a:ext cx="2620289" cy="1097458"/>
          </a:xfrm>
        </p:spPr>
        <p:txBody>
          <a:bodyPr>
            <a:normAutofit/>
          </a:bodyPr>
          <a:lstStyle/>
          <a:p>
            <a:pPr marL="0" indent="0">
              <a:lnSpc>
                <a:spcPct val="100000"/>
              </a:lnSpc>
              <a:spcBef>
                <a:spcPts val="0"/>
              </a:spcBef>
              <a:buNone/>
            </a:pPr>
            <a:r>
              <a:rPr lang="es-ES" dirty="0" smtClean="0">
                <a:solidFill>
                  <a:schemeClr val="bg1"/>
                </a:solidFill>
              </a:rPr>
              <a:t>Horizontal: </a:t>
            </a:r>
            <a:r>
              <a:rPr lang="es-ES" b="1" dirty="0" smtClean="0">
                <a:solidFill>
                  <a:schemeClr val="bg1"/>
                </a:solidFill>
              </a:rPr>
              <a:t>360º</a:t>
            </a:r>
            <a:endParaRPr lang="es-ES" dirty="0" smtClean="0">
              <a:solidFill>
                <a:schemeClr val="bg1"/>
              </a:solidFill>
            </a:endParaRPr>
          </a:p>
          <a:p>
            <a:pPr marL="0" indent="0">
              <a:lnSpc>
                <a:spcPct val="100000"/>
              </a:lnSpc>
              <a:spcBef>
                <a:spcPts val="0"/>
              </a:spcBef>
              <a:buNone/>
            </a:pPr>
            <a:r>
              <a:rPr lang="es-ES" dirty="0" smtClean="0">
                <a:solidFill>
                  <a:schemeClr val="bg1"/>
                </a:solidFill>
              </a:rPr>
              <a:t>Vertical: </a:t>
            </a:r>
            <a:r>
              <a:rPr lang="es-ES" b="1" dirty="0" smtClean="0">
                <a:solidFill>
                  <a:schemeClr val="bg1"/>
                </a:solidFill>
              </a:rPr>
              <a:t>270º</a:t>
            </a:r>
            <a:endParaRPr lang="es-ES_tradnl" b="1" dirty="0" smtClean="0">
              <a:solidFill>
                <a:schemeClr val="bg1"/>
              </a:solidFill>
            </a:endParaRPr>
          </a:p>
          <a:p>
            <a:pPr marL="0" indent="0">
              <a:lnSpc>
                <a:spcPct val="150000"/>
              </a:lnSpc>
              <a:spcBef>
                <a:spcPts val="600"/>
              </a:spcBef>
              <a:buNone/>
            </a:pPr>
            <a:endParaRPr lang="es-ES_tradnl" dirty="0">
              <a:solidFill>
                <a:schemeClr val="bg1"/>
              </a:solidFill>
            </a:endParaRPr>
          </a:p>
          <a:p>
            <a:pPr marL="0" indent="0">
              <a:lnSpc>
                <a:spcPct val="150000"/>
              </a:lnSpc>
              <a:buNone/>
            </a:pPr>
            <a:endParaRPr lang="es-ES_tradnl" dirty="0" smtClean="0">
              <a:solidFill>
                <a:schemeClr val="bg1"/>
              </a:solidFill>
            </a:endParaRPr>
          </a:p>
        </p:txBody>
      </p:sp>
      <p:sp>
        <p:nvSpPr>
          <p:cNvPr id="12" name="Marcador de contenido 10"/>
          <p:cNvSpPr txBox="1">
            <a:spLocks/>
          </p:cNvSpPr>
          <p:nvPr/>
        </p:nvSpPr>
        <p:spPr>
          <a:xfrm>
            <a:off x="5348788" y="2631565"/>
            <a:ext cx="2804611" cy="66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600"/>
              </a:spcBef>
              <a:buFont typeface="Arial" panose="020B0604020202020204" pitchFamily="34" charset="0"/>
              <a:buNone/>
            </a:pPr>
            <a:r>
              <a:rPr lang="es-ES" b="1" dirty="0" smtClean="0">
                <a:solidFill>
                  <a:schemeClr val="bg1"/>
                </a:solidFill>
              </a:rPr>
              <a:t>Máx. 300 </a:t>
            </a:r>
            <a:r>
              <a:rPr lang="es-ES" b="1" dirty="0" smtClean="0">
                <a:solidFill>
                  <a:schemeClr val="bg1"/>
                </a:solidFill>
              </a:rPr>
              <a:t>m</a:t>
            </a:r>
          </a:p>
          <a:p>
            <a:pPr marL="0" indent="0">
              <a:lnSpc>
                <a:spcPct val="150000"/>
              </a:lnSpc>
              <a:buFont typeface="Arial" panose="020B0604020202020204" pitchFamily="34" charset="0"/>
              <a:buNone/>
            </a:pPr>
            <a:endParaRPr lang="es-ES_tradnl" dirty="0" smtClean="0">
              <a:solidFill>
                <a:schemeClr val="bg1"/>
              </a:solidFill>
            </a:endParaRPr>
          </a:p>
        </p:txBody>
      </p:sp>
      <p:sp>
        <p:nvSpPr>
          <p:cNvPr id="13" name="Marcador de contenido 10"/>
          <p:cNvSpPr txBox="1">
            <a:spLocks/>
          </p:cNvSpPr>
          <p:nvPr/>
        </p:nvSpPr>
        <p:spPr>
          <a:xfrm>
            <a:off x="7498167" y="919526"/>
            <a:ext cx="4156120" cy="6604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s-ES_tradnl" b="1" dirty="0" smtClean="0">
                <a:solidFill>
                  <a:schemeClr val="bg1"/>
                </a:solidFill>
              </a:rPr>
              <a:t>50.000 puntos por segundo </a:t>
            </a:r>
          </a:p>
        </p:txBody>
      </p:sp>
      <p:sp>
        <p:nvSpPr>
          <p:cNvPr id="14" name="Flecha derecha 13"/>
          <p:cNvSpPr/>
          <p:nvPr/>
        </p:nvSpPr>
        <p:spPr>
          <a:xfrm>
            <a:off x="4505446" y="2758565"/>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Cerrar llave 16"/>
          <p:cNvSpPr/>
          <p:nvPr/>
        </p:nvSpPr>
        <p:spPr>
          <a:xfrm flipH="1">
            <a:off x="3211467" y="1628206"/>
            <a:ext cx="301625" cy="785812"/>
          </a:xfrm>
          <a:prstGeom prst="rightBrace">
            <a:avLst>
              <a:gd name="adj1" fmla="val 25000"/>
              <a:gd name="adj2" fmla="val 5000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8" name="Cerrar llave 17"/>
          <p:cNvSpPr/>
          <p:nvPr/>
        </p:nvSpPr>
        <p:spPr>
          <a:xfrm flipH="1">
            <a:off x="228528" y="927406"/>
            <a:ext cx="381751" cy="4938989"/>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1" name="Flecha derecha 20"/>
          <p:cNvSpPr/>
          <p:nvPr/>
        </p:nvSpPr>
        <p:spPr>
          <a:xfrm>
            <a:off x="6564701" y="1166848"/>
            <a:ext cx="708835"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3" name="Flecha derecha 13"/>
          <p:cNvSpPr/>
          <p:nvPr/>
        </p:nvSpPr>
        <p:spPr>
          <a:xfrm>
            <a:off x="3989196" y="4665407"/>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4" name="Marcador de contenido 10"/>
          <p:cNvSpPr txBox="1">
            <a:spLocks/>
          </p:cNvSpPr>
          <p:nvPr/>
        </p:nvSpPr>
        <p:spPr>
          <a:xfrm>
            <a:off x="4814220" y="4476209"/>
            <a:ext cx="2268119" cy="58422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s-ES_tradnl" dirty="0" smtClean="0">
                <a:solidFill>
                  <a:schemeClr val="bg1"/>
                </a:solidFill>
              </a:rPr>
              <a:t>De 0 a 50 m</a:t>
            </a:r>
          </a:p>
        </p:txBody>
      </p:sp>
      <p:sp>
        <p:nvSpPr>
          <p:cNvPr id="25" name="Cerrar llave 3"/>
          <p:cNvSpPr/>
          <p:nvPr/>
        </p:nvSpPr>
        <p:spPr>
          <a:xfrm flipH="1">
            <a:off x="6564701" y="4197855"/>
            <a:ext cx="222544" cy="785812"/>
          </a:xfrm>
          <a:prstGeom prst="rightBrace">
            <a:avLst>
              <a:gd name="adj1" fmla="val 25000"/>
              <a:gd name="adj2" fmla="val 70858"/>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7" name="Marcador de contenido 10"/>
          <p:cNvSpPr txBox="1">
            <a:spLocks/>
          </p:cNvSpPr>
          <p:nvPr/>
        </p:nvSpPr>
        <p:spPr>
          <a:xfrm>
            <a:off x="6706244" y="4155229"/>
            <a:ext cx="3086550" cy="12261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Tamaño de Punto</a:t>
            </a:r>
          </a:p>
        </p:txBody>
      </p:sp>
      <p:sp>
        <p:nvSpPr>
          <p:cNvPr id="28" name="Marcador de contenido 10"/>
          <p:cNvSpPr txBox="1">
            <a:spLocks/>
          </p:cNvSpPr>
          <p:nvPr/>
        </p:nvSpPr>
        <p:spPr>
          <a:xfrm>
            <a:off x="7195899" y="4665407"/>
            <a:ext cx="1733550" cy="5116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600"/>
              </a:spcBef>
              <a:buFont typeface="Arial" panose="020B0604020202020204" pitchFamily="34" charset="0"/>
              <a:buNone/>
            </a:pPr>
            <a:r>
              <a:rPr lang="es-ES" b="1" dirty="0" smtClean="0">
                <a:solidFill>
                  <a:schemeClr val="bg1"/>
                </a:solidFill>
              </a:rPr>
              <a:t>4 mm</a:t>
            </a:r>
          </a:p>
          <a:p>
            <a:pPr marL="0" indent="0">
              <a:lnSpc>
                <a:spcPct val="150000"/>
              </a:lnSpc>
              <a:buFont typeface="Arial" panose="020B0604020202020204" pitchFamily="34" charset="0"/>
              <a:buNone/>
            </a:pPr>
            <a:endParaRPr lang="es-ES_tradnl" dirty="0" smtClean="0">
              <a:solidFill>
                <a:schemeClr val="bg1"/>
              </a:solidFill>
            </a:endParaRPr>
          </a:p>
        </p:txBody>
      </p:sp>
      <p:sp>
        <p:nvSpPr>
          <p:cNvPr id="30" name="Flecha derecha 13"/>
          <p:cNvSpPr/>
          <p:nvPr/>
        </p:nvSpPr>
        <p:spPr>
          <a:xfrm>
            <a:off x="3722810" y="5447280"/>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1" name="Marcador de contenido 10"/>
          <p:cNvSpPr txBox="1">
            <a:spLocks/>
          </p:cNvSpPr>
          <p:nvPr/>
        </p:nvSpPr>
        <p:spPr>
          <a:xfrm>
            <a:off x="4528285" y="5282166"/>
            <a:ext cx="2268119" cy="58422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s-ES_tradnl" dirty="0" smtClean="0">
                <a:solidFill>
                  <a:schemeClr val="bg1"/>
                </a:solidFill>
              </a:rPr>
              <a:t>Máx. </a:t>
            </a:r>
            <a:r>
              <a:rPr lang="es-ES_tradnl" b="1" dirty="0" smtClean="0">
                <a:solidFill>
                  <a:schemeClr val="bg1"/>
                </a:solidFill>
              </a:rPr>
              <a:t>1 mm</a:t>
            </a:r>
          </a:p>
        </p:txBody>
      </p:sp>
      <p:sp>
        <p:nvSpPr>
          <p:cNvPr id="42" name="Rectángulo 19"/>
          <p:cNvSpPr/>
          <p:nvPr/>
        </p:nvSpPr>
        <p:spPr>
          <a:xfrm>
            <a:off x="228528" y="89530"/>
            <a:ext cx="4592605" cy="671851"/>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Características</a:t>
            </a:r>
          </a:p>
        </p:txBody>
      </p:sp>
      <p:sp>
        <p:nvSpPr>
          <p:cNvPr id="2" name="Marcador de fecha 1"/>
          <p:cNvSpPr>
            <a:spLocks noGrp="1"/>
          </p:cNvSpPr>
          <p:nvPr>
            <p:ph type="dt" sz="half" idx="10"/>
          </p:nvPr>
        </p:nvSpPr>
        <p:spPr/>
        <p:txBody>
          <a:bodyPr/>
          <a:lstStyle/>
          <a:p>
            <a:fld id="{20613455-300C-BE47-8232-FFF0391FCEFC}"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11</a:t>
            </a:fld>
            <a:endParaRPr lang="es-ES_tradnl"/>
          </a:p>
        </p:txBody>
      </p:sp>
    </p:spTree>
    <p:extLst>
      <p:ext uri="{BB962C8B-B14F-4D97-AF65-F5344CB8AC3E}">
        <p14:creationId xmlns:p14="http://schemas.microsoft.com/office/powerpoint/2010/main" val="204041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xEl>
                                              <p:pRg st="1" end="1"/>
                                            </p:txEl>
                                          </p:spTgt>
                                        </p:tgtEl>
                                        <p:attrNameLst>
                                          <p:attrName>style.visibility</p:attrName>
                                        </p:attrNameLst>
                                      </p:cBhvr>
                                      <p:to>
                                        <p:strVal val="visible"/>
                                      </p:to>
                                    </p:set>
                                    <p:animEffect transition="in" filter="fade">
                                      <p:cBhvr>
                                        <p:cTn id="28" dur="500"/>
                                        <p:tgtEl>
                                          <p:spTgt spid="11">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34"/>
                                        </p:tgtEl>
                                      </p:cBhvr>
                                    </p:animEffect>
                                    <p:set>
                                      <p:cBhvr>
                                        <p:cTn id="38" dur="1" fill="hold">
                                          <p:stCondLst>
                                            <p:cond delay="499"/>
                                          </p:stCondLst>
                                        </p:cTn>
                                        <p:tgtEl>
                                          <p:spTgt spid="3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dissolve">
                                      <p:cBhvr>
                                        <p:cTn id="67" dur="500"/>
                                        <p:tgtEl>
                                          <p:spTgt spid="29"/>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dissolve">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2" grpId="0" animBg="1"/>
      <p:bldP spid="11" grpId="0" build="p"/>
      <p:bldP spid="12" grpId="0"/>
      <p:bldP spid="13" grpId="0"/>
      <p:bldP spid="14" grpId="0" animBg="1"/>
      <p:bldP spid="17" grpId="0" animBg="1"/>
      <p:bldP spid="21" grpId="0" animBg="1"/>
      <p:bldP spid="23" grpId="0" animBg="1"/>
      <p:bldP spid="24" grpId="0"/>
      <p:bldP spid="25" grpId="0" animBg="1"/>
      <p:bldP spid="27" grpId="0"/>
      <p:bldP spid="28" grpId="0"/>
      <p:bldP spid="30" grpId="0" animBg="1"/>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2476" y="701675"/>
            <a:ext cx="5701174" cy="5654675"/>
          </a:xfrm>
        </p:spPr>
        <p:txBody>
          <a:bodyPr/>
          <a:lstStyle/>
          <a:p>
            <a:pPr marL="0" indent="0">
              <a:lnSpc>
                <a:spcPct val="150000"/>
              </a:lnSpc>
              <a:buNone/>
            </a:pPr>
            <a:r>
              <a:rPr lang="es-ES_tradnl" b="1" dirty="0">
                <a:solidFill>
                  <a:schemeClr val="bg1"/>
                </a:solidFill>
              </a:rPr>
              <a:t>Fabricante: </a:t>
            </a:r>
            <a:r>
              <a:rPr lang="es-ES_tradnl" dirty="0" err="1" smtClean="0">
                <a:solidFill>
                  <a:schemeClr val="bg1"/>
                </a:solidFill>
              </a:rPr>
              <a:t>Leica</a:t>
            </a:r>
            <a:endParaRPr lang="es-ES_tradnl" b="1" dirty="0" smtClean="0">
              <a:solidFill>
                <a:schemeClr val="bg1"/>
              </a:solidFill>
            </a:endParaRPr>
          </a:p>
          <a:p>
            <a:pPr marL="0" indent="0">
              <a:lnSpc>
                <a:spcPct val="150000"/>
              </a:lnSpc>
              <a:buNone/>
            </a:pPr>
            <a:r>
              <a:rPr lang="es-ES_tradnl" b="1" dirty="0" smtClean="0">
                <a:solidFill>
                  <a:schemeClr val="bg1"/>
                </a:solidFill>
              </a:rPr>
              <a:t>Modelo: </a:t>
            </a:r>
            <a:r>
              <a:rPr lang="es-ES_tradnl" dirty="0" err="1" smtClean="0">
                <a:solidFill>
                  <a:schemeClr val="bg1"/>
                </a:solidFill>
              </a:rPr>
              <a:t>ScanStation</a:t>
            </a:r>
            <a:r>
              <a:rPr lang="es-ES_tradnl" dirty="0" smtClean="0">
                <a:solidFill>
                  <a:schemeClr val="bg1"/>
                </a:solidFill>
              </a:rPr>
              <a:t> P40</a:t>
            </a:r>
          </a:p>
          <a:p>
            <a:pPr marL="0" indent="0">
              <a:lnSpc>
                <a:spcPct val="150000"/>
              </a:lnSpc>
              <a:buNone/>
            </a:pPr>
            <a:r>
              <a:rPr lang="es-ES_tradnl" b="1" dirty="0">
                <a:solidFill>
                  <a:schemeClr val="bg1"/>
                </a:solidFill>
              </a:rPr>
              <a:t>Tipo de Dispositivo: </a:t>
            </a:r>
            <a:r>
              <a:rPr lang="es-ES_tradnl" dirty="0">
                <a:solidFill>
                  <a:schemeClr val="bg1"/>
                </a:solidFill>
              </a:rPr>
              <a:t>Equipo de Medición Láser-Escáner</a:t>
            </a:r>
            <a:r>
              <a:rPr lang="es-ES_tradnl" b="1" dirty="0">
                <a:solidFill>
                  <a:schemeClr val="bg1"/>
                </a:solidFill>
              </a:rPr>
              <a:t> </a:t>
            </a:r>
          </a:p>
          <a:p>
            <a:pPr marL="0" indent="0">
              <a:lnSpc>
                <a:spcPct val="150000"/>
              </a:lnSpc>
              <a:buNone/>
            </a:pPr>
            <a:r>
              <a:rPr lang="es-ES_tradnl" b="1" dirty="0">
                <a:solidFill>
                  <a:schemeClr val="bg1"/>
                </a:solidFill>
              </a:rPr>
              <a:t>Predecesor: </a:t>
            </a:r>
            <a:r>
              <a:rPr lang="es-ES_tradnl" dirty="0">
                <a:solidFill>
                  <a:schemeClr val="bg1"/>
                </a:solidFill>
              </a:rPr>
              <a:t>Gama </a:t>
            </a:r>
            <a:r>
              <a:rPr lang="es-ES_tradnl" dirty="0" err="1">
                <a:solidFill>
                  <a:schemeClr val="bg1"/>
                </a:solidFill>
              </a:rPr>
              <a:t>ScanStation</a:t>
            </a:r>
            <a:r>
              <a:rPr lang="es-ES_tradnl" dirty="0">
                <a:solidFill>
                  <a:schemeClr val="bg1"/>
                </a:solidFill>
              </a:rPr>
              <a:t> </a:t>
            </a:r>
            <a:r>
              <a:rPr lang="es-ES_tradnl" dirty="0" smtClean="0">
                <a:solidFill>
                  <a:schemeClr val="bg1"/>
                </a:solidFill>
              </a:rPr>
              <a:t>P20</a:t>
            </a:r>
          </a:p>
          <a:p>
            <a:pPr marL="0" indent="0">
              <a:lnSpc>
                <a:spcPct val="150000"/>
              </a:lnSpc>
              <a:buNone/>
            </a:pPr>
            <a:r>
              <a:rPr lang="es-ES_tradnl" b="1" dirty="0" smtClean="0">
                <a:solidFill>
                  <a:schemeClr val="bg1"/>
                </a:solidFill>
              </a:rPr>
              <a:t>Familia: </a:t>
            </a:r>
            <a:r>
              <a:rPr lang="es-ES_tradnl" dirty="0" smtClean="0">
                <a:solidFill>
                  <a:schemeClr val="bg1"/>
                </a:solidFill>
              </a:rPr>
              <a:t>8ª Generación</a:t>
            </a:r>
            <a:endParaRPr lang="es-ES_tradnl" dirty="0">
              <a:solidFill>
                <a:schemeClr val="bg1"/>
              </a:solidFill>
            </a:endParaRPr>
          </a:p>
          <a:p>
            <a:pPr marL="0" indent="0">
              <a:lnSpc>
                <a:spcPct val="150000"/>
              </a:lnSpc>
              <a:buNone/>
            </a:pPr>
            <a:r>
              <a:rPr lang="es-ES_tradnl" b="1" dirty="0">
                <a:solidFill>
                  <a:schemeClr val="bg1"/>
                </a:solidFill>
              </a:rPr>
              <a:t>Año de Introducción: </a:t>
            </a:r>
            <a:r>
              <a:rPr lang="es-ES_tradnl" dirty="0" smtClean="0">
                <a:solidFill>
                  <a:schemeClr val="bg1"/>
                </a:solidFill>
              </a:rPr>
              <a:t>2015</a:t>
            </a:r>
            <a:endParaRPr lang="es-ES_tradnl" dirty="0">
              <a:solidFill>
                <a:schemeClr val="bg1"/>
              </a:solidFill>
            </a:endParaRPr>
          </a:p>
          <a:p>
            <a:pPr marL="0" indent="0">
              <a:lnSpc>
                <a:spcPct val="150000"/>
              </a:lnSpc>
              <a:buNone/>
            </a:pPr>
            <a:endParaRPr lang="es-ES_tradnl" dirty="0" smtClean="0">
              <a:solidFill>
                <a:schemeClr val="bg1"/>
              </a:solidFill>
            </a:endParaRPr>
          </a:p>
        </p:txBody>
      </p:sp>
      <p:pic>
        <p:nvPicPr>
          <p:cNvPr id="4" name="3 Imagen"/>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368" t="5104" r="28505" b="27919"/>
          <a:stretch/>
        </p:blipFill>
        <p:spPr>
          <a:xfrm>
            <a:off x="6271174" y="1787747"/>
            <a:ext cx="2620656" cy="3052432"/>
          </a:xfrm>
          <a:prstGeom prst="rect">
            <a:avLst/>
          </a:prstGeom>
        </p:spPr>
      </p:pic>
      <p:pic>
        <p:nvPicPr>
          <p:cNvPr id="5" name="4 Imagen"/>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290" r="21475"/>
          <a:stretch/>
        </p:blipFill>
        <p:spPr>
          <a:xfrm>
            <a:off x="8959370" y="1787747"/>
            <a:ext cx="1747063" cy="3052433"/>
          </a:xfrm>
          <a:prstGeom prst="rect">
            <a:avLst/>
          </a:prstGeom>
        </p:spPr>
      </p:pic>
      <p:cxnSp>
        <p:nvCxnSpPr>
          <p:cNvPr id="12" name="Conector recto de flecha 27"/>
          <p:cNvCxnSpPr/>
          <p:nvPr/>
        </p:nvCxnSpPr>
        <p:spPr>
          <a:xfrm flipH="1">
            <a:off x="6318176" y="5043289"/>
            <a:ext cx="2526652" cy="0"/>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13" name="CuadroTexto 25"/>
          <p:cNvSpPr txBox="1"/>
          <p:nvPr/>
        </p:nvSpPr>
        <p:spPr>
          <a:xfrm>
            <a:off x="6954033" y="5043289"/>
            <a:ext cx="1254938" cy="461665"/>
          </a:xfrm>
          <a:prstGeom prst="rect">
            <a:avLst/>
          </a:prstGeom>
          <a:noFill/>
        </p:spPr>
        <p:txBody>
          <a:bodyPr wrap="square" rtlCol="0">
            <a:spAutoFit/>
          </a:bodyPr>
          <a:lstStyle/>
          <a:p>
            <a:r>
              <a:rPr lang="es-ES_tradnl" sz="2400" dirty="0" smtClean="0">
                <a:solidFill>
                  <a:schemeClr val="bg1"/>
                </a:solidFill>
              </a:rPr>
              <a:t>358 mm</a:t>
            </a:r>
            <a:endParaRPr lang="es-ES_tradnl" sz="2400" dirty="0">
              <a:solidFill>
                <a:schemeClr val="bg1"/>
              </a:solidFill>
            </a:endParaRPr>
          </a:p>
        </p:txBody>
      </p:sp>
      <p:cxnSp>
        <p:nvCxnSpPr>
          <p:cNvPr id="15" name="Conector recto de flecha 27"/>
          <p:cNvCxnSpPr/>
          <p:nvPr/>
        </p:nvCxnSpPr>
        <p:spPr>
          <a:xfrm>
            <a:off x="8963897" y="5043289"/>
            <a:ext cx="1742536" cy="0"/>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16" name="CuadroTexto 25"/>
          <p:cNvSpPr txBox="1"/>
          <p:nvPr/>
        </p:nvSpPr>
        <p:spPr>
          <a:xfrm>
            <a:off x="9205432" y="5034963"/>
            <a:ext cx="1254938" cy="461665"/>
          </a:xfrm>
          <a:prstGeom prst="rect">
            <a:avLst/>
          </a:prstGeom>
          <a:noFill/>
        </p:spPr>
        <p:txBody>
          <a:bodyPr wrap="square" rtlCol="0">
            <a:spAutoFit/>
          </a:bodyPr>
          <a:lstStyle/>
          <a:p>
            <a:r>
              <a:rPr lang="es-ES_tradnl" sz="2400" dirty="0" smtClean="0">
                <a:solidFill>
                  <a:schemeClr val="bg1"/>
                </a:solidFill>
              </a:rPr>
              <a:t>238 mm</a:t>
            </a:r>
            <a:endParaRPr lang="es-ES_tradnl" sz="2400" dirty="0">
              <a:solidFill>
                <a:schemeClr val="bg1"/>
              </a:solidFill>
            </a:endParaRPr>
          </a:p>
        </p:txBody>
      </p:sp>
      <p:cxnSp>
        <p:nvCxnSpPr>
          <p:cNvPr id="19" name="Conector recto de flecha 27"/>
          <p:cNvCxnSpPr/>
          <p:nvPr/>
        </p:nvCxnSpPr>
        <p:spPr>
          <a:xfrm flipV="1">
            <a:off x="10885670" y="1787747"/>
            <a:ext cx="1" cy="3052434"/>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0" name="CuadroTexto 25"/>
          <p:cNvSpPr txBox="1"/>
          <p:nvPr/>
        </p:nvSpPr>
        <p:spPr>
          <a:xfrm>
            <a:off x="10885671" y="3083131"/>
            <a:ext cx="1254938" cy="461665"/>
          </a:xfrm>
          <a:prstGeom prst="rect">
            <a:avLst/>
          </a:prstGeom>
          <a:noFill/>
        </p:spPr>
        <p:txBody>
          <a:bodyPr wrap="square" rtlCol="0">
            <a:spAutoFit/>
          </a:bodyPr>
          <a:lstStyle/>
          <a:p>
            <a:r>
              <a:rPr lang="es-ES_tradnl" sz="2400" dirty="0" smtClean="0">
                <a:solidFill>
                  <a:schemeClr val="bg1"/>
                </a:solidFill>
              </a:rPr>
              <a:t>395 mm</a:t>
            </a:r>
            <a:endParaRPr lang="es-ES_tradnl" sz="2400" dirty="0">
              <a:solidFill>
                <a:schemeClr val="bg1"/>
              </a:solidFill>
            </a:endParaRPr>
          </a:p>
        </p:txBody>
      </p:sp>
      <p:sp>
        <p:nvSpPr>
          <p:cNvPr id="2" name="Marcador de fecha 1"/>
          <p:cNvSpPr>
            <a:spLocks noGrp="1"/>
          </p:cNvSpPr>
          <p:nvPr>
            <p:ph type="dt" sz="half" idx="10"/>
          </p:nvPr>
        </p:nvSpPr>
        <p:spPr/>
        <p:txBody>
          <a:bodyPr/>
          <a:lstStyle/>
          <a:p>
            <a:fld id="{28BD587E-8608-4740-B1F4-B14355BC573D}"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12</a:t>
            </a:fld>
            <a:endParaRPr lang="es-ES_tradnl"/>
          </a:p>
        </p:txBody>
      </p:sp>
    </p:spTree>
    <p:extLst>
      <p:ext uri="{BB962C8B-B14F-4D97-AF65-F5344CB8AC3E}">
        <p14:creationId xmlns:p14="http://schemas.microsoft.com/office/powerpoint/2010/main" val="61858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500"/>
                                        <p:tgtEl>
                                          <p:spTgt spid="1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fade">
                                      <p:cBhvr>
                                        <p:cTn id="29" dur="500"/>
                                        <p:tgtEl>
                                          <p:spTgt spid="1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xEl>
                                              <p:pRg st="3" end="3"/>
                                            </p:txEl>
                                          </p:spTgt>
                                        </p:tgtEl>
                                        <p:attrNameLst>
                                          <p:attrName>style.visibility</p:attrName>
                                        </p:attrNameLst>
                                      </p:cBhvr>
                                      <p:to>
                                        <p:strVal val="visible"/>
                                      </p:to>
                                    </p:set>
                                    <p:animEffect transition="in" filter="fade">
                                      <p:cBhvr>
                                        <p:cTn id="34" dur="500"/>
                                        <p:tgtEl>
                                          <p:spTgt spid="1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fade">
                                      <p:cBhvr>
                                        <p:cTn id="39" dur="500"/>
                                        <p:tgtEl>
                                          <p:spTgt spid="1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xEl>
                                              <p:pRg st="5" end="5"/>
                                            </p:txEl>
                                          </p:spTgt>
                                        </p:tgtEl>
                                        <p:attrNameLst>
                                          <p:attrName>style.visibility</p:attrName>
                                        </p:attrNameLst>
                                      </p:cBhvr>
                                      <p:to>
                                        <p:strVal val="visible"/>
                                      </p:to>
                                    </p:set>
                                    <p:animEffect transition="in" filter="fade">
                                      <p:cBhvr>
                                        <p:cTn id="44" dur="5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dissolve">
                                      <p:cBhvr>
                                        <p:cTn id="49" dur="500"/>
                                        <p:tgtEl>
                                          <p:spTgt spid="19"/>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dissolv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dissolve">
                                      <p:cBhvr>
                                        <p:cTn id="57" dur="500"/>
                                        <p:tgtEl>
                                          <p:spTgt spid="1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dissolve">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dissolve">
                                      <p:cBhvr>
                                        <p:cTn id="65" dur="500"/>
                                        <p:tgtEl>
                                          <p:spTgt spid="12"/>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dissolve">
                                      <p:cBhvr>
                                        <p:cTn id="6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p:cNvSpPr txBox="1"/>
          <p:nvPr/>
        </p:nvSpPr>
        <p:spPr>
          <a:xfrm>
            <a:off x="610278" y="877172"/>
            <a:ext cx="8198056" cy="5032147"/>
          </a:xfrm>
          <a:prstGeom prst="rect">
            <a:avLst/>
          </a:prstGeom>
          <a:noFill/>
        </p:spPr>
        <p:txBody>
          <a:bodyPr wrap="square" rtlCol="0">
            <a:spAutoFit/>
          </a:bodyPr>
          <a:lstStyle/>
          <a:p>
            <a:pPr>
              <a:lnSpc>
                <a:spcPct val="150000"/>
              </a:lnSpc>
            </a:pPr>
            <a:r>
              <a:rPr lang="es-ES_tradnl" sz="2800" dirty="0" smtClean="0">
                <a:solidFill>
                  <a:schemeClr val="bg1"/>
                </a:solidFill>
              </a:rPr>
              <a:t>Velocidad de Escaneado más elevada </a:t>
            </a:r>
          </a:p>
          <a:p>
            <a:pPr>
              <a:lnSpc>
                <a:spcPct val="150000"/>
              </a:lnSpc>
            </a:pPr>
            <a:r>
              <a:rPr lang="es-ES_tradnl" sz="2800" dirty="0" smtClean="0">
                <a:solidFill>
                  <a:schemeClr val="bg1"/>
                </a:solidFill>
              </a:rPr>
              <a:t>Campo de Visión</a:t>
            </a:r>
          </a:p>
          <a:p>
            <a:pPr>
              <a:lnSpc>
                <a:spcPct val="150000"/>
              </a:lnSpc>
              <a:spcBef>
                <a:spcPts val="2400"/>
              </a:spcBef>
            </a:pPr>
            <a:r>
              <a:rPr lang="es-ES_tradnl" sz="2800" dirty="0" smtClean="0">
                <a:solidFill>
                  <a:schemeClr val="bg1"/>
                </a:solidFill>
              </a:rPr>
              <a:t>Rango de Alcance</a:t>
            </a:r>
          </a:p>
          <a:p>
            <a:pPr>
              <a:spcBef>
                <a:spcPts val="2400"/>
              </a:spcBef>
            </a:pPr>
            <a:r>
              <a:rPr lang="es-ES_tradnl" sz="2800" dirty="0" smtClean="0">
                <a:solidFill>
                  <a:schemeClr val="bg1"/>
                </a:solidFill>
              </a:rPr>
              <a:t>Equipo controlado a través de una </a:t>
            </a:r>
            <a:r>
              <a:rPr lang="es-ES_tradnl" sz="2800" b="1" dirty="0" smtClean="0">
                <a:solidFill>
                  <a:schemeClr val="bg1"/>
                </a:solidFill>
              </a:rPr>
              <a:t>Pantalla Táctil</a:t>
            </a:r>
            <a:endParaRPr lang="es-ES_tradnl" sz="2800" dirty="0" smtClean="0">
              <a:solidFill>
                <a:schemeClr val="bg1"/>
              </a:solidFill>
            </a:endParaRPr>
          </a:p>
          <a:p>
            <a:pPr>
              <a:spcBef>
                <a:spcPts val="1200"/>
              </a:spcBef>
            </a:pPr>
            <a:r>
              <a:rPr lang="es-ES_tradnl" sz="2800" dirty="0" smtClean="0">
                <a:solidFill>
                  <a:schemeClr val="bg1"/>
                </a:solidFill>
              </a:rPr>
              <a:t>Cámara Integrada HDR </a:t>
            </a:r>
            <a:r>
              <a:rPr lang="es-ES_tradnl" sz="2800" b="1" dirty="0" smtClean="0">
                <a:solidFill>
                  <a:schemeClr val="bg1"/>
                </a:solidFill>
              </a:rPr>
              <a:t>(High </a:t>
            </a:r>
            <a:r>
              <a:rPr lang="es-ES_tradnl" sz="2800" b="1" dirty="0" err="1" smtClean="0">
                <a:solidFill>
                  <a:schemeClr val="bg1"/>
                </a:solidFill>
              </a:rPr>
              <a:t>Definition</a:t>
            </a:r>
            <a:r>
              <a:rPr lang="es-ES_tradnl" sz="2800" b="1" dirty="0" smtClean="0">
                <a:solidFill>
                  <a:schemeClr val="bg1"/>
                </a:solidFill>
              </a:rPr>
              <a:t> </a:t>
            </a:r>
            <a:r>
              <a:rPr lang="es-ES_tradnl" sz="2800" b="1" dirty="0" err="1" smtClean="0">
                <a:solidFill>
                  <a:schemeClr val="bg1"/>
                </a:solidFill>
              </a:rPr>
              <a:t>Resolution</a:t>
            </a:r>
            <a:r>
              <a:rPr lang="es-ES_tradnl" sz="2800" b="1" dirty="0" smtClean="0">
                <a:solidFill>
                  <a:schemeClr val="bg1"/>
                </a:solidFill>
              </a:rPr>
              <a:t>) </a:t>
            </a:r>
          </a:p>
          <a:p>
            <a:pPr>
              <a:lnSpc>
                <a:spcPct val="150000"/>
              </a:lnSpc>
            </a:pPr>
            <a:r>
              <a:rPr lang="es-ES_tradnl" sz="2800" dirty="0" smtClean="0">
                <a:solidFill>
                  <a:schemeClr val="bg1"/>
                </a:solidFill>
              </a:rPr>
              <a:t>Alimentación</a:t>
            </a:r>
          </a:p>
          <a:p>
            <a:pPr>
              <a:lnSpc>
                <a:spcPct val="150000"/>
              </a:lnSpc>
              <a:spcBef>
                <a:spcPts val="600"/>
              </a:spcBef>
            </a:pPr>
            <a:r>
              <a:rPr lang="es-ES_tradnl" sz="2800" dirty="0" smtClean="0">
                <a:solidFill>
                  <a:schemeClr val="bg1"/>
                </a:solidFill>
              </a:rPr>
              <a:t>Precisión del Sistema</a:t>
            </a:r>
          </a:p>
        </p:txBody>
      </p:sp>
      <p:sp>
        <p:nvSpPr>
          <p:cNvPr id="22" name="Rectángulo 21"/>
          <p:cNvSpPr/>
          <p:nvPr/>
        </p:nvSpPr>
        <p:spPr>
          <a:xfrm>
            <a:off x="7177571" y="901081"/>
            <a:ext cx="4718255" cy="748645"/>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11" name="Marcador de contenido 10"/>
          <p:cNvSpPr>
            <a:spLocks noGrp="1"/>
          </p:cNvSpPr>
          <p:nvPr>
            <p:ph idx="1"/>
          </p:nvPr>
        </p:nvSpPr>
        <p:spPr>
          <a:xfrm>
            <a:off x="3632123" y="2445416"/>
            <a:ext cx="4699377" cy="988765"/>
          </a:xfrm>
        </p:spPr>
        <p:txBody>
          <a:bodyPr>
            <a:normAutofit/>
          </a:bodyPr>
          <a:lstStyle/>
          <a:p>
            <a:pPr marL="0" indent="0">
              <a:lnSpc>
                <a:spcPct val="100000"/>
              </a:lnSpc>
              <a:spcBef>
                <a:spcPts val="0"/>
              </a:spcBef>
              <a:buNone/>
            </a:pPr>
            <a:r>
              <a:rPr lang="es-ES" dirty="0" smtClean="0">
                <a:solidFill>
                  <a:schemeClr val="bg1"/>
                </a:solidFill>
              </a:rPr>
              <a:t>Distancia mínima: </a:t>
            </a:r>
            <a:r>
              <a:rPr lang="es-ES" b="1" dirty="0">
                <a:solidFill>
                  <a:schemeClr val="bg1"/>
                </a:solidFill>
              </a:rPr>
              <a:t>0,4m</a:t>
            </a:r>
            <a:r>
              <a:rPr lang="es-ES" dirty="0">
                <a:solidFill>
                  <a:schemeClr val="bg1"/>
                </a:solidFill>
              </a:rPr>
              <a:t> Distancia </a:t>
            </a:r>
            <a:r>
              <a:rPr lang="es-ES" dirty="0" smtClean="0">
                <a:solidFill>
                  <a:schemeClr val="bg1"/>
                </a:solidFill>
              </a:rPr>
              <a:t>máxima</a:t>
            </a:r>
            <a:r>
              <a:rPr lang="es-ES" dirty="0">
                <a:solidFill>
                  <a:schemeClr val="bg1"/>
                </a:solidFill>
              </a:rPr>
              <a:t>: </a:t>
            </a:r>
            <a:r>
              <a:rPr lang="es-ES" b="1" dirty="0" smtClean="0">
                <a:solidFill>
                  <a:schemeClr val="bg1"/>
                </a:solidFill>
              </a:rPr>
              <a:t>270 m</a:t>
            </a:r>
            <a:endParaRPr lang="es-ES_tradnl" b="1" dirty="0">
              <a:solidFill>
                <a:schemeClr val="bg1"/>
              </a:solidFill>
            </a:endParaRPr>
          </a:p>
          <a:p>
            <a:pPr marL="0" indent="0">
              <a:lnSpc>
                <a:spcPct val="150000"/>
              </a:lnSpc>
              <a:buNone/>
            </a:pPr>
            <a:endParaRPr lang="es-ES_tradnl" dirty="0" smtClean="0">
              <a:solidFill>
                <a:schemeClr val="bg1"/>
              </a:solidFill>
            </a:endParaRPr>
          </a:p>
        </p:txBody>
      </p:sp>
      <p:sp>
        <p:nvSpPr>
          <p:cNvPr id="4" name="Cerrar llave 3"/>
          <p:cNvSpPr/>
          <p:nvPr/>
        </p:nvSpPr>
        <p:spPr>
          <a:xfrm flipH="1">
            <a:off x="3409579" y="2537576"/>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Marcador de contenido 10"/>
          <p:cNvSpPr txBox="1">
            <a:spLocks/>
          </p:cNvSpPr>
          <p:nvPr/>
        </p:nvSpPr>
        <p:spPr>
          <a:xfrm>
            <a:off x="7338920" y="927406"/>
            <a:ext cx="4720808" cy="6604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s-ES_tradnl" b="1" dirty="0" smtClean="0">
                <a:solidFill>
                  <a:schemeClr val="bg1"/>
                </a:solidFill>
              </a:rPr>
              <a:t>1.000.000 puntos por segundo </a:t>
            </a:r>
          </a:p>
        </p:txBody>
      </p:sp>
      <p:sp>
        <p:nvSpPr>
          <p:cNvPr id="14" name="Flecha derecha 13"/>
          <p:cNvSpPr/>
          <p:nvPr/>
        </p:nvSpPr>
        <p:spPr>
          <a:xfrm>
            <a:off x="7827964" y="3562793"/>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Cerrar llave 16"/>
          <p:cNvSpPr/>
          <p:nvPr/>
        </p:nvSpPr>
        <p:spPr>
          <a:xfrm flipH="1">
            <a:off x="3950745" y="5149162"/>
            <a:ext cx="301625" cy="785812"/>
          </a:xfrm>
          <a:prstGeom prst="rightBrace">
            <a:avLst>
              <a:gd name="adj1" fmla="val 25000"/>
              <a:gd name="adj2" fmla="val 5000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8" name="Cerrar llave 17"/>
          <p:cNvSpPr/>
          <p:nvPr/>
        </p:nvSpPr>
        <p:spPr>
          <a:xfrm flipH="1">
            <a:off x="228527" y="927406"/>
            <a:ext cx="381751" cy="5007568"/>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0" name="Rectángulo 19"/>
          <p:cNvSpPr/>
          <p:nvPr/>
        </p:nvSpPr>
        <p:spPr>
          <a:xfrm>
            <a:off x="228528" y="83779"/>
            <a:ext cx="4592605" cy="671851"/>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Características</a:t>
            </a:r>
          </a:p>
        </p:txBody>
      </p:sp>
      <p:sp>
        <p:nvSpPr>
          <p:cNvPr id="21" name="Flecha derecha 20"/>
          <p:cNvSpPr/>
          <p:nvPr/>
        </p:nvSpPr>
        <p:spPr>
          <a:xfrm>
            <a:off x="6142742" y="1174169"/>
            <a:ext cx="8847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Marcador de contenido 10"/>
          <p:cNvSpPr txBox="1">
            <a:spLocks/>
          </p:cNvSpPr>
          <p:nvPr/>
        </p:nvSpPr>
        <p:spPr>
          <a:xfrm>
            <a:off x="4183359" y="5130162"/>
            <a:ext cx="3086550" cy="12261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b="1" dirty="0" smtClean="0">
                <a:solidFill>
                  <a:schemeClr val="bg1"/>
                </a:solidFill>
              </a:rPr>
              <a:t>3 mm </a:t>
            </a:r>
            <a:r>
              <a:rPr lang="es-ES_tradnl" sz="2400" dirty="0" smtClean="0">
                <a:solidFill>
                  <a:schemeClr val="bg1"/>
                </a:solidFill>
              </a:rPr>
              <a:t>a 50 m</a:t>
            </a:r>
          </a:p>
          <a:p>
            <a:pPr marL="0" indent="0">
              <a:lnSpc>
                <a:spcPct val="110000"/>
              </a:lnSpc>
              <a:spcBef>
                <a:spcPts val="0"/>
              </a:spcBef>
              <a:buFont typeface="Arial" panose="020B0604020202020204" pitchFamily="34" charset="0"/>
              <a:buNone/>
            </a:pPr>
            <a:r>
              <a:rPr lang="es-ES_tradnl" sz="2400" b="1" dirty="0" smtClean="0">
                <a:solidFill>
                  <a:schemeClr val="bg1"/>
                </a:solidFill>
              </a:rPr>
              <a:t>6 mm </a:t>
            </a:r>
            <a:r>
              <a:rPr lang="es-ES_tradnl" sz="2400" dirty="0" smtClean="0">
                <a:solidFill>
                  <a:schemeClr val="bg1"/>
                </a:solidFill>
              </a:rPr>
              <a:t>a 100 m</a:t>
            </a:r>
          </a:p>
        </p:txBody>
      </p:sp>
      <p:sp>
        <p:nvSpPr>
          <p:cNvPr id="34" name="Marcador de contenido 10"/>
          <p:cNvSpPr txBox="1">
            <a:spLocks/>
          </p:cNvSpPr>
          <p:nvPr/>
        </p:nvSpPr>
        <p:spPr>
          <a:xfrm>
            <a:off x="3522453" y="1478275"/>
            <a:ext cx="2620289" cy="10974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s-ES" dirty="0" smtClean="0">
                <a:solidFill>
                  <a:schemeClr val="bg1"/>
                </a:solidFill>
              </a:rPr>
              <a:t>Horizontal: </a:t>
            </a:r>
            <a:r>
              <a:rPr lang="es-ES" b="1" dirty="0" smtClean="0">
                <a:solidFill>
                  <a:schemeClr val="bg1"/>
                </a:solidFill>
              </a:rPr>
              <a:t>360º</a:t>
            </a:r>
            <a:endParaRPr lang="es-ES" dirty="0" smtClean="0">
              <a:solidFill>
                <a:schemeClr val="bg1"/>
              </a:solidFill>
            </a:endParaRPr>
          </a:p>
          <a:p>
            <a:pPr marL="0" indent="0">
              <a:lnSpc>
                <a:spcPct val="100000"/>
              </a:lnSpc>
              <a:spcBef>
                <a:spcPts val="0"/>
              </a:spcBef>
              <a:buFont typeface="Arial" panose="020B0604020202020204" pitchFamily="34" charset="0"/>
              <a:buNone/>
            </a:pPr>
            <a:r>
              <a:rPr lang="es-ES" dirty="0" smtClean="0">
                <a:solidFill>
                  <a:schemeClr val="bg1"/>
                </a:solidFill>
              </a:rPr>
              <a:t>Vertical: </a:t>
            </a:r>
            <a:r>
              <a:rPr lang="es-ES" b="1" dirty="0" smtClean="0">
                <a:solidFill>
                  <a:schemeClr val="bg1"/>
                </a:solidFill>
              </a:rPr>
              <a:t>290º</a:t>
            </a:r>
            <a:endParaRPr lang="es-ES_tradnl" b="1" dirty="0" smtClean="0">
              <a:solidFill>
                <a:schemeClr val="bg1"/>
              </a:solidFill>
            </a:endParaRPr>
          </a:p>
          <a:p>
            <a:pPr marL="0" indent="0">
              <a:lnSpc>
                <a:spcPct val="150000"/>
              </a:lnSpc>
              <a:spcBef>
                <a:spcPts val="600"/>
              </a:spcBef>
              <a:buFont typeface="Arial" panose="020B0604020202020204" pitchFamily="34" charset="0"/>
              <a:buNone/>
            </a:pPr>
            <a:endParaRPr lang="es-ES_tradnl" dirty="0" smtClean="0">
              <a:solidFill>
                <a:schemeClr val="bg1"/>
              </a:solidFill>
            </a:endParaRPr>
          </a:p>
          <a:p>
            <a:pPr marL="0" indent="0">
              <a:lnSpc>
                <a:spcPct val="150000"/>
              </a:lnSpc>
              <a:buFont typeface="Arial" panose="020B0604020202020204" pitchFamily="34" charset="0"/>
              <a:buNone/>
            </a:pPr>
            <a:endParaRPr lang="es-ES_tradnl" dirty="0" smtClean="0">
              <a:solidFill>
                <a:schemeClr val="bg1"/>
              </a:solidFill>
            </a:endParaRPr>
          </a:p>
        </p:txBody>
      </p:sp>
      <p:sp>
        <p:nvSpPr>
          <p:cNvPr id="35" name="Cerrar llave 16"/>
          <p:cNvSpPr/>
          <p:nvPr/>
        </p:nvSpPr>
        <p:spPr>
          <a:xfrm flipH="1">
            <a:off x="3270198" y="1566482"/>
            <a:ext cx="301625" cy="785812"/>
          </a:xfrm>
          <a:prstGeom prst="rightBrace">
            <a:avLst>
              <a:gd name="adj1" fmla="val 25000"/>
              <a:gd name="adj2" fmla="val 5000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6" name="Flecha derecha 13"/>
          <p:cNvSpPr/>
          <p:nvPr/>
        </p:nvSpPr>
        <p:spPr>
          <a:xfrm>
            <a:off x="2738215" y="4741960"/>
            <a:ext cx="7826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955CA781-47A1-234F-BB7A-84627D24A8EC}" type="datetime1">
              <a:rPr lang="es-ES" smtClean="0"/>
              <a:t>01/09/2016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13</a:t>
            </a:fld>
            <a:endParaRPr lang="es-ES_tradnl"/>
          </a:p>
        </p:txBody>
      </p:sp>
      <p:sp>
        <p:nvSpPr>
          <p:cNvPr id="6" name="Rectángulo 5"/>
          <p:cNvSpPr/>
          <p:nvPr/>
        </p:nvSpPr>
        <p:spPr>
          <a:xfrm>
            <a:off x="8627666" y="3421346"/>
            <a:ext cx="3448829" cy="523220"/>
          </a:xfrm>
          <a:prstGeom prst="rect">
            <a:avLst/>
          </a:prstGeom>
        </p:spPr>
        <p:txBody>
          <a:bodyPr wrap="none">
            <a:spAutoFit/>
          </a:bodyPr>
          <a:lstStyle/>
          <a:p>
            <a:r>
              <a:rPr lang="es-ES_tradnl" sz="2800" dirty="0">
                <a:solidFill>
                  <a:schemeClr val="bg1"/>
                </a:solidFill>
              </a:rPr>
              <a:t>Integrada</a:t>
            </a:r>
            <a:r>
              <a:rPr lang="es-ES_tradnl" sz="2400" dirty="0">
                <a:solidFill>
                  <a:schemeClr val="bg1"/>
                </a:solidFill>
              </a:rPr>
              <a:t> </a:t>
            </a:r>
            <a:r>
              <a:rPr lang="es-ES_tradnl" sz="2800" dirty="0">
                <a:solidFill>
                  <a:schemeClr val="bg1"/>
                </a:solidFill>
              </a:rPr>
              <a:t>en el equipo</a:t>
            </a:r>
            <a:endParaRPr lang="es-ES_tradnl" sz="2400" dirty="0"/>
          </a:p>
        </p:txBody>
      </p:sp>
      <p:sp>
        <p:nvSpPr>
          <p:cNvPr id="7" name="CuadroTexto 6"/>
          <p:cNvSpPr txBox="1"/>
          <p:nvPr/>
        </p:nvSpPr>
        <p:spPr>
          <a:xfrm>
            <a:off x="3571823" y="4607350"/>
            <a:ext cx="2974917" cy="523220"/>
          </a:xfrm>
          <a:prstGeom prst="rect">
            <a:avLst/>
          </a:prstGeom>
          <a:noFill/>
        </p:spPr>
        <p:txBody>
          <a:bodyPr wrap="none" rtlCol="0">
            <a:spAutoFit/>
          </a:bodyPr>
          <a:lstStyle/>
          <a:p>
            <a:r>
              <a:rPr lang="es-ES_tradnl" sz="2800" b="1" dirty="0">
                <a:solidFill>
                  <a:schemeClr val="bg1"/>
                </a:solidFill>
              </a:rPr>
              <a:t>2 Baterías Internas</a:t>
            </a:r>
            <a:endParaRPr lang="es-ES_tradnl" sz="2800" dirty="0"/>
          </a:p>
        </p:txBody>
      </p:sp>
    </p:spTree>
    <p:extLst>
      <p:ext uri="{BB962C8B-B14F-4D97-AF65-F5344CB8AC3E}">
        <p14:creationId xmlns:p14="http://schemas.microsoft.com/office/powerpoint/2010/main" val="298663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500"/>
                                        <p:tgtEl>
                                          <p:spTgt spid="11">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build="p"/>
      <p:bldP spid="4" grpId="0" animBg="1"/>
      <p:bldP spid="13" grpId="0"/>
      <p:bldP spid="14" grpId="0" animBg="1"/>
      <p:bldP spid="17" grpId="0" animBg="1"/>
      <p:bldP spid="21" grpId="0" animBg="1"/>
      <p:bldP spid="27" grpId="0"/>
      <p:bldP spid="34" grpId="0"/>
      <p:bldP spid="35" grpId="0" animBg="1"/>
      <p:bldP spid="36"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Sistemas Láser Escáner</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5BC803A9-B1FA-924D-9119-110D234F2A45}"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14</a:t>
            </a:fld>
            <a:endParaRPr lang="es-ES_tradnl"/>
          </a:p>
        </p:txBody>
      </p:sp>
    </p:spTree>
    <p:extLst>
      <p:ext uri="{BB962C8B-B14F-4D97-AF65-F5344CB8AC3E}">
        <p14:creationId xmlns:p14="http://schemas.microsoft.com/office/powerpoint/2010/main" val="13069698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228528" y="1261079"/>
            <a:ext cx="10515600" cy="5249270"/>
          </a:xfrm>
        </p:spPr>
        <p:txBody>
          <a:bodyPr/>
          <a:lstStyle/>
          <a:p>
            <a:pPr marL="0" indent="0">
              <a:buNone/>
            </a:pPr>
            <a:r>
              <a:rPr lang="es-ES_tradnl" dirty="0">
                <a:solidFill>
                  <a:schemeClr val="bg1"/>
                </a:solidFill>
              </a:rPr>
              <a:t>Muestreo de cualquier </a:t>
            </a:r>
            <a:r>
              <a:rPr lang="es-ES_tradnl" dirty="0" smtClean="0">
                <a:solidFill>
                  <a:schemeClr val="bg1"/>
                </a:solidFill>
              </a:rPr>
              <a:t>superficie</a:t>
            </a:r>
          </a:p>
          <a:p>
            <a:pPr marL="0" indent="0">
              <a:spcBef>
                <a:spcPts val="2800"/>
              </a:spcBef>
              <a:buNone/>
            </a:pPr>
            <a:r>
              <a:rPr lang="es-ES_tradnl" dirty="0" smtClean="0">
                <a:solidFill>
                  <a:schemeClr val="bg1"/>
                </a:solidFill>
              </a:rPr>
              <a:t>Obtiene una </a:t>
            </a:r>
            <a:r>
              <a:rPr lang="es-ES_tradnl" b="1" dirty="0" smtClean="0">
                <a:solidFill>
                  <a:schemeClr val="bg1"/>
                </a:solidFill>
              </a:rPr>
              <a:t>nube de puntos </a:t>
            </a:r>
          </a:p>
          <a:p>
            <a:pPr marL="0" indent="0">
              <a:spcBef>
                <a:spcPts val="2200"/>
              </a:spcBef>
              <a:buNone/>
            </a:pPr>
            <a:r>
              <a:rPr lang="es-ES_tradnl" b="1" dirty="0" err="1" smtClean="0">
                <a:solidFill>
                  <a:schemeClr val="bg1"/>
                </a:solidFill>
              </a:rPr>
              <a:t>Est</a:t>
            </a:r>
            <a:r>
              <a:rPr lang="es-ES" b="1" dirty="0" smtClean="0">
                <a:solidFill>
                  <a:schemeClr val="bg1"/>
                </a:solidFill>
              </a:rPr>
              <a:t>ático</a:t>
            </a:r>
          </a:p>
          <a:p>
            <a:pPr marL="0" indent="0">
              <a:spcBef>
                <a:spcPts val="2200"/>
              </a:spcBef>
              <a:buNone/>
            </a:pPr>
            <a:r>
              <a:rPr lang="es-ES" dirty="0" smtClean="0">
                <a:solidFill>
                  <a:schemeClr val="bg1"/>
                </a:solidFill>
              </a:rPr>
              <a:t>Tecnología</a:t>
            </a:r>
            <a:r>
              <a:rPr lang="es-ES" b="1" dirty="0" smtClean="0">
                <a:solidFill>
                  <a:schemeClr val="bg1"/>
                </a:solidFill>
              </a:rPr>
              <a:t> </a:t>
            </a:r>
            <a:r>
              <a:rPr lang="es-ES" b="1" dirty="0" err="1" smtClean="0">
                <a:solidFill>
                  <a:schemeClr val="bg1"/>
                </a:solidFill>
              </a:rPr>
              <a:t>Lidar</a:t>
            </a:r>
            <a:r>
              <a:rPr lang="es-ES" b="1" dirty="0" smtClean="0">
                <a:solidFill>
                  <a:schemeClr val="bg1"/>
                </a:solidFill>
              </a:rPr>
              <a:t> </a:t>
            </a:r>
            <a:r>
              <a:rPr lang="es-ES" dirty="0" smtClean="0">
                <a:solidFill>
                  <a:schemeClr val="bg1"/>
                </a:solidFill>
              </a:rPr>
              <a:t>(Light </a:t>
            </a:r>
            <a:r>
              <a:rPr lang="es-ES" dirty="0" err="1" smtClean="0">
                <a:solidFill>
                  <a:schemeClr val="bg1"/>
                </a:solidFill>
              </a:rPr>
              <a:t>Detection</a:t>
            </a:r>
            <a:r>
              <a:rPr lang="es-ES" dirty="0" smtClean="0">
                <a:solidFill>
                  <a:schemeClr val="bg1"/>
                </a:solidFill>
              </a:rPr>
              <a:t> and </a:t>
            </a:r>
            <a:r>
              <a:rPr lang="es-ES" dirty="0" err="1" smtClean="0">
                <a:solidFill>
                  <a:schemeClr val="bg1"/>
                </a:solidFill>
              </a:rPr>
              <a:t>Ranging</a:t>
            </a:r>
            <a:r>
              <a:rPr lang="es-ES" dirty="0" smtClean="0">
                <a:solidFill>
                  <a:schemeClr val="bg1"/>
                </a:solidFill>
              </a:rPr>
              <a:t>)</a:t>
            </a:r>
          </a:p>
          <a:p>
            <a:pPr marL="0" indent="0">
              <a:lnSpc>
                <a:spcPct val="100000"/>
              </a:lnSpc>
              <a:spcBef>
                <a:spcPts val="2200"/>
              </a:spcBef>
              <a:buNone/>
            </a:pPr>
            <a:endParaRPr lang="es-ES" b="1" dirty="0" smtClean="0">
              <a:solidFill>
                <a:schemeClr val="bg1"/>
              </a:solidFill>
            </a:endParaRPr>
          </a:p>
          <a:p>
            <a:pPr marL="0" indent="0">
              <a:lnSpc>
                <a:spcPct val="100000"/>
              </a:lnSpc>
              <a:spcBef>
                <a:spcPts val="2200"/>
              </a:spcBef>
              <a:buNone/>
            </a:pPr>
            <a:r>
              <a:rPr lang="es-ES" b="1" dirty="0" smtClean="0">
                <a:solidFill>
                  <a:schemeClr val="bg1"/>
                </a:solidFill>
              </a:rPr>
              <a:t>ALS </a:t>
            </a:r>
            <a:r>
              <a:rPr lang="es-ES" dirty="0" smtClean="0">
                <a:solidFill>
                  <a:schemeClr val="bg1"/>
                </a:solidFill>
              </a:rPr>
              <a:t>(</a:t>
            </a:r>
            <a:r>
              <a:rPr lang="es-ES" dirty="0" err="1" smtClean="0">
                <a:solidFill>
                  <a:schemeClr val="bg1"/>
                </a:solidFill>
              </a:rPr>
              <a:t>Airbone</a:t>
            </a:r>
            <a:r>
              <a:rPr lang="es-ES" dirty="0" smtClean="0">
                <a:solidFill>
                  <a:schemeClr val="bg1"/>
                </a:solidFill>
              </a:rPr>
              <a:t> Laser Scanner)</a:t>
            </a:r>
            <a:r>
              <a:rPr lang="es-ES" b="1" dirty="0">
                <a:solidFill>
                  <a:schemeClr val="bg1"/>
                </a:solidFill>
              </a:rPr>
              <a:t>	</a:t>
            </a:r>
            <a:endParaRPr lang="es-ES_tradnl" b="1" dirty="0">
              <a:solidFill>
                <a:schemeClr val="bg1"/>
              </a:solidFill>
            </a:endParaRPr>
          </a:p>
        </p:txBody>
      </p:sp>
      <p:sp>
        <p:nvSpPr>
          <p:cNvPr id="7" name="Flecha derecha 6"/>
          <p:cNvSpPr/>
          <p:nvPr/>
        </p:nvSpPr>
        <p:spPr>
          <a:xfrm>
            <a:off x="5246498" y="1362862"/>
            <a:ext cx="884736" cy="254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Marcador de contenido 10"/>
          <p:cNvSpPr txBox="1">
            <a:spLocks/>
          </p:cNvSpPr>
          <p:nvPr/>
        </p:nvSpPr>
        <p:spPr>
          <a:xfrm>
            <a:off x="2454417" y="2635238"/>
            <a:ext cx="5698983" cy="5048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Equipo </a:t>
            </a:r>
            <a:r>
              <a:rPr lang="es-ES_tradnl" sz="2400" b="1" dirty="0" smtClean="0">
                <a:solidFill>
                  <a:schemeClr val="bg1"/>
                </a:solidFill>
              </a:rPr>
              <a:t>inmóvil</a:t>
            </a:r>
            <a:r>
              <a:rPr lang="es-ES_tradnl" sz="2400" dirty="0" smtClean="0">
                <a:solidFill>
                  <a:schemeClr val="bg1"/>
                </a:solidFill>
              </a:rPr>
              <a:t> durante proceso de medida</a:t>
            </a:r>
          </a:p>
        </p:txBody>
      </p:sp>
      <p:sp>
        <p:nvSpPr>
          <p:cNvPr id="13" name="Cerrar llave 12"/>
          <p:cNvSpPr/>
          <p:nvPr/>
        </p:nvSpPr>
        <p:spPr>
          <a:xfrm flipH="1">
            <a:off x="6232644" y="1090453"/>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4" name="Marcador de contenido 10"/>
          <p:cNvSpPr txBox="1">
            <a:spLocks/>
          </p:cNvSpPr>
          <p:nvPr/>
        </p:nvSpPr>
        <p:spPr>
          <a:xfrm>
            <a:off x="6455188" y="1037958"/>
            <a:ext cx="3641893" cy="8908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Gran cantidad de puntos</a:t>
            </a:r>
          </a:p>
          <a:p>
            <a:pPr marL="0" indent="0">
              <a:lnSpc>
                <a:spcPct val="110000"/>
              </a:lnSpc>
              <a:spcBef>
                <a:spcPts val="0"/>
              </a:spcBef>
              <a:buFont typeface="Arial" panose="020B0604020202020204" pitchFamily="34" charset="0"/>
              <a:buNone/>
            </a:pPr>
            <a:r>
              <a:rPr lang="es-ES_tradnl" sz="2400" dirty="0" smtClean="0">
                <a:solidFill>
                  <a:schemeClr val="bg1"/>
                </a:solidFill>
              </a:rPr>
              <a:t>Nivel de </a:t>
            </a:r>
            <a:r>
              <a:rPr lang="es-ES_tradnl" sz="2400" dirty="0" err="1" smtClean="0">
                <a:solidFill>
                  <a:schemeClr val="bg1"/>
                </a:solidFill>
              </a:rPr>
              <a:t>precisi</a:t>
            </a:r>
            <a:r>
              <a:rPr lang="es-ES" sz="2400" dirty="0" err="1" smtClean="0">
                <a:solidFill>
                  <a:schemeClr val="bg1"/>
                </a:solidFill>
              </a:rPr>
              <a:t>ón</a:t>
            </a:r>
            <a:r>
              <a:rPr lang="es-ES" sz="2400" dirty="0" smtClean="0">
                <a:solidFill>
                  <a:schemeClr val="bg1"/>
                </a:solidFill>
              </a:rPr>
              <a:t> elevado</a:t>
            </a:r>
            <a:endParaRPr lang="es-ES_tradnl" sz="2400" dirty="0" smtClean="0">
              <a:solidFill>
                <a:schemeClr val="bg1"/>
              </a:solidFill>
            </a:endParaRPr>
          </a:p>
        </p:txBody>
      </p:sp>
      <p:sp>
        <p:nvSpPr>
          <p:cNvPr id="15" name="Rectángulo 14"/>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Escaneado Láser</a:t>
            </a:r>
          </a:p>
        </p:txBody>
      </p:sp>
      <p:sp>
        <p:nvSpPr>
          <p:cNvPr id="16" name="Flecha derecha 15"/>
          <p:cNvSpPr/>
          <p:nvPr/>
        </p:nvSpPr>
        <p:spPr>
          <a:xfrm>
            <a:off x="1665790" y="2780411"/>
            <a:ext cx="788627" cy="20419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Flecha derecha 16"/>
          <p:cNvSpPr/>
          <p:nvPr/>
        </p:nvSpPr>
        <p:spPr>
          <a:xfrm>
            <a:off x="7999628" y="2794152"/>
            <a:ext cx="408415" cy="18648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Marcador de contenido 10"/>
          <p:cNvSpPr txBox="1">
            <a:spLocks/>
          </p:cNvSpPr>
          <p:nvPr/>
        </p:nvSpPr>
        <p:spPr>
          <a:xfrm>
            <a:off x="8408043" y="2644217"/>
            <a:ext cx="3641893" cy="8908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Mayor densidad de puntos</a:t>
            </a:r>
          </a:p>
        </p:txBody>
      </p:sp>
      <p:sp>
        <p:nvSpPr>
          <p:cNvPr id="19" name="Flecha derecha 18"/>
          <p:cNvSpPr/>
          <p:nvPr/>
        </p:nvSpPr>
        <p:spPr>
          <a:xfrm>
            <a:off x="4738490" y="2127961"/>
            <a:ext cx="863657"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 name="Marcador de contenido 10"/>
          <p:cNvSpPr txBox="1">
            <a:spLocks/>
          </p:cNvSpPr>
          <p:nvPr/>
        </p:nvSpPr>
        <p:spPr>
          <a:xfrm>
            <a:off x="5684976" y="1986076"/>
            <a:ext cx="5851248" cy="4879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Define la superficie del elemento de estudio</a:t>
            </a:r>
          </a:p>
        </p:txBody>
      </p:sp>
      <p:sp>
        <p:nvSpPr>
          <p:cNvPr id="22" name="Marcador de contenido 10"/>
          <p:cNvSpPr txBox="1">
            <a:spLocks/>
          </p:cNvSpPr>
          <p:nvPr/>
        </p:nvSpPr>
        <p:spPr>
          <a:xfrm>
            <a:off x="296184" y="3966204"/>
            <a:ext cx="6183960" cy="13863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Utilizado para objetos de dimensiones reducidas</a:t>
            </a:r>
          </a:p>
        </p:txBody>
      </p:sp>
      <p:sp>
        <p:nvSpPr>
          <p:cNvPr id="23" name="Cerrar llave 22"/>
          <p:cNvSpPr/>
          <p:nvPr/>
        </p:nvSpPr>
        <p:spPr>
          <a:xfrm flipH="1">
            <a:off x="7454096" y="3201749"/>
            <a:ext cx="172424" cy="1152536"/>
          </a:xfrm>
          <a:prstGeom prst="rightBrace">
            <a:avLst>
              <a:gd name="adj1" fmla="val 25000"/>
              <a:gd name="adj2" fmla="val 35754"/>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4" name="Flecha derecha 23"/>
          <p:cNvSpPr/>
          <p:nvPr/>
        </p:nvSpPr>
        <p:spPr>
          <a:xfrm>
            <a:off x="7094084" y="3481278"/>
            <a:ext cx="277793" cy="22675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Marcador de contenido 10"/>
          <p:cNvSpPr txBox="1">
            <a:spLocks/>
          </p:cNvSpPr>
          <p:nvPr/>
        </p:nvSpPr>
        <p:spPr>
          <a:xfrm>
            <a:off x="7603257" y="3116758"/>
            <a:ext cx="4757885" cy="12827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dirty="0" err="1" smtClean="0">
                <a:solidFill>
                  <a:schemeClr val="bg1"/>
                </a:solidFill>
              </a:rPr>
              <a:t>Lidar</a:t>
            </a:r>
            <a:r>
              <a:rPr lang="es-ES" sz="2400" dirty="0" smtClean="0">
                <a:solidFill>
                  <a:schemeClr val="bg1"/>
                </a:solidFill>
              </a:rPr>
              <a:t> </a:t>
            </a:r>
            <a:r>
              <a:rPr lang="es-ES" sz="2400" dirty="0" err="1" smtClean="0">
                <a:solidFill>
                  <a:schemeClr val="bg1"/>
                </a:solidFill>
              </a:rPr>
              <a:t>Aereo</a:t>
            </a:r>
            <a:endParaRPr lang="es-ES" sz="2400" dirty="0" smtClean="0">
              <a:solidFill>
                <a:schemeClr val="bg1"/>
              </a:solidFill>
            </a:endParaRPr>
          </a:p>
          <a:p>
            <a:pPr marL="0" indent="0">
              <a:lnSpc>
                <a:spcPct val="110000"/>
              </a:lnSpc>
              <a:spcBef>
                <a:spcPts val="0"/>
              </a:spcBef>
              <a:buFont typeface="Arial" panose="020B0604020202020204" pitchFamily="34" charset="0"/>
              <a:buNone/>
            </a:pPr>
            <a:r>
              <a:rPr lang="es-ES" sz="2400" dirty="0" err="1" smtClean="0">
                <a:solidFill>
                  <a:schemeClr val="bg1"/>
                </a:solidFill>
              </a:rPr>
              <a:t>Lidar</a:t>
            </a:r>
            <a:r>
              <a:rPr lang="es-ES" sz="2400" dirty="0" smtClean="0">
                <a:solidFill>
                  <a:schemeClr val="bg1"/>
                </a:solidFill>
              </a:rPr>
              <a:t> Móvil</a:t>
            </a:r>
          </a:p>
          <a:p>
            <a:pPr marL="0" indent="0">
              <a:lnSpc>
                <a:spcPct val="110000"/>
              </a:lnSpc>
              <a:spcBef>
                <a:spcPts val="0"/>
              </a:spcBef>
              <a:buFont typeface="Arial" panose="020B0604020202020204" pitchFamily="34" charset="0"/>
              <a:buNone/>
            </a:pPr>
            <a:r>
              <a:rPr lang="es-ES" sz="2400" dirty="0" err="1" smtClean="0">
                <a:solidFill>
                  <a:schemeClr val="bg1"/>
                </a:solidFill>
              </a:rPr>
              <a:t>Lidar</a:t>
            </a:r>
            <a:r>
              <a:rPr lang="es-ES" sz="2400" dirty="0" smtClean="0">
                <a:solidFill>
                  <a:schemeClr val="bg1"/>
                </a:solidFill>
              </a:rPr>
              <a:t> Terrestre</a:t>
            </a:r>
            <a:endParaRPr lang="es-ES_tradnl" sz="2400" dirty="0" smtClean="0">
              <a:solidFill>
                <a:schemeClr val="bg1"/>
              </a:solidFill>
            </a:endParaRPr>
          </a:p>
        </p:txBody>
      </p:sp>
      <p:sp>
        <p:nvSpPr>
          <p:cNvPr id="2" name="Marco 1"/>
          <p:cNvSpPr/>
          <p:nvPr/>
        </p:nvSpPr>
        <p:spPr>
          <a:xfrm>
            <a:off x="7603257" y="3970934"/>
            <a:ext cx="1957432" cy="430474"/>
          </a:xfrm>
          <a:prstGeom prst="fram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7" name="Flecha derecha 26"/>
          <p:cNvSpPr/>
          <p:nvPr/>
        </p:nvSpPr>
        <p:spPr>
          <a:xfrm flipH="1">
            <a:off x="6455188" y="4121010"/>
            <a:ext cx="948785"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Flecha derecha 27"/>
          <p:cNvSpPr/>
          <p:nvPr/>
        </p:nvSpPr>
        <p:spPr>
          <a:xfrm>
            <a:off x="4473919" y="4833086"/>
            <a:ext cx="863657"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Marcador de contenido 10"/>
          <p:cNvSpPr txBox="1">
            <a:spLocks/>
          </p:cNvSpPr>
          <p:nvPr/>
        </p:nvSpPr>
        <p:spPr>
          <a:xfrm>
            <a:off x="5412033" y="4696733"/>
            <a:ext cx="6637903" cy="8908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Emite pulsos de luz infrarroja  </a:t>
            </a:r>
          </a:p>
        </p:txBody>
      </p:sp>
      <p:sp>
        <p:nvSpPr>
          <p:cNvPr id="30" name="Cerrar llave 29"/>
          <p:cNvSpPr/>
          <p:nvPr/>
        </p:nvSpPr>
        <p:spPr>
          <a:xfrm flipH="1">
            <a:off x="9212400" y="4816920"/>
            <a:ext cx="243110" cy="753863"/>
          </a:xfrm>
          <a:prstGeom prst="rightBrace">
            <a:avLst>
              <a:gd name="adj1" fmla="val 25000"/>
              <a:gd name="adj2" fmla="val 20954"/>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1" name="Marcador de contenido 10"/>
          <p:cNvSpPr txBox="1">
            <a:spLocks/>
          </p:cNvSpPr>
          <p:nvPr/>
        </p:nvSpPr>
        <p:spPr>
          <a:xfrm>
            <a:off x="9363919" y="4717424"/>
            <a:ext cx="2997223" cy="1600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Distancia</a:t>
            </a:r>
            <a:r>
              <a:rPr lang="es-ES" sz="2400" dirty="0" smtClean="0">
                <a:solidFill>
                  <a:schemeClr val="bg1"/>
                </a:solidFill>
              </a:rPr>
              <a:t> entre el sensor y el objeto</a:t>
            </a:r>
            <a:endParaRPr lang="es-ES_tradnl" sz="2400" dirty="0" smtClean="0">
              <a:solidFill>
                <a:schemeClr val="bg1"/>
              </a:solidFill>
            </a:endParaRPr>
          </a:p>
        </p:txBody>
      </p:sp>
      <p:sp>
        <p:nvSpPr>
          <p:cNvPr id="3" name="Marcador de fecha 2"/>
          <p:cNvSpPr>
            <a:spLocks noGrp="1"/>
          </p:cNvSpPr>
          <p:nvPr>
            <p:ph type="dt" sz="half" idx="10"/>
          </p:nvPr>
        </p:nvSpPr>
        <p:spPr/>
        <p:txBody>
          <a:bodyPr/>
          <a:lstStyle/>
          <a:p>
            <a:fld id="{FB8ED88F-65C2-F644-A4A2-092102DCB4A6}" type="datetime1">
              <a:rPr lang="es-ES" smtClean="0"/>
              <a:t>01/09/2016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15</a:t>
            </a:fld>
            <a:endParaRPr lang="es-ES_tradnl"/>
          </a:p>
        </p:txBody>
      </p:sp>
    </p:spTree>
    <p:extLst>
      <p:ext uri="{BB962C8B-B14F-4D97-AF65-F5344CB8AC3E}">
        <p14:creationId xmlns:p14="http://schemas.microsoft.com/office/powerpoint/2010/main" val="2782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animBg="1"/>
      <p:bldP spid="14" grpId="0"/>
      <p:bldP spid="16" grpId="0" animBg="1"/>
      <p:bldP spid="17" grpId="0" animBg="1"/>
      <p:bldP spid="18" grpId="0"/>
      <p:bldP spid="19" grpId="0" animBg="1"/>
      <p:bldP spid="20" grpId="0"/>
      <p:bldP spid="22" grpId="0"/>
      <p:bldP spid="23" grpId="0" animBg="1"/>
      <p:bldP spid="24" grpId="0" animBg="1"/>
      <p:bldP spid="25" grpId="0"/>
      <p:bldP spid="2" grpId="0" animBg="1"/>
      <p:bldP spid="27" grpId="0" animBg="1"/>
      <p:bldP spid="28" grpId="0" animBg="1"/>
      <p:bldP spid="29" grpId="0"/>
      <p:bldP spid="30" grpId="0" animBg="1"/>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Proceso de Trabajo</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E49ACCE6-0DAA-E740-9B32-B53A7358287B}"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16</a:t>
            </a:fld>
            <a:endParaRPr lang="es-ES_tradnl"/>
          </a:p>
        </p:txBody>
      </p:sp>
    </p:spTree>
    <p:extLst>
      <p:ext uri="{BB962C8B-B14F-4D97-AF65-F5344CB8AC3E}">
        <p14:creationId xmlns:p14="http://schemas.microsoft.com/office/powerpoint/2010/main" val="976881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BAFFCEA0-6CFE-BE4D-B8AA-B7084A6A4F14}"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17</a:t>
            </a:fld>
            <a:endParaRPr lang="es-ES_tradnl"/>
          </a:p>
        </p:txBody>
      </p:sp>
    </p:spTree>
    <p:extLst>
      <p:ext uri="{BB962C8B-B14F-4D97-AF65-F5344CB8AC3E}">
        <p14:creationId xmlns:p14="http://schemas.microsoft.com/office/powerpoint/2010/main" val="18603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99626" y="479910"/>
            <a:ext cx="6140070" cy="6499624"/>
          </a:xfrm>
        </p:spPr>
        <p:txBody>
          <a:bodyPr>
            <a:normAutofit/>
          </a:bodyPr>
          <a:lstStyle/>
          <a:p>
            <a:pPr marL="0" indent="0">
              <a:buNone/>
            </a:pPr>
            <a:r>
              <a:rPr lang="es-ES_tradnl" dirty="0" err="1" smtClean="0">
                <a:solidFill>
                  <a:schemeClr val="bg1"/>
                </a:solidFill>
              </a:rPr>
              <a:t>Realizaci</a:t>
            </a:r>
            <a:r>
              <a:rPr lang="es-ES" dirty="0" err="1" smtClean="0">
                <a:solidFill>
                  <a:schemeClr val="bg1"/>
                </a:solidFill>
              </a:rPr>
              <a:t>ón</a:t>
            </a:r>
            <a:r>
              <a:rPr lang="es-ES" dirty="0" smtClean="0">
                <a:solidFill>
                  <a:schemeClr val="bg1"/>
                </a:solidFill>
              </a:rPr>
              <a:t> escaneados colocando</a:t>
            </a:r>
          </a:p>
          <a:p>
            <a:pPr marL="0" indent="0">
              <a:spcBef>
                <a:spcPts val="0"/>
              </a:spcBef>
              <a:buNone/>
            </a:pPr>
            <a:r>
              <a:rPr lang="es-ES" dirty="0" smtClean="0">
                <a:solidFill>
                  <a:schemeClr val="bg1"/>
                </a:solidFill>
              </a:rPr>
              <a:t>el equipo en </a:t>
            </a:r>
            <a:r>
              <a:rPr lang="es-ES" b="1" dirty="0" smtClean="0">
                <a:solidFill>
                  <a:schemeClr val="bg1"/>
                </a:solidFill>
              </a:rPr>
              <a:t>distintas posiciones</a:t>
            </a:r>
          </a:p>
          <a:p>
            <a:pPr marL="0" indent="0">
              <a:spcBef>
                <a:spcPts val="5200"/>
              </a:spcBef>
              <a:buNone/>
            </a:pPr>
            <a:endParaRPr lang="es-ES" dirty="0" smtClean="0">
              <a:solidFill>
                <a:schemeClr val="bg1"/>
              </a:solidFill>
            </a:endParaRPr>
          </a:p>
          <a:p>
            <a:pPr marL="0" indent="0">
              <a:spcBef>
                <a:spcPts val="1600"/>
              </a:spcBef>
              <a:buNone/>
            </a:pPr>
            <a:r>
              <a:rPr lang="es-ES" dirty="0" smtClean="0">
                <a:solidFill>
                  <a:schemeClr val="bg1"/>
                </a:solidFill>
              </a:rPr>
              <a:t>Dimensiones </a:t>
            </a:r>
            <a:r>
              <a:rPr lang="es-ES" dirty="0" err="1" smtClean="0">
                <a:solidFill>
                  <a:schemeClr val="bg1"/>
                </a:solidFill>
              </a:rPr>
              <a:t>Mirage</a:t>
            </a:r>
            <a:r>
              <a:rPr lang="es-ES" dirty="0" smtClean="0">
                <a:solidFill>
                  <a:schemeClr val="bg1"/>
                </a:solidFill>
              </a:rPr>
              <a:t> F1 considerables</a:t>
            </a:r>
            <a:endParaRPr lang="es-ES" b="1" dirty="0" smtClean="0">
              <a:solidFill>
                <a:schemeClr val="bg1"/>
              </a:solidFill>
            </a:endParaRPr>
          </a:p>
          <a:p>
            <a:pPr marL="0" indent="0">
              <a:spcBef>
                <a:spcPts val="2800"/>
              </a:spcBef>
              <a:buNone/>
            </a:pPr>
            <a:endParaRPr lang="es-ES" b="1" dirty="0" smtClean="0">
              <a:solidFill>
                <a:schemeClr val="bg1"/>
              </a:solidFill>
            </a:endParaRPr>
          </a:p>
          <a:p>
            <a:pPr marL="0" indent="0">
              <a:spcBef>
                <a:spcPts val="2800"/>
              </a:spcBef>
              <a:buNone/>
            </a:pPr>
            <a:r>
              <a:rPr lang="es-ES" b="1" dirty="0" smtClean="0">
                <a:solidFill>
                  <a:schemeClr val="bg1"/>
                </a:solidFill>
              </a:rPr>
              <a:t>Antes </a:t>
            </a:r>
            <a:r>
              <a:rPr lang="es-ES" dirty="0" smtClean="0">
                <a:solidFill>
                  <a:schemeClr val="bg1"/>
                </a:solidFill>
              </a:rPr>
              <a:t>de realizar los escaneados</a:t>
            </a:r>
          </a:p>
          <a:p>
            <a:pPr marL="0" indent="0">
              <a:spcBef>
                <a:spcPts val="2800"/>
              </a:spcBef>
              <a:buNone/>
            </a:pPr>
            <a:endParaRPr lang="es-ES" dirty="0" smtClean="0">
              <a:solidFill>
                <a:schemeClr val="bg1"/>
              </a:solidFill>
            </a:endParaRPr>
          </a:p>
          <a:p>
            <a:pPr marL="0" indent="0">
              <a:spcBef>
                <a:spcPts val="400"/>
              </a:spcBef>
              <a:buNone/>
            </a:pPr>
            <a:r>
              <a:rPr lang="es-ES" dirty="0" smtClean="0">
                <a:solidFill>
                  <a:schemeClr val="bg1"/>
                </a:solidFill>
              </a:rPr>
              <a:t>Comprobar ubicaciones seleccionadas</a:t>
            </a:r>
            <a:r>
              <a:rPr lang="es-ES" dirty="0">
                <a:solidFill>
                  <a:schemeClr val="bg1"/>
                </a:solidFill>
              </a:rPr>
              <a:t>	</a:t>
            </a:r>
            <a:endParaRPr lang="es-ES_tradnl" dirty="0">
              <a:solidFill>
                <a:schemeClr val="bg1"/>
              </a:solidFill>
            </a:endParaRPr>
          </a:p>
        </p:txBody>
      </p:sp>
      <p:sp>
        <p:nvSpPr>
          <p:cNvPr id="7" name="Flecha derecha 6"/>
          <p:cNvSpPr/>
          <p:nvPr/>
        </p:nvSpPr>
        <p:spPr>
          <a:xfrm>
            <a:off x="496586" y="1557927"/>
            <a:ext cx="818157" cy="27310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Cerrar llave 12"/>
          <p:cNvSpPr/>
          <p:nvPr/>
        </p:nvSpPr>
        <p:spPr>
          <a:xfrm flipH="1">
            <a:off x="1446649" y="1345181"/>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8" name="Flecha derecha 27"/>
          <p:cNvSpPr/>
          <p:nvPr/>
        </p:nvSpPr>
        <p:spPr>
          <a:xfrm>
            <a:off x="496586" y="4464645"/>
            <a:ext cx="758348" cy="21703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Marcador de contenido 10"/>
          <p:cNvSpPr txBox="1">
            <a:spLocks/>
          </p:cNvSpPr>
          <p:nvPr/>
        </p:nvSpPr>
        <p:spPr>
          <a:xfrm>
            <a:off x="1585735" y="1272228"/>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Visualización</a:t>
            </a:r>
            <a:r>
              <a:rPr lang="es-ES" sz="2400" dirty="0" smtClean="0">
                <a:solidFill>
                  <a:schemeClr val="bg1"/>
                </a:solidFill>
              </a:rPr>
              <a:t> elemento de estudio en su </a:t>
            </a:r>
            <a:r>
              <a:rPr lang="es-ES" sz="2400" b="1" dirty="0" smtClean="0">
                <a:solidFill>
                  <a:schemeClr val="bg1"/>
                </a:solidFill>
              </a:rPr>
              <a:t>totalidad</a:t>
            </a:r>
            <a:endParaRPr lang="es-ES_tradnl" sz="2400" b="1" dirty="0" smtClean="0">
              <a:solidFill>
                <a:schemeClr val="bg1"/>
              </a:solidFill>
            </a:endParaRPr>
          </a:p>
        </p:txBody>
      </p:sp>
      <p:sp>
        <p:nvSpPr>
          <p:cNvPr id="33" name="Flecha derecha 32"/>
          <p:cNvSpPr/>
          <p:nvPr/>
        </p:nvSpPr>
        <p:spPr>
          <a:xfrm>
            <a:off x="496587" y="3178305"/>
            <a:ext cx="341614"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4" name="Marcador de contenido 10"/>
          <p:cNvSpPr txBox="1">
            <a:spLocks/>
          </p:cNvSpPr>
          <p:nvPr/>
        </p:nvSpPr>
        <p:spPr>
          <a:xfrm>
            <a:off x="1254934" y="4339603"/>
            <a:ext cx="5424106"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err="1" smtClean="0">
                <a:solidFill>
                  <a:schemeClr val="bg1"/>
                </a:solidFill>
              </a:rPr>
              <a:t>Elecci</a:t>
            </a:r>
            <a:r>
              <a:rPr lang="es-ES" sz="2400" dirty="0" err="1" smtClean="0">
                <a:solidFill>
                  <a:schemeClr val="bg1"/>
                </a:solidFill>
              </a:rPr>
              <a:t>ón</a:t>
            </a:r>
            <a:r>
              <a:rPr lang="es-ES" sz="2400" dirty="0" smtClean="0">
                <a:solidFill>
                  <a:schemeClr val="bg1"/>
                </a:solidFill>
              </a:rPr>
              <a:t> Emplazamientos Equipo Escáner</a:t>
            </a:r>
            <a:endParaRPr lang="es-ES_tradnl" sz="2400" dirty="0" smtClean="0">
              <a:solidFill>
                <a:schemeClr val="bg1"/>
              </a:solidFill>
            </a:endParaRPr>
          </a:p>
        </p:txBody>
      </p:sp>
      <p:sp>
        <p:nvSpPr>
          <p:cNvPr id="35" name="Marcador de contenido 10"/>
          <p:cNvSpPr txBox="1">
            <a:spLocks/>
          </p:cNvSpPr>
          <p:nvPr/>
        </p:nvSpPr>
        <p:spPr>
          <a:xfrm>
            <a:off x="796124" y="3031132"/>
            <a:ext cx="4183795"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b="1" dirty="0" smtClean="0">
                <a:solidFill>
                  <a:schemeClr val="bg1"/>
                </a:solidFill>
              </a:rPr>
              <a:t>puntos de vista</a:t>
            </a:r>
          </a:p>
        </p:txBody>
      </p:sp>
      <p:pic>
        <p:nvPicPr>
          <p:cNvPr id="4" name="Imagen 3"/>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896" r="17792"/>
          <a:stretch/>
        </p:blipFill>
        <p:spPr>
          <a:xfrm>
            <a:off x="6366992" y="213924"/>
            <a:ext cx="5532699" cy="6072053"/>
          </a:xfrm>
          <a:prstGeom prst="rect">
            <a:avLst/>
          </a:prstGeom>
          <a:effectLst>
            <a:softEdge rad="12700"/>
          </a:effectLst>
        </p:spPr>
      </p:pic>
      <p:sp>
        <p:nvSpPr>
          <p:cNvPr id="36" name="Flecha derecha 35"/>
          <p:cNvSpPr/>
          <p:nvPr/>
        </p:nvSpPr>
        <p:spPr>
          <a:xfrm>
            <a:off x="496586" y="5651726"/>
            <a:ext cx="758348" cy="21703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Marcador de contenido 10"/>
          <p:cNvSpPr txBox="1">
            <a:spLocks/>
          </p:cNvSpPr>
          <p:nvPr/>
        </p:nvSpPr>
        <p:spPr>
          <a:xfrm>
            <a:off x="1254934" y="5501945"/>
            <a:ext cx="5424106"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Deben abarcar todo el área del elemento </a:t>
            </a:r>
            <a:endParaRPr lang="es-ES_tradnl" sz="2400" dirty="0" smtClean="0">
              <a:solidFill>
                <a:schemeClr val="bg1"/>
              </a:solidFill>
            </a:endParaRPr>
          </a:p>
        </p:txBody>
      </p:sp>
      <p:sp>
        <p:nvSpPr>
          <p:cNvPr id="38" name="Anillo 37"/>
          <p:cNvSpPr/>
          <p:nvPr/>
        </p:nvSpPr>
        <p:spPr>
          <a:xfrm>
            <a:off x="6138542" y="3147770"/>
            <a:ext cx="972274" cy="975532"/>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39" name="Anillo 38"/>
          <p:cNvSpPr/>
          <p:nvPr/>
        </p:nvSpPr>
        <p:spPr>
          <a:xfrm>
            <a:off x="6860411" y="718947"/>
            <a:ext cx="972274" cy="975532"/>
          </a:xfrm>
          <a:prstGeom prst="donut">
            <a:avLst>
              <a:gd name="adj" fmla="val 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40" name="Anillo 39"/>
          <p:cNvSpPr/>
          <p:nvPr/>
        </p:nvSpPr>
        <p:spPr>
          <a:xfrm>
            <a:off x="8899094" y="143551"/>
            <a:ext cx="972274" cy="975532"/>
          </a:xfrm>
          <a:prstGeom prst="donut">
            <a:avLst>
              <a:gd name="adj" fmla="val 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41" name="Anillo 40"/>
          <p:cNvSpPr/>
          <p:nvPr/>
        </p:nvSpPr>
        <p:spPr>
          <a:xfrm>
            <a:off x="8889948" y="5380991"/>
            <a:ext cx="972274" cy="975532"/>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42" name="Cerrar llave 41"/>
          <p:cNvSpPr/>
          <p:nvPr/>
        </p:nvSpPr>
        <p:spPr>
          <a:xfrm flipH="1">
            <a:off x="2918948" y="2958734"/>
            <a:ext cx="178510" cy="800101"/>
          </a:xfrm>
          <a:prstGeom prst="rightBrace">
            <a:avLst>
              <a:gd name="adj1" fmla="val 36472"/>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3" name="Marcador de contenido 10"/>
          <p:cNvSpPr txBox="1">
            <a:spLocks/>
          </p:cNvSpPr>
          <p:nvPr/>
        </p:nvSpPr>
        <p:spPr>
          <a:xfrm>
            <a:off x="2972536" y="2897112"/>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45" name="Flecha derecha 44"/>
          <p:cNvSpPr/>
          <p:nvPr/>
        </p:nvSpPr>
        <p:spPr>
          <a:xfrm>
            <a:off x="5103402" y="3411580"/>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6" name="Flecha derecha 45"/>
          <p:cNvSpPr/>
          <p:nvPr/>
        </p:nvSpPr>
        <p:spPr>
          <a:xfrm>
            <a:off x="4809937" y="3032165"/>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7" name="Marcador de contenido 10"/>
          <p:cNvSpPr txBox="1">
            <a:spLocks/>
          </p:cNvSpPr>
          <p:nvPr/>
        </p:nvSpPr>
        <p:spPr>
          <a:xfrm>
            <a:off x="5138270" y="2910536"/>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9</a:t>
            </a:r>
            <a:endParaRPr lang="es-ES_tradnl" sz="2400" b="1" dirty="0" smtClean="0">
              <a:solidFill>
                <a:schemeClr val="bg1"/>
              </a:solidFill>
            </a:endParaRPr>
          </a:p>
        </p:txBody>
      </p:sp>
      <p:sp>
        <p:nvSpPr>
          <p:cNvPr id="48" name="Marcador de contenido 10"/>
          <p:cNvSpPr txBox="1">
            <a:spLocks/>
          </p:cNvSpPr>
          <p:nvPr/>
        </p:nvSpPr>
        <p:spPr>
          <a:xfrm>
            <a:off x="5394694" y="3297819"/>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a:solidFill>
                  <a:schemeClr val="bg1"/>
                </a:solidFill>
              </a:rPr>
              <a:t>8</a:t>
            </a:r>
            <a:endParaRPr lang="es-ES_tradnl" sz="2400" b="1" dirty="0" smtClean="0">
              <a:solidFill>
                <a:schemeClr val="bg1"/>
              </a:solidFill>
            </a:endParaRPr>
          </a:p>
        </p:txBody>
      </p:sp>
      <p:sp>
        <p:nvSpPr>
          <p:cNvPr id="2" name="Marcador de fecha 1"/>
          <p:cNvSpPr>
            <a:spLocks noGrp="1"/>
          </p:cNvSpPr>
          <p:nvPr>
            <p:ph type="dt" sz="half" idx="10"/>
          </p:nvPr>
        </p:nvSpPr>
        <p:spPr/>
        <p:txBody>
          <a:bodyPr/>
          <a:lstStyle/>
          <a:p>
            <a:fld id="{D854298A-0185-BD47-B839-5C612E05691F}"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18</a:t>
            </a:fld>
            <a:endParaRPr lang="es-ES_tradnl"/>
          </a:p>
        </p:txBody>
      </p:sp>
    </p:spTree>
    <p:extLst>
      <p:ext uri="{BB962C8B-B14F-4D97-AF65-F5344CB8AC3E}">
        <p14:creationId xmlns:p14="http://schemas.microsoft.com/office/powerpoint/2010/main" val="88161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8" grpId="0" animBg="1"/>
      <p:bldP spid="26" grpId="0"/>
      <p:bldP spid="33" grpId="0" animBg="1"/>
      <p:bldP spid="34" grpId="0"/>
      <p:bldP spid="35" grpId="0"/>
      <p:bldP spid="36" grpId="0" animBg="1"/>
      <p:bldP spid="37" grpId="0"/>
      <p:bldP spid="38" grpId="0" animBg="1"/>
      <p:bldP spid="39" grpId="0" animBg="1"/>
      <p:bldP spid="40" grpId="0" animBg="1"/>
      <p:bldP spid="41" grpId="0" animBg="1"/>
      <p:bldP spid="42" grpId="0" animBg="1"/>
      <p:bldP spid="43" grpId="0"/>
      <p:bldP spid="45" grpId="0" animBg="1"/>
      <p:bldP spid="46" grpId="0" animBg="1"/>
      <p:bldP spid="47" grpId="0"/>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575" t="13302" r="4045" b="5652"/>
          <a:stretch/>
        </p:blipFill>
        <p:spPr>
          <a:xfrm>
            <a:off x="196770" y="462987"/>
            <a:ext cx="5764192" cy="2753989"/>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l="76" t="7309" b="8043"/>
          <a:stretch/>
        </p:blipFill>
        <p:spPr>
          <a:xfrm>
            <a:off x="6238753" y="462987"/>
            <a:ext cx="5759207" cy="2743200"/>
          </a:xfrm>
          <a:prstGeom prst="rect">
            <a:avLst/>
          </a:prstGeom>
        </p:spPr>
      </p:pic>
      <p:pic>
        <p:nvPicPr>
          <p:cNvPr id="14" name="Imagen 13"/>
          <p:cNvPicPr>
            <a:picLocks noChangeAspect="1"/>
          </p:cNvPicPr>
          <p:nvPr/>
        </p:nvPicPr>
        <p:blipFill rotWithShape="1">
          <a:blip r:embed="rId5">
            <a:extLst>
              <a:ext uri="{28A0092B-C50C-407E-A947-70E740481C1C}">
                <a14:useLocalDpi xmlns:a14="http://schemas.microsoft.com/office/drawing/2010/main" val="0"/>
              </a:ext>
            </a:extLst>
          </a:blip>
          <a:srcRect t="7076" b="5768"/>
          <a:stretch/>
        </p:blipFill>
        <p:spPr>
          <a:xfrm>
            <a:off x="197362" y="3391381"/>
            <a:ext cx="5763600" cy="2824478"/>
          </a:xfrm>
          <a:prstGeom prst="rect">
            <a:avLst/>
          </a:prstGeom>
        </p:spPr>
      </p:pic>
      <p:pic>
        <p:nvPicPr>
          <p:cNvPr id="15" name="Imagen 14"/>
          <p:cNvPicPr>
            <a:picLocks noChangeAspect="1"/>
          </p:cNvPicPr>
          <p:nvPr/>
        </p:nvPicPr>
        <p:blipFill rotWithShape="1">
          <a:blip r:embed="rId6">
            <a:extLst>
              <a:ext uri="{28A0092B-C50C-407E-A947-70E740481C1C}">
                <a14:useLocalDpi xmlns:a14="http://schemas.microsoft.com/office/drawing/2010/main" val="0"/>
              </a:ext>
            </a:extLst>
          </a:blip>
          <a:srcRect l="277" t="7355" b="5756"/>
          <a:stretch/>
        </p:blipFill>
        <p:spPr>
          <a:xfrm>
            <a:off x="6250327" y="3391381"/>
            <a:ext cx="5763600" cy="2823684"/>
          </a:xfrm>
          <a:prstGeom prst="rect">
            <a:avLst/>
          </a:prstGeom>
        </p:spPr>
      </p:pic>
      <p:sp>
        <p:nvSpPr>
          <p:cNvPr id="2" name="Marcador de fecha 1"/>
          <p:cNvSpPr>
            <a:spLocks noGrp="1"/>
          </p:cNvSpPr>
          <p:nvPr>
            <p:ph type="dt" sz="half" idx="10"/>
          </p:nvPr>
        </p:nvSpPr>
        <p:spPr/>
        <p:txBody>
          <a:bodyPr/>
          <a:lstStyle/>
          <a:p>
            <a:fld id="{7DB06918-DE65-7E44-BC41-A8350B2E0CC5}"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19</a:t>
            </a:fld>
            <a:endParaRPr lang="es-ES_tradnl"/>
          </a:p>
        </p:txBody>
      </p:sp>
    </p:spTree>
    <p:extLst>
      <p:ext uri="{BB962C8B-B14F-4D97-AF65-F5344CB8AC3E}">
        <p14:creationId xmlns:p14="http://schemas.microsoft.com/office/powerpoint/2010/main" val="40705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99626" y="479910"/>
            <a:ext cx="6140070" cy="6499624"/>
          </a:xfrm>
        </p:spPr>
        <p:txBody>
          <a:bodyPr>
            <a:normAutofit/>
          </a:bodyPr>
          <a:lstStyle/>
          <a:p>
            <a:pPr marL="0" indent="0">
              <a:buNone/>
            </a:pPr>
            <a:r>
              <a:rPr lang="es-ES_tradnl" dirty="0" err="1" smtClean="0">
                <a:solidFill>
                  <a:schemeClr val="bg1"/>
                </a:solidFill>
              </a:rPr>
              <a:t>Realizaci</a:t>
            </a:r>
            <a:r>
              <a:rPr lang="es-ES" dirty="0" err="1" smtClean="0">
                <a:solidFill>
                  <a:schemeClr val="bg1"/>
                </a:solidFill>
              </a:rPr>
              <a:t>ón</a:t>
            </a:r>
            <a:r>
              <a:rPr lang="es-ES" dirty="0" smtClean="0">
                <a:solidFill>
                  <a:schemeClr val="bg1"/>
                </a:solidFill>
              </a:rPr>
              <a:t> escaneados colocando</a:t>
            </a:r>
          </a:p>
          <a:p>
            <a:pPr marL="0" indent="0">
              <a:spcBef>
                <a:spcPts val="0"/>
              </a:spcBef>
              <a:buNone/>
            </a:pPr>
            <a:r>
              <a:rPr lang="es-ES" dirty="0" smtClean="0">
                <a:solidFill>
                  <a:schemeClr val="bg1"/>
                </a:solidFill>
              </a:rPr>
              <a:t>el equipo en </a:t>
            </a:r>
            <a:r>
              <a:rPr lang="es-ES" b="1" dirty="0" smtClean="0">
                <a:solidFill>
                  <a:schemeClr val="bg1"/>
                </a:solidFill>
              </a:rPr>
              <a:t>distintas posiciones</a:t>
            </a:r>
          </a:p>
          <a:p>
            <a:pPr marL="0" indent="0">
              <a:spcBef>
                <a:spcPts val="5200"/>
              </a:spcBef>
              <a:buNone/>
            </a:pPr>
            <a:endParaRPr lang="es-ES" dirty="0" smtClean="0">
              <a:solidFill>
                <a:schemeClr val="bg1"/>
              </a:solidFill>
            </a:endParaRPr>
          </a:p>
          <a:p>
            <a:pPr marL="0" indent="0">
              <a:spcBef>
                <a:spcPts val="1600"/>
              </a:spcBef>
              <a:buNone/>
            </a:pPr>
            <a:r>
              <a:rPr lang="es-ES" dirty="0" smtClean="0">
                <a:solidFill>
                  <a:schemeClr val="bg1"/>
                </a:solidFill>
              </a:rPr>
              <a:t>Dimensiones </a:t>
            </a:r>
            <a:r>
              <a:rPr lang="es-ES" dirty="0" err="1" smtClean="0">
                <a:solidFill>
                  <a:schemeClr val="bg1"/>
                </a:solidFill>
              </a:rPr>
              <a:t>Mirage</a:t>
            </a:r>
            <a:r>
              <a:rPr lang="es-ES" dirty="0" smtClean="0">
                <a:solidFill>
                  <a:schemeClr val="bg1"/>
                </a:solidFill>
              </a:rPr>
              <a:t> F1 considerables</a:t>
            </a:r>
            <a:endParaRPr lang="es-ES" b="1" dirty="0" smtClean="0">
              <a:solidFill>
                <a:schemeClr val="bg1"/>
              </a:solidFill>
            </a:endParaRPr>
          </a:p>
          <a:p>
            <a:pPr marL="0" indent="0">
              <a:spcBef>
                <a:spcPts val="2800"/>
              </a:spcBef>
              <a:buNone/>
            </a:pPr>
            <a:endParaRPr lang="es-ES" b="1" dirty="0" smtClean="0">
              <a:solidFill>
                <a:schemeClr val="bg1"/>
              </a:solidFill>
            </a:endParaRPr>
          </a:p>
          <a:p>
            <a:pPr marL="0" indent="0">
              <a:spcBef>
                <a:spcPts val="2800"/>
              </a:spcBef>
              <a:buNone/>
            </a:pPr>
            <a:r>
              <a:rPr lang="es-ES" b="1" dirty="0" smtClean="0">
                <a:solidFill>
                  <a:schemeClr val="bg1"/>
                </a:solidFill>
              </a:rPr>
              <a:t>Antes </a:t>
            </a:r>
            <a:r>
              <a:rPr lang="es-ES" dirty="0" smtClean="0">
                <a:solidFill>
                  <a:schemeClr val="bg1"/>
                </a:solidFill>
              </a:rPr>
              <a:t>de realizar los escaneados</a:t>
            </a:r>
          </a:p>
          <a:p>
            <a:pPr marL="0" indent="0">
              <a:spcBef>
                <a:spcPts val="2800"/>
              </a:spcBef>
              <a:buNone/>
            </a:pPr>
            <a:endParaRPr lang="es-ES" dirty="0" smtClean="0">
              <a:solidFill>
                <a:schemeClr val="bg1"/>
              </a:solidFill>
            </a:endParaRPr>
          </a:p>
          <a:p>
            <a:pPr marL="0" indent="0">
              <a:spcBef>
                <a:spcPts val="400"/>
              </a:spcBef>
              <a:buNone/>
            </a:pPr>
            <a:r>
              <a:rPr lang="es-ES" dirty="0" smtClean="0">
                <a:solidFill>
                  <a:schemeClr val="bg1"/>
                </a:solidFill>
              </a:rPr>
              <a:t>Comprobar ubicaciones seleccionadas</a:t>
            </a:r>
            <a:r>
              <a:rPr lang="es-ES" dirty="0">
                <a:solidFill>
                  <a:schemeClr val="bg1"/>
                </a:solidFill>
              </a:rPr>
              <a:t>	</a:t>
            </a:r>
            <a:endParaRPr lang="es-ES_tradnl" dirty="0">
              <a:solidFill>
                <a:schemeClr val="bg1"/>
              </a:solidFill>
            </a:endParaRPr>
          </a:p>
        </p:txBody>
      </p:sp>
      <p:sp>
        <p:nvSpPr>
          <p:cNvPr id="7" name="Flecha derecha 6"/>
          <p:cNvSpPr/>
          <p:nvPr/>
        </p:nvSpPr>
        <p:spPr>
          <a:xfrm>
            <a:off x="496586" y="1557927"/>
            <a:ext cx="818157" cy="27310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Cerrar llave 12"/>
          <p:cNvSpPr/>
          <p:nvPr/>
        </p:nvSpPr>
        <p:spPr>
          <a:xfrm flipH="1">
            <a:off x="1446649" y="1345181"/>
            <a:ext cx="222544" cy="78581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8" name="Flecha derecha 27"/>
          <p:cNvSpPr/>
          <p:nvPr/>
        </p:nvSpPr>
        <p:spPr>
          <a:xfrm>
            <a:off x="496586" y="4464645"/>
            <a:ext cx="758348" cy="21703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Marcador de contenido 10"/>
          <p:cNvSpPr txBox="1">
            <a:spLocks/>
          </p:cNvSpPr>
          <p:nvPr/>
        </p:nvSpPr>
        <p:spPr>
          <a:xfrm>
            <a:off x="1585735" y="1272228"/>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smtClean="0">
                <a:solidFill>
                  <a:schemeClr val="bg1"/>
                </a:solidFill>
              </a:rPr>
              <a:t>Visualización</a:t>
            </a:r>
            <a:r>
              <a:rPr lang="es-ES" sz="2400" dirty="0" smtClean="0">
                <a:solidFill>
                  <a:schemeClr val="bg1"/>
                </a:solidFill>
              </a:rPr>
              <a:t> elemento de estudio en su </a:t>
            </a:r>
            <a:r>
              <a:rPr lang="es-ES" sz="2400" b="1" dirty="0" smtClean="0">
                <a:solidFill>
                  <a:schemeClr val="bg1"/>
                </a:solidFill>
              </a:rPr>
              <a:t>totalidad</a:t>
            </a:r>
            <a:endParaRPr lang="es-ES_tradnl" sz="2400" b="1" dirty="0" smtClean="0">
              <a:solidFill>
                <a:schemeClr val="bg1"/>
              </a:solidFill>
            </a:endParaRPr>
          </a:p>
        </p:txBody>
      </p:sp>
      <p:sp>
        <p:nvSpPr>
          <p:cNvPr id="33" name="Flecha derecha 32"/>
          <p:cNvSpPr/>
          <p:nvPr/>
        </p:nvSpPr>
        <p:spPr>
          <a:xfrm>
            <a:off x="496587" y="3178305"/>
            <a:ext cx="341614"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4" name="Marcador de contenido 10"/>
          <p:cNvSpPr txBox="1">
            <a:spLocks/>
          </p:cNvSpPr>
          <p:nvPr/>
        </p:nvSpPr>
        <p:spPr>
          <a:xfrm>
            <a:off x="1254934" y="4339603"/>
            <a:ext cx="5424106"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err="1" smtClean="0">
                <a:solidFill>
                  <a:schemeClr val="bg1"/>
                </a:solidFill>
              </a:rPr>
              <a:t>Elecci</a:t>
            </a:r>
            <a:r>
              <a:rPr lang="es-ES" sz="2400" dirty="0" err="1" smtClean="0">
                <a:solidFill>
                  <a:schemeClr val="bg1"/>
                </a:solidFill>
              </a:rPr>
              <a:t>ón</a:t>
            </a:r>
            <a:r>
              <a:rPr lang="es-ES" sz="2400" dirty="0" smtClean="0">
                <a:solidFill>
                  <a:schemeClr val="bg1"/>
                </a:solidFill>
              </a:rPr>
              <a:t> Emplazamientos Equipo Escáner</a:t>
            </a:r>
            <a:endParaRPr lang="es-ES_tradnl" sz="2400" dirty="0" smtClean="0">
              <a:solidFill>
                <a:schemeClr val="bg1"/>
              </a:solidFill>
            </a:endParaRPr>
          </a:p>
        </p:txBody>
      </p:sp>
      <p:sp>
        <p:nvSpPr>
          <p:cNvPr id="35" name="Marcador de contenido 10"/>
          <p:cNvSpPr txBox="1">
            <a:spLocks/>
          </p:cNvSpPr>
          <p:nvPr/>
        </p:nvSpPr>
        <p:spPr>
          <a:xfrm>
            <a:off x="796124" y="3031132"/>
            <a:ext cx="4183795"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b="1" dirty="0" smtClean="0">
                <a:solidFill>
                  <a:schemeClr val="bg1"/>
                </a:solidFill>
              </a:rPr>
              <a:t>puntos de vista</a:t>
            </a:r>
          </a:p>
        </p:txBody>
      </p:sp>
      <p:sp>
        <p:nvSpPr>
          <p:cNvPr id="36" name="Flecha derecha 35"/>
          <p:cNvSpPr/>
          <p:nvPr/>
        </p:nvSpPr>
        <p:spPr>
          <a:xfrm>
            <a:off x="496586" y="5651726"/>
            <a:ext cx="758348" cy="21703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Marcador de contenido 10"/>
          <p:cNvSpPr txBox="1">
            <a:spLocks/>
          </p:cNvSpPr>
          <p:nvPr/>
        </p:nvSpPr>
        <p:spPr>
          <a:xfrm>
            <a:off x="1254934" y="5501945"/>
            <a:ext cx="5424106" cy="533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Deben abarcar todo el área del elemento </a:t>
            </a:r>
            <a:endParaRPr lang="es-ES_tradnl" sz="2400" dirty="0" smtClean="0">
              <a:solidFill>
                <a:schemeClr val="bg1"/>
              </a:solidFill>
            </a:endParaRPr>
          </a:p>
        </p:txBody>
      </p:sp>
      <p:sp>
        <p:nvSpPr>
          <p:cNvPr id="42" name="Cerrar llave 41"/>
          <p:cNvSpPr/>
          <p:nvPr/>
        </p:nvSpPr>
        <p:spPr>
          <a:xfrm flipH="1">
            <a:off x="2918948" y="2958734"/>
            <a:ext cx="178510" cy="800101"/>
          </a:xfrm>
          <a:prstGeom prst="rightBrace">
            <a:avLst>
              <a:gd name="adj1" fmla="val 36472"/>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3" name="Marcador de contenido 10"/>
          <p:cNvSpPr txBox="1">
            <a:spLocks/>
          </p:cNvSpPr>
          <p:nvPr/>
        </p:nvSpPr>
        <p:spPr>
          <a:xfrm>
            <a:off x="2972536" y="2897112"/>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45" name="Flecha derecha 44"/>
          <p:cNvSpPr/>
          <p:nvPr/>
        </p:nvSpPr>
        <p:spPr>
          <a:xfrm>
            <a:off x="5103402" y="3411580"/>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6" name="Flecha derecha 45"/>
          <p:cNvSpPr/>
          <p:nvPr/>
        </p:nvSpPr>
        <p:spPr>
          <a:xfrm>
            <a:off x="4809937" y="3032165"/>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7" name="Marcador de contenido 10"/>
          <p:cNvSpPr txBox="1">
            <a:spLocks/>
          </p:cNvSpPr>
          <p:nvPr/>
        </p:nvSpPr>
        <p:spPr>
          <a:xfrm>
            <a:off x="5138270" y="2910536"/>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9</a:t>
            </a:r>
            <a:endParaRPr lang="es-ES_tradnl" sz="2400" b="1" dirty="0" smtClean="0">
              <a:solidFill>
                <a:schemeClr val="bg1"/>
              </a:solidFill>
            </a:endParaRPr>
          </a:p>
        </p:txBody>
      </p:sp>
      <p:sp>
        <p:nvSpPr>
          <p:cNvPr id="48" name="Marcador de contenido 10"/>
          <p:cNvSpPr txBox="1">
            <a:spLocks/>
          </p:cNvSpPr>
          <p:nvPr/>
        </p:nvSpPr>
        <p:spPr>
          <a:xfrm>
            <a:off x="5394694" y="3297819"/>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a:solidFill>
                  <a:schemeClr val="bg1"/>
                </a:solidFill>
              </a:rPr>
              <a:t>8</a:t>
            </a:r>
            <a:endParaRPr lang="es-ES_tradnl" sz="2400" b="1" dirty="0" smtClean="0">
              <a:solidFill>
                <a:schemeClr val="bg1"/>
              </a:solidFill>
            </a:endParaRPr>
          </a:p>
        </p:txBody>
      </p:sp>
      <p:sp>
        <p:nvSpPr>
          <p:cNvPr id="2" name="Marcador de fecha 1"/>
          <p:cNvSpPr>
            <a:spLocks noGrp="1"/>
          </p:cNvSpPr>
          <p:nvPr>
            <p:ph type="dt" sz="half" idx="10"/>
          </p:nvPr>
        </p:nvSpPr>
        <p:spPr/>
        <p:txBody>
          <a:bodyPr/>
          <a:lstStyle/>
          <a:p>
            <a:fld id="{D854298A-0185-BD47-B839-5C612E05691F}"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20</a:t>
            </a:fld>
            <a:endParaRPr lang="es-ES_tradnl"/>
          </a:p>
        </p:txBody>
      </p:sp>
      <p:pic>
        <p:nvPicPr>
          <p:cNvPr id="27" name="Imagen 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2277" r="22292"/>
          <a:stretch/>
        </p:blipFill>
        <p:spPr>
          <a:xfrm>
            <a:off x="7234177" y="136558"/>
            <a:ext cx="4282633" cy="6216378"/>
          </a:xfrm>
          <a:prstGeom prst="rect">
            <a:avLst/>
          </a:prstGeom>
          <a:effectLst>
            <a:softEdge rad="12700"/>
          </a:effectLst>
        </p:spPr>
      </p:pic>
      <p:sp>
        <p:nvSpPr>
          <p:cNvPr id="29" name="Anillo 40"/>
          <p:cNvSpPr/>
          <p:nvPr/>
        </p:nvSpPr>
        <p:spPr>
          <a:xfrm>
            <a:off x="10753845" y="5775767"/>
            <a:ext cx="599955" cy="578876"/>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30" name="Anillo 26"/>
          <p:cNvSpPr/>
          <p:nvPr/>
        </p:nvSpPr>
        <p:spPr>
          <a:xfrm>
            <a:off x="8061748" y="2130993"/>
            <a:ext cx="599955" cy="578876"/>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31" name="Anillo 28"/>
          <p:cNvSpPr/>
          <p:nvPr/>
        </p:nvSpPr>
        <p:spPr>
          <a:xfrm>
            <a:off x="8010645" y="134851"/>
            <a:ext cx="599955" cy="578876"/>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32" name="Anillo 29"/>
          <p:cNvSpPr/>
          <p:nvPr/>
        </p:nvSpPr>
        <p:spPr>
          <a:xfrm>
            <a:off x="7275170" y="1159210"/>
            <a:ext cx="599955" cy="578876"/>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extLst>
      <p:ext uri="{BB962C8B-B14F-4D97-AF65-F5344CB8AC3E}">
        <p14:creationId xmlns:p14="http://schemas.microsoft.com/office/powerpoint/2010/main" val="131664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rotWithShape="1">
          <a:blip r:embed="rId3">
            <a:extLst>
              <a:ext uri="{28A0092B-C50C-407E-A947-70E740481C1C}">
                <a14:useLocalDpi xmlns:a14="http://schemas.microsoft.com/office/drawing/2010/main" val="0"/>
              </a:ext>
            </a:extLst>
          </a:blip>
          <a:srcRect l="402" t="14887" b="5632"/>
          <a:stretch/>
        </p:blipFill>
        <p:spPr bwMode="auto">
          <a:xfrm>
            <a:off x="222810" y="322458"/>
            <a:ext cx="5763600" cy="2874788"/>
          </a:xfrm>
          <a:prstGeom prst="rect">
            <a:avLst/>
          </a:prstGeom>
          <a:noFill/>
          <a:ln>
            <a:noFill/>
          </a:ln>
          <a:extLst>
            <a:ext uri="{53640926-AAD7-44D8-BBD7-CCE9431645EC}">
              <a14:shadowObscured xmlns:a14="http://schemas.microsoft.com/office/drawing/2010/main"/>
            </a:ext>
          </a:extLst>
        </p:spPr>
      </p:pic>
      <p:pic>
        <p:nvPicPr>
          <p:cNvPr id="5" name="0 Imagen"/>
          <p:cNvPicPr>
            <a:picLocks noChangeAspect="1"/>
          </p:cNvPicPr>
          <p:nvPr/>
        </p:nvPicPr>
        <p:blipFill rotWithShape="1">
          <a:blip r:embed="rId4">
            <a:extLst>
              <a:ext uri="{28A0092B-C50C-407E-A947-70E740481C1C}">
                <a14:useLocalDpi xmlns:a14="http://schemas.microsoft.com/office/drawing/2010/main" val="0"/>
              </a:ext>
            </a:extLst>
          </a:blip>
          <a:srcRect l="152" t="10373" b="9922"/>
          <a:stretch/>
        </p:blipFill>
        <p:spPr bwMode="auto">
          <a:xfrm>
            <a:off x="6215010" y="322458"/>
            <a:ext cx="5763600" cy="2874788"/>
          </a:xfrm>
          <a:prstGeom prst="rect">
            <a:avLst/>
          </a:prstGeom>
          <a:ln>
            <a:noFill/>
          </a:ln>
          <a:extLst>
            <a:ext uri="{53640926-AAD7-44D8-BBD7-CCE9431645EC}">
              <a14:shadowObscured xmlns:a14="http://schemas.microsoft.com/office/drawing/2010/main"/>
            </a:ext>
          </a:extLst>
        </p:spPr>
      </p:pic>
      <p:pic>
        <p:nvPicPr>
          <p:cNvPr id="7" name="0 Imagen"/>
          <p:cNvPicPr>
            <a:picLocks noChangeAspect="1"/>
          </p:cNvPicPr>
          <p:nvPr/>
        </p:nvPicPr>
        <p:blipFill rotWithShape="1">
          <a:blip r:embed="rId5">
            <a:extLst>
              <a:ext uri="{28A0092B-C50C-407E-A947-70E740481C1C}">
                <a14:useLocalDpi xmlns:a14="http://schemas.microsoft.com/office/drawing/2010/main" val="0"/>
              </a:ext>
            </a:extLst>
          </a:blip>
          <a:srcRect l="201" t="5323" r="-1" b="14884"/>
          <a:stretch/>
        </p:blipFill>
        <p:spPr bwMode="auto">
          <a:xfrm>
            <a:off x="222810" y="3384383"/>
            <a:ext cx="5763600" cy="2879371"/>
          </a:xfrm>
          <a:prstGeom prst="rect">
            <a:avLst/>
          </a:prstGeom>
          <a:ln>
            <a:noFill/>
          </a:ln>
          <a:extLst>
            <a:ext uri="{53640926-AAD7-44D8-BBD7-CCE9431645EC}">
              <a14:shadowObscured xmlns:a14="http://schemas.microsoft.com/office/drawing/2010/main"/>
            </a:ext>
          </a:extLst>
        </p:spPr>
      </p:pic>
      <p:pic>
        <p:nvPicPr>
          <p:cNvPr id="8" name="0 Imagen"/>
          <p:cNvPicPr>
            <a:picLocks noChangeAspect="1"/>
          </p:cNvPicPr>
          <p:nvPr/>
        </p:nvPicPr>
        <p:blipFill rotWithShape="1">
          <a:blip r:embed="rId6">
            <a:extLst>
              <a:ext uri="{28A0092B-C50C-407E-A947-70E740481C1C}">
                <a14:useLocalDpi xmlns:a14="http://schemas.microsoft.com/office/drawing/2010/main" val="0"/>
              </a:ext>
            </a:extLst>
          </a:blip>
          <a:srcRect l="553" t="5306" b="15176"/>
          <a:stretch/>
        </p:blipFill>
        <p:spPr bwMode="auto">
          <a:xfrm>
            <a:off x="6215010" y="3384382"/>
            <a:ext cx="5763600" cy="2879371"/>
          </a:xfrm>
          <a:prstGeom prst="rect">
            <a:avLst/>
          </a:prstGeom>
          <a:ln>
            <a:noFill/>
          </a:ln>
          <a:extLst>
            <a:ext uri="{53640926-AAD7-44D8-BBD7-CCE9431645EC}">
              <a14:shadowObscured xmlns:a14="http://schemas.microsoft.com/office/drawing/2010/main"/>
            </a:ext>
          </a:extLst>
        </p:spPr>
      </p:pic>
      <p:sp>
        <p:nvSpPr>
          <p:cNvPr id="2" name="Marcador de fecha 1"/>
          <p:cNvSpPr>
            <a:spLocks noGrp="1"/>
          </p:cNvSpPr>
          <p:nvPr>
            <p:ph type="dt" sz="half" idx="10"/>
          </p:nvPr>
        </p:nvSpPr>
        <p:spPr/>
        <p:txBody>
          <a:bodyPr/>
          <a:lstStyle/>
          <a:p>
            <a:fld id="{331B20B3-712C-4E45-8F97-7CE83B0F9A5F}"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21</a:t>
            </a:fld>
            <a:endParaRPr lang="es-ES_tradnl"/>
          </a:p>
        </p:txBody>
      </p:sp>
    </p:spTree>
    <p:extLst>
      <p:ext uri="{BB962C8B-B14F-4D97-AF65-F5344CB8AC3E}">
        <p14:creationId xmlns:p14="http://schemas.microsoft.com/office/powerpoint/2010/main" val="19816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0" indent="0">
              <a:buNone/>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53CF1FB6-BFAC-694A-916A-FA7B2A218644}"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22</a:t>
            </a:fld>
            <a:endParaRPr lang="es-ES_tradnl"/>
          </a:p>
        </p:txBody>
      </p:sp>
    </p:spTree>
    <p:extLst>
      <p:ext uri="{BB962C8B-B14F-4D97-AF65-F5344CB8AC3E}">
        <p14:creationId xmlns:p14="http://schemas.microsoft.com/office/powerpoint/2010/main" val="79108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clrChange>
              <a:clrFrom>
                <a:srgbClr val="3CC57A"/>
              </a:clrFrom>
              <a:clrTo>
                <a:srgbClr val="3CC57A">
                  <a:alpha val="0"/>
                </a:srgbClr>
              </a:clrTo>
            </a:clrChang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7914" b="11834"/>
          <a:stretch/>
        </p:blipFill>
        <p:spPr>
          <a:xfrm>
            <a:off x="6637991" y="358815"/>
            <a:ext cx="5381697" cy="5758557"/>
          </a:xfrm>
          <a:prstGeom prst="rect">
            <a:avLst/>
          </a:prstGeom>
          <a:effectLst>
            <a:softEdge rad="12700"/>
          </a:effectLst>
        </p:spPr>
      </p:pic>
      <p:sp>
        <p:nvSpPr>
          <p:cNvPr id="27" name="Marcador de contenido 10"/>
          <p:cNvSpPr>
            <a:spLocks noGrp="1"/>
          </p:cNvSpPr>
          <p:nvPr>
            <p:ph idx="1"/>
          </p:nvPr>
        </p:nvSpPr>
        <p:spPr>
          <a:xfrm>
            <a:off x="399625" y="479910"/>
            <a:ext cx="6238365" cy="6499624"/>
          </a:xfrm>
        </p:spPr>
        <p:txBody>
          <a:bodyPr>
            <a:normAutofit/>
          </a:bodyPr>
          <a:lstStyle/>
          <a:p>
            <a:pPr marL="0" indent="0">
              <a:buNone/>
            </a:pPr>
            <a:r>
              <a:rPr lang="es-ES" dirty="0" smtClean="0">
                <a:solidFill>
                  <a:schemeClr val="bg1"/>
                </a:solidFill>
              </a:rPr>
              <a:t>Necesarios </a:t>
            </a:r>
            <a:r>
              <a:rPr lang="es-ES" b="1" dirty="0" smtClean="0">
                <a:solidFill>
                  <a:schemeClr val="bg1"/>
                </a:solidFill>
              </a:rPr>
              <a:t>puntos de referencia</a:t>
            </a:r>
            <a:r>
              <a:rPr lang="es-ES" dirty="0" smtClean="0">
                <a:solidFill>
                  <a:schemeClr val="bg1"/>
                </a:solidFill>
              </a:rPr>
              <a:t> para la </a:t>
            </a:r>
            <a:r>
              <a:rPr lang="es-ES" b="1" dirty="0" smtClean="0">
                <a:solidFill>
                  <a:schemeClr val="bg1"/>
                </a:solidFill>
              </a:rPr>
              <a:t>unión</a:t>
            </a:r>
            <a:r>
              <a:rPr lang="es-ES" dirty="0" smtClean="0">
                <a:solidFill>
                  <a:schemeClr val="bg1"/>
                </a:solidFill>
              </a:rPr>
              <a:t> de los distintos escaneados</a:t>
            </a:r>
          </a:p>
          <a:p>
            <a:pPr marL="0" indent="0">
              <a:lnSpc>
                <a:spcPct val="50000"/>
              </a:lnSpc>
              <a:spcBef>
                <a:spcPts val="2400"/>
              </a:spcBef>
              <a:buNone/>
            </a:pPr>
            <a:r>
              <a:rPr lang="es-ES" dirty="0" smtClean="0">
                <a:solidFill>
                  <a:schemeClr val="bg1"/>
                </a:solidFill>
              </a:rPr>
              <a:t>Debido al número de escaneados</a:t>
            </a:r>
          </a:p>
          <a:p>
            <a:pPr marL="0" indent="0">
              <a:spcBef>
                <a:spcPts val="5200"/>
              </a:spcBef>
              <a:buNone/>
            </a:pPr>
            <a:endParaRPr lang="es-ES" b="1" dirty="0" smtClean="0">
              <a:solidFill>
                <a:schemeClr val="bg1"/>
              </a:solidFill>
            </a:endParaRPr>
          </a:p>
          <a:p>
            <a:pPr marL="0" indent="0">
              <a:spcBef>
                <a:spcPts val="400"/>
              </a:spcBef>
              <a:buNone/>
            </a:pPr>
            <a:endParaRPr lang="es-ES" b="1" dirty="0" smtClean="0">
              <a:solidFill>
                <a:schemeClr val="bg1"/>
              </a:solidFill>
            </a:endParaRPr>
          </a:p>
          <a:p>
            <a:pPr marL="0" indent="0">
              <a:spcBef>
                <a:spcPts val="400"/>
              </a:spcBef>
              <a:buNone/>
            </a:pPr>
            <a:endParaRPr lang="es-ES" b="1" dirty="0">
              <a:solidFill>
                <a:schemeClr val="bg1"/>
              </a:solidFill>
            </a:endParaRPr>
          </a:p>
          <a:p>
            <a:pPr marL="0" indent="0">
              <a:spcBef>
                <a:spcPts val="2800"/>
              </a:spcBef>
              <a:buNone/>
            </a:pPr>
            <a:r>
              <a:rPr lang="es-ES" b="1" dirty="0" smtClean="0">
                <a:solidFill>
                  <a:schemeClr val="bg1"/>
                </a:solidFill>
              </a:rPr>
              <a:t>Antes </a:t>
            </a:r>
            <a:r>
              <a:rPr lang="es-ES" dirty="0">
                <a:solidFill>
                  <a:schemeClr val="bg1"/>
                </a:solidFill>
              </a:rPr>
              <a:t>de realizar los escaneados</a:t>
            </a:r>
          </a:p>
          <a:p>
            <a:pPr marL="0" indent="0">
              <a:spcBef>
                <a:spcPts val="5200"/>
              </a:spcBef>
              <a:buNone/>
            </a:pPr>
            <a:r>
              <a:rPr lang="es-ES" dirty="0">
                <a:solidFill>
                  <a:schemeClr val="bg1"/>
                </a:solidFill>
              </a:rPr>
              <a:t>Comprobar ubicaciones </a:t>
            </a:r>
            <a:r>
              <a:rPr lang="es-ES" dirty="0" smtClean="0">
                <a:solidFill>
                  <a:schemeClr val="bg1"/>
                </a:solidFill>
              </a:rPr>
              <a:t>seleccionadas</a:t>
            </a:r>
          </a:p>
          <a:p>
            <a:pPr marL="0" indent="0">
              <a:spcBef>
                <a:spcPts val="7600"/>
              </a:spcBef>
              <a:buNone/>
            </a:pPr>
            <a:r>
              <a:rPr lang="es-ES" dirty="0" smtClean="0">
                <a:solidFill>
                  <a:schemeClr val="bg1"/>
                </a:solidFill>
              </a:rPr>
              <a:t> </a:t>
            </a:r>
            <a:r>
              <a:rPr lang="es-ES" dirty="0">
                <a:solidFill>
                  <a:schemeClr val="bg1"/>
                </a:solidFill>
              </a:rPr>
              <a:t>	</a:t>
            </a:r>
            <a:endParaRPr lang="es-ES_tradnl" dirty="0">
              <a:solidFill>
                <a:schemeClr val="bg1"/>
              </a:solidFill>
            </a:endParaRPr>
          </a:p>
        </p:txBody>
      </p:sp>
      <p:sp>
        <p:nvSpPr>
          <p:cNvPr id="44" name="Marcador de contenido 10"/>
          <p:cNvSpPr txBox="1">
            <a:spLocks/>
          </p:cNvSpPr>
          <p:nvPr/>
        </p:nvSpPr>
        <p:spPr>
          <a:xfrm>
            <a:off x="6825731" y="626094"/>
            <a:ext cx="1139928" cy="5472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Dianas</a:t>
            </a:r>
            <a:endParaRPr lang="es-ES_tradnl" sz="2400" b="1" dirty="0" smtClean="0">
              <a:solidFill>
                <a:schemeClr val="bg1"/>
              </a:solidFill>
            </a:endParaRPr>
          </a:p>
        </p:txBody>
      </p:sp>
      <p:sp>
        <p:nvSpPr>
          <p:cNvPr id="3" name="Marco 2"/>
          <p:cNvSpPr/>
          <p:nvPr/>
        </p:nvSpPr>
        <p:spPr>
          <a:xfrm>
            <a:off x="399624" y="479910"/>
            <a:ext cx="5908579" cy="839604"/>
          </a:xfrm>
          <a:prstGeom prst="frame">
            <a:avLst>
              <a:gd name="adj1" fmla="val 568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49" name="Flecha derecha 48"/>
          <p:cNvSpPr/>
          <p:nvPr/>
        </p:nvSpPr>
        <p:spPr>
          <a:xfrm>
            <a:off x="6287231" y="779171"/>
            <a:ext cx="519118" cy="2410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Flecha derecha 49"/>
          <p:cNvSpPr/>
          <p:nvPr/>
        </p:nvSpPr>
        <p:spPr>
          <a:xfrm>
            <a:off x="520525" y="2051598"/>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1" name="Marcador de contenido 10"/>
          <p:cNvSpPr txBox="1">
            <a:spLocks/>
          </p:cNvSpPr>
          <p:nvPr/>
        </p:nvSpPr>
        <p:spPr>
          <a:xfrm>
            <a:off x="936621" y="1951333"/>
            <a:ext cx="1353445" cy="463009"/>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smtClean="0">
                <a:solidFill>
                  <a:schemeClr val="bg1"/>
                </a:solidFill>
              </a:rPr>
              <a:t> Nº Dianas</a:t>
            </a:r>
            <a:r>
              <a:rPr lang="es-ES" sz="2400" smtClean="0">
                <a:solidFill>
                  <a:schemeClr val="bg1"/>
                </a:solidFill>
              </a:rPr>
              <a:t> </a:t>
            </a:r>
            <a:endParaRPr lang="es-ES_tradnl" sz="2400" dirty="0" smtClean="0">
              <a:solidFill>
                <a:schemeClr val="bg1"/>
              </a:solidFill>
            </a:endParaRPr>
          </a:p>
        </p:txBody>
      </p:sp>
      <p:sp>
        <p:nvSpPr>
          <p:cNvPr id="52" name="Flecha derecha 51"/>
          <p:cNvSpPr/>
          <p:nvPr/>
        </p:nvSpPr>
        <p:spPr>
          <a:xfrm>
            <a:off x="521331" y="5581625"/>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3" name="Marcador de contenido 10"/>
          <p:cNvSpPr txBox="1">
            <a:spLocks/>
          </p:cNvSpPr>
          <p:nvPr/>
        </p:nvSpPr>
        <p:spPr>
          <a:xfrm>
            <a:off x="1017525" y="5481359"/>
            <a:ext cx="5936002" cy="1072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s-ES" sz="2400" dirty="0" smtClean="0">
                <a:solidFill>
                  <a:schemeClr val="bg1"/>
                </a:solidFill>
              </a:rPr>
              <a:t>Deben ser vistas desde los emplazamientos del equipo láser escáner</a:t>
            </a:r>
            <a:endParaRPr lang="es-ES_tradnl" sz="2400" dirty="0" smtClean="0">
              <a:solidFill>
                <a:schemeClr val="bg1"/>
              </a:solidFill>
            </a:endParaRPr>
          </a:p>
        </p:txBody>
      </p:sp>
      <p:sp>
        <p:nvSpPr>
          <p:cNvPr id="54" name="Flecha derecha 53"/>
          <p:cNvSpPr/>
          <p:nvPr/>
        </p:nvSpPr>
        <p:spPr>
          <a:xfrm>
            <a:off x="497126" y="4498660"/>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5" name="Marcador de contenido 10"/>
          <p:cNvSpPr txBox="1">
            <a:spLocks/>
          </p:cNvSpPr>
          <p:nvPr/>
        </p:nvSpPr>
        <p:spPr>
          <a:xfrm>
            <a:off x="993320" y="4398395"/>
            <a:ext cx="5824018" cy="4630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err="1" smtClean="0">
                <a:solidFill>
                  <a:schemeClr val="bg1"/>
                </a:solidFill>
              </a:rPr>
              <a:t>Elecci</a:t>
            </a:r>
            <a:r>
              <a:rPr lang="es-ES" sz="2400" dirty="0" err="1" smtClean="0">
                <a:solidFill>
                  <a:schemeClr val="bg1"/>
                </a:solidFill>
              </a:rPr>
              <a:t>ón</a:t>
            </a:r>
            <a:r>
              <a:rPr lang="es-ES" sz="2400" dirty="0" smtClean="0">
                <a:solidFill>
                  <a:schemeClr val="bg1"/>
                </a:solidFill>
              </a:rPr>
              <a:t> Emplazamientos Equipo Escáner</a:t>
            </a:r>
            <a:endParaRPr lang="es-ES_tradnl" sz="2400" dirty="0" smtClean="0">
              <a:solidFill>
                <a:schemeClr val="bg1"/>
              </a:solidFill>
            </a:endParaRPr>
          </a:p>
        </p:txBody>
      </p:sp>
      <p:sp>
        <p:nvSpPr>
          <p:cNvPr id="56" name="Cerrar llave 55"/>
          <p:cNvSpPr/>
          <p:nvPr/>
        </p:nvSpPr>
        <p:spPr>
          <a:xfrm flipH="1">
            <a:off x="2290065" y="1852642"/>
            <a:ext cx="112005" cy="694711"/>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57" name="Marcador de contenido 10"/>
          <p:cNvSpPr txBox="1">
            <a:spLocks/>
          </p:cNvSpPr>
          <p:nvPr/>
        </p:nvSpPr>
        <p:spPr>
          <a:xfrm>
            <a:off x="2345959" y="1753514"/>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58" name="Flecha derecha 57"/>
          <p:cNvSpPr/>
          <p:nvPr/>
        </p:nvSpPr>
        <p:spPr>
          <a:xfrm>
            <a:off x="4502393" y="2314078"/>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Flecha derecha 58"/>
          <p:cNvSpPr/>
          <p:nvPr/>
        </p:nvSpPr>
        <p:spPr>
          <a:xfrm>
            <a:off x="4209718" y="1925086"/>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0" name="Marcador de contenido 10"/>
          <p:cNvSpPr txBox="1">
            <a:spLocks/>
          </p:cNvSpPr>
          <p:nvPr/>
        </p:nvSpPr>
        <p:spPr>
          <a:xfrm>
            <a:off x="4766473" y="2195965"/>
            <a:ext cx="659512"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3</a:t>
            </a:r>
            <a:endParaRPr lang="es-ES_tradnl" sz="2400" b="1" dirty="0" smtClean="0">
              <a:solidFill>
                <a:schemeClr val="bg1"/>
              </a:solidFill>
            </a:endParaRPr>
          </a:p>
        </p:txBody>
      </p:sp>
      <p:sp>
        <p:nvSpPr>
          <p:cNvPr id="61" name="Marcador de contenido 10"/>
          <p:cNvSpPr txBox="1">
            <a:spLocks/>
          </p:cNvSpPr>
          <p:nvPr/>
        </p:nvSpPr>
        <p:spPr>
          <a:xfrm>
            <a:off x="4492056" y="1796815"/>
            <a:ext cx="778683"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23</a:t>
            </a:r>
            <a:endParaRPr lang="es-ES_tradnl" sz="2400" b="1" dirty="0" smtClean="0">
              <a:solidFill>
                <a:schemeClr val="bg1"/>
              </a:solidFill>
            </a:endParaRPr>
          </a:p>
        </p:txBody>
      </p:sp>
      <p:pic>
        <p:nvPicPr>
          <p:cNvPr id="62" name="Picture 12"/>
          <p:cNvPicPr>
            <a:picLocks noChangeAspect="1"/>
          </p:cNvPicPr>
          <p:nvPr/>
        </p:nvPicPr>
        <p:blipFill rotWithShape="1">
          <a:blip r:embed="rId5">
            <a:extLst>
              <a:ext uri="{28A0092B-C50C-407E-A947-70E740481C1C}">
                <a14:useLocalDpi xmlns:a14="http://schemas.microsoft.com/office/drawing/2010/main" val="0"/>
              </a:ext>
            </a:extLst>
          </a:blip>
          <a:srcRect t="-1" b="-4191"/>
          <a:stretch/>
        </p:blipFill>
        <p:spPr bwMode="auto">
          <a:xfrm>
            <a:off x="708738" y="2879322"/>
            <a:ext cx="826243" cy="927934"/>
          </a:xfrm>
          <a:prstGeom prst="rect">
            <a:avLst/>
          </a:prstGeom>
          <a:noFill/>
          <a:ln>
            <a:noFill/>
          </a:ln>
          <a:extLst>
            <a:ext uri="{53640926-AAD7-44D8-BBD7-CCE9431645EC}">
              <a14:shadowObscured xmlns:a14="http://schemas.microsoft.com/office/drawing/2010/main"/>
            </a:ext>
          </a:extLst>
        </p:spPr>
      </p:pic>
      <p:pic>
        <p:nvPicPr>
          <p:cNvPr id="65" name="Picture 11"/>
          <p:cNvPicPr>
            <a:picLocks noChangeAspect="1"/>
          </p:cNvPicPr>
          <p:nvPr/>
        </p:nvPicPr>
        <p:blipFill rotWithShape="1">
          <a:blip r:embed="rId6">
            <a:extLst>
              <a:ext uri="{28A0092B-C50C-407E-A947-70E740481C1C}">
                <a14:useLocalDpi xmlns:a14="http://schemas.microsoft.com/office/drawing/2010/main" val="0"/>
              </a:ext>
            </a:extLst>
          </a:blip>
          <a:srcRect l="6931" t="4590" r="4453" b="3596"/>
          <a:stretch/>
        </p:blipFill>
        <p:spPr bwMode="auto">
          <a:xfrm>
            <a:off x="2058898" y="2828682"/>
            <a:ext cx="1001511" cy="1617776"/>
          </a:xfrm>
          <a:prstGeom prst="rect">
            <a:avLst/>
          </a:prstGeom>
          <a:noFill/>
          <a:ln>
            <a:noFill/>
          </a:ln>
        </p:spPr>
      </p:pic>
      <p:pic>
        <p:nvPicPr>
          <p:cNvPr id="66" name="Picture 10"/>
          <p:cNvPicPr>
            <a:picLocks noChangeAspect="1"/>
          </p:cNvPicPr>
          <p:nvPr/>
        </p:nvPicPr>
        <p:blipFill rotWithShape="1">
          <a:blip r:embed="rId7">
            <a:extLst>
              <a:ext uri="{28A0092B-C50C-407E-A947-70E740481C1C}">
                <a14:useLocalDpi xmlns:a14="http://schemas.microsoft.com/office/drawing/2010/main" val="0"/>
              </a:ext>
            </a:extLst>
          </a:blip>
          <a:srcRect l="10548" t="5212" r="4677" b="6501"/>
          <a:stretch/>
        </p:blipFill>
        <p:spPr bwMode="auto">
          <a:xfrm>
            <a:off x="3553515" y="2794210"/>
            <a:ext cx="1133356" cy="1461937"/>
          </a:xfrm>
          <a:prstGeom prst="rect">
            <a:avLst/>
          </a:prstGeom>
          <a:noFill/>
          <a:ln>
            <a:noFill/>
          </a:ln>
        </p:spPr>
      </p:pic>
      <p:pic>
        <p:nvPicPr>
          <p:cNvPr id="5" name="Imagen 4"/>
          <p:cNvPicPr>
            <a:picLocks noChangeAspect="1"/>
          </p:cNvPicPr>
          <p:nvPr/>
        </p:nvPicPr>
        <p:blipFill>
          <a:blip r:embed="rId8">
            <a:clrChange>
              <a:clrFrom>
                <a:srgbClr val="3BAFCE"/>
              </a:clrFrom>
              <a:clrTo>
                <a:srgbClr val="3BAFCE">
                  <a:alpha val="0"/>
                </a:srgbClr>
              </a:clrTo>
            </a:clrChange>
            <a:extLst>
              <a:ext uri="{28A0092B-C50C-407E-A947-70E740481C1C}">
                <a14:useLocalDpi xmlns:a14="http://schemas.microsoft.com/office/drawing/2010/main" val="0"/>
              </a:ext>
            </a:extLst>
          </a:blip>
          <a:stretch>
            <a:fillRect/>
          </a:stretch>
        </p:blipFill>
        <p:spPr>
          <a:xfrm>
            <a:off x="4980950" y="2640077"/>
            <a:ext cx="1493850" cy="1493850"/>
          </a:xfrm>
          <a:prstGeom prst="rect">
            <a:avLst/>
          </a:prstGeom>
        </p:spPr>
      </p:pic>
      <p:sp>
        <p:nvSpPr>
          <p:cNvPr id="68" name="Marcador de contenido 10"/>
          <p:cNvSpPr txBox="1">
            <a:spLocks/>
          </p:cNvSpPr>
          <p:nvPr/>
        </p:nvSpPr>
        <p:spPr>
          <a:xfrm>
            <a:off x="209881"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15</a:t>
            </a:r>
            <a:endParaRPr lang="es-ES_tradnl" sz="2400" dirty="0" smtClean="0">
              <a:solidFill>
                <a:schemeClr val="bg1"/>
              </a:solidFill>
            </a:endParaRPr>
          </a:p>
        </p:txBody>
      </p:sp>
      <p:sp>
        <p:nvSpPr>
          <p:cNvPr id="69" name="Marcador de contenido 10"/>
          <p:cNvSpPr txBox="1">
            <a:spLocks/>
          </p:cNvSpPr>
          <p:nvPr/>
        </p:nvSpPr>
        <p:spPr>
          <a:xfrm>
            <a:off x="1694569"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2</a:t>
            </a:r>
            <a:endParaRPr lang="es-ES_tradnl" sz="2400" dirty="0" smtClean="0">
              <a:solidFill>
                <a:schemeClr val="bg1"/>
              </a:solidFill>
            </a:endParaRPr>
          </a:p>
        </p:txBody>
      </p:sp>
      <p:sp>
        <p:nvSpPr>
          <p:cNvPr id="70" name="Marcador de contenido 10"/>
          <p:cNvSpPr txBox="1">
            <a:spLocks/>
          </p:cNvSpPr>
          <p:nvPr/>
        </p:nvSpPr>
        <p:spPr>
          <a:xfrm>
            <a:off x="3173325"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a:solidFill>
                  <a:schemeClr val="bg1"/>
                </a:solidFill>
              </a:rPr>
              <a:t>2</a:t>
            </a:r>
            <a:endParaRPr lang="es-ES_tradnl" sz="2400" dirty="0" smtClean="0">
              <a:solidFill>
                <a:schemeClr val="bg1"/>
              </a:solidFill>
            </a:endParaRPr>
          </a:p>
        </p:txBody>
      </p:sp>
      <p:sp>
        <p:nvSpPr>
          <p:cNvPr id="71" name="Marcador de contenido 10"/>
          <p:cNvSpPr txBox="1">
            <a:spLocks/>
          </p:cNvSpPr>
          <p:nvPr/>
        </p:nvSpPr>
        <p:spPr>
          <a:xfrm>
            <a:off x="4797768" y="3106284"/>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3</a:t>
            </a:r>
            <a:endParaRPr lang="es-ES_tradnl" sz="2400" dirty="0" smtClean="0">
              <a:solidFill>
                <a:schemeClr val="bg1"/>
              </a:solidFill>
            </a:endParaRPr>
          </a:p>
        </p:txBody>
      </p:sp>
      <p:sp>
        <p:nvSpPr>
          <p:cNvPr id="2" name="Marcador de fecha 1"/>
          <p:cNvSpPr>
            <a:spLocks noGrp="1"/>
          </p:cNvSpPr>
          <p:nvPr>
            <p:ph type="dt" sz="half" idx="10"/>
          </p:nvPr>
        </p:nvSpPr>
        <p:spPr/>
        <p:txBody>
          <a:bodyPr/>
          <a:lstStyle/>
          <a:p>
            <a:fld id="{0D0515B1-9C7E-4640-BB4D-02F602F01324}" type="datetime1">
              <a:rPr lang="es-ES" smtClean="0"/>
              <a:t>31/08/2016</a:t>
            </a:fld>
            <a:endParaRPr lang="es-ES_tradnl"/>
          </a:p>
        </p:txBody>
      </p:sp>
      <p:sp>
        <p:nvSpPr>
          <p:cNvPr id="6" name="Marcador de pie de página 5"/>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23</a:t>
            </a:fld>
            <a:endParaRPr lang="es-ES_tradnl"/>
          </a:p>
        </p:txBody>
      </p:sp>
    </p:spTree>
    <p:extLst>
      <p:ext uri="{BB962C8B-B14F-4D97-AF65-F5344CB8AC3E}">
        <p14:creationId xmlns:p14="http://schemas.microsoft.com/office/powerpoint/2010/main" val="108354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500"/>
                                        <p:tgtEl>
                                          <p:spTgt spid="6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fade">
                                      <p:cBhvr>
                                        <p:cTn id="58" dur="500"/>
                                        <p:tgtEl>
                                          <p:spTgt spid="6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500"/>
                                        <p:tgtEl>
                                          <p:spTgt spid="6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500"/>
                                        <p:tgtEl>
                                          <p:spTgt spid="6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fade">
                                      <p:cBhvr>
                                        <p:cTn id="69" dur="500"/>
                                        <p:tgtEl>
                                          <p:spTgt spid="7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par>
                                <p:cTn id="75" presetID="10" presetClass="entr" presetSubtype="0"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3" grpId="0" animBg="1"/>
      <p:bldP spid="49" grpId="0" animBg="1"/>
      <p:bldP spid="50" grpId="0" animBg="1"/>
      <p:bldP spid="51" grpId="0"/>
      <p:bldP spid="52" grpId="0" animBg="1"/>
      <p:bldP spid="53" grpId="0"/>
      <p:bldP spid="54" grpId="0" animBg="1"/>
      <p:bldP spid="55" grpId="0"/>
      <p:bldP spid="56" grpId="0" animBg="1"/>
      <p:bldP spid="57" grpId="0"/>
      <p:bldP spid="58" grpId="0" animBg="1"/>
      <p:bldP spid="59" grpId="0" animBg="1"/>
      <p:bldP spid="60" grpId="0"/>
      <p:bldP spid="61" grpId="0"/>
      <p:bldP spid="68" grpId="0"/>
      <p:bldP spid="69" grpId="0"/>
      <p:bldP spid="70"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Marcador de contenido 10"/>
          <p:cNvSpPr>
            <a:spLocks noGrp="1"/>
          </p:cNvSpPr>
          <p:nvPr>
            <p:ph idx="1"/>
          </p:nvPr>
        </p:nvSpPr>
        <p:spPr>
          <a:xfrm>
            <a:off x="399625" y="479910"/>
            <a:ext cx="6238365" cy="6499624"/>
          </a:xfrm>
        </p:spPr>
        <p:txBody>
          <a:bodyPr>
            <a:normAutofit/>
          </a:bodyPr>
          <a:lstStyle/>
          <a:p>
            <a:pPr marL="0" indent="0">
              <a:buNone/>
            </a:pPr>
            <a:r>
              <a:rPr lang="es-ES" dirty="0" smtClean="0">
                <a:solidFill>
                  <a:schemeClr val="bg1"/>
                </a:solidFill>
              </a:rPr>
              <a:t>Necesarios </a:t>
            </a:r>
            <a:r>
              <a:rPr lang="es-ES" b="1" dirty="0" smtClean="0">
                <a:solidFill>
                  <a:schemeClr val="bg1"/>
                </a:solidFill>
              </a:rPr>
              <a:t>puntos de referencia</a:t>
            </a:r>
            <a:r>
              <a:rPr lang="es-ES" dirty="0" smtClean="0">
                <a:solidFill>
                  <a:schemeClr val="bg1"/>
                </a:solidFill>
              </a:rPr>
              <a:t> para la </a:t>
            </a:r>
            <a:r>
              <a:rPr lang="es-ES" b="1" dirty="0" smtClean="0">
                <a:solidFill>
                  <a:schemeClr val="bg1"/>
                </a:solidFill>
              </a:rPr>
              <a:t>unión</a:t>
            </a:r>
            <a:r>
              <a:rPr lang="es-ES" dirty="0" smtClean="0">
                <a:solidFill>
                  <a:schemeClr val="bg1"/>
                </a:solidFill>
              </a:rPr>
              <a:t> de los distintos escaneados</a:t>
            </a:r>
          </a:p>
          <a:p>
            <a:pPr marL="0" indent="0">
              <a:lnSpc>
                <a:spcPct val="50000"/>
              </a:lnSpc>
              <a:spcBef>
                <a:spcPts val="2400"/>
              </a:spcBef>
              <a:buNone/>
            </a:pPr>
            <a:r>
              <a:rPr lang="es-ES" dirty="0" smtClean="0">
                <a:solidFill>
                  <a:schemeClr val="bg1"/>
                </a:solidFill>
              </a:rPr>
              <a:t>Debido al número de escaneados</a:t>
            </a:r>
          </a:p>
          <a:p>
            <a:pPr marL="0" indent="0">
              <a:spcBef>
                <a:spcPts val="5200"/>
              </a:spcBef>
              <a:buNone/>
            </a:pPr>
            <a:endParaRPr lang="es-ES" b="1" dirty="0" smtClean="0">
              <a:solidFill>
                <a:schemeClr val="bg1"/>
              </a:solidFill>
            </a:endParaRPr>
          </a:p>
          <a:p>
            <a:pPr marL="0" indent="0">
              <a:spcBef>
                <a:spcPts val="400"/>
              </a:spcBef>
              <a:buNone/>
            </a:pPr>
            <a:endParaRPr lang="es-ES" b="1" dirty="0" smtClean="0">
              <a:solidFill>
                <a:schemeClr val="bg1"/>
              </a:solidFill>
            </a:endParaRPr>
          </a:p>
          <a:p>
            <a:pPr marL="0" indent="0">
              <a:spcBef>
                <a:spcPts val="400"/>
              </a:spcBef>
              <a:buNone/>
            </a:pPr>
            <a:endParaRPr lang="es-ES" b="1" dirty="0">
              <a:solidFill>
                <a:schemeClr val="bg1"/>
              </a:solidFill>
            </a:endParaRPr>
          </a:p>
          <a:p>
            <a:pPr marL="0" indent="0">
              <a:spcBef>
                <a:spcPts val="2800"/>
              </a:spcBef>
              <a:buNone/>
            </a:pPr>
            <a:r>
              <a:rPr lang="es-ES" b="1" dirty="0" smtClean="0">
                <a:solidFill>
                  <a:schemeClr val="bg1"/>
                </a:solidFill>
              </a:rPr>
              <a:t>Antes </a:t>
            </a:r>
            <a:r>
              <a:rPr lang="es-ES" dirty="0">
                <a:solidFill>
                  <a:schemeClr val="bg1"/>
                </a:solidFill>
              </a:rPr>
              <a:t>de realizar los escaneados</a:t>
            </a:r>
          </a:p>
          <a:p>
            <a:pPr marL="0" indent="0">
              <a:spcBef>
                <a:spcPts val="5200"/>
              </a:spcBef>
              <a:buNone/>
            </a:pPr>
            <a:r>
              <a:rPr lang="es-ES" dirty="0">
                <a:solidFill>
                  <a:schemeClr val="bg1"/>
                </a:solidFill>
              </a:rPr>
              <a:t>Comprobar ubicaciones </a:t>
            </a:r>
            <a:r>
              <a:rPr lang="es-ES" dirty="0" smtClean="0">
                <a:solidFill>
                  <a:schemeClr val="bg1"/>
                </a:solidFill>
              </a:rPr>
              <a:t>seleccionadas</a:t>
            </a:r>
          </a:p>
          <a:p>
            <a:pPr marL="0" indent="0">
              <a:spcBef>
                <a:spcPts val="7600"/>
              </a:spcBef>
              <a:buNone/>
            </a:pPr>
            <a:r>
              <a:rPr lang="es-ES" dirty="0" smtClean="0">
                <a:solidFill>
                  <a:schemeClr val="bg1"/>
                </a:solidFill>
              </a:rPr>
              <a:t> </a:t>
            </a:r>
            <a:r>
              <a:rPr lang="es-ES" dirty="0">
                <a:solidFill>
                  <a:schemeClr val="bg1"/>
                </a:solidFill>
              </a:rPr>
              <a:t>	</a:t>
            </a:r>
            <a:endParaRPr lang="es-ES_tradnl" dirty="0">
              <a:solidFill>
                <a:schemeClr val="bg1"/>
              </a:solidFill>
            </a:endParaRPr>
          </a:p>
        </p:txBody>
      </p:sp>
      <p:sp>
        <p:nvSpPr>
          <p:cNvPr id="44" name="Marcador de contenido 10"/>
          <p:cNvSpPr txBox="1">
            <a:spLocks/>
          </p:cNvSpPr>
          <p:nvPr/>
        </p:nvSpPr>
        <p:spPr>
          <a:xfrm>
            <a:off x="6825731" y="626094"/>
            <a:ext cx="1139928" cy="5472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Dianas</a:t>
            </a:r>
            <a:endParaRPr lang="es-ES_tradnl" sz="2400" b="1" dirty="0" smtClean="0">
              <a:solidFill>
                <a:schemeClr val="bg1"/>
              </a:solidFill>
            </a:endParaRPr>
          </a:p>
        </p:txBody>
      </p:sp>
      <p:sp>
        <p:nvSpPr>
          <p:cNvPr id="3" name="Marco 2"/>
          <p:cNvSpPr/>
          <p:nvPr/>
        </p:nvSpPr>
        <p:spPr>
          <a:xfrm>
            <a:off x="399624" y="479910"/>
            <a:ext cx="5908579" cy="839604"/>
          </a:xfrm>
          <a:prstGeom prst="frame">
            <a:avLst>
              <a:gd name="adj1" fmla="val 568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49" name="Flecha derecha 48"/>
          <p:cNvSpPr/>
          <p:nvPr/>
        </p:nvSpPr>
        <p:spPr>
          <a:xfrm>
            <a:off x="6287231" y="779171"/>
            <a:ext cx="519118" cy="2410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Flecha derecha 49"/>
          <p:cNvSpPr/>
          <p:nvPr/>
        </p:nvSpPr>
        <p:spPr>
          <a:xfrm>
            <a:off x="520525" y="2051598"/>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1" name="Marcador de contenido 10"/>
          <p:cNvSpPr txBox="1">
            <a:spLocks/>
          </p:cNvSpPr>
          <p:nvPr/>
        </p:nvSpPr>
        <p:spPr>
          <a:xfrm>
            <a:off x="936621" y="1951333"/>
            <a:ext cx="1353445" cy="463009"/>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smtClean="0">
                <a:solidFill>
                  <a:schemeClr val="bg1"/>
                </a:solidFill>
              </a:rPr>
              <a:t> Nº Dianas</a:t>
            </a:r>
            <a:r>
              <a:rPr lang="es-ES" sz="2400" smtClean="0">
                <a:solidFill>
                  <a:schemeClr val="bg1"/>
                </a:solidFill>
              </a:rPr>
              <a:t> </a:t>
            </a:r>
            <a:endParaRPr lang="es-ES_tradnl" sz="2400" dirty="0" smtClean="0">
              <a:solidFill>
                <a:schemeClr val="bg1"/>
              </a:solidFill>
            </a:endParaRPr>
          </a:p>
        </p:txBody>
      </p:sp>
      <p:sp>
        <p:nvSpPr>
          <p:cNvPr id="52" name="Flecha derecha 51"/>
          <p:cNvSpPr/>
          <p:nvPr/>
        </p:nvSpPr>
        <p:spPr>
          <a:xfrm>
            <a:off x="521331" y="5581625"/>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3" name="Marcador de contenido 10"/>
          <p:cNvSpPr txBox="1">
            <a:spLocks/>
          </p:cNvSpPr>
          <p:nvPr/>
        </p:nvSpPr>
        <p:spPr>
          <a:xfrm>
            <a:off x="1017525" y="5481359"/>
            <a:ext cx="5936002" cy="1072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s-ES" sz="2400" dirty="0" smtClean="0">
                <a:solidFill>
                  <a:schemeClr val="bg1"/>
                </a:solidFill>
              </a:rPr>
              <a:t>Deben ser vistas desde los emplazamientos del equipo láser escáner</a:t>
            </a:r>
            <a:endParaRPr lang="es-ES_tradnl" sz="2400" dirty="0" smtClean="0">
              <a:solidFill>
                <a:schemeClr val="bg1"/>
              </a:solidFill>
            </a:endParaRPr>
          </a:p>
        </p:txBody>
      </p:sp>
      <p:sp>
        <p:nvSpPr>
          <p:cNvPr id="54" name="Flecha derecha 53"/>
          <p:cNvSpPr/>
          <p:nvPr/>
        </p:nvSpPr>
        <p:spPr>
          <a:xfrm>
            <a:off x="497126" y="4498660"/>
            <a:ext cx="497712" cy="26248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5" name="Marcador de contenido 10"/>
          <p:cNvSpPr txBox="1">
            <a:spLocks/>
          </p:cNvSpPr>
          <p:nvPr/>
        </p:nvSpPr>
        <p:spPr>
          <a:xfrm>
            <a:off x="993320" y="4398395"/>
            <a:ext cx="5824018" cy="4630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_tradnl" sz="2400" dirty="0" err="1" smtClean="0">
                <a:solidFill>
                  <a:schemeClr val="bg1"/>
                </a:solidFill>
              </a:rPr>
              <a:t>Elecci</a:t>
            </a:r>
            <a:r>
              <a:rPr lang="es-ES" sz="2400" dirty="0" err="1" smtClean="0">
                <a:solidFill>
                  <a:schemeClr val="bg1"/>
                </a:solidFill>
              </a:rPr>
              <a:t>ón</a:t>
            </a:r>
            <a:r>
              <a:rPr lang="es-ES" sz="2400" dirty="0" smtClean="0">
                <a:solidFill>
                  <a:schemeClr val="bg1"/>
                </a:solidFill>
              </a:rPr>
              <a:t> Emplazamientos Equipo Escáner</a:t>
            </a:r>
            <a:endParaRPr lang="es-ES_tradnl" sz="2400" dirty="0" smtClean="0">
              <a:solidFill>
                <a:schemeClr val="bg1"/>
              </a:solidFill>
            </a:endParaRPr>
          </a:p>
        </p:txBody>
      </p:sp>
      <p:sp>
        <p:nvSpPr>
          <p:cNvPr id="57" name="Marcador de contenido 10"/>
          <p:cNvSpPr txBox="1">
            <a:spLocks/>
          </p:cNvSpPr>
          <p:nvPr/>
        </p:nvSpPr>
        <p:spPr>
          <a:xfrm>
            <a:off x="2345959" y="1753514"/>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58" name="Flecha derecha 57"/>
          <p:cNvSpPr/>
          <p:nvPr/>
        </p:nvSpPr>
        <p:spPr>
          <a:xfrm>
            <a:off x="4502393" y="2314078"/>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Flecha derecha 58"/>
          <p:cNvSpPr/>
          <p:nvPr/>
        </p:nvSpPr>
        <p:spPr>
          <a:xfrm>
            <a:off x="4209718" y="1925086"/>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0" name="Marcador de contenido 10"/>
          <p:cNvSpPr txBox="1">
            <a:spLocks/>
          </p:cNvSpPr>
          <p:nvPr/>
        </p:nvSpPr>
        <p:spPr>
          <a:xfrm>
            <a:off x="4766473" y="2195965"/>
            <a:ext cx="659512"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3</a:t>
            </a:r>
            <a:endParaRPr lang="es-ES_tradnl" sz="2400" b="1" dirty="0" smtClean="0">
              <a:solidFill>
                <a:schemeClr val="bg1"/>
              </a:solidFill>
            </a:endParaRPr>
          </a:p>
        </p:txBody>
      </p:sp>
      <p:sp>
        <p:nvSpPr>
          <p:cNvPr id="61" name="Marcador de contenido 10"/>
          <p:cNvSpPr txBox="1">
            <a:spLocks/>
          </p:cNvSpPr>
          <p:nvPr/>
        </p:nvSpPr>
        <p:spPr>
          <a:xfrm>
            <a:off x="4492056" y="1796815"/>
            <a:ext cx="778683"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23</a:t>
            </a:r>
            <a:endParaRPr lang="es-ES_tradnl" sz="2400" b="1" dirty="0" smtClean="0">
              <a:solidFill>
                <a:schemeClr val="bg1"/>
              </a:solidFill>
            </a:endParaRPr>
          </a:p>
        </p:txBody>
      </p:sp>
      <p:pic>
        <p:nvPicPr>
          <p:cNvPr id="62" name="Picture 12"/>
          <p:cNvPicPr>
            <a:picLocks noChangeAspect="1"/>
          </p:cNvPicPr>
          <p:nvPr/>
        </p:nvPicPr>
        <p:blipFill rotWithShape="1">
          <a:blip r:embed="rId3">
            <a:extLst>
              <a:ext uri="{28A0092B-C50C-407E-A947-70E740481C1C}">
                <a14:useLocalDpi xmlns:a14="http://schemas.microsoft.com/office/drawing/2010/main" val="0"/>
              </a:ext>
            </a:extLst>
          </a:blip>
          <a:srcRect t="-1" b="-4191"/>
          <a:stretch/>
        </p:blipFill>
        <p:spPr bwMode="auto">
          <a:xfrm>
            <a:off x="708738" y="2879322"/>
            <a:ext cx="826243" cy="927934"/>
          </a:xfrm>
          <a:prstGeom prst="rect">
            <a:avLst/>
          </a:prstGeom>
          <a:noFill/>
          <a:ln>
            <a:noFill/>
          </a:ln>
          <a:extLst>
            <a:ext uri="{53640926-AAD7-44D8-BBD7-CCE9431645EC}">
              <a14:shadowObscured xmlns:a14="http://schemas.microsoft.com/office/drawing/2010/main"/>
            </a:ext>
          </a:extLst>
        </p:spPr>
      </p:pic>
      <p:pic>
        <p:nvPicPr>
          <p:cNvPr id="65" name="Picture 11"/>
          <p:cNvPicPr>
            <a:picLocks noChangeAspect="1"/>
          </p:cNvPicPr>
          <p:nvPr/>
        </p:nvPicPr>
        <p:blipFill rotWithShape="1">
          <a:blip r:embed="rId4">
            <a:extLst>
              <a:ext uri="{28A0092B-C50C-407E-A947-70E740481C1C}">
                <a14:useLocalDpi xmlns:a14="http://schemas.microsoft.com/office/drawing/2010/main" val="0"/>
              </a:ext>
            </a:extLst>
          </a:blip>
          <a:srcRect l="6931" t="4590" r="4453" b="3596"/>
          <a:stretch/>
        </p:blipFill>
        <p:spPr bwMode="auto">
          <a:xfrm>
            <a:off x="2058898" y="2828682"/>
            <a:ext cx="1001511" cy="1617776"/>
          </a:xfrm>
          <a:prstGeom prst="rect">
            <a:avLst/>
          </a:prstGeom>
          <a:noFill/>
          <a:ln>
            <a:noFill/>
          </a:ln>
        </p:spPr>
      </p:pic>
      <p:pic>
        <p:nvPicPr>
          <p:cNvPr id="66" name="Picture 10"/>
          <p:cNvPicPr>
            <a:picLocks noChangeAspect="1"/>
          </p:cNvPicPr>
          <p:nvPr/>
        </p:nvPicPr>
        <p:blipFill rotWithShape="1">
          <a:blip r:embed="rId5">
            <a:extLst>
              <a:ext uri="{28A0092B-C50C-407E-A947-70E740481C1C}">
                <a14:useLocalDpi xmlns:a14="http://schemas.microsoft.com/office/drawing/2010/main" val="0"/>
              </a:ext>
            </a:extLst>
          </a:blip>
          <a:srcRect l="10548" t="5212" r="4677" b="6501"/>
          <a:stretch/>
        </p:blipFill>
        <p:spPr bwMode="auto">
          <a:xfrm>
            <a:off x="3553515" y="2794210"/>
            <a:ext cx="1133356" cy="1461937"/>
          </a:xfrm>
          <a:prstGeom prst="rect">
            <a:avLst/>
          </a:prstGeom>
          <a:noFill/>
          <a:ln>
            <a:noFill/>
          </a:ln>
        </p:spPr>
      </p:pic>
      <p:pic>
        <p:nvPicPr>
          <p:cNvPr id="5" name="Imagen 4"/>
          <p:cNvPicPr>
            <a:picLocks noChangeAspect="1"/>
          </p:cNvPicPr>
          <p:nvPr/>
        </p:nvPicPr>
        <p:blipFill>
          <a:blip r:embed="rId6">
            <a:clrChange>
              <a:clrFrom>
                <a:srgbClr val="3BAFCE"/>
              </a:clrFrom>
              <a:clrTo>
                <a:srgbClr val="3BAFCE">
                  <a:alpha val="0"/>
                </a:srgbClr>
              </a:clrTo>
            </a:clrChange>
            <a:extLst>
              <a:ext uri="{28A0092B-C50C-407E-A947-70E740481C1C}">
                <a14:useLocalDpi xmlns:a14="http://schemas.microsoft.com/office/drawing/2010/main" val="0"/>
              </a:ext>
            </a:extLst>
          </a:blip>
          <a:stretch>
            <a:fillRect/>
          </a:stretch>
        </p:blipFill>
        <p:spPr>
          <a:xfrm>
            <a:off x="4980950" y="2640077"/>
            <a:ext cx="1493850" cy="1493850"/>
          </a:xfrm>
          <a:prstGeom prst="rect">
            <a:avLst/>
          </a:prstGeom>
        </p:spPr>
      </p:pic>
      <p:sp>
        <p:nvSpPr>
          <p:cNvPr id="68" name="Marcador de contenido 10"/>
          <p:cNvSpPr txBox="1">
            <a:spLocks/>
          </p:cNvSpPr>
          <p:nvPr/>
        </p:nvSpPr>
        <p:spPr>
          <a:xfrm>
            <a:off x="209881"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15</a:t>
            </a:r>
            <a:endParaRPr lang="es-ES_tradnl" sz="2400" dirty="0" smtClean="0">
              <a:solidFill>
                <a:schemeClr val="bg1"/>
              </a:solidFill>
            </a:endParaRPr>
          </a:p>
        </p:txBody>
      </p:sp>
      <p:sp>
        <p:nvSpPr>
          <p:cNvPr id="69" name="Marcador de contenido 10"/>
          <p:cNvSpPr txBox="1">
            <a:spLocks/>
          </p:cNvSpPr>
          <p:nvPr/>
        </p:nvSpPr>
        <p:spPr>
          <a:xfrm>
            <a:off x="1694569"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2</a:t>
            </a:r>
            <a:endParaRPr lang="es-ES_tradnl" sz="2400" dirty="0" smtClean="0">
              <a:solidFill>
                <a:schemeClr val="bg1"/>
              </a:solidFill>
            </a:endParaRPr>
          </a:p>
        </p:txBody>
      </p:sp>
      <p:sp>
        <p:nvSpPr>
          <p:cNvPr id="70" name="Marcador de contenido 10"/>
          <p:cNvSpPr txBox="1">
            <a:spLocks/>
          </p:cNvSpPr>
          <p:nvPr/>
        </p:nvSpPr>
        <p:spPr>
          <a:xfrm>
            <a:off x="3173325" y="3108966"/>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a:solidFill>
                  <a:schemeClr val="bg1"/>
                </a:solidFill>
              </a:rPr>
              <a:t>2</a:t>
            </a:r>
            <a:endParaRPr lang="es-ES_tradnl" sz="2400" dirty="0" smtClean="0">
              <a:solidFill>
                <a:schemeClr val="bg1"/>
              </a:solidFill>
            </a:endParaRPr>
          </a:p>
        </p:txBody>
      </p:sp>
      <p:sp>
        <p:nvSpPr>
          <p:cNvPr id="71" name="Marcador de contenido 10"/>
          <p:cNvSpPr txBox="1">
            <a:spLocks/>
          </p:cNvSpPr>
          <p:nvPr/>
        </p:nvSpPr>
        <p:spPr>
          <a:xfrm>
            <a:off x="4797768" y="3106284"/>
            <a:ext cx="64680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3</a:t>
            </a:r>
            <a:endParaRPr lang="es-ES_tradnl" sz="2400" dirty="0" smtClean="0">
              <a:solidFill>
                <a:schemeClr val="bg1"/>
              </a:solidFill>
            </a:endParaRPr>
          </a:p>
        </p:txBody>
      </p:sp>
      <p:sp>
        <p:nvSpPr>
          <p:cNvPr id="2" name="Marcador de fecha 1"/>
          <p:cNvSpPr>
            <a:spLocks noGrp="1"/>
          </p:cNvSpPr>
          <p:nvPr>
            <p:ph type="dt" sz="half" idx="10"/>
          </p:nvPr>
        </p:nvSpPr>
        <p:spPr/>
        <p:txBody>
          <a:bodyPr/>
          <a:lstStyle/>
          <a:p>
            <a:fld id="{0D0515B1-9C7E-4640-BB4D-02F602F01324}" type="datetime1">
              <a:rPr lang="es-ES" smtClean="0"/>
              <a:t>31/08/2016</a:t>
            </a:fld>
            <a:endParaRPr lang="es-ES_tradnl"/>
          </a:p>
        </p:txBody>
      </p:sp>
      <p:sp>
        <p:nvSpPr>
          <p:cNvPr id="6" name="Marcador de pie de página 5"/>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24</a:t>
            </a:fld>
            <a:endParaRPr lang="es-ES_tradnl"/>
          </a:p>
        </p:txBody>
      </p:sp>
      <p:pic>
        <p:nvPicPr>
          <p:cNvPr id="30" name="Imagen 71"/>
          <p:cNvPicPr>
            <a:picLocks noChangeAspect="1"/>
          </p:cNvPicPr>
          <p:nvPr/>
        </p:nvPicPr>
        <p:blipFill rotWithShape="1">
          <a:blip r:embed="rId7">
            <a:clrChange>
              <a:clrFrom>
                <a:srgbClr val="3BAFCE"/>
              </a:clrFrom>
              <a:clrTo>
                <a:srgbClr val="3BAFCE">
                  <a:alpha val="0"/>
                </a:srgbClr>
              </a:clrTo>
            </a:clrChange>
            <a:extLst>
              <a:ext uri="{28A0092B-C50C-407E-A947-70E740481C1C}">
                <a14:useLocalDpi xmlns:a14="http://schemas.microsoft.com/office/drawing/2010/main" val="0"/>
              </a:ext>
            </a:extLst>
          </a:blip>
          <a:srcRect l="29144" r="27841"/>
          <a:stretch/>
        </p:blipFill>
        <p:spPr>
          <a:xfrm>
            <a:off x="8079567" y="163844"/>
            <a:ext cx="3446295" cy="6446315"/>
          </a:xfrm>
          <a:prstGeom prst="rect">
            <a:avLst/>
          </a:prstGeom>
          <a:effectLst>
            <a:softEdge rad="12700"/>
          </a:effectLst>
        </p:spPr>
      </p:pic>
      <p:sp>
        <p:nvSpPr>
          <p:cNvPr id="31" name="Cerrar llave 55"/>
          <p:cNvSpPr/>
          <p:nvPr/>
        </p:nvSpPr>
        <p:spPr>
          <a:xfrm flipH="1">
            <a:off x="2290065" y="1852642"/>
            <a:ext cx="112005" cy="694711"/>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Tree>
    <p:extLst>
      <p:ext uri="{BB962C8B-B14F-4D97-AF65-F5344CB8AC3E}">
        <p14:creationId xmlns:p14="http://schemas.microsoft.com/office/powerpoint/2010/main" val="25423878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91CF9D2F-702B-AD4C-BA50-381D23FAEF64}"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25</a:t>
            </a:fld>
            <a:endParaRPr lang="es-ES_tradnl"/>
          </a:p>
        </p:txBody>
      </p:sp>
    </p:spTree>
    <p:extLst>
      <p:ext uri="{BB962C8B-B14F-4D97-AF65-F5344CB8AC3E}">
        <p14:creationId xmlns:p14="http://schemas.microsoft.com/office/powerpoint/2010/main" val="188512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Imagen 55"/>
          <p:cNvPicPr>
            <a:picLocks noChangeAspect="1"/>
          </p:cNvPicPr>
          <p:nvPr/>
        </p:nvPicPr>
        <p:blipFill rotWithShape="1">
          <a:blip r:embed="rId3">
            <a:extLst>
              <a:ext uri="{28A0092B-C50C-407E-A947-70E740481C1C}">
                <a14:useLocalDpi xmlns:a14="http://schemas.microsoft.com/office/drawing/2010/main" val="0"/>
              </a:ext>
            </a:extLst>
          </a:blip>
          <a:srcRect l="15403" t="32312" r="35219"/>
          <a:stretch/>
        </p:blipFill>
        <p:spPr>
          <a:xfrm>
            <a:off x="7020129" y="1604029"/>
            <a:ext cx="5171871" cy="4746020"/>
          </a:xfrm>
          <a:prstGeom prst="rect">
            <a:avLst/>
          </a:prstGeom>
        </p:spPr>
      </p:pic>
      <p:sp>
        <p:nvSpPr>
          <p:cNvPr id="11" name="Marcador de contenido 10"/>
          <p:cNvSpPr>
            <a:spLocks noGrp="1"/>
          </p:cNvSpPr>
          <p:nvPr>
            <p:ph idx="1"/>
          </p:nvPr>
        </p:nvSpPr>
        <p:spPr>
          <a:xfrm>
            <a:off x="399626" y="479910"/>
            <a:ext cx="6473264" cy="6499624"/>
          </a:xfrm>
        </p:spPr>
        <p:txBody>
          <a:bodyPr>
            <a:normAutofit/>
          </a:bodyPr>
          <a:lstStyle/>
          <a:p>
            <a:pPr marL="0" indent="0">
              <a:buNone/>
            </a:pPr>
            <a:r>
              <a:rPr lang="es-ES_tradnl" dirty="0" err="1" smtClean="0">
                <a:solidFill>
                  <a:schemeClr val="bg1"/>
                </a:solidFill>
              </a:rPr>
              <a:t>Colocaci</a:t>
            </a:r>
            <a:r>
              <a:rPr lang="es-ES" dirty="0" err="1" smtClean="0">
                <a:solidFill>
                  <a:schemeClr val="bg1"/>
                </a:solidFill>
              </a:rPr>
              <a:t>ón</a:t>
            </a:r>
            <a:r>
              <a:rPr lang="es-ES" dirty="0" smtClean="0">
                <a:solidFill>
                  <a:schemeClr val="bg1"/>
                </a:solidFill>
              </a:rPr>
              <a:t> </a:t>
            </a:r>
            <a:r>
              <a:rPr lang="es-ES" b="1" dirty="0" smtClean="0">
                <a:solidFill>
                  <a:schemeClr val="bg1"/>
                </a:solidFill>
              </a:rPr>
              <a:t>trípode </a:t>
            </a:r>
            <a:r>
              <a:rPr lang="es-ES" dirty="0" smtClean="0">
                <a:solidFill>
                  <a:schemeClr val="bg1"/>
                </a:solidFill>
              </a:rPr>
              <a:t>en el emplazamiento determinado</a:t>
            </a:r>
            <a:r>
              <a:rPr lang="es-ES" b="1" dirty="0" smtClean="0">
                <a:solidFill>
                  <a:schemeClr val="bg1"/>
                </a:solidFill>
              </a:rPr>
              <a:t> </a:t>
            </a:r>
            <a:r>
              <a:rPr lang="es-ES" dirty="0" smtClean="0">
                <a:solidFill>
                  <a:schemeClr val="bg1"/>
                </a:solidFill>
              </a:rPr>
              <a:t>anteriormente</a:t>
            </a:r>
            <a:endParaRPr lang="es-ES_tradnl" dirty="0" smtClean="0">
              <a:solidFill>
                <a:schemeClr val="bg1"/>
              </a:solidFill>
            </a:endParaRPr>
          </a:p>
          <a:p>
            <a:pPr marL="0" indent="0">
              <a:spcBef>
                <a:spcPts val="3400"/>
              </a:spcBef>
              <a:buNone/>
            </a:pPr>
            <a:r>
              <a:rPr lang="es-ES_tradnl" dirty="0" smtClean="0">
                <a:solidFill>
                  <a:schemeClr val="bg1"/>
                </a:solidFill>
              </a:rPr>
              <a:t>Estabilizar equipo </a:t>
            </a:r>
            <a:r>
              <a:rPr lang="es-ES_tradnl" b="1" dirty="0" smtClean="0">
                <a:solidFill>
                  <a:schemeClr val="bg1"/>
                </a:solidFill>
              </a:rPr>
              <a:t>horizontalmente</a:t>
            </a:r>
          </a:p>
          <a:p>
            <a:pPr marL="0" indent="0">
              <a:spcBef>
                <a:spcPts val="3400"/>
              </a:spcBef>
              <a:buNone/>
            </a:pPr>
            <a:r>
              <a:rPr lang="es-ES_tradnl" dirty="0" smtClean="0">
                <a:solidFill>
                  <a:schemeClr val="bg1"/>
                </a:solidFill>
              </a:rPr>
              <a:t>Una vez posicionado el escáner y las dianas</a:t>
            </a:r>
          </a:p>
          <a:p>
            <a:pPr marL="0" indent="0">
              <a:spcBef>
                <a:spcPts val="7000"/>
              </a:spcBef>
              <a:buNone/>
            </a:pPr>
            <a:r>
              <a:rPr lang="es-ES_tradnl" dirty="0" err="1" smtClean="0">
                <a:solidFill>
                  <a:schemeClr val="bg1"/>
                </a:solidFill>
              </a:rPr>
              <a:t>Conexi</a:t>
            </a:r>
            <a:r>
              <a:rPr lang="es-ES" dirty="0" err="1" smtClean="0">
                <a:solidFill>
                  <a:schemeClr val="bg1"/>
                </a:solidFill>
              </a:rPr>
              <a:t>ón</a:t>
            </a:r>
            <a:r>
              <a:rPr lang="es-ES" dirty="0" smtClean="0">
                <a:solidFill>
                  <a:schemeClr val="bg1"/>
                </a:solidFill>
              </a:rPr>
              <a:t> del equipo a la </a:t>
            </a:r>
            <a:r>
              <a:rPr lang="es-ES" b="1" dirty="0" smtClean="0">
                <a:solidFill>
                  <a:schemeClr val="bg1"/>
                </a:solidFill>
              </a:rPr>
              <a:t>corriente</a:t>
            </a:r>
          </a:p>
          <a:p>
            <a:pPr marL="0" indent="0">
              <a:spcBef>
                <a:spcPts val="6400"/>
              </a:spcBef>
              <a:buNone/>
            </a:pPr>
            <a:r>
              <a:rPr lang="es-ES" dirty="0" smtClean="0">
                <a:solidFill>
                  <a:schemeClr val="bg1"/>
                </a:solidFill>
              </a:rPr>
              <a:t>Enlace </a:t>
            </a:r>
            <a:r>
              <a:rPr lang="es-ES" b="1" dirty="0" smtClean="0">
                <a:solidFill>
                  <a:schemeClr val="bg1"/>
                </a:solidFill>
              </a:rPr>
              <a:t>portátil</a:t>
            </a:r>
            <a:r>
              <a:rPr lang="es-ES" dirty="0" smtClean="0">
                <a:solidFill>
                  <a:schemeClr val="bg1"/>
                </a:solidFill>
              </a:rPr>
              <a:t> con el equipo</a:t>
            </a:r>
            <a:endParaRPr lang="es-ES_tradnl" b="1" dirty="0" smtClean="0">
              <a:solidFill>
                <a:schemeClr val="bg1"/>
              </a:solidFill>
            </a:endParaRPr>
          </a:p>
          <a:p>
            <a:pPr marL="0" indent="0">
              <a:spcBef>
                <a:spcPts val="2200"/>
              </a:spcBef>
              <a:buNone/>
            </a:pPr>
            <a:endParaRPr lang="es-ES_tradnl" dirty="0">
              <a:solidFill>
                <a:schemeClr val="bg1"/>
              </a:solidFill>
            </a:endParaRPr>
          </a:p>
        </p:txBody>
      </p:sp>
      <p:sp>
        <p:nvSpPr>
          <p:cNvPr id="7" name="Flecha derecha 6"/>
          <p:cNvSpPr/>
          <p:nvPr/>
        </p:nvSpPr>
        <p:spPr>
          <a:xfrm>
            <a:off x="518660" y="3044149"/>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1" name="Marcador de contenido 10"/>
          <p:cNvSpPr txBox="1">
            <a:spLocks/>
          </p:cNvSpPr>
          <p:nvPr/>
        </p:nvSpPr>
        <p:spPr>
          <a:xfrm>
            <a:off x="1252623" y="2932754"/>
            <a:ext cx="4004819"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Activar </a:t>
            </a:r>
            <a:r>
              <a:rPr lang="es-ES" sz="2400" dirty="0" smtClean="0">
                <a:solidFill>
                  <a:schemeClr val="bg1"/>
                </a:solidFill>
              </a:rPr>
              <a:t>Equipo Escáner Láser</a:t>
            </a:r>
            <a:endParaRPr lang="es-ES_tradnl" sz="2400" dirty="0" smtClean="0">
              <a:solidFill>
                <a:schemeClr val="bg1"/>
              </a:solidFill>
            </a:endParaRPr>
          </a:p>
        </p:txBody>
      </p:sp>
      <p:sp>
        <p:nvSpPr>
          <p:cNvPr id="32" name="Flecha derecha 31"/>
          <p:cNvSpPr/>
          <p:nvPr/>
        </p:nvSpPr>
        <p:spPr>
          <a:xfrm>
            <a:off x="6506855" y="590309"/>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8" name="Marcador de contenido 10"/>
          <p:cNvSpPr txBox="1">
            <a:spLocks/>
          </p:cNvSpPr>
          <p:nvPr/>
        </p:nvSpPr>
        <p:spPr>
          <a:xfrm>
            <a:off x="7192430" y="502998"/>
            <a:ext cx="4833666"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Extensión trípode a </a:t>
            </a:r>
            <a:r>
              <a:rPr lang="es-ES" sz="2400" b="1" dirty="0" smtClean="0">
                <a:solidFill>
                  <a:schemeClr val="bg1"/>
                </a:solidFill>
              </a:rPr>
              <a:t>altura</a:t>
            </a:r>
            <a:r>
              <a:rPr lang="es-ES" sz="2400" dirty="0" smtClean="0">
                <a:solidFill>
                  <a:schemeClr val="bg1"/>
                </a:solidFill>
              </a:rPr>
              <a:t> adecuada</a:t>
            </a:r>
            <a:endParaRPr lang="es-ES_tradnl" sz="2400" dirty="0" smtClean="0">
              <a:solidFill>
                <a:schemeClr val="bg1"/>
              </a:solidFill>
            </a:endParaRPr>
          </a:p>
        </p:txBody>
      </p:sp>
      <p:sp>
        <p:nvSpPr>
          <p:cNvPr id="39" name="Flecha derecha 38"/>
          <p:cNvSpPr/>
          <p:nvPr/>
        </p:nvSpPr>
        <p:spPr>
          <a:xfrm>
            <a:off x="5694745" y="1791306"/>
            <a:ext cx="720796" cy="277792"/>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0" name="Marcador de contenido 10"/>
          <p:cNvSpPr txBox="1">
            <a:spLocks/>
          </p:cNvSpPr>
          <p:nvPr/>
        </p:nvSpPr>
        <p:spPr>
          <a:xfrm>
            <a:off x="6506855" y="1675559"/>
            <a:ext cx="4004819" cy="7747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Utilización </a:t>
            </a:r>
            <a:r>
              <a:rPr lang="es-ES" sz="2400" b="1" dirty="0" smtClean="0">
                <a:solidFill>
                  <a:schemeClr val="bg1"/>
                </a:solidFill>
              </a:rPr>
              <a:t>indicador de nivel </a:t>
            </a:r>
            <a:endParaRPr lang="es-ES_tradnl" sz="2400" b="1" dirty="0" smtClean="0">
              <a:solidFill>
                <a:schemeClr val="bg1"/>
              </a:solidFill>
            </a:endParaRPr>
          </a:p>
        </p:txBody>
      </p:sp>
      <p:sp>
        <p:nvSpPr>
          <p:cNvPr id="44" name="Flecha derecha 43"/>
          <p:cNvSpPr/>
          <p:nvPr/>
        </p:nvSpPr>
        <p:spPr>
          <a:xfrm>
            <a:off x="518660" y="4266654"/>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Marcador de contenido 10"/>
          <p:cNvSpPr txBox="1">
            <a:spLocks/>
          </p:cNvSpPr>
          <p:nvPr/>
        </p:nvSpPr>
        <p:spPr>
          <a:xfrm>
            <a:off x="1157740" y="4160190"/>
            <a:ext cx="5370988"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Proceso de </a:t>
            </a:r>
            <a:r>
              <a:rPr lang="es-ES" sz="2400" b="1" dirty="0" smtClean="0">
                <a:solidFill>
                  <a:schemeClr val="bg1"/>
                </a:solidFill>
              </a:rPr>
              <a:t>calibración</a:t>
            </a:r>
            <a:r>
              <a:rPr lang="es-ES" sz="2400" dirty="0" smtClean="0">
                <a:solidFill>
                  <a:schemeClr val="bg1"/>
                </a:solidFill>
              </a:rPr>
              <a:t> automático</a:t>
            </a:r>
            <a:endParaRPr lang="es-ES_tradnl" sz="2400" dirty="0" smtClean="0">
              <a:solidFill>
                <a:schemeClr val="bg1"/>
              </a:solidFill>
            </a:endParaRPr>
          </a:p>
        </p:txBody>
      </p:sp>
      <p:sp>
        <p:nvSpPr>
          <p:cNvPr id="51" name="Flecha derecha 50"/>
          <p:cNvSpPr/>
          <p:nvPr/>
        </p:nvSpPr>
        <p:spPr>
          <a:xfrm>
            <a:off x="518660" y="5472623"/>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2" name="Marcador de contenido 10"/>
          <p:cNvSpPr txBox="1">
            <a:spLocks/>
          </p:cNvSpPr>
          <p:nvPr/>
        </p:nvSpPr>
        <p:spPr>
          <a:xfrm>
            <a:off x="1252623" y="5361228"/>
            <a:ext cx="4004819"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Iniciación software </a:t>
            </a:r>
            <a:r>
              <a:rPr lang="es-ES" sz="2400" b="1" dirty="0" err="1" smtClean="0">
                <a:solidFill>
                  <a:schemeClr val="bg1"/>
                </a:solidFill>
              </a:rPr>
              <a:t>Cyclone</a:t>
            </a:r>
            <a:r>
              <a:rPr lang="es-ES" sz="2400" b="1" dirty="0" smtClean="0">
                <a:solidFill>
                  <a:schemeClr val="bg1"/>
                </a:solidFill>
              </a:rPr>
              <a:t> </a:t>
            </a:r>
            <a:endParaRPr lang="es-ES_tradnl" sz="2400" dirty="0" smtClean="0">
              <a:solidFill>
                <a:schemeClr val="bg1"/>
              </a:solidFill>
            </a:endParaRPr>
          </a:p>
        </p:txBody>
      </p:sp>
      <p:pic>
        <p:nvPicPr>
          <p:cNvPr id="5" name="Imagen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07442" y="2726659"/>
            <a:ext cx="3533817" cy="3533817"/>
          </a:xfrm>
          <a:prstGeom prst="rect">
            <a:avLst/>
          </a:prstGeom>
        </p:spPr>
      </p:pic>
      <p:sp>
        <p:nvSpPr>
          <p:cNvPr id="53" name="Anillo 52"/>
          <p:cNvSpPr/>
          <p:nvPr/>
        </p:nvSpPr>
        <p:spPr>
          <a:xfrm>
            <a:off x="9825942" y="5361228"/>
            <a:ext cx="381963" cy="375936"/>
          </a:xfrm>
          <a:prstGeom prst="donut">
            <a:avLst>
              <a:gd name="adj" fmla="val 336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6" name="Marcador de fecha 5"/>
          <p:cNvSpPr>
            <a:spLocks noGrp="1"/>
          </p:cNvSpPr>
          <p:nvPr>
            <p:ph type="dt" sz="half" idx="10"/>
          </p:nvPr>
        </p:nvSpPr>
        <p:spPr/>
        <p:txBody>
          <a:bodyPr/>
          <a:lstStyle/>
          <a:p>
            <a:fld id="{56A2DEFE-345E-B248-829C-C7337B9AB373}" type="datetime1">
              <a:rPr lang="es-ES" smtClean="0"/>
              <a:t>31/08/2016</a:t>
            </a:fld>
            <a:endParaRPr lang="es-ES_tradnl"/>
          </a:p>
        </p:txBody>
      </p:sp>
      <p:sp>
        <p:nvSpPr>
          <p:cNvPr id="12" name="Marcador de pie de página 11"/>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14" name="Marcador de número de diapositiva 13"/>
          <p:cNvSpPr>
            <a:spLocks noGrp="1"/>
          </p:cNvSpPr>
          <p:nvPr>
            <p:ph type="sldNum" sz="quarter" idx="12"/>
          </p:nvPr>
        </p:nvSpPr>
        <p:spPr/>
        <p:txBody>
          <a:bodyPr/>
          <a:lstStyle/>
          <a:p>
            <a:fld id="{36FB83E9-D00A-5E4A-833D-087AFD3A0780}" type="slidenum">
              <a:rPr lang="es-ES_tradnl" smtClean="0"/>
              <a:t>26</a:t>
            </a:fld>
            <a:endParaRPr lang="es-ES_tradnl"/>
          </a:p>
        </p:txBody>
      </p:sp>
    </p:spTree>
    <p:extLst>
      <p:ext uri="{BB962C8B-B14F-4D97-AF65-F5344CB8AC3E}">
        <p14:creationId xmlns:p14="http://schemas.microsoft.com/office/powerpoint/2010/main" val="107413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xit" presetSubtype="0" fill="hold" nodeType="withEffect">
                                  <p:stCondLst>
                                    <p:cond delay="0"/>
                                  </p:stCondLst>
                                  <p:childTnLst>
                                    <p:animEffect transition="out" filter="fade">
                                      <p:cBhvr>
                                        <p:cTn id="25" dur="500"/>
                                        <p:tgtEl>
                                          <p:spTgt spid="56"/>
                                        </p:tgtEl>
                                      </p:cBhvr>
                                    </p:animEffect>
                                    <p:set>
                                      <p:cBhvr>
                                        <p:cTn id="26" dur="1" fill="hold">
                                          <p:stCondLst>
                                            <p:cond delay="499"/>
                                          </p:stCondLst>
                                        </p:cTn>
                                        <p:tgtEl>
                                          <p:spTgt spid="5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53"/>
                                        </p:tgtEl>
                                      </p:cBhvr>
                                    </p:animEffect>
                                    <p:set>
                                      <p:cBhvr>
                                        <p:cTn id="39" dur="1" fill="hold">
                                          <p:stCondLst>
                                            <p:cond delay="499"/>
                                          </p:stCondLst>
                                        </p:cTn>
                                        <p:tgtEl>
                                          <p:spTgt spid="53"/>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fade">
                                      <p:cBhvr>
                                        <p:cTn id="63" dur="500"/>
                                        <p:tgtEl>
                                          <p:spTgt spid="5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1" grpId="0"/>
      <p:bldP spid="32" grpId="0" animBg="1"/>
      <p:bldP spid="38" grpId="0"/>
      <p:bldP spid="39" grpId="0" animBg="1"/>
      <p:bldP spid="40" grpId="0"/>
      <p:bldP spid="44" grpId="0" animBg="1"/>
      <p:bldP spid="49" grpId="0"/>
      <p:bldP spid="51" grpId="0" animBg="1"/>
      <p:bldP spid="52" grpId="0"/>
      <p:bldP spid="53" grpId="0" animBg="1"/>
      <p:bldP spid="53"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514350" indent="-514350">
              <a:buFont typeface="+mj-lt"/>
              <a:buAutoNum type="arabicPeriod"/>
            </a:pPr>
            <a:r>
              <a:rPr lang="es-ES" sz="3200" dirty="0" smtClean="0">
                <a:solidFill>
                  <a:schemeClr val="bg1"/>
                </a:solidFill>
              </a:rPr>
              <a:t>Introducción Parámetros de Escaneado</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A6AED590-1326-7E41-B8DD-88532AA1E42B}"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27</a:t>
            </a:fld>
            <a:endParaRPr lang="es-ES_tradnl"/>
          </a:p>
        </p:txBody>
      </p:sp>
    </p:spTree>
    <p:extLst>
      <p:ext uri="{BB962C8B-B14F-4D97-AF65-F5344CB8AC3E}">
        <p14:creationId xmlns:p14="http://schemas.microsoft.com/office/powerpoint/2010/main" val="125163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Effect transition="in" filter="fade">
                                      <p:cBhvr>
                                        <p:cTn id="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n 26"/>
          <p:cNvPicPr>
            <a:picLocks noChangeAspect="1"/>
          </p:cNvPicPr>
          <p:nvPr/>
        </p:nvPicPr>
        <p:blipFill rotWithShape="1">
          <a:blip r:embed="rId3">
            <a:extLst>
              <a:ext uri="{28A0092B-C50C-407E-A947-70E740481C1C}">
                <a14:useLocalDpi xmlns:a14="http://schemas.microsoft.com/office/drawing/2010/main" val="0"/>
              </a:ext>
            </a:extLst>
          </a:blip>
          <a:srcRect t="8032"/>
          <a:stretch/>
        </p:blipFill>
        <p:spPr>
          <a:xfrm>
            <a:off x="4734046" y="1741752"/>
            <a:ext cx="7457954" cy="4591512"/>
          </a:xfrm>
          <a:prstGeom prst="rect">
            <a:avLst/>
          </a:prstGeom>
        </p:spPr>
      </p:pic>
      <p:sp>
        <p:nvSpPr>
          <p:cNvPr id="11" name="Marcador de contenido 10"/>
          <p:cNvSpPr>
            <a:spLocks noGrp="1"/>
          </p:cNvSpPr>
          <p:nvPr>
            <p:ph idx="1"/>
          </p:nvPr>
        </p:nvSpPr>
        <p:spPr>
          <a:xfrm>
            <a:off x="399626" y="479910"/>
            <a:ext cx="7753774" cy="6499624"/>
          </a:xfrm>
        </p:spPr>
        <p:txBody>
          <a:bodyPr>
            <a:normAutofit/>
          </a:bodyPr>
          <a:lstStyle/>
          <a:p>
            <a:pPr marL="0" indent="0">
              <a:buNone/>
            </a:pPr>
            <a:r>
              <a:rPr lang="es-ES_tradnl" dirty="0" err="1" smtClean="0">
                <a:solidFill>
                  <a:schemeClr val="bg1"/>
                </a:solidFill>
              </a:rPr>
              <a:t>Realizaci</a:t>
            </a:r>
            <a:r>
              <a:rPr lang="es-ES" dirty="0" err="1" smtClean="0">
                <a:solidFill>
                  <a:schemeClr val="bg1"/>
                </a:solidFill>
              </a:rPr>
              <a:t>ón</a:t>
            </a:r>
            <a:r>
              <a:rPr lang="es-ES" dirty="0" smtClean="0">
                <a:solidFill>
                  <a:schemeClr val="bg1"/>
                </a:solidFill>
              </a:rPr>
              <a:t> </a:t>
            </a:r>
            <a:r>
              <a:rPr lang="es-ES" b="1" dirty="0" smtClean="0">
                <a:solidFill>
                  <a:schemeClr val="bg1"/>
                </a:solidFill>
              </a:rPr>
              <a:t>imagen</a:t>
            </a:r>
            <a:r>
              <a:rPr lang="es-ES" dirty="0" smtClean="0">
                <a:solidFill>
                  <a:schemeClr val="bg1"/>
                </a:solidFill>
              </a:rPr>
              <a:t> de todo el </a:t>
            </a:r>
            <a:r>
              <a:rPr lang="es-ES" b="1" dirty="0" smtClean="0">
                <a:solidFill>
                  <a:schemeClr val="bg1"/>
                </a:solidFill>
              </a:rPr>
              <a:t>campo de </a:t>
            </a:r>
          </a:p>
          <a:p>
            <a:pPr marL="0" indent="0">
              <a:spcBef>
                <a:spcPts val="0"/>
              </a:spcBef>
              <a:buNone/>
            </a:pPr>
            <a:r>
              <a:rPr lang="es-ES" b="1" dirty="0" smtClean="0">
                <a:solidFill>
                  <a:schemeClr val="bg1"/>
                </a:solidFill>
              </a:rPr>
              <a:t>visión</a:t>
            </a:r>
            <a:r>
              <a:rPr lang="es-ES" dirty="0" smtClean="0">
                <a:solidFill>
                  <a:schemeClr val="bg1"/>
                </a:solidFill>
              </a:rPr>
              <a:t> desde emplazamiento del equipo</a:t>
            </a:r>
          </a:p>
          <a:p>
            <a:pPr marL="0" indent="0">
              <a:buNone/>
            </a:pPr>
            <a:endParaRPr lang="es-ES" dirty="0">
              <a:solidFill>
                <a:schemeClr val="bg1"/>
              </a:solidFill>
            </a:endParaRPr>
          </a:p>
          <a:p>
            <a:pPr marL="0" indent="0">
              <a:buNone/>
            </a:pPr>
            <a:r>
              <a:rPr lang="es-ES" dirty="0" smtClean="0">
                <a:solidFill>
                  <a:schemeClr val="bg1"/>
                </a:solidFill>
              </a:rPr>
              <a:t>Introducción </a:t>
            </a:r>
            <a:r>
              <a:rPr lang="es-ES" b="1" dirty="0" smtClean="0">
                <a:solidFill>
                  <a:schemeClr val="bg1"/>
                </a:solidFill>
              </a:rPr>
              <a:t>ángulos </a:t>
            </a:r>
            <a:r>
              <a:rPr lang="es-ES" dirty="0" smtClean="0">
                <a:solidFill>
                  <a:schemeClr val="bg1"/>
                </a:solidFill>
              </a:rPr>
              <a:t>que deberá seguir el </a:t>
            </a:r>
          </a:p>
          <a:p>
            <a:pPr marL="0" indent="0">
              <a:spcBef>
                <a:spcPts val="0"/>
              </a:spcBef>
              <a:buNone/>
            </a:pPr>
            <a:r>
              <a:rPr lang="es-ES" dirty="0" smtClean="0">
                <a:solidFill>
                  <a:schemeClr val="bg1"/>
                </a:solidFill>
              </a:rPr>
              <a:t>escáner láser desde su posición de inicio</a:t>
            </a:r>
            <a:endParaRPr lang="es-ES" b="1" dirty="0" smtClean="0">
              <a:solidFill>
                <a:schemeClr val="bg1"/>
              </a:solidFill>
            </a:endParaRPr>
          </a:p>
          <a:p>
            <a:pPr marL="0" indent="0">
              <a:buNone/>
            </a:pPr>
            <a:endParaRPr lang="es-ES" dirty="0">
              <a:solidFill>
                <a:schemeClr val="bg1"/>
              </a:solidFill>
            </a:endParaRPr>
          </a:p>
          <a:p>
            <a:pPr marL="0" indent="0">
              <a:buNone/>
            </a:pPr>
            <a:r>
              <a:rPr lang="es-ES" dirty="0" smtClean="0">
                <a:solidFill>
                  <a:schemeClr val="bg1"/>
                </a:solidFill>
              </a:rPr>
              <a:t>Determinar </a:t>
            </a:r>
            <a:r>
              <a:rPr lang="es-ES" b="1" dirty="0" smtClean="0">
                <a:solidFill>
                  <a:schemeClr val="bg1"/>
                </a:solidFill>
              </a:rPr>
              <a:t>precisión </a:t>
            </a:r>
            <a:r>
              <a:rPr lang="es-ES" dirty="0" smtClean="0">
                <a:solidFill>
                  <a:schemeClr val="bg1"/>
                </a:solidFill>
              </a:rPr>
              <a:t>de la medición</a:t>
            </a:r>
            <a:endParaRPr lang="es-ES" b="1" dirty="0" smtClean="0">
              <a:solidFill>
                <a:schemeClr val="bg1"/>
              </a:solidFill>
            </a:endParaRPr>
          </a:p>
          <a:p>
            <a:pPr marL="0" indent="0">
              <a:buNone/>
            </a:pPr>
            <a:endParaRPr lang="es-ES" dirty="0">
              <a:solidFill>
                <a:schemeClr val="bg1"/>
              </a:solidFill>
            </a:endParaRPr>
          </a:p>
          <a:p>
            <a:pPr marL="0" indent="0">
              <a:spcBef>
                <a:spcPts val="3400"/>
              </a:spcBef>
              <a:buNone/>
            </a:pPr>
            <a:r>
              <a:rPr lang="es-ES" dirty="0" smtClean="0">
                <a:solidFill>
                  <a:schemeClr val="bg1"/>
                </a:solidFill>
              </a:rPr>
              <a:t>Introducción del valor del</a:t>
            </a:r>
            <a:r>
              <a:rPr lang="es-ES" b="1" dirty="0" smtClean="0">
                <a:solidFill>
                  <a:schemeClr val="bg1"/>
                </a:solidFill>
              </a:rPr>
              <a:t> rango</a:t>
            </a:r>
            <a:endParaRPr lang="es-ES_tradnl" b="1" dirty="0">
              <a:solidFill>
                <a:schemeClr val="bg1"/>
              </a:solidFill>
            </a:endParaRPr>
          </a:p>
        </p:txBody>
      </p:sp>
      <p:sp>
        <p:nvSpPr>
          <p:cNvPr id="38" name="Marcador de contenido 10"/>
          <p:cNvSpPr txBox="1">
            <a:spLocks/>
          </p:cNvSpPr>
          <p:nvPr/>
        </p:nvSpPr>
        <p:spPr>
          <a:xfrm>
            <a:off x="7432951" y="502996"/>
            <a:ext cx="3537302" cy="824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Determinación </a:t>
            </a:r>
            <a:r>
              <a:rPr lang="es-ES" sz="2400" b="1" dirty="0" smtClean="0">
                <a:solidFill>
                  <a:schemeClr val="bg1"/>
                </a:solidFill>
              </a:rPr>
              <a:t>ventana </a:t>
            </a:r>
            <a:r>
              <a:rPr lang="es-ES" sz="2400" dirty="0" smtClean="0">
                <a:solidFill>
                  <a:schemeClr val="bg1"/>
                </a:solidFill>
              </a:rPr>
              <a:t>que se desea medir</a:t>
            </a:r>
            <a:endParaRPr lang="es-ES_tradnl" sz="2400" dirty="0" smtClean="0">
              <a:solidFill>
                <a:schemeClr val="bg1"/>
              </a:solidFill>
            </a:endParaRPr>
          </a:p>
        </p:txBody>
      </p:sp>
      <p:sp>
        <p:nvSpPr>
          <p:cNvPr id="17" name="Flecha derecha 16"/>
          <p:cNvSpPr/>
          <p:nvPr/>
        </p:nvSpPr>
        <p:spPr>
          <a:xfrm>
            <a:off x="6527729" y="764863"/>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errar llave 17"/>
          <p:cNvSpPr/>
          <p:nvPr/>
        </p:nvSpPr>
        <p:spPr>
          <a:xfrm flipH="1">
            <a:off x="7324891" y="571124"/>
            <a:ext cx="216120" cy="733459"/>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9" name="Flecha derecha 18"/>
          <p:cNvSpPr/>
          <p:nvPr/>
        </p:nvSpPr>
        <p:spPr>
          <a:xfrm>
            <a:off x="518660" y="3826816"/>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1" name="Cerrar llave 20"/>
          <p:cNvSpPr/>
          <p:nvPr/>
        </p:nvSpPr>
        <p:spPr>
          <a:xfrm flipH="1">
            <a:off x="1306326" y="3761026"/>
            <a:ext cx="216120" cy="733459"/>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2" name="Marcador de contenido 10"/>
          <p:cNvSpPr txBox="1">
            <a:spLocks/>
          </p:cNvSpPr>
          <p:nvPr/>
        </p:nvSpPr>
        <p:spPr>
          <a:xfrm>
            <a:off x="1466334" y="3661898"/>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       </a:t>
            </a:r>
            <a:r>
              <a:rPr lang="es-ES" sz="2400" dirty="0" err="1" smtClean="0">
                <a:solidFill>
                  <a:schemeClr val="bg1"/>
                </a:solidFill>
              </a:rPr>
              <a:t>ScanStation</a:t>
            </a:r>
            <a:r>
              <a:rPr lang="es-ES" sz="2400" dirty="0" smtClean="0">
                <a:solidFill>
                  <a:schemeClr val="bg1"/>
                </a:solidFill>
              </a:rPr>
              <a:t> P40</a:t>
            </a:r>
            <a:endParaRPr lang="es-ES_tradnl" sz="2400" b="1" dirty="0" smtClean="0">
              <a:solidFill>
                <a:schemeClr val="bg1"/>
              </a:solidFill>
            </a:endParaRPr>
          </a:p>
        </p:txBody>
      </p:sp>
      <p:sp>
        <p:nvSpPr>
          <p:cNvPr id="23" name="Flecha derecha 22"/>
          <p:cNvSpPr/>
          <p:nvPr/>
        </p:nvSpPr>
        <p:spPr>
          <a:xfrm>
            <a:off x="3331565" y="3826816"/>
            <a:ext cx="289382" cy="18959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4" name="Flecha derecha 23"/>
          <p:cNvSpPr/>
          <p:nvPr/>
        </p:nvSpPr>
        <p:spPr>
          <a:xfrm>
            <a:off x="518660" y="5102234"/>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Marcador de contenido 10"/>
          <p:cNvSpPr txBox="1">
            <a:spLocks/>
          </p:cNvSpPr>
          <p:nvPr/>
        </p:nvSpPr>
        <p:spPr>
          <a:xfrm>
            <a:off x="1157739" y="5026630"/>
            <a:ext cx="3738351" cy="10716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Depende de la </a:t>
            </a:r>
            <a:r>
              <a:rPr lang="es-ES" sz="2400" b="1" dirty="0" smtClean="0">
                <a:solidFill>
                  <a:schemeClr val="bg1"/>
                </a:solidFill>
              </a:rPr>
              <a:t>distancia</a:t>
            </a:r>
            <a:r>
              <a:rPr lang="es-ES" sz="2400" dirty="0" smtClean="0">
                <a:solidFill>
                  <a:schemeClr val="bg1"/>
                </a:solidFill>
              </a:rPr>
              <a:t> a la que se situé el área a medir</a:t>
            </a:r>
            <a:endParaRPr lang="es-ES_tradnl" sz="2400" dirty="0" smtClean="0">
              <a:solidFill>
                <a:schemeClr val="bg1"/>
              </a:solidFill>
            </a:endParaRPr>
          </a:p>
        </p:txBody>
      </p:sp>
      <p:sp>
        <p:nvSpPr>
          <p:cNvPr id="26" name="Flecha derecha 25"/>
          <p:cNvSpPr/>
          <p:nvPr/>
        </p:nvSpPr>
        <p:spPr>
          <a:xfrm>
            <a:off x="3620947" y="4226106"/>
            <a:ext cx="289382" cy="18959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90B24D30-C982-E64C-B3FB-1DDB7C7F7FB6}" type="datetime1">
              <a:rPr lang="es-ES" smtClean="0"/>
              <a:t>01/09/2016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28</a:t>
            </a:fld>
            <a:endParaRPr lang="es-ES_tradnl" dirty="0"/>
          </a:p>
        </p:txBody>
      </p:sp>
      <p:sp>
        <p:nvSpPr>
          <p:cNvPr id="5" name="4 Rectángulo"/>
          <p:cNvSpPr/>
          <p:nvPr/>
        </p:nvSpPr>
        <p:spPr>
          <a:xfrm>
            <a:off x="3620947" y="3649759"/>
            <a:ext cx="909223" cy="478272"/>
          </a:xfrm>
          <a:prstGeom prst="rect">
            <a:avLst/>
          </a:prstGeom>
        </p:spPr>
        <p:txBody>
          <a:bodyPr wrap="none">
            <a:spAutoFit/>
          </a:bodyPr>
          <a:lstStyle/>
          <a:p>
            <a:pPr>
              <a:lnSpc>
                <a:spcPct val="110000"/>
              </a:lnSpc>
            </a:pPr>
            <a:r>
              <a:rPr lang="es-ES" sz="2400" b="1" dirty="0">
                <a:solidFill>
                  <a:schemeClr val="bg1"/>
                </a:solidFill>
              </a:rPr>
              <a:t>2 mm</a:t>
            </a:r>
          </a:p>
        </p:txBody>
      </p:sp>
      <p:sp>
        <p:nvSpPr>
          <p:cNvPr id="6" name="5 Rectángulo"/>
          <p:cNvSpPr/>
          <p:nvPr/>
        </p:nvSpPr>
        <p:spPr>
          <a:xfrm>
            <a:off x="3910329" y="4081769"/>
            <a:ext cx="909223" cy="478272"/>
          </a:xfrm>
          <a:prstGeom prst="rect">
            <a:avLst/>
          </a:prstGeom>
        </p:spPr>
        <p:txBody>
          <a:bodyPr wrap="none">
            <a:spAutoFit/>
          </a:bodyPr>
          <a:lstStyle/>
          <a:p>
            <a:pPr>
              <a:lnSpc>
                <a:spcPct val="110000"/>
              </a:lnSpc>
            </a:pPr>
            <a:r>
              <a:rPr lang="es-ES" sz="2400" b="1" dirty="0">
                <a:solidFill>
                  <a:schemeClr val="bg1"/>
                </a:solidFill>
              </a:rPr>
              <a:t>1 mm</a:t>
            </a:r>
            <a:endParaRPr lang="es-ES_tradnl" sz="2400" b="1" dirty="0">
              <a:solidFill>
                <a:schemeClr val="bg1"/>
              </a:solidFill>
            </a:endParaRPr>
          </a:p>
        </p:txBody>
      </p:sp>
    </p:spTree>
    <p:extLst>
      <p:ext uri="{BB962C8B-B14F-4D97-AF65-F5344CB8AC3E}">
        <p14:creationId xmlns:p14="http://schemas.microsoft.com/office/powerpoint/2010/main" val="206597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7" grpId="0" animBg="1"/>
      <p:bldP spid="18" grpId="0" animBg="1"/>
      <p:bldP spid="19" grpId="0" animBg="1"/>
      <p:bldP spid="21" grpId="0" animBg="1"/>
      <p:bldP spid="22" grpId="0"/>
      <p:bldP spid="23" grpId="0" animBg="1"/>
      <p:bldP spid="24" grpId="0" animBg="1"/>
      <p:bldP spid="25" grpId="0"/>
      <p:bldP spid="26" grpId="0" animBg="1"/>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514350" indent="-514350">
              <a:buFont typeface="+mj-lt"/>
              <a:buAutoNum type="arabicPeriod"/>
            </a:pPr>
            <a:r>
              <a:rPr lang="es-ES" sz="3200" dirty="0" smtClean="0">
                <a:solidFill>
                  <a:schemeClr val="bg1"/>
                </a:solidFill>
              </a:rPr>
              <a:t>Introducción Parámetros de Escaneado</a:t>
            </a:r>
          </a:p>
          <a:p>
            <a:pPr marL="514350" indent="-514350">
              <a:buFont typeface="+mj-lt"/>
              <a:buAutoNum type="arabicPeriod"/>
            </a:pPr>
            <a:r>
              <a:rPr lang="es-ES" sz="3200" dirty="0" smtClean="0">
                <a:solidFill>
                  <a:schemeClr val="bg1"/>
                </a:solidFill>
              </a:rPr>
              <a:t>Escaneado 3D</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0DBEEED8-2F0E-CA41-884A-7117D7C6A004}" type="datetime1">
              <a:rPr lang="es-ES" smtClean="0"/>
              <a:t>01/09/2016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29</a:t>
            </a:fld>
            <a:endParaRPr lang="es-ES_tradnl"/>
          </a:p>
        </p:txBody>
      </p:sp>
    </p:spTree>
    <p:extLst>
      <p:ext uri="{BB962C8B-B14F-4D97-AF65-F5344CB8AC3E}">
        <p14:creationId xmlns:p14="http://schemas.microsoft.com/office/powerpoint/2010/main" val="161075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Effect transition="in" filter="fade">
                                      <p:cBhvr>
                                        <p:cTn id="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99625" y="579340"/>
            <a:ext cx="9612475" cy="6400194"/>
          </a:xfrm>
        </p:spPr>
        <p:txBody>
          <a:bodyPr>
            <a:normAutofit/>
          </a:bodyPr>
          <a:lstStyle/>
          <a:p>
            <a:pPr marL="0" indent="0">
              <a:buNone/>
            </a:pPr>
            <a:r>
              <a:rPr lang="es-ES" dirty="0" smtClean="0">
                <a:solidFill>
                  <a:schemeClr val="bg1"/>
                </a:solidFill>
              </a:rPr>
              <a:t>Una vez </a:t>
            </a:r>
            <a:r>
              <a:rPr lang="es-ES" b="1" dirty="0" smtClean="0">
                <a:solidFill>
                  <a:schemeClr val="bg1"/>
                </a:solidFill>
              </a:rPr>
              <a:t>calibrado</a:t>
            </a:r>
            <a:r>
              <a:rPr lang="es-ES" dirty="0" smtClean="0">
                <a:solidFill>
                  <a:schemeClr val="bg1"/>
                </a:solidFill>
              </a:rPr>
              <a:t> e introducidos los </a:t>
            </a:r>
            <a:r>
              <a:rPr lang="es-ES" b="1" dirty="0" smtClean="0">
                <a:solidFill>
                  <a:schemeClr val="bg1"/>
                </a:solidFill>
              </a:rPr>
              <a:t>parámetros </a:t>
            </a:r>
            <a:r>
              <a:rPr lang="es-ES" dirty="0" smtClean="0">
                <a:solidFill>
                  <a:schemeClr val="bg1"/>
                </a:solidFill>
              </a:rPr>
              <a:t>necesarios</a:t>
            </a:r>
          </a:p>
          <a:p>
            <a:pPr marL="0" indent="0">
              <a:buNone/>
            </a:pPr>
            <a:endParaRPr lang="es-ES" dirty="0">
              <a:solidFill>
                <a:schemeClr val="bg1"/>
              </a:solidFill>
            </a:endParaRPr>
          </a:p>
          <a:p>
            <a:pPr marL="0" indent="0">
              <a:buNone/>
            </a:pPr>
            <a:endParaRPr lang="es-ES" dirty="0" smtClean="0">
              <a:solidFill>
                <a:schemeClr val="bg1"/>
              </a:solidFill>
            </a:endParaRPr>
          </a:p>
          <a:p>
            <a:pPr marL="0" indent="0">
              <a:buNone/>
            </a:pPr>
            <a:r>
              <a:rPr lang="es-ES" dirty="0" smtClean="0">
                <a:solidFill>
                  <a:schemeClr val="bg1"/>
                </a:solidFill>
              </a:rPr>
              <a:t>Este proceso debe ser llevado a</a:t>
            </a:r>
          </a:p>
          <a:p>
            <a:pPr marL="0" indent="0">
              <a:buNone/>
            </a:pPr>
            <a:r>
              <a:rPr lang="es-ES" dirty="0">
                <a:solidFill>
                  <a:schemeClr val="bg1"/>
                </a:solidFill>
              </a:rPr>
              <a:t>c</a:t>
            </a:r>
            <a:r>
              <a:rPr lang="es-ES" dirty="0" smtClean="0">
                <a:solidFill>
                  <a:schemeClr val="bg1"/>
                </a:solidFill>
              </a:rPr>
              <a:t>abo en cada uno de los </a:t>
            </a:r>
          </a:p>
          <a:p>
            <a:pPr marL="0" indent="0">
              <a:buNone/>
            </a:pPr>
            <a:r>
              <a:rPr lang="es-ES" b="1" dirty="0">
                <a:solidFill>
                  <a:schemeClr val="bg1"/>
                </a:solidFill>
              </a:rPr>
              <a:t>e</a:t>
            </a:r>
            <a:r>
              <a:rPr lang="es-ES" b="1" dirty="0" smtClean="0">
                <a:solidFill>
                  <a:schemeClr val="bg1"/>
                </a:solidFill>
              </a:rPr>
              <a:t>mplazamientos</a:t>
            </a:r>
            <a:r>
              <a:rPr lang="es-ES" dirty="0" smtClean="0">
                <a:solidFill>
                  <a:schemeClr val="bg1"/>
                </a:solidFill>
              </a:rPr>
              <a:t> del equipo</a:t>
            </a:r>
          </a:p>
          <a:p>
            <a:pPr marL="0" indent="0">
              <a:buNone/>
            </a:pPr>
            <a:endParaRPr lang="es-ES" dirty="0">
              <a:solidFill>
                <a:schemeClr val="bg1"/>
              </a:solidFill>
            </a:endParaRPr>
          </a:p>
          <a:p>
            <a:pPr marL="0" indent="0">
              <a:buNone/>
            </a:pPr>
            <a:endParaRPr lang="es-ES" dirty="0" smtClean="0">
              <a:solidFill>
                <a:schemeClr val="bg1"/>
              </a:solidFill>
            </a:endParaRPr>
          </a:p>
          <a:p>
            <a:pPr marL="0" indent="0">
              <a:spcBef>
                <a:spcPts val="1800"/>
              </a:spcBef>
              <a:buNone/>
            </a:pPr>
            <a:r>
              <a:rPr lang="es-ES" b="1" dirty="0" smtClean="0">
                <a:solidFill>
                  <a:schemeClr val="bg1"/>
                </a:solidFill>
              </a:rPr>
              <a:t>Tiempo</a:t>
            </a:r>
            <a:r>
              <a:rPr lang="es-ES" dirty="0" smtClean="0">
                <a:solidFill>
                  <a:schemeClr val="bg1"/>
                </a:solidFill>
              </a:rPr>
              <a:t> medio escaneado</a:t>
            </a:r>
            <a:endParaRPr lang="es-ES" dirty="0">
              <a:solidFill>
                <a:schemeClr val="bg1"/>
              </a:solidFill>
            </a:endParaRPr>
          </a:p>
        </p:txBody>
      </p:sp>
      <p:sp>
        <p:nvSpPr>
          <p:cNvPr id="38" name="Marcador de contenido 10"/>
          <p:cNvSpPr txBox="1">
            <a:spLocks/>
          </p:cNvSpPr>
          <p:nvPr/>
        </p:nvSpPr>
        <p:spPr>
          <a:xfrm>
            <a:off x="1157740" y="1090579"/>
            <a:ext cx="4187801"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Realizar el </a:t>
            </a:r>
            <a:r>
              <a:rPr lang="es-ES" sz="2400" b="1" dirty="0" smtClean="0">
                <a:solidFill>
                  <a:schemeClr val="bg1"/>
                </a:solidFill>
              </a:rPr>
              <a:t>Escaneado Láser</a:t>
            </a:r>
            <a:endParaRPr lang="es-ES_tradnl" sz="2400" b="1" dirty="0" smtClean="0">
              <a:solidFill>
                <a:schemeClr val="bg1"/>
              </a:solidFill>
            </a:endParaRPr>
          </a:p>
        </p:txBody>
      </p:sp>
      <p:sp>
        <p:nvSpPr>
          <p:cNvPr id="17" name="Flecha derecha 16"/>
          <p:cNvSpPr/>
          <p:nvPr/>
        </p:nvSpPr>
        <p:spPr>
          <a:xfrm>
            <a:off x="518660" y="1201975"/>
            <a:ext cx="639080"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541" y="1440184"/>
            <a:ext cx="6663032" cy="4895289"/>
          </a:xfrm>
          <a:prstGeom prst="rect">
            <a:avLst/>
          </a:prstGeom>
        </p:spPr>
      </p:pic>
      <p:sp>
        <p:nvSpPr>
          <p:cNvPr id="29" name="Cerrar llave 28"/>
          <p:cNvSpPr/>
          <p:nvPr/>
        </p:nvSpPr>
        <p:spPr>
          <a:xfrm flipH="1">
            <a:off x="2342733" y="3771982"/>
            <a:ext cx="216120" cy="733459"/>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0" name="Marcador de contenido 10"/>
          <p:cNvSpPr txBox="1">
            <a:spLocks/>
          </p:cNvSpPr>
          <p:nvPr/>
        </p:nvSpPr>
        <p:spPr>
          <a:xfrm>
            <a:off x="2454569" y="3691917"/>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31" name="Flecha derecha 30"/>
          <p:cNvSpPr/>
          <p:nvPr/>
        </p:nvSpPr>
        <p:spPr>
          <a:xfrm>
            <a:off x="4585435" y="4206385"/>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2" name="Flecha derecha 31"/>
          <p:cNvSpPr/>
          <p:nvPr/>
        </p:nvSpPr>
        <p:spPr>
          <a:xfrm>
            <a:off x="4291970" y="3826970"/>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Marcador de contenido 10"/>
          <p:cNvSpPr txBox="1">
            <a:spLocks/>
          </p:cNvSpPr>
          <p:nvPr/>
        </p:nvSpPr>
        <p:spPr>
          <a:xfrm>
            <a:off x="4620303" y="3705341"/>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9</a:t>
            </a:r>
            <a:endParaRPr lang="es-ES_tradnl" sz="2400" b="1" dirty="0" smtClean="0">
              <a:solidFill>
                <a:schemeClr val="bg1"/>
              </a:solidFill>
            </a:endParaRPr>
          </a:p>
        </p:txBody>
      </p:sp>
      <p:sp>
        <p:nvSpPr>
          <p:cNvPr id="34" name="Marcador de contenido 10"/>
          <p:cNvSpPr txBox="1">
            <a:spLocks/>
          </p:cNvSpPr>
          <p:nvPr/>
        </p:nvSpPr>
        <p:spPr>
          <a:xfrm>
            <a:off x="4876727" y="4092624"/>
            <a:ext cx="403088"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a:solidFill>
                  <a:schemeClr val="bg1"/>
                </a:solidFill>
              </a:rPr>
              <a:t>8</a:t>
            </a:r>
            <a:endParaRPr lang="es-ES_tradnl" sz="2400" b="1" dirty="0" smtClean="0">
              <a:solidFill>
                <a:schemeClr val="bg1"/>
              </a:solidFill>
            </a:endParaRPr>
          </a:p>
        </p:txBody>
      </p:sp>
      <p:sp>
        <p:nvSpPr>
          <p:cNvPr id="35" name="Flecha derecha 34"/>
          <p:cNvSpPr/>
          <p:nvPr/>
        </p:nvSpPr>
        <p:spPr>
          <a:xfrm>
            <a:off x="2014421" y="4045408"/>
            <a:ext cx="225283" cy="15140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Cerrar llave 35"/>
          <p:cNvSpPr/>
          <p:nvPr/>
        </p:nvSpPr>
        <p:spPr>
          <a:xfrm flipH="1">
            <a:off x="1220128" y="5329521"/>
            <a:ext cx="216120" cy="733459"/>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7" name="Marcador de contenido 10"/>
          <p:cNvSpPr txBox="1">
            <a:spLocks/>
          </p:cNvSpPr>
          <p:nvPr/>
        </p:nvSpPr>
        <p:spPr>
          <a:xfrm>
            <a:off x="1331964" y="5249456"/>
            <a:ext cx="3727518" cy="931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err="1" smtClean="0">
                <a:solidFill>
                  <a:schemeClr val="bg1"/>
                </a:solidFill>
              </a:rPr>
              <a:t>ScanStation</a:t>
            </a:r>
            <a:r>
              <a:rPr lang="es-ES" sz="2400" dirty="0" smtClean="0">
                <a:solidFill>
                  <a:schemeClr val="bg1"/>
                </a:solidFill>
              </a:rPr>
              <a:t> 2</a:t>
            </a:r>
          </a:p>
          <a:p>
            <a:pPr marL="0" indent="0">
              <a:lnSpc>
                <a:spcPct val="110000"/>
              </a:lnSpc>
              <a:spcBef>
                <a:spcPts val="0"/>
              </a:spcBef>
              <a:buNone/>
            </a:pPr>
            <a:r>
              <a:rPr lang="es-ES" sz="2400" dirty="0" err="1">
                <a:solidFill>
                  <a:schemeClr val="bg1"/>
                </a:solidFill>
              </a:rPr>
              <a:t>ScanStation</a:t>
            </a:r>
            <a:r>
              <a:rPr lang="es-ES" sz="2400" dirty="0">
                <a:solidFill>
                  <a:schemeClr val="bg1"/>
                </a:solidFill>
              </a:rPr>
              <a:t> </a:t>
            </a:r>
            <a:r>
              <a:rPr lang="es-ES" sz="2400" dirty="0" smtClean="0">
                <a:solidFill>
                  <a:schemeClr val="bg1"/>
                </a:solidFill>
              </a:rPr>
              <a:t>P40</a:t>
            </a:r>
            <a:endParaRPr lang="es-ES_tradnl" sz="2400" b="1" dirty="0" smtClean="0">
              <a:solidFill>
                <a:schemeClr val="bg1"/>
              </a:solidFill>
            </a:endParaRPr>
          </a:p>
        </p:txBody>
      </p:sp>
      <p:sp>
        <p:nvSpPr>
          <p:cNvPr id="39" name="Flecha derecha 38"/>
          <p:cNvSpPr/>
          <p:nvPr/>
        </p:nvSpPr>
        <p:spPr>
          <a:xfrm>
            <a:off x="3462830" y="5763924"/>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0" name="Flecha derecha 39"/>
          <p:cNvSpPr/>
          <p:nvPr/>
        </p:nvSpPr>
        <p:spPr>
          <a:xfrm>
            <a:off x="3169365" y="5384509"/>
            <a:ext cx="289382" cy="23327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1" name="Marcador de contenido 10"/>
          <p:cNvSpPr txBox="1">
            <a:spLocks/>
          </p:cNvSpPr>
          <p:nvPr/>
        </p:nvSpPr>
        <p:spPr>
          <a:xfrm>
            <a:off x="3497698" y="5262880"/>
            <a:ext cx="1305796"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30 min</a:t>
            </a:r>
            <a:endParaRPr lang="es-ES_tradnl" sz="2400" b="1" dirty="0" smtClean="0">
              <a:solidFill>
                <a:schemeClr val="bg1"/>
              </a:solidFill>
            </a:endParaRPr>
          </a:p>
        </p:txBody>
      </p:sp>
      <p:sp>
        <p:nvSpPr>
          <p:cNvPr id="42" name="Marcador de contenido 10"/>
          <p:cNvSpPr txBox="1">
            <a:spLocks/>
          </p:cNvSpPr>
          <p:nvPr/>
        </p:nvSpPr>
        <p:spPr>
          <a:xfrm>
            <a:off x="3754122" y="5650163"/>
            <a:ext cx="1305360" cy="4658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1,5 min</a:t>
            </a:r>
            <a:endParaRPr lang="es-ES_tradnl" sz="2400" b="1" dirty="0" smtClean="0">
              <a:solidFill>
                <a:schemeClr val="bg1"/>
              </a:solidFill>
            </a:endParaRPr>
          </a:p>
        </p:txBody>
      </p:sp>
      <p:sp>
        <p:nvSpPr>
          <p:cNvPr id="43" name="Flecha derecha 42"/>
          <p:cNvSpPr/>
          <p:nvPr/>
        </p:nvSpPr>
        <p:spPr>
          <a:xfrm>
            <a:off x="489753" y="5503496"/>
            <a:ext cx="585787" cy="30094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4" name="Marcador de contenido 10"/>
          <p:cNvSpPr txBox="1">
            <a:spLocks/>
          </p:cNvSpPr>
          <p:nvPr/>
        </p:nvSpPr>
        <p:spPr>
          <a:xfrm>
            <a:off x="397917" y="3836735"/>
            <a:ext cx="4187801" cy="82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b="1" dirty="0" smtClean="0">
                <a:solidFill>
                  <a:schemeClr val="bg1"/>
                </a:solidFill>
              </a:rPr>
              <a:t>Escaneados</a:t>
            </a:r>
            <a:endParaRPr lang="es-ES_tradnl" sz="2400" b="1" dirty="0" smtClean="0">
              <a:solidFill>
                <a:schemeClr val="bg1"/>
              </a:solidFill>
            </a:endParaRPr>
          </a:p>
        </p:txBody>
      </p:sp>
      <p:sp>
        <p:nvSpPr>
          <p:cNvPr id="4" name="Marcador de fecha 3"/>
          <p:cNvSpPr>
            <a:spLocks noGrp="1"/>
          </p:cNvSpPr>
          <p:nvPr>
            <p:ph type="dt" sz="half" idx="10"/>
          </p:nvPr>
        </p:nvSpPr>
        <p:spPr/>
        <p:txBody>
          <a:bodyPr/>
          <a:lstStyle/>
          <a:p>
            <a:fld id="{806F1934-1918-B540-A068-E8B7FD16BD42}" type="datetime1">
              <a:rPr lang="es-ES" smtClean="0"/>
              <a:t>01/09/2016</a:t>
            </a:fld>
            <a:endParaRPr lang="es-ES_tradnl"/>
          </a:p>
        </p:txBody>
      </p:sp>
      <p:sp>
        <p:nvSpPr>
          <p:cNvPr id="5" name="Marcador de pie de página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30</a:t>
            </a:fld>
            <a:endParaRPr lang="es-ES_tradnl"/>
          </a:p>
        </p:txBody>
      </p:sp>
    </p:spTree>
    <p:extLst>
      <p:ext uri="{BB962C8B-B14F-4D97-AF65-F5344CB8AC3E}">
        <p14:creationId xmlns:p14="http://schemas.microsoft.com/office/powerpoint/2010/main" val="56099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7" grpId="0" animBg="1"/>
      <p:bldP spid="29" grpId="0" animBg="1"/>
      <p:bldP spid="30" grpId="0"/>
      <p:bldP spid="31" grpId="0" animBg="1"/>
      <p:bldP spid="32" grpId="0" animBg="1"/>
      <p:bldP spid="33" grpId="0"/>
      <p:bldP spid="34" grpId="0"/>
      <p:bldP spid="35" grpId="0" animBg="1"/>
      <p:bldP spid="36" grpId="0" animBg="1"/>
      <p:bldP spid="37" grpId="0"/>
      <p:bldP spid="39" grpId="0" animBg="1"/>
      <p:bldP spid="40" grpId="0" animBg="1"/>
      <p:bldP spid="41" grpId="0"/>
      <p:bldP spid="42" grpId="0"/>
      <p:bldP spid="43" grpId="0" animBg="1"/>
      <p:bldP spid="4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514350" indent="-514350">
              <a:buFont typeface="+mj-lt"/>
              <a:buAutoNum type="arabicPeriod"/>
            </a:pPr>
            <a:r>
              <a:rPr lang="es-ES" sz="3200" dirty="0" smtClean="0">
                <a:solidFill>
                  <a:schemeClr val="bg1"/>
                </a:solidFill>
              </a:rPr>
              <a:t>Introducción Parámetros de Escaneado</a:t>
            </a:r>
          </a:p>
          <a:p>
            <a:pPr marL="514350" indent="-514350">
              <a:buFont typeface="+mj-lt"/>
              <a:buAutoNum type="arabicPeriod"/>
            </a:pPr>
            <a:r>
              <a:rPr lang="es-ES" sz="3200" dirty="0" smtClean="0">
                <a:solidFill>
                  <a:schemeClr val="bg1"/>
                </a:solidFill>
              </a:rPr>
              <a:t>Escaneado 3D</a:t>
            </a:r>
          </a:p>
          <a:p>
            <a:pPr marL="514350" indent="-514350">
              <a:buFont typeface="+mj-lt"/>
              <a:buAutoNum type="arabicPeriod"/>
            </a:pPr>
            <a:r>
              <a:rPr lang="es-ES" sz="3200" dirty="0" smtClean="0">
                <a:solidFill>
                  <a:schemeClr val="bg1"/>
                </a:solidFill>
              </a:rPr>
              <a:t>Unión de los Distintos Escaneados</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77D2D4EA-0FF3-B443-90D1-35B8ECD2D460}"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31</a:t>
            </a:fld>
            <a:endParaRPr lang="es-ES_tradnl"/>
          </a:p>
        </p:txBody>
      </p:sp>
    </p:spTree>
    <p:extLst>
      <p:ext uri="{BB962C8B-B14F-4D97-AF65-F5344CB8AC3E}">
        <p14:creationId xmlns:p14="http://schemas.microsoft.com/office/powerpoint/2010/main" val="34016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animEffect transition="in" filter="fade">
                                      <p:cBhvr>
                                        <p:cTn id="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99625" y="579340"/>
            <a:ext cx="9612475" cy="6400194"/>
          </a:xfrm>
        </p:spPr>
        <p:txBody>
          <a:bodyPr>
            <a:normAutofit/>
          </a:bodyPr>
          <a:lstStyle/>
          <a:p>
            <a:pPr marL="0" indent="0">
              <a:lnSpc>
                <a:spcPct val="100000"/>
              </a:lnSpc>
              <a:buNone/>
            </a:pPr>
            <a:r>
              <a:rPr lang="es-ES" b="1" dirty="0" smtClean="0">
                <a:solidFill>
                  <a:schemeClr val="bg1"/>
                </a:solidFill>
              </a:rPr>
              <a:t>Correlación </a:t>
            </a:r>
            <a:r>
              <a:rPr lang="es-ES" dirty="0" smtClean="0">
                <a:solidFill>
                  <a:schemeClr val="bg1"/>
                </a:solidFill>
              </a:rPr>
              <a:t>de los distintos escaneados 3D entre sí utilizando las </a:t>
            </a:r>
            <a:r>
              <a:rPr lang="es-ES" b="1" dirty="0" smtClean="0">
                <a:solidFill>
                  <a:schemeClr val="bg1"/>
                </a:solidFill>
              </a:rPr>
              <a:t>dianas </a:t>
            </a:r>
            <a:r>
              <a:rPr lang="es-ES" dirty="0" smtClean="0">
                <a:solidFill>
                  <a:schemeClr val="bg1"/>
                </a:solidFill>
              </a:rPr>
              <a:t>como </a:t>
            </a:r>
            <a:r>
              <a:rPr lang="es-ES" b="1" dirty="0" smtClean="0">
                <a:solidFill>
                  <a:schemeClr val="bg1"/>
                </a:solidFill>
              </a:rPr>
              <a:t>puntos de referencia</a:t>
            </a:r>
          </a:p>
          <a:p>
            <a:pPr marL="0" indent="0">
              <a:lnSpc>
                <a:spcPct val="100000"/>
              </a:lnSpc>
              <a:spcBef>
                <a:spcPts val="4000"/>
              </a:spcBef>
              <a:buNone/>
            </a:pPr>
            <a:r>
              <a:rPr lang="es-ES" dirty="0" smtClean="0">
                <a:solidFill>
                  <a:schemeClr val="bg1"/>
                </a:solidFill>
              </a:rPr>
              <a:t>Utilización software</a:t>
            </a:r>
            <a:r>
              <a:rPr lang="es-ES" b="1" dirty="0" smtClean="0">
                <a:solidFill>
                  <a:schemeClr val="bg1"/>
                </a:solidFill>
              </a:rPr>
              <a:t> </a:t>
            </a:r>
            <a:r>
              <a:rPr lang="es-ES" b="1" dirty="0" err="1" smtClean="0">
                <a:solidFill>
                  <a:schemeClr val="bg1"/>
                </a:solidFill>
              </a:rPr>
              <a:t>Cyclone</a:t>
            </a:r>
            <a:r>
              <a:rPr lang="es-ES" b="1" dirty="0" smtClean="0">
                <a:solidFill>
                  <a:schemeClr val="bg1"/>
                </a:solidFill>
              </a:rPr>
              <a:t> </a:t>
            </a:r>
            <a:r>
              <a:rPr lang="es-ES" dirty="0" smtClean="0">
                <a:solidFill>
                  <a:schemeClr val="bg1"/>
                </a:solidFill>
              </a:rPr>
              <a:t>para la</a:t>
            </a:r>
          </a:p>
          <a:p>
            <a:pPr marL="0" indent="0">
              <a:lnSpc>
                <a:spcPct val="100000"/>
              </a:lnSpc>
              <a:spcBef>
                <a:spcPts val="0"/>
              </a:spcBef>
              <a:buNone/>
            </a:pPr>
            <a:r>
              <a:rPr lang="es-ES" b="1" dirty="0">
                <a:solidFill>
                  <a:schemeClr val="bg1"/>
                </a:solidFill>
              </a:rPr>
              <a:t>u</a:t>
            </a:r>
            <a:r>
              <a:rPr lang="es-ES" b="1" dirty="0" smtClean="0">
                <a:solidFill>
                  <a:schemeClr val="bg1"/>
                </a:solidFill>
              </a:rPr>
              <a:t>nión </a:t>
            </a:r>
            <a:r>
              <a:rPr lang="es-ES" dirty="0" smtClean="0">
                <a:solidFill>
                  <a:schemeClr val="bg1"/>
                </a:solidFill>
              </a:rPr>
              <a:t>de los escaneados</a:t>
            </a:r>
            <a:endParaRPr lang="es-ES" b="1" dirty="0" smtClean="0">
              <a:solidFill>
                <a:schemeClr val="bg1"/>
              </a:solidFill>
            </a:endParaRPr>
          </a:p>
          <a:p>
            <a:pPr marL="0" indent="0">
              <a:lnSpc>
                <a:spcPct val="100000"/>
              </a:lnSpc>
              <a:spcBef>
                <a:spcPts val="4000"/>
              </a:spcBef>
              <a:buNone/>
            </a:pPr>
            <a:r>
              <a:rPr lang="es-ES" b="1" dirty="0" smtClean="0">
                <a:solidFill>
                  <a:schemeClr val="bg1"/>
                </a:solidFill>
              </a:rPr>
              <a:t>Identificación </a:t>
            </a:r>
            <a:r>
              <a:rPr lang="es-ES" dirty="0" smtClean="0">
                <a:solidFill>
                  <a:schemeClr val="bg1"/>
                </a:solidFill>
              </a:rPr>
              <a:t>de cada una de las</a:t>
            </a:r>
          </a:p>
          <a:p>
            <a:pPr marL="0" indent="0">
              <a:lnSpc>
                <a:spcPct val="100000"/>
              </a:lnSpc>
              <a:spcBef>
                <a:spcPts val="0"/>
              </a:spcBef>
              <a:buNone/>
            </a:pPr>
            <a:r>
              <a:rPr lang="es-ES" dirty="0">
                <a:solidFill>
                  <a:schemeClr val="bg1"/>
                </a:solidFill>
              </a:rPr>
              <a:t>d</a:t>
            </a:r>
            <a:r>
              <a:rPr lang="es-ES" dirty="0" smtClean="0">
                <a:solidFill>
                  <a:schemeClr val="bg1"/>
                </a:solidFill>
              </a:rPr>
              <a:t>ianas a través de un </a:t>
            </a:r>
            <a:r>
              <a:rPr lang="es-ES" b="1" dirty="0" smtClean="0">
                <a:solidFill>
                  <a:schemeClr val="bg1"/>
                </a:solidFill>
              </a:rPr>
              <a:t>número</a:t>
            </a:r>
          </a:p>
          <a:p>
            <a:pPr marL="0" indent="0">
              <a:lnSpc>
                <a:spcPct val="100000"/>
              </a:lnSpc>
              <a:spcBef>
                <a:spcPts val="0"/>
              </a:spcBef>
              <a:buNone/>
            </a:pPr>
            <a:endParaRPr lang="es-ES" b="1" dirty="0">
              <a:solidFill>
                <a:schemeClr val="bg1"/>
              </a:solidFill>
            </a:endParaRPr>
          </a:p>
          <a:p>
            <a:pPr marL="0" indent="0">
              <a:lnSpc>
                <a:spcPct val="100000"/>
              </a:lnSpc>
              <a:spcBef>
                <a:spcPts val="0"/>
              </a:spcBef>
              <a:buNone/>
            </a:pPr>
            <a:r>
              <a:rPr lang="es-ES" dirty="0" smtClean="0">
                <a:solidFill>
                  <a:schemeClr val="bg1"/>
                </a:solidFill>
              </a:rPr>
              <a:t>Creación de un </a:t>
            </a:r>
            <a:r>
              <a:rPr lang="es-ES" b="1" dirty="0" smtClean="0">
                <a:solidFill>
                  <a:schemeClr val="bg1"/>
                </a:solidFill>
              </a:rPr>
              <a:t>único modelo </a:t>
            </a:r>
          </a:p>
          <a:p>
            <a:pPr marL="0" indent="0">
              <a:lnSpc>
                <a:spcPct val="100000"/>
              </a:lnSpc>
              <a:spcBef>
                <a:spcPts val="0"/>
              </a:spcBef>
              <a:buNone/>
            </a:pPr>
            <a:r>
              <a:rPr lang="es-ES" b="1" dirty="0" smtClean="0">
                <a:solidFill>
                  <a:schemeClr val="bg1"/>
                </a:solidFill>
              </a:rPr>
              <a:t>tridimensional </a:t>
            </a:r>
            <a:r>
              <a:rPr lang="es-ES" dirty="0" smtClean="0">
                <a:solidFill>
                  <a:schemeClr val="bg1"/>
                </a:solidFill>
              </a:rPr>
              <a:t>a través de los </a:t>
            </a:r>
          </a:p>
          <a:p>
            <a:pPr marL="0" indent="0">
              <a:lnSpc>
                <a:spcPct val="100000"/>
              </a:lnSpc>
              <a:spcBef>
                <a:spcPts val="0"/>
              </a:spcBef>
              <a:buNone/>
            </a:pPr>
            <a:r>
              <a:rPr lang="es-ES" dirty="0">
                <a:solidFill>
                  <a:schemeClr val="bg1"/>
                </a:solidFill>
              </a:rPr>
              <a:t>d</a:t>
            </a:r>
            <a:r>
              <a:rPr lang="es-ES" dirty="0" smtClean="0">
                <a:solidFill>
                  <a:schemeClr val="bg1"/>
                </a:solidFill>
              </a:rPr>
              <a:t>istintos escaneados 3D realizados</a:t>
            </a:r>
          </a:p>
        </p:txBody>
      </p:sp>
      <p:sp>
        <p:nvSpPr>
          <p:cNvPr id="38" name="Marcador de contenido 10"/>
          <p:cNvSpPr txBox="1">
            <a:spLocks/>
          </p:cNvSpPr>
          <p:nvPr/>
        </p:nvSpPr>
        <p:spPr>
          <a:xfrm>
            <a:off x="6250330" y="1070347"/>
            <a:ext cx="5717893" cy="508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Posición </a:t>
            </a:r>
            <a:r>
              <a:rPr lang="es-ES" sz="2400" b="1" dirty="0" smtClean="0">
                <a:solidFill>
                  <a:schemeClr val="bg1"/>
                </a:solidFill>
              </a:rPr>
              <a:t>invariable </a:t>
            </a:r>
            <a:r>
              <a:rPr lang="es-ES" sz="2400" dirty="0" smtClean="0">
                <a:solidFill>
                  <a:schemeClr val="bg1"/>
                </a:solidFill>
              </a:rPr>
              <a:t>en todos los escaneados</a:t>
            </a:r>
            <a:endParaRPr lang="es-ES_tradnl" sz="2400" b="1" dirty="0" smtClean="0">
              <a:solidFill>
                <a:schemeClr val="bg1"/>
              </a:solidFill>
            </a:endParaRPr>
          </a:p>
        </p:txBody>
      </p:sp>
      <p:sp>
        <p:nvSpPr>
          <p:cNvPr id="17" name="Flecha derecha 16"/>
          <p:cNvSpPr/>
          <p:nvPr/>
        </p:nvSpPr>
        <p:spPr>
          <a:xfrm>
            <a:off x="5590573" y="1202523"/>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3" name="Imagen 2"/>
          <p:cNvPicPr>
            <a:picLocks noChangeAspect="1"/>
          </p:cNvPicPr>
          <p:nvPr/>
        </p:nvPicPr>
        <p:blipFill rotWithShape="1">
          <a:blip r:embed="rId3"/>
          <a:srcRect l="31021" t="10456" r="13770"/>
          <a:stretch/>
        </p:blipFill>
        <p:spPr>
          <a:xfrm>
            <a:off x="5777495" y="1713053"/>
            <a:ext cx="6271751" cy="4448180"/>
          </a:xfrm>
          <a:prstGeom prst="rect">
            <a:avLst/>
          </a:prstGeom>
          <a:effectLst>
            <a:softEdge rad="190500"/>
          </a:effectLst>
        </p:spPr>
      </p:pic>
      <p:sp>
        <p:nvSpPr>
          <p:cNvPr id="4" name="Marcador de fecha 3"/>
          <p:cNvSpPr>
            <a:spLocks noGrp="1"/>
          </p:cNvSpPr>
          <p:nvPr>
            <p:ph type="dt" sz="half" idx="10"/>
          </p:nvPr>
        </p:nvSpPr>
        <p:spPr/>
        <p:txBody>
          <a:bodyPr/>
          <a:lstStyle/>
          <a:p>
            <a:fld id="{BA6967DB-C087-674A-B24A-F008FE35B23E}" type="datetime1">
              <a:rPr lang="es-ES" smtClean="0"/>
              <a:t>31/08/2016</a:t>
            </a:fld>
            <a:endParaRPr lang="es-ES_tradnl"/>
          </a:p>
        </p:txBody>
      </p:sp>
      <p:sp>
        <p:nvSpPr>
          <p:cNvPr id="5" name="Marcador de pie de página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32</a:t>
            </a:fld>
            <a:endParaRPr lang="es-ES_tradnl"/>
          </a:p>
        </p:txBody>
      </p:sp>
    </p:spTree>
    <p:extLst>
      <p:ext uri="{BB962C8B-B14F-4D97-AF65-F5344CB8AC3E}">
        <p14:creationId xmlns:p14="http://schemas.microsoft.com/office/powerpoint/2010/main" val="16624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514350" indent="-514350">
              <a:buFont typeface="+mj-lt"/>
              <a:buAutoNum type="arabicPeriod"/>
            </a:pPr>
            <a:r>
              <a:rPr lang="es-ES" sz="3200" dirty="0" smtClean="0">
                <a:solidFill>
                  <a:schemeClr val="bg1"/>
                </a:solidFill>
              </a:rPr>
              <a:t>Introducción Parámetros de Escaneado</a:t>
            </a:r>
          </a:p>
          <a:p>
            <a:pPr marL="514350" indent="-514350">
              <a:buFont typeface="+mj-lt"/>
              <a:buAutoNum type="arabicPeriod"/>
            </a:pPr>
            <a:r>
              <a:rPr lang="es-ES" sz="3200" dirty="0" smtClean="0">
                <a:solidFill>
                  <a:schemeClr val="bg1"/>
                </a:solidFill>
              </a:rPr>
              <a:t>Escaneado 3D</a:t>
            </a:r>
          </a:p>
          <a:p>
            <a:pPr marL="514350" indent="-514350">
              <a:buFont typeface="+mj-lt"/>
              <a:buAutoNum type="arabicPeriod"/>
            </a:pPr>
            <a:r>
              <a:rPr lang="es-ES" sz="3200" dirty="0" smtClean="0">
                <a:solidFill>
                  <a:schemeClr val="bg1"/>
                </a:solidFill>
              </a:rPr>
              <a:t>Unión de los Distintos Escaneados</a:t>
            </a:r>
          </a:p>
          <a:p>
            <a:pPr marL="514350" indent="-514350">
              <a:buFont typeface="+mj-lt"/>
              <a:buAutoNum type="arabicPeriod"/>
            </a:pPr>
            <a:r>
              <a:rPr lang="es-ES" sz="3200" dirty="0" smtClean="0">
                <a:solidFill>
                  <a:schemeClr val="bg1"/>
                </a:solidFill>
              </a:rPr>
              <a:t>Limpieza y Exportación</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8D3A516B-1EC5-AA4C-A8B4-4E6A92F33C0A}"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33</a:t>
            </a:fld>
            <a:endParaRPr lang="es-ES_tradnl"/>
          </a:p>
        </p:txBody>
      </p:sp>
    </p:spTree>
    <p:extLst>
      <p:ext uri="{BB962C8B-B14F-4D97-AF65-F5344CB8AC3E}">
        <p14:creationId xmlns:p14="http://schemas.microsoft.com/office/powerpoint/2010/main" val="8813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6" end="6"/>
                                            </p:txEl>
                                          </p:spTgt>
                                        </p:tgtEl>
                                        <p:attrNameLst>
                                          <p:attrName>style.visibility</p:attrName>
                                        </p:attrNameLst>
                                      </p:cBhvr>
                                      <p:to>
                                        <p:strVal val="visible"/>
                                      </p:to>
                                    </p:set>
                                    <p:animEffect transition="in" filter="fade">
                                      <p:cBhvr>
                                        <p:cTn id="7"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399625" y="579340"/>
            <a:ext cx="9612475" cy="5777010"/>
          </a:xfrm>
        </p:spPr>
        <p:txBody>
          <a:bodyPr>
            <a:normAutofit/>
          </a:bodyPr>
          <a:lstStyle/>
          <a:p>
            <a:pPr marL="0" indent="0">
              <a:lnSpc>
                <a:spcPct val="100000"/>
              </a:lnSpc>
              <a:buNone/>
            </a:pPr>
            <a:r>
              <a:rPr lang="es-ES" b="1" dirty="0" smtClean="0">
                <a:solidFill>
                  <a:schemeClr val="bg1"/>
                </a:solidFill>
              </a:rPr>
              <a:t>Eliminación </a:t>
            </a:r>
            <a:r>
              <a:rPr lang="es-ES" dirty="0" smtClean="0">
                <a:solidFill>
                  <a:schemeClr val="bg1"/>
                </a:solidFill>
              </a:rPr>
              <a:t>de todas las áreas que no pertenecen </a:t>
            </a:r>
          </a:p>
          <a:p>
            <a:pPr marL="0" indent="0">
              <a:lnSpc>
                <a:spcPct val="100000"/>
              </a:lnSpc>
              <a:spcBef>
                <a:spcPts val="0"/>
              </a:spcBef>
              <a:buNone/>
            </a:pPr>
            <a:r>
              <a:rPr lang="es-ES" dirty="0" smtClean="0">
                <a:solidFill>
                  <a:schemeClr val="bg1"/>
                </a:solidFill>
              </a:rPr>
              <a:t>a la geometría del elemento de estudio </a:t>
            </a:r>
          </a:p>
          <a:p>
            <a:pPr marL="0" indent="0">
              <a:lnSpc>
                <a:spcPct val="100000"/>
              </a:lnSpc>
              <a:buNone/>
            </a:pPr>
            <a:endParaRPr lang="es-ES" b="1" dirty="0" smtClean="0">
              <a:solidFill>
                <a:schemeClr val="bg1"/>
              </a:solidFill>
            </a:endParaRPr>
          </a:p>
          <a:p>
            <a:pPr marL="0" indent="0">
              <a:lnSpc>
                <a:spcPct val="100000"/>
              </a:lnSpc>
              <a:spcBef>
                <a:spcPts val="0"/>
              </a:spcBef>
              <a:buNone/>
            </a:pPr>
            <a:r>
              <a:rPr lang="es-ES" b="1" dirty="0" smtClean="0">
                <a:solidFill>
                  <a:schemeClr val="bg1"/>
                </a:solidFill>
              </a:rPr>
              <a:t>Limpieza</a:t>
            </a:r>
            <a:r>
              <a:rPr lang="es-ES" dirty="0" smtClean="0">
                <a:solidFill>
                  <a:schemeClr val="bg1"/>
                </a:solidFill>
              </a:rPr>
              <a:t> del modelo tridimensional obtenido mediante la unión de los escaneados</a:t>
            </a:r>
          </a:p>
          <a:p>
            <a:pPr marL="0" indent="0">
              <a:lnSpc>
                <a:spcPct val="100000"/>
              </a:lnSpc>
              <a:buNone/>
            </a:pPr>
            <a:endParaRPr lang="es-ES" dirty="0">
              <a:solidFill>
                <a:schemeClr val="bg1"/>
              </a:solidFill>
            </a:endParaRPr>
          </a:p>
          <a:p>
            <a:pPr marL="0" indent="0">
              <a:lnSpc>
                <a:spcPct val="100000"/>
              </a:lnSpc>
              <a:spcBef>
                <a:spcPts val="0"/>
              </a:spcBef>
              <a:buNone/>
            </a:pPr>
            <a:r>
              <a:rPr lang="es-ES" dirty="0" smtClean="0">
                <a:solidFill>
                  <a:schemeClr val="bg1"/>
                </a:solidFill>
              </a:rPr>
              <a:t>Después de este proceso se dispondrá del modelo tridimensional de la aeronave</a:t>
            </a:r>
          </a:p>
          <a:p>
            <a:pPr marL="0" indent="0">
              <a:lnSpc>
                <a:spcPct val="100000"/>
              </a:lnSpc>
              <a:spcBef>
                <a:spcPts val="0"/>
              </a:spcBef>
              <a:buNone/>
            </a:pPr>
            <a:endParaRPr lang="es-ES" b="1" dirty="0">
              <a:solidFill>
                <a:schemeClr val="bg1"/>
              </a:solidFill>
            </a:endParaRPr>
          </a:p>
          <a:p>
            <a:pPr marL="0" indent="0">
              <a:lnSpc>
                <a:spcPct val="100000"/>
              </a:lnSpc>
              <a:spcBef>
                <a:spcPts val="0"/>
              </a:spcBef>
              <a:buNone/>
            </a:pPr>
            <a:r>
              <a:rPr lang="es-ES" b="1" dirty="0" smtClean="0">
                <a:solidFill>
                  <a:schemeClr val="bg1"/>
                </a:solidFill>
              </a:rPr>
              <a:t>Exportación </a:t>
            </a:r>
            <a:r>
              <a:rPr lang="es-ES" dirty="0" smtClean="0">
                <a:solidFill>
                  <a:schemeClr val="bg1"/>
                </a:solidFill>
              </a:rPr>
              <a:t>del modelo 3D a un programa de procesado de nube de puntos</a:t>
            </a:r>
            <a:endParaRPr lang="es-ES" b="1" dirty="0" smtClean="0">
              <a:solidFill>
                <a:schemeClr val="bg1"/>
              </a:solidFill>
            </a:endParaRPr>
          </a:p>
        </p:txBody>
      </p:sp>
      <p:sp>
        <p:nvSpPr>
          <p:cNvPr id="38" name="Marcador de contenido 10"/>
          <p:cNvSpPr txBox="1">
            <a:spLocks/>
          </p:cNvSpPr>
          <p:nvPr/>
        </p:nvSpPr>
        <p:spPr>
          <a:xfrm>
            <a:off x="3870767" y="2447421"/>
            <a:ext cx="5717893" cy="508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Utilización software </a:t>
            </a:r>
            <a:r>
              <a:rPr lang="es-ES" sz="2400" b="1" dirty="0" err="1" smtClean="0">
                <a:solidFill>
                  <a:schemeClr val="bg1"/>
                </a:solidFill>
              </a:rPr>
              <a:t>Cyclone</a:t>
            </a:r>
            <a:endParaRPr lang="es-ES_tradnl" sz="2400" b="1" dirty="0" smtClean="0">
              <a:solidFill>
                <a:schemeClr val="bg1"/>
              </a:solidFill>
            </a:endParaRPr>
          </a:p>
        </p:txBody>
      </p:sp>
      <p:sp>
        <p:nvSpPr>
          <p:cNvPr id="17" name="Flecha derecha 16"/>
          <p:cNvSpPr/>
          <p:nvPr/>
        </p:nvSpPr>
        <p:spPr>
          <a:xfrm>
            <a:off x="3292033" y="2579597"/>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Marcador de contenido 10"/>
          <p:cNvSpPr txBox="1">
            <a:spLocks/>
          </p:cNvSpPr>
          <p:nvPr/>
        </p:nvSpPr>
        <p:spPr>
          <a:xfrm>
            <a:off x="8070930" y="635409"/>
            <a:ext cx="3882340" cy="103211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Exclusión del </a:t>
            </a:r>
            <a:r>
              <a:rPr lang="es-ES" sz="2400" b="1" dirty="0" smtClean="0">
                <a:solidFill>
                  <a:schemeClr val="bg1"/>
                </a:solidFill>
              </a:rPr>
              <a:t>entorno</a:t>
            </a:r>
            <a:r>
              <a:rPr lang="es-ES" sz="2400" dirty="0" smtClean="0">
                <a:solidFill>
                  <a:schemeClr val="bg1"/>
                </a:solidFill>
              </a:rPr>
              <a:t> que rodea la nube de puntos del </a:t>
            </a:r>
            <a:r>
              <a:rPr lang="es-ES" sz="2400" dirty="0" err="1" smtClean="0">
                <a:solidFill>
                  <a:schemeClr val="bg1"/>
                </a:solidFill>
              </a:rPr>
              <a:t>Mirage</a:t>
            </a:r>
            <a:r>
              <a:rPr lang="es-ES" sz="2400" dirty="0" smtClean="0">
                <a:solidFill>
                  <a:schemeClr val="bg1"/>
                </a:solidFill>
              </a:rPr>
              <a:t> F1</a:t>
            </a:r>
            <a:endParaRPr lang="es-ES_tradnl" sz="2400" b="1" dirty="0" smtClean="0">
              <a:solidFill>
                <a:schemeClr val="bg1"/>
              </a:solidFill>
            </a:endParaRPr>
          </a:p>
        </p:txBody>
      </p:sp>
      <p:sp>
        <p:nvSpPr>
          <p:cNvPr id="15" name="Cerrar llave 14"/>
          <p:cNvSpPr/>
          <p:nvPr/>
        </p:nvSpPr>
        <p:spPr>
          <a:xfrm>
            <a:off x="7736713" y="648210"/>
            <a:ext cx="249819" cy="939382"/>
          </a:xfrm>
          <a:prstGeom prst="rightBrace">
            <a:avLst>
              <a:gd name="adj1" fmla="val 25000"/>
              <a:gd name="adj2" fmla="val 45313"/>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6" name="Marcador de contenido 10"/>
          <p:cNvSpPr txBox="1">
            <a:spLocks/>
          </p:cNvSpPr>
          <p:nvPr/>
        </p:nvSpPr>
        <p:spPr>
          <a:xfrm>
            <a:off x="3374985" y="3883715"/>
            <a:ext cx="5717893" cy="508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Libre de todas las regiones </a:t>
            </a:r>
            <a:r>
              <a:rPr lang="es-ES" sz="2400" b="1" dirty="0" smtClean="0">
                <a:solidFill>
                  <a:schemeClr val="bg1"/>
                </a:solidFill>
              </a:rPr>
              <a:t>irrelevantes</a:t>
            </a:r>
            <a:endParaRPr lang="es-ES_tradnl" sz="2400" b="1" dirty="0" smtClean="0">
              <a:solidFill>
                <a:schemeClr val="bg1"/>
              </a:solidFill>
            </a:endParaRPr>
          </a:p>
        </p:txBody>
      </p:sp>
      <p:sp>
        <p:nvSpPr>
          <p:cNvPr id="18" name="Flecha derecha 17"/>
          <p:cNvSpPr/>
          <p:nvPr/>
        </p:nvSpPr>
        <p:spPr>
          <a:xfrm>
            <a:off x="2796251" y="4015891"/>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Marcador de contenido 10"/>
          <p:cNvSpPr txBox="1">
            <a:spLocks/>
          </p:cNvSpPr>
          <p:nvPr/>
        </p:nvSpPr>
        <p:spPr>
          <a:xfrm>
            <a:off x="3481086" y="5120032"/>
            <a:ext cx="5717893" cy="508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s-ES" sz="2400" dirty="0" smtClean="0">
                <a:solidFill>
                  <a:schemeClr val="bg1"/>
                </a:solidFill>
              </a:rPr>
              <a:t>Utilización software </a:t>
            </a:r>
            <a:r>
              <a:rPr lang="es-ES" sz="2400" b="1" dirty="0" smtClean="0">
                <a:solidFill>
                  <a:schemeClr val="bg1"/>
                </a:solidFill>
              </a:rPr>
              <a:t>3DReshaper</a:t>
            </a:r>
            <a:endParaRPr lang="es-ES_tradnl" sz="2400" b="1" dirty="0" smtClean="0">
              <a:solidFill>
                <a:schemeClr val="bg1"/>
              </a:solidFill>
            </a:endParaRPr>
          </a:p>
        </p:txBody>
      </p:sp>
      <p:sp>
        <p:nvSpPr>
          <p:cNvPr id="20" name="Flecha derecha 19"/>
          <p:cNvSpPr/>
          <p:nvPr/>
        </p:nvSpPr>
        <p:spPr>
          <a:xfrm>
            <a:off x="2902352" y="5252208"/>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Marcador de fecha 2"/>
          <p:cNvSpPr>
            <a:spLocks noGrp="1"/>
          </p:cNvSpPr>
          <p:nvPr>
            <p:ph type="dt" sz="half" idx="10"/>
          </p:nvPr>
        </p:nvSpPr>
        <p:spPr/>
        <p:txBody>
          <a:bodyPr/>
          <a:lstStyle/>
          <a:p>
            <a:fld id="{179B29DC-2C97-4E46-92A6-312D99C8447E}"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5" name="Marcador de número de diapositiva 4"/>
          <p:cNvSpPr>
            <a:spLocks noGrp="1"/>
          </p:cNvSpPr>
          <p:nvPr>
            <p:ph type="sldNum" sz="quarter" idx="12"/>
          </p:nvPr>
        </p:nvSpPr>
        <p:spPr/>
        <p:txBody>
          <a:bodyPr/>
          <a:lstStyle/>
          <a:p>
            <a:fld id="{36FB83E9-D00A-5E4A-833D-087AFD3A0780}" type="slidenum">
              <a:rPr lang="es-ES_tradnl" smtClean="0"/>
              <a:t>34</a:t>
            </a:fld>
            <a:endParaRPr lang="es-ES_tradnl"/>
          </a:p>
        </p:txBody>
      </p:sp>
    </p:spTree>
    <p:extLst>
      <p:ext uri="{BB962C8B-B14F-4D97-AF65-F5344CB8AC3E}">
        <p14:creationId xmlns:p14="http://schemas.microsoft.com/office/powerpoint/2010/main" val="158372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7" grpId="0" animBg="1"/>
      <p:bldP spid="13" grpId="0"/>
      <p:bldP spid="15" grpId="0" animBg="1"/>
      <p:bldP spid="16" grpId="0"/>
      <p:bldP spid="18" grpId="0" animBg="1"/>
      <p:bldP spid="19" grpId="0"/>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l="30264" t="13916" r="26008" b="5653"/>
          <a:stretch/>
        </p:blipFill>
        <p:spPr>
          <a:xfrm rot="16200000">
            <a:off x="1245352" y="37969"/>
            <a:ext cx="4039831" cy="4178036"/>
          </a:xfrm>
          <a:prstGeom prst="rect">
            <a:avLst/>
          </a:prstGeom>
          <a:effectLst>
            <a:softEdge rad="12700"/>
          </a:effectLst>
        </p:spPr>
      </p:pic>
      <p:pic>
        <p:nvPicPr>
          <p:cNvPr id="9" name="Imagen 8"/>
          <p:cNvPicPr>
            <a:picLocks noChangeAspect="1"/>
          </p:cNvPicPr>
          <p:nvPr/>
        </p:nvPicPr>
        <p:blipFill rotWithShape="1">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l="3683" t="26606" r="3683" b="17727"/>
          <a:stretch/>
        </p:blipFill>
        <p:spPr>
          <a:xfrm>
            <a:off x="353513" y="4146903"/>
            <a:ext cx="5823510" cy="1967696"/>
          </a:xfrm>
          <a:prstGeom prst="rect">
            <a:avLst/>
          </a:prstGeom>
          <a:effectLst>
            <a:softEdge rad="12700"/>
          </a:effectLst>
        </p:spPr>
      </p:pic>
      <p:pic>
        <p:nvPicPr>
          <p:cNvPr id="10" name="Imagen 9"/>
          <p:cNvPicPr>
            <a:picLocks noChangeAspect="1"/>
          </p:cNvPicPr>
          <p:nvPr/>
        </p:nvPicPr>
        <p:blipFill rotWithShape="1">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19563" t="7776" r="9781" b="9336"/>
          <a:stretch/>
        </p:blipFill>
        <p:spPr>
          <a:xfrm>
            <a:off x="6764438" y="2959839"/>
            <a:ext cx="5018668" cy="3310359"/>
          </a:xfrm>
          <a:prstGeom prst="rect">
            <a:avLst/>
          </a:prstGeom>
          <a:effectLst>
            <a:softEdge rad="12700"/>
          </a:effectLst>
        </p:spPr>
      </p:pic>
      <p:pic>
        <p:nvPicPr>
          <p:cNvPr id="11" name="Imagen 10"/>
          <p:cNvPicPr>
            <a:picLocks noChangeAspect="1"/>
          </p:cNvPicPr>
          <p:nvPr/>
        </p:nvPicPr>
        <p:blipFill rotWithShape="1">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l="6904" t="20670" b="11382"/>
          <a:stretch/>
        </p:blipFill>
        <p:spPr>
          <a:xfrm>
            <a:off x="6253945" y="451411"/>
            <a:ext cx="5529161" cy="2269075"/>
          </a:xfrm>
          <a:prstGeom prst="rect">
            <a:avLst/>
          </a:prstGeom>
          <a:effectLst>
            <a:softEdge rad="12700"/>
          </a:effectLst>
        </p:spPr>
      </p:pic>
      <p:sp>
        <p:nvSpPr>
          <p:cNvPr id="12" name="Marcador de fecha 11"/>
          <p:cNvSpPr>
            <a:spLocks noGrp="1"/>
          </p:cNvSpPr>
          <p:nvPr>
            <p:ph type="dt" sz="half" idx="10"/>
          </p:nvPr>
        </p:nvSpPr>
        <p:spPr/>
        <p:txBody>
          <a:bodyPr/>
          <a:lstStyle/>
          <a:p>
            <a:fld id="{51A84D02-1212-1F4C-BCBD-B5683D45B093}" type="datetime1">
              <a:rPr lang="es-ES" smtClean="0"/>
              <a:t>31/08/2016</a:t>
            </a:fld>
            <a:endParaRPr lang="es-ES_tradnl"/>
          </a:p>
        </p:txBody>
      </p:sp>
      <p:sp>
        <p:nvSpPr>
          <p:cNvPr id="13" name="Marcador de pie de página 1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14" name="Marcador de número de diapositiva 13"/>
          <p:cNvSpPr>
            <a:spLocks noGrp="1"/>
          </p:cNvSpPr>
          <p:nvPr>
            <p:ph type="sldNum" sz="quarter" idx="12"/>
          </p:nvPr>
        </p:nvSpPr>
        <p:spPr/>
        <p:txBody>
          <a:bodyPr/>
          <a:lstStyle/>
          <a:p>
            <a:fld id="{36FB83E9-D00A-5E4A-833D-087AFD3A0780}" type="slidenum">
              <a:rPr lang="es-ES_tradnl" smtClean="0"/>
              <a:t>35</a:t>
            </a:fld>
            <a:endParaRPr lang="es-ES_tradnl"/>
          </a:p>
        </p:txBody>
      </p:sp>
    </p:spTree>
    <p:extLst>
      <p:ext uri="{BB962C8B-B14F-4D97-AF65-F5344CB8AC3E}">
        <p14:creationId xmlns:p14="http://schemas.microsoft.com/office/powerpoint/2010/main" val="52620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rotWithShape="1">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l="16523" t="16748" r="9956" b="30759"/>
          <a:stretch/>
        </p:blipFill>
        <p:spPr>
          <a:xfrm>
            <a:off x="5124497" y="2902731"/>
            <a:ext cx="6972205" cy="3110174"/>
          </a:xfrm>
          <a:prstGeom prst="rect">
            <a:avLst/>
          </a:prstGeom>
        </p:spPr>
      </p:pic>
      <p:pic>
        <p:nvPicPr>
          <p:cNvPr id="10" name="Imagen 9"/>
          <p:cNvPicPr>
            <a:picLocks noChangeAspect="1"/>
          </p:cNvPicPr>
          <p:nvPr/>
        </p:nvPicPr>
        <p:blipFill rotWithShape="1">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l="29967" t="7692" r="30563" b="7030"/>
          <a:stretch/>
        </p:blipFill>
        <p:spPr>
          <a:xfrm>
            <a:off x="130048" y="626260"/>
            <a:ext cx="3990540" cy="5386645"/>
          </a:xfrm>
          <a:prstGeom prst="rect">
            <a:avLst/>
          </a:prstGeom>
          <a:effectLst>
            <a:softEdge rad="12700"/>
          </a:effectLst>
        </p:spPr>
      </p:pic>
      <p:pic>
        <p:nvPicPr>
          <p:cNvPr id="11" name="Imagen 10"/>
          <p:cNvPicPr>
            <a:picLocks noChangeAspect="1"/>
          </p:cNvPicPr>
          <p:nvPr/>
        </p:nvPicPr>
        <p:blipFill rotWithShape="1">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779" t="12267" r="7681" b="22164"/>
          <a:stretch/>
        </p:blipFill>
        <p:spPr>
          <a:xfrm>
            <a:off x="3581400" y="282815"/>
            <a:ext cx="6648691" cy="2975450"/>
          </a:xfrm>
          <a:prstGeom prst="rect">
            <a:avLst/>
          </a:prstGeom>
        </p:spPr>
      </p:pic>
      <p:sp>
        <p:nvSpPr>
          <p:cNvPr id="13" name="Marcador de fecha 12"/>
          <p:cNvSpPr>
            <a:spLocks noGrp="1"/>
          </p:cNvSpPr>
          <p:nvPr>
            <p:ph type="dt" sz="half" idx="10"/>
          </p:nvPr>
        </p:nvSpPr>
        <p:spPr/>
        <p:txBody>
          <a:bodyPr/>
          <a:lstStyle/>
          <a:p>
            <a:fld id="{3DABF3C7-A5F5-EA49-8CB9-FC92E445DFE5}" type="datetime1">
              <a:rPr lang="es-ES" smtClean="0"/>
              <a:t>31/08/2016</a:t>
            </a:fld>
            <a:endParaRPr lang="es-ES_tradnl"/>
          </a:p>
        </p:txBody>
      </p:sp>
      <p:sp>
        <p:nvSpPr>
          <p:cNvPr id="14" name="Marcador de pie de página 1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15" name="Marcador de número de diapositiva 14"/>
          <p:cNvSpPr>
            <a:spLocks noGrp="1"/>
          </p:cNvSpPr>
          <p:nvPr>
            <p:ph type="sldNum" sz="quarter" idx="12"/>
          </p:nvPr>
        </p:nvSpPr>
        <p:spPr/>
        <p:txBody>
          <a:bodyPr/>
          <a:lstStyle/>
          <a:p>
            <a:fld id="{36FB83E9-D00A-5E4A-833D-087AFD3A0780}" type="slidenum">
              <a:rPr lang="es-ES_tradnl" smtClean="0"/>
              <a:t>36</a:t>
            </a:fld>
            <a:endParaRPr lang="es-ES_tradnl"/>
          </a:p>
        </p:txBody>
      </p:sp>
    </p:spTree>
    <p:extLst>
      <p:ext uri="{BB962C8B-B14F-4D97-AF65-F5344CB8AC3E}">
        <p14:creationId xmlns:p14="http://schemas.microsoft.com/office/powerpoint/2010/main" val="130212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contenido 10"/>
          <p:cNvSpPr>
            <a:spLocks noGrp="1"/>
          </p:cNvSpPr>
          <p:nvPr>
            <p:ph idx="1"/>
          </p:nvPr>
        </p:nvSpPr>
        <p:spPr>
          <a:xfrm>
            <a:off x="610279" y="1216331"/>
            <a:ext cx="10515600" cy="5654675"/>
          </a:xfrm>
        </p:spPr>
        <p:txBody>
          <a:bodyPr/>
          <a:lstStyle/>
          <a:p>
            <a:pPr marL="514350" indent="-514350">
              <a:buFont typeface="+mj-lt"/>
              <a:buAutoNum type="arabicPeriod"/>
            </a:pPr>
            <a:r>
              <a:rPr lang="es-ES_tradnl" sz="3200" dirty="0" smtClean="0">
                <a:solidFill>
                  <a:schemeClr val="bg1"/>
                </a:solidFill>
              </a:rPr>
              <a:t>Emplazamiento del Equipo </a:t>
            </a:r>
            <a:r>
              <a:rPr lang="es-ES_tradnl" sz="3200" dirty="0" err="1" smtClean="0">
                <a:solidFill>
                  <a:schemeClr val="bg1"/>
                </a:solidFill>
              </a:rPr>
              <a:t>Esc</a:t>
            </a:r>
            <a:r>
              <a:rPr lang="es-ES" sz="3200" dirty="0" err="1" smtClean="0">
                <a:solidFill>
                  <a:schemeClr val="bg1"/>
                </a:solidFill>
              </a:rPr>
              <a:t>áner</a:t>
            </a:r>
            <a:r>
              <a:rPr lang="es-ES" sz="3200" dirty="0" smtClean="0">
                <a:solidFill>
                  <a:schemeClr val="bg1"/>
                </a:solidFill>
              </a:rPr>
              <a:t> Láser</a:t>
            </a:r>
          </a:p>
          <a:p>
            <a:pPr marL="514350" indent="-514350">
              <a:buFont typeface="+mj-lt"/>
              <a:buAutoNum type="arabicPeriod"/>
            </a:pPr>
            <a:r>
              <a:rPr lang="es-ES" sz="3200" dirty="0" smtClean="0">
                <a:solidFill>
                  <a:schemeClr val="bg1"/>
                </a:solidFill>
              </a:rPr>
              <a:t>Posicionamiento de las Dianas</a:t>
            </a:r>
          </a:p>
          <a:p>
            <a:pPr marL="514350" indent="-514350">
              <a:buFont typeface="+mj-lt"/>
              <a:buAutoNum type="arabicPeriod"/>
            </a:pPr>
            <a:r>
              <a:rPr lang="es-ES" sz="3200" dirty="0" smtClean="0">
                <a:solidFill>
                  <a:schemeClr val="bg1"/>
                </a:solidFill>
              </a:rPr>
              <a:t>Inicialización del Equipo Escáner Láser</a:t>
            </a:r>
          </a:p>
          <a:p>
            <a:pPr marL="514350" indent="-514350">
              <a:buFont typeface="+mj-lt"/>
              <a:buAutoNum type="arabicPeriod"/>
            </a:pPr>
            <a:r>
              <a:rPr lang="es-ES" sz="3200" dirty="0" smtClean="0">
                <a:solidFill>
                  <a:schemeClr val="bg1"/>
                </a:solidFill>
              </a:rPr>
              <a:t>Introducción Parámetros de Escaneado</a:t>
            </a:r>
          </a:p>
          <a:p>
            <a:pPr marL="514350" indent="-514350">
              <a:buFont typeface="+mj-lt"/>
              <a:buAutoNum type="arabicPeriod"/>
            </a:pPr>
            <a:r>
              <a:rPr lang="es-ES" sz="3200" dirty="0" smtClean="0">
                <a:solidFill>
                  <a:schemeClr val="bg1"/>
                </a:solidFill>
              </a:rPr>
              <a:t>Escaneado 3D</a:t>
            </a:r>
          </a:p>
          <a:p>
            <a:pPr marL="514350" indent="-514350">
              <a:buFont typeface="+mj-lt"/>
              <a:buAutoNum type="arabicPeriod"/>
            </a:pPr>
            <a:r>
              <a:rPr lang="es-ES" sz="3200" dirty="0" smtClean="0">
                <a:solidFill>
                  <a:schemeClr val="bg1"/>
                </a:solidFill>
              </a:rPr>
              <a:t>Unión de los Distintos Escaneados</a:t>
            </a:r>
          </a:p>
          <a:p>
            <a:pPr marL="514350" indent="-514350">
              <a:buFont typeface="+mj-lt"/>
              <a:buAutoNum type="arabicPeriod"/>
            </a:pPr>
            <a:r>
              <a:rPr lang="es-ES" sz="3200" dirty="0" smtClean="0">
                <a:solidFill>
                  <a:schemeClr val="bg1"/>
                </a:solidFill>
              </a:rPr>
              <a:t>Limpieza y Exportación</a:t>
            </a:r>
          </a:p>
          <a:p>
            <a:pPr marL="514350" indent="-514350">
              <a:buFont typeface="+mj-lt"/>
              <a:buAutoNum type="arabicPeriod"/>
            </a:pPr>
            <a:r>
              <a:rPr lang="es-ES" sz="3200" dirty="0" smtClean="0">
                <a:solidFill>
                  <a:schemeClr val="bg1"/>
                </a:solidFill>
              </a:rPr>
              <a:t>Modelado</a:t>
            </a:r>
          </a:p>
          <a:p>
            <a:pPr marL="0" indent="0">
              <a:buNone/>
            </a:pPr>
            <a:r>
              <a:rPr lang="es-ES" sz="3200" dirty="0" smtClean="0">
                <a:solidFill>
                  <a:schemeClr val="bg1"/>
                </a:solidFill>
              </a:rPr>
              <a:t> </a:t>
            </a:r>
          </a:p>
          <a:p>
            <a:pPr marL="514350" indent="-514350">
              <a:buFont typeface="+mj-lt"/>
              <a:buAutoNum type="arabicPeriod"/>
            </a:pPr>
            <a:endParaRPr lang="es-ES_tradnl" dirty="0">
              <a:solidFill>
                <a:schemeClr val="bg1"/>
              </a:solidFill>
            </a:endParaRPr>
          </a:p>
        </p:txBody>
      </p:sp>
      <p:sp>
        <p:nvSpPr>
          <p:cNvPr id="6" name="Rectángulo 5"/>
          <p:cNvSpPr/>
          <p:nvPr/>
        </p:nvSpPr>
        <p:spPr>
          <a:xfrm>
            <a:off x="228528" y="83779"/>
            <a:ext cx="4592605" cy="738664"/>
          </a:xfrm>
          <a:prstGeom prst="rect">
            <a:avLst/>
          </a:prstGeom>
        </p:spPr>
        <p:txBody>
          <a:bodyPr wrap="square">
            <a:spAutoFit/>
          </a:bodyPr>
          <a:lstStyle/>
          <a:p>
            <a:pPr>
              <a:lnSpc>
                <a:spcPct val="150000"/>
              </a:lnSpc>
              <a:spcBef>
                <a:spcPts val="1600"/>
              </a:spcBef>
            </a:pPr>
            <a:r>
              <a:rPr lang="es-ES" sz="2800" b="1" dirty="0" smtClean="0">
                <a:ln>
                  <a:solidFill>
                    <a:schemeClr val="bg1"/>
                  </a:solidFill>
                </a:ln>
                <a:solidFill>
                  <a:schemeClr val="bg1"/>
                </a:solidFill>
                <a:effectLst>
                  <a:reflection blurRad="6350" stA="27000" endPos="53000" dist="29997" dir="5400000" sy="-100000" algn="bl" rotWithShape="0"/>
                </a:effectLst>
              </a:rPr>
              <a:t>Orden de Actuación</a:t>
            </a:r>
          </a:p>
        </p:txBody>
      </p:sp>
      <p:sp>
        <p:nvSpPr>
          <p:cNvPr id="7" name="Cerrar llave 6"/>
          <p:cNvSpPr/>
          <p:nvPr/>
        </p:nvSpPr>
        <p:spPr>
          <a:xfrm flipH="1">
            <a:off x="286795" y="1216331"/>
            <a:ext cx="381752" cy="4501563"/>
          </a:xfrm>
          <a:prstGeom prst="rightBrace">
            <a:avLst>
              <a:gd name="adj1" fmla="val 25000"/>
              <a:gd name="adj2" fmla="val 48181"/>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 name="Marcador de fecha 1"/>
          <p:cNvSpPr>
            <a:spLocks noGrp="1"/>
          </p:cNvSpPr>
          <p:nvPr>
            <p:ph type="dt" sz="half" idx="10"/>
          </p:nvPr>
        </p:nvSpPr>
        <p:spPr/>
        <p:txBody>
          <a:bodyPr/>
          <a:lstStyle/>
          <a:p>
            <a:fld id="{B44A06A7-49A6-5544-B96D-C419478071B1}"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4" name="Marcador de número de diapositiva 3"/>
          <p:cNvSpPr>
            <a:spLocks noGrp="1"/>
          </p:cNvSpPr>
          <p:nvPr>
            <p:ph type="sldNum" sz="quarter" idx="12"/>
          </p:nvPr>
        </p:nvSpPr>
        <p:spPr/>
        <p:txBody>
          <a:bodyPr/>
          <a:lstStyle/>
          <a:p>
            <a:fld id="{36FB83E9-D00A-5E4A-833D-087AFD3A0780}" type="slidenum">
              <a:rPr lang="es-ES_tradnl" smtClean="0"/>
              <a:t>37</a:t>
            </a:fld>
            <a:endParaRPr lang="es-ES_tradnl"/>
          </a:p>
        </p:txBody>
      </p:sp>
    </p:spTree>
    <p:extLst>
      <p:ext uri="{BB962C8B-B14F-4D97-AF65-F5344CB8AC3E}">
        <p14:creationId xmlns:p14="http://schemas.microsoft.com/office/powerpoint/2010/main" val="2403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7" end="7"/>
                                            </p:txEl>
                                          </p:spTgt>
                                        </p:tgtEl>
                                        <p:attrNameLst>
                                          <p:attrName>style.visibility</p:attrName>
                                        </p:attrNameLst>
                                      </p:cBhvr>
                                      <p:to>
                                        <p:strVal val="visible"/>
                                      </p:to>
                                    </p:set>
                                    <p:animEffect transition="in" filter="fade">
                                      <p:cBhvr>
                                        <p:cTn id="7"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10"/>
          <p:cNvSpPr>
            <a:spLocks noGrp="1"/>
          </p:cNvSpPr>
          <p:nvPr>
            <p:ph idx="1"/>
          </p:nvPr>
        </p:nvSpPr>
        <p:spPr>
          <a:xfrm>
            <a:off x="399625" y="579340"/>
            <a:ext cx="11348679" cy="5777010"/>
          </a:xfrm>
        </p:spPr>
        <p:txBody>
          <a:bodyPr>
            <a:normAutofit/>
          </a:bodyPr>
          <a:lstStyle/>
          <a:p>
            <a:pPr marL="0" indent="0">
              <a:lnSpc>
                <a:spcPct val="100000"/>
              </a:lnSpc>
              <a:buNone/>
            </a:pPr>
            <a:r>
              <a:rPr lang="es-ES" b="1" dirty="0" smtClean="0">
                <a:solidFill>
                  <a:schemeClr val="bg1"/>
                </a:solidFill>
              </a:rPr>
              <a:t>Mallado 3D </a:t>
            </a:r>
            <a:r>
              <a:rPr lang="es-ES" dirty="0" smtClean="0">
                <a:solidFill>
                  <a:schemeClr val="bg1"/>
                </a:solidFill>
              </a:rPr>
              <a:t>de la nube de puntos</a:t>
            </a:r>
          </a:p>
          <a:p>
            <a:pPr marL="0" indent="0">
              <a:lnSpc>
                <a:spcPct val="100000"/>
              </a:lnSpc>
              <a:buNone/>
            </a:pPr>
            <a:endParaRPr lang="es-ES" dirty="0">
              <a:solidFill>
                <a:schemeClr val="bg1"/>
              </a:solidFill>
            </a:endParaRPr>
          </a:p>
          <a:p>
            <a:pPr marL="0" indent="0">
              <a:lnSpc>
                <a:spcPct val="100000"/>
              </a:lnSpc>
              <a:spcBef>
                <a:spcPts val="0"/>
              </a:spcBef>
              <a:buNone/>
            </a:pPr>
            <a:r>
              <a:rPr lang="es-ES" b="1" dirty="0" smtClean="0">
                <a:solidFill>
                  <a:schemeClr val="bg1"/>
                </a:solidFill>
              </a:rPr>
              <a:t>Perfeccionamiento</a:t>
            </a:r>
            <a:r>
              <a:rPr lang="es-ES" dirty="0" smtClean="0">
                <a:solidFill>
                  <a:schemeClr val="bg1"/>
                </a:solidFill>
              </a:rPr>
              <a:t> de la malla </a:t>
            </a:r>
          </a:p>
          <a:p>
            <a:pPr marL="0" indent="0">
              <a:lnSpc>
                <a:spcPct val="100000"/>
              </a:lnSpc>
              <a:spcBef>
                <a:spcPts val="0"/>
              </a:spcBef>
              <a:buNone/>
            </a:pPr>
            <a:r>
              <a:rPr lang="es-ES" dirty="0">
                <a:solidFill>
                  <a:schemeClr val="bg1"/>
                </a:solidFill>
              </a:rPr>
              <a:t>a</a:t>
            </a:r>
            <a:r>
              <a:rPr lang="es-ES" dirty="0" smtClean="0">
                <a:solidFill>
                  <a:schemeClr val="bg1"/>
                </a:solidFill>
              </a:rPr>
              <a:t> través de las herramientas </a:t>
            </a:r>
          </a:p>
          <a:p>
            <a:pPr marL="0" indent="0">
              <a:lnSpc>
                <a:spcPct val="100000"/>
              </a:lnSpc>
              <a:spcBef>
                <a:spcPts val="0"/>
              </a:spcBef>
              <a:buNone/>
            </a:pPr>
            <a:r>
              <a:rPr lang="es-ES" dirty="0">
                <a:solidFill>
                  <a:schemeClr val="bg1"/>
                </a:solidFill>
              </a:rPr>
              <a:t>h</a:t>
            </a:r>
            <a:r>
              <a:rPr lang="es-ES" dirty="0" smtClean="0">
                <a:solidFill>
                  <a:schemeClr val="bg1"/>
                </a:solidFill>
              </a:rPr>
              <a:t>alladas en 3DReshaper</a:t>
            </a:r>
          </a:p>
          <a:p>
            <a:pPr marL="0" indent="0">
              <a:lnSpc>
                <a:spcPct val="100000"/>
              </a:lnSpc>
              <a:spcBef>
                <a:spcPts val="1600"/>
              </a:spcBef>
              <a:buNone/>
            </a:pPr>
            <a:endParaRPr lang="es-ES" dirty="0">
              <a:solidFill>
                <a:schemeClr val="bg1"/>
              </a:solidFill>
            </a:endParaRPr>
          </a:p>
          <a:p>
            <a:pPr marL="0" indent="0">
              <a:lnSpc>
                <a:spcPct val="100000"/>
              </a:lnSpc>
              <a:spcBef>
                <a:spcPts val="0"/>
              </a:spcBef>
              <a:buNone/>
            </a:pPr>
            <a:endParaRPr lang="es-ES" dirty="0" smtClean="0">
              <a:solidFill>
                <a:schemeClr val="bg1"/>
              </a:solidFill>
            </a:endParaRPr>
          </a:p>
          <a:p>
            <a:pPr marL="0" indent="0">
              <a:lnSpc>
                <a:spcPct val="100000"/>
              </a:lnSpc>
              <a:spcBef>
                <a:spcPts val="0"/>
              </a:spcBef>
              <a:buNone/>
            </a:pPr>
            <a:r>
              <a:rPr lang="es-ES" dirty="0" smtClean="0">
                <a:solidFill>
                  <a:schemeClr val="bg1"/>
                </a:solidFill>
              </a:rPr>
              <a:t>Una vez realizados estos </a:t>
            </a:r>
            <a:r>
              <a:rPr lang="es-ES" b="1" dirty="0" smtClean="0">
                <a:solidFill>
                  <a:schemeClr val="bg1"/>
                </a:solidFill>
              </a:rPr>
              <a:t>4</a:t>
            </a:r>
            <a:r>
              <a:rPr lang="es-ES" dirty="0" smtClean="0">
                <a:solidFill>
                  <a:schemeClr val="bg1"/>
                </a:solidFill>
              </a:rPr>
              <a:t> </a:t>
            </a:r>
          </a:p>
          <a:p>
            <a:pPr marL="0" indent="0">
              <a:lnSpc>
                <a:spcPct val="100000"/>
              </a:lnSpc>
              <a:spcBef>
                <a:spcPts val="0"/>
              </a:spcBef>
              <a:buNone/>
            </a:pPr>
            <a:r>
              <a:rPr lang="es-ES" dirty="0">
                <a:solidFill>
                  <a:schemeClr val="bg1"/>
                </a:solidFill>
              </a:rPr>
              <a:t>p</a:t>
            </a:r>
            <a:r>
              <a:rPr lang="es-ES" dirty="0" smtClean="0">
                <a:solidFill>
                  <a:schemeClr val="bg1"/>
                </a:solidFill>
              </a:rPr>
              <a:t>rocedimientos se </a:t>
            </a:r>
          </a:p>
          <a:p>
            <a:pPr marL="0" indent="0">
              <a:lnSpc>
                <a:spcPct val="100000"/>
              </a:lnSpc>
              <a:spcBef>
                <a:spcPts val="0"/>
              </a:spcBef>
              <a:buNone/>
            </a:pPr>
            <a:r>
              <a:rPr lang="es-ES" dirty="0">
                <a:solidFill>
                  <a:schemeClr val="bg1"/>
                </a:solidFill>
              </a:rPr>
              <a:t>o</a:t>
            </a:r>
            <a:r>
              <a:rPr lang="es-ES" dirty="0" smtClean="0">
                <a:solidFill>
                  <a:schemeClr val="bg1"/>
                </a:solidFill>
              </a:rPr>
              <a:t>btiene el </a:t>
            </a:r>
            <a:r>
              <a:rPr lang="es-ES" b="1" dirty="0" smtClean="0">
                <a:solidFill>
                  <a:schemeClr val="bg1"/>
                </a:solidFill>
              </a:rPr>
              <a:t>modelo </a:t>
            </a:r>
          </a:p>
          <a:p>
            <a:pPr marL="0" indent="0">
              <a:lnSpc>
                <a:spcPct val="100000"/>
              </a:lnSpc>
              <a:spcBef>
                <a:spcPts val="0"/>
              </a:spcBef>
              <a:buNone/>
            </a:pPr>
            <a:r>
              <a:rPr lang="es-ES" b="1" dirty="0">
                <a:solidFill>
                  <a:schemeClr val="bg1"/>
                </a:solidFill>
              </a:rPr>
              <a:t>t</a:t>
            </a:r>
            <a:r>
              <a:rPr lang="es-ES" b="1" dirty="0" smtClean="0">
                <a:solidFill>
                  <a:schemeClr val="bg1"/>
                </a:solidFill>
              </a:rPr>
              <a:t>ridimensional definitivo</a:t>
            </a:r>
            <a:r>
              <a:rPr lang="es-ES" dirty="0" smtClean="0">
                <a:solidFill>
                  <a:schemeClr val="bg1"/>
                </a:solidFill>
              </a:rPr>
              <a:t> del</a:t>
            </a:r>
          </a:p>
          <a:p>
            <a:pPr marL="0" indent="0">
              <a:lnSpc>
                <a:spcPct val="100000"/>
              </a:lnSpc>
              <a:spcBef>
                <a:spcPts val="0"/>
              </a:spcBef>
              <a:buNone/>
            </a:pPr>
            <a:r>
              <a:rPr lang="es-ES" dirty="0">
                <a:solidFill>
                  <a:schemeClr val="bg1"/>
                </a:solidFill>
              </a:rPr>
              <a:t>a</a:t>
            </a:r>
            <a:r>
              <a:rPr lang="es-ES" dirty="0" smtClean="0">
                <a:solidFill>
                  <a:schemeClr val="bg1"/>
                </a:solidFill>
              </a:rPr>
              <a:t>vión militar </a:t>
            </a:r>
            <a:r>
              <a:rPr lang="es-ES" dirty="0" err="1" smtClean="0">
                <a:solidFill>
                  <a:schemeClr val="bg1"/>
                </a:solidFill>
              </a:rPr>
              <a:t>Mirage</a:t>
            </a:r>
            <a:r>
              <a:rPr lang="es-ES" dirty="0" smtClean="0">
                <a:solidFill>
                  <a:schemeClr val="bg1"/>
                </a:solidFill>
              </a:rPr>
              <a:t> F1</a:t>
            </a:r>
          </a:p>
          <a:p>
            <a:pPr marL="0" indent="0">
              <a:lnSpc>
                <a:spcPct val="100000"/>
              </a:lnSpc>
              <a:spcBef>
                <a:spcPts val="1600"/>
              </a:spcBef>
              <a:buNone/>
            </a:pPr>
            <a:endParaRPr lang="es-ES" b="1" dirty="0" smtClean="0">
              <a:solidFill>
                <a:schemeClr val="bg1"/>
              </a:solidFill>
            </a:endParaRPr>
          </a:p>
        </p:txBody>
      </p:sp>
      <p:sp>
        <p:nvSpPr>
          <p:cNvPr id="9" name="Flecha derecha 8"/>
          <p:cNvSpPr/>
          <p:nvPr/>
        </p:nvSpPr>
        <p:spPr>
          <a:xfrm>
            <a:off x="5400555" y="763405"/>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Marcador de contenido 10"/>
          <p:cNvSpPr txBox="1">
            <a:spLocks/>
          </p:cNvSpPr>
          <p:nvPr/>
        </p:nvSpPr>
        <p:spPr>
          <a:xfrm>
            <a:off x="6341963" y="497710"/>
            <a:ext cx="5717893" cy="10877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b="1" dirty="0" smtClean="0">
                <a:solidFill>
                  <a:schemeClr val="bg1"/>
                </a:solidFill>
              </a:rPr>
              <a:t>Aproximación </a:t>
            </a:r>
            <a:r>
              <a:rPr lang="es-ES" sz="2400" dirty="0" smtClean="0">
                <a:solidFill>
                  <a:schemeClr val="bg1"/>
                </a:solidFill>
              </a:rPr>
              <a:t>a la superficie mediante conjunto </a:t>
            </a:r>
            <a:r>
              <a:rPr lang="es-ES" sz="2400" b="1" dirty="0" smtClean="0">
                <a:solidFill>
                  <a:schemeClr val="bg1"/>
                </a:solidFill>
              </a:rPr>
              <a:t> triángulos y vértices</a:t>
            </a:r>
            <a:endParaRPr lang="es-ES_tradnl" sz="2400" b="1" dirty="0" smtClean="0">
              <a:solidFill>
                <a:schemeClr val="bg1"/>
              </a:solidFill>
            </a:endParaRPr>
          </a:p>
        </p:txBody>
      </p:sp>
      <p:sp>
        <p:nvSpPr>
          <p:cNvPr id="11" name="Cerrar llave 10"/>
          <p:cNvSpPr/>
          <p:nvPr/>
        </p:nvSpPr>
        <p:spPr>
          <a:xfrm flipH="1">
            <a:off x="6125843" y="579340"/>
            <a:ext cx="216120" cy="751749"/>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5" name="Flecha derecha 14"/>
          <p:cNvSpPr/>
          <p:nvPr/>
        </p:nvSpPr>
        <p:spPr>
          <a:xfrm>
            <a:off x="5003156" y="2221942"/>
            <a:ext cx="578734" cy="244313"/>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errar llave 15"/>
          <p:cNvSpPr/>
          <p:nvPr/>
        </p:nvSpPr>
        <p:spPr>
          <a:xfrm flipH="1">
            <a:off x="5731396" y="1746117"/>
            <a:ext cx="247892" cy="1292358"/>
          </a:xfrm>
          <a:prstGeom prst="rightBrace">
            <a:avLst>
              <a:gd name="adj1" fmla="val 25000"/>
              <a:gd name="adj2" fmla="val 46860"/>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7" name="Marcador de contenido 10"/>
          <p:cNvSpPr txBox="1">
            <a:spLocks/>
          </p:cNvSpPr>
          <p:nvPr/>
        </p:nvSpPr>
        <p:spPr>
          <a:xfrm>
            <a:off x="5880904" y="1733026"/>
            <a:ext cx="5717893" cy="1704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10000"/>
              </a:lnSpc>
              <a:spcBef>
                <a:spcPts val="0"/>
              </a:spcBef>
              <a:buFont typeface="+mj-lt"/>
              <a:buAutoNum type="arabicPeriod"/>
            </a:pPr>
            <a:r>
              <a:rPr lang="es-ES_tradnl" sz="2400" b="1" dirty="0" smtClean="0">
                <a:solidFill>
                  <a:schemeClr val="bg1"/>
                </a:solidFill>
              </a:rPr>
              <a:t>Suavizado de la malla</a:t>
            </a:r>
          </a:p>
          <a:p>
            <a:pPr marL="457200" indent="-457200">
              <a:lnSpc>
                <a:spcPct val="110000"/>
              </a:lnSpc>
              <a:spcBef>
                <a:spcPts val="0"/>
              </a:spcBef>
              <a:buFont typeface="+mj-lt"/>
              <a:buAutoNum type="arabicPeriod"/>
            </a:pPr>
            <a:r>
              <a:rPr lang="es-ES_tradnl" sz="2400" b="1" dirty="0" smtClean="0">
                <a:solidFill>
                  <a:schemeClr val="bg1"/>
                </a:solidFill>
              </a:rPr>
              <a:t>Relleno </a:t>
            </a:r>
            <a:r>
              <a:rPr lang="es-ES_tradnl" sz="2400" b="1" dirty="0" smtClean="0">
                <a:solidFill>
                  <a:schemeClr val="bg1"/>
                </a:solidFill>
              </a:rPr>
              <a:t>Orificios</a:t>
            </a:r>
          </a:p>
          <a:p>
            <a:pPr marL="457200" indent="-457200">
              <a:lnSpc>
                <a:spcPct val="110000"/>
              </a:lnSpc>
              <a:spcBef>
                <a:spcPts val="0"/>
              </a:spcBef>
              <a:buFont typeface="+mj-lt"/>
              <a:buAutoNum type="arabicPeriod"/>
            </a:pPr>
            <a:r>
              <a:rPr lang="es-ES_tradnl" sz="2400" b="1" dirty="0" smtClean="0">
                <a:solidFill>
                  <a:schemeClr val="bg1"/>
                </a:solidFill>
              </a:rPr>
              <a:t>Refinar </a:t>
            </a:r>
            <a:r>
              <a:rPr lang="es-ES" sz="2400" b="1" dirty="0" smtClean="0">
                <a:solidFill>
                  <a:schemeClr val="bg1"/>
                </a:solidFill>
              </a:rPr>
              <a:t>Cuadrícula </a:t>
            </a:r>
            <a:endParaRPr lang="es-ES_tradnl" sz="2400" b="1" dirty="0" smtClean="0">
              <a:solidFill>
                <a:schemeClr val="bg1"/>
              </a:solidFill>
            </a:endParaRPr>
          </a:p>
        </p:txBody>
      </p:sp>
      <p:pic>
        <p:nvPicPr>
          <p:cNvPr id="18" name="0 Imagen"/>
          <p:cNvPicPr>
            <a:picLocks noChangeAspect="1"/>
          </p:cNvPicPr>
          <p:nvPr/>
        </p:nvPicPr>
        <p:blipFill rotWithShape="1">
          <a:blip r:embed="rId3">
            <a:extLst>
              <a:ext uri="{28A0092B-C50C-407E-A947-70E740481C1C}">
                <a14:useLocalDpi xmlns:a14="http://schemas.microsoft.com/office/drawing/2010/main" val="0"/>
              </a:ext>
            </a:extLst>
          </a:blip>
          <a:srcRect l="20278" t="34728" r="12656" b="28358"/>
          <a:stretch/>
        </p:blipFill>
        <p:spPr bwMode="auto">
          <a:xfrm flipH="1">
            <a:off x="2511705" y="3228099"/>
            <a:ext cx="11098467" cy="3816511"/>
          </a:xfrm>
          <a:prstGeom prst="rect">
            <a:avLst/>
          </a:prstGeom>
          <a:ln>
            <a:noFill/>
          </a:ln>
          <a:extLst>
            <a:ext uri="{53640926-AAD7-44D8-BBD7-CCE9431645EC}">
              <a14:shadowObscured xmlns:a14="http://schemas.microsoft.com/office/drawing/2010/main"/>
            </a:ext>
          </a:extLst>
        </p:spPr>
      </p:pic>
      <p:sp>
        <p:nvSpPr>
          <p:cNvPr id="19" name="Marcador de fecha 18"/>
          <p:cNvSpPr>
            <a:spLocks noGrp="1"/>
          </p:cNvSpPr>
          <p:nvPr>
            <p:ph type="dt" sz="half" idx="10"/>
          </p:nvPr>
        </p:nvSpPr>
        <p:spPr/>
        <p:txBody>
          <a:bodyPr/>
          <a:lstStyle/>
          <a:p>
            <a:fld id="{90AE0EDD-F742-2E4F-9AA6-3AAFA87C1196}" type="datetime1">
              <a:rPr lang="es-ES" smtClean="0"/>
              <a:t>31/08/2016</a:t>
            </a:fld>
            <a:endParaRPr lang="es-ES_tradnl"/>
          </a:p>
        </p:txBody>
      </p:sp>
      <p:sp>
        <p:nvSpPr>
          <p:cNvPr id="20" name="Marcador de pie de página 19"/>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21" name="Marcador de número de diapositiva 20"/>
          <p:cNvSpPr>
            <a:spLocks noGrp="1"/>
          </p:cNvSpPr>
          <p:nvPr>
            <p:ph type="sldNum" sz="quarter" idx="12"/>
          </p:nvPr>
        </p:nvSpPr>
        <p:spPr/>
        <p:txBody>
          <a:bodyPr/>
          <a:lstStyle/>
          <a:p>
            <a:fld id="{36FB83E9-D00A-5E4A-833D-087AFD3A0780}" type="slidenum">
              <a:rPr lang="es-ES_tradnl" smtClean="0"/>
              <a:t>38</a:t>
            </a:fld>
            <a:endParaRPr lang="es-ES_tradnl"/>
          </a:p>
        </p:txBody>
      </p:sp>
    </p:spTree>
    <p:extLst>
      <p:ext uri="{BB962C8B-B14F-4D97-AF65-F5344CB8AC3E}">
        <p14:creationId xmlns:p14="http://schemas.microsoft.com/office/powerpoint/2010/main" val="97124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fade">
                                      <p:cBhvr>
                                        <p:cTn id="26" dur="500"/>
                                        <p:tgtEl>
                                          <p:spTgt spid="1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xEl>
                                              <p:pRg st="1" end="1"/>
                                            </p:txEl>
                                          </p:spTgt>
                                        </p:tgtEl>
                                        <p:attrNameLst>
                                          <p:attrName>style.visibility</p:attrName>
                                        </p:attrNameLst>
                                      </p:cBhvr>
                                      <p:to>
                                        <p:strVal val="visible"/>
                                      </p:to>
                                    </p:set>
                                    <p:animEffect transition="in" filter="fade">
                                      <p:cBhvr>
                                        <p:cTn id="31" dur="500"/>
                                        <p:tgtEl>
                                          <p:spTgt spid="1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xEl>
                                              <p:pRg st="2" end="2"/>
                                            </p:txEl>
                                          </p:spTgt>
                                        </p:tgtEl>
                                        <p:attrNameLst>
                                          <p:attrName>style.visibility</p:attrName>
                                        </p:attrNameLst>
                                      </p:cBhvr>
                                      <p:to>
                                        <p:strVal val="visible"/>
                                      </p:to>
                                    </p:set>
                                    <p:animEffect transition="in" filter="fade">
                                      <p:cBhvr>
                                        <p:cTn id="36"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fld id="{7897406D-F36E-A043-A61F-9BE5F95F57CD}" type="datetime1">
              <a:rPr lang="es-ES" smtClean="0"/>
              <a:t>01/09/2016</a:t>
            </a:fld>
            <a:endParaRPr lang="es-ES_tradnl"/>
          </a:p>
        </p:txBody>
      </p:sp>
      <p:sp>
        <p:nvSpPr>
          <p:cNvPr id="5" name="4 Marcador de pie de página"/>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5 Marcador de número de diapositiva"/>
          <p:cNvSpPr>
            <a:spLocks noGrp="1"/>
          </p:cNvSpPr>
          <p:nvPr>
            <p:ph type="sldNum" sz="quarter" idx="12"/>
          </p:nvPr>
        </p:nvSpPr>
        <p:spPr/>
        <p:txBody>
          <a:bodyPr/>
          <a:lstStyle/>
          <a:p>
            <a:fld id="{36FB83E9-D00A-5E4A-833D-087AFD3A0780}" type="slidenum">
              <a:rPr lang="es-ES_tradnl" smtClean="0"/>
              <a:t>39</a:t>
            </a:fld>
            <a:endParaRPr lang="es-ES_tradnl"/>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5174" y="-103167"/>
            <a:ext cx="8886825" cy="4049692"/>
          </a:xfrm>
          <a:prstGeom prst="rect">
            <a:avLst/>
          </a:prstGeom>
          <a:effectLst>
            <a:softEdge rad="63500"/>
          </a:effec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03293"/>
            <a:ext cx="7029450" cy="3203293"/>
          </a:xfrm>
          <a:prstGeom prst="rect">
            <a:avLst/>
          </a:prstGeom>
          <a:effectLst>
            <a:softEdge rad="63500"/>
          </a:effectLst>
        </p:spPr>
      </p:pic>
      <p:sp>
        <p:nvSpPr>
          <p:cNvPr id="8" name="CuadroTexto 12"/>
          <p:cNvSpPr txBox="1"/>
          <p:nvPr/>
        </p:nvSpPr>
        <p:spPr>
          <a:xfrm>
            <a:off x="0" y="2741628"/>
            <a:ext cx="2557542" cy="461665"/>
          </a:xfrm>
          <a:prstGeom prst="rect">
            <a:avLst/>
          </a:prstGeom>
          <a:noFill/>
        </p:spPr>
        <p:txBody>
          <a:bodyPr wrap="square" rtlCol="0">
            <a:spAutoFit/>
          </a:bodyPr>
          <a:lstStyle/>
          <a:p>
            <a:r>
              <a:rPr lang="es-ES_tradnl" sz="2400" b="1" dirty="0" err="1" smtClean="0">
                <a:solidFill>
                  <a:schemeClr val="bg1"/>
                </a:solidFill>
              </a:rPr>
              <a:t>ScanStation</a:t>
            </a:r>
            <a:r>
              <a:rPr lang="es-ES_tradnl" sz="2400" b="1" dirty="0" smtClean="0">
                <a:solidFill>
                  <a:schemeClr val="bg1"/>
                </a:solidFill>
              </a:rPr>
              <a:t> 2</a:t>
            </a:r>
            <a:endParaRPr lang="es-ES_tradnl" sz="2400" b="1" dirty="0">
              <a:solidFill>
                <a:schemeClr val="bg1"/>
              </a:solidFill>
            </a:endParaRPr>
          </a:p>
        </p:txBody>
      </p:sp>
      <p:sp>
        <p:nvSpPr>
          <p:cNvPr id="9" name="CuadroTexto 12"/>
          <p:cNvSpPr txBox="1"/>
          <p:nvPr/>
        </p:nvSpPr>
        <p:spPr>
          <a:xfrm>
            <a:off x="9901157" y="3946525"/>
            <a:ext cx="2290842" cy="461665"/>
          </a:xfrm>
          <a:prstGeom prst="rect">
            <a:avLst/>
          </a:prstGeom>
          <a:noFill/>
        </p:spPr>
        <p:txBody>
          <a:bodyPr wrap="square" rtlCol="0">
            <a:spAutoFit/>
          </a:bodyPr>
          <a:lstStyle/>
          <a:p>
            <a:r>
              <a:rPr lang="es-ES_tradnl" sz="2400" b="1" dirty="0" err="1" smtClean="0">
                <a:solidFill>
                  <a:schemeClr val="bg1"/>
                </a:solidFill>
              </a:rPr>
              <a:t>ScanStation</a:t>
            </a:r>
            <a:r>
              <a:rPr lang="es-ES_tradnl" sz="2400" b="1" dirty="0" smtClean="0">
                <a:solidFill>
                  <a:schemeClr val="bg1"/>
                </a:solidFill>
              </a:rPr>
              <a:t> </a:t>
            </a:r>
            <a:r>
              <a:rPr lang="es-ES_tradnl" sz="2400" b="1" dirty="0" smtClean="0">
                <a:solidFill>
                  <a:schemeClr val="bg1"/>
                </a:solidFill>
              </a:rPr>
              <a:t>P40</a:t>
            </a:r>
            <a:endParaRPr lang="es-ES_tradnl" sz="2400" b="1" dirty="0">
              <a:solidFill>
                <a:schemeClr val="bg1"/>
              </a:solidFill>
            </a:endParaRPr>
          </a:p>
        </p:txBody>
      </p:sp>
    </p:spTree>
    <p:extLst>
      <p:ext uri="{BB962C8B-B14F-4D97-AF65-F5344CB8AC3E}">
        <p14:creationId xmlns:p14="http://schemas.microsoft.com/office/powerpoint/2010/main" val="10903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5000" y="1714501"/>
            <a:ext cx="8496300" cy="2463798"/>
          </a:xfrm>
          <a:prstGeom prst="rect">
            <a:avLst/>
          </a:prstGeom>
          <a:gradFill flip="none" rotWithShape="1">
            <a:gsLst>
              <a:gs pos="22000">
                <a:schemeClr val="bg2">
                  <a:lumMod val="50000"/>
                  <a:shade val="30000"/>
                  <a:satMod val="115000"/>
                </a:schemeClr>
              </a:gs>
              <a:gs pos="73000">
                <a:schemeClr val="bg2">
                  <a:lumMod val="50000"/>
                  <a:shade val="67500"/>
                  <a:satMod val="115000"/>
                </a:schemeClr>
              </a:gs>
              <a:gs pos="100000">
                <a:schemeClr val="bg2">
                  <a:lumMod val="75000"/>
                </a:schemeClr>
              </a:gs>
            </a:gsLst>
            <a:lin ang="0" scaled="1"/>
            <a:tileRect/>
          </a:gradFill>
          <a:ln>
            <a:noFill/>
          </a:ln>
          <a:effectLst>
            <a:outerShdw blurRad="50800" dist="76200" dir="13500000" algn="br" rotWithShape="0">
              <a:schemeClr val="bg1">
                <a:alpha val="75000"/>
              </a:scheme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n>
                <a:solidFill>
                  <a:schemeClr val="bg1"/>
                </a:solidFill>
              </a:ln>
              <a:effectLst>
                <a:outerShdw blurRad="50800" dist="76200" dir="10800000" algn="r" rotWithShape="0">
                  <a:prstClr val="black">
                    <a:alpha val="40000"/>
                  </a:prstClr>
                </a:outerShdw>
                <a:reflection blurRad="6350" stA="55000" endA="300" endPos="45500" dir="5400000" sy="-100000" algn="bl" rotWithShape="0"/>
              </a:effectLst>
            </a:endParaRPr>
          </a:p>
        </p:txBody>
      </p:sp>
      <p:sp>
        <p:nvSpPr>
          <p:cNvPr id="2"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Conclusiones</a:t>
            </a:r>
            <a:endParaRPr lang="es-ES_tradnl" sz="6000" b="1" dirty="0">
              <a:solidFill>
                <a:schemeClr val="bg1"/>
              </a:solidFill>
            </a:endParaRPr>
          </a:p>
        </p:txBody>
      </p:sp>
      <p:sp>
        <p:nvSpPr>
          <p:cNvPr id="3" name="Marcador de fecha 2"/>
          <p:cNvSpPr>
            <a:spLocks noGrp="1"/>
          </p:cNvSpPr>
          <p:nvPr>
            <p:ph type="dt" sz="half" idx="10"/>
          </p:nvPr>
        </p:nvSpPr>
        <p:spPr/>
        <p:txBody>
          <a:bodyPr/>
          <a:lstStyle/>
          <a:p>
            <a:fld id="{FB18BEE4-DB92-3840-889A-2C8EDD1C9BCE}" type="datetime1">
              <a:rPr lang="es-ES" smtClean="0"/>
              <a:t>31/08/2016</a:t>
            </a:fld>
            <a:endParaRPr lang="es-ES_tradnl"/>
          </a:p>
        </p:txBody>
      </p:sp>
      <p:sp>
        <p:nvSpPr>
          <p:cNvPr id="4" name="Marcador de pie de página 3"/>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40</a:t>
            </a:fld>
            <a:endParaRPr lang="es-ES_tradnl"/>
          </a:p>
        </p:txBody>
      </p:sp>
    </p:spTree>
    <p:extLst>
      <p:ext uri="{BB962C8B-B14F-4D97-AF65-F5344CB8AC3E}">
        <p14:creationId xmlns:p14="http://schemas.microsoft.com/office/powerpoint/2010/main" val="16994538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fecha 6"/>
          <p:cNvSpPr>
            <a:spLocks noGrp="1"/>
          </p:cNvSpPr>
          <p:nvPr>
            <p:ph type="dt" sz="half" idx="10"/>
          </p:nvPr>
        </p:nvSpPr>
        <p:spPr/>
        <p:txBody>
          <a:bodyPr/>
          <a:lstStyle/>
          <a:p>
            <a:fld id="{5802954B-3CA4-2443-9804-3A6BB6890961}" type="datetime1">
              <a:rPr lang="es-ES" smtClean="0"/>
              <a:t>31/08/2016</a:t>
            </a:fld>
            <a:endParaRPr lang="es-ES_tradnl"/>
          </a:p>
        </p:txBody>
      </p:sp>
      <p:sp>
        <p:nvSpPr>
          <p:cNvPr id="8" name="Marcador de pie de página 7"/>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9" name="Marcador de número de diapositiva 8"/>
          <p:cNvSpPr>
            <a:spLocks noGrp="1"/>
          </p:cNvSpPr>
          <p:nvPr>
            <p:ph type="sldNum" sz="quarter" idx="12"/>
          </p:nvPr>
        </p:nvSpPr>
        <p:spPr/>
        <p:txBody>
          <a:bodyPr/>
          <a:lstStyle/>
          <a:p>
            <a:fld id="{36FB83E9-D00A-5E4A-833D-087AFD3A0780}" type="slidenum">
              <a:rPr lang="es-ES_tradnl" smtClean="0"/>
              <a:t>41</a:t>
            </a:fld>
            <a:endParaRPr lang="es-ES_tradnl"/>
          </a:p>
        </p:txBody>
      </p:sp>
      <p:sp>
        <p:nvSpPr>
          <p:cNvPr id="10" name="Marcador de contenido 10"/>
          <p:cNvSpPr txBox="1">
            <a:spLocks/>
          </p:cNvSpPr>
          <p:nvPr/>
        </p:nvSpPr>
        <p:spPr>
          <a:xfrm>
            <a:off x="307028" y="475816"/>
            <a:ext cx="11672769" cy="5880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b="1" dirty="0" smtClean="0">
                <a:solidFill>
                  <a:schemeClr val="bg1"/>
                </a:solidFill>
              </a:rPr>
              <a:t>Gran progreso </a:t>
            </a:r>
            <a:r>
              <a:rPr lang="es-ES" dirty="0" smtClean="0">
                <a:solidFill>
                  <a:schemeClr val="bg1"/>
                </a:solidFill>
              </a:rPr>
              <a:t>en los equipos de </a:t>
            </a:r>
          </a:p>
          <a:p>
            <a:pPr marL="0" indent="0">
              <a:spcBef>
                <a:spcPts val="0"/>
              </a:spcBef>
              <a:buFont typeface="Arial" panose="020B0604020202020204" pitchFamily="34" charset="0"/>
              <a:buNone/>
            </a:pPr>
            <a:r>
              <a:rPr lang="es-ES" dirty="0" smtClean="0">
                <a:solidFill>
                  <a:schemeClr val="bg1"/>
                </a:solidFill>
              </a:rPr>
              <a:t>medición láser escáner </a:t>
            </a:r>
          </a:p>
          <a:p>
            <a:pPr marL="0" indent="0">
              <a:spcBef>
                <a:spcPts val="0"/>
              </a:spcBef>
              <a:buFont typeface="Arial" panose="020B0604020202020204" pitchFamily="34" charset="0"/>
              <a:buNone/>
            </a:pPr>
            <a:endParaRPr lang="es-ES" dirty="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0"/>
              </a:spcBef>
              <a:buFont typeface="Arial" panose="020B0604020202020204" pitchFamily="34" charset="0"/>
              <a:buNone/>
            </a:pPr>
            <a:endParaRPr lang="es-ES" dirty="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0"/>
              </a:spcBef>
              <a:buFont typeface="Arial" panose="020B0604020202020204" pitchFamily="34" charset="0"/>
              <a:buNone/>
            </a:pPr>
            <a:endParaRPr lang="es-ES" dirty="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0"/>
              </a:spcBef>
              <a:buFont typeface="Arial" panose="020B0604020202020204" pitchFamily="34" charset="0"/>
              <a:buNone/>
            </a:pPr>
            <a:r>
              <a:rPr lang="es-ES" dirty="0" smtClean="0">
                <a:solidFill>
                  <a:schemeClr val="bg1"/>
                </a:solidFill>
              </a:rPr>
              <a:t>Comparando </a:t>
            </a:r>
          </a:p>
          <a:p>
            <a:pPr marL="0" indent="0">
              <a:spcBef>
                <a:spcPts val="0"/>
              </a:spcBef>
              <a:buFont typeface="Arial" panose="020B0604020202020204" pitchFamily="34" charset="0"/>
              <a:buNone/>
            </a:pPr>
            <a:r>
              <a:rPr lang="es-ES" dirty="0" smtClean="0">
                <a:solidFill>
                  <a:schemeClr val="bg1"/>
                </a:solidFill>
              </a:rPr>
              <a:t>ambos equipos</a:t>
            </a:r>
          </a:p>
          <a:p>
            <a:pPr marL="0" indent="0">
              <a:spcBef>
                <a:spcPts val="0"/>
              </a:spcBef>
              <a:buFont typeface="Arial" panose="020B0604020202020204" pitchFamily="34" charset="0"/>
              <a:buNone/>
            </a:pPr>
            <a:endParaRPr lang="es-ES" dirty="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2400"/>
              </a:spcBef>
              <a:buFont typeface="Arial" panose="020B0604020202020204" pitchFamily="34" charset="0"/>
              <a:buNone/>
            </a:pPr>
            <a:r>
              <a:rPr lang="es-ES" b="1" dirty="0" smtClean="0">
                <a:solidFill>
                  <a:schemeClr val="bg1"/>
                </a:solidFill>
              </a:rPr>
              <a:t>Modelo 3D </a:t>
            </a:r>
            <a:r>
              <a:rPr lang="es-ES" dirty="0" smtClean="0">
                <a:solidFill>
                  <a:schemeClr val="bg1"/>
                </a:solidFill>
              </a:rPr>
              <a:t>obtenido mediante el </a:t>
            </a:r>
            <a:r>
              <a:rPr lang="es-ES" dirty="0" err="1" smtClean="0">
                <a:solidFill>
                  <a:schemeClr val="bg1"/>
                </a:solidFill>
              </a:rPr>
              <a:t>ScanStation</a:t>
            </a:r>
            <a:r>
              <a:rPr lang="es-ES" dirty="0" smtClean="0">
                <a:solidFill>
                  <a:schemeClr val="bg1"/>
                </a:solidFill>
              </a:rPr>
              <a:t> P40 </a:t>
            </a:r>
            <a:endParaRPr lang="es-ES" dirty="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0"/>
              </a:spcBef>
              <a:buFont typeface="Arial" panose="020B0604020202020204" pitchFamily="34" charset="0"/>
              <a:buNone/>
            </a:pPr>
            <a:endParaRPr lang="es-ES" dirty="0" smtClean="0">
              <a:solidFill>
                <a:schemeClr val="bg1"/>
              </a:solidFill>
            </a:endParaRPr>
          </a:p>
          <a:p>
            <a:pPr marL="0" indent="0">
              <a:spcBef>
                <a:spcPts val="0"/>
              </a:spcBef>
              <a:buFont typeface="Arial" panose="020B0604020202020204" pitchFamily="34" charset="0"/>
              <a:buNone/>
            </a:pPr>
            <a:endParaRPr lang="es-ES" dirty="0">
              <a:solidFill>
                <a:schemeClr val="bg1"/>
              </a:solidFill>
            </a:endParaRPr>
          </a:p>
          <a:p>
            <a:pPr marL="0" indent="0">
              <a:spcBef>
                <a:spcPts val="1200"/>
              </a:spcBef>
              <a:buFont typeface="Arial" panose="020B0604020202020204" pitchFamily="34" charset="0"/>
              <a:buNone/>
            </a:pPr>
            <a:endParaRPr lang="es-ES" dirty="0">
              <a:solidFill>
                <a:schemeClr val="bg1"/>
              </a:solidFill>
            </a:endParaRPr>
          </a:p>
          <a:p>
            <a:pPr marL="0" indent="0">
              <a:spcBef>
                <a:spcPts val="1200"/>
              </a:spcBef>
              <a:buFont typeface="Arial" panose="020B0604020202020204" pitchFamily="34" charset="0"/>
              <a:buNone/>
            </a:pPr>
            <a:endParaRPr lang="es-ES" b="1" dirty="0" smtClean="0">
              <a:solidFill>
                <a:schemeClr val="bg1"/>
              </a:solidFill>
            </a:endParaRPr>
          </a:p>
        </p:txBody>
      </p:sp>
      <p:sp>
        <p:nvSpPr>
          <p:cNvPr id="11" name="Flecha derecha 10"/>
          <p:cNvSpPr/>
          <p:nvPr/>
        </p:nvSpPr>
        <p:spPr>
          <a:xfrm>
            <a:off x="5244025" y="694481"/>
            <a:ext cx="782636" cy="300942"/>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Cerrar llave 11"/>
          <p:cNvSpPr/>
          <p:nvPr/>
        </p:nvSpPr>
        <p:spPr>
          <a:xfrm flipH="1">
            <a:off x="6105008" y="475816"/>
            <a:ext cx="196770" cy="78682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3" name="Marcador de contenido 10"/>
          <p:cNvSpPr txBox="1">
            <a:spLocks/>
          </p:cNvSpPr>
          <p:nvPr/>
        </p:nvSpPr>
        <p:spPr>
          <a:xfrm>
            <a:off x="6242567" y="394295"/>
            <a:ext cx="5776404" cy="10293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dirty="0" smtClean="0">
                <a:solidFill>
                  <a:schemeClr val="bg1"/>
                </a:solidFill>
              </a:rPr>
              <a:t>El </a:t>
            </a:r>
            <a:r>
              <a:rPr lang="es-ES" sz="2400" b="1" dirty="0" err="1" smtClean="0">
                <a:solidFill>
                  <a:schemeClr val="bg1"/>
                </a:solidFill>
              </a:rPr>
              <a:t>ScanStation</a:t>
            </a:r>
            <a:r>
              <a:rPr lang="es-ES" sz="2400" b="1" dirty="0" smtClean="0">
                <a:solidFill>
                  <a:schemeClr val="bg1"/>
                </a:solidFill>
              </a:rPr>
              <a:t> P40 </a:t>
            </a:r>
            <a:r>
              <a:rPr lang="es-ES" sz="2400" dirty="0" smtClean="0">
                <a:solidFill>
                  <a:schemeClr val="bg1"/>
                </a:solidFill>
              </a:rPr>
              <a:t>resulta ser mucho </a:t>
            </a:r>
            <a:r>
              <a:rPr lang="es-ES" sz="2400" b="1" dirty="0" smtClean="0">
                <a:solidFill>
                  <a:schemeClr val="bg1"/>
                </a:solidFill>
              </a:rPr>
              <a:t>más práctico </a:t>
            </a:r>
            <a:r>
              <a:rPr lang="es-ES" sz="2400" dirty="0" smtClean="0">
                <a:solidFill>
                  <a:schemeClr val="bg1"/>
                </a:solidFill>
              </a:rPr>
              <a:t>que su predecesor, el </a:t>
            </a:r>
            <a:r>
              <a:rPr lang="es-ES" sz="2400" b="1" dirty="0" err="1" smtClean="0">
                <a:solidFill>
                  <a:schemeClr val="bg1"/>
                </a:solidFill>
              </a:rPr>
              <a:t>ScanStation</a:t>
            </a:r>
            <a:r>
              <a:rPr lang="es-ES" sz="2400" b="1" dirty="0" smtClean="0">
                <a:solidFill>
                  <a:schemeClr val="bg1"/>
                </a:solidFill>
              </a:rPr>
              <a:t> 2</a:t>
            </a:r>
            <a:endParaRPr lang="es-ES_tradnl" sz="2400" b="1" dirty="0" smtClean="0">
              <a:solidFill>
                <a:schemeClr val="bg1"/>
              </a:solidFill>
            </a:endParaRPr>
          </a:p>
        </p:txBody>
      </p:sp>
      <p:graphicFrame>
        <p:nvGraphicFramePr>
          <p:cNvPr id="14" name="Tabla 13"/>
          <p:cNvGraphicFramePr>
            <a:graphicFrameLocks noGrp="1"/>
          </p:cNvGraphicFramePr>
          <p:nvPr>
            <p:extLst>
              <p:ext uri="{D42A27DB-BD31-4B8C-83A1-F6EECF244321}">
                <p14:modId xmlns:p14="http://schemas.microsoft.com/office/powerpoint/2010/main" val="288404710"/>
              </p:ext>
            </p:extLst>
          </p:nvPr>
        </p:nvGraphicFramePr>
        <p:xfrm>
          <a:off x="1571343" y="1606506"/>
          <a:ext cx="8127999" cy="1483360"/>
        </p:xfrm>
        <a:graphic>
          <a:graphicData uri="http://schemas.openxmlformats.org/drawingml/2006/table">
            <a:tbl>
              <a:tblPr firstRow="1" bandRow="1">
                <a:tableStyleId>{073A0DAA-6AF3-43AB-8588-CEC1D06C72B9}</a:tableStyleId>
              </a:tblPr>
              <a:tblGrid>
                <a:gridCol w="2709333"/>
                <a:gridCol w="2709333"/>
                <a:gridCol w="2709333"/>
              </a:tblGrid>
              <a:tr h="370840">
                <a:tc>
                  <a:txBody>
                    <a:bodyPr/>
                    <a:lstStyle/>
                    <a:p>
                      <a:pPr algn="ctr"/>
                      <a:r>
                        <a:rPr lang="es-ES_tradnl" dirty="0" err="1" smtClean="0"/>
                        <a:t>Caracter</a:t>
                      </a:r>
                      <a:r>
                        <a:rPr lang="es-ES" dirty="0" err="1" smtClean="0"/>
                        <a:t>ísticas</a:t>
                      </a:r>
                      <a:endParaRPr lang="es-ES_tradnl" dirty="0"/>
                    </a:p>
                  </a:txBody>
                  <a:tcPr/>
                </a:tc>
                <a:tc>
                  <a:txBody>
                    <a:bodyPr/>
                    <a:lstStyle/>
                    <a:p>
                      <a:pPr algn="ctr"/>
                      <a:r>
                        <a:rPr lang="es-ES_tradnl" dirty="0" err="1" smtClean="0"/>
                        <a:t>ScanStation</a:t>
                      </a:r>
                      <a:r>
                        <a:rPr lang="es-ES_tradnl" dirty="0" smtClean="0"/>
                        <a:t> 2</a:t>
                      </a:r>
                      <a:endParaRPr lang="es-ES_tradnl" dirty="0"/>
                    </a:p>
                  </a:txBody>
                  <a:tcPr/>
                </a:tc>
                <a:tc>
                  <a:txBody>
                    <a:bodyPr/>
                    <a:lstStyle/>
                    <a:p>
                      <a:pPr algn="ctr"/>
                      <a:r>
                        <a:rPr lang="es-ES_tradnl" dirty="0" err="1" smtClean="0"/>
                        <a:t>ScanStation</a:t>
                      </a:r>
                      <a:r>
                        <a:rPr lang="es-ES_tradnl" dirty="0" smtClean="0"/>
                        <a:t> P40</a:t>
                      </a:r>
                      <a:endParaRPr lang="es-ES_tradnl" dirty="0"/>
                    </a:p>
                  </a:txBody>
                  <a:tcPr/>
                </a:tc>
              </a:tr>
              <a:tr h="370840">
                <a:tc>
                  <a:txBody>
                    <a:bodyPr/>
                    <a:lstStyle/>
                    <a:p>
                      <a:pPr algn="ctr"/>
                      <a:r>
                        <a:rPr lang="es-ES_tradnl" dirty="0" smtClean="0"/>
                        <a:t>Tiempo de Medici</a:t>
                      </a:r>
                      <a:r>
                        <a:rPr lang="es-ES" dirty="0" err="1" smtClean="0"/>
                        <a:t>ón</a:t>
                      </a:r>
                      <a:endParaRPr lang="es-ES_tradnl" dirty="0"/>
                    </a:p>
                  </a:txBody>
                  <a:tcPr/>
                </a:tc>
                <a:tc>
                  <a:txBody>
                    <a:bodyPr/>
                    <a:lstStyle/>
                    <a:p>
                      <a:pPr algn="ctr"/>
                      <a:r>
                        <a:rPr lang="es-ES_tradnl" dirty="0" smtClean="0"/>
                        <a:t>30</a:t>
                      </a:r>
                      <a:r>
                        <a:rPr lang="es-ES_tradnl" baseline="0" dirty="0" smtClean="0"/>
                        <a:t> minutos</a:t>
                      </a:r>
                      <a:endParaRPr lang="es-ES_tradnl" dirty="0"/>
                    </a:p>
                  </a:txBody>
                  <a:tcPr/>
                </a:tc>
                <a:tc>
                  <a:txBody>
                    <a:bodyPr/>
                    <a:lstStyle/>
                    <a:p>
                      <a:pPr algn="ctr"/>
                      <a:r>
                        <a:rPr lang="es-ES_tradnl" dirty="0" smtClean="0"/>
                        <a:t>1 minuto 30 segundos</a:t>
                      </a:r>
                      <a:endParaRPr lang="es-ES_tradnl" dirty="0"/>
                    </a:p>
                  </a:txBody>
                  <a:tcPr/>
                </a:tc>
              </a:tr>
              <a:tr h="370840">
                <a:tc>
                  <a:txBody>
                    <a:bodyPr/>
                    <a:lstStyle/>
                    <a:p>
                      <a:pPr algn="ctr"/>
                      <a:r>
                        <a:rPr lang="es-ES_tradnl" dirty="0" err="1" smtClean="0"/>
                        <a:t>Precisi</a:t>
                      </a:r>
                      <a:r>
                        <a:rPr lang="es-ES" dirty="0" err="1" smtClean="0"/>
                        <a:t>ón</a:t>
                      </a:r>
                      <a:r>
                        <a:rPr lang="es-ES" dirty="0" smtClean="0"/>
                        <a:t> (a 50</a:t>
                      </a:r>
                      <a:r>
                        <a:rPr lang="es-ES" baseline="0" dirty="0" smtClean="0"/>
                        <a:t> m</a:t>
                      </a:r>
                      <a:r>
                        <a:rPr lang="es-ES" dirty="0" smtClean="0"/>
                        <a:t>)</a:t>
                      </a:r>
                      <a:endParaRPr lang="es-ES_tradnl" dirty="0"/>
                    </a:p>
                  </a:txBody>
                  <a:tcPr/>
                </a:tc>
                <a:tc>
                  <a:txBody>
                    <a:bodyPr/>
                    <a:lstStyle/>
                    <a:p>
                      <a:pPr algn="ctr"/>
                      <a:r>
                        <a:rPr lang="es-ES_tradnl" dirty="0" smtClean="0"/>
                        <a:t>4 mm</a:t>
                      </a:r>
                      <a:endParaRPr lang="es-ES_tradnl" dirty="0"/>
                    </a:p>
                  </a:txBody>
                  <a:tcPr/>
                </a:tc>
                <a:tc>
                  <a:txBody>
                    <a:bodyPr/>
                    <a:lstStyle/>
                    <a:p>
                      <a:pPr algn="ctr"/>
                      <a:r>
                        <a:rPr lang="es-ES_tradnl" dirty="0" smtClean="0"/>
                        <a:t>3 mm</a:t>
                      </a:r>
                      <a:endParaRPr lang="es-ES_tradnl" dirty="0"/>
                    </a:p>
                  </a:txBody>
                  <a:tcPr/>
                </a:tc>
              </a:tr>
              <a:tr h="370840">
                <a:tc>
                  <a:txBody>
                    <a:bodyPr/>
                    <a:lstStyle/>
                    <a:p>
                      <a:pPr algn="ctr"/>
                      <a:r>
                        <a:rPr lang="es-ES_tradnl" dirty="0" smtClean="0"/>
                        <a:t>Interfaz de Usuario</a:t>
                      </a:r>
                      <a:endParaRPr lang="es-ES_tradnl" dirty="0"/>
                    </a:p>
                  </a:txBody>
                  <a:tcPr/>
                </a:tc>
                <a:tc>
                  <a:txBody>
                    <a:bodyPr/>
                    <a:lstStyle/>
                    <a:p>
                      <a:pPr algn="ctr"/>
                      <a:r>
                        <a:rPr lang="es-ES_tradnl" dirty="0" smtClean="0"/>
                        <a:t>Ordenador</a:t>
                      </a:r>
                      <a:r>
                        <a:rPr lang="es-ES_tradnl" baseline="0" dirty="0" smtClean="0"/>
                        <a:t> Portátil </a:t>
                      </a:r>
                      <a:endParaRPr lang="es-ES_tradnl" dirty="0"/>
                    </a:p>
                  </a:txBody>
                  <a:tcPr/>
                </a:tc>
                <a:tc>
                  <a:txBody>
                    <a:bodyPr/>
                    <a:lstStyle/>
                    <a:p>
                      <a:pPr algn="ctr"/>
                      <a:r>
                        <a:rPr lang="es-ES_tradnl" dirty="0" smtClean="0"/>
                        <a:t>Pantalla T</a:t>
                      </a:r>
                      <a:r>
                        <a:rPr lang="es-ES" dirty="0" err="1" smtClean="0"/>
                        <a:t>áctil</a:t>
                      </a:r>
                      <a:r>
                        <a:rPr lang="es-ES" dirty="0" smtClean="0"/>
                        <a:t> Integrada</a:t>
                      </a:r>
                      <a:endParaRPr lang="es-ES_tradnl" dirty="0"/>
                    </a:p>
                  </a:txBody>
                  <a:tcPr/>
                </a:tc>
              </a:tr>
            </a:tbl>
          </a:graphicData>
        </a:graphic>
      </p:graphicFrame>
      <p:sp>
        <p:nvSpPr>
          <p:cNvPr id="18" name="Flecha derecha 17"/>
          <p:cNvSpPr/>
          <p:nvPr/>
        </p:nvSpPr>
        <p:spPr>
          <a:xfrm>
            <a:off x="2696901" y="4039564"/>
            <a:ext cx="445308" cy="25094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Cerrar llave 18"/>
          <p:cNvSpPr/>
          <p:nvPr/>
        </p:nvSpPr>
        <p:spPr>
          <a:xfrm flipH="1">
            <a:off x="5374502" y="3414554"/>
            <a:ext cx="244027" cy="157695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0" name="Marcador de contenido 10"/>
          <p:cNvSpPr txBox="1">
            <a:spLocks/>
          </p:cNvSpPr>
          <p:nvPr/>
        </p:nvSpPr>
        <p:spPr>
          <a:xfrm>
            <a:off x="3156131" y="3903901"/>
            <a:ext cx="2521798" cy="5197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b="1" dirty="0" err="1" smtClean="0">
                <a:solidFill>
                  <a:schemeClr val="bg1"/>
                </a:solidFill>
              </a:rPr>
              <a:t>ScanStation</a:t>
            </a:r>
            <a:r>
              <a:rPr lang="es-ES" sz="2400" b="1" dirty="0" smtClean="0">
                <a:solidFill>
                  <a:schemeClr val="bg1"/>
                </a:solidFill>
              </a:rPr>
              <a:t> P40</a:t>
            </a:r>
            <a:endParaRPr lang="es-ES_tradnl" sz="2400" b="1" dirty="0" smtClean="0">
              <a:solidFill>
                <a:schemeClr val="bg1"/>
              </a:solidFill>
            </a:endParaRPr>
          </a:p>
        </p:txBody>
      </p:sp>
      <p:sp>
        <p:nvSpPr>
          <p:cNvPr id="21" name="Marcador de contenido 10"/>
          <p:cNvSpPr txBox="1">
            <a:spLocks/>
          </p:cNvSpPr>
          <p:nvPr/>
        </p:nvSpPr>
        <p:spPr>
          <a:xfrm>
            <a:off x="5532082" y="3359898"/>
            <a:ext cx="5776404" cy="19667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buFont typeface="Wingdings" charset="2"/>
              <a:buChar char="ü"/>
            </a:pPr>
            <a:r>
              <a:rPr lang="es-ES" sz="2400" b="1" dirty="0" smtClean="0">
                <a:solidFill>
                  <a:schemeClr val="bg1"/>
                </a:solidFill>
              </a:rPr>
              <a:t> Mayor Precisión</a:t>
            </a:r>
          </a:p>
          <a:p>
            <a:pPr>
              <a:lnSpc>
                <a:spcPct val="110000"/>
              </a:lnSpc>
              <a:spcBef>
                <a:spcPts val="0"/>
              </a:spcBef>
              <a:buFont typeface="Wingdings" charset="2"/>
              <a:buChar char="ü"/>
            </a:pPr>
            <a:r>
              <a:rPr lang="es-ES" sz="2400" b="1" dirty="0" smtClean="0">
                <a:solidFill>
                  <a:schemeClr val="bg1"/>
                </a:solidFill>
              </a:rPr>
              <a:t> Más Manejable</a:t>
            </a:r>
          </a:p>
          <a:p>
            <a:pPr>
              <a:lnSpc>
                <a:spcPct val="110000"/>
              </a:lnSpc>
              <a:spcBef>
                <a:spcPts val="0"/>
              </a:spcBef>
              <a:buFont typeface="Wingdings" charset="2"/>
              <a:buChar char="ü"/>
            </a:pPr>
            <a:r>
              <a:rPr lang="es-ES" sz="2400" b="1" dirty="0" smtClean="0">
                <a:solidFill>
                  <a:schemeClr val="bg1"/>
                </a:solidFill>
              </a:rPr>
              <a:t> Menor Tiempo </a:t>
            </a:r>
          </a:p>
          <a:p>
            <a:pPr marL="0" indent="0">
              <a:lnSpc>
                <a:spcPct val="110000"/>
              </a:lnSpc>
              <a:spcBef>
                <a:spcPts val="0"/>
              </a:spcBef>
              <a:buNone/>
            </a:pPr>
            <a:r>
              <a:rPr lang="es-ES" sz="2400" b="1" dirty="0">
                <a:solidFill>
                  <a:schemeClr val="bg1"/>
                </a:solidFill>
              </a:rPr>
              <a:t> </a:t>
            </a:r>
            <a:r>
              <a:rPr lang="es-ES" sz="2400" b="1" dirty="0" smtClean="0">
                <a:solidFill>
                  <a:schemeClr val="bg1"/>
                </a:solidFill>
              </a:rPr>
              <a:t>    de Actuación</a:t>
            </a:r>
          </a:p>
        </p:txBody>
      </p:sp>
      <p:sp>
        <p:nvSpPr>
          <p:cNvPr id="22" name="Flecha derecha 21"/>
          <p:cNvSpPr/>
          <p:nvPr/>
        </p:nvSpPr>
        <p:spPr>
          <a:xfrm>
            <a:off x="7956931" y="3925270"/>
            <a:ext cx="407024" cy="214768"/>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3" name="Cerrar llave 22"/>
          <p:cNvSpPr/>
          <p:nvPr/>
        </p:nvSpPr>
        <p:spPr>
          <a:xfrm flipH="1">
            <a:off x="8486249" y="3423612"/>
            <a:ext cx="210798" cy="1289373"/>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4" name="Marcador de contenido 10"/>
          <p:cNvSpPr txBox="1">
            <a:spLocks/>
          </p:cNvSpPr>
          <p:nvPr/>
        </p:nvSpPr>
        <p:spPr>
          <a:xfrm>
            <a:off x="8610600" y="3395307"/>
            <a:ext cx="3616542" cy="1536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dirty="0" smtClean="0">
                <a:solidFill>
                  <a:schemeClr val="bg1"/>
                </a:solidFill>
              </a:rPr>
              <a:t>Pantalla táctil integrada</a:t>
            </a:r>
          </a:p>
          <a:p>
            <a:pPr marL="0" indent="0">
              <a:lnSpc>
                <a:spcPct val="110000"/>
              </a:lnSpc>
              <a:spcBef>
                <a:spcPts val="0"/>
              </a:spcBef>
              <a:buFont typeface="Arial" panose="020B0604020202020204" pitchFamily="34" charset="0"/>
              <a:buNone/>
            </a:pPr>
            <a:r>
              <a:rPr lang="es-ES" sz="2400" dirty="0" smtClean="0">
                <a:solidFill>
                  <a:schemeClr val="bg1"/>
                </a:solidFill>
              </a:rPr>
              <a:t>Batería interna</a:t>
            </a:r>
          </a:p>
          <a:p>
            <a:pPr marL="0" indent="0">
              <a:lnSpc>
                <a:spcPct val="110000"/>
              </a:lnSpc>
              <a:spcBef>
                <a:spcPts val="0"/>
              </a:spcBef>
              <a:buFont typeface="Arial" panose="020B0604020202020204" pitchFamily="34" charset="0"/>
              <a:buNone/>
            </a:pPr>
            <a:r>
              <a:rPr lang="es-ES_tradnl" sz="2400" dirty="0" smtClean="0">
                <a:solidFill>
                  <a:schemeClr val="bg1"/>
                </a:solidFill>
              </a:rPr>
              <a:t>Menor peso y dimensiones</a:t>
            </a:r>
          </a:p>
        </p:txBody>
      </p:sp>
      <p:sp>
        <p:nvSpPr>
          <p:cNvPr id="25" name="Flecha derecha 24"/>
          <p:cNvSpPr/>
          <p:nvPr/>
        </p:nvSpPr>
        <p:spPr>
          <a:xfrm>
            <a:off x="7746376" y="5535443"/>
            <a:ext cx="407024" cy="214768"/>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Cerrar llave 25"/>
          <p:cNvSpPr/>
          <p:nvPr/>
        </p:nvSpPr>
        <p:spPr>
          <a:xfrm flipH="1">
            <a:off x="8258677" y="5211162"/>
            <a:ext cx="210555" cy="914992"/>
          </a:xfrm>
          <a:prstGeom prst="rightBrace">
            <a:avLst>
              <a:gd name="adj1" fmla="val 25000"/>
              <a:gd name="adj2" fmla="val 4780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7" name="Marcador de contenido 10"/>
          <p:cNvSpPr txBox="1">
            <a:spLocks/>
          </p:cNvSpPr>
          <p:nvPr/>
        </p:nvSpPr>
        <p:spPr>
          <a:xfrm>
            <a:off x="8363954" y="5161928"/>
            <a:ext cx="3616542" cy="11944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s-ES" sz="2400" dirty="0" smtClean="0">
                <a:solidFill>
                  <a:schemeClr val="bg1"/>
                </a:solidFill>
              </a:rPr>
              <a:t>Mayor </a:t>
            </a:r>
            <a:r>
              <a:rPr lang="es-ES" sz="2400" b="1" dirty="0" smtClean="0">
                <a:solidFill>
                  <a:schemeClr val="bg1"/>
                </a:solidFill>
              </a:rPr>
              <a:t>exactitud </a:t>
            </a:r>
            <a:r>
              <a:rPr lang="es-ES" sz="2400" dirty="0" smtClean="0">
                <a:solidFill>
                  <a:schemeClr val="bg1"/>
                </a:solidFill>
              </a:rPr>
              <a:t>y </a:t>
            </a:r>
            <a:r>
              <a:rPr lang="es-ES" sz="2400" b="1" dirty="0" smtClean="0">
                <a:solidFill>
                  <a:schemeClr val="bg1"/>
                </a:solidFill>
              </a:rPr>
              <a:t>mejor apariencia</a:t>
            </a:r>
            <a:r>
              <a:rPr lang="es-ES" sz="2400" dirty="0" smtClean="0">
                <a:solidFill>
                  <a:schemeClr val="bg1"/>
                </a:solidFill>
              </a:rPr>
              <a:t> al elemento real</a:t>
            </a:r>
            <a:endParaRPr lang="es-ES" sz="2400" b="1" dirty="0" smtClean="0">
              <a:solidFill>
                <a:schemeClr val="bg1"/>
              </a:solidFill>
            </a:endParaRPr>
          </a:p>
        </p:txBody>
      </p:sp>
    </p:spTree>
    <p:extLst>
      <p:ext uri="{BB962C8B-B14F-4D97-AF65-F5344CB8AC3E}">
        <p14:creationId xmlns:p14="http://schemas.microsoft.com/office/powerpoint/2010/main" val="184876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1">
                                            <p:txEl>
                                              <p:pRg st="0" end="0"/>
                                            </p:txEl>
                                          </p:spTgt>
                                        </p:tgtEl>
                                        <p:attrNameLst>
                                          <p:attrName>style.visibility</p:attrName>
                                        </p:attrNameLst>
                                      </p:cBhvr>
                                      <p:to>
                                        <p:strVal val="visible"/>
                                      </p:to>
                                    </p:set>
                                    <p:animEffect transition="in" filter="fade">
                                      <p:cBhvr>
                                        <p:cTn id="29" dur="500"/>
                                        <p:tgtEl>
                                          <p:spTgt spid="2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
                                            <p:txEl>
                                              <p:pRg st="1" end="1"/>
                                            </p:txEl>
                                          </p:spTgt>
                                        </p:tgtEl>
                                        <p:attrNameLst>
                                          <p:attrName>style.visibility</p:attrName>
                                        </p:attrNameLst>
                                      </p:cBhvr>
                                      <p:to>
                                        <p:strVal val="visible"/>
                                      </p:to>
                                    </p:set>
                                    <p:animEffect transition="in" filter="fade">
                                      <p:cBhvr>
                                        <p:cTn id="34" dur="500"/>
                                        <p:tgtEl>
                                          <p:spTgt spid="21">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
                                            <p:txEl>
                                              <p:pRg st="2" end="2"/>
                                            </p:txEl>
                                          </p:spTgt>
                                        </p:tgtEl>
                                        <p:attrNameLst>
                                          <p:attrName>style.visibility</p:attrName>
                                        </p:attrNameLst>
                                      </p:cBhvr>
                                      <p:to>
                                        <p:strVal val="visible"/>
                                      </p:to>
                                    </p:set>
                                    <p:animEffect transition="in" filter="fade">
                                      <p:cBhvr>
                                        <p:cTn id="50" dur="500"/>
                                        <p:tgtEl>
                                          <p:spTgt spid="21">
                                            <p:txEl>
                                              <p:pRg st="2" end="2"/>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1">
                                            <p:txEl>
                                              <p:pRg st="3" end="3"/>
                                            </p:txEl>
                                          </p:spTgt>
                                        </p:tgtEl>
                                        <p:attrNameLst>
                                          <p:attrName>style.visibility</p:attrName>
                                        </p:attrNameLst>
                                      </p:cBhvr>
                                      <p:to>
                                        <p:strVal val="visible"/>
                                      </p:to>
                                    </p:set>
                                    <p:animEffect transition="in" filter="fade">
                                      <p:cBhvr>
                                        <p:cTn id="53" dur="500"/>
                                        <p:tgtEl>
                                          <p:spTgt spid="21">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8" grpId="0" animBg="1"/>
      <p:bldP spid="19" grpId="0" animBg="1"/>
      <p:bldP spid="20" grpId="0"/>
      <p:bldP spid="22" grpId="0" animBg="1"/>
      <p:bldP spid="23" grpId="0" animBg="1"/>
      <p:bldP spid="24" grpId="0"/>
      <p:bldP spid="25" grpId="0" animBg="1"/>
      <p:bldP spid="26" grpId="0" animBg="1"/>
      <p:bldP spid="2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89463">
            <a:off x="-435763" y="998333"/>
            <a:ext cx="6808168" cy="4554292"/>
          </a:xfrm>
          <a:prstGeom prst="rect">
            <a:avLst/>
          </a:prstGeom>
        </p:spPr>
      </p:pic>
      <p:sp>
        <p:nvSpPr>
          <p:cNvPr id="4" name="Marcador de fecha 3"/>
          <p:cNvSpPr>
            <a:spLocks noGrp="1"/>
          </p:cNvSpPr>
          <p:nvPr>
            <p:ph type="dt" sz="half" idx="10"/>
          </p:nvPr>
        </p:nvSpPr>
        <p:spPr/>
        <p:txBody>
          <a:bodyPr/>
          <a:lstStyle/>
          <a:p>
            <a:fld id="{7897406D-F36E-A043-A61F-9BE5F95F57CD}" type="datetime1">
              <a:rPr lang="es-ES" smtClean="0"/>
              <a:t>31/08/2016</a:t>
            </a:fld>
            <a:endParaRPr lang="es-ES_tradnl"/>
          </a:p>
        </p:txBody>
      </p:sp>
      <p:sp>
        <p:nvSpPr>
          <p:cNvPr id="5" name="Marcador de pie de página 4"/>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6" name="Marcador de número de diapositiva 5"/>
          <p:cNvSpPr>
            <a:spLocks noGrp="1"/>
          </p:cNvSpPr>
          <p:nvPr>
            <p:ph type="sldNum" sz="quarter" idx="12"/>
          </p:nvPr>
        </p:nvSpPr>
        <p:spPr/>
        <p:txBody>
          <a:bodyPr/>
          <a:lstStyle/>
          <a:p>
            <a:fld id="{36FB83E9-D00A-5E4A-833D-087AFD3A0780}" type="slidenum">
              <a:rPr lang="es-ES_tradnl" smtClean="0"/>
              <a:t>42</a:t>
            </a:fld>
            <a:endParaRPr lang="es-ES_tradnl"/>
          </a:p>
        </p:txBody>
      </p:sp>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l="25481" t="20814" r="22965" b="16011"/>
          <a:stretch/>
        </p:blipFill>
        <p:spPr>
          <a:xfrm rot="917538" flipH="1">
            <a:off x="3083650" y="643121"/>
            <a:ext cx="7269400" cy="5565635"/>
          </a:xfrm>
          <a:prstGeom prst="rect">
            <a:avLst/>
          </a:prstGeom>
        </p:spPr>
      </p:pic>
      <p:pic>
        <p:nvPicPr>
          <p:cNvPr id="8" name="Imagen 7"/>
          <p:cNvPicPr>
            <a:picLocks noChangeAspect="1"/>
          </p:cNvPicPr>
          <p:nvPr/>
        </p:nvPicPr>
        <p:blipFill rotWithShape="1">
          <a:blip r:embed="rId5">
            <a:extLst>
              <a:ext uri="{28A0092B-C50C-407E-A947-70E740481C1C}">
                <a14:useLocalDpi xmlns:a14="http://schemas.microsoft.com/office/drawing/2010/main" val="0"/>
              </a:ext>
            </a:extLst>
          </a:blip>
          <a:srcRect l="15190" t="15753" r="13349" b="13055"/>
          <a:stretch/>
        </p:blipFill>
        <p:spPr>
          <a:xfrm>
            <a:off x="5271725" y="1254997"/>
            <a:ext cx="7211028" cy="4040963"/>
          </a:xfrm>
          <a:prstGeom prst="rect">
            <a:avLst/>
          </a:prstGeom>
        </p:spPr>
      </p:pic>
      <p:sp>
        <p:nvSpPr>
          <p:cNvPr id="12" name="CuadroTexto 11"/>
          <p:cNvSpPr txBox="1"/>
          <p:nvPr/>
        </p:nvSpPr>
        <p:spPr>
          <a:xfrm>
            <a:off x="230180" y="5654055"/>
            <a:ext cx="2760684" cy="461665"/>
          </a:xfrm>
          <a:prstGeom prst="rect">
            <a:avLst/>
          </a:prstGeom>
          <a:noFill/>
        </p:spPr>
        <p:txBody>
          <a:bodyPr wrap="square" rtlCol="0">
            <a:spAutoFit/>
          </a:bodyPr>
          <a:lstStyle/>
          <a:p>
            <a:r>
              <a:rPr lang="es-ES_tradnl" sz="2400" b="1" dirty="0" err="1" smtClean="0">
                <a:solidFill>
                  <a:schemeClr val="bg1"/>
                </a:solidFill>
              </a:rPr>
              <a:t>Mirage</a:t>
            </a:r>
            <a:r>
              <a:rPr lang="es-ES_tradnl" sz="2400" b="1" dirty="0" smtClean="0">
                <a:solidFill>
                  <a:schemeClr val="bg1"/>
                </a:solidFill>
              </a:rPr>
              <a:t> F1 real</a:t>
            </a:r>
            <a:endParaRPr lang="es-ES_tradnl" sz="2400" b="1" dirty="0">
              <a:solidFill>
                <a:schemeClr val="bg1"/>
              </a:solidFill>
            </a:endParaRPr>
          </a:p>
        </p:txBody>
      </p:sp>
      <p:sp>
        <p:nvSpPr>
          <p:cNvPr id="13" name="CuadroTexto 12"/>
          <p:cNvSpPr txBox="1"/>
          <p:nvPr/>
        </p:nvSpPr>
        <p:spPr>
          <a:xfrm>
            <a:off x="2550290" y="5607185"/>
            <a:ext cx="2557542" cy="461665"/>
          </a:xfrm>
          <a:prstGeom prst="rect">
            <a:avLst/>
          </a:prstGeom>
          <a:noFill/>
        </p:spPr>
        <p:txBody>
          <a:bodyPr wrap="square" rtlCol="0">
            <a:spAutoFit/>
          </a:bodyPr>
          <a:lstStyle/>
          <a:p>
            <a:r>
              <a:rPr lang="es-ES_tradnl" sz="2400" b="1" dirty="0" err="1" smtClean="0">
                <a:solidFill>
                  <a:schemeClr val="bg1"/>
                </a:solidFill>
              </a:rPr>
              <a:t>ScanStation</a:t>
            </a:r>
            <a:r>
              <a:rPr lang="es-ES_tradnl" sz="2400" b="1" dirty="0" smtClean="0">
                <a:solidFill>
                  <a:schemeClr val="bg1"/>
                </a:solidFill>
              </a:rPr>
              <a:t> 2</a:t>
            </a:r>
            <a:endParaRPr lang="es-ES_tradnl" sz="2400" b="1" dirty="0">
              <a:solidFill>
                <a:schemeClr val="bg1"/>
              </a:solidFill>
            </a:endParaRPr>
          </a:p>
        </p:txBody>
      </p:sp>
      <p:sp>
        <p:nvSpPr>
          <p:cNvPr id="14" name="CuadroTexto 13"/>
          <p:cNvSpPr txBox="1"/>
          <p:nvPr/>
        </p:nvSpPr>
        <p:spPr>
          <a:xfrm>
            <a:off x="5271725" y="5610901"/>
            <a:ext cx="2557542" cy="461665"/>
          </a:xfrm>
          <a:prstGeom prst="rect">
            <a:avLst/>
          </a:prstGeom>
          <a:noFill/>
        </p:spPr>
        <p:txBody>
          <a:bodyPr wrap="square" rtlCol="0">
            <a:spAutoFit/>
          </a:bodyPr>
          <a:lstStyle/>
          <a:p>
            <a:r>
              <a:rPr lang="es-ES_tradnl" sz="2400" b="1" dirty="0" err="1" smtClean="0">
                <a:solidFill>
                  <a:schemeClr val="bg1"/>
                </a:solidFill>
              </a:rPr>
              <a:t>ScanStation</a:t>
            </a:r>
            <a:r>
              <a:rPr lang="es-ES_tradnl" sz="2400" b="1" dirty="0" smtClean="0">
                <a:solidFill>
                  <a:schemeClr val="bg1"/>
                </a:solidFill>
              </a:rPr>
              <a:t> P40</a:t>
            </a:r>
            <a:endParaRPr lang="es-ES_tradnl" sz="2400" b="1" dirty="0">
              <a:solidFill>
                <a:schemeClr val="bg1"/>
              </a:solidFill>
            </a:endParaRPr>
          </a:p>
        </p:txBody>
      </p:sp>
    </p:spTree>
    <p:extLst>
      <p:ext uri="{BB962C8B-B14F-4D97-AF65-F5344CB8AC3E}">
        <p14:creationId xmlns:p14="http://schemas.microsoft.com/office/powerpoint/2010/main" val="71119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459" t="680" r="25500" b="2099"/>
          <a:stretch/>
        </p:blipFill>
        <p:spPr>
          <a:xfrm>
            <a:off x="898466" y="369331"/>
            <a:ext cx="3455253" cy="5870575"/>
          </a:xfrm>
          <a:prstGeom prst="rect">
            <a:avLst/>
          </a:prstGeom>
          <a:effectLst>
            <a:softEdge rad="12700"/>
          </a:effectLst>
        </p:spPr>
      </p:pic>
      <p:pic>
        <p:nvPicPr>
          <p:cNvPr id="9" name="Imagen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75400" y="369331"/>
            <a:ext cx="4036925" cy="2350946"/>
          </a:xfrm>
          <a:prstGeom prst="rect">
            <a:avLst/>
          </a:prstGeom>
          <a:effectLst>
            <a:softEdge rad="12700"/>
          </a:effectLst>
        </p:spPr>
      </p:pic>
      <p:pic>
        <p:nvPicPr>
          <p:cNvPr id="10" name="Imagen 9"/>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9110" t="25895" r="5066" b="36513"/>
          <a:stretch/>
        </p:blipFill>
        <p:spPr>
          <a:xfrm>
            <a:off x="4484291" y="3410450"/>
            <a:ext cx="6502400" cy="2291645"/>
          </a:xfrm>
          <a:prstGeom prst="rect">
            <a:avLst/>
          </a:prstGeom>
          <a:effectLst>
            <a:softEdge rad="12700"/>
          </a:effectLst>
        </p:spPr>
      </p:pic>
      <p:cxnSp>
        <p:nvCxnSpPr>
          <p:cNvPr id="12" name="Conector recto de flecha 11"/>
          <p:cNvCxnSpPr/>
          <p:nvPr/>
        </p:nvCxnSpPr>
        <p:spPr>
          <a:xfrm>
            <a:off x="4353719" y="369331"/>
            <a:ext cx="12700" cy="5870575"/>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14" name="Conector recto de flecha 13"/>
          <p:cNvCxnSpPr/>
          <p:nvPr/>
        </p:nvCxnSpPr>
        <p:spPr>
          <a:xfrm flipV="1">
            <a:off x="11009908" y="3530598"/>
            <a:ext cx="10518" cy="2171497"/>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5" name="CuadroTexto 24"/>
          <p:cNvSpPr txBox="1"/>
          <p:nvPr/>
        </p:nvSpPr>
        <p:spPr>
          <a:xfrm>
            <a:off x="11083926" y="4303064"/>
            <a:ext cx="1254938" cy="461665"/>
          </a:xfrm>
          <a:prstGeom prst="rect">
            <a:avLst/>
          </a:prstGeom>
          <a:noFill/>
        </p:spPr>
        <p:txBody>
          <a:bodyPr wrap="square" rtlCol="0">
            <a:spAutoFit/>
          </a:bodyPr>
          <a:lstStyle/>
          <a:p>
            <a:r>
              <a:rPr lang="es-ES_tradnl" sz="2400" smtClean="0">
                <a:solidFill>
                  <a:schemeClr val="bg1"/>
                </a:solidFill>
              </a:rPr>
              <a:t>4.5 </a:t>
            </a:r>
            <a:r>
              <a:rPr lang="es-ES_tradnl" sz="2400" dirty="0" smtClean="0">
                <a:solidFill>
                  <a:schemeClr val="bg1"/>
                </a:solidFill>
              </a:rPr>
              <a:t>m</a:t>
            </a:r>
            <a:endParaRPr lang="es-ES_tradnl" sz="2400" dirty="0">
              <a:solidFill>
                <a:schemeClr val="bg1"/>
              </a:solidFill>
            </a:endParaRPr>
          </a:p>
        </p:txBody>
      </p:sp>
      <p:sp>
        <p:nvSpPr>
          <p:cNvPr id="26" name="CuadroTexto 25"/>
          <p:cNvSpPr txBox="1"/>
          <p:nvPr/>
        </p:nvSpPr>
        <p:spPr>
          <a:xfrm>
            <a:off x="4564856" y="3064171"/>
            <a:ext cx="1254938" cy="461665"/>
          </a:xfrm>
          <a:prstGeom prst="rect">
            <a:avLst/>
          </a:prstGeom>
          <a:noFill/>
        </p:spPr>
        <p:txBody>
          <a:bodyPr wrap="square" rtlCol="0">
            <a:spAutoFit/>
          </a:bodyPr>
          <a:lstStyle/>
          <a:p>
            <a:r>
              <a:rPr lang="es-ES_tradnl" sz="2400" dirty="0" smtClean="0">
                <a:solidFill>
                  <a:schemeClr val="bg1"/>
                </a:solidFill>
              </a:rPr>
              <a:t>15.3 m</a:t>
            </a:r>
            <a:endParaRPr lang="es-ES_tradnl" sz="2400" dirty="0">
              <a:solidFill>
                <a:schemeClr val="bg1"/>
              </a:solidFill>
            </a:endParaRPr>
          </a:p>
        </p:txBody>
      </p:sp>
      <p:cxnSp>
        <p:nvCxnSpPr>
          <p:cNvPr id="28" name="Conector recto de flecha 27"/>
          <p:cNvCxnSpPr/>
          <p:nvPr/>
        </p:nvCxnSpPr>
        <p:spPr>
          <a:xfrm flipH="1" flipV="1">
            <a:off x="6375400" y="2756195"/>
            <a:ext cx="4004573" cy="1"/>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33" name="CuadroTexto 32"/>
          <p:cNvSpPr txBox="1"/>
          <p:nvPr/>
        </p:nvSpPr>
        <p:spPr>
          <a:xfrm>
            <a:off x="7983131" y="2775645"/>
            <a:ext cx="1254938" cy="461665"/>
          </a:xfrm>
          <a:prstGeom prst="rect">
            <a:avLst/>
          </a:prstGeom>
          <a:noFill/>
        </p:spPr>
        <p:txBody>
          <a:bodyPr wrap="square" rtlCol="0">
            <a:spAutoFit/>
          </a:bodyPr>
          <a:lstStyle/>
          <a:p>
            <a:r>
              <a:rPr lang="es-ES_tradnl" sz="2400" dirty="0" smtClean="0">
                <a:solidFill>
                  <a:schemeClr val="bg1"/>
                </a:solidFill>
              </a:rPr>
              <a:t>8.4 m</a:t>
            </a:r>
            <a:endParaRPr lang="es-ES_tradnl" sz="2400" dirty="0">
              <a:solidFill>
                <a:schemeClr val="bg1"/>
              </a:solidFill>
            </a:endParaRPr>
          </a:p>
        </p:txBody>
      </p:sp>
      <p:cxnSp>
        <p:nvCxnSpPr>
          <p:cNvPr id="37" name="Conector recto 36"/>
          <p:cNvCxnSpPr/>
          <p:nvPr/>
        </p:nvCxnSpPr>
        <p:spPr>
          <a:xfrm flipH="1" flipV="1">
            <a:off x="1029457" y="4559889"/>
            <a:ext cx="12111" cy="47839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1029457" y="4556272"/>
            <a:ext cx="1619852" cy="4820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a:off x="2649309" y="4556272"/>
            <a:ext cx="1573174" cy="45455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H="1" flipV="1">
            <a:off x="4210372" y="4548997"/>
            <a:ext cx="12111" cy="47839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2643040" y="2840090"/>
            <a:ext cx="1573815" cy="17125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H="1">
            <a:off x="1025547" y="2840090"/>
            <a:ext cx="1630031" cy="17179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H="1" flipV="1">
            <a:off x="2647585" y="2847198"/>
            <a:ext cx="8287" cy="170907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270997" y="3534320"/>
            <a:ext cx="1254938" cy="461665"/>
          </a:xfrm>
          <a:prstGeom prst="rect">
            <a:avLst/>
          </a:prstGeom>
          <a:noFill/>
        </p:spPr>
        <p:txBody>
          <a:bodyPr wrap="square" rtlCol="0">
            <a:spAutoFit/>
          </a:bodyPr>
          <a:lstStyle/>
          <a:p>
            <a:r>
              <a:rPr lang="es-ES_tradnl" sz="2400" dirty="0" smtClean="0">
                <a:solidFill>
                  <a:schemeClr val="bg1"/>
                </a:solidFill>
              </a:rPr>
              <a:t>25.0 m</a:t>
            </a:r>
            <a:r>
              <a:rPr lang="es-ES_tradnl" sz="2400" baseline="30000" dirty="0" smtClean="0">
                <a:solidFill>
                  <a:schemeClr val="bg1"/>
                </a:solidFill>
              </a:rPr>
              <a:t>2</a:t>
            </a:r>
            <a:endParaRPr lang="es-ES_tradnl" sz="2400" dirty="0">
              <a:solidFill>
                <a:schemeClr val="bg1"/>
              </a:solidFill>
            </a:endParaRPr>
          </a:p>
        </p:txBody>
      </p:sp>
      <p:sp>
        <p:nvSpPr>
          <p:cNvPr id="2" name="Marcador de fecha 1"/>
          <p:cNvSpPr>
            <a:spLocks noGrp="1"/>
          </p:cNvSpPr>
          <p:nvPr>
            <p:ph type="dt" sz="half" idx="10"/>
          </p:nvPr>
        </p:nvSpPr>
        <p:spPr/>
        <p:txBody>
          <a:bodyPr/>
          <a:lstStyle/>
          <a:p>
            <a:fld id="{3FA4AC04-97FA-7D41-97E1-FC20256DAC81}" type="datetime1">
              <a:rPr lang="es-ES" smtClean="0"/>
              <a:t>31/08/2016</a:t>
            </a:fld>
            <a:endParaRPr lang="es-ES_tradnl"/>
          </a:p>
        </p:txBody>
      </p:sp>
      <p:sp>
        <p:nvSpPr>
          <p:cNvPr id="3" name="Marcador de pie de página 2"/>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7" name="Marcador de número de diapositiva 6"/>
          <p:cNvSpPr>
            <a:spLocks noGrp="1"/>
          </p:cNvSpPr>
          <p:nvPr>
            <p:ph type="sldNum" sz="quarter" idx="12"/>
          </p:nvPr>
        </p:nvSpPr>
        <p:spPr/>
        <p:txBody>
          <a:bodyPr/>
          <a:lstStyle/>
          <a:p>
            <a:fld id="{36FB83E9-D00A-5E4A-833D-087AFD3A0780}" type="slidenum">
              <a:rPr lang="es-ES_tradnl" smtClean="0"/>
              <a:t>43</a:t>
            </a:fld>
            <a:endParaRPr lang="es-ES_tradnl"/>
          </a:p>
        </p:txBody>
      </p:sp>
    </p:spTree>
    <p:extLst>
      <p:ext uri="{BB962C8B-B14F-4D97-AF65-F5344CB8AC3E}">
        <p14:creationId xmlns:p14="http://schemas.microsoft.com/office/powerpoint/2010/main" val="195727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dissolve">
                                      <p:cBhvr>
                                        <p:cTn id="14" dur="500"/>
                                        <p:tgtEl>
                                          <p:spTgt spid="1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dissolv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par>
                                <p:cTn id="56" presetID="9" presetClass="entr" presetSubtype="0"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dissolve">
                                      <p:cBhvr>
                                        <p:cTn id="58" dur="500"/>
                                        <p:tgtEl>
                                          <p:spTgt spid="49"/>
                                        </p:tgtEl>
                                      </p:cBhvr>
                                    </p:animEffect>
                                  </p:childTnLst>
                                </p:cTn>
                              </p:par>
                              <p:par>
                                <p:cTn id="59" presetID="9"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dissolve">
                                      <p:cBhvr>
                                        <p:cTn id="61" dur="500"/>
                                        <p:tgtEl>
                                          <p:spTgt spid="37"/>
                                        </p:tgtEl>
                                      </p:cBhvr>
                                    </p:animEffect>
                                  </p:childTnLst>
                                </p:cTn>
                              </p:par>
                              <p:par>
                                <p:cTn id="62" presetID="9"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dissolve">
                                      <p:cBhvr>
                                        <p:cTn id="64" dur="500"/>
                                        <p:tgtEl>
                                          <p:spTgt spid="38"/>
                                        </p:tgtEl>
                                      </p:cBhvr>
                                    </p:animEffect>
                                  </p:childTnLst>
                                </p:cTn>
                              </p:par>
                              <p:par>
                                <p:cTn id="65" presetID="9"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par>
                                <p:cTn id="68" presetID="9" presetClass="entr" presetSubtype="0" fill="hold"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dissolve">
                                      <p:cBhvr>
                                        <p:cTn id="70" dur="500"/>
                                        <p:tgtEl>
                                          <p:spTgt spid="45"/>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dissolv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3" grpId="0"/>
      <p:bldP spid="5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794" t="15284" r="8729" b="19089"/>
          <a:stretch/>
        </p:blipFill>
        <p:spPr>
          <a:xfrm rot="16200000">
            <a:off x="-449264" y="1561453"/>
            <a:ext cx="5880104" cy="3467100"/>
          </a:xfrm>
          <a:prstGeom prst="rect">
            <a:avLst/>
          </a:prstGeom>
        </p:spPr>
      </p:pic>
      <p:cxnSp>
        <p:nvCxnSpPr>
          <p:cNvPr id="12" name="Conector recto de flecha 11"/>
          <p:cNvCxnSpPr/>
          <p:nvPr/>
        </p:nvCxnSpPr>
        <p:spPr>
          <a:xfrm>
            <a:off x="4353719" y="369331"/>
            <a:ext cx="12700" cy="5870575"/>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14" name="Conector recto de flecha 13"/>
          <p:cNvCxnSpPr/>
          <p:nvPr/>
        </p:nvCxnSpPr>
        <p:spPr>
          <a:xfrm flipV="1">
            <a:off x="11009908" y="3530598"/>
            <a:ext cx="10518" cy="2171497"/>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5" name="CuadroTexto 24"/>
          <p:cNvSpPr txBox="1"/>
          <p:nvPr/>
        </p:nvSpPr>
        <p:spPr>
          <a:xfrm>
            <a:off x="11083926" y="4303064"/>
            <a:ext cx="1254938" cy="461665"/>
          </a:xfrm>
          <a:prstGeom prst="rect">
            <a:avLst/>
          </a:prstGeom>
          <a:noFill/>
        </p:spPr>
        <p:txBody>
          <a:bodyPr wrap="square" rtlCol="0">
            <a:spAutoFit/>
          </a:bodyPr>
          <a:lstStyle/>
          <a:p>
            <a:r>
              <a:rPr lang="es-ES_tradnl" sz="2400" dirty="0" smtClean="0">
                <a:solidFill>
                  <a:schemeClr val="bg1"/>
                </a:solidFill>
              </a:rPr>
              <a:t>4.64 m</a:t>
            </a:r>
            <a:endParaRPr lang="es-ES_tradnl" sz="2400" dirty="0">
              <a:solidFill>
                <a:schemeClr val="bg1"/>
              </a:solidFill>
            </a:endParaRPr>
          </a:p>
        </p:txBody>
      </p:sp>
      <p:sp>
        <p:nvSpPr>
          <p:cNvPr id="26" name="CuadroTexto 25"/>
          <p:cNvSpPr txBox="1"/>
          <p:nvPr/>
        </p:nvSpPr>
        <p:spPr>
          <a:xfrm>
            <a:off x="4564856" y="3064171"/>
            <a:ext cx="1254938" cy="461665"/>
          </a:xfrm>
          <a:prstGeom prst="rect">
            <a:avLst/>
          </a:prstGeom>
          <a:noFill/>
        </p:spPr>
        <p:txBody>
          <a:bodyPr wrap="square" rtlCol="0">
            <a:spAutoFit/>
          </a:bodyPr>
          <a:lstStyle/>
          <a:p>
            <a:r>
              <a:rPr lang="es-ES_tradnl" sz="2400" dirty="0" smtClean="0">
                <a:solidFill>
                  <a:schemeClr val="bg1"/>
                </a:solidFill>
              </a:rPr>
              <a:t>14.93 m</a:t>
            </a:r>
            <a:endParaRPr lang="es-ES_tradnl" sz="2400" dirty="0">
              <a:solidFill>
                <a:schemeClr val="bg1"/>
              </a:solidFill>
            </a:endParaRPr>
          </a:p>
        </p:txBody>
      </p:sp>
      <p:cxnSp>
        <p:nvCxnSpPr>
          <p:cNvPr id="28" name="Conector recto de flecha 27"/>
          <p:cNvCxnSpPr/>
          <p:nvPr/>
        </p:nvCxnSpPr>
        <p:spPr>
          <a:xfrm flipH="1" flipV="1">
            <a:off x="6375400" y="2756195"/>
            <a:ext cx="4004573" cy="1"/>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33" name="CuadroTexto 32"/>
          <p:cNvSpPr txBox="1"/>
          <p:nvPr/>
        </p:nvSpPr>
        <p:spPr>
          <a:xfrm>
            <a:off x="7983131" y="2775645"/>
            <a:ext cx="1254938" cy="461665"/>
          </a:xfrm>
          <a:prstGeom prst="rect">
            <a:avLst/>
          </a:prstGeom>
          <a:noFill/>
        </p:spPr>
        <p:txBody>
          <a:bodyPr wrap="square" rtlCol="0">
            <a:spAutoFit/>
          </a:bodyPr>
          <a:lstStyle/>
          <a:p>
            <a:r>
              <a:rPr lang="es-ES_tradnl" sz="2400" dirty="0" smtClean="0">
                <a:solidFill>
                  <a:schemeClr val="bg1"/>
                </a:solidFill>
              </a:rPr>
              <a:t>8.41 m</a:t>
            </a:r>
            <a:endParaRPr lang="es-ES_tradnl" sz="2400" dirty="0">
              <a:solidFill>
                <a:schemeClr val="bg1"/>
              </a:solidFill>
            </a:endParaRPr>
          </a:p>
        </p:txBody>
      </p:sp>
      <p:cxnSp>
        <p:nvCxnSpPr>
          <p:cNvPr id="37" name="Conector recto 36"/>
          <p:cNvCxnSpPr/>
          <p:nvPr/>
        </p:nvCxnSpPr>
        <p:spPr>
          <a:xfrm flipH="1" flipV="1">
            <a:off x="877205" y="4430191"/>
            <a:ext cx="12111" cy="47839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898466" y="4455813"/>
            <a:ext cx="1636652" cy="45277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a:off x="2533488" y="4455813"/>
            <a:ext cx="1609497" cy="4985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V="1">
            <a:off x="4141229" y="4444063"/>
            <a:ext cx="3512" cy="5103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2553765" y="2741844"/>
            <a:ext cx="1597031" cy="172689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H="1">
            <a:off x="872415" y="2741844"/>
            <a:ext cx="1694020" cy="169312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V="1">
            <a:off x="2530548" y="2761395"/>
            <a:ext cx="28486" cy="170734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154776" y="3384234"/>
            <a:ext cx="1525935" cy="461665"/>
          </a:xfrm>
          <a:prstGeom prst="rect">
            <a:avLst/>
          </a:prstGeom>
          <a:noFill/>
        </p:spPr>
        <p:txBody>
          <a:bodyPr wrap="square" rtlCol="0">
            <a:spAutoFit/>
          </a:bodyPr>
          <a:lstStyle/>
          <a:p>
            <a:r>
              <a:rPr lang="es-ES_tradnl" sz="2400" smtClean="0">
                <a:solidFill>
                  <a:schemeClr val="bg1"/>
                </a:solidFill>
              </a:rPr>
              <a:t>25.59 </a:t>
            </a:r>
            <a:r>
              <a:rPr lang="es-ES_tradnl" sz="2400" dirty="0" smtClean="0">
                <a:solidFill>
                  <a:schemeClr val="bg1"/>
                </a:solidFill>
              </a:rPr>
              <a:t>m</a:t>
            </a:r>
            <a:r>
              <a:rPr lang="es-ES_tradnl" sz="2400" baseline="30000" dirty="0" smtClean="0">
                <a:solidFill>
                  <a:schemeClr val="bg1"/>
                </a:solidFill>
              </a:rPr>
              <a:t>2</a:t>
            </a:r>
            <a:endParaRPr lang="es-ES_tradnl" sz="2400" dirty="0">
              <a:solidFill>
                <a:schemeClr val="bg1"/>
              </a:solidFill>
            </a:endParaRPr>
          </a:p>
        </p:txBody>
      </p:sp>
      <p:pic>
        <p:nvPicPr>
          <p:cNvPr id="23" name="Imagen 22"/>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915" t="33249" r="7173" b="30295"/>
          <a:stretch/>
        </p:blipFill>
        <p:spPr>
          <a:xfrm flipH="1">
            <a:off x="4429919" y="3525836"/>
            <a:ext cx="6564275" cy="2164707"/>
          </a:xfrm>
          <a:prstGeom prst="rect">
            <a:avLst/>
          </a:prstGeom>
        </p:spPr>
      </p:pic>
      <p:pic>
        <p:nvPicPr>
          <p:cNvPr id="7" name="6 Imagen"/>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15" r="3184"/>
          <a:stretch/>
        </p:blipFill>
        <p:spPr>
          <a:xfrm>
            <a:off x="6359105" y="267748"/>
            <a:ext cx="4037162" cy="2715345"/>
          </a:xfrm>
          <a:prstGeom prst="rect">
            <a:avLst/>
          </a:prstGeom>
          <a:effectLst>
            <a:softEdge rad="12700"/>
          </a:effectLst>
        </p:spPr>
      </p:pic>
      <p:sp>
        <p:nvSpPr>
          <p:cNvPr id="2" name="Marcador de fecha 1"/>
          <p:cNvSpPr>
            <a:spLocks noGrp="1"/>
          </p:cNvSpPr>
          <p:nvPr>
            <p:ph type="dt" sz="half" idx="10"/>
          </p:nvPr>
        </p:nvSpPr>
        <p:spPr/>
        <p:txBody>
          <a:bodyPr/>
          <a:lstStyle/>
          <a:p>
            <a:fld id="{B1F740C0-6319-7746-8432-266159A4385C}" type="datetime1">
              <a:rPr lang="es-ES" smtClean="0"/>
              <a:t>31/08/2016</a:t>
            </a:fld>
            <a:endParaRPr lang="es-ES_tradnl"/>
          </a:p>
        </p:txBody>
      </p:sp>
      <p:sp>
        <p:nvSpPr>
          <p:cNvPr id="8" name="Marcador de pie de página 7"/>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9" name="Marcador de número de diapositiva 8"/>
          <p:cNvSpPr>
            <a:spLocks noGrp="1"/>
          </p:cNvSpPr>
          <p:nvPr>
            <p:ph type="sldNum" sz="quarter" idx="12"/>
          </p:nvPr>
        </p:nvSpPr>
        <p:spPr/>
        <p:txBody>
          <a:bodyPr/>
          <a:lstStyle/>
          <a:p>
            <a:fld id="{36FB83E9-D00A-5E4A-833D-087AFD3A0780}" type="slidenum">
              <a:rPr lang="es-ES_tradnl" smtClean="0"/>
              <a:t>44</a:t>
            </a:fld>
            <a:endParaRPr lang="es-ES_tradnl"/>
          </a:p>
        </p:txBody>
      </p:sp>
    </p:spTree>
    <p:extLst>
      <p:ext uri="{BB962C8B-B14F-4D97-AF65-F5344CB8AC3E}">
        <p14:creationId xmlns:p14="http://schemas.microsoft.com/office/powerpoint/2010/main" val="20048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dissolve">
                                      <p:cBhvr>
                                        <p:cTn id="14" dur="500"/>
                                        <p:tgtEl>
                                          <p:spTgt spid="1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9"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dissolve">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par>
                                <p:cTn id="56" presetID="9" presetClass="entr" presetSubtype="0"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dissolve">
                                      <p:cBhvr>
                                        <p:cTn id="58" dur="500"/>
                                        <p:tgtEl>
                                          <p:spTgt spid="49"/>
                                        </p:tgtEl>
                                      </p:cBhvr>
                                    </p:animEffect>
                                  </p:childTnLst>
                                </p:cTn>
                              </p:par>
                              <p:par>
                                <p:cTn id="59" presetID="9"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dissolve">
                                      <p:cBhvr>
                                        <p:cTn id="61" dur="500"/>
                                        <p:tgtEl>
                                          <p:spTgt spid="37"/>
                                        </p:tgtEl>
                                      </p:cBhvr>
                                    </p:animEffect>
                                  </p:childTnLst>
                                </p:cTn>
                              </p:par>
                              <p:par>
                                <p:cTn id="62" presetID="9"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dissolve">
                                      <p:cBhvr>
                                        <p:cTn id="64" dur="500"/>
                                        <p:tgtEl>
                                          <p:spTgt spid="38"/>
                                        </p:tgtEl>
                                      </p:cBhvr>
                                    </p:animEffect>
                                  </p:childTnLst>
                                </p:cTn>
                              </p:par>
                              <p:par>
                                <p:cTn id="65" presetID="9"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par>
                                <p:cTn id="68" presetID="9" presetClass="entr" presetSubtype="0" fill="hold"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dissolve">
                                      <p:cBhvr>
                                        <p:cTn id="70" dur="500"/>
                                        <p:tgtEl>
                                          <p:spTgt spid="45"/>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dissolv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3" grpId="0"/>
      <p:bldP spid="5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944" t="20185" r="11389" b="20371"/>
          <a:stretch/>
        </p:blipFill>
        <p:spPr>
          <a:xfrm rot="16200000">
            <a:off x="-389464" y="1596556"/>
            <a:ext cx="5865179" cy="3410729"/>
          </a:xfrm>
          <a:prstGeom prst="rect">
            <a:avLst/>
          </a:prstGeom>
          <a:ln>
            <a:noFill/>
          </a:ln>
          <a:effectLst>
            <a:softEdge rad="12700"/>
          </a:effectLst>
        </p:spPr>
      </p:pic>
      <p:cxnSp>
        <p:nvCxnSpPr>
          <p:cNvPr id="12" name="Conector recto de flecha 11"/>
          <p:cNvCxnSpPr/>
          <p:nvPr/>
        </p:nvCxnSpPr>
        <p:spPr>
          <a:xfrm>
            <a:off x="4353719" y="369331"/>
            <a:ext cx="12700" cy="5870575"/>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14" name="Conector recto de flecha 13"/>
          <p:cNvCxnSpPr/>
          <p:nvPr/>
        </p:nvCxnSpPr>
        <p:spPr>
          <a:xfrm flipV="1">
            <a:off x="11009908" y="3530598"/>
            <a:ext cx="10518" cy="2171497"/>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5" name="CuadroTexto 24"/>
          <p:cNvSpPr txBox="1"/>
          <p:nvPr/>
        </p:nvSpPr>
        <p:spPr>
          <a:xfrm>
            <a:off x="11083926" y="4303064"/>
            <a:ext cx="1254938" cy="461665"/>
          </a:xfrm>
          <a:prstGeom prst="rect">
            <a:avLst/>
          </a:prstGeom>
          <a:noFill/>
        </p:spPr>
        <p:txBody>
          <a:bodyPr wrap="square" rtlCol="0">
            <a:spAutoFit/>
          </a:bodyPr>
          <a:lstStyle/>
          <a:p>
            <a:r>
              <a:rPr lang="es-ES_tradnl" sz="2400" dirty="0" smtClean="0">
                <a:solidFill>
                  <a:schemeClr val="bg1"/>
                </a:solidFill>
              </a:rPr>
              <a:t>4.71 m</a:t>
            </a:r>
            <a:endParaRPr lang="es-ES_tradnl" sz="2400" dirty="0">
              <a:solidFill>
                <a:schemeClr val="bg1"/>
              </a:solidFill>
            </a:endParaRPr>
          </a:p>
        </p:txBody>
      </p:sp>
      <p:sp>
        <p:nvSpPr>
          <p:cNvPr id="26" name="CuadroTexto 25"/>
          <p:cNvSpPr txBox="1"/>
          <p:nvPr/>
        </p:nvSpPr>
        <p:spPr>
          <a:xfrm>
            <a:off x="4564856" y="3064171"/>
            <a:ext cx="1254938" cy="461665"/>
          </a:xfrm>
          <a:prstGeom prst="rect">
            <a:avLst/>
          </a:prstGeom>
          <a:noFill/>
        </p:spPr>
        <p:txBody>
          <a:bodyPr wrap="square" rtlCol="0">
            <a:spAutoFit/>
          </a:bodyPr>
          <a:lstStyle/>
          <a:p>
            <a:r>
              <a:rPr lang="es-ES_tradnl" sz="2400" dirty="0" smtClean="0">
                <a:solidFill>
                  <a:schemeClr val="bg1"/>
                </a:solidFill>
              </a:rPr>
              <a:t>14.97 m</a:t>
            </a:r>
            <a:endParaRPr lang="es-ES_tradnl" sz="2400" dirty="0">
              <a:solidFill>
                <a:schemeClr val="bg1"/>
              </a:solidFill>
            </a:endParaRPr>
          </a:p>
        </p:txBody>
      </p:sp>
      <p:cxnSp>
        <p:nvCxnSpPr>
          <p:cNvPr id="28" name="Conector recto de flecha 27"/>
          <p:cNvCxnSpPr/>
          <p:nvPr/>
        </p:nvCxnSpPr>
        <p:spPr>
          <a:xfrm flipH="1" flipV="1">
            <a:off x="6375400" y="2756195"/>
            <a:ext cx="4004573" cy="1"/>
          </a:xfrm>
          <a:prstGeom prst="straightConnector1">
            <a:avLst/>
          </a:prstGeom>
          <a:ln w="28575">
            <a:solidFill>
              <a:schemeClr val="bg1"/>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33" name="CuadroTexto 32"/>
          <p:cNvSpPr txBox="1"/>
          <p:nvPr/>
        </p:nvSpPr>
        <p:spPr>
          <a:xfrm>
            <a:off x="7983131" y="2775645"/>
            <a:ext cx="1254938" cy="461665"/>
          </a:xfrm>
          <a:prstGeom prst="rect">
            <a:avLst/>
          </a:prstGeom>
          <a:noFill/>
        </p:spPr>
        <p:txBody>
          <a:bodyPr wrap="square" rtlCol="0">
            <a:spAutoFit/>
          </a:bodyPr>
          <a:lstStyle/>
          <a:p>
            <a:r>
              <a:rPr lang="es-ES_tradnl" sz="2400" dirty="0" smtClean="0">
                <a:solidFill>
                  <a:schemeClr val="bg1"/>
                </a:solidFill>
              </a:rPr>
              <a:t>8.39 m</a:t>
            </a:r>
            <a:endParaRPr lang="es-ES_tradnl" sz="2400" dirty="0">
              <a:solidFill>
                <a:schemeClr val="bg1"/>
              </a:solidFill>
            </a:endParaRPr>
          </a:p>
        </p:txBody>
      </p:sp>
      <p:cxnSp>
        <p:nvCxnSpPr>
          <p:cNvPr id="37" name="Conector recto 36"/>
          <p:cNvCxnSpPr/>
          <p:nvPr/>
        </p:nvCxnSpPr>
        <p:spPr>
          <a:xfrm flipV="1">
            <a:off x="928902" y="4460602"/>
            <a:ext cx="4338" cy="5372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939081" y="4515878"/>
            <a:ext cx="1619852" cy="4820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a:off x="2579540" y="4515878"/>
            <a:ext cx="1615920" cy="4820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H="1" flipV="1">
            <a:off x="4190468" y="4460602"/>
            <a:ext cx="9984" cy="5372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a:off x="2574759" y="2756195"/>
            <a:ext cx="1620852" cy="17203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H="1">
            <a:off x="928902" y="2756195"/>
            <a:ext cx="1630031" cy="17179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H="1" flipV="1">
            <a:off x="2564774" y="2756195"/>
            <a:ext cx="4144" cy="17789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176113" y="3414812"/>
            <a:ext cx="1525935" cy="461665"/>
          </a:xfrm>
          <a:prstGeom prst="rect">
            <a:avLst/>
          </a:prstGeom>
          <a:noFill/>
        </p:spPr>
        <p:txBody>
          <a:bodyPr wrap="square" rtlCol="0">
            <a:spAutoFit/>
          </a:bodyPr>
          <a:lstStyle/>
          <a:p>
            <a:r>
              <a:rPr lang="es-ES_tradnl" sz="2400" smtClean="0">
                <a:solidFill>
                  <a:schemeClr val="bg1"/>
                </a:solidFill>
              </a:rPr>
              <a:t>25.67 </a:t>
            </a:r>
            <a:r>
              <a:rPr lang="es-ES_tradnl" sz="2400" dirty="0" smtClean="0">
                <a:solidFill>
                  <a:schemeClr val="bg1"/>
                </a:solidFill>
              </a:rPr>
              <a:t>m</a:t>
            </a:r>
            <a:r>
              <a:rPr lang="es-ES_tradnl" sz="2400" baseline="30000" dirty="0" smtClean="0">
                <a:solidFill>
                  <a:schemeClr val="bg1"/>
                </a:solidFill>
              </a:rPr>
              <a:t>2</a:t>
            </a:r>
            <a:endParaRPr lang="es-ES_tradnl" sz="2400" dirty="0">
              <a:solidFill>
                <a:schemeClr val="bg1"/>
              </a:solidFill>
            </a:endParaRPr>
          </a:p>
        </p:txBody>
      </p:sp>
      <p:pic>
        <p:nvPicPr>
          <p:cNvPr id="9" name="8 Imagen"/>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301563" y="3297475"/>
            <a:ext cx="6782363" cy="2928374"/>
          </a:xfrm>
          <a:prstGeom prst="rect">
            <a:avLst/>
          </a:prstGeom>
        </p:spPr>
      </p:pic>
      <p:sp>
        <p:nvSpPr>
          <p:cNvPr id="3" name="Marcador de fecha 2"/>
          <p:cNvSpPr>
            <a:spLocks noGrp="1"/>
          </p:cNvSpPr>
          <p:nvPr>
            <p:ph type="dt" sz="half" idx="10"/>
          </p:nvPr>
        </p:nvSpPr>
        <p:spPr/>
        <p:txBody>
          <a:bodyPr/>
          <a:lstStyle/>
          <a:p>
            <a:fld id="{B2BDBDFE-BC0D-614D-B0BE-AB9054A3D893}" type="datetime1">
              <a:rPr lang="es-ES" smtClean="0"/>
              <a:t>31/08/2016</a:t>
            </a:fld>
            <a:endParaRPr lang="es-ES_tradnl"/>
          </a:p>
        </p:txBody>
      </p:sp>
      <p:sp>
        <p:nvSpPr>
          <p:cNvPr id="7" name="Marcador de pie de página 6"/>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10" name="Marcador de número de diapositiva 9"/>
          <p:cNvSpPr>
            <a:spLocks noGrp="1"/>
          </p:cNvSpPr>
          <p:nvPr>
            <p:ph type="sldNum" sz="quarter" idx="12"/>
          </p:nvPr>
        </p:nvSpPr>
        <p:spPr/>
        <p:txBody>
          <a:bodyPr/>
          <a:lstStyle/>
          <a:p>
            <a:fld id="{36FB83E9-D00A-5E4A-833D-087AFD3A0780}" type="slidenum">
              <a:rPr lang="es-ES_tradnl" smtClean="0"/>
              <a:t>45</a:t>
            </a:fld>
            <a:endParaRPr lang="es-ES_tradnl"/>
          </a:p>
        </p:txBody>
      </p:sp>
      <p:pic>
        <p:nvPicPr>
          <p:cNvPr id="11" name="Imagen 10"/>
          <p:cNvPicPr>
            <a:picLocks noChangeAspect="1"/>
          </p:cNvPicPr>
          <p:nvPr/>
        </p:nvPicPr>
        <p:blipFill>
          <a:blip r:embed="rId5">
            <a:clrChange>
              <a:clrFrom>
                <a:srgbClr val="FFFDFF"/>
              </a:clrFrom>
              <a:clrTo>
                <a:srgbClr val="FFFDFF">
                  <a:alpha val="0"/>
                </a:srgbClr>
              </a:clrTo>
            </a:clrChange>
            <a:extLst>
              <a:ext uri="{28A0092B-C50C-407E-A947-70E740481C1C}">
                <a14:useLocalDpi xmlns:a14="http://schemas.microsoft.com/office/drawing/2010/main" val="0"/>
              </a:ext>
            </a:extLst>
          </a:blip>
          <a:stretch>
            <a:fillRect/>
          </a:stretch>
        </p:blipFill>
        <p:spPr>
          <a:xfrm>
            <a:off x="6234261" y="419405"/>
            <a:ext cx="4145712" cy="2346515"/>
          </a:xfrm>
          <a:prstGeom prst="rect">
            <a:avLst/>
          </a:prstGeom>
        </p:spPr>
      </p:pic>
    </p:spTree>
    <p:extLst>
      <p:ext uri="{BB962C8B-B14F-4D97-AF65-F5344CB8AC3E}">
        <p14:creationId xmlns:p14="http://schemas.microsoft.com/office/powerpoint/2010/main" val="53023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dissolve">
                                      <p:cBhvr>
                                        <p:cTn id="14" dur="500"/>
                                        <p:tgtEl>
                                          <p:spTgt spid="1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dissolv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par>
                                <p:cTn id="56" presetID="9" presetClass="entr" presetSubtype="0"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dissolve">
                                      <p:cBhvr>
                                        <p:cTn id="58" dur="500"/>
                                        <p:tgtEl>
                                          <p:spTgt spid="49"/>
                                        </p:tgtEl>
                                      </p:cBhvr>
                                    </p:animEffect>
                                  </p:childTnLst>
                                </p:cTn>
                              </p:par>
                              <p:par>
                                <p:cTn id="59" presetID="9"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dissolve">
                                      <p:cBhvr>
                                        <p:cTn id="61" dur="500"/>
                                        <p:tgtEl>
                                          <p:spTgt spid="37"/>
                                        </p:tgtEl>
                                      </p:cBhvr>
                                    </p:animEffect>
                                  </p:childTnLst>
                                </p:cTn>
                              </p:par>
                              <p:par>
                                <p:cTn id="62" presetID="9"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dissolve">
                                      <p:cBhvr>
                                        <p:cTn id="64" dur="500"/>
                                        <p:tgtEl>
                                          <p:spTgt spid="38"/>
                                        </p:tgtEl>
                                      </p:cBhvr>
                                    </p:animEffect>
                                  </p:childTnLst>
                                </p:cTn>
                              </p:par>
                              <p:par>
                                <p:cTn id="65" presetID="9"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par>
                                <p:cTn id="68" presetID="9" presetClass="entr" presetSubtype="0" fill="hold"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dissolve">
                                      <p:cBhvr>
                                        <p:cTn id="70" dur="500"/>
                                        <p:tgtEl>
                                          <p:spTgt spid="45"/>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dissolv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3" grpId="0"/>
      <p:bldP spid="5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a:spLocks noGrp="1"/>
          </p:cNvSpPr>
          <p:nvPr>
            <p:ph type="title"/>
          </p:nvPr>
        </p:nvSpPr>
        <p:spPr>
          <a:xfrm>
            <a:off x="2066925" y="1714500"/>
            <a:ext cx="8058150" cy="2463799"/>
          </a:xfrm>
        </p:spPr>
        <p:txBody>
          <a:bodyPr>
            <a:noAutofit/>
          </a:bodyPr>
          <a:lstStyle/>
          <a:p>
            <a:pPr algn="ctr"/>
            <a:r>
              <a:rPr lang="es-ES" sz="6000" b="1" dirty="0" smtClean="0">
                <a:solidFill>
                  <a:schemeClr val="bg1"/>
                </a:solidFill>
              </a:rPr>
              <a:t>Gracias por su atención</a:t>
            </a:r>
            <a:endParaRPr lang="es-ES_tradnl" sz="6000" b="1" dirty="0">
              <a:solidFill>
                <a:schemeClr val="bg1"/>
              </a:solidFill>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563" y="4807931"/>
            <a:ext cx="3924943" cy="1387285"/>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7225" y="4919696"/>
            <a:ext cx="3737476" cy="1275520"/>
          </a:xfrm>
          <a:prstGeom prst="rect">
            <a:avLst/>
          </a:prstGeom>
        </p:spPr>
      </p:pic>
      <p:sp>
        <p:nvSpPr>
          <p:cNvPr id="10" name="Marcador de fecha 9"/>
          <p:cNvSpPr>
            <a:spLocks noGrp="1"/>
          </p:cNvSpPr>
          <p:nvPr>
            <p:ph type="dt" sz="half" idx="10"/>
          </p:nvPr>
        </p:nvSpPr>
        <p:spPr/>
        <p:txBody>
          <a:bodyPr/>
          <a:lstStyle/>
          <a:p>
            <a:fld id="{D14F48FC-470E-7C41-90C0-098F2C2143F6}" type="datetime1">
              <a:rPr lang="es-ES" smtClean="0"/>
              <a:t>31/08/2016</a:t>
            </a:fld>
            <a:endParaRPr lang="es-ES_tradnl"/>
          </a:p>
        </p:txBody>
      </p:sp>
      <p:sp>
        <p:nvSpPr>
          <p:cNvPr id="11" name="Marcador de pie de página 10"/>
          <p:cNvSpPr>
            <a:spLocks noGrp="1"/>
          </p:cNvSpPr>
          <p:nvPr>
            <p:ph type="ftr" sz="quarter" idx="11"/>
          </p:nvPr>
        </p:nvSpPr>
        <p:spPr/>
        <p:txBody>
          <a:bodyPr/>
          <a:lstStyle/>
          <a:p>
            <a:r>
              <a:rPr lang="es-ES_tradnl" smtClean="0"/>
              <a:t>Grado en Ingeniería Aeroespacial             Jorge Jiménez Mocholí</a:t>
            </a:r>
            <a:endParaRPr lang="es-ES_tradnl"/>
          </a:p>
        </p:txBody>
      </p:sp>
      <p:sp>
        <p:nvSpPr>
          <p:cNvPr id="12" name="Marcador de número de diapositiva 11"/>
          <p:cNvSpPr>
            <a:spLocks noGrp="1"/>
          </p:cNvSpPr>
          <p:nvPr>
            <p:ph type="sldNum" sz="quarter" idx="12"/>
          </p:nvPr>
        </p:nvSpPr>
        <p:spPr/>
        <p:txBody>
          <a:bodyPr/>
          <a:lstStyle/>
          <a:p>
            <a:fld id="{36FB83E9-D00A-5E4A-833D-087AFD3A0780}" type="slidenum">
              <a:rPr lang="es-ES_tradnl" smtClean="0"/>
              <a:t>46</a:t>
            </a:fld>
            <a:endParaRPr lang="es-ES_tradnl"/>
          </a:p>
        </p:txBody>
      </p:sp>
    </p:spTree>
    <p:extLst>
      <p:ext uri="{BB962C8B-B14F-4D97-AF65-F5344CB8AC3E}">
        <p14:creationId xmlns:p14="http://schemas.microsoft.com/office/powerpoint/2010/main" val="204833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24854</TotalTime>
  <Words>3684</Words>
  <Application>Microsoft Office PowerPoint</Application>
  <PresentationFormat>Personalizado</PresentationFormat>
  <Paragraphs>623</Paragraphs>
  <Slides>47</Slides>
  <Notes>47</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Tema de Office</vt:lpstr>
      <vt:lpstr>Control Dimensional de Piezas Aeroespaciales con Sistemas Láser Escáner: Avión Mirage F1</vt:lpstr>
      <vt:lpstr>Presentación de PowerPoint</vt:lpstr>
      <vt:lpstr>Objetivos y Estructura del Trabajo</vt:lpstr>
      <vt:lpstr>Presentación de PowerPoint</vt:lpstr>
      <vt:lpstr>Elemento de Estudio</vt:lpstr>
      <vt:lpstr>Presentación de PowerPoint</vt:lpstr>
      <vt:lpstr>Presentación de PowerPoint</vt:lpstr>
      <vt:lpstr>Presentación de PowerPoint</vt:lpstr>
      <vt:lpstr>Instrumentalización Utilizada</vt:lpstr>
      <vt:lpstr>Presentación de PowerPoint</vt:lpstr>
      <vt:lpstr>Presentación de PowerPoint</vt:lpstr>
      <vt:lpstr>Presentación de PowerPoint</vt:lpstr>
      <vt:lpstr>Presentación de PowerPoint</vt:lpstr>
      <vt:lpstr>Presentación de PowerPoint</vt:lpstr>
      <vt:lpstr>Sistemas Láser Escáner</vt:lpstr>
      <vt:lpstr>Presentación de PowerPoint</vt:lpstr>
      <vt:lpstr>Proceso de Trabajo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Presentación de PowerPoint</vt:lpstr>
      <vt:lpstr>Presentación de PowerPoint</vt:lpstr>
      <vt:lpstr>Presentación de PowerPoint</vt:lpstr>
      <vt:lpstr>Presentación de PowerPoint</vt:lpstr>
      <vt:lpstr>Presentación de PowerPoint</vt:lpstr>
      <vt:lpstr>Gracias por su atención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Jiménez</dc:creator>
  <cp:lastModifiedBy>Jorge_JM</cp:lastModifiedBy>
  <cp:revision>288</cp:revision>
  <dcterms:created xsi:type="dcterms:W3CDTF">2016-08-11T08:32:48Z</dcterms:created>
  <dcterms:modified xsi:type="dcterms:W3CDTF">2016-09-01T09:53:30Z</dcterms:modified>
</cp:coreProperties>
</file>