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65"/>
  </p:notesMasterIdLst>
  <p:sldIdLst>
    <p:sldId id="256" r:id="rId2"/>
    <p:sldId id="258" r:id="rId3"/>
    <p:sldId id="259" r:id="rId4"/>
    <p:sldId id="260" r:id="rId5"/>
    <p:sldId id="264" r:id="rId6"/>
    <p:sldId id="265" r:id="rId7"/>
    <p:sldId id="267" r:id="rId8"/>
    <p:sldId id="266" r:id="rId9"/>
    <p:sldId id="268" r:id="rId10"/>
    <p:sldId id="269" r:id="rId11"/>
    <p:sldId id="270" r:id="rId12"/>
    <p:sldId id="271" r:id="rId13"/>
    <p:sldId id="272" r:id="rId14"/>
    <p:sldId id="273" r:id="rId15"/>
    <p:sldId id="274" r:id="rId16"/>
    <p:sldId id="275" r:id="rId17"/>
    <p:sldId id="276" r:id="rId18"/>
    <p:sldId id="277" r:id="rId19"/>
    <p:sldId id="278" r:id="rId20"/>
    <p:sldId id="279" r:id="rId21"/>
    <p:sldId id="282" r:id="rId22"/>
    <p:sldId id="283" r:id="rId23"/>
    <p:sldId id="284" r:id="rId24"/>
    <p:sldId id="285" r:id="rId25"/>
    <p:sldId id="286" r:id="rId26"/>
    <p:sldId id="288" r:id="rId27"/>
    <p:sldId id="289" r:id="rId28"/>
    <p:sldId id="290" r:id="rId29"/>
    <p:sldId id="291" r:id="rId30"/>
    <p:sldId id="292" r:id="rId31"/>
    <p:sldId id="293" r:id="rId32"/>
    <p:sldId id="294" r:id="rId33"/>
    <p:sldId id="305" r:id="rId34"/>
    <p:sldId id="306" r:id="rId35"/>
    <p:sldId id="307" r:id="rId36"/>
    <p:sldId id="308" r:id="rId37"/>
    <p:sldId id="298" r:id="rId38"/>
    <p:sldId id="300" r:id="rId39"/>
    <p:sldId id="301" r:id="rId40"/>
    <p:sldId id="309" r:id="rId41"/>
    <p:sldId id="310" r:id="rId42"/>
    <p:sldId id="311" r:id="rId43"/>
    <p:sldId id="312" r:id="rId44"/>
    <p:sldId id="313" r:id="rId45"/>
    <p:sldId id="314" r:id="rId46"/>
    <p:sldId id="315" r:id="rId47"/>
    <p:sldId id="316" r:id="rId48"/>
    <p:sldId id="317" r:id="rId49"/>
    <p:sldId id="318" r:id="rId50"/>
    <p:sldId id="319" r:id="rId51"/>
    <p:sldId id="320" r:id="rId52"/>
    <p:sldId id="321" r:id="rId53"/>
    <p:sldId id="322" r:id="rId54"/>
    <p:sldId id="323" r:id="rId55"/>
    <p:sldId id="324" r:id="rId56"/>
    <p:sldId id="325" r:id="rId57"/>
    <p:sldId id="326" r:id="rId58"/>
    <p:sldId id="327" r:id="rId59"/>
    <p:sldId id="328" r:id="rId60"/>
    <p:sldId id="329" r:id="rId61"/>
    <p:sldId id="331" r:id="rId62"/>
    <p:sldId id="332" r:id="rId63"/>
    <p:sldId id="330" r:id="rId64"/>
  </p:sldIdLst>
  <p:sldSz cx="12192000" cy="6858000"/>
  <p:notesSz cx="6858000" cy="914400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p:cViewPr varScale="1">
        <p:scale>
          <a:sx n="64" d="100"/>
          <a:sy n="64" d="100"/>
        </p:scale>
        <p:origin x="102" y="106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presProps" Target="pres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ES"/>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26A0362-96EB-4598-B6D7-2BF07D209D20}" type="datetimeFigureOut">
              <a:rPr lang="es-ES" smtClean="0"/>
              <a:t>09/09/2016</a:t>
            </a:fld>
            <a:endParaRPr lang="es-ES"/>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s-ES"/>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ES"/>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87FBA6A-CDBA-4CC8-9151-DA809FA0C8D3}" type="slidenum">
              <a:rPr lang="es-ES" smtClean="0"/>
              <a:t>‹Nº›</a:t>
            </a:fld>
            <a:endParaRPr lang="es-ES"/>
          </a:p>
        </p:txBody>
      </p:sp>
    </p:spTree>
    <p:extLst>
      <p:ext uri="{BB962C8B-B14F-4D97-AF65-F5344CB8AC3E}">
        <p14:creationId xmlns:p14="http://schemas.microsoft.com/office/powerpoint/2010/main" val="27237438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a:p>
        </p:txBody>
      </p:sp>
      <p:sp>
        <p:nvSpPr>
          <p:cNvPr id="4" name="Marcador de número de diapositiva 3"/>
          <p:cNvSpPr>
            <a:spLocks noGrp="1"/>
          </p:cNvSpPr>
          <p:nvPr>
            <p:ph type="sldNum" sz="quarter" idx="10"/>
          </p:nvPr>
        </p:nvSpPr>
        <p:spPr/>
        <p:txBody>
          <a:bodyPr/>
          <a:lstStyle/>
          <a:p>
            <a:fld id="{C87FBA6A-CDBA-4CC8-9151-DA809FA0C8D3}" type="slidenum">
              <a:rPr lang="es-ES" smtClean="0"/>
              <a:t>7</a:t>
            </a:fld>
            <a:endParaRPr lang="es-ES"/>
          </a:p>
        </p:txBody>
      </p:sp>
    </p:spTree>
    <p:extLst>
      <p:ext uri="{BB962C8B-B14F-4D97-AF65-F5344CB8AC3E}">
        <p14:creationId xmlns:p14="http://schemas.microsoft.com/office/powerpoint/2010/main" val="40789243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a:p>
        </p:txBody>
      </p:sp>
      <p:sp>
        <p:nvSpPr>
          <p:cNvPr id="4" name="Marcador de número de diapositiva 3"/>
          <p:cNvSpPr>
            <a:spLocks noGrp="1"/>
          </p:cNvSpPr>
          <p:nvPr>
            <p:ph type="sldNum" sz="quarter" idx="10"/>
          </p:nvPr>
        </p:nvSpPr>
        <p:spPr/>
        <p:txBody>
          <a:bodyPr/>
          <a:lstStyle/>
          <a:p>
            <a:fld id="{C87FBA6A-CDBA-4CC8-9151-DA809FA0C8D3}" type="slidenum">
              <a:rPr lang="es-ES" smtClean="0"/>
              <a:t>10</a:t>
            </a:fld>
            <a:endParaRPr lang="es-ES"/>
          </a:p>
        </p:txBody>
      </p:sp>
    </p:spTree>
    <p:extLst>
      <p:ext uri="{BB962C8B-B14F-4D97-AF65-F5344CB8AC3E}">
        <p14:creationId xmlns:p14="http://schemas.microsoft.com/office/powerpoint/2010/main" val="33355673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a:p>
        </p:txBody>
      </p:sp>
      <p:sp>
        <p:nvSpPr>
          <p:cNvPr id="4" name="Marcador de número de diapositiva 3"/>
          <p:cNvSpPr>
            <a:spLocks noGrp="1"/>
          </p:cNvSpPr>
          <p:nvPr>
            <p:ph type="sldNum" sz="quarter" idx="10"/>
          </p:nvPr>
        </p:nvSpPr>
        <p:spPr/>
        <p:txBody>
          <a:bodyPr/>
          <a:lstStyle/>
          <a:p>
            <a:fld id="{C87FBA6A-CDBA-4CC8-9151-DA809FA0C8D3}" type="slidenum">
              <a:rPr lang="es-ES" smtClean="0"/>
              <a:t>25</a:t>
            </a:fld>
            <a:endParaRPr lang="es-ES"/>
          </a:p>
        </p:txBody>
      </p:sp>
    </p:spTree>
    <p:extLst>
      <p:ext uri="{BB962C8B-B14F-4D97-AF65-F5344CB8AC3E}">
        <p14:creationId xmlns:p14="http://schemas.microsoft.com/office/powerpoint/2010/main" val="1450420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es-ES" smtClean="0"/>
              <a:t>Haga clic para modificar el estilo de título del patrón</a:t>
            </a:r>
            <a:endParaRPr lang="es-ES"/>
          </a:p>
        </p:txBody>
      </p:sp>
      <p:sp>
        <p:nvSpPr>
          <p:cNvPr id="3" name="Subtítu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 smtClean="0"/>
              <a:t>Haga clic para modificar el estilo de subtítulo del patrón</a:t>
            </a:r>
            <a:endParaRPr lang="es-ES"/>
          </a:p>
        </p:txBody>
      </p:sp>
      <p:sp>
        <p:nvSpPr>
          <p:cNvPr id="4" name="Marcador de fecha 3"/>
          <p:cNvSpPr>
            <a:spLocks noGrp="1"/>
          </p:cNvSpPr>
          <p:nvPr>
            <p:ph type="dt" sz="half" idx="10"/>
          </p:nvPr>
        </p:nvSpPr>
        <p:spPr/>
        <p:txBody>
          <a:bodyPr/>
          <a:lstStyle/>
          <a:p>
            <a:fld id="{CA7FDD3F-E493-472B-8636-6810A823B73B}" type="datetime1">
              <a:rPr lang="es-ES" smtClean="0"/>
              <a:t>09/09/2016</a:t>
            </a:fld>
            <a:endParaRPr lang="es-ES"/>
          </a:p>
        </p:txBody>
      </p:sp>
      <p:sp>
        <p:nvSpPr>
          <p:cNvPr id="5" name="Marcador de pie de página 4"/>
          <p:cNvSpPr>
            <a:spLocks noGrp="1"/>
          </p:cNvSpPr>
          <p:nvPr>
            <p:ph type="ftr" sz="quarter" idx="11"/>
          </p:nvPr>
        </p:nvSpPr>
        <p:spPr/>
        <p:txBody>
          <a:bodyPr/>
          <a:lstStyle/>
          <a:p>
            <a:r>
              <a:rPr lang="es-ES" smtClean="0"/>
              <a:t>TFG - Guiado automático de aeronaves en el plano vertical</a:t>
            </a:r>
            <a:endParaRPr lang="es-ES"/>
          </a:p>
        </p:txBody>
      </p:sp>
      <p:sp>
        <p:nvSpPr>
          <p:cNvPr id="6" name="Marcador de número de diapositiva 5"/>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39175971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ES"/>
          </a:p>
        </p:txBody>
      </p:sp>
      <p:sp>
        <p:nvSpPr>
          <p:cNvPr id="3" name="Marcador de contenido 2"/>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fecha 3"/>
          <p:cNvSpPr>
            <a:spLocks noGrp="1"/>
          </p:cNvSpPr>
          <p:nvPr>
            <p:ph type="dt" sz="half" idx="10"/>
          </p:nvPr>
        </p:nvSpPr>
        <p:spPr/>
        <p:txBody>
          <a:bodyPr/>
          <a:lstStyle/>
          <a:p>
            <a:fld id="{53E576C7-764B-42F5-AFEB-E0A5DEA4DDD6}" type="datetime1">
              <a:rPr lang="es-ES" smtClean="0"/>
              <a:t>09/09/2016</a:t>
            </a:fld>
            <a:endParaRPr lang="es-ES"/>
          </a:p>
        </p:txBody>
      </p:sp>
      <p:sp>
        <p:nvSpPr>
          <p:cNvPr id="5" name="Marcador de pie de página 4"/>
          <p:cNvSpPr>
            <a:spLocks noGrp="1"/>
          </p:cNvSpPr>
          <p:nvPr>
            <p:ph type="ftr" sz="quarter" idx="11"/>
          </p:nvPr>
        </p:nvSpPr>
        <p:spPr/>
        <p:txBody>
          <a:bodyPr/>
          <a:lstStyle/>
          <a:p>
            <a:r>
              <a:rPr lang="es-ES" smtClean="0"/>
              <a:t>TFG - Guiado automático de aeronaves en el plano vertical</a:t>
            </a:r>
            <a:endParaRPr lang="es-ES"/>
          </a:p>
        </p:txBody>
      </p:sp>
      <p:sp>
        <p:nvSpPr>
          <p:cNvPr id="6" name="Marcador de número de diapositiva 5"/>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321949774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es-ES" smtClean="0"/>
              <a:t>Haga clic para modificar el estilo de título del patrón</a:t>
            </a:r>
            <a:endParaRPr lang="es-ES"/>
          </a:p>
        </p:txBody>
      </p:sp>
      <p:sp>
        <p:nvSpPr>
          <p:cNvPr id="3" name="Marcador de texto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s-ES" smtClean="0"/>
              <a:t>Haga clic para modificar el estilo de texto del patrón</a:t>
            </a:r>
          </a:p>
        </p:txBody>
      </p:sp>
      <p:sp>
        <p:nvSpPr>
          <p:cNvPr id="4" name="Marcador de fecha 3"/>
          <p:cNvSpPr>
            <a:spLocks noGrp="1"/>
          </p:cNvSpPr>
          <p:nvPr>
            <p:ph type="dt" sz="half" idx="10"/>
          </p:nvPr>
        </p:nvSpPr>
        <p:spPr/>
        <p:txBody>
          <a:bodyPr/>
          <a:lstStyle/>
          <a:p>
            <a:fld id="{DFEEF702-4CFF-4BE2-B15D-B22112D83120}" type="datetime1">
              <a:rPr lang="es-ES" smtClean="0"/>
              <a:t>09/09/2016</a:t>
            </a:fld>
            <a:endParaRPr lang="es-ES"/>
          </a:p>
        </p:txBody>
      </p:sp>
      <p:sp>
        <p:nvSpPr>
          <p:cNvPr id="5" name="Marcador de pie de página 4"/>
          <p:cNvSpPr>
            <a:spLocks noGrp="1"/>
          </p:cNvSpPr>
          <p:nvPr>
            <p:ph type="ftr" sz="quarter" idx="11"/>
          </p:nvPr>
        </p:nvSpPr>
        <p:spPr/>
        <p:txBody>
          <a:bodyPr/>
          <a:lstStyle/>
          <a:p>
            <a:r>
              <a:rPr lang="es-ES" smtClean="0"/>
              <a:t>TFG - Guiado automático de aeronaves en el plano vertical</a:t>
            </a:r>
            <a:endParaRPr lang="es-ES"/>
          </a:p>
        </p:txBody>
      </p:sp>
      <p:sp>
        <p:nvSpPr>
          <p:cNvPr id="6" name="Marcador de número de diapositiva 5"/>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296792513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ES"/>
          </a:p>
        </p:txBody>
      </p:sp>
      <p:sp>
        <p:nvSpPr>
          <p:cNvPr id="3" name="Marcador de contenido 2"/>
          <p:cNvSpPr>
            <a:spLocks noGrp="1"/>
          </p:cNvSpPr>
          <p:nvPr>
            <p:ph sz="half" idx="1"/>
          </p:nvPr>
        </p:nvSpPr>
        <p:spPr>
          <a:xfrm>
            <a:off x="838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contenido 3"/>
          <p:cNvSpPr>
            <a:spLocks noGrp="1"/>
          </p:cNvSpPr>
          <p:nvPr>
            <p:ph sz="half" idx="2"/>
          </p:nvPr>
        </p:nvSpPr>
        <p:spPr>
          <a:xfrm>
            <a:off x="6172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Marcador de fecha 4"/>
          <p:cNvSpPr>
            <a:spLocks noGrp="1"/>
          </p:cNvSpPr>
          <p:nvPr>
            <p:ph type="dt" sz="half" idx="10"/>
          </p:nvPr>
        </p:nvSpPr>
        <p:spPr/>
        <p:txBody>
          <a:bodyPr/>
          <a:lstStyle/>
          <a:p>
            <a:fld id="{BA310B81-D42B-43AB-AD75-3252EAA1CEC0}" type="datetime1">
              <a:rPr lang="es-ES" smtClean="0"/>
              <a:t>09/09/2016</a:t>
            </a:fld>
            <a:endParaRPr lang="es-ES"/>
          </a:p>
        </p:txBody>
      </p:sp>
      <p:sp>
        <p:nvSpPr>
          <p:cNvPr id="6" name="Marcador de pie de página 5"/>
          <p:cNvSpPr>
            <a:spLocks noGrp="1"/>
          </p:cNvSpPr>
          <p:nvPr>
            <p:ph type="ftr" sz="quarter" idx="11"/>
          </p:nvPr>
        </p:nvSpPr>
        <p:spPr/>
        <p:txBody>
          <a:bodyPr/>
          <a:lstStyle/>
          <a:p>
            <a:r>
              <a:rPr lang="es-ES" smtClean="0"/>
              <a:t>TFG - Guiado automático de aeronaves en el plano vertical</a:t>
            </a:r>
            <a:endParaRPr lang="es-ES"/>
          </a:p>
        </p:txBody>
      </p:sp>
      <p:sp>
        <p:nvSpPr>
          <p:cNvPr id="7" name="Marcador de número de diapositiva 6"/>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25767573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es-ES" smtClean="0"/>
              <a:t>Haga clic para modificar el estilo de título del patrón</a:t>
            </a:r>
            <a:endParaRPr lang="es-ES"/>
          </a:p>
        </p:txBody>
      </p:sp>
      <p:sp>
        <p:nvSpPr>
          <p:cNvPr id="3" name="Marcador de texto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Marcador de contenido 3"/>
          <p:cNvSpPr>
            <a:spLocks noGrp="1"/>
          </p:cNvSpPr>
          <p:nvPr>
            <p:ph sz="half" idx="2"/>
          </p:nvPr>
        </p:nvSpPr>
        <p:spPr>
          <a:xfrm>
            <a:off x="839788" y="2505075"/>
            <a:ext cx="5157787"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Marcador de texto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Marcador de contenido 5"/>
          <p:cNvSpPr>
            <a:spLocks noGrp="1"/>
          </p:cNvSpPr>
          <p:nvPr>
            <p:ph sz="quarter" idx="4"/>
          </p:nvPr>
        </p:nvSpPr>
        <p:spPr>
          <a:xfrm>
            <a:off x="6172200" y="2505075"/>
            <a:ext cx="5183188"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Marcador de fecha 6"/>
          <p:cNvSpPr>
            <a:spLocks noGrp="1"/>
          </p:cNvSpPr>
          <p:nvPr>
            <p:ph type="dt" sz="half" idx="10"/>
          </p:nvPr>
        </p:nvSpPr>
        <p:spPr/>
        <p:txBody>
          <a:bodyPr/>
          <a:lstStyle/>
          <a:p>
            <a:fld id="{71EA4079-1F8A-43E5-A324-5C40451A3750}" type="datetime1">
              <a:rPr lang="es-ES" smtClean="0"/>
              <a:t>09/09/2016</a:t>
            </a:fld>
            <a:endParaRPr lang="es-ES"/>
          </a:p>
        </p:txBody>
      </p:sp>
      <p:sp>
        <p:nvSpPr>
          <p:cNvPr id="8" name="Marcador de pie de página 7"/>
          <p:cNvSpPr>
            <a:spLocks noGrp="1"/>
          </p:cNvSpPr>
          <p:nvPr>
            <p:ph type="ftr" sz="quarter" idx="11"/>
          </p:nvPr>
        </p:nvSpPr>
        <p:spPr/>
        <p:txBody>
          <a:bodyPr/>
          <a:lstStyle/>
          <a:p>
            <a:r>
              <a:rPr lang="es-ES" smtClean="0"/>
              <a:t>TFG - Guiado automático de aeronaves en el plano vertical</a:t>
            </a:r>
            <a:endParaRPr lang="es-ES"/>
          </a:p>
        </p:txBody>
      </p:sp>
      <p:sp>
        <p:nvSpPr>
          <p:cNvPr id="9" name="Marcador de número de diapositiva 8"/>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24708736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ES"/>
          </a:p>
        </p:txBody>
      </p:sp>
      <p:sp>
        <p:nvSpPr>
          <p:cNvPr id="3" name="Marcador de fecha 2"/>
          <p:cNvSpPr>
            <a:spLocks noGrp="1"/>
          </p:cNvSpPr>
          <p:nvPr>
            <p:ph type="dt" sz="half" idx="10"/>
          </p:nvPr>
        </p:nvSpPr>
        <p:spPr/>
        <p:txBody>
          <a:bodyPr/>
          <a:lstStyle/>
          <a:p>
            <a:fld id="{DA5BC9C7-3E5A-4D3C-8C03-9FBE3FE207E5}" type="datetime1">
              <a:rPr lang="es-ES" smtClean="0"/>
              <a:t>09/09/2016</a:t>
            </a:fld>
            <a:endParaRPr lang="es-ES"/>
          </a:p>
        </p:txBody>
      </p:sp>
      <p:sp>
        <p:nvSpPr>
          <p:cNvPr id="4" name="Marcador de pie de página 3"/>
          <p:cNvSpPr>
            <a:spLocks noGrp="1"/>
          </p:cNvSpPr>
          <p:nvPr>
            <p:ph type="ftr" sz="quarter" idx="11"/>
          </p:nvPr>
        </p:nvSpPr>
        <p:spPr/>
        <p:txBody>
          <a:bodyPr/>
          <a:lstStyle/>
          <a:p>
            <a:r>
              <a:rPr lang="es-ES" smtClean="0"/>
              <a:t>TFG - Guiado automático de aeronaves en el plano vertical</a:t>
            </a:r>
            <a:endParaRPr lang="es-ES"/>
          </a:p>
        </p:txBody>
      </p:sp>
      <p:sp>
        <p:nvSpPr>
          <p:cNvPr id="5" name="Marcador de número de diapositiva 4"/>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10055936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fld id="{15CB5EF1-BC50-4FDE-8558-95A48B6F2009}" type="datetime1">
              <a:rPr lang="es-ES" smtClean="0"/>
              <a:t>09/09/2016</a:t>
            </a:fld>
            <a:endParaRPr lang="es-ES"/>
          </a:p>
        </p:txBody>
      </p:sp>
      <p:sp>
        <p:nvSpPr>
          <p:cNvPr id="3" name="Marcador de pie de página 2"/>
          <p:cNvSpPr>
            <a:spLocks noGrp="1"/>
          </p:cNvSpPr>
          <p:nvPr>
            <p:ph type="ftr" sz="quarter" idx="11"/>
          </p:nvPr>
        </p:nvSpPr>
        <p:spPr/>
        <p:txBody>
          <a:bodyPr/>
          <a:lstStyle/>
          <a:p>
            <a:r>
              <a:rPr lang="es-ES" smtClean="0"/>
              <a:t>TFG - Guiado automático de aeronaves en el plano vertical</a:t>
            </a:r>
            <a:endParaRPr lang="es-ES"/>
          </a:p>
        </p:txBody>
      </p:sp>
      <p:sp>
        <p:nvSpPr>
          <p:cNvPr id="4" name="Marcador de número de diapositiva 3"/>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182059924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s-ES"/>
          </a:p>
        </p:txBody>
      </p:sp>
      <p:sp>
        <p:nvSpPr>
          <p:cNvPr id="3" name="Marcador de contenido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E393CD78-420C-43FA-B599-1E4A3B470CCB}" type="datetime1">
              <a:rPr lang="es-ES" smtClean="0"/>
              <a:t>09/09/2016</a:t>
            </a:fld>
            <a:endParaRPr lang="es-ES"/>
          </a:p>
        </p:txBody>
      </p:sp>
      <p:sp>
        <p:nvSpPr>
          <p:cNvPr id="6" name="Marcador de pie de página 5"/>
          <p:cNvSpPr>
            <a:spLocks noGrp="1"/>
          </p:cNvSpPr>
          <p:nvPr>
            <p:ph type="ftr" sz="quarter" idx="11"/>
          </p:nvPr>
        </p:nvSpPr>
        <p:spPr/>
        <p:txBody>
          <a:bodyPr/>
          <a:lstStyle/>
          <a:p>
            <a:r>
              <a:rPr lang="es-ES" smtClean="0"/>
              <a:t>TFG - Guiado automático de aeronaves en el plano vertical</a:t>
            </a:r>
            <a:endParaRPr lang="es-ES"/>
          </a:p>
        </p:txBody>
      </p:sp>
      <p:sp>
        <p:nvSpPr>
          <p:cNvPr id="7" name="Marcador de número de diapositiva 6"/>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376878739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s-ES"/>
          </a:p>
        </p:txBody>
      </p:sp>
      <p:sp>
        <p:nvSpPr>
          <p:cNvPr id="3" name="Marcador de posición de imagen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7F5138FC-072B-460B-82F7-F1138618709D}" type="datetime1">
              <a:rPr lang="es-ES" smtClean="0"/>
              <a:t>09/09/2016</a:t>
            </a:fld>
            <a:endParaRPr lang="es-ES"/>
          </a:p>
        </p:txBody>
      </p:sp>
      <p:sp>
        <p:nvSpPr>
          <p:cNvPr id="6" name="Marcador de pie de página 5"/>
          <p:cNvSpPr>
            <a:spLocks noGrp="1"/>
          </p:cNvSpPr>
          <p:nvPr>
            <p:ph type="ftr" sz="quarter" idx="11"/>
          </p:nvPr>
        </p:nvSpPr>
        <p:spPr/>
        <p:txBody>
          <a:bodyPr/>
          <a:lstStyle/>
          <a:p>
            <a:r>
              <a:rPr lang="es-ES" smtClean="0"/>
              <a:t>TFG - Guiado automático de aeronaves en el plano vertical</a:t>
            </a:r>
            <a:endParaRPr lang="es-ES"/>
          </a:p>
        </p:txBody>
      </p:sp>
      <p:sp>
        <p:nvSpPr>
          <p:cNvPr id="7" name="Marcador de número de diapositiva 6"/>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215406655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ES"/>
          </a:p>
        </p:txBody>
      </p:sp>
      <p:sp>
        <p:nvSpPr>
          <p:cNvPr id="3" name="Marcador de texto vertical 2"/>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fecha 3"/>
          <p:cNvSpPr>
            <a:spLocks noGrp="1"/>
          </p:cNvSpPr>
          <p:nvPr>
            <p:ph type="dt" sz="half" idx="10"/>
          </p:nvPr>
        </p:nvSpPr>
        <p:spPr/>
        <p:txBody>
          <a:bodyPr/>
          <a:lstStyle/>
          <a:p>
            <a:fld id="{B1463CF4-7B04-466A-93A6-6ABAEC61EC0E}" type="datetime1">
              <a:rPr lang="es-ES" smtClean="0"/>
              <a:t>09/09/2016</a:t>
            </a:fld>
            <a:endParaRPr lang="es-ES"/>
          </a:p>
        </p:txBody>
      </p:sp>
      <p:sp>
        <p:nvSpPr>
          <p:cNvPr id="5" name="Marcador de pie de página 4"/>
          <p:cNvSpPr>
            <a:spLocks noGrp="1"/>
          </p:cNvSpPr>
          <p:nvPr>
            <p:ph type="ftr" sz="quarter" idx="11"/>
          </p:nvPr>
        </p:nvSpPr>
        <p:spPr/>
        <p:txBody>
          <a:bodyPr/>
          <a:lstStyle/>
          <a:p>
            <a:r>
              <a:rPr lang="es-ES" smtClean="0"/>
              <a:t>TFG - Guiado automático de aeronaves en el plano vertical</a:t>
            </a:r>
            <a:endParaRPr lang="es-ES"/>
          </a:p>
        </p:txBody>
      </p:sp>
      <p:sp>
        <p:nvSpPr>
          <p:cNvPr id="6" name="Marcador de número de diapositiva 5"/>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7903604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es-ES" smtClean="0"/>
              <a:t>Haga clic para modificar el estilo de título del patrón</a:t>
            </a:r>
            <a:endParaRPr lang="es-ES"/>
          </a:p>
        </p:txBody>
      </p:sp>
      <p:sp>
        <p:nvSpPr>
          <p:cNvPr id="3" name="Marcador de texto vertical 2"/>
          <p:cNvSpPr>
            <a:spLocks noGrp="1"/>
          </p:cNvSpPr>
          <p:nvPr>
            <p:ph type="body" orient="vert" idx="1"/>
          </p:nvPr>
        </p:nvSpPr>
        <p:spPr>
          <a:xfrm>
            <a:off x="838200" y="365125"/>
            <a:ext cx="7734300" cy="581183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fecha 3"/>
          <p:cNvSpPr>
            <a:spLocks noGrp="1"/>
          </p:cNvSpPr>
          <p:nvPr>
            <p:ph type="dt" sz="half" idx="10"/>
          </p:nvPr>
        </p:nvSpPr>
        <p:spPr/>
        <p:txBody>
          <a:bodyPr/>
          <a:lstStyle/>
          <a:p>
            <a:fld id="{11EC6FE3-8C6B-4963-96D2-8213C05965E2}" type="datetime1">
              <a:rPr lang="es-ES" smtClean="0"/>
              <a:t>09/09/2016</a:t>
            </a:fld>
            <a:endParaRPr lang="es-ES"/>
          </a:p>
        </p:txBody>
      </p:sp>
      <p:sp>
        <p:nvSpPr>
          <p:cNvPr id="5" name="Marcador de pie de página 4"/>
          <p:cNvSpPr>
            <a:spLocks noGrp="1"/>
          </p:cNvSpPr>
          <p:nvPr>
            <p:ph type="ftr" sz="quarter" idx="11"/>
          </p:nvPr>
        </p:nvSpPr>
        <p:spPr/>
        <p:txBody>
          <a:bodyPr/>
          <a:lstStyle/>
          <a:p>
            <a:r>
              <a:rPr lang="es-ES" smtClean="0"/>
              <a:t>TFG - Guiado automático de aeronaves en el plano vertical</a:t>
            </a:r>
            <a:endParaRPr lang="es-ES"/>
          </a:p>
        </p:txBody>
      </p:sp>
      <p:sp>
        <p:nvSpPr>
          <p:cNvPr id="6" name="Marcador de número de diapositiva 5"/>
          <p:cNvSpPr>
            <a:spLocks noGrp="1"/>
          </p:cNvSpPr>
          <p:nvPr>
            <p:ph type="sldNum" sz="quarter" idx="12"/>
          </p:nvPr>
        </p:nvSpPr>
        <p:spPr/>
        <p:txBody>
          <a:bodyPr/>
          <a:lstStyle/>
          <a:p>
            <a:fld id="{C03BACB5-3ABC-45D8-8641-000B42758E69}" type="slidenum">
              <a:rPr lang="es-ES" smtClean="0"/>
              <a:t>‹Nº›</a:t>
            </a:fld>
            <a:endParaRPr lang="es-ES"/>
          </a:p>
        </p:txBody>
      </p:sp>
    </p:spTree>
    <p:extLst>
      <p:ext uri="{BB962C8B-B14F-4D97-AF65-F5344CB8AC3E}">
        <p14:creationId xmlns:p14="http://schemas.microsoft.com/office/powerpoint/2010/main" val="245675881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s-ES" smtClean="0"/>
              <a:t>Haga clic para modificar el estilo de título del patrón</a:t>
            </a:r>
            <a:endParaRPr lang="es-ES"/>
          </a:p>
        </p:txBody>
      </p:sp>
      <p:sp>
        <p:nvSpPr>
          <p:cNvPr id="3" name="Marcador de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Marcador de fech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A3D89D3-C0E6-4A8B-B05E-6C94C8D1BE3A}" type="datetime1">
              <a:rPr lang="es-ES" smtClean="0"/>
              <a:t>09/09/2016</a:t>
            </a:fld>
            <a:endParaRPr lang="es-ES"/>
          </a:p>
        </p:txBody>
      </p:sp>
      <p:sp>
        <p:nvSpPr>
          <p:cNvPr id="5" name="Marcador de pie de página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s-ES" smtClean="0"/>
              <a:t>TFG - Guiado automático de aeronaves en el plano vertical</a:t>
            </a:r>
            <a:endParaRPr lang="es-ES"/>
          </a:p>
        </p:txBody>
      </p:sp>
      <p:sp>
        <p:nvSpPr>
          <p:cNvPr id="6" name="Marcador de número de diapositiva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03BACB5-3ABC-45D8-8641-000B42758E69}" type="slidenum">
              <a:rPr lang="es-ES" smtClean="0"/>
              <a:t>‹Nº›</a:t>
            </a:fld>
            <a:endParaRPr lang="es-ES"/>
          </a:p>
        </p:txBody>
      </p:sp>
    </p:spTree>
    <p:extLst>
      <p:ext uri="{BB962C8B-B14F-4D97-AF65-F5344CB8AC3E}">
        <p14:creationId xmlns:p14="http://schemas.microsoft.com/office/powerpoint/2010/main" val="238777738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wmf"/><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Layout" Target="../slideLayouts/slideLayout2.xml"/><Relationship Id="rId4" Type="http://schemas.microsoft.com/office/2007/relationships/hdphoto" Target="../media/hdphoto1.wdp"/></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2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png"/><Relationship Id="rId1" Type="http://schemas.openxmlformats.org/officeDocument/2006/relationships/slideLayout" Target="../slideLayouts/slideLayout2.xml"/><Relationship Id="rId6" Type="http://schemas.microsoft.com/office/2007/relationships/hdphoto" Target="../media/hdphoto3.wdp"/><Relationship Id="rId5" Type="http://schemas.openxmlformats.org/officeDocument/2006/relationships/image" Target="../media/image10.png"/><Relationship Id="rId4" Type="http://schemas.microsoft.com/office/2007/relationships/hdphoto" Target="../media/hdphoto2.wdp"/></Relationships>
</file>

<file path=ppt/slides/_rels/slide22.xml.rels><?xml version="1.0" encoding="UTF-8" standalone="yes"?>
<Relationships xmlns="http://schemas.openxmlformats.org/package/2006/relationships"><Relationship Id="rId8" Type="http://schemas.microsoft.com/office/2007/relationships/hdphoto" Target="../media/hdphoto4.wdp"/><Relationship Id="rId3" Type="http://schemas.openxmlformats.org/officeDocument/2006/relationships/image" Target="../media/image9.png"/><Relationship Id="rId7" Type="http://schemas.openxmlformats.org/officeDocument/2006/relationships/image" Target="../media/image11.png"/><Relationship Id="rId2" Type="http://schemas.openxmlformats.org/officeDocument/2006/relationships/image" Target="../media/image2.png"/><Relationship Id="rId1" Type="http://schemas.openxmlformats.org/officeDocument/2006/relationships/slideLayout" Target="../slideLayouts/slideLayout2.xml"/><Relationship Id="rId6" Type="http://schemas.microsoft.com/office/2007/relationships/hdphoto" Target="../media/hdphoto3.wdp"/><Relationship Id="rId5" Type="http://schemas.openxmlformats.org/officeDocument/2006/relationships/image" Target="../media/image10.png"/><Relationship Id="rId4" Type="http://schemas.microsoft.com/office/2007/relationships/hdphoto" Target="../media/hdphoto2.wdp"/></Relationships>
</file>

<file path=ppt/slides/_rels/slide23.xml.rels><?xml version="1.0" encoding="UTF-8" standalone="yes"?>
<Relationships xmlns="http://schemas.openxmlformats.org/package/2006/relationships"><Relationship Id="rId8" Type="http://schemas.microsoft.com/office/2007/relationships/hdphoto" Target="../media/hdphoto4.wdp"/><Relationship Id="rId3" Type="http://schemas.openxmlformats.org/officeDocument/2006/relationships/image" Target="../media/image9.png"/><Relationship Id="rId7" Type="http://schemas.openxmlformats.org/officeDocument/2006/relationships/image" Target="../media/image11.png"/><Relationship Id="rId2" Type="http://schemas.openxmlformats.org/officeDocument/2006/relationships/image" Target="../media/image2.png"/><Relationship Id="rId1" Type="http://schemas.openxmlformats.org/officeDocument/2006/relationships/slideLayout" Target="../slideLayouts/slideLayout2.xml"/><Relationship Id="rId6" Type="http://schemas.microsoft.com/office/2007/relationships/hdphoto" Target="../media/hdphoto3.wdp"/><Relationship Id="rId5" Type="http://schemas.openxmlformats.org/officeDocument/2006/relationships/image" Target="../media/image10.png"/><Relationship Id="rId4" Type="http://schemas.microsoft.com/office/2007/relationships/hdphoto" Target="../media/hdphoto2.wdp"/><Relationship Id="rId9" Type="http://schemas.openxmlformats.org/officeDocument/2006/relationships/image" Target="../media/image12.png"/></Relationships>
</file>

<file path=ppt/slides/_rels/slide2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14.png"/></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2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20.png"/><Relationship Id="rId4" Type="http://schemas.openxmlformats.org/officeDocument/2006/relationships/image" Target="../media/image17.png"/></Relationships>
</file>

<file path=ppt/slides/_rels/slide3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24.png"/></Relationships>
</file>

<file path=ppt/slides/_rels/slide4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png"/><Relationship Id="rId1" Type="http://schemas.openxmlformats.org/officeDocument/2006/relationships/slideLayout" Target="../slideLayouts/slideLayout2.xml"/><Relationship Id="rId5" Type="http://schemas.openxmlformats.org/officeDocument/2006/relationships/image" Target="../media/image25.png"/><Relationship Id="rId4" Type="http://schemas.openxmlformats.org/officeDocument/2006/relationships/image" Target="../media/image24.png"/></Relationships>
</file>

<file path=ppt/slides/_rels/slide4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2.png"/><Relationship Id="rId1" Type="http://schemas.openxmlformats.org/officeDocument/2006/relationships/slideLayout" Target="../slideLayouts/slideLayout2.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39.png"/></Relationships>
</file>

<file path=ppt/slides/_rels/slide5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5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6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2.png"/><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6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ctrTitle"/>
          </p:nvPr>
        </p:nvSpPr>
        <p:spPr/>
        <p:txBody>
          <a:bodyPr/>
          <a:lstStyle/>
          <a:p>
            <a:r>
              <a:rPr lang="es-ES" dirty="0" smtClean="0"/>
              <a:t/>
            </a:r>
            <a:br>
              <a:rPr lang="es-ES" dirty="0" smtClean="0"/>
            </a:br>
            <a:endParaRPr lang="es-ES" dirty="0"/>
          </a:p>
        </p:txBody>
      </p:sp>
      <p:pic>
        <p:nvPicPr>
          <p:cNvPr id="12" name="4 Imagen" descr="etsid_tr.WMF"/>
          <p:cNvPicPr/>
          <p:nvPr/>
        </p:nvPicPr>
        <p:blipFill>
          <a:blip r:embed="rId2" cstate="print">
            <a:extLst>
              <a:ext uri="{28A0092B-C50C-407E-A947-70E740481C1C}">
                <a14:useLocalDpi xmlns:a14="http://schemas.microsoft.com/office/drawing/2010/main" val="0"/>
              </a:ext>
            </a:extLst>
          </a:blip>
          <a:stretch>
            <a:fillRect/>
          </a:stretch>
        </p:blipFill>
        <p:spPr>
          <a:xfrm>
            <a:off x="862932" y="640351"/>
            <a:ext cx="2712289" cy="677703"/>
          </a:xfrm>
          <a:prstGeom prst="rect">
            <a:avLst/>
          </a:prstGeom>
        </p:spPr>
      </p:pic>
      <p:pic>
        <p:nvPicPr>
          <p:cNvPr id="13" name="15 Imagen" descr="marca_UPV_principal_color150.png"/>
          <p:cNvPicPr/>
          <p:nvPr/>
        </p:nvPicPr>
        <p:blipFill>
          <a:blip r:embed="rId3" cstate="print">
            <a:extLst>
              <a:ext uri="{28A0092B-C50C-407E-A947-70E740481C1C}">
                <a14:useLocalDpi xmlns:a14="http://schemas.microsoft.com/office/drawing/2010/main" val="0"/>
              </a:ext>
            </a:extLst>
          </a:blip>
          <a:stretch>
            <a:fillRect/>
          </a:stretch>
        </p:blipFill>
        <p:spPr>
          <a:xfrm>
            <a:off x="8591100" y="477815"/>
            <a:ext cx="2562932" cy="840239"/>
          </a:xfrm>
          <a:prstGeom prst="rect">
            <a:avLst/>
          </a:prstGeom>
        </p:spPr>
      </p:pic>
      <p:sp>
        <p:nvSpPr>
          <p:cNvPr id="3" name="CuadroTexto 2"/>
          <p:cNvSpPr txBox="1"/>
          <p:nvPr/>
        </p:nvSpPr>
        <p:spPr>
          <a:xfrm>
            <a:off x="1747897" y="1800066"/>
            <a:ext cx="8124669" cy="4185761"/>
          </a:xfrm>
          <a:prstGeom prst="rect">
            <a:avLst/>
          </a:prstGeom>
          <a:noFill/>
        </p:spPr>
        <p:txBody>
          <a:bodyPr wrap="square" rtlCol="0">
            <a:spAutoFit/>
          </a:bodyPr>
          <a:lstStyle/>
          <a:p>
            <a:pPr algn="ctr"/>
            <a:r>
              <a:rPr lang="es-ES" sz="2400" dirty="0" smtClean="0">
                <a:latin typeface="CMU Serif"/>
              </a:rPr>
              <a:t>TRABAJO FIN DE GRADO</a:t>
            </a:r>
          </a:p>
          <a:p>
            <a:pPr algn="ctr"/>
            <a:endParaRPr lang="es-ES" sz="2000" dirty="0">
              <a:latin typeface="CMU Serif"/>
            </a:endParaRPr>
          </a:p>
          <a:p>
            <a:pPr algn="ctr"/>
            <a:endParaRPr lang="es-ES" sz="2000" dirty="0" smtClean="0">
              <a:latin typeface="CMU Serif"/>
            </a:endParaRPr>
          </a:p>
          <a:p>
            <a:pPr algn="ctr"/>
            <a:r>
              <a:rPr lang="es-ES" sz="3200" b="1" dirty="0" smtClean="0">
                <a:latin typeface="CMU Serif"/>
              </a:rPr>
              <a:t>CONTROL DE UN SIMULADOR DE VUELO CON UN AUTOPILOTO EXTERNO</a:t>
            </a:r>
          </a:p>
          <a:p>
            <a:pPr algn="ctr"/>
            <a:endParaRPr lang="es-ES" sz="2000" dirty="0">
              <a:latin typeface="CMU Serif"/>
            </a:endParaRPr>
          </a:p>
          <a:p>
            <a:pPr algn="ctr"/>
            <a:endParaRPr lang="es-ES" sz="2000" dirty="0" smtClean="0">
              <a:latin typeface="CMU Serif"/>
            </a:endParaRPr>
          </a:p>
          <a:p>
            <a:pPr algn="ctr"/>
            <a:r>
              <a:rPr lang="es-ES" sz="2000" b="1" dirty="0" smtClean="0">
                <a:latin typeface="CMU Serif"/>
              </a:rPr>
              <a:t>Autor: </a:t>
            </a:r>
          </a:p>
          <a:p>
            <a:pPr algn="ctr"/>
            <a:r>
              <a:rPr lang="es-ES" sz="2000" dirty="0" smtClean="0">
                <a:latin typeface="CMU Serif"/>
              </a:rPr>
              <a:t>Eduardo López Baeza</a:t>
            </a:r>
          </a:p>
          <a:p>
            <a:pPr algn="ctr"/>
            <a:endParaRPr lang="es-ES" sz="2000" dirty="0">
              <a:latin typeface="CMU Serif"/>
            </a:endParaRPr>
          </a:p>
          <a:p>
            <a:pPr algn="ctr"/>
            <a:r>
              <a:rPr lang="es-ES" sz="2000" b="1" dirty="0" smtClean="0">
                <a:latin typeface="CMU Serif"/>
              </a:rPr>
              <a:t>Tutor:</a:t>
            </a:r>
          </a:p>
          <a:p>
            <a:pPr algn="ctr"/>
            <a:r>
              <a:rPr lang="es-ES" sz="2000" dirty="0" smtClean="0">
                <a:latin typeface="CMU Serif"/>
              </a:rPr>
              <a:t>Joan Vila </a:t>
            </a:r>
            <a:r>
              <a:rPr lang="es-ES" sz="2000" dirty="0" err="1" smtClean="0">
                <a:latin typeface="CMU Serif"/>
              </a:rPr>
              <a:t>Carbó</a:t>
            </a:r>
            <a:endParaRPr lang="es-ES" sz="2000" dirty="0">
              <a:latin typeface="CMU Serif"/>
            </a:endParaRPr>
          </a:p>
        </p:txBody>
      </p:sp>
    </p:spTree>
    <p:extLst>
      <p:ext uri="{BB962C8B-B14F-4D97-AF65-F5344CB8AC3E}">
        <p14:creationId xmlns:p14="http://schemas.microsoft.com/office/powerpoint/2010/main" val="583032713"/>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933451" y="428625"/>
            <a:ext cx="10515600" cy="806450"/>
          </a:xfrm>
        </p:spPr>
        <p:txBody>
          <a:bodyPr>
            <a:normAutofit/>
          </a:bodyPr>
          <a:lstStyle/>
          <a:p>
            <a:pPr algn="ctr"/>
            <a:r>
              <a:rPr lang="es-ES" sz="4000" b="1" dirty="0">
                <a:latin typeface="CMU Serif" panose="02000603000000000000" pitchFamily="2" charset="0"/>
                <a:ea typeface="CMU Serif" panose="02000603000000000000" pitchFamily="2" charset="0"/>
                <a:cs typeface="CMU Serif" panose="02000603000000000000" pitchFamily="2" charset="0"/>
              </a:rPr>
              <a:t>Í</a:t>
            </a:r>
            <a:r>
              <a:rPr lang="es-ES" sz="4000" b="1" dirty="0" smtClean="0">
                <a:latin typeface="CMU Serif" panose="02000603000000000000" pitchFamily="2" charset="0"/>
                <a:ea typeface="CMU Serif" panose="02000603000000000000" pitchFamily="2" charset="0"/>
                <a:cs typeface="CMU Serif" panose="02000603000000000000" pitchFamily="2" charset="0"/>
              </a:rPr>
              <a:t>ndice</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778001" y="1739900"/>
            <a:ext cx="6089650" cy="3943350"/>
          </a:xfrm>
        </p:spPr>
        <p:txBody>
          <a:bodyPr>
            <a:normAutofit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dirty="0" smtClean="0">
                <a:latin typeface="CMU Serif" panose="02000603000000000000" pitchFamily="2" charset="0"/>
                <a:ea typeface="CMU Serif" panose="02000603000000000000" pitchFamily="2" charset="0"/>
                <a:cs typeface="CMU Serif" panose="02000603000000000000" pitchFamily="2" charset="0"/>
              </a:rPr>
              <a:t>1. Introducción</a:t>
            </a:r>
          </a:p>
          <a:p>
            <a:r>
              <a:rPr lang="es-ES" dirty="0" smtClean="0">
                <a:latin typeface="CMU Serif" panose="02000603000000000000" pitchFamily="2" charset="0"/>
                <a:ea typeface="CMU Serif" panose="02000603000000000000" pitchFamily="2" charset="0"/>
                <a:cs typeface="CMU Serif" panose="02000603000000000000" pitchFamily="2" charset="0"/>
              </a:rPr>
              <a:t>2. Fundamentos Teóricos</a:t>
            </a:r>
          </a:p>
          <a:p>
            <a:r>
              <a:rPr lang="es-ES" dirty="0" smtClean="0">
                <a:latin typeface="CMU Serif" panose="02000603000000000000" pitchFamily="2" charset="0"/>
                <a:ea typeface="CMU Serif" panose="02000603000000000000" pitchFamily="2" charset="0"/>
                <a:cs typeface="CMU Serif" panose="02000603000000000000" pitchFamily="2" charset="0"/>
              </a:rPr>
              <a:t>3. Diseño</a:t>
            </a:r>
          </a:p>
          <a:p>
            <a:r>
              <a:rPr lang="es-ES" dirty="0" smtClean="0">
                <a:latin typeface="CMU Serif" panose="02000603000000000000" pitchFamily="2" charset="0"/>
                <a:ea typeface="CMU Serif" panose="02000603000000000000" pitchFamily="2" charset="0"/>
                <a:cs typeface="CMU Serif" panose="02000603000000000000" pitchFamily="2" charset="0"/>
              </a:rPr>
              <a:t>4. Implementación</a:t>
            </a:r>
          </a:p>
          <a:p>
            <a:r>
              <a:rPr lang="es-ES" dirty="0" smtClean="0">
                <a:latin typeface="CMU Serif" panose="02000603000000000000" pitchFamily="2" charset="0"/>
                <a:ea typeface="CMU Serif" panose="02000603000000000000" pitchFamily="2" charset="0"/>
                <a:cs typeface="CMU Serif" panose="02000603000000000000" pitchFamily="2" charset="0"/>
              </a:rPr>
              <a:t>5. Resultados</a:t>
            </a:r>
          </a:p>
          <a:p>
            <a:r>
              <a:rPr lang="es-ES" dirty="0" smtClean="0">
                <a:latin typeface="CMU Serif" panose="02000603000000000000" pitchFamily="2" charset="0"/>
                <a:ea typeface="CMU Serif" panose="02000603000000000000" pitchFamily="2" charset="0"/>
                <a:cs typeface="CMU Serif" panose="02000603000000000000" pitchFamily="2" charset="0"/>
              </a:rPr>
              <a:t>6. Conclusiones</a:t>
            </a:r>
          </a:p>
          <a:p>
            <a:pPr marL="0" indent="0">
              <a:buNone/>
            </a:pPr>
            <a:r>
              <a:rPr lang="es-ES" sz="1800" dirty="0">
                <a:latin typeface="CMU Serif" panose="02000603000000000000" pitchFamily="2" charset="0"/>
                <a:ea typeface="CMU Serif" panose="02000603000000000000" pitchFamily="2" charset="0"/>
                <a:cs typeface="CMU Serif" panose="02000603000000000000" pitchFamily="2" charset="0"/>
              </a:rPr>
              <a:t>	</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57" name="Marcador de número de diapositiva 56"/>
          <p:cNvSpPr>
            <a:spLocks noGrp="1"/>
          </p:cNvSpPr>
          <p:nvPr>
            <p:ph type="sldNum" sz="quarter" idx="12"/>
          </p:nvPr>
        </p:nvSpPr>
        <p:spPr/>
        <p:txBody>
          <a:bodyPr/>
          <a:lstStyle/>
          <a:p>
            <a:fld id="{C03BACB5-3ABC-45D8-8641-000B42758E69}" type="slidenum">
              <a:rPr lang="es-ES" smtClean="0"/>
              <a:t>2</a:t>
            </a:fld>
            <a:endParaRPr lang="es-ES"/>
          </a:p>
        </p:txBody>
      </p:sp>
      <p:sp>
        <p:nvSpPr>
          <p:cNvPr id="58" name="Marcador de pie de página 57"/>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791569052"/>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Introducción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543050"/>
            <a:ext cx="10515600" cy="4633913"/>
          </a:xfrm>
        </p:spPr>
        <p:txBody>
          <a:bodyPr>
            <a:normAutofit/>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b="1" dirty="0" smtClean="0">
                <a:latin typeface="CMU Serif" panose="02000603000000000000" pitchFamily="2" charset="0"/>
                <a:ea typeface="CMU Serif" panose="02000603000000000000" pitchFamily="2" charset="0"/>
                <a:cs typeface="CMU Serif" panose="02000603000000000000" pitchFamily="2" charset="0"/>
              </a:rPr>
              <a:t>Motivación y Justificación:</a:t>
            </a:r>
          </a:p>
          <a:p>
            <a:pPr marL="457200" lvl="1" indent="0">
              <a:buNone/>
            </a:pPr>
            <a:r>
              <a:rPr lang="es-ES" sz="2000" dirty="0" smtClean="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El avance de las tecnologías de la navegación aérea y el auge de las UAV crea la 	necesidad </a:t>
            </a:r>
            <a:r>
              <a:rPr lang="es-ES" sz="1800" dirty="0" smtClean="0">
                <a:latin typeface="CMU Serif" panose="02000603000000000000" pitchFamily="2" charset="0"/>
                <a:ea typeface="CMU Serif" panose="02000603000000000000" pitchFamily="2" charset="0"/>
                <a:cs typeface="CMU Serif" panose="02000603000000000000" pitchFamily="2" charset="0"/>
              </a:rPr>
              <a:t>	de </a:t>
            </a:r>
            <a:r>
              <a:rPr lang="es-ES" sz="1800" dirty="0" smtClean="0">
                <a:latin typeface="CMU Serif" panose="02000603000000000000" pitchFamily="2" charset="0"/>
                <a:ea typeface="CMU Serif" panose="02000603000000000000" pitchFamily="2" charset="0"/>
                <a:cs typeface="CMU Serif" panose="02000603000000000000" pitchFamily="2" charset="0"/>
              </a:rPr>
              <a:t>software que permita a diferentes aeronaves la realización de tareas sin la necesidad de 	una supervisión continua</a:t>
            </a:r>
          </a:p>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r>
              <a:rPr lang="es-ES" sz="2000" b="1" dirty="0" smtClean="0">
                <a:latin typeface="CMU Serif" panose="02000603000000000000" pitchFamily="2" charset="0"/>
                <a:ea typeface="CMU Serif" panose="02000603000000000000" pitchFamily="2" charset="0"/>
                <a:cs typeface="CMU Serif" panose="02000603000000000000" pitchFamily="2" charset="0"/>
              </a:rPr>
              <a:t>Objetivos:</a:t>
            </a:r>
          </a:p>
          <a:p>
            <a:pPr marL="0" indent="0">
              <a:buNone/>
            </a:pPr>
            <a:r>
              <a:rPr lang="es-ES" sz="1800" dirty="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El objetivo del proyecto es diseñar e implementar una interfaz que permita a usuarios sin 	grandes conocimientos en la materia controlar una aeronave para que realice tareas y 	maniobras de manera automática, especialmente al realizar trayectorias en el plano vertical. </a:t>
            </a:r>
            <a:endParaRPr lang="es-ES" sz="18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3307508762"/>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199" y="1543050"/>
            <a:ext cx="7000875" cy="4633913"/>
          </a:xfrm>
        </p:spPr>
        <p:txBody>
          <a:bodyPr>
            <a:normAutofit fontScale="92500"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Las funciones básicas de un FMS (</a:t>
            </a:r>
            <a:r>
              <a:rPr lang="es-ES" sz="2000" i="1" dirty="0">
                <a:latin typeface="CMU Serif" panose="02000603000000000000" pitchFamily="2" charset="0"/>
                <a:ea typeface="CMU Serif" panose="02000603000000000000" pitchFamily="2" charset="0"/>
                <a:cs typeface="CMU Serif" panose="02000603000000000000" pitchFamily="2" charset="0"/>
              </a:rPr>
              <a:t>Flight Management System</a:t>
            </a:r>
            <a:r>
              <a:rPr lang="es-ES" sz="2000" dirty="0">
                <a:latin typeface="CMU Serif" panose="02000603000000000000" pitchFamily="2" charset="0"/>
                <a:ea typeface="CMU Serif" panose="02000603000000000000" pitchFamily="2" charset="0"/>
                <a:cs typeface="CMU Serif" panose="02000603000000000000" pitchFamily="2" charset="0"/>
              </a:rPr>
              <a:t>) son las siguientes:</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Navegación: </a:t>
            </a:r>
            <a:r>
              <a:rPr lang="es-ES" sz="1400" dirty="0" smtClean="0">
                <a:latin typeface="CMU Serif" panose="02000603000000000000" pitchFamily="2" charset="0"/>
                <a:ea typeface="CMU Serif" panose="02000603000000000000" pitchFamily="2" charset="0"/>
                <a:cs typeface="CMU Serif" panose="02000603000000000000" pitchFamily="2" charset="0"/>
              </a:rPr>
              <a:t>Estima </a:t>
            </a:r>
            <a:r>
              <a:rPr lang="es-ES" sz="1400" dirty="0">
                <a:latin typeface="CMU Serif" panose="02000603000000000000" pitchFamily="2" charset="0"/>
                <a:ea typeface="CMU Serif" panose="02000603000000000000" pitchFamily="2" charset="0"/>
                <a:cs typeface="CMU Serif" panose="02000603000000000000" pitchFamily="2" charset="0"/>
              </a:rPr>
              <a:t>de la forma más aproximada posible los datos sobre el estado actual de la aeronave (posición, actitud, velocidad,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Planeo de </a:t>
            </a:r>
            <a:r>
              <a:rPr lang="es-ES" sz="1400" b="1" dirty="0" smtClean="0">
                <a:latin typeface="CMU Serif" panose="02000603000000000000" pitchFamily="2" charset="0"/>
                <a:ea typeface="CMU Serif" panose="02000603000000000000" pitchFamily="2" charset="0"/>
                <a:cs typeface="CMU Serif" panose="02000603000000000000" pitchFamily="2" charset="0"/>
              </a:rPr>
              <a:t>rutas:</a:t>
            </a:r>
            <a:r>
              <a:rPr lang="es-ES" sz="1400" dirty="0" smtClean="0">
                <a:latin typeface="CMU Serif" panose="02000603000000000000" pitchFamily="2" charset="0"/>
                <a:ea typeface="CMU Serif" panose="02000603000000000000" pitchFamily="2" charset="0"/>
                <a:cs typeface="CMU Serif" panose="02000603000000000000" pitchFamily="2" charset="0"/>
              </a:rPr>
              <a:t> Permite </a:t>
            </a:r>
            <a:r>
              <a:rPr lang="es-ES" sz="1400" dirty="0">
                <a:latin typeface="CMU Serif" panose="02000603000000000000" pitchFamily="2" charset="0"/>
                <a:ea typeface="CMU Serif" panose="02000603000000000000" pitchFamily="2" charset="0"/>
                <a:cs typeface="CMU Serif" panose="02000603000000000000" pitchFamily="2" charset="0"/>
              </a:rPr>
              <a:t>a la tripulación establecer rutas específicas</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Predicción de la </a:t>
            </a:r>
            <a:r>
              <a:rPr lang="es-ES" sz="1400" b="1" dirty="0" smtClean="0">
                <a:latin typeface="CMU Serif" panose="02000603000000000000" pitchFamily="2" charset="0"/>
                <a:ea typeface="CMU Serif" panose="02000603000000000000" pitchFamily="2" charset="0"/>
                <a:cs typeface="CMU Serif" panose="02000603000000000000" pitchFamily="2" charset="0"/>
              </a:rPr>
              <a:t>trayectoria:</a:t>
            </a:r>
            <a:r>
              <a:rPr lang="es-ES" sz="1400" dirty="0" smtClean="0">
                <a:latin typeface="CMU Serif" panose="02000603000000000000" pitchFamily="2" charset="0"/>
                <a:ea typeface="CMU Serif" panose="02000603000000000000" pitchFamily="2" charset="0"/>
                <a:cs typeface="CMU Serif" panose="02000603000000000000" pitchFamily="2" charset="0"/>
              </a:rPr>
              <a:t> Calcula </a:t>
            </a:r>
            <a:r>
              <a:rPr lang="es-ES" sz="1400" dirty="0">
                <a:latin typeface="CMU Serif" panose="02000603000000000000" pitchFamily="2" charset="0"/>
                <a:ea typeface="CMU Serif" panose="02000603000000000000" pitchFamily="2" charset="0"/>
                <a:cs typeface="CMU Serif" panose="02000603000000000000" pitchFamily="2" charset="0"/>
              </a:rPr>
              <a:t>los perfiles aproximados teniendo en cuenta la ruta establecida completa</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Cálculos de </a:t>
            </a:r>
            <a:r>
              <a:rPr lang="es-ES" sz="1400" b="1" dirty="0" smtClean="0">
                <a:latin typeface="CMU Serif" panose="02000603000000000000" pitchFamily="2" charset="0"/>
                <a:ea typeface="CMU Serif" panose="02000603000000000000" pitchFamily="2" charset="0"/>
                <a:cs typeface="CMU Serif" panose="02000603000000000000" pitchFamily="2" charset="0"/>
              </a:rPr>
              <a:t>funcionamiento: </a:t>
            </a:r>
            <a:r>
              <a:rPr lang="es-ES" sz="1400" dirty="0" smtClean="0">
                <a:latin typeface="CMU Serif" panose="02000603000000000000" pitchFamily="2" charset="0"/>
                <a:ea typeface="CMU Serif" panose="02000603000000000000" pitchFamily="2" charset="0"/>
                <a:cs typeface="CMU Serif" panose="02000603000000000000" pitchFamily="2" charset="0"/>
              </a:rPr>
              <a:t>Suministra </a:t>
            </a:r>
            <a:r>
              <a:rPr lang="es-ES" sz="1400" dirty="0">
                <a:latin typeface="CMU Serif" panose="02000603000000000000" pitchFamily="2" charset="0"/>
                <a:ea typeface="CMU Serif" panose="02000603000000000000" pitchFamily="2" charset="0"/>
                <a:cs typeface="CMU Serif" panose="02000603000000000000" pitchFamily="2" charset="0"/>
              </a:rPr>
              <a:t>a la tripulación información de funcionamiento, como límites de vuelo, consumo de combustible,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Guiado: </a:t>
            </a:r>
            <a:r>
              <a:rPr lang="es-ES" sz="1400" dirty="0" smtClean="0">
                <a:latin typeface="CMU Serif" panose="02000603000000000000" pitchFamily="2" charset="0"/>
                <a:ea typeface="CMU Serif" panose="02000603000000000000" pitchFamily="2" charset="0"/>
                <a:cs typeface="CMU Serif" panose="02000603000000000000" pitchFamily="2" charset="0"/>
              </a:rPr>
              <a:t>Genera </a:t>
            </a:r>
            <a:r>
              <a:rPr lang="es-ES" sz="1400" dirty="0">
                <a:latin typeface="CMU Serif" panose="02000603000000000000" pitchFamily="2" charset="0"/>
                <a:ea typeface="CMU Serif" panose="02000603000000000000" pitchFamily="2" charset="0"/>
                <a:cs typeface="CMU Serif" panose="02000603000000000000" pitchFamily="2" charset="0"/>
              </a:rPr>
              <a:t>controles para dirigir a la aeronave a lo largo de los perfiles horizontales y verticales calculados.</a:t>
            </a:r>
          </a:p>
          <a:p>
            <a:endParaRPr lang="es-ES" sz="20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pic>
        <p:nvPicPr>
          <p:cNvPr id="4" name="Imagen 3"/>
          <p:cNvPicPr>
            <a:picLocks noChangeAspect="1"/>
          </p:cNvPicPr>
          <p:nvPr/>
        </p:nvPicPr>
        <p:blipFill>
          <a:blip r:embed="rId3"/>
          <a:stretch>
            <a:fillRect/>
          </a:stretch>
        </p:blipFill>
        <p:spPr>
          <a:xfrm>
            <a:off x="8077200" y="1731168"/>
            <a:ext cx="3276600" cy="4257675"/>
          </a:xfrm>
          <a:prstGeom prst="rect">
            <a:avLst/>
          </a:prstGeom>
        </p:spPr>
      </p:pic>
      <p:sp>
        <p:nvSpPr>
          <p:cNvPr id="59" name="Marcador de número de diapositiva 58"/>
          <p:cNvSpPr>
            <a:spLocks noGrp="1"/>
          </p:cNvSpPr>
          <p:nvPr>
            <p:ph type="sldNum" sz="quarter" idx="12"/>
          </p:nvPr>
        </p:nvSpPr>
        <p:spPr/>
        <p:txBody>
          <a:bodyPr/>
          <a:lstStyle/>
          <a:p>
            <a:fld id="{C03BACB5-3ABC-45D8-8641-000B42758E69}" type="slidenum">
              <a:rPr lang="es-ES" smtClean="0"/>
              <a:t>4</a:t>
            </a:fld>
            <a:endParaRPr lang="es-ES"/>
          </a:p>
        </p:txBody>
      </p:sp>
      <p:sp>
        <p:nvSpPr>
          <p:cNvPr id="60" name="Marcador de pie de página 59"/>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169600022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199" y="1543050"/>
            <a:ext cx="7000875" cy="4633913"/>
          </a:xfrm>
        </p:spPr>
        <p:txBody>
          <a:bodyPr>
            <a:normAutofit fontScale="92500"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Las funciones básicas de un FMS (</a:t>
            </a:r>
            <a:r>
              <a:rPr lang="es-ES" sz="2000" i="1" dirty="0">
                <a:latin typeface="CMU Serif" panose="02000603000000000000" pitchFamily="2" charset="0"/>
                <a:ea typeface="CMU Serif" panose="02000603000000000000" pitchFamily="2" charset="0"/>
                <a:cs typeface="CMU Serif" panose="02000603000000000000" pitchFamily="2" charset="0"/>
              </a:rPr>
              <a:t>Flight Management System</a:t>
            </a:r>
            <a:r>
              <a:rPr lang="es-ES" sz="2000" dirty="0">
                <a:latin typeface="CMU Serif" panose="02000603000000000000" pitchFamily="2" charset="0"/>
                <a:ea typeface="CMU Serif" panose="02000603000000000000" pitchFamily="2" charset="0"/>
                <a:cs typeface="CMU Serif" panose="02000603000000000000" pitchFamily="2" charset="0"/>
              </a:rPr>
              <a:t>) son las siguientes:</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Navegación: </a:t>
            </a:r>
            <a:r>
              <a:rPr lang="es-ES" sz="1400" dirty="0" smtClean="0">
                <a:latin typeface="CMU Serif" panose="02000603000000000000" pitchFamily="2" charset="0"/>
                <a:ea typeface="CMU Serif" panose="02000603000000000000" pitchFamily="2" charset="0"/>
                <a:cs typeface="CMU Serif" panose="02000603000000000000" pitchFamily="2" charset="0"/>
              </a:rPr>
              <a:t>Estima </a:t>
            </a:r>
            <a:r>
              <a:rPr lang="es-ES" sz="1400" dirty="0">
                <a:latin typeface="CMU Serif" panose="02000603000000000000" pitchFamily="2" charset="0"/>
                <a:ea typeface="CMU Serif" panose="02000603000000000000" pitchFamily="2" charset="0"/>
                <a:cs typeface="CMU Serif" panose="02000603000000000000" pitchFamily="2" charset="0"/>
              </a:rPr>
              <a:t>de la forma más aproximada posible los datos sobre el estado actual de la aeronave (posición, actitud, velocidad,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Planeo de </a:t>
            </a:r>
            <a:r>
              <a:rPr lang="es-ES" sz="1400" b="1" dirty="0" smtClean="0">
                <a:latin typeface="CMU Serif" panose="02000603000000000000" pitchFamily="2" charset="0"/>
                <a:ea typeface="CMU Serif" panose="02000603000000000000" pitchFamily="2" charset="0"/>
                <a:cs typeface="CMU Serif" panose="02000603000000000000" pitchFamily="2" charset="0"/>
              </a:rPr>
              <a:t>rutas:</a:t>
            </a:r>
            <a:r>
              <a:rPr lang="es-ES" sz="1400" dirty="0" smtClean="0">
                <a:latin typeface="CMU Serif" panose="02000603000000000000" pitchFamily="2" charset="0"/>
                <a:ea typeface="CMU Serif" panose="02000603000000000000" pitchFamily="2" charset="0"/>
                <a:cs typeface="CMU Serif" panose="02000603000000000000" pitchFamily="2" charset="0"/>
              </a:rPr>
              <a:t> Permite </a:t>
            </a:r>
            <a:r>
              <a:rPr lang="es-ES" sz="1400" dirty="0">
                <a:latin typeface="CMU Serif" panose="02000603000000000000" pitchFamily="2" charset="0"/>
                <a:ea typeface="CMU Serif" panose="02000603000000000000" pitchFamily="2" charset="0"/>
                <a:cs typeface="CMU Serif" panose="02000603000000000000" pitchFamily="2" charset="0"/>
              </a:rPr>
              <a:t>a la tripulación establecer rutas específicas</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Predicción de la </a:t>
            </a:r>
            <a:r>
              <a:rPr lang="es-ES" sz="1400" b="1" dirty="0" smtClean="0">
                <a:latin typeface="CMU Serif" panose="02000603000000000000" pitchFamily="2" charset="0"/>
                <a:ea typeface="CMU Serif" panose="02000603000000000000" pitchFamily="2" charset="0"/>
                <a:cs typeface="CMU Serif" panose="02000603000000000000" pitchFamily="2" charset="0"/>
              </a:rPr>
              <a:t>trayectoria:</a:t>
            </a:r>
            <a:r>
              <a:rPr lang="es-ES" sz="1400" dirty="0" smtClean="0">
                <a:latin typeface="CMU Serif" panose="02000603000000000000" pitchFamily="2" charset="0"/>
                <a:ea typeface="CMU Serif" panose="02000603000000000000" pitchFamily="2" charset="0"/>
                <a:cs typeface="CMU Serif" panose="02000603000000000000" pitchFamily="2" charset="0"/>
              </a:rPr>
              <a:t> Calcula </a:t>
            </a:r>
            <a:r>
              <a:rPr lang="es-ES" sz="1400" dirty="0">
                <a:latin typeface="CMU Serif" panose="02000603000000000000" pitchFamily="2" charset="0"/>
                <a:ea typeface="CMU Serif" panose="02000603000000000000" pitchFamily="2" charset="0"/>
                <a:cs typeface="CMU Serif" panose="02000603000000000000" pitchFamily="2" charset="0"/>
              </a:rPr>
              <a:t>los perfiles aproximados teniendo en cuenta la ruta establecida completa</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Cálculos de </a:t>
            </a:r>
            <a:r>
              <a:rPr lang="es-ES" sz="1400" b="1" dirty="0" smtClean="0">
                <a:latin typeface="CMU Serif" panose="02000603000000000000" pitchFamily="2" charset="0"/>
                <a:ea typeface="CMU Serif" panose="02000603000000000000" pitchFamily="2" charset="0"/>
                <a:cs typeface="CMU Serif" panose="02000603000000000000" pitchFamily="2" charset="0"/>
              </a:rPr>
              <a:t>funcionamiento: </a:t>
            </a:r>
            <a:r>
              <a:rPr lang="es-ES" sz="1400" dirty="0" smtClean="0">
                <a:latin typeface="CMU Serif" panose="02000603000000000000" pitchFamily="2" charset="0"/>
                <a:ea typeface="CMU Serif" panose="02000603000000000000" pitchFamily="2" charset="0"/>
                <a:cs typeface="CMU Serif" panose="02000603000000000000" pitchFamily="2" charset="0"/>
              </a:rPr>
              <a:t>Suministra </a:t>
            </a:r>
            <a:r>
              <a:rPr lang="es-ES" sz="1400" dirty="0">
                <a:latin typeface="CMU Serif" panose="02000603000000000000" pitchFamily="2" charset="0"/>
                <a:ea typeface="CMU Serif" panose="02000603000000000000" pitchFamily="2" charset="0"/>
                <a:cs typeface="CMU Serif" panose="02000603000000000000" pitchFamily="2" charset="0"/>
              </a:rPr>
              <a:t>a la tripulación información de funcionamiento, como límites de vuelo, consumo de combustible,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Guiado: </a:t>
            </a:r>
            <a:r>
              <a:rPr lang="es-ES" sz="1400" dirty="0" smtClean="0">
                <a:latin typeface="CMU Serif" panose="02000603000000000000" pitchFamily="2" charset="0"/>
                <a:ea typeface="CMU Serif" panose="02000603000000000000" pitchFamily="2" charset="0"/>
                <a:cs typeface="CMU Serif" panose="02000603000000000000" pitchFamily="2" charset="0"/>
              </a:rPr>
              <a:t>Genera </a:t>
            </a:r>
            <a:r>
              <a:rPr lang="es-ES" sz="1400" dirty="0">
                <a:latin typeface="CMU Serif" panose="02000603000000000000" pitchFamily="2" charset="0"/>
                <a:ea typeface="CMU Serif" panose="02000603000000000000" pitchFamily="2" charset="0"/>
                <a:cs typeface="CMU Serif" panose="02000603000000000000" pitchFamily="2" charset="0"/>
              </a:rPr>
              <a:t>controles para dirigir a la aeronave a lo largo de los perfiles horizontales y verticales calculados.</a:t>
            </a:r>
          </a:p>
          <a:p>
            <a:endParaRPr lang="es-ES" sz="20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pic>
        <p:nvPicPr>
          <p:cNvPr id="4" name="Imagen 3"/>
          <p:cNvPicPr>
            <a:picLocks noChangeAspect="1"/>
          </p:cNvPicPr>
          <p:nvPr/>
        </p:nvPicPr>
        <p:blipFill>
          <a:blip r:embed="rId3"/>
          <a:stretch>
            <a:fillRect/>
          </a:stretch>
        </p:blipFill>
        <p:spPr>
          <a:xfrm>
            <a:off x="8077200" y="1731168"/>
            <a:ext cx="3276600" cy="4257675"/>
          </a:xfrm>
          <a:prstGeom prst="rect">
            <a:avLst/>
          </a:prstGeom>
        </p:spPr>
      </p:pic>
      <p:sp>
        <p:nvSpPr>
          <p:cNvPr id="58" name="Rectángulo 57"/>
          <p:cNvSpPr/>
          <p:nvPr/>
        </p:nvSpPr>
        <p:spPr>
          <a:xfrm>
            <a:off x="835024" y="3438525"/>
            <a:ext cx="6156326" cy="4953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Marcador de número de diapositiva 56"/>
          <p:cNvSpPr>
            <a:spLocks noGrp="1"/>
          </p:cNvSpPr>
          <p:nvPr>
            <p:ph type="sldNum" sz="quarter" idx="12"/>
          </p:nvPr>
        </p:nvSpPr>
        <p:spPr/>
        <p:txBody>
          <a:bodyPr/>
          <a:lstStyle/>
          <a:p>
            <a:fld id="{C03BACB5-3ABC-45D8-8641-000B42758E69}" type="slidenum">
              <a:rPr lang="es-ES" smtClean="0"/>
              <a:t>5</a:t>
            </a:fld>
            <a:endParaRPr lang="es-ES"/>
          </a:p>
        </p:txBody>
      </p:sp>
      <p:sp>
        <p:nvSpPr>
          <p:cNvPr id="60" name="Marcador de pie de página 59"/>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85860883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199" y="1543050"/>
            <a:ext cx="7000875" cy="4633913"/>
          </a:xfrm>
        </p:spPr>
        <p:txBody>
          <a:bodyPr>
            <a:normAutofit fontScale="92500"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Las funciones básicas de un FMS (</a:t>
            </a:r>
            <a:r>
              <a:rPr lang="es-ES" sz="2000" i="1" dirty="0">
                <a:latin typeface="CMU Serif" panose="02000603000000000000" pitchFamily="2" charset="0"/>
                <a:ea typeface="CMU Serif" panose="02000603000000000000" pitchFamily="2" charset="0"/>
                <a:cs typeface="CMU Serif" panose="02000603000000000000" pitchFamily="2" charset="0"/>
              </a:rPr>
              <a:t>Flight Management System</a:t>
            </a:r>
            <a:r>
              <a:rPr lang="es-ES" sz="2000" dirty="0">
                <a:latin typeface="CMU Serif" panose="02000603000000000000" pitchFamily="2" charset="0"/>
                <a:ea typeface="CMU Serif" panose="02000603000000000000" pitchFamily="2" charset="0"/>
                <a:cs typeface="CMU Serif" panose="02000603000000000000" pitchFamily="2" charset="0"/>
              </a:rPr>
              <a:t>) son las siguientes:</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Navegación: </a:t>
            </a:r>
            <a:r>
              <a:rPr lang="es-ES" sz="1400" dirty="0" smtClean="0">
                <a:latin typeface="CMU Serif" panose="02000603000000000000" pitchFamily="2" charset="0"/>
                <a:ea typeface="CMU Serif" panose="02000603000000000000" pitchFamily="2" charset="0"/>
                <a:cs typeface="CMU Serif" panose="02000603000000000000" pitchFamily="2" charset="0"/>
              </a:rPr>
              <a:t>Estima </a:t>
            </a:r>
            <a:r>
              <a:rPr lang="es-ES" sz="1400" dirty="0">
                <a:latin typeface="CMU Serif" panose="02000603000000000000" pitchFamily="2" charset="0"/>
                <a:ea typeface="CMU Serif" panose="02000603000000000000" pitchFamily="2" charset="0"/>
                <a:cs typeface="CMU Serif" panose="02000603000000000000" pitchFamily="2" charset="0"/>
              </a:rPr>
              <a:t>de la forma más aproximada posible los datos sobre el estado actual de la aeronave (posición, actitud, velocidad,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Planeo de </a:t>
            </a:r>
            <a:r>
              <a:rPr lang="es-ES" sz="1400" b="1" dirty="0" smtClean="0">
                <a:latin typeface="CMU Serif" panose="02000603000000000000" pitchFamily="2" charset="0"/>
                <a:ea typeface="CMU Serif" panose="02000603000000000000" pitchFamily="2" charset="0"/>
                <a:cs typeface="CMU Serif" panose="02000603000000000000" pitchFamily="2" charset="0"/>
              </a:rPr>
              <a:t>rutas:</a:t>
            </a:r>
            <a:r>
              <a:rPr lang="es-ES" sz="1400" dirty="0" smtClean="0">
                <a:latin typeface="CMU Serif" panose="02000603000000000000" pitchFamily="2" charset="0"/>
                <a:ea typeface="CMU Serif" panose="02000603000000000000" pitchFamily="2" charset="0"/>
                <a:cs typeface="CMU Serif" panose="02000603000000000000" pitchFamily="2" charset="0"/>
              </a:rPr>
              <a:t> Permite </a:t>
            </a:r>
            <a:r>
              <a:rPr lang="es-ES" sz="1400" dirty="0">
                <a:latin typeface="CMU Serif" panose="02000603000000000000" pitchFamily="2" charset="0"/>
                <a:ea typeface="CMU Serif" panose="02000603000000000000" pitchFamily="2" charset="0"/>
                <a:cs typeface="CMU Serif" panose="02000603000000000000" pitchFamily="2" charset="0"/>
              </a:rPr>
              <a:t>a la tripulación establecer rutas específicas</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Predicción de la </a:t>
            </a:r>
            <a:r>
              <a:rPr lang="es-ES" sz="1400" b="1" dirty="0" smtClean="0">
                <a:latin typeface="CMU Serif" panose="02000603000000000000" pitchFamily="2" charset="0"/>
                <a:ea typeface="CMU Serif" panose="02000603000000000000" pitchFamily="2" charset="0"/>
                <a:cs typeface="CMU Serif" panose="02000603000000000000" pitchFamily="2" charset="0"/>
              </a:rPr>
              <a:t>trayectoria:</a:t>
            </a:r>
            <a:r>
              <a:rPr lang="es-ES" sz="1400" dirty="0" smtClean="0">
                <a:latin typeface="CMU Serif" panose="02000603000000000000" pitchFamily="2" charset="0"/>
                <a:ea typeface="CMU Serif" panose="02000603000000000000" pitchFamily="2" charset="0"/>
                <a:cs typeface="CMU Serif" panose="02000603000000000000" pitchFamily="2" charset="0"/>
              </a:rPr>
              <a:t> Calcula </a:t>
            </a:r>
            <a:r>
              <a:rPr lang="es-ES" sz="1400" dirty="0">
                <a:latin typeface="CMU Serif" panose="02000603000000000000" pitchFamily="2" charset="0"/>
                <a:ea typeface="CMU Serif" panose="02000603000000000000" pitchFamily="2" charset="0"/>
                <a:cs typeface="CMU Serif" panose="02000603000000000000" pitchFamily="2" charset="0"/>
              </a:rPr>
              <a:t>los perfiles aproximados teniendo en cuenta la ruta establecida completa</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Cálculos de </a:t>
            </a:r>
            <a:r>
              <a:rPr lang="es-ES" sz="1400" b="1" dirty="0" smtClean="0">
                <a:latin typeface="CMU Serif" panose="02000603000000000000" pitchFamily="2" charset="0"/>
                <a:ea typeface="CMU Serif" panose="02000603000000000000" pitchFamily="2" charset="0"/>
                <a:cs typeface="CMU Serif" panose="02000603000000000000" pitchFamily="2" charset="0"/>
              </a:rPr>
              <a:t>funcionamiento: </a:t>
            </a:r>
            <a:r>
              <a:rPr lang="es-ES" sz="1400" dirty="0" smtClean="0">
                <a:latin typeface="CMU Serif" panose="02000603000000000000" pitchFamily="2" charset="0"/>
                <a:ea typeface="CMU Serif" panose="02000603000000000000" pitchFamily="2" charset="0"/>
                <a:cs typeface="CMU Serif" panose="02000603000000000000" pitchFamily="2" charset="0"/>
              </a:rPr>
              <a:t>Suministra </a:t>
            </a:r>
            <a:r>
              <a:rPr lang="es-ES" sz="1400" dirty="0">
                <a:latin typeface="CMU Serif" panose="02000603000000000000" pitchFamily="2" charset="0"/>
                <a:ea typeface="CMU Serif" panose="02000603000000000000" pitchFamily="2" charset="0"/>
                <a:cs typeface="CMU Serif" panose="02000603000000000000" pitchFamily="2" charset="0"/>
              </a:rPr>
              <a:t>a la tripulación información de funcionamiento, como límites de vuelo, consumo de combustible, etc</a:t>
            </a:r>
            <a:r>
              <a:rPr lang="es-ES" sz="1400" dirty="0" smtClean="0">
                <a:latin typeface="CMU Serif" panose="02000603000000000000" pitchFamily="2" charset="0"/>
                <a:ea typeface="CMU Serif" panose="02000603000000000000" pitchFamily="2" charset="0"/>
                <a:cs typeface="CMU Serif" panose="02000603000000000000" pitchFamily="2" charset="0"/>
              </a:rPr>
              <a:t>.</a:t>
            </a:r>
          </a:p>
          <a:p>
            <a:endParaRPr lang="es-ES" sz="1400" dirty="0">
              <a:latin typeface="CMU Serif" panose="02000603000000000000" pitchFamily="2" charset="0"/>
              <a:ea typeface="CMU Serif" panose="02000603000000000000" pitchFamily="2" charset="0"/>
              <a:cs typeface="CMU Serif" panose="02000603000000000000" pitchFamily="2" charset="0"/>
            </a:endParaRPr>
          </a:p>
          <a:p>
            <a:r>
              <a:rPr lang="es-ES" sz="1400" b="1" dirty="0">
                <a:latin typeface="CMU Serif" panose="02000603000000000000" pitchFamily="2" charset="0"/>
                <a:ea typeface="CMU Serif" panose="02000603000000000000" pitchFamily="2" charset="0"/>
                <a:cs typeface="CMU Serif" panose="02000603000000000000" pitchFamily="2" charset="0"/>
              </a:rPr>
              <a:t>- </a:t>
            </a:r>
            <a:r>
              <a:rPr lang="es-ES" sz="1400" b="1" dirty="0" smtClean="0">
                <a:latin typeface="CMU Serif" panose="02000603000000000000" pitchFamily="2" charset="0"/>
                <a:ea typeface="CMU Serif" panose="02000603000000000000" pitchFamily="2" charset="0"/>
                <a:cs typeface="CMU Serif" panose="02000603000000000000" pitchFamily="2" charset="0"/>
              </a:rPr>
              <a:t>Guiado: </a:t>
            </a:r>
            <a:r>
              <a:rPr lang="es-ES" sz="1400" dirty="0" smtClean="0">
                <a:latin typeface="CMU Serif" panose="02000603000000000000" pitchFamily="2" charset="0"/>
                <a:ea typeface="CMU Serif" panose="02000603000000000000" pitchFamily="2" charset="0"/>
                <a:cs typeface="CMU Serif" panose="02000603000000000000" pitchFamily="2" charset="0"/>
              </a:rPr>
              <a:t>Genera </a:t>
            </a:r>
            <a:r>
              <a:rPr lang="es-ES" sz="1400" dirty="0">
                <a:latin typeface="CMU Serif" panose="02000603000000000000" pitchFamily="2" charset="0"/>
                <a:ea typeface="CMU Serif" panose="02000603000000000000" pitchFamily="2" charset="0"/>
                <a:cs typeface="CMU Serif" panose="02000603000000000000" pitchFamily="2" charset="0"/>
              </a:rPr>
              <a:t>controles para dirigir a la aeronave a lo largo de los perfiles horizontales y verticales calculados.</a:t>
            </a:r>
          </a:p>
          <a:p>
            <a:endParaRPr lang="es-ES" sz="20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pic>
        <p:nvPicPr>
          <p:cNvPr id="4" name="Imagen 3"/>
          <p:cNvPicPr>
            <a:picLocks noChangeAspect="1"/>
          </p:cNvPicPr>
          <p:nvPr/>
        </p:nvPicPr>
        <p:blipFill>
          <a:blip r:embed="rId3"/>
          <a:stretch>
            <a:fillRect/>
          </a:stretch>
        </p:blipFill>
        <p:spPr>
          <a:xfrm>
            <a:off x="8077200" y="1731168"/>
            <a:ext cx="3276600" cy="4257675"/>
          </a:xfrm>
          <a:prstGeom prst="rect">
            <a:avLst/>
          </a:prstGeom>
        </p:spPr>
      </p:pic>
      <p:sp>
        <p:nvSpPr>
          <p:cNvPr id="58" name="Rectángulo 57"/>
          <p:cNvSpPr/>
          <p:nvPr/>
        </p:nvSpPr>
        <p:spPr>
          <a:xfrm>
            <a:off x="835024" y="3438525"/>
            <a:ext cx="6156326" cy="4953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Rectángulo 58"/>
          <p:cNvSpPr/>
          <p:nvPr/>
        </p:nvSpPr>
        <p:spPr>
          <a:xfrm>
            <a:off x="835023" y="5493543"/>
            <a:ext cx="6156327" cy="4953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7" name="Marcador de número de diapositiva 56"/>
          <p:cNvSpPr>
            <a:spLocks noGrp="1"/>
          </p:cNvSpPr>
          <p:nvPr>
            <p:ph type="sldNum" sz="quarter" idx="12"/>
          </p:nvPr>
        </p:nvSpPr>
        <p:spPr/>
        <p:txBody>
          <a:bodyPr/>
          <a:lstStyle/>
          <a:p>
            <a:fld id="{C03BACB5-3ABC-45D8-8641-000B42758E69}" type="slidenum">
              <a:rPr lang="es-ES" smtClean="0"/>
              <a:t>6</a:t>
            </a:fld>
            <a:endParaRPr lang="es-ES"/>
          </a:p>
        </p:txBody>
      </p:sp>
      <p:sp>
        <p:nvSpPr>
          <p:cNvPr id="60" name="Marcador de pie de página 59"/>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2961897665"/>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3"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60" name="CuadroTexto 59"/>
          <p:cNvSpPr txBox="1"/>
          <p:nvPr/>
        </p:nvSpPr>
        <p:spPr>
          <a:xfrm>
            <a:off x="1216025" y="1616075"/>
            <a:ext cx="8205787" cy="3416320"/>
          </a:xfrm>
          <a:prstGeom prst="rect">
            <a:avLst/>
          </a:prstGeom>
          <a:noFill/>
        </p:spPr>
        <p:txBody>
          <a:bodyPr wrap="square" rtlCol="0">
            <a:spAutoFit/>
          </a:bodyPr>
          <a:lstStyle/>
          <a:p>
            <a:r>
              <a:rPr lang="es-ES" sz="2400" b="1" dirty="0" smtClean="0">
                <a:latin typeface="CMU Serif" panose="02000603000000000000" pitchFamily="2" charset="0"/>
                <a:ea typeface="CMU Serif" panose="02000603000000000000" pitchFamily="2" charset="0"/>
                <a:cs typeface="CMU Serif" panose="02000603000000000000" pitchFamily="2" charset="0"/>
              </a:rPr>
              <a:t>GUIADO VERTICAL:</a:t>
            </a:r>
          </a:p>
          <a:p>
            <a:endParaRPr lang="es-ES" sz="2400" b="1" dirty="0" smtClean="0">
              <a:latin typeface="CMU Serif" panose="02000603000000000000" pitchFamily="2" charset="0"/>
              <a:ea typeface="CMU Serif" panose="02000603000000000000" pitchFamily="2" charset="0"/>
              <a:cs typeface="CMU Serif" panose="02000603000000000000" pitchFamily="2" charset="0"/>
            </a:endParaRPr>
          </a:p>
          <a:p>
            <a:r>
              <a:rPr lang="es-ES" sz="2400" dirty="0" smtClean="0">
                <a:latin typeface="CMU Serif" panose="02000603000000000000" pitchFamily="2" charset="0"/>
                <a:ea typeface="CMU Serif" panose="02000603000000000000" pitchFamily="2" charset="0"/>
                <a:cs typeface="CMU Serif" panose="02000603000000000000" pitchFamily="2" charset="0"/>
              </a:rPr>
              <a:t>A la hora de realizar trayectorias verticales contamos con diferentes estrategias, siendo las mas comunes:</a:t>
            </a:r>
          </a:p>
          <a:p>
            <a:endParaRPr lang="es-ES" sz="2400" dirty="0" smtClean="0">
              <a:latin typeface="CMU Serif" panose="02000603000000000000" pitchFamily="2" charset="0"/>
              <a:ea typeface="CMU Serif" panose="02000603000000000000" pitchFamily="2" charset="0"/>
              <a:cs typeface="CMU Serif" panose="02000603000000000000" pitchFamily="2" charset="0"/>
            </a:endParaRPr>
          </a:p>
          <a:p>
            <a:pPr marL="285750" indent="-285750">
              <a:buFont typeface="Arial" panose="020B0604020202020204" pitchFamily="34" charset="0"/>
              <a:buChar char="•"/>
            </a:pPr>
            <a:r>
              <a:rPr lang="es-ES" sz="2400" dirty="0" smtClean="0">
                <a:latin typeface="CMU Serif" panose="02000603000000000000" pitchFamily="2" charset="0"/>
                <a:ea typeface="CMU Serif" panose="02000603000000000000" pitchFamily="2" charset="0"/>
                <a:cs typeface="CMU Serif" panose="02000603000000000000" pitchFamily="2" charset="0"/>
              </a:rPr>
              <a:t> Ascenso/Descenso con </a:t>
            </a:r>
            <a:r>
              <a:rPr lang="es-ES" sz="2400" i="1" dirty="0" smtClean="0">
                <a:latin typeface="CMU Serif" panose="02000603000000000000" pitchFamily="2" charset="0"/>
                <a:ea typeface="CMU Serif" panose="02000603000000000000" pitchFamily="2" charset="0"/>
                <a:cs typeface="CMU Serif" panose="02000603000000000000" pitchFamily="2" charset="0"/>
              </a:rPr>
              <a:t>Angulo geométrico constante</a:t>
            </a:r>
          </a:p>
          <a:p>
            <a:pPr marL="285750" indent="-285750">
              <a:buFont typeface="Arial" panose="020B0604020202020204" pitchFamily="34" charset="0"/>
              <a:buChar char="•"/>
            </a:pPr>
            <a:endParaRPr lang="es-ES" sz="2400" dirty="0" smtClean="0">
              <a:latin typeface="CMU Serif" panose="02000603000000000000" pitchFamily="2" charset="0"/>
              <a:ea typeface="CMU Serif" panose="02000603000000000000" pitchFamily="2" charset="0"/>
              <a:cs typeface="CMU Serif" panose="02000603000000000000" pitchFamily="2" charset="0"/>
            </a:endParaRPr>
          </a:p>
          <a:p>
            <a:pPr marL="285750" indent="-285750">
              <a:buFont typeface="Arial" panose="020B0604020202020204" pitchFamily="34" charset="0"/>
              <a:buChar char="•"/>
            </a:pPr>
            <a:r>
              <a:rPr lang="es-ES" sz="2400" dirty="0" smtClean="0">
                <a:latin typeface="CMU Serif" panose="02000603000000000000" pitchFamily="2" charset="0"/>
                <a:ea typeface="CMU Serif" panose="02000603000000000000" pitchFamily="2" charset="0"/>
                <a:cs typeface="CMU Serif" panose="02000603000000000000" pitchFamily="2" charset="0"/>
              </a:rPr>
              <a:t> Ascenso/Descenso a </a:t>
            </a:r>
            <a:r>
              <a:rPr lang="es-ES" sz="2400" i="1" dirty="0" smtClean="0">
                <a:latin typeface="CMU Serif" panose="02000603000000000000" pitchFamily="2" charset="0"/>
                <a:ea typeface="CMU Serif" panose="02000603000000000000" pitchFamily="2" charset="0"/>
                <a:cs typeface="CMU Serif" panose="02000603000000000000" pitchFamily="2" charset="0"/>
              </a:rPr>
              <a:t>Velocidad Constante </a:t>
            </a:r>
          </a:p>
          <a:p>
            <a:endParaRPr lang="es-ES" sz="2400" dirty="0">
              <a:latin typeface="CMU Serif" panose="02000603000000000000" pitchFamily="2" charset="0"/>
              <a:ea typeface="CMU Serif" panose="02000603000000000000" pitchFamily="2" charset="0"/>
              <a:cs typeface="CMU Serif" panose="02000603000000000000" pitchFamily="2" charset="0"/>
            </a:endParaRPr>
          </a:p>
        </p:txBody>
      </p:sp>
      <p:sp>
        <p:nvSpPr>
          <p:cNvPr id="62" name="Marcador de número de diapositiva 61"/>
          <p:cNvSpPr>
            <a:spLocks noGrp="1"/>
          </p:cNvSpPr>
          <p:nvPr>
            <p:ph type="sldNum" sz="quarter" idx="12"/>
          </p:nvPr>
        </p:nvSpPr>
        <p:spPr/>
        <p:txBody>
          <a:bodyPr/>
          <a:lstStyle/>
          <a:p>
            <a:fld id="{C03BACB5-3ABC-45D8-8641-000B42758E69}" type="slidenum">
              <a:rPr lang="es-ES" smtClean="0"/>
              <a:t>7</a:t>
            </a:fld>
            <a:endParaRPr lang="es-ES"/>
          </a:p>
        </p:txBody>
      </p:sp>
      <p:sp>
        <p:nvSpPr>
          <p:cNvPr id="63" name="Marcador de pie de página 62"/>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30288590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81676" cy="5186361"/>
          </a:xfrm>
        </p:spPr>
        <p:txBody>
          <a:bodyPr>
            <a:normAutofit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r>
              <a:rPr lang="es-ES" sz="2000" b="1" dirty="0" smtClean="0">
                <a:latin typeface="CMU Serif" panose="02000603000000000000" pitchFamily="2" charset="0"/>
                <a:ea typeface="CMU Serif" panose="02000603000000000000" pitchFamily="2" charset="0"/>
                <a:cs typeface="CMU Serif" panose="02000603000000000000" pitchFamily="2" charset="0"/>
              </a:rPr>
              <a:t>GUIADO VERTICAL: </a:t>
            </a:r>
            <a:r>
              <a:rPr lang="es-ES" sz="2000" dirty="0" smtClean="0">
                <a:latin typeface="CMU Serif" panose="02000603000000000000" pitchFamily="2" charset="0"/>
                <a:ea typeface="CMU Serif" panose="02000603000000000000" pitchFamily="2" charset="0"/>
                <a:cs typeface="CMU Serif" panose="02000603000000000000" pitchFamily="2" charset="0"/>
              </a:rPr>
              <a:t>Ascenso con pendiente constante</a:t>
            </a:r>
            <a:endParaRPr lang="es-ES" sz="2000" dirty="0">
              <a:latin typeface="CMU Serif" panose="02000603000000000000" pitchFamily="2" charset="0"/>
              <a:ea typeface="CMU Serif" panose="02000603000000000000" pitchFamily="2" charset="0"/>
              <a:cs typeface="CMU Serif" panose="02000603000000000000" pitchFamily="2" charset="0"/>
            </a:endParaRPr>
          </a:p>
          <a:p>
            <a:endParaRPr lang="es-ES" sz="2000" dirty="0">
              <a:latin typeface="CMU Serif" panose="02000603000000000000" pitchFamily="2" charset="0"/>
              <a:ea typeface="CMU Serif" panose="02000603000000000000" pitchFamily="2" charset="0"/>
              <a:cs typeface="CMU Serif" panose="02000603000000000000" pitchFamily="2" charset="0"/>
            </a:endParaRP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La trayectoria a seguir es una línea recta entre el objetivo anterior y el siguiente</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El piloto tiene capacidad de decisión sobre la velocidad</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Se pueden establecer tolerancias en altitud diferentes en función de la criticidad de la maniobra</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600" b="1" dirty="0" smtClean="0">
                <a:latin typeface="CMU Serif" panose="02000603000000000000" pitchFamily="2" charset="0"/>
                <a:ea typeface="CMU Serif" panose="02000603000000000000" pitchFamily="2" charset="0"/>
                <a:cs typeface="CMU Serif" panose="02000603000000000000" pitchFamily="2" charset="0"/>
              </a:rPr>
              <a:t>Ventajas:</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Solo hay una trayectoria posible, por tanto la ruta queda totalmente definida</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600" b="1" dirty="0" smtClean="0">
                <a:latin typeface="CMU Serif" panose="02000603000000000000" pitchFamily="2" charset="0"/>
                <a:ea typeface="CMU Serif" panose="02000603000000000000" pitchFamily="2" charset="0"/>
                <a:cs typeface="CMU Serif" panose="02000603000000000000" pitchFamily="2" charset="0"/>
              </a:rPr>
              <a:t>Inconvenientes:</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Menor capacidad de decisión en ruta por parte del piloto</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La aeronave debe ser capaz de realizar la trayectoria descrita</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lvl="1"/>
            <a:endParaRPr lang="es-ES" sz="16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cxnSp>
        <p:nvCxnSpPr>
          <p:cNvPr id="60" name="Conector recto de flecha 59"/>
          <p:cNvCxnSpPr/>
          <p:nvPr/>
        </p:nvCxnSpPr>
        <p:spPr>
          <a:xfrm flipH="1" flipV="1">
            <a:off x="6886832" y="1935892"/>
            <a:ext cx="24714" cy="330523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2" name="Conector recto de flecha 61"/>
          <p:cNvCxnSpPr/>
          <p:nvPr/>
        </p:nvCxnSpPr>
        <p:spPr>
          <a:xfrm>
            <a:off x="6919784" y="5241131"/>
            <a:ext cx="4616578" cy="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3" name="CuadroTexto 62"/>
          <p:cNvSpPr txBox="1"/>
          <p:nvPr/>
        </p:nvSpPr>
        <p:spPr>
          <a:xfrm>
            <a:off x="6212103" y="1926727"/>
            <a:ext cx="815546" cy="261610"/>
          </a:xfrm>
          <a:prstGeom prst="rect">
            <a:avLst/>
          </a:prstGeom>
          <a:noFill/>
        </p:spPr>
        <p:txBody>
          <a:bodyPr wrap="square" rtlCol="0">
            <a:spAutoFit/>
          </a:bodyPr>
          <a:lstStyle/>
          <a:p>
            <a:r>
              <a:rPr lang="es-ES" sz="1100" dirty="0" smtClean="0"/>
              <a:t>Altitud</a:t>
            </a:r>
            <a:endParaRPr lang="es-ES" sz="1100" dirty="0"/>
          </a:p>
        </p:txBody>
      </p:sp>
      <p:sp>
        <p:nvSpPr>
          <p:cNvPr id="64" name="CuadroTexto 63"/>
          <p:cNvSpPr txBox="1"/>
          <p:nvPr/>
        </p:nvSpPr>
        <p:spPr>
          <a:xfrm>
            <a:off x="10861889" y="5300122"/>
            <a:ext cx="815546" cy="261610"/>
          </a:xfrm>
          <a:prstGeom prst="rect">
            <a:avLst/>
          </a:prstGeom>
          <a:noFill/>
        </p:spPr>
        <p:txBody>
          <a:bodyPr wrap="square" rtlCol="0">
            <a:spAutoFit/>
          </a:bodyPr>
          <a:lstStyle/>
          <a:p>
            <a:r>
              <a:rPr lang="es-ES" sz="1100" dirty="0" smtClean="0"/>
              <a:t>Distancia</a:t>
            </a:r>
          </a:p>
        </p:txBody>
      </p:sp>
      <p:sp>
        <p:nvSpPr>
          <p:cNvPr id="65" name="Estrella de 4 puntas 64"/>
          <p:cNvSpPr/>
          <p:nvPr/>
        </p:nvSpPr>
        <p:spPr>
          <a:xfrm>
            <a:off x="7392999" y="4296342"/>
            <a:ext cx="403654" cy="387179"/>
          </a:xfrm>
          <a:prstGeom prst="star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Elipse 65"/>
          <p:cNvSpPr/>
          <p:nvPr/>
        </p:nvSpPr>
        <p:spPr>
          <a:xfrm>
            <a:off x="10254896" y="3023286"/>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7" name="CuadroTexto 66"/>
          <p:cNvSpPr txBox="1"/>
          <p:nvPr/>
        </p:nvSpPr>
        <p:spPr>
          <a:xfrm>
            <a:off x="7234570" y="4683521"/>
            <a:ext cx="815546" cy="261610"/>
          </a:xfrm>
          <a:prstGeom prst="rect">
            <a:avLst/>
          </a:prstGeom>
          <a:noFill/>
        </p:spPr>
        <p:txBody>
          <a:bodyPr wrap="square" rtlCol="0">
            <a:spAutoFit/>
          </a:bodyPr>
          <a:lstStyle/>
          <a:p>
            <a:r>
              <a:rPr lang="es-ES" sz="1100" dirty="0" smtClean="0"/>
              <a:t>Aeronave</a:t>
            </a:r>
            <a:endParaRPr lang="es-ES" sz="1100" dirty="0"/>
          </a:p>
        </p:txBody>
      </p:sp>
      <p:sp>
        <p:nvSpPr>
          <p:cNvPr id="68" name="CuadroTexto 67"/>
          <p:cNvSpPr txBox="1"/>
          <p:nvPr/>
        </p:nvSpPr>
        <p:spPr>
          <a:xfrm>
            <a:off x="10046343" y="3305843"/>
            <a:ext cx="815546" cy="261610"/>
          </a:xfrm>
          <a:prstGeom prst="rect">
            <a:avLst/>
          </a:prstGeom>
          <a:noFill/>
        </p:spPr>
        <p:txBody>
          <a:bodyPr wrap="square" rtlCol="0">
            <a:spAutoFit/>
          </a:bodyPr>
          <a:lstStyle/>
          <a:p>
            <a:r>
              <a:rPr lang="es-ES" sz="1100" dirty="0" smtClean="0"/>
              <a:t>Waypoint</a:t>
            </a:r>
            <a:endParaRPr lang="es-ES" sz="1100" dirty="0"/>
          </a:p>
        </p:txBody>
      </p:sp>
      <p:cxnSp>
        <p:nvCxnSpPr>
          <p:cNvPr id="70" name="Conector recto de flecha 69"/>
          <p:cNvCxnSpPr/>
          <p:nvPr/>
        </p:nvCxnSpPr>
        <p:spPr>
          <a:xfrm flipV="1">
            <a:off x="7900086" y="3295135"/>
            <a:ext cx="2265406" cy="1112108"/>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269064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81676" cy="5186361"/>
          </a:xfrm>
        </p:spPr>
        <p:txBody>
          <a:bodyPr>
            <a:normAutofit fontScale="92500" lnSpcReduction="10000"/>
          </a:bodyPr>
          <a:lstStyle/>
          <a:p>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r>
              <a:rPr lang="es-ES" sz="2200" b="1" dirty="0" smtClean="0">
                <a:latin typeface="CMU Serif" panose="02000603000000000000" pitchFamily="2" charset="0"/>
                <a:ea typeface="CMU Serif" panose="02000603000000000000" pitchFamily="2" charset="0"/>
                <a:cs typeface="CMU Serif" panose="02000603000000000000" pitchFamily="2" charset="0"/>
              </a:rPr>
              <a:t>GUIADO VERTICAL: </a:t>
            </a:r>
            <a:r>
              <a:rPr lang="es-ES" sz="2200" dirty="0" smtClean="0">
                <a:latin typeface="CMU Serif" panose="02000603000000000000" pitchFamily="2" charset="0"/>
                <a:ea typeface="CMU Serif" panose="02000603000000000000" pitchFamily="2" charset="0"/>
                <a:cs typeface="CMU Serif" panose="02000603000000000000" pitchFamily="2" charset="0"/>
              </a:rPr>
              <a:t>Ascenso con velocidad constante</a:t>
            </a:r>
            <a:endParaRPr lang="es-ES" sz="2200" dirty="0">
              <a:latin typeface="CMU Serif" panose="02000603000000000000" pitchFamily="2" charset="0"/>
              <a:ea typeface="CMU Serif" panose="02000603000000000000" pitchFamily="2" charset="0"/>
              <a:cs typeface="CMU Serif" panose="02000603000000000000" pitchFamily="2" charset="0"/>
            </a:endParaRPr>
          </a:p>
          <a:p>
            <a:endParaRPr lang="es-ES" sz="2000" dirty="0">
              <a:latin typeface="CMU Serif" panose="02000603000000000000" pitchFamily="2" charset="0"/>
              <a:ea typeface="CMU Serif" panose="02000603000000000000" pitchFamily="2" charset="0"/>
              <a:cs typeface="CMU Serif" panose="02000603000000000000" pitchFamily="2" charset="0"/>
            </a:endParaRP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La aeronave debe alcanzar la altitud del objetivo antes de cruzarlo</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El piloto tiene capacidad de decisión sobre la velocidad y la pendiente</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Se pueden establecer tolerancias en altitud diferentes en función de la criticidad de la maniobra</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600" b="1" dirty="0" smtClean="0">
                <a:latin typeface="CMU Serif" panose="02000603000000000000" pitchFamily="2" charset="0"/>
                <a:ea typeface="CMU Serif" panose="02000603000000000000" pitchFamily="2" charset="0"/>
                <a:cs typeface="CMU Serif" panose="02000603000000000000" pitchFamily="2" charset="0"/>
              </a:rPr>
              <a:t>Ventajas:</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Mayor capacidad de decisión</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La ruta se puede adaptar a la capacidad de cada aeronave en cada momento</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600" b="1" dirty="0" smtClean="0">
                <a:latin typeface="CMU Serif" panose="02000603000000000000" pitchFamily="2" charset="0"/>
                <a:ea typeface="CMU Serif" panose="02000603000000000000" pitchFamily="2" charset="0"/>
                <a:cs typeface="CMU Serif" panose="02000603000000000000" pitchFamily="2" charset="0"/>
              </a:rPr>
              <a:t>Inconvenientes:</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Menos restrictiva, el usuario debe tomar decisiones durante el vuelo</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Rutas diferentes para aeronaves diferentes en caso de que se automatice el proceso</a:t>
            </a: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lvl="1"/>
            <a:endParaRPr lang="es-ES" sz="1600" dirty="0" smtClean="0">
              <a:latin typeface="CMU Serif" panose="02000603000000000000" pitchFamily="2" charset="0"/>
              <a:ea typeface="CMU Serif" panose="02000603000000000000" pitchFamily="2" charset="0"/>
              <a:cs typeface="CMU Serif" panose="02000603000000000000" pitchFamily="2" charset="0"/>
            </a:endParaRPr>
          </a:p>
          <a:p>
            <a:pPr lvl="1"/>
            <a:endParaRPr lang="es-ES" sz="16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cxnSp>
        <p:nvCxnSpPr>
          <p:cNvPr id="60" name="Conector recto de flecha 59"/>
          <p:cNvCxnSpPr/>
          <p:nvPr/>
        </p:nvCxnSpPr>
        <p:spPr>
          <a:xfrm flipH="1" flipV="1">
            <a:off x="6886832" y="1935892"/>
            <a:ext cx="24714" cy="330523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1" name="Conector recto de flecha 60"/>
          <p:cNvCxnSpPr/>
          <p:nvPr/>
        </p:nvCxnSpPr>
        <p:spPr>
          <a:xfrm>
            <a:off x="6919784" y="5241131"/>
            <a:ext cx="4616578" cy="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2" name="CuadroTexto 61"/>
          <p:cNvSpPr txBox="1"/>
          <p:nvPr/>
        </p:nvSpPr>
        <p:spPr>
          <a:xfrm>
            <a:off x="6212103" y="1926727"/>
            <a:ext cx="815546" cy="261610"/>
          </a:xfrm>
          <a:prstGeom prst="rect">
            <a:avLst/>
          </a:prstGeom>
          <a:noFill/>
        </p:spPr>
        <p:txBody>
          <a:bodyPr wrap="square" rtlCol="0">
            <a:spAutoFit/>
          </a:bodyPr>
          <a:lstStyle/>
          <a:p>
            <a:r>
              <a:rPr lang="es-ES" sz="1100" dirty="0" smtClean="0"/>
              <a:t>Altitud</a:t>
            </a:r>
            <a:endParaRPr lang="es-ES" sz="1100" dirty="0"/>
          </a:p>
        </p:txBody>
      </p:sp>
      <p:sp>
        <p:nvSpPr>
          <p:cNvPr id="63" name="CuadroTexto 62"/>
          <p:cNvSpPr txBox="1"/>
          <p:nvPr/>
        </p:nvSpPr>
        <p:spPr>
          <a:xfrm>
            <a:off x="10861889" y="5300122"/>
            <a:ext cx="815546" cy="261610"/>
          </a:xfrm>
          <a:prstGeom prst="rect">
            <a:avLst/>
          </a:prstGeom>
          <a:noFill/>
        </p:spPr>
        <p:txBody>
          <a:bodyPr wrap="square" rtlCol="0">
            <a:spAutoFit/>
          </a:bodyPr>
          <a:lstStyle/>
          <a:p>
            <a:r>
              <a:rPr lang="es-ES" sz="1100" dirty="0" smtClean="0"/>
              <a:t>Distancia</a:t>
            </a:r>
          </a:p>
        </p:txBody>
      </p:sp>
      <p:sp>
        <p:nvSpPr>
          <p:cNvPr id="64" name="Estrella de 4 puntas 63"/>
          <p:cNvSpPr/>
          <p:nvPr/>
        </p:nvSpPr>
        <p:spPr>
          <a:xfrm>
            <a:off x="7392999" y="4296342"/>
            <a:ext cx="403654" cy="387179"/>
          </a:xfrm>
          <a:prstGeom prst="star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Elipse 64"/>
          <p:cNvSpPr/>
          <p:nvPr/>
        </p:nvSpPr>
        <p:spPr>
          <a:xfrm>
            <a:off x="10254896" y="3023286"/>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CuadroTexto 65"/>
          <p:cNvSpPr txBox="1"/>
          <p:nvPr/>
        </p:nvSpPr>
        <p:spPr>
          <a:xfrm>
            <a:off x="7234570" y="4683521"/>
            <a:ext cx="815546" cy="261610"/>
          </a:xfrm>
          <a:prstGeom prst="rect">
            <a:avLst/>
          </a:prstGeom>
          <a:noFill/>
        </p:spPr>
        <p:txBody>
          <a:bodyPr wrap="square" rtlCol="0">
            <a:spAutoFit/>
          </a:bodyPr>
          <a:lstStyle/>
          <a:p>
            <a:r>
              <a:rPr lang="es-ES" sz="1100" dirty="0" smtClean="0"/>
              <a:t>Aeronave</a:t>
            </a:r>
            <a:endParaRPr lang="es-ES" sz="1100" dirty="0"/>
          </a:p>
        </p:txBody>
      </p:sp>
      <p:sp>
        <p:nvSpPr>
          <p:cNvPr id="67" name="CuadroTexto 66"/>
          <p:cNvSpPr txBox="1"/>
          <p:nvPr/>
        </p:nvSpPr>
        <p:spPr>
          <a:xfrm>
            <a:off x="10046343" y="3305843"/>
            <a:ext cx="815546" cy="261610"/>
          </a:xfrm>
          <a:prstGeom prst="rect">
            <a:avLst/>
          </a:prstGeom>
          <a:noFill/>
        </p:spPr>
        <p:txBody>
          <a:bodyPr wrap="square" rtlCol="0">
            <a:spAutoFit/>
          </a:bodyPr>
          <a:lstStyle/>
          <a:p>
            <a:r>
              <a:rPr lang="es-ES" sz="1100" dirty="0" smtClean="0"/>
              <a:t>Waypoint</a:t>
            </a:r>
            <a:endParaRPr lang="es-ES" sz="1100" dirty="0"/>
          </a:p>
        </p:txBody>
      </p:sp>
      <p:cxnSp>
        <p:nvCxnSpPr>
          <p:cNvPr id="68" name="Conector recto de flecha 67"/>
          <p:cNvCxnSpPr/>
          <p:nvPr/>
        </p:nvCxnSpPr>
        <p:spPr>
          <a:xfrm flipV="1">
            <a:off x="7900086" y="3295135"/>
            <a:ext cx="2265406" cy="1112108"/>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0" name="Conector recto de flecha 69"/>
          <p:cNvCxnSpPr/>
          <p:nvPr/>
        </p:nvCxnSpPr>
        <p:spPr>
          <a:xfrm flipV="1">
            <a:off x="7886057" y="3196817"/>
            <a:ext cx="557727" cy="1190706"/>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recto de flecha 70"/>
          <p:cNvCxnSpPr/>
          <p:nvPr/>
        </p:nvCxnSpPr>
        <p:spPr>
          <a:xfrm flipV="1">
            <a:off x="7900086" y="3221444"/>
            <a:ext cx="1069708" cy="114797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recto de flecha 71"/>
          <p:cNvCxnSpPr/>
          <p:nvPr/>
        </p:nvCxnSpPr>
        <p:spPr>
          <a:xfrm flipV="1">
            <a:off x="7900086" y="3221444"/>
            <a:ext cx="1620247" cy="1176785"/>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4" name="Conector recto de flecha 83"/>
          <p:cNvCxnSpPr/>
          <p:nvPr/>
        </p:nvCxnSpPr>
        <p:spPr>
          <a:xfrm>
            <a:off x="7234570" y="3141544"/>
            <a:ext cx="2930922" cy="176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827345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3200" b="1" dirty="0" smtClean="0">
                <a:latin typeface="CMU Serif" panose="02000603000000000000" pitchFamily="2" charset="0"/>
                <a:ea typeface="CMU Serif" panose="02000603000000000000" pitchFamily="2" charset="0"/>
                <a:cs typeface="CMU Serif" panose="02000603000000000000" pitchFamily="2" charset="0"/>
              </a:rPr>
              <a:t>Fundamentos Teóricos</a:t>
            </a:r>
            <a:endParaRPr lang="es-ES" sz="32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3"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60" name="CuadroTexto 59"/>
          <p:cNvSpPr txBox="1"/>
          <p:nvPr/>
        </p:nvSpPr>
        <p:spPr>
          <a:xfrm>
            <a:off x="1216025" y="1702177"/>
            <a:ext cx="8205787" cy="1569660"/>
          </a:xfrm>
          <a:prstGeom prst="rect">
            <a:avLst/>
          </a:prstGeom>
          <a:noFill/>
        </p:spPr>
        <p:txBody>
          <a:bodyPr wrap="square" rtlCol="0">
            <a:spAutoFit/>
          </a:bodyPr>
          <a:lstStyle/>
          <a:p>
            <a:r>
              <a:rPr lang="es-ES" sz="2400" b="1" dirty="0" smtClean="0">
                <a:latin typeface="CMU Serif" panose="02000603000000000000" pitchFamily="2" charset="0"/>
                <a:ea typeface="CMU Serif" panose="02000603000000000000" pitchFamily="2" charset="0"/>
                <a:cs typeface="CMU Serif" panose="02000603000000000000" pitchFamily="2" charset="0"/>
              </a:rPr>
              <a:t>GUIADO: LEYES DE CONTROL</a:t>
            </a:r>
          </a:p>
          <a:p>
            <a:endParaRPr lang="es-ES" sz="2400" b="1" dirty="0" smtClean="0">
              <a:latin typeface="CMU Serif" panose="02000603000000000000" pitchFamily="2" charset="0"/>
              <a:ea typeface="CMU Serif" panose="02000603000000000000" pitchFamily="2" charset="0"/>
              <a:cs typeface="CMU Serif" panose="02000603000000000000" pitchFamily="2" charset="0"/>
            </a:endParaRPr>
          </a:p>
          <a:p>
            <a:r>
              <a:rPr lang="es-ES" sz="2400" dirty="0" smtClean="0">
                <a:latin typeface="CMU Serif" panose="02000603000000000000" pitchFamily="2" charset="0"/>
                <a:ea typeface="CMU Serif" panose="02000603000000000000" pitchFamily="2" charset="0"/>
                <a:cs typeface="CMU Serif" panose="02000603000000000000" pitchFamily="2" charset="0"/>
              </a:rPr>
              <a:t>Todos los desarrollos teóricos y leyes de control se explicaran a continuación en sus respectivos apartados</a:t>
            </a:r>
            <a:endParaRPr lang="es-ES" sz="2400" dirty="0">
              <a:latin typeface="CMU Serif" panose="02000603000000000000" pitchFamily="2" charset="0"/>
              <a:ea typeface="CMU Serif" panose="02000603000000000000" pitchFamily="2" charset="0"/>
              <a:cs typeface="CMU Serif" panose="02000603000000000000" pitchFamily="2" charset="0"/>
            </a:endParaRPr>
          </a:p>
        </p:txBody>
      </p:sp>
      <p:sp>
        <p:nvSpPr>
          <p:cNvPr id="62" name="Marcador de número de diapositiva 61"/>
          <p:cNvSpPr>
            <a:spLocks noGrp="1"/>
          </p:cNvSpPr>
          <p:nvPr>
            <p:ph type="sldNum" sz="quarter" idx="12"/>
          </p:nvPr>
        </p:nvSpPr>
        <p:spPr/>
        <p:txBody>
          <a:bodyPr/>
          <a:lstStyle/>
          <a:p>
            <a:fld id="{C03BACB5-3ABC-45D8-8641-000B42758E69}" type="slidenum">
              <a:rPr lang="es-ES" smtClean="0"/>
              <a:t>10</a:t>
            </a:fld>
            <a:endParaRPr lang="es-ES"/>
          </a:p>
        </p:txBody>
      </p:sp>
      <p:sp>
        <p:nvSpPr>
          <p:cNvPr id="63" name="Marcador de pie de página 62"/>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235781921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171576"/>
            <a:ext cx="3400425"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DISEÑO: ESTRUCTURA</a:t>
            </a:r>
          </a:p>
          <a:p>
            <a:r>
              <a:rPr lang="es-ES" sz="1800" dirty="0" smtClean="0">
                <a:latin typeface="CMU Serif" panose="02000603000000000000" pitchFamily="2" charset="0"/>
                <a:ea typeface="CMU Serif" panose="02000603000000000000" pitchFamily="2" charset="0"/>
                <a:cs typeface="CMU Serif" panose="02000603000000000000" pitchFamily="2" charset="0"/>
              </a:rPr>
              <a:t>La aplicación queda dividida en tres módulos dedicados a diferentes tareas y comunicados entre sí.</a:t>
            </a:r>
          </a:p>
          <a:p>
            <a:r>
              <a:rPr lang="es-ES" sz="1800" dirty="0" smtClean="0">
                <a:latin typeface="CMU Serif" panose="02000603000000000000" pitchFamily="2" charset="0"/>
                <a:ea typeface="CMU Serif" panose="02000603000000000000" pitchFamily="2" charset="0"/>
                <a:cs typeface="CMU Serif" panose="02000603000000000000" pitchFamily="2" charset="0"/>
              </a:rPr>
              <a:t>Pueden funcionar cooperando entre si o de forma individual</a:t>
            </a:r>
          </a:p>
          <a:p>
            <a:r>
              <a:rPr lang="es-ES" sz="1800" dirty="0" smtClean="0">
                <a:latin typeface="CMU Serif" panose="02000603000000000000" pitchFamily="2" charset="0"/>
                <a:ea typeface="CMU Serif" panose="02000603000000000000" pitchFamily="2" charset="0"/>
                <a:cs typeface="CMU Serif" panose="02000603000000000000" pitchFamily="2" charset="0"/>
              </a:rPr>
              <a:t>Los módulos son los siguientes: </a:t>
            </a:r>
          </a:p>
          <a:p>
            <a:pPr lvl="1"/>
            <a:r>
              <a:rPr lang="es-ES" sz="1600" i="1" dirty="0" smtClean="0">
                <a:latin typeface="CMU Serif" panose="02000603000000000000" pitchFamily="2" charset="0"/>
                <a:ea typeface="CMU Serif" panose="02000603000000000000" pitchFamily="2" charset="0"/>
                <a:cs typeface="CMU Serif" panose="02000603000000000000" pitchFamily="2" charset="0"/>
              </a:rPr>
              <a:t>Control</a:t>
            </a:r>
          </a:p>
          <a:p>
            <a:pPr lvl="1"/>
            <a:r>
              <a:rPr lang="es-ES" sz="1600" i="1" dirty="0" smtClean="0">
                <a:latin typeface="CMU Serif" panose="02000603000000000000" pitchFamily="2" charset="0"/>
                <a:ea typeface="CMU Serif" panose="02000603000000000000" pitchFamily="2" charset="0"/>
                <a:cs typeface="CMU Serif" panose="02000603000000000000" pitchFamily="2" charset="0"/>
              </a:rPr>
              <a:t>Guiado</a:t>
            </a:r>
          </a:p>
          <a:p>
            <a:pPr lvl="1"/>
            <a:r>
              <a:rPr lang="es-ES" sz="1600" i="1" dirty="0" smtClean="0">
                <a:latin typeface="CMU Serif" panose="02000603000000000000" pitchFamily="2" charset="0"/>
                <a:ea typeface="CMU Serif" panose="02000603000000000000" pitchFamily="2" charset="0"/>
                <a:cs typeface="CMU Serif" panose="02000603000000000000" pitchFamily="2" charset="0"/>
              </a:rPr>
              <a:t>Seguimiento</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11</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descr="E:\TFG\Flujo_completo.png"/>
          <p:cNvPicPr/>
          <p:nvPr/>
        </p:nvPicPr>
        <p:blipFill>
          <a:blip r:embed="rId3" cstate="print">
            <a:extLst>
              <a:ext uri="{BEBA8EAE-BF5A-486C-A8C5-ECC9F3942E4B}">
                <a14:imgProps xmlns:a14="http://schemas.microsoft.com/office/drawing/2010/main">
                  <a14:imgLayer r:embed="rId4">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4478972" y="1596073"/>
            <a:ext cx="6874828" cy="4023677"/>
          </a:xfrm>
          <a:prstGeom prst="rect">
            <a:avLst/>
          </a:prstGeom>
          <a:noFill/>
          <a:ln>
            <a:noFill/>
          </a:ln>
        </p:spPr>
      </p:pic>
    </p:spTree>
    <p:extLst>
      <p:ext uri="{BB962C8B-B14F-4D97-AF65-F5344CB8AC3E}">
        <p14:creationId xmlns:p14="http://schemas.microsoft.com/office/powerpoint/2010/main" val="102551034"/>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24525"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CONTROL</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Encargado de cumplir los objetivos propuestos al mismo tiempo que mantiene la aeronave estable en el aire</a:t>
            </a: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Recibe dos tipos de información:</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Estado de la aeronave: posición, actitud,…</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Objetivos</a:t>
            </a:r>
          </a:p>
          <a:p>
            <a:pPr lvl="2"/>
            <a:endParaRPr lang="es-ES" sz="1400" i="1" dirty="0" smtClean="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A partir de esa información realiza los cálculos oportunos y actúa directamente sobre la aeronave:</a:t>
            </a:r>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Throttle (Palanca de gases)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Elevadores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Alerones</a:t>
            </a:r>
          </a:p>
          <a:p>
            <a:pPr marL="457200" lvl="1" indent="0">
              <a:buNone/>
            </a:pPr>
            <a:endParaRPr lang="es-ES" sz="1400" i="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12</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control.png"/>
          <p:cNvPicPr/>
          <p:nvPr/>
        </p:nvPicPr>
        <p:blipFill>
          <a:blip r:embed="rId3">
            <a:extLst>
              <a:ext uri="{28A0092B-C50C-407E-A947-70E740481C1C}">
                <a14:useLocalDpi xmlns:a14="http://schemas.microsoft.com/office/drawing/2010/main" val="0"/>
              </a:ext>
            </a:extLst>
          </a:blip>
          <a:srcRect/>
          <a:stretch>
            <a:fillRect/>
          </a:stretch>
        </p:blipFill>
        <p:spPr bwMode="auto">
          <a:xfrm>
            <a:off x="6951943" y="2155507"/>
            <a:ext cx="4584419" cy="3111818"/>
          </a:xfrm>
          <a:prstGeom prst="rect">
            <a:avLst/>
          </a:prstGeom>
          <a:noFill/>
          <a:ln>
            <a:noFill/>
          </a:ln>
        </p:spPr>
      </p:pic>
    </p:spTree>
    <p:extLst>
      <p:ext uri="{BB962C8B-B14F-4D97-AF65-F5344CB8AC3E}">
        <p14:creationId xmlns:p14="http://schemas.microsoft.com/office/powerpoint/2010/main" val="417592503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24525"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CONTROL</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Encargado de cumplir los objetivos propuestos al mismo tiempo que mantiene la aeronave estable en el aire</a:t>
            </a: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Recibe dos tipos de información:</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Estado de la aeronave: posición, actitud,…</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Objetivos</a:t>
            </a:r>
          </a:p>
          <a:p>
            <a:pPr lvl="2"/>
            <a:endParaRPr lang="es-ES" sz="1400" i="1" dirty="0" smtClean="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A partir de esa información realiza los cálculos oportunos y actúa directamente sobre la aeronave:</a:t>
            </a:r>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Throttle (Palanca de gases)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Elevadores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Alerones</a:t>
            </a:r>
          </a:p>
          <a:p>
            <a:pPr marL="457200" lvl="1" indent="0">
              <a:buNone/>
            </a:pPr>
            <a:endParaRPr lang="es-ES" sz="1400" i="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control.png"/>
          <p:cNvPicPr/>
          <p:nvPr/>
        </p:nvPicPr>
        <p:blipFill>
          <a:blip r:embed="rId3">
            <a:extLst>
              <a:ext uri="{28A0092B-C50C-407E-A947-70E740481C1C}">
                <a14:useLocalDpi xmlns:a14="http://schemas.microsoft.com/office/drawing/2010/main" val="0"/>
              </a:ext>
            </a:extLst>
          </a:blip>
          <a:srcRect/>
          <a:stretch>
            <a:fillRect/>
          </a:stretch>
        </p:blipFill>
        <p:spPr bwMode="auto">
          <a:xfrm>
            <a:off x="6951943" y="2155507"/>
            <a:ext cx="4584419" cy="3111818"/>
          </a:xfrm>
          <a:prstGeom prst="rect">
            <a:avLst/>
          </a:prstGeom>
          <a:noFill/>
          <a:ln>
            <a:noFill/>
          </a:ln>
        </p:spPr>
      </p:pic>
      <p:sp>
        <p:nvSpPr>
          <p:cNvPr id="58" name="Cerrar llave 57"/>
          <p:cNvSpPr/>
          <p:nvPr/>
        </p:nvSpPr>
        <p:spPr>
          <a:xfrm>
            <a:off x="5495924" y="3495675"/>
            <a:ext cx="238125" cy="342900"/>
          </a:xfrm>
          <a:prstGeom prst="righ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solidFill>
                <a:srgbClr val="FF0000"/>
              </a:solidFill>
            </a:endParaRPr>
          </a:p>
        </p:txBody>
      </p:sp>
      <p:sp>
        <p:nvSpPr>
          <p:cNvPr id="60" name="Rectángulo 59"/>
          <p:cNvSpPr/>
          <p:nvPr/>
        </p:nvSpPr>
        <p:spPr>
          <a:xfrm>
            <a:off x="8039100" y="2047875"/>
            <a:ext cx="1276350" cy="3810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Rectángulo 60"/>
          <p:cNvSpPr/>
          <p:nvPr/>
        </p:nvSpPr>
        <p:spPr>
          <a:xfrm>
            <a:off x="7219951" y="3267076"/>
            <a:ext cx="495300" cy="150495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5446094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24525"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CONTROL</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Encargado de cumplir los objetivos propuestos al mismo tiempo que mantiene la aeronave estable en el aire</a:t>
            </a: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Recibe dos tipos de información:</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Estado de la aeronave: posición, actitud,…</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Objetivos</a:t>
            </a:r>
          </a:p>
          <a:p>
            <a:pPr lvl="2"/>
            <a:endParaRPr lang="es-ES" sz="1400" i="1" dirty="0" smtClean="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A partir de esa información realiza los cálculos oportunos y actúa directamente sobre la aeronave:</a:t>
            </a:r>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Throttle (Palanca de gases)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Elevadores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Alerones</a:t>
            </a:r>
          </a:p>
          <a:p>
            <a:pPr marL="457200" lvl="1" indent="0">
              <a:buNone/>
            </a:pPr>
            <a:endParaRPr lang="es-ES" sz="1400" i="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14</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control.png"/>
          <p:cNvPicPr/>
          <p:nvPr/>
        </p:nvPicPr>
        <p:blipFill>
          <a:blip r:embed="rId3">
            <a:extLst>
              <a:ext uri="{28A0092B-C50C-407E-A947-70E740481C1C}">
                <a14:useLocalDpi xmlns:a14="http://schemas.microsoft.com/office/drawing/2010/main" val="0"/>
              </a:ext>
            </a:extLst>
          </a:blip>
          <a:srcRect/>
          <a:stretch>
            <a:fillRect/>
          </a:stretch>
        </p:blipFill>
        <p:spPr bwMode="auto">
          <a:xfrm>
            <a:off x="6951943" y="2155507"/>
            <a:ext cx="4584419" cy="3111818"/>
          </a:xfrm>
          <a:prstGeom prst="rect">
            <a:avLst/>
          </a:prstGeom>
          <a:noFill/>
          <a:ln>
            <a:noFill/>
          </a:ln>
        </p:spPr>
      </p:pic>
      <p:sp>
        <p:nvSpPr>
          <p:cNvPr id="58" name="Cerrar llave 57"/>
          <p:cNvSpPr/>
          <p:nvPr/>
        </p:nvSpPr>
        <p:spPr>
          <a:xfrm>
            <a:off x="2881313" y="3781425"/>
            <a:ext cx="238125" cy="342900"/>
          </a:xfrm>
          <a:prstGeom prst="righ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solidFill>
                <a:srgbClr val="FF0000"/>
              </a:solidFill>
            </a:endParaRPr>
          </a:p>
        </p:txBody>
      </p:sp>
      <p:sp>
        <p:nvSpPr>
          <p:cNvPr id="60" name="Rectángulo 59"/>
          <p:cNvSpPr/>
          <p:nvPr/>
        </p:nvSpPr>
        <p:spPr>
          <a:xfrm>
            <a:off x="7972425" y="4953000"/>
            <a:ext cx="2057400" cy="314325"/>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Rectángulo 60"/>
          <p:cNvSpPr/>
          <p:nvPr/>
        </p:nvSpPr>
        <p:spPr>
          <a:xfrm>
            <a:off x="6867525" y="2905125"/>
            <a:ext cx="857249" cy="371475"/>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891684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5724525"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CONTROL</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Encargado de cumplir los objetivos propuestos al mismo tiempo que mantiene la aeronave estable en el aire</a:t>
            </a: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Recibe dos tipos de información:</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Estado de la aeronave: posición, actitud,…</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Objetivos</a:t>
            </a:r>
          </a:p>
          <a:p>
            <a:pPr lvl="2"/>
            <a:endParaRPr lang="es-ES" sz="1400" i="1" dirty="0" smtClean="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A partir de esa información realiza los cálculos oportunos y actúa directamente sobre la aeronave:</a:t>
            </a:r>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Throttle (Palanca de gases)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Elevadores</a:t>
            </a:r>
          </a:p>
          <a:p>
            <a:pPr lvl="2"/>
            <a:r>
              <a:rPr lang="es-ES" sz="1400" i="1" dirty="0" smtClean="0">
                <a:latin typeface="CMU Serif" panose="02000603000000000000" pitchFamily="2" charset="0"/>
                <a:ea typeface="CMU Serif" panose="02000603000000000000" pitchFamily="2" charset="0"/>
                <a:cs typeface="CMU Serif" panose="02000603000000000000" pitchFamily="2" charset="0"/>
              </a:rPr>
              <a:t>Alerones</a:t>
            </a:r>
          </a:p>
          <a:p>
            <a:pPr marL="457200" lvl="1" indent="0">
              <a:buNone/>
            </a:pPr>
            <a:endParaRPr lang="es-ES" sz="1400" i="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15</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control.png"/>
          <p:cNvPicPr/>
          <p:nvPr/>
        </p:nvPicPr>
        <p:blipFill>
          <a:blip r:embed="rId3">
            <a:extLst>
              <a:ext uri="{28A0092B-C50C-407E-A947-70E740481C1C}">
                <a14:useLocalDpi xmlns:a14="http://schemas.microsoft.com/office/drawing/2010/main" val="0"/>
              </a:ext>
            </a:extLst>
          </a:blip>
          <a:srcRect/>
          <a:stretch>
            <a:fillRect/>
          </a:stretch>
        </p:blipFill>
        <p:spPr bwMode="auto">
          <a:xfrm>
            <a:off x="6951943" y="2155507"/>
            <a:ext cx="4584419" cy="3111818"/>
          </a:xfrm>
          <a:prstGeom prst="rect">
            <a:avLst/>
          </a:prstGeom>
          <a:noFill/>
          <a:ln>
            <a:noFill/>
          </a:ln>
        </p:spPr>
      </p:pic>
      <p:sp>
        <p:nvSpPr>
          <p:cNvPr id="58" name="Cerrar llave 57"/>
          <p:cNvSpPr/>
          <p:nvPr/>
        </p:nvSpPr>
        <p:spPr>
          <a:xfrm>
            <a:off x="4314824" y="5105399"/>
            <a:ext cx="238125" cy="809625"/>
          </a:xfrm>
          <a:prstGeom prst="righ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solidFill>
                <a:srgbClr val="FF0000"/>
              </a:solidFill>
            </a:endParaRPr>
          </a:p>
        </p:txBody>
      </p:sp>
      <p:sp>
        <p:nvSpPr>
          <p:cNvPr id="61" name="Rectángulo 60"/>
          <p:cNvSpPr/>
          <p:nvPr/>
        </p:nvSpPr>
        <p:spPr>
          <a:xfrm>
            <a:off x="10715626" y="2619376"/>
            <a:ext cx="495300" cy="2181224"/>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460653279"/>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El modelo de control elegido es el </a:t>
            </a:r>
            <a:r>
              <a:rPr lang="es-ES" sz="1800" b="1" dirty="0" smtClean="0">
                <a:latin typeface="CMU Serif" panose="02000603000000000000" pitchFamily="2" charset="0"/>
                <a:ea typeface="CMU Serif" panose="02000603000000000000" pitchFamily="2" charset="0"/>
                <a:cs typeface="CMU Serif" panose="02000603000000000000" pitchFamily="2" charset="0"/>
              </a:rPr>
              <a:t>“Total Energy Model” </a:t>
            </a:r>
            <a:r>
              <a:rPr lang="es-ES" sz="1800" dirty="0" smtClean="0">
                <a:latin typeface="CMU Serif" panose="02000603000000000000" pitchFamily="2" charset="0"/>
                <a:ea typeface="CMU Serif" panose="02000603000000000000" pitchFamily="2" charset="0"/>
                <a:cs typeface="CMU Serif" panose="02000603000000000000" pitchFamily="2" charset="0"/>
              </a:rPr>
              <a:t>de BADA (Base of Aircraft Data) propuesto por EUROCONTROL.</a:t>
            </a: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Este modelo </a:t>
            </a:r>
            <a:r>
              <a:rPr lang="es-ES" sz="1800" dirty="0">
                <a:latin typeface="CMU Serif" panose="02000603000000000000" pitchFamily="2" charset="0"/>
                <a:ea typeface="CMU Serif" panose="02000603000000000000" pitchFamily="2" charset="0"/>
                <a:cs typeface="CMU Serif" panose="02000603000000000000" pitchFamily="2" charset="0"/>
              </a:rPr>
              <a:t>relaciona el trabajo realizado por las fuerzas que actúan sobre la aeronave con el aumento de </a:t>
            </a:r>
            <a:r>
              <a:rPr lang="es-ES" sz="1800" u="sng" dirty="0">
                <a:latin typeface="CMU Serif" panose="02000603000000000000" pitchFamily="2" charset="0"/>
                <a:ea typeface="CMU Serif" panose="02000603000000000000" pitchFamily="2" charset="0"/>
                <a:cs typeface="CMU Serif" panose="02000603000000000000" pitchFamily="2" charset="0"/>
              </a:rPr>
              <a:t>energía </a:t>
            </a:r>
            <a:r>
              <a:rPr lang="es-ES" sz="1800" u="sng" dirty="0" smtClean="0">
                <a:latin typeface="CMU Serif" panose="02000603000000000000" pitchFamily="2" charset="0"/>
                <a:ea typeface="CMU Serif" panose="02000603000000000000" pitchFamily="2" charset="0"/>
                <a:cs typeface="CMU Serif" panose="02000603000000000000" pitchFamily="2" charset="0"/>
              </a:rPr>
              <a:t>potencial</a:t>
            </a:r>
            <a:r>
              <a:rPr lang="es-ES" sz="1800" dirty="0" smtClean="0">
                <a:latin typeface="CMU Serif" panose="02000603000000000000" pitchFamily="2" charset="0"/>
                <a:ea typeface="CMU Serif" panose="02000603000000000000" pitchFamily="2" charset="0"/>
                <a:cs typeface="CMU Serif" panose="02000603000000000000" pitchFamily="2" charset="0"/>
              </a:rPr>
              <a:t> y </a:t>
            </a:r>
            <a:r>
              <a:rPr lang="es-ES" sz="1800" u="sng" dirty="0">
                <a:latin typeface="CMU Serif" panose="02000603000000000000" pitchFamily="2" charset="0"/>
                <a:ea typeface="CMU Serif" panose="02000603000000000000" pitchFamily="2" charset="0"/>
                <a:cs typeface="CMU Serif" panose="02000603000000000000" pitchFamily="2" charset="0"/>
              </a:rPr>
              <a:t>cinética</a:t>
            </a:r>
            <a:r>
              <a:rPr lang="es-ES" sz="1800" dirty="0">
                <a:latin typeface="CMU Serif" panose="02000603000000000000" pitchFamily="2" charset="0"/>
                <a:ea typeface="CMU Serif" panose="02000603000000000000" pitchFamily="2" charset="0"/>
                <a:cs typeface="CMU Serif" panose="02000603000000000000" pitchFamily="2" charset="0"/>
              </a:rPr>
              <a:t>, de acuerdo con la siguiente fórmula: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16</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2" name="Imagen 61"/>
          <p:cNvPicPr/>
          <p:nvPr/>
        </p:nvPicPr>
        <p:blipFill>
          <a:blip r:embed="rId3">
            <a:extLst>
              <a:ext uri="{28A0092B-C50C-407E-A947-70E740481C1C}">
                <a14:useLocalDpi xmlns:a14="http://schemas.microsoft.com/office/drawing/2010/main" val="0"/>
              </a:ext>
            </a:extLst>
          </a:blip>
          <a:stretch>
            <a:fillRect/>
          </a:stretch>
        </p:blipFill>
        <p:spPr>
          <a:xfrm>
            <a:off x="3687231" y="3952450"/>
            <a:ext cx="4817537" cy="980165"/>
          </a:xfrm>
          <a:prstGeom prst="rect">
            <a:avLst/>
          </a:prstGeom>
        </p:spPr>
      </p:pic>
    </p:spTree>
    <p:extLst>
      <p:ext uri="{BB962C8B-B14F-4D97-AF65-F5344CB8AC3E}">
        <p14:creationId xmlns:p14="http://schemas.microsoft.com/office/powerpoint/2010/main" val="2884070360"/>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El modelo elegido para el control en el plano vertical es el </a:t>
            </a:r>
            <a:r>
              <a:rPr lang="es-ES" sz="1800" b="1" dirty="0" smtClean="0">
                <a:latin typeface="CMU Serif" panose="02000603000000000000" pitchFamily="2" charset="0"/>
                <a:ea typeface="CMU Serif" panose="02000603000000000000" pitchFamily="2" charset="0"/>
                <a:cs typeface="CMU Serif" panose="02000603000000000000" pitchFamily="2" charset="0"/>
              </a:rPr>
              <a:t>“Total Energy Model” </a:t>
            </a:r>
            <a:r>
              <a:rPr lang="es-ES" sz="1800" dirty="0" smtClean="0">
                <a:latin typeface="CMU Serif" panose="02000603000000000000" pitchFamily="2" charset="0"/>
                <a:ea typeface="CMU Serif" panose="02000603000000000000" pitchFamily="2" charset="0"/>
                <a:cs typeface="CMU Serif" panose="02000603000000000000" pitchFamily="2" charset="0"/>
              </a:rPr>
              <a:t>de BADA (Base of Aircraft Data) propuesto por EUROCONTROL.</a:t>
            </a: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Este modelo </a:t>
            </a:r>
            <a:r>
              <a:rPr lang="es-ES" sz="1800" dirty="0">
                <a:latin typeface="CMU Serif" panose="02000603000000000000" pitchFamily="2" charset="0"/>
                <a:ea typeface="CMU Serif" panose="02000603000000000000" pitchFamily="2" charset="0"/>
                <a:cs typeface="CMU Serif" panose="02000603000000000000" pitchFamily="2" charset="0"/>
              </a:rPr>
              <a:t>relaciona el trabajo realizado por las fuerzas que actúan sobre la aeronave con el aumento de </a:t>
            </a:r>
            <a:r>
              <a:rPr lang="es-ES" sz="1800" u="sng" dirty="0">
                <a:latin typeface="CMU Serif" panose="02000603000000000000" pitchFamily="2" charset="0"/>
                <a:ea typeface="CMU Serif" panose="02000603000000000000" pitchFamily="2" charset="0"/>
                <a:cs typeface="CMU Serif" panose="02000603000000000000" pitchFamily="2" charset="0"/>
              </a:rPr>
              <a:t>energía </a:t>
            </a:r>
            <a:r>
              <a:rPr lang="es-ES" sz="1800" u="sng" dirty="0" smtClean="0">
                <a:latin typeface="CMU Serif" panose="02000603000000000000" pitchFamily="2" charset="0"/>
                <a:ea typeface="CMU Serif" panose="02000603000000000000" pitchFamily="2" charset="0"/>
                <a:cs typeface="CMU Serif" panose="02000603000000000000" pitchFamily="2" charset="0"/>
              </a:rPr>
              <a:t>potencial</a:t>
            </a:r>
            <a:r>
              <a:rPr lang="es-ES" sz="1800" dirty="0" smtClean="0">
                <a:latin typeface="CMU Serif" panose="02000603000000000000" pitchFamily="2" charset="0"/>
                <a:ea typeface="CMU Serif" panose="02000603000000000000" pitchFamily="2" charset="0"/>
                <a:cs typeface="CMU Serif" panose="02000603000000000000" pitchFamily="2" charset="0"/>
              </a:rPr>
              <a:t> y </a:t>
            </a:r>
            <a:r>
              <a:rPr lang="es-ES" sz="1800" u="sng" dirty="0">
                <a:latin typeface="CMU Serif" panose="02000603000000000000" pitchFamily="2" charset="0"/>
                <a:ea typeface="CMU Serif" panose="02000603000000000000" pitchFamily="2" charset="0"/>
                <a:cs typeface="CMU Serif" panose="02000603000000000000" pitchFamily="2" charset="0"/>
              </a:rPr>
              <a:t>cinética</a:t>
            </a:r>
            <a:r>
              <a:rPr lang="es-ES" sz="1800" dirty="0">
                <a:latin typeface="CMU Serif" panose="02000603000000000000" pitchFamily="2" charset="0"/>
                <a:ea typeface="CMU Serif" panose="02000603000000000000" pitchFamily="2" charset="0"/>
                <a:cs typeface="CMU Serif" panose="02000603000000000000" pitchFamily="2" charset="0"/>
              </a:rPr>
              <a:t>, de acuerdo con la siguiente fórmula: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17</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2" name="Imagen 61"/>
          <p:cNvPicPr/>
          <p:nvPr/>
        </p:nvPicPr>
        <p:blipFill>
          <a:blip r:embed="rId3">
            <a:extLst>
              <a:ext uri="{28A0092B-C50C-407E-A947-70E740481C1C}">
                <a14:useLocalDpi xmlns:a14="http://schemas.microsoft.com/office/drawing/2010/main" val="0"/>
              </a:ext>
            </a:extLst>
          </a:blip>
          <a:stretch>
            <a:fillRect/>
          </a:stretch>
        </p:blipFill>
        <p:spPr>
          <a:xfrm>
            <a:off x="3687231" y="3952450"/>
            <a:ext cx="4817537" cy="980165"/>
          </a:xfrm>
          <a:prstGeom prst="rect">
            <a:avLst/>
          </a:prstGeom>
        </p:spPr>
      </p:pic>
      <p:sp>
        <p:nvSpPr>
          <p:cNvPr id="58" name="Rectángulo 57"/>
          <p:cNvSpPr/>
          <p:nvPr/>
        </p:nvSpPr>
        <p:spPr>
          <a:xfrm>
            <a:off x="3847070" y="4176584"/>
            <a:ext cx="1647568" cy="560173"/>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CuadroTexto 58"/>
          <p:cNvSpPr txBox="1"/>
          <p:nvPr/>
        </p:nvSpPr>
        <p:spPr>
          <a:xfrm>
            <a:off x="4032421" y="3877812"/>
            <a:ext cx="1276865" cy="230832"/>
          </a:xfrm>
          <a:prstGeom prst="rect">
            <a:avLst/>
          </a:prstGeom>
          <a:noFill/>
        </p:spPr>
        <p:txBody>
          <a:bodyPr wrap="square" rtlCol="0">
            <a:spAutoFit/>
          </a:bodyPr>
          <a:lstStyle/>
          <a:p>
            <a:r>
              <a:rPr lang="es-ES" sz="900" dirty="0" smtClean="0">
                <a:solidFill>
                  <a:srgbClr val="FF0000"/>
                </a:solidFill>
              </a:rPr>
              <a:t>Aumento de energía</a:t>
            </a:r>
            <a:endParaRPr lang="es-ES" sz="900" dirty="0">
              <a:solidFill>
                <a:srgbClr val="FF0000"/>
              </a:solidFill>
            </a:endParaRPr>
          </a:p>
        </p:txBody>
      </p:sp>
    </p:spTree>
    <p:extLst>
      <p:ext uri="{BB962C8B-B14F-4D97-AF65-F5344CB8AC3E}">
        <p14:creationId xmlns:p14="http://schemas.microsoft.com/office/powerpoint/2010/main" val="228883806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El modelo de control elegido es el </a:t>
            </a:r>
            <a:r>
              <a:rPr lang="es-ES" sz="1800" b="1" dirty="0" smtClean="0">
                <a:latin typeface="CMU Serif" panose="02000603000000000000" pitchFamily="2" charset="0"/>
                <a:ea typeface="CMU Serif" panose="02000603000000000000" pitchFamily="2" charset="0"/>
                <a:cs typeface="CMU Serif" panose="02000603000000000000" pitchFamily="2" charset="0"/>
              </a:rPr>
              <a:t>“Total Energy Model” </a:t>
            </a:r>
            <a:r>
              <a:rPr lang="es-ES" sz="1800" dirty="0" smtClean="0">
                <a:latin typeface="CMU Serif" panose="02000603000000000000" pitchFamily="2" charset="0"/>
                <a:ea typeface="CMU Serif" panose="02000603000000000000" pitchFamily="2" charset="0"/>
                <a:cs typeface="CMU Serif" panose="02000603000000000000" pitchFamily="2" charset="0"/>
              </a:rPr>
              <a:t>de BADA (Base of Aircraft Data) propuesto por EUROCONTROL.</a:t>
            </a: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Este modelo </a:t>
            </a:r>
            <a:r>
              <a:rPr lang="es-ES" sz="1800" dirty="0">
                <a:latin typeface="CMU Serif" panose="02000603000000000000" pitchFamily="2" charset="0"/>
                <a:ea typeface="CMU Serif" panose="02000603000000000000" pitchFamily="2" charset="0"/>
                <a:cs typeface="CMU Serif" panose="02000603000000000000" pitchFamily="2" charset="0"/>
              </a:rPr>
              <a:t>relaciona el trabajo realizado por las fuerzas que actúan sobre la aeronave con el aumento de </a:t>
            </a:r>
            <a:r>
              <a:rPr lang="es-ES" sz="1800" u="sng" dirty="0">
                <a:latin typeface="CMU Serif" panose="02000603000000000000" pitchFamily="2" charset="0"/>
                <a:ea typeface="CMU Serif" panose="02000603000000000000" pitchFamily="2" charset="0"/>
                <a:cs typeface="CMU Serif" panose="02000603000000000000" pitchFamily="2" charset="0"/>
              </a:rPr>
              <a:t>energía </a:t>
            </a:r>
            <a:r>
              <a:rPr lang="es-ES" sz="1800" u="sng" dirty="0" smtClean="0">
                <a:latin typeface="CMU Serif" panose="02000603000000000000" pitchFamily="2" charset="0"/>
                <a:ea typeface="CMU Serif" panose="02000603000000000000" pitchFamily="2" charset="0"/>
                <a:cs typeface="CMU Serif" panose="02000603000000000000" pitchFamily="2" charset="0"/>
              </a:rPr>
              <a:t>potencial</a:t>
            </a:r>
            <a:r>
              <a:rPr lang="es-ES" sz="1800" dirty="0" smtClean="0">
                <a:latin typeface="CMU Serif" panose="02000603000000000000" pitchFamily="2" charset="0"/>
                <a:ea typeface="CMU Serif" panose="02000603000000000000" pitchFamily="2" charset="0"/>
                <a:cs typeface="CMU Serif" panose="02000603000000000000" pitchFamily="2" charset="0"/>
              </a:rPr>
              <a:t> y </a:t>
            </a:r>
            <a:r>
              <a:rPr lang="es-ES" sz="1800" u="sng" dirty="0">
                <a:latin typeface="CMU Serif" panose="02000603000000000000" pitchFamily="2" charset="0"/>
                <a:ea typeface="CMU Serif" panose="02000603000000000000" pitchFamily="2" charset="0"/>
                <a:cs typeface="CMU Serif" panose="02000603000000000000" pitchFamily="2" charset="0"/>
              </a:rPr>
              <a:t>cinética</a:t>
            </a:r>
            <a:r>
              <a:rPr lang="es-ES" sz="1800" dirty="0">
                <a:latin typeface="CMU Serif" panose="02000603000000000000" pitchFamily="2" charset="0"/>
                <a:ea typeface="CMU Serif" panose="02000603000000000000" pitchFamily="2" charset="0"/>
                <a:cs typeface="CMU Serif" panose="02000603000000000000" pitchFamily="2" charset="0"/>
              </a:rPr>
              <a:t>, de acuerdo con la siguiente fórmula: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2" name="Imagen 61"/>
          <p:cNvPicPr/>
          <p:nvPr/>
        </p:nvPicPr>
        <p:blipFill>
          <a:blip r:embed="rId3">
            <a:extLst>
              <a:ext uri="{28A0092B-C50C-407E-A947-70E740481C1C}">
                <a14:useLocalDpi xmlns:a14="http://schemas.microsoft.com/office/drawing/2010/main" val="0"/>
              </a:ext>
            </a:extLst>
          </a:blip>
          <a:stretch>
            <a:fillRect/>
          </a:stretch>
        </p:blipFill>
        <p:spPr>
          <a:xfrm>
            <a:off x="3687231" y="3966587"/>
            <a:ext cx="4817537" cy="980165"/>
          </a:xfrm>
          <a:prstGeom prst="rect">
            <a:avLst/>
          </a:prstGeom>
        </p:spPr>
      </p:pic>
      <p:sp>
        <p:nvSpPr>
          <p:cNvPr id="58" name="Rectángulo 57"/>
          <p:cNvSpPr/>
          <p:nvPr/>
        </p:nvSpPr>
        <p:spPr>
          <a:xfrm>
            <a:off x="3847070" y="4176584"/>
            <a:ext cx="1647568" cy="560173"/>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CuadroTexto 58"/>
          <p:cNvSpPr txBox="1"/>
          <p:nvPr/>
        </p:nvSpPr>
        <p:spPr>
          <a:xfrm>
            <a:off x="3939746" y="3877813"/>
            <a:ext cx="1462216" cy="230832"/>
          </a:xfrm>
          <a:prstGeom prst="rect">
            <a:avLst/>
          </a:prstGeom>
          <a:noFill/>
        </p:spPr>
        <p:txBody>
          <a:bodyPr wrap="square" rtlCol="0">
            <a:spAutoFit/>
          </a:bodyPr>
          <a:lstStyle/>
          <a:p>
            <a:r>
              <a:rPr lang="es-ES" sz="900" dirty="0" smtClean="0">
                <a:solidFill>
                  <a:srgbClr val="FF0000"/>
                </a:solidFill>
              </a:rPr>
              <a:t>Aumento de energía total</a:t>
            </a:r>
            <a:endParaRPr lang="es-ES" sz="900" dirty="0">
              <a:solidFill>
                <a:srgbClr val="FF0000"/>
              </a:solidFill>
            </a:endParaRPr>
          </a:p>
        </p:txBody>
      </p:sp>
      <p:sp>
        <p:nvSpPr>
          <p:cNvPr id="61" name="Rectángulo 60"/>
          <p:cNvSpPr/>
          <p:nvPr/>
        </p:nvSpPr>
        <p:spPr>
          <a:xfrm>
            <a:off x="5811795" y="4108645"/>
            <a:ext cx="910281" cy="70225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CuadroTexto 62"/>
          <p:cNvSpPr txBox="1"/>
          <p:nvPr/>
        </p:nvSpPr>
        <p:spPr>
          <a:xfrm>
            <a:off x="5410200" y="3821008"/>
            <a:ext cx="1713470" cy="230832"/>
          </a:xfrm>
          <a:prstGeom prst="rect">
            <a:avLst/>
          </a:prstGeom>
          <a:noFill/>
        </p:spPr>
        <p:txBody>
          <a:bodyPr wrap="square" rtlCol="0">
            <a:spAutoFit/>
          </a:bodyPr>
          <a:lstStyle/>
          <a:p>
            <a:r>
              <a:rPr lang="es-ES" sz="900" dirty="0" smtClean="0">
                <a:solidFill>
                  <a:srgbClr val="FF0000"/>
                </a:solidFill>
              </a:rPr>
              <a:t>Aumento de energía potencial</a:t>
            </a:r>
            <a:endParaRPr lang="es-ES" sz="900" dirty="0">
              <a:solidFill>
                <a:srgbClr val="FF0000"/>
              </a:solidFill>
            </a:endParaRPr>
          </a:p>
        </p:txBody>
      </p:sp>
    </p:spTree>
    <p:extLst>
      <p:ext uri="{BB962C8B-B14F-4D97-AF65-F5344CB8AC3E}">
        <p14:creationId xmlns:p14="http://schemas.microsoft.com/office/powerpoint/2010/main" val="3213785170"/>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El modelo de control elegido es el </a:t>
            </a:r>
            <a:r>
              <a:rPr lang="es-ES" sz="1800" b="1" dirty="0" smtClean="0">
                <a:latin typeface="CMU Serif" panose="02000603000000000000" pitchFamily="2" charset="0"/>
                <a:ea typeface="CMU Serif" panose="02000603000000000000" pitchFamily="2" charset="0"/>
                <a:cs typeface="CMU Serif" panose="02000603000000000000" pitchFamily="2" charset="0"/>
              </a:rPr>
              <a:t>“Total Energy Model” </a:t>
            </a:r>
            <a:r>
              <a:rPr lang="es-ES" sz="1800" dirty="0" smtClean="0">
                <a:latin typeface="CMU Serif" panose="02000603000000000000" pitchFamily="2" charset="0"/>
                <a:ea typeface="CMU Serif" panose="02000603000000000000" pitchFamily="2" charset="0"/>
                <a:cs typeface="CMU Serif" panose="02000603000000000000" pitchFamily="2" charset="0"/>
              </a:rPr>
              <a:t>de BADA (Base of Aircraft Data) propuesto por EUROCONTROL.</a:t>
            </a:r>
          </a:p>
          <a:p>
            <a:pPr marL="0" indent="0">
              <a:buNone/>
            </a:pPr>
            <a:r>
              <a:rPr lang="es-ES" sz="1800" dirty="0" smtClean="0">
                <a:latin typeface="CMU Serif" panose="02000603000000000000" pitchFamily="2" charset="0"/>
                <a:ea typeface="CMU Serif" panose="02000603000000000000" pitchFamily="2" charset="0"/>
                <a:cs typeface="CMU Serif" panose="02000603000000000000" pitchFamily="2" charset="0"/>
              </a:rPr>
              <a:t>Este modelo </a:t>
            </a:r>
            <a:r>
              <a:rPr lang="es-ES" sz="1800" dirty="0">
                <a:latin typeface="CMU Serif" panose="02000603000000000000" pitchFamily="2" charset="0"/>
                <a:ea typeface="CMU Serif" panose="02000603000000000000" pitchFamily="2" charset="0"/>
                <a:cs typeface="CMU Serif" panose="02000603000000000000" pitchFamily="2" charset="0"/>
              </a:rPr>
              <a:t>relaciona el trabajo realizado por las fuerzas que actúan sobre la aeronave con el aumento de </a:t>
            </a:r>
            <a:r>
              <a:rPr lang="es-ES" sz="1800" u="sng" dirty="0">
                <a:latin typeface="CMU Serif" panose="02000603000000000000" pitchFamily="2" charset="0"/>
                <a:ea typeface="CMU Serif" panose="02000603000000000000" pitchFamily="2" charset="0"/>
                <a:cs typeface="CMU Serif" panose="02000603000000000000" pitchFamily="2" charset="0"/>
              </a:rPr>
              <a:t>energía </a:t>
            </a:r>
            <a:r>
              <a:rPr lang="es-ES" sz="1800" u="sng" dirty="0" smtClean="0">
                <a:latin typeface="CMU Serif" panose="02000603000000000000" pitchFamily="2" charset="0"/>
                <a:ea typeface="CMU Serif" panose="02000603000000000000" pitchFamily="2" charset="0"/>
                <a:cs typeface="CMU Serif" panose="02000603000000000000" pitchFamily="2" charset="0"/>
              </a:rPr>
              <a:t>potencial</a:t>
            </a:r>
            <a:r>
              <a:rPr lang="es-ES" sz="1800" dirty="0" smtClean="0">
                <a:latin typeface="CMU Serif" panose="02000603000000000000" pitchFamily="2" charset="0"/>
                <a:ea typeface="CMU Serif" panose="02000603000000000000" pitchFamily="2" charset="0"/>
                <a:cs typeface="CMU Serif" panose="02000603000000000000" pitchFamily="2" charset="0"/>
              </a:rPr>
              <a:t> y </a:t>
            </a:r>
            <a:r>
              <a:rPr lang="es-ES" sz="1800" u="sng" dirty="0">
                <a:latin typeface="CMU Serif" panose="02000603000000000000" pitchFamily="2" charset="0"/>
                <a:ea typeface="CMU Serif" panose="02000603000000000000" pitchFamily="2" charset="0"/>
                <a:cs typeface="CMU Serif" panose="02000603000000000000" pitchFamily="2" charset="0"/>
              </a:rPr>
              <a:t>cinética</a:t>
            </a:r>
            <a:r>
              <a:rPr lang="es-ES" sz="1800" dirty="0">
                <a:latin typeface="CMU Serif" panose="02000603000000000000" pitchFamily="2" charset="0"/>
                <a:ea typeface="CMU Serif" panose="02000603000000000000" pitchFamily="2" charset="0"/>
                <a:cs typeface="CMU Serif" panose="02000603000000000000" pitchFamily="2" charset="0"/>
              </a:rPr>
              <a:t>, de acuerdo con la siguiente fórmula: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19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2" name="Imagen 61"/>
          <p:cNvPicPr/>
          <p:nvPr/>
        </p:nvPicPr>
        <p:blipFill>
          <a:blip r:embed="rId3">
            <a:extLst>
              <a:ext uri="{28A0092B-C50C-407E-A947-70E740481C1C}">
                <a14:useLocalDpi xmlns:a14="http://schemas.microsoft.com/office/drawing/2010/main" val="0"/>
              </a:ext>
            </a:extLst>
          </a:blip>
          <a:stretch>
            <a:fillRect/>
          </a:stretch>
        </p:blipFill>
        <p:spPr>
          <a:xfrm>
            <a:off x="3687231" y="3966587"/>
            <a:ext cx="4817537" cy="980165"/>
          </a:xfrm>
          <a:prstGeom prst="rect">
            <a:avLst/>
          </a:prstGeom>
        </p:spPr>
      </p:pic>
      <p:sp>
        <p:nvSpPr>
          <p:cNvPr id="58" name="Rectángulo 57"/>
          <p:cNvSpPr/>
          <p:nvPr/>
        </p:nvSpPr>
        <p:spPr>
          <a:xfrm>
            <a:off x="3847070" y="4176584"/>
            <a:ext cx="1647568" cy="560173"/>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CuadroTexto 58"/>
          <p:cNvSpPr txBox="1"/>
          <p:nvPr/>
        </p:nvSpPr>
        <p:spPr>
          <a:xfrm>
            <a:off x="3939746" y="3877813"/>
            <a:ext cx="1462216" cy="230832"/>
          </a:xfrm>
          <a:prstGeom prst="rect">
            <a:avLst/>
          </a:prstGeom>
          <a:noFill/>
        </p:spPr>
        <p:txBody>
          <a:bodyPr wrap="square" rtlCol="0">
            <a:spAutoFit/>
          </a:bodyPr>
          <a:lstStyle/>
          <a:p>
            <a:r>
              <a:rPr lang="es-ES" sz="900" dirty="0" smtClean="0">
                <a:solidFill>
                  <a:srgbClr val="FF0000"/>
                </a:solidFill>
              </a:rPr>
              <a:t>Aumento de energía total</a:t>
            </a:r>
            <a:endParaRPr lang="es-ES" sz="900" dirty="0">
              <a:solidFill>
                <a:srgbClr val="FF0000"/>
              </a:solidFill>
            </a:endParaRPr>
          </a:p>
        </p:txBody>
      </p:sp>
      <p:sp>
        <p:nvSpPr>
          <p:cNvPr id="61" name="Rectángulo 60"/>
          <p:cNvSpPr/>
          <p:nvPr/>
        </p:nvSpPr>
        <p:spPr>
          <a:xfrm>
            <a:off x="5811795" y="4108645"/>
            <a:ext cx="910281" cy="70225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CuadroTexto 62"/>
          <p:cNvSpPr txBox="1"/>
          <p:nvPr/>
        </p:nvSpPr>
        <p:spPr>
          <a:xfrm>
            <a:off x="5410200" y="3821008"/>
            <a:ext cx="1713470" cy="230832"/>
          </a:xfrm>
          <a:prstGeom prst="rect">
            <a:avLst/>
          </a:prstGeom>
          <a:noFill/>
        </p:spPr>
        <p:txBody>
          <a:bodyPr wrap="square" rtlCol="0">
            <a:spAutoFit/>
          </a:bodyPr>
          <a:lstStyle/>
          <a:p>
            <a:r>
              <a:rPr lang="es-ES" sz="900" dirty="0" smtClean="0">
                <a:solidFill>
                  <a:srgbClr val="FF0000"/>
                </a:solidFill>
              </a:rPr>
              <a:t>Aumento de energía potencial</a:t>
            </a:r>
            <a:endParaRPr lang="es-ES" sz="900" dirty="0">
              <a:solidFill>
                <a:srgbClr val="FF0000"/>
              </a:solidFill>
            </a:endParaRPr>
          </a:p>
        </p:txBody>
      </p:sp>
      <p:sp>
        <p:nvSpPr>
          <p:cNvPr id="64" name="Rectángulo 63"/>
          <p:cNvSpPr/>
          <p:nvPr/>
        </p:nvSpPr>
        <p:spPr>
          <a:xfrm>
            <a:off x="6878595" y="4105543"/>
            <a:ext cx="1548713" cy="70225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CuadroTexto 64"/>
          <p:cNvSpPr txBox="1"/>
          <p:nvPr/>
        </p:nvSpPr>
        <p:spPr>
          <a:xfrm>
            <a:off x="6996215" y="3821008"/>
            <a:ext cx="1713470" cy="230832"/>
          </a:xfrm>
          <a:prstGeom prst="rect">
            <a:avLst/>
          </a:prstGeom>
          <a:noFill/>
        </p:spPr>
        <p:txBody>
          <a:bodyPr wrap="square" rtlCol="0">
            <a:spAutoFit/>
          </a:bodyPr>
          <a:lstStyle/>
          <a:p>
            <a:r>
              <a:rPr lang="es-ES" sz="900" dirty="0" smtClean="0">
                <a:solidFill>
                  <a:srgbClr val="FF0000"/>
                </a:solidFill>
              </a:rPr>
              <a:t>Aumento de energía cinética</a:t>
            </a:r>
            <a:endParaRPr lang="es-ES" sz="900" dirty="0">
              <a:solidFill>
                <a:srgbClr val="FF0000"/>
              </a:solidFill>
            </a:endParaRPr>
          </a:p>
        </p:txBody>
      </p:sp>
    </p:spTree>
    <p:extLst>
      <p:ext uri="{BB962C8B-B14F-4D97-AF65-F5344CB8AC3E}">
        <p14:creationId xmlns:p14="http://schemas.microsoft.com/office/powerpoint/2010/main" val="105933850"/>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dirty="0" smtClean="0">
                <a:latin typeface="CMU Serif" panose="02000603000000000000" pitchFamily="2" charset="0"/>
                <a:ea typeface="CMU Serif" panose="02000603000000000000" pitchFamily="2" charset="0"/>
                <a:cs typeface="CMU Serif" panose="02000603000000000000" pitchFamily="2" charset="0"/>
              </a:rPr>
              <a:t>BADA también proporciona una serie de modelos y datos para resolver la ecuación para un gran numero de aeronaves. En nuestro caso buscaremos las fórmulas y coeficientes correspondientes que nos permitan resolver la ecuación para la aeronave de diseño, la </a:t>
            </a:r>
            <a:r>
              <a:rPr lang="es-ES" sz="2000" i="1" dirty="0" smtClean="0">
                <a:latin typeface="CMU Serif" panose="02000603000000000000" pitchFamily="2" charset="0"/>
                <a:ea typeface="CMU Serif" panose="02000603000000000000" pitchFamily="2" charset="0"/>
                <a:cs typeface="CMU Serif" panose="02000603000000000000" pitchFamily="2" charset="0"/>
              </a:rPr>
              <a:t>Cessna-172</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20</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p:cNvPicPr>
            <a:picLocks noChangeAspect="1"/>
          </p:cNvPicPr>
          <p:nvPr/>
        </p:nvPicPr>
        <p:blipFill>
          <a:blip r:embed="rId3"/>
          <a:stretch>
            <a:fillRect/>
          </a:stretch>
        </p:blipFill>
        <p:spPr>
          <a:xfrm>
            <a:off x="1016000" y="4123423"/>
            <a:ext cx="7458075" cy="1000125"/>
          </a:xfrm>
          <a:prstGeom prst="rect">
            <a:avLst/>
          </a:prstGeom>
        </p:spPr>
      </p:pic>
      <p:pic>
        <p:nvPicPr>
          <p:cNvPr id="66" name="Imagen 65"/>
          <p:cNvPicPr>
            <a:picLocks noChangeAspect="1"/>
          </p:cNvPicPr>
          <p:nvPr/>
        </p:nvPicPr>
        <p:blipFill>
          <a:blip r:embed="rId4"/>
          <a:stretch>
            <a:fillRect/>
          </a:stretch>
        </p:blipFill>
        <p:spPr>
          <a:xfrm>
            <a:off x="8651875" y="3681189"/>
            <a:ext cx="2061906" cy="1884592"/>
          </a:xfrm>
          <a:prstGeom prst="rect">
            <a:avLst/>
          </a:prstGeom>
        </p:spPr>
      </p:pic>
    </p:spTree>
    <p:extLst>
      <p:ext uri="{BB962C8B-B14F-4D97-AF65-F5344CB8AC3E}">
        <p14:creationId xmlns:p14="http://schemas.microsoft.com/office/powerpoint/2010/main" val="3617013647"/>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-Constantes		</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21</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extLst>
              <a:ext uri="{BEBA8EAE-BF5A-486C-A8C5-ECC9F3942E4B}">
                <a14:imgProps xmlns:a14="http://schemas.microsoft.com/office/drawing/2010/main">
                  <a14:imgLayer r:embed="rId4">
                    <a14:imgEffect>
                      <a14:sharpenSoften amount="50000"/>
                    </a14:imgEffect>
                  </a14:imgLayer>
                </a14:imgProps>
              </a:ext>
            </a:extLst>
          </a:blip>
          <a:stretch>
            <a:fillRect/>
          </a:stretch>
        </p:blipFill>
        <p:spPr>
          <a:xfrm>
            <a:off x="1148158" y="2881482"/>
            <a:ext cx="1426767" cy="1607352"/>
          </a:xfrm>
          <a:prstGeom prst="rect">
            <a:avLst/>
          </a:prstGeom>
        </p:spPr>
      </p:pic>
      <p:pic>
        <p:nvPicPr>
          <p:cNvPr id="62" name="Imagen 61"/>
          <p:cNvPicPr/>
          <p:nvPr/>
        </p:nvPicPr>
        <p:blipFill>
          <a:blip r:embed="rId5">
            <a:extLst>
              <a:ext uri="{BEBA8EAE-BF5A-486C-A8C5-ECC9F3942E4B}">
                <a14:imgProps xmlns:a14="http://schemas.microsoft.com/office/drawing/2010/main">
                  <a14:imgLayer r:embed="rId6">
                    <a14:imgEffect>
                      <a14:sharpenSoften amount="50000"/>
                    </a14:imgEffect>
                  </a14:imgLayer>
                </a14:imgProps>
              </a:ext>
            </a:extLst>
          </a:blip>
          <a:stretch>
            <a:fillRect/>
          </a:stretch>
        </p:blipFill>
        <p:spPr>
          <a:xfrm>
            <a:off x="2591959" y="2913647"/>
            <a:ext cx="1446641" cy="1575187"/>
          </a:xfrm>
          <a:prstGeom prst="rect">
            <a:avLst/>
          </a:prstGeom>
        </p:spPr>
      </p:pic>
    </p:spTree>
    <p:extLst>
      <p:ext uri="{BB962C8B-B14F-4D97-AF65-F5344CB8AC3E}">
        <p14:creationId xmlns:p14="http://schemas.microsoft.com/office/powerpoint/2010/main" val="4242939048"/>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-Constantes		-Modelo Atmosférico	</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22</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extLst>
              <a:ext uri="{BEBA8EAE-BF5A-486C-A8C5-ECC9F3942E4B}">
                <a14:imgProps xmlns:a14="http://schemas.microsoft.com/office/drawing/2010/main">
                  <a14:imgLayer r:embed="rId4">
                    <a14:imgEffect>
                      <a14:sharpenSoften amount="50000"/>
                    </a14:imgEffect>
                  </a14:imgLayer>
                </a14:imgProps>
              </a:ext>
            </a:extLst>
          </a:blip>
          <a:stretch>
            <a:fillRect/>
          </a:stretch>
        </p:blipFill>
        <p:spPr>
          <a:xfrm>
            <a:off x="1148158" y="2881482"/>
            <a:ext cx="1426767" cy="1607352"/>
          </a:xfrm>
          <a:prstGeom prst="rect">
            <a:avLst/>
          </a:prstGeom>
        </p:spPr>
      </p:pic>
      <p:pic>
        <p:nvPicPr>
          <p:cNvPr id="62" name="Imagen 61"/>
          <p:cNvPicPr/>
          <p:nvPr/>
        </p:nvPicPr>
        <p:blipFill>
          <a:blip r:embed="rId5">
            <a:extLst>
              <a:ext uri="{BEBA8EAE-BF5A-486C-A8C5-ECC9F3942E4B}">
                <a14:imgProps xmlns:a14="http://schemas.microsoft.com/office/drawing/2010/main">
                  <a14:imgLayer r:embed="rId6">
                    <a14:imgEffect>
                      <a14:sharpenSoften amount="50000"/>
                    </a14:imgEffect>
                  </a14:imgLayer>
                </a14:imgProps>
              </a:ext>
            </a:extLst>
          </a:blip>
          <a:stretch>
            <a:fillRect/>
          </a:stretch>
        </p:blipFill>
        <p:spPr>
          <a:xfrm>
            <a:off x="2591959" y="2913647"/>
            <a:ext cx="1446641" cy="1575187"/>
          </a:xfrm>
          <a:prstGeom prst="rect">
            <a:avLst/>
          </a:prstGeom>
        </p:spPr>
      </p:pic>
      <p:pic>
        <p:nvPicPr>
          <p:cNvPr id="63" name="Imagen 62"/>
          <p:cNvPicPr/>
          <p:nvPr/>
        </p:nvPicPr>
        <p:blipFill rotWithShape="1">
          <a:blip r:embed="rId7">
            <a:extLst>
              <a:ext uri="{BEBA8EAE-BF5A-486C-A8C5-ECC9F3942E4B}">
                <a14:imgProps xmlns:a14="http://schemas.microsoft.com/office/drawing/2010/main">
                  <a14:imgLayer r:embed="rId8">
                    <a14:imgEffect>
                      <a14:sharpenSoften amount="25000"/>
                    </a14:imgEffect>
                  </a14:imgLayer>
                </a14:imgProps>
              </a:ext>
            </a:extLst>
          </a:blip>
          <a:srcRect t="1" b="-8334"/>
          <a:stretch/>
        </p:blipFill>
        <p:spPr bwMode="auto">
          <a:xfrm>
            <a:off x="4600657" y="2921093"/>
            <a:ext cx="2990686" cy="1319028"/>
          </a:xfrm>
          <a:prstGeom prst="rect">
            <a:avLst/>
          </a:prstGeom>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79355362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-Constantes		-Modelo Atmosférico		-Masas de referencia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extLst>
              <a:ext uri="{BEBA8EAE-BF5A-486C-A8C5-ECC9F3942E4B}">
                <a14:imgProps xmlns:a14="http://schemas.microsoft.com/office/drawing/2010/main">
                  <a14:imgLayer r:embed="rId4">
                    <a14:imgEffect>
                      <a14:sharpenSoften amount="50000"/>
                    </a14:imgEffect>
                  </a14:imgLayer>
                </a14:imgProps>
              </a:ext>
            </a:extLst>
          </a:blip>
          <a:stretch>
            <a:fillRect/>
          </a:stretch>
        </p:blipFill>
        <p:spPr>
          <a:xfrm>
            <a:off x="1148158" y="2881482"/>
            <a:ext cx="1426767" cy="1607352"/>
          </a:xfrm>
          <a:prstGeom prst="rect">
            <a:avLst/>
          </a:prstGeom>
        </p:spPr>
      </p:pic>
      <p:pic>
        <p:nvPicPr>
          <p:cNvPr id="62" name="Imagen 61"/>
          <p:cNvPicPr/>
          <p:nvPr/>
        </p:nvPicPr>
        <p:blipFill>
          <a:blip r:embed="rId5">
            <a:extLst>
              <a:ext uri="{BEBA8EAE-BF5A-486C-A8C5-ECC9F3942E4B}">
                <a14:imgProps xmlns:a14="http://schemas.microsoft.com/office/drawing/2010/main">
                  <a14:imgLayer r:embed="rId6">
                    <a14:imgEffect>
                      <a14:sharpenSoften amount="50000"/>
                    </a14:imgEffect>
                  </a14:imgLayer>
                </a14:imgProps>
              </a:ext>
            </a:extLst>
          </a:blip>
          <a:stretch>
            <a:fillRect/>
          </a:stretch>
        </p:blipFill>
        <p:spPr>
          <a:xfrm>
            <a:off x="2591959" y="2913647"/>
            <a:ext cx="1446641" cy="1575187"/>
          </a:xfrm>
          <a:prstGeom prst="rect">
            <a:avLst/>
          </a:prstGeom>
        </p:spPr>
      </p:pic>
      <p:pic>
        <p:nvPicPr>
          <p:cNvPr id="63" name="Imagen 62"/>
          <p:cNvPicPr/>
          <p:nvPr/>
        </p:nvPicPr>
        <p:blipFill rotWithShape="1">
          <a:blip r:embed="rId7">
            <a:extLst>
              <a:ext uri="{BEBA8EAE-BF5A-486C-A8C5-ECC9F3942E4B}">
                <a14:imgProps xmlns:a14="http://schemas.microsoft.com/office/drawing/2010/main">
                  <a14:imgLayer r:embed="rId8">
                    <a14:imgEffect>
                      <a14:sharpenSoften amount="25000"/>
                    </a14:imgEffect>
                  </a14:imgLayer>
                </a14:imgProps>
              </a:ext>
            </a:extLst>
          </a:blip>
          <a:srcRect t="1" b="-8334"/>
          <a:stretch/>
        </p:blipFill>
        <p:spPr bwMode="auto">
          <a:xfrm>
            <a:off x="4600657" y="2921093"/>
            <a:ext cx="2990686" cy="1319028"/>
          </a:xfrm>
          <a:prstGeom prst="rect">
            <a:avLst/>
          </a:prstGeom>
          <a:ln>
            <a:noFill/>
          </a:ln>
          <a:extLst>
            <a:ext uri="{53640926-AAD7-44D8-BBD7-CCE9431645EC}">
              <a14:shadowObscured xmlns:a14="http://schemas.microsoft.com/office/drawing/2010/main"/>
            </a:ext>
          </a:extLst>
        </p:spPr>
      </p:pic>
      <p:pic>
        <p:nvPicPr>
          <p:cNvPr id="64" name="Imagen 63"/>
          <p:cNvPicPr/>
          <p:nvPr/>
        </p:nvPicPr>
        <p:blipFill>
          <a:blip r:embed="rId9"/>
          <a:stretch>
            <a:fillRect/>
          </a:stretch>
        </p:blipFill>
        <p:spPr>
          <a:xfrm>
            <a:off x="8153400" y="2921093"/>
            <a:ext cx="2815976" cy="1108199"/>
          </a:xfrm>
          <a:prstGeom prst="rect">
            <a:avLst/>
          </a:prstGeom>
        </p:spPr>
      </p:pic>
    </p:spTree>
    <p:extLst>
      <p:ext uri="{BB962C8B-B14F-4D97-AF65-F5344CB8AC3E}">
        <p14:creationId xmlns:p14="http://schemas.microsoft.com/office/powerpoint/2010/main" val="148753944"/>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-Cálculo de la resistencia aerodinámica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24</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5" name="Imagen 64"/>
          <p:cNvPicPr/>
          <p:nvPr/>
        </p:nvPicPr>
        <p:blipFill>
          <a:blip r:embed="rId3"/>
          <a:stretch>
            <a:fillRect/>
          </a:stretch>
        </p:blipFill>
        <p:spPr>
          <a:xfrm>
            <a:off x="935724" y="3830197"/>
            <a:ext cx="2872002" cy="950204"/>
          </a:xfrm>
          <a:prstGeom prst="rect">
            <a:avLst/>
          </a:prstGeom>
        </p:spPr>
      </p:pic>
      <p:pic>
        <p:nvPicPr>
          <p:cNvPr id="66" name="Imagen 65"/>
          <p:cNvPicPr/>
          <p:nvPr/>
        </p:nvPicPr>
        <p:blipFill>
          <a:blip r:embed="rId4"/>
          <a:stretch>
            <a:fillRect/>
          </a:stretch>
        </p:blipFill>
        <p:spPr>
          <a:xfrm>
            <a:off x="4038600" y="3929254"/>
            <a:ext cx="3317789" cy="752089"/>
          </a:xfrm>
          <a:prstGeom prst="rect">
            <a:avLst/>
          </a:prstGeom>
        </p:spPr>
      </p:pic>
      <p:pic>
        <p:nvPicPr>
          <p:cNvPr id="67" name="Imagen 66"/>
          <p:cNvPicPr/>
          <p:nvPr/>
        </p:nvPicPr>
        <p:blipFill>
          <a:blip r:embed="rId5"/>
          <a:stretch>
            <a:fillRect/>
          </a:stretch>
        </p:blipFill>
        <p:spPr>
          <a:xfrm>
            <a:off x="7865076" y="3841093"/>
            <a:ext cx="2687595" cy="939308"/>
          </a:xfrm>
          <a:prstGeom prst="rect">
            <a:avLst/>
          </a:prstGeom>
        </p:spPr>
      </p:pic>
    </p:spTree>
    <p:extLst>
      <p:ext uri="{BB962C8B-B14F-4D97-AF65-F5344CB8AC3E}">
        <p14:creationId xmlns:p14="http://schemas.microsoft.com/office/powerpoint/2010/main" val="2938876929"/>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-Cálculo de la resistencia aerodinámica</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3"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25</a:t>
            </a:fld>
            <a:endParaRPr lang="es-ES"/>
          </a:p>
        </p:txBody>
      </p:sp>
      <p:sp>
        <p:nvSpPr>
          <p:cNvPr id="57" name="Marcador de pie de página 56"/>
          <p:cNvSpPr>
            <a:spLocks noGrp="1"/>
          </p:cNvSpPr>
          <p:nvPr>
            <p:ph type="ftr" sz="quarter" idx="11"/>
          </p:nvPr>
        </p:nvSpPr>
        <p:spPr/>
        <p:txBody>
          <a:bodyPr/>
          <a:lstStyle/>
          <a:p>
            <a:r>
              <a:rPr lang="es-ES" dirty="0" smtClean="0"/>
              <a:t>TFG - Guiado automático de aeronaves en el plano vertical</a:t>
            </a:r>
            <a:endParaRPr lang="es-ES" dirty="0"/>
          </a:p>
        </p:txBody>
      </p:sp>
      <p:pic>
        <p:nvPicPr>
          <p:cNvPr id="65" name="Imagen 64"/>
          <p:cNvPicPr/>
          <p:nvPr/>
        </p:nvPicPr>
        <p:blipFill>
          <a:blip r:embed="rId4"/>
          <a:stretch>
            <a:fillRect/>
          </a:stretch>
        </p:blipFill>
        <p:spPr>
          <a:xfrm>
            <a:off x="935724" y="3830197"/>
            <a:ext cx="2872002" cy="950204"/>
          </a:xfrm>
          <a:prstGeom prst="rect">
            <a:avLst/>
          </a:prstGeom>
        </p:spPr>
      </p:pic>
      <p:pic>
        <p:nvPicPr>
          <p:cNvPr id="66" name="Imagen 65"/>
          <p:cNvPicPr/>
          <p:nvPr/>
        </p:nvPicPr>
        <p:blipFill>
          <a:blip r:embed="rId5"/>
          <a:stretch>
            <a:fillRect/>
          </a:stretch>
        </p:blipFill>
        <p:spPr>
          <a:xfrm>
            <a:off x="4038600" y="3929254"/>
            <a:ext cx="3317789" cy="752089"/>
          </a:xfrm>
          <a:prstGeom prst="rect">
            <a:avLst/>
          </a:prstGeom>
        </p:spPr>
      </p:pic>
      <p:pic>
        <p:nvPicPr>
          <p:cNvPr id="67" name="Imagen 66"/>
          <p:cNvPicPr/>
          <p:nvPr/>
        </p:nvPicPr>
        <p:blipFill>
          <a:blip r:embed="rId6"/>
          <a:stretch>
            <a:fillRect/>
          </a:stretch>
        </p:blipFill>
        <p:spPr>
          <a:xfrm>
            <a:off x="7865076" y="3841093"/>
            <a:ext cx="2687595" cy="939308"/>
          </a:xfrm>
          <a:prstGeom prst="rect">
            <a:avLst/>
          </a:prstGeom>
        </p:spPr>
      </p:pic>
      <p:sp>
        <p:nvSpPr>
          <p:cNvPr id="58" name="CuadroTexto 57"/>
          <p:cNvSpPr txBox="1"/>
          <p:nvPr/>
        </p:nvSpPr>
        <p:spPr>
          <a:xfrm>
            <a:off x="4038600" y="3518643"/>
            <a:ext cx="3237470" cy="276999"/>
          </a:xfrm>
          <a:prstGeom prst="rect">
            <a:avLst/>
          </a:prstGeom>
          <a:noFill/>
        </p:spPr>
        <p:txBody>
          <a:bodyPr wrap="square" rtlCol="0">
            <a:spAutoFit/>
          </a:bodyPr>
          <a:lstStyle/>
          <a:p>
            <a:r>
              <a:rPr lang="es-ES" sz="1200" dirty="0" smtClean="0">
                <a:solidFill>
                  <a:srgbClr val="FF0000"/>
                </a:solidFill>
              </a:rPr>
              <a:t>Información de la aeronave aportada por BADA</a:t>
            </a:r>
            <a:endParaRPr lang="es-ES" sz="1200" dirty="0">
              <a:solidFill>
                <a:srgbClr val="FF0000"/>
              </a:solidFill>
            </a:endParaRPr>
          </a:p>
        </p:txBody>
      </p:sp>
      <p:sp>
        <p:nvSpPr>
          <p:cNvPr id="59" name="Rectángulo 58"/>
          <p:cNvSpPr/>
          <p:nvPr/>
        </p:nvSpPr>
        <p:spPr>
          <a:xfrm>
            <a:off x="2405062" y="3929254"/>
            <a:ext cx="246063" cy="304995"/>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Rectángulo 67"/>
          <p:cNvSpPr/>
          <p:nvPr/>
        </p:nvSpPr>
        <p:spPr>
          <a:xfrm>
            <a:off x="2624138" y="4305298"/>
            <a:ext cx="246063" cy="304995"/>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Rectángulo 63"/>
          <p:cNvSpPr/>
          <p:nvPr/>
        </p:nvSpPr>
        <p:spPr>
          <a:xfrm>
            <a:off x="4770095" y="4122100"/>
            <a:ext cx="726045" cy="416949"/>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0" name="Rectángulo 69"/>
          <p:cNvSpPr/>
          <p:nvPr/>
        </p:nvSpPr>
        <p:spPr>
          <a:xfrm>
            <a:off x="5697494" y="4122099"/>
            <a:ext cx="726045" cy="416949"/>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1" name="Rectángulo 70"/>
          <p:cNvSpPr/>
          <p:nvPr/>
        </p:nvSpPr>
        <p:spPr>
          <a:xfrm>
            <a:off x="10041785" y="3929254"/>
            <a:ext cx="246063" cy="304995"/>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60505135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-Modelo de empuje del motor</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26</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stretch>
            <a:fillRect/>
          </a:stretch>
        </p:blipFill>
        <p:spPr>
          <a:xfrm>
            <a:off x="2930525" y="3008395"/>
            <a:ext cx="5356740" cy="2219584"/>
          </a:xfrm>
          <a:prstGeom prst="rect">
            <a:avLst/>
          </a:prstGeom>
        </p:spPr>
      </p:pic>
    </p:spTree>
    <p:extLst>
      <p:ext uri="{BB962C8B-B14F-4D97-AF65-F5344CB8AC3E}">
        <p14:creationId xmlns:p14="http://schemas.microsoft.com/office/powerpoint/2010/main" val="3527800331"/>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-Modelo de empuje del motor</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27</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stretch>
            <a:fillRect/>
          </a:stretch>
        </p:blipFill>
        <p:spPr>
          <a:xfrm>
            <a:off x="2930525" y="3008395"/>
            <a:ext cx="5356740" cy="2219584"/>
          </a:xfrm>
          <a:prstGeom prst="rect">
            <a:avLst/>
          </a:prstGeom>
        </p:spPr>
      </p:pic>
      <p:sp>
        <p:nvSpPr>
          <p:cNvPr id="58" name="Rectángulo 57"/>
          <p:cNvSpPr/>
          <p:nvPr/>
        </p:nvSpPr>
        <p:spPr>
          <a:xfrm>
            <a:off x="2930525" y="4571614"/>
            <a:ext cx="5010751" cy="716691"/>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5849896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	-Modelo de empuje del motor</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a:blip r:embed="rId3"/>
          <a:stretch>
            <a:fillRect/>
          </a:stretch>
        </p:blipFill>
        <p:spPr>
          <a:xfrm>
            <a:off x="2930525" y="3008395"/>
            <a:ext cx="5356740" cy="2219584"/>
          </a:xfrm>
          <a:prstGeom prst="rect">
            <a:avLst/>
          </a:prstGeom>
        </p:spPr>
      </p:pic>
      <p:sp>
        <p:nvSpPr>
          <p:cNvPr id="58" name="Rectángulo 57"/>
          <p:cNvSpPr/>
          <p:nvPr/>
        </p:nvSpPr>
        <p:spPr>
          <a:xfrm>
            <a:off x="2930525" y="4571614"/>
            <a:ext cx="5010751" cy="716691"/>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0" name="Rectángulo 59"/>
          <p:cNvSpPr/>
          <p:nvPr/>
        </p:nvSpPr>
        <p:spPr>
          <a:xfrm>
            <a:off x="5725297" y="4795901"/>
            <a:ext cx="428367" cy="268116"/>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Rectángulo 61"/>
          <p:cNvSpPr/>
          <p:nvPr/>
        </p:nvSpPr>
        <p:spPr>
          <a:xfrm>
            <a:off x="6561437" y="4929959"/>
            <a:ext cx="457201" cy="268116"/>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3" name="Rectángulo 62"/>
          <p:cNvSpPr/>
          <p:nvPr/>
        </p:nvSpPr>
        <p:spPr>
          <a:xfrm>
            <a:off x="7294604" y="4618788"/>
            <a:ext cx="428367" cy="268116"/>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081179261"/>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Sustituyendo en la ecuación queda así:</a:t>
            </a: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29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3152775" y="2372519"/>
            <a:ext cx="6019800" cy="3800475"/>
          </a:xfrm>
          <a:prstGeom prst="rect">
            <a:avLst/>
          </a:prstGeom>
        </p:spPr>
      </p:pic>
    </p:spTree>
    <p:extLst>
      <p:ext uri="{BB962C8B-B14F-4D97-AF65-F5344CB8AC3E}">
        <p14:creationId xmlns:p14="http://schemas.microsoft.com/office/powerpoint/2010/main" val="803869643"/>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Sustituyendo en la ecuación queda así:</a:t>
            </a: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30</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3152775" y="2372519"/>
            <a:ext cx="6019800" cy="3800475"/>
          </a:xfrm>
          <a:prstGeom prst="rect">
            <a:avLst/>
          </a:prstGeom>
        </p:spPr>
      </p:pic>
      <p:sp>
        <p:nvSpPr>
          <p:cNvPr id="59" name="CuadroTexto 58"/>
          <p:cNvSpPr txBox="1"/>
          <p:nvPr/>
        </p:nvSpPr>
        <p:spPr>
          <a:xfrm>
            <a:off x="516431" y="2719149"/>
            <a:ext cx="2240564" cy="954107"/>
          </a:xfrm>
          <a:prstGeom prst="rect">
            <a:avLst/>
          </a:prstGeom>
          <a:noFill/>
        </p:spPr>
        <p:txBody>
          <a:bodyPr wrap="square" rtlCol="0">
            <a:spAutoFit/>
          </a:bodyPr>
          <a:lstStyle/>
          <a:p>
            <a:r>
              <a:rPr lang="es-ES" sz="1400" dirty="0" smtClean="0">
                <a:latin typeface="CMU Serif" panose="02000603000000000000" pitchFamily="2" charset="0"/>
                <a:ea typeface="CMU Serif" panose="02000603000000000000" pitchFamily="2" charset="0"/>
                <a:cs typeface="CMU Serif" panose="02000603000000000000" pitchFamily="2" charset="0"/>
              </a:rPr>
              <a:t>Quedan 3 variables:</a:t>
            </a:r>
          </a:p>
          <a:p>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marL="285750" indent="-285750">
              <a:buFont typeface="Arial" panose="020B0604020202020204" pitchFamily="34" charset="0"/>
              <a:buChar char="•"/>
            </a:pPr>
            <a:r>
              <a:rPr lang="es-ES" sz="1400" dirty="0" smtClean="0">
                <a:solidFill>
                  <a:schemeClr val="accent1"/>
                </a:solidFill>
                <a:latin typeface="CMU Serif" panose="02000603000000000000" pitchFamily="2" charset="0"/>
                <a:ea typeface="CMU Serif" panose="02000603000000000000" pitchFamily="2" charset="0"/>
                <a:cs typeface="CMU Serif" panose="02000603000000000000" pitchFamily="2" charset="0"/>
              </a:rPr>
              <a:t>Velocidad verdadera</a:t>
            </a:r>
          </a:p>
          <a:p>
            <a:pPr marL="285750" indent="-285750">
              <a:buFont typeface="Arial" panose="020B0604020202020204" pitchFamily="34" charset="0"/>
              <a:buChar char="•"/>
            </a:pPr>
            <a:endParaRPr lang="es-ES" sz="1400" dirty="0">
              <a:latin typeface="CMU Serif" panose="02000603000000000000" pitchFamily="2" charset="0"/>
              <a:ea typeface="CMU Serif" panose="02000603000000000000" pitchFamily="2" charset="0"/>
              <a:cs typeface="CMU Serif" panose="02000603000000000000" pitchFamily="2" charset="0"/>
            </a:endParaRPr>
          </a:p>
        </p:txBody>
      </p:sp>
      <p:sp>
        <p:nvSpPr>
          <p:cNvPr id="60" name="Rectángulo 59"/>
          <p:cNvSpPr/>
          <p:nvPr/>
        </p:nvSpPr>
        <p:spPr>
          <a:xfrm>
            <a:off x="6186616" y="2435055"/>
            <a:ext cx="337752" cy="243567"/>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Rectángulo 60"/>
          <p:cNvSpPr/>
          <p:nvPr/>
        </p:nvSpPr>
        <p:spPr>
          <a:xfrm>
            <a:off x="8373762" y="427275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Rectángulo 61"/>
          <p:cNvSpPr/>
          <p:nvPr/>
        </p:nvSpPr>
        <p:spPr>
          <a:xfrm>
            <a:off x="8822467" y="4171105"/>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Rectángulo 63"/>
          <p:cNvSpPr/>
          <p:nvPr/>
        </p:nvSpPr>
        <p:spPr>
          <a:xfrm>
            <a:off x="5193700" y="572393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30569092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Sustituyendo en la ecuación queda así:</a:t>
            </a: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31</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3152775" y="2372519"/>
            <a:ext cx="6019800" cy="3800475"/>
          </a:xfrm>
          <a:prstGeom prst="rect">
            <a:avLst/>
          </a:prstGeom>
        </p:spPr>
      </p:pic>
      <p:sp>
        <p:nvSpPr>
          <p:cNvPr id="59" name="CuadroTexto 58"/>
          <p:cNvSpPr txBox="1"/>
          <p:nvPr/>
        </p:nvSpPr>
        <p:spPr>
          <a:xfrm>
            <a:off x="516431" y="2719149"/>
            <a:ext cx="2240564" cy="1169551"/>
          </a:xfrm>
          <a:prstGeom prst="rect">
            <a:avLst/>
          </a:prstGeom>
          <a:noFill/>
        </p:spPr>
        <p:txBody>
          <a:bodyPr wrap="square" rtlCol="0">
            <a:spAutoFit/>
          </a:bodyPr>
          <a:lstStyle/>
          <a:p>
            <a:r>
              <a:rPr lang="es-ES" sz="1400" dirty="0" smtClean="0">
                <a:latin typeface="CMU Serif" panose="02000603000000000000" pitchFamily="2" charset="0"/>
                <a:ea typeface="CMU Serif" panose="02000603000000000000" pitchFamily="2" charset="0"/>
                <a:cs typeface="CMU Serif" panose="02000603000000000000" pitchFamily="2" charset="0"/>
              </a:rPr>
              <a:t>Quedan 3 variables:</a:t>
            </a:r>
          </a:p>
          <a:p>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marL="285750" indent="-285750">
              <a:buFont typeface="Arial" panose="020B0604020202020204" pitchFamily="34" charset="0"/>
              <a:buChar char="•"/>
            </a:pPr>
            <a:r>
              <a:rPr lang="es-ES" sz="1400" dirty="0" smtClean="0">
                <a:solidFill>
                  <a:schemeClr val="accent1"/>
                </a:solidFill>
                <a:latin typeface="CMU Serif" panose="02000603000000000000" pitchFamily="2" charset="0"/>
                <a:ea typeface="CMU Serif" panose="02000603000000000000" pitchFamily="2" charset="0"/>
                <a:cs typeface="CMU Serif" panose="02000603000000000000" pitchFamily="2" charset="0"/>
              </a:rPr>
              <a:t>Velocidad verdadera</a:t>
            </a:r>
          </a:p>
          <a:p>
            <a:pPr marL="285750" indent="-285750">
              <a:buFont typeface="Arial" panose="020B0604020202020204" pitchFamily="34" charset="0"/>
              <a:buChar char="•"/>
            </a:pPr>
            <a:r>
              <a:rPr lang="es-ES" sz="1400" dirty="0" smtClean="0">
                <a:solidFill>
                  <a:schemeClr val="accent2"/>
                </a:solidFill>
                <a:latin typeface="CMU Serif" panose="02000603000000000000" pitchFamily="2" charset="0"/>
                <a:ea typeface="CMU Serif" panose="02000603000000000000" pitchFamily="2" charset="0"/>
                <a:cs typeface="CMU Serif" panose="02000603000000000000" pitchFamily="2" charset="0"/>
              </a:rPr>
              <a:t>Pendiente vertical</a:t>
            </a:r>
          </a:p>
          <a:p>
            <a:pPr marL="285750" indent="-285750">
              <a:buFont typeface="Arial" panose="020B0604020202020204" pitchFamily="34" charset="0"/>
              <a:buChar char="•"/>
            </a:pPr>
            <a:endParaRPr lang="es-ES" sz="1400" dirty="0">
              <a:latin typeface="CMU Serif" panose="02000603000000000000" pitchFamily="2" charset="0"/>
              <a:ea typeface="CMU Serif" panose="02000603000000000000" pitchFamily="2" charset="0"/>
              <a:cs typeface="CMU Serif" panose="02000603000000000000" pitchFamily="2" charset="0"/>
            </a:endParaRPr>
          </a:p>
        </p:txBody>
      </p:sp>
      <p:sp>
        <p:nvSpPr>
          <p:cNvPr id="60" name="Rectángulo 59"/>
          <p:cNvSpPr/>
          <p:nvPr/>
        </p:nvSpPr>
        <p:spPr>
          <a:xfrm>
            <a:off x="6186616" y="2435055"/>
            <a:ext cx="337752" cy="243567"/>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Rectángulo 60"/>
          <p:cNvSpPr/>
          <p:nvPr/>
        </p:nvSpPr>
        <p:spPr>
          <a:xfrm>
            <a:off x="8373762" y="427275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Rectángulo 61"/>
          <p:cNvSpPr/>
          <p:nvPr/>
        </p:nvSpPr>
        <p:spPr>
          <a:xfrm>
            <a:off x="8822467" y="4171105"/>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Rectángulo 63"/>
          <p:cNvSpPr/>
          <p:nvPr/>
        </p:nvSpPr>
        <p:spPr>
          <a:xfrm>
            <a:off x="5193700" y="572393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Rectángulo 64"/>
          <p:cNvSpPr/>
          <p:nvPr/>
        </p:nvSpPr>
        <p:spPr>
          <a:xfrm>
            <a:off x="6989805" y="2372519"/>
            <a:ext cx="374822" cy="177038"/>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27066286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Sustituyendo en la ecuación queda así:</a:t>
            </a: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32</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3152775" y="2372519"/>
            <a:ext cx="6019800" cy="3800475"/>
          </a:xfrm>
          <a:prstGeom prst="rect">
            <a:avLst/>
          </a:prstGeom>
        </p:spPr>
      </p:pic>
      <p:sp>
        <p:nvSpPr>
          <p:cNvPr id="59" name="CuadroTexto 58"/>
          <p:cNvSpPr txBox="1"/>
          <p:nvPr/>
        </p:nvSpPr>
        <p:spPr>
          <a:xfrm>
            <a:off x="516431" y="2719149"/>
            <a:ext cx="2240564" cy="1384995"/>
          </a:xfrm>
          <a:prstGeom prst="rect">
            <a:avLst/>
          </a:prstGeom>
          <a:noFill/>
        </p:spPr>
        <p:txBody>
          <a:bodyPr wrap="square" rtlCol="0">
            <a:spAutoFit/>
          </a:bodyPr>
          <a:lstStyle/>
          <a:p>
            <a:r>
              <a:rPr lang="es-ES" sz="1400" dirty="0" smtClean="0">
                <a:latin typeface="CMU Serif" panose="02000603000000000000" pitchFamily="2" charset="0"/>
                <a:ea typeface="CMU Serif" panose="02000603000000000000" pitchFamily="2" charset="0"/>
                <a:cs typeface="CMU Serif" panose="02000603000000000000" pitchFamily="2" charset="0"/>
              </a:rPr>
              <a:t>Quedan 3 variables:</a:t>
            </a:r>
          </a:p>
          <a:p>
            <a:endParaRPr lang="es-ES" sz="1400" dirty="0" smtClean="0">
              <a:latin typeface="CMU Serif" panose="02000603000000000000" pitchFamily="2" charset="0"/>
              <a:ea typeface="CMU Serif" panose="02000603000000000000" pitchFamily="2" charset="0"/>
              <a:cs typeface="CMU Serif" panose="02000603000000000000" pitchFamily="2" charset="0"/>
            </a:endParaRPr>
          </a:p>
          <a:p>
            <a:pPr marL="285750" indent="-285750">
              <a:buFont typeface="Arial" panose="020B0604020202020204" pitchFamily="34" charset="0"/>
              <a:buChar char="•"/>
            </a:pPr>
            <a:r>
              <a:rPr lang="es-ES" sz="1400" dirty="0" smtClean="0">
                <a:solidFill>
                  <a:schemeClr val="accent1"/>
                </a:solidFill>
                <a:latin typeface="CMU Serif" panose="02000603000000000000" pitchFamily="2" charset="0"/>
                <a:ea typeface="CMU Serif" panose="02000603000000000000" pitchFamily="2" charset="0"/>
                <a:cs typeface="CMU Serif" panose="02000603000000000000" pitchFamily="2" charset="0"/>
              </a:rPr>
              <a:t>Velocidad verdadera</a:t>
            </a:r>
          </a:p>
          <a:p>
            <a:pPr marL="285750" indent="-285750">
              <a:buFont typeface="Arial" panose="020B0604020202020204" pitchFamily="34" charset="0"/>
              <a:buChar char="•"/>
            </a:pPr>
            <a:r>
              <a:rPr lang="es-ES" sz="1400" dirty="0" smtClean="0">
                <a:solidFill>
                  <a:schemeClr val="accent2"/>
                </a:solidFill>
                <a:latin typeface="CMU Serif" panose="02000603000000000000" pitchFamily="2" charset="0"/>
                <a:ea typeface="CMU Serif" panose="02000603000000000000" pitchFamily="2" charset="0"/>
                <a:cs typeface="CMU Serif" panose="02000603000000000000" pitchFamily="2" charset="0"/>
              </a:rPr>
              <a:t>Pendiente vertical</a:t>
            </a:r>
          </a:p>
          <a:p>
            <a:pPr marL="285750" indent="-285750">
              <a:buFont typeface="Arial" panose="020B0604020202020204" pitchFamily="34" charset="0"/>
              <a:buChar char="•"/>
            </a:pPr>
            <a:r>
              <a:rPr lang="es-ES" sz="1400" dirty="0" smtClean="0">
                <a:solidFill>
                  <a:srgbClr val="7030A0"/>
                </a:solidFill>
                <a:latin typeface="CMU Serif" panose="02000603000000000000" pitchFamily="2" charset="0"/>
                <a:ea typeface="CMU Serif" panose="02000603000000000000" pitchFamily="2" charset="0"/>
                <a:cs typeface="CMU Serif" panose="02000603000000000000" pitchFamily="2" charset="0"/>
              </a:rPr>
              <a:t>Palanca de gases</a:t>
            </a:r>
          </a:p>
          <a:p>
            <a:pPr marL="285750" indent="-285750">
              <a:buFont typeface="Arial" panose="020B0604020202020204" pitchFamily="34" charset="0"/>
              <a:buChar char="•"/>
            </a:pPr>
            <a:endParaRPr lang="es-ES" sz="1400" dirty="0">
              <a:latin typeface="CMU Serif" panose="02000603000000000000" pitchFamily="2" charset="0"/>
              <a:ea typeface="CMU Serif" panose="02000603000000000000" pitchFamily="2" charset="0"/>
              <a:cs typeface="CMU Serif" panose="02000603000000000000" pitchFamily="2" charset="0"/>
            </a:endParaRPr>
          </a:p>
        </p:txBody>
      </p:sp>
      <p:sp>
        <p:nvSpPr>
          <p:cNvPr id="60" name="Rectángulo 59"/>
          <p:cNvSpPr/>
          <p:nvPr/>
        </p:nvSpPr>
        <p:spPr>
          <a:xfrm>
            <a:off x="6186616" y="2435055"/>
            <a:ext cx="337752" cy="243567"/>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Rectángulo 60"/>
          <p:cNvSpPr/>
          <p:nvPr/>
        </p:nvSpPr>
        <p:spPr>
          <a:xfrm>
            <a:off x="8373762" y="427275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Rectángulo 61"/>
          <p:cNvSpPr/>
          <p:nvPr/>
        </p:nvSpPr>
        <p:spPr>
          <a:xfrm>
            <a:off x="8822467" y="4171105"/>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4" name="Rectángulo 63"/>
          <p:cNvSpPr/>
          <p:nvPr/>
        </p:nvSpPr>
        <p:spPr>
          <a:xfrm>
            <a:off x="5193700" y="5723937"/>
            <a:ext cx="350108" cy="175676"/>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5" name="Rectángulo 64"/>
          <p:cNvSpPr/>
          <p:nvPr/>
        </p:nvSpPr>
        <p:spPr>
          <a:xfrm>
            <a:off x="6989805" y="2372519"/>
            <a:ext cx="374822" cy="177038"/>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6" name="Rectángulo 65"/>
          <p:cNvSpPr/>
          <p:nvPr/>
        </p:nvSpPr>
        <p:spPr>
          <a:xfrm>
            <a:off x="5597718" y="5593492"/>
            <a:ext cx="276097" cy="218283"/>
          </a:xfrm>
          <a:prstGeom prst="rect">
            <a:avLst/>
          </a:prstGeom>
          <a:noFill/>
          <a:ln w="190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4044093764"/>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79173" y="800186"/>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a:latin typeface="CMU Serif" panose="02000603000000000000" pitchFamily="2" charset="0"/>
                <a:ea typeface="CMU Serif" panose="02000603000000000000" pitchFamily="2" charset="0"/>
                <a:cs typeface="CMU Serif" panose="02000603000000000000" pitchFamily="2" charset="0"/>
              </a:rPr>
              <a:t>Sin considerar otras superficies como flaps, slats o spoilers, se dispone de dos inputs </a:t>
            </a:r>
            <a:r>
              <a:rPr lang="es-ES" sz="2000" dirty="0" smtClean="0">
                <a:latin typeface="CMU Serif" panose="02000603000000000000" pitchFamily="2" charset="0"/>
                <a:ea typeface="CMU Serif" panose="02000603000000000000" pitchFamily="2" charset="0"/>
                <a:cs typeface="CMU Serif" panose="02000603000000000000" pitchFamily="2" charset="0"/>
              </a:rPr>
              <a:t>	independientes </a:t>
            </a:r>
            <a:r>
              <a:rPr lang="es-ES" sz="2000" dirty="0">
                <a:latin typeface="CMU Serif" panose="02000603000000000000" pitchFamily="2" charset="0"/>
                <a:ea typeface="CMU Serif" panose="02000603000000000000" pitchFamily="2" charset="0"/>
                <a:cs typeface="CMU Serif" panose="02000603000000000000" pitchFamily="2" charset="0"/>
              </a:rPr>
              <a:t>disponibles para variar el desplazamiento en el plano vertical</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a:picLocks noChangeAspect="1"/>
          </p:cNvPicPr>
          <p:nvPr/>
        </p:nvPicPr>
        <p:blipFill>
          <a:blip r:embed="rId3"/>
          <a:stretch>
            <a:fillRect/>
          </a:stretch>
        </p:blipFill>
        <p:spPr>
          <a:xfrm>
            <a:off x="4038600" y="2465691"/>
            <a:ext cx="7347739" cy="3339882"/>
          </a:xfrm>
          <a:prstGeom prst="rect">
            <a:avLst/>
          </a:prstGeom>
        </p:spPr>
      </p:pic>
    </p:spTree>
    <p:extLst>
      <p:ext uri="{BB962C8B-B14F-4D97-AF65-F5344CB8AC3E}">
        <p14:creationId xmlns:p14="http://schemas.microsoft.com/office/powerpoint/2010/main" val="3978926139"/>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79173" y="800186"/>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a:latin typeface="CMU Serif" panose="02000603000000000000" pitchFamily="2" charset="0"/>
                <a:ea typeface="CMU Serif" panose="02000603000000000000" pitchFamily="2" charset="0"/>
                <a:cs typeface="CMU Serif" panose="02000603000000000000" pitchFamily="2" charset="0"/>
              </a:rPr>
              <a:t>Sin considerar otras superficies como flaps, slats o spoilers, se dispone de dos inputs </a:t>
            </a:r>
            <a:r>
              <a:rPr lang="es-ES" sz="2000" dirty="0" smtClean="0">
                <a:latin typeface="CMU Serif" panose="02000603000000000000" pitchFamily="2" charset="0"/>
                <a:ea typeface="CMU Serif" panose="02000603000000000000" pitchFamily="2" charset="0"/>
                <a:cs typeface="CMU Serif" panose="02000603000000000000" pitchFamily="2" charset="0"/>
              </a:rPr>
              <a:t>	independientes </a:t>
            </a:r>
            <a:r>
              <a:rPr lang="es-ES" sz="2000" dirty="0">
                <a:latin typeface="CMU Serif" panose="02000603000000000000" pitchFamily="2" charset="0"/>
                <a:ea typeface="CMU Serif" panose="02000603000000000000" pitchFamily="2" charset="0"/>
                <a:cs typeface="CMU Serif" panose="02000603000000000000" pitchFamily="2" charset="0"/>
              </a:rPr>
              <a:t>disponibles para variar el desplazamiento en el plano vertical</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2"/>
            <a:r>
              <a:rPr lang="es-ES" sz="1200" dirty="0" smtClean="0">
                <a:latin typeface="CMU Serif" panose="02000603000000000000" pitchFamily="2" charset="0"/>
                <a:ea typeface="CMU Serif" panose="02000603000000000000" pitchFamily="2" charset="0"/>
                <a:cs typeface="CMU Serif" panose="02000603000000000000" pitchFamily="2" charset="0"/>
              </a:rPr>
              <a:t>Elevadores</a:t>
            </a:r>
          </a:p>
          <a:p>
            <a:pPr lvl="2"/>
            <a:endParaRPr lang="es-ES" sz="1200"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34</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a:picLocks noChangeAspect="1"/>
          </p:cNvPicPr>
          <p:nvPr/>
        </p:nvPicPr>
        <p:blipFill>
          <a:blip r:embed="rId3"/>
          <a:stretch>
            <a:fillRect/>
          </a:stretch>
        </p:blipFill>
        <p:spPr>
          <a:xfrm>
            <a:off x="4038600" y="2465691"/>
            <a:ext cx="7347739" cy="3339882"/>
          </a:xfrm>
          <a:prstGeom prst="rect">
            <a:avLst/>
          </a:prstGeom>
        </p:spPr>
      </p:pic>
      <p:sp>
        <p:nvSpPr>
          <p:cNvPr id="60" name="Elipse 59"/>
          <p:cNvSpPr/>
          <p:nvPr/>
        </p:nvSpPr>
        <p:spPr>
          <a:xfrm>
            <a:off x="9205784" y="3962637"/>
            <a:ext cx="1359244" cy="56841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935298761"/>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79173" y="800186"/>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a:latin typeface="CMU Serif" panose="02000603000000000000" pitchFamily="2" charset="0"/>
                <a:ea typeface="CMU Serif" panose="02000603000000000000" pitchFamily="2" charset="0"/>
                <a:cs typeface="CMU Serif" panose="02000603000000000000" pitchFamily="2" charset="0"/>
              </a:rPr>
              <a:t>Sin considerar otras superficies como flaps, slats o spoilers, se dispone de dos inputs </a:t>
            </a:r>
            <a:r>
              <a:rPr lang="es-ES" sz="2000" dirty="0" smtClean="0">
                <a:latin typeface="CMU Serif" panose="02000603000000000000" pitchFamily="2" charset="0"/>
                <a:ea typeface="CMU Serif" panose="02000603000000000000" pitchFamily="2" charset="0"/>
                <a:cs typeface="CMU Serif" panose="02000603000000000000" pitchFamily="2" charset="0"/>
              </a:rPr>
              <a:t>	independientes </a:t>
            </a:r>
            <a:r>
              <a:rPr lang="es-ES" sz="2000" dirty="0">
                <a:latin typeface="CMU Serif" panose="02000603000000000000" pitchFamily="2" charset="0"/>
                <a:ea typeface="CMU Serif" panose="02000603000000000000" pitchFamily="2" charset="0"/>
                <a:cs typeface="CMU Serif" panose="02000603000000000000" pitchFamily="2" charset="0"/>
              </a:rPr>
              <a:t>disponibles para variar el desplazamiento en el plano vertical</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2"/>
            <a:r>
              <a:rPr lang="es-ES" sz="1200" dirty="0" smtClean="0">
                <a:latin typeface="CMU Serif" panose="02000603000000000000" pitchFamily="2" charset="0"/>
                <a:ea typeface="CMU Serif" panose="02000603000000000000" pitchFamily="2" charset="0"/>
                <a:cs typeface="CMU Serif" panose="02000603000000000000" pitchFamily="2" charset="0"/>
              </a:rPr>
              <a:t>Elevadores</a:t>
            </a:r>
          </a:p>
          <a:p>
            <a:pPr lvl="2"/>
            <a:endParaRPr lang="es-ES" sz="1200" dirty="0">
              <a:latin typeface="CMU Serif" panose="02000603000000000000" pitchFamily="2" charset="0"/>
              <a:ea typeface="CMU Serif" panose="02000603000000000000" pitchFamily="2" charset="0"/>
              <a:cs typeface="CMU Serif" panose="02000603000000000000" pitchFamily="2" charset="0"/>
            </a:endParaRPr>
          </a:p>
          <a:p>
            <a:pPr lvl="2"/>
            <a:r>
              <a:rPr lang="es-ES" sz="1200" dirty="0" smtClean="0">
                <a:latin typeface="CMU Serif" panose="02000603000000000000" pitchFamily="2" charset="0"/>
                <a:ea typeface="CMU Serif" panose="02000603000000000000" pitchFamily="2" charset="0"/>
                <a:cs typeface="CMU Serif" panose="02000603000000000000" pitchFamily="2" charset="0"/>
              </a:rPr>
              <a:t>Empuje</a:t>
            </a:r>
          </a:p>
          <a:p>
            <a:pPr marL="914400" lvl="2" indent="0">
              <a:buNone/>
            </a:pPr>
            <a:endParaRPr lang="es-ES" sz="12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35</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a:picLocks noChangeAspect="1"/>
          </p:cNvPicPr>
          <p:nvPr/>
        </p:nvPicPr>
        <p:blipFill>
          <a:blip r:embed="rId3"/>
          <a:stretch>
            <a:fillRect/>
          </a:stretch>
        </p:blipFill>
        <p:spPr>
          <a:xfrm>
            <a:off x="4038600" y="2465691"/>
            <a:ext cx="7347739" cy="3339882"/>
          </a:xfrm>
          <a:prstGeom prst="rect">
            <a:avLst/>
          </a:prstGeom>
        </p:spPr>
      </p:pic>
      <p:sp>
        <p:nvSpPr>
          <p:cNvPr id="60" name="Elipse 59"/>
          <p:cNvSpPr/>
          <p:nvPr/>
        </p:nvSpPr>
        <p:spPr>
          <a:xfrm>
            <a:off x="9205784" y="3962637"/>
            <a:ext cx="1359244" cy="56841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Elipse 60"/>
          <p:cNvSpPr/>
          <p:nvPr/>
        </p:nvSpPr>
        <p:spPr>
          <a:xfrm>
            <a:off x="5239265" y="3740216"/>
            <a:ext cx="786714" cy="790831"/>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828489056"/>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79173" y="800186"/>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2000" dirty="0">
                <a:latin typeface="CMU Serif" panose="02000603000000000000" pitchFamily="2" charset="0"/>
                <a:ea typeface="CMU Serif" panose="02000603000000000000" pitchFamily="2" charset="0"/>
                <a:cs typeface="CMU Serif" panose="02000603000000000000" pitchFamily="2" charset="0"/>
              </a:rPr>
              <a:t>Sin considerar otras superficies como flaps, slats o spoilers, se dispone de dos inputs </a:t>
            </a:r>
            <a:r>
              <a:rPr lang="es-ES" sz="2000" dirty="0" smtClean="0">
                <a:latin typeface="CMU Serif" panose="02000603000000000000" pitchFamily="2" charset="0"/>
                <a:ea typeface="CMU Serif" panose="02000603000000000000" pitchFamily="2" charset="0"/>
                <a:cs typeface="CMU Serif" panose="02000603000000000000" pitchFamily="2" charset="0"/>
              </a:rPr>
              <a:t>	independientes </a:t>
            </a:r>
            <a:r>
              <a:rPr lang="es-ES" sz="2000" dirty="0">
                <a:latin typeface="CMU Serif" panose="02000603000000000000" pitchFamily="2" charset="0"/>
                <a:ea typeface="CMU Serif" panose="02000603000000000000" pitchFamily="2" charset="0"/>
                <a:cs typeface="CMU Serif" panose="02000603000000000000" pitchFamily="2" charset="0"/>
              </a:rPr>
              <a:t>disponibles para variar el desplazamiento en el plano vertical</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2"/>
            <a:r>
              <a:rPr lang="es-ES" sz="1200" dirty="0" smtClean="0">
                <a:latin typeface="CMU Serif" panose="02000603000000000000" pitchFamily="2" charset="0"/>
                <a:ea typeface="CMU Serif" panose="02000603000000000000" pitchFamily="2" charset="0"/>
                <a:cs typeface="CMU Serif" panose="02000603000000000000" pitchFamily="2" charset="0"/>
              </a:rPr>
              <a:t>Elevadores</a:t>
            </a:r>
          </a:p>
          <a:p>
            <a:pPr lvl="2"/>
            <a:endParaRPr lang="es-ES" sz="1200" dirty="0">
              <a:latin typeface="CMU Serif" panose="02000603000000000000" pitchFamily="2" charset="0"/>
              <a:ea typeface="CMU Serif" panose="02000603000000000000" pitchFamily="2" charset="0"/>
              <a:cs typeface="CMU Serif" panose="02000603000000000000" pitchFamily="2" charset="0"/>
            </a:endParaRPr>
          </a:p>
          <a:p>
            <a:pPr lvl="2"/>
            <a:r>
              <a:rPr lang="es-ES" sz="1200" dirty="0" smtClean="0">
                <a:latin typeface="CMU Serif" panose="02000603000000000000" pitchFamily="2" charset="0"/>
                <a:ea typeface="CMU Serif" panose="02000603000000000000" pitchFamily="2" charset="0"/>
                <a:cs typeface="CMU Serif" panose="02000603000000000000" pitchFamily="2" charset="0"/>
              </a:rPr>
              <a:t>Empuje</a:t>
            </a:r>
          </a:p>
          <a:p>
            <a:pPr marL="914400" lvl="2" indent="0">
              <a:buNone/>
            </a:pPr>
            <a:endParaRPr lang="es-ES" sz="1200" dirty="0" smtClean="0">
              <a:latin typeface="CMU Serif" panose="02000603000000000000" pitchFamily="2" charset="0"/>
              <a:ea typeface="CMU Serif" panose="02000603000000000000" pitchFamily="2" charset="0"/>
              <a:cs typeface="CMU Serif" panose="02000603000000000000" pitchFamily="2" charset="0"/>
            </a:endParaRPr>
          </a:p>
          <a:p>
            <a:pPr marL="914400" lvl="2" indent="0">
              <a:buNone/>
            </a:pPr>
            <a:r>
              <a:rPr lang="es-ES" sz="1600" dirty="0" smtClean="0">
                <a:latin typeface="CMU Serif" panose="02000603000000000000" pitchFamily="2" charset="0"/>
                <a:ea typeface="CMU Serif" panose="02000603000000000000" pitchFamily="2" charset="0"/>
                <a:cs typeface="CMU Serif" panose="02000603000000000000" pitchFamily="2" charset="0"/>
              </a:rPr>
              <a:t>Los cuales permiten fijar dos</a:t>
            </a:r>
          </a:p>
          <a:p>
            <a:pPr marL="914400" lvl="2" indent="0">
              <a:buNone/>
            </a:pPr>
            <a:r>
              <a:rPr lang="es-ES" sz="1600" dirty="0" smtClean="0">
                <a:latin typeface="CMU Serif" panose="02000603000000000000" pitchFamily="2" charset="0"/>
                <a:ea typeface="CMU Serif" panose="02000603000000000000" pitchFamily="2" charset="0"/>
                <a:cs typeface="CMU Serif" panose="02000603000000000000" pitchFamily="2" charset="0"/>
              </a:rPr>
              <a:t>de las variables convirtiendo</a:t>
            </a:r>
          </a:p>
          <a:p>
            <a:pPr marL="914400" lvl="2" indent="0">
              <a:buNone/>
            </a:pPr>
            <a:r>
              <a:rPr lang="es-ES" sz="1600" dirty="0" smtClean="0">
                <a:latin typeface="CMU Serif" panose="02000603000000000000" pitchFamily="2" charset="0"/>
                <a:ea typeface="CMU Serif" panose="02000603000000000000" pitchFamily="2" charset="0"/>
                <a:cs typeface="CMU Serif" panose="02000603000000000000" pitchFamily="2" charset="0"/>
              </a:rPr>
              <a:t>la ecuación en un </a:t>
            </a:r>
            <a:r>
              <a:rPr lang="es-ES" sz="1600" u="sng" dirty="0" smtClean="0">
                <a:latin typeface="CMU Serif" panose="02000603000000000000" pitchFamily="2" charset="0"/>
                <a:ea typeface="CMU Serif" panose="02000603000000000000" pitchFamily="2" charset="0"/>
                <a:cs typeface="CMU Serif" panose="02000603000000000000" pitchFamily="2" charset="0"/>
              </a:rPr>
              <a:t>sistema</a:t>
            </a:r>
          </a:p>
          <a:p>
            <a:pPr marL="914400" lvl="2" indent="0">
              <a:buNone/>
            </a:pPr>
            <a:r>
              <a:rPr lang="es-ES" sz="1600" u="sng" dirty="0" smtClean="0">
                <a:latin typeface="CMU Serif" panose="02000603000000000000" pitchFamily="2" charset="0"/>
                <a:ea typeface="CMU Serif" panose="02000603000000000000" pitchFamily="2" charset="0"/>
                <a:cs typeface="CMU Serif" panose="02000603000000000000" pitchFamily="2" charset="0"/>
              </a:rPr>
              <a:t>determinado</a:t>
            </a:r>
            <a:endParaRPr lang="es-ES" sz="1600" u="sng"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36</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a:picLocks noChangeAspect="1"/>
          </p:cNvPicPr>
          <p:nvPr/>
        </p:nvPicPr>
        <p:blipFill>
          <a:blip r:embed="rId3"/>
          <a:stretch>
            <a:fillRect/>
          </a:stretch>
        </p:blipFill>
        <p:spPr>
          <a:xfrm>
            <a:off x="4038600" y="2465691"/>
            <a:ext cx="7347739" cy="3339882"/>
          </a:xfrm>
          <a:prstGeom prst="rect">
            <a:avLst/>
          </a:prstGeom>
        </p:spPr>
      </p:pic>
      <p:sp>
        <p:nvSpPr>
          <p:cNvPr id="60" name="Elipse 59"/>
          <p:cNvSpPr/>
          <p:nvPr/>
        </p:nvSpPr>
        <p:spPr>
          <a:xfrm>
            <a:off x="9205784" y="3962637"/>
            <a:ext cx="1359244" cy="56841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1" name="Elipse 60"/>
          <p:cNvSpPr/>
          <p:nvPr/>
        </p:nvSpPr>
        <p:spPr>
          <a:xfrm>
            <a:off x="5239265" y="3740216"/>
            <a:ext cx="786714" cy="790831"/>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92957171"/>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Volviendo al esquema, ahora se puede despejar la posición de la palanca de gases 	necesaria 	para conseguir una velocidad y pendiente de ascenso elegida:</a:t>
            </a:r>
            <a:endParaRPr lang="es-ES" sz="1800"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A continuación se controla la velocidad con los elevadores de forma que, en teoría, la 	aeronave adquiere la pendiente de ascenso objetivo:</a:t>
            </a:r>
          </a:p>
          <a:p>
            <a:pPr marL="0"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37</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descr="E:\TFG\Flujo_dpnotrim.png"/>
          <p:cNvPicPr/>
          <p:nvPr/>
        </p:nvPicPr>
        <p:blipFill>
          <a:blip r:embed="rId3">
            <a:extLst>
              <a:ext uri="{28A0092B-C50C-407E-A947-70E740481C1C}">
                <a14:useLocalDpi xmlns:a14="http://schemas.microsoft.com/office/drawing/2010/main" val="0"/>
              </a:ext>
            </a:extLst>
          </a:blip>
          <a:srcRect/>
          <a:stretch>
            <a:fillRect/>
          </a:stretch>
        </p:blipFill>
        <p:spPr bwMode="auto">
          <a:xfrm>
            <a:off x="3442403" y="3037206"/>
            <a:ext cx="2689637" cy="899475"/>
          </a:xfrm>
          <a:prstGeom prst="rect">
            <a:avLst/>
          </a:prstGeom>
          <a:noFill/>
          <a:ln>
            <a:noFill/>
          </a:ln>
        </p:spPr>
      </p:pic>
      <p:pic>
        <p:nvPicPr>
          <p:cNvPr id="61" name="Imagen 60"/>
          <p:cNvPicPr>
            <a:picLocks noChangeAspect="1"/>
          </p:cNvPicPr>
          <p:nvPr/>
        </p:nvPicPr>
        <p:blipFill>
          <a:blip r:embed="rId4"/>
          <a:stretch>
            <a:fillRect/>
          </a:stretch>
        </p:blipFill>
        <p:spPr>
          <a:xfrm>
            <a:off x="6340819" y="2899741"/>
            <a:ext cx="1476890" cy="932404"/>
          </a:xfrm>
          <a:prstGeom prst="rect">
            <a:avLst/>
          </a:prstGeom>
          <a:ln>
            <a:solidFill>
              <a:schemeClr val="accent1"/>
            </a:solidFill>
          </a:ln>
        </p:spPr>
      </p:pic>
      <p:cxnSp>
        <p:nvCxnSpPr>
          <p:cNvPr id="62" name="Conector recto 61"/>
          <p:cNvCxnSpPr/>
          <p:nvPr/>
        </p:nvCxnSpPr>
        <p:spPr>
          <a:xfrm flipV="1">
            <a:off x="4975654" y="2899741"/>
            <a:ext cx="1365165" cy="700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cto 64"/>
          <p:cNvCxnSpPr/>
          <p:nvPr/>
        </p:nvCxnSpPr>
        <p:spPr>
          <a:xfrm>
            <a:off x="4975654" y="3599935"/>
            <a:ext cx="1365165" cy="232210"/>
          </a:xfrm>
          <a:prstGeom prst="line">
            <a:avLst/>
          </a:prstGeom>
        </p:spPr>
        <p:style>
          <a:lnRef idx="1">
            <a:schemeClr val="accent1"/>
          </a:lnRef>
          <a:fillRef idx="0">
            <a:schemeClr val="accent1"/>
          </a:fillRef>
          <a:effectRef idx="0">
            <a:schemeClr val="accent1"/>
          </a:effectRef>
          <a:fontRef idx="minor">
            <a:schemeClr val="tx1"/>
          </a:fontRef>
        </p:style>
      </p:cxnSp>
      <p:pic>
        <p:nvPicPr>
          <p:cNvPr id="68" name="Imagen 67" descr="E:\TFG\Flujo_delevnotrim.png"/>
          <p:cNvPicPr/>
          <p:nvPr/>
        </p:nvPicPr>
        <p:blipFill>
          <a:blip r:embed="rId5">
            <a:extLst>
              <a:ext uri="{28A0092B-C50C-407E-A947-70E740481C1C}">
                <a14:useLocalDpi xmlns:a14="http://schemas.microsoft.com/office/drawing/2010/main" val="0"/>
              </a:ext>
            </a:extLst>
          </a:blip>
          <a:srcRect/>
          <a:stretch>
            <a:fillRect/>
          </a:stretch>
        </p:blipFill>
        <p:spPr bwMode="auto">
          <a:xfrm>
            <a:off x="4300048" y="5019807"/>
            <a:ext cx="3147060" cy="616585"/>
          </a:xfrm>
          <a:prstGeom prst="rect">
            <a:avLst/>
          </a:prstGeom>
          <a:noFill/>
          <a:ln>
            <a:noFill/>
          </a:ln>
        </p:spPr>
      </p:pic>
    </p:spTree>
    <p:extLst>
      <p:ext uri="{BB962C8B-B14F-4D97-AF65-F5344CB8AC3E}">
        <p14:creationId xmlns:p14="http://schemas.microsoft.com/office/powerpoint/2010/main" val="1110200182"/>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Para añadir la tercera dimensión se añade un controlador proporcional para el rumbo,</a:t>
            </a:r>
          </a:p>
          <a:p>
            <a:pPr marL="0" indent="0">
              <a:buNone/>
            </a:pPr>
            <a:r>
              <a:rPr lang="es-ES" sz="1800" dirty="0">
                <a:latin typeface="CMU Serif" panose="02000603000000000000" pitchFamily="2" charset="0"/>
                <a:ea typeface="CMU Serif" panose="02000603000000000000" pitchFamily="2" charset="0"/>
                <a:cs typeface="CMU Serif" panose="02000603000000000000" pitchFamily="2" charset="0"/>
              </a:rPr>
              <a:t>	</a:t>
            </a:r>
            <a:r>
              <a:rPr lang="es-ES" sz="1800" dirty="0" smtClean="0">
                <a:latin typeface="CMU Serif" panose="02000603000000000000" pitchFamily="2" charset="0"/>
                <a:ea typeface="CMU Serif" panose="02000603000000000000" pitchFamily="2" charset="0"/>
                <a:cs typeface="CMU Serif" panose="02000603000000000000" pitchFamily="2" charset="0"/>
              </a:rPr>
              <a:t>a través de los alerones, mas que suficiente para permitir definir trayectorias en 3D</a:t>
            </a:r>
            <a:endParaRPr lang="es-ES" sz="1800"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3" name="Imagen 62" descr="E:\TFG\Flujo_da.png"/>
          <p:cNvPicPr/>
          <p:nvPr/>
        </p:nvPicPr>
        <p:blipFill>
          <a:blip r:embed="rId3">
            <a:extLst>
              <a:ext uri="{28A0092B-C50C-407E-A947-70E740481C1C}">
                <a14:useLocalDpi xmlns:a14="http://schemas.microsoft.com/office/drawing/2010/main" val="0"/>
              </a:ext>
            </a:extLst>
          </a:blip>
          <a:srcRect/>
          <a:stretch>
            <a:fillRect/>
          </a:stretch>
        </p:blipFill>
        <p:spPr bwMode="auto">
          <a:xfrm>
            <a:off x="3870951" y="3610512"/>
            <a:ext cx="3683146" cy="1505186"/>
          </a:xfrm>
          <a:prstGeom prst="rect">
            <a:avLst/>
          </a:prstGeom>
          <a:noFill/>
          <a:ln>
            <a:noFill/>
          </a:ln>
        </p:spPr>
      </p:pic>
    </p:spTree>
    <p:extLst>
      <p:ext uri="{BB962C8B-B14F-4D97-AF65-F5344CB8AC3E}">
        <p14:creationId xmlns:p14="http://schemas.microsoft.com/office/powerpoint/2010/main" val="119625426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1" y="1041917"/>
            <a:ext cx="4513442" cy="5005387"/>
          </a:xfrm>
        </p:spPr>
        <p:txBody>
          <a:bodyPr>
            <a:normAutofit lnSpcReduction="10000"/>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Los resultados obtenidos en primera instancia podrían valorarse como satisfactorios, encontrándose en los siguientes rangos</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r>
              <a:rPr lang="es-ES" sz="2000" dirty="0">
                <a:latin typeface="CMU Serif" panose="02000603000000000000" pitchFamily="2" charset="0"/>
                <a:ea typeface="CMU Serif" panose="02000603000000000000" pitchFamily="2" charset="0"/>
                <a:cs typeface="CMU Serif" panose="02000603000000000000" pitchFamily="2" charset="0"/>
              </a:rPr>
              <a:t>entre </a:t>
            </a:r>
            <a:r>
              <a:rPr lang="es-ES" sz="2000" u="sng" dirty="0">
                <a:latin typeface="CMU Serif" panose="02000603000000000000" pitchFamily="2" charset="0"/>
                <a:ea typeface="CMU Serif" panose="02000603000000000000" pitchFamily="2" charset="0"/>
                <a:cs typeface="CMU Serif" panose="02000603000000000000" pitchFamily="2" charset="0"/>
              </a:rPr>
              <a:t>0</a:t>
            </a:r>
            <a:r>
              <a:rPr lang="es-ES" sz="2000" dirty="0">
                <a:latin typeface="CMU Serif" panose="02000603000000000000" pitchFamily="2" charset="0"/>
                <a:ea typeface="CMU Serif" panose="02000603000000000000" pitchFamily="2" charset="0"/>
                <a:cs typeface="CMU Serif" panose="02000603000000000000" pitchFamily="2" charset="0"/>
              </a:rPr>
              <a:t> y </a:t>
            </a:r>
            <a:r>
              <a:rPr lang="es-ES" sz="2000" u="sng" dirty="0">
                <a:latin typeface="CMU Serif" panose="02000603000000000000" pitchFamily="2" charset="0"/>
                <a:ea typeface="CMU Serif" panose="02000603000000000000" pitchFamily="2" charset="0"/>
                <a:cs typeface="CMU Serif" panose="02000603000000000000" pitchFamily="2" charset="0"/>
              </a:rPr>
              <a:t>-3</a:t>
            </a:r>
            <a:r>
              <a:rPr lang="es-ES" sz="2000" dirty="0">
                <a:latin typeface="CMU Serif" panose="02000603000000000000" pitchFamily="2" charset="0"/>
                <a:ea typeface="CMU Serif" panose="02000603000000000000" pitchFamily="2" charset="0"/>
                <a:cs typeface="CMU Serif" panose="02000603000000000000" pitchFamily="2" charset="0"/>
              </a:rPr>
              <a:t> mph para la velocidad</a:t>
            </a:r>
          </a:p>
          <a:p>
            <a:pPr lvl="0"/>
            <a:r>
              <a:rPr lang="es-ES" sz="2000" dirty="0">
                <a:latin typeface="CMU Serif" panose="02000603000000000000" pitchFamily="2" charset="0"/>
                <a:ea typeface="CMU Serif" panose="02000603000000000000" pitchFamily="2" charset="0"/>
                <a:cs typeface="CMU Serif" panose="02000603000000000000" pitchFamily="2" charset="0"/>
              </a:rPr>
              <a:t>entre </a:t>
            </a:r>
            <a:r>
              <a:rPr lang="es-ES" sz="2000" u="sng" dirty="0">
                <a:latin typeface="CMU Serif" panose="02000603000000000000" pitchFamily="2" charset="0"/>
                <a:ea typeface="CMU Serif" panose="02000603000000000000" pitchFamily="2" charset="0"/>
                <a:cs typeface="CMU Serif" panose="02000603000000000000" pitchFamily="2" charset="0"/>
              </a:rPr>
              <a:t>2</a:t>
            </a:r>
            <a:r>
              <a:rPr lang="es-ES" sz="2000" dirty="0">
                <a:latin typeface="CMU Serif" panose="02000603000000000000" pitchFamily="2" charset="0"/>
                <a:ea typeface="CMU Serif" panose="02000603000000000000" pitchFamily="2" charset="0"/>
                <a:cs typeface="CMU Serif" panose="02000603000000000000" pitchFamily="2" charset="0"/>
              </a:rPr>
              <a:t> y </a:t>
            </a:r>
            <a:r>
              <a:rPr lang="es-ES" sz="2000" u="sng" dirty="0">
                <a:latin typeface="CMU Serif" panose="02000603000000000000" pitchFamily="2" charset="0"/>
                <a:ea typeface="CMU Serif" panose="02000603000000000000" pitchFamily="2" charset="0"/>
                <a:cs typeface="CMU Serif" panose="02000603000000000000" pitchFamily="2" charset="0"/>
              </a:rPr>
              <a:t>-2</a:t>
            </a:r>
            <a:r>
              <a:rPr lang="es-ES" sz="2000" dirty="0">
                <a:latin typeface="CMU Serif" panose="02000603000000000000" pitchFamily="2" charset="0"/>
                <a:ea typeface="CMU Serif" panose="02000603000000000000" pitchFamily="2" charset="0"/>
                <a:cs typeface="CMU Serif" panose="02000603000000000000" pitchFamily="2" charset="0"/>
              </a:rPr>
              <a:t> grados para la pendiente de </a:t>
            </a:r>
            <a:r>
              <a:rPr lang="es-ES" sz="2000" dirty="0" smtClean="0">
                <a:latin typeface="CMU Serif" panose="02000603000000000000" pitchFamily="2" charset="0"/>
                <a:ea typeface="CMU Serif" panose="02000603000000000000" pitchFamily="2" charset="0"/>
                <a:cs typeface="CMU Serif" panose="02000603000000000000" pitchFamily="2" charset="0"/>
              </a:rPr>
              <a:t>ascenso/descenso</a:t>
            </a:r>
          </a:p>
          <a:p>
            <a:pPr lvl="0"/>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endParaRPr lang="es-ES" sz="2000"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39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5517728" y="1480622"/>
            <a:ext cx="5460878" cy="3000482"/>
          </a:xfrm>
          <a:prstGeom prst="rect">
            <a:avLst/>
          </a:prstGeom>
        </p:spPr>
      </p:pic>
    </p:spTree>
    <p:extLst>
      <p:ext uri="{BB962C8B-B14F-4D97-AF65-F5344CB8AC3E}">
        <p14:creationId xmlns:p14="http://schemas.microsoft.com/office/powerpoint/2010/main" val="2590673186"/>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1" y="1041917"/>
            <a:ext cx="4513442" cy="5005387"/>
          </a:xfrm>
        </p:spPr>
        <p:txBody>
          <a:bodyPr>
            <a:normAutofit lnSpcReduction="10000"/>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Los resultados obtenidos en primera instancia podrían valorarse como satisfactorios, encontrándose en los siguientes rangos</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r>
              <a:rPr lang="es-ES" sz="2000" dirty="0">
                <a:latin typeface="CMU Serif" panose="02000603000000000000" pitchFamily="2" charset="0"/>
                <a:ea typeface="CMU Serif" panose="02000603000000000000" pitchFamily="2" charset="0"/>
                <a:cs typeface="CMU Serif" panose="02000603000000000000" pitchFamily="2" charset="0"/>
              </a:rPr>
              <a:t>entre </a:t>
            </a:r>
            <a:r>
              <a:rPr lang="es-ES" sz="2000" u="sng" dirty="0">
                <a:latin typeface="CMU Serif" panose="02000603000000000000" pitchFamily="2" charset="0"/>
                <a:ea typeface="CMU Serif" panose="02000603000000000000" pitchFamily="2" charset="0"/>
                <a:cs typeface="CMU Serif" panose="02000603000000000000" pitchFamily="2" charset="0"/>
              </a:rPr>
              <a:t>0</a:t>
            </a:r>
            <a:r>
              <a:rPr lang="es-ES" sz="2000" dirty="0">
                <a:latin typeface="CMU Serif" panose="02000603000000000000" pitchFamily="2" charset="0"/>
                <a:ea typeface="CMU Serif" panose="02000603000000000000" pitchFamily="2" charset="0"/>
                <a:cs typeface="CMU Serif" panose="02000603000000000000" pitchFamily="2" charset="0"/>
              </a:rPr>
              <a:t> y </a:t>
            </a:r>
            <a:r>
              <a:rPr lang="es-ES" sz="2000" u="sng" dirty="0">
                <a:latin typeface="CMU Serif" panose="02000603000000000000" pitchFamily="2" charset="0"/>
                <a:ea typeface="CMU Serif" panose="02000603000000000000" pitchFamily="2" charset="0"/>
                <a:cs typeface="CMU Serif" panose="02000603000000000000" pitchFamily="2" charset="0"/>
              </a:rPr>
              <a:t>-3</a:t>
            </a:r>
            <a:r>
              <a:rPr lang="es-ES" sz="2000" dirty="0">
                <a:latin typeface="CMU Serif" panose="02000603000000000000" pitchFamily="2" charset="0"/>
                <a:ea typeface="CMU Serif" panose="02000603000000000000" pitchFamily="2" charset="0"/>
                <a:cs typeface="CMU Serif" panose="02000603000000000000" pitchFamily="2" charset="0"/>
              </a:rPr>
              <a:t> mph para la velocidad</a:t>
            </a:r>
          </a:p>
          <a:p>
            <a:pPr lvl="0"/>
            <a:r>
              <a:rPr lang="es-ES" sz="2000" dirty="0">
                <a:latin typeface="CMU Serif" panose="02000603000000000000" pitchFamily="2" charset="0"/>
                <a:ea typeface="CMU Serif" panose="02000603000000000000" pitchFamily="2" charset="0"/>
                <a:cs typeface="CMU Serif" panose="02000603000000000000" pitchFamily="2" charset="0"/>
              </a:rPr>
              <a:t>entre </a:t>
            </a:r>
            <a:r>
              <a:rPr lang="es-ES" sz="2000" u="sng" dirty="0">
                <a:latin typeface="CMU Serif" panose="02000603000000000000" pitchFamily="2" charset="0"/>
                <a:ea typeface="CMU Serif" panose="02000603000000000000" pitchFamily="2" charset="0"/>
                <a:cs typeface="CMU Serif" panose="02000603000000000000" pitchFamily="2" charset="0"/>
              </a:rPr>
              <a:t>2</a:t>
            </a:r>
            <a:r>
              <a:rPr lang="es-ES" sz="2000" dirty="0">
                <a:latin typeface="CMU Serif" panose="02000603000000000000" pitchFamily="2" charset="0"/>
                <a:ea typeface="CMU Serif" panose="02000603000000000000" pitchFamily="2" charset="0"/>
                <a:cs typeface="CMU Serif" panose="02000603000000000000" pitchFamily="2" charset="0"/>
              </a:rPr>
              <a:t> y </a:t>
            </a:r>
            <a:r>
              <a:rPr lang="es-ES" sz="2000" u="sng" dirty="0">
                <a:latin typeface="CMU Serif" panose="02000603000000000000" pitchFamily="2" charset="0"/>
                <a:ea typeface="CMU Serif" panose="02000603000000000000" pitchFamily="2" charset="0"/>
                <a:cs typeface="CMU Serif" panose="02000603000000000000" pitchFamily="2" charset="0"/>
              </a:rPr>
              <a:t>-2</a:t>
            </a:r>
            <a:r>
              <a:rPr lang="es-ES" sz="2000" dirty="0">
                <a:latin typeface="CMU Serif" panose="02000603000000000000" pitchFamily="2" charset="0"/>
                <a:ea typeface="CMU Serif" panose="02000603000000000000" pitchFamily="2" charset="0"/>
                <a:cs typeface="CMU Serif" panose="02000603000000000000" pitchFamily="2" charset="0"/>
              </a:rPr>
              <a:t> grados para la pendiente de </a:t>
            </a:r>
            <a:r>
              <a:rPr lang="es-ES" sz="2000" dirty="0" smtClean="0">
                <a:latin typeface="CMU Serif" panose="02000603000000000000" pitchFamily="2" charset="0"/>
                <a:ea typeface="CMU Serif" panose="02000603000000000000" pitchFamily="2" charset="0"/>
                <a:cs typeface="CMU Serif" panose="02000603000000000000" pitchFamily="2" charset="0"/>
              </a:rPr>
              <a:t>ascenso/descenso</a:t>
            </a:r>
          </a:p>
          <a:p>
            <a:pPr lvl="0"/>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endParaRPr lang="es-ES" sz="2000"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40</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5517728" y="1480622"/>
            <a:ext cx="5460878" cy="3000482"/>
          </a:xfrm>
          <a:prstGeom prst="rect">
            <a:avLst/>
          </a:prstGeom>
        </p:spPr>
      </p:pic>
      <p:sp>
        <p:nvSpPr>
          <p:cNvPr id="59" name="CuadroTexto 58"/>
          <p:cNvSpPr txBox="1"/>
          <p:nvPr/>
        </p:nvSpPr>
        <p:spPr>
          <a:xfrm>
            <a:off x="2762319" y="5033785"/>
            <a:ext cx="7622059" cy="646331"/>
          </a:xfrm>
          <a:prstGeom prst="rect">
            <a:avLst/>
          </a:prstGeom>
          <a:noFill/>
        </p:spPr>
        <p:txBody>
          <a:bodyPr wrap="square" rtlCol="0">
            <a:spAutoFit/>
          </a:bodyPr>
          <a:lstStyle/>
          <a:p>
            <a:r>
              <a:rPr lang="es-ES" dirty="0" smtClean="0">
                <a:latin typeface="CMU Serif" panose="02000603000000000000" pitchFamily="2" charset="0"/>
                <a:ea typeface="CMU Serif" panose="02000603000000000000" pitchFamily="2" charset="0"/>
                <a:cs typeface="CMU Serif" panose="02000603000000000000" pitchFamily="2" charset="0"/>
              </a:rPr>
              <a:t>Aunque el error en la velocidad es </a:t>
            </a:r>
            <a:r>
              <a:rPr lang="es-ES" u="sng" dirty="0" smtClean="0">
                <a:latin typeface="CMU Serif" panose="02000603000000000000" pitchFamily="2" charset="0"/>
                <a:ea typeface="CMU Serif" panose="02000603000000000000" pitchFamily="2" charset="0"/>
                <a:cs typeface="CMU Serif" panose="02000603000000000000" pitchFamily="2" charset="0"/>
              </a:rPr>
              <a:t>aceptable</a:t>
            </a:r>
            <a:r>
              <a:rPr lang="es-ES" dirty="0" smtClean="0">
                <a:latin typeface="CMU Serif" panose="02000603000000000000" pitchFamily="2" charset="0"/>
                <a:ea typeface="CMU Serif" panose="02000603000000000000" pitchFamily="2" charset="0"/>
                <a:cs typeface="CMU Serif" panose="02000603000000000000" pitchFamily="2" charset="0"/>
              </a:rPr>
              <a:t>, el error en la pendiente es demasiado </a:t>
            </a:r>
            <a:r>
              <a:rPr lang="es-ES" u="sng" dirty="0" smtClean="0">
                <a:latin typeface="CMU Serif" panose="02000603000000000000" pitchFamily="2" charset="0"/>
                <a:ea typeface="CMU Serif" panose="02000603000000000000" pitchFamily="2" charset="0"/>
                <a:cs typeface="CMU Serif" panose="02000603000000000000" pitchFamily="2" charset="0"/>
              </a:rPr>
              <a:t>impreciso</a:t>
            </a:r>
            <a:r>
              <a:rPr lang="es-ES" dirty="0" smtClean="0">
                <a:latin typeface="CMU Serif" panose="02000603000000000000" pitchFamily="2" charset="0"/>
                <a:ea typeface="CMU Serif" panose="02000603000000000000" pitchFamily="2" charset="0"/>
                <a:cs typeface="CMU Serif" panose="02000603000000000000" pitchFamily="2" charset="0"/>
              </a:rPr>
              <a:t> com</a:t>
            </a:r>
            <a:r>
              <a:rPr lang="es-ES" dirty="0">
                <a:latin typeface="CMU Serif" panose="02000603000000000000" pitchFamily="2" charset="0"/>
                <a:ea typeface="CMU Serif" panose="02000603000000000000" pitchFamily="2" charset="0"/>
                <a:cs typeface="CMU Serif" panose="02000603000000000000" pitchFamily="2" charset="0"/>
              </a:rPr>
              <a:t>o</a:t>
            </a:r>
            <a:r>
              <a:rPr lang="es-ES" dirty="0" smtClean="0">
                <a:latin typeface="CMU Serif" panose="02000603000000000000" pitchFamily="2" charset="0"/>
                <a:ea typeface="CMU Serif" panose="02000603000000000000" pitchFamily="2" charset="0"/>
                <a:cs typeface="CMU Serif" panose="02000603000000000000" pitchFamily="2" charset="0"/>
              </a:rPr>
              <a:t> para realizar trayectorias con precisión</a:t>
            </a:r>
            <a:endParaRPr lang="es-ES" u="sng" dirty="0">
              <a:latin typeface="CMU Serif" panose="02000603000000000000" pitchFamily="2" charset="0"/>
              <a:ea typeface="CMU Serif" panose="02000603000000000000" pitchFamily="2" charset="0"/>
              <a:cs typeface="CMU Serif" panose="02000603000000000000" pitchFamily="2" charset="0"/>
            </a:endParaRPr>
          </a:p>
        </p:txBody>
      </p:sp>
      <p:sp>
        <p:nvSpPr>
          <p:cNvPr id="60" name="Rectángulo 59"/>
          <p:cNvSpPr/>
          <p:nvPr/>
        </p:nvSpPr>
        <p:spPr>
          <a:xfrm>
            <a:off x="2792413" y="5002989"/>
            <a:ext cx="7386155" cy="70792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021077088"/>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dirty="0" smtClean="0">
                <a:latin typeface="CMU Serif" panose="02000603000000000000" pitchFamily="2" charset="0"/>
                <a:ea typeface="CMU Serif" panose="02000603000000000000" pitchFamily="2" charset="0"/>
                <a:cs typeface="CMU Serif" panose="02000603000000000000" pitchFamily="2" charset="0"/>
              </a:rPr>
              <a:t>Para conseguir una mayor precisión en el control vertical se mejora el controlador añadiendo una corrección en </a:t>
            </a:r>
            <a:r>
              <a:rPr lang="es-ES" sz="2000" b="1" dirty="0" smtClean="0">
                <a:latin typeface="CMU Serif" panose="02000603000000000000" pitchFamily="2" charset="0"/>
                <a:ea typeface="CMU Serif" panose="02000603000000000000" pitchFamily="2" charset="0"/>
                <a:cs typeface="CMU Serif" panose="02000603000000000000" pitchFamily="2" charset="0"/>
              </a:rPr>
              <a:t>Bucle Cerrado</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Se modifica el valor calculado en función del </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error entre el valor buscado y el obtenido</a:t>
            </a:r>
          </a:p>
          <a:p>
            <a:pPr marL="0" indent="0">
              <a:buNone/>
            </a:pPr>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78394"/>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41</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dptrim.png"/>
          <p:cNvPicPr/>
          <p:nvPr/>
        </p:nvPicPr>
        <p:blipFill>
          <a:blip r:embed="rId3">
            <a:extLst>
              <a:ext uri="{28A0092B-C50C-407E-A947-70E740481C1C}">
                <a14:useLocalDpi xmlns:a14="http://schemas.microsoft.com/office/drawing/2010/main" val="0"/>
              </a:ext>
            </a:extLst>
          </a:blip>
          <a:srcRect/>
          <a:stretch>
            <a:fillRect/>
          </a:stretch>
        </p:blipFill>
        <p:spPr bwMode="auto">
          <a:xfrm>
            <a:off x="6718300" y="2137093"/>
            <a:ext cx="4270976" cy="1150298"/>
          </a:xfrm>
          <a:prstGeom prst="rect">
            <a:avLst/>
          </a:prstGeom>
          <a:noFill/>
          <a:ln>
            <a:noFill/>
          </a:ln>
        </p:spPr>
      </p:pic>
      <p:pic>
        <p:nvPicPr>
          <p:cNvPr id="60" name="Imagen 59" descr="E:\TFG\Flujo_delevtrim.png"/>
          <p:cNvPicPr/>
          <p:nvPr/>
        </p:nvPicPr>
        <p:blipFill>
          <a:blip r:embed="rId4">
            <a:extLst>
              <a:ext uri="{28A0092B-C50C-407E-A947-70E740481C1C}">
                <a14:useLocalDpi xmlns:a14="http://schemas.microsoft.com/office/drawing/2010/main" val="0"/>
              </a:ext>
            </a:extLst>
          </a:blip>
          <a:srcRect/>
          <a:stretch>
            <a:fillRect/>
          </a:stretch>
        </p:blipFill>
        <p:spPr bwMode="auto">
          <a:xfrm>
            <a:off x="6973216" y="3906516"/>
            <a:ext cx="4016060" cy="1074416"/>
          </a:xfrm>
          <a:prstGeom prst="rect">
            <a:avLst/>
          </a:prstGeom>
          <a:noFill/>
          <a:ln>
            <a:noFill/>
          </a:ln>
        </p:spPr>
      </p:pic>
      <p:sp>
        <p:nvSpPr>
          <p:cNvPr id="58" name="Elipse 57"/>
          <p:cNvSpPr/>
          <p:nvPr/>
        </p:nvSpPr>
        <p:spPr>
          <a:xfrm>
            <a:off x="8129532" y="2943524"/>
            <a:ext cx="2051222" cy="469557"/>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Elipse 61"/>
          <p:cNvSpPr/>
          <p:nvPr/>
        </p:nvSpPr>
        <p:spPr>
          <a:xfrm>
            <a:off x="8026559" y="4628162"/>
            <a:ext cx="2051222" cy="469557"/>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3504191"/>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Control</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984251"/>
            <a:ext cx="10587681" cy="5005387"/>
          </a:xfrm>
        </p:spPr>
        <p:txBody>
          <a:bodyPr>
            <a:normAutofit/>
          </a:bodyPr>
          <a:lstStyle/>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dirty="0" smtClean="0">
                <a:latin typeface="CMU Serif" panose="02000603000000000000" pitchFamily="2" charset="0"/>
                <a:ea typeface="CMU Serif" panose="02000603000000000000" pitchFamily="2" charset="0"/>
                <a:cs typeface="CMU Serif" panose="02000603000000000000" pitchFamily="2" charset="0"/>
              </a:rPr>
              <a:t>Para conseguir una mayor precisión en el control vertical se mejora el controlador añadiendo una corrección en </a:t>
            </a:r>
            <a:r>
              <a:rPr lang="es-ES" sz="2000" b="1" dirty="0" smtClean="0">
                <a:latin typeface="CMU Serif" panose="02000603000000000000" pitchFamily="2" charset="0"/>
                <a:ea typeface="CMU Serif" panose="02000603000000000000" pitchFamily="2" charset="0"/>
                <a:cs typeface="CMU Serif" panose="02000603000000000000" pitchFamily="2" charset="0"/>
              </a:rPr>
              <a:t>Bucle Cerrado</a:t>
            </a:r>
            <a:r>
              <a:rPr lang="es-ES" sz="2000" dirty="0" smtClean="0">
                <a:latin typeface="CMU Serif" panose="02000603000000000000" pitchFamily="2" charset="0"/>
                <a:ea typeface="CMU Serif" panose="02000603000000000000" pitchFamily="2" charset="0"/>
                <a:cs typeface="CMU Serif" panose="02000603000000000000" pitchFamily="2" charset="0"/>
              </a:rPr>
              <a:t>:</a:t>
            </a: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Se modifica el valor calculado en función del </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error entre el valor buscado y el obtenido, </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 lo que genera un error en la trayectoria casi</a:t>
            </a:r>
          </a:p>
          <a:p>
            <a:pPr marL="0" indent="0">
              <a:buNone/>
            </a:pP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 inexistente:</a:t>
            </a:r>
          </a:p>
          <a:p>
            <a:pPr marL="0" indent="0">
              <a:buNone/>
            </a:pPr>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a:latin typeface="CMU Serif" panose="02000603000000000000" pitchFamily="2" charset="0"/>
                <a:ea typeface="CMU Serif" panose="02000603000000000000" pitchFamily="2" charset="0"/>
                <a:cs typeface="CMU Serif" panose="02000603000000000000" pitchFamily="2" charset="0"/>
              </a:rPr>
              <a:t>	</a:t>
            </a:r>
            <a:endParaRPr lang="es-ES" sz="18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78394"/>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42</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descr="E:\TFG\Flujo_dptrim.png"/>
          <p:cNvPicPr/>
          <p:nvPr/>
        </p:nvPicPr>
        <p:blipFill>
          <a:blip r:embed="rId3">
            <a:extLst>
              <a:ext uri="{28A0092B-C50C-407E-A947-70E740481C1C}">
                <a14:useLocalDpi xmlns:a14="http://schemas.microsoft.com/office/drawing/2010/main" val="0"/>
              </a:ext>
            </a:extLst>
          </a:blip>
          <a:srcRect/>
          <a:stretch>
            <a:fillRect/>
          </a:stretch>
        </p:blipFill>
        <p:spPr bwMode="auto">
          <a:xfrm>
            <a:off x="6718300" y="2137093"/>
            <a:ext cx="4270976" cy="1150298"/>
          </a:xfrm>
          <a:prstGeom prst="rect">
            <a:avLst/>
          </a:prstGeom>
          <a:noFill/>
          <a:ln>
            <a:noFill/>
          </a:ln>
        </p:spPr>
      </p:pic>
      <p:pic>
        <p:nvPicPr>
          <p:cNvPr id="60" name="Imagen 59" descr="E:\TFG\Flujo_delevtrim.png"/>
          <p:cNvPicPr/>
          <p:nvPr/>
        </p:nvPicPr>
        <p:blipFill>
          <a:blip r:embed="rId4">
            <a:extLst>
              <a:ext uri="{28A0092B-C50C-407E-A947-70E740481C1C}">
                <a14:useLocalDpi xmlns:a14="http://schemas.microsoft.com/office/drawing/2010/main" val="0"/>
              </a:ext>
            </a:extLst>
          </a:blip>
          <a:srcRect/>
          <a:stretch>
            <a:fillRect/>
          </a:stretch>
        </p:blipFill>
        <p:spPr bwMode="auto">
          <a:xfrm>
            <a:off x="6973216" y="3906516"/>
            <a:ext cx="4016060" cy="1074416"/>
          </a:xfrm>
          <a:prstGeom prst="rect">
            <a:avLst/>
          </a:prstGeom>
          <a:noFill/>
          <a:ln>
            <a:noFill/>
          </a:ln>
        </p:spPr>
      </p:pic>
      <p:sp>
        <p:nvSpPr>
          <p:cNvPr id="58" name="Elipse 57"/>
          <p:cNvSpPr/>
          <p:nvPr/>
        </p:nvSpPr>
        <p:spPr>
          <a:xfrm>
            <a:off x="8129532" y="2943524"/>
            <a:ext cx="2051222" cy="469557"/>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2" name="Elipse 61"/>
          <p:cNvSpPr/>
          <p:nvPr/>
        </p:nvSpPr>
        <p:spPr>
          <a:xfrm>
            <a:off x="8026559" y="4628162"/>
            <a:ext cx="2051222" cy="469557"/>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3" name="Imagen 62"/>
          <p:cNvPicPr/>
          <p:nvPr/>
        </p:nvPicPr>
        <p:blipFill>
          <a:blip r:embed="rId5"/>
          <a:stretch>
            <a:fillRect/>
          </a:stretch>
        </p:blipFill>
        <p:spPr>
          <a:xfrm>
            <a:off x="3218121" y="4029361"/>
            <a:ext cx="2673350" cy="1667157"/>
          </a:xfrm>
          <a:prstGeom prst="rect">
            <a:avLst/>
          </a:prstGeom>
          <a:ln>
            <a:solidFill>
              <a:schemeClr val="tx1"/>
            </a:solidFill>
          </a:ln>
          <a:effectLst/>
        </p:spPr>
      </p:pic>
    </p:spTree>
    <p:extLst>
      <p:ext uri="{BB962C8B-B14F-4D97-AF65-F5344CB8AC3E}">
        <p14:creationId xmlns:p14="http://schemas.microsoft.com/office/powerpoint/2010/main" val="197963311"/>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10698162" cy="4727574"/>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GUIADO</a:t>
            </a: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endParaRPr lang="es-ES" sz="2000" b="1"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pPr lvl="1"/>
            <a:r>
              <a:rPr lang="es-ES" sz="1800" dirty="0" smtClean="0">
                <a:latin typeface="CMU Serif" panose="02000603000000000000" pitchFamily="2" charset="0"/>
                <a:ea typeface="CMU Serif" panose="02000603000000000000" pitchFamily="2" charset="0"/>
                <a:cs typeface="CMU Serif" panose="02000603000000000000" pitchFamily="2" charset="0"/>
              </a:rPr>
              <a:t>Carga trayectorias predefinidas por el usuario. Una vez activado envía los objetivos al modulo de control para que realice la trayectoria buscada</a:t>
            </a:r>
          </a:p>
          <a:p>
            <a:pPr lvl="1"/>
            <a:endParaRPr lang="es-ES" sz="18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descr="E:\TFG\Flujo_guiado.png"/>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62238" y="2441972"/>
            <a:ext cx="6041467" cy="1249782"/>
          </a:xfrm>
          <a:prstGeom prst="rect">
            <a:avLst/>
          </a:prstGeom>
          <a:noFill/>
          <a:ln>
            <a:noFill/>
          </a:ln>
        </p:spPr>
      </p:pic>
    </p:spTree>
    <p:extLst>
      <p:ext uri="{BB962C8B-B14F-4D97-AF65-F5344CB8AC3E}">
        <p14:creationId xmlns:p14="http://schemas.microsoft.com/office/powerpoint/2010/main" val="1663779880"/>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10698162" cy="4727574"/>
          </a:xfrm>
        </p:spPr>
        <p:txBody>
          <a:bodyPr>
            <a:normAutofit/>
          </a:bodyPr>
          <a:lstStyle/>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Para poder usarlo, el usuario deberá definir previamente en una hoja </a:t>
            </a:r>
            <a:r>
              <a:rPr lang="es-ES" sz="2000" b="1" dirty="0">
                <a:latin typeface="CMU Serif" panose="02000603000000000000" pitchFamily="2" charset="0"/>
                <a:ea typeface="CMU Serif" panose="02000603000000000000" pitchFamily="2" charset="0"/>
                <a:cs typeface="CMU Serif" panose="02000603000000000000" pitchFamily="2" charset="0"/>
              </a:rPr>
              <a:t>Excel</a:t>
            </a:r>
            <a:r>
              <a:rPr lang="es-ES" sz="2000" dirty="0">
                <a:latin typeface="CMU Serif" panose="02000603000000000000" pitchFamily="2" charset="0"/>
                <a:ea typeface="CMU Serif" panose="02000603000000000000" pitchFamily="2" charset="0"/>
                <a:cs typeface="CMU Serif" panose="02000603000000000000" pitchFamily="2" charset="0"/>
              </a:rPr>
              <a:t> una lista de maniobras, compuestas por puntos, junto con su </a:t>
            </a:r>
            <a:r>
              <a:rPr lang="es-ES" sz="2000" u="sng" dirty="0">
                <a:latin typeface="CMU Serif" panose="02000603000000000000" pitchFamily="2" charset="0"/>
                <a:ea typeface="CMU Serif" panose="02000603000000000000" pitchFamily="2" charset="0"/>
                <a:cs typeface="CMU Serif" panose="02000603000000000000" pitchFamily="2" charset="0"/>
              </a:rPr>
              <a:t>nombre</a:t>
            </a: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u="sng" dirty="0">
                <a:latin typeface="CMU Serif" panose="02000603000000000000" pitchFamily="2" charset="0"/>
                <a:ea typeface="CMU Serif" panose="02000603000000000000" pitchFamily="2" charset="0"/>
                <a:cs typeface="CMU Serif" panose="02000603000000000000" pitchFamily="2" charset="0"/>
              </a:rPr>
              <a:t>latitud</a:t>
            </a: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u="sng" dirty="0">
                <a:latin typeface="CMU Serif" panose="02000603000000000000" pitchFamily="2" charset="0"/>
                <a:ea typeface="CMU Serif" panose="02000603000000000000" pitchFamily="2" charset="0"/>
                <a:cs typeface="CMU Serif" panose="02000603000000000000" pitchFamily="2" charset="0"/>
              </a:rPr>
              <a:t>longitud</a:t>
            </a:r>
            <a:r>
              <a:rPr lang="es-ES" sz="2000" dirty="0">
                <a:latin typeface="CMU Serif" panose="02000603000000000000" pitchFamily="2" charset="0"/>
                <a:ea typeface="CMU Serif" panose="02000603000000000000" pitchFamily="2" charset="0"/>
                <a:cs typeface="CMU Serif" panose="02000603000000000000" pitchFamily="2" charset="0"/>
              </a:rPr>
              <a:t>, </a:t>
            </a:r>
            <a:r>
              <a:rPr lang="es-ES" sz="2000" u="sng" dirty="0">
                <a:latin typeface="CMU Serif" panose="02000603000000000000" pitchFamily="2" charset="0"/>
                <a:ea typeface="CMU Serif" panose="02000603000000000000" pitchFamily="2" charset="0"/>
                <a:cs typeface="CMU Serif" panose="02000603000000000000" pitchFamily="2" charset="0"/>
              </a:rPr>
              <a:t>altitud</a:t>
            </a:r>
            <a:r>
              <a:rPr lang="es-ES" sz="2000" dirty="0">
                <a:latin typeface="CMU Serif" panose="02000603000000000000" pitchFamily="2" charset="0"/>
                <a:ea typeface="CMU Serif" panose="02000603000000000000" pitchFamily="2" charset="0"/>
                <a:cs typeface="CMU Serif" panose="02000603000000000000" pitchFamily="2" charset="0"/>
              </a:rPr>
              <a:t> y la </a:t>
            </a:r>
            <a:r>
              <a:rPr lang="es-ES" sz="2000" u="sng" dirty="0">
                <a:latin typeface="CMU Serif" panose="02000603000000000000" pitchFamily="2" charset="0"/>
                <a:ea typeface="CMU Serif" panose="02000603000000000000" pitchFamily="2" charset="0"/>
                <a:cs typeface="CMU Serif" panose="02000603000000000000" pitchFamily="2" charset="0"/>
              </a:rPr>
              <a:t>velocidad</a:t>
            </a:r>
            <a:r>
              <a:rPr lang="es-ES" sz="2000" dirty="0">
                <a:latin typeface="CMU Serif" panose="02000603000000000000" pitchFamily="2" charset="0"/>
                <a:ea typeface="CMU Serif" panose="02000603000000000000" pitchFamily="2" charset="0"/>
                <a:cs typeface="CMU Serif" panose="02000603000000000000" pitchFamily="2" charset="0"/>
              </a:rPr>
              <a:t> a la que se desea que se recorra ese tramo, con la siguiente estructura:</a:t>
            </a:r>
          </a:p>
          <a:p>
            <a:pPr lvl="1"/>
            <a:endParaRPr lang="es-ES" sz="18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44</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p:nvPr/>
        </p:nvPicPr>
        <p:blipFill>
          <a:blip r:embed="rId3"/>
          <a:stretch>
            <a:fillRect/>
          </a:stretch>
        </p:blipFill>
        <p:spPr>
          <a:xfrm>
            <a:off x="2041525" y="3304650"/>
            <a:ext cx="8120920" cy="1769858"/>
          </a:xfrm>
          <a:prstGeom prst="rect">
            <a:avLst/>
          </a:prstGeom>
        </p:spPr>
      </p:pic>
    </p:spTree>
    <p:extLst>
      <p:ext uri="{BB962C8B-B14F-4D97-AF65-F5344CB8AC3E}">
        <p14:creationId xmlns:p14="http://schemas.microsoft.com/office/powerpoint/2010/main" val="4112735292"/>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199" y="1262063"/>
            <a:ext cx="5727358" cy="4846635"/>
          </a:xfrm>
        </p:spPr>
        <p:txBody>
          <a:bodyPr>
            <a:normAutofit/>
          </a:bodyPr>
          <a:lstStyle/>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endParaRPr lang="es-ES" sz="1800" dirty="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La aeronave considerará que ha llegado a uno de los puntos cuando se encuentre a una distancia (</a:t>
            </a:r>
            <a:r>
              <a:rPr lang="es-ES" sz="2000" b="1" dirty="0">
                <a:latin typeface="CMU Serif" panose="02000603000000000000" pitchFamily="2" charset="0"/>
                <a:ea typeface="CMU Serif" panose="02000603000000000000" pitchFamily="2" charset="0"/>
                <a:cs typeface="CMU Serif" panose="02000603000000000000" pitchFamily="2" charset="0"/>
              </a:rPr>
              <a:t>r</a:t>
            </a:r>
            <a:r>
              <a:rPr lang="es-ES" sz="2000" dirty="0">
                <a:latin typeface="CMU Serif" panose="02000603000000000000" pitchFamily="2" charset="0"/>
                <a:ea typeface="CMU Serif" panose="02000603000000000000" pitchFamily="2" charset="0"/>
                <a:cs typeface="CMU Serif" panose="02000603000000000000" pitchFamily="2" charset="0"/>
              </a:rPr>
              <a:t>) que el usuario puede definir desde la interfaz gráfica. Ajustando este parámetro, el paso por los “</a:t>
            </a:r>
            <a:r>
              <a:rPr lang="es-ES" sz="2000" b="1" dirty="0">
                <a:latin typeface="CMU Serif" panose="02000603000000000000" pitchFamily="2" charset="0"/>
                <a:ea typeface="CMU Serif" panose="02000603000000000000" pitchFamily="2" charset="0"/>
                <a:cs typeface="CMU Serif" panose="02000603000000000000" pitchFamily="2" charset="0"/>
              </a:rPr>
              <a:t>waypoints</a:t>
            </a:r>
            <a:r>
              <a:rPr lang="es-ES" sz="2000" dirty="0">
                <a:latin typeface="CMU Serif" panose="02000603000000000000" pitchFamily="2" charset="0"/>
                <a:ea typeface="CMU Serif" panose="02000603000000000000" pitchFamily="2" charset="0"/>
                <a:cs typeface="CMU Serif" panose="02000603000000000000" pitchFamily="2" charset="0"/>
              </a:rPr>
              <a:t>” se puede ajustar a </a:t>
            </a:r>
            <a:r>
              <a:rPr lang="es-ES" sz="2000" dirty="0" smtClean="0">
                <a:latin typeface="CMU Serif" panose="02000603000000000000" pitchFamily="2" charset="0"/>
                <a:ea typeface="CMU Serif" panose="02000603000000000000" pitchFamily="2" charset="0"/>
                <a:cs typeface="CMU Serif" panose="02000603000000000000" pitchFamily="2" charset="0"/>
              </a:rPr>
              <a:t>procedimientos:</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Fly-Over</a:t>
            </a:r>
          </a:p>
          <a:p>
            <a:pPr lvl="1"/>
            <a:endParaRPr lang="es-ES" sz="1600" dirty="0">
              <a:latin typeface="CMU Serif" panose="02000603000000000000" pitchFamily="2" charset="0"/>
              <a:ea typeface="CMU Serif" panose="02000603000000000000" pitchFamily="2" charset="0"/>
              <a:cs typeface="CMU Serif" panose="02000603000000000000" pitchFamily="2" charset="0"/>
            </a:endParaRP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Fly-By</a:t>
            </a:r>
            <a:endParaRPr lang="es-ES" sz="16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45</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7218405" y="1476893"/>
            <a:ext cx="3391589" cy="4174264"/>
          </a:xfrm>
          <a:prstGeom prst="rect">
            <a:avLst/>
          </a:prstGeom>
        </p:spPr>
      </p:pic>
    </p:spTree>
    <p:extLst>
      <p:ext uri="{BB962C8B-B14F-4D97-AF65-F5344CB8AC3E}">
        <p14:creationId xmlns:p14="http://schemas.microsoft.com/office/powerpoint/2010/main" val="249912191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10698162" cy="4727574"/>
          </a:xfrm>
        </p:spPr>
        <p:txBody>
          <a:bodyPr>
            <a:normAutofit/>
          </a:bodyPr>
          <a:lstStyle/>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LEYES DE GUIADO</a:t>
            </a:r>
          </a:p>
          <a:p>
            <a:pPr marL="457200" lvl="1"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El módulo de guiado recibe las coordenadas tanto de los </a:t>
            </a:r>
            <a:r>
              <a:rPr lang="es-ES" sz="2000" u="sng" dirty="0" smtClean="0">
                <a:latin typeface="CMU Serif" panose="02000603000000000000" pitchFamily="2" charset="0"/>
                <a:ea typeface="CMU Serif" panose="02000603000000000000" pitchFamily="2" charset="0"/>
                <a:cs typeface="CMU Serif" panose="02000603000000000000" pitchFamily="2" charset="0"/>
              </a:rPr>
              <a:t>waypoints</a:t>
            </a:r>
            <a:r>
              <a:rPr lang="es-ES" sz="2000" dirty="0" smtClean="0">
                <a:latin typeface="CMU Serif" panose="02000603000000000000" pitchFamily="2" charset="0"/>
                <a:ea typeface="CMU Serif" panose="02000603000000000000" pitchFamily="2" charset="0"/>
                <a:cs typeface="CMU Serif" panose="02000603000000000000" pitchFamily="2" charset="0"/>
              </a:rPr>
              <a:t> como de la </a:t>
            </a:r>
            <a:r>
              <a:rPr lang="es-ES" sz="2000" u="sng" dirty="0" smtClean="0">
                <a:latin typeface="CMU Serif" panose="02000603000000000000" pitchFamily="2" charset="0"/>
                <a:ea typeface="CMU Serif" panose="02000603000000000000" pitchFamily="2" charset="0"/>
                <a:cs typeface="CMU Serif" panose="02000603000000000000" pitchFamily="2" charset="0"/>
              </a:rPr>
              <a:t>aeronave</a:t>
            </a:r>
          </a:p>
          <a:p>
            <a:r>
              <a:rPr lang="es-ES" sz="2000" dirty="0" smtClean="0">
                <a:latin typeface="CMU Serif" panose="02000603000000000000" pitchFamily="2" charset="0"/>
                <a:ea typeface="CMU Serif" panose="02000603000000000000" pitchFamily="2" charset="0"/>
                <a:cs typeface="CMU Serif" panose="02000603000000000000" pitchFamily="2" charset="0"/>
              </a:rPr>
              <a:t>Utiliza la ecuación de </a:t>
            </a:r>
            <a:r>
              <a:rPr lang="es-ES" sz="2000" u="sng" dirty="0" smtClean="0">
                <a:latin typeface="CMU Serif" panose="02000603000000000000" pitchFamily="2" charset="0"/>
                <a:ea typeface="CMU Serif" panose="02000603000000000000" pitchFamily="2" charset="0"/>
                <a:cs typeface="CMU Serif" panose="02000603000000000000" pitchFamily="2" charset="0"/>
              </a:rPr>
              <a:t>Vincenty</a:t>
            </a:r>
            <a:r>
              <a:rPr lang="es-ES" sz="2000" dirty="0" smtClean="0">
                <a:latin typeface="CMU Serif" panose="02000603000000000000" pitchFamily="2" charset="0"/>
                <a:ea typeface="CMU Serif" panose="02000603000000000000" pitchFamily="2" charset="0"/>
                <a:cs typeface="CMU Serif" panose="02000603000000000000" pitchFamily="2" charset="0"/>
              </a:rPr>
              <a:t>, que calcula la distancia y el rumbo entre dos coordenadas en el plano horizontal</a:t>
            </a:r>
          </a:p>
          <a:p>
            <a:r>
              <a:rPr lang="es-ES" sz="2000" dirty="0" smtClean="0">
                <a:latin typeface="CMU Serif" panose="02000603000000000000" pitchFamily="2" charset="0"/>
                <a:ea typeface="CMU Serif" panose="02000603000000000000" pitchFamily="2" charset="0"/>
                <a:cs typeface="CMU Serif" panose="02000603000000000000" pitchFamily="2" charset="0"/>
              </a:rPr>
              <a:t>Tiene en cuenta la </a:t>
            </a:r>
            <a:r>
              <a:rPr lang="es-ES" sz="2000" u="sng" dirty="0" smtClean="0">
                <a:latin typeface="CMU Serif" panose="02000603000000000000" pitchFamily="2" charset="0"/>
                <a:ea typeface="CMU Serif" panose="02000603000000000000" pitchFamily="2" charset="0"/>
                <a:cs typeface="CMU Serif" panose="02000603000000000000" pitchFamily="2" charset="0"/>
              </a:rPr>
              <a:t>curvatura</a:t>
            </a:r>
            <a:r>
              <a:rPr lang="es-ES" sz="2000" dirty="0" smtClean="0">
                <a:latin typeface="CMU Serif" panose="02000603000000000000" pitchFamily="2" charset="0"/>
                <a:ea typeface="CMU Serif" panose="02000603000000000000" pitchFamily="2" charset="0"/>
                <a:cs typeface="CMU Serif" panose="02000603000000000000" pitchFamily="2" charset="0"/>
              </a:rPr>
              <a:t> de la Tierra</a:t>
            </a:r>
          </a:p>
          <a:p>
            <a:pPr marL="0" indent="0">
              <a:buNone/>
            </a:pPr>
            <a:r>
              <a:rPr lang="es-ES" sz="2000" u="sng" dirty="0" smtClean="0">
                <a:latin typeface="CMU Serif" panose="02000603000000000000" pitchFamily="2" charset="0"/>
                <a:ea typeface="CMU Serif" panose="02000603000000000000" pitchFamily="2" charset="0"/>
                <a:cs typeface="CMU Serif" panose="02000603000000000000" pitchFamily="2" charset="0"/>
              </a:rPr>
              <a:t>  </a:t>
            </a:r>
            <a:endParaRPr lang="es-ES" sz="1800" u="sng"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46</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4010818" y="4129882"/>
            <a:ext cx="4352925" cy="1362075"/>
          </a:xfrm>
          <a:prstGeom prst="rect">
            <a:avLst/>
          </a:prstGeom>
        </p:spPr>
      </p:pic>
    </p:spTree>
    <p:extLst>
      <p:ext uri="{BB962C8B-B14F-4D97-AF65-F5344CB8AC3E}">
        <p14:creationId xmlns:p14="http://schemas.microsoft.com/office/powerpoint/2010/main" val="884002976"/>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023938"/>
            <a:ext cx="5352235" cy="4965700"/>
          </a:xfrm>
        </p:spPr>
        <p:txBody>
          <a:bodyPr>
            <a:normAutofit/>
          </a:bodyPr>
          <a:lstStyle/>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LEYES DE GUIADO: </a:t>
            </a:r>
            <a:r>
              <a:rPr lang="es-ES" sz="2000" dirty="0" smtClean="0">
                <a:latin typeface="CMU Serif" panose="02000603000000000000" pitchFamily="2" charset="0"/>
                <a:ea typeface="CMU Serif" panose="02000603000000000000" pitchFamily="2" charset="0"/>
                <a:cs typeface="CMU Serif" panose="02000603000000000000" pitchFamily="2" charset="0"/>
              </a:rPr>
              <a:t>GUIADO</a:t>
            </a:r>
          </a:p>
          <a:p>
            <a:pPr marL="457200" lvl="1"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No esta ampliamente desarrollado </a:t>
            </a:r>
          </a:p>
          <a:p>
            <a:r>
              <a:rPr lang="es-ES" sz="2000" dirty="0" smtClean="0">
                <a:latin typeface="CMU Serif" panose="02000603000000000000" pitchFamily="2" charset="0"/>
                <a:ea typeface="CMU Serif" panose="02000603000000000000" pitchFamily="2" charset="0"/>
                <a:cs typeface="CMU Serif" panose="02000603000000000000" pitchFamily="2" charset="0"/>
              </a:rPr>
              <a:t>Utiliza una estrategia </a:t>
            </a:r>
            <a:r>
              <a:rPr lang="es-ES" sz="2000" i="1" dirty="0" err="1" smtClean="0">
                <a:latin typeface="CMU Serif" panose="02000603000000000000" pitchFamily="2" charset="0"/>
                <a:ea typeface="CMU Serif" panose="02000603000000000000" pitchFamily="2" charset="0"/>
                <a:cs typeface="CMU Serif" panose="02000603000000000000" pitchFamily="2" charset="0"/>
              </a:rPr>
              <a:t>Track</a:t>
            </a:r>
            <a:r>
              <a:rPr lang="es-ES" sz="2000" i="1" dirty="0" smtClean="0">
                <a:latin typeface="CMU Serif" panose="02000603000000000000" pitchFamily="2" charset="0"/>
                <a:ea typeface="CMU Serif" panose="02000603000000000000" pitchFamily="2" charset="0"/>
                <a:cs typeface="CMU Serif" panose="02000603000000000000" pitchFamily="2" charset="0"/>
              </a:rPr>
              <a:t> to </a:t>
            </a:r>
            <a:r>
              <a:rPr lang="es-ES" sz="2000" i="1" dirty="0" err="1" smtClean="0">
                <a:latin typeface="CMU Serif" panose="02000603000000000000" pitchFamily="2" charset="0"/>
                <a:ea typeface="CMU Serif" panose="02000603000000000000" pitchFamily="2" charset="0"/>
                <a:cs typeface="CMU Serif" panose="02000603000000000000" pitchFamily="2" charset="0"/>
              </a:rPr>
              <a:t>Fix</a:t>
            </a:r>
            <a:r>
              <a:rPr lang="es-ES" sz="2000" dirty="0" smtClean="0">
                <a:latin typeface="CMU Serif" panose="02000603000000000000" pitchFamily="2" charset="0"/>
                <a:ea typeface="CMU Serif" panose="02000603000000000000" pitchFamily="2" charset="0"/>
                <a:cs typeface="CMU Serif" panose="02000603000000000000" pitchFamily="2" charset="0"/>
              </a:rPr>
              <a:t>, dirige la aeronave hacia el próximo objetivo sin tener en cuenta </a:t>
            </a:r>
            <a:r>
              <a:rPr lang="es-ES" sz="2000" u="sng" dirty="0" smtClean="0">
                <a:latin typeface="CMU Serif" panose="02000603000000000000" pitchFamily="2" charset="0"/>
                <a:ea typeface="CMU Serif" panose="02000603000000000000" pitchFamily="2" charset="0"/>
                <a:cs typeface="CMU Serif" panose="02000603000000000000" pitchFamily="2" charset="0"/>
              </a:rPr>
              <a:t>una trayectoria fija</a:t>
            </a:r>
          </a:p>
          <a:p>
            <a:r>
              <a:rPr lang="es-ES" sz="2000" dirty="0" smtClean="0">
                <a:latin typeface="CMU Serif" panose="02000603000000000000" pitchFamily="2" charset="0"/>
                <a:ea typeface="CMU Serif" panose="02000603000000000000" pitchFamily="2" charset="0"/>
                <a:cs typeface="CMU Serif" panose="02000603000000000000" pitchFamily="2" charset="0"/>
              </a:rPr>
              <a:t>El valor enviado al modulo de control es:</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47</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2" name="Imagen 61"/>
          <p:cNvPicPr>
            <a:picLocks noChangeAspect="1"/>
          </p:cNvPicPr>
          <p:nvPr/>
        </p:nvPicPr>
        <p:blipFill>
          <a:blip r:embed="rId3"/>
          <a:stretch>
            <a:fillRect/>
          </a:stretch>
        </p:blipFill>
        <p:spPr>
          <a:xfrm>
            <a:off x="1216025" y="4115719"/>
            <a:ext cx="4261730" cy="561718"/>
          </a:xfrm>
          <a:prstGeom prst="rect">
            <a:avLst/>
          </a:prstGeom>
        </p:spPr>
      </p:pic>
      <p:cxnSp>
        <p:nvCxnSpPr>
          <p:cNvPr id="63" name="Conector recto de flecha 62"/>
          <p:cNvCxnSpPr/>
          <p:nvPr/>
        </p:nvCxnSpPr>
        <p:spPr>
          <a:xfrm flipH="1" flipV="1">
            <a:off x="6886832" y="1935892"/>
            <a:ext cx="24714" cy="330523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4" name="Conector recto de flecha 63"/>
          <p:cNvCxnSpPr/>
          <p:nvPr/>
        </p:nvCxnSpPr>
        <p:spPr>
          <a:xfrm>
            <a:off x="6919784" y="5241131"/>
            <a:ext cx="4616578" cy="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5" name="CuadroTexto 64"/>
          <p:cNvSpPr txBox="1"/>
          <p:nvPr/>
        </p:nvSpPr>
        <p:spPr>
          <a:xfrm>
            <a:off x="6212103" y="1926727"/>
            <a:ext cx="815546" cy="261610"/>
          </a:xfrm>
          <a:prstGeom prst="rect">
            <a:avLst/>
          </a:prstGeom>
          <a:noFill/>
        </p:spPr>
        <p:txBody>
          <a:bodyPr wrap="square" rtlCol="0">
            <a:spAutoFit/>
          </a:bodyPr>
          <a:lstStyle/>
          <a:p>
            <a:r>
              <a:rPr lang="es-ES" sz="1100" dirty="0" smtClean="0"/>
              <a:t>Latitud</a:t>
            </a:r>
            <a:endParaRPr lang="es-ES" sz="1100" dirty="0"/>
          </a:p>
        </p:txBody>
      </p:sp>
      <p:sp>
        <p:nvSpPr>
          <p:cNvPr id="66" name="CuadroTexto 65"/>
          <p:cNvSpPr txBox="1"/>
          <p:nvPr/>
        </p:nvSpPr>
        <p:spPr>
          <a:xfrm>
            <a:off x="10861889" y="5300122"/>
            <a:ext cx="815546" cy="430887"/>
          </a:xfrm>
          <a:prstGeom prst="rect">
            <a:avLst/>
          </a:prstGeom>
          <a:noFill/>
        </p:spPr>
        <p:txBody>
          <a:bodyPr wrap="square" rtlCol="0">
            <a:spAutoFit/>
          </a:bodyPr>
          <a:lstStyle/>
          <a:p>
            <a:r>
              <a:rPr lang="es-ES" sz="1100" dirty="0" smtClean="0"/>
              <a:t>Longitud</a:t>
            </a:r>
          </a:p>
          <a:p>
            <a:endParaRPr lang="es-ES" sz="1100" dirty="0" smtClean="0"/>
          </a:p>
        </p:txBody>
      </p:sp>
      <p:sp>
        <p:nvSpPr>
          <p:cNvPr id="67" name="Estrella de 4 puntas 66"/>
          <p:cNvSpPr/>
          <p:nvPr/>
        </p:nvSpPr>
        <p:spPr>
          <a:xfrm>
            <a:off x="9345827" y="4271487"/>
            <a:ext cx="403654" cy="387179"/>
          </a:xfrm>
          <a:prstGeom prst="star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Elipse 67"/>
          <p:cNvSpPr/>
          <p:nvPr/>
        </p:nvSpPr>
        <p:spPr>
          <a:xfrm>
            <a:off x="10818582" y="2441172"/>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CuadroTexto 68"/>
          <p:cNvSpPr txBox="1"/>
          <p:nvPr/>
        </p:nvSpPr>
        <p:spPr>
          <a:xfrm>
            <a:off x="9197600" y="4658666"/>
            <a:ext cx="815546" cy="261610"/>
          </a:xfrm>
          <a:prstGeom prst="rect">
            <a:avLst/>
          </a:prstGeom>
          <a:noFill/>
        </p:spPr>
        <p:txBody>
          <a:bodyPr wrap="square" rtlCol="0">
            <a:spAutoFit/>
          </a:bodyPr>
          <a:lstStyle/>
          <a:p>
            <a:r>
              <a:rPr lang="es-ES" sz="1100" dirty="0" smtClean="0"/>
              <a:t>Aeronave</a:t>
            </a:r>
            <a:endParaRPr lang="es-ES" sz="1100" dirty="0"/>
          </a:p>
        </p:txBody>
      </p:sp>
      <p:sp>
        <p:nvSpPr>
          <p:cNvPr id="70" name="CuadroTexto 69"/>
          <p:cNvSpPr txBox="1"/>
          <p:nvPr/>
        </p:nvSpPr>
        <p:spPr>
          <a:xfrm>
            <a:off x="10552240" y="2200156"/>
            <a:ext cx="984122" cy="261610"/>
          </a:xfrm>
          <a:prstGeom prst="rect">
            <a:avLst/>
          </a:prstGeom>
          <a:noFill/>
        </p:spPr>
        <p:txBody>
          <a:bodyPr wrap="square" rtlCol="0">
            <a:spAutoFit/>
          </a:bodyPr>
          <a:lstStyle/>
          <a:p>
            <a:r>
              <a:rPr lang="es-ES" sz="1100" dirty="0" smtClean="0"/>
              <a:t>Waypoint 2</a:t>
            </a:r>
            <a:endParaRPr lang="es-ES" sz="1100" dirty="0"/>
          </a:p>
        </p:txBody>
      </p:sp>
      <p:cxnSp>
        <p:nvCxnSpPr>
          <p:cNvPr id="71" name="Conector recto de flecha 70"/>
          <p:cNvCxnSpPr/>
          <p:nvPr/>
        </p:nvCxnSpPr>
        <p:spPr>
          <a:xfrm flipV="1">
            <a:off x="9621795" y="2713021"/>
            <a:ext cx="1196787" cy="1672475"/>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4" name="Elipse 73"/>
          <p:cNvSpPr/>
          <p:nvPr/>
        </p:nvSpPr>
        <p:spPr>
          <a:xfrm>
            <a:off x="7611595" y="4113648"/>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CuadroTexto 75"/>
          <p:cNvSpPr txBox="1"/>
          <p:nvPr/>
        </p:nvSpPr>
        <p:spPr>
          <a:xfrm>
            <a:off x="7374613" y="4396578"/>
            <a:ext cx="984122" cy="430887"/>
          </a:xfrm>
          <a:prstGeom prst="rect">
            <a:avLst/>
          </a:prstGeom>
          <a:noFill/>
        </p:spPr>
        <p:txBody>
          <a:bodyPr wrap="square" rtlCol="0">
            <a:spAutoFit/>
          </a:bodyPr>
          <a:lstStyle/>
          <a:p>
            <a:r>
              <a:rPr lang="es-ES" sz="1100" dirty="0" smtClean="0"/>
              <a:t>Waypoint 1</a:t>
            </a:r>
          </a:p>
          <a:p>
            <a:endParaRPr lang="es-ES" sz="1100" dirty="0"/>
          </a:p>
        </p:txBody>
      </p:sp>
      <p:cxnSp>
        <p:nvCxnSpPr>
          <p:cNvPr id="78" name="Conector recto 77"/>
          <p:cNvCxnSpPr/>
          <p:nvPr/>
        </p:nvCxnSpPr>
        <p:spPr>
          <a:xfrm flipV="1">
            <a:off x="7744006" y="2577096"/>
            <a:ext cx="3206987" cy="1672476"/>
          </a:xfrm>
          <a:prstGeom prst="line">
            <a:avLst/>
          </a:prstGeom>
        </p:spPr>
        <p:style>
          <a:lnRef idx="1">
            <a:schemeClr val="accent1"/>
          </a:lnRef>
          <a:fillRef idx="0">
            <a:schemeClr val="accent1"/>
          </a:fillRef>
          <a:effectRef idx="0">
            <a:schemeClr val="accent1"/>
          </a:effectRef>
          <a:fontRef idx="minor">
            <a:schemeClr val="tx1"/>
          </a:fontRef>
        </p:style>
      </p:cxnSp>
      <p:sp>
        <p:nvSpPr>
          <p:cNvPr id="82" name="Arco 81"/>
          <p:cNvSpPr/>
          <p:nvPr/>
        </p:nvSpPr>
        <p:spPr>
          <a:xfrm>
            <a:off x="9678793" y="4091733"/>
            <a:ext cx="334353" cy="545018"/>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cxnSp>
        <p:nvCxnSpPr>
          <p:cNvPr id="84" name="Conector recto 83"/>
          <p:cNvCxnSpPr/>
          <p:nvPr/>
        </p:nvCxnSpPr>
        <p:spPr>
          <a:xfrm>
            <a:off x="9621795" y="4364242"/>
            <a:ext cx="1424807" cy="0"/>
          </a:xfrm>
          <a:prstGeom prst="line">
            <a:avLst/>
          </a:prstGeom>
        </p:spPr>
        <p:style>
          <a:lnRef idx="1">
            <a:schemeClr val="accent1"/>
          </a:lnRef>
          <a:fillRef idx="0">
            <a:schemeClr val="accent1"/>
          </a:fillRef>
          <a:effectRef idx="0">
            <a:schemeClr val="accent1"/>
          </a:effectRef>
          <a:fontRef idx="minor">
            <a:schemeClr val="tx1"/>
          </a:fontRef>
        </p:style>
      </p:cxnSp>
      <p:sp>
        <p:nvSpPr>
          <p:cNvPr id="85" name="CuadroTexto 84"/>
          <p:cNvSpPr txBox="1"/>
          <p:nvPr/>
        </p:nvSpPr>
        <p:spPr>
          <a:xfrm>
            <a:off x="10033077" y="4043642"/>
            <a:ext cx="984122" cy="430887"/>
          </a:xfrm>
          <a:prstGeom prst="rect">
            <a:avLst/>
          </a:prstGeom>
          <a:noFill/>
        </p:spPr>
        <p:txBody>
          <a:bodyPr wrap="square" rtlCol="0">
            <a:spAutoFit/>
          </a:bodyPr>
          <a:lstStyle/>
          <a:p>
            <a:r>
              <a:rPr lang="es-ES" sz="1100" dirty="0" smtClean="0"/>
              <a:t>Rumbo</a:t>
            </a:r>
          </a:p>
          <a:p>
            <a:endParaRPr lang="es-ES" sz="1100" dirty="0"/>
          </a:p>
        </p:txBody>
      </p:sp>
      <p:sp>
        <p:nvSpPr>
          <p:cNvPr id="86" name="CuadroTexto 85"/>
          <p:cNvSpPr txBox="1"/>
          <p:nvPr/>
        </p:nvSpPr>
        <p:spPr>
          <a:xfrm>
            <a:off x="5423228" y="1313006"/>
            <a:ext cx="2239701" cy="400110"/>
          </a:xfrm>
          <a:prstGeom prst="rect">
            <a:avLst/>
          </a:prstGeom>
          <a:noFill/>
        </p:spPr>
        <p:txBody>
          <a:bodyPr wrap="square" rtlCol="0">
            <a:spAutoFit/>
          </a:bodyPr>
          <a:lstStyle/>
          <a:p>
            <a:r>
              <a:rPr lang="es-ES" sz="2000" dirty="0">
                <a:latin typeface="CMU Serif" panose="02000603000000000000" pitchFamily="2" charset="0"/>
                <a:ea typeface="CMU Serif" panose="02000603000000000000" pitchFamily="2" charset="0"/>
                <a:cs typeface="CMU Serif" panose="02000603000000000000" pitchFamily="2" charset="0"/>
              </a:rPr>
              <a:t>HORIZONTAL</a:t>
            </a:r>
          </a:p>
        </p:txBody>
      </p:sp>
    </p:spTree>
    <p:extLst>
      <p:ext uri="{BB962C8B-B14F-4D97-AF65-F5344CB8AC3E}">
        <p14:creationId xmlns:p14="http://schemas.microsoft.com/office/powerpoint/2010/main" val="129820886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Guiado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023938"/>
            <a:ext cx="5352235" cy="4965700"/>
          </a:xfrm>
        </p:spPr>
        <p:txBody>
          <a:bodyPr>
            <a:normAutofit/>
          </a:bodyPr>
          <a:lstStyle/>
          <a:p>
            <a:pPr marL="457200" lvl="1" indent="0">
              <a:buNone/>
            </a:pPr>
            <a:endParaRPr lang="es-ES" sz="1800" dirty="0" smtClean="0">
              <a:latin typeface="CMU Serif" panose="02000603000000000000" pitchFamily="2" charset="0"/>
              <a:ea typeface="CMU Serif" panose="02000603000000000000" pitchFamily="2" charset="0"/>
              <a:cs typeface="CMU Serif" panose="02000603000000000000" pitchFamily="2" charset="0"/>
            </a:endParaRPr>
          </a:p>
          <a:p>
            <a:pPr marL="457200" lvl="1"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LEYES DE GUIADO: </a:t>
            </a:r>
            <a:r>
              <a:rPr lang="es-ES" sz="2000" dirty="0" smtClean="0">
                <a:latin typeface="CMU Serif" panose="02000603000000000000" pitchFamily="2" charset="0"/>
                <a:ea typeface="CMU Serif" panose="02000603000000000000" pitchFamily="2" charset="0"/>
                <a:cs typeface="CMU Serif" panose="02000603000000000000" pitchFamily="2" charset="0"/>
              </a:rPr>
              <a:t>GUIADO</a:t>
            </a:r>
          </a:p>
          <a:p>
            <a:pPr marL="457200" lvl="1"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Requiere mayor precisión</a:t>
            </a:r>
          </a:p>
          <a:p>
            <a:r>
              <a:rPr lang="es-ES" sz="2000" dirty="0" smtClean="0">
                <a:latin typeface="CMU Serif" panose="02000603000000000000" pitchFamily="2" charset="0"/>
                <a:ea typeface="CMU Serif" panose="02000603000000000000" pitchFamily="2" charset="0"/>
                <a:cs typeface="CMU Serif" panose="02000603000000000000" pitchFamily="2" charset="0"/>
              </a:rPr>
              <a:t>Se utiliza un ascenso/descenso con </a:t>
            </a:r>
            <a:r>
              <a:rPr lang="es-ES" sz="2000" u="sng" dirty="0" smtClean="0">
                <a:latin typeface="CMU Serif" panose="02000603000000000000" pitchFamily="2" charset="0"/>
                <a:ea typeface="CMU Serif" panose="02000603000000000000" pitchFamily="2" charset="0"/>
                <a:cs typeface="CMU Serif" panose="02000603000000000000" pitchFamily="2" charset="0"/>
              </a:rPr>
              <a:t>ángulo geométrico constante</a:t>
            </a:r>
          </a:p>
          <a:p>
            <a:r>
              <a:rPr lang="es-ES" sz="2000" dirty="0" smtClean="0">
                <a:latin typeface="CMU Serif" panose="02000603000000000000" pitchFamily="2" charset="0"/>
                <a:ea typeface="CMU Serif" panose="02000603000000000000" pitchFamily="2" charset="0"/>
                <a:cs typeface="CMU Serif" panose="02000603000000000000" pitchFamily="2" charset="0"/>
              </a:rPr>
              <a:t>No es suficiente con llegar al siguiente punto, debe seguir una trayectoria en </a:t>
            </a:r>
            <a:r>
              <a:rPr lang="es-ES" sz="2000" u="sng" dirty="0" smtClean="0">
                <a:latin typeface="CMU Serif" panose="02000603000000000000" pitchFamily="2" charset="0"/>
                <a:ea typeface="CMU Serif" panose="02000603000000000000" pitchFamily="2" charset="0"/>
                <a:cs typeface="CMU Serif" panose="02000603000000000000" pitchFamily="2" charset="0"/>
              </a:rPr>
              <a:t>línea recta</a:t>
            </a:r>
          </a:p>
          <a:p>
            <a:r>
              <a:rPr lang="es-ES" sz="2000" dirty="0" smtClean="0">
                <a:latin typeface="CMU Serif" panose="02000603000000000000" pitchFamily="2" charset="0"/>
                <a:ea typeface="CMU Serif" panose="02000603000000000000" pitchFamily="2" charset="0"/>
                <a:cs typeface="CMU Serif" panose="02000603000000000000" pitchFamily="2" charset="0"/>
              </a:rPr>
              <a:t>El valor enviado al modulo de control es:</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cxnSp>
        <p:nvCxnSpPr>
          <p:cNvPr id="63" name="Conector recto de flecha 62"/>
          <p:cNvCxnSpPr/>
          <p:nvPr/>
        </p:nvCxnSpPr>
        <p:spPr>
          <a:xfrm flipH="1" flipV="1">
            <a:off x="6886832" y="1935892"/>
            <a:ext cx="24714" cy="3305239"/>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4" name="Conector recto de flecha 63"/>
          <p:cNvCxnSpPr/>
          <p:nvPr/>
        </p:nvCxnSpPr>
        <p:spPr>
          <a:xfrm>
            <a:off x="6919784" y="5241131"/>
            <a:ext cx="4616578" cy="0"/>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5" name="CuadroTexto 64"/>
          <p:cNvSpPr txBox="1"/>
          <p:nvPr/>
        </p:nvSpPr>
        <p:spPr>
          <a:xfrm>
            <a:off x="6212103" y="1926727"/>
            <a:ext cx="815546" cy="261610"/>
          </a:xfrm>
          <a:prstGeom prst="rect">
            <a:avLst/>
          </a:prstGeom>
          <a:noFill/>
        </p:spPr>
        <p:txBody>
          <a:bodyPr wrap="square" rtlCol="0">
            <a:spAutoFit/>
          </a:bodyPr>
          <a:lstStyle/>
          <a:p>
            <a:r>
              <a:rPr lang="es-ES" sz="1100" dirty="0" smtClean="0"/>
              <a:t>Altitud</a:t>
            </a:r>
            <a:endParaRPr lang="es-ES" sz="1100" dirty="0"/>
          </a:p>
        </p:txBody>
      </p:sp>
      <p:sp>
        <p:nvSpPr>
          <p:cNvPr id="66" name="CuadroTexto 65"/>
          <p:cNvSpPr txBox="1"/>
          <p:nvPr/>
        </p:nvSpPr>
        <p:spPr>
          <a:xfrm>
            <a:off x="10861889" y="5300122"/>
            <a:ext cx="815546" cy="430887"/>
          </a:xfrm>
          <a:prstGeom prst="rect">
            <a:avLst/>
          </a:prstGeom>
          <a:noFill/>
        </p:spPr>
        <p:txBody>
          <a:bodyPr wrap="square" rtlCol="0">
            <a:spAutoFit/>
          </a:bodyPr>
          <a:lstStyle/>
          <a:p>
            <a:r>
              <a:rPr lang="es-ES" sz="1100" dirty="0" smtClean="0"/>
              <a:t>Distancia</a:t>
            </a:r>
          </a:p>
          <a:p>
            <a:endParaRPr lang="es-ES" sz="1100" dirty="0" smtClean="0"/>
          </a:p>
        </p:txBody>
      </p:sp>
      <p:sp>
        <p:nvSpPr>
          <p:cNvPr id="67" name="Estrella de 4 puntas 66"/>
          <p:cNvSpPr/>
          <p:nvPr/>
        </p:nvSpPr>
        <p:spPr>
          <a:xfrm>
            <a:off x="9345827" y="4271487"/>
            <a:ext cx="403654" cy="387179"/>
          </a:xfrm>
          <a:prstGeom prst="star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8" name="Elipse 67"/>
          <p:cNvSpPr/>
          <p:nvPr/>
        </p:nvSpPr>
        <p:spPr>
          <a:xfrm>
            <a:off x="10818582" y="2441172"/>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CuadroTexto 68"/>
          <p:cNvSpPr txBox="1"/>
          <p:nvPr/>
        </p:nvSpPr>
        <p:spPr>
          <a:xfrm>
            <a:off x="9197600" y="4658666"/>
            <a:ext cx="815546" cy="261610"/>
          </a:xfrm>
          <a:prstGeom prst="rect">
            <a:avLst/>
          </a:prstGeom>
          <a:noFill/>
        </p:spPr>
        <p:txBody>
          <a:bodyPr wrap="square" rtlCol="0">
            <a:spAutoFit/>
          </a:bodyPr>
          <a:lstStyle/>
          <a:p>
            <a:r>
              <a:rPr lang="es-ES" sz="1100" dirty="0" smtClean="0"/>
              <a:t>Aeronave</a:t>
            </a:r>
            <a:endParaRPr lang="es-ES" sz="1100" dirty="0"/>
          </a:p>
        </p:txBody>
      </p:sp>
      <p:sp>
        <p:nvSpPr>
          <p:cNvPr id="70" name="CuadroTexto 69"/>
          <p:cNvSpPr txBox="1"/>
          <p:nvPr/>
        </p:nvSpPr>
        <p:spPr>
          <a:xfrm>
            <a:off x="10552240" y="2200156"/>
            <a:ext cx="984122" cy="261610"/>
          </a:xfrm>
          <a:prstGeom prst="rect">
            <a:avLst/>
          </a:prstGeom>
          <a:noFill/>
        </p:spPr>
        <p:txBody>
          <a:bodyPr wrap="square" rtlCol="0">
            <a:spAutoFit/>
          </a:bodyPr>
          <a:lstStyle/>
          <a:p>
            <a:r>
              <a:rPr lang="es-ES" sz="1100" dirty="0" smtClean="0"/>
              <a:t>Waypoint 2</a:t>
            </a:r>
            <a:endParaRPr lang="es-ES" sz="1100" dirty="0"/>
          </a:p>
        </p:txBody>
      </p:sp>
      <p:sp>
        <p:nvSpPr>
          <p:cNvPr id="74" name="Elipse 73"/>
          <p:cNvSpPr/>
          <p:nvPr/>
        </p:nvSpPr>
        <p:spPr>
          <a:xfrm>
            <a:off x="7611595" y="4113648"/>
            <a:ext cx="264823" cy="2718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CuadroTexto 75"/>
          <p:cNvSpPr txBox="1"/>
          <p:nvPr/>
        </p:nvSpPr>
        <p:spPr>
          <a:xfrm>
            <a:off x="7374613" y="4396578"/>
            <a:ext cx="984122" cy="430887"/>
          </a:xfrm>
          <a:prstGeom prst="rect">
            <a:avLst/>
          </a:prstGeom>
          <a:noFill/>
        </p:spPr>
        <p:txBody>
          <a:bodyPr wrap="square" rtlCol="0">
            <a:spAutoFit/>
          </a:bodyPr>
          <a:lstStyle/>
          <a:p>
            <a:r>
              <a:rPr lang="es-ES" sz="1100" dirty="0" smtClean="0"/>
              <a:t>Waypoint 1</a:t>
            </a:r>
          </a:p>
          <a:p>
            <a:endParaRPr lang="es-ES" sz="1100" dirty="0"/>
          </a:p>
        </p:txBody>
      </p:sp>
      <p:cxnSp>
        <p:nvCxnSpPr>
          <p:cNvPr id="78" name="Conector recto 77"/>
          <p:cNvCxnSpPr/>
          <p:nvPr/>
        </p:nvCxnSpPr>
        <p:spPr>
          <a:xfrm flipV="1">
            <a:off x="7744006" y="2577096"/>
            <a:ext cx="3206987" cy="1672476"/>
          </a:xfrm>
          <a:prstGeom prst="line">
            <a:avLst/>
          </a:prstGeom>
        </p:spPr>
        <p:style>
          <a:lnRef idx="1">
            <a:schemeClr val="accent1"/>
          </a:lnRef>
          <a:fillRef idx="0">
            <a:schemeClr val="accent1"/>
          </a:fillRef>
          <a:effectRef idx="0">
            <a:schemeClr val="accent1"/>
          </a:effectRef>
          <a:fontRef idx="minor">
            <a:schemeClr val="tx1"/>
          </a:fontRef>
        </p:style>
      </p:cxnSp>
      <p:sp>
        <p:nvSpPr>
          <p:cNvPr id="86" name="CuadroTexto 85"/>
          <p:cNvSpPr txBox="1"/>
          <p:nvPr/>
        </p:nvSpPr>
        <p:spPr>
          <a:xfrm>
            <a:off x="5423228" y="1313006"/>
            <a:ext cx="2239701" cy="400110"/>
          </a:xfrm>
          <a:prstGeom prst="rect">
            <a:avLst/>
          </a:prstGeom>
          <a:noFill/>
        </p:spPr>
        <p:txBody>
          <a:bodyPr wrap="square" rtlCol="0">
            <a:spAutoFit/>
          </a:bodyPr>
          <a:lstStyle/>
          <a:p>
            <a:r>
              <a:rPr lang="es-ES" sz="2000" dirty="0" smtClean="0">
                <a:latin typeface="CMU Serif" panose="02000603000000000000" pitchFamily="2" charset="0"/>
                <a:ea typeface="CMU Serif" panose="02000603000000000000" pitchFamily="2" charset="0"/>
                <a:cs typeface="CMU Serif" panose="02000603000000000000" pitchFamily="2" charset="0"/>
              </a:rPr>
              <a:t>VERTICAL</a:t>
            </a:r>
            <a:endParaRPr lang="es-ES" sz="2000" dirty="0">
              <a:latin typeface="CMU Serif" panose="02000603000000000000" pitchFamily="2" charset="0"/>
              <a:ea typeface="CMU Serif" panose="02000603000000000000" pitchFamily="2" charset="0"/>
              <a:cs typeface="CMU Serif" panose="02000603000000000000" pitchFamily="2" charset="0"/>
            </a:endParaRPr>
          </a:p>
        </p:txBody>
      </p:sp>
      <p:sp>
        <p:nvSpPr>
          <p:cNvPr id="77" name="Forma libre 76"/>
          <p:cNvSpPr/>
          <p:nvPr/>
        </p:nvSpPr>
        <p:spPr>
          <a:xfrm>
            <a:off x="9527972" y="2644346"/>
            <a:ext cx="1337736" cy="1820562"/>
          </a:xfrm>
          <a:custGeom>
            <a:avLst/>
            <a:gdLst>
              <a:gd name="connsiteX0" fmla="*/ 11444 w 1337736"/>
              <a:gd name="connsiteY0" fmla="*/ 1944130 h 1944130"/>
              <a:gd name="connsiteX1" fmla="*/ 192677 w 1337736"/>
              <a:gd name="connsiteY1" fmla="*/ 782595 h 1944130"/>
              <a:gd name="connsiteX2" fmla="*/ 1337736 w 1337736"/>
              <a:gd name="connsiteY2" fmla="*/ 0 h 1944130"/>
            </a:gdLst>
            <a:ahLst/>
            <a:cxnLst>
              <a:cxn ang="0">
                <a:pos x="connsiteX0" y="connsiteY0"/>
              </a:cxn>
              <a:cxn ang="0">
                <a:pos x="connsiteX1" y="connsiteY1"/>
              </a:cxn>
              <a:cxn ang="0">
                <a:pos x="connsiteX2" y="connsiteY2"/>
              </a:cxn>
            </a:cxnLst>
            <a:rect l="l" t="t" r="r" b="b"/>
            <a:pathLst>
              <a:path w="1337736" h="1944130">
                <a:moveTo>
                  <a:pt x="11444" y="1944130"/>
                </a:moveTo>
                <a:cubicBezTo>
                  <a:pt x="-8464" y="1525373"/>
                  <a:pt x="-28372" y="1106617"/>
                  <a:pt x="192677" y="782595"/>
                </a:cubicBezTo>
                <a:cubicBezTo>
                  <a:pt x="413726" y="458573"/>
                  <a:pt x="1151012" y="119449"/>
                  <a:pt x="1337736" y="0"/>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3" name="Arco 82"/>
          <p:cNvSpPr/>
          <p:nvPr/>
        </p:nvSpPr>
        <p:spPr>
          <a:xfrm>
            <a:off x="9645596" y="4091733"/>
            <a:ext cx="334353" cy="735732"/>
          </a:xfrm>
          <a:prstGeom prst="arc">
            <a:avLst>
              <a:gd name="adj1" fmla="val 16200000"/>
              <a:gd name="adj2" fmla="val 103226"/>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7" name="CuadroTexto 86"/>
          <p:cNvSpPr txBox="1"/>
          <p:nvPr/>
        </p:nvSpPr>
        <p:spPr>
          <a:xfrm>
            <a:off x="10033077" y="4043642"/>
            <a:ext cx="984122" cy="430887"/>
          </a:xfrm>
          <a:prstGeom prst="rect">
            <a:avLst/>
          </a:prstGeom>
          <a:noFill/>
        </p:spPr>
        <p:txBody>
          <a:bodyPr wrap="square" rtlCol="0">
            <a:spAutoFit/>
          </a:bodyPr>
          <a:lstStyle/>
          <a:p>
            <a:r>
              <a:rPr lang="es-ES" sz="1100" dirty="0" smtClean="0"/>
              <a:t>Rumbo</a:t>
            </a:r>
          </a:p>
          <a:p>
            <a:endParaRPr lang="es-ES" sz="1100" dirty="0"/>
          </a:p>
        </p:txBody>
      </p:sp>
      <p:cxnSp>
        <p:nvCxnSpPr>
          <p:cNvPr id="80" name="Conector recto 79"/>
          <p:cNvCxnSpPr>
            <a:stCxn id="77" idx="0"/>
          </p:cNvCxnSpPr>
          <p:nvPr/>
        </p:nvCxnSpPr>
        <p:spPr>
          <a:xfrm flipV="1">
            <a:off x="9539416" y="2577096"/>
            <a:ext cx="1411577" cy="1887812"/>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Conector recto 88"/>
          <p:cNvCxnSpPr/>
          <p:nvPr/>
        </p:nvCxnSpPr>
        <p:spPr>
          <a:xfrm>
            <a:off x="9547654" y="4464908"/>
            <a:ext cx="1927654" cy="9621"/>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cto 90"/>
          <p:cNvCxnSpPr/>
          <p:nvPr/>
        </p:nvCxnSpPr>
        <p:spPr>
          <a:xfrm flipH="1" flipV="1">
            <a:off x="9527972" y="3336324"/>
            <a:ext cx="11444" cy="1128584"/>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sp>
        <p:nvSpPr>
          <p:cNvPr id="95" name="CuadroTexto 94"/>
          <p:cNvSpPr txBox="1"/>
          <p:nvPr/>
        </p:nvSpPr>
        <p:spPr>
          <a:xfrm>
            <a:off x="8863526" y="3632625"/>
            <a:ext cx="675890" cy="600164"/>
          </a:xfrm>
          <a:prstGeom prst="rect">
            <a:avLst/>
          </a:prstGeom>
          <a:noFill/>
        </p:spPr>
        <p:txBody>
          <a:bodyPr wrap="square" rtlCol="0">
            <a:spAutoFit/>
          </a:bodyPr>
          <a:lstStyle/>
          <a:p>
            <a:r>
              <a:rPr lang="es-ES" sz="1100" dirty="0" smtClean="0"/>
              <a:t>Error en altura</a:t>
            </a:r>
          </a:p>
          <a:p>
            <a:endParaRPr lang="es-ES" sz="1100" dirty="0"/>
          </a:p>
        </p:txBody>
      </p:sp>
      <p:pic>
        <p:nvPicPr>
          <p:cNvPr id="96" name="Imagen 95"/>
          <p:cNvPicPr>
            <a:picLocks noChangeAspect="1"/>
          </p:cNvPicPr>
          <p:nvPr/>
        </p:nvPicPr>
        <p:blipFill>
          <a:blip r:embed="rId3"/>
          <a:stretch>
            <a:fillRect/>
          </a:stretch>
        </p:blipFill>
        <p:spPr>
          <a:xfrm>
            <a:off x="629154" y="4720579"/>
            <a:ext cx="5758367" cy="1078162"/>
          </a:xfrm>
          <a:prstGeom prst="rect">
            <a:avLst/>
          </a:prstGeom>
        </p:spPr>
      </p:pic>
    </p:spTree>
    <p:extLst>
      <p:ext uri="{BB962C8B-B14F-4D97-AF65-F5344CB8AC3E}">
        <p14:creationId xmlns:p14="http://schemas.microsoft.com/office/powerpoint/2010/main" val="2937591897"/>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Diseño: Seguimiento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4722341" cy="4727574"/>
          </a:xfrm>
        </p:spPr>
        <p:txBody>
          <a:bodyPr>
            <a:normAutofit/>
          </a:bodyPr>
          <a:lstStyle/>
          <a:p>
            <a:pPr marL="0" indent="0">
              <a:buNone/>
            </a:pPr>
            <a:endParaRPr lang="es-ES" sz="2000" b="1" dirty="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SEGUIMIENTO</a:t>
            </a:r>
          </a:p>
          <a:p>
            <a:endParaRPr lang="es-ES" sz="2000" b="1"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Función exclusivamente informativa</a:t>
            </a: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una captura de </a:t>
            </a:r>
            <a:r>
              <a:rPr lang="es-ES" sz="2000" i="1" dirty="0" smtClean="0">
                <a:latin typeface="CMU Serif" panose="02000603000000000000" pitchFamily="2" charset="0"/>
                <a:ea typeface="CMU Serif" panose="02000603000000000000" pitchFamily="2" charset="0"/>
                <a:cs typeface="CMU Serif" panose="02000603000000000000" pitchFamily="2" charset="0"/>
              </a:rPr>
              <a:t>Google </a:t>
            </a:r>
            <a:r>
              <a:rPr lang="es-ES" sz="2000" i="1" dirty="0" err="1" smtClean="0">
                <a:latin typeface="CMU Serif" panose="02000603000000000000" pitchFamily="2" charset="0"/>
                <a:ea typeface="CMU Serif" panose="02000603000000000000" pitchFamily="2" charset="0"/>
                <a:cs typeface="CMU Serif" panose="02000603000000000000" pitchFamily="2" charset="0"/>
              </a:rPr>
              <a:t>Maps</a:t>
            </a:r>
            <a:r>
              <a:rPr lang="es-ES" sz="2000" i="1" dirty="0" smtClean="0">
                <a:latin typeface="CMU Serif" panose="02000603000000000000" pitchFamily="2" charset="0"/>
                <a:ea typeface="CMU Serif" panose="02000603000000000000" pitchFamily="2" charset="0"/>
                <a:cs typeface="CMU Serif" panose="02000603000000000000" pitchFamily="2" charset="0"/>
              </a:rPr>
              <a:t>, </a:t>
            </a:r>
            <a:r>
              <a:rPr lang="es-ES" sz="2000" dirty="0" smtClean="0">
                <a:latin typeface="CMU Serif" panose="02000603000000000000" pitchFamily="2" charset="0"/>
                <a:ea typeface="CMU Serif" panose="02000603000000000000" pitchFamily="2" charset="0"/>
                <a:cs typeface="CMU Serif" panose="02000603000000000000" pitchFamily="2" charset="0"/>
              </a:rPr>
              <a:t>junto con la aeronave y su trayectoria</a:t>
            </a:r>
          </a:p>
          <a:p>
            <a:r>
              <a:rPr lang="es-ES" sz="2000" dirty="0" smtClean="0">
                <a:latin typeface="CMU Serif" panose="02000603000000000000" pitchFamily="2" charset="0"/>
                <a:ea typeface="CMU Serif" panose="02000603000000000000" pitchFamily="2" charset="0"/>
                <a:cs typeface="CMU Serif" panose="02000603000000000000" pitchFamily="2" charset="0"/>
              </a:rPr>
              <a:t>Puede acceder a distintos tipos de mapa: satélite, carretera…</a:t>
            </a: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las coordenadas LLA</a:t>
            </a:r>
          </a:p>
          <a:p>
            <a:r>
              <a:rPr lang="es-ES" sz="2000" dirty="0" smtClean="0">
                <a:latin typeface="CMU Serif" panose="02000603000000000000" pitchFamily="2" charset="0"/>
                <a:ea typeface="CMU Serif" panose="02000603000000000000" pitchFamily="2" charset="0"/>
                <a:cs typeface="CMU Serif" panose="02000603000000000000" pitchFamily="2" charset="0"/>
              </a:rPr>
              <a:t>Con un guiado activado puede mostrar la localización de los waypoints</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49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5746277" y="1538288"/>
            <a:ext cx="2689269" cy="2090923"/>
          </a:xfrm>
          <a:prstGeom prst="rect">
            <a:avLst/>
          </a:prstGeom>
        </p:spPr>
      </p:pic>
      <p:pic>
        <p:nvPicPr>
          <p:cNvPr id="59" name="Imagen 58"/>
          <p:cNvPicPr>
            <a:picLocks noChangeAspect="1"/>
          </p:cNvPicPr>
          <p:nvPr/>
        </p:nvPicPr>
        <p:blipFill>
          <a:blip r:embed="rId4"/>
          <a:stretch>
            <a:fillRect/>
          </a:stretch>
        </p:blipFill>
        <p:spPr>
          <a:xfrm>
            <a:off x="8824655" y="1538287"/>
            <a:ext cx="2711707" cy="2101081"/>
          </a:xfrm>
          <a:prstGeom prst="rect">
            <a:avLst/>
          </a:prstGeom>
        </p:spPr>
      </p:pic>
      <p:pic>
        <p:nvPicPr>
          <p:cNvPr id="61" name="Imagen 60"/>
          <p:cNvPicPr>
            <a:picLocks noChangeAspect="1"/>
          </p:cNvPicPr>
          <p:nvPr/>
        </p:nvPicPr>
        <p:blipFill>
          <a:blip r:embed="rId5"/>
          <a:stretch>
            <a:fillRect/>
          </a:stretch>
        </p:blipFill>
        <p:spPr>
          <a:xfrm>
            <a:off x="5746277" y="3892149"/>
            <a:ext cx="2689269" cy="2097489"/>
          </a:xfrm>
          <a:prstGeom prst="rect">
            <a:avLst/>
          </a:prstGeom>
        </p:spPr>
      </p:pic>
      <p:pic>
        <p:nvPicPr>
          <p:cNvPr id="62" name="Imagen 61"/>
          <p:cNvPicPr>
            <a:picLocks noChangeAspect="1"/>
          </p:cNvPicPr>
          <p:nvPr/>
        </p:nvPicPr>
        <p:blipFill>
          <a:blip r:embed="rId6"/>
          <a:stretch>
            <a:fillRect/>
          </a:stretch>
        </p:blipFill>
        <p:spPr>
          <a:xfrm>
            <a:off x="8824655" y="3892149"/>
            <a:ext cx="2711707" cy="2097489"/>
          </a:xfrm>
          <a:prstGeom prst="rect">
            <a:avLst/>
          </a:prstGeom>
        </p:spPr>
      </p:pic>
    </p:spTree>
    <p:extLst>
      <p:ext uri="{BB962C8B-B14F-4D97-AF65-F5344CB8AC3E}">
        <p14:creationId xmlns:p14="http://schemas.microsoft.com/office/powerpoint/2010/main" val="3911639212"/>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La implementación del sistema se hace en entorno </a:t>
            </a:r>
            <a:r>
              <a:rPr lang="es-ES" sz="2000" u="sng" dirty="0" smtClean="0">
                <a:latin typeface="CMU Serif" panose="02000603000000000000" pitchFamily="2" charset="0"/>
                <a:ea typeface="CMU Serif" panose="02000603000000000000" pitchFamily="2" charset="0"/>
                <a:cs typeface="CMU Serif" panose="02000603000000000000" pitchFamily="2" charset="0"/>
              </a:rPr>
              <a:t>Matlab</a:t>
            </a:r>
          </a:p>
          <a:p>
            <a:r>
              <a:rPr lang="es-ES" sz="2000" dirty="0" smtClean="0">
                <a:latin typeface="CMU Serif" panose="02000603000000000000" pitchFamily="2" charset="0"/>
                <a:ea typeface="CMU Serif" panose="02000603000000000000" pitchFamily="2" charset="0"/>
                <a:cs typeface="CMU Serif" panose="02000603000000000000" pitchFamily="2" charset="0"/>
              </a:rPr>
              <a:t>Se trabaja sobre el simulador </a:t>
            </a:r>
            <a:r>
              <a:rPr lang="es-ES" sz="2000" u="sng" dirty="0" smtClean="0">
                <a:latin typeface="CMU Serif" panose="02000603000000000000" pitchFamily="2" charset="0"/>
                <a:ea typeface="CMU Serif" panose="02000603000000000000" pitchFamily="2" charset="0"/>
                <a:cs typeface="CMU Serif" panose="02000603000000000000" pitchFamily="2" charset="0"/>
              </a:rPr>
              <a:t>X-</a:t>
            </a:r>
            <a:r>
              <a:rPr lang="es-ES" sz="2000" u="sng" dirty="0" err="1" smtClean="0">
                <a:latin typeface="CMU Serif" panose="02000603000000000000" pitchFamily="2" charset="0"/>
                <a:ea typeface="CMU Serif" panose="02000603000000000000" pitchFamily="2" charset="0"/>
                <a:cs typeface="CMU Serif" panose="02000603000000000000" pitchFamily="2" charset="0"/>
              </a:rPr>
              <a:t>Plane</a:t>
            </a:r>
            <a:r>
              <a:rPr lang="es-ES" sz="2000" u="sng" dirty="0" smtClean="0">
                <a:latin typeface="CMU Serif" panose="02000603000000000000" pitchFamily="2" charset="0"/>
                <a:ea typeface="CMU Serif" panose="02000603000000000000" pitchFamily="2" charset="0"/>
                <a:cs typeface="CMU Serif" panose="02000603000000000000" pitchFamily="2" charset="0"/>
              </a:rPr>
              <a:t> 10</a:t>
            </a:r>
          </a:p>
          <a:p>
            <a:r>
              <a:rPr lang="es-ES" sz="2000" dirty="0" smtClean="0">
                <a:latin typeface="CMU Serif" panose="02000603000000000000" pitchFamily="2" charset="0"/>
                <a:ea typeface="CMU Serif" panose="02000603000000000000" pitchFamily="2" charset="0"/>
                <a:cs typeface="CMU Serif" panose="02000603000000000000" pitchFamily="2" charset="0"/>
              </a:rPr>
              <a:t>La aplicación lee los </a:t>
            </a:r>
            <a:r>
              <a:rPr lang="es-ES" sz="2000" i="1" dirty="0" smtClean="0">
                <a:latin typeface="CMU Serif" panose="02000603000000000000" pitchFamily="2" charset="0"/>
                <a:ea typeface="CMU Serif" panose="02000603000000000000" pitchFamily="2" charset="0"/>
                <a:cs typeface="CMU Serif" panose="02000603000000000000" pitchFamily="2" charset="0"/>
              </a:rPr>
              <a:t>datarefs </a:t>
            </a:r>
            <a:r>
              <a:rPr lang="es-ES" sz="2000" dirty="0" smtClean="0">
                <a:latin typeface="CMU Serif" panose="02000603000000000000" pitchFamily="2" charset="0"/>
                <a:ea typeface="CMU Serif" panose="02000603000000000000" pitchFamily="2" charset="0"/>
                <a:cs typeface="CMU Serif" panose="02000603000000000000" pitchFamily="2" charset="0"/>
              </a:rPr>
              <a:t>del simulador, ejecuta los cálculos siguiendo el diagrama de control y le transmite las </a:t>
            </a:r>
            <a:r>
              <a:rPr lang="es-ES" sz="2000" i="1" dirty="0" smtClean="0">
                <a:latin typeface="CMU Serif" panose="02000603000000000000" pitchFamily="2" charset="0"/>
                <a:ea typeface="CMU Serif" panose="02000603000000000000" pitchFamily="2" charset="0"/>
                <a:cs typeface="CMU Serif" panose="02000603000000000000" pitchFamily="2" charset="0"/>
              </a:rPr>
              <a:t>acciones</a:t>
            </a:r>
          </a:p>
          <a:p>
            <a:r>
              <a:rPr lang="es-ES" sz="2000" dirty="0" smtClean="0">
                <a:latin typeface="CMU Serif" panose="02000603000000000000" pitchFamily="2" charset="0"/>
                <a:ea typeface="CMU Serif" panose="02000603000000000000" pitchFamily="2" charset="0"/>
                <a:cs typeface="CMU Serif" panose="02000603000000000000" pitchFamily="2" charset="0"/>
              </a:rPr>
              <a:t>Los distintos módulos se pueden activar y desactivar para a elección del usuario</a:t>
            </a:r>
            <a:endParaRPr lang="es-ES" sz="20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50</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4" name="Imagen 63"/>
          <p:cNvPicPr>
            <a:picLocks noChangeAspect="1"/>
          </p:cNvPicPr>
          <p:nvPr/>
        </p:nvPicPr>
        <p:blipFill>
          <a:blip r:embed="rId3"/>
          <a:stretch>
            <a:fillRect/>
          </a:stretch>
        </p:blipFill>
        <p:spPr>
          <a:xfrm>
            <a:off x="6265519" y="1607220"/>
            <a:ext cx="5415821" cy="4313486"/>
          </a:xfrm>
          <a:prstGeom prst="rect">
            <a:avLst/>
          </a:prstGeom>
        </p:spPr>
      </p:pic>
    </p:spTree>
    <p:extLst>
      <p:ext uri="{BB962C8B-B14F-4D97-AF65-F5344CB8AC3E}">
        <p14:creationId xmlns:p14="http://schemas.microsoft.com/office/powerpoint/2010/main" val="4139265995"/>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Para poder utilizar la aplicación de forma fácil e intuitiva se ha diseñado una Interfaz Gráfica</a:t>
            </a: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La Interfaz cuenta con un bloque dedicado a cada uno de los módulos</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51</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p:nvPr/>
        </p:nvPicPr>
        <p:blipFill rotWithShape="1">
          <a:blip r:embed="rId3">
            <a:extLst>
              <a:ext uri="{28A0092B-C50C-407E-A947-70E740481C1C}">
                <a14:useLocalDpi xmlns:a14="http://schemas.microsoft.com/office/drawing/2010/main" val="0"/>
              </a:ext>
            </a:extLst>
          </a:blip>
          <a:srcRect l="1178" b="1111"/>
          <a:stretch/>
        </p:blipFill>
        <p:spPr bwMode="auto">
          <a:xfrm>
            <a:off x="7218961" y="1365568"/>
            <a:ext cx="3035935" cy="4796790"/>
          </a:xfrm>
          <a:prstGeom prst="rect">
            <a:avLst/>
          </a:prstGeom>
          <a:ln>
            <a:solidFill>
              <a:schemeClr val="tx1"/>
            </a:solid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2777752664"/>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COMUNICACION</a:t>
            </a:r>
            <a:endParaRPr lang="es-ES" sz="2000" b="1"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Establece los puertos de comunicación con el simulador</a:t>
            </a:r>
          </a:p>
          <a:p>
            <a:r>
              <a:rPr lang="es-ES" sz="2000" dirty="0" smtClean="0">
                <a:latin typeface="CMU Serif" panose="02000603000000000000" pitchFamily="2" charset="0"/>
                <a:ea typeface="CMU Serif" panose="02000603000000000000" pitchFamily="2" charset="0"/>
                <a:cs typeface="CMU Serif" panose="02000603000000000000" pitchFamily="2" charset="0"/>
              </a:rPr>
              <a:t>Enciende y apaga el bucle de control</a:t>
            </a:r>
          </a:p>
          <a:p>
            <a:r>
              <a:rPr lang="es-ES" sz="2000" dirty="0" smtClean="0">
                <a:latin typeface="CMU Serif" panose="02000603000000000000" pitchFamily="2" charset="0"/>
                <a:ea typeface="CMU Serif" panose="02000603000000000000" pitchFamily="2" charset="0"/>
                <a:cs typeface="CMU Serif" panose="02000603000000000000" pitchFamily="2" charset="0"/>
              </a:rPr>
              <a:t>Permite variar la frecuencia de ejecución del bucle</a:t>
            </a:r>
          </a:p>
          <a:p>
            <a:r>
              <a:rPr lang="es-ES" sz="2000" dirty="0" smtClean="0">
                <a:latin typeface="CMU Serif" panose="02000603000000000000" pitchFamily="2" charset="0"/>
                <a:ea typeface="CMU Serif" panose="02000603000000000000" pitchFamily="2" charset="0"/>
                <a:cs typeface="CMU Serif" panose="02000603000000000000" pitchFamily="2" charset="0"/>
              </a:rPr>
              <a:t>Cuenta con una opción para guardar todos los datos y exportarlos para </a:t>
            </a:r>
            <a:r>
              <a:rPr lang="es-ES" sz="2000" dirty="0" err="1" smtClean="0">
                <a:latin typeface="CMU Serif" panose="02000603000000000000" pitchFamily="2" charset="0"/>
                <a:ea typeface="CMU Serif" panose="02000603000000000000" pitchFamily="2" charset="0"/>
                <a:cs typeface="CMU Serif" panose="02000603000000000000" pitchFamily="2" charset="0"/>
              </a:rPr>
              <a:t>postprocesado</a:t>
            </a:r>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52</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p:cNvPicPr/>
          <p:nvPr/>
        </p:nvPicPr>
        <p:blipFill rotWithShape="1">
          <a:blip r:embed="rId3">
            <a:extLst>
              <a:ext uri="{28A0092B-C50C-407E-A947-70E740481C1C}">
                <a14:useLocalDpi xmlns:a14="http://schemas.microsoft.com/office/drawing/2010/main" val="0"/>
              </a:ext>
            </a:extLst>
          </a:blip>
          <a:srcRect l="1178" t="43200" r="44874" b="42073"/>
          <a:stretch/>
        </p:blipFill>
        <p:spPr bwMode="auto">
          <a:xfrm>
            <a:off x="7292311" y="2568790"/>
            <a:ext cx="3540445" cy="1607795"/>
          </a:xfrm>
          <a:prstGeom prst="rect">
            <a:avLst/>
          </a:prstGeom>
          <a:ln w="9525" cap="flat" cmpd="sng" algn="ctr">
            <a:solidFill>
              <a:sysClr val="windowText" lastClr="000000"/>
            </a:solidFill>
            <a:prstDash val="solid"/>
            <a:round/>
            <a:headEnd type="none" w="med" len="med"/>
            <a:tailEnd type="none" w="med" len="med"/>
          </a:ln>
          <a:extLst>
            <a:ext uri="{53640926-AAD7-44D8-BBD7-CCE9431645EC}">
              <a14:shadowObscured xmlns:a14="http://schemas.microsoft.com/office/drawing/2010/main"/>
            </a:ext>
          </a:extLst>
        </p:spPr>
      </p:pic>
    </p:spTree>
    <p:extLst>
      <p:ext uri="{BB962C8B-B14F-4D97-AF65-F5344CB8AC3E}">
        <p14:creationId xmlns:p14="http://schemas.microsoft.com/office/powerpoint/2010/main" val="3183986584"/>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CONTROL</a:t>
            </a:r>
            <a:endParaRPr lang="es-ES" sz="2000" b="1"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las variables de control reales y objetivo en tiempo real</a:t>
            </a: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otros datos de interés aeronáutico</a:t>
            </a:r>
          </a:p>
          <a:p>
            <a:r>
              <a:rPr lang="es-ES" sz="2000" dirty="0" smtClean="0">
                <a:latin typeface="CMU Serif" panose="02000603000000000000" pitchFamily="2" charset="0"/>
                <a:ea typeface="CMU Serif" panose="02000603000000000000" pitchFamily="2" charset="0"/>
                <a:cs typeface="CMU Serif" panose="02000603000000000000" pitchFamily="2" charset="0"/>
              </a:rPr>
              <a:t>Activa y desactiva complementos de control</a:t>
            </a:r>
          </a:p>
          <a:p>
            <a:r>
              <a:rPr lang="es-ES" sz="2000" dirty="0" smtClean="0">
                <a:latin typeface="CMU Serif" panose="02000603000000000000" pitchFamily="2" charset="0"/>
                <a:ea typeface="CMU Serif" panose="02000603000000000000" pitchFamily="2" charset="0"/>
                <a:cs typeface="CMU Serif" panose="02000603000000000000" pitchFamily="2" charset="0"/>
              </a:rPr>
              <a:t>Permite introducir manualmente los objetivos, siempre que el guiado este desactivado</a:t>
            </a: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p:nvPr/>
        </p:nvPicPr>
        <p:blipFill rotWithShape="1">
          <a:blip r:embed="rId3">
            <a:extLst>
              <a:ext uri="{28A0092B-C50C-407E-A947-70E740481C1C}">
                <a14:useLocalDpi xmlns:a14="http://schemas.microsoft.com/office/drawing/2010/main" val="0"/>
              </a:ext>
            </a:extLst>
          </a:blip>
          <a:srcRect l="629" t="4001" r="46265" b="58423"/>
          <a:stretch/>
        </p:blipFill>
        <p:spPr bwMode="auto">
          <a:xfrm>
            <a:off x="7268603" y="1538288"/>
            <a:ext cx="3926617" cy="4158305"/>
          </a:xfrm>
          <a:prstGeom prst="rect">
            <a:avLst/>
          </a:prstGeom>
          <a:ln w="9525" cap="flat" cmpd="sng" algn="ctr">
            <a:solidFill>
              <a:sysClr val="windowText" lastClr="000000"/>
            </a:solidFill>
            <a:prstDash val="solid"/>
            <a:round/>
            <a:headEnd type="none" w="med" len="med"/>
            <a:tailEnd type="none" w="med" len="med"/>
          </a:ln>
          <a:extLst>
            <a:ext uri="{53640926-AAD7-44D8-BBD7-CCE9431645EC}">
              <a14:shadowObscured xmlns:a14="http://schemas.microsoft.com/office/drawing/2010/main"/>
            </a:ext>
          </a:extLst>
        </p:spPr>
      </p:pic>
    </p:spTree>
    <p:extLst>
      <p:ext uri="{BB962C8B-B14F-4D97-AF65-F5344CB8AC3E}">
        <p14:creationId xmlns:p14="http://schemas.microsoft.com/office/powerpoint/2010/main" val="100449012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fontScale="85000" lnSpcReduction="10000"/>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GUIADO</a:t>
            </a:r>
            <a:endParaRPr lang="es-ES" sz="2000" b="1"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Despliega las maniobras cargadas para poder elegirlas</a:t>
            </a: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la distancia hasta el próximo </a:t>
            </a:r>
            <a:r>
              <a:rPr lang="es-ES" sz="2000" dirty="0" err="1" smtClean="0">
                <a:latin typeface="CMU Serif" panose="02000603000000000000" pitchFamily="2" charset="0"/>
                <a:ea typeface="CMU Serif" panose="02000603000000000000" pitchFamily="2" charset="0"/>
                <a:cs typeface="CMU Serif" panose="02000603000000000000" pitchFamily="2" charset="0"/>
              </a:rPr>
              <a:t>waypoint</a:t>
            </a:r>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Permite cambiar la distancia de cambio de </a:t>
            </a:r>
            <a:r>
              <a:rPr lang="es-ES" sz="2000" dirty="0" err="1" smtClean="0">
                <a:latin typeface="CMU Serif" panose="02000603000000000000" pitchFamily="2" charset="0"/>
                <a:ea typeface="CMU Serif" panose="02000603000000000000" pitchFamily="2" charset="0"/>
                <a:cs typeface="CMU Serif" panose="02000603000000000000" pitchFamily="2" charset="0"/>
              </a:rPr>
              <a:t>waypoint</a:t>
            </a:r>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Es posible elegir el destino actual con tan solo hacer </a:t>
            </a:r>
            <a:r>
              <a:rPr lang="es-ES" sz="2000" dirty="0" err="1" smtClean="0">
                <a:latin typeface="CMU Serif" panose="02000603000000000000" pitchFamily="2" charset="0"/>
                <a:ea typeface="CMU Serif" panose="02000603000000000000" pitchFamily="2" charset="0"/>
                <a:cs typeface="CMU Serif" panose="02000603000000000000" pitchFamily="2" charset="0"/>
              </a:rPr>
              <a:t>click</a:t>
            </a:r>
            <a:r>
              <a:rPr lang="es-ES" sz="2000" dirty="0" smtClean="0">
                <a:latin typeface="CMU Serif" panose="02000603000000000000" pitchFamily="2" charset="0"/>
                <a:ea typeface="CMU Serif" panose="02000603000000000000" pitchFamily="2" charset="0"/>
                <a:cs typeface="CMU Serif" panose="02000603000000000000" pitchFamily="2" charset="0"/>
              </a:rPr>
              <a:t> sobre su nombre</a:t>
            </a:r>
          </a:p>
          <a:p>
            <a:r>
              <a:rPr lang="es-ES" sz="2000" dirty="0" smtClean="0">
                <a:latin typeface="CMU Serif" panose="02000603000000000000" pitchFamily="2" charset="0"/>
                <a:ea typeface="CMU Serif" panose="02000603000000000000" pitchFamily="2" charset="0"/>
                <a:cs typeface="CMU Serif" panose="02000603000000000000" pitchFamily="2" charset="0"/>
              </a:rPr>
              <a:t>Si el modulo de control esta activado toma el control de la aeronave y realiza la trayectoria seleccionada</a:t>
            </a:r>
          </a:p>
          <a:p>
            <a:r>
              <a:rPr lang="es-ES" sz="2000" dirty="0" smtClean="0">
                <a:latin typeface="CMU Serif" panose="02000603000000000000" pitchFamily="2" charset="0"/>
                <a:ea typeface="CMU Serif" panose="02000603000000000000" pitchFamily="2" charset="0"/>
                <a:cs typeface="CMU Serif" panose="02000603000000000000" pitchFamily="2" charset="0"/>
              </a:rPr>
              <a:t>Si el modulo de control esta desactivado el piloto lo puede utilizar para realizar la trayectoria correcta de forma manual. Cuenta con unas crucetas para guiar al piloto</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54</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p:nvPr/>
        </p:nvPicPr>
        <p:blipFill rotWithShape="1">
          <a:blip r:embed="rId3">
            <a:extLst>
              <a:ext uri="{28A0092B-C50C-407E-A947-70E740481C1C}">
                <a14:useLocalDpi xmlns:a14="http://schemas.microsoft.com/office/drawing/2010/main" val="0"/>
              </a:ext>
            </a:extLst>
          </a:blip>
          <a:srcRect l="57764" t="3769" r="850" b="55292"/>
          <a:stretch/>
        </p:blipFill>
        <p:spPr bwMode="auto">
          <a:xfrm>
            <a:off x="7342745" y="1344183"/>
            <a:ext cx="2971027" cy="4645455"/>
          </a:xfrm>
          <a:prstGeom prst="rect">
            <a:avLst/>
          </a:prstGeom>
          <a:ln w="9525" cap="flat" cmpd="sng" algn="ctr">
            <a:solidFill>
              <a:sysClr val="windowText" lastClr="000000"/>
            </a:solidFill>
            <a:prstDash val="solid"/>
            <a:round/>
            <a:headEnd type="none" w="med" len="med"/>
            <a:tailEnd type="none" w="med" len="med"/>
          </a:ln>
          <a:extLst>
            <a:ext uri="{53640926-AAD7-44D8-BBD7-CCE9431645EC}">
              <a14:shadowObscured xmlns:a14="http://schemas.microsoft.com/office/drawing/2010/main"/>
            </a:ext>
          </a:extLst>
        </p:spPr>
      </p:pic>
    </p:spTree>
    <p:extLst>
      <p:ext uri="{BB962C8B-B14F-4D97-AF65-F5344CB8AC3E}">
        <p14:creationId xmlns:p14="http://schemas.microsoft.com/office/powerpoint/2010/main" val="1234322314"/>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Implementación</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838200" y="1262064"/>
            <a:ext cx="5134232"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pPr marL="0" indent="0">
              <a:buNone/>
            </a:pPr>
            <a:r>
              <a:rPr lang="es-ES" sz="2000" b="1" dirty="0" smtClean="0">
                <a:latin typeface="CMU Serif" panose="02000603000000000000" pitchFamily="2" charset="0"/>
                <a:ea typeface="CMU Serif" panose="02000603000000000000" pitchFamily="2" charset="0"/>
                <a:cs typeface="CMU Serif" panose="02000603000000000000" pitchFamily="2" charset="0"/>
              </a:rPr>
              <a:t>MÓDULO DE SEGUIMIENTO</a:t>
            </a:r>
            <a:endParaRPr lang="es-ES" sz="2000" b="1" dirty="0">
              <a:latin typeface="CMU Serif" panose="02000603000000000000" pitchFamily="2" charset="0"/>
              <a:ea typeface="CMU Serif" panose="02000603000000000000" pitchFamily="2" charset="0"/>
              <a:cs typeface="CMU Serif" panose="02000603000000000000" pitchFamily="2" charset="0"/>
            </a:endParaRP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un mapa de la zona con la posición y trayectoria de la aeronave</a:t>
            </a:r>
          </a:p>
          <a:p>
            <a:r>
              <a:rPr lang="es-ES" sz="2000" dirty="0" smtClean="0">
                <a:latin typeface="CMU Serif" panose="02000603000000000000" pitchFamily="2" charset="0"/>
                <a:ea typeface="CMU Serif" panose="02000603000000000000" pitchFamily="2" charset="0"/>
                <a:cs typeface="CMU Serif" panose="02000603000000000000" pitchFamily="2" charset="0"/>
              </a:rPr>
              <a:t>El mapa es escalable</a:t>
            </a:r>
          </a:p>
          <a:p>
            <a:r>
              <a:rPr lang="es-ES" sz="2000" dirty="0" smtClean="0">
                <a:latin typeface="CMU Serif" panose="02000603000000000000" pitchFamily="2" charset="0"/>
                <a:ea typeface="CMU Serif" panose="02000603000000000000" pitchFamily="2" charset="0"/>
                <a:cs typeface="CMU Serif" panose="02000603000000000000" pitchFamily="2" charset="0"/>
              </a:rPr>
              <a:t>Con un guiado activado puede mostrar los waypoints sobre el mapa</a:t>
            </a:r>
          </a:p>
          <a:p>
            <a:r>
              <a:rPr lang="es-ES" sz="2000" dirty="0" smtClean="0">
                <a:latin typeface="CMU Serif" panose="02000603000000000000" pitchFamily="2" charset="0"/>
                <a:ea typeface="CMU Serif" panose="02000603000000000000" pitchFamily="2" charset="0"/>
                <a:cs typeface="CMU Serif" panose="02000603000000000000" pitchFamily="2" charset="0"/>
              </a:rPr>
              <a:t>Muestra en tiempo real las coordenadas de la aeronave</a:t>
            </a: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55</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9" name="Imagen 58"/>
          <p:cNvPicPr/>
          <p:nvPr/>
        </p:nvPicPr>
        <p:blipFill rotWithShape="1">
          <a:blip r:embed="rId3">
            <a:extLst>
              <a:ext uri="{28A0092B-C50C-407E-A947-70E740481C1C}">
                <a14:useLocalDpi xmlns:a14="http://schemas.microsoft.com/office/drawing/2010/main" val="0"/>
              </a:ext>
            </a:extLst>
          </a:blip>
          <a:srcRect l="1098" t="60712" r="1662" b="1944"/>
          <a:stretch/>
        </p:blipFill>
        <p:spPr bwMode="auto">
          <a:xfrm>
            <a:off x="6296025" y="2092326"/>
            <a:ext cx="5057775" cy="3067050"/>
          </a:xfrm>
          <a:prstGeom prst="rect">
            <a:avLst/>
          </a:prstGeom>
          <a:ln w="9525" cap="flat" cmpd="sng" algn="ctr">
            <a:solidFill>
              <a:sysClr val="windowText" lastClr="000000"/>
            </a:solidFill>
            <a:prstDash val="solid"/>
            <a:round/>
            <a:headEnd type="none" w="med" len="med"/>
            <a:tailEnd type="none" w="med" len="med"/>
          </a:ln>
          <a:extLst>
            <a:ext uri="{53640926-AAD7-44D8-BBD7-CCE9431645EC}">
              <a14:shadowObscured xmlns:a14="http://schemas.microsoft.com/office/drawing/2010/main"/>
            </a:ext>
          </a:extLst>
        </p:spPr>
      </p:pic>
    </p:spTree>
    <p:extLst>
      <p:ext uri="{BB962C8B-B14F-4D97-AF65-F5344CB8AC3E}">
        <p14:creationId xmlns:p14="http://schemas.microsoft.com/office/powerpoint/2010/main" val="3168215756"/>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Resultados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1939925" y="1350963"/>
            <a:ext cx="7695064" cy="4727574"/>
          </a:xfrm>
        </p:spPr>
        <p:txBody>
          <a:bodyPr>
            <a:normAutofit/>
          </a:bodyPr>
          <a:lstStyle/>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A continuación se muestran los perfiles verticales de varias maniobras realizadas automáticamente</a:t>
            </a:r>
          </a:p>
          <a:p>
            <a:r>
              <a:rPr lang="es-ES" sz="2000" dirty="0" smtClean="0">
                <a:latin typeface="CMU Serif" panose="02000603000000000000" pitchFamily="2" charset="0"/>
                <a:ea typeface="CMU Serif" panose="02000603000000000000" pitchFamily="2" charset="0"/>
                <a:cs typeface="CMU Serif" panose="02000603000000000000" pitchFamily="2" charset="0"/>
              </a:rPr>
              <a:t>Las trayectorias son:</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Aterrizaje en LEVC Pista 30</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Aterrizaje en LEVC Pista 12</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Despegue desde LEVC Pista 12</a:t>
            </a:r>
          </a:p>
          <a:p>
            <a:pPr lvl="1"/>
            <a:r>
              <a:rPr lang="es-ES" sz="1600" dirty="0" smtClean="0">
                <a:latin typeface="CMU Serif" panose="02000603000000000000" pitchFamily="2" charset="0"/>
                <a:ea typeface="CMU Serif" panose="02000603000000000000" pitchFamily="2" charset="0"/>
                <a:cs typeface="CMU Serif" panose="02000603000000000000" pitchFamily="2" charset="0"/>
              </a:rPr>
              <a:t>Caso Limite</a:t>
            </a:r>
            <a:endParaRPr lang="es-ES" sz="1600" dirty="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En todos los casos la aeronave realiza las trayectorias con gran precisión, tanto en el perfil vertical como el de velocidades</a:t>
            </a:r>
          </a:p>
          <a:p>
            <a:r>
              <a:rPr lang="es-ES" sz="2000" dirty="0" smtClean="0">
                <a:latin typeface="CMU Serif" panose="02000603000000000000" pitchFamily="2" charset="0"/>
                <a:ea typeface="CMU Serif" panose="02000603000000000000" pitchFamily="2" charset="0"/>
                <a:cs typeface="CMU Serif" panose="02000603000000000000" pitchFamily="2" charset="0"/>
              </a:rPr>
              <a:t>En el ultimo caso vemos que la aplicación falla cuando intenta cumplir una rutina que las especificaciones de la aeronave no permiten </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56</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857346941"/>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Resultados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341784" y="1490706"/>
            <a:ext cx="7695064" cy="4727574"/>
          </a:xfrm>
        </p:spPr>
        <p:txBody>
          <a:bodyPr>
            <a:normAutofit/>
          </a:bodyPr>
          <a:lstStyle/>
          <a:p>
            <a:r>
              <a:rPr lang="es-ES" sz="2000" b="1" dirty="0" smtClean="0">
                <a:latin typeface="CMU Serif" panose="02000603000000000000" pitchFamily="2" charset="0"/>
                <a:ea typeface="CMU Serif" panose="02000603000000000000" pitchFamily="2" charset="0"/>
                <a:cs typeface="CMU Serif" panose="02000603000000000000" pitchFamily="2" charset="0"/>
              </a:rPr>
              <a:t>Aterrizaje en LEVC </a:t>
            </a:r>
            <a:r>
              <a:rPr lang="es-ES" sz="2000" b="1" dirty="0" err="1" smtClean="0">
                <a:latin typeface="CMU Serif" panose="02000603000000000000" pitchFamily="2" charset="0"/>
                <a:ea typeface="CMU Serif" panose="02000603000000000000" pitchFamily="2" charset="0"/>
                <a:cs typeface="CMU Serif" panose="02000603000000000000" pitchFamily="2" charset="0"/>
              </a:rPr>
              <a:t>Rwy</a:t>
            </a:r>
            <a:r>
              <a:rPr lang="es-ES" sz="2000" b="1" dirty="0" smtClean="0">
                <a:latin typeface="CMU Serif" panose="02000603000000000000" pitchFamily="2" charset="0"/>
                <a:ea typeface="CMU Serif" panose="02000603000000000000" pitchFamily="2" charset="0"/>
                <a:cs typeface="CMU Serif" panose="02000603000000000000" pitchFamily="2" charset="0"/>
              </a:rPr>
              <a:t> 30</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57</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58" name="Imagen 57"/>
          <p:cNvPicPr>
            <a:picLocks noChangeAspect="1"/>
          </p:cNvPicPr>
          <p:nvPr/>
        </p:nvPicPr>
        <p:blipFill>
          <a:blip r:embed="rId3"/>
          <a:stretch>
            <a:fillRect/>
          </a:stretch>
        </p:blipFill>
        <p:spPr>
          <a:xfrm>
            <a:off x="150520" y="2105198"/>
            <a:ext cx="5880351" cy="3381202"/>
          </a:xfrm>
          <a:prstGeom prst="rect">
            <a:avLst/>
          </a:prstGeom>
        </p:spPr>
      </p:pic>
      <p:pic>
        <p:nvPicPr>
          <p:cNvPr id="59" name="Imagen 58"/>
          <p:cNvPicPr>
            <a:picLocks noChangeAspect="1"/>
          </p:cNvPicPr>
          <p:nvPr/>
        </p:nvPicPr>
        <p:blipFill>
          <a:blip r:embed="rId4"/>
          <a:stretch>
            <a:fillRect/>
          </a:stretch>
        </p:blipFill>
        <p:spPr>
          <a:xfrm>
            <a:off x="6030871" y="2044443"/>
            <a:ext cx="6136747" cy="3620100"/>
          </a:xfrm>
          <a:prstGeom prst="rect">
            <a:avLst/>
          </a:prstGeom>
        </p:spPr>
      </p:pic>
    </p:spTree>
    <p:extLst>
      <p:ext uri="{BB962C8B-B14F-4D97-AF65-F5344CB8AC3E}">
        <p14:creationId xmlns:p14="http://schemas.microsoft.com/office/powerpoint/2010/main" val="43879256"/>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Resultados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341784" y="1490706"/>
            <a:ext cx="7695064" cy="4727574"/>
          </a:xfrm>
        </p:spPr>
        <p:txBody>
          <a:bodyPr>
            <a:normAutofit/>
          </a:bodyPr>
          <a:lstStyle/>
          <a:p>
            <a:r>
              <a:rPr lang="es-ES" sz="2000" b="1" dirty="0" smtClean="0">
                <a:latin typeface="CMU Serif" panose="02000603000000000000" pitchFamily="2" charset="0"/>
                <a:ea typeface="CMU Serif" panose="02000603000000000000" pitchFamily="2" charset="0"/>
                <a:cs typeface="CMU Serif" panose="02000603000000000000" pitchFamily="2" charset="0"/>
              </a:rPr>
              <a:t>Aterrizaje en LEVC </a:t>
            </a:r>
            <a:r>
              <a:rPr lang="es-ES" sz="2000" b="1" dirty="0" err="1" smtClean="0">
                <a:latin typeface="CMU Serif" panose="02000603000000000000" pitchFamily="2" charset="0"/>
                <a:ea typeface="CMU Serif" panose="02000603000000000000" pitchFamily="2" charset="0"/>
                <a:cs typeface="CMU Serif" panose="02000603000000000000" pitchFamily="2" charset="0"/>
              </a:rPr>
              <a:t>Rwy</a:t>
            </a:r>
            <a:r>
              <a:rPr lang="es-ES" sz="2000" b="1" dirty="0" smtClean="0">
                <a:latin typeface="CMU Serif" panose="02000603000000000000" pitchFamily="2" charset="0"/>
                <a:ea typeface="CMU Serif" panose="02000603000000000000" pitchFamily="2" charset="0"/>
                <a:cs typeface="CMU Serif" panose="02000603000000000000" pitchFamily="2" charset="0"/>
              </a:rPr>
              <a:t> 12</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58</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1" name="Imagen 60"/>
          <p:cNvPicPr>
            <a:picLocks noChangeAspect="1"/>
          </p:cNvPicPr>
          <p:nvPr/>
        </p:nvPicPr>
        <p:blipFill>
          <a:blip r:embed="rId3"/>
          <a:stretch>
            <a:fillRect/>
          </a:stretch>
        </p:blipFill>
        <p:spPr>
          <a:xfrm>
            <a:off x="205945" y="2117531"/>
            <a:ext cx="5918052" cy="3541864"/>
          </a:xfrm>
          <a:prstGeom prst="rect">
            <a:avLst/>
          </a:prstGeom>
        </p:spPr>
      </p:pic>
      <p:pic>
        <p:nvPicPr>
          <p:cNvPr id="62" name="Imagen 61"/>
          <p:cNvPicPr>
            <a:picLocks noChangeAspect="1"/>
          </p:cNvPicPr>
          <p:nvPr/>
        </p:nvPicPr>
        <p:blipFill>
          <a:blip r:embed="rId4"/>
          <a:stretch>
            <a:fillRect/>
          </a:stretch>
        </p:blipFill>
        <p:spPr>
          <a:xfrm>
            <a:off x="6123997" y="2117531"/>
            <a:ext cx="5970269" cy="3640718"/>
          </a:xfrm>
          <a:prstGeom prst="rect">
            <a:avLst/>
          </a:prstGeom>
        </p:spPr>
      </p:pic>
    </p:spTree>
    <p:extLst>
      <p:ext uri="{BB962C8B-B14F-4D97-AF65-F5344CB8AC3E}">
        <p14:creationId xmlns:p14="http://schemas.microsoft.com/office/powerpoint/2010/main" val="3196800061"/>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Resultados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341784" y="1490706"/>
            <a:ext cx="7695064" cy="4727574"/>
          </a:xfrm>
        </p:spPr>
        <p:txBody>
          <a:bodyPr>
            <a:normAutofit/>
          </a:bodyPr>
          <a:lstStyle/>
          <a:p>
            <a:r>
              <a:rPr lang="es-ES" sz="2000" b="1" dirty="0" smtClean="0">
                <a:latin typeface="CMU Serif" panose="02000603000000000000" pitchFamily="2" charset="0"/>
                <a:ea typeface="CMU Serif" panose="02000603000000000000" pitchFamily="2" charset="0"/>
                <a:cs typeface="CMU Serif" panose="02000603000000000000" pitchFamily="2" charset="0"/>
              </a:rPr>
              <a:t>Despegue desde LEVC </a:t>
            </a:r>
            <a:r>
              <a:rPr lang="es-ES" sz="2000" b="1" dirty="0" err="1" smtClean="0">
                <a:latin typeface="CMU Serif" panose="02000603000000000000" pitchFamily="2" charset="0"/>
                <a:ea typeface="CMU Serif" panose="02000603000000000000" pitchFamily="2" charset="0"/>
                <a:cs typeface="CMU Serif" panose="02000603000000000000" pitchFamily="2" charset="0"/>
              </a:rPr>
              <a:t>Rwy</a:t>
            </a:r>
            <a:r>
              <a:rPr lang="es-ES" sz="2000" b="1" dirty="0" smtClean="0">
                <a:latin typeface="CMU Serif" panose="02000603000000000000" pitchFamily="2" charset="0"/>
                <a:ea typeface="CMU Serif" panose="02000603000000000000" pitchFamily="2" charset="0"/>
                <a:cs typeface="CMU Serif" panose="02000603000000000000" pitchFamily="2" charset="0"/>
              </a:rPr>
              <a:t> 12</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59</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p:cNvPicPr>
            <a:picLocks noChangeAspect="1"/>
          </p:cNvPicPr>
          <p:nvPr/>
        </p:nvPicPr>
        <p:blipFill>
          <a:blip r:embed="rId3"/>
          <a:stretch>
            <a:fillRect/>
          </a:stretch>
        </p:blipFill>
        <p:spPr>
          <a:xfrm>
            <a:off x="224720" y="2156207"/>
            <a:ext cx="5859166" cy="3544356"/>
          </a:xfrm>
          <a:prstGeom prst="rect">
            <a:avLst/>
          </a:prstGeom>
        </p:spPr>
      </p:pic>
      <p:pic>
        <p:nvPicPr>
          <p:cNvPr id="61" name="Imagen 60"/>
          <p:cNvPicPr>
            <a:picLocks noChangeAspect="1"/>
          </p:cNvPicPr>
          <p:nvPr/>
        </p:nvPicPr>
        <p:blipFill>
          <a:blip r:embed="rId4"/>
          <a:stretch>
            <a:fillRect/>
          </a:stretch>
        </p:blipFill>
        <p:spPr>
          <a:xfrm>
            <a:off x="6083886" y="2194562"/>
            <a:ext cx="5452476" cy="3522021"/>
          </a:xfrm>
          <a:prstGeom prst="rect">
            <a:avLst/>
          </a:prstGeom>
        </p:spPr>
      </p:pic>
    </p:spTree>
    <p:extLst>
      <p:ext uri="{BB962C8B-B14F-4D97-AF65-F5344CB8AC3E}">
        <p14:creationId xmlns:p14="http://schemas.microsoft.com/office/powerpoint/2010/main" val="1069277139"/>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Resultados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341784" y="1490706"/>
            <a:ext cx="7695064" cy="4727574"/>
          </a:xfrm>
        </p:spPr>
        <p:txBody>
          <a:bodyPr>
            <a:normAutofit/>
          </a:bodyPr>
          <a:lstStyle/>
          <a:p>
            <a:r>
              <a:rPr lang="es-ES" sz="2000" b="1" dirty="0" smtClean="0">
                <a:latin typeface="CMU Serif" panose="02000603000000000000" pitchFamily="2" charset="0"/>
                <a:ea typeface="CMU Serif" panose="02000603000000000000" pitchFamily="2" charset="0"/>
                <a:cs typeface="CMU Serif" panose="02000603000000000000" pitchFamily="2" charset="0"/>
              </a:rPr>
              <a:t>Caso “Límite”</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60</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pic>
        <p:nvPicPr>
          <p:cNvPr id="60" name="Imagen 59"/>
          <p:cNvPicPr>
            <a:picLocks noChangeAspect="1"/>
          </p:cNvPicPr>
          <p:nvPr/>
        </p:nvPicPr>
        <p:blipFill>
          <a:blip r:embed="rId3"/>
          <a:stretch>
            <a:fillRect/>
          </a:stretch>
        </p:blipFill>
        <p:spPr>
          <a:xfrm>
            <a:off x="326081" y="2041011"/>
            <a:ext cx="5579012" cy="3552527"/>
          </a:xfrm>
          <a:prstGeom prst="rect">
            <a:avLst/>
          </a:prstGeom>
        </p:spPr>
      </p:pic>
      <p:pic>
        <p:nvPicPr>
          <p:cNvPr id="61" name="Imagen 60"/>
          <p:cNvPicPr>
            <a:picLocks noChangeAspect="1"/>
          </p:cNvPicPr>
          <p:nvPr/>
        </p:nvPicPr>
        <p:blipFill>
          <a:blip r:embed="rId4"/>
          <a:stretch>
            <a:fillRect/>
          </a:stretch>
        </p:blipFill>
        <p:spPr>
          <a:xfrm>
            <a:off x="5920796" y="2041011"/>
            <a:ext cx="5775302" cy="3592510"/>
          </a:xfrm>
          <a:prstGeom prst="rect">
            <a:avLst/>
          </a:prstGeom>
        </p:spPr>
      </p:pic>
    </p:spTree>
    <p:extLst>
      <p:ext uri="{BB962C8B-B14F-4D97-AF65-F5344CB8AC3E}">
        <p14:creationId xmlns:p14="http://schemas.microsoft.com/office/powerpoint/2010/main" val="3852680211"/>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Conclusiones</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341783" y="1490706"/>
            <a:ext cx="11586605" cy="4727574"/>
          </a:xfrm>
        </p:spPr>
        <p:txBody>
          <a:bodyPr>
            <a:normAutofit/>
          </a:bodyPr>
          <a:lstStyle/>
          <a:p>
            <a:r>
              <a:rPr lang="es-ES" sz="2000" dirty="0">
                <a:latin typeface="CMU Serif" panose="02000603000000000000" pitchFamily="2" charset="0"/>
                <a:ea typeface="CMU Serif" panose="02000603000000000000" pitchFamily="2" charset="0"/>
                <a:cs typeface="CMU Serif" panose="02000603000000000000" pitchFamily="2" charset="0"/>
              </a:rPr>
              <a:t>A</a:t>
            </a:r>
            <a:r>
              <a:rPr lang="es-ES" sz="2000" dirty="0" smtClean="0">
                <a:latin typeface="CMU Serif" panose="02000603000000000000" pitchFamily="2" charset="0"/>
                <a:ea typeface="CMU Serif" panose="02000603000000000000" pitchFamily="2" charset="0"/>
                <a:cs typeface="CMU Serif" panose="02000603000000000000" pitchFamily="2" charset="0"/>
              </a:rPr>
              <a:t> </a:t>
            </a:r>
            <a:r>
              <a:rPr lang="es-ES" sz="2000" dirty="0">
                <a:latin typeface="CMU Serif" panose="02000603000000000000" pitchFamily="2" charset="0"/>
                <a:ea typeface="CMU Serif" panose="02000603000000000000" pitchFamily="2" charset="0"/>
                <a:cs typeface="CMU Serif" panose="02000603000000000000" pitchFamily="2" charset="0"/>
              </a:rPr>
              <a:t>pesar de la gran complejidad de mantener y dirigir una aeronave en el aire, no son necesarios grandes computadores ni algoritmos extremadamente complicados para llevarlo a cabo. Unas leyes </a:t>
            </a:r>
            <a:r>
              <a:rPr lang="es-ES" sz="2000" u="sng" dirty="0">
                <a:latin typeface="CMU Serif" panose="02000603000000000000" pitchFamily="2" charset="0"/>
                <a:ea typeface="CMU Serif" panose="02000603000000000000" pitchFamily="2" charset="0"/>
                <a:cs typeface="CMU Serif" panose="02000603000000000000" pitchFamily="2" charset="0"/>
              </a:rPr>
              <a:t>sencillas</a:t>
            </a:r>
            <a:r>
              <a:rPr lang="es-ES" sz="2000" dirty="0">
                <a:latin typeface="CMU Serif" panose="02000603000000000000" pitchFamily="2" charset="0"/>
                <a:ea typeface="CMU Serif" panose="02000603000000000000" pitchFamily="2" charset="0"/>
                <a:cs typeface="CMU Serif" panose="02000603000000000000" pitchFamily="2" charset="0"/>
              </a:rPr>
              <a:t> pero </a:t>
            </a:r>
            <a:r>
              <a:rPr lang="es-ES" sz="2000" u="sng" dirty="0">
                <a:latin typeface="CMU Serif" panose="02000603000000000000" pitchFamily="2" charset="0"/>
                <a:ea typeface="CMU Serif" panose="02000603000000000000" pitchFamily="2" charset="0"/>
                <a:cs typeface="CMU Serif" panose="02000603000000000000" pitchFamily="2" charset="0"/>
              </a:rPr>
              <a:t>sólidas</a:t>
            </a:r>
            <a:r>
              <a:rPr lang="es-ES" sz="2000" dirty="0">
                <a:latin typeface="CMU Serif" panose="02000603000000000000" pitchFamily="2" charset="0"/>
                <a:ea typeface="CMU Serif" panose="02000603000000000000" pitchFamily="2" charset="0"/>
                <a:cs typeface="CMU Serif" panose="02000603000000000000" pitchFamily="2" charset="0"/>
              </a:rPr>
              <a:t> de guiado y control pueden ser más que suficientes para obtener unos </a:t>
            </a:r>
            <a:r>
              <a:rPr lang="es-ES" sz="2000" u="sng" dirty="0">
                <a:latin typeface="CMU Serif" panose="02000603000000000000" pitchFamily="2" charset="0"/>
                <a:ea typeface="CMU Serif" panose="02000603000000000000" pitchFamily="2" charset="0"/>
                <a:cs typeface="CMU Serif" panose="02000603000000000000" pitchFamily="2" charset="0"/>
              </a:rPr>
              <a:t>resultados </a:t>
            </a:r>
            <a:r>
              <a:rPr lang="es-ES" sz="2000" u="sng" dirty="0" smtClean="0">
                <a:latin typeface="CMU Serif" panose="02000603000000000000" pitchFamily="2" charset="0"/>
                <a:ea typeface="CMU Serif" panose="02000603000000000000" pitchFamily="2" charset="0"/>
                <a:cs typeface="CMU Serif" panose="02000603000000000000" pitchFamily="2" charset="0"/>
              </a:rPr>
              <a:t>excelentes</a:t>
            </a:r>
          </a:p>
          <a:p>
            <a:endParaRPr lang="es-ES" sz="2000" dirty="0" smtClean="0">
              <a:latin typeface="CMU Serif" panose="02000603000000000000" pitchFamily="2" charset="0"/>
              <a:ea typeface="CMU Serif" panose="02000603000000000000" pitchFamily="2" charset="0"/>
              <a:cs typeface="CMU Serif" panose="02000603000000000000" pitchFamily="2" charset="0"/>
            </a:endParaRPr>
          </a:p>
          <a:p>
            <a:r>
              <a:rPr lang="es-ES" sz="2000" dirty="0" smtClean="0">
                <a:latin typeface="CMU Serif" panose="02000603000000000000" pitchFamily="2" charset="0"/>
                <a:ea typeface="CMU Serif" panose="02000603000000000000" pitchFamily="2" charset="0"/>
                <a:cs typeface="CMU Serif" panose="02000603000000000000" pitchFamily="2" charset="0"/>
              </a:rPr>
              <a:t>A la </a:t>
            </a:r>
            <a:r>
              <a:rPr lang="es-ES" sz="2000" dirty="0">
                <a:latin typeface="CMU Serif" panose="02000603000000000000" pitchFamily="2" charset="0"/>
                <a:ea typeface="CMU Serif" panose="02000603000000000000" pitchFamily="2" charset="0"/>
                <a:cs typeface="CMU Serif" panose="02000603000000000000" pitchFamily="2" charset="0"/>
              </a:rPr>
              <a:t>hora de diseñar un sistema crítico como el anterior, si se quisiera llegar a poner en funcionamiento, se requiere un desarrollo crítico de precisión, eficiencia y gestión de errores, y no olvidar ninguna variable a tener en </a:t>
            </a:r>
            <a:r>
              <a:rPr lang="es-ES" sz="2000" dirty="0" smtClean="0">
                <a:latin typeface="CMU Serif" panose="02000603000000000000" pitchFamily="2" charset="0"/>
                <a:ea typeface="CMU Serif" panose="02000603000000000000" pitchFamily="2" charset="0"/>
                <a:cs typeface="CMU Serif" panose="02000603000000000000" pitchFamily="2" charset="0"/>
              </a:rPr>
              <a:t>cuenta</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E</a:t>
            </a:r>
            <a:r>
              <a:rPr lang="es-ES" sz="2000" dirty="0" smtClean="0">
                <a:latin typeface="CMU Serif" panose="02000603000000000000" pitchFamily="2" charset="0"/>
                <a:ea typeface="CMU Serif" panose="02000603000000000000" pitchFamily="2" charset="0"/>
                <a:cs typeface="CMU Serif" panose="02000603000000000000" pitchFamily="2" charset="0"/>
              </a:rPr>
              <a:t>s </a:t>
            </a:r>
            <a:r>
              <a:rPr lang="es-ES" sz="2000" dirty="0">
                <a:latin typeface="CMU Serif" panose="02000603000000000000" pitchFamily="2" charset="0"/>
                <a:ea typeface="CMU Serif" panose="02000603000000000000" pitchFamily="2" charset="0"/>
                <a:cs typeface="CMU Serif" panose="02000603000000000000" pitchFamily="2" charset="0"/>
              </a:rPr>
              <a:t>necesario que el contenido sea accesible para el público al que va dirigido. En el caso del presente trabajo, el “usuario” de diseño elegido disponía de escasos conocimientos en aeronáutica, por lo que la aplicación debía ser clara e intuitiva y guiar al usuario durante su </a:t>
            </a:r>
            <a:r>
              <a:rPr lang="es-ES" sz="2000" dirty="0" smtClean="0">
                <a:latin typeface="CMU Serif" panose="02000603000000000000" pitchFamily="2" charset="0"/>
                <a:ea typeface="CMU Serif" panose="02000603000000000000" pitchFamily="2" charset="0"/>
                <a:cs typeface="CMU Serif" panose="02000603000000000000" pitchFamily="2" charset="0"/>
              </a:rPr>
              <a:t>funcionamiento</a:t>
            </a:r>
          </a:p>
          <a:p>
            <a:endParaRPr lang="es-ES" sz="2000" dirty="0">
              <a:latin typeface="CMU Serif" panose="02000603000000000000" pitchFamily="2" charset="0"/>
              <a:ea typeface="CMU Serif" panose="02000603000000000000" pitchFamily="2" charset="0"/>
              <a:cs typeface="CMU Serif" panose="02000603000000000000" pitchFamily="2" charset="0"/>
            </a:endParaRPr>
          </a:p>
          <a:p>
            <a:r>
              <a:rPr lang="es-ES" sz="2000" dirty="0">
                <a:latin typeface="CMU Serif" panose="02000603000000000000" pitchFamily="2" charset="0"/>
                <a:ea typeface="CMU Serif" panose="02000603000000000000" pitchFamily="2" charset="0"/>
                <a:cs typeface="CMU Serif" panose="02000603000000000000" pitchFamily="2" charset="0"/>
              </a:rPr>
              <a:t>El resultado del proyecto ha superado ampliamente las expectativas en cuanto a objetivos y precisión</a:t>
            </a: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61</a:t>
            </a:fld>
            <a:endParaRPr lang="es-ES" dirty="0"/>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278925610"/>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2800" b="1" dirty="0" smtClean="0">
                <a:latin typeface="CMU Serif" panose="02000603000000000000" pitchFamily="2" charset="0"/>
                <a:ea typeface="CMU Serif" panose="02000603000000000000" pitchFamily="2" charset="0"/>
                <a:cs typeface="CMU Serif" panose="02000603000000000000" pitchFamily="2" charset="0"/>
              </a:rPr>
              <a:t>Propuestas de Ampliación</a:t>
            </a:r>
            <a:endParaRPr lang="es-ES" sz="2800" b="1" dirty="0">
              <a:latin typeface="CMU Serif" panose="02000603000000000000" pitchFamily="2" charset="0"/>
              <a:ea typeface="CMU Serif" panose="02000603000000000000" pitchFamily="2" charset="0"/>
              <a:cs typeface="CMU Serif" panose="02000603000000000000" pitchFamily="2" charset="0"/>
            </a:endParaRPr>
          </a:p>
        </p:txBody>
      </p:sp>
      <p:sp>
        <p:nvSpPr>
          <p:cNvPr id="3" name="Marcador de contenido 2"/>
          <p:cNvSpPr>
            <a:spLocks noGrp="1"/>
          </p:cNvSpPr>
          <p:nvPr>
            <p:ph idx="1"/>
          </p:nvPr>
        </p:nvSpPr>
        <p:spPr>
          <a:xfrm>
            <a:off x="2503488" y="1262064"/>
            <a:ext cx="7177497" cy="4727574"/>
          </a:xfrm>
        </p:spPr>
        <p:txBody>
          <a:bodyPr>
            <a:normAutofit lnSpcReduction="10000"/>
          </a:bodyPr>
          <a:lstStyle/>
          <a:p>
            <a:pPr marL="0" indent="0">
              <a:buNone/>
            </a:pPr>
            <a:r>
              <a:rPr lang="es-ES" sz="2000" dirty="0"/>
              <a:t> </a:t>
            </a:r>
          </a:p>
          <a:p>
            <a:pPr lvl="0">
              <a:buFont typeface="Wingdings" panose="05000000000000000000" pitchFamily="2" charset="2"/>
              <a:buChar char="ü"/>
            </a:pPr>
            <a:r>
              <a:rPr lang="es-ES" sz="2000" dirty="0">
                <a:latin typeface="CMU Serif" panose="02000603000000000000" pitchFamily="2" charset="0"/>
                <a:ea typeface="CMU Serif" panose="02000603000000000000" pitchFamily="2" charset="0"/>
                <a:cs typeface="CMU Serif" panose="02000603000000000000" pitchFamily="2" charset="0"/>
              </a:rPr>
              <a:t>Modelado de los movimientos en el plano </a:t>
            </a:r>
            <a:r>
              <a:rPr lang="es-ES" sz="2000" dirty="0" smtClean="0">
                <a:latin typeface="CMU Serif" panose="02000603000000000000" pitchFamily="2" charset="0"/>
                <a:ea typeface="CMU Serif" panose="02000603000000000000" pitchFamily="2" charset="0"/>
                <a:cs typeface="CMU Serif" panose="02000603000000000000" pitchFamily="2" charset="0"/>
              </a:rPr>
              <a:t>horizontal</a:t>
            </a:r>
          </a:p>
          <a:p>
            <a:pPr lvl="0">
              <a:buFont typeface="Wingdings" panose="05000000000000000000" pitchFamily="2" charset="2"/>
              <a:buChar char="ü"/>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buFont typeface="Wingdings" panose="05000000000000000000" pitchFamily="2" charset="2"/>
              <a:buChar char="ü"/>
            </a:pPr>
            <a:r>
              <a:rPr lang="es-ES" sz="2000" dirty="0">
                <a:latin typeface="CMU Serif" panose="02000603000000000000" pitchFamily="2" charset="0"/>
                <a:ea typeface="CMU Serif" panose="02000603000000000000" pitchFamily="2" charset="0"/>
                <a:cs typeface="CMU Serif" panose="02000603000000000000" pitchFamily="2" charset="0"/>
              </a:rPr>
              <a:t>Adaptación para un correcto funcionamiento con otros tipos de </a:t>
            </a:r>
            <a:r>
              <a:rPr lang="es-ES" sz="2000" dirty="0" smtClean="0">
                <a:latin typeface="CMU Serif" panose="02000603000000000000" pitchFamily="2" charset="0"/>
                <a:ea typeface="CMU Serif" panose="02000603000000000000" pitchFamily="2" charset="0"/>
                <a:cs typeface="CMU Serif" panose="02000603000000000000" pitchFamily="2" charset="0"/>
              </a:rPr>
              <a:t>aeronave</a:t>
            </a:r>
          </a:p>
          <a:p>
            <a:pPr lvl="0">
              <a:buFont typeface="Wingdings" panose="05000000000000000000" pitchFamily="2" charset="2"/>
              <a:buChar char="ü"/>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buFont typeface="Wingdings" panose="05000000000000000000" pitchFamily="2" charset="2"/>
              <a:buChar char="ü"/>
            </a:pPr>
            <a:r>
              <a:rPr lang="es-ES" sz="2000" dirty="0">
                <a:latin typeface="CMU Serif" panose="02000603000000000000" pitchFamily="2" charset="0"/>
                <a:ea typeface="CMU Serif" panose="02000603000000000000" pitchFamily="2" charset="0"/>
                <a:cs typeface="CMU Serif" panose="02000603000000000000" pitchFamily="2" charset="0"/>
              </a:rPr>
              <a:t>Análisis y mejora de los mecanismos de control y aumento de su complejidad, teniendo en cuenta factores integrales y </a:t>
            </a:r>
            <a:r>
              <a:rPr lang="es-ES" sz="2000" dirty="0" smtClean="0">
                <a:latin typeface="CMU Serif" panose="02000603000000000000" pitchFamily="2" charset="0"/>
                <a:ea typeface="CMU Serif" panose="02000603000000000000" pitchFamily="2" charset="0"/>
                <a:cs typeface="CMU Serif" panose="02000603000000000000" pitchFamily="2" charset="0"/>
              </a:rPr>
              <a:t>derivativos</a:t>
            </a:r>
          </a:p>
          <a:p>
            <a:pPr lvl="0">
              <a:buFont typeface="Wingdings" panose="05000000000000000000" pitchFamily="2" charset="2"/>
              <a:buChar char="ü"/>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buFont typeface="Wingdings" panose="05000000000000000000" pitchFamily="2" charset="2"/>
              <a:buChar char="ü"/>
            </a:pPr>
            <a:r>
              <a:rPr lang="es-ES" sz="2000" dirty="0">
                <a:latin typeface="CMU Serif" panose="02000603000000000000" pitchFamily="2" charset="0"/>
                <a:ea typeface="CMU Serif" panose="02000603000000000000" pitchFamily="2" charset="0"/>
                <a:cs typeface="CMU Serif" panose="02000603000000000000" pitchFamily="2" charset="0"/>
              </a:rPr>
              <a:t>Gestión de </a:t>
            </a:r>
            <a:r>
              <a:rPr lang="es-ES" sz="2000" dirty="0" smtClean="0">
                <a:latin typeface="CMU Serif" panose="02000603000000000000" pitchFamily="2" charset="0"/>
                <a:ea typeface="CMU Serif" panose="02000603000000000000" pitchFamily="2" charset="0"/>
                <a:cs typeface="CMU Serif" panose="02000603000000000000" pitchFamily="2" charset="0"/>
              </a:rPr>
              <a:t>errores</a:t>
            </a:r>
          </a:p>
          <a:p>
            <a:pPr lvl="0">
              <a:buFont typeface="Wingdings" panose="05000000000000000000" pitchFamily="2" charset="2"/>
              <a:buChar char="ü"/>
            </a:pPr>
            <a:endParaRPr lang="es-ES" sz="2000" dirty="0">
              <a:latin typeface="CMU Serif" panose="02000603000000000000" pitchFamily="2" charset="0"/>
              <a:ea typeface="CMU Serif" panose="02000603000000000000" pitchFamily="2" charset="0"/>
              <a:cs typeface="CMU Serif" panose="02000603000000000000" pitchFamily="2" charset="0"/>
            </a:endParaRPr>
          </a:p>
          <a:p>
            <a:pPr lvl="0">
              <a:buFont typeface="Wingdings" panose="05000000000000000000" pitchFamily="2" charset="2"/>
              <a:buChar char="ü"/>
            </a:pPr>
            <a:r>
              <a:rPr lang="es-ES" sz="2000" dirty="0">
                <a:latin typeface="CMU Serif" panose="02000603000000000000" pitchFamily="2" charset="0"/>
                <a:ea typeface="CMU Serif" panose="02000603000000000000" pitchFamily="2" charset="0"/>
                <a:cs typeface="CMU Serif" panose="02000603000000000000" pitchFamily="2" charset="0"/>
              </a:rPr>
              <a:t>Gestión de los límites de actuación de la aeronave</a:t>
            </a:r>
          </a:p>
          <a:p>
            <a:pPr>
              <a:buFont typeface="Wingdings" panose="05000000000000000000" pitchFamily="2" charset="2"/>
              <a:buChar char="ü"/>
            </a:pPr>
            <a:endParaRPr lang="es-ES" sz="2000"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62</a:t>
            </a:fld>
            <a:endParaRPr lang="es-ES" dirty="0"/>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spTree>
    <p:extLst>
      <p:ext uri="{BB962C8B-B14F-4D97-AF65-F5344CB8AC3E}">
        <p14:creationId xmlns:p14="http://schemas.microsoft.com/office/powerpoint/2010/main" val="1795131146"/>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6"/>
            <a:ext cx="10515600" cy="806450"/>
          </a:xfrm>
        </p:spPr>
        <p:txBody>
          <a:bodyPr>
            <a:normAutofit/>
          </a:bodyPr>
          <a:lstStyle/>
          <a:p>
            <a:pPr algn="ctr"/>
            <a:r>
              <a:rPr lang="es-ES" sz="4000" b="1" dirty="0" smtClean="0">
                <a:latin typeface="CMU Serif" panose="02000603000000000000" pitchFamily="2" charset="0"/>
                <a:ea typeface="CMU Serif" panose="02000603000000000000" pitchFamily="2" charset="0"/>
                <a:cs typeface="CMU Serif" panose="02000603000000000000" pitchFamily="2" charset="0"/>
              </a:rPr>
              <a:t>Ejemplo</a:t>
            </a:r>
            <a:endParaRPr lang="es-ES" sz="4000" b="1" dirty="0">
              <a:latin typeface="CMU Serif" panose="02000603000000000000" pitchFamily="2" charset="0"/>
              <a:ea typeface="CMU Serif" panose="02000603000000000000" pitchFamily="2" charset="0"/>
              <a:cs typeface="CMU Serif" panose="02000603000000000000" pitchFamily="2" charset="0"/>
            </a:endParaRPr>
          </a:p>
        </p:txBody>
      </p:sp>
      <p:grpSp>
        <p:nvGrpSpPr>
          <p:cNvPr id="5" name="Group 4"/>
          <p:cNvGrpSpPr>
            <a:grpSpLocks noChangeAspect="1"/>
          </p:cNvGrpSpPr>
          <p:nvPr/>
        </p:nvGrpSpPr>
        <p:grpSpPr bwMode="auto">
          <a:xfrm>
            <a:off x="838200" y="365125"/>
            <a:ext cx="2314575" cy="558800"/>
            <a:chOff x="528" y="230"/>
            <a:chExt cx="1458" cy="352"/>
          </a:xfrm>
          <a:effectLst>
            <a:glow rad="127000">
              <a:schemeClr val="accent1">
                <a:alpha val="0"/>
              </a:schemeClr>
            </a:glow>
            <a:outerShdw blurRad="50800" dist="50800" dir="5400000" algn="ctr" rotWithShape="0">
              <a:srgbClr val="000000">
                <a:alpha val="0"/>
              </a:srgbClr>
            </a:outerShdw>
            <a:reflection stA="0" endPos="65000" dist="50800" dir="5400000" sy="-100000" algn="bl" rotWithShape="0"/>
          </a:effectLst>
        </p:grpSpPr>
        <p:sp>
          <p:nvSpPr>
            <p:cNvPr id="6" name="AutoShape 3"/>
            <p:cNvSpPr>
              <a:spLocks noChangeAspect="1" noChangeArrowheads="1" noTextEdit="1"/>
            </p:cNvSpPr>
            <p:nvPr/>
          </p:nvSpPr>
          <p:spPr bwMode="auto">
            <a:xfrm>
              <a:off x="528" y="230"/>
              <a:ext cx="145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 name="Freeform 5"/>
            <p:cNvSpPr>
              <a:spLocks/>
            </p:cNvSpPr>
            <p:nvPr/>
          </p:nvSpPr>
          <p:spPr bwMode="auto">
            <a:xfrm>
              <a:off x="752" y="230"/>
              <a:ext cx="1003" cy="198"/>
            </a:xfrm>
            <a:custGeom>
              <a:avLst/>
              <a:gdLst>
                <a:gd name="T0" fmla="*/ 0 w 1003"/>
                <a:gd name="T1" fmla="*/ 198 h 198"/>
                <a:gd name="T2" fmla="*/ 0 w 1003"/>
                <a:gd name="T3" fmla="*/ 0 h 198"/>
                <a:gd name="T4" fmla="*/ 1003 w 1003"/>
                <a:gd name="T5" fmla="*/ 0 h 198"/>
                <a:gd name="T6" fmla="*/ 1003 w 1003"/>
                <a:gd name="T7" fmla="*/ 198 h 198"/>
                <a:gd name="T8" fmla="*/ 853 w 1003"/>
                <a:gd name="T9" fmla="*/ 198 h 198"/>
                <a:gd name="T10" fmla="*/ 853 w 1003"/>
                <a:gd name="T11" fmla="*/ 62 h 198"/>
                <a:gd name="T12" fmla="*/ 150 w 1003"/>
                <a:gd name="T13" fmla="*/ 62 h 198"/>
                <a:gd name="T14" fmla="*/ 150 w 1003"/>
                <a:gd name="T15" fmla="*/ 198 h 198"/>
                <a:gd name="T16" fmla="*/ 0 w 1003"/>
                <a:gd name="T1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3" h="198">
                  <a:moveTo>
                    <a:pt x="0" y="198"/>
                  </a:moveTo>
                  <a:lnTo>
                    <a:pt x="0" y="0"/>
                  </a:lnTo>
                  <a:lnTo>
                    <a:pt x="1003" y="0"/>
                  </a:lnTo>
                  <a:lnTo>
                    <a:pt x="1003" y="198"/>
                  </a:lnTo>
                  <a:lnTo>
                    <a:pt x="853" y="198"/>
                  </a:lnTo>
                  <a:lnTo>
                    <a:pt x="853" y="62"/>
                  </a:lnTo>
                  <a:lnTo>
                    <a:pt x="150" y="62"/>
                  </a:lnTo>
                  <a:lnTo>
                    <a:pt x="150" y="198"/>
                  </a:lnTo>
                  <a:lnTo>
                    <a:pt x="0" y="19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 name="Rectangle 6"/>
            <p:cNvSpPr>
              <a:spLocks noChangeArrowheads="1"/>
            </p:cNvSpPr>
            <p:nvPr/>
          </p:nvSpPr>
          <p:spPr bwMode="auto">
            <a:xfrm>
              <a:off x="967"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 name="Rectangle 7"/>
            <p:cNvSpPr>
              <a:spLocks noChangeArrowheads="1"/>
            </p:cNvSpPr>
            <p:nvPr/>
          </p:nvSpPr>
          <p:spPr bwMode="auto">
            <a:xfrm>
              <a:off x="1095"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 name="Rectangle 8"/>
            <p:cNvSpPr>
              <a:spLocks noChangeArrowheads="1"/>
            </p:cNvSpPr>
            <p:nvPr/>
          </p:nvSpPr>
          <p:spPr bwMode="auto">
            <a:xfrm>
              <a:off x="1222"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Rectangle 9"/>
            <p:cNvSpPr>
              <a:spLocks noChangeArrowheads="1"/>
            </p:cNvSpPr>
            <p:nvPr/>
          </p:nvSpPr>
          <p:spPr bwMode="auto">
            <a:xfrm>
              <a:off x="1349" y="366"/>
              <a:ext cx="63"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Rectangle 10"/>
            <p:cNvSpPr>
              <a:spLocks noChangeArrowheads="1"/>
            </p:cNvSpPr>
            <p:nvPr/>
          </p:nvSpPr>
          <p:spPr bwMode="auto">
            <a:xfrm>
              <a:off x="1476" y="366"/>
              <a:ext cx="64" cy="62"/>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11"/>
            <p:cNvSpPr>
              <a:spLocks/>
            </p:cNvSpPr>
            <p:nvPr/>
          </p:nvSpPr>
          <p:spPr bwMode="auto">
            <a:xfrm>
              <a:off x="528" y="488"/>
              <a:ext cx="30" cy="75"/>
            </a:xfrm>
            <a:custGeom>
              <a:avLst/>
              <a:gdLst>
                <a:gd name="T0" fmla="*/ 0 w 30"/>
                <a:gd name="T1" fmla="*/ 75 h 75"/>
                <a:gd name="T2" fmla="*/ 30 w 30"/>
                <a:gd name="T3" fmla="*/ 75 h 75"/>
                <a:gd name="T4" fmla="*/ 30 w 30"/>
                <a:gd name="T5" fmla="*/ 66 h 75"/>
                <a:gd name="T6" fmla="*/ 11 w 30"/>
                <a:gd name="T7" fmla="*/ 66 h 75"/>
                <a:gd name="T8" fmla="*/ 11 w 30"/>
                <a:gd name="T9" fmla="*/ 40 h 75"/>
                <a:gd name="T10" fmla="*/ 29 w 30"/>
                <a:gd name="T11" fmla="*/ 40 h 75"/>
                <a:gd name="T12" fmla="*/ 29 w 30"/>
                <a:gd name="T13" fmla="*/ 32 h 75"/>
                <a:gd name="T14" fmla="*/ 11 w 30"/>
                <a:gd name="T15" fmla="*/ 32 h 75"/>
                <a:gd name="T16" fmla="*/ 11 w 30"/>
                <a:gd name="T17" fmla="*/ 7 h 75"/>
                <a:gd name="T18" fmla="*/ 30 w 30"/>
                <a:gd name="T19" fmla="*/ 7 h 75"/>
                <a:gd name="T20" fmla="*/ 30 w 30"/>
                <a:gd name="T21" fmla="*/ 0 h 75"/>
                <a:gd name="T22" fmla="*/ 0 w 30"/>
                <a:gd name="T23" fmla="*/ 0 h 75"/>
                <a:gd name="T24" fmla="*/ 0 w 30"/>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5">
                  <a:moveTo>
                    <a:pt x="0" y="75"/>
                  </a:moveTo>
                  <a:lnTo>
                    <a:pt x="30" y="75"/>
                  </a:lnTo>
                  <a:lnTo>
                    <a:pt x="30" y="66"/>
                  </a:lnTo>
                  <a:lnTo>
                    <a:pt x="11" y="66"/>
                  </a:lnTo>
                  <a:lnTo>
                    <a:pt x="11" y="40"/>
                  </a:lnTo>
                  <a:lnTo>
                    <a:pt x="29" y="40"/>
                  </a:lnTo>
                  <a:lnTo>
                    <a:pt x="29" y="32"/>
                  </a:lnTo>
                  <a:lnTo>
                    <a:pt x="11" y="32"/>
                  </a:lnTo>
                  <a:lnTo>
                    <a:pt x="11" y="7"/>
                  </a:lnTo>
                  <a:lnTo>
                    <a:pt x="30" y="7"/>
                  </a:lnTo>
                  <a:lnTo>
                    <a:pt x="30"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2"/>
            <p:cNvSpPr>
              <a:spLocks/>
            </p:cNvSpPr>
            <p:nvPr/>
          </p:nvSpPr>
          <p:spPr bwMode="auto">
            <a:xfrm>
              <a:off x="561" y="510"/>
              <a:ext cx="27" cy="53"/>
            </a:xfrm>
            <a:custGeom>
              <a:avLst/>
              <a:gdLst>
                <a:gd name="T0" fmla="*/ 27 w 27"/>
                <a:gd name="T1" fmla="*/ 9 h 53"/>
                <a:gd name="T2" fmla="*/ 24 w 27"/>
                <a:gd name="T3" fmla="*/ 3 h 53"/>
                <a:gd name="T4" fmla="*/ 20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7 w 27"/>
                <a:gd name="T23" fmla="*/ 41 h 53"/>
                <a:gd name="T24" fmla="*/ 16 w 27"/>
                <a:gd name="T25" fmla="*/ 45 h 53"/>
                <a:gd name="T26" fmla="*/ 13 w 27"/>
                <a:gd name="T27" fmla="*/ 46 h 53"/>
                <a:gd name="T28" fmla="*/ 11 w 27"/>
                <a:gd name="T29" fmla="*/ 45 h 53"/>
                <a:gd name="T30" fmla="*/ 9 w 27"/>
                <a:gd name="T31" fmla="*/ 42 h 53"/>
                <a:gd name="T32" fmla="*/ 0 w 27"/>
                <a:gd name="T33" fmla="*/ 34 h 53"/>
                <a:gd name="T34" fmla="*/ 1 w 27"/>
                <a:gd name="T35" fmla="*/ 47 h 53"/>
                <a:gd name="T36" fmla="*/ 2 w 27"/>
                <a:gd name="T37" fmla="*/ 50 h 53"/>
                <a:gd name="T38" fmla="*/ 6 w 27"/>
                <a:gd name="T39" fmla="*/ 53 h 53"/>
                <a:gd name="T40" fmla="*/ 19 w 27"/>
                <a:gd name="T41" fmla="*/ 53 h 53"/>
                <a:gd name="T42" fmla="*/ 24 w 27"/>
                <a:gd name="T43" fmla="*/ 50 h 53"/>
                <a:gd name="T44" fmla="*/ 25 w 27"/>
                <a:gd name="T45" fmla="*/ 46 h 53"/>
                <a:gd name="T46" fmla="*/ 27 w 27"/>
                <a:gd name="T47" fmla="*/ 40 h 53"/>
                <a:gd name="T48" fmla="*/ 25 w 27"/>
                <a:gd name="T49" fmla="*/ 31 h 53"/>
                <a:gd name="T50" fmla="*/ 17 w 27"/>
                <a:gd name="T51" fmla="*/ 23 h 53"/>
                <a:gd name="T52" fmla="*/ 11 w 27"/>
                <a:gd name="T53" fmla="*/ 16 h 53"/>
                <a:gd name="T54" fmla="*/ 11 w 27"/>
                <a:gd name="T55" fmla="*/ 11 h 53"/>
                <a:gd name="T56" fmla="*/ 12 w 27"/>
                <a:gd name="T57" fmla="*/ 6 h 53"/>
                <a:gd name="T58" fmla="*/ 15 w 27"/>
                <a:gd name="T59" fmla="*/ 7 h 53"/>
                <a:gd name="T60" fmla="*/ 17 w 27"/>
                <a:gd name="T61" fmla="*/ 10 h 53"/>
                <a:gd name="T62" fmla="*/ 17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7" y="18"/>
                  </a:moveTo>
                  <a:lnTo>
                    <a:pt x="27" y="9"/>
                  </a:lnTo>
                  <a:lnTo>
                    <a:pt x="25" y="5"/>
                  </a:lnTo>
                  <a:lnTo>
                    <a:pt x="24" y="3"/>
                  </a:lnTo>
                  <a:lnTo>
                    <a:pt x="23" y="2"/>
                  </a:lnTo>
                  <a:lnTo>
                    <a:pt x="20" y="0"/>
                  </a:lnTo>
                  <a:lnTo>
                    <a:pt x="15" y="0"/>
                  </a:lnTo>
                  <a:lnTo>
                    <a:pt x="8" y="0"/>
                  </a:lnTo>
                  <a:lnTo>
                    <a:pt x="6" y="1"/>
                  </a:lnTo>
                  <a:lnTo>
                    <a:pt x="4" y="2"/>
                  </a:lnTo>
                  <a:lnTo>
                    <a:pt x="2" y="3"/>
                  </a:lnTo>
                  <a:lnTo>
                    <a:pt x="1" y="6"/>
                  </a:lnTo>
                  <a:lnTo>
                    <a:pt x="1" y="9"/>
                  </a:lnTo>
                  <a:lnTo>
                    <a:pt x="0" y="12"/>
                  </a:lnTo>
                  <a:lnTo>
                    <a:pt x="1" y="16"/>
                  </a:lnTo>
                  <a:lnTo>
                    <a:pt x="1" y="19"/>
                  </a:lnTo>
                  <a:lnTo>
                    <a:pt x="1" y="20"/>
                  </a:lnTo>
                  <a:lnTo>
                    <a:pt x="4" y="23"/>
                  </a:lnTo>
                  <a:lnTo>
                    <a:pt x="9" y="27"/>
                  </a:lnTo>
                  <a:lnTo>
                    <a:pt x="11" y="29"/>
                  </a:lnTo>
                  <a:lnTo>
                    <a:pt x="15" y="32"/>
                  </a:lnTo>
                  <a:lnTo>
                    <a:pt x="16" y="34"/>
                  </a:lnTo>
                  <a:lnTo>
                    <a:pt x="17" y="37"/>
                  </a:lnTo>
                  <a:lnTo>
                    <a:pt x="17" y="41"/>
                  </a:lnTo>
                  <a:lnTo>
                    <a:pt x="17" y="44"/>
                  </a:lnTo>
                  <a:lnTo>
                    <a:pt x="16" y="45"/>
                  </a:lnTo>
                  <a:lnTo>
                    <a:pt x="16" y="46"/>
                  </a:lnTo>
                  <a:lnTo>
                    <a:pt x="13" y="46"/>
                  </a:lnTo>
                  <a:lnTo>
                    <a:pt x="12" y="46"/>
                  </a:lnTo>
                  <a:lnTo>
                    <a:pt x="11" y="45"/>
                  </a:lnTo>
                  <a:lnTo>
                    <a:pt x="9" y="45"/>
                  </a:lnTo>
                  <a:lnTo>
                    <a:pt x="9" y="42"/>
                  </a:lnTo>
                  <a:lnTo>
                    <a:pt x="9" y="34"/>
                  </a:lnTo>
                  <a:lnTo>
                    <a:pt x="0" y="34"/>
                  </a:lnTo>
                  <a:lnTo>
                    <a:pt x="0" y="42"/>
                  </a:lnTo>
                  <a:lnTo>
                    <a:pt x="1" y="47"/>
                  </a:lnTo>
                  <a:lnTo>
                    <a:pt x="1" y="49"/>
                  </a:lnTo>
                  <a:lnTo>
                    <a:pt x="2" y="50"/>
                  </a:lnTo>
                  <a:lnTo>
                    <a:pt x="5" y="51"/>
                  </a:lnTo>
                  <a:lnTo>
                    <a:pt x="6" y="53"/>
                  </a:lnTo>
                  <a:lnTo>
                    <a:pt x="12" y="53"/>
                  </a:lnTo>
                  <a:lnTo>
                    <a:pt x="19" y="53"/>
                  </a:lnTo>
                  <a:lnTo>
                    <a:pt x="21" y="51"/>
                  </a:lnTo>
                  <a:lnTo>
                    <a:pt x="24" y="50"/>
                  </a:lnTo>
                  <a:lnTo>
                    <a:pt x="25" y="47"/>
                  </a:lnTo>
                  <a:lnTo>
                    <a:pt x="25" y="46"/>
                  </a:lnTo>
                  <a:lnTo>
                    <a:pt x="27" y="42"/>
                  </a:lnTo>
                  <a:lnTo>
                    <a:pt x="27" y="40"/>
                  </a:lnTo>
                  <a:lnTo>
                    <a:pt x="27" y="34"/>
                  </a:lnTo>
                  <a:lnTo>
                    <a:pt x="25" y="31"/>
                  </a:lnTo>
                  <a:lnTo>
                    <a:pt x="23" y="27"/>
                  </a:lnTo>
                  <a:lnTo>
                    <a:pt x="17" y="23"/>
                  </a:lnTo>
                  <a:lnTo>
                    <a:pt x="13" y="19"/>
                  </a:lnTo>
                  <a:lnTo>
                    <a:pt x="11" y="16"/>
                  </a:lnTo>
                  <a:lnTo>
                    <a:pt x="11" y="14"/>
                  </a:lnTo>
                  <a:lnTo>
                    <a:pt x="11" y="11"/>
                  </a:lnTo>
                  <a:lnTo>
                    <a:pt x="11" y="7"/>
                  </a:lnTo>
                  <a:lnTo>
                    <a:pt x="12" y="6"/>
                  </a:lnTo>
                  <a:lnTo>
                    <a:pt x="13" y="6"/>
                  </a:lnTo>
                  <a:lnTo>
                    <a:pt x="15" y="7"/>
                  </a:lnTo>
                  <a:lnTo>
                    <a:pt x="16" y="7"/>
                  </a:lnTo>
                  <a:lnTo>
                    <a:pt x="17" y="10"/>
                  </a:lnTo>
                  <a:lnTo>
                    <a:pt x="17" y="12"/>
                  </a:lnTo>
                  <a:lnTo>
                    <a:pt x="17" y="18"/>
                  </a:lnTo>
                  <a:lnTo>
                    <a:pt x="27"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3"/>
            <p:cNvSpPr>
              <a:spLocks/>
            </p:cNvSpPr>
            <p:nvPr/>
          </p:nvSpPr>
          <p:spPr bwMode="auto">
            <a:xfrm>
              <a:off x="592" y="510"/>
              <a:ext cx="28" cy="53"/>
            </a:xfrm>
            <a:custGeom>
              <a:avLst/>
              <a:gdLst>
                <a:gd name="T0" fmla="*/ 0 w 28"/>
                <a:gd name="T1" fmla="*/ 40 h 53"/>
                <a:gd name="T2" fmla="*/ 1 w 28"/>
                <a:gd name="T3" fmla="*/ 44 h 53"/>
                <a:gd name="T4" fmla="*/ 1 w 28"/>
                <a:gd name="T5" fmla="*/ 46 h 53"/>
                <a:gd name="T6" fmla="*/ 3 w 28"/>
                <a:gd name="T7" fmla="*/ 49 h 53"/>
                <a:gd name="T8" fmla="*/ 5 w 28"/>
                <a:gd name="T9" fmla="*/ 50 h 53"/>
                <a:gd name="T10" fmla="*/ 9 w 28"/>
                <a:gd name="T11" fmla="*/ 53 h 53"/>
                <a:gd name="T12" fmla="*/ 15 w 28"/>
                <a:gd name="T13" fmla="*/ 53 h 53"/>
                <a:gd name="T14" fmla="*/ 18 w 28"/>
                <a:gd name="T15" fmla="*/ 53 h 53"/>
                <a:gd name="T16" fmla="*/ 20 w 28"/>
                <a:gd name="T17" fmla="*/ 53 h 53"/>
                <a:gd name="T18" fmla="*/ 24 w 28"/>
                <a:gd name="T19" fmla="*/ 51 h 53"/>
                <a:gd name="T20" fmla="*/ 26 w 28"/>
                <a:gd name="T21" fmla="*/ 50 h 53"/>
                <a:gd name="T22" fmla="*/ 27 w 28"/>
                <a:gd name="T23" fmla="*/ 47 h 53"/>
                <a:gd name="T24" fmla="*/ 28 w 28"/>
                <a:gd name="T25" fmla="*/ 46 h 53"/>
                <a:gd name="T26" fmla="*/ 28 w 28"/>
                <a:gd name="T27" fmla="*/ 42 h 53"/>
                <a:gd name="T28" fmla="*/ 28 w 28"/>
                <a:gd name="T29" fmla="*/ 34 h 53"/>
                <a:gd name="T30" fmla="*/ 19 w 28"/>
                <a:gd name="T31" fmla="*/ 34 h 53"/>
                <a:gd name="T32" fmla="*/ 19 w 28"/>
                <a:gd name="T33" fmla="*/ 41 h 53"/>
                <a:gd name="T34" fmla="*/ 19 w 28"/>
                <a:gd name="T35" fmla="*/ 44 h 53"/>
                <a:gd name="T36" fmla="*/ 18 w 28"/>
                <a:gd name="T37" fmla="*/ 45 h 53"/>
                <a:gd name="T38" fmla="*/ 16 w 28"/>
                <a:gd name="T39" fmla="*/ 46 h 53"/>
                <a:gd name="T40" fmla="*/ 15 w 28"/>
                <a:gd name="T41" fmla="*/ 46 h 53"/>
                <a:gd name="T42" fmla="*/ 12 w 28"/>
                <a:gd name="T43" fmla="*/ 46 h 53"/>
                <a:gd name="T44" fmla="*/ 12 w 28"/>
                <a:gd name="T45" fmla="*/ 45 h 53"/>
                <a:gd name="T46" fmla="*/ 11 w 28"/>
                <a:gd name="T47" fmla="*/ 44 h 53"/>
                <a:gd name="T48" fmla="*/ 11 w 28"/>
                <a:gd name="T49" fmla="*/ 41 h 53"/>
                <a:gd name="T50" fmla="*/ 11 w 28"/>
                <a:gd name="T51" fmla="*/ 12 h 53"/>
                <a:gd name="T52" fmla="*/ 11 w 28"/>
                <a:gd name="T53" fmla="*/ 10 h 53"/>
                <a:gd name="T54" fmla="*/ 12 w 28"/>
                <a:gd name="T55" fmla="*/ 7 h 53"/>
                <a:gd name="T56" fmla="*/ 14 w 28"/>
                <a:gd name="T57" fmla="*/ 7 h 53"/>
                <a:gd name="T58" fmla="*/ 15 w 28"/>
                <a:gd name="T59" fmla="*/ 6 h 53"/>
                <a:gd name="T60" fmla="*/ 16 w 28"/>
                <a:gd name="T61" fmla="*/ 7 h 53"/>
                <a:gd name="T62" fmla="*/ 18 w 28"/>
                <a:gd name="T63" fmla="*/ 7 h 53"/>
                <a:gd name="T64" fmla="*/ 18 w 28"/>
                <a:gd name="T65" fmla="*/ 10 h 53"/>
                <a:gd name="T66" fmla="*/ 19 w 28"/>
                <a:gd name="T67" fmla="*/ 12 h 53"/>
                <a:gd name="T68" fmla="*/ 19 w 28"/>
                <a:gd name="T69" fmla="*/ 18 h 53"/>
                <a:gd name="T70" fmla="*/ 28 w 28"/>
                <a:gd name="T71" fmla="*/ 18 h 53"/>
                <a:gd name="T72" fmla="*/ 28 w 28"/>
                <a:gd name="T73" fmla="*/ 10 h 53"/>
                <a:gd name="T74" fmla="*/ 27 w 28"/>
                <a:gd name="T75" fmla="*/ 6 h 53"/>
                <a:gd name="T76" fmla="*/ 24 w 28"/>
                <a:gd name="T77" fmla="*/ 2 h 53"/>
                <a:gd name="T78" fmla="*/ 20 w 28"/>
                <a:gd name="T79" fmla="*/ 1 h 53"/>
                <a:gd name="T80" fmla="*/ 18 w 28"/>
                <a:gd name="T81" fmla="*/ 0 h 53"/>
                <a:gd name="T82" fmla="*/ 15 w 28"/>
                <a:gd name="T83" fmla="*/ 0 h 53"/>
                <a:gd name="T84" fmla="*/ 12 w 28"/>
                <a:gd name="T85" fmla="*/ 0 h 53"/>
                <a:gd name="T86" fmla="*/ 8 w 28"/>
                <a:gd name="T87" fmla="*/ 1 h 53"/>
                <a:gd name="T88" fmla="*/ 7 w 28"/>
                <a:gd name="T89" fmla="*/ 2 h 53"/>
                <a:gd name="T90" fmla="*/ 4 w 28"/>
                <a:gd name="T91" fmla="*/ 3 h 53"/>
                <a:gd name="T92" fmla="*/ 3 w 28"/>
                <a:gd name="T93" fmla="*/ 5 h 53"/>
                <a:gd name="T94" fmla="*/ 1 w 28"/>
                <a:gd name="T95" fmla="*/ 7 h 53"/>
                <a:gd name="T96" fmla="*/ 0 w 28"/>
                <a:gd name="T97" fmla="*/ 10 h 53"/>
                <a:gd name="T98" fmla="*/ 0 w 28"/>
                <a:gd name="T99" fmla="*/ 14 h 53"/>
                <a:gd name="T100" fmla="*/ 0 w 28"/>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53">
                  <a:moveTo>
                    <a:pt x="0" y="40"/>
                  </a:moveTo>
                  <a:lnTo>
                    <a:pt x="1" y="44"/>
                  </a:lnTo>
                  <a:lnTo>
                    <a:pt x="1" y="46"/>
                  </a:lnTo>
                  <a:lnTo>
                    <a:pt x="3" y="49"/>
                  </a:lnTo>
                  <a:lnTo>
                    <a:pt x="5" y="50"/>
                  </a:lnTo>
                  <a:lnTo>
                    <a:pt x="9" y="53"/>
                  </a:lnTo>
                  <a:lnTo>
                    <a:pt x="15" y="53"/>
                  </a:lnTo>
                  <a:lnTo>
                    <a:pt x="18" y="53"/>
                  </a:lnTo>
                  <a:lnTo>
                    <a:pt x="20" y="53"/>
                  </a:lnTo>
                  <a:lnTo>
                    <a:pt x="24" y="51"/>
                  </a:lnTo>
                  <a:lnTo>
                    <a:pt x="26" y="50"/>
                  </a:lnTo>
                  <a:lnTo>
                    <a:pt x="27" y="47"/>
                  </a:lnTo>
                  <a:lnTo>
                    <a:pt x="28" y="46"/>
                  </a:lnTo>
                  <a:lnTo>
                    <a:pt x="28" y="42"/>
                  </a:lnTo>
                  <a:lnTo>
                    <a:pt x="28" y="34"/>
                  </a:lnTo>
                  <a:lnTo>
                    <a:pt x="19" y="34"/>
                  </a:lnTo>
                  <a:lnTo>
                    <a:pt x="19" y="41"/>
                  </a:lnTo>
                  <a:lnTo>
                    <a:pt x="19" y="44"/>
                  </a:lnTo>
                  <a:lnTo>
                    <a:pt x="18" y="45"/>
                  </a:lnTo>
                  <a:lnTo>
                    <a:pt x="16" y="46"/>
                  </a:lnTo>
                  <a:lnTo>
                    <a:pt x="15" y="46"/>
                  </a:lnTo>
                  <a:lnTo>
                    <a:pt x="12" y="46"/>
                  </a:lnTo>
                  <a:lnTo>
                    <a:pt x="12" y="45"/>
                  </a:lnTo>
                  <a:lnTo>
                    <a:pt x="11" y="44"/>
                  </a:lnTo>
                  <a:lnTo>
                    <a:pt x="11" y="41"/>
                  </a:lnTo>
                  <a:lnTo>
                    <a:pt x="11" y="12"/>
                  </a:lnTo>
                  <a:lnTo>
                    <a:pt x="11" y="10"/>
                  </a:lnTo>
                  <a:lnTo>
                    <a:pt x="12" y="7"/>
                  </a:lnTo>
                  <a:lnTo>
                    <a:pt x="14" y="7"/>
                  </a:lnTo>
                  <a:lnTo>
                    <a:pt x="15" y="6"/>
                  </a:lnTo>
                  <a:lnTo>
                    <a:pt x="16" y="7"/>
                  </a:lnTo>
                  <a:lnTo>
                    <a:pt x="18" y="7"/>
                  </a:lnTo>
                  <a:lnTo>
                    <a:pt x="18" y="10"/>
                  </a:lnTo>
                  <a:lnTo>
                    <a:pt x="19" y="12"/>
                  </a:lnTo>
                  <a:lnTo>
                    <a:pt x="19" y="18"/>
                  </a:lnTo>
                  <a:lnTo>
                    <a:pt x="28" y="18"/>
                  </a:lnTo>
                  <a:lnTo>
                    <a:pt x="28" y="10"/>
                  </a:lnTo>
                  <a:lnTo>
                    <a:pt x="27" y="6"/>
                  </a:lnTo>
                  <a:lnTo>
                    <a:pt x="24" y="2"/>
                  </a:lnTo>
                  <a:lnTo>
                    <a:pt x="20" y="1"/>
                  </a:lnTo>
                  <a:lnTo>
                    <a:pt x="18" y="0"/>
                  </a:lnTo>
                  <a:lnTo>
                    <a:pt x="15" y="0"/>
                  </a:lnTo>
                  <a:lnTo>
                    <a:pt x="12" y="0"/>
                  </a:lnTo>
                  <a:lnTo>
                    <a:pt x="8" y="1"/>
                  </a:lnTo>
                  <a:lnTo>
                    <a:pt x="7" y="2"/>
                  </a:lnTo>
                  <a:lnTo>
                    <a:pt x="4" y="3"/>
                  </a:lnTo>
                  <a:lnTo>
                    <a:pt x="3"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4"/>
            <p:cNvSpPr>
              <a:spLocks/>
            </p:cNvSpPr>
            <p:nvPr/>
          </p:nvSpPr>
          <p:spPr bwMode="auto">
            <a:xfrm>
              <a:off x="626" y="510"/>
              <a:ext cx="28" cy="53"/>
            </a:xfrm>
            <a:custGeom>
              <a:avLst/>
              <a:gdLst>
                <a:gd name="T0" fmla="*/ 28 w 28"/>
                <a:gd name="T1" fmla="*/ 0 h 53"/>
                <a:gd name="T2" fmla="*/ 19 w 28"/>
                <a:gd name="T3" fmla="*/ 0 h 53"/>
                <a:gd name="T4" fmla="*/ 19 w 28"/>
                <a:gd name="T5" fmla="*/ 40 h 53"/>
                <a:gd name="T6" fmla="*/ 18 w 28"/>
                <a:gd name="T7" fmla="*/ 42 h 53"/>
                <a:gd name="T8" fmla="*/ 18 w 28"/>
                <a:gd name="T9" fmla="*/ 45 h 53"/>
                <a:gd name="T10" fmla="*/ 16 w 28"/>
                <a:gd name="T11" fmla="*/ 45 h 53"/>
                <a:gd name="T12" fmla="*/ 14 w 28"/>
                <a:gd name="T13" fmla="*/ 46 h 53"/>
                <a:gd name="T14" fmla="*/ 12 w 28"/>
                <a:gd name="T15" fmla="*/ 45 h 53"/>
                <a:gd name="T16" fmla="*/ 11 w 28"/>
                <a:gd name="T17" fmla="*/ 45 h 53"/>
                <a:gd name="T18" fmla="*/ 11 w 28"/>
                <a:gd name="T19" fmla="*/ 42 h 53"/>
                <a:gd name="T20" fmla="*/ 9 w 28"/>
                <a:gd name="T21" fmla="*/ 41 h 53"/>
                <a:gd name="T22" fmla="*/ 9 w 28"/>
                <a:gd name="T23" fmla="*/ 0 h 53"/>
                <a:gd name="T24" fmla="*/ 0 w 28"/>
                <a:gd name="T25" fmla="*/ 0 h 53"/>
                <a:gd name="T26" fmla="*/ 0 w 28"/>
                <a:gd name="T27" fmla="*/ 42 h 53"/>
                <a:gd name="T28" fmla="*/ 0 w 28"/>
                <a:gd name="T29" fmla="*/ 47 h 53"/>
                <a:gd name="T30" fmla="*/ 1 w 28"/>
                <a:gd name="T31" fmla="*/ 50 h 53"/>
                <a:gd name="T32" fmla="*/ 3 w 28"/>
                <a:gd name="T33" fmla="*/ 51 h 53"/>
                <a:gd name="T34" fmla="*/ 5 w 28"/>
                <a:gd name="T35" fmla="*/ 53 h 53"/>
                <a:gd name="T36" fmla="*/ 9 w 28"/>
                <a:gd name="T37" fmla="*/ 53 h 53"/>
                <a:gd name="T38" fmla="*/ 12 w 28"/>
                <a:gd name="T39" fmla="*/ 53 h 53"/>
                <a:gd name="T40" fmla="*/ 15 w 28"/>
                <a:gd name="T41" fmla="*/ 51 h 53"/>
                <a:gd name="T42" fmla="*/ 18 w 28"/>
                <a:gd name="T43" fmla="*/ 50 h 53"/>
                <a:gd name="T44" fmla="*/ 19 w 28"/>
                <a:gd name="T45" fmla="*/ 49 h 53"/>
                <a:gd name="T46" fmla="*/ 19 w 28"/>
                <a:gd name="T47" fmla="*/ 53 h 53"/>
                <a:gd name="T48" fmla="*/ 28 w 28"/>
                <a:gd name="T49" fmla="*/ 53 h 53"/>
                <a:gd name="T50" fmla="*/ 28 w 28"/>
                <a:gd name="T5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28" y="0"/>
                  </a:moveTo>
                  <a:lnTo>
                    <a:pt x="19" y="0"/>
                  </a:lnTo>
                  <a:lnTo>
                    <a:pt x="19" y="40"/>
                  </a:lnTo>
                  <a:lnTo>
                    <a:pt x="18" y="42"/>
                  </a:lnTo>
                  <a:lnTo>
                    <a:pt x="18" y="45"/>
                  </a:lnTo>
                  <a:lnTo>
                    <a:pt x="16" y="45"/>
                  </a:lnTo>
                  <a:lnTo>
                    <a:pt x="14" y="46"/>
                  </a:lnTo>
                  <a:lnTo>
                    <a:pt x="12" y="45"/>
                  </a:lnTo>
                  <a:lnTo>
                    <a:pt x="11" y="45"/>
                  </a:lnTo>
                  <a:lnTo>
                    <a:pt x="11" y="42"/>
                  </a:lnTo>
                  <a:lnTo>
                    <a:pt x="9" y="41"/>
                  </a:lnTo>
                  <a:lnTo>
                    <a:pt x="9" y="0"/>
                  </a:lnTo>
                  <a:lnTo>
                    <a:pt x="0" y="0"/>
                  </a:lnTo>
                  <a:lnTo>
                    <a:pt x="0" y="42"/>
                  </a:lnTo>
                  <a:lnTo>
                    <a:pt x="0" y="47"/>
                  </a:lnTo>
                  <a:lnTo>
                    <a:pt x="1" y="50"/>
                  </a:lnTo>
                  <a:lnTo>
                    <a:pt x="3" y="51"/>
                  </a:lnTo>
                  <a:lnTo>
                    <a:pt x="5" y="53"/>
                  </a:lnTo>
                  <a:lnTo>
                    <a:pt x="9" y="53"/>
                  </a:lnTo>
                  <a:lnTo>
                    <a:pt x="12" y="53"/>
                  </a:lnTo>
                  <a:lnTo>
                    <a:pt x="15" y="51"/>
                  </a:lnTo>
                  <a:lnTo>
                    <a:pt x="18" y="50"/>
                  </a:lnTo>
                  <a:lnTo>
                    <a:pt x="19" y="49"/>
                  </a:lnTo>
                  <a:lnTo>
                    <a:pt x="19" y="53"/>
                  </a:lnTo>
                  <a:lnTo>
                    <a:pt x="28" y="53"/>
                  </a:lnTo>
                  <a:lnTo>
                    <a:pt x="28"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5"/>
            <p:cNvSpPr>
              <a:spLocks noEditPoints="1"/>
            </p:cNvSpPr>
            <p:nvPr/>
          </p:nvSpPr>
          <p:spPr bwMode="auto">
            <a:xfrm>
              <a:off x="661" y="510"/>
              <a:ext cx="30" cy="53"/>
            </a:xfrm>
            <a:custGeom>
              <a:avLst/>
              <a:gdLst>
                <a:gd name="T0" fmla="*/ 0 w 30"/>
                <a:gd name="T1" fmla="*/ 40 h 53"/>
                <a:gd name="T2" fmla="*/ 0 w 30"/>
                <a:gd name="T3" fmla="*/ 44 h 53"/>
                <a:gd name="T4" fmla="*/ 2 w 30"/>
                <a:gd name="T5" fmla="*/ 46 h 53"/>
                <a:gd name="T6" fmla="*/ 3 w 30"/>
                <a:gd name="T7" fmla="*/ 49 h 53"/>
                <a:gd name="T8" fmla="*/ 4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0 w 30"/>
                <a:gd name="T49" fmla="*/ 41 h 53"/>
                <a:gd name="T50" fmla="*/ 10 w 30"/>
                <a:gd name="T51" fmla="*/ 29 h 53"/>
                <a:gd name="T52" fmla="*/ 30 w 30"/>
                <a:gd name="T53" fmla="*/ 29 h 53"/>
                <a:gd name="T54" fmla="*/ 30 w 30"/>
                <a:gd name="T55" fmla="*/ 12 h 53"/>
                <a:gd name="T56" fmla="*/ 30 w 30"/>
                <a:gd name="T57" fmla="*/ 9 h 53"/>
                <a:gd name="T58" fmla="*/ 29 w 30"/>
                <a:gd name="T59" fmla="*/ 6 h 53"/>
                <a:gd name="T60" fmla="*/ 27 w 30"/>
                <a:gd name="T61" fmla="*/ 5 h 53"/>
                <a:gd name="T62" fmla="*/ 26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0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4"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0" y="41"/>
                  </a:lnTo>
                  <a:lnTo>
                    <a:pt x="10" y="29"/>
                  </a:lnTo>
                  <a:lnTo>
                    <a:pt x="30" y="29"/>
                  </a:lnTo>
                  <a:lnTo>
                    <a:pt x="30" y="12"/>
                  </a:lnTo>
                  <a:lnTo>
                    <a:pt x="30" y="9"/>
                  </a:lnTo>
                  <a:lnTo>
                    <a:pt x="29" y="6"/>
                  </a:lnTo>
                  <a:lnTo>
                    <a:pt x="27" y="5"/>
                  </a:lnTo>
                  <a:lnTo>
                    <a:pt x="26" y="2"/>
                  </a:lnTo>
                  <a:lnTo>
                    <a:pt x="21" y="0"/>
                  </a:lnTo>
                  <a:lnTo>
                    <a:pt x="15" y="0"/>
                  </a:lnTo>
                  <a:lnTo>
                    <a:pt x="8" y="1"/>
                  </a:lnTo>
                  <a:lnTo>
                    <a:pt x="6" y="2"/>
                  </a:lnTo>
                  <a:lnTo>
                    <a:pt x="4" y="3"/>
                  </a:lnTo>
                  <a:lnTo>
                    <a:pt x="3" y="5"/>
                  </a:lnTo>
                  <a:lnTo>
                    <a:pt x="2" y="7"/>
                  </a:lnTo>
                  <a:lnTo>
                    <a:pt x="0" y="10"/>
                  </a:lnTo>
                  <a:lnTo>
                    <a:pt x="0" y="14"/>
                  </a:lnTo>
                  <a:lnTo>
                    <a:pt x="0" y="40"/>
                  </a:lnTo>
                  <a:close/>
                  <a:moveTo>
                    <a:pt x="10" y="11"/>
                  </a:moveTo>
                  <a:lnTo>
                    <a:pt x="11" y="9"/>
                  </a:lnTo>
                  <a:lnTo>
                    <a:pt x="11" y="7"/>
                  </a:lnTo>
                  <a:lnTo>
                    <a:pt x="13" y="6"/>
                  </a:lnTo>
                  <a:lnTo>
                    <a:pt x="15" y="6"/>
                  </a:lnTo>
                  <a:lnTo>
                    <a:pt x="18" y="6"/>
                  </a:lnTo>
                  <a:lnTo>
                    <a:pt x="19" y="7"/>
                  </a:lnTo>
                  <a:lnTo>
                    <a:pt x="21"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Rectangle 16"/>
            <p:cNvSpPr>
              <a:spLocks noChangeArrowheads="1"/>
            </p:cNvSpPr>
            <p:nvPr/>
          </p:nvSpPr>
          <p:spPr bwMode="auto">
            <a:xfrm>
              <a:off x="698"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7"/>
            <p:cNvSpPr>
              <a:spLocks noEditPoints="1"/>
            </p:cNvSpPr>
            <p:nvPr/>
          </p:nvSpPr>
          <p:spPr bwMode="auto">
            <a:xfrm>
              <a:off x="714" y="510"/>
              <a:ext cx="30" cy="53"/>
            </a:xfrm>
            <a:custGeom>
              <a:avLst/>
              <a:gdLst>
                <a:gd name="T0" fmla="*/ 2 w 30"/>
                <a:gd name="T1" fmla="*/ 15 h 53"/>
                <a:gd name="T2" fmla="*/ 11 w 30"/>
                <a:gd name="T3" fmla="*/ 15 h 53"/>
                <a:gd name="T4" fmla="*/ 11 w 30"/>
                <a:gd name="T5" fmla="*/ 11 h 53"/>
                <a:gd name="T6" fmla="*/ 11 w 30"/>
                <a:gd name="T7" fmla="*/ 9 h 53"/>
                <a:gd name="T8" fmla="*/ 13 w 30"/>
                <a:gd name="T9" fmla="*/ 7 h 53"/>
                <a:gd name="T10" fmla="*/ 14 w 30"/>
                <a:gd name="T11" fmla="*/ 6 h 53"/>
                <a:gd name="T12" fmla="*/ 15 w 30"/>
                <a:gd name="T13" fmla="*/ 6 h 53"/>
                <a:gd name="T14" fmla="*/ 18 w 30"/>
                <a:gd name="T15" fmla="*/ 7 h 53"/>
                <a:gd name="T16" fmla="*/ 19 w 30"/>
                <a:gd name="T17" fmla="*/ 7 h 53"/>
                <a:gd name="T18" fmla="*/ 19 w 30"/>
                <a:gd name="T19" fmla="*/ 10 h 53"/>
                <a:gd name="T20" fmla="*/ 21 w 30"/>
                <a:gd name="T21" fmla="*/ 11 h 53"/>
                <a:gd name="T22" fmla="*/ 21 w 30"/>
                <a:gd name="T23" fmla="*/ 20 h 53"/>
                <a:gd name="T24" fmla="*/ 8 w 30"/>
                <a:gd name="T25" fmla="*/ 20 h 53"/>
                <a:gd name="T26" fmla="*/ 6 w 30"/>
                <a:gd name="T27" fmla="*/ 22 h 53"/>
                <a:gd name="T28" fmla="*/ 4 w 30"/>
                <a:gd name="T29" fmla="*/ 23 h 53"/>
                <a:gd name="T30" fmla="*/ 2 w 30"/>
                <a:gd name="T31" fmla="*/ 25 h 53"/>
                <a:gd name="T32" fmla="*/ 2 w 30"/>
                <a:gd name="T33" fmla="*/ 27 h 53"/>
                <a:gd name="T34" fmla="*/ 2 w 30"/>
                <a:gd name="T35" fmla="*/ 28 h 53"/>
                <a:gd name="T36" fmla="*/ 0 w 30"/>
                <a:gd name="T37" fmla="*/ 32 h 53"/>
                <a:gd name="T38" fmla="*/ 0 w 30"/>
                <a:gd name="T39" fmla="*/ 38 h 53"/>
                <a:gd name="T40" fmla="*/ 2 w 30"/>
                <a:gd name="T41" fmla="*/ 46 h 53"/>
                <a:gd name="T42" fmla="*/ 2 w 30"/>
                <a:gd name="T43" fmla="*/ 49 h 53"/>
                <a:gd name="T44" fmla="*/ 3 w 30"/>
                <a:gd name="T45" fmla="*/ 51 h 53"/>
                <a:gd name="T46" fmla="*/ 6 w 30"/>
                <a:gd name="T47" fmla="*/ 53 h 53"/>
                <a:gd name="T48" fmla="*/ 10 w 30"/>
                <a:gd name="T49" fmla="*/ 53 h 53"/>
                <a:gd name="T50" fmla="*/ 14 w 30"/>
                <a:gd name="T51" fmla="*/ 53 h 53"/>
                <a:gd name="T52" fmla="*/ 17 w 30"/>
                <a:gd name="T53" fmla="*/ 51 h 53"/>
                <a:gd name="T54" fmla="*/ 18 w 30"/>
                <a:gd name="T55" fmla="*/ 50 h 53"/>
                <a:gd name="T56" fmla="*/ 21 w 30"/>
                <a:gd name="T57" fmla="*/ 47 h 53"/>
                <a:gd name="T58" fmla="*/ 21 w 30"/>
                <a:gd name="T59" fmla="*/ 53 h 53"/>
                <a:gd name="T60" fmla="*/ 30 w 30"/>
                <a:gd name="T61" fmla="*/ 53 h 53"/>
                <a:gd name="T62" fmla="*/ 30 w 30"/>
                <a:gd name="T63" fmla="*/ 12 h 53"/>
                <a:gd name="T64" fmla="*/ 30 w 30"/>
                <a:gd name="T65" fmla="*/ 9 h 53"/>
                <a:gd name="T66" fmla="*/ 29 w 30"/>
                <a:gd name="T67" fmla="*/ 6 h 53"/>
                <a:gd name="T68" fmla="*/ 26 w 30"/>
                <a:gd name="T69" fmla="*/ 2 h 53"/>
                <a:gd name="T70" fmla="*/ 22 w 30"/>
                <a:gd name="T71" fmla="*/ 1 h 53"/>
                <a:gd name="T72" fmla="*/ 15 w 30"/>
                <a:gd name="T73" fmla="*/ 0 h 53"/>
                <a:gd name="T74" fmla="*/ 10 w 30"/>
                <a:gd name="T75" fmla="*/ 1 h 53"/>
                <a:gd name="T76" fmla="*/ 4 w 30"/>
                <a:gd name="T77" fmla="*/ 2 h 53"/>
                <a:gd name="T78" fmla="*/ 3 w 30"/>
                <a:gd name="T79" fmla="*/ 3 h 53"/>
                <a:gd name="T80" fmla="*/ 2 w 30"/>
                <a:gd name="T81" fmla="*/ 6 h 53"/>
                <a:gd name="T82" fmla="*/ 2 w 30"/>
                <a:gd name="T83" fmla="*/ 9 h 53"/>
                <a:gd name="T84" fmla="*/ 2 w 30"/>
                <a:gd name="T85" fmla="*/ 11 h 53"/>
                <a:gd name="T86" fmla="*/ 2 w 30"/>
                <a:gd name="T87" fmla="*/ 15 h 53"/>
                <a:gd name="T88" fmla="*/ 21 w 30"/>
                <a:gd name="T89" fmla="*/ 27 h 53"/>
                <a:gd name="T90" fmla="*/ 21 w 30"/>
                <a:gd name="T91" fmla="*/ 40 h 53"/>
                <a:gd name="T92" fmla="*/ 19 w 30"/>
                <a:gd name="T93" fmla="*/ 42 h 53"/>
                <a:gd name="T94" fmla="*/ 19 w 30"/>
                <a:gd name="T95" fmla="*/ 45 h 53"/>
                <a:gd name="T96" fmla="*/ 17 w 30"/>
                <a:gd name="T97" fmla="*/ 46 h 53"/>
                <a:gd name="T98" fmla="*/ 15 w 30"/>
                <a:gd name="T99" fmla="*/ 46 h 53"/>
                <a:gd name="T100" fmla="*/ 13 w 30"/>
                <a:gd name="T101" fmla="*/ 46 h 53"/>
                <a:gd name="T102" fmla="*/ 11 w 30"/>
                <a:gd name="T103" fmla="*/ 45 h 53"/>
                <a:gd name="T104" fmla="*/ 11 w 30"/>
                <a:gd name="T105" fmla="*/ 42 h 53"/>
                <a:gd name="T106" fmla="*/ 11 w 30"/>
                <a:gd name="T107" fmla="*/ 37 h 53"/>
                <a:gd name="T108" fmla="*/ 11 w 30"/>
                <a:gd name="T109" fmla="*/ 32 h 53"/>
                <a:gd name="T110" fmla="*/ 13 w 30"/>
                <a:gd name="T111" fmla="*/ 29 h 53"/>
                <a:gd name="T112" fmla="*/ 13 w 30"/>
                <a:gd name="T113" fmla="*/ 28 h 53"/>
                <a:gd name="T114" fmla="*/ 14 w 30"/>
                <a:gd name="T115" fmla="*/ 27 h 53"/>
                <a:gd name="T116" fmla="*/ 17 w 30"/>
                <a:gd name="T117" fmla="*/ 27 h 53"/>
                <a:gd name="T118" fmla="*/ 21 w 30"/>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53">
                  <a:moveTo>
                    <a:pt x="2" y="15"/>
                  </a:moveTo>
                  <a:lnTo>
                    <a:pt x="11" y="15"/>
                  </a:lnTo>
                  <a:lnTo>
                    <a:pt x="11" y="11"/>
                  </a:lnTo>
                  <a:lnTo>
                    <a:pt x="11" y="9"/>
                  </a:lnTo>
                  <a:lnTo>
                    <a:pt x="13" y="7"/>
                  </a:lnTo>
                  <a:lnTo>
                    <a:pt x="14" y="6"/>
                  </a:lnTo>
                  <a:lnTo>
                    <a:pt x="15" y="6"/>
                  </a:lnTo>
                  <a:lnTo>
                    <a:pt x="18" y="7"/>
                  </a:lnTo>
                  <a:lnTo>
                    <a:pt x="19" y="7"/>
                  </a:lnTo>
                  <a:lnTo>
                    <a:pt x="19" y="10"/>
                  </a:lnTo>
                  <a:lnTo>
                    <a:pt x="21" y="11"/>
                  </a:lnTo>
                  <a:lnTo>
                    <a:pt x="21" y="20"/>
                  </a:lnTo>
                  <a:lnTo>
                    <a:pt x="8" y="20"/>
                  </a:lnTo>
                  <a:lnTo>
                    <a:pt x="6" y="22"/>
                  </a:lnTo>
                  <a:lnTo>
                    <a:pt x="4" y="23"/>
                  </a:lnTo>
                  <a:lnTo>
                    <a:pt x="2" y="25"/>
                  </a:lnTo>
                  <a:lnTo>
                    <a:pt x="2" y="27"/>
                  </a:lnTo>
                  <a:lnTo>
                    <a:pt x="2" y="28"/>
                  </a:lnTo>
                  <a:lnTo>
                    <a:pt x="0" y="32"/>
                  </a:lnTo>
                  <a:lnTo>
                    <a:pt x="0" y="38"/>
                  </a:lnTo>
                  <a:lnTo>
                    <a:pt x="2" y="46"/>
                  </a:lnTo>
                  <a:lnTo>
                    <a:pt x="2" y="49"/>
                  </a:lnTo>
                  <a:lnTo>
                    <a:pt x="3" y="51"/>
                  </a:lnTo>
                  <a:lnTo>
                    <a:pt x="6" y="53"/>
                  </a:lnTo>
                  <a:lnTo>
                    <a:pt x="10" y="53"/>
                  </a:lnTo>
                  <a:lnTo>
                    <a:pt x="14" y="53"/>
                  </a:lnTo>
                  <a:lnTo>
                    <a:pt x="17" y="51"/>
                  </a:lnTo>
                  <a:lnTo>
                    <a:pt x="18" y="50"/>
                  </a:lnTo>
                  <a:lnTo>
                    <a:pt x="21" y="47"/>
                  </a:lnTo>
                  <a:lnTo>
                    <a:pt x="21" y="53"/>
                  </a:lnTo>
                  <a:lnTo>
                    <a:pt x="30" y="53"/>
                  </a:lnTo>
                  <a:lnTo>
                    <a:pt x="30" y="12"/>
                  </a:lnTo>
                  <a:lnTo>
                    <a:pt x="30" y="9"/>
                  </a:lnTo>
                  <a:lnTo>
                    <a:pt x="29" y="6"/>
                  </a:lnTo>
                  <a:lnTo>
                    <a:pt x="26" y="2"/>
                  </a:lnTo>
                  <a:lnTo>
                    <a:pt x="22" y="1"/>
                  </a:lnTo>
                  <a:lnTo>
                    <a:pt x="15" y="0"/>
                  </a:lnTo>
                  <a:lnTo>
                    <a:pt x="10" y="1"/>
                  </a:lnTo>
                  <a:lnTo>
                    <a:pt x="4" y="2"/>
                  </a:lnTo>
                  <a:lnTo>
                    <a:pt x="3" y="3"/>
                  </a:lnTo>
                  <a:lnTo>
                    <a:pt x="2" y="6"/>
                  </a:lnTo>
                  <a:lnTo>
                    <a:pt x="2" y="9"/>
                  </a:lnTo>
                  <a:lnTo>
                    <a:pt x="2" y="11"/>
                  </a:lnTo>
                  <a:lnTo>
                    <a:pt x="2" y="15"/>
                  </a:lnTo>
                  <a:close/>
                  <a:moveTo>
                    <a:pt x="21" y="27"/>
                  </a:moveTo>
                  <a:lnTo>
                    <a:pt x="21" y="40"/>
                  </a:lnTo>
                  <a:lnTo>
                    <a:pt x="19" y="42"/>
                  </a:lnTo>
                  <a:lnTo>
                    <a:pt x="19" y="45"/>
                  </a:lnTo>
                  <a:lnTo>
                    <a:pt x="17" y="46"/>
                  </a:lnTo>
                  <a:lnTo>
                    <a:pt x="15" y="46"/>
                  </a:lnTo>
                  <a:lnTo>
                    <a:pt x="13" y="46"/>
                  </a:lnTo>
                  <a:lnTo>
                    <a:pt x="11" y="45"/>
                  </a:lnTo>
                  <a:lnTo>
                    <a:pt x="11" y="42"/>
                  </a:lnTo>
                  <a:lnTo>
                    <a:pt x="11" y="37"/>
                  </a:lnTo>
                  <a:lnTo>
                    <a:pt x="11" y="32"/>
                  </a:lnTo>
                  <a:lnTo>
                    <a:pt x="13" y="29"/>
                  </a:lnTo>
                  <a:lnTo>
                    <a:pt x="13" y="28"/>
                  </a:lnTo>
                  <a:lnTo>
                    <a:pt x="14" y="27"/>
                  </a:lnTo>
                  <a:lnTo>
                    <a:pt x="17" y="27"/>
                  </a:lnTo>
                  <a:lnTo>
                    <a:pt x="21"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8"/>
            <p:cNvSpPr>
              <a:spLocks/>
            </p:cNvSpPr>
            <p:nvPr/>
          </p:nvSpPr>
          <p:spPr bwMode="auto">
            <a:xfrm>
              <a:off x="766" y="488"/>
              <a:ext cx="38" cy="75"/>
            </a:xfrm>
            <a:custGeom>
              <a:avLst/>
              <a:gdLst>
                <a:gd name="T0" fmla="*/ 0 w 38"/>
                <a:gd name="T1" fmla="*/ 7 h 75"/>
                <a:gd name="T2" fmla="*/ 14 w 38"/>
                <a:gd name="T3" fmla="*/ 7 h 75"/>
                <a:gd name="T4" fmla="*/ 14 w 38"/>
                <a:gd name="T5" fmla="*/ 75 h 75"/>
                <a:gd name="T6" fmla="*/ 24 w 38"/>
                <a:gd name="T7" fmla="*/ 75 h 75"/>
                <a:gd name="T8" fmla="*/ 24 w 38"/>
                <a:gd name="T9" fmla="*/ 7 h 75"/>
                <a:gd name="T10" fmla="*/ 38 w 38"/>
                <a:gd name="T11" fmla="*/ 7 h 75"/>
                <a:gd name="T12" fmla="*/ 38 w 38"/>
                <a:gd name="T13" fmla="*/ 0 h 75"/>
                <a:gd name="T14" fmla="*/ 0 w 38"/>
                <a:gd name="T15" fmla="*/ 0 h 75"/>
                <a:gd name="T16" fmla="*/ 0 w 38"/>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5">
                  <a:moveTo>
                    <a:pt x="0" y="7"/>
                  </a:moveTo>
                  <a:lnTo>
                    <a:pt x="14" y="7"/>
                  </a:lnTo>
                  <a:lnTo>
                    <a:pt x="14" y="75"/>
                  </a:lnTo>
                  <a:lnTo>
                    <a:pt x="24" y="75"/>
                  </a:lnTo>
                  <a:lnTo>
                    <a:pt x="24" y="7"/>
                  </a:lnTo>
                  <a:lnTo>
                    <a:pt x="38" y="7"/>
                  </a:lnTo>
                  <a:lnTo>
                    <a:pt x="38" y="0"/>
                  </a:lnTo>
                  <a:lnTo>
                    <a:pt x="0" y="0"/>
                  </a:lnTo>
                  <a:lnTo>
                    <a:pt x="0" y="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9"/>
            <p:cNvSpPr>
              <a:spLocks noEditPoints="1"/>
            </p:cNvSpPr>
            <p:nvPr/>
          </p:nvSpPr>
          <p:spPr bwMode="auto">
            <a:xfrm>
              <a:off x="807" y="485"/>
              <a:ext cx="30" cy="78"/>
            </a:xfrm>
            <a:custGeom>
              <a:avLst/>
              <a:gdLst>
                <a:gd name="T0" fmla="*/ 9 w 30"/>
                <a:gd name="T1" fmla="*/ 15 h 78"/>
                <a:gd name="T2" fmla="*/ 16 w 30"/>
                <a:gd name="T3" fmla="*/ 15 h 78"/>
                <a:gd name="T4" fmla="*/ 28 w 30"/>
                <a:gd name="T5" fmla="*/ 0 h 78"/>
                <a:gd name="T6" fmla="*/ 17 w 30"/>
                <a:gd name="T7" fmla="*/ 0 h 78"/>
                <a:gd name="T8" fmla="*/ 9 w 30"/>
                <a:gd name="T9" fmla="*/ 15 h 78"/>
                <a:gd name="T10" fmla="*/ 0 w 30"/>
                <a:gd name="T11" fmla="*/ 65 h 78"/>
                <a:gd name="T12" fmla="*/ 0 w 30"/>
                <a:gd name="T13" fmla="*/ 69 h 78"/>
                <a:gd name="T14" fmla="*/ 1 w 30"/>
                <a:gd name="T15" fmla="*/ 71 h 78"/>
                <a:gd name="T16" fmla="*/ 3 w 30"/>
                <a:gd name="T17" fmla="*/ 74 h 78"/>
                <a:gd name="T18" fmla="*/ 4 w 30"/>
                <a:gd name="T19" fmla="*/ 75 h 78"/>
                <a:gd name="T20" fmla="*/ 9 w 30"/>
                <a:gd name="T21" fmla="*/ 78 h 78"/>
                <a:gd name="T22" fmla="*/ 15 w 30"/>
                <a:gd name="T23" fmla="*/ 78 h 78"/>
                <a:gd name="T24" fmla="*/ 19 w 30"/>
                <a:gd name="T25" fmla="*/ 78 h 78"/>
                <a:gd name="T26" fmla="*/ 22 w 30"/>
                <a:gd name="T27" fmla="*/ 78 h 78"/>
                <a:gd name="T28" fmla="*/ 27 w 30"/>
                <a:gd name="T29" fmla="*/ 75 h 78"/>
                <a:gd name="T30" fmla="*/ 28 w 30"/>
                <a:gd name="T31" fmla="*/ 74 h 78"/>
                <a:gd name="T32" fmla="*/ 30 w 30"/>
                <a:gd name="T33" fmla="*/ 71 h 78"/>
                <a:gd name="T34" fmla="*/ 30 w 30"/>
                <a:gd name="T35" fmla="*/ 70 h 78"/>
                <a:gd name="T36" fmla="*/ 30 w 30"/>
                <a:gd name="T37" fmla="*/ 67 h 78"/>
                <a:gd name="T38" fmla="*/ 30 w 30"/>
                <a:gd name="T39" fmla="*/ 61 h 78"/>
                <a:gd name="T40" fmla="*/ 20 w 30"/>
                <a:gd name="T41" fmla="*/ 61 h 78"/>
                <a:gd name="T42" fmla="*/ 20 w 30"/>
                <a:gd name="T43" fmla="*/ 65 h 78"/>
                <a:gd name="T44" fmla="*/ 20 w 30"/>
                <a:gd name="T45" fmla="*/ 69 h 78"/>
                <a:gd name="T46" fmla="*/ 19 w 30"/>
                <a:gd name="T47" fmla="*/ 70 h 78"/>
                <a:gd name="T48" fmla="*/ 17 w 30"/>
                <a:gd name="T49" fmla="*/ 71 h 78"/>
                <a:gd name="T50" fmla="*/ 15 w 30"/>
                <a:gd name="T51" fmla="*/ 72 h 78"/>
                <a:gd name="T52" fmla="*/ 13 w 30"/>
                <a:gd name="T53" fmla="*/ 71 h 78"/>
                <a:gd name="T54" fmla="*/ 12 w 30"/>
                <a:gd name="T55" fmla="*/ 71 h 78"/>
                <a:gd name="T56" fmla="*/ 11 w 30"/>
                <a:gd name="T57" fmla="*/ 69 h 78"/>
                <a:gd name="T58" fmla="*/ 11 w 30"/>
                <a:gd name="T59" fmla="*/ 66 h 78"/>
                <a:gd name="T60" fmla="*/ 11 w 30"/>
                <a:gd name="T61" fmla="*/ 54 h 78"/>
                <a:gd name="T62" fmla="*/ 30 w 30"/>
                <a:gd name="T63" fmla="*/ 54 h 78"/>
                <a:gd name="T64" fmla="*/ 30 w 30"/>
                <a:gd name="T65" fmla="*/ 37 h 78"/>
                <a:gd name="T66" fmla="*/ 30 w 30"/>
                <a:gd name="T67" fmla="*/ 34 h 78"/>
                <a:gd name="T68" fmla="*/ 28 w 30"/>
                <a:gd name="T69" fmla="*/ 31 h 78"/>
                <a:gd name="T70" fmla="*/ 27 w 30"/>
                <a:gd name="T71" fmla="*/ 30 h 78"/>
                <a:gd name="T72" fmla="*/ 26 w 30"/>
                <a:gd name="T73" fmla="*/ 27 h 78"/>
                <a:gd name="T74" fmla="*/ 20 w 30"/>
                <a:gd name="T75" fmla="*/ 25 h 78"/>
                <a:gd name="T76" fmla="*/ 15 w 30"/>
                <a:gd name="T77" fmla="*/ 25 h 78"/>
                <a:gd name="T78" fmla="*/ 8 w 30"/>
                <a:gd name="T79" fmla="*/ 26 h 78"/>
                <a:gd name="T80" fmla="*/ 7 w 30"/>
                <a:gd name="T81" fmla="*/ 27 h 78"/>
                <a:gd name="T82" fmla="*/ 4 w 30"/>
                <a:gd name="T83" fmla="*/ 28 h 78"/>
                <a:gd name="T84" fmla="*/ 3 w 30"/>
                <a:gd name="T85" fmla="*/ 30 h 78"/>
                <a:gd name="T86" fmla="*/ 1 w 30"/>
                <a:gd name="T87" fmla="*/ 32 h 78"/>
                <a:gd name="T88" fmla="*/ 0 w 30"/>
                <a:gd name="T89" fmla="*/ 35 h 78"/>
                <a:gd name="T90" fmla="*/ 0 w 30"/>
                <a:gd name="T91" fmla="*/ 39 h 78"/>
                <a:gd name="T92" fmla="*/ 0 w 30"/>
                <a:gd name="T93" fmla="*/ 65 h 78"/>
                <a:gd name="T94" fmla="*/ 11 w 30"/>
                <a:gd name="T95" fmla="*/ 36 h 78"/>
                <a:gd name="T96" fmla="*/ 11 w 30"/>
                <a:gd name="T97" fmla="*/ 34 h 78"/>
                <a:gd name="T98" fmla="*/ 11 w 30"/>
                <a:gd name="T99" fmla="*/ 32 h 78"/>
                <a:gd name="T100" fmla="*/ 13 w 30"/>
                <a:gd name="T101" fmla="*/ 31 h 78"/>
                <a:gd name="T102" fmla="*/ 15 w 30"/>
                <a:gd name="T103" fmla="*/ 31 h 78"/>
                <a:gd name="T104" fmla="*/ 17 w 30"/>
                <a:gd name="T105" fmla="*/ 31 h 78"/>
                <a:gd name="T106" fmla="*/ 19 w 30"/>
                <a:gd name="T107" fmla="*/ 32 h 78"/>
                <a:gd name="T108" fmla="*/ 20 w 30"/>
                <a:gd name="T109" fmla="*/ 35 h 78"/>
                <a:gd name="T110" fmla="*/ 20 w 30"/>
                <a:gd name="T111" fmla="*/ 37 h 78"/>
                <a:gd name="T112" fmla="*/ 20 w 30"/>
                <a:gd name="T113" fmla="*/ 48 h 78"/>
                <a:gd name="T114" fmla="*/ 11 w 30"/>
                <a:gd name="T115" fmla="*/ 48 h 78"/>
                <a:gd name="T116" fmla="*/ 11 w 30"/>
                <a:gd name="T117"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 h="78">
                  <a:moveTo>
                    <a:pt x="9" y="15"/>
                  </a:moveTo>
                  <a:lnTo>
                    <a:pt x="16" y="15"/>
                  </a:lnTo>
                  <a:lnTo>
                    <a:pt x="28" y="0"/>
                  </a:lnTo>
                  <a:lnTo>
                    <a:pt x="17" y="0"/>
                  </a:lnTo>
                  <a:lnTo>
                    <a:pt x="9" y="15"/>
                  </a:lnTo>
                  <a:close/>
                  <a:moveTo>
                    <a:pt x="0" y="65"/>
                  </a:moveTo>
                  <a:lnTo>
                    <a:pt x="0" y="69"/>
                  </a:lnTo>
                  <a:lnTo>
                    <a:pt x="1" y="71"/>
                  </a:lnTo>
                  <a:lnTo>
                    <a:pt x="3" y="74"/>
                  </a:lnTo>
                  <a:lnTo>
                    <a:pt x="4" y="75"/>
                  </a:lnTo>
                  <a:lnTo>
                    <a:pt x="9" y="78"/>
                  </a:lnTo>
                  <a:lnTo>
                    <a:pt x="15" y="78"/>
                  </a:lnTo>
                  <a:lnTo>
                    <a:pt x="19" y="78"/>
                  </a:lnTo>
                  <a:lnTo>
                    <a:pt x="22" y="78"/>
                  </a:lnTo>
                  <a:lnTo>
                    <a:pt x="27" y="75"/>
                  </a:lnTo>
                  <a:lnTo>
                    <a:pt x="28" y="74"/>
                  </a:lnTo>
                  <a:lnTo>
                    <a:pt x="30" y="71"/>
                  </a:lnTo>
                  <a:lnTo>
                    <a:pt x="30" y="70"/>
                  </a:lnTo>
                  <a:lnTo>
                    <a:pt x="30" y="67"/>
                  </a:lnTo>
                  <a:lnTo>
                    <a:pt x="30" y="61"/>
                  </a:lnTo>
                  <a:lnTo>
                    <a:pt x="20" y="61"/>
                  </a:lnTo>
                  <a:lnTo>
                    <a:pt x="20" y="65"/>
                  </a:lnTo>
                  <a:lnTo>
                    <a:pt x="20" y="69"/>
                  </a:lnTo>
                  <a:lnTo>
                    <a:pt x="19" y="70"/>
                  </a:lnTo>
                  <a:lnTo>
                    <a:pt x="17" y="71"/>
                  </a:lnTo>
                  <a:lnTo>
                    <a:pt x="15" y="72"/>
                  </a:lnTo>
                  <a:lnTo>
                    <a:pt x="13" y="71"/>
                  </a:lnTo>
                  <a:lnTo>
                    <a:pt x="12" y="71"/>
                  </a:lnTo>
                  <a:lnTo>
                    <a:pt x="11" y="69"/>
                  </a:lnTo>
                  <a:lnTo>
                    <a:pt x="11" y="66"/>
                  </a:lnTo>
                  <a:lnTo>
                    <a:pt x="11" y="54"/>
                  </a:lnTo>
                  <a:lnTo>
                    <a:pt x="30" y="54"/>
                  </a:lnTo>
                  <a:lnTo>
                    <a:pt x="30" y="37"/>
                  </a:lnTo>
                  <a:lnTo>
                    <a:pt x="30" y="34"/>
                  </a:lnTo>
                  <a:lnTo>
                    <a:pt x="28" y="31"/>
                  </a:lnTo>
                  <a:lnTo>
                    <a:pt x="27" y="30"/>
                  </a:lnTo>
                  <a:lnTo>
                    <a:pt x="26" y="27"/>
                  </a:lnTo>
                  <a:lnTo>
                    <a:pt x="20" y="25"/>
                  </a:lnTo>
                  <a:lnTo>
                    <a:pt x="15" y="25"/>
                  </a:lnTo>
                  <a:lnTo>
                    <a:pt x="8" y="26"/>
                  </a:lnTo>
                  <a:lnTo>
                    <a:pt x="7" y="27"/>
                  </a:lnTo>
                  <a:lnTo>
                    <a:pt x="4" y="28"/>
                  </a:lnTo>
                  <a:lnTo>
                    <a:pt x="3" y="30"/>
                  </a:lnTo>
                  <a:lnTo>
                    <a:pt x="1" y="32"/>
                  </a:lnTo>
                  <a:lnTo>
                    <a:pt x="0" y="35"/>
                  </a:lnTo>
                  <a:lnTo>
                    <a:pt x="0" y="39"/>
                  </a:lnTo>
                  <a:lnTo>
                    <a:pt x="0" y="65"/>
                  </a:lnTo>
                  <a:close/>
                  <a:moveTo>
                    <a:pt x="11" y="36"/>
                  </a:moveTo>
                  <a:lnTo>
                    <a:pt x="11" y="34"/>
                  </a:lnTo>
                  <a:lnTo>
                    <a:pt x="11" y="32"/>
                  </a:lnTo>
                  <a:lnTo>
                    <a:pt x="13" y="31"/>
                  </a:lnTo>
                  <a:lnTo>
                    <a:pt x="15" y="31"/>
                  </a:lnTo>
                  <a:lnTo>
                    <a:pt x="17" y="31"/>
                  </a:lnTo>
                  <a:lnTo>
                    <a:pt x="19" y="32"/>
                  </a:lnTo>
                  <a:lnTo>
                    <a:pt x="20" y="35"/>
                  </a:lnTo>
                  <a:lnTo>
                    <a:pt x="20" y="37"/>
                  </a:lnTo>
                  <a:lnTo>
                    <a:pt x="20" y="48"/>
                  </a:lnTo>
                  <a:lnTo>
                    <a:pt x="11" y="48"/>
                  </a:lnTo>
                  <a:lnTo>
                    <a:pt x="11" y="36"/>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20"/>
            <p:cNvSpPr>
              <a:spLocks/>
            </p:cNvSpPr>
            <p:nvPr/>
          </p:nvSpPr>
          <p:spPr bwMode="auto">
            <a:xfrm>
              <a:off x="842" y="510"/>
              <a:ext cx="27" cy="53"/>
            </a:xfrm>
            <a:custGeom>
              <a:avLst/>
              <a:gdLst>
                <a:gd name="T0" fmla="*/ 0 w 27"/>
                <a:gd name="T1" fmla="*/ 40 h 53"/>
                <a:gd name="T2" fmla="*/ 0 w 27"/>
                <a:gd name="T3" fmla="*/ 44 h 53"/>
                <a:gd name="T4" fmla="*/ 2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5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6 w 27"/>
                <a:gd name="T37" fmla="*/ 45 h 53"/>
                <a:gd name="T38" fmla="*/ 16 w 27"/>
                <a:gd name="T39" fmla="*/ 46 h 53"/>
                <a:gd name="T40" fmla="*/ 14 w 27"/>
                <a:gd name="T41" fmla="*/ 46 h 53"/>
                <a:gd name="T42" fmla="*/ 12 w 27"/>
                <a:gd name="T43" fmla="*/ 46 h 53"/>
                <a:gd name="T44" fmla="*/ 11 w 27"/>
                <a:gd name="T45" fmla="*/ 45 h 53"/>
                <a:gd name="T46" fmla="*/ 11 w 27"/>
                <a:gd name="T47" fmla="*/ 44 h 53"/>
                <a:gd name="T48" fmla="*/ 10 w 27"/>
                <a:gd name="T49" fmla="*/ 41 h 53"/>
                <a:gd name="T50" fmla="*/ 10 w 27"/>
                <a:gd name="T51" fmla="*/ 12 h 53"/>
                <a:gd name="T52" fmla="*/ 11 w 27"/>
                <a:gd name="T53" fmla="*/ 10 h 53"/>
                <a:gd name="T54" fmla="*/ 11 w 27"/>
                <a:gd name="T55" fmla="*/ 7 h 53"/>
                <a:gd name="T56" fmla="*/ 12 w 27"/>
                <a:gd name="T57" fmla="*/ 7 h 53"/>
                <a:gd name="T58" fmla="*/ 14 w 27"/>
                <a:gd name="T59" fmla="*/ 6 h 53"/>
                <a:gd name="T60" fmla="*/ 15 w 27"/>
                <a:gd name="T61" fmla="*/ 7 h 53"/>
                <a:gd name="T62" fmla="*/ 16 w 27"/>
                <a:gd name="T63" fmla="*/ 7 h 53"/>
                <a:gd name="T64" fmla="*/ 18 w 27"/>
                <a:gd name="T65" fmla="*/ 10 h 53"/>
                <a:gd name="T66" fmla="*/ 18 w 27"/>
                <a:gd name="T67" fmla="*/ 12 h 53"/>
                <a:gd name="T68" fmla="*/ 18 w 27"/>
                <a:gd name="T69" fmla="*/ 18 h 53"/>
                <a:gd name="T70" fmla="*/ 27 w 27"/>
                <a:gd name="T71" fmla="*/ 18 h 53"/>
                <a:gd name="T72" fmla="*/ 27 w 27"/>
                <a:gd name="T73" fmla="*/ 10 h 53"/>
                <a:gd name="T74" fmla="*/ 27 w 27"/>
                <a:gd name="T75" fmla="*/ 6 h 53"/>
                <a:gd name="T76" fmla="*/ 25 w 27"/>
                <a:gd name="T77" fmla="*/ 2 h 53"/>
                <a:gd name="T78" fmla="*/ 21 w 27"/>
                <a:gd name="T79" fmla="*/ 1 h 53"/>
                <a:gd name="T80" fmla="*/ 18 w 27"/>
                <a:gd name="T81" fmla="*/ 0 h 53"/>
                <a:gd name="T82" fmla="*/ 14 w 27"/>
                <a:gd name="T83" fmla="*/ 0 h 53"/>
                <a:gd name="T84" fmla="*/ 11 w 27"/>
                <a:gd name="T85" fmla="*/ 0 h 53"/>
                <a:gd name="T86" fmla="*/ 8 w 27"/>
                <a:gd name="T87" fmla="*/ 1 h 53"/>
                <a:gd name="T88" fmla="*/ 6 w 27"/>
                <a:gd name="T89" fmla="*/ 2 h 53"/>
                <a:gd name="T90" fmla="*/ 4 w 27"/>
                <a:gd name="T91" fmla="*/ 3 h 53"/>
                <a:gd name="T92" fmla="*/ 2 w 27"/>
                <a:gd name="T93" fmla="*/ 5 h 53"/>
                <a:gd name="T94" fmla="*/ 2 w 27"/>
                <a:gd name="T95" fmla="*/ 7 h 53"/>
                <a:gd name="T96" fmla="*/ 0 w 27"/>
                <a:gd name="T97" fmla="*/ 10 h 53"/>
                <a:gd name="T98" fmla="*/ 0 w 27"/>
                <a:gd name="T99" fmla="*/ 14 h 53"/>
                <a:gd name="T100" fmla="*/ 0 w 27"/>
                <a:gd name="T10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53">
                  <a:moveTo>
                    <a:pt x="0" y="40"/>
                  </a:moveTo>
                  <a:lnTo>
                    <a:pt x="0" y="44"/>
                  </a:lnTo>
                  <a:lnTo>
                    <a:pt x="2" y="46"/>
                  </a:lnTo>
                  <a:lnTo>
                    <a:pt x="3" y="49"/>
                  </a:lnTo>
                  <a:lnTo>
                    <a:pt x="4" y="50"/>
                  </a:lnTo>
                  <a:lnTo>
                    <a:pt x="8" y="53"/>
                  </a:lnTo>
                  <a:lnTo>
                    <a:pt x="15" y="53"/>
                  </a:lnTo>
                  <a:lnTo>
                    <a:pt x="16" y="53"/>
                  </a:lnTo>
                  <a:lnTo>
                    <a:pt x="19" y="53"/>
                  </a:lnTo>
                  <a:lnTo>
                    <a:pt x="23" y="51"/>
                  </a:lnTo>
                  <a:lnTo>
                    <a:pt x="25" y="50"/>
                  </a:lnTo>
                  <a:lnTo>
                    <a:pt x="26" y="47"/>
                  </a:lnTo>
                  <a:lnTo>
                    <a:pt x="27" y="46"/>
                  </a:lnTo>
                  <a:lnTo>
                    <a:pt x="27" y="42"/>
                  </a:lnTo>
                  <a:lnTo>
                    <a:pt x="27" y="34"/>
                  </a:lnTo>
                  <a:lnTo>
                    <a:pt x="18" y="34"/>
                  </a:lnTo>
                  <a:lnTo>
                    <a:pt x="18" y="41"/>
                  </a:lnTo>
                  <a:lnTo>
                    <a:pt x="18" y="44"/>
                  </a:lnTo>
                  <a:lnTo>
                    <a:pt x="16" y="45"/>
                  </a:lnTo>
                  <a:lnTo>
                    <a:pt x="16" y="46"/>
                  </a:lnTo>
                  <a:lnTo>
                    <a:pt x="14" y="46"/>
                  </a:lnTo>
                  <a:lnTo>
                    <a:pt x="12" y="46"/>
                  </a:lnTo>
                  <a:lnTo>
                    <a:pt x="11" y="45"/>
                  </a:lnTo>
                  <a:lnTo>
                    <a:pt x="11" y="44"/>
                  </a:lnTo>
                  <a:lnTo>
                    <a:pt x="10" y="41"/>
                  </a:lnTo>
                  <a:lnTo>
                    <a:pt x="10" y="12"/>
                  </a:lnTo>
                  <a:lnTo>
                    <a:pt x="11" y="10"/>
                  </a:lnTo>
                  <a:lnTo>
                    <a:pt x="11" y="7"/>
                  </a:lnTo>
                  <a:lnTo>
                    <a:pt x="12" y="7"/>
                  </a:lnTo>
                  <a:lnTo>
                    <a:pt x="14" y="6"/>
                  </a:lnTo>
                  <a:lnTo>
                    <a:pt x="15" y="7"/>
                  </a:lnTo>
                  <a:lnTo>
                    <a:pt x="16" y="7"/>
                  </a:lnTo>
                  <a:lnTo>
                    <a:pt x="18" y="10"/>
                  </a:lnTo>
                  <a:lnTo>
                    <a:pt x="18" y="12"/>
                  </a:lnTo>
                  <a:lnTo>
                    <a:pt x="18" y="18"/>
                  </a:lnTo>
                  <a:lnTo>
                    <a:pt x="27" y="18"/>
                  </a:lnTo>
                  <a:lnTo>
                    <a:pt x="27" y="10"/>
                  </a:lnTo>
                  <a:lnTo>
                    <a:pt x="27" y="6"/>
                  </a:lnTo>
                  <a:lnTo>
                    <a:pt x="25" y="2"/>
                  </a:lnTo>
                  <a:lnTo>
                    <a:pt x="21" y="1"/>
                  </a:lnTo>
                  <a:lnTo>
                    <a:pt x="18" y="0"/>
                  </a:lnTo>
                  <a:lnTo>
                    <a:pt x="14" y="0"/>
                  </a:lnTo>
                  <a:lnTo>
                    <a:pt x="11" y="0"/>
                  </a:lnTo>
                  <a:lnTo>
                    <a:pt x="8" y="1"/>
                  </a:lnTo>
                  <a:lnTo>
                    <a:pt x="6" y="2"/>
                  </a:lnTo>
                  <a:lnTo>
                    <a:pt x="4" y="3"/>
                  </a:lnTo>
                  <a:lnTo>
                    <a:pt x="2" y="5"/>
                  </a:lnTo>
                  <a:lnTo>
                    <a:pt x="2"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21"/>
            <p:cNvSpPr>
              <a:spLocks/>
            </p:cNvSpPr>
            <p:nvPr/>
          </p:nvSpPr>
          <p:spPr bwMode="auto">
            <a:xfrm>
              <a:off x="875" y="510"/>
              <a:ext cx="30" cy="53"/>
            </a:xfrm>
            <a:custGeom>
              <a:avLst/>
              <a:gdLst>
                <a:gd name="T0" fmla="*/ 0 w 30"/>
                <a:gd name="T1" fmla="*/ 53 h 53"/>
                <a:gd name="T2" fmla="*/ 11 w 30"/>
                <a:gd name="T3" fmla="*/ 53 h 53"/>
                <a:gd name="T4" fmla="*/ 11 w 30"/>
                <a:gd name="T5" fmla="*/ 12 h 53"/>
                <a:gd name="T6" fmla="*/ 11 w 30"/>
                <a:gd name="T7" fmla="*/ 10 h 53"/>
                <a:gd name="T8" fmla="*/ 12 w 30"/>
                <a:gd name="T9" fmla="*/ 9 h 53"/>
                <a:gd name="T10" fmla="*/ 13 w 30"/>
                <a:gd name="T11" fmla="*/ 7 h 53"/>
                <a:gd name="T12" fmla="*/ 15 w 30"/>
                <a:gd name="T13" fmla="*/ 7 h 53"/>
                <a:gd name="T14" fmla="*/ 18 w 30"/>
                <a:gd name="T15" fmla="*/ 7 h 53"/>
                <a:gd name="T16" fmla="*/ 19 w 30"/>
                <a:gd name="T17" fmla="*/ 9 h 53"/>
                <a:gd name="T18" fmla="*/ 19 w 30"/>
                <a:gd name="T19" fmla="*/ 10 h 53"/>
                <a:gd name="T20" fmla="*/ 19 w 30"/>
                <a:gd name="T21" fmla="*/ 11 h 53"/>
                <a:gd name="T22" fmla="*/ 19 w 30"/>
                <a:gd name="T23" fmla="*/ 53 h 53"/>
                <a:gd name="T24" fmla="*/ 30 w 30"/>
                <a:gd name="T25" fmla="*/ 53 h 53"/>
                <a:gd name="T26" fmla="*/ 30 w 30"/>
                <a:gd name="T27" fmla="*/ 10 h 53"/>
                <a:gd name="T28" fmla="*/ 28 w 30"/>
                <a:gd name="T29" fmla="*/ 5 h 53"/>
                <a:gd name="T30" fmla="*/ 27 w 30"/>
                <a:gd name="T31" fmla="*/ 3 h 53"/>
                <a:gd name="T32" fmla="*/ 27 w 30"/>
                <a:gd name="T33" fmla="*/ 2 h 53"/>
                <a:gd name="T34" fmla="*/ 23 w 30"/>
                <a:gd name="T35" fmla="*/ 0 h 53"/>
                <a:gd name="T36" fmla="*/ 20 w 30"/>
                <a:gd name="T37" fmla="*/ 0 h 53"/>
                <a:gd name="T38" fmla="*/ 16 w 30"/>
                <a:gd name="T39" fmla="*/ 0 h 53"/>
                <a:gd name="T40" fmla="*/ 13 w 30"/>
                <a:gd name="T41" fmla="*/ 1 h 53"/>
                <a:gd name="T42" fmla="*/ 12 w 30"/>
                <a:gd name="T43" fmla="*/ 2 h 53"/>
                <a:gd name="T44" fmla="*/ 11 w 30"/>
                <a:gd name="T45" fmla="*/ 5 h 53"/>
                <a:gd name="T46" fmla="*/ 9 w 30"/>
                <a:gd name="T47" fmla="*/ 5 h 53"/>
                <a:gd name="T48" fmla="*/ 9 w 30"/>
                <a:gd name="T49" fmla="*/ 0 h 53"/>
                <a:gd name="T50" fmla="*/ 0 w 30"/>
                <a:gd name="T51" fmla="*/ 0 h 53"/>
                <a:gd name="T52" fmla="*/ 0 w 30"/>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53">
                  <a:moveTo>
                    <a:pt x="0" y="53"/>
                  </a:moveTo>
                  <a:lnTo>
                    <a:pt x="11" y="53"/>
                  </a:lnTo>
                  <a:lnTo>
                    <a:pt x="11" y="12"/>
                  </a:lnTo>
                  <a:lnTo>
                    <a:pt x="11" y="10"/>
                  </a:lnTo>
                  <a:lnTo>
                    <a:pt x="12" y="9"/>
                  </a:lnTo>
                  <a:lnTo>
                    <a:pt x="13" y="7"/>
                  </a:lnTo>
                  <a:lnTo>
                    <a:pt x="15" y="7"/>
                  </a:lnTo>
                  <a:lnTo>
                    <a:pt x="18" y="7"/>
                  </a:lnTo>
                  <a:lnTo>
                    <a:pt x="19" y="9"/>
                  </a:lnTo>
                  <a:lnTo>
                    <a:pt x="19" y="10"/>
                  </a:lnTo>
                  <a:lnTo>
                    <a:pt x="19" y="11"/>
                  </a:lnTo>
                  <a:lnTo>
                    <a:pt x="19" y="53"/>
                  </a:lnTo>
                  <a:lnTo>
                    <a:pt x="30" y="53"/>
                  </a:lnTo>
                  <a:lnTo>
                    <a:pt x="30" y="10"/>
                  </a:lnTo>
                  <a:lnTo>
                    <a:pt x="28" y="5"/>
                  </a:lnTo>
                  <a:lnTo>
                    <a:pt x="27" y="3"/>
                  </a:lnTo>
                  <a:lnTo>
                    <a:pt x="27" y="2"/>
                  </a:lnTo>
                  <a:lnTo>
                    <a:pt x="23" y="0"/>
                  </a:lnTo>
                  <a:lnTo>
                    <a:pt x="20" y="0"/>
                  </a:lnTo>
                  <a:lnTo>
                    <a:pt x="16" y="0"/>
                  </a:lnTo>
                  <a:lnTo>
                    <a:pt x="13" y="1"/>
                  </a:lnTo>
                  <a:lnTo>
                    <a:pt x="12" y="2"/>
                  </a:lnTo>
                  <a:lnTo>
                    <a:pt x="11" y="5"/>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22"/>
            <p:cNvSpPr>
              <a:spLocks noEditPoints="1"/>
            </p:cNvSpPr>
            <p:nvPr/>
          </p:nvSpPr>
          <p:spPr bwMode="auto">
            <a:xfrm>
              <a:off x="912"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23"/>
            <p:cNvSpPr>
              <a:spLocks/>
            </p:cNvSpPr>
            <p:nvPr/>
          </p:nvSpPr>
          <p:spPr bwMode="auto">
            <a:xfrm>
              <a:off x="928" y="510"/>
              <a:ext cx="27" cy="53"/>
            </a:xfrm>
            <a:custGeom>
              <a:avLst/>
              <a:gdLst>
                <a:gd name="T0" fmla="*/ 0 w 27"/>
                <a:gd name="T1" fmla="*/ 40 h 53"/>
                <a:gd name="T2" fmla="*/ 0 w 27"/>
                <a:gd name="T3" fmla="*/ 44 h 53"/>
                <a:gd name="T4" fmla="*/ 1 w 27"/>
                <a:gd name="T5" fmla="*/ 46 h 53"/>
                <a:gd name="T6" fmla="*/ 3 w 27"/>
                <a:gd name="T7" fmla="*/ 49 h 53"/>
                <a:gd name="T8" fmla="*/ 4 w 27"/>
                <a:gd name="T9" fmla="*/ 50 h 53"/>
                <a:gd name="T10" fmla="*/ 8 w 27"/>
                <a:gd name="T11" fmla="*/ 53 h 53"/>
                <a:gd name="T12" fmla="*/ 15 w 27"/>
                <a:gd name="T13" fmla="*/ 53 h 53"/>
                <a:gd name="T14" fmla="*/ 16 w 27"/>
                <a:gd name="T15" fmla="*/ 53 h 53"/>
                <a:gd name="T16" fmla="*/ 19 w 27"/>
                <a:gd name="T17" fmla="*/ 53 h 53"/>
                <a:gd name="T18" fmla="*/ 23 w 27"/>
                <a:gd name="T19" fmla="*/ 51 h 53"/>
                <a:gd name="T20" fmla="*/ 24 w 27"/>
                <a:gd name="T21" fmla="*/ 50 h 53"/>
                <a:gd name="T22" fmla="*/ 26 w 27"/>
                <a:gd name="T23" fmla="*/ 47 h 53"/>
                <a:gd name="T24" fmla="*/ 27 w 27"/>
                <a:gd name="T25" fmla="*/ 46 h 53"/>
                <a:gd name="T26" fmla="*/ 27 w 27"/>
                <a:gd name="T27" fmla="*/ 42 h 53"/>
                <a:gd name="T28" fmla="*/ 27 w 27"/>
                <a:gd name="T29" fmla="*/ 34 h 53"/>
                <a:gd name="T30" fmla="*/ 18 w 27"/>
                <a:gd name="T31" fmla="*/ 34 h 53"/>
                <a:gd name="T32" fmla="*/ 18 w 27"/>
                <a:gd name="T33" fmla="*/ 41 h 53"/>
                <a:gd name="T34" fmla="*/ 18 w 27"/>
                <a:gd name="T35" fmla="*/ 44 h 53"/>
                <a:gd name="T36" fmla="*/ 18 w 27"/>
                <a:gd name="T37" fmla="*/ 45 h 53"/>
                <a:gd name="T38" fmla="*/ 16 w 27"/>
                <a:gd name="T39" fmla="*/ 46 h 53"/>
                <a:gd name="T40" fmla="*/ 13 w 27"/>
                <a:gd name="T41" fmla="*/ 46 h 53"/>
                <a:gd name="T42" fmla="*/ 12 w 27"/>
                <a:gd name="T43" fmla="*/ 46 h 53"/>
                <a:gd name="T44" fmla="*/ 11 w 27"/>
                <a:gd name="T45" fmla="*/ 45 h 53"/>
                <a:gd name="T46" fmla="*/ 11 w 27"/>
                <a:gd name="T47" fmla="*/ 44 h 53"/>
                <a:gd name="T48" fmla="*/ 9 w 27"/>
                <a:gd name="T49" fmla="*/ 41 h 53"/>
                <a:gd name="T50" fmla="*/ 9 w 27"/>
                <a:gd name="T51" fmla="*/ 12 h 53"/>
                <a:gd name="T52" fmla="*/ 11 w 27"/>
                <a:gd name="T53" fmla="*/ 10 h 53"/>
                <a:gd name="T54" fmla="*/ 11 w 27"/>
                <a:gd name="T55" fmla="*/ 7 h 53"/>
                <a:gd name="T56" fmla="*/ 12 w 27"/>
                <a:gd name="T57" fmla="*/ 7 h 53"/>
                <a:gd name="T58" fmla="*/ 13 w 27"/>
                <a:gd name="T59" fmla="*/ 6 h 53"/>
                <a:gd name="T60" fmla="*/ 16 w 27"/>
                <a:gd name="T61" fmla="*/ 7 h 53"/>
                <a:gd name="T62" fmla="*/ 18 w 27"/>
                <a:gd name="T63" fmla="*/ 10 h 53"/>
                <a:gd name="T64" fmla="*/ 18 w 27"/>
                <a:gd name="T65" fmla="*/ 12 h 53"/>
                <a:gd name="T66" fmla="*/ 18 w 27"/>
                <a:gd name="T67" fmla="*/ 18 h 53"/>
                <a:gd name="T68" fmla="*/ 27 w 27"/>
                <a:gd name="T69" fmla="*/ 18 h 53"/>
                <a:gd name="T70" fmla="*/ 27 w 27"/>
                <a:gd name="T71" fmla="*/ 10 h 53"/>
                <a:gd name="T72" fmla="*/ 27 w 27"/>
                <a:gd name="T73" fmla="*/ 6 h 53"/>
                <a:gd name="T74" fmla="*/ 24 w 27"/>
                <a:gd name="T75" fmla="*/ 2 h 53"/>
                <a:gd name="T76" fmla="*/ 20 w 27"/>
                <a:gd name="T77" fmla="*/ 1 h 53"/>
                <a:gd name="T78" fmla="*/ 18 w 27"/>
                <a:gd name="T79" fmla="*/ 0 h 53"/>
                <a:gd name="T80" fmla="*/ 13 w 27"/>
                <a:gd name="T81" fmla="*/ 0 h 53"/>
                <a:gd name="T82" fmla="*/ 11 w 27"/>
                <a:gd name="T83" fmla="*/ 0 h 53"/>
                <a:gd name="T84" fmla="*/ 8 w 27"/>
                <a:gd name="T85" fmla="*/ 1 h 53"/>
                <a:gd name="T86" fmla="*/ 5 w 27"/>
                <a:gd name="T87" fmla="*/ 2 h 53"/>
                <a:gd name="T88" fmla="*/ 4 w 27"/>
                <a:gd name="T89" fmla="*/ 3 h 53"/>
                <a:gd name="T90" fmla="*/ 1 w 27"/>
                <a:gd name="T91" fmla="*/ 5 h 53"/>
                <a:gd name="T92" fmla="*/ 1 w 27"/>
                <a:gd name="T93" fmla="*/ 7 h 53"/>
                <a:gd name="T94" fmla="*/ 0 w 27"/>
                <a:gd name="T95" fmla="*/ 10 h 53"/>
                <a:gd name="T96" fmla="*/ 0 w 27"/>
                <a:gd name="T97" fmla="*/ 14 h 53"/>
                <a:gd name="T98" fmla="*/ 0 w 27"/>
                <a:gd name="T9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3">
                  <a:moveTo>
                    <a:pt x="0" y="40"/>
                  </a:moveTo>
                  <a:lnTo>
                    <a:pt x="0" y="44"/>
                  </a:lnTo>
                  <a:lnTo>
                    <a:pt x="1" y="46"/>
                  </a:lnTo>
                  <a:lnTo>
                    <a:pt x="3" y="49"/>
                  </a:lnTo>
                  <a:lnTo>
                    <a:pt x="4" y="50"/>
                  </a:lnTo>
                  <a:lnTo>
                    <a:pt x="8" y="53"/>
                  </a:lnTo>
                  <a:lnTo>
                    <a:pt x="15" y="53"/>
                  </a:lnTo>
                  <a:lnTo>
                    <a:pt x="16" y="53"/>
                  </a:lnTo>
                  <a:lnTo>
                    <a:pt x="19" y="53"/>
                  </a:lnTo>
                  <a:lnTo>
                    <a:pt x="23" y="51"/>
                  </a:lnTo>
                  <a:lnTo>
                    <a:pt x="24" y="50"/>
                  </a:lnTo>
                  <a:lnTo>
                    <a:pt x="26" y="47"/>
                  </a:lnTo>
                  <a:lnTo>
                    <a:pt x="27" y="46"/>
                  </a:lnTo>
                  <a:lnTo>
                    <a:pt x="27" y="42"/>
                  </a:lnTo>
                  <a:lnTo>
                    <a:pt x="27" y="34"/>
                  </a:lnTo>
                  <a:lnTo>
                    <a:pt x="18" y="34"/>
                  </a:lnTo>
                  <a:lnTo>
                    <a:pt x="18" y="41"/>
                  </a:lnTo>
                  <a:lnTo>
                    <a:pt x="18" y="44"/>
                  </a:lnTo>
                  <a:lnTo>
                    <a:pt x="18" y="45"/>
                  </a:lnTo>
                  <a:lnTo>
                    <a:pt x="16" y="46"/>
                  </a:lnTo>
                  <a:lnTo>
                    <a:pt x="13" y="46"/>
                  </a:lnTo>
                  <a:lnTo>
                    <a:pt x="12" y="46"/>
                  </a:lnTo>
                  <a:lnTo>
                    <a:pt x="11" y="45"/>
                  </a:lnTo>
                  <a:lnTo>
                    <a:pt x="11" y="44"/>
                  </a:lnTo>
                  <a:lnTo>
                    <a:pt x="9" y="41"/>
                  </a:lnTo>
                  <a:lnTo>
                    <a:pt x="9" y="12"/>
                  </a:lnTo>
                  <a:lnTo>
                    <a:pt x="11" y="10"/>
                  </a:lnTo>
                  <a:lnTo>
                    <a:pt x="11" y="7"/>
                  </a:lnTo>
                  <a:lnTo>
                    <a:pt x="12" y="7"/>
                  </a:lnTo>
                  <a:lnTo>
                    <a:pt x="13" y="6"/>
                  </a:lnTo>
                  <a:lnTo>
                    <a:pt x="16" y="7"/>
                  </a:lnTo>
                  <a:lnTo>
                    <a:pt x="18" y="10"/>
                  </a:lnTo>
                  <a:lnTo>
                    <a:pt x="18" y="12"/>
                  </a:lnTo>
                  <a:lnTo>
                    <a:pt x="18" y="18"/>
                  </a:lnTo>
                  <a:lnTo>
                    <a:pt x="27" y="18"/>
                  </a:lnTo>
                  <a:lnTo>
                    <a:pt x="27" y="10"/>
                  </a:lnTo>
                  <a:lnTo>
                    <a:pt x="27" y="6"/>
                  </a:lnTo>
                  <a:lnTo>
                    <a:pt x="24" y="2"/>
                  </a:lnTo>
                  <a:lnTo>
                    <a:pt x="20" y="1"/>
                  </a:lnTo>
                  <a:lnTo>
                    <a:pt x="18" y="0"/>
                  </a:lnTo>
                  <a:lnTo>
                    <a:pt x="13" y="0"/>
                  </a:lnTo>
                  <a:lnTo>
                    <a:pt x="11" y="0"/>
                  </a:lnTo>
                  <a:lnTo>
                    <a:pt x="8" y="1"/>
                  </a:lnTo>
                  <a:lnTo>
                    <a:pt x="5" y="2"/>
                  </a:lnTo>
                  <a:lnTo>
                    <a:pt x="4" y="3"/>
                  </a:lnTo>
                  <a:lnTo>
                    <a:pt x="1" y="5"/>
                  </a:lnTo>
                  <a:lnTo>
                    <a:pt x="1" y="7"/>
                  </a:lnTo>
                  <a:lnTo>
                    <a:pt x="0" y="10"/>
                  </a:lnTo>
                  <a:lnTo>
                    <a:pt x="0" y="14"/>
                  </a:lnTo>
                  <a:lnTo>
                    <a:pt x="0" y="4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24"/>
            <p:cNvSpPr>
              <a:spLocks noEditPoints="1"/>
            </p:cNvSpPr>
            <p:nvPr/>
          </p:nvSpPr>
          <p:spPr bwMode="auto">
            <a:xfrm>
              <a:off x="961" y="510"/>
              <a:ext cx="29" cy="53"/>
            </a:xfrm>
            <a:custGeom>
              <a:avLst/>
              <a:gdLst>
                <a:gd name="T0" fmla="*/ 0 w 29"/>
                <a:gd name="T1" fmla="*/ 15 h 53"/>
                <a:gd name="T2" fmla="*/ 10 w 29"/>
                <a:gd name="T3" fmla="*/ 15 h 53"/>
                <a:gd name="T4" fmla="*/ 10 w 29"/>
                <a:gd name="T5" fmla="*/ 11 h 53"/>
                <a:gd name="T6" fmla="*/ 10 w 29"/>
                <a:gd name="T7" fmla="*/ 9 h 53"/>
                <a:gd name="T8" fmla="*/ 12 w 29"/>
                <a:gd name="T9" fmla="*/ 7 h 53"/>
                <a:gd name="T10" fmla="*/ 13 w 29"/>
                <a:gd name="T11" fmla="*/ 6 h 53"/>
                <a:gd name="T12" fmla="*/ 14 w 29"/>
                <a:gd name="T13" fmla="*/ 6 h 53"/>
                <a:gd name="T14" fmla="*/ 17 w 29"/>
                <a:gd name="T15" fmla="*/ 7 h 53"/>
                <a:gd name="T16" fmla="*/ 19 w 29"/>
                <a:gd name="T17" fmla="*/ 7 h 53"/>
                <a:gd name="T18" fmla="*/ 19 w 29"/>
                <a:gd name="T19" fmla="*/ 10 h 53"/>
                <a:gd name="T20" fmla="*/ 19 w 29"/>
                <a:gd name="T21" fmla="*/ 11 h 53"/>
                <a:gd name="T22" fmla="*/ 19 w 29"/>
                <a:gd name="T23" fmla="*/ 20 h 53"/>
                <a:gd name="T24" fmla="*/ 8 w 29"/>
                <a:gd name="T25" fmla="*/ 20 h 53"/>
                <a:gd name="T26" fmla="*/ 5 w 29"/>
                <a:gd name="T27" fmla="*/ 22 h 53"/>
                <a:gd name="T28" fmla="*/ 2 w 29"/>
                <a:gd name="T29" fmla="*/ 23 h 53"/>
                <a:gd name="T30" fmla="*/ 1 w 29"/>
                <a:gd name="T31" fmla="*/ 25 h 53"/>
                <a:gd name="T32" fmla="*/ 1 w 29"/>
                <a:gd name="T33" fmla="*/ 27 h 53"/>
                <a:gd name="T34" fmla="*/ 0 w 29"/>
                <a:gd name="T35" fmla="*/ 28 h 53"/>
                <a:gd name="T36" fmla="*/ 0 w 29"/>
                <a:gd name="T37" fmla="*/ 32 h 53"/>
                <a:gd name="T38" fmla="*/ 0 w 29"/>
                <a:gd name="T39" fmla="*/ 38 h 53"/>
                <a:gd name="T40" fmla="*/ 0 w 29"/>
                <a:gd name="T41" fmla="*/ 46 h 53"/>
                <a:gd name="T42" fmla="*/ 1 w 29"/>
                <a:gd name="T43" fmla="*/ 49 h 53"/>
                <a:gd name="T44" fmla="*/ 2 w 29"/>
                <a:gd name="T45" fmla="*/ 51 h 53"/>
                <a:gd name="T46" fmla="*/ 5 w 29"/>
                <a:gd name="T47" fmla="*/ 53 h 53"/>
                <a:gd name="T48" fmla="*/ 9 w 29"/>
                <a:gd name="T49" fmla="*/ 53 h 53"/>
                <a:gd name="T50" fmla="*/ 13 w 29"/>
                <a:gd name="T51" fmla="*/ 53 h 53"/>
                <a:gd name="T52" fmla="*/ 14 w 29"/>
                <a:gd name="T53" fmla="*/ 51 h 53"/>
                <a:gd name="T54" fmla="*/ 16 w 29"/>
                <a:gd name="T55" fmla="*/ 50 h 53"/>
                <a:gd name="T56" fmla="*/ 20 w 29"/>
                <a:gd name="T57" fmla="*/ 47 h 53"/>
                <a:gd name="T58" fmla="*/ 20 w 29"/>
                <a:gd name="T59" fmla="*/ 53 h 53"/>
                <a:gd name="T60" fmla="*/ 29 w 29"/>
                <a:gd name="T61" fmla="*/ 53 h 53"/>
                <a:gd name="T62" fmla="*/ 29 w 29"/>
                <a:gd name="T63" fmla="*/ 12 h 53"/>
                <a:gd name="T64" fmla="*/ 29 w 29"/>
                <a:gd name="T65" fmla="*/ 9 h 53"/>
                <a:gd name="T66" fmla="*/ 28 w 29"/>
                <a:gd name="T67" fmla="*/ 6 h 53"/>
                <a:gd name="T68" fmla="*/ 25 w 29"/>
                <a:gd name="T69" fmla="*/ 2 h 53"/>
                <a:gd name="T70" fmla="*/ 21 w 29"/>
                <a:gd name="T71" fmla="*/ 1 h 53"/>
                <a:gd name="T72" fmla="*/ 14 w 29"/>
                <a:gd name="T73" fmla="*/ 0 h 53"/>
                <a:gd name="T74" fmla="*/ 8 w 29"/>
                <a:gd name="T75" fmla="*/ 1 h 53"/>
                <a:gd name="T76" fmla="*/ 4 w 29"/>
                <a:gd name="T77" fmla="*/ 2 h 53"/>
                <a:gd name="T78" fmla="*/ 2 w 29"/>
                <a:gd name="T79" fmla="*/ 3 h 53"/>
                <a:gd name="T80" fmla="*/ 1 w 29"/>
                <a:gd name="T81" fmla="*/ 6 h 53"/>
                <a:gd name="T82" fmla="*/ 0 w 29"/>
                <a:gd name="T83" fmla="*/ 9 h 53"/>
                <a:gd name="T84" fmla="*/ 0 w 29"/>
                <a:gd name="T85" fmla="*/ 11 h 53"/>
                <a:gd name="T86" fmla="*/ 0 w 29"/>
                <a:gd name="T87" fmla="*/ 15 h 53"/>
                <a:gd name="T88" fmla="*/ 19 w 29"/>
                <a:gd name="T89" fmla="*/ 27 h 53"/>
                <a:gd name="T90" fmla="*/ 19 w 29"/>
                <a:gd name="T91" fmla="*/ 40 h 53"/>
                <a:gd name="T92" fmla="*/ 19 w 29"/>
                <a:gd name="T93" fmla="*/ 42 h 53"/>
                <a:gd name="T94" fmla="*/ 17 w 29"/>
                <a:gd name="T95" fmla="*/ 45 h 53"/>
                <a:gd name="T96" fmla="*/ 16 w 29"/>
                <a:gd name="T97" fmla="*/ 46 h 53"/>
                <a:gd name="T98" fmla="*/ 13 w 29"/>
                <a:gd name="T99" fmla="*/ 46 h 53"/>
                <a:gd name="T100" fmla="*/ 12 w 29"/>
                <a:gd name="T101" fmla="*/ 46 h 53"/>
                <a:gd name="T102" fmla="*/ 10 w 29"/>
                <a:gd name="T103" fmla="*/ 45 h 53"/>
                <a:gd name="T104" fmla="*/ 9 w 29"/>
                <a:gd name="T105" fmla="*/ 42 h 53"/>
                <a:gd name="T106" fmla="*/ 9 w 29"/>
                <a:gd name="T107" fmla="*/ 37 h 53"/>
                <a:gd name="T108" fmla="*/ 9 w 29"/>
                <a:gd name="T109" fmla="*/ 32 h 53"/>
                <a:gd name="T110" fmla="*/ 10 w 29"/>
                <a:gd name="T111" fmla="*/ 29 h 53"/>
                <a:gd name="T112" fmla="*/ 12 w 29"/>
                <a:gd name="T113" fmla="*/ 28 h 53"/>
                <a:gd name="T114" fmla="*/ 12 w 29"/>
                <a:gd name="T115" fmla="*/ 27 h 53"/>
                <a:gd name="T116" fmla="*/ 16 w 29"/>
                <a:gd name="T117" fmla="*/ 27 h 53"/>
                <a:gd name="T118" fmla="*/ 19 w 29"/>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53">
                  <a:moveTo>
                    <a:pt x="0" y="15"/>
                  </a:moveTo>
                  <a:lnTo>
                    <a:pt x="10" y="15"/>
                  </a:lnTo>
                  <a:lnTo>
                    <a:pt x="10" y="11"/>
                  </a:lnTo>
                  <a:lnTo>
                    <a:pt x="10" y="9"/>
                  </a:lnTo>
                  <a:lnTo>
                    <a:pt x="12" y="7"/>
                  </a:lnTo>
                  <a:lnTo>
                    <a:pt x="13" y="6"/>
                  </a:lnTo>
                  <a:lnTo>
                    <a:pt x="14" y="6"/>
                  </a:lnTo>
                  <a:lnTo>
                    <a:pt x="17" y="7"/>
                  </a:lnTo>
                  <a:lnTo>
                    <a:pt x="19" y="7"/>
                  </a:lnTo>
                  <a:lnTo>
                    <a:pt x="19" y="10"/>
                  </a:lnTo>
                  <a:lnTo>
                    <a:pt x="19" y="11"/>
                  </a:lnTo>
                  <a:lnTo>
                    <a:pt x="19" y="20"/>
                  </a:lnTo>
                  <a:lnTo>
                    <a:pt x="8" y="20"/>
                  </a:lnTo>
                  <a:lnTo>
                    <a:pt x="5" y="22"/>
                  </a:lnTo>
                  <a:lnTo>
                    <a:pt x="2" y="23"/>
                  </a:lnTo>
                  <a:lnTo>
                    <a:pt x="1" y="25"/>
                  </a:lnTo>
                  <a:lnTo>
                    <a:pt x="1" y="27"/>
                  </a:lnTo>
                  <a:lnTo>
                    <a:pt x="0" y="28"/>
                  </a:lnTo>
                  <a:lnTo>
                    <a:pt x="0" y="32"/>
                  </a:lnTo>
                  <a:lnTo>
                    <a:pt x="0" y="38"/>
                  </a:lnTo>
                  <a:lnTo>
                    <a:pt x="0" y="46"/>
                  </a:lnTo>
                  <a:lnTo>
                    <a:pt x="1" y="49"/>
                  </a:lnTo>
                  <a:lnTo>
                    <a:pt x="2" y="51"/>
                  </a:lnTo>
                  <a:lnTo>
                    <a:pt x="5" y="53"/>
                  </a:lnTo>
                  <a:lnTo>
                    <a:pt x="9" y="53"/>
                  </a:lnTo>
                  <a:lnTo>
                    <a:pt x="13" y="53"/>
                  </a:lnTo>
                  <a:lnTo>
                    <a:pt x="14" y="51"/>
                  </a:lnTo>
                  <a:lnTo>
                    <a:pt x="16" y="50"/>
                  </a:lnTo>
                  <a:lnTo>
                    <a:pt x="20" y="47"/>
                  </a:lnTo>
                  <a:lnTo>
                    <a:pt x="20" y="53"/>
                  </a:lnTo>
                  <a:lnTo>
                    <a:pt x="29" y="53"/>
                  </a:lnTo>
                  <a:lnTo>
                    <a:pt x="29" y="12"/>
                  </a:lnTo>
                  <a:lnTo>
                    <a:pt x="29" y="9"/>
                  </a:lnTo>
                  <a:lnTo>
                    <a:pt x="28" y="6"/>
                  </a:lnTo>
                  <a:lnTo>
                    <a:pt x="25" y="2"/>
                  </a:lnTo>
                  <a:lnTo>
                    <a:pt x="21" y="1"/>
                  </a:lnTo>
                  <a:lnTo>
                    <a:pt x="14" y="0"/>
                  </a:lnTo>
                  <a:lnTo>
                    <a:pt x="8" y="1"/>
                  </a:lnTo>
                  <a:lnTo>
                    <a:pt x="4" y="2"/>
                  </a:lnTo>
                  <a:lnTo>
                    <a:pt x="2" y="3"/>
                  </a:lnTo>
                  <a:lnTo>
                    <a:pt x="1" y="6"/>
                  </a:lnTo>
                  <a:lnTo>
                    <a:pt x="0" y="9"/>
                  </a:lnTo>
                  <a:lnTo>
                    <a:pt x="0" y="11"/>
                  </a:lnTo>
                  <a:lnTo>
                    <a:pt x="0" y="15"/>
                  </a:lnTo>
                  <a:close/>
                  <a:moveTo>
                    <a:pt x="19" y="27"/>
                  </a:moveTo>
                  <a:lnTo>
                    <a:pt x="19" y="40"/>
                  </a:lnTo>
                  <a:lnTo>
                    <a:pt x="19" y="42"/>
                  </a:lnTo>
                  <a:lnTo>
                    <a:pt x="17" y="45"/>
                  </a:lnTo>
                  <a:lnTo>
                    <a:pt x="16" y="46"/>
                  </a:lnTo>
                  <a:lnTo>
                    <a:pt x="13" y="46"/>
                  </a:lnTo>
                  <a:lnTo>
                    <a:pt x="12" y="46"/>
                  </a:lnTo>
                  <a:lnTo>
                    <a:pt x="10" y="45"/>
                  </a:lnTo>
                  <a:lnTo>
                    <a:pt x="9" y="42"/>
                  </a:lnTo>
                  <a:lnTo>
                    <a:pt x="9" y="37"/>
                  </a:lnTo>
                  <a:lnTo>
                    <a:pt x="9" y="32"/>
                  </a:lnTo>
                  <a:lnTo>
                    <a:pt x="10" y="29"/>
                  </a:lnTo>
                  <a:lnTo>
                    <a:pt x="12" y="28"/>
                  </a:lnTo>
                  <a:lnTo>
                    <a:pt x="12" y="27"/>
                  </a:lnTo>
                  <a:lnTo>
                    <a:pt x="16" y="27"/>
                  </a:lnTo>
                  <a:lnTo>
                    <a:pt x="19"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5"/>
            <p:cNvSpPr>
              <a:spLocks/>
            </p:cNvSpPr>
            <p:nvPr/>
          </p:nvSpPr>
          <p:spPr bwMode="auto">
            <a:xfrm>
              <a:off x="1014" y="486"/>
              <a:ext cx="35" cy="77"/>
            </a:xfrm>
            <a:custGeom>
              <a:avLst/>
              <a:gdLst>
                <a:gd name="T0" fmla="*/ 1 w 35"/>
                <a:gd name="T1" fmla="*/ 68 h 77"/>
                <a:gd name="T2" fmla="*/ 2 w 35"/>
                <a:gd name="T3" fmla="*/ 73 h 77"/>
                <a:gd name="T4" fmla="*/ 10 w 35"/>
                <a:gd name="T5" fmla="*/ 77 h 77"/>
                <a:gd name="T6" fmla="*/ 17 w 35"/>
                <a:gd name="T7" fmla="*/ 77 h 77"/>
                <a:gd name="T8" fmla="*/ 25 w 35"/>
                <a:gd name="T9" fmla="*/ 75 h 77"/>
                <a:gd name="T10" fmla="*/ 31 w 35"/>
                <a:gd name="T11" fmla="*/ 73 h 77"/>
                <a:gd name="T12" fmla="*/ 34 w 35"/>
                <a:gd name="T13" fmla="*/ 66 h 77"/>
                <a:gd name="T14" fmla="*/ 35 w 35"/>
                <a:gd name="T15" fmla="*/ 58 h 77"/>
                <a:gd name="T16" fmla="*/ 32 w 35"/>
                <a:gd name="T17" fmla="*/ 47 h 77"/>
                <a:gd name="T18" fmla="*/ 23 w 35"/>
                <a:gd name="T19" fmla="*/ 35 h 77"/>
                <a:gd name="T20" fmla="*/ 13 w 35"/>
                <a:gd name="T21" fmla="*/ 25 h 77"/>
                <a:gd name="T22" fmla="*/ 10 w 35"/>
                <a:gd name="T23" fmla="*/ 17 h 77"/>
                <a:gd name="T24" fmla="*/ 13 w 35"/>
                <a:gd name="T25" fmla="*/ 11 h 77"/>
                <a:gd name="T26" fmla="*/ 17 w 35"/>
                <a:gd name="T27" fmla="*/ 9 h 77"/>
                <a:gd name="T28" fmla="*/ 23 w 35"/>
                <a:gd name="T29" fmla="*/ 11 h 77"/>
                <a:gd name="T30" fmla="*/ 24 w 35"/>
                <a:gd name="T31" fmla="*/ 13 h 77"/>
                <a:gd name="T32" fmla="*/ 24 w 35"/>
                <a:gd name="T33" fmla="*/ 21 h 77"/>
                <a:gd name="T34" fmla="*/ 34 w 35"/>
                <a:gd name="T35" fmla="*/ 14 h 77"/>
                <a:gd name="T36" fmla="*/ 34 w 35"/>
                <a:gd name="T37" fmla="*/ 8 h 77"/>
                <a:gd name="T38" fmla="*/ 28 w 35"/>
                <a:gd name="T39" fmla="*/ 3 h 77"/>
                <a:gd name="T40" fmla="*/ 23 w 35"/>
                <a:gd name="T41" fmla="*/ 0 h 77"/>
                <a:gd name="T42" fmla="*/ 13 w 35"/>
                <a:gd name="T43" fmla="*/ 0 h 77"/>
                <a:gd name="T44" fmla="*/ 8 w 35"/>
                <a:gd name="T45" fmla="*/ 3 h 77"/>
                <a:gd name="T46" fmla="*/ 2 w 35"/>
                <a:gd name="T47" fmla="*/ 7 h 77"/>
                <a:gd name="T48" fmla="*/ 1 w 35"/>
                <a:gd name="T49" fmla="*/ 14 h 77"/>
                <a:gd name="T50" fmla="*/ 1 w 35"/>
                <a:gd name="T51" fmla="*/ 22 h 77"/>
                <a:gd name="T52" fmla="*/ 4 w 35"/>
                <a:gd name="T53" fmla="*/ 31 h 77"/>
                <a:gd name="T54" fmla="*/ 8 w 35"/>
                <a:gd name="T55" fmla="*/ 36 h 77"/>
                <a:gd name="T56" fmla="*/ 20 w 35"/>
                <a:gd name="T57" fmla="*/ 48 h 77"/>
                <a:gd name="T58" fmla="*/ 24 w 35"/>
                <a:gd name="T59" fmla="*/ 56 h 77"/>
                <a:gd name="T60" fmla="*/ 24 w 35"/>
                <a:gd name="T61" fmla="*/ 64 h 77"/>
                <a:gd name="T62" fmla="*/ 21 w 35"/>
                <a:gd name="T63" fmla="*/ 69 h 77"/>
                <a:gd name="T64" fmla="*/ 15 w 35"/>
                <a:gd name="T65" fmla="*/ 69 h 77"/>
                <a:gd name="T66" fmla="*/ 12 w 35"/>
                <a:gd name="T67" fmla="*/ 66 h 77"/>
                <a:gd name="T68" fmla="*/ 10 w 35"/>
                <a:gd name="T69" fmla="*/ 61 h 77"/>
                <a:gd name="T70" fmla="*/ 0 w 35"/>
                <a:gd name="T71"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77">
                  <a:moveTo>
                    <a:pt x="0" y="64"/>
                  </a:moveTo>
                  <a:lnTo>
                    <a:pt x="1" y="68"/>
                  </a:lnTo>
                  <a:lnTo>
                    <a:pt x="1" y="70"/>
                  </a:lnTo>
                  <a:lnTo>
                    <a:pt x="2" y="73"/>
                  </a:lnTo>
                  <a:lnTo>
                    <a:pt x="5" y="74"/>
                  </a:lnTo>
                  <a:lnTo>
                    <a:pt x="10" y="77"/>
                  </a:lnTo>
                  <a:lnTo>
                    <a:pt x="13" y="77"/>
                  </a:lnTo>
                  <a:lnTo>
                    <a:pt x="17" y="77"/>
                  </a:lnTo>
                  <a:lnTo>
                    <a:pt x="21" y="77"/>
                  </a:lnTo>
                  <a:lnTo>
                    <a:pt x="25" y="75"/>
                  </a:lnTo>
                  <a:lnTo>
                    <a:pt x="28" y="74"/>
                  </a:lnTo>
                  <a:lnTo>
                    <a:pt x="31" y="73"/>
                  </a:lnTo>
                  <a:lnTo>
                    <a:pt x="32" y="70"/>
                  </a:lnTo>
                  <a:lnTo>
                    <a:pt x="34" y="66"/>
                  </a:lnTo>
                  <a:lnTo>
                    <a:pt x="35" y="62"/>
                  </a:lnTo>
                  <a:lnTo>
                    <a:pt x="35" y="58"/>
                  </a:lnTo>
                  <a:lnTo>
                    <a:pt x="35" y="52"/>
                  </a:lnTo>
                  <a:lnTo>
                    <a:pt x="32" y="47"/>
                  </a:lnTo>
                  <a:lnTo>
                    <a:pt x="28" y="42"/>
                  </a:lnTo>
                  <a:lnTo>
                    <a:pt x="23" y="35"/>
                  </a:lnTo>
                  <a:lnTo>
                    <a:pt x="16" y="29"/>
                  </a:lnTo>
                  <a:lnTo>
                    <a:pt x="13" y="25"/>
                  </a:lnTo>
                  <a:lnTo>
                    <a:pt x="12" y="21"/>
                  </a:lnTo>
                  <a:lnTo>
                    <a:pt x="10" y="17"/>
                  </a:lnTo>
                  <a:lnTo>
                    <a:pt x="12" y="13"/>
                  </a:lnTo>
                  <a:lnTo>
                    <a:pt x="13" y="11"/>
                  </a:lnTo>
                  <a:lnTo>
                    <a:pt x="15" y="9"/>
                  </a:lnTo>
                  <a:lnTo>
                    <a:pt x="17" y="9"/>
                  </a:lnTo>
                  <a:lnTo>
                    <a:pt x="20" y="9"/>
                  </a:lnTo>
                  <a:lnTo>
                    <a:pt x="23" y="11"/>
                  </a:lnTo>
                  <a:lnTo>
                    <a:pt x="23" y="12"/>
                  </a:lnTo>
                  <a:lnTo>
                    <a:pt x="24" y="13"/>
                  </a:lnTo>
                  <a:lnTo>
                    <a:pt x="24" y="16"/>
                  </a:lnTo>
                  <a:lnTo>
                    <a:pt x="24" y="21"/>
                  </a:lnTo>
                  <a:lnTo>
                    <a:pt x="34" y="21"/>
                  </a:lnTo>
                  <a:lnTo>
                    <a:pt x="34" y="14"/>
                  </a:lnTo>
                  <a:lnTo>
                    <a:pt x="34" y="11"/>
                  </a:lnTo>
                  <a:lnTo>
                    <a:pt x="34" y="8"/>
                  </a:lnTo>
                  <a:lnTo>
                    <a:pt x="31" y="4"/>
                  </a:lnTo>
                  <a:lnTo>
                    <a:pt x="28" y="3"/>
                  </a:lnTo>
                  <a:lnTo>
                    <a:pt x="25" y="2"/>
                  </a:lnTo>
                  <a:lnTo>
                    <a:pt x="23" y="0"/>
                  </a:lnTo>
                  <a:lnTo>
                    <a:pt x="19" y="0"/>
                  </a:lnTo>
                  <a:lnTo>
                    <a:pt x="13" y="0"/>
                  </a:lnTo>
                  <a:lnTo>
                    <a:pt x="10" y="2"/>
                  </a:lnTo>
                  <a:lnTo>
                    <a:pt x="8" y="3"/>
                  </a:lnTo>
                  <a:lnTo>
                    <a:pt x="5" y="4"/>
                  </a:lnTo>
                  <a:lnTo>
                    <a:pt x="2" y="7"/>
                  </a:lnTo>
                  <a:lnTo>
                    <a:pt x="1" y="11"/>
                  </a:lnTo>
                  <a:lnTo>
                    <a:pt x="1" y="14"/>
                  </a:lnTo>
                  <a:lnTo>
                    <a:pt x="0" y="18"/>
                  </a:lnTo>
                  <a:lnTo>
                    <a:pt x="1" y="22"/>
                  </a:lnTo>
                  <a:lnTo>
                    <a:pt x="1" y="25"/>
                  </a:lnTo>
                  <a:lnTo>
                    <a:pt x="4" y="31"/>
                  </a:lnTo>
                  <a:lnTo>
                    <a:pt x="6" y="34"/>
                  </a:lnTo>
                  <a:lnTo>
                    <a:pt x="8" y="36"/>
                  </a:lnTo>
                  <a:lnTo>
                    <a:pt x="13" y="42"/>
                  </a:lnTo>
                  <a:lnTo>
                    <a:pt x="20" y="48"/>
                  </a:lnTo>
                  <a:lnTo>
                    <a:pt x="23" y="52"/>
                  </a:lnTo>
                  <a:lnTo>
                    <a:pt x="24" y="56"/>
                  </a:lnTo>
                  <a:lnTo>
                    <a:pt x="24" y="60"/>
                  </a:lnTo>
                  <a:lnTo>
                    <a:pt x="24" y="64"/>
                  </a:lnTo>
                  <a:lnTo>
                    <a:pt x="23" y="66"/>
                  </a:lnTo>
                  <a:lnTo>
                    <a:pt x="21" y="69"/>
                  </a:lnTo>
                  <a:lnTo>
                    <a:pt x="17" y="69"/>
                  </a:lnTo>
                  <a:lnTo>
                    <a:pt x="15" y="69"/>
                  </a:lnTo>
                  <a:lnTo>
                    <a:pt x="13" y="66"/>
                  </a:lnTo>
                  <a:lnTo>
                    <a:pt x="12" y="66"/>
                  </a:lnTo>
                  <a:lnTo>
                    <a:pt x="12" y="64"/>
                  </a:lnTo>
                  <a:lnTo>
                    <a:pt x="10" y="61"/>
                  </a:lnTo>
                  <a:lnTo>
                    <a:pt x="10" y="55"/>
                  </a:lnTo>
                  <a:lnTo>
                    <a:pt x="0" y="55"/>
                  </a:lnTo>
                  <a:lnTo>
                    <a:pt x="0" y="64"/>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6"/>
            <p:cNvSpPr>
              <a:spLocks/>
            </p:cNvSpPr>
            <p:nvPr/>
          </p:nvSpPr>
          <p:spPr bwMode="auto">
            <a:xfrm>
              <a:off x="1054" y="510"/>
              <a:ext cx="30" cy="53"/>
            </a:xfrm>
            <a:custGeom>
              <a:avLst/>
              <a:gdLst>
                <a:gd name="T0" fmla="*/ 30 w 30"/>
                <a:gd name="T1" fmla="*/ 0 h 53"/>
                <a:gd name="T2" fmla="*/ 19 w 30"/>
                <a:gd name="T3" fmla="*/ 0 h 53"/>
                <a:gd name="T4" fmla="*/ 19 w 30"/>
                <a:gd name="T5" fmla="*/ 40 h 53"/>
                <a:gd name="T6" fmla="*/ 19 w 30"/>
                <a:gd name="T7" fmla="*/ 42 h 53"/>
                <a:gd name="T8" fmla="*/ 18 w 30"/>
                <a:gd name="T9" fmla="*/ 45 h 53"/>
                <a:gd name="T10" fmla="*/ 17 w 30"/>
                <a:gd name="T11" fmla="*/ 45 h 53"/>
                <a:gd name="T12" fmla="*/ 15 w 30"/>
                <a:gd name="T13" fmla="*/ 46 h 53"/>
                <a:gd name="T14" fmla="*/ 13 w 30"/>
                <a:gd name="T15" fmla="*/ 45 h 53"/>
                <a:gd name="T16" fmla="*/ 11 w 30"/>
                <a:gd name="T17" fmla="*/ 42 h 53"/>
                <a:gd name="T18" fmla="*/ 11 w 30"/>
                <a:gd name="T19" fmla="*/ 41 h 53"/>
                <a:gd name="T20" fmla="*/ 11 w 30"/>
                <a:gd name="T21" fmla="*/ 0 h 53"/>
                <a:gd name="T22" fmla="*/ 0 w 30"/>
                <a:gd name="T23" fmla="*/ 0 h 53"/>
                <a:gd name="T24" fmla="*/ 0 w 30"/>
                <a:gd name="T25" fmla="*/ 42 h 53"/>
                <a:gd name="T26" fmla="*/ 2 w 30"/>
                <a:gd name="T27" fmla="*/ 47 h 53"/>
                <a:gd name="T28" fmla="*/ 3 w 30"/>
                <a:gd name="T29" fmla="*/ 50 h 53"/>
                <a:gd name="T30" fmla="*/ 4 w 30"/>
                <a:gd name="T31" fmla="*/ 51 h 53"/>
                <a:gd name="T32" fmla="*/ 7 w 30"/>
                <a:gd name="T33" fmla="*/ 53 h 53"/>
                <a:gd name="T34" fmla="*/ 11 w 30"/>
                <a:gd name="T35" fmla="*/ 53 h 53"/>
                <a:gd name="T36" fmla="*/ 14 w 30"/>
                <a:gd name="T37" fmla="*/ 53 h 53"/>
                <a:gd name="T38" fmla="*/ 17 w 30"/>
                <a:gd name="T39" fmla="*/ 51 h 53"/>
                <a:gd name="T40" fmla="*/ 18 w 30"/>
                <a:gd name="T41" fmla="*/ 50 h 53"/>
                <a:gd name="T42" fmla="*/ 21 w 30"/>
                <a:gd name="T43" fmla="*/ 49 h 53"/>
                <a:gd name="T44" fmla="*/ 21 w 30"/>
                <a:gd name="T45" fmla="*/ 53 h 53"/>
                <a:gd name="T46" fmla="*/ 30 w 30"/>
                <a:gd name="T47" fmla="*/ 53 h 53"/>
                <a:gd name="T48" fmla="*/ 30 w 30"/>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3">
                  <a:moveTo>
                    <a:pt x="30" y="0"/>
                  </a:moveTo>
                  <a:lnTo>
                    <a:pt x="19" y="0"/>
                  </a:lnTo>
                  <a:lnTo>
                    <a:pt x="19" y="40"/>
                  </a:lnTo>
                  <a:lnTo>
                    <a:pt x="19" y="42"/>
                  </a:lnTo>
                  <a:lnTo>
                    <a:pt x="18" y="45"/>
                  </a:lnTo>
                  <a:lnTo>
                    <a:pt x="17" y="45"/>
                  </a:lnTo>
                  <a:lnTo>
                    <a:pt x="15" y="46"/>
                  </a:lnTo>
                  <a:lnTo>
                    <a:pt x="13" y="45"/>
                  </a:lnTo>
                  <a:lnTo>
                    <a:pt x="11" y="42"/>
                  </a:lnTo>
                  <a:lnTo>
                    <a:pt x="11" y="41"/>
                  </a:lnTo>
                  <a:lnTo>
                    <a:pt x="11" y="0"/>
                  </a:lnTo>
                  <a:lnTo>
                    <a:pt x="0" y="0"/>
                  </a:lnTo>
                  <a:lnTo>
                    <a:pt x="0" y="42"/>
                  </a:lnTo>
                  <a:lnTo>
                    <a:pt x="2" y="47"/>
                  </a:lnTo>
                  <a:lnTo>
                    <a:pt x="3" y="50"/>
                  </a:lnTo>
                  <a:lnTo>
                    <a:pt x="4" y="51"/>
                  </a:lnTo>
                  <a:lnTo>
                    <a:pt x="7" y="53"/>
                  </a:lnTo>
                  <a:lnTo>
                    <a:pt x="11" y="53"/>
                  </a:lnTo>
                  <a:lnTo>
                    <a:pt x="14" y="53"/>
                  </a:lnTo>
                  <a:lnTo>
                    <a:pt x="17" y="51"/>
                  </a:lnTo>
                  <a:lnTo>
                    <a:pt x="18" y="50"/>
                  </a:lnTo>
                  <a:lnTo>
                    <a:pt x="21" y="49"/>
                  </a:lnTo>
                  <a:lnTo>
                    <a:pt x="21" y="53"/>
                  </a:lnTo>
                  <a:lnTo>
                    <a:pt x="30" y="53"/>
                  </a:lnTo>
                  <a:lnTo>
                    <a:pt x="30" y="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7"/>
            <p:cNvSpPr>
              <a:spLocks noEditPoints="1"/>
            </p:cNvSpPr>
            <p:nvPr/>
          </p:nvSpPr>
          <p:spPr bwMode="auto">
            <a:xfrm>
              <a:off x="1091" y="510"/>
              <a:ext cx="29" cy="72"/>
            </a:xfrm>
            <a:custGeom>
              <a:avLst/>
              <a:gdLst>
                <a:gd name="T0" fmla="*/ 0 w 29"/>
                <a:gd name="T1" fmla="*/ 72 h 72"/>
                <a:gd name="T2" fmla="*/ 10 w 29"/>
                <a:gd name="T3" fmla="*/ 72 h 72"/>
                <a:gd name="T4" fmla="*/ 10 w 29"/>
                <a:gd name="T5" fmla="*/ 50 h 72"/>
                <a:gd name="T6" fmla="*/ 14 w 29"/>
                <a:gd name="T7" fmla="*/ 53 h 72"/>
                <a:gd name="T8" fmla="*/ 19 w 29"/>
                <a:gd name="T9" fmla="*/ 53 h 72"/>
                <a:gd name="T10" fmla="*/ 23 w 29"/>
                <a:gd name="T11" fmla="*/ 53 h 72"/>
                <a:gd name="T12" fmla="*/ 26 w 29"/>
                <a:gd name="T13" fmla="*/ 50 h 72"/>
                <a:gd name="T14" fmla="*/ 29 w 29"/>
                <a:gd name="T15" fmla="*/ 46 h 72"/>
                <a:gd name="T16" fmla="*/ 29 w 29"/>
                <a:gd name="T17" fmla="*/ 41 h 72"/>
                <a:gd name="T18" fmla="*/ 29 w 29"/>
                <a:gd name="T19" fmla="*/ 11 h 72"/>
                <a:gd name="T20" fmla="*/ 29 w 29"/>
                <a:gd name="T21" fmla="*/ 6 h 72"/>
                <a:gd name="T22" fmla="*/ 27 w 29"/>
                <a:gd name="T23" fmla="*/ 5 h 72"/>
                <a:gd name="T24" fmla="*/ 26 w 29"/>
                <a:gd name="T25" fmla="*/ 2 h 72"/>
                <a:gd name="T26" fmla="*/ 25 w 29"/>
                <a:gd name="T27" fmla="*/ 1 h 72"/>
                <a:gd name="T28" fmla="*/ 23 w 29"/>
                <a:gd name="T29" fmla="*/ 1 h 72"/>
                <a:gd name="T30" fmla="*/ 22 w 29"/>
                <a:gd name="T31" fmla="*/ 0 h 72"/>
                <a:gd name="T32" fmla="*/ 19 w 29"/>
                <a:gd name="T33" fmla="*/ 0 h 72"/>
                <a:gd name="T34" fmla="*/ 16 w 29"/>
                <a:gd name="T35" fmla="*/ 0 h 72"/>
                <a:gd name="T36" fmla="*/ 14 w 29"/>
                <a:gd name="T37" fmla="*/ 1 h 72"/>
                <a:gd name="T38" fmla="*/ 11 w 29"/>
                <a:gd name="T39" fmla="*/ 3 h 72"/>
                <a:gd name="T40" fmla="*/ 10 w 29"/>
                <a:gd name="T41" fmla="*/ 6 h 72"/>
                <a:gd name="T42" fmla="*/ 10 w 29"/>
                <a:gd name="T43" fmla="*/ 0 h 72"/>
                <a:gd name="T44" fmla="*/ 0 w 29"/>
                <a:gd name="T45" fmla="*/ 0 h 72"/>
                <a:gd name="T46" fmla="*/ 0 w 29"/>
                <a:gd name="T47" fmla="*/ 72 h 72"/>
                <a:gd name="T48" fmla="*/ 10 w 29"/>
                <a:gd name="T49" fmla="*/ 15 h 72"/>
                <a:gd name="T50" fmla="*/ 11 w 29"/>
                <a:gd name="T51" fmla="*/ 11 h 72"/>
                <a:gd name="T52" fmla="*/ 11 w 29"/>
                <a:gd name="T53" fmla="*/ 9 h 72"/>
                <a:gd name="T54" fmla="*/ 12 w 29"/>
                <a:gd name="T55" fmla="*/ 7 h 72"/>
                <a:gd name="T56" fmla="*/ 15 w 29"/>
                <a:gd name="T57" fmla="*/ 7 h 72"/>
                <a:gd name="T58" fmla="*/ 16 w 29"/>
                <a:gd name="T59" fmla="*/ 7 h 72"/>
                <a:gd name="T60" fmla="*/ 18 w 29"/>
                <a:gd name="T61" fmla="*/ 9 h 72"/>
                <a:gd name="T62" fmla="*/ 19 w 29"/>
                <a:gd name="T63" fmla="*/ 11 h 72"/>
                <a:gd name="T64" fmla="*/ 19 w 29"/>
                <a:gd name="T65" fmla="*/ 14 h 72"/>
                <a:gd name="T66" fmla="*/ 19 w 29"/>
                <a:gd name="T67" fmla="*/ 38 h 72"/>
                <a:gd name="T68" fmla="*/ 18 w 29"/>
                <a:gd name="T69" fmla="*/ 42 h 72"/>
                <a:gd name="T70" fmla="*/ 18 w 29"/>
                <a:gd name="T71" fmla="*/ 45 h 72"/>
                <a:gd name="T72" fmla="*/ 16 w 29"/>
                <a:gd name="T73" fmla="*/ 46 h 72"/>
                <a:gd name="T74" fmla="*/ 14 w 29"/>
                <a:gd name="T75" fmla="*/ 46 h 72"/>
                <a:gd name="T76" fmla="*/ 12 w 29"/>
                <a:gd name="T77" fmla="*/ 46 h 72"/>
                <a:gd name="T78" fmla="*/ 11 w 29"/>
                <a:gd name="T79" fmla="*/ 45 h 72"/>
                <a:gd name="T80" fmla="*/ 11 w 29"/>
                <a:gd name="T81" fmla="*/ 44 h 72"/>
                <a:gd name="T82" fmla="*/ 10 w 29"/>
                <a:gd name="T83" fmla="*/ 41 h 72"/>
                <a:gd name="T84" fmla="*/ 10 w 29"/>
                <a:gd name="T85"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72">
                  <a:moveTo>
                    <a:pt x="0" y="72"/>
                  </a:moveTo>
                  <a:lnTo>
                    <a:pt x="10" y="72"/>
                  </a:lnTo>
                  <a:lnTo>
                    <a:pt x="10" y="50"/>
                  </a:lnTo>
                  <a:lnTo>
                    <a:pt x="14" y="53"/>
                  </a:lnTo>
                  <a:lnTo>
                    <a:pt x="19" y="53"/>
                  </a:lnTo>
                  <a:lnTo>
                    <a:pt x="23" y="53"/>
                  </a:lnTo>
                  <a:lnTo>
                    <a:pt x="26" y="50"/>
                  </a:lnTo>
                  <a:lnTo>
                    <a:pt x="29" y="46"/>
                  </a:lnTo>
                  <a:lnTo>
                    <a:pt x="29" y="41"/>
                  </a:lnTo>
                  <a:lnTo>
                    <a:pt x="29" y="11"/>
                  </a:lnTo>
                  <a:lnTo>
                    <a:pt x="29" y="6"/>
                  </a:lnTo>
                  <a:lnTo>
                    <a:pt x="27" y="5"/>
                  </a:lnTo>
                  <a:lnTo>
                    <a:pt x="26" y="2"/>
                  </a:lnTo>
                  <a:lnTo>
                    <a:pt x="25" y="1"/>
                  </a:lnTo>
                  <a:lnTo>
                    <a:pt x="23" y="1"/>
                  </a:lnTo>
                  <a:lnTo>
                    <a:pt x="22" y="0"/>
                  </a:lnTo>
                  <a:lnTo>
                    <a:pt x="19" y="0"/>
                  </a:lnTo>
                  <a:lnTo>
                    <a:pt x="16" y="0"/>
                  </a:lnTo>
                  <a:lnTo>
                    <a:pt x="14" y="1"/>
                  </a:lnTo>
                  <a:lnTo>
                    <a:pt x="11" y="3"/>
                  </a:lnTo>
                  <a:lnTo>
                    <a:pt x="10" y="6"/>
                  </a:lnTo>
                  <a:lnTo>
                    <a:pt x="10" y="0"/>
                  </a:lnTo>
                  <a:lnTo>
                    <a:pt x="0" y="0"/>
                  </a:lnTo>
                  <a:lnTo>
                    <a:pt x="0" y="72"/>
                  </a:lnTo>
                  <a:close/>
                  <a:moveTo>
                    <a:pt x="10" y="15"/>
                  </a:moveTo>
                  <a:lnTo>
                    <a:pt x="11" y="11"/>
                  </a:lnTo>
                  <a:lnTo>
                    <a:pt x="11" y="9"/>
                  </a:lnTo>
                  <a:lnTo>
                    <a:pt x="12" y="7"/>
                  </a:lnTo>
                  <a:lnTo>
                    <a:pt x="15" y="7"/>
                  </a:lnTo>
                  <a:lnTo>
                    <a:pt x="16" y="7"/>
                  </a:lnTo>
                  <a:lnTo>
                    <a:pt x="18" y="9"/>
                  </a:lnTo>
                  <a:lnTo>
                    <a:pt x="19" y="11"/>
                  </a:lnTo>
                  <a:lnTo>
                    <a:pt x="19" y="14"/>
                  </a:lnTo>
                  <a:lnTo>
                    <a:pt x="19" y="38"/>
                  </a:lnTo>
                  <a:lnTo>
                    <a:pt x="18" y="42"/>
                  </a:lnTo>
                  <a:lnTo>
                    <a:pt x="18" y="45"/>
                  </a:lnTo>
                  <a:lnTo>
                    <a:pt x="16" y="46"/>
                  </a:lnTo>
                  <a:lnTo>
                    <a:pt x="14" y="46"/>
                  </a:lnTo>
                  <a:lnTo>
                    <a:pt x="12" y="46"/>
                  </a:lnTo>
                  <a:lnTo>
                    <a:pt x="11" y="45"/>
                  </a:lnTo>
                  <a:lnTo>
                    <a:pt x="11" y="44"/>
                  </a:lnTo>
                  <a:lnTo>
                    <a:pt x="10" y="41"/>
                  </a:lnTo>
                  <a:lnTo>
                    <a:pt x="10" y="1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8"/>
            <p:cNvSpPr>
              <a:spLocks noEditPoints="1"/>
            </p:cNvSpPr>
            <p:nvPr/>
          </p:nvSpPr>
          <p:spPr bwMode="auto">
            <a:xfrm>
              <a:off x="1126" y="510"/>
              <a:ext cx="30" cy="53"/>
            </a:xfrm>
            <a:custGeom>
              <a:avLst/>
              <a:gdLst>
                <a:gd name="T0" fmla="*/ 0 w 30"/>
                <a:gd name="T1" fmla="*/ 40 h 53"/>
                <a:gd name="T2" fmla="*/ 0 w 30"/>
                <a:gd name="T3" fmla="*/ 44 h 53"/>
                <a:gd name="T4" fmla="*/ 2 w 30"/>
                <a:gd name="T5" fmla="*/ 46 h 53"/>
                <a:gd name="T6" fmla="*/ 3 w 30"/>
                <a:gd name="T7" fmla="*/ 49 h 53"/>
                <a:gd name="T8" fmla="*/ 5 w 30"/>
                <a:gd name="T9" fmla="*/ 50 h 53"/>
                <a:gd name="T10" fmla="*/ 10 w 30"/>
                <a:gd name="T11" fmla="*/ 53 h 53"/>
                <a:gd name="T12" fmla="*/ 15 w 30"/>
                <a:gd name="T13" fmla="*/ 53 h 53"/>
                <a:gd name="T14" fmla="*/ 19 w 30"/>
                <a:gd name="T15" fmla="*/ 53 h 53"/>
                <a:gd name="T16" fmla="*/ 22 w 30"/>
                <a:gd name="T17" fmla="*/ 53 h 53"/>
                <a:gd name="T18" fmla="*/ 26 w 30"/>
                <a:gd name="T19" fmla="*/ 50 h 53"/>
                <a:gd name="T20" fmla="*/ 29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21 w 30"/>
                <a:gd name="T35" fmla="*/ 44 h 53"/>
                <a:gd name="T36" fmla="*/ 19 w 30"/>
                <a:gd name="T37" fmla="*/ 45 h 53"/>
                <a:gd name="T38" fmla="*/ 18 w 30"/>
                <a:gd name="T39" fmla="*/ 46 h 53"/>
                <a:gd name="T40" fmla="*/ 15 w 30"/>
                <a:gd name="T41" fmla="*/ 47 h 53"/>
                <a:gd name="T42" fmla="*/ 14 w 30"/>
                <a:gd name="T43" fmla="*/ 46 h 53"/>
                <a:gd name="T44" fmla="*/ 11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9 w 30"/>
                <a:gd name="T59" fmla="*/ 6 h 53"/>
                <a:gd name="T60" fmla="*/ 28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5 w 30"/>
                <a:gd name="T73" fmla="*/ 3 h 53"/>
                <a:gd name="T74" fmla="*/ 3 w 30"/>
                <a:gd name="T75" fmla="*/ 5 h 53"/>
                <a:gd name="T76" fmla="*/ 2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8 w 30"/>
                <a:gd name="T95" fmla="*/ 6 h 53"/>
                <a:gd name="T96" fmla="*/ 19 w 30"/>
                <a:gd name="T97" fmla="*/ 7 h 53"/>
                <a:gd name="T98" fmla="*/ 21 w 30"/>
                <a:gd name="T99" fmla="*/ 10 h 53"/>
                <a:gd name="T100" fmla="*/ 21 w 30"/>
                <a:gd name="T101" fmla="*/ 12 h 53"/>
                <a:gd name="T102" fmla="*/ 21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2" y="46"/>
                  </a:lnTo>
                  <a:lnTo>
                    <a:pt x="3" y="49"/>
                  </a:lnTo>
                  <a:lnTo>
                    <a:pt x="5" y="50"/>
                  </a:lnTo>
                  <a:lnTo>
                    <a:pt x="10" y="53"/>
                  </a:lnTo>
                  <a:lnTo>
                    <a:pt x="15" y="53"/>
                  </a:lnTo>
                  <a:lnTo>
                    <a:pt x="19" y="53"/>
                  </a:lnTo>
                  <a:lnTo>
                    <a:pt x="22" y="53"/>
                  </a:lnTo>
                  <a:lnTo>
                    <a:pt x="26" y="50"/>
                  </a:lnTo>
                  <a:lnTo>
                    <a:pt x="29" y="49"/>
                  </a:lnTo>
                  <a:lnTo>
                    <a:pt x="29" y="46"/>
                  </a:lnTo>
                  <a:lnTo>
                    <a:pt x="30" y="45"/>
                  </a:lnTo>
                  <a:lnTo>
                    <a:pt x="30" y="42"/>
                  </a:lnTo>
                  <a:lnTo>
                    <a:pt x="30" y="36"/>
                  </a:lnTo>
                  <a:lnTo>
                    <a:pt x="21" y="36"/>
                  </a:lnTo>
                  <a:lnTo>
                    <a:pt x="21" y="40"/>
                  </a:lnTo>
                  <a:lnTo>
                    <a:pt x="21" y="44"/>
                  </a:lnTo>
                  <a:lnTo>
                    <a:pt x="19" y="45"/>
                  </a:lnTo>
                  <a:lnTo>
                    <a:pt x="18" y="46"/>
                  </a:lnTo>
                  <a:lnTo>
                    <a:pt x="15" y="47"/>
                  </a:lnTo>
                  <a:lnTo>
                    <a:pt x="14" y="46"/>
                  </a:lnTo>
                  <a:lnTo>
                    <a:pt x="11" y="46"/>
                  </a:lnTo>
                  <a:lnTo>
                    <a:pt x="11" y="44"/>
                  </a:lnTo>
                  <a:lnTo>
                    <a:pt x="11" y="41"/>
                  </a:lnTo>
                  <a:lnTo>
                    <a:pt x="11" y="29"/>
                  </a:lnTo>
                  <a:lnTo>
                    <a:pt x="30" y="29"/>
                  </a:lnTo>
                  <a:lnTo>
                    <a:pt x="30" y="12"/>
                  </a:lnTo>
                  <a:lnTo>
                    <a:pt x="30" y="9"/>
                  </a:lnTo>
                  <a:lnTo>
                    <a:pt x="29" y="6"/>
                  </a:lnTo>
                  <a:lnTo>
                    <a:pt x="28" y="5"/>
                  </a:lnTo>
                  <a:lnTo>
                    <a:pt x="26" y="2"/>
                  </a:lnTo>
                  <a:lnTo>
                    <a:pt x="21" y="0"/>
                  </a:lnTo>
                  <a:lnTo>
                    <a:pt x="15" y="0"/>
                  </a:lnTo>
                  <a:lnTo>
                    <a:pt x="9" y="1"/>
                  </a:lnTo>
                  <a:lnTo>
                    <a:pt x="6" y="2"/>
                  </a:lnTo>
                  <a:lnTo>
                    <a:pt x="5" y="3"/>
                  </a:lnTo>
                  <a:lnTo>
                    <a:pt x="3" y="5"/>
                  </a:lnTo>
                  <a:lnTo>
                    <a:pt x="2" y="7"/>
                  </a:lnTo>
                  <a:lnTo>
                    <a:pt x="0" y="10"/>
                  </a:lnTo>
                  <a:lnTo>
                    <a:pt x="0" y="14"/>
                  </a:lnTo>
                  <a:lnTo>
                    <a:pt x="0" y="40"/>
                  </a:lnTo>
                  <a:close/>
                  <a:moveTo>
                    <a:pt x="11" y="11"/>
                  </a:moveTo>
                  <a:lnTo>
                    <a:pt x="11" y="9"/>
                  </a:lnTo>
                  <a:lnTo>
                    <a:pt x="11" y="7"/>
                  </a:lnTo>
                  <a:lnTo>
                    <a:pt x="13" y="6"/>
                  </a:lnTo>
                  <a:lnTo>
                    <a:pt x="15" y="6"/>
                  </a:lnTo>
                  <a:lnTo>
                    <a:pt x="18" y="6"/>
                  </a:lnTo>
                  <a:lnTo>
                    <a:pt x="19" y="7"/>
                  </a:lnTo>
                  <a:lnTo>
                    <a:pt x="21" y="10"/>
                  </a:lnTo>
                  <a:lnTo>
                    <a:pt x="21" y="12"/>
                  </a:lnTo>
                  <a:lnTo>
                    <a:pt x="21"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9"/>
            <p:cNvSpPr>
              <a:spLocks/>
            </p:cNvSpPr>
            <p:nvPr/>
          </p:nvSpPr>
          <p:spPr bwMode="auto">
            <a:xfrm>
              <a:off x="1163" y="510"/>
              <a:ext cx="19" cy="53"/>
            </a:xfrm>
            <a:custGeom>
              <a:avLst/>
              <a:gdLst>
                <a:gd name="T0" fmla="*/ 0 w 19"/>
                <a:gd name="T1" fmla="*/ 53 h 53"/>
                <a:gd name="T2" fmla="*/ 10 w 19"/>
                <a:gd name="T3" fmla="*/ 53 h 53"/>
                <a:gd name="T4" fmla="*/ 10 w 19"/>
                <a:gd name="T5" fmla="*/ 16 h 53"/>
                <a:gd name="T6" fmla="*/ 11 w 19"/>
                <a:gd name="T7" fmla="*/ 12 h 53"/>
                <a:gd name="T8" fmla="*/ 11 w 19"/>
                <a:gd name="T9" fmla="*/ 11 h 53"/>
                <a:gd name="T10" fmla="*/ 12 w 19"/>
                <a:gd name="T11" fmla="*/ 11 h 53"/>
                <a:gd name="T12" fmla="*/ 15 w 19"/>
                <a:gd name="T13" fmla="*/ 10 h 53"/>
                <a:gd name="T14" fmla="*/ 19 w 19"/>
                <a:gd name="T15" fmla="*/ 10 h 53"/>
                <a:gd name="T16" fmla="*/ 19 w 19"/>
                <a:gd name="T17" fmla="*/ 0 h 53"/>
                <a:gd name="T18" fmla="*/ 15 w 19"/>
                <a:gd name="T19" fmla="*/ 0 h 53"/>
                <a:gd name="T20" fmla="*/ 14 w 19"/>
                <a:gd name="T21" fmla="*/ 1 h 53"/>
                <a:gd name="T22" fmla="*/ 11 w 19"/>
                <a:gd name="T23" fmla="*/ 2 h 53"/>
                <a:gd name="T24" fmla="*/ 10 w 19"/>
                <a:gd name="T25" fmla="*/ 6 h 53"/>
                <a:gd name="T26" fmla="*/ 10 w 19"/>
                <a:gd name="T27" fmla="*/ 0 h 53"/>
                <a:gd name="T28" fmla="*/ 0 w 19"/>
                <a:gd name="T29" fmla="*/ 0 h 53"/>
                <a:gd name="T30" fmla="*/ 0 w 19"/>
                <a:gd name="T3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3">
                  <a:moveTo>
                    <a:pt x="0" y="53"/>
                  </a:moveTo>
                  <a:lnTo>
                    <a:pt x="10" y="53"/>
                  </a:lnTo>
                  <a:lnTo>
                    <a:pt x="10" y="16"/>
                  </a:lnTo>
                  <a:lnTo>
                    <a:pt x="11" y="12"/>
                  </a:lnTo>
                  <a:lnTo>
                    <a:pt x="11" y="11"/>
                  </a:lnTo>
                  <a:lnTo>
                    <a:pt x="12" y="11"/>
                  </a:lnTo>
                  <a:lnTo>
                    <a:pt x="15" y="10"/>
                  </a:lnTo>
                  <a:lnTo>
                    <a:pt x="19" y="10"/>
                  </a:lnTo>
                  <a:lnTo>
                    <a:pt x="19" y="0"/>
                  </a:lnTo>
                  <a:lnTo>
                    <a:pt x="15" y="0"/>
                  </a:lnTo>
                  <a:lnTo>
                    <a:pt x="14" y="1"/>
                  </a:lnTo>
                  <a:lnTo>
                    <a:pt x="11"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30"/>
            <p:cNvSpPr>
              <a:spLocks noEditPoints="1"/>
            </p:cNvSpPr>
            <p:nvPr/>
          </p:nvSpPr>
          <p:spPr bwMode="auto">
            <a:xfrm>
              <a:off x="1185"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31"/>
            <p:cNvSpPr>
              <a:spLocks noEditPoints="1"/>
            </p:cNvSpPr>
            <p:nvPr/>
          </p:nvSpPr>
          <p:spPr bwMode="auto">
            <a:xfrm>
              <a:off x="1203"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8 w 28"/>
                <a:gd name="T11" fmla="*/ 53 h 53"/>
                <a:gd name="T12" fmla="*/ 15 w 28"/>
                <a:gd name="T13" fmla="*/ 53 h 53"/>
                <a:gd name="T14" fmla="*/ 17 w 28"/>
                <a:gd name="T15" fmla="*/ 53 h 53"/>
                <a:gd name="T16" fmla="*/ 20 w 28"/>
                <a:gd name="T17" fmla="*/ 53 h 53"/>
                <a:gd name="T18" fmla="*/ 23 w 28"/>
                <a:gd name="T19" fmla="*/ 51 h 53"/>
                <a:gd name="T20" fmla="*/ 24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7 w 28"/>
                <a:gd name="T35" fmla="*/ 6 h 53"/>
                <a:gd name="T36" fmla="*/ 25 w 28"/>
                <a:gd name="T37" fmla="*/ 5 h 53"/>
                <a:gd name="T38" fmla="*/ 24 w 28"/>
                <a:gd name="T39" fmla="*/ 2 h 53"/>
                <a:gd name="T40" fmla="*/ 20 w 28"/>
                <a:gd name="T41" fmla="*/ 0 h 53"/>
                <a:gd name="T42" fmla="*/ 15 w 28"/>
                <a:gd name="T43" fmla="*/ 0 h 53"/>
                <a:gd name="T44" fmla="*/ 10 w 28"/>
                <a:gd name="T45" fmla="*/ 0 h 53"/>
                <a:gd name="T46" fmla="*/ 8 w 28"/>
                <a:gd name="T47" fmla="*/ 1 h 53"/>
                <a:gd name="T48" fmla="*/ 5 w 28"/>
                <a:gd name="T49" fmla="*/ 2 h 53"/>
                <a:gd name="T50" fmla="*/ 4 w 28"/>
                <a:gd name="T51" fmla="*/ 3 h 53"/>
                <a:gd name="T52" fmla="*/ 1 w 28"/>
                <a:gd name="T53" fmla="*/ 5 h 53"/>
                <a:gd name="T54" fmla="*/ 0 w 28"/>
                <a:gd name="T55" fmla="*/ 7 h 53"/>
                <a:gd name="T56" fmla="*/ 0 w 28"/>
                <a:gd name="T57" fmla="*/ 10 h 53"/>
                <a:gd name="T58" fmla="*/ 0 w 28"/>
                <a:gd name="T59" fmla="*/ 14 h 53"/>
                <a:gd name="T60" fmla="*/ 0 w 28"/>
                <a:gd name="T61" fmla="*/ 40 h 53"/>
                <a:gd name="T62" fmla="*/ 9 w 28"/>
                <a:gd name="T63" fmla="*/ 12 h 53"/>
                <a:gd name="T64" fmla="*/ 10 w 28"/>
                <a:gd name="T65" fmla="*/ 10 h 53"/>
                <a:gd name="T66" fmla="*/ 10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0 w 28"/>
                <a:gd name="T93" fmla="*/ 45 h 53"/>
                <a:gd name="T94" fmla="*/ 10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8" y="53"/>
                  </a:lnTo>
                  <a:lnTo>
                    <a:pt x="15" y="53"/>
                  </a:lnTo>
                  <a:lnTo>
                    <a:pt x="17" y="53"/>
                  </a:lnTo>
                  <a:lnTo>
                    <a:pt x="20" y="53"/>
                  </a:lnTo>
                  <a:lnTo>
                    <a:pt x="23" y="51"/>
                  </a:lnTo>
                  <a:lnTo>
                    <a:pt x="24" y="50"/>
                  </a:lnTo>
                  <a:lnTo>
                    <a:pt x="27" y="47"/>
                  </a:lnTo>
                  <a:lnTo>
                    <a:pt x="28" y="45"/>
                  </a:lnTo>
                  <a:lnTo>
                    <a:pt x="28" y="42"/>
                  </a:lnTo>
                  <a:lnTo>
                    <a:pt x="28" y="40"/>
                  </a:lnTo>
                  <a:lnTo>
                    <a:pt x="28" y="12"/>
                  </a:lnTo>
                  <a:lnTo>
                    <a:pt x="28" y="9"/>
                  </a:lnTo>
                  <a:lnTo>
                    <a:pt x="27" y="6"/>
                  </a:lnTo>
                  <a:lnTo>
                    <a:pt x="25" y="5"/>
                  </a:lnTo>
                  <a:lnTo>
                    <a:pt x="24" y="2"/>
                  </a:lnTo>
                  <a:lnTo>
                    <a:pt x="20" y="0"/>
                  </a:lnTo>
                  <a:lnTo>
                    <a:pt x="15" y="0"/>
                  </a:lnTo>
                  <a:lnTo>
                    <a:pt x="10" y="0"/>
                  </a:lnTo>
                  <a:lnTo>
                    <a:pt x="8" y="1"/>
                  </a:lnTo>
                  <a:lnTo>
                    <a:pt x="5" y="2"/>
                  </a:lnTo>
                  <a:lnTo>
                    <a:pt x="4" y="3"/>
                  </a:lnTo>
                  <a:lnTo>
                    <a:pt x="1" y="5"/>
                  </a:lnTo>
                  <a:lnTo>
                    <a:pt x="0" y="7"/>
                  </a:lnTo>
                  <a:lnTo>
                    <a:pt x="0" y="10"/>
                  </a:lnTo>
                  <a:lnTo>
                    <a:pt x="0" y="14"/>
                  </a:lnTo>
                  <a:lnTo>
                    <a:pt x="0" y="40"/>
                  </a:lnTo>
                  <a:close/>
                  <a:moveTo>
                    <a:pt x="9" y="12"/>
                  </a:moveTo>
                  <a:lnTo>
                    <a:pt x="10" y="10"/>
                  </a:lnTo>
                  <a:lnTo>
                    <a:pt x="10"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0" y="45"/>
                  </a:lnTo>
                  <a:lnTo>
                    <a:pt x="10"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32"/>
            <p:cNvSpPr>
              <a:spLocks/>
            </p:cNvSpPr>
            <p:nvPr/>
          </p:nvSpPr>
          <p:spPr bwMode="auto">
            <a:xfrm>
              <a:off x="1238" y="510"/>
              <a:ext cx="19" cy="53"/>
            </a:xfrm>
            <a:custGeom>
              <a:avLst/>
              <a:gdLst>
                <a:gd name="T0" fmla="*/ 0 w 19"/>
                <a:gd name="T1" fmla="*/ 53 h 53"/>
                <a:gd name="T2" fmla="*/ 11 w 19"/>
                <a:gd name="T3" fmla="*/ 53 h 53"/>
                <a:gd name="T4" fmla="*/ 11 w 19"/>
                <a:gd name="T5" fmla="*/ 16 h 53"/>
                <a:gd name="T6" fmla="*/ 11 w 19"/>
                <a:gd name="T7" fmla="*/ 12 h 53"/>
                <a:gd name="T8" fmla="*/ 12 w 19"/>
                <a:gd name="T9" fmla="*/ 11 h 53"/>
                <a:gd name="T10" fmla="*/ 14 w 19"/>
                <a:gd name="T11" fmla="*/ 11 h 53"/>
                <a:gd name="T12" fmla="*/ 16 w 19"/>
                <a:gd name="T13" fmla="*/ 10 h 53"/>
                <a:gd name="T14" fmla="*/ 19 w 19"/>
                <a:gd name="T15" fmla="*/ 10 h 53"/>
                <a:gd name="T16" fmla="*/ 19 w 19"/>
                <a:gd name="T17" fmla="*/ 0 h 53"/>
                <a:gd name="T18" fmla="*/ 16 w 19"/>
                <a:gd name="T19" fmla="*/ 0 h 53"/>
                <a:gd name="T20" fmla="*/ 14 w 19"/>
                <a:gd name="T21" fmla="*/ 1 h 53"/>
                <a:gd name="T22" fmla="*/ 12 w 19"/>
                <a:gd name="T23" fmla="*/ 2 h 53"/>
                <a:gd name="T24" fmla="*/ 11 w 19"/>
                <a:gd name="T25" fmla="*/ 6 h 53"/>
                <a:gd name="T26" fmla="*/ 9 w 19"/>
                <a:gd name="T27" fmla="*/ 6 h 53"/>
                <a:gd name="T28" fmla="*/ 9 w 19"/>
                <a:gd name="T29" fmla="*/ 0 h 53"/>
                <a:gd name="T30" fmla="*/ 0 w 19"/>
                <a:gd name="T31" fmla="*/ 0 h 53"/>
                <a:gd name="T32" fmla="*/ 0 w 19"/>
                <a:gd name="T3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3">
                  <a:moveTo>
                    <a:pt x="0" y="53"/>
                  </a:moveTo>
                  <a:lnTo>
                    <a:pt x="11" y="53"/>
                  </a:lnTo>
                  <a:lnTo>
                    <a:pt x="11" y="16"/>
                  </a:lnTo>
                  <a:lnTo>
                    <a:pt x="11" y="12"/>
                  </a:lnTo>
                  <a:lnTo>
                    <a:pt x="12" y="11"/>
                  </a:lnTo>
                  <a:lnTo>
                    <a:pt x="14" y="11"/>
                  </a:lnTo>
                  <a:lnTo>
                    <a:pt x="16" y="10"/>
                  </a:lnTo>
                  <a:lnTo>
                    <a:pt x="19" y="10"/>
                  </a:lnTo>
                  <a:lnTo>
                    <a:pt x="19" y="0"/>
                  </a:lnTo>
                  <a:lnTo>
                    <a:pt x="16" y="0"/>
                  </a:lnTo>
                  <a:lnTo>
                    <a:pt x="14" y="1"/>
                  </a:lnTo>
                  <a:lnTo>
                    <a:pt x="12" y="2"/>
                  </a:lnTo>
                  <a:lnTo>
                    <a:pt x="11" y="6"/>
                  </a:lnTo>
                  <a:lnTo>
                    <a:pt x="9" y="6"/>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33"/>
            <p:cNvSpPr>
              <a:spLocks noEditPoints="1"/>
            </p:cNvSpPr>
            <p:nvPr/>
          </p:nvSpPr>
          <p:spPr bwMode="auto">
            <a:xfrm>
              <a:off x="1277" y="488"/>
              <a:ext cx="30" cy="75"/>
            </a:xfrm>
            <a:custGeom>
              <a:avLst/>
              <a:gdLst>
                <a:gd name="T0" fmla="*/ 11 w 30"/>
                <a:gd name="T1" fmla="*/ 36 h 75"/>
                <a:gd name="T2" fmla="*/ 11 w 30"/>
                <a:gd name="T3" fmla="*/ 32 h 75"/>
                <a:gd name="T4" fmla="*/ 13 w 30"/>
                <a:gd name="T5" fmla="*/ 29 h 75"/>
                <a:gd name="T6" fmla="*/ 14 w 30"/>
                <a:gd name="T7" fmla="*/ 29 h 75"/>
                <a:gd name="T8" fmla="*/ 15 w 30"/>
                <a:gd name="T9" fmla="*/ 28 h 75"/>
                <a:gd name="T10" fmla="*/ 17 w 30"/>
                <a:gd name="T11" fmla="*/ 29 h 75"/>
                <a:gd name="T12" fmla="*/ 18 w 30"/>
                <a:gd name="T13" fmla="*/ 31 h 75"/>
                <a:gd name="T14" fmla="*/ 19 w 30"/>
                <a:gd name="T15" fmla="*/ 33 h 75"/>
                <a:gd name="T16" fmla="*/ 19 w 30"/>
                <a:gd name="T17" fmla="*/ 37 h 75"/>
                <a:gd name="T18" fmla="*/ 19 w 30"/>
                <a:gd name="T19" fmla="*/ 63 h 75"/>
                <a:gd name="T20" fmla="*/ 19 w 30"/>
                <a:gd name="T21" fmla="*/ 66 h 75"/>
                <a:gd name="T22" fmla="*/ 18 w 30"/>
                <a:gd name="T23" fmla="*/ 68 h 75"/>
                <a:gd name="T24" fmla="*/ 17 w 30"/>
                <a:gd name="T25" fmla="*/ 68 h 75"/>
                <a:gd name="T26" fmla="*/ 15 w 30"/>
                <a:gd name="T27" fmla="*/ 69 h 75"/>
                <a:gd name="T28" fmla="*/ 14 w 30"/>
                <a:gd name="T29" fmla="*/ 68 h 75"/>
                <a:gd name="T30" fmla="*/ 13 w 30"/>
                <a:gd name="T31" fmla="*/ 67 h 75"/>
                <a:gd name="T32" fmla="*/ 11 w 30"/>
                <a:gd name="T33" fmla="*/ 66 h 75"/>
                <a:gd name="T34" fmla="*/ 11 w 30"/>
                <a:gd name="T35" fmla="*/ 62 h 75"/>
                <a:gd name="T36" fmla="*/ 11 w 30"/>
                <a:gd name="T37" fmla="*/ 36 h 75"/>
                <a:gd name="T38" fmla="*/ 0 w 30"/>
                <a:gd name="T39" fmla="*/ 63 h 75"/>
                <a:gd name="T40" fmla="*/ 2 w 30"/>
                <a:gd name="T41" fmla="*/ 68 h 75"/>
                <a:gd name="T42" fmla="*/ 3 w 30"/>
                <a:gd name="T43" fmla="*/ 71 h 75"/>
                <a:gd name="T44" fmla="*/ 3 w 30"/>
                <a:gd name="T45" fmla="*/ 72 h 75"/>
                <a:gd name="T46" fmla="*/ 4 w 30"/>
                <a:gd name="T47" fmla="*/ 73 h 75"/>
                <a:gd name="T48" fmla="*/ 7 w 30"/>
                <a:gd name="T49" fmla="*/ 75 h 75"/>
                <a:gd name="T50" fmla="*/ 9 w 30"/>
                <a:gd name="T51" fmla="*/ 75 h 75"/>
                <a:gd name="T52" fmla="*/ 11 w 30"/>
                <a:gd name="T53" fmla="*/ 75 h 75"/>
                <a:gd name="T54" fmla="*/ 14 w 30"/>
                <a:gd name="T55" fmla="*/ 75 h 75"/>
                <a:gd name="T56" fmla="*/ 17 w 30"/>
                <a:gd name="T57" fmla="*/ 75 h 75"/>
                <a:gd name="T58" fmla="*/ 18 w 30"/>
                <a:gd name="T59" fmla="*/ 72 h 75"/>
                <a:gd name="T60" fmla="*/ 21 w 30"/>
                <a:gd name="T61" fmla="*/ 71 h 75"/>
                <a:gd name="T62" fmla="*/ 21 w 30"/>
                <a:gd name="T63" fmla="*/ 75 h 75"/>
                <a:gd name="T64" fmla="*/ 30 w 30"/>
                <a:gd name="T65" fmla="*/ 75 h 75"/>
                <a:gd name="T66" fmla="*/ 30 w 30"/>
                <a:gd name="T67" fmla="*/ 0 h 75"/>
                <a:gd name="T68" fmla="*/ 19 w 30"/>
                <a:gd name="T69" fmla="*/ 0 h 75"/>
                <a:gd name="T70" fmla="*/ 19 w 30"/>
                <a:gd name="T71" fmla="*/ 25 h 75"/>
                <a:gd name="T72" fmla="*/ 18 w 30"/>
                <a:gd name="T73" fmla="*/ 24 h 75"/>
                <a:gd name="T74" fmla="*/ 15 w 30"/>
                <a:gd name="T75" fmla="*/ 23 h 75"/>
                <a:gd name="T76" fmla="*/ 11 w 30"/>
                <a:gd name="T77" fmla="*/ 22 h 75"/>
                <a:gd name="T78" fmla="*/ 7 w 30"/>
                <a:gd name="T79" fmla="*/ 23 h 75"/>
                <a:gd name="T80" fmla="*/ 3 w 30"/>
                <a:gd name="T81" fmla="*/ 24 h 75"/>
                <a:gd name="T82" fmla="*/ 2 w 30"/>
                <a:gd name="T83" fmla="*/ 28 h 75"/>
                <a:gd name="T84" fmla="*/ 0 w 30"/>
                <a:gd name="T85" fmla="*/ 33 h 75"/>
                <a:gd name="T86" fmla="*/ 0 w 30"/>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5">
                  <a:moveTo>
                    <a:pt x="11" y="36"/>
                  </a:moveTo>
                  <a:lnTo>
                    <a:pt x="11" y="32"/>
                  </a:lnTo>
                  <a:lnTo>
                    <a:pt x="13" y="29"/>
                  </a:lnTo>
                  <a:lnTo>
                    <a:pt x="14" y="29"/>
                  </a:lnTo>
                  <a:lnTo>
                    <a:pt x="15" y="28"/>
                  </a:lnTo>
                  <a:lnTo>
                    <a:pt x="17" y="29"/>
                  </a:lnTo>
                  <a:lnTo>
                    <a:pt x="18" y="31"/>
                  </a:lnTo>
                  <a:lnTo>
                    <a:pt x="19" y="33"/>
                  </a:lnTo>
                  <a:lnTo>
                    <a:pt x="19" y="37"/>
                  </a:lnTo>
                  <a:lnTo>
                    <a:pt x="19" y="63"/>
                  </a:lnTo>
                  <a:lnTo>
                    <a:pt x="19" y="66"/>
                  </a:lnTo>
                  <a:lnTo>
                    <a:pt x="18" y="68"/>
                  </a:lnTo>
                  <a:lnTo>
                    <a:pt x="17" y="68"/>
                  </a:lnTo>
                  <a:lnTo>
                    <a:pt x="15" y="69"/>
                  </a:lnTo>
                  <a:lnTo>
                    <a:pt x="14" y="68"/>
                  </a:lnTo>
                  <a:lnTo>
                    <a:pt x="13" y="67"/>
                  </a:lnTo>
                  <a:lnTo>
                    <a:pt x="11" y="66"/>
                  </a:lnTo>
                  <a:lnTo>
                    <a:pt x="11" y="62"/>
                  </a:lnTo>
                  <a:lnTo>
                    <a:pt x="11" y="36"/>
                  </a:lnTo>
                  <a:close/>
                  <a:moveTo>
                    <a:pt x="0" y="63"/>
                  </a:moveTo>
                  <a:lnTo>
                    <a:pt x="2" y="68"/>
                  </a:lnTo>
                  <a:lnTo>
                    <a:pt x="3" y="71"/>
                  </a:lnTo>
                  <a:lnTo>
                    <a:pt x="3" y="72"/>
                  </a:lnTo>
                  <a:lnTo>
                    <a:pt x="4" y="73"/>
                  </a:lnTo>
                  <a:lnTo>
                    <a:pt x="7" y="75"/>
                  </a:lnTo>
                  <a:lnTo>
                    <a:pt x="9" y="75"/>
                  </a:lnTo>
                  <a:lnTo>
                    <a:pt x="11" y="75"/>
                  </a:lnTo>
                  <a:lnTo>
                    <a:pt x="14" y="75"/>
                  </a:lnTo>
                  <a:lnTo>
                    <a:pt x="17" y="75"/>
                  </a:lnTo>
                  <a:lnTo>
                    <a:pt x="18" y="72"/>
                  </a:lnTo>
                  <a:lnTo>
                    <a:pt x="21" y="71"/>
                  </a:lnTo>
                  <a:lnTo>
                    <a:pt x="21" y="75"/>
                  </a:lnTo>
                  <a:lnTo>
                    <a:pt x="30" y="75"/>
                  </a:lnTo>
                  <a:lnTo>
                    <a:pt x="30" y="0"/>
                  </a:lnTo>
                  <a:lnTo>
                    <a:pt x="19" y="0"/>
                  </a:lnTo>
                  <a:lnTo>
                    <a:pt x="19" y="25"/>
                  </a:lnTo>
                  <a:lnTo>
                    <a:pt x="18" y="24"/>
                  </a:lnTo>
                  <a:lnTo>
                    <a:pt x="15" y="23"/>
                  </a:lnTo>
                  <a:lnTo>
                    <a:pt x="11" y="22"/>
                  </a:lnTo>
                  <a:lnTo>
                    <a:pt x="7" y="23"/>
                  </a:lnTo>
                  <a:lnTo>
                    <a:pt x="3" y="24"/>
                  </a:lnTo>
                  <a:lnTo>
                    <a:pt x="2"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34"/>
            <p:cNvSpPr>
              <a:spLocks noEditPoints="1"/>
            </p:cNvSpPr>
            <p:nvPr/>
          </p:nvSpPr>
          <p:spPr bwMode="auto">
            <a:xfrm>
              <a:off x="1314" y="510"/>
              <a:ext cx="30" cy="53"/>
            </a:xfrm>
            <a:custGeom>
              <a:avLst/>
              <a:gdLst>
                <a:gd name="T0" fmla="*/ 0 w 30"/>
                <a:gd name="T1" fmla="*/ 40 h 53"/>
                <a:gd name="T2" fmla="*/ 0 w 30"/>
                <a:gd name="T3" fmla="*/ 44 h 53"/>
                <a:gd name="T4" fmla="*/ 1 w 30"/>
                <a:gd name="T5" fmla="*/ 46 h 53"/>
                <a:gd name="T6" fmla="*/ 3 w 30"/>
                <a:gd name="T7" fmla="*/ 49 h 53"/>
                <a:gd name="T8" fmla="*/ 4 w 30"/>
                <a:gd name="T9" fmla="*/ 50 h 53"/>
                <a:gd name="T10" fmla="*/ 8 w 30"/>
                <a:gd name="T11" fmla="*/ 53 h 53"/>
                <a:gd name="T12" fmla="*/ 14 w 30"/>
                <a:gd name="T13" fmla="*/ 53 h 53"/>
                <a:gd name="T14" fmla="*/ 18 w 30"/>
                <a:gd name="T15" fmla="*/ 53 h 53"/>
                <a:gd name="T16" fmla="*/ 22 w 30"/>
                <a:gd name="T17" fmla="*/ 53 h 53"/>
                <a:gd name="T18" fmla="*/ 26 w 30"/>
                <a:gd name="T19" fmla="*/ 50 h 53"/>
                <a:gd name="T20" fmla="*/ 27 w 30"/>
                <a:gd name="T21" fmla="*/ 49 h 53"/>
                <a:gd name="T22" fmla="*/ 29 w 30"/>
                <a:gd name="T23" fmla="*/ 46 h 53"/>
                <a:gd name="T24" fmla="*/ 30 w 30"/>
                <a:gd name="T25" fmla="*/ 45 h 53"/>
                <a:gd name="T26" fmla="*/ 30 w 30"/>
                <a:gd name="T27" fmla="*/ 42 h 53"/>
                <a:gd name="T28" fmla="*/ 30 w 30"/>
                <a:gd name="T29" fmla="*/ 36 h 53"/>
                <a:gd name="T30" fmla="*/ 21 w 30"/>
                <a:gd name="T31" fmla="*/ 36 h 53"/>
                <a:gd name="T32" fmla="*/ 21 w 30"/>
                <a:gd name="T33" fmla="*/ 40 h 53"/>
                <a:gd name="T34" fmla="*/ 19 w 30"/>
                <a:gd name="T35" fmla="*/ 44 h 53"/>
                <a:gd name="T36" fmla="*/ 19 w 30"/>
                <a:gd name="T37" fmla="*/ 45 h 53"/>
                <a:gd name="T38" fmla="*/ 18 w 30"/>
                <a:gd name="T39" fmla="*/ 46 h 53"/>
                <a:gd name="T40" fmla="*/ 15 w 30"/>
                <a:gd name="T41" fmla="*/ 47 h 53"/>
                <a:gd name="T42" fmla="*/ 12 w 30"/>
                <a:gd name="T43" fmla="*/ 46 h 53"/>
                <a:gd name="T44" fmla="*/ 11 w 30"/>
                <a:gd name="T45" fmla="*/ 46 h 53"/>
                <a:gd name="T46" fmla="*/ 10 w 30"/>
                <a:gd name="T47" fmla="*/ 44 h 53"/>
                <a:gd name="T48" fmla="*/ 10 w 30"/>
                <a:gd name="T49" fmla="*/ 41 h 53"/>
                <a:gd name="T50" fmla="*/ 10 w 30"/>
                <a:gd name="T51" fmla="*/ 29 h 53"/>
                <a:gd name="T52" fmla="*/ 30 w 30"/>
                <a:gd name="T53" fmla="*/ 29 h 53"/>
                <a:gd name="T54" fmla="*/ 30 w 30"/>
                <a:gd name="T55" fmla="*/ 12 h 53"/>
                <a:gd name="T56" fmla="*/ 29 w 30"/>
                <a:gd name="T57" fmla="*/ 9 h 53"/>
                <a:gd name="T58" fmla="*/ 29 w 30"/>
                <a:gd name="T59" fmla="*/ 6 h 53"/>
                <a:gd name="T60" fmla="*/ 27 w 30"/>
                <a:gd name="T61" fmla="*/ 5 h 53"/>
                <a:gd name="T62" fmla="*/ 25 w 30"/>
                <a:gd name="T63" fmla="*/ 2 h 53"/>
                <a:gd name="T64" fmla="*/ 21 w 30"/>
                <a:gd name="T65" fmla="*/ 0 h 53"/>
                <a:gd name="T66" fmla="*/ 15 w 30"/>
                <a:gd name="T67" fmla="*/ 0 h 53"/>
                <a:gd name="T68" fmla="*/ 8 w 30"/>
                <a:gd name="T69" fmla="*/ 1 h 53"/>
                <a:gd name="T70" fmla="*/ 6 w 30"/>
                <a:gd name="T71" fmla="*/ 2 h 53"/>
                <a:gd name="T72" fmla="*/ 4 w 30"/>
                <a:gd name="T73" fmla="*/ 3 h 53"/>
                <a:gd name="T74" fmla="*/ 1 w 30"/>
                <a:gd name="T75" fmla="*/ 5 h 53"/>
                <a:gd name="T76" fmla="*/ 0 w 30"/>
                <a:gd name="T77" fmla="*/ 7 h 53"/>
                <a:gd name="T78" fmla="*/ 0 w 30"/>
                <a:gd name="T79" fmla="*/ 10 h 53"/>
                <a:gd name="T80" fmla="*/ 0 w 30"/>
                <a:gd name="T81" fmla="*/ 14 h 53"/>
                <a:gd name="T82" fmla="*/ 0 w 30"/>
                <a:gd name="T83" fmla="*/ 40 h 53"/>
                <a:gd name="T84" fmla="*/ 10 w 30"/>
                <a:gd name="T85" fmla="*/ 11 h 53"/>
                <a:gd name="T86" fmla="*/ 10 w 30"/>
                <a:gd name="T87" fmla="*/ 9 h 53"/>
                <a:gd name="T88" fmla="*/ 11 w 30"/>
                <a:gd name="T89" fmla="*/ 7 h 53"/>
                <a:gd name="T90" fmla="*/ 12 w 30"/>
                <a:gd name="T91" fmla="*/ 6 h 53"/>
                <a:gd name="T92" fmla="*/ 15 w 30"/>
                <a:gd name="T93" fmla="*/ 6 h 53"/>
                <a:gd name="T94" fmla="*/ 18 w 30"/>
                <a:gd name="T95" fmla="*/ 6 h 53"/>
                <a:gd name="T96" fmla="*/ 19 w 30"/>
                <a:gd name="T97" fmla="*/ 7 h 53"/>
                <a:gd name="T98" fmla="*/ 19 w 30"/>
                <a:gd name="T99" fmla="*/ 10 h 53"/>
                <a:gd name="T100" fmla="*/ 21 w 30"/>
                <a:gd name="T101" fmla="*/ 12 h 53"/>
                <a:gd name="T102" fmla="*/ 21 w 30"/>
                <a:gd name="T103" fmla="*/ 23 h 53"/>
                <a:gd name="T104" fmla="*/ 10 w 30"/>
                <a:gd name="T105" fmla="*/ 23 h 53"/>
                <a:gd name="T106" fmla="*/ 10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3" y="49"/>
                  </a:lnTo>
                  <a:lnTo>
                    <a:pt x="4" y="50"/>
                  </a:lnTo>
                  <a:lnTo>
                    <a:pt x="8" y="53"/>
                  </a:lnTo>
                  <a:lnTo>
                    <a:pt x="14" y="53"/>
                  </a:lnTo>
                  <a:lnTo>
                    <a:pt x="18" y="53"/>
                  </a:lnTo>
                  <a:lnTo>
                    <a:pt x="22" y="53"/>
                  </a:lnTo>
                  <a:lnTo>
                    <a:pt x="26" y="50"/>
                  </a:lnTo>
                  <a:lnTo>
                    <a:pt x="27" y="49"/>
                  </a:lnTo>
                  <a:lnTo>
                    <a:pt x="29" y="46"/>
                  </a:lnTo>
                  <a:lnTo>
                    <a:pt x="30" y="45"/>
                  </a:lnTo>
                  <a:lnTo>
                    <a:pt x="30" y="42"/>
                  </a:lnTo>
                  <a:lnTo>
                    <a:pt x="30" y="36"/>
                  </a:lnTo>
                  <a:lnTo>
                    <a:pt x="21" y="36"/>
                  </a:lnTo>
                  <a:lnTo>
                    <a:pt x="21" y="40"/>
                  </a:lnTo>
                  <a:lnTo>
                    <a:pt x="19" y="44"/>
                  </a:lnTo>
                  <a:lnTo>
                    <a:pt x="19" y="45"/>
                  </a:lnTo>
                  <a:lnTo>
                    <a:pt x="18" y="46"/>
                  </a:lnTo>
                  <a:lnTo>
                    <a:pt x="15" y="47"/>
                  </a:lnTo>
                  <a:lnTo>
                    <a:pt x="12" y="46"/>
                  </a:lnTo>
                  <a:lnTo>
                    <a:pt x="11" y="46"/>
                  </a:lnTo>
                  <a:lnTo>
                    <a:pt x="10" y="44"/>
                  </a:lnTo>
                  <a:lnTo>
                    <a:pt x="10" y="41"/>
                  </a:lnTo>
                  <a:lnTo>
                    <a:pt x="10" y="29"/>
                  </a:lnTo>
                  <a:lnTo>
                    <a:pt x="30" y="29"/>
                  </a:lnTo>
                  <a:lnTo>
                    <a:pt x="30" y="12"/>
                  </a:lnTo>
                  <a:lnTo>
                    <a:pt x="29" y="9"/>
                  </a:lnTo>
                  <a:lnTo>
                    <a:pt x="29" y="6"/>
                  </a:lnTo>
                  <a:lnTo>
                    <a:pt x="27" y="5"/>
                  </a:lnTo>
                  <a:lnTo>
                    <a:pt x="25" y="2"/>
                  </a:lnTo>
                  <a:lnTo>
                    <a:pt x="21" y="0"/>
                  </a:lnTo>
                  <a:lnTo>
                    <a:pt x="15" y="0"/>
                  </a:lnTo>
                  <a:lnTo>
                    <a:pt x="8" y="1"/>
                  </a:lnTo>
                  <a:lnTo>
                    <a:pt x="6" y="2"/>
                  </a:lnTo>
                  <a:lnTo>
                    <a:pt x="4" y="3"/>
                  </a:lnTo>
                  <a:lnTo>
                    <a:pt x="1" y="5"/>
                  </a:lnTo>
                  <a:lnTo>
                    <a:pt x="0" y="7"/>
                  </a:lnTo>
                  <a:lnTo>
                    <a:pt x="0" y="10"/>
                  </a:lnTo>
                  <a:lnTo>
                    <a:pt x="0" y="14"/>
                  </a:lnTo>
                  <a:lnTo>
                    <a:pt x="0" y="40"/>
                  </a:lnTo>
                  <a:close/>
                  <a:moveTo>
                    <a:pt x="10" y="11"/>
                  </a:moveTo>
                  <a:lnTo>
                    <a:pt x="10" y="9"/>
                  </a:lnTo>
                  <a:lnTo>
                    <a:pt x="11" y="7"/>
                  </a:lnTo>
                  <a:lnTo>
                    <a:pt x="12" y="6"/>
                  </a:lnTo>
                  <a:lnTo>
                    <a:pt x="15" y="6"/>
                  </a:lnTo>
                  <a:lnTo>
                    <a:pt x="18" y="6"/>
                  </a:lnTo>
                  <a:lnTo>
                    <a:pt x="19" y="7"/>
                  </a:lnTo>
                  <a:lnTo>
                    <a:pt x="19" y="10"/>
                  </a:lnTo>
                  <a:lnTo>
                    <a:pt x="21" y="12"/>
                  </a:lnTo>
                  <a:lnTo>
                    <a:pt x="21" y="23"/>
                  </a:lnTo>
                  <a:lnTo>
                    <a:pt x="10" y="23"/>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Rectangle 35"/>
            <p:cNvSpPr>
              <a:spLocks noChangeArrowheads="1"/>
            </p:cNvSpPr>
            <p:nvPr/>
          </p:nvSpPr>
          <p:spPr bwMode="auto">
            <a:xfrm>
              <a:off x="136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6"/>
            <p:cNvSpPr>
              <a:spLocks/>
            </p:cNvSpPr>
            <p:nvPr/>
          </p:nvSpPr>
          <p:spPr bwMode="auto">
            <a:xfrm>
              <a:off x="1386" y="510"/>
              <a:ext cx="29" cy="53"/>
            </a:xfrm>
            <a:custGeom>
              <a:avLst/>
              <a:gdLst>
                <a:gd name="T0" fmla="*/ 0 w 29"/>
                <a:gd name="T1" fmla="*/ 53 h 53"/>
                <a:gd name="T2" fmla="*/ 10 w 29"/>
                <a:gd name="T3" fmla="*/ 53 h 53"/>
                <a:gd name="T4" fmla="*/ 10 w 29"/>
                <a:gd name="T5" fmla="*/ 12 h 53"/>
                <a:gd name="T6" fmla="*/ 11 w 29"/>
                <a:gd name="T7" fmla="*/ 10 h 53"/>
                <a:gd name="T8" fmla="*/ 11 w 29"/>
                <a:gd name="T9" fmla="*/ 9 h 53"/>
                <a:gd name="T10" fmla="*/ 12 w 29"/>
                <a:gd name="T11" fmla="*/ 7 h 53"/>
                <a:gd name="T12" fmla="*/ 15 w 29"/>
                <a:gd name="T13" fmla="*/ 7 h 53"/>
                <a:gd name="T14" fmla="*/ 17 w 29"/>
                <a:gd name="T15" fmla="*/ 7 h 53"/>
                <a:gd name="T16" fmla="*/ 18 w 29"/>
                <a:gd name="T17" fmla="*/ 9 h 53"/>
                <a:gd name="T18" fmla="*/ 18 w 29"/>
                <a:gd name="T19" fmla="*/ 10 h 53"/>
                <a:gd name="T20" fmla="*/ 19 w 29"/>
                <a:gd name="T21" fmla="*/ 11 h 53"/>
                <a:gd name="T22" fmla="*/ 19 w 29"/>
                <a:gd name="T23" fmla="*/ 53 h 53"/>
                <a:gd name="T24" fmla="*/ 29 w 29"/>
                <a:gd name="T25" fmla="*/ 53 h 53"/>
                <a:gd name="T26" fmla="*/ 29 w 29"/>
                <a:gd name="T27" fmla="*/ 10 h 53"/>
                <a:gd name="T28" fmla="*/ 29 w 29"/>
                <a:gd name="T29" fmla="*/ 5 h 53"/>
                <a:gd name="T30" fmla="*/ 27 w 29"/>
                <a:gd name="T31" fmla="*/ 3 h 53"/>
                <a:gd name="T32" fmla="*/ 26 w 29"/>
                <a:gd name="T33" fmla="*/ 2 h 53"/>
                <a:gd name="T34" fmla="*/ 23 w 29"/>
                <a:gd name="T35" fmla="*/ 0 h 53"/>
                <a:gd name="T36" fmla="*/ 19 w 29"/>
                <a:gd name="T37" fmla="*/ 0 h 53"/>
                <a:gd name="T38" fmla="*/ 17 w 29"/>
                <a:gd name="T39" fmla="*/ 0 h 53"/>
                <a:gd name="T40" fmla="*/ 14 w 29"/>
                <a:gd name="T41" fmla="*/ 1 h 53"/>
                <a:gd name="T42" fmla="*/ 11 w 29"/>
                <a:gd name="T43" fmla="*/ 2 h 53"/>
                <a:gd name="T44" fmla="*/ 10 w 29"/>
                <a:gd name="T45" fmla="*/ 5 h 53"/>
                <a:gd name="T46" fmla="*/ 10 w 29"/>
                <a:gd name="T47" fmla="*/ 0 h 53"/>
                <a:gd name="T48" fmla="*/ 0 w 29"/>
                <a:gd name="T49" fmla="*/ 0 h 53"/>
                <a:gd name="T50" fmla="*/ 0 w 29"/>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3">
                  <a:moveTo>
                    <a:pt x="0" y="53"/>
                  </a:moveTo>
                  <a:lnTo>
                    <a:pt x="10" y="53"/>
                  </a:lnTo>
                  <a:lnTo>
                    <a:pt x="10" y="12"/>
                  </a:lnTo>
                  <a:lnTo>
                    <a:pt x="11" y="10"/>
                  </a:lnTo>
                  <a:lnTo>
                    <a:pt x="11" y="9"/>
                  </a:lnTo>
                  <a:lnTo>
                    <a:pt x="12" y="7"/>
                  </a:lnTo>
                  <a:lnTo>
                    <a:pt x="15" y="7"/>
                  </a:lnTo>
                  <a:lnTo>
                    <a:pt x="17" y="7"/>
                  </a:lnTo>
                  <a:lnTo>
                    <a:pt x="18" y="9"/>
                  </a:lnTo>
                  <a:lnTo>
                    <a:pt x="18" y="10"/>
                  </a:lnTo>
                  <a:lnTo>
                    <a:pt x="19" y="11"/>
                  </a:lnTo>
                  <a:lnTo>
                    <a:pt x="19" y="53"/>
                  </a:lnTo>
                  <a:lnTo>
                    <a:pt x="29" y="53"/>
                  </a:lnTo>
                  <a:lnTo>
                    <a:pt x="29" y="10"/>
                  </a:lnTo>
                  <a:lnTo>
                    <a:pt x="29" y="5"/>
                  </a:lnTo>
                  <a:lnTo>
                    <a:pt x="27" y="3"/>
                  </a:lnTo>
                  <a:lnTo>
                    <a:pt x="26" y="2"/>
                  </a:lnTo>
                  <a:lnTo>
                    <a:pt x="23" y="0"/>
                  </a:lnTo>
                  <a:lnTo>
                    <a:pt x="19" y="0"/>
                  </a:lnTo>
                  <a:lnTo>
                    <a:pt x="17" y="0"/>
                  </a:lnTo>
                  <a:lnTo>
                    <a:pt x="14" y="1"/>
                  </a:lnTo>
                  <a:lnTo>
                    <a:pt x="11" y="2"/>
                  </a:lnTo>
                  <a:lnTo>
                    <a:pt x="10" y="5"/>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7"/>
            <p:cNvSpPr>
              <a:spLocks noEditPoints="1"/>
            </p:cNvSpPr>
            <p:nvPr/>
          </p:nvSpPr>
          <p:spPr bwMode="auto">
            <a:xfrm>
              <a:off x="1422" y="510"/>
              <a:ext cx="29" cy="72"/>
            </a:xfrm>
            <a:custGeom>
              <a:avLst/>
              <a:gdLst>
                <a:gd name="T0" fmla="*/ 1 w 29"/>
                <a:gd name="T1" fmla="*/ 64 h 72"/>
                <a:gd name="T2" fmla="*/ 4 w 29"/>
                <a:gd name="T3" fmla="*/ 68 h 72"/>
                <a:gd name="T4" fmla="*/ 6 w 29"/>
                <a:gd name="T5" fmla="*/ 71 h 72"/>
                <a:gd name="T6" fmla="*/ 15 w 29"/>
                <a:gd name="T7" fmla="*/ 72 h 72"/>
                <a:gd name="T8" fmla="*/ 21 w 29"/>
                <a:gd name="T9" fmla="*/ 71 h 72"/>
                <a:gd name="T10" fmla="*/ 25 w 29"/>
                <a:gd name="T11" fmla="*/ 68 h 72"/>
                <a:gd name="T12" fmla="*/ 28 w 29"/>
                <a:gd name="T13" fmla="*/ 64 h 72"/>
                <a:gd name="T14" fmla="*/ 29 w 29"/>
                <a:gd name="T15" fmla="*/ 58 h 72"/>
                <a:gd name="T16" fmla="*/ 20 w 29"/>
                <a:gd name="T17" fmla="*/ 0 h 72"/>
                <a:gd name="T18" fmla="*/ 19 w 29"/>
                <a:gd name="T19" fmla="*/ 5 h 72"/>
                <a:gd name="T20" fmla="*/ 15 w 29"/>
                <a:gd name="T21" fmla="*/ 1 h 72"/>
                <a:gd name="T22" fmla="*/ 9 w 29"/>
                <a:gd name="T23" fmla="*/ 0 h 72"/>
                <a:gd name="T24" fmla="*/ 2 w 29"/>
                <a:gd name="T25" fmla="*/ 2 h 72"/>
                <a:gd name="T26" fmla="*/ 0 w 29"/>
                <a:gd name="T27" fmla="*/ 11 h 72"/>
                <a:gd name="T28" fmla="*/ 1 w 29"/>
                <a:gd name="T29" fmla="*/ 45 h 72"/>
                <a:gd name="T30" fmla="*/ 2 w 29"/>
                <a:gd name="T31" fmla="*/ 49 h 72"/>
                <a:gd name="T32" fmla="*/ 5 w 29"/>
                <a:gd name="T33" fmla="*/ 50 h 72"/>
                <a:gd name="T34" fmla="*/ 9 w 29"/>
                <a:gd name="T35" fmla="*/ 51 h 72"/>
                <a:gd name="T36" fmla="*/ 17 w 29"/>
                <a:gd name="T37" fmla="*/ 49 h 72"/>
                <a:gd name="T38" fmla="*/ 19 w 29"/>
                <a:gd name="T39" fmla="*/ 60 h 72"/>
                <a:gd name="T40" fmla="*/ 17 w 29"/>
                <a:gd name="T41" fmla="*/ 64 h 72"/>
                <a:gd name="T42" fmla="*/ 15 w 29"/>
                <a:gd name="T43" fmla="*/ 66 h 72"/>
                <a:gd name="T44" fmla="*/ 12 w 29"/>
                <a:gd name="T45" fmla="*/ 66 h 72"/>
                <a:gd name="T46" fmla="*/ 12 w 29"/>
                <a:gd name="T47" fmla="*/ 63 h 72"/>
                <a:gd name="T48" fmla="*/ 10 w 29"/>
                <a:gd name="T49" fmla="*/ 58 h 72"/>
                <a:gd name="T50" fmla="*/ 1 w 29"/>
                <a:gd name="T51" fmla="*/ 62 h 72"/>
                <a:gd name="T52" fmla="*/ 10 w 29"/>
                <a:gd name="T53" fmla="*/ 9 h 72"/>
                <a:gd name="T54" fmla="*/ 12 w 29"/>
                <a:gd name="T55" fmla="*/ 6 h 72"/>
                <a:gd name="T56" fmla="*/ 16 w 29"/>
                <a:gd name="T57" fmla="*/ 7 h 72"/>
                <a:gd name="T58" fmla="*/ 19 w 29"/>
                <a:gd name="T59" fmla="*/ 10 h 72"/>
                <a:gd name="T60" fmla="*/ 19 w 29"/>
                <a:gd name="T61" fmla="*/ 38 h 72"/>
                <a:gd name="T62" fmla="*/ 17 w 29"/>
                <a:gd name="T63" fmla="*/ 44 h 72"/>
                <a:gd name="T64" fmla="*/ 15 w 29"/>
                <a:gd name="T65" fmla="*/ 45 h 72"/>
                <a:gd name="T66" fmla="*/ 12 w 29"/>
                <a:gd name="T67" fmla="*/ 44 h 72"/>
                <a:gd name="T68" fmla="*/ 10 w 29"/>
                <a:gd name="T69"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72">
                  <a:moveTo>
                    <a:pt x="1" y="62"/>
                  </a:moveTo>
                  <a:lnTo>
                    <a:pt x="1" y="64"/>
                  </a:lnTo>
                  <a:lnTo>
                    <a:pt x="2" y="67"/>
                  </a:lnTo>
                  <a:lnTo>
                    <a:pt x="4" y="68"/>
                  </a:lnTo>
                  <a:lnTo>
                    <a:pt x="5" y="69"/>
                  </a:lnTo>
                  <a:lnTo>
                    <a:pt x="6" y="71"/>
                  </a:lnTo>
                  <a:lnTo>
                    <a:pt x="9" y="72"/>
                  </a:lnTo>
                  <a:lnTo>
                    <a:pt x="15" y="72"/>
                  </a:lnTo>
                  <a:lnTo>
                    <a:pt x="17" y="72"/>
                  </a:lnTo>
                  <a:lnTo>
                    <a:pt x="21" y="71"/>
                  </a:lnTo>
                  <a:lnTo>
                    <a:pt x="23" y="69"/>
                  </a:lnTo>
                  <a:lnTo>
                    <a:pt x="25" y="68"/>
                  </a:lnTo>
                  <a:lnTo>
                    <a:pt x="27" y="67"/>
                  </a:lnTo>
                  <a:lnTo>
                    <a:pt x="28" y="64"/>
                  </a:lnTo>
                  <a:lnTo>
                    <a:pt x="29" y="60"/>
                  </a:lnTo>
                  <a:lnTo>
                    <a:pt x="29" y="58"/>
                  </a:lnTo>
                  <a:lnTo>
                    <a:pt x="29" y="0"/>
                  </a:lnTo>
                  <a:lnTo>
                    <a:pt x="20" y="0"/>
                  </a:lnTo>
                  <a:lnTo>
                    <a:pt x="20" y="5"/>
                  </a:lnTo>
                  <a:lnTo>
                    <a:pt x="19" y="5"/>
                  </a:lnTo>
                  <a:lnTo>
                    <a:pt x="17" y="2"/>
                  </a:lnTo>
                  <a:lnTo>
                    <a:pt x="15" y="1"/>
                  </a:lnTo>
                  <a:lnTo>
                    <a:pt x="12" y="0"/>
                  </a:lnTo>
                  <a:lnTo>
                    <a:pt x="9" y="0"/>
                  </a:lnTo>
                  <a:lnTo>
                    <a:pt x="5" y="1"/>
                  </a:lnTo>
                  <a:lnTo>
                    <a:pt x="2" y="2"/>
                  </a:lnTo>
                  <a:lnTo>
                    <a:pt x="1" y="6"/>
                  </a:lnTo>
                  <a:lnTo>
                    <a:pt x="0" y="11"/>
                  </a:lnTo>
                  <a:lnTo>
                    <a:pt x="0" y="40"/>
                  </a:lnTo>
                  <a:lnTo>
                    <a:pt x="1" y="45"/>
                  </a:lnTo>
                  <a:lnTo>
                    <a:pt x="1" y="46"/>
                  </a:lnTo>
                  <a:lnTo>
                    <a:pt x="2" y="49"/>
                  </a:lnTo>
                  <a:lnTo>
                    <a:pt x="4" y="50"/>
                  </a:lnTo>
                  <a:lnTo>
                    <a:pt x="5" y="50"/>
                  </a:lnTo>
                  <a:lnTo>
                    <a:pt x="8" y="51"/>
                  </a:lnTo>
                  <a:lnTo>
                    <a:pt x="9" y="51"/>
                  </a:lnTo>
                  <a:lnTo>
                    <a:pt x="15" y="50"/>
                  </a:lnTo>
                  <a:lnTo>
                    <a:pt x="17" y="49"/>
                  </a:lnTo>
                  <a:lnTo>
                    <a:pt x="19" y="47"/>
                  </a:lnTo>
                  <a:lnTo>
                    <a:pt x="19" y="60"/>
                  </a:lnTo>
                  <a:lnTo>
                    <a:pt x="19" y="63"/>
                  </a:lnTo>
                  <a:lnTo>
                    <a:pt x="17" y="64"/>
                  </a:lnTo>
                  <a:lnTo>
                    <a:pt x="17" y="66"/>
                  </a:lnTo>
                  <a:lnTo>
                    <a:pt x="15" y="66"/>
                  </a:lnTo>
                  <a:lnTo>
                    <a:pt x="13" y="66"/>
                  </a:lnTo>
                  <a:lnTo>
                    <a:pt x="12" y="66"/>
                  </a:lnTo>
                  <a:lnTo>
                    <a:pt x="12" y="64"/>
                  </a:lnTo>
                  <a:lnTo>
                    <a:pt x="12" y="63"/>
                  </a:lnTo>
                  <a:lnTo>
                    <a:pt x="10" y="62"/>
                  </a:lnTo>
                  <a:lnTo>
                    <a:pt x="10" y="58"/>
                  </a:lnTo>
                  <a:lnTo>
                    <a:pt x="1" y="58"/>
                  </a:lnTo>
                  <a:lnTo>
                    <a:pt x="1" y="62"/>
                  </a:lnTo>
                  <a:close/>
                  <a:moveTo>
                    <a:pt x="10" y="11"/>
                  </a:moveTo>
                  <a:lnTo>
                    <a:pt x="10" y="9"/>
                  </a:lnTo>
                  <a:lnTo>
                    <a:pt x="12" y="7"/>
                  </a:lnTo>
                  <a:lnTo>
                    <a:pt x="12" y="6"/>
                  </a:lnTo>
                  <a:lnTo>
                    <a:pt x="15" y="6"/>
                  </a:lnTo>
                  <a:lnTo>
                    <a:pt x="16" y="7"/>
                  </a:lnTo>
                  <a:lnTo>
                    <a:pt x="17" y="7"/>
                  </a:lnTo>
                  <a:lnTo>
                    <a:pt x="19" y="10"/>
                  </a:lnTo>
                  <a:lnTo>
                    <a:pt x="19" y="12"/>
                  </a:lnTo>
                  <a:lnTo>
                    <a:pt x="19" y="38"/>
                  </a:lnTo>
                  <a:lnTo>
                    <a:pt x="19" y="41"/>
                  </a:lnTo>
                  <a:lnTo>
                    <a:pt x="17" y="44"/>
                  </a:lnTo>
                  <a:lnTo>
                    <a:pt x="16" y="44"/>
                  </a:lnTo>
                  <a:lnTo>
                    <a:pt x="15" y="45"/>
                  </a:lnTo>
                  <a:lnTo>
                    <a:pt x="13" y="44"/>
                  </a:lnTo>
                  <a:lnTo>
                    <a:pt x="12" y="44"/>
                  </a:lnTo>
                  <a:lnTo>
                    <a:pt x="10" y="41"/>
                  </a:lnTo>
                  <a:lnTo>
                    <a:pt x="10" y="37"/>
                  </a:lnTo>
                  <a:lnTo>
                    <a:pt x="10"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8"/>
            <p:cNvSpPr>
              <a:spLocks noEditPoints="1"/>
            </p:cNvSpPr>
            <p:nvPr/>
          </p:nvSpPr>
          <p:spPr bwMode="auto">
            <a:xfrm>
              <a:off x="1457" y="510"/>
              <a:ext cx="30" cy="53"/>
            </a:xfrm>
            <a:custGeom>
              <a:avLst/>
              <a:gdLst>
                <a:gd name="T0" fmla="*/ 0 w 30"/>
                <a:gd name="T1" fmla="*/ 40 h 53"/>
                <a:gd name="T2" fmla="*/ 1 w 30"/>
                <a:gd name="T3" fmla="*/ 44 h 53"/>
                <a:gd name="T4" fmla="*/ 1 w 30"/>
                <a:gd name="T5" fmla="*/ 46 h 53"/>
                <a:gd name="T6" fmla="*/ 3 w 30"/>
                <a:gd name="T7" fmla="*/ 49 h 53"/>
                <a:gd name="T8" fmla="*/ 5 w 30"/>
                <a:gd name="T9" fmla="*/ 50 h 53"/>
                <a:gd name="T10" fmla="*/ 9 w 30"/>
                <a:gd name="T11" fmla="*/ 53 h 53"/>
                <a:gd name="T12" fmla="*/ 15 w 30"/>
                <a:gd name="T13" fmla="*/ 53 h 53"/>
                <a:gd name="T14" fmla="*/ 19 w 30"/>
                <a:gd name="T15" fmla="*/ 53 h 53"/>
                <a:gd name="T16" fmla="*/ 22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8 w 30"/>
                <a:gd name="T39" fmla="*/ 46 h 53"/>
                <a:gd name="T40" fmla="*/ 16 w 30"/>
                <a:gd name="T41" fmla="*/ 47 h 53"/>
                <a:gd name="T42" fmla="*/ 14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2 w 30"/>
                <a:gd name="T65" fmla="*/ 0 h 53"/>
                <a:gd name="T66" fmla="*/ 15 w 30"/>
                <a:gd name="T67" fmla="*/ 0 h 53"/>
                <a:gd name="T68" fmla="*/ 9 w 30"/>
                <a:gd name="T69" fmla="*/ 1 h 53"/>
                <a:gd name="T70" fmla="*/ 7 w 30"/>
                <a:gd name="T71" fmla="*/ 2 h 53"/>
                <a:gd name="T72" fmla="*/ 4 w 30"/>
                <a:gd name="T73" fmla="*/ 3 h 53"/>
                <a:gd name="T74" fmla="*/ 3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4 w 30"/>
                <a:gd name="T91" fmla="*/ 6 h 53"/>
                <a:gd name="T92" fmla="*/ 16 w 30"/>
                <a:gd name="T93" fmla="*/ 6 h 53"/>
                <a:gd name="T94" fmla="*/ 18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3" y="49"/>
                  </a:lnTo>
                  <a:lnTo>
                    <a:pt x="5" y="50"/>
                  </a:lnTo>
                  <a:lnTo>
                    <a:pt x="9" y="53"/>
                  </a:lnTo>
                  <a:lnTo>
                    <a:pt x="15" y="53"/>
                  </a:lnTo>
                  <a:lnTo>
                    <a:pt x="19" y="53"/>
                  </a:lnTo>
                  <a:lnTo>
                    <a:pt x="22" y="53"/>
                  </a:lnTo>
                  <a:lnTo>
                    <a:pt x="27" y="50"/>
                  </a:lnTo>
                  <a:lnTo>
                    <a:pt x="28" y="49"/>
                  </a:lnTo>
                  <a:lnTo>
                    <a:pt x="30" y="46"/>
                  </a:lnTo>
                  <a:lnTo>
                    <a:pt x="30" y="45"/>
                  </a:lnTo>
                  <a:lnTo>
                    <a:pt x="30" y="42"/>
                  </a:lnTo>
                  <a:lnTo>
                    <a:pt x="30" y="36"/>
                  </a:lnTo>
                  <a:lnTo>
                    <a:pt x="20" y="36"/>
                  </a:lnTo>
                  <a:lnTo>
                    <a:pt x="20" y="40"/>
                  </a:lnTo>
                  <a:lnTo>
                    <a:pt x="20" y="44"/>
                  </a:lnTo>
                  <a:lnTo>
                    <a:pt x="19" y="45"/>
                  </a:lnTo>
                  <a:lnTo>
                    <a:pt x="18" y="46"/>
                  </a:lnTo>
                  <a:lnTo>
                    <a:pt x="16" y="47"/>
                  </a:lnTo>
                  <a:lnTo>
                    <a:pt x="14" y="46"/>
                  </a:lnTo>
                  <a:lnTo>
                    <a:pt x="12" y="46"/>
                  </a:lnTo>
                  <a:lnTo>
                    <a:pt x="11" y="44"/>
                  </a:lnTo>
                  <a:lnTo>
                    <a:pt x="11" y="41"/>
                  </a:lnTo>
                  <a:lnTo>
                    <a:pt x="11" y="29"/>
                  </a:lnTo>
                  <a:lnTo>
                    <a:pt x="30" y="29"/>
                  </a:lnTo>
                  <a:lnTo>
                    <a:pt x="30" y="12"/>
                  </a:lnTo>
                  <a:lnTo>
                    <a:pt x="30" y="9"/>
                  </a:lnTo>
                  <a:lnTo>
                    <a:pt x="28" y="6"/>
                  </a:lnTo>
                  <a:lnTo>
                    <a:pt x="27" y="5"/>
                  </a:lnTo>
                  <a:lnTo>
                    <a:pt x="26" y="2"/>
                  </a:lnTo>
                  <a:lnTo>
                    <a:pt x="22" y="0"/>
                  </a:lnTo>
                  <a:lnTo>
                    <a:pt x="15" y="0"/>
                  </a:lnTo>
                  <a:lnTo>
                    <a:pt x="9" y="1"/>
                  </a:lnTo>
                  <a:lnTo>
                    <a:pt x="7" y="2"/>
                  </a:lnTo>
                  <a:lnTo>
                    <a:pt x="4" y="3"/>
                  </a:lnTo>
                  <a:lnTo>
                    <a:pt x="3" y="5"/>
                  </a:lnTo>
                  <a:lnTo>
                    <a:pt x="1" y="7"/>
                  </a:lnTo>
                  <a:lnTo>
                    <a:pt x="0" y="10"/>
                  </a:lnTo>
                  <a:lnTo>
                    <a:pt x="0" y="14"/>
                  </a:lnTo>
                  <a:lnTo>
                    <a:pt x="0" y="40"/>
                  </a:lnTo>
                  <a:close/>
                  <a:moveTo>
                    <a:pt x="11" y="11"/>
                  </a:moveTo>
                  <a:lnTo>
                    <a:pt x="11" y="9"/>
                  </a:lnTo>
                  <a:lnTo>
                    <a:pt x="12" y="7"/>
                  </a:lnTo>
                  <a:lnTo>
                    <a:pt x="14" y="6"/>
                  </a:lnTo>
                  <a:lnTo>
                    <a:pt x="16" y="6"/>
                  </a:lnTo>
                  <a:lnTo>
                    <a:pt x="18"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9"/>
            <p:cNvSpPr>
              <a:spLocks/>
            </p:cNvSpPr>
            <p:nvPr/>
          </p:nvSpPr>
          <p:spPr bwMode="auto">
            <a:xfrm>
              <a:off x="1494" y="510"/>
              <a:ext cx="28" cy="53"/>
            </a:xfrm>
            <a:custGeom>
              <a:avLst/>
              <a:gdLst>
                <a:gd name="T0" fmla="*/ 0 w 28"/>
                <a:gd name="T1" fmla="*/ 53 h 53"/>
                <a:gd name="T2" fmla="*/ 11 w 28"/>
                <a:gd name="T3" fmla="*/ 53 h 53"/>
                <a:gd name="T4" fmla="*/ 11 w 28"/>
                <a:gd name="T5" fmla="*/ 12 h 53"/>
                <a:gd name="T6" fmla="*/ 11 w 28"/>
                <a:gd name="T7" fmla="*/ 10 h 53"/>
                <a:gd name="T8" fmla="*/ 12 w 28"/>
                <a:gd name="T9" fmla="*/ 9 h 53"/>
                <a:gd name="T10" fmla="*/ 13 w 28"/>
                <a:gd name="T11" fmla="*/ 7 h 53"/>
                <a:gd name="T12" fmla="*/ 15 w 28"/>
                <a:gd name="T13" fmla="*/ 7 h 53"/>
                <a:gd name="T14" fmla="*/ 16 w 28"/>
                <a:gd name="T15" fmla="*/ 7 h 53"/>
                <a:gd name="T16" fmla="*/ 17 w 28"/>
                <a:gd name="T17" fmla="*/ 9 h 53"/>
                <a:gd name="T18" fmla="*/ 19 w 28"/>
                <a:gd name="T19" fmla="*/ 10 h 53"/>
                <a:gd name="T20" fmla="*/ 19 w 28"/>
                <a:gd name="T21" fmla="*/ 11 h 53"/>
                <a:gd name="T22" fmla="*/ 19 w 28"/>
                <a:gd name="T23" fmla="*/ 53 h 53"/>
                <a:gd name="T24" fmla="*/ 28 w 28"/>
                <a:gd name="T25" fmla="*/ 53 h 53"/>
                <a:gd name="T26" fmla="*/ 28 w 28"/>
                <a:gd name="T27" fmla="*/ 10 h 53"/>
                <a:gd name="T28" fmla="*/ 28 w 28"/>
                <a:gd name="T29" fmla="*/ 5 h 53"/>
                <a:gd name="T30" fmla="*/ 27 w 28"/>
                <a:gd name="T31" fmla="*/ 3 h 53"/>
                <a:gd name="T32" fmla="*/ 25 w 28"/>
                <a:gd name="T33" fmla="*/ 2 h 53"/>
                <a:gd name="T34" fmla="*/ 23 w 28"/>
                <a:gd name="T35" fmla="*/ 0 h 53"/>
                <a:gd name="T36" fmla="*/ 19 w 28"/>
                <a:gd name="T37" fmla="*/ 0 h 53"/>
                <a:gd name="T38" fmla="*/ 16 w 28"/>
                <a:gd name="T39" fmla="*/ 0 h 53"/>
                <a:gd name="T40" fmla="*/ 13 w 28"/>
                <a:gd name="T41" fmla="*/ 1 h 53"/>
                <a:gd name="T42" fmla="*/ 12 w 28"/>
                <a:gd name="T43" fmla="*/ 2 h 53"/>
                <a:gd name="T44" fmla="*/ 9 w 28"/>
                <a:gd name="T45" fmla="*/ 5 h 53"/>
                <a:gd name="T46" fmla="*/ 9 w 28"/>
                <a:gd name="T47" fmla="*/ 0 h 53"/>
                <a:gd name="T48" fmla="*/ 0 w 28"/>
                <a:gd name="T49" fmla="*/ 0 h 53"/>
                <a:gd name="T50" fmla="*/ 0 w 28"/>
                <a:gd name="T5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53">
                  <a:moveTo>
                    <a:pt x="0" y="53"/>
                  </a:moveTo>
                  <a:lnTo>
                    <a:pt x="11" y="53"/>
                  </a:lnTo>
                  <a:lnTo>
                    <a:pt x="11" y="12"/>
                  </a:lnTo>
                  <a:lnTo>
                    <a:pt x="11" y="10"/>
                  </a:lnTo>
                  <a:lnTo>
                    <a:pt x="12" y="9"/>
                  </a:lnTo>
                  <a:lnTo>
                    <a:pt x="13" y="7"/>
                  </a:lnTo>
                  <a:lnTo>
                    <a:pt x="15" y="7"/>
                  </a:lnTo>
                  <a:lnTo>
                    <a:pt x="16" y="7"/>
                  </a:lnTo>
                  <a:lnTo>
                    <a:pt x="17" y="9"/>
                  </a:lnTo>
                  <a:lnTo>
                    <a:pt x="19" y="10"/>
                  </a:lnTo>
                  <a:lnTo>
                    <a:pt x="19" y="11"/>
                  </a:lnTo>
                  <a:lnTo>
                    <a:pt x="19" y="53"/>
                  </a:lnTo>
                  <a:lnTo>
                    <a:pt x="28" y="53"/>
                  </a:lnTo>
                  <a:lnTo>
                    <a:pt x="28" y="10"/>
                  </a:lnTo>
                  <a:lnTo>
                    <a:pt x="28" y="5"/>
                  </a:lnTo>
                  <a:lnTo>
                    <a:pt x="27" y="3"/>
                  </a:lnTo>
                  <a:lnTo>
                    <a:pt x="25" y="2"/>
                  </a:lnTo>
                  <a:lnTo>
                    <a:pt x="23" y="0"/>
                  </a:lnTo>
                  <a:lnTo>
                    <a:pt x="19" y="0"/>
                  </a:lnTo>
                  <a:lnTo>
                    <a:pt x="16" y="0"/>
                  </a:lnTo>
                  <a:lnTo>
                    <a:pt x="13" y="1"/>
                  </a:lnTo>
                  <a:lnTo>
                    <a:pt x="12" y="2"/>
                  </a:lnTo>
                  <a:lnTo>
                    <a:pt x="9" y="5"/>
                  </a:lnTo>
                  <a:lnTo>
                    <a:pt x="9"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40"/>
            <p:cNvSpPr>
              <a:spLocks noEditPoints="1"/>
            </p:cNvSpPr>
            <p:nvPr/>
          </p:nvSpPr>
          <p:spPr bwMode="auto">
            <a:xfrm>
              <a:off x="1530" y="488"/>
              <a:ext cx="10" cy="75"/>
            </a:xfrm>
            <a:custGeom>
              <a:avLst/>
              <a:gdLst>
                <a:gd name="T0" fmla="*/ 0 w 10"/>
                <a:gd name="T1" fmla="*/ 75 h 75"/>
                <a:gd name="T2" fmla="*/ 10 w 10"/>
                <a:gd name="T3" fmla="*/ 75 h 75"/>
                <a:gd name="T4" fmla="*/ 10 w 10"/>
                <a:gd name="T5" fmla="*/ 22 h 75"/>
                <a:gd name="T6" fmla="*/ 0 w 10"/>
                <a:gd name="T7" fmla="*/ 22 h 75"/>
                <a:gd name="T8" fmla="*/ 0 w 10"/>
                <a:gd name="T9" fmla="*/ 75 h 75"/>
                <a:gd name="T10" fmla="*/ 0 w 10"/>
                <a:gd name="T11" fmla="*/ 10 h 75"/>
                <a:gd name="T12" fmla="*/ 10 w 10"/>
                <a:gd name="T13" fmla="*/ 10 h 75"/>
                <a:gd name="T14" fmla="*/ 10 w 10"/>
                <a:gd name="T15" fmla="*/ 0 h 75"/>
                <a:gd name="T16" fmla="*/ 0 w 10"/>
                <a:gd name="T17" fmla="*/ 0 h 75"/>
                <a:gd name="T18" fmla="*/ 0 w 10"/>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75"/>
                  </a:moveTo>
                  <a:lnTo>
                    <a:pt x="10" y="75"/>
                  </a:lnTo>
                  <a:lnTo>
                    <a:pt x="10" y="22"/>
                  </a:lnTo>
                  <a:lnTo>
                    <a:pt x="0" y="22"/>
                  </a:lnTo>
                  <a:lnTo>
                    <a:pt x="0" y="75"/>
                  </a:lnTo>
                  <a:close/>
                  <a:moveTo>
                    <a:pt x="0" y="10"/>
                  </a:moveTo>
                  <a:lnTo>
                    <a:pt x="10" y="10"/>
                  </a:lnTo>
                  <a:lnTo>
                    <a:pt x="10"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41"/>
            <p:cNvSpPr>
              <a:spLocks noEditPoints="1"/>
            </p:cNvSpPr>
            <p:nvPr/>
          </p:nvSpPr>
          <p:spPr bwMode="auto">
            <a:xfrm>
              <a:off x="1547" y="510"/>
              <a:ext cx="30" cy="53"/>
            </a:xfrm>
            <a:custGeom>
              <a:avLst/>
              <a:gdLst>
                <a:gd name="T0" fmla="*/ 0 w 30"/>
                <a:gd name="T1" fmla="*/ 40 h 53"/>
                <a:gd name="T2" fmla="*/ 1 w 30"/>
                <a:gd name="T3" fmla="*/ 44 h 53"/>
                <a:gd name="T4" fmla="*/ 1 w 30"/>
                <a:gd name="T5" fmla="*/ 46 h 53"/>
                <a:gd name="T6" fmla="*/ 2 w 30"/>
                <a:gd name="T7" fmla="*/ 49 h 53"/>
                <a:gd name="T8" fmla="*/ 5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30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6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6 w 30"/>
                <a:gd name="T63" fmla="*/ 2 h 53"/>
                <a:gd name="T64" fmla="*/ 21 w 30"/>
                <a:gd name="T65" fmla="*/ 0 h 53"/>
                <a:gd name="T66" fmla="*/ 15 w 30"/>
                <a:gd name="T67" fmla="*/ 0 h 53"/>
                <a:gd name="T68" fmla="*/ 9 w 30"/>
                <a:gd name="T69" fmla="*/ 1 h 53"/>
                <a:gd name="T70" fmla="*/ 6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2 w 30"/>
                <a:gd name="T89" fmla="*/ 7 h 53"/>
                <a:gd name="T90" fmla="*/ 13 w 30"/>
                <a:gd name="T91" fmla="*/ 6 h 53"/>
                <a:gd name="T92" fmla="*/ 16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1" y="44"/>
                  </a:lnTo>
                  <a:lnTo>
                    <a:pt x="1" y="46"/>
                  </a:lnTo>
                  <a:lnTo>
                    <a:pt x="2" y="49"/>
                  </a:lnTo>
                  <a:lnTo>
                    <a:pt x="5" y="50"/>
                  </a:lnTo>
                  <a:lnTo>
                    <a:pt x="9" y="53"/>
                  </a:lnTo>
                  <a:lnTo>
                    <a:pt x="15" y="53"/>
                  </a:lnTo>
                  <a:lnTo>
                    <a:pt x="19" y="53"/>
                  </a:lnTo>
                  <a:lnTo>
                    <a:pt x="21" y="53"/>
                  </a:lnTo>
                  <a:lnTo>
                    <a:pt x="27" y="50"/>
                  </a:lnTo>
                  <a:lnTo>
                    <a:pt x="28" y="49"/>
                  </a:lnTo>
                  <a:lnTo>
                    <a:pt x="30" y="46"/>
                  </a:lnTo>
                  <a:lnTo>
                    <a:pt x="30" y="45"/>
                  </a:lnTo>
                  <a:lnTo>
                    <a:pt x="30" y="42"/>
                  </a:lnTo>
                  <a:lnTo>
                    <a:pt x="30" y="36"/>
                  </a:lnTo>
                  <a:lnTo>
                    <a:pt x="20" y="36"/>
                  </a:lnTo>
                  <a:lnTo>
                    <a:pt x="20" y="40"/>
                  </a:lnTo>
                  <a:lnTo>
                    <a:pt x="20" y="44"/>
                  </a:lnTo>
                  <a:lnTo>
                    <a:pt x="19" y="45"/>
                  </a:lnTo>
                  <a:lnTo>
                    <a:pt x="17" y="46"/>
                  </a:lnTo>
                  <a:lnTo>
                    <a:pt x="16" y="47"/>
                  </a:lnTo>
                  <a:lnTo>
                    <a:pt x="13" y="46"/>
                  </a:lnTo>
                  <a:lnTo>
                    <a:pt x="12" y="46"/>
                  </a:lnTo>
                  <a:lnTo>
                    <a:pt x="11" y="44"/>
                  </a:lnTo>
                  <a:lnTo>
                    <a:pt x="11" y="41"/>
                  </a:lnTo>
                  <a:lnTo>
                    <a:pt x="11" y="29"/>
                  </a:lnTo>
                  <a:lnTo>
                    <a:pt x="30" y="29"/>
                  </a:lnTo>
                  <a:lnTo>
                    <a:pt x="30" y="12"/>
                  </a:lnTo>
                  <a:lnTo>
                    <a:pt x="30" y="9"/>
                  </a:lnTo>
                  <a:lnTo>
                    <a:pt x="28" y="6"/>
                  </a:lnTo>
                  <a:lnTo>
                    <a:pt x="27" y="5"/>
                  </a:lnTo>
                  <a:lnTo>
                    <a:pt x="26" y="2"/>
                  </a:lnTo>
                  <a:lnTo>
                    <a:pt x="21" y="0"/>
                  </a:lnTo>
                  <a:lnTo>
                    <a:pt x="15" y="0"/>
                  </a:lnTo>
                  <a:lnTo>
                    <a:pt x="9" y="1"/>
                  </a:lnTo>
                  <a:lnTo>
                    <a:pt x="6" y="2"/>
                  </a:lnTo>
                  <a:lnTo>
                    <a:pt x="4" y="3"/>
                  </a:lnTo>
                  <a:lnTo>
                    <a:pt x="2" y="5"/>
                  </a:lnTo>
                  <a:lnTo>
                    <a:pt x="1" y="7"/>
                  </a:lnTo>
                  <a:lnTo>
                    <a:pt x="0" y="10"/>
                  </a:lnTo>
                  <a:lnTo>
                    <a:pt x="0" y="14"/>
                  </a:lnTo>
                  <a:lnTo>
                    <a:pt x="0" y="40"/>
                  </a:lnTo>
                  <a:close/>
                  <a:moveTo>
                    <a:pt x="11" y="11"/>
                  </a:moveTo>
                  <a:lnTo>
                    <a:pt x="11" y="9"/>
                  </a:lnTo>
                  <a:lnTo>
                    <a:pt x="12" y="7"/>
                  </a:lnTo>
                  <a:lnTo>
                    <a:pt x="13" y="6"/>
                  </a:lnTo>
                  <a:lnTo>
                    <a:pt x="16"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42"/>
            <p:cNvSpPr>
              <a:spLocks/>
            </p:cNvSpPr>
            <p:nvPr/>
          </p:nvSpPr>
          <p:spPr bwMode="auto">
            <a:xfrm>
              <a:off x="1583" y="510"/>
              <a:ext cx="19" cy="53"/>
            </a:xfrm>
            <a:custGeom>
              <a:avLst/>
              <a:gdLst>
                <a:gd name="T0" fmla="*/ 0 w 19"/>
                <a:gd name="T1" fmla="*/ 53 h 53"/>
                <a:gd name="T2" fmla="*/ 11 w 19"/>
                <a:gd name="T3" fmla="*/ 53 h 53"/>
                <a:gd name="T4" fmla="*/ 11 w 19"/>
                <a:gd name="T5" fmla="*/ 16 h 53"/>
                <a:gd name="T6" fmla="*/ 11 w 19"/>
                <a:gd name="T7" fmla="*/ 12 h 53"/>
                <a:gd name="T8" fmla="*/ 13 w 19"/>
                <a:gd name="T9" fmla="*/ 11 h 53"/>
                <a:gd name="T10" fmla="*/ 15 w 19"/>
                <a:gd name="T11" fmla="*/ 10 h 53"/>
                <a:gd name="T12" fmla="*/ 19 w 19"/>
                <a:gd name="T13" fmla="*/ 10 h 53"/>
                <a:gd name="T14" fmla="*/ 19 w 19"/>
                <a:gd name="T15" fmla="*/ 0 h 53"/>
                <a:gd name="T16" fmla="*/ 17 w 19"/>
                <a:gd name="T17" fmla="*/ 0 h 53"/>
                <a:gd name="T18" fmla="*/ 14 w 19"/>
                <a:gd name="T19" fmla="*/ 1 h 53"/>
                <a:gd name="T20" fmla="*/ 13 w 19"/>
                <a:gd name="T21" fmla="*/ 2 h 53"/>
                <a:gd name="T22" fmla="*/ 10 w 19"/>
                <a:gd name="T23" fmla="*/ 6 h 53"/>
                <a:gd name="T24" fmla="*/ 10 w 19"/>
                <a:gd name="T25" fmla="*/ 0 h 53"/>
                <a:gd name="T26" fmla="*/ 0 w 19"/>
                <a:gd name="T27" fmla="*/ 0 h 53"/>
                <a:gd name="T28" fmla="*/ 0 w 19"/>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53">
                  <a:moveTo>
                    <a:pt x="0" y="53"/>
                  </a:moveTo>
                  <a:lnTo>
                    <a:pt x="11" y="53"/>
                  </a:lnTo>
                  <a:lnTo>
                    <a:pt x="11" y="16"/>
                  </a:lnTo>
                  <a:lnTo>
                    <a:pt x="11" y="12"/>
                  </a:lnTo>
                  <a:lnTo>
                    <a:pt x="13" y="11"/>
                  </a:lnTo>
                  <a:lnTo>
                    <a:pt x="15" y="10"/>
                  </a:lnTo>
                  <a:lnTo>
                    <a:pt x="19" y="10"/>
                  </a:lnTo>
                  <a:lnTo>
                    <a:pt x="19" y="0"/>
                  </a:lnTo>
                  <a:lnTo>
                    <a:pt x="17" y="0"/>
                  </a:lnTo>
                  <a:lnTo>
                    <a:pt x="14" y="1"/>
                  </a:lnTo>
                  <a:lnTo>
                    <a:pt x="13" y="2"/>
                  </a:lnTo>
                  <a:lnTo>
                    <a:pt x="10" y="6"/>
                  </a:lnTo>
                  <a:lnTo>
                    <a:pt x="10" y="0"/>
                  </a:lnTo>
                  <a:lnTo>
                    <a:pt x="0" y="0"/>
                  </a:lnTo>
                  <a:lnTo>
                    <a:pt x="0" y="5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43"/>
            <p:cNvSpPr>
              <a:spLocks noEditPoints="1"/>
            </p:cNvSpPr>
            <p:nvPr/>
          </p:nvSpPr>
          <p:spPr bwMode="auto">
            <a:xfrm>
              <a:off x="1605" y="485"/>
              <a:ext cx="19" cy="78"/>
            </a:xfrm>
            <a:custGeom>
              <a:avLst/>
              <a:gdLst>
                <a:gd name="T0" fmla="*/ 0 w 19"/>
                <a:gd name="T1" fmla="*/ 15 h 78"/>
                <a:gd name="T2" fmla="*/ 7 w 19"/>
                <a:gd name="T3" fmla="*/ 15 h 78"/>
                <a:gd name="T4" fmla="*/ 19 w 19"/>
                <a:gd name="T5" fmla="*/ 0 h 78"/>
                <a:gd name="T6" fmla="*/ 8 w 19"/>
                <a:gd name="T7" fmla="*/ 0 h 78"/>
                <a:gd name="T8" fmla="*/ 0 w 19"/>
                <a:gd name="T9" fmla="*/ 15 h 78"/>
                <a:gd name="T10" fmla="*/ 0 w 19"/>
                <a:gd name="T11" fmla="*/ 78 h 78"/>
                <a:gd name="T12" fmla="*/ 11 w 19"/>
                <a:gd name="T13" fmla="*/ 78 h 78"/>
                <a:gd name="T14" fmla="*/ 11 w 19"/>
                <a:gd name="T15" fmla="*/ 25 h 78"/>
                <a:gd name="T16" fmla="*/ 0 w 19"/>
                <a:gd name="T17" fmla="*/ 25 h 78"/>
                <a:gd name="T18" fmla="*/ 0 w 19"/>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15"/>
                  </a:moveTo>
                  <a:lnTo>
                    <a:pt x="7" y="15"/>
                  </a:lnTo>
                  <a:lnTo>
                    <a:pt x="19" y="0"/>
                  </a:lnTo>
                  <a:lnTo>
                    <a:pt x="8" y="0"/>
                  </a:lnTo>
                  <a:lnTo>
                    <a:pt x="0" y="15"/>
                  </a:lnTo>
                  <a:close/>
                  <a:moveTo>
                    <a:pt x="0" y="78"/>
                  </a:moveTo>
                  <a:lnTo>
                    <a:pt x="11" y="78"/>
                  </a:lnTo>
                  <a:lnTo>
                    <a:pt x="11" y="25"/>
                  </a:lnTo>
                  <a:lnTo>
                    <a:pt x="0" y="25"/>
                  </a:lnTo>
                  <a:lnTo>
                    <a:pt x="0" y="7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44"/>
            <p:cNvSpPr>
              <a:spLocks noEditPoints="1"/>
            </p:cNvSpPr>
            <p:nvPr/>
          </p:nvSpPr>
          <p:spPr bwMode="auto">
            <a:xfrm>
              <a:off x="1622" y="510"/>
              <a:ext cx="31" cy="53"/>
            </a:xfrm>
            <a:custGeom>
              <a:avLst/>
              <a:gdLst>
                <a:gd name="T0" fmla="*/ 1 w 31"/>
                <a:gd name="T1" fmla="*/ 15 h 53"/>
                <a:gd name="T2" fmla="*/ 12 w 31"/>
                <a:gd name="T3" fmla="*/ 15 h 53"/>
                <a:gd name="T4" fmla="*/ 12 w 31"/>
                <a:gd name="T5" fmla="*/ 11 h 53"/>
                <a:gd name="T6" fmla="*/ 12 w 31"/>
                <a:gd name="T7" fmla="*/ 9 h 53"/>
                <a:gd name="T8" fmla="*/ 12 w 31"/>
                <a:gd name="T9" fmla="*/ 7 h 53"/>
                <a:gd name="T10" fmla="*/ 13 w 31"/>
                <a:gd name="T11" fmla="*/ 6 h 53"/>
                <a:gd name="T12" fmla="*/ 16 w 31"/>
                <a:gd name="T13" fmla="*/ 6 h 53"/>
                <a:gd name="T14" fmla="*/ 17 w 31"/>
                <a:gd name="T15" fmla="*/ 7 h 53"/>
                <a:gd name="T16" fmla="*/ 19 w 31"/>
                <a:gd name="T17" fmla="*/ 7 h 53"/>
                <a:gd name="T18" fmla="*/ 20 w 31"/>
                <a:gd name="T19" fmla="*/ 10 h 53"/>
                <a:gd name="T20" fmla="*/ 20 w 31"/>
                <a:gd name="T21" fmla="*/ 11 h 53"/>
                <a:gd name="T22" fmla="*/ 20 w 31"/>
                <a:gd name="T23" fmla="*/ 20 h 53"/>
                <a:gd name="T24" fmla="*/ 9 w 31"/>
                <a:gd name="T25" fmla="*/ 20 h 53"/>
                <a:gd name="T26" fmla="*/ 6 w 31"/>
                <a:gd name="T27" fmla="*/ 22 h 53"/>
                <a:gd name="T28" fmla="*/ 4 w 31"/>
                <a:gd name="T29" fmla="*/ 23 h 53"/>
                <a:gd name="T30" fmla="*/ 2 w 31"/>
                <a:gd name="T31" fmla="*/ 25 h 53"/>
                <a:gd name="T32" fmla="*/ 1 w 31"/>
                <a:gd name="T33" fmla="*/ 27 h 53"/>
                <a:gd name="T34" fmla="*/ 1 w 31"/>
                <a:gd name="T35" fmla="*/ 28 h 53"/>
                <a:gd name="T36" fmla="*/ 1 w 31"/>
                <a:gd name="T37" fmla="*/ 32 h 53"/>
                <a:gd name="T38" fmla="*/ 0 w 31"/>
                <a:gd name="T39" fmla="*/ 38 h 53"/>
                <a:gd name="T40" fmla="*/ 1 w 31"/>
                <a:gd name="T41" fmla="*/ 46 h 53"/>
                <a:gd name="T42" fmla="*/ 2 w 31"/>
                <a:gd name="T43" fmla="*/ 49 h 53"/>
                <a:gd name="T44" fmla="*/ 2 w 31"/>
                <a:gd name="T45" fmla="*/ 51 h 53"/>
                <a:gd name="T46" fmla="*/ 6 w 31"/>
                <a:gd name="T47" fmla="*/ 53 h 53"/>
                <a:gd name="T48" fmla="*/ 10 w 31"/>
                <a:gd name="T49" fmla="*/ 53 h 53"/>
                <a:gd name="T50" fmla="*/ 14 w 31"/>
                <a:gd name="T51" fmla="*/ 53 h 53"/>
                <a:gd name="T52" fmla="*/ 16 w 31"/>
                <a:gd name="T53" fmla="*/ 51 h 53"/>
                <a:gd name="T54" fmla="*/ 17 w 31"/>
                <a:gd name="T55" fmla="*/ 50 h 53"/>
                <a:gd name="T56" fmla="*/ 20 w 31"/>
                <a:gd name="T57" fmla="*/ 47 h 53"/>
                <a:gd name="T58" fmla="*/ 20 w 31"/>
                <a:gd name="T59" fmla="*/ 53 h 53"/>
                <a:gd name="T60" fmla="*/ 31 w 31"/>
                <a:gd name="T61" fmla="*/ 53 h 53"/>
                <a:gd name="T62" fmla="*/ 31 w 31"/>
                <a:gd name="T63" fmla="*/ 12 h 53"/>
                <a:gd name="T64" fmla="*/ 29 w 31"/>
                <a:gd name="T65" fmla="*/ 9 h 53"/>
                <a:gd name="T66" fmla="*/ 29 w 31"/>
                <a:gd name="T67" fmla="*/ 6 h 53"/>
                <a:gd name="T68" fmla="*/ 27 w 31"/>
                <a:gd name="T69" fmla="*/ 2 h 53"/>
                <a:gd name="T70" fmla="*/ 21 w 31"/>
                <a:gd name="T71" fmla="*/ 1 h 53"/>
                <a:gd name="T72" fmla="*/ 16 w 31"/>
                <a:gd name="T73" fmla="*/ 0 h 53"/>
                <a:gd name="T74" fmla="*/ 9 w 31"/>
                <a:gd name="T75" fmla="*/ 1 h 53"/>
                <a:gd name="T76" fmla="*/ 5 w 31"/>
                <a:gd name="T77" fmla="*/ 2 h 53"/>
                <a:gd name="T78" fmla="*/ 4 w 31"/>
                <a:gd name="T79" fmla="*/ 3 h 53"/>
                <a:gd name="T80" fmla="*/ 2 w 31"/>
                <a:gd name="T81" fmla="*/ 6 h 53"/>
                <a:gd name="T82" fmla="*/ 1 w 31"/>
                <a:gd name="T83" fmla="*/ 9 h 53"/>
                <a:gd name="T84" fmla="*/ 1 w 31"/>
                <a:gd name="T85" fmla="*/ 11 h 53"/>
                <a:gd name="T86" fmla="*/ 1 w 31"/>
                <a:gd name="T87" fmla="*/ 15 h 53"/>
                <a:gd name="T88" fmla="*/ 20 w 31"/>
                <a:gd name="T89" fmla="*/ 27 h 53"/>
                <a:gd name="T90" fmla="*/ 20 w 31"/>
                <a:gd name="T91" fmla="*/ 40 h 53"/>
                <a:gd name="T92" fmla="*/ 20 w 31"/>
                <a:gd name="T93" fmla="*/ 42 h 53"/>
                <a:gd name="T94" fmla="*/ 19 w 31"/>
                <a:gd name="T95" fmla="*/ 45 h 53"/>
                <a:gd name="T96" fmla="*/ 17 w 31"/>
                <a:gd name="T97" fmla="*/ 46 h 53"/>
                <a:gd name="T98" fmla="*/ 14 w 31"/>
                <a:gd name="T99" fmla="*/ 46 h 53"/>
                <a:gd name="T100" fmla="*/ 13 w 31"/>
                <a:gd name="T101" fmla="*/ 46 h 53"/>
                <a:gd name="T102" fmla="*/ 12 w 31"/>
                <a:gd name="T103" fmla="*/ 45 h 53"/>
                <a:gd name="T104" fmla="*/ 10 w 31"/>
                <a:gd name="T105" fmla="*/ 42 h 53"/>
                <a:gd name="T106" fmla="*/ 10 w 31"/>
                <a:gd name="T107" fmla="*/ 37 h 53"/>
                <a:gd name="T108" fmla="*/ 10 w 31"/>
                <a:gd name="T109" fmla="*/ 32 h 53"/>
                <a:gd name="T110" fmla="*/ 12 w 31"/>
                <a:gd name="T111" fmla="*/ 29 h 53"/>
                <a:gd name="T112" fmla="*/ 13 w 31"/>
                <a:gd name="T113" fmla="*/ 28 h 53"/>
                <a:gd name="T114" fmla="*/ 13 w 31"/>
                <a:gd name="T115" fmla="*/ 27 h 53"/>
                <a:gd name="T116" fmla="*/ 17 w 31"/>
                <a:gd name="T117" fmla="*/ 27 h 53"/>
                <a:gd name="T118" fmla="*/ 20 w 31"/>
                <a:gd name="T119"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 h="53">
                  <a:moveTo>
                    <a:pt x="1" y="15"/>
                  </a:moveTo>
                  <a:lnTo>
                    <a:pt x="12" y="15"/>
                  </a:lnTo>
                  <a:lnTo>
                    <a:pt x="12" y="11"/>
                  </a:lnTo>
                  <a:lnTo>
                    <a:pt x="12" y="9"/>
                  </a:lnTo>
                  <a:lnTo>
                    <a:pt x="12" y="7"/>
                  </a:lnTo>
                  <a:lnTo>
                    <a:pt x="13" y="6"/>
                  </a:lnTo>
                  <a:lnTo>
                    <a:pt x="16" y="6"/>
                  </a:lnTo>
                  <a:lnTo>
                    <a:pt x="17" y="7"/>
                  </a:lnTo>
                  <a:lnTo>
                    <a:pt x="19" y="7"/>
                  </a:lnTo>
                  <a:lnTo>
                    <a:pt x="20" y="10"/>
                  </a:lnTo>
                  <a:lnTo>
                    <a:pt x="20" y="11"/>
                  </a:lnTo>
                  <a:lnTo>
                    <a:pt x="20" y="20"/>
                  </a:lnTo>
                  <a:lnTo>
                    <a:pt x="9" y="20"/>
                  </a:lnTo>
                  <a:lnTo>
                    <a:pt x="6" y="22"/>
                  </a:lnTo>
                  <a:lnTo>
                    <a:pt x="4" y="23"/>
                  </a:lnTo>
                  <a:lnTo>
                    <a:pt x="2" y="25"/>
                  </a:lnTo>
                  <a:lnTo>
                    <a:pt x="1" y="27"/>
                  </a:lnTo>
                  <a:lnTo>
                    <a:pt x="1" y="28"/>
                  </a:lnTo>
                  <a:lnTo>
                    <a:pt x="1" y="32"/>
                  </a:lnTo>
                  <a:lnTo>
                    <a:pt x="0" y="38"/>
                  </a:lnTo>
                  <a:lnTo>
                    <a:pt x="1" y="46"/>
                  </a:lnTo>
                  <a:lnTo>
                    <a:pt x="2" y="49"/>
                  </a:lnTo>
                  <a:lnTo>
                    <a:pt x="2" y="51"/>
                  </a:lnTo>
                  <a:lnTo>
                    <a:pt x="6" y="53"/>
                  </a:lnTo>
                  <a:lnTo>
                    <a:pt x="10" y="53"/>
                  </a:lnTo>
                  <a:lnTo>
                    <a:pt x="14" y="53"/>
                  </a:lnTo>
                  <a:lnTo>
                    <a:pt x="16" y="51"/>
                  </a:lnTo>
                  <a:lnTo>
                    <a:pt x="17" y="50"/>
                  </a:lnTo>
                  <a:lnTo>
                    <a:pt x="20" y="47"/>
                  </a:lnTo>
                  <a:lnTo>
                    <a:pt x="20" y="53"/>
                  </a:lnTo>
                  <a:lnTo>
                    <a:pt x="31" y="53"/>
                  </a:lnTo>
                  <a:lnTo>
                    <a:pt x="31" y="12"/>
                  </a:lnTo>
                  <a:lnTo>
                    <a:pt x="29" y="9"/>
                  </a:lnTo>
                  <a:lnTo>
                    <a:pt x="29" y="6"/>
                  </a:lnTo>
                  <a:lnTo>
                    <a:pt x="27" y="2"/>
                  </a:lnTo>
                  <a:lnTo>
                    <a:pt x="21" y="1"/>
                  </a:lnTo>
                  <a:lnTo>
                    <a:pt x="16" y="0"/>
                  </a:lnTo>
                  <a:lnTo>
                    <a:pt x="9" y="1"/>
                  </a:lnTo>
                  <a:lnTo>
                    <a:pt x="5" y="2"/>
                  </a:lnTo>
                  <a:lnTo>
                    <a:pt x="4" y="3"/>
                  </a:lnTo>
                  <a:lnTo>
                    <a:pt x="2" y="6"/>
                  </a:lnTo>
                  <a:lnTo>
                    <a:pt x="1" y="9"/>
                  </a:lnTo>
                  <a:lnTo>
                    <a:pt x="1" y="11"/>
                  </a:lnTo>
                  <a:lnTo>
                    <a:pt x="1" y="15"/>
                  </a:lnTo>
                  <a:close/>
                  <a:moveTo>
                    <a:pt x="20" y="27"/>
                  </a:moveTo>
                  <a:lnTo>
                    <a:pt x="20" y="40"/>
                  </a:lnTo>
                  <a:lnTo>
                    <a:pt x="20" y="42"/>
                  </a:lnTo>
                  <a:lnTo>
                    <a:pt x="19" y="45"/>
                  </a:lnTo>
                  <a:lnTo>
                    <a:pt x="17" y="46"/>
                  </a:lnTo>
                  <a:lnTo>
                    <a:pt x="14" y="46"/>
                  </a:lnTo>
                  <a:lnTo>
                    <a:pt x="13" y="46"/>
                  </a:lnTo>
                  <a:lnTo>
                    <a:pt x="12" y="45"/>
                  </a:lnTo>
                  <a:lnTo>
                    <a:pt x="10" y="42"/>
                  </a:lnTo>
                  <a:lnTo>
                    <a:pt x="10" y="37"/>
                  </a:lnTo>
                  <a:lnTo>
                    <a:pt x="10" y="32"/>
                  </a:lnTo>
                  <a:lnTo>
                    <a:pt x="12" y="29"/>
                  </a:lnTo>
                  <a:lnTo>
                    <a:pt x="13" y="28"/>
                  </a:lnTo>
                  <a:lnTo>
                    <a:pt x="13" y="27"/>
                  </a:lnTo>
                  <a:lnTo>
                    <a:pt x="17" y="27"/>
                  </a:lnTo>
                  <a:lnTo>
                    <a:pt x="20" y="2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5"/>
            <p:cNvSpPr>
              <a:spLocks noEditPoints="1"/>
            </p:cNvSpPr>
            <p:nvPr/>
          </p:nvSpPr>
          <p:spPr bwMode="auto">
            <a:xfrm>
              <a:off x="1677" y="488"/>
              <a:ext cx="29" cy="75"/>
            </a:xfrm>
            <a:custGeom>
              <a:avLst/>
              <a:gdLst>
                <a:gd name="T0" fmla="*/ 10 w 29"/>
                <a:gd name="T1" fmla="*/ 36 h 75"/>
                <a:gd name="T2" fmla="*/ 11 w 29"/>
                <a:gd name="T3" fmla="*/ 32 h 75"/>
                <a:gd name="T4" fmla="*/ 11 w 29"/>
                <a:gd name="T5" fmla="*/ 29 h 75"/>
                <a:gd name="T6" fmla="*/ 13 w 29"/>
                <a:gd name="T7" fmla="*/ 29 h 75"/>
                <a:gd name="T8" fmla="*/ 14 w 29"/>
                <a:gd name="T9" fmla="*/ 28 h 75"/>
                <a:gd name="T10" fmla="*/ 17 w 29"/>
                <a:gd name="T11" fmla="*/ 29 h 75"/>
                <a:gd name="T12" fmla="*/ 18 w 29"/>
                <a:gd name="T13" fmla="*/ 31 h 75"/>
                <a:gd name="T14" fmla="*/ 19 w 29"/>
                <a:gd name="T15" fmla="*/ 33 h 75"/>
                <a:gd name="T16" fmla="*/ 19 w 29"/>
                <a:gd name="T17" fmla="*/ 37 h 75"/>
                <a:gd name="T18" fmla="*/ 19 w 29"/>
                <a:gd name="T19" fmla="*/ 63 h 75"/>
                <a:gd name="T20" fmla="*/ 18 w 29"/>
                <a:gd name="T21" fmla="*/ 66 h 75"/>
                <a:gd name="T22" fmla="*/ 18 w 29"/>
                <a:gd name="T23" fmla="*/ 68 h 75"/>
                <a:gd name="T24" fmla="*/ 17 w 29"/>
                <a:gd name="T25" fmla="*/ 68 h 75"/>
                <a:gd name="T26" fmla="*/ 15 w 29"/>
                <a:gd name="T27" fmla="*/ 69 h 75"/>
                <a:gd name="T28" fmla="*/ 13 w 29"/>
                <a:gd name="T29" fmla="*/ 68 h 75"/>
                <a:gd name="T30" fmla="*/ 11 w 29"/>
                <a:gd name="T31" fmla="*/ 67 h 75"/>
                <a:gd name="T32" fmla="*/ 11 w 29"/>
                <a:gd name="T33" fmla="*/ 66 h 75"/>
                <a:gd name="T34" fmla="*/ 10 w 29"/>
                <a:gd name="T35" fmla="*/ 62 h 75"/>
                <a:gd name="T36" fmla="*/ 10 w 29"/>
                <a:gd name="T37" fmla="*/ 36 h 75"/>
                <a:gd name="T38" fmla="*/ 0 w 29"/>
                <a:gd name="T39" fmla="*/ 63 h 75"/>
                <a:gd name="T40" fmla="*/ 0 w 29"/>
                <a:gd name="T41" fmla="*/ 68 h 75"/>
                <a:gd name="T42" fmla="*/ 2 w 29"/>
                <a:gd name="T43" fmla="*/ 71 h 75"/>
                <a:gd name="T44" fmla="*/ 3 w 29"/>
                <a:gd name="T45" fmla="*/ 72 h 75"/>
                <a:gd name="T46" fmla="*/ 4 w 29"/>
                <a:gd name="T47" fmla="*/ 73 h 75"/>
                <a:gd name="T48" fmla="*/ 6 w 29"/>
                <a:gd name="T49" fmla="*/ 75 h 75"/>
                <a:gd name="T50" fmla="*/ 7 w 29"/>
                <a:gd name="T51" fmla="*/ 75 h 75"/>
                <a:gd name="T52" fmla="*/ 10 w 29"/>
                <a:gd name="T53" fmla="*/ 75 h 75"/>
                <a:gd name="T54" fmla="*/ 13 w 29"/>
                <a:gd name="T55" fmla="*/ 75 h 75"/>
                <a:gd name="T56" fmla="*/ 15 w 29"/>
                <a:gd name="T57" fmla="*/ 75 h 75"/>
                <a:gd name="T58" fmla="*/ 18 w 29"/>
                <a:gd name="T59" fmla="*/ 72 h 75"/>
                <a:gd name="T60" fmla="*/ 19 w 29"/>
                <a:gd name="T61" fmla="*/ 71 h 75"/>
                <a:gd name="T62" fmla="*/ 19 w 29"/>
                <a:gd name="T63" fmla="*/ 75 h 75"/>
                <a:gd name="T64" fmla="*/ 29 w 29"/>
                <a:gd name="T65" fmla="*/ 75 h 75"/>
                <a:gd name="T66" fmla="*/ 29 w 29"/>
                <a:gd name="T67" fmla="*/ 0 h 75"/>
                <a:gd name="T68" fmla="*/ 19 w 29"/>
                <a:gd name="T69" fmla="*/ 0 h 75"/>
                <a:gd name="T70" fmla="*/ 19 w 29"/>
                <a:gd name="T71" fmla="*/ 25 h 75"/>
                <a:gd name="T72" fmla="*/ 17 w 29"/>
                <a:gd name="T73" fmla="*/ 24 h 75"/>
                <a:gd name="T74" fmla="*/ 15 w 29"/>
                <a:gd name="T75" fmla="*/ 23 h 75"/>
                <a:gd name="T76" fmla="*/ 10 w 29"/>
                <a:gd name="T77" fmla="*/ 22 h 75"/>
                <a:gd name="T78" fmla="*/ 6 w 29"/>
                <a:gd name="T79" fmla="*/ 23 h 75"/>
                <a:gd name="T80" fmla="*/ 3 w 29"/>
                <a:gd name="T81" fmla="*/ 24 h 75"/>
                <a:gd name="T82" fmla="*/ 0 w 29"/>
                <a:gd name="T83" fmla="*/ 28 h 75"/>
                <a:gd name="T84" fmla="*/ 0 w 29"/>
                <a:gd name="T85" fmla="*/ 33 h 75"/>
                <a:gd name="T86" fmla="*/ 0 w 29"/>
                <a:gd name="T87"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75">
                  <a:moveTo>
                    <a:pt x="10" y="36"/>
                  </a:moveTo>
                  <a:lnTo>
                    <a:pt x="11" y="32"/>
                  </a:lnTo>
                  <a:lnTo>
                    <a:pt x="11" y="29"/>
                  </a:lnTo>
                  <a:lnTo>
                    <a:pt x="13" y="29"/>
                  </a:lnTo>
                  <a:lnTo>
                    <a:pt x="14" y="28"/>
                  </a:lnTo>
                  <a:lnTo>
                    <a:pt x="17" y="29"/>
                  </a:lnTo>
                  <a:lnTo>
                    <a:pt x="18" y="31"/>
                  </a:lnTo>
                  <a:lnTo>
                    <a:pt x="19" y="33"/>
                  </a:lnTo>
                  <a:lnTo>
                    <a:pt x="19" y="37"/>
                  </a:lnTo>
                  <a:lnTo>
                    <a:pt x="19" y="63"/>
                  </a:lnTo>
                  <a:lnTo>
                    <a:pt x="18" y="66"/>
                  </a:lnTo>
                  <a:lnTo>
                    <a:pt x="18" y="68"/>
                  </a:lnTo>
                  <a:lnTo>
                    <a:pt x="17" y="68"/>
                  </a:lnTo>
                  <a:lnTo>
                    <a:pt x="15" y="69"/>
                  </a:lnTo>
                  <a:lnTo>
                    <a:pt x="13" y="68"/>
                  </a:lnTo>
                  <a:lnTo>
                    <a:pt x="11" y="67"/>
                  </a:lnTo>
                  <a:lnTo>
                    <a:pt x="11" y="66"/>
                  </a:lnTo>
                  <a:lnTo>
                    <a:pt x="10" y="62"/>
                  </a:lnTo>
                  <a:lnTo>
                    <a:pt x="10" y="36"/>
                  </a:lnTo>
                  <a:close/>
                  <a:moveTo>
                    <a:pt x="0" y="63"/>
                  </a:moveTo>
                  <a:lnTo>
                    <a:pt x="0" y="68"/>
                  </a:lnTo>
                  <a:lnTo>
                    <a:pt x="2" y="71"/>
                  </a:lnTo>
                  <a:lnTo>
                    <a:pt x="3" y="72"/>
                  </a:lnTo>
                  <a:lnTo>
                    <a:pt x="4" y="73"/>
                  </a:lnTo>
                  <a:lnTo>
                    <a:pt x="6" y="75"/>
                  </a:lnTo>
                  <a:lnTo>
                    <a:pt x="7" y="75"/>
                  </a:lnTo>
                  <a:lnTo>
                    <a:pt x="10" y="75"/>
                  </a:lnTo>
                  <a:lnTo>
                    <a:pt x="13" y="75"/>
                  </a:lnTo>
                  <a:lnTo>
                    <a:pt x="15" y="75"/>
                  </a:lnTo>
                  <a:lnTo>
                    <a:pt x="18" y="72"/>
                  </a:lnTo>
                  <a:lnTo>
                    <a:pt x="19" y="71"/>
                  </a:lnTo>
                  <a:lnTo>
                    <a:pt x="19" y="75"/>
                  </a:lnTo>
                  <a:lnTo>
                    <a:pt x="29" y="75"/>
                  </a:lnTo>
                  <a:lnTo>
                    <a:pt x="29" y="0"/>
                  </a:lnTo>
                  <a:lnTo>
                    <a:pt x="19" y="0"/>
                  </a:lnTo>
                  <a:lnTo>
                    <a:pt x="19" y="25"/>
                  </a:lnTo>
                  <a:lnTo>
                    <a:pt x="17" y="24"/>
                  </a:lnTo>
                  <a:lnTo>
                    <a:pt x="15" y="23"/>
                  </a:lnTo>
                  <a:lnTo>
                    <a:pt x="10" y="22"/>
                  </a:lnTo>
                  <a:lnTo>
                    <a:pt x="6" y="23"/>
                  </a:lnTo>
                  <a:lnTo>
                    <a:pt x="3" y="24"/>
                  </a:lnTo>
                  <a:lnTo>
                    <a:pt x="0" y="28"/>
                  </a:lnTo>
                  <a:lnTo>
                    <a:pt x="0" y="33"/>
                  </a:lnTo>
                  <a:lnTo>
                    <a:pt x="0" y="63"/>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6"/>
            <p:cNvSpPr>
              <a:spLocks noEditPoints="1"/>
            </p:cNvSpPr>
            <p:nvPr/>
          </p:nvSpPr>
          <p:spPr bwMode="auto">
            <a:xfrm>
              <a:off x="1713" y="510"/>
              <a:ext cx="30" cy="53"/>
            </a:xfrm>
            <a:custGeom>
              <a:avLst/>
              <a:gdLst>
                <a:gd name="T0" fmla="*/ 0 w 30"/>
                <a:gd name="T1" fmla="*/ 40 h 53"/>
                <a:gd name="T2" fmla="*/ 0 w 30"/>
                <a:gd name="T3" fmla="*/ 44 h 53"/>
                <a:gd name="T4" fmla="*/ 1 w 30"/>
                <a:gd name="T5" fmla="*/ 46 h 53"/>
                <a:gd name="T6" fmla="*/ 2 w 30"/>
                <a:gd name="T7" fmla="*/ 49 h 53"/>
                <a:gd name="T8" fmla="*/ 4 w 30"/>
                <a:gd name="T9" fmla="*/ 50 h 53"/>
                <a:gd name="T10" fmla="*/ 9 w 30"/>
                <a:gd name="T11" fmla="*/ 53 h 53"/>
                <a:gd name="T12" fmla="*/ 15 w 30"/>
                <a:gd name="T13" fmla="*/ 53 h 53"/>
                <a:gd name="T14" fmla="*/ 19 w 30"/>
                <a:gd name="T15" fmla="*/ 53 h 53"/>
                <a:gd name="T16" fmla="*/ 21 w 30"/>
                <a:gd name="T17" fmla="*/ 53 h 53"/>
                <a:gd name="T18" fmla="*/ 27 w 30"/>
                <a:gd name="T19" fmla="*/ 50 h 53"/>
                <a:gd name="T20" fmla="*/ 28 w 30"/>
                <a:gd name="T21" fmla="*/ 49 h 53"/>
                <a:gd name="T22" fmla="*/ 28 w 30"/>
                <a:gd name="T23" fmla="*/ 46 h 53"/>
                <a:gd name="T24" fmla="*/ 30 w 30"/>
                <a:gd name="T25" fmla="*/ 45 h 53"/>
                <a:gd name="T26" fmla="*/ 30 w 30"/>
                <a:gd name="T27" fmla="*/ 42 h 53"/>
                <a:gd name="T28" fmla="*/ 30 w 30"/>
                <a:gd name="T29" fmla="*/ 36 h 53"/>
                <a:gd name="T30" fmla="*/ 20 w 30"/>
                <a:gd name="T31" fmla="*/ 36 h 53"/>
                <a:gd name="T32" fmla="*/ 20 w 30"/>
                <a:gd name="T33" fmla="*/ 40 h 53"/>
                <a:gd name="T34" fmla="*/ 20 w 30"/>
                <a:gd name="T35" fmla="*/ 44 h 53"/>
                <a:gd name="T36" fmla="*/ 19 w 30"/>
                <a:gd name="T37" fmla="*/ 45 h 53"/>
                <a:gd name="T38" fmla="*/ 17 w 30"/>
                <a:gd name="T39" fmla="*/ 46 h 53"/>
                <a:gd name="T40" fmla="*/ 15 w 30"/>
                <a:gd name="T41" fmla="*/ 47 h 53"/>
                <a:gd name="T42" fmla="*/ 13 w 30"/>
                <a:gd name="T43" fmla="*/ 46 h 53"/>
                <a:gd name="T44" fmla="*/ 12 w 30"/>
                <a:gd name="T45" fmla="*/ 46 h 53"/>
                <a:gd name="T46" fmla="*/ 11 w 30"/>
                <a:gd name="T47" fmla="*/ 44 h 53"/>
                <a:gd name="T48" fmla="*/ 11 w 30"/>
                <a:gd name="T49" fmla="*/ 41 h 53"/>
                <a:gd name="T50" fmla="*/ 11 w 30"/>
                <a:gd name="T51" fmla="*/ 29 h 53"/>
                <a:gd name="T52" fmla="*/ 30 w 30"/>
                <a:gd name="T53" fmla="*/ 29 h 53"/>
                <a:gd name="T54" fmla="*/ 30 w 30"/>
                <a:gd name="T55" fmla="*/ 12 h 53"/>
                <a:gd name="T56" fmla="*/ 30 w 30"/>
                <a:gd name="T57" fmla="*/ 9 h 53"/>
                <a:gd name="T58" fmla="*/ 28 w 30"/>
                <a:gd name="T59" fmla="*/ 6 h 53"/>
                <a:gd name="T60" fmla="*/ 27 w 30"/>
                <a:gd name="T61" fmla="*/ 5 h 53"/>
                <a:gd name="T62" fmla="*/ 25 w 30"/>
                <a:gd name="T63" fmla="*/ 2 h 53"/>
                <a:gd name="T64" fmla="*/ 20 w 30"/>
                <a:gd name="T65" fmla="*/ 0 h 53"/>
                <a:gd name="T66" fmla="*/ 15 w 30"/>
                <a:gd name="T67" fmla="*/ 0 h 53"/>
                <a:gd name="T68" fmla="*/ 8 w 30"/>
                <a:gd name="T69" fmla="*/ 1 h 53"/>
                <a:gd name="T70" fmla="*/ 5 w 30"/>
                <a:gd name="T71" fmla="*/ 2 h 53"/>
                <a:gd name="T72" fmla="*/ 4 w 30"/>
                <a:gd name="T73" fmla="*/ 3 h 53"/>
                <a:gd name="T74" fmla="*/ 2 w 30"/>
                <a:gd name="T75" fmla="*/ 5 h 53"/>
                <a:gd name="T76" fmla="*/ 1 w 30"/>
                <a:gd name="T77" fmla="*/ 7 h 53"/>
                <a:gd name="T78" fmla="*/ 0 w 30"/>
                <a:gd name="T79" fmla="*/ 10 h 53"/>
                <a:gd name="T80" fmla="*/ 0 w 30"/>
                <a:gd name="T81" fmla="*/ 14 h 53"/>
                <a:gd name="T82" fmla="*/ 0 w 30"/>
                <a:gd name="T83" fmla="*/ 40 h 53"/>
                <a:gd name="T84" fmla="*/ 11 w 30"/>
                <a:gd name="T85" fmla="*/ 11 h 53"/>
                <a:gd name="T86" fmla="*/ 11 w 30"/>
                <a:gd name="T87" fmla="*/ 9 h 53"/>
                <a:gd name="T88" fmla="*/ 11 w 30"/>
                <a:gd name="T89" fmla="*/ 7 h 53"/>
                <a:gd name="T90" fmla="*/ 13 w 30"/>
                <a:gd name="T91" fmla="*/ 6 h 53"/>
                <a:gd name="T92" fmla="*/ 15 w 30"/>
                <a:gd name="T93" fmla="*/ 6 h 53"/>
                <a:gd name="T94" fmla="*/ 17 w 30"/>
                <a:gd name="T95" fmla="*/ 6 h 53"/>
                <a:gd name="T96" fmla="*/ 19 w 30"/>
                <a:gd name="T97" fmla="*/ 7 h 53"/>
                <a:gd name="T98" fmla="*/ 20 w 30"/>
                <a:gd name="T99" fmla="*/ 10 h 53"/>
                <a:gd name="T100" fmla="*/ 20 w 30"/>
                <a:gd name="T101" fmla="*/ 12 h 53"/>
                <a:gd name="T102" fmla="*/ 20 w 30"/>
                <a:gd name="T103" fmla="*/ 23 h 53"/>
                <a:gd name="T104" fmla="*/ 11 w 30"/>
                <a:gd name="T105" fmla="*/ 23 h 53"/>
                <a:gd name="T106" fmla="*/ 11 w 30"/>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 h="53">
                  <a:moveTo>
                    <a:pt x="0" y="40"/>
                  </a:moveTo>
                  <a:lnTo>
                    <a:pt x="0" y="44"/>
                  </a:lnTo>
                  <a:lnTo>
                    <a:pt x="1" y="46"/>
                  </a:lnTo>
                  <a:lnTo>
                    <a:pt x="2" y="49"/>
                  </a:lnTo>
                  <a:lnTo>
                    <a:pt x="4" y="50"/>
                  </a:lnTo>
                  <a:lnTo>
                    <a:pt x="9" y="53"/>
                  </a:lnTo>
                  <a:lnTo>
                    <a:pt x="15" y="53"/>
                  </a:lnTo>
                  <a:lnTo>
                    <a:pt x="19" y="53"/>
                  </a:lnTo>
                  <a:lnTo>
                    <a:pt x="21" y="53"/>
                  </a:lnTo>
                  <a:lnTo>
                    <a:pt x="27" y="50"/>
                  </a:lnTo>
                  <a:lnTo>
                    <a:pt x="28" y="49"/>
                  </a:lnTo>
                  <a:lnTo>
                    <a:pt x="28" y="46"/>
                  </a:lnTo>
                  <a:lnTo>
                    <a:pt x="30" y="45"/>
                  </a:lnTo>
                  <a:lnTo>
                    <a:pt x="30" y="42"/>
                  </a:lnTo>
                  <a:lnTo>
                    <a:pt x="30" y="36"/>
                  </a:lnTo>
                  <a:lnTo>
                    <a:pt x="20" y="36"/>
                  </a:lnTo>
                  <a:lnTo>
                    <a:pt x="20" y="40"/>
                  </a:lnTo>
                  <a:lnTo>
                    <a:pt x="20" y="44"/>
                  </a:lnTo>
                  <a:lnTo>
                    <a:pt x="19" y="45"/>
                  </a:lnTo>
                  <a:lnTo>
                    <a:pt x="17" y="46"/>
                  </a:lnTo>
                  <a:lnTo>
                    <a:pt x="15" y="47"/>
                  </a:lnTo>
                  <a:lnTo>
                    <a:pt x="13" y="46"/>
                  </a:lnTo>
                  <a:lnTo>
                    <a:pt x="12" y="46"/>
                  </a:lnTo>
                  <a:lnTo>
                    <a:pt x="11" y="44"/>
                  </a:lnTo>
                  <a:lnTo>
                    <a:pt x="11" y="41"/>
                  </a:lnTo>
                  <a:lnTo>
                    <a:pt x="11" y="29"/>
                  </a:lnTo>
                  <a:lnTo>
                    <a:pt x="30" y="29"/>
                  </a:lnTo>
                  <a:lnTo>
                    <a:pt x="30" y="12"/>
                  </a:lnTo>
                  <a:lnTo>
                    <a:pt x="30" y="9"/>
                  </a:lnTo>
                  <a:lnTo>
                    <a:pt x="28" y="6"/>
                  </a:lnTo>
                  <a:lnTo>
                    <a:pt x="27" y="5"/>
                  </a:lnTo>
                  <a:lnTo>
                    <a:pt x="25" y="2"/>
                  </a:lnTo>
                  <a:lnTo>
                    <a:pt x="20" y="0"/>
                  </a:lnTo>
                  <a:lnTo>
                    <a:pt x="15" y="0"/>
                  </a:lnTo>
                  <a:lnTo>
                    <a:pt x="8" y="1"/>
                  </a:lnTo>
                  <a:lnTo>
                    <a:pt x="5" y="2"/>
                  </a:lnTo>
                  <a:lnTo>
                    <a:pt x="4" y="3"/>
                  </a:lnTo>
                  <a:lnTo>
                    <a:pt x="2" y="5"/>
                  </a:lnTo>
                  <a:lnTo>
                    <a:pt x="1" y="7"/>
                  </a:lnTo>
                  <a:lnTo>
                    <a:pt x="0" y="10"/>
                  </a:lnTo>
                  <a:lnTo>
                    <a:pt x="0" y="14"/>
                  </a:lnTo>
                  <a:lnTo>
                    <a:pt x="0" y="40"/>
                  </a:lnTo>
                  <a:close/>
                  <a:moveTo>
                    <a:pt x="11" y="11"/>
                  </a:moveTo>
                  <a:lnTo>
                    <a:pt x="11" y="9"/>
                  </a:lnTo>
                  <a:lnTo>
                    <a:pt x="11" y="7"/>
                  </a:lnTo>
                  <a:lnTo>
                    <a:pt x="13" y="6"/>
                  </a:lnTo>
                  <a:lnTo>
                    <a:pt x="15" y="6"/>
                  </a:lnTo>
                  <a:lnTo>
                    <a:pt x="17" y="6"/>
                  </a:lnTo>
                  <a:lnTo>
                    <a:pt x="19" y="7"/>
                  </a:lnTo>
                  <a:lnTo>
                    <a:pt x="20" y="10"/>
                  </a:lnTo>
                  <a:lnTo>
                    <a:pt x="20" y="12"/>
                  </a:lnTo>
                  <a:lnTo>
                    <a:pt x="20" y="23"/>
                  </a:lnTo>
                  <a:lnTo>
                    <a:pt x="11" y="23"/>
                  </a:lnTo>
                  <a:lnTo>
                    <a:pt x="11"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Rectangle 47"/>
            <p:cNvSpPr>
              <a:spLocks noChangeArrowheads="1"/>
            </p:cNvSpPr>
            <p:nvPr/>
          </p:nvSpPr>
          <p:spPr bwMode="auto">
            <a:xfrm>
              <a:off x="1749" y="488"/>
              <a:ext cx="10" cy="75"/>
            </a:xfrm>
            <a:prstGeom prst="rect">
              <a:avLst/>
            </a:prstGeom>
            <a:solidFill>
              <a:srgbClr val="3E499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8"/>
            <p:cNvSpPr>
              <a:spLocks noEditPoints="1"/>
            </p:cNvSpPr>
            <p:nvPr/>
          </p:nvSpPr>
          <p:spPr bwMode="auto">
            <a:xfrm>
              <a:off x="1785" y="488"/>
              <a:ext cx="36" cy="75"/>
            </a:xfrm>
            <a:custGeom>
              <a:avLst/>
              <a:gdLst>
                <a:gd name="T0" fmla="*/ 11 w 36"/>
                <a:gd name="T1" fmla="*/ 7 h 75"/>
                <a:gd name="T2" fmla="*/ 16 w 36"/>
                <a:gd name="T3" fmla="*/ 7 h 75"/>
                <a:gd name="T4" fmla="*/ 21 w 36"/>
                <a:gd name="T5" fmla="*/ 9 h 75"/>
                <a:gd name="T6" fmla="*/ 23 w 36"/>
                <a:gd name="T7" fmla="*/ 10 h 75"/>
                <a:gd name="T8" fmla="*/ 24 w 36"/>
                <a:gd name="T9" fmla="*/ 11 h 75"/>
                <a:gd name="T10" fmla="*/ 26 w 36"/>
                <a:gd name="T11" fmla="*/ 16 h 75"/>
                <a:gd name="T12" fmla="*/ 26 w 36"/>
                <a:gd name="T13" fmla="*/ 23 h 75"/>
                <a:gd name="T14" fmla="*/ 26 w 36"/>
                <a:gd name="T15" fmla="*/ 49 h 75"/>
                <a:gd name="T16" fmla="*/ 26 w 36"/>
                <a:gd name="T17" fmla="*/ 56 h 75"/>
                <a:gd name="T18" fmla="*/ 24 w 36"/>
                <a:gd name="T19" fmla="*/ 62 h 75"/>
                <a:gd name="T20" fmla="*/ 23 w 36"/>
                <a:gd name="T21" fmla="*/ 64 h 75"/>
                <a:gd name="T22" fmla="*/ 21 w 36"/>
                <a:gd name="T23" fmla="*/ 66 h 75"/>
                <a:gd name="T24" fmla="*/ 19 w 36"/>
                <a:gd name="T25" fmla="*/ 66 h 75"/>
                <a:gd name="T26" fmla="*/ 16 w 36"/>
                <a:gd name="T27" fmla="*/ 66 h 75"/>
                <a:gd name="T28" fmla="*/ 11 w 36"/>
                <a:gd name="T29" fmla="*/ 66 h 75"/>
                <a:gd name="T30" fmla="*/ 11 w 36"/>
                <a:gd name="T31" fmla="*/ 7 h 75"/>
                <a:gd name="T32" fmla="*/ 0 w 36"/>
                <a:gd name="T33" fmla="*/ 75 h 75"/>
                <a:gd name="T34" fmla="*/ 16 w 36"/>
                <a:gd name="T35" fmla="*/ 75 h 75"/>
                <a:gd name="T36" fmla="*/ 21 w 36"/>
                <a:gd name="T37" fmla="*/ 75 h 75"/>
                <a:gd name="T38" fmla="*/ 27 w 36"/>
                <a:gd name="T39" fmla="*/ 73 h 75"/>
                <a:gd name="T40" fmla="*/ 31 w 36"/>
                <a:gd name="T41" fmla="*/ 72 h 75"/>
                <a:gd name="T42" fmla="*/ 34 w 36"/>
                <a:gd name="T43" fmla="*/ 69 h 75"/>
                <a:gd name="T44" fmla="*/ 35 w 36"/>
                <a:gd name="T45" fmla="*/ 66 h 75"/>
                <a:gd name="T46" fmla="*/ 36 w 36"/>
                <a:gd name="T47" fmla="*/ 62 h 75"/>
                <a:gd name="T48" fmla="*/ 36 w 36"/>
                <a:gd name="T49" fmla="*/ 55 h 75"/>
                <a:gd name="T50" fmla="*/ 36 w 36"/>
                <a:gd name="T51" fmla="*/ 49 h 75"/>
                <a:gd name="T52" fmla="*/ 36 w 36"/>
                <a:gd name="T53" fmla="*/ 27 h 75"/>
                <a:gd name="T54" fmla="*/ 36 w 36"/>
                <a:gd name="T55" fmla="*/ 14 h 75"/>
                <a:gd name="T56" fmla="*/ 36 w 36"/>
                <a:gd name="T57" fmla="*/ 11 h 75"/>
                <a:gd name="T58" fmla="*/ 35 w 36"/>
                <a:gd name="T59" fmla="*/ 9 h 75"/>
                <a:gd name="T60" fmla="*/ 34 w 36"/>
                <a:gd name="T61" fmla="*/ 5 h 75"/>
                <a:gd name="T62" fmla="*/ 32 w 36"/>
                <a:gd name="T63" fmla="*/ 2 h 75"/>
                <a:gd name="T64" fmla="*/ 28 w 36"/>
                <a:gd name="T65" fmla="*/ 1 h 75"/>
                <a:gd name="T66" fmla="*/ 24 w 36"/>
                <a:gd name="T67" fmla="*/ 0 h 75"/>
                <a:gd name="T68" fmla="*/ 17 w 36"/>
                <a:gd name="T69" fmla="*/ 0 h 75"/>
                <a:gd name="T70" fmla="*/ 0 w 36"/>
                <a:gd name="T71" fmla="*/ 0 h 75"/>
                <a:gd name="T72" fmla="*/ 0 w 36"/>
                <a:gd name="T7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75">
                  <a:moveTo>
                    <a:pt x="11" y="7"/>
                  </a:moveTo>
                  <a:lnTo>
                    <a:pt x="16" y="7"/>
                  </a:lnTo>
                  <a:lnTo>
                    <a:pt x="21" y="9"/>
                  </a:lnTo>
                  <a:lnTo>
                    <a:pt x="23" y="10"/>
                  </a:lnTo>
                  <a:lnTo>
                    <a:pt x="24" y="11"/>
                  </a:lnTo>
                  <a:lnTo>
                    <a:pt x="26" y="16"/>
                  </a:lnTo>
                  <a:lnTo>
                    <a:pt x="26" y="23"/>
                  </a:lnTo>
                  <a:lnTo>
                    <a:pt x="26" y="49"/>
                  </a:lnTo>
                  <a:lnTo>
                    <a:pt x="26" y="56"/>
                  </a:lnTo>
                  <a:lnTo>
                    <a:pt x="24" y="62"/>
                  </a:lnTo>
                  <a:lnTo>
                    <a:pt x="23" y="64"/>
                  </a:lnTo>
                  <a:lnTo>
                    <a:pt x="21" y="66"/>
                  </a:lnTo>
                  <a:lnTo>
                    <a:pt x="19" y="66"/>
                  </a:lnTo>
                  <a:lnTo>
                    <a:pt x="16" y="66"/>
                  </a:lnTo>
                  <a:lnTo>
                    <a:pt x="11" y="66"/>
                  </a:lnTo>
                  <a:lnTo>
                    <a:pt x="11" y="7"/>
                  </a:lnTo>
                  <a:close/>
                  <a:moveTo>
                    <a:pt x="0" y="75"/>
                  </a:moveTo>
                  <a:lnTo>
                    <a:pt x="16" y="75"/>
                  </a:lnTo>
                  <a:lnTo>
                    <a:pt x="21" y="75"/>
                  </a:lnTo>
                  <a:lnTo>
                    <a:pt x="27" y="73"/>
                  </a:lnTo>
                  <a:lnTo>
                    <a:pt x="31" y="72"/>
                  </a:lnTo>
                  <a:lnTo>
                    <a:pt x="34" y="69"/>
                  </a:lnTo>
                  <a:lnTo>
                    <a:pt x="35" y="66"/>
                  </a:lnTo>
                  <a:lnTo>
                    <a:pt x="36" y="62"/>
                  </a:lnTo>
                  <a:lnTo>
                    <a:pt x="36" y="55"/>
                  </a:lnTo>
                  <a:lnTo>
                    <a:pt x="36" y="49"/>
                  </a:lnTo>
                  <a:lnTo>
                    <a:pt x="36" y="27"/>
                  </a:lnTo>
                  <a:lnTo>
                    <a:pt x="36" y="14"/>
                  </a:lnTo>
                  <a:lnTo>
                    <a:pt x="36" y="11"/>
                  </a:lnTo>
                  <a:lnTo>
                    <a:pt x="35" y="9"/>
                  </a:lnTo>
                  <a:lnTo>
                    <a:pt x="34" y="5"/>
                  </a:lnTo>
                  <a:lnTo>
                    <a:pt x="32" y="2"/>
                  </a:lnTo>
                  <a:lnTo>
                    <a:pt x="28" y="1"/>
                  </a:lnTo>
                  <a:lnTo>
                    <a:pt x="24" y="0"/>
                  </a:lnTo>
                  <a:lnTo>
                    <a:pt x="17" y="0"/>
                  </a:lnTo>
                  <a:lnTo>
                    <a:pt x="0" y="0"/>
                  </a:lnTo>
                  <a:lnTo>
                    <a:pt x="0" y="75"/>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9"/>
            <p:cNvSpPr>
              <a:spLocks noEditPoints="1"/>
            </p:cNvSpPr>
            <p:nvPr/>
          </p:nvSpPr>
          <p:spPr bwMode="auto">
            <a:xfrm>
              <a:off x="1830" y="488"/>
              <a:ext cx="9" cy="75"/>
            </a:xfrm>
            <a:custGeom>
              <a:avLst/>
              <a:gdLst>
                <a:gd name="T0" fmla="*/ 0 w 9"/>
                <a:gd name="T1" fmla="*/ 75 h 75"/>
                <a:gd name="T2" fmla="*/ 9 w 9"/>
                <a:gd name="T3" fmla="*/ 75 h 75"/>
                <a:gd name="T4" fmla="*/ 9 w 9"/>
                <a:gd name="T5" fmla="*/ 22 h 75"/>
                <a:gd name="T6" fmla="*/ 0 w 9"/>
                <a:gd name="T7" fmla="*/ 22 h 75"/>
                <a:gd name="T8" fmla="*/ 0 w 9"/>
                <a:gd name="T9" fmla="*/ 75 h 75"/>
                <a:gd name="T10" fmla="*/ 0 w 9"/>
                <a:gd name="T11" fmla="*/ 10 h 75"/>
                <a:gd name="T12" fmla="*/ 9 w 9"/>
                <a:gd name="T13" fmla="*/ 10 h 75"/>
                <a:gd name="T14" fmla="*/ 9 w 9"/>
                <a:gd name="T15" fmla="*/ 0 h 75"/>
                <a:gd name="T16" fmla="*/ 0 w 9"/>
                <a:gd name="T17" fmla="*/ 0 h 75"/>
                <a:gd name="T18" fmla="*/ 0 w 9"/>
                <a:gd name="T19"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5">
                  <a:moveTo>
                    <a:pt x="0" y="75"/>
                  </a:moveTo>
                  <a:lnTo>
                    <a:pt x="9" y="75"/>
                  </a:lnTo>
                  <a:lnTo>
                    <a:pt x="9" y="22"/>
                  </a:lnTo>
                  <a:lnTo>
                    <a:pt x="0" y="22"/>
                  </a:lnTo>
                  <a:lnTo>
                    <a:pt x="0" y="75"/>
                  </a:lnTo>
                  <a:close/>
                  <a:moveTo>
                    <a:pt x="0" y="10"/>
                  </a:moveTo>
                  <a:lnTo>
                    <a:pt x="9" y="10"/>
                  </a:lnTo>
                  <a:lnTo>
                    <a:pt x="9" y="0"/>
                  </a:lnTo>
                  <a:lnTo>
                    <a:pt x="0" y="0"/>
                  </a:lnTo>
                  <a:lnTo>
                    <a:pt x="0" y="10"/>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50"/>
            <p:cNvSpPr>
              <a:spLocks/>
            </p:cNvSpPr>
            <p:nvPr/>
          </p:nvSpPr>
          <p:spPr bwMode="auto">
            <a:xfrm>
              <a:off x="1846" y="510"/>
              <a:ext cx="27" cy="53"/>
            </a:xfrm>
            <a:custGeom>
              <a:avLst/>
              <a:gdLst>
                <a:gd name="T0" fmla="*/ 26 w 27"/>
                <a:gd name="T1" fmla="*/ 9 h 53"/>
                <a:gd name="T2" fmla="*/ 24 w 27"/>
                <a:gd name="T3" fmla="*/ 3 h 53"/>
                <a:gd name="T4" fmla="*/ 19 w 27"/>
                <a:gd name="T5" fmla="*/ 0 h 53"/>
                <a:gd name="T6" fmla="*/ 8 w 27"/>
                <a:gd name="T7" fmla="*/ 0 h 53"/>
                <a:gd name="T8" fmla="*/ 4 w 27"/>
                <a:gd name="T9" fmla="*/ 2 h 53"/>
                <a:gd name="T10" fmla="*/ 1 w 27"/>
                <a:gd name="T11" fmla="*/ 6 h 53"/>
                <a:gd name="T12" fmla="*/ 0 w 27"/>
                <a:gd name="T13" fmla="*/ 12 h 53"/>
                <a:gd name="T14" fmla="*/ 1 w 27"/>
                <a:gd name="T15" fmla="*/ 19 h 53"/>
                <a:gd name="T16" fmla="*/ 4 w 27"/>
                <a:gd name="T17" fmla="*/ 23 h 53"/>
                <a:gd name="T18" fmla="*/ 11 w 27"/>
                <a:gd name="T19" fmla="*/ 29 h 53"/>
                <a:gd name="T20" fmla="*/ 16 w 27"/>
                <a:gd name="T21" fmla="*/ 34 h 53"/>
                <a:gd name="T22" fmla="*/ 18 w 27"/>
                <a:gd name="T23" fmla="*/ 41 h 53"/>
                <a:gd name="T24" fmla="*/ 16 w 27"/>
                <a:gd name="T25" fmla="*/ 45 h 53"/>
                <a:gd name="T26" fmla="*/ 14 w 27"/>
                <a:gd name="T27" fmla="*/ 46 h 53"/>
                <a:gd name="T28" fmla="*/ 11 w 27"/>
                <a:gd name="T29" fmla="*/ 45 h 53"/>
                <a:gd name="T30" fmla="*/ 9 w 27"/>
                <a:gd name="T31" fmla="*/ 42 h 53"/>
                <a:gd name="T32" fmla="*/ 0 w 27"/>
                <a:gd name="T33" fmla="*/ 34 h 53"/>
                <a:gd name="T34" fmla="*/ 1 w 27"/>
                <a:gd name="T35" fmla="*/ 47 h 53"/>
                <a:gd name="T36" fmla="*/ 3 w 27"/>
                <a:gd name="T37" fmla="*/ 50 h 53"/>
                <a:gd name="T38" fmla="*/ 7 w 27"/>
                <a:gd name="T39" fmla="*/ 53 h 53"/>
                <a:gd name="T40" fmla="*/ 19 w 27"/>
                <a:gd name="T41" fmla="*/ 53 h 53"/>
                <a:gd name="T42" fmla="*/ 23 w 27"/>
                <a:gd name="T43" fmla="*/ 50 h 53"/>
                <a:gd name="T44" fmla="*/ 26 w 27"/>
                <a:gd name="T45" fmla="*/ 46 h 53"/>
                <a:gd name="T46" fmla="*/ 27 w 27"/>
                <a:gd name="T47" fmla="*/ 40 h 53"/>
                <a:gd name="T48" fmla="*/ 24 w 27"/>
                <a:gd name="T49" fmla="*/ 31 h 53"/>
                <a:gd name="T50" fmla="*/ 18 w 27"/>
                <a:gd name="T51" fmla="*/ 23 h 53"/>
                <a:gd name="T52" fmla="*/ 11 w 27"/>
                <a:gd name="T53" fmla="*/ 16 h 53"/>
                <a:gd name="T54" fmla="*/ 9 w 27"/>
                <a:gd name="T55" fmla="*/ 11 h 53"/>
                <a:gd name="T56" fmla="*/ 12 w 27"/>
                <a:gd name="T57" fmla="*/ 6 h 53"/>
                <a:gd name="T58" fmla="*/ 15 w 27"/>
                <a:gd name="T59" fmla="*/ 7 h 53"/>
                <a:gd name="T60" fmla="*/ 16 w 27"/>
                <a:gd name="T61" fmla="*/ 10 h 53"/>
                <a:gd name="T62" fmla="*/ 18 w 27"/>
                <a:gd name="T63"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53">
                  <a:moveTo>
                    <a:pt x="26" y="18"/>
                  </a:moveTo>
                  <a:lnTo>
                    <a:pt x="26" y="9"/>
                  </a:lnTo>
                  <a:lnTo>
                    <a:pt x="26" y="5"/>
                  </a:lnTo>
                  <a:lnTo>
                    <a:pt x="24" y="3"/>
                  </a:lnTo>
                  <a:lnTo>
                    <a:pt x="23" y="2"/>
                  </a:lnTo>
                  <a:lnTo>
                    <a:pt x="19" y="0"/>
                  </a:lnTo>
                  <a:lnTo>
                    <a:pt x="15" y="0"/>
                  </a:lnTo>
                  <a:lnTo>
                    <a:pt x="8" y="0"/>
                  </a:lnTo>
                  <a:lnTo>
                    <a:pt x="5" y="1"/>
                  </a:lnTo>
                  <a:lnTo>
                    <a:pt x="4" y="2"/>
                  </a:lnTo>
                  <a:lnTo>
                    <a:pt x="3" y="3"/>
                  </a:lnTo>
                  <a:lnTo>
                    <a:pt x="1" y="6"/>
                  </a:lnTo>
                  <a:lnTo>
                    <a:pt x="0" y="9"/>
                  </a:lnTo>
                  <a:lnTo>
                    <a:pt x="0" y="12"/>
                  </a:lnTo>
                  <a:lnTo>
                    <a:pt x="0" y="16"/>
                  </a:lnTo>
                  <a:lnTo>
                    <a:pt x="1" y="19"/>
                  </a:lnTo>
                  <a:lnTo>
                    <a:pt x="1" y="20"/>
                  </a:lnTo>
                  <a:lnTo>
                    <a:pt x="4" y="23"/>
                  </a:lnTo>
                  <a:lnTo>
                    <a:pt x="8" y="27"/>
                  </a:lnTo>
                  <a:lnTo>
                    <a:pt x="11" y="29"/>
                  </a:lnTo>
                  <a:lnTo>
                    <a:pt x="15" y="32"/>
                  </a:lnTo>
                  <a:lnTo>
                    <a:pt x="16" y="34"/>
                  </a:lnTo>
                  <a:lnTo>
                    <a:pt x="18" y="37"/>
                  </a:lnTo>
                  <a:lnTo>
                    <a:pt x="18" y="41"/>
                  </a:lnTo>
                  <a:lnTo>
                    <a:pt x="18" y="44"/>
                  </a:lnTo>
                  <a:lnTo>
                    <a:pt x="16" y="45"/>
                  </a:lnTo>
                  <a:lnTo>
                    <a:pt x="15" y="46"/>
                  </a:lnTo>
                  <a:lnTo>
                    <a:pt x="14" y="46"/>
                  </a:lnTo>
                  <a:lnTo>
                    <a:pt x="12" y="46"/>
                  </a:lnTo>
                  <a:lnTo>
                    <a:pt x="11" y="45"/>
                  </a:lnTo>
                  <a:lnTo>
                    <a:pt x="9" y="45"/>
                  </a:lnTo>
                  <a:lnTo>
                    <a:pt x="9" y="42"/>
                  </a:lnTo>
                  <a:lnTo>
                    <a:pt x="9" y="34"/>
                  </a:lnTo>
                  <a:lnTo>
                    <a:pt x="0" y="34"/>
                  </a:lnTo>
                  <a:lnTo>
                    <a:pt x="0" y="42"/>
                  </a:lnTo>
                  <a:lnTo>
                    <a:pt x="1" y="47"/>
                  </a:lnTo>
                  <a:lnTo>
                    <a:pt x="1" y="49"/>
                  </a:lnTo>
                  <a:lnTo>
                    <a:pt x="3" y="50"/>
                  </a:lnTo>
                  <a:lnTo>
                    <a:pt x="5" y="51"/>
                  </a:lnTo>
                  <a:lnTo>
                    <a:pt x="7" y="53"/>
                  </a:lnTo>
                  <a:lnTo>
                    <a:pt x="12" y="53"/>
                  </a:lnTo>
                  <a:lnTo>
                    <a:pt x="19" y="53"/>
                  </a:lnTo>
                  <a:lnTo>
                    <a:pt x="22" y="51"/>
                  </a:lnTo>
                  <a:lnTo>
                    <a:pt x="23" y="50"/>
                  </a:lnTo>
                  <a:lnTo>
                    <a:pt x="24" y="47"/>
                  </a:lnTo>
                  <a:lnTo>
                    <a:pt x="26" y="46"/>
                  </a:lnTo>
                  <a:lnTo>
                    <a:pt x="27" y="42"/>
                  </a:lnTo>
                  <a:lnTo>
                    <a:pt x="27" y="40"/>
                  </a:lnTo>
                  <a:lnTo>
                    <a:pt x="27" y="34"/>
                  </a:lnTo>
                  <a:lnTo>
                    <a:pt x="24" y="31"/>
                  </a:lnTo>
                  <a:lnTo>
                    <a:pt x="22" y="27"/>
                  </a:lnTo>
                  <a:lnTo>
                    <a:pt x="18" y="23"/>
                  </a:lnTo>
                  <a:lnTo>
                    <a:pt x="14" y="19"/>
                  </a:lnTo>
                  <a:lnTo>
                    <a:pt x="11" y="16"/>
                  </a:lnTo>
                  <a:lnTo>
                    <a:pt x="9" y="14"/>
                  </a:lnTo>
                  <a:lnTo>
                    <a:pt x="9" y="11"/>
                  </a:lnTo>
                  <a:lnTo>
                    <a:pt x="11" y="7"/>
                  </a:lnTo>
                  <a:lnTo>
                    <a:pt x="12" y="6"/>
                  </a:lnTo>
                  <a:lnTo>
                    <a:pt x="14" y="6"/>
                  </a:lnTo>
                  <a:lnTo>
                    <a:pt x="15" y="7"/>
                  </a:lnTo>
                  <a:lnTo>
                    <a:pt x="16" y="7"/>
                  </a:lnTo>
                  <a:lnTo>
                    <a:pt x="16" y="10"/>
                  </a:lnTo>
                  <a:lnTo>
                    <a:pt x="18" y="12"/>
                  </a:lnTo>
                  <a:lnTo>
                    <a:pt x="18" y="18"/>
                  </a:lnTo>
                  <a:lnTo>
                    <a:pt x="26" y="18"/>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51"/>
            <p:cNvSpPr>
              <a:spLocks noEditPoints="1"/>
            </p:cNvSpPr>
            <p:nvPr/>
          </p:nvSpPr>
          <p:spPr bwMode="auto">
            <a:xfrm>
              <a:off x="1879" y="510"/>
              <a:ext cx="29" cy="53"/>
            </a:xfrm>
            <a:custGeom>
              <a:avLst/>
              <a:gdLst>
                <a:gd name="T0" fmla="*/ 0 w 29"/>
                <a:gd name="T1" fmla="*/ 40 h 53"/>
                <a:gd name="T2" fmla="*/ 0 w 29"/>
                <a:gd name="T3" fmla="*/ 44 h 53"/>
                <a:gd name="T4" fmla="*/ 1 w 29"/>
                <a:gd name="T5" fmla="*/ 46 h 53"/>
                <a:gd name="T6" fmla="*/ 2 w 29"/>
                <a:gd name="T7" fmla="*/ 49 h 53"/>
                <a:gd name="T8" fmla="*/ 4 w 29"/>
                <a:gd name="T9" fmla="*/ 50 h 53"/>
                <a:gd name="T10" fmla="*/ 8 w 29"/>
                <a:gd name="T11" fmla="*/ 53 h 53"/>
                <a:gd name="T12" fmla="*/ 15 w 29"/>
                <a:gd name="T13" fmla="*/ 53 h 53"/>
                <a:gd name="T14" fmla="*/ 17 w 29"/>
                <a:gd name="T15" fmla="*/ 53 h 53"/>
                <a:gd name="T16" fmla="*/ 21 w 29"/>
                <a:gd name="T17" fmla="*/ 53 h 53"/>
                <a:gd name="T18" fmla="*/ 25 w 29"/>
                <a:gd name="T19" fmla="*/ 50 h 53"/>
                <a:gd name="T20" fmla="*/ 27 w 29"/>
                <a:gd name="T21" fmla="*/ 49 h 53"/>
                <a:gd name="T22" fmla="*/ 28 w 29"/>
                <a:gd name="T23" fmla="*/ 46 h 53"/>
                <a:gd name="T24" fmla="*/ 29 w 29"/>
                <a:gd name="T25" fmla="*/ 45 h 53"/>
                <a:gd name="T26" fmla="*/ 29 w 29"/>
                <a:gd name="T27" fmla="*/ 42 h 53"/>
                <a:gd name="T28" fmla="*/ 29 w 29"/>
                <a:gd name="T29" fmla="*/ 36 h 53"/>
                <a:gd name="T30" fmla="*/ 20 w 29"/>
                <a:gd name="T31" fmla="*/ 36 h 53"/>
                <a:gd name="T32" fmla="*/ 20 w 29"/>
                <a:gd name="T33" fmla="*/ 40 h 53"/>
                <a:gd name="T34" fmla="*/ 20 w 29"/>
                <a:gd name="T35" fmla="*/ 44 h 53"/>
                <a:gd name="T36" fmla="*/ 19 w 29"/>
                <a:gd name="T37" fmla="*/ 45 h 53"/>
                <a:gd name="T38" fmla="*/ 17 w 29"/>
                <a:gd name="T39" fmla="*/ 46 h 53"/>
                <a:gd name="T40" fmla="*/ 15 w 29"/>
                <a:gd name="T41" fmla="*/ 47 h 53"/>
                <a:gd name="T42" fmla="*/ 12 w 29"/>
                <a:gd name="T43" fmla="*/ 46 h 53"/>
                <a:gd name="T44" fmla="*/ 10 w 29"/>
                <a:gd name="T45" fmla="*/ 46 h 53"/>
                <a:gd name="T46" fmla="*/ 10 w 29"/>
                <a:gd name="T47" fmla="*/ 44 h 53"/>
                <a:gd name="T48" fmla="*/ 9 w 29"/>
                <a:gd name="T49" fmla="*/ 41 h 53"/>
                <a:gd name="T50" fmla="*/ 9 w 29"/>
                <a:gd name="T51" fmla="*/ 29 h 53"/>
                <a:gd name="T52" fmla="*/ 29 w 29"/>
                <a:gd name="T53" fmla="*/ 29 h 53"/>
                <a:gd name="T54" fmla="*/ 29 w 29"/>
                <a:gd name="T55" fmla="*/ 12 h 53"/>
                <a:gd name="T56" fmla="*/ 29 w 29"/>
                <a:gd name="T57" fmla="*/ 9 h 53"/>
                <a:gd name="T58" fmla="*/ 28 w 29"/>
                <a:gd name="T59" fmla="*/ 6 h 53"/>
                <a:gd name="T60" fmla="*/ 27 w 29"/>
                <a:gd name="T61" fmla="*/ 5 h 53"/>
                <a:gd name="T62" fmla="*/ 25 w 29"/>
                <a:gd name="T63" fmla="*/ 2 h 53"/>
                <a:gd name="T64" fmla="*/ 20 w 29"/>
                <a:gd name="T65" fmla="*/ 0 h 53"/>
                <a:gd name="T66" fmla="*/ 15 w 29"/>
                <a:gd name="T67" fmla="*/ 0 h 53"/>
                <a:gd name="T68" fmla="*/ 8 w 29"/>
                <a:gd name="T69" fmla="*/ 1 h 53"/>
                <a:gd name="T70" fmla="*/ 5 w 29"/>
                <a:gd name="T71" fmla="*/ 2 h 53"/>
                <a:gd name="T72" fmla="*/ 4 w 29"/>
                <a:gd name="T73" fmla="*/ 3 h 53"/>
                <a:gd name="T74" fmla="*/ 1 w 29"/>
                <a:gd name="T75" fmla="*/ 5 h 53"/>
                <a:gd name="T76" fmla="*/ 1 w 29"/>
                <a:gd name="T77" fmla="*/ 7 h 53"/>
                <a:gd name="T78" fmla="*/ 0 w 29"/>
                <a:gd name="T79" fmla="*/ 10 h 53"/>
                <a:gd name="T80" fmla="*/ 0 w 29"/>
                <a:gd name="T81" fmla="*/ 14 h 53"/>
                <a:gd name="T82" fmla="*/ 0 w 29"/>
                <a:gd name="T83" fmla="*/ 40 h 53"/>
                <a:gd name="T84" fmla="*/ 9 w 29"/>
                <a:gd name="T85" fmla="*/ 11 h 53"/>
                <a:gd name="T86" fmla="*/ 10 w 29"/>
                <a:gd name="T87" fmla="*/ 9 h 53"/>
                <a:gd name="T88" fmla="*/ 10 w 29"/>
                <a:gd name="T89" fmla="*/ 7 h 53"/>
                <a:gd name="T90" fmla="*/ 12 w 29"/>
                <a:gd name="T91" fmla="*/ 6 h 53"/>
                <a:gd name="T92" fmla="*/ 15 w 29"/>
                <a:gd name="T93" fmla="*/ 6 h 53"/>
                <a:gd name="T94" fmla="*/ 17 w 29"/>
                <a:gd name="T95" fmla="*/ 6 h 53"/>
                <a:gd name="T96" fmla="*/ 19 w 29"/>
                <a:gd name="T97" fmla="*/ 7 h 53"/>
                <a:gd name="T98" fmla="*/ 20 w 29"/>
                <a:gd name="T99" fmla="*/ 10 h 53"/>
                <a:gd name="T100" fmla="*/ 20 w 29"/>
                <a:gd name="T101" fmla="*/ 12 h 53"/>
                <a:gd name="T102" fmla="*/ 20 w 29"/>
                <a:gd name="T103" fmla="*/ 23 h 53"/>
                <a:gd name="T104" fmla="*/ 9 w 29"/>
                <a:gd name="T105" fmla="*/ 23 h 53"/>
                <a:gd name="T106" fmla="*/ 9 w 29"/>
                <a:gd name="T107"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53">
                  <a:moveTo>
                    <a:pt x="0" y="40"/>
                  </a:moveTo>
                  <a:lnTo>
                    <a:pt x="0" y="44"/>
                  </a:lnTo>
                  <a:lnTo>
                    <a:pt x="1" y="46"/>
                  </a:lnTo>
                  <a:lnTo>
                    <a:pt x="2" y="49"/>
                  </a:lnTo>
                  <a:lnTo>
                    <a:pt x="4" y="50"/>
                  </a:lnTo>
                  <a:lnTo>
                    <a:pt x="8" y="53"/>
                  </a:lnTo>
                  <a:lnTo>
                    <a:pt x="15" y="53"/>
                  </a:lnTo>
                  <a:lnTo>
                    <a:pt x="17" y="53"/>
                  </a:lnTo>
                  <a:lnTo>
                    <a:pt x="21" y="53"/>
                  </a:lnTo>
                  <a:lnTo>
                    <a:pt x="25" y="50"/>
                  </a:lnTo>
                  <a:lnTo>
                    <a:pt x="27" y="49"/>
                  </a:lnTo>
                  <a:lnTo>
                    <a:pt x="28" y="46"/>
                  </a:lnTo>
                  <a:lnTo>
                    <a:pt x="29" y="45"/>
                  </a:lnTo>
                  <a:lnTo>
                    <a:pt x="29" y="42"/>
                  </a:lnTo>
                  <a:lnTo>
                    <a:pt x="29" y="36"/>
                  </a:lnTo>
                  <a:lnTo>
                    <a:pt x="20" y="36"/>
                  </a:lnTo>
                  <a:lnTo>
                    <a:pt x="20" y="40"/>
                  </a:lnTo>
                  <a:lnTo>
                    <a:pt x="20" y="44"/>
                  </a:lnTo>
                  <a:lnTo>
                    <a:pt x="19" y="45"/>
                  </a:lnTo>
                  <a:lnTo>
                    <a:pt x="17" y="46"/>
                  </a:lnTo>
                  <a:lnTo>
                    <a:pt x="15" y="47"/>
                  </a:lnTo>
                  <a:lnTo>
                    <a:pt x="12" y="46"/>
                  </a:lnTo>
                  <a:lnTo>
                    <a:pt x="10" y="46"/>
                  </a:lnTo>
                  <a:lnTo>
                    <a:pt x="10" y="44"/>
                  </a:lnTo>
                  <a:lnTo>
                    <a:pt x="9" y="41"/>
                  </a:lnTo>
                  <a:lnTo>
                    <a:pt x="9" y="29"/>
                  </a:lnTo>
                  <a:lnTo>
                    <a:pt x="29" y="29"/>
                  </a:lnTo>
                  <a:lnTo>
                    <a:pt x="29" y="12"/>
                  </a:lnTo>
                  <a:lnTo>
                    <a:pt x="29" y="9"/>
                  </a:lnTo>
                  <a:lnTo>
                    <a:pt x="28" y="6"/>
                  </a:lnTo>
                  <a:lnTo>
                    <a:pt x="27" y="5"/>
                  </a:lnTo>
                  <a:lnTo>
                    <a:pt x="25" y="2"/>
                  </a:lnTo>
                  <a:lnTo>
                    <a:pt x="20" y="0"/>
                  </a:lnTo>
                  <a:lnTo>
                    <a:pt x="15" y="0"/>
                  </a:lnTo>
                  <a:lnTo>
                    <a:pt x="8" y="1"/>
                  </a:lnTo>
                  <a:lnTo>
                    <a:pt x="5" y="2"/>
                  </a:lnTo>
                  <a:lnTo>
                    <a:pt x="4" y="3"/>
                  </a:lnTo>
                  <a:lnTo>
                    <a:pt x="1" y="5"/>
                  </a:lnTo>
                  <a:lnTo>
                    <a:pt x="1" y="7"/>
                  </a:lnTo>
                  <a:lnTo>
                    <a:pt x="0" y="10"/>
                  </a:lnTo>
                  <a:lnTo>
                    <a:pt x="0" y="14"/>
                  </a:lnTo>
                  <a:lnTo>
                    <a:pt x="0" y="40"/>
                  </a:lnTo>
                  <a:close/>
                  <a:moveTo>
                    <a:pt x="9" y="11"/>
                  </a:moveTo>
                  <a:lnTo>
                    <a:pt x="10" y="9"/>
                  </a:lnTo>
                  <a:lnTo>
                    <a:pt x="10" y="7"/>
                  </a:lnTo>
                  <a:lnTo>
                    <a:pt x="12" y="6"/>
                  </a:lnTo>
                  <a:lnTo>
                    <a:pt x="15" y="6"/>
                  </a:lnTo>
                  <a:lnTo>
                    <a:pt x="17" y="6"/>
                  </a:lnTo>
                  <a:lnTo>
                    <a:pt x="19" y="7"/>
                  </a:lnTo>
                  <a:lnTo>
                    <a:pt x="20" y="10"/>
                  </a:lnTo>
                  <a:lnTo>
                    <a:pt x="20" y="12"/>
                  </a:lnTo>
                  <a:lnTo>
                    <a:pt x="20" y="23"/>
                  </a:lnTo>
                  <a:lnTo>
                    <a:pt x="9" y="23"/>
                  </a:lnTo>
                  <a:lnTo>
                    <a:pt x="9" y="11"/>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52"/>
            <p:cNvSpPr>
              <a:spLocks noEditPoints="1"/>
            </p:cNvSpPr>
            <p:nvPr/>
          </p:nvSpPr>
          <p:spPr bwMode="auto">
            <a:xfrm>
              <a:off x="1913" y="486"/>
              <a:ext cx="32" cy="77"/>
            </a:xfrm>
            <a:custGeom>
              <a:avLst/>
              <a:gdLst>
                <a:gd name="T0" fmla="*/ 6 w 32"/>
                <a:gd name="T1" fmla="*/ 12 h 77"/>
                <a:gd name="T2" fmla="*/ 8 w 32"/>
                <a:gd name="T3" fmla="*/ 9 h 77"/>
                <a:gd name="T4" fmla="*/ 8 w 32"/>
                <a:gd name="T5" fmla="*/ 8 h 77"/>
                <a:gd name="T6" fmla="*/ 9 w 32"/>
                <a:gd name="T7" fmla="*/ 8 h 77"/>
                <a:gd name="T8" fmla="*/ 12 w 32"/>
                <a:gd name="T9" fmla="*/ 8 h 77"/>
                <a:gd name="T10" fmla="*/ 15 w 32"/>
                <a:gd name="T11" fmla="*/ 11 h 77"/>
                <a:gd name="T12" fmla="*/ 19 w 32"/>
                <a:gd name="T13" fmla="*/ 12 h 77"/>
                <a:gd name="T14" fmla="*/ 21 w 32"/>
                <a:gd name="T15" fmla="*/ 12 h 77"/>
                <a:gd name="T16" fmla="*/ 24 w 32"/>
                <a:gd name="T17" fmla="*/ 12 h 77"/>
                <a:gd name="T18" fmla="*/ 27 w 32"/>
                <a:gd name="T19" fmla="*/ 11 h 77"/>
                <a:gd name="T20" fmla="*/ 28 w 32"/>
                <a:gd name="T21" fmla="*/ 9 h 77"/>
                <a:gd name="T22" fmla="*/ 29 w 32"/>
                <a:gd name="T23" fmla="*/ 8 h 77"/>
                <a:gd name="T24" fmla="*/ 32 w 32"/>
                <a:gd name="T25" fmla="*/ 4 h 77"/>
                <a:gd name="T26" fmla="*/ 32 w 32"/>
                <a:gd name="T27" fmla="*/ 0 h 77"/>
                <a:gd name="T28" fmla="*/ 27 w 32"/>
                <a:gd name="T29" fmla="*/ 0 h 77"/>
                <a:gd name="T30" fmla="*/ 25 w 32"/>
                <a:gd name="T31" fmla="*/ 3 h 77"/>
                <a:gd name="T32" fmla="*/ 24 w 32"/>
                <a:gd name="T33" fmla="*/ 4 h 77"/>
                <a:gd name="T34" fmla="*/ 23 w 32"/>
                <a:gd name="T35" fmla="*/ 5 h 77"/>
                <a:gd name="T36" fmla="*/ 20 w 32"/>
                <a:gd name="T37" fmla="*/ 4 h 77"/>
                <a:gd name="T38" fmla="*/ 17 w 32"/>
                <a:gd name="T39" fmla="*/ 3 h 77"/>
                <a:gd name="T40" fmla="*/ 15 w 32"/>
                <a:gd name="T41" fmla="*/ 2 h 77"/>
                <a:gd name="T42" fmla="*/ 10 w 32"/>
                <a:gd name="T43" fmla="*/ 2 h 77"/>
                <a:gd name="T44" fmla="*/ 6 w 32"/>
                <a:gd name="T45" fmla="*/ 3 h 77"/>
                <a:gd name="T46" fmla="*/ 4 w 32"/>
                <a:gd name="T47" fmla="*/ 4 h 77"/>
                <a:gd name="T48" fmla="*/ 2 w 32"/>
                <a:gd name="T49" fmla="*/ 5 h 77"/>
                <a:gd name="T50" fmla="*/ 1 w 32"/>
                <a:gd name="T51" fmla="*/ 9 h 77"/>
                <a:gd name="T52" fmla="*/ 0 w 32"/>
                <a:gd name="T53" fmla="*/ 12 h 77"/>
                <a:gd name="T54" fmla="*/ 6 w 32"/>
                <a:gd name="T55" fmla="*/ 12 h 77"/>
                <a:gd name="T56" fmla="*/ 2 w 32"/>
                <a:gd name="T57" fmla="*/ 77 h 77"/>
                <a:gd name="T58" fmla="*/ 12 w 32"/>
                <a:gd name="T59" fmla="*/ 77 h 77"/>
                <a:gd name="T60" fmla="*/ 12 w 32"/>
                <a:gd name="T61" fmla="*/ 36 h 77"/>
                <a:gd name="T62" fmla="*/ 12 w 32"/>
                <a:gd name="T63" fmla="*/ 34 h 77"/>
                <a:gd name="T64" fmla="*/ 13 w 32"/>
                <a:gd name="T65" fmla="*/ 33 h 77"/>
                <a:gd name="T66" fmla="*/ 15 w 32"/>
                <a:gd name="T67" fmla="*/ 31 h 77"/>
                <a:gd name="T68" fmla="*/ 16 w 32"/>
                <a:gd name="T69" fmla="*/ 31 h 77"/>
                <a:gd name="T70" fmla="*/ 19 w 32"/>
                <a:gd name="T71" fmla="*/ 31 h 77"/>
                <a:gd name="T72" fmla="*/ 20 w 32"/>
                <a:gd name="T73" fmla="*/ 33 h 77"/>
                <a:gd name="T74" fmla="*/ 20 w 32"/>
                <a:gd name="T75" fmla="*/ 34 h 77"/>
                <a:gd name="T76" fmla="*/ 20 w 32"/>
                <a:gd name="T77" fmla="*/ 35 h 77"/>
                <a:gd name="T78" fmla="*/ 20 w 32"/>
                <a:gd name="T79" fmla="*/ 77 h 77"/>
                <a:gd name="T80" fmla="*/ 31 w 32"/>
                <a:gd name="T81" fmla="*/ 77 h 77"/>
                <a:gd name="T82" fmla="*/ 31 w 32"/>
                <a:gd name="T83" fmla="*/ 34 h 77"/>
                <a:gd name="T84" fmla="*/ 29 w 32"/>
                <a:gd name="T85" fmla="*/ 29 h 77"/>
                <a:gd name="T86" fmla="*/ 29 w 32"/>
                <a:gd name="T87" fmla="*/ 27 h 77"/>
                <a:gd name="T88" fmla="*/ 28 w 32"/>
                <a:gd name="T89" fmla="*/ 26 h 77"/>
                <a:gd name="T90" fmla="*/ 25 w 32"/>
                <a:gd name="T91" fmla="*/ 24 h 77"/>
                <a:gd name="T92" fmla="*/ 21 w 32"/>
                <a:gd name="T93" fmla="*/ 24 h 77"/>
                <a:gd name="T94" fmla="*/ 19 w 32"/>
                <a:gd name="T95" fmla="*/ 24 h 77"/>
                <a:gd name="T96" fmla="*/ 16 w 32"/>
                <a:gd name="T97" fmla="*/ 25 h 77"/>
                <a:gd name="T98" fmla="*/ 13 w 32"/>
                <a:gd name="T99" fmla="*/ 26 h 77"/>
                <a:gd name="T100" fmla="*/ 12 w 32"/>
                <a:gd name="T101" fmla="*/ 29 h 77"/>
                <a:gd name="T102" fmla="*/ 12 w 32"/>
                <a:gd name="T103" fmla="*/ 24 h 77"/>
                <a:gd name="T104" fmla="*/ 2 w 32"/>
                <a:gd name="T105" fmla="*/ 24 h 77"/>
                <a:gd name="T106" fmla="*/ 2 w 32"/>
                <a:gd name="T10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77">
                  <a:moveTo>
                    <a:pt x="6" y="12"/>
                  </a:moveTo>
                  <a:lnTo>
                    <a:pt x="8" y="9"/>
                  </a:lnTo>
                  <a:lnTo>
                    <a:pt x="8" y="8"/>
                  </a:lnTo>
                  <a:lnTo>
                    <a:pt x="9" y="8"/>
                  </a:lnTo>
                  <a:lnTo>
                    <a:pt x="12" y="8"/>
                  </a:lnTo>
                  <a:lnTo>
                    <a:pt x="15" y="11"/>
                  </a:lnTo>
                  <a:lnTo>
                    <a:pt x="19" y="12"/>
                  </a:lnTo>
                  <a:lnTo>
                    <a:pt x="21" y="12"/>
                  </a:lnTo>
                  <a:lnTo>
                    <a:pt x="24" y="12"/>
                  </a:lnTo>
                  <a:lnTo>
                    <a:pt x="27" y="11"/>
                  </a:lnTo>
                  <a:lnTo>
                    <a:pt x="28" y="9"/>
                  </a:lnTo>
                  <a:lnTo>
                    <a:pt x="29" y="8"/>
                  </a:lnTo>
                  <a:lnTo>
                    <a:pt x="32" y="4"/>
                  </a:lnTo>
                  <a:lnTo>
                    <a:pt x="32" y="0"/>
                  </a:lnTo>
                  <a:lnTo>
                    <a:pt x="27" y="0"/>
                  </a:lnTo>
                  <a:lnTo>
                    <a:pt x="25" y="3"/>
                  </a:lnTo>
                  <a:lnTo>
                    <a:pt x="24" y="4"/>
                  </a:lnTo>
                  <a:lnTo>
                    <a:pt x="23" y="5"/>
                  </a:lnTo>
                  <a:lnTo>
                    <a:pt x="20" y="4"/>
                  </a:lnTo>
                  <a:lnTo>
                    <a:pt x="17" y="3"/>
                  </a:lnTo>
                  <a:lnTo>
                    <a:pt x="15" y="2"/>
                  </a:lnTo>
                  <a:lnTo>
                    <a:pt x="10" y="2"/>
                  </a:lnTo>
                  <a:lnTo>
                    <a:pt x="6" y="3"/>
                  </a:lnTo>
                  <a:lnTo>
                    <a:pt x="4" y="4"/>
                  </a:lnTo>
                  <a:lnTo>
                    <a:pt x="2" y="5"/>
                  </a:lnTo>
                  <a:lnTo>
                    <a:pt x="1" y="9"/>
                  </a:lnTo>
                  <a:lnTo>
                    <a:pt x="0" y="12"/>
                  </a:lnTo>
                  <a:lnTo>
                    <a:pt x="6" y="12"/>
                  </a:lnTo>
                  <a:close/>
                  <a:moveTo>
                    <a:pt x="2" y="77"/>
                  </a:moveTo>
                  <a:lnTo>
                    <a:pt x="12" y="77"/>
                  </a:lnTo>
                  <a:lnTo>
                    <a:pt x="12" y="36"/>
                  </a:lnTo>
                  <a:lnTo>
                    <a:pt x="12" y="34"/>
                  </a:lnTo>
                  <a:lnTo>
                    <a:pt x="13" y="33"/>
                  </a:lnTo>
                  <a:lnTo>
                    <a:pt x="15" y="31"/>
                  </a:lnTo>
                  <a:lnTo>
                    <a:pt x="16" y="31"/>
                  </a:lnTo>
                  <a:lnTo>
                    <a:pt x="19" y="31"/>
                  </a:lnTo>
                  <a:lnTo>
                    <a:pt x="20" y="33"/>
                  </a:lnTo>
                  <a:lnTo>
                    <a:pt x="20" y="34"/>
                  </a:lnTo>
                  <a:lnTo>
                    <a:pt x="20" y="35"/>
                  </a:lnTo>
                  <a:lnTo>
                    <a:pt x="20" y="77"/>
                  </a:lnTo>
                  <a:lnTo>
                    <a:pt x="31" y="77"/>
                  </a:lnTo>
                  <a:lnTo>
                    <a:pt x="31" y="34"/>
                  </a:lnTo>
                  <a:lnTo>
                    <a:pt x="29" y="29"/>
                  </a:lnTo>
                  <a:lnTo>
                    <a:pt x="29" y="27"/>
                  </a:lnTo>
                  <a:lnTo>
                    <a:pt x="28" y="26"/>
                  </a:lnTo>
                  <a:lnTo>
                    <a:pt x="25" y="24"/>
                  </a:lnTo>
                  <a:lnTo>
                    <a:pt x="21" y="24"/>
                  </a:lnTo>
                  <a:lnTo>
                    <a:pt x="19" y="24"/>
                  </a:lnTo>
                  <a:lnTo>
                    <a:pt x="16" y="25"/>
                  </a:lnTo>
                  <a:lnTo>
                    <a:pt x="13" y="26"/>
                  </a:lnTo>
                  <a:lnTo>
                    <a:pt x="12" y="29"/>
                  </a:lnTo>
                  <a:lnTo>
                    <a:pt x="12" y="24"/>
                  </a:lnTo>
                  <a:lnTo>
                    <a:pt x="2" y="24"/>
                  </a:lnTo>
                  <a:lnTo>
                    <a:pt x="2" y="77"/>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53"/>
            <p:cNvSpPr>
              <a:spLocks noEditPoints="1"/>
            </p:cNvSpPr>
            <p:nvPr/>
          </p:nvSpPr>
          <p:spPr bwMode="auto">
            <a:xfrm>
              <a:off x="1951" y="510"/>
              <a:ext cx="28" cy="53"/>
            </a:xfrm>
            <a:custGeom>
              <a:avLst/>
              <a:gdLst>
                <a:gd name="T0" fmla="*/ 0 w 28"/>
                <a:gd name="T1" fmla="*/ 40 h 53"/>
                <a:gd name="T2" fmla="*/ 0 w 28"/>
                <a:gd name="T3" fmla="*/ 44 h 53"/>
                <a:gd name="T4" fmla="*/ 1 w 28"/>
                <a:gd name="T5" fmla="*/ 46 h 53"/>
                <a:gd name="T6" fmla="*/ 2 w 28"/>
                <a:gd name="T7" fmla="*/ 49 h 53"/>
                <a:gd name="T8" fmla="*/ 4 w 28"/>
                <a:gd name="T9" fmla="*/ 50 h 53"/>
                <a:gd name="T10" fmla="*/ 9 w 28"/>
                <a:gd name="T11" fmla="*/ 53 h 53"/>
                <a:gd name="T12" fmla="*/ 15 w 28"/>
                <a:gd name="T13" fmla="*/ 53 h 53"/>
                <a:gd name="T14" fmla="*/ 17 w 28"/>
                <a:gd name="T15" fmla="*/ 53 h 53"/>
                <a:gd name="T16" fmla="*/ 20 w 28"/>
                <a:gd name="T17" fmla="*/ 53 h 53"/>
                <a:gd name="T18" fmla="*/ 23 w 28"/>
                <a:gd name="T19" fmla="*/ 51 h 53"/>
                <a:gd name="T20" fmla="*/ 25 w 28"/>
                <a:gd name="T21" fmla="*/ 50 h 53"/>
                <a:gd name="T22" fmla="*/ 27 w 28"/>
                <a:gd name="T23" fmla="*/ 47 h 53"/>
                <a:gd name="T24" fmla="*/ 28 w 28"/>
                <a:gd name="T25" fmla="*/ 45 h 53"/>
                <a:gd name="T26" fmla="*/ 28 w 28"/>
                <a:gd name="T27" fmla="*/ 42 h 53"/>
                <a:gd name="T28" fmla="*/ 28 w 28"/>
                <a:gd name="T29" fmla="*/ 40 h 53"/>
                <a:gd name="T30" fmla="*/ 28 w 28"/>
                <a:gd name="T31" fmla="*/ 12 h 53"/>
                <a:gd name="T32" fmla="*/ 28 w 28"/>
                <a:gd name="T33" fmla="*/ 9 h 53"/>
                <a:gd name="T34" fmla="*/ 28 w 28"/>
                <a:gd name="T35" fmla="*/ 6 h 53"/>
                <a:gd name="T36" fmla="*/ 27 w 28"/>
                <a:gd name="T37" fmla="*/ 5 h 53"/>
                <a:gd name="T38" fmla="*/ 24 w 28"/>
                <a:gd name="T39" fmla="*/ 2 h 53"/>
                <a:gd name="T40" fmla="*/ 20 w 28"/>
                <a:gd name="T41" fmla="*/ 0 h 53"/>
                <a:gd name="T42" fmla="*/ 15 w 28"/>
                <a:gd name="T43" fmla="*/ 0 h 53"/>
                <a:gd name="T44" fmla="*/ 11 w 28"/>
                <a:gd name="T45" fmla="*/ 0 h 53"/>
                <a:gd name="T46" fmla="*/ 8 w 28"/>
                <a:gd name="T47" fmla="*/ 1 h 53"/>
                <a:gd name="T48" fmla="*/ 5 w 28"/>
                <a:gd name="T49" fmla="*/ 2 h 53"/>
                <a:gd name="T50" fmla="*/ 4 w 28"/>
                <a:gd name="T51" fmla="*/ 3 h 53"/>
                <a:gd name="T52" fmla="*/ 1 w 28"/>
                <a:gd name="T53" fmla="*/ 5 h 53"/>
                <a:gd name="T54" fmla="*/ 1 w 28"/>
                <a:gd name="T55" fmla="*/ 7 h 53"/>
                <a:gd name="T56" fmla="*/ 0 w 28"/>
                <a:gd name="T57" fmla="*/ 10 h 53"/>
                <a:gd name="T58" fmla="*/ 0 w 28"/>
                <a:gd name="T59" fmla="*/ 14 h 53"/>
                <a:gd name="T60" fmla="*/ 0 w 28"/>
                <a:gd name="T61" fmla="*/ 40 h 53"/>
                <a:gd name="T62" fmla="*/ 9 w 28"/>
                <a:gd name="T63" fmla="*/ 12 h 53"/>
                <a:gd name="T64" fmla="*/ 11 w 28"/>
                <a:gd name="T65" fmla="*/ 10 h 53"/>
                <a:gd name="T66" fmla="*/ 11 w 28"/>
                <a:gd name="T67" fmla="*/ 9 h 53"/>
                <a:gd name="T68" fmla="*/ 12 w 28"/>
                <a:gd name="T69" fmla="*/ 7 h 53"/>
                <a:gd name="T70" fmla="*/ 15 w 28"/>
                <a:gd name="T71" fmla="*/ 6 h 53"/>
                <a:gd name="T72" fmla="*/ 16 w 28"/>
                <a:gd name="T73" fmla="*/ 7 h 53"/>
                <a:gd name="T74" fmla="*/ 17 w 28"/>
                <a:gd name="T75" fmla="*/ 9 h 53"/>
                <a:gd name="T76" fmla="*/ 19 w 28"/>
                <a:gd name="T77" fmla="*/ 10 h 53"/>
                <a:gd name="T78" fmla="*/ 19 w 28"/>
                <a:gd name="T79" fmla="*/ 12 h 53"/>
                <a:gd name="T80" fmla="*/ 19 w 28"/>
                <a:gd name="T81" fmla="*/ 40 h 53"/>
                <a:gd name="T82" fmla="*/ 19 w 28"/>
                <a:gd name="T83" fmla="*/ 42 h 53"/>
                <a:gd name="T84" fmla="*/ 17 w 28"/>
                <a:gd name="T85" fmla="*/ 45 h 53"/>
                <a:gd name="T86" fmla="*/ 16 w 28"/>
                <a:gd name="T87" fmla="*/ 46 h 53"/>
                <a:gd name="T88" fmla="*/ 15 w 28"/>
                <a:gd name="T89" fmla="*/ 46 h 53"/>
                <a:gd name="T90" fmla="*/ 12 w 28"/>
                <a:gd name="T91" fmla="*/ 46 h 53"/>
                <a:gd name="T92" fmla="*/ 11 w 28"/>
                <a:gd name="T93" fmla="*/ 45 h 53"/>
                <a:gd name="T94" fmla="*/ 11 w 28"/>
                <a:gd name="T95" fmla="*/ 42 h 53"/>
                <a:gd name="T96" fmla="*/ 9 w 28"/>
                <a:gd name="T97" fmla="*/ 40 h 53"/>
                <a:gd name="T98" fmla="*/ 9 w 28"/>
                <a:gd name="T9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3">
                  <a:moveTo>
                    <a:pt x="0" y="40"/>
                  </a:moveTo>
                  <a:lnTo>
                    <a:pt x="0" y="44"/>
                  </a:lnTo>
                  <a:lnTo>
                    <a:pt x="1" y="46"/>
                  </a:lnTo>
                  <a:lnTo>
                    <a:pt x="2" y="49"/>
                  </a:lnTo>
                  <a:lnTo>
                    <a:pt x="4" y="50"/>
                  </a:lnTo>
                  <a:lnTo>
                    <a:pt x="9" y="53"/>
                  </a:lnTo>
                  <a:lnTo>
                    <a:pt x="15" y="53"/>
                  </a:lnTo>
                  <a:lnTo>
                    <a:pt x="17" y="53"/>
                  </a:lnTo>
                  <a:lnTo>
                    <a:pt x="20" y="53"/>
                  </a:lnTo>
                  <a:lnTo>
                    <a:pt x="23" y="51"/>
                  </a:lnTo>
                  <a:lnTo>
                    <a:pt x="25" y="50"/>
                  </a:lnTo>
                  <a:lnTo>
                    <a:pt x="27" y="47"/>
                  </a:lnTo>
                  <a:lnTo>
                    <a:pt x="28" y="45"/>
                  </a:lnTo>
                  <a:lnTo>
                    <a:pt x="28" y="42"/>
                  </a:lnTo>
                  <a:lnTo>
                    <a:pt x="28" y="40"/>
                  </a:lnTo>
                  <a:lnTo>
                    <a:pt x="28" y="12"/>
                  </a:lnTo>
                  <a:lnTo>
                    <a:pt x="28" y="9"/>
                  </a:lnTo>
                  <a:lnTo>
                    <a:pt x="28" y="6"/>
                  </a:lnTo>
                  <a:lnTo>
                    <a:pt x="27" y="5"/>
                  </a:lnTo>
                  <a:lnTo>
                    <a:pt x="24" y="2"/>
                  </a:lnTo>
                  <a:lnTo>
                    <a:pt x="20" y="0"/>
                  </a:lnTo>
                  <a:lnTo>
                    <a:pt x="15" y="0"/>
                  </a:lnTo>
                  <a:lnTo>
                    <a:pt x="11" y="0"/>
                  </a:lnTo>
                  <a:lnTo>
                    <a:pt x="8" y="1"/>
                  </a:lnTo>
                  <a:lnTo>
                    <a:pt x="5" y="2"/>
                  </a:lnTo>
                  <a:lnTo>
                    <a:pt x="4" y="3"/>
                  </a:lnTo>
                  <a:lnTo>
                    <a:pt x="1" y="5"/>
                  </a:lnTo>
                  <a:lnTo>
                    <a:pt x="1" y="7"/>
                  </a:lnTo>
                  <a:lnTo>
                    <a:pt x="0" y="10"/>
                  </a:lnTo>
                  <a:lnTo>
                    <a:pt x="0" y="14"/>
                  </a:lnTo>
                  <a:lnTo>
                    <a:pt x="0" y="40"/>
                  </a:lnTo>
                  <a:close/>
                  <a:moveTo>
                    <a:pt x="9" y="12"/>
                  </a:moveTo>
                  <a:lnTo>
                    <a:pt x="11" y="10"/>
                  </a:lnTo>
                  <a:lnTo>
                    <a:pt x="11" y="9"/>
                  </a:lnTo>
                  <a:lnTo>
                    <a:pt x="12" y="7"/>
                  </a:lnTo>
                  <a:lnTo>
                    <a:pt x="15" y="6"/>
                  </a:lnTo>
                  <a:lnTo>
                    <a:pt x="16" y="7"/>
                  </a:lnTo>
                  <a:lnTo>
                    <a:pt x="17" y="9"/>
                  </a:lnTo>
                  <a:lnTo>
                    <a:pt x="19" y="10"/>
                  </a:lnTo>
                  <a:lnTo>
                    <a:pt x="19" y="12"/>
                  </a:lnTo>
                  <a:lnTo>
                    <a:pt x="19" y="40"/>
                  </a:lnTo>
                  <a:lnTo>
                    <a:pt x="19" y="42"/>
                  </a:lnTo>
                  <a:lnTo>
                    <a:pt x="17" y="45"/>
                  </a:lnTo>
                  <a:lnTo>
                    <a:pt x="16" y="46"/>
                  </a:lnTo>
                  <a:lnTo>
                    <a:pt x="15" y="46"/>
                  </a:lnTo>
                  <a:lnTo>
                    <a:pt x="12" y="46"/>
                  </a:lnTo>
                  <a:lnTo>
                    <a:pt x="11" y="45"/>
                  </a:lnTo>
                  <a:lnTo>
                    <a:pt x="11" y="42"/>
                  </a:lnTo>
                  <a:lnTo>
                    <a:pt x="9" y="40"/>
                  </a:lnTo>
                  <a:lnTo>
                    <a:pt x="9" y="12"/>
                  </a:lnTo>
                  <a:close/>
                </a:path>
              </a:pathLst>
            </a:custGeom>
            <a:solidFill>
              <a:srgbClr val="3E4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pic>
        <p:nvPicPr>
          <p:cNvPr id="56" name="15 Imagen" descr="marca_UPV_principal_color150.png"/>
          <p:cNvPicPr/>
          <p:nvPr/>
        </p:nvPicPr>
        <p:blipFill>
          <a:blip r:embed="rId2" cstate="print">
            <a:extLst>
              <a:ext uri="{28A0092B-C50C-407E-A947-70E740481C1C}">
                <a14:useLocalDpi xmlns:a14="http://schemas.microsoft.com/office/drawing/2010/main" val="0"/>
              </a:ext>
            </a:extLst>
          </a:blip>
          <a:stretch>
            <a:fillRect/>
          </a:stretch>
        </p:blipFill>
        <p:spPr>
          <a:xfrm>
            <a:off x="8973430" y="331337"/>
            <a:ext cx="2562932" cy="840239"/>
          </a:xfrm>
          <a:prstGeom prst="rect">
            <a:avLst/>
          </a:prstGeom>
        </p:spPr>
      </p:pic>
      <p:sp>
        <p:nvSpPr>
          <p:cNvPr id="4" name="Marcador de número de diapositiva 3"/>
          <p:cNvSpPr>
            <a:spLocks noGrp="1"/>
          </p:cNvSpPr>
          <p:nvPr>
            <p:ph type="sldNum" sz="quarter" idx="12"/>
          </p:nvPr>
        </p:nvSpPr>
        <p:spPr/>
        <p:txBody>
          <a:bodyPr/>
          <a:lstStyle/>
          <a:p>
            <a:fld id="{C03BACB5-3ABC-45D8-8641-000B42758E69}" type="slidenum">
              <a:rPr lang="es-ES" smtClean="0"/>
              <a:t>63</a:t>
            </a:fld>
            <a:endParaRPr lang="es-ES"/>
          </a:p>
        </p:txBody>
      </p:sp>
      <p:sp>
        <p:nvSpPr>
          <p:cNvPr id="57" name="Marcador de pie de página 56"/>
          <p:cNvSpPr>
            <a:spLocks noGrp="1"/>
          </p:cNvSpPr>
          <p:nvPr>
            <p:ph type="ftr" sz="quarter" idx="11"/>
          </p:nvPr>
        </p:nvSpPr>
        <p:spPr/>
        <p:txBody>
          <a:bodyPr/>
          <a:lstStyle/>
          <a:p>
            <a:r>
              <a:rPr lang="es-ES" smtClean="0"/>
              <a:t>TFG - Guiado automático de aeronaves en el plano vertical</a:t>
            </a:r>
            <a:endParaRPr lang="es-ES"/>
          </a:p>
        </p:txBody>
      </p:sp>
      <p:sp>
        <p:nvSpPr>
          <p:cNvPr id="3" name="Marcador de contenido 2"/>
          <p:cNvSpPr>
            <a:spLocks noGrp="1"/>
          </p:cNvSpPr>
          <p:nvPr>
            <p:ph idx="1"/>
          </p:nvPr>
        </p:nvSpPr>
        <p:spPr/>
        <p:txBody>
          <a:bodyPr/>
          <a:lstStyle/>
          <a:p>
            <a:endParaRPr lang="es-ES"/>
          </a:p>
        </p:txBody>
      </p:sp>
    </p:spTree>
    <p:extLst>
      <p:ext uri="{BB962C8B-B14F-4D97-AF65-F5344CB8AC3E}">
        <p14:creationId xmlns:p14="http://schemas.microsoft.com/office/powerpoint/2010/main" val="3465463922"/>
      </p:ext>
    </p:extLst>
  </p:cSld>
  <p:clrMapOvr>
    <a:masterClrMapping/>
  </p:clrMapOvr>
  <p:timing>
    <p:tnLst>
      <p:par>
        <p:cTn id="1" dur="indefinite" restart="never" nodeType="tmRoot"/>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441</TotalTime>
  <Words>3038</Words>
  <Application>Microsoft Office PowerPoint</Application>
  <PresentationFormat>Panorámica</PresentationFormat>
  <Paragraphs>665</Paragraphs>
  <Slides>63</Slides>
  <Notes>3</Notes>
  <HiddenSlides>0</HiddenSlides>
  <MMClips>0</MMClips>
  <ScaleCrop>false</ScaleCrop>
  <HeadingPairs>
    <vt:vector size="6" baseType="variant">
      <vt:variant>
        <vt:lpstr>Fuentes usadas</vt:lpstr>
      </vt:variant>
      <vt:variant>
        <vt:i4>5</vt:i4>
      </vt:variant>
      <vt:variant>
        <vt:lpstr>Tema</vt:lpstr>
      </vt:variant>
      <vt:variant>
        <vt:i4>1</vt:i4>
      </vt:variant>
      <vt:variant>
        <vt:lpstr>Títulos de diapositiva</vt:lpstr>
      </vt:variant>
      <vt:variant>
        <vt:i4>63</vt:i4>
      </vt:variant>
    </vt:vector>
  </HeadingPairs>
  <TitlesOfParts>
    <vt:vector size="69" baseType="lpstr">
      <vt:lpstr>Arial</vt:lpstr>
      <vt:lpstr>Calibri</vt:lpstr>
      <vt:lpstr>Calibri Light</vt:lpstr>
      <vt:lpstr>CMU Serif</vt:lpstr>
      <vt:lpstr>Wingdings</vt:lpstr>
      <vt:lpstr>Tema de Office</vt:lpstr>
      <vt:lpstr> </vt:lpstr>
      <vt:lpstr>Índice</vt:lpstr>
      <vt:lpstr>Introducción</vt:lpstr>
      <vt:lpstr>Fundamentos Teóricos</vt:lpstr>
      <vt:lpstr>Fundamentos Teóricos</vt:lpstr>
      <vt:lpstr>Fundamentos Teóricos</vt:lpstr>
      <vt:lpstr>Fundamentos Teóricos</vt:lpstr>
      <vt:lpstr>Fundamentos Teóricos</vt:lpstr>
      <vt:lpstr>Fundamentos Teóricos</vt:lpstr>
      <vt:lpstr>Fundamentos Teóricos</vt:lpstr>
      <vt:lpstr>Diseño</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Control</vt:lpstr>
      <vt:lpstr>Diseño: Guiado</vt:lpstr>
      <vt:lpstr>Diseño: Guiado</vt:lpstr>
      <vt:lpstr>Diseño: Guiado</vt:lpstr>
      <vt:lpstr>Diseño: Guiado</vt:lpstr>
      <vt:lpstr>Diseño: Guiado</vt:lpstr>
      <vt:lpstr>Diseño: Guiado</vt:lpstr>
      <vt:lpstr>Diseño: Seguimiento</vt:lpstr>
      <vt:lpstr>Implementación</vt:lpstr>
      <vt:lpstr>Implementación</vt:lpstr>
      <vt:lpstr>Implementación</vt:lpstr>
      <vt:lpstr>Implementación</vt:lpstr>
      <vt:lpstr>Implementación</vt:lpstr>
      <vt:lpstr>Implementación</vt:lpstr>
      <vt:lpstr>Resultados</vt:lpstr>
      <vt:lpstr>Resultados</vt:lpstr>
      <vt:lpstr>Resultados</vt:lpstr>
      <vt:lpstr>Resultados</vt:lpstr>
      <vt:lpstr>Resultados</vt:lpstr>
      <vt:lpstr>Conclusiones</vt:lpstr>
      <vt:lpstr>Propuestas de Ampliación</vt:lpstr>
      <vt:lpstr>Ejemplo</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title>
  <dc:creator>Edu</dc:creator>
  <cp:lastModifiedBy>EDUARDO LÓPEZ BAEZA</cp:lastModifiedBy>
  <cp:revision>44</cp:revision>
  <dcterms:created xsi:type="dcterms:W3CDTF">2016-09-08T11:36:04Z</dcterms:created>
  <dcterms:modified xsi:type="dcterms:W3CDTF">2016-09-09T09:01:23Z</dcterms:modified>
</cp:coreProperties>
</file>