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68" r:id="rId3"/>
    <p:sldId id="258" r:id="rId4"/>
    <p:sldId id="259" r:id="rId5"/>
    <p:sldId id="270" r:id="rId6"/>
    <p:sldId id="261" r:id="rId7"/>
    <p:sldId id="265" r:id="rId8"/>
    <p:sldId id="260" r:id="rId9"/>
    <p:sldId id="262" r:id="rId10"/>
    <p:sldId id="263" r:id="rId11"/>
    <p:sldId id="271" r:id="rId12"/>
    <p:sldId id="267" r:id="rId13"/>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73" d="100"/>
          <a:sy n="73" d="100"/>
        </p:scale>
        <p:origin x="-128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Ref idx="1002">
        <a:schemeClr val="bg2"/>
      </p:bgRef>
    </p:bg>
    <p:spTree>
      <p:nvGrpSpPr>
        <p:cNvPr id="1" name=""/>
        <p:cNvGrpSpPr/>
        <p:nvPr/>
      </p:nvGrpSpPr>
      <p:grpSpPr>
        <a:xfrm>
          <a:off x="0" y="0"/>
          <a:ext cx="0" cy="0"/>
          <a:chOff x="0" y="0"/>
          <a:chExt cx="0" cy="0"/>
        </a:xfrm>
      </p:grpSpPr>
      <p:sp>
        <p:nvSpPr>
          <p:cNvPr id="9" name="8 Título"/>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17" name="16 Subtítulo"/>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30" name="29 Marcador de fecha"/>
          <p:cNvSpPr>
            <a:spLocks noGrp="1"/>
          </p:cNvSpPr>
          <p:nvPr>
            <p:ph type="dt" sz="half" idx="10"/>
          </p:nvPr>
        </p:nvSpPr>
        <p:spPr/>
        <p:txBody>
          <a:bodyPr/>
          <a:lstStyle/>
          <a:p>
            <a:fld id="{AF064DCA-F704-49CA-ADC3-AD5834FAAB3C}" type="datetimeFigureOut">
              <a:rPr lang="es-ES" smtClean="0"/>
              <a:pPr/>
              <a:t>21/05/2016</a:t>
            </a:fld>
            <a:endParaRPr lang="es-ES"/>
          </a:p>
        </p:txBody>
      </p:sp>
      <p:sp>
        <p:nvSpPr>
          <p:cNvPr id="19" name="18 Marcador de pie de página"/>
          <p:cNvSpPr>
            <a:spLocks noGrp="1"/>
          </p:cNvSpPr>
          <p:nvPr>
            <p:ph type="ftr" sz="quarter" idx="11"/>
          </p:nvPr>
        </p:nvSpPr>
        <p:spPr/>
        <p:txBody>
          <a:bodyPr/>
          <a:lstStyle/>
          <a:p>
            <a:endParaRPr lang="es-ES"/>
          </a:p>
        </p:txBody>
      </p:sp>
      <p:sp>
        <p:nvSpPr>
          <p:cNvPr id="27" name="26 Marcador de número de diapositiva"/>
          <p:cNvSpPr>
            <a:spLocks noGrp="1"/>
          </p:cNvSpPr>
          <p:nvPr>
            <p:ph type="sldNum" sz="quarter" idx="12"/>
          </p:nvPr>
        </p:nvSpPr>
        <p:spPr/>
        <p:txBody>
          <a:bodyPr/>
          <a:lstStyle/>
          <a:p>
            <a:fld id="{F99246B5-5328-4FB2-8C3B-6720C7A56379}" type="slidenum">
              <a:rPr lang="es-ES" smtClean="0"/>
              <a:pPr/>
              <a:t>‹Nº›</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AF064DCA-F704-49CA-ADC3-AD5834FAAB3C}" type="datetimeFigureOut">
              <a:rPr lang="es-ES" smtClean="0"/>
              <a:pPr/>
              <a:t>21/05/2016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99246B5-5328-4FB2-8C3B-6720C7A56379}"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AF064DCA-F704-49CA-ADC3-AD5834FAAB3C}" type="datetimeFigureOut">
              <a:rPr lang="es-ES" smtClean="0"/>
              <a:pPr/>
              <a:t>21/05/2016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99246B5-5328-4FB2-8C3B-6720C7A56379}" type="slidenum">
              <a:rPr lang="es-ES" smtClean="0"/>
              <a:pPr/>
              <a:t>‹Nº›</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AF064DCA-F704-49CA-ADC3-AD5834FAAB3C}" type="datetimeFigureOut">
              <a:rPr lang="es-ES" smtClean="0"/>
              <a:pPr/>
              <a:t>21/05/2016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F99246B5-5328-4FB2-8C3B-6720C7A56379}"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tIns="45720" anchor="b"/>
          <a:lstStyle>
            <a:lvl1pPr>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p>
            <a:fld id="{AF064DCA-F704-49CA-ADC3-AD5834FAAB3C}" type="datetimeFigureOut">
              <a:rPr lang="es-ES" smtClean="0"/>
              <a:pPr/>
              <a:t>21/05/2016</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F99246B5-5328-4FB2-8C3B-6720C7A56379}"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AF064DCA-F704-49CA-ADC3-AD5834FAAB3C}" type="datetimeFigureOut">
              <a:rPr lang="es-ES" smtClean="0"/>
              <a:pPr/>
              <a:t>21/05/2016</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F99246B5-5328-4FB2-8C3B-6720C7A56379}"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AF064DCA-F704-49CA-ADC3-AD5834FAAB3C}" type="datetimeFigureOut">
              <a:rPr lang="es-ES" smtClean="0"/>
              <a:pPr/>
              <a:t>21/05/2016</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F99246B5-5328-4FB2-8C3B-6720C7A56379}"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AF064DCA-F704-49CA-ADC3-AD5834FAAB3C}" type="datetimeFigureOut">
              <a:rPr lang="es-ES" smtClean="0"/>
              <a:pPr/>
              <a:t>21/05/2016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F99246B5-5328-4FB2-8C3B-6720C7A56379}"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Recortar y redondear rectángulo de esquina sencilla"/>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Triángulo rectángulo"/>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Título"/>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s-ES" smtClean="0"/>
              <a:t>Haga clic para modificar el estilo de título del patrón</a:t>
            </a:r>
            <a:endParaRPr kumimoji="0" lang="en-US"/>
          </a:p>
        </p:txBody>
      </p:sp>
      <p:sp>
        <p:nvSpPr>
          <p:cNvPr id="4" name="3 Marcador de texto"/>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p:txBody>
          <a:bodyPr/>
          <a:lstStyle/>
          <a:p>
            <a:fld id="{AF064DCA-F704-49CA-ADC3-AD5834FAAB3C}" type="datetimeFigureOut">
              <a:rPr lang="es-ES" smtClean="0"/>
              <a:pPr/>
              <a:t>21/05/2016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a:xfrm>
            <a:off x="8077200" y="6356350"/>
            <a:ext cx="609600" cy="365125"/>
          </a:xfrm>
        </p:spPr>
        <p:txBody>
          <a:bodyPr/>
          <a:lstStyle/>
          <a:p>
            <a:fld id="{F99246B5-5328-4FB2-8C3B-6720C7A56379}" type="slidenum">
              <a:rPr lang="es-ES" smtClean="0"/>
              <a:pPr/>
              <a:t>‹Nº›</a:t>
            </a:fld>
            <a:endParaRPr lang="es-ES"/>
          </a:p>
        </p:txBody>
      </p:sp>
      <p:sp>
        <p:nvSpPr>
          <p:cNvPr id="3" name="2 Marcador de posición de imagen"/>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s-ES" smtClean="0"/>
              <a:t>Haga clic en el icono para agregar una imagen</a:t>
            </a:r>
            <a:endParaRPr kumimoji="0" lang="en-US" dirty="0"/>
          </a:p>
        </p:txBody>
      </p:sp>
      <p:sp>
        <p:nvSpPr>
          <p:cNvPr id="10" name="9 Forma libre"/>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Forma libre"/>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AF064DCA-F704-49CA-ADC3-AD5834FAAB3C}" type="datetimeFigureOut">
              <a:rPr lang="es-ES" smtClean="0"/>
              <a:pPr/>
              <a:t>21/05/2016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99246B5-5328-4FB2-8C3B-6720C7A56379}"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914401"/>
            <a:ext cx="2057400" cy="5211763"/>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914401"/>
            <a:ext cx="6019800" cy="5211763"/>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AF064DCA-F704-49CA-ADC3-AD5834FAAB3C}" type="datetimeFigureOut">
              <a:rPr lang="es-ES" smtClean="0"/>
              <a:pPr/>
              <a:t>21/05/2016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99246B5-5328-4FB2-8C3B-6720C7A56379}"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Forma libre"/>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Forma libre"/>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Marcador de título"/>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s-ES" smtClean="0"/>
              <a:t>Haga clic para modificar el estilo de título del patrón</a:t>
            </a:r>
            <a:endParaRPr kumimoji="0" lang="en-US"/>
          </a:p>
        </p:txBody>
      </p:sp>
      <p:sp>
        <p:nvSpPr>
          <p:cNvPr id="30" name="29 Marcador de texto"/>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9 Marcador de fecha"/>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AF064DCA-F704-49CA-ADC3-AD5834FAAB3C}" type="datetimeFigureOut">
              <a:rPr lang="es-ES" smtClean="0"/>
              <a:pPr/>
              <a:t>21/05/2016</a:t>
            </a:fld>
            <a:endParaRPr lang="es-ES"/>
          </a:p>
        </p:txBody>
      </p:sp>
      <p:sp>
        <p:nvSpPr>
          <p:cNvPr id="22" name="21 Marcador de pie de página"/>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s-ES"/>
          </a:p>
        </p:txBody>
      </p:sp>
      <p:sp>
        <p:nvSpPr>
          <p:cNvPr id="18" name="17 Marcador de número de diapositiva"/>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99246B5-5328-4FB2-8C3B-6720C7A56379}" type="slidenum">
              <a:rPr lang="es-ES" smtClean="0"/>
              <a:pPr/>
              <a:t>‹Nº›</a:t>
            </a:fld>
            <a:endParaRPr lang="es-ES"/>
          </a:p>
        </p:txBody>
      </p:sp>
      <p:grpSp>
        <p:nvGrpSpPr>
          <p:cNvPr id="2" name="1 Grupo"/>
          <p:cNvGrpSpPr/>
          <p:nvPr/>
        </p:nvGrpSpPr>
        <p:grpSpPr>
          <a:xfrm>
            <a:off x="-19017" y="202408"/>
            <a:ext cx="9180548" cy="649224"/>
            <a:chOff x="-19045" y="216550"/>
            <a:chExt cx="9180548" cy="649224"/>
          </a:xfrm>
        </p:grpSpPr>
        <p:sp>
          <p:nvSpPr>
            <p:cNvPr id="12" name="11 Forma libre"/>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Forma libre"/>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539552" y="1700808"/>
            <a:ext cx="7851648" cy="2160240"/>
          </a:xfrm>
        </p:spPr>
        <p:txBody>
          <a:bodyPr>
            <a:normAutofit fontScale="90000"/>
          </a:bodyPr>
          <a:lstStyle/>
          <a:p>
            <a:pPr algn="ctr"/>
            <a:r>
              <a:rPr lang="es-ES_tradnl" sz="6700" u="sng" dirty="0" smtClean="0"/>
              <a:t>Trabajo Fin de Grado</a:t>
            </a:r>
            <a:r>
              <a:rPr lang="es-ES_tradnl" dirty="0" smtClean="0"/>
              <a:t/>
            </a:r>
            <a:br>
              <a:rPr lang="es-ES_tradnl" dirty="0" smtClean="0"/>
            </a:br>
            <a:r>
              <a:rPr lang="es-ES" dirty="0" smtClean="0"/>
              <a:t>Diseño estructura básica de Nave Industrial</a:t>
            </a:r>
            <a:endParaRPr lang="es-ES" dirty="0"/>
          </a:p>
        </p:txBody>
      </p:sp>
      <p:sp>
        <p:nvSpPr>
          <p:cNvPr id="3" name="2 Subtítulo"/>
          <p:cNvSpPr>
            <a:spLocks noGrp="1"/>
          </p:cNvSpPr>
          <p:nvPr>
            <p:ph type="subTitle" idx="1"/>
          </p:nvPr>
        </p:nvSpPr>
        <p:spPr>
          <a:xfrm>
            <a:off x="533400" y="3228536"/>
            <a:ext cx="7854696" cy="3224800"/>
          </a:xfrm>
        </p:spPr>
        <p:txBody>
          <a:bodyPr>
            <a:normAutofit lnSpcReduction="10000"/>
          </a:bodyPr>
          <a:lstStyle/>
          <a:p>
            <a:pPr algn="l"/>
            <a:endParaRPr lang="es-ES_tradnl" dirty="0" smtClean="0"/>
          </a:p>
          <a:p>
            <a:pPr algn="l"/>
            <a:endParaRPr lang="es-ES_tradnl" dirty="0" smtClean="0"/>
          </a:p>
          <a:p>
            <a:pPr algn="ctr"/>
            <a:r>
              <a:rPr lang="es-ES_tradnl" u="sng" dirty="0" smtClean="0"/>
              <a:t>Grado  en Ingeniería Mecánica</a:t>
            </a:r>
          </a:p>
          <a:p>
            <a:pPr algn="ctr"/>
            <a:endParaRPr lang="es-ES_tradnl" u="sng" dirty="0" smtClean="0"/>
          </a:p>
          <a:p>
            <a:pPr algn="l"/>
            <a:r>
              <a:rPr lang="es-ES_tradnl" dirty="0" smtClean="0"/>
              <a:t>Alumno: </a:t>
            </a:r>
            <a:r>
              <a:rPr lang="es-ES_tradnl" dirty="0" err="1" smtClean="0"/>
              <a:t>Élez</a:t>
            </a:r>
            <a:r>
              <a:rPr lang="es-ES_tradnl" dirty="0" smtClean="0"/>
              <a:t> </a:t>
            </a:r>
            <a:r>
              <a:rPr lang="es-ES_tradnl" dirty="0" err="1" smtClean="0"/>
              <a:t>Reche</a:t>
            </a:r>
            <a:r>
              <a:rPr lang="es-ES_tradnl" dirty="0" smtClean="0"/>
              <a:t>, David</a:t>
            </a:r>
          </a:p>
          <a:p>
            <a:pPr algn="l"/>
            <a:r>
              <a:rPr lang="es-ES_tradnl" dirty="0" smtClean="0"/>
              <a:t>Tutor: Martín Concepción, Pedro Efrén</a:t>
            </a:r>
          </a:p>
          <a:p>
            <a:r>
              <a:rPr lang="es-ES_tradnl" sz="2000" dirty="0" smtClean="0"/>
              <a:t>Fecha: Mayo - </a:t>
            </a:r>
            <a:r>
              <a:rPr lang="es-ES_tradnl" sz="2000" dirty="0" smtClean="0">
                <a:latin typeface="+mj-lt"/>
              </a:rPr>
              <a:t>2016 </a:t>
            </a:r>
            <a:endParaRPr lang="es-ES" sz="2000" dirty="0">
              <a:latin typeface="+mj-lt"/>
            </a:endParaRPr>
          </a:p>
        </p:txBody>
      </p:sp>
      <p:pic>
        <p:nvPicPr>
          <p:cNvPr id="4" name="3 Imagen" descr="I:\TFG\Universidad Politecnica de Valencia.png"/>
          <p:cNvPicPr/>
          <p:nvPr/>
        </p:nvPicPr>
        <p:blipFill>
          <a:blip r:embed="rId2" cstate="print"/>
          <a:srcRect/>
          <a:stretch>
            <a:fillRect/>
          </a:stretch>
        </p:blipFill>
        <p:spPr bwMode="auto">
          <a:xfrm>
            <a:off x="0" y="0"/>
            <a:ext cx="2664296" cy="1124744"/>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5" name="4 Imagen" descr="I:\TFG\etsid.jpg"/>
          <p:cNvPicPr/>
          <p:nvPr/>
        </p:nvPicPr>
        <p:blipFill>
          <a:blip r:embed="rId3" cstate="print"/>
          <a:srcRect/>
          <a:stretch>
            <a:fillRect/>
          </a:stretch>
        </p:blipFill>
        <p:spPr bwMode="auto">
          <a:xfrm>
            <a:off x="5292080" y="0"/>
            <a:ext cx="3851920" cy="1124744"/>
          </a:xfrm>
          <a:prstGeom prst="rect">
            <a:avLst/>
          </a:prstGeom>
          <a:noFill/>
          <a:ln w="9525">
            <a:noFill/>
            <a:miter lim="800000"/>
            <a:headEnd/>
            <a:tailEnd/>
          </a:ln>
        </p:spPr>
      </p:pic>
    </p:spTree>
  </p:cSld>
  <p:clrMapOvr>
    <a:masterClrMapping/>
  </p:clrMapOvr>
  <p:transition>
    <p:plus/>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620688"/>
            <a:ext cx="8229600" cy="1143000"/>
          </a:xfrm>
        </p:spPr>
        <p:txBody>
          <a:bodyPr/>
          <a:lstStyle/>
          <a:p>
            <a:r>
              <a:rPr lang="es-ES" u="sng" dirty="0" smtClean="0"/>
              <a:t>Partes del TFG</a:t>
            </a:r>
            <a:endParaRPr lang="es-ES" u="sng" dirty="0"/>
          </a:p>
        </p:txBody>
      </p:sp>
      <p:sp>
        <p:nvSpPr>
          <p:cNvPr id="3" name="2 Marcador de contenido"/>
          <p:cNvSpPr>
            <a:spLocks noGrp="1"/>
          </p:cNvSpPr>
          <p:nvPr>
            <p:ph idx="1"/>
          </p:nvPr>
        </p:nvSpPr>
        <p:spPr/>
        <p:txBody>
          <a:bodyPr/>
          <a:lstStyle/>
          <a:p>
            <a:pPr marL="514350" indent="-514350">
              <a:buNone/>
            </a:pPr>
            <a:r>
              <a:rPr lang="es-ES" dirty="0" smtClean="0">
                <a:latin typeface="+mj-lt"/>
              </a:rPr>
              <a:t>1- </a:t>
            </a:r>
            <a:r>
              <a:rPr lang="es-ES" sz="3600" dirty="0" smtClean="0">
                <a:latin typeface="+mj-lt"/>
              </a:rPr>
              <a:t>Memoria descriptiva</a:t>
            </a:r>
          </a:p>
          <a:p>
            <a:pPr marL="514350" indent="-514350">
              <a:buNone/>
            </a:pPr>
            <a:r>
              <a:rPr lang="es-ES" sz="3600" dirty="0" smtClean="0">
                <a:latin typeface="+mj-lt"/>
              </a:rPr>
              <a:t>2- Planos</a:t>
            </a:r>
          </a:p>
          <a:p>
            <a:pPr marL="514350" indent="-514350">
              <a:buNone/>
            </a:pPr>
            <a:r>
              <a:rPr lang="es-ES" sz="3600" dirty="0" smtClean="0">
                <a:latin typeface="+mj-lt"/>
              </a:rPr>
              <a:t>3- Pliego de Condiciones</a:t>
            </a:r>
          </a:p>
          <a:p>
            <a:pPr marL="514350" indent="-514350">
              <a:buNone/>
            </a:pPr>
            <a:r>
              <a:rPr lang="es-ES" sz="3600" dirty="0" smtClean="0">
                <a:latin typeface="+mj-lt"/>
              </a:rPr>
              <a:t>4- Presupuesto</a:t>
            </a:r>
          </a:p>
        </p:txBody>
      </p:sp>
    </p:spTree>
    <p:extLst>
      <p:ext uri="{BB962C8B-B14F-4D97-AF65-F5344CB8AC3E}">
        <p14:creationId xmlns:p14="http://schemas.microsoft.com/office/powerpoint/2010/main" xmlns="" val="3807871246"/>
      </p:ext>
    </p:extLst>
  </p:cSld>
  <p:clrMapOvr>
    <a:masterClrMapping/>
  </p:clrMapOvr>
  <p:transition>
    <p:cover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188640"/>
            <a:ext cx="8229600" cy="1143000"/>
          </a:xfrm>
        </p:spPr>
        <p:txBody>
          <a:bodyPr>
            <a:normAutofit/>
          </a:bodyPr>
          <a:lstStyle/>
          <a:p>
            <a:r>
              <a:rPr lang="es-ES" sz="3600" dirty="0" smtClean="0"/>
              <a:t>1- Objetivo del proyecto</a:t>
            </a:r>
            <a:endParaRPr lang="es-ES" sz="3600" dirty="0"/>
          </a:p>
        </p:txBody>
      </p:sp>
      <p:pic>
        <p:nvPicPr>
          <p:cNvPr id="1027" name="Picture 3"/>
          <p:cNvPicPr>
            <a:picLocks noChangeAspect="1" noChangeArrowheads="1"/>
          </p:cNvPicPr>
          <p:nvPr/>
        </p:nvPicPr>
        <p:blipFill>
          <a:blip r:embed="rId2" cstate="print"/>
          <a:srcRect/>
          <a:stretch>
            <a:fillRect/>
          </a:stretch>
        </p:blipFill>
        <p:spPr bwMode="auto">
          <a:xfrm>
            <a:off x="314325" y="3068960"/>
            <a:ext cx="8829675" cy="3143250"/>
          </a:xfrm>
          <a:prstGeom prst="rect">
            <a:avLst/>
          </a:prstGeom>
          <a:noFill/>
          <a:ln w="9525">
            <a:noFill/>
            <a:miter lim="800000"/>
            <a:headEnd/>
            <a:tailEnd/>
          </a:ln>
        </p:spPr>
      </p:pic>
      <p:sp>
        <p:nvSpPr>
          <p:cNvPr id="7" name="6 CuadroTexto"/>
          <p:cNvSpPr txBox="1"/>
          <p:nvPr/>
        </p:nvSpPr>
        <p:spPr>
          <a:xfrm>
            <a:off x="251520" y="1673513"/>
            <a:ext cx="8892480" cy="1323439"/>
          </a:xfrm>
          <a:prstGeom prst="rect">
            <a:avLst/>
          </a:prstGeom>
          <a:noFill/>
        </p:spPr>
        <p:txBody>
          <a:bodyPr wrap="square" rtlCol="0">
            <a:spAutoFit/>
          </a:bodyPr>
          <a:lstStyle/>
          <a:p>
            <a:r>
              <a:rPr lang="es-ES" sz="2000" dirty="0" smtClean="0">
                <a:latin typeface="+mj-lt"/>
              </a:rPr>
              <a:t>El proyecto tiene por objeto la construcción de una nave industrial para una fábrica de muebles de madera, situado en C/ Malta 9, </a:t>
            </a:r>
            <a:r>
              <a:rPr lang="es-ES" sz="2000" dirty="0" err="1" smtClean="0">
                <a:latin typeface="+mj-lt"/>
              </a:rPr>
              <a:t>Paiporta</a:t>
            </a:r>
            <a:r>
              <a:rPr lang="es-ES" sz="2000" dirty="0" smtClean="0">
                <a:latin typeface="+mj-lt"/>
              </a:rPr>
              <a:t> (Valencia) sobre una parcela de 35 x 60 metros, se pretende construir un edificio industrial de 2.100 m² de superficie y 9 m de altura libre.  </a:t>
            </a:r>
          </a:p>
        </p:txBody>
      </p:sp>
    </p:spTree>
  </p:cSld>
  <p:clrMapOvr>
    <a:masterClrMapping/>
  </p:clrMapOvr>
  <p:transition>
    <p:push/>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27584" y="476672"/>
            <a:ext cx="8568952" cy="819472"/>
          </a:xfrm>
        </p:spPr>
        <p:txBody>
          <a:bodyPr>
            <a:normAutofit/>
          </a:bodyPr>
          <a:lstStyle/>
          <a:p>
            <a:r>
              <a:rPr lang="es-ES" sz="3600" dirty="0" smtClean="0"/>
              <a:t>2- Descripción de una nave industrial</a:t>
            </a:r>
            <a:endParaRPr lang="es-ES" sz="3600" dirty="0"/>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102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1030"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pic>
        <p:nvPicPr>
          <p:cNvPr id="2054" name="Picture 6" descr="http://www.incosal.es/gallery/DSCN5017.jpg"/>
          <p:cNvPicPr>
            <a:picLocks noChangeAspect="1" noChangeArrowheads="1"/>
          </p:cNvPicPr>
          <p:nvPr/>
        </p:nvPicPr>
        <p:blipFill>
          <a:blip r:embed="rId2" cstate="print"/>
          <a:srcRect b="19676"/>
          <a:stretch>
            <a:fillRect/>
          </a:stretch>
        </p:blipFill>
        <p:spPr bwMode="auto">
          <a:xfrm>
            <a:off x="0" y="3717032"/>
            <a:ext cx="5213838" cy="3140968"/>
          </a:xfrm>
          <a:prstGeom prst="rect">
            <a:avLst/>
          </a:prstGeom>
          <a:noFill/>
        </p:spPr>
      </p:pic>
      <p:pic>
        <p:nvPicPr>
          <p:cNvPr id="2056" name="Picture 8" descr="C:\Users\David\Downloads\3.png"/>
          <p:cNvPicPr>
            <a:picLocks noChangeAspect="1" noChangeArrowheads="1"/>
          </p:cNvPicPr>
          <p:nvPr/>
        </p:nvPicPr>
        <p:blipFill>
          <a:blip r:embed="rId3" cstate="print"/>
          <a:srcRect/>
          <a:stretch>
            <a:fillRect/>
          </a:stretch>
        </p:blipFill>
        <p:spPr bwMode="auto">
          <a:xfrm>
            <a:off x="5070526" y="3501008"/>
            <a:ext cx="4073473" cy="3356992"/>
          </a:xfrm>
          <a:prstGeom prst="rect">
            <a:avLst/>
          </a:prstGeom>
          <a:noFill/>
        </p:spPr>
      </p:pic>
      <p:sp>
        <p:nvSpPr>
          <p:cNvPr id="17" name="16 CuadroTexto"/>
          <p:cNvSpPr txBox="1"/>
          <p:nvPr/>
        </p:nvSpPr>
        <p:spPr>
          <a:xfrm>
            <a:off x="251520" y="1052736"/>
            <a:ext cx="8892480" cy="2831544"/>
          </a:xfrm>
          <a:prstGeom prst="rect">
            <a:avLst/>
          </a:prstGeom>
          <a:noFill/>
        </p:spPr>
        <p:txBody>
          <a:bodyPr wrap="square" rtlCol="0">
            <a:spAutoFit/>
          </a:bodyPr>
          <a:lstStyle/>
          <a:p>
            <a:pPr algn="just"/>
            <a:endParaRPr lang="es-ES" sz="2000" dirty="0" smtClean="0"/>
          </a:p>
          <a:p>
            <a:pPr algn="just"/>
            <a:r>
              <a:rPr lang="es-ES" sz="2000" dirty="0" smtClean="0">
                <a:latin typeface="+mj-lt"/>
              </a:rPr>
              <a:t>La nave industrial consta de </a:t>
            </a:r>
            <a:r>
              <a:rPr lang="es-ES" sz="2000" b="1" dirty="0" smtClean="0">
                <a:latin typeface="+mj-lt"/>
              </a:rPr>
              <a:t>la luz entre pilares es de 20 m </a:t>
            </a:r>
            <a:r>
              <a:rPr lang="es-ES" sz="2000" dirty="0" smtClean="0">
                <a:latin typeface="+mj-lt"/>
              </a:rPr>
              <a:t>de un perfil normalizado </a:t>
            </a:r>
            <a:r>
              <a:rPr lang="es-ES" sz="2000" b="1" dirty="0" smtClean="0">
                <a:latin typeface="+mj-lt"/>
              </a:rPr>
              <a:t>IPE</a:t>
            </a:r>
            <a:r>
              <a:rPr lang="es-ES" sz="2000" dirty="0" smtClean="0">
                <a:latin typeface="+mj-lt"/>
              </a:rPr>
              <a:t>, se necesitaría un perfil con un canto muy elevado para soportar los esfuerzos producidos en los E.L.U. y E.L.S. </a:t>
            </a:r>
            <a:r>
              <a:rPr lang="es-ES" sz="2000" b="1" dirty="0" smtClean="0">
                <a:latin typeface="+mj-lt"/>
              </a:rPr>
              <a:t>Se empleará acero de tipo S-275-JR con uniones atornilladas.</a:t>
            </a:r>
            <a:r>
              <a:rPr lang="es-ES" sz="2000" dirty="0" smtClean="0">
                <a:latin typeface="+mj-lt"/>
              </a:rPr>
              <a:t> El resto de elementos como tornillería, cartelas, placas de anclaje, etc. Los pernos de las placas de anclaje, así como el armado de las zapatas están formados por las barras corrugadas de acero B-500-S.</a:t>
            </a:r>
          </a:p>
          <a:p>
            <a:endParaRPr lang="es-ES" sz="2000" dirty="0" smtClean="0">
              <a:latin typeface="+mj-lt"/>
            </a:endParaRPr>
          </a:p>
          <a:p>
            <a:endParaRPr lang="es-ES" dirty="0">
              <a:latin typeface="+mj-lt"/>
            </a:endParaRPr>
          </a:p>
        </p:txBody>
      </p:sp>
    </p:spTree>
  </p:cSld>
  <p:clrMapOvr>
    <a:masterClrMapping/>
  </p:clrMapOvr>
  <p:transition>
    <p:push/>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600" dirty="0" smtClean="0"/>
              <a:t>3-Normativa </a:t>
            </a:r>
            <a:r>
              <a:rPr lang="es-ES" sz="3600" dirty="0"/>
              <a:t>aplicada</a:t>
            </a:r>
          </a:p>
        </p:txBody>
      </p:sp>
      <p:sp>
        <p:nvSpPr>
          <p:cNvPr id="4" name="2 Marcador de contenido"/>
          <p:cNvSpPr>
            <a:spLocks noGrp="1"/>
          </p:cNvSpPr>
          <p:nvPr>
            <p:ph idx="1"/>
          </p:nvPr>
        </p:nvSpPr>
        <p:spPr>
          <a:xfrm>
            <a:off x="457200" y="1935480"/>
            <a:ext cx="8229600" cy="4389120"/>
          </a:xfrm>
        </p:spPr>
        <p:txBody>
          <a:bodyPr>
            <a:normAutofit fontScale="55000" lnSpcReduction="20000"/>
          </a:bodyPr>
          <a:lstStyle/>
          <a:p>
            <a:pPr marL="0" indent="0">
              <a:buNone/>
            </a:pPr>
            <a:r>
              <a:rPr lang="es-ES" i="1" dirty="0"/>
              <a:t>REAL DECRETO 751/2011. 27/05/2011. Ministerio de la Presidencia.  </a:t>
            </a:r>
            <a:endParaRPr lang="es-ES" dirty="0"/>
          </a:p>
          <a:p>
            <a:pPr marL="0" indent="0">
              <a:buNone/>
            </a:pPr>
            <a:r>
              <a:rPr lang="es-ES" b="1" dirty="0"/>
              <a:t>Aprueba la Instrucción de Acero Estructural (EAE). </a:t>
            </a:r>
            <a:endParaRPr lang="es-ES" dirty="0"/>
          </a:p>
          <a:p>
            <a:pPr marL="0" indent="0">
              <a:buNone/>
            </a:pPr>
            <a:r>
              <a:rPr lang="es-ES" dirty="0"/>
              <a:t> </a:t>
            </a:r>
          </a:p>
          <a:p>
            <a:pPr marL="0" indent="0">
              <a:buNone/>
            </a:pPr>
            <a:r>
              <a:rPr lang="es-ES" i="1" dirty="0"/>
              <a:t>REAL DECRETO 1247/2008. 18/07/2008. Ministerio de la Presidencia.  </a:t>
            </a:r>
            <a:endParaRPr lang="es-ES" dirty="0"/>
          </a:p>
          <a:p>
            <a:pPr marL="0" indent="0">
              <a:buNone/>
            </a:pPr>
            <a:r>
              <a:rPr lang="es-ES" b="1" dirty="0"/>
              <a:t>Aprueba la Instrucción de Hormigón Estructural (EHE-08). </a:t>
            </a:r>
            <a:endParaRPr lang="es-ES" dirty="0"/>
          </a:p>
          <a:p>
            <a:pPr marL="0" indent="0">
              <a:buNone/>
            </a:pPr>
            <a:r>
              <a:rPr lang="es-ES" dirty="0"/>
              <a:t> </a:t>
            </a:r>
          </a:p>
          <a:p>
            <a:pPr marL="0" indent="0">
              <a:buNone/>
            </a:pPr>
            <a:r>
              <a:rPr lang="es-ES" i="1" dirty="0"/>
              <a:t>REAL DECRETO 314/2006. 17/03/2006. Ministerio de la Vivienda.  </a:t>
            </a:r>
            <a:endParaRPr lang="es-ES" dirty="0"/>
          </a:p>
          <a:p>
            <a:pPr marL="0" indent="0">
              <a:buNone/>
            </a:pPr>
            <a:r>
              <a:rPr lang="es-ES" b="1" dirty="0"/>
              <a:t>C.T.E. DB SE: Documento Básico Seguridad Estructural; DB SE-AE: Acciones en la Edificación; DB SE-C: Cimientos; DB SE-A: Acero; DB SE-F: Fábrica; DB SE-M: Madera. </a:t>
            </a:r>
            <a:endParaRPr lang="es-ES" dirty="0"/>
          </a:p>
          <a:p>
            <a:pPr marL="0" indent="0">
              <a:buNone/>
            </a:pPr>
            <a:r>
              <a:rPr lang="es-ES" dirty="0"/>
              <a:t> </a:t>
            </a:r>
          </a:p>
          <a:p>
            <a:pPr marL="0" indent="0">
              <a:buNone/>
            </a:pPr>
            <a:r>
              <a:rPr lang="es-ES" i="1" dirty="0"/>
              <a:t>REAL DECRETO 997/2002. 27/09/2002. Ministerio de Fomento.  </a:t>
            </a:r>
            <a:endParaRPr lang="es-ES" dirty="0"/>
          </a:p>
          <a:p>
            <a:pPr marL="0" indent="0">
              <a:buNone/>
            </a:pPr>
            <a:r>
              <a:rPr lang="es-ES" b="1" dirty="0"/>
              <a:t>NCSR-02. Aprueba la norma de construcción </a:t>
            </a:r>
            <a:r>
              <a:rPr lang="es-ES" b="1" dirty="0" err="1"/>
              <a:t>sismorresistente</a:t>
            </a:r>
            <a:r>
              <a:rPr lang="es-ES" b="1" dirty="0"/>
              <a:t>: parte general y edificación.</a:t>
            </a:r>
            <a:endParaRPr lang="es-ES" dirty="0"/>
          </a:p>
          <a:p>
            <a:pPr marL="0" indent="0">
              <a:buNone/>
            </a:pPr>
            <a:r>
              <a:rPr lang="es-ES" dirty="0"/>
              <a:t> </a:t>
            </a:r>
          </a:p>
          <a:p>
            <a:pPr marL="0" indent="0">
              <a:buNone/>
            </a:pPr>
            <a:r>
              <a:rPr lang="es-ES" i="1" dirty="0"/>
              <a:t>REAL DECRETO 110/2008. 01/02/2008. Ministerio de la Presidencia.  </a:t>
            </a:r>
            <a:endParaRPr lang="es-ES" dirty="0"/>
          </a:p>
          <a:p>
            <a:pPr marL="0" indent="0">
              <a:buNone/>
            </a:pPr>
            <a:r>
              <a:rPr lang="es-ES" b="1" dirty="0"/>
              <a:t>Modifica el Real Decreto 312/2005, de 18 de marzo, por el que se aprueba la clasificación de los productos de construcción y de los elementos constructivos en función de sus propiedades de reacción y de resistencia frente al fuego. </a:t>
            </a:r>
            <a:endParaRPr lang="es-ES" dirty="0"/>
          </a:p>
        </p:txBody>
      </p:sp>
    </p:spTree>
    <p:extLst>
      <p:ext uri="{BB962C8B-B14F-4D97-AF65-F5344CB8AC3E}">
        <p14:creationId xmlns:p14="http://schemas.microsoft.com/office/powerpoint/2010/main" xmlns="" val="419724322"/>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1556792"/>
            <a:ext cx="8892480" cy="2376264"/>
          </a:xfrm>
        </p:spPr>
        <p:txBody>
          <a:bodyPr>
            <a:normAutofit/>
          </a:bodyPr>
          <a:lstStyle/>
          <a:p>
            <a:pPr>
              <a:buNone/>
            </a:pPr>
            <a:r>
              <a:rPr lang="es-ES" sz="2000" dirty="0" smtClean="0">
                <a:latin typeface="+mj-lt"/>
              </a:rPr>
              <a:t>	Se considera la </a:t>
            </a:r>
            <a:r>
              <a:rPr lang="es-ES" sz="2000" b="1" dirty="0" smtClean="0">
                <a:latin typeface="+mj-lt"/>
              </a:rPr>
              <a:t>tensión admisible del terreno</a:t>
            </a:r>
          </a:p>
          <a:p>
            <a:pPr algn="just">
              <a:buNone/>
            </a:pPr>
            <a:r>
              <a:rPr lang="es-ES" sz="2000" dirty="0" smtClean="0">
                <a:latin typeface="+mj-lt"/>
              </a:rPr>
              <a:t>	La nave industrial se compone de </a:t>
            </a:r>
            <a:r>
              <a:rPr lang="es-ES" sz="2000" b="1" dirty="0" smtClean="0">
                <a:latin typeface="+mj-lt"/>
              </a:rPr>
              <a:t>zapatas aisladas de hormigón HA-30.  </a:t>
            </a:r>
            <a:r>
              <a:rPr lang="es-ES" sz="2000" dirty="0" smtClean="0"/>
              <a:t>El </a:t>
            </a:r>
            <a:r>
              <a:rPr lang="es-ES" sz="2000" dirty="0" smtClean="0">
                <a:latin typeface="+mj-lt"/>
              </a:rPr>
              <a:t>armado de acero corrugado es B-500-S. La cimentación será a base de zapatas, que soportarán los esfuerzos transmitidos por los pilares, estando unidas dichas zapatas mediante vigas de atado que soportarán el peso de los cerramientos.</a:t>
            </a:r>
          </a:p>
          <a:p>
            <a:pPr algn="just">
              <a:buNone/>
            </a:pPr>
            <a:endParaRPr lang="es-ES" sz="2000" dirty="0" smtClean="0">
              <a:latin typeface="+mj-lt"/>
            </a:endParaRPr>
          </a:p>
          <a:p>
            <a:pPr algn="just">
              <a:buNone/>
            </a:pPr>
            <a:endParaRPr lang="es-ES" sz="2000" dirty="0" smtClean="0">
              <a:latin typeface="+mj-lt"/>
            </a:endParaRPr>
          </a:p>
          <a:p>
            <a:pPr>
              <a:buNone/>
            </a:pPr>
            <a:endParaRPr lang="es-ES" sz="2000" b="1" dirty="0" smtClean="0">
              <a:latin typeface="+mj-lt"/>
            </a:endParaRPr>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102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1030"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pic>
        <p:nvPicPr>
          <p:cNvPr id="1032" name="Picture 8"/>
          <p:cNvPicPr>
            <a:picLocks noChangeAspect="1" noChangeArrowheads="1"/>
          </p:cNvPicPr>
          <p:nvPr/>
        </p:nvPicPr>
        <p:blipFill>
          <a:blip r:embed="rId2" cstate="print"/>
          <a:srcRect/>
          <a:stretch>
            <a:fillRect/>
          </a:stretch>
        </p:blipFill>
        <p:spPr bwMode="auto">
          <a:xfrm>
            <a:off x="5580112" y="1628800"/>
            <a:ext cx="1476375" cy="285750"/>
          </a:xfrm>
          <a:prstGeom prst="rect">
            <a:avLst/>
          </a:prstGeom>
          <a:noFill/>
          <a:ln w="9525">
            <a:noFill/>
            <a:miter lim="800000"/>
            <a:headEnd/>
            <a:tailEnd/>
          </a:ln>
        </p:spPr>
      </p:pic>
      <p:pic>
        <p:nvPicPr>
          <p:cNvPr id="2050" name="Picture 2"/>
          <p:cNvPicPr>
            <a:picLocks noChangeAspect="1" noChangeArrowheads="1"/>
          </p:cNvPicPr>
          <p:nvPr/>
        </p:nvPicPr>
        <p:blipFill>
          <a:blip r:embed="rId3" cstate="print"/>
          <a:srcRect t="7902"/>
          <a:stretch>
            <a:fillRect/>
          </a:stretch>
        </p:blipFill>
        <p:spPr bwMode="auto">
          <a:xfrm>
            <a:off x="4139952" y="4165889"/>
            <a:ext cx="5004048" cy="2692111"/>
          </a:xfrm>
          <a:prstGeom prst="rect">
            <a:avLst/>
          </a:prstGeom>
          <a:noFill/>
          <a:ln w="9525">
            <a:noFill/>
            <a:miter lim="800000"/>
            <a:headEnd/>
            <a:tailEnd/>
          </a:ln>
        </p:spPr>
      </p:pic>
      <p:sp>
        <p:nvSpPr>
          <p:cNvPr id="10" name="1 Título"/>
          <p:cNvSpPr txBox="1">
            <a:spLocks/>
          </p:cNvSpPr>
          <p:nvPr/>
        </p:nvSpPr>
        <p:spPr>
          <a:xfrm>
            <a:off x="899592" y="476672"/>
            <a:ext cx="8568952" cy="819472"/>
          </a:xfrm>
          <a:prstGeom prst="rect">
            <a:avLst/>
          </a:prstGeom>
        </p:spPr>
        <p:txBody>
          <a:bodyPr vert="horz" lIns="0" rIns="0" bIns="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s-ES" sz="3600" b="0" i="0" u="none" strike="noStrike" kern="1200" cap="none" spc="0" normalizeH="0" baseline="0" noProof="0" dirty="0" smtClean="0">
                <a:ln>
                  <a:noFill/>
                </a:ln>
                <a:solidFill>
                  <a:schemeClr val="tx2"/>
                </a:solidFill>
                <a:effectLst/>
                <a:uLnTx/>
                <a:uFillTx/>
                <a:latin typeface="+mj-lt"/>
                <a:ea typeface="+mj-ea"/>
                <a:cs typeface="+mj-cs"/>
              </a:rPr>
              <a:t>4- Cimentación y vigas de atado</a:t>
            </a:r>
            <a:endParaRPr kumimoji="0" lang="es-ES" sz="3600" b="0" i="0" u="none" strike="noStrike" kern="1200" cap="none" spc="0" normalizeH="0" baseline="0" noProof="0" dirty="0">
              <a:ln>
                <a:noFill/>
              </a:ln>
              <a:solidFill>
                <a:schemeClr val="tx2"/>
              </a:solidFill>
              <a:effectLst/>
              <a:uLnTx/>
              <a:uFillTx/>
              <a:latin typeface="+mj-lt"/>
              <a:ea typeface="+mj-ea"/>
              <a:cs typeface="+mj-cs"/>
            </a:endParaRPr>
          </a:p>
        </p:txBody>
      </p:sp>
      <p:pic>
        <p:nvPicPr>
          <p:cNvPr id="5122" name="Picture 2" descr="http://3.bp.blogspot.com/-qW4S7JDbgrg/T1z4GEz5v0I/AAAAAAAAA8k/Xy-UJAiLqvk/s1600/07_vista11.jpg"/>
          <p:cNvPicPr>
            <a:picLocks noChangeAspect="1" noChangeArrowheads="1"/>
          </p:cNvPicPr>
          <p:nvPr/>
        </p:nvPicPr>
        <p:blipFill>
          <a:blip r:embed="rId4" cstate="print"/>
          <a:srcRect r="16822"/>
          <a:stretch>
            <a:fillRect/>
          </a:stretch>
        </p:blipFill>
        <p:spPr bwMode="auto">
          <a:xfrm>
            <a:off x="0" y="3861049"/>
            <a:ext cx="4651286" cy="2996952"/>
          </a:xfrm>
          <a:prstGeom prst="rect">
            <a:avLst/>
          </a:prstGeom>
          <a:noFill/>
        </p:spPr>
      </p:pic>
    </p:spTree>
  </p:cSld>
  <p:clrMapOvr>
    <a:masterClrMapping/>
  </p:clrMapOvr>
  <p:transition>
    <p:push/>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102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1030"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10" name="1 Título"/>
          <p:cNvSpPr txBox="1">
            <a:spLocks/>
          </p:cNvSpPr>
          <p:nvPr/>
        </p:nvSpPr>
        <p:spPr>
          <a:xfrm>
            <a:off x="899592" y="476672"/>
            <a:ext cx="8568952" cy="819472"/>
          </a:xfrm>
          <a:prstGeom prst="rect">
            <a:avLst/>
          </a:prstGeom>
        </p:spPr>
        <p:txBody>
          <a:bodyPr vert="horz" lIns="0" rIns="0" bIns="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s-ES" sz="3600" b="0" i="0" u="none" strike="noStrike" kern="1200" cap="none" spc="0" normalizeH="0" baseline="0" noProof="0" dirty="0" smtClean="0">
                <a:ln>
                  <a:noFill/>
                </a:ln>
                <a:solidFill>
                  <a:schemeClr val="tx2"/>
                </a:solidFill>
                <a:effectLst/>
                <a:uLnTx/>
                <a:uFillTx/>
                <a:latin typeface="+mj-lt"/>
                <a:ea typeface="+mj-ea"/>
                <a:cs typeface="+mj-cs"/>
              </a:rPr>
              <a:t>5- Placas de anclaje</a:t>
            </a:r>
            <a:endParaRPr kumimoji="0" lang="es-ES" sz="3600" b="0" i="0" u="none" strike="noStrike" kern="1200" cap="none" spc="0" normalizeH="0" baseline="0" noProof="0" dirty="0">
              <a:ln>
                <a:noFill/>
              </a:ln>
              <a:solidFill>
                <a:schemeClr val="tx2"/>
              </a:solidFill>
              <a:effectLst/>
              <a:uLnTx/>
              <a:uFillTx/>
              <a:latin typeface="+mj-lt"/>
              <a:ea typeface="+mj-ea"/>
              <a:cs typeface="+mj-cs"/>
            </a:endParaRPr>
          </a:p>
        </p:txBody>
      </p:sp>
      <p:pic>
        <p:nvPicPr>
          <p:cNvPr id="22530" name="Picture 2"/>
          <p:cNvPicPr>
            <a:picLocks noChangeAspect="1" noChangeArrowheads="1"/>
          </p:cNvPicPr>
          <p:nvPr/>
        </p:nvPicPr>
        <p:blipFill>
          <a:blip r:embed="rId2" cstate="print"/>
          <a:srcRect t="11190"/>
          <a:stretch>
            <a:fillRect/>
          </a:stretch>
        </p:blipFill>
        <p:spPr bwMode="auto">
          <a:xfrm>
            <a:off x="323528" y="2685372"/>
            <a:ext cx="3456384" cy="4172628"/>
          </a:xfrm>
          <a:prstGeom prst="rect">
            <a:avLst/>
          </a:prstGeom>
          <a:noFill/>
          <a:ln w="9525">
            <a:noFill/>
            <a:miter lim="800000"/>
            <a:headEnd/>
            <a:tailEnd/>
          </a:ln>
        </p:spPr>
      </p:pic>
      <p:pic>
        <p:nvPicPr>
          <p:cNvPr id="11" name="10 Imagen" descr="http://www.merle.es/images/Pilar-metalico10.JPG"/>
          <p:cNvPicPr/>
          <p:nvPr/>
        </p:nvPicPr>
        <p:blipFill>
          <a:blip r:embed="rId3" cstate="print"/>
          <a:srcRect/>
          <a:stretch>
            <a:fillRect/>
          </a:stretch>
        </p:blipFill>
        <p:spPr bwMode="auto">
          <a:xfrm>
            <a:off x="3635896" y="2708921"/>
            <a:ext cx="5508104" cy="4149080"/>
          </a:xfrm>
          <a:prstGeom prst="rect">
            <a:avLst/>
          </a:prstGeom>
          <a:noFill/>
          <a:ln w="9525">
            <a:noFill/>
            <a:miter lim="800000"/>
            <a:headEnd/>
            <a:tailEnd/>
          </a:ln>
        </p:spPr>
      </p:pic>
      <p:sp>
        <p:nvSpPr>
          <p:cNvPr id="13" name="12 CuadroTexto"/>
          <p:cNvSpPr txBox="1"/>
          <p:nvPr/>
        </p:nvSpPr>
        <p:spPr>
          <a:xfrm>
            <a:off x="179512" y="1340768"/>
            <a:ext cx="8568952" cy="2215991"/>
          </a:xfrm>
          <a:prstGeom prst="rect">
            <a:avLst/>
          </a:prstGeom>
          <a:noFill/>
        </p:spPr>
        <p:txBody>
          <a:bodyPr wrap="square" rtlCol="0">
            <a:spAutoFit/>
          </a:bodyPr>
          <a:lstStyle/>
          <a:p>
            <a:pPr algn="just"/>
            <a:r>
              <a:rPr lang="es-ES" sz="2000" dirty="0" smtClean="0">
                <a:latin typeface="+mj-lt"/>
              </a:rPr>
              <a:t>La nave industrial compone de los </a:t>
            </a:r>
            <a:r>
              <a:rPr lang="es-ES" sz="2000" b="1" dirty="0" smtClean="0">
                <a:latin typeface="+mj-lt"/>
              </a:rPr>
              <a:t>pilares con cartelas en las placas rectangulares sobre la zapata de cimentación</a:t>
            </a:r>
            <a:r>
              <a:rPr lang="es-ES" sz="2000" dirty="0" smtClean="0">
                <a:latin typeface="+mj-lt"/>
              </a:rPr>
              <a:t>. Los pernos de las placas de anclaje, así como el armado de las zapatas están formados por las barras corrugadas de acero B-500-S.</a:t>
            </a:r>
          </a:p>
          <a:p>
            <a:pPr algn="just"/>
            <a:endParaRPr lang="es-ES" sz="2000" b="1" dirty="0" smtClean="0">
              <a:latin typeface="+mj-lt"/>
            </a:endParaRPr>
          </a:p>
          <a:p>
            <a:endParaRPr lang="es-ES" sz="2000" dirty="0" smtClean="0"/>
          </a:p>
          <a:p>
            <a:endParaRPr lang="es-ES" dirty="0"/>
          </a:p>
        </p:txBody>
      </p:sp>
    </p:spTree>
  </p:cSld>
  <p:clrMapOvr>
    <a:masterClrMapping/>
  </p:clrMapOvr>
  <p:transition>
    <p:push/>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Users\David\Downloads\Imagen1.png"/>
          <p:cNvPicPr>
            <a:picLocks noChangeAspect="1" noChangeArrowheads="1"/>
          </p:cNvPicPr>
          <p:nvPr/>
        </p:nvPicPr>
        <p:blipFill>
          <a:blip r:embed="rId2" cstate="print"/>
          <a:srcRect b="32728"/>
          <a:stretch>
            <a:fillRect/>
          </a:stretch>
        </p:blipFill>
        <p:spPr bwMode="auto">
          <a:xfrm>
            <a:off x="-1" y="2564904"/>
            <a:ext cx="4338969" cy="2160240"/>
          </a:xfrm>
          <a:prstGeom prst="rect">
            <a:avLst/>
          </a:prstGeom>
          <a:noFill/>
        </p:spPr>
      </p:pic>
      <p:pic>
        <p:nvPicPr>
          <p:cNvPr id="3078" name="Picture 6" descr="http://3.bp.blogspot.com/-HksvXHkqAEk/VhuGSl4K8hI/AAAAAAAAfYE/ADlE68RV7UU/s1600/Interior%2Bnave%2BIndustrial.jpg"/>
          <p:cNvPicPr>
            <a:picLocks noChangeAspect="1" noChangeArrowheads="1"/>
          </p:cNvPicPr>
          <p:nvPr/>
        </p:nvPicPr>
        <p:blipFill>
          <a:blip r:embed="rId3" cstate="print"/>
          <a:srcRect/>
          <a:stretch>
            <a:fillRect/>
          </a:stretch>
        </p:blipFill>
        <p:spPr bwMode="auto">
          <a:xfrm>
            <a:off x="4427984" y="2492896"/>
            <a:ext cx="4716016" cy="2307990"/>
          </a:xfrm>
          <a:prstGeom prst="rect">
            <a:avLst/>
          </a:prstGeom>
          <a:noFill/>
        </p:spPr>
      </p:pic>
      <p:sp>
        <p:nvSpPr>
          <p:cNvPr id="9" name="1 Título"/>
          <p:cNvSpPr txBox="1">
            <a:spLocks/>
          </p:cNvSpPr>
          <p:nvPr/>
        </p:nvSpPr>
        <p:spPr>
          <a:xfrm>
            <a:off x="899592" y="476672"/>
            <a:ext cx="8568952" cy="819472"/>
          </a:xfrm>
          <a:prstGeom prst="rect">
            <a:avLst/>
          </a:prstGeom>
        </p:spPr>
        <p:txBody>
          <a:bodyPr vert="horz" lIns="0" rIns="0" bIns="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s-ES" sz="3600" b="0" i="0" u="none" strike="noStrike" kern="1200" cap="none" spc="0" normalizeH="0" baseline="0" noProof="0" dirty="0" smtClean="0">
                <a:ln>
                  <a:noFill/>
                </a:ln>
                <a:solidFill>
                  <a:schemeClr val="tx2"/>
                </a:solidFill>
                <a:effectLst/>
                <a:uLnTx/>
                <a:uFillTx/>
                <a:latin typeface="+mj-lt"/>
                <a:ea typeface="+mj-ea"/>
                <a:cs typeface="+mj-cs"/>
              </a:rPr>
              <a:t>6- Pórtico hastial,</a:t>
            </a:r>
            <a:r>
              <a:rPr kumimoji="0" lang="es-ES" sz="3600" b="0" i="0" u="none" strike="noStrike" kern="1200" cap="none" spc="0" normalizeH="0" noProof="0" dirty="0" smtClean="0">
                <a:ln>
                  <a:noFill/>
                </a:ln>
                <a:solidFill>
                  <a:schemeClr val="tx2"/>
                </a:solidFill>
                <a:effectLst/>
                <a:uLnTx/>
                <a:uFillTx/>
                <a:latin typeface="+mj-lt"/>
                <a:ea typeface="+mj-ea"/>
                <a:cs typeface="+mj-cs"/>
              </a:rPr>
              <a:t> tipo</a:t>
            </a:r>
            <a:r>
              <a:rPr kumimoji="0" lang="es-ES" sz="3600" b="0" i="0" u="none" strike="noStrike" kern="1200" cap="none" spc="0" normalizeH="0" baseline="0" noProof="0" dirty="0" smtClean="0">
                <a:ln>
                  <a:noFill/>
                </a:ln>
                <a:solidFill>
                  <a:schemeClr val="tx2"/>
                </a:solidFill>
                <a:effectLst/>
                <a:uLnTx/>
                <a:uFillTx/>
                <a:latin typeface="+mj-lt"/>
                <a:ea typeface="+mj-ea"/>
                <a:cs typeface="+mj-cs"/>
              </a:rPr>
              <a:t> y lateral</a:t>
            </a:r>
            <a:endParaRPr kumimoji="0" lang="es-ES" sz="3600" b="0" i="0" u="none" strike="noStrike" kern="1200" cap="none" spc="0" normalizeH="0" baseline="0" noProof="0" dirty="0">
              <a:ln>
                <a:noFill/>
              </a:ln>
              <a:solidFill>
                <a:schemeClr val="tx2"/>
              </a:solidFill>
              <a:effectLst/>
              <a:uLnTx/>
              <a:uFillTx/>
              <a:latin typeface="+mj-lt"/>
              <a:ea typeface="+mj-ea"/>
              <a:cs typeface="+mj-cs"/>
            </a:endParaRPr>
          </a:p>
        </p:txBody>
      </p:sp>
      <p:pic>
        <p:nvPicPr>
          <p:cNvPr id="3079" name="Picture 7"/>
          <p:cNvPicPr>
            <a:picLocks noChangeAspect="1" noChangeArrowheads="1"/>
          </p:cNvPicPr>
          <p:nvPr/>
        </p:nvPicPr>
        <p:blipFill>
          <a:blip r:embed="rId4" cstate="print"/>
          <a:srcRect t="30076"/>
          <a:stretch>
            <a:fillRect/>
          </a:stretch>
        </p:blipFill>
        <p:spPr bwMode="auto">
          <a:xfrm>
            <a:off x="1" y="5373216"/>
            <a:ext cx="8244408" cy="1484784"/>
          </a:xfrm>
          <a:prstGeom prst="rect">
            <a:avLst/>
          </a:prstGeom>
          <a:noFill/>
          <a:ln w="9525">
            <a:noFill/>
            <a:miter lim="800000"/>
            <a:headEnd/>
            <a:tailEnd/>
          </a:ln>
        </p:spPr>
      </p:pic>
      <p:sp>
        <p:nvSpPr>
          <p:cNvPr id="12" name="11 CuadroTexto"/>
          <p:cNvSpPr txBox="1"/>
          <p:nvPr/>
        </p:nvSpPr>
        <p:spPr>
          <a:xfrm>
            <a:off x="179512" y="1340768"/>
            <a:ext cx="8568952" cy="1600438"/>
          </a:xfrm>
          <a:prstGeom prst="rect">
            <a:avLst/>
          </a:prstGeom>
          <a:noFill/>
        </p:spPr>
        <p:txBody>
          <a:bodyPr wrap="square" rtlCol="0">
            <a:spAutoFit/>
          </a:bodyPr>
          <a:lstStyle/>
          <a:p>
            <a:pPr algn="just"/>
            <a:r>
              <a:rPr lang="es-ES" sz="2000" dirty="0" smtClean="0">
                <a:latin typeface="+mj-lt"/>
              </a:rPr>
              <a:t>El cerramiento está formado por </a:t>
            </a:r>
            <a:r>
              <a:rPr lang="es-ES" sz="2000" b="1" dirty="0" smtClean="0">
                <a:latin typeface="+mj-lt"/>
              </a:rPr>
              <a:t>paneles prefabricados, lisos, hasta una altura 6 m</a:t>
            </a:r>
            <a:r>
              <a:rPr lang="es-ES" sz="2000" dirty="0" smtClean="0">
                <a:latin typeface="+mj-lt"/>
              </a:rPr>
              <a:t>. La solera estará compuesta por una capa de hormigón </a:t>
            </a:r>
            <a:r>
              <a:rPr lang="es-ES" sz="2000" b="1" dirty="0" smtClean="0">
                <a:latin typeface="+mj-lt"/>
              </a:rPr>
              <a:t>HA-30 tipo HM-10/B/20/</a:t>
            </a:r>
            <a:r>
              <a:rPr lang="es-ES" sz="2000" b="1" dirty="0" err="1" smtClean="0">
                <a:latin typeface="+mj-lt"/>
              </a:rPr>
              <a:t>IIa</a:t>
            </a:r>
            <a:r>
              <a:rPr lang="es-ES" sz="2000" b="1" dirty="0" smtClean="0">
                <a:latin typeface="+mj-lt"/>
              </a:rPr>
              <a:t> y posee de 30 mm de espesor. </a:t>
            </a:r>
          </a:p>
          <a:p>
            <a:endParaRPr lang="es-ES" sz="2000" dirty="0" smtClean="0"/>
          </a:p>
          <a:p>
            <a:endParaRPr lang="es-ES" dirty="0"/>
          </a:p>
        </p:txBody>
      </p:sp>
    </p:spTree>
  </p:cSld>
  <p:clrMapOvr>
    <a:masterClrMapping/>
  </p:clrMapOvr>
  <p:transition>
    <p:push/>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cstate="print"/>
          <a:srcRect t="14291" r="740"/>
          <a:stretch>
            <a:fillRect/>
          </a:stretch>
        </p:blipFill>
        <p:spPr bwMode="auto">
          <a:xfrm>
            <a:off x="0" y="3356992"/>
            <a:ext cx="5668571" cy="2045280"/>
          </a:xfrm>
          <a:prstGeom prst="rect">
            <a:avLst/>
          </a:prstGeom>
          <a:noFill/>
          <a:ln w="9525">
            <a:noFill/>
            <a:miter lim="800000"/>
            <a:headEnd/>
            <a:tailEnd/>
          </a:ln>
        </p:spPr>
      </p:pic>
      <p:pic>
        <p:nvPicPr>
          <p:cNvPr id="4099" name="Picture 3"/>
          <p:cNvPicPr>
            <a:picLocks noChangeAspect="1" noChangeArrowheads="1"/>
          </p:cNvPicPr>
          <p:nvPr/>
        </p:nvPicPr>
        <p:blipFill>
          <a:blip r:embed="rId3" cstate="print"/>
          <a:srcRect t="25855"/>
          <a:stretch>
            <a:fillRect/>
          </a:stretch>
        </p:blipFill>
        <p:spPr bwMode="auto">
          <a:xfrm>
            <a:off x="5660729" y="4077072"/>
            <a:ext cx="3483271" cy="1920948"/>
          </a:xfrm>
          <a:prstGeom prst="rect">
            <a:avLst/>
          </a:prstGeom>
          <a:noFill/>
          <a:ln w="9525">
            <a:noFill/>
            <a:miter lim="800000"/>
            <a:headEnd/>
            <a:tailEnd/>
          </a:ln>
        </p:spPr>
      </p:pic>
      <p:sp>
        <p:nvSpPr>
          <p:cNvPr id="7" name="6 CuadroTexto"/>
          <p:cNvSpPr txBox="1"/>
          <p:nvPr/>
        </p:nvSpPr>
        <p:spPr>
          <a:xfrm>
            <a:off x="251520" y="1628800"/>
            <a:ext cx="5544616" cy="1908215"/>
          </a:xfrm>
          <a:prstGeom prst="rect">
            <a:avLst/>
          </a:prstGeom>
          <a:noFill/>
        </p:spPr>
        <p:txBody>
          <a:bodyPr wrap="square" rtlCol="0">
            <a:spAutoFit/>
          </a:bodyPr>
          <a:lstStyle/>
          <a:p>
            <a:pPr algn="just"/>
            <a:r>
              <a:rPr lang="es-ES" sz="2000" dirty="0" smtClean="0">
                <a:latin typeface="+mj-lt"/>
              </a:rPr>
              <a:t>Se empleará acero de tipo </a:t>
            </a:r>
            <a:r>
              <a:rPr lang="es-ES" sz="2000" b="1" dirty="0" smtClean="0">
                <a:latin typeface="+mj-lt"/>
              </a:rPr>
              <a:t>S-275-JR</a:t>
            </a:r>
            <a:r>
              <a:rPr lang="es-ES" sz="2000" dirty="0" smtClean="0">
                <a:latin typeface="+mj-lt"/>
              </a:rPr>
              <a:t> </a:t>
            </a:r>
            <a:r>
              <a:rPr lang="es-ES" sz="2000" b="1" dirty="0" smtClean="0">
                <a:latin typeface="+mj-lt"/>
              </a:rPr>
              <a:t>con uniones atornilladas.</a:t>
            </a:r>
            <a:r>
              <a:rPr lang="es-ES" sz="2000" dirty="0" smtClean="0">
                <a:latin typeface="+mj-lt"/>
              </a:rPr>
              <a:t> El resto de elementos como tornillería, cartelas, placas de anclaje, etc. Están compuestos por el mismo tipo de acero que los perfiles (S-275-JR).</a:t>
            </a:r>
            <a:endParaRPr lang="es-ES" sz="2000" b="1" dirty="0" smtClean="0">
              <a:latin typeface="+mj-lt"/>
            </a:endParaRPr>
          </a:p>
          <a:p>
            <a:endParaRPr lang="es-ES" dirty="0"/>
          </a:p>
        </p:txBody>
      </p:sp>
      <p:sp>
        <p:nvSpPr>
          <p:cNvPr id="8" name="1 Título"/>
          <p:cNvSpPr txBox="1">
            <a:spLocks/>
          </p:cNvSpPr>
          <p:nvPr/>
        </p:nvSpPr>
        <p:spPr>
          <a:xfrm>
            <a:off x="899592" y="476672"/>
            <a:ext cx="8568952" cy="819472"/>
          </a:xfrm>
          <a:prstGeom prst="rect">
            <a:avLst/>
          </a:prstGeom>
        </p:spPr>
        <p:txBody>
          <a:bodyPr vert="horz" lIns="0" rIns="0" bIns="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s-ES" sz="3600" b="0" i="0" u="none" strike="noStrike" kern="1200" cap="none" spc="0" normalizeH="0" baseline="0" noProof="0" dirty="0" smtClean="0">
                <a:ln>
                  <a:noFill/>
                </a:ln>
                <a:solidFill>
                  <a:schemeClr val="tx2"/>
                </a:solidFill>
                <a:effectLst/>
                <a:uLnTx/>
                <a:uFillTx/>
                <a:latin typeface="+mj-lt"/>
                <a:ea typeface="+mj-ea"/>
                <a:cs typeface="+mj-cs"/>
              </a:rPr>
              <a:t>7- Uniones atornilladas</a:t>
            </a:r>
            <a:endParaRPr kumimoji="0" lang="es-ES" sz="3600" b="0" i="0" u="none" strike="noStrike" kern="1200" cap="none" spc="0" normalizeH="0" baseline="0" noProof="0" dirty="0">
              <a:ln>
                <a:noFill/>
              </a:ln>
              <a:solidFill>
                <a:schemeClr val="tx2"/>
              </a:solidFill>
              <a:effectLst/>
              <a:uLnTx/>
              <a:uFillTx/>
              <a:latin typeface="+mj-lt"/>
              <a:ea typeface="+mj-ea"/>
              <a:cs typeface="+mj-cs"/>
            </a:endParaRPr>
          </a:p>
        </p:txBody>
      </p:sp>
      <p:pic>
        <p:nvPicPr>
          <p:cNvPr id="4101" name="Picture 5"/>
          <p:cNvPicPr>
            <a:picLocks noChangeAspect="1" noChangeArrowheads="1"/>
          </p:cNvPicPr>
          <p:nvPr/>
        </p:nvPicPr>
        <p:blipFill>
          <a:blip r:embed="rId4" cstate="print"/>
          <a:srcRect/>
          <a:stretch>
            <a:fillRect/>
          </a:stretch>
        </p:blipFill>
        <p:spPr bwMode="auto">
          <a:xfrm>
            <a:off x="5831632" y="1196752"/>
            <a:ext cx="3312368" cy="1718213"/>
          </a:xfrm>
          <a:prstGeom prst="rect">
            <a:avLst/>
          </a:prstGeom>
          <a:noFill/>
          <a:ln w="9525">
            <a:noFill/>
            <a:miter lim="800000"/>
            <a:headEnd/>
            <a:tailEnd/>
          </a:ln>
        </p:spPr>
      </p:pic>
      <p:sp>
        <p:nvSpPr>
          <p:cNvPr id="11" name="10 CuadroTexto"/>
          <p:cNvSpPr txBox="1"/>
          <p:nvPr/>
        </p:nvSpPr>
        <p:spPr>
          <a:xfrm>
            <a:off x="6012160" y="5842337"/>
            <a:ext cx="3131840" cy="1015663"/>
          </a:xfrm>
          <a:prstGeom prst="rect">
            <a:avLst/>
          </a:prstGeom>
          <a:noFill/>
        </p:spPr>
        <p:txBody>
          <a:bodyPr wrap="square" rtlCol="0">
            <a:spAutoFit/>
          </a:bodyPr>
          <a:lstStyle/>
          <a:p>
            <a:pPr algn="just"/>
            <a:r>
              <a:rPr lang="es-ES" sz="2000" b="1" dirty="0" smtClean="0">
                <a:latin typeface="+mj-lt"/>
              </a:rPr>
              <a:t>Unión atornillada de pilar con dintel con cartela inferior</a:t>
            </a:r>
          </a:p>
        </p:txBody>
      </p:sp>
      <p:sp>
        <p:nvSpPr>
          <p:cNvPr id="12" name="11 CuadroTexto"/>
          <p:cNvSpPr txBox="1"/>
          <p:nvPr/>
        </p:nvSpPr>
        <p:spPr>
          <a:xfrm>
            <a:off x="0" y="5517232"/>
            <a:ext cx="5868144" cy="707886"/>
          </a:xfrm>
          <a:prstGeom prst="rect">
            <a:avLst/>
          </a:prstGeom>
          <a:noFill/>
        </p:spPr>
        <p:txBody>
          <a:bodyPr wrap="square" rtlCol="0">
            <a:spAutoFit/>
          </a:bodyPr>
          <a:lstStyle/>
          <a:p>
            <a:pPr algn="just"/>
            <a:r>
              <a:rPr lang="es-ES" sz="2000" b="1" dirty="0" smtClean="0">
                <a:latin typeface="+mj-lt"/>
              </a:rPr>
              <a:t>Unión atornillada en cumbrera de dinteles con cartelas inferiores entre chapas frontales</a:t>
            </a:r>
          </a:p>
        </p:txBody>
      </p:sp>
      <p:sp>
        <p:nvSpPr>
          <p:cNvPr id="13" name="12 CuadroTexto"/>
          <p:cNvSpPr txBox="1"/>
          <p:nvPr/>
        </p:nvSpPr>
        <p:spPr>
          <a:xfrm>
            <a:off x="6156176" y="2924944"/>
            <a:ext cx="2987824" cy="1015663"/>
          </a:xfrm>
          <a:prstGeom prst="rect">
            <a:avLst/>
          </a:prstGeom>
          <a:noFill/>
        </p:spPr>
        <p:txBody>
          <a:bodyPr wrap="square" rtlCol="0">
            <a:spAutoFit/>
          </a:bodyPr>
          <a:lstStyle/>
          <a:p>
            <a:pPr algn="just"/>
            <a:r>
              <a:rPr lang="es-ES" sz="2000" b="1" dirty="0" smtClean="0">
                <a:latin typeface="+mj-lt"/>
              </a:rPr>
              <a:t>Unión atornillada de pilar inferior empotrado a viga pasante</a:t>
            </a:r>
          </a:p>
        </p:txBody>
      </p:sp>
    </p:spTree>
  </p:cSld>
  <p:clrMapOvr>
    <a:masterClrMapping/>
  </p:clrMapOvr>
  <p:transition>
    <p:push/>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179512" y="2276872"/>
            <a:ext cx="3744416" cy="3447098"/>
          </a:xfrm>
          <a:prstGeom prst="rect">
            <a:avLst/>
          </a:prstGeom>
          <a:noFill/>
        </p:spPr>
        <p:txBody>
          <a:bodyPr wrap="square" rtlCol="0">
            <a:spAutoFit/>
          </a:bodyPr>
          <a:lstStyle/>
          <a:p>
            <a:pPr algn="just"/>
            <a:r>
              <a:rPr lang="es-ES" sz="2000" dirty="0" smtClean="0">
                <a:latin typeface="+mj-lt"/>
              </a:rPr>
              <a:t>La cubierta que se propone es de </a:t>
            </a:r>
            <a:r>
              <a:rPr lang="es-ES" sz="2000" b="1" dirty="0" smtClean="0">
                <a:latin typeface="+mj-lt"/>
              </a:rPr>
              <a:t>panel sándwich de 30 mm de espesor formado por dos láminas de acero </a:t>
            </a:r>
            <a:r>
              <a:rPr lang="es-ES" sz="2000" b="1" dirty="0" err="1" smtClean="0">
                <a:latin typeface="+mj-lt"/>
              </a:rPr>
              <a:t>prelacadas</a:t>
            </a:r>
            <a:r>
              <a:rPr lang="es-ES" sz="2000" dirty="0" smtClean="0">
                <a:latin typeface="+mj-lt"/>
              </a:rPr>
              <a:t> a ambas caras de espesor 0,5 mm y </a:t>
            </a:r>
            <a:r>
              <a:rPr lang="es-ES" sz="2000" b="1" dirty="0" smtClean="0">
                <a:latin typeface="+mj-lt"/>
              </a:rPr>
              <a:t>por una capa mediana del aislante térmico</a:t>
            </a:r>
            <a:r>
              <a:rPr lang="es-ES" sz="2000" dirty="0" smtClean="0">
                <a:latin typeface="+mj-lt"/>
              </a:rPr>
              <a:t>, 30 mm de espesor de lana de roca según la normativa de CTE. Su pendiente </a:t>
            </a:r>
            <a:r>
              <a:rPr lang="es-ES" sz="2000" b="1" dirty="0" smtClean="0">
                <a:latin typeface="+mj-lt"/>
              </a:rPr>
              <a:t>será de un 15 % aproximadamente.</a:t>
            </a:r>
          </a:p>
          <a:p>
            <a:endParaRPr lang="es-ES" dirty="0"/>
          </a:p>
        </p:txBody>
      </p:sp>
      <p:pic>
        <p:nvPicPr>
          <p:cNvPr id="20482" name="Picture 2" descr="http://www.panel-sandwich.es/imagenes/in-situ/introduccion1.jpg"/>
          <p:cNvPicPr>
            <a:picLocks noChangeAspect="1" noChangeArrowheads="1"/>
          </p:cNvPicPr>
          <p:nvPr/>
        </p:nvPicPr>
        <p:blipFill>
          <a:blip r:embed="rId2" cstate="print"/>
          <a:srcRect/>
          <a:stretch>
            <a:fillRect/>
          </a:stretch>
        </p:blipFill>
        <p:spPr bwMode="auto">
          <a:xfrm>
            <a:off x="4011630" y="1052736"/>
            <a:ext cx="5132370" cy="2232248"/>
          </a:xfrm>
          <a:prstGeom prst="rect">
            <a:avLst/>
          </a:prstGeom>
          <a:noFill/>
        </p:spPr>
      </p:pic>
      <p:pic>
        <p:nvPicPr>
          <p:cNvPr id="20484" name="Picture 4" descr="http://www.bgmmanagement.com/wp-content/uploads/2012/03/2012.03.01-015.jpg"/>
          <p:cNvPicPr>
            <a:picLocks noChangeAspect="1" noChangeArrowheads="1"/>
          </p:cNvPicPr>
          <p:nvPr/>
        </p:nvPicPr>
        <p:blipFill>
          <a:blip r:embed="rId3" cstate="print"/>
          <a:srcRect/>
          <a:stretch>
            <a:fillRect/>
          </a:stretch>
        </p:blipFill>
        <p:spPr bwMode="auto">
          <a:xfrm>
            <a:off x="3995937" y="3284984"/>
            <a:ext cx="5148064" cy="3573016"/>
          </a:xfrm>
          <a:prstGeom prst="rect">
            <a:avLst/>
          </a:prstGeom>
          <a:noFill/>
        </p:spPr>
      </p:pic>
      <p:sp>
        <p:nvSpPr>
          <p:cNvPr id="9" name="1 Título"/>
          <p:cNvSpPr txBox="1">
            <a:spLocks/>
          </p:cNvSpPr>
          <p:nvPr/>
        </p:nvSpPr>
        <p:spPr>
          <a:xfrm>
            <a:off x="899592" y="476672"/>
            <a:ext cx="8568952" cy="819472"/>
          </a:xfrm>
          <a:prstGeom prst="rect">
            <a:avLst/>
          </a:prstGeom>
        </p:spPr>
        <p:txBody>
          <a:bodyPr vert="horz" lIns="0" rIns="0" bIns="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s-ES" sz="3600" b="0" i="0" u="none" strike="noStrike" kern="1200" cap="none" spc="0" normalizeH="0" baseline="0" noProof="0" dirty="0" smtClean="0">
                <a:ln>
                  <a:noFill/>
                </a:ln>
                <a:solidFill>
                  <a:schemeClr val="tx2"/>
                </a:solidFill>
                <a:effectLst/>
                <a:uLnTx/>
                <a:uFillTx/>
                <a:latin typeface="+mj-lt"/>
                <a:ea typeface="+mj-ea"/>
                <a:cs typeface="+mj-cs"/>
              </a:rPr>
              <a:t>8- Cubierta</a:t>
            </a:r>
            <a:endParaRPr kumimoji="0" lang="es-ES" sz="3600" b="0" i="0" u="none"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transition>
    <p:push/>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 Título"/>
          <p:cNvSpPr txBox="1">
            <a:spLocks/>
          </p:cNvSpPr>
          <p:nvPr/>
        </p:nvSpPr>
        <p:spPr>
          <a:xfrm>
            <a:off x="899592" y="476672"/>
            <a:ext cx="8568952" cy="819472"/>
          </a:xfrm>
          <a:prstGeom prst="rect">
            <a:avLst/>
          </a:prstGeom>
        </p:spPr>
        <p:txBody>
          <a:bodyPr vert="horz" lIns="0" rIns="0" bIns="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s-ES" sz="3600" dirty="0">
                <a:solidFill>
                  <a:schemeClr val="tx2"/>
                </a:solidFill>
                <a:latin typeface="+mj-lt"/>
                <a:ea typeface="+mj-ea"/>
                <a:cs typeface="+mj-cs"/>
              </a:rPr>
              <a:t>9</a:t>
            </a:r>
            <a:r>
              <a:rPr kumimoji="0" lang="es-ES" sz="3600" b="0" i="0" u="none" strike="noStrike" kern="1200" cap="none" spc="0" normalizeH="0" baseline="0" noProof="0" dirty="0" smtClean="0">
                <a:ln>
                  <a:noFill/>
                </a:ln>
                <a:solidFill>
                  <a:schemeClr val="tx2"/>
                </a:solidFill>
                <a:effectLst/>
                <a:uLnTx/>
                <a:uFillTx/>
                <a:latin typeface="+mj-lt"/>
                <a:ea typeface="+mj-ea"/>
                <a:cs typeface="+mj-cs"/>
              </a:rPr>
              <a:t>- Presupuesto</a:t>
            </a:r>
            <a:endParaRPr kumimoji="0" lang="es-ES" sz="3600" b="0" i="0" u="none" strike="noStrike" kern="1200" cap="none" spc="0" normalizeH="0" baseline="0" noProof="0" dirty="0">
              <a:ln>
                <a:noFill/>
              </a:ln>
              <a:solidFill>
                <a:schemeClr val="tx2"/>
              </a:solidFill>
              <a:effectLst/>
              <a:uLnTx/>
              <a:uFillTx/>
              <a:latin typeface="+mj-lt"/>
              <a:ea typeface="+mj-ea"/>
              <a:cs typeface="+mj-cs"/>
            </a:endParaRPr>
          </a:p>
        </p:txBody>
      </p:sp>
      <p:graphicFrame>
        <p:nvGraphicFramePr>
          <p:cNvPr id="3" name="2 Tabla"/>
          <p:cNvGraphicFramePr>
            <a:graphicFrameLocks noGrp="1"/>
          </p:cNvGraphicFramePr>
          <p:nvPr>
            <p:extLst>
              <p:ext uri="{D42A27DB-BD31-4B8C-83A1-F6EECF244321}">
                <p14:modId xmlns:p14="http://schemas.microsoft.com/office/powerpoint/2010/main" xmlns="" val="2102778651"/>
              </p:ext>
            </p:extLst>
          </p:nvPr>
        </p:nvGraphicFramePr>
        <p:xfrm>
          <a:off x="467544" y="1556796"/>
          <a:ext cx="8136905" cy="4824529"/>
        </p:xfrm>
        <a:graphic>
          <a:graphicData uri="http://schemas.openxmlformats.org/drawingml/2006/table">
            <a:tbl>
              <a:tblPr firstRow="1" firstCol="1" bandRow="1">
                <a:tableStyleId>{5C22544A-7EE6-4342-B048-85BDC9FD1C3A}</a:tableStyleId>
              </a:tblPr>
              <a:tblGrid>
                <a:gridCol w="107972"/>
                <a:gridCol w="357967"/>
                <a:gridCol w="518264"/>
                <a:gridCol w="857129"/>
                <a:gridCol w="348831"/>
                <a:gridCol w="518264"/>
                <a:gridCol w="866265"/>
                <a:gridCol w="480058"/>
                <a:gridCol w="240029"/>
                <a:gridCol w="150329"/>
                <a:gridCol w="578894"/>
                <a:gridCol w="377070"/>
                <a:gridCol w="705968"/>
                <a:gridCol w="546502"/>
                <a:gridCol w="1483363"/>
              </a:tblGrid>
              <a:tr h="303654">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gridSpan="14">
                  <a:txBody>
                    <a:bodyPr/>
                    <a:lstStyle/>
                    <a:p>
                      <a:pPr algn="just">
                        <a:lnSpc>
                          <a:spcPct val="115000"/>
                        </a:lnSpc>
                        <a:spcAft>
                          <a:spcPts val="600"/>
                        </a:spcAft>
                      </a:pPr>
                      <a:r>
                        <a:rPr lang="es-ES" sz="1100" u="sng">
                          <a:effectLst/>
                        </a:rPr>
                        <a:t>Presupuesto de ejecución material</a:t>
                      </a:r>
                      <a:endParaRPr lang="es-ES" sz="1100">
                        <a:effectLst/>
                        <a:latin typeface="Calibri"/>
                        <a:ea typeface="Times New Roman"/>
                        <a:cs typeface="Times New Roman"/>
                      </a:endParaRPr>
                    </a:p>
                  </a:txBody>
                  <a:tcPr marL="17780" marR="17780" marT="17780" marB="17780"/>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r>
              <a:tr h="303654">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17780" marR="17780" marT="17780" marB="17780"/>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r>
              <a:tr h="303654">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gridSpan="11">
                  <a:txBody>
                    <a:bodyPr/>
                    <a:lstStyle/>
                    <a:p>
                      <a:pPr algn="just">
                        <a:lnSpc>
                          <a:spcPct val="115000"/>
                        </a:lnSpc>
                        <a:spcAft>
                          <a:spcPts val="600"/>
                        </a:spcAft>
                      </a:pPr>
                      <a:r>
                        <a:rPr lang="es-ES" sz="1100">
                          <a:effectLst/>
                        </a:rPr>
                        <a:t>1. Acondicionamiento y cimentación .</a:t>
                      </a:r>
                      <a:endParaRPr lang="es-ES" sz="1100">
                        <a:effectLst/>
                        <a:latin typeface="Calibri"/>
                        <a:ea typeface="Times New Roman"/>
                        <a:cs typeface="Times New Roman"/>
                      </a:endParaRPr>
                    </a:p>
                  </a:txBody>
                  <a:tcPr marL="17780" marR="17780" marT="17780" marB="17780"/>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gridSpan="2">
                  <a:txBody>
                    <a:bodyPr/>
                    <a:lstStyle/>
                    <a:p>
                      <a:pPr algn="just">
                        <a:lnSpc>
                          <a:spcPct val="115000"/>
                        </a:lnSpc>
                        <a:spcAft>
                          <a:spcPts val="600"/>
                        </a:spcAft>
                      </a:pPr>
                      <a:r>
                        <a:rPr lang="es-ES" sz="1100">
                          <a:effectLst/>
                        </a:rPr>
                        <a:t>47.594,64</a:t>
                      </a:r>
                      <a:endParaRPr lang="es-ES" sz="1100">
                        <a:effectLst/>
                        <a:latin typeface="Calibri"/>
                        <a:ea typeface="Times New Roman"/>
                        <a:cs typeface="Times New Roman"/>
                      </a:endParaRPr>
                    </a:p>
                  </a:txBody>
                  <a:tcPr marL="17780" marR="17780" marT="17780" marB="17780"/>
                </a:tc>
                <a:tc hMerge="1">
                  <a:txBody>
                    <a:bodyPr/>
                    <a:lstStyle/>
                    <a:p>
                      <a:endParaRPr lang="es-ES"/>
                    </a:p>
                  </a:txBody>
                  <a:tcPr/>
                </a:tc>
              </a:tr>
              <a:tr h="303654">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gridSpan="11">
                  <a:txBody>
                    <a:bodyPr/>
                    <a:lstStyle/>
                    <a:p>
                      <a:pPr algn="just">
                        <a:lnSpc>
                          <a:spcPct val="115000"/>
                        </a:lnSpc>
                        <a:spcAft>
                          <a:spcPts val="600"/>
                        </a:spcAft>
                      </a:pPr>
                      <a:r>
                        <a:rPr lang="es-ES" sz="1100" dirty="0">
                          <a:effectLst/>
                        </a:rPr>
                        <a:t>2. Estructura .</a:t>
                      </a:r>
                      <a:endParaRPr lang="es-ES" sz="1100" dirty="0">
                        <a:effectLst/>
                        <a:latin typeface="Calibri"/>
                        <a:ea typeface="Times New Roman"/>
                        <a:cs typeface="Times New Roman"/>
                      </a:endParaRPr>
                    </a:p>
                  </a:txBody>
                  <a:tcPr marL="17780" marR="17780" marT="17780" marB="17780"/>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gridSpan="2">
                  <a:txBody>
                    <a:bodyPr/>
                    <a:lstStyle/>
                    <a:p>
                      <a:pPr algn="just">
                        <a:lnSpc>
                          <a:spcPct val="115000"/>
                        </a:lnSpc>
                        <a:spcAft>
                          <a:spcPts val="600"/>
                        </a:spcAft>
                      </a:pPr>
                      <a:r>
                        <a:rPr lang="es-ES" sz="1100">
                          <a:effectLst/>
                        </a:rPr>
                        <a:t>93.023,12</a:t>
                      </a:r>
                      <a:endParaRPr lang="es-ES" sz="1100">
                        <a:effectLst/>
                        <a:latin typeface="Calibri"/>
                        <a:ea typeface="Times New Roman"/>
                        <a:cs typeface="Times New Roman"/>
                      </a:endParaRPr>
                    </a:p>
                  </a:txBody>
                  <a:tcPr marL="17780" marR="17780" marT="17780" marB="17780"/>
                </a:tc>
                <a:tc hMerge="1">
                  <a:txBody>
                    <a:bodyPr/>
                    <a:lstStyle/>
                    <a:p>
                      <a:endParaRPr lang="es-ES"/>
                    </a:p>
                  </a:txBody>
                  <a:tcPr/>
                </a:tc>
              </a:tr>
              <a:tr h="303654">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gridSpan="11">
                  <a:txBody>
                    <a:bodyPr/>
                    <a:lstStyle/>
                    <a:p>
                      <a:pPr algn="just">
                        <a:lnSpc>
                          <a:spcPct val="115000"/>
                        </a:lnSpc>
                        <a:spcAft>
                          <a:spcPts val="600"/>
                        </a:spcAft>
                      </a:pPr>
                      <a:r>
                        <a:rPr lang="es-ES" sz="1100">
                          <a:effectLst/>
                        </a:rPr>
                        <a:t>3. Cerramientos y particiones .</a:t>
                      </a:r>
                      <a:endParaRPr lang="es-ES" sz="1100">
                        <a:effectLst/>
                        <a:latin typeface="Calibri"/>
                        <a:ea typeface="Times New Roman"/>
                        <a:cs typeface="Times New Roman"/>
                      </a:endParaRPr>
                    </a:p>
                  </a:txBody>
                  <a:tcPr marL="17780" marR="17780" marT="17780" marB="17780"/>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gridSpan="2">
                  <a:txBody>
                    <a:bodyPr/>
                    <a:lstStyle/>
                    <a:p>
                      <a:pPr algn="just">
                        <a:lnSpc>
                          <a:spcPct val="115000"/>
                        </a:lnSpc>
                        <a:spcAft>
                          <a:spcPts val="600"/>
                        </a:spcAft>
                      </a:pPr>
                      <a:r>
                        <a:rPr lang="es-ES" sz="1100">
                          <a:effectLst/>
                        </a:rPr>
                        <a:t>78.921,70</a:t>
                      </a:r>
                      <a:endParaRPr lang="es-ES" sz="1100">
                        <a:effectLst/>
                        <a:latin typeface="Calibri"/>
                        <a:ea typeface="Times New Roman"/>
                        <a:cs typeface="Times New Roman"/>
                      </a:endParaRPr>
                    </a:p>
                  </a:txBody>
                  <a:tcPr marL="17780" marR="17780" marT="17780" marB="17780"/>
                </a:tc>
                <a:tc hMerge="1">
                  <a:txBody>
                    <a:bodyPr/>
                    <a:lstStyle/>
                    <a:p>
                      <a:endParaRPr lang="es-ES"/>
                    </a:p>
                  </a:txBody>
                  <a:tcPr/>
                </a:tc>
              </a:tr>
              <a:tr h="303654">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gridSpan="11">
                  <a:txBody>
                    <a:bodyPr/>
                    <a:lstStyle/>
                    <a:p>
                      <a:pPr algn="just">
                        <a:lnSpc>
                          <a:spcPct val="115000"/>
                        </a:lnSpc>
                        <a:spcAft>
                          <a:spcPts val="600"/>
                        </a:spcAft>
                      </a:pPr>
                      <a:r>
                        <a:rPr lang="es-ES" sz="1100">
                          <a:effectLst/>
                        </a:rPr>
                        <a:t>4. Cubierta .</a:t>
                      </a:r>
                      <a:endParaRPr lang="es-ES" sz="1100">
                        <a:effectLst/>
                        <a:latin typeface="Calibri"/>
                        <a:ea typeface="Times New Roman"/>
                        <a:cs typeface="Times New Roman"/>
                      </a:endParaRPr>
                    </a:p>
                  </a:txBody>
                  <a:tcPr marL="17780" marR="17780" marT="17780" marB="17780"/>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gridSpan="2">
                  <a:txBody>
                    <a:bodyPr/>
                    <a:lstStyle/>
                    <a:p>
                      <a:pPr algn="just">
                        <a:lnSpc>
                          <a:spcPct val="115000"/>
                        </a:lnSpc>
                        <a:spcAft>
                          <a:spcPts val="600"/>
                        </a:spcAft>
                      </a:pPr>
                      <a:r>
                        <a:rPr lang="es-ES" sz="1100">
                          <a:effectLst/>
                        </a:rPr>
                        <a:t>52.712,50</a:t>
                      </a:r>
                      <a:endParaRPr lang="es-ES" sz="1100">
                        <a:effectLst/>
                        <a:latin typeface="Calibri"/>
                        <a:ea typeface="Times New Roman"/>
                        <a:cs typeface="Times New Roman"/>
                      </a:endParaRPr>
                    </a:p>
                  </a:txBody>
                  <a:tcPr marL="17780" marR="17780" marT="17780" marB="17780"/>
                </a:tc>
                <a:tc hMerge="1">
                  <a:txBody>
                    <a:bodyPr/>
                    <a:lstStyle/>
                    <a:p>
                      <a:endParaRPr lang="es-ES"/>
                    </a:p>
                  </a:txBody>
                  <a:tcPr/>
                </a:tc>
              </a:tr>
              <a:tr h="303654">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gridSpan="11">
                  <a:txBody>
                    <a:bodyPr/>
                    <a:lstStyle/>
                    <a:p>
                      <a:pPr algn="just">
                        <a:lnSpc>
                          <a:spcPct val="115000"/>
                        </a:lnSpc>
                        <a:spcAft>
                          <a:spcPts val="600"/>
                        </a:spcAft>
                      </a:pPr>
                      <a:r>
                        <a:rPr lang="es-ES" sz="1100">
                          <a:effectLst/>
                        </a:rPr>
                        <a:t>5. Acabados y pinturas .</a:t>
                      </a:r>
                      <a:endParaRPr lang="es-ES" sz="1100">
                        <a:effectLst/>
                        <a:latin typeface="Calibri"/>
                        <a:ea typeface="Times New Roman"/>
                        <a:cs typeface="Times New Roman"/>
                      </a:endParaRPr>
                    </a:p>
                  </a:txBody>
                  <a:tcPr marL="17780" marR="17780" marT="17780" marB="17780"/>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gridSpan="2">
                  <a:txBody>
                    <a:bodyPr/>
                    <a:lstStyle/>
                    <a:p>
                      <a:pPr algn="just">
                        <a:lnSpc>
                          <a:spcPct val="115000"/>
                        </a:lnSpc>
                        <a:spcAft>
                          <a:spcPts val="600"/>
                        </a:spcAft>
                      </a:pPr>
                      <a:r>
                        <a:rPr lang="es-ES" sz="1100">
                          <a:effectLst/>
                        </a:rPr>
                        <a:t>495,00</a:t>
                      </a:r>
                      <a:endParaRPr lang="es-ES" sz="1100">
                        <a:effectLst/>
                        <a:latin typeface="Calibri"/>
                        <a:ea typeface="Times New Roman"/>
                        <a:cs typeface="Times New Roman"/>
                      </a:endParaRPr>
                    </a:p>
                  </a:txBody>
                  <a:tcPr marL="17780" marR="17780" marT="17780" marB="17780"/>
                </a:tc>
                <a:tc hMerge="1">
                  <a:txBody>
                    <a:bodyPr/>
                    <a:lstStyle/>
                    <a:p>
                      <a:endParaRPr lang="es-ES"/>
                    </a:p>
                  </a:txBody>
                  <a:tcPr/>
                </a:tc>
              </a:tr>
              <a:tr h="303654">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gridSpan="11">
                  <a:txBody>
                    <a:bodyPr/>
                    <a:lstStyle/>
                    <a:p>
                      <a:pPr algn="just">
                        <a:lnSpc>
                          <a:spcPct val="115000"/>
                        </a:lnSpc>
                        <a:spcAft>
                          <a:spcPts val="600"/>
                        </a:spcAft>
                      </a:pPr>
                      <a:r>
                        <a:rPr lang="es-ES" sz="1100">
                          <a:effectLst/>
                        </a:rPr>
                        <a:t>6. Carpintería .</a:t>
                      </a:r>
                      <a:endParaRPr lang="es-ES" sz="1100">
                        <a:effectLst/>
                        <a:latin typeface="Calibri"/>
                        <a:ea typeface="Times New Roman"/>
                        <a:cs typeface="Times New Roman"/>
                      </a:endParaRPr>
                    </a:p>
                  </a:txBody>
                  <a:tcPr marL="17780" marR="17780" marT="17780" marB="17780"/>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gridSpan="2">
                  <a:txBody>
                    <a:bodyPr/>
                    <a:lstStyle/>
                    <a:p>
                      <a:pPr algn="just">
                        <a:lnSpc>
                          <a:spcPct val="115000"/>
                        </a:lnSpc>
                        <a:spcAft>
                          <a:spcPts val="600"/>
                        </a:spcAft>
                      </a:pPr>
                      <a:r>
                        <a:rPr lang="es-ES" sz="1100">
                          <a:effectLst/>
                        </a:rPr>
                        <a:t>50.121,00</a:t>
                      </a:r>
                      <a:endParaRPr lang="es-ES" sz="1100">
                        <a:effectLst/>
                        <a:latin typeface="Calibri"/>
                        <a:ea typeface="Times New Roman"/>
                        <a:cs typeface="Times New Roman"/>
                      </a:endParaRPr>
                    </a:p>
                  </a:txBody>
                  <a:tcPr marL="17780" marR="17780" marT="17780" marB="17780"/>
                </a:tc>
                <a:tc hMerge="1">
                  <a:txBody>
                    <a:bodyPr/>
                    <a:lstStyle/>
                    <a:p>
                      <a:endParaRPr lang="es-ES"/>
                    </a:p>
                  </a:txBody>
                  <a:tcPr/>
                </a:tc>
              </a:tr>
              <a:tr h="303654">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gridSpan="11">
                  <a:txBody>
                    <a:bodyPr/>
                    <a:lstStyle/>
                    <a:p>
                      <a:pPr algn="just">
                        <a:lnSpc>
                          <a:spcPct val="115000"/>
                        </a:lnSpc>
                        <a:spcAft>
                          <a:spcPts val="600"/>
                        </a:spcAft>
                      </a:pPr>
                      <a:r>
                        <a:rPr lang="es-ES" sz="1100">
                          <a:effectLst/>
                        </a:rPr>
                        <a:t>7. Gestión de residuos .</a:t>
                      </a:r>
                      <a:endParaRPr lang="es-ES" sz="1100">
                        <a:effectLst/>
                        <a:latin typeface="Calibri"/>
                        <a:ea typeface="Times New Roman"/>
                        <a:cs typeface="Times New Roman"/>
                      </a:endParaRPr>
                    </a:p>
                  </a:txBody>
                  <a:tcPr marL="17780" marR="17780" marT="17780" marB="17780"/>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gridSpan="2">
                  <a:txBody>
                    <a:bodyPr/>
                    <a:lstStyle/>
                    <a:p>
                      <a:pPr algn="just">
                        <a:lnSpc>
                          <a:spcPct val="115000"/>
                        </a:lnSpc>
                        <a:spcAft>
                          <a:spcPts val="600"/>
                        </a:spcAft>
                      </a:pPr>
                      <a:r>
                        <a:rPr lang="es-ES" sz="1100">
                          <a:effectLst/>
                        </a:rPr>
                        <a:t>2.160,29</a:t>
                      </a:r>
                      <a:endParaRPr lang="es-ES" sz="1100">
                        <a:effectLst/>
                        <a:latin typeface="Calibri"/>
                        <a:ea typeface="Times New Roman"/>
                        <a:cs typeface="Times New Roman"/>
                      </a:endParaRPr>
                    </a:p>
                  </a:txBody>
                  <a:tcPr marL="17780" marR="17780" marT="17780" marB="17780"/>
                </a:tc>
                <a:tc hMerge="1">
                  <a:txBody>
                    <a:bodyPr/>
                    <a:lstStyle/>
                    <a:p>
                      <a:endParaRPr lang="es-ES"/>
                    </a:p>
                  </a:txBody>
                  <a:tcPr/>
                </a:tc>
              </a:tr>
              <a:tr h="303654">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gridSpan="11">
                  <a:txBody>
                    <a:bodyPr/>
                    <a:lstStyle/>
                    <a:p>
                      <a:pPr algn="just">
                        <a:lnSpc>
                          <a:spcPct val="115000"/>
                        </a:lnSpc>
                        <a:spcAft>
                          <a:spcPts val="600"/>
                        </a:spcAft>
                      </a:pPr>
                      <a:r>
                        <a:rPr lang="es-ES" sz="1100">
                          <a:effectLst/>
                        </a:rPr>
                        <a:t>8. Seguridad y Salud .</a:t>
                      </a:r>
                      <a:endParaRPr lang="es-ES" sz="1100">
                        <a:effectLst/>
                        <a:latin typeface="Calibri"/>
                        <a:ea typeface="Times New Roman"/>
                        <a:cs typeface="Times New Roman"/>
                      </a:endParaRPr>
                    </a:p>
                  </a:txBody>
                  <a:tcPr marL="17780" marR="17780" marT="17780" marB="17780"/>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gridSpan="2">
                  <a:txBody>
                    <a:bodyPr/>
                    <a:lstStyle/>
                    <a:p>
                      <a:pPr algn="just">
                        <a:lnSpc>
                          <a:spcPct val="115000"/>
                        </a:lnSpc>
                        <a:spcAft>
                          <a:spcPts val="600"/>
                        </a:spcAft>
                      </a:pPr>
                      <a:r>
                        <a:rPr lang="es-ES" sz="1100">
                          <a:effectLst/>
                        </a:rPr>
                        <a:t>2.500,00</a:t>
                      </a:r>
                      <a:endParaRPr lang="es-ES" sz="1100">
                        <a:effectLst/>
                        <a:latin typeface="Calibri"/>
                        <a:ea typeface="Times New Roman"/>
                        <a:cs typeface="Times New Roman"/>
                      </a:endParaRPr>
                    </a:p>
                  </a:txBody>
                  <a:tcPr marL="17780" marR="17780" marT="17780" marB="17780"/>
                </a:tc>
                <a:tc hMerge="1">
                  <a:txBody>
                    <a:bodyPr/>
                    <a:lstStyle/>
                    <a:p>
                      <a:endParaRPr lang="es-ES"/>
                    </a:p>
                  </a:txBody>
                  <a:tcPr/>
                </a:tc>
              </a:tr>
              <a:tr h="303654">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gridSpan="2">
                  <a:txBody>
                    <a:bodyPr/>
                    <a:lstStyle/>
                    <a:p>
                      <a:pPr algn="just">
                        <a:lnSpc>
                          <a:spcPct val="115000"/>
                        </a:lnSpc>
                        <a:spcAft>
                          <a:spcPts val="600"/>
                        </a:spcAft>
                      </a:pPr>
                      <a:r>
                        <a:rPr lang="es-ES" sz="1100">
                          <a:effectLst/>
                        </a:rPr>
                        <a:t>Total:</a:t>
                      </a:r>
                      <a:endParaRPr lang="es-ES" sz="1100">
                        <a:effectLst/>
                        <a:latin typeface="Calibri"/>
                        <a:ea typeface="Times New Roman"/>
                        <a:cs typeface="Times New Roman"/>
                      </a:endParaRPr>
                    </a:p>
                  </a:txBody>
                  <a:tcPr marL="17780" marR="17780" marT="17780" marB="17780"/>
                </a:tc>
                <a:tc hMerge="1">
                  <a:txBody>
                    <a:bodyPr/>
                    <a:lstStyle/>
                    <a:p>
                      <a:endParaRPr lang="es-ES"/>
                    </a:p>
                  </a:txBody>
                  <a:tcPr/>
                </a:tc>
                <a:tc gridSpan="2">
                  <a:txBody>
                    <a:bodyPr/>
                    <a:lstStyle/>
                    <a:p>
                      <a:pPr algn="just">
                        <a:lnSpc>
                          <a:spcPct val="115000"/>
                        </a:lnSpc>
                        <a:spcAft>
                          <a:spcPts val="600"/>
                        </a:spcAft>
                      </a:pPr>
                      <a:r>
                        <a:rPr lang="es-ES" sz="1100">
                          <a:effectLst/>
                        </a:rPr>
                        <a:t>327.528,25</a:t>
                      </a:r>
                      <a:endParaRPr lang="es-ES" sz="1100">
                        <a:effectLst/>
                        <a:latin typeface="Calibri"/>
                        <a:ea typeface="Times New Roman"/>
                        <a:cs typeface="Times New Roman"/>
                      </a:endParaRPr>
                    </a:p>
                  </a:txBody>
                  <a:tcPr marL="17780" marR="17780" marT="17780" marB="17780"/>
                </a:tc>
                <a:tc hMerge="1">
                  <a:txBody>
                    <a:bodyPr/>
                    <a:lstStyle/>
                    <a:p>
                      <a:endParaRPr lang="es-ES"/>
                    </a:p>
                  </a:txBody>
                  <a:tcPr/>
                </a:tc>
              </a:tr>
              <a:tr h="303654">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17780" marR="17780" marT="17780" marB="17780"/>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r>
              <a:tr h="573373">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gridSpan="13">
                  <a:txBody>
                    <a:bodyPr/>
                    <a:lstStyle/>
                    <a:p>
                      <a:pPr algn="just">
                        <a:lnSpc>
                          <a:spcPct val="115000"/>
                        </a:lnSpc>
                        <a:spcAft>
                          <a:spcPts val="0"/>
                        </a:spcAft>
                      </a:pPr>
                      <a:r>
                        <a:rPr lang="es-ES" sz="1100">
                          <a:effectLst/>
                        </a:rPr>
                        <a:t>Asciende el presupuesto de ejecución material a la expresada cantidad de TRESCIENTOS VEINTISIETE MIL QUINIENTOS VEINTIOCHO EUROS CON VEINTICINCO CÉNTIMOS.</a:t>
                      </a:r>
                      <a:endParaRPr lang="es-ES" sz="1100">
                        <a:effectLst/>
                        <a:latin typeface="Calibri"/>
                        <a:ea typeface="Times New Roman"/>
                        <a:cs typeface="Times New Roman"/>
                      </a:endParaRPr>
                    </a:p>
                  </a:txBody>
                  <a:tcPr marL="17780" marR="17780" marT="17780" marB="17780"/>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r>
              <a:tr h="303654">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17780" marR="17780" marT="17780" marB="17780"/>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r>
              <a:tr h="303654">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3810" marR="6985" marT="10795" marB="14605" anchor="ctr"/>
                </a:tc>
                <a:tc gridSpan="7">
                  <a:txBody>
                    <a:bodyPr/>
                    <a:lstStyle/>
                    <a:p>
                      <a:pPr algn="just">
                        <a:lnSpc>
                          <a:spcPct val="115000"/>
                        </a:lnSpc>
                        <a:spcAft>
                          <a:spcPts val="0"/>
                        </a:spcAft>
                      </a:pPr>
                      <a:r>
                        <a:rPr lang="es-ES" sz="1100">
                          <a:effectLst/>
                        </a:rPr>
                        <a:t> </a:t>
                      </a:r>
                      <a:endParaRPr lang="es-ES" sz="1100">
                        <a:effectLst/>
                        <a:latin typeface="Calibri"/>
                        <a:ea typeface="Times New Roman"/>
                        <a:cs typeface="Times New Roman"/>
                      </a:endParaRPr>
                    </a:p>
                  </a:txBody>
                  <a:tcPr marL="17780" marR="17780" marT="17780" marB="17780"/>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gridSpan="6">
                  <a:txBody>
                    <a:bodyPr/>
                    <a:lstStyle/>
                    <a:p>
                      <a:pPr algn="just">
                        <a:lnSpc>
                          <a:spcPct val="115000"/>
                        </a:lnSpc>
                        <a:spcAft>
                          <a:spcPts val="0"/>
                        </a:spcAft>
                      </a:pPr>
                      <a:r>
                        <a:rPr lang="es-ES" sz="1100" dirty="0">
                          <a:effectLst/>
                        </a:rPr>
                        <a:t> </a:t>
                      </a:r>
                      <a:endParaRPr lang="es-ES" sz="1100" dirty="0">
                        <a:effectLst/>
                        <a:latin typeface="Calibri"/>
                        <a:ea typeface="Times New Roman"/>
                        <a:cs typeface="Times New Roman"/>
                      </a:endParaRPr>
                    </a:p>
                  </a:txBody>
                  <a:tcPr marL="17780" marR="17780" marT="17780" marB="17780"/>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r>
            </a:tbl>
          </a:graphicData>
        </a:graphic>
      </p:graphicFrame>
    </p:spTree>
    <p:extLst>
      <p:ext uri="{BB962C8B-B14F-4D97-AF65-F5344CB8AC3E}">
        <p14:creationId xmlns:p14="http://schemas.microsoft.com/office/powerpoint/2010/main" xmlns="" val="1943240537"/>
      </p:ext>
    </p:extLst>
  </p:cSld>
  <p:clrMapOvr>
    <a:masterClrMapping/>
  </p:clrMapOvr>
  <p:transition>
    <p:push/>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S" dirty="0" smtClean="0"/>
              <a:t>FIN DE LA PRESENTACIÓN</a:t>
            </a:r>
            <a:endParaRPr lang="es-ES" dirty="0"/>
          </a:p>
        </p:txBody>
      </p:sp>
      <p:sp>
        <p:nvSpPr>
          <p:cNvPr id="3" name="2 Subtítulo"/>
          <p:cNvSpPr>
            <a:spLocks noGrp="1"/>
          </p:cNvSpPr>
          <p:nvPr>
            <p:ph type="subTitle" idx="1"/>
          </p:nvPr>
        </p:nvSpPr>
        <p:spPr/>
        <p:txBody>
          <a:bodyPr/>
          <a:lstStyle/>
          <a:p>
            <a:r>
              <a:rPr lang="es-ES" dirty="0" smtClean="0"/>
              <a:t>Muchas gracias por su atención</a:t>
            </a:r>
            <a:endParaRPr lang="es-ES" dirty="0"/>
          </a:p>
        </p:txBody>
      </p:sp>
    </p:spTree>
  </p:cSld>
  <p:clrMapOvr>
    <a:masterClrMapping/>
  </p:clrMapOvr>
  <p:transition>
    <p:newsflash/>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ujo">
  <a:themeElements>
    <a:clrScheme name="Fluj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uj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uj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433</TotalTime>
  <Words>599</Words>
  <Application>Microsoft Office PowerPoint</Application>
  <PresentationFormat>Presentación en pantalla (4:3)</PresentationFormat>
  <Paragraphs>151</Paragraphs>
  <Slides>12</Slides>
  <Notes>0</Notes>
  <HiddenSlides>0</HiddenSlides>
  <MMClips>0</MMClips>
  <ScaleCrop>false</ScaleCrop>
  <HeadingPairs>
    <vt:vector size="4" baseType="variant">
      <vt:variant>
        <vt:lpstr>Tema</vt:lpstr>
      </vt:variant>
      <vt:variant>
        <vt:i4>1</vt:i4>
      </vt:variant>
      <vt:variant>
        <vt:lpstr>Títulos de diapositiva</vt:lpstr>
      </vt:variant>
      <vt:variant>
        <vt:i4>12</vt:i4>
      </vt:variant>
    </vt:vector>
  </HeadingPairs>
  <TitlesOfParts>
    <vt:vector size="13" baseType="lpstr">
      <vt:lpstr>Flujo</vt:lpstr>
      <vt:lpstr>Trabajo Fin de Grado Diseño estructura básica de Nave Industrial</vt:lpstr>
      <vt:lpstr>Partes del TFG</vt:lpstr>
      <vt:lpstr>1- Objetivo del proyecto</vt:lpstr>
      <vt:lpstr>2- Descripción de una nave industrial</vt:lpstr>
      <vt:lpstr>3-Normativa aplicada</vt:lpstr>
      <vt:lpstr>Diapositiva 6</vt:lpstr>
      <vt:lpstr>Diapositiva 7</vt:lpstr>
      <vt:lpstr>Diapositiva 8</vt:lpstr>
      <vt:lpstr>Diapositiva 9</vt:lpstr>
      <vt:lpstr>Diapositiva 10</vt:lpstr>
      <vt:lpstr>Diapositiva 11</vt:lpstr>
      <vt:lpstr>FIN DE LA PRESENTACIÓN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Trabajo Fin de Grado Diseño estructura básica de Nave Industrial</dc:title>
  <dc:creator>David Elez</dc:creator>
  <cp:lastModifiedBy>David Brovidy</cp:lastModifiedBy>
  <cp:revision>59</cp:revision>
  <dcterms:created xsi:type="dcterms:W3CDTF">2016-05-01T14:07:14Z</dcterms:created>
  <dcterms:modified xsi:type="dcterms:W3CDTF">2016-05-21T07:30:17Z</dcterms:modified>
</cp:coreProperties>
</file>