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3" r:id="rId17"/>
    <p:sldId id="284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82" r:id="rId27"/>
    <p:sldId id="312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299" r:id="rId41"/>
    <p:sldId id="286" r:id="rId42"/>
    <p:sldId id="287" r:id="rId43"/>
    <p:sldId id="288" r:id="rId44"/>
    <p:sldId id="289" r:id="rId45"/>
    <p:sldId id="290" r:id="rId4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0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>
        <p:scale>
          <a:sx n="69" d="100"/>
          <a:sy n="69" d="100"/>
        </p:scale>
        <p:origin x="-18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Diego\Desktop\MATRICES%20ALCANTARA\AM\Cuadro%20PDCA\Act\OEE%20Torno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Evolución OEE</a:t>
            </a:r>
          </a:p>
          <a:p>
            <a:pPr>
              <a:defRPr/>
            </a:pPr>
            <a:r>
              <a:rPr lang="en-US" sz="1400"/>
              <a:t>(Piezas Reales</a:t>
            </a:r>
            <a:r>
              <a:rPr lang="en-US" sz="1400" baseline="0"/>
              <a:t> / Piezas Teóricas)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Evolución!$C$3</c:f>
              <c:strCache>
                <c:ptCount val="1"/>
                <c:pt idx="0">
                  <c:v>OEE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dLbls>
            <c:dLbl>
              <c:idx val="0"/>
              <c:layout>
                <c:manualLayout>
                  <c:x val="-3.2596041909196752E-2"/>
                  <c:y val="3.0131820784471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939464493597205E-2"/>
                  <c:y val="3.2642805849844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9951695973579454E-2"/>
                  <c:y val="-5.7189482767970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6565774155995533E-2"/>
                  <c:y val="-3.5153790915216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909191349255616E-2"/>
                  <c:y val="-4.6335909629989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4835079549864563E-2"/>
                  <c:y val="-3.7664775980589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Evolución!$B$6:$B$13</c:f>
              <c:strCache>
                <c:ptCount val="8"/>
                <c:pt idx="0">
                  <c:v>Histórico</c:v>
                </c:pt>
                <c:pt idx="1">
                  <c:v>Diciembre</c:v>
                </c:pt>
                <c:pt idx="2">
                  <c:v>Enero</c:v>
                </c:pt>
                <c:pt idx="3">
                  <c:v>Febrero</c:v>
                </c:pt>
                <c:pt idx="4">
                  <c:v>Marzo</c:v>
                </c:pt>
                <c:pt idx="5">
                  <c:v>Abril</c:v>
                </c:pt>
                <c:pt idx="6">
                  <c:v>Mayo</c:v>
                </c:pt>
                <c:pt idx="7">
                  <c:v>Junio</c:v>
                </c:pt>
              </c:strCache>
            </c:strRef>
          </c:cat>
          <c:val>
            <c:numRef>
              <c:f>Evolución!$C$6:$C$13</c:f>
              <c:numCache>
                <c:formatCode>0%</c:formatCode>
                <c:ptCount val="8"/>
                <c:pt idx="0">
                  <c:v>0.71000000000000063</c:v>
                </c:pt>
                <c:pt idx="1">
                  <c:v>0.73000000000000065</c:v>
                </c:pt>
                <c:pt idx="2">
                  <c:v>0.81</c:v>
                </c:pt>
                <c:pt idx="3">
                  <c:v>0.82000000000000062</c:v>
                </c:pt>
                <c:pt idx="4">
                  <c:v>0.8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146816"/>
        <c:axId val="166148352"/>
      </c:lineChart>
      <c:catAx>
        <c:axId val="166146816"/>
        <c:scaling>
          <c:orientation val="minMax"/>
        </c:scaling>
        <c:delete val="0"/>
        <c:axPos val="b"/>
        <c:majorTickMark val="out"/>
        <c:minorTickMark val="none"/>
        <c:tickLblPos val="nextTo"/>
        <c:crossAx val="166148352"/>
        <c:crosses val="autoZero"/>
        <c:auto val="1"/>
        <c:lblAlgn val="ctr"/>
        <c:lblOffset val="100"/>
        <c:noMultiLvlLbl val="0"/>
      </c:catAx>
      <c:valAx>
        <c:axId val="166148352"/>
        <c:scaling>
          <c:orientation val="minMax"/>
          <c:max val="1"/>
          <c:min val="0.4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61468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0.08084</cdr:x>
      <cdr:y>0.44567</cdr:y>
    </cdr:from>
    <cdr:to>
      <cdr:x>0.99386</cdr:x>
      <cdr:y>0.44567</cdr:y>
    </cdr:to>
    <cdr:sp macro="" textlink="">
      <cdr:nvSpPr>
        <cdr:cNvPr id="3" name="2 Conector recto"/>
        <cdr:cNvSpPr/>
      </cdr:nvSpPr>
      <cdr:spPr>
        <a:xfrm xmlns:a="http://schemas.openxmlformats.org/drawingml/2006/main">
          <a:off x="576064" y="1512168"/>
          <a:ext cx="6506096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A071E7-723A-4BA3-B625-9A286EBC6985}" type="datetimeFigureOut">
              <a:rPr lang="es-ES" smtClean="0"/>
              <a:t>18/06/2016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835FCF-5DE8-412E-92E1-46D569B64AC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4.jpe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4.jpeg"/><Relationship Id="rId7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548680"/>
            <a:ext cx="6768752" cy="2232248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MEJORA DISEÑO E IMPLANTACIÓN DE UN PLAN DE MANTENIMIENTO PARA MATRICES ALCANTARA</a:t>
            </a:r>
            <a:r>
              <a:rPr lang="pt-PT" sz="3200" dirty="0" smtClean="0">
                <a:solidFill>
                  <a:schemeClr val="tx1"/>
                </a:solidFill>
              </a:rPr>
              <a:t/>
            </a:r>
            <a:br>
              <a:rPr lang="pt-PT" sz="3200" dirty="0" smtClean="0">
                <a:solidFill>
                  <a:schemeClr val="tx1"/>
                </a:solidFill>
              </a:rPr>
            </a:br>
            <a:endParaRPr lang="es-ES" sz="3200" dirty="0">
              <a:solidFill>
                <a:schemeClr val="tx1"/>
              </a:solidFill>
            </a:endParaRPr>
          </a:p>
        </p:txBody>
      </p:sp>
      <p:pic>
        <p:nvPicPr>
          <p:cNvPr id="5" name="9 Imagen" descr="logo_upv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068960"/>
            <a:ext cx="2532608" cy="254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487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650655"/>
            <a:ext cx="6120532" cy="103227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  </a:t>
            </a:r>
            <a:r>
              <a:rPr lang="es-ES" sz="5000" dirty="0" smtClean="0">
                <a:solidFill>
                  <a:srgbClr val="1920A7"/>
                </a:solidFill>
              </a:rPr>
              <a:t>INTRODUCCIÓN</a:t>
            </a:r>
            <a:r>
              <a:rPr lang="es-ES" sz="4400" dirty="0" smtClean="0">
                <a:solidFill>
                  <a:srgbClr val="1920A7"/>
                </a:solidFill>
              </a:rPr>
              <a:t/>
            </a:r>
            <a:br>
              <a:rPr lang="es-ES" sz="4400" dirty="0" smtClean="0">
                <a:solidFill>
                  <a:srgbClr val="1920A7"/>
                </a:solidFill>
              </a:rPr>
            </a:br>
            <a:r>
              <a:rPr lang="es-ES" sz="4400" dirty="0" smtClean="0">
                <a:solidFill>
                  <a:srgbClr val="1920A7"/>
                </a:solidFill>
              </a:rPr>
              <a:t> </a:t>
            </a:r>
            <a:endParaRPr lang="es-ES" sz="4400" dirty="0">
              <a:solidFill>
                <a:srgbClr val="1920A7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s-ES" sz="3000" dirty="0" smtClean="0"/>
          </a:p>
          <a:p>
            <a:pPr marL="0" indent="0">
              <a:buFontTx/>
              <a:buNone/>
            </a:pPr>
            <a:endParaRPr lang="es-ES" sz="3000" dirty="0"/>
          </a:p>
          <a:p>
            <a:pPr marL="0" indent="0">
              <a:buFontTx/>
              <a:buNone/>
            </a:pPr>
            <a:r>
              <a:rPr lang="es-ES" sz="3000" dirty="0" smtClean="0"/>
              <a:t>Este </a:t>
            </a:r>
            <a:r>
              <a:rPr lang="es-ES" sz="3000" dirty="0"/>
              <a:t>proyecto tiene como principal objetivo la mejorar del plan de mantenimiento existente en la empresa Matrices </a:t>
            </a:r>
            <a:r>
              <a:rPr lang="es-ES" sz="3000" dirty="0" err="1"/>
              <a:t>Alcantara</a:t>
            </a:r>
            <a:r>
              <a:rPr lang="es-ES" sz="3000" dirty="0"/>
              <a:t> diseñándolo acorde con las nuevas necesidades y mejoras</a:t>
            </a:r>
          </a:p>
          <a:p>
            <a:pPr marL="0" indent="0">
              <a:buFontTx/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011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      </a:t>
            </a:r>
            <a:endParaRPr lang="es-ES" dirty="0"/>
          </a:p>
        </p:txBody>
      </p:sp>
      <p:pic>
        <p:nvPicPr>
          <p:cNvPr id="4" name="5 Imagen" descr="Estructura%20TPM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0479"/>
            <a:ext cx="7467600" cy="3793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6" name="20 Imagen" descr="Alcantara_letra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21 Imagen" descr="Matriz solo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7 CuadroTexto"/>
          <p:cNvSpPr txBox="1"/>
          <p:nvPr/>
        </p:nvSpPr>
        <p:spPr>
          <a:xfrm>
            <a:off x="2195736" y="318787"/>
            <a:ext cx="41764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</a:t>
            </a:r>
            <a:r>
              <a:rPr lang="es-ES" sz="4500" dirty="0" smtClean="0">
                <a:solidFill>
                  <a:srgbClr val="1920A7"/>
                </a:solidFill>
              </a:rPr>
              <a:t>TPM</a:t>
            </a:r>
            <a:endParaRPr lang="es-ES" sz="4500" dirty="0">
              <a:solidFill>
                <a:srgbClr val="1920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27836" y="1700808"/>
            <a:ext cx="7467600" cy="4873752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es-ES_tradnl" sz="2800" b="1" dirty="0" smtClean="0"/>
              <a:t>T</a:t>
            </a:r>
            <a:r>
              <a:rPr lang="es-ES_tradnl" sz="2800" dirty="0" smtClean="0"/>
              <a:t>OTAL</a:t>
            </a:r>
            <a:endParaRPr lang="es-ES_tradnl" sz="2800" dirty="0"/>
          </a:p>
          <a:p>
            <a:pPr marL="0" indent="0" algn="just">
              <a:buNone/>
              <a:defRPr/>
            </a:pPr>
            <a:r>
              <a:rPr lang="es-ES_tradnl" sz="2800" dirty="0"/>
              <a:t>PRODUCTIVE</a:t>
            </a:r>
          </a:p>
          <a:p>
            <a:pPr marL="0" indent="0" algn="just">
              <a:buNone/>
              <a:defRPr/>
            </a:pPr>
            <a:r>
              <a:rPr lang="es-ES_tradnl" sz="2800" b="1" dirty="0"/>
              <a:t>M</a:t>
            </a:r>
            <a:r>
              <a:rPr lang="es-ES_tradnl" sz="2800" dirty="0"/>
              <a:t>AINTENANCE</a:t>
            </a:r>
          </a:p>
          <a:p>
            <a:pPr marL="0" indent="0">
              <a:buNone/>
            </a:pPr>
            <a:endParaRPr lang="es-ES" sz="2800" dirty="0" smtClean="0"/>
          </a:p>
          <a:p>
            <a:pPr marL="0" indent="0">
              <a:buNone/>
            </a:pPr>
            <a:r>
              <a:rPr lang="es-ES_tradnl" sz="2200" dirty="0" smtClean="0"/>
              <a:t>Representa </a:t>
            </a:r>
            <a:r>
              <a:rPr lang="es-ES_tradnl" sz="2200" dirty="0"/>
              <a:t>acciones de </a:t>
            </a:r>
            <a:r>
              <a:rPr lang="es-ES_tradnl" sz="2200" i="1" dirty="0" err="1"/>
              <a:t>management</a:t>
            </a:r>
            <a:r>
              <a:rPr lang="es-ES_tradnl" sz="2200" i="1" dirty="0"/>
              <a:t> y mantenimiento</a:t>
            </a:r>
            <a:r>
              <a:rPr lang="es-ES_tradnl" sz="2200" dirty="0"/>
              <a:t>, es decir, actividades de dirección y </a:t>
            </a:r>
            <a:r>
              <a:rPr lang="es-ES_tradnl" sz="2200" b="1" dirty="0"/>
              <a:t>transformación</a:t>
            </a:r>
            <a:r>
              <a:rPr lang="es-ES_tradnl" sz="2200" dirty="0"/>
              <a:t> de la empresa</a:t>
            </a:r>
            <a:r>
              <a:rPr lang="es-ES_tradnl" sz="2200" dirty="0" smtClean="0"/>
              <a:t>.</a:t>
            </a:r>
          </a:p>
          <a:p>
            <a:pPr marL="0" indent="0">
              <a:buNone/>
            </a:pPr>
            <a:r>
              <a:rPr lang="es-ES_tradnl" sz="2200" dirty="0"/>
              <a:t>Hace referencia a la palabra </a:t>
            </a:r>
            <a:r>
              <a:rPr lang="es-ES_tradnl" sz="2200" i="1" dirty="0"/>
              <a:t>productivo</a:t>
            </a:r>
            <a:r>
              <a:rPr lang="es-ES_tradnl" sz="2200" dirty="0"/>
              <a:t> o </a:t>
            </a:r>
            <a:r>
              <a:rPr lang="es-ES_tradnl" sz="2200" i="1" dirty="0"/>
              <a:t>productividad</a:t>
            </a:r>
            <a:r>
              <a:rPr lang="es-ES_tradnl" sz="2200" dirty="0"/>
              <a:t> y con una visión más amplia al </a:t>
            </a:r>
            <a:r>
              <a:rPr lang="es-ES_tradnl" sz="2200" b="1" i="1" dirty="0"/>
              <a:t>perfeccionamiento.</a:t>
            </a:r>
          </a:p>
          <a:p>
            <a:pPr marL="0" indent="0">
              <a:buNone/>
            </a:pPr>
            <a:r>
              <a:rPr lang="es-ES_tradnl" sz="2200" dirty="0" smtClean="0"/>
              <a:t>La </a:t>
            </a:r>
            <a:r>
              <a:rPr lang="es-ES_tradnl" sz="2200" dirty="0"/>
              <a:t>palabra </a:t>
            </a:r>
            <a:r>
              <a:rPr lang="es-ES_tradnl" sz="2200" b="1" dirty="0"/>
              <a:t>total</a:t>
            </a:r>
            <a:r>
              <a:rPr lang="es-ES_tradnl" sz="2200" dirty="0"/>
              <a:t> se interpreta como todas las actividades que realizan todas las personas que trabajan en la empresa.</a:t>
            </a:r>
          </a:p>
          <a:p>
            <a:pPr marL="0" indent="0">
              <a:buNone/>
            </a:pPr>
            <a:endParaRPr lang="es-ES_tradnl" sz="28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sz="2800" dirty="0" smtClean="0"/>
          </a:p>
          <a:p>
            <a:pPr marL="0" indent="0">
              <a:buNone/>
            </a:pPr>
            <a:endParaRPr lang="es-ES" sz="2800" dirty="0"/>
          </a:p>
        </p:txBody>
      </p:sp>
      <p:sp>
        <p:nvSpPr>
          <p:cNvPr id="4" name="TextBox 6"/>
          <p:cNvSpPr txBox="1"/>
          <p:nvPr/>
        </p:nvSpPr>
        <p:spPr>
          <a:xfrm>
            <a:off x="5148064" y="1556792"/>
            <a:ext cx="38844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_tradnl" sz="2800" b="1" dirty="0"/>
              <a:t>M</a:t>
            </a:r>
            <a:r>
              <a:rPr lang="es-ES_tradnl" sz="2800" dirty="0"/>
              <a:t>ANTENIMIENTO</a:t>
            </a:r>
          </a:p>
          <a:p>
            <a:pPr algn="just">
              <a:defRPr/>
            </a:pPr>
            <a:r>
              <a:rPr lang="es-ES_tradnl" sz="2800" b="1" dirty="0"/>
              <a:t>P</a:t>
            </a:r>
            <a:r>
              <a:rPr lang="es-ES_tradnl" sz="2800" dirty="0"/>
              <a:t>RODUCTIVO</a:t>
            </a:r>
          </a:p>
          <a:p>
            <a:pPr algn="just">
              <a:defRPr/>
            </a:pPr>
            <a:r>
              <a:rPr lang="es-ES_tradnl" sz="2800" b="1" dirty="0"/>
              <a:t>T</a:t>
            </a:r>
            <a:r>
              <a:rPr lang="es-ES_tradnl" sz="2800" dirty="0"/>
              <a:t>OTAL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39804" y="3933055"/>
            <a:ext cx="2880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M</a:t>
            </a:r>
          </a:p>
          <a:p>
            <a:endParaRPr lang="es-ES" dirty="0">
              <a:solidFill>
                <a:srgbClr val="0070C0"/>
              </a:solidFill>
            </a:endParaRPr>
          </a:p>
          <a:p>
            <a:endParaRPr lang="es-ES" dirty="0" smtClean="0">
              <a:solidFill>
                <a:srgbClr val="0070C0"/>
              </a:solidFill>
            </a:endParaRPr>
          </a:p>
          <a:p>
            <a:r>
              <a:rPr lang="es-ES" dirty="0" smtClean="0">
                <a:solidFill>
                  <a:srgbClr val="0070C0"/>
                </a:solidFill>
              </a:rPr>
              <a:t>P</a:t>
            </a:r>
          </a:p>
          <a:p>
            <a:endParaRPr lang="es-ES" dirty="0">
              <a:solidFill>
                <a:srgbClr val="0070C0"/>
              </a:solidFill>
            </a:endParaRPr>
          </a:p>
          <a:p>
            <a:endParaRPr lang="es-ES" dirty="0" smtClean="0">
              <a:solidFill>
                <a:srgbClr val="0070C0"/>
              </a:solidFill>
            </a:endParaRPr>
          </a:p>
          <a:p>
            <a:r>
              <a:rPr lang="es-ES" dirty="0" smtClean="0">
                <a:solidFill>
                  <a:srgbClr val="0070C0"/>
                </a:solidFill>
              </a:rPr>
              <a:t>T</a:t>
            </a:r>
            <a:endParaRPr lang="es-ES" dirty="0">
              <a:solidFill>
                <a:srgbClr val="0070C0"/>
              </a:solidFill>
            </a:endParaRPr>
          </a:p>
        </p:txBody>
      </p:sp>
      <p:grpSp>
        <p:nvGrpSpPr>
          <p:cNvPr id="10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11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12 Título"/>
          <p:cNvSpPr txBox="1">
            <a:spLocks noGrp="1"/>
          </p:cNvSpPr>
          <p:nvPr>
            <p:ph type="title"/>
          </p:nvPr>
        </p:nvSpPr>
        <p:spPr>
          <a:xfrm>
            <a:off x="1979712" y="318787"/>
            <a:ext cx="37444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  </a:t>
            </a:r>
            <a:r>
              <a:rPr lang="es-ES" sz="4500" dirty="0" smtClean="0">
                <a:solidFill>
                  <a:srgbClr val="1920A7"/>
                </a:solidFill>
              </a:rPr>
              <a:t>TPM</a:t>
            </a:r>
            <a:endParaRPr lang="es-ES" sz="4500" dirty="0">
              <a:solidFill>
                <a:srgbClr val="1920A7"/>
              </a:solidFill>
            </a:endParaRPr>
          </a:p>
        </p:txBody>
      </p:sp>
      <p:sp>
        <p:nvSpPr>
          <p:cNvPr id="14" name="13 Flecha derecha"/>
          <p:cNvSpPr/>
          <p:nvPr/>
        </p:nvSpPr>
        <p:spPr>
          <a:xfrm>
            <a:off x="3491880" y="2132856"/>
            <a:ext cx="93610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4792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7797948" cy="745470"/>
          </a:xfrm>
        </p:spPr>
        <p:txBody>
          <a:bodyPr>
            <a:noAutofit/>
          </a:bodyPr>
          <a:lstStyle/>
          <a:p>
            <a:r>
              <a:rPr lang="es-ES" altLang="es-ES" sz="3500" dirty="0">
                <a:solidFill>
                  <a:srgbClr val="1920A7"/>
                </a:solidFill>
              </a:rPr>
              <a:t>MANTENIMIENTO AUTÓNOMO </a:t>
            </a:r>
            <a:endParaRPr lang="es-ES" sz="3500" dirty="0">
              <a:solidFill>
                <a:srgbClr val="1920A7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7467600" cy="5161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OBJETIVOS DEL MANTENIMIENTO AUTÓNOMO:</a:t>
            </a:r>
            <a:endParaRPr lang="es-ES" sz="2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74638" indent="-274638">
              <a:buFont typeface="Arial" pitchFamily="34" charset="0"/>
              <a:buChar char="•"/>
              <a:defRPr/>
            </a:pPr>
            <a:r>
              <a:rPr lang="es-ES_tradnl" sz="2000" dirty="0"/>
              <a:t>Realización del mantenimiento básico de la máquina por los operarios.</a:t>
            </a:r>
          </a:p>
          <a:p>
            <a:pPr marL="274638" indent="-274638">
              <a:buFont typeface="Arial" pitchFamily="34" charset="0"/>
              <a:buChar char="•"/>
              <a:defRPr/>
            </a:pPr>
            <a:r>
              <a:rPr lang="es-ES_tradnl" sz="2000" dirty="0"/>
              <a:t>Detección precoz y resolución de anomalías por el operario.</a:t>
            </a:r>
          </a:p>
          <a:p>
            <a:pPr marL="274638" indent="-274638">
              <a:buFont typeface="Arial" pitchFamily="34" charset="0"/>
              <a:buChar char="•"/>
              <a:defRPr/>
            </a:pPr>
            <a:r>
              <a:rPr lang="es-ES_tradnl" sz="2000" dirty="0"/>
              <a:t>Liberar al equipo de Mantenimiento de actividades sencillas.</a:t>
            </a:r>
          </a:p>
          <a:p>
            <a:pPr marL="0" indent="0">
              <a:buNone/>
            </a:pPr>
            <a:endParaRPr lang="es-ES" sz="2500" dirty="0" smtClean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8133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>
            <a:normAutofit/>
          </a:bodyPr>
          <a:lstStyle/>
          <a:p>
            <a:r>
              <a:rPr lang="es-ES" sz="3500" dirty="0" smtClean="0">
                <a:solidFill>
                  <a:srgbClr val="1920A7"/>
                </a:solidFill>
              </a:rPr>
              <a:t>AUTOMANTENIMIENTO</a:t>
            </a:r>
            <a:endParaRPr lang="es-ES" sz="3500" dirty="0">
              <a:solidFill>
                <a:srgbClr val="1920A7"/>
              </a:solidFill>
            </a:endParaRPr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5" y="1772816"/>
            <a:ext cx="8424954" cy="406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0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 smtClean="0">
                <a:solidFill>
                  <a:srgbClr val="1920A7"/>
                </a:solidFill>
              </a:rPr>
              <a:t>MANTENIMIENTO AUTÓNOMO</a:t>
            </a:r>
            <a:endParaRPr lang="es-ES" dirty="0">
              <a:solidFill>
                <a:srgbClr val="1920A7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defTabSz="762000">
              <a:buNone/>
            </a:pPr>
            <a:r>
              <a:rPr lang="es-ES" altLang="es-ES" b="1" dirty="0">
                <a:solidFill>
                  <a:srgbClr val="000000"/>
                </a:solidFill>
              </a:rPr>
              <a:t>Mantenimiento básico de </a:t>
            </a:r>
            <a:r>
              <a:rPr lang="es-ES" altLang="es-ES" b="1" dirty="0" smtClean="0">
                <a:solidFill>
                  <a:srgbClr val="000000"/>
                </a:solidFill>
              </a:rPr>
              <a:t>los equipamientos </a:t>
            </a:r>
            <a:r>
              <a:rPr lang="es-ES" altLang="es-ES" b="1" dirty="0">
                <a:solidFill>
                  <a:srgbClr val="000000"/>
                </a:solidFill>
              </a:rPr>
              <a:t>realizado </a:t>
            </a:r>
            <a:r>
              <a:rPr lang="es-ES" altLang="es-ES" b="1" dirty="0" smtClean="0">
                <a:solidFill>
                  <a:srgbClr val="000000"/>
                </a:solidFill>
              </a:rPr>
              <a:t>de forma </a:t>
            </a:r>
            <a:r>
              <a:rPr lang="es-ES" altLang="es-ES" b="1" dirty="0">
                <a:solidFill>
                  <a:srgbClr val="000000"/>
                </a:solidFill>
              </a:rPr>
              <a:t>autónoma por los </a:t>
            </a:r>
            <a:r>
              <a:rPr lang="es-ES" altLang="es-ES" b="1" dirty="0" smtClean="0">
                <a:solidFill>
                  <a:srgbClr val="000000"/>
                </a:solidFill>
              </a:rPr>
              <a:t>operarios</a:t>
            </a:r>
            <a:endParaRPr lang="es-ES" alt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4081966" y="2559844"/>
            <a:ext cx="31750" cy="850900"/>
          </a:xfrm>
          <a:prstGeom prst="rect">
            <a:avLst/>
          </a:prstGeom>
          <a:solidFill>
            <a:srgbClr val="CC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081966" y="2559844"/>
            <a:ext cx="31750" cy="850900"/>
          </a:xfrm>
          <a:prstGeom prst="rect">
            <a:avLst/>
          </a:prstGeom>
          <a:noFill/>
          <a:ln w="11113">
            <a:solidFill>
              <a:srgbClr val="99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9" name="Freeform 111"/>
          <p:cNvSpPr>
            <a:spLocks/>
          </p:cNvSpPr>
          <p:nvPr/>
        </p:nvSpPr>
        <p:spPr bwMode="auto">
          <a:xfrm>
            <a:off x="3947029" y="2591594"/>
            <a:ext cx="685800" cy="144463"/>
          </a:xfrm>
          <a:custGeom>
            <a:avLst/>
            <a:gdLst>
              <a:gd name="T0" fmla="*/ 2147483647 w 432"/>
              <a:gd name="T1" fmla="*/ 2147483647 h 91"/>
              <a:gd name="T2" fmla="*/ 2147483647 w 432"/>
              <a:gd name="T3" fmla="*/ 2147483647 h 91"/>
              <a:gd name="T4" fmla="*/ 2147483647 w 432"/>
              <a:gd name="T5" fmla="*/ 2147483647 h 91"/>
              <a:gd name="T6" fmla="*/ 2147483647 w 432"/>
              <a:gd name="T7" fmla="*/ 0 h 91"/>
              <a:gd name="T8" fmla="*/ 0 w 432"/>
              <a:gd name="T9" fmla="*/ 0 h 91"/>
              <a:gd name="T10" fmla="*/ 2147483647 w 432"/>
              <a:gd name="T11" fmla="*/ 2147483647 h 91"/>
              <a:gd name="T12" fmla="*/ 2147483647 w 432"/>
              <a:gd name="T13" fmla="*/ 2147483647 h 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"/>
              <a:gd name="T22" fmla="*/ 0 h 91"/>
              <a:gd name="T23" fmla="*/ 432 w 432"/>
              <a:gd name="T24" fmla="*/ 91 h 9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" h="91">
                <a:moveTo>
                  <a:pt x="7" y="91"/>
                </a:moveTo>
                <a:lnTo>
                  <a:pt x="347" y="91"/>
                </a:lnTo>
                <a:lnTo>
                  <a:pt x="432" y="46"/>
                </a:lnTo>
                <a:lnTo>
                  <a:pt x="347" y="0"/>
                </a:lnTo>
                <a:lnTo>
                  <a:pt x="0" y="0"/>
                </a:lnTo>
                <a:lnTo>
                  <a:pt x="46" y="46"/>
                </a:lnTo>
                <a:lnTo>
                  <a:pt x="7" y="9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0" name="Freeform 112"/>
          <p:cNvSpPr>
            <a:spLocks/>
          </p:cNvSpPr>
          <p:nvPr/>
        </p:nvSpPr>
        <p:spPr bwMode="auto">
          <a:xfrm>
            <a:off x="3947029" y="2591594"/>
            <a:ext cx="685800" cy="144463"/>
          </a:xfrm>
          <a:custGeom>
            <a:avLst/>
            <a:gdLst>
              <a:gd name="T0" fmla="*/ 2147483647 w 432"/>
              <a:gd name="T1" fmla="*/ 2147483647 h 91"/>
              <a:gd name="T2" fmla="*/ 2147483647 w 432"/>
              <a:gd name="T3" fmla="*/ 2147483647 h 91"/>
              <a:gd name="T4" fmla="*/ 2147483647 w 432"/>
              <a:gd name="T5" fmla="*/ 2147483647 h 91"/>
              <a:gd name="T6" fmla="*/ 2147483647 w 432"/>
              <a:gd name="T7" fmla="*/ 0 h 91"/>
              <a:gd name="T8" fmla="*/ 0 w 432"/>
              <a:gd name="T9" fmla="*/ 0 h 91"/>
              <a:gd name="T10" fmla="*/ 2147483647 w 432"/>
              <a:gd name="T11" fmla="*/ 2147483647 h 91"/>
              <a:gd name="T12" fmla="*/ 2147483647 w 432"/>
              <a:gd name="T13" fmla="*/ 2147483647 h 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2"/>
              <a:gd name="T22" fmla="*/ 0 h 91"/>
              <a:gd name="T23" fmla="*/ 432 w 432"/>
              <a:gd name="T24" fmla="*/ 91 h 9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2" h="91">
                <a:moveTo>
                  <a:pt x="7" y="91"/>
                </a:moveTo>
                <a:lnTo>
                  <a:pt x="347" y="91"/>
                </a:lnTo>
                <a:lnTo>
                  <a:pt x="432" y="46"/>
                </a:lnTo>
                <a:lnTo>
                  <a:pt x="347" y="0"/>
                </a:lnTo>
                <a:lnTo>
                  <a:pt x="0" y="0"/>
                </a:lnTo>
                <a:lnTo>
                  <a:pt x="46" y="46"/>
                </a:lnTo>
                <a:lnTo>
                  <a:pt x="7" y="91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" name="Rectangle 117"/>
          <p:cNvSpPr>
            <a:spLocks noChangeArrowheads="1"/>
          </p:cNvSpPr>
          <p:nvPr/>
        </p:nvSpPr>
        <p:spPr bwMode="auto">
          <a:xfrm>
            <a:off x="4061329" y="2591594"/>
            <a:ext cx="477837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2" name="Rectangle 118"/>
          <p:cNvSpPr>
            <a:spLocks noChangeArrowheads="1"/>
          </p:cNvSpPr>
          <p:nvPr/>
        </p:nvSpPr>
        <p:spPr bwMode="auto">
          <a:xfrm>
            <a:off x="4061329" y="2585244"/>
            <a:ext cx="452437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000" b="1" dirty="0">
                <a:solidFill>
                  <a:srgbClr val="333333"/>
                </a:solidFill>
              </a:rPr>
              <a:t>Etapa 5</a:t>
            </a:r>
            <a:endParaRPr lang="es-ES" altLang="es-ES" sz="2000" dirty="0">
              <a:solidFill>
                <a:srgbClr val="333333"/>
              </a:solidFill>
            </a:endParaRPr>
          </a:p>
        </p:txBody>
      </p:sp>
      <p:sp>
        <p:nvSpPr>
          <p:cNvPr id="13" name="Freeform 55"/>
          <p:cNvSpPr>
            <a:spLocks noEditPoints="1"/>
          </p:cNvSpPr>
          <p:nvPr/>
        </p:nvSpPr>
        <p:spPr bwMode="auto">
          <a:xfrm>
            <a:off x="2515104" y="3244057"/>
            <a:ext cx="93662" cy="11112"/>
          </a:xfrm>
          <a:custGeom>
            <a:avLst/>
            <a:gdLst>
              <a:gd name="T0" fmla="*/ 2147483647 w 9"/>
              <a:gd name="T1" fmla="*/ 2147483647 h 1"/>
              <a:gd name="T2" fmla="*/ 2147483647 w 9"/>
              <a:gd name="T3" fmla="*/ 2147483647 h 1"/>
              <a:gd name="T4" fmla="*/ 2147483647 w 9"/>
              <a:gd name="T5" fmla="*/ 2147483647 h 1"/>
              <a:gd name="T6" fmla="*/ 2147483647 w 9"/>
              <a:gd name="T7" fmla="*/ 2147483647 h 1"/>
              <a:gd name="T8" fmla="*/ 2147483647 w 9"/>
              <a:gd name="T9" fmla="*/ 2147483647 h 1"/>
              <a:gd name="T10" fmla="*/ 2147483647 w 9"/>
              <a:gd name="T11" fmla="*/ 2147483647 h 1"/>
              <a:gd name="T12" fmla="*/ 2147483647 w 9"/>
              <a:gd name="T13" fmla="*/ 2147483647 h 1"/>
              <a:gd name="T14" fmla="*/ 2147483647 w 9"/>
              <a:gd name="T15" fmla="*/ 2147483647 h 1"/>
              <a:gd name="T16" fmla="*/ 2147483647 w 9"/>
              <a:gd name="T17" fmla="*/ 2147483647 h 1"/>
              <a:gd name="T18" fmla="*/ 2147483647 w 9"/>
              <a:gd name="T19" fmla="*/ 2147483647 h 1"/>
              <a:gd name="T20" fmla="*/ 2147483647 w 9"/>
              <a:gd name="T21" fmla="*/ 2147483647 h 1"/>
              <a:gd name="T22" fmla="*/ 2147483647 w 9"/>
              <a:gd name="T23" fmla="*/ 2147483647 h 1"/>
              <a:gd name="T24" fmla="*/ 2147483647 w 9"/>
              <a:gd name="T25" fmla="*/ 2147483647 h 1"/>
              <a:gd name="T26" fmla="*/ 2147483647 w 9"/>
              <a:gd name="T27" fmla="*/ 2147483647 h 1"/>
              <a:gd name="T28" fmla="*/ 2147483647 w 9"/>
              <a:gd name="T29" fmla="*/ 2147483647 h 1"/>
              <a:gd name="T30" fmla="*/ 2147483647 w 9"/>
              <a:gd name="T31" fmla="*/ 2147483647 h 1"/>
              <a:gd name="T32" fmla="*/ 2147483647 w 9"/>
              <a:gd name="T33" fmla="*/ 2147483647 h 1"/>
              <a:gd name="T34" fmla="*/ 2147483647 w 9"/>
              <a:gd name="T35" fmla="*/ 2147483647 h 1"/>
              <a:gd name="T36" fmla="*/ 2147483647 w 9"/>
              <a:gd name="T37" fmla="*/ 2147483647 h 1"/>
              <a:gd name="T38" fmla="*/ 2147483647 w 9"/>
              <a:gd name="T39" fmla="*/ 0 h 1"/>
              <a:gd name="T40" fmla="*/ 2147483647 w 9"/>
              <a:gd name="T41" fmla="*/ 0 h 1"/>
              <a:gd name="T42" fmla="*/ 2147483647 w 9"/>
              <a:gd name="T43" fmla="*/ 0 h 1"/>
              <a:gd name="T44" fmla="*/ 2147483647 w 9"/>
              <a:gd name="T45" fmla="*/ 0 h 1"/>
              <a:gd name="T46" fmla="*/ 2147483647 w 9"/>
              <a:gd name="T47" fmla="*/ 2147483647 h 1"/>
              <a:gd name="T48" fmla="*/ 2147483647 w 9"/>
              <a:gd name="T49" fmla="*/ 2147483647 h 1"/>
              <a:gd name="T50" fmla="*/ 2147483647 w 9"/>
              <a:gd name="T51" fmla="*/ 2147483647 h 1"/>
              <a:gd name="T52" fmla="*/ 2147483647 w 9"/>
              <a:gd name="T53" fmla="*/ 0 h 1"/>
              <a:gd name="T54" fmla="*/ 2147483647 w 9"/>
              <a:gd name="T55" fmla="*/ 0 h 1"/>
              <a:gd name="T56" fmla="*/ 2147483647 w 9"/>
              <a:gd name="T57" fmla="*/ 0 h 1"/>
              <a:gd name="T58" fmla="*/ 2147483647 w 9"/>
              <a:gd name="T59" fmla="*/ 2147483647 h 1"/>
              <a:gd name="T60" fmla="*/ 2147483647 w 9"/>
              <a:gd name="T61" fmla="*/ 2147483647 h 1"/>
              <a:gd name="T62" fmla="*/ 2147483647 w 9"/>
              <a:gd name="T63" fmla="*/ 2147483647 h 1"/>
              <a:gd name="T64" fmla="*/ 2147483647 w 9"/>
              <a:gd name="T65" fmla="*/ 2147483647 h 1"/>
              <a:gd name="T66" fmla="*/ 0 w 9"/>
              <a:gd name="T67" fmla="*/ 2147483647 h 1"/>
              <a:gd name="T68" fmla="*/ 0 w 9"/>
              <a:gd name="T69" fmla="*/ 0 h 1"/>
              <a:gd name="T70" fmla="*/ 0 w 9"/>
              <a:gd name="T71" fmla="*/ 0 h 1"/>
              <a:gd name="T72" fmla="*/ 0 w 9"/>
              <a:gd name="T73" fmla="*/ 0 h 1"/>
              <a:gd name="T74" fmla="*/ 0 w 9"/>
              <a:gd name="T75" fmla="*/ 0 h 1"/>
              <a:gd name="T76" fmla="*/ 0 w 9"/>
              <a:gd name="T77" fmla="*/ 0 h 1"/>
              <a:gd name="T78" fmla="*/ 0 w 9"/>
              <a:gd name="T79" fmla="*/ 0 h 1"/>
              <a:gd name="T80" fmla="*/ 2147483647 w 9"/>
              <a:gd name="T81" fmla="*/ 0 h 1"/>
              <a:gd name="T82" fmla="*/ 2147483647 w 9"/>
              <a:gd name="T83" fmla="*/ 0 h 1"/>
              <a:gd name="T84" fmla="*/ 2147483647 w 9"/>
              <a:gd name="T85" fmla="*/ 0 h 1"/>
              <a:gd name="T86" fmla="*/ 2147483647 w 9"/>
              <a:gd name="T87" fmla="*/ 0 h 1"/>
              <a:gd name="T88" fmla="*/ 2147483647 w 9"/>
              <a:gd name="T89" fmla="*/ 0 h 1"/>
              <a:gd name="T90" fmla="*/ 2147483647 w 9"/>
              <a:gd name="T91" fmla="*/ 0 h 1"/>
              <a:gd name="T92" fmla="*/ 2147483647 w 9"/>
              <a:gd name="T93" fmla="*/ 0 h 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"/>
              <a:gd name="T142" fmla="*/ 0 h 1"/>
              <a:gd name="T143" fmla="*/ 9 w 9"/>
              <a:gd name="T144" fmla="*/ 1 h 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" h="1">
                <a:moveTo>
                  <a:pt x="6" y="1"/>
                </a:moveTo>
                <a:lnTo>
                  <a:pt x="6" y="1"/>
                </a:lnTo>
                <a:lnTo>
                  <a:pt x="7" y="1"/>
                </a:lnTo>
                <a:lnTo>
                  <a:pt x="8" y="1"/>
                </a:lnTo>
                <a:lnTo>
                  <a:pt x="9" y="1"/>
                </a:lnTo>
                <a:lnTo>
                  <a:pt x="8" y="1"/>
                </a:lnTo>
                <a:lnTo>
                  <a:pt x="7" y="0"/>
                </a:lnTo>
                <a:lnTo>
                  <a:pt x="7" y="1"/>
                </a:lnTo>
                <a:lnTo>
                  <a:pt x="6" y="1"/>
                </a:lnTo>
                <a:close/>
                <a:moveTo>
                  <a:pt x="2" y="0"/>
                </a:moveTo>
                <a:lnTo>
                  <a:pt x="2" y="0"/>
                </a:lnTo>
                <a:lnTo>
                  <a:pt x="2" y="1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" name="Rectangle 59"/>
          <p:cNvSpPr>
            <a:spLocks noChangeArrowheads="1"/>
          </p:cNvSpPr>
          <p:nvPr/>
        </p:nvSpPr>
        <p:spPr bwMode="auto">
          <a:xfrm>
            <a:off x="3212016" y="4064794"/>
            <a:ext cx="2022475" cy="395288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3212016" y="4064794"/>
            <a:ext cx="2022475" cy="395288"/>
          </a:xfrm>
          <a:prstGeom prst="rect">
            <a:avLst/>
          </a:prstGeom>
          <a:noFill/>
          <a:ln w="1111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6" name="Freeform 61"/>
          <p:cNvSpPr>
            <a:spLocks/>
          </p:cNvSpPr>
          <p:nvPr/>
        </p:nvSpPr>
        <p:spPr bwMode="auto">
          <a:xfrm>
            <a:off x="2691316" y="5788819"/>
            <a:ext cx="914400" cy="642938"/>
          </a:xfrm>
          <a:custGeom>
            <a:avLst/>
            <a:gdLst>
              <a:gd name="T0" fmla="*/ 0 w 576"/>
              <a:gd name="T1" fmla="*/ 2147483647 h 405"/>
              <a:gd name="T2" fmla="*/ 2147483647 w 576"/>
              <a:gd name="T3" fmla="*/ 2147483647 h 405"/>
              <a:gd name="T4" fmla="*/ 2147483647 w 576"/>
              <a:gd name="T5" fmla="*/ 0 h 405"/>
              <a:gd name="T6" fmla="*/ 0 w 576"/>
              <a:gd name="T7" fmla="*/ 2147483647 h 405"/>
              <a:gd name="T8" fmla="*/ 0 w 576"/>
              <a:gd name="T9" fmla="*/ 2147483647 h 4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405"/>
              <a:gd name="T17" fmla="*/ 576 w 576"/>
              <a:gd name="T18" fmla="*/ 405 h 4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405">
                <a:moveTo>
                  <a:pt x="0" y="405"/>
                </a:moveTo>
                <a:lnTo>
                  <a:pt x="576" y="209"/>
                </a:lnTo>
                <a:lnTo>
                  <a:pt x="576" y="0"/>
                </a:lnTo>
                <a:lnTo>
                  <a:pt x="0" y="163"/>
                </a:lnTo>
                <a:lnTo>
                  <a:pt x="0" y="405"/>
                </a:lnTo>
                <a:close/>
              </a:path>
            </a:pathLst>
          </a:custGeom>
          <a:solidFill>
            <a:srgbClr val="99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" name="Freeform 62"/>
          <p:cNvSpPr>
            <a:spLocks/>
          </p:cNvSpPr>
          <p:nvPr/>
        </p:nvSpPr>
        <p:spPr bwMode="auto">
          <a:xfrm>
            <a:off x="2691316" y="5788819"/>
            <a:ext cx="914400" cy="642938"/>
          </a:xfrm>
          <a:custGeom>
            <a:avLst/>
            <a:gdLst>
              <a:gd name="T0" fmla="*/ 0 w 576"/>
              <a:gd name="T1" fmla="*/ 2147483647 h 405"/>
              <a:gd name="T2" fmla="*/ 2147483647 w 576"/>
              <a:gd name="T3" fmla="*/ 2147483647 h 405"/>
              <a:gd name="T4" fmla="*/ 2147483647 w 576"/>
              <a:gd name="T5" fmla="*/ 0 h 405"/>
              <a:gd name="T6" fmla="*/ 0 w 576"/>
              <a:gd name="T7" fmla="*/ 2147483647 h 405"/>
              <a:gd name="T8" fmla="*/ 0 w 576"/>
              <a:gd name="T9" fmla="*/ 2147483647 h 4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405"/>
              <a:gd name="T17" fmla="*/ 576 w 576"/>
              <a:gd name="T18" fmla="*/ 405 h 4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405">
                <a:moveTo>
                  <a:pt x="0" y="405"/>
                </a:moveTo>
                <a:lnTo>
                  <a:pt x="576" y="209"/>
                </a:lnTo>
                <a:lnTo>
                  <a:pt x="576" y="0"/>
                </a:lnTo>
                <a:lnTo>
                  <a:pt x="0" y="163"/>
                </a:lnTo>
                <a:lnTo>
                  <a:pt x="0" y="405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" name="Freeform 63"/>
          <p:cNvSpPr>
            <a:spLocks/>
          </p:cNvSpPr>
          <p:nvPr/>
        </p:nvSpPr>
        <p:spPr bwMode="auto">
          <a:xfrm>
            <a:off x="3605716" y="5123657"/>
            <a:ext cx="830263" cy="644525"/>
          </a:xfrm>
          <a:custGeom>
            <a:avLst/>
            <a:gdLst>
              <a:gd name="T0" fmla="*/ 0 w 523"/>
              <a:gd name="T1" fmla="*/ 2147483647 h 406"/>
              <a:gd name="T2" fmla="*/ 2147483647 w 523"/>
              <a:gd name="T3" fmla="*/ 2147483647 h 406"/>
              <a:gd name="T4" fmla="*/ 2147483647 w 523"/>
              <a:gd name="T5" fmla="*/ 0 h 406"/>
              <a:gd name="T6" fmla="*/ 0 w 523"/>
              <a:gd name="T7" fmla="*/ 2147483647 h 406"/>
              <a:gd name="T8" fmla="*/ 0 w 523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3"/>
              <a:gd name="T16" fmla="*/ 0 h 406"/>
              <a:gd name="T17" fmla="*/ 523 w 523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3" h="406">
                <a:moveTo>
                  <a:pt x="0" y="406"/>
                </a:moveTo>
                <a:lnTo>
                  <a:pt x="523" y="209"/>
                </a:lnTo>
                <a:lnTo>
                  <a:pt x="523" y="0"/>
                </a:lnTo>
                <a:lnTo>
                  <a:pt x="0" y="164"/>
                </a:lnTo>
                <a:lnTo>
                  <a:pt x="0" y="406"/>
                </a:lnTo>
                <a:close/>
              </a:path>
            </a:pathLst>
          </a:custGeom>
          <a:solidFill>
            <a:srgbClr val="99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9" name="Freeform 64"/>
          <p:cNvSpPr>
            <a:spLocks/>
          </p:cNvSpPr>
          <p:nvPr/>
        </p:nvSpPr>
        <p:spPr bwMode="auto">
          <a:xfrm>
            <a:off x="3605716" y="5123657"/>
            <a:ext cx="830263" cy="644525"/>
          </a:xfrm>
          <a:custGeom>
            <a:avLst/>
            <a:gdLst>
              <a:gd name="T0" fmla="*/ 0 w 523"/>
              <a:gd name="T1" fmla="*/ 2147483647 h 406"/>
              <a:gd name="T2" fmla="*/ 2147483647 w 523"/>
              <a:gd name="T3" fmla="*/ 2147483647 h 406"/>
              <a:gd name="T4" fmla="*/ 2147483647 w 523"/>
              <a:gd name="T5" fmla="*/ 0 h 406"/>
              <a:gd name="T6" fmla="*/ 0 w 523"/>
              <a:gd name="T7" fmla="*/ 2147483647 h 406"/>
              <a:gd name="T8" fmla="*/ 0 w 523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3"/>
              <a:gd name="T16" fmla="*/ 0 h 406"/>
              <a:gd name="T17" fmla="*/ 523 w 523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3" h="406">
                <a:moveTo>
                  <a:pt x="0" y="406"/>
                </a:moveTo>
                <a:lnTo>
                  <a:pt x="523" y="209"/>
                </a:lnTo>
                <a:lnTo>
                  <a:pt x="523" y="0"/>
                </a:lnTo>
                <a:lnTo>
                  <a:pt x="0" y="164"/>
                </a:lnTo>
                <a:lnTo>
                  <a:pt x="0" y="406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" name="Freeform 65"/>
          <p:cNvSpPr>
            <a:spLocks/>
          </p:cNvSpPr>
          <p:nvPr/>
        </p:nvSpPr>
        <p:spPr bwMode="auto">
          <a:xfrm>
            <a:off x="4435979" y="4469607"/>
            <a:ext cx="788987" cy="644525"/>
          </a:xfrm>
          <a:custGeom>
            <a:avLst/>
            <a:gdLst>
              <a:gd name="T0" fmla="*/ 0 w 497"/>
              <a:gd name="T1" fmla="*/ 2147483647 h 406"/>
              <a:gd name="T2" fmla="*/ 2147483647 w 497"/>
              <a:gd name="T3" fmla="*/ 2147483647 h 406"/>
              <a:gd name="T4" fmla="*/ 2147483647 w 497"/>
              <a:gd name="T5" fmla="*/ 0 h 406"/>
              <a:gd name="T6" fmla="*/ 0 w 497"/>
              <a:gd name="T7" fmla="*/ 2147483647 h 406"/>
              <a:gd name="T8" fmla="*/ 0 w 497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"/>
              <a:gd name="T16" fmla="*/ 0 h 406"/>
              <a:gd name="T17" fmla="*/ 497 w 497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" h="406">
                <a:moveTo>
                  <a:pt x="0" y="406"/>
                </a:moveTo>
                <a:lnTo>
                  <a:pt x="497" y="210"/>
                </a:lnTo>
                <a:lnTo>
                  <a:pt x="497" y="0"/>
                </a:lnTo>
                <a:lnTo>
                  <a:pt x="0" y="164"/>
                </a:lnTo>
                <a:lnTo>
                  <a:pt x="0" y="406"/>
                </a:lnTo>
                <a:close/>
              </a:path>
            </a:pathLst>
          </a:custGeom>
          <a:solidFill>
            <a:srgbClr val="99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" name="Freeform 66"/>
          <p:cNvSpPr>
            <a:spLocks/>
          </p:cNvSpPr>
          <p:nvPr/>
        </p:nvSpPr>
        <p:spPr bwMode="auto">
          <a:xfrm>
            <a:off x="4435979" y="4469607"/>
            <a:ext cx="788987" cy="644525"/>
          </a:xfrm>
          <a:custGeom>
            <a:avLst/>
            <a:gdLst>
              <a:gd name="T0" fmla="*/ 0 w 497"/>
              <a:gd name="T1" fmla="*/ 2147483647 h 406"/>
              <a:gd name="T2" fmla="*/ 2147483647 w 497"/>
              <a:gd name="T3" fmla="*/ 2147483647 h 406"/>
              <a:gd name="T4" fmla="*/ 2147483647 w 497"/>
              <a:gd name="T5" fmla="*/ 0 h 406"/>
              <a:gd name="T6" fmla="*/ 0 w 497"/>
              <a:gd name="T7" fmla="*/ 2147483647 h 406"/>
              <a:gd name="T8" fmla="*/ 0 w 497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"/>
              <a:gd name="T16" fmla="*/ 0 h 406"/>
              <a:gd name="T17" fmla="*/ 497 w 497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" h="406">
                <a:moveTo>
                  <a:pt x="0" y="406"/>
                </a:moveTo>
                <a:lnTo>
                  <a:pt x="497" y="210"/>
                </a:lnTo>
                <a:lnTo>
                  <a:pt x="497" y="0"/>
                </a:lnTo>
                <a:lnTo>
                  <a:pt x="0" y="164"/>
                </a:lnTo>
                <a:lnTo>
                  <a:pt x="0" y="406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" name="Freeform 67"/>
          <p:cNvSpPr>
            <a:spLocks/>
          </p:cNvSpPr>
          <p:nvPr/>
        </p:nvSpPr>
        <p:spPr bwMode="auto">
          <a:xfrm>
            <a:off x="5234491" y="3806032"/>
            <a:ext cx="736600" cy="654050"/>
          </a:xfrm>
          <a:custGeom>
            <a:avLst/>
            <a:gdLst>
              <a:gd name="T0" fmla="*/ 0 w 464"/>
              <a:gd name="T1" fmla="*/ 2147483647 h 412"/>
              <a:gd name="T2" fmla="*/ 2147483647 w 464"/>
              <a:gd name="T3" fmla="*/ 2147483647 h 412"/>
              <a:gd name="T4" fmla="*/ 2147483647 w 464"/>
              <a:gd name="T5" fmla="*/ 0 h 412"/>
              <a:gd name="T6" fmla="*/ 0 w 464"/>
              <a:gd name="T7" fmla="*/ 2147483647 h 412"/>
              <a:gd name="T8" fmla="*/ 0 w 464"/>
              <a:gd name="T9" fmla="*/ 2147483647 h 4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4"/>
              <a:gd name="T16" fmla="*/ 0 h 412"/>
              <a:gd name="T17" fmla="*/ 464 w 464"/>
              <a:gd name="T18" fmla="*/ 412 h 4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4" h="412">
                <a:moveTo>
                  <a:pt x="0" y="412"/>
                </a:moveTo>
                <a:lnTo>
                  <a:pt x="464" y="216"/>
                </a:lnTo>
                <a:lnTo>
                  <a:pt x="464" y="0"/>
                </a:lnTo>
                <a:lnTo>
                  <a:pt x="0" y="163"/>
                </a:lnTo>
                <a:lnTo>
                  <a:pt x="0" y="412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" name="Freeform 68"/>
          <p:cNvSpPr>
            <a:spLocks/>
          </p:cNvSpPr>
          <p:nvPr/>
        </p:nvSpPr>
        <p:spPr bwMode="auto">
          <a:xfrm>
            <a:off x="5234491" y="3806032"/>
            <a:ext cx="736600" cy="654050"/>
          </a:xfrm>
          <a:custGeom>
            <a:avLst/>
            <a:gdLst>
              <a:gd name="T0" fmla="*/ 0 w 464"/>
              <a:gd name="T1" fmla="*/ 2147483647 h 412"/>
              <a:gd name="T2" fmla="*/ 2147483647 w 464"/>
              <a:gd name="T3" fmla="*/ 2147483647 h 412"/>
              <a:gd name="T4" fmla="*/ 2147483647 w 464"/>
              <a:gd name="T5" fmla="*/ 0 h 412"/>
              <a:gd name="T6" fmla="*/ 0 w 464"/>
              <a:gd name="T7" fmla="*/ 2147483647 h 412"/>
              <a:gd name="T8" fmla="*/ 0 w 464"/>
              <a:gd name="T9" fmla="*/ 2147483647 h 4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4"/>
              <a:gd name="T16" fmla="*/ 0 h 412"/>
              <a:gd name="T17" fmla="*/ 464 w 464"/>
              <a:gd name="T18" fmla="*/ 412 h 4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4" h="412">
                <a:moveTo>
                  <a:pt x="0" y="412"/>
                </a:moveTo>
                <a:lnTo>
                  <a:pt x="464" y="216"/>
                </a:lnTo>
                <a:lnTo>
                  <a:pt x="464" y="0"/>
                </a:lnTo>
                <a:lnTo>
                  <a:pt x="0" y="163"/>
                </a:lnTo>
                <a:lnTo>
                  <a:pt x="0" y="412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4" name="Freeform 69"/>
          <p:cNvSpPr>
            <a:spLocks/>
          </p:cNvSpPr>
          <p:nvPr/>
        </p:nvSpPr>
        <p:spPr bwMode="auto">
          <a:xfrm>
            <a:off x="5993316" y="3140869"/>
            <a:ext cx="706438" cy="644525"/>
          </a:xfrm>
          <a:custGeom>
            <a:avLst/>
            <a:gdLst>
              <a:gd name="T0" fmla="*/ 0 w 444"/>
              <a:gd name="T1" fmla="*/ 2147483647 h 406"/>
              <a:gd name="T2" fmla="*/ 2147483647 w 444"/>
              <a:gd name="T3" fmla="*/ 2147483647 h 406"/>
              <a:gd name="T4" fmla="*/ 2147483647 w 444"/>
              <a:gd name="T5" fmla="*/ 0 h 406"/>
              <a:gd name="T6" fmla="*/ 0 w 444"/>
              <a:gd name="T7" fmla="*/ 2147483647 h 406"/>
              <a:gd name="T8" fmla="*/ 0 w 444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4"/>
              <a:gd name="T16" fmla="*/ 0 h 406"/>
              <a:gd name="T17" fmla="*/ 444 w 444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4" h="406">
                <a:moveTo>
                  <a:pt x="0" y="406"/>
                </a:moveTo>
                <a:lnTo>
                  <a:pt x="444" y="216"/>
                </a:lnTo>
                <a:lnTo>
                  <a:pt x="444" y="0"/>
                </a:lnTo>
                <a:lnTo>
                  <a:pt x="0" y="164"/>
                </a:lnTo>
                <a:lnTo>
                  <a:pt x="0" y="406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5" name="Freeform 70"/>
          <p:cNvSpPr>
            <a:spLocks/>
          </p:cNvSpPr>
          <p:nvPr/>
        </p:nvSpPr>
        <p:spPr bwMode="auto">
          <a:xfrm>
            <a:off x="5993316" y="3140869"/>
            <a:ext cx="706438" cy="644525"/>
          </a:xfrm>
          <a:custGeom>
            <a:avLst/>
            <a:gdLst>
              <a:gd name="T0" fmla="*/ 0 w 444"/>
              <a:gd name="T1" fmla="*/ 2147483647 h 406"/>
              <a:gd name="T2" fmla="*/ 2147483647 w 444"/>
              <a:gd name="T3" fmla="*/ 2147483647 h 406"/>
              <a:gd name="T4" fmla="*/ 2147483647 w 444"/>
              <a:gd name="T5" fmla="*/ 0 h 406"/>
              <a:gd name="T6" fmla="*/ 0 w 444"/>
              <a:gd name="T7" fmla="*/ 2147483647 h 406"/>
              <a:gd name="T8" fmla="*/ 0 w 444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4"/>
              <a:gd name="T16" fmla="*/ 0 h 406"/>
              <a:gd name="T17" fmla="*/ 444 w 444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4" h="406">
                <a:moveTo>
                  <a:pt x="0" y="406"/>
                </a:moveTo>
                <a:lnTo>
                  <a:pt x="444" y="216"/>
                </a:lnTo>
                <a:lnTo>
                  <a:pt x="444" y="0"/>
                </a:lnTo>
                <a:lnTo>
                  <a:pt x="0" y="164"/>
                </a:lnTo>
                <a:lnTo>
                  <a:pt x="0" y="406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" name="Freeform 71"/>
          <p:cNvSpPr>
            <a:spLocks/>
          </p:cNvSpPr>
          <p:nvPr/>
        </p:nvSpPr>
        <p:spPr bwMode="auto">
          <a:xfrm>
            <a:off x="1321304" y="5123657"/>
            <a:ext cx="3114675" cy="260350"/>
          </a:xfrm>
          <a:custGeom>
            <a:avLst/>
            <a:gdLst>
              <a:gd name="T0" fmla="*/ 2147483647 w 1962"/>
              <a:gd name="T1" fmla="*/ 0 h 164"/>
              <a:gd name="T2" fmla="*/ 2147483647 w 1962"/>
              <a:gd name="T3" fmla="*/ 0 h 164"/>
              <a:gd name="T4" fmla="*/ 2147483647 w 1962"/>
              <a:gd name="T5" fmla="*/ 0 h 164"/>
              <a:gd name="T6" fmla="*/ 2147483647 w 1962"/>
              <a:gd name="T7" fmla="*/ 0 h 164"/>
              <a:gd name="T8" fmla="*/ 2147483647 w 1962"/>
              <a:gd name="T9" fmla="*/ 0 h 164"/>
              <a:gd name="T10" fmla="*/ 2147483647 w 1962"/>
              <a:gd name="T11" fmla="*/ 0 h 164"/>
              <a:gd name="T12" fmla="*/ 2147483647 w 1962"/>
              <a:gd name="T13" fmla="*/ 0 h 164"/>
              <a:gd name="T14" fmla="*/ 2147483647 w 1962"/>
              <a:gd name="T15" fmla="*/ 0 h 164"/>
              <a:gd name="T16" fmla="*/ 2147483647 w 1962"/>
              <a:gd name="T17" fmla="*/ 0 h 164"/>
              <a:gd name="T18" fmla="*/ 2147483647 w 1962"/>
              <a:gd name="T19" fmla="*/ 0 h 164"/>
              <a:gd name="T20" fmla="*/ 2147483647 w 1962"/>
              <a:gd name="T21" fmla="*/ 0 h 164"/>
              <a:gd name="T22" fmla="*/ 2147483647 w 1962"/>
              <a:gd name="T23" fmla="*/ 0 h 164"/>
              <a:gd name="T24" fmla="*/ 2147483647 w 1962"/>
              <a:gd name="T25" fmla="*/ 2147483647 h 164"/>
              <a:gd name="T26" fmla="*/ 2147483647 w 1962"/>
              <a:gd name="T27" fmla="*/ 2147483647 h 164"/>
              <a:gd name="T28" fmla="*/ 2147483647 w 1962"/>
              <a:gd name="T29" fmla="*/ 2147483647 h 164"/>
              <a:gd name="T30" fmla="*/ 2147483647 w 1962"/>
              <a:gd name="T31" fmla="*/ 2147483647 h 164"/>
              <a:gd name="T32" fmla="*/ 2147483647 w 1962"/>
              <a:gd name="T33" fmla="*/ 2147483647 h 164"/>
              <a:gd name="T34" fmla="*/ 2147483647 w 1962"/>
              <a:gd name="T35" fmla="*/ 2147483647 h 164"/>
              <a:gd name="T36" fmla="*/ 2147483647 w 1962"/>
              <a:gd name="T37" fmla="*/ 2147483647 h 164"/>
              <a:gd name="T38" fmla="*/ 2147483647 w 1962"/>
              <a:gd name="T39" fmla="*/ 2147483647 h 164"/>
              <a:gd name="T40" fmla="*/ 2147483647 w 1962"/>
              <a:gd name="T41" fmla="*/ 2147483647 h 164"/>
              <a:gd name="T42" fmla="*/ 2147483647 w 1962"/>
              <a:gd name="T43" fmla="*/ 2147483647 h 164"/>
              <a:gd name="T44" fmla="*/ 2147483647 w 1962"/>
              <a:gd name="T45" fmla="*/ 2147483647 h 164"/>
              <a:gd name="T46" fmla="*/ 2147483647 w 1962"/>
              <a:gd name="T47" fmla="*/ 2147483647 h 164"/>
              <a:gd name="T48" fmla="*/ 2147483647 w 1962"/>
              <a:gd name="T49" fmla="*/ 2147483647 h 164"/>
              <a:gd name="T50" fmla="*/ 2147483647 w 1962"/>
              <a:gd name="T51" fmla="*/ 2147483647 h 164"/>
              <a:gd name="T52" fmla="*/ 2147483647 w 1962"/>
              <a:gd name="T53" fmla="*/ 2147483647 h 164"/>
              <a:gd name="T54" fmla="*/ 2147483647 w 1962"/>
              <a:gd name="T55" fmla="*/ 2147483647 h 164"/>
              <a:gd name="T56" fmla="*/ 2147483647 w 1962"/>
              <a:gd name="T57" fmla="*/ 2147483647 h 164"/>
              <a:gd name="T58" fmla="*/ 2147483647 w 1962"/>
              <a:gd name="T59" fmla="*/ 2147483647 h 164"/>
              <a:gd name="T60" fmla="*/ 2147483647 w 1962"/>
              <a:gd name="T61" fmla="*/ 2147483647 h 164"/>
              <a:gd name="T62" fmla="*/ 2147483647 w 1962"/>
              <a:gd name="T63" fmla="*/ 2147483647 h 164"/>
              <a:gd name="T64" fmla="*/ 2147483647 w 1962"/>
              <a:gd name="T65" fmla="*/ 2147483647 h 164"/>
              <a:gd name="T66" fmla="*/ 2147483647 w 1962"/>
              <a:gd name="T67" fmla="*/ 2147483647 h 164"/>
              <a:gd name="T68" fmla="*/ 2147483647 w 1962"/>
              <a:gd name="T69" fmla="*/ 2147483647 h 164"/>
              <a:gd name="T70" fmla="*/ 2147483647 w 1962"/>
              <a:gd name="T71" fmla="*/ 2147483647 h 164"/>
              <a:gd name="T72" fmla="*/ 2147483647 w 1962"/>
              <a:gd name="T73" fmla="*/ 2147483647 h 164"/>
              <a:gd name="T74" fmla="*/ 2147483647 w 1962"/>
              <a:gd name="T75" fmla="*/ 2147483647 h 164"/>
              <a:gd name="T76" fmla="*/ 0 w 1962"/>
              <a:gd name="T77" fmla="*/ 2147483647 h 164"/>
              <a:gd name="T78" fmla="*/ 2147483647 w 1962"/>
              <a:gd name="T79" fmla="*/ 2147483647 h 164"/>
              <a:gd name="T80" fmla="*/ 2147483647 w 1962"/>
              <a:gd name="T81" fmla="*/ 2147483647 h 164"/>
              <a:gd name="T82" fmla="*/ 2147483647 w 1962"/>
              <a:gd name="T83" fmla="*/ 2147483647 h 164"/>
              <a:gd name="T84" fmla="*/ 2147483647 w 1962"/>
              <a:gd name="T85" fmla="*/ 2147483647 h 164"/>
              <a:gd name="T86" fmla="*/ 2147483647 w 1962"/>
              <a:gd name="T87" fmla="*/ 2147483647 h 164"/>
              <a:gd name="T88" fmla="*/ 2147483647 w 1962"/>
              <a:gd name="T89" fmla="*/ 2147483647 h 164"/>
              <a:gd name="T90" fmla="*/ 2147483647 w 1962"/>
              <a:gd name="T91" fmla="*/ 2147483647 h 164"/>
              <a:gd name="T92" fmla="*/ 2147483647 w 1962"/>
              <a:gd name="T93" fmla="*/ 2147483647 h 164"/>
              <a:gd name="T94" fmla="*/ 2147483647 w 1962"/>
              <a:gd name="T95" fmla="*/ 2147483647 h 164"/>
              <a:gd name="T96" fmla="*/ 2147483647 w 1962"/>
              <a:gd name="T97" fmla="*/ 2147483647 h 164"/>
              <a:gd name="T98" fmla="*/ 2147483647 w 1962"/>
              <a:gd name="T99" fmla="*/ 2147483647 h 164"/>
              <a:gd name="T100" fmla="*/ 2147483647 w 1962"/>
              <a:gd name="T101" fmla="*/ 2147483647 h 164"/>
              <a:gd name="T102" fmla="*/ 2147483647 w 1962"/>
              <a:gd name="T103" fmla="*/ 2147483647 h 164"/>
              <a:gd name="T104" fmla="*/ 2147483647 w 1962"/>
              <a:gd name="T105" fmla="*/ 0 h 164"/>
              <a:gd name="T106" fmla="*/ 2147483647 w 1962"/>
              <a:gd name="T107" fmla="*/ 0 h 16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962"/>
              <a:gd name="T163" fmla="*/ 0 h 164"/>
              <a:gd name="T164" fmla="*/ 1962 w 1962"/>
              <a:gd name="T165" fmla="*/ 164 h 16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962" h="164">
                <a:moveTo>
                  <a:pt x="634" y="0"/>
                </a:moveTo>
                <a:lnTo>
                  <a:pt x="674" y="0"/>
                </a:lnTo>
                <a:lnTo>
                  <a:pt x="713" y="0"/>
                </a:lnTo>
                <a:lnTo>
                  <a:pt x="759" y="0"/>
                </a:lnTo>
                <a:lnTo>
                  <a:pt x="798" y="0"/>
                </a:lnTo>
                <a:lnTo>
                  <a:pt x="837" y="0"/>
                </a:lnTo>
                <a:lnTo>
                  <a:pt x="883" y="0"/>
                </a:lnTo>
                <a:lnTo>
                  <a:pt x="922" y="0"/>
                </a:lnTo>
                <a:lnTo>
                  <a:pt x="961" y="0"/>
                </a:lnTo>
                <a:lnTo>
                  <a:pt x="1007" y="0"/>
                </a:lnTo>
                <a:lnTo>
                  <a:pt x="1046" y="0"/>
                </a:lnTo>
                <a:lnTo>
                  <a:pt x="1086" y="0"/>
                </a:lnTo>
                <a:lnTo>
                  <a:pt x="1131" y="0"/>
                </a:lnTo>
                <a:lnTo>
                  <a:pt x="1171" y="0"/>
                </a:lnTo>
                <a:lnTo>
                  <a:pt x="1216" y="0"/>
                </a:lnTo>
                <a:lnTo>
                  <a:pt x="1256" y="0"/>
                </a:lnTo>
                <a:lnTo>
                  <a:pt x="1295" y="0"/>
                </a:lnTo>
                <a:lnTo>
                  <a:pt x="1334" y="0"/>
                </a:lnTo>
                <a:lnTo>
                  <a:pt x="1380" y="0"/>
                </a:lnTo>
                <a:lnTo>
                  <a:pt x="1419" y="0"/>
                </a:lnTo>
                <a:lnTo>
                  <a:pt x="1458" y="0"/>
                </a:lnTo>
                <a:lnTo>
                  <a:pt x="1504" y="0"/>
                </a:lnTo>
                <a:lnTo>
                  <a:pt x="1543" y="0"/>
                </a:lnTo>
                <a:lnTo>
                  <a:pt x="1589" y="0"/>
                </a:lnTo>
                <a:lnTo>
                  <a:pt x="1628" y="0"/>
                </a:lnTo>
                <a:lnTo>
                  <a:pt x="1668" y="0"/>
                </a:lnTo>
                <a:lnTo>
                  <a:pt x="1707" y="0"/>
                </a:lnTo>
                <a:lnTo>
                  <a:pt x="1753" y="0"/>
                </a:lnTo>
                <a:lnTo>
                  <a:pt x="1792" y="0"/>
                </a:lnTo>
                <a:lnTo>
                  <a:pt x="1831" y="0"/>
                </a:lnTo>
                <a:lnTo>
                  <a:pt x="1877" y="0"/>
                </a:lnTo>
                <a:lnTo>
                  <a:pt x="1916" y="0"/>
                </a:lnTo>
                <a:lnTo>
                  <a:pt x="1962" y="0"/>
                </a:lnTo>
                <a:lnTo>
                  <a:pt x="1949" y="7"/>
                </a:lnTo>
                <a:lnTo>
                  <a:pt x="1929" y="13"/>
                </a:lnTo>
                <a:lnTo>
                  <a:pt x="1916" y="13"/>
                </a:lnTo>
                <a:lnTo>
                  <a:pt x="1896" y="20"/>
                </a:lnTo>
                <a:lnTo>
                  <a:pt x="1883" y="26"/>
                </a:lnTo>
                <a:lnTo>
                  <a:pt x="1870" y="33"/>
                </a:lnTo>
                <a:lnTo>
                  <a:pt x="1851" y="33"/>
                </a:lnTo>
                <a:lnTo>
                  <a:pt x="1831" y="39"/>
                </a:lnTo>
                <a:lnTo>
                  <a:pt x="1818" y="46"/>
                </a:lnTo>
                <a:lnTo>
                  <a:pt x="1805" y="52"/>
                </a:lnTo>
                <a:lnTo>
                  <a:pt x="1785" y="52"/>
                </a:lnTo>
                <a:lnTo>
                  <a:pt x="1772" y="59"/>
                </a:lnTo>
                <a:lnTo>
                  <a:pt x="1753" y="66"/>
                </a:lnTo>
                <a:lnTo>
                  <a:pt x="1739" y="72"/>
                </a:lnTo>
                <a:lnTo>
                  <a:pt x="1720" y="79"/>
                </a:lnTo>
                <a:lnTo>
                  <a:pt x="1707" y="79"/>
                </a:lnTo>
                <a:lnTo>
                  <a:pt x="1687" y="85"/>
                </a:lnTo>
                <a:lnTo>
                  <a:pt x="1674" y="92"/>
                </a:lnTo>
                <a:lnTo>
                  <a:pt x="1654" y="98"/>
                </a:lnTo>
                <a:lnTo>
                  <a:pt x="1641" y="98"/>
                </a:lnTo>
                <a:lnTo>
                  <a:pt x="1622" y="105"/>
                </a:lnTo>
                <a:lnTo>
                  <a:pt x="1609" y="111"/>
                </a:lnTo>
                <a:lnTo>
                  <a:pt x="1589" y="118"/>
                </a:lnTo>
                <a:lnTo>
                  <a:pt x="1569" y="124"/>
                </a:lnTo>
                <a:lnTo>
                  <a:pt x="1563" y="124"/>
                </a:lnTo>
                <a:lnTo>
                  <a:pt x="1556" y="124"/>
                </a:lnTo>
                <a:lnTo>
                  <a:pt x="1550" y="131"/>
                </a:lnTo>
                <a:lnTo>
                  <a:pt x="1537" y="131"/>
                </a:lnTo>
                <a:lnTo>
                  <a:pt x="1530" y="131"/>
                </a:lnTo>
                <a:lnTo>
                  <a:pt x="1524" y="137"/>
                </a:lnTo>
                <a:lnTo>
                  <a:pt x="1511" y="137"/>
                </a:lnTo>
                <a:lnTo>
                  <a:pt x="1504" y="144"/>
                </a:lnTo>
                <a:lnTo>
                  <a:pt x="1498" y="144"/>
                </a:lnTo>
                <a:lnTo>
                  <a:pt x="1484" y="151"/>
                </a:lnTo>
                <a:lnTo>
                  <a:pt x="1478" y="151"/>
                </a:lnTo>
                <a:lnTo>
                  <a:pt x="1471" y="151"/>
                </a:lnTo>
                <a:lnTo>
                  <a:pt x="1458" y="157"/>
                </a:lnTo>
                <a:lnTo>
                  <a:pt x="1452" y="157"/>
                </a:lnTo>
                <a:lnTo>
                  <a:pt x="1445" y="157"/>
                </a:lnTo>
                <a:lnTo>
                  <a:pt x="1432" y="164"/>
                </a:lnTo>
                <a:lnTo>
                  <a:pt x="1426" y="164"/>
                </a:lnTo>
                <a:lnTo>
                  <a:pt x="1380" y="164"/>
                </a:lnTo>
                <a:lnTo>
                  <a:pt x="1334" y="164"/>
                </a:lnTo>
                <a:lnTo>
                  <a:pt x="1288" y="164"/>
                </a:lnTo>
                <a:lnTo>
                  <a:pt x="1243" y="164"/>
                </a:lnTo>
                <a:lnTo>
                  <a:pt x="1203" y="164"/>
                </a:lnTo>
                <a:lnTo>
                  <a:pt x="1158" y="164"/>
                </a:lnTo>
                <a:lnTo>
                  <a:pt x="1112" y="164"/>
                </a:lnTo>
                <a:lnTo>
                  <a:pt x="1066" y="164"/>
                </a:lnTo>
                <a:lnTo>
                  <a:pt x="1027" y="164"/>
                </a:lnTo>
                <a:lnTo>
                  <a:pt x="981" y="164"/>
                </a:lnTo>
                <a:lnTo>
                  <a:pt x="935" y="164"/>
                </a:lnTo>
                <a:lnTo>
                  <a:pt x="889" y="164"/>
                </a:lnTo>
                <a:lnTo>
                  <a:pt x="844" y="164"/>
                </a:lnTo>
                <a:lnTo>
                  <a:pt x="804" y="164"/>
                </a:lnTo>
                <a:lnTo>
                  <a:pt x="759" y="164"/>
                </a:lnTo>
                <a:lnTo>
                  <a:pt x="713" y="164"/>
                </a:lnTo>
                <a:lnTo>
                  <a:pt x="667" y="164"/>
                </a:lnTo>
                <a:lnTo>
                  <a:pt x="621" y="164"/>
                </a:lnTo>
                <a:lnTo>
                  <a:pt x="582" y="164"/>
                </a:lnTo>
                <a:lnTo>
                  <a:pt x="536" y="164"/>
                </a:lnTo>
                <a:lnTo>
                  <a:pt x="491" y="164"/>
                </a:lnTo>
                <a:lnTo>
                  <a:pt x="445" y="164"/>
                </a:lnTo>
                <a:lnTo>
                  <a:pt x="406" y="164"/>
                </a:lnTo>
                <a:lnTo>
                  <a:pt x="360" y="164"/>
                </a:lnTo>
                <a:lnTo>
                  <a:pt x="314" y="164"/>
                </a:lnTo>
                <a:lnTo>
                  <a:pt x="268" y="164"/>
                </a:lnTo>
                <a:lnTo>
                  <a:pt x="223" y="164"/>
                </a:lnTo>
                <a:lnTo>
                  <a:pt x="183" y="164"/>
                </a:lnTo>
                <a:lnTo>
                  <a:pt x="138" y="164"/>
                </a:lnTo>
                <a:lnTo>
                  <a:pt x="92" y="164"/>
                </a:lnTo>
                <a:lnTo>
                  <a:pt x="46" y="164"/>
                </a:lnTo>
                <a:lnTo>
                  <a:pt x="0" y="164"/>
                </a:lnTo>
                <a:lnTo>
                  <a:pt x="7" y="164"/>
                </a:lnTo>
                <a:lnTo>
                  <a:pt x="13" y="157"/>
                </a:lnTo>
                <a:lnTo>
                  <a:pt x="26" y="157"/>
                </a:lnTo>
                <a:lnTo>
                  <a:pt x="33" y="157"/>
                </a:lnTo>
                <a:lnTo>
                  <a:pt x="46" y="151"/>
                </a:lnTo>
                <a:lnTo>
                  <a:pt x="53" y="151"/>
                </a:lnTo>
                <a:lnTo>
                  <a:pt x="66" y="151"/>
                </a:lnTo>
                <a:lnTo>
                  <a:pt x="79" y="144"/>
                </a:lnTo>
                <a:lnTo>
                  <a:pt x="85" y="144"/>
                </a:lnTo>
                <a:lnTo>
                  <a:pt x="98" y="137"/>
                </a:lnTo>
                <a:lnTo>
                  <a:pt x="105" y="137"/>
                </a:lnTo>
                <a:lnTo>
                  <a:pt x="118" y="137"/>
                </a:lnTo>
                <a:lnTo>
                  <a:pt x="124" y="131"/>
                </a:lnTo>
                <a:lnTo>
                  <a:pt x="138" y="131"/>
                </a:lnTo>
                <a:lnTo>
                  <a:pt x="144" y="124"/>
                </a:lnTo>
                <a:lnTo>
                  <a:pt x="157" y="124"/>
                </a:lnTo>
                <a:lnTo>
                  <a:pt x="164" y="124"/>
                </a:lnTo>
                <a:lnTo>
                  <a:pt x="183" y="118"/>
                </a:lnTo>
                <a:lnTo>
                  <a:pt x="203" y="111"/>
                </a:lnTo>
                <a:lnTo>
                  <a:pt x="223" y="105"/>
                </a:lnTo>
                <a:lnTo>
                  <a:pt x="242" y="98"/>
                </a:lnTo>
                <a:lnTo>
                  <a:pt x="262" y="98"/>
                </a:lnTo>
                <a:lnTo>
                  <a:pt x="281" y="92"/>
                </a:lnTo>
                <a:lnTo>
                  <a:pt x="308" y="85"/>
                </a:lnTo>
                <a:lnTo>
                  <a:pt x="321" y="79"/>
                </a:lnTo>
                <a:lnTo>
                  <a:pt x="340" y="79"/>
                </a:lnTo>
                <a:lnTo>
                  <a:pt x="360" y="72"/>
                </a:lnTo>
                <a:lnTo>
                  <a:pt x="379" y="66"/>
                </a:lnTo>
                <a:lnTo>
                  <a:pt x="399" y="59"/>
                </a:lnTo>
                <a:lnTo>
                  <a:pt x="419" y="52"/>
                </a:lnTo>
                <a:lnTo>
                  <a:pt x="438" y="52"/>
                </a:lnTo>
                <a:lnTo>
                  <a:pt x="458" y="46"/>
                </a:lnTo>
                <a:lnTo>
                  <a:pt x="471" y="39"/>
                </a:lnTo>
                <a:lnTo>
                  <a:pt x="491" y="33"/>
                </a:lnTo>
                <a:lnTo>
                  <a:pt x="510" y="33"/>
                </a:lnTo>
                <a:lnTo>
                  <a:pt x="530" y="26"/>
                </a:lnTo>
                <a:lnTo>
                  <a:pt x="549" y="20"/>
                </a:lnTo>
                <a:lnTo>
                  <a:pt x="569" y="13"/>
                </a:lnTo>
                <a:lnTo>
                  <a:pt x="589" y="13"/>
                </a:lnTo>
                <a:lnTo>
                  <a:pt x="602" y="7"/>
                </a:lnTo>
                <a:lnTo>
                  <a:pt x="621" y="0"/>
                </a:lnTo>
                <a:lnTo>
                  <a:pt x="628" y="0"/>
                </a:lnTo>
                <a:lnTo>
                  <a:pt x="634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" name="Freeform 72"/>
          <p:cNvSpPr>
            <a:spLocks/>
          </p:cNvSpPr>
          <p:nvPr/>
        </p:nvSpPr>
        <p:spPr bwMode="auto">
          <a:xfrm>
            <a:off x="1321304" y="5123657"/>
            <a:ext cx="3114675" cy="260350"/>
          </a:xfrm>
          <a:custGeom>
            <a:avLst/>
            <a:gdLst>
              <a:gd name="T0" fmla="*/ 2147483647 w 1962"/>
              <a:gd name="T1" fmla="*/ 0 h 164"/>
              <a:gd name="T2" fmla="*/ 2147483647 w 1962"/>
              <a:gd name="T3" fmla="*/ 0 h 164"/>
              <a:gd name="T4" fmla="*/ 2147483647 w 1962"/>
              <a:gd name="T5" fmla="*/ 0 h 164"/>
              <a:gd name="T6" fmla="*/ 2147483647 w 1962"/>
              <a:gd name="T7" fmla="*/ 0 h 164"/>
              <a:gd name="T8" fmla="*/ 2147483647 w 1962"/>
              <a:gd name="T9" fmla="*/ 0 h 164"/>
              <a:gd name="T10" fmla="*/ 2147483647 w 1962"/>
              <a:gd name="T11" fmla="*/ 0 h 164"/>
              <a:gd name="T12" fmla="*/ 2147483647 w 1962"/>
              <a:gd name="T13" fmla="*/ 0 h 164"/>
              <a:gd name="T14" fmla="*/ 2147483647 w 1962"/>
              <a:gd name="T15" fmla="*/ 0 h 164"/>
              <a:gd name="T16" fmla="*/ 2147483647 w 1962"/>
              <a:gd name="T17" fmla="*/ 0 h 164"/>
              <a:gd name="T18" fmla="*/ 2147483647 w 1962"/>
              <a:gd name="T19" fmla="*/ 0 h 164"/>
              <a:gd name="T20" fmla="*/ 2147483647 w 1962"/>
              <a:gd name="T21" fmla="*/ 0 h 164"/>
              <a:gd name="T22" fmla="*/ 2147483647 w 1962"/>
              <a:gd name="T23" fmla="*/ 0 h 164"/>
              <a:gd name="T24" fmla="*/ 2147483647 w 1962"/>
              <a:gd name="T25" fmla="*/ 2147483647 h 164"/>
              <a:gd name="T26" fmla="*/ 2147483647 w 1962"/>
              <a:gd name="T27" fmla="*/ 2147483647 h 164"/>
              <a:gd name="T28" fmla="*/ 2147483647 w 1962"/>
              <a:gd name="T29" fmla="*/ 2147483647 h 164"/>
              <a:gd name="T30" fmla="*/ 2147483647 w 1962"/>
              <a:gd name="T31" fmla="*/ 2147483647 h 164"/>
              <a:gd name="T32" fmla="*/ 2147483647 w 1962"/>
              <a:gd name="T33" fmla="*/ 2147483647 h 164"/>
              <a:gd name="T34" fmla="*/ 2147483647 w 1962"/>
              <a:gd name="T35" fmla="*/ 2147483647 h 164"/>
              <a:gd name="T36" fmla="*/ 2147483647 w 1962"/>
              <a:gd name="T37" fmla="*/ 2147483647 h 164"/>
              <a:gd name="T38" fmla="*/ 2147483647 w 1962"/>
              <a:gd name="T39" fmla="*/ 2147483647 h 164"/>
              <a:gd name="T40" fmla="*/ 2147483647 w 1962"/>
              <a:gd name="T41" fmla="*/ 2147483647 h 164"/>
              <a:gd name="T42" fmla="*/ 2147483647 w 1962"/>
              <a:gd name="T43" fmla="*/ 2147483647 h 164"/>
              <a:gd name="T44" fmla="*/ 2147483647 w 1962"/>
              <a:gd name="T45" fmla="*/ 2147483647 h 164"/>
              <a:gd name="T46" fmla="*/ 2147483647 w 1962"/>
              <a:gd name="T47" fmla="*/ 2147483647 h 164"/>
              <a:gd name="T48" fmla="*/ 2147483647 w 1962"/>
              <a:gd name="T49" fmla="*/ 2147483647 h 164"/>
              <a:gd name="T50" fmla="*/ 2147483647 w 1962"/>
              <a:gd name="T51" fmla="*/ 2147483647 h 164"/>
              <a:gd name="T52" fmla="*/ 2147483647 w 1962"/>
              <a:gd name="T53" fmla="*/ 2147483647 h 164"/>
              <a:gd name="T54" fmla="*/ 2147483647 w 1962"/>
              <a:gd name="T55" fmla="*/ 2147483647 h 164"/>
              <a:gd name="T56" fmla="*/ 2147483647 w 1962"/>
              <a:gd name="T57" fmla="*/ 2147483647 h 164"/>
              <a:gd name="T58" fmla="*/ 2147483647 w 1962"/>
              <a:gd name="T59" fmla="*/ 2147483647 h 164"/>
              <a:gd name="T60" fmla="*/ 2147483647 w 1962"/>
              <a:gd name="T61" fmla="*/ 2147483647 h 164"/>
              <a:gd name="T62" fmla="*/ 2147483647 w 1962"/>
              <a:gd name="T63" fmla="*/ 2147483647 h 164"/>
              <a:gd name="T64" fmla="*/ 2147483647 w 1962"/>
              <a:gd name="T65" fmla="*/ 2147483647 h 164"/>
              <a:gd name="T66" fmla="*/ 2147483647 w 1962"/>
              <a:gd name="T67" fmla="*/ 2147483647 h 164"/>
              <a:gd name="T68" fmla="*/ 2147483647 w 1962"/>
              <a:gd name="T69" fmla="*/ 2147483647 h 164"/>
              <a:gd name="T70" fmla="*/ 2147483647 w 1962"/>
              <a:gd name="T71" fmla="*/ 2147483647 h 164"/>
              <a:gd name="T72" fmla="*/ 2147483647 w 1962"/>
              <a:gd name="T73" fmla="*/ 2147483647 h 164"/>
              <a:gd name="T74" fmla="*/ 2147483647 w 1962"/>
              <a:gd name="T75" fmla="*/ 2147483647 h 164"/>
              <a:gd name="T76" fmla="*/ 0 w 1962"/>
              <a:gd name="T77" fmla="*/ 2147483647 h 164"/>
              <a:gd name="T78" fmla="*/ 2147483647 w 1962"/>
              <a:gd name="T79" fmla="*/ 2147483647 h 164"/>
              <a:gd name="T80" fmla="*/ 2147483647 w 1962"/>
              <a:gd name="T81" fmla="*/ 2147483647 h 164"/>
              <a:gd name="T82" fmla="*/ 2147483647 w 1962"/>
              <a:gd name="T83" fmla="*/ 2147483647 h 164"/>
              <a:gd name="T84" fmla="*/ 2147483647 w 1962"/>
              <a:gd name="T85" fmla="*/ 2147483647 h 164"/>
              <a:gd name="T86" fmla="*/ 2147483647 w 1962"/>
              <a:gd name="T87" fmla="*/ 2147483647 h 164"/>
              <a:gd name="T88" fmla="*/ 2147483647 w 1962"/>
              <a:gd name="T89" fmla="*/ 2147483647 h 164"/>
              <a:gd name="T90" fmla="*/ 2147483647 w 1962"/>
              <a:gd name="T91" fmla="*/ 2147483647 h 164"/>
              <a:gd name="T92" fmla="*/ 2147483647 w 1962"/>
              <a:gd name="T93" fmla="*/ 2147483647 h 164"/>
              <a:gd name="T94" fmla="*/ 2147483647 w 1962"/>
              <a:gd name="T95" fmla="*/ 2147483647 h 164"/>
              <a:gd name="T96" fmla="*/ 2147483647 w 1962"/>
              <a:gd name="T97" fmla="*/ 2147483647 h 164"/>
              <a:gd name="T98" fmla="*/ 2147483647 w 1962"/>
              <a:gd name="T99" fmla="*/ 2147483647 h 164"/>
              <a:gd name="T100" fmla="*/ 2147483647 w 1962"/>
              <a:gd name="T101" fmla="*/ 2147483647 h 164"/>
              <a:gd name="T102" fmla="*/ 2147483647 w 1962"/>
              <a:gd name="T103" fmla="*/ 2147483647 h 164"/>
              <a:gd name="T104" fmla="*/ 2147483647 w 1962"/>
              <a:gd name="T105" fmla="*/ 0 h 164"/>
              <a:gd name="T106" fmla="*/ 2147483647 w 1962"/>
              <a:gd name="T107" fmla="*/ 0 h 16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962"/>
              <a:gd name="T163" fmla="*/ 0 h 164"/>
              <a:gd name="T164" fmla="*/ 1962 w 1962"/>
              <a:gd name="T165" fmla="*/ 164 h 16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962" h="164">
                <a:moveTo>
                  <a:pt x="634" y="0"/>
                </a:moveTo>
                <a:lnTo>
                  <a:pt x="674" y="0"/>
                </a:lnTo>
                <a:lnTo>
                  <a:pt x="713" y="0"/>
                </a:lnTo>
                <a:lnTo>
                  <a:pt x="759" y="0"/>
                </a:lnTo>
                <a:lnTo>
                  <a:pt x="798" y="0"/>
                </a:lnTo>
                <a:lnTo>
                  <a:pt x="837" y="0"/>
                </a:lnTo>
                <a:lnTo>
                  <a:pt x="883" y="0"/>
                </a:lnTo>
                <a:lnTo>
                  <a:pt x="922" y="0"/>
                </a:lnTo>
                <a:lnTo>
                  <a:pt x="961" y="0"/>
                </a:lnTo>
                <a:lnTo>
                  <a:pt x="1007" y="0"/>
                </a:lnTo>
                <a:lnTo>
                  <a:pt x="1046" y="0"/>
                </a:lnTo>
                <a:lnTo>
                  <a:pt x="1086" y="0"/>
                </a:lnTo>
                <a:lnTo>
                  <a:pt x="1131" y="0"/>
                </a:lnTo>
                <a:lnTo>
                  <a:pt x="1171" y="0"/>
                </a:lnTo>
                <a:lnTo>
                  <a:pt x="1216" y="0"/>
                </a:lnTo>
                <a:lnTo>
                  <a:pt x="1256" y="0"/>
                </a:lnTo>
                <a:lnTo>
                  <a:pt x="1295" y="0"/>
                </a:lnTo>
                <a:lnTo>
                  <a:pt x="1334" y="0"/>
                </a:lnTo>
                <a:lnTo>
                  <a:pt x="1380" y="0"/>
                </a:lnTo>
                <a:lnTo>
                  <a:pt x="1419" y="0"/>
                </a:lnTo>
                <a:lnTo>
                  <a:pt x="1458" y="0"/>
                </a:lnTo>
                <a:lnTo>
                  <a:pt x="1504" y="0"/>
                </a:lnTo>
                <a:lnTo>
                  <a:pt x="1543" y="0"/>
                </a:lnTo>
                <a:lnTo>
                  <a:pt x="1589" y="0"/>
                </a:lnTo>
                <a:lnTo>
                  <a:pt x="1628" y="0"/>
                </a:lnTo>
                <a:lnTo>
                  <a:pt x="1668" y="0"/>
                </a:lnTo>
                <a:lnTo>
                  <a:pt x="1707" y="0"/>
                </a:lnTo>
                <a:lnTo>
                  <a:pt x="1753" y="0"/>
                </a:lnTo>
                <a:lnTo>
                  <a:pt x="1792" y="0"/>
                </a:lnTo>
                <a:lnTo>
                  <a:pt x="1831" y="0"/>
                </a:lnTo>
                <a:lnTo>
                  <a:pt x="1877" y="0"/>
                </a:lnTo>
                <a:lnTo>
                  <a:pt x="1916" y="0"/>
                </a:lnTo>
                <a:lnTo>
                  <a:pt x="1962" y="0"/>
                </a:lnTo>
                <a:lnTo>
                  <a:pt x="1949" y="7"/>
                </a:lnTo>
                <a:lnTo>
                  <a:pt x="1929" y="13"/>
                </a:lnTo>
                <a:lnTo>
                  <a:pt x="1916" y="13"/>
                </a:lnTo>
                <a:lnTo>
                  <a:pt x="1896" y="20"/>
                </a:lnTo>
                <a:lnTo>
                  <a:pt x="1883" y="26"/>
                </a:lnTo>
                <a:lnTo>
                  <a:pt x="1870" y="33"/>
                </a:lnTo>
                <a:lnTo>
                  <a:pt x="1851" y="33"/>
                </a:lnTo>
                <a:lnTo>
                  <a:pt x="1831" y="39"/>
                </a:lnTo>
                <a:lnTo>
                  <a:pt x="1818" y="46"/>
                </a:lnTo>
                <a:lnTo>
                  <a:pt x="1805" y="52"/>
                </a:lnTo>
                <a:lnTo>
                  <a:pt x="1785" y="52"/>
                </a:lnTo>
                <a:lnTo>
                  <a:pt x="1772" y="59"/>
                </a:lnTo>
                <a:lnTo>
                  <a:pt x="1753" y="66"/>
                </a:lnTo>
                <a:lnTo>
                  <a:pt x="1739" y="72"/>
                </a:lnTo>
                <a:lnTo>
                  <a:pt x="1720" y="79"/>
                </a:lnTo>
                <a:lnTo>
                  <a:pt x="1707" y="79"/>
                </a:lnTo>
                <a:lnTo>
                  <a:pt x="1687" y="85"/>
                </a:lnTo>
                <a:lnTo>
                  <a:pt x="1674" y="92"/>
                </a:lnTo>
                <a:lnTo>
                  <a:pt x="1654" y="98"/>
                </a:lnTo>
                <a:lnTo>
                  <a:pt x="1641" y="98"/>
                </a:lnTo>
                <a:lnTo>
                  <a:pt x="1622" y="105"/>
                </a:lnTo>
                <a:lnTo>
                  <a:pt x="1609" y="111"/>
                </a:lnTo>
                <a:lnTo>
                  <a:pt x="1589" y="118"/>
                </a:lnTo>
                <a:lnTo>
                  <a:pt x="1569" y="124"/>
                </a:lnTo>
                <a:lnTo>
                  <a:pt x="1563" y="124"/>
                </a:lnTo>
                <a:lnTo>
                  <a:pt x="1556" y="124"/>
                </a:lnTo>
                <a:lnTo>
                  <a:pt x="1550" y="131"/>
                </a:lnTo>
                <a:lnTo>
                  <a:pt x="1537" y="131"/>
                </a:lnTo>
                <a:lnTo>
                  <a:pt x="1530" y="131"/>
                </a:lnTo>
                <a:lnTo>
                  <a:pt x="1524" y="137"/>
                </a:lnTo>
                <a:lnTo>
                  <a:pt x="1511" y="137"/>
                </a:lnTo>
                <a:lnTo>
                  <a:pt x="1504" y="144"/>
                </a:lnTo>
                <a:lnTo>
                  <a:pt x="1498" y="144"/>
                </a:lnTo>
                <a:lnTo>
                  <a:pt x="1484" y="151"/>
                </a:lnTo>
                <a:lnTo>
                  <a:pt x="1478" y="151"/>
                </a:lnTo>
                <a:lnTo>
                  <a:pt x="1471" y="151"/>
                </a:lnTo>
                <a:lnTo>
                  <a:pt x="1458" y="157"/>
                </a:lnTo>
                <a:lnTo>
                  <a:pt x="1452" y="157"/>
                </a:lnTo>
                <a:lnTo>
                  <a:pt x="1445" y="157"/>
                </a:lnTo>
                <a:lnTo>
                  <a:pt x="1432" y="164"/>
                </a:lnTo>
                <a:lnTo>
                  <a:pt x="1426" y="164"/>
                </a:lnTo>
                <a:lnTo>
                  <a:pt x="1380" y="164"/>
                </a:lnTo>
                <a:lnTo>
                  <a:pt x="1334" y="164"/>
                </a:lnTo>
                <a:lnTo>
                  <a:pt x="1288" y="164"/>
                </a:lnTo>
                <a:lnTo>
                  <a:pt x="1243" y="164"/>
                </a:lnTo>
                <a:lnTo>
                  <a:pt x="1203" y="164"/>
                </a:lnTo>
                <a:lnTo>
                  <a:pt x="1158" y="164"/>
                </a:lnTo>
                <a:lnTo>
                  <a:pt x="1112" y="164"/>
                </a:lnTo>
                <a:lnTo>
                  <a:pt x="1066" y="164"/>
                </a:lnTo>
                <a:lnTo>
                  <a:pt x="1027" y="164"/>
                </a:lnTo>
                <a:lnTo>
                  <a:pt x="981" y="164"/>
                </a:lnTo>
                <a:lnTo>
                  <a:pt x="935" y="164"/>
                </a:lnTo>
                <a:lnTo>
                  <a:pt x="889" y="164"/>
                </a:lnTo>
                <a:lnTo>
                  <a:pt x="844" y="164"/>
                </a:lnTo>
                <a:lnTo>
                  <a:pt x="804" y="164"/>
                </a:lnTo>
                <a:lnTo>
                  <a:pt x="759" y="164"/>
                </a:lnTo>
                <a:lnTo>
                  <a:pt x="713" y="164"/>
                </a:lnTo>
                <a:lnTo>
                  <a:pt x="667" y="164"/>
                </a:lnTo>
                <a:lnTo>
                  <a:pt x="621" y="164"/>
                </a:lnTo>
                <a:lnTo>
                  <a:pt x="582" y="164"/>
                </a:lnTo>
                <a:lnTo>
                  <a:pt x="536" y="164"/>
                </a:lnTo>
                <a:lnTo>
                  <a:pt x="491" y="164"/>
                </a:lnTo>
                <a:lnTo>
                  <a:pt x="445" y="164"/>
                </a:lnTo>
                <a:lnTo>
                  <a:pt x="406" y="164"/>
                </a:lnTo>
                <a:lnTo>
                  <a:pt x="360" y="164"/>
                </a:lnTo>
                <a:lnTo>
                  <a:pt x="314" y="164"/>
                </a:lnTo>
                <a:lnTo>
                  <a:pt x="268" y="164"/>
                </a:lnTo>
                <a:lnTo>
                  <a:pt x="223" y="164"/>
                </a:lnTo>
                <a:lnTo>
                  <a:pt x="183" y="164"/>
                </a:lnTo>
                <a:lnTo>
                  <a:pt x="138" y="164"/>
                </a:lnTo>
                <a:lnTo>
                  <a:pt x="92" y="164"/>
                </a:lnTo>
                <a:lnTo>
                  <a:pt x="46" y="164"/>
                </a:lnTo>
                <a:lnTo>
                  <a:pt x="0" y="164"/>
                </a:lnTo>
                <a:lnTo>
                  <a:pt x="7" y="164"/>
                </a:lnTo>
                <a:lnTo>
                  <a:pt x="13" y="157"/>
                </a:lnTo>
                <a:lnTo>
                  <a:pt x="26" y="157"/>
                </a:lnTo>
                <a:lnTo>
                  <a:pt x="33" y="157"/>
                </a:lnTo>
                <a:lnTo>
                  <a:pt x="46" y="151"/>
                </a:lnTo>
                <a:lnTo>
                  <a:pt x="53" y="151"/>
                </a:lnTo>
                <a:lnTo>
                  <a:pt x="66" y="151"/>
                </a:lnTo>
                <a:lnTo>
                  <a:pt x="79" y="144"/>
                </a:lnTo>
                <a:lnTo>
                  <a:pt x="85" y="144"/>
                </a:lnTo>
                <a:lnTo>
                  <a:pt x="98" y="137"/>
                </a:lnTo>
                <a:lnTo>
                  <a:pt x="105" y="137"/>
                </a:lnTo>
                <a:lnTo>
                  <a:pt x="118" y="137"/>
                </a:lnTo>
                <a:lnTo>
                  <a:pt x="124" y="131"/>
                </a:lnTo>
                <a:lnTo>
                  <a:pt x="138" y="131"/>
                </a:lnTo>
                <a:lnTo>
                  <a:pt x="144" y="124"/>
                </a:lnTo>
                <a:lnTo>
                  <a:pt x="157" y="124"/>
                </a:lnTo>
                <a:lnTo>
                  <a:pt x="164" y="124"/>
                </a:lnTo>
                <a:lnTo>
                  <a:pt x="183" y="118"/>
                </a:lnTo>
                <a:lnTo>
                  <a:pt x="203" y="111"/>
                </a:lnTo>
                <a:lnTo>
                  <a:pt x="223" y="105"/>
                </a:lnTo>
                <a:lnTo>
                  <a:pt x="242" y="98"/>
                </a:lnTo>
                <a:lnTo>
                  <a:pt x="262" y="98"/>
                </a:lnTo>
                <a:lnTo>
                  <a:pt x="281" y="92"/>
                </a:lnTo>
                <a:lnTo>
                  <a:pt x="308" y="85"/>
                </a:lnTo>
                <a:lnTo>
                  <a:pt x="321" y="79"/>
                </a:lnTo>
                <a:lnTo>
                  <a:pt x="340" y="79"/>
                </a:lnTo>
                <a:lnTo>
                  <a:pt x="360" y="72"/>
                </a:lnTo>
                <a:lnTo>
                  <a:pt x="379" y="66"/>
                </a:lnTo>
                <a:lnTo>
                  <a:pt x="399" y="59"/>
                </a:lnTo>
                <a:lnTo>
                  <a:pt x="419" y="52"/>
                </a:lnTo>
                <a:lnTo>
                  <a:pt x="438" y="52"/>
                </a:lnTo>
                <a:lnTo>
                  <a:pt x="458" y="46"/>
                </a:lnTo>
                <a:lnTo>
                  <a:pt x="471" y="39"/>
                </a:lnTo>
                <a:lnTo>
                  <a:pt x="491" y="33"/>
                </a:lnTo>
                <a:lnTo>
                  <a:pt x="510" y="33"/>
                </a:lnTo>
                <a:lnTo>
                  <a:pt x="530" y="26"/>
                </a:lnTo>
                <a:lnTo>
                  <a:pt x="549" y="20"/>
                </a:lnTo>
                <a:lnTo>
                  <a:pt x="569" y="13"/>
                </a:lnTo>
                <a:lnTo>
                  <a:pt x="589" y="13"/>
                </a:lnTo>
                <a:lnTo>
                  <a:pt x="602" y="7"/>
                </a:lnTo>
                <a:lnTo>
                  <a:pt x="621" y="0"/>
                </a:lnTo>
                <a:lnTo>
                  <a:pt x="628" y="0"/>
                </a:lnTo>
                <a:lnTo>
                  <a:pt x="634" y="0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8" name="Freeform 73"/>
          <p:cNvSpPr>
            <a:spLocks/>
          </p:cNvSpPr>
          <p:nvPr/>
        </p:nvSpPr>
        <p:spPr bwMode="auto">
          <a:xfrm>
            <a:off x="2297616" y="4460082"/>
            <a:ext cx="2936875" cy="269875"/>
          </a:xfrm>
          <a:custGeom>
            <a:avLst/>
            <a:gdLst>
              <a:gd name="T0" fmla="*/ 2147483647 w 1850"/>
              <a:gd name="T1" fmla="*/ 0 h 170"/>
              <a:gd name="T2" fmla="*/ 2147483647 w 1850"/>
              <a:gd name="T3" fmla="*/ 0 h 170"/>
              <a:gd name="T4" fmla="*/ 2147483647 w 1850"/>
              <a:gd name="T5" fmla="*/ 0 h 170"/>
              <a:gd name="T6" fmla="*/ 2147483647 w 1850"/>
              <a:gd name="T7" fmla="*/ 0 h 170"/>
              <a:gd name="T8" fmla="*/ 2147483647 w 1850"/>
              <a:gd name="T9" fmla="*/ 0 h 170"/>
              <a:gd name="T10" fmla="*/ 2147483647 w 1850"/>
              <a:gd name="T11" fmla="*/ 0 h 170"/>
              <a:gd name="T12" fmla="*/ 2147483647 w 1850"/>
              <a:gd name="T13" fmla="*/ 0 h 170"/>
              <a:gd name="T14" fmla="*/ 2147483647 w 1850"/>
              <a:gd name="T15" fmla="*/ 0 h 170"/>
              <a:gd name="T16" fmla="*/ 2147483647 w 1850"/>
              <a:gd name="T17" fmla="*/ 0 h 170"/>
              <a:gd name="T18" fmla="*/ 2147483647 w 1850"/>
              <a:gd name="T19" fmla="*/ 0 h 170"/>
              <a:gd name="T20" fmla="*/ 2147483647 w 1850"/>
              <a:gd name="T21" fmla="*/ 0 h 170"/>
              <a:gd name="T22" fmla="*/ 2147483647 w 1850"/>
              <a:gd name="T23" fmla="*/ 2147483647 h 170"/>
              <a:gd name="T24" fmla="*/ 2147483647 w 1850"/>
              <a:gd name="T25" fmla="*/ 2147483647 h 170"/>
              <a:gd name="T26" fmla="*/ 2147483647 w 1850"/>
              <a:gd name="T27" fmla="*/ 2147483647 h 170"/>
              <a:gd name="T28" fmla="*/ 2147483647 w 1850"/>
              <a:gd name="T29" fmla="*/ 2147483647 h 170"/>
              <a:gd name="T30" fmla="*/ 2147483647 w 1850"/>
              <a:gd name="T31" fmla="*/ 2147483647 h 170"/>
              <a:gd name="T32" fmla="*/ 2147483647 w 1850"/>
              <a:gd name="T33" fmla="*/ 2147483647 h 170"/>
              <a:gd name="T34" fmla="*/ 2147483647 w 1850"/>
              <a:gd name="T35" fmla="*/ 2147483647 h 170"/>
              <a:gd name="T36" fmla="*/ 2147483647 w 1850"/>
              <a:gd name="T37" fmla="*/ 2147483647 h 170"/>
              <a:gd name="T38" fmla="*/ 2147483647 w 1850"/>
              <a:gd name="T39" fmla="*/ 2147483647 h 170"/>
              <a:gd name="T40" fmla="*/ 2147483647 w 1850"/>
              <a:gd name="T41" fmla="*/ 2147483647 h 170"/>
              <a:gd name="T42" fmla="*/ 2147483647 w 1850"/>
              <a:gd name="T43" fmla="*/ 2147483647 h 170"/>
              <a:gd name="T44" fmla="*/ 2147483647 w 1850"/>
              <a:gd name="T45" fmla="*/ 2147483647 h 170"/>
              <a:gd name="T46" fmla="*/ 2147483647 w 1850"/>
              <a:gd name="T47" fmla="*/ 2147483647 h 170"/>
              <a:gd name="T48" fmla="*/ 2147483647 w 1850"/>
              <a:gd name="T49" fmla="*/ 2147483647 h 170"/>
              <a:gd name="T50" fmla="*/ 2147483647 w 1850"/>
              <a:gd name="T51" fmla="*/ 2147483647 h 170"/>
              <a:gd name="T52" fmla="*/ 2147483647 w 1850"/>
              <a:gd name="T53" fmla="*/ 2147483647 h 170"/>
              <a:gd name="T54" fmla="*/ 2147483647 w 1850"/>
              <a:gd name="T55" fmla="*/ 2147483647 h 170"/>
              <a:gd name="T56" fmla="*/ 2147483647 w 1850"/>
              <a:gd name="T57" fmla="*/ 2147483647 h 170"/>
              <a:gd name="T58" fmla="*/ 2147483647 w 1850"/>
              <a:gd name="T59" fmla="*/ 2147483647 h 170"/>
              <a:gd name="T60" fmla="*/ 2147483647 w 1850"/>
              <a:gd name="T61" fmla="*/ 2147483647 h 170"/>
              <a:gd name="T62" fmla="*/ 2147483647 w 1850"/>
              <a:gd name="T63" fmla="*/ 2147483647 h 170"/>
              <a:gd name="T64" fmla="*/ 2147483647 w 1850"/>
              <a:gd name="T65" fmla="*/ 2147483647 h 170"/>
              <a:gd name="T66" fmla="*/ 2147483647 w 1850"/>
              <a:gd name="T67" fmla="*/ 2147483647 h 170"/>
              <a:gd name="T68" fmla="*/ 2147483647 w 1850"/>
              <a:gd name="T69" fmla="*/ 2147483647 h 170"/>
              <a:gd name="T70" fmla="*/ 2147483647 w 1850"/>
              <a:gd name="T71" fmla="*/ 2147483647 h 170"/>
              <a:gd name="T72" fmla="*/ 2147483647 w 1850"/>
              <a:gd name="T73" fmla="*/ 2147483647 h 170"/>
              <a:gd name="T74" fmla="*/ 2147483647 w 1850"/>
              <a:gd name="T75" fmla="*/ 2147483647 h 170"/>
              <a:gd name="T76" fmla="*/ 0 w 1850"/>
              <a:gd name="T77" fmla="*/ 2147483647 h 170"/>
              <a:gd name="T78" fmla="*/ 2147483647 w 1850"/>
              <a:gd name="T79" fmla="*/ 2147483647 h 170"/>
              <a:gd name="T80" fmla="*/ 2147483647 w 1850"/>
              <a:gd name="T81" fmla="*/ 2147483647 h 170"/>
              <a:gd name="T82" fmla="*/ 2147483647 w 1850"/>
              <a:gd name="T83" fmla="*/ 2147483647 h 170"/>
              <a:gd name="T84" fmla="*/ 2147483647 w 1850"/>
              <a:gd name="T85" fmla="*/ 2147483647 h 170"/>
              <a:gd name="T86" fmla="*/ 2147483647 w 1850"/>
              <a:gd name="T87" fmla="*/ 2147483647 h 170"/>
              <a:gd name="T88" fmla="*/ 2147483647 w 1850"/>
              <a:gd name="T89" fmla="*/ 2147483647 h 170"/>
              <a:gd name="T90" fmla="*/ 2147483647 w 1850"/>
              <a:gd name="T91" fmla="*/ 2147483647 h 170"/>
              <a:gd name="T92" fmla="*/ 2147483647 w 1850"/>
              <a:gd name="T93" fmla="*/ 2147483647 h 170"/>
              <a:gd name="T94" fmla="*/ 2147483647 w 1850"/>
              <a:gd name="T95" fmla="*/ 2147483647 h 170"/>
              <a:gd name="T96" fmla="*/ 2147483647 w 1850"/>
              <a:gd name="T97" fmla="*/ 2147483647 h 170"/>
              <a:gd name="T98" fmla="*/ 2147483647 w 1850"/>
              <a:gd name="T99" fmla="*/ 2147483647 h 170"/>
              <a:gd name="T100" fmla="*/ 2147483647 w 1850"/>
              <a:gd name="T101" fmla="*/ 2147483647 h 170"/>
              <a:gd name="T102" fmla="*/ 2147483647 w 1850"/>
              <a:gd name="T103" fmla="*/ 2147483647 h 170"/>
              <a:gd name="T104" fmla="*/ 2147483647 w 1850"/>
              <a:gd name="T105" fmla="*/ 2147483647 h 170"/>
              <a:gd name="T106" fmla="*/ 2147483647 w 1850"/>
              <a:gd name="T107" fmla="*/ 0 h 170"/>
              <a:gd name="T108" fmla="*/ 2147483647 w 1850"/>
              <a:gd name="T109" fmla="*/ 0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50"/>
              <a:gd name="T166" fmla="*/ 0 h 170"/>
              <a:gd name="T167" fmla="*/ 1850 w 1850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50" h="170">
                <a:moveTo>
                  <a:pt x="595" y="0"/>
                </a:moveTo>
                <a:lnTo>
                  <a:pt x="634" y="0"/>
                </a:lnTo>
                <a:lnTo>
                  <a:pt x="673" y="0"/>
                </a:lnTo>
                <a:lnTo>
                  <a:pt x="713" y="0"/>
                </a:lnTo>
                <a:lnTo>
                  <a:pt x="752" y="0"/>
                </a:lnTo>
                <a:lnTo>
                  <a:pt x="791" y="0"/>
                </a:lnTo>
                <a:lnTo>
                  <a:pt x="830" y="0"/>
                </a:lnTo>
                <a:lnTo>
                  <a:pt x="869" y="0"/>
                </a:lnTo>
                <a:lnTo>
                  <a:pt x="909" y="0"/>
                </a:lnTo>
                <a:lnTo>
                  <a:pt x="948" y="0"/>
                </a:lnTo>
                <a:lnTo>
                  <a:pt x="987" y="0"/>
                </a:lnTo>
                <a:lnTo>
                  <a:pt x="1026" y="0"/>
                </a:lnTo>
                <a:lnTo>
                  <a:pt x="1066" y="0"/>
                </a:lnTo>
                <a:lnTo>
                  <a:pt x="1105" y="0"/>
                </a:lnTo>
                <a:lnTo>
                  <a:pt x="1144" y="0"/>
                </a:lnTo>
                <a:lnTo>
                  <a:pt x="1183" y="0"/>
                </a:lnTo>
                <a:lnTo>
                  <a:pt x="1223" y="0"/>
                </a:lnTo>
                <a:lnTo>
                  <a:pt x="1262" y="0"/>
                </a:lnTo>
                <a:lnTo>
                  <a:pt x="1301" y="0"/>
                </a:lnTo>
                <a:lnTo>
                  <a:pt x="1340" y="0"/>
                </a:lnTo>
                <a:lnTo>
                  <a:pt x="1379" y="0"/>
                </a:lnTo>
                <a:lnTo>
                  <a:pt x="1412" y="0"/>
                </a:lnTo>
                <a:lnTo>
                  <a:pt x="1458" y="0"/>
                </a:lnTo>
                <a:lnTo>
                  <a:pt x="1497" y="0"/>
                </a:lnTo>
                <a:lnTo>
                  <a:pt x="1530" y="0"/>
                </a:lnTo>
                <a:lnTo>
                  <a:pt x="1576" y="0"/>
                </a:lnTo>
                <a:lnTo>
                  <a:pt x="1608" y="0"/>
                </a:lnTo>
                <a:lnTo>
                  <a:pt x="1648" y="0"/>
                </a:lnTo>
                <a:lnTo>
                  <a:pt x="1687" y="0"/>
                </a:lnTo>
                <a:lnTo>
                  <a:pt x="1726" y="0"/>
                </a:lnTo>
                <a:lnTo>
                  <a:pt x="1765" y="0"/>
                </a:lnTo>
                <a:lnTo>
                  <a:pt x="1804" y="0"/>
                </a:lnTo>
                <a:lnTo>
                  <a:pt x="1844" y="0"/>
                </a:lnTo>
                <a:lnTo>
                  <a:pt x="1850" y="0"/>
                </a:lnTo>
                <a:lnTo>
                  <a:pt x="1850" y="6"/>
                </a:lnTo>
                <a:lnTo>
                  <a:pt x="1831" y="6"/>
                </a:lnTo>
                <a:lnTo>
                  <a:pt x="1818" y="13"/>
                </a:lnTo>
                <a:lnTo>
                  <a:pt x="1804" y="19"/>
                </a:lnTo>
                <a:lnTo>
                  <a:pt x="1785" y="26"/>
                </a:lnTo>
                <a:lnTo>
                  <a:pt x="1772" y="26"/>
                </a:lnTo>
                <a:lnTo>
                  <a:pt x="1759" y="32"/>
                </a:lnTo>
                <a:lnTo>
                  <a:pt x="1739" y="39"/>
                </a:lnTo>
                <a:lnTo>
                  <a:pt x="1726" y="46"/>
                </a:lnTo>
                <a:lnTo>
                  <a:pt x="1713" y="52"/>
                </a:lnTo>
                <a:lnTo>
                  <a:pt x="1700" y="52"/>
                </a:lnTo>
                <a:lnTo>
                  <a:pt x="1680" y="59"/>
                </a:lnTo>
                <a:lnTo>
                  <a:pt x="1667" y="65"/>
                </a:lnTo>
                <a:lnTo>
                  <a:pt x="1654" y="72"/>
                </a:lnTo>
                <a:lnTo>
                  <a:pt x="1641" y="72"/>
                </a:lnTo>
                <a:lnTo>
                  <a:pt x="1621" y="78"/>
                </a:lnTo>
                <a:lnTo>
                  <a:pt x="1608" y="85"/>
                </a:lnTo>
                <a:lnTo>
                  <a:pt x="1589" y="91"/>
                </a:lnTo>
                <a:lnTo>
                  <a:pt x="1576" y="91"/>
                </a:lnTo>
                <a:lnTo>
                  <a:pt x="1563" y="98"/>
                </a:lnTo>
                <a:lnTo>
                  <a:pt x="1543" y="104"/>
                </a:lnTo>
                <a:lnTo>
                  <a:pt x="1530" y="111"/>
                </a:lnTo>
                <a:lnTo>
                  <a:pt x="1510" y="117"/>
                </a:lnTo>
                <a:lnTo>
                  <a:pt x="1497" y="117"/>
                </a:lnTo>
                <a:lnTo>
                  <a:pt x="1484" y="124"/>
                </a:lnTo>
                <a:lnTo>
                  <a:pt x="1471" y="131"/>
                </a:lnTo>
                <a:lnTo>
                  <a:pt x="1464" y="131"/>
                </a:lnTo>
                <a:lnTo>
                  <a:pt x="1458" y="131"/>
                </a:lnTo>
                <a:lnTo>
                  <a:pt x="1451" y="137"/>
                </a:lnTo>
                <a:lnTo>
                  <a:pt x="1438" y="137"/>
                </a:lnTo>
                <a:lnTo>
                  <a:pt x="1432" y="144"/>
                </a:lnTo>
                <a:lnTo>
                  <a:pt x="1425" y="144"/>
                </a:lnTo>
                <a:lnTo>
                  <a:pt x="1419" y="144"/>
                </a:lnTo>
                <a:lnTo>
                  <a:pt x="1406" y="150"/>
                </a:lnTo>
                <a:lnTo>
                  <a:pt x="1399" y="150"/>
                </a:lnTo>
                <a:lnTo>
                  <a:pt x="1393" y="157"/>
                </a:lnTo>
                <a:lnTo>
                  <a:pt x="1386" y="157"/>
                </a:lnTo>
                <a:lnTo>
                  <a:pt x="1379" y="163"/>
                </a:lnTo>
                <a:lnTo>
                  <a:pt x="1366" y="163"/>
                </a:lnTo>
                <a:lnTo>
                  <a:pt x="1360" y="163"/>
                </a:lnTo>
                <a:lnTo>
                  <a:pt x="1353" y="170"/>
                </a:lnTo>
                <a:lnTo>
                  <a:pt x="1347" y="170"/>
                </a:lnTo>
                <a:lnTo>
                  <a:pt x="1340" y="170"/>
                </a:lnTo>
                <a:lnTo>
                  <a:pt x="1301" y="170"/>
                </a:lnTo>
                <a:lnTo>
                  <a:pt x="1255" y="170"/>
                </a:lnTo>
                <a:lnTo>
                  <a:pt x="1216" y="170"/>
                </a:lnTo>
                <a:lnTo>
                  <a:pt x="1170" y="170"/>
                </a:lnTo>
                <a:lnTo>
                  <a:pt x="1131" y="170"/>
                </a:lnTo>
                <a:lnTo>
                  <a:pt x="1092" y="170"/>
                </a:lnTo>
                <a:lnTo>
                  <a:pt x="1046" y="170"/>
                </a:lnTo>
                <a:lnTo>
                  <a:pt x="1007" y="170"/>
                </a:lnTo>
                <a:lnTo>
                  <a:pt x="961" y="170"/>
                </a:lnTo>
                <a:lnTo>
                  <a:pt x="922" y="170"/>
                </a:lnTo>
                <a:lnTo>
                  <a:pt x="883" y="170"/>
                </a:lnTo>
                <a:lnTo>
                  <a:pt x="837" y="170"/>
                </a:lnTo>
                <a:lnTo>
                  <a:pt x="798" y="170"/>
                </a:lnTo>
                <a:lnTo>
                  <a:pt x="752" y="170"/>
                </a:lnTo>
                <a:lnTo>
                  <a:pt x="713" y="170"/>
                </a:lnTo>
                <a:lnTo>
                  <a:pt x="673" y="170"/>
                </a:lnTo>
                <a:lnTo>
                  <a:pt x="628" y="170"/>
                </a:lnTo>
                <a:lnTo>
                  <a:pt x="588" y="170"/>
                </a:lnTo>
                <a:lnTo>
                  <a:pt x="543" y="170"/>
                </a:lnTo>
                <a:lnTo>
                  <a:pt x="503" y="170"/>
                </a:lnTo>
                <a:lnTo>
                  <a:pt x="464" y="170"/>
                </a:lnTo>
                <a:lnTo>
                  <a:pt x="418" y="170"/>
                </a:lnTo>
                <a:lnTo>
                  <a:pt x="379" y="170"/>
                </a:lnTo>
                <a:lnTo>
                  <a:pt x="333" y="170"/>
                </a:lnTo>
                <a:lnTo>
                  <a:pt x="294" y="170"/>
                </a:lnTo>
                <a:lnTo>
                  <a:pt x="255" y="170"/>
                </a:lnTo>
                <a:lnTo>
                  <a:pt x="209" y="170"/>
                </a:lnTo>
                <a:lnTo>
                  <a:pt x="170" y="170"/>
                </a:lnTo>
                <a:lnTo>
                  <a:pt x="131" y="170"/>
                </a:lnTo>
                <a:lnTo>
                  <a:pt x="85" y="170"/>
                </a:lnTo>
                <a:lnTo>
                  <a:pt x="46" y="170"/>
                </a:lnTo>
                <a:lnTo>
                  <a:pt x="0" y="170"/>
                </a:lnTo>
                <a:lnTo>
                  <a:pt x="6" y="170"/>
                </a:lnTo>
                <a:lnTo>
                  <a:pt x="13" y="163"/>
                </a:lnTo>
                <a:lnTo>
                  <a:pt x="19" y="163"/>
                </a:lnTo>
                <a:lnTo>
                  <a:pt x="33" y="163"/>
                </a:lnTo>
                <a:lnTo>
                  <a:pt x="39" y="157"/>
                </a:lnTo>
                <a:lnTo>
                  <a:pt x="52" y="157"/>
                </a:lnTo>
                <a:lnTo>
                  <a:pt x="59" y="150"/>
                </a:lnTo>
                <a:lnTo>
                  <a:pt x="72" y="150"/>
                </a:lnTo>
                <a:lnTo>
                  <a:pt x="78" y="144"/>
                </a:lnTo>
                <a:lnTo>
                  <a:pt x="91" y="144"/>
                </a:lnTo>
                <a:lnTo>
                  <a:pt x="98" y="144"/>
                </a:lnTo>
                <a:lnTo>
                  <a:pt x="104" y="137"/>
                </a:lnTo>
                <a:lnTo>
                  <a:pt x="118" y="137"/>
                </a:lnTo>
                <a:lnTo>
                  <a:pt x="124" y="131"/>
                </a:lnTo>
                <a:lnTo>
                  <a:pt x="137" y="131"/>
                </a:lnTo>
                <a:lnTo>
                  <a:pt x="144" y="131"/>
                </a:lnTo>
                <a:lnTo>
                  <a:pt x="157" y="124"/>
                </a:lnTo>
                <a:lnTo>
                  <a:pt x="176" y="124"/>
                </a:lnTo>
                <a:lnTo>
                  <a:pt x="189" y="117"/>
                </a:lnTo>
                <a:lnTo>
                  <a:pt x="209" y="111"/>
                </a:lnTo>
                <a:lnTo>
                  <a:pt x="229" y="104"/>
                </a:lnTo>
                <a:lnTo>
                  <a:pt x="248" y="98"/>
                </a:lnTo>
                <a:lnTo>
                  <a:pt x="268" y="91"/>
                </a:lnTo>
                <a:lnTo>
                  <a:pt x="288" y="91"/>
                </a:lnTo>
                <a:lnTo>
                  <a:pt x="301" y="85"/>
                </a:lnTo>
                <a:lnTo>
                  <a:pt x="320" y="78"/>
                </a:lnTo>
                <a:lnTo>
                  <a:pt x="340" y="72"/>
                </a:lnTo>
                <a:lnTo>
                  <a:pt x="353" y="72"/>
                </a:lnTo>
                <a:lnTo>
                  <a:pt x="373" y="65"/>
                </a:lnTo>
                <a:lnTo>
                  <a:pt x="392" y="59"/>
                </a:lnTo>
                <a:lnTo>
                  <a:pt x="412" y="52"/>
                </a:lnTo>
                <a:lnTo>
                  <a:pt x="425" y="52"/>
                </a:lnTo>
                <a:lnTo>
                  <a:pt x="444" y="46"/>
                </a:lnTo>
                <a:lnTo>
                  <a:pt x="464" y="39"/>
                </a:lnTo>
                <a:lnTo>
                  <a:pt x="484" y="32"/>
                </a:lnTo>
                <a:lnTo>
                  <a:pt x="497" y="26"/>
                </a:lnTo>
                <a:lnTo>
                  <a:pt x="516" y="26"/>
                </a:lnTo>
                <a:lnTo>
                  <a:pt x="536" y="19"/>
                </a:lnTo>
                <a:lnTo>
                  <a:pt x="549" y="13"/>
                </a:lnTo>
                <a:lnTo>
                  <a:pt x="569" y="6"/>
                </a:lnTo>
                <a:lnTo>
                  <a:pt x="582" y="6"/>
                </a:lnTo>
                <a:lnTo>
                  <a:pt x="588" y="6"/>
                </a:lnTo>
                <a:lnTo>
                  <a:pt x="588" y="0"/>
                </a:lnTo>
                <a:lnTo>
                  <a:pt x="59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9" name="Freeform 74"/>
          <p:cNvSpPr>
            <a:spLocks/>
          </p:cNvSpPr>
          <p:nvPr/>
        </p:nvSpPr>
        <p:spPr bwMode="auto">
          <a:xfrm>
            <a:off x="2297616" y="4460082"/>
            <a:ext cx="2936875" cy="269875"/>
          </a:xfrm>
          <a:custGeom>
            <a:avLst/>
            <a:gdLst>
              <a:gd name="T0" fmla="*/ 2147483647 w 1850"/>
              <a:gd name="T1" fmla="*/ 0 h 170"/>
              <a:gd name="T2" fmla="*/ 2147483647 w 1850"/>
              <a:gd name="T3" fmla="*/ 0 h 170"/>
              <a:gd name="T4" fmla="*/ 2147483647 w 1850"/>
              <a:gd name="T5" fmla="*/ 0 h 170"/>
              <a:gd name="T6" fmla="*/ 2147483647 w 1850"/>
              <a:gd name="T7" fmla="*/ 0 h 170"/>
              <a:gd name="T8" fmla="*/ 2147483647 w 1850"/>
              <a:gd name="T9" fmla="*/ 0 h 170"/>
              <a:gd name="T10" fmla="*/ 2147483647 w 1850"/>
              <a:gd name="T11" fmla="*/ 0 h 170"/>
              <a:gd name="T12" fmla="*/ 2147483647 w 1850"/>
              <a:gd name="T13" fmla="*/ 0 h 170"/>
              <a:gd name="T14" fmla="*/ 2147483647 w 1850"/>
              <a:gd name="T15" fmla="*/ 0 h 170"/>
              <a:gd name="T16" fmla="*/ 2147483647 w 1850"/>
              <a:gd name="T17" fmla="*/ 0 h 170"/>
              <a:gd name="T18" fmla="*/ 2147483647 w 1850"/>
              <a:gd name="T19" fmla="*/ 0 h 170"/>
              <a:gd name="T20" fmla="*/ 2147483647 w 1850"/>
              <a:gd name="T21" fmla="*/ 0 h 170"/>
              <a:gd name="T22" fmla="*/ 2147483647 w 1850"/>
              <a:gd name="T23" fmla="*/ 2147483647 h 170"/>
              <a:gd name="T24" fmla="*/ 2147483647 w 1850"/>
              <a:gd name="T25" fmla="*/ 2147483647 h 170"/>
              <a:gd name="T26" fmla="*/ 2147483647 w 1850"/>
              <a:gd name="T27" fmla="*/ 2147483647 h 170"/>
              <a:gd name="T28" fmla="*/ 2147483647 w 1850"/>
              <a:gd name="T29" fmla="*/ 2147483647 h 170"/>
              <a:gd name="T30" fmla="*/ 2147483647 w 1850"/>
              <a:gd name="T31" fmla="*/ 2147483647 h 170"/>
              <a:gd name="T32" fmla="*/ 2147483647 w 1850"/>
              <a:gd name="T33" fmla="*/ 2147483647 h 170"/>
              <a:gd name="T34" fmla="*/ 2147483647 w 1850"/>
              <a:gd name="T35" fmla="*/ 2147483647 h 170"/>
              <a:gd name="T36" fmla="*/ 2147483647 w 1850"/>
              <a:gd name="T37" fmla="*/ 2147483647 h 170"/>
              <a:gd name="T38" fmla="*/ 2147483647 w 1850"/>
              <a:gd name="T39" fmla="*/ 2147483647 h 170"/>
              <a:gd name="T40" fmla="*/ 2147483647 w 1850"/>
              <a:gd name="T41" fmla="*/ 2147483647 h 170"/>
              <a:gd name="T42" fmla="*/ 2147483647 w 1850"/>
              <a:gd name="T43" fmla="*/ 2147483647 h 170"/>
              <a:gd name="T44" fmla="*/ 2147483647 w 1850"/>
              <a:gd name="T45" fmla="*/ 2147483647 h 170"/>
              <a:gd name="T46" fmla="*/ 2147483647 w 1850"/>
              <a:gd name="T47" fmla="*/ 2147483647 h 170"/>
              <a:gd name="T48" fmla="*/ 2147483647 w 1850"/>
              <a:gd name="T49" fmla="*/ 2147483647 h 170"/>
              <a:gd name="T50" fmla="*/ 2147483647 w 1850"/>
              <a:gd name="T51" fmla="*/ 2147483647 h 170"/>
              <a:gd name="T52" fmla="*/ 2147483647 w 1850"/>
              <a:gd name="T53" fmla="*/ 2147483647 h 170"/>
              <a:gd name="T54" fmla="*/ 2147483647 w 1850"/>
              <a:gd name="T55" fmla="*/ 2147483647 h 170"/>
              <a:gd name="T56" fmla="*/ 2147483647 w 1850"/>
              <a:gd name="T57" fmla="*/ 2147483647 h 170"/>
              <a:gd name="T58" fmla="*/ 2147483647 w 1850"/>
              <a:gd name="T59" fmla="*/ 2147483647 h 170"/>
              <a:gd name="T60" fmla="*/ 2147483647 w 1850"/>
              <a:gd name="T61" fmla="*/ 2147483647 h 170"/>
              <a:gd name="T62" fmla="*/ 2147483647 w 1850"/>
              <a:gd name="T63" fmla="*/ 2147483647 h 170"/>
              <a:gd name="T64" fmla="*/ 2147483647 w 1850"/>
              <a:gd name="T65" fmla="*/ 2147483647 h 170"/>
              <a:gd name="T66" fmla="*/ 2147483647 w 1850"/>
              <a:gd name="T67" fmla="*/ 2147483647 h 170"/>
              <a:gd name="T68" fmla="*/ 2147483647 w 1850"/>
              <a:gd name="T69" fmla="*/ 2147483647 h 170"/>
              <a:gd name="T70" fmla="*/ 2147483647 w 1850"/>
              <a:gd name="T71" fmla="*/ 2147483647 h 170"/>
              <a:gd name="T72" fmla="*/ 2147483647 w 1850"/>
              <a:gd name="T73" fmla="*/ 2147483647 h 170"/>
              <a:gd name="T74" fmla="*/ 2147483647 w 1850"/>
              <a:gd name="T75" fmla="*/ 2147483647 h 170"/>
              <a:gd name="T76" fmla="*/ 0 w 1850"/>
              <a:gd name="T77" fmla="*/ 2147483647 h 170"/>
              <a:gd name="T78" fmla="*/ 2147483647 w 1850"/>
              <a:gd name="T79" fmla="*/ 2147483647 h 170"/>
              <a:gd name="T80" fmla="*/ 2147483647 w 1850"/>
              <a:gd name="T81" fmla="*/ 2147483647 h 170"/>
              <a:gd name="T82" fmla="*/ 2147483647 w 1850"/>
              <a:gd name="T83" fmla="*/ 2147483647 h 170"/>
              <a:gd name="T84" fmla="*/ 2147483647 w 1850"/>
              <a:gd name="T85" fmla="*/ 2147483647 h 170"/>
              <a:gd name="T86" fmla="*/ 2147483647 w 1850"/>
              <a:gd name="T87" fmla="*/ 2147483647 h 170"/>
              <a:gd name="T88" fmla="*/ 2147483647 w 1850"/>
              <a:gd name="T89" fmla="*/ 2147483647 h 170"/>
              <a:gd name="T90" fmla="*/ 2147483647 w 1850"/>
              <a:gd name="T91" fmla="*/ 2147483647 h 170"/>
              <a:gd name="T92" fmla="*/ 2147483647 w 1850"/>
              <a:gd name="T93" fmla="*/ 2147483647 h 170"/>
              <a:gd name="T94" fmla="*/ 2147483647 w 1850"/>
              <a:gd name="T95" fmla="*/ 2147483647 h 170"/>
              <a:gd name="T96" fmla="*/ 2147483647 w 1850"/>
              <a:gd name="T97" fmla="*/ 2147483647 h 170"/>
              <a:gd name="T98" fmla="*/ 2147483647 w 1850"/>
              <a:gd name="T99" fmla="*/ 2147483647 h 170"/>
              <a:gd name="T100" fmla="*/ 2147483647 w 1850"/>
              <a:gd name="T101" fmla="*/ 2147483647 h 170"/>
              <a:gd name="T102" fmla="*/ 2147483647 w 1850"/>
              <a:gd name="T103" fmla="*/ 2147483647 h 170"/>
              <a:gd name="T104" fmla="*/ 2147483647 w 1850"/>
              <a:gd name="T105" fmla="*/ 2147483647 h 170"/>
              <a:gd name="T106" fmla="*/ 2147483647 w 1850"/>
              <a:gd name="T107" fmla="*/ 0 h 170"/>
              <a:gd name="T108" fmla="*/ 2147483647 w 1850"/>
              <a:gd name="T109" fmla="*/ 0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50"/>
              <a:gd name="T166" fmla="*/ 0 h 170"/>
              <a:gd name="T167" fmla="*/ 1850 w 1850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50" h="170">
                <a:moveTo>
                  <a:pt x="595" y="0"/>
                </a:moveTo>
                <a:lnTo>
                  <a:pt x="634" y="0"/>
                </a:lnTo>
                <a:lnTo>
                  <a:pt x="673" y="0"/>
                </a:lnTo>
                <a:lnTo>
                  <a:pt x="713" y="0"/>
                </a:lnTo>
                <a:lnTo>
                  <a:pt x="752" y="0"/>
                </a:lnTo>
                <a:lnTo>
                  <a:pt x="791" y="0"/>
                </a:lnTo>
                <a:lnTo>
                  <a:pt x="830" y="0"/>
                </a:lnTo>
                <a:lnTo>
                  <a:pt x="869" y="0"/>
                </a:lnTo>
                <a:lnTo>
                  <a:pt x="909" y="0"/>
                </a:lnTo>
                <a:lnTo>
                  <a:pt x="948" y="0"/>
                </a:lnTo>
                <a:lnTo>
                  <a:pt x="987" y="0"/>
                </a:lnTo>
                <a:lnTo>
                  <a:pt x="1026" y="0"/>
                </a:lnTo>
                <a:lnTo>
                  <a:pt x="1066" y="0"/>
                </a:lnTo>
                <a:lnTo>
                  <a:pt x="1105" y="0"/>
                </a:lnTo>
                <a:lnTo>
                  <a:pt x="1144" y="0"/>
                </a:lnTo>
                <a:lnTo>
                  <a:pt x="1183" y="0"/>
                </a:lnTo>
                <a:lnTo>
                  <a:pt x="1223" y="0"/>
                </a:lnTo>
                <a:lnTo>
                  <a:pt x="1262" y="0"/>
                </a:lnTo>
                <a:lnTo>
                  <a:pt x="1301" y="0"/>
                </a:lnTo>
                <a:lnTo>
                  <a:pt x="1340" y="0"/>
                </a:lnTo>
                <a:lnTo>
                  <a:pt x="1379" y="0"/>
                </a:lnTo>
                <a:lnTo>
                  <a:pt x="1412" y="0"/>
                </a:lnTo>
                <a:lnTo>
                  <a:pt x="1458" y="0"/>
                </a:lnTo>
                <a:lnTo>
                  <a:pt x="1497" y="0"/>
                </a:lnTo>
                <a:lnTo>
                  <a:pt x="1530" y="0"/>
                </a:lnTo>
                <a:lnTo>
                  <a:pt x="1576" y="0"/>
                </a:lnTo>
                <a:lnTo>
                  <a:pt x="1608" y="0"/>
                </a:lnTo>
                <a:lnTo>
                  <a:pt x="1648" y="0"/>
                </a:lnTo>
                <a:lnTo>
                  <a:pt x="1687" y="0"/>
                </a:lnTo>
                <a:lnTo>
                  <a:pt x="1726" y="0"/>
                </a:lnTo>
                <a:lnTo>
                  <a:pt x="1765" y="0"/>
                </a:lnTo>
                <a:lnTo>
                  <a:pt x="1804" y="0"/>
                </a:lnTo>
                <a:lnTo>
                  <a:pt x="1844" y="0"/>
                </a:lnTo>
                <a:lnTo>
                  <a:pt x="1850" y="0"/>
                </a:lnTo>
                <a:lnTo>
                  <a:pt x="1850" y="6"/>
                </a:lnTo>
                <a:lnTo>
                  <a:pt x="1831" y="6"/>
                </a:lnTo>
                <a:lnTo>
                  <a:pt x="1818" y="13"/>
                </a:lnTo>
                <a:lnTo>
                  <a:pt x="1804" y="19"/>
                </a:lnTo>
                <a:lnTo>
                  <a:pt x="1785" y="26"/>
                </a:lnTo>
                <a:lnTo>
                  <a:pt x="1772" y="26"/>
                </a:lnTo>
                <a:lnTo>
                  <a:pt x="1759" y="32"/>
                </a:lnTo>
                <a:lnTo>
                  <a:pt x="1739" y="39"/>
                </a:lnTo>
                <a:lnTo>
                  <a:pt x="1726" y="46"/>
                </a:lnTo>
                <a:lnTo>
                  <a:pt x="1713" y="52"/>
                </a:lnTo>
                <a:lnTo>
                  <a:pt x="1700" y="52"/>
                </a:lnTo>
                <a:lnTo>
                  <a:pt x="1680" y="59"/>
                </a:lnTo>
                <a:lnTo>
                  <a:pt x="1667" y="65"/>
                </a:lnTo>
                <a:lnTo>
                  <a:pt x="1654" y="72"/>
                </a:lnTo>
                <a:lnTo>
                  <a:pt x="1641" y="72"/>
                </a:lnTo>
                <a:lnTo>
                  <a:pt x="1621" y="78"/>
                </a:lnTo>
                <a:lnTo>
                  <a:pt x="1608" y="85"/>
                </a:lnTo>
                <a:lnTo>
                  <a:pt x="1589" y="91"/>
                </a:lnTo>
                <a:lnTo>
                  <a:pt x="1576" y="91"/>
                </a:lnTo>
                <a:lnTo>
                  <a:pt x="1563" y="98"/>
                </a:lnTo>
                <a:lnTo>
                  <a:pt x="1543" y="104"/>
                </a:lnTo>
                <a:lnTo>
                  <a:pt x="1530" y="111"/>
                </a:lnTo>
                <a:lnTo>
                  <a:pt x="1510" y="117"/>
                </a:lnTo>
                <a:lnTo>
                  <a:pt x="1497" y="117"/>
                </a:lnTo>
                <a:lnTo>
                  <a:pt x="1484" y="124"/>
                </a:lnTo>
                <a:lnTo>
                  <a:pt x="1471" y="131"/>
                </a:lnTo>
                <a:lnTo>
                  <a:pt x="1464" y="131"/>
                </a:lnTo>
                <a:lnTo>
                  <a:pt x="1458" y="131"/>
                </a:lnTo>
                <a:lnTo>
                  <a:pt x="1451" y="137"/>
                </a:lnTo>
                <a:lnTo>
                  <a:pt x="1438" y="137"/>
                </a:lnTo>
                <a:lnTo>
                  <a:pt x="1432" y="144"/>
                </a:lnTo>
                <a:lnTo>
                  <a:pt x="1425" y="144"/>
                </a:lnTo>
                <a:lnTo>
                  <a:pt x="1419" y="144"/>
                </a:lnTo>
                <a:lnTo>
                  <a:pt x="1406" y="150"/>
                </a:lnTo>
                <a:lnTo>
                  <a:pt x="1399" y="150"/>
                </a:lnTo>
                <a:lnTo>
                  <a:pt x="1393" y="157"/>
                </a:lnTo>
                <a:lnTo>
                  <a:pt x="1386" y="157"/>
                </a:lnTo>
                <a:lnTo>
                  <a:pt x="1379" y="163"/>
                </a:lnTo>
                <a:lnTo>
                  <a:pt x="1366" y="163"/>
                </a:lnTo>
                <a:lnTo>
                  <a:pt x="1360" y="163"/>
                </a:lnTo>
                <a:lnTo>
                  <a:pt x="1353" y="170"/>
                </a:lnTo>
                <a:lnTo>
                  <a:pt x="1347" y="170"/>
                </a:lnTo>
                <a:lnTo>
                  <a:pt x="1340" y="170"/>
                </a:lnTo>
                <a:lnTo>
                  <a:pt x="1301" y="170"/>
                </a:lnTo>
                <a:lnTo>
                  <a:pt x="1255" y="170"/>
                </a:lnTo>
                <a:lnTo>
                  <a:pt x="1216" y="170"/>
                </a:lnTo>
                <a:lnTo>
                  <a:pt x="1170" y="170"/>
                </a:lnTo>
                <a:lnTo>
                  <a:pt x="1131" y="170"/>
                </a:lnTo>
                <a:lnTo>
                  <a:pt x="1092" y="170"/>
                </a:lnTo>
                <a:lnTo>
                  <a:pt x="1046" y="170"/>
                </a:lnTo>
                <a:lnTo>
                  <a:pt x="1007" y="170"/>
                </a:lnTo>
                <a:lnTo>
                  <a:pt x="961" y="170"/>
                </a:lnTo>
                <a:lnTo>
                  <a:pt x="922" y="170"/>
                </a:lnTo>
                <a:lnTo>
                  <a:pt x="883" y="170"/>
                </a:lnTo>
                <a:lnTo>
                  <a:pt x="837" y="170"/>
                </a:lnTo>
                <a:lnTo>
                  <a:pt x="798" y="170"/>
                </a:lnTo>
                <a:lnTo>
                  <a:pt x="752" y="170"/>
                </a:lnTo>
                <a:lnTo>
                  <a:pt x="713" y="170"/>
                </a:lnTo>
                <a:lnTo>
                  <a:pt x="673" y="170"/>
                </a:lnTo>
                <a:lnTo>
                  <a:pt x="628" y="170"/>
                </a:lnTo>
                <a:lnTo>
                  <a:pt x="588" y="170"/>
                </a:lnTo>
                <a:lnTo>
                  <a:pt x="543" y="170"/>
                </a:lnTo>
                <a:lnTo>
                  <a:pt x="503" y="170"/>
                </a:lnTo>
                <a:lnTo>
                  <a:pt x="464" y="170"/>
                </a:lnTo>
                <a:lnTo>
                  <a:pt x="418" y="170"/>
                </a:lnTo>
                <a:lnTo>
                  <a:pt x="379" y="170"/>
                </a:lnTo>
                <a:lnTo>
                  <a:pt x="333" y="170"/>
                </a:lnTo>
                <a:lnTo>
                  <a:pt x="294" y="170"/>
                </a:lnTo>
                <a:lnTo>
                  <a:pt x="255" y="170"/>
                </a:lnTo>
                <a:lnTo>
                  <a:pt x="209" y="170"/>
                </a:lnTo>
                <a:lnTo>
                  <a:pt x="170" y="170"/>
                </a:lnTo>
                <a:lnTo>
                  <a:pt x="131" y="170"/>
                </a:lnTo>
                <a:lnTo>
                  <a:pt x="85" y="170"/>
                </a:lnTo>
                <a:lnTo>
                  <a:pt x="46" y="170"/>
                </a:lnTo>
                <a:lnTo>
                  <a:pt x="0" y="170"/>
                </a:lnTo>
                <a:lnTo>
                  <a:pt x="6" y="170"/>
                </a:lnTo>
                <a:lnTo>
                  <a:pt x="13" y="163"/>
                </a:lnTo>
                <a:lnTo>
                  <a:pt x="19" y="163"/>
                </a:lnTo>
                <a:lnTo>
                  <a:pt x="33" y="163"/>
                </a:lnTo>
                <a:lnTo>
                  <a:pt x="39" y="157"/>
                </a:lnTo>
                <a:lnTo>
                  <a:pt x="52" y="157"/>
                </a:lnTo>
                <a:lnTo>
                  <a:pt x="59" y="150"/>
                </a:lnTo>
                <a:lnTo>
                  <a:pt x="72" y="150"/>
                </a:lnTo>
                <a:lnTo>
                  <a:pt x="78" y="144"/>
                </a:lnTo>
                <a:lnTo>
                  <a:pt x="91" y="144"/>
                </a:lnTo>
                <a:lnTo>
                  <a:pt x="98" y="144"/>
                </a:lnTo>
                <a:lnTo>
                  <a:pt x="104" y="137"/>
                </a:lnTo>
                <a:lnTo>
                  <a:pt x="118" y="137"/>
                </a:lnTo>
                <a:lnTo>
                  <a:pt x="124" y="131"/>
                </a:lnTo>
                <a:lnTo>
                  <a:pt x="137" y="131"/>
                </a:lnTo>
                <a:lnTo>
                  <a:pt x="144" y="131"/>
                </a:lnTo>
                <a:lnTo>
                  <a:pt x="157" y="124"/>
                </a:lnTo>
                <a:lnTo>
                  <a:pt x="176" y="124"/>
                </a:lnTo>
                <a:lnTo>
                  <a:pt x="189" y="117"/>
                </a:lnTo>
                <a:lnTo>
                  <a:pt x="209" y="111"/>
                </a:lnTo>
                <a:lnTo>
                  <a:pt x="229" y="104"/>
                </a:lnTo>
                <a:lnTo>
                  <a:pt x="248" y="98"/>
                </a:lnTo>
                <a:lnTo>
                  <a:pt x="268" y="91"/>
                </a:lnTo>
                <a:lnTo>
                  <a:pt x="288" y="91"/>
                </a:lnTo>
                <a:lnTo>
                  <a:pt x="301" y="85"/>
                </a:lnTo>
                <a:lnTo>
                  <a:pt x="320" y="78"/>
                </a:lnTo>
                <a:lnTo>
                  <a:pt x="340" y="72"/>
                </a:lnTo>
                <a:lnTo>
                  <a:pt x="353" y="72"/>
                </a:lnTo>
                <a:lnTo>
                  <a:pt x="373" y="65"/>
                </a:lnTo>
                <a:lnTo>
                  <a:pt x="392" y="59"/>
                </a:lnTo>
                <a:lnTo>
                  <a:pt x="412" y="52"/>
                </a:lnTo>
                <a:lnTo>
                  <a:pt x="425" y="52"/>
                </a:lnTo>
                <a:lnTo>
                  <a:pt x="444" y="46"/>
                </a:lnTo>
                <a:lnTo>
                  <a:pt x="464" y="39"/>
                </a:lnTo>
                <a:lnTo>
                  <a:pt x="484" y="32"/>
                </a:lnTo>
                <a:lnTo>
                  <a:pt x="497" y="26"/>
                </a:lnTo>
                <a:lnTo>
                  <a:pt x="516" y="26"/>
                </a:lnTo>
                <a:lnTo>
                  <a:pt x="536" y="19"/>
                </a:lnTo>
                <a:lnTo>
                  <a:pt x="549" y="13"/>
                </a:lnTo>
                <a:lnTo>
                  <a:pt x="569" y="6"/>
                </a:lnTo>
                <a:lnTo>
                  <a:pt x="582" y="6"/>
                </a:lnTo>
                <a:lnTo>
                  <a:pt x="588" y="6"/>
                </a:lnTo>
                <a:lnTo>
                  <a:pt x="588" y="0"/>
                </a:lnTo>
                <a:lnTo>
                  <a:pt x="595" y="0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0" name="Freeform 75"/>
          <p:cNvSpPr>
            <a:spLocks/>
          </p:cNvSpPr>
          <p:nvPr/>
        </p:nvSpPr>
        <p:spPr bwMode="auto">
          <a:xfrm>
            <a:off x="3221541" y="3806032"/>
            <a:ext cx="2771775" cy="269875"/>
          </a:xfrm>
          <a:custGeom>
            <a:avLst/>
            <a:gdLst>
              <a:gd name="T0" fmla="*/ 2147483647 w 1746"/>
              <a:gd name="T1" fmla="*/ 0 h 170"/>
              <a:gd name="T2" fmla="*/ 2147483647 w 1746"/>
              <a:gd name="T3" fmla="*/ 0 h 170"/>
              <a:gd name="T4" fmla="*/ 2147483647 w 1746"/>
              <a:gd name="T5" fmla="*/ 0 h 170"/>
              <a:gd name="T6" fmla="*/ 2147483647 w 1746"/>
              <a:gd name="T7" fmla="*/ 0 h 170"/>
              <a:gd name="T8" fmla="*/ 2147483647 w 1746"/>
              <a:gd name="T9" fmla="*/ 0 h 170"/>
              <a:gd name="T10" fmla="*/ 2147483647 w 1746"/>
              <a:gd name="T11" fmla="*/ 0 h 170"/>
              <a:gd name="T12" fmla="*/ 2147483647 w 1746"/>
              <a:gd name="T13" fmla="*/ 0 h 170"/>
              <a:gd name="T14" fmla="*/ 2147483647 w 1746"/>
              <a:gd name="T15" fmla="*/ 0 h 170"/>
              <a:gd name="T16" fmla="*/ 2147483647 w 1746"/>
              <a:gd name="T17" fmla="*/ 0 h 170"/>
              <a:gd name="T18" fmla="*/ 2147483647 w 1746"/>
              <a:gd name="T19" fmla="*/ 0 h 170"/>
              <a:gd name="T20" fmla="*/ 2147483647 w 1746"/>
              <a:gd name="T21" fmla="*/ 0 h 170"/>
              <a:gd name="T22" fmla="*/ 2147483647 w 1746"/>
              <a:gd name="T23" fmla="*/ 2147483647 h 170"/>
              <a:gd name="T24" fmla="*/ 2147483647 w 1746"/>
              <a:gd name="T25" fmla="*/ 2147483647 h 170"/>
              <a:gd name="T26" fmla="*/ 2147483647 w 1746"/>
              <a:gd name="T27" fmla="*/ 2147483647 h 170"/>
              <a:gd name="T28" fmla="*/ 2147483647 w 1746"/>
              <a:gd name="T29" fmla="*/ 2147483647 h 170"/>
              <a:gd name="T30" fmla="*/ 2147483647 w 1746"/>
              <a:gd name="T31" fmla="*/ 2147483647 h 170"/>
              <a:gd name="T32" fmla="*/ 2147483647 w 1746"/>
              <a:gd name="T33" fmla="*/ 2147483647 h 170"/>
              <a:gd name="T34" fmla="*/ 2147483647 w 1746"/>
              <a:gd name="T35" fmla="*/ 2147483647 h 170"/>
              <a:gd name="T36" fmla="*/ 2147483647 w 1746"/>
              <a:gd name="T37" fmla="*/ 2147483647 h 170"/>
              <a:gd name="T38" fmla="*/ 2147483647 w 1746"/>
              <a:gd name="T39" fmla="*/ 2147483647 h 170"/>
              <a:gd name="T40" fmla="*/ 2147483647 w 1746"/>
              <a:gd name="T41" fmla="*/ 2147483647 h 170"/>
              <a:gd name="T42" fmla="*/ 2147483647 w 1746"/>
              <a:gd name="T43" fmla="*/ 2147483647 h 170"/>
              <a:gd name="T44" fmla="*/ 2147483647 w 1746"/>
              <a:gd name="T45" fmla="*/ 2147483647 h 170"/>
              <a:gd name="T46" fmla="*/ 2147483647 w 1746"/>
              <a:gd name="T47" fmla="*/ 2147483647 h 170"/>
              <a:gd name="T48" fmla="*/ 2147483647 w 1746"/>
              <a:gd name="T49" fmla="*/ 2147483647 h 170"/>
              <a:gd name="T50" fmla="*/ 2147483647 w 1746"/>
              <a:gd name="T51" fmla="*/ 2147483647 h 170"/>
              <a:gd name="T52" fmla="*/ 2147483647 w 1746"/>
              <a:gd name="T53" fmla="*/ 2147483647 h 170"/>
              <a:gd name="T54" fmla="*/ 2147483647 w 1746"/>
              <a:gd name="T55" fmla="*/ 2147483647 h 170"/>
              <a:gd name="T56" fmla="*/ 2147483647 w 1746"/>
              <a:gd name="T57" fmla="*/ 2147483647 h 170"/>
              <a:gd name="T58" fmla="*/ 2147483647 w 1746"/>
              <a:gd name="T59" fmla="*/ 2147483647 h 170"/>
              <a:gd name="T60" fmla="*/ 2147483647 w 1746"/>
              <a:gd name="T61" fmla="*/ 2147483647 h 170"/>
              <a:gd name="T62" fmla="*/ 2147483647 w 1746"/>
              <a:gd name="T63" fmla="*/ 2147483647 h 170"/>
              <a:gd name="T64" fmla="*/ 2147483647 w 1746"/>
              <a:gd name="T65" fmla="*/ 2147483647 h 170"/>
              <a:gd name="T66" fmla="*/ 2147483647 w 1746"/>
              <a:gd name="T67" fmla="*/ 2147483647 h 170"/>
              <a:gd name="T68" fmla="*/ 2147483647 w 1746"/>
              <a:gd name="T69" fmla="*/ 2147483647 h 170"/>
              <a:gd name="T70" fmla="*/ 2147483647 w 1746"/>
              <a:gd name="T71" fmla="*/ 2147483647 h 170"/>
              <a:gd name="T72" fmla="*/ 2147483647 w 1746"/>
              <a:gd name="T73" fmla="*/ 2147483647 h 170"/>
              <a:gd name="T74" fmla="*/ 0 w 1746"/>
              <a:gd name="T75" fmla="*/ 2147483647 h 170"/>
              <a:gd name="T76" fmla="*/ 0 w 1746"/>
              <a:gd name="T77" fmla="*/ 2147483647 h 170"/>
              <a:gd name="T78" fmla="*/ 2147483647 w 1746"/>
              <a:gd name="T79" fmla="*/ 2147483647 h 170"/>
              <a:gd name="T80" fmla="*/ 2147483647 w 1746"/>
              <a:gd name="T81" fmla="*/ 2147483647 h 170"/>
              <a:gd name="T82" fmla="*/ 2147483647 w 1746"/>
              <a:gd name="T83" fmla="*/ 2147483647 h 170"/>
              <a:gd name="T84" fmla="*/ 2147483647 w 1746"/>
              <a:gd name="T85" fmla="*/ 2147483647 h 170"/>
              <a:gd name="T86" fmla="*/ 2147483647 w 1746"/>
              <a:gd name="T87" fmla="*/ 2147483647 h 170"/>
              <a:gd name="T88" fmla="*/ 2147483647 w 1746"/>
              <a:gd name="T89" fmla="*/ 2147483647 h 170"/>
              <a:gd name="T90" fmla="*/ 2147483647 w 1746"/>
              <a:gd name="T91" fmla="*/ 2147483647 h 170"/>
              <a:gd name="T92" fmla="*/ 2147483647 w 1746"/>
              <a:gd name="T93" fmla="*/ 2147483647 h 170"/>
              <a:gd name="T94" fmla="*/ 2147483647 w 1746"/>
              <a:gd name="T95" fmla="*/ 2147483647 h 170"/>
              <a:gd name="T96" fmla="*/ 2147483647 w 1746"/>
              <a:gd name="T97" fmla="*/ 2147483647 h 170"/>
              <a:gd name="T98" fmla="*/ 2147483647 w 1746"/>
              <a:gd name="T99" fmla="*/ 2147483647 h 170"/>
              <a:gd name="T100" fmla="*/ 2147483647 w 1746"/>
              <a:gd name="T101" fmla="*/ 2147483647 h 170"/>
              <a:gd name="T102" fmla="*/ 2147483647 w 1746"/>
              <a:gd name="T103" fmla="*/ 2147483647 h 170"/>
              <a:gd name="T104" fmla="*/ 2147483647 w 1746"/>
              <a:gd name="T105" fmla="*/ 0 h 170"/>
              <a:gd name="T106" fmla="*/ 2147483647 w 1746"/>
              <a:gd name="T107" fmla="*/ 0 h 170"/>
              <a:gd name="T108" fmla="*/ 2147483647 w 1746"/>
              <a:gd name="T109" fmla="*/ 0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746"/>
              <a:gd name="T166" fmla="*/ 0 h 170"/>
              <a:gd name="T167" fmla="*/ 1746 w 1746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746" h="170">
                <a:moveTo>
                  <a:pt x="562" y="0"/>
                </a:moveTo>
                <a:lnTo>
                  <a:pt x="595" y="0"/>
                </a:lnTo>
                <a:lnTo>
                  <a:pt x="634" y="0"/>
                </a:lnTo>
                <a:lnTo>
                  <a:pt x="673" y="0"/>
                </a:lnTo>
                <a:lnTo>
                  <a:pt x="712" y="0"/>
                </a:lnTo>
                <a:lnTo>
                  <a:pt x="745" y="0"/>
                </a:lnTo>
                <a:lnTo>
                  <a:pt x="784" y="0"/>
                </a:lnTo>
                <a:lnTo>
                  <a:pt x="817" y="0"/>
                </a:lnTo>
                <a:lnTo>
                  <a:pt x="856" y="0"/>
                </a:lnTo>
                <a:lnTo>
                  <a:pt x="896" y="0"/>
                </a:lnTo>
                <a:lnTo>
                  <a:pt x="928" y="0"/>
                </a:lnTo>
                <a:lnTo>
                  <a:pt x="967" y="0"/>
                </a:lnTo>
                <a:lnTo>
                  <a:pt x="1007" y="0"/>
                </a:lnTo>
                <a:lnTo>
                  <a:pt x="1039" y="0"/>
                </a:lnTo>
                <a:lnTo>
                  <a:pt x="1079" y="0"/>
                </a:lnTo>
                <a:lnTo>
                  <a:pt x="1118" y="0"/>
                </a:lnTo>
                <a:lnTo>
                  <a:pt x="1151" y="0"/>
                </a:lnTo>
                <a:lnTo>
                  <a:pt x="1190" y="0"/>
                </a:lnTo>
                <a:lnTo>
                  <a:pt x="1222" y="0"/>
                </a:lnTo>
                <a:lnTo>
                  <a:pt x="1262" y="0"/>
                </a:lnTo>
                <a:lnTo>
                  <a:pt x="1301" y="0"/>
                </a:lnTo>
                <a:lnTo>
                  <a:pt x="1334" y="0"/>
                </a:lnTo>
                <a:lnTo>
                  <a:pt x="1373" y="0"/>
                </a:lnTo>
                <a:lnTo>
                  <a:pt x="1412" y="0"/>
                </a:lnTo>
                <a:lnTo>
                  <a:pt x="1445" y="0"/>
                </a:lnTo>
                <a:lnTo>
                  <a:pt x="1484" y="0"/>
                </a:lnTo>
                <a:lnTo>
                  <a:pt x="1523" y="0"/>
                </a:lnTo>
                <a:lnTo>
                  <a:pt x="1556" y="0"/>
                </a:lnTo>
                <a:lnTo>
                  <a:pt x="1595" y="0"/>
                </a:lnTo>
                <a:lnTo>
                  <a:pt x="1628" y="0"/>
                </a:lnTo>
                <a:lnTo>
                  <a:pt x="1667" y="0"/>
                </a:lnTo>
                <a:lnTo>
                  <a:pt x="1706" y="0"/>
                </a:lnTo>
                <a:lnTo>
                  <a:pt x="1746" y="0"/>
                </a:lnTo>
                <a:lnTo>
                  <a:pt x="1732" y="6"/>
                </a:lnTo>
                <a:lnTo>
                  <a:pt x="1713" y="13"/>
                </a:lnTo>
                <a:lnTo>
                  <a:pt x="1700" y="13"/>
                </a:lnTo>
                <a:lnTo>
                  <a:pt x="1687" y="19"/>
                </a:lnTo>
                <a:lnTo>
                  <a:pt x="1674" y="26"/>
                </a:lnTo>
                <a:lnTo>
                  <a:pt x="1661" y="33"/>
                </a:lnTo>
                <a:lnTo>
                  <a:pt x="1647" y="33"/>
                </a:lnTo>
                <a:lnTo>
                  <a:pt x="1628" y="39"/>
                </a:lnTo>
                <a:lnTo>
                  <a:pt x="1615" y="46"/>
                </a:lnTo>
                <a:lnTo>
                  <a:pt x="1602" y="52"/>
                </a:lnTo>
                <a:lnTo>
                  <a:pt x="1589" y="52"/>
                </a:lnTo>
                <a:lnTo>
                  <a:pt x="1576" y="59"/>
                </a:lnTo>
                <a:lnTo>
                  <a:pt x="1562" y="65"/>
                </a:lnTo>
                <a:lnTo>
                  <a:pt x="1543" y="72"/>
                </a:lnTo>
                <a:lnTo>
                  <a:pt x="1530" y="78"/>
                </a:lnTo>
                <a:lnTo>
                  <a:pt x="1517" y="78"/>
                </a:lnTo>
                <a:lnTo>
                  <a:pt x="1504" y="85"/>
                </a:lnTo>
                <a:lnTo>
                  <a:pt x="1484" y="91"/>
                </a:lnTo>
                <a:lnTo>
                  <a:pt x="1471" y="98"/>
                </a:lnTo>
                <a:lnTo>
                  <a:pt x="1458" y="104"/>
                </a:lnTo>
                <a:lnTo>
                  <a:pt x="1445" y="104"/>
                </a:lnTo>
                <a:lnTo>
                  <a:pt x="1425" y="111"/>
                </a:lnTo>
                <a:lnTo>
                  <a:pt x="1412" y="118"/>
                </a:lnTo>
                <a:lnTo>
                  <a:pt x="1399" y="124"/>
                </a:lnTo>
                <a:lnTo>
                  <a:pt x="1392" y="124"/>
                </a:lnTo>
                <a:lnTo>
                  <a:pt x="1379" y="131"/>
                </a:lnTo>
                <a:lnTo>
                  <a:pt x="1373" y="131"/>
                </a:lnTo>
                <a:lnTo>
                  <a:pt x="1366" y="137"/>
                </a:lnTo>
                <a:lnTo>
                  <a:pt x="1360" y="137"/>
                </a:lnTo>
                <a:lnTo>
                  <a:pt x="1353" y="137"/>
                </a:lnTo>
                <a:lnTo>
                  <a:pt x="1347" y="144"/>
                </a:lnTo>
                <a:lnTo>
                  <a:pt x="1334" y="144"/>
                </a:lnTo>
                <a:lnTo>
                  <a:pt x="1327" y="144"/>
                </a:lnTo>
                <a:lnTo>
                  <a:pt x="1321" y="150"/>
                </a:lnTo>
                <a:lnTo>
                  <a:pt x="1314" y="150"/>
                </a:lnTo>
                <a:lnTo>
                  <a:pt x="1307" y="157"/>
                </a:lnTo>
                <a:lnTo>
                  <a:pt x="1301" y="157"/>
                </a:lnTo>
                <a:lnTo>
                  <a:pt x="1294" y="163"/>
                </a:lnTo>
                <a:lnTo>
                  <a:pt x="1281" y="163"/>
                </a:lnTo>
                <a:lnTo>
                  <a:pt x="1275" y="163"/>
                </a:lnTo>
                <a:lnTo>
                  <a:pt x="1268" y="163"/>
                </a:lnTo>
                <a:lnTo>
                  <a:pt x="1268" y="170"/>
                </a:lnTo>
                <a:lnTo>
                  <a:pt x="1222" y="170"/>
                </a:lnTo>
                <a:lnTo>
                  <a:pt x="1183" y="170"/>
                </a:lnTo>
                <a:lnTo>
                  <a:pt x="1144" y="170"/>
                </a:lnTo>
                <a:lnTo>
                  <a:pt x="1105" y="170"/>
                </a:lnTo>
                <a:lnTo>
                  <a:pt x="1066" y="170"/>
                </a:lnTo>
                <a:lnTo>
                  <a:pt x="1026" y="170"/>
                </a:lnTo>
                <a:lnTo>
                  <a:pt x="987" y="170"/>
                </a:lnTo>
                <a:lnTo>
                  <a:pt x="948" y="170"/>
                </a:lnTo>
                <a:lnTo>
                  <a:pt x="909" y="170"/>
                </a:lnTo>
                <a:lnTo>
                  <a:pt x="869" y="170"/>
                </a:lnTo>
                <a:lnTo>
                  <a:pt x="830" y="170"/>
                </a:lnTo>
                <a:lnTo>
                  <a:pt x="791" y="170"/>
                </a:lnTo>
                <a:lnTo>
                  <a:pt x="752" y="170"/>
                </a:lnTo>
                <a:lnTo>
                  <a:pt x="712" y="170"/>
                </a:lnTo>
                <a:lnTo>
                  <a:pt x="673" y="170"/>
                </a:lnTo>
                <a:lnTo>
                  <a:pt x="634" y="170"/>
                </a:lnTo>
                <a:lnTo>
                  <a:pt x="595" y="170"/>
                </a:lnTo>
                <a:lnTo>
                  <a:pt x="549" y="170"/>
                </a:lnTo>
                <a:lnTo>
                  <a:pt x="516" y="170"/>
                </a:lnTo>
                <a:lnTo>
                  <a:pt x="471" y="170"/>
                </a:lnTo>
                <a:lnTo>
                  <a:pt x="431" y="170"/>
                </a:lnTo>
                <a:lnTo>
                  <a:pt x="392" y="170"/>
                </a:lnTo>
                <a:lnTo>
                  <a:pt x="353" y="170"/>
                </a:lnTo>
                <a:lnTo>
                  <a:pt x="314" y="170"/>
                </a:lnTo>
                <a:lnTo>
                  <a:pt x="274" y="170"/>
                </a:lnTo>
                <a:lnTo>
                  <a:pt x="235" y="170"/>
                </a:lnTo>
                <a:lnTo>
                  <a:pt x="196" y="170"/>
                </a:lnTo>
                <a:lnTo>
                  <a:pt x="157" y="170"/>
                </a:lnTo>
                <a:lnTo>
                  <a:pt x="117" y="170"/>
                </a:lnTo>
                <a:lnTo>
                  <a:pt x="78" y="170"/>
                </a:lnTo>
                <a:lnTo>
                  <a:pt x="39" y="170"/>
                </a:lnTo>
                <a:lnTo>
                  <a:pt x="0" y="170"/>
                </a:lnTo>
                <a:lnTo>
                  <a:pt x="0" y="163"/>
                </a:lnTo>
                <a:lnTo>
                  <a:pt x="6" y="163"/>
                </a:lnTo>
                <a:lnTo>
                  <a:pt x="19" y="163"/>
                </a:lnTo>
                <a:lnTo>
                  <a:pt x="26" y="157"/>
                </a:lnTo>
                <a:lnTo>
                  <a:pt x="39" y="157"/>
                </a:lnTo>
                <a:lnTo>
                  <a:pt x="46" y="150"/>
                </a:lnTo>
                <a:lnTo>
                  <a:pt x="52" y="150"/>
                </a:lnTo>
                <a:lnTo>
                  <a:pt x="65" y="144"/>
                </a:lnTo>
                <a:lnTo>
                  <a:pt x="72" y="144"/>
                </a:lnTo>
                <a:lnTo>
                  <a:pt x="85" y="144"/>
                </a:lnTo>
                <a:lnTo>
                  <a:pt x="91" y="137"/>
                </a:lnTo>
                <a:lnTo>
                  <a:pt x="98" y="137"/>
                </a:lnTo>
                <a:lnTo>
                  <a:pt x="104" y="137"/>
                </a:lnTo>
                <a:lnTo>
                  <a:pt x="117" y="131"/>
                </a:lnTo>
                <a:lnTo>
                  <a:pt x="124" y="131"/>
                </a:lnTo>
                <a:lnTo>
                  <a:pt x="137" y="124"/>
                </a:lnTo>
                <a:lnTo>
                  <a:pt x="144" y="124"/>
                </a:lnTo>
                <a:lnTo>
                  <a:pt x="163" y="118"/>
                </a:lnTo>
                <a:lnTo>
                  <a:pt x="176" y="111"/>
                </a:lnTo>
                <a:lnTo>
                  <a:pt x="196" y="104"/>
                </a:lnTo>
                <a:lnTo>
                  <a:pt x="216" y="104"/>
                </a:lnTo>
                <a:lnTo>
                  <a:pt x="235" y="98"/>
                </a:lnTo>
                <a:lnTo>
                  <a:pt x="248" y="91"/>
                </a:lnTo>
                <a:lnTo>
                  <a:pt x="268" y="85"/>
                </a:lnTo>
                <a:lnTo>
                  <a:pt x="287" y="78"/>
                </a:lnTo>
                <a:lnTo>
                  <a:pt x="301" y="78"/>
                </a:lnTo>
                <a:lnTo>
                  <a:pt x="320" y="72"/>
                </a:lnTo>
                <a:lnTo>
                  <a:pt x="333" y="65"/>
                </a:lnTo>
                <a:lnTo>
                  <a:pt x="353" y="59"/>
                </a:lnTo>
                <a:lnTo>
                  <a:pt x="366" y="52"/>
                </a:lnTo>
                <a:lnTo>
                  <a:pt x="386" y="52"/>
                </a:lnTo>
                <a:lnTo>
                  <a:pt x="405" y="46"/>
                </a:lnTo>
                <a:lnTo>
                  <a:pt x="418" y="39"/>
                </a:lnTo>
                <a:lnTo>
                  <a:pt x="431" y="33"/>
                </a:lnTo>
                <a:lnTo>
                  <a:pt x="451" y="33"/>
                </a:lnTo>
                <a:lnTo>
                  <a:pt x="471" y="26"/>
                </a:lnTo>
                <a:lnTo>
                  <a:pt x="484" y="19"/>
                </a:lnTo>
                <a:lnTo>
                  <a:pt x="503" y="13"/>
                </a:lnTo>
                <a:lnTo>
                  <a:pt x="516" y="13"/>
                </a:lnTo>
                <a:lnTo>
                  <a:pt x="536" y="6"/>
                </a:lnTo>
                <a:lnTo>
                  <a:pt x="549" y="0"/>
                </a:lnTo>
                <a:lnTo>
                  <a:pt x="556" y="0"/>
                </a:lnTo>
                <a:lnTo>
                  <a:pt x="562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" name="Freeform 76"/>
          <p:cNvSpPr>
            <a:spLocks/>
          </p:cNvSpPr>
          <p:nvPr/>
        </p:nvSpPr>
        <p:spPr bwMode="auto">
          <a:xfrm>
            <a:off x="3221541" y="3806032"/>
            <a:ext cx="2771775" cy="269875"/>
          </a:xfrm>
          <a:custGeom>
            <a:avLst/>
            <a:gdLst>
              <a:gd name="T0" fmla="*/ 2147483647 w 1746"/>
              <a:gd name="T1" fmla="*/ 0 h 170"/>
              <a:gd name="T2" fmla="*/ 2147483647 w 1746"/>
              <a:gd name="T3" fmla="*/ 0 h 170"/>
              <a:gd name="T4" fmla="*/ 2147483647 w 1746"/>
              <a:gd name="T5" fmla="*/ 0 h 170"/>
              <a:gd name="T6" fmla="*/ 2147483647 w 1746"/>
              <a:gd name="T7" fmla="*/ 0 h 170"/>
              <a:gd name="T8" fmla="*/ 2147483647 w 1746"/>
              <a:gd name="T9" fmla="*/ 0 h 170"/>
              <a:gd name="T10" fmla="*/ 2147483647 w 1746"/>
              <a:gd name="T11" fmla="*/ 0 h 170"/>
              <a:gd name="T12" fmla="*/ 2147483647 w 1746"/>
              <a:gd name="T13" fmla="*/ 0 h 170"/>
              <a:gd name="T14" fmla="*/ 2147483647 w 1746"/>
              <a:gd name="T15" fmla="*/ 0 h 170"/>
              <a:gd name="T16" fmla="*/ 2147483647 w 1746"/>
              <a:gd name="T17" fmla="*/ 0 h 170"/>
              <a:gd name="T18" fmla="*/ 2147483647 w 1746"/>
              <a:gd name="T19" fmla="*/ 0 h 170"/>
              <a:gd name="T20" fmla="*/ 2147483647 w 1746"/>
              <a:gd name="T21" fmla="*/ 0 h 170"/>
              <a:gd name="T22" fmla="*/ 2147483647 w 1746"/>
              <a:gd name="T23" fmla="*/ 2147483647 h 170"/>
              <a:gd name="T24" fmla="*/ 2147483647 w 1746"/>
              <a:gd name="T25" fmla="*/ 2147483647 h 170"/>
              <a:gd name="T26" fmla="*/ 2147483647 w 1746"/>
              <a:gd name="T27" fmla="*/ 2147483647 h 170"/>
              <a:gd name="T28" fmla="*/ 2147483647 w 1746"/>
              <a:gd name="T29" fmla="*/ 2147483647 h 170"/>
              <a:gd name="T30" fmla="*/ 2147483647 w 1746"/>
              <a:gd name="T31" fmla="*/ 2147483647 h 170"/>
              <a:gd name="T32" fmla="*/ 2147483647 w 1746"/>
              <a:gd name="T33" fmla="*/ 2147483647 h 170"/>
              <a:gd name="T34" fmla="*/ 2147483647 w 1746"/>
              <a:gd name="T35" fmla="*/ 2147483647 h 170"/>
              <a:gd name="T36" fmla="*/ 2147483647 w 1746"/>
              <a:gd name="T37" fmla="*/ 2147483647 h 170"/>
              <a:gd name="T38" fmla="*/ 2147483647 w 1746"/>
              <a:gd name="T39" fmla="*/ 2147483647 h 170"/>
              <a:gd name="T40" fmla="*/ 2147483647 w 1746"/>
              <a:gd name="T41" fmla="*/ 2147483647 h 170"/>
              <a:gd name="T42" fmla="*/ 2147483647 w 1746"/>
              <a:gd name="T43" fmla="*/ 2147483647 h 170"/>
              <a:gd name="T44" fmla="*/ 2147483647 w 1746"/>
              <a:gd name="T45" fmla="*/ 2147483647 h 170"/>
              <a:gd name="T46" fmla="*/ 2147483647 w 1746"/>
              <a:gd name="T47" fmla="*/ 2147483647 h 170"/>
              <a:gd name="T48" fmla="*/ 2147483647 w 1746"/>
              <a:gd name="T49" fmla="*/ 2147483647 h 170"/>
              <a:gd name="T50" fmla="*/ 2147483647 w 1746"/>
              <a:gd name="T51" fmla="*/ 2147483647 h 170"/>
              <a:gd name="T52" fmla="*/ 2147483647 w 1746"/>
              <a:gd name="T53" fmla="*/ 2147483647 h 170"/>
              <a:gd name="T54" fmla="*/ 2147483647 w 1746"/>
              <a:gd name="T55" fmla="*/ 2147483647 h 170"/>
              <a:gd name="T56" fmla="*/ 2147483647 w 1746"/>
              <a:gd name="T57" fmla="*/ 2147483647 h 170"/>
              <a:gd name="T58" fmla="*/ 2147483647 w 1746"/>
              <a:gd name="T59" fmla="*/ 2147483647 h 170"/>
              <a:gd name="T60" fmla="*/ 2147483647 w 1746"/>
              <a:gd name="T61" fmla="*/ 2147483647 h 170"/>
              <a:gd name="T62" fmla="*/ 2147483647 w 1746"/>
              <a:gd name="T63" fmla="*/ 2147483647 h 170"/>
              <a:gd name="T64" fmla="*/ 2147483647 w 1746"/>
              <a:gd name="T65" fmla="*/ 2147483647 h 170"/>
              <a:gd name="T66" fmla="*/ 2147483647 w 1746"/>
              <a:gd name="T67" fmla="*/ 2147483647 h 170"/>
              <a:gd name="T68" fmla="*/ 2147483647 w 1746"/>
              <a:gd name="T69" fmla="*/ 2147483647 h 170"/>
              <a:gd name="T70" fmla="*/ 2147483647 w 1746"/>
              <a:gd name="T71" fmla="*/ 2147483647 h 170"/>
              <a:gd name="T72" fmla="*/ 2147483647 w 1746"/>
              <a:gd name="T73" fmla="*/ 2147483647 h 170"/>
              <a:gd name="T74" fmla="*/ 0 w 1746"/>
              <a:gd name="T75" fmla="*/ 2147483647 h 170"/>
              <a:gd name="T76" fmla="*/ 0 w 1746"/>
              <a:gd name="T77" fmla="*/ 2147483647 h 170"/>
              <a:gd name="T78" fmla="*/ 2147483647 w 1746"/>
              <a:gd name="T79" fmla="*/ 2147483647 h 170"/>
              <a:gd name="T80" fmla="*/ 2147483647 w 1746"/>
              <a:gd name="T81" fmla="*/ 2147483647 h 170"/>
              <a:gd name="T82" fmla="*/ 2147483647 w 1746"/>
              <a:gd name="T83" fmla="*/ 2147483647 h 170"/>
              <a:gd name="T84" fmla="*/ 2147483647 w 1746"/>
              <a:gd name="T85" fmla="*/ 2147483647 h 170"/>
              <a:gd name="T86" fmla="*/ 2147483647 w 1746"/>
              <a:gd name="T87" fmla="*/ 2147483647 h 170"/>
              <a:gd name="T88" fmla="*/ 2147483647 w 1746"/>
              <a:gd name="T89" fmla="*/ 2147483647 h 170"/>
              <a:gd name="T90" fmla="*/ 2147483647 w 1746"/>
              <a:gd name="T91" fmla="*/ 2147483647 h 170"/>
              <a:gd name="T92" fmla="*/ 2147483647 w 1746"/>
              <a:gd name="T93" fmla="*/ 2147483647 h 170"/>
              <a:gd name="T94" fmla="*/ 2147483647 w 1746"/>
              <a:gd name="T95" fmla="*/ 2147483647 h 170"/>
              <a:gd name="T96" fmla="*/ 2147483647 w 1746"/>
              <a:gd name="T97" fmla="*/ 2147483647 h 170"/>
              <a:gd name="T98" fmla="*/ 2147483647 w 1746"/>
              <a:gd name="T99" fmla="*/ 2147483647 h 170"/>
              <a:gd name="T100" fmla="*/ 2147483647 w 1746"/>
              <a:gd name="T101" fmla="*/ 2147483647 h 170"/>
              <a:gd name="T102" fmla="*/ 2147483647 w 1746"/>
              <a:gd name="T103" fmla="*/ 2147483647 h 170"/>
              <a:gd name="T104" fmla="*/ 2147483647 w 1746"/>
              <a:gd name="T105" fmla="*/ 0 h 170"/>
              <a:gd name="T106" fmla="*/ 2147483647 w 1746"/>
              <a:gd name="T107" fmla="*/ 0 h 170"/>
              <a:gd name="T108" fmla="*/ 2147483647 w 1746"/>
              <a:gd name="T109" fmla="*/ 0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746"/>
              <a:gd name="T166" fmla="*/ 0 h 170"/>
              <a:gd name="T167" fmla="*/ 1746 w 1746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746" h="170">
                <a:moveTo>
                  <a:pt x="562" y="0"/>
                </a:moveTo>
                <a:lnTo>
                  <a:pt x="595" y="0"/>
                </a:lnTo>
                <a:lnTo>
                  <a:pt x="634" y="0"/>
                </a:lnTo>
                <a:lnTo>
                  <a:pt x="673" y="0"/>
                </a:lnTo>
                <a:lnTo>
                  <a:pt x="712" y="0"/>
                </a:lnTo>
                <a:lnTo>
                  <a:pt x="745" y="0"/>
                </a:lnTo>
                <a:lnTo>
                  <a:pt x="784" y="0"/>
                </a:lnTo>
                <a:lnTo>
                  <a:pt x="817" y="0"/>
                </a:lnTo>
                <a:lnTo>
                  <a:pt x="856" y="0"/>
                </a:lnTo>
                <a:lnTo>
                  <a:pt x="896" y="0"/>
                </a:lnTo>
                <a:lnTo>
                  <a:pt x="928" y="0"/>
                </a:lnTo>
                <a:lnTo>
                  <a:pt x="967" y="0"/>
                </a:lnTo>
                <a:lnTo>
                  <a:pt x="1007" y="0"/>
                </a:lnTo>
                <a:lnTo>
                  <a:pt x="1039" y="0"/>
                </a:lnTo>
                <a:lnTo>
                  <a:pt x="1079" y="0"/>
                </a:lnTo>
                <a:lnTo>
                  <a:pt x="1118" y="0"/>
                </a:lnTo>
                <a:lnTo>
                  <a:pt x="1151" y="0"/>
                </a:lnTo>
                <a:lnTo>
                  <a:pt x="1190" y="0"/>
                </a:lnTo>
                <a:lnTo>
                  <a:pt x="1222" y="0"/>
                </a:lnTo>
                <a:lnTo>
                  <a:pt x="1262" y="0"/>
                </a:lnTo>
                <a:lnTo>
                  <a:pt x="1301" y="0"/>
                </a:lnTo>
                <a:lnTo>
                  <a:pt x="1334" y="0"/>
                </a:lnTo>
                <a:lnTo>
                  <a:pt x="1373" y="0"/>
                </a:lnTo>
                <a:lnTo>
                  <a:pt x="1412" y="0"/>
                </a:lnTo>
                <a:lnTo>
                  <a:pt x="1445" y="0"/>
                </a:lnTo>
                <a:lnTo>
                  <a:pt x="1484" y="0"/>
                </a:lnTo>
                <a:lnTo>
                  <a:pt x="1523" y="0"/>
                </a:lnTo>
                <a:lnTo>
                  <a:pt x="1556" y="0"/>
                </a:lnTo>
                <a:lnTo>
                  <a:pt x="1595" y="0"/>
                </a:lnTo>
                <a:lnTo>
                  <a:pt x="1628" y="0"/>
                </a:lnTo>
                <a:lnTo>
                  <a:pt x="1667" y="0"/>
                </a:lnTo>
                <a:lnTo>
                  <a:pt x="1706" y="0"/>
                </a:lnTo>
                <a:lnTo>
                  <a:pt x="1746" y="0"/>
                </a:lnTo>
                <a:lnTo>
                  <a:pt x="1732" y="6"/>
                </a:lnTo>
                <a:lnTo>
                  <a:pt x="1713" y="13"/>
                </a:lnTo>
                <a:lnTo>
                  <a:pt x="1700" y="13"/>
                </a:lnTo>
                <a:lnTo>
                  <a:pt x="1687" y="19"/>
                </a:lnTo>
                <a:lnTo>
                  <a:pt x="1674" y="26"/>
                </a:lnTo>
                <a:lnTo>
                  <a:pt x="1661" y="33"/>
                </a:lnTo>
                <a:lnTo>
                  <a:pt x="1647" y="33"/>
                </a:lnTo>
                <a:lnTo>
                  <a:pt x="1628" y="39"/>
                </a:lnTo>
                <a:lnTo>
                  <a:pt x="1615" y="46"/>
                </a:lnTo>
                <a:lnTo>
                  <a:pt x="1602" y="52"/>
                </a:lnTo>
                <a:lnTo>
                  <a:pt x="1589" y="52"/>
                </a:lnTo>
                <a:lnTo>
                  <a:pt x="1576" y="59"/>
                </a:lnTo>
                <a:lnTo>
                  <a:pt x="1562" y="65"/>
                </a:lnTo>
                <a:lnTo>
                  <a:pt x="1543" y="72"/>
                </a:lnTo>
                <a:lnTo>
                  <a:pt x="1530" y="78"/>
                </a:lnTo>
                <a:lnTo>
                  <a:pt x="1517" y="78"/>
                </a:lnTo>
                <a:lnTo>
                  <a:pt x="1504" y="85"/>
                </a:lnTo>
                <a:lnTo>
                  <a:pt x="1484" y="91"/>
                </a:lnTo>
                <a:lnTo>
                  <a:pt x="1471" y="98"/>
                </a:lnTo>
                <a:lnTo>
                  <a:pt x="1458" y="104"/>
                </a:lnTo>
                <a:lnTo>
                  <a:pt x="1445" y="104"/>
                </a:lnTo>
                <a:lnTo>
                  <a:pt x="1425" y="111"/>
                </a:lnTo>
                <a:lnTo>
                  <a:pt x="1412" y="118"/>
                </a:lnTo>
                <a:lnTo>
                  <a:pt x="1399" y="124"/>
                </a:lnTo>
                <a:lnTo>
                  <a:pt x="1392" y="124"/>
                </a:lnTo>
                <a:lnTo>
                  <a:pt x="1379" y="131"/>
                </a:lnTo>
                <a:lnTo>
                  <a:pt x="1373" y="131"/>
                </a:lnTo>
                <a:lnTo>
                  <a:pt x="1366" y="137"/>
                </a:lnTo>
                <a:lnTo>
                  <a:pt x="1360" y="137"/>
                </a:lnTo>
                <a:lnTo>
                  <a:pt x="1353" y="137"/>
                </a:lnTo>
                <a:lnTo>
                  <a:pt x="1347" y="144"/>
                </a:lnTo>
                <a:lnTo>
                  <a:pt x="1334" y="144"/>
                </a:lnTo>
                <a:lnTo>
                  <a:pt x="1327" y="144"/>
                </a:lnTo>
                <a:lnTo>
                  <a:pt x="1321" y="150"/>
                </a:lnTo>
                <a:lnTo>
                  <a:pt x="1314" y="150"/>
                </a:lnTo>
                <a:lnTo>
                  <a:pt x="1307" y="157"/>
                </a:lnTo>
                <a:lnTo>
                  <a:pt x="1301" y="157"/>
                </a:lnTo>
                <a:lnTo>
                  <a:pt x="1294" y="163"/>
                </a:lnTo>
                <a:lnTo>
                  <a:pt x="1281" y="163"/>
                </a:lnTo>
                <a:lnTo>
                  <a:pt x="1275" y="163"/>
                </a:lnTo>
                <a:lnTo>
                  <a:pt x="1268" y="163"/>
                </a:lnTo>
                <a:lnTo>
                  <a:pt x="1268" y="170"/>
                </a:lnTo>
                <a:lnTo>
                  <a:pt x="1222" y="170"/>
                </a:lnTo>
                <a:lnTo>
                  <a:pt x="1183" y="170"/>
                </a:lnTo>
                <a:lnTo>
                  <a:pt x="1144" y="170"/>
                </a:lnTo>
                <a:lnTo>
                  <a:pt x="1105" y="170"/>
                </a:lnTo>
                <a:lnTo>
                  <a:pt x="1066" y="170"/>
                </a:lnTo>
                <a:lnTo>
                  <a:pt x="1026" y="170"/>
                </a:lnTo>
                <a:lnTo>
                  <a:pt x="987" y="170"/>
                </a:lnTo>
                <a:lnTo>
                  <a:pt x="948" y="170"/>
                </a:lnTo>
                <a:lnTo>
                  <a:pt x="909" y="170"/>
                </a:lnTo>
                <a:lnTo>
                  <a:pt x="869" y="170"/>
                </a:lnTo>
                <a:lnTo>
                  <a:pt x="830" y="170"/>
                </a:lnTo>
                <a:lnTo>
                  <a:pt x="791" y="170"/>
                </a:lnTo>
                <a:lnTo>
                  <a:pt x="752" y="170"/>
                </a:lnTo>
                <a:lnTo>
                  <a:pt x="712" y="170"/>
                </a:lnTo>
                <a:lnTo>
                  <a:pt x="673" y="170"/>
                </a:lnTo>
                <a:lnTo>
                  <a:pt x="634" y="170"/>
                </a:lnTo>
                <a:lnTo>
                  <a:pt x="595" y="170"/>
                </a:lnTo>
                <a:lnTo>
                  <a:pt x="549" y="170"/>
                </a:lnTo>
                <a:lnTo>
                  <a:pt x="516" y="170"/>
                </a:lnTo>
                <a:lnTo>
                  <a:pt x="471" y="170"/>
                </a:lnTo>
                <a:lnTo>
                  <a:pt x="431" y="170"/>
                </a:lnTo>
                <a:lnTo>
                  <a:pt x="392" y="170"/>
                </a:lnTo>
                <a:lnTo>
                  <a:pt x="353" y="170"/>
                </a:lnTo>
                <a:lnTo>
                  <a:pt x="314" y="170"/>
                </a:lnTo>
                <a:lnTo>
                  <a:pt x="274" y="170"/>
                </a:lnTo>
                <a:lnTo>
                  <a:pt x="235" y="170"/>
                </a:lnTo>
                <a:lnTo>
                  <a:pt x="196" y="170"/>
                </a:lnTo>
                <a:lnTo>
                  <a:pt x="157" y="170"/>
                </a:lnTo>
                <a:lnTo>
                  <a:pt x="117" y="170"/>
                </a:lnTo>
                <a:lnTo>
                  <a:pt x="78" y="170"/>
                </a:lnTo>
                <a:lnTo>
                  <a:pt x="39" y="170"/>
                </a:lnTo>
                <a:lnTo>
                  <a:pt x="0" y="170"/>
                </a:lnTo>
                <a:lnTo>
                  <a:pt x="0" y="163"/>
                </a:lnTo>
                <a:lnTo>
                  <a:pt x="6" y="163"/>
                </a:lnTo>
                <a:lnTo>
                  <a:pt x="19" y="163"/>
                </a:lnTo>
                <a:lnTo>
                  <a:pt x="26" y="157"/>
                </a:lnTo>
                <a:lnTo>
                  <a:pt x="39" y="157"/>
                </a:lnTo>
                <a:lnTo>
                  <a:pt x="46" y="150"/>
                </a:lnTo>
                <a:lnTo>
                  <a:pt x="52" y="150"/>
                </a:lnTo>
                <a:lnTo>
                  <a:pt x="65" y="144"/>
                </a:lnTo>
                <a:lnTo>
                  <a:pt x="72" y="144"/>
                </a:lnTo>
                <a:lnTo>
                  <a:pt x="85" y="144"/>
                </a:lnTo>
                <a:lnTo>
                  <a:pt x="91" y="137"/>
                </a:lnTo>
                <a:lnTo>
                  <a:pt x="98" y="137"/>
                </a:lnTo>
                <a:lnTo>
                  <a:pt x="104" y="137"/>
                </a:lnTo>
                <a:lnTo>
                  <a:pt x="117" y="131"/>
                </a:lnTo>
                <a:lnTo>
                  <a:pt x="124" y="131"/>
                </a:lnTo>
                <a:lnTo>
                  <a:pt x="137" y="124"/>
                </a:lnTo>
                <a:lnTo>
                  <a:pt x="144" y="124"/>
                </a:lnTo>
                <a:lnTo>
                  <a:pt x="163" y="118"/>
                </a:lnTo>
                <a:lnTo>
                  <a:pt x="176" y="111"/>
                </a:lnTo>
                <a:lnTo>
                  <a:pt x="196" y="104"/>
                </a:lnTo>
                <a:lnTo>
                  <a:pt x="216" y="104"/>
                </a:lnTo>
                <a:lnTo>
                  <a:pt x="235" y="98"/>
                </a:lnTo>
                <a:lnTo>
                  <a:pt x="248" y="91"/>
                </a:lnTo>
                <a:lnTo>
                  <a:pt x="268" y="85"/>
                </a:lnTo>
                <a:lnTo>
                  <a:pt x="287" y="78"/>
                </a:lnTo>
                <a:lnTo>
                  <a:pt x="301" y="78"/>
                </a:lnTo>
                <a:lnTo>
                  <a:pt x="320" y="72"/>
                </a:lnTo>
                <a:lnTo>
                  <a:pt x="333" y="65"/>
                </a:lnTo>
                <a:lnTo>
                  <a:pt x="353" y="59"/>
                </a:lnTo>
                <a:lnTo>
                  <a:pt x="366" y="52"/>
                </a:lnTo>
                <a:lnTo>
                  <a:pt x="386" y="52"/>
                </a:lnTo>
                <a:lnTo>
                  <a:pt x="405" y="46"/>
                </a:lnTo>
                <a:lnTo>
                  <a:pt x="418" y="39"/>
                </a:lnTo>
                <a:lnTo>
                  <a:pt x="431" y="33"/>
                </a:lnTo>
                <a:lnTo>
                  <a:pt x="451" y="33"/>
                </a:lnTo>
                <a:lnTo>
                  <a:pt x="471" y="26"/>
                </a:lnTo>
                <a:lnTo>
                  <a:pt x="484" y="19"/>
                </a:lnTo>
                <a:lnTo>
                  <a:pt x="503" y="13"/>
                </a:lnTo>
                <a:lnTo>
                  <a:pt x="516" y="13"/>
                </a:lnTo>
                <a:lnTo>
                  <a:pt x="536" y="6"/>
                </a:lnTo>
                <a:lnTo>
                  <a:pt x="549" y="0"/>
                </a:lnTo>
                <a:lnTo>
                  <a:pt x="556" y="0"/>
                </a:lnTo>
                <a:lnTo>
                  <a:pt x="562" y="0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2" name="Freeform 77"/>
          <p:cNvSpPr>
            <a:spLocks/>
          </p:cNvSpPr>
          <p:nvPr/>
        </p:nvSpPr>
        <p:spPr bwMode="auto">
          <a:xfrm>
            <a:off x="4081966" y="3151982"/>
            <a:ext cx="2638425" cy="258762"/>
          </a:xfrm>
          <a:custGeom>
            <a:avLst/>
            <a:gdLst>
              <a:gd name="T0" fmla="*/ 2147483647 w 1661"/>
              <a:gd name="T1" fmla="*/ 0 h 163"/>
              <a:gd name="T2" fmla="*/ 2147483647 w 1661"/>
              <a:gd name="T3" fmla="*/ 0 h 163"/>
              <a:gd name="T4" fmla="*/ 2147483647 w 1661"/>
              <a:gd name="T5" fmla="*/ 0 h 163"/>
              <a:gd name="T6" fmla="*/ 2147483647 w 1661"/>
              <a:gd name="T7" fmla="*/ 0 h 163"/>
              <a:gd name="T8" fmla="*/ 2147483647 w 1661"/>
              <a:gd name="T9" fmla="*/ 0 h 163"/>
              <a:gd name="T10" fmla="*/ 2147483647 w 1661"/>
              <a:gd name="T11" fmla="*/ 0 h 163"/>
              <a:gd name="T12" fmla="*/ 2147483647 w 1661"/>
              <a:gd name="T13" fmla="*/ 0 h 163"/>
              <a:gd name="T14" fmla="*/ 2147483647 w 1661"/>
              <a:gd name="T15" fmla="*/ 0 h 163"/>
              <a:gd name="T16" fmla="*/ 2147483647 w 1661"/>
              <a:gd name="T17" fmla="*/ 0 h 163"/>
              <a:gd name="T18" fmla="*/ 2147483647 w 1661"/>
              <a:gd name="T19" fmla="*/ 0 h 163"/>
              <a:gd name="T20" fmla="*/ 2147483647 w 1661"/>
              <a:gd name="T21" fmla="*/ 0 h 163"/>
              <a:gd name="T22" fmla="*/ 2147483647 w 1661"/>
              <a:gd name="T23" fmla="*/ 0 h 163"/>
              <a:gd name="T24" fmla="*/ 2147483647 w 1661"/>
              <a:gd name="T25" fmla="*/ 2147483647 h 163"/>
              <a:gd name="T26" fmla="*/ 2147483647 w 1661"/>
              <a:gd name="T27" fmla="*/ 2147483647 h 163"/>
              <a:gd name="T28" fmla="*/ 2147483647 w 1661"/>
              <a:gd name="T29" fmla="*/ 2147483647 h 163"/>
              <a:gd name="T30" fmla="*/ 2147483647 w 1661"/>
              <a:gd name="T31" fmla="*/ 2147483647 h 163"/>
              <a:gd name="T32" fmla="*/ 2147483647 w 1661"/>
              <a:gd name="T33" fmla="*/ 2147483647 h 163"/>
              <a:gd name="T34" fmla="*/ 2147483647 w 1661"/>
              <a:gd name="T35" fmla="*/ 2147483647 h 163"/>
              <a:gd name="T36" fmla="*/ 2147483647 w 1661"/>
              <a:gd name="T37" fmla="*/ 2147483647 h 163"/>
              <a:gd name="T38" fmla="*/ 2147483647 w 1661"/>
              <a:gd name="T39" fmla="*/ 2147483647 h 163"/>
              <a:gd name="T40" fmla="*/ 2147483647 w 1661"/>
              <a:gd name="T41" fmla="*/ 2147483647 h 163"/>
              <a:gd name="T42" fmla="*/ 2147483647 w 1661"/>
              <a:gd name="T43" fmla="*/ 2147483647 h 163"/>
              <a:gd name="T44" fmla="*/ 2147483647 w 1661"/>
              <a:gd name="T45" fmla="*/ 2147483647 h 163"/>
              <a:gd name="T46" fmla="*/ 2147483647 w 1661"/>
              <a:gd name="T47" fmla="*/ 2147483647 h 163"/>
              <a:gd name="T48" fmla="*/ 2147483647 w 1661"/>
              <a:gd name="T49" fmla="*/ 2147483647 h 163"/>
              <a:gd name="T50" fmla="*/ 2147483647 w 1661"/>
              <a:gd name="T51" fmla="*/ 2147483647 h 163"/>
              <a:gd name="T52" fmla="*/ 2147483647 w 1661"/>
              <a:gd name="T53" fmla="*/ 2147483647 h 163"/>
              <a:gd name="T54" fmla="*/ 2147483647 w 1661"/>
              <a:gd name="T55" fmla="*/ 2147483647 h 163"/>
              <a:gd name="T56" fmla="*/ 2147483647 w 1661"/>
              <a:gd name="T57" fmla="*/ 2147483647 h 163"/>
              <a:gd name="T58" fmla="*/ 2147483647 w 1661"/>
              <a:gd name="T59" fmla="*/ 2147483647 h 163"/>
              <a:gd name="T60" fmla="*/ 2147483647 w 1661"/>
              <a:gd name="T61" fmla="*/ 2147483647 h 163"/>
              <a:gd name="T62" fmla="*/ 2147483647 w 1661"/>
              <a:gd name="T63" fmla="*/ 2147483647 h 163"/>
              <a:gd name="T64" fmla="*/ 2147483647 w 1661"/>
              <a:gd name="T65" fmla="*/ 2147483647 h 163"/>
              <a:gd name="T66" fmla="*/ 2147483647 w 1661"/>
              <a:gd name="T67" fmla="*/ 2147483647 h 163"/>
              <a:gd name="T68" fmla="*/ 2147483647 w 1661"/>
              <a:gd name="T69" fmla="*/ 2147483647 h 163"/>
              <a:gd name="T70" fmla="*/ 2147483647 w 1661"/>
              <a:gd name="T71" fmla="*/ 2147483647 h 163"/>
              <a:gd name="T72" fmla="*/ 2147483647 w 1661"/>
              <a:gd name="T73" fmla="*/ 2147483647 h 163"/>
              <a:gd name="T74" fmla="*/ 2147483647 w 1661"/>
              <a:gd name="T75" fmla="*/ 2147483647 h 163"/>
              <a:gd name="T76" fmla="*/ 0 w 1661"/>
              <a:gd name="T77" fmla="*/ 2147483647 h 163"/>
              <a:gd name="T78" fmla="*/ 2147483647 w 1661"/>
              <a:gd name="T79" fmla="*/ 2147483647 h 163"/>
              <a:gd name="T80" fmla="*/ 2147483647 w 1661"/>
              <a:gd name="T81" fmla="*/ 2147483647 h 163"/>
              <a:gd name="T82" fmla="*/ 2147483647 w 1661"/>
              <a:gd name="T83" fmla="*/ 2147483647 h 163"/>
              <a:gd name="T84" fmla="*/ 2147483647 w 1661"/>
              <a:gd name="T85" fmla="*/ 2147483647 h 163"/>
              <a:gd name="T86" fmla="*/ 2147483647 w 1661"/>
              <a:gd name="T87" fmla="*/ 2147483647 h 163"/>
              <a:gd name="T88" fmla="*/ 2147483647 w 1661"/>
              <a:gd name="T89" fmla="*/ 2147483647 h 163"/>
              <a:gd name="T90" fmla="*/ 2147483647 w 1661"/>
              <a:gd name="T91" fmla="*/ 2147483647 h 163"/>
              <a:gd name="T92" fmla="*/ 2147483647 w 1661"/>
              <a:gd name="T93" fmla="*/ 2147483647 h 163"/>
              <a:gd name="T94" fmla="*/ 2147483647 w 1661"/>
              <a:gd name="T95" fmla="*/ 2147483647 h 163"/>
              <a:gd name="T96" fmla="*/ 2147483647 w 1661"/>
              <a:gd name="T97" fmla="*/ 2147483647 h 163"/>
              <a:gd name="T98" fmla="*/ 2147483647 w 1661"/>
              <a:gd name="T99" fmla="*/ 2147483647 h 163"/>
              <a:gd name="T100" fmla="*/ 2147483647 w 1661"/>
              <a:gd name="T101" fmla="*/ 2147483647 h 163"/>
              <a:gd name="T102" fmla="*/ 2147483647 w 1661"/>
              <a:gd name="T103" fmla="*/ 2147483647 h 163"/>
              <a:gd name="T104" fmla="*/ 2147483647 w 1661"/>
              <a:gd name="T105" fmla="*/ 0 h 163"/>
              <a:gd name="T106" fmla="*/ 2147483647 w 1661"/>
              <a:gd name="T107" fmla="*/ 0 h 16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661"/>
              <a:gd name="T163" fmla="*/ 0 h 163"/>
              <a:gd name="T164" fmla="*/ 1661 w 1661"/>
              <a:gd name="T165" fmla="*/ 163 h 16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661" h="163">
                <a:moveTo>
                  <a:pt x="537" y="0"/>
                </a:moveTo>
                <a:lnTo>
                  <a:pt x="569" y="0"/>
                </a:lnTo>
                <a:lnTo>
                  <a:pt x="609" y="0"/>
                </a:lnTo>
                <a:lnTo>
                  <a:pt x="641" y="0"/>
                </a:lnTo>
                <a:lnTo>
                  <a:pt x="674" y="0"/>
                </a:lnTo>
                <a:lnTo>
                  <a:pt x="713" y="0"/>
                </a:lnTo>
                <a:lnTo>
                  <a:pt x="746" y="0"/>
                </a:lnTo>
                <a:lnTo>
                  <a:pt x="779" y="0"/>
                </a:lnTo>
                <a:lnTo>
                  <a:pt x="818" y="0"/>
                </a:lnTo>
                <a:lnTo>
                  <a:pt x="850" y="0"/>
                </a:lnTo>
                <a:lnTo>
                  <a:pt x="883" y="0"/>
                </a:lnTo>
                <a:lnTo>
                  <a:pt x="922" y="0"/>
                </a:lnTo>
                <a:lnTo>
                  <a:pt x="955" y="0"/>
                </a:lnTo>
                <a:lnTo>
                  <a:pt x="994" y="0"/>
                </a:lnTo>
                <a:lnTo>
                  <a:pt x="1027" y="0"/>
                </a:lnTo>
                <a:lnTo>
                  <a:pt x="1060" y="0"/>
                </a:lnTo>
                <a:lnTo>
                  <a:pt x="1099" y="0"/>
                </a:lnTo>
                <a:lnTo>
                  <a:pt x="1132" y="0"/>
                </a:lnTo>
                <a:lnTo>
                  <a:pt x="1164" y="0"/>
                </a:lnTo>
                <a:lnTo>
                  <a:pt x="1204" y="0"/>
                </a:lnTo>
                <a:lnTo>
                  <a:pt x="1236" y="0"/>
                </a:lnTo>
                <a:lnTo>
                  <a:pt x="1269" y="0"/>
                </a:lnTo>
                <a:lnTo>
                  <a:pt x="1308" y="0"/>
                </a:lnTo>
                <a:lnTo>
                  <a:pt x="1341" y="0"/>
                </a:lnTo>
                <a:lnTo>
                  <a:pt x="1374" y="0"/>
                </a:lnTo>
                <a:lnTo>
                  <a:pt x="1413" y="0"/>
                </a:lnTo>
                <a:lnTo>
                  <a:pt x="1445" y="0"/>
                </a:lnTo>
                <a:lnTo>
                  <a:pt x="1485" y="0"/>
                </a:lnTo>
                <a:lnTo>
                  <a:pt x="1517" y="0"/>
                </a:lnTo>
                <a:lnTo>
                  <a:pt x="1550" y="0"/>
                </a:lnTo>
                <a:lnTo>
                  <a:pt x="1583" y="0"/>
                </a:lnTo>
                <a:lnTo>
                  <a:pt x="1622" y="0"/>
                </a:lnTo>
                <a:lnTo>
                  <a:pt x="1655" y="0"/>
                </a:lnTo>
                <a:lnTo>
                  <a:pt x="1661" y="0"/>
                </a:lnTo>
                <a:lnTo>
                  <a:pt x="1655" y="0"/>
                </a:lnTo>
                <a:lnTo>
                  <a:pt x="1642" y="7"/>
                </a:lnTo>
                <a:lnTo>
                  <a:pt x="1629" y="7"/>
                </a:lnTo>
                <a:lnTo>
                  <a:pt x="1615" y="13"/>
                </a:lnTo>
                <a:lnTo>
                  <a:pt x="1602" y="20"/>
                </a:lnTo>
                <a:lnTo>
                  <a:pt x="1589" y="26"/>
                </a:lnTo>
                <a:lnTo>
                  <a:pt x="1576" y="26"/>
                </a:lnTo>
                <a:lnTo>
                  <a:pt x="1563" y="33"/>
                </a:lnTo>
                <a:lnTo>
                  <a:pt x="1550" y="39"/>
                </a:lnTo>
                <a:lnTo>
                  <a:pt x="1537" y="46"/>
                </a:lnTo>
                <a:lnTo>
                  <a:pt x="1524" y="46"/>
                </a:lnTo>
                <a:lnTo>
                  <a:pt x="1511" y="52"/>
                </a:lnTo>
                <a:lnTo>
                  <a:pt x="1498" y="59"/>
                </a:lnTo>
                <a:lnTo>
                  <a:pt x="1485" y="65"/>
                </a:lnTo>
                <a:lnTo>
                  <a:pt x="1472" y="65"/>
                </a:lnTo>
                <a:lnTo>
                  <a:pt x="1459" y="72"/>
                </a:lnTo>
                <a:lnTo>
                  <a:pt x="1445" y="78"/>
                </a:lnTo>
                <a:lnTo>
                  <a:pt x="1426" y="85"/>
                </a:lnTo>
                <a:lnTo>
                  <a:pt x="1413" y="85"/>
                </a:lnTo>
                <a:lnTo>
                  <a:pt x="1400" y="91"/>
                </a:lnTo>
                <a:lnTo>
                  <a:pt x="1387" y="98"/>
                </a:lnTo>
                <a:lnTo>
                  <a:pt x="1374" y="105"/>
                </a:lnTo>
                <a:lnTo>
                  <a:pt x="1360" y="111"/>
                </a:lnTo>
                <a:lnTo>
                  <a:pt x="1347" y="118"/>
                </a:lnTo>
                <a:lnTo>
                  <a:pt x="1328" y="118"/>
                </a:lnTo>
                <a:lnTo>
                  <a:pt x="1321" y="124"/>
                </a:lnTo>
                <a:lnTo>
                  <a:pt x="1315" y="124"/>
                </a:lnTo>
                <a:lnTo>
                  <a:pt x="1308" y="124"/>
                </a:lnTo>
                <a:lnTo>
                  <a:pt x="1302" y="131"/>
                </a:lnTo>
                <a:lnTo>
                  <a:pt x="1295" y="131"/>
                </a:lnTo>
                <a:lnTo>
                  <a:pt x="1289" y="137"/>
                </a:lnTo>
                <a:lnTo>
                  <a:pt x="1275" y="137"/>
                </a:lnTo>
                <a:lnTo>
                  <a:pt x="1269" y="144"/>
                </a:lnTo>
                <a:lnTo>
                  <a:pt x="1262" y="144"/>
                </a:lnTo>
                <a:lnTo>
                  <a:pt x="1256" y="144"/>
                </a:lnTo>
                <a:lnTo>
                  <a:pt x="1249" y="150"/>
                </a:lnTo>
                <a:lnTo>
                  <a:pt x="1243" y="150"/>
                </a:lnTo>
                <a:lnTo>
                  <a:pt x="1236" y="157"/>
                </a:lnTo>
                <a:lnTo>
                  <a:pt x="1230" y="157"/>
                </a:lnTo>
                <a:lnTo>
                  <a:pt x="1223" y="157"/>
                </a:lnTo>
                <a:lnTo>
                  <a:pt x="1217" y="163"/>
                </a:lnTo>
                <a:lnTo>
                  <a:pt x="1210" y="163"/>
                </a:lnTo>
                <a:lnTo>
                  <a:pt x="1204" y="163"/>
                </a:lnTo>
                <a:lnTo>
                  <a:pt x="1164" y="163"/>
                </a:lnTo>
                <a:lnTo>
                  <a:pt x="1132" y="163"/>
                </a:lnTo>
                <a:lnTo>
                  <a:pt x="1092" y="163"/>
                </a:lnTo>
                <a:lnTo>
                  <a:pt x="1053" y="163"/>
                </a:lnTo>
                <a:lnTo>
                  <a:pt x="1014" y="163"/>
                </a:lnTo>
                <a:lnTo>
                  <a:pt x="981" y="163"/>
                </a:lnTo>
                <a:lnTo>
                  <a:pt x="942" y="163"/>
                </a:lnTo>
                <a:lnTo>
                  <a:pt x="903" y="163"/>
                </a:lnTo>
                <a:lnTo>
                  <a:pt x="864" y="163"/>
                </a:lnTo>
                <a:lnTo>
                  <a:pt x="831" y="163"/>
                </a:lnTo>
                <a:lnTo>
                  <a:pt x="792" y="163"/>
                </a:lnTo>
                <a:lnTo>
                  <a:pt x="752" y="163"/>
                </a:lnTo>
                <a:lnTo>
                  <a:pt x="713" y="163"/>
                </a:lnTo>
                <a:lnTo>
                  <a:pt x="680" y="163"/>
                </a:lnTo>
                <a:lnTo>
                  <a:pt x="641" y="163"/>
                </a:lnTo>
                <a:lnTo>
                  <a:pt x="602" y="163"/>
                </a:lnTo>
                <a:lnTo>
                  <a:pt x="563" y="163"/>
                </a:lnTo>
                <a:lnTo>
                  <a:pt x="530" y="163"/>
                </a:lnTo>
                <a:lnTo>
                  <a:pt x="491" y="163"/>
                </a:lnTo>
                <a:lnTo>
                  <a:pt x="452" y="163"/>
                </a:lnTo>
                <a:lnTo>
                  <a:pt x="419" y="163"/>
                </a:lnTo>
                <a:lnTo>
                  <a:pt x="380" y="163"/>
                </a:lnTo>
                <a:lnTo>
                  <a:pt x="340" y="163"/>
                </a:lnTo>
                <a:lnTo>
                  <a:pt x="301" y="163"/>
                </a:lnTo>
                <a:lnTo>
                  <a:pt x="269" y="163"/>
                </a:lnTo>
                <a:lnTo>
                  <a:pt x="229" y="163"/>
                </a:lnTo>
                <a:lnTo>
                  <a:pt x="190" y="163"/>
                </a:lnTo>
                <a:lnTo>
                  <a:pt x="157" y="163"/>
                </a:lnTo>
                <a:lnTo>
                  <a:pt x="118" y="163"/>
                </a:lnTo>
                <a:lnTo>
                  <a:pt x="79" y="163"/>
                </a:lnTo>
                <a:lnTo>
                  <a:pt x="40" y="163"/>
                </a:lnTo>
                <a:lnTo>
                  <a:pt x="0" y="163"/>
                </a:lnTo>
                <a:lnTo>
                  <a:pt x="14" y="157"/>
                </a:lnTo>
                <a:lnTo>
                  <a:pt x="20" y="157"/>
                </a:lnTo>
                <a:lnTo>
                  <a:pt x="27" y="157"/>
                </a:lnTo>
                <a:lnTo>
                  <a:pt x="40" y="150"/>
                </a:lnTo>
                <a:lnTo>
                  <a:pt x="46" y="150"/>
                </a:lnTo>
                <a:lnTo>
                  <a:pt x="53" y="144"/>
                </a:lnTo>
                <a:lnTo>
                  <a:pt x="66" y="144"/>
                </a:lnTo>
                <a:lnTo>
                  <a:pt x="72" y="144"/>
                </a:lnTo>
                <a:lnTo>
                  <a:pt x="79" y="137"/>
                </a:lnTo>
                <a:lnTo>
                  <a:pt x="92" y="137"/>
                </a:lnTo>
                <a:lnTo>
                  <a:pt x="99" y="131"/>
                </a:lnTo>
                <a:lnTo>
                  <a:pt x="105" y="131"/>
                </a:lnTo>
                <a:lnTo>
                  <a:pt x="118" y="124"/>
                </a:lnTo>
                <a:lnTo>
                  <a:pt x="125" y="124"/>
                </a:lnTo>
                <a:lnTo>
                  <a:pt x="131" y="124"/>
                </a:lnTo>
                <a:lnTo>
                  <a:pt x="138" y="118"/>
                </a:lnTo>
                <a:lnTo>
                  <a:pt x="157" y="118"/>
                </a:lnTo>
                <a:lnTo>
                  <a:pt x="177" y="111"/>
                </a:lnTo>
                <a:lnTo>
                  <a:pt x="190" y="105"/>
                </a:lnTo>
                <a:lnTo>
                  <a:pt x="210" y="98"/>
                </a:lnTo>
                <a:lnTo>
                  <a:pt x="223" y="91"/>
                </a:lnTo>
                <a:lnTo>
                  <a:pt x="242" y="91"/>
                </a:lnTo>
                <a:lnTo>
                  <a:pt x="255" y="85"/>
                </a:lnTo>
                <a:lnTo>
                  <a:pt x="275" y="78"/>
                </a:lnTo>
                <a:lnTo>
                  <a:pt x="288" y="72"/>
                </a:lnTo>
                <a:lnTo>
                  <a:pt x="308" y="65"/>
                </a:lnTo>
                <a:lnTo>
                  <a:pt x="321" y="65"/>
                </a:lnTo>
                <a:lnTo>
                  <a:pt x="340" y="59"/>
                </a:lnTo>
                <a:lnTo>
                  <a:pt x="354" y="52"/>
                </a:lnTo>
                <a:lnTo>
                  <a:pt x="367" y="46"/>
                </a:lnTo>
                <a:lnTo>
                  <a:pt x="386" y="46"/>
                </a:lnTo>
                <a:lnTo>
                  <a:pt x="399" y="39"/>
                </a:lnTo>
                <a:lnTo>
                  <a:pt x="419" y="33"/>
                </a:lnTo>
                <a:lnTo>
                  <a:pt x="432" y="26"/>
                </a:lnTo>
                <a:lnTo>
                  <a:pt x="445" y="26"/>
                </a:lnTo>
                <a:lnTo>
                  <a:pt x="465" y="20"/>
                </a:lnTo>
                <a:lnTo>
                  <a:pt x="478" y="13"/>
                </a:lnTo>
                <a:lnTo>
                  <a:pt x="497" y="7"/>
                </a:lnTo>
                <a:lnTo>
                  <a:pt x="510" y="7"/>
                </a:lnTo>
                <a:lnTo>
                  <a:pt x="530" y="0"/>
                </a:lnTo>
                <a:lnTo>
                  <a:pt x="537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3" name="Freeform 78"/>
          <p:cNvSpPr>
            <a:spLocks/>
          </p:cNvSpPr>
          <p:nvPr/>
        </p:nvSpPr>
        <p:spPr bwMode="auto">
          <a:xfrm>
            <a:off x="4081966" y="3151982"/>
            <a:ext cx="2638425" cy="258762"/>
          </a:xfrm>
          <a:custGeom>
            <a:avLst/>
            <a:gdLst>
              <a:gd name="T0" fmla="*/ 2147483647 w 1661"/>
              <a:gd name="T1" fmla="*/ 0 h 163"/>
              <a:gd name="T2" fmla="*/ 2147483647 w 1661"/>
              <a:gd name="T3" fmla="*/ 0 h 163"/>
              <a:gd name="T4" fmla="*/ 2147483647 w 1661"/>
              <a:gd name="T5" fmla="*/ 0 h 163"/>
              <a:gd name="T6" fmla="*/ 2147483647 w 1661"/>
              <a:gd name="T7" fmla="*/ 0 h 163"/>
              <a:gd name="T8" fmla="*/ 2147483647 w 1661"/>
              <a:gd name="T9" fmla="*/ 0 h 163"/>
              <a:gd name="T10" fmla="*/ 2147483647 w 1661"/>
              <a:gd name="T11" fmla="*/ 0 h 163"/>
              <a:gd name="T12" fmla="*/ 2147483647 w 1661"/>
              <a:gd name="T13" fmla="*/ 0 h 163"/>
              <a:gd name="T14" fmla="*/ 2147483647 w 1661"/>
              <a:gd name="T15" fmla="*/ 0 h 163"/>
              <a:gd name="T16" fmla="*/ 2147483647 w 1661"/>
              <a:gd name="T17" fmla="*/ 0 h 163"/>
              <a:gd name="T18" fmla="*/ 2147483647 w 1661"/>
              <a:gd name="T19" fmla="*/ 0 h 163"/>
              <a:gd name="T20" fmla="*/ 2147483647 w 1661"/>
              <a:gd name="T21" fmla="*/ 0 h 163"/>
              <a:gd name="T22" fmla="*/ 2147483647 w 1661"/>
              <a:gd name="T23" fmla="*/ 0 h 163"/>
              <a:gd name="T24" fmla="*/ 2147483647 w 1661"/>
              <a:gd name="T25" fmla="*/ 2147483647 h 163"/>
              <a:gd name="T26" fmla="*/ 2147483647 w 1661"/>
              <a:gd name="T27" fmla="*/ 2147483647 h 163"/>
              <a:gd name="T28" fmla="*/ 2147483647 w 1661"/>
              <a:gd name="T29" fmla="*/ 2147483647 h 163"/>
              <a:gd name="T30" fmla="*/ 2147483647 w 1661"/>
              <a:gd name="T31" fmla="*/ 2147483647 h 163"/>
              <a:gd name="T32" fmla="*/ 2147483647 w 1661"/>
              <a:gd name="T33" fmla="*/ 2147483647 h 163"/>
              <a:gd name="T34" fmla="*/ 2147483647 w 1661"/>
              <a:gd name="T35" fmla="*/ 2147483647 h 163"/>
              <a:gd name="T36" fmla="*/ 2147483647 w 1661"/>
              <a:gd name="T37" fmla="*/ 2147483647 h 163"/>
              <a:gd name="T38" fmla="*/ 2147483647 w 1661"/>
              <a:gd name="T39" fmla="*/ 2147483647 h 163"/>
              <a:gd name="T40" fmla="*/ 2147483647 w 1661"/>
              <a:gd name="T41" fmla="*/ 2147483647 h 163"/>
              <a:gd name="T42" fmla="*/ 2147483647 w 1661"/>
              <a:gd name="T43" fmla="*/ 2147483647 h 163"/>
              <a:gd name="T44" fmla="*/ 2147483647 w 1661"/>
              <a:gd name="T45" fmla="*/ 2147483647 h 163"/>
              <a:gd name="T46" fmla="*/ 2147483647 w 1661"/>
              <a:gd name="T47" fmla="*/ 2147483647 h 163"/>
              <a:gd name="T48" fmla="*/ 2147483647 w 1661"/>
              <a:gd name="T49" fmla="*/ 2147483647 h 163"/>
              <a:gd name="T50" fmla="*/ 2147483647 w 1661"/>
              <a:gd name="T51" fmla="*/ 2147483647 h 163"/>
              <a:gd name="T52" fmla="*/ 2147483647 w 1661"/>
              <a:gd name="T53" fmla="*/ 2147483647 h 163"/>
              <a:gd name="T54" fmla="*/ 2147483647 w 1661"/>
              <a:gd name="T55" fmla="*/ 2147483647 h 163"/>
              <a:gd name="T56" fmla="*/ 2147483647 w 1661"/>
              <a:gd name="T57" fmla="*/ 2147483647 h 163"/>
              <a:gd name="T58" fmla="*/ 2147483647 w 1661"/>
              <a:gd name="T59" fmla="*/ 2147483647 h 163"/>
              <a:gd name="T60" fmla="*/ 2147483647 w 1661"/>
              <a:gd name="T61" fmla="*/ 2147483647 h 163"/>
              <a:gd name="T62" fmla="*/ 2147483647 w 1661"/>
              <a:gd name="T63" fmla="*/ 2147483647 h 163"/>
              <a:gd name="T64" fmla="*/ 2147483647 w 1661"/>
              <a:gd name="T65" fmla="*/ 2147483647 h 163"/>
              <a:gd name="T66" fmla="*/ 2147483647 w 1661"/>
              <a:gd name="T67" fmla="*/ 2147483647 h 163"/>
              <a:gd name="T68" fmla="*/ 2147483647 w 1661"/>
              <a:gd name="T69" fmla="*/ 2147483647 h 163"/>
              <a:gd name="T70" fmla="*/ 2147483647 w 1661"/>
              <a:gd name="T71" fmla="*/ 2147483647 h 163"/>
              <a:gd name="T72" fmla="*/ 2147483647 w 1661"/>
              <a:gd name="T73" fmla="*/ 2147483647 h 163"/>
              <a:gd name="T74" fmla="*/ 2147483647 w 1661"/>
              <a:gd name="T75" fmla="*/ 2147483647 h 163"/>
              <a:gd name="T76" fmla="*/ 0 w 1661"/>
              <a:gd name="T77" fmla="*/ 2147483647 h 163"/>
              <a:gd name="T78" fmla="*/ 2147483647 w 1661"/>
              <a:gd name="T79" fmla="*/ 2147483647 h 163"/>
              <a:gd name="T80" fmla="*/ 2147483647 w 1661"/>
              <a:gd name="T81" fmla="*/ 2147483647 h 163"/>
              <a:gd name="T82" fmla="*/ 2147483647 w 1661"/>
              <a:gd name="T83" fmla="*/ 2147483647 h 163"/>
              <a:gd name="T84" fmla="*/ 2147483647 w 1661"/>
              <a:gd name="T85" fmla="*/ 2147483647 h 163"/>
              <a:gd name="T86" fmla="*/ 2147483647 w 1661"/>
              <a:gd name="T87" fmla="*/ 2147483647 h 163"/>
              <a:gd name="T88" fmla="*/ 2147483647 w 1661"/>
              <a:gd name="T89" fmla="*/ 2147483647 h 163"/>
              <a:gd name="T90" fmla="*/ 2147483647 w 1661"/>
              <a:gd name="T91" fmla="*/ 2147483647 h 163"/>
              <a:gd name="T92" fmla="*/ 2147483647 w 1661"/>
              <a:gd name="T93" fmla="*/ 2147483647 h 163"/>
              <a:gd name="T94" fmla="*/ 2147483647 w 1661"/>
              <a:gd name="T95" fmla="*/ 2147483647 h 163"/>
              <a:gd name="T96" fmla="*/ 2147483647 w 1661"/>
              <a:gd name="T97" fmla="*/ 2147483647 h 163"/>
              <a:gd name="T98" fmla="*/ 2147483647 w 1661"/>
              <a:gd name="T99" fmla="*/ 2147483647 h 163"/>
              <a:gd name="T100" fmla="*/ 2147483647 w 1661"/>
              <a:gd name="T101" fmla="*/ 2147483647 h 163"/>
              <a:gd name="T102" fmla="*/ 2147483647 w 1661"/>
              <a:gd name="T103" fmla="*/ 2147483647 h 163"/>
              <a:gd name="T104" fmla="*/ 2147483647 w 1661"/>
              <a:gd name="T105" fmla="*/ 0 h 163"/>
              <a:gd name="T106" fmla="*/ 2147483647 w 1661"/>
              <a:gd name="T107" fmla="*/ 0 h 16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661"/>
              <a:gd name="T163" fmla="*/ 0 h 163"/>
              <a:gd name="T164" fmla="*/ 1661 w 1661"/>
              <a:gd name="T165" fmla="*/ 163 h 16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661" h="163">
                <a:moveTo>
                  <a:pt x="537" y="0"/>
                </a:moveTo>
                <a:lnTo>
                  <a:pt x="569" y="0"/>
                </a:lnTo>
                <a:lnTo>
                  <a:pt x="609" y="0"/>
                </a:lnTo>
                <a:lnTo>
                  <a:pt x="641" y="0"/>
                </a:lnTo>
                <a:lnTo>
                  <a:pt x="674" y="0"/>
                </a:lnTo>
                <a:lnTo>
                  <a:pt x="713" y="0"/>
                </a:lnTo>
                <a:lnTo>
                  <a:pt x="746" y="0"/>
                </a:lnTo>
                <a:lnTo>
                  <a:pt x="779" y="0"/>
                </a:lnTo>
                <a:lnTo>
                  <a:pt x="818" y="0"/>
                </a:lnTo>
                <a:lnTo>
                  <a:pt x="850" y="0"/>
                </a:lnTo>
                <a:lnTo>
                  <a:pt x="883" y="0"/>
                </a:lnTo>
                <a:lnTo>
                  <a:pt x="922" y="0"/>
                </a:lnTo>
                <a:lnTo>
                  <a:pt x="955" y="0"/>
                </a:lnTo>
                <a:lnTo>
                  <a:pt x="994" y="0"/>
                </a:lnTo>
                <a:lnTo>
                  <a:pt x="1027" y="0"/>
                </a:lnTo>
                <a:lnTo>
                  <a:pt x="1060" y="0"/>
                </a:lnTo>
                <a:lnTo>
                  <a:pt x="1099" y="0"/>
                </a:lnTo>
                <a:lnTo>
                  <a:pt x="1132" y="0"/>
                </a:lnTo>
                <a:lnTo>
                  <a:pt x="1164" y="0"/>
                </a:lnTo>
                <a:lnTo>
                  <a:pt x="1204" y="0"/>
                </a:lnTo>
                <a:lnTo>
                  <a:pt x="1236" y="0"/>
                </a:lnTo>
                <a:lnTo>
                  <a:pt x="1269" y="0"/>
                </a:lnTo>
                <a:lnTo>
                  <a:pt x="1308" y="0"/>
                </a:lnTo>
                <a:lnTo>
                  <a:pt x="1341" y="0"/>
                </a:lnTo>
                <a:lnTo>
                  <a:pt x="1374" y="0"/>
                </a:lnTo>
                <a:lnTo>
                  <a:pt x="1413" y="0"/>
                </a:lnTo>
                <a:lnTo>
                  <a:pt x="1445" y="0"/>
                </a:lnTo>
                <a:lnTo>
                  <a:pt x="1485" y="0"/>
                </a:lnTo>
                <a:lnTo>
                  <a:pt x="1517" y="0"/>
                </a:lnTo>
                <a:lnTo>
                  <a:pt x="1550" y="0"/>
                </a:lnTo>
                <a:lnTo>
                  <a:pt x="1583" y="0"/>
                </a:lnTo>
                <a:lnTo>
                  <a:pt x="1622" y="0"/>
                </a:lnTo>
                <a:lnTo>
                  <a:pt x="1655" y="0"/>
                </a:lnTo>
                <a:lnTo>
                  <a:pt x="1661" y="0"/>
                </a:lnTo>
                <a:lnTo>
                  <a:pt x="1655" y="0"/>
                </a:lnTo>
                <a:lnTo>
                  <a:pt x="1642" y="7"/>
                </a:lnTo>
                <a:lnTo>
                  <a:pt x="1629" y="7"/>
                </a:lnTo>
                <a:lnTo>
                  <a:pt x="1615" y="13"/>
                </a:lnTo>
                <a:lnTo>
                  <a:pt x="1602" y="20"/>
                </a:lnTo>
                <a:lnTo>
                  <a:pt x="1589" y="26"/>
                </a:lnTo>
                <a:lnTo>
                  <a:pt x="1576" y="26"/>
                </a:lnTo>
                <a:lnTo>
                  <a:pt x="1563" y="33"/>
                </a:lnTo>
                <a:lnTo>
                  <a:pt x="1550" y="39"/>
                </a:lnTo>
                <a:lnTo>
                  <a:pt x="1537" y="46"/>
                </a:lnTo>
                <a:lnTo>
                  <a:pt x="1524" y="46"/>
                </a:lnTo>
                <a:lnTo>
                  <a:pt x="1511" y="52"/>
                </a:lnTo>
                <a:lnTo>
                  <a:pt x="1498" y="59"/>
                </a:lnTo>
                <a:lnTo>
                  <a:pt x="1485" y="65"/>
                </a:lnTo>
                <a:lnTo>
                  <a:pt x="1472" y="65"/>
                </a:lnTo>
                <a:lnTo>
                  <a:pt x="1459" y="72"/>
                </a:lnTo>
                <a:lnTo>
                  <a:pt x="1445" y="78"/>
                </a:lnTo>
                <a:lnTo>
                  <a:pt x="1426" y="85"/>
                </a:lnTo>
                <a:lnTo>
                  <a:pt x="1413" y="85"/>
                </a:lnTo>
                <a:lnTo>
                  <a:pt x="1400" y="91"/>
                </a:lnTo>
                <a:lnTo>
                  <a:pt x="1387" y="98"/>
                </a:lnTo>
                <a:lnTo>
                  <a:pt x="1374" y="105"/>
                </a:lnTo>
                <a:lnTo>
                  <a:pt x="1360" y="111"/>
                </a:lnTo>
                <a:lnTo>
                  <a:pt x="1347" y="118"/>
                </a:lnTo>
                <a:lnTo>
                  <a:pt x="1328" y="118"/>
                </a:lnTo>
                <a:lnTo>
                  <a:pt x="1321" y="124"/>
                </a:lnTo>
                <a:lnTo>
                  <a:pt x="1315" y="124"/>
                </a:lnTo>
                <a:lnTo>
                  <a:pt x="1308" y="124"/>
                </a:lnTo>
                <a:lnTo>
                  <a:pt x="1302" y="131"/>
                </a:lnTo>
                <a:lnTo>
                  <a:pt x="1295" y="131"/>
                </a:lnTo>
                <a:lnTo>
                  <a:pt x="1289" y="137"/>
                </a:lnTo>
                <a:lnTo>
                  <a:pt x="1275" y="137"/>
                </a:lnTo>
                <a:lnTo>
                  <a:pt x="1269" y="144"/>
                </a:lnTo>
                <a:lnTo>
                  <a:pt x="1262" y="144"/>
                </a:lnTo>
                <a:lnTo>
                  <a:pt x="1256" y="144"/>
                </a:lnTo>
                <a:lnTo>
                  <a:pt x="1249" y="150"/>
                </a:lnTo>
                <a:lnTo>
                  <a:pt x="1243" y="150"/>
                </a:lnTo>
                <a:lnTo>
                  <a:pt x="1236" y="157"/>
                </a:lnTo>
                <a:lnTo>
                  <a:pt x="1230" y="157"/>
                </a:lnTo>
                <a:lnTo>
                  <a:pt x="1223" y="157"/>
                </a:lnTo>
                <a:lnTo>
                  <a:pt x="1217" y="163"/>
                </a:lnTo>
                <a:lnTo>
                  <a:pt x="1210" y="163"/>
                </a:lnTo>
                <a:lnTo>
                  <a:pt x="1204" y="163"/>
                </a:lnTo>
                <a:lnTo>
                  <a:pt x="1164" y="163"/>
                </a:lnTo>
                <a:lnTo>
                  <a:pt x="1132" y="163"/>
                </a:lnTo>
                <a:lnTo>
                  <a:pt x="1092" y="163"/>
                </a:lnTo>
                <a:lnTo>
                  <a:pt x="1053" y="163"/>
                </a:lnTo>
                <a:lnTo>
                  <a:pt x="1014" y="163"/>
                </a:lnTo>
                <a:lnTo>
                  <a:pt x="981" y="163"/>
                </a:lnTo>
                <a:lnTo>
                  <a:pt x="942" y="163"/>
                </a:lnTo>
                <a:lnTo>
                  <a:pt x="903" y="163"/>
                </a:lnTo>
                <a:lnTo>
                  <a:pt x="864" y="163"/>
                </a:lnTo>
                <a:lnTo>
                  <a:pt x="831" y="163"/>
                </a:lnTo>
                <a:lnTo>
                  <a:pt x="792" y="163"/>
                </a:lnTo>
                <a:lnTo>
                  <a:pt x="752" y="163"/>
                </a:lnTo>
                <a:lnTo>
                  <a:pt x="713" y="163"/>
                </a:lnTo>
                <a:lnTo>
                  <a:pt x="680" y="163"/>
                </a:lnTo>
                <a:lnTo>
                  <a:pt x="641" y="163"/>
                </a:lnTo>
                <a:lnTo>
                  <a:pt x="602" y="163"/>
                </a:lnTo>
                <a:lnTo>
                  <a:pt x="563" y="163"/>
                </a:lnTo>
                <a:lnTo>
                  <a:pt x="530" y="163"/>
                </a:lnTo>
                <a:lnTo>
                  <a:pt x="491" y="163"/>
                </a:lnTo>
                <a:lnTo>
                  <a:pt x="452" y="163"/>
                </a:lnTo>
                <a:lnTo>
                  <a:pt x="419" y="163"/>
                </a:lnTo>
                <a:lnTo>
                  <a:pt x="380" y="163"/>
                </a:lnTo>
                <a:lnTo>
                  <a:pt x="340" y="163"/>
                </a:lnTo>
                <a:lnTo>
                  <a:pt x="301" y="163"/>
                </a:lnTo>
                <a:lnTo>
                  <a:pt x="269" y="163"/>
                </a:lnTo>
                <a:lnTo>
                  <a:pt x="229" y="163"/>
                </a:lnTo>
                <a:lnTo>
                  <a:pt x="190" y="163"/>
                </a:lnTo>
                <a:lnTo>
                  <a:pt x="157" y="163"/>
                </a:lnTo>
                <a:lnTo>
                  <a:pt x="118" y="163"/>
                </a:lnTo>
                <a:lnTo>
                  <a:pt x="79" y="163"/>
                </a:lnTo>
                <a:lnTo>
                  <a:pt x="40" y="163"/>
                </a:lnTo>
                <a:lnTo>
                  <a:pt x="0" y="163"/>
                </a:lnTo>
                <a:lnTo>
                  <a:pt x="14" y="157"/>
                </a:lnTo>
                <a:lnTo>
                  <a:pt x="20" y="157"/>
                </a:lnTo>
                <a:lnTo>
                  <a:pt x="27" y="157"/>
                </a:lnTo>
                <a:lnTo>
                  <a:pt x="40" y="150"/>
                </a:lnTo>
                <a:lnTo>
                  <a:pt x="46" y="150"/>
                </a:lnTo>
                <a:lnTo>
                  <a:pt x="53" y="144"/>
                </a:lnTo>
                <a:lnTo>
                  <a:pt x="66" y="144"/>
                </a:lnTo>
                <a:lnTo>
                  <a:pt x="72" y="144"/>
                </a:lnTo>
                <a:lnTo>
                  <a:pt x="79" y="137"/>
                </a:lnTo>
                <a:lnTo>
                  <a:pt x="92" y="137"/>
                </a:lnTo>
                <a:lnTo>
                  <a:pt x="99" y="131"/>
                </a:lnTo>
                <a:lnTo>
                  <a:pt x="105" y="131"/>
                </a:lnTo>
                <a:lnTo>
                  <a:pt x="118" y="124"/>
                </a:lnTo>
                <a:lnTo>
                  <a:pt x="125" y="124"/>
                </a:lnTo>
                <a:lnTo>
                  <a:pt x="131" y="124"/>
                </a:lnTo>
                <a:lnTo>
                  <a:pt x="138" y="118"/>
                </a:lnTo>
                <a:lnTo>
                  <a:pt x="157" y="118"/>
                </a:lnTo>
                <a:lnTo>
                  <a:pt x="177" y="111"/>
                </a:lnTo>
                <a:lnTo>
                  <a:pt x="190" y="105"/>
                </a:lnTo>
                <a:lnTo>
                  <a:pt x="210" y="98"/>
                </a:lnTo>
                <a:lnTo>
                  <a:pt x="223" y="91"/>
                </a:lnTo>
                <a:lnTo>
                  <a:pt x="242" y="91"/>
                </a:lnTo>
                <a:lnTo>
                  <a:pt x="255" y="85"/>
                </a:lnTo>
                <a:lnTo>
                  <a:pt x="275" y="78"/>
                </a:lnTo>
                <a:lnTo>
                  <a:pt x="288" y="72"/>
                </a:lnTo>
                <a:lnTo>
                  <a:pt x="308" y="65"/>
                </a:lnTo>
                <a:lnTo>
                  <a:pt x="321" y="65"/>
                </a:lnTo>
                <a:lnTo>
                  <a:pt x="340" y="59"/>
                </a:lnTo>
                <a:lnTo>
                  <a:pt x="354" y="52"/>
                </a:lnTo>
                <a:lnTo>
                  <a:pt x="367" y="46"/>
                </a:lnTo>
                <a:lnTo>
                  <a:pt x="386" y="46"/>
                </a:lnTo>
                <a:lnTo>
                  <a:pt x="399" y="39"/>
                </a:lnTo>
                <a:lnTo>
                  <a:pt x="419" y="33"/>
                </a:lnTo>
                <a:lnTo>
                  <a:pt x="432" y="26"/>
                </a:lnTo>
                <a:lnTo>
                  <a:pt x="445" y="26"/>
                </a:lnTo>
                <a:lnTo>
                  <a:pt x="465" y="20"/>
                </a:lnTo>
                <a:lnTo>
                  <a:pt x="478" y="13"/>
                </a:lnTo>
                <a:lnTo>
                  <a:pt x="497" y="7"/>
                </a:lnTo>
                <a:lnTo>
                  <a:pt x="510" y="7"/>
                </a:lnTo>
                <a:lnTo>
                  <a:pt x="530" y="0"/>
                </a:lnTo>
                <a:lnTo>
                  <a:pt x="537" y="0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4" name="Rectangle 79"/>
          <p:cNvSpPr>
            <a:spLocks noChangeArrowheads="1"/>
          </p:cNvSpPr>
          <p:nvPr/>
        </p:nvSpPr>
        <p:spPr bwMode="auto">
          <a:xfrm>
            <a:off x="283079" y="6038057"/>
            <a:ext cx="2419350" cy="393700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35" name="Rectangle 80"/>
          <p:cNvSpPr>
            <a:spLocks noChangeArrowheads="1"/>
          </p:cNvSpPr>
          <p:nvPr/>
        </p:nvSpPr>
        <p:spPr bwMode="auto">
          <a:xfrm>
            <a:off x="283079" y="6038057"/>
            <a:ext cx="2419350" cy="393700"/>
          </a:xfrm>
          <a:prstGeom prst="rect">
            <a:avLst/>
          </a:prstGeom>
          <a:noFill/>
          <a:ln w="1111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36" name="Rectangle 81"/>
          <p:cNvSpPr>
            <a:spLocks noChangeArrowheads="1"/>
          </p:cNvSpPr>
          <p:nvPr/>
        </p:nvSpPr>
        <p:spPr bwMode="auto">
          <a:xfrm>
            <a:off x="1321304" y="5384007"/>
            <a:ext cx="2284412" cy="393700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37" name="Rectangle 82"/>
          <p:cNvSpPr>
            <a:spLocks noChangeArrowheads="1"/>
          </p:cNvSpPr>
          <p:nvPr/>
        </p:nvSpPr>
        <p:spPr bwMode="auto">
          <a:xfrm>
            <a:off x="1321304" y="5384007"/>
            <a:ext cx="2284412" cy="393700"/>
          </a:xfrm>
          <a:prstGeom prst="rect">
            <a:avLst/>
          </a:prstGeom>
          <a:noFill/>
          <a:ln w="1111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38" name="Rectangle 83"/>
          <p:cNvSpPr>
            <a:spLocks noChangeArrowheads="1"/>
          </p:cNvSpPr>
          <p:nvPr/>
        </p:nvSpPr>
        <p:spPr bwMode="auto">
          <a:xfrm>
            <a:off x="2297616" y="4729957"/>
            <a:ext cx="2138363" cy="393700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39" name="Rectangle 84"/>
          <p:cNvSpPr>
            <a:spLocks noChangeArrowheads="1"/>
          </p:cNvSpPr>
          <p:nvPr/>
        </p:nvSpPr>
        <p:spPr bwMode="auto">
          <a:xfrm>
            <a:off x="2297616" y="4729957"/>
            <a:ext cx="2138363" cy="393700"/>
          </a:xfrm>
          <a:prstGeom prst="rect">
            <a:avLst/>
          </a:prstGeom>
          <a:noFill/>
          <a:ln w="1111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0" name="Rectangle 85"/>
          <p:cNvSpPr>
            <a:spLocks noChangeArrowheads="1"/>
          </p:cNvSpPr>
          <p:nvPr/>
        </p:nvSpPr>
        <p:spPr bwMode="auto">
          <a:xfrm>
            <a:off x="4081966" y="3410744"/>
            <a:ext cx="1911350" cy="395288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1" name="Rectangle 86"/>
          <p:cNvSpPr>
            <a:spLocks noChangeArrowheads="1"/>
          </p:cNvSpPr>
          <p:nvPr/>
        </p:nvSpPr>
        <p:spPr bwMode="auto">
          <a:xfrm>
            <a:off x="4081966" y="3410744"/>
            <a:ext cx="1911350" cy="395288"/>
          </a:xfrm>
          <a:prstGeom prst="rect">
            <a:avLst/>
          </a:prstGeom>
          <a:noFill/>
          <a:ln w="1111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2" name="Freeform 87"/>
          <p:cNvSpPr>
            <a:spLocks/>
          </p:cNvSpPr>
          <p:nvPr/>
        </p:nvSpPr>
        <p:spPr bwMode="auto">
          <a:xfrm>
            <a:off x="283079" y="5777707"/>
            <a:ext cx="3322637" cy="269875"/>
          </a:xfrm>
          <a:custGeom>
            <a:avLst/>
            <a:gdLst>
              <a:gd name="T0" fmla="*/ 2147483647 w 2093"/>
              <a:gd name="T1" fmla="*/ 0 h 170"/>
              <a:gd name="T2" fmla="*/ 2147483647 w 2093"/>
              <a:gd name="T3" fmla="*/ 0 h 170"/>
              <a:gd name="T4" fmla="*/ 2147483647 w 2093"/>
              <a:gd name="T5" fmla="*/ 0 h 170"/>
              <a:gd name="T6" fmla="*/ 2147483647 w 2093"/>
              <a:gd name="T7" fmla="*/ 0 h 170"/>
              <a:gd name="T8" fmla="*/ 2147483647 w 2093"/>
              <a:gd name="T9" fmla="*/ 0 h 170"/>
              <a:gd name="T10" fmla="*/ 2147483647 w 2093"/>
              <a:gd name="T11" fmla="*/ 0 h 170"/>
              <a:gd name="T12" fmla="*/ 2147483647 w 2093"/>
              <a:gd name="T13" fmla="*/ 0 h 170"/>
              <a:gd name="T14" fmla="*/ 2147483647 w 2093"/>
              <a:gd name="T15" fmla="*/ 0 h 170"/>
              <a:gd name="T16" fmla="*/ 2147483647 w 2093"/>
              <a:gd name="T17" fmla="*/ 0 h 170"/>
              <a:gd name="T18" fmla="*/ 2147483647 w 2093"/>
              <a:gd name="T19" fmla="*/ 0 h 170"/>
              <a:gd name="T20" fmla="*/ 2147483647 w 2093"/>
              <a:gd name="T21" fmla="*/ 0 h 170"/>
              <a:gd name="T22" fmla="*/ 2147483647 w 2093"/>
              <a:gd name="T23" fmla="*/ 0 h 170"/>
              <a:gd name="T24" fmla="*/ 2147483647 w 2093"/>
              <a:gd name="T25" fmla="*/ 2147483647 h 170"/>
              <a:gd name="T26" fmla="*/ 2147483647 w 2093"/>
              <a:gd name="T27" fmla="*/ 2147483647 h 170"/>
              <a:gd name="T28" fmla="*/ 2147483647 w 2093"/>
              <a:gd name="T29" fmla="*/ 2147483647 h 170"/>
              <a:gd name="T30" fmla="*/ 2147483647 w 2093"/>
              <a:gd name="T31" fmla="*/ 2147483647 h 170"/>
              <a:gd name="T32" fmla="*/ 2147483647 w 2093"/>
              <a:gd name="T33" fmla="*/ 2147483647 h 170"/>
              <a:gd name="T34" fmla="*/ 2147483647 w 2093"/>
              <a:gd name="T35" fmla="*/ 2147483647 h 170"/>
              <a:gd name="T36" fmla="*/ 2147483647 w 2093"/>
              <a:gd name="T37" fmla="*/ 2147483647 h 170"/>
              <a:gd name="T38" fmla="*/ 2147483647 w 2093"/>
              <a:gd name="T39" fmla="*/ 2147483647 h 170"/>
              <a:gd name="T40" fmla="*/ 2147483647 w 2093"/>
              <a:gd name="T41" fmla="*/ 2147483647 h 170"/>
              <a:gd name="T42" fmla="*/ 2147483647 w 2093"/>
              <a:gd name="T43" fmla="*/ 2147483647 h 170"/>
              <a:gd name="T44" fmla="*/ 2147483647 w 2093"/>
              <a:gd name="T45" fmla="*/ 2147483647 h 170"/>
              <a:gd name="T46" fmla="*/ 2147483647 w 2093"/>
              <a:gd name="T47" fmla="*/ 2147483647 h 170"/>
              <a:gd name="T48" fmla="*/ 2147483647 w 2093"/>
              <a:gd name="T49" fmla="*/ 2147483647 h 170"/>
              <a:gd name="T50" fmla="*/ 2147483647 w 2093"/>
              <a:gd name="T51" fmla="*/ 2147483647 h 170"/>
              <a:gd name="T52" fmla="*/ 2147483647 w 2093"/>
              <a:gd name="T53" fmla="*/ 2147483647 h 170"/>
              <a:gd name="T54" fmla="*/ 2147483647 w 2093"/>
              <a:gd name="T55" fmla="*/ 2147483647 h 170"/>
              <a:gd name="T56" fmla="*/ 2147483647 w 2093"/>
              <a:gd name="T57" fmla="*/ 2147483647 h 170"/>
              <a:gd name="T58" fmla="*/ 2147483647 w 2093"/>
              <a:gd name="T59" fmla="*/ 2147483647 h 170"/>
              <a:gd name="T60" fmla="*/ 2147483647 w 2093"/>
              <a:gd name="T61" fmla="*/ 2147483647 h 170"/>
              <a:gd name="T62" fmla="*/ 2147483647 w 2093"/>
              <a:gd name="T63" fmla="*/ 2147483647 h 170"/>
              <a:gd name="T64" fmla="*/ 2147483647 w 2093"/>
              <a:gd name="T65" fmla="*/ 2147483647 h 170"/>
              <a:gd name="T66" fmla="*/ 2147483647 w 2093"/>
              <a:gd name="T67" fmla="*/ 2147483647 h 170"/>
              <a:gd name="T68" fmla="*/ 2147483647 w 2093"/>
              <a:gd name="T69" fmla="*/ 2147483647 h 170"/>
              <a:gd name="T70" fmla="*/ 2147483647 w 2093"/>
              <a:gd name="T71" fmla="*/ 2147483647 h 170"/>
              <a:gd name="T72" fmla="*/ 2147483647 w 2093"/>
              <a:gd name="T73" fmla="*/ 2147483647 h 170"/>
              <a:gd name="T74" fmla="*/ 2147483647 w 2093"/>
              <a:gd name="T75" fmla="*/ 2147483647 h 170"/>
              <a:gd name="T76" fmla="*/ 0 w 2093"/>
              <a:gd name="T77" fmla="*/ 2147483647 h 170"/>
              <a:gd name="T78" fmla="*/ 2147483647 w 2093"/>
              <a:gd name="T79" fmla="*/ 2147483647 h 170"/>
              <a:gd name="T80" fmla="*/ 2147483647 w 2093"/>
              <a:gd name="T81" fmla="*/ 2147483647 h 170"/>
              <a:gd name="T82" fmla="*/ 2147483647 w 2093"/>
              <a:gd name="T83" fmla="*/ 2147483647 h 170"/>
              <a:gd name="T84" fmla="*/ 2147483647 w 2093"/>
              <a:gd name="T85" fmla="*/ 2147483647 h 170"/>
              <a:gd name="T86" fmla="*/ 2147483647 w 2093"/>
              <a:gd name="T87" fmla="*/ 2147483647 h 170"/>
              <a:gd name="T88" fmla="*/ 2147483647 w 2093"/>
              <a:gd name="T89" fmla="*/ 2147483647 h 170"/>
              <a:gd name="T90" fmla="*/ 2147483647 w 2093"/>
              <a:gd name="T91" fmla="*/ 2147483647 h 170"/>
              <a:gd name="T92" fmla="*/ 2147483647 w 2093"/>
              <a:gd name="T93" fmla="*/ 2147483647 h 170"/>
              <a:gd name="T94" fmla="*/ 2147483647 w 2093"/>
              <a:gd name="T95" fmla="*/ 2147483647 h 170"/>
              <a:gd name="T96" fmla="*/ 2147483647 w 2093"/>
              <a:gd name="T97" fmla="*/ 2147483647 h 170"/>
              <a:gd name="T98" fmla="*/ 2147483647 w 2093"/>
              <a:gd name="T99" fmla="*/ 2147483647 h 170"/>
              <a:gd name="T100" fmla="*/ 2147483647 w 2093"/>
              <a:gd name="T101" fmla="*/ 2147483647 h 170"/>
              <a:gd name="T102" fmla="*/ 2147483647 w 2093"/>
              <a:gd name="T103" fmla="*/ 2147483647 h 170"/>
              <a:gd name="T104" fmla="*/ 2147483647 w 2093"/>
              <a:gd name="T105" fmla="*/ 0 h 170"/>
              <a:gd name="T106" fmla="*/ 2147483647 w 2093"/>
              <a:gd name="T107" fmla="*/ 0 h 170"/>
              <a:gd name="T108" fmla="*/ 2147483647 w 2093"/>
              <a:gd name="T109" fmla="*/ 0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93"/>
              <a:gd name="T166" fmla="*/ 0 h 170"/>
              <a:gd name="T167" fmla="*/ 2093 w 2093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93" h="170">
                <a:moveTo>
                  <a:pt x="674" y="0"/>
                </a:moveTo>
                <a:lnTo>
                  <a:pt x="720" y="0"/>
                </a:lnTo>
                <a:lnTo>
                  <a:pt x="765" y="0"/>
                </a:lnTo>
                <a:lnTo>
                  <a:pt x="805" y="0"/>
                </a:lnTo>
                <a:lnTo>
                  <a:pt x="850" y="0"/>
                </a:lnTo>
                <a:lnTo>
                  <a:pt x="896" y="0"/>
                </a:lnTo>
                <a:lnTo>
                  <a:pt x="942" y="0"/>
                </a:lnTo>
                <a:lnTo>
                  <a:pt x="981" y="0"/>
                </a:lnTo>
                <a:lnTo>
                  <a:pt x="1027" y="0"/>
                </a:lnTo>
                <a:lnTo>
                  <a:pt x="1073" y="0"/>
                </a:lnTo>
                <a:lnTo>
                  <a:pt x="1118" y="0"/>
                </a:lnTo>
                <a:lnTo>
                  <a:pt x="1164" y="0"/>
                </a:lnTo>
                <a:lnTo>
                  <a:pt x="1203" y="0"/>
                </a:lnTo>
                <a:lnTo>
                  <a:pt x="1249" y="0"/>
                </a:lnTo>
                <a:lnTo>
                  <a:pt x="1295" y="0"/>
                </a:lnTo>
                <a:lnTo>
                  <a:pt x="1341" y="0"/>
                </a:lnTo>
                <a:lnTo>
                  <a:pt x="1380" y="0"/>
                </a:lnTo>
                <a:lnTo>
                  <a:pt x="1426" y="0"/>
                </a:lnTo>
                <a:lnTo>
                  <a:pt x="1472" y="0"/>
                </a:lnTo>
                <a:lnTo>
                  <a:pt x="1517" y="0"/>
                </a:lnTo>
                <a:lnTo>
                  <a:pt x="1557" y="0"/>
                </a:lnTo>
                <a:lnTo>
                  <a:pt x="1602" y="0"/>
                </a:lnTo>
                <a:lnTo>
                  <a:pt x="1648" y="0"/>
                </a:lnTo>
                <a:lnTo>
                  <a:pt x="1694" y="0"/>
                </a:lnTo>
                <a:lnTo>
                  <a:pt x="1733" y="0"/>
                </a:lnTo>
                <a:lnTo>
                  <a:pt x="1779" y="0"/>
                </a:lnTo>
                <a:lnTo>
                  <a:pt x="1825" y="0"/>
                </a:lnTo>
                <a:lnTo>
                  <a:pt x="1870" y="0"/>
                </a:lnTo>
                <a:lnTo>
                  <a:pt x="1910" y="0"/>
                </a:lnTo>
                <a:lnTo>
                  <a:pt x="1955" y="0"/>
                </a:lnTo>
                <a:lnTo>
                  <a:pt x="2001" y="0"/>
                </a:lnTo>
                <a:lnTo>
                  <a:pt x="2047" y="0"/>
                </a:lnTo>
                <a:lnTo>
                  <a:pt x="2093" y="0"/>
                </a:lnTo>
                <a:lnTo>
                  <a:pt x="2073" y="7"/>
                </a:lnTo>
                <a:lnTo>
                  <a:pt x="2060" y="13"/>
                </a:lnTo>
                <a:lnTo>
                  <a:pt x="2040" y="20"/>
                </a:lnTo>
                <a:lnTo>
                  <a:pt x="2021" y="20"/>
                </a:lnTo>
                <a:lnTo>
                  <a:pt x="2008" y="26"/>
                </a:lnTo>
                <a:lnTo>
                  <a:pt x="1988" y="33"/>
                </a:lnTo>
                <a:lnTo>
                  <a:pt x="1975" y="39"/>
                </a:lnTo>
                <a:lnTo>
                  <a:pt x="1955" y="39"/>
                </a:lnTo>
                <a:lnTo>
                  <a:pt x="1942" y="46"/>
                </a:lnTo>
                <a:lnTo>
                  <a:pt x="1923" y="52"/>
                </a:lnTo>
                <a:lnTo>
                  <a:pt x="1903" y="59"/>
                </a:lnTo>
                <a:lnTo>
                  <a:pt x="1890" y="59"/>
                </a:lnTo>
                <a:lnTo>
                  <a:pt x="1870" y="65"/>
                </a:lnTo>
                <a:lnTo>
                  <a:pt x="1851" y="72"/>
                </a:lnTo>
                <a:lnTo>
                  <a:pt x="1838" y="79"/>
                </a:lnTo>
                <a:lnTo>
                  <a:pt x="1818" y="79"/>
                </a:lnTo>
                <a:lnTo>
                  <a:pt x="1805" y="85"/>
                </a:lnTo>
                <a:lnTo>
                  <a:pt x="1785" y="92"/>
                </a:lnTo>
                <a:lnTo>
                  <a:pt x="1766" y="98"/>
                </a:lnTo>
                <a:lnTo>
                  <a:pt x="1746" y="105"/>
                </a:lnTo>
                <a:lnTo>
                  <a:pt x="1733" y="105"/>
                </a:lnTo>
                <a:lnTo>
                  <a:pt x="1713" y="111"/>
                </a:lnTo>
                <a:lnTo>
                  <a:pt x="1694" y="118"/>
                </a:lnTo>
                <a:lnTo>
                  <a:pt x="1674" y="124"/>
                </a:lnTo>
                <a:lnTo>
                  <a:pt x="1668" y="124"/>
                </a:lnTo>
                <a:lnTo>
                  <a:pt x="1661" y="131"/>
                </a:lnTo>
                <a:lnTo>
                  <a:pt x="1648" y="131"/>
                </a:lnTo>
                <a:lnTo>
                  <a:pt x="1642" y="131"/>
                </a:lnTo>
                <a:lnTo>
                  <a:pt x="1628" y="137"/>
                </a:lnTo>
                <a:lnTo>
                  <a:pt x="1622" y="137"/>
                </a:lnTo>
                <a:lnTo>
                  <a:pt x="1615" y="144"/>
                </a:lnTo>
                <a:lnTo>
                  <a:pt x="1602" y="144"/>
                </a:lnTo>
                <a:lnTo>
                  <a:pt x="1596" y="150"/>
                </a:lnTo>
                <a:lnTo>
                  <a:pt x="1583" y="150"/>
                </a:lnTo>
                <a:lnTo>
                  <a:pt x="1576" y="157"/>
                </a:lnTo>
                <a:lnTo>
                  <a:pt x="1570" y="157"/>
                </a:lnTo>
                <a:lnTo>
                  <a:pt x="1557" y="157"/>
                </a:lnTo>
                <a:lnTo>
                  <a:pt x="1550" y="164"/>
                </a:lnTo>
                <a:lnTo>
                  <a:pt x="1537" y="164"/>
                </a:lnTo>
                <a:lnTo>
                  <a:pt x="1530" y="164"/>
                </a:lnTo>
                <a:lnTo>
                  <a:pt x="1524" y="164"/>
                </a:lnTo>
                <a:lnTo>
                  <a:pt x="1524" y="170"/>
                </a:lnTo>
                <a:lnTo>
                  <a:pt x="1517" y="170"/>
                </a:lnTo>
                <a:lnTo>
                  <a:pt x="1472" y="170"/>
                </a:lnTo>
                <a:lnTo>
                  <a:pt x="1426" y="170"/>
                </a:lnTo>
                <a:lnTo>
                  <a:pt x="1373" y="170"/>
                </a:lnTo>
                <a:lnTo>
                  <a:pt x="1328" y="170"/>
                </a:lnTo>
                <a:lnTo>
                  <a:pt x="1282" y="170"/>
                </a:lnTo>
                <a:lnTo>
                  <a:pt x="1230" y="170"/>
                </a:lnTo>
                <a:lnTo>
                  <a:pt x="1184" y="170"/>
                </a:lnTo>
                <a:lnTo>
                  <a:pt x="1138" y="170"/>
                </a:lnTo>
                <a:lnTo>
                  <a:pt x="1092" y="170"/>
                </a:lnTo>
                <a:lnTo>
                  <a:pt x="1047" y="170"/>
                </a:lnTo>
                <a:lnTo>
                  <a:pt x="994" y="170"/>
                </a:lnTo>
                <a:lnTo>
                  <a:pt x="948" y="170"/>
                </a:lnTo>
                <a:lnTo>
                  <a:pt x="903" y="170"/>
                </a:lnTo>
                <a:lnTo>
                  <a:pt x="857" y="170"/>
                </a:lnTo>
                <a:lnTo>
                  <a:pt x="805" y="170"/>
                </a:lnTo>
                <a:lnTo>
                  <a:pt x="759" y="170"/>
                </a:lnTo>
                <a:lnTo>
                  <a:pt x="713" y="170"/>
                </a:lnTo>
                <a:lnTo>
                  <a:pt x="661" y="170"/>
                </a:lnTo>
                <a:lnTo>
                  <a:pt x="615" y="170"/>
                </a:lnTo>
                <a:lnTo>
                  <a:pt x="569" y="170"/>
                </a:lnTo>
                <a:lnTo>
                  <a:pt x="523" y="170"/>
                </a:lnTo>
                <a:lnTo>
                  <a:pt x="478" y="170"/>
                </a:lnTo>
                <a:lnTo>
                  <a:pt x="425" y="170"/>
                </a:lnTo>
                <a:lnTo>
                  <a:pt x="380" y="170"/>
                </a:lnTo>
                <a:lnTo>
                  <a:pt x="334" y="170"/>
                </a:lnTo>
                <a:lnTo>
                  <a:pt x="282" y="170"/>
                </a:lnTo>
                <a:lnTo>
                  <a:pt x="242" y="170"/>
                </a:lnTo>
                <a:lnTo>
                  <a:pt x="190" y="170"/>
                </a:lnTo>
                <a:lnTo>
                  <a:pt x="144" y="170"/>
                </a:lnTo>
                <a:lnTo>
                  <a:pt x="98" y="170"/>
                </a:lnTo>
                <a:lnTo>
                  <a:pt x="46" y="170"/>
                </a:lnTo>
                <a:lnTo>
                  <a:pt x="0" y="170"/>
                </a:lnTo>
                <a:lnTo>
                  <a:pt x="0" y="164"/>
                </a:lnTo>
                <a:lnTo>
                  <a:pt x="13" y="164"/>
                </a:lnTo>
                <a:lnTo>
                  <a:pt x="27" y="164"/>
                </a:lnTo>
                <a:lnTo>
                  <a:pt x="40" y="157"/>
                </a:lnTo>
                <a:lnTo>
                  <a:pt x="46" y="157"/>
                </a:lnTo>
                <a:lnTo>
                  <a:pt x="59" y="157"/>
                </a:lnTo>
                <a:lnTo>
                  <a:pt x="66" y="150"/>
                </a:lnTo>
                <a:lnTo>
                  <a:pt x="79" y="150"/>
                </a:lnTo>
                <a:lnTo>
                  <a:pt x="92" y="144"/>
                </a:lnTo>
                <a:lnTo>
                  <a:pt x="98" y="144"/>
                </a:lnTo>
                <a:lnTo>
                  <a:pt x="112" y="137"/>
                </a:lnTo>
                <a:lnTo>
                  <a:pt x="125" y="137"/>
                </a:lnTo>
                <a:lnTo>
                  <a:pt x="131" y="131"/>
                </a:lnTo>
                <a:lnTo>
                  <a:pt x="144" y="131"/>
                </a:lnTo>
                <a:lnTo>
                  <a:pt x="151" y="131"/>
                </a:lnTo>
                <a:lnTo>
                  <a:pt x="164" y="124"/>
                </a:lnTo>
                <a:lnTo>
                  <a:pt x="177" y="124"/>
                </a:lnTo>
                <a:lnTo>
                  <a:pt x="197" y="118"/>
                </a:lnTo>
                <a:lnTo>
                  <a:pt x="216" y="111"/>
                </a:lnTo>
                <a:lnTo>
                  <a:pt x="242" y="111"/>
                </a:lnTo>
                <a:lnTo>
                  <a:pt x="262" y="105"/>
                </a:lnTo>
                <a:lnTo>
                  <a:pt x="282" y="98"/>
                </a:lnTo>
                <a:lnTo>
                  <a:pt x="301" y="92"/>
                </a:lnTo>
                <a:lnTo>
                  <a:pt x="321" y="85"/>
                </a:lnTo>
                <a:lnTo>
                  <a:pt x="347" y="79"/>
                </a:lnTo>
                <a:lnTo>
                  <a:pt x="367" y="79"/>
                </a:lnTo>
                <a:lnTo>
                  <a:pt x="386" y="72"/>
                </a:lnTo>
                <a:lnTo>
                  <a:pt x="406" y="65"/>
                </a:lnTo>
                <a:lnTo>
                  <a:pt x="425" y="59"/>
                </a:lnTo>
                <a:lnTo>
                  <a:pt x="445" y="59"/>
                </a:lnTo>
                <a:lnTo>
                  <a:pt x="465" y="52"/>
                </a:lnTo>
                <a:lnTo>
                  <a:pt x="484" y="46"/>
                </a:lnTo>
                <a:lnTo>
                  <a:pt x="504" y="39"/>
                </a:lnTo>
                <a:lnTo>
                  <a:pt x="523" y="39"/>
                </a:lnTo>
                <a:lnTo>
                  <a:pt x="543" y="33"/>
                </a:lnTo>
                <a:lnTo>
                  <a:pt x="563" y="26"/>
                </a:lnTo>
                <a:lnTo>
                  <a:pt x="582" y="20"/>
                </a:lnTo>
                <a:lnTo>
                  <a:pt x="602" y="20"/>
                </a:lnTo>
                <a:lnTo>
                  <a:pt x="622" y="13"/>
                </a:lnTo>
                <a:lnTo>
                  <a:pt x="641" y="7"/>
                </a:lnTo>
                <a:lnTo>
                  <a:pt x="661" y="0"/>
                </a:lnTo>
                <a:lnTo>
                  <a:pt x="667" y="0"/>
                </a:lnTo>
                <a:lnTo>
                  <a:pt x="674" y="0"/>
                </a:lnTo>
                <a:close/>
              </a:path>
            </a:pathLst>
          </a:cu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3" name="Freeform 88"/>
          <p:cNvSpPr>
            <a:spLocks/>
          </p:cNvSpPr>
          <p:nvPr/>
        </p:nvSpPr>
        <p:spPr bwMode="auto">
          <a:xfrm>
            <a:off x="283079" y="5777707"/>
            <a:ext cx="3322637" cy="269875"/>
          </a:xfrm>
          <a:custGeom>
            <a:avLst/>
            <a:gdLst>
              <a:gd name="T0" fmla="*/ 2147483647 w 2093"/>
              <a:gd name="T1" fmla="*/ 0 h 170"/>
              <a:gd name="T2" fmla="*/ 2147483647 w 2093"/>
              <a:gd name="T3" fmla="*/ 0 h 170"/>
              <a:gd name="T4" fmla="*/ 2147483647 w 2093"/>
              <a:gd name="T5" fmla="*/ 0 h 170"/>
              <a:gd name="T6" fmla="*/ 2147483647 w 2093"/>
              <a:gd name="T7" fmla="*/ 0 h 170"/>
              <a:gd name="T8" fmla="*/ 2147483647 w 2093"/>
              <a:gd name="T9" fmla="*/ 0 h 170"/>
              <a:gd name="T10" fmla="*/ 2147483647 w 2093"/>
              <a:gd name="T11" fmla="*/ 0 h 170"/>
              <a:gd name="T12" fmla="*/ 2147483647 w 2093"/>
              <a:gd name="T13" fmla="*/ 0 h 170"/>
              <a:gd name="T14" fmla="*/ 2147483647 w 2093"/>
              <a:gd name="T15" fmla="*/ 0 h 170"/>
              <a:gd name="T16" fmla="*/ 2147483647 w 2093"/>
              <a:gd name="T17" fmla="*/ 0 h 170"/>
              <a:gd name="T18" fmla="*/ 2147483647 w 2093"/>
              <a:gd name="T19" fmla="*/ 0 h 170"/>
              <a:gd name="T20" fmla="*/ 2147483647 w 2093"/>
              <a:gd name="T21" fmla="*/ 0 h 170"/>
              <a:gd name="T22" fmla="*/ 2147483647 w 2093"/>
              <a:gd name="T23" fmla="*/ 0 h 170"/>
              <a:gd name="T24" fmla="*/ 2147483647 w 2093"/>
              <a:gd name="T25" fmla="*/ 2147483647 h 170"/>
              <a:gd name="T26" fmla="*/ 2147483647 w 2093"/>
              <a:gd name="T27" fmla="*/ 2147483647 h 170"/>
              <a:gd name="T28" fmla="*/ 2147483647 w 2093"/>
              <a:gd name="T29" fmla="*/ 2147483647 h 170"/>
              <a:gd name="T30" fmla="*/ 2147483647 w 2093"/>
              <a:gd name="T31" fmla="*/ 2147483647 h 170"/>
              <a:gd name="T32" fmla="*/ 2147483647 w 2093"/>
              <a:gd name="T33" fmla="*/ 2147483647 h 170"/>
              <a:gd name="T34" fmla="*/ 2147483647 w 2093"/>
              <a:gd name="T35" fmla="*/ 2147483647 h 170"/>
              <a:gd name="T36" fmla="*/ 2147483647 w 2093"/>
              <a:gd name="T37" fmla="*/ 2147483647 h 170"/>
              <a:gd name="T38" fmla="*/ 2147483647 w 2093"/>
              <a:gd name="T39" fmla="*/ 2147483647 h 170"/>
              <a:gd name="T40" fmla="*/ 2147483647 w 2093"/>
              <a:gd name="T41" fmla="*/ 2147483647 h 170"/>
              <a:gd name="T42" fmla="*/ 2147483647 w 2093"/>
              <a:gd name="T43" fmla="*/ 2147483647 h 170"/>
              <a:gd name="T44" fmla="*/ 2147483647 w 2093"/>
              <a:gd name="T45" fmla="*/ 2147483647 h 170"/>
              <a:gd name="T46" fmla="*/ 2147483647 w 2093"/>
              <a:gd name="T47" fmla="*/ 2147483647 h 170"/>
              <a:gd name="T48" fmla="*/ 2147483647 w 2093"/>
              <a:gd name="T49" fmla="*/ 2147483647 h 170"/>
              <a:gd name="T50" fmla="*/ 2147483647 w 2093"/>
              <a:gd name="T51" fmla="*/ 2147483647 h 170"/>
              <a:gd name="T52" fmla="*/ 2147483647 w 2093"/>
              <a:gd name="T53" fmla="*/ 2147483647 h 170"/>
              <a:gd name="T54" fmla="*/ 2147483647 w 2093"/>
              <a:gd name="T55" fmla="*/ 2147483647 h 170"/>
              <a:gd name="T56" fmla="*/ 2147483647 w 2093"/>
              <a:gd name="T57" fmla="*/ 2147483647 h 170"/>
              <a:gd name="T58" fmla="*/ 2147483647 w 2093"/>
              <a:gd name="T59" fmla="*/ 2147483647 h 170"/>
              <a:gd name="T60" fmla="*/ 2147483647 w 2093"/>
              <a:gd name="T61" fmla="*/ 2147483647 h 170"/>
              <a:gd name="T62" fmla="*/ 2147483647 w 2093"/>
              <a:gd name="T63" fmla="*/ 2147483647 h 170"/>
              <a:gd name="T64" fmla="*/ 2147483647 w 2093"/>
              <a:gd name="T65" fmla="*/ 2147483647 h 170"/>
              <a:gd name="T66" fmla="*/ 2147483647 w 2093"/>
              <a:gd name="T67" fmla="*/ 2147483647 h 170"/>
              <a:gd name="T68" fmla="*/ 2147483647 w 2093"/>
              <a:gd name="T69" fmla="*/ 2147483647 h 170"/>
              <a:gd name="T70" fmla="*/ 2147483647 w 2093"/>
              <a:gd name="T71" fmla="*/ 2147483647 h 170"/>
              <a:gd name="T72" fmla="*/ 2147483647 w 2093"/>
              <a:gd name="T73" fmla="*/ 2147483647 h 170"/>
              <a:gd name="T74" fmla="*/ 2147483647 w 2093"/>
              <a:gd name="T75" fmla="*/ 2147483647 h 170"/>
              <a:gd name="T76" fmla="*/ 0 w 2093"/>
              <a:gd name="T77" fmla="*/ 2147483647 h 170"/>
              <a:gd name="T78" fmla="*/ 2147483647 w 2093"/>
              <a:gd name="T79" fmla="*/ 2147483647 h 170"/>
              <a:gd name="T80" fmla="*/ 2147483647 w 2093"/>
              <a:gd name="T81" fmla="*/ 2147483647 h 170"/>
              <a:gd name="T82" fmla="*/ 2147483647 w 2093"/>
              <a:gd name="T83" fmla="*/ 2147483647 h 170"/>
              <a:gd name="T84" fmla="*/ 2147483647 w 2093"/>
              <a:gd name="T85" fmla="*/ 2147483647 h 170"/>
              <a:gd name="T86" fmla="*/ 2147483647 w 2093"/>
              <a:gd name="T87" fmla="*/ 2147483647 h 170"/>
              <a:gd name="T88" fmla="*/ 2147483647 w 2093"/>
              <a:gd name="T89" fmla="*/ 2147483647 h 170"/>
              <a:gd name="T90" fmla="*/ 2147483647 w 2093"/>
              <a:gd name="T91" fmla="*/ 2147483647 h 170"/>
              <a:gd name="T92" fmla="*/ 2147483647 w 2093"/>
              <a:gd name="T93" fmla="*/ 2147483647 h 170"/>
              <a:gd name="T94" fmla="*/ 2147483647 w 2093"/>
              <a:gd name="T95" fmla="*/ 2147483647 h 170"/>
              <a:gd name="T96" fmla="*/ 2147483647 w 2093"/>
              <a:gd name="T97" fmla="*/ 2147483647 h 170"/>
              <a:gd name="T98" fmla="*/ 2147483647 w 2093"/>
              <a:gd name="T99" fmla="*/ 2147483647 h 170"/>
              <a:gd name="T100" fmla="*/ 2147483647 w 2093"/>
              <a:gd name="T101" fmla="*/ 2147483647 h 170"/>
              <a:gd name="T102" fmla="*/ 2147483647 w 2093"/>
              <a:gd name="T103" fmla="*/ 2147483647 h 170"/>
              <a:gd name="T104" fmla="*/ 2147483647 w 2093"/>
              <a:gd name="T105" fmla="*/ 0 h 170"/>
              <a:gd name="T106" fmla="*/ 2147483647 w 2093"/>
              <a:gd name="T107" fmla="*/ 0 h 170"/>
              <a:gd name="T108" fmla="*/ 2147483647 w 2093"/>
              <a:gd name="T109" fmla="*/ 0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93"/>
              <a:gd name="T166" fmla="*/ 0 h 170"/>
              <a:gd name="T167" fmla="*/ 2093 w 2093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93" h="170">
                <a:moveTo>
                  <a:pt x="674" y="0"/>
                </a:moveTo>
                <a:lnTo>
                  <a:pt x="720" y="0"/>
                </a:lnTo>
                <a:lnTo>
                  <a:pt x="765" y="0"/>
                </a:lnTo>
                <a:lnTo>
                  <a:pt x="805" y="0"/>
                </a:lnTo>
                <a:lnTo>
                  <a:pt x="850" y="0"/>
                </a:lnTo>
                <a:lnTo>
                  <a:pt x="896" y="0"/>
                </a:lnTo>
                <a:lnTo>
                  <a:pt x="942" y="0"/>
                </a:lnTo>
                <a:lnTo>
                  <a:pt x="981" y="0"/>
                </a:lnTo>
                <a:lnTo>
                  <a:pt x="1027" y="0"/>
                </a:lnTo>
                <a:lnTo>
                  <a:pt x="1073" y="0"/>
                </a:lnTo>
                <a:lnTo>
                  <a:pt x="1118" y="0"/>
                </a:lnTo>
                <a:lnTo>
                  <a:pt x="1164" y="0"/>
                </a:lnTo>
                <a:lnTo>
                  <a:pt x="1203" y="0"/>
                </a:lnTo>
                <a:lnTo>
                  <a:pt x="1249" y="0"/>
                </a:lnTo>
                <a:lnTo>
                  <a:pt x="1295" y="0"/>
                </a:lnTo>
                <a:lnTo>
                  <a:pt x="1341" y="0"/>
                </a:lnTo>
                <a:lnTo>
                  <a:pt x="1380" y="0"/>
                </a:lnTo>
                <a:lnTo>
                  <a:pt x="1426" y="0"/>
                </a:lnTo>
                <a:lnTo>
                  <a:pt x="1472" y="0"/>
                </a:lnTo>
                <a:lnTo>
                  <a:pt x="1517" y="0"/>
                </a:lnTo>
                <a:lnTo>
                  <a:pt x="1557" y="0"/>
                </a:lnTo>
                <a:lnTo>
                  <a:pt x="1602" y="0"/>
                </a:lnTo>
                <a:lnTo>
                  <a:pt x="1648" y="0"/>
                </a:lnTo>
                <a:lnTo>
                  <a:pt x="1694" y="0"/>
                </a:lnTo>
                <a:lnTo>
                  <a:pt x="1733" y="0"/>
                </a:lnTo>
                <a:lnTo>
                  <a:pt x="1779" y="0"/>
                </a:lnTo>
                <a:lnTo>
                  <a:pt x="1825" y="0"/>
                </a:lnTo>
                <a:lnTo>
                  <a:pt x="1870" y="0"/>
                </a:lnTo>
                <a:lnTo>
                  <a:pt x="1910" y="0"/>
                </a:lnTo>
                <a:lnTo>
                  <a:pt x="1955" y="0"/>
                </a:lnTo>
                <a:lnTo>
                  <a:pt x="2001" y="0"/>
                </a:lnTo>
                <a:lnTo>
                  <a:pt x="2047" y="0"/>
                </a:lnTo>
                <a:lnTo>
                  <a:pt x="2093" y="0"/>
                </a:lnTo>
                <a:lnTo>
                  <a:pt x="2073" y="7"/>
                </a:lnTo>
                <a:lnTo>
                  <a:pt x="2060" y="13"/>
                </a:lnTo>
                <a:lnTo>
                  <a:pt x="2040" y="20"/>
                </a:lnTo>
                <a:lnTo>
                  <a:pt x="2021" y="20"/>
                </a:lnTo>
                <a:lnTo>
                  <a:pt x="2008" y="26"/>
                </a:lnTo>
                <a:lnTo>
                  <a:pt x="1988" y="33"/>
                </a:lnTo>
                <a:lnTo>
                  <a:pt x="1975" y="39"/>
                </a:lnTo>
                <a:lnTo>
                  <a:pt x="1955" y="39"/>
                </a:lnTo>
                <a:lnTo>
                  <a:pt x="1942" y="46"/>
                </a:lnTo>
                <a:lnTo>
                  <a:pt x="1923" y="52"/>
                </a:lnTo>
                <a:lnTo>
                  <a:pt x="1903" y="59"/>
                </a:lnTo>
                <a:lnTo>
                  <a:pt x="1890" y="59"/>
                </a:lnTo>
                <a:lnTo>
                  <a:pt x="1870" y="65"/>
                </a:lnTo>
                <a:lnTo>
                  <a:pt x="1851" y="72"/>
                </a:lnTo>
                <a:lnTo>
                  <a:pt x="1838" y="79"/>
                </a:lnTo>
                <a:lnTo>
                  <a:pt x="1818" y="79"/>
                </a:lnTo>
                <a:lnTo>
                  <a:pt x="1805" y="85"/>
                </a:lnTo>
                <a:lnTo>
                  <a:pt x="1785" y="92"/>
                </a:lnTo>
                <a:lnTo>
                  <a:pt x="1766" y="98"/>
                </a:lnTo>
                <a:lnTo>
                  <a:pt x="1746" y="105"/>
                </a:lnTo>
                <a:lnTo>
                  <a:pt x="1733" y="105"/>
                </a:lnTo>
                <a:lnTo>
                  <a:pt x="1713" y="111"/>
                </a:lnTo>
                <a:lnTo>
                  <a:pt x="1694" y="118"/>
                </a:lnTo>
                <a:lnTo>
                  <a:pt x="1674" y="124"/>
                </a:lnTo>
                <a:lnTo>
                  <a:pt x="1668" y="124"/>
                </a:lnTo>
                <a:lnTo>
                  <a:pt x="1661" y="131"/>
                </a:lnTo>
                <a:lnTo>
                  <a:pt x="1648" y="131"/>
                </a:lnTo>
                <a:lnTo>
                  <a:pt x="1642" y="131"/>
                </a:lnTo>
                <a:lnTo>
                  <a:pt x="1628" y="137"/>
                </a:lnTo>
                <a:lnTo>
                  <a:pt x="1622" y="137"/>
                </a:lnTo>
                <a:lnTo>
                  <a:pt x="1615" y="144"/>
                </a:lnTo>
                <a:lnTo>
                  <a:pt x="1602" y="144"/>
                </a:lnTo>
                <a:lnTo>
                  <a:pt x="1596" y="150"/>
                </a:lnTo>
                <a:lnTo>
                  <a:pt x="1583" y="150"/>
                </a:lnTo>
                <a:lnTo>
                  <a:pt x="1576" y="157"/>
                </a:lnTo>
                <a:lnTo>
                  <a:pt x="1570" y="157"/>
                </a:lnTo>
                <a:lnTo>
                  <a:pt x="1557" y="157"/>
                </a:lnTo>
                <a:lnTo>
                  <a:pt x="1550" y="164"/>
                </a:lnTo>
                <a:lnTo>
                  <a:pt x="1537" y="164"/>
                </a:lnTo>
                <a:lnTo>
                  <a:pt x="1530" y="164"/>
                </a:lnTo>
                <a:lnTo>
                  <a:pt x="1524" y="164"/>
                </a:lnTo>
                <a:lnTo>
                  <a:pt x="1524" y="170"/>
                </a:lnTo>
                <a:lnTo>
                  <a:pt x="1517" y="170"/>
                </a:lnTo>
                <a:lnTo>
                  <a:pt x="1472" y="170"/>
                </a:lnTo>
                <a:lnTo>
                  <a:pt x="1426" y="170"/>
                </a:lnTo>
                <a:lnTo>
                  <a:pt x="1373" y="170"/>
                </a:lnTo>
                <a:lnTo>
                  <a:pt x="1328" y="170"/>
                </a:lnTo>
                <a:lnTo>
                  <a:pt x="1282" y="170"/>
                </a:lnTo>
                <a:lnTo>
                  <a:pt x="1230" y="170"/>
                </a:lnTo>
                <a:lnTo>
                  <a:pt x="1184" y="170"/>
                </a:lnTo>
                <a:lnTo>
                  <a:pt x="1138" y="170"/>
                </a:lnTo>
                <a:lnTo>
                  <a:pt x="1092" y="170"/>
                </a:lnTo>
                <a:lnTo>
                  <a:pt x="1047" y="170"/>
                </a:lnTo>
                <a:lnTo>
                  <a:pt x="994" y="170"/>
                </a:lnTo>
                <a:lnTo>
                  <a:pt x="948" y="170"/>
                </a:lnTo>
                <a:lnTo>
                  <a:pt x="903" y="170"/>
                </a:lnTo>
                <a:lnTo>
                  <a:pt x="857" y="170"/>
                </a:lnTo>
                <a:lnTo>
                  <a:pt x="805" y="170"/>
                </a:lnTo>
                <a:lnTo>
                  <a:pt x="759" y="170"/>
                </a:lnTo>
                <a:lnTo>
                  <a:pt x="713" y="170"/>
                </a:lnTo>
                <a:lnTo>
                  <a:pt x="661" y="170"/>
                </a:lnTo>
                <a:lnTo>
                  <a:pt x="615" y="170"/>
                </a:lnTo>
                <a:lnTo>
                  <a:pt x="569" y="170"/>
                </a:lnTo>
                <a:lnTo>
                  <a:pt x="523" y="170"/>
                </a:lnTo>
                <a:lnTo>
                  <a:pt x="478" y="170"/>
                </a:lnTo>
                <a:lnTo>
                  <a:pt x="425" y="170"/>
                </a:lnTo>
                <a:lnTo>
                  <a:pt x="380" y="170"/>
                </a:lnTo>
                <a:lnTo>
                  <a:pt x="334" y="170"/>
                </a:lnTo>
                <a:lnTo>
                  <a:pt x="282" y="170"/>
                </a:lnTo>
                <a:lnTo>
                  <a:pt x="242" y="170"/>
                </a:lnTo>
                <a:lnTo>
                  <a:pt x="190" y="170"/>
                </a:lnTo>
                <a:lnTo>
                  <a:pt x="144" y="170"/>
                </a:lnTo>
                <a:lnTo>
                  <a:pt x="98" y="170"/>
                </a:lnTo>
                <a:lnTo>
                  <a:pt x="46" y="170"/>
                </a:lnTo>
                <a:lnTo>
                  <a:pt x="0" y="170"/>
                </a:lnTo>
                <a:lnTo>
                  <a:pt x="0" y="164"/>
                </a:lnTo>
                <a:lnTo>
                  <a:pt x="13" y="164"/>
                </a:lnTo>
                <a:lnTo>
                  <a:pt x="27" y="164"/>
                </a:lnTo>
                <a:lnTo>
                  <a:pt x="40" y="157"/>
                </a:lnTo>
                <a:lnTo>
                  <a:pt x="46" y="157"/>
                </a:lnTo>
                <a:lnTo>
                  <a:pt x="59" y="157"/>
                </a:lnTo>
                <a:lnTo>
                  <a:pt x="66" y="150"/>
                </a:lnTo>
                <a:lnTo>
                  <a:pt x="79" y="150"/>
                </a:lnTo>
                <a:lnTo>
                  <a:pt x="92" y="144"/>
                </a:lnTo>
                <a:lnTo>
                  <a:pt x="98" y="144"/>
                </a:lnTo>
                <a:lnTo>
                  <a:pt x="112" y="137"/>
                </a:lnTo>
                <a:lnTo>
                  <a:pt x="125" y="137"/>
                </a:lnTo>
                <a:lnTo>
                  <a:pt x="131" y="131"/>
                </a:lnTo>
                <a:lnTo>
                  <a:pt x="144" y="131"/>
                </a:lnTo>
                <a:lnTo>
                  <a:pt x="151" y="131"/>
                </a:lnTo>
                <a:lnTo>
                  <a:pt x="164" y="124"/>
                </a:lnTo>
                <a:lnTo>
                  <a:pt x="177" y="124"/>
                </a:lnTo>
                <a:lnTo>
                  <a:pt x="197" y="118"/>
                </a:lnTo>
                <a:lnTo>
                  <a:pt x="216" y="111"/>
                </a:lnTo>
                <a:lnTo>
                  <a:pt x="242" y="111"/>
                </a:lnTo>
                <a:lnTo>
                  <a:pt x="262" y="105"/>
                </a:lnTo>
                <a:lnTo>
                  <a:pt x="282" y="98"/>
                </a:lnTo>
                <a:lnTo>
                  <a:pt x="301" y="92"/>
                </a:lnTo>
                <a:lnTo>
                  <a:pt x="321" y="85"/>
                </a:lnTo>
                <a:lnTo>
                  <a:pt x="347" y="79"/>
                </a:lnTo>
                <a:lnTo>
                  <a:pt x="367" y="79"/>
                </a:lnTo>
                <a:lnTo>
                  <a:pt x="386" y="72"/>
                </a:lnTo>
                <a:lnTo>
                  <a:pt x="406" y="65"/>
                </a:lnTo>
                <a:lnTo>
                  <a:pt x="425" y="59"/>
                </a:lnTo>
                <a:lnTo>
                  <a:pt x="445" y="59"/>
                </a:lnTo>
                <a:lnTo>
                  <a:pt x="465" y="52"/>
                </a:lnTo>
                <a:lnTo>
                  <a:pt x="484" y="46"/>
                </a:lnTo>
                <a:lnTo>
                  <a:pt x="504" y="39"/>
                </a:lnTo>
                <a:lnTo>
                  <a:pt x="523" y="39"/>
                </a:lnTo>
                <a:lnTo>
                  <a:pt x="543" y="33"/>
                </a:lnTo>
                <a:lnTo>
                  <a:pt x="563" y="26"/>
                </a:lnTo>
                <a:lnTo>
                  <a:pt x="582" y="20"/>
                </a:lnTo>
                <a:lnTo>
                  <a:pt x="602" y="20"/>
                </a:lnTo>
                <a:lnTo>
                  <a:pt x="622" y="13"/>
                </a:lnTo>
                <a:lnTo>
                  <a:pt x="641" y="7"/>
                </a:lnTo>
                <a:lnTo>
                  <a:pt x="661" y="0"/>
                </a:lnTo>
                <a:lnTo>
                  <a:pt x="667" y="0"/>
                </a:lnTo>
                <a:lnTo>
                  <a:pt x="674" y="0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4" name="Rectangle 89"/>
          <p:cNvSpPr>
            <a:spLocks noChangeArrowheads="1"/>
          </p:cNvSpPr>
          <p:nvPr/>
        </p:nvSpPr>
        <p:spPr bwMode="auto">
          <a:xfrm>
            <a:off x="283079" y="4999832"/>
            <a:ext cx="31750" cy="1038225"/>
          </a:xfrm>
          <a:prstGeom prst="rect">
            <a:avLst/>
          </a:prstGeom>
          <a:solidFill>
            <a:srgbClr val="CC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5" name="Rectangle 90"/>
          <p:cNvSpPr>
            <a:spLocks noChangeArrowheads="1"/>
          </p:cNvSpPr>
          <p:nvPr/>
        </p:nvSpPr>
        <p:spPr bwMode="auto">
          <a:xfrm>
            <a:off x="283079" y="4999832"/>
            <a:ext cx="31750" cy="1038225"/>
          </a:xfrm>
          <a:prstGeom prst="rect">
            <a:avLst/>
          </a:prstGeom>
          <a:noFill/>
          <a:ln w="11113">
            <a:solidFill>
              <a:srgbClr val="99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6" name="Rectangle 91"/>
          <p:cNvSpPr>
            <a:spLocks noChangeArrowheads="1"/>
          </p:cNvSpPr>
          <p:nvPr/>
        </p:nvSpPr>
        <p:spPr bwMode="auto">
          <a:xfrm>
            <a:off x="1321304" y="4375944"/>
            <a:ext cx="20637" cy="1017588"/>
          </a:xfrm>
          <a:prstGeom prst="rect">
            <a:avLst/>
          </a:prstGeom>
          <a:solidFill>
            <a:srgbClr val="CC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7" name="Rectangle 92"/>
          <p:cNvSpPr>
            <a:spLocks noChangeArrowheads="1"/>
          </p:cNvSpPr>
          <p:nvPr/>
        </p:nvSpPr>
        <p:spPr bwMode="auto">
          <a:xfrm>
            <a:off x="1321304" y="4375944"/>
            <a:ext cx="20637" cy="1017588"/>
          </a:xfrm>
          <a:prstGeom prst="rect">
            <a:avLst/>
          </a:prstGeom>
          <a:noFill/>
          <a:ln w="11113">
            <a:solidFill>
              <a:srgbClr val="99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8" name="Rectangle 93"/>
          <p:cNvSpPr>
            <a:spLocks noChangeArrowheads="1"/>
          </p:cNvSpPr>
          <p:nvPr/>
        </p:nvSpPr>
        <p:spPr bwMode="auto">
          <a:xfrm>
            <a:off x="2286504" y="3858419"/>
            <a:ext cx="20637" cy="871538"/>
          </a:xfrm>
          <a:prstGeom prst="rect">
            <a:avLst/>
          </a:prstGeom>
          <a:solidFill>
            <a:srgbClr val="CC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49" name="Rectangle 94"/>
          <p:cNvSpPr>
            <a:spLocks noChangeArrowheads="1"/>
          </p:cNvSpPr>
          <p:nvPr/>
        </p:nvSpPr>
        <p:spPr bwMode="auto">
          <a:xfrm>
            <a:off x="2286504" y="3858419"/>
            <a:ext cx="20637" cy="871538"/>
          </a:xfrm>
          <a:prstGeom prst="rect">
            <a:avLst/>
          </a:prstGeom>
          <a:noFill/>
          <a:ln w="11113">
            <a:solidFill>
              <a:srgbClr val="99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50" name="Rectangle 95"/>
          <p:cNvSpPr>
            <a:spLocks noChangeArrowheads="1"/>
          </p:cNvSpPr>
          <p:nvPr/>
        </p:nvSpPr>
        <p:spPr bwMode="auto">
          <a:xfrm>
            <a:off x="3212016" y="3213894"/>
            <a:ext cx="30163" cy="850900"/>
          </a:xfrm>
          <a:prstGeom prst="rect">
            <a:avLst/>
          </a:prstGeom>
          <a:solidFill>
            <a:srgbClr val="CC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51" name="Rectangle 96"/>
          <p:cNvSpPr>
            <a:spLocks noChangeArrowheads="1"/>
          </p:cNvSpPr>
          <p:nvPr/>
        </p:nvSpPr>
        <p:spPr bwMode="auto">
          <a:xfrm>
            <a:off x="3212016" y="3213894"/>
            <a:ext cx="30163" cy="850900"/>
          </a:xfrm>
          <a:prstGeom prst="rect">
            <a:avLst/>
          </a:prstGeom>
          <a:noFill/>
          <a:ln w="11113">
            <a:solidFill>
              <a:srgbClr val="99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52" name="Freeform 99"/>
          <p:cNvSpPr>
            <a:spLocks/>
          </p:cNvSpPr>
          <p:nvPr/>
        </p:nvSpPr>
        <p:spPr bwMode="auto">
          <a:xfrm>
            <a:off x="208466" y="5050632"/>
            <a:ext cx="674687" cy="146050"/>
          </a:xfrm>
          <a:custGeom>
            <a:avLst/>
            <a:gdLst>
              <a:gd name="T0" fmla="*/ 0 w 425"/>
              <a:gd name="T1" fmla="*/ 2147483647 h 92"/>
              <a:gd name="T2" fmla="*/ 2147483647 w 425"/>
              <a:gd name="T3" fmla="*/ 2147483647 h 92"/>
              <a:gd name="T4" fmla="*/ 2147483647 w 425"/>
              <a:gd name="T5" fmla="*/ 2147483647 h 92"/>
              <a:gd name="T6" fmla="*/ 2147483647 w 425"/>
              <a:gd name="T7" fmla="*/ 0 h 92"/>
              <a:gd name="T8" fmla="*/ 0 w 425"/>
              <a:gd name="T9" fmla="*/ 0 h 92"/>
              <a:gd name="T10" fmla="*/ 2147483647 w 425"/>
              <a:gd name="T11" fmla="*/ 2147483647 h 92"/>
              <a:gd name="T12" fmla="*/ 0 w 425"/>
              <a:gd name="T13" fmla="*/ 2147483647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2"/>
              <a:gd name="T23" fmla="*/ 425 w 425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2">
                <a:moveTo>
                  <a:pt x="0" y="92"/>
                </a:moveTo>
                <a:lnTo>
                  <a:pt x="347" y="92"/>
                </a:lnTo>
                <a:lnTo>
                  <a:pt x="425" y="46"/>
                </a:lnTo>
                <a:lnTo>
                  <a:pt x="340" y="0"/>
                </a:lnTo>
                <a:lnTo>
                  <a:pt x="0" y="0"/>
                </a:lnTo>
                <a:lnTo>
                  <a:pt x="46" y="40"/>
                </a:lnTo>
                <a:lnTo>
                  <a:pt x="0" y="9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3" name="Freeform 100"/>
          <p:cNvSpPr>
            <a:spLocks/>
          </p:cNvSpPr>
          <p:nvPr/>
        </p:nvSpPr>
        <p:spPr bwMode="auto">
          <a:xfrm>
            <a:off x="208466" y="5050632"/>
            <a:ext cx="674687" cy="146050"/>
          </a:xfrm>
          <a:custGeom>
            <a:avLst/>
            <a:gdLst>
              <a:gd name="T0" fmla="*/ 0 w 425"/>
              <a:gd name="T1" fmla="*/ 2147483647 h 92"/>
              <a:gd name="T2" fmla="*/ 2147483647 w 425"/>
              <a:gd name="T3" fmla="*/ 2147483647 h 92"/>
              <a:gd name="T4" fmla="*/ 2147483647 w 425"/>
              <a:gd name="T5" fmla="*/ 2147483647 h 92"/>
              <a:gd name="T6" fmla="*/ 2147483647 w 425"/>
              <a:gd name="T7" fmla="*/ 0 h 92"/>
              <a:gd name="T8" fmla="*/ 0 w 425"/>
              <a:gd name="T9" fmla="*/ 0 h 92"/>
              <a:gd name="T10" fmla="*/ 2147483647 w 425"/>
              <a:gd name="T11" fmla="*/ 2147483647 h 92"/>
              <a:gd name="T12" fmla="*/ 0 w 425"/>
              <a:gd name="T13" fmla="*/ 2147483647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2"/>
              <a:gd name="T23" fmla="*/ 425 w 425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2">
                <a:moveTo>
                  <a:pt x="0" y="92"/>
                </a:moveTo>
                <a:lnTo>
                  <a:pt x="347" y="92"/>
                </a:lnTo>
                <a:lnTo>
                  <a:pt x="425" y="46"/>
                </a:lnTo>
                <a:lnTo>
                  <a:pt x="340" y="0"/>
                </a:lnTo>
                <a:lnTo>
                  <a:pt x="0" y="0"/>
                </a:lnTo>
                <a:lnTo>
                  <a:pt x="46" y="40"/>
                </a:lnTo>
                <a:lnTo>
                  <a:pt x="0" y="92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4" name="Rectangle 101"/>
          <p:cNvSpPr>
            <a:spLocks noChangeArrowheads="1"/>
          </p:cNvSpPr>
          <p:nvPr/>
        </p:nvSpPr>
        <p:spPr bwMode="auto">
          <a:xfrm>
            <a:off x="241804" y="5041107"/>
            <a:ext cx="477837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55" name="Rectangle 102"/>
          <p:cNvSpPr>
            <a:spLocks noChangeArrowheads="1"/>
          </p:cNvSpPr>
          <p:nvPr/>
        </p:nvSpPr>
        <p:spPr bwMode="auto">
          <a:xfrm>
            <a:off x="241804" y="5052219"/>
            <a:ext cx="452437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000" b="1">
                <a:solidFill>
                  <a:srgbClr val="333333"/>
                </a:solidFill>
              </a:rPr>
              <a:t>Etapa 1</a:t>
            </a:r>
            <a:endParaRPr lang="es-ES" altLang="es-ES" sz="2000">
              <a:solidFill>
                <a:srgbClr val="333333"/>
              </a:solidFill>
            </a:endParaRPr>
          </a:p>
        </p:txBody>
      </p:sp>
      <p:sp>
        <p:nvSpPr>
          <p:cNvPr id="56" name="Freeform 103"/>
          <p:cNvSpPr>
            <a:spLocks/>
          </p:cNvSpPr>
          <p:nvPr/>
        </p:nvSpPr>
        <p:spPr bwMode="auto">
          <a:xfrm>
            <a:off x="1165729" y="4428332"/>
            <a:ext cx="674687" cy="146050"/>
          </a:xfrm>
          <a:custGeom>
            <a:avLst/>
            <a:gdLst>
              <a:gd name="T0" fmla="*/ 2147483647 w 425"/>
              <a:gd name="T1" fmla="*/ 2147483647 h 92"/>
              <a:gd name="T2" fmla="*/ 2147483647 w 425"/>
              <a:gd name="T3" fmla="*/ 2147483647 h 92"/>
              <a:gd name="T4" fmla="*/ 2147483647 w 425"/>
              <a:gd name="T5" fmla="*/ 2147483647 h 92"/>
              <a:gd name="T6" fmla="*/ 2147483647 w 425"/>
              <a:gd name="T7" fmla="*/ 0 h 92"/>
              <a:gd name="T8" fmla="*/ 0 w 425"/>
              <a:gd name="T9" fmla="*/ 0 h 92"/>
              <a:gd name="T10" fmla="*/ 2147483647 w 425"/>
              <a:gd name="T11" fmla="*/ 2147483647 h 92"/>
              <a:gd name="T12" fmla="*/ 2147483647 w 425"/>
              <a:gd name="T13" fmla="*/ 2147483647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2"/>
              <a:gd name="T23" fmla="*/ 425 w 425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2">
                <a:moveTo>
                  <a:pt x="7" y="92"/>
                </a:moveTo>
                <a:lnTo>
                  <a:pt x="347" y="92"/>
                </a:lnTo>
                <a:lnTo>
                  <a:pt x="425" y="46"/>
                </a:lnTo>
                <a:lnTo>
                  <a:pt x="347" y="0"/>
                </a:lnTo>
                <a:lnTo>
                  <a:pt x="0" y="0"/>
                </a:lnTo>
                <a:lnTo>
                  <a:pt x="46" y="46"/>
                </a:lnTo>
                <a:lnTo>
                  <a:pt x="7" y="9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7" name="Freeform 104"/>
          <p:cNvSpPr>
            <a:spLocks/>
          </p:cNvSpPr>
          <p:nvPr/>
        </p:nvSpPr>
        <p:spPr bwMode="auto">
          <a:xfrm>
            <a:off x="1165729" y="4428332"/>
            <a:ext cx="674687" cy="146050"/>
          </a:xfrm>
          <a:custGeom>
            <a:avLst/>
            <a:gdLst>
              <a:gd name="T0" fmla="*/ 2147483647 w 425"/>
              <a:gd name="T1" fmla="*/ 2147483647 h 92"/>
              <a:gd name="T2" fmla="*/ 2147483647 w 425"/>
              <a:gd name="T3" fmla="*/ 2147483647 h 92"/>
              <a:gd name="T4" fmla="*/ 2147483647 w 425"/>
              <a:gd name="T5" fmla="*/ 2147483647 h 92"/>
              <a:gd name="T6" fmla="*/ 2147483647 w 425"/>
              <a:gd name="T7" fmla="*/ 0 h 92"/>
              <a:gd name="T8" fmla="*/ 0 w 425"/>
              <a:gd name="T9" fmla="*/ 0 h 92"/>
              <a:gd name="T10" fmla="*/ 2147483647 w 425"/>
              <a:gd name="T11" fmla="*/ 2147483647 h 92"/>
              <a:gd name="T12" fmla="*/ 2147483647 w 425"/>
              <a:gd name="T13" fmla="*/ 2147483647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2"/>
              <a:gd name="T23" fmla="*/ 425 w 425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2">
                <a:moveTo>
                  <a:pt x="7" y="92"/>
                </a:moveTo>
                <a:lnTo>
                  <a:pt x="347" y="92"/>
                </a:lnTo>
                <a:lnTo>
                  <a:pt x="425" y="46"/>
                </a:lnTo>
                <a:lnTo>
                  <a:pt x="347" y="0"/>
                </a:lnTo>
                <a:lnTo>
                  <a:pt x="0" y="0"/>
                </a:lnTo>
                <a:lnTo>
                  <a:pt x="46" y="46"/>
                </a:lnTo>
                <a:lnTo>
                  <a:pt x="7" y="92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8" name="Rectangle 105"/>
          <p:cNvSpPr>
            <a:spLocks noChangeArrowheads="1"/>
          </p:cNvSpPr>
          <p:nvPr/>
        </p:nvSpPr>
        <p:spPr bwMode="auto">
          <a:xfrm>
            <a:off x="1280029" y="4418807"/>
            <a:ext cx="477837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59" name="Rectangle 106"/>
          <p:cNvSpPr>
            <a:spLocks noChangeArrowheads="1"/>
          </p:cNvSpPr>
          <p:nvPr/>
        </p:nvSpPr>
        <p:spPr bwMode="auto">
          <a:xfrm>
            <a:off x="1280029" y="4429919"/>
            <a:ext cx="452437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000" b="1">
                <a:solidFill>
                  <a:srgbClr val="333333"/>
                </a:solidFill>
              </a:rPr>
              <a:t>Etapa 2</a:t>
            </a:r>
            <a:endParaRPr lang="es-ES" altLang="es-ES" sz="2000">
              <a:solidFill>
                <a:srgbClr val="333333"/>
              </a:solidFill>
            </a:endParaRPr>
          </a:p>
        </p:txBody>
      </p:sp>
      <p:sp>
        <p:nvSpPr>
          <p:cNvPr id="60" name="Freeform 107"/>
          <p:cNvSpPr>
            <a:spLocks/>
          </p:cNvSpPr>
          <p:nvPr/>
        </p:nvSpPr>
        <p:spPr bwMode="auto">
          <a:xfrm>
            <a:off x="2151566" y="3899694"/>
            <a:ext cx="674688" cy="144463"/>
          </a:xfrm>
          <a:custGeom>
            <a:avLst/>
            <a:gdLst>
              <a:gd name="T0" fmla="*/ 0 w 425"/>
              <a:gd name="T1" fmla="*/ 2147483647 h 91"/>
              <a:gd name="T2" fmla="*/ 2147483647 w 425"/>
              <a:gd name="T3" fmla="*/ 2147483647 h 91"/>
              <a:gd name="T4" fmla="*/ 2147483647 w 425"/>
              <a:gd name="T5" fmla="*/ 2147483647 h 91"/>
              <a:gd name="T6" fmla="*/ 2147483647 w 425"/>
              <a:gd name="T7" fmla="*/ 0 h 91"/>
              <a:gd name="T8" fmla="*/ 0 w 425"/>
              <a:gd name="T9" fmla="*/ 0 h 91"/>
              <a:gd name="T10" fmla="*/ 2147483647 w 425"/>
              <a:gd name="T11" fmla="*/ 2147483647 h 91"/>
              <a:gd name="T12" fmla="*/ 0 w 425"/>
              <a:gd name="T13" fmla="*/ 2147483647 h 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1"/>
              <a:gd name="T23" fmla="*/ 425 w 425"/>
              <a:gd name="T24" fmla="*/ 91 h 9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1">
                <a:moveTo>
                  <a:pt x="0" y="91"/>
                </a:moveTo>
                <a:lnTo>
                  <a:pt x="347" y="91"/>
                </a:lnTo>
                <a:lnTo>
                  <a:pt x="425" y="45"/>
                </a:lnTo>
                <a:lnTo>
                  <a:pt x="347" y="0"/>
                </a:lnTo>
                <a:lnTo>
                  <a:pt x="0" y="0"/>
                </a:lnTo>
                <a:lnTo>
                  <a:pt x="46" y="39"/>
                </a:lnTo>
                <a:lnTo>
                  <a:pt x="0" y="9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" name="Freeform 108"/>
          <p:cNvSpPr>
            <a:spLocks/>
          </p:cNvSpPr>
          <p:nvPr/>
        </p:nvSpPr>
        <p:spPr bwMode="auto">
          <a:xfrm>
            <a:off x="2151566" y="3899694"/>
            <a:ext cx="674688" cy="144463"/>
          </a:xfrm>
          <a:custGeom>
            <a:avLst/>
            <a:gdLst>
              <a:gd name="T0" fmla="*/ 0 w 425"/>
              <a:gd name="T1" fmla="*/ 2147483647 h 91"/>
              <a:gd name="T2" fmla="*/ 2147483647 w 425"/>
              <a:gd name="T3" fmla="*/ 2147483647 h 91"/>
              <a:gd name="T4" fmla="*/ 2147483647 w 425"/>
              <a:gd name="T5" fmla="*/ 2147483647 h 91"/>
              <a:gd name="T6" fmla="*/ 2147483647 w 425"/>
              <a:gd name="T7" fmla="*/ 0 h 91"/>
              <a:gd name="T8" fmla="*/ 0 w 425"/>
              <a:gd name="T9" fmla="*/ 0 h 91"/>
              <a:gd name="T10" fmla="*/ 2147483647 w 425"/>
              <a:gd name="T11" fmla="*/ 2147483647 h 91"/>
              <a:gd name="T12" fmla="*/ 0 w 425"/>
              <a:gd name="T13" fmla="*/ 2147483647 h 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1"/>
              <a:gd name="T23" fmla="*/ 425 w 425"/>
              <a:gd name="T24" fmla="*/ 91 h 9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1">
                <a:moveTo>
                  <a:pt x="0" y="91"/>
                </a:moveTo>
                <a:lnTo>
                  <a:pt x="347" y="91"/>
                </a:lnTo>
                <a:lnTo>
                  <a:pt x="425" y="45"/>
                </a:lnTo>
                <a:lnTo>
                  <a:pt x="347" y="0"/>
                </a:lnTo>
                <a:lnTo>
                  <a:pt x="0" y="0"/>
                </a:lnTo>
                <a:lnTo>
                  <a:pt x="46" y="39"/>
                </a:lnTo>
                <a:lnTo>
                  <a:pt x="0" y="91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2" name="Freeform 109"/>
          <p:cNvSpPr>
            <a:spLocks/>
          </p:cNvSpPr>
          <p:nvPr/>
        </p:nvSpPr>
        <p:spPr bwMode="auto">
          <a:xfrm>
            <a:off x="3046916" y="3275807"/>
            <a:ext cx="673100" cy="146050"/>
          </a:xfrm>
          <a:custGeom>
            <a:avLst/>
            <a:gdLst>
              <a:gd name="T0" fmla="*/ 0 w 425"/>
              <a:gd name="T1" fmla="*/ 2147483647 h 92"/>
              <a:gd name="T2" fmla="*/ 2147483647 w 425"/>
              <a:gd name="T3" fmla="*/ 2147483647 h 92"/>
              <a:gd name="T4" fmla="*/ 2147483647 w 425"/>
              <a:gd name="T5" fmla="*/ 2147483647 h 92"/>
              <a:gd name="T6" fmla="*/ 2147483647 w 425"/>
              <a:gd name="T7" fmla="*/ 0 h 92"/>
              <a:gd name="T8" fmla="*/ 0 w 425"/>
              <a:gd name="T9" fmla="*/ 0 h 92"/>
              <a:gd name="T10" fmla="*/ 2147483647 w 425"/>
              <a:gd name="T11" fmla="*/ 2147483647 h 92"/>
              <a:gd name="T12" fmla="*/ 0 w 425"/>
              <a:gd name="T13" fmla="*/ 2147483647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2"/>
              <a:gd name="T23" fmla="*/ 425 w 425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2">
                <a:moveTo>
                  <a:pt x="0" y="92"/>
                </a:moveTo>
                <a:lnTo>
                  <a:pt x="340" y="92"/>
                </a:lnTo>
                <a:lnTo>
                  <a:pt x="425" y="46"/>
                </a:lnTo>
                <a:lnTo>
                  <a:pt x="340" y="0"/>
                </a:lnTo>
                <a:lnTo>
                  <a:pt x="0" y="0"/>
                </a:lnTo>
                <a:lnTo>
                  <a:pt x="45" y="46"/>
                </a:lnTo>
                <a:lnTo>
                  <a:pt x="0" y="9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3" name="Freeform 110"/>
          <p:cNvSpPr>
            <a:spLocks/>
          </p:cNvSpPr>
          <p:nvPr/>
        </p:nvSpPr>
        <p:spPr bwMode="auto">
          <a:xfrm>
            <a:off x="3046916" y="3275807"/>
            <a:ext cx="673100" cy="146050"/>
          </a:xfrm>
          <a:custGeom>
            <a:avLst/>
            <a:gdLst>
              <a:gd name="T0" fmla="*/ 0 w 425"/>
              <a:gd name="T1" fmla="*/ 2147483647 h 92"/>
              <a:gd name="T2" fmla="*/ 2147483647 w 425"/>
              <a:gd name="T3" fmla="*/ 2147483647 h 92"/>
              <a:gd name="T4" fmla="*/ 2147483647 w 425"/>
              <a:gd name="T5" fmla="*/ 2147483647 h 92"/>
              <a:gd name="T6" fmla="*/ 2147483647 w 425"/>
              <a:gd name="T7" fmla="*/ 0 h 92"/>
              <a:gd name="T8" fmla="*/ 0 w 425"/>
              <a:gd name="T9" fmla="*/ 0 h 92"/>
              <a:gd name="T10" fmla="*/ 2147483647 w 425"/>
              <a:gd name="T11" fmla="*/ 2147483647 h 92"/>
              <a:gd name="T12" fmla="*/ 0 w 425"/>
              <a:gd name="T13" fmla="*/ 2147483647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5"/>
              <a:gd name="T22" fmla="*/ 0 h 92"/>
              <a:gd name="T23" fmla="*/ 425 w 425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5" h="92">
                <a:moveTo>
                  <a:pt x="0" y="92"/>
                </a:moveTo>
                <a:lnTo>
                  <a:pt x="340" y="92"/>
                </a:lnTo>
                <a:lnTo>
                  <a:pt x="425" y="46"/>
                </a:lnTo>
                <a:lnTo>
                  <a:pt x="340" y="0"/>
                </a:lnTo>
                <a:lnTo>
                  <a:pt x="0" y="0"/>
                </a:lnTo>
                <a:lnTo>
                  <a:pt x="45" y="46"/>
                </a:lnTo>
                <a:lnTo>
                  <a:pt x="0" y="92"/>
                </a:lnTo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4" name="Rectangle 113"/>
          <p:cNvSpPr>
            <a:spLocks noChangeArrowheads="1"/>
          </p:cNvSpPr>
          <p:nvPr/>
        </p:nvSpPr>
        <p:spPr bwMode="auto">
          <a:xfrm>
            <a:off x="2265866" y="3888582"/>
            <a:ext cx="47783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65" name="Rectangle 114"/>
          <p:cNvSpPr>
            <a:spLocks noChangeArrowheads="1"/>
          </p:cNvSpPr>
          <p:nvPr/>
        </p:nvSpPr>
        <p:spPr bwMode="auto">
          <a:xfrm>
            <a:off x="2265866" y="3907632"/>
            <a:ext cx="4492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000" b="1">
                <a:solidFill>
                  <a:srgbClr val="333333"/>
                </a:solidFill>
              </a:rPr>
              <a:t>Etapa 3</a:t>
            </a:r>
            <a:endParaRPr lang="es-ES" altLang="es-ES" sz="2000">
              <a:solidFill>
                <a:srgbClr val="333333"/>
              </a:solidFill>
            </a:endParaRPr>
          </a:p>
        </p:txBody>
      </p:sp>
      <p:sp>
        <p:nvSpPr>
          <p:cNvPr id="66" name="Rectangle 115"/>
          <p:cNvSpPr>
            <a:spLocks noChangeArrowheads="1"/>
          </p:cNvSpPr>
          <p:nvPr/>
        </p:nvSpPr>
        <p:spPr bwMode="auto">
          <a:xfrm>
            <a:off x="3159629" y="3266282"/>
            <a:ext cx="4667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67" name="Rectangle 116"/>
          <p:cNvSpPr>
            <a:spLocks noChangeArrowheads="1"/>
          </p:cNvSpPr>
          <p:nvPr/>
        </p:nvSpPr>
        <p:spPr bwMode="auto">
          <a:xfrm>
            <a:off x="3159629" y="3285332"/>
            <a:ext cx="452437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000" b="1">
                <a:solidFill>
                  <a:srgbClr val="333333"/>
                </a:solidFill>
              </a:rPr>
              <a:t>Etapa 4</a:t>
            </a:r>
            <a:endParaRPr lang="es-ES" altLang="es-ES" sz="2000">
              <a:solidFill>
                <a:srgbClr val="333333"/>
              </a:solidFill>
            </a:endParaRPr>
          </a:p>
        </p:txBody>
      </p:sp>
      <p:sp>
        <p:nvSpPr>
          <p:cNvPr id="68" name="Rectangle 153"/>
          <p:cNvSpPr>
            <a:spLocks noChangeArrowheads="1"/>
          </p:cNvSpPr>
          <p:nvPr/>
        </p:nvSpPr>
        <p:spPr bwMode="auto">
          <a:xfrm>
            <a:off x="584704" y="6068219"/>
            <a:ext cx="180657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69" name="Rectangle 154"/>
          <p:cNvSpPr>
            <a:spLocks noChangeArrowheads="1"/>
          </p:cNvSpPr>
          <p:nvPr/>
        </p:nvSpPr>
        <p:spPr bwMode="auto">
          <a:xfrm>
            <a:off x="306891" y="6079332"/>
            <a:ext cx="2387600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Restaurar  las condiciones iniciales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70" name="Rectangle 155"/>
          <p:cNvSpPr>
            <a:spLocks noChangeArrowheads="1"/>
          </p:cNvSpPr>
          <p:nvPr/>
        </p:nvSpPr>
        <p:spPr bwMode="auto">
          <a:xfrm>
            <a:off x="837116" y="6246019"/>
            <a:ext cx="115887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del equipamiento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71" name="Rectangle 156"/>
          <p:cNvSpPr>
            <a:spLocks noChangeArrowheads="1"/>
          </p:cNvSpPr>
          <p:nvPr/>
        </p:nvSpPr>
        <p:spPr bwMode="auto">
          <a:xfrm>
            <a:off x="1561016" y="5404644"/>
            <a:ext cx="1609725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72" name="Rectangle 157"/>
          <p:cNvSpPr>
            <a:spLocks noChangeArrowheads="1"/>
          </p:cNvSpPr>
          <p:nvPr/>
        </p:nvSpPr>
        <p:spPr bwMode="auto">
          <a:xfrm>
            <a:off x="1561016" y="5415757"/>
            <a:ext cx="1809750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 dirty="0">
                <a:solidFill>
                  <a:srgbClr val="333333"/>
                </a:solidFill>
              </a:rPr>
              <a:t>Prevención de la suciedad,</a:t>
            </a:r>
            <a:endParaRPr lang="es-ES" altLang="es-ES" dirty="0">
              <a:solidFill>
                <a:srgbClr val="333333"/>
              </a:solidFill>
            </a:endParaRPr>
          </a:p>
        </p:txBody>
      </p:sp>
      <p:sp>
        <p:nvSpPr>
          <p:cNvPr id="73" name="Rectangle 158"/>
          <p:cNvSpPr>
            <a:spLocks noChangeArrowheads="1"/>
          </p:cNvSpPr>
          <p:nvPr/>
        </p:nvSpPr>
        <p:spPr bwMode="auto">
          <a:xfrm>
            <a:off x="1561016" y="5569744"/>
            <a:ext cx="1878013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74" name="Rectangle 159"/>
          <p:cNvSpPr>
            <a:spLocks noChangeArrowheads="1"/>
          </p:cNvSpPr>
          <p:nvPr/>
        </p:nvSpPr>
        <p:spPr bwMode="auto">
          <a:xfrm>
            <a:off x="1561016" y="5580857"/>
            <a:ext cx="174307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mejora del mantenimiento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75" name="Rectangle 160"/>
          <p:cNvSpPr>
            <a:spLocks noChangeArrowheads="1"/>
          </p:cNvSpPr>
          <p:nvPr/>
        </p:nvSpPr>
        <p:spPr bwMode="auto">
          <a:xfrm>
            <a:off x="2629404" y="4750594"/>
            <a:ext cx="168116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76" name="Rectangle 161"/>
          <p:cNvSpPr>
            <a:spLocks noChangeArrowheads="1"/>
          </p:cNvSpPr>
          <p:nvPr/>
        </p:nvSpPr>
        <p:spPr bwMode="auto">
          <a:xfrm>
            <a:off x="2532566" y="4761707"/>
            <a:ext cx="16351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Estándares de limpieza,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77" name="Rectangle 162"/>
          <p:cNvSpPr>
            <a:spLocks noChangeArrowheads="1"/>
          </p:cNvSpPr>
          <p:nvPr/>
        </p:nvSpPr>
        <p:spPr bwMode="auto">
          <a:xfrm>
            <a:off x="2532566" y="4926807"/>
            <a:ext cx="1644650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Inspección y lubricación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78" name="Rectangle 163"/>
          <p:cNvSpPr>
            <a:spLocks noChangeArrowheads="1"/>
          </p:cNvSpPr>
          <p:nvPr/>
        </p:nvSpPr>
        <p:spPr bwMode="auto">
          <a:xfrm>
            <a:off x="3459666" y="4085432"/>
            <a:ext cx="15779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79" name="Rectangle 164"/>
          <p:cNvSpPr>
            <a:spLocks noChangeArrowheads="1"/>
          </p:cNvSpPr>
          <p:nvPr/>
        </p:nvSpPr>
        <p:spPr bwMode="auto">
          <a:xfrm>
            <a:off x="3315204" y="4096544"/>
            <a:ext cx="184785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Formación de los operarios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80" name="Rectangle 165"/>
          <p:cNvSpPr>
            <a:spLocks noChangeArrowheads="1"/>
          </p:cNvSpPr>
          <p:nvPr/>
        </p:nvSpPr>
        <p:spPr bwMode="auto">
          <a:xfrm>
            <a:off x="3459666" y="4263232"/>
            <a:ext cx="169703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en el auto mantenimiento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81" name="Freeform 166"/>
          <p:cNvSpPr>
            <a:spLocks/>
          </p:cNvSpPr>
          <p:nvPr/>
        </p:nvSpPr>
        <p:spPr bwMode="auto">
          <a:xfrm>
            <a:off x="4435979" y="4469607"/>
            <a:ext cx="788987" cy="644525"/>
          </a:xfrm>
          <a:custGeom>
            <a:avLst/>
            <a:gdLst>
              <a:gd name="T0" fmla="*/ 0 w 497"/>
              <a:gd name="T1" fmla="*/ 2147483647 h 406"/>
              <a:gd name="T2" fmla="*/ 2147483647 w 497"/>
              <a:gd name="T3" fmla="*/ 2147483647 h 406"/>
              <a:gd name="T4" fmla="*/ 2147483647 w 497"/>
              <a:gd name="T5" fmla="*/ 0 h 406"/>
              <a:gd name="T6" fmla="*/ 0 w 497"/>
              <a:gd name="T7" fmla="*/ 2147483647 h 406"/>
              <a:gd name="T8" fmla="*/ 0 w 497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"/>
              <a:gd name="T16" fmla="*/ 0 h 406"/>
              <a:gd name="T17" fmla="*/ 497 w 497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" h="406">
                <a:moveTo>
                  <a:pt x="0" y="406"/>
                </a:moveTo>
                <a:lnTo>
                  <a:pt x="497" y="210"/>
                </a:lnTo>
                <a:lnTo>
                  <a:pt x="497" y="0"/>
                </a:lnTo>
                <a:lnTo>
                  <a:pt x="0" y="164"/>
                </a:lnTo>
                <a:lnTo>
                  <a:pt x="0" y="406"/>
                </a:lnTo>
                <a:close/>
              </a:path>
            </a:pathLst>
          </a:custGeom>
          <a:solidFill>
            <a:srgbClr val="99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solidFill>
                <a:srgbClr val="1920A7"/>
              </a:solidFill>
            </a:endParaRPr>
          </a:p>
        </p:txBody>
      </p:sp>
      <p:sp>
        <p:nvSpPr>
          <p:cNvPr id="82" name="Freeform 167"/>
          <p:cNvSpPr>
            <a:spLocks/>
          </p:cNvSpPr>
          <p:nvPr/>
        </p:nvSpPr>
        <p:spPr bwMode="auto">
          <a:xfrm>
            <a:off x="4435979" y="4469607"/>
            <a:ext cx="788987" cy="644525"/>
          </a:xfrm>
          <a:custGeom>
            <a:avLst/>
            <a:gdLst>
              <a:gd name="T0" fmla="*/ 0 w 497"/>
              <a:gd name="T1" fmla="*/ 2147483647 h 406"/>
              <a:gd name="T2" fmla="*/ 2147483647 w 497"/>
              <a:gd name="T3" fmla="*/ 2147483647 h 406"/>
              <a:gd name="T4" fmla="*/ 2147483647 w 497"/>
              <a:gd name="T5" fmla="*/ 0 h 406"/>
              <a:gd name="T6" fmla="*/ 0 w 497"/>
              <a:gd name="T7" fmla="*/ 2147483647 h 406"/>
              <a:gd name="T8" fmla="*/ 0 w 497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"/>
              <a:gd name="T16" fmla="*/ 0 h 406"/>
              <a:gd name="T17" fmla="*/ 497 w 497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" h="406">
                <a:moveTo>
                  <a:pt x="0" y="406"/>
                </a:moveTo>
                <a:lnTo>
                  <a:pt x="497" y="210"/>
                </a:lnTo>
                <a:lnTo>
                  <a:pt x="497" y="0"/>
                </a:lnTo>
                <a:lnTo>
                  <a:pt x="0" y="164"/>
                </a:lnTo>
                <a:lnTo>
                  <a:pt x="0" y="406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3" name="Freeform 168"/>
          <p:cNvSpPr>
            <a:spLocks/>
          </p:cNvSpPr>
          <p:nvPr/>
        </p:nvSpPr>
        <p:spPr bwMode="auto">
          <a:xfrm>
            <a:off x="5234491" y="3806032"/>
            <a:ext cx="736600" cy="654050"/>
          </a:xfrm>
          <a:custGeom>
            <a:avLst/>
            <a:gdLst>
              <a:gd name="T0" fmla="*/ 0 w 464"/>
              <a:gd name="T1" fmla="*/ 2147483647 h 412"/>
              <a:gd name="T2" fmla="*/ 2147483647 w 464"/>
              <a:gd name="T3" fmla="*/ 2147483647 h 412"/>
              <a:gd name="T4" fmla="*/ 2147483647 w 464"/>
              <a:gd name="T5" fmla="*/ 0 h 412"/>
              <a:gd name="T6" fmla="*/ 0 w 464"/>
              <a:gd name="T7" fmla="*/ 2147483647 h 412"/>
              <a:gd name="T8" fmla="*/ 0 w 464"/>
              <a:gd name="T9" fmla="*/ 2147483647 h 4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4"/>
              <a:gd name="T16" fmla="*/ 0 h 412"/>
              <a:gd name="T17" fmla="*/ 464 w 464"/>
              <a:gd name="T18" fmla="*/ 412 h 4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4" h="412">
                <a:moveTo>
                  <a:pt x="0" y="412"/>
                </a:moveTo>
                <a:lnTo>
                  <a:pt x="464" y="216"/>
                </a:lnTo>
                <a:lnTo>
                  <a:pt x="464" y="0"/>
                </a:lnTo>
                <a:lnTo>
                  <a:pt x="0" y="163"/>
                </a:lnTo>
                <a:lnTo>
                  <a:pt x="0" y="412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solidFill>
                <a:srgbClr val="1920A7"/>
              </a:solidFill>
            </a:endParaRPr>
          </a:p>
        </p:txBody>
      </p:sp>
      <p:sp>
        <p:nvSpPr>
          <p:cNvPr id="84" name="Freeform 169"/>
          <p:cNvSpPr>
            <a:spLocks/>
          </p:cNvSpPr>
          <p:nvPr/>
        </p:nvSpPr>
        <p:spPr bwMode="auto">
          <a:xfrm>
            <a:off x="5234491" y="3806032"/>
            <a:ext cx="736600" cy="654050"/>
          </a:xfrm>
          <a:custGeom>
            <a:avLst/>
            <a:gdLst>
              <a:gd name="T0" fmla="*/ 0 w 464"/>
              <a:gd name="T1" fmla="*/ 2147483647 h 412"/>
              <a:gd name="T2" fmla="*/ 2147483647 w 464"/>
              <a:gd name="T3" fmla="*/ 2147483647 h 412"/>
              <a:gd name="T4" fmla="*/ 2147483647 w 464"/>
              <a:gd name="T5" fmla="*/ 0 h 412"/>
              <a:gd name="T6" fmla="*/ 0 w 464"/>
              <a:gd name="T7" fmla="*/ 2147483647 h 412"/>
              <a:gd name="T8" fmla="*/ 0 w 464"/>
              <a:gd name="T9" fmla="*/ 2147483647 h 4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4"/>
              <a:gd name="T16" fmla="*/ 0 h 412"/>
              <a:gd name="T17" fmla="*/ 464 w 464"/>
              <a:gd name="T18" fmla="*/ 412 h 4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4" h="412">
                <a:moveTo>
                  <a:pt x="0" y="412"/>
                </a:moveTo>
                <a:lnTo>
                  <a:pt x="464" y="216"/>
                </a:lnTo>
                <a:lnTo>
                  <a:pt x="464" y="0"/>
                </a:lnTo>
                <a:lnTo>
                  <a:pt x="0" y="163"/>
                </a:lnTo>
                <a:lnTo>
                  <a:pt x="0" y="412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5" name="Freeform 170"/>
          <p:cNvSpPr>
            <a:spLocks/>
          </p:cNvSpPr>
          <p:nvPr/>
        </p:nvSpPr>
        <p:spPr bwMode="auto">
          <a:xfrm>
            <a:off x="5993316" y="3140869"/>
            <a:ext cx="706438" cy="644525"/>
          </a:xfrm>
          <a:custGeom>
            <a:avLst/>
            <a:gdLst>
              <a:gd name="T0" fmla="*/ 0 w 444"/>
              <a:gd name="T1" fmla="*/ 2147483647 h 406"/>
              <a:gd name="T2" fmla="*/ 2147483647 w 444"/>
              <a:gd name="T3" fmla="*/ 2147483647 h 406"/>
              <a:gd name="T4" fmla="*/ 2147483647 w 444"/>
              <a:gd name="T5" fmla="*/ 0 h 406"/>
              <a:gd name="T6" fmla="*/ 0 w 444"/>
              <a:gd name="T7" fmla="*/ 2147483647 h 406"/>
              <a:gd name="T8" fmla="*/ 0 w 444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4"/>
              <a:gd name="T16" fmla="*/ 0 h 406"/>
              <a:gd name="T17" fmla="*/ 444 w 444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4" h="406">
                <a:moveTo>
                  <a:pt x="0" y="406"/>
                </a:moveTo>
                <a:lnTo>
                  <a:pt x="444" y="216"/>
                </a:lnTo>
                <a:lnTo>
                  <a:pt x="444" y="0"/>
                </a:lnTo>
                <a:lnTo>
                  <a:pt x="0" y="164"/>
                </a:lnTo>
                <a:lnTo>
                  <a:pt x="0" y="406"/>
                </a:lnTo>
                <a:close/>
              </a:path>
            </a:pathLst>
          </a:custGeom>
          <a:solidFill>
            <a:srgbClr val="66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solidFill>
                <a:srgbClr val="1920A7"/>
              </a:solidFill>
            </a:endParaRPr>
          </a:p>
        </p:txBody>
      </p:sp>
      <p:sp>
        <p:nvSpPr>
          <p:cNvPr id="86" name="Freeform 171"/>
          <p:cNvSpPr>
            <a:spLocks/>
          </p:cNvSpPr>
          <p:nvPr/>
        </p:nvSpPr>
        <p:spPr bwMode="auto">
          <a:xfrm>
            <a:off x="5993316" y="3140869"/>
            <a:ext cx="706438" cy="644525"/>
          </a:xfrm>
          <a:custGeom>
            <a:avLst/>
            <a:gdLst>
              <a:gd name="T0" fmla="*/ 0 w 444"/>
              <a:gd name="T1" fmla="*/ 2147483647 h 406"/>
              <a:gd name="T2" fmla="*/ 2147483647 w 444"/>
              <a:gd name="T3" fmla="*/ 2147483647 h 406"/>
              <a:gd name="T4" fmla="*/ 2147483647 w 444"/>
              <a:gd name="T5" fmla="*/ 0 h 406"/>
              <a:gd name="T6" fmla="*/ 0 w 444"/>
              <a:gd name="T7" fmla="*/ 2147483647 h 406"/>
              <a:gd name="T8" fmla="*/ 0 w 444"/>
              <a:gd name="T9" fmla="*/ 2147483647 h 4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4"/>
              <a:gd name="T16" fmla="*/ 0 h 406"/>
              <a:gd name="T17" fmla="*/ 444 w 444"/>
              <a:gd name="T18" fmla="*/ 406 h 4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4" h="406">
                <a:moveTo>
                  <a:pt x="0" y="406"/>
                </a:moveTo>
                <a:lnTo>
                  <a:pt x="444" y="216"/>
                </a:lnTo>
                <a:lnTo>
                  <a:pt x="444" y="0"/>
                </a:lnTo>
                <a:lnTo>
                  <a:pt x="0" y="164"/>
                </a:lnTo>
                <a:lnTo>
                  <a:pt x="0" y="406"/>
                </a:lnTo>
              </a:path>
            </a:pathLst>
          </a:custGeom>
          <a:noFill/>
          <a:ln w="1111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7" name="Rectangle 172"/>
          <p:cNvSpPr>
            <a:spLocks noChangeArrowheads="1"/>
          </p:cNvSpPr>
          <p:nvPr/>
        </p:nvSpPr>
        <p:spPr bwMode="auto">
          <a:xfrm>
            <a:off x="4269291" y="3442494"/>
            <a:ext cx="15890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88" name="Rectangle 173"/>
          <p:cNvSpPr>
            <a:spLocks noChangeArrowheads="1"/>
          </p:cNvSpPr>
          <p:nvPr/>
        </p:nvSpPr>
        <p:spPr bwMode="auto">
          <a:xfrm>
            <a:off x="4269291" y="3453607"/>
            <a:ext cx="1714500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Mantenimiento autónomo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89" name="Rectangle 174"/>
          <p:cNvSpPr>
            <a:spLocks noChangeArrowheads="1"/>
          </p:cNvSpPr>
          <p:nvPr/>
        </p:nvSpPr>
        <p:spPr bwMode="auto">
          <a:xfrm>
            <a:off x="4269291" y="3620294"/>
            <a:ext cx="115887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Por los operarios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0" name="Rectangle 175"/>
          <p:cNvSpPr>
            <a:spLocks noChangeArrowheads="1"/>
          </p:cNvSpPr>
          <p:nvPr/>
        </p:nvSpPr>
        <p:spPr bwMode="auto">
          <a:xfrm>
            <a:off x="4093079" y="5830094"/>
            <a:ext cx="184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91" name="Rectangle 176"/>
          <p:cNvSpPr>
            <a:spLocks noChangeArrowheads="1"/>
          </p:cNvSpPr>
          <p:nvPr/>
        </p:nvSpPr>
        <p:spPr bwMode="auto">
          <a:xfrm>
            <a:off x="4093079" y="5841207"/>
            <a:ext cx="1150937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Limpieza a fondo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2" name="Rectangle 177"/>
          <p:cNvSpPr>
            <a:spLocks noChangeArrowheads="1"/>
          </p:cNvSpPr>
          <p:nvPr/>
        </p:nvSpPr>
        <p:spPr bwMode="auto">
          <a:xfrm>
            <a:off x="4093079" y="6006307"/>
            <a:ext cx="18383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Identificación de anomalías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3" name="Rectangle 178"/>
          <p:cNvSpPr>
            <a:spLocks noChangeArrowheads="1"/>
          </p:cNvSpPr>
          <p:nvPr/>
        </p:nvSpPr>
        <p:spPr bwMode="auto">
          <a:xfrm>
            <a:off x="4093079" y="6172994"/>
            <a:ext cx="162877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Reaprietes y lubricación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4" name="Rectangle 179"/>
          <p:cNvSpPr>
            <a:spLocks noChangeArrowheads="1"/>
          </p:cNvSpPr>
          <p:nvPr/>
        </p:nvSpPr>
        <p:spPr bwMode="auto">
          <a:xfrm>
            <a:off x="6802941" y="3245644"/>
            <a:ext cx="183673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95" name="Rectangle 180"/>
          <p:cNvSpPr>
            <a:spLocks noChangeArrowheads="1"/>
          </p:cNvSpPr>
          <p:nvPr/>
        </p:nvSpPr>
        <p:spPr bwMode="auto">
          <a:xfrm>
            <a:off x="6696579" y="3242469"/>
            <a:ext cx="19891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Mantenimiento independiente</a:t>
            </a:r>
          </a:p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de acuerdo con checklists y</a:t>
            </a:r>
          </a:p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los planes de inspección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6" name="Rectangle 184"/>
          <p:cNvSpPr>
            <a:spLocks noChangeArrowheads="1"/>
          </p:cNvSpPr>
          <p:nvPr/>
        </p:nvSpPr>
        <p:spPr bwMode="auto">
          <a:xfrm>
            <a:off x="6058404" y="3890169"/>
            <a:ext cx="261461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Desarrollar conocimientos acerca</a:t>
            </a:r>
          </a:p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de la construcción, funcionamiento</a:t>
            </a:r>
          </a:p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y mantenimiento de los equipamientos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7" name="Rectangle 187"/>
          <p:cNvSpPr>
            <a:spLocks noChangeArrowheads="1"/>
          </p:cNvSpPr>
          <p:nvPr/>
        </p:nvSpPr>
        <p:spPr bwMode="auto">
          <a:xfrm>
            <a:off x="5545641" y="4553744"/>
            <a:ext cx="2867025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98" name="Rectangle 188"/>
          <p:cNvSpPr>
            <a:spLocks noChangeArrowheads="1"/>
          </p:cNvSpPr>
          <p:nvPr/>
        </p:nvSpPr>
        <p:spPr bwMode="auto">
          <a:xfrm>
            <a:off x="5545641" y="4564857"/>
            <a:ext cx="5048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Uso de 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99" name="Rectangle 189"/>
          <p:cNvSpPr>
            <a:spLocks noChangeArrowheads="1"/>
          </p:cNvSpPr>
          <p:nvPr/>
        </p:nvSpPr>
        <p:spPr bwMode="auto">
          <a:xfrm>
            <a:off x="6044116" y="4564857"/>
            <a:ext cx="4349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check 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0" name="Rectangle 190"/>
          <p:cNvSpPr>
            <a:spLocks noChangeArrowheads="1"/>
          </p:cNvSpPr>
          <p:nvPr/>
        </p:nvSpPr>
        <p:spPr bwMode="auto">
          <a:xfrm>
            <a:off x="6469566" y="4564857"/>
            <a:ext cx="186213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lists y planes de inspección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1" name="Rectangle 191"/>
          <p:cNvSpPr>
            <a:spLocks noChangeArrowheads="1"/>
          </p:cNvSpPr>
          <p:nvPr/>
        </p:nvSpPr>
        <p:spPr bwMode="auto">
          <a:xfrm>
            <a:off x="5545641" y="4709319"/>
            <a:ext cx="17970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02" name="Rectangle 192"/>
          <p:cNvSpPr>
            <a:spLocks noChangeArrowheads="1"/>
          </p:cNvSpPr>
          <p:nvPr/>
        </p:nvSpPr>
        <p:spPr bwMode="auto">
          <a:xfrm>
            <a:off x="5545641" y="4720432"/>
            <a:ext cx="19399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Gestión visual en la máquina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3" name="Rectangle 193"/>
          <p:cNvSpPr>
            <a:spLocks noChangeArrowheads="1"/>
          </p:cNvSpPr>
          <p:nvPr/>
        </p:nvSpPr>
        <p:spPr bwMode="auto">
          <a:xfrm>
            <a:off x="5545641" y="4864894"/>
            <a:ext cx="2263775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04" name="Rectangle 194"/>
          <p:cNvSpPr>
            <a:spLocks noChangeArrowheads="1"/>
          </p:cNvSpPr>
          <p:nvPr/>
        </p:nvSpPr>
        <p:spPr bwMode="auto">
          <a:xfrm>
            <a:off x="5545641" y="4876007"/>
            <a:ext cx="2582863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Estándares de limpieza y organización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5" name="Rectangle 195"/>
          <p:cNvSpPr>
            <a:spLocks noChangeArrowheads="1"/>
          </p:cNvSpPr>
          <p:nvPr/>
        </p:nvSpPr>
        <p:spPr bwMode="auto">
          <a:xfrm>
            <a:off x="4850316" y="5217319"/>
            <a:ext cx="350043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06" name="Rectangle 196"/>
          <p:cNvSpPr>
            <a:spLocks noChangeArrowheads="1"/>
          </p:cNvSpPr>
          <p:nvPr/>
        </p:nvSpPr>
        <p:spPr bwMode="auto">
          <a:xfrm>
            <a:off x="4850316" y="5228432"/>
            <a:ext cx="35528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Eliminar fugas, fuentes de suciedad y contaminación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7" name="Rectangle 197"/>
          <p:cNvSpPr>
            <a:spLocks noChangeArrowheads="1"/>
          </p:cNvSpPr>
          <p:nvPr/>
        </p:nvSpPr>
        <p:spPr bwMode="auto">
          <a:xfrm>
            <a:off x="4850316" y="5395119"/>
            <a:ext cx="263207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Mejorar acceso a puntos de inspección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8" name="Rectangle 198"/>
          <p:cNvSpPr>
            <a:spLocks noChangeArrowheads="1"/>
          </p:cNvSpPr>
          <p:nvPr/>
        </p:nvSpPr>
        <p:spPr bwMode="auto">
          <a:xfrm>
            <a:off x="4850316" y="5560219"/>
            <a:ext cx="1617663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100" b="1">
                <a:solidFill>
                  <a:srgbClr val="333333"/>
                </a:solidFill>
              </a:rPr>
              <a:t>Facilitar  mantenimiento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09" name="Rectangle 199"/>
          <p:cNvSpPr>
            <a:spLocks noChangeArrowheads="1"/>
          </p:cNvSpPr>
          <p:nvPr/>
        </p:nvSpPr>
        <p:spPr bwMode="auto">
          <a:xfrm>
            <a:off x="6387016" y="6015832"/>
            <a:ext cx="17430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sp>
        <p:nvSpPr>
          <p:cNvPr id="110" name="Rectangle 200"/>
          <p:cNvSpPr>
            <a:spLocks noChangeArrowheads="1"/>
          </p:cNvSpPr>
          <p:nvPr/>
        </p:nvSpPr>
        <p:spPr bwMode="auto">
          <a:xfrm>
            <a:off x="6387016" y="6026944"/>
            <a:ext cx="19812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s-ES" altLang="es-ES" sz="1300" b="1">
                <a:solidFill>
                  <a:srgbClr val="333333"/>
                </a:solidFill>
              </a:rPr>
              <a:t>¡Limpieza es inspección!</a:t>
            </a:r>
            <a:endParaRPr lang="es-ES" altLang="es-ES">
              <a:solidFill>
                <a:srgbClr val="333333"/>
              </a:solidFill>
            </a:endParaRPr>
          </a:p>
        </p:txBody>
      </p:sp>
      <p:sp>
        <p:nvSpPr>
          <p:cNvPr id="111" name="Freeform 201"/>
          <p:cNvSpPr>
            <a:spLocks/>
          </p:cNvSpPr>
          <p:nvPr/>
        </p:nvSpPr>
        <p:spPr bwMode="auto">
          <a:xfrm>
            <a:off x="6106029" y="5818982"/>
            <a:ext cx="93662" cy="571500"/>
          </a:xfrm>
          <a:custGeom>
            <a:avLst/>
            <a:gdLst>
              <a:gd name="T0" fmla="*/ 2147483647 w 59"/>
              <a:gd name="T1" fmla="*/ 2147483647 h 360"/>
              <a:gd name="T2" fmla="*/ 2147483647 w 59"/>
              <a:gd name="T3" fmla="*/ 2147483647 h 360"/>
              <a:gd name="T4" fmla="*/ 2147483647 w 59"/>
              <a:gd name="T5" fmla="*/ 2147483647 h 360"/>
              <a:gd name="T6" fmla="*/ 2147483647 w 59"/>
              <a:gd name="T7" fmla="*/ 2147483647 h 360"/>
              <a:gd name="T8" fmla="*/ 2147483647 w 59"/>
              <a:gd name="T9" fmla="*/ 2147483647 h 360"/>
              <a:gd name="T10" fmla="*/ 2147483647 w 59"/>
              <a:gd name="T11" fmla="*/ 2147483647 h 360"/>
              <a:gd name="T12" fmla="*/ 2147483647 w 59"/>
              <a:gd name="T13" fmla="*/ 2147483647 h 360"/>
              <a:gd name="T14" fmla="*/ 2147483647 w 59"/>
              <a:gd name="T15" fmla="*/ 2147483647 h 360"/>
              <a:gd name="T16" fmla="*/ 2147483647 w 59"/>
              <a:gd name="T17" fmla="*/ 2147483647 h 360"/>
              <a:gd name="T18" fmla="*/ 2147483647 w 59"/>
              <a:gd name="T19" fmla="*/ 2147483647 h 360"/>
              <a:gd name="T20" fmla="*/ 2147483647 w 59"/>
              <a:gd name="T21" fmla="*/ 2147483647 h 360"/>
              <a:gd name="T22" fmla="*/ 2147483647 w 59"/>
              <a:gd name="T23" fmla="*/ 2147483647 h 360"/>
              <a:gd name="T24" fmla="*/ 2147483647 w 59"/>
              <a:gd name="T25" fmla="*/ 2147483647 h 360"/>
              <a:gd name="T26" fmla="*/ 2147483647 w 59"/>
              <a:gd name="T27" fmla="*/ 2147483647 h 360"/>
              <a:gd name="T28" fmla="*/ 2147483647 w 59"/>
              <a:gd name="T29" fmla="*/ 2147483647 h 360"/>
              <a:gd name="T30" fmla="*/ 2147483647 w 59"/>
              <a:gd name="T31" fmla="*/ 2147483647 h 360"/>
              <a:gd name="T32" fmla="*/ 2147483647 w 59"/>
              <a:gd name="T33" fmla="*/ 2147483647 h 360"/>
              <a:gd name="T34" fmla="*/ 2147483647 w 59"/>
              <a:gd name="T35" fmla="*/ 2147483647 h 360"/>
              <a:gd name="T36" fmla="*/ 2147483647 w 59"/>
              <a:gd name="T37" fmla="*/ 2147483647 h 360"/>
              <a:gd name="T38" fmla="*/ 2147483647 w 59"/>
              <a:gd name="T39" fmla="*/ 2147483647 h 360"/>
              <a:gd name="T40" fmla="*/ 2147483647 w 59"/>
              <a:gd name="T41" fmla="*/ 2147483647 h 360"/>
              <a:gd name="T42" fmla="*/ 2147483647 w 59"/>
              <a:gd name="T43" fmla="*/ 2147483647 h 360"/>
              <a:gd name="T44" fmla="*/ 2147483647 w 59"/>
              <a:gd name="T45" fmla="*/ 2147483647 h 360"/>
              <a:gd name="T46" fmla="*/ 2147483647 w 59"/>
              <a:gd name="T47" fmla="*/ 2147483647 h 360"/>
              <a:gd name="T48" fmla="*/ 2147483647 w 59"/>
              <a:gd name="T49" fmla="*/ 2147483647 h 360"/>
              <a:gd name="T50" fmla="*/ 2147483647 w 59"/>
              <a:gd name="T51" fmla="*/ 2147483647 h 360"/>
              <a:gd name="T52" fmla="*/ 2147483647 w 59"/>
              <a:gd name="T53" fmla="*/ 2147483647 h 360"/>
              <a:gd name="T54" fmla="*/ 2147483647 w 59"/>
              <a:gd name="T55" fmla="*/ 2147483647 h 360"/>
              <a:gd name="T56" fmla="*/ 2147483647 w 59"/>
              <a:gd name="T57" fmla="*/ 2147483647 h 360"/>
              <a:gd name="T58" fmla="*/ 2147483647 w 59"/>
              <a:gd name="T59" fmla="*/ 2147483647 h 360"/>
              <a:gd name="T60" fmla="*/ 2147483647 w 59"/>
              <a:gd name="T61" fmla="*/ 2147483647 h 360"/>
              <a:gd name="T62" fmla="*/ 2147483647 w 59"/>
              <a:gd name="T63" fmla="*/ 2147483647 h 360"/>
              <a:gd name="T64" fmla="*/ 2147483647 w 59"/>
              <a:gd name="T65" fmla="*/ 2147483647 h 360"/>
              <a:gd name="T66" fmla="*/ 2147483647 w 59"/>
              <a:gd name="T67" fmla="*/ 2147483647 h 360"/>
              <a:gd name="T68" fmla="*/ 2147483647 w 59"/>
              <a:gd name="T69" fmla="*/ 2147483647 h 360"/>
              <a:gd name="T70" fmla="*/ 2147483647 w 59"/>
              <a:gd name="T71" fmla="*/ 2147483647 h 360"/>
              <a:gd name="T72" fmla="*/ 2147483647 w 59"/>
              <a:gd name="T73" fmla="*/ 2147483647 h 360"/>
              <a:gd name="T74" fmla="*/ 2147483647 w 59"/>
              <a:gd name="T75" fmla="*/ 2147483647 h 360"/>
              <a:gd name="T76" fmla="*/ 2147483647 w 59"/>
              <a:gd name="T77" fmla="*/ 2147483647 h 360"/>
              <a:gd name="T78" fmla="*/ 2147483647 w 59"/>
              <a:gd name="T79" fmla="*/ 2147483647 h 360"/>
              <a:gd name="T80" fmla="*/ 2147483647 w 59"/>
              <a:gd name="T81" fmla="*/ 2147483647 h 360"/>
              <a:gd name="T82" fmla="*/ 2147483647 w 59"/>
              <a:gd name="T83" fmla="*/ 2147483647 h 360"/>
              <a:gd name="T84" fmla="*/ 2147483647 w 59"/>
              <a:gd name="T85" fmla="*/ 2147483647 h 360"/>
              <a:gd name="T86" fmla="*/ 2147483647 w 59"/>
              <a:gd name="T87" fmla="*/ 2147483647 h 360"/>
              <a:gd name="T88" fmla="*/ 2147483647 w 59"/>
              <a:gd name="T89" fmla="*/ 2147483647 h 360"/>
              <a:gd name="T90" fmla="*/ 2147483647 w 59"/>
              <a:gd name="T91" fmla="*/ 2147483647 h 360"/>
              <a:gd name="T92" fmla="*/ 2147483647 w 59"/>
              <a:gd name="T93" fmla="*/ 2147483647 h 360"/>
              <a:gd name="T94" fmla="*/ 2147483647 w 59"/>
              <a:gd name="T95" fmla="*/ 2147483647 h 360"/>
              <a:gd name="T96" fmla="*/ 0 w 59"/>
              <a:gd name="T97" fmla="*/ 0 h 36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9"/>
              <a:gd name="T148" fmla="*/ 0 h 360"/>
              <a:gd name="T149" fmla="*/ 59 w 59"/>
              <a:gd name="T150" fmla="*/ 360 h 36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9" h="360">
                <a:moveTo>
                  <a:pt x="0" y="0"/>
                </a:moveTo>
                <a:lnTo>
                  <a:pt x="7" y="7"/>
                </a:lnTo>
                <a:lnTo>
                  <a:pt x="14" y="7"/>
                </a:lnTo>
                <a:lnTo>
                  <a:pt x="20" y="7"/>
                </a:lnTo>
                <a:lnTo>
                  <a:pt x="27" y="13"/>
                </a:lnTo>
                <a:lnTo>
                  <a:pt x="33" y="20"/>
                </a:lnTo>
                <a:lnTo>
                  <a:pt x="40" y="26"/>
                </a:lnTo>
                <a:lnTo>
                  <a:pt x="40" y="33"/>
                </a:lnTo>
                <a:lnTo>
                  <a:pt x="40" y="39"/>
                </a:lnTo>
                <a:lnTo>
                  <a:pt x="46" y="39"/>
                </a:lnTo>
                <a:lnTo>
                  <a:pt x="46" y="46"/>
                </a:lnTo>
                <a:lnTo>
                  <a:pt x="46" y="53"/>
                </a:lnTo>
                <a:lnTo>
                  <a:pt x="46" y="59"/>
                </a:lnTo>
                <a:lnTo>
                  <a:pt x="46" y="66"/>
                </a:lnTo>
                <a:lnTo>
                  <a:pt x="46" y="72"/>
                </a:lnTo>
                <a:lnTo>
                  <a:pt x="46" y="79"/>
                </a:lnTo>
                <a:lnTo>
                  <a:pt x="46" y="85"/>
                </a:lnTo>
                <a:lnTo>
                  <a:pt x="46" y="92"/>
                </a:lnTo>
                <a:lnTo>
                  <a:pt x="46" y="98"/>
                </a:lnTo>
                <a:lnTo>
                  <a:pt x="46" y="105"/>
                </a:lnTo>
                <a:lnTo>
                  <a:pt x="46" y="111"/>
                </a:lnTo>
                <a:lnTo>
                  <a:pt x="40" y="118"/>
                </a:lnTo>
                <a:lnTo>
                  <a:pt x="40" y="124"/>
                </a:lnTo>
                <a:lnTo>
                  <a:pt x="40" y="131"/>
                </a:lnTo>
                <a:lnTo>
                  <a:pt x="40" y="138"/>
                </a:lnTo>
                <a:lnTo>
                  <a:pt x="40" y="144"/>
                </a:lnTo>
                <a:lnTo>
                  <a:pt x="46" y="151"/>
                </a:lnTo>
                <a:lnTo>
                  <a:pt x="46" y="157"/>
                </a:lnTo>
                <a:lnTo>
                  <a:pt x="46" y="164"/>
                </a:lnTo>
                <a:lnTo>
                  <a:pt x="53" y="170"/>
                </a:lnTo>
                <a:lnTo>
                  <a:pt x="59" y="177"/>
                </a:lnTo>
                <a:lnTo>
                  <a:pt x="59" y="190"/>
                </a:lnTo>
                <a:lnTo>
                  <a:pt x="53" y="190"/>
                </a:lnTo>
                <a:lnTo>
                  <a:pt x="53" y="196"/>
                </a:lnTo>
                <a:lnTo>
                  <a:pt x="46" y="196"/>
                </a:lnTo>
                <a:lnTo>
                  <a:pt x="46" y="203"/>
                </a:lnTo>
                <a:lnTo>
                  <a:pt x="46" y="209"/>
                </a:lnTo>
                <a:lnTo>
                  <a:pt x="46" y="216"/>
                </a:lnTo>
                <a:lnTo>
                  <a:pt x="40" y="216"/>
                </a:lnTo>
                <a:lnTo>
                  <a:pt x="40" y="223"/>
                </a:lnTo>
                <a:lnTo>
                  <a:pt x="40" y="229"/>
                </a:lnTo>
                <a:lnTo>
                  <a:pt x="40" y="236"/>
                </a:lnTo>
                <a:lnTo>
                  <a:pt x="40" y="242"/>
                </a:lnTo>
                <a:lnTo>
                  <a:pt x="46" y="249"/>
                </a:lnTo>
                <a:lnTo>
                  <a:pt x="46" y="255"/>
                </a:lnTo>
                <a:lnTo>
                  <a:pt x="46" y="262"/>
                </a:lnTo>
                <a:lnTo>
                  <a:pt x="46" y="268"/>
                </a:lnTo>
                <a:lnTo>
                  <a:pt x="46" y="275"/>
                </a:lnTo>
                <a:lnTo>
                  <a:pt x="46" y="281"/>
                </a:lnTo>
                <a:lnTo>
                  <a:pt x="46" y="288"/>
                </a:lnTo>
                <a:lnTo>
                  <a:pt x="46" y="294"/>
                </a:lnTo>
                <a:lnTo>
                  <a:pt x="46" y="301"/>
                </a:lnTo>
                <a:lnTo>
                  <a:pt x="46" y="314"/>
                </a:lnTo>
                <a:lnTo>
                  <a:pt x="46" y="321"/>
                </a:lnTo>
                <a:lnTo>
                  <a:pt x="40" y="327"/>
                </a:lnTo>
                <a:lnTo>
                  <a:pt x="40" y="334"/>
                </a:lnTo>
                <a:lnTo>
                  <a:pt x="33" y="340"/>
                </a:lnTo>
                <a:lnTo>
                  <a:pt x="33" y="347"/>
                </a:lnTo>
                <a:lnTo>
                  <a:pt x="27" y="347"/>
                </a:lnTo>
                <a:lnTo>
                  <a:pt x="27" y="353"/>
                </a:lnTo>
                <a:lnTo>
                  <a:pt x="20" y="353"/>
                </a:lnTo>
                <a:lnTo>
                  <a:pt x="14" y="360"/>
                </a:lnTo>
                <a:lnTo>
                  <a:pt x="7" y="360"/>
                </a:lnTo>
                <a:lnTo>
                  <a:pt x="0" y="360"/>
                </a:lnTo>
                <a:lnTo>
                  <a:pt x="0" y="353"/>
                </a:lnTo>
                <a:lnTo>
                  <a:pt x="7" y="347"/>
                </a:lnTo>
                <a:lnTo>
                  <a:pt x="14" y="347"/>
                </a:lnTo>
                <a:lnTo>
                  <a:pt x="14" y="340"/>
                </a:lnTo>
                <a:lnTo>
                  <a:pt x="20" y="334"/>
                </a:lnTo>
                <a:lnTo>
                  <a:pt x="20" y="327"/>
                </a:lnTo>
                <a:lnTo>
                  <a:pt x="20" y="321"/>
                </a:lnTo>
                <a:lnTo>
                  <a:pt x="20" y="314"/>
                </a:lnTo>
                <a:lnTo>
                  <a:pt x="20" y="308"/>
                </a:lnTo>
                <a:lnTo>
                  <a:pt x="20" y="301"/>
                </a:lnTo>
                <a:lnTo>
                  <a:pt x="20" y="294"/>
                </a:lnTo>
                <a:lnTo>
                  <a:pt x="20" y="288"/>
                </a:lnTo>
                <a:lnTo>
                  <a:pt x="20" y="281"/>
                </a:lnTo>
                <a:lnTo>
                  <a:pt x="20" y="275"/>
                </a:lnTo>
                <a:lnTo>
                  <a:pt x="20" y="268"/>
                </a:lnTo>
                <a:lnTo>
                  <a:pt x="20" y="262"/>
                </a:lnTo>
                <a:lnTo>
                  <a:pt x="20" y="255"/>
                </a:lnTo>
                <a:lnTo>
                  <a:pt x="20" y="249"/>
                </a:lnTo>
                <a:lnTo>
                  <a:pt x="20" y="242"/>
                </a:lnTo>
                <a:lnTo>
                  <a:pt x="20" y="236"/>
                </a:lnTo>
                <a:lnTo>
                  <a:pt x="20" y="229"/>
                </a:lnTo>
                <a:lnTo>
                  <a:pt x="20" y="223"/>
                </a:lnTo>
                <a:lnTo>
                  <a:pt x="20" y="216"/>
                </a:lnTo>
                <a:lnTo>
                  <a:pt x="27" y="216"/>
                </a:lnTo>
                <a:lnTo>
                  <a:pt x="27" y="209"/>
                </a:lnTo>
                <a:lnTo>
                  <a:pt x="27" y="203"/>
                </a:lnTo>
                <a:lnTo>
                  <a:pt x="33" y="196"/>
                </a:lnTo>
                <a:lnTo>
                  <a:pt x="33" y="190"/>
                </a:lnTo>
                <a:lnTo>
                  <a:pt x="40" y="190"/>
                </a:lnTo>
                <a:lnTo>
                  <a:pt x="46" y="190"/>
                </a:lnTo>
                <a:lnTo>
                  <a:pt x="46" y="183"/>
                </a:lnTo>
                <a:lnTo>
                  <a:pt x="53" y="183"/>
                </a:lnTo>
                <a:lnTo>
                  <a:pt x="46" y="183"/>
                </a:lnTo>
                <a:lnTo>
                  <a:pt x="46" y="177"/>
                </a:lnTo>
                <a:lnTo>
                  <a:pt x="40" y="177"/>
                </a:lnTo>
                <a:lnTo>
                  <a:pt x="40" y="170"/>
                </a:lnTo>
                <a:lnTo>
                  <a:pt x="33" y="170"/>
                </a:lnTo>
                <a:lnTo>
                  <a:pt x="33" y="164"/>
                </a:lnTo>
                <a:lnTo>
                  <a:pt x="27" y="164"/>
                </a:lnTo>
                <a:lnTo>
                  <a:pt x="27" y="157"/>
                </a:lnTo>
                <a:lnTo>
                  <a:pt x="27" y="151"/>
                </a:lnTo>
                <a:lnTo>
                  <a:pt x="20" y="151"/>
                </a:lnTo>
                <a:lnTo>
                  <a:pt x="20" y="144"/>
                </a:lnTo>
                <a:lnTo>
                  <a:pt x="20" y="138"/>
                </a:lnTo>
                <a:lnTo>
                  <a:pt x="20" y="131"/>
                </a:lnTo>
                <a:lnTo>
                  <a:pt x="20" y="124"/>
                </a:lnTo>
                <a:lnTo>
                  <a:pt x="20" y="118"/>
                </a:lnTo>
                <a:lnTo>
                  <a:pt x="20" y="111"/>
                </a:lnTo>
                <a:lnTo>
                  <a:pt x="20" y="105"/>
                </a:lnTo>
                <a:lnTo>
                  <a:pt x="20" y="98"/>
                </a:lnTo>
                <a:lnTo>
                  <a:pt x="20" y="92"/>
                </a:lnTo>
                <a:lnTo>
                  <a:pt x="20" y="85"/>
                </a:lnTo>
                <a:lnTo>
                  <a:pt x="20" y="79"/>
                </a:lnTo>
                <a:lnTo>
                  <a:pt x="20" y="72"/>
                </a:lnTo>
                <a:lnTo>
                  <a:pt x="20" y="66"/>
                </a:lnTo>
                <a:lnTo>
                  <a:pt x="20" y="59"/>
                </a:lnTo>
                <a:lnTo>
                  <a:pt x="20" y="53"/>
                </a:lnTo>
                <a:lnTo>
                  <a:pt x="20" y="46"/>
                </a:lnTo>
                <a:lnTo>
                  <a:pt x="20" y="39"/>
                </a:lnTo>
                <a:lnTo>
                  <a:pt x="20" y="33"/>
                </a:lnTo>
                <a:lnTo>
                  <a:pt x="20" y="26"/>
                </a:lnTo>
                <a:lnTo>
                  <a:pt x="14" y="20"/>
                </a:lnTo>
                <a:lnTo>
                  <a:pt x="7" y="13"/>
                </a:lnTo>
                <a:lnTo>
                  <a:pt x="0" y="1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  <a:ln w="11176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" name="Line 202"/>
          <p:cNvSpPr>
            <a:spLocks noChangeShapeType="1"/>
          </p:cNvSpPr>
          <p:nvPr/>
        </p:nvSpPr>
        <p:spPr bwMode="auto">
          <a:xfrm>
            <a:off x="2732591" y="6431757"/>
            <a:ext cx="5992813" cy="1587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3" name="Line 204"/>
          <p:cNvSpPr>
            <a:spLocks noChangeShapeType="1"/>
          </p:cNvSpPr>
          <p:nvPr/>
        </p:nvSpPr>
        <p:spPr bwMode="auto">
          <a:xfrm>
            <a:off x="3605716" y="5777707"/>
            <a:ext cx="5116513" cy="1587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4" name="Line 205"/>
          <p:cNvSpPr>
            <a:spLocks noChangeShapeType="1"/>
          </p:cNvSpPr>
          <p:nvPr/>
        </p:nvSpPr>
        <p:spPr bwMode="auto">
          <a:xfrm>
            <a:off x="4435979" y="5134769"/>
            <a:ext cx="4286250" cy="1588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5" name="Line 206"/>
          <p:cNvSpPr>
            <a:spLocks noChangeShapeType="1"/>
          </p:cNvSpPr>
          <p:nvPr/>
        </p:nvSpPr>
        <p:spPr bwMode="auto">
          <a:xfrm>
            <a:off x="5213854" y="4460082"/>
            <a:ext cx="3508375" cy="1587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6" name="Line 207"/>
          <p:cNvSpPr>
            <a:spLocks noChangeShapeType="1"/>
          </p:cNvSpPr>
          <p:nvPr/>
        </p:nvSpPr>
        <p:spPr bwMode="auto">
          <a:xfrm>
            <a:off x="5982204" y="3806032"/>
            <a:ext cx="2740025" cy="1587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" name="Line 207"/>
          <p:cNvSpPr>
            <a:spLocks noChangeShapeType="1"/>
          </p:cNvSpPr>
          <p:nvPr/>
        </p:nvSpPr>
        <p:spPr bwMode="auto">
          <a:xfrm>
            <a:off x="6685466" y="3145632"/>
            <a:ext cx="2039938" cy="0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" name="Line 208"/>
          <p:cNvSpPr>
            <a:spLocks noChangeShapeType="1"/>
          </p:cNvSpPr>
          <p:nvPr/>
        </p:nvSpPr>
        <p:spPr bwMode="auto">
          <a:xfrm flipH="1">
            <a:off x="8719052" y="3124994"/>
            <a:ext cx="4763" cy="3328342"/>
          </a:xfrm>
          <a:prstGeom prst="line">
            <a:avLst/>
          </a:prstGeom>
          <a:noFill/>
          <a:ln w="3175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409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</a:t>
            </a:r>
            <a:r>
              <a:rPr lang="es-ES" dirty="0" smtClean="0">
                <a:solidFill>
                  <a:srgbClr val="1920A7"/>
                </a:solidFill>
              </a:rPr>
              <a:t>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4500" dirty="0" smtClean="0"/>
          </a:p>
          <a:p>
            <a:pPr marL="0" indent="0" algn="ctr">
              <a:buNone/>
            </a:pPr>
            <a:r>
              <a:rPr lang="es-ES" sz="6500" dirty="0" smtClean="0"/>
              <a:t>ETAPA 1</a:t>
            </a:r>
          </a:p>
          <a:p>
            <a:pPr marL="0" indent="0" algn="ctr">
              <a:buNone/>
            </a:pPr>
            <a:r>
              <a:rPr lang="es-ES" sz="3500" dirty="0" smtClean="0"/>
              <a:t>RESTAURAR LAS CONDICIONES INICIALES DEL EQUIPAMIENTO</a:t>
            </a:r>
            <a:endParaRPr lang="es-ES" sz="3500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422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</a:t>
            </a:r>
            <a:r>
              <a:rPr lang="es-ES" dirty="0" smtClean="0">
                <a:solidFill>
                  <a:srgbClr val="1920A7"/>
                </a:solidFill>
              </a:rPr>
              <a:t>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500" b="1" dirty="0" smtClean="0">
                <a:solidFill>
                  <a:schemeClr val="accent1">
                    <a:lumMod val="50000"/>
                  </a:schemeClr>
                </a:solidFill>
              </a:rPr>
              <a:t>LIMPIEZA BASICA DE MAQUINARIA E INSTALACIONES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56088"/>
            <a:ext cx="8568952" cy="467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17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 smtClean="0">
                <a:solidFill>
                  <a:srgbClr val="1920A7"/>
                </a:solidFill>
              </a:rPr>
              <a:t>MANTENIMIENTO AUTÓNOMO</a:t>
            </a:r>
            <a:endParaRPr lang="es-ES" dirty="0">
              <a:solidFill>
                <a:srgbClr val="1920A7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500" b="1" dirty="0" smtClean="0">
                <a:solidFill>
                  <a:schemeClr val="accent1">
                    <a:lumMod val="50000"/>
                  </a:schemeClr>
                </a:solidFill>
              </a:rPr>
              <a:t>ELIMINAR LAS ANOMALIAS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29529"/>
            <a:ext cx="8568952" cy="481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20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sz="2500" b="1" dirty="0">
                <a:solidFill>
                  <a:schemeClr val="accent1">
                    <a:lumMod val="50000"/>
                  </a:schemeClr>
                </a:solidFill>
              </a:rPr>
              <a:t>TARJETAS TPM</a:t>
            </a:r>
            <a:endParaRPr lang="es-ES" sz="25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3286125" cy="513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68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65538"/>
            <a:ext cx="8623085" cy="447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827584" y="1556792"/>
            <a:ext cx="60486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chemeClr val="accent1">
                    <a:lumMod val="50000"/>
                  </a:schemeClr>
                </a:solidFill>
              </a:rPr>
              <a:t>PRIMER PLAN DE LIMPIEZA Y LUBRICACIÓN</a:t>
            </a:r>
            <a:endParaRPr lang="es-ES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500" dirty="0" smtClean="0">
                <a:solidFill>
                  <a:schemeClr val="accent1">
                    <a:lumMod val="50000"/>
                  </a:schemeClr>
                </a:solidFill>
              </a:rPr>
              <a:t>CASO REAL</a:t>
            </a:r>
          </a:p>
          <a:p>
            <a:pPr marL="0" indent="0">
              <a:buNone/>
            </a:pPr>
            <a:endParaRPr lang="es-ES" sz="25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sz="25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6"/>
          <p:cNvSpPr txBox="1"/>
          <p:nvPr/>
        </p:nvSpPr>
        <p:spPr>
          <a:xfrm>
            <a:off x="4139952" y="3068960"/>
            <a:ext cx="4608513" cy="330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4638" indent="-274638" algn="just">
              <a:buFont typeface="Arial" pitchFamily="34" charset="0"/>
              <a:buChar char="•"/>
              <a:defRPr/>
            </a:pPr>
            <a:r>
              <a:rPr lang="es-ES_tradn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Máquina Piloto: </a:t>
            </a:r>
            <a:r>
              <a:rPr lang="es-ES_tradnl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Torno 57</a:t>
            </a:r>
          </a:p>
          <a:p>
            <a:pPr marL="274638" indent="-274638" algn="just">
              <a:buFont typeface="Arial" pitchFamily="34" charset="0"/>
              <a:buChar char="•"/>
              <a:defRPr/>
            </a:pPr>
            <a:endParaRPr lang="es-ES_tradn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74638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Situación Inicial:</a:t>
            </a:r>
          </a:p>
          <a:p>
            <a:pPr marL="731838" lvl="1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OEE </a:t>
            </a:r>
            <a:r>
              <a:rPr lang="es-ES_tradn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71%</a:t>
            </a:r>
          </a:p>
          <a:p>
            <a:pPr marL="731838" lvl="1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Rutas de Inspección y Limpieza no estandarizadas</a:t>
            </a:r>
          </a:p>
          <a:p>
            <a:pPr marL="731838" lvl="1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Problemas de microparadas</a:t>
            </a:r>
          </a:p>
          <a:p>
            <a:pPr marL="731838" lvl="1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Desconocimiento causa paradas</a:t>
            </a:r>
          </a:p>
          <a:p>
            <a:pPr marL="731838" lvl="1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Baja autonomía para resolución de problemas</a:t>
            </a:r>
          </a:p>
          <a:p>
            <a:pPr marL="731838" lvl="1" indent="-274638" algn="just">
              <a:buFont typeface="Arial" pitchFamily="34" charset="0"/>
              <a:buChar char="•"/>
              <a:defRPr/>
            </a:pPr>
            <a:r>
              <a:rPr lang="es-ES_tradn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Entorno de trabajo desorganizado</a:t>
            </a:r>
          </a:p>
        </p:txBody>
      </p:sp>
      <p:pic>
        <p:nvPicPr>
          <p:cNvPr id="9" name="Picture 2" descr="F:\DCIM\100CASIO\CIMG03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94112"/>
            <a:ext cx="4105275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LIMPIEZA A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FONDO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Imagen 4" descr="C:\Users\ALEJANDRO\Documents\Proyectos\AVIA GOAL Transfer II\Matrices Alcántara\Fotos\2010_12_14_Automantenimiento_I\DSCF81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89865"/>
            <a:ext cx="2965723" cy="3976764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8" descr="C:\Users\ALEJANDRO\Documents\Proyectos\AVIA GOAL Transfer II\Matrices Alcántara\Fotos\2010_12_14_Automantenimiento_I\DSCF81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89865"/>
            <a:ext cx="2835647" cy="3777543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9" descr="C:\Users\ALEJANDRO\Documents\Proyectos\AVIA GOAL Transfer II\Matrices Alcántara\Fotos\2010_12_14_Automantenimiento_I\DSCF818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907" y="2444660"/>
            <a:ext cx="2714625" cy="203358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12" descr="C:\Users\ALEJANDRO\Documents\Proyectos\AVIA GOAL Transfer II\Matrices Alcántara\Fotos\2010_12_14_Automantenimiento_I\DSCF818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8"/>
          <a:stretch>
            <a:fillRect/>
          </a:stretch>
        </p:blipFill>
        <p:spPr bwMode="auto">
          <a:xfrm>
            <a:off x="6270907" y="4745111"/>
            <a:ext cx="2749550" cy="1736502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46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RESTAURAR LAS CONDICIONES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INICIALES</a:t>
            </a:r>
          </a:p>
          <a:p>
            <a:pPr marL="0" indent="0">
              <a:buNone/>
            </a:pP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t="19117" r="10085" b="10294"/>
          <a:stretch/>
        </p:blipFill>
        <p:spPr bwMode="auto">
          <a:xfrm>
            <a:off x="0" y="2068651"/>
            <a:ext cx="8861484" cy="4396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96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1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145517" cy="534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9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14612" y="274638"/>
            <a:ext cx="6110188" cy="745470"/>
          </a:xfrm>
        </p:spPr>
        <p:txBody>
          <a:bodyPr/>
          <a:lstStyle/>
          <a:p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sz="6600" dirty="0" smtClean="0"/>
          </a:p>
          <a:p>
            <a:pPr marL="0" indent="0" algn="ctr">
              <a:buNone/>
            </a:pPr>
            <a:r>
              <a:rPr lang="pt-PT" sz="6500" dirty="0" smtClean="0"/>
              <a:t>ETAPA </a:t>
            </a:r>
            <a:r>
              <a:rPr lang="pt-PT" sz="6500" dirty="0"/>
              <a:t>2</a:t>
            </a:r>
          </a:p>
          <a:p>
            <a:pPr marL="0" indent="0" algn="ctr">
              <a:buNone/>
            </a:pPr>
            <a:r>
              <a:rPr lang="pt-PT" sz="3500" dirty="0" smtClean="0"/>
              <a:t>PREVENCIÓN DE LA SUCIEDAD, INSPECCIÓN Y LUBRICACIÓN</a:t>
            </a:r>
            <a:endParaRPr lang="pt-PT" sz="3500" dirty="0"/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29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>
                <a:solidFill>
                  <a:srgbClr val="1920A7"/>
                </a:solidFill>
              </a:rPr>
              <a:t>                MANTENIMIENTO </a:t>
            </a:r>
            <a:r>
              <a:rPr lang="es-ES" dirty="0">
                <a:solidFill>
                  <a:srgbClr val="1920A7"/>
                </a:solidFill>
              </a:rPr>
              <a:t>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ELIMINAR FUENTES DE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SUCIEDAD </a:t>
            </a: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 MEJORAR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ACCESOS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0"/>
          <a:stretch/>
        </p:blipFill>
        <p:spPr bwMode="auto">
          <a:xfrm>
            <a:off x="276709" y="2492896"/>
            <a:ext cx="8418694" cy="308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868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 smtClean="0">
                <a:solidFill>
                  <a:srgbClr val="1920A7"/>
                </a:solidFill>
              </a:rPr>
              <a:t>MANTENIMIENTO </a:t>
            </a:r>
            <a:r>
              <a:rPr lang="es-ES" dirty="0">
                <a:solidFill>
                  <a:srgbClr val="1920A7"/>
                </a:solidFill>
              </a:rPr>
              <a:t>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ELIMINAR FUENTES DE SUCIEDAD Y MEJORAR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ACCESOS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87153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93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SOLUCIÓN : MEJORA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ENFOCADA</a:t>
            </a:r>
          </a:p>
          <a:p>
            <a:pPr marL="0" indent="0">
              <a:buNone/>
              <a:defRPr/>
            </a:pP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12707"/>
            <a:ext cx="8676456" cy="469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915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PREVENCIÓN SUCIEDAD, MEJORA DEL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MANTENIMIENTO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11 Imagen" descr="C:\Users\ALEJANDRO\Documents\Proyectos\AVIA GOAL Transfer II\Matrices Alcántara\Fotos\2011_03_04_Automantenimiento_IV\DSCF99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290193"/>
            <a:ext cx="3096344" cy="2316581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12 Imagen" descr="C:\Users\ALEJANDRO\Documents\Proyectos\AVIA GOAL Transfer II\Matrices Alcántara\Fotos\2011_03_04_Automantenimiento_IV\DSCF99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64377"/>
            <a:ext cx="1932813" cy="1976991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13 Imagen" descr="C:\Users\ALEJANDRO\Documents\Proyectos\AVIA GOAL Transfer II\Matrices Alcántara\Fotos\2011_03_04_Automantenimiento_IV\DSCF997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50" y="2290193"/>
            <a:ext cx="3620102" cy="4267926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866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PREVENCIÓN SUCIEDAD, MEJORA DEL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MANTENIMIENTO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1" descr="F:\DCIM\100CASIO\CIMG04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4" t="33005" r="31992" b="33992"/>
          <a:stretch>
            <a:fillRect/>
          </a:stretch>
        </p:blipFill>
        <p:spPr bwMode="auto">
          <a:xfrm>
            <a:off x="323528" y="2380952"/>
            <a:ext cx="1973262" cy="1973263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:\DCIM\100CASIO\CIMG04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2" t="5334" r="19991" b="25325"/>
          <a:stretch>
            <a:fillRect/>
          </a:stretch>
        </p:blipFill>
        <p:spPr bwMode="auto">
          <a:xfrm>
            <a:off x="396553" y="4940002"/>
            <a:ext cx="2016125" cy="1638300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915" y="2204740"/>
            <a:ext cx="2708275" cy="1851025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:\DCIM\100CASIO\CIMG047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3" b="12990"/>
          <a:stretch>
            <a:fillRect/>
          </a:stretch>
        </p:blipFill>
        <p:spPr bwMode="auto">
          <a:xfrm>
            <a:off x="3420740" y="5228927"/>
            <a:ext cx="1800225" cy="1368425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928" y="2452390"/>
            <a:ext cx="1655762" cy="1984375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F:\DCIM\100CASIO\CIMG046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2" b="22658"/>
          <a:stretch>
            <a:fillRect/>
          </a:stretch>
        </p:blipFill>
        <p:spPr bwMode="auto">
          <a:xfrm>
            <a:off x="6084565" y="4868565"/>
            <a:ext cx="2447925" cy="1620837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2628578" y="4293890"/>
            <a:ext cx="3311525" cy="646112"/>
          </a:xfrm>
          <a:prstGeom prst="rect">
            <a:avLst/>
          </a:prstGeom>
          <a:noFill/>
          <a:ln w="12700">
            <a:solidFill>
              <a:srgbClr val="008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MEJORA INSPECCIÓN Y MANTENIMIENTO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72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sz="6500" b="1" dirty="0" smtClean="0"/>
          </a:p>
          <a:p>
            <a:pPr marL="0" indent="0" algn="ctr">
              <a:buNone/>
            </a:pPr>
            <a:r>
              <a:rPr lang="pt-PT" sz="6500" b="1" dirty="0" smtClean="0"/>
              <a:t>ETAPA </a:t>
            </a:r>
            <a:r>
              <a:rPr lang="pt-PT" sz="6500" b="1" dirty="0"/>
              <a:t>3</a:t>
            </a:r>
          </a:p>
          <a:p>
            <a:pPr marL="0" indent="0" algn="ctr">
              <a:buNone/>
            </a:pPr>
            <a:r>
              <a:rPr lang="pt-PT" sz="3500" b="1" dirty="0"/>
              <a:t>ESTANDARES DE LIMPIEZA, MEJORA DEL MANTENIMIENTO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3682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ESTANDARES DE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LIMPIEZA</a:t>
            </a:r>
          </a:p>
          <a:p>
            <a:pPr marL="0" indent="0">
              <a:buNone/>
            </a:pPr>
            <a:r>
              <a:rPr lang="es-ES_tradnl" dirty="0">
                <a:solidFill>
                  <a:srgbClr val="00B050"/>
                </a:solidFill>
              </a:rPr>
              <a:t>Ejemplo: Estándar  para rellenar el deposito de aceite </a:t>
            </a:r>
            <a:r>
              <a:rPr lang="es-ES_tradnl" dirty="0" smtClean="0">
                <a:solidFill>
                  <a:srgbClr val="00B050"/>
                </a:solidFill>
              </a:rPr>
              <a:t>hidráulico</a:t>
            </a:r>
          </a:p>
          <a:p>
            <a:pPr marL="0" indent="0">
              <a:buNone/>
            </a:pPr>
            <a:endParaRPr lang="es-ES_tradnl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00B050"/>
              </a:solidFill>
            </a:endParaRPr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19" y="3380459"/>
            <a:ext cx="8602645" cy="292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32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 DE INSPECCIÓN DE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MÁQUINA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969672"/>
            <a:ext cx="8368605" cy="4888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357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EJEMPLO OPL (ONE POINT LESSON): INSPECCIÓN DE LA UNIDAD DE TRATAMIENTO DE AIRE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COMPRIMIDO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3300"/>
            <a:ext cx="8496944" cy="360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357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ESTANDARES Y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5163"/>
            <a:ext cx="8651875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26479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27238" y="1633479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ESTÁNDARES DE LIMPIEZA, INSPECCIÓN Y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LUBRICACIÓN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6 CuadroTexto"/>
          <p:cNvSpPr txBox="1"/>
          <p:nvPr/>
        </p:nvSpPr>
        <p:spPr>
          <a:xfrm>
            <a:off x="3075930" y="4374852"/>
            <a:ext cx="3960813" cy="646112"/>
          </a:xfrm>
          <a:prstGeom prst="rect">
            <a:avLst/>
          </a:prstGeom>
          <a:noFill/>
          <a:ln w="12700">
            <a:solidFill>
              <a:srgbClr val="008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RUTA DE LIMPIEZA OPTIMIZADA  y 5S en el entorno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" r="6934"/>
          <a:stretch>
            <a:fillRect/>
          </a:stretch>
        </p:blipFill>
        <p:spPr bwMode="auto">
          <a:xfrm>
            <a:off x="683568" y="2285702"/>
            <a:ext cx="2305050" cy="1979612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0"/>
          <a:stretch>
            <a:fillRect/>
          </a:stretch>
        </p:blipFill>
        <p:spPr bwMode="auto">
          <a:xfrm>
            <a:off x="3710930" y="2285702"/>
            <a:ext cx="2276475" cy="2016125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618" y="4662189"/>
            <a:ext cx="1455737" cy="1935163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r="9807"/>
          <a:stretch>
            <a:fillRect/>
          </a:stretch>
        </p:blipFill>
        <p:spPr bwMode="auto">
          <a:xfrm>
            <a:off x="683568" y="4590752"/>
            <a:ext cx="2160587" cy="198120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530" y="5167014"/>
            <a:ext cx="1820863" cy="1363663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3"/>
          <a:stretch>
            <a:fillRect/>
          </a:stretch>
        </p:blipFill>
        <p:spPr bwMode="auto">
          <a:xfrm>
            <a:off x="6747818" y="2358727"/>
            <a:ext cx="1851025" cy="1878012"/>
          </a:xfrm>
          <a:prstGeom prst="rect">
            <a:avLst/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GESTION VISUAL Y ESTANDARIZACIÓN DEL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PROCESO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13 Imagen" descr="C:\Users\ALEJANDRO\Documents\Proyectos\AVIA GOAL Transfer II\Matrices Alcántara\Fotos\2011_03_04_Automantenimiento_IV\DSCF99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97152"/>
            <a:ext cx="2448272" cy="184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193800" y="4763343"/>
            <a:ext cx="1800225" cy="1800225"/>
          </a:xfrm>
          <a:prstGeom prst="ellipse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336675" y="4907806"/>
            <a:ext cx="1512887" cy="1262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409700" y="4979243"/>
            <a:ext cx="1366837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09700" y="4777631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>
                <a:sym typeface="Webdings" pitchFamily="18" charset="2"/>
              </a:rPr>
              <a:t>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22437" y="6247656"/>
            <a:ext cx="720725" cy="198437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MENSUAL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52575" y="5960318"/>
            <a:ext cx="1138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ES" altLang="es-ES" sz="1200" b="1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93825" y="5815856"/>
            <a:ext cx="1439862" cy="1444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INSPECCIÓN</a:t>
            </a:r>
          </a:p>
        </p:txBody>
      </p:sp>
      <p:sp>
        <p:nvSpPr>
          <p:cNvPr id="15" name="Oval 177"/>
          <p:cNvSpPr>
            <a:spLocks noChangeArrowheads="1"/>
          </p:cNvSpPr>
          <p:nvPr/>
        </p:nvSpPr>
        <p:spPr bwMode="auto">
          <a:xfrm>
            <a:off x="179512" y="2348756"/>
            <a:ext cx="1800225" cy="1800225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6" name="WordArt 178"/>
          <p:cNvSpPr>
            <a:spLocks noChangeArrowheads="1" noChangeShapeType="1" noTextEdit="1"/>
          </p:cNvSpPr>
          <p:nvPr/>
        </p:nvSpPr>
        <p:spPr bwMode="auto">
          <a:xfrm>
            <a:off x="322387" y="2493218"/>
            <a:ext cx="1512888" cy="12620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8236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17" name="Oval 179"/>
          <p:cNvSpPr>
            <a:spLocks noChangeArrowheads="1"/>
          </p:cNvSpPr>
          <p:nvPr/>
        </p:nvSpPr>
        <p:spPr bwMode="auto">
          <a:xfrm>
            <a:off x="395412" y="2564656"/>
            <a:ext cx="1366838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8" name="Text Box 180"/>
          <p:cNvSpPr txBox="1">
            <a:spLocks noChangeArrowheads="1"/>
          </p:cNvSpPr>
          <p:nvPr/>
        </p:nvSpPr>
        <p:spPr bwMode="auto">
          <a:xfrm>
            <a:off x="395412" y="2363043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>
                <a:sym typeface="Webdings" pitchFamily="18" charset="2"/>
              </a:rPr>
              <a:t></a:t>
            </a:r>
          </a:p>
        </p:txBody>
      </p:sp>
      <p:sp>
        <p:nvSpPr>
          <p:cNvPr id="19" name="Text Box 181"/>
          <p:cNvSpPr txBox="1">
            <a:spLocks noChangeArrowheads="1"/>
          </p:cNvSpPr>
          <p:nvPr/>
        </p:nvSpPr>
        <p:spPr bwMode="auto">
          <a:xfrm>
            <a:off x="743075" y="3833068"/>
            <a:ext cx="720725" cy="1984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SEMANAL</a:t>
            </a:r>
          </a:p>
        </p:txBody>
      </p:sp>
      <p:sp>
        <p:nvSpPr>
          <p:cNvPr id="20" name="Rectangle 430"/>
          <p:cNvSpPr>
            <a:spLocks noChangeArrowheads="1"/>
          </p:cNvSpPr>
          <p:nvPr/>
        </p:nvSpPr>
        <p:spPr bwMode="auto">
          <a:xfrm>
            <a:off x="379537" y="3401268"/>
            <a:ext cx="1439863" cy="144463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INSPECCIÓN</a:t>
            </a:r>
          </a:p>
        </p:txBody>
      </p:sp>
      <p:sp>
        <p:nvSpPr>
          <p:cNvPr id="21" name="Oval 3"/>
          <p:cNvSpPr>
            <a:spLocks noChangeArrowheads="1"/>
          </p:cNvSpPr>
          <p:nvPr/>
        </p:nvSpPr>
        <p:spPr bwMode="auto">
          <a:xfrm>
            <a:off x="2195736" y="2405906"/>
            <a:ext cx="1800225" cy="1800225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22" name="WordArt 4"/>
          <p:cNvSpPr>
            <a:spLocks noChangeArrowheads="1" noChangeShapeType="1" noTextEdit="1"/>
          </p:cNvSpPr>
          <p:nvPr/>
        </p:nvSpPr>
        <p:spPr bwMode="auto">
          <a:xfrm>
            <a:off x="2338611" y="2550368"/>
            <a:ext cx="1512888" cy="12620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8236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23" name="Oval 5"/>
          <p:cNvSpPr>
            <a:spLocks noChangeArrowheads="1"/>
          </p:cNvSpPr>
          <p:nvPr/>
        </p:nvSpPr>
        <p:spPr bwMode="auto">
          <a:xfrm>
            <a:off x="2411636" y="2621806"/>
            <a:ext cx="1366838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2414885" y="2420193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 dirty="0">
                <a:sym typeface="Wingdings" pitchFamily="2" charset="2"/>
              </a:rPr>
              <a:t>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724374" y="3890218"/>
            <a:ext cx="720725" cy="1984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SEMANAL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395761" y="3458418"/>
            <a:ext cx="1439863" cy="144463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LUBRICACIÓN</a:t>
            </a:r>
          </a:p>
        </p:txBody>
      </p:sp>
      <p:sp>
        <p:nvSpPr>
          <p:cNvPr id="27" name="Oval 3"/>
          <p:cNvSpPr>
            <a:spLocks noChangeArrowheads="1"/>
          </p:cNvSpPr>
          <p:nvPr/>
        </p:nvSpPr>
        <p:spPr bwMode="auto">
          <a:xfrm>
            <a:off x="4211960" y="2420193"/>
            <a:ext cx="1800225" cy="1800225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28" name="WordArt 4"/>
          <p:cNvSpPr>
            <a:spLocks noChangeArrowheads="1" noChangeShapeType="1" noTextEdit="1"/>
          </p:cNvSpPr>
          <p:nvPr/>
        </p:nvSpPr>
        <p:spPr bwMode="auto">
          <a:xfrm>
            <a:off x="4354835" y="2564656"/>
            <a:ext cx="1512888" cy="1262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8236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4427860" y="2636093"/>
            <a:ext cx="1366838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4427860" y="2434481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>
                <a:sym typeface="Wingdings 2" pitchFamily="18" charset="2"/>
              </a:rPr>
              <a:t></a:t>
            </a: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4740598" y="3904506"/>
            <a:ext cx="720725" cy="19843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SEMANAL</a:t>
            </a: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4411985" y="3472706"/>
            <a:ext cx="1439863" cy="144462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LIMPIEZA</a:t>
            </a:r>
          </a:p>
        </p:txBody>
      </p:sp>
      <p:sp>
        <p:nvSpPr>
          <p:cNvPr id="33" name="Oval 3"/>
          <p:cNvSpPr>
            <a:spLocks noChangeArrowheads="1"/>
          </p:cNvSpPr>
          <p:nvPr/>
        </p:nvSpPr>
        <p:spPr bwMode="auto">
          <a:xfrm>
            <a:off x="6228184" y="2405906"/>
            <a:ext cx="1800225" cy="1800225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34" name="WordArt 4"/>
          <p:cNvSpPr>
            <a:spLocks noChangeArrowheads="1" noChangeShapeType="1" noTextEdit="1"/>
          </p:cNvSpPr>
          <p:nvPr/>
        </p:nvSpPr>
        <p:spPr bwMode="auto">
          <a:xfrm>
            <a:off x="6371059" y="2550368"/>
            <a:ext cx="1512887" cy="12620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8236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35" name="Oval 5"/>
          <p:cNvSpPr>
            <a:spLocks noChangeArrowheads="1"/>
          </p:cNvSpPr>
          <p:nvPr/>
        </p:nvSpPr>
        <p:spPr bwMode="auto">
          <a:xfrm>
            <a:off x="6444084" y="2621806"/>
            <a:ext cx="1366837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6444084" y="2420193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>
                <a:sym typeface="Webdings" pitchFamily="18" charset="2"/>
              </a:rPr>
              <a:t>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6786933" y="3890218"/>
            <a:ext cx="720725" cy="1984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SEMANAL</a:t>
            </a: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6428209" y="3458418"/>
            <a:ext cx="1439862" cy="144463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INTERVENCIÓN</a:t>
            </a:r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2195736" y="4777631"/>
            <a:ext cx="1800225" cy="1800225"/>
          </a:xfrm>
          <a:prstGeom prst="ellipse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40" name="WordArt 4"/>
          <p:cNvSpPr>
            <a:spLocks noChangeArrowheads="1" noChangeShapeType="1" noTextEdit="1"/>
          </p:cNvSpPr>
          <p:nvPr/>
        </p:nvSpPr>
        <p:spPr bwMode="auto">
          <a:xfrm>
            <a:off x="2338611" y="4922093"/>
            <a:ext cx="1512887" cy="12620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8236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2411636" y="4993531"/>
            <a:ext cx="1366837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2411636" y="4791918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>
                <a:sym typeface="Webdings" pitchFamily="18" charset="2"/>
              </a:rPr>
              <a:t>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2724373" y="6261943"/>
            <a:ext cx="720725" cy="19843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MENSUAL</a:t>
            </a:r>
          </a:p>
        </p:txBody>
      </p:sp>
      <p:sp>
        <p:nvSpPr>
          <p:cNvPr id="44" name="Text Box 8"/>
          <p:cNvSpPr txBox="1">
            <a:spLocks noChangeArrowheads="1"/>
          </p:cNvSpPr>
          <p:nvPr/>
        </p:nvSpPr>
        <p:spPr bwMode="auto">
          <a:xfrm>
            <a:off x="2554511" y="5974606"/>
            <a:ext cx="1138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ES" altLang="es-ES" sz="1200" b="1"/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2395761" y="5830143"/>
            <a:ext cx="1439862" cy="144463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INTERVENCIÓN</a:t>
            </a: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4211960" y="4763343"/>
            <a:ext cx="1800225" cy="1800225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>
              <a:solidFill>
                <a:srgbClr val="008000"/>
              </a:solidFill>
            </a:endParaRPr>
          </a:p>
        </p:txBody>
      </p:sp>
      <p:sp>
        <p:nvSpPr>
          <p:cNvPr id="47" name="WordArt 4"/>
          <p:cNvSpPr>
            <a:spLocks noChangeArrowheads="1" noChangeShapeType="1" noTextEdit="1"/>
          </p:cNvSpPr>
          <p:nvPr/>
        </p:nvSpPr>
        <p:spPr bwMode="auto">
          <a:xfrm>
            <a:off x="4391198" y="4907806"/>
            <a:ext cx="1512887" cy="1262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8236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AUTOMANTENIMIENTO</a:t>
            </a:r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4464223" y="4979243"/>
            <a:ext cx="1366837" cy="13684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4464223" y="4777631"/>
            <a:ext cx="136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500">
                <a:sym typeface="Webdings" pitchFamily="18" charset="2"/>
              </a:rPr>
              <a:t></a:t>
            </a: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4776960" y="6247656"/>
            <a:ext cx="720725" cy="198437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es-ES" sz="700" b="1">
                <a:latin typeface="Arial Black" pitchFamily="34" charset="0"/>
              </a:rPr>
              <a:t>ANUAL</a:t>
            </a:r>
          </a:p>
        </p:txBody>
      </p:sp>
      <p:sp>
        <p:nvSpPr>
          <p:cNvPr id="51" name="Text Box 8"/>
          <p:cNvSpPr txBox="1">
            <a:spLocks noChangeArrowheads="1"/>
          </p:cNvSpPr>
          <p:nvPr/>
        </p:nvSpPr>
        <p:spPr bwMode="auto">
          <a:xfrm>
            <a:off x="4607098" y="5960318"/>
            <a:ext cx="1138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ES" altLang="es-ES" sz="1200" b="1"/>
          </a:p>
        </p:txBody>
      </p:sp>
      <p:sp>
        <p:nvSpPr>
          <p:cNvPr id="52" name="Rectangle 9"/>
          <p:cNvSpPr>
            <a:spLocks noChangeArrowheads="1"/>
          </p:cNvSpPr>
          <p:nvPr/>
        </p:nvSpPr>
        <p:spPr bwMode="auto">
          <a:xfrm>
            <a:off x="4448348" y="5815856"/>
            <a:ext cx="1439862" cy="144462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PT" altLang="es-ES" sz="1000" b="1">
                <a:latin typeface="Arial Black" pitchFamily="34" charset="0"/>
              </a:rPr>
              <a:t>INTERVENCIÓN</a:t>
            </a:r>
          </a:p>
        </p:txBody>
      </p: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altLang="es-ES" sz="66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PT" altLang="es-ES" sz="6500" b="1" dirty="0" smtClean="0"/>
              <a:t>ETAPA </a:t>
            </a:r>
            <a:r>
              <a:rPr lang="pt-PT" altLang="es-ES" sz="6500" b="1" dirty="0"/>
              <a:t>4</a:t>
            </a:r>
          </a:p>
          <a:p>
            <a:pPr marL="0" indent="0" algn="ctr">
              <a:buNone/>
            </a:pPr>
            <a:r>
              <a:rPr lang="pt-PT" altLang="es-ES" sz="3500" b="1" dirty="0"/>
              <a:t>FORMACIÓN DE LOS OPERARIOS EN EL AUTOMANTENIMIENTO</a:t>
            </a:r>
          </a:p>
          <a:p>
            <a:pPr marL="0" indent="0">
              <a:buNone/>
            </a:pPr>
            <a:endParaRPr lang="es-ES" sz="3500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FORMACIÓN DE LOS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OPERARIOS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72518"/>
            <a:ext cx="8672512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TAREAS SENCILLAS DE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MANTENIMIENTO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992888" cy="490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 DE FORMACIÓN Y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ENTRENAMIENTO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37348"/>
            <a:ext cx="6934150" cy="487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MAYOR AUTONOMÍA EN RESOLUCIÓN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PROBLEMAS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1" descr="F:\DCIM\100CASIO\CIMG04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/>
          <a:stretch>
            <a:fillRect/>
          </a:stretch>
        </p:blipFill>
        <p:spPr bwMode="auto">
          <a:xfrm>
            <a:off x="467544" y="2240830"/>
            <a:ext cx="3240088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F:\DCIM\100CASIO\CIMG04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5" t="2615" r="1955" b="69933"/>
          <a:stretch>
            <a:fillRect/>
          </a:stretch>
        </p:blipFill>
        <p:spPr bwMode="auto">
          <a:xfrm>
            <a:off x="3779913" y="2958906"/>
            <a:ext cx="4896544" cy="111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467544" y="5157192"/>
            <a:ext cx="8497888" cy="120032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s-ES_tradnl" dirty="0"/>
              <a:t>Registro de anomalías o paradas diarias que se analizan en reunión de KAIZEN DIARIO</a:t>
            </a:r>
          </a:p>
          <a:p>
            <a:pPr algn="just">
              <a:defRPr/>
            </a:pPr>
            <a:r>
              <a:rPr lang="es-ES_tradnl" dirty="0"/>
              <a:t>Reunión semanal para análisis de problemas más complejos detectados con la herramienta de los </a:t>
            </a:r>
            <a:r>
              <a:rPr lang="es-ES_tradnl" b="1" dirty="0"/>
              <a:t>5 porqués</a:t>
            </a:r>
            <a:endParaRPr lang="es-ES_tradnl" dirty="0"/>
          </a:p>
          <a:p>
            <a:pPr algn="just">
              <a:defRPr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377440" lvl="8" indent="0">
              <a:buNone/>
            </a:pPr>
            <a:endParaRPr lang="pt-PT" sz="6500" b="1" dirty="0" smtClean="0">
              <a:solidFill>
                <a:schemeClr val="tx1"/>
              </a:solidFill>
            </a:endParaRPr>
          </a:p>
          <a:p>
            <a:pPr marL="2377440" lvl="8" indent="0">
              <a:buNone/>
            </a:pPr>
            <a:r>
              <a:rPr lang="pt-PT" sz="6500" b="1" dirty="0" smtClean="0">
                <a:solidFill>
                  <a:schemeClr val="tx1"/>
                </a:solidFill>
              </a:rPr>
              <a:t>ETAPA </a:t>
            </a:r>
            <a:r>
              <a:rPr lang="pt-PT" sz="6500" b="1" dirty="0">
                <a:solidFill>
                  <a:schemeClr val="tx1"/>
                </a:solidFill>
              </a:rPr>
              <a:t>5</a:t>
            </a:r>
          </a:p>
          <a:p>
            <a:pPr marL="0" indent="0" algn="ctr">
              <a:buNone/>
            </a:pPr>
            <a:r>
              <a:rPr lang="pt-PT" sz="3500" b="1" dirty="0"/>
              <a:t>MANTENIMIENTO AUTÓNOMO POR LOS OPERARIOS</a:t>
            </a:r>
          </a:p>
          <a:p>
            <a:pPr marL="0" indent="0" algn="ctr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" name="49 Marcador de contenido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205192"/>
          </a:xfrm>
        </p:spPr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ESTÁNDARES DE LIMPIEZA, INSPECCIÓN Y LUBRICACIÓN</a:t>
            </a:r>
            <a:endParaRPr lang="es-E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9" t="11834" r="38240" b="5582"/>
          <a:stretch/>
        </p:blipFill>
        <p:spPr bwMode="auto">
          <a:xfrm>
            <a:off x="35496" y="1902620"/>
            <a:ext cx="3091213" cy="37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9" t="10876" r="34833" b="6250"/>
          <a:stretch/>
        </p:blipFill>
        <p:spPr bwMode="auto">
          <a:xfrm>
            <a:off x="3068667" y="1844824"/>
            <a:ext cx="3000085" cy="4953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8" t="12017" r="26787" b="7671"/>
          <a:stretch/>
        </p:blipFill>
        <p:spPr bwMode="auto">
          <a:xfrm>
            <a:off x="6053472" y="1902620"/>
            <a:ext cx="3033351" cy="3084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RESULTADOS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1 Gráfico"/>
          <p:cNvGraphicFramePr/>
          <p:nvPr>
            <p:extLst>
              <p:ext uri="{D42A27DB-BD31-4B8C-83A1-F6EECF244321}">
                <p14:modId xmlns:p14="http://schemas.microsoft.com/office/powerpoint/2010/main" val="1832051658"/>
              </p:ext>
            </p:extLst>
          </p:nvPr>
        </p:nvGraphicFramePr>
        <p:xfrm>
          <a:off x="32489" y="2717930"/>
          <a:ext cx="8743830" cy="4163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CONCLUSIÓN</a:t>
            </a:r>
          </a:p>
          <a:p>
            <a:pPr marL="274638" indent="-274638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dirty="0"/>
              <a:t>Sentido de propiedad de la máquina: los operarios son responsables de sus equipos.</a:t>
            </a:r>
          </a:p>
          <a:p>
            <a:pPr marL="274638" indent="-274638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dirty="0"/>
              <a:t>El mantenimiento más básico es AUTONOMO.</a:t>
            </a:r>
          </a:p>
          <a:p>
            <a:pPr marL="274638" indent="-274638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dirty="0"/>
              <a:t>El operario tiene la formación y herramientas necesarias para revisar y reparar averías sencillas. Las reparaciones simples son más rápidas.</a:t>
            </a:r>
          </a:p>
          <a:p>
            <a:pPr marL="274638" indent="-274638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dirty="0"/>
              <a:t>Evitamos </a:t>
            </a:r>
            <a:r>
              <a:rPr lang="es-ES_tradnl" dirty="0" err="1"/>
              <a:t>microparadas</a:t>
            </a:r>
            <a:r>
              <a:rPr lang="es-ES_tradnl" dirty="0"/>
              <a:t> inesperadas y por tanto un aumento de la productividad.</a:t>
            </a:r>
          </a:p>
          <a:p>
            <a:pPr marL="274638" indent="-274638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dirty="0"/>
              <a:t>El riesgo de averías más grandes se reduce al potenciar el mantenimiento preventivo.</a:t>
            </a:r>
          </a:p>
          <a:p>
            <a:pPr marL="274638" indent="-274638" algn="just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dirty="0"/>
              <a:t>Mayor disponibilidad de la máquina. Seguridad. Calidad.</a:t>
            </a:r>
          </a:p>
          <a:p>
            <a:pPr marL="274638" indent="-274638" algn="just">
              <a:buFont typeface="Arial" pitchFamily="34" charset="0"/>
              <a:buChar char="•"/>
              <a:defRPr/>
            </a:pPr>
            <a:endParaRPr lang="es-ES_tradnl" dirty="0"/>
          </a:p>
          <a:p>
            <a:pPr marL="0" indent="0">
              <a:buNone/>
            </a:pPr>
            <a:endParaRPr lang="es-ES" b="1" dirty="0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45470"/>
          </a:xfrm>
        </p:spPr>
        <p:txBody>
          <a:bodyPr/>
          <a:lstStyle/>
          <a:p>
            <a:r>
              <a:rPr lang="es-ES" dirty="0" smtClean="0"/>
              <a:t>                </a:t>
            </a:r>
            <a:r>
              <a:rPr lang="es-ES" dirty="0">
                <a:solidFill>
                  <a:srgbClr val="1920A7"/>
                </a:solidFill>
              </a:rPr>
              <a:t>MANTENIMIENTO AUTÓNOMO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323528" y="253345"/>
            <a:ext cx="1491084" cy="766763"/>
            <a:chOff x="128464" y="7065"/>
            <a:chExt cx="1368152" cy="765731"/>
          </a:xfrm>
        </p:grpSpPr>
        <p:pic>
          <p:nvPicPr>
            <p:cNvPr id="5" name="20 Imagen" descr="Alcantara_letr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64306"/>
              <a:ext cx="1368152" cy="308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21 Imagen" descr="Matriz solo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7065"/>
              <a:ext cx="713579" cy="54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31726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094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2144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2613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4968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479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940</TotalTime>
  <Words>747</Words>
  <Application>Microsoft Office PowerPoint</Application>
  <PresentationFormat>Presentación en pantalla (4:3)</PresentationFormat>
  <Paragraphs>195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6" baseType="lpstr">
      <vt:lpstr>Mirador</vt:lpstr>
      <vt:lpstr>MEJORA DISEÑO E IMPLANTACIÓN DE UN PLAN DE MANTENIMIENTO PARA MATRICES ALCANTARA </vt:lpstr>
      <vt:lpstr>  INTRODUCCIÓN  </vt:lpstr>
      <vt:lpstr>                </vt:lpstr>
      <vt:lpstr>   TPM</vt:lpstr>
      <vt:lpstr>MANTENIMIENTO AUTÓNOMO </vt:lpstr>
      <vt:lpstr>AUTOMANTENIMIENTO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                MANTENIMIENTO AUTÓNOMO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Kike</dc:creator>
  <cp:lastModifiedBy>Kike</cp:lastModifiedBy>
  <cp:revision>30</cp:revision>
  <dcterms:created xsi:type="dcterms:W3CDTF">2016-03-30T16:51:34Z</dcterms:created>
  <dcterms:modified xsi:type="dcterms:W3CDTF">2016-06-17T22:45:59Z</dcterms:modified>
</cp:coreProperties>
</file>