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3" r:id="rId17"/>
    <p:sldId id="270" r:id="rId18"/>
    <p:sldId id="271" r:id="rId1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B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2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201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17C55A-8DBE-4507-B1E3-BA915C158F50}" type="datetimeFigureOut">
              <a:rPr lang="es-ES" smtClean="0"/>
              <a:t>13/07/2016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F2672B-1810-4AB0-9965-1F5A9B57F0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6952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2672B-1810-4AB0-9965-1F5A9B57F00B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7666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2672B-1810-4AB0-9965-1F5A9B57F00B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5383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2672B-1810-4AB0-9965-1F5A9B57F00B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3665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2672B-1810-4AB0-9965-1F5A9B57F00B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5345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2672B-1810-4AB0-9965-1F5A9B57F00B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6791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2672B-1810-4AB0-9965-1F5A9B57F00B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30186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2672B-1810-4AB0-9965-1F5A9B57F00B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1277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2672B-1810-4AB0-9965-1F5A9B57F00B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7920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2672B-1810-4AB0-9965-1F5A9B57F00B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96445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2672B-1810-4AB0-9965-1F5A9B57F00B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22168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2672B-1810-4AB0-9965-1F5A9B57F00B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66644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2672B-1810-4AB0-9965-1F5A9B57F00B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29069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2672B-1810-4AB0-9965-1F5A9B57F00B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31147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2672B-1810-4AB0-9965-1F5A9B57F00B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41720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2672B-1810-4AB0-9965-1F5A9B57F00B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51266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2672B-1810-4AB0-9965-1F5A9B57F00B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990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8D06-0EE9-4E15-9F06-6CC884FB2AF4}" type="datetimeFigureOut">
              <a:rPr lang="es-ES" smtClean="0"/>
              <a:t>13/07/2016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60DB-CFB3-403E-985A-B5B1C1083A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7473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8D06-0EE9-4E15-9F06-6CC884FB2AF4}" type="datetimeFigureOut">
              <a:rPr lang="es-ES" smtClean="0"/>
              <a:t>13/07/2016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60DB-CFB3-403E-985A-B5B1C1083A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135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8D06-0EE9-4E15-9F06-6CC884FB2AF4}" type="datetimeFigureOut">
              <a:rPr lang="es-ES" smtClean="0"/>
              <a:t>13/07/2016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60DB-CFB3-403E-985A-B5B1C1083A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3139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8D06-0EE9-4E15-9F06-6CC884FB2AF4}" type="datetimeFigureOut">
              <a:rPr lang="es-ES" smtClean="0"/>
              <a:t>13/07/2016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60DB-CFB3-403E-985A-B5B1C1083A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8157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8D06-0EE9-4E15-9F06-6CC884FB2AF4}" type="datetimeFigureOut">
              <a:rPr lang="es-ES" smtClean="0"/>
              <a:t>13/07/2016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60DB-CFB3-403E-985A-B5B1C1083A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1154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8D06-0EE9-4E15-9F06-6CC884FB2AF4}" type="datetimeFigureOut">
              <a:rPr lang="es-ES" smtClean="0"/>
              <a:t>13/07/2016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60DB-CFB3-403E-985A-B5B1C1083A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5484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8D06-0EE9-4E15-9F06-6CC884FB2AF4}" type="datetimeFigureOut">
              <a:rPr lang="es-ES" smtClean="0"/>
              <a:t>13/07/2016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60DB-CFB3-403E-985A-B5B1C1083A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1040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8D06-0EE9-4E15-9F06-6CC884FB2AF4}" type="datetimeFigureOut">
              <a:rPr lang="es-ES" smtClean="0"/>
              <a:t>13/07/2016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60DB-CFB3-403E-985A-B5B1C1083A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7387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8D06-0EE9-4E15-9F06-6CC884FB2AF4}" type="datetimeFigureOut">
              <a:rPr lang="es-ES" smtClean="0"/>
              <a:t>13/07/2016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60DB-CFB3-403E-985A-B5B1C1083A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0987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8D06-0EE9-4E15-9F06-6CC884FB2AF4}" type="datetimeFigureOut">
              <a:rPr lang="es-ES" smtClean="0"/>
              <a:t>13/07/2016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60DB-CFB3-403E-985A-B5B1C1083A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1831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8D06-0EE9-4E15-9F06-6CC884FB2AF4}" type="datetimeFigureOut">
              <a:rPr lang="es-ES" smtClean="0"/>
              <a:t>13/07/2016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60DB-CFB3-403E-985A-B5B1C1083A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030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18D06-0EE9-4E15-9F06-6CC884FB2AF4}" type="datetimeFigureOut">
              <a:rPr lang="es-ES" smtClean="0"/>
              <a:t>13/07/2016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560DB-CFB3-403E-985A-B5B1C1083A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55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4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6.jpeg"/><Relationship Id="rId10" Type="http://schemas.openxmlformats.org/officeDocument/2006/relationships/image" Target="../media/image19.jpeg"/><Relationship Id="rId4" Type="http://schemas.openxmlformats.org/officeDocument/2006/relationships/image" Target="../media/image5.png"/><Relationship Id="rId9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4.jpe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4.jpeg"/><Relationship Id="rId7" Type="http://schemas.openxmlformats.org/officeDocument/2006/relationships/image" Target="../media/image2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4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4.jpeg"/><Relationship Id="rId7" Type="http://schemas.openxmlformats.org/officeDocument/2006/relationships/image" Target="../media/image3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emf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4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emf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38225" y="1498433"/>
            <a:ext cx="7772400" cy="1590675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</a:pPr>
            <a:r>
              <a:rPr lang="es-ES" sz="3600" baseline="30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“DISEÑO E INDUSTRIALIZACIÓN DE UN</a:t>
            </a:r>
            <a:br>
              <a:rPr lang="es-ES" sz="3600" baseline="30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3600" baseline="30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TESTERO PARA LA PLATAFORMA DE</a:t>
            </a:r>
            <a:r>
              <a:rPr lang="es-ES" sz="3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s-ES_tradnl" sz="3600" baseline="30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LOCOMOTORAS EURODUAL DE STADLER”</a:t>
            </a:r>
            <a:endParaRPr lang="es-ES" sz="3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7" name="Grupo 6"/>
          <p:cNvGrpSpPr/>
          <p:nvPr/>
        </p:nvGrpSpPr>
        <p:grpSpPr>
          <a:xfrm>
            <a:off x="1447800" y="5804233"/>
            <a:ext cx="6962775" cy="718210"/>
            <a:chOff x="747176" y="4221583"/>
            <a:chExt cx="8177749" cy="843535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216" y="4396763"/>
              <a:ext cx="2218160" cy="565762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176" y="4221583"/>
              <a:ext cx="2386549" cy="843535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0300" y="4424044"/>
              <a:ext cx="2714625" cy="465895"/>
            </a:xfrm>
            <a:prstGeom prst="rect">
              <a:avLst/>
            </a:prstGeom>
          </p:spPr>
        </p:pic>
      </p:grpSp>
      <p:sp>
        <p:nvSpPr>
          <p:cNvPr id="8" name="Título 1"/>
          <p:cNvSpPr txBox="1">
            <a:spLocks/>
          </p:cNvSpPr>
          <p:nvPr/>
        </p:nvSpPr>
        <p:spPr>
          <a:xfrm>
            <a:off x="1190625" y="807871"/>
            <a:ext cx="7772400" cy="690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es-ES" sz="4400" b="1" baseline="30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TRABAJO FINAL DE GRADO</a:t>
            </a:r>
            <a:endParaRPr lang="es-ES" sz="4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1038225" y="3871912"/>
            <a:ext cx="7772400" cy="15906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500"/>
              </a:lnSpc>
            </a:pPr>
            <a:r>
              <a:rPr lang="es-ES_tradnl" sz="2400" baseline="30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Autor: Eduardo Vide </a:t>
            </a:r>
            <a:r>
              <a:rPr lang="es-ES_tradnl" sz="2400" baseline="30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Arribas</a:t>
            </a:r>
          </a:p>
          <a:p>
            <a:pPr>
              <a:lnSpc>
                <a:spcPts val="1500"/>
              </a:lnSpc>
            </a:pPr>
            <a:endParaRPr lang="es-ES_tradnl" sz="2400" baseline="30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s-ES" sz="2400" baseline="30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Tutor: </a:t>
            </a:r>
            <a:r>
              <a:rPr lang="es-ES" sz="2400" baseline="30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Víctor Andrés </a:t>
            </a:r>
            <a:r>
              <a:rPr lang="es-ES" sz="2400" baseline="300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Cloquell</a:t>
            </a:r>
            <a:r>
              <a:rPr lang="es-ES" sz="2400" baseline="30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Ballester</a:t>
            </a:r>
          </a:p>
          <a:p>
            <a:pPr>
              <a:lnSpc>
                <a:spcPts val="1500"/>
              </a:lnSpc>
            </a:pPr>
            <a:r>
              <a:rPr lang="pt-BR" sz="2400" baseline="30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Tutor de empresa: Jose Enrique </a:t>
            </a:r>
            <a:r>
              <a:rPr lang="pt-BR" sz="2400" baseline="300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Alhambra</a:t>
            </a:r>
            <a:endParaRPr lang="pt-BR" sz="2400" baseline="30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s-ES_tradnl" sz="2400" baseline="30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s-ES" sz="2400" baseline="30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Ingeniería en Diseño Industrial y Desarrollo de Productos</a:t>
            </a:r>
          </a:p>
          <a:p>
            <a:pPr>
              <a:lnSpc>
                <a:spcPts val="1500"/>
              </a:lnSpc>
            </a:pPr>
            <a:r>
              <a:rPr lang="es-ES_tradnl" sz="2400" baseline="30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2015 - 2016</a:t>
            </a:r>
            <a:endParaRPr lang="es-ES" sz="24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79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" name="Grupo 4"/>
          <p:cNvGrpSpPr/>
          <p:nvPr/>
        </p:nvGrpSpPr>
        <p:grpSpPr>
          <a:xfrm>
            <a:off x="5129407" y="6353175"/>
            <a:ext cx="3785993" cy="390525"/>
            <a:chOff x="747176" y="4221583"/>
            <a:chExt cx="8177749" cy="843535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216" y="4396763"/>
              <a:ext cx="2218160" cy="565762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176" y="4221583"/>
              <a:ext cx="2386549" cy="843535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0300" y="4424044"/>
              <a:ext cx="2714625" cy="465895"/>
            </a:xfrm>
            <a:prstGeom prst="rect">
              <a:avLst/>
            </a:prstGeom>
          </p:spPr>
        </p:pic>
      </p:grpSp>
      <p:sp>
        <p:nvSpPr>
          <p:cNvPr id="9" name="Título 1"/>
          <p:cNvSpPr txBox="1">
            <a:spLocks/>
          </p:cNvSpPr>
          <p:nvPr/>
        </p:nvSpPr>
        <p:spPr>
          <a:xfrm>
            <a:off x="1143000" y="0"/>
            <a:ext cx="7772400" cy="690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es-ES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STADLER Y EL CONCEPTO EURODUAL</a:t>
            </a:r>
            <a:endParaRPr lang="es-ES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1" name="Conector recto 10"/>
          <p:cNvCxnSpPr/>
          <p:nvPr/>
        </p:nvCxnSpPr>
        <p:spPr>
          <a:xfrm>
            <a:off x="866775" y="666750"/>
            <a:ext cx="804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ítulo 1"/>
          <p:cNvSpPr txBox="1">
            <a:spLocks/>
          </p:cNvSpPr>
          <p:nvPr/>
        </p:nvSpPr>
        <p:spPr>
          <a:xfrm>
            <a:off x="1362075" y="933901"/>
            <a:ext cx="7772400" cy="17573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Locomotora Diésel Eléctrica /Eléctrica</a:t>
            </a: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Gran potencia</a:t>
            </a: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Gran versatilidad</a:t>
            </a: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Universalidad</a:t>
            </a: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Personalización</a:t>
            </a:r>
          </a:p>
          <a:p>
            <a:pPr>
              <a:lnSpc>
                <a:spcPct val="85000"/>
              </a:lnSpc>
            </a:pPr>
            <a:endParaRPr lang="es-ES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5"/>
          <a:srcRect r="7277"/>
          <a:stretch/>
        </p:blipFill>
        <p:spPr>
          <a:xfrm>
            <a:off x="1308022" y="2715440"/>
            <a:ext cx="7166129" cy="32800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1620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/>
          <p:cNvSpPr txBox="1">
            <a:spLocks/>
          </p:cNvSpPr>
          <p:nvPr/>
        </p:nvSpPr>
        <p:spPr>
          <a:xfrm>
            <a:off x="1362075" y="948641"/>
            <a:ext cx="7772400" cy="17573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Diseñar una alternativa de testero innovadora</a:t>
            </a: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En línea estética con la identidad de la compañía</a:t>
            </a: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Utilizar las técnicas de diseño inherentes para la obtención de     alternativas</a:t>
            </a: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Industrializar el diseño atendiendo a los procesos y métodos de la compañía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" name="Grupo 4"/>
          <p:cNvGrpSpPr/>
          <p:nvPr/>
        </p:nvGrpSpPr>
        <p:grpSpPr>
          <a:xfrm>
            <a:off x="5129407" y="6353175"/>
            <a:ext cx="3785993" cy="390525"/>
            <a:chOff x="747176" y="4221583"/>
            <a:chExt cx="8177749" cy="843535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216" y="4396763"/>
              <a:ext cx="2218160" cy="565762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176" y="4221583"/>
              <a:ext cx="2386549" cy="843535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0300" y="4424044"/>
              <a:ext cx="2714625" cy="465895"/>
            </a:xfrm>
            <a:prstGeom prst="rect">
              <a:avLst/>
            </a:prstGeom>
          </p:spPr>
        </p:pic>
      </p:grpSp>
      <p:sp>
        <p:nvSpPr>
          <p:cNvPr id="9" name="Título 1"/>
          <p:cNvSpPr txBox="1">
            <a:spLocks/>
          </p:cNvSpPr>
          <p:nvPr/>
        </p:nvSpPr>
        <p:spPr>
          <a:xfrm>
            <a:off x="1143000" y="0"/>
            <a:ext cx="7772400" cy="690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es-ES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 OBJETIVO</a:t>
            </a:r>
            <a:endParaRPr lang="es-ES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1" name="Conector recto 10"/>
          <p:cNvCxnSpPr/>
          <p:nvPr/>
        </p:nvCxnSpPr>
        <p:spPr>
          <a:xfrm>
            <a:off x="866775" y="666750"/>
            <a:ext cx="804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0611" y="2968992"/>
            <a:ext cx="4516514" cy="317993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8210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/>
          <p:cNvSpPr txBox="1">
            <a:spLocks/>
          </p:cNvSpPr>
          <p:nvPr/>
        </p:nvSpPr>
        <p:spPr>
          <a:xfrm>
            <a:off x="1362075" y="948640"/>
            <a:ext cx="7772400" cy="35090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Organismos: UIC, ERA, ENAC (UNE),  AFNOR (NF)</a:t>
            </a:r>
          </a:p>
          <a:p>
            <a:pPr algn="l">
              <a:lnSpc>
                <a:spcPct val="85000"/>
              </a:lnSpc>
            </a:pPr>
            <a:endParaRPr lang="es-ES" sz="2000" dirty="0" smtClean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Elementos del testero afectados por normativa</a:t>
            </a: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	• Gálibos</a:t>
            </a:r>
          </a:p>
          <a:p>
            <a:pPr algn="l">
              <a:lnSpc>
                <a:spcPct val="85000"/>
              </a:lnSpc>
            </a:pPr>
            <a:r>
              <a:rPr lang="es-ES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	</a:t>
            </a: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Luces, balizamiento y posicionamiento del vehículo</a:t>
            </a: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	• Visibilidad de cabina</a:t>
            </a:r>
          </a:p>
          <a:p>
            <a:pPr algn="l">
              <a:lnSpc>
                <a:spcPct val="85000"/>
              </a:lnSpc>
            </a:pPr>
            <a:r>
              <a:rPr lang="es-ES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	</a:t>
            </a: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Estribos y accesorios</a:t>
            </a: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	• Acoples</a:t>
            </a:r>
          </a:p>
          <a:p>
            <a:pPr algn="l">
              <a:lnSpc>
                <a:spcPct val="85000"/>
              </a:lnSpc>
            </a:pP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endParaRPr lang="es-ES" sz="2000" dirty="0" smtClean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" name="Grupo 4"/>
          <p:cNvGrpSpPr/>
          <p:nvPr/>
        </p:nvGrpSpPr>
        <p:grpSpPr>
          <a:xfrm>
            <a:off x="5129407" y="6353175"/>
            <a:ext cx="3785993" cy="390525"/>
            <a:chOff x="747176" y="4221583"/>
            <a:chExt cx="8177749" cy="843535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216" y="4396763"/>
              <a:ext cx="2218160" cy="565762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176" y="4221583"/>
              <a:ext cx="2386549" cy="843535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0300" y="4424044"/>
              <a:ext cx="2714625" cy="465895"/>
            </a:xfrm>
            <a:prstGeom prst="rect">
              <a:avLst/>
            </a:prstGeom>
          </p:spPr>
        </p:pic>
      </p:grpSp>
      <p:sp>
        <p:nvSpPr>
          <p:cNvPr id="9" name="Título 1"/>
          <p:cNvSpPr txBox="1">
            <a:spLocks/>
          </p:cNvSpPr>
          <p:nvPr/>
        </p:nvSpPr>
        <p:spPr>
          <a:xfrm>
            <a:off x="1143000" y="0"/>
            <a:ext cx="7772400" cy="690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es-ES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1. ESTUDIO DE LA NORMATIVA FERROVIARIA</a:t>
            </a:r>
            <a:endParaRPr lang="es-ES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1" name="Conector recto 10"/>
          <p:cNvCxnSpPr/>
          <p:nvPr/>
        </p:nvCxnSpPr>
        <p:spPr>
          <a:xfrm>
            <a:off x="866775" y="666750"/>
            <a:ext cx="804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upo 15"/>
          <p:cNvGrpSpPr/>
          <p:nvPr/>
        </p:nvGrpSpPr>
        <p:grpSpPr>
          <a:xfrm>
            <a:off x="1868501" y="3357557"/>
            <a:ext cx="6321398" cy="2700918"/>
            <a:chOff x="2090057" y="3357557"/>
            <a:chExt cx="6321398" cy="2700918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 rotWithShape="1">
            <a:blip r:embed="rId6"/>
            <a:srcRect l="27023" t="9338" r="25000" b="4650"/>
            <a:stretch/>
          </p:blipFill>
          <p:spPr>
            <a:xfrm>
              <a:off x="2090057" y="3373079"/>
              <a:ext cx="1872343" cy="268539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0" name="Imagen 9"/>
            <p:cNvPicPr>
              <a:picLocks noChangeAspect="1"/>
            </p:cNvPicPr>
            <p:nvPr/>
          </p:nvPicPr>
          <p:blipFill rotWithShape="1">
            <a:blip r:embed="rId7"/>
            <a:srcRect l="34762" t="9337" r="17262" b="5246"/>
            <a:stretch/>
          </p:blipFill>
          <p:spPr>
            <a:xfrm>
              <a:off x="4297604" y="3373079"/>
              <a:ext cx="1885391" cy="268539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 rotWithShape="1">
            <a:blip r:embed="rId8"/>
            <a:srcRect l="26786" t="8593" r="24881" b="4948"/>
            <a:stretch/>
          </p:blipFill>
          <p:spPr>
            <a:xfrm>
              <a:off x="6524066" y="3357557"/>
              <a:ext cx="1887389" cy="2700918"/>
            </a:xfrm>
            <a:prstGeom prst="rect">
              <a:avLst/>
            </a:prstGeom>
            <a:ln w="127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</p:grpSp>
    </p:spTree>
    <p:extLst>
      <p:ext uri="{BB962C8B-B14F-4D97-AF65-F5344CB8AC3E}">
        <p14:creationId xmlns:p14="http://schemas.microsoft.com/office/powerpoint/2010/main" val="5015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" name="Grupo 4"/>
          <p:cNvGrpSpPr/>
          <p:nvPr/>
        </p:nvGrpSpPr>
        <p:grpSpPr>
          <a:xfrm>
            <a:off x="5129407" y="6353175"/>
            <a:ext cx="3785993" cy="390525"/>
            <a:chOff x="747176" y="4221583"/>
            <a:chExt cx="8177749" cy="843535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216" y="4396763"/>
              <a:ext cx="2218160" cy="565762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176" y="4221583"/>
              <a:ext cx="2386549" cy="843535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0300" y="4424044"/>
              <a:ext cx="2714625" cy="465895"/>
            </a:xfrm>
            <a:prstGeom prst="rect">
              <a:avLst/>
            </a:prstGeom>
          </p:spPr>
        </p:pic>
      </p:grpSp>
      <p:sp>
        <p:nvSpPr>
          <p:cNvPr id="9" name="Título 1"/>
          <p:cNvSpPr txBox="1">
            <a:spLocks/>
          </p:cNvSpPr>
          <p:nvPr/>
        </p:nvSpPr>
        <p:spPr>
          <a:xfrm>
            <a:off x="1143000" y="0"/>
            <a:ext cx="7772400" cy="690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es-ES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1. ESTUDIO DE LA NORMATIVA FERROVIARIA</a:t>
            </a:r>
            <a:endParaRPr lang="es-ES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1" name="Conector recto 10"/>
          <p:cNvCxnSpPr/>
          <p:nvPr/>
        </p:nvCxnSpPr>
        <p:spPr>
          <a:xfrm>
            <a:off x="866775" y="666750"/>
            <a:ext cx="804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6"/>
          <a:srcRect t="3550" b="3835"/>
          <a:stretch/>
        </p:blipFill>
        <p:spPr>
          <a:xfrm>
            <a:off x="4153784" y="1009310"/>
            <a:ext cx="4453133" cy="488666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362075" y="948640"/>
            <a:ext cx="2667000" cy="51283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Cuadro resumen de normativas</a:t>
            </a:r>
          </a:p>
          <a:p>
            <a:pPr algn="l">
              <a:lnSpc>
                <a:spcPct val="85000"/>
              </a:lnSpc>
            </a:pPr>
            <a:endParaRPr lang="es-ES" sz="2000" dirty="0" smtClean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r>
              <a:rPr lang="es-ES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</a:t>
            </a: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Establece los requerimientos más importantes según cada normativa, agrupados por zonas de afectación en cuanto al diseño del testero</a:t>
            </a:r>
          </a:p>
          <a:p>
            <a:pPr algn="l">
              <a:lnSpc>
                <a:spcPct val="85000"/>
              </a:lnSpc>
            </a:pP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r>
              <a:rPr lang="es-ES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</a:t>
            </a: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Un diseño válido internacionalmente deberá cumplir con todo ellos</a:t>
            </a:r>
          </a:p>
          <a:p>
            <a:pPr algn="l">
              <a:lnSpc>
                <a:spcPct val="85000"/>
              </a:lnSpc>
            </a:pP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r>
              <a:rPr lang="es-ES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</a:t>
            </a: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Mención especial al apartado de gálibos</a:t>
            </a: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endParaRPr lang="es-ES" sz="2000" dirty="0" smtClean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48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" name="Grupo 4"/>
          <p:cNvGrpSpPr/>
          <p:nvPr/>
        </p:nvGrpSpPr>
        <p:grpSpPr>
          <a:xfrm>
            <a:off x="5129407" y="6353175"/>
            <a:ext cx="3785993" cy="390525"/>
            <a:chOff x="747176" y="4221583"/>
            <a:chExt cx="8177749" cy="843535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216" y="4396763"/>
              <a:ext cx="2218160" cy="565762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176" y="4221583"/>
              <a:ext cx="2386549" cy="843535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0300" y="4424044"/>
              <a:ext cx="2714625" cy="465895"/>
            </a:xfrm>
            <a:prstGeom prst="rect">
              <a:avLst/>
            </a:prstGeom>
          </p:spPr>
        </p:pic>
      </p:grpSp>
      <p:sp>
        <p:nvSpPr>
          <p:cNvPr id="9" name="Título 1"/>
          <p:cNvSpPr txBox="1">
            <a:spLocks/>
          </p:cNvSpPr>
          <p:nvPr/>
        </p:nvSpPr>
        <p:spPr>
          <a:xfrm>
            <a:off x="1143000" y="0"/>
            <a:ext cx="7772400" cy="690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es-ES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  <a:r>
              <a:rPr lang="es-ES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GENERACIÓN DEL MODELO DE CONTORNO</a:t>
            </a:r>
            <a:endParaRPr lang="es-ES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1" name="Conector recto 10"/>
          <p:cNvCxnSpPr/>
          <p:nvPr/>
        </p:nvCxnSpPr>
        <p:spPr>
          <a:xfrm>
            <a:off x="866775" y="666750"/>
            <a:ext cx="804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ítulo 1"/>
          <p:cNvSpPr txBox="1">
            <a:spLocks/>
          </p:cNvSpPr>
          <p:nvPr/>
        </p:nvSpPr>
        <p:spPr>
          <a:xfrm>
            <a:off x="1362075" y="948640"/>
            <a:ext cx="7772400" cy="22231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Consiste en traspasar a modelo 2D el conjunto de restricciones aplicadas por normativa</a:t>
            </a:r>
          </a:p>
          <a:p>
            <a:pPr algn="l">
              <a:lnSpc>
                <a:spcPct val="85000"/>
              </a:lnSpc>
            </a:pPr>
            <a:endParaRPr lang="es-ES" sz="2000" dirty="0" smtClean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Sirve como guía directa para el diseño general del testero y la colocación de sus elementos clave</a:t>
            </a:r>
          </a:p>
          <a:p>
            <a:pPr algn="l">
              <a:lnSpc>
                <a:spcPct val="85000"/>
              </a:lnSpc>
            </a:pP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Se combina con la estructura base aportada por la compañía (</a:t>
            </a:r>
            <a:r>
              <a:rPr lang="es-ES" sz="2000" dirty="0" err="1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Stadler</a:t>
            </a: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)</a:t>
            </a: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endParaRPr lang="es-ES" sz="2000" dirty="0" smtClean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2219377" y="3279963"/>
            <a:ext cx="5343420" cy="2850773"/>
            <a:chOff x="2200379" y="3185674"/>
            <a:chExt cx="5343420" cy="2850773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00379" y="3251814"/>
              <a:ext cx="2929028" cy="277261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57850" y="3185674"/>
              <a:ext cx="1885949" cy="285077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54807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" name="Grupo 4"/>
          <p:cNvGrpSpPr/>
          <p:nvPr/>
        </p:nvGrpSpPr>
        <p:grpSpPr>
          <a:xfrm>
            <a:off x="5129407" y="6353175"/>
            <a:ext cx="3785993" cy="390525"/>
            <a:chOff x="747176" y="4221583"/>
            <a:chExt cx="8177749" cy="843535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216" y="4396763"/>
              <a:ext cx="2218160" cy="565762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176" y="4221583"/>
              <a:ext cx="2386549" cy="843535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0300" y="4424044"/>
              <a:ext cx="2714625" cy="465895"/>
            </a:xfrm>
            <a:prstGeom prst="rect">
              <a:avLst/>
            </a:prstGeom>
          </p:spPr>
        </p:pic>
      </p:grpSp>
      <p:sp>
        <p:nvSpPr>
          <p:cNvPr id="9" name="Título 1"/>
          <p:cNvSpPr txBox="1">
            <a:spLocks/>
          </p:cNvSpPr>
          <p:nvPr/>
        </p:nvSpPr>
        <p:spPr>
          <a:xfrm>
            <a:off x="1143000" y="0"/>
            <a:ext cx="7772400" cy="690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es-ES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 DESARROLLO DE LOS CONCEPTOS</a:t>
            </a:r>
            <a:endParaRPr lang="es-ES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1" name="Conector recto 10"/>
          <p:cNvCxnSpPr/>
          <p:nvPr/>
        </p:nvCxnSpPr>
        <p:spPr>
          <a:xfrm>
            <a:off x="866775" y="666750"/>
            <a:ext cx="804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ítulo 1"/>
          <p:cNvSpPr txBox="1">
            <a:spLocks/>
          </p:cNvSpPr>
          <p:nvPr/>
        </p:nvSpPr>
        <p:spPr>
          <a:xfrm>
            <a:off x="1362075" y="977216"/>
            <a:ext cx="7772400" cy="184601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Análisis de los elementos característicos del diseño de </a:t>
            </a:r>
            <a:r>
              <a:rPr lang="es-ES" sz="2000" dirty="0" err="1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Vossloh</a:t>
            </a: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y </a:t>
            </a:r>
            <a:r>
              <a:rPr lang="es-ES" sz="2000" dirty="0" err="1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Stadler</a:t>
            </a:r>
            <a:endParaRPr lang="es-ES" sz="2000" dirty="0" smtClean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Tras es análisis, se utilizan diferentes técnicas de creatividad (Matriz de combinaciones, Crossover de marcas y Rediseño)</a:t>
            </a:r>
          </a:p>
          <a:p>
            <a:pPr algn="l">
              <a:lnSpc>
                <a:spcPct val="85000"/>
              </a:lnSpc>
            </a:pPr>
            <a:endParaRPr lang="es-ES" sz="2000" dirty="0" smtClean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Se obtienen 6 brutos conceptuales de partida en 2D</a:t>
            </a: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endParaRPr lang="es-ES" sz="2000" dirty="0" smtClean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grpSp>
        <p:nvGrpSpPr>
          <p:cNvPr id="22" name="Grupo 21"/>
          <p:cNvGrpSpPr/>
          <p:nvPr/>
        </p:nvGrpSpPr>
        <p:grpSpPr>
          <a:xfrm>
            <a:off x="2883942" y="2790824"/>
            <a:ext cx="4728666" cy="3379371"/>
            <a:chOff x="2166050" y="2177496"/>
            <a:chExt cx="5720162" cy="4087950"/>
          </a:xfrm>
        </p:grpSpPr>
        <p:grpSp>
          <p:nvGrpSpPr>
            <p:cNvPr id="19" name="Grupo 18"/>
            <p:cNvGrpSpPr/>
            <p:nvPr/>
          </p:nvGrpSpPr>
          <p:grpSpPr>
            <a:xfrm>
              <a:off x="2177115" y="2177496"/>
              <a:ext cx="5704170" cy="2115704"/>
              <a:chOff x="974132" y="2485652"/>
              <a:chExt cx="5704170" cy="2115704"/>
            </a:xfrm>
          </p:grpSpPr>
          <p:pic>
            <p:nvPicPr>
              <p:cNvPr id="2" name="Imagen 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4132" y="2485652"/>
                <a:ext cx="2092917" cy="2092917"/>
              </a:xfrm>
              <a:prstGeom prst="rect">
                <a:avLst/>
              </a:prstGeom>
            </p:spPr>
          </p:pic>
          <p:pic>
            <p:nvPicPr>
              <p:cNvPr id="13" name="Imagen 1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26517" y="2485652"/>
                <a:ext cx="2151785" cy="2115704"/>
              </a:xfrm>
              <a:prstGeom prst="rect">
                <a:avLst/>
              </a:prstGeom>
            </p:spPr>
          </p:pic>
          <p:pic>
            <p:nvPicPr>
              <p:cNvPr id="16" name="Imagen 1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42298" y="2485652"/>
                <a:ext cx="2148789" cy="2092917"/>
              </a:xfrm>
              <a:prstGeom prst="rect">
                <a:avLst/>
              </a:prstGeom>
            </p:spPr>
          </p:pic>
        </p:grpSp>
        <p:grpSp>
          <p:nvGrpSpPr>
            <p:cNvPr id="21" name="Grupo 20"/>
            <p:cNvGrpSpPr/>
            <p:nvPr/>
          </p:nvGrpSpPr>
          <p:grpSpPr>
            <a:xfrm>
              <a:off x="2166050" y="4150400"/>
              <a:ext cx="5720162" cy="2115046"/>
              <a:chOff x="2166050" y="4150400"/>
              <a:chExt cx="5720162" cy="2115046"/>
            </a:xfrm>
          </p:grpSpPr>
          <p:pic>
            <p:nvPicPr>
              <p:cNvPr id="15" name="Imagen 1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53741" y="4150400"/>
                <a:ext cx="2150917" cy="2110583"/>
              </a:xfrm>
              <a:prstGeom prst="rect">
                <a:avLst/>
              </a:prstGeom>
            </p:spPr>
          </p:pic>
          <p:pic>
            <p:nvPicPr>
              <p:cNvPr id="17" name="Imagen 16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66050" y="4150400"/>
                <a:ext cx="2115046" cy="2115046"/>
              </a:xfrm>
              <a:prstGeom prst="rect">
                <a:avLst/>
              </a:prstGeom>
            </p:spPr>
          </p:pic>
          <p:pic>
            <p:nvPicPr>
              <p:cNvPr id="18" name="Imagen 17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29500" y="4150400"/>
                <a:ext cx="2156712" cy="211058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8234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" name="Grupo 4"/>
          <p:cNvGrpSpPr/>
          <p:nvPr/>
        </p:nvGrpSpPr>
        <p:grpSpPr>
          <a:xfrm>
            <a:off x="5129407" y="6353175"/>
            <a:ext cx="3785993" cy="390525"/>
            <a:chOff x="747176" y="4221583"/>
            <a:chExt cx="8177749" cy="843535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216" y="4396763"/>
              <a:ext cx="2218160" cy="565762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176" y="4221583"/>
              <a:ext cx="2386549" cy="843535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0300" y="4424044"/>
              <a:ext cx="2714625" cy="465895"/>
            </a:xfrm>
            <a:prstGeom prst="rect">
              <a:avLst/>
            </a:prstGeom>
          </p:spPr>
        </p:pic>
      </p:grpSp>
      <p:sp>
        <p:nvSpPr>
          <p:cNvPr id="9" name="Título 1"/>
          <p:cNvSpPr txBox="1">
            <a:spLocks/>
          </p:cNvSpPr>
          <p:nvPr/>
        </p:nvSpPr>
        <p:spPr>
          <a:xfrm>
            <a:off x="1143000" y="0"/>
            <a:ext cx="7772400" cy="690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es-ES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 DESARROLLO DE LOS CONCEPTOS</a:t>
            </a:r>
            <a:endParaRPr lang="es-ES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1" name="Conector recto 10"/>
          <p:cNvCxnSpPr/>
          <p:nvPr/>
        </p:nvCxnSpPr>
        <p:spPr>
          <a:xfrm>
            <a:off x="866775" y="666750"/>
            <a:ext cx="804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ítulo 1"/>
          <p:cNvSpPr txBox="1">
            <a:spLocks/>
          </p:cNvSpPr>
          <p:nvPr/>
        </p:nvSpPr>
        <p:spPr>
          <a:xfrm>
            <a:off x="1362075" y="948641"/>
            <a:ext cx="7772400" cy="12230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Se descartan 2 de los brutos conceptuales y se emplea una técnica de refinamiento del diseño por etapas en los restantes</a:t>
            </a:r>
          </a:p>
          <a:p>
            <a:pPr algn="l">
              <a:lnSpc>
                <a:spcPct val="85000"/>
              </a:lnSpc>
            </a:pPr>
            <a:endParaRPr lang="es-ES" sz="2000" dirty="0" smtClean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Se obtienen las 4 alternativas de diseño a evaluar en 3D</a:t>
            </a: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endParaRPr lang="es-ES" sz="2000" dirty="0" smtClean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grpSp>
        <p:nvGrpSpPr>
          <p:cNvPr id="22" name="Grupo 21"/>
          <p:cNvGrpSpPr/>
          <p:nvPr/>
        </p:nvGrpSpPr>
        <p:grpSpPr>
          <a:xfrm>
            <a:off x="2143655" y="2391680"/>
            <a:ext cx="5649320" cy="3520060"/>
            <a:chOff x="2134130" y="2429780"/>
            <a:chExt cx="5649320" cy="3520060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34130" y="2429780"/>
              <a:ext cx="2554157" cy="1567395"/>
            </a:xfrm>
            <a:prstGeom prst="rect">
              <a:avLst/>
            </a:prstGeom>
          </p:spPr>
        </p:pic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00650" y="2434981"/>
              <a:ext cx="2582800" cy="1562194"/>
            </a:xfrm>
            <a:prstGeom prst="rect">
              <a:avLst/>
            </a:prstGeom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 rotWithShape="1">
            <a:blip r:embed="rId8"/>
            <a:srcRect l="1133" t="3176" r="1304" b="2660"/>
            <a:stretch/>
          </p:blipFill>
          <p:spPr>
            <a:xfrm>
              <a:off x="2134130" y="4415154"/>
              <a:ext cx="2581738" cy="1534685"/>
            </a:xfrm>
            <a:prstGeom prst="rect">
              <a:avLst/>
            </a:prstGeom>
          </p:spPr>
        </p:pic>
        <p:pic>
          <p:nvPicPr>
            <p:cNvPr id="20" name="Imagen 1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200650" y="4415155"/>
              <a:ext cx="2582800" cy="15346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51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" name="Grupo 4"/>
          <p:cNvGrpSpPr/>
          <p:nvPr/>
        </p:nvGrpSpPr>
        <p:grpSpPr>
          <a:xfrm>
            <a:off x="5129407" y="6353175"/>
            <a:ext cx="3785993" cy="390525"/>
            <a:chOff x="747176" y="4221583"/>
            <a:chExt cx="8177749" cy="843535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216" y="4396763"/>
              <a:ext cx="2218160" cy="565762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176" y="4221583"/>
              <a:ext cx="2386549" cy="843535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0300" y="4424044"/>
              <a:ext cx="2714625" cy="465895"/>
            </a:xfrm>
            <a:prstGeom prst="rect">
              <a:avLst/>
            </a:prstGeom>
          </p:spPr>
        </p:pic>
      </p:grpSp>
      <p:sp>
        <p:nvSpPr>
          <p:cNvPr id="9" name="Título 1"/>
          <p:cNvSpPr txBox="1">
            <a:spLocks/>
          </p:cNvSpPr>
          <p:nvPr/>
        </p:nvSpPr>
        <p:spPr>
          <a:xfrm>
            <a:off x="1143000" y="0"/>
            <a:ext cx="7772400" cy="690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es-ES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 DESARROLLO DE LOS CONCEPTOS</a:t>
            </a:r>
            <a:endParaRPr lang="es-ES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1" name="Conector recto 10"/>
          <p:cNvCxnSpPr/>
          <p:nvPr/>
        </p:nvCxnSpPr>
        <p:spPr>
          <a:xfrm>
            <a:off x="866775" y="666750"/>
            <a:ext cx="804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ítulo 1"/>
          <p:cNvSpPr txBox="1">
            <a:spLocks/>
          </p:cNvSpPr>
          <p:nvPr/>
        </p:nvSpPr>
        <p:spPr>
          <a:xfrm>
            <a:off x="1362075" y="948641"/>
            <a:ext cx="7772400" cy="24708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5000"/>
              </a:lnSpc>
            </a:pPr>
            <a:r>
              <a:rPr lang="es-ES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Con el fin de puntuar las alternativas y escoger una definitiva, se realizan encuestas a dos grupos: Personal de </a:t>
            </a:r>
            <a:r>
              <a:rPr lang="es-ES" sz="20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Stadler</a:t>
            </a:r>
            <a:r>
              <a:rPr lang="es-ES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y Estudiantes de ingeniería + Profesionales sector ferroviario</a:t>
            </a:r>
          </a:p>
          <a:p>
            <a:pPr algn="l">
              <a:lnSpc>
                <a:spcPct val="85000"/>
              </a:lnSpc>
            </a:pP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r>
              <a:rPr lang="es-ES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Los resultados son tratados mediante coeficientes especiales para unas valoraciones más fiables</a:t>
            </a:r>
          </a:p>
          <a:p>
            <a:pPr algn="l">
              <a:lnSpc>
                <a:spcPct val="85000"/>
              </a:lnSpc>
            </a:pP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grpSp>
        <p:nvGrpSpPr>
          <p:cNvPr id="18" name="Grupo 17"/>
          <p:cNvGrpSpPr/>
          <p:nvPr/>
        </p:nvGrpSpPr>
        <p:grpSpPr>
          <a:xfrm>
            <a:off x="1280255" y="2981320"/>
            <a:ext cx="7497889" cy="2775643"/>
            <a:chOff x="1276650" y="2771770"/>
            <a:chExt cx="7497889" cy="2775643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76650" y="3459501"/>
              <a:ext cx="2355787" cy="140018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grpSp>
          <p:nvGrpSpPr>
            <p:cNvPr id="17" name="Grupo 16"/>
            <p:cNvGrpSpPr/>
            <p:nvPr/>
          </p:nvGrpSpPr>
          <p:grpSpPr>
            <a:xfrm>
              <a:off x="3992373" y="2771770"/>
              <a:ext cx="4782166" cy="2775643"/>
              <a:chOff x="3992373" y="2771770"/>
              <a:chExt cx="4782166" cy="2775643"/>
            </a:xfrm>
          </p:grpSpPr>
          <p:pic>
            <p:nvPicPr>
              <p:cNvPr id="13" name="Imagen 12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92373" y="2771770"/>
                <a:ext cx="2387978" cy="2775643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pic>
            <p:nvPicPr>
              <p:cNvPr id="16" name="Imagen 15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380351" y="2771770"/>
                <a:ext cx="2394188" cy="2775643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73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" name="Grupo 4"/>
          <p:cNvGrpSpPr/>
          <p:nvPr/>
        </p:nvGrpSpPr>
        <p:grpSpPr>
          <a:xfrm>
            <a:off x="5129407" y="6353175"/>
            <a:ext cx="3785993" cy="390525"/>
            <a:chOff x="747176" y="4221583"/>
            <a:chExt cx="8177749" cy="843535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216" y="4396763"/>
              <a:ext cx="2218160" cy="565762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176" y="4221583"/>
              <a:ext cx="2386549" cy="843535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0300" y="4424044"/>
              <a:ext cx="2714625" cy="465895"/>
            </a:xfrm>
            <a:prstGeom prst="rect">
              <a:avLst/>
            </a:prstGeom>
          </p:spPr>
        </p:pic>
      </p:grpSp>
      <p:sp>
        <p:nvSpPr>
          <p:cNvPr id="9" name="Título 1"/>
          <p:cNvSpPr txBox="1">
            <a:spLocks/>
          </p:cNvSpPr>
          <p:nvPr/>
        </p:nvSpPr>
        <p:spPr>
          <a:xfrm>
            <a:off x="1143000" y="0"/>
            <a:ext cx="7772400" cy="690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es-ES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 DESARROLLO DE LOS CONCEPTOS</a:t>
            </a:r>
            <a:endParaRPr lang="es-ES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1" name="Conector recto 10"/>
          <p:cNvCxnSpPr/>
          <p:nvPr/>
        </p:nvCxnSpPr>
        <p:spPr>
          <a:xfrm>
            <a:off x="866775" y="666750"/>
            <a:ext cx="804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ítulo 1"/>
          <p:cNvSpPr txBox="1">
            <a:spLocks/>
          </p:cNvSpPr>
          <p:nvPr/>
        </p:nvSpPr>
        <p:spPr>
          <a:xfrm>
            <a:off x="1362075" y="948641"/>
            <a:ext cx="7772400" cy="24708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Se analizan los resultados mediante gráficas y se escoge la alternativa final en base a su media (Alternativa 4)</a:t>
            </a: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Se estudian los aspectos peor valorados, se mejora y se aplica un última etapa de refinamiento del diseño.</a:t>
            </a:r>
          </a:p>
          <a:p>
            <a:pPr algn="l">
              <a:lnSpc>
                <a:spcPct val="85000"/>
              </a:lnSpc>
            </a:pPr>
            <a:endParaRPr lang="es-ES" sz="2000" dirty="0" smtClean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Como añadido, se produce un prototipo en impresión 3D a escala</a:t>
            </a: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grpSp>
        <p:nvGrpSpPr>
          <p:cNvPr id="19" name="Grupo 18"/>
          <p:cNvGrpSpPr/>
          <p:nvPr/>
        </p:nvGrpSpPr>
        <p:grpSpPr>
          <a:xfrm>
            <a:off x="1029012" y="3419475"/>
            <a:ext cx="7804509" cy="2208715"/>
            <a:chOff x="1333813" y="3858710"/>
            <a:chExt cx="6985566" cy="1976950"/>
          </a:xfrm>
        </p:grpSpPr>
        <p:pic>
          <p:nvPicPr>
            <p:cNvPr id="10" name="Imagen 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90" r="14970"/>
            <a:stretch/>
          </p:blipFill>
          <p:spPr>
            <a:xfrm>
              <a:off x="4173191" y="3858710"/>
              <a:ext cx="2450465" cy="196122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2" name="Imagen 1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89" r="26950"/>
            <a:stretch/>
          </p:blipFill>
          <p:spPr>
            <a:xfrm>
              <a:off x="6810771" y="3858710"/>
              <a:ext cx="1508608" cy="197695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33813" y="3858710"/>
              <a:ext cx="2652263" cy="195767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64397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" name="Grupo 4"/>
          <p:cNvGrpSpPr/>
          <p:nvPr/>
        </p:nvGrpSpPr>
        <p:grpSpPr>
          <a:xfrm>
            <a:off x="5129407" y="6353175"/>
            <a:ext cx="3785993" cy="390525"/>
            <a:chOff x="747176" y="4221583"/>
            <a:chExt cx="8177749" cy="843535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216" y="4396763"/>
              <a:ext cx="2218160" cy="565762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176" y="4221583"/>
              <a:ext cx="2386549" cy="843535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0300" y="4424044"/>
              <a:ext cx="2714625" cy="465895"/>
            </a:xfrm>
            <a:prstGeom prst="rect">
              <a:avLst/>
            </a:prstGeom>
          </p:spPr>
        </p:pic>
      </p:grpSp>
      <p:sp>
        <p:nvSpPr>
          <p:cNvPr id="9" name="Título 1"/>
          <p:cNvSpPr txBox="1">
            <a:spLocks/>
          </p:cNvSpPr>
          <p:nvPr/>
        </p:nvSpPr>
        <p:spPr>
          <a:xfrm>
            <a:off x="1143000" y="0"/>
            <a:ext cx="7772400" cy="690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es-ES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  <a:r>
              <a:rPr lang="es-ES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INDUSTRIALIZACIÓN</a:t>
            </a:r>
            <a:endParaRPr lang="es-ES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1" name="Conector recto 10"/>
          <p:cNvCxnSpPr/>
          <p:nvPr/>
        </p:nvCxnSpPr>
        <p:spPr>
          <a:xfrm>
            <a:off x="866775" y="666750"/>
            <a:ext cx="804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ítulo 1"/>
          <p:cNvSpPr txBox="1">
            <a:spLocks/>
          </p:cNvSpPr>
          <p:nvPr/>
        </p:nvSpPr>
        <p:spPr>
          <a:xfrm>
            <a:off x="1362075" y="948641"/>
            <a:ext cx="7772400" cy="24708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Consiste en la conversión y adaptación del modelo conceptual escogido a un conjunto de piezas y </a:t>
            </a:r>
            <a:r>
              <a:rPr lang="es-ES" sz="2000" dirty="0" err="1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subensamblajes</a:t>
            </a: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acordes a los procesos productivos que </a:t>
            </a:r>
            <a:r>
              <a:rPr lang="es-ES" sz="2000" dirty="0" err="1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Stadler</a:t>
            </a: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requiere.</a:t>
            </a: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También, son tenidos en cuenta parámetros como la ergonomía de uso y la facilidad de montaje.</a:t>
            </a:r>
          </a:p>
          <a:p>
            <a:pPr algn="l">
              <a:lnSpc>
                <a:spcPct val="85000"/>
              </a:lnSpc>
            </a:pPr>
            <a:endParaRPr lang="es-ES" sz="2000" dirty="0" smtClean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Todas las piezas tienen su geometría condicionada por la forma de fabricación escogida para cada una de ellas</a:t>
            </a: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1362075" y="3746011"/>
            <a:ext cx="7379433" cy="2223477"/>
            <a:chOff x="1422588" y="3677554"/>
            <a:chExt cx="7379433" cy="2223477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6"/>
            <a:srcRect l="19941" t="1499" r="24067"/>
            <a:stretch/>
          </p:blipFill>
          <p:spPr>
            <a:xfrm>
              <a:off x="1422588" y="3677554"/>
              <a:ext cx="2373088" cy="220684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" name="Imagen 2"/>
            <p:cNvPicPr>
              <a:picLocks noChangeAspect="1"/>
            </p:cNvPicPr>
            <p:nvPr/>
          </p:nvPicPr>
          <p:blipFill rotWithShape="1">
            <a:blip r:embed="rId7"/>
            <a:srcRect l="1624" t="828" r="2122" b="1192"/>
            <a:stretch/>
          </p:blipFill>
          <p:spPr>
            <a:xfrm>
              <a:off x="3895635" y="3677554"/>
              <a:ext cx="2267128" cy="222347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62722" y="3677555"/>
              <a:ext cx="2539299" cy="222347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56095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" name="Grupo 4"/>
          <p:cNvGrpSpPr/>
          <p:nvPr/>
        </p:nvGrpSpPr>
        <p:grpSpPr>
          <a:xfrm>
            <a:off x="5129407" y="6353175"/>
            <a:ext cx="3785993" cy="390525"/>
            <a:chOff x="747176" y="4221583"/>
            <a:chExt cx="8177749" cy="843535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216" y="4396763"/>
              <a:ext cx="2218160" cy="565762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176" y="4221583"/>
              <a:ext cx="2386549" cy="843535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0300" y="4424044"/>
              <a:ext cx="2714625" cy="465895"/>
            </a:xfrm>
            <a:prstGeom prst="rect">
              <a:avLst/>
            </a:prstGeom>
          </p:spPr>
        </p:pic>
      </p:grpSp>
      <p:sp>
        <p:nvSpPr>
          <p:cNvPr id="9" name="Título 1"/>
          <p:cNvSpPr txBox="1">
            <a:spLocks/>
          </p:cNvSpPr>
          <p:nvPr/>
        </p:nvSpPr>
        <p:spPr>
          <a:xfrm>
            <a:off x="1143000" y="0"/>
            <a:ext cx="7772400" cy="690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es-ES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  <a:r>
              <a:rPr lang="es-ES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INDUSTRIALIZACIÓN</a:t>
            </a:r>
            <a:endParaRPr lang="es-ES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1" name="Conector recto 10"/>
          <p:cNvCxnSpPr/>
          <p:nvPr/>
        </p:nvCxnSpPr>
        <p:spPr>
          <a:xfrm>
            <a:off x="866775" y="666750"/>
            <a:ext cx="804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8349" y="932554"/>
            <a:ext cx="5285476" cy="499289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8971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" name="Grupo 4"/>
          <p:cNvGrpSpPr/>
          <p:nvPr/>
        </p:nvGrpSpPr>
        <p:grpSpPr>
          <a:xfrm>
            <a:off x="5129407" y="6353175"/>
            <a:ext cx="3785993" cy="390525"/>
            <a:chOff x="747176" y="4221583"/>
            <a:chExt cx="8177749" cy="843535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216" y="4396763"/>
              <a:ext cx="2218160" cy="565762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176" y="4221583"/>
              <a:ext cx="2386549" cy="843535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0300" y="4424044"/>
              <a:ext cx="2714625" cy="465895"/>
            </a:xfrm>
            <a:prstGeom prst="rect">
              <a:avLst/>
            </a:prstGeom>
          </p:spPr>
        </p:pic>
      </p:grpSp>
      <p:sp>
        <p:nvSpPr>
          <p:cNvPr id="9" name="Título 1"/>
          <p:cNvSpPr txBox="1">
            <a:spLocks/>
          </p:cNvSpPr>
          <p:nvPr/>
        </p:nvSpPr>
        <p:spPr>
          <a:xfrm>
            <a:off x="1143000" y="0"/>
            <a:ext cx="7772400" cy="690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es-ES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5. ERGONOMÍA DE USO</a:t>
            </a:r>
            <a:endParaRPr lang="es-ES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1" name="Conector recto 10"/>
          <p:cNvCxnSpPr/>
          <p:nvPr/>
        </p:nvCxnSpPr>
        <p:spPr>
          <a:xfrm>
            <a:off x="866775" y="666750"/>
            <a:ext cx="804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ítulo 1"/>
          <p:cNvSpPr txBox="1">
            <a:spLocks/>
          </p:cNvSpPr>
          <p:nvPr/>
        </p:nvSpPr>
        <p:spPr>
          <a:xfrm>
            <a:off x="1362075" y="948641"/>
            <a:ext cx="7772400" cy="24708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Una vez completados todos los trabajos de ingeniería, se provee de información relativa a manera en que deben operarse los diferentes mecanismos del testero a la hora de realizar el mantenimiento</a:t>
            </a:r>
          </a:p>
          <a:p>
            <a:pPr algn="l">
              <a:lnSpc>
                <a:spcPct val="85000"/>
              </a:lnSpc>
            </a:pPr>
            <a:endParaRPr lang="es-ES" sz="2000" dirty="0" smtClean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Gráficamente, se muestra para cada caso la silueta ergonómica de una persona media realizando dichas operaciones</a:t>
            </a: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grpSp>
        <p:nvGrpSpPr>
          <p:cNvPr id="17" name="Grupo 16"/>
          <p:cNvGrpSpPr/>
          <p:nvPr/>
        </p:nvGrpSpPr>
        <p:grpSpPr>
          <a:xfrm>
            <a:off x="1462924" y="3094022"/>
            <a:ext cx="7132551" cy="2773378"/>
            <a:chOff x="1529966" y="3036872"/>
            <a:chExt cx="7132551" cy="2773378"/>
          </a:xfrm>
        </p:grpSpPr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9966" y="3036872"/>
              <a:ext cx="2296649" cy="277337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2400" y="3036872"/>
              <a:ext cx="2282166" cy="275588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0351" y="3036872"/>
              <a:ext cx="2282166" cy="275588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11193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" name="Grupo 4"/>
          <p:cNvGrpSpPr/>
          <p:nvPr/>
        </p:nvGrpSpPr>
        <p:grpSpPr>
          <a:xfrm>
            <a:off x="5129407" y="6353175"/>
            <a:ext cx="3785993" cy="390525"/>
            <a:chOff x="747176" y="4221583"/>
            <a:chExt cx="8177749" cy="843535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216" y="4396763"/>
              <a:ext cx="2218160" cy="565762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176" y="4221583"/>
              <a:ext cx="2386549" cy="843535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0300" y="4424044"/>
              <a:ext cx="2714625" cy="465895"/>
            </a:xfrm>
            <a:prstGeom prst="rect">
              <a:avLst/>
            </a:prstGeom>
          </p:spPr>
        </p:pic>
      </p:grpSp>
      <p:sp>
        <p:nvSpPr>
          <p:cNvPr id="9" name="Título 1"/>
          <p:cNvSpPr txBox="1">
            <a:spLocks/>
          </p:cNvSpPr>
          <p:nvPr/>
        </p:nvSpPr>
        <p:spPr>
          <a:xfrm>
            <a:off x="1143000" y="0"/>
            <a:ext cx="7772400" cy="690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es-ES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r>
            <a:r>
              <a:rPr lang="es-ES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PLIEGO DE CONDICIONES Y PLANIMETRÍA</a:t>
            </a:r>
            <a:endParaRPr lang="es-ES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1" name="Conector recto 10"/>
          <p:cNvCxnSpPr/>
          <p:nvPr/>
        </p:nvCxnSpPr>
        <p:spPr>
          <a:xfrm>
            <a:off x="866775" y="666750"/>
            <a:ext cx="804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ítulo 1"/>
          <p:cNvSpPr txBox="1">
            <a:spLocks/>
          </p:cNvSpPr>
          <p:nvPr/>
        </p:nvSpPr>
        <p:spPr>
          <a:xfrm>
            <a:off x="1362075" y="948641"/>
            <a:ext cx="7772400" cy="24708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Acompañando a la memoria descriptiva, el pliego de condiciones especifica los requerimientos técnicos de ejecución y acabado para cada uno de los componentes del testero</a:t>
            </a:r>
          </a:p>
          <a:p>
            <a:pPr algn="l">
              <a:lnSpc>
                <a:spcPct val="85000"/>
              </a:lnSpc>
            </a:pPr>
            <a:endParaRPr lang="es-ES" sz="2000" dirty="0" smtClean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Además, los planos también son aportados para la definición de las cotas y medidas clave de construcción de las piezas</a:t>
            </a: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9148439"/>
              </p:ext>
            </p:extLst>
          </p:nvPr>
        </p:nvGraphicFramePr>
        <p:xfrm>
          <a:off x="2556933" y="2721831"/>
          <a:ext cx="4944533" cy="34976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crobat Document" r:id="rId7" imgW="32099227" imgH="22707465" progId="AcroExch.Document.11">
                  <p:embed/>
                </p:oleObj>
              </mc:Choice>
              <mc:Fallback>
                <p:oleObj name="Acrobat Document" r:id="rId7" imgW="32099227" imgH="22707465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>
                        <a:lum bright="-34000" contrast="51000"/>
                      </a:blip>
                      <a:stretch>
                        <a:fillRect/>
                      </a:stretch>
                    </p:blipFill>
                    <p:spPr>
                      <a:xfrm>
                        <a:off x="2556933" y="2721831"/>
                        <a:ext cx="4944533" cy="34976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738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" name="Grupo 4"/>
          <p:cNvGrpSpPr/>
          <p:nvPr/>
        </p:nvGrpSpPr>
        <p:grpSpPr>
          <a:xfrm>
            <a:off x="5129407" y="6353175"/>
            <a:ext cx="3785993" cy="390525"/>
            <a:chOff x="747176" y="4221583"/>
            <a:chExt cx="8177749" cy="843535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216" y="4396763"/>
              <a:ext cx="2218160" cy="565762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176" y="4221583"/>
              <a:ext cx="2386549" cy="843535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0300" y="4424044"/>
              <a:ext cx="2714625" cy="465895"/>
            </a:xfrm>
            <a:prstGeom prst="rect">
              <a:avLst/>
            </a:prstGeom>
          </p:spPr>
        </p:pic>
      </p:grpSp>
      <p:sp>
        <p:nvSpPr>
          <p:cNvPr id="9" name="Título 1"/>
          <p:cNvSpPr txBox="1">
            <a:spLocks/>
          </p:cNvSpPr>
          <p:nvPr/>
        </p:nvSpPr>
        <p:spPr>
          <a:xfrm>
            <a:off x="1143000" y="0"/>
            <a:ext cx="7772400" cy="690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es-ES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r>
            <a:r>
              <a:rPr lang="es-ES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PLIEGO DE CONDICIONES Y PLANIMETRÍA</a:t>
            </a:r>
            <a:endParaRPr lang="es-ES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1" name="Conector recto 10"/>
          <p:cNvCxnSpPr/>
          <p:nvPr/>
        </p:nvCxnSpPr>
        <p:spPr>
          <a:xfrm>
            <a:off x="866775" y="666750"/>
            <a:ext cx="804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500295"/>
              </p:ext>
            </p:extLst>
          </p:nvPr>
        </p:nvGraphicFramePr>
        <p:xfrm>
          <a:off x="1281915" y="972343"/>
          <a:ext cx="7218343" cy="509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Acrobat Document" r:id="rId7" imgW="22707420" imgH="16039976" progId="AcroExch.Document.11">
                  <p:embed/>
                </p:oleObj>
              </mc:Choice>
              <mc:Fallback>
                <p:oleObj name="Acrobat Document" r:id="rId7" imgW="22707420" imgH="16039976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>
                        <a:lum bright="-16000" contrast="29000"/>
                      </a:blip>
                      <a:stretch>
                        <a:fillRect/>
                      </a:stretch>
                    </p:blipFill>
                    <p:spPr>
                      <a:xfrm>
                        <a:off x="1281915" y="972343"/>
                        <a:ext cx="7218343" cy="5099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988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" name="Grupo 4"/>
          <p:cNvGrpSpPr/>
          <p:nvPr/>
        </p:nvGrpSpPr>
        <p:grpSpPr>
          <a:xfrm>
            <a:off x="5129407" y="6353175"/>
            <a:ext cx="3785993" cy="390525"/>
            <a:chOff x="747176" y="4221583"/>
            <a:chExt cx="8177749" cy="843535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216" y="4396763"/>
              <a:ext cx="2218160" cy="565762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176" y="4221583"/>
              <a:ext cx="2386549" cy="843535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0300" y="4424044"/>
              <a:ext cx="2714625" cy="465895"/>
            </a:xfrm>
            <a:prstGeom prst="rect">
              <a:avLst/>
            </a:prstGeom>
          </p:spPr>
        </p:pic>
      </p:grpSp>
      <p:sp>
        <p:nvSpPr>
          <p:cNvPr id="9" name="Título 1"/>
          <p:cNvSpPr txBox="1">
            <a:spLocks/>
          </p:cNvSpPr>
          <p:nvPr/>
        </p:nvSpPr>
        <p:spPr>
          <a:xfrm>
            <a:off x="1143000" y="0"/>
            <a:ext cx="7772400" cy="690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es-ES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r>
            <a:r>
              <a:rPr lang="es-ES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PLIEGO DE CONDICIONES Y PLANIMETRÍA</a:t>
            </a:r>
            <a:endParaRPr lang="es-ES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1" name="Conector recto 10"/>
          <p:cNvCxnSpPr/>
          <p:nvPr/>
        </p:nvCxnSpPr>
        <p:spPr>
          <a:xfrm>
            <a:off x="866775" y="666750"/>
            <a:ext cx="804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332748"/>
              </p:ext>
            </p:extLst>
          </p:nvPr>
        </p:nvGraphicFramePr>
        <p:xfrm>
          <a:off x="1251926" y="920105"/>
          <a:ext cx="7360736" cy="519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Acrobat Document" r:id="rId7" imgW="22707420" imgH="16039976" progId="AcroExch.Document.11">
                  <p:embed/>
                </p:oleObj>
              </mc:Choice>
              <mc:Fallback>
                <p:oleObj name="Acrobat Document" r:id="rId7" imgW="22707420" imgH="16039976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>
                        <a:lum bright="-9000" contrast="21000"/>
                      </a:blip>
                      <a:stretch>
                        <a:fillRect/>
                      </a:stretch>
                    </p:blipFill>
                    <p:spPr>
                      <a:xfrm>
                        <a:off x="1251926" y="920105"/>
                        <a:ext cx="7360736" cy="5199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011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" name="Grupo 4"/>
          <p:cNvGrpSpPr/>
          <p:nvPr/>
        </p:nvGrpSpPr>
        <p:grpSpPr>
          <a:xfrm>
            <a:off x="5129407" y="6353175"/>
            <a:ext cx="3785993" cy="390525"/>
            <a:chOff x="747176" y="4221583"/>
            <a:chExt cx="8177749" cy="843535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216" y="4396763"/>
              <a:ext cx="2218160" cy="565762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176" y="4221583"/>
              <a:ext cx="2386549" cy="843535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0300" y="4424044"/>
              <a:ext cx="2714625" cy="465895"/>
            </a:xfrm>
            <a:prstGeom prst="rect">
              <a:avLst/>
            </a:prstGeom>
          </p:spPr>
        </p:pic>
      </p:grpSp>
      <p:sp>
        <p:nvSpPr>
          <p:cNvPr id="9" name="Título 1"/>
          <p:cNvSpPr txBox="1">
            <a:spLocks/>
          </p:cNvSpPr>
          <p:nvPr/>
        </p:nvSpPr>
        <p:spPr>
          <a:xfrm>
            <a:off x="1143000" y="0"/>
            <a:ext cx="7772400" cy="690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es-ES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7. PRESUPUESTO</a:t>
            </a:r>
            <a:endParaRPr lang="es-ES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1" name="Conector recto 10"/>
          <p:cNvCxnSpPr/>
          <p:nvPr/>
        </p:nvCxnSpPr>
        <p:spPr>
          <a:xfrm>
            <a:off x="866775" y="666750"/>
            <a:ext cx="804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ítulo 1"/>
          <p:cNvSpPr txBox="1">
            <a:spLocks/>
          </p:cNvSpPr>
          <p:nvPr/>
        </p:nvSpPr>
        <p:spPr>
          <a:xfrm>
            <a:off x="1362075" y="948641"/>
            <a:ext cx="7772400" cy="24708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Finalmente, es llevado a cabo un estudio de previsión de costes</a:t>
            </a:r>
          </a:p>
          <a:p>
            <a:pPr algn="l">
              <a:lnSpc>
                <a:spcPct val="85000"/>
              </a:lnSpc>
            </a:pPr>
            <a:endParaRPr lang="es-E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Por un lado, el posible coste del diseño del actual proyecto trasladado a un entorno real de oficina de diseño e ingeniería</a:t>
            </a:r>
          </a:p>
          <a:p>
            <a:pPr algn="l">
              <a:lnSpc>
                <a:spcPct val="85000"/>
              </a:lnSpc>
            </a:pPr>
            <a:endParaRPr lang="es-ES" sz="2000" dirty="0" smtClean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>
              <a:lnSpc>
                <a:spcPct val="85000"/>
              </a:lnSpc>
            </a:pP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• Por otro, el de producción y ensamblado basados </a:t>
            </a:r>
            <a:r>
              <a:rPr lang="es-ES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en la forma de trabajo de la </a:t>
            </a:r>
            <a:r>
              <a:rPr lang="es-ES" sz="2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compañía y teniendo </a:t>
            </a:r>
            <a:r>
              <a:rPr lang="es-ES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en cuenta los procesos productivos de las piezas subcontratadas y de los métodos de montaje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5793" y="3677554"/>
            <a:ext cx="6478313" cy="172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93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2" name="Grupo 11"/>
          <p:cNvGrpSpPr/>
          <p:nvPr/>
        </p:nvGrpSpPr>
        <p:grpSpPr>
          <a:xfrm>
            <a:off x="1447800" y="5804233"/>
            <a:ext cx="6962775" cy="718210"/>
            <a:chOff x="747176" y="4221583"/>
            <a:chExt cx="8177749" cy="843535"/>
          </a:xfrm>
        </p:grpSpPr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216" y="4396763"/>
              <a:ext cx="2218160" cy="565762"/>
            </a:xfrm>
            <a:prstGeom prst="rect">
              <a:avLst/>
            </a:prstGeom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176" y="4221583"/>
              <a:ext cx="2386549" cy="843535"/>
            </a:xfrm>
            <a:prstGeom prst="rect">
              <a:avLst/>
            </a:prstGeom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0300" y="4424044"/>
              <a:ext cx="2714625" cy="465895"/>
            </a:xfrm>
            <a:prstGeom prst="rect">
              <a:avLst/>
            </a:prstGeom>
          </p:spPr>
        </p:pic>
      </p:grpSp>
      <p:sp>
        <p:nvSpPr>
          <p:cNvPr id="17" name="Título 1"/>
          <p:cNvSpPr txBox="1">
            <a:spLocks/>
          </p:cNvSpPr>
          <p:nvPr/>
        </p:nvSpPr>
        <p:spPr>
          <a:xfrm>
            <a:off x="1038225" y="3871912"/>
            <a:ext cx="7772400" cy="15906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000"/>
              </a:lnSpc>
            </a:pPr>
            <a:r>
              <a:rPr lang="es-ES_tradnl" sz="1400" baseline="30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Autor: Eduardo Vide </a:t>
            </a:r>
            <a:r>
              <a:rPr lang="es-ES_tradnl" sz="1400" baseline="30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Arribas</a:t>
            </a:r>
          </a:p>
          <a:p>
            <a:pPr>
              <a:lnSpc>
                <a:spcPts val="1000"/>
              </a:lnSpc>
            </a:pPr>
            <a:endParaRPr lang="es-ES_tradnl" sz="1400" baseline="30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>
              <a:lnSpc>
                <a:spcPts val="1000"/>
              </a:lnSpc>
            </a:pPr>
            <a:r>
              <a:rPr lang="es-ES" sz="1400" baseline="30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Tutor: </a:t>
            </a:r>
            <a:r>
              <a:rPr lang="es-ES" sz="1400" baseline="300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Víctor Andrés </a:t>
            </a:r>
            <a:r>
              <a:rPr lang="es-ES" sz="1400" baseline="300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Cloquell</a:t>
            </a:r>
            <a:r>
              <a:rPr lang="es-ES" sz="1400" baseline="30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Ballester</a:t>
            </a:r>
          </a:p>
          <a:p>
            <a:pPr>
              <a:lnSpc>
                <a:spcPts val="1000"/>
              </a:lnSpc>
            </a:pPr>
            <a:r>
              <a:rPr lang="pt-BR" sz="1400" baseline="30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Tutor de empresa: Jose Enrique </a:t>
            </a:r>
            <a:r>
              <a:rPr lang="pt-BR" sz="1400" baseline="300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Alhambra</a:t>
            </a:r>
            <a:endParaRPr lang="pt-BR" sz="1400" baseline="30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>
              <a:lnSpc>
                <a:spcPts val="1000"/>
              </a:lnSpc>
            </a:pPr>
            <a:endParaRPr lang="es-ES_tradnl" sz="1400" baseline="30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>
              <a:lnSpc>
                <a:spcPts val="1000"/>
              </a:lnSpc>
            </a:pPr>
            <a:r>
              <a:rPr lang="es-ES" sz="1400" baseline="30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Ingeniería en Diseño Industrial y Desarrollo de Productos</a:t>
            </a:r>
          </a:p>
          <a:p>
            <a:pPr>
              <a:lnSpc>
                <a:spcPts val="1500"/>
              </a:lnSpc>
            </a:pPr>
            <a:r>
              <a:rPr lang="es-ES_tradnl" sz="1400" baseline="30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2015 - 2016</a:t>
            </a:r>
            <a:endParaRPr lang="es-ES" sz="14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8" name="Título 1"/>
          <p:cNvSpPr txBox="1">
            <a:spLocks/>
          </p:cNvSpPr>
          <p:nvPr/>
        </p:nvSpPr>
        <p:spPr>
          <a:xfrm>
            <a:off x="1038225" y="2819561"/>
            <a:ext cx="7772400" cy="159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5000"/>
              </a:lnSpc>
            </a:pPr>
            <a:r>
              <a:rPr lang="es-ES" sz="2400" baseline="30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“DISEÑO E INDUSTRIALIZACIÓN DE UN</a:t>
            </a:r>
            <a:br>
              <a:rPr lang="es-ES" sz="2400" baseline="30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2400" baseline="30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TESTERO PARA LA PLATAFORMA DE</a:t>
            </a:r>
            <a:r>
              <a:rPr lang="es-ES" sz="2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s-ES_tradnl" sz="2400" baseline="30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LOCOMOTORAS EURODUAL DE STADLER”</a:t>
            </a:r>
            <a:endParaRPr lang="es-ES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ítulo 1"/>
          <p:cNvSpPr txBox="1">
            <a:spLocks/>
          </p:cNvSpPr>
          <p:nvPr/>
        </p:nvSpPr>
        <p:spPr>
          <a:xfrm>
            <a:off x="1190625" y="971872"/>
            <a:ext cx="7772400" cy="159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5000"/>
              </a:lnSpc>
            </a:pPr>
            <a:r>
              <a:rPr lang="es-ES" sz="3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MUCHAS GRACIAS POR SU ATENCIÓN</a:t>
            </a:r>
            <a:endParaRPr lang="es-ES" sz="3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74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</TotalTime>
  <Words>765</Words>
  <Application>Microsoft Office PowerPoint</Application>
  <PresentationFormat>Presentación en pantalla (4:3)</PresentationFormat>
  <Paragraphs>111</Paragraphs>
  <Slides>18</Slides>
  <Notes>16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Roboto</vt:lpstr>
      <vt:lpstr>Roboto Light</vt:lpstr>
      <vt:lpstr>Tema de Office</vt:lpstr>
      <vt:lpstr>Acrobat Document</vt:lpstr>
      <vt:lpstr>Adobe Acrobat Document</vt:lpstr>
      <vt:lpstr>“DISEÑO E INDUSTRIALIZACIÓN DE UN TESTERO PARA LA PLATAFORMA DE LOCOMOTORAS EURODUAL DE STADLER”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“DISEÑO E INDUSTRIALIZACIÓN DE UN TESTERO PARA LA PLATAFORMA DE LOCOMOTORAS EURODUAL DE STADLER”</dc:title>
  <dc:creator>Eduardo Vide ..SoluRail..</dc:creator>
  <cp:lastModifiedBy>Eduardo Vide ..SoluRail..</cp:lastModifiedBy>
  <cp:revision>14</cp:revision>
  <dcterms:created xsi:type="dcterms:W3CDTF">2016-07-11T05:33:35Z</dcterms:created>
  <dcterms:modified xsi:type="dcterms:W3CDTF">2016-07-13T09:38:04Z</dcterms:modified>
</cp:coreProperties>
</file>