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0" r:id="rId1"/>
  </p:sldMasterIdLst>
  <p:sldIdLst>
    <p:sldId id="256" r:id="rId2"/>
    <p:sldId id="293" r:id="rId3"/>
    <p:sldId id="294" r:id="rId4"/>
    <p:sldId id="295" r:id="rId5"/>
    <p:sldId id="301" r:id="rId6"/>
    <p:sldId id="302" r:id="rId7"/>
    <p:sldId id="303" r:id="rId8"/>
    <p:sldId id="304" r:id="rId9"/>
    <p:sldId id="323" r:id="rId10"/>
    <p:sldId id="296" r:id="rId11"/>
    <p:sldId id="305" r:id="rId12"/>
    <p:sldId id="306" r:id="rId13"/>
    <p:sldId id="307" r:id="rId14"/>
    <p:sldId id="309" r:id="rId15"/>
    <p:sldId id="310" r:id="rId16"/>
    <p:sldId id="311" r:id="rId17"/>
    <p:sldId id="312" r:id="rId18"/>
    <p:sldId id="313" r:id="rId19"/>
    <p:sldId id="315" r:id="rId20"/>
    <p:sldId id="316" r:id="rId21"/>
    <p:sldId id="319" r:id="rId22"/>
    <p:sldId id="298" r:id="rId23"/>
    <p:sldId id="320" r:id="rId24"/>
    <p:sldId id="321" r:id="rId25"/>
    <p:sldId id="322" r:id="rId26"/>
    <p:sldId id="300" r:id="rId27"/>
    <p:sldId id="324" r:id="rId28"/>
    <p:sldId id="325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26" autoAdjust="0"/>
    <p:restoredTop sz="94660"/>
  </p:normalViewPr>
  <p:slideViewPr>
    <p:cSldViewPr snapToGrid="0">
      <p:cViewPr varScale="1">
        <p:scale>
          <a:sx n="72" d="100"/>
          <a:sy n="72" d="100"/>
        </p:scale>
        <p:origin x="3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70F1968D-65DF-40C5-BFD3-1303096403B8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2521B87C-FBBF-4D1B-9BAD-DFD9E8514E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0713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968D-65DF-40C5-BFD3-1303096403B8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B87C-FBBF-4D1B-9BAD-DFD9E8514E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7015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968D-65DF-40C5-BFD3-1303096403B8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B87C-FBBF-4D1B-9BAD-DFD9E8514E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5052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968D-65DF-40C5-BFD3-1303096403B8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B87C-FBBF-4D1B-9BAD-DFD9E8514E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545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968D-65DF-40C5-BFD3-1303096403B8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B87C-FBBF-4D1B-9BAD-DFD9E8514E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337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968D-65DF-40C5-BFD3-1303096403B8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B87C-FBBF-4D1B-9BAD-DFD9E8514E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0441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968D-65DF-40C5-BFD3-1303096403B8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B87C-FBBF-4D1B-9BAD-DFD9E8514E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2110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968D-65DF-40C5-BFD3-1303096403B8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B87C-FBBF-4D1B-9BAD-DFD9E8514E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9068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968D-65DF-40C5-BFD3-1303096403B8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B87C-FBBF-4D1B-9BAD-DFD9E8514E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2441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968D-65DF-40C5-BFD3-1303096403B8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B87C-FBBF-4D1B-9BAD-DFD9E8514E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0833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968D-65DF-40C5-BFD3-1303096403B8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B87C-FBBF-4D1B-9BAD-DFD9E8514E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5314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968D-65DF-40C5-BFD3-1303096403B8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B87C-FBBF-4D1B-9BAD-DFD9E8514E7A}" type="slidenum">
              <a:rPr lang="es-ES" smtClean="0"/>
              <a:t>‹Nº›</a:t>
            </a:fld>
            <a:endParaRPr lang="es-E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3217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968D-65DF-40C5-BFD3-1303096403B8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B87C-FBBF-4D1B-9BAD-DFD9E8514E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48560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968D-65DF-40C5-BFD3-1303096403B8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B87C-FBBF-4D1B-9BAD-DFD9E8514E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31502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968D-65DF-40C5-BFD3-1303096403B8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B87C-FBBF-4D1B-9BAD-DFD9E8514E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4761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968D-65DF-40C5-BFD3-1303096403B8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B87C-FBBF-4D1B-9BAD-DFD9E8514E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3956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968D-65DF-40C5-BFD3-1303096403B8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B87C-FBBF-4D1B-9BAD-DFD9E8514E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1101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1968D-65DF-40C5-BFD3-1303096403B8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1B87C-FBBF-4D1B-9BAD-DFD9E8514E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7835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  <p:sldLayoutId id="2147483943" r:id="rId13"/>
    <p:sldLayoutId id="2147483944" r:id="rId14"/>
    <p:sldLayoutId id="2147483945" r:id="rId15"/>
    <p:sldLayoutId id="2147483946" r:id="rId16"/>
    <p:sldLayoutId id="214748394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76423" y="711546"/>
            <a:ext cx="8791575" cy="2387600"/>
          </a:xfrm>
        </p:spPr>
        <p:txBody>
          <a:bodyPr>
            <a:normAutofit/>
          </a:bodyPr>
          <a:lstStyle/>
          <a:p>
            <a:pPr algn="ctr"/>
            <a:r>
              <a:rPr lang="ca-ES" dirty="0"/>
              <a:t>Sistema de </a:t>
            </a:r>
            <a:r>
              <a:rPr lang="es-ES" dirty="0"/>
              <a:t>visualización</a:t>
            </a:r>
            <a:r>
              <a:rPr lang="ca-ES" dirty="0"/>
              <a:t> y </a:t>
            </a:r>
            <a:r>
              <a:rPr lang="es-ES" dirty="0"/>
              <a:t>monitorización</a:t>
            </a:r>
            <a:r>
              <a:rPr lang="ca-ES" dirty="0"/>
              <a:t> de un </a:t>
            </a:r>
            <a:r>
              <a:rPr lang="es-ES" dirty="0"/>
              <a:t>proceso distribuido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dirty="0">
                <a:solidFill>
                  <a:schemeClr val="tx1"/>
                </a:solidFill>
              </a:rPr>
              <a:t>Autor: Gonzalo Ruiz-Melgarejo</a:t>
            </a:r>
          </a:p>
          <a:p>
            <a:r>
              <a:rPr lang="es-ES" dirty="0">
                <a:solidFill>
                  <a:schemeClr val="tx1"/>
                </a:solidFill>
              </a:rPr>
              <a:t>Tutor: Rubén Puche Panadero</a:t>
            </a:r>
          </a:p>
          <a:p>
            <a:r>
              <a:rPr lang="es-ES" dirty="0">
                <a:solidFill>
                  <a:schemeClr val="tx1"/>
                </a:solidFill>
              </a:rPr>
              <a:t>Cotutor: Manuel Pineda Sánchez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288" y="5442986"/>
            <a:ext cx="3760702" cy="95920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839" y="3099146"/>
            <a:ext cx="21336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073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Índice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dirty="0"/>
              <a:t>Objetivos del proyecto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Descripción de la instalación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Control de la información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Sistema de visualización PC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Sistema de visualización Web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Costes de la instalación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Demostración del proceso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Conclusiones</a:t>
            </a:r>
          </a:p>
          <a:p>
            <a:pPr marL="457200" indent="-457200">
              <a:buFont typeface="+mj-lt"/>
              <a:buAutoNum type="arabicPeriod"/>
            </a:pPr>
            <a:endParaRPr lang="es-ES" dirty="0"/>
          </a:p>
          <a:p>
            <a:pPr marL="457200" indent="-457200">
              <a:buFont typeface="+mj-lt"/>
              <a:buAutoNum type="arabicPeriod"/>
            </a:pPr>
            <a:endParaRPr lang="es-ES" dirty="0"/>
          </a:p>
          <a:p>
            <a:pPr marL="457200" indent="-457200">
              <a:buFont typeface="+mj-lt"/>
              <a:buAutoNum type="arabicPeriod"/>
            </a:pPr>
            <a:endParaRPr lang="es-ES" dirty="0"/>
          </a:p>
          <a:p>
            <a:pPr marL="457200" indent="-457200">
              <a:buFont typeface="+mj-lt"/>
              <a:buAutoNum type="arabicPeriod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8796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1. Objetivos del proyecto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s-ES" dirty="0"/>
              <a:t>Realizar el control del flujo de la información entre las diferentes redes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Realizar sistema de visualización SCADA PC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Realizar sistema de visualización web a través de </a:t>
            </a:r>
            <a:r>
              <a:rPr lang="es-ES" dirty="0" err="1"/>
              <a:t>html</a:t>
            </a:r>
            <a:endParaRPr lang="es-ES" dirty="0"/>
          </a:p>
          <a:p>
            <a:pPr marL="457200" indent="-457200">
              <a:buFont typeface="+mj-lt"/>
              <a:buAutoNum type="arabicPeriod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776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 Descripción de la instalación</a:t>
            </a:r>
          </a:p>
        </p:txBody>
      </p:sp>
      <p:pic>
        <p:nvPicPr>
          <p:cNvPr id="4" name="Imagen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" r="28210" b="2487"/>
          <a:stretch/>
        </p:blipFill>
        <p:spPr bwMode="auto">
          <a:xfrm>
            <a:off x="2655924" y="2097088"/>
            <a:ext cx="6876976" cy="44771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4984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 Descripción de la instalación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Autómatas</a:t>
            </a:r>
          </a:p>
          <a:p>
            <a:pPr marL="36900" indent="0">
              <a:buNone/>
            </a:pPr>
            <a:r>
              <a:rPr lang="es-ES" dirty="0"/>
              <a:t>	S7-1500</a:t>
            </a:r>
          </a:p>
          <a:p>
            <a:pPr marL="36900" indent="0">
              <a:buNone/>
            </a:pPr>
            <a:r>
              <a:rPr lang="es-ES" dirty="0"/>
              <a:t>	S7-1200</a:t>
            </a:r>
          </a:p>
          <a:p>
            <a:pPr marL="36900" indent="0">
              <a:buNone/>
            </a:pPr>
            <a:r>
              <a:rPr lang="es-ES" dirty="0"/>
              <a:t>	S7-300</a:t>
            </a:r>
          </a:p>
          <a:p>
            <a:pPr marL="36900" indent="0">
              <a:buNone/>
            </a:pPr>
            <a:r>
              <a:rPr lang="es-ES" dirty="0"/>
              <a:t>	S7-200</a:t>
            </a:r>
          </a:p>
          <a:p>
            <a:pPr marL="36900" indent="0">
              <a:buNone/>
            </a:pPr>
            <a:r>
              <a:rPr lang="es-ES" dirty="0"/>
              <a:t>	LOGO!</a:t>
            </a:r>
          </a:p>
        </p:txBody>
      </p:sp>
      <p:pic>
        <p:nvPicPr>
          <p:cNvPr id="4" name="Imagen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" r="28210" b="2487"/>
          <a:stretch/>
        </p:blipFill>
        <p:spPr bwMode="auto">
          <a:xfrm>
            <a:off x="4578977" y="1914769"/>
            <a:ext cx="6468434" cy="42111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56522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 Descripción de la instalación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Periferias distribuidas:</a:t>
            </a:r>
          </a:p>
          <a:p>
            <a:pPr marL="494100" lvl="1" indent="0">
              <a:buNone/>
            </a:pPr>
            <a:r>
              <a:rPr lang="es-ES" dirty="0"/>
              <a:t>IM 151-8F</a:t>
            </a:r>
          </a:p>
          <a:p>
            <a:pPr marL="494100" lvl="1" indent="0">
              <a:buNone/>
            </a:pPr>
            <a:r>
              <a:rPr lang="es-ES" dirty="0"/>
              <a:t>IM 151-3 PN</a:t>
            </a:r>
          </a:p>
          <a:p>
            <a:pPr marL="494100" lvl="1" indent="0">
              <a:buNone/>
            </a:pPr>
            <a:r>
              <a:rPr lang="es-ES" dirty="0"/>
              <a:t>IM 151-1 DP</a:t>
            </a:r>
          </a:p>
          <a:p>
            <a:pPr marL="379800" indent="-342900"/>
            <a:r>
              <a:rPr lang="es-ES" dirty="0"/>
              <a:t>Control de motores:</a:t>
            </a:r>
          </a:p>
          <a:p>
            <a:pPr marL="494100" lvl="1" indent="0">
              <a:buNone/>
            </a:pPr>
            <a:r>
              <a:rPr lang="es-ES" dirty="0" err="1"/>
              <a:t>Simocode</a:t>
            </a:r>
            <a:r>
              <a:rPr lang="es-ES" dirty="0"/>
              <a:t> </a:t>
            </a:r>
          </a:p>
          <a:p>
            <a:pPr marL="36900" indent="0">
              <a:buNone/>
            </a:pPr>
            <a:endParaRPr lang="es-ES" dirty="0"/>
          </a:p>
        </p:txBody>
      </p:sp>
      <p:pic>
        <p:nvPicPr>
          <p:cNvPr id="4" name="Imagen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" r="28210" b="2487"/>
          <a:stretch/>
        </p:blipFill>
        <p:spPr bwMode="auto">
          <a:xfrm>
            <a:off x="4578977" y="1914769"/>
            <a:ext cx="6468434" cy="42111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00166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 Descripción de la instalación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Visualización</a:t>
            </a:r>
          </a:p>
          <a:p>
            <a:pPr marL="450000" lvl="1" indent="0">
              <a:buNone/>
            </a:pPr>
            <a:r>
              <a:rPr lang="es-ES" dirty="0"/>
              <a:t>SCADA PC</a:t>
            </a:r>
          </a:p>
          <a:p>
            <a:pPr marL="450000" lvl="1" indent="0">
              <a:buNone/>
            </a:pPr>
            <a:r>
              <a:rPr lang="es-ES" dirty="0"/>
              <a:t>HMI</a:t>
            </a:r>
          </a:p>
          <a:p>
            <a:pPr marL="379800" indent="-342900"/>
            <a:r>
              <a:rPr lang="es-ES" dirty="0" err="1"/>
              <a:t>Switch</a:t>
            </a:r>
            <a:r>
              <a:rPr lang="es-ES" dirty="0"/>
              <a:t> industrial:</a:t>
            </a:r>
          </a:p>
          <a:p>
            <a:pPr marL="450000" lvl="1" indent="0">
              <a:buNone/>
            </a:pPr>
            <a:r>
              <a:rPr lang="es-ES" dirty="0" err="1"/>
              <a:t>Scalance</a:t>
            </a:r>
            <a:endParaRPr lang="es-ES" dirty="0"/>
          </a:p>
          <a:p>
            <a:pPr marL="36900" indent="0">
              <a:buNone/>
            </a:pPr>
            <a:endParaRPr lang="es-ES" dirty="0"/>
          </a:p>
        </p:txBody>
      </p:sp>
      <p:pic>
        <p:nvPicPr>
          <p:cNvPr id="4" name="Imagen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" r="28210" b="2487"/>
          <a:stretch/>
        </p:blipFill>
        <p:spPr bwMode="auto">
          <a:xfrm>
            <a:off x="4578977" y="1914769"/>
            <a:ext cx="6468434" cy="42111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972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 Descripción de la instalación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s-ES" dirty="0"/>
              <a:t>Buses de comunicación</a:t>
            </a:r>
          </a:p>
          <a:p>
            <a:pPr marL="792900" lvl="1" indent="-342900"/>
            <a:r>
              <a:rPr lang="es-ES" dirty="0"/>
              <a:t>Profinet</a:t>
            </a:r>
          </a:p>
          <a:p>
            <a:pPr marL="792900" lvl="1" indent="-342900"/>
            <a:r>
              <a:rPr lang="es-ES" dirty="0"/>
              <a:t>Profibus</a:t>
            </a:r>
          </a:p>
          <a:p>
            <a:pPr marL="792900" lvl="1" indent="-342900"/>
            <a:r>
              <a:rPr lang="es-ES" dirty="0"/>
              <a:t>AS-interface</a:t>
            </a:r>
          </a:p>
          <a:p>
            <a:pPr marL="792900" lvl="1" indent="-342900"/>
            <a:r>
              <a:rPr lang="es-ES" dirty="0"/>
              <a:t>Modbus RTU</a:t>
            </a:r>
          </a:p>
          <a:p>
            <a:pPr marL="792900" lvl="1" indent="-342900"/>
            <a:r>
              <a:rPr lang="es-ES" dirty="0"/>
              <a:t>IO-Link</a:t>
            </a:r>
          </a:p>
          <a:p>
            <a:pPr marL="792900" lvl="1" indent="-342900"/>
            <a:r>
              <a:rPr lang="es-ES" dirty="0"/>
              <a:t>KNX</a:t>
            </a:r>
          </a:p>
          <a:p>
            <a:pPr marL="792900" lvl="1" indent="-342900"/>
            <a:r>
              <a:rPr lang="es-ES" dirty="0"/>
              <a:t>GSM</a:t>
            </a:r>
          </a:p>
        </p:txBody>
      </p:sp>
      <p:pic>
        <p:nvPicPr>
          <p:cNvPr id="4" name="Imagen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" r="28210" b="2487"/>
          <a:stretch/>
        </p:blipFill>
        <p:spPr bwMode="auto">
          <a:xfrm>
            <a:off x="4578977" y="1914769"/>
            <a:ext cx="6468434" cy="42111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79271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 Descripción de la instalación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309" y="2097088"/>
            <a:ext cx="5458206" cy="4106216"/>
          </a:xfrm>
        </p:spPr>
      </p:pic>
    </p:spTree>
    <p:extLst>
      <p:ext uri="{BB962C8B-B14F-4D97-AF65-F5344CB8AC3E}">
        <p14:creationId xmlns:p14="http://schemas.microsoft.com/office/powerpoint/2010/main" val="1407982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3. Control de la información</a:t>
            </a:r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Programación de la comunicación de un dispositivo: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420" y="3061081"/>
            <a:ext cx="2893981" cy="32967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37674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3. Control de la información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864" y="2822831"/>
            <a:ext cx="4897093" cy="239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0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3. Control de la información</a:t>
            </a:r>
          </a:p>
        </p:txBody>
      </p:sp>
      <p:pic>
        <p:nvPicPr>
          <p:cNvPr id="5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763" y="2501106"/>
            <a:ext cx="6591300" cy="3038475"/>
          </a:xfrm>
        </p:spPr>
      </p:pic>
    </p:spTree>
    <p:extLst>
      <p:ext uri="{BB962C8B-B14F-4D97-AF65-F5344CB8AC3E}">
        <p14:creationId xmlns:p14="http://schemas.microsoft.com/office/powerpoint/2010/main" val="1929372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3. Control de la información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414" y="2097088"/>
            <a:ext cx="7001995" cy="4243634"/>
          </a:xfrm>
        </p:spPr>
      </p:pic>
    </p:spTree>
    <p:extLst>
      <p:ext uri="{BB962C8B-B14F-4D97-AF65-F5344CB8AC3E}">
        <p14:creationId xmlns:p14="http://schemas.microsoft.com/office/powerpoint/2010/main" val="2583125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3. Control de la información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Herramientas de programación: TIA Portal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Imagen 3" descr="C:\Users\Gonzalo\Desktop\PROYECTO\Imágenes\red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692" y="3098896"/>
            <a:ext cx="7727438" cy="32356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06386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3. Control de la información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Herramientas de programación: STEP 7</a:t>
            </a:r>
          </a:p>
          <a:p>
            <a:r>
              <a:rPr lang="es-ES" dirty="0"/>
              <a:t>Envío de la información mediante paquetes de datos </a:t>
            </a:r>
          </a:p>
          <a:p>
            <a:r>
              <a:rPr lang="es-ES" dirty="0"/>
              <a:t>Listado de programa Anexos D – H</a:t>
            </a:r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1647" y="4234071"/>
            <a:ext cx="4425527" cy="15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708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Sistema de visualización PC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En un sistema distribuido:</a:t>
            </a:r>
          </a:p>
          <a:p>
            <a:pPr lvl="1"/>
            <a:r>
              <a:rPr lang="es-ES" dirty="0"/>
              <a:t>Volumen elevado de información en el maestro</a:t>
            </a:r>
          </a:p>
          <a:p>
            <a:pPr lvl="1"/>
            <a:r>
              <a:rPr lang="es-ES" dirty="0"/>
              <a:t>El control de la información se vuelve complejo</a:t>
            </a:r>
          </a:p>
          <a:p>
            <a:pPr marL="0" indent="0">
              <a:buNone/>
            </a:pPr>
            <a:r>
              <a:rPr lang="es-ES" dirty="0"/>
              <a:t>Solución: Sistema de visualización y monitorización </a:t>
            </a:r>
          </a:p>
          <a:p>
            <a:pPr lvl="1"/>
            <a:r>
              <a:rPr lang="es-ES" dirty="0"/>
              <a:t>Control de la información de todo el proceso </a:t>
            </a:r>
          </a:p>
          <a:p>
            <a:pPr lvl="1"/>
            <a:r>
              <a:rPr lang="es-ES" dirty="0"/>
              <a:t>Acceso a todo el sistema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352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Sistema de visualización PC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 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399" y="1881549"/>
            <a:ext cx="7058023" cy="427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136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Sistema de visualización PC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Funciones del sistema de visualización: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Control y monitorización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5543147" y="2397183"/>
            <a:ext cx="5504264" cy="3546417"/>
            <a:chOff x="6235562" y="2659511"/>
            <a:chExt cx="3855692" cy="2721665"/>
          </a:xfrm>
          <a:scene3d>
            <a:camera prst="perspectiveLeft" fov="5400000"/>
            <a:lightRig rig="threePt" dir="t"/>
          </a:scene3d>
        </p:grpSpPr>
        <p:pic>
          <p:nvPicPr>
            <p:cNvPr id="5" name="Imagen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358875" y="2802890"/>
              <a:ext cx="3609037" cy="2040573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5562" y="2659511"/>
              <a:ext cx="3855692" cy="27216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7279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/>
          <p:cNvGrpSpPr/>
          <p:nvPr/>
        </p:nvGrpSpPr>
        <p:grpSpPr>
          <a:xfrm>
            <a:off x="5543399" y="2397183"/>
            <a:ext cx="5504264" cy="3546417"/>
            <a:chOff x="5543399" y="2397183"/>
            <a:chExt cx="5504264" cy="3546417"/>
          </a:xfrm>
          <a:scene3d>
            <a:camera prst="perspectiveFront" fov="5400000">
              <a:rot lat="0" lon="1200000" rev="0"/>
            </a:camera>
            <a:lightRig rig="threePt" dir="t"/>
          </a:scene3d>
        </p:grpSpPr>
        <p:pic>
          <p:nvPicPr>
            <p:cNvPr id="15" name="Imagen 14"/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9731" y="2584010"/>
              <a:ext cx="5151600" cy="2660400"/>
            </a:xfrm>
            <a:prstGeom prst="rect">
              <a:avLst/>
            </a:prstGeom>
          </p:spPr>
        </p:pic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3399" y="2397183"/>
              <a:ext cx="5504264" cy="3546417"/>
            </a:xfrm>
            <a:prstGeom prst="rect">
              <a:avLst/>
            </a:prstGeom>
          </p:spPr>
        </p:pic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Sistema de visualización PC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Funciones del sistema de visualización: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Control y monitorización</a:t>
            </a:r>
          </a:p>
        </p:txBody>
      </p:sp>
    </p:spTree>
    <p:extLst>
      <p:ext uri="{BB962C8B-B14F-4D97-AF65-F5344CB8AC3E}">
        <p14:creationId xmlns:p14="http://schemas.microsoft.com/office/powerpoint/2010/main" val="29650008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/>
          <p:cNvGrpSpPr/>
          <p:nvPr/>
        </p:nvGrpSpPr>
        <p:grpSpPr>
          <a:xfrm>
            <a:off x="5543399" y="2397183"/>
            <a:ext cx="5504264" cy="3546417"/>
            <a:chOff x="5543399" y="2397183"/>
            <a:chExt cx="5504264" cy="3546417"/>
          </a:xfrm>
          <a:scene3d>
            <a:camera prst="perspectiveFront" fov="5400000">
              <a:rot lat="0" lon="1200000" rev="0"/>
            </a:camera>
            <a:lightRig rig="threePt" dir="t"/>
          </a:scene3d>
        </p:grpSpPr>
        <p:pic>
          <p:nvPicPr>
            <p:cNvPr id="15" name="Imagen 14"/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9731" y="2584010"/>
              <a:ext cx="5151600" cy="2660400"/>
            </a:xfrm>
            <a:prstGeom prst="rect">
              <a:avLst/>
            </a:prstGeom>
          </p:spPr>
        </p:pic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3399" y="2397183"/>
              <a:ext cx="5504264" cy="3546417"/>
            </a:xfrm>
            <a:prstGeom prst="rect">
              <a:avLst/>
            </a:prstGeom>
          </p:spPr>
        </p:pic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Sistema de visualización PC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Funciones del sistema de visualización: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Control y monitorización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1" r="14857" b="10583"/>
          <a:stretch/>
        </p:blipFill>
        <p:spPr>
          <a:xfrm>
            <a:off x="1709718" y="3552669"/>
            <a:ext cx="3097783" cy="30055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022034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Sistema de visualización PC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Software </a:t>
            </a:r>
            <a:r>
              <a:rPr lang="es-ES" dirty="0" err="1"/>
              <a:t>utilzado</a:t>
            </a:r>
            <a:endParaRPr lang="es-ES" dirty="0"/>
          </a:p>
          <a:p>
            <a:r>
              <a:rPr lang="es-ES" dirty="0" err="1"/>
              <a:t>WinCC</a:t>
            </a:r>
            <a:r>
              <a:rPr lang="es-ES" dirty="0"/>
              <a:t>: Creación del sistema SCADA</a:t>
            </a:r>
          </a:p>
          <a:p>
            <a:r>
              <a:rPr lang="es-ES" dirty="0" err="1"/>
              <a:t>WinCC</a:t>
            </a:r>
            <a:r>
              <a:rPr lang="es-ES" dirty="0"/>
              <a:t> </a:t>
            </a:r>
            <a:r>
              <a:rPr lang="es-ES" dirty="0" err="1"/>
              <a:t>Runtime</a:t>
            </a:r>
            <a:r>
              <a:rPr lang="es-ES" dirty="0"/>
              <a:t>: Ejecución del SCADA en el PC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Anexo A: Manual de usuario del SCADA</a:t>
            </a:r>
          </a:p>
        </p:txBody>
      </p:sp>
    </p:spTree>
    <p:extLst>
      <p:ext uri="{BB962C8B-B14F-4D97-AF65-F5344CB8AC3E}">
        <p14:creationId xmlns:p14="http://schemas.microsoft.com/office/powerpoint/2010/main" val="3366902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5. Sistema de visualización web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El autómata S7-1500 contiene un servidor web:</a:t>
            </a:r>
          </a:p>
          <a:p>
            <a:r>
              <a:rPr lang="es-ES" dirty="0"/>
              <a:t>Permite cargar una página en formato HTML</a:t>
            </a:r>
          </a:p>
          <a:p>
            <a:r>
              <a:rPr lang="es-ES" dirty="0"/>
              <a:t>Acceso desde cualquier equipo conectado a la red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Anexo B: Guía de utilización Web Server</a:t>
            </a:r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63396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5. Sistema de visualización web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Ventajas respecto a SCADA PC:</a:t>
            </a:r>
          </a:p>
          <a:p>
            <a:r>
              <a:rPr lang="es-ES" dirty="0"/>
              <a:t>No requiere licencia</a:t>
            </a:r>
          </a:p>
          <a:p>
            <a:r>
              <a:rPr lang="es-ES" dirty="0"/>
              <a:t>Permite conexión inalámbrica</a:t>
            </a:r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grpSp>
        <p:nvGrpSpPr>
          <p:cNvPr id="6" name="Grupo 5"/>
          <p:cNvGrpSpPr/>
          <p:nvPr/>
        </p:nvGrpSpPr>
        <p:grpSpPr>
          <a:xfrm>
            <a:off x="6094411" y="1992083"/>
            <a:ext cx="2563439" cy="3799118"/>
            <a:chOff x="6990452" y="2097088"/>
            <a:chExt cx="2563439" cy="3799118"/>
          </a:xfrm>
          <a:scene3d>
            <a:camera prst="perspectiveFront" fov="0">
              <a:rot lat="0" lon="0" rev="0"/>
            </a:camera>
            <a:lightRig rig="threePt" dir="t"/>
          </a:scene3d>
        </p:grpSpPr>
        <p:pic>
          <p:nvPicPr>
            <p:cNvPr id="5" name="Imagen 4"/>
            <p:cNvPicPr/>
            <p:nvPr/>
          </p:nvPicPr>
          <p:blipFill rotWithShape="1">
            <a:blip r:embed="rId2"/>
            <a:srcRect r="35804"/>
            <a:stretch/>
          </p:blipFill>
          <p:spPr>
            <a:xfrm>
              <a:off x="7155995" y="2498046"/>
              <a:ext cx="2075091" cy="3017383"/>
            </a:xfrm>
            <a:prstGeom prst="rect">
              <a:avLst/>
            </a:prstGeom>
          </p:spPr>
        </p:pic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0452" y="2097088"/>
              <a:ext cx="2563439" cy="3799118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</p:grpSp>
    </p:spTree>
    <p:extLst>
      <p:ext uri="{BB962C8B-B14F-4D97-AF65-F5344CB8AC3E}">
        <p14:creationId xmlns:p14="http://schemas.microsoft.com/office/powerpoint/2010/main" val="12890352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6. Costes de instalación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Los costes se dividen en cuatro grupos: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Hardware instalado: 17.500€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Software utilizado: 800€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Otros elementos: 1.400€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Instalación y programación: 3.500€</a:t>
            </a:r>
          </a:p>
          <a:p>
            <a:pPr marL="0" indent="0">
              <a:buNone/>
            </a:pPr>
            <a:r>
              <a:rPr lang="es-ES" dirty="0"/>
              <a:t>Total: 23.200€</a:t>
            </a:r>
          </a:p>
          <a:p>
            <a:pPr marL="457200" indent="-457200">
              <a:buFont typeface="+mj-lt"/>
              <a:buAutoNum type="arabicPeriod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99019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6. Costes de instalación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TOTAL: 23.200€</a:t>
            </a:r>
          </a:p>
          <a:p>
            <a:r>
              <a:rPr lang="es-ES" dirty="0"/>
              <a:t>Costes indirectos: 11%</a:t>
            </a:r>
          </a:p>
          <a:p>
            <a:r>
              <a:rPr lang="es-ES" dirty="0"/>
              <a:t>Beneficios: 4,5%</a:t>
            </a:r>
          </a:p>
          <a:p>
            <a:r>
              <a:rPr lang="es-ES" dirty="0"/>
              <a:t>IVA: 21%</a:t>
            </a:r>
          </a:p>
          <a:p>
            <a:pPr marL="0" indent="0">
              <a:buNone/>
            </a:pPr>
            <a:r>
              <a:rPr lang="es-ES" dirty="0"/>
              <a:t>Coste total: 31.200€</a:t>
            </a:r>
          </a:p>
          <a:p>
            <a:pPr marL="0" indent="0">
              <a:buNone/>
            </a:pPr>
            <a:r>
              <a:rPr lang="es-ES" i="1" dirty="0"/>
              <a:t>Precios descompuestos en el documento “Presupuesto”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86202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7. Demostración del proceso</a:t>
            </a:r>
          </a:p>
        </p:txBody>
      </p:sp>
      <p:pic>
        <p:nvPicPr>
          <p:cNvPr id="4" name="scad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25939" y="2097088"/>
            <a:ext cx="7136946" cy="401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8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Concurso Siemens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145" y="2919838"/>
            <a:ext cx="5564531" cy="220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1397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8.Conclusiones</a:t>
            </a:r>
          </a:p>
        </p:txBody>
      </p:sp>
    </p:spTree>
    <p:extLst>
      <p:ext uri="{BB962C8B-B14F-4D97-AF65-F5344CB8AC3E}">
        <p14:creationId xmlns:p14="http://schemas.microsoft.com/office/powerpoint/2010/main" val="18170283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534</TotalTime>
  <Words>491</Words>
  <Application>Microsoft Office PowerPoint</Application>
  <PresentationFormat>Panorámica</PresentationFormat>
  <Paragraphs>115</Paragraphs>
  <Slides>28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2" baseType="lpstr">
      <vt:lpstr>Arial</vt:lpstr>
      <vt:lpstr>Trebuchet MS</vt:lpstr>
      <vt:lpstr>Tw Cen MT</vt:lpstr>
      <vt:lpstr>Circuito</vt:lpstr>
      <vt:lpstr>Sistema de visualización y monitorización de un proceso distribuido</vt:lpstr>
      <vt:lpstr>Índice</vt:lpstr>
      <vt:lpstr>1. Objetivos del proyecto</vt:lpstr>
      <vt:lpstr>2. Descripción de la instalación</vt:lpstr>
      <vt:lpstr>2. Descripción de la instalación</vt:lpstr>
      <vt:lpstr>2. Descripción de la instalación</vt:lpstr>
      <vt:lpstr>2. Descripción de la instalación</vt:lpstr>
      <vt:lpstr>2. Descripción de la instalación</vt:lpstr>
      <vt:lpstr>2. Descripción de la instalación</vt:lpstr>
      <vt:lpstr>3. Control de la información</vt:lpstr>
      <vt:lpstr>3. Control de la información</vt:lpstr>
      <vt:lpstr>3. Control de la información</vt:lpstr>
      <vt:lpstr>3. Control de la información</vt:lpstr>
      <vt:lpstr>3. Control de la información</vt:lpstr>
      <vt:lpstr>3. Control de la información</vt:lpstr>
      <vt:lpstr>4. Sistema de visualización PC</vt:lpstr>
      <vt:lpstr>4. Sistema de visualización PC</vt:lpstr>
      <vt:lpstr>4. Sistema de visualización PC</vt:lpstr>
      <vt:lpstr>4. Sistema de visualización PC</vt:lpstr>
      <vt:lpstr>4. Sistema de visualización PC</vt:lpstr>
      <vt:lpstr>4. Sistema de visualización PC</vt:lpstr>
      <vt:lpstr>5. Sistema de visualización web</vt:lpstr>
      <vt:lpstr>5. Sistema de visualización web</vt:lpstr>
      <vt:lpstr>6. Costes de instalación</vt:lpstr>
      <vt:lpstr>6. Costes de instalación</vt:lpstr>
      <vt:lpstr>7. Demostración del proceso</vt:lpstr>
      <vt:lpstr>Concurso Siemens</vt:lpstr>
      <vt:lpstr>8.Conclusiones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de visualización y monitorización de un proceso distribuido</dc:title>
  <dc:creator>Gonzalo</dc:creator>
  <cp:lastModifiedBy>Gonzalo</cp:lastModifiedBy>
  <cp:revision>88</cp:revision>
  <dcterms:created xsi:type="dcterms:W3CDTF">2016-07-05T16:37:15Z</dcterms:created>
  <dcterms:modified xsi:type="dcterms:W3CDTF">2016-07-07T16:10:52Z</dcterms:modified>
</cp:coreProperties>
</file>