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4" r:id="rId9"/>
    <p:sldId id="265" r:id="rId10"/>
    <p:sldId id="266" r:id="rId11"/>
    <p:sldId id="262" r:id="rId12"/>
    <p:sldId id="267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572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0511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1811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5850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4946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983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9495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768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473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6518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6520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578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6843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1012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2621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212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0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A622971-AFFB-4A86-9172-97E558788A09}" type="datetimeFigureOut">
              <a:rPr lang="es-ES" smtClean="0"/>
              <a:t>19/07/2016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A51F3D6-393A-4348-80E6-297142A168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0351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312" y="0"/>
            <a:ext cx="9367688" cy="6195421"/>
          </a:xfrm>
          <a:prstGeom prst="snip2DiagRect">
            <a:avLst>
              <a:gd name="adj1" fmla="val 0"/>
              <a:gd name="adj2" fmla="val 40400"/>
            </a:avLst>
          </a:prstGeom>
          <a:effectLst>
            <a:glow>
              <a:schemeClr val="accent1"/>
            </a:glow>
            <a:reflection endPos="0" dist="50800" dir="5400000" sy="-100000" algn="bl" rotWithShape="0"/>
          </a:effec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u="sng" dirty="0" smtClean="0"/>
              <a:t>CERTIFICACIÓN  Y MEJORA ENERGÉTICA DE UN EDIFICIO TERCIARIO</a:t>
            </a:r>
            <a:endParaRPr lang="es-ES" u="sng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45295" y="5731987"/>
            <a:ext cx="3157728" cy="463434"/>
          </a:xfrm>
        </p:spPr>
        <p:txBody>
          <a:bodyPr>
            <a:normAutofit/>
          </a:bodyPr>
          <a:lstStyle/>
          <a:p>
            <a:pPr algn="ctr"/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Autor: </a:t>
            </a:r>
            <a:r>
              <a:rPr lang="es-E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Unax</a:t>
            </a:r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Izquierdo Marín</a:t>
            </a:r>
          </a:p>
          <a:p>
            <a:endParaRPr lang="es-ES" dirty="0"/>
          </a:p>
        </p:txBody>
      </p:sp>
      <p:sp>
        <p:nvSpPr>
          <p:cNvPr id="4" name="6 Rectángulo"/>
          <p:cNvSpPr/>
          <p:nvPr/>
        </p:nvSpPr>
        <p:spPr>
          <a:xfrm>
            <a:off x="5271090" y="6195421"/>
            <a:ext cx="3718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Tutor: Emilio José Sarabia </a:t>
            </a:r>
            <a:r>
              <a:rPr lang="es-ES" sz="1400" b="1" dirty="0" err="1" smtClean="0">
                <a:latin typeface="Arial" pitchFamily="34" charset="0"/>
                <a:cs typeface="Arial" pitchFamily="34" charset="0"/>
              </a:rPr>
              <a:t>Escrivà</a:t>
            </a:r>
            <a:endParaRPr lang="es-ES" sz="1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195" y="5513267"/>
            <a:ext cx="1383950" cy="90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6301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0" y="278970"/>
            <a:ext cx="10018713" cy="1028053"/>
          </a:xfrm>
        </p:spPr>
        <p:txBody>
          <a:bodyPr/>
          <a:lstStyle/>
          <a:p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10" y="2526224"/>
            <a:ext cx="10018713" cy="4091552"/>
          </a:xfrm>
        </p:spPr>
        <p:txBody>
          <a:bodyPr/>
          <a:lstStyle/>
          <a:p>
            <a:r>
              <a:rPr lang="es-ES" dirty="0" smtClean="0"/>
              <a:t>Introducción</a:t>
            </a:r>
          </a:p>
          <a:p>
            <a:r>
              <a:rPr lang="es-ES" dirty="0" smtClean="0"/>
              <a:t>Planos</a:t>
            </a:r>
          </a:p>
          <a:p>
            <a:r>
              <a:rPr lang="es-ES" dirty="0" smtClean="0"/>
              <a:t>Definición espacios</a:t>
            </a:r>
          </a:p>
          <a:p>
            <a:r>
              <a:rPr lang="es-ES" dirty="0" smtClean="0"/>
              <a:t>Resultados iniciales</a:t>
            </a:r>
          </a:p>
          <a:p>
            <a:r>
              <a:rPr lang="es-ES" dirty="0" smtClean="0"/>
              <a:t>Mejoras y resultado</a:t>
            </a:r>
          </a:p>
          <a:p>
            <a:r>
              <a:rPr lang="es-ES" dirty="0" smtClean="0"/>
              <a:t>Conclusiones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81679" y="6212235"/>
            <a:ext cx="1379596" cy="405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8885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Introducción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Calificación energética y cumplimiento del código técnico de la edificación en un colegio situado en </a:t>
            </a:r>
            <a:r>
              <a:rPr lang="es-ES" dirty="0" smtClean="0"/>
              <a:t>Logroño.</a:t>
            </a:r>
          </a:p>
          <a:p>
            <a:r>
              <a:rPr lang="es-ES" dirty="0" smtClean="0"/>
              <a:t>Mejoras energéticas en el edificio</a:t>
            </a:r>
            <a:endParaRPr lang="es-E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81679" y="6212235"/>
            <a:ext cx="1379596" cy="405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8180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22714" y="381001"/>
            <a:ext cx="2541904" cy="67970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Planos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89" y="2310608"/>
            <a:ext cx="5411994" cy="383838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851" y="2773854"/>
            <a:ext cx="5999462" cy="3375135"/>
          </a:xfrm>
          <a:prstGeom prst="rect">
            <a:avLst/>
          </a:prstGeom>
        </p:spPr>
      </p:pic>
      <p:sp>
        <p:nvSpPr>
          <p:cNvPr id="8" name="Flecha curvada hacia abajo 7"/>
          <p:cNvSpPr/>
          <p:nvPr/>
        </p:nvSpPr>
        <p:spPr>
          <a:xfrm>
            <a:off x="4943976" y="1346738"/>
            <a:ext cx="2386723" cy="677836"/>
          </a:xfrm>
          <a:prstGeom prst="curvedDownArrow">
            <a:avLst>
              <a:gd name="adj1" fmla="val 54502"/>
              <a:gd name="adj2" fmla="val 13758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81679" y="6212235"/>
            <a:ext cx="1379596" cy="405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7275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Definición espacios (HULC)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Habitables o no habitables.</a:t>
            </a:r>
          </a:p>
          <a:p>
            <a:r>
              <a:rPr lang="es-ES" dirty="0" smtClean="0"/>
              <a:t>Cerramientos.</a:t>
            </a:r>
          </a:p>
          <a:p>
            <a:r>
              <a:rPr lang="es-ES" dirty="0" smtClean="0"/>
              <a:t>Iluminación.</a:t>
            </a:r>
          </a:p>
          <a:p>
            <a:r>
              <a:rPr lang="es-ES" dirty="0" smtClean="0"/>
              <a:t>Equipos.</a:t>
            </a:r>
          </a:p>
          <a:p>
            <a:endParaRPr lang="es-E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81679" y="6212235"/>
            <a:ext cx="1379596" cy="405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3718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23513" y="154982"/>
            <a:ext cx="10018713" cy="625097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Resultados iniciales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856" y="3728425"/>
            <a:ext cx="4276217" cy="293584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64" y="1239864"/>
            <a:ext cx="3918992" cy="268120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073" y="1330874"/>
            <a:ext cx="3771022" cy="2590197"/>
          </a:xfrm>
          <a:prstGeom prst="rect">
            <a:avLst/>
          </a:prstGeom>
        </p:spPr>
      </p:pic>
      <p:sp>
        <p:nvSpPr>
          <p:cNvPr id="7" name="Flecha doblada 6"/>
          <p:cNvSpPr/>
          <p:nvPr/>
        </p:nvSpPr>
        <p:spPr>
          <a:xfrm rot="10800000" flipH="1">
            <a:off x="2758699" y="4153546"/>
            <a:ext cx="743918" cy="1270861"/>
          </a:xfrm>
          <a:custGeom>
            <a:avLst/>
            <a:gdLst>
              <a:gd name="connsiteX0" fmla="*/ 0 w 712922"/>
              <a:gd name="connsiteY0" fmla="*/ 1270861 h 1270861"/>
              <a:gd name="connsiteX1" fmla="*/ 0 w 712922"/>
              <a:gd name="connsiteY1" fmla="*/ 401019 h 1270861"/>
              <a:gd name="connsiteX2" fmla="*/ 311903 w 712922"/>
              <a:gd name="connsiteY2" fmla="*/ 89116 h 1270861"/>
              <a:gd name="connsiteX3" fmla="*/ 534692 w 712922"/>
              <a:gd name="connsiteY3" fmla="*/ 89115 h 1270861"/>
              <a:gd name="connsiteX4" fmla="*/ 534692 w 712922"/>
              <a:gd name="connsiteY4" fmla="*/ 0 h 1270861"/>
              <a:gd name="connsiteX5" fmla="*/ 712922 w 712922"/>
              <a:gd name="connsiteY5" fmla="*/ 178231 h 1270861"/>
              <a:gd name="connsiteX6" fmla="*/ 534692 w 712922"/>
              <a:gd name="connsiteY6" fmla="*/ 356461 h 1270861"/>
              <a:gd name="connsiteX7" fmla="*/ 534692 w 712922"/>
              <a:gd name="connsiteY7" fmla="*/ 267346 h 1270861"/>
              <a:gd name="connsiteX8" fmla="*/ 311903 w 712922"/>
              <a:gd name="connsiteY8" fmla="*/ 267346 h 1270861"/>
              <a:gd name="connsiteX9" fmla="*/ 178230 w 712922"/>
              <a:gd name="connsiteY9" fmla="*/ 401019 h 1270861"/>
              <a:gd name="connsiteX10" fmla="*/ 178231 w 712922"/>
              <a:gd name="connsiteY10" fmla="*/ 1270861 h 1270861"/>
              <a:gd name="connsiteX11" fmla="*/ 0 w 712922"/>
              <a:gd name="connsiteY11" fmla="*/ 1270861 h 1270861"/>
              <a:gd name="connsiteX0" fmla="*/ 0 w 743918"/>
              <a:gd name="connsiteY0" fmla="*/ 1270861 h 1270861"/>
              <a:gd name="connsiteX1" fmla="*/ 0 w 743918"/>
              <a:gd name="connsiteY1" fmla="*/ 401019 h 1270861"/>
              <a:gd name="connsiteX2" fmla="*/ 311903 w 743918"/>
              <a:gd name="connsiteY2" fmla="*/ 89116 h 1270861"/>
              <a:gd name="connsiteX3" fmla="*/ 534692 w 743918"/>
              <a:gd name="connsiteY3" fmla="*/ 89115 h 1270861"/>
              <a:gd name="connsiteX4" fmla="*/ 534692 w 743918"/>
              <a:gd name="connsiteY4" fmla="*/ 0 h 1270861"/>
              <a:gd name="connsiteX5" fmla="*/ 743918 w 743918"/>
              <a:gd name="connsiteY5" fmla="*/ 162733 h 1270861"/>
              <a:gd name="connsiteX6" fmla="*/ 534692 w 743918"/>
              <a:gd name="connsiteY6" fmla="*/ 356461 h 1270861"/>
              <a:gd name="connsiteX7" fmla="*/ 534692 w 743918"/>
              <a:gd name="connsiteY7" fmla="*/ 267346 h 1270861"/>
              <a:gd name="connsiteX8" fmla="*/ 311903 w 743918"/>
              <a:gd name="connsiteY8" fmla="*/ 267346 h 1270861"/>
              <a:gd name="connsiteX9" fmla="*/ 178230 w 743918"/>
              <a:gd name="connsiteY9" fmla="*/ 401019 h 1270861"/>
              <a:gd name="connsiteX10" fmla="*/ 178231 w 743918"/>
              <a:gd name="connsiteY10" fmla="*/ 1270861 h 1270861"/>
              <a:gd name="connsiteX11" fmla="*/ 0 w 743918"/>
              <a:gd name="connsiteY11" fmla="*/ 1270861 h 127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43918" h="1270861">
                <a:moveTo>
                  <a:pt x="0" y="1270861"/>
                </a:moveTo>
                <a:lnTo>
                  <a:pt x="0" y="401019"/>
                </a:lnTo>
                <a:cubicBezTo>
                  <a:pt x="0" y="228760"/>
                  <a:pt x="139644" y="89116"/>
                  <a:pt x="311903" y="89116"/>
                </a:cubicBezTo>
                <a:lnTo>
                  <a:pt x="534692" y="89115"/>
                </a:lnTo>
                <a:lnTo>
                  <a:pt x="534692" y="0"/>
                </a:lnTo>
                <a:lnTo>
                  <a:pt x="743918" y="162733"/>
                </a:lnTo>
                <a:lnTo>
                  <a:pt x="534692" y="356461"/>
                </a:lnTo>
                <a:lnTo>
                  <a:pt x="534692" y="267346"/>
                </a:lnTo>
                <a:lnTo>
                  <a:pt x="311903" y="267346"/>
                </a:lnTo>
                <a:cubicBezTo>
                  <a:pt x="238077" y="267346"/>
                  <a:pt x="178230" y="327193"/>
                  <a:pt x="178230" y="401019"/>
                </a:cubicBezTo>
                <a:cubicBezTo>
                  <a:pt x="178230" y="690966"/>
                  <a:pt x="178231" y="980914"/>
                  <a:pt x="178231" y="1270861"/>
                </a:cubicBezTo>
                <a:lnTo>
                  <a:pt x="0" y="1270861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Flecha doblada 6"/>
          <p:cNvSpPr/>
          <p:nvPr/>
        </p:nvSpPr>
        <p:spPr>
          <a:xfrm rot="5400000" flipH="1">
            <a:off x="9890624" y="4309882"/>
            <a:ext cx="743918" cy="1485131"/>
          </a:xfrm>
          <a:custGeom>
            <a:avLst/>
            <a:gdLst>
              <a:gd name="connsiteX0" fmla="*/ 0 w 712922"/>
              <a:gd name="connsiteY0" fmla="*/ 1270861 h 1270861"/>
              <a:gd name="connsiteX1" fmla="*/ 0 w 712922"/>
              <a:gd name="connsiteY1" fmla="*/ 401019 h 1270861"/>
              <a:gd name="connsiteX2" fmla="*/ 311903 w 712922"/>
              <a:gd name="connsiteY2" fmla="*/ 89116 h 1270861"/>
              <a:gd name="connsiteX3" fmla="*/ 534692 w 712922"/>
              <a:gd name="connsiteY3" fmla="*/ 89115 h 1270861"/>
              <a:gd name="connsiteX4" fmla="*/ 534692 w 712922"/>
              <a:gd name="connsiteY4" fmla="*/ 0 h 1270861"/>
              <a:gd name="connsiteX5" fmla="*/ 712922 w 712922"/>
              <a:gd name="connsiteY5" fmla="*/ 178231 h 1270861"/>
              <a:gd name="connsiteX6" fmla="*/ 534692 w 712922"/>
              <a:gd name="connsiteY6" fmla="*/ 356461 h 1270861"/>
              <a:gd name="connsiteX7" fmla="*/ 534692 w 712922"/>
              <a:gd name="connsiteY7" fmla="*/ 267346 h 1270861"/>
              <a:gd name="connsiteX8" fmla="*/ 311903 w 712922"/>
              <a:gd name="connsiteY8" fmla="*/ 267346 h 1270861"/>
              <a:gd name="connsiteX9" fmla="*/ 178230 w 712922"/>
              <a:gd name="connsiteY9" fmla="*/ 401019 h 1270861"/>
              <a:gd name="connsiteX10" fmla="*/ 178231 w 712922"/>
              <a:gd name="connsiteY10" fmla="*/ 1270861 h 1270861"/>
              <a:gd name="connsiteX11" fmla="*/ 0 w 712922"/>
              <a:gd name="connsiteY11" fmla="*/ 1270861 h 1270861"/>
              <a:gd name="connsiteX0" fmla="*/ 0 w 743918"/>
              <a:gd name="connsiteY0" fmla="*/ 1270861 h 1270861"/>
              <a:gd name="connsiteX1" fmla="*/ 0 w 743918"/>
              <a:gd name="connsiteY1" fmla="*/ 401019 h 1270861"/>
              <a:gd name="connsiteX2" fmla="*/ 311903 w 743918"/>
              <a:gd name="connsiteY2" fmla="*/ 89116 h 1270861"/>
              <a:gd name="connsiteX3" fmla="*/ 534692 w 743918"/>
              <a:gd name="connsiteY3" fmla="*/ 89115 h 1270861"/>
              <a:gd name="connsiteX4" fmla="*/ 534692 w 743918"/>
              <a:gd name="connsiteY4" fmla="*/ 0 h 1270861"/>
              <a:gd name="connsiteX5" fmla="*/ 743918 w 743918"/>
              <a:gd name="connsiteY5" fmla="*/ 162733 h 1270861"/>
              <a:gd name="connsiteX6" fmla="*/ 534692 w 743918"/>
              <a:gd name="connsiteY6" fmla="*/ 356461 h 1270861"/>
              <a:gd name="connsiteX7" fmla="*/ 534692 w 743918"/>
              <a:gd name="connsiteY7" fmla="*/ 267346 h 1270861"/>
              <a:gd name="connsiteX8" fmla="*/ 311903 w 743918"/>
              <a:gd name="connsiteY8" fmla="*/ 267346 h 1270861"/>
              <a:gd name="connsiteX9" fmla="*/ 178230 w 743918"/>
              <a:gd name="connsiteY9" fmla="*/ 401019 h 1270861"/>
              <a:gd name="connsiteX10" fmla="*/ 178231 w 743918"/>
              <a:gd name="connsiteY10" fmla="*/ 1270861 h 1270861"/>
              <a:gd name="connsiteX11" fmla="*/ 0 w 743918"/>
              <a:gd name="connsiteY11" fmla="*/ 1270861 h 127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43918" h="1270861">
                <a:moveTo>
                  <a:pt x="0" y="1270861"/>
                </a:moveTo>
                <a:lnTo>
                  <a:pt x="0" y="401019"/>
                </a:lnTo>
                <a:cubicBezTo>
                  <a:pt x="0" y="228760"/>
                  <a:pt x="139644" y="89116"/>
                  <a:pt x="311903" y="89116"/>
                </a:cubicBezTo>
                <a:lnTo>
                  <a:pt x="534692" y="89115"/>
                </a:lnTo>
                <a:lnTo>
                  <a:pt x="534692" y="0"/>
                </a:lnTo>
                <a:lnTo>
                  <a:pt x="743918" y="162733"/>
                </a:lnTo>
                <a:lnTo>
                  <a:pt x="534692" y="356461"/>
                </a:lnTo>
                <a:lnTo>
                  <a:pt x="534692" y="267346"/>
                </a:lnTo>
                <a:lnTo>
                  <a:pt x="311903" y="267346"/>
                </a:lnTo>
                <a:cubicBezTo>
                  <a:pt x="238077" y="267346"/>
                  <a:pt x="178230" y="327193"/>
                  <a:pt x="178230" y="401019"/>
                </a:cubicBezTo>
                <a:cubicBezTo>
                  <a:pt x="178230" y="690966"/>
                  <a:pt x="178231" y="980914"/>
                  <a:pt x="178231" y="1270861"/>
                </a:cubicBezTo>
                <a:lnTo>
                  <a:pt x="0" y="1270861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881679" y="6212235"/>
            <a:ext cx="1379596" cy="405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2169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0" y="406830"/>
            <a:ext cx="10018713" cy="1752599"/>
          </a:xfrm>
        </p:spPr>
        <p:txBody>
          <a:bodyPr/>
          <a:lstStyle/>
          <a:p>
            <a:r>
              <a:rPr lang="es-ES" dirty="0" smtClean="0"/>
              <a:t>Mejoras y resultados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Envolvente:</a:t>
            </a:r>
          </a:p>
          <a:p>
            <a:pPr lvl="1"/>
            <a:r>
              <a:rPr lang="es-ES" dirty="0" smtClean="0"/>
              <a:t>Cubierta.</a:t>
            </a:r>
          </a:p>
          <a:p>
            <a:pPr lvl="1"/>
            <a:r>
              <a:rPr lang="es-ES" dirty="0" smtClean="0"/>
              <a:t>Cerramiento.</a:t>
            </a:r>
          </a:p>
          <a:p>
            <a:pPr lvl="1"/>
            <a:r>
              <a:rPr lang="es-ES" dirty="0" smtClean="0"/>
              <a:t>Huecos.</a:t>
            </a:r>
          </a:p>
          <a:p>
            <a:r>
              <a:rPr lang="es-ES" dirty="0" smtClean="0"/>
              <a:t>Instalaciones:</a:t>
            </a:r>
          </a:p>
          <a:p>
            <a:pPr lvl="1"/>
            <a:r>
              <a:rPr lang="es-ES" dirty="0" smtClean="0"/>
              <a:t>Iluminación.</a:t>
            </a:r>
          </a:p>
          <a:p>
            <a:pPr lvl="1"/>
            <a:r>
              <a:rPr lang="es-ES" dirty="0" smtClean="0"/>
              <a:t>Caldera.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81679" y="6212235"/>
            <a:ext cx="1379596" cy="405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7939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Envolvente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Cubierta: </a:t>
            </a:r>
          </a:p>
          <a:p>
            <a:pPr lvl="1"/>
            <a:r>
              <a:rPr lang="es-ES" dirty="0" smtClean="0"/>
              <a:t>Poliestireno expandido (EPS).</a:t>
            </a:r>
          </a:p>
          <a:p>
            <a:r>
              <a:rPr lang="es-ES" dirty="0" smtClean="0"/>
              <a:t>Cerramientos:</a:t>
            </a:r>
          </a:p>
          <a:p>
            <a:pPr lvl="1"/>
            <a:r>
              <a:rPr lang="es-ES" dirty="0" smtClean="0"/>
              <a:t>Aislante cerramiento exterior.</a:t>
            </a:r>
          </a:p>
          <a:p>
            <a:r>
              <a:rPr lang="es-ES" dirty="0" smtClean="0"/>
              <a:t>Huecos:</a:t>
            </a:r>
          </a:p>
          <a:p>
            <a:pPr lvl="1"/>
            <a:r>
              <a:rPr lang="es-ES" dirty="0" smtClean="0"/>
              <a:t>Ventanas.</a:t>
            </a:r>
            <a:endParaRPr lang="es-E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81679" y="6212235"/>
            <a:ext cx="1379596" cy="405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661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Instalaciones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10" y="2438399"/>
            <a:ext cx="10018713" cy="3124201"/>
          </a:xfrm>
        </p:spPr>
        <p:txBody>
          <a:bodyPr/>
          <a:lstStyle/>
          <a:p>
            <a:r>
              <a:rPr lang="es-ES" dirty="0" smtClean="0"/>
              <a:t>Sustitución caldera biomasa.</a:t>
            </a:r>
          </a:p>
          <a:p>
            <a:r>
              <a:rPr lang="es-ES" dirty="0" smtClean="0"/>
              <a:t>Iluminación.</a:t>
            </a:r>
            <a:endParaRPr lang="es-E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81679" y="6212235"/>
            <a:ext cx="1379596" cy="405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2602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68812" y="433953"/>
            <a:ext cx="10018713" cy="1090046"/>
          </a:xfrm>
        </p:spPr>
        <p:txBody>
          <a:bodyPr/>
          <a:lstStyle/>
          <a:p>
            <a:r>
              <a:rPr lang="es-ES" dirty="0" smtClean="0"/>
              <a:t>Resultado mejoras</a:t>
            </a:r>
            <a:endParaRPr lang="es-E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81679" y="6212235"/>
            <a:ext cx="1379596" cy="405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649" y="2086735"/>
            <a:ext cx="5129626" cy="353051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39" y="2102861"/>
            <a:ext cx="5118892" cy="3514386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831025" y="5855188"/>
            <a:ext cx="257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Certificado inicial</a:t>
            </a:r>
            <a:endParaRPr lang="es-ES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7526339" y="5855188"/>
            <a:ext cx="2340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Certificado final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54303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CTE exige una letra B</a:t>
            </a:r>
          </a:p>
          <a:p>
            <a:r>
              <a:rPr lang="es-ES" dirty="0" smtClean="0"/>
              <a:t>Mejorar letra A:</a:t>
            </a:r>
          </a:p>
          <a:p>
            <a:pPr lvl="1"/>
            <a:r>
              <a:rPr lang="es-ES" dirty="0" smtClean="0"/>
              <a:t>Iluminación leds.</a:t>
            </a:r>
          </a:p>
          <a:p>
            <a:pPr lvl="1"/>
            <a:r>
              <a:rPr lang="es-ES" dirty="0" smtClean="0"/>
              <a:t>Aumento espesores.</a:t>
            </a:r>
          </a:p>
          <a:p>
            <a:pPr lvl="1"/>
            <a:r>
              <a:rPr lang="es-ES" dirty="0" smtClean="0"/>
              <a:t>Instalación solar térmica.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81679" y="6212235"/>
            <a:ext cx="1379596" cy="405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375" y="2760914"/>
            <a:ext cx="4266371" cy="2936369"/>
          </a:xfrm>
          <a:prstGeom prst="rect">
            <a:avLst/>
          </a:prstGeom>
        </p:spPr>
      </p:pic>
      <p:sp>
        <p:nvSpPr>
          <p:cNvPr id="8" name="Flecha derecha 7"/>
          <p:cNvSpPr/>
          <p:nvPr/>
        </p:nvSpPr>
        <p:spPr>
          <a:xfrm>
            <a:off x="4852416" y="4229098"/>
            <a:ext cx="1475232" cy="1447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209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836191" y="1610643"/>
            <a:ext cx="73306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u="sng" dirty="0" smtClean="0">
                <a:solidFill>
                  <a:schemeClr val="bg1"/>
                </a:solidFill>
              </a:rPr>
              <a:t>Gracias por su atención</a:t>
            </a:r>
            <a:endParaRPr lang="es-ES" sz="5400" b="1" u="sng" dirty="0">
              <a:solidFill>
                <a:schemeClr val="bg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803756" y="5067946"/>
            <a:ext cx="48664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“Intenta no volverte un hombre de éxito, sino volverte un hombre de valor”</a:t>
            </a: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Albert Einstein</a:t>
            </a:r>
            <a:endParaRPr lang="es-ES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6942" y="5736733"/>
            <a:ext cx="2123267" cy="90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7347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266</TotalTime>
  <Words>162</Words>
  <Application>Microsoft Office PowerPoint</Application>
  <PresentationFormat>Panorámica</PresentationFormat>
  <Paragraphs>51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Corbel</vt:lpstr>
      <vt:lpstr>Parallax</vt:lpstr>
      <vt:lpstr>CERTIFICACIÓN  Y MEJORA ENERGÉTICA DE UN EDIFICIO TERCIARIO</vt:lpstr>
      <vt:lpstr>Índice</vt:lpstr>
      <vt:lpstr>Introducción</vt:lpstr>
      <vt:lpstr>Planos</vt:lpstr>
      <vt:lpstr>Definición espacios (HULC)</vt:lpstr>
      <vt:lpstr>Resultados iniciales</vt:lpstr>
      <vt:lpstr>Mejoras y resultados</vt:lpstr>
      <vt:lpstr>Envolvente</vt:lpstr>
      <vt:lpstr>Instalaciones</vt:lpstr>
      <vt:lpstr>Resultado mejoras</vt:lpstr>
      <vt:lpstr>Conclusión</vt:lpstr>
      <vt:lpstr>Presentación de PowerPoint</vt:lpstr>
    </vt:vector>
  </TitlesOfParts>
  <Company>eXit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CERTIFICACIÓN Y MEJORA ENERGÉTICA DE UN EDIFICIO TERCIARIO</dc:title>
  <dc:creator>USUARIO</dc:creator>
  <cp:lastModifiedBy>USUARIO</cp:lastModifiedBy>
  <cp:revision>18</cp:revision>
  <dcterms:created xsi:type="dcterms:W3CDTF">2016-07-17T17:33:45Z</dcterms:created>
  <dcterms:modified xsi:type="dcterms:W3CDTF">2016-07-19T18:19:01Z</dcterms:modified>
</cp:coreProperties>
</file>