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57" r:id="rId3"/>
    <p:sldId id="258" r:id="rId4"/>
    <p:sldId id="278" r:id="rId5"/>
    <p:sldId id="259" r:id="rId6"/>
    <p:sldId id="279" r:id="rId7"/>
    <p:sldId id="280" r:id="rId8"/>
    <p:sldId id="294" r:id="rId9"/>
    <p:sldId id="281" r:id="rId10"/>
    <p:sldId id="277" r:id="rId11"/>
    <p:sldId id="282" r:id="rId12"/>
    <p:sldId id="284" r:id="rId13"/>
    <p:sldId id="292" r:id="rId14"/>
    <p:sldId id="285" r:id="rId15"/>
    <p:sldId id="293" r:id="rId16"/>
    <p:sldId id="295" r:id="rId17"/>
    <p:sldId id="270" r:id="rId18"/>
    <p:sldId id="272" r:id="rId19"/>
    <p:sldId id="296" r:id="rId20"/>
    <p:sldId id="297" r:id="rId21"/>
    <p:sldId id="283" r:id="rId22"/>
    <p:sldId id="287" r:id="rId23"/>
    <p:sldId id="288" r:id="rId24"/>
    <p:sldId id="289" r:id="rId25"/>
    <p:sldId id="291" r:id="rId26"/>
    <p:sldId id="290" r:id="rId27"/>
    <p:sldId id="276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64" autoAdjust="0"/>
    <p:restoredTop sz="94660"/>
  </p:normalViewPr>
  <p:slideViewPr>
    <p:cSldViewPr snapToGrid="0">
      <p:cViewPr varScale="1">
        <p:scale>
          <a:sx n="75" d="100"/>
          <a:sy n="75" d="100"/>
        </p:scale>
        <p:origin x="6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464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069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065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499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61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007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43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8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47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171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365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898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491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951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410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D8D5E-9806-4D7E-AEB9-25270067EB01}" type="datetimeFigureOut">
              <a:rPr lang="es-ES" smtClean="0"/>
              <a:t>07/07/2016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B174AF9-FF49-4C83-9AA8-594100159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16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457199"/>
            <a:ext cx="9144000" cy="2523373"/>
          </a:xfrm>
        </p:spPr>
        <p:txBody>
          <a:bodyPr>
            <a:normAutofit fontScale="90000"/>
          </a:bodyPr>
          <a:lstStyle/>
          <a:p>
            <a:r>
              <a:rPr lang="es-ES" sz="4000" b="1" dirty="0" smtClean="0"/>
              <a:t>PROYECTO </a:t>
            </a:r>
            <a:r>
              <a:rPr lang="es-ES" sz="4000" b="1" dirty="0"/>
              <a:t>DE ELECTRIFICACIÓN PARA NAVE INDUSTRIAL DESTINADA A ALMACENAMIENTO Y REPARACIÓN DE ELECTRODOMÉSTICOS DE LA HOSTELERÍA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47837" y="3416977"/>
            <a:ext cx="8915399" cy="1126283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TUTOR: DON FRANCISCO RODRÍGUEZ BENITO</a:t>
            </a:r>
          </a:p>
          <a:p>
            <a:r>
              <a:rPr lang="es-ES" dirty="0" smtClean="0"/>
              <a:t>ALUMNO: VÍCTOR GISBERT PARREÑO</a:t>
            </a:r>
          </a:p>
          <a:p>
            <a:r>
              <a:rPr lang="es-ES" dirty="0" smtClean="0"/>
              <a:t>TITULACIÓN: GRADO EN INGENIERÍA ELÉCTRICA</a:t>
            </a:r>
            <a:endParaRPr lang="es-ES" dirty="0"/>
          </a:p>
        </p:txBody>
      </p:sp>
      <p:pic>
        <p:nvPicPr>
          <p:cNvPr id="1026" name="Imagen 2" descr="C:\Users\Javi\Documents\JAVI\upv\TFG\22-06-2015\up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663" y="4928034"/>
            <a:ext cx="3697779" cy="1233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n 1" descr="C:\Users\Javi\Documents\JAVI\upv\TFG\22-06-2015\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85" y="5095127"/>
            <a:ext cx="3726615" cy="89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57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2132"/>
          </a:xfrm>
        </p:spPr>
        <p:txBody>
          <a:bodyPr/>
          <a:lstStyle/>
          <a:p>
            <a:pPr algn="ctr"/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7258"/>
            <a:ext cx="10515600" cy="4899705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sz="2000" b="1" dirty="0" smtClean="0"/>
              <a:t>OBJETO DEL PROYECTO Y CARACTERÍSTICAS DE LA NAVE.</a:t>
            </a:r>
          </a:p>
          <a:p>
            <a:r>
              <a:rPr lang="es-ES" dirty="0"/>
              <a:t>CARACTERÍSTICAS DE LA INSTALACIÓN DE </a:t>
            </a:r>
            <a:r>
              <a:rPr lang="es-ES" dirty="0" smtClean="0"/>
              <a:t>ILUMINACIÓN.</a:t>
            </a:r>
          </a:p>
          <a:p>
            <a:r>
              <a:rPr lang="es-ES" dirty="0" smtClean="0"/>
              <a:t>CARACTERÍSTICAS DE LA INSTALACIÓN DE BAJA TENSIÓN.</a:t>
            </a:r>
          </a:p>
          <a:p>
            <a:r>
              <a:rPr lang="es-ES" dirty="0" smtClean="0"/>
              <a:t>CUADROS Y SUBCUADROS.</a:t>
            </a:r>
          </a:p>
          <a:p>
            <a:r>
              <a:rPr lang="es-ES" dirty="0" smtClean="0"/>
              <a:t>ESQUEMAS UNIFILARES.</a:t>
            </a:r>
          </a:p>
          <a:p>
            <a:r>
              <a:rPr lang="es-ES" dirty="0" smtClean="0"/>
              <a:t>PRESUPUESTO.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385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8379" y="707136"/>
            <a:ext cx="11408229" cy="660473"/>
          </a:xfrm>
        </p:spPr>
        <p:txBody>
          <a:bodyPr>
            <a:noAutofit/>
          </a:bodyPr>
          <a:lstStyle/>
          <a:p>
            <a:pPr algn="ctr"/>
            <a:r>
              <a:rPr lang="es-ES" sz="2800" b="1" dirty="0"/>
              <a:t> </a:t>
            </a:r>
            <a:r>
              <a:rPr lang="es-ES" sz="2800" b="1" dirty="0" smtClean="0"/>
              <a:t>   OBJETO </a:t>
            </a:r>
            <a:r>
              <a:rPr lang="es-ES" sz="2800" b="1" dirty="0"/>
              <a:t>DEL PROYECTO Y CARACTERÍSTICAS DE LA NAVE</a:t>
            </a:r>
            <a:r>
              <a:rPr lang="es-ES" sz="2800" dirty="0"/>
              <a:t/>
            </a:r>
            <a:br>
              <a:rPr lang="es-ES" sz="2800" dirty="0"/>
            </a:b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75657"/>
            <a:ext cx="10515600" cy="5001306"/>
          </a:xfrm>
        </p:spPr>
        <p:txBody>
          <a:bodyPr>
            <a:normAutofit/>
          </a:bodyPr>
          <a:lstStyle/>
          <a:p>
            <a:endParaRPr lang="es-ES" sz="2000" dirty="0" smtClean="0"/>
          </a:p>
          <a:p>
            <a:r>
              <a:rPr lang="es-ES" sz="2000" dirty="0" smtClean="0"/>
              <a:t>El </a:t>
            </a:r>
            <a:r>
              <a:rPr lang="es-ES" sz="2000" dirty="0"/>
              <a:t>objeto del siguiente proyecto es definir las características técnicas, de ejecución y económicas que reunirá la instalación eléctrica en baja tensión de la presente nave </a:t>
            </a:r>
            <a:r>
              <a:rPr lang="es-ES" sz="2000" dirty="0" smtClean="0"/>
              <a:t>industrial</a:t>
            </a:r>
          </a:p>
          <a:p>
            <a:r>
              <a:rPr lang="es-ES" sz="2000" dirty="0" smtClean="0"/>
              <a:t>La actividad de la nave industrial es almacenamiento y reparación de maquinaria de la hostelería.</a:t>
            </a:r>
          </a:p>
          <a:p>
            <a:r>
              <a:rPr lang="es-ES" sz="2000" dirty="0" smtClean="0"/>
              <a:t>Superficie total: 260 m2</a:t>
            </a:r>
          </a:p>
          <a:p>
            <a:r>
              <a:rPr lang="es-ES" sz="2000" dirty="0" smtClean="0"/>
              <a:t>Potencia instalada: 55.588 W</a:t>
            </a:r>
          </a:p>
          <a:p>
            <a:endParaRPr lang="es-ES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335" y="3406128"/>
            <a:ext cx="4373401" cy="282598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04" y="4297299"/>
            <a:ext cx="45243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6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2132"/>
          </a:xfrm>
        </p:spPr>
        <p:txBody>
          <a:bodyPr/>
          <a:lstStyle/>
          <a:p>
            <a:pPr algn="ctr"/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7258"/>
            <a:ext cx="10515600" cy="4899705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OBJETO DEL PROYECTO Y CARACTERÍSTICAS DE LA NAVE.</a:t>
            </a:r>
          </a:p>
          <a:p>
            <a:r>
              <a:rPr lang="es-ES" sz="2000" b="1" dirty="0"/>
              <a:t>CARACTERÍSTICAS DE LA INSTALACIÓN DE ILUMINACIÓN.</a:t>
            </a:r>
          </a:p>
          <a:p>
            <a:r>
              <a:rPr lang="es-ES" dirty="0" smtClean="0"/>
              <a:t>CARACTERÍSTICAS DE LA INSTALACIÓN DE BAJA TENSIÓN.</a:t>
            </a:r>
          </a:p>
          <a:p>
            <a:r>
              <a:rPr lang="es-ES" dirty="0" smtClean="0"/>
              <a:t>CUADROS Y SUBCUADROS.</a:t>
            </a:r>
          </a:p>
          <a:p>
            <a:r>
              <a:rPr lang="es-ES" dirty="0" smtClean="0"/>
              <a:t>ESQUEMAS UNIFILARES .</a:t>
            </a:r>
          </a:p>
          <a:p>
            <a:r>
              <a:rPr lang="es-ES" dirty="0" smtClean="0"/>
              <a:t>PRESUPUESTO.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601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4689" y="670560"/>
            <a:ext cx="9809924" cy="1234440"/>
          </a:xfrm>
        </p:spPr>
        <p:txBody>
          <a:bodyPr>
            <a:normAutofit fontScale="90000"/>
          </a:bodyPr>
          <a:lstStyle/>
          <a:p>
            <a:r>
              <a:rPr lang="es-ES" sz="3100" b="1" dirty="0"/>
              <a:t>CARACTERÍSTICAS DE LA INSTALACIÓN DE ILUMINACIÓN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67543"/>
            <a:ext cx="10515600" cy="4609420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 smtClean="0"/>
              <a:t>LUMINARIAS UTILIZADAS: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- Área de almacenamiento: Pantalla estanca 2x36 W</a:t>
            </a:r>
          </a:p>
          <a:p>
            <a:pPr marL="0" indent="0">
              <a:buNone/>
            </a:pPr>
            <a:r>
              <a:rPr lang="es-ES" dirty="0" smtClean="0"/>
              <a:t>  - Área de trabajo: Luminaria colgante 400 W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- Aseos: Luminaria downlight 18 W</a:t>
            </a:r>
          </a:p>
          <a:p>
            <a:pPr marL="0" indent="0">
              <a:buNone/>
            </a:pPr>
            <a:r>
              <a:rPr lang="es-ES" dirty="0" smtClean="0"/>
              <a:t> - Vía evacuación: </a:t>
            </a:r>
            <a:r>
              <a:rPr lang="es-ES" dirty="0"/>
              <a:t>Luminaria </a:t>
            </a:r>
            <a:r>
              <a:rPr lang="es-ES" dirty="0" smtClean="0"/>
              <a:t>de emergencia 4 </a:t>
            </a:r>
            <a:r>
              <a:rPr lang="es-ES" dirty="0"/>
              <a:t>W</a:t>
            </a:r>
          </a:p>
          <a:p>
            <a:pPr marL="0" indent="0">
              <a:buNone/>
            </a:pPr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451" y="4223431"/>
            <a:ext cx="2890430" cy="11044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070" y="4223431"/>
            <a:ext cx="2859586" cy="16560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10" y="4223431"/>
            <a:ext cx="2484866" cy="158455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7850" y="4223431"/>
            <a:ext cx="2079566" cy="195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85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4689" y="670560"/>
            <a:ext cx="9809924" cy="1234440"/>
          </a:xfrm>
        </p:spPr>
        <p:txBody>
          <a:bodyPr>
            <a:normAutofit fontScale="90000"/>
          </a:bodyPr>
          <a:lstStyle/>
          <a:p>
            <a:r>
              <a:rPr lang="es-ES" sz="3100" b="1" dirty="0"/>
              <a:t>CARACTERÍSTICAS DE LA INSTALACIÓN DE ILUMINACIÓN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27068" y="890016"/>
            <a:ext cx="10426732" cy="5286947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/>
              <a:t>Distribución de la iluminación</a:t>
            </a:r>
          </a:p>
          <a:p>
            <a:pPr marL="0" indent="0">
              <a:buNone/>
            </a:pPr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068" y="1725549"/>
            <a:ext cx="7639050" cy="49434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7133" y="1905000"/>
            <a:ext cx="28194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4689" y="670560"/>
            <a:ext cx="9809924" cy="1234440"/>
          </a:xfrm>
        </p:spPr>
        <p:txBody>
          <a:bodyPr>
            <a:normAutofit fontScale="90000"/>
          </a:bodyPr>
          <a:lstStyle/>
          <a:p>
            <a:r>
              <a:rPr lang="es-ES" sz="3100" b="1" dirty="0"/>
              <a:t>CARACTERÍSTICAS DE LA INSTALACIÓN DE ILUMINACIÓN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27068" y="890016"/>
            <a:ext cx="10426732" cy="5286947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/>
              <a:t>Resumen </a:t>
            </a:r>
            <a:r>
              <a:rPr lang="es-ES" dirty="0" smtClean="0"/>
              <a:t>resultados luminotécnicos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146" y="1748219"/>
            <a:ext cx="917257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3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4689" y="670560"/>
            <a:ext cx="9809924" cy="1234440"/>
          </a:xfrm>
        </p:spPr>
        <p:txBody>
          <a:bodyPr>
            <a:normAutofit fontScale="90000"/>
          </a:bodyPr>
          <a:lstStyle/>
          <a:p>
            <a:r>
              <a:rPr lang="es-ES" sz="3100" b="1" dirty="0"/>
              <a:t>CARACTERÍSTICAS DE LA INSTALACIÓN DE ILUMINACIÓN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27068" y="890016"/>
            <a:ext cx="10426732" cy="5286947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 smtClean="0"/>
              <a:t>Resumen resultados luminotécnicos				  </a:t>
            </a:r>
            <a:r>
              <a:rPr lang="es-ES" b="1" dirty="0" smtClean="0"/>
              <a:t>Observador UGR</a:t>
            </a:r>
            <a:r>
              <a:rPr lang="es-ES" dirty="0" smtClean="0"/>
              <a:t>	</a:t>
            </a:r>
          </a:p>
          <a:p>
            <a:pPr marL="0" indent="0">
              <a:buNone/>
            </a:pPr>
            <a:r>
              <a:rPr lang="es-ES" dirty="0" smtClean="0"/>
              <a:t> </a:t>
            </a:r>
            <a:r>
              <a:rPr lang="es-ES" b="1" dirty="0" smtClean="0"/>
              <a:t>Superficies de cálculo</a:t>
            </a:r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 dirty="0" smtClean="0"/>
              <a:t>												</a:t>
            </a:r>
          </a:p>
          <a:p>
            <a:pPr marL="0" indent="0">
              <a:buNone/>
            </a:pPr>
            <a:r>
              <a:rPr lang="es-ES" b="1" dirty="0"/>
              <a:t>	</a:t>
            </a:r>
            <a:r>
              <a:rPr lang="es-ES" b="1" dirty="0" smtClean="0"/>
              <a:t>												Vías de evacuación</a:t>
            </a:r>
            <a:endParaRPr lang="es-ES" b="1" dirty="0"/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r>
              <a:rPr lang="es-ES" b="1" dirty="0"/>
              <a:t>	</a:t>
            </a:r>
            <a:r>
              <a:rPr lang="es-ES" b="1" dirty="0" smtClean="0"/>
              <a:t>												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068" y="2234184"/>
            <a:ext cx="5007311" cy="315468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661" y="1756315"/>
            <a:ext cx="3384356" cy="214557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151" y="4487038"/>
            <a:ext cx="3567375" cy="224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8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2132"/>
          </a:xfrm>
        </p:spPr>
        <p:txBody>
          <a:bodyPr/>
          <a:lstStyle/>
          <a:p>
            <a:pPr algn="ctr"/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7258"/>
            <a:ext cx="10515600" cy="4899705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OBJETO DEL PROYECTO Y CARACTERÍSTICAS DE LA NAVE.</a:t>
            </a:r>
          </a:p>
          <a:p>
            <a:r>
              <a:rPr lang="es-ES" dirty="0"/>
              <a:t>CARACTERÍSTICAS DE LA INSTALACIÓN DE ILUMINACIÓN.</a:t>
            </a:r>
          </a:p>
          <a:p>
            <a:r>
              <a:rPr lang="es-ES" sz="2000" b="1" dirty="0" smtClean="0"/>
              <a:t>CARACTERÍSTICAS DE LA INSTALACIÓN DE BAJA TENSIÓN.</a:t>
            </a:r>
          </a:p>
          <a:p>
            <a:r>
              <a:rPr lang="es-ES" dirty="0" smtClean="0"/>
              <a:t>CUADROS Y SUBCUADROS.</a:t>
            </a:r>
          </a:p>
          <a:p>
            <a:r>
              <a:rPr lang="es-ES" dirty="0" smtClean="0"/>
              <a:t>ESQUEMAS UNIFILARES .</a:t>
            </a:r>
          </a:p>
          <a:p>
            <a:r>
              <a:rPr lang="es-ES" dirty="0" smtClean="0"/>
              <a:t>PRESUPUESTO.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490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1" y="694944"/>
            <a:ext cx="9858692" cy="1210056"/>
          </a:xfrm>
        </p:spPr>
        <p:txBody>
          <a:bodyPr>
            <a:normAutofit fontScale="90000"/>
          </a:bodyPr>
          <a:lstStyle/>
          <a:p>
            <a:r>
              <a:rPr lang="es-ES" sz="3100" b="1" dirty="0"/>
              <a:t>CARACTERÍSTICAS DE LA INSTALACIÓN DE </a:t>
            </a:r>
            <a:r>
              <a:rPr lang="es-ES" sz="3100" b="1" dirty="0" smtClean="0"/>
              <a:t>BAJA TENSIÓN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55776"/>
                <a:ext cx="10515600" cy="4921187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endParaRPr lang="es-ES" dirty="0" smtClean="0"/>
              </a:p>
              <a:p>
                <a:r>
                  <a:rPr lang="es-ES" b="1" dirty="0" smtClean="0"/>
                  <a:t>CONDUCTORES:</a:t>
                </a:r>
              </a:p>
              <a:p>
                <a:pPr marL="0" indent="0">
                  <a:buNone/>
                </a:pPr>
                <a:r>
                  <a:rPr lang="es-ES" dirty="0" smtClean="0"/>
                  <a:t>            	- </a:t>
                </a:r>
                <a:r>
                  <a:rPr lang="es-ES" sz="1600" dirty="0" smtClean="0"/>
                  <a:t>Calculo de sección de los conductores </a:t>
                </a:r>
              </a:p>
              <a:p>
                <a:pPr marL="0" indent="0">
                  <a:buNone/>
                </a:pPr>
                <a:r>
                  <a:rPr lang="es-ES" dirty="0" smtClean="0"/>
                  <a:t>                        </a:t>
                </a:r>
                <a:r>
                  <a:rPr lang="es-ES" sz="1400" dirty="0" smtClean="0"/>
                  <a:t>Temperatura máxima admisible: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600">
                        <a:latin typeface="Cambria Math" panose="02040503050406030204" pitchFamily="18" charset="0"/>
                      </a:rPr>
                      <m:t>I</m:t>
                    </m:r>
                    <m:r>
                      <a:rPr lang="es-ES" sz="16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s-ES" sz="1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s-ES" sz="16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s-ES" sz="1600" b="0" i="0" smtClean="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m:rPr>
                            <m:sty m:val="p"/>
                          </m:rPr>
                          <a:rPr lang="es-ES" sz="1600" b="0" i="0" smtClean="0">
                            <a:latin typeface="Cambria Math" panose="02040503050406030204" pitchFamily="18" charset="0"/>
                          </a:rPr>
                          <m:t>ant</m:t>
                        </m:r>
                        <m:r>
                          <a:rPr lang="es-ES" sz="1600" b="0" i="0" smtClean="0">
                            <a:latin typeface="Cambria Math" panose="02040503050406030204" pitchFamily="18" charset="0"/>
                          </a:rPr>
                          <m:t>)∗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m:rPr>
                            <m:sty m:val="p"/>
                          </m:rPr>
                          <a:rPr lang="el-GR" sz="1600">
                            <a:latin typeface="Cambria Math" panose="02040503050406030204" pitchFamily="18" charset="0"/>
                          </a:rPr>
                          <m:t>φ</m:t>
                        </m:r>
                      </m:den>
                    </m:f>
                    <m:r>
                      <a:rPr lang="es-ES" sz="1600">
                        <a:latin typeface="Cambria Math" panose="02040503050406030204" pitchFamily="18" charset="0"/>
                      </a:rPr>
                      <m:t>                  </m:t>
                    </m:r>
                    <m:r>
                      <m:rPr>
                        <m:sty m:val="p"/>
                      </m:rPr>
                      <a:rPr lang="es-ES" sz="1600">
                        <a:latin typeface="Cambria Math" panose="02040503050406030204" pitchFamily="18" charset="0"/>
                      </a:rPr>
                      <m:t>I</m:t>
                    </m:r>
                    <m:r>
                      <a:rPr lang="es-ES" sz="16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s-ES" sz="1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s-ES" sz="16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m:rPr>
                            <m:sty m:val="p"/>
                          </m:rPr>
                          <a:rPr lang="es-ES" sz="1600" i="1">
                            <a:latin typeface="Cambria Math" panose="02040503050406030204" pitchFamily="18" charset="0"/>
                          </a:rPr>
                          <m:t>ant</m:t>
                        </m:r>
                        <m:r>
                          <a:rPr lang="es-E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m:rPr>
                            <m:sty m:val="p"/>
                          </m:rPr>
                          <a:rPr lang="el-GR" sz="160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∗</m:t>
                        </m:r>
                        <m:rad>
                          <m:radPr>
                            <m:degHide m:val="on"/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s-ES" sz="160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s-ES" sz="1400" dirty="0"/>
              </a:p>
              <a:p>
                <a:pPr marL="0" indent="0">
                  <a:buNone/>
                </a:pPr>
                <a:endParaRPr lang="es-ES" sz="1400" dirty="0" smtClean="0"/>
              </a:p>
              <a:p>
                <a:pPr marL="0" indent="0">
                  <a:buNone/>
                </a:pPr>
                <a:r>
                  <a:rPr lang="es-ES" sz="1400" dirty="0"/>
                  <a:t>	</a:t>
                </a:r>
                <a:r>
                  <a:rPr lang="es-ES" sz="1400" dirty="0" smtClean="0"/>
                  <a:t>		   Caída de tensión máxima permitida</a:t>
                </a:r>
                <a:r>
                  <a:rPr lang="es-ES" sz="1600" dirty="0" smtClean="0"/>
                  <a:t>: </a:t>
                </a:r>
                <a:r>
                  <a:rPr lang="es-ES" sz="1600" dirty="0"/>
                  <a:t> S</a:t>
                </a:r>
                <a14:m>
                  <m:oMath xmlns:m="http://schemas.openxmlformats.org/officeDocument/2006/math">
                    <m:r>
                      <a:rPr lang="es-ES" sz="16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1600">
                            <a:latin typeface="Cambria Math" panose="02040503050406030204" pitchFamily="18" charset="0"/>
                          </a:rPr>
                          <m:t>2∗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m:rPr>
                            <m:sty m:val="p"/>
                          </m:rPr>
                          <a:rPr lang="es-ES" sz="1600">
                            <a:latin typeface="Cambria Math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16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∗</m:t>
                        </m:r>
                        <m:d>
                          <m:d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sz="160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s-ES" sz="160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s-ES" sz="16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s-ES" sz="160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s-ES" sz="160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m:rPr>
                                <m:sty m:val="p"/>
                              </m:rPr>
                              <a:rPr lang="es-ES" sz="1600">
                                <a:latin typeface="Cambria Math" panose="02040503050406030204" pitchFamily="18" charset="0"/>
                              </a:rPr>
                              <m:t>ant</m:t>
                            </m:r>
                          </m:e>
                        </m:d>
                        <m:r>
                          <a:rPr lang="es-ES" sz="1600">
                            <a:latin typeface="Cambria Math" panose="02040503050406030204" pitchFamily="18" charset="0"/>
                          </a:rPr>
                          <m:t>∗(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m:rPr>
                            <m:sty m:val="p"/>
                          </m:rPr>
                          <a:rPr lang="es-ES" sz="160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s-ES" sz="160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m:rPr>
                            <m:sty m:val="p"/>
                          </m:rPr>
                          <a:rPr lang="es-ES" sz="1600">
                            <a:latin typeface="Cambria Math" panose="02040503050406030204" pitchFamily="18" charset="0"/>
                          </a:rPr>
                          <m:t>ant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s-ES" sz="1600" dirty="0">
                    <a:latin typeface="Cambria Math" panose="02040503050406030204" pitchFamily="18" charset="0"/>
                  </a:rPr>
                  <a:t>  </a:t>
                </a:r>
                <a:r>
                  <a:rPr lang="es-ES" sz="1600" dirty="0" smtClean="0"/>
                  <a:t>   </a:t>
                </a:r>
                <a:r>
                  <a:rPr lang="es-ES" sz="1600" dirty="0"/>
                  <a:t>S</a:t>
                </a:r>
                <a14:m>
                  <m:oMath xmlns:m="http://schemas.openxmlformats.org/officeDocument/2006/math">
                    <m:r>
                      <a:rPr lang="es-ES" sz="16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m:rPr>
                            <m:sty m:val="p"/>
                          </m:rPr>
                          <a:rPr lang="es-ES" sz="1600">
                            <a:latin typeface="Cambria Math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1600" i="1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∗</m:t>
                        </m:r>
                        <m:d>
                          <m:d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sz="160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s-ES" sz="160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s-ES" sz="16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s-ES" sz="160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s-ES" sz="160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m:rPr>
                                <m:sty m:val="p"/>
                              </m:rPr>
                              <a:rPr lang="es-ES" sz="1600">
                                <a:latin typeface="Cambria Math" panose="02040503050406030204" pitchFamily="18" charset="0"/>
                              </a:rPr>
                              <m:t>ant</m:t>
                            </m:r>
                          </m:e>
                        </m:d>
                        <m:r>
                          <a:rPr lang="es-ES" sz="1600">
                            <a:latin typeface="Cambria Math" panose="02040503050406030204" pitchFamily="18" charset="0"/>
                          </a:rPr>
                          <m:t>∗(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m:rPr>
                            <m:sty m:val="p"/>
                          </m:rPr>
                          <a:rPr lang="es-ES" sz="160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s-ES" sz="160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m:rPr>
                            <m:sty m:val="p"/>
                          </m:rPr>
                          <a:rPr lang="es-ES" sz="1600">
                            <a:latin typeface="Cambria Math" panose="02040503050406030204" pitchFamily="18" charset="0"/>
                          </a:rPr>
                          <m:t>ant</m:t>
                        </m:r>
                        <m:r>
                          <a:rPr lang="es-ES" sz="160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s-ES" sz="1600" dirty="0">
                    <a:latin typeface="Cambria Math" panose="02040503050406030204" pitchFamily="18" charset="0"/>
                  </a:rPr>
                  <a:t>	</a:t>
                </a:r>
              </a:p>
              <a:p>
                <a:pPr marL="0" indent="0">
                  <a:buNone/>
                </a:pPr>
                <a:r>
                  <a:rPr lang="es-ES" dirty="0" smtClean="0"/>
                  <a:t>		</a:t>
                </a:r>
              </a:p>
              <a:p>
                <a:pPr marL="0" indent="0">
                  <a:buNone/>
                </a:pPr>
                <a:r>
                  <a:rPr lang="es-ES" sz="1700" dirty="0"/>
                  <a:t>	</a:t>
                </a:r>
                <a:r>
                  <a:rPr lang="es-ES" sz="1700" dirty="0" smtClean="0"/>
                  <a:t>	- </a:t>
                </a:r>
                <a:r>
                  <a:rPr lang="es-ES" sz="1700" dirty="0"/>
                  <a:t>La sección mínima del conductor es en cada caso, la mayor que ha resultado al realizar los </a:t>
                </a:r>
                <a:r>
                  <a:rPr lang="es-ES" sz="1700" dirty="0" smtClean="0"/>
                  <a:t>		cálculos correspondientes </a:t>
                </a:r>
                <a:r>
                  <a:rPr lang="es-ES" sz="1700" dirty="0"/>
                  <a:t>a temperatura máxima, caída de tensión y protección contra </a:t>
                </a:r>
                <a:r>
                  <a:rPr lang="es-ES" sz="1700" dirty="0" smtClean="0"/>
                  <a:t>			cortocircuitos</a:t>
                </a:r>
                <a:endParaRPr lang="es-ES" sz="1700" dirty="0"/>
              </a:p>
              <a:p>
                <a:pPr marL="0" indent="0">
                  <a:buNone/>
                </a:pPr>
                <a:endParaRPr lang="es-ES" dirty="0" smtClean="0"/>
              </a:p>
              <a:p>
                <a:pPr marL="0" indent="0">
                  <a:buNone/>
                </a:pPr>
                <a:r>
                  <a:rPr lang="es-ES" dirty="0" smtClean="0"/>
                  <a:t>           	- </a:t>
                </a:r>
                <a:r>
                  <a:rPr lang="es-ES" sz="1600" dirty="0" smtClean="0"/>
                  <a:t>Los conductores a emplear serán </a:t>
                </a:r>
                <a:r>
                  <a:rPr lang="es-ES" sz="1600" dirty="0"/>
                  <a:t>del tipo RV-K </a:t>
                </a:r>
                <a:r>
                  <a:rPr lang="es-ES" sz="1600" dirty="0" smtClean="0"/>
                  <a:t>0,6/1kV.</a:t>
                </a:r>
              </a:p>
              <a:p>
                <a:pPr marL="0" indent="0">
                  <a:buNone/>
                </a:pPr>
                <a:r>
                  <a:rPr lang="es-ES" sz="1600" dirty="0"/>
                  <a:t> </a:t>
                </a:r>
                <a:r>
                  <a:rPr lang="es-ES" sz="1600" dirty="0" smtClean="0"/>
                  <a:t>             </a:t>
                </a:r>
              </a:p>
              <a:p>
                <a:pPr marL="0" indent="0">
                  <a:buNone/>
                </a:pPr>
                <a:r>
                  <a:rPr lang="es-ES" sz="1600" dirty="0"/>
                  <a:t> </a:t>
                </a:r>
                <a:r>
                  <a:rPr lang="es-ES" sz="1600" dirty="0" smtClean="0"/>
                  <a:t>            	- Las canalizaciones transcurrirán bajo tubo rígido PVC</a:t>
                </a:r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55776"/>
                <a:ext cx="10515600" cy="4921187"/>
              </a:xfrm>
              <a:blipFill rotWithShape="0">
                <a:blip r:embed="rId2"/>
                <a:stretch>
                  <a:fillRect l="-29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450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4960" y="670560"/>
            <a:ext cx="9919653" cy="1234440"/>
          </a:xfrm>
        </p:spPr>
        <p:txBody>
          <a:bodyPr>
            <a:normAutofit fontScale="90000"/>
          </a:bodyPr>
          <a:lstStyle/>
          <a:p>
            <a:r>
              <a:rPr lang="es-ES" sz="3100" b="1" dirty="0"/>
              <a:t>CARACTERÍSTICAS DE LA INSTALACIÓN DE </a:t>
            </a:r>
            <a:r>
              <a:rPr lang="es-ES" sz="3100" b="1" dirty="0" smtClean="0"/>
              <a:t>BAJA TENSIÓN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27068" y="890016"/>
            <a:ext cx="10426732" cy="5286947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/>
              <a:t>Distribución de la </a:t>
            </a:r>
            <a:r>
              <a:rPr lang="es-ES" dirty="0" smtClean="0"/>
              <a:t>instalación de baja tensión</a:t>
            </a:r>
            <a:endParaRPr lang="es-ES" dirty="0"/>
          </a:p>
          <a:p>
            <a:pPr marL="0" indent="0">
              <a:buNone/>
            </a:pPr>
            <a:endParaRPr lang="es-ES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08" y="1757172"/>
            <a:ext cx="7546890" cy="488107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049" y="2124456"/>
            <a:ext cx="282892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2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2132"/>
          </a:xfrm>
        </p:spPr>
        <p:txBody>
          <a:bodyPr/>
          <a:lstStyle/>
          <a:p>
            <a:pPr algn="ctr"/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7258"/>
            <a:ext cx="10515600" cy="4899705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OBJETO DEL PROYECTO Y CARACTERÍSTICAS DE LA NAVE.</a:t>
            </a:r>
          </a:p>
          <a:p>
            <a:r>
              <a:rPr lang="es-ES" dirty="0"/>
              <a:t>CARACTERÍSTICAS DE LA INSTALACIÓN DE ILUMINACIÓN.</a:t>
            </a:r>
          </a:p>
          <a:p>
            <a:r>
              <a:rPr lang="es-ES" dirty="0" smtClean="0"/>
              <a:t>CARACTERÍSTICAS DE LA INSTALACIÓN DE BAJA TENSIÓN.</a:t>
            </a:r>
          </a:p>
          <a:p>
            <a:r>
              <a:rPr lang="es-ES" sz="2000" b="1" dirty="0"/>
              <a:t>CUADROS Y SUBCUADROS.</a:t>
            </a:r>
          </a:p>
          <a:p>
            <a:r>
              <a:rPr lang="es-ES" dirty="0" smtClean="0"/>
              <a:t>ESQUEMAS UNIFILARES .</a:t>
            </a:r>
          </a:p>
          <a:p>
            <a:r>
              <a:rPr lang="es-ES" dirty="0" smtClean="0"/>
              <a:t>PRESUPUESTO.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270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1" y="694944"/>
            <a:ext cx="9858692" cy="1210056"/>
          </a:xfrm>
        </p:spPr>
        <p:txBody>
          <a:bodyPr>
            <a:normAutofit/>
          </a:bodyPr>
          <a:lstStyle/>
          <a:p>
            <a:r>
              <a:rPr lang="es-ES" sz="2800" b="1" dirty="0" smtClean="0"/>
              <a:t>CUADROS </a:t>
            </a:r>
            <a:r>
              <a:rPr lang="es-ES" sz="2800" b="1" dirty="0"/>
              <a:t>Y SUBCUADROS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11936"/>
            <a:ext cx="10515600" cy="51650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b="1" dirty="0" smtClean="0"/>
              <a:t>Distribución </a:t>
            </a:r>
            <a:r>
              <a:rPr lang="es-ES" b="1" dirty="0"/>
              <a:t>y canalización de los cuadros</a:t>
            </a:r>
            <a:r>
              <a:rPr lang="es-ES" dirty="0"/>
              <a:t>:</a:t>
            </a:r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r>
              <a:rPr lang="es-ES" dirty="0" smtClean="0"/>
              <a:t>            </a:t>
            </a:r>
            <a:endParaRPr lang="es-ES" sz="16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391" y="1905000"/>
            <a:ext cx="7179380" cy="476992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2863" y="1905000"/>
            <a:ext cx="25717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6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1" y="694944"/>
            <a:ext cx="9858692" cy="1210056"/>
          </a:xfrm>
        </p:spPr>
        <p:txBody>
          <a:bodyPr>
            <a:normAutofit/>
          </a:bodyPr>
          <a:lstStyle/>
          <a:p>
            <a:r>
              <a:rPr lang="es-ES" sz="2800" b="1" dirty="0" smtClean="0"/>
              <a:t>CUADROS </a:t>
            </a:r>
            <a:r>
              <a:rPr lang="es-ES" sz="2800" b="1" dirty="0"/>
              <a:t>Y SUBCUADROS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11936"/>
            <a:ext cx="10515600" cy="51650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b="1" dirty="0" smtClean="0"/>
              <a:t>Calculo de </a:t>
            </a:r>
            <a:r>
              <a:rPr lang="es-ES" b="1" dirty="0"/>
              <a:t>interruptores diferenciales</a:t>
            </a:r>
            <a:r>
              <a:rPr lang="es-ES" dirty="0" smtClean="0"/>
              <a:t>:</a:t>
            </a:r>
            <a:endParaRPr lang="es-ES" dirty="0"/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r>
              <a:rPr lang="es-ES" dirty="0" smtClean="0"/>
              <a:t>            </a:t>
            </a:r>
            <a:endParaRPr lang="es-ES" sz="1600" dirty="0" smtClean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838200" y="1904999"/>
            <a:ext cx="10515600" cy="4447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 smtClean="0"/>
              <a:t> </a:t>
            </a:r>
            <a:r>
              <a:rPr lang="es-ES" sz="1600" dirty="0" smtClean="0"/>
              <a:t>Intensidad nominal:  </a:t>
            </a:r>
            <a:endParaRPr lang="es-ES" sz="2000" dirty="0" smtClean="0"/>
          </a:p>
          <a:p>
            <a:pPr marL="0" indent="0">
              <a:buFont typeface="Wingdings 3" charset="2"/>
              <a:buNone/>
            </a:pPr>
            <a:r>
              <a:rPr lang="es-ES" sz="2000" dirty="0" smtClean="0"/>
              <a:t>			</a:t>
            </a:r>
            <a:r>
              <a:rPr lang="es-ES_tradnl" sz="2000" dirty="0" err="1" smtClean="0"/>
              <a:t>Ib</a:t>
            </a:r>
            <a:r>
              <a:rPr lang="es-ES_tradnl" sz="2000" dirty="0" smtClean="0"/>
              <a:t> </a:t>
            </a:r>
            <a:r>
              <a:rPr lang="es-ES_tradnl" sz="2000" u="sng" dirty="0" smtClean="0"/>
              <a:t>&lt;</a:t>
            </a:r>
            <a:r>
              <a:rPr lang="es-ES_tradnl" sz="2000" dirty="0" smtClean="0"/>
              <a:t> In </a:t>
            </a:r>
            <a:r>
              <a:rPr lang="es-ES_tradnl" sz="2000" u="sng" dirty="0" smtClean="0"/>
              <a:t>&lt;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Iz</a:t>
            </a:r>
            <a:r>
              <a:rPr lang="es-ES_tradnl" sz="2000" dirty="0" smtClean="0"/>
              <a:t>        I2 </a:t>
            </a:r>
            <a:r>
              <a:rPr lang="es-ES_tradnl" sz="2000" u="sng" dirty="0" smtClean="0"/>
              <a:t>&lt;</a:t>
            </a:r>
            <a:r>
              <a:rPr lang="es-ES_tradnl" sz="2000" dirty="0" smtClean="0"/>
              <a:t> 1,45 x In</a:t>
            </a:r>
            <a:endParaRPr lang="es-ES" sz="2000" dirty="0" smtClean="0"/>
          </a:p>
          <a:p>
            <a:r>
              <a:rPr lang="es-ES" sz="1600" dirty="0" smtClean="0"/>
              <a:t>Formulas utilizadas:    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Font typeface="Wingdings 3" charset="2"/>
              <a:buNone/>
            </a:pPr>
            <a:r>
              <a:rPr lang="es-ES" dirty="0" smtClean="0"/>
              <a:t>		</a:t>
            </a:r>
          </a:p>
          <a:p>
            <a:endParaRPr lang="es-ES" sz="1600" dirty="0" smtClean="0"/>
          </a:p>
          <a:p>
            <a:r>
              <a:rPr lang="es-ES" sz="1600" dirty="0" smtClean="0"/>
              <a:t>Donde:</a:t>
            </a:r>
          </a:p>
          <a:p>
            <a:pPr marL="0" indent="0">
              <a:buNone/>
            </a:pPr>
            <a:r>
              <a:rPr lang="es-ES_tradnl" sz="1400" dirty="0" smtClean="0"/>
              <a:t>		</a:t>
            </a:r>
            <a:r>
              <a:rPr lang="es-ES_tradnl" sz="1400" dirty="0" err="1" smtClean="0"/>
              <a:t>I</a:t>
            </a:r>
            <a:r>
              <a:rPr lang="es-ES_tradnl" sz="1400" baseline="-25000" dirty="0" err="1" smtClean="0"/>
              <a:t>cc</a:t>
            </a:r>
            <a:r>
              <a:rPr lang="es-ES_tradnl" sz="1400" dirty="0" smtClean="0"/>
              <a:t> = Intensidad de cortocircuito en amperios.</a:t>
            </a:r>
            <a:endParaRPr lang="es-ES" sz="1400" dirty="0" smtClean="0"/>
          </a:p>
          <a:p>
            <a:pPr marL="0" indent="0">
              <a:buNone/>
            </a:pPr>
            <a:r>
              <a:rPr lang="es-ES_tradnl" sz="1400" dirty="0" smtClean="0"/>
              <a:t>		U</a:t>
            </a:r>
            <a:r>
              <a:rPr lang="es-ES_tradnl" sz="1400" baseline="-25000" dirty="0" smtClean="0"/>
              <a:t>n</a:t>
            </a:r>
            <a:r>
              <a:rPr lang="es-ES_tradnl" sz="1400" dirty="0" smtClean="0"/>
              <a:t>  = Tensión nominal en voltios.</a:t>
            </a:r>
            <a:endParaRPr lang="es-ES" sz="1400" dirty="0" smtClean="0"/>
          </a:p>
          <a:p>
            <a:pPr marL="0" indent="0">
              <a:buNone/>
            </a:pPr>
            <a:r>
              <a:rPr lang="es-ES_tradnl" sz="1400" dirty="0" smtClean="0"/>
              <a:t>		Z</a:t>
            </a:r>
            <a:r>
              <a:rPr lang="es-ES_tradnl" sz="1400" baseline="-25000" dirty="0" smtClean="0"/>
              <a:t>T</a:t>
            </a:r>
            <a:r>
              <a:rPr lang="es-ES_tradnl" sz="1400" dirty="0" smtClean="0"/>
              <a:t>  = Impedancia total del circuito.</a:t>
            </a:r>
            <a:endParaRPr lang="es-ES" sz="1400" dirty="0" smtClean="0"/>
          </a:p>
          <a:p>
            <a:pPr marL="0" indent="0">
              <a:buNone/>
            </a:pPr>
            <a:r>
              <a:rPr lang="es-ES_tradnl" sz="1400" dirty="0" smtClean="0"/>
              <a:t>		</a:t>
            </a:r>
            <a:r>
              <a:rPr lang="es-ES_tradnl" sz="1400" dirty="0" err="1" smtClean="0"/>
              <a:t>R</a:t>
            </a:r>
            <a:r>
              <a:rPr lang="es-ES_tradnl" sz="1400" baseline="-25000" dirty="0" err="1" smtClean="0"/>
              <a:t>t</a:t>
            </a:r>
            <a:r>
              <a:rPr lang="es-ES_tradnl" sz="1400" dirty="0" smtClean="0"/>
              <a:t> = Resistencia de cortocircuito </a:t>
            </a:r>
          </a:p>
          <a:p>
            <a:pPr marL="0" indent="0">
              <a:buNone/>
            </a:pPr>
            <a:r>
              <a:rPr lang="es-ES_tradnl" sz="1400" dirty="0" smtClean="0"/>
              <a:t>		</a:t>
            </a:r>
            <a:r>
              <a:rPr lang="es-ES_tradnl" sz="1400" dirty="0" err="1" smtClean="0"/>
              <a:t>X</a:t>
            </a:r>
            <a:r>
              <a:rPr lang="es-ES_tradnl" sz="1400" baseline="-25000" dirty="0" err="1" smtClean="0"/>
              <a:t>t</a:t>
            </a:r>
            <a:r>
              <a:rPr lang="es-ES_tradnl" sz="1400" dirty="0" smtClean="0"/>
              <a:t> = Inductancia de cortocircuito</a:t>
            </a:r>
            <a:endParaRPr lang="es-ES" sz="1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029" y="3112964"/>
            <a:ext cx="1771259" cy="1279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395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1" y="694944"/>
            <a:ext cx="9858692" cy="1210056"/>
          </a:xfrm>
        </p:spPr>
        <p:txBody>
          <a:bodyPr>
            <a:normAutofit/>
          </a:bodyPr>
          <a:lstStyle/>
          <a:p>
            <a:r>
              <a:rPr lang="es-ES" sz="2800" b="1" dirty="0" smtClean="0"/>
              <a:t>CUADROS </a:t>
            </a:r>
            <a:r>
              <a:rPr lang="es-ES" sz="2800" b="1" dirty="0"/>
              <a:t>Y SUBCUADROS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11936"/>
            <a:ext cx="10515600" cy="51650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b="1" dirty="0" smtClean="0"/>
              <a:t>Calculo de </a:t>
            </a:r>
            <a:r>
              <a:rPr lang="es-ES" b="1" dirty="0"/>
              <a:t>interruptores diferenciales</a:t>
            </a:r>
            <a:r>
              <a:rPr lang="es-ES" dirty="0" smtClean="0"/>
              <a:t>: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 </a:t>
            </a:r>
            <a:r>
              <a:rPr lang="es-ES" sz="1600" dirty="0"/>
              <a:t>El calibre del interruptor diferencial debe ser igual o superior al calibre del dispositivo de protección situado aguas arriba.</a:t>
            </a:r>
          </a:p>
          <a:p>
            <a:r>
              <a:rPr lang="es-ES" sz="1600" dirty="0"/>
              <a:t>Se instalan interruptores diferenciales con una sensibilidad de 30mA </a:t>
            </a:r>
            <a:r>
              <a:rPr lang="es-ES" sz="1600" dirty="0" smtClean="0"/>
              <a:t>según normativa como medida de seguridad para proteger las personas frente a contactos directos e indirectos.</a:t>
            </a:r>
            <a:endParaRPr lang="es-ES" b="1" dirty="0" smtClean="0"/>
          </a:p>
          <a:p>
            <a:pPr marL="0" indent="0">
              <a:buNone/>
            </a:pPr>
            <a:r>
              <a:rPr lang="es-ES" dirty="0" smtClean="0"/>
              <a:t>            </a:t>
            </a:r>
            <a:endParaRPr lang="es-ES" sz="1600" dirty="0" smtClean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838200" y="1904999"/>
            <a:ext cx="10515600" cy="4447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98336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2132"/>
          </a:xfrm>
        </p:spPr>
        <p:txBody>
          <a:bodyPr/>
          <a:lstStyle/>
          <a:p>
            <a:pPr algn="ctr"/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7258"/>
            <a:ext cx="10515600" cy="4899705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OBJETO DEL PROYECTO Y CARACTERÍSTICAS DE LA NAVE.</a:t>
            </a:r>
          </a:p>
          <a:p>
            <a:r>
              <a:rPr lang="es-ES" dirty="0"/>
              <a:t>CARACTERÍSTICAS DE LA INSTALACIÓN DE ILUMINACIÓN.</a:t>
            </a:r>
          </a:p>
          <a:p>
            <a:r>
              <a:rPr lang="es-ES" dirty="0" smtClean="0"/>
              <a:t>CARACTERÍSTICAS DE LA INSTALACIÓN DE BAJA TENSIÓN.</a:t>
            </a:r>
          </a:p>
          <a:p>
            <a:r>
              <a:rPr lang="es-ES" dirty="0"/>
              <a:t>CUADROS Y SUBCUADROS.</a:t>
            </a:r>
          </a:p>
          <a:p>
            <a:r>
              <a:rPr lang="es-ES" b="1" dirty="0" smtClean="0"/>
              <a:t>ESQUEMAS UNIFILARES .</a:t>
            </a:r>
          </a:p>
          <a:p>
            <a:r>
              <a:rPr lang="es-ES" dirty="0" smtClean="0"/>
              <a:t>PRESUPUESTO.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576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1115" y="633984"/>
            <a:ext cx="11408229" cy="3032325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/>
              <a:t>      ESQUEMAS UNIFILARES DE LA INSTALACIÓN (C.G)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15" y="1429131"/>
            <a:ext cx="115252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767" y="1207008"/>
            <a:ext cx="4032923" cy="5498592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61115" y="633984"/>
            <a:ext cx="11408229" cy="3032325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/>
              <a:t>      ESQUEMAS UNIFILARES DE LA INSTALACIÓN (CS1)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6233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61115" y="633984"/>
            <a:ext cx="11408229" cy="3032325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/>
              <a:t>      ESQUEMAS UNIFILARES DE LA INSTALACIÓN (CS2)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872" y="1267967"/>
            <a:ext cx="3782713" cy="539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6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61115" y="633984"/>
            <a:ext cx="11408229" cy="3032325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/>
              <a:t>      ESQUEMAS UNIFILARES DE LA INSTALACIÓN (CS3)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5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1088" y="1304543"/>
            <a:ext cx="3736864" cy="535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5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2132"/>
          </a:xfrm>
        </p:spPr>
        <p:txBody>
          <a:bodyPr/>
          <a:lstStyle/>
          <a:p>
            <a:pPr algn="ctr"/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7258"/>
            <a:ext cx="10515600" cy="4899705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OBJETO DEL PROYECTO Y CARACTERÍSTICAS DE LA NAVE.</a:t>
            </a:r>
          </a:p>
          <a:p>
            <a:r>
              <a:rPr lang="es-ES" dirty="0"/>
              <a:t>CARACTERÍSTICAS DE LA INSTALACIÓN DE ILUMINACIÓN.</a:t>
            </a:r>
          </a:p>
          <a:p>
            <a:r>
              <a:rPr lang="es-ES" dirty="0" smtClean="0"/>
              <a:t>CARACTERÍSTICAS DE LA INSTALACIÓN DE BAJA TENSIÓN.</a:t>
            </a:r>
          </a:p>
          <a:p>
            <a:r>
              <a:rPr lang="es-ES" dirty="0" smtClean="0"/>
              <a:t>CUADROS Y SUBCUADROS.</a:t>
            </a:r>
          </a:p>
          <a:p>
            <a:r>
              <a:rPr lang="es-ES" dirty="0" smtClean="0"/>
              <a:t>ESQUEMAS UNIFILARES .</a:t>
            </a:r>
          </a:p>
          <a:p>
            <a:r>
              <a:rPr lang="es-ES" sz="2000" b="1" dirty="0"/>
              <a:t>PRESUPUESTO.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14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1" y="694944"/>
            <a:ext cx="9858692" cy="1210056"/>
          </a:xfrm>
        </p:spPr>
        <p:txBody>
          <a:bodyPr>
            <a:normAutofit/>
          </a:bodyPr>
          <a:lstStyle/>
          <a:p>
            <a:r>
              <a:rPr lang="es-ES" sz="3100" b="1" dirty="0" smtClean="0"/>
              <a:t>PRESUPUESTO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55776"/>
            <a:ext cx="10515600" cy="49211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b="1" dirty="0" smtClean="0"/>
              <a:t>Descripción detallada de los componentes:</a:t>
            </a:r>
          </a:p>
          <a:p>
            <a:pPr marL="0" indent="0">
              <a:buNone/>
            </a:pPr>
            <a:r>
              <a:rPr lang="es-ES" dirty="0" smtClean="0"/>
              <a:t>            	</a:t>
            </a:r>
            <a:endParaRPr lang="es-ES" sz="1600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508" y="2287636"/>
            <a:ext cx="5578983" cy="429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4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1" y="694944"/>
            <a:ext cx="9858692" cy="1210056"/>
          </a:xfrm>
        </p:spPr>
        <p:txBody>
          <a:bodyPr>
            <a:normAutofit/>
          </a:bodyPr>
          <a:lstStyle/>
          <a:p>
            <a:r>
              <a:rPr lang="es-ES" sz="3100" b="1" dirty="0" smtClean="0"/>
              <a:t>PRESUPUESTO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55776"/>
            <a:ext cx="10515600" cy="49211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b="1" dirty="0" smtClean="0"/>
              <a:t>Precios unitarios:</a:t>
            </a:r>
          </a:p>
          <a:p>
            <a:pPr marL="0" indent="0">
              <a:buNone/>
            </a:pPr>
            <a:r>
              <a:rPr lang="es-ES" dirty="0" smtClean="0"/>
              <a:t>            	</a:t>
            </a:r>
            <a:endParaRPr lang="es-ES" sz="1600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315" y="2551176"/>
            <a:ext cx="6263369" cy="316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4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1" y="694944"/>
            <a:ext cx="9858692" cy="1210056"/>
          </a:xfrm>
        </p:spPr>
        <p:txBody>
          <a:bodyPr>
            <a:normAutofit/>
          </a:bodyPr>
          <a:lstStyle/>
          <a:p>
            <a:r>
              <a:rPr lang="es-ES" sz="3100" b="1" dirty="0" smtClean="0"/>
              <a:t>PRESUPUESTO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55776"/>
            <a:ext cx="10515600" cy="49211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b="1" dirty="0" smtClean="0"/>
              <a:t>Presupuesto descompuesto:</a:t>
            </a:r>
          </a:p>
          <a:p>
            <a:pPr marL="0" indent="0">
              <a:buNone/>
            </a:pPr>
            <a:r>
              <a:rPr lang="es-ES" dirty="0" smtClean="0"/>
              <a:t>            	</a:t>
            </a:r>
            <a:endParaRPr lang="es-ES" sz="16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080" y="2465832"/>
            <a:ext cx="5932637" cy="322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8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1" y="694944"/>
            <a:ext cx="9858692" cy="1210056"/>
          </a:xfrm>
        </p:spPr>
        <p:txBody>
          <a:bodyPr>
            <a:normAutofit fontScale="90000"/>
          </a:bodyPr>
          <a:lstStyle/>
          <a:p>
            <a:r>
              <a:rPr lang="es-ES" sz="2000" b="1" dirty="0" smtClean="0"/>
              <a:t>Resumen presupuesto </a:t>
            </a:r>
            <a:r>
              <a:rPr lang="es-ES" sz="2000" b="1" dirty="0"/>
              <a:t>descompuesto:</a:t>
            </a:r>
            <a:r>
              <a:rPr lang="es-ES" b="1" dirty="0"/>
              <a:t/>
            </a:r>
            <a:br>
              <a:rPr lang="es-ES" b="1" dirty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55776"/>
            <a:ext cx="10515600" cy="49211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	</a:t>
            </a:r>
            <a:endParaRPr lang="es-ES" sz="1600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910" y="1133856"/>
            <a:ext cx="5214812" cy="560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9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1" y="694944"/>
            <a:ext cx="9858692" cy="1210056"/>
          </a:xfrm>
        </p:spPr>
        <p:txBody>
          <a:bodyPr>
            <a:normAutofit/>
          </a:bodyPr>
          <a:lstStyle/>
          <a:p>
            <a:r>
              <a:rPr lang="es-ES" sz="3100" b="1" dirty="0" smtClean="0"/>
              <a:t>PRESUPUESTO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55776"/>
            <a:ext cx="10515600" cy="49211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b="1" dirty="0" smtClean="0"/>
              <a:t>Resumen presupuesto:</a:t>
            </a:r>
          </a:p>
          <a:p>
            <a:pPr marL="0" indent="0">
              <a:buNone/>
            </a:pPr>
            <a:r>
              <a:rPr lang="es-ES" dirty="0" smtClean="0"/>
              <a:t>            	</a:t>
            </a:r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endParaRPr lang="es-ES" sz="1600" dirty="0" smtClean="0"/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endParaRPr lang="es-ES" sz="1600" dirty="0" smtClean="0"/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endParaRPr lang="es-ES" sz="1600" dirty="0" smtClean="0"/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r>
              <a:rPr lang="es-ES" sz="1400" dirty="0"/>
              <a:t> </a:t>
            </a:r>
            <a:r>
              <a:rPr lang="es-ES" sz="1400" dirty="0" smtClean="0"/>
              <a:t>    </a:t>
            </a:r>
            <a:r>
              <a:rPr lang="es-ES" sz="1400" b="1" dirty="0" smtClean="0"/>
              <a:t> </a:t>
            </a:r>
            <a:r>
              <a:rPr lang="es-ES_tradnl" sz="1400" dirty="0" smtClean="0"/>
              <a:t>El </a:t>
            </a:r>
            <a:r>
              <a:rPr lang="es-ES_tradnl" sz="1400" dirty="0"/>
              <a:t>presente Presupuesto asciende a la cantidad de </a:t>
            </a:r>
            <a:r>
              <a:rPr lang="es-ES_tradnl" sz="1400" b="1" dirty="0"/>
              <a:t>SEIS MIL SEISCIENTOS SETENTA Y SIETE Y DIEZ </a:t>
            </a:r>
            <a:r>
              <a:rPr lang="es-ES_tradnl" sz="1400" b="1" dirty="0" smtClean="0"/>
              <a:t>CÉNTIMOS</a:t>
            </a:r>
            <a:r>
              <a:rPr lang="es-ES_tradnl" sz="1400" b="1" dirty="0"/>
              <a:t>. </a:t>
            </a:r>
            <a:endParaRPr lang="es-ES_tradnl" sz="1400" b="1" dirty="0" smtClean="0"/>
          </a:p>
          <a:p>
            <a:pPr marL="0" indent="0">
              <a:buNone/>
            </a:pPr>
            <a:r>
              <a:rPr lang="es-ES_tradnl" sz="1400" b="1" dirty="0" smtClean="0"/>
              <a:t>      * Impuestos </a:t>
            </a:r>
            <a:r>
              <a:rPr lang="es-ES_tradnl" sz="1400" b="1" dirty="0"/>
              <a:t>no incluidos</a:t>
            </a:r>
            <a:endParaRPr lang="es-ES" sz="1400" b="1" dirty="0"/>
          </a:p>
          <a:p>
            <a:pPr marL="0" indent="0">
              <a:buNone/>
            </a:pPr>
            <a:endParaRPr lang="es-ES" sz="1600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592" y="2660522"/>
            <a:ext cx="3908679" cy="205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4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0989" y="1221518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6600" dirty="0"/>
              <a:t/>
            </a:r>
            <a:br>
              <a:rPr lang="es-ES" sz="6600" dirty="0"/>
            </a:br>
            <a:r>
              <a:rPr lang="es-ES" sz="6600" b="1" dirty="0" smtClean="0"/>
              <a:t>GRACIAS POR SU          ATENCIÓN</a:t>
            </a:r>
            <a:endParaRPr lang="es-ES" sz="6600" b="1" dirty="0"/>
          </a:p>
        </p:txBody>
      </p:sp>
    </p:spTree>
    <p:extLst>
      <p:ext uri="{BB962C8B-B14F-4D97-AF65-F5344CB8AC3E}">
        <p14:creationId xmlns:p14="http://schemas.microsoft.com/office/powerpoint/2010/main" val="54927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1004</TotalTime>
  <Words>542</Words>
  <Application>Microsoft Office PowerPoint</Application>
  <PresentationFormat>Panorámica</PresentationFormat>
  <Paragraphs>163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Cambria Math</vt:lpstr>
      <vt:lpstr>Century Gothic</vt:lpstr>
      <vt:lpstr>Wingdings 3</vt:lpstr>
      <vt:lpstr>Espiral</vt:lpstr>
      <vt:lpstr>PROYECTO DE ELECTRIFICACIÓN PARA NAVE INDUSTRIAL DESTINADA A ALMACENAMIENTO Y REPARACIÓN DE ELECTRODOMÉSTICOS DE LA HOSTELERÍA</vt:lpstr>
      <vt:lpstr>ÍNDICE</vt:lpstr>
      <vt:lpstr>    OBJETO DEL PROYECTO Y CARACTERÍSTICAS DE LA NAVE </vt:lpstr>
      <vt:lpstr>ÍNDICE</vt:lpstr>
      <vt:lpstr>CARACTERÍSTICAS DE LA INSTALACIÓN DE ILUMINACIÓN </vt:lpstr>
      <vt:lpstr>CARACTERÍSTICAS DE LA INSTALACIÓN DE ILUMINACIÓN </vt:lpstr>
      <vt:lpstr>CARACTERÍSTICAS DE LA INSTALACIÓN DE ILUMINACIÓN </vt:lpstr>
      <vt:lpstr>CARACTERÍSTICAS DE LA INSTALACIÓN DE ILUMINACIÓN </vt:lpstr>
      <vt:lpstr>ÍNDICE</vt:lpstr>
      <vt:lpstr>CARACTERÍSTICAS DE LA INSTALACIÓN DE BAJA TENSIÓN </vt:lpstr>
      <vt:lpstr>CARACTERÍSTICAS DE LA INSTALACIÓN DE BAJA TENSIÓN </vt:lpstr>
      <vt:lpstr>ÍNDICE</vt:lpstr>
      <vt:lpstr>CUADROS Y SUBCUADROS </vt:lpstr>
      <vt:lpstr>CUADROS Y SUBCUADROS </vt:lpstr>
      <vt:lpstr>CUADROS Y SUBCUADROS </vt:lpstr>
      <vt:lpstr>ÍNDICE</vt:lpstr>
      <vt:lpstr>      ESQUEMAS UNIFILARES DE LA INSTALACIÓN (C.G) </vt:lpstr>
      <vt:lpstr>      ESQUEMAS UNIFILARES DE LA INSTALACIÓN (CS1) </vt:lpstr>
      <vt:lpstr>      ESQUEMAS UNIFILARES DE LA INSTALACIÓN (CS2) </vt:lpstr>
      <vt:lpstr>      ESQUEMAS UNIFILARES DE LA INSTALACIÓN (CS3) </vt:lpstr>
      <vt:lpstr>ÍNDICE</vt:lpstr>
      <vt:lpstr>PRESUPUESTO </vt:lpstr>
      <vt:lpstr>PRESUPUESTO </vt:lpstr>
      <vt:lpstr>PRESUPUESTO </vt:lpstr>
      <vt:lpstr>Resumen presupuesto descompuesto:  </vt:lpstr>
      <vt:lpstr>PRESUPUESTO </vt:lpstr>
      <vt:lpstr> GRACIAS POR SU          ATENCIÓN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INSTALACIÓN ELÉCTRICA DE UNA NAVE INDUSTRIAL</dc:title>
  <dc:creator>Victor</dc:creator>
  <cp:lastModifiedBy>Victor</cp:lastModifiedBy>
  <cp:revision>61</cp:revision>
  <dcterms:created xsi:type="dcterms:W3CDTF">2015-11-25T16:32:36Z</dcterms:created>
  <dcterms:modified xsi:type="dcterms:W3CDTF">2016-07-07T09:21:49Z</dcterms:modified>
</cp:coreProperties>
</file>