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7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58" r:id="rId4"/>
    <p:sldId id="260" r:id="rId5"/>
    <p:sldId id="268" r:id="rId6"/>
    <p:sldId id="269" r:id="rId7"/>
    <p:sldId id="261" r:id="rId8"/>
    <p:sldId id="262" r:id="rId9"/>
    <p:sldId id="263" r:id="rId10"/>
    <p:sldId id="264" r:id="rId11"/>
    <p:sldId id="270" r:id="rId12"/>
    <p:sldId id="271" r:id="rId13"/>
    <p:sldId id="266" r:id="rId14"/>
    <p:sldId id="272" r:id="rId1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551" autoAdjust="0"/>
  </p:normalViewPr>
  <p:slideViewPr>
    <p:cSldViewPr>
      <p:cViewPr>
        <p:scale>
          <a:sx n="94" d="100"/>
          <a:sy n="94" d="100"/>
        </p:scale>
        <p:origin x="-2024" y="-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handoutMaster" Target="handoutMasters/handout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EAE923-E250-E94A-9CA2-6A86C648352B}" type="datetimeFigureOut">
              <a:rPr lang="es-ES" smtClean="0"/>
              <a:t>7/9/16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7D6E55-73EE-0C4B-AE3A-61D5765A669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528363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E74424-9EA8-8B48-A61C-260AB2E3D49A}" type="datetimeFigureOut">
              <a:rPr lang="es-ES" smtClean="0"/>
              <a:t>7/9/16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A8EECF-F3DD-0B46-B50B-F4B62378465E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746630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A8EECF-F3DD-0B46-B50B-F4B62378465E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91894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s-ES" baseline="0" dirty="0" smtClean="0"/>
              <a:t>En la actualidad sistema empleado </a:t>
            </a:r>
            <a:r>
              <a:rPr lang="es-ES" baseline="0" dirty="0" err="1" smtClean="0"/>
              <a:t>enteroscopio</a:t>
            </a:r>
            <a:r>
              <a:rPr lang="es-ES" baseline="0" dirty="0" smtClean="0"/>
              <a:t> mono balón y doble balón </a:t>
            </a:r>
          </a:p>
          <a:p>
            <a:pPr marL="171450" indent="-171450">
              <a:buFontTx/>
              <a:buChar char="-"/>
            </a:pPr>
            <a:endParaRPr lang="es-ES" baseline="0" dirty="0" smtClean="0"/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Sistema de endoscopia</a:t>
            </a:r>
            <a:r>
              <a:rPr lang="es-E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pulsión</a:t>
            </a:r>
            <a:endParaRPr lang="es-E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Gran</a:t>
            </a:r>
            <a:r>
              <a:rPr lang="es-E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avance en la d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etección de lesiones vasculares y tumores en el intestino medio, pero posee una gran desventaja y es esta es que no se trata de un sistema automatizado, es decir, el facultativo que está realizando la exploración tiene que ir hinchando y deshinchando los balones en cada secuencia.</a:t>
            </a:r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Problemas en</a:t>
            </a:r>
            <a:r>
              <a:rPr lang="es-E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las curvas</a:t>
            </a:r>
            <a:endParaRPr lang="es-E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s-E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 prototipo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Endoworm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3.0 consiste en un sistema de traslación basado en cavidades hinchables adaptables a un endoscopio convencional que, con un movimiento coordinado, consiguen el objetivo propuesto: avanzar y replegar el intestino delgado sobre el propio endoscopio.</a:t>
            </a:r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s-E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 prototipo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Endoworm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pretende automatizar esta</a:t>
            </a:r>
            <a:r>
              <a:rPr lang="es-E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situación.</a:t>
            </a:r>
          </a:p>
          <a:p>
            <a:pPr marL="171450" indent="-171450">
              <a:buFontTx/>
              <a:buChar char="-"/>
            </a:pPr>
            <a:endParaRPr lang="es-ES" dirty="0" smtClean="0"/>
          </a:p>
          <a:p>
            <a:pPr marL="171450" indent="-171450">
              <a:buFontTx/>
              <a:buChar char="-"/>
            </a:pPr>
            <a:r>
              <a:rPr lang="es-ES" dirty="0" smtClean="0"/>
              <a:t>Decir las 3</a:t>
            </a:r>
            <a:r>
              <a:rPr lang="es-ES" baseline="0" dirty="0" smtClean="0"/>
              <a:t> cavidades cuales son</a:t>
            </a:r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s-E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endParaRPr lang="es-ES" baseline="0" dirty="0" smtClean="0"/>
          </a:p>
          <a:p>
            <a:pPr marL="171450" indent="-171450">
              <a:buFontTx/>
              <a:buChar char="-"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A8EECF-F3DD-0B46-B50B-F4B62378465E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74568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Que ya existe medida de presión en cabecera</a:t>
            </a:r>
          </a:p>
          <a:p>
            <a:endParaRPr lang="es-ES" dirty="0" smtClean="0"/>
          </a:p>
          <a:p>
            <a:r>
              <a:rPr lang="es-ES" dirty="0" smtClean="0"/>
              <a:t>Decir cada uno</a:t>
            </a:r>
            <a:r>
              <a:rPr lang="es-ES" baseline="0" dirty="0" smtClean="0"/>
              <a:t> de los objetivo-- sistema de instrumentación medida de desplazamiento y presión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A8EECF-F3DD-0B46-B50B-F4B62378465E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22528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Antes de nada se</a:t>
            </a:r>
            <a:r>
              <a:rPr lang="es-ES" baseline="0" dirty="0" smtClean="0"/>
              <a:t> fija una </a:t>
            </a:r>
            <a:r>
              <a:rPr lang="es-ES" dirty="0" smtClean="0"/>
              <a:t>Tensión referencia a 5V para todos los componentes del sistema.</a:t>
            </a:r>
          </a:p>
          <a:p>
            <a:endParaRPr lang="es-ES" dirty="0" smtClean="0"/>
          </a:p>
          <a:p>
            <a:r>
              <a:rPr lang="es-ES" dirty="0" smtClean="0"/>
              <a:t>Hablar</a:t>
            </a:r>
            <a:r>
              <a:rPr lang="es-ES" baseline="0" dirty="0" smtClean="0"/>
              <a:t> de cada parte del sistema interno brevemente.</a:t>
            </a:r>
          </a:p>
          <a:p>
            <a:endParaRPr lang="es-ES" baseline="0" dirty="0" smtClean="0"/>
          </a:p>
          <a:p>
            <a:r>
              <a:rPr lang="es-ES" baseline="0" dirty="0" smtClean="0"/>
              <a:t>Comentar sistema receptor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A8EECF-F3DD-0B46-B50B-F4B62378465E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77802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El acelerómetro</a:t>
            </a:r>
            <a:r>
              <a:rPr lang="es-ES" baseline="0" dirty="0" smtClean="0"/>
              <a:t> sensor encargado de la medida del desplazamiento</a:t>
            </a:r>
          </a:p>
          <a:p>
            <a:endParaRPr lang="es-ES" baseline="0" dirty="0" smtClean="0"/>
          </a:p>
          <a:p>
            <a:r>
              <a:rPr lang="es-ES" baseline="0" dirty="0" smtClean="0"/>
              <a:t>2 acelerómetros uno móvil en CER móvil y uno fijo – resta de los dos y doble integral(debido a que mide aceleraciones) ofrecen la posición </a:t>
            </a:r>
          </a:p>
          <a:p>
            <a:endParaRPr lang="es-ES" baseline="0" dirty="0" smtClean="0"/>
          </a:p>
          <a:p>
            <a:r>
              <a:rPr lang="es-ES" baseline="0" dirty="0" smtClean="0"/>
              <a:t>Valores del acelerómetro con mucha perturbación debido al ruido blanco producido por los componentes del modulo, necesidad filtro </a:t>
            </a:r>
            <a:r>
              <a:rPr lang="es-ES" baseline="0" dirty="0" err="1" smtClean="0"/>
              <a:t>Kalman</a:t>
            </a:r>
            <a:r>
              <a:rPr lang="es-ES" baseline="0" dirty="0" smtClean="0"/>
              <a:t> y para ello necesidad de </a:t>
            </a:r>
            <a:r>
              <a:rPr lang="es-ES" baseline="0" dirty="0" err="1" smtClean="0"/>
              <a:t>ecuacion</a:t>
            </a:r>
            <a:r>
              <a:rPr lang="es-ES" baseline="0" dirty="0" smtClean="0"/>
              <a:t> que caracterice el comportamiento del sistema (no ha sido posible por fallos en las válvulas del prototipo --  mas adelante)</a:t>
            </a:r>
          </a:p>
          <a:p>
            <a:endParaRPr lang="es-ES" baseline="0" dirty="0" smtClean="0"/>
          </a:p>
          <a:p>
            <a:r>
              <a:rPr lang="es-ES" baseline="0" dirty="0" smtClean="0"/>
              <a:t>Necesidad de Regulador debido a que el acelerómetro alimenta a 3,3 V y la estándar del sistema 5V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A8EECF-F3DD-0B46-B50B-F4B62378465E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092577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Empleo de</a:t>
            </a:r>
            <a:r>
              <a:rPr lang="es-ES" baseline="0" dirty="0" smtClean="0"/>
              <a:t> sensores de presión absoluta, debido a la medida en una cavidad cerrada (si fuera medida diferencial seria 0)</a:t>
            </a:r>
          </a:p>
          <a:p>
            <a:endParaRPr lang="es-ES" baseline="0" dirty="0" smtClean="0"/>
          </a:p>
          <a:p>
            <a:r>
              <a:rPr lang="es-ES" baseline="0" dirty="0" smtClean="0"/>
              <a:t>Sensor alimentado por corriente por eso fuente de corriente, regulada a 0,5 </a:t>
            </a:r>
            <a:r>
              <a:rPr lang="es-ES" baseline="0" dirty="0" err="1" smtClean="0"/>
              <a:t>mA</a:t>
            </a:r>
            <a:r>
              <a:rPr lang="es-ES" baseline="0" dirty="0" smtClean="0"/>
              <a:t> por una resistencia</a:t>
            </a:r>
          </a:p>
          <a:p>
            <a:endParaRPr lang="es-ES" baseline="0" dirty="0" smtClean="0"/>
          </a:p>
          <a:p>
            <a:r>
              <a:rPr lang="es-ES" baseline="0" dirty="0" smtClean="0"/>
              <a:t>Como tensión diferencial del sensor de </a:t>
            </a:r>
            <a:r>
              <a:rPr lang="es-ES" baseline="0" dirty="0" err="1" smtClean="0"/>
              <a:t>mV</a:t>
            </a:r>
            <a:r>
              <a:rPr lang="es-ES" baseline="0" dirty="0" smtClean="0"/>
              <a:t> necesidad de amplificador ganancia 100 V/V para detección microcontrolador</a:t>
            </a:r>
          </a:p>
          <a:p>
            <a:endParaRPr lang="es-ES" baseline="0" dirty="0" smtClean="0"/>
          </a:p>
          <a:p>
            <a:r>
              <a:rPr lang="es-ES" baseline="0" dirty="0" smtClean="0"/>
              <a:t>Amplificador de instrumentación AD623 regulada la ganancia con resistencia</a:t>
            </a:r>
          </a:p>
          <a:p>
            <a:endParaRPr lang="es-ES" baseline="0" dirty="0" smtClean="0"/>
          </a:p>
          <a:p>
            <a:r>
              <a:rPr lang="es-ES" dirty="0" smtClean="0"/>
              <a:t>Explicar breve el esquema – Filtro paso bajo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A8EECF-F3DD-0B46-B50B-F4B62378465E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94710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Necesidad de medida de temperatura por fuente corriente, varia con ella,</a:t>
            </a:r>
            <a:r>
              <a:rPr lang="es-ES" baseline="0" dirty="0" smtClean="0"/>
              <a:t> dentro del intestino la temperatura varia</a:t>
            </a:r>
          </a:p>
          <a:p>
            <a:endParaRPr lang="es-ES" baseline="0" dirty="0" smtClean="0"/>
          </a:p>
          <a:p>
            <a:r>
              <a:rPr lang="es-ES" baseline="0" dirty="0" smtClean="0"/>
              <a:t>Como salida sensor de </a:t>
            </a:r>
            <a:r>
              <a:rPr lang="es-ES" baseline="0" dirty="0" err="1" smtClean="0"/>
              <a:t>mV</a:t>
            </a:r>
            <a:r>
              <a:rPr lang="es-ES" baseline="0" dirty="0" smtClean="0"/>
              <a:t> necesidad de amplificador con ganancia de 10 V/V</a:t>
            </a:r>
          </a:p>
          <a:p>
            <a:endParaRPr lang="es-ES" baseline="0" dirty="0" smtClean="0"/>
          </a:p>
          <a:p>
            <a:r>
              <a:rPr lang="es-ES" baseline="0" dirty="0" smtClean="0"/>
              <a:t>Empleado amplificador operacional con realimentación negativa no inversor</a:t>
            </a:r>
            <a:endParaRPr lang="es-ES" dirty="0" smtClean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A8EECF-F3DD-0B46-B50B-F4B62378465E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74514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La</a:t>
            </a:r>
            <a:r>
              <a:rPr lang="es-ES" baseline="0" dirty="0" smtClean="0"/>
              <a:t> medida de los datos se hará con </a:t>
            </a:r>
            <a:r>
              <a:rPr lang="es-ES" baseline="0" dirty="0" err="1" smtClean="0"/>
              <a:t>arduino</a:t>
            </a:r>
            <a:r>
              <a:rPr lang="es-ES" baseline="0" dirty="0" smtClean="0"/>
              <a:t> pro mini que realizará la conversión de bits (sensores analógicos miden así) a V</a:t>
            </a:r>
          </a:p>
          <a:p>
            <a:endParaRPr lang="es-ES" baseline="0" dirty="0" smtClean="0"/>
          </a:p>
          <a:p>
            <a:r>
              <a:rPr lang="es-ES" baseline="0" dirty="0" smtClean="0"/>
              <a:t>Los datos serán ofrecidos al módulo </a:t>
            </a:r>
            <a:r>
              <a:rPr lang="es-ES" baseline="0" dirty="0" err="1" smtClean="0"/>
              <a:t>inalambrico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A8EECF-F3DD-0B46-B50B-F4B62378465E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395905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Para el</a:t>
            </a:r>
            <a:r>
              <a:rPr lang="es-ES" baseline="0" dirty="0" smtClean="0"/>
              <a:t> envío inalámbrico, uso de transceptores de radiofrecuencia (pueden funcionar de emisor y receptor) </a:t>
            </a:r>
          </a:p>
          <a:p>
            <a:endParaRPr lang="es-ES" baseline="0" dirty="0" smtClean="0"/>
          </a:p>
          <a:p>
            <a:r>
              <a:rPr lang="es-ES" baseline="0" dirty="0" smtClean="0"/>
              <a:t>Módulo interno antena integrada por espacio,</a:t>
            </a:r>
          </a:p>
          <a:p>
            <a:endParaRPr lang="es-ES" baseline="0" dirty="0" smtClean="0"/>
          </a:p>
          <a:p>
            <a:r>
              <a:rPr lang="es-ES" baseline="0" dirty="0" smtClean="0"/>
              <a:t>Módulo externo con antena externa para un alcance de recepción mayor</a:t>
            </a:r>
          </a:p>
          <a:p>
            <a:endParaRPr lang="es-ES" baseline="0" dirty="0" smtClean="0"/>
          </a:p>
          <a:p>
            <a:r>
              <a:rPr lang="es-ES" baseline="0" dirty="0" smtClean="0"/>
              <a:t>Módulo externo conectado a un </a:t>
            </a:r>
            <a:r>
              <a:rPr lang="es-ES" baseline="0" dirty="0" err="1" smtClean="0"/>
              <a:t>Arduino</a:t>
            </a:r>
            <a:r>
              <a:rPr lang="es-ES" baseline="0" dirty="0" smtClean="0"/>
              <a:t> </a:t>
            </a:r>
            <a:r>
              <a:rPr lang="es-ES" baseline="0" dirty="0" err="1" smtClean="0"/>
              <a:t>leonardo</a:t>
            </a:r>
            <a:r>
              <a:rPr lang="es-ES" baseline="0" dirty="0" smtClean="0"/>
              <a:t> que se encargará del procesado de los datos por software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A8EECF-F3DD-0B46-B50B-F4B62378465E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70510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Gráficas de la evolución de la presión medida</a:t>
            </a:r>
            <a:r>
              <a:rPr lang="es-ES" baseline="0" dirty="0" smtClean="0"/>
              <a:t> y de la presión programada </a:t>
            </a:r>
          </a:p>
          <a:p>
            <a:endParaRPr lang="es-ES" baseline="0" dirty="0" smtClean="0"/>
          </a:p>
          <a:p>
            <a:r>
              <a:rPr lang="es-ES" baseline="0" dirty="0" smtClean="0"/>
              <a:t>Los tiempos de hinchado y deshinchado se adaptan bien pero no el comportamiento y el valor de la presión</a:t>
            </a:r>
          </a:p>
          <a:p>
            <a:endParaRPr lang="es-ES" baseline="0" dirty="0" smtClean="0"/>
          </a:p>
          <a:p>
            <a:r>
              <a:rPr lang="es-ES" baseline="0" dirty="0" smtClean="0"/>
              <a:t>En los CER el pico se debe a la propiedad </a:t>
            </a:r>
            <a:r>
              <a:rPr lang="es-ES" baseline="0" dirty="0" err="1" smtClean="0"/>
              <a:t>viscoelástica</a:t>
            </a:r>
            <a:r>
              <a:rPr lang="es-ES" baseline="0" dirty="0" smtClean="0"/>
              <a:t> del material que en un primer instante hace que se expanda mas hasta que se estabiliza</a:t>
            </a:r>
          </a:p>
          <a:p>
            <a:endParaRPr lang="es-ES" baseline="0" dirty="0" smtClean="0"/>
          </a:p>
          <a:p>
            <a:r>
              <a:rPr lang="es-ES" baseline="0" dirty="0" smtClean="0"/>
              <a:t>La presión no llega a 0 porque existen fugas en las válvulas del prototipo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A8EECF-F3DD-0B46-B50B-F4B62378465E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451908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Decir el</a:t>
            </a:r>
            <a:r>
              <a:rPr lang="es-ES" baseline="0" dirty="0" smtClean="0"/>
              <a:t> importe total del presupuesto y que esta </a:t>
            </a:r>
            <a:r>
              <a:rPr lang="es-ES" baseline="0" smtClean="0"/>
              <a:t>por partes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A8EECF-F3DD-0B46-B50B-F4B62378465E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39209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Hablar de las conclusiones puestas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A8EECF-F3DD-0B46-B50B-F4B62378465E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808538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72EA5-8930-4C4D-A9FC-B51F1E57BB9E}" type="datetime1">
              <a:rPr lang="es-ES" smtClean="0"/>
              <a:t>7/9/16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8A7B-EE20-47B0-9A50-E2F5050A05F5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  <p:transition xmlns:p14="http://schemas.microsoft.com/office/powerpoint/2010/main"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4F40B-E38A-A84B-94B2-1191E382D94F}" type="datetime1">
              <a:rPr lang="es-ES" smtClean="0"/>
              <a:t>7/9/16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8A7B-EE20-47B0-9A50-E2F5050A05F5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  <p:transition xmlns:p14="http://schemas.microsoft.com/office/powerpoint/2010/main"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 título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470CA-CB37-DD4C-B0E1-2CB2160BEC30}" type="datetime1">
              <a:rPr lang="es-ES" smtClean="0"/>
              <a:t>7/9/16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8A7B-EE20-47B0-9A50-E2F5050A05F5}" type="slidenum">
              <a:rPr lang="es-ES" smtClean="0"/>
              <a:t>‹Nr.›</a:t>
            </a:fld>
            <a:endParaRPr lang="es-E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</p:spTree>
  </p:cSld>
  <p:clrMapOvr>
    <a:masterClrMapping/>
  </p:clrMapOvr>
  <p:transition xmlns:p14="http://schemas.microsoft.com/office/powerpoint/2010/main"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1D94D-73C5-4948-99FE-50F06E37A3CF}" type="datetime1">
              <a:rPr lang="es-ES" smtClean="0"/>
              <a:t>7/9/16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8A7B-EE20-47B0-9A50-E2F5050A05F5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  <p:transition xmlns:p14="http://schemas.microsoft.com/office/powerpoint/2010/main"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23B8C-8750-444D-91A2-3EC048D78761}" type="datetime1">
              <a:rPr lang="es-ES" smtClean="0"/>
              <a:t>7/9/16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8A7B-EE20-47B0-9A50-E2F5050A05F5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  <p:transition xmlns:p14="http://schemas.microsoft.com/office/powerpoint/2010/main"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4A684-8190-CF40-8AF1-B6CC8700ACA9}" type="datetime1">
              <a:rPr lang="es-ES" smtClean="0"/>
              <a:t>7/9/16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8A7B-EE20-47B0-9A50-E2F5050A05F5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  <p:transition xmlns:p14="http://schemas.microsoft.com/office/powerpoint/2010/main"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62CDE-71F0-6743-BEB4-80BC193EB49E}" type="datetime1">
              <a:rPr lang="es-ES" smtClean="0"/>
              <a:t>7/9/16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8A7B-EE20-47B0-9A50-E2F5050A05F5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  <p:transition xmlns:p14="http://schemas.microsoft.com/office/powerpoint/2010/main"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385A7-3CEB-8E4D-9CBB-5397A3531FBA}" type="datetime1">
              <a:rPr lang="es-ES" smtClean="0"/>
              <a:t>7/9/16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8A7B-EE20-47B0-9A50-E2F5050A05F5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  <p:transition xmlns:p14="http://schemas.microsoft.com/office/powerpoint/2010/main"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51A97-550A-9B4A-BB5B-2022222A44B1}" type="datetime1">
              <a:rPr lang="es-ES" smtClean="0"/>
              <a:t>7/9/16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8A7B-EE20-47B0-9A50-E2F5050A05F5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  <p:transition xmlns:p14="http://schemas.microsoft.com/office/powerpoint/2010/main"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99DF5-4075-7F4D-A9C3-63608A90119E}" type="datetime1">
              <a:rPr lang="es-ES" smtClean="0"/>
              <a:t>7/9/16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8A7B-EE20-47B0-9A50-E2F5050A05F5}" type="slidenum">
              <a:rPr lang="es-ES" smtClean="0"/>
              <a:t>‹Nr.›</a:t>
            </a:fld>
            <a:endParaRPr lang="es-E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</p:spTree>
  </p:cSld>
  <p:clrMapOvr>
    <a:masterClrMapping/>
  </p:clrMapOvr>
  <p:transition xmlns:p14="http://schemas.microsoft.com/office/powerpoint/2010/main"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E7477-194F-CF41-AD2C-3D9CF9FE766C}" type="datetime1">
              <a:rPr lang="es-ES" smtClean="0"/>
              <a:t>7/9/16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8A7B-EE20-47B0-9A50-E2F5050A05F5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  <p:transition xmlns:p14="http://schemas.microsoft.com/office/powerpoint/2010/main"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19101-A671-314F-8F80-513019BFF259}" type="datetime1">
              <a:rPr lang="es-ES" smtClean="0"/>
              <a:t>7/9/16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8A7B-EE20-47B0-9A50-E2F5050A05F5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  <p:transition xmlns:p14="http://schemas.microsoft.com/office/powerpoint/2010/main"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D5F7C677-C08C-4945-BDB4-706A3677B115}" type="datetime1">
              <a:rPr lang="es-ES" smtClean="0"/>
              <a:t>7/9/16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87A98A7B-EE20-47B0-9A50-E2F5050A05F5}" type="slidenum">
              <a:rPr lang="es-ES" smtClean="0"/>
              <a:t>‹Nr.›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</p:sldLayoutIdLst>
  <p:transition xmlns:p14="http://schemas.microsoft.com/office/powerpoint/2010/main" spd="slow">
    <p:push dir="u"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4.jpeg"/><Relationship Id="rId1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microsoft.com/office/2007/relationships/hdphoto" Target="../media/hdphoto1.wdp"/><Relationship Id="rId5" Type="http://schemas.openxmlformats.org/officeDocument/2006/relationships/image" Target="../media/image8.tiff"/><Relationship Id="rId6" Type="http://schemas.openxmlformats.org/officeDocument/2006/relationships/image" Target="../media/image9.jpeg"/><Relationship Id="rId7" Type="http://schemas.openxmlformats.org/officeDocument/2006/relationships/image" Target="../media/image10.jpeg"/><Relationship Id="rId8" Type="http://schemas.openxmlformats.org/officeDocument/2006/relationships/image" Target="../media/image11.tiff"/><Relationship Id="rId9" Type="http://schemas.openxmlformats.org/officeDocument/2006/relationships/image" Target="../media/image12.tiff"/><Relationship Id="rId10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microsoft.com/office/2007/relationships/hdphoto" Target="../media/hdphoto2.wdp"/><Relationship Id="rId5" Type="http://schemas.openxmlformats.org/officeDocument/2006/relationships/image" Target="../media/image17.png"/><Relationship Id="rId6" Type="http://schemas.openxmlformats.org/officeDocument/2006/relationships/image" Target="../media/image18.jpeg"/><Relationship Id="rId7" Type="http://schemas.openxmlformats.org/officeDocument/2006/relationships/image" Target="../media/image19.jpeg"/><Relationship Id="rId8" Type="http://schemas.openxmlformats.org/officeDocument/2006/relationships/image" Target="../media/image20.jpeg"/><Relationship Id="rId9" Type="http://schemas.openxmlformats.org/officeDocument/2006/relationships/image" Target="../media/image21.jpeg"/><Relationship Id="rId10" Type="http://schemas.openxmlformats.org/officeDocument/2006/relationships/image" Target="../media/image22.jpeg"/><Relationship Id="rId11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microsoft.com/office/2007/relationships/hdphoto" Target="../media/hdphoto3.wdp"/><Relationship Id="rId6" Type="http://schemas.openxmlformats.org/officeDocument/2006/relationships/image" Target="../media/image26.jpeg"/><Relationship Id="rId7" Type="http://schemas.openxmlformats.org/officeDocument/2006/relationships/image" Target="../media/image27.jpeg"/><Relationship Id="rId8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4" Type="http://schemas.openxmlformats.org/officeDocument/2006/relationships/image" Target="../media/image9.jpeg"/><Relationship Id="rId5" Type="http://schemas.openxmlformats.org/officeDocument/2006/relationships/image" Target="../media/image29.jpeg"/><Relationship Id="rId6" Type="http://schemas.openxmlformats.org/officeDocument/2006/relationships/image" Target="../media/image28.jpeg"/><Relationship Id="rId7" Type="http://schemas.openxmlformats.org/officeDocument/2006/relationships/image" Target="../media/image30.jpeg"/><Relationship Id="rId8" Type="http://schemas.openxmlformats.org/officeDocument/2006/relationships/image" Target="../media/image31.jpeg"/><Relationship Id="rId9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4" Type="http://schemas.openxmlformats.org/officeDocument/2006/relationships/image" Target="../media/image34.png"/><Relationship Id="rId5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5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39552" y="1340768"/>
            <a:ext cx="8244408" cy="2088232"/>
          </a:xfrm>
        </p:spPr>
        <p:txBody>
          <a:bodyPr/>
          <a:lstStyle/>
          <a:p>
            <a:pPr marL="182880" indent="0" algn="ctr">
              <a:buNone/>
            </a:pPr>
            <a:r>
              <a:rPr lang="es-ES" sz="4400" dirty="0" smtClean="0">
                <a:effectLst/>
              </a:rPr>
              <a:t>Sistema de monitorización del </a:t>
            </a:r>
            <a:r>
              <a:rPr lang="es-ES" sz="4400" dirty="0">
                <a:effectLst/>
              </a:rPr>
              <a:t>p</a:t>
            </a:r>
            <a:r>
              <a:rPr lang="es-ES" sz="4400" dirty="0" smtClean="0">
                <a:effectLst/>
              </a:rPr>
              <a:t>rototipo </a:t>
            </a:r>
            <a:r>
              <a:rPr lang="es-ES" sz="4400" dirty="0" err="1" smtClean="0">
                <a:effectLst/>
              </a:rPr>
              <a:t>Endoworm</a:t>
            </a:r>
            <a:r>
              <a:rPr lang="es-ES" sz="4400" dirty="0" smtClean="0">
                <a:effectLst/>
              </a:rPr>
              <a:t> 3.0</a:t>
            </a:r>
            <a:endParaRPr lang="es-ES" sz="4400" dirty="0">
              <a:effectLst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55776" y="4869160"/>
            <a:ext cx="5986857" cy="1152128"/>
          </a:xfrm>
        </p:spPr>
        <p:txBody>
          <a:bodyPr>
            <a:normAutofit/>
          </a:bodyPr>
          <a:lstStyle/>
          <a:p>
            <a:pPr algn="r"/>
            <a:r>
              <a:rPr lang="es-E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Trabajo Fin de Grado</a:t>
            </a:r>
          </a:p>
          <a:p>
            <a:pPr algn="r"/>
            <a:r>
              <a:rPr lang="es-E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Realizado por: Beatriz Almendros Luis</a:t>
            </a:r>
          </a:p>
          <a:p>
            <a:pPr algn="r"/>
            <a:r>
              <a:rPr lang="es-E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Dirigido por: Carlos Sánchez Díaz</a:t>
            </a:r>
            <a:endParaRPr lang="es-E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AutoShape 2" descr="https://www.upv.es/perfiles/pas-pdi/imagenes/marca_UPV_principal_negro300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6" name="AutoShape 4" descr="https://www.upv.es/perfiles/pas-pdi/imagenes/marca_UPV_principal_negro300.p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7" name="AutoShape 6" descr="https://www.upv.es/perfiles/pas-pdi/imagenes/marca_UPV_principal_negro300.p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76" y="116632"/>
            <a:ext cx="3741262" cy="1322363"/>
          </a:xfrm>
          <a:prstGeom prst="rect">
            <a:avLst/>
          </a:prstGeom>
        </p:spPr>
      </p:pic>
      <p:pic>
        <p:nvPicPr>
          <p:cNvPr id="9" name="8 Imagen" descr="etsi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6016" y="260648"/>
            <a:ext cx="3528392" cy="947638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9 CuadroTexto"/>
          <p:cNvSpPr txBox="1"/>
          <p:nvPr/>
        </p:nvSpPr>
        <p:spPr>
          <a:xfrm>
            <a:off x="395536" y="4149080"/>
            <a:ext cx="83600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ES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r>
              <a:rPr lang="es-E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Departamento de Ingeniería Electrónica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2123728" y="6093296"/>
            <a:ext cx="489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Valencia, Septiembre de 2016</a:t>
            </a:r>
            <a:endParaRPr lang="es-ES" dirty="0"/>
          </a:p>
        </p:txBody>
      </p:sp>
      <p:pic>
        <p:nvPicPr>
          <p:cNvPr id="12" name="Imagen 11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11960" y="4005064"/>
            <a:ext cx="803910" cy="3886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68675479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547664" y="836712"/>
            <a:ext cx="6192688" cy="4392488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es-ES" sz="3600" dirty="0" smtClean="0"/>
              <a:t>Índice</a:t>
            </a:r>
          </a:p>
          <a:p>
            <a:pPr marL="502920" indent="-457200">
              <a:buFont typeface="+mj-lt"/>
              <a:buAutoNum type="arabicPeriod"/>
            </a:pPr>
            <a:r>
              <a:rPr lang="es-ES" sz="2400" dirty="0" smtClean="0"/>
              <a:t>Introducción</a:t>
            </a:r>
          </a:p>
          <a:p>
            <a:pPr marL="502920" indent="-457200">
              <a:buFont typeface="+mj-lt"/>
              <a:buAutoNum type="arabicPeriod"/>
            </a:pPr>
            <a:r>
              <a:rPr lang="es-ES" sz="2400" dirty="0" smtClean="0"/>
              <a:t>Objetivos</a:t>
            </a:r>
          </a:p>
          <a:p>
            <a:pPr marL="502920" indent="-457200">
              <a:buFont typeface="+mj-lt"/>
              <a:buAutoNum type="arabicPeriod"/>
            </a:pPr>
            <a:r>
              <a:rPr lang="es-ES" sz="2400" dirty="0" smtClean="0"/>
              <a:t>Desarrollo del proyecto</a:t>
            </a:r>
          </a:p>
          <a:p>
            <a:pPr marL="502920" indent="-457200">
              <a:buFont typeface="+mj-lt"/>
              <a:buAutoNum type="arabicPeriod"/>
            </a:pPr>
            <a:r>
              <a:rPr lang="es-ES" sz="2400" dirty="0" smtClean="0"/>
              <a:t>Resultados </a:t>
            </a:r>
          </a:p>
          <a:p>
            <a:pPr marL="502920" indent="-457200">
              <a:buFont typeface="+mj-lt"/>
              <a:buAutoNum type="arabicPeriod"/>
            </a:pPr>
            <a:r>
              <a:rPr lang="es-ES" sz="2400" dirty="0" smtClean="0"/>
              <a:t>Presupuesto</a:t>
            </a:r>
          </a:p>
          <a:p>
            <a:pPr marL="502920" indent="-457200">
              <a:buFont typeface="+mj-lt"/>
              <a:buAutoNum type="arabicPeriod"/>
            </a:pPr>
            <a:r>
              <a:rPr lang="es-ES" dirty="0"/>
              <a:t>Conclusiones</a:t>
            </a:r>
          </a:p>
          <a:p>
            <a:pPr marL="502920" indent="-457200">
              <a:buFont typeface="+mj-lt"/>
              <a:buAutoNum type="arabicPeriod"/>
            </a:pPr>
            <a:endParaRPr lang="es-ES" sz="2400" dirty="0" smtClean="0"/>
          </a:p>
          <a:p>
            <a:pPr marL="502920" indent="-457200">
              <a:buFont typeface="+mj-lt"/>
              <a:buAutoNum type="arabicPeriod"/>
            </a:pPr>
            <a:endParaRPr lang="es-ES" sz="2400" dirty="0" smtClean="0"/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8A7B-EE20-47B0-9A50-E2F5050A05F5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355602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1043608" y="1556792"/>
            <a:ext cx="792088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²"/>
            </a:pPr>
            <a:r>
              <a:rPr lang="es-ES" sz="2000" dirty="0">
                <a:solidFill>
                  <a:schemeClr val="tx2"/>
                </a:solidFill>
              </a:rPr>
              <a:t>Antecedentes sistema mono balón y </a:t>
            </a:r>
            <a:r>
              <a:rPr lang="es-ES" sz="2000" dirty="0" smtClean="0">
                <a:solidFill>
                  <a:schemeClr val="tx2"/>
                </a:solidFill>
              </a:rPr>
              <a:t>doble </a:t>
            </a:r>
            <a:r>
              <a:rPr lang="es-ES" sz="2000" dirty="0">
                <a:solidFill>
                  <a:schemeClr val="tx2"/>
                </a:solidFill>
              </a:rPr>
              <a:t>balón</a:t>
            </a:r>
          </a:p>
          <a:p>
            <a:pPr marL="285750" indent="-285750">
              <a:buFont typeface="Wingdings" charset="2"/>
              <a:buChar char="²"/>
            </a:pPr>
            <a:endParaRPr lang="es-ES" sz="2000" dirty="0">
              <a:solidFill>
                <a:schemeClr val="tx2"/>
              </a:solidFill>
            </a:endParaRPr>
          </a:p>
          <a:p>
            <a:pPr marL="285750" indent="-285750">
              <a:buFont typeface="Wingdings" charset="2"/>
              <a:buChar char="²"/>
            </a:pPr>
            <a:endParaRPr lang="es-ES" sz="2000" dirty="0">
              <a:solidFill>
                <a:schemeClr val="tx2"/>
              </a:solidFill>
            </a:endParaRPr>
          </a:p>
          <a:p>
            <a:endParaRPr lang="es-ES" sz="2000" dirty="0">
              <a:solidFill>
                <a:schemeClr val="tx2"/>
              </a:solidFill>
            </a:endParaRPr>
          </a:p>
          <a:p>
            <a:pPr marL="285750" indent="-285750">
              <a:buFont typeface="Wingdings" charset="2"/>
              <a:buChar char="²"/>
            </a:pPr>
            <a:endParaRPr lang="es-ES" sz="2000" dirty="0" smtClean="0">
              <a:solidFill>
                <a:schemeClr val="tx2"/>
              </a:solidFill>
            </a:endParaRPr>
          </a:p>
          <a:p>
            <a:pPr marL="285750" indent="-285750">
              <a:buFont typeface="Wingdings" charset="2"/>
              <a:buChar char="²"/>
            </a:pPr>
            <a:endParaRPr lang="es-ES" sz="2000" dirty="0" smtClean="0">
              <a:solidFill>
                <a:schemeClr val="tx2"/>
              </a:solidFill>
            </a:endParaRPr>
          </a:p>
          <a:p>
            <a:pPr marL="285750" indent="-285750">
              <a:buFont typeface="Wingdings" charset="2"/>
              <a:buChar char="²"/>
            </a:pPr>
            <a:endParaRPr lang="es-ES" sz="2000" dirty="0">
              <a:solidFill>
                <a:schemeClr val="tx2"/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8A7B-EE20-47B0-9A50-E2F5050A05F5}" type="slidenum">
              <a:rPr lang="es-ES" smtClean="0"/>
              <a:t>3</a:t>
            </a:fld>
            <a:endParaRPr lang="es-ES"/>
          </a:p>
        </p:txBody>
      </p:sp>
      <p:pic>
        <p:nvPicPr>
          <p:cNvPr id="8" name="Imagen 7" descr="entoscopio.doblebalon.monobalon.jp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9512" y="3429000"/>
            <a:ext cx="4366311" cy="2448272"/>
          </a:xfrm>
          <a:prstGeom prst="rect">
            <a:avLst/>
          </a:prstGeom>
        </p:spPr>
      </p:pic>
      <p:sp>
        <p:nvSpPr>
          <p:cNvPr id="10" name="1 Título"/>
          <p:cNvSpPr txBox="1">
            <a:spLocks/>
          </p:cNvSpPr>
          <p:nvPr/>
        </p:nvSpPr>
        <p:spPr>
          <a:xfrm>
            <a:off x="467544" y="476672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None/>
            </a:pPr>
            <a:r>
              <a:rPr lang="es-ES" sz="3600" dirty="0" smtClean="0">
                <a:effectLst/>
              </a:rPr>
              <a:t>1. Introducción</a:t>
            </a:r>
            <a:endParaRPr lang="es-ES" sz="3600" dirty="0"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grpSp>
        <p:nvGrpSpPr>
          <p:cNvPr id="2" name="Agrupar 1"/>
          <p:cNvGrpSpPr/>
          <p:nvPr/>
        </p:nvGrpSpPr>
        <p:grpSpPr>
          <a:xfrm>
            <a:off x="4572000" y="3212976"/>
            <a:ext cx="4680520" cy="3331532"/>
            <a:chOff x="179512" y="3068960"/>
            <a:chExt cx="4680520" cy="3331532"/>
          </a:xfrm>
        </p:grpSpPr>
        <p:pic>
          <p:nvPicPr>
            <p:cNvPr id="9" name="Imagen 8" descr="endoworm.jpe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9512" y="3284984"/>
              <a:ext cx="4371914" cy="2448272"/>
            </a:xfrm>
            <a:prstGeom prst="rect">
              <a:avLst/>
            </a:prstGeom>
          </p:spPr>
        </p:pic>
        <p:sp>
          <p:nvSpPr>
            <p:cNvPr id="12" name="CuadroTexto 11"/>
            <p:cNvSpPr txBox="1"/>
            <p:nvPr/>
          </p:nvSpPr>
          <p:spPr>
            <a:xfrm>
              <a:off x="1547664" y="3573016"/>
              <a:ext cx="115212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400" dirty="0" smtClean="0"/>
                <a:t>CEA</a:t>
              </a:r>
              <a:endParaRPr lang="es-ES" dirty="0"/>
            </a:p>
          </p:txBody>
        </p:sp>
        <p:sp>
          <p:nvSpPr>
            <p:cNvPr id="13" name="CuadroTexto 12"/>
            <p:cNvSpPr txBox="1"/>
            <p:nvPr/>
          </p:nvSpPr>
          <p:spPr>
            <a:xfrm>
              <a:off x="2555776" y="3068960"/>
              <a:ext cx="9361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400" dirty="0" smtClean="0"/>
                <a:t>CER Móvil</a:t>
              </a:r>
              <a:endParaRPr lang="es-ES" sz="1400" dirty="0"/>
            </a:p>
          </p:txBody>
        </p:sp>
        <p:sp>
          <p:nvSpPr>
            <p:cNvPr id="14" name="CuadroTexto 13"/>
            <p:cNvSpPr txBox="1"/>
            <p:nvPr/>
          </p:nvSpPr>
          <p:spPr>
            <a:xfrm>
              <a:off x="3059832" y="3068960"/>
              <a:ext cx="9361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400" dirty="0" smtClean="0"/>
                <a:t>CER </a:t>
              </a:r>
            </a:p>
            <a:p>
              <a:pPr algn="ctr"/>
              <a:r>
                <a:rPr lang="es-ES" sz="1400" dirty="0" smtClean="0"/>
                <a:t>Fija</a:t>
              </a:r>
              <a:endParaRPr lang="es-ES" sz="1400" dirty="0"/>
            </a:p>
          </p:txBody>
        </p:sp>
        <p:sp>
          <p:nvSpPr>
            <p:cNvPr id="15" name="CuadroTexto 14"/>
            <p:cNvSpPr txBox="1"/>
            <p:nvPr/>
          </p:nvSpPr>
          <p:spPr>
            <a:xfrm>
              <a:off x="683568" y="5877272"/>
              <a:ext cx="41764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400" dirty="0" smtClean="0"/>
                <a:t>CER </a:t>
              </a:r>
              <a:r>
                <a:rPr lang="es-ES" sz="1400" dirty="0" smtClean="0">
                  <a:sym typeface="Wingdings"/>
                </a:rPr>
                <a:t> Cavidad de expansión radial</a:t>
              </a:r>
            </a:p>
            <a:p>
              <a:r>
                <a:rPr lang="es-ES" sz="1400" dirty="0" smtClean="0">
                  <a:sym typeface="Wingdings"/>
                </a:rPr>
                <a:t>CEA  Cavidad de expansión axial</a:t>
              </a:r>
              <a:endParaRPr lang="es-ES" sz="1400" dirty="0"/>
            </a:p>
          </p:txBody>
        </p:sp>
      </p:grpSp>
      <p:sp>
        <p:nvSpPr>
          <p:cNvPr id="3" name="CuadroTexto 2"/>
          <p:cNvSpPr txBox="1"/>
          <p:nvPr/>
        </p:nvSpPr>
        <p:spPr>
          <a:xfrm>
            <a:off x="1115616" y="2348880"/>
            <a:ext cx="5256584" cy="648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²"/>
            </a:pPr>
            <a:r>
              <a:rPr lang="es-ES" dirty="0">
                <a:solidFill>
                  <a:schemeClr val="tx2"/>
                </a:solidFill>
              </a:rPr>
              <a:t>¿Qué es el prototipo </a:t>
            </a:r>
            <a:r>
              <a:rPr lang="es-ES" dirty="0" err="1">
                <a:solidFill>
                  <a:schemeClr val="tx2"/>
                </a:solidFill>
              </a:rPr>
              <a:t>Endoworm</a:t>
            </a:r>
            <a:r>
              <a:rPr lang="es-ES" dirty="0">
                <a:solidFill>
                  <a:schemeClr val="tx2"/>
                </a:solidFill>
              </a:rPr>
              <a:t> 3.0?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78503584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899592" y="62068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None/>
            </a:pPr>
            <a:r>
              <a:rPr lang="es-ES" sz="3600" dirty="0" smtClean="0">
                <a:effectLst/>
              </a:rPr>
              <a:t>2. Objetivos</a:t>
            </a:r>
            <a:endParaRPr lang="es-ES" sz="3600" dirty="0"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827584" y="1628800"/>
            <a:ext cx="764487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Wingdings" charset="2"/>
              <a:buChar char="²"/>
            </a:pPr>
            <a:r>
              <a:rPr lang="es-ES" dirty="0"/>
              <a:t>Diseño e implementación de un sistema de instrumentación </a:t>
            </a:r>
            <a:r>
              <a:rPr lang="es-ES" dirty="0" smtClean="0"/>
              <a:t>para caracterizar el prototipo </a:t>
            </a:r>
            <a:r>
              <a:rPr lang="es-ES" dirty="0" err="1" smtClean="0"/>
              <a:t>Endoworm</a:t>
            </a:r>
            <a:r>
              <a:rPr lang="es-ES" dirty="0" smtClean="0"/>
              <a:t> 3.0</a:t>
            </a:r>
          </a:p>
          <a:p>
            <a:pPr marL="457200" lvl="0" indent="-457200">
              <a:buFont typeface="Wingdings" charset="2"/>
              <a:buChar char="²"/>
            </a:pPr>
            <a:endParaRPr lang="es-ES" dirty="0"/>
          </a:p>
          <a:p>
            <a:pPr marL="342900" lvl="0" indent="-342900">
              <a:buFont typeface="Wingdings" charset="2"/>
              <a:buChar char="²"/>
            </a:pPr>
            <a:r>
              <a:rPr lang="es-ES" dirty="0"/>
              <a:t>Medir la presión en cada una de las cavidades </a:t>
            </a:r>
            <a:r>
              <a:rPr lang="es-ES" dirty="0" smtClean="0"/>
              <a:t>(CEA, </a:t>
            </a:r>
            <a:r>
              <a:rPr lang="es-ES" dirty="0"/>
              <a:t>CER </a:t>
            </a:r>
            <a:r>
              <a:rPr lang="es-ES" dirty="0" smtClean="0"/>
              <a:t>móvil y CER fija)</a:t>
            </a:r>
          </a:p>
          <a:p>
            <a:pPr marL="342900" lvl="0" indent="-342900">
              <a:buFont typeface="Wingdings" charset="2"/>
              <a:buChar char="²"/>
            </a:pPr>
            <a:endParaRPr lang="es-ES" dirty="0"/>
          </a:p>
          <a:p>
            <a:pPr marL="342900" lvl="0" indent="-342900">
              <a:buFont typeface="Wingdings" charset="2"/>
              <a:buChar char="²"/>
            </a:pPr>
            <a:r>
              <a:rPr lang="es-ES" dirty="0"/>
              <a:t>Envío inalámbrico de los resultados </a:t>
            </a:r>
            <a:r>
              <a:rPr lang="es-ES" dirty="0" smtClean="0"/>
              <a:t>obtenidos</a:t>
            </a:r>
          </a:p>
          <a:p>
            <a:pPr marL="342900" lvl="0" indent="-342900">
              <a:buFont typeface="Wingdings" charset="2"/>
              <a:buChar char="²"/>
            </a:pPr>
            <a:endParaRPr lang="es-ES" dirty="0"/>
          </a:p>
          <a:p>
            <a:pPr marL="342900" lvl="0" indent="-342900">
              <a:buFont typeface="Wingdings" charset="2"/>
              <a:buChar char="²"/>
            </a:pPr>
            <a:r>
              <a:rPr lang="es-ES" dirty="0"/>
              <a:t>Recepción de los datos y almacenamiento de los </a:t>
            </a:r>
            <a:r>
              <a:rPr lang="es-ES" dirty="0" smtClean="0"/>
              <a:t>mismos</a:t>
            </a:r>
          </a:p>
          <a:p>
            <a:pPr marL="342900" lvl="0" indent="-342900">
              <a:buFont typeface="Wingdings" charset="2"/>
              <a:buChar char="²"/>
            </a:pPr>
            <a:endParaRPr lang="es-ES" dirty="0"/>
          </a:p>
          <a:p>
            <a:pPr marL="342900" lvl="0" indent="-342900">
              <a:buFont typeface="Wingdings" charset="2"/>
              <a:buChar char="²"/>
            </a:pPr>
            <a:r>
              <a:rPr lang="es-ES" dirty="0"/>
              <a:t>Procesado de los resultados </a:t>
            </a:r>
            <a:r>
              <a:rPr lang="es-ES" dirty="0" smtClean="0"/>
              <a:t>obtenidos</a:t>
            </a:r>
            <a:endParaRPr lang="es-ES" dirty="0"/>
          </a:p>
          <a:p>
            <a:pPr marL="285750" indent="-285750">
              <a:buFont typeface="Wingdings" charset="2"/>
              <a:buChar char="²"/>
            </a:pPr>
            <a:endParaRPr lang="es-ES" dirty="0">
              <a:solidFill>
                <a:schemeClr val="tx2"/>
              </a:solidFill>
            </a:endParaRPr>
          </a:p>
          <a:p>
            <a:pPr marL="285750" indent="-285750">
              <a:buFont typeface="Wingdings" charset="2"/>
              <a:buChar char="²"/>
            </a:pPr>
            <a:endParaRPr lang="es-ES" dirty="0" smtClean="0">
              <a:solidFill>
                <a:schemeClr val="tx2"/>
              </a:solidFill>
            </a:endParaRPr>
          </a:p>
          <a:p>
            <a:pPr marL="285750" indent="-285750">
              <a:buFont typeface="Wingdings" charset="2"/>
              <a:buChar char="²"/>
            </a:pPr>
            <a:endParaRPr lang="es-ES" dirty="0" smtClean="0">
              <a:solidFill>
                <a:schemeClr val="tx2"/>
              </a:solidFill>
            </a:endParaRPr>
          </a:p>
          <a:p>
            <a:pPr marL="285750" indent="-285750">
              <a:buFont typeface="Wingdings" charset="2"/>
              <a:buChar char="²"/>
            </a:pP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8A7B-EE20-47B0-9A50-E2F5050A05F5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175916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8A7B-EE20-47B0-9A50-E2F5050A05F5}" type="slidenum">
              <a:rPr lang="es-ES" smtClean="0"/>
              <a:t>5</a:t>
            </a:fld>
            <a:endParaRPr lang="es-ES"/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611560" y="476672"/>
            <a:ext cx="7488832" cy="108012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None/>
            </a:pPr>
            <a:r>
              <a:rPr lang="es-ES" sz="3600" dirty="0" smtClean="0">
                <a:effectLst/>
              </a:rPr>
              <a:t>3. Desarrollo del proyecto</a:t>
            </a:r>
            <a:endParaRPr lang="es-ES" sz="3600" dirty="0"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50" name="CuadroTexto 49"/>
          <p:cNvSpPr txBox="1"/>
          <p:nvPr/>
        </p:nvSpPr>
        <p:spPr>
          <a:xfrm>
            <a:off x="1187624" y="1484784"/>
            <a:ext cx="57606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solidFill>
                  <a:schemeClr val="tx2"/>
                </a:solidFill>
              </a:rPr>
              <a:t>Diseño sistema interno de monitorización</a:t>
            </a:r>
            <a:endParaRPr lang="es-ES" sz="2000" dirty="0">
              <a:solidFill>
                <a:schemeClr val="tx2"/>
              </a:solidFill>
            </a:endParaRPr>
          </a:p>
          <a:p>
            <a:pPr marL="285750" indent="-285750">
              <a:buFont typeface="Wingdings" charset="2"/>
              <a:buChar char="²"/>
            </a:pPr>
            <a:endParaRPr lang="es-ES" sz="2000" dirty="0" smtClean="0">
              <a:solidFill>
                <a:schemeClr val="tx2"/>
              </a:solidFill>
            </a:endParaRPr>
          </a:p>
          <a:p>
            <a:pPr marL="285750" indent="-285750">
              <a:buFont typeface="Wingdings" charset="2"/>
              <a:buChar char="²"/>
            </a:pPr>
            <a:endParaRPr lang="es-ES" sz="2000" dirty="0" smtClean="0">
              <a:solidFill>
                <a:schemeClr val="tx2"/>
              </a:solidFill>
            </a:endParaRPr>
          </a:p>
          <a:p>
            <a:pPr marL="285750" indent="-285750">
              <a:buFont typeface="Wingdings" charset="2"/>
              <a:buChar char="²"/>
            </a:pPr>
            <a:endParaRPr lang="es-ES" sz="2000" dirty="0">
              <a:solidFill>
                <a:schemeClr val="tx2"/>
              </a:solidFill>
            </a:endParaRPr>
          </a:p>
        </p:txBody>
      </p:sp>
      <p:sp>
        <p:nvSpPr>
          <p:cNvPr id="51" name="CuadroTexto 50"/>
          <p:cNvSpPr txBox="1"/>
          <p:nvPr/>
        </p:nvSpPr>
        <p:spPr>
          <a:xfrm>
            <a:off x="1187624" y="4149081"/>
            <a:ext cx="58326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solidFill>
                  <a:schemeClr val="tx2"/>
                </a:solidFill>
              </a:rPr>
              <a:t>Diseño sistema externo receptor</a:t>
            </a:r>
            <a:endParaRPr lang="es-ES" sz="2000" dirty="0">
              <a:solidFill>
                <a:schemeClr val="tx2"/>
              </a:solidFill>
            </a:endParaRPr>
          </a:p>
          <a:p>
            <a:pPr marL="2571750" lvl="5" indent="-285750">
              <a:buFont typeface="Wingdings" charset="2"/>
              <a:buChar char="²"/>
            </a:pPr>
            <a:endParaRPr lang="es-ES" sz="2000" dirty="0" smtClean="0">
              <a:solidFill>
                <a:schemeClr val="tx2"/>
              </a:solidFill>
            </a:endParaRPr>
          </a:p>
          <a:p>
            <a:pPr marL="285750" indent="-285750">
              <a:buFont typeface="Wingdings" charset="2"/>
              <a:buChar char="²"/>
            </a:pPr>
            <a:endParaRPr lang="es-ES" sz="2000" dirty="0" smtClean="0">
              <a:solidFill>
                <a:schemeClr val="tx2"/>
              </a:solidFill>
            </a:endParaRPr>
          </a:p>
          <a:p>
            <a:pPr marL="285750" indent="-285750">
              <a:buFont typeface="Wingdings" charset="2"/>
              <a:buChar char="²"/>
            </a:pPr>
            <a:endParaRPr lang="es-ES" sz="2000" dirty="0">
              <a:solidFill>
                <a:schemeClr val="tx2"/>
              </a:solidFill>
            </a:endParaRPr>
          </a:p>
        </p:txBody>
      </p:sp>
      <p:grpSp>
        <p:nvGrpSpPr>
          <p:cNvPr id="90" name="Agrupar 89"/>
          <p:cNvGrpSpPr/>
          <p:nvPr/>
        </p:nvGrpSpPr>
        <p:grpSpPr>
          <a:xfrm>
            <a:off x="179512" y="2132856"/>
            <a:ext cx="8784976" cy="1800200"/>
            <a:chOff x="179512" y="2564904"/>
            <a:chExt cx="8784976" cy="1800200"/>
          </a:xfrm>
        </p:grpSpPr>
        <p:grpSp>
          <p:nvGrpSpPr>
            <p:cNvPr id="49" name="Agrupar 48"/>
            <p:cNvGrpSpPr/>
            <p:nvPr/>
          </p:nvGrpSpPr>
          <p:grpSpPr>
            <a:xfrm>
              <a:off x="179512" y="2564904"/>
              <a:ext cx="8784976" cy="1800200"/>
              <a:chOff x="107504" y="2636912"/>
              <a:chExt cx="8784976" cy="1800200"/>
            </a:xfrm>
          </p:grpSpPr>
          <p:sp>
            <p:nvSpPr>
              <p:cNvPr id="45" name="Forma libre 389"/>
              <p:cNvSpPr>
                <a:spLocks/>
              </p:cNvSpPr>
              <p:nvPr/>
            </p:nvSpPr>
            <p:spPr bwMode="auto">
              <a:xfrm>
                <a:off x="107504" y="3212976"/>
                <a:ext cx="1415312" cy="568609"/>
              </a:xfrm>
              <a:custGeom>
                <a:avLst/>
                <a:gdLst>
                  <a:gd name="T0" fmla="*/ 20280 w 1191775"/>
                  <a:gd name="T1" fmla="*/ 5672 h 242356"/>
                  <a:gd name="T2" fmla="*/ 297274 w 1191775"/>
                  <a:gd name="T3" fmla="*/ 43473 h 242356"/>
                  <a:gd name="T4" fmla="*/ 1175551 w 1191775"/>
                  <a:gd name="T5" fmla="*/ 34653 h 242356"/>
                  <a:gd name="T6" fmla="*/ 770193 w 1191775"/>
                  <a:gd name="T7" fmla="*/ 3152 h 242356"/>
                  <a:gd name="T8" fmla="*/ 20280 w 1191775"/>
                  <a:gd name="T9" fmla="*/ 5672 h 2423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91775" h="242356">
                    <a:moveTo>
                      <a:pt x="20332" y="30490"/>
                    </a:moveTo>
                    <a:cubicBezTo>
                      <a:pt x="-58690" y="66614"/>
                      <a:pt x="104998" y="207726"/>
                      <a:pt x="298038" y="233690"/>
                    </a:cubicBezTo>
                    <a:cubicBezTo>
                      <a:pt x="491078" y="259654"/>
                      <a:pt x="1099550" y="222400"/>
                      <a:pt x="1178572" y="186276"/>
                    </a:cubicBezTo>
                    <a:cubicBezTo>
                      <a:pt x="1257594" y="150152"/>
                      <a:pt x="964083" y="42907"/>
                      <a:pt x="772172" y="16943"/>
                    </a:cubicBezTo>
                    <a:cubicBezTo>
                      <a:pt x="580261" y="-9021"/>
                      <a:pt x="99354" y="-5634"/>
                      <a:pt x="20332" y="3049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CDDDAC"/>
                  </a:gs>
                  <a:gs pos="100000">
                    <a:srgbClr val="9BBB59"/>
                  </a:gs>
                </a:gsLst>
                <a:lin ang="5400000"/>
              </a:gradFill>
              <a:ln w="9525">
                <a:solidFill>
                  <a:srgbClr val="94B64E"/>
                </a:solidFill>
                <a:round/>
                <a:headEnd/>
                <a:tailEnd/>
              </a:ln>
              <a:effectLst>
                <a:outerShdw blurRad="63500" dist="23000" dir="5400000" rotWithShape="0">
                  <a:srgbClr val="000000">
                    <a:alpha val="34999"/>
                  </a:srgbClr>
                </a:outerShdw>
              </a:effec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grpSp>
            <p:nvGrpSpPr>
              <p:cNvPr id="6" name="Agrupar 402"/>
              <p:cNvGrpSpPr>
                <a:grpSpLocks/>
              </p:cNvGrpSpPr>
              <p:nvPr/>
            </p:nvGrpSpPr>
            <p:grpSpPr bwMode="auto">
              <a:xfrm>
                <a:off x="3122365" y="2636912"/>
                <a:ext cx="5770115" cy="1800200"/>
                <a:chOff x="0" y="0"/>
                <a:chExt cx="4846320" cy="1257300"/>
              </a:xfrm>
            </p:grpSpPr>
            <p:grpSp>
              <p:nvGrpSpPr>
                <p:cNvPr id="7" name="Agrupar 396"/>
                <p:cNvGrpSpPr>
                  <a:grpSpLocks/>
                </p:cNvGrpSpPr>
                <p:nvPr/>
              </p:nvGrpSpPr>
              <p:grpSpPr bwMode="auto">
                <a:xfrm>
                  <a:off x="0" y="114300"/>
                  <a:ext cx="4846320" cy="790956"/>
                  <a:chOff x="0" y="0"/>
                  <a:chExt cx="4846320" cy="790956"/>
                </a:xfrm>
              </p:grpSpPr>
              <p:grpSp>
                <p:nvGrpSpPr>
                  <p:cNvPr id="13" name="Agrupar 395"/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485900" cy="695325"/>
                    <a:chOff x="0" y="0"/>
                    <a:chExt cx="1485900" cy="695325"/>
                  </a:xfrm>
                </p:grpSpPr>
                <p:sp>
                  <p:nvSpPr>
                    <p:cNvPr id="34" name="Forma libre 365"/>
                    <p:cNvSpPr>
                      <a:spLocks/>
                    </p:cNvSpPr>
                    <p:nvPr/>
                  </p:nvSpPr>
                  <p:spPr bwMode="auto">
                    <a:xfrm>
                      <a:off x="0" y="114300"/>
                      <a:ext cx="1143000" cy="447040"/>
                    </a:xfrm>
                    <a:custGeom>
                      <a:avLst/>
                      <a:gdLst>
                        <a:gd name="T0" fmla="*/ 19500 w 1191775"/>
                        <a:gd name="T1" fmla="*/ 56241 h 242356"/>
                        <a:gd name="T2" fmla="*/ 285840 w 1191775"/>
                        <a:gd name="T3" fmla="*/ 431055 h 242356"/>
                        <a:gd name="T4" fmla="*/ 1130337 w 1191775"/>
                        <a:gd name="T5" fmla="*/ 343597 h 242356"/>
                        <a:gd name="T6" fmla="*/ 740570 w 1191775"/>
                        <a:gd name="T7" fmla="*/ 31252 h 242356"/>
                        <a:gd name="T8" fmla="*/ 19500 w 1191775"/>
                        <a:gd name="T9" fmla="*/ 56241 h 242356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1191775" h="242356">
                          <a:moveTo>
                            <a:pt x="20332" y="30490"/>
                          </a:moveTo>
                          <a:cubicBezTo>
                            <a:pt x="-58690" y="66614"/>
                            <a:pt x="104998" y="207726"/>
                            <a:pt x="298038" y="233690"/>
                          </a:cubicBezTo>
                          <a:cubicBezTo>
                            <a:pt x="491078" y="259654"/>
                            <a:pt x="1099550" y="222400"/>
                            <a:pt x="1178572" y="186276"/>
                          </a:cubicBezTo>
                          <a:cubicBezTo>
                            <a:pt x="1257594" y="150152"/>
                            <a:pt x="964083" y="42907"/>
                            <a:pt x="772172" y="16943"/>
                          </a:cubicBezTo>
                          <a:cubicBezTo>
                            <a:pt x="580261" y="-9021"/>
                            <a:pt x="99354" y="-5634"/>
                            <a:pt x="20332" y="30490"/>
                          </a:cubicBezTo>
                          <a:close/>
                        </a:path>
                      </a:pathLst>
                    </a:custGeom>
                    <a:gradFill rotWithShape="1">
                      <a:gsLst>
                        <a:gs pos="0">
                          <a:srgbClr val="A7BFDE">
                            <a:alpha val="31000"/>
                          </a:srgbClr>
                        </a:gs>
                        <a:gs pos="100000">
                          <a:srgbClr val="4F81BD">
                            <a:alpha val="31000"/>
                          </a:srgbClr>
                        </a:gs>
                      </a:gsLst>
                      <a:lin ang="5400000"/>
                    </a:gradFill>
                    <a:ln w="9525">
                      <a:solidFill>
                        <a:srgbClr val="4579B8"/>
                      </a:solidFill>
                      <a:round/>
                      <a:headEnd/>
                      <a:tailEnd/>
                    </a:ln>
                    <a:effectLst>
                      <a:outerShdw blurRad="63500" dist="23000" dir="5400000" rotWithShape="0">
                        <a:srgbClr val="000000">
                          <a:alpha val="34999"/>
                        </a:srgbClr>
                      </a:outerShdw>
                    </a:effectLst>
                  </p:spPr>
                  <p:txBody>
                    <a:bodyPr vert="horz" wrap="square" lIns="91440" tIns="45720" rIns="91440" bIns="45720" numCol="1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ES"/>
                    </a:p>
                  </p:txBody>
                </p:sp>
                <p:grpSp>
                  <p:nvGrpSpPr>
                    <p:cNvPr id="35" name="Agrupar 36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14300" y="114300"/>
                      <a:ext cx="1150620" cy="581025"/>
                      <a:chOff x="0" y="0"/>
                      <a:chExt cx="1151101" cy="581025"/>
                    </a:xfrm>
                  </p:grpSpPr>
                  <p:sp>
                    <p:nvSpPr>
                      <p:cNvPr id="38" name="Conector recto 34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13665" y="5080"/>
                        <a:ext cx="913970" cy="0"/>
                      </a:xfrm>
                      <a:prstGeom prst="line">
                        <a:avLst/>
                      </a:prstGeom>
                      <a:noFill/>
                      <a:ln w="25400">
                        <a:solidFill>
                          <a:srgbClr val="4F81BD"/>
                        </a:solidFill>
                        <a:round/>
                        <a:headEnd/>
                        <a:tailEnd/>
                      </a:ln>
                      <a:effectLst>
                        <a:outerShdw blurRad="63500" dist="20000" dir="5400000" rotWithShape="0">
                          <a:srgbClr val="000000">
                            <a:alpha val="37999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ES"/>
                      </a:p>
                    </p:txBody>
                  </p:sp>
                  <p:sp>
                    <p:nvSpPr>
                      <p:cNvPr id="39" name="Conector recto 34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14347" y="571500"/>
                        <a:ext cx="913970" cy="0"/>
                      </a:xfrm>
                      <a:prstGeom prst="line">
                        <a:avLst/>
                      </a:prstGeom>
                      <a:noFill/>
                      <a:ln w="25400">
                        <a:solidFill>
                          <a:srgbClr val="4F81BD"/>
                        </a:solidFill>
                        <a:round/>
                        <a:headEnd/>
                        <a:tailEnd/>
                      </a:ln>
                      <a:effectLst>
                        <a:outerShdw blurRad="63500" dist="20000" dir="5400000" rotWithShape="0">
                          <a:srgbClr val="000000">
                            <a:alpha val="37999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ES"/>
                      </a:p>
                    </p:txBody>
                  </p:sp>
                  <p:grpSp>
                    <p:nvGrpSpPr>
                      <p:cNvPr id="40" name="Agrupar 36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0" y="0"/>
                        <a:ext cx="227965" cy="570865"/>
                        <a:chOff x="0" y="0"/>
                        <a:chExt cx="227965" cy="570865"/>
                      </a:xfrm>
                    </p:grpSpPr>
                    <p:sp>
                      <p:nvSpPr>
                        <p:cNvPr id="42" name="Elipse 348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56515" y="86995"/>
                          <a:ext cx="113983" cy="407761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9525">
                          <a:solidFill>
                            <a:srgbClr val="4579B8"/>
                          </a:solidFill>
                          <a:round/>
                          <a:headEnd/>
                          <a:tailEnd/>
                        </a:ln>
                        <a:effectLst>
                          <a:outerShdw blurRad="63500" dist="23000" dir="5400000" rotWithShape="0">
                            <a:srgbClr val="000000">
                              <a:alpha val="34999"/>
                            </a:srgbClr>
                          </a:outerShdw>
                        </a:effectLst>
                      </p:spPr>
                      <p:txBody>
                        <a:bodyPr vert="horz" wrap="square" lIns="91440" tIns="45720" rIns="91440" bIns="45720" numCol="1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s-ES"/>
                        </a:p>
                      </p:txBody>
                    </p:sp>
                    <p:sp>
                      <p:nvSpPr>
                        <p:cNvPr id="43" name="Elipse 349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0" y="0"/>
                          <a:ext cx="227965" cy="570865"/>
                        </a:xfrm>
                        <a:prstGeom prst="ellipse">
                          <a:avLst/>
                        </a:prstGeom>
                        <a:gradFill rotWithShape="1">
                          <a:gsLst>
                            <a:gs pos="0">
                              <a:srgbClr val="A7BFDE">
                                <a:alpha val="15999"/>
                              </a:srgbClr>
                            </a:gs>
                            <a:gs pos="100000">
                              <a:srgbClr val="4F81BD">
                                <a:alpha val="15999"/>
                              </a:srgbClr>
                            </a:gs>
                          </a:gsLst>
                          <a:lin ang="5400000"/>
                        </a:gradFill>
                        <a:ln w="9525">
                          <a:solidFill>
                            <a:srgbClr val="4579B8"/>
                          </a:solidFill>
                          <a:round/>
                          <a:headEnd/>
                          <a:tailEnd/>
                        </a:ln>
                        <a:effectLst>
                          <a:outerShdw blurRad="63500" dist="23000" dir="5400000" rotWithShape="0">
                            <a:srgbClr val="000000">
                              <a:alpha val="34999"/>
                            </a:srgbClr>
                          </a:outerShdw>
                        </a:effectLst>
                      </p:spPr>
                      <p:txBody>
                        <a:bodyPr vert="horz" wrap="square" lIns="91440" tIns="45720" rIns="91440" bIns="45720" numCol="1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s-ES"/>
                        </a:p>
                      </p:txBody>
                    </p:sp>
                  </p:grpSp>
                  <p:sp>
                    <p:nvSpPr>
                      <p:cNvPr id="41" name="Forma libre 35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021080" y="0"/>
                        <a:ext cx="130021" cy="581025"/>
                      </a:xfrm>
                      <a:custGeom>
                        <a:avLst/>
                        <a:gdLst>
                          <a:gd name="T0" fmla="*/ 3824 w 130082"/>
                          <a:gd name="T1" fmla="*/ 0 h 581543"/>
                          <a:gd name="T2" fmla="*/ 57362 w 130082"/>
                          <a:gd name="T3" fmla="*/ 26757 h 581543"/>
                          <a:gd name="T4" fmla="*/ 68835 w 130082"/>
                          <a:gd name="T5" fmla="*/ 34402 h 581543"/>
                          <a:gd name="T6" fmla="*/ 80307 w 130082"/>
                          <a:gd name="T7" fmla="*/ 57338 h 581543"/>
                          <a:gd name="T8" fmla="*/ 91779 w 130082"/>
                          <a:gd name="T9" fmla="*/ 64983 h 581543"/>
                          <a:gd name="T10" fmla="*/ 95603 w 130082"/>
                          <a:gd name="T11" fmla="*/ 80273 h 581543"/>
                          <a:gd name="T12" fmla="*/ 99427 w 130082"/>
                          <a:gd name="T13" fmla="*/ 99385 h 581543"/>
                          <a:gd name="T14" fmla="*/ 103252 w 130082"/>
                          <a:gd name="T15" fmla="*/ 110853 h 581543"/>
                          <a:gd name="T16" fmla="*/ 107076 w 130082"/>
                          <a:gd name="T17" fmla="*/ 152901 h 581543"/>
                          <a:gd name="T18" fmla="*/ 114724 w 130082"/>
                          <a:gd name="T19" fmla="*/ 164368 h 581543"/>
                          <a:gd name="T20" fmla="*/ 118548 w 130082"/>
                          <a:gd name="T21" fmla="*/ 191127 h 581543"/>
                          <a:gd name="T22" fmla="*/ 122373 w 130082"/>
                          <a:gd name="T23" fmla="*/ 202594 h 581543"/>
                          <a:gd name="T24" fmla="*/ 130021 w 130082"/>
                          <a:gd name="T25" fmla="*/ 244642 h 581543"/>
                          <a:gd name="T26" fmla="*/ 122373 w 130082"/>
                          <a:gd name="T27" fmla="*/ 309625 h 581543"/>
                          <a:gd name="T28" fmla="*/ 114724 w 130082"/>
                          <a:gd name="T29" fmla="*/ 336383 h 581543"/>
                          <a:gd name="T30" fmla="*/ 110900 w 130082"/>
                          <a:gd name="T31" fmla="*/ 424301 h 581543"/>
                          <a:gd name="T32" fmla="*/ 95603 w 130082"/>
                          <a:gd name="T33" fmla="*/ 462527 h 581543"/>
                          <a:gd name="T34" fmla="*/ 87955 w 130082"/>
                          <a:gd name="T35" fmla="*/ 493106 h 581543"/>
                          <a:gd name="T36" fmla="*/ 80307 w 130082"/>
                          <a:gd name="T37" fmla="*/ 504574 h 581543"/>
                          <a:gd name="T38" fmla="*/ 76483 w 130082"/>
                          <a:gd name="T39" fmla="*/ 516042 h 581543"/>
                          <a:gd name="T40" fmla="*/ 65011 w 130082"/>
                          <a:gd name="T41" fmla="*/ 523687 h 581543"/>
                          <a:gd name="T42" fmla="*/ 34417 w 130082"/>
                          <a:gd name="T43" fmla="*/ 550444 h 581543"/>
                          <a:gd name="T44" fmla="*/ 22944 w 130082"/>
                          <a:gd name="T45" fmla="*/ 558089 h 581543"/>
                          <a:gd name="T46" fmla="*/ 15297 w 130082"/>
                          <a:gd name="T47" fmla="*/ 569557 h 581543"/>
                          <a:gd name="T48" fmla="*/ 3824 w 130082"/>
                          <a:gd name="T49" fmla="*/ 577202 h 581543"/>
                          <a:gd name="T50" fmla="*/ 0 w 130082"/>
                          <a:gd name="T51" fmla="*/ 581025 h 581543"/>
                          <a:gd name="T52" fmla="*/ 0 60000 65536"/>
                          <a:gd name="T53" fmla="*/ 0 60000 65536"/>
                          <a:gd name="T54" fmla="*/ 0 60000 65536"/>
                          <a:gd name="T55" fmla="*/ 0 60000 65536"/>
                          <a:gd name="T56" fmla="*/ 0 60000 65536"/>
                          <a:gd name="T57" fmla="*/ 0 60000 65536"/>
                          <a:gd name="T58" fmla="*/ 0 60000 65536"/>
                          <a:gd name="T59" fmla="*/ 0 60000 65536"/>
                          <a:gd name="T60" fmla="*/ 0 60000 65536"/>
                          <a:gd name="T61" fmla="*/ 0 60000 65536"/>
                          <a:gd name="T62" fmla="*/ 0 60000 65536"/>
                          <a:gd name="T63" fmla="*/ 0 60000 65536"/>
                          <a:gd name="T64" fmla="*/ 0 60000 65536"/>
                          <a:gd name="T65" fmla="*/ 0 60000 65536"/>
                          <a:gd name="T66" fmla="*/ 0 60000 65536"/>
                          <a:gd name="T67" fmla="*/ 0 60000 65536"/>
                          <a:gd name="T68" fmla="*/ 0 60000 65536"/>
                          <a:gd name="T69" fmla="*/ 0 60000 65536"/>
                          <a:gd name="T70" fmla="*/ 0 60000 65536"/>
                          <a:gd name="T71" fmla="*/ 0 60000 65536"/>
                          <a:gd name="T72" fmla="*/ 0 60000 65536"/>
                          <a:gd name="T73" fmla="*/ 0 60000 65536"/>
                          <a:gd name="T74" fmla="*/ 0 60000 65536"/>
                          <a:gd name="T75" fmla="*/ 0 60000 65536"/>
                          <a:gd name="T76" fmla="*/ 0 60000 65536"/>
                          <a:gd name="T77" fmla="*/ 0 60000 65536"/>
                        </a:gdLst>
                        <a:ahLst/>
                        <a:cxnLst>
                          <a:cxn ang="T52">
                            <a:pos x="T0" y="T1"/>
                          </a:cxn>
                          <a:cxn ang="T53">
                            <a:pos x="T2" y="T3"/>
                          </a:cxn>
                          <a:cxn ang="T54">
                            <a:pos x="T4" y="T5"/>
                          </a:cxn>
                          <a:cxn ang="T55">
                            <a:pos x="T6" y="T7"/>
                          </a:cxn>
                          <a:cxn ang="T56">
                            <a:pos x="T8" y="T9"/>
                          </a:cxn>
                          <a:cxn ang="T57">
                            <a:pos x="T10" y="T11"/>
                          </a:cxn>
                          <a:cxn ang="T58">
                            <a:pos x="T12" y="T13"/>
                          </a:cxn>
                          <a:cxn ang="T59">
                            <a:pos x="T14" y="T15"/>
                          </a:cxn>
                          <a:cxn ang="T60">
                            <a:pos x="T16" y="T17"/>
                          </a:cxn>
                          <a:cxn ang="T61">
                            <a:pos x="T18" y="T19"/>
                          </a:cxn>
                          <a:cxn ang="T62">
                            <a:pos x="T20" y="T21"/>
                          </a:cxn>
                          <a:cxn ang="T63">
                            <a:pos x="T22" y="T23"/>
                          </a:cxn>
                          <a:cxn ang="T64">
                            <a:pos x="T24" y="T25"/>
                          </a:cxn>
                          <a:cxn ang="T65">
                            <a:pos x="T26" y="T27"/>
                          </a:cxn>
                          <a:cxn ang="T66">
                            <a:pos x="T28" y="T29"/>
                          </a:cxn>
                          <a:cxn ang="T67">
                            <a:pos x="T30" y="T31"/>
                          </a:cxn>
                          <a:cxn ang="T68">
                            <a:pos x="T32" y="T33"/>
                          </a:cxn>
                          <a:cxn ang="T69">
                            <a:pos x="T34" y="T35"/>
                          </a:cxn>
                          <a:cxn ang="T70">
                            <a:pos x="T36" y="T37"/>
                          </a:cxn>
                          <a:cxn ang="T71">
                            <a:pos x="T38" y="T39"/>
                          </a:cxn>
                          <a:cxn ang="T72">
                            <a:pos x="T40" y="T41"/>
                          </a:cxn>
                          <a:cxn ang="T73">
                            <a:pos x="T42" y="T43"/>
                          </a:cxn>
                          <a:cxn ang="T74">
                            <a:pos x="T44" y="T45"/>
                          </a:cxn>
                          <a:cxn ang="T75">
                            <a:pos x="T46" y="T47"/>
                          </a:cxn>
                          <a:cxn ang="T76">
                            <a:pos x="T48" y="T49"/>
                          </a:cxn>
                          <a:cxn ang="T77">
                            <a:pos x="T50" y="T51"/>
                          </a:cxn>
                        </a:cxnLst>
                        <a:rect l="0" t="0" r="r" b="b"/>
                        <a:pathLst>
                          <a:path w="130082" h="581543">
                            <a:moveTo>
                              <a:pt x="3826" y="0"/>
                            </a:moveTo>
                            <a:cubicBezTo>
                              <a:pt x="21680" y="8927"/>
                              <a:pt x="39747" y="17441"/>
                              <a:pt x="57389" y="26781"/>
                            </a:cubicBezTo>
                            <a:cubicBezTo>
                              <a:pt x="61453" y="28932"/>
                              <a:pt x="65616" y="31182"/>
                              <a:pt x="68867" y="34433"/>
                            </a:cubicBezTo>
                            <a:cubicBezTo>
                              <a:pt x="101110" y="66676"/>
                              <a:pt x="55459" y="26279"/>
                              <a:pt x="80345" y="57389"/>
                            </a:cubicBezTo>
                            <a:cubicBezTo>
                              <a:pt x="83217" y="60980"/>
                              <a:pt x="87996" y="62490"/>
                              <a:pt x="91822" y="65041"/>
                            </a:cubicBezTo>
                            <a:cubicBezTo>
                              <a:pt x="93097" y="70142"/>
                              <a:pt x="94507" y="75212"/>
                              <a:pt x="95648" y="80345"/>
                            </a:cubicBezTo>
                            <a:cubicBezTo>
                              <a:pt x="97059" y="86693"/>
                              <a:pt x="97897" y="93166"/>
                              <a:pt x="99474" y="99474"/>
                            </a:cubicBezTo>
                            <a:cubicBezTo>
                              <a:pt x="100452" y="103387"/>
                              <a:pt x="102025" y="107126"/>
                              <a:pt x="103300" y="110952"/>
                            </a:cubicBezTo>
                            <a:cubicBezTo>
                              <a:pt x="104575" y="124980"/>
                              <a:pt x="104174" y="139264"/>
                              <a:pt x="107126" y="153037"/>
                            </a:cubicBezTo>
                            <a:cubicBezTo>
                              <a:pt x="108089" y="157533"/>
                              <a:pt x="113457" y="160111"/>
                              <a:pt x="114778" y="164515"/>
                            </a:cubicBezTo>
                            <a:cubicBezTo>
                              <a:pt x="117369" y="173153"/>
                              <a:pt x="116835" y="182454"/>
                              <a:pt x="118604" y="191297"/>
                            </a:cubicBezTo>
                            <a:cubicBezTo>
                              <a:pt x="119395" y="195252"/>
                              <a:pt x="121452" y="198862"/>
                              <a:pt x="122430" y="202775"/>
                            </a:cubicBezTo>
                            <a:cubicBezTo>
                              <a:pt x="125104" y="213472"/>
                              <a:pt x="128376" y="234624"/>
                              <a:pt x="130082" y="244860"/>
                            </a:cubicBezTo>
                            <a:cubicBezTo>
                              <a:pt x="127412" y="274225"/>
                              <a:pt x="127548" y="284311"/>
                              <a:pt x="122430" y="309901"/>
                            </a:cubicBezTo>
                            <a:cubicBezTo>
                              <a:pt x="120028" y="321911"/>
                              <a:pt x="118425" y="325743"/>
                              <a:pt x="114778" y="336683"/>
                            </a:cubicBezTo>
                            <a:cubicBezTo>
                              <a:pt x="113503" y="366015"/>
                              <a:pt x="113973" y="395475"/>
                              <a:pt x="110952" y="424679"/>
                            </a:cubicBezTo>
                            <a:cubicBezTo>
                              <a:pt x="108564" y="447767"/>
                              <a:pt x="101910" y="444154"/>
                              <a:pt x="95648" y="462939"/>
                            </a:cubicBezTo>
                            <a:cubicBezTo>
                              <a:pt x="92322" y="472916"/>
                              <a:pt x="93829" y="484796"/>
                              <a:pt x="87996" y="493546"/>
                            </a:cubicBezTo>
                            <a:cubicBezTo>
                              <a:pt x="85446" y="497372"/>
                              <a:pt x="82401" y="500911"/>
                              <a:pt x="80345" y="505024"/>
                            </a:cubicBezTo>
                            <a:cubicBezTo>
                              <a:pt x="78542" y="508631"/>
                              <a:pt x="79038" y="513353"/>
                              <a:pt x="76519" y="516502"/>
                            </a:cubicBezTo>
                            <a:cubicBezTo>
                              <a:pt x="73646" y="520093"/>
                              <a:pt x="68867" y="521603"/>
                              <a:pt x="65041" y="524154"/>
                            </a:cubicBezTo>
                            <a:cubicBezTo>
                              <a:pt x="52288" y="543284"/>
                              <a:pt x="61216" y="533081"/>
                              <a:pt x="34433" y="550935"/>
                            </a:cubicBezTo>
                            <a:lnTo>
                              <a:pt x="22955" y="558587"/>
                            </a:lnTo>
                            <a:cubicBezTo>
                              <a:pt x="20405" y="562413"/>
                              <a:pt x="18555" y="566814"/>
                              <a:pt x="15304" y="570065"/>
                            </a:cubicBezTo>
                            <a:cubicBezTo>
                              <a:pt x="12053" y="573317"/>
                              <a:pt x="7505" y="574958"/>
                              <a:pt x="3826" y="577717"/>
                            </a:cubicBezTo>
                            <a:cubicBezTo>
                              <a:pt x="2383" y="578799"/>
                              <a:pt x="1275" y="580268"/>
                              <a:pt x="0" y="581543"/>
                            </a:cubicBezTo>
                          </a:path>
                        </a:pathLst>
                      </a:custGeom>
                      <a:noFill/>
                      <a:ln w="25400">
                        <a:solidFill>
                          <a:srgbClr val="4F81BD"/>
                        </a:solidFill>
                        <a:round/>
                        <a:headEnd/>
                        <a:tailEnd/>
                      </a:ln>
                      <a:effectLst>
                        <a:outerShdw blurRad="63500" dist="20000" dir="5400000" rotWithShape="0">
                          <a:srgbClr val="000000">
                            <a:alpha val="37999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 vert="horz" wrap="square" lIns="91440" tIns="45720" rIns="91440" bIns="45720" numCol="1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ES"/>
                      </a:p>
                    </p:txBody>
                  </p:sp>
                </p:grpSp>
                <p:sp>
                  <p:nvSpPr>
                    <p:cNvPr id="36" name="Forma libre 360"/>
                    <p:cNvSpPr>
                      <a:spLocks/>
                    </p:cNvSpPr>
                    <p:nvPr/>
                  </p:nvSpPr>
                  <p:spPr bwMode="auto">
                    <a:xfrm>
                      <a:off x="228600" y="0"/>
                      <a:ext cx="1074420" cy="218440"/>
                    </a:xfrm>
                    <a:custGeom>
                      <a:avLst/>
                      <a:gdLst>
                        <a:gd name="T0" fmla="*/ 18330 w 1191775"/>
                        <a:gd name="T1" fmla="*/ 27481 h 242356"/>
                        <a:gd name="T2" fmla="*/ 268690 w 1191775"/>
                        <a:gd name="T3" fmla="*/ 210629 h 242356"/>
                        <a:gd name="T4" fmla="*/ 1062517 w 1191775"/>
                        <a:gd name="T5" fmla="*/ 167894 h 242356"/>
                        <a:gd name="T6" fmla="*/ 696136 w 1191775"/>
                        <a:gd name="T7" fmla="*/ 15271 h 242356"/>
                        <a:gd name="T8" fmla="*/ 18330 w 1191775"/>
                        <a:gd name="T9" fmla="*/ 27481 h 242356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1191775" h="242356">
                          <a:moveTo>
                            <a:pt x="20332" y="30490"/>
                          </a:moveTo>
                          <a:cubicBezTo>
                            <a:pt x="-58690" y="66614"/>
                            <a:pt x="104998" y="207726"/>
                            <a:pt x="298038" y="233690"/>
                          </a:cubicBezTo>
                          <a:cubicBezTo>
                            <a:pt x="491078" y="259654"/>
                            <a:pt x="1099550" y="222400"/>
                            <a:pt x="1178572" y="186276"/>
                          </a:cubicBezTo>
                          <a:cubicBezTo>
                            <a:pt x="1257594" y="150152"/>
                            <a:pt x="964083" y="42907"/>
                            <a:pt x="772172" y="16943"/>
                          </a:cubicBezTo>
                          <a:cubicBezTo>
                            <a:pt x="580261" y="-9021"/>
                            <a:pt x="99354" y="-5634"/>
                            <a:pt x="20332" y="30490"/>
                          </a:cubicBezTo>
                          <a:close/>
                        </a:path>
                      </a:pathLst>
                    </a:custGeom>
                    <a:gradFill rotWithShape="1">
                      <a:gsLst>
                        <a:gs pos="0">
                          <a:srgbClr val="A7BFDE"/>
                        </a:gs>
                        <a:gs pos="100000">
                          <a:srgbClr val="4F81BD"/>
                        </a:gs>
                      </a:gsLst>
                      <a:lin ang="5400000"/>
                    </a:gradFill>
                    <a:ln w="9525">
                      <a:solidFill>
                        <a:srgbClr val="4579B8"/>
                      </a:solidFill>
                      <a:round/>
                      <a:headEnd/>
                      <a:tailEnd/>
                    </a:ln>
                    <a:effectLst>
                      <a:outerShdw blurRad="63500" dist="23000" dir="5400000" rotWithShape="0">
                        <a:srgbClr val="000000">
                          <a:alpha val="34999"/>
                        </a:srgbClr>
                      </a:outerShdw>
                    </a:effectLst>
                  </p:spPr>
                  <p:txBody>
                    <a:bodyPr vert="horz" wrap="square" lIns="91440" tIns="45720" rIns="91440" bIns="45720" numCol="1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ES"/>
                    </a:p>
                  </p:txBody>
                </p:sp>
                <p:sp>
                  <p:nvSpPr>
                    <p:cNvPr id="37" name="Forma libre 364"/>
                    <p:cNvSpPr>
                      <a:spLocks/>
                    </p:cNvSpPr>
                    <p:nvPr/>
                  </p:nvSpPr>
                  <p:spPr bwMode="auto">
                    <a:xfrm>
                      <a:off x="342900" y="228600"/>
                      <a:ext cx="1143000" cy="447040"/>
                    </a:xfrm>
                    <a:custGeom>
                      <a:avLst/>
                      <a:gdLst>
                        <a:gd name="T0" fmla="*/ 19500 w 1191775"/>
                        <a:gd name="T1" fmla="*/ 56241 h 242356"/>
                        <a:gd name="T2" fmla="*/ 285840 w 1191775"/>
                        <a:gd name="T3" fmla="*/ 431055 h 242356"/>
                        <a:gd name="T4" fmla="*/ 1130337 w 1191775"/>
                        <a:gd name="T5" fmla="*/ 343597 h 242356"/>
                        <a:gd name="T6" fmla="*/ 740570 w 1191775"/>
                        <a:gd name="T7" fmla="*/ 31252 h 242356"/>
                        <a:gd name="T8" fmla="*/ 19500 w 1191775"/>
                        <a:gd name="T9" fmla="*/ 56241 h 242356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1191775" h="242356">
                          <a:moveTo>
                            <a:pt x="20332" y="30490"/>
                          </a:moveTo>
                          <a:cubicBezTo>
                            <a:pt x="-58690" y="66614"/>
                            <a:pt x="104998" y="207726"/>
                            <a:pt x="298038" y="233690"/>
                          </a:cubicBezTo>
                          <a:cubicBezTo>
                            <a:pt x="491078" y="259654"/>
                            <a:pt x="1099550" y="222400"/>
                            <a:pt x="1178572" y="186276"/>
                          </a:cubicBezTo>
                          <a:cubicBezTo>
                            <a:pt x="1257594" y="150152"/>
                            <a:pt x="964083" y="42907"/>
                            <a:pt x="772172" y="16943"/>
                          </a:cubicBezTo>
                          <a:cubicBezTo>
                            <a:pt x="580261" y="-9021"/>
                            <a:pt x="99354" y="-5634"/>
                            <a:pt x="20332" y="30490"/>
                          </a:cubicBezTo>
                          <a:close/>
                        </a:path>
                      </a:pathLst>
                    </a:custGeom>
                    <a:gradFill rotWithShape="1">
                      <a:gsLst>
                        <a:gs pos="0">
                          <a:srgbClr val="A7BFDE"/>
                        </a:gs>
                        <a:gs pos="100000">
                          <a:srgbClr val="4F81BD"/>
                        </a:gs>
                      </a:gsLst>
                      <a:lin ang="5400000"/>
                    </a:gradFill>
                    <a:ln w="9525">
                      <a:solidFill>
                        <a:srgbClr val="4579B8"/>
                      </a:solidFill>
                      <a:round/>
                      <a:headEnd/>
                      <a:tailEnd/>
                    </a:ln>
                    <a:effectLst>
                      <a:outerShdw blurRad="63500" dist="23000" dir="5400000" rotWithShape="0">
                        <a:srgbClr val="000000">
                          <a:alpha val="34999"/>
                        </a:srgbClr>
                      </a:outerShdw>
                    </a:effectLst>
                  </p:spPr>
                  <p:txBody>
                    <a:bodyPr vert="horz" wrap="square" lIns="91440" tIns="45720" rIns="91440" bIns="45720" numCol="1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ES"/>
                    </a:p>
                  </p:txBody>
                </p:sp>
              </p:grpSp>
              <p:grpSp>
                <p:nvGrpSpPr>
                  <p:cNvPr id="14" name="Agrupar 394"/>
                  <p:cNvGrpSpPr>
                    <a:grpSpLocks/>
                  </p:cNvGrpSpPr>
                  <p:nvPr/>
                </p:nvGrpSpPr>
                <p:grpSpPr bwMode="auto">
                  <a:xfrm>
                    <a:off x="1943100" y="0"/>
                    <a:ext cx="1303020" cy="790956"/>
                    <a:chOff x="0" y="0"/>
                    <a:chExt cx="1303020" cy="790956"/>
                  </a:xfrm>
                </p:grpSpPr>
                <p:grpSp>
                  <p:nvGrpSpPr>
                    <p:cNvPr id="25" name="Agrupar 37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0" y="114300"/>
                      <a:ext cx="1150620" cy="581025"/>
                      <a:chOff x="0" y="0"/>
                      <a:chExt cx="1151101" cy="581025"/>
                    </a:xfrm>
                  </p:grpSpPr>
                  <p:sp>
                    <p:nvSpPr>
                      <p:cNvPr id="28" name="Conector recto 37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13665" y="5080"/>
                        <a:ext cx="913970" cy="0"/>
                      </a:xfrm>
                      <a:prstGeom prst="line">
                        <a:avLst/>
                      </a:prstGeom>
                      <a:noFill/>
                      <a:ln w="25400">
                        <a:solidFill>
                          <a:srgbClr val="4F81BD"/>
                        </a:solidFill>
                        <a:round/>
                        <a:headEnd/>
                        <a:tailEnd/>
                      </a:ln>
                      <a:effectLst>
                        <a:outerShdw blurRad="63500" dist="20000" dir="5400000" rotWithShape="0">
                          <a:srgbClr val="000000">
                            <a:alpha val="37999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ES"/>
                      </a:p>
                    </p:txBody>
                  </p:sp>
                  <p:sp>
                    <p:nvSpPr>
                      <p:cNvPr id="29" name="Conector recto 37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14347" y="571500"/>
                        <a:ext cx="913970" cy="0"/>
                      </a:xfrm>
                      <a:prstGeom prst="line">
                        <a:avLst/>
                      </a:prstGeom>
                      <a:noFill/>
                      <a:ln w="25400">
                        <a:solidFill>
                          <a:srgbClr val="4F81BD"/>
                        </a:solidFill>
                        <a:round/>
                        <a:headEnd/>
                        <a:tailEnd/>
                      </a:ln>
                      <a:effectLst>
                        <a:outerShdw blurRad="63500" dist="20000" dir="5400000" rotWithShape="0">
                          <a:srgbClr val="000000">
                            <a:alpha val="37999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ES"/>
                      </a:p>
                    </p:txBody>
                  </p:sp>
                  <p:grpSp>
                    <p:nvGrpSpPr>
                      <p:cNvPr id="30" name="Agrupar 37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0" y="0"/>
                        <a:ext cx="227965" cy="570865"/>
                        <a:chOff x="0" y="0"/>
                        <a:chExt cx="227965" cy="570865"/>
                      </a:xfrm>
                    </p:grpSpPr>
                    <p:sp>
                      <p:nvSpPr>
                        <p:cNvPr id="32" name="Elipse 375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56515" y="86995"/>
                          <a:ext cx="113983" cy="407761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9525">
                          <a:solidFill>
                            <a:srgbClr val="4579B8"/>
                          </a:solidFill>
                          <a:round/>
                          <a:headEnd/>
                          <a:tailEnd/>
                        </a:ln>
                        <a:effectLst>
                          <a:outerShdw blurRad="63500" dist="23000" dir="5400000" rotWithShape="0">
                            <a:srgbClr val="000000">
                              <a:alpha val="34999"/>
                            </a:srgbClr>
                          </a:outerShdw>
                        </a:effectLst>
                      </p:spPr>
                      <p:txBody>
                        <a:bodyPr vert="horz" wrap="square" lIns="91440" tIns="45720" rIns="91440" bIns="45720" numCol="1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s-ES"/>
                        </a:p>
                      </p:txBody>
                    </p:sp>
                    <p:sp>
                      <p:nvSpPr>
                        <p:cNvPr id="33" name="Elipse 376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0" y="0"/>
                          <a:ext cx="227965" cy="570865"/>
                        </a:xfrm>
                        <a:prstGeom prst="ellipse">
                          <a:avLst/>
                        </a:prstGeom>
                        <a:gradFill rotWithShape="1">
                          <a:gsLst>
                            <a:gs pos="0">
                              <a:srgbClr val="A7BFDE">
                                <a:alpha val="15999"/>
                              </a:srgbClr>
                            </a:gs>
                            <a:gs pos="100000">
                              <a:srgbClr val="4F81BD">
                                <a:alpha val="15999"/>
                              </a:srgbClr>
                            </a:gs>
                          </a:gsLst>
                          <a:lin ang="5400000"/>
                        </a:gradFill>
                        <a:ln w="9525">
                          <a:solidFill>
                            <a:srgbClr val="4579B8"/>
                          </a:solidFill>
                          <a:round/>
                          <a:headEnd/>
                          <a:tailEnd/>
                        </a:ln>
                        <a:effectLst>
                          <a:outerShdw blurRad="63500" dist="23000" dir="5400000" rotWithShape="0">
                            <a:srgbClr val="000000">
                              <a:alpha val="34999"/>
                            </a:srgbClr>
                          </a:outerShdw>
                        </a:effectLst>
                      </p:spPr>
                      <p:txBody>
                        <a:bodyPr vert="horz" wrap="square" lIns="91440" tIns="45720" rIns="91440" bIns="45720" numCol="1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s-ES"/>
                        </a:p>
                      </p:txBody>
                    </p:sp>
                  </p:grpSp>
                  <p:sp>
                    <p:nvSpPr>
                      <p:cNvPr id="31" name="Forma libre 37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021080" y="0"/>
                        <a:ext cx="130021" cy="581025"/>
                      </a:xfrm>
                      <a:custGeom>
                        <a:avLst/>
                        <a:gdLst>
                          <a:gd name="T0" fmla="*/ 3824 w 130082"/>
                          <a:gd name="T1" fmla="*/ 0 h 581543"/>
                          <a:gd name="T2" fmla="*/ 57362 w 130082"/>
                          <a:gd name="T3" fmla="*/ 26757 h 581543"/>
                          <a:gd name="T4" fmla="*/ 68835 w 130082"/>
                          <a:gd name="T5" fmla="*/ 34402 h 581543"/>
                          <a:gd name="T6" fmla="*/ 80307 w 130082"/>
                          <a:gd name="T7" fmla="*/ 57338 h 581543"/>
                          <a:gd name="T8" fmla="*/ 91779 w 130082"/>
                          <a:gd name="T9" fmla="*/ 64983 h 581543"/>
                          <a:gd name="T10" fmla="*/ 95603 w 130082"/>
                          <a:gd name="T11" fmla="*/ 80273 h 581543"/>
                          <a:gd name="T12" fmla="*/ 99427 w 130082"/>
                          <a:gd name="T13" fmla="*/ 99385 h 581543"/>
                          <a:gd name="T14" fmla="*/ 103252 w 130082"/>
                          <a:gd name="T15" fmla="*/ 110853 h 581543"/>
                          <a:gd name="T16" fmla="*/ 107076 w 130082"/>
                          <a:gd name="T17" fmla="*/ 152901 h 581543"/>
                          <a:gd name="T18" fmla="*/ 114724 w 130082"/>
                          <a:gd name="T19" fmla="*/ 164368 h 581543"/>
                          <a:gd name="T20" fmla="*/ 118548 w 130082"/>
                          <a:gd name="T21" fmla="*/ 191127 h 581543"/>
                          <a:gd name="T22" fmla="*/ 122373 w 130082"/>
                          <a:gd name="T23" fmla="*/ 202594 h 581543"/>
                          <a:gd name="T24" fmla="*/ 130021 w 130082"/>
                          <a:gd name="T25" fmla="*/ 244642 h 581543"/>
                          <a:gd name="T26" fmla="*/ 122373 w 130082"/>
                          <a:gd name="T27" fmla="*/ 309625 h 581543"/>
                          <a:gd name="T28" fmla="*/ 114724 w 130082"/>
                          <a:gd name="T29" fmla="*/ 336383 h 581543"/>
                          <a:gd name="T30" fmla="*/ 110900 w 130082"/>
                          <a:gd name="T31" fmla="*/ 424301 h 581543"/>
                          <a:gd name="T32" fmla="*/ 95603 w 130082"/>
                          <a:gd name="T33" fmla="*/ 462527 h 581543"/>
                          <a:gd name="T34" fmla="*/ 87955 w 130082"/>
                          <a:gd name="T35" fmla="*/ 493106 h 581543"/>
                          <a:gd name="T36" fmla="*/ 80307 w 130082"/>
                          <a:gd name="T37" fmla="*/ 504574 h 581543"/>
                          <a:gd name="T38" fmla="*/ 76483 w 130082"/>
                          <a:gd name="T39" fmla="*/ 516042 h 581543"/>
                          <a:gd name="T40" fmla="*/ 65011 w 130082"/>
                          <a:gd name="T41" fmla="*/ 523687 h 581543"/>
                          <a:gd name="T42" fmla="*/ 34417 w 130082"/>
                          <a:gd name="T43" fmla="*/ 550444 h 581543"/>
                          <a:gd name="T44" fmla="*/ 22944 w 130082"/>
                          <a:gd name="T45" fmla="*/ 558089 h 581543"/>
                          <a:gd name="T46" fmla="*/ 15297 w 130082"/>
                          <a:gd name="T47" fmla="*/ 569557 h 581543"/>
                          <a:gd name="T48" fmla="*/ 3824 w 130082"/>
                          <a:gd name="T49" fmla="*/ 577202 h 581543"/>
                          <a:gd name="T50" fmla="*/ 0 w 130082"/>
                          <a:gd name="T51" fmla="*/ 581025 h 581543"/>
                          <a:gd name="T52" fmla="*/ 0 60000 65536"/>
                          <a:gd name="T53" fmla="*/ 0 60000 65536"/>
                          <a:gd name="T54" fmla="*/ 0 60000 65536"/>
                          <a:gd name="T55" fmla="*/ 0 60000 65536"/>
                          <a:gd name="T56" fmla="*/ 0 60000 65536"/>
                          <a:gd name="T57" fmla="*/ 0 60000 65536"/>
                          <a:gd name="T58" fmla="*/ 0 60000 65536"/>
                          <a:gd name="T59" fmla="*/ 0 60000 65536"/>
                          <a:gd name="T60" fmla="*/ 0 60000 65536"/>
                          <a:gd name="T61" fmla="*/ 0 60000 65536"/>
                          <a:gd name="T62" fmla="*/ 0 60000 65536"/>
                          <a:gd name="T63" fmla="*/ 0 60000 65536"/>
                          <a:gd name="T64" fmla="*/ 0 60000 65536"/>
                          <a:gd name="T65" fmla="*/ 0 60000 65536"/>
                          <a:gd name="T66" fmla="*/ 0 60000 65536"/>
                          <a:gd name="T67" fmla="*/ 0 60000 65536"/>
                          <a:gd name="T68" fmla="*/ 0 60000 65536"/>
                          <a:gd name="T69" fmla="*/ 0 60000 65536"/>
                          <a:gd name="T70" fmla="*/ 0 60000 65536"/>
                          <a:gd name="T71" fmla="*/ 0 60000 65536"/>
                          <a:gd name="T72" fmla="*/ 0 60000 65536"/>
                          <a:gd name="T73" fmla="*/ 0 60000 65536"/>
                          <a:gd name="T74" fmla="*/ 0 60000 65536"/>
                          <a:gd name="T75" fmla="*/ 0 60000 65536"/>
                          <a:gd name="T76" fmla="*/ 0 60000 65536"/>
                          <a:gd name="T77" fmla="*/ 0 60000 65536"/>
                        </a:gdLst>
                        <a:ahLst/>
                        <a:cxnLst>
                          <a:cxn ang="T52">
                            <a:pos x="T0" y="T1"/>
                          </a:cxn>
                          <a:cxn ang="T53">
                            <a:pos x="T2" y="T3"/>
                          </a:cxn>
                          <a:cxn ang="T54">
                            <a:pos x="T4" y="T5"/>
                          </a:cxn>
                          <a:cxn ang="T55">
                            <a:pos x="T6" y="T7"/>
                          </a:cxn>
                          <a:cxn ang="T56">
                            <a:pos x="T8" y="T9"/>
                          </a:cxn>
                          <a:cxn ang="T57">
                            <a:pos x="T10" y="T11"/>
                          </a:cxn>
                          <a:cxn ang="T58">
                            <a:pos x="T12" y="T13"/>
                          </a:cxn>
                          <a:cxn ang="T59">
                            <a:pos x="T14" y="T15"/>
                          </a:cxn>
                          <a:cxn ang="T60">
                            <a:pos x="T16" y="T17"/>
                          </a:cxn>
                          <a:cxn ang="T61">
                            <a:pos x="T18" y="T19"/>
                          </a:cxn>
                          <a:cxn ang="T62">
                            <a:pos x="T20" y="T21"/>
                          </a:cxn>
                          <a:cxn ang="T63">
                            <a:pos x="T22" y="T23"/>
                          </a:cxn>
                          <a:cxn ang="T64">
                            <a:pos x="T24" y="T25"/>
                          </a:cxn>
                          <a:cxn ang="T65">
                            <a:pos x="T26" y="T27"/>
                          </a:cxn>
                          <a:cxn ang="T66">
                            <a:pos x="T28" y="T29"/>
                          </a:cxn>
                          <a:cxn ang="T67">
                            <a:pos x="T30" y="T31"/>
                          </a:cxn>
                          <a:cxn ang="T68">
                            <a:pos x="T32" y="T33"/>
                          </a:cxn>
                          <a:cxn ang="T69">
                            <a:pos x="T34" y="T35"/>
                          </a:cxn>
                          <a:cxn ang="T70">
                            <a:pos x="T36" y="T37"/>
                          </a:cxn>
                          <a:cxn ang="T71">
                            <a:pos x="T38" y="T39"/>
                          </a:cxn>
                          <a:cxn ang="T72">
                            <a:pos x="T40" y="T41"/>
                          </a:cxn>
                          <a:cxn ang="T73">
                            <a:pos x="T42" y="T43"/>
                          </a:cxn>
                          <a:cxn ang="T74">
                            <a:pos x="T44" y="T45"/>
                          </a:cxn>
                          <a:cxn ang="T75">
                            <a:pos x="T46" y="T47"/>
                          </a:cxn>
                          <a:cxn ang="T76">
                            <a:pos x="T48" y="T49"/>
                          </a:cxn>
                          <a:cxn ang="T77">
                            <a:pos x="T50" y="T51"/>
                          </a:cxn>
                        </a:cxnLst>
                        <a:rect l="0" t="0" r="r" b="b"/>
                        <a:pathLst>
                          <a:path w="130082" h="581543">
                            <a:moveTo>
                              <a:pt x="3826" y="0"/>
                            </a:moveTo>
                            <a:cubicBezTo>
                              <a:pt x="21680" y="8927"/>
                              <a:pt x="39747" y="17441"/>
                              <a:pt x="57389" y="26781"/>
                            </a:cubicBezTo>
                            <a:cubicBezTo>
                              <a:pt x="61453" y="28932"/>
                              <a:pt x="65616" y="31182"/>
                              <a:pt x="68867" y="34433"/>
                            </a:cubicBezTo>
                            <a:cubicBezTo>
                              <a:pt x="101110" y="66676"/>
                              <a:pt x="55459" y="26279"/>
                              <a:pt x="80345" y="57389"/>
                            </a:cubicBezTo>
                            <a:cubicBezTo>
                              <a:pt x="83217" y="60980"/>
                              <a:pt x="87996" y="62490"/>
                              <a:pt x="91822" y="65041"/>
                            </a:cubicBezTo>
                            <a:cubicBezTo>
                              <a:pt x="93097" y="70142"/>
                              <a:pt x="94507" y="75212"/>
                              <a:pt x="95648" y="80345"/>
                            </a:cubicBezTo>
                            <a:cubicBezTo>
                              <a:pt x="97059" y="86693"/>
                              <a:pt x="97897" y="93166"/>
                              <a:pt x="99474" y="99474"/>
                            </a:cubicBezTo>
                            <a:cubicBezTo>
                              <a:pt x="100452" y="103387"/>
                              <a:pt x="102025" y="107126"/>
                              <a:pt x="103300" y="110952"/>
                            </a:cubicBezTo>
                            <a:cubicBezTo>
                              <a:pt x="104575" y="124980"/>
                              <a:pt x="104174" y="139264"/>
                              <a:pt x="107126" y="153037"/>
                            </a:cubicBezTo>
                            <a:cubicBezTo>
                              <a:pt x="108089" y="157533"/>
                              <a:pt x="113457" y="160111"/>
                              <a:pt x="114778" y="164515"/>
                            </a:cubicBezTo>
                            <a:cubicBezTo>
                              <a:pt x="117369" y="173153"/>
                              <a:pt x="116835" y="182454"/>
                              <a:pt x="118604" y="191297"/>
                            </a:cubicBezTo>
                            <a:cubicBezTo>
                              <a:pt x="119395" y="195252"/>
                              <a:pt x="121452" y="198862"/>
                              <a:pt x="122430" y="202775"/>
                            </a:cubicBezTo>
                            <a:cubicBezTo>
                              <a:pt x="125104" y="213472"/>
                              <a:pt x="128376" y="234624"/>
                              <a:pt x="130082" y="244860"/>
                            </a:cubicBezTo>
                            <a:cubicBezTo>
                              <a:pt x="127412" y="274225"/>
                              <a:pt x="127548" y="284311"/>
                              <a:pt x="122430" y="309901"/>
                            </a:cubicBezTo>
                            <a:cubicBezTo>
                              <a:pt x="120028" y="321911"/>
                              <a:pt x="118425" y="325743"/>
                              <a:pt x="114778" y="336683"/>
                            </a:cubicBezTo>
                            <a:cubicBezTo>
                              <a:pt x="113503" y="366015"/>
                              <a:pt x="113973" y="395475"/>
                              <a:pt x="110952" y="424679"/>
                            </a:cubicBezTo>
                            <a:cubicBezTo>
                              <a:pt x="108564" y="447767"/>
                              <a:pt x="101910" y="444154"/>
                              <a:pt x="95648" y="462939"/>
                            </a:cubicBezTo>
                            <a:cubicBezTo>
                              <a:pt x="92322" y="472916"/>
                              <a:pt x="93829" y="484796"/>
                              <a:pt x="87996" y="493546"/>
                            </a:cubicBezTo>
                            <a:cubicBezTo>
                              <a:pt x="85446" y="497372"/>
                              <a:pt x="82401" y="500911"/>
                              <a:pt x="80345" y="505024"/>
                            </a:cubicBezTo>
                            <a:cubicBezTo>
                              <a:pt x="78542" y="508631"/>
                              <a:pt x="79038" y="513353"/>
                              <a:pt x="76519" y="516502"/>
                            </a:cubicBezTo>
                            <a:cubicBezTo>
                              <a:pt x="73646" y="520093"/>
                              <a:pt x="68867" y="521603"/>
                              <a:pt x="65041" y="524154"/>
                            </a:cubicBezTo>
                            <a:cubicBezTo>
                              <a:pt x="52288" y="543284"/>
                              <a:pt x="61216" y="533081"/>
                              <a:pt x="34433" y="550935"/>
                            </a:cubicBezTo>
                            <a:lnTo>
                              <a:pt x="22955" y="558587"/>
                            </a:lnTo>
                            <a:cubicBezTo>
                              <a:pt x="20405" y="562413"/>
                              <a:pt x="18555" y="566814"/>
                              <a:pt x="15304" y="570065"/>
                            </a:cubicBezTo>
                            <a:cubicBezTo>
                              <a:pt x="12053" y="573317"/>
                              <a:pt x="7505" y="574958"/>
                              <a:pt x="3826" y="577717"/>
                            </a:cubicBezTo>
                            <a:cubicBezTo>
                              <a:pt x="2383" y="578799"/>
                              <a:pt x="1275" y="580268"/>
                              <a:pt x="0" y="581543"/>
                            </a:cubicBezTo>
                          </a:path>
                        </a:pathLst>
                      </a:custGeom>
                      <a:noFill/>
                      <a:ln w="25400">
                        <a:solidFill>
                          <a:srgbClr val="4F81BD"/>
                        </a:solidFill>
                        <a:round/>
                        <a:headEnd/>
                        <a:tailEnd/>
                      </a:ln>
                      <a:effectLst>
                        <a:outerShdw blurRad="63500" dist="20000" dir="5400000" rotWithShape="0">
                          <a:srgbClr val="000000">
                            <a:alpha val="37999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 vert="horz" wrap="square" lIns="91440" tIns="45720" rIns="91440" bIns="45720" numCol="1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ES"/>
                      </a:p>
                    </p:txBody>
                  </p:sp>
                </p:grpSp>
                <p:sp>
                  <p:nvSpPr>
                    <p:cNvPr id="26" name="Forma libre 388"/>
                    <p:cNvSpPr>
                      <a:spLocks/>
                    </p:cNvSpPr>
                    <p:nvPr/>
                  </p:nvSpPr>
                  <p:spPr bwMode="auto">
                    <a:xfrm>
                      <a:off x="114300" y="0"/>
                      <a:ext cx="1074420" cy="218440"/>
                    </a:xfrm>
                    <a:custGeom>
                      <a:avLst/>
                      <a:gdLst>
                        <a:gd name="T0" fmla="*/ 18330 w 1191775"/>
                        <a:gd name="T1" fmla="*/ 27481 h 242356"/>
                        <a:gd name="T2" fmla="*/ 268690 w 1191775"/>
                        <a:gd name="T3" fmla="*/ 210629 h 242356"/>
                        <a:gd name="T4" fmla="*/ 1062517 w 1191775"/>
                        <a:gd name="T5" fmla="*/ 167894 h 242356"/>
                        <a:gd name="T6" fmla="*/ 696136 w 1191775"/>
                        <a:gd name="T7" fmla="*/ 15271 h 242356"/>
                        <a:gd name="T8" fmla="*/ 18330 w 1191775"/>
                        <a:gd name="T9" fmla="*/ 27481 h 242356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1191775" h="242356">
                          <a:moveTo>
                            <a:pt x="20332" y="30490"/>
                          </a:moveTo>
                          <a:cubicBezTo>
                            <a:pt x="-58690" y="66614"/>
                            <a:pt x="104998" y="207726"/>
                            <a:pt x="298038" y="233690"/>
                          </a:cubicBezTo>
                          <a:cubicBezTo>
                            <a:pt x="491078" y="259654"/>
                            <a:pt x="1099550" y="222400"/>
                            <a:pt x="1178572" y="186276"/>
                          </a:cubicBezTo>
                          <a:cubicBezTo>
                            <a:pt x="1257594" y="150152"/>
                            <a:pt x="964083" y="42907"/>
                            <a:pt x="772172" y="16943"/>
                          </a:cubicBezTo>
                          <a:cubicBezTo>
                            <a:pt x="580261" y="-9021"/>
                            <a:pt x="99354" y="-5634"/>
                            <a:pt x="20332" y="30490"/>
                          </a:cubicBezTo>
                          <a:close/>
                        </a:path>
                      </a:pathLst>
                    </a:custGeom>
                    <a:gradFill rotWithShape="1">
                      <a:gsLst>
                        <a:gs pos="0">
                          <a:srgbClr val="DFA7A6"/>
                        </a:gs>
                        <a:gs pos="100000">
                          <a:srgbClr val="C0504D"/>
                        </a:gs>
                      </a:gsLst>
                      <a:lin ang="5400000"/>
                    </a:gradFill>
                    <a:ln w="9525">
                      <a:solidFill>
                        <a:srgbClr val="BC4542"/>
                      </a:solidFill>
                      <a:round/>
                      <a:headEnd/>
                      <a:tailEnd/>
                    </a:ln>
                    <a:effectLst>
                      <a:outerShdw blurRad="63500" dist="23000" dir="5400000" rotWithShape="0">
                        <a:srgbClr val="000000">
                          <a:alpha val="34999"/>
                        </a:srgbClr>
                      </a:outerShdw>
                    </a:effectLst>
                  </p:spPr>
                  <p:txBody>
                    <a:bodyPr vert="horz" wrap="square" lIns="91440" tIns="45720" rIns="91440" bIns="45720" numCol="1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ES"/>
                    </a:p>
                  </p:txBody>
                </p:sp>
                <p:sp>
                  <p:nvSpPr>
                    <p:cNvPr id="27" name="Forma libre 389"/>
                    <p:cNvSpPr>
                      <a:spLocks/>
                    </p:cNvSpPr>
                    <p:nvPr/>
                  </p:nvSpPr>
                  <p:spPr bwMode="auto">
                    <a:xfrm>
                      <a:off x="114300" y="685800"/>
                      <a:ext cx="1188720" cy="105156"/>
                    </a:xfrm>
                    <a:custGeom>
                      <a:avLst/>
                      <a:gdLst>
                        <a:gd name="T0" fmla="*/ 20280 w 1191775"/>
                        <a:gd name="T1" fmla="*/ 5672 h 242356"/>
                        <a:gd name="T2" fmla="*/ 297274 w 1191775"/>
                        <a:gd name="T3" fmla="*/ 43473 h 242356"/>
                        <a:gd name="T4" fmla="*/ 1175551 w 1191775"/>
                        <a:gd name="T5" fmla="*/ 34653 h 242356"/>
                        <a:gd name="T6" fmla="*/ 770193 w 1191775"/>
                        <a:gd name="T7" fmla="*/ 3152 h 242356"/>
                        <a:gd name="T8" fmla="*/ 20280 w 1191775"/>
                        <a:gd name="T9" fmla="*/ 5672 h 242356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1191775" h="242356">
                          <a:moveTo>
                            <a:pt x="20332" y="30490"/>
                          </a:moveTo>
                          <a:cubicBezTo>
                            <a:pt x="-58690" y="66614"/>
                            <a:pt x="104998" y="207726"/>
                            <a:pt x="298038" y="233690"/>
                          </a:cubicBezTo>
                          <a:cubicBezTo>
                            <a:pt x="491078" y="259654"/>
                            <a:pt x="1099550" y="222400"/>
                            <a:pt x="1178572" y="186276"/>
                          </a:cubicBezTo>
                          <a:cubicBezTo>
                            <a:pt x="1257594" y="150152"/>
                            <a:pt x="964083" y="42907"/>
                            <a:pt x="772172" y="16943"/>
                          </a:cubicBezTo>
                          <a:cubicBezTo>
                            <a:pt x="580261" y="-9021"/>
                            <a:pt x="99354" y="-5634"/>
                            <a:pt x="20332" y="30490"/>
                          </a:cubicBezTo>
                          <a:close/>
                        </a:path>
                      </a:pathLst>
                    </a:custGeom>
                    <a:gradFill rotWithShape="1">
                      <a:gsLst>
                        <a:gs pos="0">
                          <a:srgbClr val="CDDDAC"/>
                        </a:gs>
                        <a:gs pos="100000">
                          <a:srgbClr val="9BBB59"/>
                        </a:gs>
                      </a:gsLst>
                      <a:lin ang="5400000"/>
                    </a:gradFill>
                    <a:ln w="9525">
                      <a:solidFill>
                        <a:srgbClr val="94B64E"/>
                      </a:solidFill>
                      <a:round/>
                      <a:headEnd/>
                      <a:tailEnd/>
                    </a:ln>
                    <a:effectLst>
                      <a:outerShdw blurRad="63500" dist="23000" dir="5400000" rotWithShape="0">
                        <a:srgbClr val="000000">
                          <a:alpha val="34999"/>
                        </a:srgbClr>
                      </a:outerShdw>
                    </a:effectLst>
                  </p:spPr>
                  <p:txBody>
                    <a:bodyPr vert="horz" wrap="square" lIns="91440" tIns="45720" rIns="91440" bIns="45720" numCol="1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ES"/>
                    </a:p>
                  </p:txBody>
                </p:sp>
              </p:grpSp>
              <p:grpSp>
                <p:nvGrpSpPr>
                  <p:cNvPr id="15" name="Agrupar 393"/>
                  <p:cNvGrpSpPr>
                    <a:grpSpLocks/>
                  </p:cNvGrpSpPr>
                  <p:nvPr/>
                </p:nvGrpSpPr>
                <p:grpSpPr bwMode="auto">
                  <a:xfrm>
                    <a:off x="3657600" y="0"/>
                    <a:ext cx="1188720" cy="730885"/>
                    <a:chOff x="0" y="0"/>
                    <a:chExt cx="1188720" cy="730885"/>
                  </a:xfrm>
                </p:grpSpPr>
                <p:grpSp>
                  <p:nvGrpSpPr>
                    <p:cNvPr id="16" name="Agrupar 38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0" y="114300"/>
                      <a:ext cx="1150620" cy="581025"/>
                      <a:chOff x="0" y="0"/>
                      <a:chExt cx="1151101" cy="581025"/>
                    </a:xfrm>
                  </p:grpSpPr>
                  <p:sp>
                    <p:nvSpPr>
                      <p:cNvPr id="19" name="Conector recto 38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13665" y="5080"/>
                        <a:ext cx="913970" cy="0"/>
                      </a:xfrm>
                      <a:prstGeom prst="line">
                        <a:avLst/>
                      </a:prstGeom>
                      <a:noFill/>
                      <a:ln w="25400">
                        <a:solidFill>
                          <a:srgbClr val="4F81BD"/>
                        </a:solidFill>
                        <a:round/>
                        <a:headEnd/>
                        <a:tailEnd/>
                      </a:ln>
                      <a:effectLst>
                        <a:outerShdw blurRad="63500" dist="20000" dir="5400000" rotWithShape="0">
                          <a:srgbClr val="000000">
                            <a:alpha val="37999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ES"/>
                      </a:p>
                    </p:txBody>
                  </p:sp>
                  <p:sp>
                    <p:nvSpPr>
                      <p:cNvPr id="20" name="Conector recto 38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14347" y="571500"/>
                        <a:ext cx="913970" cy="0"/>
                      </a:xfrm>
                      <a:prstGeom prst="line">
                        <a:avLst/>
                      </a:prstGeom>
                      <a:noFill/>
                      <a:ln w="25400">
                        <a:solidFill>
                          <a:srgbClr val="4F81BD"/>
                        </a:solidFill>
                        <a:round/>
                        <a:headEnd/>
                        <a:tailEnd/>
                      </a:ln>
                      <a:effectLst>
                        <a:outerShdw blurRad="63500" dist="20000" dir="5400000" rotWithShape="0">
                          <a:srgbClr val="000000">
                            <a:alpha val="37999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ES"/>
                      </a:p>
                    </p:txBody>
                  </p:sp>
                  <p:grpSp>
                    <p:nvGrpSpPr>
                      <p:cNvPr id="21" name="Agrupar 38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0" y="0"/>
                        <a:ext cx="227965" cy="570865"/>
                        <a:chOff x="0" y="0"/>
                        <a:chExt cx="227965" cy="570865"/>
                      </a:xfrm>
                    </p:grpSpPr>
                    <p:sp>
                      <p:nvSpPr>
                        <p:cNvPr id="23" name="Elipse 385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56515" y="86995"/>
                          <a:ext cx="113983" cy="407761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9525">
                          <a:solidFill>
                            <a:srgbClr val="4579B8"/>
                          </a:solidFill>
                          <a:round/>
                          <a:headEnd/>
                          <a:tailEnd/>
                        </a:ln>
                        <a:effectLst>
                          <a:outerShdw blurRad="63500" dist="23000" dir="5400000" rotWithShape="0">
                            <a:srgbClr val="000000">
                              <a:alpha val="34999"/>
                            </a:srgbClr>
                          </a:outerShdw>
                        </a:effectLst>
                      </p:spPr>
                      <p:txBody>
                        <a:bodyPr vert="horz" wrap="square" lIns="91440" tIns="45720" rIns="91440" bIns="45720" numCol="1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s-ES"/>
                        </a:p>
                      </p:txBody>
                    </p:sp>
                    <p:sp>
                      <p:nvSpPr>
                        <p:cNvPr id="24" name="Elipse 386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0" y="0"/>
                          <a:ext cx="227965" cy="570865"/>
                        </a:xfrm>
                        <a:prstGeom prst="ellipse">
                          <a:avLst/>
                        </a:prstGeom>
                        <a:gradFill rotWithShape="1">
                          <a:gsLst>
                            <a:gs pos="0">
                              <a:srgbClr val="A7BFDE">
                                <a:alpha val="15999"/>
                              </a:srgbClr>
                            </a:gs>
                            <a:gs pos="100000">
                              <a:srgbClr val="4F81BD">
                                <a:alpha val="15999"/>
                              </a:srgbClr>
                            </a:gs>
                          </a:gsLst>
                          <a:lin ang="5400000"/>
                        </a:gradFill>
                        <a:ln w="9525">
                          <a:solidFill>
                            <a:srgbClr val="4579B8"/>
                          </a:solidFill>
                          <a:round/>
                          <a:headEnd/>
                          <a:tailEnd/>
                        </a:ln>
                        <a:effectLst>
                          <a:outerShdw blurRad="63500" dist="23000" dir="5400000" rotWithShape="0">
                            <a:srgbClr val="000000">
                              <a:alpha val="34999"/>
                            </a:srgbClr>
                          </a:outerShdw>
                        </a:effectLst>
                      </p:spPr>
                      <p:txBody>
                        <a:bodyPr vert="horz" wrap="square" lIns="91440" tIns="45720" rIns="91440" bIns="45720" numCol="1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s-ES"/>
                        </a:p>
                      </p:txBody>
                    </p:sp>
                  </p:grpSp>
                  <p:sp>
                    <p:nvSpPr>
                      <p:cNvPr id="22" name="Forma libre 38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021080" y="0"/>
                        <a:ext cx="130021" cy="581025"/>
                      </a:xfrm>
                      <a:custGeom>
                        <a:avLst/>
                        <a:gdLst>
                          <a:gd name="T0" fmla="*/ 3824 w 130082"/>
                          <a:gd name="T1" fmla="*/ 0 h 581543"/>
                          <a:gd name="T2" fmla="*/ 57362 w 130082"/>
                          <a:gd name="T3" fmla="*/ 26757 h 581543"/>
                          <a:gd name="T4" fmla="*/ 68835 w 130082"/>
                          <a:gd name="T5" fmla="*/ 34402 h 581543"/>
                          <a:gd name="T6" fmla="*/ 80307 w 130082"/>
                          <a:gd name="T7" fmla="*/ 57338 h 581543"/>
                          <a:gd name="T8" fmla="*/ 91779 w 130082"/>
                          <a:gd name="T9" fmla="*/ 64983 h 581543"/>
                          <a:gd name="T10" fmla="*/ 95603 w 130082"/>
                          <a:gd name="T11" fmla="*/ 80273 h 581543"/>
                          <a:gd name="T12" fmla="*/ 99427 w 130082"/>
                          <a:gd name="T13" fmla="*/ 99385 h 581543"/>
                          <a:gd name="T14" fmla="*/ 103252 w 130082"/>
                          <a:gd name="T15" fmla="*/ 110853 h 581543"/>
                          <a:gd name="T16" fmla="*/ 107076 w 130082"/>
                          <a:gd name="T17" fmla="*/ 152901 h 581543"/>
                          <a:gd name="T18" fmla="*/ 114724 w 130082"/>
                          <a:gd name="T19" fmla="*/ 164368 h 581543"/>
                          <a:gd name="T20" fmla="*/ 118548 w 130082"/>
                          <a:gd name="T21" fmla="*/ 191127 h 581543"/>
                          <a:gd name="T22" fmla="*/ 122373 w 130082"/>
                          <a:gd name="T23" fmla="*/ 202594 h 581543"/>
                          <a:gd name="T24" fmla="*/ 130021 w 130082"/>
                          <a:gd name="T25" fmla="*/ 244642 h 581543"/>
                          <a:gd name="T26" fmla="*/ 122373 w 130082"/>
                          <a:gd name="T27" fmla="*/ 309625 h 581543"/>
                          <a:gd name="T28" fmla="*/ 114724 w 130082"/>
                          <a:gd name="T29" fmla="*/ 336383 h 581543"/>
                          <a:gd name="T30" fmla="*/ 110900 w 130082"/>
                          <a:gd name="T31" fmla="*/ 424301 h 581543"/>
                          <a:gd name="T32" fmla="*/ 95603 w 130082"/>
                          <a:gd name="T33" fmla="*/ 462527 h 581543"/>
                          <a:gd name="T34" fmla="*/ 87955 w 130082"/>
                          <a:gd name="T35" fmla="*/ 493106 h 581543"/>
                          <a:gd name="T36" fmla="*/ 80307 w 130082"/>
                          <a:gd name="T37" fmla="*/ 504574 h 581543"/>
                          <a:gd name="T38" fmla="*/ 76483 w 130082"/>
                          <a:gd name="T39" fmla="*/ 516042 h 581543"/>
                          <a:gd name="T40" fmla="*/ 65011 w 130082"/>
                          <a:gd name="T41" fmla="*/ 523687 h 581543"/>
                          <a:gd name="T42" fmla="*/ 34417 w 130082"/>
                          <a:gd name="T43" fmla="*/ 550444 h 581543"/>
                          <a:gd name="T44" fmla="*/ 22944 w 130082"/>
                          <a:gd name="T45" fmla="*/ 558089 h 581543"/>
                          <a:gd name="T46" fmla="*/ 15297 w 130082"/>
                          <a:gd name="T47" fmla="*/ 569557 h 581543"/>
                          <a:gd name="T48" fmla="*/ 3824 w 130082"/>
                          <a:gd name="T49" fmla="*/ 577202 h 581543"/>
                          <a:gd name="T50" fmla="*/ 0 w 130082"/>
                          <a:gd name="T51" fmla="*/ 581025 h 581543"/>
                          <a:gd name="T52" fmla="*/ 0 60000 65536"/>
                          <a:gd name="T53" fmla="*/ 0 60000 65536"/>
                          <a:gd name="T54" fmla="*/ 0 60000 65536"/>
                          <a:gd name="T55" fmla="*/ 0 60000 65536"/>
                          <a:gd name="T56" fmla="*/ 0 60000 65536"/>
                          <a:gd name="T57" fmla="*/ 0 60000 65536"/>
                          <a:gd name="T58" fmla="*/ 0 60000 65536"/>
                          <a:gd name="T59" fmla="*/ 0 60000 65536"/>
                          <a:gd name="T60" fmla="*/ 0 60000 65536"/>
                          <a:gd name="T61" fmla="*/ 0 60000 65536"/>
                          <a:gd name="T62" fmla="*/ 0 60000 65536"/>
                          <a:gd name="T63" fmla="*/ 0 60000 65536"/>
                          <a:gd name="T64" fmla="*/ 0 60000 65536"/>
                          <a:gd name="T65" fmla="*/ 0 60000 65536"/>
                          <a:gd name="T66" fmla="*/ 0 60000 65536"/>
                          <a:gd name="T67" fmla="*/ 0 60000 65536"/>
                          <a:gd name="T68" fmla="*/ 0 60000 65536"/>
                          <a:gd name="T69" fmla="*/ 0 60000 65536"/>
                          <a:gd name="T70" fmla="*/ 0 60000 65536"/>
                          <a:gd name="T71" fmla="*/ 0 60000 65536"/>
                          <a:gd name="T72" fmla="*/ 0 60000 65536"/>
                          <a:gd name="T73" fmla="*/ 0 60000 65536"/>
                          <a:gd name="T74" fmla="*/ 0 60000 65536"/>
                          <a:gd name="T75" fmla="*/ 0 60000 65536"/>
                          <a:gd name="T76" fmla="*/ 0 60000 65536"/>
                          <a:gd name="T77" fmla="*/ 0 60000 65536"/>
                        </a:gdLst>
                        <a:ahLst/>
                        <a:cxnLst>
                          <a:cxn ang="T52">
                            <a:pos x="T0" y="T1"/>
                          </a:cxn>
                          <a:cxn ang="T53">
                            <a:pos x="T2" y="T3"/>
                          </a:cxn>
                          <a:cxn ang="T54">
                            <a:pos x="T4" y="T5"/>
                          </a:cxn>
                          <a:cxn ang="T55">
                            <a:pos x="T6" y="T7"/>
                          </a:cxn>
                          <a:cxn ang="T56">
                            <a:pos x="T8" y="T9"/>
                          </a:cxn>
                          <a:cxn ang="T57">
                            <a:pos x="T10" y="T11"/>
                          </a:cxn>
                          <a:cxn ang="T58">
                            <a:pos x="T12" y="T13"/>
                          </a:cxn>
                          <a:cxn ang="T59">
                            <a:pos x="T14" y="T15"/>
                          </a:cxn>
                          <a:cxn ang="T60">
                            <a:pos x="T16" y="T17"/>
                          </a:cxn>
                          <a:cxn ang="T61">
                            <a:pos x="T18" y="T19"/>
                          </a:cxn>
                          <a:cxn ang="T62">
                            <a:pos x="T20" y="T21"/>
                          </a:cxn>
                          <a:cxn ang="T63">
                            <a:pos x="T22" y="T23"/>
                          </a:cxn>
                          <a:cxn ang="T64">
                            <a:pos x="T24" y="T25"/>
                          </a:cxn>
                          <a:cxn ang="T65">
                            <a:pos x="T26" y="T27"/>
                          </a:cxn>
                          <a:cxn ang="T66">
                            <a:pos x="T28" y="T29"/>
                          </a:cxn>
                          <a:cxn ang="T67">
                            <a:pos x="T30" y="T31"/>
                          </a:cxn>
                          <a:cxn ang="T68">
                            <a:pos x="T32" y="T33"/>
                          </a:cxn>
                          <a:cxn ang="T69">
                            <a:pos x="T34" y="T35"/>
                          </a:cxn>
                          <a:cxn ang="T70">
                            <a:pos x="T36" y="T37"/>
                          </a:cxn>
                          <a:cxn ang="T71">
                            <a:pos x="T38" y="T39"/>
                          </a:cxn>
                          <a:cxn ang="T72">
                            <a:pos x="T40" y="T41"/>
                          </a:cxn>
                          <a:cxn ang="T73">
                            <a:pos x="T42" y="T43"/>
                          </a:cxn>
                          <a:cxn ang="T74">
                            <a:pos x="T44" y="T45"/>
                          </a:cxn>
                          <a:cxn ang="T75">
                            <a:pos x="T46" y="T47"/>
                          </a:cxn>
                          <a:cxn ang="T76">
                            <a:pos x="T48" y="T49"/>
                          </a:cxn>
                          <a:cxn ang="T77">
                            <a:pos x="T50" y="T51"/>
                          </a:cxn>
                        </a:cxnLst>
                        <a:rect l="0" t="0" r="r" b="b"/>
                        <a:pathLst>
                          <a:path w="130082" h="581543">
                            <a:moveTo>
                              <a:pt x="3826" y="0"/>
                            </a:moveTo>
                            <a:cubicBezTo>
                              <a:pt x="21680" y="8927"/>
                              <a:pt x="39747" y="17441"/>
                              <a:pt x="57389" y="26781"/>
                            </a:cubicBezTo>
                            <a:cubicBezTo>
                              <a:pt x="61453" y="28932"/>
                              <a:pt x="65616" y="31182"/>
                              <a:pt x="68867" y="34433"/>
                            </a:cubicBezTo>
                            <a:cubicBezTo>
                              <a:pt x="101110" y="66676"/>
                              <a:pt x="55459" y="26279"/>
                              <a:pt x="80345" y="57389"/>
                            </a:cubicBezTo>
                            <a:cubicBezTo>
                              <a:pt x="83217" y="60980"/>
                              <a:pt x="87996" y="62490"/>
                              <a:pt x="91822" y="65041"/>
                            </a:cubicBezTo>
                            <a:cubicBezTo>
                              <a:pt x="93097" y="70142"/>
                              <a:pt x="94507" y="75212"/>
                              <a:pt x="95648" y="80345"/>
                            </a:cubicBezTo>
                            <a:cubicBezTo>
                              <a:pt x="97059" y="86693"/>
                              <a:pt x="97897" y="93166"/>
                              <a:pt x="99474" y="99474"/>
                            </a:cubicBezTo>
                            <a:cubicBezTo>
                              <a:pt x="100452" y="103387"/>
                              <a:pt x="102025" y="107126"/>
                              <a:pt x="103300" y="110952"/>
                            </a:cubicBezTo>
                            <a:cubicBezTo>
                              <a:pt x="104575" y="124980"/>
                              <a:pt x="104174" y="139264"/>
                              <a:pt x="107126" y="153037"/>
                            </a:cubicBezTo>
                            <a:cubicBezTo>
                              <a:pt x="108089" y="157533"/>
                              <a:pt x="113457" y="160111"/>
                              <a:pt x="114778" y="164515"/>
                            </a:cubicBezTo>
                            <a:cubicBezTo>
                              <a:pt x="117369" y="173153"/>
                              <a:pt x="116835" y="182454"/>
                              <a:pt x="118604" y="191297"/>
                            </a:cubicBezTo>
                            <a:cubicBezTo>
                              <a:pt x="119395" y="195252"/>
                              <a:pt x="121452" y="198862"/>
                              <a:pt x="122430" y="202775"/>
                            </a:cubicBezTo>
                            <a:cubicBezTo>
                              <a:pt x="125104" y="213472"/>
                              <a:pt x="128376" y="234624"/>
                              <a:pt x="130082" y="244860"/>
                            </a:cubicBezTo>
                            <a:cubicBezTo>
                              <a:pt x="127412" y="274225"/>
                              <a:pt x="127548" y="284311"/>
                              <a:pt x="122430" y="309901"/>
                            </a:cubicBezTo>
                            <a:cubicBezTo>
                              <a:pt x="120028" y="321911"/>
                              <a:pt x="118425" y="325743"/>
                              <a:pt x="114778" y="336683"/>
                            </a:cubicBezTo>
                            <a:cubicBezTo>
                              <a:pt x="113503" y="366015"/>
                              <a:pt x="113973" y="395475"/>
                              <a:pt x="110952" y="424679"/>
                            </a:cubicBezTo>
                            <a:cubicBezTo>
                              <a:pt x="108564" y="447767"/>
                              <a:pt x="101910" y="444154"/>
                              <a:pt x="95648" y="462939"/>
                            </a:cubicBezTo>
                            <a:cubicBezTo>
                              <a:pt x="92322" y="472916"/>
                              <a:pt x="93829" y="484796"/>
                              <a:pt x="87996" y="493546"/>
                            </a:cubicBezTo>
                            <a:cubicBezTo>
                              <a:pt x="85446" y="497372"/>
                              <a:pt x="82401" y="500911"/>
                              <a:pt x="80345" y="505024"/>
                            </a:cubicBezTo>
                            <a:cubicBezTo>
                              <a:pt x="78542" y="508631"/>
                              <a:pt x="79038" y="513353"/>
                              <a:pt x="76519" y="516502"/>
                            </a:cubicBezTo>
                            <a:cubicBezTo>
                              <a:pt x="73646" y="520093"/>
                              <a:pt x="68867" y="521603"/>
                              <a:pt x="65041" y="524154"/>
                            </a:cubicBezTo>
                            <a:cubicBezTo>
                              <a:pt x="52288" y="543284"/>
                              <a:pt x="61216" y="533081"/>
                              <a:pt x="34433" y="550935"/>
                            </a:cubicBezTo>
                            <a:lnTo>
                              <a:pt x="22955" y="558587"/>
                            </a:lnTo>
                            <a:cubicBezTo>
                              <a:pt x="20405" y="562413"/>
                              <a:pt x="18555" y="566814"/>
                              <a:pt x="15304" y="570065"/>
                            </a:cubicBezTo>
                            <a:cubicBezTo>
                              <a:pt x="12053" y="573317"/>
                              <a:pt x="7505" y="574958"/>
                              <a:pt x="3826" y="577717"/>
                            </a:cubicBezTo>
                            <a:cubicBezTo>
                              <a:pt x="2383" y="578799"/>
                              <a:pt x="1275" y="580268"/>
                              <a:pt x="0" y="581543"/>
                            </a:cubicBezTo>
                          </a:path>
                        </a:pathLst>
                      </a:custGeom>
                      <a:noFill/>
                      <a:ln w="25400">
                        <a:solidFill>
                          <a:srgbClr val="4F81BD"/>
                        </a:solidFill>
                        <a:round/>
                        <a:headEnd/>
                        <a:tailEnd/>
                      </a:ln>
                      <a:effectLst>
                        <a:outerShdw blurRad="63500" dist="20000" dir="5400000" rotWithShape="0">
                          <a:srgbClr val="000000">
                            <a:alpha val="37999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 vert="horz" wrap="square" lIns="91440" tIns="45720" rIns="91440" bIns="45720" numCol="1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s-ES"/>
                      </a:p>
                    </p:txBody>
                  </p:sp>
                </p:grpSp>
                <p:sp>
                  <p:nvSpPr>
                    <p:cNvPr id="17" name="Forma libre 390"/>
                    <p:cNvSpPr>
                      <a:spLocks/>
                    </p:cNvSpPr>
                    <p:nvPr/>
                  </p:nvSpPr>
                  <p:spPr bwMode="auto">
                    <a:xfrm>
                      <a:off x="0" y="685800"/>
                      <a:ext cx="1188720" cy="45085"/>
                    </a:xfrm>
                    <a:custGeom>
                      <a:avLst/>
                      <a:gdLst>
                        <a:gd name="T0" fmla="*/ 20280 w 1191775"/>
                        <a:gd name="T1" fmla="*/ 5672 h 242356"/>
                        <a:gd name="T2" fmla="*/ 297274 w 1191775"/>
                        <a:gd name="T3" fmla="*/ 43473 h 242356"/>
                        <a:gd name="T4" fmla="*/ 1175551 w 1191775"/>
                        <a:gd name="T5" fmla="*/ 34653 h 242356"/>
                        <a:gd name="T6" fmla="*/ 770193 w 1191775"/>
                        <a:gd name="T7" fmla="*/ 3152 h 242356"/>
                        <a:gd name="T8" fmla="*/ 20280 w 1191775"/>
                        <a:gd name="T9" fmla="*/ 5672 h 242356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1191775" h="242356">
                          <a:moveTo>
                            <a:pt x="20332" y="30490"/>
                          </a:moveTo>
                          <a:cubicBezTo>
                            <a:pt x="-58690" y="66614"/>
                            <a:pt x="104998" y="207726"/>
                            <a:pt x="298038" y="233690"/>
                          </a:cubicBezTo>
                          <a:cubicBezTo>
                            <a:pt x="491078" y="259654"/>
                            <a:pt x="1099550" y="222400"/>
                            <a:pt x="1178572" y="186276"/>
                          </a:cubicBezTo>
                          <a:cubicBezTo>
                            <a:pt x="1257594" y="150152"/>
                            <a:pt x="964083" y="42907"/>
                            <a:pt x="772172" y="16943"/>
                          </a:cubicBezTo>
                          <a:cubicBezTo>
                            <a:pt x="580261" y="-9021"/>
                            <a:pt x="99354" y="-5634"/>
                            <a:pt x="20332" y="30490"/>
                          </a:cubicBezTo>
                          <a:close/>
                        </a:path>
                      </a:pathLst>
                    </a:custGeom>
                    <a:gradFill rotWithShape="1">
                      <a:gsLst>
                        <a:gs pos="0">
                          <a:srgbClr val="BFB1D0"/>
                        </a:gs>
                        <a:gs pos="100000">
                          <a:srgbClr val="8064A2"/>
                        </a:gs>
                      </a:gsLst>
                      <a:lin ang="5400000"/>
                    </a:gradFill>
                    <a:ln w="9525">
                      <a:solidFill>
                        <a:srgbClr val="795D9B"/>
                      </a:solidFill>
                      <a:round/>
                      <a:headEnd/>
                      <a:tailEnd/>
                    </a:ln>
                    <a:effectLst>
                      <a:outerShdw blurRad="63500" dist="23000" dir="5400000" rotWithShape="0">
                        <a:srgbClr val="000000">
                          <a:alpha val="34999"/>
                        </a:srgbClr>
                      </a:outerShdw>
                    </a:effectLst>
                  </p:spPr>
                  <p:txBody>
                    <a:bodyPr vert="horz" wrap="square" lIns="91440" tIns="45720" rIns="91440" bIns="45720" numCol="1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ES"/>
                    </a:p>
                  </p:txBody>
                </p:sp>
                <p:sp>
                  <p:nvSpPr>
                    <p:cNvPr id="18" name="Forma libre 391"/>
                    <p:cNvSpPr>
                      <a:spLocks/>
                    </p:cNvSpPr>
                    <p:nvPr/>
                  </p:nvSpPr>
                  <p:spPr bwMode="auto">
                    <a:xfrm>
                      <a:off x="114300" y="0"/>
                      <a:ext cx="1074420" cy="218440"/>
                    </a:xfrm>
                    <a:custGeom>
                      <a:avLst/>
                      <a:gdLst>
                        <a:gd name="T0" fmla="*/ 18330 w 1191775"/>
                        <a:gd name="T1" fmla="*/ 27481 h 242356"/>
                        <a:gd name="T2" fmla="*/ 268690 w 1191775"/>
                        <a:gd name="T3" fmla="*/ 210629 h 242356"/>
                        <a:gd name="T4" fmla="*/ 1062517 w 1191775"/>
                        <a:gd name="T5" fmla="*/ 167894 h 242356"/>
                        <a:gd name="T6" fmla="*/ 696136 w 1191775"/>
                        <a:gd name="T7" fmla="*/ 15271 h 242356"/>
                        <a:gd name="T8" fmla="*/ 18330 w 1191775"/>
                        <a:gd name="T9" fmla="*/ 27481 h 242356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1191775" h="242356">
                          <a:moveTo>
                            <a:pt x="20332" y="30490"/>
                          </a:moveTo>
                          <a:cubicBezTo>
                            <a:pt x="-58690" y="66614"/>
                            <a:pt x="104998" y="207726"/>
                            <a:pt x="298038" y="233690"/>
                          </a:cubicBezTo>
                          <a:cubicBezTo>
                            <a:pt x="491078" y="259654"/>
                            <a:pt x="1099550" y="222400"/>
                            <a:pt x="1178572" y="186276"/>
                          </a:cubicBezTo>
                          <a:cubicBezTo>
                            <a:pt x="1257594" y="150152"/>
                            <a:pt x="964083" y="42907"/>
                            <a:pt x="772172" y="16943"/>
                          </a:cubicBezTo>
                          <a:cubicBezTo>
                            <a:pt x="580261" y="-9021"/>
                            <a:pt x="99354" y="-5634"/>
                            <a:pt x="20332" y="30490"/>
                          </a:cubicBezTo>
                          <a:close/>
                        </a:path>
                      </a:pathLst>
                    </a:custGeom>
                    <a:gradFill rotWithShape="1">
                      <a:gsLst>
                        <a:gs pos="0">
                          <a:srgbClr val="FBCAA2"/>
                        </a:gs>
                        <a:gs pos="100000">
                          <a:srgbClr val="F79646"/>
                        </a:gs>
                      </a:gsLst>
                      <a:lin ang="5400000"/>
                    </a:gradFill>
                    <a:ln w="9525">
                      <a:solidFill>
                        <a:srgbClr val="F68C36"/>
                      </a:solidFill>
                      <a:round/>
                      <a:headEnd/>
                      <a:tailEnd/>
                    </a:ln>
                    <a:effectLst>
                      <a:outerShdw blurRad="63500" dist="23000" dir="5400000" rotWithShape="0">
                        <a:srgbClr val="000000">
                          <a:alpha val="34999"/>
                        </a:srgbClr>
                      </a:outerShdw>
                    </a:effectLst>
                  </p:spPr>
                  <p:txBody>
                    <a:bodyPr vert="horz" wrap="square" lIns="91440" tIns="45720" rIns="91440" bIns="45720" numCol="1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s-ES"/>
                    </a:p>
                  </p:txBody>
                </p:sp>
              </p:grpSp>
            </p:grpSp>
            <p:sp>
              <p:nvSpPr>
                <p:cNvPr id="8" name="Cuadro de texto 397"/>
                <p:cNvSpPr txBox="1">
                  <a:spLocks noChangeArrowheads="1"/>
                </p:cNvSpPr>
                <p:nvPr/>
              </p:nvSpPr>
              <p:spPr bwMode="auto">
                <a:xfrm>
                  <a:off x="342900" y="342900"/>
                  <a:ext cx="1028700" cy="457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lvl1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1pPr>
                  <a:lvl2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s-ES" sz="12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mbria" charset="0"/>
                      <a:ea typeface="ÇlÇr ñæí©" charset="0"/>
                    </a:rPr>
                    <a:t>Placas sensor de presión</a:t>
                  </a:r>
                  <a:endParaRPr kumimoji="0" lang="es-ES" sz="12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  <p:sp>
              <p:nvSpPr>
                <p:cNvPr id="9" name="Cuadro de texto 398"/>
                <p:cNvSpPr txBox="1">
                  <a:spLocks noChangeArrowheads="1"/>
                </p:cNvSpPr>
                <p:nvPr/>
              </p:nvSpPr>
              <p:spPr bwMode="auto">
                <a:xfrm>
                  <a:off x="1943303" y="100584"/>
                  <a:ext cx="1281210" cy="457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lvl1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1pPr>
                  <a:lvl2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s-ES" sz="1200" b="0" i="0" u="none" strike="noStrike" cap="none" normalizeH="0" baseline="0" dirty="0" err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Cambria" charset="0"/>
                      <a:ea typeface="ÇlÇr ñæí©" charset="0"/>
                    </a:rPr>
                    <a:t>Arduino</a:t>
                  </a:r>
                  <a:r>
                    <a:rPr kumimoji="0" lang="es-ES" sz="1200" b="0" i="0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Cambria" charset="0"/>
                      <a:ea typeface="ÇlÇr ñæí©" charset="0"/>
                    </a:rPr>
                    <a:t> pro mini</a:t>
                  </a:r>
                  <a:endParaRPr kumimoji="0" lang="es-ES" sz="12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  <p:sp>
              <p:nvSpPr>
                <p:cNvPr id="10" name="Cuadro de texto 399"/>
                <p:cNvSpPr txBox="1">
                  <a:spLocks noChangeArrowheads="1"/>
                </p:cNvSpPr>
                <p:nvPr/>
              </p:nvSpPr>
              <p:spPr bwMode="auto">
                <a:xfrm>
                  <a:off x="2228193" y="653796"/>
                  <a:ext cx="914400" cy="3429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lvl1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1pPr>
                  <a:lvl2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s-ES" sz="1200" b="0" i="0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Cambria" charset="0"/>
                      <a:ea typeface="ÇlÇr ñæí©" charset="0"/>
                    </a:rPr>
                    <a:t>Acelerómetro referencia</a:t>
                  </a:r>
                  <a:endParaRPr kumimoji="0" lang="es-ES" sz="4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11" name="Cuadro de texto 400"/>
                <p:cNvSpPr txBox="1">
                  <a:spLocks noChangeArrowheads="1"/>
                </p:cNvSpPr>
                <p:nvPr/>
              </p:nvSpPr>
              <p:spPr bwMode="auto">
                <a:xfrm>
                  <a:off x="3757689" y="0"/>
                  <a:ext cx="1028700" cy="457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lvl1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1pPr>
                  <a:lvl2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s-ES" sz="1200" b="0" i="0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Cambria" charset="0"/>
                      <a:ea typeface="ÇlÇr ñæí©" charset="0"/>
                    </a:rPr>
                    <a:t>Módulo de radiofrecuencia</a:t>
                  </a:r>
                  <a:endParaRPr kumimoji="0" lang="es-ES" sz="12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  <p:sp>
              <p:nvSpPr>
                <p:cNvPr id="12" name="Cuadro de texto 401"/>
                <p:cNvSpPr txBox="1">
                  <a:spLocks noChangeArrowheads="1"/>
                </p:cNvSpPr>
                <p:nvPr/>
              </p:nvSpPr>
              <p:spPr bwMode="auto">
                <a:xfrm>
                  <a:off x="3657600" y="800100"/>
                  <a:ext cx="1143000" cy="457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lvl1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1pPr>
                  <a:lvl2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s-ES" sz="1200" b="0" i="0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Cambria" charset="0"/>
                      <a:ea typeface="ÇlÇr ñæí©" charset="0"/>
                    </a:rPr>
                    <a:t>Placa regulador de tensión</a:t>
                  </a:r>
                  <a:endParaRPr kumimoji="0" lang="es-ES" sz="12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p:grpSp>
          <p:sp>
            <p:nvSpPr>
              <p:cNvPr id="44" name="Cuadro de texto 399"/>
              <p:cNvSpPr txBox="1">
                <a:spLocks noChangeArrowheads="1"/>
              </p:cNvSpPr>
              <p:nvPr/>
            </p:nvSpPr>
            <p:spPr bwMode="auto">
              <a:xfrm>
                <a:off x="173827" y="3356992"/>
                <a:ext cx="1088701" cy="4909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" sz="12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mbria" charset="0"/>
                    <a:ea typeface="ÇlÇr ñæí©" charset="0"/>
                  </a:rPr>
                  <a:t>Acelerómetro </a:t>
                </a:r>
                <a:r>
                  <a:rPr kumimoji="0" lang="es-E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mbria" charset="0"/>
                    <a:ea typeface="ÇlÇr ñæí©" charset="0"/>
                  </a:rPr>
                  <a:t>móvil</a:t>
                </a:r>
                <a:endParaRPr kumimoji="0" lang="es-E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47" name="Forma libre 360"/>
              <p:cNvSpPr>
                <a:spLocks/>
              </p:cNvSpPr>
              <p:nvPr/>
            </p:nvSpPr>
            <p:spPr bwMode="auto">
              <a:xfrm>
                <a:off x="1907704" y="3140968"/>
                <a:ext cx="792088" cy="432048"/>
              </a:xfrm>
              <a:custGeom>
                <a:avLst/>
                <a:gdLst>
                  <a:gd name="T0" fmla="*/ 18330 w 1191775"/>
                  <a:gd name="T1" fmla="*/ 27481 h 242356"/>
                  <a:gd name="T2" fmla="*/ 268690 w 1191775"/>
                  <a:gd name="T3" fmla="*/ 210629 h 242356"/>
                  <a:gd name="T4" fmla="*/ 1062517 w 1191775"/>
                  <a:gd name="T5" fmla="*/ 167894 h 242356"/>
                  <a:gd name="T6" fmla="*/ 696136 w 1191775"/>
                  <a:gd name="T7" fmla="*/ 15271 h 242356"/>
                  <a:gd name="T8" fmla="*/ 18330 w 1191775"/>
                  <a:gd name="T9" fmla="*/ 27481 h 2423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91775" h="242356">
                    <a:moveTo>
                      <a:pt x="20332" y="30490"/>
                    </a:moveTo>
                    <a:cubicBezTo>
                      <a:pt x="-58690" y="66614"/>
                      <a:pt x="104998" y="207726"/>
                      <a:pt x="298038" y="233690"/>
                    </a:cubicBezTo>
                    <a:cubicBezTo>
                      <a:pt x="491078" y="259654"/>
                      <a:pt x="1099550" y="222400"/>
                      <a:pt x="1178572" y="186276"/>
                    </a:cubicBezTo>
                    <a:cubicBezTo>
                      <a:pt x="1257594" y="150152"/>
                      <a:pt x="964083" y="42907"/>
                      <a:pt x="772172" y="16943"/>
                    </a:cubicBezTo>
                    <a:cubicBezTo>
                      <a:pt x="580261" y="-9021"/>
                      <a:pt x="99354" y="-5634"/>
                      <a:pt x="20332" y="3049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A7BFDE"/>
                  </a:gs>
                  <a:gs pos="100000">
                    <a:srgbClr val="4F81BD"/>
                  </a:gs>
                </a:gsLst>
                <a:lin ang="5400000"/>
              </a:gradFill>
              <a:ln w="9525">
                <a:solidFill>
                  <a:srgbClr val="4579B8"/>
                </a:solidFill>
                <a:round/>
                <a:headEnd/>
                <a:tailEnd/>
              </a:ln>
              <a:effectLst>
                <a:outerShdw blurRad="63500" dist="23000" dir="5400000" rotWithShape="0">
                  <a:srgbClr val="000000">
                    <a:alpha val="34999"/>
                  </a:srgbClr>
                </a:outerShdw>
              </a:effec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8" name="Cuadro de texto 399"/>
              <p:cNvSpPr txBox="1">
                <a:spLocks noChangeArrowheads="1"/>
              </p:cNvSpPr>
              <p:nvPr/>
            </p:nvSpPr>
            <p:spPr bwMode="auto">
              <a:xfrm>
                <a:off x="1763688" y="3140968"/>
                <a:ext cx="1088701" cy="4909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mbria" charset="0"/>
                    <a:ea typeface="ÇlÇr ñæí©" charset="0"/>
                  </a:rPr>
                  <a:t>Sensores de presión</a:t>
                </a:r>
                <a:endParaRPr kumimoji="0" lang="es-E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p:grpSp>
        <p:cxnSp>
          <p:nvCxnSpPr>
            <p:cNvPr id="54" name="Conector recto 53"/>
            <p:cNvCxnSpPr/>
            <p:nvPr/>
          </p:nvCxnSpPr>
          <p:spPr>
            <a:xfrm>
              <a:off x="971600" y="3789040"/>
              <a:ext cx="0" cy="28803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ector recto 55"/>
            <p:cNvCxnSpPr/>
            <p:nvPr/>
          </p:nvCxnSpPr>
          <p:spPr>
            <a:xfrm>
              <a:off x="971600" y="4077072"/>
              <a:ext cx="504056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Conector recto 60"/>
            <p:cNvCxnSpPr/>
            <p:nvPr/>
          </p:nvCxnSpPr>
          <p:spPr>
            <a:xfrm flipV="1">
              <a:off x="6012160" y="3861048"/>
              <a:ext cx="0" cy="216024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Conector recto 63"/>
            <p:cNvCxnSpPr>
              <a:stCxn id="10" idx="1"/>
            </p:cNvCxnSpPr>
            <p:nvPr/>
          </p:nvCxnSpPr>
          <p:spPr>
            <a:xfrm flipV="1">
              <a:off x="5847299" y="2996952"/>
              <a:ext cx="20845" cy="74953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ector recto 67"/>
            <p:cNvCxnSpPr/>
            <p:nvPr/>
          </p:nvCxnSpPr>
          <p:spPr>
            <a:xfrm flipV="1">
              <a:off x="2699792" y="3356992"/>
              <a:ext cx="1008112" cy="7200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Conector recto 69"/>
            <p:cNvCxnSpPr/>
            <p:nvPr/>
          </p:nvCxnSpPr>
          <p:spPr>
            <a:xfrm flipV="1">
              <a:off x="2699792" y="2924944"/>
              <a:ext cx="1080120" cy="43204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Conector recto 72"/>
            <p:cNvCxnSpPr/>
            <p:nvPr/>
          </p:nvCxnSpPr>
          <p:spPr>
            <a:xfrm flipV="1">
              <a:off x="2699792" y="2996952"/>
              <a:ext cx="576064" cy="3600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Conector recto 74"/>
            <p:cNvCxnSpPr/>
            <p:nvPr/>
          </p:nvCxnSpPr>
          <p:spPr>
            <a:xfrm flipV="1">
              <a:off x="4644008" y="2852936"/>
              <a:ext cx="1008112" cy="7200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Conector recto 76"/>
            <p:cNvCxnSpPr/>
            <p:nvPr/>
          </p:nvCxnSpPr>
          <p:spPr>
            <a:xfrm flipV="1">
              <a:off x="4788024" y="2852936"/>
              <a:ext cx="864096" cy="64807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Conector recto 78"/>
            <p:cNvCxnSpPr/>
            <p:nvPr/>
          </p:nvCxnSpPr>
          <p:spPr>
            <a:xfrm flipV="1">
              <a:off x="4644008" y="2852936"/>
              <a:ext cx="1008112" cy="28803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Conector recto 82"/>
            <p:cNvCxnSpPr>
              <a:endCxn id="11" idx="1"/>
            </p:cNvCxnSpPr>
            <p:nvPr/>
          </p:nvCxnSpPr>
          <p:spPr>
            <a:xfrm flipV="1">
              <a:off x="6876256" y="2892213"/>
              <a:ext cx="792089" cy="3273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Conector recto 84"/>
            <p:cNvCxnSpPr/>
            <p:nvPr/>
          </p:nvCxnSpPr>
          <p:spPr>
            <a:xfrm>
              <a:off x="6876256" y="2924944"/>
              <a:ext cx="864096" cy="86409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5" name="Agrupar 104"/>
          <p:cNvGrpSpPr/>
          <p:nvPr/>
        </p:nvGrpSpPr>
        <p:grpSpPr>
          <a:xfrm>
            <a:off x="2051720" y="4725144"/>
            <a:ext cx="5544616" cy="1080120"/>
            <a:chOff x="2051720" y="4725144"/>
            <a:chExt cx="5544616" cy="1080120"/>
          </a:xfrm>
        </p:grpSpPr>
        <p:sp>
          <p:nvSpPr>
            <p:cNvPr id="52" name="Forma libre 391"/>
            <p:cNvSpPr>
              <a:spLocks/>
            </p:cNvSpPr>
            <p:nvPr/>
          </p:nvSpPr>
          <p:spPr bwMode="auto">
            <a:xfrm>
              <a:off x="2051720" y="5013176"/>
              <a:ext cx="1368152" cy="504056"/>
            </a:xfrm>
            <a:custGeom>
              <a:avLst/>
              <a:gdLst>
                <a:gd name="T0" fmla="*/ 18330 w 1191775"/>
                <a:gd name="T1" fmla="*/ 27481 h 242356"/>
                <a:gd name="T2" fmla="*/ 268690 w 1191775"/>
                <a:gd name="T3" fmla="*/ 210629 h 242356"/>
                <a:gd name="T4" fmla="*/ 1062517 w 1191775"/>
                <a:gd name="T5" fmla="*/ 167894 h 242356"/>
                <a:gd name="T6" fmla="*/ 696136 w 1191775"/>
                <a:gd name="T7" fmla="*/ 15271 h 242356"/>
                <a:gd name="T8" fmla="*/ 18330 w 1191775"/>
                <a:gd name="T9" fmla="*/ 27481 h 2423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91775" h="242356">
                  <a:moveTo>
                    <a:pt x="20332" y="30490"/>
                  </a:moveTo>
                  <a:cubicBezTo>
                    <a:pt x="-58690" y="66614"/>
                    <a:pt x="104998" y="207726"/>
                    <a:pt x="298038" y="233690"/>
                  </a:cubicBezTo>
                  <a:cubicBezTo>
                    <a:pt x="491078" y="259654"/>
                    <a:pt x="1099550" y="222400"/>
                    <a:pt x="1178572" y="186276"/>
                  </a:cubicBezTo>
                  <a:cubicBezTo>
                    <a:pt x="1257594" y="150152"/>
                    <a:pt x="964083" y="42907"/>
                    <a:pt x="772172" y="16943"/>
                  </a:cubicBezTo>
                  <a:cubicBezTo>
                    <a:pt x="580261" y="-9021"/>
                    <a:pt x="99354" y="-5634"/>
                    <a:pt x="20332" y="30490"/>
                  </a:cubicBezTo>
                  <a:close/>
                </a:path>
              </a:pathLst>
            </a:custGeom>
            <a:gradFill rotWithShape="1">
              <a:gsLst>
                <a:gs pos="0">
                  <a:srgbClr val="FBCAA2"/>
                </a:gs>
                <a:gs pos="100000">
                  <a:srgbClr val="F79646"/>
                </a:gs>
              </a:gsLst>
              <a:lin ang="5400000"/>
            </a:gradFill>
            <a:ln w="9525">
              <a:solidFill>
                <a:srgbClr val="F68C36"/>
              </a:solidFill>
              <a:round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91" name="Cuadro de texto 400"/>
            <p:cNvSpPr txBox="1">
              <a:spLocks noChangeArrowheads="1"/>
            </p:cNvSpPr>
            <p:nvPr/>
          </p:nvSpPr>
          <p:spPr bwMode="auto">
            <a:xfrm>
              <a:off x="2051720" y="4941168"/>
              <a:ext cx="1224789" cy="6546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mbria" charset="0"/>
                  <a:ea typeface="ÇlÇr ñæí©" charset="0"/>
                </a:rPr>
                <a:t>Módulo de radiofrecuencia</a:t>
              </a:r>
              <a:endParaRPr kumimoji="0" lang="es-E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92" name="Forma libre 388"/>
            <p:cNvSpPr>
              <a:spLocks/>
            </p:cNvSpPr>
            <p:nvPr/>
          </p:nvSpPr>
          <p:spPr bwMode="auto">
            <a:xfrm>
              <a:off x="3779912" y="4869160"/>
              <a:ext cx="1639264" cy="792088"/>
            </a:xfrm>
            <a:custGeom>
              <a:avLst/>
              <a:gdLst>
                <a:gd name="T0" fmla="*/ 18330 w 1191775"/>
                <a:gd name="T1" fmla="*/ 27481 h 242356"/>
                <a:gd name="T2" fmla="*/ 268690 w 1191775"/>
                <a:gd name="T3" fmla="*/ 210629 h 242356"/>
                <a:gd name="T4" fmla="*/ 1062517 w 1191775"/>
                <a:gd name="T5" fmla="*/ 167894 h 242356"/>
                <a:gd name="T6" fmla="*/ 696136 w 1191775"/>
                <a:gd name="T7" fmla="*/ 15271 h 242356"/>
                <a:gd name="T8" fmla="*/ 18330 w 1191775"/>
                <a:gd name="T9" fmla="*/ 27481 h 2423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91775" h="242356">
                  <a:moveTo>
                    <a:pt x="20332" y="30490"/>
                  </a:moveTo>
                  <a:cubicBezTo>
                    <a:pt x="-58690" y="66614"/>
                    <a:pt x="104998" y="207726"/>
                    <a:pt x="298038" y="233690"/>
                  </a:cubicBezTo>
                  <a:cubicBezTo>
                    <a:pt x="491078" y="259654"/>
                    <a:pt x="1099550" y="222400"/>
                    <a:pt x="1178572" y="186276"/>
                  </a:cubicBezTo>
                  <a:cubicBezTo>
                    <a:pt x="1257594" y="150152"/>
                    <a:pt x="964083" y="42907"/>
                    <a:pt x="772172" y="16943"/>
                  </a:cubicBezTo>
                  <a:cubicBezTo>
                    <a:pt x="580261" y="-9021"/>
                    <a:pt x="99354" y="-5634"/>
                    <a:pt x="20332" y="30490"/>
                  </a:cubicBezTo>
                  <a:close/>
                </a:path>
              </a:pathLst>
            </a:custGeom>
            <a:gradFill rotWithShape="1">
              <a:gsLst>
                <a:gs pos="0">
                  <a:srgbClr val="DFA7A6"/>
                </a:gs>
                <a:gs pos="100000">
                  <a:srgbClr val="C0504D"/>
                </a:gs>
              </a:gsLst>
              <a:lin ang="5400000"/>
            </a:gradFill>
            <a:ln w="9525">
              <a:solidFill>
                <a:srgbClr val="BC4542"/>
              </a:solidFill>
              <a:round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93" name="Cuadro de texto 398"/>
            <p:cNvSpPr txBox="1">
              <a:spLocks noChangeArrowheads="1"/>
            </p:cNvSpPr>
            <p:nvPr/>
          </p:nvSpPr>
          <p:spPr bwMode="auto">
            <a:xfrm>
              <a:off x="3779912" y="5085184"/>
              <a:ext cx="1525431" cy="6546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2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Cambria" charset="0"/>
                  <a:ea typeface="ÇlÇr ñæí©" charset="0"/>
                </a:rPr>
                <a:t>Arduino</a:t>
              </a:r>
              <a:r>
                <a:rPr kumimoji="0" lang="es-E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mbria" charset="0"/>
                  <a:ea typeface="ÇlÇr ñæí©" charset="0"/>
                </a:rPr>
                <a:t> </a:t>
              </a:r>
              <a:r>
                <a:rPr kumimoji="0" lang="es-E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mbria" charset="0"/>
                  <a:ea typeface="ÇlÇr ñæí©" charset="0"/>
                </a:rPr>
                <a:t>Leonardo</a:t>
              </a:r>
              <a:endParaRPr kumimoji="0" lang="es-E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94" name="Forma libre 388"/>
            <p:cNvSpPr>
              <a:spLocks/>
            </p:cNvSpPr>
            <p:nvPr/>
          </p:nvSpPr>
          <p:spPr bwMode="auto">
            <a:xfrm>
              <a:off x="5868144" y="4725144"/>
              <a:ext cx="1656184" cy="936104"/>
            </a:xfrm>
            <a:custGeom>
              <a:avLst/>
              <a:gdLst>
                <a:gd name="T0" fmla="*/ 18330 w 1191775"/>
                <a:gd name="T1" fmla="*/ 27481 h 242356"/>
                <a:gd name="T2" fmla="*/ 268690 w 1191775"/>
                <a:gd name="T3" fmla="*/ 210629 h 242356"/>
                <a:gd name="T4" fmla="*/ 1062517 w 1191775"/>
                <a:gd name="T5" fmla="*/ 167894 h 242356"/>
                <a:gd name="T6" fmla="*/ 696136 w 1191775"/>
                <a:gd name="T7" fmla="*/ 15271 h 242356"/>
                <a:gd name="T8" fmla="*/ 18330 w 1191775"/>
                <a:gd name="T9" fmla="*/ 27481 h 2423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91775" h="242356">
                  <a:moveTo>
                    <a:pt x="20332" y="30490"/>
                  </a:moveTo>
                  <a:cubicBezTo>
                    <a:pt x="-58690" y="66614"/>
                    <a:pt x="104998" y="207726"/>
                    <a:pt x="298038" y="233690"/>
                  </a:cubicBezTo>
                  <a:cubicBezTo>
                    <a:pt x="491078" y="259654"/>
                    <a:pt x="1099550" y="222400"/>
                    <a:pt x="1178572" y="186276"/>
                  </a:cubicBezTo>
                  <a:cubicBezTo>
                    <a:pt x="1257594" y="150152"/>
                    <a:pt x="964083" y="42907"/>
                    <a:pt x="772172" y="16943"/>
                  </a:cubicBezTo>
                  <a:cubicBezTo>
                    <a:pt x="580261" y="-9021"/>
                    <a:pt x="99354" y="-5634"/>
                    <a:pt x="20332" y="30490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solidFill>
                <a:srgbClr val="CCFFFF"/>
              </a:solidFill>
              <a:round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95" name="Cuadro de texto 398"/>
            <p:cNvSpPr txBox="1">
              <a:spLocks noChangeArrowheads="1"/>
            </p:cNvSpPr>
            <p:nvPr/>
          </p:nvSpPr>
          <p:spPr bwMode="auto">
            <a:xfrm>
              <a:off x="5724128" y="5013176"/>
              <a:ext cx="1872208" cy="792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mbria" charset="0"/>
                  <a:ea typeface="ÇlÇr ñæí©" charset="0"/>
                </a:rPr>
                <a:t>Equipo de procesado</a:t>
              </a:r>
              <a:endParaRPr kumimoji="0" lang="es-E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cxnSp>
          <p:nvCxnSpPr>
            <p:cNvPr id="97" name="Conector recto 96"/>
            <p:cNvCxnSpPr/>
            <p:nvPr/>
          </p:nvCxnSpPr>
          <p:spPr>
            <a:xfrm flipV="1">
              <a:off x="3131840" y="5085184"/>
              <a:ext cx="648072" cy="7200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Conector recto 101"/>
            <p:cNvCxnSpPr/>
            <p:nvPr/>
          </p:nvCxnSpPr>
          <p:spPr>
            <a:xfrm flipV="1">
              <a:off x="5148064" y="5013176"/>
              <a:ext cx="720080" cy="14401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87565569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539552" y="332656"/>
            <a:ext cx="7704856" cy="144016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None/>
            </a:pPr>
            <a:r>
              <a:rPr lang="es-ES" sz="3200" dirty="0" smtClean="0">
                <a:effectLst/>
              </a:rPr>
              <a:t>3. Desarrollo </a:t>
            </a:r>
            <a:r>
              <a:rPr lang="es-ES" sz="3200" dirty="0">
                <a:effectLst/>
              </a:rPr>
              <a:t>del </a:t>
            </a:r>
            <a:r>
              <a:rPr lang="es-ES" sz="3200" dirty="0" smtClean="0">
                <a:effectLst/>
              </a:rPr>
              <a:t>proyecto</a:t>
            </a:r>
          </a:p>
          <a:p>
            <a:pPr marL="0" indent="0" algn="l">
              <a:buNone/>
            </a:pPr>
            <a:endParaRPr lang="es-ES" sz="1400" dirty="0" smtClean="0">
              <a:solidFill>
                <a:schemeClr val="accent6">
                  <a:lumMod val="75000"/>
                </a:schemeClr>
              </a:solidFill>
              <a:effectLst/>
            </a:endParaRPr>
          </a:p>
          <a:p>
            <a:pPr marL="0" indent="0" algn="l">
              <a:buNone/>
            </a:pPr>
            <a:r>
              <a:rPr lang="es-ES" sz="1600" dirty="0" smtClean="0">
                <a:solidFill>
                  <a:schemeClr val="accent6">
                    <a:lumMod val="75000"/>
                  </a:schemeClr>
                </a:solidFill>
                <a:effectLst/>
              </a:rPr>
              <a:t>     </a:t>
            </a:r>
            <a:r>
              <a:rPr lang="es-E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3.1. Sensor de desplazamiento</a:t>
            </a:r>
            <a:endParaRPr lang="es-ES" sz="4400" dirty="0">
              <a:solidFill>
                <a:schemeClr val="tx1">
                  <a:lumMod val="85000"/>
                  <a:lumOff val="15000"/>
                </a:schemeClr>
              </a:solidFill>
              <a:effectLst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755576" y="1196752"/>
            <a:ext cx="5184576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1400" dirty="0">
              <a:solidFill>
                <a:schemeClr val="tx2"/>
              </a:solidFill>
            </a:endParaRPr>
          </a:p>
          <a:p>
            <a:pPr marL="285750" indent="-285750">
              <a:buFont typeface="Wingdings" charset="2"/>
              <a:buChar char="²"/>
            </a:pPr>
            <a:r>
              <a:rPr lang="es-ES" sz="1400" dirty="0" smtClean="0">
                <a:solidFill>
                  <a:schemeClr val="tx2"/>
                </a:solidFill>
              </a:rPr>
              <a:t>Acelerómetros  ADXL345</a:t>
            </a:r>
          </a:p>
          <a:p>
            <a:pPr marL="285750" indent="-285750">
              <a:buFont typeface="Wingdings" charset="2"/>
              <a:buChar char="²"/>
            </a:pPr>
            <a:endParaRPr lang="es-ES" sz="1400" dirty="0" smtClean="0">
              <a:solidFill>
                <a:schemeClr val="tx2"/>
              </a:solidFill>
            </a:endParaRPr>
          </a:p>
          <a:p>
            <a:pPr marL="285750" indent="-285750">
              <a:buFont typeface="Wingdings" charset="2"/>
              <a:buChar char="²"/>
            </a:pPr>
            <a:r>
              <a:rPr lang="es-ES" sz="1400" dirty="0" smtClean="0">
                <a:solidFill>
                  <a:schemeClr val="tx2"/>
                </a:solidFill>
              </a:rPr>
              <a:t>Regulador de tensión LP2985-33DBVT</a:t>
            </a:r>
            <a:endParaRPr lang="es-ES" sz="1400" dirty="0">
              <a:solidFill>
                <a:schemeClr val="tx2"/>
              </a:solidFill>
            </a:endParaRPr>
          </a:p>
          <a:p>
            <a:pPr marL="285750" indent="-285750">
              <a:buFont typeface="Wingdings" charset="2"/>
              <a:buChar char="²"/>
            </a:pPr>
            <a:endParaRPr lang="es-ES" sz="1600" dirty="0" smtClean="0">
              <a:solidFill>
                <a:schemeClr val="tx2"/>
              </a:solidFill>
            </a:endParaRPr>
          </a:p>
          <a:p>
            <a:pPr marL="285750" indent="-285750">
              <a:buFont typeface="Wingdings" charset="2"/>
              <a:buChar char="²"/>
            </a:pPr>
            <a:endParaRPr lang="es-ES" sz="1600" dirty="0" smtClean="0">
              <a:solidFill>
                <a:schemeClr val="tx2"/>
              </a:solidFill>
            </a:endParaRPr>
          </a:p>
          <a:p>
            <a:pPr marL="285750" indent="-285750">
              <a:buFont typeface="Wingdings" charset="2"/>
              <a:buChar char="²"/>
            </a:pPr>
            <a:endParaRPr lang="es-ES" sz="1600" dirty="0">
              <a:solidFill>
                <a:schemeClr val="tx2"/>
              </a:solidFill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8A7B-EE20-47B0-9A50-E2F5050A05F5}" type="slidenum">
              <a:rPr lang="es-ES" smtClean="0"/>
              <a:t>6</a:t>
            </a:fld>
            <a:endParaRPr lang="es-ES"/>
          </a:p>
        </p:txBody>
      </p:sp>
      <p:pic>
        <p:nvPicPr>
          <p:cNvPr id="3" name="Imagen 2" descr="ADXL345.jpg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4286" b="83929" l="9643" r="88643">
                        <a14:foregroundMark x1="11786" y1="48000" x2="58429" y2="83143"/>
                        <a14:foregroundMark x1="60000" y1="82357" x2="59214" y2="83143"/>
                        <a14:foregroundMark x1="85643" y1="52643" x2="60000" y2="82214"/>
                        <a14:foregroundMark x1="86000" y1="52071" x2="88143" y2="492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0223" t="13890" r="11079" b="16084"/>
          <a:stretch/>
        </p:blipFill>
        <p:spPr>
          <a:xfrm rot="14072684">
            <a:off x="6211940" y="797712"/>
            <a:ext cx="1782910" cy="1586457"/>
          </a:xfrm>
          <a:prstGeom prst="rect">
            <a:avLst/>
          </a:prstGeom>
        </p:spPr>
      </p:pic>
      <p:pic>
        <p:nvPicPr>
          <p:cNvPr id="6" name="Imagen 5" descr="ReguladorV2.tiff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7984" y="4509120"/>
            <a:ext cx="3744416" cy="1806790"/>
          </a:xfrm>
          <a:prstGeom prst="rect">
            <a:avLst/>
          </a:prstGeom>
        </p:spPr>
      </p:pic>
      <p:pic>
        <p:nvPicPr>
          <p:cNvPr id="9" name="Imagen 8" descr="20160720_113723.jp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06" t="17361" r="6909" b="34835"/>
          <a:stretch/>
        </p:blipFill>
        <p:spPr>
          <a:xfrm>
            <a:off x="4139952" y="2636912"/>
            <a:ext cx="4670806" cy="1872208"/>
          </a:xfrm>
          <a:prstGeom prst="rect">
            <a:avLst/>
          </a:prstGeom>
        </p:spPr>
      </p:pic>
      <p:pic>
        <p:nvPicPr>
          <p:cNvPr id="10" name="Imagen 9" descr="20160907_101603.jpg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4" r="54324"/>
          <a:stretch/>
        </p:blipFill>
        <p:spPr>
          <a:xfrm rot="5400000">
            <a:off x="772964" y="2259484"/>
            <a:ext cx="2850164" cy="3605020"/>
          </a:xfrm>
          <a:prstGeom prst="rect">
            <a:avLst/>
          </a:prstGeom>
        </p:spPr>
      </p:pic>
      <p:pic>
        <p:nvPicPr>
          <p:cNvPr id="11" name="Imagen 10" descr="horquilla.tif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204864"/>
            <a:ext cx="2831978" cy="1800200"/>
          </a:xfrm>
          <a:prstGeom prst="rect">
            <a:avLst/>
          </a:prstGeom>
        </p:spPr>
      </p:pic>
      <p:pic>
        <p:nvPicPr>
          <p:cNvPr id="12" name="Imagen 11" descr="soporte sensor.tif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005064"/>
            <a:ext cx="2520280" cy="2563883"/>
          </a:xfrm>
          <a:prstGeom prst="rect">
            <a:avLst/>
          </a:prstGeom>
        </p:spPr>
      </p:pic>
      <p:pic>
        <p:nvPicPr>
          <p:cNvPr id="14" name="Imagen 13" descr="Sin título.pn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2024" y="476672"/>
            <a:ext cx="2861976" cy="5733256"/>
          </a:xfrm>
          <a:prstGeom prst="rect">
            <a:avLst/>
          </a:prstGeom>
        </p:spPr>
      </p:pic>
      <p:pic>
        <p:nvPicPr>
          <p:cNvPr id="15" name="Imagen 14" descr="20160601_104137.jpg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15816" y="4077072"/>
            <a:ext cx="3256277" cy="2520280"/>
          </a:xfrm>
          <a:prstGeom prst="rect">
            <a:avLst/>
          </a:prstGeom>
        </p:spPr>
      </p:pic>
      <p:pic>
        <p:nvPicPr>
          <p:cNvPr id="16" name="Imagen 15" descr="descarga.jpe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20138" y="2208654"/>
            <a:ext cx="1440161" cy="2008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783540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323528" y="116632"/>
            <a:ext cx="7704856" cy="144016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None/>
            </a:pPr>
            <a:r>
              <a:rPr lang="es-ES" sz="3200" dirty="0" smtClean="0">
                <a:effectLst/>
              </a:rPr>
              <a:t>3. Desarrollo </a:t>
            </a:r>
            <a:r>
              <a:rPr lang="es-ES" sz="3200" dirty="0">
                <a:effectLst/>
              </a:rPr>
              <a:t>del </a:t>
            </a:r>
            <a:r>
              <a:rPr lang="es-ES" sz="3200" dirty="0" smtClean="0">
                <a:effectLst/>
              </a:rPr>
              <a:t>proyecto</a:t>
            </a:r>
          </a:p>
          <a:p>
            <a:pPr marL="0" indent="0" algn="l">
              <a:buNone/>
            </a:pPr>
            <a:endParaRPr lang="es-ES" sz="1400" dirty="0" smtClean="0">
              <a:solidFill>
                <a:schemeClr val="accent6">
                  <a:lumMod val="75000"/>
                </a:schemeClr>
              </a:solidFill>
              <a:effectLst/>
            </a:endParaRPr>
          </a:p>
          <a:p>
            <a:pPr marL="0" indent="0" algn="l">
              <a:buNone/>
            </a:pPr>
            <a:r>
              <a:rPr lang="es-ES" sz="1600" dirty="0" smtClean="0">
                <a:solidFill>
                  <a:schemeClr val="accent6">
                    <a:lumMod val="75000"/>
                  </a:schemeClr>
                </a:solidFill>
                <a:effectLst/>
              </a:rPr>
              <a:t>   </a:t>
            </a:r>
            <a:r>
              <a:rPr lang="es-ES" sz="1600" dirty="0" smtClean="0">
                <a:solidFill>
                  <a:srgbClr val="262626"/>
                </a:solidFill>
                <a:effectLst/>
              </a:rPr>
              <a:t>  3.2. </a:t>
            </a:r>
            <a:r>
              <a:rPr lang="es-E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Medida de presión</a:t>
            </a:r>
            <a:endParaRPr lang="es-ES" sz="4400" dirty="0">
              <a:solidFill>
                <a:schemeClr val="tx1">
                  <a:lumMod val="85000"/>
                  <a:lumOff val="15000"/>
                </a:schemeClr>
              </a:solidFill>
              <a:effectLst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755576" y="908720"/>
            <a:ext cx="5256584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1400" dirty="0">
              <a:solidFill>
                <a:schemeClr val="tx2"/>
              </a:solidFill>
            </a:endParaRPr>
          </a:p>
          <a:p>
            <a:pPr marL="285750" indent="-285750">
              <a:buFont typeface="Wingdings" charset="2"/>
              <a:buChar char="²"/>
            </a:pPr>
            <a:r>
              <a:rPr lang="es-ES" sz="1400" dirty="0" smtClean="0">
                <a:solidFill>
                  <a:schemeClr val="tx2"/>
                </a:solidFill>
              </a:rPr>
              <a:t>Sensor de presión absoluta SCC30ASMT</a:t>
            </a:r>
          </a:p>
          <a:p>
            <a:pPr marL="285750" indent="-285750">
              <a:buFont typeface="Wingdings" charset="2"/>
              <a:buChar char="²"/>
            </a:pPr>
            <a:endParaRPr lang="es-ES" sz="1400" dirty="0" smtClean="0">
              <a:solidFill>
                <a:schemeClr val="tx2"/>
              </a:solidFill>
            </a:endParaRPr>
          </a:p>
          <a:p>
            <a:pPr marL="285750" indent="-285750">
              <a:buFont typeface="Wingdings" charset="2"/>
              <a:buChar char="²"/>
            </a:pPr>
            <a:r>
              <a:rPr lang="es-ES" sz="1400" dirty="0" smtClean="0">
                <a:solidFill>
                  <a:schemeClr val="tx2"/>
                </a:solidFill>
              </a:rPr>
              <a:t>Alimentación fuente de corriente LM334</a:t>
            </a:r>
            <a:endParaRPr lang="es-ES" sz="1400" dirty="0">
              <a:solidFill>
                <a:schemeClr val="tx2"/>
              </a:solidFill>
            </a:endParaRPr>
          </a:p>
          <a:p>
            <a:pPr marL="285750" indent="-285750">
              <a:buFont typeface="Wingdings" charset="2"/>
              <a:buChar char="²"/>
            </a:pPr>
            <a:endParaRPr lang="es-ES" sz="1400" dirty="0">
              <a:solidFill>
                <a:schemeClr val="tx2"/>
              </a:solidFill>
            </a:endParaRPr>
          </a:p>
          <a:p>
            <a:pPr marL="285750" indent="-285750">
              <a:buFont typeface="Wingdings" charset="2"/>
              <a:buChar char="²"/>
            </a:pPr>
            <a:r>
              <a:rPr lang="es-ES" sz="1400" dirty="0" smtClean="0">
                <a:solidFill>
                  <a:schemeClr val="tx2"/>
                </a:solidFill>
              </a:rPr>
              <a:t>Amplificador de instrumentación AD623</a:t>
            </a:r>
            <a:endParaRPr lang="es-ES" sz="1400" dirty="0">
              <a:solidFill>
                <a:schemeClr val="tx2"/>
              </a:solidFill>
            </a:endParaRPr>
          </a:p>
          <a:p>
            <a:pPr marL="285750" indent="-285750">
              <a:buFont typeface="Wingdings" charset="2"/>
              <a:buChar char="²"/>
            </a:pPr>
            <a:endParaRPr lang="es-ES" sz="1600" dirty="0">
              <a:solidFill>
                <a:schemeClr val="tx2"/>
              </a:solidFill>
            </a:endParaRPr>
          </a:p>
          <a:p>
            <a:pPr marL="285750" indent="-285750">
              <a:buFont typeface="Wingdings" charset="2"/>
              <a:buChar char="²"/>
            </a:pPr>
            <a:endParaRPr lang="es-ES" sz="1600" dirty="0" smtClean="0">
              <a:solidFill>
                <a:schemeClr val="tx2"/>
              </a:solidFill>
            </a:endParaRPr>
          </a:p>
          <a:p>
            <a:pPr marL="285750" indent="-285750">
              <a:buFont typeface="Wingdings" charset="2"/>
              <a:buChar char="²"/>
            </a:pPr>
            <a:endParaRPr lang="es-ES" sz="1600" dirty="0" smtClean="0">
              <a:solidFill>
                <a:schemeClr val="tx2"/>
              </a:solidFill>
            </a:endParaRPr>
          </a:p>
          <a:p>
            <a:pPr marL="285750" indent="-285750">
              <a:buFont typeface="Wingdings" charset="2"/>
              <a:buChar char="²"/>
            </a:pPr>
            <a:endParaRPr lang="es-ES" sz="1600" dirty="0">
              <a:solidFill>
                <a:schemeClr val="tx2"/>
              </a:solidFill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0" r="9898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2240" y="332656"/>
            <a:ext cx="1656184" cy="1656184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9772" y="2708920"/>
            <a:ext cx="6094228" cy="2304256"/>
          </a:xfrm>
          <a:prstGeom prst="rect">
            <a:avLst/>
          </a:prstGeom>
        </p:spPr>
      </p:pic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8A7B-EE20-47B0-9A50-E2F5050A05F5}" type="slidenum">
              <a:rPr lang="es-ES" smtClean="0"/>
              <a:t>7</a:t>
            </a:fld>
            <a:endParaRPr lang="es-ES"/>
          </a:p>
        </p:txBody>
      </p:sp>
      <p:grpSp>
        <p:nvGrpSpPr>
          <p:cNvPr id="3" name="Agrupar 94"/>
          <p:cNvGrpSpPr>
            <a:grpSpLocks/>
          </p:cNvGrpSpPr>
          <p:nvPr/>
        </p:nvGrpSpPr>
        <p:grpSpPr bwMode="auto">
          <a:xfrm>
            <a:off x="395536" y="2780928"/>
            <a:ext cx="2664296" cy="2304256"/>
            <a:chOff x="0" y="0"/>
            <a:chExt cx="2286000" cy="1775460"/>
          </a:xfrm>
        </p:grpSpPr>
        <p:pic>
          <p:nvPicPr>
            <p:cNvPr id="60" name="Imagen 60" descr="Beatriz:Investigación EndoWorm:Beatriz:Calibrado SP:20160715_101440.jp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628650" y="118110"/>
              <a:ext cx="1028700" cy="228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5" name="Imagen 325" descr="Beatriz:Investigación EndoWorm:Beatriz:Fotos:20160620_123711.jp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286000" cy="8343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" name="Imagen 5" descr="20160720_100239.jpg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2" t="24953" r="19616" b="21275"/>
          <a:stretch/>
        </p:blipFill>
        <p:spPr>
          <a:xfrm>
            <a:off x="1475656" y="2420888"/>
            <a:ext cx="5400600" cy="2293502"/>
          </a:xfrm>
          <a:prstGeom prst="rect">
            <a:avLst/>
          </a:prstGeom>
        </p:spPr>
      </p:pic>
      <p:pic>
        <p:nvPicPr>
          <p:cNvPr id="7" name="Imagen 6" descr="20160720_113604.jpg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" t="29155" r="4395" b="33284"/>
          <a:stretch/>
        </p:blipFill>
        <p:spPr>
          <a:xfrm>
            <a:off x="179512" y="4725144"/>
            <a:ext cx="8262296" cy="1872208"/>
          </a:xfrm>
          <a:prstGeom prst="rect">
            <a:avLst/>
          </a:prstGeom>
        </p:spPr>
      </p:pic>
      <p:pic>
        <p:nvPicPr>
          <p:cNvPr id="8" name="Imagen 7" descr="20160907_095117.jpg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1600" y="5157192"/>
            <a:ext cx="2748134" cy="1224136"/>
          </a:xfrm>
          <a:prstGeom prst="rect">
            <a:avLst/>
          </a:prstGeom>
        </p:spPr>
      </p:pic>
      <p:pic>
        <p:nvPicPr>
          <p:cNvPr id="11" name="Imagen 10" descr="20160907_095125.jpg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4427984" y="5229200"/>
            <a:ext cx="2808312" cy="115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445233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971600" y="1196752"/>
            <a:ext cx="65527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²"/>
            </a:pPr>
            <a:r>
              <a:rPr lang="es-ES" sz="1400" dirty="0" smtClean="0">
                <a:solidFill>
                  <a:schemeClr val="tx2"/>
                </a:solidFill>
              </a:rPr>
              <a:t>Sensor de temperatura LM35DZ</a:t>
            </a:r>
          </a:p>
          <a:p>
            <a:endParaRPr lang="es-ES" sz="1400" dirty="0">
              <a:solidFill>
                <a:schemeClr val="tx2"/>
              </a:solidFill>
            </a:endParaRPr>
          </a:p>
          <a:p>
            <a:pPr marL="285750" indent="-285750">
              <a:buFont typeface="Wingdings" charset="2"/>
              <a:buChar char="²"/>
            </a:pPr>
            <a:r>
              <a:rPr lang="es-ES" sz="1400" dirty="0" smtClean="0">
                <a:solidFill>
                  <a:schemeClr val="tx2"/>
                </a:solidFill>
              </a:rPr>
              <a:t>Amplificador de instrumentaci</a:t>
            </a:r>
            <a:r>
              <a:rPr lang="es-ES" sz="1400" dirty="0">
                <a:solidFill>
                  <a:schemeClr val="tx2"/>
                </a:solidFill>
              </a:rPr>
              <a:t>ón </a:t>
            </a:r>
            <a:r>
              <a:rPr lang="es-ES" sz="1200" dirty="0">
                <a:solidFill>
                  <a:schemeClr val="tx2"/>
                </a:solidFill>
              </a:rPr>
              <a:t>MAX4250EUK-T</a:t>
            </a:r>
            <a:endParaRPr lang="es-ES" sz="1400" dirty="0">
              <a:solidFill>
                <a:schemeClr val="tx2"/>
              </a:solidFill>
            </a:endParaRPr>
          </a:p>
          <a:p>
            <a:endParaRPr lang="es-ES" sz="1600" dirty="0" smtClean="0">
              <a:solidFill>
                <a:schemeClr val="tx2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7904" y="2132856"/>
            <a:ext cx="4032448" cy="194014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797" b="97734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8264" y="476672"/>
            <a:ext cx="1512168" cy="1512168"/>
          </a:xfrm>
          <a:prstGeom prst="rect">
            <a:avLst/>
          </a:prstGeom>
        </p:spPr>
      </p:pic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8A7B-EE20-47B0-9A50-E2F5050A05F5}" type="slidenum">
              <a:rPr lang="es-ES" smtClean="0"/>
              <a:t>8</a:t>
            </a:fld>
            <a:endParaRPr lang="es-ES"/>
          </a:p>
        </p:txBody>
      </p:sp>
      <p:sp>
        <p:nvSpPr>
          <p:cNvPr id="7" name="1 Título"/>
          <p:cNvSpPr txBox="1">
            <a:spLocks/>
          </p:cNvSpPr>
          <p:nvPr/>
        </p:nvSpPr>
        <p:spPr>
          <a:xfrm>
            <a:off x="539552" y="188640"/>
            <a:ext cx="7704856" cy="144016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None/>
            </a:pPr>
            <a:r>
              <a:rPr lang="es-ES" sz="3200" dirty="0" smtClean="0">
                <a:effectLst/>
              </a:rPr>
              <a:t>3. Desarrollo </a:t>
            </a:r>
            <a:r>
              <a:rPr lang="es-ES" sz="3200" dirty="0">
                <a:effectLst/>
              </a:rPr>
              <a:t>del </a:t>
            </a:r>
            <a:r>
              <a:rPr lang="es-ES" sz="3200" dirty="0" smtClean="0">
                <a:effectLst/>
              </a:rPr>
              <a:t>proyecto</a:t>
            </a:r>
          </a:p>
          <a:p>
            <a:pPr marL="0" indent="0" algn="l">
              <a:buNone/>
            </a:pPr>
            <a:endParaRPr lang="es-ES" sz="1400" dirty="0" smtClean="0">
              <a:solidFill>
                <a:schemeClr val="accent6">
                  <a:lumMod val="75000"/>
                </a:schemeClr>
              </a:solidFill>
              <a:effectLst/>
            </a:endParaRPr>
          </a:p>
          <a:p>
            <a:pPr marL="0" indent="0" algn="l">
              <a:buNone/>
            </a:pPr>
            <a:r>
              <a:rPr lang="es-ES" sz="1600" dirty="0" smtClean="0">
                <a:solidFill>
                  <a:schemeClr val="accent6">
                    <a:lumMod val="75000"/>
                  </a:schemeClr>
                </a:solidFill>
                <a:effectLst/>
              </a:rPr>
              <a:t>     </a:t>
            </a:r>
            <a:r>
              <a:rPr lang="es-ES" sz="1600" dirty="0" smtClean="0">
                <a:solidFill>
                  <a:srgbClr val="262626"/>
                </a:solidFill>
                <a:effectLst/>
              </a:rPr>
              <a:t>3.3. Medida </a:t>
            </a:r>
            <a:r>
              <a:rPr lang="es-E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de temperatura</a:t>
            </a:r>
            <a:endParaRPr lang="es-ES" sz="4400" dirty="0">
              <a:solidFill>
                <a:schemeClr val="tx1">
                  <a:lumMod val="85000"/>
                  <a:lumOff val="15000"/>
                </a:schemeClr>
              </a:solidFill>
              <a:effectLst/>
            </a:endParaRPr>
          </a:p>
        </p:txBody>
      </p:sp>
      <p:pic>
        <p:nvPicPr>
          <p:cNvPr id="4" name="Imagen 3" descr="20160907_095220.jpg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31640" y="2060848"/>
            <a:ext cx="2154942" cy="2016224"/>
          </a:xfrm>
          <a:prstGeom prst="rect">
            <a:avLst/>
          </a:prstGeom>
        </p:spPr>
      </p:pic>
      <p:pic>
        <p:nvPicPr>
          <p:cNvPr id="8" name="Imagen 7" descr="20160907_095235.jpg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31640" y="4077072"/>
            <a:ext cx="2160240" cy="2159974"/>
          </a:xfrm>
          <a:prstGeom prst="rect">
            <a:avLst/>
          </a:prstGeom>
        </p:spPr>
      </p:pic>
      <p:pic>
        <p:nvPicPr>
          <p:cNvPr id="9" name="Imagen 8" descr="20160720_113655.jpg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27984" y="4005064"/>
            <a:ext cx="2592288" cy="2461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862331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8A7B-EE20-47B0-9A50-E2F5050A05F5}" type="slidenum">
              <a:rPr lang="es-ES" smtClean="0"/>
              <a:t>9</a:t>
            </a:fld>
            <a:endParaRPr lang="es-ES"/>
          </a:p>
        </p:txBody>
      </p:sp>
      <p:sp>
        <p:nvSpPr>
          <p:cNvPr id="17" name="1 Título"/>
          <p:cNvSpPr txBox="1">
            <a:spLocks/>
          </p:cNvSpPr>
          <p:nvPr/>
        </p:nvSpPr>
        <p:spPr>
          <a:xfrm>
            <a:off x="539552" y="332656"/>
            <a:ext cx="7704856" cy="144016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None/>
            </a:pPr>
            <a:r>
              <a:rPr lang="es-ES" sz="3200" dirty="0" smtClean="0">
                <a:effectLst/>
              </a:rPr>
              <a:t>3. Desarrollo </a:t>
            </a:r>
            <a:r>
              <a:rPr lang="es-ES" sz="3200" dirty="0">
                <a:effectLst/>
              </a:rPr>
              <a:t>del </a:t>
            </a:r>
            <a:r>
              <a:rPr lang="es-ES" sz="3200" dirty="0" smtClean="0">
                <a:effectLst/>
              </a:rPr>
              <a:t>proyecto</a:t>
            </a:r>
          </a:p>
          <a:p>
            <a:pPr marL="0" indent="0" algn="l">
              <a:buNone/>
            </a:pPr>
            <a:endParaRPr lang="es-ES" sz="1400" dirty="0" smtClean="0">
              <a:solidFill>
                <a:schemeClr val="accent6">
                  <a:lumMod val="75000"/>
                </a:schemeClr>
              </a:solidFill>
              <a:effectLst/>
            </a:endParaRPr>
          </a:p>
          <a:p>
            <a:pPr marL="0" indent="0" algn="l">
              <a:buNone/>
            </a:pPr>
            <a:r>
              <a:rPr lang="es-ES" sz="1600" dirty="0" smtClean="0">
                <a:solidFill>
                  <a:schemeClr val="accent6">
                    <a:lumMod val="75000"/>
                  </a:schemeClr>
                </a:solidFill>
                <a:effectLst/>
              </a:rPr>
              <a:t>    </a:t>
            </a:r>
            <a:r>
              <a:rPr lang="es-ES" sz="1600" dirty="0" smtClean="0">
                <a:solidFill>
                  <a:srgbClr val="262626"/>
                </a:solidFill>
                <a:effectLst/>
              </a:rPr>
              <a:t> 3.4. </a:t>
            </a:r>
            <a:r>
              <a:rPr lang="es-E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Lectura y emisión de datos</a:t>
            </a:r>
            <a:endParaRPr lang="es-ES" sz="4400" dirty="0">
              <a:solidFill>
                <a:schemeClr val="tx1">
                  <a:lumMod val="85000"/>
                  <a:lumOff val="15000"/>
                </a:schemeClr>
              </a:solidFill>
              <a:effectLst/>
            </a:endParaRPr>
          </a:p>
        </p:txBody>
      </p:sp>
      <p:pic>
        <p:nvPicPr>
          <p:cNvPr id="23" name="Imagen 22" descr="20160720_100239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2" t="24953" r="19616" b="21275"/>
          <a:stretch/>
        </p:blipFill>
        <p:spPr>
          <a:xfrm>
            <a:off x="395536" y="1628800"/>
            <a:ext cx="2882522" cy="1224136"/>
          </a:xfrm>
          <a:prstGeom prst="rect">
            <a:avLst/>
          </a:prstGeom>
        </p:spPr>
      </p:pic>
      <p:pic>
        <p:nvPicPr>
          <p:cNvPr id="24" name="Imagen 23" descr="20160720_113723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06" t="17361" r="6909" b="34835"/>
          <a:stretch/>
        </p:blipFill>
        <p:spPr>
          <a:xfrm>
            <a:off x="3419872" y="1556792"/>
            <a:ext cx="3233635" cy="1296144"/>
          </a:xfrm>
          <a:prstGeom prst="rect">
            <a:avLst/>
          </a:prstGeom>
        </p:spPr>
      </p:pic>
      <p:pic>
        <p:nvPicPr>
          <p:cNvPr id="4" name="Imagen 3" descr="20160720_100323.jpg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4077072"/>
            <a:ext cx="4206906" cy="1872208"/>
          </a:xfrm>
          <a:prstGeom prst="rect">
            <a:avLst/>
          </a:prstGeom>
        </p:spPr>
      </p:pic>
      <p:sp>
        <p:nvSpPr>
          <p:cNvPr id="25" name="1 Título"/>
          <p:cNvSpPr txBox="1">
            <a:spLocks/>
          </p:cNvSpPr>
          <p:nvPr/>
        </p:nvSpPr>
        <p:spPr>
          <a:xfrm>
            <a:off x="539552" y="332656"/>
            <a:ext cx="7704856" cy="144016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None/>
            </a:pPr>
            <a:r>
              <a:rPr lang="es-ES" sz="3200" dirty="0" smtClean="0">
                <a:effectLst/>
              </a:rPr>
              <a:t>3. Desarrollo </a:t>
            </a:r>
            <a:r>
              <a:rPr lang="es-ES" sz="3200" dirty="0">
                <a:effectLst/>
              </a:rPr>
              <a:t>del </a:t>
            </a:r>
            <a:r>
              <a:rPr lang="es-ES" sz="3200" dirty="0" smtClean="0">
                <a:effectLst/>
              </a:rPr>
              <a:t>proyecto</a:t>
            </a:r>
          </a:p>
          <a:p>
            <a:pPr marL="0" indent="0" algn="l">
              <a:buNone/>
            </a:pPr>
            <a:endParaRPr lang="es-ES" sz="1400" dirty="0" smtClean="0">
              <a:solidFill>
                <a:schemeClr val="accent6">
                  <a:lumMod val="75000"/>
                </a:schemeClr>
              </a:solidFill>
              <a:effectLst/>
            </a:endParaRPr>
          </a:p>
          <a:p>
            <a:pPr marL="0" indent="0" algn="l">
              <a:buNone/>
            </a:pPr>
            <a:r>
              <a:rPr lang="es-ES" sz="1600" dirty="0" smtClean="0">
                <a:solidFill>
                  <a:schemeClr val="accent6">
                    <a:lumMod val="75000"/>
                  </a:schemeClr>
                </a:solidFill>
                <a:effectLst/>
              </a:rPr>
              <a:t>    </a:t>
            </a:r>
            <a:r>
              <a:rPr lang="es-ES" sz="1600" dirty="0" smtClean="0">
                <a:solidFill>
                  <a:srgbClr val="262626"/>
                </a:solidFill>
                <a:effectLst/>
              </a:rPr>
              <a:t> Sistema Completo</a:t>
            </a:r>
            <a:endParaRPr lang="es-ES" sz="4400" dirty="0">
              <a:solidFill>
                <a:schemeClr val="tx1">
                  <a:lumMod val="85000"/>
                  <a:lumOff val="15000"/>
                </a:schemeClr>
              </a:solidFill>
              <a:effectLst/>
            </a:endParaRPr>
          </a:p>
        </p:txBody>
      </p:sp>
      <p:pic>
        <p:nvPicPr>
          <p:cNvPr id="26" name="Imagen 25" descr="20160720_113655.jpg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04248" y="1052736"/>
            <a:ext cx="1944216" cy="1846235"/>
          </a:xfrm>
          <a:prstGeom prst="rect">
            <a:avLst/>
          </a:prstGeom>
        </p:spPr>
      </p:pic>
      <p:pic>
        <p:nvPicPr>
          <p:cNvPr id="7" name="Imagen 6" descr="20160907_110416.jpg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230115" y="3499077"/>
            <a:ext cx="1872208" cy="3028198"/>
          </a:xfrm>
          <a:prstGeom prst="rect">
            <a:avLst/>
          </a:prstGeom>
        </p:spPr>
      </p:pic>
      <p:cxnSp>
        <p:nvCxnSpPr>
          <p:cNvPr id="28" name="Conector recto de flecha 27"/>
          <p:cNvCxnSpPr/>
          <p:nvPr/>
        </p:nvCxnSpPr>
        <p:spPr>
          <a:xfrm>
            <a:off x="2627784" y="2924944"/>
            <a:ext cx="576064" cy="108012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cto de flecha 28"/>
          <p:cNvCxnSpPr/>
          <p:nvPr/>
        </p:nvCxnSpPr>
        <p:spPr>
          <a:xfrm flipH="1">
            <a:off x="3563888" y="2924944"/>
            <a:ext cx="864096" cy="108012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de flecha 30"/>
          <p:cNvCxnSpPr/>
          <p:nvPr/>
        </p:nvCxnSpPr>
        <p:spPr>
          <a:xfrm flipH="1">
            <a:off x="3995936" y="2924944"/>
            <a:ext cx="3096344" cy="108012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6" name="Flecha derecha 35"/>
          <p:cNvSpPr/>
          <p:nvPr/>
        </p:nvSpPr>
        <p:spPr>
          <a:xfrm>
            <a:off x="4788024" y="4725144"/>
            <a:ext cx="648072" cy="2880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7" name="Imagen 36" descr="20160720_100351.jpg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1560" y="1556792"/>
            <a:ext cx="7237585" cy="4248472"/>
          </a:xfrm>
          <a:prstGeom prst="rect">
            <a:avLst/>
          </a:prstGeom>
        </p:spPr>
      </p:pic>
      <p:pic>
        <p:nvPicPr>
          <p:cNvPr id="39" name="Imagen 38" descr="20160720_113855.jpg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2924944"/>
            <a:ext cx="8431061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862331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7" grpId="1"/>
      <p:bldP spid="25" grpId="0"/>
      <p:bldP spid="36" grpId="0" animBg="1"/>
      <p:bldP spid="36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8A7B-EE20-47B0-9A50-E2F5050A05F5}" type="slidenum">
              <a:rPr lang="es-ES" smtClean="0"/>
              <a:t>10</a:t>
            </a:fld>
            <a:endParaRPr lang="es-ES"/>
          </a:p>
        </p:txBody>
      </p:sp>
      <p:pic>
        <p:nvPicPr>
          <p:cNvPr id="3" name="Imagen 2" descr="20160907_113153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55259" y="1905581"/>
            <a:ext cx="5544615" cy="3118846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5816" y="3140968"/>
            <a:ext cx="2967432" cy="3168352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504" y="2996952"/>
            <a:ext cx="2759501" cy="3312368"/>
          </a:xfrm>
          <a:prstGeom prst="rect">
            <a:avLst/>
          </a:prstGeom>
        </p:spPr>
      </p:pic>
      <p:sp>
        <p:nvSpPr>
          <p:cNvPr id="14" name="CuadroTexto 13"/>
          <p:cNvSpPr txBox="1"/>
          <p:nvPr/>
        </p:nvSpPr>
        <p:spPr>
          <a:xfrm>
            <a:off x="971600" y="1268760"/>
            <a:ext cx="655272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²"/>
            </a:pPr>
            <a:r>
              <a:rPr lang="es-ES" sz="1400" dirty="0" smtClean="0">
                <a:solidFill>
                  <a:schemeClr val="tx2"/>
                </a:solidFill>
              </a:rPr>
              <a:t>Transceptor de radiofrecuencia NRF2401</a:t>
            </a:r>
          </a:p>
          <a:p>
            <a:pPr marL="285750" indent="-285750">
              <a:buFont typeface="Wingdings" charset="2"/>
              <a:buChar char="²"/>
            </a:pPr>
            <a:endParaRPr lang="es-ES" sz="1400" dirty="0">
              <a:solidFill>
                <a:schemeClr val="tx2"/>
              </a:solidFill>
            </a:endParaRPr>
          </a:p>
          <a:p>
            <a:pPr marL="285750" indent="-285750">
              <a:buFont typeface="Wingdings" charset="2"/>
              <a:buChar char="²"/>
            </a:pPr>
            <a:r>
              <a:rPr lang="es-ES" sz="1400" dirty="0" err="1">
                <a:solidFill>
                  <a:schemeClr val="tx2"/>
                </a:solidFill>
              </a:rPr>
              <a:t>Arduino</a:t>
            </a:r>
            <a:r>
              <a:rPr lang="es-ES" sz="1400" dirty="0">
                <a:solidFill>
                  <a:schemeClr val="tx2"/>
                </a:solidFill>
              </a:rPr>
              <a:t> Leonardo</a:t>
            </a:r>
            <a:endParaRPr lang="es-ES" sz="1600" dirty="0">
              <a:solidFill>
                <a:schemeClr val="tx2"/>
              </a:solidFill>
            </a:endParaRPr>
          </a:p>
          <a:p>
            <a:pPr marL="285750" indent="-285750">
              <a:buFont typeface="Wingdings" charset="2"/>
              <a:buChar char="²"/>
            </a:pPr>
            <a:endParaRPr lang="es-ES" sz="1400" dirty="0">
              <a:solidFill>
                <a:schemeClr val="tx2"/>
              </a:solidFill>
            </a:endParaRPr>
          </a:p>
          <a:p>
            <a:pPr marL="285750" indent="-285750">
              <a:buFont typeface="Wingdings" charset="2"/>
              <a:buChar char="²"/>
            </a:pPr>
            <a:r>
              <a:rPr lang="es-ES" sz="1400" dirty="0" smtClean="0">
                <a:solidFill>
                  <a:schemeClr val="tx2"/>
                </a:solidFill>
              </a:rPr>
              <a:t>Ordenador con sistema operativo Windows</a:t>
            </a:r>
          </a:p>
          <a:p>
            <a:endParaRPr lang="es-ES" sz="1400" dirty="0">
              <a:solidFill>
                <a:schemeClr val="tx2"/>
              </a:solidFill>
            </a:endParaRPr>
          </a:p>
          <a:p>
            <a:endParaRPr lang="es-ES" sz="1600" dirty="0" smtClean="0">
              <a:solidFill>
                <a:schemeClr val="tx2"/>
              </a:solidFill>
            </a:endParaRPr>
          </a:p>
        </p:txBody>
      </p:sp>
      <p:sp>
        <p:nvSpPr>
          <p:cNvPr id="15" name="1 Título"/>
          <p:cNvSpPr txBox="1">
            <a:spLocks/>
          </p:cNvSpPr>
          <p:nvPr/>
        </p:nvSpPr>
        <p:spPr>
          <a:xfrm>
            <a:off x="539552" y="188640"/>
            <a:ext cx="7704856" cy="144016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None/>
            </a:pPr>
            <a:r>
              <a:rPr lang="es-ES" sz="3200" dirty="0" smtClean="0">
                <a:effectLst/>
              </a:rPr>
              <a:t>3. Desarrollo </a:t>
            </a:r>
            <a:r>
              <a:rPr lang="es-ES" sz="3200" dirty="0">
                <a:effectLst/>
              </a:rPr>
              <a:t>del </a:t>
            </a:r>
            <a:r>
              <a:rPr lang="es-ES" sz="3200" dirty="0" smtClean="0">
                <a:effectLst/>
              </a:rPr>
              <a:t>proyecto</a:t>
            </a:r>
          </a:p>
          <a:p>
            <a:pPr marL="0" indent="0" algn="l">
              <a:buNone/>
            </a:pPr>
            <a:endParaRPr lang="es-ES" sz="1400" dirty="0" smtClean="0">
              <a:solidFill>
                <a:schemeClr val="accent6">
                  <a:lumMod val="75000"/>
                </a:schemeClr>
              </a:solidFill>
              <a:effectLst/>
            </a:endParaRPr>
          </a:p>
          <a:p>
            <a:pPr marL="0" indent="0" algn="l">
              <a:buNone/>
            </a:pPr>
            <a:r>
              <a:rPr lang="es-ES" sz="1600" dirty="0" smtClean="0">
                <a:solidFill>
                  <a:schemeClr val="accent6">
                    <a:lumMod val="75000"/>
                  </a:schemeClr>
                </a:solidFill>
                <a:effectLst/>
              </a:rPr>
              <a:t>     </a:t>
            </a:r>
            <a:r>
              <a:rPr lang="es-ES" sz="1600" dirty="0" smtClean="0">
                <a:solidFill>
                  <a:srgbClr val="262626"/>
                </a:solidFill>
                <a:effectLst/>
              </a:rPr>
              <a:t>3.5. Equipo de procesado</a:t>
            </a:r>
            <a:endParaRPr lang="es-ES" sz="4400" dirty="0">
              <a:solidFill>
                <a:schemeClr val="tx1">
                  <a:lumMod val="85000"/>
                  <a:lumOff val="1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53984481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8A7B-EE20-47B0-9A50-E2F5050A05F5}" type="slidenum">
              <a:rPr lang="es-ES" smtClean="0"/>
              <a:t>11</a:t>
            </a:fld>
            <a:endParaRPr lang="es-ES"/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827584" y="404664"/>
            <a:ext cx="7704856" cy="144016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None/>
            </a:pPr>
            <a:r>
              <a:rPr lang="es-ES" sz="3600" dirty="0" smtClean="0">
                <a:effectLst/>
              </a:rPr>
              <a:t>4. Resultados</a:t>
            </a:r>
          </a:p>
          <a:p>
            <a:pPr marL="0" indent="0" algn="l">
              <a:buNone/>
            </a:pPr>
            <a:endParaRPr lang="es-ES" sz="1600" dirty="0" smtClean="0">
              <a:solidFill>
                <a:schemeClr val="accent6">
                  <a:lumMod val="75000"/>
                </a:schemeClr>
              </a:solidFill>
              <a:effectLst/>
            </a:endParaRPr>
          </a:p>
          <a:p>
            <a:pPr marL="0" indent="0" algn="l">
              <a:buNone/>
            </a:pPr>
            <a:r>
              <a:rPr lang="es-ES" sz="1800" dirty="0" smtClean="0">
                <a:solidFill>
                  <a:schemeClr val="accent6">
                    <a:lumMod val="75000"/>
                  </a:schemeClr>
                </a:solidFill>
                <a:effectLst/>
              </a:rPr>
              <a:t>     </a:t>
            </a:r>
            <a:endParaRPr lang="es-ES" sz="4800" dirty="0">
              <a:solidFill>
                <a:schemeClr val="tx1">
                  <a:lumMod val="85000"/>
                  <a:lumOff val="15000"/>
                </a:schemeClr>
              </a:solidFill>
              <a:effectLst/>
            </a:endParaRPr>
          </a:p>
        </p:txBody>
      </p:sp>
      <p:pic>
        <p:nvPicPr>
          <p:cNvPr id="6" name="Imagen 5" descr="C:\Users\Beatriz\Desktop\Resultado fuelle.pn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1340768"/>
            <a:ext cx="4104456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agen 6" descr="C:\Users\Beatriz\Desktop\Resultado CER movil.png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4008" y="1340768"/>
            <a:ext cx="4176464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n 7" descr="C:\Users\Beatriz\Desktop\Resultado CER fijo.png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83768" y="3789040"/>
            <a:ext cx="4176464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62265916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8A7B-EE20-47B0-9A50-E2F5050A05F5}" type="slidenum">
              <a:rPr lang="es-ES" smtClean="0"/>
              <a:t>12</a:t>
            </a:fld>
            <a:endParaRPr lang="es-ES"/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827584" y="620688"/>
            <a:ext cx="8100392" cy="100811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None/>
            </a:pPr>
            <a:r>
              <a:rPr lang="es-ES" sz="4000" dirty="0" smtClean="0">
                <a:effectLst/>
              </a:rPr>
              <a:t>5. Presupuesto</a:t>
            </a:r>
            <a:endParaRPr lang="es-ES" sz="4000" dirty="0"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9632" y="1412776"/>
            <a:ext cx="5832648" cy="498869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632" y="6381328"/>
            <a:ext cx="5832648" cy="302363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1907704" y="6381328"/>
            <a:ext cx="28083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Total del presupuesto</a:t>
            </a: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2162262787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1043608" y="692696"/>
            <a:ext cx="8100392" cy="100811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None/>
            </a:pPr>
            <a:r>
              <a:rPr lang="es-ES" sz="3600" dirty="0">
                <a:effectLst/>
              </a:rPr>
              <a:t>6</a:t>
            </a:r>
            <a:r>
              <a:rPr lang="es-ES" sz="3600" dirty="0" smtClean="0">
                <a:effectLst/>
              </a:rPr>
              <a:t>. Conclusiones</a:t>
            </a:r>
            <a:endParaRPr lang="es-ES" sz="3600" dirty="0"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187624" y="1772816"/>
            <a:ext cx="748883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²"/>
            </a:pPr>
            <a:r>
              <a:rPr lang="es-ES" dirty="0" smtClean="0">
                <a:solidFill>
                  <a:schemeClr val="tx2"/>
                </a:solidFill>
              </a:rPr>
              <a:t>Diferencia entre la presión programada y la existente en cada cavidad</a:t>
            </a:r>
          </a:p>
          <a:p>
            <a:pPr marL="285750" indent="-285750">
              <a:buFont typeface="Wingdings" charset="2"/>
              <a:buChar char="²"/>
            </a:pPr>
            <a:endParaRPr lang="es-ES" dirty="0">
              <a:solidFill>
                <a:schemeClr val="tx2"/>
              </a:solidFill>
            </a:endParaRPr>
          </a:p>
          <a:p>
            <a:pPr marL="285750" indent="-285750">
              <a:buFont typeface="Wingdings" charset="2"/>
              <a:buChar char="²"/>
            </a:pPr>
            <a:r>
              <a:rPr lang="es-ES" dirty="0" smtClean="0">
                <a:solidFill>
                  <a:schemeClr val="tx2"/>
                </a:solidFill>
              </a:rPr>
              <a:t>Detección de fugas en las válvulas</a:t>
            </a:r>
          </a:p>
          <a:p>
            <a:pPr marL="285750" indent="-285750">
              <a:buFont typeface="Wingdings" charset="2"/>
              <a:buChar char="²"/>
            </a:pPr>
            <a:endParaRPr lang="es-ES" dirty="0">
              <a:solidFill>
                <a:schemeClr val="tx2"/>
              </a:solidFill>
            </a:endParaRPr>
          </a:p>
          <a:p>
            <a:pPr marL="285750" indent="-285750">
              <a:buFont typeface="Wingdings" charset="2"/>
              <a:buChar char="²"/>
            </a:pPr>
            <a:r>
              <a:rPr lang="es-ES" dirty="0" smtClean="0">
                <a:solidFill>
                  <a:schemeClr val="tx2"/>
                </a:solidFill>
              </a:rPr>
              <a:t>Funcionamiento del sistema de monitorización correcto</a:t>
            </a:r>
          </a:p>
          <a:p>
            <a:pPr marL="285750" indent="-285750">
              <a:buFont typeface="Wingdings" charset="2"/>
              <a:buChar char="²"/>
            </a:pPr>
            <a:endParaRPr lang="es-ES" dirty="0">
              <a:solidFill>
                <a:schemeClr val="tx2"/>
              </a:solidFill>
            </a:endParaRPr>
          </a:p>
          <a:p>
            <a:pPr marL="285750" indent="-285750">
              <a:buFont typeface="Wingdings" charset="2"/>
              <a:buChar char="²"/>
            </a:pPr>
            <a:r>
              <a:rPr lang="es-ES" dirty="0" smtClean="0">
                <a:solidFill>
                  <a:schemeClr val="tx2"/>
                </a:solidFill>
              </a:rPr>
              <a:t>Prueba del sistema encapsulado </a:t>
            </a:r>
          </a:p>
          <a:p>
            <a:pPr marL="285750" indent="-285750">
              <a:buFont typeface="Wingdings" charset="2"/>
              <a:buChar char="²"/>
            </a:pPr>
            <a:endParaRPr lang="es-ES" dirty="0">
              <a:solidFill>
                <a:schemeClr val="tx2"/>
              </a:solidFill>
            </a:endParaRPr>
          </a:p>
          <a:p>
            <a:pPr marL="285750" indent="-285750">
              <a:buFont typeface="Wingdings" charset="2"/>
              <a:buChar char="²"/>
            </a:pPr>
            <a:r>
              <a:rPr lang="es-ES" dirty="0" smtClean="0">
                <a:solidFill>
                  <a:schemeClr val="tx2"/>
                </a:solidFill>
              </a:rPr>
              <a:t>Ensayos </a:t>
            </a:r>
            <a:r>
              <a:rPr lang="es-ES" i="1" dirty="0" smtClean="0">
                <a:solidFill>
                  <a:schemeClr val="tx2"/>
                </a:solidFill>
              </a:rPr>
              <a:t>ex vivo </a:t>
            </a:r>
            <a:r>
              <a:rPr lang="es-ES" dirty="0" smtClean="0">
                <a:solidFill>
                  <a:schemeClr val="tx2"/>
                </a:solidFill>
              </a:rPr>
              <a:t>e </a:t>
            </a:r>
            <a:r>
              <a:rPr lang="es-ES" i="1" dirty="0" smtClean="0">
                <a:solidFill>
                  <a:schemeClr val="tx2"/>
                </a:solidFill>
              </a:rPr>
              <a:t>in vivo</a:t>
            </a:r>
          </a:p>
          <a:p>
            <a:pPr marL="285750" indent="-285750">
              <a:buFont typeface="Wingdings" charset="2"/>
              <a:buChar char="²"/>
            </a:pPr>
            <a:endParaRPr lang="es-ES" dirty="0">
              <a:solidFill>
                <a:schemeClr val="tx2"/>
              </a:solidFill>
            </a:endParaRPr>
          </a:p>
          <a:p>
            <a:pPr marL="285750" indent="-285750">
              <a:buFont typeface="Wingdings" charset="2"/>
              <a:buChar char="²"/>
            </a:pPr>
            <a:r>
              <a:rPr lang="es-ES" dirty="0" smtClean="0">
                <a:solidFill>
                  <a:schemeClr val="tx2"/>
                </a:solidFill>
              </a:rPr>
              <a:t>Mejora de la alimentación mediante la implementación de una batería</a:t>
            </a:r>
          </a:p>
          <a:p>
            <a:pPr marL="285750" indent="-285750">
              <a:buFont typeface="Wingdings" charset="2"/>
              <a:buChar char="²"/>
            </a:pPr>
            <a:endParaRPr lang="es-ES" dirty="0">
              <a:solidFill>
                <a:schemeClr val="tx2"/>
              </a:solidFill>
            </a:endParaRPr>
          </a:p>
          <a:p>
            <a:pPr marL="285750" indent="-285750">
              <a:buFont typeface="Wingdings" charset="2"/>
              <a:buChar char="²"/>
            </a:pPr>
            <a:endParaRPr lang="es-ES" dirty="0" smtClean="0">
              <a:solidFill>
                <a:schemeClr val="tx2"/>
              </a:solidFill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8A7B-EE20-47B0-9A50-E2F5050A05F5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8026690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39552" y="1340768"/>
            <a:ext cx="8244408" cy="2088232"/>
          </a:xfrm>
        </p:spPr>
        <p:txBody>
          <a:bodyPr/>
          <a:lstStyle/>
          <a:p>
            <a:pPr marL="182880" indent="0" algn="ctr">
              <a:buNone/>
            </a:pPr>
            <a:r>
              <a:rPr lang="es-ES" sz="4400" dirty="0" smtClean="0">
                <a:effectLst/>
              </a:rPr>
              <a:t>Sistema de monitorización del </a:t>
            </a:r>
            <a:r>
              <a:rPr lang="es-ES" sz="4400" dirty="0">
                <a:effectLst/>
              </a:rPr>
              <a:t>p</a:t>
            </a:r>
            <a:r>
              <a:rPr lang="es-ES" sz="4400" dirty="0" smtClean="0">
                <a:effectLst/>
              </a:rPr>
              <a:t>rototipo </a:t>
            </a:r>
            <a:r>
              <a:rPr lang="es-ES" sz="4400" dirty="0" err="1" smtClean="0">
                <a:effectLst/>
              </a:rPr>
              <a:t>Endoworm</a:t>
            </a:r>
            <a:r>
              <a:rPr lang="es-ES" sz="4400" dirty="0" smtClean="0">
                <a:effectLst/>
              </a:rPr>
              <a:t> 3.0</a:t>
            </a:r>
            <a:endParaRPr lang="es-ES" sz="4400" dirty="0">
              <a:effectLst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55776" y="4869160"/>
            <a:ext cx="5986857" cy="1152128"/>
          </a:xfrm>
        </p:spPr>
        <p:txBody>
          <a:bodyPr>
            <a:normAutofit/>
          </a:bodyPr>
          <a:lstStyle/>
          <a:p>
            <a:pPr algn="r"/>
            <a:r>
              <a:rPr lang="es-E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Trabajo Fin de Grado</a:t>
            </a:r>
          </a:p>
          <a:p>
            <a:pPr algn="r"/>
            <a:r>
              <a:rPr lang="es-E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Realizado por: Beatriz Almendros Luis</a:t>
            </a:r>
          </a:p>
          <a:p>
            <a:pPr algn="r"/>
            <a:r>
              <a:rPr lang="es-E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Dirigido por: Carlos Sánchez Díaz</a:t>
            </a:r>
            <a:endParaRPr lang="es-E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AutoShape 2" descr="https://www.upv.es/perfiles/pas-pdi/imagenes/marca_UPV_principal_negro300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6" name="AutoShape 4" descr="https://www.upv.es/perfiles/pas-pdi/imagenes/marca_UPV_principal_negro300.p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7" name="AutoShape 6" descr="https://www.upv.es/perfiles/pas-pdi/imagenes/marca_UPV_principal_negro300.p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76" y="116632"/>
            <a:ext cx="3741262" cy="1322363"/>
          </a:xfrm>
          <a:prstGeom prst="rect">
            <a:avLst/>
          </a:prstGeom>
        </p:spPr>
      </p:pic>
      <p:pic>
        <p:nvPicPr>
          <p:cNvPr id="9" name="8 Imagen" descr="etsi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6016" y="260648"/>
            <a:ext cx="3528392" cy="947638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9 CuadroTexto"/>
          <p:cNvSpPr txBox="1"/>
          <p:nvPr/>
        </p:nvSpPr>
        <p:spPr>
          <a:xfrm>
            <a:off x="395536" y="4149080"/>
            <a:ext cx="83600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ES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r>
              <a:rPr lang="es-E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Departamento de Ingeniería Electrónica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2123728" y="6093296"/>
            <a:ext cx="489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Valencia, Septiembre de 2016</a:t>
            </a:r>
            <a:endParaRPr lang="es-ES" dirty="0"/>
          </a:p>
        </p:txBody>
      </p:sp>
      <p:pic>
        <p:nvPicPr>
          <p:cNvPr id="12" name="Imagen 11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11960" y="4005064"/>
            <a:ext cx="803910" cy="3886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9235874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isa">
  <a:themeElements>
    <a:clrScheme name="Brisa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isa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isa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Brisa.thmx</Template>
  <TotalTime>713</TotalTime>
  <Words>973</Words>
  <Application>Microsoft Macintosh PowerPoint</Application>
  <PresentationFormat>Presentación en pantalla (4:3)</PresentationFormat>
  <Paragraphs>201</Paragraphs>
  <Slides>14</Slides>
  <Notes>12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Brisa</vt:lpstr>
      <vt:lpstr>Sistema de monitorización del prototipo Endoworm 3.0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Sistema de monitorización del prototipo Endoworm 3.0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Sistema de Monitorización Del Prototipo Endoworm 3.0</dc:title>
  <dc:creator>BEATRIZ ALMENDROS LUIS</dc:creator>
  <cp:lastModifiedBy>Beatriz Almendros Luis</cp:lastModifiedBy>
  <cp:revision>97</cp:revision>
  <dcterms:created xsi:type="dcterms:W3CDTF">2016-04-11T11:00:56Z</dcterms:created>
  <dcterms:modified xsi:type="dcterms:W3CDTF">2016-09-07T10:05:40Z</dcterms:modified>
</cp:coreProperties>
</file>